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emf" ContentType="image/x-emf"/>
  <Default Extension="rels" ContentType="application/vnd.openxmlformats-package.relationships+xml"/>
  <Default Extension="xml" ContentType="application/xml"/>
  <Default Extension="wdp" ContentType="image/vnd.ms-photo"/>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57" r:id="rId1"/>
  </p:sldMasterIdLst>
  <p:notesMasterIdLst>
    <p:notesMasterId r:id="rId69"/>
  </p:notesMasterIdLst>
  <p:handoutMasterIdLst>
    <p:handoutMasterId r:id="rId70"/>
  </p:handoutMasterIdLst>
  <p:sldIdLst>
    <p:sldId id="496" r:id="rId2"/>
    <p:sldId id="611" r:id="rId3"/>
    <p:sldId id="443" r:id="rId4"/>
    <p:sldId id="449" r:id="rId5"/>
    <p:sldId id="497" r:id="rId6"/>
    <p:sldId id="604" r:id="rId7"/>
    <p:sldId id="500" r:id="rId8"/>
    <p:sldId id="557" r:id="rId9"/>
    <p:sldId id="581" r:id="rId10"/>
    <p:sldId id="555" r:id="rId11"/>
    <p:sldId id="535" r:id="rId12"/>
    <p:sldId id="590" r:id="rId13"/>
    <p:sldId id="505" r:id="rId14"/>
    <p:sldId id="513" r:id="rId15"/>
    <p:sldId id="606" r:id="rId16"/>
    <p:sldId id="605" r:id="rId17"/>
    <p:sldId id="537" r:id="rId18"/>
    <p:sldId id="538" r:id="rId19"/>
    <p:sldId id="528" r:id="rId20"/>
    <p:sldId id="608" r:id="rId21"/>
    <p:sldId id="578" r:id="rId22"/>
    <p:sldId id="558" r:id="rId23"/>
    <p:sldId id="512" r:id="rId24"/>
    <p:sldId id="506" r:id="rId25"/>
    <p:sldId id="610" r:id="rId26"/>
    <p:sldId id="507" r:id="rId27"/>
    <p:sldId id="544" r:id="rId28"/>
    <p:sldId id="508" r:id="rId29"/>
    <p:sldId id="514" r:id="rId30"/>
    <p:sldId id="559" r:id="rId31"/>
    <p:sldId id="519" r:id="rId32"/>
    <p:sldId id="521" r:id="rId33"/>
    <p:sldId id="577" r:id="rId34"/>
    <p:sldId id="523" r:id="rId35"/>
    <p:sldId id="524" r:id="rId36"/>
    <p:sldId id="545" r:id="rId37"/>
    <p:sldId id="547" r:id="rId38"/>
    <p:sldId id="526" r:id="rId39"/>
    <p:sldId id="613" r:id="rId40"/>
    <p:sldId id="560" r:id="rId41"/>
    <p:sldId id="546" r:id="rId42"/>
    <p:sldId id="516" r:id="rId43"/>
    <p:sldId id="554" r:id="rId44"/>
    <p:sldId id="609" r:id="rId45"/>
    <p:sldId id="564" r:id="rId46"/>
    <p:sldId id="565" r:id="rId47"/>
    <p:sldId id="566" r:id="rId48"/>
    <p:sldId id="567" r:id="rId49"/>
    <p:sldId id="583" r:id="rId50"/>
    <p:sldId id="568" r:id="rId51"/>
    <p:sldId id="569" r:id="rId52"/>
    <p:sldId id="615" r:id="rId53"/>
    <p:sldId id="612" r:id="rId54"/>
    <p:sldId id="572" r:id="rId55"/>
    <p:sldId id="573" r:id="rId56"/>
    <p:sldId id="561" r:id="rId57"/>
    <p:sldId id="595" r:id="rId58"/>
    <p:sldId id="596" r:id="rId59"/>
    <p:sldId id="593" r:id="rId60"/>
    <p:sldId id="607" r:id="rId61"/>
    <p:sldId id="551" r:id="rId62"/>
    <p:sldId id="598" r:id="rId63"/>
    <p:sldId id="580" r:id="rId64"/>
    <p:sldId id="597" r:id="rId65"/>
    <p:sldId id="601" r:id="rId66"/>
    <p:sldId id="603" r:id="rId67"/>
    <p:sldId id="600" r:id="rId68"/>
  </p:sldIdLst>
  <p:sldSz cx="9144000" cy="6858000" type="screen4x3"/>
  <p:notesSz cx="9928225" cy="6797675"/>
  <p:defaultTextStyle>
    <a:defPPr>
      <a:defRPr lang="en-US"/>
    </a:defPPr>
    <a:lvl1pPr algn="ctr" rtl="0" eaLnBrk="0" fontAlgn="base" hangingPunct="0">
      <a:spcBef>
        <a:spcPct val="50000"/>
      </a:spcBef>
      <a:spcAft>
        <a:spcPct val="0"/>
      </a:spcAft>
      <a:defRPr kern="1200">
        <a:solidFill>
          <a:schemeClr val="tx1"/>
        </a:solidFill>
        <a:latin typeface="Times New Roman" pitchFamily="18" charset="0"/>
        <a:ea typeface="+mn-ea"/>
        <a:cs typeface="+mn-cs"/>
      </a:defRPr>
    </a:lvl1pPr>
    <a:lvl2pPr marL="457200" algn="ctr" rtl="0" eaLnBrk="0" fontAlgn="base" hangingPunct="0">
      <a:spcBef>
        <a:spcPct val="50000"/>
      </a:spcBef>
      <a:spcAft>
        <a:spcPct val="0"/>
      </a:spcAft>
      <a:defRPr kern="1200">
        <a:solidFill>
          <a:schemeClr val="tx1"/>
        </a:solidFill>
        <a:latin typeface="Times New Roman" pitchFamily="18" charset="0"/>
        <a:ea typeface="+mn-ea"/>
        <a:cs typeface="+mn-cs"/>
      </a:defRPr>
    </a:lvl2pPr>
    <a:lvl3pPr marL="914400" algn="ctr" rtl="0" eaLnBrk="0" fontAlgn="base" hangingPunct="0">
      <a:spcBef>
        <a:spcPct val="50000"/>
      </a:spcBef>
      <a:spcAft>
        <a:spcPct val="0"/>
      </a:spcAft>
      <a:defRPr kern="1200">
        <a:solidFill>
          <a:schemeClr val="tx1"/>
        </a:solidFill>
        <a:latin typeface="Times New Roman" pitchFamily="18" charset="0"/>
        <a:ea typeface="+mn-ea"/>
        <a:cs typeface="+mn-cs"/>
      </a:defRPr>
    </a:lvl3pPr>
    <a:lvl4pPr marL="1371600" algn="ctr" rtl="0" eaLnBrk="0" fontAlgn="base" hangingPunct="0">
      <a:spcBef>
        <a:spcPct val="50000"/>
      </a:spcBef>
      <a:spcAft>
        <a:spcPct val="0"/>
      </a:spcAft>
      <a:defRPr kern="1200">
        <a:solidFill>
          <a:schemeClr val="tx1"/>
        </a:solidFill>
        <a:latin typeface="Times New Roman" pitchFamily="18" charset="0"/>
        <a:ea typeface="+mn-ea"/>
        <a:cs typeface="+mn-cs"/>
      </a:defRPr>
    </a:lvl4pPr>
    <a:lvl5pPr marL="1828800" algn="ctr" rtl="0" eaLnBrk="0" fontAlgn="base" hangingPunct="0">
      <a:spcBef>
        <a:spcPct val="50000"/>
      </a:spcBef>
      <a:spcAft>
        <a:spcPct val="0"/>
      </a:spcAft>
      <a:defRPr kern="1200">
        <a:solidFill>
          <a:schemeClr val="tx1"/>
        </a:solidFill>
        <a:latin typeface="Times New Roman" pitchFamily="18" charset="0"/>
        <a:ea typeface="+mn-ea"/>
        <a:cs typeface="+mn-cs"/>
      </a:defRPr>
    </a:lvl5pPr>
    <a:lvl6pPr marL="2286000" algn="l" defTabSz="914400" rtl="0" eaLnBrk="1" latinLnBrk="0" hangingPunct="1">
      <a:defRPr kern="1200">
        <a:solidFill>
          <a:schemeClr val="tx1"/>
        </a:solidFill>
        <a:latin typeface="Times New Roman" pitchFamily="18" charset="0"/>
        <a:ea typeface="+mn-ea"/>
        <a:cs typeface="+mn-cs"/>
      </a:defRPr>
    </a:lvl6pPr>
    <a:lvl7pPr marL="2743200" algn="l" defTabSz="914400" rtl="0" eaLnBrk="1" latinLnBrk="0" hangingPunct="1">
      <a:defRPr kern="1200">
        <a:solidFill>
          <a:schemeClr val="tx1"/>
        </a:solidFill>
        <a:latin typeface="Times New Roman" pitchFamily="18" charset="0"/>
        <a:ea typeface="+mn-ea"/>
        <a:cs typeface="+mn-cs"/>
      </a:defRPr>
    </a:lvl7pPr>
    <a:lvl8pPr marL="3200400" algn="l" defTabSz="914400" rtl="0" eaLnBrk="1" latinLnBrk="0" hangingPunct="1">
      <a:defRPr kern="1200">
        <a:solidFill>
          <a:schemeClr val="tx1"/>
        </a:solidFill>
        <a:latin typeface="Times New Roman" pitchFamily="18" charset="0"/>
        <a:ea typeface="+mn-ea"/>
        <a:cs typeface="+mn-cs"/>
      </a:defRPr>
    </a:lvl8pPr>
    <a:lvl9pPr marL="3657600" algn="l" defTabSz="914400" rtl="0" eaLnBrk="1" latinLnBrk="0" hangingPunct="1">
      <a:defRPr kern="1200">
        <a:solidFill>
          <a:schemeClr val="tx1"/>
        </a:solidFill>
        <a:latin typeface="Times New Roman"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5329"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3333FF"/>
    <a:srgbClr val="9900CC"/>
    <a:srgbClr val="008000"/>
    <a:srgbClr val="00CC00"/>
    <a:srgbClr val="0066CC"/>
    <a:srgbClr val="009999"/>
    <a:srgbClr val="0000FF"/>
    <a:srgbClr val="FFFFCC"/>
    <a:srgbClr val="00CCFF"/>
    <a:srgbClr val="9966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0E3FDE45-AF77-4B5C-9715-49D594BDF05E}" styleName="Helle Formatvorlage 1 - Akz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Helle Formatvorlage 1 - Akz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9D7B26C5-4107-4FEC-AEDC-1716B250A1EF}" styleName="Helle Formatvorlag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5940675A-B579-460E-94D1-54222C63F5DA}" styleName="Keine Formatvorlage, Tabellenraster">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Keine Formatvorlage, kein Raster">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F5AB1C69-6EDB-4FF4-983F-18BD219EF322}" styleName="Mittlere Formatvorlage 2 - Akz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6E25E649-3F16-4E02-A733-19D2CDBF48F0}" styleName="Mittlere Formatvorlage 3 - Akz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69012ECD-51FC-41F1-AA8D-1B2483CD663E}" styleName="Helle Formatvorlage 2 - Akz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347" autoAdjust="0"/>
    <p:restoredTop sz="96771" autoAdjust="0"/>
  </p:normalViewPr>
  <p:slideViewPr>
    <p:cSldViewPr showGuides="1">
      <p:cViewPr varScale="1">
        <p:scale>
          <a:sx n="52" d="100"/>
          <a:sy n="52" d="100"/>
        </p:scale>
        <p:origin x="1104" y="24"/>
      </p:cViewPr>
      <p:guideLst>
        <p:guide orient="horz" pos="2160"/>
        <p:guide pos="5329"/>
      </p:guideLst>
    </p:cSldViewPr>
  </p:slideViewPr>
  <p:outlineViewPr>
    <p:cViewPr>
      <p:scale>
        <a:sx n="33" d="100"/>
        <a:sy n="33" d="100"/>
      </p:scale>
      <p:origin x="0" y="0"/>
    </p:cViewPr>
  </p:outlineViewPr>
  <p:notesTextViewPr>
    <p:cViewPr>
      <p:scale>
        <a:sx n="3" d="2"/>
        <a:sy n="3" d="2"/>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 Type="http://schemas.openxmlformats.org/officeDocument/2006/relationships/slide" Target="slides/slide6.xml"/><Relationship Id="rId71"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6.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77.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3554" name="Rectangle 2"/>
          <p:cNvSpPr>
            <a:spLocks noGrp="1" noChangeArrowheads="1"/>
          </p:cNvSpPr>
          <p:nvPr>
            <p:ph type="hdr" sz="quarter"/>
          </p:nvPr>
        </p:nvSpPr>
        <p:spPr bwMode="auto">
          <a:xfrm>
            <a:off x="1" y="0"/>
            <a:ext cx="4304816" cy="3394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795" tIns="45896" rIns="91795" bIns="45896" numCol="1" anchor="t" anchorCtr="0" compatLnSpc="1">
            <a:prstTxWarp prst="textNoShape">
              <a:avLst/>
            </a:prstTxWarp>
          </a:bodyPr>
          <a:lstStyle>
            <a:lvl1pPr algn="l" defTabSz="919163">
              <a:spcBef>
                <a:spcPct val="0"/>
              </a:spcBef>
              <a:defRPr sz="1200">
                <a:latin typeface="Arial" charset="0"/>
              </a:defRPr>
            </a:lvl1pPr>
          </a:lstStyle>
          <a:p>
            <a:pPr>
              <a:defRPr/>
            </a:pPr>
            <a:endParaRPr lang="en-US"/>
          </a:p>
        </p:txBody>
      </p:sp>
      <p:sp>
        <p:nvSpPr>
          <p:cNvPr id="23555" name="Rectangle 3"/>
          <p:cNvSpPr>
            <a:spLocks noGrp="1" noChangeArrowheads="1"/>
          </p:cNvSpPr>
          <p:nvPr>
            <p:ph type="dt" sz="quarter" idx="1"/>
          </p:nvPr>
        </p:nvSpPr>
        <p:spPr bwMode="auto">
          <a:xfrm>
            <a:off x="5623410" y="0"/>
            <a:ext cx="4304816" cy="3394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795" tIns="45896" rIns="91795" bIns="45896" numCol="1" anchor="t" anchorCtr="0" compatLnSpc="1">
            <a:prstTxWarp prst="textNoShape">
              <a:avLst/>
            </a:prstTxWarp>
          </a:bodyPr>
          <a:lstStyle>
            <a:lvl1pPr algn="r" defTabSz="919163">
              <a:spcBef>
                <a:spcPct val="0"/>
              </a:spcBef>
              <a:defRPr sz="1200">
                <a:latin typeface="Arial" charset="0"/>
              </a:defRPr>
            </a:lvl1pPr>
          </a:lstStyle>
          <a:p>
            <a:pPr>
              <a:defRPr/>
            </a:pPr>
            <a:endParaRPr lang="en-US"/>
          </a:p>
        </p:txBody>
      </p:sp>
      <p:sp>
        <p:nvSpPr>
          <p:cNvPr id="23556" name="Rectangle 4"/>
          <p:cNvSpPr>
            <a:spLocks noGrp="1" noChangeArrowheads="1"/>
          </p:cNvSpPr>
          <p:nvPr>
            <p:ph type="ftr" sz="quarter" idx="2"/>
          </p:nvPr>
        </p:nvSpPr>
        <p:spPr bwMode="auto">
          <a:xfrm>
            <a:off x="1" y="6458241"/>
            <a:ext cx="4304816" cy="3394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795" tIns="45896" rIns="91795" bIns="45896" numCol="1" anchor="b" anchorCtr="0" compatLnSpc="1">
            <a:prstTxWarp prst="textNoShape">
              <a:avLst/>
            </a:prstTxWarp>
          </a:bodyPr>
          <a:lstStyle>
            <a:lvl1pPr algn="l" defTabSz="919163">
              <a:spcBef>
                <a:spcPct val="0"/>
              </a:spcBef>
              <a:defRPr sz="1200">
                <a:latin typeface="Arial" charset="0"/>
              </a:defRPr>
            </a:lvl1pPr>
          </a:lstStyle>
          <a:p>
            <a:pPr>
              <a:defRPr/>
            </a:pPr>
            <a:endParaRPr lang="en-US"/>
          </a:p>
        </p:txBody>
      </p:sp>
      <p:sp>
        <p:nvSpPr>
          <p:cNvPr id="23557" name="Rectangle 5"/>
          <p:cNvSpPr>
            <a:spLocks noGrp="1" noChangeArrowheads="1"/>
          </p:cNvSpPr>
          <p:nvPr>
            <p:ph type="sldNum" sz="quarter" idx="3"/>
          </p:nvPr>
        </p:nvSpPr>
        <p:spPr bwMode="auto">
          <a:xfrm>
            <a:off x="5623410" y="6458241"/>
            <a:ext cx="4304816" cy="3394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795" tIns="45896" rIns="91795" bIns="45896" numCol="1" anchor="b" anchorCtr="0" compatLnSpc="1">
            <a:prstTxWarp prst="textNoShape">
              <a:avLst/>
            </a:prstTxWarp>
          </a:bodyPr>
          <a:lstStyle>
            <a:lvl1pPr algn="r" defTabSz="919163">
              <a:spcBef>
                <a:spcPct val="0"/>
              </a:spcBef>
              <a:defRPr sz="1200">
                <a:latin typeface="Arial" charset="0"/>
              </a:defRPr>
            </a:lvl1pPr>
          </a:lstStyle>
          <a:p>
            <a:pPr>
              <a:defRPr/>
            </a:pPr>
            <a:fld id="{DDC3B935-6345-44A9-963B-C3D5D58B92DE}" type="slidenum">
              <a:rPr lang="en-US"/>
              <a:pPr>
                <a:defRPr/>
              </a:pPr>
              <a:t>‹Nr.›</a:t>
            </a:fld>
            <a:endParaRPr lang="en-US"/>
          </a:p>
        </p:txBody>
      </p:sp>
    </p:spTree>
    <p:extLst>
      <p:ext uri="{BB962C8B-B14F-4D97-AF65-F5344CB8AC3E}">
        <p14:creationId xmlns:p14="http://schemas.microsoft.com/office/powerpoint/2010/main" val="167156352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530" name="Rectangle 2"/>
          <p:cNvSpPr>
            <a:spLocks noGrp="1" noChangeArrowheads="1"/>
          </p:cNvSpPr>
          <p:nvPr>
            <p:ph type="hdr" sz="quarter"/>
          </p:nvPr>
        </p:nvSpPr>
        <p:spPr bwMode="auto">
          <a:xfrm>
            <a:off x="1" y="0"/>
            <a:ext cx="4304816" cy="3394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795" tIns="45896" rIns="91795" bIns="45896" numCol="1" anchor="t" anchorCtr="0" compatLnSpc="1">
            <a:prstTxWarp prst="textNoShape">
              <a:avLst/>
            </a:prstTxWarp>
          </a:bodyPr>
          <a:lstStyle>
            <a:lvl1pPr algn="l" defTabSz="919163">
              <a:spcBef>
                <a:spcPct val="0"/>
              </a:spcBef>
              <a:defRPr sz="1200">
                <a:latin typeface="Arial" charset="0"/>
              </a:defRPr>
            </a:lvl1pPr>
          </a:lstStyle>
          <a:p>
            <a:pPr>
              <a:defRPr/>
            </a:pPr>
            <a:endParaRPr lang="en-US"/>
          </a:p>
        </p:txBody>
      </p:sp>
      <p:sp>
        <p:nvSpPr>
          <p:cNvPr id="22531" name="Rectangle 3"/>
          <p:cNvSpPr>
            <a:spLocks noGrp="1" noChangeArrowheads="1"/>
          </p:cNvSpPr>
          <p:nvPr>
            <p:ph type="dt" idx="1"/>
          </p:nvPr>
        </p:nvSpPr>
        <p:spPr bwMode="auto">
          <a:xfrm>
            <a:off x="5623410" y="0"/>
            <a:ext cx="4304816" cy="3394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795" tIns="45896" rIns="91795" bIns="45896" numCol="1" anchor="t" anchorCtr="0" compatLnSpc="1">
            <a:prstTxWarp prst="textNoShape">
              <a:avLst/>
            </a:prstTxWarp>
          </a:bodyPr>
          <a:lstStyle>
            <a:lvl1pPr algn="r" defTabSz="919163">
              <a:spcBef>
                <a:spcPct val="0"/>
              </a:spcBef>
              <a:defRPr sz="1200">
                <a:latin typeface="Arial" charset="0"/>
              </a:defRPr>
            </a:lvl1pPr>
          </a:lstStyle>
          <a:p>
            <a:pPr>
              <a:defRPr/>
            </a:pPr>
            <a:endParaRPr lang="en-US"/>
          </a:p>
        </p:txBody>
      </p:sp>
      <p:sp>
        <p:nvSpPr>
          <p:cNvPr id="53252" name="Rectangle 4"/>
          <p:cNvSpPr>
            <a:spLocks noGrp="1" noRot="1" noChangeAspect="1" noChangeArrowheads="1" noTextEdit="1"/>
          </p:cNvSpPr>
          <p:nvPr>
            <p:ph type="sldImg" idx="2"/>
          </p:nvPr>
        </p:nvSpPr>
        <p:spPr bwMode="auto">
          <a:xfrm>
            <a:off x="3265488" y="511175"/>
            <a:ext cx="3398837" cy="2549525"/>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22533" name="Rectangle 5"/>
          <p:cNvSpPr>
            <a:spLocks noGrp="1" noChangeArrowheads="1"/>
          </p:cNvSpPr>
          <p:nvPr>
            <p:ph type="body" sz="quarter" idx="3"/>
          </p:nvPr>
        </p:nvSpPr>
        <p:spPr bwMode="auto">
          <a:xfrm>
            <a:off x="1322903" y="3229121"/>
            <a:ext cx="7282422" cy="30582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795" tIns="45896" rIns="91795" bIns="45896" numCol="1" anchor="t" anchorCtr="0" compatLnSpc="1">
            <a:prstTxWarp prst="textNoShape">
              <a:avLst/>
            </a:prstTxWarp>
          </a:bodyPr>
          <a:lstStyle/>
          <a:p>
            <a:pPr lvl="0"/>
            <a:r>
              <a:rPr lang="en-US" noProof="0" smtClean="0"/>
              <a:t>Mastertextformat bearbeiten</a:t>
            </a:r>
          </a:p>
          <a:p>
            <a:pPr lvl="1"/>
            <a:r>
              <a:rPr lang="en-US" noProof="0" smtClean="0"/>
              <a:t>Zweite Ebene</a:t>
            </a:r>
          </a:p>
          <a:p>
            <a:pPr lvl="2"/>
            <a:r>
              <a:rPr lang="en-US" noProof="0" smtClean="0"/>
              <a:t>Dritte Ebene</a:t>
            </a:r>
          </a:p>
          <a:p>
            <a:pPr lvl="3"/>
            <a:r>
              <a:rPr lang="en-US" noProof="0" smtClean="0"/>
              <a:t>Vierte Ebene</a:t>
            </a:r>
          </a:p>
          <a:p>
            <a:pPr lvl="4"/>
            <a:r>
              <a:rPr lang="en-US" noProof="0" smtClean="0"/>
              <a:t>Fünfte Ebene</a:t>
            </a:r>
          </a:p>
        </p:txBody>
      </p:sp>
      <p:sp>
        <p:nvSpPr>
          <p:cNvPr id="22534" name="Rectangle 6"/>
          <p:cNvSpPr>
            <a:spLocks noGrp="1" noChangeArrowheads="1"/>
          </p:cNvSpPr>
          <p:nvPr>
            <p:ph type="ftr" sz="quarter" idx="4"/>
          </p:nvPr>
        </p:nvSpPr>
        <p:spPr bwMode="auto">
          <a:xfrm>
            <a:off x="1" y="6458241"/>
            <a:ext cx="4304816" cy="3394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795" tIns="45896" rIns="91795" bIns="45896" numCol="1" anchor="b" anchorCtr="0" compatLnSpc="1">
            <a:prstTxWarp prst="textNoShape">
              <a:avLst/>
            </a:prstTxWarp>
          </a:bodyPr>
          <a:lstStyle>
            <a:lvl1pPr algn="l" defTabSz="919163">
              <a:spcBef>
                <a:spcPct val="0"/>
              </a:spcBef>
              <a:defRPr sz="1200">
                <a:latin typeface="Arial" charset="0"/>
              </a:defRPr>
            </a:lvl1pPr>
          </a:lstStyle>
          <a:p>
            <a:pPr>
              <a:defRPr/>
            </a:pPr>
            <a:endParaRPr lang="en-US"/>
          </a:p>
        </p:txBody>
      </p:sp>
      <p:sp>
        <p:nvSpPr>
          <p:cNvPr id="22535" name="Rectangle 7"/>
          <p:cNvSpPr>
            <a:spLocks noGrp="1" noChangeArrowheads="1"/>
          </p:cNvSpPr>
          <p:nvPr>
            <p:ph type="sldNum" sz="quarter" idx="5"/>
          </p:nvPr>
        </p:nvSpPr>
        <p:spPr bwMode="auto">
          <a:xfrm>
            <a:off x="5623410" y="6458241"/>
            <a:ext cx="4304816" cy="3394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795" tIns="45896" rIns="91795" bIns="45896" numCol="1" anchor="b" anchorCtr="0" compatLnSpc="1">
            <a:prstTxWarp prst="textNoShape">
              <a:avLst/>
            </a:prstTxWarp>
          </a:bodyPr>
          <a:lstStyle>
            <a:lvl1pPr algn="r" defTabSz="919163">
              <a:spcBef>
                <a:spcPct val="0"/>
              </a:spcBef>
              <a:defRPr sz="1200">
                <a:latin typeface="Arial" charset="0"/>
              </a:defRPr>
            </a:lvl1pPr>
          </a:lstStyle>
          <a:p>
            <a:pPr>
              <a:defRPr/>
            </a:pPr>
            <a:fld id="{1C7D331E-7E71-4CFA-9915-11718F668386}" type="slidenum">
              <a:rPr lang="en-US"/>
              <a:pPr>
                <a:defRPr/>
              </a:pPr>
              <a:t>‹Nr.›</a:t>
            </a:fld>
            <a:endParaRPr lang="en-US"/>
          </a:p>
        </p:txBody>
      </p:sp>
    </p:spTree>
    <p:extLst>
      <p:ext uri="{BB962C8B-B14F-4D97-AF65-F5344CB8AC3E}">
        <p14:creationId xmlns:p14="http://schemas.microsoft.com/office/powerpoint/2010/main" val="14448630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7"/>
          <p:cNvSpPr>
            <a:spLocks noGrp="1" noChangeArrowheads="1"/>
          </p:cNvSpPr>
          <p:nvPr>
            <p:ph type="sldNum" sz="quarter" idx="5"/>
          </p:nvPr>
        </p:nvSpPr>
        <p:spPr>
          <a:noFill/>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algn="ctr" defTabSz="919163" eaLnBrk="0" fontAlgn="base" hangingPunct="0">
              <a:spcBef>
                <a:spcPct val="50000"/>
              </a:spcBef>
              <a:spcAft>
                <a:spcPct val="0"/>
              </a:spcAft>
              <a:defRPr>
                <a:solidFill>
                  <a:schemeClr val="tx1"/>
                </a:solidFill>
                <a:latin typeface="Times New Roman" pitchFamily="18" charset="0"/>
              </a:defRPr>
            </a:lvl6pPr>
            <a:lvl7pPr marL="2971800" indent="-228600" algn="ctr" defTabSz="919163" eaLnBrk="0" fontAlgn="base" hangingPunct="0">
              <a:spcBef>
                <a:spcPct val="50000"/>
              </a:spcBef>
              <a:spcAft>
                <a:spcPct val="0"/>
              </a:spcAft>
              <a:defRPr>
                <a:solidFill>
                  <a:schemeClr val="tx1"/>
                </a:solidFill>
                <a:latin typeface="Times New Roman" pitchFamily="18" charset="0"/>
              </a:defRPr>
            </a:lvl7pPr>
            <a:lvl8pPr marL="3429000" indent="-228600" algn="ctr" defTabSz="919163" eaLnBrk="0" fontAlgn="base" hangingPunct="0">
              <a:spcBef>
                <a:spcPct val="50000"/>
              </a:spcBef>
              <a:spcAft>
                <a:spcPct val="0"/>
              </a:spcAft>
              <a:defRPr>
                <a:solidFill>
                  <a:schemeClr val="tx1"/>
                </a:solidFill>
                <a:latin typeface="Times New Roman" pitchFamily="18" charset="0"/>
              </a:defRPr>
            </a:lvl8pPr>
            <a:lvl9pPr marL="3886200" indent="-228600" algn="ctr" defTabSz="919163" eaLnBrk="0" fontAlgn="base" hangingPunct="0">
              <a:spcBef>
                <a:spcPct val="50000"/>
              </a:spcBef>
              <a:spcAft>
                <a:spcPct val="0"/>
              </a:spcAft>
              <a:defRPr>
                <a:solidFill>
                  <a:schemeClr val="tx1"/>
                </a:solidFill>
                <a:latin typeface="Times New Roman" pitchFamily="18" charset="0"/>
              </a:defRPr>
            </a:lvl9pPr>
          </a:lstStyle>
          <a:p>
            <a:fld id="{125012F5-C322-4627-8074-DA251F3B7BC4}" type="slidenum">
              <a:rPr lang="en-US" altLang="de-DE" smtClean="0">
                <a:latin typeface="Arial" charset="0"/>
              </a:rPr>
              <a:pPr/>
              <a:t>10</a:t>
            </a:fld>
            <a:endParaRPr lang="en-US" altLang="de-DE" smtClean="0">
              <a:latin typeface="Arial" charset="0"/>
            </a:endParaRPr>
          </a:p>
        </p:txBody>
      </p:sp>
      <p:sp>
        <p:nvSpPr>
          <p:cNvPr id="80899" name="Folienbildplatzhalter 1"/>
          <p:cNvSpPr>
            <a:spLocks noGrp="1" noRot="1" noChangeAspect="1" noTextEdit="1"/>
          </p:cNvSpPr>
          <p:nvPr>
            <p:ph type="sldImg"/>
          </p:nvPr>
        </p:nvSpPr>
        <p:spPr>
          <a:xfrm>
            <a:off x="3265488" y="511175"/>
            <a:ext cx="3397250" cy="2547938"/>
          </a:xfrm>
          <a:ln/>
        </p:spPr>
      </p:sp>
      <p:sp>
        <p:nvSpPr>
          <p:cNvPr id="80900" name="Notizenplatzhalter 2"/>
          <p:cNvSpPr>
            <a:spLocks noGrp="1"/>
          </p:cNvSpPr>
          <p:nvPr>
            <p:ph type="body" idx="1"/>
          </p:nvPr>
        </p:nvSpPr>
        <p:spPr>
          <a:xfrm>
            <a:off x="993255" y="3229121"/>
            <a:ext cx="7941719" cy="3058279"/>
          </a:xfrm>
          <a:noFill/>
        </p:spPr>
        <p:txBody>
          <a:bodyPr lIns="96661" tIns="48331" rIns="96661" bIns="48331"/>
          <a:lstStyle/>
          <a:p>
            <a:pPr defTabSz="457200" eaLnBrk="1" hangingPunct="1">
              <a:spcBef>
                <a:spcPct val="0"/>
              </a:spcBef>
            </a:pPr>
            <a:endParaRPr lang="de-DE" altLang="de-DE" smtClean="0"/>
          </a:p>
        </p:txBody>
      </p:sp>
      <p:sp>
        <p:nvSpPr>
          <p:cNvPr id="80901" name="Foliennummernplatzhalter 3"/>
          <p:cNvSpPr txBox="1">
            <a:spLocks noGrp="1"/>
          </p:cNvSpPr>
          <p:nvPr/>
        </p:nvSpPr>
        <p:spPr bwMode="auto">
          <a:xfrm>
            <a:off x="5623410" y="6457118"/>
            <a:ext cx="4302662" cy="3394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661" tIns="48331" rIns="96661" bIns="48331" anchor="b"/>
          <a:lstStyle>
            <a:lvl1pPr defTabSz="482600">
              <a:defRPr>
                <a:solidFill>
                  <a:schemeClr val="tx1"/>
                </a:solidFill>
                <a:latin typeface="Times New Roman" pitchFamily="18" charset="0"/>
              </a:defRPr>
            </a:lvl1pPr>
            <a:lvl2pPr marL="742950" indent="-285750" defTabSz="482600">
              <a:defRPr>
                <a:solidFill>
                  <a:schemeClr val="tx1"/>
                </a:solidFill>
                <a:latin typeface="Times New Roman" pitchFamily="18" charset="0"/>
              </a:defRPr>
            </a:lvl2pPr>
            <a:lvl3pPr marL="1143000" indent="-228600" defTabSz="482600">
              <a:defRPr>
                <a:solidFill>
                  <a:schemeClr val="tx1"/>
                </a:solidFill>
                <a:latin typeface="Times New Roman" pitchFamily="18" charset="0"/>
              </a:defRPr>
            </a:lvl3pPr>
            <a:lvl4pPr marL="1600200" indent="-228600" defTabSz="482600">
              <a:defRPr>
                <a:solidFill>
                  <a:schemeClr val="tx1"/>
                </a:solidFill>
                <a:latin typeface="Times New Roman" pitchFamily="18" charset="0"/>
              </a:defRPr>
            </a:lvl4pPr>
            <a:lvl5pPr marL="2057400" indent="-228600" defTabSz="482600">
              <a:defRPr>
                <a:solidFill>
                  <a:schemeClr val="tx1"/>
                </a:solidFill>
                <a:latin typeface="Times New Roman" pitchFamily="18" charset="0"/>
              </a:defRPr>
            </a:lvl5pPr>
            <a:lvl6pPr marL="2514600" indent="-228600" algn="ctr" defTabSz="482600" eaLnBrk="0" fontAlgn="base" hangingPunct="0">
              <a:spcBef>
                <a:spcPct val="50000"/>
              </a:spcBef>
              <a:spcAft>
                <a:spcPct val="0"/>
              </a:spcAft>
              <a:defRPr>
                <a:solidFill>
                  <a:schemeClr val="tx1"/>
                </a:solidFill>
                <a:latin typeface="Times New Roman" pitchFamily="18" charset="0"/>
              </a:defRPr>
            </a:lvl6pPr>
            <a:lvl7pPr marL="2971800" indent="-228600" algn="ctr" defTabSz="482600" eaLnBrk="0" fontAlgn="base" hangingPunct="0">
              <a:spcBef>
                <a:spcPct val="50000"/>
              </a:spcBef>
              <a:spcAft>
                <a:spcPct val="0"/>
              </a:spcAft>
              <a:defRPr>
                <a:solidFill>
                  <a:schemeClr val="tx1"/>
                </a:solidFill>
                <a:latin typeface="Times New Roman" pitchFamily="18" charset="0"/>
              </a:defRPr>
            </a:lvl7pPr>
            <a:lvl8pPr marL="3429000" indent="-228600" algn="ctr" defTabSz="482600" eaLnBrk="0" fontAlgn="base" hangingPunct="0">
              <a:spcBef>
                <a:spcPct val="50000"/>
              </a:spcBef>
              <a:spcAft>
                <a:spcPct val="0"/>
              </a:spcAft>
              <a:defRPr>
                <a:solidFill>
                  <a:schemeClr val="tx1"/>
                </a:solidFill>
                <a:latin typeface="Times New Roman" pitchFamily="18" charset="0"/>
              </a:defRPr>
            </a:lvl8pPr>
            <a:lvl9pPr marL="3886200" indent="-228600" algn="ctr" defTabSz="482600" eaLnBrk="0" fontAlgn="base" hangingPunct="0">
              <a:spcBef>
                <a:spcPct val="50000"/>
              </a:spcBef>
              <a:spcAft>
                <a:spcPct val="0"/>
              </a:spcAft>
              <a:defRPr>
                <a:solidFill>
                  <a:schemeClr val="tx1"/>
                </a:solidFill>
                <a:latin typeface="Times New Roman" pitchFamily="18" charset="0"/>
              </a:defRPr>
            </a:lvl9pPr>
          </a:lstStyle>
          <a:p>
            <a:pPr algn="r" eaLnBrk="1" hangingPunct="1">
              <a:spcBef>
                <a:spcPct val="0"/>
              </a:spcBef>
            </a:pPr>
            <a:fld id="{2C10CF31-804F-4440-B6D3-FAB4A195FF63}" type="slidenum">
              <a:rPr lang="en-US" altLang="de-DE" sz="1300">
                <a:latin typeface="Calibri" pitchFamily="34" charset="0"/>
              </a:rPr>
              <a:pPr algn="r" eaLnBrk="1" hangingPunct="1">
                <a:spcBef>
                  <a:spcPct val="0"/>
                </a:spcBef>
              </a:pPr>
              <a:t>10</a:t>
            </a:fld>
            <a:endParaRPr lang="en-US" altLang="de-DE" sz="1300">
              <a:latin typeface="Calibri"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US" dirty="0"/>
          </a:p>
        </p:txBody>
      </p:sp>
      <p:sp>
        <p:nvSpPr>
          <p:cNvPr id="4" name="Foliennummernplatzhalter 3"/>
          <p:cNvSpPr>
            <a:spLocks noGrp="1"/>
          </p:cNvSpPr>
          <p:nvPr>
            <p:ph type="sldNum" sz="quarter" idx="10"/>
          </p:nvPr>
        </p:nvSpPr>
        <p:spPr/>
        <p:txBody>
          <a:bodyPr/>
          <a:lstStyle/>
          <a:p>
            <a:pPr>
              <a:defRPr/>
            </a:pPr>
            <a:fld id="{1C7D331E-7E71-4CFA-9915-11718F668386}" type="slidenum">
              <a:rPr lang="en-US" smtClean="0"/>
              <a:pPr>
                <a:defRPr/>
              </a:pPr>
              <a:t>14</a:t>
            </a:fld>
            <a:endParaRPr lang="en-US"/>
          </a:p>
        </p:txBody>
      </p:sp>
    </p:spTree>
    <p:extLst>
      <p:ext uri="{BB962C8B-B14F-4D97-AF65-F5344CB8AC3E}">
        <p14:creationId xmlns:p14="http://schemas.microsoft.com/office/powerpoint/2010/main" val="132186985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US" dirty="0"/>
          </a:p>
        </p:txBody>
      </p:sp>
      <p:sp>
        <p:nvSpPr>
          <p:cNvPr id="4" name="Foliennummernplatzhalter 3"/>
          <p:cNvSpPr>
            <a:spLocks noGrp="1"/>
          </p:cNvSpPr>
          <p:nvPr>
            <p:ph type="sldNum" sz="quarter" idx="10"/>
          </p:nvPr>
        </p:nvSpPr>
        <p:spPr/>
        <p:txBody>
          <a:bodyPr/>
          <a:lstStyle/>
          <a:p>
            <a:pPr>
              <a:defRPr/>
            </a:pPr>
            <a:fld id="{1C7D331E-7E71-4CFA-9915-11718F668386}" type="slidenum">
              <a:rPr lang="en-US" smtClean="0"/>
              <a:pPr>
                <a:defRPr/>
              </a:pPr>
              <a:t>15</a:t>
            </a:fld>
            <a:endParaRPr lang="en-US"/>
          </a:p>
        </p:txBody>
      </p:sp>
    </p:spTree>
    <p:extLst>
      <p:ext uri="{BB962C8B-B14F-4D97-AF65-F5344CB8AC3E}">
        <p14:creationId xmlns:p14="http://schemas.microsoft.com/office/powerpoint/2010/main" val="132186985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US" dirty="0"/>
          </a:p>
        </p:txBody>
      </p:sp>
      <p:sp>
        <p:nvSpPr>
          <p:cNvPr id="4" name="Foliennummernplatzhalter 3"/>
          <p:cNvSpPr>
            <a:spLocks noGrp="1"/>
          </p:cNvSpPr>
          <p:nvPr>
            <p:ph type="sldNum" sz="quarter" idx="10"/>
          </p:nvPr>
        </p:nvSpPr>
        <p:spPr/>
        <p:txBody>
          <a:bodyPr/>
          <a:lstStyle/>
          <a:p>
            <a:pPr>
              <a:defRPr/>
            </a:pPr>
            <a:fld id="{1C7D331E-7E71-4CFA-9915-11718F668386}" type="slidenum">
              <a:rPr lang="en-US" smtClean="0"/>
              <a:pPr>
                <a:defRPr/>
              </a:pPr>
              <a:t>16</a:t>
            </a:fld>
            <a:endParaRPr lang="en-US"/>
          </a:p>
        </p:txBody>
      </p:sp>
    </p:spTree>
    <p:extLst>
      <p:ext uri="{BB962C8B-B14F-4D97-AF65-F5344CB8AC3E}">
        <p14:creationId xmlns:p14="http://schemas.microsoft.com/office/powerpoint/2010/main" val="132186985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a:ln/>
        </p:spPr>
        <p:txBody>
          <a:bodyPr/>
          <a:lstStyle/>
          <a:p>
            <a:fld id="{A8E2837E-5AAD-4E20-BD52-FAA561FE5247}" type="slidenum">
              <a:rPr lang="en-US"/>
              <a:pPr/>
              <a:t>34</a:t>
            </a:fld>
            <a:endParaRPr lang="en-US"/>
          </a:p>
        </p:txBody>
      </p:sp>
      <p:sp>
        <p:nvSpPr>
          <p:cNvPr id="340994" name="Folienbildplatzhalter 1"/>
          <p:cNvSpPr>
            <a:spLocks noGrp="1" noRot="1" noChangeAspect="1" noTextEdit="1"/>
          </p:cNvSpPr>
          <p:nvPr>
            <p:ph type="sldImg"/>
          </p:nvPr>
        </p:nvSpPr>
        <p:spPr>
          <a:xfrm>
            <a:off x="3265488" y="511175"/>
            <a:ext cx="3397250" cy="2547938"/>
          </a:xfrm>
          <a:ln/>
        </p:spPr>
      </p:sp>
      <p:sp>
        <p:nvSpPr>
          <p:cNvPr id="340995" name="Notizenplatzhalter 2"/>
          <p:cNvSpPr>
            <a:spLocks noGrp="1"/>
          </p:cNvSpPr>
          <p:nvPr>
            <p:ph type="body" idx="1"/>
          </p:nvPr>
        </p:nvSpPr>
        <p:spPr>
          <a:xfrm>
            <a:off x="993255" y="3229121"/>
            <a:ext cx="7941719" cy="3058279"/>
          </a:xfrm>
        </p:spPr>
        <p:txBody>
          <a:bodyPr lIns="96661" tIns="48331" rIns="96661" bIns="48331"/>
          <a:lstStyle/>
          <a:p>
            <a:pPr defTabSz="457200">
              <a:spcBef>
                <a:spcPct val="0"/>
              </a:spcBef>
            </a:pPr>
            <a:endParaRPr lang="de-DE"/>
          </a:p>
        </p:txBody>
      </p:sp>
      <p:sp>
        <p:nvSpPr>
          <p:cNvPr id="340996" name="Foliennummernplatzhalter 3"/>
          <p:cNvSpPr txBox="1">
            <a:spLocks noGrp="1"/>
          </p:cNvSpPr>
          <p:nvPr/>
        </p:nvSpPr>
        <p:spPr bwMode="auto">
          <a:xfrm>
            <a:off x="5623410" y="6457118"/>
            <a:ext cx="4302662" cy="3394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661" tIns="48331" rIns="96661" bIns="48331" anchor="b"/>
          <a:lstStyle>
            <a:lvl1pPr algn="l" defTabSz="482600">
              <a:spcBef>
                <a:spcPct val="0"/>
              </a:spcBef>
              <a:defRPr sz="2400">
                <a:solidFill>
                  <a:schemeClr val="tx1"/>
                </a:solidFill>
                <a:latin typeface="Times" pitchFamily="18" charset="0"/>
              </a:defRPr>
            </a:lvl1pPr>
            <a:lvl2pPr marL="785813" indent="-303213" algn="l" defTabSz="482600">
              <a:spcBef>
                <a:spcPct val="0"/>
              </a:spcBef>
              <a:defRPr sz="2400">
                <a:solidFill>
                  <a:schemeClr val="tx1"/>
                </a:solidFill>
                <a:latin typeface="Times" pitchFamily="18" charset="0"/>
              </a:defRPr>
            </a:lvl2pPr>
            <a:lvl3pPr marL="1208088" indent="-241300" algn="l" defTabSz="482600">
              <a:spcBef>
                <a:spcPct val="0"/>
              </a:spcBef>
              <a:defRPr sz="2400">
                <a:solidFill>
                  <a:schemeClr val="tx1"/>
                </a:solidFill>
                <a:latin typeface="Times" pitchFamily="18" charset="0"/>
              </a:defRPr>
            </a:lvl3pPr>
            <a:lvl4pPr marL="1692275" indent="-242888" algn="l" defTabSz="482600">
              <a:spcBef>
                <a:spcPct val="0"/>
              </a:spcBef>
              <a:defRPr sz="2400">
                <a:solidFill>
                  <a:schemeClr val="tx1"/>
                </a:solidFill>
                <a:latin typeface="Times" pitchFamily="18" charset="0"/>
              </a:defRPr>
            </a:lvl4pPr>
            <a:lvl5pPr marL="2174875" indent="-241300" algn="l" defTabSz="482600">
              <a:spcBef>
                <a:spcPct val="0"/>
              </a:spcBef>
              <a:defRPr sz="2400">
                <a:solidFill>
                  <a:schemeClr val="tx1"/>
                </a:solidFill>
                <a:latin typeface="Times" pitchFamily="18" charset="0"/>
              </a:defRPr>
            </a:lvl5pPr>
            <a:lvl6pPr marL="2632075" indent="-241300" defTabSz="482600" eaLnBrk="0" fontAlgn="base" hangingPunct="0">
              <a:spcBef>
                <a:spcPct val="0"/>
              </a:spcBef>
              <a:spcAft>
                <a:spcPct val="0"/>
              </a:spcAft>
              <a:defRPr sz="2400">
                <a:solidFill>
                  <a:schemeClr val="tx1"/>
                </a:solidFill>
                <a:latin typeface="Times" pitchFamily="18" charset="0"/>
              </a:defRPr>
            </a:lvl6pPr>
            <a:lvl7pPr marL="3089275" indent="-241300" defTabSz="482600" eaLnBrk="0" fontAlgn="base" hangingPunct="0">
              <a:spcBef>
                <a:spcPct val="0"/>
              </a:spcBef>
              <a:spcAft>
                <a:spcPct val="0"/>
              </a:spcAft>
              <a:defRPr sz="2400">
                <a:solidFill>
                  <a:schemeClr val="tx1"/>
                </a:solidFill>
                <a:latin typeface="Times" pitchFamily="18" charset="0"/>
              </a:defRPr>
            </a:lvl7pPr>
            <a:lvl8pPr marL="3546475" indent="-241300" defTabSz="482600" eaLnBrk="0" fontAlgn="base" hangingPunct="0">
              <a:spcBef>
                <a:spcPct val="0"/>
              </a:spcBef>
              <a:spcAft>
                <a:spcPct val="0"/>
              </a:spcAft>
              <a:defRPr sz="2400">
                <a:solidFill>
                  <a:schemeClr val="tx1"/>
                </a:solidFill>
                <a:latin typeface="Times" pitchFamily="18" charset="0"/>
              </a:defRPr>
            </a:lvl8pPr>
            <a:lvl9pPr marL="4003675" indent="-241300" defTabSz="482600" eaLnBrk="0" fontAlgn="base" hangingPunct="0">
              <a:spcBef>
                <a:spcPct val="0"/>
              </a:spcBef>
              <a:spcAft>
                <a:spcPct val="0"/>
              </a:spcAft>
              <a:defRPr sz="2400">
                <a:solidFill>
                  <a:schemeClr val="tx1"/>
                </a:solidFill>
                <a:latin typeface="Times" pitchFamily="18" charset="0"/>
              </a:defRPr>
            </a:lvl9pPr>
          </a:lstStyle>
          <a:p>
            <a:pPr algn="r" eaLnBrk="1" hangingPunct="1"/>
            <a:fld id="{769329C2-3FF5-4891-A972-BF58B54642DB}" type="slidenum">
              <a:rPr lang="en-US" sz="1300">
                <a:latin typeface="Calibri" pitchFamily="34" charset="0"/>
              </a:rPr>
              <a:pPr algn="r" eaLnBrk="1" hangingPunct="1"/>
              <a:t>34</a:t>
            </a:fld>
            <a:endParaRPr lang="en-US" sz="1300">
              <a:latin typeface="Calibri" pitchFamily="34"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EDB6AC6-EC5E-4A07-949A-85B933B156B3}" type="slidenum">
              <a:rPr lang="en-US" altLang="de-DE"/>
              <a:pPr/>
              <a:t>59</a:t>
            </a:fld>
            <a:endParaRPr lang="en-US" altLang="de-DE"/>
          </a:p>
        </p:txBody>
      </p:sp>
      <p:sp>
        <p:nvSpPr>
          <p:cNvPr id="633858" name="Rectangle 2"/>
          <p:cNvSpPr>
            <a:spLocks noGrp="1" noRot="1" noChangeAspect="1" noChangeArrowheads="1" noTextEdit="1"/>
          </p:cNvSpPr>
          <p:nvPr>
            <p:ph type="sldImg"/>
          </p:nvPr>
        </p:nvSpPr>
        <p:spPr>
          <a:xfrm>
            <a:off x="3244850" y="522288"/>
            <a:ext cx="3417888" cy="2562225"/>
          </a:xfrm>
          <a:ln/>
        </p:spPr>
      </p:sp>
      <p:sp>
        <p:nvSpPr>
          <p:cNvPr id="633859" name="Rectangle 3"/>
          <p:cNvSpPr>
            <a:spLocks noGrp="1" noChangeArrowheads="1"/>
          </p:cNvSpPr>
          <p:nvPr>
            <p:ph type="body" idx="1"/>
          </p:nvPr>
        </p:nvSpPr>
        <p:spPr>
          <a:xfrm>
            <a:off x="1333992" y="3243259"/>
            <a:ext cx="7239331" cy="3031101"/>
          </a:xfrm>
        </p:spPr>
        <p:txBody>
          <a:bodyPr/>
          <a:lstStyle/>
          <a:p>
            <a:endParaRPr lang="en-GB" altLang="de-DE"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US" dirty="0"/>
          </a:p>
        </p:txBody>
      </p:sp>
      <p:sp>
        <p:nvSpPr>
          <p:cNvPr id="4" name="Foliennummernplatzhalter 3"/>
          <p:cNvSpPr>
            <a:spLocks noGrp="1"/>
          </p:cNvSpPr>
          <p:nvPr>
            <p:ph type="sldNum" sz="quarter" idx="10"/>
          </p:nvPr>
        </p:nvSpPr>
        <p:spPr/>
        <p:txBody>
          <a:bodyPr/>
          <a:lstStyle/>
          <a:p>
            <a:pPr>
              <a:defRPr/>
            </a:pPr>
            <a:fld id="{1C7D331E-7E71-4CFA-9915-11718F668386}" type="slidenum">
              <a:rPr lang="en-US" smtClean="0"/>
              <a:pPr>
                <a:defRPr/>
              </a:pPr>
              <a:t>65</a:t>
            </a:fld>
            <a:endParaRPr lang="en-US"/>
          </a:p>
        </p:txBody>
      </p:sp>
    </p:spTree>
    <p:extLst>
      <p:ext uri="{BB962C8B-B14F-4D97-AF65-F5344CB8AC3E}">
        <p14:creationId xmlns:p14="http://schemas.microsoft.com/office/powerpoint/2010/main" val="388274334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Tree>
    <p:extLst>
      <p:ext uri="{BB962C8B-B14F-4D97-AF65-F5344CB8AC3E}">
        <p14:creationId xmlns:p14="http://schemas.microsoft.com/office/powerpoint/2010/main" val="2253297358"/>
      </p:ext>
    </p:extLst>
  </p:cSld>
  <p:clrMapOvr>
    <a:masterClrMapping/>
  </p:clrMapOvr>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a:prstGeom prst="rect">
            <a:avLst/>
          </a:prstGeom>
        </p:spPr>
        <p:txBody>
          <a:bodyPr/>
          <a:lstStyle/>
          <a:p>
            <a:r>
              <a:rPr lang="de-DE" smtClean="0"/>
              <a:t>Titelmasterformat durch Klicken bearbeiten</a:t>
            </a:r>
            <a:endParaRPr lang="en-US"/>
          </a:p>
        </p:txBody>
      </p:sp>
      <p:sp>
        <p:nvSpPr>
          <p:cNvPr id="3" name="Inhaltsplatzhalter 2"/>
          <p:cNvSpPr>
            <a:spLocks noGrp="1"/>
          </p:cNvSpPr>
          <p:nvPr>
            <p:ph idx="1"/>
          </p:nvPr>
        </p:nvSpPr>
        <p:spPr>
          <a:xfrm>
            <a:off x="457200" y="1600200"/>
            <a:ext cx="8229600" cy="4525963"/>
          </a:xfrm>
          <a:prstGeom prst="rect">
            <a:avLst/>
          </a:prstGeo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a:p>
        </p:txBody>
      </p:sp>
      <p:sp>
        <p:nvSpPr>
          <p:cNvPr id="4" name="Rectangle 25"/>
          <p:cNvSpPr>
            <a:spLocks noGrp="1" noChangeArrowheads="1"/>
          </p:cNvSpPr>
          <p:nvPr>
            <p:ph type="sldNum" sz="quarter" idx="10"/>
          </p:nvPr>
        </p:nvSpPr>
        <p:spPr>
          <a:xfrm>
            <a:off x="3754438" y="6537325"/>
            <a:ext cx="2133600" cy="476250"/>
          </a:xfrm>
          <a:prstGeom prst="rect">
            <a:avLst/>
          </a:prstGeom>
          <a:ln/>
        </p:spPr>
        <p:txBody>
          <a:bodyPr/>
          <a:lstStyle>
            <a:lvl1pPr>
              <a:defRPr/>
            </a:lvl1pPr>
          </a:lstStyle>
          <a:p>
            <a:pPr>
              <a:defRPr/>
            </a:pPr>
            <a:fld id="{DEBB9D2D-9C7C-4FE7-AD25-2BF848DE2BC3}" type="slidenum">
              <a:rPr lang="en-US"/>
              <a:pPr>
                <a:defRPr/>
              </a:pPr>
              <a:t>‹Nr.›</a:t>
            </a:fld>
            <a:endParaRPr lang="en-US"/>
          </a:p>
        </p:txBody>
      </p:sp>
    </p:spTree>
    <p:extLst>
      <p:ext uri="{BB962C8B-B14F-4D97-AF65-F5344CB8AC3E}">
        <p14:creationId xmlns:p14="http://schemas.microsoft.com/office/powerpoint/2010/main" val="167757180"/>
      </p:ext>
    </p:extLst>
  </p:cSld>
  <p:clrMapOvr>
    <a:masterClrMapping/>
  </p:clrMapOvr>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2.jpeg"/><Relationship Id="rId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 name="Rechteck 9"/>
          <p:cNvSpPr/>
          <p:nvPr/>
        </p:nvSpPr>
        <p:spPr>
          <a:xfrm>
            <a:off x="29819" y="6602400"/>
            <a:ext cx="9144000" cy="255600"/>
          </a:xfrm>
          <a:prstGeom prst="rect">
            <a:avLst/>
          </a:prstGeom>
          <a:solidFill>
            <a:srgbClr val="DDDDD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defTabSz="457200" eaLnBrk="1" fontAlgn="auto" hangingPunct="1">
              <a:spcBef>
                <a:spcPts val="0"/>
              </a:spcBef>
              <a:spcAft>
                <a:spcPts val="0"/>
              </a:spcAft>
            </a:pPr>
            <a:endParaRPr lang="de-DE">
              <a:solidFill>
                <a:prstClr val="white"/>
              </a:solidFill>
            </a:endParaRPr>
          </a:p>
        </p:txBody>
      </p:sp>
      <p:sp>
        <p:nvSpPr>
          <p:cNvPr id="3" name="Textplatzhalter 2"/>
          <p:cNvSpPr>
            <a:spLocks noGrp="1"/>
          </p:cNvSpPr>
          <p:nvPr>
            <p:ph type="body" idx="1"/>
          </p:nvPr>
        </p:nvSpPr>
        <p:spPr>
          <a:xfrm>
            <a:off x="422565" y="1450685"/>
            <a:ext cx="8211834" cy="4903585"/>
          </a:xfrm>
          <a:prstGeom prst="rect">
            <a:avLst/>
          </a:prstGeom>
        </p:spPr>
        <p:txBody>
          <a:bodyPr vert="horz" lIns="91440" tIns="45720" rIns="91440" bIns="45720" rtlCol="0">
            <a:normAutofit/>
          </a:bodyPr>
          <a:lstStyle/>
          <a:p>
            <a:pPr lvl="0"/>
            <a:r>
              <a:rPr lang="de-DE" dirty="0" smtClean="0"/>
              <a:t>Mastertextformat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pic>
        <p:nvPicPr>
          <p:cNvPr id="7" name="Bild 6" descr="GSI_Logo_rgb.pn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182058" y="17903"/>
            <a:ext cx="854438" cy="284813"/>
          </a:xfrm>
          <a:prstGeom prst="rect">
            <a:avLst/>
          </a:prstGeom>
        </p:spPr>
      </p:pic>
      <p:sp>
        <p:nvSpPr>
          <p:cNvPr id="2" name="Titelplatzhalter 1"/>
          <p:cNvSpPr>
            <a:spLocks noGrp="1"/>
          </p:cNvSpPr>
          <p:nvPr>
            <p:ph type="title"/>
          </p:nvPr>
        </p:nvSpPr>
        <p:spPr>
          <a:xfrm>
            <a:off x="435267" y="-309585"/>
            <a:ext cx="6242342" cy="787557"/>
          </a:xfrm>
          <a:prstGeom prst="rect">
            <a:avLst/>
          </a:prstGeom>
        </p:spPr>
        <p:txBody>
          <a:bodyPr vert="horz" lIns="91440" tIns="45720" rIns="91440" bIns="45720" rtlCol="0" anchor="b" anchorCtr="0">
            <a:normAutofit/>
          </a:bodyPr>
          <a:lstStyle/>
          <a:p>
            <a:r>
              <a:rPr lang="de-DE" dirty="0" smtClean="0"/>
              <a:t>Mastertitelformat bearbeiten</a:t>
            </a:r>
            <a:endParaRPr lang="de-DE" dirty="0"/>
          </a:p>
        </p:txBody>
      </p:sp>
      <p:grpSp>
        <p:nvGrpSpPr>
          <p:cNvPr id="17" name="Gruppieren 16"/>
          <p:cNvGrpSpPr/>
          <p:nvPr userDrawn="1"/>
        </p:nvGrpSpPr>
        <p:grpSpPr>
          <a:xfrm>
            <a:off x="-1" y="623393"/>
            <a:ext cx="9144001" cy="108000"/>
            <a:chOff x="-1" y="939485"/>
            <a:chExt cx="9144001" cy="108000"/>
          </a:xfrm>
        </p:grpSpPr>
        <p:cxnSp>
          <p:nvCxnSpPr>
            <p:cNvPr id="9" name="Gerade Verbindung 8"/>
            <p:cNvCxnSpPr/>
            <p:nvPr/>
          </p:nvCxnSpPr>
          <p:spPr>
            <a:xfrm>
              <a:off x="0" y="989250"/>
              <a:ext cx="9144000" cy="0"/>
            </a:xfrm>
            <a:prstGeom prst="line">
              <a:avLst/>
            </a:prstGeom>
            <a:ln w="111125">
              <a:solidFill>
                <a:srgbClr val="C0C0C0"/>
              </a:solidFill>
            </a:ln>
            <a:effectLst/>
          </p:spPr>
          <p:style>
            <a:lnRef idx="2">
              <a:schemeClr val="accent1"/>
            </a:lnRef>
            <a:fillRef idx="0">
              <a:schemeClr val="accent1"/>
            </a:fillRef>
            <a:effectRef idx="1">
              <a:schemeClr val="accent1"/>
            </a:effectRef>
            <a:fontRef idx="minor">
              <a:schemeClr val="tx1"/>
            </a:fontRef>
          </p:style>
        </p:cxnSp>
        <p:sp>
          <p:nvSpPr>
            <p:cNvPr id="4" name="Rechteck 3"/>
            <p:cNvSpPr>
              <a:spLocks/>
            </p:cNvSpPr>
            <p:nvPr/>
          </p:nvSpPr>
          <p:spPr>
            <a:xfrm>
              <a:off x="-1" y="939485"/>
              <a:ext cx="255600" cy="108000"/>
            </a:xfrm>
            <a:prstGeom prst="rect">
              <a:avLst/>
            </a:prstGeom>
            <a:solidFill>
              <a:srgbClr val="FDBB6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defTabSz="457200" eaLnBrk="1" fontAlgn="auto" hangingPunct="1">
                <a:spcBef>
                  <a:spcPts val="0"/>
                </a:spcBef>
                <a:spcAft>
                  <a:spcPts val="0"/>
                </a:spcAft>
              </a:pPr>
              <a:endParaRPr lang="de-DE">
                <a:solidFill>
                  <a:prstClr val="white"/>
                </a:solidFill>
              </a:endParaRPr>
            </a:p>
          </p:txBody>
        </p:sp>
      </p:grpSp>
      <p:sp>
        <p:nvSpPr>
          <p:cNvPr id="12" name="Rechteck 11"/>
          <p:cNvSpPr>
            <a:spLocks/>
          </p:cNvSpPr>
          <p:nvPr/>
        </p:nvSpPr>
        <p:spPr>
          <a:xfrm>
            <a:off x="-1" y="6609871"/>
            <a:ext cx="255600" cy="255600"/>
          </a:xfrm>
          <a:prstGeom prst="rect">
            <a:avLst/>
          </a:prstGeom>
          <a:solidFill>
            <a:srgbClr val="FDBB6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defTabSz="457200" eaLnBrk="1" fontAlgn="auto" hangingPunct="1">
              <a:spcBef>
                <a:spcPts val="0"/>
              </a:spcBef>
              <a:spcAft>
                <a:spcPts val="0"/>
              </a:spcAft>
            </a:pPr>
            <a:endParaRPr lang="de-DE">
              <a:solidFill>
                <a:prstClr val="white"/>
              </a:solidFill>
            </a:endParaRPr>
          </a:p>
        </p:txBody>
      </p:sp>
      <p:sp>
        <p:nvSpPr>
          <p:cNvPr id="14" name="Textfeld 13"/>
          <p:cNvSpPr txBox="1"/>
          <p:nvPr userDrawn="1"/>
        </p:nvSpPr>
        <p:spPr>
          <a:xfrm>
            <a:off x="5615493" y="6604522"/>
            <a:ext cx="3420080" cy="261610"/>
          </a:xfrm>
          <a:prstGeom prst="rect">
            <a:avLst/>
          </a:prstGeom>
          <a:noFill/>
        </p:spPr>
        <p:txBody>
          <a:bodyPr wrap="square" rtlCol="0" anchor="ctr">
            <a:spAutoFit/>
          </a:bodyPr>
          <a:lstStyle/>
          <a:p>
            <a:pPr algn="r" defTabSz="457200" eaLnBrk="1" fontAlgn="auto" hangingPunct="1">
              <a:spcBef>
                <a:spcPts val="0"/>
              </a:spcBef>
              <a:spcAft>
                <a:spcPts val="0"/>
              </a:spcAft>
              <a:defRPr/>
            </a:pPr>
            <a:r>
              <a:rPr lang="en-US" sz="1100" dirty="0" smtClean="0">
                <a:solidFill>
                  <a:srgbClr val="333333"/>
                </a:solidFill>
                <a:latin typeface="Arial"/>
                <a:cs typeface="Arial"/>
              </a:rPr>
              <a:t>Machine &amp; People Protection Issues</a:t>
            </a:r>
          </a:p>
        </p:txBody>
      </p:sp>
      <p:sp>
        <p:nvSpPr>
          <p:cNvPr id="16" name="Rectangle 25"/>
          <p:cNvSpPr txBox="1">
            <a:spLocks noChangeArrowheads="1"/>
          </p:cNvSpPr>
          <p:nvPr userDrawn="1"/>
        </p:nvSpPr>
        <p:spPr>
          <a:xfrm>
            <a:off x="4032633" y="6582387"/>
            <a:ext cx="1066800" cy="476250"/>
          </a:xfrm>
          <a:prstGeom prst="rect">
            <a:avLst/>
          </a:prstGeom>
          <a:ln/>
        </p:spPr>
        <p:txBody>
          <a:bodyPr/>
          <a:lstStyle>
            <a:defPPr>
              <a:defRPr lang="de-DE"/>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fontAlgn="auto">
              <a:spcBef>
                <a:spcPts val="0"/>
              </a:spcBef>
              <a:spcAft>
                <a:spcPts val="0"/>
              </a:spcAft>
              <a:defRPr/>
            </a:pPr>
            <a:fld id="{47A8A2AB-8AAB-430B-A288-2C24CCE7A88A}" type="slidenum">
              <a:rPr lang="en-US" sz="1200" smtClean="0">
                <a:solidFill>
                  <a:srgbClr val="000000"/>
                </a:solidFill>
              </a:rPr>
              <a:pPr algn="ctr" fontAlgn="auto">
                <a:spcBef>
                  <a:spcPts val="0"/>
                </a:spcBef>
                <a:spcAft>
                  <a:spcPts val="0"/>
                </a:spcAft>
                <a:defRPr/>
              </a:pPr>
              <a:t>‹Nr.›</a:t>
            </a:fld>
            <a:endParaRPr lang="en-US" sz="1200" dirty="0">
              <a:solidFill>
                <a:srgbClr val="000000"/>
              </a:solidFill>
            </a:endParaRPr>
          </a:p>
        </p:txBody>
      </p:sp>
      <p:pic>
        <p:nvPicPr>
          <p:cNvPr id="13" name="Picture 2" descr="C:\Users\forck.SDNBG042\Desktop\CAS InEx\CASlogo.jpg"/>
          <p:cNvPicPr>
            <a:picLocks noChangeAspect="1" noChangeArrowheads="1"/>
          </p:cNvPicPr>
          <p:nvPr userDrawn="1"/>
        </p:nvPicPr>
        <p:blipFill rotWithShape="1">
          <a:blip r:embed="rId5" cstate="print">
            <a:extLst>
              <a:ext uri="{28A0092B-C50C-407E-A947-70E740481C1C}">
                <a14:useLocalDpi xmlns:a14="http://schemas.microsoft.com/office/drawing/2010/main" val="0"/>
              </a:ext>
            </a:extLst>
          </a:blip>
          <a:srcRect b="11831"/>
          <a:stretch/>
        </p:blipFill>
        <p:spPr bwMode="auto">
          <a:xfrm>
            <a:off x="8273904" y="332656"/>
            <a:ext cx="719157" cy="405159"/>
          </a:xfrm>
          <a:prstGeom prst="rect">
            <a:avLst/>
          </a:prstGeom>
          <a:noFill/>
          <a:extLst>
            <a:ext uri="{909E8E84-426E-40DD-AFC4-6F175D3DCCD1}">
              <a14:hiddenFill xmlns:a14="http://schemas.microsoft.com/office/drawing/2010/main">
                <a:solidFill>
                  <a:srgbClr val="FFFFFF"/>
                </a:solidFill>
              </a14:hiddenFill>
            </a:ext>
          </a:extLst>
        </p:spPr>
      </p:pic>
      <p:sp>
        <p:nvSpPr>
          <p:cNvPr id="15" name="Textfeld 14"/>
          <p:cNvSpPr txBox="1"/>
          <p:nvPr userDrawn="1"/>
        </p:nvSpPr>
        <p:spPr>
          <a:xfrm>
            <a:off x="254643" y="6612673"/>
            <a:ext cx="3983870" cy="261610"/>
          </a:xfrm>
          <a:prstGeom prst="rect">
            <a:avLst/>
          </a:prstGeom>
          <a:noFill/>
        </p:spPr>
        <p:txBody>
          <a:bodyPr wrap="square" rtlCol="0" anchor="ctr">
            <a:spAutoFit/>
          </a:bodyPr>
          <a:lstStyle/>
          <a:p>
            <a:pPr algn="l" defTabSz="457200" eaLnBrk="1" fontAlgn="auto" hangingPunct="1">
              <a:spcBef>
                <a:spcPts val="0"/>
              </a:spcBef>
              <a:spcAft>
                <a:spcPts val="0"/>
              </a:spcAft>
              <a:defRPr/>
            </a:pPr>
            <a:r>
              <a:rPr lang="fr-FR" sz="1100" dirty="0" smtClean="0">
                <a:solidFill>
                  <a:srgbClr val="333333"/>
                </a:solidFill>
                <a:latin typeface="Arial"/>
                <a:cs typeface="Arial"/>
              </a:rPr>
              <a:t>Peter Forck, CAS 2022, Kaunas</a:t>
            </a:r>
          </a:p>
        </p:txBody>
      </p:sp>
    </p:spTree>
    <p:extLst>
      <p:ext uri="{BB962C8B-B14F-4D97-AF65-F5344CB8AC3E}">
        <p14:creationId xmlns:p14="http://schemas.microsoft.com/office/powerpoint/2010/main" val="678900128"/>
      </p:ext>
    </p:extLst>
  </p:cSld>
  <p:clrMap bg1="lt1" tx1="dk1" bg2="lt2" tx2="dk2" accent1="accent1" accent2="accent2" accent3="accent3" accent4="accent4" accent5="accent5" accent6="accent6" hlink="hlink" folHlink="folHlink"/>
  <p:sldLayoutIdLst>
    <p:sldLayoutId id="2147483659" r:id="rId1"/>
    <p:sldLayoutId id="2147483660" r:id="rId2"/>
  </p:sldLayoutIdLst>
  <p:timing>
    <p:tnLst>
      <p:par>
        <p:cTn id="1" dur="indefinite" restart="never" nodeType="tmRoot"/>
      </p:par>
    </p:tnLst>
  </p:timing>
  <p:hf sldNum="0" hdr="0" ftr="0" dt="0"/>
  <p:txStyles>
    <p:titleStyle>
      <a:lvl1pPr algn="l" defTabSz="457200" rtl="0" eaLnBrk="1" latinLnBrk="0" hangingPunct="1">
        <a:spcBef>
          <a:spcPct val="0"/>
        </a:spcBef>
        <a:buNone/>
        <a:defRPr sz="2400" b="1" kern="1200">
          <a:solidFill>
            <a:srgbClr val="333333"/>
          </a:solidFill>
          <a:latin typeface="Arial"/>
          <a:ea typeface="+mj-ea"/>
          <a:cs typeface="Arial"/>
        </a:defRPr>
      </a:lvl1pPr>
    </p:titleStyle>
    <p:bodyStyle>
      <a:lvl1pPr marL="342900" indent="-342900" algn="l" defTabSz="457200" rtl="0" eaLnBrk="1" latinLnBrk="0" hangingPunct="1">
        <a:spcBef>
          <a:spcPct val="20000"/>
        </a:spcBef>
        <a:buClr>
          <a:srgbClr val="FDBB63"/>
        </a:buClr>
        <a:buFont typeface="Wingdings" charset="2"/>
        <a:buChar char="§"/>
        <a:defRPr sz="2400" kern="1200">
          <a:solidFill>
            <a:srgbClr val="333333"/>
          </a:solidFill>
          <a:latin typeface="Arial"/>
          <a:ea typeface="+mn-ea"/>
          <a:cs typeface="Arial"/>
        </a:defRPr>
      </a:lvl1pPr>
      <a:lvl2pPr marL="742950" indent="-285750" algn="l" defTabSz="457200" rtl="0" eaLnBrk="1" latinLnBrk="0" hangingPunct="1">
        <a:spcBef>
          <a:spcPct val="20000"/>
        </a:spcBef>
        <a:buClr>
          <a:srgbClr val="FDBB63"/>
        </a:buClr>
        <a:buFont typeface="Wingdings" charset="2"/>
        <a:buChar char="§"/>
        <a:defRPr sz="2000" kern="1200">
          <a:solidFill>
            <a:srgbClr val="333333"/>
          </a:solidFill>
          <a:latin typeface="Arial"/>
          <a:ea typeface="+mn-ea"/>
          <a:cs typeface="Arial"/>
        </a:defRPr>
      </a:lvl2pPr>
      <a:lvl3pPr marL="1143000" indent="-228600" algn="l" defTabSz="457200" rtl="0" eaLnBrk="1" latinLnBrk="0" hangingPunct="1">
        <a:spcBef>
          <a:spcPct val="20000"/>
        </a:spcBef>
        <a:buClr>
          <a:srgbClr val="FDBB63"/>
        </a:buClr>
        <a:buFont typeface="Wingdings" charset="2"/>
        <a:buChar char="§"/>
        <a:defRPr sz="1800" kern="1200">
          <a:solidFill>
            <a:srgbClr val="333333"/>
          </a:solidFill>
          <a:latin typeface="Arial"/>
          <a:ea typeface="+mn-ea"/>
          <a:cs typeface="Arial"/>
        </a:defRPr>
      </a:lvl3pPr>
      <a:lvl4pPr marL="1600200" indent="-228600" algn="l" defTabSz="457200" rtl="0" eaLnBrk="1" latinLnBrk="0" hangingPunct="1">
        <a:spcBef>
          <a:spcPct val="20000"/>
        </a:spcBef>
        <a:buClr>
          <a:srgbClr val="FDBB63"/>
        </a:buClr>
        <a:buFont typeface="Wingdings" charset="2"/>
        <a:buChar char="§"/>
        <a:defRPr sz="1600" kern="1200">
          <a:solidFill>
            <a:srgbClr val="333333"/>
          </a:solidFill>
          <a:latin typeface="Arial"/>
          <a:ea typeface="+mn-ea"/>
          <a:cs typeface="Arial"/>
        </a:defRPr>
      </a:lvl4pPr>
      <a:lvl5pPr marL="2057400" indent="-228600" algn="l" defTabSz="457200" rtl="0" eaLnBrk="1" latinLnBrk="0" hangingPunct="1">
        <a:spcBef>
          <a:spcPct val="20000"/>
        </a:spcBef>
        <a:buClr>
          <a:srgbClr val="FDBB63"/>
        </a:buClr>
        <a:buFont typeface="Wingdings" charset="2"/>
        <a:buChar char="§"/>
        <a:defRPr sz="1400" kern="1200">
          <a:solidFill>
            <a:srgbClr val="333333"/>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de-DE"/>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notesSlide" Target="../notesSlides/notesSlide1.xml"/><Relationship Id="rId7" Type="http://schemas.openxmlformats.org/officeDocument/2006/relationships/image" Target="../media/image18.png"/><Relationship Id="rId2" Type="http://schemas.openxmlformats.org/officeDocument/2006/relationships/slideLayout" Target="../slideLayouts/slideLayout1.xml"/><Relationship Id="rId1" Type="http://schemas.openxmlformats.org/officeDocument/2006/relationships/vmlDrawing" Target="../drawings/vmlDrawing1.vml"/><Relationship Id="rId6" Type="http://schemas.openxmlformats.org/officeDocument/2006/relationships/image" Target="../media/image16.wmf"/><Relationship Id="rId5" Type="http://schemas.openxmlformats.org/officeDocument/2006/relationships/oleObject" Target="../embeddings/oleObject1.bin"/><Relationship Id="rId10" Type="http://schemas.microsoft.com/office/2007/relationships/hdphoto" Target="../media/hdphoto1.wdp"/><Relationship Id="rId4" Type="http://schemas.openxmlformats.org/officeDocument/2006/relationships/image" Target="../media/image17.png"/><Relationship Id="rId9" Type="http://schemas.openxmlformats.org/officeDocument/2006/relationships/image" Target="../media/image20.png"/></Relationships>
</file>

<file path=ppt/slides/_rels/slide11.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xml"/><Relationship Id="rId10" Type="http://schemas.openxmlformats.org/officeDocument/2006/relationships/image" Target="../media/image21.png"/><Relationship Id="rId9" Type="http://schemas.openxmlformats.org/officeDocument/2006/relationships/image" Target="../media/image23.png"/></Relationships>
</file>

<file path=ppt/slides/_rels/slide1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4.png"/><Relationship Id="rId1" Type="http://schemas.openxmlformats.org/officeDocument/2006/relationships/slideLayout" Target="../slideLayouts/slideLayout1.xml"/><Relationship Id="rId4" Type="http://schemas.openxmlformats.org/officeDocument/2006/relationships/image" Target="../media/image25.png"/></Relationships>
</file>

<file path=ppt/slides/_rels/slide13.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1.xml"/><Relationship Id="rId5" Type="http://schemas.openxmlformats.org/officeDocument/2006/relationships/image" Target="../media/image29.png"/><Relationship Id="rId4" Type="http://schemas.openxmlformats.org/officeDocument/2006/relationships/image" Target="../media/image28.png"/></Relationships>
</file>

<file path=ppt/slides/_rels/slide14.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31.png"/></Relationships>
</file>

<file path=ppt/slides/_rels/slide15.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image" Target="../media/image31.png"/></Relationships>
</file>

<file path=ppt/slides/_rels/slide16.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image" Target="../media/image33.wmf"/></Relationships>
</file>

<file path=ppt/slides/_rels/slide17.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1.xml"/><Relationship Id="rId6" Type="http://schemas.openxmlformats.org/officeDocument/2006/relationships/image" Target="../media/image37.png"/><Relationship Id="rId5" Type="http://schemas.microsoft.com/office/2007/relationships/hdphoto" Target="../media/hdphoto2.wdp"/><Relationship Id="rId4" Type="http://schemas.openxmlformats.org/officeDocument/2006/relationships/image" Target="../media/image36.png"/></Relationships>
</file>

<file path=ppt/slides/_rels/slide18.xml.rels><?xml version="1.0" encoding="UTF-8" standalone="yes"?>
<Relationships xmlns="http://schemas.openxmlformats.org/package/2006/relationships"><Relationship Id="rId3" Type="http://schemas.openxmlformats.org/officeDocument/2006/relationships/image" Target="../media/image39.png"/><Relationship Id="rId7" Type="http://schemas.microsoft.com/office/2007/relationships/hdphoto" Target="../media/hdphoto4.wdp"/><Relationship Id="rId2" Type="http://schemas.openxmlformats.org/officeDocument/2006/relationships/image" Target="../media/image38.png"/><Relationship Id="rId1" Type="http://schemas.openxmlformats.org/officeDocument/2006/relationships/slideLayout" Target="../slideLayouts/slideLayout1.xml"/><Relationship Id="rId6" Type="http://schemas.openxmlformats.org/officeDocument/2006/relationships/image" Target="../media/image41.png"/><Relationship Id="rId5" Type="http://schemas.openxmlformats.org/officeDocument/2006/relationships/image" Target="../media/image40.png"/><Relationship Id="rId4" Type="http://schemas.microsoft.com/office/2007/relationships/hdphoto" Target="../media/hdphoto3.wdp"/></Relationships>
</file>

<file path=ppt/slides/_rels/slide19.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slideLayout" Target="../slideLayouts/slideLayout1.xml"/><Relationship Id="rId5" Type="http://schemas.openxmlformats.org/officeDocument/2006/relationships/image" Target="../media/image45.png"/><Relationship Id="rId4" Type="http://schemas.openxmlformats.org/officeDocument/2006/relationships/image" Target="../media/image4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90.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7.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9.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8" Type="http://schemas.openxmlformats.org/officeDocument/2006/relationships/image" Target="../media/image57.png"/><Relationship Id="rId3" Type="http://schemas.openxmlformats.org/officeDocument/2006/relationships/image" Target="../media/image52.jpeg"/><Relationship Id="rId7" Type="http://schemas.openxmlformats.org/officeDocument/2006/relationships/image" Target="../media/image56.png"/><Relationship Id="rId2" Type="http://schemas.openxmlformats.org/officeDocument/2006/relationships/image" Target="../media/image51.emf"/><Relationship Id="rId1" Type="http://schemas.openxmlformats.org/officeDocument/2006/relationships/slideLayout" Target="../slideLayouts/slideLayout1.xml"/><Relationship Id="rId6" Type="http://schemas.openxmlformats.org/officeDocument/2006/relationships/image" Target="../media/image55.png"/><Relationship Id="rId11" Type="http://schemas.openxmlformats.org/officeDocument/2006/relationships/image" Target="../media/image63.png"/><Relationship Id="rId5" Type="http://schemas.openxmlformats.org/officeDocument/2006/relationships/image" Target="../media/image54.png"/><Relationship Id="rId10" Type="http://schemas.openxmlformats.org/officeDocument/2006/relationships/image" Target="../media/image62.png"/><Relationship Id="rId4" Type="http://schemas.openxmlformats.org/officeDocument/2006/relationships/image" Target="../media/image53.png"/><Relationship Id="rId9" Type="http://schemas.openxmlformats.org/officeDocument/2006/relationships/image" Target="../media/image58.jpeg"/></Relationships>
</file>

<file path=ppt/slides/_rels/slide26.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image" Target="../media/image59.png"/><Relationship Id="rId1" Type="http://schemas.openxmlformats.org/officeDocument/2006/relationships/slideLayout" Target="../slideLayouts/slideLayout1.xml"/><Relationship Id="rId4" Type="http://schemas.openxmlformats.org/officeDocument/2006/relationships/image" Target="../media/image61.png"/></Relationships>
</file>

<file path=ppt/slides/_rels/slide27.xml.rels><?xml version="1.0" encoding="UTF-8" standalone="yes"?>
<Relationships xmlns="http://schemas.openxmlformats.org/package/2006/relationships"><Relationship Id="rId3" Type="http://schemas.microsoft.com/office/2007/relationships/hdphoto" Target="../media/hdphoto5.wdp"/><Relationship Id="rId7" Type="http://schemas.openxmlformats.org/officeDocument/2006/relationships/image" Target="../media/image67.jpeg"/><Relationship Id="rId2" Type="http://schemas.openxmlformats.org/officeDocument/2006/relationships/image" Target="../media/image64.png"/><Relationship Id="rId1" Type="http://schemas.openxmlformats.org/officeDocument/2006/relationships/slideLayout" Target="../slideLayouts/slideLayout1.xml"/><Relationship Id="rId6" Type="http://schemas.microsoft.com/office/2007/relationships/hdphoto" Target="../media/hdphoto6.wdp"/><Relationship Id="rId5" Type="http://schemas.openxmlformats.org/officeDocument/2006/relationships/image" Target="../media/image66.png"/><Relationship Id="rId4" Type="http://schemas.openxmlformats.org/officeDocument/2006/relationships/image" Target="../media/image65.jpeg"/></Relationships>
</file>

<file path=ppt/slides/_rels/slide28.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image" Target="../media/image68.pn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microsoft.com/office/2007/relationships/hdphoto" Target="../media/hdphoto7.wdp"/><Relationship Id="rId2" Type="http://schemas.openxmlformats.org/officeDocument/2006/relationships/image" Target="../media/image70.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image" Target="../media/image71.wmf"/><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3" Type="http://schemas.openxmlformats.org/officeDocument/2006/relationships/image" Target="../media/image73.wmf"/><Relationship Id="rId2" Type="http://schemas.openxmlformats.org/officeDocument/2006/relationships/image" Target="../media/image72.jpeg"/><Relationship Id="rId1" Type="http://schemas.openxmlformats.org/officeDocument/2006/relationships/slideLayout" Target="../slideLayouts/slideLayout1.xml"/><Relationship Id="rId4" Type="http://schemas.openxmlformats.org/officeDocument/2006/relationships/image" Target="../media/image74.jpeg"/></Relationships>
</file>

<file path=ppt/slides/_rels/slide33.xml.rels><?xml version="1.0" encoding="UTF-8" standalone="yes"?>
<Relationships xmlns="http://schemas.openxmlformats.org/package/2006/relationships"><Relationship Id="rId3" Type="http://schemas.openxmlformats.org/officeDocument/2006/relationships/image" Target="../media/image76.jpeg"/><Relationship Id="rId2" Type="http://schemas.openxmlformats.org/officeDocument/2006/relationships/image" Target="../media/image75.png"/><Relationship Id="rId1" Type="http://schemas.openxmlformats.org/officeDocument/2006/relationships/slideLayout" Target="../slideLayouts/slideLayout1.xml"/><Relationship Id="rId4" Type="http://schemas.openxmlformats.org/officeDocument/2006/relationships/image" Target="../media/image930.png"/></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5.xml"/><Relationship Id="rId7" Type="http://schemas.openxmlformats.org/officeDocument/2006/relationships/image" Target="../media/image79.png"/><Relationship Id="rId2" Type="http://schemas.openxmlformats.org/officeDocument/2006/relationships/slideLayout" Target="../slideLayouts/slideLayout1.xml"/><Relationship Id="rId1" Type="http://schemas.openxmlformats.org/officeDocument/2006/relationships/vmlDrawing" Target="../drawings/vmlDrawing2.vml"/><Relationship Id="rId6" Type="http://schemas.openxmlformats.org/officeDocument/2006/relationships/image" Target="../media/image78.png"/><Relationship Id="rId5" Type="http://schemas.openxmlformats.org/officeDocument/2006/relationships/image" Target="../media/image77.wmf"/><Relationship Id="rId4" Type="http://schemas.openxmlformats.org/officeDocument/2006/relationships/oleObject" Target="../embeddings/oleObject2.bin"/></Relationships>
</file>

<file path=ppt/slides/_rels/slide35.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image" Target="../media/image80.png"/><Relationship Id="rId1" Type="http://schemas.openxmlformats.org/officeDocument/2006/relationships/slideLayout" Target="../slideLayouts/slideLayout1.xml"/><Relationship Id="rId5" Type="http://schemas.openxmlformats.org/officeDocument/2006/relationships/image" Target="../media/image82.png"/><Relationship Id="rId4" Type="http://schemas.openxmlformats.org/officeDocument/2006/relationships/image" Target="../media/image81.png"/></Relationships>
</file>

<file path=ppt/slides/_rels/slide36.xml.rels><?xml version="1.0" encoding="UTF-8" standalone="yes"?>
<Relationships xmlns="http://schemas.openxmlformats.org/package/2006/relationships"><Relationship Id="rId3" Type="http://schemas.openxmlformats.org/officeDocument/2006/relationships/image" Target="../media/image82.png"/><Relationship Id="rId2" Type="http://schemas.openxmlformats.org/officeDocument/2006/relationships/image" Target="../media/image81.png"/><Relationship Id="rId1" Type="http://schemas.openxmlformats.org/officeDocument/2006/relationships/slideLayout" Target="../slideLayouts/slideLayout1.xml"/><Relationship Id="rId5" Type="http://schemas.openxmlformats.org/officeDocument/2006/relationships/image" Target="../media/image84.png"/><Relationship Id="rId4" Type="http://schemas.openxmlformats.org/officeDocument/2006/relationships/image" Target="../media/image83.png"/></Relationships>
</file>

<file path=ppt/slides/_rels/slide37.xml.rels><?xml version="1.0" encoding="UTF-8" standalone="yes"?>
<Relationships xmlns="http://schemas.openxmlformats.org/package/2006/relationships"><Relationship Id="rId3" Type="http://schemas.openxmlformats.org/officeDocument/2006/relationships/image" Target="../media/image86.png"/><Relationship Id="rId2" Type="http://schemas.openxmlformats.org/officeDocument/2006/relationships/image" Target="../media/image85.wmf"/><Relationship Id="rId1" Type="http://schemas.openxmlformats.org/officeDocument/2006/relationships/slideLayout" Target="../slideLayouts/slideLayout1.xml"/><Relationship Id="rId5" Type="http://schemas.openxmlformats.org/officeDocument/2006/relationships/image" Target="../media/image87.png"/><Relationship Id="rId4" Type="http://schemas.microsoft.com/office/2007/relationships/hdphoto" Target="../media/hdphoto8.wdp"/></Relationships>
</file>

<file path=ppt/slides/_rels/slide38.xml.rels><?xml version="1.0" encoding="UTF-8" standalone="yes"?>
<Relationships xmlns="http://schemas.openxmlformats.org/package/2006/relationships"><Relationship Id="rId3" Type="http://schemas.openxmlformats.org/officeDocument/2006/relationships/image" Target="../media/image88.jpeg"/><Relationship Id="rId2" Type="http://schemas.openxmlformats.org/officeDocument/2006/relationships/image" Target="../media/image82.png"/><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3" Type="http://schemas.openxmlformats.org/officeDocument/2006/relationships/image" Target="../media/image90.png"/><Relationship Id="rId2" Type="http://schemas.openxmlformats.org/officeDocument/2006/relationships/image" Target="../media/image89.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3" Type="http://schemas.openxmlformats.org/officeDocument/2006/relationships/image" Target="../media/image91.emf"/><Relationship Id="rId2" Type="http://schemas.openxmlformats.org/officeDocument/2006/relationships/slide" Target="slide56.xml"/><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2" Type="http://schemas.openxmlformats.org/officeDocument/2006/relationships/image" Target="../media/image92.png"/><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2" Type="http://schemas.openxmlformats.org/officeDocument/2006/relationships/image" Target="../media/image94.png"/><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3" Type="http://schemas.openxmlformats.org/officeDocument/2006/relationships/image" Target="../media/image93.jpeg"/><Relationship Id="rId7" Type="http://schemas.openxmlformats.org/officeDocument/2006/relationships/image" Target="../media/image96.jpeg"/><Relationship Id="rId2" Type="http://schemas.openxmlformats.org/officeDocument/2006/relationships/image" Target="../media/image860.png"/><Relationship Id="rId1" Type="http://schemas.openxmlformats.org/officeDocument/2006/relationships/slideLayout" Target="../slideLayouts/slideLayout1.xml"/><Relationship Id="rId6" Type="http://schemas.openxmlformats.org/officeDocument/2006/relationships/image" Target="../media/image900.png"/><Relationship Id="rId4" Type="http://schemas.openxmlformats.org/officeDocument/2006/relationships/image" Target="../media/image95.png"/></Relationships>
</file>

<file path=ppt/slides/_rels/slide48.xml.rels><?xml version="1.0" encoding="UTF-8" standalone="yes"?>
<Relationships xmlns="http://schemas.openxmlformats.org/package/2006/relationships"><Relationship Id="rId8" Type="http://schemas.openxmlformats.org/officeDocument/2006/relationships/image" Target="../media/image103.png"/><Relationship Id="rId3" Type="http://schemas.openxmlformats.org/officeDocument/2006/relationships/image" Target="../media/image98.png"/><Relationship Id="rId7" Type="http://schemas.openxmlformats.org/officeDocument/2006/relationships/image" Target="../media/image102.png"/><Relationship Id="rId2" Type="http://schemas.openxmlformats.org/officeDocument/2006/relationships/image" Target="../media/image97.png"/><Relationship Id="rId1" Type="http://schemas.openxmlformats.org/officeDocument/2006/relationships/slideLayout" Target="../slideLayouts/slideLayout1.xml"/><Relationship Id="rId6" Type="http://schemas.openxmlformats.org/officeDocument/2006/relationships/image" Target="../media/image101.png"/><Relationship Id="rId5" Type="http://schemas.openxmlformats.org/officeDocument/2006/relationships/image" Target="../media/image100.png"/><Relationship Id="rId4" Type="http://schemas.openxmlformats.org/officeDocument/2006/relationships/image" Target="../media/image99.png"/></Relationships>
</file>

<file path=ppt/slides/_rels/slide49.xml.rels><?xml version="1.0" encoding="UTF-8" standalone="yes"?>
<Relationships xmlns="http://schemas.openxmlformats.org/package/2006/relationships"><Relationship Id="rId3" Type="http://schemas.openxmlformats.org/officeDocument/2006/relationships/image" Target="../media/image105.png"/><Relationship Id="rId2" Type="http://schemas.openxmlformats.org/officeDocument/2006/relationships/image" Target="../media/image104.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1.xml"/><Relationship Id="rId4" Type="http://schemas.openxmlformats.org/officeDocument/2006/relationships/image" Target="../media/image7.jpeg"/></Relationships>
</file>

<file path=ppt/slides/_rels/slide50.xml.rels><?xml version="1.0" encoding="UTF-8" standalone="yes"?>
<Relationships xmlns="http://schemas.openxmlformats.org/package/2006/relationships"><Relationship Id="rId2" Type="http://schemas.openxmlformats.org/officeDocument/2006/relationships/image" Target="../media/image106.jpeg"/><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3" Type="http://schemas.openxmlformats.org/officeDocument/2006/relationships/image" Target="../media/image108.jpeg"/><Relationship Id="rId2" Type="http://schemas.openxmlformats.org/officeDocument/2006/relationships/image" Target="../media/image107.jpeg"/><Relationship Id="rId1" Type="http://schemas.openxmlformats.org/officeDocument/2006/relationships/slideLayout" Target="../slideLayouts/slideLayout1.xml"/><Relationship Id="rId4" Type="http://schemas.openxmlformats.org/officeDocument/2006/relationships/slide" Target="slide56.xml"/></Relationships>
</file>

<file path=ppt/slides/_rels/slide52.xml.rels><?xml version="1.0" encoding="UTF-8" standalone="yes"?>
<Relationships xmlns="http://schemas.openxmlformats.org/package/2006/relationships"><Relationship Id="rId3" Type="http://schemas.microsoft.com/office/2007/relationships/hdphoto" Target="../media/hdphoto9.wdp"/><Relationship Id="rId7" Type="http://schemas.openxmlformats.org/officeDocument/2006/relationships/image" Target="../media/image112.png"/><Relationship Id="rId2" Type="http://schemas.openxmlformats.org/officeDocument/2006/relationships/image" Target="../media/image109.png"/><Relationship Id="rId1" Type="http://schemas.openxmlformats.org/officeDocument/2006/relationships/slideLayout" Target="../slideLayouts/slideLayout1.xml"/><Relationship Id="rId6" Type="http://schemas.openxmlformats.org/officeDocument/2006/relationships/slide" Target="slide56.xml"/><Relationship Id="rId5" Type="http://schemas.openxmlformats.org/officeDocument/2006/relationships/image" Target="../media/image111.jpeg"/><Relationship Id="rId4" Type="http://schemas.openxmlformats.org/officeDocument/2006/relationships/image" Target="../media/image110.png"/></Relationships>
</file>

<file path=ppt/slides/_rels/slide53.xml.rels><?xml version="1.0" encoding="UTF-8" standalone="yes"?>
<Relationships xmlns="http://schemas.openxmlformats.org/package/2006/relationships"><Relationship Id="rId3" Type="http://schemas.openxmlformats.org/officeDocument/2006/relationships/slide" Target="slide56.xml"/><Relationship Id="rId7" Type="http://schemas.openxmlformats.org/officeDocument/2006/relationships/image" Target="../media/image117.png"/><Relationship Id="rId2" Type="http://schemas.openxmlformats.org/officeDocument/2006/relationships/image" Target="../media/image113.png"/><Relationship Id="rId1" Type="http://schemas.openxmlformats.org/officeDocument/2006/relationships/slideLayout" Target="../slideLayouts/slideLayout1.xml"/><Relationship Id="rId6" Type="http://schemas.openxmlformats.org/officeDocument/2006/relationships/image" Target="../media/image116.png"/><Relationship Id="rId5" Type="http://schemas.openxmlformats.org/officeDocument/2006/relationships/image" Target="../media/image115.jpeg"/><Relationship Id="rId4" Type="http://schemas.openxmlformats.org/officeDocument/2006/relationships/image" Target="../media/image114.png"/></Relationships>
</file>

<file path=ppt/slides/_rels/slide54.xml.rels><?xml version="1.0" encoding="UTF-8" standalone="yes"?>
<Relationships xmlns="http://schemas.openxmlformats.org/package/2006/relationships"><Relationship Id="rId3" Type="http://schemas.openxmlformats.org/officeDocument/2006/relationships/image" Target="../media/image119.png"/><Relationship Id="rId2" Type="http://schemas.openxmlformats.org/officeDocument/2006/relationships/image" Target="../media/image118.png"/><Relationship Id="rId1" Type="http://schemas.openxmlformats.org/officeDocument/2006/relationships/slideLayout" Target="../slideLayouts/slideLayout1.xml"/><Relationship Id="rId6" Type="http://schemas.microsoft.com/office/2007/relationships/hdphoto" Target="../media/hdphoto11.wdp"/><Relationship Id="rId5" Type="http://schemas.openxmlformats.org/officeDocument/2006/relationships/image" Target="../media/image120.png"/><Relationship Id="rId4" Type="http://schemas.microsoft.com/office/2007/relationships/hdphoto" Target="../media/hdphoto10.wdp"/></Relationships>
</file>

<file path=ppt/slides/_rels/slide55.xml.rels><?xml version="1.0" encoding="UTF-8" standalone="yes"?>
<Relationships xmlns="http://schemas.openxmlformats.org/package/2006/relationships"><Relationship Id="rId3" Type="http://schemas.openxmlformats.org/officeDocument/2006/relationships/image" Target="../media/image122.jpeg"/><Relationship Id="rId2" Type="http://schemas.openxmlformats.org/officeDocument/2006/relationships/image" Target="../media/image121.jpeg"/><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3" Type="http://schemas.openxmlformats.org/officeDocument/2006/relationships/image" Target="../media/image123.png"/><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124.png"/></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8.png"/><Relationship Id="rId1" Type="http://schemas.openxmlformats.org/officeDocument/2006/relationships/slideLayout" Target="../slideLayouts/slideLayout1.xml"/><Relationship Id="rId5" Type="http://schemas.openxmlformats.org/officeDocument/2006/relationships/image" Target="../media/image6.png"/><Relationship Id="rId4" Type="http://schemas.openxmlformats.org/officeDocument/2006/relationships/image" Target="../media/image9.png"/></Relationships>
</file>

<file path=ppt/slides/_rels/slide60.xml.rels><?xml version="1.0" encoding="UTF-8" standalone="yes"?>
<Relationships xmlns="http://schemas.openxmlformats.org/package/2006/relationships"><Relationship Id="rId3" Type="http://schemas.openxmlformats.org/officeDocument/2006/relationships/image" Target="../media/image126.png"/><Relationship Id="rId2" Type="http://schemas.openxmlformats.org/officeDocument/2006/relationships/image" Target="../media/image125.png"/><Relationship Id="rId1" Type="http://schemas.openxmlformats.org/officeDocument/2006/relationships/slideLayout" Target="../slideLayouts/slideLayout1.xml"/><Relationship Id="rId4" Type="http://schemas.microsoft.com/office/2007/relationships/hdphoto" Target="../media/hdphoto12.wdp"/></Relationships>
</file>

<file path=ppt/slides/_rels/slide61.xml.rels><?xml version="1.0" encoding="UTF-8" standalone="yes"?>
<Relationships xmlns="http://schemas.openxmlformats.org/package/2006/relationships"><Relationship Id="rId3" Type="http://schemas.microsoft.com/office/2007/relationships/hdphoto" Target="../media/hdphoto13.wdp"/><Relationship Id="rId2" Type="http://schemas.openxmlformats.org/officeDocument/2006/relationships/image" Target="../media/image127.png"/><Relationship Id="rId1" Type="http://schemas.openxmlformats.org/officeDocument/2006/relationships/slideLayout" Target="../slideLayouts/slideLayout1.xml"/></Relationships>
</file>

<file path=ppt/slides/_rels/slide62.xml.rels><?xml version="1.0" encoding="UTF-8" standalone="yes"?>
<Relationships xmlns="http://schemas.openxmlformats.org/package/2006/relationships"><Relationship Id="rId2" Type="http://schemas.openxmlformats.org/officeDocument/2006/relationships/image" Target="../media/image128.png"/><Relationship Id="rId1" Type="http://schemas.openxmlformats.org/officeDocument/2006/relationships/slideLayout" Target="../slideLayouts/slideLayout1.xml"/></Relationships>
</file>

<file path=ppt/slides/_rels/slide63.xml.rels><?xml version="1.0" encoding="UTF-8" standalone="yes"?>
<Relationships xmlns="http://schemas.openxmlformats.org/package/2006/relationships"><Relationship Id="rId3" Type="http://schemas.openxmlformats.org/officeDocument/2006/relationships/image" Target="../media/image130.png"/><Relationship Id="rId2" Type="http://schemas.openxmlformats.org/officeDocument/2006/relationships/image" Target="../media/image129.png"/><Relationship Id="rId1" Type="http://schemas.openxmlformats.org/officeDocument/2006/relationships/slideLayout" Target="../slideLayouts/slideLayout1.xml"/></Relationships>
</file>

<file path=ppt/slides/_rels/slide64.xml.rels><?xml version="1.0" encoding="UTF-8" standalone="yes"?>
<Relationships xmlns="http://schemas.openxmlformats.org/package/2006/relationships"><Relationship Id="rId3" Type="http://schemas.openxmlformats.org/officeDocument/2006/relationships/image" Target="../media/image132.png"/><Relationship Id="rId2" Type="http://schemas.openxmlformats.org/officeDocument/2006/relationships/image" Target="../media/image131.png"/><Relationship Id="rId1" Type="http://schemas.openxmlformats.org/officeDocument/2006/relationships/slideLayout" Target="../slideLayouts/slideLayout1.xml"/></Relationships>
</file>

<file path=ppt/slides/_rels/slide65.xml.rels><?xml version="1.0" encoding="UTF-8" standalone="yes"?>
<Relationships xmlns="http://schemas.openxmlformats.org/package/2006/relationships"><Relationship Id="rId3" Type="http://schemas.openxmlformats.org/officeDocument/2006/relationships/image" Target="../media/image133.jpeg"/><Relationship Id="rId7" Type="http://schemas.openxmlformats.org/officeDocument/2006/relationships/image" Target="../media/image137.jpeg"/><Relationship Id="rId2" Type="http://schemas.openxmlformats.org/officeDocument/2006/relationships/notesSlide" Target="../notesSlides/notesSlide7.xml"/><Relationship Id="rId1" Type="http://schemas.openxmlformats.org/officeDocument/2006/relationships/slideLayout" Target="../slideLayouts/slideLayout1.xml"/><Relationship Id="rId6" Type="http://schemas.openxmlformats.org/officeDocument/2006/relationships/image" Target="../media/image136.png"/><Relationship Id="rId5" Type="http://schemas.openxmlformats.org/officeDocument/2006/relationships/image" Target="../media/image135.jpeg"/><Relationship Id="rId4" Type="http://schemas.openxmlformats.org/officeDocument/2006/relationships/image" Target="../media/image134.png"/></Relationships>
</file>

<file path=ppt/slides/_rels/slide66.xml.rels><?xml version="1.0" encoding="UTF-8" standalone="yes"?>
<Relationships xmlns="http://schemas.openxmlformats.org/package/2006/relationships"><Relationship Id="rId3" Type="http://schemas.openxmlformats.org/officeDocument/2006/relationships/image" Target="../media/image139.png"/><Relationship Id="rId2" Type="http://schemas.openxmlformats.org/officeDocument/2006/relationships/image" Target="../media/image138.wmf"/><Relationship Id="rId1" Type="http://schemas.openxmlformats.org/officeDocument/2006/relationships/slideLayout" Target="../slideLayouts/slideLayout1.xml"/></Relationships>
</file>

<file path=ppt/slides/_rels/slide67.xml.rels><?xml version="1.0" encoding="UTF-8" standalone="yes"?>
<Relationships xmlns="http://schemas.openxmlformats.org/package/2006/relationships"><Relationship Id="rId3" Type="http://schemas.microsoft.com/office/2007/relationships/hdphoto" Target="../media/hdphoto7.wdp"/><Relationship Id="rId2" Type="http://schemas.openxmlformats.org/officeDocument/2006/relationships/image" Target="../media/image70.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jpg"/><Relationship Id="rId1" Type="http://schemas.openxmlformats.org/officeDocument/2006/relationships/slideLayout" Target="../slideLayouts/slideLayout2.xml"/><Relationship Id="rId6" Type="http://schemas.openxmlformats.org/officeDocument/2006/relationships/image" Target="../media/image14.jpeg"/><Relationship Id="rId5" Type="http://schemas.openxmlformats.org/officeDocument/2006/relationships/image" Target="../media/image13.png"/><Relationship Id="rId4" Type="http://schemas.openxmlformats.org/officeDocument/2006/relationships/image" Target="../media/image12.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7" Type="http://schemas.openxmlformats.org/officeDocument/2006/relationships/image" Target="../media/image16.png"/><Relationship Id="rId2" Type="http://schemas.openxmlformats.org/officeDocument/2006/relationships/image" Target="../media/image14.png"/><Relationship Id="rId1" Type="http://schemas.openxmlformats.org/officeDocument/2006/relationships/slideLayout" Target="../slideLayouts/slideLayout1.xml"/><Relationship Id="rId6" Type="http://schemas.openxmlformats.org/officeDocument/2006/relationships/image" Target="../media/image15.jpeg"/><Relationship Id="rId5" Type="http://schemas.openxmlformats.org/officeDocument/2006/relationships/image" Target="../media/image140.png"/><Relationship Id="rId4" Type="http://schemas.openxmlformats.org/officeDocument/2006/relationships/image" Target="../media/image1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Text Box 3"/>
          <p:cNvSpPr txBox="1">
            <a:spLocks noChangeArrowheads="1"/>
          </p:cNvSpPr>
          <p:nvPr/>
        </p:nvSpPr>
        <p:spPr bwMode="auto">
          <a:xfrm>
            <a:off x="125413" y="1343025"/>
            <a:ext cx="8729662" cy="180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en-US" altLang="de-DE" sz="1600" dirty="0">
              <a:solidFill>
                <a:srgbClr val="006600"/>
              </a:solidFill>
              <a:latin typeface="Comic Sans MS" pitchFamily="66" charset="0"/>
            </a:endParaRPr>
          </a:p>
          <a:p>
            <a:pPr algn="l"/>
            <a:endParaRPr lang="en-US" altLang="de-DE" sz="1600" dirty="0">
              <a:solidFill>
                <a:srgbClr val="006600"/>
              </a:solidFill>
              <a:latin typeface="Comic Sans MS" pitchFamily="66" charset="0"/>
            </a:endParaRPr>
          </a:p>
          <a:p>
            <a:pPr algn="l"/>
            <a:endParaRPr lang="en-US" altLang="de-DE" sz="1600" dirty="0">
              <a:solidFill>
                <a:srgbClr val="006600"/>
              </a:solidFill>
              <a:latin typeface="Comic Sans MS" pitchFamily="66" charset="0"/>
            </a:endParaRPr>
          </a:p>
          <a:p>
            <a:pPr algn="l"/>
            <a:endParaRPr lang="en-US" altLang="de-DE" sz="1600" dirty="0">
              <a:solidFill>
                <a:srgbClr val="006600"/>
              </a:solidFill>
              <a:latin typeface="Comic Sans MS" pitchFamily="66" charset="0"/>
            </a:endParaRPr>
          </a:p>
          <a:p>
            <a:pPr algn="l"/>
            <a:endParaRPr lang="en-US" altLang="de-DE" sz="1600" dirty="0">
              <a:solidFill>
                <a:srgbClr val="006600"/>
              </a:solidFill>
              <a:latin typeface="Comic Sans MS" pitchFamily="66" charset="0"/>
            </a:endParaRPr>
          </a:p>
        </p:txBody>
      </p:sp>
      <p:sp>
        <p:nvSpPr>
          <p:cNvPr id="6" name="Rectangle 4"/>
          <p:cNvSpPr>
            <a:spLocks noChangeArrowheads="1"/>
          </p:cNvSpPr>
          <p:nvPr/>
        </p:nvSpPr>
        <p:spPr bwMode="auto">
          <a:xfrm>
            <a:off x="314750" y="4316259"/>
            <a:ext cx="8859795" cy="6668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spcBef>
                <a:spcPts val="400"/>
              </a:spcBef>
            </a:pPr>
            <a:r>
              <a:rPr lang="en-US" altLang="de-DE" sz="1700" b="1" dirty="0" smtClean="0">
                <a:latin typeface="Arial" panose="020B0604020202020204" pitchFamily="34" charset="0"/>
                <a:cs typeface="Arial" panose="020B0604020202020204" pitchFamily="34" charset="0"/>
              </a:rPr>
              <a:t>Lecture based on previous CAS &amp; JUAS contributions by </a:t>
            </a:r>
          </a:p>
          <a:p>
            <a:pPr algn="l">
              <a:spcBef>
                <a:spcPts val="400"/>
              </a:spcBef>
            </a:pPr>
            <a:r>
              <a:rPr lang="en-US" altLang="de-DE" sz="1700" b="1" dirty="0" smtClean="0">
                <a:latin typeface="Arial" panose="020B0604020202020204" pitchFamily="34" charset="0"/>
                <a:cs typeface="Arial" panose="020B0604020202020204" pitchFamily="34" charset="0"/>
              </a:rPr>
              <a:t>Daniela </a:t>
            </a:r>
            <a:r>
              <a:rPr lang="en-US" altLang="de-DE" sz="1700" b="1" dirty="0" err="1" smtClean="0">
                <a:latin typeface="Arial" panose="020B0604020202020204" pitchFamily="34" charset="0"/>
                <a:cs typeface="Arial" panose="020B0604020202020204" pitchFamily="34" charset="0"/>
              </a:rPr>
              <a:t>Kiselev</a:t>
            </a:r>
            <a:r>
              <a:rPr lang="en-US" altLang="de-DE" sz="1700" b="1" dirty="0" smtClean="0">
                <a:latin typeface="Arial" panose="020B0604020202020204" pitchFamily="34" charset="0"/>
                <a:cs typeface="Arial" panose="020B0604020202020204" pitchFamily="34" charset="0"/>
              </a:rPr>
              <a:t>, </a:t>
            </a:r>
            <a:r>
              <a:rPr lang="en-US" altLang="de-DE" sz="1700" b="1" dirty="0">
                <a:latin typeface="Arial" panose="020B0604020202020204" pitchFamily="34" charset="0"/>
                <a:cs typeface="Arial" panose="020B0604020202020204" pitchFamily="34" charset="0"/>
              </a:rPr>
              <a:t>Xavier </a:t>
            </a:r>
            <a:r>
              <a:rPr lang="en-US" altLang="de-DE" sz="1700" b="1" dirty="0" err="1">
                <a:latin typeface="Arial" panose="020B0604020202020204" pitchFamily="34" charset="0"/>
                <a:cs typeface="Arial" panose="020B0604020202020204" pitchFamily="34" charset="0"/>
              </a:rPr>
              <a:t>Queralt</a:t>
            </a:r>
            <a:r>
              <a:rPr lang="en-US" altLang="de-DE" sz="1700" b="1" dirty="0">
                <a:latin typeface="Arial" panose="020B0604020202020204" pitchFamily="34" charset="0"/>
                <a:cs typeface="Arial" panose="020B0604020202020204" pitchFamily="34" charset="0"/>
              </a:rPr>
              <a:t>, </a:t>
            </a:r>
            <a:r>
              <a:rPr lang="en-US" altLang="de-DE" sz="1700" b="1" dirty="0" err="1" smtClean="0">
                <a:latin typeface="Arial" panose="020B0604020202020204" pitchFamily="34" charset="0"/>
                <a:cs typeface="Arial" panose="020B0604020202020204" pitchFamily="34" charset="0"/>
              </a:rPr>
              <a:t>Rüdiger</a:t>
            </a:r>
            <a:r>
              <a:rPr lang="en-US" altLang="de-DE" sz="1700" b="1" dirty="0" smtClean="0">
                <a:latin typeface="Arial" panose="020B0604020202020204" pitchFamily="34" charset="0"/>
                <a:cs typeface="Arial" panose="020B0604020202020204" pitchFamily="34" charset="0"/>
              </a:rPr>
              <a:t> </a:t>
            </a:r>
            <a:r>
              <a:rPr lang="en-US" altLang="de-DE" sz="1700" b="1" dirty="0">
                <a:latin typeface="Arial" panose="020B0604020202020204" pitchFamily="34" charset="0"/>
                <a:cs typeface="Arial" panose="020B0604020202020204" pitchFamily="34" charset="0"/>
              </a:rPr>
              <a:t>Schmidt, Ivan </a:t>
            </a:r>
            <a:r>
              <a:rPr lang="en-US" altLang="de-DE" sz="1700" b="1" dirty="0" err="1">
                <a:latin typeface="Arial" panose="020B0604020202020204" pitchFamily="34" charset="0"/>
                <a:cs typeface="Arial" panose="020B0604020202020204" pitchFamily="34" charset="0"/>
              </a:rPr>
              <a:t>Strasik</a:t>
            </a:r>
            <a:r>
              <a:rPr lang="en-US" altLang="de-DE" sz="1700" b="1" dirty="0">
                <a:latin typeface="Arial" panose="020B0604020202020204" pitchFamily="34" charset="0"/>
                <a:cs typeface="Arial" panose="020B0604020202020204" pitchFamily="34" charset="0"/>
              </a:rPr>
              <a:t>, Markus </a:t>
            </a:r>
            <a:r>
              <a:rPr lang="en-US" altLang="de-DE" sz="1700" b="1" dirty="0" err="1">
                <a:latin typeface="Arial" panose="020B0604020202020204" pitchFamily="34" charset="0"/>
                <a:cs typeface="Arial" panose="020B0604020202020204" pitchFamily="34" charset="0"/>
              </a:rPr>
              <a:t>Z</a:t>
            </a:r>
            <a:r>
              <a:rPr lang="en-US" altLang="de-DE" sz="1700" b="1" dirty="0" err="1" smtClean="0">
                <a:latin typeface="Arial" panose="020B0604020202020204" pitchFamily="34" charset="0"/>
                <a:cs typeface="Arial" panose="020B0604020202020204" pitchFamily="34" charset="0"/>
              </a:rPr>
              <a:t>erlauth</a:t>
            </a:r>
            <a:r>
              <a:rPr lang="en-US" altLang="de-DE" sz="1700" b="1" dirty="0" smtClean="0">
                <a:solidFill>
                  <a:srgbClr val="0000CC"/>
                </a:solidFill>
                <a:latin typeface="Arial" panose="020B0604020202020204" pitchFamily="34" charset="0"/>
                <a:cs typeface="Arial" panose="020B0604020202020204" pitchFamily="34" charset="0"/>
              </a:rPr>
              <a:t>...</a:t>
            </a:r>
          </a:p>
        </p:txBody>
      </p:sp>
      <p:sp>
        <p:nvSpPr>
          <p:cNvPr id="2052" name="Rectangle 4"/>
          <p:cNvSpPr>
            <a:spLocks noChangeArrowheads="1"/>
          </p:cNvSpPr>
          <p:nvPr/>
        </p:nvSpPr>
        <p:spPr bwMode="auto">
          <a:xfrm>
            <a:off x="274097" y="997585"/>
            <a:ext cx="8570870" cy="25853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sz="3000" b="1" dirty="0">
                <a:solidFill>
                  <a:srgbClr val="FF0000"/>
                </a:solidFill>
                <a:latin typeface="+mj-lt"/>
              </a:rPr>
              <a:t>Machine &amp; People Protection </a:t>
            </a:r>
            <a:r>
              <a:rPr lang="en-US" altLang="de-DE" sz="3000" b="1" dirty="0" smtClean="0">
                <a:solidFill>
                  <a:srgbClr val="FF0000"/>
                </a:solidFill>
                <a:latin typeface="+mj-lt"/>
              </a:rPr>
              <a:t>Issues</a:t>
            </a:r>
          </a:p>
          <a:p>
            <a:pPr>
              <a:lnSpc>
                <a:spcPct val="50000"/>
              </a:lnSpc>
            </a:pPr>
            <a:r>
              <a:rPr lang="en-US" altLang="de-DE" sz="2600" b="1" dirty="0">
                <a:solidFill>
                  <a:srgbClr val="0000FF"/>
                </a:solidFill>
                <a:latin typeface="+mj-lt"/>
              </a:rPr>
              <a:t>CAS Introduction to Accelerator </a:t>
            </a:r>
            <a:r>
              <a:rPr lang="en-US" altLang="de-DE" sz="2600" b="1" dirty="0" smtClean="0">
                <a:solidFill>
                  <a:srgbClr val="0000FF"/>
                </a:solidFill>
                <a:latin typeface="+mj-lt"/>
              </a:rPr>
              <a:t>Physics</a:t>
            </a:r>
          </a:p>
          <a:p>
            <a:pPr>
              <a:lnSpc>
                <a:spcPct val="50000"/>
              </a:lnSpc>
            </a:pPr>
            <a:r>
              <a:rPr lang="fr-FR" sz="2400" b="1" dirty="0" smtClean="0">
                <a:solidFill>
                  <a:srgbClr val="0000FF"/>
                </a:solidFill>
                <a:latin typeface="Arial"/>
                <a:cs typeface="Arial"/>
              </a:rPr>
              <a:t>Kaunas, </a:t>
            </a:r>
            <a:r>
              <a:rPr lang="en-US" sz="2400" b="1" dirty="0" smtClean="0">
                <a:solidFill>
                  <a:srgbClr val="0000FF"/>
                </a:solidFill>
                <a:latin typeface="+mj-lt"/>
              </a:rPr>
              <a:t>24</a:t>
            </a:r>
            <a:r>
              <a:rPr lang="en-US" altLang="de-DE" sz="2400" b="1" baseline="30000" dirty="0" smtClean="0">
                <a:solidFill>
                  <a:srgbClr val="0000FF"/>
                </a:solidFill>
                <a:latin typeface="+mj-lt"/>
              </a:rPr>
              <a:t>th</a:t>
            </a:r>
            <a:r>
              <a:rPr lang="en-US" altLang="de-DE" sz="2400" b="1" dirty="0" smtClean="0">
                <a:solidFill>
                  <a:srgbClr val="0000FF"/>
                </a:solidFill>
                <a:latin typeface="+mj-lt"/>
              </a:rPr>
              <a:t> of </a:t>
            </a:r>
            <a:r>
              <a:rPr lang="en-US" altLang="de-DE" sz="2400" b="1" dirty="0">
                <a:solidFill>
                  <a:srgbClr val="0000FF"/>
                </a:solidFill>
                <a:latin typeface="+mj-lt"/>
              </a:rPr>
              <a:t>September </a:t>
            </a:r>
            <a:r>
              <a:rPr lang="en-US" altLang="de-DE" sz="2400" b="1" dirty="0" smtClean="0">
                <a:solidFill>
                  <a:srgbClr val="0000FF"/>
                </a:solidFill>
                <a:latin typeface="+mj-lt"/>
              </a:rPr>
              <a:t>2022</a:t>
            </a:r>
            <a:endParaRPr lang="en-US" altLang="de-DE" sz="2400" b="1" dirty="0">
              <a:solidFill>
                <a:srgbClr val="0000FF"/>
              </a:solidFill>
              <a:latin typeface="+mj-lt"/>
            </a:endParaRPr>
          </a:p>
          <a:p>
            <a:pPr>
              <a:spcBef>
                <a:spcPts val="800"/>
              </a:spcBef>
            </a:pPr>
            <a:r>
              <a:rPr lang="en-US" altLang="de-DE" sz="2200" b="1" dirty="0" smtClean="0">
                <a:solidFill>
                  <a:srgbClr val="008000"/>
                </a:solidFill>
                <a:latin typeface="+mj-lt"/>
              </a:rPr>
              <a:t>Peter </a:t>
            </a:r>
            <a:r>
              <a:rPr lang="en-US" altLang="de-DE" sz="2200" b="1" dirty="0" err="1">
                <a:solidFill>
                  <a:srgbClr val="008000"/>
                </a:solidFill>
                <a:latin typeface="+mj-lt"/>
              </a:rPr>
              <a:t>Forck</a:t>
            </a:r>
            <a:endParaRPr lang="en-US" altLang="de-DE" sz="2200" b="1" dirty="0">
              <a:solidFill>
                <a:srgbClr val="008000"/>
              </a:solidFill>
              <a:latin typeface="+mj-lt"/>
            </a:endParaRPr>
          </a:p>
          <a:p>
            <a:pPr>
              <a:spcBef>
                <a:spcPts val="800"/>
              </a:spcBef>
            </a:pPr>
            <a:r>
              <a:rPr lang="en-US" altLang="de-DE" sz="2000" b="1" dirty="0" err="1">
                <a:solidFill>
                  <a:srgbClr val="008000"/>
                </a:solidFill>
                <a:latin typeface="+mj-lt"/>
              </a:rPr>
              <a:t>Gesellschaft</a:t>
            </a:r>
            <a:r>
              <a:rPr lang="en-US" altLang="de-DE" sz="2000" b="1" dirty="0">
                <a:solidFill>
                  <a:srgbClr val="008000"/>
                </a:solidFill>
                <a:latin typeface="+mj-lt"/>
              </a:rPr>
              <a:t> </a:t>
            </a:r>
            <a:r>
              <a:rPr lang="en-US" altLang="de-DE" sz="2000" b="1" dirty="0" err="1">
                <a:solidFill>
                  <a:srgbClr val="008000"/>
                </a:solidFill>
                <a:latin typeface="+mj-lt"/>
              </a:rPr>
              <a:t>für</a:t>
            </a:r>
            <a:r>
              <a:rPr lang="en-US" altLang="de-DE" sz="2000" b="1" dirty="0">
                <a:solidFill>
                  <a:srgbClr val="008000"/>
                </a:solidFill>
                <a:latin typeface="+mj-lt"/>
              </a:rPr>
              <a:t> </a:t>
            </a:r>
            <a:r>
              <a:rPr lang="en-US" altLang="de-DE" sz="2000" b="1" dirty="0" err="1">
                <a:solidFill>
                  <a:srgbClr val="008000"/>
                </a:solidFill>
                <a:latin typeface="+mj-lt"/>
              </a:rPr>
              <a:t>Schwerionenforschnung</a:t>
            </a:r>
            <a:r>
              <a:rPr lang="en-US" altLang="de-DE" sz="2000" b="1" dirty="0">
                <a:solidFill>
                  <a:srgbClr val="008000"/>
                </a:solidFill>
                <a:latin typeface="+mj-lt"/>
              </a:rPr>
              <a:t> (GSI</a:t>
            </a:r>
            <a:r>
              <a:rPr lang="en-US" altLang="de-DE" sz="2000" b="1" dirty="0" smtClean="0">
                <a:solidFill>
                  <a:srgbClr val="008000"/>
                </a:solidFill>
                <a:latin typeface="+mj-lt"/>
              </a:rPr>
              <a:t>)</a:t>
            </a:r>
          </a:p>
          <a:p>
            <a:pPr>
              <a:spcBef>
                <a:spcPts val="800"/>
              </a:spcBef>
            </a:pPr>
            <a:r>
              <a:rPr lang="en-US" altLang="de-DE" sz="2000" b="1" dirty="0" smtClean="0">
                <a:solidFill>
                  <a:srgbClr val="008000"/>
                </a:solidFill>
                <a:latin typeface="+mj-lt"/>
              </a:rPr>
              <a:t>p.forck@gsi.de</a:t>
            </a:r>
            <a:endParaRPr lang="en-US" altLang="de-DE" sz="2000" b="1" dirty="0">
              <a:solidFill>
                <a:srgbClr val="008000"/>
              </a:solidFill>
              <a:latin typeface="+mj-lt"/>
            </a:endParaRPr>
          </a:p>
        </p:txBody>
      </p:sp>
      <p:grpSp>
        <p:nvGrpSpPr>
          <p:cNvPr id="5" name="Gruppieren 4"/>
          <p:cNvGrpSpPr/>
          <p:nvPr/>
        </p:nvGrpSpPr>
        <p:grpSpPr>
          <a:xfrm>
            <a:off x="7347809" y="5035970"/>
            <a:ext cx="1675223" cy="1504307"/>
            <a:chOff x="7083492" y="4056622"/>
            <a:chExt cx="1914987" cy="1719610"/>
          </a:xfrm>
        </p:grpSpPr>
        <p:pic>
          <p:nvPicPr>
            <p:cNvPr id="7" name="Grafik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707144" y="4915342"/>
              <a:ext cx="1291335" cy="860890"/>
            </a:xfrm>
            <a:prstGeom prst="rect">
              <a:avLst/>
            </a:prstGeom>
          </p:spPr>
        </p:pic>
        <p:pic>
          <p:nvPicPr>
            <p:cNvPr id="8" name="Grafik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083492" y="4751508"/>
              <a:ext cx="1351525" cy="901017"/>
            </a:xfrm>
            <a:prstGeom prst="rect">
              <a:avLst/>
            </a:prstGeom>
          </p:spPr>
        </p:pic>
        <p:sp>
          <p:nvSpPr>
            <p:cNvPr id="9" name="Textfeld 8"/>
            <p:cNvSpPr txBox="1"/>
            <p:nvPr/>
          </p:nvSpPr>
          <p:spPr>
            <a:xfrm>
              <a:off x="7304210" y="4056622"/>
              <a:ext cx="1416412" cy="646331"/>
            </a:xfrm>
            <a:prstGeom prst="rect">
              <a:avLst/>
            </a:prstGeom>
          </p:spPr>
          <p:txBody>
            <a:bodyPr vert="horz" wrap="none" lIns="91440" tIns="45720" rIns="91440" bIns="45720" rtlCol="0" anchor="t">
              <a:spAutoFit/>
            </a:bodyPr>
            <a:lstStyle/>
            <a:p>
              <a:pPr algn="l"/>
              <a:r>
                <a:rPr lang="en-US" b="1" dirty="0" smtClean="0">
                  <a:solidFill>
                    <a:srgbClr val="0000FF"/>
                  </a:solidFill>
                  <a:latin typeface="Calibri" panose="020F0502020204030204" pitchFamily="34" charset="0"/>
                  <a:cs typeface="Calibri" panose="020F0502020204030204" pitchFamily="34" charset="0"/>
                </a:rPr>
                <a:t>For peace </a:t>
              </a:r>
            </a:p>
            <a:p>
              <a:pPr algn="l">
                <a:spcBef>
                  <a:spcPts val="0"/>
                </a:spcBef>
              </a:pPr>
              <a:r>
                <a:rPr lang="en-US" b="1" dirty="0" smtClean="0">
                  <a:solidFill>
                    <a:srgbClr val="0000FF"/>
                  </a:solidFill>
                  <a:latin typeface="Calibri" panose="020F0502020204030204" pitchFamily="34" charset="0"/>
                  <a:cs typeface="Calibri" panose="020F0502020204030204" pitchFamily="34" charset="0"/>
                </a:rPr>
                <a:t>and freedom</a:t>
              </a:r>
            </a:p>
          </p:txBody>
        </p:sp>
      </p:grpSp>
    </p:spTree>
    <p:extLst>
      <p:ext uri="{BB962C8B-B14F-4D97-AF65-F5344CB8AC3E}">
        <p14:creationId xmlns:p14="http://schemas.microsoft.com/office/powerpoint/2010/main" val="604913293"/>
      </p:ext>
    </p:extLst>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8681" name="Rectangle 5"/>
              <p:cNvSpPr>
                <a:spLocks noChangeArrowheads="1"/>
              </p:cNvSpPr>
              <p:nvPr/>
            </p:nvSpPr>
            <p:spPr bwMode="auto">
              <a:xfrm>
                <a:off x="69850" y="1308100"/>
                <a:ext cx="8588375" cy="1830694"/>
              </a:xfrm>
              <a:prstGeom prst="rect">
                <a:avLst/>
              </a:prstGeom>
              <a:noFill/>
              <a:ln>
                <a:noFill/>
              </a:ln>
              <a:effectLst/>
              <a:extLst>
                <a:ext uri="{909E8E84-426E-40DD-AFC4-6F175D3DCCD1}">
                  <a14:hiddenFill>
                    <a:solidFill>
                      <a:schemeClr val="accent1"/>
                    </a:solidFill>
                  </a14:hiddenFill>
                </a:ext>
                <a:ext uri="{91240B29-F687-4F45-9708-019B960494DF}">
                  <a14:hiddenLine w="31750" algn="ctr">
                    <a:solidFill>
                      <a:srgbClr val="000000"/>
                    </a:solidFill>
                    <a:miter lim="800000"/>
                    <a:headEnd/>
                    <a:tailEnd/>
                  </a14:hiddenLine>
                </a:ext>
                <a:ext uri="{AF507438-7753-43E0-B8FC-AC1667EBCBE1}">
                  <a14:hiddenEffects>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60000"/>
                  </a:lnSpc>
                </a:pPr>
                <a:endParaRPr lang="en-US" altLang="de-DE" sz="1700" dirty="0" smtClean="0">
                  <a:solidFill>
                    <a:schemeClr val="accent2"/>
                  </a:solidFill>
                  <a:latin typeface="Arial" panose="020B0604020202020204" pitchFamily="34" charset="0"/>
                  <a:cs typeface="Arial" panose="020B0604020202020204" pitchFamily="34" charset="0"/>
                </a:endParaRPr>
              </a:p>
              <a:p>
                <a:pPr algn="l">
                  <a:lnSpc>
                    <a:spcPct val="60000"/>
                  </a:lnSpc>
                </a:pPr>
                <a:endParaRPr lang="en-US" altLang="de-DE" sz="1700" dirty="0">
                  <a:solidFill>
                    <a:schemeClr val="accent2"/>
                  </a:solidFill>
                  <a:latin typeface="Arial" panose="020B0604020202020204" pitchFamily="34" charset="0"/>
                  <a:cs typeface="Arial" panose="020B0604020202020204" pitchFamily="34" charset="0"/>
                </a:endParaRPr>
              </a:p>
              <a:p>
                <a:pPr algn="l"/>
                <a:r>
                  <a:rPr lang="en-US" altLang="de-DE" sz="2000" dirty="0">
                    <a:solidFill>
                      <a:srgbClr val="0000FF"/>
                    </a:solidFill>
                    <a:latin typeface="Calibri" panose="020F0502020204030204" pitchFamily="34" charset="0"/>
                    <a:cs typeface="Calibri" panose="020F0502020204030204" pitchFamily="34" charset="0"/>
                  </a:rPr>
                  <a:t>Range:</a:t>
                </a:r>
                <a:r>
                  <a:rPr lang="en-US" altLang="de-DE" dirty="0">
                    <a:solidFill>
                      <a:srgbClr val="0000FF"/>
                    </a:solidFill>
                    <a:latin typeface="Arial" panose="020B0604020202020204" pitchFamily="34" charset="0"/>
                    <a:cs typeface="Arial" panose="020B0604020202020204" pitchFamily="34" charset="0"/>
                  </a:rPr>
                  <a:t>                                          </a:t>
                </a:r>
              </a:p>
              <a:p>
                <a:pPr algn="l"/>
                <a:endParaRPr lang="en-US" altLang="de-DE" sz="1700" dirty="0">
                  <a:latin typeface="Arial" panose="020B0604020202020204" pitchFamily="34" charset="0"/>
                  <a:cs typeface="Arial" panose="020B0604020202020204" pitchFamily="34" charset="0"/>
                </a:endParaRPr>
              </a:p>
              <a:p>
                <a:pPr algn="l">
                  <a:spcBef>
                    <a:spcPts val="1000"/>
                  </a:spcBef>
                </a:pPr>
                <a:r>
                  <a:rPr lang="en-US" altLang="de-DE" sz="1700" dirty="0">
                    <a:latin typeface="Arial" panose="020B0604020202020204" pitchFamily="34" charset="0"/>
                    <a:cs typeface="Arial" panose="020B0604020202020204" pitchFamily="34" charset="0"/>
                  </a:rPr>
                  <a:t>with approx. scaling</a:t>
                </a:r>
                <a:r>
                  <a:rPr lang="en-US" altLang="de-DE" sz="1700" dirty="0">
                    <a:solidFill>
                      <a:schemeClr val="accent2"/>
                    </a:solidFill>
                    <a:latin typeface="Arial" panose="020B0604020202020204" pitchFamily="34" charset="0"/>
                    <a:cs typeface="Arial" panose="020B0604020202020204" pitchFamily="34" charset="0"/>
                  </a:rPr>
                  <a:t> </a:t>
                </a:r>
                <a14:m>
                  <m:oMath xmlns:m="http://schemas.openxmlformats.org/officeDocument/2006/math">
                    <m:r>
                      <a:rPr lang="de-DE" altLang="de-DE" sz="2000" b="0" i="1" smtClean="0">
                        <a:solidFill>
                          <a:schemeClr val="tx1"/>
                        </a:solidFill>
                        <a:latin typeface="Cambria Math" panose="02040503050406030204" pitchFamily="18" charset="0"/>
                        <a:cs typeface="Arial" panose="020B0604020202020204" pitchFamily="34" charset="0"/>
                      </a:rPr>
                      <m:t>𝑅</m:t>
                    </m:r>
                    <m:r>
                      <a:rPr lang="de-DE" altLang="de-DE" sz="2000" b="0" i="1" smtClean="0">
                        <a:solidFill>
                          <a:schemeClr val="tx1"/>
                        </a:solidFill>
                        <a:latin typeface="Cambria Math" panose="02040503050406030204" pitchFamily="18" charset="0"/>
                        <a:cs typeface="Arial" panose="020B0604020202020204" pitchFamily="34" charset="0"/>
                      </a:rPr>
                      <m:t> ∝ </m:t>
                    </m:r>
                    <m:sSubSup>
                      <m:sSubSupPr>
                        <m:ctrlPr>
                          <a:rPr lang="de-DE" altLang="de-DE" sz="2000" b="0" i="1" smtClean="0">
                            <a:solidFill>
                              <a:schemeClr val="tx1"/>
                            </a:solidFill>
                            <a:latin typeface="Cambria Math" panose="02040503050406030204" pitchFamily="18" charset="0"/>
                            <a:ea typeface="Cambria Math" panose="02040503050406030204" pitchFamily="18" charset="0"/>
                            <a:cs typeface="Arial" panose="020B0604020202020204" pitchFamily="34" charset="0"/>
                          </a:rPr>
                        </m:ctrlPr>
                      </m:sSubSupPr>
                      <m:e>
                        <m:r>
                          <a:rPr lang="de-DE" altLang="de-DE" sz="2000" b="0" i="1" smtClean="0">
                            <a:solidFill>
                              <a:schemeClr val="tx1"/>
                            </a:solidFill>
                            <a:latin typeface="Cambria Math" panose="02040503050406030204" pitchFamily="18" charset="0"/>
                            <a:ea typeface="Cambria Math" panose="02040503050406030204" pitchFamily="18" charset="0"/>
                            <a:cs typeface="Arial" panose="020B0604020202020204" pitchFamily="34" charset="0"/>
                          </a:rPr>
                          <m:t>𝐸</m:t>
                        </m:r>
                      </m:e>
                      <m:sub>
                        <m:r>
                          <a:rPr lang="de-DE" altLang="de-DE" sz="2000" b="0" i="1" smtClean="0">
                            <a:solidFill>
                              <a:schemeClr val="tx1"/>
                            </a:solidFill>
                            <a:latin typeface="Cambria Math" panose="02040503050406030204" pitchFamily="18" charset="0"/>
                            <a:ea typeface="Cambria Math" panose="02040503050406030204" pitchFamily="18" charset="0"/>
                            <a:cs typeface="Arial" panose="020B0604020202020204" pitchFamily="34" charset="0"/>
                          </a:rPr>
                          <m:t>𝑚𝑎𝑥</m:t>
                        </m:r>
                      </m:sub>
                      <m:sup>
                        <m:r>
                          <a:rPr lang="de-DE" altLang="de-DE" sz="2000" b="0" i="1" smtClean="0">
                            <a:solidFill>
                              <a:schemeClr val="tx1"/>
                            </a:solidFill>
                            <a:latin typeface="Cambria Math" panose="02040503050406030204" pitchFamily="18" charset="0"/>
                            <a:ea typeface="Cambria Math" panose="02040503050406030204" pitchFamily="18" charset="0"/>
                            <a:cs typeface="Arial" panose="020B0604020202020204" pitchFamily="34" charset="0"/>
                          </a:rPr>
                          <m:t>1.75</m:t>
                        </m:r>
                      </m:sup>
                    </m:sSubSup>
                  </m:oMath>
                </a14:m>
                <a:endParaRPr lang="en-US" altLang="de-DE" sz="2000" b="1" i="1" dirty="0">
                  <a:solidFill>
                    <a:schemeClr val="tx1"/>
                  </a:solidFill>
                  <a:sym typeface="Symbol" pitchFamily="18" charset="2"/>
                </a:endParaRPr>
              </a:p>
            </p:txBody>
          </p:sp>
        </mc:Choice>
        <mc:Fallback xmlns="">
          <p:sp>
            <p:nvSpPr>
              <p:cNvPr id="28681" name="Rectangle 5"/>
              <p:cNvSpPr>
                <a:spLocks noRot="1" noChangeAspect="1" noMove="1" noResize="1" noEditPoints="1" noAdjustHandles="1" noChangeArrowheads="1" noChangeShapeType="1" noTextEdit="1"/>
              </p:cNvSpPr>
              <p:nvPr/>
            </p:nvSpPr>
            <p:spPr bwMode="auto">
              <a:xfrm>
                <a:off x="69850" y="1308100"/>
                <a:ext cx="8588375" cy="1830694"/>
              </a:xfrm>
              <a:prstGeom prst="rect">
                <a:avLst/>
              </a:prstGeom>
              <a:blipFill>
                <a:blip r:embed="rId4"/>
                <a:stretch>
                  <a:fillRect l="-710" b="-3333"/>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US">
                    <a:noFill/>
                  </a:rPr>
                  <a:t> </a:t>
                </a:r>
              </a:p>
            </p:txBody>
          </p:sp>
        </mc:Fallback>
      </mc:AlternateContent>
      <p:grpSp>
        <p:nvGrpSpPr>
          <p:cNvPr id="28675" name="Group 13"/>
          <p:cNvGrpSpPr>
            <a:grpSpLocks/>
          </p:cNvGrpSpPr>
          <p:nvPr/>
        </p:nvGrpSpPr>
        <p:grpSpPr bwMode="auto">
          <a:xfrm>
            <a:off x="4572002" y="2125664"/>
            <a:ext cx="4391026" cy="1525588"/>
            <a:chOff x="2880" y="1339"/>
            <a:chExt cx="2766" cy="961"/>
          </a:xfrm>
        </p:grpSpPr>
        <p:sp>
          <p:nvSpPr>
            <p:cNvPr id="28683" name="Line 15"/>
            <p:cNvSpPr>
              <a:spLocks noChangeShapeType="1"/>
            </p:cNvSpPr>
            <p:nvPr/>
          </p:nvSpPr>
          <p:spPr bwMode="auto">
            <a:xfrm>
              <a:off x="2971" y="2296"/>
              <a:ext cx="499" cy="0"/>
            </a:xfrm>
            <a:prstGeom prst="line">
              <a:avLst/>
            </a:prstGeom>
            <a:noFill/>
            <a:ln w="25400">
              <a:solidFill>
                <a:schemeClr val="accent2"/>
              </a:solidFill>
              <a:round/>
              <a:headEnd type="stealth" w="lg" len="lg"/>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28684" name="Line 16"/>
            <p:cNvSpPr>
              <a:spLocks noChangeShapeType="1"/>
            </p:cNvSpPr>
            <p:nvPr/>
          </p:nvSpPr>
          <p:spPr bwMode="auto">
            <a:xfrm>
              <a:off x="3470" y="2160"/>
              <a:ext cx="1224" cy="0"/>
            </a:xfrm>
            <a:prstGeom prst="line">
              <a:avLst/>
            </a:prstGeom>
            <a:noFill/>
            <a:ln w="25400">
              <a:solidFill>
                <a:srgbClr val="CC0099"/>
              </a:solidFill>
              <a:round/>
              <a:headEnd type="stealth" w="lg" len="lg"/>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28685" name="Line 17"/>
            <p:cNvSpPr>
              <a:spLocks noChangeShapeType="1"/>
            </p:cNvSpPr>
            <p:nvPr/>
          </p:nvSpPr>
          <p:spPr bwMode="auto">
            <a:xfrm>
              <a:off x="4694" y="1344"/>
              <a:ext cx="817" cy="0"/>
            </a:xfrm>
            <a:prstGeom prst="line">
              <a:avLst/>
            </a:prstGeom>
            <a:noFill/>
            <a:ln w="25400">
              <a:solidFill>
                <a:srgbClr val="009900"/>
              </a:solidFill>
              <a:round/>
              <a:headEnd type="stealth" w="lg" len="lg"/>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28686" name="Text Box 18"/>
            <p:cNvSpPr txBox="1">
              <a:spLocks noChangeArrowheads="1"/>
            </p:cNvSpPr>
            <p:nvPr/>
          </p:nvSpPr>
          <p:spPr bwMode="auto">
            <a:xfrm>
              <a:off x="2880" y="2069"/>
              <a:ext cx="635"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dirty="0">
                  <a:solidFill>
                    <a:schemeClr val="accent2"/>
                  </a:solidFill>
                </a:rPr>
                <a:t>Source</a:t>
              </a:r>
            </a:p>
          </p:txBody>
        </p:sp>
        <p:sp>
          <p:nvSpPr>
            <p:cNvPr id="28687" name="Text Box 19"/>
            <p:cNvSpPr txBox="1">
              <a:spLocks noChangeArrowheads="1"/>
            </p:cNvSpPr>
            <p:nvPr/>
          </p:nvSpPr>
          <p:spPr bwMode="auto">
            <a:xfrm>
              <a:off x="3560" y="1929"/>
              <a:ext cx="1089"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dirty="0">
                  <a:solidFill>
                    <a:srgbClr val="CC0099"/>
                  </a:solidFill>
                </a:rPr>
                <a:t>LINAC, </a:t>
              </a:r>
              <a:r>
                <a:rPr lang="en-US" altLang="de-DE" dirty="0" err="1">
                  <a:solidFill>
                    <a:srgbClr val="CC0099"/>
                  </a:solidFill>
                </a:rPr>
                <a:t>Cycl</a:t>
              </a:r>
              <a:r>
                <a:rPr lang="en-US" altLang="de-DE" dirty="0">
                  <a:solidFill>
                    <a:srgbClr val="CC0099"/>
                  </a:solidFill>
                </a:rPr>
                <a:t>.</a:t>
              </a:r>
            </a:p>
          </p:txBody>
        </p:sp>
        <p:sp>
          <p:nvSpPr>
            <p:cNvPr id="28688" name="Text Box 20"/>
            <p:cNvSpPr txBox="1">
              <a:spLocks noChangeArrowheads="1"/>
            </p:cNvSpPr>
            <p:nvPr/>
          </p:nvSpPr>
          <p:spPr bwMode="auto">
            <a:xfrm>
              <a:off x="4558" y="1339"/>
              <a:ext cx="1088"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a:solidFill>
                    <a:srgbClr val="009900"/>
                  </a:solidFill>
                </a:rPr>
                <a:t>Synchrotron</a:t>
              </a:r>
            </a:p>
          </p:txBody>
        </p:sp>
      </p:grpSp>
      <p:sp>
        <p:nvSpPr>
          <p:cNvPr id="28677" name="Text Box 3"/>
          <p:cNvSpPr txBox="1">
            <a:spLocks noChangeArrowheads="1"/>
          </p:cNvSpPr>
          <p:nvPr/>
        </p:nvSpPr>
        <p:spPr bwMode="auto">
          <a:xfrm>
            <a:off x="252000" y="180000"/>
            <a:ext cx="7924800" cy="430887"/>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200" b="1" dirty="0" smtClean="0">
                <a:solidFill>
                  <a:srgbClr val="000000"/>
                </a:solidFill>
                <a:latin typeface="Calibri" panose="020F0502020204030204" pitchFamily="34" charset="0"/>
                <a:cs typeface="Calibri" panose="020F0502020204030204" pitchFamily="34" charset="0"/>
              </a:rPr>
              <a:t>Energy </a:t>
            </a:r>
            <a:r>
              <a:rPr lang="en-US" altLang="de-DE" sz="2200" b="1" dirty="0">
                <a:solidFill>
                  <a:srgbClr val="000000"/>
                </a:solidFill>
                <a:latin typeface="Calibri" panose="020F0502020204030204" pitchFamily="34" charset="0"/>
                <a:cs typeface="Calibri" panose="020F0502020204030204" pitchFamily="34" charset="0"/>
              </a:rPr>
              <a:t>Loss of Ions in Copper</a:t>
            </a:r>
          </a:p>
        </p:txBody>
      </p:sp>
      <p:graphicFrame>
        <p:nvGraphicFramePr>
          <p:cNvPr id="28679" name="Object 8"/>
          <p:cNvGraphicFramePr>
            <a:graphicFrameLocks noChangeAspect="1"/>
          </p:cNvGraphicFramePr>
          <p:nvPr>
            <p:extLst>
              <p:ext uri="{D42A27DB-BD31-4B8C-83A1-F6EECF244321}">
                <p14:modId xmlns:p14="http://schemas.microsoft.com/office/powerpoint/2010/main" val="727622868"/>
              </p:ext>
            </p:extLst>
          </p:nvPr>
        </p:nvGraphicFramePr>
        <p:xfrm>
          <a:off x="1182689" y="1554762"/>
          <a:ext cx="2206625" cy="1091637"/>
        </p:xfrm>
        <a:graphic>
          <a:graphicData uri="http://schemas.openxmlformats.org/presentationml/2006/ole">
            <mc:AlternateContent xmlns:mc="http://schemas.openxmlformats.org/markup-compatibility/2006">
              <mc:Choice xmlns:v="urn:schemas-microsoft-com:vml" Requires="v">
                <p:oleObj spid="_x0000_s14910" name="Equation" r:id="rId5" imgW="1180588" imgH="583947" progId="Equation.3">
                  <p:embed/>
                </p:oleObj>
              </mc:Choice>
              <mc:Fallback>
                <p:oleObj name="Equation" r:id="rId5" imgW="1180588" imgH="583947"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182689" y="1554762"/>
                        <a:ext cx="2206625" cy="1091637"/>
                      </a:xfrm>
                      <a:prstGeom prst="rect">
                        <a:avLst/>
                      </a:prstGeom>
                      <a:noFill/>
                      <a:ln>
                        <a:noFill/>
                      </a:ln>
                      <a:effectLst/>
                      <a:extLst/>
                    </p:spPr>
                  </p:pic>
                </p:oleObj>
              </mc:Fallback>
            </mc:AlternateContent>
          </a:graphicData>
        </a:graphic>
      </p:graphicFrame>
      <mc:AlternateContent xmlns:mc="http://schemas.openxmlformats.org/markup-compatibility/2006" xmlns:a14="http://schemas.microsoft.com/office/drawing/2010/main">
        <mc:Choice Requires="a14">
          <p:sp>
            <p:nvSpPr>
              <p:cNvPr id="28680" name="Rectangle 12"/>
              <p:cNvSpPr>
                <a:spLocks noChangeArrowheads="1"/>
              </p:cNvSpPr>
              <p:nvPr/>
            </p:nvSpPr>
            <p:spPr bwMode="auto">
              <a:xfrm>
                <a:off x="22126" y="3296784"/>
                <a:ext cx="4572000" cy="1095236"/>
              </a:xfrm>
              <a:prstGeom prst="rect">
                <a:avLst/>
              </a:prstGeom>
              <a:noFill/>
              <a:ln>
                <a:noFill/>
              </a:ln>
              <a:effectLst/>
              <a:extLst>
                <a:ext uri="{909E8E84-426E-40DD-AFC4-6F175D3DCCD1}">
                  <a14:hiddenFill>
                    <a:solidFill>
                      <a:schemeClr val="accent1"/>
                    </a:solidFill>
                  </a14:hiddenFill>
                </a:ext>
                <a:ext uri="{91240B29-F687-4F45-9708-019B960494DF}">
                  <a14:hiddenLine w="31750" algn="ctr">
                    <a:solidFill>
                      <a:srgbClr val="000000"/>
                    </a:solidFill>
                    <a:miter lim="800000"/>
                    <a:headEnd/>
                    <a:tailEnd/>
                  </a14:hiddenLine>
                </a:ext>
                <a:ext uri="{AF507438-7753-43E0-B8FC-AC1667EBCBE1}">
                  <a14:hiddenEffects>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dirty="0" smtClean="0">
                    <a:latin typeface="Calibri" panose="020F0502020204030204" pitchFamily="34" charset="0"/>
                    <a:cs typeface="Calibri" panose="020F0502020204030204" pitchFamily="34" charset="0"/>
                  </a:rPr>
                  <a:t>Numerical calculation for </a:t>
                </a:r>
                <a:r>
                  <a:rPr lang="en-US" altLang="de-DE" b="1" dirty="0" smtClean="0">
                    <a:latin typeface="Calibri" panose="020F0502020204030204" pitchFamily="34" charset="0"/>
                    <a:cs typeface="Calibri" panose="020F0502020204030204" pitchFamily="34" charset="0"/>
                  </a:rPr>
                  <a:t>ions</a:t>
                </a:r>
                <a:endParaRPr lang="en-US" altLang="de-DE" b="1" dirty="0">
                  <a:latin typeface="Calibri" panose="020F0502020204030204" pitchFamily="34" charset="0"/>
                  <a:cs typeface="Calibri" panose="020F0502020204030204" pitchFamily="34" charset="0"/>
                </a:endParaRPr>
              </a:p>
              <a:p>
                <a:pPr algn="l">
                  <a:lnSpc>
                    <a:spcPct val="70000"/>
                  </a:lnSpc>
                </a:pPr>
                <a:r>
                  <a:rPr lang="en-US" altLang="de-DE" dirty="0">
                    <a:latin typeface="Calibri" panose="020F0502020204030204" pitchFamily="34" charset="0"/>
                    <a:cs typeface="Calibri" panose="020F0502020204030204" pitchFamily="34" charset="0"/>
                  </a:rPr>
                  <a:t>with semi-empirical model e.g. SRIM</a:t>
                </a:r>
              </a:p>
              <a:p>
                <a:pPr algn="l">
                  <a:lnSpc>
                    <a:spcPct val="70000"/>
                  </a:lnSpc>
                  <a:spcBef>
                    <a:spcPts val="800"/>
                  </a:spcBef>
                </a:pPr>
                <a:r>
                  <a:rPr lang="en-US" altLang="de-DE" dirty="0">
                    <a:latin typeface="Calibri" panose="020F0502020204030204" pitchFamily="34" charset="0"/>
                    <a:cs typeface="Calibri" panose="020F0502020204030204" pitchFamily="34" charset="0"/>
                  </a:rPr>
                  <a:t>Main modification </a:t>
                </a:r>
                <a14:m>
                  <m:oMath xmlns:m="http://schemas.openxmlformats.org/officeDocument/2006/math">
                    <m:sSub>
                      <m:sSubPr>
                        <m:ctrlPr>
                          <a:rPr lang="en-US" altLang="de-DE" sz="1900" i="1" smtClean="0">
                            <a:latin typeface="Cambria Math" panose="02040503050406030204" pitchFamily="18" charset="0"/>
                            <a:cs typeface="Arial" panose="020B0604020202020204" pitchFamily="34" charset="0"/>
                          </a:rPr>
                        </m:ctrlPr>
                      </m:sSubPr>
                      <m:e>
                        <m:r>
                          <a:rPr lang="de-DE" altLang="de-DE" sz="1900" b="0" i="1" smtClean="0">
                            <a:latin typeface="Cambria Math" panose="02040503050406030204" pitchFamily="18" charset="0"/>
                            <a:cs typeface="Arial" panose="020B0604020202020204" pitchFamily="34" charset="0"/>
                          </a:rPr>
                          <m:t>𝑍</m:t>
                        </m:r>
                      </m:e>
                      <m:sub>
                        <m:r>
                          <a:rPr lang="de-DE" altLang="de-DE" sz="1900" b="0" i="1" smtClean="0">
                            <a:latin typeface="Cambria Math" panose="02040503050406030204" pitchFamily="18" charset="0"/>
                            <a:cs typeface="Arial" panose="020B0604020202020204" pitchFamily="34" charset="0"/>
                          </a:rPr>
                          <m:t>𝑃</m:t>
                        </m:r>
                      </m:sub>
                    </m:sSub>
                    <m:r>
                      <a:rPr lang="en-US" altLang="de-DE" sz="1900" i="1" smtClean="0">
                        <a:latin typeface="Cambria Math" panose="02040503050406030204" pitchFamily="18" charset="0"/>
                        <a:ea typeface="Cambria Math" panose="02040503050406030204" pitchFamily="18" charset="0"/>
                        <a:cs typeface="Arial" panose="020B0604020202020204" pitchFamily="34" charset="0"/>
                      </a:rPr>
                      <m:t>→</m:t>
                    </m:r>
                    <m:r>
                      <a:rPr lang="de-DE" altLang="de-DE" sz="1900" b="0" i="1" smtClean="0">
                        <a:latin typeface="Cambria Math" panose="02040503050406030204" pitchFamily="18" charset="0"/>
                        <a:ea typeface="Cambria Math" panose="02040503050406030204" pitchFamily="18" charset="0"/>
                        <a:cs typeface="Arial" panose="020B0604020202020204" pitchFamily="34" charset="0"/>
                      </a:rPr>
                      <m:t> </m:t>
                    </m:r>
                    <m:sSubSup>
                      <m:sSubSupPr>
                        <m:ctrlPr>
                          <a:rPr lang="de-DE" altLang="de-DE" sz="1900" b="0" i="1" smtClean="0">
                            <a:latin typeface="Cambria Math" panose="02040503050406030204" pitchFamily="18" charset="0"/>
                            <a:ea typeface="Cambria Math" panose="02040503050406030204" pitchFamily="18" charset="0"/>
                            <a:cs typeface="Arial" panose="020B0604020202020204" pitchFamily="34" charset="0"/>
                          </a:rPr>
                        </m:ctrlPr>
                      </m:sSubSupPr>
                      <m:e>
                        <m:r>
                          <a:rPr lang="de-DE" altLang="de-DE" sz="1900" b="0" i="1" smtClean="0">
                            <a:latin typeface="Cambria Math" panose="02040503050406030204" pitchFamily="18" charset="0"/>
                            <a:ea typeface="Cambria Math" panose="02040503050406030204" pitchFamily="18" charset="0"/>
                            <a:cs typeface="Arial" panose="020B0604020202020204" pitchFamily="34" charset="0"/>
                          </a:rPr>
                          <m:t>𝑍</m:t>
                        </m:r>
                      </m:e>
                      <m:sub>
                        <m:r>
                          <a:rPr lang="de-DE" altLang="de-DE" sz="1900" b="0" i="1" smtClean="0">
                            <a:latin typeface="Cambria Math" panose="02040503050406030204" pitchFamily="18" charset="0"/>
                            <a:ea typeface="Cambria Math" panose="02040503050406030204" pitchFamily="18" charset="0"/>
                            <a:cs typeface="Arial" panose="020B0604020202020204" pitchFamily="34" charset="0"/>
                          </a:rPr>
                          <m:t>𝑝</m:t>
                        </m:r>
                      </m:sub>
                      <m:sup>
                        <m:r>
                          <a:rPr lang="de-DE" altLang="de-DE" sz="1900" b="0" i="1" smtClean="0">
                            <a:latin typeface="Cambria Math" panose="02040503050406030204" pitchFamily="18" charset="0"/>
                            <a:ea typeface="Cambria Math" panose="02040503050406030204" pitchFamily="18" charset="0"/>
                            <a:cs typeface="Arial" panose="020B0604020202020204" pitchFamily="34" charset="0"/>
                          </a:rPr>
                          <m:t>𝑒𝑓𝑓</m:t>
                        </m:r>
                      </m:sup>
                    </m:sSubSup>
                    <m:r>
                      <a:rPr lang="de-DE" altLang="de-DE" sz="1900" b="0" i="1" smtClean="0">
                        <a:latin typeface="Cambria Math" panose="02040503050406030204" pitchFamily="18" charset="0"/>
                        <a:ea typeface="Cambria Math" panose="02040503050406030204" pitchFamily="18" charset="0"/>
                        <a:cs typeface="Arial" panose="020B0604020202020204" pitchFamily="34" charset="0"/>
                      </a:rPr>
                      <m:t>(</m:t>
                    </m:r>
                    <m:sSub>
                      <m:sSubPr>
                        <m:ctrlPr>
                          <a:rPr lang="de-DE" altLang="de-DE" sz="1900" b="0" i="1" smtClean="0">
                            <a:latin typeface="Cambria Math" panose="02040503050406030204" pitchFamily="18" charset="0"/>
                            <a:ea typeface="Cambria Math" panose="02040503050406030204" pitchFamily="18" charset="0"/>
                            <a:cs typeface="Arial" panose="020B0604020202020204" pitchFamily="34" charset="0"/>
                          </a:rPr>
                        </m:ctrlPr>
                      </m:sSubPr>
                      <m:e>
                        <m:r>
                          <a:rPr lang="de-DE" altLang="de-DE" sz="1900" b="0" i="1" smtClean="0">
                            <a:latin typeface="Cambria Math" panose="02040503050406030204" pitchFamily="18" charset="0"/>
                            <a:ea typeface="Cambria Math" panose="02040503050406030204" pitchFamily="18" charset="0"/>
                            <a:cs typeface="Arial" panose="020B0604020202020204" pitchFamily="34" charset="0"/>
                          </a:rPr>
                          <m:t>𝐸</m:t>
                        </m:r>
                      </m:e>
                      <m:sub>
                        <m:r>
                          <a:rPr lang="de-DE" altLang="de-DE" sz="1900" b="0" i="1" smtClean="0">
                            <a:latin typeface="Cambria Math" panose="02040503050406030204" pitchFamily="18" charset="0"/>
                            <a:ea typeface="Cambria Math" panose="02040503050406030204" pitchFamily="18" charset="0"/>
                            <a:cs typeface="Arial" panose="020B0604020202020204" pitchFamily="34" charset="0"/>
                          </a:rPr>
                          <m:t>𝑘𝑖𝑛</m:t>
                        </m:r>
                      </m:sub>
                    </m:sSub>
                    <m:r>
                      <a:rPr lang="de-DE" altLang="de-DE" sz="1900" b="0" i="1" smtClean="0">
                        <a:latin typeface="Cambria Math" panose="02040503050406030204" pitchFamily="18" charset="0"/>
                        <a:ea typeface="Cambria Math" panose="02040503050406030204" pitchFamily="18" charset="0"/>
                        <a:cs typeface="Arial" panose="020B0604020202020204" pitchFamily="34" charset="0"/>
                      </a:rPr>
                      <m:t>)</m:t>
                    </m:r>
                  </m:oMath>
                </a14:m>
                <a:r>
                  <a:rPr lang="en-US" altLang="de-DE" sz="1900" dirty="0" smtClean="0"/>
                  <a:t> </a:t>
                </a:r>
                <a:endParaRPr lang="en-US" altLang="de-DE" sz="1900" b="1" i="1" dirty="0"/>
              </a:p>
            </p:txBody>
          </p:sp>
        </mc:Choice>
        <mc:Fallback xmlns="">
          <p:sp>
            <p:nvSpPr>
              <p:cNvPr id="28680" name="Rectangle 12"/>
              <p:cNvSpPr>
                <a:spLocks noRot="1" noChangeAspect="1" noMove="1" noResize="1" noEditPoints="1" noAdjustHandles="1" noChangeArrowheads="1" noChangeShapeType="1" noTextEdit="1"/>
              </p:cNvSpPr>
              <p:nvPr/>
            </p:nvSpPr>
            <p:spPr bwMode="auto">
              <a:xfrm>
                <a:off x="22126" y="3296784"/>
                <a:ext cx="4572000" cy="1095236"/>
              </a:xfrm>
              <a:prstGeom prst="rect">
                <a:avLst/>
              </a:prstGeom>
              <a:blipFill>
                <a:blip r:embed="rId7"/>
                <a:stretch>
                  <a:fillRect l="-1200" t="-3352" b="-5587"/>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US">
                    <a:noFill/>
                  </a:rPr>
                  <a:t> </a:t>
                </a:r>
              </a:p>
            </p:txBody>
          </p:sp>
        </mc:Fallback>
      </mc:AlternateContent>
      <p:sp>
        <p:nvSpPr>
          <p:cNvPr id="18" name="Rectangle 12"/>
          <p:cNvSpPr>
            <a:spLocks noChangeArrowheads="1"/>
          </p:cNvSpPr>
          <p:nvPr/>
        </p:nvSpPr>
        <p:spPr bwMode="auto">
          <a:xfrm>
            <a:off x="0" y="4474807"/>
            <a:ext cx="4572000" cy="19697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pPr>
            <a:r>
              <a:rPr lang="en-US" altLang="de-DE" sz="2000" b="1" dirty="0" smtClean="0">
                <a:solidFill>
                  <a:srgbClr val="0000FF"/>
                </a:solidFill>
                <a:latin typeface="Calibri" panose="020F0502020204030204" pitchFamily="34" charset="0"/>
                <a:cs typeface="Calibri" panose="020F0502020204030204" pitchFamily="34" charset="0"/>
                <a:sym typeface="Symbol" pitchFamily="18" charset="2"/>
              </a:rPr>
              <a:t>This is an atomic physics process:</a:t>
            </a:r>
            <a:endParaRPr lang="en-US" altLang="de-DE" sz="2000" b="1" dirty="0" smtClean="0">
              <a:latin typeface="Calibri" panose="020F0502020204030204" pitchFamily="34" charset="0"/>
              <a:cs typeface="Calibri" panose="020F0502020204030204" pitchFamily="34" charset="0"/>
              <a:sym typeface="Symbol" pitchFamily="18" charset="2"/>
            </a:endParaRPr>
          </a:p>
          <a:p>
            <a:pPr algn="l">
              <a:lnSpc>
                <a:spcPct val="70000"/>
              </a:lnSpc>
            </a:pPr>
            <a:r>
              <a:rPr lang="en-US" altLang="de-DE" sz="1600" dirty="0" smtClean="0">
                <a:latin typeface="Arial" panose="020B0604020202020204" pitchFamily="34" charset="0"/>
                <a:cs typeface="Arial" panose="020B0604020202020204" pitchFamily="34" charset="0"/>
                <a:sym typeface="Symbol" pitchFamily="18" charset="2"/>
              </a:rPr>
              <a:t>1. </a:t>
            </a:r>
            <a:r>
              <a:rPr lang="en-US" altLang="de-DE" dirty="0" smtClean="0">
                <a:latin typeface="Calibri" panose="020F0502020204030204" pitchFamily="34" charset="0"/>
                <a:cs typeface="Calibri" panose="020F0502020204030204" pitchFamily="34" charset="0"/>
                <a:sym typeface="Symbol" pitchFamily="18" charset="2"/>
              </a:rPr>
              <a:t>Projectile ions liberates fast electrons</a:t>
            </a:r>
          </a:p>
          <a:p>
            <a:pPr algn="l">
              <a:lnSpc>
                <a:spcPct val="70000"/>
              </a:lnSpc>
            </a:pPr>
            <a:r>
              <a:rPr lang="en-US" altLang="de-DE" dirty="0" smtClean="0">
                <a:latin typeface="Calibri" panose="020F0502020204030204" pitchFamily="34" charset="0"/>
                <a:cs typeface="Calibri" panose="020F0502020204030204" pitchFamily="34" charset="0"/>
              </a:rPr>
              <a:t>2. </a:t>
            </a:r>
            <a:r>
              <a:rPr lang="en-US" altLang="de-DE" dirty="0" err="1" smtClean="0">
                <a:latin typeface="Calibri" panose="020F0502020204030204" pitchFamily="34" charset="0"/>
                <a:cs typeface="Calibri" panose="020F0502020204030204" pitchFamily="34" charset="0"/>
              </a:rPr>
              <a:t>Thermalization</a:t>
            </a:r>
            <a:r>
              <a:rPr lang="en-US" altLang="de-DE" dirty="0" smtClean="0">
                <a:latin typeface="Calibri" panose="020F0502020204030204" pitchFamily="34" charset="0"/>
                <a:cs typeface="Calibri" panose="020F0502020204030204" pitchFamily="34" charset="0"/>
              </a:rPr>
              <a:t> by collisions </a:t>
            </a:r>
          </a:p>
          <a:p>
            <a:pPr algn="l">
              <a:lnSpc>
                <a:spcPct val="70000"/>
              </a:lnSpc>
            </a:pPr>
            <a:r>
              <a:rPr lang="en-US" altLang="de-DE" dirty="0" smtClean="0">
                <a:latin typeface="Calibri" panose="020F0502020204030204" pitchFamily="34" charset="0"/>
                <a:cs typeface="Calibri" panose="020F0502020204030204" pitchFamily="34" charset="0"/>
              </a:rPr>
              <a:t>    with further electrons </a:t>
            </a:r>
          </a:p>
          <a:p>
            <a:pPr algn="l">
              <a:lnSpc>
                <a:spcPct val="70000"/>
              </a:lnSpc>
            </a:pPr>
            <a:r>
              <a:rPr lang="en-US" altLang="de-DE" dirty="0" smtClean="0">
                <a:latin typeface="Calibri" panose="020F0502020204030204" pitchFamily="34" charset="0"/>
                <a:cs typeface="Calibri" panose="020F0502020204030204" pitchFamily="34" charset="0"/>
              </a:rPr>
              <a:t>3. Transfer of energy to lattice (phonon) </a:t>
            </a:r>
          </a:p>
          <a:p>
            <a:pPr algn="l">
              <a:lnSpc>
                <a:spcPct val="70000"/>
              </a:lnSpc>
            </a:pPr>
            <a:r>
              <a:rPr lang="en-US" altLang="de-DE" b="1" dirty="0" smtClean="0">
                <a:latin typeface="Calibri" panose="020F0502020204030204" pitchFamily="34" charset="0"/>
                <a:cs typeface="Calibri" panose="020F0502020204030204" pitchFamily="34" charset="0"/>
                <a:sym typeface="Symbol"/>
              </a:rPr>
              <a:t>  Heating of target</a:t>
            </a:r>
            <a:endParaRPr lang="en-US" altLang="de-DE" b="1" dirty="0">
              <a:latin typeface="Calibri" panose="020F0502020204030204" pitchFamily="34" charset="0"/>
              <a:cs typeface="Calibri" panose="020F0502020204030204" pitchFamily="34" charset="0"/>
            </a:endParaRPr>
          </a:p>
        </p:txBody>
      </p:sp>
      <p:pic>
        <p:nvPicPr>
          <p:cNvPr id="17" name="Picture 43" descr="H:\CAS General 2018\copper_range_20190828_all.png"/>
          <p:cNvPicPr>
            <a:picLocks noChangeAspect="1" noChangeArrowheads="1"/>
          </p:cNvPicPr>
          <p:nvPr/>
        </p:nvPicPr>
        <p:blipFill>
          <a:blip r:embed="rId8"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rot="16200000">
            <a:off x="4311030" y="1439836"/>
            <a:ext cx="4248472" cy="5058444"/>
          </a:xfrm>
          <a:prstGeom prst="rect">
            <a:avLst/>
          </a:prstGeom>
          <a:noFill/>
          <a:extLst>
            <a:ext uri="{909E8E84-426E-40DD-AFC4-6F175D3DCCD1}">
              <a14:hiddenFill xmlns:a14="http://schemas.microsoft.com/office/drawing/2010/main">
                <a:solidFill>
                  <a:srgbClr val="FFFFFF"/>
                </a:solidFill>
              </a14:hiddenFill>
            </a:ext>
          </a:extLst>
        </p:spPr>
      </p:pic>
      <p:grpSp>
        <p:nvGrpSpPr>
          <p:cNvPr id="16" name="Gruppieren 15"/>
          <p:cNvGrpSpPr/>
          <p:nvPr/>
        </p:nvGrpSpPr>
        <p:grpSpPr>
          <a:xfrm>
            <a:off x="83248" y="801600"/>
            <a:ext cx="9335069" cy="771154"/>
            <a:chOff x="13651" y="4046013"/>
            <a:chExt cx="9335069" cy="771154"/>
          </a:xfrm>
        </p:grpSpPr>
        <p:sp>
          <p:nvSpPr>
            <p:cNvPr id="19" name="Rectangle 5"/>
            <p:cNvSpPr>
              <a:spLocks noChangeArrowheads="1"/>
            </p:cNvSpPr>
            <p:nvPr/>
          </p:nvSpPr>
          <p:spPr bwMode="auto">
            <a:xfrm>
              <a:off x="13651" y="4217003"/>
              <a:ext cx="9335069" cy="6001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lnSpc>
                  <a:spcPct val="60000"/>
                </a:lnSpc>
              </a:pPr>
              <a:r>
                <a:rPr lang="en-US" sz="2200" dirty="0" smtClean="0">
                  <a:solidFill>
                    <a:srgbClr val="0000FF"/>
                  </a:solidFill>
                  <a:latin typeface="Calibri" panose="020F0502020204030204" pitchFamily="34" charset="0"/>
                </a:rPr>
                <a:t>Bethe-Bloch formula: </a:t>
              </a:r>
            </a:p>
            <a:p>
              <a:pPr algn="l">
                <a:lnSpc>
                  <a:spcPct val="60000"/>
                </a:lnSpc>
              </a:pPr>
              <a:r>
                <a:rPr lang="en-US" dirty="0" smtClean="0">
                  <a:solidFill>
                    <a:schemeClr val="tx1"/>
                  </a:solidFill>
                  <a:latin typeface="Calibri" panose="020F0502020204030204" pitchFamily="34" charset="0"/>
                </a:rPr>
                <a:t>(simplest formulation) </a:t>
              </a:r>
              <a:endParaRPr lang="en-US" dirty="0" smtClean="0">
                <a:solidFill>
                  <a:srgbClr val="0000CC"/>
                </a:solidFill>
                <a:latin typeface="Calibri" panose="020F0502020204030204" pitchFamily="34" charset="0"/>
              </a:endParaRPr>
            </a:p>
          </p:txBody>
        </p:sp>
        <p:pic>
          <p:nvPicPr>
            <p:cNvPr id="20" name="Picture 2"/>
            <p:cNvPicPr>
              <a:picLocks noChangeAspect="1" noChangeArrowheads="1"/>
            </p:cNvPicPr>
            <p:nvPr/>
          </p:nvPicPr>
          <p:blipFill rotWithShape="1">
            <a:blip r:embed="rId9">
              <a:clrChange>
                <a:clrFrom>
                  <a:srgbClr val="FFFFFF"/>
                </a:clrFrom>
                <a:clrTo>
                  <a:srgbClr val="FFFFFF">
                    <a:alpha val="0"/>
                  </a:srgbClr>
                </a:clrTo>
              </a:clrChange>
              <a:extLst>
                <a:ext uri="{BEBA8EAE-BF5A-486C-A8C5-ECC9F3942E4B}">
                  <a14:imgProps xmlns:a14="http://schemas.microsoft.com/office/drawing/2010/main">
                    <a14:imgLayer r:embed="rId10">
                      <a14:imgEffect>
                        <a14:sharpenSoften amount="50000"/>
                      </a14:imgEffect>
                    </a14:imgLayer>
                  </a14:imgProps>
                </a:ext>
                <a:ext uri="{28A0092B-C50C-407E-A947-70E740481C1C}">
                  <a14:useLocalDpi xmlns:a14="http://schemas.microsoft.com/office/drawing/2010/main" val="0"/>
                </a:ext>
              </a:extLst>
            </a:blip>
            <a:srcRect t="20947" b="18542"/>
            <a:stretch/>
          </p:blipFill>
          <p:spPr bwMode="auto">
            <a:xfrm>
              <a:off x="2316325" y="4046013"/>
              <a:ext cx="6868619" cy="66246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Tree>
    <p:extLst>
      <p:ext uri="{BB962C8B-B14F-4D97-AF65-F5344CB8AC3E}">
        <p14:creationId xmlns:p14="http://schemas.microsoft.com/office/powerpoint/2010/main" val="1688311390"/>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Text Box 2"/>
          <p:cNvSpPr txBox="1">
            <a:spLocks noChangeArrowheads="1"/>
          </p:cNvSpPr>
          <p:nvPr/>
        </p:nvSpPr>
        <p:spPr bwMode="auto">
          <a:xfrm>
            <a:off x="252000" y="180000"/>
            <a:ext cx="7924800" cy="430887"/>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200" b="1" dirty="0" smtClean="0">
                <a:solidFill>
                  <a:srgbClr val="000000"/>
                </a:solidFill>
                <a:latin typeface="Calibri" panose="020F0502020204030204" pitchFamily="34" charset="0"/>
                <a:cs typeface="Calibri" panose="020F0502020204030204" pitchFamily="34" charset="0"/>
              </a:rPr>
              <a:t>Energy Loss and Heating: Calculations </a:t>
            </a:r>
            <a:endParaRPr lang="en-US" altLang="de-DE" sz="2200" b="1" dirty="0">
              <a:solidFill>
                <a:srgbClr val="000000"/>
              </a:solidFill>
              <a:latin typeface="Calibri" panose="020F0502020204030204" pitchFamily="34" charset="0"/>
              <a:cs typeface="Calibri" panose="020F0502020204030204" pitchFamily="34" charset="0"/>
            </a:endParaRPr>
          </a:p>
        </p:txBody>
      </p:sp>
      <mc:AlternateContent xmlns:mc="http://schemas.openxmlformats.org/markup-compatibility/2006" xmlns:a14="http://schemas.microsoft.com/office/drawing/2010/main">
        <mc:Choice Requires="a14">
          <p:sp>
            <p:nvSpPr>
              <p:cNvPr id="15365" name="Rectangle 4"/>
              <p:cNvSpPr>
                <a:spLocks noChangeArrowheads="1"/>
              </p:cNvSpPr>
              <p:nvPr/>
            </p:nvSpPr>
            <p:spPr bwMode="auto">
              <a:xfrm>
                <a:off x="176980" y="3861048"/>
                <a:ext cx="9435580" cy="2241960"/>
              </a:xfrm>
              <a:prstGeom prst="rect">
                <a:avLst/>
              </a:prstGeom>
              <a:noFill/>
              <a:ln>
                <a:noFill/>
              </a:ln>
              <a:effectLst/>
              <a:extLst>
                <a:ext uri="{909E8E84-426E-40DD-AFC4-6F175D3DCCD1}">
                  <a14:hiddenFill>
                    <a:solidFill>
                      <a:schemeClr val="accent1"/>
                    </a:solidFill>
                  </a14:hiddenFill>
                </a:ext>
                <a:ext uri="{91240B29-F687-4F45-9708-019B960494DF}">
                  <a14:hiddenLine w="31750" algn="ctr">
                    <a:solidFill>
                      <a:srgbClr val="000000"/>
                    </a:solidFill>
                    <a:miter lim="800000"/>
                    <a:headEnd/>
                    <a:tailEnd/>
                  </a14:hiddenLine>
                </a:ext>
                <a:ext uri="{AF507438-7753-43E0-B8FC-AC1667EBCBE1}">
                  <a14:hiddenEffects>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pPr>
                <a:r>
                  <a:rPr lang="en-US" altLang="de-DE" sz="1600" b="1" dirty="0" smtClean="0">
                    <a:solidFill>
                      <a:srgbClr val="0000FF"/>
                    </a:solidFill>
                    <a:latin typeface="Arial" panose="020B0604020202020204" pitchFamily="34" charset="0"/>
                    <a:cs typeface="Arial" panose="020B0604020202020204" pitchFamily="34" charset="0"/>
                  </a:rPr>
                  <a:t>General method of calculation (simplified): </a:t>
                </a:r>
                <a:endParaRPr lang="en-US" altLang="de-DE" sz="1600" b="1" dirty="0">
                  <a:solidFill>
                    <a:srgbClr val="0000FF"/>
                  </a:solidFill>
                  <a:latin typeface="Arial" panose="020B0604020202020204" pitchFamily="34" charset="0"/>
                  <a:cs typeface="Arial" panose="020B0604020202020204" pitchFamily="34" charset="0"/>
                </a:endParaRPr>
              </a:p>
              <a:p>
                <a:pPr algn="l">
                  <a:lnSpc>
                    <a:spcPct val="70000"/>
                  </a:lnSpc>
                  <a:spcBef>
                    <a:spcPts val="600"/>
                  </a:spcBef>
                </a:pPr>
                <a:r>
                  <a:rPr lang="en-US" altLang="de-DE" sz="1600" b="1" dirty="0" smtClean="0">
                    <a:latin typeface="Arial" panose="020B0604020202020204" pitchFamily="34" charset="0"/>
                    <a:cs typeface="Arial" panose="020B0604020202020204" pitchFamily="34" charset="0"/>
                  </a:rPr>
                  <a:t>1. </a:t>
                </a:r>
                <a:r>
                  <a:rPr lang="en-US" altLang="de-DE" sz="1500" b="1" dirty="0" smtClean="0">
                    <a:latin typeface="Arial" panose="020B0604020202020204" pitchFamily="34" charset="0"/>
                    <a:cs typeface="Arial" panose="020B0604020202020204" pitchFamily="34" charset="0"/>
                  </a:rPr>
                  <a:t>Differential</a:t>
                </a:r>
                <a:r>
                  <a:rPr lang="en-US" altLang="de-DE" sz="1500" b="1" i="1" dirty="0" smtClean="0">
                    <a:latin typeface="Arial" panose="020B0604020202020204" pitchFamily="34" charset="0"/>
                    <a:cs typeface="Arial" panose="020B0604020202020204" pitchFamily="34" charset="0"/>
                  </a:rPr>
                  <a:t> energy loss: </a:t>
                </a:r>
                <a:r>
                  <a:rPr lang="en-US" altLang="de-DE" sz="1500" i="1" dirty="0" smtClean="0">
                    <a:latin typeface="+mj-lt"/>
                    <a:cs typeface="Arial" panose="020B0604020202020204" pitchFamily="34" charset="0"/>
                  </a:rPr>
                  <a:t>by Bethe-Bloch </a:t>
                </a:r>
                <a14:m>
                  <m:oMath xmlns:m="http://schemas.openxmlformats.org/officeDocument/2006/math">
                    <m:box>
                      <m:boxPr>
                        <m:ctrlPr>
                          <a:rPr lang="en-US" altLang="de-DE" i="1" smtClean="0">
                            <a:latin typeface="Cambria Math" panose="02040503050406030204" pitchFamily="18" charset="0"/>
                            <a:cs typeface="Arial" panose="020B0604020202020204" pitchFamily="34" charset="0"/>
                          </a:rPr>
                        </m:ctrlPr>
                      </m:boxPr>
                      <m:e>
                        <m:f>
                          <m:fPr>
                            <m:ctrlPr>
                              <a:rPr lang="en-US" altLang="de-DE" i="1" smtClean="0">
                                <a:latin typeface="Cambria Math" panose="02040503050406030204" pitchFamily="18" charset="0"/>
                                <a:cs typeface="Arial" panose="020B0604020202020204" pitchFamily="34" charset="0"/>
                              </a:rPr>
                            </m:ctrlPr>
                          </m:fPr>
                          <m:num>
                            <m:r>
                              <a:rPr lang="de-DE" altLang="de-DE" b="0" i="1" smtClean="0">
                                <a:latin typeface="Cambria Math" panose="02040503050406030204" pitchFamily="18" charset="0"/>
                                <a:cs typeface="Arial" panose="020B0604020202020204" pitchFamily="34" charset="0"/>
                              </a:rPr>
                              <m:t>𝑑𝐸</m:t>
                            </m:r>
                          </m:num>
                          <m:den>
                            <m:r>
                              <a:rPr lang="de-DE" altLang="de-DE" b="0" i="1" smtClean="0">
                                <a:latin typeface="Cambria Math" panose="02040503050406030204" pitchFamily="18" charset="0"/>
                                <a:cs typeface="Arial" panose="020B0604020202020204" pitchFamily="34" charset="0"/>
                              </a:rPr>
                              <m:t>𝑑𝑥</m:t>
                            </m:r>
                          </m:den>
                        </m:f>
                        <m:r>
                          <a:rPr lang="de-DE" altLang="de-DE" b="0" i="1" smtClean="0">
                            <a:latin typeface="Cambria Math" panose="02040503050406030204" pitchFamily="18" charset="0"/>
                            <a:cs typeface="Arial" panose="020B0604020202020204" pitchFamily="34" charset="0"/>
                          </a:rPr>
                          <m:t>(</m:t>
                        </m:r>
                        <m:r>
                          <a:rPr lang="de-DE" altLang="de-DE" b="0" i="1" smtClean="0">
                            <a:latin typeface="Cambria Math" panose="02040503050406030204" pitchFamily="18" charset="0"/>
                            <a:cs typeface="Arial" panose="020B0604020202020204" pitchFamily="34" charset="0"/>
                          </a:rPr>
                          <m:t>𝑥</m:t>
                        </m:r>
                        <m:r>
                          <a:rPr lang="de-DE" altLang="de-DE" b="0" i="1" smtClean="0">
                            <a:latin typeface="Cambria Math" panose="02040503050406030204" pitchFamily="18" charset="0"/>
                            <a:cs typeface="Arial" panose="020B0604020202020204" pitchFamily="34" charset="0"/>
                          </a:rPr>
                          <m:t>) </m:t>
                        </m:r>
                      </m:e>
                    </m:box>
                  </m:oMath>
                </a14:m>
                <a:r>
                  <a:rPr lang="en-US" altLang="de-DE" sz="1600" i="1" dirty="0" smtClean="0">
                    <a:latin typeface="+mj-lt"/>
                    <a:cs typeface="Arial" panose="020B0604020202020204" pitchFamily="34" charset="0"/>
                  </a:rPr>
                  <a:t> </a:t>
                </a:r>
                <a:r>
                  <a:rPr lang="en-US" altLang="de-DE" sz="1500" i="1" dirty="0" smtClean="0">
                    <a:latin typeface="+mj-lt"/>
                    <a:cs typeface="Arial" panose="020B0604020202020204" pitchFamily="34" charset="0"/>
                  </a:rPr>
                  <a:t>via codes like SRIM, LISE, FLUKA, MARS...</a:t>
                </a:r>
                <a:endParaRPr lang="en-US" altLang="de-DE" sz="1500" dirty="0" smtClean="0">
                  <a:latin typeface="+mj-lt"/>
                  <a:cs typeface="Arial" panose="020B0604020202020204" pitchFamily="34" charset="0"/>
                </a:endParaRPr>
              </a:p>
              <a:p>
                <a:pPr algn="l">
                  <a:spcBef>
                    <a:spcPts val="600"/>
                  </a:spcBef>
                </a:pPr>
                <a:r>
                  <a:rPr lang="en-US" altLang="de-DE" sz="1600" b="1" dirty="0" smtClean="0">
                    <a:latin typeface="Arial" panose="020B0604020202020204" pitchFamily="34" charset="0"/>
                    <a:cs typeface="Arial" panose="020B0604020202020204" pitchFamily="34" charset="0"/>
                  </a:rPr>
                  <a:t>2. </a:t>
                </a:r>
                <a:r>
                  <a:rPr lang="en-US" altLang="de-DE" sz="1500" b="1" dirty="0" smtClean="0">
                    <a:latin typeface="Arial" panose="020B0604020202020204" pitchFamily="34" charset="0"/>
                    <a:cs typeface="Arial" panose="020B0604020202020204" pitchFamily="34" charset="0"/>
                  </a:rPr>
                  <a:t>Energy deposition:  </a:t>
                </a:r>
                <a14:m>
                  <m:oMath xmlns:m="http://schemas.openxmlformats.org/officeDocument/2006/math">
                    <m:box>
                      <m:boxPr>
                        <m:ctrlPr>
                          <a:rPr lang="en-US" altLang="de-DE" sz="2200" i="1" smtClean="0">
                            <a:latin typeface="Cambria Math" panose="02040503050406030204" pitchFamily="18" charset="0"/>
                            <a:cs typeface="Arial" panose="020B0604020202020204" pitchFamily="34" charset="0"/>
                          </a:rPr>
                        </m:ctrlPr>
                      </m:boxPr>
                      <m:e>
                        <m:argPr>
                          <m:argSz m:val="-1"/>
                        </m:argPr>
                        <m:f>
                          <m:fPr>
                            <m:ctrlPr>
                              <a:rPr lang="en-US" altLang="de-DE" sz="2200" i="1" smtClean="0">
                                <a:latin typeface="Cambria Math" panose="02040503050406030204" pitchFamily="18" charset="0"/>
                                <a:cs typeface="Arial" panose="020B0604020202020204" pitchFamily="34" charset="0"/>
                              </a:rPr>
                            </m:ctrlPr>
                          </m:fPr>
                          <m:num>
                            <m:r>
                              <a:rPr lang="de-DE" altLang="de-DE" sz="2200" b="0" i="1" smtClean="0">
                                <a:latin typeface="Cambria Math"/>
                                <a:cs typeface="Arial" panose="020B0604020202020204" pitchFamily="34" charset="0"/>
                              </a:rPr>
                              <m:t>𝑑𝐸</m:t>
                            </m:r>
                          </m:num>
                          <m:den>
                            <m:r>
                              <a:rPr lang="de-DE" altLang="de-DE" sz="2200" b="0" i="1" smtClean="0">
                                <a:latin typeface="Cambria Math"/>
                                <a:cs typeface="Arial" panose="020B0604020202020204" pitchFamily="34" charset="0"/>
                              </a:rPr>
                              <m:t>𝑑𝑉</m:t>
                            </m:r>
                          </m:den>
                        </m:f>
                        <m:r>
                          <a:rPr lang="de-DE" altLang="de-DE" sz="2200" b="0" i="1" smtClean="0">
                            <a:latin typeface="Cambria Math"/>
                            <a:cs typeface="Arial" panose="020B0604020202020204" pitchFamily="34" charset="0"/>
                          </a:rPr>
                          <m:t>=− </m:t>
                        </m:r>
                        <m:box>
                          <m:boxPr>
                            <m:ctrlPr>
                              <a:rPr lang="de-DE" altLang="de-DE" sz="2200" b="0" i="1" smtClean="0">
                                <a:latin typeface="Cambria Math" panose="02040503050406030204" pitchFamily="18" charset="0"/>
                                <a:cs typeface="Arial" panose="020B0604020202020204" pitchFamily="34" charset="0"/>
                              </a:rPr>
                            </m:ctrlPr>
                          </m:boxPr>
                          <m:e>
                            <m:argPr>
                              <m:argSz m:val="-1"/>
                            </m:argPr>
                            <m:f>
                              <m:fPr>
                                <m:ctrlPr>
                                  <a:rPr lang="de-DE" altLang="de-DE" sz="2200" b="0" i="1" smtClean="0">
                                    <a:latin typeface="Cambria Math" panose="02040503050406030204" pitchFamily="18" charset="0"/>
                                    <a:cs typeface="Arial" panose="020B0604020202020204" pitchFamily="34" charset="0"/>
                                  </a:rPr>
                                </m:ctrlPr>
                              </m:fPr>
                              <m:num>
                                <m:r>
                                  <a:rPr lang="de-DE" altLang="de-DE" sz="2200" b="0" i="1" smtClean="0">
                                    <a:latin typeface="Cambria Math"/>
                                    <a:cs typeface="Arial" panose="020B0604020202020204" pitchFamily="34" charset="0"/>
                                  </a:rPr>
                                  <m:t>𝑑𝐸</m:t>
                                </m:r>
                              </m:num>
                              <m:den>
                                <m:r>
                                  <a:rPr lang="de-DE" altLang="de-DE" sz="2200" b="0" i="1" smtClean="0">
                                    <a:latin typeface="Cambria Math"/>
                                    <a:cs typeface="Arial" panose="020B0604020202020204" pitchFamily="34" charset="0"/>
                                  </a:rPr>
                                  <m:t>𝑑𝑥</m:t>
                                </m:r>
                              </m:den>
                            </m:f>
                            <m:r>
                              <a:rPr lang="de-DE" altLang="de-DE" sz="2200" b="0" i="1" smtClean="0">
                                <a:latin typeface="Cambria Math"/>
                                <a:cs typeface="Arial" panose="020B0604020202020204" pitchFamily="34" charset="0"/>
                              </a:rPr>
                              <m:t> </m:t>
                            </m:r>
                            <m:r>
                              <a:rPr lang="de-DE" altLang="de-DE" sz="2200" b="0" i="1" smtClean="0">
                                <a:latin typeface="Cambria Math"/>
                                <a:ea typeface="Cambria Math"/>
                                <a:cs typeface="Arial" panose="020B0604020202020204" pitchFamily="34" charset="0"/>
                              </a:rPr>
                              <m:t>∙  </m:t>
                            </m:r>
                            <m:box>
                              <m:boxPr>
                                <m:ctrlPr>
                                  <a:rPr lang="de-DE" altLang="de-DE" sz="2200" b="0" i="1" smtClean="0">
                                    <a:latin typeface="Cambria Math" panose="02040503050406030204" pitchFamily="18" charset="0"/>
                                    <a:ea typeface="Cambria Math"/>
                                    <a:cs typeface="Arial" panose="020B0604020202020204" pitchFamily="34" charset="0"/>
                                  </a:rPr>
                                </m:ctrlPr>
                              </m:boxPr>
                              <m:e>
                                <m:argPr>
                                  <m:argSz m:val="-1"/>
                                </m:argPr>
                                <m:f>
                                  <m:fPr>
                                    <m:ctrlPr>
                                      <a:rPr lang="de-DE" altLang="de-DE" sz="2200" b="0" i="1" smtClean="0">
                                        <a:latin typeface="Cambria Math" panose="02040503050406030204" pitchFamily="18" charset="0"/>
                                        <a:ea typeface="Cambria Math"/>
                                        <a:cs typeface="Arial" panose="020B0604020202020204" pitchFamily="34" charset="0"/>
                                      </a:rPr>
                                    </m:ctrlPr>
                                  </m:fPr>
                                  <m:num>
                                    <m:r>
                                      <a:rPr lang="de-DE" altLang="de-DE" sz="2200" b="0" i="1" smtClean="0">
                                        <a:latin typeface="Cambria Math"/>
                                        <a:ea typeface="Cambria Math"/>
                                        <a:cs typeface="Arial" panose="020B0604020202020204" pitchFamily="34" charset="0"/>
                                      </a:rPr>
                                      <m:t>𝑁</m:t>
                                    </m:r>
                                  </m:num>
                                  <m:den>
                                    <m:r>
                                      <a:rPr lang="de-DE" altLang="de-DE" sz="2200" b="0" i="1" smtClean="0">
                                        <a:latin typeface="Cambria Math"/>
                                        <a:ea typeface="Cambria Math"/>
                                        <a:cs typeface="Arial" panose="020B0604020202020204" pitchFamily="34" charset="0"/>
                                      </a:rPr>
                                      <m:t>𝐴</m:t>
                                    </m:r>
                                  </m:den>
                                </m:f>
                                <m:r>
                                  <a:rPr lang="de-DE" altLang="de-DE" sz="2200" b="0" i="1" smtClean="0">
                                    <a:latin typeface="Cambria Math"/>
                                    <a:ea typeface="Cambria Math"/>
                                    <a:cs typeface="Arial" panose="020B0604020202020204" pitchFamily="34" charset="0"/>
                                  </a:rPr>
                                  <m:t>     </m:t>
                                </m:r>
                                <m:d>
                                  <m:dPr>
                                    <m:begChr m:val="["/>
                                    <m:endChr m:val="]"/>
                                    <m:ctrlPr>
                                      <a:rPr lang="de-DE" altLang="de-DE" sz="2200" b="0" i="1" smtClean="0">
                                        <a:latin typeface="Cambria Math" panose="02040503050406030204" pitchFamily="18" charset="0"/>
                                        <a:ea typeface="Cambria Math"/>
                                        <a:cs typeface="Arial" panose="020B0604020202020204" pitchFamily="34" charset="0"/>
                                      </a:rPr>
                                    </m:ctrlPr>
                                  </m:dPr>
                                  <m:e>
                                    <m:box>
                                      <m:boxPr>
                                        <m:ctrlPr>
                                          <a:rPr lang="de-DE" altLang="de-DE" sz="2200" b="0" i="1" smtClean="0">
                                            <a:latin typeface="Cambria Math" panose="02040503050406030204" pitchFamily="18" charset="0"/>
                                            <a:ea typeface="Cambria Math"/>
                                            <a:cs typeface="Arial" panose="020B0604020202020204" pitchFamily="34" charset="0"/>
                                          </a:rPr>
                                        </m:ctrlPr>
                                      </m:boxPr>
                                      <m:e>
                                        <m:argPr>
                                          <m:argSz m:val="-1"/>
                                        </m:argPr>
                                        <m:f>
                                          <m:fPr>
                                            <m:ctrlPr>
                                              <a:rPr lang="de-DE" altLang="de-DE" sz="2200" b="0" i="1" smtClean="0">
                                                <a:latin typeface="Cambria Math" panose="02040503050406030204" pitchFamily="18" charset="0"/>
                                                <a:ea typeface="Cambria Math"/>
                                                <a:cs typeface="Arial" panose="020B0604020202020204" pitchFamily="34" charset="0"/>
                                              </a:rPr>
                                            </m:ctrlPr>
                                          </m:fPr>
                                          <m:num>
                                            <m:r>
                                              <m:rPr>
                                                <m:sty m:val="p"/>
                                              </m:rPr>
                                              <a:rPr lang="de-DE" altLang="de-DE" sz="2200" b="0" i="0" smtClean="0">
                                                <a:latin typeface="Cambria Math"/>
                                                <a:ea typeface="Cambria Math"/>
                                                <a:cs typeface="Arial" panose="020B0604020202020204" pitchFamily="34" charset="0"/>
                                              </a:rPr>
                                              <m:t>J</m:t>
                                            </m:r>
                                          </m:num>
                                          <m:den>
                                            <m:sSup>
                                              <m:sSupPr>
                                                <m:ctrlPr>
                                                  <a:rPr lang="de-DE" altLang="de-DE" sz="2200" b="0" i="1" smtClean="0">
                                                    <a:latin typeface="Cambria Math" panose="02040503050406030204" pitchFamily="18" charset="0"/>
                                                    <a:ea typeface="Cambria Math"/>
                                                    <a:cs typeface="Arial" panose="020B0604020202020204" pitchFamily="34" charset="0"/>
                                                  </a:rPr>
                                                </m:ctrlPr>
                                              </m:sSupPr>
                                              <m:e>
                                                <m:r>
                                                  <m:rPr>
                                                    <m:sty m:val="p"/>
                                                  </m:rPr>
                                                  <a:rPr lang="de-DE" altLang="de-DE" sz="2200" b="0" i="0" smtClean="0">
                                                    <a:latin typeface="Cambria Math"/>
                                                    <a:ea typeface="Cambria Math"/>
                                                    <a:cs typeface="Arial" panose="020B0604020202020204" pitchFamily="34" charset="0"/>
                                                  </a:rPr>
                                                  <m:t>cm</m:t>
                                                </m:r>
                                              </m:e>
                                              <m:sup>
                                                <m:r>
                                                  <a:rPr lang="de-DE" altLang="de-DE" sz="2200" b="0" i="0" smtClean="0">
                                                    <a:latin typeface="Cambria Math"/>
                                                    <a:ea typeface="Cambria Math"/>
                                                    <a:cs typeface="Arial" panose="020B0604020202020204" pitchFamily="34" charset="0"/>
                                                  </a:rPr>
                                                  <m:t>3</m:t>
                                                </m:r>
                                              </m:sup>
                                            </m:sSup>
                                          </m:den>
                                        </m:f>
                                      </m:e>
                                    </m:box>
                                  </m:e>
                                </m:d>
                                <m:r>
                                  <a:rPr lang="de-DE" altLang="de-DE" sz="2200" b="0" i="1" smtClean="0">
                                    <a:latin typeface="Cambria Math"/>
                                    <a:ea typeface="Cambria Math"/>
                                    <a:cs typeface="Arial" panose="020B0604020202020204" pitchFamily="34" charset="0"/>
                                  </a:rPr>
                                  <m:t> </m:t>
                                </m:r>
                              </m:e>
                            </m:box>
                          </m:e>
                        </m:box>
                      </m:e>
                    </m:box>
                  </m:oMath>
                </a14:m>
                <a:r>
                  <a:rPr lang="en-US" altLang="de-DE" sz="2200" dirty="0" smtClean="0">
                    <a:latin typeface="Arial" panose="020B0604020202020204" pitchFamily="34" charset="0"/>
                    <a:cs typeface="Arial" panose="020B0604020202020204" pitchFamily="34" charset="0"/>
                  </a:rPr>
                  <a:t>  </a:t>
                </a:r>
                <a:r>
                  <a:rPr lang="en-US" altLang="de-DE" sz="1500" dirty="0" smtClean="0">
                    <a:latin typeface="Arial" panose="020B0604020202020204" pitchFamily="34" charset="0"/>
                    <a:cs typeface="Arial" panose="020B0604020202020204" pitchFamily="34" charset="0"/>
                  </a:rPr>
                  <a:t>with </a:t>
                </a:r>
                <a:r>
                  <a:rPr lang="en-US" altLang="de-DE" sz="1500" i="1" dirty="0" smtClean="0">
                    <a:latin typeface="Arial" panose="020B0604020202020204" pitchFamily="34" charset="0"/>
                    <a:cs typeface="Arial" panose="020B0604020202020204" pitchFamily="34" charset="0"/>
                  </a:rPr>
                  <a:t>N</a:t>
                </a:r>
                <a:r>
                  <a:rPr lang="en-US" altLang="de-DE" sz="1500" dirty="0" smtClean="0">
                    <a:latin typeface="Arial" panose="020B0604020202020204" pitchFamily="34" charset="0"/>
                    <a:cs typeface="Arial" panose="020B0604020202020204" pitchFamily="34" charset="0"/>
                  </a:rPr>
                  <a:t>: number of particles , </a:t>
                </a:r>
                <a:r>
                  <a:rPr lang="en-US" altLang="de-DE" sz="1500" i="1" dirty="0" smtClean="0">
                    <a:latin typeface="Arial" panose="020B0604020202020204" pitchFamily="34" charset="0"/>
                    <a:cs typeface="Arial" panose="020B0604020202020204" pitchFamily="34" charset="0"/>
                  </a:rPr>
                  <a:t>A</a:t>
                </a:r>
                <a:r>
                  <a:rPr lang="en-US" altLang="de-DE" sz="1500" dirty="0" smtClean="0">
                    <a:latin typeface="Arial" panose="020B0604020202020204" pitchFamily="34" charset="0"/>
                    <a:cs typeface="Arial" panose="020B0604020202020204" pitchFamily="34" charset="0"/>
                  </a:rPr>
                  <a:t>: cross section</a:t>
                </a:r>
              </a:p>
              <a:p>
                <a:pPr algn="l">
                  <a:spcBef>
                    <a:spcPts val="600"/>
                  </a:spcBef>
                </a:pPr>
                <a:r>
                  <a:rPr lang="en-US" altLang="de-DE" sz="1600" b="1" dirty="0" smtClean="0">
                    <a:latin typeface="Arial" panose="020B0604020202020204" pitchFamily="34" charset="0"/>
                    <a:cs typeface="Arial" panose="020B0604020202020204" pitchFamily="34" charset="0"/>
                  </a:rPr>
                  <a:t>3. </a:t>
                </a:r>
                <a:r>
                  <a:rPr lang="en-US" altLang="de-DE" sz="1500" b="1" dirty="0" smtClean="0">
                    <a:latin typeface="Arial" panose="020B0604020202020204" pitchFamily="34" charset="0"/>
                    <a:cs typeface="Arial" panose="020B0604020202020204" pitchFamily="34" charset="0"/>
                  </a:rPr>
                  <a:t>Temperature rise:  </a:t>
                </a:r>
                <a14:m>
                  <m:oMath xmlns:m="http://schemas.openxmlformats.org/officeDocument/2006/math">
                    <m:r>
                      <a:rPr lang="en-US" altLang="de-DE" sz="2200" i="1" smtClean="0">
                        <a:latin typeface="Cambria Math"/>
                        <a:ea typeface="Cambria Math"/>
                        <a:cs typeface="Arial" panose="020B0604020202020204" pitchFamily="34" charset="0"/>
                      </a:rPr>
                      <m:t>∆</m:t>
                    </m:r>
                    <m:r>
                      <a:rPr lang="de-DE" altLang="de-DE" sz="2200" b="0" i="1" smtClean="0">
                        <a:latin typeface="Cambria Math"/>
                        <a:ea typeface="Cambria Math"/>
                        <a:cs typeface="Arial" panose="020B0604020202020204" pitchFamily="34" charset="0"/>
                      </a:rPr>
                      <m:t>𝑇</m:t>
                    </m:r>
                    <m:r>
                      <a:rPr lang="de-DE" altLang="de-DE" sz="2200" b="0" i="1" smtClean="0">
                        <a:latin typeface="Cambria Math"/>
                        <a:ea typeface="Cambria Math"/>
                        <a:cs typeface="Arial" panose="020B0604020202020204" pitchFamily="34" charset="0"/>
                      </a:rPr>
                      <m:t>= </m:t>
                    </m:r>
                    <m:box>
                      <m:boxPr>
                        <m:ctrlPr>
                          <a:rPr lang="de-DE" altLang="de-DE" sz="2200" b="0" i="1" smtClean="0">
                            <a:latin typeface="Cambria Math" panose="02040503050406030204" pitchFamily="18" charset="0"/>
                            <a:ea typeface="Cambria Math"/>
                            <a:cs typeface="Arial" panose="020B0604020202020204" pitchFamily="34" charset="0"/>
                          </a:rPr>
                        </m:ctrlPr>
                      </m:boxPr>
                      <m:e>
                        <m:argPr>
                          <m:argSz m:val="-1"/>
                        </m:argPr>
                        <m:f>
                          <m:fPr>
                            <m:ctrlPr>
                              <a:rPr lang="de-DE" altLang="de-DE" sz="2200" b="0" i="1" smtClean="0">
                                <a:latin typeface="Cambria Math" panose="02040503050406030204" pitchFamily="18" charset="0"/>
                                <a:ea typeface="Cambria Math"/>
                                <a:cs typeface="Arial" panose="020B0604020202020204" pitchFamily="34" charset="0"/>
                              </a:rPr>
                            </m:ctrlPr>
                          </m:fPr>
                          <m:num>
                            <m:r>
                              <a:rPr lang="de-DE" altLang="de-DE" sz="2200" b="0" i="1" smtClean="0">
                                <a:latin typeface="Cambria Math"/>
                                <a:ea typeface="Cambria Math"/>
                                <a:cs typeface="Arial" panose="020B0604020202020204" pitchFamily="34" charset="0"/>
                              </a:rPr>
                              <m:t>𝑑𝐸</m:t>
                            </m:r>
                          </m:num>
                          <m:den>
                            <m:r>
                              <a:rPr lang="de-DE" altLang="de-DE" sz="2200" b="0" i="1" smtClean="0">
                                <a:latin typeface="Cambria Math"/>
                                <a:ea typeface="Cambria Math"/>
                                <a:cs typeface="Arial" panose="020B0604020202020204" pitchFamily="34" charset="0"/>
                              </a:rPr>
                              <m:t>𝑑𝑉</m:t>
                            </m:r>
                          </m:den>
                        </m:f>
                        <m:r>
                          <a:rPr lang="de-DE" altLang="de-DE" sz="2200" b="0" i="1" smtClean="0">
                            <a:latin typeface="Cambria Math"/>
                            <a:ea typeface="Cambria Math"/>
                            <a:cs typeface="Arial" panose="020B0604020202020204" pitchFamily="34" charset="0"/>
                          </a:rPr>
                          <m:t> ∙ </m:t>
                        </m:r>
                        <m:box>
                          <m:boxPr>
                            <m:ctrlPr>
                              <a:rPr lang="de-DE" altLang="de-DE" sz="2200" b="0" i="1" smtClean="0">
                                <a:latin typeface="Cambria Math" panose="02040503050406030204" pitchFamily="18" charset="0"/>
                                <a:ea typeface="Cambria Math"/>
                                <a:cs typeface="Arial" panose="020B0604020202020204" pitchFamily="34" charset="0"/>
                              </a:rPr>
                            </m:ctrlPr>
                          </m:boxPr>
                          <m:e>
                            <m:argPr>
                              <m:argSz m:val="-1"/>
                            </m:argPr>
                            <m:f>
                              <m:fPr>
                                <m:ctrlPr>
                                  <a:rPr lang="de-DE" altLang="de-DE" sz="2200" b="0" i="1" smtClean="0">
                                    <a:latin typeface="Cambria Math" panose="02040503050406030204" pitchFamily="18" charset="0"/>
                                    <a:ea typeface="Cambria Math"/>
                                    <a:cs typeface="Arial" panose="020B0604020202020204" pitchFamily="34" charset="0"/>
                                  </a:rPr>
                                </m:ctrlPr>
                              </m:fPr>
                              <m:num>
                                <m:r>
                                  <a:rPr lang="de-DE" altLang="de-DE" sz="2200" b="0" i="1" smtClean="0">
                                    <a:latin typeface="Cambria Math"/>
                                    <a:ea typeface="Cambria Math"/>
                                    <a:cs typeface="Arial" panose="020B0604020202020204" pitchFamily="34" charset="0"/>
                                  </a:rPr>
                                  <m:t>1</m:t>
                                </m:r>
                              </m:num>
                              <m:den>
                                <m:r>
                                  <a:rPr lang="de-DE" altLang="de-DE" sz="2200" b="0" i="1" smtClean="0">
                                    <a:latin typeface="Cambria Math"/>
                                    <a:ea typeface="Cambria Math"/>
                                    <a:cs typeface="Arial" panose="020B0604020202020204" pitchFamily="34" charset="0"/>
                                  </a:rPr>
                                  <m:t>𝜌</m:t>
                                </m:r>
                                <m:r>
                                  <a:rPr lang="de-DE" altLang="de-DE" sz="2200" b="0" i="1" smtClean="0">
                                    <a:latin typeface="Cambria Math"/>
                                    <a:ea typeface="Cambria Math"/>
                                    <a:cs typeface="Arial" panose="020B0604020202020204" pitchFamily="34" charset="0"/>
                                  </a:rPr>
                                  <m:t> </m:t>
                                </m:r>
                                <m:sSub>
                                  <m:sSubPr>
                                    <m:ctrlPr>
                                      <a:rPr lang="de-DE" altLang="de-DE" sz="2200" b="0" i="1" smtClean="0">
                                        <a:latin typeface="Cambria Math" panose="02040503050406030204" pitchFamily="18" charset="0"/>
                                        <a:ea typeface="Cambria Math"/>
                                        <a:cs typeface="Arial" panose="020B0604020202020204" pitchFamily="34" charset="0"/>
                                      </a:rPr>
                                    </m:ctrlPr>
                                  </m:sSubPr>
                                  <m:e>
                                    <m:r>
                                      <a:rPr lang="de-DE" altLang="de-DE" sz="2200" b="0" i="1" smtClean="0">
                                        <a:latin typeface="Cambria Math"/>
                                        <a:ea typeface="Cambria Math"/>
                                        <a:cs typeface="Arial" panose="020B0604020202020204" pitchFamily="34" charset="0"/>
                                      </a:rPr>
                                      <m:t>𝑐</m:t>
                                    </m:r>
                                  </m:e>
                                  <m:sub>
                                    <m:r>
                                      <a:rPr lang="de-DE" altLang="de-DE" sz="2200" b="0" i="1" smtClean="0">
                                        <a:latin typeface="Cambria Math"/>
                                        <a:ea typeface="Cambria Math"/>
                                        <a:cs typeface="Arial" panose="020B0604020202020204" pitchFamily="34" charset="0"/>
                                      </a:rPr>
                                      <m:t>𝑝</m:t>
                                    </m:r>
                                  </m:sub>
                                </m:sSub>
                              </m:den>
                            </m:f>
                          </m:e>
                        </m:box>
                      </m:e>
                    </m:box>
                    <m:r>
                      <a:rPr lang="de-DE" altLang="de-DE" sz="2200" b="0" i="1" smtClean="0">
                        <a:latin typeface="Cambria Math"/>
                        <a:ea typeface="Cambria Math"/>
                        <a:cs typeface="Arial" panose="020B0604020202020204" pitchFamily="34" charset="0"/>
                      </a:rPr>
                      <m:t>   </m:t>
                    </m:r>
                    <m:d>
                      <m:dPr>
                        <m:begChr m:val="["/>
                        <m:endChr m:val="]"/>
                        <m:ctrlPr>
                          <a:rPr lang="de-DE" altLang="de-DE" sz="2200" b="0" i="1" smtClean="0">
                            <a:latin typeface="Cambria Math" panose="02040503050406030204" pitchFamily="18" charset="0"/>
                            <a:ea typeface="Cambria Math"/>
                            <a:cs typeface="Arial" panose="020B0604020202020204" pitchFamily="34" charset="0"/>
                          </a:rPr>
                        </m:ctrlPr>
                      </m:dPr>
                      <m:e>
                        <m:r>
                          <m:rPr>
                            <m:sty m:val="p"/>
                          </m:rPr>
                          <a:rPr lang="de-DE" altLang="de-DE" sz="2200" b="0" i="0" smtClean="0">
                            <a:latin typeface="Cambria Math"/>
                            <a:ea typeface="Cambria Math"/>
                            <a:cs typeface="Arial" panose="020B0604020202020204" pitchFamily="34" charset="0"/>
                          </a:rPr>
                          <m:t>K</m:t>
                        </m:r>
                      </m:e>
                    </m:d>
                  </m:oMath>
                </a14:m>
                <a:r>
                  <a:rPr lang="en-US" altLang="de-DE" sz="2200" dirty="0" smtClean="0">
                    <a:latin typeface="Arial" panose="020B0604020202020204" pitchFamily="34" charset="0"/>
                    <a:cs typeface="Arial" panose="020B0604020202020204" pitchFamily="34" charset="0"/>
                  </a:rPr>
                  <a:t>   </a:t>
                </a:r>
                <a:r>
                  <a:rPr lang="en-US" altLang="de-DE" sz="1500" dirty="0" smtClean="0">
                    <a:latin typeface="Arial" panose="020B0604020202020204" pitchFamily="34" charset="0"/>
                    <a:cs typeface="Arial" panose="020B0604020202020204" pitchFamily="34" charset="0"/>
                  </a:rPr>
                  <a:t>for short bunches;</a:t>
                </a:r>
                <a:r>
                  <a:rPr lang="en-US" altLang="de-DE" sz="2200" dirty="0" smtClean="0">
                    <a:latin typeface="Arial" panose="020B0604020202020204" pitchFamily="34" charset="0"/>
                    <a:cs typeface="Arial" panose="020B0604020202020204" pitchFamily="34" charset="0"/>
                  </a:rPr>
                  <a:t> </a:t>
                </a:r>
                <a:r>
                  <a:rPr lang="en-US" altLang="de-DE" sz="1500" i="1" dirty="0" smtClean="0">
                    <a:latin typeface="Arial" panose="020B0604020202020204" pitchFamily="34" charset="0"/>
                    <a:cs typeface="Arial" panose="020B0604020202020204" pitchFamily="34" charset="0"/>
                    <a:sym typeface="Symbol"/>
                  </a:rPr>
                  <a:t>: </a:t>
                </a:r>
                <a:r>
                  <a:rPr lang="en-US" altLang="de-DE" sz="1500" dirty="0" smtClean="0">
                    <a:latin typeface="Arial" panose="020B0604020202020204" pitchFamily="34" charset="0"/>
                    <a:cs typeface="Arial" panose="020B0604020202020204" pitchFamily="34" charset="0"/>
                    <a:sym typeface="Symbol"/>
                  </a:rPr>
                  <a:t>mat. density, </a:t>
                </a:r>
                <a:r>
                  <a:rPr lang="en-US" altLang="de-DE" sz="1500" i="1" dirty="0" err="1" smtClean="0">
                    <a:latin typeface="Arial" panose="020B0604020202020204" pitchFamily="34" charset="0"/>
                    <a:cs typeface="Arial" panose="020B0604020202020204" pitchFamily="34" charset="0"/>
                    <a:sym typeface="Symbol"/>
                  </a:rPr>
                  <a:t>c</a:t>
                </a:r>
                <a:r>
                  <a:rPr lang="en-US" altLang="de-DE" sz="1500" i="1" baseline="-25000" dirty="0" err="1" smtClean="0">
                    <a:latin typeface="Arial" panose="020B0604020202020204" pitchFamily="34" charset="0"/>
                    <a:cs typeface="Arial" panose="020B0604020202020204" pitchFamily="34" charset="0"/>
                    <a:sym typeface="Symbol"/>
                  </a:rPr>
                  <a:t>p</a:t>
                </a:r>
                <a:r>
                  <a:rPr lang="en-US" altLang="de-DE" sz="1500" i="1" dirty="0" smtClean="0">
                    <a:latin typeface="Arial" panose="020B0604020202020204" pitchFamily="34" charset="0"/>
                    <a:cs typeface="Arial" panose="020B0604020202020204" pitchFamily="34" charset="0"/>
                    <a:sym typeface="Symbol"/>
                  </a:rPr>
                  <a:t> </a:t>
                </a:r>
                <a:r>
                  <a:rPr lang="en-US" altLang="de-DE" sz="1500" dirty="0" smtClean="0">
                    <a:latin typeface="Arial" panose="020B0604020202020204" pitchFamily="34" charset="0"/>
                    <a:cs typeface="Arial" panose="020B0604020202020204" pitchFamily="34" charset="0"/>
                    <a:sym typeface="Symbol"/>
                  </a:rPr>
                  <a:t>specific heat  </a:t>
                </a:r>
              </a:p>
              <a:p>
                <a:pPr algn="l">
                  <a:spcBef>
                    <a:spcPts val="600"/>
                  </a:spcBef>
                </a:pPr>
                <a:r>
                  <a:rPr lang="en-US" altLang="de-DE" sz="1500" b="1" dirty="0" smtClean="0">
                    <a:latin typeface="Arial" panose="020B0604020202020204" pitchFamily="34" charset="0"/>
                    <a:cs typeface="Arial" panose="020B0604020202020204" pitchFamily="34" charset="0"/>
                    <a:sym typeface="Symbol"/>
                  </a:rPr>
                  <a:t>4. Further material response:</a:t>
                </a:r>
                <a:r>
                  <a:rPr lang="en-US" altLang="de-DE" sz="1500" dirty="0" smtClean="0">
                    <a:latin typeface="Arial" panose="020B0604020202020204" pitchFamily="34" charset="0"/>
                    <a:cs typeface="Arial" panose="020B0604020202020204" pitchFamily="34" charset="0"/>
                    <a:sym typeface="Symbol"/>
                  </a:rPr>
                  <a:t> Melting, evaporation, pressure and stress .... via e.g. ANSYS</a:t>
                </a:r>
              </a:p>
              <a:p>
                <a:pPr algn="l">
                  <a:spcBef>
                    <a:spcPts val="600"/>
                  </a:spcBef>
                </a:pPr>
                <a:r>
                  <a:rPr lang="en-US" altLang="de-DE" sz="1500" b="1" dirty="0" smtClean="0">
                    <a:latin typeface="Arial" panose="020B0604020202020204" pitchFamily="34" charset="0"/>
                    <a:cs typeface="Arial" panose="020B0604020202020204" pitchFamily="34" charset="0"/>
                    <a:sym typeface="Symbol"/>
                  </a:rPr>
                  <a:t>5. Secondary particles: </a:t>
                </a:r>
                <a:r>
                  <a:rPr lang="en-US" altLang="de-DE" sz="1500" dirty="0" smtClean="0">
                    <a:latin typeface="Arial" panose="020B0604020202020204" pitchFamily="34" charset="0"/>
                    <a:cs typeface="Arial" panose="020B0604020202020204" pitchFamily="34" charset="0"/>
                    <a:sym typeface="Symbol"/>
                  </a:rPr>
                  <a:t>Nuclear reactions, fragmentation, spallation, shower....  discussed later</a:t>
                </a:r>
                <a:endParaRPr lang="en-US" altLang="de-DE" sz="1500" dirty="0" smtClean="0">
                  <a:latin typeface="Arial" panose="020B0604020202020204" pitchFamily="34" charset="0"/>
                  <a:cs typeface="Arial" panose="020B0604020202020204" pitchFamily="34" charset="0"/>
                </a:endParaRPr>
              </a:p>
            </p:txBody>
          </p:sp>
        </mc:Choice>
        <mc:Fallback xmlns="">
          <p:sp>
            <p:nvSpPr>
              <p:cNvPr id="15365" name="Rectangle 4"/>
              <p:cNvSpPr>
                <a:spLocks noRot="1" noChangeAspect="1" noMove="1" noResize="1" noEditPoints="1" noAdjustHandles="1" noChangeArrowheads="1" noChangeShapeType="1" noTextEdit="1"/>
              </p:cNvSpPr>
              <p:nvPr/>
            </p:nvSpPr>
            <p:spPr bwMode="auto">
              <a:xfrm>
                <a:off x="176980" y="3861048"/>
                <a:ext cx="9435580" cy="2241960"/>
              </a:xfrm>
              <a:prstGeom prst="rect">
                <a:avLst/>
              </a:prstGeom>
              <a:blipFill>
                <a:blip r:embed="rId2"/>
                <a:stretch>
                  <a:fillRect l="-323" t="-3804" b="-2446"/>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US">
                    <a:noFill/>
                  </a:rPr>
                  <a:t> </a:t>
                </a:r>
              </a:p>
            </p:txBody>
          </p:sp>
        </mc:Fallback>
      </mc:AlternateContent>
      <p:grpSp>
        <p:nvGrpSpPr>
          <p:cNvPr id="14336" name="Gruppieren 14335"/>
          <p:cNvGrpSpPr/>
          <p:nvPr/>
        </p:nvGrpSpPr>
        <p:grpSpPr>
          <a:xfrm>
            <a:off x="1187624" y="3068960"/>
            <a:ext cx="3763219" cy="648072"/>
            <a:chOff x="2032917" y="5505203"/>
            <a:chExt cx="3763219" cy="648072"/>
          </a:xfrm>
        </p:grpSpPr>
        <p:sp>
          <p:nvSpPr>
            <p:cNvPr id="4" name="Zylinder 3"/>
            <p:cNvSpPr/>
            <p:nvPr/>
          </p:nvSpPr>
          <p:spPr bwMode="auto">
            <a:xfrm rot="16200000">
              <a:off x="4183057" y="4546857"/>
              <a:ext cx="452665" cy="2629482"/>
            </a:xfrm>
            <a:prstGeom prst="can">
              <a:avLst/>
            </a:prstGeom>
            <a:solidFill>
              <a:srgbClr val="0000FF">
                <a:alpha val="34000"/>
              </a:srgbClr>
            </a:solidFill>
            <a:ln w="31750" cap="flat" cmpd="sng" algn="ctr">
              <a:solidFill>
                <a:srgbClr val="0000FF"/>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smtClean="0">
                <a:ln>
                  <a:noFill/>
                </a:ln>
                <a:solidFill>
                  <a:schemeClr val="tx1"/>
                </a:solidFill>
                <a:effectLst/>
                <a:latin typeface="Times New Roman" pitchFamily="18" charset="0"/>
              </a:endParaRPr>
            </a:p>
          </p:txBody>
        </p:sp>
        <p:cxnSp>
          <p:nvCxnSpPr>
            <p:cNvPr id="8" name="Gerade Verbindung mit Pfeil 7"/>
            <p:cNvCxnSpPr>
              <a:endCxn id="4" idx="1"/>
            </p:cNvCxnSpPr>
            <p:nvPr/>
          </p:nvCxnSpPr>
          <p:spPr bwMode="auto">
            <a:xfrm flipV="1">
              <a:off x="2032917" y="5861598"/>
              <a:ext cx="1061732" cy="2"/>
            </a:xfrm>
            <a:prstGeom prst="straightConnector1">
              <a:avLst/>
            </a:prstGeom>
            <a:solidFill>
              <a:schemeClr val="accent1"/>
            </a:solidFill>
            <a:ln w="31750" cap="flat" cmpd="sng" algn="ctr">
              <a:solidFill>
                <a:srgbClr val="FF0000"/>
              </a:solidFill>
              <a:prstDash val="solid"/>
              <a:round/>
              <a:headEnd type="none" w="med" len="med"/>
              <a:tailEnd type="stealth"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1" name="Rechteck 10"/>
            <p:cNvSpPr/>
            <p:nvPr/>
          </p:nvSpPr>
          <p:spPr>
            <a:xfrm>
              <a:off x="2032917" y="5505203"/>
              <a:ext cx="787395" cy="369332"/>
            </a:xfrm>
            <a:prstGeom prst="rect">
              <a:avLst/>
            </a:prstGeom>
          </p:spPr>
          <p:txBody>
            <a:bodyPr wrap="none">
              <a:spAutoFit/>
            </a:bodyPr>
            <a:lstStyle/>
            <a:p>
              <a:r>
                <a:rPr lang="en-US" b="1" dirty="0" smtClean="0">
                  <a:solidFill>
                    <a:srgbClr val="FF0000"/>
                  </a:solidFill>
                  <a:latin typeface="Arial" panose="020B0604020202020204" pitchFamily="34" charset="0"/>
                  <a:cs typeface="Arial" panose="020B0604020202020204" pitchFamily="34" charset="0"/>
                </a:rPr>
                <a:t>beam</a:t>
              </a:r>
              <a:endParaRPr lang="en-US" dirty="0">
                <a:solidFill>
                  <a:srgbClr val="FF0000"/>
                </a:solidFill>
              </a:endParaRPr>
            </a:p>
          </p:txBody>
        </p:sp>
        <p:cxnSp>
          <p:nvCxnSpPr>
            <p:cNvPr id="31" name="Gerade Verbindung mit Pfeil 30"/>
            <p:cNvCxnSpPr/>
            <p:nvPr/>
          </p:nvCxnSpPr>
          <p:spPr bwMode="auto">
            <a:xfrm>
              <a:off x="3166448" y="5857568"/>
              <a:ext cx="853640" cy="0"/>
            </a:xfrm>
            <a:prstGeom prst="straightConnector1">
              <a:avLst/>
            </a:prstGeom>
            <a:solidFill>
              <a:schemeClr val="accent1"/>
            </a:solidFill>
            <a:ln w="31750" cap="flat" cmpd="sng" algn="ctr">
              <a:solidFill>
                <a:srgbClr val="FF0000"/>
              </a:solidFill>
              <a:prstDash val="sysDash"/>
              <a:round/>
              <a:headEnd type="none" w="med" len="med"/>
              <a:tailEnd type="none"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mc:AlternateContent xmlns:mc="http://schemas.openxmlformats.org/markup-compatibility/2006" xmlns:a14="http://schemas.microsoft.com/office/drawing/2010/main">
          <mc:Choice Requires="a14">
            <p:sp>
              <p:nvSpPr>
                <p:cNvPr id="35" name="Rechteck 34"/>
                <p:cNvSpPr/>
                <p:nvPr/>
              </p:nvSpPr>
              <p:spPr>
                <a:xfrm>
                  <a:off x="4518671" y="5661248"/>
                  <a:ext cx="1277465"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box>
                          <m:boxPr>
                            <m:ctrlPr>
                              <a:rPr lang="en-US" b="1" i="1" smtClean="0">
                                <a:solidFill>
                                  <a:srgbClr val="FF0000"/>
                                </a:solidFill>
                                <a:latin typeface="Cambria Math" panose="02040503050406030204" pitchFamily="18" charset="0"/>
                                <a:cs typeface="Arial" panose="020B0604020202020204" pitchFamily="34" charset="0"/>
                              </a:rPr>
                            </m:ctrlPr>
                          </m:boxPr>
                          <m:e>
                            <m:box>
                              <m:boxPr>
                                <m:ctrlPr>
                                  <a:rPr lang="en-US" b="1" i="1" smtClean="0">
                                    <a:solidFill>
                                      <a:srgbClr val="FF0000"/>
                                    </a:solidFill>
                                    <a:latin typeface="Cambria Math" panose="02040503050406030204" pitchFamily="18" charset="0"/>
                                    <a:cs typeface="Arial" panose="020B0604020202020204" pitchFamily="34" charset="0"/>
                                  </a:rPr>
                                </m:ctrlPr>
                              </m:boxPr>
                              <m:e>
                                <m:f>
                                  <m:fPr>
                                    <m:type m:val="lin"/>
                                    <m:ctrlPr>
                                      <a:rPr lang="en-US" b="1" i="1" smtClean="0">
                                        <a:solidFill>
                                          <a:srgbClr val="FF0000"/>
                                        </a:solidFill>
                                        <a:latin typeface="Cambria Math" panose="02040503050406030204" pitchFamily="18" charset="0"/>
                                        <a:cs typeface="Arial" panose="020B0604020202020204" pitchFamily="34" charset="0"/>
                                      </a:rPr>
                                    </m:ctrlPr>
                                  </m:fPr>
                                  <m:num>
                                    <m:r>
                                      <a:rPr lang="de-DE" b="1" i="1" smtClean="0">
                                        <a:solidFill>
                                          <a:srgbClr val="FF0000"/>
                                        </a:solidFill>
                                        <a:latin typeface="Cambria Math"/>
                                        <a:cs typeface="Arial" panose="020B0604020202020204" pitchFamily="34" charset="0"/>
                                      </a:rPr>
                                      <m:t>𝒅𝑬</m:t>
                                    </m:r>
                                  </m:num>
                                  <m:den>
                                    <m:r>
                                      <a:rPr lang="de-DE" b="1" i="1" smtClean="0">
                                        <a:solidFill>
                                          <a:srgbClr val="FF0000"/>
                                        </a:solidFill>
                                        <a:latin typeface="Cambria Math"/>
                                        <a:cs typeface="Arial" panose="020B0604020202020204" pitchFamily="34" charset="0"/>
                                      </a:rPr>
                                      <m:t>𝒅𝒙</m:t>
                                    </m:r>
                                  </m:den>
                                </m:f>
                              </m:e>
                            </m:box>
                            <m:r>
                              <a:rPr lang="de-DE" b="1" i="1" smtClean="0">
                                <a:solidFill>
                                  <a:srgbClr val="FF0000"/>
                                </a:solidFill>
                                <a:latin typeface="Cambria Math"/>
                                <a:cs typeface="Arial" panose="020B0604020202020204" pitchFamily="34" charset="0"/>
                              </a:rPr>
                              <m:t>(</m:t>
                            </m:r>
                            <m:r>
                              <a:rPr lang="de-DE" b="1" i="1" smtClean="0">
                                <a:solidFill>
                                  <a:srgbClr val="FF0000"/>
                                </a:solidFill>
                                <a:latin typeface="Cambria Math"/>
                                <a:cs typeface="Arial" panose="020B0604020202020204" pitchFamily="34" charset="0"/>
                              </a:rPr>
                              <m:t>𝒙</m:t>
                            </m:r>
                            <m:r>
                              <a:rPr lang="de-DE" b="1" i="1" smtClean="0">
                                <a:solidFill>
                                  <a:srgbClr val="FF0000"/>
                                </a:solidFill>
                                <a:latin typeface="Cambria Math"/>
                                <a:cs typeface="Arial" panose="020B0604020202020204" pitchFamily="34" charset="0"/>
                              </a:rPr>
                              <m:t>)</m:t>
                            </m:r>
                          </m:e>
                        </m:box>
                      </m:oMath>
                    </m:oMathPara>
                  </a14:m>
                  <a:endParaRPr lang="en-US" dirty="0">
                    <a:solidFill>
                      <a:srgbClr val="FF0000"/>
                    </a:solidFill>
                  </a:endParaRPr>
                </a:p>
              </p:txBody>
            </p:sp>
          </mc:Choice>
          <mc:Fallback xmlns="">
            <p:sp>
              <p:nvSpPr>
                <p:cNvPr id="35" name="Rechteck 34"/>
                <p:cNvSpPr>
                  <a:spLocks noRot="1" noChangeAspect="1" noMove="1" noResize="1" noEditPoints="1" noAdjustHandles="1" noChangeArrowheads="1" noChangeShapeType="1" noTextEdit="1"/>
                </p:cNvSpPr>
                <p:nvPr/>
              </p:nvSpPr>
              <p:spPr>
                <a:xfrm>
                  <a:off x="4518671" y="5661248"/>
                  <a:ext cx="1277465" cy="369332"/>
                </a:xfrm>
                <a:prstGeom prst="rect">
                  <a:avLst/>
                </a:prstGeom>
                <a:blipFill rotWithShape="1">
                  <a:blip r:embed="rId9"/>
                  <a:stretch>
                    <a:fillRect l="-1429" t="-114754" b="-177049"/>
                  </a:stretch>
                </a:blipFill>
              </p:spPr>
              <p:txBody>
                <a:bodyPr/>
                <a:lstStyle/>
                <a:p>
                  <a:r>
                    <a:rPr lang="en-US">
                      <a:noFill/>
                    </a:rPr>
                    <a:t> </a:t>
                  </a:r>
                </a:p>
              </p:txBody>
            </p:sp>
          </mc:Fallback>
        </mc:AlternateContent>
        <p:sp>
          <p:nvSpPr>
            <p:cNvPr id="39" name="Rechteck 38"/>
            <p:cNvSpPr/>
            <p:nvPr/>
          </p:nvSpPr>
          <p:spPr>
            <a:xfrm>
              <a:off x="3194751" y="5783943"/>
              <a:ext cx="1574470" cy="369332"/>
            </a:xfrm>
            <a:prstGeom prst="rect">
              <a:avLst/>
            </a:prstGeom>
          </p:spPr>
          <p:txBody>
            <a:bodyPr wrap="none">
              <a:spAutoFit/>
            </a:bodyPr>
            <a:lstStyle/>
            <a:p>
              <a:r>
                <a:rPr lang="en-US" b="1" dirty="0" smtClean="0">
                  <a:latin typeface="Arial" panose="020B0604020202020204" pitchFamily="34" charset="0"/>
                  <a:cs typeface="Arial" panose="020B0604020202020204" pitchFamily="34" charset="0"/>
                </a:rPr>
                <a:t>range </a:t>
              </a:r>
              <a:r>
                <a:rPr lang="en-US" b="1" i="1" dirty="0" smtClean="0">
                  <a:latin typeface="Arial" panose="020B0604020202020204" pitchFamily="34" charset="0"/>
                  <a:cs typeface="Arial" panose="020B0604020202020204" pitchFamily="34" charset="0"/>
                </a:rPr>
                <a:t>R(</a:t>
              </a:r>
              <a:r>
                <a:rPr lang="en-US" b="1" i="1" dirty="0" err="1" smtClean="0">
                  <a:latin typeface="Arial" panose="020B0604020202020204" pitchFamily="34" charset="0"/>
                  <a:cs typeface="Arial" panose="020B0604020202020204" pitchFamily="34" charset="0"/>
                </a:rPr>
                <a:t>E</a:t>
              </a:r>
              <a:r>
                <a:rPr lang="en-US" b="1" i="1" baseline="-25000" dirty="0" err="1" smtClean="0">
                  <a:latin typeface="Arial" panose="020B0604020202020204" pitchFamily="34" charset="0"/>
                  <a:cs typeface="Arial" panose="020B0604020202020204" pitchFamily="34" charset="0"/>
                </a:rPr>
                <a:t>kin</a:t>
              </a:r>
              <a:r>
                <a:rPr lang="en-US" b="1" i="1" dirty="0" smtClean="0">
                  <a:latin typeface="Arial" panose="020B0604020202020204" pitchFamily="34" charset="0"/>
                  <a:cs typeface="Arial" panose="020B0604020202020204" pitchFamily="34" charset="0"/>
                </a:rPr>
                <a:t>)</a:t>
              </a:r>
              <a:endParaRPr lang="en-US" i="1" dirty="0"/>
            </a:p>
          </p:txBody>
        </p:sp>
      </p:grpSp>
      <p:grpSp>
        <p:nvGrpSpPr>
          <p:cNvPr id="28" name="Gruppieren 27"/>
          <p:cNvGrpSpPr/>
          <p:nvPr/>
        </p:nvGrpSpPr>
        <p:grpSpPr>
          <a:xfrm>
            <a:off x="125720" y="620688"/>
            <a:ext cx="9197406" cy="2725271"/>
            <a:chOff x="-33672" y="3023037"/>
            <a:chExt cx="9197406" cy="2725271"/>
          </a:xfrm>
        </p:grpSpPr>
        <p:sp>
          <p:nvSpPr>
            <p:cNvPr id="29" name="Rectangle 5"/>
            <p:cNvSpPr>
              <a:spLocks noChangeArrowheads="1"/>
            </p:cNvSpPr>
            <p:nvPr/>
          </p:nvSpPr>
          <p:spPr bwMode="auto">
            <a:xfrm>
              <a:off x="284163" y="3497263"/>
              <a:ext cx="8491537"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en-US" altLang="de-DE" sz="2000" dirty="0">
                <a:solidFill>
                  <a:schemeClr val="accent2"/>
                </a:solidFill>
              </a:endParaRPr>
            </a:p>
          </p:txBody>
        </p:sp>
        <p:grpSp>
          <p:nvGrpSpPr>
            <p:cNvPr id="30" name="Gruppieren 29"/>
            <p:cNvGrpSpPr/>
            <p:nvPr/>
          </p:nvGrpSpPr>
          <p:grpSpPr>
            <a:xfrm>
              <a:off x="4501123" y="3023037"/>
              <a:ext cx="4662611" cy="2489206"/>
              <a:chOff x="4464611" y="2870206"/>
              <a:chExt cx="4662611" cy="2489206"/>
            </a:xfrm>
          </p:grpSpPr>
          <p:pic>
            <p:nvPicPr>
              <p:cNvPr id="41" name="Picture 2"/>
              <p:cNvPicPr>
                <a:picLocks noChangeAspect="1" noChangeArrowheads="1"/>
              </p:cNvPicPr>
              <p:nvPr/>
            </p:nvPicPr>
            <p:blipFill rotWithShape="1">
              <a:blip r:embed="rId10">
                <a:clrChange>
                  <a:clrFrom>
                    <a:srgbClr val="FFFFFF"/>
                  </a:clrFrom>
                  <a:clrTo>
                    <a:srgbClr val="FFFFFF">
                      <a:alpha val="0"/>
                    </a:srgbClr>
                  </a:clrTo>
                </a:clrChange>
                <a:extLst>
                  <a:ext uri="{28A0092B-C50C-407E-A947-70E740481C1C}">
                    <a14:useLocalDpi xmlns:a14="http://schemas.microsoft.com/office/drawing/2010/main" val="0"/>
                  </a:ext>
                </a:extLst>
              </a:blip>
              <a:srcRect l="51763"/>
              <a:stretch/>
            </p:blipFill>
            <p:spPr bwMode="auto">
              <a:xfrm>
                <a:off x="4464611" y="2870206"/>
                <a:ext cx="4662611" cy="248920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2" name="Textfeld 41"/>
              <p:cNvSpPr txBox="1"/>
              <p:nvPr/>
            </p:nvSpPr>
            <p:spPr>
              <a:xfrm>
                <a:off x="5111552" y="3446270"/>
                <a:ext cx="1944216" cy="523220"/>
              </a:xfrm>
              <a:prstGeom prst="rect">
                <a:avLst/>
              </a:prstGeom>
              <a:noFill/>
            </p:spPr>
            <p:txBody>
              <a:bodyPr wrap="square" rtlCol="0">
                <a:spAutoFit/>
              </a:bodyPr>
              <a:lstStyle/>
              <a:p>
                <a:pPr algn="l">
                  <a:spcBef>
                    <a:spcPts val="0"/>
                  </a:spcBef>
                </a:pPr>
                <a:r>
                  <a:rPr lang="en-US" sz="1400" b="1" dirty="0" smtClean="0">
                    <a:latin typeface="Arial" panose="020B0604020202020204" pitchFamily="34" charset="0"/>
                    <a:cs typeface="Arial" panose="020B0604020202020204" pitchFamily="34" charset="0"/>
                  </a:rPr>
                  <a:t>Proton </a:t>
                </a:r>
                <a:r>
                  <a:rPr lang="en-US" sz="1400" b="1" i="1" dirty="0" err="1" smtClean="0">
                    <a:latin typeface="Arial" panose="020B0604020202020204" pitchFamily="34" charset="0"/>
                    <a:cs typeface="Arial" panose="020B0604020202020204" pitchFamily="34" charset="0"/>
                  </a:rPr>
                  <a:t>E</a:t>
                </a:r>
                <a:r>
                  <a:rPr lang="en-US" sz="1400" b="1" i="1" baseline="-25000" dirty="0" err="1" smtClean="0">
                    <a:latin typeface="Arial" panose="020B0604020202020204" pitchFamily="34" charset="0"/>
                    <a:cs typeface="Arial" panose="020B0604020202020204" pitchFamily="34" charset="0"/>
                  </a:rPr>
                  <a:t>kin</a:t>
                </a:r>
                <a:r>
                  <a:rPr lang="en-US" sz="1400" b="1" dirty="0" smtClean="0">
                    <a:latin typeface="Arial" panose="020B0604020202020204" pitchFamily="34" charset="0"/>
                    <a:cs typeface="Arial" panose="020B0604020202020204" pitchFamily="34" charset="0"/>
                  </a:rPr>
                  <a:t> = 50 </a:t>
                </a:r>
                <a:r>
                  <a:rPr lang="en-US" sz="1400" b="1" dirty="0" err="1" smtClean="0">
                    <a:latin typeface="Arial" panose="020B0604020202020204" pitchFamily="34" charset="0"/>
                    <a:cs typeface="Arial" panose="020B0604020202020204" pitchFamily="34" charset="0"/>
                  </a:rPr>
                  <a:t>TeV</a:t>
                </a:r>
                <a:endParaRPr lang="en-US" sz="1400" b="1" dirty="0" smtClean="0">
                  <a:latin typeface="Arial" panose="020B0604020202020204" pitchFamily="34" charset="0"/>
                  <a:cs typeface="Arial" panose="020B0604020202020204" pitchFamily="34" charset="0"/>
                </a:endParaRPr>
              </a:p>
              <a:p>
                <a:pPr algn="l">
                  <a:spcBef>
                    <a:spcPts val="0"/>
                  </a:spcBef>
                </a:pPr>
                <a:r>
                  <a:rPr lang="en-US" sz="1400" b="1" dirty="0" smtClean="0">
                    <a:latin typeface="Arial" panose="020B0604020202020204" pitchFamily="34" charset="0"/>
                    <a:cs typeface="Arial" panose="020B0604020202020204" pitchFamily="34" charset="0"/>
                    <a:sym typeface="Symbol"/>
                  </a:rPr>
                  <a:t>size </a:t>
                </a:r>
                <a:r>
                  <a:rPr lang="en-US" sz="1400" b="1" i="1" dirty="0" smtClean="0">
                    <a:latin typeface="Arial" panose="020B0604020202020204" pitchFamily="34" charset="0"/>
                    <a:cs typeface="Arial" panose="020B0604020202020204" pitchFamily="34" charset="0"/>
                    <a:sym typeface="Symbol"/>
                  </a:rPr>
                  <a:t></a:t>
                </a:r>
                <a:r>
                  <a:rPr lang="en-US" sz="1400" b="1" i="1" baseline="-25000" dirty="0" smtClean="0">
                    <a:latin typeface="Arial" panose="020B0604020202020204" pitchFamily="34" charset="0"/>
                    <a:cs typeface="Arial" panose="020B0604020202020204" pitchFamily="34" charset="0"/>
                    <a:sym typeface="Symbol"/>
                  </a:rPr>
                  <a:t>x</a:t>
                </a:r>
                <a:r>
                  <a:rPr lang="en-US" sz="1400" b="1" i="1" dirty="0" smtClean="0">
                    <a:latin typeface="Arial" panose="020B0604020202020204" pitchFamily="34" charset="0"/>
                    <a:cs typeface="Arial" panose="020B0604020202020204" pitchFamily="34" charset="0"/>
                    <a:sym typeface="Symbol"/>
                  </a:rPr>
                  <a:t> </a:t>
                </a:r>
                <a:r>
                  <a:rPr lang="en-US" sz="1400" b="1" dirty="0" smtClean="0">
                    <a:latin typeface="Arial" panose="020B0604020202020204" pitchFamily="34" charset="0"/>
                    <a:cs typeface="Arial" panose="020B0604020202020204" pitchFamily="34" charset="0"/>
                    <a:sym typeface="Symbol"/>
                  </a:rPr>
                  <a:t>= 0.2 mm  </a:t>
                </a:r>
                <a:endParaRPr lang="en-US" sz="1400" b="1" dirty="0">
                  <a:latin typeface="Arial" panose="020B0604020202020204" pitchFamily="34" charset="0"/>
                  <a:cs typeface="Arial" panose="020B0604020202020204" pitchFamily="34" charset="0"/>
                </a:endParaRPr>
              </a:p>
            </p:txBody>
          </p:sp>
        </p:grpSp>
        <p:sp>
          <p:nvSpPr>
            <p:cNvPr id="32" name="Textfeld 31"/>
            <p:cNvSpPr txBox="1"/>
            <p:nvPr/>
          </p:nvSpPr>
          <p:spPr>
            <a:xfrm>
              <a:off x="5121012" y="5471309"/>
              <a:ext cx="3456385" cy="276999"/>
            </a:xfrm>
            <a:prstGeom prst="rect">
              <a:avLst/>
            </a:prstGeom>
            <a:noFill/>
          </p:spPr>
          <p:txBody>
            <a:bodyPr wrap="square" rtlCol="0">
              <a:spAutoFit/>
            </a:bodyPr>
            <a:lstStyle/>
            <a:p>
              <a:pPr algn="l">
                <a:spcBef>
                  <a:spcPts val="0"/>
                </a:spcBef>
              </a:pPr>
              <a:r>
                <a:rPr lang="en-US" sz="1200" dirty="0" smtClean="0">
                  <a:latin typeface="Arial" panose="020B0604020202020204" pitchFamily="34" charset="0"/>
                  <a:cs typeface="Arial" panose="020B0604020202020204" pitchFamily="34" charset="0"/>
                </a:rPr>
                <a:t>Y. </a:t>
              </a:r>
              <a:r>
                <a:rPr lang="en-US" sz="1200" dirty="0" err="1" smtClean="0">
                  <a:latin typeface="Arial" panose="020B0604020202020204" pitchFamily="34" charset="0"/>
                  <a:cs typeface="Arial" panose="020B0604020202020204" pitchFamily="34" charset="0"/>
                </a:rPr>
                <a:t>Nie</a:t>
              </a:r>
              <a:r>
                <a:rPr lang="en-US" sz="1200" dirty="0" smtClean="0">
                  <a:latin typeface="Arial" panose="020B0604020202020204" pitchFamily="34" charset="0"/>
                  <a:cs typeface="Arial" panose="020B0604020202020204" pitchFamily="34" charset="0"/>
                </a:rPr>
                <a:t> et al., Phys Rev AB 20, 081001 (2017)</a:t>
              </a:r>
              <a:endParaRPr lang="en-US" sz="1200" dirty="0">
                <a:latin typeface="Arial" panose="020B0604020202020204" pitchFamily="34" charset="0"/>
                <a:cs typeface="Arial" panose="020B0604020202020204" pitchFamily="34" charset="0"/>
              </a:endParaRPr>
            </a:p>
          </p:txBody>
        </p:sp>
        <p:sp>
          <p:nvSpPr>
            <p:cNvPr id="33" name="Rectangle 4"/>
            <p:cNvSpPr>
              <a:spLocks noChangeArrowheads="1"/>
            </p:cNvSpPr>
            <p:nvPr/>
          </p:nvSpPr>
          <p:spPr bwMode="auto">
            <a:xfrm>
              <a:off x="319592" y="3186806"/>
              <a:ext cx="6160045" cy="2682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pPr>
              <a:r>
                <a:rPr lang="en-US" altLang="de-DE" sz="1600" b="1" dirty="0" smtClean="0">
                  <a:solidFill>
                    <a:srgbClr val="0000FF"/>
                  </a:solidFill>
                  <a:latin typeface="Arial" panose="020B0604020202020204" pitchFamily="34" charset="0"/>
                  <a:cs typeface="Arial" panose="020B0604020202020204" pitchFamily="34" charset="0"/>
                </a:rPr>
                <a:t>Example: Proton in copper target calc. with FLUKA</a:t>
              </a:r>
              <a:endParaRPr lang="en-US" altLang="de-DE" sz="1600" b="1" dirty="0">
                <a:solidFill>
                  <a:srgbClr val="0000FF"/>
                </a:solidFill>
                <a:latin typeface="Arial" panose="020B0604020202020204" pitchFamily="34" charset="0"/>
                <a:cs typeface="Arial" panose="020B0604020202020204" pitchFamily="34" charset="0"/>
              </a:endParaRPr>
            </a:p>
          </p:txBody>
        </p:sp>
        <p:grpSp>
          <p:nvGrpSpPr>
            <p:cNvPr id="34" name="Gruppieren 33"/>
            <p:cNvGrpSpPr/>
            <p:nvPr/>
          </p:nvGrpSpPr>
          <p:grpSpPr>
            <a:xfrm>
              <a:off x="-33672" y="3311069"/>
              <a:ext cx="4523916" cy="2217123"/>
              <a:chOff x="35496" y="3095045"/>
              <a:chExt cx="4523916" cy="2217123"/>
            </a:xfrm>
          </p:grpSpPr>
          <p:pic>
            <p:nvPicPr>
              <p:cNvPr id="36" name="Picture 2"/>
              <p:cNvPicPr>
                <a:picLocks noChangeAspect="1" noChangeArrowheads="1"/>
              </p:cNvPicPr>
              <p:nvPr/>
            </p:nvPicPr>
            <p:blipFill rotWithShape="1">
              <a:blip r:embed="rId10">
                <a:clrChange>
                  <a:clrFrom>
                    <a:srgbClr val="FFFFFF"/>
                  </a:clrFrom>
                  <a:clrTo>
                    <a:srgbClr val="FFFFFF">
                      <a:alpha val="0"/>
                    </a:srgbClr>
                  </a:clrTo>
                </a:clrChange>
                <a:extLst>
                  <a:ext uri="{28A0092B-C50C-407E-A947-70E740481C1C}">
                    <a14:useLocalDpi xmlns:a14="http://schemas.microsoft.com/office/drawing/2010/main" val="0"/>
                  </a:ext>
                </a:extLst>
              </a:blip>
              <a:srcRect r="47454"/>
              <a:stretch/>
            </p:blipFill>
            <p:spPr bwMode="auto">
              <a:xfrm>
                <a:off x="35496" y="3095045"/>
                <a:ext cx="4523916" cy="221712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7" name="Textfeld 36"/>
              <p:cNvSpPr txBox="1"/>
              <p:nvPr/>
            </p:nvSpPr>
            <p:spPr>
              <a:xfrm>
                <a:off x="611560" y="3383077"/>
                <a:ext cx="1944216" cy="523220"/>
              </a:xfrm>
              <a:prstGeom prst="rect">
                <a:avLst/>
              </a:prstGeom>
              <a:noFill/>
            </p:spPr>
            <p:txBody>
              <a:bodyPr wrap="square" rtlCol="0">
                <a:spAutoFit/>
              </a:bodyPr>
              <a:lstStyle/>
              <a:p>
                <a:pPr algn="l">
                  <a:spcBef>
                    <a:spcPts val="0"/>
                  </a:spcBef>
                </a:pPr>
                <a:r>
                  <a:rPr lang="en-US" sz="1400" b="1" dirty="0" smtClean="0">
                    <a:latin typeface="Arial" panose="020B0604020202020204" pitchFamily="34" charset="0"/>
                    <a:cs typeface="Arial" panose="020B0604020202020204" pitchFamily="34" charset="0"/>
                  </a:rPr>
                  <a:t>Proton </a:t>
                </a:r>
                <a:r>
                  <a:rPr lang="en-US" sz="1400" b="1" i="1" dirty="0" err="1" smtClean="0">
                    <a:latin typeface="Arial" panose="020B0604020202020204" pitchFamily="34" charset="0"/>
                    <a:cs typeface="Arial" panose="020B0604020202020204" pitchFamily="34" charset="0"/>
                  </a:rPr>
                  <a:t>E</a:t>
                </a:r>
                <a:r>
                  <a:rPr lang="en-US" sz="1400" b="1" i="1" baseline="-25000" dirty="0" err="1" smtClean="0">
                    <a:latin typeface="Arial" panose="020B0604020202020204" pitchFamily="34" charset="0"/>
                    <a:cs typeface="Arial" panose="020B0604020202020204" pitchFamily="34" charset="0"/>
                  </a:rPr>
                  <a:t>kin</a:t>
                </a:r>
                <a:r>
                  <a:rPr lang="en-US" sz="1400" b="1" dirty="0" smtClean="0">
                    <a:latin typeface="Arial" panose="020B0604020202020204" pitchFamily="34" charset="0"/>
                    <a:cs typeface="Arial" panose="020B0604020202020204" pitchFamily="34" charset="0"/>
                  </a:rPr>
                  <a:t> = 50 MeV</a:t>
                </a:r>
              </a:p>
              <a:p>
                <a:pPr algn="l">
                  <a:spcBef>
                    <a:spcPts val="0"/>
                  </a:spcBef>
                </a:pPr>
                <a:r>
                  <a:rPr lang="en-US" sz="1400" b="1" dirty="0" smtClean="0">
                    <a:latin typeface="Arial" panose="020B0604020202020204" pitchFamily="34" charset="0"/>
                    <a:cs typeface="Arial" panose="020B0604020202020204" pitchFamily="34" charset="0"/>
                    <a:sym typeface="Symbol"/>
                  </a:rPr>
                  <a:t>size </a:t>
                </a:r>
                <a:r>
                  <a:rPr lang="en-US" sz="1400" b="1" i="1" dirty="0" smtClean="0">
                    <a:latin typeface="Arial" panose="020B0604020202020204" pitchFamily="34" charset="0"/>
                    <a:cs typeface="Arial" panose="020B0604020202020204" pitchFamily="34" charset="0"/>
                    <a:sym typeface="Symbol"/>
                  </a:rPr>
                  <a:t></a:t>
                </a:r>
                <a:r>
                  <a:rPr lang="en-US" sz="1400" b="1" i="1" baseline="-25000" dirty="0" smtClean="0">
                    <a:latin typeface="Arial" panose="020B0604020202020204" pitchFamily="34" charset="0"/>
                    <a:cs typeface="Arial" panose="020B0604020202020204" pitchFamily="34" charset="0"/>
                    <a:sym typeface="Symbol"/>
                  </a:rPr>
                  <a:t>x</a:t>
                </a:r>
                <a:r>
                  <a:rPr lang="en-US" sz="1400" b="1" i="1" dirty="0" smtClean="0">
                    <a:latin typeface="Arial" panose="020B0604020202020204" pitchFamily="34" charset="0"/>
                    <a:cs typeface="Arial" panose="020B0604020202020204" pitchFamily="34" charset="0"/>
                    <a:sym typeface="Symbol"/>
                  </a:rPr>
                  <a:t> </a:t>
                </a:r>
                <a:r>
                  <a:rPr lang="en-US" sz="1400" b="1" dirty="0" smtClean="0">
                    <a:latin typeface="Arial" panose="020B0604020202020204" pitchFamily="34" charset="0"/>
                    <a:cs typeface="Arial" panose="020B0604020202020204" pitchFamily="34" charset="0"/>
                    <a:sym typeface="Symbol"/>
                  </a:rPr>
                  <a:t>= 0.2 mm  </a:t>
                </a:r>
                <a:endParaRPr lang="en-US" sz="1400" b="1" dirty="0">
                  <a:latin typeface="Arial" panose="020B0604020202020204" pitchFamily="34" charset="0"/>
                  <a:cs typeface="Arial" panose="020B0604020202020204" pitchFamily="34" charset="0"/>
                </a:endParaRPr>
              </a:p>
            </p:txBody>
          </p:sp>
          <p:sp>
            <p:nvSpPr>
              <p:cNvPr id="38" name="Textfeld 37"/>
              <p:cNvSpPr txBox="1"/>
              <p:nvPr/>
            </p:nvSpPr>
            <p:spPr>
              <a:xfrm>
                <a:off x="2555776" y="3880897"/>
                <a:ext cx="1080120" cy="523220"/>
              </a:xfrm>
              <a:prstGeom prst="rect">
                <a:avLst/>
              </a:prstGeom>
              <a:noFill/>
              <a:ln w="12700">
                <a:solidFill>
                  <a:srgbClr val="000000"/>
                </a:solidFill>
              </a:ln>
            </p:spPr>
            <p:txBody>
              <a:bodyPr wrap="square" rtlCol="0">
                <a:spAutoFit/>
              </a:bodyPr>
              <a:lstStyle/>
              <a:p>
                <a:pPr algn="l">
                  <a:spcBef>
                    <a:spcPts val="0"/>
                  </a:spcBef>
                </a:pPr>
                <a:r>
                  <a:rPr lang="en-US" sz="1400" b="1" dirty="0" smtClean="0">
                    <a:solidFill>
                      <a:srgbClr val="CC0099"/>
                    </a:solidFill>
                    <a:latin typeface="Arial" panose="020B0604020202020204" pitchFamily="34" charset="0"/>
                    <a:cs typeface="Arial" panose="020B0604020202020204" pitchFamily="34" charset="0"/>
                  </a:rPr>
                  <a:t>secondary </a:t>
                </a:r>
              </a:p>
              <a:p>
                <a:pPr algn="l">
                  <a:spcBef>
                    <a:spcPts val="0"/>
                  </a:spcBef>
                </a:pPr>
                <a:r>
                  <a:rPr lang="en-US" sz="1400" b="1" dirty="0" smtClean="0">
                    <a:solidFill>
                      <a:srgbClr val="CC0099"/>
                    </a:solidFill>
                    <a:latin typeface="Arial" panose="020B0604020202020204" pitchFamily="34" charset="0"/>
                    <a:cs typeface="Arial" panose="020B0604020202020204" pitchFamily="34" charset="0"/>
                  </a:rPr>
                  <a:t>particle</a:t>
                </a:r>
                <a:endParaRPr lang="en-US" sz="1400" b="1" dirty="0">
                  <a:solidFill>
                    <a:srgbClr val="CC0099"/>
                  </a:solidFill>
                  <a:latin typeface="Arial" panose="020B0604020202020204" pitchFamily="34" charset="0"/>
                  <a:cs typeface="Arial" panose="020B0604020202020204" pitchFamily="34" charset="0"/>
                </a:endParaRPr>
              </a:p>
            </p:txBody>
          </p:sp>
          <p:cxnSp>
            <p:nvCxnSpPr>
              <p:cNvPr id="40" name="Gerade Verbindung mit Pfeil 39"/>
              <p:cNvCxnSpPr/>
              <p:nvPr/>
            </p:nvCxnSpPr>
            <p:spPr bwMode="auto">
              <a:xfrm flipH="1">
                <a:off x="2297454" y="4142507"/>
                <a:ext cx="258322" cy="261610"/>
              </a:xfrm>
              <a:prstGeom prst="straightConnector1">
                <a:avLst/>
              </a:prstGeom>
              <a:solidFill>
                <a:schemeClr val="accent1"/>
              </a:solidFill>
              <a:ln w="31750" cap="flat" cmpd="sng" algn="ctr">
                <a:solidFill>
                  <a:srgbClr val="00000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grpSp>
    </p:spTree>
    <p:extLst>
      <p:ext uri="{BB962C8B-B14F-4D97-AF65-F5344CB8AC3E}">
        <p14:creationId xmlns:p14="http://schemas.microsoft.com/office/powerpoint/2010/main" val="2689207107"/>
      </p:ext>
    </p:extLst>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Text Box 2"/>
          <p:cNvSpPr txBox="1">
            <a:spLocks noChangeArrowheads="1"/>
          </p:cNvSpPr>
          <p:nvPr/>
        </p:nvSpPr>
        <p:spPr bwMode="auto">
          <a:xfrm>
            <a:off x="252000" y="180000"/>
            <a:ext cx="7924800" cy="430887"/>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200" b="1" dirty="0" smtClean="0">
                <a:solidFill>
                  <a:srgbClr val="000000"/>
                </a:solidFill>
                <a:latin typeface="Calibri" panose="020F0502020204030204" pitchFamily="34" charset="0"/>
                <a:cs typeface="Calibri" panose="020F0502020204030204" pitchFamily="34" charset="0"/>
              </a:rPr>
              <a:t>Energy Loss and Heating: Calculations </a:t>
            </a:r>
            <a:endParaRPr lang="en-US" altLang="de-DE" sz="2200" b="1" dirty="0">
              <a:solidFill>
                <a:srgbClr val="000000"/>
              </a:solidFill>
              <a:latin typeface="Calibri" panose="020F0502020204030204" pitchFamily="34" charset="0"/>
              <a:cs typeface="Calibri" panose="020F0502020204030204" pitchFamily="34" charset="0"/>
            </a:endParaRPr>
          </a:p>
        </p:txBody>
      </p:sp>
      <p:sp>
        <p:nvSpPr>
          <p:cNvPr id="32" name="Rectangle 4"/>
          <p:cNvSpPr>
            <a:spLocks noChangeArrowheads="1"/>
          </p:cNvSpPr>
          <p:nvPr/>
        </p:nvSpPr>
        <p:spPr bwMode="auto">
          <a:xfrm>
            <a:off x="141550" y="3088713"/>
            <a:ext cx="6160045" cy="2682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pPr>
            <a:r>
              <a:rPr lang="en-US" altLang="de-DE" sz="1600" b="1" dirty="0" smtClean="0">
                <a:solidFill>
                  <a:srgbClr val="0000FF"/>
                </a:solidFill>
                <a:latin typeface="Arial" panose="020B0604020202020204" pitchFamily="34" charset="0"/>
                <a:cs typeface="Arial" panose="020B0604020202020204" pitchFamily="34" charset="0"/>
              </a:rPr>
              <a:t>Example: Proton in copper target at central path</a:t>
            </a:r>
            <a:endParaRPr lang="en-US" altLang="de-DE" sz="1600" b="1" dirty="0">
              <a:solidFill>
                <a:srgbClr val="0000FF"/>
              </a:solidFill>
              <a:latin typeface="Arial" panose="020B0604020202020204" pitchFamily="34" charset="0"/>
              <a:cs typeface="Arial" panose="020B0604020202020204" pitchFamily="34" charset="0"/>
            </a:endParaRPr>
          </a:p>
        </p:txBody>
      </p:sp>
      <p:grpSp>
        <p:nvGrpSpPr>
          <p:cNvPr id="2" name="Gruppieren 1"/>
          <p:cNvGrpSpPr/>
          <p:nvPr/>
        </p:nvGrpSpPr>
        <p:grpSpPr>
          <a:xfrm>
            <a:off x="78714" y="3284984"/>
            <a:ext cx="3573350" cy="2664125"/>
            <a:chOff x="5031098" y="1052736"/>
            <a:chExt cx="3573350" cy="2664125"/>
          </a:xfrm>
        </p:grpSpPr>
        <p:pic>
          <p:nvPicPr>
            <p:cNvPr id="30" name="Picture 4"/>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031098" y="1052736"/>
              <a:ext cx="3573350" cy="26641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3" name="Textfeld 32"/>
            <p:cNvSpPr txBox="1"/>
            <p:nvPr/>
          </p:nvSpPr>
          <p:spPr>
            <a:xfrm>
              <a:off x="5592903" y="1177007"/>
              <a:ext cx="647597" cy="307777"/>
            </a:xfrm>
            <a:prstGeom prst="rect">
              <a:avLst/>
            </a:prstGeom>
            <a:noFill/>
          </p:spPr>
          <p:txBody>
            <a:bodyPr wrap="square" rtlCol="0">
              <a:spAutoFit/>
            </a:bodyPr>
            <a:lstStyle/>
            <a:p>
              <a:pPr algn="l">
                <a:spcBef>
                  <a:spcPts val="0"/>
                </a:spcBef>
              </a:pPr>
              <a:r>
                <a:rPr lang="en-US" sz="1400" b="1" i="1" dirty="0" smtClean="0">
                  <a:latin typeface="Arial" panose="020B0604020202020204" pitchFamily="34" charset="0"/>
                  <a:cs typeface="Arial" panose="020B0604020202020204" pitchFamily="34" charset="0"/>
                </a:rPr>
                <a:t>r</a:t>
              </a:r>
              <a:r>
                <a:rPr lang="en-US" sz="1400" b="1" dirty="0" smtClean="0">
                  <a:latin typeface="Arial" panose="020B0604020202020204" pitchFamily="34" charset="0"/>
                  <a:cs typeface="Arial" panose="020B0604020202020204" pitchFamily="34" charset="0"/>
                </a:rPr>
                <a:t> = 0</a:t>
              </a:r>
              <a:endParaRPr lang="en-US" sz="1400" b="1" dirty="0">
                <a:latin typeface="Arial" panose="020B0604020202020204" pitchFamily="34" charset="0"/>
                <a:cs typeface="Arial" panose="020B0604020202020204" pitchFamily="34" charset="0"/>
              </a:endParaRPr>
            </a:p>
          </p:txBody>
        </p:sp>
        <p:sp>
          <p:nvSpPr>
            <p:cNvPr id="34" name="Textfeld 33"/>
            <p:cNvSpPr txBox="1"/>
            <p:nvPr/>
          </p:nvSpPr>
          <p:spPr>
            <a:xfrm>
              <a:off x="7884843" y="1196752"/>
              <a:ext cx="647597" cy="307777"/>
            </a:xfrm>
            <a:prstGeom prst="rect">
              <a:avLst/>
            </a:prstGeom>
            <a:noFill/>
          </p:spPr>
          <p:txBody>
            <a:bodyPr wrap="square" rtlCol="0">
              <a:spAutoFit/>
            </a:bodyPr>
            <a:lstStyle/>
            <a:p>
              <a:pPr algn="l">
                <a:spcBef>
                  <a:spcPts val="0"/>
                </a:spcBef>
              </a:pPr>
              <a:r>
                <a:rPr lang="en-US" sz="1400" b="1" dirty="0" smtClean="0">
                  <a:solidFill>
                    <a:srgbClr val="0000FF"/>
                  </a:solidFill>
                  <a:latin typeface="Arial" panose="020B0604020202020204" pitchFamily="34" charset="0"/>
                  <a:cs typeface="Arial" panose="020B0604020202020204" pitchFamily="34" charset="0"/>
                </a:rPr>
                <a:t>FCC</a:t>
              </a:r>
              <a:endParaRPr lang="en-US" sz="1400" b="1" dirty="0">
                <a:solidFill>
                  <a:srgbClr val="0000FF"/>
                </a:solidFill>
                <a:latin typeface="Arial" panose="020B0604020202020204" pitchFamily="34" charset="0"/>
                <a:cs typeface="Arial" panose="020B0604020202020204" pitchFamily="34" charset="0"/>
              </a:endParaRPr>
            </a:p>
          </p:txBody>
        </p:sp>
        <p:sp>
          <p:nvSpPr>
            <p:cNvPr id="36" name="Textfeld 35"/>
            <p:cNvSpPr txBox="1"/>
            <p:nvPr/>
          </p:nvSpPr>
          <p:spPr>
            <a:xfrm>
              <a:off x="7436152" y="1303877"/>
              <a:ext cx="647597" cy="307777"/>
            </a:xfrm>
            <a:prstGeom prst="rect">
              <a:avLst/>
            </a:prstGeom>
            <a:noFill/>
          </p:spPr>
          <p:txBody>
            <a:bodyPr wrap="square" rtlCol="0">
              <a:spAutoFit/>
            </a:bodyPr>
            <a:lstStyle/>
            <a:p>
              <a:pPr algn="l">
                <a:spcBef>
                  <a:spcPts val="0"/>
                </a:spcBef>
              </a:pPr>
              <a:r>
                <a:rPr lang="en-US" sz="1400" b="1" dirty="0" smtClean="0">
                  <a:solidFill>
                    <a:srgbClr val="CC0099"/>
                  </a:solidFill>
                  <a:latin typeface="Arial" panose="020B0604020202020204" pitchFamily="34" charset="0"/>
                  <a:cs typeface="Arial" panose="020B0604020202020204" pitchFamily="34" charset="0"/>
                </a:rPr>
                <a:t>LHC</a:t>
              </a:r>
              <a:endParaRPr lang="en-US" sz="1400" b="1" dirty="0">
                <a:solidFill>
                  <a:srgbClr val="CC0099"/>
                </a:solidFill>
                <a:latin typeface="Arial" panose="020B0604020202020204" pitchFamily="34" charset="0"/>
                <a:cs typeface="Arial" panose="020B0604020202020204" pitchFamily="34" charset="0"/>
              </a:endParaRPr>
            </a:p>
          </p:txBody>
        </p:sp>
        <p:sp>
          <p:nvSpPr>
            <p:cNvPr id="37" name="Textfeld 36"/>
            <p:cNvSpPr txBox="1"/>
            <p:nvPr/>
          </p:nvSpPr>
          <p:spPr>
            <a:xfrm>
              <a:off x="7436152" y="1827678"/>
              <a:ext cx="647597" cy="307777"/>
            </a:xfrm>
            <a:prstGeom prst="rect">
              <a:avLst/>
            </a:prstGeom>
            <a:noFill/>
          </p:spPr>
          <p:txBody>
            <a:bodyPr wrap="square" rtlCol="0">
              <a:spAutoFit/>
            </a:bodyPr>
            <a:lstStyle/>
            <a:p>
              <a:pPr algn="l">
                <a:spcBef>
                  <a:spcPts val="0"/>
                </a:spcBef>
              </a:pPr>
              <a:r>
                <a:rPr lang="en-US" sz="1400" b="1" dirty="0" smtClean="0">
                  <a:solidFill>
                    <a:srgbClr val="FF0000"/>
                  </a:solidFill>
                  <a:latin typeface="Arial" panose="020B0604020202020204" pitchFamily="34" charset="0"/>
                  <a:cs typeface="Arial" panose="020B0604020202020204" pitchFamily="34" charset="0"/>
                </a:rPr>
                <a:t>SPS</a:t>
              </a:r>
              <a:endParaRPr lang="en-US" sz="1400" b="1" dirty="0">
                <a:solidFill>
                  <a:srgbClr val="FF0000"/>
                </a:solidFill>
                <a:latin typeface="Arial" panose="020B0604020202020204" pitchFamily="34" charset="0"/>
                <a:cs typeface="Arial" panose="020B0604020202020204" pitchFamily="34" charset="0"/>
              </a:endParaRPr>
            </a:p>
          </p:txBody>
        </p:sp>
        <p:sp>
          <p:nvSpPr>
            <p:cNvPr id="38" name="Textfeld 37"/>
            <p:cNvSpPr txBox="1"/>
            <p:nvPr/>
          </p:nvSpPr>
          <p:spPr>
            <a:xfrm>
              <a:off x="7508160" y="2475750"/>
              <a:ext cx="502225" cy="307777"/>
            </a:xfrm>
            <a:prstGeom prst="rect">
              <a:avLst/>
            </a:prstGeom>
            <a:noFill/>
          </p:spPr>
          <p:txBody>
            <a:bodyPr wrap="square" rtlCol="0">
              <a:spAutoFit/>
            </a:bodyPr>
            <a:lstStyle/>
            <a:p>
              <a:pPr algn="l">
                <a:spcBef>
                  <a:spcPts val="0"/>
                </a:spcBef>
              </a:pPr>
              <a:r>
                <a:rPr lang="en-US" sz="1400" b="1" dirty="0" smtClean="0">
                  <a:solidFill>
                    <a:srgbClr val="00CC00"/>
                  </a:solidFill>
                  <a:latin typeface="Arial" panose="020B0604020202020204" pitchFamily="34" charset="0"/>
                  <a:cs typeface="Arial" panose="020B0604020202020204" pitchFamily="34" charset="0"/>
                </a:rPr>
                <a:t>PS</a:t>
              </a:r>
              <a:endParaRPr lang="en-US" sz="1400" b="1" dirty="0">
                <a:solidFill>
                  <a:srgbClr val="00CC00"/>
                </a:solidFill>
                <a:latin typeface="Arial" panose="020B0604020202020204" pitchFamily="34" charset="0"/>
                <a:cs typeface="Arial" panose="020B0604020202020204" pitchFamily="34" charset="0"/>
              </a:endParaRPr>
            </a:p>
          </p:txBody>
        </p:sp>
        <p:sp>
          <p:nvSpPr>
            <p:cNvPr id="41" name="Textfeld 40"/>
            <p:cNvSpPr txBox="1"/>
            <p:nvPr/>
          </p:nvSpPr>
          <p:spPr>
            <a:xfrm>
              <a:off x="6834597" y="2977207"/>
              <a:ext cx="1409811" cy="307777"/>
            </a:xfrm>
            <a:prstGeom prst="rect">
              <a:avLst/>
            </a:prstGeom>
            <a:noFill/>
          </p:spPr>
          <p:txBody>
            <a:bodyPr wrap="square" rtlCol="0">
              <a:spAutoFit/>
            </a:bodyPr>
            <a:lstStyle/>
            <a:p>
              <a:pPr algn="l">
                <a:spcBef>
                  <a:spcPts val="0"/>
                </a:spcBef>
              </a:pPr>
              <a:r>
                <a:rPr lang="en-US" sz="1400" b="1" dirty="0" smtClean="0">
                  <a:solidFill>
                    <a:srgbClr val="FF9900"/>
                  </a:solidFill>
                  <a:latin typeface="Arial" panose="020B0604020202020204" pitchFamily="34" charset="0"/>
                  <a:cs typeface="Arial" panose="020B0604020202020204" pitchFamily="34" charset="0"/>
                </a:rPr>
                <a:t>PS-Booster</a:t>
              </a:r>
              <a:endParaRPr lang="en-US" sz="1400" b="1" dirty="0">
                <a:solidFill>
                  <a:srgbClr val="FF9900"/>
                </a:solidFill>
                <a:latin typeface="Arial" panose="020B0604020202020204" pitchFamily="34" charset="0"/>
                <a:cs typeface="Arial" panose="020B0604020202020204" pitchFamily="34" charset="0"/>
              </a:endParaRPr>
            </a:p>
          </p:txBody>
        </p:sp>
        <p:sp>
          <p:nvSpPr>
            <p:cNvPr id="42" name="Textfeld 41"/>
            <p:cNvSpPr txBox="1"/>
            <p:nvPr/>
          </p:nvSpPr>
          <p:spPr>
            <a:xfrm>
              <a:off x="5916702" y="2996952"/>
              <a:ext cx="887546" cy="307777"/>
            </a:xfrm>
            <a:prstGeom prst="rect">
              <a:avLst/>
            </a:prstGeom>
            <a:noFill/>
          </p:spPr>
          <p:txBody>
            <a:bodyPr wrap="square" rtlCol="0">
              <a:spAutoFit/>
            </a:bodyPr>
            <a:lstStyle/>
            <a:p>
              <a:pPr algn="l">
                <a:spcBef>
                  <a:spcPts val="0"/>
                </a:spcBef>
              </a:pPr>
              <a:r>
                <a:rPr lang="en-US" sz="1400" b="1" dirty="0" smtClean="0">
                  <a:solidFill>
                    <a:srgbClr val="660033"/>
                  </a:solidFill>
                  <a:latin typeface="Arial" panose="020B0604020202020204" pitchFamily="34" charset="0"/>
                  <a:cs typeface="Arial" panose="020B0604020202020204" pitchFamily="34" charset="0"/>
                </a:rPr>
                <a:t>LINAC</a:t>
              </a:r>
              <a:endParaRPr lang="en-US" sz="1400" b="1" dirty="0">
                <a:solidFill>
                  <a:srgbClr val="660033"/>
                </a:solidFill>
                <a:latin typeface="Arial" panose="020B0604020202020204" pitchFamily="34" charset="0"/>
                <a:cs typeface="Arial" panose="020B0604020202020204" pitchFamily="34" charset="0"/>
              </a:endParaRPr>
            </a:p>
          </p:txBody>
        </p:sp>
      </p:grpSp>
      <p:grpSp>
        <p:nvGrpSpPr>
          <p:cNvPr id="40" name="Gruppieren 39"/>
          <p:cNvGrpSpPr/>
          <p:nvPr/>
        </p:nvGrpSpPr>
        <p:grpSpPr>
          <a:xfrm>
            <a:off x="125720" y="620688"/>
            <a:ext cx="9197406" cy="2725271"/>
            <a:chOff x="-33672" y="3023037"/>
            <a:chExt cx="9197406" cy="2725271"/>
          </a:xfrm>
        </p:grpSpPr>
        <p:sp>
          <p:nvSpPr>
            <p:cNvPr id="45" name="Rectangle 5"/>
            <p:cNvSpPr>
              <a:spLocks noChangeArrowheads="1"/>
            </p:cNvSpPr>
            <p:nvPr/>
          </p:nvSpPr>
          <p:spPr bwMode="auto">
            <a:xfrm>
              <a:off x="284163" y="3497263"/>
              <a:ext cx="8491537"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en-US" altLang="de-DE" sz="2000" dirty="0">
                <a:solidFill>
                  <a:schemeClr val="accent2"/>
                </a:solidFill>
              </a:endParaRPr>
            </a:p>
          </p:txBody>
        </p:sp>
        <p:grpSp>
          <p:nvGrpSpPr>
            <p:cNvPr id="46" name="Gruppieren 45"/>
            <p:cNvGrpSpPr/>
            <p:nvPr/>
          </p:nvGrpSpPr>
          <p:grpSpPr>
            <a:xfrm>
              <a:off x="4501123" y="3023037"/>
              <a:ext cx="4662611" cy="2489206"/>
              <a:chOff x="4464611" y="2870206"/>
              <a:chExt cx="4662611" cy="2489206"/>
            </a:xfrm>
          </p:grpSpPr>
          <p:pic>
            <p:nvPicPr>
              <p:cNvPr id="61" name="Picture 2"/>
              <p:cNvPicPr>
                <a:picLocks noChangeAspect="1" noChangeArrowheads="1"/>
              </p:cNvPicPr>
              <p:nvPr/>
            </p:nvPicPr>
            <p:blipFill rotWithShape="1">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l="51763"/>
              <a:stretch/>
            </p:blipFill>
            <p:spPr bwMode="auto">
              <a:xfrm>
                <a:off x="4464611" y="2870206"/>
                <a:ext cx="4662611" cy="248920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2" name="Textfeld 61"/>
              <p:cNvSpPr txBox="1"/>
              <p:nvPr/>
            </p:nvSpPr>
            <p:spPr>
              <a:xfrm>
                <a:off x="5111552" y="3446270"/>
                <a:ext cx="1944216" cy="523220"/>
              </a:xfrm>
              <a:prstGeom prst="rect">
                <a:avLst/>
              </a:prstGeom>
              <a:noFill/>
            </p:spPr>
            <p:txBody>
              <a:bodyPr wrap="square" rtlCol="0">
                <a:spAutoFit/>
              </a:bodyPr>
              <a:lstStyle/>
              <a:p>
                <a:pPr algn="l">
                  <a:spcBef>
                    <a:spcPts val="0"/>
                  </a:spcBef>
                </a:pPr>
                <a:r>
                  <a:rPr lang="en-US" sz="1400" b="1" dirty="0" smtClean="0">
                    <a:latin typeface="Arial" panose="020B0604020202020204" pitchFamily="34" charset="0"/>
                    <a:cs typeface="Arial" panose="020B0604020202020204" pitchFamily="34" charset="0"/>
                  </a:rPr>
                  <a:t>Proton </a:t>
                </a:r>
                <a:r>
                  <a:rPr lang="en-US" sz="1400" b="1" i="1" dirty="0" err="1" smtClean="0">
                    <a:latin typeface="Arial" panose="020B0604020202020204" pitchFamily="34" charset="0"/>
                    <a:cs typeface="Arial" panose="020B0604020202020204" pitchFamily="34" charset="0"/>
                  </a:rPr>
                  <a:t>E</a:t>
                </a:r>
                <a:r>
                  <a:rPr lang="en-US" sz="1400" b="1" i="1" baseline="-25000" dirty="0" err="1" smtClean="0">
                    <a:latin typeface="Arial" panose="020B0604020202020204" pitchFamily="34" charset="0"/>
                    <a:cs typeface="Arial" panose="020B0604020202020204" pitchFamily="34" charset="0"/>
                  </a:rPr>
                  <a:t>kin</a:t>
                </a:r>
                <a:r>
                  <a:rPr lang="en-US" sz="1400" b="1" dirty="0" smtClean="0">
                    <a:latin typeface="Arial" panose="020B0604020202020204" pitchFamily="34" charset="0"/>
                    <a:cs typeface="Arial" panose="020B0604020202020204" pitchFamily="34" charset="0"/>
                  </a:rPr>
                  <a:t> = 50 </a:t>
                </a:r>
                <a:r>
                  <a:rPr lang="en-US" sz="1400" b="1" dirty="0" err="1" smtClean="0">
                    <a:latin typeface="Arial" panose="020B0604020202020204" pitchFamily="34" charset="0"/>
                    <a:cs typeface="Arial" panose="020B0604020202020204" pitchFamily="34" charset="0"/>
                  </a:rPr>
                  <a:t>TeV</a:t>
                </a:r>
                <a:endParaRPr lang="en-US" sz="1400" b="1" dirty="0" smtClean="0">
                  <a:latin typeface="Arial" panose="020B0604020202020204" pitchFamily="34" charset="0"/>
                  <a:cs typeface="Arial" panose="020B0604020202020204" pitchFamily="34" charset="0"/>
                </a:endParaRPr>
              </a:p>
              <a:p>
                <a:pPr algn="l">
                  <a:spcBef>
                    <a:spcPts val="0"/>
                  </a:spcBef>
                </a:pPr>
                <a:r>
                  <a:rPr lang="en-US" sz="1400" b="1" dirty="0" smtClean="0">
                    <a:latin typeface="Arial" panose="020B0604020202020204" pitchFamily="34" charset="0"/>
                    <a:cs typeface="Arial" panose="020B0604020202020204" pitchFamily="34" charset="0"/>
                    <a:sym typeface="Symbol"/>
                  </a:rPr>
                  <a:t>size </a:t>
                </a:r>
                <a:r>
                  <a:rPr lang="en-US" sz="1400" b="1" i="1" dirty="0" smtClean="0">
                    <a:latin typeface="Arial" panose="020B0604020202020204" pitchFamily="34" charset="0"/>
                    <a:cs typeface="Arial" panose="020B0604020202020204" pitchFamily="34" charset="0"/>
                    <a:sym typeface="Symbol"/>
                  </a:rPr>
                  <a:t></a:t>
                </a:r>
                <a:r>
                  <a:rPr lang="en-US" sz="1400" b="1" i="1" baseline="-25000" dirty="0" smtClean="0">
                    <a:latin typeface="Arial" panose="020B0604020202020204" pitchFamily="34" charset="0"/>
                    <a:cs typeface="Arial" panose="020B0604020202020204" pitchFamily="34" charset="0"/>
                    <a:sym typeface="Symbol"/>
                  </a:rPr>
                  <a:t>x</a:t>
                </a:r>
                <a:r>
                  <a:rPr lang="en-US" sz="1400" b="1" i="1" dirty="0" smtClean="0">
                    <a:latin typeface="Arial" panose="020B0604020202020204" pitchFamily="34" charset="0"/>
                    <a:cs typeface="Arial" panose="020B0604020202020204" pitchFamily="34" charset="0"/>
                    <a:sym typeface="Symbol"/>
                  </a:rPr>
                  <a:t> </a:t>
                </a:r>
                <a:r>
                  <a:rPr lang="en-US" sz="1400" b="1" dirty="0" smtClean="0">
                    <a:latin typeface="Arial" panose="020B0604020202020204" pitchFamily="34" charset="0"/>
                    <a:cs typeface="Arial" panose="020B0604020202020204" pitchFamily="34" charset="0"/>
                    <a:sym typeface="Symbol"/>
                  </a:rPr>
                  <a:t>= 0.2 mm  </a:t>
                </a:r>
                <a:endParaRPr lang="en-US" sz="1400" b="1" dirty="0">
                  <a:latin typeface="Arial" panose="020B0604020202020204" pitchFamily="34" charset="0"/>
                  <a:cs typeface="Arial" panose="020B0604020202020204" pitchFamily="34" charset="0"/>
                </a:endParaRPr>
              </a:p>
            </p:txBody>
          </p:sp>
        </p:grpSp>
        <p:sp>
          <p:nvSpPr>
            <p:cNvPr id="47" name="Textfeld 46"/>
            <p:cNvSpPr txBox="1"/>
            <p:nvPr/>
          </p:nvSpPr>
          <p:spPr>
            <a:xfrm>
              <a:off x="5121012" y="5471309"/>
              <a:ext cx="3456385" cy="276999"/>
            </a:xfrm>
            <a:prstGeom prst="rect">
              <a:avLst/>
            </a:prstGeom>
            <a:noFill/>
          </p:spPr>
          <p:txBody>
            <a:bodyPr wrap="square" rtlCol="0">
              <a:spAutoFit/>
            </a:bodyPr>
            <a:lstStyle/>
            <a:p>
              <a:pPr algn="l">
                <a:spcBef>
                  <a:spcPts val="0"/>
                </a:spcBef>
              </a:pPr>
              <a:r>
                <a:rPr lang="en-US" sz="1200" dirty="0" smtClean="0">
                  <a:latin typeface="Arial" panose="020B0604020202020204" pitchFamily="34" charset="0"/>
                  <a:cs typeface="Arial" panose="020B0604020202020204" pitchFamily="34" charset="0"/>
                </a:rPr>
                <a:t>Y. </a:t>
              </a:r>
              <a:r>
                <a:rPr lang="en-US" sz="1200" dirty="0" err="1" smtClean="0">
                  <a:latin typeface="Arial" panose="020B0604020202020204" pitchFamily="34" charset="0"/>
                  <a:cs typeface="Arial" panose="020B0604020202020204" pitchFamily="34" charset="0"/>
                </a:rPr>
                <a:t>Nie</a:t>
              </a:r>
              <a:r>
                <a:rPr lang="en-US" sz="1200" dirty="0" smtClean="0">
                  <a:latin typeface="Arial" panose="020B0604020202020204" pitchFamily="34" charset="0"/>
                  <a:cs typeface="Arial" panose="020B0604020202020204" pitchFamily="34" charset="0"/>
                </a:rPr>
                <a:t> et al., Phys Rev AB 20, 081001 (2017)</a:t>
              </a:r>
              <a:endParaRPr lang="en-US" sz="1200" dirty="0">
                <a:latin typeface="Arial" panose="020B0604020202020204" pitchFamily="34" charset="0"/>
                <a:cs typeface="Arial" panose="020B0604020202020204" pitchFamily="34" charset="0"/>
              </a:endParaRPr>
            </a:p>
          </p:txBody>
        </p:sp>
        <p:sp>
          <p:nvSpPr>
            <p:cNvPr id="48" name="Rectangle 4"/>
            <p:cNvSpPr>
              <a:spLocks noChangeArrowheads="1"/>
            </p:cNvSpPr>
            <p:nvPr/>
          </p:nvSpPr>
          <p:spPr bwMode="auto">
            <a:xfrm>
              <a:off x="319592" y="3186806"/>
              <a:ext cx="6160045" cy="2682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pPr>
              <a:r>
                <a:rPr lang="en-US" altLang="de-DE" sz="1600" b="1" dirty="0" smtClean="0">
                  <a:solidFill>
                    <a:srgbClr val="0000FF"/>
                  </a:solidFill>
                  <a:latin typeface="Arial" panose="020B0604020202020204" pitchFamily="34" charset="0"/>
                  <a:cs typeface="Arial" panose="020B0604020202020204" pitchFamily="34" charset="0"/>
                </a:rPr>
                <a:t>Example: Proton in copper target calc. with FLUKA</a:t>
              </a:r>
              <a:endParaRPr lang="en-US" altLang="de-DE" sz="1600" b="1" dirty="0">
                <a:solidFill>
                  <a:srgbClr val="0000FF"/>
                </a:solidFill>
                <a:latin typeface="Arial" panose="020B0604020202020204" pitchFamily="34" charset="0"/>
                <a:cs typeface="Arial" panose="020B0604020202020204" pitchFamily="34" charset="0"/>
              </a:endParaRPr>
            </a:p>
          </p:txBody>
        </p:sp>
        <p:grpSp>
          <p:nvGrpSpPr>
            <p:cNvPr id="49" name="Gruppieren 48"/>
            <p:cNvGrpSpPr/>
            <p:nvPr/>
          </p:nvGrpSpPr>
          <p:grpSpPr>
            <a:xfrm>
              <a:off x="-33672" y="3311069"/>
              <a:ext cx="4523916" cy="2217123"/>
              <a:chOff x="35496" y="3095045"/>
              <a:chExt cx="4523916" cy="2217123"/>
            </a:xfrm>
          </p:grpSpPr>
          <p:pic>
            <p:nvPicPr>
              <p:cNvPr id="57" name="Picture 2"/>
              <p:cNvPicPr>
                <a:picLocks noChangeAspect="1" noChangeArrowheads="1"/>
              </p:cNvPicPr>
              <p:nvPr/>
            </p:nvPicPr>
            <p:blipFill rotWithShape="1">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r="47454"/>
              <a:stretch/>
            </p:blipFill>
            <p:spPr bwMode="auto">
              <a:xfrm>
                <a:off x="35496" y="3095045"/>
                <a:ext cx="4523916" cy="221712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8" name="Textfeld 57"/>
              <p:cNvSpPr txBox="1"/>
              <p:nvPr/>
            </p:nvSpPr>
            <p:spPr>
              <a:xfrm>
                <a:off x="611560" y="3383077"/>
                <a:ext cx="1944216" cy="523220"/>
              </a:xfrm>
              <a:prstGeom prst="rect">
                <a:avLst/>
              </a:prstGeom>
              <a:noFill/>
            </p:spPr>
            <p:txBody>
              <a:bodyPr wrap="square" rtlCol="0">
                <a:spAutoFit/>
              </a:bodyPr>
              <a:lstStyle/>
              <a:p>
                <a:pPr algn="l">
                  <a:spcBef>
                    <a:spcPts val="0"/>
                  </a:spcBef>
                </a:pPr>
                <a:r>
                  <a:rPr lang="en-US" sz="1400" b="1" dirty="0" smtClean="0">
                    <a:latin typeface="Arial" panose="020B0604020202020204" pitchFamily="34" charset="0"/>
                    <a:cs typeface="Arial" panose="020B0604020202020204" pitchFamily="34" charset="0"/>
                  </a:rPr>
                  <a:t>Proton </a:t>
                </a:r>
                <a:r>
                  <a:rPr lang="en-US" sz="1400" b="1" i="1" dirty="0" err="1" smtClean="0">
                    <a:latin typeface="Arial" panose="020B0604020202020204" pitchFamily="34" charset="0"/>
                    <a:cs typeface="Arial" panose="020B0604020202020204" pitchFamily="34" charset="0"/>
                  </a:rPr>
                  <a:t>E</a:t>
                </a:r>
                <a:r>
                  <a:rPr lang="en-US" sz="1400" b="1" i="1" baseline="-25000" dirty="0" err="1" smtClean="0">
                    <a:latin typeface="Arial" panose="020B0604020202020204" pitchFamily="34" charset="0"/>
                    <a:cs typeface="Arial" panose="020B0604020202020204" pitchFamily="34" charset="0"/>
                  </a:rPr>
                  <a:t>kin</a:t>
                </a:r>
                <a:r>
                  <a:rPr lang="en-US" sz="1400" b="1" dirty="0" smtClean="0">
                    <a:latin typeface="Arial" panose="020B0604020202020204" pitchFamily="34" charset="0"/>
                    <a:cs typeface="Arial" panose="020B0604020202020204" pitchFamily="34" charset="0"/>
                  </a:rPr>
                  <a:t> = 50 MeV</a:t>
                </a:r>
              </a:p>
              <a:p>
                <a:pPr algn="l">
                  <a:spcBef>
                    <a:spcPts val="0"/>
                  </a:spcBef>
                </a:pPr>
                <a:r>
                  <a:rPr lang="en-US" sz="1400" b="1" dirty="0" smtClean="0">
                    <a:latin typeface="Arial" panose="020B0604020202020204" pitchFamily="34" charset="0"/>
                    <a:cs typeface="Arial" panose="020B0604020202020204" pitchFamily="34" charset="0"/>
                    <a:sym typeface="Symbol"/>
                  </a:rPr>
                  <a:t>size </a:t>
                </a:r>
                <a:r>
                  <a:rPr lang="en-US" sz="1400" b="1" i="1" dirty="0" smtClean="0">
                    <a:latin typeface="Arial" panose="020B0604020202020204" pitchFamily="34" charset="0"/>
                    <a:cs typeface="Arial" panose="020B0604020202020204" pitchFamily="34" charset="0"/>
                    <a:sym typeface="Symbol"/>
                  </a:rPr>
                  <a:t></a:t>
                </a:r>
                <a:r>
                  <a:rPr lang="en-US" sz="1400" b="1" i="1" baseline="-25000" dirty="0" smtClean="0">
                    <a:latin typeface="Arial" panose="020B0604020202020204" pitchFamily="34" charset="0"/>
                    <a:cs typeface="Arial" panose="020B0604020202020204" pitchFamily="34" charset="0"/>
                    <a:sym typeface="Symbol"/>
                  </a:rPr>
                  <a:t>x</a:t>
                </a:r>
                <a:r>
                  <a:rPr lang="en-US" sz="1400" b="1" i="1" dirty="0" smtClean="0">
                    <a:latin typeface="Arial" panose="020B0604020202020204" pitchFamily="34" charset="0"/>
                    <a:cs typeface="Arial" panose="020B0604020202020204" pitchFamily="34" charset="0"/>
                    <a:sym typeface="Symbol"/>
                  </a:rPr>
                  <a:t> </a:t>
                </a:r>
                <a:r>
                  <a:rPr lang="en-US" sz="1400" b="1" dirty="0" smtClean="0">
                    <a:latin typeface="Arial" panose="020B0604020202020204" pitchFamily="34" charset="0"/>
                    <a:cs typeface="Arial" panose="020B0604020202020204" pitchFamily="34" charset="0"/>
                    <a:sym typeface="Symbol"/>
                  </a:rPr>
                  <a:t>= 0.2 mm  </a:t>
                </a:r>
                <a:endParaRPr lang="en-US" sz="1400" b="1" dirty="0">
                  <a:latin typeface="Arial" panose="020B0604020202020204" pitchFamily="34" charset="0"/>
                  <a:cs typeface="Arial" panose="020B0604020202020204" pitchFamily="34" charset="0"/>
                </a:endParaRPr>
              </a:p>
            </p:txBody>
          </p:sp>
          <p:sp>
            <p:nvSpPr>
              <p:cNvPr id="59" name="Textfeld 58"/>
              <p:cNvSpPr txBox="1"/>
              <p:nvPr/>
            </p:nvSpPr>
            <p:spPr>
              <a:xfrm>
                <a:off x="2555776" y="3880897"/>
                <a:ext cx="1080120" cy="523220"/>
              </a:xfrm>
              <a:prstGeom prst="rect">
                <a:avLst/>
              </a:prstGeom>
              <a:noFill/>
              <a:ln w="12700">
                <a:solidFill>
                  <a:srgbClr val="000000"/>
                </a:solidFill>
              </a:ln>
            </p:spPr>
            <p:txBody>
              <a:bodyPr wrap="square" rtlCol="0">
                <a:spAutoFit/>
              </a:bodyPr>
              <a:lstStyle/>
              <a:p>
                <a:pPr algn="l">
                  <a:spcBef>
                    <a:spcPts val="0"/>
                  </a:spcBef>
                </a:pPr>
                <a:r>
                  <a:rPr lang="en-US" sz="1400" b="1" dirty="0" smtClean="0">
                    <a:solidFill>
                      <a:srgbClr val="CC0099"/>
                    </a:solidFill>
                    <a:latin typeface="Arial" panose="020B0604020202020204" pitchFamily="34" charset="0"/>
                    <a:cs typeface="Arial" panose="020B0604020202020204" pitchFamily="34" charset="0"/>
                  </a:rPr>
                  <a:t>secondary </a:t>
                </a:r>
              </a:p>
              <a:p>
                <a:pPr algn="l">
                  <a:spcBef>
                    <a:spcPts val="0"/>
                  </a:spcBef>
                </a:pPr>
                <a:r>
                  <a:rPr lang="en-US" sz="1400" b="1" dirty="0" smtClean="0">
                    <a:solidFill>
                      <a:srgbClr val="CC0099"/>
                    </a:solidFill>
                    <a:latin typeface="Arial" panose="020B0604020202020204" pitchFamily="34" charset="0"/>
                    <a:cs typeface="Arial" panose="020B0604020202020204" pitchFamily="34" charset="0"/>
                  </a:rPr>
                  <a:t>particle</a:t>
                </a:r>
                <a:endParaRPr lang="en-US" sz="1400" b="1" dirty="0">
                  <a:solidFill>
                    <a:srgbClr val="CC0099"/>
                  </a:solidFill>
                  <a:latin typeface="Arial" panose="020B0604020202020204" pitchFamily="34" charset="0"/>
                  <a:cs typeface="Arial" panose="020B0604020202020204" pitchFamily="34" charset="0"/>
                </a:endParaRPr>
              </a:p>
            </p:txBody>
          </p:sp>
          <p:cxnSp>
            <p:nvCxnSpPr>
              <p:cNvPr id="60" name="Gerade Verbindung mit Pfeil 59"/>
              <p:cNvCxnSpPr/>
              <p:nvPr/>
            </p:nvCxnSpPr>
            <p:spPr bwMode="auto">
              <a:xfrm flipH="1">
                <a:off x="2297454" y="4142507"/>
                <a:ext cx="258322" cy="261610"/>
              </a:xfrm>
              <a:prstGeom prst="straightConnector1">
                <a:avLst/>
              </a:prstGeom>
              <a:solidFill>
                <a:schemeClr val="accent1"/>
              </a:solidFill>
              <a:ln w="31750" cap="flat" cmpd="sng" algn="ctr">
                <a:solidFill>
                  <a:srgbClr val="00000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grpSp>
      <p:sp>
        <p:nvSpPr>
          <p:cNvPr id="63" name="Rectangle 4"/>
          <p:cNvSpPr>
            <a:spLocks noChangeArrowheads="1"/>
          </p:cNvSpPr>
          <p:nvPr/>
        </p:nvSpPr>
        <p:spPr bwMode="auto">
          <a:xfrm>
            <a:off x="81051" y="5949110"/>
            <a:ext cx="7731309" cy="2431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pPr>
            <a:r>
              <a:rPr lang="en-US" altLang="de-DE" sz="1400" b="1" dirty="0" smtClean="0">
                <a:solidFill>
                  <a:srgbClr val="FF0000"/>
                </a:solidFill>
                <a:latin typeface="Arial" panose="020B0604020202020204" pitchFamily="34" charset="0"/>
                <a:cs typeface="Arial" panose="020B0604020202020204" pitchFamily="34" charset="0"/>
              </a:rPr>
              <a:t>Remark: </a:t>
            </a:r>
            <a:r>
              <a:rPr lang="en-US" altLang="de-DE" sz="1400" dirty="0" smtClean="0">
                <a:latin typeface="Arial" panose="020B0604020202020204" pitchFamily="34" charset="0"/>
                <a:cs typeface="Arial" panose="020B0604020202020204" pitchFamily="34" charset="0"/>
              </a:rPr>
              <a:t>Low energetic proton have large energy deposition at short range e.g.  </a:t>
            </a:r>
            <a:r>
              <a:rPr lang="en-US" sz="1400" i="1" dirty="0" err="1">
                <a:latin typeface="Arial" panose="020B0604020202020204" pitchFamily="34" charset="0"/>
                <a:cs typeface="Arial" panose="020B0604020202020204" pitchFamily="34" charset="0"/>
              </a:rPr>
              <a:t>E</a:t>
            </a:r>
            <a:r>
              <a:rPr lang="en-US" sz="1400" i="1" baseline="-25000" dirty="0" err="1">
                <a:latin typeface="Arial" panose="020B0604020202020204" pitchFamily="34" charset="0"/>
                <a:cs typeface="Arial" panose="020B0604020202020204" pitchFamily="34" charset="0"/>
              </a:rPr>
              <a:t>kin</a:t>
            </a:r>
            <a:r>
              <a:rPr lang="en-US" sz="1400" dirty="0">
                <a:latin typeface="Arial" panose="020B0604020202020204" pitchFamily="34" charset="0"/>
                <a:cs typeface="Arial" panose="020B0604020202020204" pitchFamily="34" charset="0"/>
              </a:rPr>
              <a:t> = </a:t>
            </a:r>
            <a:r>
              <a:rPr lang="en-US" altLang="de-DE" sz="1400" dirty="0" smtClean="0">
                <a:latin typeface="Arial" panose="020B0604020202020204" pitchFamily="34" charset="0"/>
                <a:cs typeface="Arial" panose="020B0604020202020204" pitchFamily="34" charset="0"/>
              </a:rPr>
              <a:t>50 MeV</a:t>
            </a:r>
          </a:p>
        </p:txBody>
      </p:sp>
      <p:grpSp>
        <p:nvGrpSpPr>
          <p:cNvPr id="3" name="Gruppieren 2"/>
          <p:cNvGrpSpPr/>
          <p:nvPr/>
        </p:nvGrpSpPr>
        <p:grpSpPr>
          <a:xfrm>
            <a:off x="5004048" y="3125843"/>
            <a:ext cx="3977601" cy="3052380"/>
            <a:chOff x="8535025" y="3962926"/>
            <a:chExt cx="3977601" cy="3052380"/>
          </a:xfrm>
        </p:grpSpPr>
        <p:pic>
          <p:nvPicPr>
            <p:cNvPr id="31" name="Picture 2"/>
            <p:cNvPicPr>
              <a:picLocks noChangeAspect="1" noChangeArrowheads="1"/>
            </p:cNvPicPr>
            <p:nvPr/>
          </p:nvPicPr>
          <p:blipFill rotWithShape="1">
            <a:blip r:embed="rId4">
              <a:extLst>
                <a:ext uri="{28A0092B-C50C-407E-A947-70E740481C1C}">
                  <a14:useLocalDpi xmlns:a14="http://schemas.microsoft.com/office/drawing/2010/main" val="0"/>
                </a:ext>
              </a:extLst>
            </a:blip>
            <a:srcRect l="28890" t="32967" r="8445" b="13164"/>
            <a:stretch/>
          </p:blipFill>
          <p:spPr bwMode="auto">
            <a:xfrm>
              <a:off x="8713420" y="4236196"/>
              <a:ext cx="3799206" cy="242585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5" name="Rectangle 4"/>
            <p:cNvSpPr>
              <a:spLocks noChangeArrowheads="1"/>
            </p:cNvSpPr>
            <p:nvPr/>
          </p:nvSpPr>
          <p:spPr bwMode="auto">
            <a:xfrm rot="16200000">
              <a:off x="7137493" y="5360458"/>
              <a:ext cx="3052380" cy="2573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nSpc>
                  <a:spcPct val="70000"/>
                </a:lnSpc>
              </a:pPr>
              <a:r>
                <a:rPr lang="en-US" altLang="de-DE" sz="1500" dirty="0" smtClean="0">
                  <a:latin typeface="Arial" panose="020B0604020202020204" pitchFamily="34" charset="0"/>
                  <a:cs typeface="Arial" panose="020B0604020202020204" pitchFamily="34" charset="0"/>
                </a:rPr>
                <a:t>Energy deposition [GeV/cm</a:t>
              </a:r>
              <a:r>
                <a:rPr lang="en-US" altLang="de-DE" sz="1500" baseline="30000" dirty="0" smtClean="0">
                  <a:latin typeface="Arial" panose="020B0604020202020204" pitchFamily="34" charset="0"/>
                  <a:cs typeface="Arial" panose="020B0604020202020204" pitchFamily="34" charset="0"/>
                </a:rPr>
                <a:t>3</a:t>
              </a:r>
              <a:r>
                <a:rPr lang="en-US" altLang="de-DE" sz="1500" dirty="0" smtClean="0">
                  <a:latin typeface="Arial" panose="020B0604020202020204" pitchFamily="34" charset="0"/>
                  <a:cs typeface="Arial" panose="020B0604020202020204" pitchFamily="34" charset="0"/>
                </a:rPr>
                <a:t> ]</a:t>
              </a:r>
              <a:r>
                <a:rPr lang="en-US" altLang="de-DE" sz="1500" dirty="0" smtClean="0">
                  <a:latin typeface="Arial" panose="020B0604020202020204" pitchFamily="34" charset="0"/>
                  <a:cs typeface="Arial" panose="020B0604020202020204" pitchFamily="34" charset="0"/>
                  <a:sym typeface="Symbol"/>
                </a:rPr>
                <a:t> </a:t>
              </a:r>
              <a:endParaRPr lang="en-US" altLang="de-DE" sz="1500" dirty="0" smtClean="0">
                <a:latin typeface="Arial" panose="020B0604020202020204" pitchFamily="34" charset="0"/>
                <a:cs typeface="Arial" panose="020B0604020202020204" pitchFamily="34" charset="0"/>
              </a:endParaRPr>
            </a:p>
          </p:txBody>
        </p:sp>
      </p:grpSp>
      <p:sp>
        <p:nvSpPr>
          <p:cNvPr id="44" name="Rectangle 4"/>
          <p:cNvSpPr>
            <a:spLocks noChangeArrowheads="1"/>
          </p:cNvSpPr>
          <p:nvPr/>
        </p:nvSpPr>
        <p:spPr bwMode="auto">
          <a:xfrm>
            <a:off x="3633195" y="3429000"/>
            <a:ext cx="1499511" cy="12772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pPr>
            <a:r>
              <a:rPr lang="en-US" altLang="de-DE" sz="1400" dirty="0" smtClean="0">
                <a:latin typeface="Arial" panose="020B0604020202020204" pitchFamily="34" charset="0"/>
                <a:cs typeface="Arial" panose="020B0604020202020204" pitchFamily="34" charset="0"/>
              </a:rPr>
              <a:t>Proton:  </a:t>
            </a:r>
          </a:p>
          <a:p>
            <a:pPr algn="l">
              <a:lnSpc>
                <a:spcPct val="70000"/>
              </a:lnSpc>
            </a:pPr>
            <a:r>
              <a:rPr lang="en-US" sz="1400" i="1" dirty="0" err="1" smtClean="0">
                <a:latin typeface="Arial" panose="020B0604020202020204" pitchFamily="34" charset="0"/>
                <a:cs typeface="Arial" panose="020B0604020202020204" pitchFamily="34" charset="0"/>
              </a:rPr>
              <a:t>E</a:t>
            </a:r>
            <a:r>
              <a:rPr lang="en-US" sz="1400" i="1" baseline="-25000" dirty="0" err="1" smtClean="0">
                <a:latin typeface="Arial" panose="020B0604020202020204" pitchFamily="34" charset="0"/>
                <a:cs typeface="Arial" panose="020B0604020202020204" pitchFamily="34" charset="0"/>
              </a:rPr>
              <a:t>kin</a:t>
            </a:r>
            <a:r>
              <a:rPr lang="en-US" sz="1400" dirty="0" smtClean="0">
                <a:latin typeface="Arial" panose="020B0604020202020204" pitchFamily="34" charset="0"/>
                <a:cs typeface="Arial" panose="020B0604020202020204" pitchFamily="34" charset="0"/>
              </a:rPr>
              <a:t> </a:t>
            </a:r>
            <a:r>
              <a:rPr lang="en-US" sz="1400" dirty="0">
                <a:latin typeface="Arial" panose="020B0604020202020204" pitchFamily="34" charset="0"/>
                <a:cs typeface="Arial" panose="020B0604020202020204" pitchFamily="34" charset="0"/>
              </a:rPr>
              <a:t>= 7</a:t>
            </a:r>
            <a:r>
              <a:rPr lang="en-US" altLang="de-DE" sz="1400" dirty="0" smtClean="0">
                <a:latin typeface="Arial" panose="020B0604020202020204" pitchFamily="34" charset="0"/>
                <a:cs typeface="Arial" panose="020B0604020202020204" pitchFamily="34" charset="0"/>
              </a:rPr>
              <a:t> </a:t>
            </a:r>
            <a:r>
              <a:rPr lang="en-US" altLang="de-DE" sz="1400" dirty="0" err="1" smtClean="0">
                <a:latin typeface="Arial" panose="020B0604020202020204" pitchFamily="34" charset="0"/>
                <a:cs typeface="Arial" panose="020B0604020202020204" pitchFamily="34" charset="0"/>
              </a:rPr>
              <a:t>TeV</a:t>
            </a:r>
            <a:endParaRPr lang="en-US" altLang="de-DE" sz="1400" dirty="0" smtClean="0">
              <a:latin typeface="Arial" panose="020B0604020202020204" pitchFamily="34" charset="0"/>
              <a:cs typeface="Arial" panose="020B0604020202020204" pitchFamily="34" charset="0"/>
            </a:endParaRPr>
          </a:p>
          <a:p>
            <a:pPr algn="l">
              <a:lnSpc>
                <a:spcPct val="70000"/>
              </a:lnSpc>
            </a:pPr>
            <a:r>
              <a:rPr lang="en-US" altLang="de-DE" sz="1400" dirty="0" smtClean="0">
                <a:latin typeface="Arial" panose="020B0604020202020204" pitchFamily="34" charset="0"/>
                <a:cs typeface="Arial" panose="020B0604020202020204" pitchFamily="34" charset="0"/>
              </a:rPr>
              <a:t>2808 bunch</a:t>
            </a:r>
          </a:p>
          <a:p>
            <a:pPr algn="l">
              <a:lnSpc>
                <a:spcPct val="70000"/>
              </a:lnSpc>
            </a:pPr>
            <a:r>
              <a:rPr lang="en-US" altLang="de-DE" sz="1400" dirty="0" smtClean="0">
                <a:latin typeface="Arial" panose="020B0604020202020204" pitchFamily="34" charset="0"/>
                <a:cs typeface="Arial" panose="020B0604020202020204" pitchFamily="34" charset="0"/>
              </a:rPr>
              <a:t>380 MJ energy</a:t>
            </a:r>
          </a:p>
          <a:p>
            <a:pPr algn="l">
              <a:lnSpc>
                <a:spcPct val="70000"/>
              </a:lnSpc>
            </a:pPr>
            <a:r>
              <a:rPr lang="en-US" altLang="de-DE" sz="1400" dirty="0" smtClean="0">
                <a:latin typeface="Arial" panose="020B0604020202020204" pitchFamily="34" charset="0"/>
                <a:cs typeface="Arial" panose="020B0604020202020204" pitchFamily="34" charset="0"/>
                <a:sym typeface="Symbol"/>
              </a:rPr>
              <a:t>at center </a:t>
            </a:r>
            <a:r>
              <a:rPr lang="en-US" altLang="de-DE" sz="1400" b="1" i="1" dirty="0" smtClean="0">
                <a:latin typeface="Arial" panose="020B0604020202020204" pitchFamily="34" charset="0"/>
                <a:cs typeface="Arial" panose="020B0604020202020204" pitchFamily="34" charset="0"/>
                <a:sym typeface="Symbol"/>
              </a:rPr>
              <a:t>r </a:t>
            </a:r>
            <a:r>
              <a:rPr lang="en-US" altLang="de-DE" sz="1400" dirty="0" smtClean="0">
                <a:latin typeface="Arial" panose="020B0604020202020204" pitchFamily="34" charset="0"/>
                <a:cs typeface="Arial" panose="020B0604020202020204" pitchFamily="34" charset="0"/>
                <a:sym typeface="Symbol"/>
              </a:rPr>
              <a:t>= 0 </a:t>
            </a:r>
            <a:endParaRPr lang="en-US" altLang="de-DE" sz="1400" dirty="0" smtClean="0">
              <a:latin typeface="Arial" panose="020B0604020202020204" pitchFamily="34" charset="0"/>
              <a:cs typeface="Arial" panose="020B0604020202020204" pitchFamily="34" charset="0"/>
            </a:endParaRPr>
          </a:p>
        </p:txBody>
      </p:sp>
      <p:cxnSp>
        <p:nvCxnSpPr>
          <p:cNvPr id="6" name="Gerade Verbindung mit Pfeil 5"/>
          <p:cNvCxnSpPr>
            <a:stCxn id="33" idx="2"/>
          </p:cNvCxnSpPr>
          <p:nvPr/>
        </p:nvCxnSpPr>
        <p:spPr>
          <a:xfrm flipH="1">
            <a:off x="701784" y="3717032"/>
            <a:ext cx="262534" cy="398860"/>
          </a:xfrm>
          <a:prstGeom prst="straightConnector1">
            <a:avLst/>
          </a:prstGeom>
          <a:ln w="31750">
            <a:solidFill>
              <a:srgbClr val="FF0000"/>
            </a:solidFill>
            <a:tailEnd type="stealth" w="lg" len="lg"/>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262711250"/>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63"/>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p:bldP spid="4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Text Box 2"/>
          <p:cNvSpPr txBox="1">
            <a:spLocks noChangeArrowheads="1"/>
          </p:cNvSpPr>
          <p:nvPr/>
        </p:nvSpPr>
        <p:spPr bwMode="auto">
          <a:xfrm>
            <a:off x="252000" y="180000"/>
            <a:ext cx="7924800" cy="430887"/>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200" b="1" dirty="0" smtClean="0">
                <a:solidFill>
                  <a:srgbClr val="000000"/>
                </a:solidFill>
                <a:latin typeface="Calibri" panose="020F0502020204030204" pitchFamily="34" charset="0"/>
                <a:cs typeface="Calibri" panose="020F0502020204030204" pitchFamily="34" charset="0"/>
              </a:rPr>
              <a:t>Beam Dump for high Intensity Beams</a:t>
            </a:r>
            <a:endParaRPr lang="en-US" altLang="de-DE" sz="2200" b="1" dirty="0">
              <a:solidFill>
                <a:srgbClr val="000000"/>
              </a:solidFill>
              <a:latin typeface="Calibri" panose="020F0502020204030204" pitchFamily="34" charset="0"/>
              <a:cs typeface="Calibri" panose="020F0502020204030204" pitchFamily="34" charset="0"/>
            </a:endParaRPr>
          </a:p>
        </p:txBody>
      </p:sp>
      <p:sp>
        <p:nvSpPr>
          <p:cNvPr id="15364" name="Text Box 3"/>
          <p:cNvSpPr txBox="1">
            <a:spLocks noChangeArrowheads="1"/>
          </p:cNvSpPr>
          <p:nvPr/>
        </p:nvSpPr>
        <p:spPr bwMode="auto">
          <a:xfrm>
            <a:off x="125413" y="1343025"/>
            <a:ext cx="8729662" cy="180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p:txBody>
      </p:sp>
      <p:sp>
        <p:nvSpPr>
          <p:cNvPr id="300037" name="Rectangle 5"/>
          <p:cNvSpPr>
            <a:spLocks noChangeArrowheads="1"/>
          </p:cNvSpPr>
          <p:nvPr/>
        </p:nvSpPr>
        <p:spPr bwMode="auto">
          <a:xfrm>
            <a:off x="497681" y="3497263"/>
            <a:ext cx="8491537"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en-US" altLang="de-DE" sz="2000" dirty="0">
              <a:solidFill>
                <a:schemeClr val="accent2"/>
              </a:solidFill>
            </a:endParaRPr>
          </a:p>
        </p:txBody>
      </p:sp>
      <p:sp>
        <p:nvSpPr>
          <p:cNvPr id="2" name="Textfeld 1"/>
          <p:cNvSpPr txBox="1"/>
          <p:nvPr/>
        </p:nvSpPr>
        <p:spPr>
          <a:xfrm>
            <a:off x="5220073" y="819353"/>
            <a:ext cx="3954398" cy="623248"/>
          </a:xfrm>
          <a:prstGeom prst="rect">
            <a:avLst/>
          </a:prstGeom>
          <a:noFill/>
        </p:spPr>
        <p:txBody>
          <a:bodyPr wrap="square" rtlCol="0">
            <a:spAutoFit/>
          </a:bodyPr>
          <a:lstStyle/>
          <a:p>
            <a:pPr algn="l"/>
            <a:r>
              <a:rPr lang="en-US" sz="1600" dirty="0" smtClean="0">
                <a:latin typeface="Arial" panose="020B0604020202020204" pitchFamily="34" charset="0"/>
                <a:cs typeface="Arial" panose="020B0604020202020204" pitchFamily="34" charset="0"/>
              </a:rPr>
              <a:t>Extraction of LHC within </a:t>
            </a:r>
            <a:r>
              <a:rPr lang="en-US" sz="1600" b="1" dirty="0" smtClean="0">
                <a:latin typeface="Arial" panose="020B0604020202020204" pitchFamily="34" charset="0"/>
                <a:cs typeface="Arial" panose="020B0604020202020204" pitchFamily="34" charset="0"/>
              </a:rPr>
              <a:t>one</a:t>
            </a:r>
            <a:r>
              <a:rPr lang="en-US" sz="1600" dirty="0" smtClean="0">
                <a:latin typeface="Arial" panose="020B0604020202020204" pitchFamily="34" charset="0"/>
                <a:cs typeface="Arial" panose="020B0604020202020204" pitchFamily="34" charset="0"/>
              </a:rPr>
              <a:t> turn 86 µs </a:t>
            </a:r>
          </a:p>
          <a:p>
            <a:pPr algn="l">
              <a:spcBef>
                <a:spcPts val="300"/>
              </a:spcBef>
            </a:pPr>
            <a:r>
              <a:rPr lang="en-US" sz="1600" dirty="0" smtClean="0">
                <a:latin typeface="Arial" panose="020B0604020202020204" pitchFamily="34" charset="0"/>
                <a:cs typeface="Arial" panose="020B0604020202020204" pitchFamily="34" charset="0"/>
              </a:rPr>
              <a:t>on the beam dump (simulation):</a:t>
            </a:r>
            <a:endParaRPr lang="en-US" sz="1600" dirty="0">
              <a:latin typeface="Arial" panose="020B0604020202020204" pitchFamily="34" charset="0"/>
              <a:cs typeface="Arial" panose="020B0604020202020204" pitchFamily="34" charset="0"/>
            </a:endParaRPr>
          </a:p>
        </p:txBody>
      </p:sp>
      <p:pic>
        <p:nvPicPr>
          <p:cNvPr id="7172"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8040" y="4335047"/>
            <a:ext cx="2903810" cy="214931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173" name="Picture 5"/>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86612" y="968103"/>
            <a:ext cx="5277476" cy="345409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7410"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466914" y="4562389"/>
            <a:ext cx="2553070" cy="192197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9" name="Rectangle 4"/>
          <p:cNvSpPr>
            <a:spLocks noChangeArrowheads="1"/>
          </p:cNvSpPr>
          <p:nvPr/>
        </p:nvSpPr>
        <p:spPr bwMode="auto">
          <a:xfrm>
            <a:off x="1726685" y="1078433"/>
            <a:ext cx="2970330" cy="2682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pPr>
            <a:r>
              <a:rPr lang="en-US" altLang="de-DE" sz="1600" b="1" dirty="0" smtClean="0">
                <a:solidFill>
                  <a:srgbClr val="0000FF"/>
                </a:solidFill>
                <a:latin typeface="Arial" panose="020B0604020202020204" pitchFamily="34" charset="0"/>
                <a:cs typeface="Arial" panose="020B0604020202020204" pitchFamily="34" charset="0"/>
              </a:rPr>
              <a:t>Beam dump at LHC: </a:t>
            </a:r>
            <a:endParaRPr lang="en-US" altLang="de-DE" sz="1600" b="1" dirty="0">
              <a:solidFill>
                <a:srgbClr val="0000FF"/>
              </a:solidFill>
              <a:latin typeface="Arial" panose="020B0604020202020204" pitchFamily="34" charset="0"/>
              <a:cs typeface="Arial" panose="020B0604020202020204" pitchFamily="34" charset="0"/>
            </a:endParaRPr>
          </a:p>
        </p:txBody>
      </p:sp>
      <p:sp>
        <p:nvSpPr>
          <p:cNvPr id="20" name="Textfeld 19"/>
          <p:cNvSpPr txBox="1"/>
          <p:nvPr/>
        </p:nvSpPr>
        <p:spPr>
          <a:xfrm>
            <a:off x="308040" y="3068960"/>
            <a:ext cx="1527656" cy="307777"/>
          </a:xfrm>
          <a:prstGeom prst="rect">
            <a:avLst/>
          </a:prstGeom>
          <a:noFill/>
        </p:spPr>
        <p:txBody>
          <a:bodyPr wrap="square" rtlCol="0">
            <a:spAutoFit/>
          </a:bodyPr>
          <a:lstStyle/>
          <a:p>
            <a:pPr algn="l"/>
            <a:r>
              <a:rPr lang="en-US" sz="1400" dirty="0" smtClean="0">
                <a:latin typeface="Arial" panose="020B0604020202020204" pitchFamily="34" charset="0"/>
                <a:cs typeface="Arial" panose="020B0604020202020204" pitchFamily="34" charset="0"/>
              </a:rPr>
              <a:t>rise time 3 µs</a:t>
            </a:r>
            <a:endParaRPr lang="en-US" sz="1400" dirty="0">
              <a:latin typeface="Arial" panose="020B0604020202020204" pitchFamily="34" charset="0"/>
              <a:cs typeface="Arial" panose="020B0604020202020204" pitchFamily="34" charset="0"/>
            </a:endParaRPr>
          </a:p>
        </p:txBody>
      </p:sp>
      <p:sp>
        <p:nvSpPr>
          <p:cNvPr id="21" name="Textfeld 20"/>
          <p:cNvSpPr txBox="1"/>
          <p:nvPr/>
        </p:nvSpPr>
        <p:spPr>
          <a:xfrm>
            <a:off x="10050" y="4064642"/>
            <a:ext cx="3456385" cy="276999"/>
          </a:xfrm>
          <a:prstGeom prst="rect">
            <a:avLst/>
          </a:prstGeom>
          <a:noFill/>
        </p:spPr>
        <p:txBody>
          <a:bodyPr wrap="square" rtlCol="0">
            <a:spAutoFit/>
          </a:bodyPr>
          <a:lstStyle/>
          <a:p>
            <a:pPr algn="l">
              <a:spcBef>
                <a:spcPts val="0"/>
              </a:spcBef>
            </a:pPr>
            <a:r>
              <a:rPr lang="en-US" sz="1200" dirty="0" smtClean="0">
                <a:latin typeface="Arial" panose="020B0604020202020204" pitchFamily="34" charset="0"/>
                <a:cs typeface="Arial" panose="020B0604020202020204" pitchFamily="34" charset="0"/>
              </a:rPr>
              <a:t>R. Schmidt et al., New J.  Phys. 8, 290  (2006)</a:t>
            </a:r>
            <a:endParaRPr lang="en-US" sz="1200" dirty="0">
              <a:latin typeface="Arial" panose="020B0604020202020204" pitchFamily="34" charset="0"/>
              <a:cs typeface="Arial" panose="020B0604020202020204" pitchFamily="34" charset="0"/>
            </a:endParaRPr>
          </a:p>
        </p:txBody>
      </p:sp>
      <p:sp>
        <p:nvSpPr>
          <p:cNvPr id="22" name="Rectangle 4"/>
          <p:cNvSpPr>
            <a:spLocks noChangeArrowheads="1"/>
          </p:cNvSpPr>
          <p:nvPr/>
        </p:nvSpPr>
        <p:spPr bwMode="auto">
          <a:xfrm>
            <a:off x="6039229" y="5073181"/>
            <a:ext cx="2970330" cy="8289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pPr>
            <a:r>
              <a:rPr lang="en-US" altLang="de-DE" sz="1600" b="1" dirty="0" smtClean="0">
                <a:solidFill>
                  <a:srgbClr val="0000FF"/>
                </a:solidFill>
                <a:latin typeface="Arial" panose="020B0604020202020204" pitchFamily="34" charset="0"/>
                <a:cs typeface="Arial" panose="020B0604020202020204" pitchFamily="34" charset="0"/>
              </a:rPr>
              <a:t>Beam dump at LHC: </a:t>
            </a:r>
            <a:endParaRPr lang="en-US" altLang="de-DE" sz="1600" b="1" dirty="0">
              <a:solidFill>
                <a:srgbClr val="0000FF"/>
              </a:solidFill>
              <a:latin typeface="Arial" panose="020B0604020202020204" pitchFamily="34" charset="0"/>
              <a:cs typeface="Arial" panose="020B0604020202020204" pitchFamily="34" charset="0"/>
            </a:endParaRPr>
          </a:p>
          <a:p>
            <a:pPr algn="l">
              <a:spcBef>
                <a:spcPts val="400"/>
              </a:spcBef>
            </a:pPr>
            <a:r>
              <a:rPr lang="en-US" altLang="de-DE" sz="1500" dirty="0" smtClean="0">
                <a:latin typeface="Arial" panose="020B0604020202020204" pitchFamily="34" charset="0"/>
                <a:cs typeface="Arial" panose="020B0604020202020204" pitchFamily="34" charset="0"/>
                <a:sym typeface="Symbol"/>
              </a:rPr>
              <a:t> 7m long,  0.7 m, graphite</a:t>
            </a:r>
          </a:p>
          <a:p>
            <a:pPr algn="l">
              <a:spcBef>
                <a:spcPts val="400"/>
              </a:spcBef>
            </a:pPr>
            <a:r>
              <a:rPr lang="en-US" altLang="de-DE" sz="1500" dirty="0" smtClean="0">
                <a:latin typeface="Arial" panose="020B0604020202020204" pitchFamily="34" charset="0"/>
                <a:cs typeface="Arial" panose="020B0604020202020204" pitchFamily="34" charset="0"/>
                <a:sym typeface="Symbol"/>
              </a:rPr>
              <a:t>900 tons of concrete shielding </a:t>
            </a:r>
            <a:endParaRPr lang="en-US" altLang="de-DE" sz="1500" b="1" dirty="0" smtClean="0">
              <a:latin typeface="Arial" panose="020B0604020202020204" pitchFamily="34" charset="0"/>
              <a:cs typeface="Arial" panose="020B0604020202020204" pitchFamily="34" charset="0"/>
            </a:endParaRPr>
          </a:p>
        </p:txBody>
      </p:sp>
      <p:grpSp>
        <p:nvGrpSpPr>
          <p:cNvPr id="4" name="Gruppieren 3"/>
          <p:cNvGrpSpPr/>
          <p:nvPr/>
        </p:nvGrpSpPr>
        <p:grpSpPr>
          <a:xfrm>
            <a:off x="5436096" y="1258455"/>
            <a:ext cx="3600400" cy="3136349"/>
            <a:chOff x="5436096" y="1258455"/>
            <a:chExt cx="3600400" cy="3136349"/>
          </a:xfrm>
        </p:grpSpPr>
        <p:pic>
          <p:nvPicPr>
            <p:cNvPr id="7174" name="Picture 6"/>
            <p:cNvPicPr>
              <a:picLocks noChangeAspect="1" noChangeArrowheads="1"/>
            </p:cNvPicPr>
            <p:nvPr/>
          </p:nvPicPr>
          <p:blipFill>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436096" y="1390799"/>
              <a:ext cx="3337098" cy="300400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3" name="Rectangle 4"/>
            <p:cNvSpPr>
              <a:spLocks noChangeArrowheads="1"/>
            </p:cNvSpPr>
            <p:nvPr/>
          </p:nvSpPr>
          <p:spPr bwMode="auto">
            <a:xfrm>
              <a:off x="5892874" y="3842795"/>
              <a:ext cx="1788548" cy="2542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pPr>
              <a:r>
                <a:rPr lang="en-US" altLang="de-DE" sz="1600" b="1" dirty="0" smtClean="0">
                  <a:solidFill>
                    <a:srgbClr val="66FF66"/>
                  </a:solidFill>
                  <a:latin typeface="Arial" panose="020B0604020202020204" pitchFamily="34" charset="0"/>
                  <a:cs typeface="Arial" panose="020B0604020202020204" pitchFamily="34" charset="0"/>
                </a:rPr>
                <a:t>depth 20 cm </a:t>
              </a:r>
              <a:endParaRPr lang="en-US" altLang="de-DE" sz="1600" b="1" dirty="0">
                <a:solidFill>
                  <a:srgbClr val="66FF66"/>
                </a:solidFill>
                <a:latin typeface="Arial" panose="020B0604020202020204" pitchFamily="34" charset="0"/>
                <a:cs typeface="Arial" panose="020B0604020202020204" pitchFamily="34" charset="0"/>
              </a:endParaRPr>
            </a:p>
          </p:txBody>
        </p:sp>
        <p:sp>
          <p:nvSpPr>
            <p:cNvPr id="24" name="Rectangle 4"/>
            <p:cNvSpPr>
              <a:spLocks noChangeArrowheads="1"/>
            </p:cNvSpPr>
            <p:nvPr/>
          </p:nvSpPr>
          <p:spPr bwMode="auto">
            <a:xfrm>
              <a:off x="5962012" y="1596547"/>
              <a:ext cx="1788548" cy="2538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pPr>
              <a:r>
                <a:rPr lang="en-US" altLang="de-DE" sz="1600" b="1" dirty="0" smtClean="0">
                  <a:solidFill>
                    <a:srgbClr val="FF0000"/>
                  </a:solidFill>
                  <a:latin typeface="Arial" panose="020B0604020202020204" pitchFamily="34" charset="0"/>
                  <a:cs typeface="Arial" panose="020B0604020202020204" pitchFamily="34" charset="0"/>
                  <a:sym typeface="Symbol"/>
                </a:rPr>
                <a:t></a:t>
              </a:r>
              <a:r>
                <a:rPr lang="en-US" altLang="de-DE" sz="1600" b="1" i="1" dirty="0" err="1" smtClean="0">
                  <a:solidFill>
                    <a:srgbClr val="FF0000"/>
                  </a:solidFill>
                  <a:latin typeface="Arial" panose="020B0604020202020204" pitchFamily="34" charset="0"/>
                  <a:cs typeface="Arial" panose="020B0604020202020204" pitchFamily="34" charset="0"/>
                  <a:sym typeface="Symbol"/>
                </a:rPr>
                <a:t>T</a:t>
              </a:r>
              <a:r>
                <a:rPr lang="en-US" altLang="de-DE" sz="1600" b="1" i="1" baseline="-25000" dirty="0" err="1" smtClean="0">
                  <a:solidFill>
                    <a:srgbClr val="FF0000"/>
                  </a:solidFill>
                  <a:latin typeface="Arial" panose="020B0604020202020204" pitchFamily="34" charset="0"/>
                  <a:cs typeface="Arial" panose="020B0604020202020204" pitchFamily="34" charset="0"/>
                  <a:sym typeface="Symbol"/>
                </a:rPr>
                <a:t>ma</a:t>
              </a:r>
              <a:r>
                <a:rPr lang="en-US" altLang="de-DE" sz="1600" b="1" baseline="-25000" dirty="0" err="1" smtClean="0">
                  <a:solidFill>
                    <a:srgbClr val="FF0000"/>
                  </a:solidFill>
                  <a:latin typeface="Arial" panose="020B0604020202020204" pitchFamily="34" charset="0"/>
                  <a:cs typeface="Arial" panose="020B0604020202020204" pitchFamily="34" charset="0"/>
                  <a:sym typeface="Symbol"/>
                </a:rPr>
                <a:t>x</a:t>
              </a:r>
              <a:r>
                <a:rPr lang="en-US" altLang="de-DE" sz="1600" b="1" dirty="0" smtClean="0">
                  <a:solidFill>
                    <a:srgbClr val="FF0000"/>
                  </a:solidFill>
                  <a:latin typeface="Arial" panose="020B0604020202020204" pitchFamily="34" charset="0"/>
                  <a:cs typeface="Arial" panose="020B0604020202020204" pitchFamily="34" charset="0"/>
                  <a:sym typeface="Symbol"/>
                </a:rPr>
                <a:t> = 750 </a:t>
              </a:r>
              <a:r>
                <a:rPr lang="en-US" altLang="de-DE" sz="1600" b="1" baseline="30000" dirty="0" err="1" smtClean="0">
                  <a:solidFill>
                    <a:srgbClr val="FF0000"/>
                  </a:solidFill>
                  <a:latin typeface="Arial" panose="020B0604020202020204" pitchFamily="34" charset="0"/>
                  <a:cs typeface="Arial" panose="020B0604020202020204" pitchFamily="34" charset="0"/>
                  <a:sym typeface="Symbol"/>
                </a:rPr>
                <a:t>o</a:t>
              </a:r>
              <a:r>
                <a:rPr lang="en-US" altLang="de-DE" sz="1600" b="1" dirty="0" err="1" smtClean="0">
                  <a:solidFill>
                    <a:srgbClr val="FF0000"/>
                  </a:solidFill>
                  <a:latin typeface="Arial" panose="020B0604020202020204" pitchFamily="34" charset="0"/>
                  <a:cs typeface="Arial" panose="020B0604020202020204" pitchFamily="34" charset="0"/>
                  <a:sym typeface="Symbol"/>
                </a:rPr>
                <a:t>C</a:t>
              </a:r>
              <a:endParaRPr lang="en-US" altLang="de-DE" sz="1600" b="1" dirty="0">
                <a:solidFill>
                  <a:srgbClr val="FF0000"/>
                </a:solidFill>
                <a:latin typeface="Arial" panose="020B0604020202020204" pitchFamily="34" charset="0"/>
                <a:cs typeface="Arial" panose="020B0604020202020204" pitchFamily="34" charset="0"/>
              </a:endParaRPr>
            </a:p>
          </p:txBody>
        </p:sp>
        <p:sp>
          <p:nvSpPr>
            <p:cNvPr id="17" name="Rectangle 4"/>
            <p:cNvSpPr>
              <a:spLocks noChangeArrowheads="1"/>
            </p:cNvSpPr>
            <p:nvPr/>
          </p:nvSpPr>
          <p:spPr bwMode="auto">
            <a:xfrm>
              <a:off x="8140214" y="1258455"/>
              <a:ext cx="896282" cy="2678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pPr>
              <a:r>
                <a:rPr lang="en-US" altLang="de-DE" sz="1600" b="1" dirty="0" smtClean="0">
                  <a:latin typeface="Arial" panose="020B0604020202020204" pitchFamily="34" charset="0"/>
                  <a:cs typeface="Arial" panose="020B0604020202020204" pitchFamily="34" charset="0"/>
                  <a:sym typeface="Symbol"/>
                </a:rPr>
                <a:t></a:t>
              </a:r>
              <a:r>
                <a:rPr lang="en-US" altLang="de-DE" sz="1600" b="1" i="1" dirty="0" smtClean="0">
                  <a:latin typeface="Arial" panose="020B0604020202020204" pitchFamily="34" charset="0"/>
                  <a:cs typeface="Arial" panose="020B0604020202020204" pitchFamily="34" charset="0"/>
                  <a:sym typeface="Symbol"/>
                </a:rPr>
                <a:t>T</a:t>
              </a:r>
              <a:r>
                <a:rPr lang="en-US" altLang="de-DE" sz="1600" b="1" dirty="0" smtClean="0">
                  <a:latin typeface="Arial" panose="020B0604020202020204" pitchFamily="34" charset="0"/>
                  <a:cs typeface="Arial" panose="020B0604020202020204" pitchFamily="34" charset="0"/>
                  <a:sym typeface="Symbol"/>
                </a:rPr>
                <a:t> [</a:t>
              </a:r>
              <a:r>
                <a:rPr lang="en-US" altLang="de-DE" sz="1600" b="1" baseline="30000" dirty="0" err="1" smtClean="0">
                  <a:latin typeface="Arial" panose="020B0604020202020204" pitchFamily="34" charset="0"/>
                  <a:cs typeface="Arial" panose="020B0604020202020204" pitchFamily="34" charset="0"/>
                  <a:sym typeface="Symbol"/>
                </a:rPr>
                <a:t>o</a:t>
              </a:r>
              <a:r>
                <a:rPr lang="en-US" altLang="de-DE" sz="1600" b="1" dirty="0" err="1" smtClean="0">
                  <a:latin typeface="Arial" panose="020B0604020202020204" pitchFamily="34" charset="0"/>
                  <a:cs typeface="Arial" panose="020B0604020202020204" pitchFamily="34" charset="0"/>
                  <a:sym typeface="Symbol"/>
                </a:rPr>
                <a:t>C</a:t>
              </a:r>
              <a:r>
                <a:rPr lang="en-US" altLang="de-DE" sz="1600" b="1" dirty="0" smtClean="0">
                  <a:latin typeface="Arial" panose="020B0604020202020204" pitchFamily="34" charset="0"/>
                  <a:cs typeface="Arial" panose="020B0604020202020204" pitchFamily="34" charset="0"/>
                  <a:sym typeface="Symbol"/>
                </a:rPr>
                <a:t>]</a:t>
              </a:r>
              <a:endParaRPr lang="en-US" altLang="de-DE" sz="1600" b="1" dirty="0">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2638766500"/>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nodePh="1">
                                  <p:stCondLst>
                                    <p:cond delay="0"/>
                                  </p:stCondLst>
                                  <p:endCondLst>
                                    <p:cond evt="begin" delay="0">
                                      <p:tn val="5"/>
                                    </p:cond>
                                  </p:endCondLst>
                                  <p:childTnLst>
                                    <p:set>
                                      <p:cBhvr>
                                        <p:cTn id="6" dur="1" fill="hold">
                                          <p:stCondLst>
                                            <p:cond delay="0"/>
                                          </p:stCondLst>
                                        </p:cTn>
                                        <p:tgtEl>
                                          <p:spTgt spid="30003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172"/>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7410"/>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0037" grpId="0"/>
      <p:bldP spid="2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descr="F:\CAS General 2018\temp bilder\slide_6.jpg"/>
          <p:cNvPicPr>
            <a:picLocks noChangeAspect="1" noChangeArrowheads="1"/>
          </p:cNvPicPr>
          <p:nvPr/>
        </p:nvPicPr>
        <p:blipFill rotWithShape="1">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l="9630" t="18899" r="6330" b="14747"/>
          <a:stretch/>
        </p:blipFill>
        <p:spPr bwMode="auto">
          <a:xfrm>
            <a:off x="343609" y="2142325"/>
            <a:ext cx="6881185" cy="4074805"/>
          </a:xfrm>
          <a:prstGeom prst="rect">
            <a:avLst/>
          </a:prstGeom>
          <a:noFill/>
          <a:extLst>
            <a:ext uri="{909E8E84-426E-40DD-AFC4-6F175D3DCCD1}">
              <a14:hiddenFill xmlns:a14="http://schemas.microsoft.com/office/drawing/2010/main">
                <a:solidFill>
                  <a:srgbClr val="FFFFFF"/>
                </a:solidFill>
              </a14:hiddenFill>
            </a:ext>
          </a:extLst>
        </p:spPr>
      </p:pic>
      <p:pic>
        <p:nvPicPr>
          <p:cNvPr id="14340" name="Picture 4"/>
          <p:cNvPicPr>
            <a:picLocks noChangeAspect="1" noChangeArrowheads="1"/>
          </p:cNvPicPr>
          <p:nvPr/>
        </p:nvPicPr>
        <p:blipFill rotWithShape="1">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rcRect l="68632" b="43637"/>
          <a:stretch/>
        </p:blipFill>
        <p:spPr bwMode="auto">
          <a:xfrm>
            <a:off x="5237946" y="2142325"/>
            <a:ext cx="2286383" cy="229071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5363" name="Text Box 2"/>
          <p:cNvSpPr txBox="1">
            <a:spLocks noChangeArrowheads="1"/>
          </p:cNvSpPr>
          <p:nvPr/>
        </p:nvSpPr>
        <p:spPr bwMode="auto">
          <a:xfrm>
            <a:off x="251520" y="180000"/>
            <a:ext cx="7924800" cy="430887"/>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200" b="1" dirty="0" smtClean="0">
                <a:solidFill>
                  <a:srgbClr val="000000"/>
                </a:solidFill>
                <a:latin typeface="Calibri" panose="020F0502020204030204" pitchFamily="34" charset="0"/>
                <a:cs typeface="Calibri" panose="020F0502020204030204" pitchFamily="34" charset="0"/>
              </a:rPr>
              <a:t>Nuclear Physics Processes for Protons </a:t>
            </a:r>
            <a:endParaRPr lang="en-US" altLang="de-DE" sz="2200" b="1" dirty="0">
              <a:solidFill>
                <a:srgbClr val="000000"/>
              </a:solidFill>
              <a:latin typeface="Calibri" panose="020F0502020204030204" pitchFamily="34" charset="0"/>
              <a:cs typeface="Calibri" panose="020F0502020204030204" pitchFamily="34" charset="0"/>
            </a:endParaRPr>
          </a:p>
        </p:txBody>
      </p:sp>
      <p:sp>
        <p:nvSpPr>
          <p:cNvPr id="300037" name="Rectangle 5"/>
          <p:cNvSpPr>
            <a:spLocks noChangeArrowheads="1"/>
          </p:cNvSpPr>
          <p:nvPr/>
        </p:nvSpPr>
        <p:spPr bwMode="auto">
          <a:xfrm>
            <a:off x="284163" y="3497263"/>
            <a:ext cx="8491537"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en-US" altLang="de-DE" sz="2000" dirty="0">
              <a:solidFill>
                <a:schemeClr val="accent2"/>
              </a:solidFill>
            </a:endParaRPr>
          </a:p>
        </p:txBody>
      </p:sp>
      <p:sp>
        <p:nvSpPr>
          <p:cNvPr id="9" name="Rectangle 4"/>
          <p:cNvSpPr>
            <a:spLocks noChangeArrowheads="1"/>
          </p:cNvSpPr>
          <p:nvPr/>
        </p:nvSpPr>
        <p:spPr bwMode="auto">
          <a:xfrm>
            <a:off x="49276" y="805803"/>
            <a:ext cx="8726424" cy="5468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pPr>
            <a:r>
              <a:rPr lang="en-US" altLang="de-DE" sz="1600" b="1" dirty="0" smtClean="0">
                <a:solidFill>
                  <a:srgbClr val="0000FF"/>
                </a:solidFill>
                <a:latin typeface="Arial" panose="020B0604020202020204" pitchFamily="34" charset="0"/>
                <a:cs typeface="Arial" panose="020B0604020202020204" pitchFamily="34" charset="0"/>
              </a:rPr>
              <a:t>Nuclear reactions via spallation for protons with </a:t>
            </a:r>
            <a:r>
              <a:rPr lang="en-US" altLang="de-DE" sz="1600" b="1" i="1" dirty="0" err="1" smtClean="0">
                <a:solidFill>
                  <a:srgbClr val="0000FF"/>
                </a:solidFill>
                <a:latin typeface="Arial" panose="020B0604020202020204" pitchFamily="34" charset="0"/>
                <a:cs typeface="Arial" panose="020B0604020202020204" pitchFamily="34" charset="0"/>
              </a:rPr>
              <a:t>E</a:t>
            </a:r>
            <a:r>
              <a:rPr lang="en-US" altLang="de-DE" sz="1600" b="1" i="1" baseline="-25000" dirty="0" err="1" smtClean="0">
                <a:solidFill>
                  <a:srgbClr val="0000FF"/>
                </a:solidFill>
                <a:latin typeface="Arial" panose="020B0604020202020204" pitchFamily="34" charset="0"/>
                <a:cs typeface="Arial" panose="020B0604020202020204" pitchFamily="34" charset="0"/>
              </a:rPr>
              <a:t>kin</a:t>
            </a:r>
            <a:r>
              <a:rPr lang="en-US" altLang="de-DE" sz="1600" b="1" i="1" dirty="0" smtClean="0">
                <a:solidFill>
                  <a:srgbClr val="0000FF"/>
                </a:solidFill>
                <a:latin typeface="Arial" panose="020B0604020202020204" pitchFamily="34" charset="0"/>
                <a:cs typeface="Arial" panose="020B0604020202020204" pitchFamily="34" charset="0"/>
              </a:rPr>
              <a:t> </a:t>
            </a:r>
            <a:r>
              <a:rPr lang="en-US" altLang="de-DE" sz="1600" b="1" dirty="0" smtClean="0">
                <a:solidFill>
                  <a:srgbClr val="0000FF"/>
                </a:solidFill>
                <a:latin typeface="Arial" panose="020B0604020202020204" pitchFamily="34" charset="0"/>
                <a:cs typeface="Arial" panose="020B0604020202020204" pitchFamily="34" charset="0"/>
                <a:sym typeface="Symbol"/>
              </a:rPr>
              <a:t></a:t>
            </a:r>
            <a:r>
              <a:rPr lang="en-US" altLang="de-DE" sz="1600" b="1" i="1" dirty="0" smtClean="0">
                <a:solidFill>
                  <a:srgbClr val="0000FF"/>
                </a:solidFill>
                <a:latin typeface="Arial" panose="020B0604020202020204" pitchFamily="34" charset="0"/>
                <a:cs typeface="Arial" panose="020B0604020202020204" pitchFamily="34" charset="0"/>
              </a:rPr>
              <a:t> </a:t>
            </a:r>
            <a:r>
              <a:rPr lang="en-US" altLang="de-DE" sz="1600" b="1" dirty="0" smtClean="0">
                <a:solidFill>
                  <a:srgbClr val="0000FF"/>
                </a:solidFill>
                <a:latin typeface="Arial" panose="020B0604020202020204" pitchFamily="34" charset="0"/>
                <a:cs typeface="Arial" panose="020B0604020202020204" pitchFamily="34" charset="0"/>
              </a:rPr>
              <a:t>1 GeV (simplified): </a:t>
            </a:r>
            <a:endParaRPr lang="en-US" altLang="de-DE" sz="1600" b="1" dirty="0">
              <a:solidFill>
                <a:srgbClr val="0000FF"/>
              </a:solidFill>
              <a:latin typeface="Arial" panose="020B0604020202020204" pitchFamily="34" charset="0"/>
              <a:cs typeface="Arial" panose="020B0604020202020204" pitchFamily="34" charset="0"/>
            </a:endParaRPr>
          </a:p>
          <a:p>
            <a:pPr marL="285750" indent="-285750" algn="l">
              <a:spcBef>
                <a:spcPts val="400"/>
              </a:spcBef>
              <a:buFont typeface="Wingdings" panose="05000000000000000000" pitchFamily="2" charset="2"/>
              <a:buChar char="Ø"/>
            </a:pPr>
            <a:r>
              <a:rPr lang="en-US" altLang="de-DE" sz="1500" dirty="0" smtClean="0">
                <a:latin typeface="Arial" panose="020B0604020202020204" pitchFamily="34" charset="0"/>
                <a:cs typeface="Arial" panose="020B0604020202020204" pitchFamily="34" charset="0"/>
                <a:sym typeface="Symbol"/>
              </a:rPr>
              <a:t>Pre-equilibrium phases: -exchange  within  10</a:t>
            </a:r>
            <a:r>
              <a:rPr lang="en-US" altLang="de-DE" sz="1500" baseline="30000" dirty="0" smtClean="0">
                <a:latin typeface="Arial" panose="020B0604020202020204" pitchFamily="34" charset="0"/>
                <a:cs typeface="Arial" panose="020B0604020202020204" pitchFamily="34" charset="0"/>
                <a:sym typeface="Symbol"/>
              </a:rPr>
              <a:t>-22</a:t>
            </a:r>
            <a:r>
              <a:rPr lang="en-US" altLang="de-DE" sz="1500" dirty="0" smtClean="0">
                <a:latin typeface="Arial" panose="020B0604020202020204" pitchFamily="34" charset="0"/>
                <a:cs typeface="Arial" panose="020B0604020202020204" pitchFamily="34" charset="0"/>
                <a:sym typeface="Symbol"/>
              </a:rPr>
              <a:t> </a:t>
            </a:r>
            <a:r>
              <a:rPr lang="en-US" altLang="de-DE" sz="1500" dirty="0">
                <a:latin typeface="Arial" panose="020B0604020202020204" pitchFamily="34" charset="0"/>
                <a:cs typeface="Arial" panose="020B0604020202020204" pitchFamily="34" charset="0"/>
                <a:sym typeface="Symbol"/>
              </a:rPr>
              <a:t>s with </a:t>
            </a:r>
            <a:r>
              <a:rPr lang="en-US" altLang="de-DE" sz="1500" b="1" i="1" dirty="0" err="1">
                <a:latin typeface="Arial" panose="020B0604020202020204" pitchFamily="34" charset="0"/>
                <a:cs typeface="Arial" panose="020B0604020202020204" pitchFamily="34" charset="0"/>
                <a:sym typeface="Symbol"/>
              </a:rPr>
              <a:t>E</a:t>
            </a:r>
            <a:r>
              <a:rPr lang="en-US" altLang="de-DE" sz="1500" b="1" i="1" baseline="-25000" dirty="0" err="1">
                <a:latin typeface="Arial" panose="020B0604020202020204" pitchFamily="34" charset="0"/>
                <a:cs typeface="Arial" panose="020B0604020202020204" pitchFamily="34" charset="0"/>
                <a:sym typeface="Symbol"/>
              </a:rPr>
              <a:t>kin</a:t>
            </a:r>
            <a:r>
              <a:rPr lang="en-US" altLang="de-DE" sz="1500" dirty="0">
                <a:latin typeface="Arial" panose="020B0604020202020204" pitchFamily="34" charset="0"/>
                <a:cs typeface="Arial" panose="020B0604020202020204" pitchFamily="34" charset="0"/>
                <a:sym typeface="Symbol"/>
              </a:rPr>
              <a:t> &gt; 20 </a:t>
            </a:r>
            <a:r>
              <a:rPr lang="en-US" altLang="de-DE" sz="1500" dirty="0" smtClean="0">
                <a:latin typeface="Arial" panose="020B0604020202020204" pitchFamily="34" charset="0"/>
                <a:cs typeface="Arial" panose="020B0604020202020204" pitchFamily="34" charset="0"/>
                <a:sym typeface="Symbol"/>
              </a:rPr>
              <a:t>MeV  hadronic shower</a:t>
            </a:r>
          </a:p>
        </p:txBody>
      </p:sp>
      <p:sp>
        <p:nvSpPr>
          <p:cNvPr id="60" name="Rectangle 4"/>
          <p:cNvSpPr>
            <a:spLocks noChangeArrowheads="1"/>
          </p:cNvSpPr>
          <p:nvPr/>
        </p:nvSpPr>
        <p:spPr bwMode="auto">
          <a:xfrm>
            <a:off x="1623859" y="2060848"/>
            <a:ext cx="1213944" cy="353943"/>
          </a:xfrm>
          <a:prstGeom prst="rect">
            <a:avLst/>
          </a:prstGeom>
          <a:noFill/>
          <a:ln w="19050" algn="ctr">
            <a:solidFill>
              <a:srgbClr val="FF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spcBef>
                <a:spcPts val="300"/>
              </a:spcBef>
              <a:spcAft>
                <a:spcPts val="300"/>
              </a:spcAft>
            </a:pPr>
            <a:r>
              <a:rPr lang="en-US" altLang="de-DE" sz="1700" b="1" i="1" dirty="0" smtClean="0">
                <a:solidFill>
                  <a:srgbClr val="FF0000"/>
                </a:solidFill>
                <a:latin typeface="Arial" panose="020B0604020202020204" pitchFamily="34" charset="0"/>
                <a:cs typeface="Arial" panose="020B0604020202020204" pitchFamily="34" charset="0"/>
                <a:sym typeface="Symbol"/>
              </a:rPr>
              <a:t>  </a:t>
            </a:r>
            <a:r>
              <a:rPr lang="en-US" altLang="de-DE" sz="1700" b="1" dirty="0" smtClean="0">
                <a:solidFill>
                  <a:srgbClr val="FF0000"/>
                </a:solidFill>
                <a:latin typeface="Arial" panose="020B0604020202020204" pitchFamily="34" charset="0"/>
                <a:cs typeface="Arial" panose="020B0604020202020204" pitchFamily="34" charset="0"/>
                <a:sym typeface="Symbol"/>
              </a:rPr>
              <a:t>10</a:t>
            </a:r>
            <a:r>
              <a:rPr lang="en-US" altLang="de-DE" sz="1700" b="1" baseline="30000" dirty="0" smtClean="0">
                <a:solidFill>
                  <a:srgbClr val="FF0000"/>
                </a:solidFill>
                <a:latin typeface="Arial" panose="020B0604020202020204" pitchFamily="34" charset="0"/>
                <a:cs typeface="Arial" panose="020B0604020202020204" pitchFamily="34" charset="0"/>
                <a:sym typeface="Symbol"/>
              </a:rPr>
              <a:t>-22</a:t>
            </a:r>
            <a:r>
              <a:rPr lang="en-US" altLang="de-DE" sz="1700" b="1" dirty="0" smtClean="0">
                <a:solidFill>
                  <a:srgbClr val="FF0000"/>
                </a:solidFill>
                <a:latin typeface="Arial" panose="020B0604020202020204" pitchFamily="34" charset="0"/>
                <a:cs typeface="Arial" panose="020B0604020202020204" pitchFamily="34" charset="0"/>
                <a:sym typeface="Symbol"/>
              </a:rPr>
              <a:t> s</a:t>
            </a:r>
          </a:p>
        </p:txBody>
      </p:sp>
      <p:sp>
        <p:nvSpPr>
          <p:cNvPr id="62" name="Rectangle 4"/>
          <p:cNvSpPr>
            <a:spLocks noChangeArrowheads="1"/>
          </p:cNvSpPr>
          <p:nvPr/>
        </p:nvSpPr>
        <p:spPr bwMode="auto">
          <a:xfrm>
            <a:off x="4431940" y="3759934"/>
            <a:ext cx="1354014" cy="353943"/>
          </a:xfrm>
          <a:prstGeom prst="rect">
            <a:avLst/>
          </a:prstGeom>
          <a:noFill/>
          <a:ln w="19050" algn="ctr">
            <a:solidFill>
              <a:srgbClr val="FF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spcBef>
                <a:spcPts val="300"/>
              </a:spcBef>
              <a:spcAft>
                <a:spcPts val="300"/>
              </a:spcAft>
            </a:pPr>
            <a:r>
              <a:rPr lang="en-US" altLang="de-DE" sz="1700" b="1" i="1" dirty="0">
                <a:solidFill>
                  <a:srgbClr val="FF0000"/>
                </a:solidFill>
                <a:latin typeface="Arial" panose="020B0604020202020204" pitchFamily="34" charset="0"/>
                <a:cs typeface="Arial" panose="020B0604020202020204" pitchFamily="34" charset="0"/>
                <a:sym typeface="Symbol"/>
              </a:rPr>
              <a:t> </a:t>
            </a:r>
            <a:r>
              <a:rPr lang="en-US" altLang="de-DE" sz="1700" b="1" i="1" dirty="0" smtClean="0">
                <a:solidFill>
                  <a:srgbClr val="FF0000"/>
                </a:solidFill>
                <a:latin typeface="Arial" panose="020B0604020202020204" pitchFamily="34" charset="0"/>
                <a:cs typeface="Arial" panose="020B0604020202020204" pitchFamily="34" charset="0"/>
                <a:sym typeface="Symbol"/>
              </a:rPr>
              <a:t> </a:t>
            </a:r>
            <a:r>
              <a:rPr lang="en-US" altLang="de-DE" sz="1700" b="1" dirty="0" smtClean="0">
                <a:solidFill>
                  <a:srgbClr val="FF0000"/>
                </a:solidFill>
                <a:latin typeface="Arial" panose="020B0604020202020204" pitchFamily="34" charset="0"/>
                <a:cs typeface="Arial" panose="020B0604020202020204" pitchFamily="34" charset="0"/>
                <a:sym typeface="Symbol"/>
              </a:rPr>
              <a:t>10</a:t>
            </a:r>
            <a:r>
              <a:rPr lang="en-US" altLang="de-DE" sz="1700" b="1" baseline="30000" dirty="0" smtClean="0">
                <a:solidFill>
                  <a:srgbClr val="FF0000"/>
                </a:solidFill>
                <a:latin typeface="Arial" panose="020B0604020202020204" pitchFamily="34" charset="0"/>
                <a:cs typeface="Arial" panose="020B0604020202020204" pitchFamily="34" charset="0"/>
                <a:sym typeface="Symbol"/>
              </a:rPr>
              <a:t>-18</a:t>
            </a:r>
            <a:r>
              <a:rPr lang="en-US" altLang="de-DE" sz="1700" b="1" dirty="0" smtClean="0">
                <a:solidFill>
                  <a:srgbClr val="FF0000"/>
                </a:solidFill>
                <a:latin typeface="Arial" panose="020B0604020202020204" pitchFamily="34" charset="0"/>
                <a:cs typeface="Arial" panose="020B0604020202020204" pitchFamily="34" charset="0"/>
                <a:sym typeface="Symbol"/>
              </a:rPr>
              <a:t> s</a:t>
            </a:r>
          </a:p>
        </p:txBody>
      </p:sp>
      <p:sp>
        <p:nvSpPr>
          <p:cNvPr id="63" name="Rectangle 4"/>
          <p:cNvSpPr>
            <a:spLocks noChangeArrowheads="1"/>
          </p:cNvSpPr>
          <p:nvPr/>
        </p:nvSpPr>
        <p:spPr bwMode="auto">
          <a:xfrm>
            <a:off x="3196485" y="2213639"/>
            <a:ext cx="1954635" cy="510909"/>
          </a:xfrm>
          <a:prstGeom prst="rect">
            <a:avLst/>
          </a:prstGeom>
          <a:solidFill>
            <a:schemeClr val="bg1"/>
          </a:solidFill>
          <a:ln>
            <a:noFill/>
          </a:ln>
          <a:effectLs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pPr>
            <a:r>
              <a:rPr lang="en-US" altLang="de-DE" sz="1600" dirty="0" smtClean="0">
                <a:latin typeface="Arial" panose="020B0604020202020204" pitchFamily="34" charset="0"/>
                <a:cs typeface="Arial" panose="020B0604020202020204" pitchFamily="34" charset="0"/>
                <a:sym typeface="Symbol"/>
              </a:rPr>
              <a:t>forward peaked </a:t>
            </a:r>
          </a:p>
          <a:p>
            <a:pPr algn="l">
              <a:spcBef>
                <a:spcPts val="0"/>
              </a:spcBef>
            </a:pPr>
            <a:r>
              <a:rPr lang="en-US" altLang="de-DE" sz="1600" b="1" i="1" dirty="0" err="1" smtClean="0">
                <a:latin typeface="Arial" panose="020B0604020202020204" pitchFamily="34" charset="0"/>
                <a:cs typeface="Arial" panose="020B0604020202020204" pitchFamily="34" charset="0"/>
                <a:sym typeface="Symbol"/>
              </a:rPr>
              <a:t>E</a:t>
            </a:r>
            <a:r>
              <a:rPr lang="en-US" altLang="de-DE" sz="1600" b="1" i="1" baseline="-25000" dirty="0" err="1" smtClean="0">
                <a:latin typeface="Arial" panose="020B0604020202020204" pitchFamily="34" charset="0"/>
                <a:cs typeface="Arial" panose="020B0604020202020204" pitchFamily="34" charset="0"/>
                <a:sym typeface="Symbol"/>
              </a:rPr>
              <a:t>kin</a:t>
            </a:r>
            <a:r>
              <a:rPr lang="en-US" altLang="de-DE" sz="1600" b="1" i="1" dirty="0" smtClean="0">
                <a:latin typeface="Arial" panose="020B0604020202020204" pitchFamily="34" charset="0"/>
                <a:cs typeface="Arial" panose="020B0604020202020204" pitchFamily="34" charset="0"/>
                <a:sym typeface="Symbol"/>
              </a:rPr>
              <a:t> &gt; </a:t>
            </a:r>
            <a:r>
              <a:rPr lang="en-US" altLang="de-DE" sz="1600" dirty="0" smtClean="0">
                <a:latin typeface="Arial" panose="020B0604020202020204" pitchFamily="34" charset="0"/>
                <a:cs typeface="Arial" panose="020B0604020202020204" pitchFamily="34" charset="0"/>
                <a:sym typeface="Symbol"/>
              </a:rPr>
              <a:t>100 MeV </a:t>
            </a:r>
          </a:p>
        </p:txBody>
      </p:sp>
      <p:sp>
        <p:nvSpPr>
          <p:cNvPr id="12" name="TextBox 9"/>
          <p:cNvSpPr txBox="1"/>
          <p:nvPr/>
        </p:nvSpPr>
        <p:spPr bwMode="auto">
          <a:xfrm>
            <a:off x="7185564" y="6265001"/>
            <a:ext cx="1958436" cy="292388"/>
          </a:xfrm>
          <a:prstGeom prst="rect">
            <a:avLst/>
          </a:prstGeom>
          <a:noFill/>
        </p:spPr>
        <p:txBody>
          <a:bodyPr wrap="square">
            <a:spAutoFit/>
          </a:bodyPr>
          <a:lstStyle/>
          <a:p>
            <a:pPr algn="l">
              <a:spcBef>
                <a:spcPct val="20000"/>
              </a:spcBef>
              <a:spcAft>
                <a:spcPts val="400"/>
              </a:spcAft>
              <a:buClr>
                <a:srgbClr val="0000FF"/>
              </a:buClr>
              <a:buSzPct val="80000"/>
              <a:defRPr/>
            </a:pPr>
            <a:r>
              <a:rPr lang="en-US" sz="1300" kern="0" dirty="0" smtClean="0">
                <a:latin typeface="+mn-lt"/>
              </a:rPr>
              <a:t>D. </a:t>
            </a:r>
            <a:r>
              <a:rPr lang="en-US" sz="1300" kern="0" dirty="0" err="1" smtClean="0">
                <a:latin typeface="+mn-lt"/>
              </a:rPr>
              <a:t>Kiselev</a:t>
            </a:r>
            <a:r>
              <a:rPr lang="en-US" sz="1300" kern="0" dirty="0" smtClean="0">
                <a:latin typeface="+mn-lt"/>
              </a:rPr>
              <a:t>, CAS 2011</a:t>
            </a:r>
            <a:endParaRPr lang="en-GB" sz="1300" kern="0" dirty="0">
              <a:latin typeface="+mn-lt"/>
            </a:endParaRPr>
          </a:p>
        </p:txBody>
      </p:sp>
      <p:sp>
        <p:nvSpPr>
          <p:cNvPr id="2" name="Rechteck 1"/>
          <p:cNvSpPr/>
          <p:nvPr/>
        </p:nvSpPr>
        <p:spPr>
          <a:xfrm>
            <a:off x="251520" y="3576093"/>
            <a:ext cx="6748370" cy="269489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Rechteck 15"/>
          <p:cNvSpPr/>
          <p:nvPr/>
        </p:nvSpPr>
        <p:spPr>
          <a:xfrm>
            <a:off x="5448885" y="2142325"/>
            <a:ext cx="2075444" cy="1505521"/>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4" name="Rectangle 4"/>
          <p:cNvSpPr>
            <a:spLocks noChangeArrowheads="1"/>
          </p:cNvSpPr>
          <p:nvPr/>
        </p:nvSpPr>
        <p:spPr bwMode="auto">
          <a:xfrm>
            <a:off x="6694392" y="3012896"/>
            <a:ext cx="2940780" cy="18569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spcBef>
                <a:spcPts val="400"/>
              </a:spcBef>
            </a:pPr>
            <a:r>
              <a:rPr lang="en-US" altLang="de-DE" b="1" dirty="0" smtClean="0">
                <a:solidFill>
                  <a:srgbClr val="0000FF"/>
                </a:solidFill>
                <a:latin typeface="Calibri" panose="020F0502020204030204" pitchFamily="34" charset="0"/>
                <a:cs typeface="Arial" panose="020B0604020202020204" pitchFamily="34" charset="0"/>
                <a:sym typeface="Symbol"/>
              </a:rPr>
              <a:t>General properties:</a:t>
            </a:r>
          </a:p>
          <a:p>
            <a:pPr marL="285750" indent="-285750" algn="l">
              <a:spcBef>
                <a:spcPts val="400"/>
              </a:spcBef>
              <a:buFont typeface="Wingdings" panose="05000000000000000000" pitchFamily="2" charset="2"/>
              <a:buChar char="Ø"/>
            </a:pPr>
            <a:r>
              <a:rPr lang="en-US" altLang="de-DE" sz="1600" dirty="0" smtClean="0">
                <a:latin typeface="Calibri" panose="020F0502020204030204" pitchFamily="34" charset="0"/>
                <a:cs typeface="Arial" panose="020B0604020202020204" pitchFamily="34" charset="0"/>
                <a:sym typeface="Symbol"/>
              </a:rPr>
              <a:t>Binding energy: </a:t>
            </a:r>
          </a:p>
          <a:p>
            <a:pPr algn="l">
              <a:spcBef>
                <a:spcPts val="400"/>
              </a:spcBef>
            </a:pPr>
            <a:r>
              <a:rPr lang="en-US" altLang="de-DE" sz="1600" dirty="0">
                <a:latin typeface="Calibri" panose="020F0502020204030204" pitchFamily="34" charset="0"/>
                <a:cs typeface="Arial" panose="020B0604020202020204" pitchFamily="34" charset="0"/>
                <a:sym typeface="Symbol"/>
              </a:rPr>
              <a:t> </a:t>
            </a:r>
            <a:r>
              <a:rPr lang="en-US" altLang="de-DE" sz="1600" dirty="0" smtClean="0">
                <a:latin typeface="Calibri" panose="020F0502020204030204" pitchFamily="34" charset="0"/>
                <a:cs typeface="Arial" panose="020B0604020202020204" pitchFamily="34" charset="0"/>
                <a:sym typeface="Symbol"/>
              </a:rPr>
              <a:t>      5 MeV outer nucleons</a:t>
            </a:r>
          </a:p>
          <a:p>
            <a:pPr algn="l">
              <a:spcBef>
                <a:spcPts val="400"/>
              </a:spcBef>
            </a:pPr>
            <a:r>
              <a:rPr lang="en-US" altLang="de-DE" sz="1600" dirty="0">
                <a:latin typeface="Calibri" panose="020F0502020204030204" pitchFamily="34" charset="0"/>
                <a:cs typeface="Arial" panose="020B0604020202020204" pitchFamily="34" charset="0"/>
                <a:sym typeface="Symbol"/>
              </a:rPr>
              <a:t> </a:t>
            </a:r>
            <a:r>
              <a:rPr lang="en-US" altLang="de-DE" sz="1600" dirty="0" smtClean="0">
                <a:latin typeface="Calibri" panose="020F0502020204030204" pitchFamily="34" charset="0"/>
                <a:cs typeface="Arial" panose="020B0604020202020204" pitchFamily="34" charset="0"/>
                <a:sym typeface="Symbol"/>
              </a:rPr>
              <a:t>    50 </a:t>
            </a:r>
            <a:r>
              <a:rPr lang="en-US" altLang="de-DE" sz="1600" dirty="0">
                <a:latin typeface="Calibri" panose="020F0502020204030204" pitchFamily="34" charset="0"/>
                <a:cs typeface="Arial" panose="020B0604020202020204" pitchFamily="34" charset="0"/>
                <a:sym typeface="Symbol"/>
              </a:rPr>
              <a:t>MeV </a:t>
            </a:r>
            <a:r>
              <a:rPr lang="en-US" altLang="de-DE" sz="1600" dirty="0" smtClean="0">
                <a:latin typeface="Calibri" panose="020F0502020204030204" pitchFamily="34" charset="0"/>
                <a:cs typeface="Arial" panose="020B0604020202020204" pitchFamily="34" charset="0"/>
                <a:sym typeface="Symbol"/>
              </a:rPr>
              <a:t>inner </a:t>
            </a:r>
            <a:r>
              <a:rPr lang="en-US" altLang="de-DE" sz="1600" dirty="0">
                <a:latin typeface="Calibri" panose="020F0502020204030204" pitchFamily="34" charset="0"/>
                <a:cs typeface="Arial" panose="020B0604020202020204" pitchFamily="34" charset="0"/>
                <a:sym typeface="Symbol"/>
              </a:rPr>
              <a:t>nucleons </a:t>
            </a:r>
            <a:r>
              <a:rPr lang="en-US" altLang="de-DE" sz="1600" dirty="0" smtClean="0">
                <a:latin typeface="Calibri" panose="020F0502020204030204" pitchFamily="34" charset="0"/>
                <a:cs typeface="Arial" panose="020B0604020202020204" pitchFamily="34" charset="0"/>
                <a:sym typeface="Symbol"/>
              </a:rPr>
              <a:t>	 </a:t>
            </a:r>
          </a:p>
          <a:p>
            <a:pPr marL="285750" indent="-285750" algn="l">
              <a:spcBef>
                <a:spcPts val="400"/>
              </a:spcBef>
              <a:buFont typeface="Wingdings" panose="05000000000000000000" pitchFamily="2" charset="2"/>
              <a:buChar char="Ø"/>
            </a:pPr>
            <a:r>
              <a:rPr lang="en-US" altLang="de-DE" sz="1600" dirty="0" smtClean="0">
                <a:latin typeface="Calibri" panose="020F0502020204030204" pitchFamily="34" charset="0"/>
                <a:cs typeface="Arial" panose="020B0604020202020204" pitchFamily="34" charset="0"/>
                <a:sym typeface="Symbol"/>
              </a:rPr>
              <a:t>for</a:t>
            </a:r>
            <a:r>
              <a:rPr lang="en-US" altLang="de-DE" sz="1600" b="1" i="1" dirty="0" smtClean="0">
                <a:latin typeface="Calibri" panose="020F0502020204030204" pitchFamily="34" charset="0"/>
                <a:cs typeface="Arial" panose="020B0604020202020204" pitchFamily="34" charset="0"/>
                <a:sym typeface="Symbol"/>
              </a:rPr>
              <a:t> </a:t>
            </a:r>
            <a:r>
              <a:rPr lang="en-US" altLang="de-DE" sz="1600" b="1" i="1" dirty="0" err="1" smtClean="0">
                <a:latin typeface="Calibri" panose="020F0502020204030204" pitchFamily="34" charset="0"/>
                <a:cs typeface="Arial" panose="020B0604020202020204" pitchFamily="34" charset="0"/>
                <a:sym typeface="Symbol"/>
              </a:rPr>
              <a:t>E</a:t>
            </a:r>
            <a:r>
              <a:rPr lang="en-US" altLang="de-DE" sz="1600" b="1" i="1" baseline="-25000" dirty="0" err="1" smtClean="0">
                <a:latin typeface="Calibri" panose="020F0502020204030204" pitchFamily="34" charset="0"/>
                <a:cs typeface="Arial" panose="020B0604020202020204" pitchFamily="34" charset="0"/>
                <a:sym typeface="Symbol"/>
              </a:rPr>
              <a:t>kin</a:t>
            </a:r>
            <a:r>
              <a:rPr lang="en-US" altLang="de-DE" sz="1600" b="1" i="1" baseline="-25000" dirty="0">
                <a:latin typeface="Calibri" panose="020F0502020204030204" pitchFamily="34" charset="0"/>
                <a:cs typeface="Arial" panose="020B0604020202020204" pitchFamily="34" charset="0"/>
                <a:sym typeface="Symbol"/>
              </a:rPr>
              <a:t> </a:t>
            </a:r>
            <a:r>
              <a:rPr lang="en-US" altLang="de-DE" sz="1600" b="1" i="1" dirty="0" smtClean="0">
                <a:latin typeface="Calibri" panose="020F0502020204030204" pitchFamily="34" charset="0"/>
                <a:cs typeface="Arial" panose="020B0604020202020204" pitchFamily="34" charset="0"/>
                <a:sym typeface="Symbol"/>
              </a:rPr>
              <a:t>&gt;&gt; </a:t>
            </a:r>
            <a:r>
              <a:rPr lang="en-US" altLang="de-DE" sz="1600" dirty="0" smtClean="0">
                <a:latin typeface="Calibri" panose="020F0502020204030204" pitchFamily="34" charset="0"/>
                <a:cs typeface="Arial" panose="020B0604020202020204" pitchFamily="34" charset="0"/>
                <a:sym typeface="Symbol"/>
              </a:rPr>
              <a:t>100 MeV </a:t>
            </a:r>
          </a:p>
          <a:p>
            <a:pPr algn="l">
              <a:spcBef>
                <a:spcPts val="400"/>
              </a:spcBef>
            </a:pPr>
            <a:r>
              <a:rPr lang="en-US" altLang="de-DE" sz="1600" dirty="0">
                <a:latin typeface="Calibri" panose="020F0502020204030204" pitchFamily="34" charset="0"/>
                <a:cs typeface="Arial" panose="020B0604020202020204" pitchFamily="34" charset="0"/>
                <a:sym typeface="Symbol"/>
              </a:rPr>
              <a:t> </a:t>
            </a:r>
            <a:r>
              <a:rPr lang="en-US" altLang="de-DE" sz="1600" dirty="0" smtClean="0">
                <a:latin typeface="Calibri" panose="020F0502020204030204" pitchFamily="34" charset="0"/>
                <a:cs typeface="Arial" panose="020B0604020202020204" pitchFamily="34" charset="0"/>
                <a:sym typeface="Symbol"/>
              </a:rPr>
              <a:t>     comparable</a:t>
            </a:r>
            <a:r>
              <a:rPr lang="en-US" altLang="de-DE" sz="1600" b="1" i="1" dirty="0" smtClean="0">
                <a:latin typeface="Calibri" panose="020F0502020204030204" pitchFamily="34" charset="0"/>
                <a:cs typeface="Arial" panose="020B0604020202020204" pitchFamily="34" charset="0"/>
                <a:sym typeface="Symbol"/>
              </a:rPr>
              <a:t></a:t>
            </a:r>
            <a:r>
              <a:rPr lang="en-US" altLang="de-DE" sz="1600" dirty="0" smtClean="0">
                <a:latin typeface="Calibri" panose="020F0502020204030204" pitchFamily="34" charset="0"/>
                <a:cs typeface="Arial" panose="020B0604020202020204" pitchFamily="34" charset="0"/>
                <a:sym typeface="Symbol"/>
              </a:rPr>
              <a:t>  for n &amp; p</a:t>
            </a:r>
          </a:p>
        </p:txBody>
      </p:sp>
    </p:spTree>
    <p:extLst>
      <p:ext uri="{BB962C8B-B14F-4D97-AF65-F5344CB8AC3E}">
        <p14:creationId xmlns:p14="http://schemas.microsoft.com/office/powerpoint/2010/main" val="4227353379"/>
      </p:ext>
    </p:extLst>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descr="F:\CAS General 2018\temp bilder\slide_6.jpg"/>
          <p:cNvPicPr>
            <a:picLocks noChangeAspect="1" noChangeArrowheads="1"/>
          </p:cNvPicPr>
          <p:nvPr/>
        </p:nvPicPr>
        <p:blipFill rotWithShape="1">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l="9630" t="18899" r="6330" b="14747"/>
          <a:stretch/>
        </p:blipFill>
        <p:spPr bwMode="auto">
          <a:xfrm>
            <a:off x="343609" y="2142325"/>
            <a:ext cx="6881185" cy="4074805"/>
          </a:xfrm>
          <a:prstGeom prst="rect">
            <a:avLst/>
          </a:prstGeom>
          <a:noFill/>
          <a:extLst>
            <a:ext uri="{909E8E84-426E-40DD-AFC4-6F175D3DCCD1}">
              <a14:hiddenFill xmlns:a14="http://schemas.microsoft.com/office/drawing/2010/main">
                <a:solidFill>
                  <a:srgbClr val="FFFFFF"/>
                </a:solidFill>
              </a14:hiddenFill>
            </a:ext>
          </a:extLst>
        </p:spPr>
      </p:pic>
      <p:pic>
        <p:nvPicPr>
          <p:cNvPr id="14340" name="Picture 4"/>
          <p:cNvPicPr>
            <a:picLocks noChangeAspect="1" noChangeArrowheads="1"/>
          </p:cNvPicPr>
          <p:nvPr/>
        </p:nvPicPr>
        <p:blipFill rotWithShape="1">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rcRect l="68632" b="43637"/>
          <a:stretch/>
        </p:blipFill>
        <p:spPr bwMode="auto">
          <a:xfrm>
            <a:off x="5237946" y="2142325"/>
            <a:ext cx="2286383" cy="229071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5363" name="Text Box 2"/>
          <p:cNvSpPr txBox="1">
            <a:spLocks noChangeArrowheads="1"/>
          </p:cNvSpPr>
          <p:nvPr/>
        </p:nvSpPr>
        <p:spPr bwMode="auto">
          <a:xfrm>
            <a:off x="251520" y="180000"/>
            <a:ext cx="7924800" cy="430887"/>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200" b="1" dirty="0" smtClean="0">
                <a:solidFill>
                  <a:srgbClr val="000000"/>
                </a:solidFill>
                <a:latin typeface="Calibri" panose="020F0502020204030204" pitchFamily="34" charset="0"/>
                <a:cs typeface="Calibri" panose="020F0502020204030204" pitchFamily="34" charset="0"/>
              </a:rPr>
              <a:t>Nuclear Physics Processes for Protons </a:t>
            </a:r>
            <a:endParaRPr lang="en-US" altLang="de-DE" sz="2200" b="1" dirty="0">
              <a:solidFill>
                <a:srgbClr val="000000"/>
              </a:solidFill>
              <a:latin typeface="Calibri" panose="020F0502020204030204" pitchFamily="34" charset="0"/>
              <a:cs typeface="Calibri" panose="020F0502020204030204" pitchFamily="34" charset="0"/>
            </a:endParaRPr>
          </a:p>
        </p:txBody>
      </p:sp>
      <p:sp>
        <p:nvSpPr>
          <p:cNvPr id="300037" name="Rectangle 5"/>
          <p:cNvSpPr>
            <a:spLocks noChangeArrowheads="1"/>
          </p:cNvSpPr>
          <p:nvPr/>
        </p:nvSpPr>
        <p:spPr bwMode="auto">
          <a:xfrm>
            <a:off x="284163" y="3497263"/>
            <a:ext cx="8491537"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en-US" altLang="de-DE" sz="2000" dirty="0">
              <a:solidFill>
                <a:schemeClr val="accent2"/>
              </a:solidFill>
            </a:endParaRPr>
          </a:p>
        </p:txBody>
      </p:sp>
      <p:sp>
        <p:nvSpPr>
          <p:cNvPr id="9" name="Rectangle 4"/>
          <p:cNvSpPr>
            <a:spLocks noChangeArrowheads="1"/>
          </p:cNvSpPr>
          <p:nvPr/>
        </p:nvSpPr>
        <p:spPr bwMode="auto">
          <a:xfrm>
            <a:off x="49276" y="805803"/>
            <a:ext cx="8726424" cy="13932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pPr>
            <a:r>
              <a:rPr lang="en-US" altLang="de-DE" sz="1600" b="1" dirty="0" smtClean="0">
                <a:solidFill>
                  <a:srgbClr val="0000FF"/>
                </a:solidFill>
                <a:latin typeface="Arial" panose="020B0604020202020204" pitchFamily="34" charset="0"/>
                <a:cs typeface="Arial" panose="020B0604020202020204" pitchFamily="34" charset="0"/>
              </a:rPr>
              <a:t>Nuclear reactions via spallation for protons with </a:t>
            </a:r>
            <a:r>
              <a:rPr lang="en-US" altLang="de-DE" sz="1600" b="1" i="1" dirty="0" err="1" smtClean="0">
                <a:solidFill>
                  <a:srgbClr val="0000FF"/>
                </a:solidFill>
                <a:latin typeface="Arial" panose="020B0604020202020204" pitchFamily="34" charset="0"/>
                <a:cs typeface="Arial" panose="020B0604020202020204" pitchFamily="34" charset="0"/>
              </a:rPr>
              <a:t>E</a:t>
            </a:r>
            <a:r>
              <a:rPr lang="en-US" altLang="de-DE" sz="1600" b="1" i="1" baseline="-25000" dirty="0" err="1" smtClean="0">
                <a:solidFill>
                  <a:srgbClr val="0000FF"/>
                </a:solidFill>
                <a:latin typeface="Arial" panose="020B0604020202020204" pitchFamily="34" charset="0"/>
                <a:cs typeface="Arial" panose="020B0604020202020204" pitchFamily="34" charset="0"/>
              </a:rPr>
              <a:t>kin</a:t>
            </a:r>
            <a:r>
              <a:rPr lang="en-US" altLang="de-DE" sz="1600" b="1" i="1" dirty="0" smtClean="0">
                <a:solidFill>
                  <a:srgbClr val="0000FF"/>
                </a:solidFill>
                <a:latin typeface="Arial" panose="020B0604020202020204" pitchFamily="34" charset="0"/>
                <a:cs typeface="Arial" panose="020B0604020202020204" pitchFamily="34" charset="0"/>
              </a:rPr>
              <a:t> </a:t>
            </a:r>
            <a:r>
              <a:rPr lang="en-US" altLang="de-DE" sz="1600" b="1" dirty="0">
                <a:solidFill>
                  <a:srgbClr val="0000FF"/>
                </a:solidFill>
                <a:latin typeface="Arial" panose="020B0604020202020204" pitchFamily="34" charset="0"/>
                <a:cs typeface="Arial" panose="020B0604020202020204" pitchFamily="34" charset="0"/>
                <a:sym typeface="Symbol"/>
              </a:rPr>
              <a:t></a:t>
            </a:r>
            <a:r>
              <a:rPr lang="en-US" altLang="de-DE" sz="1600" b="1" i="1" dirty="0" smtClean="0">
                <a:solidFill>
                  <a:srgbClr val="0000FF"/>
                </a:solidFill>
                <a:latin typeface="Arial" panose="020B0604020202020204" pitchFamily="34" charset="0"/>
                <a:cs typeface="Arial" panose="020B0604020202020204" pitchFamily="34" charset="0"/>
              </a:rPr>
              <a:t> </a:t>
            </a:r>
            <a:r>
              <a:rPr lang="en-US" altLang="de-DE" sz="1600" b="1" dirty="0" smtClean="0">
                <a:solidFill>
                  <a:srgbClr val="0000FF"/>
                </a:solidFill>
                <a:latin typeface="Arial" panose="020B0604020202020204" pitchFamily="34" charset="0"/>
                <a:cs typeface="Arial" panose="020B0604020202020204" pitchFamily="34" charset="0"/>
              </a:rPr>
              <a:t>1 GeV (simplified): </a:t>
            </a:r>
            <a:endParaRPr lang="en-US" altLang="de-DE" sz="1600" b="1" dirty="0">
              <a:solidFill>
                <a:srgbClr val="0000FF"/>
              </a:solidFill>
              <a:latin typeface="Arial" panose="020B0604020202020204" pitchFamily="34" charset="0"/>
              <a:cs typeface="Arial" panose="020B0604020202020204" pitchFamily="34" charset="0"/>
            </a:endParaRPr>
          </a:p>
          <a:p>
            <a:pPr marL="285750" indent="-285750" algn="l">
              <a:spcBef>
                <a:spcPts val="400"/>
              </a:spcBef>
              <a:buFont typeface="Wingdings" panose="05000000000000000000" pitchFamily="2" charset="2"/>
              <a:buChar char="Ø"/>
            </a:pPr>
            <a:r>
              <a:rPr lang="en-US" altLang="de-DE" sz="1500" dirty="0" smtClean="0">
                <a:latin typeface="Arial" panose="020B0604020202020204" pitchFamily="34" charset="0"/>
                <a:cs typeface="Arial" panose="020B0604020202020204" pitchFamily="34" charset="0"/>
                <a:sym typeface="Symbol"/>
              </a:rPr>
              <a:t>Pre-equilibrium phases: -exchange  within  10</a:t>
            </a:r>
            <a:r>
              <a:rPr lang="en-US" altLang="de-DE" sz="1500" baseline="30000" dirty="0" smtClean="0">
                <a:latin typeface="Arial" panose="020B0604020202020204" pitchFamily="34" charset="0"/>
                <a:cs typeface="Arial" panose="020B0604020202020204" pitchFamily="34" charset="0"/>
                <a:sym typeface="Symbol"/>
              </a:rPr>
              <a:t>-22</a:t>
            </a:r>
            <a:r>
              <a:rPr lang="en-US" altLang="de-DE" sz="1500" dirty="0" smtClean="0">
                <a:latin typeface="Arial" panose="020B0604020202020204" pitchFamily="34" charset="0"/>
                <a:cs typeface="Arial" panose="020B0604020202020204" pitchFamily="34" charset="0"/>
                <a:sym typeface="Symbol"/>
              </a:rPr>
              <a:t> </a:t>
            </a:r>
            <a:r>
              <a:rPr lang="en-US" altLang="de-DE" sz="1500" dirty="0">
                <a:latin typeface="Arial" panose="020B0604020202020204" pitchFamily="34" charset="0"/>
                <a:cs typeface="Arial" panose="020B0604020202020204" pitchFamily="34" charset="0"/>
                <a:sym typeface="Symbol"/>
              </a:rPr>
              <a:t>s with </a:t>
            </a:r>
            <a:r>
              <a:rPr lang="en-US" altLang="de-DE" sz="1500" b="1" i="1" dirty="0" err="1">
                <a:latin typeface="Arial" panose="020B0604020202020204" pitchFamily="34" charset="0"/>
                <a:cs typeface="Arial" panose="020B0604020202020204" pitchFamily="34" charset="0"/>
                <a:sym typeface="Symbol"/>
              </a:rPr>
              <a:t>E</a:t>
            </a:r>
            <a:r>
              <a:rPr lang="en-US" altLang="de-DE" sz="1500" b="1" i="1" baseline="-25000" dirty="0" err="1">
                <a:latin typeface="Arial" panose="020B0604020202020204" pitchFamily="34" charset="0"/>
                <a:cs typeface="Arial" panose="020B0604020202020204" pitchFamily="34" charset="0"/>
                <a:sym typeface="Symbol"/>
              </a:rPr>
              <a:t>kin</a:t>
            </a:r>
            <a:r>
              <a:rPr lang="en-US" altLang="de-DE" sz="1500" dirty="0">
                <a:latin typeface="Arial" panose="020B0604020202020204" pitchFamily="34" charset="0"/>
                <a:cs typeface="Arial" panose="020B0604020202020204" pitchFamily="34" charset="0"/>
                <a:sym typeface="Symbol"/>
              </a:rPr>
              <a:t> &gt; 20 </a:t>
            </a:r>
            <a:r>
              <a:rPr lang="en-US" altLang="de-DE" sz="1500" dirty="0" smtClean="0">
                <a:latin typeface="Arial" panose="020B0604020202020204" pitchFamily="34" charset="0"/>
                <a:cs typeface="Arial" panose="020B0604020202020204" pitchFamily="34" charset="0"/>
                <a:sym typeface="Symbol"/>
              </a:rPr>
              <a:t>MeV  hadronic shower</a:t>
            </a:r>
          </a:p>
          <a:p>
            <a:pPr marL="285750" indent="-285750" algn="l">
              <a:spcBef>
                <a:spcPts val="400"/>
              </a:spcBef>
              <a:buFont typeface="Wingdings" panose="05000000000000000000" pitchFamily="2" charset="2"/>
              <a:buChar char="Ø"/>
            </a:pPr>
            <a:r>
              <a:rPr lang="en-US" altLang="de-DE" sz="1500" dirty="0" smtClean="0">
                <a:latin typeface="Arial" panose="020B0604020202020204" pitchFamily="34" charset="0"/>
                <a:cs typeface="Arial" panose="020B0604020202020204" pitchFamily="34" charset="0"/>
                <a:sym typeface="Symbol"/>
              </a:rPr>
              <a:t>Inter-nuclear cascade: Evaporation of n, p, d,  </a:t>
            </a:r>
            <a:r>
              <a:rPr lang="en-US" altLang="de-DE" sz="1500" dirty="0">
                <a:latin typeface="Arial" panose="020B0604020202020204" pitchFamily="34" charset="0"/>
                <a:cs typeface="Arial" panose="020B0604020202020204" pitchFamily="34" charset="0"/>
                <a:sym typeface="Symbol"/>
              </a:rPr>
              <a:t>within  </a:t>
            </a:r>
            <a:r>
              <a:rPr lang="en-US" altLang="de-DE" sz="1500" dirty="0" smtClean="0">
                <a:latin typeface="Arial" panose="020B0604020202020204" pitchFamily="34" charset="0"/>
                <a:cs typeface="Arial" panose="020B0604020202020204" pitchFamily="34" charset="0"/>
                <a:sym typeface="Symbol"/>
              </a:rPr>
              <a:t>10</a:t>
            </a:r>
            <a:r>
              <a:rPr lang="en-US" altLang="de-DE" sz="1500" baseline="30000" dirty="0" smtClean="0">
                <a:latin typeface="Arial" panose="020B0604020202020204" pitchFamily="34" charset="0"/>
                <a:cs typeface="Arial" panose="020B0604020202020204" pitchFamily="34" charset="0"/>
                <a:sym typeface="Symbol"/>
              </a:rPr>
              <a:t>-18</a:t>
            </a:r>
            <a:r>
              <a:rPr lang="en-US" altLang="de-DE" sz="1500" dirty="0" smtClean="0">
                <a:latin typeface="Arial" panose="020B0604020202020204" pitchFamily="34" charset="0"/>
                <a:cs typeface="Arial" panose="020B0604020202020204" pitchFamily="34" charset="0"/>
                <a:sym typeface="Symbol"/>
              </a:rPr>
              <a:t> </a:t>
            </a:r>
            <a:r>
              <a:rPr lang="en-US" altLang="de-DE" sz="1500" dirty="0">
                <a:latin typeface="Arial" panose="020B0604020202020204" pitchFamily="34" charset="0"/>
                <a:cs typeface="Arial" panose="020B0604020202020204" pitchFamily="34" charset="0"/>
                <a:sym typeface="Symbol"/>
              </a:rPr>
              <a:t>s with </a:t>
            </a:r>
            <a:r>
              <a:rPr lang="en-US" altLang="de-DE" sz="1500" b="1" i="1" dirty="0" err="1">
                <a:latin typeface="Arial" panose="020B0604020202020204" pitchFamily="34" charset="0"/>
                <a:cs typeface="Arial" panose="020B0604020202020204" pitchFamily="34" charset="0"/>
                <a:sym typeface="Symbol"/>
              </a:rPr>
              <a:t>E</a:t>
            </a:r>
            <a:r>
              <a:rPr lang="en-US" altLang="de-DE" sz="1500" b="1" i="1" baseline="-25000" dirty="0" err="1">
                <a:latin typeface="Arial" panose="020B0604020202020204" pitchFamily="34" charset="0"/>
                <a:cs typeface="Arial" panose="020B0604020202020204" pitchFamily="34" charset="0"/>
                <a:sym typeface="Symbol"/>
              </a:rPr>
              <a:t>kin</a:t>
            </a:r>
            <a:r>
              <a:rPr lang="en-US" altLang="de-DE" sz="1500" dirty="0">
                <a:latin typeface="Arial" panose="020B0604020202020204" pitchFamily="34" charset="0"/>
                <a:cs typeface="Arial" panose="020B0604020202020204" pitchFamily="34" charset="0"/>
                <a:sym typeface="Symbol"/>
              </a:rPr>
              <a:t> </a:t>
            </a:r>
            <a:r>
              <a:rPr lang="en-US" altLang="de-DE" sz="1500" dirty="0" smtClean="0">
                <a:latin typeface="Arial" panose="020B0604020202020204" pitchFamily="34" charset="0"/>
                <a:cs typeface="Arial" panose="020B0604020202020204" pitchFamily="34" charset="0"/>
                <a:sym typeface="Symbol"/>
              </a:rPr>
              <a:t> 1 – 10  MeV</a:t>
            </a:r>
          </a:p>
          <a:p>
            <a:pPr marL="285750" indent="-285750" algn="l">
              <a:spcBef>
                <a:spcPts val="400"/>
              </a:spcBef>
              <a:buFont typeface="Wingdings" panose="05000000000000000000" pitchFamily="2" charset="2"/>
              <a:buChar char="Ø"/>
            </a:pPr>
            <a:r>
              <a:rPr lang="en-US" altLang="de-DE" sz="1500" dirty="0" smtClean="0">
                <a:latin typeface="Arial" panose="020B0604020202020204" pitchFamily="34" charset="0"/>
                <a:cs typeface="Arial" panose="020B0604020202020204" pitchFamily="34" charset="0"/>
                <a:sym typeface="Symbol"/>
              </a:rPr>
              <a:t>Fission for heavy nuclei </a:t>
            </a:r>
          </a:p>
          <a:p>
            <a:pPr marL="285750" indent="-285750" algn="l">
              <a:spcBef>
                <a:spcPts val="400"/>
              </a:spcBef>
              <a:buFont typeface="Wingdings" panose="05000000000000000000" pitchFamily="2" charset="2"/>
              <a:buChar char="Ø"/>
            </a:pPr>
            <a:r>
              <a:rPr lang="en-US" altLang="de-DE" sz="1500" b="1" i="1" dirty="0">
                <a:latin typeface="Arial" panose="020B0604020202020204" pitchFamily="34" charset="0"/>
                <a:cs typeface="Arial" panose="020B0604020202020204" pitchFamily="34" charset="0"/>
                <a:sym typeface="Symbol"/>
              </a:rPr>
              <a:t></a:t>
            </a:r>
            <a:r>
              <a:rPr lang="en-US" altLang="de-DE" sz="1500" dirty="0">
                <a:latin typeface="Arial" panose="020B0604020202020204" pitchFamily="34" charset="0"/>
                <a:cs typeface="Arial" panose="020B0604020202020204" pitchFamily="34" charset="0"/>
                <a:sym typeface="Symbol"/>
              </a:rPr>
              <a:t> </a:t>
            </a:r>
            <a:r>
              <a:rPr lang="en-US" altLang="de-DE" sz="1500" dirty="0" smtClean="0">
                <a:latin typeface="Arial" panose="020B0604020202020204" pitchFamily="34" charset="0"/>
                <a:cs typeface="Arial" panose="020B0604020202020204" pitchFamily="34" charset="0"/>
                <a:sym typeface="Symbol"/>
              </a:rPr>
              <a:t> &amp; </a:t>
            </a:r>
            <a:r>
              <a:rPr lang="en-US" altLang="de-DE" sz="1500" b="1" dirty="0">
                <a:latin typeface="Arial" panose="020B0604020202020204" pitchFamily="34" charset="0"/>
                <a:cs typeface="Arial" panose="020B0604020202020204" pitchFamily="34" charset="0"/>
                <a:sym typeface="Symbol"/>
              </a:rPr>
              <a:t></a:t>
            </a:r>
            <a:r>
              <a:rPr lang="en-US" altLang="de-DE" sz="1500" dirty="0">
                <a:latin typeface="Arial" panose="020B0604020202020204" pitchFamily="34" charset="0"/>
                <a:cs typeface="Arial" panose="020B0604020202020204" pitchFamily="34" charset="0"/>
                <a:sym typeface="Symbol"/>
              </a:rPr>
              <a:t> decay </a:t>
            </a:r>
            <a:r>
              <a:rPr lang="en-US" altLang="de-DE" sz="1500" dirty="0" smtClean="0">
                <a:latin typeface="Arial" panose="020B0604020202020204" pitchFamily="34" charset="0"/>
                <a:cs typeface="Arial" panose="020B0604020202020204" pitchFamily="34" charset="0"/>
                <a:sym typeface="Symbol"/>
              </a:rPr>
              <a:t>of nuclei with long lifetime </a:t>
            </a:r>
            <a:r>
              <a:rPr lang="en-US" altLang="de-DE" sz="1500" b="1" i="1" dirty="0" smtClean="0">
                <a:latin typeface="Arial" panose="020B0604020202020204" pitchFamily="34" charset="0"/>
                <a:cs typeface="Arial" panose="020B0604020202020204" pitchFamily="34" charset="0"/>
                <a:sym typeface="Symbol"/>
              </a:rPr>
              <a:t></a:t>
            </a:r>
            <a:r>
              <a:rPr lang="en-US" altLang="de-DE" sz="1500" dirty="0" smtClean="0">
                <a:latin typeface="Arial" panose="020B0604020202020204" pitchFamily="34" charset="0"/>
                <a:cs typeface="Arial" panose="020B0604020202020204" pitchFamily="34" charset="0"/>
                <a:sym typeface="Symbol"/>
              </a:rPr>
              <a:t>  &gt;&gt; 10</a:t>
            </a:r>
            <a:r>
              <a:rPr lang="en-US" altLang="de-DE" sz="1500" baseline="30000" dirty="0" smtClean="0">
                <a:latin typeface="Arial" panose="020B0604020202020204" pitchFamily="34" charset="0"/>
                <a:cs typeface="Arial" panose="020B0604020202020204" pitchFamily="34" charset="0"/>
                <a:sym typeface="Symbol"/>
              </a:rPr>
              <a:t>-9</a:t>
            </a:r>
            <a:r>
              <a:rPr lang="en-US" altLang="de-DE" sz="1500" dirty="0" smtClean="0">
                <a:latin typeface="Arial" panose="020B0604020202020204" pitchFamily="34" charset="0"/>
                <a:cs typeface="Arial" panose="020B0604020202020204" pitchFamily="34" charset="0"/>
                <a:sym typeface="Symbol"/>
              </a:rPr>
              <a:t> s</a:t>
            </a:r>
          </a:p>
        </p:txBody>
      </p:sp>
      <p:sp>
        <p:nvSpPr>
          <p:cNvPr id="61" name="Rectangle 7"/>
          <p:cNvSpPr>
            <a:spLocks noChangeArrowheads="1"/>
          </p:cNvSpPr>
          <p:nvPr/>
        </p:nvSpPr>
        <p:spPr bwMode="auto">
          <a:xfrm>
            <a:off x="251520" y="6192158"/>
            <a:ext cx="5775354"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1600" dirty="0" smtClean="0">
                <a:latin typeface="+mj-lt"/>
              </a:rPr>
              <a:t>Result on long term </a:t>
            </a:r>
            <a:r>
              <a:rPr lang="en-US" altLang="de-DE" sz="1600" b="1" i="1" dirty="0" smtClean="0">
                <a:latin typeface="+mj-lt"/>
              </a:rPr>
              <a:t>t</a:t>
            </a:r>
            <a:r>
              <a:rPr lang="en-US" altLang="de-DE" sz="1600" i="1" dirty="0" smtClean="0">
                <a:latin typeface="+mj-lt"/>
              </a:rPr>
              <a:t> &gt; </a:t>
            </a:r>
            <a:r>
              <a:rPr lang="en-US" altLang="de-DE" sz="1600" dirty="0" smtClean="0">
                <a:latin typeface="+mj-lt"/>
              </a:rPr>
              <a:t>1</a:t>
            </a:r>
            <a:r>
              <a:rPr lang="en-US" altLang="de-DE" sz="1600" i="1" dirty="0" smtClean="0">
                <a:latin typeface="+mj-lt"/>
              </a:rPr>
              <a:t> </a:t>
            </a:r>
            <a:r>
              <a:rPr lang="en-US" altLang="de-DE" sz="1600" dirty="0" err="1" smtClean="0">
                <a:latin typeface="+mj-lt"/>
              </a:rPr>
              <a:t>ms</a:t>
            </a:r>
            <a:r>
              <a:rPr lang="en-US" altLang="de-DE" sz="1600" dirty="0" smtClean="0">
                <a:latin typeface="+mj-lt"/>
              </a:rPr>
              <a:t>: Radioactive nuclei = activation </a:t>
            </a:r>
            <a:endParaRPr lang="en-US" altLang="de-DE" sz="1600" dirty="0">
              <a:latin typeface="+mj-lt"/>
            </a:endParaRPr>
          </a:p>
        </p:txBody>
      </p:sp>
      <p:sp>
        <p:nvSpPr>
          <p:cNvPr id="60" name="Rectangle 4"/>
          <p:cNvSpPr>
            <a:spLocks noChangeArrowheads="1"/>
          </p:cNvSpPr>
          <p:nvPr/>
        </p:nvSpPr>
        <p:spPr bwMode="auto">
          <a:xfrm>
            <a:off x="1623859" y="2151201"/>
            <a:ext cx="1213944" cy="353943"/>
          </a:xfrm>
          <a:prstGeom prst="rect">
            <a:avLst/>
          </a:prstGeom>
          <a:noFill/>
          <a:ln w="19050" algn="ctr">
            <a:solidFill>
              <a:srgbClr val="FF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spcBef>
                <a:spcPts val="300"/>
              </a:spcBef>
              <a:spcAft>
                <a:spcPts val="300"/>
              </a:spcAft>
            </a:pPr>
            <a:r>
              <a:rPr lang="en-US" altLang="de-DE" sz="1700" b="1" i="1" dirty="0" smtClean="0">
                <a:solidFill>
                  <a:srgbClr val="FF0000"/>
                </a:solidFill>
                <a:latin typeface="Arial" panose="020B0604020202020204" pitchFamily="34" charset="0"/>
                <a:cs typeface="Arial" panose="020B0604020202020204" pitchFamily="34" charset="0"/>
                <a:sym typeface="Symbol"/>
              </a:rPr>
              <a:t>  </a:t>
            </a:r>
            <a:r>
              <a:rPr lang="en-US" altLang="de-DE" sz="1700" b="1" dirty="0" smtClean="0">
                <a:solidFill>
                  <a:srgbClr val="FF0000"/>
                </a:solidFill>
                <a:latin typeface="Arial" panose="020B0604020202020204" pitchFamily="34" charset="0"/>
                <a:cs typeface="Arial" panose="020B0604020202020204" pitchFamily="34" charset="0"/>
                <a:sym typeface="Symbol"/>
              </a:rPr>
              <a:t>10</a:t>
            </a:r>
            <a:r>
              <a:rPr lang="en-US" altLang="de-DE" sz="1700" b="1" baseline="30000" dirty="0" smtClean="0">
                <a:solidFill>
                  <a:srgbClr val="FF0000"/>
                </a:solidFill>
                <a:latin typeface="Arial" panose="020B0604020202020204" pitchFamily="34" charset="0"/>
                <a:cs typeface="Arial" panose="020B0604020202020204" pitchFamily="34" charset="0"/>
                <a:sym typeface="Symbol"/>
              </a:rPr>
              <a:t>-22</a:t>
            </a:r>
            <a:r>
              <a:rPr lang="en-US" altLang="de-DE" sz="1700" b="1" dirty="0" smtClean="0">
                <a:solidFill>
                  <a:srgbClr val="FF0000"/>
                </a:solidFill>
                <a:latin typeface="Arial" panose="020B0604020202020204" pitchFamily="34" charset="0"/>
                <a:cs typeface="Arial" panose="020B0604020202020204" pitchFamily="34" charset="0"/>
                <a:sym typeface="Symbol"/>
              </a:rPr>
              <a:t> s</a:t>
            </a:r>
          </a:p>
        </p:txBody>
      </p:sp>
      <p:sp>
        <p:nvSpPr>
          <p:cNvPr id="62" name="Rectangle 4"/>
          <p:cNvSpPr>
            <a:spLocks noChangeArrowheads="1"/>
          </p:cNvSpPr>
          <p:nvPr/>
        </p:nvSpPr>
        <p:spPr bwMode="auto">
          <a:xfrm>
            <a:off x="4431940" y="3759934"/>
            <a:ext cx="1354014" cy="353943"/>
          </a:xfrm>
          <a:prstGeom prst="rect">
            <a:avLst/>
          </a:prstGeom>
          <a:noFill/>
          <a:ln w="19050" algn="ctr">
            <a:solidFill>
              <a:srgbClr val="FF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spcBef>
                <a:spcPts val="300"/>
              </a:spcBef>
              <a:spcAft>
                <a:spcPts val="300"/>
              </a:spcAft>
            </a:pPr>
            <a:r>
              <a:rPr lang="en-US" altLang="de-DE" sz="1700" b="1" i="1" dirty="0">
                <a:solidFill>
                  <a:srgbClr val="FF0000"/>
                </a:solidFill>
                <a:latin typeface="Arial" panose="020B0604020202020204" pitchFamily="34" charset="0"/>
                <a:cs typeface="Arial" panose="020B0604020202020204" pitchFamily="34" charset="0"/>
                <a:sym typeface="Symbol"/>
              </a:rPr>
              <a:t> </a:t>
            </a:r>
            <a:r>
              <a:rPr lang="en-US" altLang="de-DE" sz="1700" b="1" i="1" dirty="0" smtClean="0">
                <a:solidFill>
                  <a:srgbClr val="FF0000"/>
                </a:solidFill>
                <a:latin typeface="Arial" panose="020B0604020202020204" pitchFamily="34" charset="0"/>
                <a:cs typeface="Arial" panose="020B0604020202020204" pitchFamily="34" charset="0"/>
                <a:sym typeface="Symbol"/>
              </a:rPr>
              <a:t> </a:t>
            </a:r>
            <a:r>
              <a:rPr lang="en-US" altLang="de-DE" sz="1700" b="1" dirty="0" smtClean="0">
                <a:solidFill>
                  <a:srgbClr val="FF0000"/>
                </a:solidFill>
                <a:latin typeface="Arial" panose="020B0604020202020204" pitchFamily="34" charset="0"/>
                <a:cs typeface="Arial" panose="020B0604020202020204" pitchFamily="34" charset="0"/>
                <a:sym typeface="Symbol"/>
              </a:rPr>
              <a:t>10</a:t>
            </a:r>
            <a:r>
              <a:rPr lang="en-US" altLang="de-DE" sz="1700" b="1" baseline="30000" dirty="0" smtClean="0">
                <a:solidFill>
                  <a:srgbClr val="FF0000"/>
                </a:solidFill>
                <a:latin typeface="Arial" panose="020B0604020202020204" pitchFamily="34" charset="0"/>
                <a:cs typeface="Arial" panose="020B0604020202020204" pitchFamily="34" charset="0"/>
                <a:sym typeface="Symbol"/>
              </a:rPr>
              <a:t>-18</a:t>
            </a:r>
            <a:r>
              <a:rPr lang="en-US" altLang="de-DE" sz="1700" b="1" dirty="0" smtClean="0">
                <a:solidFill>
                  <a:srgbClr val="FF0000"/>
                </a:solidFill>
                <a:latin typeface="Arial" panose="020B0604020202020204" pitchFamily="34" charset="0"/>
                <a:cs typeface="Arial" panose="020B0604020202020204" pitchFamily="34" charset="0"/>
                <a:sym typeface="Symbol"/>
              </a:rPr>
              <a:t> s</a:t>
            </a:r>
          </a:p>
        </p:txBody>
      </p:sp>
      <p:sp>
        <p:nvSpPr>
          <p:cNvPr id="63" name="Rectangle 4"/>
          <p:cNvSpPr>
            <a:spLocks noChangeArrowheads="1"/>
          </p:cNvSpPr>
          <p:nvPr/>
        </p:nvSpPr>
        <p:spPr bwMode="auto">
          <a:xfrm>
            <a:off x="3196485" y="2213639"/>
            <a:ext cx="1954635" cy="510909"/>
          </a:xfrm>
          <a:prstGeom prst="rect">
            <a:avLst/>
          </a:prstGeom>
          <a:solidFill>
            <a:schemeClr val="bg1"/>
          </a:solidFill>
          <a:ln>
            <a:noFill/>
          </a:ln>
          <a:effectLs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pPr>
            <a:r>
              <a:rPr lang="en-US" altLang="de-DE" sz="1600" dirty="0" smtClean="0">
                <a:latin typeface="Arial" panose="020B0604020202020204" pitchFamily="34" charset="0"/>
                <a:cs typeface="Arial" panose="020B0604020202020204" pitchFamily="34" charset="0"/>
                <a:sym typeface="Symbol"/>
              </a:rPr>
              <a:t>forward peaked </a:t>
            </a:r>
          </a:p>
          <a:p>
            <a:pPr algn="l">
              <a:spcBef>
                <a:spcPts val="0"/>
              </a:spcBef>
            </a:pPr>
            <a:r>
              <a:rPr lang="en-US" altLang="de-DE" sz="1600" b="1" i="1" dirty="0" err="1" smtClean="0">
                <a:latin typeface="Arial" panose="020B0604020202020204" pitchFamily="34" charset="0"/>
                <a:cs typeface="Arial" panose="020B0604020202020204" pitchFamily="34" charset="0"/>
                <a:sym typeface="Symbol"/>
              </a:rPr>
              <a:t>E</a:t>
            </a:r>
            <a:r>
              <a:rPr lang="en-US" altLang="de-DE" sz="1600" b="1" i="1" baseline="-25000" dirty="0" err="1" smtClean="0">
                <a:latin typeface="Arial" panose="020B0604020202020204" pitchFamily="34" charset="0"/>
                <a:cs typeface="Arial" panose="020B0604020202020204" pitchFamily="34" charset="0"/>
                <a:sym typeface="Symbol"/>
              </a:rPr>
              <a:t>kin</a:t>
            </a:r>
            <a:r>
              <a:rPr lang="en-US" altLang="de-DE" sz="1600" b="1" i="1" dirty="0" smtClean="0">
                <a:latin typeface="Arial" panose="020B0604020202020204" pitchFamily="34" charset="0"/>
                <a:cs typeface="Arial" panose="020B0604020202020204" pitchFamily="34" charset="0"/>
                <a:sym typeface="Symbol"/>
              </a:rPr>
              <a:t> &gt; </a:t>
            </a:r>
            <a:r>
              <a:rPr lang="en-US" altLang="de-DE" sz="1600" dirty="0" smtClean="0">
                <a:latin typeface="Arial" panose="020B0604020202020204" pitchFamily="34" charset="0"/>
                <a:cs typeface="Arial" panose="020B0604020202020204" pitchFamily="34" charset="0"/>
                <a:sym typeface="Symbol"/>
              </a:rPr>
              <a:t>100 MeV </a:t>
            </a:r>
          </a:p>
        </p:txBody>
      </p:sp>
      <p:sp>
        <p:nvSpPr>
          <p:cNvPr id="12" name="TextBox 9"/>
          <p:cNvSpPr txBox="1"/>
          <p:nvPr/>
        </p:nvSpPr>
        <p:spPr bwMode="auto">
          <a:xfrm>
            <a:off x="7185564" y="6265001"/>
            <a:ext cx="1958436" cy="292388"/>
          </a:xfrm>
          <a:prstGeom prst="rect">
            <a:avLst/>
          </a:prstGeom>
          <a:noFill/>
        </p:spPr>
        <p:txBody>
          <a:bodyPr wrap="square">
            <a:spAutoFit/>
          </a:bodyPr>
          <a:lstStyle/>
          <a:p>
            <a:pPr algn="l">
              <a:spcBef>
                <a:spcPct val="20000"/>
              </a:spcBef>
              <a:spcAft>
                <a:spcPts val="400"/>
              </a:spcAft>
              <a:buClr>
                <a:srgbClr val="0000FF"/>
              </a:buClr>
              <a:buSzPct val="80000"/>
              <a:defRPr/>
            </a:pPr>
            <a:r>
              <a:rPr lang="en-US" sz="1300" kern="0" dirty="0" smtClean="0">
                <a:latin typeface="+mn-lt"/>
              </a:rPr>
              <a:t>D. </a:t>
            </a:r>
            <a:r>
              <a:rPr lang="en-US" sz="1300" kern="0" dirty="0" err="1" smtClean="0">
                <a:latin typeface="+mn-lt"/>
              </a:rPr>
              <a:t>Kiselev</a:t>
            </a:r>
            <a:r>
              <a:rPr lang="en-US" sz="1300" kern="0" dirty="0" smtClean="0">
                <a:latin typeface="+mn-lt"/>
              </a:rPr>
              <a:t>, CAS 2011</a:t>
            </a:r>
            <a:endParaRPr lang="en-GB" sz="1300" kern="0" dirty="0">
              <a:latin typeface="+mn-lt"/>
            </a:endParaRPr>
          </a:p>
        </p:txBody>
      </p:sp>
      <p:sp>
        <p:nvSpPr>
          <p:cNvPr id="13" name="Rectangle 4"/>
          <p:cNvSpPr>
            <a:spLocks noChangeArrowheads="1"/>
          </p:cNvSpPr>
          <p:nvPr/>
        </p:nvSpPr>
        <p:spPr bwMode="auto">
          <a:xfrm>
            <a:off x="6694392" y="3012896"/>
            <a:ext cx="2940780" cy="18569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spcBef>
                <a:spcPts val="400"/>
              </a:spcBef>
            </a:pPr>
            <a:r>
              <a:rPr lang="en-US" altLang="de-DE" b="1" dirty="0" smtClean="0">
                <a:solidFill>
                  <a:srgbClr val="0000FF"/>
                </a:solidFill>
                <a:latin typeface="Calibri" panose="020F0502020204030204" pitchFamily="34" charset="0"/>
                <a:cs typeface="Arial" panose="020B0604020202020204" pitchFamily="34" charset="0"/>
                <a:sym typeface="Symbol"/>
              </a:rPr>
              <a:t>General properties:</a:t>
            </a:r>
          </a:p>
          <a:p>
            <a:pPr marL="285750" indent="-285750" algn="l">
              <a:spcBef>
                <a:spcPts val="400"/>
              </a:spcBef>
              <a:buFont typeface="Wingdings" panose="05000000000000000000" pitchFamily="2" charset="2"/>
              <a:buChar char="Ø"/>
            </a:pPr>
            <a:r>
              <a:rPr lang="en-US" altLang="de-DE" sz="1600" dirty="0" smtClean="0">
                <a:latin typeface="Calibri" panose="020F0502020204030204" pitchFamily="34" charset="0"/>
                <a:cs typeface="Arial" panose="020B0604020202020204" pitchFamily="34" charset="0"/>
                <a:sym typeface="Symbol"/>
              </a:rPr>
              <a:t>Binding energy: </a:t>
            </a:r>
          </a:p>
          <a:p>
            <a:pPr algn="l">
              <a:spcBef>
                <a:spcPts val="400"/>
              </a:spcBef>
            </a:pPr>
            <a:r>
              <a:rPr lang="en-US" altLang="de-DE" sz="1600" dirty="0">
                <a:latin typeface="Calibri" panose="020F0502020204030204" pitchFamily="34" charset="0"/>
                <a:cs typeface="Arial" panose="020B0604020202020204" pitchFamily="34" charset="0"/>
                <a:sym typeface="Symbol"/>
              </a:rPr>
              <a:t> </a:t>
            </a:r>
            <a:r>
              <a:rPr lang="en-US" altLang="de-DE" sz="1600" dirty="0" smtClean="0">
                <a:latin typeface="Calibri" panose="020F0502020204030204" pitchFamily="34" charset="0"/>
                <a:cs typeface="Arial" panose="020B0604020202020204" pitchFamily="34" charset="0"/>
                <a:sym typeface="Symbol"/>
              </a:rPr>
              <a:t>      5 MeV outer nucleons</a:t>
            </a:r>
          </a:p>
          <a:p>
            <a:pPr algn="l">
              <a:spcBef>
                <a:spcPts val="400"/>
              </a:spcBef>
            </a:pPr>
            <a:r>
              <a:rPr lang="en-US" altLang="de-DE" sz="1600" dirty="0">
                <a:latin typeface="Calibri" panose="020F0502020204030204" pitchFamily="34" charset="0"/>
                <a:cs typeface="Arial" panose="020B0604020202020204" pitchFamily="34" charset="0"/>
                <a:sym typeface="Symbol"/>
              </a:rPr>
              <a:t> </a:t>
            </a:r>
            <a:r>
              <a:rPr lang="en-US" altLang="de-DE" sz="1600" dirty="0" smtClean="0">
                <a:latin typeface="Calibri" panose="020F0502020204030204" pitchFamily="34" charset="0"/>
                <a:cs typeface="Arial" panose="020B0604020202020204" pitchFamily="34" charset="0"/>
                <a:sym typeface="Symbol"/>
              </a:rPr>
              <a:t>    50 </a:t>
            </a:r>
            <a:r>
              <a:rPr lang="en-US" altLang="de-DE" sz="1600" dirty="0">
                <a:latin typeface="Calibri" panose="020F0502020204030204" pitchFamily="34" charset="0"/>
                <a:cs typeface="Arial" panose="020B0604020202020204" pitchFamily="34" charset="0"/>
                <a:sym typeface="Symbol"/>
              </a:rPr>
              <a:t>MeV </a:t>
            </a:r>
            <a:r>
              <a:rPr lang="en-US" altLang="de-DE" sz="1600" dirty="0" smtClean="0">
                <a:latin typeface="Calibri" panose="020F0502020204030204" pitchFamily="34" charset="0"/>
                <a:cs typeface="Arial" panose="020B0604020202020204" pitchFamily="34" charset="0"/>
                <a:sym typeface="Symbol"/>
              </a:rPr>
              <a:t>inner </a:t>
            </a:r>
            <a:r>
              <a:rPr lang="en-US" altLang="de-DE" sz="1600" dirty="0">
                <a:latin typeface="Calibri" panose="020F0502020204030204" pitchFamily="34" charset="0"/>
                <a:cs typeface="Arial" panose="020B0604020202020204" pitchFamily="34" charset="0"/>
                <a:sym typeface="Symbol"/>
              </a:rPr>
              <a:t>nucleons </a:t>
            </a:r>
            <a:r>
              <a:rPr lang="en-US" altLang="de-DE" sz="1600" dirty="0" smtClean="0">
                <a:latin typeface="Calibri" panose="020F0502020204030204" pitchFamily="34" charset="0"/>
                <a:cs typeface="Arial" panose="020B0604020202020204" pitchFamily="34" charset="0"/>
                <a:sym typeface="Symbol"/>
              </a:rPr>
              <a:t>	 </a:t>
            </a:r>
          </a:p>
          <a:p>
            <a:pPr marL="285750" indent="-285750" algn="l">
              <a:spcBef>
                <a:spcPts val="400"/>
              </a:spcBef>
              <a:buFont typeface="Wingdings" panose="05000000000000000000" pitchFamily="2" charset="2"/>
              <a:buChar char="Ø"/>
            </a:pPr>
            <a:r>
              <a:rPr lang="en-US" altLang="de-DE" sz="1600" dirty="0" smtClean="0">
                <a:latin typeface="Calibri" panose="020F0502020204030204" pitchFamily="34" charset="0"/>
                <a:cs typeface="Arial" panose="020B0604020202020204" pitchFamily="34" charset="0"/>
                <a:sym typeface="Symbol"/>
              </a:rPr>
              <a:t>for</a:t>
            </a:r>
            <a:r>
              <a:rPr lang="en-US" altLang="de-DE" sz="1600" b="1" i="1" dirty="0" smtClean="0">
                <a:latin typeface="Calibri" panose="020F0502020204030204" pitchFamily="34" charset="0"/>
                <a:cs typeface="Arial" panose="020B0604020202020204" pitchFamily="34" charset="0"/>
                <a:sym typeface="Symbol"/>
              </a:rPr>
              <a:t> </a:t>
            </a:r>
            <a:r>
              <a:rPr lang="en-US" altLang="de-DE" sz="1600" b="1" i="1" dirty="0" err="1" smtClean="0">
                <a:latin typeface="Calibri" panose="020F0502020204030204" pitchFamily="34" charset="0"/>
                <a:cs typeface="Arial" panose="020B0604020202020204" pitchFamily="34" charset="0"/>
                <a:sym typeface="Symbol"/>
              </a:rPr>
              <a:t>E</a:t>
            </a:r>
            <a:r>
              <a:rPr lang="en-US" altLang="de-DE" sz="1600" b="1" i="1" baseline="-25000" dirty="0" err="1" smtClean="0">
                <a:latin typeface="Calibri" panose="020F0502020204030204" pitchFamily="34" charset="0"/>
                <a:cs typeface="Arial" panose="020B0604020202020204" pitchFamily="34" charset="0"/>
                <a:sym typeface="Symbol"/>
              </a:rPr>
              <a:t>kin</a:t>
            </a:r>
            <a:r>
              <a:rPr lang="en-US" altLang="de-DE" sz="1600" b="1" i="1" baseline="-25000" dirty="0">
                <a:latin typeface="Calibri" panose="020F0502020204030204" pitchFamily="34" charset="0"/>
                <a:cs typeface="Arial" panose="020B0604020202020204" pitchFamily="34" charset="0"/>
                <a:sym typeface="Symbol"/>
              </a:rPr>
              <a:t> </a:t>
            </a:r>
            <a:r>
              <a:rPr lang="en-US" altLang="de-DE" sz="1600" b="1" i="1" dirty="0" smtClean="0">
                <a:latin typeface="Calibri" panose="020F0502020204030204" pitchFamily="34" charset="0"/>
                <a:cs typeface="Arial" panose="020B0604020202020204" pitchFamily="34" charset="0"/>
                <a:sym typeface="Symbol"/>
              </a:rPr>
              <a:t>&gt;&gt; </a:t>
            </a:r>
            <a:r>
              <a:rPr lang="en-US" altLang="de-DE" sz="1600" dirty="0" smtClean="0">
                <a:latin typeface="Calibri" panose="020F0502020204030204" pitchFamily="34" charset="0"/>
                <a:cs typeface="Arial" panose="020B0604020202020204" pitchFamily="34" charset="0"/>
                <a:sym typeface="Symbol"/>
              </a:rPr>
              <a:t>100 MeV </a:t>
            </a:r>
          </a:p>
          <a:p>
            <a:pPr algn="l">
              <a:spcBef>
                <a:spcPts val="400"/>
              </a:spcBef>
            </a:pPr>
            <a:r>
              <a:rPr lang="en-US" altLang="de-DE" sz="1600" dirty="0">
                <a:latin typeface="Calibri" panose="020F0502020204030204" pitchFamily="34" charset="0"/>
                <a:cs typeface="Arial" panose="020B0604020202020204" pitchFamily="34" charset="0"/>
                <a:sym typeface="Symbol"/>
              </a:rPr>
              <a:t> </a:t>
            </a:r>
            <a:r>
              <a:rPr lang="en-US" altLang="de-DE" sz="1600" dirty="0" smtClean="0">
                <a:latin typeface="Calibri" panose="020F0502020204030204" pitchFamily="34" charset="0"/>
                <a:cs typeface="Arial" panose="020B0604020202020204" pitchFamily="34" charset="0"/>
                <a:sym typeface="Symbol"/>
              </a:rPr>
              <a:t>     comparable</a:t>
            </a:r>
            <a:r>
              <a:rPr lang="en-US" altLang="de-DE" sz="1600" b="1" i="1" dirty="0" smtClean="0">
                <a:latin typeface="Calibri" panose="020F0502020204030204" pitchFamily="34" charset="0"/>
                <a:cs typeface="Arial" panose="020B0604020202020204" pitchFamily="34" charset="0"/>
                <a:sym typeface="Symbol"/>
              </a:rPr>
              <a:t></a:t>
            </a:r>
            <a:r>
              <a:rPr lang="en-US" altLang="de-DE" sz="1600" dirty="0" smtClean="0">
                <a:latin typeface="Calibri" panose="020F0502020204030204" pitchFamily="34" charset="0"/>
                <a:cs typeface="Arial" panose="020B0604020202020204" pitchFamily="34" charset="0"/>
                <a:sym typeface="Symbol"/>
              </a:rPr>
              <a:t>  for n &amp; p</a:t>
            </a:r>
          </a:p>
        </p:txBody>
      </p:sp>
    </p:spTree>
    <p:extLst>
      <p:ext uri="{BB962C8B-B14F-4D97-AF65-F5344CB8AC3E}">
        <p14:creationId xmlns:p14="http://schemas.microsoft.com/office/powerpoint/2010/main" val="3757264791"/>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1"/>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9">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Text Box 2"/>
          <p:cNvSpPr txBox="1">
            <a:spLocks noChangeArrowheads="1"/>
          </p:cNvSpPr>
          <p:nvPr/>
        </p:nvSpPr>
        <p:spPr bwMode="auto">
          <a:xfrm>
            <a:off x="251520" y="180000"/>
            <a:ext cx="7924800" cy="430887"/>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200" b="1" dirty="0" smtClean="0">
                <a:solidFill>
                  <a:srgbClr val="000000"/>
                </a:solidFill>
                <a:latin typeface="Calibri" panose="020F0502020204030204" pitchFamily="34" charset="0"/>
                <a:cs typeface="Calibri" panose="020F0502020204030204" pitchFamily="34" charset="0"/>
              </a:rPr>
              <a:t>Nuclear Physics Processes for Protons </a:t>
            </a:r>
            <a:endParaRPr lang="en-US" altLang="de-DE" sz="2200" b="1" dirty="0">
              <a:solidFill>
                <a:srgbClr val="000000"/>
              </a:solidFill>
              <a:latin typeface="Calibri" panose="020F0502020204030204" pitchFamily="34" charset="0"/>
              <a:cs typeface="Calibri" panose="020F0502020204030204" pitchFamily="34" charset="0"/>
            </a:endParaRPr>
          </a:p>
        </p:txBody>
      </p:sp>
      <p:sp>
        <p:nvSpPr>
          <p:cNvPr id="300037" name="Rectangle 5"/>
          <p:cNvSpPr>
            <a:spLocks noChangeArrowheads="1"/>
          </p:cNvSpPr>
          <p:nvPr/>
        </p:nvSpPr>
        <p:spPr bwMode="auto">
          <a:xfrm>
            <a:off x="284163" y="3497263"/>
            <a:ext cx="8491537"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en-US" altLang="de-DE" sz="2000" dirty="0">
              <a:solidFill>
                <a:schemeClr val="accent2"/>
              </a:solidFill>
            </a:endParaRPr>
          </a:p>
        </p:txBody>
      </p:sp>
      <p:sp>
        <p:nvSpPr>
          <p:cNvPr id="9" name="Rectangle 4"/>
          <p:cNvSpPr>
            <a:spLocks noChangeArrowheads="1"/>
          </p:cNvSpPr>
          <p:nvPr/>
        </p:nvSpPr>
        <p:spPr bwMode="auto">
          <a:xfrm>
            <a:off x="49276" y="805803"/>
            <a:ext cx="8726424" cy="11110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pPr>
            <a:r>
              <a:rPr lang="en-US" altLang="de-DE" sz="1600" b="1" dirty="0" smtClean="0">
                <a:solidFill>
                  <a:srgbClr val="0000FF"/>
                </a:solidFill>
                <a:latin typeface="Arial" panose="020B0604020202020204" pitchFamily="34" charset="0"/>
                <a:cs typeface="Arial" panose="020B0604020202020204" pitchFamily="34" charset="0"/>
              </a:rPr>
              <a:t>Nuclear reactions via spallation for protons with </a:t>
            </a:r>
            <a:r>
              <a:rPr lang="en-US" altLang="de-DE" sz="1600" b="1" i="1" dirty="0" err="1" smtClean="0">
                <a:solidFill>
                  <a:srgbClr val="0000FF"/>
                </a:solidFill>
                <a:latin typeface="Arial" panose="020B0604020202020204" pitchFamily="34" charset="0"/>
                <a:cs typeface="Arial" panose="020B0604020202020204" pitchFamily="34" charset="0"/>
              </a:rPr>
              <a:t>E</a:t>
            </a:r>
            <a:r>
              <a:rPr lang="en-US" altLang="de-DE" sz="1600" b="1" i="1" baseline="-25000" dirty="0" err="1" smtClean="0">
                <a:solidFill>
                  <a:srgbClr val="0000FF"/>
                </a:solidFill>
                <a:latin typeface="Arial" panose="020B0604020202020204" pitchFamily="34" charset="0"/>
                <a:cs typeface="Arial" panose="020B0604020202020204" pitchFamily="34" charset="0"/>
              </a:rPr>
              <a:t>kin</a:t>
            </a:r>
            <a:r>
              <a:rPr lang="en-US" altLang="de-DE" sz="1600" b="1" i="1" dirty="0" smtClean="0">
                <a:solidFill>
                  <a:srgbClr val="0000FF"/>
                </a:solidFill>
                <a:latin typeface="Arial" panose="020B0604020202020204" pitchFamily="34" charset="0"/>
                <a:cs typeface="Arial" panose="020B0604020202020204" pitchFamily="34" charset="0"/>
              </a:rPr>
              <a:t> </a:t>
            </a:r>
            <a:r>
              <a:rPr lang="en-US" altLang="de-DE" sz="1600" b="1" dirty="0">
                <a:solidFill>
                  <a:srgbClr val="0000FF"/>
                </a:solidFill>
                <a:latin typeface="Arial" panose="020B0604020202020204" pitchFamily="34" charset="0"/>
                <a:cs typeface="Arial" panose="020B0604020202020204" pitchFamily="34" charset="0"/>
                <a:sym typeface="Symbol"/>
              </a:rPr>
              <a:t></a:t>
            </a:r>
            <a:r>
              <a:rPr lang="en-US" altLang="de-DE" sz="1600" b="1" i="1" dirty="0" smtClean="0">
                <a:solidFill>
                  <a:srgbClr val="0000FF"/>
                </a:solidFill>
                <a:latin typeface="Arial" panose="020B0604020202020204" pitchFamily="34" charset="0"/>
                <a:cs typeface="Arial" panose="020B0604020202020204" pitchFamily="34" charset="0"/>
              </a:rPr>
              <a:t> </a:t>
            </a:r>
            <a:r>
              <a:rPr lang="en-US" altLang="de-DE" sz="1600" b="1" dirty="0" smtClean="0">
                <a:solidFill>
                  <a:srgbClr val="0000FF"/>
                </a:solidFill>
                <a:latin typeface="Arial" panose="020B0604020202020204" pitchFamily="34" charset="0"/>
                <a:cs typeface="Arial" panose="020B0604020202020204" pitchFamily="34" charset="0"/>
              </a:rPr>
              <a:t>1 GeV (simplified): </a:t>
            </a:r>
            <a:endParaRPr lang="en-US" altLang="de-DE" sz="1600" b="1" dirty="0">
              <a:solidFill>
                <a:srgbClr val="0000FF"/>
              </a:solidFill>
              <a:latin typeface="Arial" panose="020B0604020202020204" pitchFamily="34" charset="0"/>
              <a:cs typeface="Arial" panose="020B0604020202020204" pitchFamily="34" charset="0"/>
            </a:endParaRPr>
          </a:p>
          <a:p>
            <a:pPr marL="285750" indent="-285750" algn="l">
              <a:spcBef>
                <a:spcPts val="400"/>
              </a:spcBef>
              <a:buFont typeface="Wingdings" panose="05000000000000000000" pitchFamily="2" charset="2"/>
              <a:buChar char="Ø"/>
            </a:pPr>
            <a:r>
              <a:rPr lang="en-US" altLang="de-DE" sz="1500" dirty="0" smtClean="0">
                <a:latin typeface="Arial" panose="020B0604020202020204" pitchFamily="34" charset="0"/>
                <a:cs typeface="Arial" panose="020B0604020202020204" pitchFamily="34" charset="0"/>
                <a:sym typeface="Symbol"/>
              </a:rPr>
              <a:t>Pre-equilibrium phases: -exchange  within  10</a:t>
            </a:r>
            <a:r>
              <a:rPr lang="en-US" altLang="de-DE" sz="1500" baseline="30000" dirty="0" smtClean="0">
                <a:latin typeface="Arial" panose="020B0604020202020204" pitchFamily="34" charset="0"/>
                <a:cs typeface="Arial" panose="020B0604020202020204" pitchFamily="34" charset="0"/>
                <a:sym typeface="Symbol"/>
              </a:rPr>
              <a:t>-22</a:t>
            </a:r>
            <a:r>
              <a:rPr lang="en-US" altLang="de-DE" sz="1500" dirty="0" smtClean="0">
                <a:latin typeface="Arial" panose="020B0604020202020204" pitchFamily="34" charset="0"/>
                <a:cs typeface="Arial" panose="020B0604020202020204" pitchFamily="34" charset="0"/>
                <a:sym typeface="Symbol"/>
              </a:rPr>
              <a:t> </a:t>
            </a:r>
            <a:r>
              <a:rPr lang="en-US" altLang="de-DE" sz="1500" dirty="0">
                <a:latin typeface="Arial" panose="020B0604020202020204" pitchFamily="34" charset="0"/>
                <a:cs typeface="Arial" panose="020B0604020202020204" pitchFamily="34" charset="0"/>
                <a:sym typeface="Symbol"/>
              </a:rPr>
              <a:t>s with </a:t>
            </a:r>
            <a:r>
              <a:rPr lang="en-US" altLang="de-DE" sz="1500" b="1" i="1" dirty="0" err="1">
                <a:latin typeface="Arial" panose="020B0604020202020204" pitchFamily="34" charset="0"/>
                <a:cs typeface="Arial" panose="020B0604020202020204" pitchFamily="34" charset="0"/>
                <a:sym typeface="Symbol"/>
              </a:rPr>
              <a:t>E</a:t>
            </a:r>
            <a:r>
              <a:rPr lang="en-US" altLang="de-DE" sz="1500" b="1" i="1" baseline="-25000" dirty="0" err="1">
                <a:latin typeface="Arial" panose="020B0604020202020204" pitchFamily="34" charset="0"/>
                <a:cs typeface="Arial" panose="020B0604020202020204" pitchFamily="34" charset="0"/>
                <a:sym typeface="Symbol"/>
              </a:rPr>
              <a:t>kin</a:t>
            </a:r>
            <a:r>
              <a:rPr lang="en-US" altLang="de-DE" sz="1500" dirty="0">
                <a:latin typeface="Arial" panose="020B0604020202020204" pitchFamily="34" charset="0"/>
                <a:cs typeface="Arial" panose="020B0604020202020204" pitchFamily="34" charset="0"/>
                <a:sym typeface="Symbol"/>
              </a:rPr>
              <a:t> &gt; 20 </a:t>
            </a:r>
            <a:r>
              <a:rPr lang="en-US" altLang="de-DE" sz="1500" dirty="0" smtClean="0">
                <a:latin typeface="Arial" panose="020B0604020202020204" pitchFamily="34" charset="0"/>
                <a:cs typeface="Arial" panose="020B0604020202020204" pitchFamily="34" charset="0"/>
                <a:sym typeface="Symbol"/>
              </a:rPr>
              <a:t>MeV  hadronic shower</a:t>
            </a:r>
          </a:p>
          <a:p>
            <a:pPr marL="285750" indent="-285750" algn="l">
              <a:spcBef>
                <a:spcPts val="400"/>
              </a:spcBef>
              <a:buFont typeface="Wingdings" panose="05000000000000000000" pitchFamily="2" charset="2"/>
              <a:buChar char="Ø"/>
            </a:pPr>
            <a:r>
              <a:rPr lang="en-US" altLang="de-DE" sz="1500" dirty="0" smtClean="0">
                <a:latin typeface="Arial" panose="020B0604020202020204" pitchFamily="34" charset="0"/>
                <a:cs typeface="Arial" panose="020B0604020202020204" pitchFamily="34" charset="0"/>
                <a:sym typeface="Symbol"/>
              </a:rPr>
              <a:t>Inter-nuclear cascade: Evaporation of n, p, d,  </a:t>
            </a:r>
            <a:r>
              <a:rPr lang="en-US" altLang="de-DE" sz="1500" dirty="0">
                <a:latin typeface="Arial" panose="020B0604020202020204" pitchFamily="34" charset="0"/>
                <a:cs typeface="Arial" panose="020B0604020202020204" pitchFamily="34" charset="0"/>
                <a:sym typeface="Symbol"/>
              </a:rPr>
              <a:t>within  </a:t>
            </a:r>
            <a:r>
              <a:rPr lang="en-US" altLang="de-DE" sz="1500" dirty="0" smtClean="0">
                <a:latin typeface="Arial" panose="020B0604020202020204" pitchFamily="34" charset="0"/>
                <a:cs typeface="Arial" panose="020B0604020202020204" pitchFamily="34" charset="0"/>
                <a:sym typeface="Symbol"/>
              </a:rPr>
              <a:t>10</a:t>
            </a:r>
            <a:r>
              <a:rPr lang="en-US" altLang="de-DE" sz="1500" baseline="30000" dirty="0" smtClean="0">
                <a:latin typeface="Arial" panose="020B0604020202020204" pitchFamily="34" charset="0"/>
                <a:cs typeface="Arial" panose="020B0604020202020204" pitchFamily="34" charset="0"/>
                <a:sym typeface="Symbol"/>
              </a:rPr>
              <a:t>-18</a:t>
            </a:r>
            <a:r>
              <a:rPr lang="en-US" altLang="de-DE" sz="1500" dirty="0" smtClean="0">
                <a:latin typeface="Arial" panose="020B0604020202020204" pitchFamily="34" charset="0"/>
                <a:cs typeface="Arial" panose="020B0604020202020204" pitchFamily="34" charset="0"/>
                <a:sym typeface="Symbol"/>
              </a:rPr>
              <a:t> </a:t>
            </a:r>
            <a:r>
              <a:rPr lang="en-US" altLang="de-DE" sz="1500" dirty="0">
                <a:latin typeface="Arial" panose="020B0604020202020204" pitchFamily="34" charset="0"/>
                <a:cs typeface="Arial" panose="020B0604020202020204" pitchFamily="34" charset="0"/>
                <a:sym typeface="Symbol"/>
              </a:rPr>
              <a:t>s with </a:t>
            </a:r>
            <a:r>
              <a:rPr lang="en-US" altLang="de-DE" sz="1500" b="1" i="1" dirty="0" err="1">
                <a:latin typeface="Arial" panose="020B0604020202020204" pitchFamily="34" charset="0"/>
                <a:cs typeface="Arial" panose="020B0604020202020204" pitchFamily="34" charset="0"/>
                <a:sym typeface="Symbol"/>
              </a:rPr>
              <a:t>E</a:t>
            </a:r>
            <a:r>
              <a:rPr lang="en-US" altLang="de-DE" sz="1500" b="1" i="1" baseline="-25000" dirty="0" err="1">
                <a:latin typeface="Arial" panose="020B0604020202020204" pitchFamily="34" charset="0"/>
                <a:cs typeface="Arial" panose="020B0604020202020204" pitchFamily="34" charset="0"/>
                <a:sym typeface="Symbol"/>
              </a:rPr>
              <a:t>kin</a:t>
            </a:r>
            <a:r>
              <a:rPr lang="en-US" altLang="de-DE" sz="1500" dirty="0">
                <a:latin typeface="Arial" panose="020B0604020202020204" pitchFamily="34" charset="0"/>
                <a:cs typeface="Arial" panose="020B0604020202020204" pitchFamily="34" charset="0"/>
                <a:sym typeface="Symbol"/>
              </a:rPr>
              <a:t> </a:t>
            </a:r>
            <a:r>
              <a:rPr lang="en-US" altLang="de-DE" sz="1500" dirty="0" smtClean="0">
                <a:latin typeface="Arial" panose="020B0604020202020204" pitchFamily="34" charset="0"/>
                <a:cs typeface="Arial" panose="020B0604020202020204" pitchFamily="34" charset="0"/>
                <a:sym typeface="Symbol"/>
              </a:rPr>
              <a:t> 1 – 10  MeV</a:t>
            </a:r>
          </a:p>
          <a:p>
            <a:pPr marL="285750" indent="-285750" algn="l">
              <a:spcBef>
                <a:spcPts val="400"/>
              </a:spcBef>
              <a:buFont typeface="Wingdings" panose="05000000000000000000" pitchFamily="2" charset="2"/>
              <a:buChar char="Ø"/>
            </a:pPr>
            <a:r>
              <a:rPr lang="en-US" altLang="de-DE" sz="1500" dirty="0" smtClean="0">
                <a:latin typeface="Arial" panose="020B0604020202020204" pitchFamily="34" charset="0"/>
                <a:cs typeface="Arial" panose="020B0604020202020204" pitchFamily="34" charset="0"/>
                <a:sym typeface="Symbol"/>
              </a:rPr>
              <a:t>Fission for heavy nuclei </a:t>
            </a:r>
          </a:p>
        </p:txBody>
      </p:sp>
      <p:grpSp>
        <p:nvGrpSpPr>
          <p:cNvPr id="19" name="Gruppieren 18"/>
          <p:cNvGrpSpPr/>
          <p:nvPr/>
        </p:nvGrpSpPr>
        <p:grpSpPr>
          <a:xfrm>
            <a:off x="611560" y="1916832"/>
            <a:ext cx="3816424" cy="4115765"/>
            <a:chOff x="5003504" y="1407956"/>
            <a:chExt cx="4052941" cy="4370833"/>
          </a:xfrm>
        </p:grpSpPr>
        <p:sp>
          <p:nvSpPr>
            <p:cNvPr id="20" name="Rechteck 19"/>
            <p:cNvSpPr/>
            <p:nvPr/>
          </p:nvSpPr>
          <p:spPr bwMode="auto">
            <a:xfrm>
              <a:off x="5003504" y="1407956"/>
              <a:ext cx="3949409" cy="4370833"/>
            </a:xfrm>
            <a:prstGeom prst="rect">
              <a:avLst/>
            </a:prstGeom>
            <a:solidFill>
              <a:schemeClr val="bg1"/>
            </a:solidFill>
            <a:ln w="9525" cap="flat" cmpd="sng" algn="ctr">
              <a:solidFill>
                <a:srgbClr val="0000FF"/>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de-DE" sz="1800" b="0" i="0" u="none" strike="noStrike" cap="none" normalizeH="0" baseline="0" smtClean="0">
                <a:ln>
                  <a:noFill/>
                </a:ln>
                <a:solidFill>
                  <a:schemeClr val="tx1"/>
                </a:solidFill>
                <a:effectLst/>
                <a:latin typeface="Times New Roman" pitchFamily="18" charset="0"/>
              </a:endParaRPr>
            </a:p>
          </p:txBody>
        </p:sp>
        <p:pic>
          <p:nvPicPr>
            <p:cNvPr id="21" name="Picture 2"/>
            <p:cNvPicPr>
              <a:picLocks noChangeAspect="1" noChangeArrowheads="1"/>
            </p:cNvPicPr>
            <p:nvPr/>
          </p:nvPicPr>
          <p:blipFill rotWithShape="1">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l="20623" r="22280" b="8051"/>
            <a:stretch/>
          </p:blipFill>
          <p:spPr bwMode="auto">
            <a:xfrm>
              <a:off x="5578761" y="1580582"/>
              <a:ext cx="2866077" cy="370910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22" name="Gruppieren 21"/>
            <p:cNvGrpSpPr/>
            <p:nvPr/>
          </p:nvGrpSpPr>
          <p:grpSpPr>
            <a:xfrm>
              <a:off x="5003504" y="1407956"/>
              <a:ext cx="4052941" cy="4370833"/>
              <a:chOff x="5157812" y="1002905"/>
              <a:chExt cx="4052941" cy="4370833"/>
            </a:xfrm>
          </p:grpSpPr>
          <p:grpSp>
            <p:nvGrpSpPr>
              <p:cNvPr id="24" name="Gruppieren 23"/>
              <p:cNvGrpSpPr/>
              <p:nvPr/>
            </p:nvGrpSpPr>
            <p:grpSpPr>
              <a:xfrm>
                <a:off x="5561227" y="4813885"/>
                <a:ext cx="3328524" cy="559853"/>
                <a:chOff x="720501" y="4832070"/>
                <a:chExt cx="3184360" cy="541146"/>
              </a:xfrm>
            </p:grpSpPr>
            <p:sp>
              <p:nvSpPr>
                <p:cNvPr id="42" name="Rechteck 41"/>
                <p:cNvSpPr/>
                <p:nvPr/>
              </p:nvSpPr>
              <p:spPr bwMode="auto">
                <a:xfrm>
                  <a:off x="809625" y="4928102"/>
                  <a:ext cx="2889250" cy="387044"/>
                </a:xfrm>
                <a:prstGeom prst="rect">
                  <a:avLst/>
                </a:prstGeom>
                <a:solidFill>
                  <a:schemeClr val="bg1"/>
                </a:solidFill>
                <a:ln w="3175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de-DE" sz="1800" b="0" i="0" u="none" strike="noStrike" cap="none" normalizeH="0" baseline="0" smtClean="0">
                    <a:ln>
                      <a:noFill/>
                    </a:ln>
                    <a:solidFill>
                      <a:schemeClr val="tx1"/>
                    </a:solidFill>
                    <a:effectLst/>
                    <a:latin typeface="Times New Roman" pitchFamily="18" charset="0"/>
                  </a:endParaRPr>
                </a:p>
              </p:txBody>
            </p:sp>
            <p:sp>
              <p:nvSpPr>
                <p:cNvPr id="43" name="Rectangle 6"/>
                <p:cNvSpPr>
                  <a:spLocks noChangeArrowheads="1"/>
                </p:cNvSpPr>
                <p:nvPr/>
              </p:nvSpPr>
              <p:spPr bwMode="auto">
                <a:xfrm>
                  <a:off x="947641" y="5050051"/>
                  <a:ext cx="2757251" cy="3231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1500" dirty="0" smtClean="0"/>
                    <a:t>proton kinetic energy </a:t>
                  </a:r>
                  <a:r>
                    <a:rPr lang="en-US" altLang="de-DE" sz="1500" dirty="0" err="1" smtClean="0"/>
                    <a:t>E</a:t>
                  </a:r>
                  <a:r>
                    <a:rPr lang="en-US" altLang="de-DE" sz="1500" baseline="-25000" dirty="0" err="1" smtClean="0"/>
                    <a:t>kin</a:t>
                  </a:r>
                  <a:r>
                    <a:rPr lang="en-US" altLang="de-DE" sz="1500" baseline="-25000" dirty="0" smtClean="0"/>
                    <a:t> </a:t>
                  </a:r>
                  <a:r>
                    <a:rPr lang="en-US" altLang="de-DE" sz="1500" dirty="0" smtClean="0"/>
                    <a:t>[MeV]</a:t>
                  </a:r>
                  <a:endParaRPr lang="en-US" altLang="de-DE" sz="1500" dirty="0"/>
                </a:p>
              </p:txBody>
            </p:sp>
            <p:sp>
              <p:nvSpPr>
                <p:cNvPr id="44" name="Rectangle 6"/>
                <p:cNvSpPr>
                  <a:spLocks noChangeArrowheads="1"/>
                </p:cNvSpPr>
                <p:nvPr/>
              </p:nvSpPr>
              <p:spPr bwMode="auto">
                <a:xfrm>
                  <a:off x="720501" y="4832070"/>
                  <a:ext cx="513092"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sz="1400" dirty="0" smtClean="0"/>
                    <a:t>1</a:t>
                  </a:r>
                  <a:endParaRPr lang="en-US" altLang="de-DE" sz="1400" dirty="0"/>
                </a:p>
              </p:txBody>
            </p:sp>
            <p:sp>
              <p:nvSpPr>
                <p:cNvPr id="45" name="Rectangle 6"/>
                <p:cNvSpPr>
                  <a:spLocks noChangeArrowheads="1"/>
                </p:cNvSpPr>
                <p:nvPr/>
              </p:nvSpPr>
              <p:spPr bwMode="auto">
                <a:xfrm>
                  <a:off x="2009391" y="4837828"/>
                  <a:ext cx="513092"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sz="1400" dirty="0" smtClean="0"/>
                    <a:t>100</a:t>
                  </a:r>
                  <a:endParaRPr lang="en-US" altLang="de-DE" sz="1400" dirty="0"/>
                </a:p>
              </p:txBody>
            </p:sp>
            <p:sp>
              <p:nvSpPr>
                <p:cNvPr id="46" name="Rectangle 6"/>
                <p:cNvSpPr>
                  <a:spLocks noChangeArrowheads="1"/>
                </p:cNvSpPr>
                <p:nvPr/>
              </p:nvSpPr>
              <p:spPr bwMode="auto">
                <a:xfrm>
                  <a:off x="2562022" y="4834960"/>
                  <a:ext cx="700051"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sz="1400" dirty="0" smtClean="0"/>
                    <a:t>1.000</a:t>
                  </a:r>
                  <a:endParaRPr lang="en-US" altLang="de-DE" sz="1400" dirty="0"/>
                </a:p>
              </p:txBody>
            </p:sp>
            <p:sp>
              <p:nvSpPr>
                <p:cNvPr id="47" name="Rectangle 6"/>
                <p:cNvSpPr>
                  <a:spLocks noChangeArrowheads="1"/>
                </p:cNvSpPr>
                <p:nvPr/>
              </p:nvSpPr>
              <p:spPr bwMode="auto">
                <a:xfrm>
                  <a:off x="3204810" y="4832092"/>
                  <a:ext cx="700051"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sz="1400" dirty="0" smtClean="0"/>
                    <a:t>10.000</a:t>
                  </a:r>
                  <a:endParaRPr lang="en-US" altLang="de-DE" sz="1400" dirty="0"/>
                </a:p>
              </p:txBody>
            </p:sp>
          </p:grpSp>
          <p:sp>
            <p:nvSpPr>
              <p:cNvPr id="25" name="Rechteck 24"/>
              <p:cNvSpPr/>
              <p:nvPr/>
            </p:nvSpPr>
            <p:spPr bwMode="auto">
              <a:xfrm>
                <a:off x="8570385" y="1256282"/>
                <a:ext cx="414565" cy="3628354"/>
              </a:xfrm>
              <a:prstGeom prst="rect">
                <a:avLst/>
              </a:prstGeom>
              <a:solidFill>
                <a:schemeClr val="bg1"/>
              </a:solidFill>
              <a:ln w="3175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de-DE" sz="1800" b="0" i="0" u="none" strike="noStrike" cap="none" normalizeH="0" baseline="0" smtClean="0">
                  <a:ln>
                    <a:noFill/>
                  </a:ln>
                  <a:solidFill>
                    <a:schemeClr val="tx1"/>
                  </a:solidFill>
                  <a:effectLst/>
                  <a:latin typeface="Times New Roman" pitchFamily="18" charset="0"/>
                </a:endParaRPr>
              </a:p>
            </p:txBody>
          </p:sp>
          <p:sp>
            <p:nvSpPr>
              <p:cNvPr id="26" name="Rectangle 6"/>
              <p:cNvSpPr>
                <a:spLocks noChangeArrowheads="1"/>
              </p:cNvSpPr>
              <p:nvPr/>
            </p:nvSpPr>
            <p:spPr bwMode="auto">
              <a:xfrm rot="5400000">
                <a:off x="8255395" y="2989849"/>
                <a:ext cx="1365856" cy="3377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1500" dirty="0" smtClean="0"/>
                  <a:t>range [cm]</a:t>
                </a:r>
                <a:endParaRPr lang="en-US" altLang="de-DE" sz="1500" dirty="0"/>
              </a:p>
            </p:txBody>
          </p:sp>
          <p:sp>
            <p:nvSpPr>
              <p:cNvPr id="27" name="Rectangle 6"/>
              <p:cNvSpPr>
                <a:spLocks noChangeArrowheads="1"/>
              </p:cNvSpPr>
              <p:nvPr/>
            </p:nvSpPr>
            <p:spPr bwMode="auto">
              <a:xfrm>
                <a:off x="8523896" y="4661145"/>
                <a:ext cx="536321" cy="3184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1400" dirty="0" smtClean="0"/>
                  <a:t>0.1</a:t>
                </a:r>
                <a:endParaRPr lang="en-US" altLang="de-DE" sz="1400" dirty="0"/>
              </a:p>
            </p:txBody>
          </p:sp>
          <p:sp>
            <p:nvSpPr>
              <p:cNvPr id="28" name="Rectangle 6"/>
              <p:cNvSpPr>
                <a:spLocks noChangeArrowheads="1"/>
              </p:cNvSpPr>
              <p:nvPr/>
            </p:nvSpPr>
            <p:spPr bwMode="auto">
              <a:xfrm>
                <a:off x="8523896" y="3767178"/>
                <a:ext cx="536321" cy="3184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1400" dirty="0" smtClean="0"/>
                  <a:t>1</a:t>
                </a:r>
                <a:endParaRPr lang="en-US" altLang="de-DE" sz="1400" dirty="0"/>
              </a:p>
            </p:txBody>
          </p:sp>
          <p:sp>
            <p:nvSpPr>
              <p:cNvPr id="29" name="Rectangle 6"/>
              <p:cNvSpPr>
                <a:spLocks noChangeArrowheads="1"/>
              </p:cNvSpPr>
              <p:nvPr/>
            </p:nvSpPr>
            <p:spPr bwMode="auto">
              <a:xfrm>
                <a:off x="8533341" y="2927281"/>
                <a:ext cx="536321" cy="3184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1400" dirty="0" smtClean="0"/>
                  <a:t>10</a:t>
                </a:r>
                <a:endParaRPr lang="en-US" altLang="de-DE" sz="1400" dirty="0"/>
              </a:p>
            </p:txBody>
          </p:sp>
          <p:sp>
            <p:nvSpPr>
              <p:cNvPr id="30" name="Rectangle 6"/>
              <p:cNvSpPr>
                <a:spLocks noChangeArrowheads="1"/>
              </p:cNvSpPr>
              <p:nvPr/>
            </p:nvSpPr>
            <p:spPr bwMode="auto">
              <a:xfrm>
                <a:off x="8533341" y="2053742"/>
                <a:ext cx="536321" cy="3184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1400" dirty="0" smtClean="0"/>
                  <a:t>100</a:t>
                </a:r>
                <a:endParaRPr lang="en-US" altLang="de-DE" sz="1400" dirty="0"/>
              </a:p>
            </p:txBody>
          </p:sp>
          <p:sp>
            <p:nvSpPr>
              <p:cNvPr id="31" name="Rectangle 6"/>
              <p:cNvSpPr>
                <a:spLocks noChangeArrowheads="1"/>
              </p:cNvSpPr>
              <p:nvPr/>
            </p:nvSpPr>
            <p:spPr bwMode="auto">
              <a:xfrm>
                <a:off x="8533341" y="1213845"/>
                <a:ext cx="677412" cy="3184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1400" dirty="0" smtClean="0"/>
                  <a:t>1.000</a:t>
                </a:r>
                <a:endParaRPr lang="en-US" altLang="de-DE" sz="1400" dirty="0"/>
              </a:p>
            </p:txBody>
          </p:sp>
          <p:sp>
            <p:nvSpPr>
              <p:cNvPr id="32" name="Rechteck 31"/>
              <p:cNvSpPr/>
              <p:nvPr/>
            </p:nvSpPr>
            <p:spPr bwMode="auto">
              <a:xfrm>
                <a:off x="5823693" y="1140058"/>
                <a:ext cx="2775453" cy="168712"/>
              </a:xfrm>
              <a:prstGeom prst="rect">
                <a:avLst/>
              </a:prstGeom>
              <a:solidFill>
                <a:schemeClr val="bg1"/>
              </a:solidFill>
              <a:ln w="3175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de-DE" sz="1800" b="0" i="0" u="none" strike="noStrike" cap="none" normalizeH="0" baseline="0" smtClean="0">
                  <a:ln>
                    <a:noFill/>
                  </a:ln>
                  <a:solidFill>
                    <a:schemeClr val="tx1"/>
                  </a:solidFill>
                  <a:effectLst/>
                  <a:latin typeface="Times New Roman" pitchFamily="18" charset="0"/>
                </a:endParaRPr>
              </a:p>
            </p:txBody>
          </p:sp>
          <p:grpSp>
            <p:nvGrpSpPr>
              <p:cNvPr id="33" name="Gruppieren 32"/>
              <p:cNvGrpSpPr/>
              <p:nvPr/>
            </p:nvGrpSpPr>
            <p:grpSpPr>
              <a:xfrm>
                <a:off x="5157812" y="1186168"/>
                <a:ext cx="705218" cy="3779398"/>
                <a:chOff x="334559" y="1325567"/>
                <a:chExt cx="674674" cy="3653115"/>
              </a:xfrm>
            </p:grpSpPr>
            <p:sp>
              <p:nvSpPr>
                <p:cNvPr id="35" name="Rechteck 34"/>
                <p:cNvSpPr/>
                <p:nvPr/>
              </p:nvSpPr>
              <p:spPr bwMode="auto">
                <a:xfrm>
                  <a:off x="488292" y="1348702"/>
                  <a:ext cx="396609" cy="3507118"/>
                </a:xfrm>
                <a:prstGeom prst="rect">
                  <a:avLst/>
                </a:prstGeom>
                <a:solidFill>
                  <a:schemeClr val="bg1"/>
                </a:solidFill>
                <a:ln w="3175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de-DE" sz="1800" b="0" i="0" u="none" strike="noStrike" cap="none" normalizeH="0" baseline="0" smtClean="0">
                    <a:ln>
                      <a:noFill/>
                    </a:ln>
                    <a:solidFill>
                      <a:schemeClr val="tx1"/>
                    </a:solidFill>
                    <a:effectLst/>
                    <a:latin typeface="Times New Roman" pitchFamily="18" charset="0"/>
                  </a:endParaRPr>
                </a:p>
              </p:txBody>
            </p:sp>
            <p:sp>
              <p:nvSpPr>
                <p:cNvPr id="36" name="Rectangle 6"/>
                <p:cNvSpPr>
                  <a:spLocks noChangeArrowheads="1"/>
                </p:cNvSpPr>
                <p:nvPr/>
              </p:nvSpPr>
              <p:spPr bwMode="auto">
                <a:xfrm rot="16200000">
                  <a:off x="-882484" y="2913294"/>
                  <a:ext cx="2757251" cy="3231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1500" dirty="0" smtClean="0"/>
                    <a:t>nuclear reaction probability [%]</a:t>
                  </a:r>
                  <a:endParaRPr lang="en-US" altLang="de-DE" sz="1500" dirty="0"/>
                </a:p>
              </p:txBody>
            </p:sp>
            <p:sp>
              <p:nvSpPr>
                <p:cNvPr id="37" name="Rectangle 6"/>
                <p:cNvSpPr>
                  <a:spLocks noChangeArrowheads="1"/>
                </p:cNvSpPr>
                <p:nvPr/>
              </p:nvSpPr>
              <p:spPr bwMode="auto">
                <a:xfrm>
                  <a:off x="488292" y="3857943"/>
                  <a:ext cx="513092"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r"/>
                  <a:r>
                    <a:rPr lang="en-US" altLang="de-DE" sz="1400" dirty="0" smtClean="0"/>
                    <a:t>0.1</a:t>
                  </a:r>
                  <a:endParaRPr lang="en-US" altLang="de-DE" sz="1400" dirty="0"/>
                </a:p>
              </p:txBody>
            </p:sp>
            <p:sp>
              <p:nvSpPr>
                <p:cNvPr id="38" name="Rectangle 6"/>
                <p:cNvSpPr>
                  <a:spLocks noChangeArrowheads="1"/>
                </p:cNvSpPr>
                <p:nvPr/>
              </p:nvSpPr>
              <p:spPr bwMode="auto">
                <a:xfrm>
                  <a:off x="489623" y="3016468"/>
                  <a:ext cx="513092"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r"/>
                  <a:r>
                    <a:rPr lang="en-US" altLang="de-DE" sz="1400" dirty="0" smtClean="0"/>
                    <a:t>1 </a:t>
                  </a:r>
                  <a:endParaRPr lang="en-US" altLang="de-DE" sz="1400" dirty="0"/>
                </a:p>
              </p:txBody>
            </p:sp>
            <p:sp>
              <p:nvSpPr>
                <p:cNvPr id="39" name="Rectangle 6"/>
                <p:cNvSpPr>
                  <a:spLocks noChangeArrowheads="1"/>
                </p:cNvSpPr>
                <p:nvPr/>
              </p:nvSpPr>
              <p:spPr bwMode="auto">
                <a:xfrm>
                  <a:off x="490954" y="2174993"/>
                  <a:ext cx="513092"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r"/>
                  <a:r>
                    <a:rPr lang="en-US" altLang="de-DE" sz="1400" dirty="0" smtClean="0"/>
                    <a:t>10 </a:t>
                  </a:r>
                  <a:endParaRPr lang="en-US" altLang="de-DE" sz="1400" dirty="0"/>
                </a:p>
              </p:txBody>
            </p:sp>
            <p:sp>
              <p:nvSpPr>
                <p:cNvPr id="40" name="Rectangle 6"/>
                <p:cNvSpPr>
                  <a:spLocks noChangeArrowheads="1"/>
                </p:cNvSpPr>
                <p:nvPr/>
              </p:nvSpPr>
              <p:spPr bwMode="auto">
                <a:xfrm>
                  <a:off x="492285" y="1325567"/>
                  <a:ext cx="513092"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r"/>
                  <a:r>
                    <a:rPr lang="en-US" altLang="de-DE" sz="1400" dirty="0" smtClean="0"/>
                    <a:t>100 </a:t>
                  </a:r>
                  <a:endParaRPr lang="en-US" altLang="de-DE" sz="1400" dirty="0"/>
                </a:p>
              </p:txBody>
            </p:sp>
            <p:sp>
              <p:nvSpPr>
                <p:cNvPr id="41" name="Rectangle 6"/>
                <p:cNvSpPr>
                  <a:spLocks noChangeArrowheads="1"/>
                </p:cNvSpPr>
                <p:nvPr/>
              </p:nvSpPr>
              <p:spPr bwMode="auto">
                <a:xfrm>
                  <a:off x="496141" y="4670905"/>
                  <a:ext cx="513092"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r"/>
                  <a:r>
                    <a:rPr lang="en-US" altLang="de-DE" sz="1400" dirty="0" smtClean="0"/>
                    <a:t>0.01</a:t>
                  </a:r>
                  <a:endParaRPr lang="en-US" altLang="de-DE" sz="1400" dirty="0"/>
                </a:p>
              </p:txBody>
            </p:sp>
          </p:grpSp>
          <p:sp>
            <p:nvSpPr>
              <p:cNvPr id="34" name="Rectangle 7"/>
              <p:cNvSpPr>
                <a:spLocks noChangeArrowheads="1"/>
              </p:cNvSpPr>
              <p:nvPr/>
            </p:nvSpPr>
            <p:spPr bwMode="auto">
              <a:xfrm>
                <a:off x="5788174" y="1002905"/>
                <a:ext cx="28892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dirty="0">
                    <a:solidFill>
                      <a:srgbClr val="0000FF"/>
                    </a:solidFill>
                  </a:rPr>
                  <a:t>Nuclear reaction probability:</a:t>
                </a:r>
              </a:p>
            </p:txBody>
          </p:sp>
        </p:grpSp>
        <p:sp>
          <p:nvSpPr>
            <p:cNvPr id="23" name="Rectangle 6"/>
            <p:cNvSpPr>
              <a:spLocks noChangeArrowheads="1"/>
            </p:cNvSpPr>
            <p:nvPr/>
          </p:nvSpPr>
          <p:spPr bwMode="auto">
            <a:xfrm>
              <a:off x="6137204" y="5217721"/>
              <a:ext cx="536321" cy="3184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sz="1400" dirty="0" smtClean="0"/>
                <a:t>10</a:t>
              </a:r>
              <a:endParaRPr lang="en-US" altLang="de-DE" sz="1400" dirty="0"/>
            </a:p>
          </p:txBody>
        </p:sp>
      </p:grpSp>
      <p:sp>
        <p:nvSpPr>
          <p:cNvPr id="77" name="Rectangle 4"/>
          <p:cNvSpPr>
            <a:spLocks noChangeArrowheads="1"/>
          </p:cNvSpPr>
          <p:nvPr/>
        </p:nvSpPr>
        <p:spPr bwMode="auto">
          <a:xfrm>
            <a:off x="5607621" y="6381328"/>
            <a:ext cx="3536379"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r"/>
            <a:r>
              <a:rPr lang="en-US" altLang="de-DE" sz="1200" dirty="0" smtClean="0">
                <a:latin typeface="Arial" panose="020B0604020202020204" pitchFamily="34" charset="0"/>
                <a:cs typeface="Arial" panose="020B0604020202020204" pitchFamily="34" charset="0"/>
              </a:rPr>
              <a:t>R.H. Thomas, in Handbook on Acc. </a:t>
            </a:r>
            <a:r>
              <a:rPr lang="en-US" altLang="de-DE" sz="1200" dirty="0" err="1" smtClean="0">
                <a:latin typeface="Arial" panose="020B0604020202020204" pitchFamily="34" charset="0"/>
                <a:cs typeface="Arial" panose="020B0604020202020204" pitchFamily="34" charset="0"/>
              </a:rPr>
              <a:t>Phy</a:t>
            </a:r>
            <a:r>
              <a:rPr lang="en-US" altLang="de-DE" sz="1200" dirty="0" smtClean="0">
                <a:latin typeface="Arial" panose="020B0604020202020204" pitchFamily="34" charset="0"/>
                <a:cs typeface="Arial" panose="020B0604020202020204" pitchFamily="34" charset="0"/>
              </a:rPr>
              <a:t>. &amp; Eng. </a:t>
            </a:r>
            <a:endParaRPr lang="en-US" altLang="de-DE" sz="1200" dirty="0">
              <a:latin typeface="Arial" panose="020B0604020202020204" pitchFamily="34" charset="0"/>
              <a:cs typeface="Arial" panose="020B0604020202020204" pitchFamily="34" charset="0"/>
            </a:endParaRPr>
          </a:p>
        </p:txBody>
      </p:sp>
      <p:sp>
        <p:nvSpPr>
          <p:cNvPr id="78" name="Rectangle 4"/>
          <p:cNvSpPr>
            <a:spLocks noChangeArrowheads="1"/>
          </p:cNvSpPr>
          <p:nvPr/>
        </p:nvSpPr>
        <p:spPr bwMode="auto">
          <a:xfrm>
            <a:off x="179512" y="6165304"/>
            <a:ext cx="698477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b="1" i="1" dirty="0">
                <a:latin typeface="Arial" panose="020B0604020202020204" pitchFamily="34" charset="0"/>
                <a:cs typeface="Arial" panose="020B0604020202020204" pitchFamily="34" charset="0"/>
              </a:rPr>
              <a:t>Thick target:</a:t>
            </a:r>
            <a:r>
              <a:rPr lang="en-US" altLang="de-DE" dirty="0">
                <a:latin typeface="Arial" panose="020B0604020202020204" pitchFamily="34" charset="0"/>
                <a:cs typeface="Arial" panose="020B0604020202020204" pitchFamily="34" charset="0"/>
              </a:rPr>
              <a:t> </a:t>
            </a:r>
            <a:r>
              <a:rPr lang="en-US" altLang="de-DE" dirty="0" smtClean="0">
                <a:latin typeface="Arial" panose="020B0604020202020204" pitchFamily="34" charset="0"/>
                <a:cs typeface="Arial" panose="020B0604020202020204" pitchFamily="34" charset="0"/>
              </a:rPr>
              <a:t> Penetration depth comparable to range</a:t>
            </a:r>
            <a:endParaRPr lang="en-US" altLang="de-DE" dirty="0">
              <a:latin typeface="Arial" panose="020B0604020202020204" pitchFamily="34" charset="0"/>
              <a:cs typeface="Arial" panose="020B0604020202020204" pitchFamily="34" charset="0"/>
            </a:endParaRPr>
          </a:p>
        </p:txBody>
      </p:sp>
      <p:grpSp>
        <p:nvGrpSpPr>
          <p:cNvPr id="16" name="Gruppieren 15"/>
          <p:cNvGrpSpPr/>
          <p:nvPr/>
        </p:nvGrpSpPr>
        <p:grpSpPr>
          <a:xfrm>
            <a:off x="4644008" y="1916832"/>
            <a:ext cx="3384376" cy="4115723"/>
            <a:chOff x="1653535" y="1712693"/>
            <a:chExt cx="3497585" cy="4253397"/>
          </a:xfrm>
        </p:grpSpPr>
        <p:sp>
          <p:nvSpPr>
            <p:cNvPr id="63" name="Rectangle 4"/>
            <p:cNvSpPr>
              <a:spLocks noChangeArrowheads="1"/>
            </p:cNvSpPr>
            <p:nvPr/>
          </p:nvSpPr>
          <p:spPr bwMode="auto">
            <a:xfrm>
              <a:off x="3196485" y="2213639"/>
              <a:ext cx="1954635" cy="510909"/>
            </a:xfrm>
            <a:prstGeom prst="rect">
              <a:avLst/>
            </a:prstGeom>
            <a:solidFill>
              <a:schemeClr val="bg1"/>
            </a:solidFill>
            <a:ln>
              <a:noFill/>
            </a:ln>
            <a:effectLs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pPr>
              <a:r>
                <a:rPr lang="en-US" altLang="de-DE" sz="1600" dirty="0" smtClean="0">
                  <a:latin typeface="Arial" panose="020B0604020202020204" pitchFamily="34" charset="0"/>
                  <a:cs typeface="Arial" panose="020B0604020202020204" pitchFamily="34" charset="0"/>
                  <a:sym typeface="Symbol"/>
                </a:rPr>
                <a:t>forward peaked </a:t>
              </a:r>
            </a:p>
            <a:p>
              <a:pPr algn="l">
                <a:spcBef>
                  <a:spcPts val="0"/>
                </a:spcBef>
              </a:pPr>
              <a:r>
                <a:rPr lang="en-US" altLang="de-DE" sz="1600" b="1" i="1" dirty="0" err="1" smtClean="0">
                  <a:latin typeface="Arial" panose="020B0604020202020204" pitchFamily="34" charset="0"/>
                  <a:cs typeface="Arial" panose="020B0604020202020204" pitchFamily="34" charset="0"/>
                  <a:sym typeface="Symbol"/>
                </a:rPr>
                <a:t>E</a:t>
              </a:r>
              <a:r>
                <a:rPr lang="en-US" altLang="de-DE" sz="1600" b="1" i="1" baseline="-25000" dirty="0" err="1" smtClean="0">
                  <a:latin typeface="Arial" panose="020B0604020202020204" pitchFamily="34" charset="0"/>
                  <a:cs typeface="Arial" panose="020B0604020202020204" pitchFamily="34" charset="0"/>
                  <a:sym typeface="Symbol"/>
                </a:rPr>
                <a:t>kin</a:t>
              </a:r>
              <a:r>
                <a:rPr lang="en-US" altLang="de-DE" sz="1600" b="1" i="1" dirty="0" smtClean="0">
                  <a:latin typeface="Arial" panose="020B0604020202020204" pitchFamily="34" charset="0"/>
                  <a:cs typeface="Arial" panose="020B0604020202020204" pitchFamily="34" charset="0"/>
                  <a:sym typeface="Symbol"/>
                </a:rPr>
                <a:t> &gt; </a:t>
              </a:r>
              <a:r>
                <a:rPr lang="en-US" altLang="de-DE" sz="1600" dirty="0" smtClean="0">
                  <a:latin typeface="Arial" panose="020B0604020202020204" pitchFamily="34" charset="0"/>
                  <a:cs typeface="Arial" panose="020B0604020202020204" pitchFamily="34" charset="0"/>
                  <a:sym typeface="Symbol"/>
                </a:rPr>
                <a:t>100 MeV </a:t>
              </a:r>
            </a:p>
          </p:txBody>
        </p:sp>
        <p:sp>
          <p:nvSpPr>
            <p:cNvPr id="49" name="Rectangle 7"/>
            <p:cNvSpPr>
              <a:spLocks noChangeArrowheads="1"/>
            </p:cNvSpPr>
            <p:nvPr/>
          </p:nvSpPr>
          <p:spPr bwMode="auto">
            <a:xfrm>
              <a:off x="2500184" y="5627536"/>
              <a:ext cx="1293944"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sz="1600" b="1" i="1" dirty="0" err="1" smtClean="0"/>
                <a:t>E</a:t>
              </a:r>
              <a:r>
                <a:rPr lang="en-US" altLang="de-DE" sz="1600" b="1" i="1" baseline="-25000" dirty="0" err="1" smtClean="0"/>
                <a:t>kin</a:t>
              </a:r>
              <a:r>
                <a:rPr lang="en-US" altLang="de-DE" sz="1600" dirty="0" smtClean="0"/>
                <a:t> </a:t>
              </a:r>
              <a:r>
                <a:rPr lang="en-US" altLang="de-DE" sz="1600" dirty="0" smtClean="0">
                  <a:sym typeface="Symbol"/>
                </a:rPr>
                <a:t> 1 MeV</a:t>
              </a:r>
              <a:endParaRPr lang="en-US" altLang="de-DE" sz="1600" dirty="0"/>
            </a:p>
          </p:txBody>
        </p:sp>
        <p:sp>
          <p:nvSpPr>
            <p:cNvPr id="50" name="Rechteck 49"/>
            <p:cNvSpPr/>
            <p:nvPr/>
          </p:nvSpPr>
          <p:spPr bwMode="auto">
            <a:xfrm>
              <a:off x="1653535" y="1712693"/>
              <a:ext cx="3454408" cy="4253397"/>
            </a:xfrm>
            <a:prstGeom prst="rect">
              <a:avLst/>
            </a:prstGeom>
            <a:solidFill>
              <a:schemeClr val="bg1"/>
            </a:solidFill>
            <a:ln w="12700" cap="flat" cmpd="sng" algn="ctr">
              <a:solidFill>
                <a:srgbClr val="0000FF"/>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smtClean="0">
                <a:ln>
                  <a:noFill/>
                </a:ln>
                <a:solidFill>
                  <a:schemeClr val="tx1"/>
                </a:solidFill>
                <a:effectLst/>
                <a:latin typeface="Times New Roman" pitchFamily="18" charset="0"/>
              </a:endParaRPr>
            </a:p>
          </p:txBody>
        </p:sp>
        <p:grpSp>
          <p:nvGrpSpPr>
            <p:cNvPr id="51" name="Gruppieren 50"/>
            <p:cNvGrpSpPr/>
            <p:nvPr/>
          </p:nvGrpSpPr>
          <p:grpSpPr>
            <a:xfrm>
              <a:off x="1653535" y="1712693"/>
              <a:ext cx="3454408" cy="4144314"/>
              <a:chOff x="4086068" y="930275"/>
              <a:chExt cx="3738225" cy="4484815"/>
            </a:xfrm>
          </p:grpSpPr>
          <p:sp>
            <p:nvSpPr>
              <p:cNvPr id="52" name="Rectangle 8"/>
              <p:cNvSpPr>
                <a:spLocks noChangeArrowheads="1"/>
              </p:cNvSpPr>
              <p:nvPr/>
            </p:nvSpPr>
            <p:spPr bwMode="auto">
              <a:xfrm>
                <a:off x="4593103" y="930275"/>
                <a:ext cx="2746389" cy="3996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dirty="0">
                    <a:solidFill>
                      <a:srgbClr val="0000FF"/>
                    </a:solidFill>
                  </a:rPr>
                  <a:t>Neutron yield per proton:</a:t>
                </a:r>
              </a:p>
            </p:txBody>
          </p:sp>
          <p:grpSp>
            <p:nvGrpSpPr>
              <p:cNvPr id="53" name="Gruppieren 52"/>
              <p:cNvGrpSpPr/>
              <p:nvPr/>
            </p:nvGrpSpPr>
            <p:grpSpPr>
              <a:xfrm>
                <a:off x="4086068" y="1268760"/>
                <a:ext cx="3738225" cy="4146330"/>
                <a:chOff x="4086068" y="1362535"/>
                <a:chExt cx="3738225" cy="4146330"/>
              </a:xfrm>
            </p:grpSpPr>
            <p:pic>
              <p:nvPicPr>
                <p:cNvPr id="54" name="Picture 11"/>
                <p:cNvPicPr>
                  <a:picLocks noChangeAspect="1" noChangeArrowheads="1"/>
                </p:cNvPicPr>
                <p:nvPr/>
              </p:nvPicPr>
              <p:blipFill>
                <a:blip r:embed="rId4">
                  <a:lum bright="-20000" contrast="40000"/>
                  <a:extLst>
                    <a:ext uri="{28A0092B-C50C-407E-A947-70E740481C1C}">
                      <a14:useLocalDpi xmlns:a14="http://schemas.microsoft.com/office/drawing/2010/main" val="0"/>
                    </a:ext>
                  </a:extLst>
                </a:blip>
                <a:srcRect/>
                <a:stretch>
                  <a:fillRect/>
                </a:stretch>
              </p:blipFill>
              <p:spPr bwMode="auto">
                <a:xfrm>
                  <a:off x="4459509" y="1393339"/>
                  <a:ext cx="3280843" cy="39200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55" name="Gruppieren 54"/>
                <p:cNvGrpSpPr/>
                <p:nvPr/>
              </p:nvGrpSpPr>
              <p:grpSpPr>
                <a:xfrm>
                  <a:off x="4555992" y="4941168"/>
                  <a:ext cx="3268301" cy="567697"/>
                  <a:chOff x="720501" y="4832070"/>
                  <a:chExt cx="3268301" cy="567697"/>
                </a:xfrm>
              </p:grpSpPr>
              <p:sp>
                <p:nvSpPr>
                  <p:cNvPr id="71" name="Rechteck 70"/>
                  <p:cNvSpPr/>
                  <p:nvPr/>
                </p:nvSpPr>
                <p:spPr bwMode="auto">
                  <a:xfrm>
                    <a:off x="809625" y="4898841"/>
                    <a:ext cx="2889250" cy="387044"/>
                  </a:xfrm>
                  <a:prstGeom prst="rect">
                    <a:avLst/>
                  </a:prstGeom>
                  <a:solidFill>
                    <a:schemeClr val="bg1"/>
                  </a:solidFill>
                  <a:ln w="3175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de-DE" sz="1800" b="0" i="0" u="none" strike="noStrike" cap="none" normalizeH="0" baseline="0" smtClean="0">
                      <a:ln>
                        <a:noFill/>
                      </a:ln>
                      <a:solidFill>
                        <a:schemeClr val="tx1"/>
                      </a:solidFill>
                      <a:effectLst/>
                      <a:latin typeface="Times New Roman" pitchFamily="18" charset="0"/>
                    </a:endParaRPr>
                  </a:p>
                </p:txBody>
              </p:sp>
              <p:sp>
                <p:nvSpPr>
                  <p:cNvPr id="72" name="Rectangle 6"/>
                  <p:cNvSpPr>
                    <a:spLocks noChangeArrowheads="1"/>
                  </p:cNvSpPr>
                  <p:nvPr/>
                </p:nvSpPr>
                <p:spPr bwMode="auto">
                  <a:xfrm>
                    <a:off x="803713" y="5050051"/>
                    <a:ext cx="3131116" cy="3497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1500" dirty="0" smtClean="0"/>
                      <a:t>proton kinetic energy </a:t>
                    </a:r>
                    <a:r>
                      <a:rPr lang="en-US" altLang="de-DE" sz="1500" dirty="0" err="1" smtClean="0"/>
                      <a:t>E</a:t>
                    </a:r>
                    <a:r>
                      <a:rPr lang="en-US" altLang="de-DE" sz="1500" baseline="-25000" dirty="0" err="1" smtClean="0"/>
                      <a:t>kin</a:t>
                    </a:r>
                    <a:r>
                      <a:rPr lang="en-US" altLang="de-DE" sz="1500" baseline="-25000" dirty="0" smtClean="0"/>
                      <a:t> </a:t>
                    </a:r>
                    <a:r>
                      <a:rPr lang="en-US" altLang="de-DE" sz="1500" dirty="0" smtClean="0"/>
                      <a:t>[MeV]</a:t>
                    </a:r>
                    <a:endParaRPr lang="en-US" altLang="de-DE" sz="1500" dirty="0"/>
                  </a:p>
                </p:txBody>
              </p:sp>
              <p:sp>
                <p:nvSpPr>
                  <p:cNvPr id="73" name="Rectangle 6"/>
                  <p:cNvSpPr>
                    <a:spLocks noChangeArrowheads="1"/>
                  </p:cNvSpPr>
                  <p:nvPr/>
                </p:nvSpPr>
                <p:spPr bwMode="auto">
                  <a:xfrm>
                    <a:off x="720501" y="4832070"/>
                    <a:ext cx="513092"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sz="1400" dirty="0" smtClean="0"/>
                      <a:t>10</a:t>
                    </a:r>
                    <a:endParaRPr lang="en-US" altLang="de-DE" sz="1400" dirty="0"/>
                  </a:p>
                </p:txBody>
              </p:sp>
              <p:sp>
                <p:nvSpPr>
                  <p:cNvPr id="74" name="Rectangle 6"/>
                  <p:cNvSpPr>
                    <a:spLocks noChangeArrowheads="1"/>
                  </p:cNvSpPr>
                  <p:nvPr/>
                </p:nvSpPr>
                <p:spPr bwMode="auto">
                  <a:xfrm>
                    <a:off x="1519562" y="4837828"/>
                    <a:ext cx="513092"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sz="1400" dirty="0" smtClean="0"/>
                      <a:t>100</a:t>
                    </a:r>
                    <a:endParaRPr lang="en-US" altLang="de-DE" sz="1400" dirty="0"/>
                  </a:p>
                </p:txBody>
              </p:sp>
              <p:sp>
                <p:nvSpPr>
                  <p:cNvPr id="75" name="Rectangle 6"/>
                  <p:cNvSpPr>
                    <a:spLocks noChangeArrowheads="1"/>
                  </p:cNvSpPr>
                  <p:nvPr/>
                </p:nvSpPr>
                <p:spPr bwMode="auto">
                  <a:xfrm>
                    <a:off x="2320686" y="4834960"/>
                    <a:ext cx="700051"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sz="1400" dirty="0" smtClean="0"/>
                      <a:t>1.000</a:t>
                    </a:r>
                    <a:endParaRPr lang="en-US" altLang="de-DE" sz="1400" dirty="0"/>
                  </a:p>
                </p:txBody>
              </p:sp>
              <p:sp>
                <p:nvSpPr>
                  <p:cNvPr id="76" name="Rectangle 6"/>
                  <p:cNvSpPr>
                    <a:spLocks noChangeArrowheads="1"/>
                  </p:cNvSpPr>
                  <p:nvPr/>
                </p:nvSpPr>
                <p:spPr bwMode="auto">
                  <a:xfrm>
                    <a:off x="3022818" y="4850061"/>
                    <a:ext cx="965984" cy="3330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sz="1400" dirty="0" smtClean="0"/>
                      <a:t>10.000</a:t>
                    </a:r>
                    <a:endParaRPr lang="en-US" altLang="de-DE" sz="1400" dirty="0"/>
                  </a:p>
                </p:txBody>
              </p:sp>
            </p:grpSp>
            <p:grpSp>
              <p:nvGrpSpPr>
                <p:cNvPr id="56" name="Gruppieren 55"/>
                <p:cNvGrpSpPr/>
                <p:nvPr/>
              </p:nvGrpSpPr>
              <p:grpSpPr>
                <a:xfrm>
                  <a:off x="4086068" y="1362535"/>
                  <a:ext cx="792717" cy="3722649"/>
                  <a:chOff x="208667" y="1184025"/>
                  <a:chExt cx="792717" cy="3722649"/>
                </a:xfrm>
              </p:grpSpPr>
              <p:sp>
                <p:nvSpPr>
                  <p:cNvPr id="67" name="Rechteck 66"/>
                  <p:cNvSpPr/>
                  <p:nvPr/>
                </p:nvSpPr>
                <p:spPr bwMode="auto">
                  <a:xfrm>
                    <a:off x="496144" y="1184025"/>
                    <a:ext cx="414480" cy="3671795"/>
                  </a:xfrm>
                  <a:prstGeom prst="rect">
                    <a:avLst/>
                  </a:prstGeom>
                  <a:solidFill>
                    <a:schemeClr val="bg1"/>
                  </a:solidFill>
                  <a:ln w="3175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de-DE" sz="1800" b="0" i="0" u="none" strike="noStrike" cap="none" normalizeH="0" baseline="0" smtClean="0">
                      <a:ln>
                        <a:noFill/>
                      </a:ln>
                      <a:solidFill>
                        <a:schemeClr val="tx1"/>
                      </a:solidFill>
                      <a:effectLst/>
                      <a:latin typeface="Times New Roman" pitchFamily="18" charset="0"/>
                    </a:endParaRPr>
                  </a:p>
                </p:txBody>
              </p:sp>
              <p:sp>
                <p:nvSpPr>
                  <p:cNvPr id="68" name="Rectangle 6"/>
                  <p:cNvSpPr>
                    <a:spLocks noChangeArrowheads="1"/>
                  </p:cNvSpPr>
                  <p:nvPr/>
                </p:nvSpPr>
                <p:spPr bwMode="auto">
                  <a:xfrm rot="16200000">
                    <a:off x="-542188" y="2783922"/>
                    <a:ext cx="1824876" cy="3231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1500" dirty="0" smtClean="0"/>
                      <a:t>neutrons per proton</a:t>
                    </a:r>
                    <a:endParaRPr lang="en-US" altLang="de-DE" sz="1500" dirty="0"/>
                  </a:p>
                </p:txBody>
              </p:sp>
              <p:sp>
                <p:nvSpPr>
                  <p:cNvPr id="69" name="Rectangle 6"/>
                  <p:cNvSpPr>
                    <a:spLocks noChangeArrowheads="1"/>
                  </p:cNvSpPr>
                  <p:nvPr/>
                </p:nvSpPr>
                <p:spPr bwMode="auto">
                  <a:xfrm>
                    <a:off x="488292" y="4094841"/>
                    <a:ext cx="513092"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r"/>
                    <a:r>
                      <a:rPr lang="en-US" altLang="de-DE" sz="1400" dirty="0" smtClean="0"/>
                      <a:t>10</a:t>
                    </a:r>
                    <a:r>
                      <a:rPr lang="en-US" altLang="de-DE" sz="1400" baseline="30000" dirty="0" smtClean="0"/>
                      <a:t>-3</a:t>
                    </a:r>
                    <a:endParaRPr lang="en-US" altLang="de-DE" sz="1400" dirty="0"/>
                  </a:p>
                </p:txBody>
              </p:sp>
              <p:sp>
                <p:nvSpPr>
                  <p:cNvPr id="70" name="Rectangle 6"/>
                  <p:cNvSpPr>
                    <a:spLocks noChangeArrowheads="1"/>
                  </p:cNvSpPr>
                  <p:nvPr/>
                </p:nvSpPr>
                <p:spPr bwMode="auto">
                  <a:xfrm>
                    <a:off x="478575" y="4598897"/>
                    <a:ext cx="513092"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r"/>
                    <a:r>
                      <a:rPr lang="en-US" altLang="de-DE" sz="1400" dirty="0" smtClean="0"/>
                      <a:t>10</a:t>
                    </a:r>
                    <a:r>
                      <a:rPr lang="en-US" altLang="de-DE" sz="1400" baseline="30000" dirty="0" smtClean="0"/>
                      <a:t>-4</a:t>
                    </a:r>
                    <a:endParaRPr lang="en-US" altLang="de-DE" sz="1400" dirty="0"/>
                  </a:p>
                </p:txBody>
              </p:sp>
            </p:grpSp>
            <p:sp>
              <p:nvSpPr>
                <p:cNvPr id="57" name="Rectangle 6"/>
                <p:cNvSpPr>
                  <a:spLocks noChangeArrowheads="1"/>
                </p:cNvSpPr>
                <p:nvPr/>
              </p:nvSpPr>
              <p:spPr bwMode="auto">
                <a:xfrm>
                  <a:off x="4355976" y="3717032"/>
                  <a:ext cx="513092"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r"/>
                  <a:r>
                    <a:rPr lang="en-US" altLang="de-DE" sz="1400" dirty="0" smtClean="0"/>
                    <a:t>10</a:t>
                  </a:r>
                  <a:r>
                    <a:rPr lang="en-US" altLang="de-DE" sz="1400" baseline="30000" dirty="0" smtClean="0"/>
                    <a:t>-2</a:t>
                  </a:r>
                  <a:endParaRPr lang="en-US" altLang="de-DE" sz="1400" dirty="0"/>
                </a:p>
              </p:txBody>
            </p:sp>
            <p:sp>
              <p:nvSpPr>
                <p:cNvPr id="58" name="Rectangle 6"/>
                <p:cNvSpPr>
                  <a:spLocks noChangeArrowheads="1"/>
                </p:cNvSpPr>
                <p:nvPr/>
              </p:nvSpPr>
              <p:spPr bwMode="auto">
                <a:xfrm>
                  <a:off x="4355976" y="3193231"/>
                  <a:ext cx="513092"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r"/>
                  <a:r>
                    <a:rPr lang="en-US" altLang="de-DE" sz="1400" dirty="0" smtClean="0"/>
                    <a:t>10</a:t>
                  </a:r>
                  <a:r>
                    <a:rPr lang="en-US" altLang="de-DE" sz="1400" baseline="30000" dirty="0" smtClean="0"/>
                    <a:t>-1</a:t>
                  </a:r>
                  <a:endParaRPr lang="en-US" altLang="de-DE" sz="1400" dirty="0"/>
                </a:p>
              </p:txBody>
            </p:sp>
            <p:sp>
              <p:nvSpPr>
                <p:cNvPr id="59" name="Rectangle 6"/>
                <p:cNvSpPr>
                  <a:spLocks noChangeArrowheads="1"/>
                </p:cNvSpPr>
                <p:nvPr/>
              </p:nvSpPr>
              <p:spPr bwMode="auto">
                <a:xfrm>
                  <a:off x="4355976" y="2636912"/>
                  <a:ext cx="513092"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r"/>
                  <a:r>
                    <a:rPr lang="en-US" altLang="de-DE" sz="1400" dirty="0" smtClean="0"/>
                    <a:t>10</a:t>
                  </a:r>
                  <a:r>
                    <a:rPr lang="en-US" altLang="de-DE" sz="1400" baseline="30000" dirty="0"/>
                    <a:t>0</a:t>
                  </a:r>
                  <a:endParaRPr lang="en-US" altLang="de-DE" sz="1400" dirty="0"/>
                </a:p>
              </p:txBody>
            </p:sp>
            <p:sp>
              <p:nvSpPr>
                <p:cNvPr id="65" name="Rectangle 6"/>
                <p:cNvSpPr>
                  <a:spLocks noChangeArrowheads="1"/>
                </p:cNvSpPr>
                <p:nvPr/>
              </p:nvSpPr>
              <p:spPr bwMode="auto">
                <a:xfrm>
                  <a:off x="4355976" y="2132856"/>
                  <a:ext cx="513092"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r"/>
                  <a:r>
                    <a:rPr lang="en-US" altLang="de-DE" sz="1400" dirty="0" smtClean="0"/>
                    <a:t>10</a:t>
                  </a:r>
                  <a:r>
                    <a:rPr lang="en-US" altLang="de-DE" sz="1400" baseline="30000" dirty="0" smtClean="0"/>
                    <a:t>1</a:t>
                  </a:r>
                  <a:endParaRPr lang="en-US" altLang="de-DE" sz="1400" dirty="0"/>
                </a:p>
              </p:txBody>
            </p:sp>
            <p:sp>
              <p:nvSpPr>
                <p:cNvPr id="66" name="Rectangle 6"/>
                <p:cNvSpPr>
                  <a:spLocks noChangeArrowheads="1"/>
                </p:cNvSpPr>
                <p:nvPr/>
              </p:nvSpPr>
              <p:spPr bwMode="auto">
                <a:xfrm>
                  <a:off x="4355976" y="1556792"/>
                  <a:ext cx="513092"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r"/>
                  <a:r>
                    <a:rPr lang="en-US" altLang="de-DE" sz="1400" dirty="0" smtClean="0"/>
                    <a:t>10</a:t>
                  </a:r>
                  <a:r>
                    <a:rPr lang="en-US" altLang="de-DE" sz="1400" baseline="30000" dirty="0" smtClean="0"/>
                    <a:t>2</a:t>
                  </a:r>
                  <a:endParaRPr lang="en-US" altLang="de-DE" sz="1400" dirty="0"/>
                </a:p>
              </p:txBody>
            </p:sp>
          </p:grpSp>
        </p:grpSp>
        <p:cxnSp>
          <p:nvCxnSpPr>
            <p:cNvPr id="10" name="Gerader Verbinder 9"/>
            <p:cNvCxnSpPr/>
            <p:nvPr/>
          </p:nvCxnSpPr>
          <p:spPr>
            <a:xfrm flipV="1">
              <a:off x="3851909" y="2708920"/>
              <a:ext cx="11" cy="2665158"/>
            </a:xfrm>
            <a:prstGeom prst="line">
              <a:avLst/>
            </a:prstGeom>
            <a:ln>
              <a:solidFill>
                <a:srgbClr val="FF0000"/>
              </a:solidFill>
              <a:prstDash val="sysDash"/>
            </a:ln>
            <a:effectLst/>
          </p:spPr>
          <p:style>
            <a:lnRef idx="2">
              <a:schemeClr val="accent1"/>
            </a:lnRef>
            <a:fillRef idx="0">
              <a:schemeClr val="accent1"/>
            </a:fillRef>
            <a:effectRef idx="1">
              <a:schemeClr val="accent1"/>
            </a:effectRef>
            <a:fontRef idx="minor">
              <a:schemeClr val="tx1"/>
            </a:fontRef>
          </p:style>
        </p:cxnSp>
        <p:cxnSp>
          <p:nvCxnSpPr>
            <p:cNvPr id="80" name="Gerader Verbinder 79"/>
            <p:cNvCxnSpPr/>
            <p:nvPr/>
          </p:nvCxnSpPr>
          <p:spPr>
            <a:xfrm>
              <a:off x="2339752" y="3212976"/>
              <a:ext cx="1512169" cy="0"/>
            </a:xfrm>
            <a:prstGeom prst="line">
              <a:avLst/>
            </a:prstGeom>
            <a:ln>
              <a:solidFill>
                <a:srgbClr val="FF0000"/>
              </a:solidFill>
              <a:prstDash val="sysDash"/>
            </a:ln>
            <a:effectLst/>
          </p:spPr>
          <p:style>
            <a:lnRef idx="2">
              <a:schemeClr val="accent1"/>
            </a:lnRef>
            <a:fillRef idx="0">
              <a:schemeClr val="accent1"/>
            </a:fillRef>
            <a:effectRef idx="1">
              <a:schemeClr val="accent1"/>
            </a:effectRef>
            <a:fontRef idx="minor">
              <a:schemeClr val="tx1"/>
            </a:fontRef>
          </p:style>
        </p:cxnSp>
        <p:cxnSp>
          <p:nvCxnSpPr>
            <p:cNvPr id="81" name="Gerader Verbinder 80"/>
            <p:cNvCxnSpPr/>
            <p:nvPr/>
          </p:nvCxnSpPr>
          <p:spPr>
            <a:xfrm>
              <a:off x="2339752" y="2708920"/>
              <a:ext cx="1512169" cy="0"/>
            </a:xfrm>
            <a:prstGeom prst="line">
              <a:avLst/>
            </a:prstGeom>
            <a:ln>
              <a:solidFill>
                <a:srgbClr val="FF0000"/>
              </a:solidFill>
              <a:prstDash val="sysDash"/>
            </a:ln>
            <a:effectLst/>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2130103735"/>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Text Box 2"/>
          <p:cNvSpPr txBox="1">
            <a:spLocks noChangeArrowheads="1"/>
          </p:cNvSpPr>
          <p:nvPr/>
        </p:nvSpPr>
        <p:spPr bwMode="auto">
          <a:xfrm>
            <a:off x="252000" y="180000"/>
            <a:ext cx="7924800" cy="430887"/>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200" b="1" dirty="0" smtClean="0">
                <a:solidFill>
                  <a:srgbClr val="000000"/>
                </a:solidFill>
                <a:latin typeface="Calibri" panose="020F0502020204030204" pitchFamily="34" charset="0"/>
                <a:cs typeface="Calibri" panose="020F0502020204030204" pitchFamily="34" charset="0"/>
              </a:rPr>
              <a:t>Nuclear Physics Processes for Protons</a:t>
            </a:r>
            <a:endParaRPr lang="en-US" altLang="de-DE" sz="2200" b="1" dirty="0">
              <a:solidFill>
                <a:srgbClr val="000000"/>
              </a:solidFill>
              <a:latin typeface="Calibri" panose="020F0502020204030204" pitchFamily="34" charset="0"/>
              <a:cs typeface="Calibri" panose="020F0502020204030204" pitchFamily="34" charset="0"/>
            </a:endParaRPr>
          </a:p>
        </p:txBody>
      </p:sp>
      <p:sp>
        <p:nvSpPr>
          <p:cNvPr id="15364" name="Text Box 3"/>
          <p:cNvSpPr txBox="1">
            <a:spLocks noChangeArrowheads="1"/>
          </p:cNvSpPr>
          <p:nvPr/>
        </p:nvSpPr>
        <p:spPr bwMode="auto">
          <a:xfrm>
            <a:off x="125413" y="1343025"/>
            <a:ext cx="8729662" cy="180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p:txBody>
      </p:sp>
      <p:sp>
        <p:nvSpPr>
          <p:cNvPr id="300037" name="Rectangle 5"/>
          <p:cNvSpPr>
            <a:spLocks noChangeArrowheads="1"/>
          </p:cNvSpPr>
          <p:nvPr/>
        </p:nvSpPr>
        <p:spPr bwMode="auto">
          <a:xfrm>
            <a:off x="284163" y="3497263"/>
            <a:ext cx="8491537"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en-US" altLang="de-DE" sz="2000" dirty="0">
              <a:solidFill>
                <a:schemeClr val="accent2"/>
              </a:solidFill>
            </a:endParaRPr>
          </a:p>
        </p:txBody>
      </p:sp>
      <p:sp>
        <p:nvSpPr>
          <p:cNvPr id="9" name="Rectangle 4"/>
          <p:cNvSpPr>
            <a:spLocks noChangeArrowheads="1"/>
          </p:cNvSpPr>
          <p:nvPr/>
        </p:nvSpPr>
        <p:spPr bwMode="auto">
          <a:xfrm>
            <a:off x="177835" y="834683"/>
            <a:ext cx="7040737" cy="22395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pPr>
            <a:r>
              <a:rPr lang="en-US" altLang="de-DE" sz="1600" b="1" dirty="0" smtClean="0">
                <a:solidFill>
                  <a:srgbClr val="0000FF"/>
                </a:solidFill>
                <a:latin typeface="Arial" panose="020B0604020202020204" pitchFamily="34" charset="0"/>
                <a:cs typeface="Arial" panose="020B0604020202020204" pitchFamily="34" charset="0"/>
              </a:rPr>
              <a:t>Impact of protons with </a:t>
            </a:r>
            <a:r>
              <a:rPr lang="en-US" altLang="de-DE" sz="1600" b="1" i="1" dirty="0" err="1" smtClean="0">
                <a:solidFill>
                  <a:srgbClr val="0000FF"/>
                </a:solidFill>
                <a:latin typeface="Arial" panose="020B0604020202020204" pitchFamily="34" charset="0"/>
                <a:cs typeface="Arial" panose="020B0604020202020204" pitchFamily="34" charset="0"/>
              </a:rPr>
              <a:t>E</a:t>
            </a:r>
            <a:r>
              <a:rPr lang="en-US" altLang="de-DE" sz="1600" b="1" i="1" baseline="-25000" dirty="0" err="1" smtClean="0">
                <a:solidFill>
                  <a:srgbClr val="0000FF"/>
                </a:solidFill>
                <a:latin typeface="Arial" panose="020B0604020202020204" pitchFamily="34" charset="0"/>
                <a:cs typeface="Arial" panose="020B0604020202020204" pitchFamily="34" charset="0"/>
              </a:rPr>
              <a:t>kin</a:t>
            </a:r>
            <a:r>
              <a:rPr lang="en-US" altLang="de-DE" sz="1600" b="1" i="1" dirty="0" smtClean="0">
                <a:solidFill>
                  <a:srgbClr val="0000FF"/>
                </a:solidFill>
                <a:latin typeface="Arial" panose="020B0604020202020204" pitchFamily="34" charset="0"/>
                <a:cs typeface="Arial" panose="020B0604020202020204" pitchFamily="34" charset="0"/>
              </a:rPr>
              <a:t> &gt; </a:t>
            </a:r>
            <a:r>
              <a:rPr lang="en-US" altLang="de-DE" sz="1600" b="1" dirty="0" smtClean="0">
                <a:solidFill>
                  <a:srgbClr val="0000FF"/>
                </a:solidFill>
                <a:latin typeface="Arial" panose="020B0604020202020204" pitchFamily="34" charset="0"/>
                <a:cs typeface="Arial" panose="020B0604020202020204" pitchFamily="34" charset="0"/>
              </a:rPr>
              <a:t>100 MeV at beam pipe or dump: </a:t>
            </a:r>
            <a:endParaRPr lang="en-US" altLang="de-DE" sz="1600" b="1" dirty="0">
              <a:solidFill>
                <a:srgbClr val="0000FF"/>
              </a:solidFill>
              <a:latin typeface="Arial" panose="020B0604020202020204" pitchFamily="34" charset="0"/>
              <a:cs typeface="Arial" panose="020B0604020202020204" pitchFamily="34" charset="0"/>
            </a:endParaRPr>
          </a:p>
          <a:p>
            <a:pPr marL="285750" indent="-285750" algn="l">
              <a:spcBef>
                <a:spcPts val="400"/>
              </a:spcBef>
              <a:buFont typeface="Wingdings" panose="05000000000000000000" pitchFamily="2" charset="2"/>
              <a:buChar char="Ø"/>
            </a:pPr>
            <a:r>
              <a:rPr lang="en-US" altLang="de-DE" sz="1500" dirty="0" smtClean="0">
                <a:latin typeface="Arial" panose="020B0604020202020204" pitchFamily="34" charset="0"/>
                <a:cs typeface="Arial" panose="020B0604020202020204" pitchFamily="34" charset="0"/>
                <a:sym typeface="Symbol"/>
              </a:rPr>
              <a:t>Hadronic shower</a:t>
            </a:r>
          </a:p>
          <a:p>
            <a:pPr marL="285750" indent="-285750" algn="l">
              <a:spcBef>
                <a:spcPts val="400"/>
              </a:spcBef>
              <a:buFont typeface="Wingdings" panose="05000000000000000000" pitchFamily="2" charset="2"/>
              <a:buChar char="Ø"/>
            </a:pPr>
            <a:r>
              <a:rPr lang="en-US" altLang="de-DE" sz="1500" dirty="0" smtClean="0">
                <a:latin typeface="Arial" panose="020B0604020202020204" pitchFamily="34" charset="0"/>
                <a:cs typeface="Arial" panose="020B0604020202020204" pitchFamily="34" charset="0"/>
                <a:sym typeface="Symbol"/>
              </a:rPr>
              <a:t>Beam fragmented nuclei, secondary nuclei </a:t>
            </a:r>
          </a:p>
          <a:p>
            <a:pPr marL="285750" indent="-285750" algn="l">
              <a:spcBef>
                <a:spcPts val="400"/>
              </a:spcBef>
              <a:buFont typeface="Wingdings" panose="05000000000000000000" pitchFamily="2" charset="2"/>
              <a:buChar char="Ø"/>
            </a:pPr>
            <a:r>
              <a:rPr lang="en-US" altLang="de-DE" sz="1500" dirty="0" smtClean="0">
                <a:latin typeface="Arial" panose="020B0604020202020204" pitchFamily="34" charset="0"/>
                <a:cs typeface="Arial" panose="020B0604020202020204" pitchFamily="34" charset="0"/>
                <a:sym typeface="Symbol"/>
              </a:rPr>
              <a:t>Fast and slow n, p, d,  ... </a:t>
            </a:r>
          </a:p>
          <a:p>
            <a:pPr marL="285750" indent="-285750" algn="l">
              <a:spcBef>
                <a:spcPts val="400"/>
              </a:spcBef>
              <a:buFont typeface="Wingdings" panose="05000000000000000000" pitchFamily="2" charset="2"/>
              <a:buChar char="Ø"/>
            </a:pPr>
            <a:r>
              <a:rPr lang="en-US" altLang="de-DE" sz="1500" b="1" i="1" dirty="0">
                <a:latin typeface="Arial" panose="020B0604020202020204" pitchFamily="34" charset="0"/>
                <a:cs typeface="Arial" panose="020B0604020202020204" pitchFamily="34" charset="0"/>
                <a:sym typeface="Symbol"/>
              </a:rPr>
              <a:t></a:t>
            </a:r>
            <a:r>
              <a:rPr lang="en-US" altLang="de-DE" sz="1500" dirty="0">
                <a:latin typeface="Arial" panose="020B0604020202020204" pitchFamily="34" charset="0"/>
                <a:cs typeface="Arial" panose="020B0604020202020204" pitchFamily="34" charset="0"/>
                <a:sym typeface="Symbol"/>
              </a:rPr>
              <a:t> </a:t>
            </a:r>
            <a:r>
              <a:rPr lang="en-US" altLang="de-DE" sz="1500" dirty="0" smtClean="0">
                <a:latin typeface="Arial" panose="020B0604020202020204" pitchFamily="34" charset="0"/>
                <a:cs typeface="Arial" panose="020B0604020202020204" pitchFamily="34" charset="0"/>
                <a:sym typeface="Symbol"/>
              </a:rPr>
              <a:t> &amp; </a:t>
            </a:r>
            <a:r>
              <a:rPr lang="en-US" altLang="de-DE" sz="1500" b="1" dirty="0">
                <a:latin typeface="Arial" panose="020B0604020202020204" pitchFamily="34" charset="0"/>
                <a:cs typeface="Arial" panose="020B0604020202020204" pitchFamily="34" charset="0"/>
                <a:sym typeface="Symbol"/>
              </a:rPr>
              <a:t></a:t>
            </a:r>
            <a:r>
              <a:rPr lang="en-US" altLang="de-DE" sz="1500" dirty="0">
                <a:latin typeface="Arial" panose="020B0604020202020204" pitchFamily="34" charset="0"/>
                <a:cs typeface="Arial" panose="020B0604020202020204" pitchFamily="34" charset="0"/>
                <a:sym typeface="Symbol"/>
              </a:rPr>
              <a:t> decay </a:t>
            </a:r>
            <a:r>
              <a:rPr lang="en-US" altLang="de-DE" sz="1500" dirty="0" smtClean="0">
                <a:latin typeface="Arial" panose="020B0604020202020204" pitchFamily="34" charset="0"/>
                <a:cs typeface="Arial" panose="020B0604020202020204" pitchFamily="34" charset="0"/>
                <a:sym typeface="Symbol"/>
              </a:rPr>
              <a:t>of target nuclei </a:t>
            </a:r>
          </a:p>
          <a:p>
            <a:pPr algn="l">
              <a:spcBef>
                <a:spcPts val="400"/>
              </a:spcBef>
            </a:pPr>
            <a:r>
              <a:rPr lang="en-US" altLang="de-DE" sz="1500" dirty="0">
                <a:latin typeface="Arial" panose="020B0604020202020204" pitchFamily="34" charset="0"/>
                <a:cs typeface="Arial" panose="020B0604020202020204" pitchFamily="34" charset="0"/>
                <a:sym typeface="Symbol"/>
              </a:rPr>
              <a:t> </a:t>
            </a:r>
            <a:r>
              <a:rPr lang="en-US" altLang="de-DE" sz="1500" dirty="0" smtClean="0">
                <a:latin typeface="Arial" panose="020B0604020202020204" pitchFamily="34" charset="0"/>
                <a:cs typeface="Arial" panose="020B0604020202020204" pitchFamily="34" charset="0"/>
                <a:sym typeface="Symbol"/>
              </a:rPr>
              <a:t>    on long time scale</a:t>
            </a:r>
          </a:p>
          <a:p>
            <a:pPr algn="l">
              <a:spcBef>
                <a:spcPts val="400"/>
              </a:spcBef>
            </a:pPr>
            <a:r>
              <a:rPr lang="en-US" altLang="de-DE" sz="1500" dirty="0" smtClean="0">
                <a:latin typeface="Arial" panose="020B0604020202020204" pitchFamily="34" charset="0"/>
                <a:cs typeface="Arial" panose="020B0604020202020204" pitchFamily="34" charset="0"/>
                <a:sym typeface="Symbol"/>
              </a:rPr>
              <a:t>Vacuum </a:t>
            </a:r>
            <a:r>
              <a:rPr lang="en-US" altLang="de-DE" sz="1500" dirty="0">
                <a:latin typeface="Arial" panose="020B0604020202020204" pitchFamily="34" charset="0"/>
                <a:cs typeface="Arial" panose="020B0604020202020204" pitchFamily="34" charset="0"/>
                <a:sym typeface="Symbol"/>
              </a:rPr>
              <a:t>pipe might by </a:t>
            </a:r>
            <a:r>
              <a:rPr lang="en-US" altLang="de-DE" sz="1500" dirty="0" smtClean="0">
                <a:latin typeface="Arial" panose="020B0604020202020204" pitchFamily="34" charset="0"/>
                <a:cs typeface="Arial" panose="020B0604020202020204" pitchFamily="34" charset="0"/>
                <a:sym typeface="Symbol"/>
              </a:rPr>
              <a:t>‘thick target’ </a:t>
            </a:r>
          </a:p>
          <a:p>
            <a:pPr algn="l">
              <a:spcBef>
                <a:spcPts val="400"/>
              </a:spcBef>
            </a:pPr>
            <a:r>
              <a:rPr lang="en-US" altLang="de-DE" sz="1500" dirty="0" smtClean="0">
                <a:latin typeface="Arial" panose="020B0604020202020204" pitchFamily="34" charset="0"/>
                <a:cs typeface="Arial" panose="020B0604020202020204" pitchFamily="34" charset="0"/>
                <a:sym typeface="Symbol"/>
              </a:rPr>
              <a:t>due to gracing incident</a:t>
            </a:r>
            <a:endParaRPr lang="en-US" altLang="de-DE" sz="1500" dirty="0">
              <a:latin typeface="Arial" panose="020B0604020202020204" pitchFamily="34" charset="0"/>
              <a:cs typeface="Arial" panose="020B0604020202020204" pitchFamily="34" charset="0"/>
              <a:sym typeface="Symbol"/>
            </a:endParaRPr>
          </a:p>
        </p:txBody>
      </p:sp>
      <p:pic>
        <p:nvPicPr>
          <p:cNvPr id="10" name="Picture 2"/>
          <p:cNvPicPr>
            <a:picLocks noChangeAspect="1" noChangeArrowheads="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14798" t="28039" r="14321" b="29868"/>
          <a:stretch/>
        </p:blipFill>
        <p:spPr bwMode="auto">
          <a:xfrm>
            <a:off x="4247198" y="764704"/>
            <a:ext cx="4717616" cy="206929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mc:AlternateContent xmlns:mc="http://schemas.openxmlformats.org/markup-compatibility/2006" xmlns:a14="http://schemas.microsoft.com/office/drawing/2010/main">
        <mc:Choice Requires="a14">
          <p:sp>
            <p:nvSpPr>
              <p:cNvPr id="58" name="Rectangle 4"/>
              <p:cNvSpPr>
                <a:spLocks noChangeArrowheads="1"/>
              </p:cNvSpPr>
              <p:nvPr/>
            </p:nvSpPr>
            <p:spPr bwMode="auto">
              <a:xfrm>
                <a:off x="179512" y="3140968"/>
                <a:ext cx="5914660" cy="2596288"/>
              </a:xfrm>
              <a:prstGeom prst="rect">
                <a:avLst/>
              </a:prstGeom>
              <a:noFill/>
              <a:ln>
                <a:noFill/>
              </a:ln>
              <a:effectLst/>
              <a:extLst>
                <a:ext uri="{909E8E84-426E-40DD-AFC4-6F175D3DCCD1}">
                  <a14:hiddenFill>
                    <a:solidFill>
                      <a:schemeClr val="accent1"/>
                    </a:solidFill>
                  </a14:hiddenFill>
                </a:ext>
                <a:ext uri="{91240B29-F687-4F45-9708-019B960494DF}">
                  <a14:hiddenLine w="31750" algn="ctr">
                    <a:solidFill>
                      <a:srgbClr val="000000"/>
                    </a:solidFill>
                    <a:miter lim="800000"/>
                    <a:headEnd/>
                    <a:tailEnd/>
                  </a14:hiddenLine>
                </a:ext>
                <a:ext uri="{AF507438-7753-43E0-B8FC-AC1667EBCBE1}">
                  <a14:hiddenEffects>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pPr>
                <a:r>
                  <a:rPr lang="en-US" altLang="de-DE" sz="1600" b="1" dirty="0" smtClean="0">
                    <a:solidFill>
                      <a:srgbClr val="0000FF"/>
                    </a:solidFill>
                    <a:latin typeface="Arial" panose="020B0604020202020204" pitchFamily="34" charset="0"/>
                    <a:cs typeface="Arial" panose="020B0604020202020204" pitchFamily="34" charset="0"/>
                  </a:rPr>
                  <a:t>Example of cross section for protons on steel beam pipe: </a:t>
                </a:r>
                <a:endParaRPr lang="en-US" altLang="de-DE" sz="1600" b="1" dirty="0">
                  <a:solidFill>
                    <a:srgbClr val="0000FF"/>
                  </a:solidFill>
                  <a:latin typeface="Arial" panose="020B0604020202020204" pitchFamily="34" charset="0"/>
                  <a:cs typeface="Arial" panose="020B0604020202020204" pitchFamily="34" charset="0"/>
                </a:endParaRPr>
              </a:p>
              <a:p>
                <a:pPr marL="285750" indent="-285750" algn="l">
                  <a:spcBef>
                    <a:spcPts val="400"/>
                  </a:spcBef>
                  <a:buFont typeface="Wingdings" panose="05000000000000000000" pitchFamily="2" charset="2"/>
                  <a:buChar char="Ø"/>
                </a:pPr>
                <a:r>
                  <a:rPr lang="en-US" altLang="de-DE" sz="1500" dirty="0" smtClean="0">
                    <a:latin typeface="Arial" panose="020B0604020202020204" pitchFamily="34" charset="0"/>
                    <a:cs typeface="Arial" panose="020B0604020202020204" pitchFamily="34" charset="0"/>
                    <a:sym typeface="Symbol"/>
                  </a:rPr>
                  <a:t>Reaction: Fe + p  </a:t>
                </a:r>
                <a:r>
                  <a:rPr lang="en-US" altLang="de-DE" sz="1500" baseline="30000" dirty="0" smtClean="0">
                    <a:latin typeface="Arial" panose="020B0604020202020204" pitchFamily="34" charset="0"/>
                    <a:cs typeface="Arial" panose="020B0604020202020204" pitchFamily="34" charset="0"/>
                    <a:sym typeface="Symbol"/>
                  </a:rPr>
                  <a:t>54</a:t>
                </a:r>
                <a:r>
                  <a:rPr lang="en-US" altLang="de-DE" sz="1500" dirty="0" smtClean="0">
                    <a:latin typeface="Arial" panose="020B0604020202020204" pitchFamily="34" charset="0"/>
                    <a:cs typeface="Arial" panose="020B0604020202020204" pitchFamily="34" charset="0"/>
                    <a:sym typeface="Symbol"/>
                  </a:rPr>
                  <a:t>Mn + something</a:t>
                </a:r>
              </a:p>
              <a:p>
                <a:pPr algn="l">
                  <a:spcBef>
                    <a:spcPts val="400"/>
                  </a:spcBef>
                </a:pPr>
                <a:r>
                  <a:rPr lang="en-US" altLang="de-DE" sz="1500" dirty="0" smtClean="0">
                    <a:latin typeface="Arial" panose="020B0604020202020204" pitchFamily="34" charset="0"/>
                    <a:cs typeface="Arial" panose="020B0604020202020204" pitchFamily="34" charset="0"/>
                    <a:sym typeface="Symbol"/>
                  </a:rPr>
                  <a:t>     [ 100 </a:t>
                </a:r>
                <a:r>
                  <a:rPr lang="en-US" altLang="de-DE" sz="1500" dirty="0" err="1" smtClean="0">
                    <a:latin typeface="Arial" panose="020B0604020202020204" pitchFamily="34" charset="0"/>
                    <a:cs typeface="Arial" panose="020B0604020202020204" pitchFamily="34" charset="0"/>
                    <a:sym typeface="Symbol"/>
                  </a:rPr>
                  <a:t>mb</a:t>
                </a:r>
                <a:r>
                  <a:rPr lang="en-US" altLang="de-DE" sz="1500" dirty="0" smtClean="0">
                    <a:latin typeface="Arial" panose="020B0604020202020204" pitchFamily="34" charset="0"/>
                    <a:cs typeface="Arial" panose="020B0604020202020204" pitchFamily="34" charset="0"/>
                    <a:sym typeface="Symbol"/>
                  </a:rPr>
                  <a:t> </a:t>
                </a:r>
                <a:r>
                  <a:rPr lang="en-US" altLang="de-DE" sz="1500" dirty="0" smtClean="0">
                    <a:latin typeface="Arial" panose="020B0604020202020204" pitchFamily="34" charset="0"/>
                    <a:cs typeface="Arial" panose="020B0604020202020204" pitchFamily="34" charset="0"/>
                    <a:sym typeface="Symbol" panose="05050102010706020507" pitchFamily="18" charset="2"/>
                  </a:rPr>
                  <a:t></a:t>
                </a:r>
                <a:r>
                  <a:rPr lang="en-US" altLang="de-DE" sz="1500" dirty="0" smtClean="0">
                    <a:latin typeface="Arial" panose="020B0604020202020204" pitchFamily="34" charset="0"/>
                    <a:cs typeface="Arial" panose="020B0604020202020204" pitchFamily="34" charset="0"/>
                    <a:sym typeface="Symbol"/>
                  </a:rPr>
                  <a:t> </a:t>
                </a:r>
                <a14:m>
                  <m:oMath xmlns:m="http://schemas.openxmlformats.org/officeDocument/2006/math">
                    <m:box>
                      <m:boxPr>
                        <m:ctrlPr>
                          <a:rPr lang="en-US" altLang="de-DE" i="1" smtClean="0">
                            <a:latin typeface="Cambria Math" panose="02040503050406030204" pitchFamily="18" charset="0"/>
                            <a:cs typeface="Arial" panose="020B0604020202020204" pitchFamily="34" charset="0"/>
                            <a:sym typeface="Symbol"/>
                          </a:rPr>
                        </m:ctrlPr>
                      </m:boxPr>
                      <m:e>
                        <m:argPr>
                          <m:argSz m:val="-1"/>
                        </m:argPr>
                        <m:f>
                          <m:fPr>
                            <m:ctrlPr>
                              <a:rPr lang="en-US" altLang="de-DE" i="1" smtClean="0">
                                <a:latin typeface="Cambria Math" panose="02040503050406030204" pitchFamily="18" charset="0"/>
                                <a:cs typeface="Arial" panose="020B0604020202020204" pitchFamily="34" charset="0"/>
                                <a:sym typeface="Symbol"/>
                              </a:rPr>
                            </m:ctrlPr>
                          </m:fPr>
                          <m:num>
                            <m:r>
                              <a:rPr lang="de-DE" altLang="de-DE" b="0" i="1" smtClean="0">
                                <a:latin typeface="Cambria Math"/>
                                <a:cs typeface="Arial" panose="020B0604020202020204" pitchFamily="34" charset="0"/>
                                <a:sym typeface="Symbol"/>
                              </a:rPr>
                              <m:t>1</m:t>
                            </m:r>
                          </m:num>
                          <m:den>
                            <m:r>
                              <a:rPr lang="de-DE" altLang="de-DE" b="0" i="1" smtClean="0">
                                <a:latin typeface="Cambria Math"/>
                                <a:cs typeface="Arial" panose="020B0604020202020204" pitchFamily="34" charset="0"/>
                                <a:sym typeface="Symbol"/>
                              </a:rPr>
                              <m:t>10</m:t>
                            </m:r>
                          </m:den>
                        </m:f>
                      </m:e>
                    </m:box>
                  </m:oMath>
                </a14:m>
                <a:r>
                  <a:rPr lang="en-US" altLang="de-DE" dirty="0" smtClean="0">
                    <a:latin typeface="Arial" panose="020B0604020202020204" pitchFamily="34" charset="0"/>
                    <a:cs typeface="Arial" panose="020B0604020202020204" pitchFamily="34" charset="0"/>
                    <a:sym typeface="Symbol"/>
                  </a:rPr>
                  <a:t> </a:t>
                </a:r>
                <a:r>
                  <a:rPr lang="en-US" altLang="de-DE" sz="1500" b="1" i="1" dirty="0" smtClean="0">
                    <a:latin typeface="Arial" panose="020B0604020202020204" pitchFamily="34" charset="0"/>
                    <a:cs typeface="Arial" panose="020B0604020202020204" pitchFamily="34" charset="0"/>
                    <a:sym typeface="Symbol"/>
                  </a:rPr>
                  <a:t></a:t>
                </a:r>
                <a:r>
                  <a:rPr lang="en-US" altLang="de-DE" sz="1500" b="1" i="1" baseline="-25000" dirty="0" smtClean="0">
                    <a:latin typeface="Arial" panose="020B0604020202020204" pitchFamily="34" charset="0"/>
                    <a:cs typeface="Arial" panose="020B0604020202020204" pitchFamily="34" charset="0"/>
                    <a:sym typeface="Symbol"/>
                  </a:rPr>
                  <a:t>geo  </a:t>
                </a:r>
                <a:r>
                  <a:rPr lang="en-US" altLang="de-DE" sz="1500" dirty="0" smtClean="0">
                    <a:latin typeface="Arial" panose="020B0604020202020204" pitchFamily="34" charset="0"/>
                    <a:cs typeface="Arial" panose="020B0604020202020204" pitchFamily="34" charset="0"/>
                    <a:sym typeface="Symbol"/>
                  </a:rPr>
                  <a:t> ] </a:t>
                </a:r>
              </a:p>
              <a:p>
                <a:pPr marL="285750" indent="-285750" algn="l">
                  <a:spcBef>
                    <a:spcPts val="400"/>
                  </a:spcBef>
                  <a:buFont typeface="Wingdings" panose="05000000000000000000" pitchFamily="2" charset="2"/>
                  <a:buChar char="Ø"/>
                </a:pPr>
                <a:r>
                  <a:rPr lang="en-US" altLang="de-DE" sz="1500" baseline="30000" dirty="0" smtClean="0">
                    <a:latin typeface="Arial" panose="020B0604020202020204" pitchFamily="34" charset="0"/>
                    <a:cs typeface="Arial" panose="020B0604020202020204" pitchFamily="34" charset="0"/>
                    <a:sym typeface="Symbol"/>
                  </a:rPr>
                  <a:t>54</a:t>
                </a:r>
                <a:r>
                  <a:rPr lang="en-US" altLang="de-DE" sz="1500" dirty="0" smtClean="0">
                    <a:latin typeface="Arial" panose="020B0604020202020204" pitchFamily="34" charset="0"/>
                    <a:cs typeface="Arial" panose="020B0604020202020204" pitchFamily="34" charset="0"/>
                    <a:sym typeface="Symbol"/>
                  </a:rPr>
                  <a:t>Mn lifetime </a:t>
                </a:r>
                <a:r>
                  <a:rPr lang="en-US" altLang="de-DE" sz="1500" b="1" i="1" dirty="0" smtClean="0">
                    <a:latin typeface="Arial" panose="020B0604020202020204" pitchFamily="34" charset="0"/>
                    <a:cs typeface="Arial" panose="020B0604020202020204" pitchFamily="34" charset="0"/>
                    <a:sym typeface="Symbol"/>
                  </a:rPr>
                  <a:t>t</a:t>
                </a:r>
                <a:r>
                  <a:rPr lang="en-US" altLang="de-DE" sz="1500" b="1" i="1" baseline="-25000" dirty="0" smtClean="0">
                    <a:latin typeface="Arial" panose="020B0604020202020204" pitchFamily="34" charset="0"/>
                    <a:cs typeface="Arial" panose="020B0604020202020204" pitchFamily="34" charset="0"/>
                    <a:sym typeface="Symbol"/>
                  </a:rPr>
                  <a:t>1/2</a:t>
                </a:r>
                <a:r>
                  <a:rPr lang="en-US" altLang="de-DE" sz="1500" b="1" i="1" dirty="0" smtClean="0">
                    <a:latin typeface="Arial" panose="020B0604020202020204" pitchFamily="34" charset="0"/>
                    <a:cs typeface="Arial" panose="020B0604020202020204" pitchFamily="34" charset="0"/>
                    <a:sym typeface="Symbol"/>
                  </a:rPr>
                  <a:t> </a:t>
                </a:r>
                <a:r>
                  <a:rPr lang="en-US" altLang="de-DE" sz="1500" dirty="0" smtClean="0">
                    <a:latin typeface="Arial" panose="020B0604020202020204" pitchFamily="34" charset="0"/>
                    <a:cs typeface="Arial" panose="020B0604020202020204" pitchFamily="34" charset="0"/>
                    <a:sym typeface="Symbol"/>
                  </a:rPr>
                  <a:t>= 312 days </a:t>
                </a:r>
              </a:p>
              <a:p>
                <a:pPr marL="285750" indent="-285750" algn="l">
                  <a:spcBef>
                    <a:spcPts val="400"/>
                  </a:spcBef>
                  <a:buFont typeface="Wingdings" panose="05000000000000000000" pitchFamily="2" charset="2"/>
                  <a:buChar char="Ø"/>
                </a:pPr>
                <a:r>
                  <a:rPr lang="en-US" altLang="de-DE" sz="1500" dirty="0" smtClean="0">
                    <a:latin typeface="Arial" panose="020B0604020202020204" pitchFamily="34" charset="0"/>
                    <a:cs typeface="Arial" panose="020B0604020202020204" pitchFamily="34" charset="0"/>
                    <a:sym typeface="Symbol"/>
                  </a:rPr>
                  <a:t>Electron capture </a:t>
                </a:r>
                <a:r>
                  <a:rPr lang="en-US" altLang="de-DE" sz="1500" b="1" i="1" dirty="0" smtClean="0">
                    <a:latin typeface="Arial" panose="020B0604020202020204" pitchFamily="34" charset="0"/>
                    <a:cs typeface="Arial" panose="020B0604020202020204" pitchFamily="34" charset="0"/>
                    <a:sym typeface="Symbol"/>
                  </a:rPr>
                  <a:t>E</a:t>
                </a:r>
                <a:r>
                  <a:rPr lang="en-US" altLang="de-DE" sz="1500" dirty="0" smtClean="0">
                    <a:latin typeface="Arial" panose="020B0604020202020204" pitchFamily="34" charset="0"/>
                    <a:cs typeface="Arial" panose="020B0604020202020204" pitchFamily="34" charset="0"/>
                    <a:sym typeface="Symbol"/>
                  </a:rPr>
                  <a:t> = 1.3 MeV to </a:t>
                </a:r>
                <a:r>
                  <a:rPr lang="en-US" altLang="de-DE" sz="1500" baseline="30000" dirty="0" smtClean="0">
                    <a:latin typeface="Arial" panose="020B0604020202020204" pitchFamily="34" charset="0"/>
                    <a:cs typeface="Arial" panose="020B0604020202020204" pitchFamily="34" charset="0"/>
                    <a:sym typeface="Symbol"/>
                  </a:rPr>
                  <a:t>54</a:t>
                </a:r>
                <a:r>
                  <a:rPr lang="en-US" altLang="de-DE" sz="1500" dirty="0" smtClean="0">
                    <a:latin typeface="Arial" panose="020B0604020202020204" pitchFamily="34" charset="0"/>
                    <a:cs typeface="Arial" panose="020B0604020202020204" pitchFamily="34" charset="0"/>
                    <a:sym typeface="Symbol"/>
                  </a:rPr>
                  <a:t>Cr (excited)</a:t>
                </a:r>
              </a:p>
              <a:p>
                <a:pPr algn="l">
                  <a:spcBef>
                    <a:spcPts val="400"/>
                  </a:spcBef>
                </a:pPr>
                <a:r>
                  <a:rPr lang="en-US" altLang="de-DE" sz="1500" dirty="0">
                    <a:latin typeface="Arial" panose="020B0604020202020204" pitchFamily="34" charset="0"/>
                    <a:cs typeface="Arial" panose="020B0604020202020204" pitchFamily="34" charset="0"/>
                    <a:sym typeface="Symbol"/>
                  </a:rPr>
                  <a:t> </a:t>
                </a:r>
                <a:r>
                  <a:rPr lang="en-US" altLang="de-DE" sz="1500" dirty="0" smtClean="0">
                    <a:latin typeface="Arial" panose="020B0604020202020204" pitchFamily="34" charset="0"/>
                    <a:cs typeface="Arial" panose="020B0604020202020204" pitchFamily="34" charset="0"/>
                    <a:sym typeface="Symbol"/>
                  </a:rPr>
                  <a:t>     with X-ray emission of </a:t>
                </a:r>
                <a:r>
                  <a:rPr lang="en-US" altLang="de-DE" sz="1500" b="1" i="1" dirty="0" smtClean="0">
                    <a:latin typeface="Arial" panose="020B0604020202020204" pitchFamily="34" charset="0"/>
                    <a:cs typeface="Arial" panose="020B0604020202020204" pitchFamily="34" charset="0"/>
                    <a:sym typeface="Symbol"/>
                  </a:rPr>
                  <a:t>E</a:t>
                </a:r>
                <a:r>
                  <a:rPr lang="en-US" altLang="de-DE" sz="1500" b="1" i="1" baseline="-25000" dirty="0" smtClean="0">
                    <a:latin typeface="Arial" panose="020B0604020202020204" pitchFamily="34" charset="0"/>
                    <a:cs typeface="Arial" panose="020B0604020202020204" pitchFamily="34" charset="0"/>
                    <a:sym typeface="Symbol"/>
                  </a:rPr>
                  <a:t></a:t>
                </a:r>
                <a:r>
                  <a:rPr lang="en-US" altLang="de-DE" sz="1500" dirty="0" smtClean="0">
                    <a:latin typeface="Arial" panose="020B0604020202020204" pitchFamily="34" charset="0"/>
                    <a:cs typeface="Arial" panose="020B0604020202020204" pitchFamily="34" charset="0"/>
                    <a:sym typeface="Symbol"/>
                  </a:rPr>
                  <a:t> = 0.54 MeV</a:t>
                </a:r>
              </a:p>
              <a:p>
                <a:pPr marL="285750" indent="-285750" algn="l">
                  <a:spcBef>
                    <a:spcPts val="400"/>
                  </a:spcBef>
                  <a:buFont typeface="Wingdings" panose="05000000000000000000" pitchFamily="2" charset="2"/>
                  <a:buChar char="Ø"/>
                </a:pPr>
                <a:r>
                  <a:rPr lang="en-US" altLang="de-DE" sz="1500" baseline="30000" dirty="0">
                    <a:latin typeface="Arial" panose="020B0604020202020204" pitchFamily="34" charset="0"/>
                    <a:cs typeface="Arial" panose="020B0604020202020204" pitchFamily="34" charset="0"/>
                    <a:sym typeface="Symbol"/>
                  </a:rPr>
                  <a:t>54</a:t>
                </a:r>
                <a:r>
                  <a:rPr lang="en-US" altLang="de-DE" sz="1500" dirty="0">
                    <a:latin typeface="Arial" panose="020B0604020202020204" pitchFamily="34" charset="0"/>
                    <a:cs typeface="Arial" panose="020B0604020202020204" pitchFamily="34" charset="0"/>
                    <a:sym typeface="Symbol"/>
                  </a:rPr>
                  <a:t>Cr </a:t>
                </a:r>
                <a:r>
                  <a:rPr lang="en-US" altLang="de-DE" sz="1500" dirty="0" smtClean="0">
                    <a:latin typeface="Arial" panose="020B0604020202020204" pitchFamily="34" charset="0"/>
                    <a:cs typeface="Arial" panose="020B0604020202020204" pitchFamily="34" charset="0"/>
                    <a:sym typeface="Symbol"/>
                  </a:rPr>
                  <a:t> decay via </a:t>
                </a:r>
                <a:r>
                  <a:rPr lang="en-US" altLang="de-DE" sz="1500" b="1" dirty="0" smtClean="0">
                    <a:latin typeface="Arial" panose="020B0604020202020204" pitchFamily="34" charset="0"/>
                    <a:cs typeface="Arial" panose="020B0604020202020204" pitchFamily="34" charset="0"/>
                    <a:sym typeface="Symbol"/>
                  </a:rPr>
                  <a:t></a:t>
                </a:r>
                <a:r>
                  <a:rPr lang="en-US" altLang="de-DE" sz="1500" dirty="0" smtClean="0">
                    <a:latin typeface="Arial" panose="020B0604020202020204" pitchFamily="34" charset="0"/>
                    <a:cs typeface="Arial" panose="020B0604020202020204" pitchFamily="34" charset="0"/>
                    <a:sym typeface="Symbol"/>
                  </a:rPr>
                  <a:t> emission </a:t>
                </a:r>
                <a:r>
                  <a:rPr lang="en-US" altLang="de-DE" sz="1500" b="1" i="1" dirty="0" smtClean="0">
                    <a:latin typeface="Arial" panose="020B0604020202020204" pitchFamily="34" charset="0"/>
                    <a:cs typeface="Arial" panose="020B0604020202020204" pitchFamily="34" charset="0"/>
                    <a:sym typeface="Symbol"/>
                  </a:rPr>
                  <a:t>E</a:t>
                </a:r>
                <a:r>
                  <a:rPr lang="en-US" altLang="de-DE" sz="1500" b="1" i="1" baseline="-25000" dirty="0" smtClean="0">
                    <a:latin typeface="Arial" panose="020B0604020202020204" pitchFamily="34" charset="0"/>
                    <a:cs typeface="Arial" panose="020B0604020202020204" pitchFamily="34" charset="0"/>
                    <a:sym typeface="Symbol"/>
                  </a:rPr>
                  <a:t></a:t>
                </a:r>
                <a:r>
                  <a:rPr lang="en-US" altLang="de-DE" sz="1500" dirty="0" smtClean="0">
                    <a:latin typeface="Arial" panose="020B0604020202020204" pitchFamily="34" charset="0"/>
                    <a:cs typeface="Arial" panose="020B0604020202020204" pitchFamily="34" charset="0"/>
                    <a:sym typeface="Symbol"/>
                  </a:rPr>
                  <a:t> = 0.83 MeV</a:t>
                </a:r>
              </a:p>
              <a:p>
                <a:pPr marL="285750" indent="-285750" algn="l">
                  <a:spcBef>
                    <a:spcPts val="400"/>
                  </a:spcBef>
                  <a:buFont typeface="Symbol"/>
                  <a:buChar char="Þ"/>
                </a:pPr>
                <a:r>
                  <a:rPr lang="en-US" altLang="de-DE" sz="1500" b="1" dirty="0" smtClean="0">
                    <a:solidFill>
                      <a:srgbClr val="C00000"/>
                    </a:solidFill>
                    <a:latin typeface="Arial" panose="020B0604020202020204" pitchFamily="34" charset="0"/>
                    <a:cs typeface="Arial" panose="020B0604020202020204" pitchFamily="34" charset="0"/>
                    <a:sym typeface="Symbol"/>
                  </a:rPr>
                  <a:t>activation of beam pipe </a:t>
                </a:r>
              </a:p>
              <a:p>
                <a:pPr algn="l">
                  <a:spcBef>
                    <a:spcPts val="400"/>
                  </a:spcBef>
                </a:pPr>
                <a:r>
                  <a:rPr lang="en-US" altLang="de-DE" sz="1500" b="1" dirty="0" smtClean="0">
                    <a:solidFill>
                      <a:srgbClr val="0000FF"/>
                    </a:solidFill>
                    <a:latin typeface="Arial" panose="020B0604020202020204" pitchFamily="34" charset="0"/>
                    <a:cs typeface="Arial" panose="020B0604020202020204" pitchFamily="34" charset="0"/>
                    <a:sym typeface="Symbol"/>
                  </a:rPr>
                  <a:t>Remark</a:t>
                </a:r>
                <a:r>
                  <a:rPr lang="en-US" altLang="de-DE" sz="1500" dirty="0" smtClean="0">
                    <a:latin typeface="Arial" panose="020B0604020202020204" pitchFamily="34" charset="0"/>
                    <a:cs typeface="Arial" panose="020B0604020202020204" pitchFamily="34" charset="0"/>
                    <a:sym typeface="Symbol"/>
                  </a:rPr>
                  <a:t>: Comparable cross section for fast neutrons</a:t>
                </a:r>
              </a:p>
            </p:txBody>
          </p:sp>
        </mc:Choice>
        <mc:Fallback xmlns="">
          <p:sp>
            <p:nvSpPr>
              <p:cNvPr id="58" name="Rectangle 4"/>
              <p:cNvSpPr>
                <a:spLocks noRot="1" noChangeAspect="1" noMove="1" noResize="1" noEditPoints="1" noAdjustHandles="1" noChangeArrowheads="1" noChangeShapeType="1" noTextEdit="1"/>
              </p:cNvSpPr>
              <p:nvPr/>
            </p:nvSpPr>
            <p:spPr bwMode="auto">
              <a:xfrm>
                <a:off x="179512" y="3140968"/>
                <a:ext cx="5914660" cy="2596288"/>
              </a:xfrm>
              <a:prstGeom prst="rect">
                <a:avLst/>
              </a:prstGeom>
              <a:blipFill>
                <a:blip r:embed="rId3"/>
                <a:stretch>
                  <a:fillRect l="-515" t="-3286" b="-1878"/>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US">
                    <a:noFill/>
                  </a:rPr>
                  <a:t> </a:t>
                </a:r>
              </a:p>
            </p:txBody>
          </p:sp>
        </mc:Fallback>
      </mc:AlternateContent>
      <p:grpSp>
        <p:nvGrpSpPr>
          <p:cNvPr id="17" name="Gruppieren 16"/>
          <p:cNvGrpSpPr/>
          <p:nvPr/>
        </p:nvGrpSpPr>
        <p:grpSpPr>
          <a:xfrm>
            <a:off x="4366449" y="3212976"/>
            <a:ext cx="4706504" cy="2671768"/>
            <a:chOff x="4223836" y="3610533"/>
            <a:chExt cx="4706504" cy="2671768"/>
          </a:xfrm>
        </p:grpSpPr>
        <p:sp>
          <p:nvSpPr>
            <p:cNvPr id="61" name="Rectangle 7"/>
            <p:cNvSpPr>
              <a:spLocks noChangeArrowheads="1"/>
            </p:cNvSpPr>
            <p:nvPr/>
          </p:nvSpPr>
          <p:spPr bwMode="auto">
            <a:xfrm>
              <a:off x="7952271" y="4502338"/>
              <a:ext cx="978069" cy="292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sz="1300" dirty="0" smtClean="0">
                  <a:latin typeface="Arial" panose="020B0604020202020204" pitchFamily="34" charset="0"/>
                  <a:cs typeface="Arial" panose="020B0604020202020204" pitchFamily="34" charset="0"/>
                  <a:sym typeface="Symbol"/>
                </a:rPr>
                <a:t> </a:t>
              </a:r>
              <a:r>
                <a:rPr lang="en-US" altLang="de-DE" sz="1300" dirty="0" smtClean="0">
                  <a:latin typeface="Arial" panose="020B0604020202020204" pitchFamily="34" charset="0"/>
                  <a:cs typeface="Arial" panose="020B0604020202020204" pitchFamily="34" charset="0"/>
                </a:rPr>
                <a:t>constant</a:t>
              </a:r>
              <a:r>
                <a:rPr lang="en-US" altLang="de-DE" sz="1300" b="1" i="1" dirty="0" smtClean="0"/>
                <a:t> </a:t>
              </a:r>
              <a:endParaRPr lang="en-US" altLang="de-DE" sz="1300" dirty="0"/>
            </a:p>
          </p:txBody>
        </p:sp>
        <p:pic>
          <p:nvPicPr>
            <p:cNvPr id="15362" name="Picture 2"/>
            <p:cNvPicPr>
              <a:picLocks noChangeAspect="1" noChangeArrowheads="1"/>
            </p:cNvPicPr>
            <p:nvPr/>
          </p:nvPicPr>
          <p:blipFill>
            <a:blip r:embed="rId4" cstate="print">
              <a:clrChange>
                <a:clrFrom>
                  <a:srgbClr val="FFFFFF"/>
                </a:clrFrom>
                <a:clrTo>
                  <a:srgbClr val="FFFFFF">
                    <a:alpha val="0"/>
                  </a:srgbClr>
                </a:clrTo>
              </a:clrChange>
              <a:extLst>
                <a:ext uri="{BEBA8EAE-BF5A-486C-A8C5-ECC9F3942E4B}">
                  <a14:imgProps xmlns:a14="http://schemas.microsoft.com/office/drawing/2010/main">
                    <a14:imgLayer r:embed="rId5">
                      <a14:imgEffect>
                        <a14:sharpenSoften amount="35000"/>
                      </a14:imgEffect>
                    </a14:imgLayer>
                  </a14:imgProps>
                </a:ext>
                <a:ext uri="{28A0092B-C50C-407E-A947-70E740481C1C}">
                  <a14:useLocalDpi xmlns:a14="http://schemas.microsoft.com/office/drawing/2010/main" val="0"/>
                </a:ext>
              </a:extLst>
            </a:blip>
            <a:srcRect/>
            <a:stretch>
              <a:fillRect/>
            </a:stretch>
          </p:blipFill>
          <p:spPr bwMode="auto">
            <a:xfrm>
              <a:off x="4223836" y="3610533"/>
              <a:ext cx="3955430" cy="267176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5" name="Gerade Verbindung mit Pfeil 4"/>
            <p:cNvCxnSpPr/>
            <p:nvPr/>
          </p:nvCxnSpPr>
          <p:spPr bwMode="auto">
            <a:xfrm>
              <a:off x="8080078" y="4918162"/>
              <a:ext cx="596434" cy="0"/>
            </a:xfrm>
            <a:prstGeom prst="straightConnector1">
              <a:avLst/>
            </a:prstGeom>
            <a:solidFill>
              <a:schemeClr val="accent1"/>
            </a:solidFill>
            <a:ln w="22225" cap="flat" cmpd="sng" algn="ctr">
              <a:solidFill>
                <a:srgbClr val="00000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9" name="Gerade Verbindung mit Pfeil 58"/>
            <p:cNvCxnSpPr/>
            <p:nvPr/>
          </p:nvCxnSpPr>
          <p:spPr bwMode="auto">
            <a:xfrm>
              <a:off x="5159229" y="5264411"/>
              <a:ext cx="327171" cy="739233"/>
            </a:xfrm>
            <a:prstGeom prst="straightConnector1">
              <a:avLst/>
            </a:prstGeom>
            <a:solidFill>
              <a:schemeClr val="accent1"/>
            </a:solidFill>
            <a:ln w="22225" cap="flat" cmpd="sng" algn="ctr">
              <a:solidFill>
                <a:srgbClr val="00000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60" name="Rectangle 7"/>
            <p:cNvSpPr>
              <a:spLocks noChangeArrowheads="1"/>
            </p:cNvSpPr>
            <p:nvPr/>
          </p:nvSpPr>
          <p:spPr bwMode="auto">
            <a:xfrm>
              <a:off x="4945073" y="4801747"/>
              <a:ext cx="960777" cy="4924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spcBef>
                  <a:spcPts val="0"/>
                </a:spcBef>
              </a:pPr>
              <a:r>
                <a:rPr lang="en-US" altLang="de-DE" sz="1300" dirty="0" smtClean="0">
                  <a:latin typeface="Arial" panose="020B0604020202020204" pitchFamily="34" charset="0"/>
                  <a:cs typeface="Arial" panose="020B0604020202020204" pitchFamily="34" charset="0"/>
                  <a:sym typeface="Symbol"/>
                </a:rPr>
                <a:t>Coulomb </a:t>
              </a:r>
            </a:p>
            <a:p>
              <a:pPr algn="l">
                <a:spcBef>
                  <a:spcPts val="0"/>
                </a:spcBef>
              </a:pPr>
              <a:r>
                <a:rPr lang="en-US" altLang="de-DE" sz="1300" dirty="0" smtClean="0">
                  <a:latin typeface="Arial" panose="020B0604020202020204" pitchFamily="34" charset="0"/>
                  <a:cs typeface="Arial" panose="020B0604020202020204" pitchFamily="34" charset="0"/>
                  <a:sym typeface="Symbol"/>
                </a:rPr>
                <a:t>barrier </a:t>
              </a:r>
              <a:endParaRPr lang="en-US" altLang="de-DE" sz="1300" dirty="0"/>
            </a:p>
          </p:txBody>
        </p:sp>
        <p:sp>
          <p:nvSpPr>
            <p:cNvPr id="63" name="Rectangle 7"/>
            <p:cNvSpPr>
              <a:spLocks noChangeArrowheads="1"/>
            </p:cNvSpPr>
            <p:nvPr/>
          </p:nvSpPr>
          <p:spPr bwMode="auto">
            <a:xfrm>
              <a:off x="6077994" y="5682562"/>
              <a:ext cx="1795244" cy="292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spcBef>
                  <a:spcPts val="0"/>
                </a:spcBef>
              </a:pPr>
              <a:r>
                <a:rPr lang="en-US" altLang="de-DE" sz="1300" dirty="0" smtClean="0">
                  <a:latin typeface="Arial" panose="020B0604020202020204" pitchFamily="34" charset="0"/>
                  <a:cs typeface="Arial" panose="020B0604020202020204" pitchFamily="34" charset="0"/>
                  <a:sym typeface="Symbol"/>
                </a:rPr>
                <a:t>nuclear resonances </a:t>
              </a:r>
              <a:endParaRPr lang="en-US" altLang="de-DE" sz="1300" dirty="0"/>
            </a:p>
          </p:txBody>
        </p:sp>
        <p:sp>
          <p:nvSpPr>
            <p:cNvPr id="16" name="Geschweifte Klammer links 15"/>
            <p:cNvSpPr/>
            <p:nvPr/>
          </p:nvSpPr>
          <p:spPr bwMode="auto">
            <a:xfrm rot="5400000">
              <a:off x="5759569" y="5687223"/>
              <a:ext cx="218114" cy="342895"/>
            </a:xfrm>
            <a:prstGeom prst="leftBrace">
              <a:avLst/>
            </a:prstGeom>
            <a:noFill/>
            <a:ln w="12700" cap="flat" cmpd="sng" algn="ctr">
              <a:solidFill>
                <a:srgbClr val="00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de-DE" sz="1800" b="0" i="0" u="none" strike="noStrike" cap="none" normalizeH="0" baseline="0" smtClean="0">
                <a:ln>
                  <a:noFill/>
                </a:ln>
                <a:solidFill>
                  <a:schemeClr val="tx1"/>
                </a:solidFill>
                <a:effectLst/>
                <a:latin typeface="Times New Roman" pitchFamily="18" charset="0"/>
              </a:endParaRPr>
            </a:p>
          </p:txBody>
        </p:sp>
      </p:grpSp>
      <p:sp>
        <p:nvSpPr>
          <p:cNvPr id="19" name="TextBox 9"/>
          <p:cNvSpPr txBox="1"/>
          <p:nvPr/>
        </p:nvSpPr>
        <p:spPr bwMode="auto">
          <a:xfrm>
            <a:off x="7097922" y="6296625"/>
            <a:ext cx="1958436" cy="292388"/>
          </a:xfrm>
          <a:prstGeom prst="rect">
            <a:avLst/>
          </a:prstGeom>
          <a:noFill/>
        </p:spPr>
        <p:txBody>
          <a:bodyPr wrap="square">
            <a:spAutoFit/>
          </a:bodyPr>
          <a:lstStyle/>
          <a:p>
            <a:pPr algn="l">
              <a:spcBef>
                <a:spcPct val="20000"/>
              </a:spcBef>
              <a:spcAft>
                <a:spcPts val="400"/>
              </a:spcAft>
              <a:buClr>
                <a:srgbClr val="0000FF"/>
              </a:buClr>
              <a:buSzPct val="80000"/>
              <a:defRPr/>
            </a:pPr>
            <a:r>
              <a:rPr lang="en-US" sz="1300" kern="0" dirty="0" smtClean="0">
                <a:latin typeface="+mn-lt"/>
              </a:rPr>
              <a:t>D. </a:t>
            </a:r>
            <a:r>
              <a:rPr lang="en-US" sz="1300" kern="0" dirty="0" err="1" smtClean="0">
                <a:latin typeface="+mn-lt"/>
              </a:rPr>
              <a:t>Kiselev</a:t>
            </a:r>
            <a:r>
              <a:rPr lang="en-US" sz="1300" kern="0" dirty="0" smtClean="0">
                <a:latin typeface="+mn-lt"/>
              </a:rPr>
              <a:t>, CAS 2011</a:t>
            </a:r>
            <a:endParaRPr lang="en-GB" sz="1300" kern="0" dirty="0">
              <a:latin typeface="+mn-lt"/>
            </a:endParaRPr>
          </a:p>
        </p:txBody>
      </p:sp>
      <p:sp>
        <p:nvSpPr>
          <p:cNvPr id="20" name="TextBox 9"/>
          <p:cNvSpPr txBox="1"/>
          <p:nvPr/>
        </p:nvSpPr>
        <p:spPr bwMode="auto">
          <a:xfrm>
            <a:off x="7452320" y="2920588"/>
            <a:ext cx="1717136" cy="292388"/>
          </a:xfrm>
          <a:prstGeom prst="rect">
            <a:avLst/>
          </a:prstGeom>
          <a:noFill/>
        </p:spPr>
        <p:txBody>
          <a:bodyPr wrap="square">
            <a:spAutoFit/>
          </a:bodyPr>
          <a:lstStyle/>
          <a:p>
            <a:pPr algn="l">
              <a:spcBef>
                <a:spcPct val="20000"/>
              </a:spcBef>
              <a:spcAft>
                <a:spcPts val="400"/>
              </a:spcAft>
              <a:buClr>
                <a:srgbClr val="0000FF"/>
              </a:buClr>
              <a:buSzPct val="80000"/>
              <a:defRPr/>
            </a:pPr>
            <a:r>
              <a:rPr lang="en-US" sz="1300" kern="0" dirty="0" smtClean="0">
                <a:latin typeface="+mn-lt"/>
              </a:rPr>
              <a:t>Courtesy I. </a:t>
            </a:r>
            <a:r>
              <a:rPr lang="en-US" sz="1300" kern="0" dirty="0" err="1" smtClean="0">
                <a:latin typeface="+mn-lt"/>
              </a:rPr>
              <a:t>Strasik</a:t>
            </a:r>
            <a:endParaRPr lang="en-GB" sz="1300" kern="0" dirty="0">
              <a:latin typeface="+mn-lt"/>
            </a:endParaRPr>
          </a:p>
        </p:txBody>
      </p:sp>
      <mc:AlternateContent xmlns:mc="http://schemas.openxmlformats.org/markup-compatibility/2006" xmlns:a14="http://schemas.microsoft.com/office/drawing/2010/main">
        <mc:Choice Requires="a14">
          <p:sp>
            <p:nvSpPr>
              <p:cNvPr id="18" name="Rectangle 4"/>
              <p:cNvSpPr>
                <a:spLocks noChangeArrowheads="1"/>
              </p:cNvSpPr>
              <p:nvPr/>
            </p:nvSpPr>
            <p:spPr bwMode="auto">
              <a:xfrm>
                <a:off x="179512" y="5704026"/>
                <a:ext cx="8876846" cy="605294"/>
              </a:xfrm>
              <a:prstGeom prst="rect">
                <a:avLst/>
              </a:prstGeom>
              <a:noFill/>
              <a:ln>
                <a:noFill/>
              </a:ln>
              <a:effectLst/>
              <a:extLst>
                <a:ext uri="{909E8E84-426E-40DD-AFC4-6F175D3DCCD1}">
                  <a14:hiddenFill>
                    <a:solidFill>
                      <a:schemeClr val="accent1"/>
                    </a:solidFill>
                  </a14:hiddenFill>
                </a:ext>
                <a:ext uri="{91240B29-F687-4F45-9708-019B960494DF}">
                  <a14:hiddenLine w="31750" algn="ctr">
                    <a:solidFill>
                      <a:srgbClr val="000000"/>
                    </a:solidFill>
                    <a:miter lim="800000"/>
                    <a:headEnd/>
                    <a:tailEnd/>
                  </a14:hiddenLine>
                </a:ext>
                <a:ext uri="{AF507438-7753-43E0-B8FC-AC1667EBCBE1}">
                  <a14:hiddenEffects>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spcBef>
                    <a:spcPts val="400"/>
                  </a:spcBef>
                </a:pPr>
                <a:r>
                  <a:rPr lang="en-US" altLang="de-DE" sz="1500" b="1" dirty="0" smtClean="0">
                    <a:solidFill>
                      <a:srgbClr val="0000FF"/>
                    </a:solidFill>
                    <a:latin typeface="Arial" panose="020B0604020202020204" pitchFamily="34" charset="0"/>
                    <a:cs typeface="Arial" panose="020B0604020202020204" pitchFamily="34" charset="0"/>
                    <a:sym typeface="Symbol"/>
                  </a:rPr>
                  <a:t>Coulomb barrier: </a:t>
                </a:r>
              </a:p>
              <a:p>
                <a:pPr algn="l">
                  <a:spcBef>
                    <a:spcPts val="400"/>
                  </a:spcBef>
                </a:pPr>
                <a:r>
                  <a:rPr lang="en-US" altLang="de-DE" sz="1500" dirty="0" smtClean="0">
                    <a:latin typeface="Arial" panose="020B0604020202020204" pitchFamily="34" charset="0"/>
                    <a:cs typeface="Arial" panose="020B0604020202020204" pitchFamily="34" charset="0"/>
                    <a:sym typeface="Symbol"/>
                  </a:rPr>
                  <a:t>Kinetic energy required to overcome the electric potential to reach a distance for nuclear force </a:t>
                </a:r>
                <a14:m>
                  <m:oMath xmlns:m="http://schemas.openxmlformats.org/officeDocument/2006/math">
                    <m:r>
                      <a:rPr lang="en-US" altLang="de-DE" sz="1500" i="1" smtClean="0">
                        <a:latin typeface="Cambria Math" panose="02040503050406030204" pitchFamily="18" charset="0"/>
                        <a:ea typeface="Cambria Math" panose="02040503050406030204" pitchFamily="18" charset="0"/>
                        <a:cs typeface="Arial" panose="020B0604020202020204" pitchFamily="34" charset="0"/>
                        <a:sym typeface="Symbol"/>
                      </a:rPr>
                      <m:t>≃</m:t>
                    </m:r>
                    <m:r>
                      <a:rPr lang="de-DE" altLang="de-DE" sz="1500" b="0" i="1" smtClean="0">
                        <a:latin typeface="Cambria Math" panose="02040503050406030204" pitchFamily="18" charset="0"/>
                        <a:ea typeface="Cambria Math" panose="02040503050406030204" pitchFamily="18" charset="0"/>
                        <a:cs typeface="Arial" panose="020B0604020202020204" pitchFamily="34" charset="0"/>
                        <a:sym typeface="Symbol"/>
                      </a:rPr>
                      <m:t>5</m:t>
                    </m:r>
                  </m:oMath>
                </a14:m>
                <a:r>
                  <a:rPr lang="en-US" altLang="de-DE" sz="1500" dirty="0" smtClean="0">
                    <a:latin typeface="Arial" panose="020B0604020202020204" pitchFamily="34" charset="0"/>
                    <a:cs typeface="Arial" panose="020B0604020202020204" pitchFamily="34" charset="0"/>
                    <a:sym typeface="Symbol"/>
                  </a:rPr>
                  <a:t> fm</a:t>
                </a:r>
              </a:p>
            </p:txBody>
          </p:sp>
        </mc:Choice>
        <mc:Fallback xmlns="">
          <p:sp>
            <p:nvSpPr>
              <p:cNvPr id="18" name="Rectangle 4"/>
              <p:cNvSpPr>
                <a:spLocks noRot="1" noChangeAspect="1" noMove="1" noResize="1" noEditPoints="1" noAdjustHandles="1" noChangeArrowheads="1" noChangeShapeType="1" noTextEdit="1"/>
              </p:cNvSpPr>
              <p:nvPr/>
            </p:nvSpPr>
            <p:spPr bwMode="auto">
              <a:xfrm>
                <a:off x="179512" y="5704026"/>
                <a:ext cx="8876846" cy="605294"/>
              </a:xfrm>
              <a:prstGeom prst="rect">
                <a:avLst/>
              </a:prstGeom>
              <a:blipFill>
                <a:blip r:embed="rId6"/>
                <a:stretch>
                  <a:fillRect l="-275" t="-3030" b="-10101"/>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US">
                    <a:noFill/>
                  </a:rPr>
                  <a:t> </a:t>
                </a:r>
              </a:p>
            </p:txBody>
          </p:sp>
        </mc:Fallback>
      </mc:AlternateContent>
    </p:spTree>
    <p:extLst>
      <p:ext uri="{BB962C8B-B14F-4D97-AF65-F5344CB8AC3E}">
        <p14:creationId xmlns:p14="http://schemas.microsoft.com/office/powerpoint/2010/main" val="3644862400"/>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7"/>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9"/>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p:bldP spid="19" grpId="0"/>
      <p:bldP spid="18"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Text Box 2"/>
          <p:cNvSpPr txBox="1">
            <a:spLocks noChangeArrowheads="1"/>
          </p:cNvSpPr>
          <p:nvPr/>
        </p:nvSpPr>
        <p:spPr bwMode="auto">
          <a:xfrm>
            <a:off x="252000" y="180000"/>
            <a:ext cx="7924800" cy="430887"/>
          </a:xfrm>
          <a:prstGeom prst="rect">
            <a:avLst/>
          </a:prstGeom>
          <a:noFill/>
          <a:ln>
            <a:noFill/>
          </a:ln>
          <a:effectLs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200" b="1" dirty="0" smtClean="0">
                <a:solidFill>
                  <a:srgbClr val="000000"/>
                </a:solidFill>
                <a:latin typeface="Calibri" panose="020F0502020204030204" pitchFamily="34" charset="0"/>
                <a:cs typeface="Calibri" panose="020F0502020204030204" pitchFamily="34" charset="0"/>
              </a:rPr>
              <a:t>Tolerable Beam Losses</a:t>
            </a:r>
            <a:endParaRPr lang="en-US" altLang="de-DE" sz="2200" b="1" dirty="0">
              <a:solidFill>
                <a:srgbClr val="000000"/>
              </a:solidFill>
              <a:latin typeface="Calibri" panose="020F0502020204030204" pitchFamily="34" charset="0"/>
              <a:cs typeface="Calibri" panose="020F0502020204030204" pitchFamily="34" charset="0"/>
            </a:endParaRPr>
          </a:p>
        </p:txBody>
      </p:sp>
      <p:sp>
        <p:nvSpPr>
          <p:cNvPr id="300037" name="Rectangle 5"/>
          <p:cNvSpPr>
            <a:spLocks noChangeArrowheads="1"/>
          </p:cNvSpPr>
          <p:nvPr/>
        </p:nvSpPr>
        <p:spPr bwMode="auto">
          <a:xfrm>
            <a:off x="284163" y="3497263"/>
            <a:ext cx="8491537"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en-US" altLang="de-DE" sz="2000" dirty="0">
              <a:solidFill>
                <a:schemeClr val="accent2"/>
              </a:solidFill>
            </a:endParaRPr>
          </a:p>
        </p:txBody>
      </p:sp>
      <p:sp>
        <p:nvSpPr>
          <p:cNvPr id="9" name="Rectangle 4"/>
          <p:cNvSpPr>
            <a:spLocks noChangeArrowheads="1"/>
          </p:cNvSpPr>
          <p:nvPr/>
        </p:nvSpPr>
        <p:spPr bwMode="auto">
          <a:xfrm>
            <a:off x="107504" y="825139"/>
            <a:ext cx="8110213" cy="16886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pPr>
            <a:r>
              <a:rPr lang="en-US" altLang="de-DE" sz="1600" b="1" dirty="0" smtClean="0">
                <a:solidFill>
                  <a:srgbClr val="0000FF"/>
                </a:solidFill>
                <a:latin typeface="Arial" panose="020B0604020202020204" pitchFamily="34" charset="0"/>
                <a:cs typeface="Arial" panose="020B0604020202020204" pitchFamily="34" charset="0"/>
              </a:rPr>
              <a:t>Rule of thumb for proton beam with</a:t>
            </a:r>
            <a:r>
              <a:rPr lang="en-US" altLang="de-DE" sz="1600" b="1" i="1" dirty="0" smtClean="0">
                <a:solidFill>
                  <a:srgbClr val="0000FF"/>
                </a:solidFill>
                <a:latin typeface="Arial" panose="020B0604020202020204" pitchFamily="34" charset="0"/>
                <a:cs typeface="Arial" panose="020B0604020202020204" pitchFamily="34" charset="0"/>
              </a:rPr>
              <a:t> </a:t>
            </a:r>
            <a:r>
              <a:rPr lang="en-US" altLang="de-DE" sz="1600" b="1" i="1" dirty="0" err="1">
                <a:solidFill>
                  <a:srgbClr val="0000FF"/>
                </a:solidFill>
                <a:latin typeface="Arial" panose="020B0604020202020204" pitchFamily="34" charset="0"/>
                <a:cs typeface="Arial" panose="020B0604020202020204" pitchFamily="34" charset="0"/>
              </a:rPr>
              <a:t>E</a:t>
            </a:r>
            <a:r>
              <a:rPr lang="en-US" altLang="de-DE" sz="1600" b="1" i="1" baseline="-25000" dirty="0" err="1">
                <a:solidFill>
                  <a:srgbClr val="0000FF"/>
                </a:solidFill>
                <a:latin typeface="Arial" panose="020B0604020202020204" pitchFamily="34" charset="0"/>
                <a:cs typeface="Arial" panose="020B0604020202020204" pitchFamily="34" charset="0"/>
              </a:rPr>
              <a:t>kin</a:t>
            </a:r>
            <a:r>
              <a:rPr lang="en-US" altLang="de-DE" sz="1600" b="1" i="1" dirty="0">
                <a:solidFill>
                  <a:srgbClr val="0000FF"/>
                </a:solidFill>
                <a:latin typeface="Arial" panose="020B0604020202020204" pitchFamily="34" charset="0"/>
                <a:cs typeface="Arial" panose="020B0604020202020204" pitchFamily="34" charset="0"/>
              </a:rPr>
              <a:t> &gt; </a:t>
            </a:r>
            <a:r>
              <a:rPr lang="en-US" altLang="de-DE" sz="1600" b="1" dirty="0">
                <a:solidFill>
                  <a:srgbClr val="0000FF"/>
                </a:solidFill>
                <a:latin typeface="Arial" panose="020B0604020202020204" pitchFamily="34" charset="0"/>
                <a:cs typeface="Arial" panose="020B0604020202020204" pitchFamily="34" charset="0"/>
              </a:rPr>
              <a:t>100 </a:t>
            </a:r>
            <a:r>
              <a:rPr lang="en-US" altLang="de-DE" sz="1600" b="1" dirty="0" smtClean="0">
                <a:solidFill>
                  <a:srgbClr val="0000FF"/>
                </a:solidFill>
                <a:latin typeface="Arial" panose="020B0604020202020204" pitchFamily="34" charset="0"/>
                <a:cs typeface="Arial" panose="020B0604020202020204" pitchFamily="34" charset="0"/>
              </a:rPr>
              <a:t>MeV: </a:t>
            </a:r>
          </a:p>
          <a:p>
            <a:pPr algn="l">
              <a:lnSpc>
                <a:spcPct val="70000"/>
              </a:lnSpc>
            </a:pPr>
            <a:r>
              <a:rPr lang="en-US" altLang="de-DE" sz="1600" b="1" dirty="0" smtClean="0">
                <a:solidFill>
                  <a:srgbClr val="008000"/>
                </a:solidFill>
                <a:latin typeface="Arial" panose="020B0604020202020204" pitchFamily="34" charset="0"/>
                <a:cs typeface="Arial" panose="020B0604020202020204" pitchFamily="34" charset="0"/>
              </a:rPr>
              <a:t>‘Beam loss below 1 W/m enables hands-on maintenance’  </a:t>
            </a:r>
            <a:endParaRPr lang="en-US" altLang="de-DE" sz="1600" b="1" dirty="0">
              <a:solidFill>
                <a:srgbClr val="008000"/>
              </a:solidFill>
              <a:latin typeface="Arial" panose="020B0604020202020204" pitchFamily="34" charset="0"/>
              <a:cs typeface="Arial" panose="020B0604020202020204" pitchFamily="34" charset="0"/>
            </a:endParaRPr>
          </a:p>
          <a:p>
            <a:pPr marL="285750" indent="-285750" algn="l">
              <a:spcBef>
                <a:spcPts val="400"/>
              </a:spcBef>
              <a:buFont typeface="Wingdings" panose="05000000000000000000" pitchFamily="2" charset="2"/>
              <a:buChar char="Ø"/>
            </a:pPr>
            <a:r>
              <a:rPr lang="en-US" altLang="de-DE" sz="1500" b="1" dirty="0" smtClean="0">
                <a:latin typeface="Arial" panose="020B0604020202020204" pitchFamily="34" charset="0"/>
                <a:cs typeface="Arial" panose="020B0604020202020204" pitchFamily="34" charset="0"/>
                <a:sym typeface="Symbol"/>
              </a:rPr>
              <a:t>Example</a:t>
            </a:r>
            <a:r>
              <a:rPr lang="en-US" altLang="de-DE" sz="1500" dirty="0" smtClean="0">
                <a:latin typeface="Arial" panose="020B0604020202020204" pitchFamily="34" charset="0"/>
                <a:cs typeface="Arial" panose="020B0604020202020204" pitchFamily="34" charset="0"/>
                <a:sym typeface="Symbol"/>
              </a:rPr>
              <a:t>: 1 W/m  6 x 10</a:t>
            </a:r>
            <a:r>
              <a:rPr lang="en-US" altLang="de-DE" sz="1500" baseline="30000" dirty="0">
                <a:latin typeface="Arial" panose="020B0604020202020204" pitchFamily="34" charset="0"/>
                <a:cs typeface="Arial" panose="020B0604020202020204" pitchFamily="34" charset="0"/>
                <a:sym typeface="Symbol"/>
              </a:rPr>
              <a:t>9</a:t>
            </a:r>
            <a:r>
              <a:rPr lang="en-US" altLang="de-DE" sz="1500" dirty="0" smtClean="0">
                <a:latin typeface="Arial" panose="020B0604020202020204" pitchFamily="34" charset="0"/>
                <a:cs typeface="Arial" panose="020B0604020202020204" pitchFamily="34" charset="0"/>
                <a:sym typeface="Symbol"/>
              </a:rPr>
              <a:t> protons/(</a:t>
            </a:r>
            <a:r>
              <a:rPr lang="en-US" altLang="de-DE" sz="1500" dirty="0" err="1" smtClean="0">
                <a:latin typeface="Arial" panose="020B0604020202020204" pitchFamily="34" charset="0"/>
                <a:cs typeface="Arial" panose="020B0604020202020204" pitchFamily="34" charset="0"/>
                <a:sym typeface="Symbol"/>
              </a:rPr>
              <a:t>ms</a:t>
            </a:r>
            <a:r>
              <a:rPr lang="en-US" altLang="de-DE" sz="1500" dirty="0" smtClean="0">
                <a:latin typeface="Arial" panose="020B0604020202020204" pitchFamily="34" charset="0"/>
                <a:cs typeface="Arial" panose="020B0604020202020204" pitchFamily="34" charset="0"/>
                <a:sym typeface="Symbol"/>
              </a:rPr>
              <a:t>) at 1 GeV</a:t>
            </a:r>
          </a:p>
          <a:p>
            <a:pPr marL="285750" indent="-285750" algn="l">
              <a:spcBef>
                <a:spcPts val="400"/>
              </a:spcBef>
              <a:buFont typeface="Wingdings" panose="05000000000000000000" pitchFamily="2" charset="2"/>
              <a:buChar char="Ø"/>
            </a:pPr>
            <a:r>
              <a:rPr lang="en-US" altLang="de-DE" sz="1500" b="1" dirty="0" smtClean="0">
                <a:latin typeface="Arial" panose="020B0604020202020204" pitchFamily="34" charset="0"/>
                <a:cs typeface="Arial" panose="020B0604020202020204" pitchFamily="34" charset="0"/>
                <a:sym typeface="Symbol"/>
              </a:rPr>
              <a:t>Care: </a:t>
            </a:r>
            <a:r>
              <a:rPr lang="en-US" altLang="de-DE" sz="1500" dirty="0" smtClean="0">
                <a:latin typeface="Arial" panose="020B0604020202020204" pitchFamily="34" charset="0"/>
                <a:cs typeface="Arial" panose="020B0604020202020204" pitchFamily="34" charset="0"/>
                <a:sym typeface="Symbol"/>
              </a:rPr>
              <a:t>Most energy is lost by atomic process,</a:t>
            </a:r>
          </a:p>
          <a:p>
            <a:pPr algn="l">
              <a:spcBef>
                <a:spcPts val="400"/>
              </a:spcBef>
            </a:pPr>
            <a:r>
              <a:rPr lang="en-US" altLang="de-DE" sz="1500" dirty="0">
                <a:latin typeface="Arial" panose="020B0604020202020204" pitchFamily="34" charset="0"/>
                <a:cs typeface="Arial" panose="020B0604020202020204" pitchFamily="34" charset="0"/>
                <a:sym typeface="Symbol"/>
              </a:rPr>
              <a:t> </a:t>
            </a:r>
            <a:r>
              <a:rPr lang="en-US" altLang="de-DE" sz="1500" dirty="0" smtClean="0">
                <a:latin typeface="Arial" panose="020B0604020202020204" pitchFamily="34" charset="0"/>
                <a:cs typeface="Arial" panose="020B0604020202020204" pitchFamily="34" charset="0"/>
                <a:sym typeface="Symbol"/>
              </a:rPr>
              <a:t>    while activation depends on nuclear physics</a:t>
            </a:r>
          </a:p>
          <a:p>
            <a:pPr algn="l">
              <a:spcBef>
                <a:spcPts val="400"/>
              </a:spcBef>
            </a:pPr>
            <a:r>
              <a:rPr lang="en-US" altLang="de-DE" sz="1500" dirty="0" smtClean="0">
                <a:latin typeface="Arial" panose="020B0604020202020204" pitchFamily="34" charset="0"/>
                <a:cs typeface="Arial" panose="020B0604020202020204" pitchFamily="34" charset="0"/>
                <a:sym typeface="Symbol"/>
              </a:rPr>
              <a:t>      dependence on projectile and target</a:t>
            </a:r>
          </a:p>
        </p:txBody>
      </p:sp>
      <p:sp>
        <p:nvSpPr>
          <p:cNvPr id="58" name="Rectangle 4"/>
          <p:cNvSpPr>
            <a:spLocks noChangeArrowheads="1"/>
          </p:cNvSpPr>
          <p:nvPr/>
        </p:nvSpPr>
        <p:spPr bwMode="auto">
          <a:xfrm>
            <a:off x="35496" y="3429000"/>
            <a:ext cx="5914660" cy="25217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pPr>
            <a:r>
              <a:rPr lang="en-US" altLang="de-DE" sz="1600" b="1" dirty="0" smtClean="0">
                <a:solidFill>
                  <a:srgbClr val="0000FF"/>
                </a:solidFill>
                <a:latin typeface="Arial" panose="020B0604020202020204" pitchFamily="34" charset="0"/>
                <a:cs typeface="Arial" panose="020B0604020202020204" pitchFamily="34" charset="0"/>
              </a:rPr>
              <a:t>Simulation for 1 W/m losses for 1 GeV/u impact: </a:t>
            </a:r>
            <a:endParaRPr lang="en-US" altLang="de-DE" sz="1600" b="1" dirty="0">
              <a:solidFill>
                <a:srgbClr val="0000FF"/>
              </a:solidFill>
              <a:latin typeface="Arial" panose="020B0604020202020204" pitchFamily="34" charset="0"/>
              <a:cs typeface="Arial" panose="020B0604020202020204" pitchFamily="34" charset="0"/>
            </a:endParaRPr>
          </a:p>
          <a:p>
            <a:pPr marL="285750" indent="-285750" algn="l">
              <a:spcBef>
                <a:spcPts val="400"/>
              </a:spcBef>
              <a:buFont typeface="Wingdings" panose="05000000000000000000" pitchFamily="2" charset="2"/>
              <a:buChar char="Ø"/>
            </a:pPr>
            <a:r>
              <a:rPr lang="en-US" altLang="de-DE" sz="1500" dirty="0" smtClean="0">
                <a:latin typeface="Arial" panose="020B0604020202020204" pitchFamily="34" charset="0"/>
                <a:cs typeface="Arial" panose="020B0604020202020204" pitchFamily="34" charset="0"/>
                <a:sym typeface="Symbol"/>
              </a:rPr>
              <a:t>100 days irradiation </a:t>
            </a:r>
          </a:p>
          <a:p>
            <a:pPr algn="l">
              <a:spcBef>
                <a:spcPts val="400"/>
              </a:spcBef>
            </a:pPr>
            <a:r>
              <a:rPr lang="en-US" altLang="de-DE" sz="1500" dirty="0">
                <a:latin typeface="Arial" panose="020B0604020202020204" pitchFamily="34" charset="0"/>
                <a:cs typeface="Arial" panose="020B0604020202020204" pitchFamily="34" charset="0"/>
                <a:sym typeface="Symbol"/>
              </a:rPr>
              <a:t> </a:t>
            </a:r>
            <a:r>
              <a:rPr lang="en-US" altLang="de-DE" sz="1500" dirty="0" smtClean="0">
                <a:latin typeface="Arial" panose="020B0604020202020204" pitchFamily="34" charset="0"/>
                <a:cs typeface="Arial" panose="020B0604020202020204" pitchFamily="34" charset="0"/>
                <a:sym typeface="Symbol"/>
              </a:rPr>
              <a:t>     of stainless steel No. 304</a:t>
            </a:r>
          </a:p>
          <a:p>
            <a:pPr algn="l">
              <a:spcBef>
                <a:spcPts val="400"/>
              </a:spcBef>
            </a:pPr>
            <a:r>
              <a:rPr lang="en-US" altLang="de-DE" sz="1500" dirty="0">
                <a:latin typeface="Arial" panose="020B0604020202020204" pitchFamily="34" charset="0"/>
                <a:cs typeface="Arial" panose="020B0604020202020204" pitchFamily="34" charset="0"/>
                <a:sym typeface="Symbol"/>
              </a:rPr>
              <a:t> </a:t>
            </a:r>
            <a:r>
              <a:rPr lang="en-US" altLang="de-DE" sz="1500" dirty="0" smtClean="0">
                <a:latin typeface="Arial" panose="020B0604020202020204" pitchFamily="34" charset="0"/>
                <a:cs typeface="Arial" panose="020B0604020202020204" pitchFamily="34" charset="0"/>
                <a:sym typeface="Symbol"/>
              </a:rPr>
              <a:t>     </a:t>
            </a:r>
            <a:r>
              <a:rPr lang="en-US" altLang="de-DE" sz="1300" dirty="0" smtClean="0">
                <a:latin typeface="Arial" panose="020B0604020202020204" pitchFamily="34" charset="0"/>
                <a:cs typeface="Arial" panose="020B0604020202020204" pitchFamily="34" charset="0"/>
                <a:sym typeface="Symbol"/>
              </a:rPr>
              <a:t>[ Fe(70%), Cr(18%), Ni(10%), </a:t>
            </a:r>
            <a:r>
              <a:rPr lang="en-US" altLang="de-DE" sz="1300" dirty="0" err="1" smtClean="0">
                <a:latin typeface="Arial" panose="020B0604020202020204" pitchFamily="34" charset="0"/>
                <a:cs typeface="Arial" panose="020B0604020202020204" pitchFamily="34" charset="0"/>
                <a:sym typeface="Symbol"/>
              </a:rPr>
              <a:t>Mn</a:t>
            </a:r>
            <a:r>
              <a:rPr lang="en-US" altLang="de-DE" sz="1300" dirty="0" smtClean="0">
                <a:latin typeface="Arial" panose="020B0604020202020204" pitchFamily="34" charset="0"/>
                <a:cs typeface="Arial" panose="020B0604020202020204" pitchFamily="34" charset="0"/>
                <a:sym typeface="Symbol"/>
              </a:rPr>
              <a:t>(2%) ]</a:t>
            </a:r>
          </a:p>
          <a:p>
            <a:pPr marL="285750" indent="-285750" algn="l">
              <a:spcBef>
                <a:spcPts val="400"/>
              </a:spcBef>
              <a:buFont typeface="Wingdings" panose="05000000000000000000" pitchFamily="2" charset="2"/>
              <a:buChar char="Ø"/>
            </a:pPr>
            <a:r>
              <a:rPr lang="en-US" altLang="de-DE" sz="1500" dirty="0" smtClean="0">
                <a:latin typeface="Arial" panose="020B0604020202020204" pitchFamily="34" charset="0"/>
                <a:cs typeface="Arial" panose="020B0604020202020204" pitchFamily="34" charset="0"/>
                <a:sym typeface="Symbol"/>
              </a:rPr>
              <a:t>Decrease of activation: </a:t>
            </a:r>
          </a:p>
          <a:p>
            <a:pPr algn="l">
              <a:spcBef>
                <a:spcPts val="400"/>
              </a:spcBef>
            </a:pPr>
            <a:r>
              <a:rPr lang="en-US" altLang="de-DE" sz="1500" dirty="0">
                <a:latin typeface="Arial" panose="020B0604020202020204" pitchFamily="34" charset="0"/>
                <a:cs typeface="Arial" panose="020B0604020202020204" pitchFamily="34" charset="0"/>
                <a:sym typeface="Symbol"/>
              </a:rPr>
              <a:t> </a:t>
            </a:r>
            <a:r>
              <a:rPr lang="en-US" altLang="de-DE" sz="1500" dirty="0" smtClean="0">
                <a:latin typeface="Arial" panose="020B0604020202020204" pitchFamily="34" charset="0"/>
                <a:cs typeface="Arial" panose="020B0604020202020204" pitchFamily="34" charset="0"/>
                <a:sym typeface="Symbol"/>
              </a:rPr>
              <a:t>      10% after </a:t>
            </a:r>
            <a:r>
              <a:rPr lang="en-US" altLang="de-DE" sz="1500" dirty="0" smtClean="0">
                <a:latin typeface="Arial" panose="020B0604020202020204" pitchFamily="34" charset="0"/>
                <a:cs typeface="Arial" panose="020B0604020202020204" pitchFamily="34" charset="0"/>
                <a:sym typeface="Symbol" panose="05050102010706020507" pitchFamily="18" charset="2"/>
              </a:rPr>
              <a:t> </a:t>
            </a:r>
            <a:r>
              <a:rPr lang="en-US" altLang="de-DE" sz="1500" dirty="0" smtClean="0">
                <a:latin typeface="Arial" panose="020B0604020202020204" pitchFamily="34" charset="0"/>
                <a:cs typeface="Arial" panose="020B0604020202020204" pitchFamily="34" charset="0"/>
                <a:sym typeface="Symbol"/>
              </a:rPr>
              <a:t>1 year </a:t>
            </a:r>
          </a:p>
          <a:p>
            <a:pPr marL="285750" indent="-285750" algn="l">
              <a:spcBef>
                <a:spcPts val="400"/>
              </a:spcBef>
              <a:buFont typeface="Wingdings" panose="05000000000000000000" pitchFamily="2" charset="2"/>
              <a:buChar char="Ø"/>
            </a:pPr>
            <a:r>
              <a:rPr lang="en-US" altLang="de-DE" sz="1500" dirty="0" smtClean="0">
                <a:latin typeface="Arial" panose="020B0604020202020204" pitchFamily="34" charset="0"/>
                <a:cs typeface="Arial" panose="020B0604020202020204" pitchFamily="34" charset="0"/>
                <a:sym typeface="Symbol"/>
              </a:rPr>
              <a:t>Isotope mixture same for all ions</a:t>
            </a:r>
          </a:p>
          <a:p>
            <a:pPr marL="285750" indent="-285750" algn="l">
              <a:spcBef>
                <a:spcPts val="400"/>
              </a:spcBef>
              <a:buFont typeface="Symbol"/>
              <a:buChar char="Þ"/>
            </a:pPr>
            <a:r>
              <a:rPr lang="en-US" altLang="de-DE" sz="1500" b="1" dirty="0" smtClean="0">
                <a:solidFill>
                  <a:srgbClr val="C00000"/>
                </a:solidFill>
                <a:latin typeface="Arial" panose="020B0604020202020204" pitchFamily="34" charset="0"/>
                <a:cs typeface="Arial" panose="020B0604020202020204" pitchFamily="34" charset="0"/>
                <a:sym typeface="Symbol"/>
              </a:rPr>
              <a:t>highly activated material </a:t>
            </a:r>
          </a:p>
          <a:p>
            <a:pPr algn="l">
              <a:spcBef>
                <a:spcPts val="400"/>
              </a:spcBef>
            </a:pPr>
            <a:r>
              <a:rPr lang="en-US" altLang="de-DE" sz="1500" b="1" dirty="0">
                <a:solidFill>
                  <a:srgbClr val="C00000"/>
                </a:solidFill>
                <a:latin typeface="Arial" panose="020B0604020202020204" pitchFamily="34" charset="0"/>
                <a:cs typeface="Arial" panose="020B0604020202020204" pitchFamily="34" charset="0"/>
                <a:sym typeface="Symbol"/>
              </a:rPr>
              <a:t> </a:t>
            </a:r>
            <a:r>
              <a:rPr lang="en-US" altLang="de-DE" sz="1500" b="1" dirty="0" smtClean="0">
                <a:solidFill>
                  <a:srgbClr val="C00000"/>
                </a:solidFill>
                <a:latin typeface="Arial" panose="020B0604020202020204" pitchFamily="34" charset="0"/>
                <a:cs typeface="Arial" panose="020B0604020202020204" pitchFamily="34" charset="0"/>
                <a:sym typeface="Symbol"/>
              </a:rPr>
              <a:t>    needs significant ‘cool down’ time</a:t>
            </a:r>
          </a:p>
        </p:txBody>
      </p:sp>
      <p:pic>
        <p:nvPicPr>
          <p:cNvPr id="16387"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1488" y="2751950"/>
            <a:ext cx="2947602" cy="40938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3" name="Rectangle 4"/>
          <p:cNvSpPr>
            <a:spLocks noChangeArrowheads="1"/>
          </p:cNvSpPr>
          <p:nvPr/>
        </p:nvSpPr>
        <p:spPr bwMode="auto">
          <a:xfrm>
            <a:off x="5712640" y="857215"/>
            <a:ext cx="3467872" cy="7125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pPr>
            <a:r>
              <a:rPr lang="en-US" altLang="de-DE" sz="1400" dirty="0" smtClean="0">
                <a:latin typeface="Arial" panose="020B0604020202020204" pitchFamily="34" charset="0"/>
                <a:cs typeface="Arial" panose="020B0604020202020204" pitchFamily="34" charset="0"/>
              </a:rPr>
              <a:t>Simulation for 1 GeV proton irradiation: </a:t>
            </a:r>
          </a:p>
          <a:p>
            <a:pPr algn="l">
              <a:spcBef>
                <a:spcPts val="300"/>
              </a:spcBef>
            </a:pPr>
            <a:r>
              <a:rPr lang="en-US" altLang="de-DE" sz="1400" dirty="0" smtClean="0">
                <a:latin typeface="Arial" panose="020B0604020202020204" pitchFamily="34" charset="0"/>
                <a:cs typeface="Arial" panose="020B0604020202020204" pitchFamily="34" charset="0"/>
              </a:rPr>
              <a:t>Stainless steel beam pipe after 1 W/m beam loss for 100 days &amp; 4 h ‘cool down’</a:t>
            </a:r>
            <a:endParaRPr lang="en-US" altLang="de-DE" sz="1400" dirty="0">
              <a:latin typeface="Arial" panose="020B0604020202020204" pitchFamily="34" charset="0"/>
              <a:cs typeface="Arial" panose="020B0604020202020204" pitchFamily="34" charset="0"/>
            </a:endParaRPr>
          </a:p>
        </p:txBody>
      </p:sp>
      <p:sp>
        <p:nvSpPr>
          <p:cNvPr id="25" name="Textfeld 24"/>
          <p:cNvSpPr txBox="1"/>
          <p:nvPr/>
        </p:nvSpPr>
        <p:spPr>
          <a:xfrm>
            <a:off x="5580295" y="3558818"/>
            <a:ext cx="3456385" cy="276999"/>
          </a:xfrm>
          <a:prstGeom prst="rect">
            <a:avLst/>
          </a:prstGeom>
          <a:noFill/>
        </p:spPr>
        <p:txBody>
          <a:bodyPr wrap="square" rtlCol="0">
            <a:spAutoFit/>
          </a:bodyPr>
          <a:lstStyle/>
          <a:p>
            <a:pPr algn="l">
              <a:spcBef>
                <a:spcPts val="0"/>
              </a:spcBef>
            </a:pPr>
            <a:r>
              <a:rPr lang="en-US" sz="1200" dirty="0">
                <a:latin typeface="Arial" panose="020B0604020202020204" pitchFamily="34" charset="0"/>
                <a:cs typeface="Arial" panose="020B0604020202020204" pitchFamily="34" charset="0"/>
              </a:rPr>
              <a:t>I</a:t>
            </a:r>
            <a:r>
              <a:rPr lang="en-US" sz="1200" dirty="0" smtClean="0">
                <a:latin typeface="Arial" panose="020B0604020202020204" pitchFamily="34" charset="0"/>
                <a:cs typeface="Arial" panose="020B0604020202020204" pitchFamily="34" charset="0"/>
              </a:rPr>
              <a:t>.  </a:t>
            </a:r>
            <a:r>
              <a:rPr lang="en-US" sz="1200" dirty="0" err="1" smtClean="0">
                <a:latin typeface="Arial" panose="020B0604020202020204" pitchFamily="34" charset="0"/>
                <a:cs typeface="Arial" panose="020B0604020202020204" pitchFamily="34" charset="0"/>
              </a:rPr>
              <a:t>Strasik</a:t>
            </a:r>
            <a:r>
              <a:rPr lang="en-US" sz="1200" dirty="0" smtClean="0">
                <a:latin typeface="Arial" panose="020B0604020202020204" pitchFamily="34" charset="0"/>
                <a:cs typeface="Arial" panose="020B0604020202020204" pitchFamily="34" charset="0"/>
              </a:rPr>
              <a:t> et al., Phys Rev AB 13, 071004 (2010)</a:t>
            </a:r>
            <a:endParaRPr lang="en-US" sz="1200" dirty="0">
              <a:latin typeface="Arial" panose="020B0604020202020204" pitchFamily="34" charset="0"/>
              <a:cs typeface="Arial" panose="020B0604020202020204" pitchFamily="34" charset="0"/>
            </a:endParaRPr>
          </a:p>
        </p:txBody>
      </p:sp>
      <p:graphicFrame>
        <p:nvGraphicFramePr>
          <p:cNvPr id="2" name="Tabelle 1"/>
          <p:cNvGraphicFramePr>
            <a:graphicFrameLocks noGrp="1"/>
          </p:cNvGraphicFramePr>
          <p:nvPr>
            <p:extLst>
              <p:ext uri="{D42A27DB-BD31-4B8C-83A1-F6EECF244321}">
                <p14:modId xmlns:p14="http://schemas.microsoft.com/office/powerpoint/2010/main" val="3281928458"/>
              </p:ext>
            </p:extLst>
          </p:nvPr>
        </p:nvGraphicFramePr>
        <p:xfrm>
          <a:off x="3779912" y="2346084"/>
          <a:ext cx="2524760" cy="833784"/>
        </p:xfrm>
        <a:graphic>
          <a:graphicData uri="http://schemas.openxmlformats.org/drawingml/2006/table">
            <a:tbl>
              <a:tblPr firstRow="1" bandRow="1">
                <a:tableStyleId>{5940675A-B579-460E-94D1-54222C63F5DA}</a:tableStyleId>
              </a:tblPr>
              <a:tblGrid>
                <a:gridCol w="1656080">
                  <a:extLst>
                    <a:ext uri="{9D8B030D-6E8A-4147-A177-3AD203B41FA5}">
                      <a16:colId xmlns:a16="http://schemas.microsoft.com/office/drawing/2014/main" val="20000"/>
                    </a:ext>
                  </a:extLst>
                </a:gridCol>
                <a:gridCol w="868680">
                  <a:extLst>
                    <a:ext uri="{9D8B030D-6E8A-4147-A177-3AD203B41FA5}">
                      <a16:colId xmlns:a16="http://schemas.microsoft.com/office/drawing/2014/main" val="20001"/>
                    </a:ext>
                  </a:extLst>
                </a:gridCol>
              </a:tblGrid>
              <a:tr h="285144">
                <a:tc>
                  <a:txBody>
                    <a:bodyPr/>
                    <a:lstStyle/>
                    <a:p>
                      <a:r>
                        <a:rPr lang="en-US" sz="1200" noProof="0" dirty="0" smtClean="0">
                          <a:latin typeface="Arial" panose="020B0604020202020204" pitchFamily="34" charset="0"/>
                          <a:cs typeface="Arial" panose="020B0604020202020204" pitchFamily="34" charset="0"/>
                        </a:rPr>
                        <a:t>Natural background </a:t>
                      </a:r>
                      <a:endParaRPr lang="en-US" sz="1200" noProof="0" dirty="0">
                        <a:latin typeface="Arial" panose="020B0604020202020204" pitchFamily="34" charset="0"/>
                        <a:cs typeface="Arial" panose="020B0604020202020204" pitchFamily="34" charset="0"/>
                      </a:endParaRPr>
                    </a:p>
                  </a:txBody>
                  <a:tcPr/>
                </a:tc>
                <a:tc>
                  <a:txBody>
                    <a:bodyPr/>
                    <a:lstStyle/>
                    <a:p>
                      <a:r>
                        <a:rPr lang="en-US" sz="1200" noProof="0" dirty="0" smtClean="0">
                          <a:latin typeface="Arial" panose="020B0604020202020204" pitchFamily="34" charset="0"/>
                          <a:cs typeface="Arial" panose="020B0604020202020204" pitchFamily="34" charset="0"/>
                          <a:sym typeface="Symbol"/>
                        </a:rPr>
                        <a:t> </a:t>
                      </a:r>
                      <a:r>
                        <a:rPr lang="en-US" sz="1200" noProof="0" dirty="0" smtClean="0">
                          <a:latin typeface="Arial" panose="020B0604020202020204" pitchFamily="34" charset="0"/>
                          <a:cs typeface="Arial" panose="020B0604020202020204" pitchFamily="34" charset="0"/>
                        </a:rPr>
                        <a:t>1 </a:t>
                      </a:r>
                      <a:r>
                        <a:rPr lang="en-US" sz="1200" noProof="0" dirty="0" err="1" smtClean="0">
                          <a:latin typeface="Arial" panose="020B0604020202020204" pitchFamily="34" charset="0"/>
                          <a:cs typeface="Arial" panose="020B0604020202020204" pitchFamily="34" charset="0"/>
                        </a:rPr>
                        <a:t>mSv</a:t>
                      </a:r>
                      <a:r>
                        <a:rPr lang="en-US" sz="1200" noProof="0" dirty="0" smtClean="0">
                          <a:latin typeface="Arial" panose="020B0604020202020204" pitchFamily="34" charset="0"/>
                          <a:cs typeface="Arial" panose="020B0604020202020204" pitchFamily="34" charset="0"/>
                        </a:rPr>
                        <a:t>/a</a:t>
                      </a:r>
                      <a:endParaRPr lang="en-US" sz="1200" noProof="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0"/>
                  </a:ext>
                </a:extLst>
              </a:tr>
              <a:tr h="251670">
                <a:tc>
                  <a:txBody>
                    <a:bodyPr/>
                    <a:lstStyle/>
                    <a:p>
                      <a:r>
                        <a:rPr lang="en-US" sz="1200" noProof="0" dirty="0" smtClean="0">
                          <a:latin typeface="Arial" panose="020B0604020202020204" pitchFamily="34" charset="0"/>
                          <a:cs typeface="Arial" panose="020B0604020202020204" pitchFamily="34" charset="0"/>
                        </a:rPr>
                        <a:t>Medical</a:t>
                      </a:r>
                      <a:r>
                        <a:rPr lang="en-US" sz="1200" baseline="0" noProof="0" dirty="0" smtClean="0">
                          <a:latin typeface="Arial" panose="020B0604020202020204" pitchFamily="34" charset="0"/>
                          <a:cs typeface="Arial" panose="020B0604020202020204" pitchFamily="34" charset="0"/>
                        </a:rPr>
                        <a:t> </a:t>
                      </a:r>
                      <a:r>
                        <a:rPr lang="en-US" sz="1200" noProof="0" dirty="0" smtClean="0">
                          <a:latin typeface="Arial" panose="020B0604020202020204" pitchFamily="34" charset="0"/>
                          <a:cs typeface="Arial" panose="020B0604020202020204" pitchFamily="34" charset="0"/>
                        </a:rPr>
                        <a:t>X-ray CT</a:t>
                      </a:r>
                      <a:endParaRPr lang="en-US" sz="1200" noProof="0" dirty="0">
                        <a:latin typeface="Arial" panose="020B0604020202020204" pitchFamily="34" charset="0"/>
                        <a:cs typeface="Arial" panose="020B0604020202020204" pitchFamily="34" charset="0"/>
                      </a:endParaRPr>
                    </a:p>
                  </a:txBody>
                  <a:tcPr/>
                </a:tc>
                <a:tc>
                  <a:txBody>
                    <a:bodyPr/>
                    <a:lstStyle/>
                    <a:p>
                      <a:r>
                        <a:rPr lang="en-US" sz="1200" noProof="0" dirty="0" smtClean="0">
                          <a:latin typeface="Arial" panose="020B0604020202020204" pitchFamily="34" charset="0"/>
                          <a:cs typeface="Arial" panose="020B0604020202020204" pitchFamily="34" charset="0"/>
                          <a:sym typeface="Symbol"/>
                        </a:rPr>
                        <a:t> </a:t>
                      </a:r>
                      <a:r>
                        <a:rPr lang="en-US" sz="1200" noProof="0" dirty="0" smtClean="0">
                          <a:latin typeface="Arial" panose="020B0604020202020204" pitchFamily="34" charset="0"/>
                          <a:cs typeface="Arial" panose="020B0604020202020204" pitchFamily="34" charset="0"/>
                        </a:rPr>
                        <a:t>3 </a:t>
                      </a:r>
                      <a:r>
                        <a:rPr lang="en-US" sz="1200" noProof="0" dirty="0" err="1" smtClean="0">
                          <a:latin typeface="Arial" panose="020B0604020202020204" pitchFamily="34" charset="0"/>
                          <a:cs typeface="Arial" panose="020B0604020202020204" pitchFamily="34" charset="0"/>
                        </a:rPr>
                        <a:t>mSv</a:t>
                      </a:r>
                      <a:endParaRPr lang="en-US" sz="1200" noProof="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1"/>
                  </a:ext>
                </a:extLst>
              </a:tr>
              <a:tr h="254186">
                <a:tc>
                  <a:txBody>
                    <a:bodyPr/>
                    <a:lstStyle/>
                    <a:p>
                      <a:r>
                        <a:rPr lang="en-US" sz="1200" noProof="0" dirty="0" smtClean="0">
                          <a:latin typeface="Arial" panose="020B0604020202020204" pitchFamily="34" charset="0"/>
                          <a:cs typeface="Arial" panose="020B0604020202020204" pitchFamily="34" charset="0"/>
                        </a:rPr>
                        <a:t>Max. for rad. workers</a:t>
                      </a:r>
                      <a:endParaRPr lang="en-US" sz="1200" noProof="0" dirty="0">
                        <a:latin typeface="Arial" panose="020B0604020202020204" pitchFamily="34" charset="0"/>
                        <a:cs typeface="Arial" panose="020B0604020202020204" pitchFamily="34" charset="0"/>
                      </a:endParaRPr>
                    </a:p>
                  </a:txBody>
                  <a:tcPr/>
                </a:tc>
                <a:tc>
                  <a:txBody>
                    <a:bodyPr/>
                    <a:lstStyle/>
                    <a:p>
                      <a:r>
                        <a:rPr lang="en-US" sz="1200" noProof="0" dirty="0" smtClean="0">
                          <a:latin typeface="Arial" panose="020B0604020202020204" pitchFamily="34" charset="0"/>
                          <a:cs typeface="Arial" panose="020B0604020202020204" pitchFamily="34" charset="0"/>
                        </a:rPr>
                        <a:t> 20 </a:t>
                      </a:r>
                      <a:r>
                        <a:rPr lang="en-US" sz="1200" noProof="0" dirty="0" err="1" smtClean="0">
                          <a:latin typeface="Arial" panose="020B0604020202020204" pitchFamily="34" charset="0"/>
                          <a:cs typeface="Arial" panose="020B0604020202020204" pitchFamily="34" charset="0"/>
                        </a:rPr>
                        <a:t>mSv</a:t>
                      </a:r>
                      <a:r>
                        <a:rPr lang="en-US" sz="1200" noProof="0" dirty="0" smtClean="0">
                          <a:latin typeface="Arial" panose="020B0604020202020204" pitchFamily="34" charset="0"/>
                          <a:cs typeface="Arial" panose="020B0604020202020204" pitchFamily="34" charset="0"/>
                        </a:rPr>
                        <a:t>/a</a:t>
                      </a:r>
                      <a:endParaRPr lang="en-US" sz="1200" noProof="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2"/>
                  </a:ext>
                </a:extLst>
              </a:tr>
            </a:tbl>
          </a:graphicData>
        </a:graphic>
      </p:graphicFrame>
      <p:pic>
        <p:nvPicPr>
          <p:cNvPr id="29" name="Picture 4"/>
          <p:cNvPicPr>
            <a:picLocks noChangeAspect="1" noChangeArrowheads="1"/>
          </p:cNvPicPr>
          <p:nvPr/>
        </p:nvPicPr>
        <p:blipFill>
          <a:blip r:embed="rId3" cstate="print">
            <a:clrChange>
              <a:clrFrom>
                <a:srgbClr val="FFFFFF"/>
              </a:clrFrom>
              <a:clrTo>
                <a:srgbClr val="FFFFFF">
                  <a:alpha val="0"/>
                </a:srgbClr>
              </a:clrTo>
            </a:clrChange>
            <a:extLst>
              <a:ext uri="{BEBA8EAE-BF5A-486C-A8C5-ECC9F3942E4B}">
                <a14:imgProps xmlns:a14="http://schemas.microsoft.com/office/drawing/2010/main">
                  <a14:imgLayer r:embed="rId4">
                    <a14:imgEffect>
                      <a14:sharpenSoften amount="24000"/>
                    </a14:imgEffect>
                  </a14:imgLayer>
                </a14:imgProps>
              </a:ext>
              <a:ext uri="{28A0092B-C50C-407E-A947-70E740481C1C}">
                <a14:useLocalDpi xmlns:a14="http://schemas.microsoft.com/office/drawing/2010/main" val="0"/>
              </a:ext>
            </a:extLst>
          </a:blip>
          <a:srcRect/>
          <a:stretch>
            <a:fillRect/>
          </a:stretch>
        </p:blipFill>
        <p:spPr bwMode="auto">
          <a:xfrm>
            <a:off x="6397980" y="3794560"/>
            <a:ext cx="2638700" cy="215472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7" name="Gruppieren 6"/>
          <p:cNvGrpSpPr/>
          <p:nvPr/>
        </p:nvGrpSpPr>
        <p:grpSpPr>
          <a:xfrm>
            <a:off x="6301380" y="1602649"/>
            <a:ext cx="2582088" cy="1940332"/>
            <a:chOff x="6274324" y="1669473"/>
            <a:chExt cx="2582088" cy="1940332"/>
          </a:xfrm>
        </p:grpSpPr>
        <p:pic>
          <p:nvPicPr>
            <p:cNvPr id="16386" name="Picture 2"/>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274324" y="1669473"/>
              <a:ext cx="2582088" cy="194033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extfeld 2"/>
            <p:cNvSpPr txBox="1"/>
            <p:nvPr/>
          </p:nvSpPr>
          <p:spPr>
            <a:xfrm>
              <a:off x="6696953" y="2938915"/>
              <a:ext cx="1702965" cy="307777"/>
            </a:xfrm>
            <a:prstGeom prst="rect">
              <a:avLst/>
            </a:prstGeom>
            <a:noFill/>
          </p:spPr>
          <p:txBody>
            <a:bodyPr wrap="square" rtlCol="0">
              <a:spAutoFit/>
            </a:bodyPr>
            <a:lstStyle/>
            <a:p>
              <a:pPr algn="l"/>
              <a:r>
                <a:rPr lang="de-DE" sz="1400" b="1" dirty="0" smtClean="0">
                  <a:solidFill>
                    <a:schemeClr val="bg1"/>
                  </a:solidFill>
                  <a:latin typeface="Arial" panose="020B0604020202020204" pitchFamily="34" charset="0"/>
                  <a:cs typeface="Arial" panose="020B0604020202020204" pitchFamily="34" charset="0"/>
                </a:rPr>
                <a:t>0.3 </a:t>
              </a:r>
              <a:r>
                <a:rPr lang="de-DE" sz="1400" b="1" dirty="0" err="1" smtClean="0">
                  <a:solidFill>
                    <a:schemeClr val="bg1"/>
                  </a:solidFill>
                  <a:latin typeface="Arial" panose="020B0604020202020204" pitchFamily="34" charset="0"/>
                  <a:cs typeface="Arial" panose="020B0604020202020204" pitchFamily="34" charset="0"/>
                </a:rPr>
                <a:t>mSv</a:t>
              </a:r>
              <a:r>
                <a:rPr lang="de-DE" sz="1400" b="1" dirty="0" smtClean="0">
                  <a:solidFill>
                    <a:schemeClr val="bg1"/>
                  </a:solidFill>
                  <a:latin typeface="Arial" panose="020B0604020202020204" pitchFamily="34" charset="0"/>
                  <a:cs typeface="Arial" panose="020B0604020202020204" pitchFamily="34" charset="0"/>
                </a:rPr>
                <a:t>/h @1m</a:t>
              </a:r>
              <a:endParaRPr lang="de-DE" sz="1400" b="1" dirty="0">
                <a:solidFill>
                  <a:schemeClr val="bg1"/>
                </a:solidFill>
                <a:latin typeface="Arial" panose="020B0604020202020204" pitchFamily="34" charset="0"/>
                <a:cs typeface="Arial" panose="020B0604020202020204" pitchFamily="34" charset="0"/>
              </a:endParaRPr>
            </a:p>
          </p:txBody>
        </p:sp>
      </p:grpSp>
      <p:sp>
        <p:nvSpPr>
          <p:cNvPr id="24" name="Rectangle 4"/>
          <p:cNvSpPr>
            <a:spLocks noChangeArrowheads="1"/>
          </p:cNvSpPr>
          <p:nvPr/>
        </p:nvSpPr>
        <p:spPr bwMode="auto">
          <a:xfrm>
            <a:off x="232738" y="5949280"/>
            <a:ext cx="8419163" cy="3231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spcBef>
                <a:spcPts val="400"/>
              </a:spcBef>
            </a:pPr>
            <a:r>
              <a:rPr lang="en-US" altLang="de-DE" sz="1500" b="1" dirty="0" smtClean="0">
                <a:solidFill>
                  <a:srgbClr val="008000"/>
                </a:solidFill>
                <a:latin typeface="Arial" panose="020B0604020202020204" pitchFamily="34" charset="0"/>
                <a:cs typeface="Arial" panose="020B0604020202020204" pitchFamily="34" charset="0"/>
                <a:sym typeface="Symbol"/>
              </a:rPr>
              <a:t>Rule of thumb: Light targets (C, Al ...) have lower activation for impact of same # particles</a:t>
            </a:r>
          </a:p>
        </p:txBody>
      </p:sp>
      <p:cxnSp>
        <p:nvCxnSpPr>
          <p:cNvPr id="5" name="Gerade Verbindung 4"/>
          <p:cNvCxnSpPr/>
          <p:nvPr/>
        </p:nvCxnSpPr>
        <p:spPr>
          <a:xfrm>
            <a:off x="6776536" y="2598815"/>
            <a:ext cx="1287443" cy="0"/>
          </a:xfrm>
          <a:prstGeom prst="line">
            <a:avLst/>
          </a:prstGeom>
          <a:ln>
            <a:solidFill>
              <a:schemeClr val="bg1"/>
            </a:solidFill>
          </a:ln>
          <a:effectLst/>
        </p:spPr>
        <p:style>
          <a:lnRef idx="2">
            <a:schemeClr val="accent1"/>
          </a:lnRef>
          <a:fillRef idx="0">
            <a:schemeClr val="accent1"/>
          </a:fillRef>
          <a:effectRef idx="1">
            <a:schemeClr val="accent1"/>
          </a:effectRef>
          <a:fontRef idx="minor">
            <a:schemeClr val="tx1"/>
          </a:fontRef>
        </p:style>
      </p:cxnSp>
      <p:grpSp>
        <p:nvGrpSpPr>
          <p:cNvPr id="10" name="Gruppieren 9"/>
          <p:cNvGrpSpPr/>
          <p:nvPr/>
        </p:nvGrpSpPr>
        <p:grpSpPr>
          <a:xfrm>
            <a:off x="3229947" y="3859222"/>
            <a:ext cx="3251886" cy="2090058"/>
            <a:chOff x="3229947" y="3859222"/>
            <a:chExt cx="3251886" cy="2090058"/>
          </a:xfrm>
        </p:grpSpPr>
        <p:pic>
          <p:nvPicPr>
            <p:cNvPr id="27" name="Picture 6"/>
            <p:cNvPicPr>
              <a:picLocks noChangeAspect="1" noChangeArrowheads="1"/>
            </p:cNvPicPr>
            <p:nvPr/>
          </p:nvPicPr>
          <p:blipFill rotWithShape="1">
            <a:blip r:embed="rId6">
              <a:clrChange>
                <a:clrFrom>
                  <a:srgbClr val="FFFFFF"/>
                </a:clrFrom>
                <a:clrTo>
                  <a:srgbClr val="FFFFFF">
                    <a:alpha val="0"/>
                  </a:srgbClr>
                </a:clrTo>
              </a:clrChange>
              <a:extLst>
                <a:ext uri="{BEBA8EAE-BF5A-486C-A8C5-ECC9F3942E4B}">
                  <a14:imgProps xmlns:a14="http://schemas.microsoft.com/office/drawing/2010/main">
                    <a14:imgLayer r:embed="rId7">
                      <a14:imgEffect>
                        <a14:sharpenSoften amount="50000"/>
                      </a14:imgEffect>
                    </a14:imgLayer>
                  </a14:imgProps>
                </a:ext>
                <a:ext uri="{28A0092B-C50C-407E-A947-70E740481C1C}">
                  <a14:useLocalDpi xmlns:a14="http://schemas.microsoft.com/office/drawing/2010/main" val="0"/>
                </a:ext>
              </a:extLst>
            </a:blip>
            <a:srcRect b="34530"/>
            <a:stretch/>
          </p:blipFill>
          <p:spPr bwMode="auto">
            <a:xfrm>
              <a:off x="3229947" y="3859222"/>
              <a:ext cx="3251886" cy="209005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6" name="Gerade Verbindung mit Pfeil 5"/>
            <p:cNvCxnSpPr/>
            <p:nvPr/>
          </p:nvCxnSpPr>
          <p:spPr>
            <a:xfrm>
              <a:off x="3779912" y="5159838"/>
              <a:ext cx="648072" cy="0"/>
            </a:xfrm>
            <a:prstGeom prst="straightConnector1">
              <a:avLst/>
            </a:prstGeom>
            <a:ln w="25400">
              <a:solidFill>
                <a:srgbClr val="FF0000"/>
              </a:solidFill>
              <a:headEnd type="stealth" w="lg" len="lg"/>
              <a:tailEnd type="stealth" w="lg" len="lg"/>
            </a:ln>
            <a:effectLst/>
          </p:spPr>
          <p:style>
            <a:lnRef idx="2">
              <a:schemeClr val="accent1"/>
            </a:lnRef>
            <a:fillRef idx="0">
              <a:schemeClr val="accent1"/>
            </a:fillRef>
            <a:effectRef idx="1">
              <a:schemeClr val="accent1"/>
            </a:effectRef>
            <a:fontRef idx="minor">
              <a:schemeClr val="tx1"/>
            </a:fontRef>
          </p:style>
        </p:cxnSp>
        <p:cxnSp>
          <p:nvCxnSpPr>
            <p:cNvPr id="19" name="Gerade Verbindung mit Pfeil 18"/>
            <p:cNvCxnSpPr/>
            <p:nvPr/>
          </p:nvCxnSpPr>
          <p:spPr>
            <a:xfrm>
              <a:off x="4417485" y="5164384"/>
              <a:ext cx="1873396" cy="3072"/>
            </a:xfrm>
            <a:prstGeom prst="straightConnector1">
              <a:avLst/>
            </a:prstGeom>
            <a:ln w="25400">
              <a:solidFill>
                <a:srgbClr val="0000FF"/>
              </a:solidFill>
              <a:headEnd type="stealth" w="lg" len="lg"/>
              <a:tailEnd type="stealth" w="lg" len="lg"/>
            </a:ln>
            <a:effectLst/>
          </p:spPr>
          <p:style>
            <a:lnRef idx="2">
              <a:schemeClr val="accent1"/>
            </a:lnRef>
            <a:fillRef idx="0">
              <a:schemeClr val="accent1"/>
            </a:fillRef>
            <a:effectRef idx="1">
              <a:schemeClr val="accent1"/>
            </a:effectRef>
            <a:fontRef idx="minor">
              <a:schemeClr val="tx1"/>
            </a:fontRef>
          </p:style>
        </p:cxnSp>
        <p:sp>
          <p:nvSpPr>
            <p:cNvPr id="21" name="Textfeld 20"/>
            <p:cNvSpPr txBox="1"/>
            <p:nvPr/>
          </p:nvSpPr>
          <p:spPr>
            <a:xfrm>
              <a:off x="3735916" y="4877121"/>
              <a:ext cx="983991" cy="261610"/>
            </a:xfrm>
            <a:prstGeom prst="rect">
              <a:avLst/>
            </a:prstGeom>
            <a:noFill/>
          </p:spPr>
          <p:txBody>
            <a:bodyPr wrap="square" rtlCol="0">
              <a:spAutoFit/>
            </a:bodyPr>
            <a:lstStyle/>
            <a:p>
              <a:pPr algn="l">
                <a:spcBef>
                  <a:spcPts val="0"/>
                </a:spcBef>
              </a:pPr>
              <a:r>
                <a:rPr lang="en-US" sz="1100" b="1" dirty="0" smtClean="0">
                  <a:solidFill>
                    <a:srgbClr val="FF0000"/>
                  </a:solidFill>
                  <a:latin typeface="Calibri" panose="020F0502020204030204" pitchFamily="34" charset="0"/>
                  <a:cs typeface="Calibri" panose="020F0502020204030204" pitchFamily="34" charset="0"/>
                </a:rPr>
                <a:t>irradiation</a:t>
              </a:r>
              <a:endParaRPr lang="en-US" sz="1100" b="1" dirty="0">
                <a:solidFill>
                  <a:srgbClr val="FF0000"/>
                </a:solidFill>
                <a:latin typeface="Calibri" panose="020F0502020204030204" pitchFamily="34" charset="0"/>
                <a:cs typeface="Calibri" panose="020F0502020204030204" pitchFamily="34" charset="0"/>
              </a:endParaRPr>
            </a:p>
          </p:txBody>
        </p:sp>
        <p:sp>
          <p:nvSpPr>
            <p:cNvPr id="22" name="Textfeld 21"/>
            <p:cNvSpPr txBox="1"/>
            <p:nvPr/>
          </p:nvSpPr>
          <p:spPr>
            <a:xfrm>
              <a:off x="5013339" y="4880830"/>
              <a:ext cx="983991" cy="261610"/>
            </a:xfrm>
            <a:prstGeom prst="rect">
              <a:avLst/>
            </a:prstGeom>
            <a:noFill/>
          </p:spPr>
          <p:txBody>
            <a:bodyPr wrap="square" rtlCol="0">
              <a:spAutoFit/>
            </a:bodyPr>
            <a:lstStyle/>
            <a:p>
              <a:pPr algn="l">
                <a:spcBef>
                  <a:spcPts val="0"/>
                </a:spcBef>
              </a:pPr>
              <a:r>
                <a:rPr lang="en-US" sz="1100" b="1" dirty="0" smtClean="0">
                  <a:solidFill>
                    <a:srgbClr val="0000FF"/>
                  </a:solidFill>
                  <a:latin typeface="Calibri" panose="020F0502020204030204" pitchFamily="34" charset="0"/>
                  <a:cs typeface="Calibri" panose="020F0502020204030204" pitchFamily="34" charset="0"/>
                </a:rPr>
                <a:t>‘cool down’</a:t>
              </a:r>
              <a:endParaRPr lang="en-US" sz="1100" b="1" dirty="0">
                <a:solidFill>
                  <a:srgbClr val="0000FF"/>
                </a:solidFill>
                <a:latin typeface="Calibri" panose="020F0502020204030204" pitchFamily="34" charset="0"/>
                <a:cs typeface="Calibri" panose="020F0502020204030204" pitchFamily="34" charset="0"/>
              </a:endParaRPr>
            </a:p>
          </p:txBody>
        </p:sp>
      </p:grpSp>
    </p:spTree>
    <p:extLst>
      <p:ext uri="{BB962C8B-B14F-4D97-AF65-F5344CB8AC3E}">
        <p14:creationId xmlns:p14="http://schemas.microsoft.com/office/powerpoint/2010/main" val="2717575071"/>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9">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9">
                                            <p:txEl>
                                              <p:pRg st="3" end="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9">
                                            <p:txEl>
                                              <p:pRg st="4" end="4"/>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9">
                                            <p:txEl>
                                              <p:pRg st="5" end="5"/>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6387"/>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7"/>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5"/>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58"/>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29"/>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24"/>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p:bldP spid="23" grpId="0"/>
      <p:bldP spid="25" grpId="0"/>
      <p:bldP spid="2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6" name="Text Box 2"/>
          <p:cNvSpPr txBox="1">
            <a:spLocks noChangeArrowheads="1"/>
          </p:cNvSpPr>
          <p:nvPr/>
        </p:nvSpPr>
        <p:spPr bwMode="auto">
          <a:xfrm>
            <a:off x="252000" y="180000"/>
            <a:ext cx="7924800" cy="430887"/>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200" b="1" dirty="0">
                <a:solidFill>
                  <a:srgbClr val="000000"/>
                </a:solidFill>
                <a:latin typeface="Calibri" panose="020F0502020204030204" pitchFamily="34" charset="0"/>
                <a:cs typeface="Calibri" panose="020F0502020204030204" pitchFamily="34" charset="0"/>
              </a:rPr>
              <a:t>Secondary Particle Production for Electron Beams</a:t>
            </a:r>
          </a:p>
        </p:txBody>
      </p:sp>
      <mc:AlternateContent xmlns:mc="http://schemas.openxmlformats.org/markup-compatibility/2006" xmlns:a14="http://schemas.microsoft.com/office/drawing/2010/main">
        <mc:Choice Requires="a14">
          <p:sp>
            <p:nvSpPr>
              <p:cNvPr id="287751" name="Rectangle 7"/>
              <p:cNvSpPr>
                <a:spLocks noChangeArrowheads="1"/>
              </p:cNvSpPr>
              <p:nvPr/>
            </p:nvSpPr>
            <p:spPr bwMode="auto">
              <a:xfrm>
                <a:off x="180974" y="764704"/>
                <a:ext cx="6479257" cy="3883371"/>
              </a:xfrm>
              <a:prstGeom prst="rect">
                <a:avLst/>
              </a:prstGeom>
              <a:noFill/>
              <a:ln>
                <a:noFill/>
              </a:ln>
              <a:effectLst/>
              <a:extLst>
                <a:ext uri="{909E8E84-426E-40DD-AFC4-6F175D3DCCD1}">
                  <a14:hiddenFill>
                    <a:solidFill>
                      <a:schemeClr val="accent1"/>
                    </a:solidFill>
                  </a14:hiddenFill>
                </a:ext>
                <a:ext uri="{91240B29-F687-4F45-9708-019B960494DF}">
                  <a14:hiddenLine w="31750" algn="ctr">
                    <a:solidFill>
                      <a:srgbClr val="000000"/>
                    </a:solidFill>
                    <a:miter lim="800000"/>
                    <a:headEnd/>
                    <a:tailEnd/>
                  </a14:hiddenLine>
                </a:ext>
                <a:ext uri="{AF507438-7753-43E0-B8FC-AC1667EBCBE1}">
                  <a14:hiddenEffects>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1600" b="1" dirty="0" smtClean="0">
                    <a:solidFill>
                      <a:srgbClr val="0000FF"/>
                    </a:solidFill>
                    <a:latin typeface="Arial" panose="020B0604020202020204" pitchFamily="34" charset="0"/>
                    <a:cs typeface="Arial" panose="020B0604020202020204" pitchFamily="34" charset="0"/>
                  </a:rPr>
                  <a:t>Processes for interaction of electrons</a:t>
                </a:r>
              </a:p>
              <a:p>
                <a:pPr algn="l">
                  <a:spcBef>
                    <a:spcPts val="400"/>
                  </a:spcBef>
                </a:pPr>
                <a:r>
                  <a:rPr lang="en-US" altLang="de-DE" sz="1600" b="1" dirty="0">
                    <a:solidFill>
                      <a:srgbClr val="FF0000"/>
                    </a:solidFill>
                    <a:latin typeface="Arial" panose="020B0604020202020204" pitchFamily="34" charset="0"/>
                    <a:cs typeface="Arial" panose="020B0604020202020204" pitchFamily="34" charset="0"/>
                  </a:rPr>
                  <a:t>For </a:t>
                </a:r>
                <a:r>
                  <a:rPr lang="en-US" altLang="de-DE" sz="1600" b="1" i="1" dirty="0" err="1">
                    <a:solidFill>
                      <a:srgbClr val="FF0000"/>
                    </a:solidFill>
                    <a:latin typeface="Arial" panose="020B0604020202020204" pitchFamily="34" charset="0"/>
                    <a:cs typeface="Arial" panose="020B0604020202020204" pitchFamily="34" charset="0"/>
                  </a:rPr>
                  <a:t>E</a:t>
                </a:r>
                <a:r>
                  <a:rPr lang="en-US" altLang="de-DE" sz="1600" b="1" i="1" baseline="-25000" dirty="0" err="1">
                    <a:solidFill>
                      <a:srgbClr val="FF0000"/>
                    </a:solidFill>
                    <a:latin typeface="Arial" panose="020B0604020202020204" pitchFamily="34" charset="0"/>
                    <a:cs typeface="Arial" panose="020B0604020202020204" pitchFamily="34" charset="0"/>
                  </a:rPr>
                  <a:t>kin</a:t>
                </a:r>
                <a:r>
                  <a:rPr lang="en-US" altLang="de-DE" sz="1600" b="1" baseline="-25000" dirty="0">
                    <a:solidFill>
                      <a:srgbClr val="FF0000"/>
                    </a:solidFill>
                    <a:latin typeface="Arial" panose="020B0604020202020204" pitchFamily="34" charset="0"/>
                    <a:cs typeface="Arial" panose="020B0604020202020204" pitchFamily="34" charset="0"/>
                  </a:rPr>
                  <a:t> </a:t>
                </a:r>
                <a:r>
                  <a:rPr lang="en-US" altLang="de-DE" sz="1600" b="1" dirty="0">
                    <a:solidFill>
                      <a:srgbClr val="FF0000"/>
                    </a:solidFill>
                    <a:latin typeface="Arial" panose="020B0604020202020204" pitchFamily="34" charset="0"/>
                    <a:cs typeface="Arial" panose="020B0604020202020204" pitchFamily="34" charset="0"/>
                  </a:rPr>
                  <a:t>&lt; 10 MeV:</a:t>
                </a:r>
              </a:p>
              <a:p>
                <a:pPr algn="l">
                  <a:lnSpc>
                    <a:spcPct val="70000"/>
                  </a:lnSpc>
                </a:pPr>
                <a:r>
                  <a:rPr lang="en-US" altLang="de-DE" sz="1600" dirty="0" smtClean="0">
                    <a:latin typeface="Arial" panose="020B0604020202020204" pitchFamily="34" charset="0"/>
                    <a:cs typeface="Arial" panose="020B0604020202020204" pitchFamily="34" charset="0"/>
                  </a:rPr>
                  <a:t>Mainly </a:t>
                </a:r>
                <a:r>
                  <a:rPr lang="en-US" altLang="de-DE" sz="1600" dirty="0">
                    <a:latin typeface="Arial" panose="020B0604020202020204" pitchFamily="34" charset="0"/>
                    <a:cs typeface="Arial" panose="020B0604020202020204" pitchFamily="34" charset="0"/>
                  </a:rPr>
                  <a:t>electronic </a:t>
                </a:r>
                <a:r>
                  <a:rPr lang="en-US" altLang="de-DE" sz="1600" dirty="0" smtClean="0">
                    <a:latin typeface="Arial" panose="020B0604020202020204" pitchFamily="34" charset="0"/>
                    <a:cs typeface="Arial" panose="020B0604020202020204" pitchFamily="34" charset="0"/>
                  </a:rPr>
                  <a:t>stopping  </a:t>
                </a:r>
                <a:r>
                  <a:rPr lang="en-US" altLang="de-DE" sz="1600" dirty="0" smtClean="0">
                    <a:latin typeface="Arial" panose="020B0604020202020204" pitchFamily="34" charset="0"/>
                    <a:cs typeface="Arial" panose="020B0604020202020204" pitchFamily="34" charset="0"/>
                    <a:sym typeface="Symbol"/>
                  </a:rPr>
                  <a:t> </a:t>
                </a:r>
                <a:r>
                  <a:rPr lang="en-US" altLang="de-DE" sz="1600" dirty="0" smtClean="0">
                    <a:latin typeface="Arial" panose="020B0604020202020204" pitchFamily="34" charset="0"/>
                    <a:cs typeface="Arial" panose="020B0604020202020204" pitchFamily="34" charset="0"/>
                  </a:rPr>
                  <a:t>X-rays</a:t>
                </a:r>
                <a:r>
                  <a:rPr lang="en-US" altLang="de-DE" sz="1600" dirty="0">
                    <a:latin typeface="Arial" panose="020B0604020202020204" pitchFamily="34" charset="0"/>
                    <a:cs typeface="Arial" panose="020B0604020202020204" pitchFamily="34" charset="0"/>
                  </a:rPr>
                  <a:t>, slow e</a:t>
                </a:r>
                <a:r>
                  <a:rPr lang="en-US" altLang="de-DE" sz="1600" baseline="30000" dirty="0" smtClean="0">
                    <a:latin typeface="Arial" panose="020B0604020202020204" pitchFamily="34" charset="0"/>
                    <a:cs typeface="Arial" panose="020B0604020202020204" pitchFamily="34" charset="0"/>
                  </a:rPr>
                  <a:t>−</a:t>
                </a:r>
                <a:endParaRPr lang="en-US" altLang="de-DE" sz="1600" dirty="0">
                  <a:latin typeface="Arial" panose="020B0604020202020204" pitchFamily="34" charset="0"/>
                  <a:cs typeface="Arial" panose="020B0604020202020204" pitchFamily="34" charset="0"/>
                </a:endParaRPr>
              </a:p>
              <a:p>
                <a:pPr algn="l"/>
                <a:r>
                  <a:rPr lang="en-US" altLang="de-DE" sz="1600" b="1" dirty="0" smtClean="0">
                    <a:solidFill>
                      <a:srgbClr val="9900CC"/>
                    </a:solidFill>
                    <a:latin typeface="Arial" panose="020B0604020202020204" pitchFamily="34" charset="0"/>
                    <a:cs typeface="Arial" panose="020B0604020202020204" pitchFamily="34" charset="0"/>
                  </a:rPr>
                  <a:t>For </a:t>
                </a:r>
                <a:r>
                  <a:rPr lang="en-US" altLang="de-DE" sz="1600" b="1" i="1" dirty="0" err="1" smtClean="0">
                    <a:solidFill>
                      <a:srgbClr val="9900CC"/>
                    </a:solidFill>
                    <a:latin typeface="Arial" panose="020B0604020202020204" pitchFamily="34" charset="0"/>
                    <a:cs typeface="Arial" panose="020B0604020202020204" pitchFamily="34" charset="0"/>
                  </a:rPr>
                  <a:t>E</a:t>
                </a:r>
                <a:r>
                  <a:rPr lang="en-US" altLang="de-DE" sz="1600" b="1" i="1" baseline="-25000" dirty="0" err="1" smtClean="0">
                    <a:solidFill>
                      <a:srgbClr val="9900CC"/>
                    </a:solidFill>
                    <a:latin typeface="Arial" panose="020B0604020202020204" pitchFamily="34" charset="0"/>
                    <a:cs typeface="Arial" panose="020B0604020202020204" pitchFamily="34" charset="0"/>
                  </a:rPr>
                  <a:t>kin</a:t>
                </a:r>
                <a:r>
                  <a:rPr lang="en-US" altLang="de-DE" sz="1600" b="1" i="1" baseline="-25000" dirty="0" smtClean="0">
                    <a:solidFill>
                      <a:srgbClr val="9900CC"/>
                    </a:solidFill>
                    <a:latin typeface="Arial" panose="020B0604020202020204" pitchFamily="34" charset="0"/>
                    <a:cs typeface="Arial" panose="020B0604020202020204" pitchFamily="34" charset="0"/>
                  </a:rPr>
                  <a:t> </a:t>
                </a:r>
                <a:r>
                  <a:rPr lang="en-US" altLang="de-DE" sz="1600" b="1" dirty="0" smtClean="0">
                    <a:solidFill>
                      <a:srgbClr val="9900CC"/>
                    </a:solidFill>
                    <a:latin typeface="Arial" panose="020B0604020202020204" pitchFamily="34" charset="0"/>
                    <a:cs typeface="Arial" panose="020B0604020202020204" pitchFamily="34" charset="0"/>
                  </a:rPr>
                  <a:t>&gt; 10 </a:t>
                </a:r>
                <a:r>
                  <a:rPr lang="en-US" altLang="de-DE" sz="1600" b="1" dirty="0">
                    <a:solidFill>
                      <a:srgbClr val="9900CC"/>
                    </a:solidFill>
                    <a:latin typeface="Arial" panose="020B0604020202020204" pitchFamily="34" charset="0"/>
                    <a:cs typeface="Arial" panose="020B0604020202020204" pitchFamily="34" charset="0"/>
                  </a:rPr>
                  <a:t>MeV:</a:t>
                </a:r>
              </a:p>
              <a:p>
                <a:pPr algn="l">
                  <a:lnSpc>
                    <a:spcPct val="70000"/>
                  </a:lnSpc>
                </a:pPr>
                <a:r>
                  <a:rPr lang="en-US" altLang="de-DE" sz="1500" dirty="0" err="1" smtClean="0">
                    <a:latin typeface="Arial" panose="020B0604020202020204" pitchFamily="34" charset="0"/>
                    <a:cs typeface="Arial" panose="020B0604020202020204" pitchFamily="34" charset="0"/>
                  </a:rPr>
                  <a:t>Bremsstrahlungs</a:t>
                </a:r>
                <a:r>
                  <a:rPr lang="en-US" altLang="de-DE" sz="1500" dirty="0" smtClean="0">
                    <a:latin typeface="Arial" panose="020B0604020202020204" pitchFamily="34" charset="0"/>
                    <a:cs typeface="Arial" panose="020B0604020202020204" pitchFamily="34" charset="0"/>
                  </a:rPr>
                  <a:t>-</a:t>
                </a:r>
                <a:r>
                  <a:rPr lang="en-US" altLang="de-DE" sz="1500" dirty="0" smtClean="0">
                    <a:latin typeface="Arial" panose="020B0604020202020204" pitchFamily="34" charset="0"/>
                    <a:cs typeface="Arial" panose="020B0604020202020204" pitchFamily="34" charset="0"/>
                    <a:sym typeface="Symbol"/>
                  </a:rPr>
                  <a:t>,</a:t>
                </a:r>
                <a:r>
                  <a:rPr lang="en-US" altLang="de-DE" sz="1500" dirty="0" smtClean="0">
                    <a:latin typeface="Arial" panose="020B0604020202020204" pitchFamily="34" charset="0"/>
                    <a:cs typeface="Arial" panose="020B0604020202020204" pitchFamily="34" charset="0"/>
                  </a:rPr>
                  <a:t> forward peaked  E</a:t>
                </a:r>
                <a:r>
                  <a:rPr lang="en-US" altLang="de-DE" sz="1500" baseline="-25000" dirty="0" smtClean="0">
                    <a:latin typeface="Arial" panose="020B0604020202020204" pitchFamily="34" charset="0"/>
                    <a:cs typeface="Arial" panose="020B0604020202020204" pitchFamily="34" charset="0"/>
                    <a:sym typeface="Symbol"/>
                  </a:rPr>
                  <a:t></a:t>
                </a:r>
                <a:r>
                  <a:rPr lang="en-US" altLang="de-DE" sz="1500" dirty="0" smtClean="0">
                    <a:latin typeface="Arial" panose="020B0604020202020204" pitchFamily="34" charset="0"/>
                    <a:cs typeface="Arial" panose="020B0604020202020204" pitchFamily="34" charset="0"/>
                  </a:rPr>
                  <a:t> = 5-50 MeV</a:t>
                </a:r>
                <a:endParaRPr lang="en-US" altLang="de-DE" sz="1500" dirty="0">
                  <a:latin typeface="Arial" panose="020B0604020202020204" pitchFamily="34" charset="0"/>
                  <a:cs typeface="Arial" panose="020B0604020202020204" pitchFamily="34" charset="0"/>
                </a:endParaRPr>
              </a:p>
              <a:p>
                <a:pPr algn="l">
                  <a:lnSpc>
                    <a:spcPct val="70000"/>
                  </a:lnSpc>
                </a:pPr>
                <a:r>
                  <a:rPr lang="en-US" altLang="de-DE" sz="1500" dirty="0">
                    <a:latin typeface="Arial" panose="020B0604020202020204" pitchFamily="34" charset="0"/>
                    <a:cs typeface="Arial" panose="020B0604020202020204" pitchFamily="34" charset="0"/>
                    <a:sym typeface="Symbol" pitchFamily="18" charset="2"/>
                  </a:rPr>
                  <a:t> </a:t>
                </a:r>
                <a:r>
                  <a:rPr lang="en-US" altLang="de-DE" sz="1500" dirty="0">
                    <a:latin typeface="Arial" panose="020B0604020202020204" pitchFamily="34" charset="0"/>
                    <a:cs typeface="Arial" panose="020B0604020202020204" pitchFamily="34" charset="0"/>
                  </a:rPr>
                  <a:t> </a:t>
                </a:r>
                <a:r>
                  <a:rPr lang="en-US" altLang="de-DE" sz="1500" dirty="0">
                    <a:latin typeface="Arial" panose="020B0604020202020204" pitchFamily="34" charset="0"/>
                    <a:cs typeface="Arial" panose="020B0604020202020204" pitchFamily="34" charset="0"/>
                    <a:sym typeface="Symbol" pitchFamily="18" charset="2"/>
                  </a:rPr>
                  <a:t></a:t>
                </a:r>
                <a:r>
                  <a:rPr lang="en-US" altLang="de-DE" sz="1500" dirty="0">
                    <a:latin typeface="Arial" panose="020B0604020202020204" pitchFamily="34" charset="0"/>
                    <a:cs typeface="Arial" panose="020B0604020202020204" pitchFamily="34" charset="0"/>
                  </a:rPr>
                  <a:t>e</a:t>
                </a:r>
                <a:r>
                  <a:rPr lang="en-US" altLang="de-DE" sz="1500" baseline="30000" dirty="0">
                    <a:latin typeface="Arial" panose="020B0604020202020204" pitchFamily="34" charset="0"/>
                    <a:cs typeface="Arial" panose="020B0604020202020204" pitchFamily="34" charset="0"/>
                  </a:rPr>
                  <a:t>+</a:t>
                </a:r>
                <a:r>
                  <a:rPr lang="en-US" altLang="de-DE" sz="1500" dirty="0">
                    <a:latin typeface="Arial" panose="020B0604020202020204" pitchFamily="34" charset="0"/>
                    <a:cs typeface="Arial" panose="020B0604020202020204" pitchFamily="34" charset="0"/>
                  </a:rPr>
                  <a:t> + e</a:t>
                </a:r>
                <a:r>
                  <a:rPr lang="en-US" altLang="de-DE" sz="1500" baseline="30000" dirty="0">
                    <a:latin typeface="Arial" panose="020B0604020202020204" pitchFamily="34" charset="0"/>
                    <a:cs typeface="Arial" panose="020B0604020202020204" pitchFamily="34" charset="0"/>
                  </a:rPr>
                  <a:t>−</a:t>
                </a:r>
                <a:r>
                  <a:rPr lang="en-US" altLang="de-DE" sz="1500" dirty="0">
                    <a:latin typeface="Arial" panose="020B0604020202020204" pitchFamily="34" charset="0"/>
                    <a:cs typeface="Arial" panose="020B0604020202020204" pitchFamily="34" charset="0"/>
                  </a:rPr>
                  <a:t> or μ</a:t>
                </a:r>
                <a:r>
                  <a:rPr lang="en-US" altLang="de-DE" sz="1500" baseline="30000" dirty="0" smtClean="0">
                    <a:latin typeface="Arial" panose="020B0604020202020204" pitchFamily="34" charset="0"/>
                    <a:cs typeface="Arial" panose="020B0604020202020204" pitchFamily="34" charset="0"/>
                  </a:rPr>
                  <a:t>±</a:t>
                </a:r>
                <a:r>
                  <a:rPr lang="en-US" altLang="de-DE" sz="1500" dirty="0">
                    <a:latin typeface="Arial" panose="020B0604020202020204" pitchFamily="34" charset="0"/>
                    <a:cs typeface="Arial" panose="020B0604020202020204" pitchFamily="34" charset="0"/>
                  </a:rPr>
                  <a:t> </a:t>
                </a:r>
                <a:r>
                  <a:rPr lang="en-US" altLang="de-DE" sz="1500" dirty="0" smtClean="0">
                    <a:latin typeface="Arial" panose="020B0604020202020204" pitchFamily="34" charset="0"/>
                    <a:cs typeface="Arial" panose="020B0604020202020204" pitchFamily="34" charset="0"/>
                  </a:rPr>
                  <a:t>.. </a:t>
                </a:r>
                <a:r>
                  <a:rPr lang="en-US" altLang="de-DE" sz="1500" b="1" dirty="0" smtClean="0">
                    <a:latin typeface="Arial" panose="020B0604020202020204" pitchFamily="34" charset="0"/>
                    <a:cs typeface="Arial" panose="020B0604020202020204" pitchFamily="34" charset="0"/>
                    <a:sym typeface="Symbol" pitchFamily="18" charset="2"/>
                  </a:rPr>
                  <a:t></a:t>
                </a:r>
                <a:r>
                  <a:rPr lang="en-US" altLang="de-DE" sz="1500" dirty="0" smtClean="0">
                    <a:latin typeface="Arial" panose="020B0604020202020204" pitchFamily="34" charset="0"/>
                    <a:cs typeface="Arial" panose="020B0604020202020204" pitchFamily="34" charset="0"/>
                  </a:rPr>
                  <a:t> electro-mag. </a:t>
                </a:r>
                <a:r>
                  <a:rPr lang="en-US" altLang="de-DE" sz="1500" dirty="0">
                    <a:latin typeface="Arial" panose="020B0604020202020204" pitchFamily="34" charset="0"/>
                    <a:cs typeface="Arial" panose="020B0604020202020204" pitchFamily="34" charset="0"/>
                  </a:rPr>
                  <a:t>showers</a:t>
                </a:r>
              </a:p>
              <a:p>
                <a:pPr algn="l">
                  <a:lnSpc>
                    <a:spcPct val="70000"/>
                  </a:lnSpc>
                </a:pPr>
                <a:r>
                  <a:rPr lang="en-US" altLang="de-DE" sz="1500" dirty="0">
                    <a:latin typeface="Arial" panose="020B0604020202020204" pitchFamily="34" charset="0"/>
                    <a:cs typeface="Arial" panose="020B0604020202020204" pitchFamily="34" charset="0"/>
                    <a:sym typeface="Symbol" pitchFamily="18" charset="2"/>
                  </a:rPr>
                  <a:t> </a:t>
                </a:r>
                <a:r>
                  <a:rPr lang="en-US" altLang="de-DE" sz="1500" dirty="0">
                    <a:latin typeface="Arial" panose="020B0604020202020204" pitchFamily="34" charset="0"/>
                    <a:cs typeface="Arial" panose="020B0604020202020204" pitchFamily="34" charset="0"/>
                  </a:rPr>
                  <a:t> </a:t>
                </a:r>
                <a:r>
                  <a:rPr lang="en-US" altLang="de-DE" sz="1500" dirty="0" smtClean="0">
                    <a:latin typeface="Arial" panose="020B0604020202020204" pitchFamily="34" charset="0"/>
                    <a:cs typeface="Arial" panose="020B0604020202020204" pitchFamily="34" charset="0"/>
                  </a:rPr>
                  <a:t>Excitation of giant </a:t>
                </a:r>
                <a:r>
                  <a:rPr lang="en-US" altLang="de-DE" sz="1500" dirty="0">
                    <a:latin typeface="Arial" panose="020B0604020202020204" pitchFamily="34" charset="0"/>
                    <a:cs typeface="Arial" panose="020B0604020202020204" pitchFamily="34" charset="0"/>
                  </a:rPr>
                  <a:t>resonances </a:t>
                </a:r>
                <a:r>
                  <a:rPr lang="en-US" altLang="de-DE" sz="1500" b="1" i="1" dirty="0" err="1">
                    <a:latin typeface="Arial" panose="020B0604020202020204" pitchFamily="34" charset="0"/>
                    <a:cs typeface="Arial" panose="020B0604020202020204" pitchFamily="34" charset="0"/>
                  </a:rPr>
                  <a:t>E</a:t>
                </a:r>
                <a:r>
                  <a:rPr lang="en-US" altLang="de-DE" sz="1500" b="1" i="1" baseline="-25000" dirty="0" err="1">
                    <a:latin typeface="Arial" panose="020B0604020202020204" pitchFamily="34" charset="0"/>
                    <a:cs typeface="Arial" panose="020B0604020202020204" pitchFamily="34" charset="0"/>
                  </a:rPr>
                  <a:t>res</a:t>
                </a:r>
                <a:r>
                  <a:rPr lang="en-US" altLang="de-DE" sz="1500" dirty="0">
                    <a:latin typeface="Arial" panose="020B0604020202020204" pitchFamily="34" charset="0"/>
                    <a:cs typeface="Arial" panose="020B0604020202020204" pitchFamily="34" charset="0"/>
                  </a:rPr>
                  <a:t> </a:t>
                </a:r>
                <a:r>
                  <a:rPr lang="en-US" altLang="de-DE" sz="1500" dirty="0">
                    <a:latin typeface="Arial" panose="020B0604020202020204" pitchFamily="34" charset="0"/>
                    <a:cs typeface="Arial" panose="020B0604020202020204" pitchFamily="34" charset="0"/>
                    <a:sym typeface="Symbol" pitchFamily="18" charset="2"/>
                  </a:rPr>
                  <a:t></a:t>
                </a:r>
                <a:r>
                  <a:rPr lang="en-US" altLang="de-DE" sz="1500" dirty="0">
                    <a:latin typeface="Arial" panose="020B0604020202020204" pitchFamily="34" charset="0"/>
                    <a:cs typeface="Arial" panose="020B0604020202020204" pitchFamily="34" charset="0"/>
                  </a:rPr>
                  <a:t> </a:t>
                </a:r>
                <a:r>
                  <a:rPr lang="en-US" altLang="de-DE" sz="1500" dirty="0" smtClean="0">
                    <a:latin typeface="Arial" panose="020B0604020202020204" pitchFamily="34" charset="0"/>
                    <a:cs typeface="Arial" panose="020B0604020202020204" pitchFamily="34" charset="0"/>
                  </a:rPr>
                  <a:t>10-30 </a:t>
                </a:r>
                <a:r>
                  <a:rPr lang="en-US" altLang="de-DE" sz="1500" dirty="0">
                    <a:latin typeface="Arial" panose="020B0604020202020204" pitchFamily="34" charset="0"/>
                    <a:cs typeface="Arial" panose="020B0604020202020204" pitchFamily="34" charset="0"/>
                  </a:rPr>
                  <a:t>MeV</a:t>
                </a:r>
              </a:p>
              <a:p>
                <a:pPr algn="l">
                  <a:lnSpc>
                    <a:spcPct val="70000"/>
                  </a:lnSpc>
                </a:pPr>
                <a:r>
                  <a:rPr lang="en-US" altLang="de-DE" sz="1500" dirty="0">
                    <a:latin typeface="Arial" panose="020B0604020202020204" pitchFamily="34" charset="0"/>
                    <a:cs typeface="Arial" panose="020B0604020202020204" pitchFamily="34" charset="0"/>
                  </a:rPr>
                  <a:t>    via (</a:t>
                </a:r>
                <a:r>
                  <a:rPr lang="en-US" altLang="de-DE" sz="1500" dirty="0">
                    <a:latin typeface="Arial" panose="020B0604020202020204" pitchFamily="34" charset="0"/>
                    <a:cs typeface="Arial" panose="020B0604020202020204" pitchFamily="34" charset="0"/>
                    <a:sym typeface="Symbol" pitchFamily="18" charset="2"/>
                  </a:rPr>
                  <a:t></a:t>
                </a:r>
                <a:r>
                  <a:rPr lang="en-US" altLang="de-DE" sz="1500" dirty="0">
                    <a:latin typeface="Arial" panose="020B0604020202020204" pitchFamily="34" charset="0"/>
                    <a:cs typeface="Arial" panose="020B0604020202020204" pitchFamily="34" charset="0"/>
                  </a:rPr>
                  <a:t>, n), (</a:t>
                </a:r>
                <a:r>
                  <a:rPr lang="en-US" altLang="de-DE" sz="1500" dirty="0">
                    <a:latin typeface="Arial" panose="020B0604020202020204" pitchFamily="34" charset="0"/>
                    <a:cs typeface="Arial" panose="020B0604020202020204" pitchFamily="34" charset="0"/>
                    <a:sym typeface="Symbol" pitchFamily="18" charset="2"/>
                  </a:rPr>
                  <a:t></a:t>
                </a:r>
                <a:r>
                  <a:rPr lang="en-US" altLang="de-DE" sz="1500" dirty="0">
                    <a:latin typeface="Arial" panose="020B0604020202020204" pitchFamily="34" charset="0"/>
                    <a:cs typeface="Arial" panose="020B0604020202020204" pitchFamily="34" charset="0"/>
                  </a:rPr>
                  <a:t>, p) or (</a:t>
                </a:r>
                <a:r>
                  <a:rPr lang="en-US" altLang="de-DE" sz="1500" dirty="0">
                    <a:latin typeface="Arial" panose="020B0604020202020204" pitchFamily="34" charset="0"/>
                    <a:cs typeface="Arial" panose="020B0604020202020204" pitchFamily="34" charset="0"/>
                    <a:sym typeface="Symbol" pitchFamily="18" charset="2"/>
                  </a:rPr>
                  <a:t></a:t>
                </a:r>
                <a:r>
                  <a:rPr lang="en-US" altLang="de-DE" sz="1500" dirty="0">
                    <a:latin typeface="Arial" panose="020B0604020202020204" pitchFamily="34" charset="0"/>
                    <a:cs typeface="Arial" panose="020B0604020202020204" pitchFamily="34" charset="0"/>
                  </a:rPr>
                  <a:t>, np</a:t>
                </a:r>
                <a:r>
                  <a:rPr lang="en-US" altLang="de-DE" sz="1500" dirty="0" smtClean="0">
                    <a:latin typeface="Arial" panose="020B0604020202020204" pitchFamily="34" charset="0"/>
                    <a:cs typeface="Arial" panose="020B0604020202020204" pitchFamily="34" charset="0"/>
                  </a:rPr>
                  <a:t>) with </a:t>
                </a:r>
                <a14:m>
                  <m:oMath xmlns:m="http://schemas.openxmlformats.org/officeDocument/2006/math">
                    <m:sSub>
                      <m:sSubPr>
                        <m:ctrlPr>
                          <a:rPr lang="en-US" altLang="de-DE" i="1" smtClean="0">
                            <a:latin typeface="Cambria Math" panose="02040503050406030204" pitchFamily="18" charset="0"/>
                            <a:cs typeface="Arial" panose="020B0604020202020204" pitchFamily="34" charset="0"/>
                          </a:rPr>
                        </m:ctrlPr>
                      </m:sSubPr>
                      <m:e>
                        <m:r>
                          <a:rPr lang="en-US" altLang="de-DE" i="1" smtClean="0">
                            <a:latin typeface="Cambria Math" panose="02040503050406030204" pitchFamily="18" charset="0"/>
                            <a:ea typeface="Cambria Math" panose="02040503050406030204" pitchFamily="18" charset="0"/>
                            <a:cs typeface="Arial" panose="020B0604020202020204" pitchFamily="34" charset="0"/>
                          </a:rPr>
                          <m:t>𝜎</m:t>
                        </m:r>
                      </m:e>
                      <m:sub>
                        <m:r>
                          <a:rPr lang="de-DE" altLang="de-DE" b="0" i="1" smtClean="0">
                            <a:latin typeface="Cambria Math" panose="02040503050406030204" pitchFamily="18" charset="0"/>
                            <a:cs typeface="Arial" panose="020B0604020202020204" pitchFamily="34" charset="0"/>
                          </a:rPr>
                          <m:t>𝑔𝑖𝑎𝑛𝑡</m:t>
                        </m:r>
                      </m:sub>
                    </m:sSub>
                    <m:r>
                      <a:rPr lang="de-DE" altLang="de-DE" b="0" i="1" smtClean="0">
                        <a:latin typeface="Cambria Math" panose="02040503050406030204" pitchFamily="18" charset="0"/>
                        <a:cs typeface="Arial" panose="020B0604020202020204" pitchFamily="34" charset="0"/>
                      </a:rPr>
                      <m:t> </m:t>
                    </m:r>
                    <m:r>
                      <a:rPr lang="de-DE" altLang="de-DE" b="0" i="1" smtClean="0">
                        <a:latin typeface="Cambria Math" panose="02040503050406030204" pitchFamily="18" charset="0"/>
                        <a:ea typeface="Cambria Math" panose="02040503050406030204" pitchFamily="18" charset="0"/>
                        <a:cs typeface="Arial" panose="020B0604020202020204" pitchFamily="34" charset="0"/>
                      </a:rPr>
                      <m:t>≈ </m:t>
                    </m:r>
                    <m:box>
                      <m:boxPr>
                        <m:ctrlPr>
                          <a:rPr lang="de-DE" altLang="de-DE" b="0" i="1" smtClean="0">
                            <a:latin typeface="Cambria Math" panose="02040503050406030204" pitchFamily="18" charset="0"/>
                            <a:ea typeface="Cambria Math" panose="02040503050406030204" pitchFamily="18" charset="0"/>
                            <a:cs typeface="Arial" panose="020B0604020202020204" pitchFamily="34" charset="0"/>
                          </a:rPr>
                        </m:ctrlPr>
                      </m:boxPr>
                      <m:e>
                        <m:argPr>
                          <m:argSz m:val="-1"/>
                        </m:argPr>
                        <m:f>
                          <m:fPr>
                            <m:ctrlPr>
                              <a:rPr lang="de-DE" altLang="de-DE" b="0" i="1" smtClean="0">
                                <a:latin typeface="Cambria Math" panose="02040503050406030204" pitchFamily="18" charset="0"/>
                                <a:ea typeface="Cambria Math" panose="02040503050406030204" pitchFamily="18" charset="0"/>
                                <a:cs typeface="Arial" panose="020B0604020202020204" pitchFamily="34" charset="0"/>
                              </a:rPr>
                            </m:ctrlPr>
                          </m:fPr>
                          <m:num>
                            <m:r>
                              <a:rPr lang="de-DE" altLang="de-DE" b="0" i="1" smtClean="0">
                                <a:latin typeface="Cambria Math" panose="02040503050406030204" pitchFamily="18" charset="0"/>
                                <a:ea typeface="Cambria Math" panose="02040503050406030204" pitchFamily="18" charset="0"/>
                                <a:cs typeface="Arial" panose="020B0604020202020204" pitchFamily="34" charset="0"/>
                              </a:rPr>
                              <m:t>1</m:t>
                            </m:r>
                          </m:num>
                          <m:den>
                            <m:r>
                              <a:rPr lang="de-DE" altLang="de-DE" b="0" i="1" smtClean="0">
                                <a:latin typeface="Cambria Math" panose="02040503050406030204" pitchFamily="18" charset="0"/>
                                <a:ea typeface="Cambria Math" panose="02040503050406030204" pitchFamily="18" charset="0"/>
                                <a:cs typeface="Arial" panose="020B0604020202020204" pitchFamily="34" charset="0"/>
                              </a:rPr>
                              <m:t>10</m:t>
                            </m:r>
                          </m:den>
                        </m:f>
                        <m:r>
                          <a:rPr lang="de-DE" altLang="de-DE" b="0" i="1" smtClean="0">
                            <a:latin typeface="Cambria Math" panose="02040503050406030204" pitchFamily="18" charset="0"/>
                            <a:ea typeface="Cambria Math" panose="02040503050406030204" pitchFamily="18" charset="0"/>
                            <a:cs typeface="Arial" panose="020B0604020202020204" pitchFamily="34" charset="0"/>
                          </a:rPr>
                          <m:t> </m:t>
                        </m:r>
                        <m:sSub>
                          <m:sSubPr>
                            <m:ctrlPr>
                              <a:rPr lang="de-DE" altLang="de-DE" b="0" i="1" smtClean="0">
                                <a:latin typeface="Cambria Math" panose="02040503050406030204" pitchFamily="18" charset="0"/>
                                <a:ea typeface="Cambria Math" panose="02040503050406030204" pitchFamily="18" charset="0"/>
                                <a:cs typeface="Arial" panose="020B0604020202020204" pitchFamily="34" charset="0"/>
                              </a:rPr>
                            </m:ctrlPr>
                          </m:sSubPr>
                          <m:e>
                            <m:r>
                              <a:rPr lang="de-DE" altLang="de-DE" b="0" i="1" smtClean="0">
                                <a:latin typeface="Cambria Math" panose="02040503050406030204" pitchFamily="18" charset="0"/>
                                <a:ea typeface="Cambria Math" panose="02040503050406030204" pitchFamily="18" charset="0"/>
                                <a:cs typeface="Arial" panose="020B0604020202020204" pitchFamily="34" charset="0"/>
                              </a:rPr>
                              <m:t>𝜎</m:t>
                            </m:r>
                          </m:e>
                          <m:sub>
                            <m:r>
                              <a:rPr lang="de-DE" altLang="de-DE" b="0" i="1" smtClean="0">
                                <a:latin typeface="Cambria Math" panose="02040503050406030204" pitchFamily="18" charset="0"/>
                                <a:ea typeface="Cambria Math" panose="02040503050406030204" pitchFamily="18" charset="0"/>
                                <a:cs typeface="Arial" panose="020B0604020202020204" pitchFamily="34" charset="0"/>
                              </a:rPr>
                              <m:t>𝑔𝑒𝑜</m:t>
                            </m:r>
                          </m:sub>
                        </m:sSub>
                      </m:e>
                    </m:box>
                  </m:oMath>
                </a14:m>
                <a:endParaRPr lang="en-US" altLang="de-DE" dirty="0">
                  <a:latin typeface="Arial" panose="020B0604020202020204" pitchFamily="34" charset="0"/>
                  <a:cs typeface="Arial" panose="020B0604020202020204" pitchFamily="34" charset="0"/>
                </a:endParaRPr>
              </a:p>
              <a:p>
                <a:pPr algn="l">
                  <a:lnSpc>
                    <a:spcPct val="70000"/>
                  </a:lnSpc>
                </a:pPr>
                <a:r>
                  <a:rPr lang="en-US" altLang="de-DE" sz="1500" dirty="0">
                    <a:latin typeface="Arial" panose="020B0604020202020204" pitchFamily="34" charset="0"/>
                    <a:cs typeface="Arial" panose="020B0604020202020204" pitchFamily="34" charset="0"/>
                  </a:rPr>
                  <a:t>    </a:t>
                </a:r>
                <a:r>
                  <a:rPr lang="en-US" altLang="de-DE" sz="1500" b="1" dirty="0">
                    <a:latin typeface="Arial" panose="020B0604020202020204" pitchFamily="34" charset="0"/>
                    <a:cs typeface="Arial" panose="020B0604020202020204" pitchFamily="34" charset="0"/>
                    <a:sym typeface="Symbol" pitchFamily="18" charset="2"/>
                  </a:rPr>
                  <a:t></a:t>
                </a:r>
                <a:r>
                  <a:rPr lang="en-US" altLang="de-DE" sz="1500" dirty="0">
                    <a:latin typeface="Arial" panose="020B0604020202020204" pitchFamily="34" charset="0"/>
                    <a:cs typeface="Arial" panose="020B0604020202020204" pitchFamily="34" charset="0"/>
                  </a:rPr>
                  <a:t> </a:t>
                </a:r>
                <a:r>
                  <a:rPr lang="en-US" altLang="de-DE" sz="1500" dirty="0" smtClean="0">
                    <a:latin typeface="Arial" panose="020B0604020202020204" pitchFamily="34" charset="0"/>
                    <a:cs typeface="Arial" panose="020B0604020202020204" pitchFamily="34" charset="0"/>
                  </a:rPr>
                  <a:t>Fast </a:t>
                </a:r>
                <a:r>
                  <a:rPr lang="en-US" altLang="de-DE" sz="1500" dirty="0">
                    <a:latin typeface="Arial" panose="020B0604020202020204" pitchFamily="34" charset="0"/>
                    <a:cs typeface="Arial" panose="020B0604020202020204" pitchFamily="34" charset="0"/>
                  </a:rPr>
                  <a:t>neutrons emitted</a:t>
                </a:r>
              </a:p>
              <a:p>
                <a:pPr algn="l">
                  <a:lnSpc>
                    <a:spcPct val="70000"/>
                  </a:lnSpc>
                </a:pPr>
                <a:r>
                  <a:rPr lang="en-US" altLang="de-DE" sz="1500" b="1" dirty="0">
                    <a:latin typeface="Arial" panose="020B0604020202020204" pitchFamily="34" charset="0"/>
                    <a:cs typeface="Arial" panose="020B0604020202020204" pitchFamily="34" charset="0"/>
                    <a:sym typeface="Symbol" pitchFamily="18" charset="2"/>
                  </a:rPr>
                  <a:t>    </a:t>
                </a:r>
                <a:r>
                  <a:rPr lang="en-US" altLang="de-DE" sz="1500" dirty="0">
                    <a:latin typeface="Arial" panose="020B0604020202020204" pitchFamily="34" charset="0"/>
                    <a:cs typeface="Arial" panose="020B0604020202020204" pitchFamily="34" charset="0"/>
                  </a:rPr>
                  <a:t> </a:t>
                </a:r>
                <a:r>
                  <a:rPr lang="en-US" altLang="de-DE" sz="1500" dirty="0" smtClean="0">
                    <a:latin typeface="Arial" panose="020B0604020202020204" pitchFamily="34" charset="0"/>
                    <a:cs typeface="Arial" panose="020B0604020202020204" pitchFamily="34" charset="0"/>
                  </a:rPr>
                  <a:t>Neutrons</a:t>
                </a:r>
                <a:r>
                  <a:rPr lang="en-US" altLang="de-DE" sz="1500" dirty="0">
                    <a:latin typeface="Arial" panose="020B0604020202020204" pitchFamily="34" charset="0"/>
                    <a:cs typeface="Arial" panose="020B0604020202020204" pitchFamily="34" charset="0"/>
                  </a:rPr>
                  <a:t>: Long ranges in matter</a:t>
                </a:r>
              </a:p>
              <a:p>
                <a:pPr algn="l">
                  <a:lnSpc>
                    <a:spcPct val="70000"/>
                  </a:lnSpc>
                </a:pPr>
                <a:r>
                  <a:rPr lang="en-US" altLang="de-DE" sz="1500" dirty="0">
                    <a:latin typeface="Arial" panose="020B0604020202020204" pitchFamily="34" charset="0"/>
                    <a:cs typeface="Arial" panose="020B0604020202020204" pitchFamily="34" charset="0"/>
                  </a:rPr>
                  <a:t>    </a:t>
                </a:r>
                <a:r>
                  <a:rPr lang="en-US" altLang="de-DE" sz="1500" dirty="0" smtClean="0">
                    <a:latin typeface="Arial" panose="020B0604020202020204" pitchFamily="34" charset="0"/>
                    <a:cs typeface="Arial" panose="020B0604020202020204" pitchFamily="34" charset="0"/>
                  </a:rPr>
                  <a:t>    no </a:t>
                </a:r>
                <a:r>
                  <a:rPr lang="en-US" altLang="de-DE" sz="1500" dirty="0" err="1" smtClean="0">
                    <a:latin typeface="Arial" panose="020B0604020202020204" pitchFamily="34" charset="0"/>
                    <a:cs typeface="Arial" panose="020B0604020202020204" pitchFamily="34" charset="0"/>
                  </a:rPr>
                  <a:t>ele</a:t>
                </a:r>
                <a:r>
                  <a:rPr lang="en-US" altLang="de-DE" sz="1500" dirty="0">
                    <a:latin typeface="Arial" panose="020B0604020202020204" pitchFamily="34" charset="0"/>
                    <a:cs typeface="Arial" panose="020B0604020202020204" pitchFamily="34" charset="0"/>
                  </a:rPr>
                  <a:t>.-mag. </a:t>
                </a:r>
                <a:r>
                  <a:rPr lang="en-US" altLang="de-DE" sz="1500" dirty="0" smtClean="0">
                    <a:latin typeface="Arial" panose="020B0604020202020204" pitchFamily="34" charset="0"/>
                    <a:cs typeface="Arial" panose="020B0604020202020204" pitchFamily="34" charset="0"/>
                  </a:rPr>
                  <a:t>interaction but nuclear reactions</a:t>
                </a:r>
              </a:p>
              <a:p>
                <a:pPr algn="l">
                  <a:lnSpc>
                    <a:spcPct val="70000"/>
                  </a:lnSpc>
                </a:pPr>
                <a:r>
                  <a:rPr lang="en-US" altLang="de-DE" sz="1500" dirty="0" smtClean="0">
                    <a:latin typeface="Arial" panose="020B0604020202020204" pitchFamily="34" charset="0"/>
                    <a:cs typeface="Arial" panose="020B0604020202020204" pitchFamily="34" charset="0"/>
                  </a:rPr>
                  <a:t>Photo-Pion reaction: d (</a:t>
                </a:r>
                <a:r>
                  <a:rPr lang="en-US" altLang="de-DE" sz="1500" dirty="0" smtClean="0">
                    <a:latin typeface="Arial" panose="020B0604020202020204" pitchFamily="34" charset="0"/>
                    <a:cs typeface="Arial" panose="020B0604020202020204" pitchFamily="34" charset="0"/>
                    <a:sym typeface="Symbol"/>
                  </a:rPr>
                  <a:t>,</a:t>
                </a:r>
                <a:r>
                  <a:rPr lang="en-US" altLang="de-DE" sz="1500" baseline="30000" dirty="0" smtClean="0">
                    <a:latin typeface="Arial" panose="020B0604020202020204" pitchFamily="34" charset="0"/>
                    <a:cs typeface="Arial" panose="020B0604020202020204" pitchFamily="34" charset="0"/>
                    <a:sym typeface="Symbol"/>
                  </a:rPr>
                  <a:t>0</a:t>
                </a:r>
                <a:r>
                  <a:rPr lang="en-US" altLang="de-DE" sz="1500" dirty="0" smtClean="0">
                    <a:latin typeface="Arial" panose="020B0604020202020204" pitchFamily="34" charset="0"/>
                    <a:cs typeface="Arial" panose="020B0604020202020204" pitchFamily="34" charset="0"/>
                    <a:sym typeface="Symbol"/>
                  </a:rPr>
                  <a:t>) </a:t>
                </a:r>
                <a:r>
                  <a:rPr lang="en-US" altLang="de-DE" sz="1500" dirty="0" err="1" smtClean="0">
                    <a:latin typeface="Arial" panose="020B0604020202020204" pitchFamily="34" charset="0"/>
                    <a:cs typeface="Arial" panose="020B0604020202020204" pitchFamily="34" charset="0"/>
                    <a:sym typeface="Symbol"/>
                  </a:rPr>
                  <a:t>pn</a:t>
                </a:r>
                <a:r>
                  <a:rPr lang="en-US" altLang="de-DE" sz="1500" dirty="0" smtClean="0">
                    <a:latin typeface="Arial" panose="020B0604020202020204" pitchFamily="34" charset="0"/>
                    <a:cs typeface="Arial" panose="020B0604020202020204" pitchFamily="34" charset="0"/>
                    <a:sym typeface="Symbol"/>
                  </a:rPr>
                  <a:t> or </a:t>
                </a:r>
                <a:r>
                  <a:rPr lang="en-US" altLang="de-DE" sz="1500" dirty="0">
                    <a:latin typeface="Arial" panose="020B0604020202020204" pitchFamily="34" charset="0"/>
                    <a:cs typeface="Arial" panose="020B0604020202020204" pitchFamily="34" charset="0"/>
                  </a:rPr>
                  <a:t>d (</a:t>
                </a:r>
                <a:r>
                  <a:rPr lang="en-US" altLang="de-DE" sz="1500" dirty="0">
                    <a:latin typeface="Arial" panose="020B0604020202020204" pitchFamily="34" charset="0"/>
                    <a:cs typeface="Arial" panose="020B0604020202020204" pitchFamily="34" charset="0"/>
                    <a:sym typeface="Symbol"/>
                  </a:rPr>
                  <a:t>,</a:t>
                </a:r>
                <a:r>
                  <a:rPr lang="en-US" altLang="de-DE" sz="1500" dirty="0" smtClean="0">
                    <a:latin typeface="Arial" panose="020B0604020202020204" pitchFamily="34" charset="0"/>
                    <a:cs typeface="Arial" panose="020B0604020202020204" pitchFamily="34" charset="0"/>
                    <a:sym typeface="Symbol"/>
                  </a:rPr>
                  <a:t></a:t>
                </a:r>
                <a:r>
                  <a:rPr lang="en-US" altLang="de-DE" sz="1500" baseline="30000" dirty="0" smtClean="0">
                    <a:latin typeface="Arial" panose="020B0604020202020204" pitchFamily="34" charset="0"/>
                    <a:cs typeface="Arial" panose="020B0604020202020204" pitchFamily="34" charset="0"/>
                    <a:sym typeface="Symbol"/>
                  </a:rPr>
                  <a:t>-</a:t>
                </a:r>
                <a:r>
                  <a:rPr lang="en-US" altLang="de-DE" sz="1500" dirty="0" smtClean="0">
                    <a:latin typeface="Arial" panose="020B0604020202020204" pitchFamily="34" charset="0"/>
                    <a:cs typeface="Arial" panose="020B0604020202020204" pitchFamily="34" charset="0"/>
                    <a:sym typeface="Symbol"/>
                  </a:rPr>
                  <a:t>) pp  </a:t>
                </a:r>
                <a:endParaRPr lang="en-US" altLang="de-DE" sz="1500" dirty="0" smtClean="0">
                  <a:latin typeface="Arial" panose="020B0604020202020204" pitchFamily="34" charset="0"/>
                  <a:cs typeface="Arial" panose="020B0604020202020204" pitchFamily="34" charset="0"/>
                </a:endParaRPr>
              </a:p>
              <a:p>
                <a:pPr algn="l">
                  <a:lnSpc>
                    <a:spcPct val="70000"/>
                  </a:lnSpc>
                </a:pPr>
                <a:r>
                  <a:rPr lang="en-US" altLang="de-DE" sz="1500" b="1" dirty="0" smtClean="0">
                    <a:solidFill>
                      <a:srgbClr val="C00000"/>
                    </a:solidFill>
                    <a:latin typeface="Arial" panose="020B0604020202020204" pitchFamily="34" charset="0"/>
                    <a:cs typeface="Arial" panose="020B0604020202020204" pitchFamily="34" charset="0"/>
                    <a:sym typeface="Symbol"/>
                  </a:rPr>
                  <a:t> activation at electron accelerators</a:t>
                </a:r>
                <a:endParaRPr lang="en-US" altLang="de-DE" sz="1500" b="1" dirty="0">
                  <a:solidFill>
                    <a:srgbClr val="C00000"/>
                  </a:solidFill>
                  <a:latin typeface="Arial" panose="020B0604020202020204" pitchFamily="34" charset="0"/>
                  <a:cs typeface="Arial" panose="020B0604020202020204" pitchFamily="34" charset="0"/>
                </a:endParaRPr>
              </a:p>
            </p:txBody>
          </p:sp>
        </mc:Choice>
        <mc:Fallback xmlns="">
          <p:sp>
            <p:nvSpPr>
              <p:cNvPr id="287751" name="Rectangle 7"/>
              <p:cNvSpPr>
                <a:spLocks noRot="1" noChangeAspect="1" noMove="1" noResize="1" noEditPoints="1" noAdjustHandles="1" noChangeArrowheads="1" noChangeShapeType="1" noTextEdit="1"/>
              </p:cNvSpPr>
              <p:nvPr/>
            </p:nvSpPr>
            <p:spPr bwMode="auto">
              <a:xfrm>
                <a:off x="180974" y="764704"/>
                <a:ext cx="6479257" cy="3883371"/>
              </a:xfrm>
              <a:prstGeom prst="rect">
                <a:avLst/>
              </a:prstGeom>
              <a:blipFill>
                <a:blip r:embed="rId2"/>
                <a:stretch>
                  <a:fillRect l="-564" t="-471" b="-942"/>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US">
                    <a:noFill/>
                  </a:rPr>
                  <a:t> </a:t>
                </a:r>
              </a:p>
            </p:txBody>
          </p:sp>
        </mc:Fallback>
      </mc:AlternateContent>
      <p:grpSp>
        <p:nvGrpSpPr>
          <p:cNvPr id="13" name="Gruppieren 12"/>
          <p:cNvGrpSpPr/>
          <p:nvPr/>
        </p:nvGrpSpPr>
        <p:grpSpPr>
          <a:xfrm>
            <a:off x="4755093" y="1040209"/>
            <a:ext cx="4303605" cy="3215151"/>
            <a:chOff x="228541" y="2479682"/>
            <a:chExt cx="3866941" cy="2795022"/>
          </a:xfrm>
        </p:grpSpPr>
        <p:pic>
          <p:nvPicPr>
            <p:cNvPr id="18" name="Picture 2" descr="F:\JUAS 2017\temp\energyloss_electrons_in_copper.png"/>
            <p:cNvPicPr>
              <a:picLocks noChangeAspect="1" noChangeArrowheads="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28541" y="2479682"/>
              <a:ext cx="3829870" cy="2795022"/>
            </a:xfrm>
            <a:prstGeom prst="rect">
              <a:avLst/>
            </a:prstGeom>
            <a:noFill/>
            <a:extLst>
              <a:ext uri="{909E8E84-426E-40DD-AFC4-6F175D3DCCD1}">
                <a14:hiddenFill xmlns:a14="http://schemas.microsoft.com/office/drawing/2010/main">
                  <a:solidFill>
                    <a:srgbClr val="FFFFFF"/>
                  </a:solidFill>
                </a14:hiddenFill>
              </a:ext>
            </a:extLst>
          </p:spPr>
        </p:pic>
        <p:sp>
          <p:nvSpPr>
            <p:cNvPr id="14" name="Text Box 19"/>
            <p:cNvSpPr txBox="1">
              <a:spLocks noChangeArrowheads="1"/>
            </p:cNvSpPr>
            <p:nvPr/>
          </p:nvSpPr>
          <p:spPr bwMode="auto">
            <a:xfrm>
              <a:off x="2366694" y="4370327"/>
              <a:ext cx="883133" cy="3231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1500" b="1" dirty="0" smtClean="0"/>
                <a:t>LINAC</a:t>
              </a:r>
              <a:endParaRPr lang="en-US" altLang="de-DE" sz="1500" b="1" dirty="0"/>
            </a:p>
          </p:txBody>
        </p:sp>
        <p:sp>
          <p:nvSpPr>
            <p:cNvPr id="15" name="Text Box 19"/>
            <p:cNvSpPr txBox="1">
              <a:spLocks noChangeArrowheads="1"/>
            </p:cNvSpPr>
            <p:nvPr/>
          </p:nvSpPr>
          <p:spPr bwMode="auto">
            <a:xfrm>
              <a:off x="3212349" y="4370327"/>
              <a:ext cx="883133" cy="3231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1500" b="1" dirty="0" smtClean="0">
                  <a:solidFill>
                    <a:srgbClr val="00CC00"/>
                  </a:solidFill>
                </a:rPr>
                <a:t>synch.</a:t>
              </a:r>
              <a:endParaRPr lang="en-US" altLang="de-DE" sz="1500" b="1" dirty="0">
                <a:solidFill>
                  <a:srgbClr val="00CC00"/>
                </a:solidFill>
              </a:endParaRPr>
            </a:p>
          </p:txBody>
        </p:sp>
        <p:cxnSp>
          <p:nvCxnSpPr>
            <p:cNvPr id="16" name="Gerade Verbindung mit Pfeil 15"/>
            <p:cNvCxnSpPr/>
            <p:nvPr/>
          </p:nvCxnSpPr>
          <p:spPr bwMode="auto">
            <a:xfrm>
              <a:off x="2139514" y="4693492"/>
              <a:ext cx="1072835" cy="0"/>
            </a:xfrm>
            <a:prstGeom prst="straightConnector1">
              <a:avLst/>
            </a:prstGeom>
            <a:solidFill>
              <a:schemeClr val="accent1"/>
            </a:solidFill>
            <a:ln w="25400" cap="flat" cmpd="sng" algn="ctr">
              <a:solidFill>
                <a:srgbClr val="000000"/>
              </a:solidFill>
              <a:prstDash val="solid"/>
              <a:round/>
              <a:headEnd type="stealth" w="lg" len="lg"/>
              <a:tailEnd type="stealth"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7" name="Gerade Verbindung mit Pfeil 16"/>
            <p:cNvCxnSpPr/>
            <p:nvPr/>
          </p:nvCxnSpPr>
          <p:spPr bwMode="auto">
            <a:xfrm>
              <a:off x="3212349" y="4693492"/>
              <a:ext cx="692386" cy="0"/>
            </a:xfrm>
            <a:prstGeom prst="straightConnector1">
              <a:avLst/>
            </a:prstGeom>
            <a:solidFill>
              <a:schemeClr val="accent1"/>
            </a:solidFill>
            <a:ln w="28575" cap="flat" cmpd="sng" algn="ctr">
              <a:solidFill>
                <a:srgbClr val="00CC00"/>
              </a:solidFill>
              <a:prstDash val="solid"/>
              <a:round/>
              <a:headEnd type="stealth" w="lg" len="lg"/>
              <a:tailEnd type="stealth"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4" name="Gruppieren 3"/>
          <p:cNvGrpSpPr/>
          <p:nvPr/>
        </p:nvGrpSpPr>
        <p:grpSpPr>
          <a:xfrm>
            <a:off x="323528" y="4563445"/>
            <a:ext cx="2631736" cy="1525408"/>
            <a:chOff x="358021" y="4804542"/>
            <a:chExt cx="2471911" cy="1432770"/>
          </a:xfrm>
        </p:grpSpPr>
        <p:sp>
          <p:nvSpPr>
            <p:cNvPr id="2" name="Ellipse 1"/>
            <p:cNvSpPr/>
            <p:nvPr/>
          </p:nvSpPr>
          <p:spPr bwMode="auto">
            <a:xfrm>
              <a:off x="1294747" y="5666137"/>
              <a:ext cx="318781" cy="306306"/>
            </a:xfrm>
            <a:prstGeom prst="ellipse">
              <a:avLst/>
            </a:prstGeom>
            <a:solidFill>
              <a:srgbClr val="FF0000">
                <a:alpha val="19000"/>
              </a:srgbClr>
            </a:solidFill>
            <a:ln w="31750"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de-DE" sz="1800" b="0" i="0" u="none" strike="noStrike" cap="none" normalizeH="0" baseline="0" smtClean="0">
                <a:ln>
                  <a:noFill/>
                </a:ln>
                <a:solidFill>
                  <a:schemeClr val="tx1"/>
                </a:solidFill>
                <a:effectLst/>
                <a:latin typeface="Times New Roman" pitchFamily="18" charset="0"/>
              </a:endParaRPr>
            </a:p>
          </p:txBody>
        </p:sp>
        <p:sp>
          <p:nvSpPr>
            <p:cNvPr id="3" name="Textfeld 2"/>
            <p:cNvSpPr txBox="1"/>
            <p:nvPr/>
          </p:nvSpPr>
          <p:spPr>
            <a:xfrm>
              <a:off x="1303136" y="5634624"/>
              <a:ext cx="310392" cy="369332"/>
            </a:xfrm>
            <a:prstGeom prst="rect">
              <a:avLst/>
            </a:prstGeom>
            <a:noFill/>
          </p:spPr>
          <p:txBody>
            <a:bodyPr wrap="square" rtlCol="0">
              <a:spAutoFit/>
            </a:bodyPr>
            <a:lstStyle/>
            <a:p>
              <a:r>
                <a:rPr lang="de-DE" b="1" dirty="0" smtClean="0"/>
                <a:t>+</a:t>
              </a:r>
              <a:endParaRPr lang="de-DE" b="1" dirty="0"/>
            </a:p>
          </p:txBody>
        </p:sp>
        <p:sp>
          <p:nvSpPr>
            <p:cNvPr id="5" name="Freihandform 4"/>
            <p:cNvSpPr/>
            <p:nvPr/>
          </p:nvSpPr>
          <p:spPr bwMode="auto">
            <a:xfrm>
              <a:off x="707517" y="5428172"/>
              <a:ext cx="1468074" cy="577828"/>
            </a:xfrm>
            <a:custGeom>
              <a:avLst/>
              <a:gdLst>
                <a:gd name="connsiteX0" fmla="*/ 0 w 1912690"/>
                <a:gd name="connsiteY0" fmla="*/ 26013 h 588075"/>
                <a:gd name="connsiteX1" fmla="*/ 1048624 w 1912690"/>
                <a:gd name="connsiteY1" fmla="*/ 17624 h 588075"/>
                <a:gd name="connsiteX2" fmla="*/ 1510018 w 1912690"/>
                <a:gd name="connsiteY2" fmla="*/ 227349 h 588075"/>
                <a:gd name="connsiteX3" fmla="*/ 1912690 w 1912690"/>
                <a:gd name="connsiteY3" fmla="*/ 588075 h 588075"/>
                <a:gd name="connsiteX4" fmla="*/ 1912690 w 1912690"/>
                <a:gd name="connsiteY4" fmla="*/ 588075 h 588075"/>
                <a:gd name="connsiteX0" fmla="*/ 0 w 1912690"/>
                <a:gd name="connsiteY0" fmla="*/ 14088 h 601317"/>
                <a:gd name="connsiteX1" fmla="*/ 1048624 w 1912690"/>
                <a:gd name="connsiteY1" fmla="*/ 30866 h 601317"/>
                <a:gd name="connsiteX2" fmla="*/ 1510018 w 1912690"/>
                <a:gd name="connsiteY2" fmla="*/ 240591 h 601317"/>
                <a:gd name="connsiteX3" fmla="*/ 1912690 w 1912690"/>
                <a:gd name="connsiteY3" fmla="*/ 601317 h 601317"/>
                <a:gd name="connsiteX4" fmla="*/ 1912690 w 1912690"/>
                <a:gd name="connsiteY4" fmla="*/ 601317 h 601317"/>
                <a:gd name="connsiteX0" fmla="*/ 0 w 1912690"/>
                <a:gd name="connsiteY0" fmla="*/ 7341 h 594570"/>
                <a:gd name="connsiteX1" fmla="*/ 1048624 w 1912690"/>
                <a:gd name="connsiteY1" fmla="*/ 24119 h 594570"/>
                <a:gd name="connsiteX2" fmla="*/ 1510018 w 1912690"/>
                <a:gd name="connsiteY2" fmla="*/ 233844 h 594570"/>
                <a:gd name="connsiteX3" fmla="*/ 1912690 w 1912690"/>
                <a:gd name="connsiteY3" fmla="*/ 594570 h 594570"/>
                <a:gd name="connsiteX4" fmla="*/ 1912690 w 1912690"/>
                <a:gd name="connsiteY4" fmla="*/ 594570 h 594570"/>
                <a:gd name="connsiteX0" fmla="*/ 0 w 1912690"/>
                <a:gd name="connsiteY0" fmla="*/ 955 h 588184"/>
                <a:gd name="connsiteX1" fmla="*/ 1026764 w 1912690"/>
                <a:gd name="connsiteY1" fmla="*/ 43351 h 588184"/>
                <a:gd name="connsiteX2" fmla="*/ 1510018 w 1912690"/>
                <a:gd name="connsiteY2" fmla="*/ 227458 h 588184"/>
                <a:gd name="connsiteX3" fmla="*/ 1912690 w 1912690"/>
                <a:gd name="connsiteY3" fmla="*/ 588184 h 588184"/>
                <a:gd name="connsiteX4" fmla="*/ 1912690 w 1912690"/>
                <a:gd name="connsiteY4" fmla="*/ 588184 h 5881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2690" h="588184">
                  <a:moveTo>
                    <a:pt x="0" y="955"/>
                  </a:moveTo>
                  <a:cubicBezTo>
                    <a:pt x="415255" y="-3240"/>
                    <a:pt x="775094" y="5600"/>
                    <a:pt x="1026764" y="43351"/>
                  </a:cubicBezTo>
                  <a:cubicBezTo>
                    <a:pt x="1278434" y="81102"/>
                    <a:pt x="1362364" y="136652"/>
                    <a:pt x="1510018" y="227458"/>
                  </a:cubicBezTo>
                  <a:cubicBezTo>
                    <a:pt x="1657672" y="318264"/>
                    <a:pt x="1912690" y="588184"/>
                    <a:pt x="1912690" y="588184"/>
                  </a:cubicBezTo>
                  <a:lnTo>
                    <a:pt x="1912690" y="588184"/>
                  </a:lnTo>
                </a:path>
              </a:pathLst>
            </a:custGeom>
            <a:noFill/>
            <a:ln w="19050" cap="flat" cmpd="sng" algn="ctr">
              <a:solidFill>
                <a:srgbClr val="000000"/>
              </a:solidFill>
              <a:prstDash val="sys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de-DE" sz="1800" b="0" i="0" u="none" strike="noStrike" cap="none" normalizeH="0" baseline="0" smtClean="0">
                <a:ln>
                  <a:noFill/>
                </a:ln>
                <a:solidFill>
                  <a:schemeClr val="tx1"/>
                </a:solidFill>
                <a:effectLst/>
                <a:latin typeface="Times New Roman" pitchFamily="18" charset="0"/>
              </a:endParaRPr>
            </a:p>
          </p:txBody>
        </p:sp>
        <p:sp>
          <p:nvSpPr>
            <p:cNvPr id="20" name="Ellipse 19"/>
            <p:cNvSpPr/>
            <p:nvPr/>
          </p:nvSpPr>
          <p:spPr bwMode="auto">
            <a:xfrm>
              <a:off x="824963" y="5345322"/>
              <a:ext cx="166381" cy="153153"/>
            </a:xfrm>
            <a:prstGeom prst="ellipse">
              <a:avLst/>
            </a:prstGeom>
            <a:solidFill>
              <a:srgbClr val="0000FF">
                <a:alpha val="19000"/>
              </a:srgbClr>
            </a:solidFill>
            <a:ln w="31750" cap="flat" cmpd="sng" algn="ctr">
              <a:solidFill>
                <a:srgbClr val="0000FF"/>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de-DE" sz="1800" b="0" i="0" u="none" strike="noStrike" cap="none" normalizeH="0" baseline="0" smtClean="0">
                <a:ln>
                  <a:noFill/>
                </a:ln>
                <a:solidFill>
                  <a:schemeClr val="tx1"/>
                </a:solidFill>
                <a:effectLst/>
                <a:latin typeface="Times New Roman" pitchFamily="18" charset="0"/>
              </a:endParaRPr>
            </a:p>
          </p:txBody>
        </p:sp>
        <p:sp>
          <p:nvSpPr>
            <p:cNvPr id="21" name="Ellipse 20"/>
            <p:cNvSpPr/>
            <p:nvPr/>
          </p:nvSpPr>
          <p:spPr bwMode="auto">
            <a:xfrm>
              <a:off x="2009210" y="5850803"/>
              <a:ext cx="166381" cy="153153"/>
            </a:xfrm>
            <a:prstGeom prst="ellipse">
              <a:avLst/>
            </a:prstGeom>
            <a:solidFill>
              <a:srgbClr val="0000FF">
                <a:alpha val="19000"/>
              </a:srgbClr>
            </a:solidFill>
            <a:ln w="31750" cap="flat" cmpd="sng" algn="ctr">
              <a:solidFill>
                <a:srgbClr val="0000FF"/>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de-DE" sz="1800" b="0" i="0" u="none" strike="noStrike" cap="none" normalizeH="0" baseline="0" smtClean="0">
                <a:ln>
                  <a:noFill/>
                </a:ln>
                <a:solidFill>
                  <a:schemeClr val="tx1"/>
                </a:solidFill>
                <a:effectLst/>
                <a:latin typeface="Times New Roman" pitchFamily="18" charset="0"/>
              </a:endParaRPr>
            </a:p>
          </p:txBody>
        </p:sp>
        <p:cxnSp>
          <p:nvCxnSpPr>
            <p:cNvPr id="8" name="Gerade Verbindung mit Pfeil 7"/>
            <p:cNvCxnSpPr/>
            <p:nvPr/>
          </p:nvCxnSpPr>
          <p:spPr bwMode="auto">
            <a:xfrm>
              <a:off x="991344" y="5421898"/>
              <a:ext cx="622184" cy="0"/>
            </a:xfrm>
            <a:prstGeom prst="straightConnector1">
              <a:avLst/>
            </a:prstGeom>
            <a:solidFill>
              <a:schemeClr val="accent1"/>
            </a:solidFill>
            <a:ln w="19050" cap="flat" cmpd="sng" algn="ctr">
              <a:solidFill>
                <a:srgbClr val="0000FF"/>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3" name="Textfeld 22"/>
            <p:cNvSpPr txBox="1"/>
            <p:nvPr/>
          </p:nvSpPr>
          <p:spPr>
            <a:xfrm>
              <a:off x="720101" y="5034339"/>
              <a:ext cx="721453" cy="307777"/>
            </a:xfrm>
            <a:prstGeom prst="rect">
              <a:avLst/>
            </a:prstGeom>
            <a:noFill/>
          </p:spPr>
          <p:txBody>
            <a:bodyPr wrap="square" rtlCol="0">
              <a:spAutoFit/>
            </a:bodyPr>
            <a:lstStyle/>
            <a:p>
              <a:r>
                <a:rPr lang="de-DE" sz="1400" b="1" i="1" dirty="0" smtClean="0">
                  <a:solidFill>
                    <a:srgbClr val="0000FF"/>
                  </a:solidFill>
                  <a:latin typeface="Arial" panose="020B0604020202020204" pitchFamily="34" charset="0"/>
                  <a:cs typeface="Arial" panose="020B0604020202020204" pitchFamily="34" charset="0"/>
                </a:rPr>
                <a:t>v</a:t>
              </a:r>
              <a:r>
                <a:rPr lang="de-DE" sz="1400" b="1" i="1" baseline="-25000" dirty="0" smtClean="0">
                  <a:solidFill>
                    <a:srgbClr val="0000FF"/>
                  </a:solidFill>
                  <a:latin typeface="Arial" panose="020B0604020202020204" pitchFamily="34" charset="0"/>
                  <a:cs typeface="Arial" panose="020B0604020202020204" pitchFamily="34" charset="0"/>
                </a:rPr>
                <a:t>i</a:t>
              </a:r>
              <a:r>
                <a:rPr lang="de-DE" sz="1400" b="1" i="1" dirty="0" smtClean="0">
                  <a:solidFill>
                    <a:srgbClr val="0000FF"/>
                  </a:solidFill>
                  <a:latin typeface="Arial" panose="020B0604020202020204" pitchFamily="34" charset="0"/>
                  <a:cs typeface="Arial" panose="020B0604020202020204" pitchFamily="34" charset="0"/>
                </a:rPr>
                <a:t> , E</a:t>
              </a:r>
              <a:r>
                <a:rPr lang="de-DE" sz="1400" b="1" i="1" baseline="-25000" dirty="0" smtClean="0">
                  <a:solidFill>
                    <a:srgbClr val="0000FF"/>
                  </a:solidFill>
                  <a:latin typeface="Arial" panose="020B0604020202020204" pitchFamily="34" charset="0"/>
                  <a:cs typeface="Arial" panose="020B0604020202020204" pitchFamily="34" charset="0"/>
                </a:rPr>
                <a:t>i</a:t>
              </a:r>
              <a:endParaRPr lang="de-DE" sz="1400" b="1" i="1" dirty="0">
                <a:solidFill>
                  <a:srgbClr val="0000FF"/>
                </a:solidFill>
                <a:latin typeface="Arial" panose="020B0604020202020204" pitchFamily="34" charset="0"/>
                <a:cs typeface="Arial" panose="020B0604020202020204" pitchFamily="34" charset="0"/>
              </a:endParaRPr>
            </a:p>
          </p:txBody>
        </p:sp>
        <p:sp>
          <p:nvSpPr>
            <p:cNvPr id="24" name="Textfeld 23"/>
            <p:cNvSpPr txBox="1"/>
            <p:nvPr/>
          </p:nvSpPr>
          <p:spPr>
            <a:xfrm>
              <a:off x="2092400" y="5614368"/>
              <a:ext cx="721453" cy="307777"/>
            </a:xfrm>
            <a:prstGeom prst="rect">
              <a:avLst/>
            </a:prstGeom>
            <a:noFill/>
          </p:spPr>
          <p:txBody>
            <a:bodyPr wrap="square" rtlCol="0">
              <a:spAutoFit/>
            </a:bodyPr>
            <a:lstStyle/>
            <a:p>
              <a:r>
                <a:rPr lang="de-DE" sz="1400" b="1" i="1" dirty="0" err="1" smtClean="0">
                  <a:solidFill>
                    <a:srgbClr val="0000FF"/>
                  </a:solidFill>
                  <a:latin typeface="Arial" panose="020B0604020202020204" pitchFamily="34" charset="0"/>
                  <a:cs typeface="Arial" panose="020B0604020202020204" pitchFamily="34" charset="0"/>
                </a:rPr>
                <a:t>v</a:t>
              </a:r>
              <a:r>
                <a:rPr lang="de-DE" sz="1400" b="1" i="1" baseline="-25000" dirty="0" err="1">
                  <a:solidFill>
                    <a:srgbClr val="0000FF"/>
                  </a:solidFill>
                  <a:latin typeface="Arial" panose="020B0604020202020204" pitchFamily="34" charset="0"/>
                  <a:cs typeface="Arial" panose="020B0604020202020204" pitchFamily="34" charset="0"/>
                </a:rPr>
                <a:t>f</a:t>
              </a:r>
              <a:r>
                <a:rPr lang="de-DE" sz="1400" b="1" i="1" dirty="0" smtClean="0">
                  <a:solidFill>
                    <a:srgbClr val="0000FF"/>
                  </a:solidFill>
                  <a:latin typeface="Arial" panose="020B0604020202020204" pitchFamily="34" charset="0"/>
                  <a:cs typeface="Arial" panose="020B0604020202020204" pitchFamily="34" charset="0"/>
                </a:rPr>
                <a:t> , </a:t>
              </a:r>
              <a:r>
                <a:rPr lang="de-DE" sz="1400" b="1" i="1" dirty="0" err="1" smtClean="0">
                  <a:solidFill>
                    <a:srgbClr val="0000FF"/>
                  </a:solidFill>
                  <a:latin typeface="Arial" panose="020B0604020202020204" pitchFamily="34" charset="0"/>
                  <a:cs typeface="Arial" panose="020B0604020202020204" pitchFamily="34" charset="0"/>
                </a:rPr>
                <a:t>E</a:t>
              </a:r>
              <a:r>
                <a:rPr lang="de-DE" sz="1400" b="1" i="1" baseline="-25000" dirty="0" err="1">
                  <a:solidFill>
                    <a:srgbClr val="0000FF"/>
                  </a:solidFill>
                  <a:latin typeface="Arial" panose="020B0604020202020204" pitchFamily="34" charset="0"/>
                  <a:cs typeface="Arial" panose="020B0604020202020204" pitchFamily="34" charset="0"/>
                </a:rPr>
                <a:t>f</a:t>
              </a:r>
              <a:endParaRPr lang="de-DE" sz="1400" b="1" i="1" dirty="0">
                <a:solidFill>
                  <a:srgbClr val="0000FF"/>
                </a:solidFill>
                <a:latin typeface="Arial" panose="020B0604020202020204" pitchFamily="34" charset="0"/>
                <a:cs typeface="Arial" panose="020B0604020202020204" pitchFamily="34" charset="0"/>
              </a:endParaRPr>
            </a:p>
          </p:txBody>
        </p:sp>
        <p:cxnSp>
          <p:nvCxnSpPr>
            <p:cNvPr id="25" name="Gerade Verbindung mit Pfeil 24"/>
            <p:cNvCxnSpPr>
              <a:stCxn id="21" idx="5"/>
            </p:cNvCxnSpPr>
            <p:nvPr/>
          </p:nvCxnSpPr>
          <p:spPr bwMode="auto">
            <a:xfrm>
              <a:off x="2151225" y="5981527"/>
              <a:ext cx="217312" cy="209030"/>
            </a:xfrm>
            <a:prstGeom prst="straightConnector1">
              <a:avLst/>
            </a:prstGeom>
            <a:solidFill>
              <a:schemeClr val="accent1"/>
            </a:solidFill>
            <a:ln w="19050" cap="flat" cmpd="sng" algn="ctr">
              <a:solidFill>
                <a:srgbClr val="0000FF"/>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1" name="Gewitterblitz 10"/>
            <p:cNvSpPr/>
            <p:nvPr/>
          </p:nvSpPr>
          <p:spPr bwMode="auto">
            <a:xfrm rot="16838805">
              <a:off x="2099593" y="5281090"/>
              <a:ext cx="235591" cy="471476"/>
            </a:xfrm>
            <a:prstGeom prst="lightningBolt">
              <a:avLst/>
            </a:prstGeom>
            <a:solidFill>
              <a:srgbClr val="008000"/>
            </a:solidFill>
            <a:ln w="31750" cap="flat" cmpd="sng" algn="ctr">
              <a:solidFill>
                <a:srgbClr val="008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de-DE" sz="1800" b="0" i="0" u="none" strike="noStrike" cap="none" normalizeH="0" baseline="0" smtClean="0">
                <a:ln>
                  <a:noFill/>
                </a:ln>
                <a:solidFill>
                  <a:schemeClr val="tx1"/>
                </a:solidFill>
                <a:effectLst/>
                <a:latin typeface="Times New Roman" pitchFamily="18" charset="0"/>
              </a:endParaRPr>
            </a:p>
          </p:txBody>
        </p:sp>
        <p:sp>
          <p:nvSpPr>
            <p:cNvPr id="29" name="Textfeld 28"/>
            <p:cNvSpPr txBox="1"/>
            <p:nvPr/>
          </p:nvSpPr>
          <p:spPr>
            <a:xfrm>
              <a:off x="1772919" y="4899708"/>
              <a:ext cx="1057013" cy="523220"/>
            </a:xfrm>
            <a:prstGeom prst="rect">
              <a:avLst/>
            </a:prstGeom>
            <a:noFill/>
          </p:spPr>
          <p:txBody>
            <a:bodyPr wrap="square" rtlCol="0">
              <a:spAutoFit/>
            </a:bodyPr>
            <a:lstStyle/>
            <a:p>
              <a:pPr algn="l">
                <a:spcBef>
                  <a:spcPts val="0"/>
                </a:spcBef>
              </a:pPr>
              <a:r>
                <a:rPr lang="en-US" sz="1400" b="1" i="1" dirty="0" smtClean="0">
                  <a:solidFill>
                    <a:srgbClr val="008000"/>
                  </a:solidFill>
                  <a:latin typeface="Arial" panose="020B0604020202020204" pitchFamily="34" charset="0"/>
                  <a:cs typeface="Arial" panose="020B0604020202020204" pitchFamily="34" charset="0"/>
                </a:rPr>
                <a:t>photon:</a:t>
              </a:r>
            </a:p>
            <a:p>
              <a:pPr algn="l">
                <a:spcBef>
                  <a:spcPts val="0"/>
                </a:spcBef>
              </a:pPr>
              <a:r>
                <a:rPr lang="en-US" sz="1400" b="1" i="1" dirty="0" smtClean="0">
                  <a:solidFill>
                    <a:srgbClr val="008000"/>
                  </a:solidFill>
                  <a:latin typeface="Arial" panose="020B0604020202020204" pitchFamily="34" charset="0"/>
                  <a:cs typeface="Arial" panose="020B0604020202020204" pitchFamily="34" charset="0"/>
                </a:rPr>
                <a:t>E</a:t>
              </a:r>
              <a:r>
                <a:rPr lang="en-US" sz="1400" b="1" i="1" baseline="-25000" dirty="0" smtClean="0">
                  <a:solidFill>
                    <a:srgbClr val="008000"/>
                  </a:solidFill>
                  <a:latin typeface="Arial" panose="020B0604020202020204" pitchFamily="34" charset="0"/>
                  <a:cs typeface="Arial" panose="020B0604020202020204" pitchFamily="34" charset="0"/>
                  <a:sym typeface="Symbol"/>
                </a:rPr>
                <a:t></a:t>
              </a:r>
              <a:r>
                <a:rPr lang="en-US" sz="1400" b="1" i="1" dirty="0" smtClean="0">
                  <a:solidFill>
                    <a:srgbClr val="008000"/>
                  </a:solidFill>
                  <a:latin typeface="Arial" panose="020B0604020202020204" pitchFamily="34" charset="0"/>
                  <a:cs typeface="Arial" panose="020B0604020202020204" pitchFamily="34" charset="0"/>
                </a:rPr>
                <a:t> = </a:t>
              </a:r>
              <a:r>
                <a:rPr lang="en-US" sz="1400" b="1" i="1" dirty="0" err="1" smtClean="0">
                  <a:solidFill>
                    <a:srgbClr val="008000"/>
                  </a:solidFill>
                  <a:latin typeface="Arial" panose="020B0604020202020204" pitchFamily="34" charset="0"/>
                  <a:cs typeface="Arial" panose="020B0604020202020204" pitchFamily="34" charset="0"/>
                </a:rPr>
                <a:t>E</a:t>
              </a:r>
              <a:r>
                <a:rPr lang="en-US" sz="1400" b="1" i="1" baseline="-25000" dirty="0" err="1">
                  <a:solidFill>
                    <a:srgbClr val="008000"/>
                  </a:solidFill>
                  <a:latin typeface="Arial" panose="020B0604020202020204" pitchFamily="34" charset="0"/>
                  <a:cs typeface="Arial" panose="020B0604020202020204" pitchFamily="34" charset="0"/>
                </a:rPr>
                <a:t>i</a:t>
              </a:r>
              <a:r>
                <a:rPr lang="en-US" sz="1400" b="1" i="1" dirty="0" smtClean="0">
                  <a:solidFill>
                    <a:srgbClr val="008000"/>
                  </a:solidFill>
                  <a:latin typeface="Arial" panose="020B0604020202020204" pitchFamily="34" charset="0"/>
                  <a:cs typeface="Arial" panose="020B0604020202020204" pitchFamily="34" charset="0"/>
                </a:rPr>
                <a:t> - </a:t>
              </a:r>
              <a:r>
                <a:rPr lang="en-US" sz="1400" b="1" i="1" dirty="0" err="1" smtClean="0">
                  <a:solidFill>
                    <a:srgbClr val="008000"/>
                  </a:solidFill>
                  <a:latin typeface="Arial" panose="020B0604020202020204" pitchFamily="34" charset="0"/>
                  <a:cs typeface="Arial" panose="020B0604020202020204" pitchFamily="34" charset="0"/>
                </a:rPr>
                <a:t>E</a:t>
              </a:r>
              <a:r>
                <a:rPr lang="en-US" sz="1400" b="1" i="1" baseline="-25000" dirty="0" err="1" smtClean="0">
                  <a:solidFill>
                    <a:srgbClr val="008000"/>
                  </a:solidFill>
                  <a:latin typeface="Arial" panose="020B0604020202020204" pitchFamily="34" charset="0"/>
                  <a:cs typeface="Arial" panose="020B0604020202020204" pitchFamily="34" charset="0"/>
                </a:rPr>
                <a:t>f</a:t>
              </a:r>
              <a:r>
                <a:rPr lang="en-US" sz="1400" b="1" i="1" dirty="0" smtClean="0">
                  <a:solidFill>
                    <a:srgbClr val="008000"/>
                  </a:solidFill>
                  <a:latin typeface="Arial" panose="020B0604020202020204" pitchFamily="34" charset="0"/>
                  <a:cs typeface="Arial" panose="020B0604020202020204" pitchFamily="34" charset="0"/>
                </a:rPr>
                <a:t> </a:t>
              </a:r>
              <a:endParaRPr lang="en-US" sz="1400" b="1" i="1" dirty="0">
                <a:solidFill>
                  <a:srgbClr val="008000"/>
                </a:solidFill>
                <a:latin typeface="Arial" panose="020B0604020202020204" pitchFamily="34" charset="0"/>
                <a:cs typeface="Arial" panose="020B0604020202020204" pitchFamily="34" charset="0"/>
              </a:endParaRPr>
            </a:p>
          </p:txBody>
        </p:sp>
        <p:sp>
          <p:nvSpPr>
            <p:cNvPr id="30" name="Textfeld 29"/>
            <p:cNvSpPr txBox="1"/>
            <p:nvPr/>
          </p:nvSpPr>
          <p:spPr>
            <a:xfrm>
              <a:off x="380346" y="5767024"/>
              <a:ext cx="914401" cy="307777"/>
            </a:xfrm>
            <a:prstGeom prst="rect">
              <a:avLst/>
            </a:prstGeom>
            <a:noFill/>
          </p:spPr>
          <p:txBody>
            <a:bodyPr wrap="square" rtlCol="0">
              <a:spAutoFit/>
            </a:bodyPr>
            <a:lstStyle/>
            <a:p>
              <a:pPr algn="l">
                <a:spcBef>
                  <a:spcPts val="0"/>
                </a:spcBef>
              </a:pPr>
              <a:r>
                <a:rPr lang="en-US" sz="1400" b="1" i="1" dirty="0" smtClean="0">
                  <a:solidFill>
                    <a:srgbClr val="FF0000"/>
                  </a:solidFill>
                  <a:latin typeface="Arial" panose="020B0604020202020204" pitchFamily="34" charset="0"/>
                  <a:cs typeface="Arial" panose="020B0604020202020204" pitchFamily="34" charset="0"/>
                </a:rPr>
                <a:t>nucleus</a:t>
              </a:r>
              <a:endParaRPr lang="en-US" sz="1400" b="1" i="1" dirty="0">
                <a:solidFill>
                  <a:srgbClr val="FF0000"/>
                </a:solidFill>
                <a:latin typeface="Arial" panose="020B0604020202020204" pitchFamily="34" charset="0"/>
                <a:cs typeface="Arial" panose="020B0604020202020204" pitchFamily="34" charset="0"/>
              </a:endParaRPr>
            </a:p>
          </p:txBody>
        </p:sp>
        <p:sp>
          <p:nvSpPr>
            <p:cNvPr id="31" name="Textfeld 30"/>
            <p:cNvSpPr txBox="1"/>
            <p:nvPr/>
          </p:nvSpPr>
          <p:spPr>
            <a:xfrm>
              <a:off x="384540" y="5456484"/>
              <a:ext cx="914401" cy="307777"/>
            </a:xfrm>
            <a:prstGeom prst="rect">
              <a:avLst/>
            </a:prstGeom>
            <a:noFill/>
          </p:spPr>
          <p:txBody>
            <a:bodyPr wrap="square" rtlCol="0">
              <a:spAutoFit/>
            </a:bodyPr>
            <a:lstStyle/>
            <a:p>
              <a:pPr algn="l">
                <a:spcBef>
                  <a:spcPts val="0"/>
                </a:spcBef>
              </a:pPr>
              <a:r>
                <a:rPr lang="en-US" sz="1400" b="1" i="1" dirty="0" smtClean="0">
                  <a:solidFill>
                    <a:srgbClr val="0000FF"/>
                  </a:solidFill>
                  <a:latin typeface="Arial" panose="020B0604020202020204" pitchFamily="34" charset="0"/>
                  <a:cs typeface="Arial" panose="020B0604020202020204" pitchFamily="34" charset="0"/>
                </a:rPr>
                <a:t>electron</a:t>
              </a:r>
              <a:endParaRPr lang="en-US" sz="1400" b="1" i="1" dirty="0">
                <a:solidFill>
                  <a:srgbClr val="0000FF"/>
                </a:solidFill>
                <a:latin typeface="Arial" panose="020B0604020202020204" pitchFamily="34" charset="0"/>
                <a:cs typeface="Arial" panose="020B0604020202020204" pitchFamily="34" charset="0"/>
              </a:endParaRPr>
            </a:p>
          </p:txBody>
        </p:sp>
        <p:sp>
          <p:nvSpPr>
            <p:cNvPr id="46" name="Textfeld 45"/>
            <p:cNvSpPr txBox="1"/>
            <p:nvPr/>
          </p:nvSpPr>
          <p:spPr>
            <a:xfrm>
              <a:off x="358021" y="4804542"/>
              <a:ext cx="1563979" cy="307777"/>
            </a:xfrm>
            <a:prstGeom prst="rect">
              <a:avLst/>
            </a:prstGeom>
            <a:noFill/>
          </p:spPr>
          <p:txBody>
            <a:bodyPr wrap="square" rtlCol="0">
              <a:spAutoFit/>
            </a:bodyPr>
            <a:lstStyle/>
            <a:p>
              <a:pPr algn="l">
                <a:spcBef>
                  <a:spcPts val="0"/>
                </a:spcBef>
              </a:pPr>
              <a:r>
                <a:rPr lang="en-US" sz="1400" b="1" i="1" dirty="0" smtClean="0">
                  <a:latin typeface="Arial" panose="020B0604020202020204" pitchFamily="34" charset="0"/>
                  <a:cs typeface="Arial" panose="020B0604020202020204" pitchFamily="34" charset="0"/>
                </a:rPr>
                <a:t>Bremsstrahlung</a:t>
              </a:r>
              <a:endParaRPr lang="en-US" sz="1400" b="1" i="1" dirty="0">
                <a:latin typeface="Arial" panose="020B0604020202020204" pitchFamily="34" charset="0"/>
                <a:cs typeface="Arial" panose="020B0604020202020204" pitchFamily="34" charset="0"/>
              </a:endParaRPr>
            </a:p>
          </p:txBody>
        </p:sp>
        <p:sp>
          <p:nvSpPr>
            <p:cNvPr id="22" name="Rechteck 21"/>
            <p:cNvSpPr/>
            <p:nvPr/>
          </p:nvSpPr>
          <p:spPr bwMode="auto">
            <a:xfrm>
              <a:off x="384540" y="4838416"/>
              <a:ext cx="2429313" cy="1398896"/>
            </a:xfrm>
            <a:prstGeom prst="rect">
              <a:avLst/>
            </a:prstGeom>
            <a:noFill/>
            <a:ln w="12700" cap="flat" cmpd="sng" algn="ctr">
              <a:solidFill>
                <a:srgbClr val="00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de-DE" sz="1800" b="0" i="0" u="none" strike="noStrike" cap="none" normalizeH="0" baseline="0" smtClean="0">
                <a:ln>
                  <a:noFill/>
                </a:ln>
                <a:solidFill>
                  <a:schemeClr val="tx1"/>
                </a:solidFill>
                <a:effectLst/>
                <a:latin typeface="Times New Roman" pitchFamily="18" charset="0"/>
              </a:endParaRPr>
            </a:p>
          </p:txBody>
        </p:sp>
      </p:grpSp>
      <p:grpSp>
        <p:nvGrpSpPr>
          <p:cNvPr id="16390" name="Gruppieren 16389"/>
          <p:cNvGrpSpPr/>
          <p:nvPr/>
        </p:nvGrpSpPr>
        <p:grpSpPr>
          <a:xfrm>
            <a:off x="3249382" y="4581128"/>
            <a:ext cx="2668406" cy="1510802"/>
            <a:chOff x="3249382" y="4818375"/>
            <a:chExt cx="2668406" cy="1510802"/>
          </a:xfrm>
        </p:grpSpPr>
        <p:sp>
          <p:nvSpPr>
            <p:cNvPr id="26" name="Ellipse 25"/>
            <p:cNvSpPr/>
            <p:nvPr/>
          </p:nvSpPr>
          <p:spPr bwMode="auto">
            <a:xfrm>
              <a:off x="4130933" y="5222640"/>
              <a:ext cx="654342" cy="663884"/>
            </a:xfrm>
            <a:prstGeom prst="ellipse">
              <a:avLst/>
            </a:prstGeom>
            <a:solidFill>
              <a:srgbClr val="FF0000">
                <a:alpha val="59000"/>
              </a:srgbClr>
            </a:solidFill>
            <a:ln w="31750"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de-DE" sz="1800" b="0" i="0" u="none" strike="noStrike" cap="none" normalizeH="0" baseline="0" smtClean="0">
                <a:ln>
                  <a:noFill/>
                </a:ln>
                <a:solidFill>
                  <a:schemeClr val="tx1"/>
                </a:solidFill>
                <a:effectLst/>
                <a:latin typeface="Times New Roman" pitchFamily="18" charset="0"/>
              </a:endParaRPr>
            </a:p>
          </p:txBody>
        </p:sp>
        <p:sp>
          <p:nvSpPr>
            <p:cNvPr id="49" name="Ellipse 48"/>
            <p:cNvSpPr/>
            <p:nvPr/>
          </p:nvSpPr>
          <p:spPr bwMode="auto">
            <a:xfrm>
              <a:off x="4395798" y="5234139"/>
              <a:ext cx="654342" cy="663884"/>
            </a:xfrm>
            <a:prstGeom prst="ellipse">
              <a:avLst/>
            </a:prstGeom>
            <a:solidFill>
              <a:srgbClr val="FFC000">
                <a:alpha val="30000"/>
              </a:srgbClr>
            </a:solidFill>
            <a:ln w="31750"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de-DE" sz="1800" b="0" i="0" u="none" strike="noStrike" cap="none" normalizeH="0" baseline="0" smtClean="0">
                <a:ln>
                  <a:noFill/>
                </a:ln>
                <a:solidFill>
                  <a:schemeClr val="tx1"/>
                </a:solidFill>
                <a:effectLst/>
                <a:latin typeface="Times New Roman" pitchFamily="18" charset="0"/>
              </a:endParaRPr>
            </a:p>
          </p:txBody>
        </p:sp>
        <p:cxnSp>
          <p:nvCxnSpPr>
            <p:cNvPr id="28" name="Gerade Verbindung mit Pfeil 27"/>
            <p:cNvCxnSpPr/>
            <p:nvPr/>
          </p:nvCxnSpPr>
          <p:spPr bwMode="auto">
            <a:xfrm>
              <a:off x="4348762" y="6021399"/>
              <a:ext cx="481756" cy="0"/>
            </a:xfrm>
            <a:prstGeom prst="straightConnector1">
              <a:avLst/>
            </a:prstGeom>
            <a:solidFill>
              <a:schemeClr val="accent1"/>
            </a:solidFill>
            <a:ln w="19050" cap="flat" cmpd="sng" algn="ctr">
              <a:solidFill>
                <a:srgbClr val="000000"/>
              </a:solidFill>
              <a:prstDash val="solid"/>
              <a:round/>
              <a:headEnd type="stealth" w="lg" len="lg"/>
              <a:tailEnd type="stealth"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52" name="Textfeld 51"/>
            <p:cNvSpPr txBox="1"/>
            <p:nvPr/>
          </p:nvSpPr>
          <p:spPr>
            <a:xfrm>
              <a:off x="3705650" y="6021399"/>
              <a:ext cx="1931218" cy="307777"/>
            </a:xfrm>
            <a:prstGeom prst="rect">
              <a:avLst/>
            </a:prstGeom>
            <a:noFill/>
          </p:spPr>
          <p:txBody>
            <a:bodyPr wrap="square" rtlCol="0">
              <a:spAutoFit/>
            </a:bodyPr>
            <a:lstStyle/>
            <a:p>
              <a:pPr algn="l">
                <a:spcBef>
                  <a:spcPts val="0"/>
                </a:spcBef>
              </a:pPr>
              <a:r>
                <a:rPr lang="en-US" sz="1400" b="1" i="1" dirty="0" smtClean="0">
                  <a:latin typeface="Arial" panose="020B0604020202020204" pitchFamily="34" charset="0"/>
                  <a:cs typeface="Arial" panose="020B0604020202020204" pitchFamily="34" charset="0"/>
                </a:rPr>
                <a:t>collective vibration</a:t>
              </a:r>
              <a:endParaRPr lang="en-US" sz="1400" b="1" i="1" dirty="0">
                <a:latin typeface="Arial" panose="020B0604020202020204" pitchFamily="34" charset="0"/>
                <a:cs typeface="Arial" panose="020B0604020202020204" pitchFamily="34" charset="0"/>
              </a:endParaRPr>
            </a:p>
          </p:txBody>
        </p:sp>
        <p:sp>
          <p:nvSpPr>
            <p:cNvPr id="53" name="Textfeld 52"/>
            <p:cNvSpPr txBox="1"/>
            <p:nvPr/>
          </p:nvSpPr>
          <p:spPr>
            <a:xfrm>
              <a:off x="3342367" y="5702595"/>
              <a:ext cx="915232" cy="323165"/>
            </a:xfrm>
            <a:prstGeom prst="rect">
              <a:avLst/>
            </a:prstGeom>
            <a:noFill/>
          </p:spPr>
          <p:txBody>
            <a:bodyPr wrap="square" rtlCol="0">
              <a:spAutoFit/>
            </a:bodyPr>
            <a:lstStyle/>
            <a:p>
              <a:pPr algn="l">
                <a:spcBef>
                  <a:spcPts val="0"/>
                </a:spcBef>
              </a:pPr>
              <a:r>
                <a:rPr lang="en-US" sz="1500" b="1" i="1" dirty="0" smtClean="0">
                  <a:solidFill>
                    <a:srgbClr val="FF0000"/>
                  </a:solidFill>
                  <a:latin typeface="Arial" panose="020B0604020202020204" pitchFamily="34" charset="0"/>
                  <a:cs typeface="Arial" panose="020B0604020202020204" pitchFamily="34" charset="0"/>
                </a:rPr>
                <a:t>protons</a:t>
              </a:r>
              <a:endParaRPr lang="en-US" sz="1500" b="1" i="1" dirty="0">
                <a:solidFill>
                  <a:srgbClr val="FF0000"/>
                </a:solidFill>
                <a:latin typeface="Arial" panose="020B0604020202020204" pitchFamily="34" charset="0"/>
                <a:cs typeface="Arial" panose="020B0604020202020204" pitchFamily="34" charset="0"/>
              </a:endParaRPr>
            </a:p>
          </p:txBody>
        </p:sp>
        <p:sp>
          <p:nvSpPr>
            <p:cNvPr id="54" name="Textfeld 53"/>
            <p:cNvSpPr txBox="1"/>
            <p:nvPr/>
          </p:nvSpPr>
          <p:spPr>
            <a:xfrm>
              <a:off x="4885942" y="5690640"/>
              <a:ext cx="1031846" cy="323165"/>
            </a:xfrm>
            <a:prstGeom prst="rect">
              <a:avLst/>
            </a:prstGeom>
            <a:noFill/>
          </p:spPr>
          <p:txBody>
            <a:bodyPr wrap="square" rtlCol="0">
              <a:spAutoFit/>
            </a:bodyPr>
            <a:lstStyle/>
            <a:p>
              <a:pPr algn="l">
                <a:spcBef>
                  <a:spcPts val="0"/>
                </a:spcBef>
              </a:pPr>
              <a:r>
                <a:rPr lang="en-US" sz="1500" b="1" i="1" dirty="0" smtClean="0">
                  <a:solidFill>
                    <a:srgbClr val="FFC000"/>
                  </a:solidFill>
                  <a:latin typeface="Arial" panose="020B0604020202020204" pitchFamily="34" charset="0"/>
                  <a:cs typeface="Arial" panose="020B0604020202020204" pitchFamily="34" charset="0"/>
                </a:rPr>
                <a:t>neutrons</a:t>
              </a:r>
              <a:endParaRPr lang="en-US" sz="1500" b="1" i="1" dirty="0">
                <a:solidFill>
                  <a:srgbClr val="FFC000"/>
                </a:solidFill>
                <a:latin typeface="Arial" panose="020B0604020202020204" pitchFamily="34" charset="0"/>
                <a:cs typeface="Arial" panose="020B0604020202020204" pitchFamily="34" charset="0"/>
              </a:endParaRPr>
            </a:p>
          </p:txBody>
        </p:sp>
        <p:sp>
          <p:nvSpPr>
            <p:cNvPr id="55" name="Gewitterblitz 54"/>
            <p:cNvSpPr/>
            <p:nvPr/>
          </p:nvSpPr>
          <p:spPr bwMode="auto">
            <a:xfrm rot="19105178">
              <a:off x="3440537" y="4916426"/>
              <a:ext cx="235591" cy="471476"/>
            </a:xfrm>
            <a:prstGeom prst="lightningBolt">
              <a:avLst/>
            </a:prstGeom>
            <a:solidFill>
              <a:srgbClr val="008000"/>
            </a:solidFill>
            <a:ln w="31750" cap="flat" cmpd="sng" algn="ctr">
              <a:solidFill>
                <a:srgbClr val="008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de-DE" sz="1800" b="0" i="0" u="none" strike="noStrike" cap="none" normalizeH="0" baseline="0" smtClean="0">
                <a:ln>
                  <a:noFill/>
                </a:ln>
                <a:solidFill>
                  <a:schemeClr val="tx1"/>
                </a:solidFill>
                <a:effectLst/>
                <a:latin typeface="Times New Roman" pitchFamily="18" charset="0"/>
              </a:endParaRPr>
            </a:p>
          </p:txBody>
        </p:sp>
        <p:sp>
          <p:nvSpPr>
            <p:cNvPr id="56" name="Textfeld 55"/>
            <p:cNvSpPr txBox="1"/>
            <p:nvPr/>
          </p:nvSpPr>
          <p:spPr>
            <a:xfrm>
              <a:off x="3249382" y="5210141"/>
              <a:ext cx="995847" cy="323165"/>
            </a:xfrm>
            <a:prstGeom prst="rect">
              <a:avLst/>
            </a:prstGeom>
            <a:noFill/>
          </p:spPr>
          <p:txBody>
            <a:bodyPr wrap="square" rtlCol="0">
              <a:spAutoFit/>
            </a:bodyPr>
            <a:lstStyle/>
            <a:p>
              <a:pPr algn="l">
                <a:spcBef>
                  <a:spcPts val="0"/>
                </a:spcBef>
              </a:pPr>
              <a:r>
                <a:rPr lang="en-US" sz="1500" b="1" i="1" dirty="0" smtClean="0">
                  <a:solidFill>
                    <a:srgbClr val="008000"/>
                  </a:solidFill>
                  <a:latin typeface="Arial" panose="020B0604020202020204" pitchFamily="34" charset="0"/>
                  <a:cs typeface="Arial" panose="020B0604020202020204" pitchFamily="34" charset="0"/>
                  <a:sym typeface="Symbol"/>
                </a:rPr>
                <a:t>photon </a:t>
              </a:r>
              <a:endParaRPr lang="en-US" sz="1500" b="1" i="1" dirty="0">
                <a:solidFill>
                  <a:srgbClr val="008000"/>
                </a:solidFill>
                <a:latin typeface="Arial" panose="020B0604020202020204" pitchFamily="34" charset="0"/>
                <a:cs typeface="Arial" panose="020B0604020202020204" pitchFamily="34" charset="0"/>
              </a:endParaRPr>
            </a:p>
          </p:txBody>
        </p:sp>
        <p:sp>
          <p:nvSpPr>
            <p:cNvPr id="57" name="Ellipse 56"/>
            <p:cNvSpPr/>
            <p:nvPr/>
          </p:nvSpPr>
          <p:spPr bwMode="auto">
            <a:xfrm>
              <a:off x="5129223" y="5252368"/>
              <a:ext cx="170060" cy="169279"/>
            </a:xfrm>
            <a:prstGeom prst="ellipse">
              <a:avLst/>
            </a:prstGeom>
            <a:solidFill>
              <a:srgbClr val="FFC000">
                <a:alpha val="30000"/>
              </a:srgbClr>
            </a:solidFill>
            <a:ln w="31750"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de-DE" sz="1800" b="0" i="0" u="none" strike="noStrike" cap="none" normalizeH="0" baseline="0" smtClean="0">
                <a:ln>
                  <a:noFill/>
                </a:ln>
                <a:solidFill>
                  <a:schemeClr val="tx1"/>
                </a:solidFill>
                <a:effectLst/>
                <a:latin typeface="Times New Roman" pitchFamily="18" charset="0"/>
              </a:endParaRPr>
            </a:p>
          </p:txBody>
        </p:sp>
        <p:cxnSp>
          <p:nvCxnSpPr>
            <p:cNvPr id="58" name="Gerade Verbindung mit Pfeil 57"/>
            <p:cNvCxnSpPr/>
            <p:nvPr/>
          </p:nvCxnSpPr>
          <p:spPr bwMode="auto">
            <a:xfrm flipV="1">
              <a:off x="5277721" y="5041842"/>
              <a:ext cx="359147" cy="259177"/>
            </a:xfrm>
            <a:prstGeom prst="straightConnector1">
              <a:avLst/>
            </a:prstGeom>
            <a:solidFill>
              <a:schemeClr val="accent1"/>
            </a:solidFill>
            <a:ln w="19050" cap="flat" cmpd="sng" algn="ctr">
              <a:solidFill>
                <a:srgbClr val="000000"/>
              </a:solidFill>
              <a:prstDash val="solid"/>
              <a:round/>
              <a:headEnd type="none" w="lg" len="lg"/>
              <a:tailEnd type="stealth"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62" name="Textfeld 61"/>
            <p:cNvSpPr txBox="1"/>
            <p:nvPr/>
          </p:nvSpPr>
          <p:spPr>
            <a:xfrm>
              <a:off x="3681158" y="4818375"/>
              <a:ext cx="1806892" cy="323165"/>
            </a:xfrm>
            <a:prstGeom prst="rect">
              <a:avLst/>
            </a:prstGeom>
            <a:noFill/>
          </p:spPr>
          <p:txBody>
            <a:bodyPr wrap="square" rtlCol="0">
              <a:spAutoFit/>
            </a:bodyPr>
            <a:lstStyle/>
            <a:p>
              <a:pPr>
                <a:spcBef>
                  <a:spcPts val="0"/>
                </a:spcBef>
              </a:pPr>
              <a:r>
                <a:rPr lang="en-US" sz="1500" b="1" i="1" dirty="0" smtClean="0">
                  <a:latin typeface="Arial" panose="020B0604020202020204" pitchFamily="34" charset="0"/>
                  <a:cs typeface="Arial" panose="020B0604020202020204" pitchFamily="34" charset="0"/>
                </a:rPr>
                <a:t>Giant resonance</a:t>
              </a:r>
              <a:endParaRPr lang="en-US" sz="1500" b="1" i="1" dirty="0">
                <a:latin typeface="Arial" panose="020B0604020202020204" pitchFamily="34" charset="0"/>
                <a:cs typeface="Arial" panose="020B0604020202020204" pitchFamily="34" charset="0"/>
              </a:endParaRPr>
            </a:p>
          </p:txBody>
        </p:sp>
        <p:sp>
          <p:nvSpPr>
            <p:cNvPr id="16388" name="Rechteck 16387"/>
            <p:cNvSpPr/>
            <p:nvPr/>
          </p:nvSpPr>
          <p:spPr bwMode="auto">
            <a:xfrm>
              <a:off x="3313766" y="4838955"/>
              <a:ext cx="2503431" cy="1490222"/>
            </a:xfrm>
            <a:prstGeom prst="rect">
              <a:avLst/>
            </a:prstGeom>
            <a:noFill/>
            <a:ln w="12700" cap="flat" cmpd="sng" algn="ctr">
              <a:solidFill>
                <a:srgbClr val="00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de-DE" sz="1800" b="0" i="0" u="none" strike="noStrike" cap="none" normalizeH="0" baseline="0" smtClean="0">
                <a:ln>
                  <a:noFill/>
                </a:ln>
                <a:solidFill>
                  <a:schemeClr val="tx1"/>
                </a:solidFill>
                <a:effectLst/>
                <a:latin typeface="Times New Roman" pitchFamily="18" charset="0"/>
              </a:endParaRPr>
            </a:p>
          </p:txBody>
        </p:sp>
        <p:sp>
          <p:nvSpPr>
            <p:cNvPr id="65" name="Textfeld 64"/>
            <p:cNvSpPr txBox="1"/>
            <p:nvPr/>
          </p:nvSpPr>
          <p:spPr>
            <a:xfrm>
              <a:off x="5186370" y="5327731"/>
              <a:ext cx="687975" cy="307777"/>
            </a:xfrm>
            <a:prstGeom prst="rect">
              <a:avLst/>
            </a:prstGeom>
            <a:noFill/>
          </p:spPr>
          <p:txBody>
            <a:bodyPr wrap="square" rtlCol="0">
              <a:spAutoFit/>
            </a:bodyPr>
            <a:lstStyle/>
            <a:p>
              <a:pPr algn="l">
                <a:spcBef>
                  <a:spcPts val="0"/>
                </a:spcBef>
              </a:pPr>
              <a:r>
                <a:rPr lang="en-US" sz="1400" b="1" i="1" dirty="0" smtClean="0">
                  <a:latin typeface="Arial" panose="020B0604020202020204" pitchFamily="34" charset="0"/>
                  <a:cs typeface="Arial" panose="020B0604020202020204" pitchFamily="34" charset="0"/>
                </a:rPr>
                <a:t>fast n</a:t>
              </a:r>
              <a:endParaRPr lang="en-US" sz="1400" b="1" i="1" dirty="0">
                <a:latin typeface="Arial" panose="020B0604020202020204" pitchFamily="34" charset="0"/>
                <a:cs typeface="Arial" panose="020B0604020202020204" pitchFamily="34" charset="0"/>
              </a:endParaRPr>
            </a:p>
          </p:txBody>
        </p:sp>
      </p:grpSp>
      <p:grpSp>
        <p:nvGrpSpPr>
          <p:cNvPr id="14340" name="Gruppieren 14339"/>
          <p:cNvGrpSpPr/>
          <p:nvPr/>
        </p:nvGrpSpPr>
        <p:grpSpPr>
          <a:xfrm>
            <a:off x="5470318" y="1204917"/>
            <a:ext cx="3225651" cy="3083450"/>
            <a:chOff x="5341618" y="1217010"/>
            <a:chExt cx="3225651" cy="3083450"/>
          </a:xfrm>
        </p:grpSpPr>
        <p:pic>
          <p:nvPicPr>
            <p:cNvPr id="14339"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357745" y="1217010"/>
              <a:ext cx="3157934" cy="303000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1" name="Rectangle 6"/>
            <p:cNvSpPr>
              <a:spLocks noChangeArrowheads="1"/>
            </p:cNvSpPr>
            <p:nvPr/>
          </p:nvSpPr>
          <p:spPr bwMode="auto">
            <a:xfrm rot="16200000">
              <a:off x="4260123" y="2450905"/>
              <a:ext cx="2455378" cy="292388"/>
            </a:xfrm>
            <a:prstGeom prst="rect">
              <a:avLst/>
            </a:prstGeom>
            <a:solidFill>
              <a:schemeClr val="bg1"/>
            </a:solidFill>
            <a:ln>
              <a:noFill/>
            </a:ln>
            <a:effectLs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sz="1300" dirty="0" smtClean="0"/>
                <a:t>neutron yield [neutrons/(</a:t>
              </a:r>
              <a:r>
                <a:rPr lang="en-US" altLang="de-DE" sz="1300" dirty="0" err="1" smtClean="0"/>
                <a:t>s</a:t>
              </a:r>
              <a:r>
                <a:rPr lang="en-US" altLang="de-DE" sz="1300" dirty="0" err="1" smtClean="0">
                  <a:sym typeface="Symbol"/>
                </a:rPr>
                <a:t></a:t>
              </a:r>
              <a:r>
                <a:rPr lang="en-US" altLang="de-DE" sz="1300" dirty="0" err="1" smtClean="0"/>
                <a:t>kW</a:t>
              </a:r>
              <a:r>
                <a:rPr lang="en-US" altLang="de-DE" sz="1300" dirty="0" smtClean="0"/>
                <a:t>)]</a:t>
              </a:r>
              <a:endParaRPr lang="en-US" altLang="de-DE" sz="1300" dirty="0"/>
            </a:p>
          </p:txBody>
        </p:sp>
        <p:sp>
          <p:nvSpPr>
            <p:cNvPr id="14337" name="Rechteck 14336"/>
            <p:cNvSpPr/>
            <p:nvPr/>
          </p:nvSpPr>
          <p:spPr bwMode="auto">
            <a:xfrm>
              <a:off x="6881858" y="4070299"/>
              <a:ext cx="1342980" cy="176719"/>
            </a:xfrm>
            <a:prstGeom prst="rect">
              <a:avLst/>
            </a:prstGeom>
            <a:solidFill>
              <a:schemeClr val="bg1"/>
            </a:solidFill>
            <a:ln w="3175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de-DE" sz="1800" b="0" i="0" u="none" strike="noStrike" cap="none" normalizeH="0" baseline="0" smtClean="0">
                <a:ln>
                  <a:noFill/>
                </a:ln>
                <a:solidFill>
                  <a:schemeClr val="tx1"/>
                </a:solidFill>
                <a:effectLst/>
                <a:latin typeface="Times New Roman" pitchFamily="18" charset="0"/>
              </a:endParaRPr>
            </a:p>
          </p:txBody>
        </p:sp>
        <p:sp>
          <p:nvSpPr>
            <p:cNvPr id="63" name="Rectangle 6"/>
            <p:cNvSpPr>
              <a:spLocks noChangeArrowheads="1"/>
            </p:cNvSpPr>
            <p:nvPr/>
          </p:nvSpPr>
          <p:spPr bwMode="auto">
            <a:xfrm>
              <a:off x="6554991" y="4008072"/>
              <a:ext cx="2012278" cy="292388"/>
            </a:xfrm>
            <a:prstGeom prst="rect">
              <a:avLst/>
            </a:prstGeom>
            <a:noFill/>
            <a:ln>
              <a:noFill/>
            </a:ln>
            <a:effectLs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1300" dirty="0" smtClean="0"/>
                <a:t>electron energy </a:t>
              </a:r>
              <a:r>
                <a:rPr lang="en-US" altLang="de-DE" sz="1300" dirty="0" err="1" smtClean="0"/>
                <a:t>E</a:t>
              </a:r>
              <a:r>
                <a:rPr lang="en-US" altLang="de-DE" sz="1300" baseline="-25000" dirty="0" err="1" smtClean="0"/>
                <a:t>kin</a:t>
              </a:r>
              <a:r>
                <a:rPr lang="en-US" altLang="de-DE" sz="1300" baseline="-25000" dirty="0" smtClean="0"/>
                <a:t> </a:t>
              </a:r>
              <a:r>
                <a:rPr lang="en-US" altLang="de-DE" sz="1300" dirty="0" smtClean="0"/>
                <a:t>[MeV]</a:t>
              </a:r>
              <a:endParaRPr lang="en-US" altLang="de-DE" sz="1300" dirty="0"/>
            </a:p>
          </p:txBody>
        </p:sp>
        <p:cxnSp>
          <p:nvCxnSpPr>
            <p:cNvPr id="64" name="Gerade Verbindung mit Pfeil 63"/>
            <p:cNvCxnSpPr/>
            <p:nvPr/>
          </p:nvCxnSpPr>
          <p:spPr bwMode="auto">
            <a:xfrm flipH="1" flipV="1">
              <a:off x="6998508" y="2112327"/>
              <a:ext cx="7146" cy="1484082"/>
            </a:xfrm>
            <a:prstGeom prst="straightConnector1">
              <a:avLst/>
            </a:prstGeom>
            <a:solidFill>
              <a:schemeClr val="accent1"/>
            </a:solidFill>
            <a:ln w="31750" cap="flat" cmpd="sng" algn="ctr">
              <a:solidFill>
                <a:srgbClr val="FF000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66" name="Textfeld 65"/>
            <p:cNvSpPr txBox="1"/>
            <p:nvPr/>
          </p:nvSpPr>
          <p:spPr>
            <a:xfrm>
              <a:off x="6576247" y="1657167"/>
              <a:ext cx="914401" cy="461665"/>
            </a:xfrm>
            <a:prstGeom prst="rect">
              <a:avLst/>
            </a:prstGeom>
            <a:noFill/>
          </p:spPr>
          <p:txBody>
            <a:bodyPr wrap="square" rtlCol="0">
              <a:spAutoFit/>
            </a:bodyPr>
            <a:lstStyle/>
            <a:p>
              <a:pPr>
                <a:spcBef>
                  <a:spcPts val="0"/>
                </a:spcBef>
              </a:pPr>
              <a:r>
                <a:rPr lang="en-US" sz="1200" b="1" i="1" dirty="0" smtClean="0">
                  <a:solidFill>
                    <a:srgbClr val="FF0000"/>
                  </a:solidFill>
                  <a:latin typeface="Arial" panose="020B0604020202020204" pitchFamily="34" charset="0"/>
                  <a:cs typeface="Arial" panose="020B0604020202020204" pitchFamily="34" charset="0"/>
                </a:rPr>
                <a:t>heavier </a:t>
              </a:r>
            </a:p>
            <a:p>
              <a:pPr>
                <a:spcBef>
                  <a:spcPts val="0"/>
                </a:spcBef>
              </a:pPr>
              <a:r>
                <a:rPr lang="en-US" sz="1200" b="1" i="1" dirty="0" smtClean="0">
                  <a:solidFill>
                    <a:srgbClr val="FF0000"/>
                  </a:solidFill>
                  <a:latin typeface="Arial" panose="020B0604020202020204" pitchFamily="34" charset="0"/>
                  <a:cs typeface="Arial" panose="020B0604020202020204" pitchFamily="34" charset="0"/>
                </a:rPr>
                <a:t>target</a:t>
              </a:r>
              <a:endParaRPr lang="en-US" sz="1200" b="1" i="1" dirty="0">
                <a:solidFill>
                  <a:srgbClr val="FF0000"/>
                </a:solidFill>
                <a:latin typeface="Arial" panose="020B0604020202020204" pitchFamily="34" charset="0"/>
                <a:cs typeface="Arial" panose="020B0604020202020204" pitchFamily="34" charset="0"/>
              </a:endParaRPr>
            </a:p>
          </p:txBody>
        </p:sp>
      </p:grpSp>
      <p:sp>
        <p:nvSpPr>
          <p:cNvPr id="67" name="Rectangle 4"/>
          <p:cNvSpPr>
            <a:spLocks noChangeArrowheads="1"/>
          </p:cNvSpPr>
          <p:nvPr/>
        </p:nvSpPr>
        <p:spPr bwMode="auto">
          <a:xfrm>
            <a:off x="5749867" y="778599"/>
            <a:ext cx="3308955" cy="261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1100" dirty="0" smtClean="0">
                <a:latin typeface="Arial" panose="020B0604020202020204" pitchFamily="34" charset="0"/>
                <a:cs typeface="Arial" panose="020B0604020202020204" pitchFamily="34" charset="0"/>
              </a:rPr>
              <a:t>R.H. Thomas, in Handbook on Acc. </a:t>
            </a:r>
            <a:r>
              <a:rPr lang="en-US" altLang="de-DE" sz="1100" dirty="0" err="1" smtClean="0">
                <a:latin typeface="Arial" panose="020B0604020202020204" pitchFamily="34" charset="0"/>
                <a:cs typeface="Arial" panose="020B0604020202020204" pitchFamily="34" charset="0"/>
              </a:rPr>
              <a:t>Phy</a:t>
            </a:r>
            <a:r>
              <a:rPr lang="en-US" altLang="de-DE" sz="1100" dirty="0" smtClean="0">
                <a:latin typeface="Arial" panose="020B0604020202020204" pitchFamily="34" charset="0"/>
                <a:cs typeface="Arial" panose="020B0604020202020204" pitchFamily="34" charset="0"/>
              </a:rPr>
              <a:t>. &amp; Eng. </a:t>
            </a:r>
            <a:endParaRPr lang="en-US" altLang="de-DE" sz="1100" dirty="0">
              <a:latin typeface="Arial" panose="020B0604020202020204" pitchFamily="34" charset="0"/>
              <a:cs typeface="Arial" panose="020B0604020202020204" pitchFamily="34" charset="0"/>
            </a:endParaRPr>
          </a:p>
        </p:txBody>
      </p:sp>
      <p:grpSp>
        <p:nvGrpSpPr>
          <p:cNvPr id="14344" name="Gruppieren 14343"/>
          <p:cNvGrpSpPr/>
          <p:nvPr/>
        </p:nvGrpSpPr>
        <p:grpSpPr>
          <a:xfrm>
            <a:off x="6107733" y="4509120"/>
            <a:ext cx="2882458" cy="1861914"/>
            <a:chOff x="6131483" y="4827890"/>
            <a:chExt cx="2882458" cy="1861914"/>
          </a:xfrm>
        </p:grpSpPr>
        <p:pic>
          <p:nvPicPr>
            <p:cNvPr id="16386" name="Picture 2"/>
            <p:cNvPicPr>
              <a:picLocks noChangeAspect="1" noChangeArrowheads="1"/>
            </p:cNvPicPr>
            <p:nvPr/>
          </p:nvPicPr>
          <p:blipFill rotWithShape="1">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t="5742"/>
            <a:stretch/>
          </p:blipFill>
          <p:spPr bwMode="auto">
            <a:xfrm>
              <a:off x="6238299" y="4888515"/>
              <a:ext cx="2775642" cy="179124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2" name="Rechteck 11"/>
            <p:cNvSpPr/>
            <p:nvPr/>
          </p:nvSpPr>
          <p:spPr bwMode="auto">
            <a:xfrm>
              <a:off x="7222067" y="6499340"/>
              <a:ext cx="762000" cy="190464"/>
            </a:xfrm>
            <a:prstGeom prst="rect">
              <a:avLst/>
            </a:prstGeom>
            <a:solidFill>
              <a:schemeClr val="bg1"/>
            </a:solidFill>
            <a:ln w="3175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de-DE" sz="1800" b="0" i="0" u="none" strike="noStrike" cap="none" normalizeH="0" baseline="0" smtClean="0">
                <a:ln>
                  <a:noFill/>
                </a:ln>
                <a:solidFill>
                  <a:schemeClr val="tx1"/>
                </a:solidFill>
                <a:effectLst/>
                <a:latin typeface="Times New Roman" pitchFamily="18" charset="0"/>
              </a:endParaRPr>
            </a:p>
          </p:txBody>
        </p:sp>
        <p:sp>
          <p:nvSpPr>
            <p:cNvPr id="9" name="Textfeld 8"/>
            <p:cNvSpPr txBox="1"/>
            <p:nvPr/>
          </p:nvSpPr>
          <p:spPr>
            <a:xfrm>
              <a:off x="6699125" y="6389686"/>
              <a:ext cx="1818901" cy="292388"/>
            </a:xfrm>
            <a:prstGeom prst="rect">
              <a:avLst/>
            </a:prstGeom>
            <a:noFill/>
          </p:spPr>
          <p:txBody>
            <a:bodyPr wrap="square" rtlCol="0">
              <a:spAutoFit/>
            </a:bodyPr>
            <a:lstStyle/>
            <a:p>
              <a:r>
                <a:rPr lang="en-US" sz="1300" dirty="0" smtClean="0">
                  <a:latin typeface="Arial" panose="020B0604020202020204" pitchFamily="34" charset="0"/>
                  <a:cs typeface="Arial" panose="020B0604020202020204" pitchFamily="34" charset="0"/>
                </a:rPr>
                <a:t>Photon Energy [MeV]</a:t>
              </a:r>
              <a:endParaRPr lang="en-US" sz="1300" dirty="0">
                <a:latin typeface="Arial" panose="020B0604020202020204" pitchFamily="34" charset="0"/>
                <a:cs typeface="Arial" panose="020B0604020202020204" pitchFamily="34" charset="0"/>
              </a:endParaRPr>
            </a:p>
          </p:txBody>
        </p:sp>
        <p:sp>
          <p:nvSpPr>
            <p:cNvPr id="59" name="Textfeld 58"/>
            <p:cNvSpPr txBox="1"/>
            <p:nvPr/>
          </p:nvSpPr>
          <p:spPr>
            <a:xfrm rot="16200000">
              <a:off x="5414576" y="5563923"/>
              <a:ext cx="1726202" cy="292388"/>
            </a:xfrm>
            <a:prstGeom prst="rect">
              <a:avLst/>
            </a:prstGeom>
            <a:solidFill>
              <a:schemeClr val="bg1"/>
            </a:solidFill>
          </p:spPr>
          <p:txBody>
            <a:bodyPr wrap="square" rtlCol="0">
              <a:spAutoFit/>
            </a:bodyPr>
            <a:lstStyle/>
            <a:p>
              <a:r>
                <a:rPr lang="en-US" sz="1300" dirty="0" smtClean="0">
                  <a:latin typeface="Arial" panose="020B0604020202020204" pitchFamily="34" charset="0"/>
                  <a:cs typeface="Arial" panose="020B0604020202020204" pitchFamily="34" charset="0"/>
                </a:rPr>
                <a:t>Cross-section </a:t>
              </a:r>
              <a:r>
                <a:rPr lang="en-US" sz="1300" dirty="0">
                  <a:latin typeface="Arial" panose="020B0604020202020204" pitchFamily="34" charset="0"/>
                  <a:cs typeface="Arial" panose="020B0604020202020204" pitchFamily="34" charset="0"/>
                </a:rPr>
                <a:t> </a:t>
              </a:r>
              <a:r>
                <a:rPr lang="en-US" sz="1300" dirty="0" smtClean="0">
                  <a:latin typeface="Arial" panose="020B0604020202020204" pitchFamily="34" charset="0"/>
                  <a:cs typeface="Arial" panose="020B0604020202020204" pitchFamily="34" charset="0"/>
                </a:rPr>
                <a:t>[</a:t>
              </a:r>
              <a:r>
                <a:rPr lang="en-US" sz="1300" dirty="0" err="1" smtClean="0">
                  <a:latin typeface="Arial" panose="020B0604020202020204" pitchFamily="34" charset="0"/>
                  <a:cs typeface="Arial" panose="020B0604020202020204" pitchFamily="34" charset="0"/>
                </a:rPr>
                <a:t>mb</a:t>
              </a:r>
              <a:r>
                <a:rPr lang="en-US" sz="1300" dirty="0" smtClean="0">
                  <a:latin typeface="Arial" panose="020B0604020202020204" pitchFamily="34" charset="0"/>
                  <a:cs typeface="Arial" panose="020B0604020202020204" pitchFamily="34" charset="0"/>
                </a:rPr>
                <a:t>]</a:t>
              </a:r>
              <a:endParaRPr lang="en-US" sz="1300" dirty="0">
                <a:latin typeface="Arial" panose="020B0604020202020204" pitchFamily="34" charset="0"/>
                <a:cs typeface="Arial" panose="020B0604020202020204" pitchFamily="34" charset="0"/>
              </a:endParaRPr>
            </a:p>
          </p:txBody>
        </p:sp>
        <p:sp>
          <p:nvSpPr>
            <p:cNvPr id="68" name="Rechteck 67"/>
            <p:cNvSpPr/>
            <p:nvPr/>
          </p:nvSpPr>
          <p:spPr>
            <a:xfrm>
              <a:off x="7247773" y="4979956"/>
              <a:ext cx="434275" cy="182417"/>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0" name="Rechteck 69"/>
            <p:cNvSpPr/>
            <p:nvPr/>
          </p:nvSpPr>
          <p:spPr>
            <a:xfrm>
              <a:off x="7541639" y="4827890"/>
              <a:ext cx="160424" cy="10299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288658423"/>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87751">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87751">
                                            <p:txEl>
                                              <p:pRg st="4" end="4"/>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87751">
                                            <p:txEl>
                                              <p:pRg st="5" end="5"/>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287751">
                                            <p:txEl>
                                              <p:pRg st="6" end="6"/>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87751">
                                            <p:txEl>
                                              <p:pRg st="7" end="7"/>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87751">
                                            <p:txEl>
                                              <p:pRg st="8" end="8"/>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287751">
                                            <p:txEl>
                                              <p:pRg st="9" end="9"/>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287751">
                                            <p:txEl>
                                              <p:pRg st="10" end="10"/>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287751">
                                            <p:txEl>
                                              <p:pRg st="11" end="11"/>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287751">
                                            <p:txEl>
                                              <p:pRg st="12" end="12"/>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16390"/>
                                        </p:tgtEl>
                                        <p:attrNameLst>
                                          <p:attrName>style.visibility</p:attrName>
                                        </p:attrNameLst>
                                      </p:cBhvr>
                                      <p:to>
                                        <p:strVal val="visible"/>
                                      </p:to>
                                    </p:set>
                                  </p:childTnLst>
                                </p:cTn>
                              </p:par>
                            </p:childTnLst>
                          </p:cTn>
                        </p:par>
                        <p:par>
                          <p:cTn id="31" fill="hold">
                            <p:stCondLst>
                              <p:cond delay="0"/>
                            </p:stCondLst>
                            <p:childTnLst>
                              <p:par>
                                <p:cTn id="32" presetID="1" presetClass="entr" presetSubtype="0" fill="hold" nodeType="afterEffect">
                                  <p:stCondLst>
                                    <p:cond delay="0"/>
                                  </p:stCondLst>
                                  <p:childTnLst>
                                    <p:set>
                                      <p:cBhvr>
                                        <p:cTn id="33" dur="1" fill="hold">
                                          <p:stCondLst>
                                            <p:cond delay="0"/>
                                          </p:stCondLst>
                                        </p:cTn>
                                        <p:tgtEl>
                                          <p:spTgt spid="14344"/>
                                        </p:tgtEl>
                                        <p:attrNameLst>
                                          <p:attrName>style.visibility</p:attrName>
                                        </p:attrNameLst>
                                      </p:cBhvr>
                                      <p:to>
                                        <p:strVal val="visible"/>
                                      </p:to>
                                    </p:set>
                                  </p:childTnLst>
                                </p:cTn>
                              </p:par>
                            </p:childTnLst>
                          </p:cTn>
                        </p:par>
                      </p:childTnLst>
                    </p:cTn>
                  </p:par>
                  <p:par>
                    <p:cTn id="34" fill="hold">
                      <p:stCondLst>
                        <p:cond delay="indefinite"/>
                      </p:stCondLst>
                      <p:childTnLst>
                        <p:par>
                          <p:cTn id="35" fill="hold">
                            <p:stCondLst>
                              <p:cond delay="0"/>
                            </p:stCondLst>
                            <p:childTnLst>
                              <p:par>
                                <p:cTn id="36" presetID="1" presetClass="exit" presetSubtype="0" fill="hold" nodeType="clickEffect">
                                  <p:stCondLst>
                                    <p:cond delay="0"/>
                                  </p:stCondLst>
                                  <p:childTnLst>
                                    <p:set>
                                      <p:cBhvr>
                                        <p:cTn id="37" dur="1" fill="hold">
                                          <p:stCondLst>
                                            <p:cond delay="0"/>
                                          </p:stCondLst>
                                        </p:cTn>
                                        <p:tgtEl>
                                          <p:spTgt spid="13"/>
                                        </p:tgtEl>
                                        <p:attrNameLst>
                                          <p:attrName>style.visibility</p:attrName>
                                        </p:attrNameLst>
                                      </p:cBhvr>
                                      <p:to>
                                        <p:strVal val="hidden"/>
                                      </p:to>
                                    </p:set>
                                  </p:childTnLst>
                                </p:cTn>
                              </p:par>
                              <p:par>
                                <p:cTn id="38" presetID="1" presetClass="entr" presetSubtype="0" fill="hold" nodeType="withEffect">
                                  <p:stCondLst>
                                    <p:cond delay="0"/>
                                  </p:stCondLst>
                                  <p:childTnLst>
                                    <p:set>
                                      <p:cBhvr>
                                        <p:cTn id="39" dur="1" fill="hold">
                                          <p:stCondLst>
                                            <p:cond delay="0"/>
                                          </p:stCondLst>
                                        </p:cTn>
                                        <p:tgtEl>
                                          <p:spTgt spid="14340"/>
                                        </p:tgtEl>
                                        <p:attrNameLst>
                                          <p:attrName>style.visibility</p:attrName>
                                        </p:attrNameLst>
                                      </p:cBhvr>
                                      <p:to>
                                        <p:strVal val="visible"/>
                                      </p:to>
                                    </p:set>
                                  </p:childTnLst>
                                </p:cTn>
                              </p:par>
                              <p:par>
                                <p:cTn id="40" presetID="1" presetClass="entr" presetSubtype="0" fill="hold" grpId="0" nodeType="withEffect">
                                  <p:stCondLst>
                                    <p:cond delay="0"/>
                                  </p:stCondLst>
                                  <p:childTnLst>
                                    <p:set>
                                      <p:cBhvr>
                                        <p:cTn id="41" dur="1" fill="hold">
                                          <p:stCondLst>
                                            <p:cond delay="0"/>
                                          </p:stCondLst>
                                        </p:cTn>
                                        <p:tgtEl>
                                          <p:spTgt spid="6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637456" y="1916832"/>
            <a:ext cx="7869088" cy="3693319"/>
          </a:xfrm>
          <a:prstGeom prst="rect">
            <a:avLst/>
          </a:prstGeom>
        </p:spPr>
        <p:txBody>
          <a:bodyPr wrap="square">
            <a:spAutoFit/>
          </a:bodyPr>
          <a:lstStyle/>
          <a:p>
            <a:pPr lvl="0" algn="just"/>
            <a:r>
              <a:rPr lang="en-US" dirty="0">
                <a:latin typeface="Calibri" panose="020F0502020204030204" pitchFamily="34" charset="0"/>
                <a:cs typeface="Calibri" panose="020F0502020204030204" pitchFamily="34" charset="0"/>
              </a:rPr>
              <a:t>The author consents to the photographic, audio and video recording of this lecture at the CERN Accelerator School. The term “lecture” includes any material incorporated therein including but not limited to text, images and references. </a:t>
            </a:r>
            <a:endParaRPr lang="fr-FR" dirty="0">
              <a:latin typeface="Calibri" panose="020F0502020204030204" pitchFamily="34" charset="0"/>
              <a:cs typeface="Calibri" panose="020F0502020204030204" pitchFamily="34" charset="0"/>
            </a:endParaRPr>
          </a:p>
          <a:p>
            <a:pPr lvl="0" algn="just"/>
            <a:r>
              <a:rPr lang="en-US" dirty="0">
                <a:latin typeface="Calibri" panose="020F0502020204030204" pitchFamily="34" charset="0"/>
                <a:cs typeface="Calibri" panose="020F0502020204030204" pitchFamily="34" charset="0"/>
              </a:rPr>
              <a:t>The author hereby grants CERN a royalty-free license to use his image and name as well as the recordings mentioned above, in order to post them on the CAS website</a:t>
            </a:r>
            <a:r>
              <a:rPr lang="en-US" dirty="0" smtClean="0">
                <a:latin typeface="Calibri" panose="020F0502020204030204" pitchFamily="34" charset="0"/>
                <a:cs typeface="Calibri" panose="020F0502020204030204" pitchFamily="34" charset="0"/>
              </a:rPr>
              <a:t>.</a:t>
            </a:r>
            <a:endParaRPr lang="fr-FR" dirty="0">
              <a:latin typeface="Calibri" panose="020F0502020204030204" pitchFamily="34" charset="0"/>
              <a:cs typeface="Calibri" panose="020F0502020204030204" pitchFamily="34" charset="0"/>
            </a:endParaRPr>
          </a:p>
          <a:p>
            <a:pPr lvl="0" algn="just"/>
            <a:r>
              <a:rPr lang="en-US" dirty="0">
                <a:latin typeface="Calibri" panose="020F0502020204030204" pitchFamily="34" charset="0"/>
                <a:cs typeface="Calibri" panose="020F0502020204030204" pitchFamily="34" charset="0"/>
              </a:rPr>
              <a:t>The material is used for the sole purpose of illustration for teaching or scientific research. The author hereby confirms that to his best knowledge the content of the lecture does not infringe the copyright, intellectual property or privacy rights of any third party. The author has cited and credited any third-party contribution in accordance with applicable professional standards and legislation in matters of attribution.</a:t>
            </a:r>
            <a:endParaRPr lang="fr-FR" dirty="0">
              <a:latin typeface="Calibri" panose="020F0502020204030204" pitchFamily="34" charset="0"/>
              <a:cs typeface="Calibri" panose="020F0502020204030204" pitchFamily="34" charset="0"/>
            </a:endParaRPr>
          </a:p>
        </p:txBody>
      </p:sp>
      <p:sp>
        <p:nvSpPr>
          <p:cNvPr id="5" name="TextBox 4"/>
          <p:cNvSpPr txBox="1"/>
          <p:nvPr/>
        </p:nvSpPr>
        <p:spPr>
          <a:xfrm>
            <a:off x="1475656" y="1340768"/>
            <a:ext cx="6192688" cy="369332"/>
          </a:xfrm>
          <a:prstGeom prst="rect">
            <a:avLst/>
          </a:prstGeom>
          <a:noFill/>
        </p:spPr>
        <p:txBody>
          <a:bodyPr wrap="square" rtlCol="0">
            <a:spAutoFit/>
          </a:bodyPr>
          <a:lstStyle/>
          <a:p>
            <a:r>
              <a:rPr lang="en-GB" b="1" dirty="0">
                <a:latin typeface="Calibri" panose="020F0502020204030204" pitchFamily="34" charset="0"/>
                <a:cs typeface="Calibri" panose="020F0502020204030204" pitchFamily="34" charset="0"/>
              </a:rPr>
              <a:t>Copyright statement and speaker’s release for video publishing</a:t>
            </a:r>
          </a:p>
        </p:txBody>
      </p:sp>
    </p:spTree>
    <p:extLst>
      <p:ext uri="{BB962C8B-B14F-4D97-AF65-F5344CB8AC3E}">
        <p14:creationId xmlns:p14="http://schemas.microsoft.com/office/powerpoint/2010/main" val="2991497633"/>
      </p:ext>
    </p:extLst>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Text Box 2"/>
          <p:cNvSpPr txBox="1">
            <a:spLocks noChangeArrowheads="1"/>
          </p:cNvSpPr>
          <p:nvPr/>
        </p:nvSpPr>
        <p:spPr bwMode="auto">
          <a:xfrm>
            <a:off x="252000" y="180000"/>
            <a:ext cx="7924800" cy="430887"/>
          </a:xfrm>
          <a:prstGeom prst="rect">
            <a:avLst/>
          </a:prstGeom>
          <a:noFill/>
          <a:ln>
            <a:noFill/>
          </a:ln>
          <a:effectLs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200" b="1" dirty="0" smtClean="0">
                <a:solidFill>
                  <a:srgbClr val="000000"/>
                </a:solidFill>
                <a:latin typeface="Calibri" panose="020F0502020204030204" pitchFamily="34" charset="0"/>
                <a:cs typeface="Calibri" panose="020F0502020204030204" pitchFamily="34" charset="0"/>
              </a:rPr>
              <a:t>Interaction of high Energy </a:t>
            </a:r>
            <a:r>
              <a:rPr lang="en-US" altLang="de-DE" sz="2200" b="1" dirty="0" smtClean="0">
                <a:solidFill>
                  <a:srgbClr val="000000"/>
                </a:solidFill>
                <a:latin typeface="Calibri" panose="020F0502020204030204" pitchFamily="34" charset="0"/>
                <a:cs typeface="Calibri" panose="020F0502020204030204" pitchFamily="34" charset="0"/>
                <a:sym typeface="Symbol"/>
              </a:rPr>
              <a:t>  </a:t>
            </a:r>
            <a:endParaRPr lang="en-US" altLang="de-DE" sz="2200" b="1" dirty="0">
              <a:solidFill>
                <a:srgbClr val="000000"/>
              </a:solidFill>
              <a:latin typeface="Calibri" panose="020F0502020204030204" pitchFamily="34" charset="0"/>
              <a:cs typeface="Calibri" panose="020F0502020204030204" pitchFamily="34" charset="0"/>
            </a:endParaRPr>
          </a:p>
        </p:txBody>
      </p:sp>
      <p:sp>
        <p:nvSpPr>
          <p:cNvPr id="16388" name="Rectangle 4"/>
          <p:cNvSpPr>
            <a:spLocks noChangeArrowheads="1"/>
          </p:cNvSpPr>
          <p:nvPr/>
        </p:nvSpPr>
        <p:spPr bwMode="auto">
          <a:xfrm>
            <a:off x="122565" y="754644"/>
            <a:ext cx="8666162" cy="3539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spcBef>
                <a:spcPts val="400"/>
              </a:spcBef>
            </a:pPr>
            <a:r>
              <a:rPr lang="en-US" altLang="de-DE" sz="1700" dirty="0" smtClean="0">
                <a:solidFill>
                  <a:srgbClr val="0000FF"/>
                </a:solidFill>
                <a:latin typeface="Arial" panose="020B0604020202020204" pitchFamily="34" charset="0"/>
                <a:cs typeface="Arial" panose="020B0604020202020204" pitchFamily="34" charset="0"/>
              </a:rPr>
              <a:t>At accelerators the </a:t>
            </a:r>
            <a:r>
              <a:rPr lang="en-US" altLang="de-DE" sz="1700" dirty="0" smtClean="0">
                <a:solidFill>
                  <a:srgbClr val="0000FF"/>
                </a:solidFill>
                <a:latin typeface="Arial" panose="020B0604020202020204" pitchFamily="34" charset="0"/>
                <a:cs typeface="Arial" panose="020B0604020202020204" pitchFamily="34" charset="0"/>
                <a:sym typeface="Symbol"/>
              </a:rPr>
              <a:t> are originated from nuclear reactions or Bremsstrahlung for e</a:t>
            </a:r>
            <a:r>
              <a:rPr lang="en-US" altLang="de-DE" sz="1700" baseline="30000" dirty="0" smtClean="0">
                <a:solidFill>
                  <a:srgbClr val="0000FF"/>
                </a:solidFill>
                <a:latin typeface="Arial" panose="020B0604020202020204" pitchFamily="34" charset="0"/>
                <a:cs typeface="Arial" panose="020B0604020202020204" pitchFamily="34" charset="0"/>
                <a:sym typeface="Symbol"/>
              </a:rPr>
              <a:t>-</a:t>
            </a:r>
            <a:r>
              <a:rPr lang="en-US" altLang="de-DE" sz="1700" dirty="0" smtClean="0">
                <a:solidFill>
                  <a:srgbClr val="0000FF"/>
                </a:solidFill>
                <a:latin typeface="Arial" panose="020B0604020202020204" pitchFamily="34" charset="0"/>
                <a:cs typeface="Arial" panose="020B0604020202020204" pitchFamily="34" charset="0"/>
              </a:rPr>
              <a:t>.</a:t>
            </a:r>
            <a:endParaRPr lang="en-US" altLang="de-DE" sz="1700" dirty="0">
              <a:solidFill>
                <a:srgbClr val="0000FF"/>
              </a:solidFill>
              <a:latin typeface="Arial" panose="020B0604020202020204" pitchFamily="34" charset="0"/>
              <a:cs typeface="Arial" panose="020B0604020202020204" pitchFamily="34" charset="0"/>
            </a:endParaRPr>
          </a:p>
        </p:txBody>
      </p:sp>
      <p:sp>
        <p:nvSpPr>
          <p:cNvPr id="23" name="Rectangle 6"/>
          <p:cNvSpPr>
            <a:spLocks noChangeArrowheads="1"/>
          </p:cNvSpPr>
          <p:nvPr/>
        </p:nvSpPr>
        <p:spPr bwMode="auto">
          <a:xfrm>
            <a:off x="177998" y="1066754"/>
            <a:ext cx="3053149"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r>
              <a:rPr lang="en-US" sz="1600" b="1" i="1" dirty="0">
                <a:latin typeface="Arial" panose="020B0604020202020204" pitchFamily="34" charset="0"/>
                <a:cs typeface="Arial" panose="020B0604020202020204" pitchFamily="34" charset="0"/>
              </a:rPr>
              <a:t>Example:</a:t>
            </a:r>
            <a:r>
              <a:rPr lang="en-US" sz="1600" dirty="0">
                <a:latin typeface="Arial" panose="020B0604020202020204" pitchFamily="34" charset="0"/>
                <a:cs typeface="Arial" panose="020B0604020202020204" pitchFamily="34" charset="0"/>
              </a:rPr>
              <a:t> </a:t>
            </a:r>
            <a:r>
              <a:rPr lang="en-US" sz="1600" dirty="0" smtClean="0">
                <a:latin typeface="Arial" panose="020B0604020202020204" pitchFamily="34" charset="0"/>
                <a:cs typeface="Arial" panose="020B0604020202020204" pitchFamily="34" charset="0"/>
              </a:rPr>
              <a:t>Absorption in lead </a:t>
            </a:r>
            <a:endParaRPr lang="en-US" sz="1600" dirty="0">
              <a:latin typeface="Arial" panose="020B0604020202020204" pitchFamily="34" charset="0"/>
              <a:cs typeface="Arial" panose="020B0604020202020204" pitchFamily="34" charset="0"/>
            </a:endParaRPr>
          </a:p>
        </p:txBody>
      </p:sp>
      <mc:AlternateContent xmlns:mc="http://schemas.openxmlformats.org/markup-compatibility/2006" xmlns:a14="http://schemas.microsoft.com/office/drawing/2010/main">
        <mc:Choice Requires="a14">
          <p:sp>
            <p:nvSpPr>
              <p:cNvPr id="11" name="Rectangle 6"/>
              <p:cNvSpPr>
                <a:spLocks noChangeArrowheads="1"/>
              </p:cNvSpPr>
              <p:nvPr/>
            </p:nvSpPr>
            <p:spPr bwMode="auto">
              <a:xfrm>
                <a:off x="0" y="5762780"/>
                <a:ext cx="4542270" cy="554832"/>
              </a:xfrm>
              <a:prstGeom prst="rect">
                <a:avLst/>
              </a:prstGeom>
              <a:noFill/>
              <a:ln>
                <a:noFill/>
              </a:ln>
              <a:effectLst/>
              <a:extLst/>
            </p:spPr>
            <p:txBody>
              <a:bodyPr wrap="square">
                <a:spAutoFit/>
              </a:bodyPr>
              <a:lstStyle/>
              <a:p>
                <a:pPr algn="l"/>
                <a:r>
                  <a:rPr lang="en-US" sz="1400" dirty="0" smtClean="0">
                    <a:latin typeface="Arial" panose="020B0604020202020204" pitchFamily="34" charset="0"/>
                    <a:cs typeface="Arial" panose="020B0604020202020204" pitchFamily="34" charset="0"/>
                  </a:rPr>
                  <a:t>Mass absorption coefficient  </a:t>
                </a:r>
                <a14:m>
                  <m:oMath xmlns:m="http://schemas.openxmlformats.org/officeDocument/2006/math">
                    <m:r>
                      <a:rPr lang="en-US" sz="1400" i="1" smtClean="0">
                        <a:latin typeface="Cambria Math"/>
                        <a:ea typeface="Cambria Math"/>
                        <a:cs typeface="Arial" panose="020B0604020202020204" pitchFamily="34" charset="0"/>
                      </a:rPr>
                      <m:t>𝜇</m:t>
                    </m:r>
                    <m:r>
                      <a:rPr lang="de-DE" sz="1400" b="0" i="1" smtClean="0">
                        <a:latin typeface="Cambria Math"/>
                        <a:ea typeface="Cambria Math"/>
                        <a:cs typeface="Arial" panose="020B0604020202020204" pitchFamily="34" charset="0"/>
                      </a:rPr>
                      <m:t>= </m:t>
                    </m:r>
                    <m:box>
                      <m:boxPr>
                        <m:ctrlPr>
                          <a:rPr lang="de-DE" sz="1400" b="0" i="1" smtClean="0">
                            <a:latin typeface="Cambria Math" panose="02040503050406030204" pitchFamily="18" charset="0"/>
                            <a:ea typeface="Cambria Math"/>
                            <a:cs typeface="Arial" panose="020B0604020202020204" pitchFamily="34" charset="0"/>
                          </a:rPr>
                        </m:ctrlPr>
                      </m:boxPr>
                      <m:e>
                        <m:argPr>
                          <m:argSz m:val="-1"/>
                        </m:argPr>
                        <m:f>
                          <m:fPr>
                            <m:ctrlPr>
                              <a:rPr lang="de-DE" sz="1400" b="0" i="1" smtClean="0">
                                <a:latin typeface="Cambria Math" panose="02040503050406030204" pitchFamily="18" charset="0"/>
                                <a:ea typeface="Cambria Math"/>
                                <a:cs typeface="Arial" panose="020B0604020202020204" pitchFamily="34" charset="0"/>
                              </a:rPr>
                            </m:ctrlPr>
                          </m:fPr>
                          <m:num>
                            <m:sSub>
                              <m:sSubPr>
                                <m:ctrlPr>
                                  <a:rPr lang="de-DE" sz="1400" b="0" i="1" smtClean="0">
                                    <a:latin typeface="Cambria Math" panose="02040503050406030204" pitchFamily="18" charset="0"/>
                                    <a:ea typeface="Cambria Math"/>
                                    <a:cs typeface="Arial" panose="020B0604020202020204" pitchFamily="34" charset="0"/>
                                  </a:rPr>
                                </m:ctrlPr>
                              </m:sSubPr>
                              <m:e>
                                <m:r>
                                  <a:rPr lang="de-DE" sz="1400" b="0" i="1" smtClean="0">
                                    <a:latin typeface="Cambria Math"/>
                                    <a:ea typeface="Cambria Math"/>
                                    <a:cs typeface="Arial" panose="020B0604020202020204" pitchFamily="34" charset="0"/>
                                  </a:rPr>
                                  <m:t>𝜌</m:t>
                                </m:r>
                                <m:r>
                                  <a:rPr lang="de-DE" sz="1400" b="0" i="1" smtClean="0">
                                    <a:latin typeface="Cambria Math"/>
                                    <a:ea typeface="Cambria Math"/>
                                    <a:cs typeface="Arial" panose="020B0604020202020204" pitchFamily="34" charset="0"/>
                                  </a:rPr>
                                  <m:t>𝑁</m:t>
                                </m:r>
                              </m:e>
                              <m:sub>
                                <m:r>
                                  <a:rPr lang="de-DE" sz="1400" b="0" i="1" smtClean="0">
                                    <a:latin typeface="Cambria Math"/>
                                    <a:ea typeface="Cambria Math"/>
                                    <a:cs typeface="Arial" panose="020B0604020202020204" pitchFamily="34" charset="0"/>
                                  </a:rPr>
                                  <m:t>𝐴</m:t>
                                </m:r>
                              </m:sub>
                            </m:sSub>
                          </m:num>
                          <m:den>
                            <m:r>
                              <a:rPr lang="de-DE" sz="1400" b="0" i="1" smtClean="0">
                                <a:latin typeface="Cambria Math"/>
                                <a:ea typeface="Cambria Math"/>
                                <a:cs typeface="Arial" panose="020B0604020202020204" pitchFamily="34" charset="0"/>
                              </a:rPr>
                              <m:t>𝐴</m:t>
                            </m:r>
                          </m:den>
                        </m:f>
                        <m:r>
                          <a:rPr lang="de-DE" sz="1400" b="0" i="1" smtClean="0">
                            <a:latin typeface="Cambria Math"/>
                            <a:ea typeface="Cambria Math"/>
                            <a:cs typeface="Arial" panose="020B0604020202020204" pitchFamily="34" charset="0"/>
                          </a:rPr>
                          <m:t> ∙ </m:t>
                        </m:r>
                        <m:r>
                          <a:rPr lang="de-DE" sz="1400" b="0" i="1" smtClean="0">
                            <a:latin typeface="Cambria Math"/>
                            <a:ea typeface="Cambria Math"/>
                            <a:cs typeface="Arial" panose="020B0604020202020204" pitchFamily="34" charset="0"/>
                          </a:rPr>
                          <m:t>𝜎</m:t>
                        </m:r>
                      </m:e>
                    </m:box>
                  </m:oMath>
                </a14:m>
                <a:r>
                  <a:rPr lang="en-US" sz="1400" dirty="0" smtClean="0">
                    <a:latin typeface="Arial" panose="020B0604020202020204" pitchFamily="34" charset="0"/>
                    <a:cs typeface="Arial" panose="020B0604020202020204" pitchFamily="34" charset="0"/>
                  </a:rPr>
                  <a:t>   </a:t>
                </a:r>
              </a:p>
              <a:p>
                <a:pPr algn="l">
                  <a:spcBef>
                    <a:spcPts val="0"/>
                  </a:spcBef>
                </a:pPr>
                <a:r>
                  <a:rPr lang="en-US" sz="1400" i="1" dirty="0" smtClean="0">
                    <a:latin typeface="Arial" panose="020B0604020202020204" pitchFamily="34" charset="0"/>
                    <a:cs typeface="Arial" panose="020B0604020202020204" pitchFamily="34" charset="0"/>
                    <a:sym typeface="Symbol"/>
                  </a:rPr>
                  <a:t> density, </a:t>
                </a:r>
                <a:r>
                  <a:rPr lang="en-US" sz="1400" i="1" dirty="0" smtClean="0">
                    <a:latin typeface="Arial" panose="020B0604020202020204" pitchFamily="34" charset="0"/>
                    <a:cs typeface="Arial" panose="020B0604020202020204" pitchFamily="34" charset="0"/>
                  </a:rPr>
                  <a:t>N</a:t>
                </a:r>
                <a:r>
                  <a:rPr lang="en-US" sz="1400" i="1" baseline="-25000" dirty="0" smtClean="0">
                    <a:latin typeface="Arial" panose="020B0604020202020204" pitchFamily="34" charset="0"/>
                    <a:cs typeface="Arial" panose="020B0604020202020204" pitchFamily="34" charset="0"/>
                  </a:rPr>
                  <a:t>A</a:t>
                </a:r>
                <a:r>
                  <a:rPr lang="en-US" sz="1400" baseline="-25000" dirty="0" smtClean="0">
                    <a:latin typeface="Arial" panose="020B0604020202020204" pitchFamily="34" charset="0"/>
                    <a:cs typeface="Arial" panose="020B0604020202020204" pitchFamily="34" charset="0"/>
                  </a:rPr>
                  <a:t> </a:t>
                </a:r>
                <a:r>
                  <a:rPr lang="en-US" sz="1400" dirty="0" err="1" smtClean="0">
                    <a:latin typeface="Arial" panose="020B0604020202020204" pitchFamily="34" charset="0"/>
                    <a:cs typeface="Arial" panose="020B0604020202020204" pitchFamily="34" charset="0"/>
                  </a:rPr>
                  <a:t>Advogadro</a:t>
                </a:r>
                <a:r>
                  <a:rPr lang="en-US" sz="1400" dirty="0" smtClean="0">
                    <a:latin typeface="Arial" panose="020B0604020202020204" pitchFamily="34" charset="0"/>
                    <a:cs typeface="Arial" panose="020B0604020202020204" pitchFamily="34" charset="0"/>
                  </a:rPr>
                  <a:t> const., </a:t>
                </a:r>
                <a:r>
                  <a:rPr lang="en-US" sz="1400" i="1" dirty="0" smtClean="0">
                    <a:latin typeface="Arial" panose="020B0604020202020204" pitchFamily="34" charset="0"/>
                    <a:cs typeface="Arial" panose="020B0604020202020204" pitchFamily="34" charset="0"/>
                  </a:rPr>
                  <a:t>A </a:t>
                </a:r>
                <a:r>
                  <a:rPr lang="en-US" sz="1400" dirty="0" smtClean="0">
                    <a:latin typeface="Arial" panose="020B0604020202020204" pitchFamily="34" charset="0"/>
                    <a:cs typeface="Arial" panose="020B0604020202020204" pitchFamily="34" charset="0"/>
                  </a:rPr>
                  <a:t>atomic mass </a:t>
                </a:r>
                <a:endParaRPr lang="en-US" sz="1400" dirty="0">
                  <a:latin typeface="Arial" panose="020B0604020202020204" pitchFamily="34" charset="0"/>
                  <a:cs typeface="Arial" panose="020B0604020202020204" pitchFamily="34" charset="0"/>
                </a:endParaRPr>
              </a:p>
            </p:txBody>
          </p:sp>
        </mc:Choice>
        <mc:Fallback xmlns="">
          <p:sp>
            <p:nvSpPr>
              <p:cNvPr id="11" name="Rectangle 6"/>
              <p:cNvSpPr>
                <a:spLocks noRot="1" noChangeAspect="1" noMove="1" noResize="1" noEditPoints="1" noAdjustHandles="1" noChangeArrowheads="1" noChangeShapeType="1" noTextEdit="1"/>
              </p:cNvSpPr>
              <p:nvPr/>
            </p:nvSpPr>
            <p:spPr bwMode="auto">
              <a:xfrm>
                <a:off x="0" y="5762780"/>
                <a:ext cx="4542270" cy="554832"/>
              </a:xfrm>
              <a:prstGeom prst="rect">
                <a:avLst/>
              </a:prstGeom>
              <a:blipFill rotWithShape="1">
                <a:blip r:embed="rId2"/>
                <a:stretch>
                  <a:fillRect l="-268" b="-10989"/>
                </a:stretch>
              </a:blipFill>
              <a:ln>
                <a:noFill/>
              </a:ln>
              <a:effectLst/>
              <a:extLst/>
            </p:spPr>
            <p:txBody>
              <a:bodyPr/>
              <a:lstStyle/>
              <a:p>
                <a:r>
                  <a:rPr lang="en-US">
                    <a:noFill/>
                  </a:rPr>
                  <a:t> </a:t>
                </a:r>
              </a:p>
            </p:txBody>
          </p:sp>
        </mc:Fallback>
      </mc:AlternateContent>
      <p:sp>
        <p:nvSpPr>
          <p:cNvPr id="12" name="Rectangle 6"/>
          <p:cNvSpPr>
            <a:spLocks noChangeArrowheads="1"/>
          </p:cNvSpPr>
          <p:nvPr/>
        </p:nvSpPr>
        <p:spPr bwMode="auto">
          <a:xfrm>
            <a:off x="4720268" y="1067643"/>
            <a:ext cx="4183380" cy="9002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r>
              <a:rPr lang="en-US" sz="1500" b="1" i="1" dirty="0" smtClean="0">
                <a:solidFill>
                  <a:srgbClr val="0000FF"/>
                </a:solidFill>
                <a:latin typeface="Arial" panose="020B0604020202020204" pitchFamily="34" charset="0"/>
                <a:cs typeface="Arial" panose="020B0604020202020204" pitchFamily="34" charset="0"/>
              </a:rPr>
              <a:t>Atomic physics </a:t>
            </a:r>
            <a:r>
              <a:rPr lang="en-US" sz="1500" dirty="0">
                <a:solidFill>
                  <a:srgbClr val="0000FF"/>
                </a:solidFill>
                <a:latin typeface="Arial" panose="020B0604020202020204" pitchFamily="34" charset="0"/>
                <a:cs typeface="Arial" panose="020B0604020202020204" pitchFamily="34" charset="0"/>
              </a:rPr>
              <a:t>(</a:t>
            </a:r>
            <a:r>
              <a:rPr lang="en-US" sz="1500" b="1" i="1" dirty="0">
                <a:solidFill>
                  <a:srgbClr val="0000FF"/>
                </a:solidFill>
                <a:latin typeface="Arial" panose="020B0604020202020204" pitchFamily="34" charset="0"/>
                <a:cs typeface="Arial" panose="020B0604020202020204" pitchFamily="34" charset="0"/>
              </a:rPr>
              <a:t>Z</a:t>
            </a:r>
            <a:r>
              <a:rPr lang="en-US" sz="1500" dirty="0">
                <a:solidFill>
                  <a:srgbClr val="0000FF"/>
                </a:solidFill>
                <a:latin typeface="Arial" panose="020B0604020202020204" pitchFamily="34" charset="0"/>
                <a:cs typeface="Arial" panose="020B0604020202020204" pitchFamily="34" charset="0"/>
              </a:rPr>
              <a:t>=target </a:t>
            </a:r>
            <a:r>
              <a:rPr lang="en-US" sz="1500" dirty="0" err="1">
                <a:solidFill>
                  <a:srgbClr val="0000FF"/>
                </a:solidFill>
                <a:latin typeface="Arial" panose="020B0604020202020204" pitchFamily="34" charset="0"/>
                <a:cs typeface="Arial" panose="020B0604020202020204" pitchFamily="34" charset="0"/>
              </a:rPr>
              <a:t>nucl</a:t>
            </a:r>
            <a:r>
              <a:rPr lang="en-US" sz="1500" dirty="0">
                <a:solidFill>
                  <a:srgbClr val="0000FF"/>
                </a:solidFill>
                <a:latin typeface="Arial" panose="020B0604020202020204" pitchFamily="34" charset="0"/>
                <a:cs typeface="Arial" panose="020B0604020202020204" pitchFamily="34" charset="0"/>
              </a:rPr>
              <a:t>. charge</a:t>
            </a:r>
            <a:r>
              <a:rPr lang="en-US" sz="1500" dirty="0" smtClean="0">
                <a:solidFill>
                  <a:srgbClr val="0000FF"/>
                </a:solidFill>
                <a:latin typeface="Arial" panose="020B0604020202020204" pitchFamily="34" charset="0"/>
                <a:cs typeface="Arial" panose="020B0604020202020204" pitchFamily="34" charset="0"/>
              </a:rPr>
              <a:t>)</a:t>
            </a:r>
            <a:r>
              <a:rPr lang="en-US" sz="1500" b="1" dirty="0" smtClean="0">
                <a:solidFill>
                  <a:srgbClr val="0000FF"/>
                </a:solidFill>
                <a:latin typeface="Arial" panose="020B0604020202020204" pitchFamily="34" charset="0"/>
                <a:cs typeface="Arial" panose="020B0604020202020204" pitchFamily="34" charset="0"/>
              </a:rPr>
              <a:t>:</a:t>
            </a:r>
            <a:endParaRPr lang="en-US" sz="1500" b="1" i="1" dirty="0" smtClean="0">
              <a:solidFill>
                <a:srgbClr val="0000FF"/>
              </a:solidFill>
              <a:latin typeface="Arial" panose="020B0604020202020204" pitchFamily="34" charset="0"/>
              <a:cs typeface="Arial" panose="020B0604020202020204" pitchFamily="34" charset="0"/>
            </a:endParaRPr>
          </a:p>
          <a:p>
            <a:pPr algn="l"/>
            <a:r>
              <a:rPr lang="en-US" sz="1500" b="1" i="1" dirty="0" smtClean="0">
                <a:solidFill>
                  <a:srgbClr val="008000"/>
                </a:solidFill>
                <a:latin typeface="Arial" panose="020B0604020202020204" pitchFamily="34" charset="0"/>
                <a:cs typeface="Arial" panose="020B0604020202020204" pitchFamily="34" charset="0"/>
              </a:rPr>
              <a:t>Photo-effect:</a:t>
            </a:r>
            <a:r>
              <a:rPr lang="en-US" sz="1500" dirty="0" smtClean="0">
                <a:solidFill>
                  <a:srgbClr val="0000FF"/>
                </a:solidFill>
                <a:latin typeface="Arial" panose="020B0604020202020204" pitchFamily="34" charset="0"/>
                <a:cs typeface="Arial" panose="020B0604020202020204" pitchFamily="34" charset="0"/>
              </a:rPr>
              <a:t> </a:t>
            </a:r>
            <a:r>
              <a:rPr lang="en-US" sz="1500" dirty="0" smtClean="0">
                <a:latin typeface="Arial" panose="020B0604020202020204" pitchFamily="34" charset="0"/>
                <a:cs typeface="Arial" panose="020B0604020202020204" pitchFamily="34" charset="0"/>
                <a:sym typeface="Symbol"/>
              </a:rPr>
              <a:t> + atom </a:t>
            </a:r>
            <a:r>
              <a:rPr lang="en-US" sz="1500" dirty="0" smtClean="0">
                <a:latin typeface="Arial" panose="020B0604020202020204" pitchFamily="34" charset="0"/>
                <a:cs typeface="Arial" panose="020B0604020202020204" pitchFamily="34" charset="0"/>
              </a:rPr>
              <a:t> </a:t>
            </a:r>
            <a:r>
              <a:rPr lang="en-US" sz="1500" dirty="0">
                <a:latin typeface="Arial" panose="020B0604020202020204" pitchFamily="34" charset="0"/>
                <a:cs typeface="Arial" panose="020B0604020202020204" pitchFamily="34" charset="0"/>
                <a:sym typeface="Symbol"/>
              </a:rPr>
              <a:t>e</a:t>
            </a:r>
            <a:r>
              <a:rPr lang="en-US" sz="1500" baseline="30000" dirty="0">
                <a:latin typeface="Arial" panose="020B0604020202020204" pitchFamily="34" charset="0"/>
                <a:cs typeface="Arial" panose="020B0604020202020204" pitchFamily="34" charset="0"/>
                <a:sym typeface="Symbol"/>
              </a:rPr>
              <a:t>-</a:t>
            </a:r>
            <a:r>
              <a:rPr lang="en-US" sz="1500" dirty="0">
                <a:latin typeface="Arial" panose="020B0604020202020204" pitchFamily="34" charset="0"/>
                <a:cs typeface="Arial" panose="020B0604020202020204" pitchFamily="34" charset="0"/>
                <a:sym typeface="Symbol"/>
              </a:rPr>
              <a:t> + a</a:t>
            </a:r>
            <a:r>
              <a:rPr lang="en-US" sz="1500" dirty="0" smtClean="0">
                <a:latin typeface="Arial" panose="020B0604020202020204" pitchFamily="34" charset="0"/>
                <a:cs typeface="Arial" panose="020B0604020202020204" pitchFamily="34" charset="0"/>
              </a:rPr>
              <a:t>tom</a:t>
            </a:r>
            <a:r>
              <a:rPr lang="en-US" sz="1500" baseline="30000" dirty="0" smtClean="0">
                <a:latin typeface="Arial" panose="020B0604020202020204" pitchFamily="34" charset="0"/>
                <a:cs typeface="Arial" panose="020B0604020202020204" pitchFamily="34" charset="0"/>
              </a:rPr>
              <a:t>+</a:t>
            </a:r>
          </a:p>
          <a:p>
            <a:pPr algn="l">
              <a:spcBef>
                <a:spcPts val="0"/>
              </a:spcBef>
            </a:pPr>
            <a:r>
              <a:rPr lang="en-US" sz="1500" dirty="0" smtClean="0">
                <a:latin typeface="Arial" panose="020B0604020202020204" pitchFamily="34" charset="0"/>
                <a:cs typeface="Arial" panose="020B0604020202020204" pitchFamily="34" charset="0"/>
              </a:rPr>
              <a:t>approx. material scaling </a:t>
            </a:r>
            <a:r>
              <a:rPr lang="en-US" sz="1500" b="1" i="1" dirty="0" smtClean="0">
                <a:latin typeface="Arial" panose="020B0604020202020204" pitchFamily="34" charset="0"/>
                <a:cs typeface="Arial" panose="020B0604020202020204" pitchFamily="34" charset="0"/>
                <a:sym typeface="Symbol"/>
              </a:rPr>
              <a:t></a:t>
            </a:r>
            <a:r>
              <a:rPr lang="en-US" sz="1500" b="1" i="1" baseline="-25000" dirty="0" smtClean="0">
                <a:latin typeface="Arial" panose="020B0604020202020204" pitchFamily="34" charset="0"/>
                <a:cs typeface="Arial" panose="020B0604020202020204" pitchFamily="34" charset="0"/>
                <a:sym typeface="Symbol"/>
              </a:rPr>
              <a:t>photo</a:t>
            </a:r>
            <a:r>
              <a:rPr lang="en-US" sz="1500" b="1" i="1" dirty="0" smtClean="0">
                <a:latin typeface="Arial" panose="020B0604020202020204" pitchFamily="34" charset="0"/>
                <a:cs typeface="Arial" panose="020B0604020202020204" pitchFamily="34" charset="0"/>
                <a:sym typeface="Symbol"/>
              </a:rPr>
              <a:t>  Z</a:t>
            </a:r>
            <a:r>
              <a:rPr lang="en-US" sz="1500" b="1" i="1" baseline="30000" dirty="0" smtClean="0">
                <a:latin typeface="Arial" panose="020B0604020202020204" pitchFamily="34" charset="0"/>
                <a:cs typeface="Arial" panose="020B0604020202020204" pitchFamily="34" charset="0"/>
                <a:sym typeface="Symbol"/>
              </a:rPr>
              <a:t>4</a:t>
            </a:r>
            <a:r>
              <a:rPr lang="en-US" sz="1500" b="1" i="1" dirty="0" smtClean="0">
                <a:latin typeface="Arial" panose="020B0604020202020204" pitchFamily="34" charset="0"/>
                <a:cs typeface="Arial" panose="020B0604020202020204" pitchFamily="34" charset="0"/>
                <a:sym typeface="Symbol"/>
              </a:rPr>
              <a:t>  </a:t>
            </a:r>
            <a:endParaRPr lang="en-US" sz="1500" b="1" i="1" dirty="0" smtClean="0">
              <a:latin typeface="Arial" panose="020B0604020202020204" pitchFamily="34" charset="0"/>
              <a:cs typeface="Arial" panose="020B0604020202020204" pitchFamily="34" charset="0"/>
            </a:endParaRPr>
          </a:p>
        </p:txBody>
      </p:sp>
      <p:pic>
        <p:nvPicPr>
          <p:cNvPr id="14" name="Picture 2" descr="H:\CAS General 2018\Vorlagen Machine Protection\bilder\log raw.png"/>
          <p:cNvPicPr>
            <a:picLocks noChangeAspect="1" noChangeArrowheads="1"/>
          </p:cNvPicPr>
          <p:nvPr/>
        </p:nvPicPr>
        <p:blipFill rotWithShape="1">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l="5633" t="28116" r="14541" b="7801"/>
          <a:stretch/>
        </p:blipFill>
        <p:spPr bwMode="auto">
          <a:xfrm>
            <a:off x="274280" y="1405308"/>
            <a:ext cx="3987325" cy="4340232"/>
          </a:xfrm>
          <a:prstGeom prst="rect">
            <a:avLst/>
          </a:prstGeom>
          <a:noFill/>
          <a:ln w="41275">
            <a:noFill/>
          </a:ln>
          <a:extLst>
            <a:ext uri="{909E8E84-426E-40DD-AFC4-6F175D3DCCD1}">
              <a14:hiddenFill xmlns:a14="http://schemas.microsoft.com/office/drawing/2010/main">
                <a:solidFill>
                  <a:srgbClr val="FFFFFF"/>
                </a:solidFill>
              </a14:hiddenFill>
            </a:ext>
          </a:extLst>
        </p:spPr>
      </p:pic>
      <p:sp>
        <p:nvSpPr>
          <p:cNvPr id="15" name="Freihandform 14"/>
          <p:cNvSpPr/>
          <p:nvPr/>
        </p:nvSpPr>
        <p:spPr>
          <a:xfrm>
            <a:off x="880222" y="1732346"/>
            <a:ext cx="2670370" cy="3414298"/>
          </a:xfrm>
          <a:custGeom>
            <a:avLst/>
            <a:gdLst>
              <a:gd name="connsiteX0" fmla="*/ 0 w 2887980"/>
              <a:gd name="connsiteY0" fmla="*/ 225431 h 3692531"/>
              <a:gd name="connsiteX1" fmla="*/ 99060 w 2887980"/>
              <a:gd name="connsiteY1" fmla="*/ 370211 h 3692531"/>
              <a:gd name="connsiteX2" fmla="*/ 99060 w 2887980"/>
              <a:gd name="connsiteY2" fmla="*/ 370211 h 3692531"/>
              <a:gd name="connsiteX3" fmla="*/ 106680 w 2887980"/>
              <a:gd name="connsiteY3" fmla="*/ 111131 h 3692531"/>
              <a:gd name="connsiteX4" fmla="*/ 137160 w 2887980"/>
              <a:gd name="connsiteY4" fmla="*/ 133991 h 3692531"/>
              <a:gd name="connsiteX5" fmla="*/ 160020 w 2887980"/>
              <a:gd name="connsiteY5" fmla="*/ 27311 h 3692531"/>
              <a:gd name="connsiteX6" fmla="*/ 480060 w 2887980"/>
              <a:gd name="connsiteY6" fmla="*/ 713111 h 3692531"/>
              <a:gd name="connsiteX7" fmla="*/ 822960 w 2887980"/>
              <a:gd name="connsiteY7" fmla="*/ 1475111 h 3692531"/>
              <a:gd name="connsiteX8" fmla="*/ 838200 w 2887980"/>
              <a:gd name="connsiteY8" fmla="*/ 926471 h 3692531"/>
              <a:gd name="connsiteX9" fmla="*/ 1158240 w 2887980"/>
              <a:gd name="connsiteY9" fmla="*/ 1558931 h 3692531"/>
              <a:gd name="connsiteX10" fmla="*/ 1455420 w 2887980"/>
              <a:gd name="connsiteY10" fmla="*/ 2130431 h 3692531"/>
              <a:gd name="connsiteX11" fmla="*/ 1722120 w 2887980"/>
              <a:gd name="connsiteY11" fmla="*/ 2625731 h 3692531"/>
              <a:gd name="connsiteX12" fmla="*/ 1920240 w 2887980"/>
              <a:gd name="connsiteY12" fmla="*/ 2938151 h 3692531"/>
              <a:gd name="connsiteX13" fmla="*/ 2042160 w 2887980"/>
              <a:gd name="connsiteY13" fmla="*/ 3136271 h 3692531"/>
              <a:gd name="connsiteX14" fmla="*/ 2293620 w 2887980"/>
              <a:gd name="connsiteY14" fmla="*/ 3342011 h 3692531"/>
              <a:gd name="connsiteX15" fmla="*/ 2453640 w 2887980"/>
              <a:gd name="connsiteY15" fmla="*/ 3463931 h 3692531"/>
              <a:gd name="connsiteX16" fmla="*/ 2575560 w 2887980"/>
              <a:gd name="connsiteY16" fmla="*/ 3547751 h 3692531"/>
              <a:gd name="connsiteX17" fmla="*/ 2773680 w 2887980"/>
              <a:gd name="connsiteY17" fmla="*/ 3654431 h 3692531"/>
              <a:gd name="connsiteX18" fmla="*/ 2887980 w 2887980"/>
              <a:gd name="connsiteY18" fmla="*/ 3692531 h 3692531"/>
              <a:gd name="connsiteX19" fmla="*/ 2887980 w 2887980"/>
              <a:gd name="connsiteY19" fmla="*/ 3692531 h 3692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887980" h="3692531">
                <a:moveTo>
                  <a:pt x="0" y="225431"/>
                </a:moveTo>
                <a:lnTo>
                  <a:pt x="99060" y="370211"/>
                </a:lnTo>
                <a:lnTo>
                  <a:pt x="99060" y="370211"/>
                </a:lnTo>
                <a:cubicBezTo>
                  <a:pt x="100330" y="327031"/>
                  <a:pt x="100330" y="150501"/>
                  <a:pt x="106680" y="111131"/>
                </a:cubicBezTo>
                <a:cubicBezTo>
                  <a:pt x="113030" y="71761"/>
                  <a:pt x="128270" y="147961"/>
                  <a:pt x="137160" y="133991"/>
                </a:cubicBezTo>
                <a:cubicBezTo>
                  <a:pt x="146050" y="120021"/>
                  <a:pt x="102870" y="-69209"/>
                  <a:pt x="160020" y="27311"/>
                </a:cubicBezTo>
                <a:cubicBezTo>
                  <a:pt x="217170" y="123831"/>
                  <a:pt x="369570" y="471811"/>
                  <a:pt x="480060" y="713111"/>
                </a:cubicBezTo>
                <a:cubicBezTo>
                  <a:pt x="590550" y="954411"/>
                  <a:pt x="763270" y="1439551"/>
                  <a:pt x="822960" y="1475111"/>
                </a:cubicBezTo>
                <a:cubicBezTo>
                  <a:pt x="882650" y="1510671"/>
                  <a:pt x="782320" y="912501"/>
                  <a:pt x="838200" y="926471"/>
                </a:cubicBezTo>
                <a:cubicBezTo>
                  <a:pt x="894080" y="940441"/>
                  <a:pt x="1055370" y="1358271"/>
                  <a:pt x="1158240" y="1558931"/>
                </a:cubicBezTo>
                <a:cubicBezTo>
                  <a:pt x="1261110" y="1759591"/>
                  <a:pt x="1361440" y="1952631"/>
                  <a:pt x="1455420" y="2130431"/>
                </a:cubicBezTo>
                <a:cubicBezTo>
                  <a:pt x="1549400" y="2308231"/>
                  <a:pt x="1644650" y="2491111"/>
                  <a:pt x="1722120" y="2625731"/>
                </a:cubicBezTo>
                <a:cubicBezTo>
                  <a:pt x="1799590" y="2760351"/>
                  <a:pt x="1866900" y="2853061"/>
                  <a:pt x="1920240" y="2938151"/>
                </a:cubicBezTo>
                <a:cubicBezTo>
                  <a:pt x="1973580" y="3023241"/>
                  <a:pt x="1979930" y="3068961"/>
                  <a:pt x="2042160" y="3136271"/>
                </a:cubicBezTo>
                <a:cubicBezTo>
                  <a:pt x="2104390" y="3203581"/>
                  <a:pt x="2225040" y="3287401"/>
                  <a:pt x="2293620" y="3342011"/>
                </a:cubicBezTo>
                <a:cubicBezTo>
                  <a:pt x="2362200" y="3396621"/>
                  <a:pt x="2406650" y="3429641"/>
                  <a:pt x="2453640" y="3463931"/>
                </a:cubicBezTo>
                <a:cubicBezTo>
                  <a:pt x="2500630" y="3498221"/>
                  <a:pt x="2522220" y="3516001"/>
                  <a:pt x="2575560" y="3547751"/>
                </a:cubicBezTo>
                <a:cubicBezTo>
                  <a:pt x="2628900" y="3579501"/>
                  <a:pt x="2721610" y="3630301"/>
                  <a:pt x="2773680" y="3654431"/>
                </a:cubicBezTo>
                <a:cubicBezTo>
                  <a:pt x="2825750" y="3678561"/>
                  <a:pt x="2887980" y="3692531"/>
                  <a:pt x="2887980" y="3692531"/>
                </a:cubicBezTo>
                <a:lnTo>
                  <a:pt x="2887980" y="3692531"/>
                </a:lnTo>
              </a:path>
            </a:pathLst>
          </a:custGeom>
          <a:noFill/>
          <a:ln w="34925">
            <a:solidFill>
              <a:srgbClr val="008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6" name="Freihandform 15"/>
          <p:cNvSpPr/>
          <p:nvPr/>
        </p:nvSpPr>
        <p:spPr>
          <a:xfrm>
            <a:off x="915451" y="3636124"/>
            <a:ext cx="3177670" cy="1221640"/>
          </a:xfrm>
          <a:custGeom>
            <a:avLst/>
            <a:gdLst>
              <a:gd name="connsiteX0" fmla="*/ 0 w 3436620"/>
              <a:gd name="connsiteY0" fmla="*/ 2932 h 1321192"/>
              <a:gd name="connsiteX1" fmla="*/ 251460 w 3436620"/>
              <a:gd name="connsiteY1" fmla="*/ 2932 h 1321192"/>
              <a:gd name="connsiteX2" fmla="*/ 487680 w 3436620"/>
              <a:gd name="connsiteY2" fmla="*/ 33412 h 1321192"/>
              <a:gd name="connsiteX3" fmla="*/ 792480 w 3436620"/>
              <a:gd name="connsiteY3" fmla="*/ 101992 h 1321192"/>
              <a:gd name="connsiteX4" fmla="*/ 1097280 w 3436620"/>
              <a:gd name="connsiteY4" fmla="*/ 178192 h 1321192"/>
              <a:gd name="connsiteX5" fmla="*/ 1356360 w 3436620"/>
              <a:gd name="connsiteY5" fmla="*/ 292492 h 1321192"/>
              <a:gd name="connsiteX6" fmla="*/ 1607820 w 3436620"/>
              <a:gd name="connsiteY6" fmla="*/ 429652 h 1321192"/>
              <a:gd name="connsiteX7" fmla="*/ 1790700 w 3436620"/>
              <a:gd name="connsiteY7" fmla="*/ 498232 h 1321192"/>
              <a:gd name="connsiteX8" fmla="*/ 1958340 w 3436620"/>
              <a:gd name="connsiteY8" fmla="*/ 551572 h 1321192"/>
              <a:gd name="connsiteX9" fmla="*/ 2202180 w 3436620"/>
              <a:gd name="connsiteY9" fmla="*/ 643012 h 1321192"/>
              <a:gd name="connsiteX10" fmla="*/ 2369820 w 3436620"/>
              <a:gd name="connsiteY10" fmla="*/ 719212 h 1321192"/>
              <a:gd name="connsiteX11" fmla="*/ 2613660 w 3436620"/>
              <a:gd name="connsiteY11" fmla="*/ 863992 h 1321192"/>
              <a:gd name="connsiteX12" fmla="*/ 2849880 w 3436620"/>
              <a:gd name="connsiteY12" fmla="*/ 978292 h 1321192"/>
              <a:gd name="connsiteX13" fmla="*/ 3078480 w 3436620"/>
              <a:gd name="connsiteY13" fmla="*/ 1107832 h 1321192"/>
              <a:gd name="connsiteX14" fmla="*/ 3200400 w 3436620"/>
              <a:gd name="connsiteY14" fmla="*/ 1191652 h 1321192"/>
              <a:gd name="connsiteX15" fmla="*/ 3322320 w 3436620"/>
              <a:gd name="connsiteY15" fmla="*/ 1275472 h 1321192"/>
              <a:gd name="connsiteX16" fmla="*/ 3436620 w 3436620"/>
              <a:gd name="connsiteY16" fmla="*/ 1321192 h 1321192"/>
              <a:gd name="connsiteX0" fmla="*/ 0 w 3436620"/>
              <a:gd name="connsiteY0" fmla="*/ 2932 h 1321192"/>
              <a:gd name="connsiteX1" fmla="*/ 251460 w 3436620"/>
              <a:gd name="connsiteY1" fmla="*/ 2932 h 1321192"/>
              <a:gd name="connsiteX2" fmla="*/ 487680 w 3436620"/>
              <a:gd name="connsiteY2" fmla="*/ 33412 h 1321192"/>
              <a:gd name="connsiteX3" fmla="*/ 792480 w 3436620"/>
              <a:gd name="connsiteY3" fmla="*/ 101992 h 1321192"/>
              <a:gd name="connsiteX4" fmla="*/ 1097280 w 3436620"/>
              <a:gd name="connsiteY4" fmla="*/ 178192 h 1321192"/>
              <a:gd name="connsiteX5" fmla="*/ 1356360 w 3436620"/>
              <a:gd name="connsiteY5" fmla="*/ 292492 h 1321192"/>
              <a:gd name="connsiteX6" fmla="*/ 1623060 w 3436620"/>
              <a:gd name="connsiteY6" fmla="*/ 399172 h 1321192"/>
              <a:gd name="connsiteX7" fmla="*/ 1790700 w 3436620"/>
              <a:gd name="connsiteY7" fmla="*/ 498232 h 1321192"/>
              <a:gd name="connsiteX8" fmla="*/ 1958340 w 3436620"/>
              <a:gd name="connsiteY8" fmla="*/ 551572 h 1321192"/>
              <a:gd name="connsiteX9" fmla="*/ 2202180 w 3436620"/>
              <a:gd name="connsiteY9" fmla="*/ 643012 h 1321192"/>
              <a:gd name="connsiteX10" fmla="*/ 2369820 w 3436620"/>
              <a:gd name="connsiteY10" fmla="*/ 719212 h 1321192"/>
              <a:gd name="connsiteX11" fmla="*/ 2613660 w 3436620"/>
              <a:gd name="connsiteY11" fmla="*/ 863992 h 1321192"/>
              <a:gd name="connsiteX12" fmla="*/ 2849880 w 3436620"/>
              <a:gd name="connsiteY12" fmla="*/ 978292 h 1321192"/>
              <a:gd name="connsiteX13" fmla="*/ 3078480 w 3436620"/>
              <a:gd name="connsiteY13" fmla="*/ 1107832 h 1321192"/>
              <a:gd name="connsiteX14" fmla="*/ 3200400 w 3436620"/>
              <a:gd name="connsiteY14" fmla="*/ 1191652 h 1321192"/>
              <a:gd name="connsiteX15" fmla="*/ 3322320 w 3436620"/>
              <a:gd name="connsiteY15" fmla="*/ 1275472 h 1321192"/>
              <a:gd name="connsiteX16" fmla="*/ 3436620 w 3436620"/>
              <a:gd name="connsiteY16" fmla="*/ 1321192 h 1321192"/>
              <a:gd name="connsiteX0" fmla="*/ 0 w 3436620"/>
              <a:gd name="connsiteY0" fmla="*/ 2932 h 1321192"/>
              <a:gd name="connsiteX1" fmla="*/ 251460 w 3436620"/>
              <a:gd name="connsiteY1" fmla="*/ 2932 h 1321192"/>
              <a:gd name="connsiteX2" fmla="*/ 487680 w 3436620"/>
              <a:gd name="connsiteY2" fmla="*/ 33412 h 1321192"/>
              <a:gd name="connsiteX3" fmla="*/ 792480 w 3436620"/>
              <a:gd name="connsiteY3" fmla="*/ 101992 h 1321192"/>
              <a:gd name="connsiteX4" fmla="*/ 1097280 w 3436620"/>
              <a:gd name="connsiteY4" fmla="*/ 178192 h 1321192"/>
              <a:gd name="connsiteX5" fmla="*/ 1356360 w 3436620"/>
              <a:gd name="connsiteY5" fmla="*/ 292492 h 1321192"/>
              <a:gd name="connsiteX6" fmla="*/ 1623060 w 3436620"/>
              <a:gd name="connsiteY6" fmla="*/ 399172 h 1321192"/>
              <a:gd name="connsiteX7" fmla="*/ 1805940 w 3436620"/>
              <a:gd name="connsiteY7" fmla="*/ 475372 h 1321192"/>
              <a:gd name="connsiteX8" fmla="*/ 1958340 w 3436620"/>
              <a:gd name="connsiteY8" fmla="*/ 551572 h 1321192"/>
              <a:gd name="connsiteX9" fmla="*/ 2202180 w 3436620"/>
              <a:gd name="connsiteY9" fmla="*/ 643012 h 1321192"/>
              <a:gd name="connsiteX10" fmla="*/ 2369820 w 3436620"/>
              <a:gd name="connsiteY10" fmla="*/ 719212 h 1321192"/>
              <a:gd name="connsiteX11" fmla="*/ 2613660 w 3436620"/>
              <a:gd name="connsiteY11" fmla="*/ 863992 h 1321192"/>
              <a:gd name="connsiteX12" fmla="*/ 2849880 w 3436620"/>
              <a:gd name="connsiteY12" fmla="*/ 978292 h 1321192"/>
              <a:gd name="connsiteX13" fmla="*/ 3078480 w 3436620"/>
              <a:gd name="connsiteY13" fmla="*/ 1107832 h 1321192"/>
              <a:gd name="connsiteX14" fmla="*/ 3200400 w 3436620"/>
              <a:gd name="connsiteY14" fmla="*/ 1191652 h 1321192"/>
              <a:gd name="connsiteX15" fmla="*/ 3322320 w 3436620"/>
              <a:gd name="connsiteY15" fmla="*/ 1275472 h 1321192"/>
              <a:gd name="connsiteX16" fmla="*/ 3436620 w 3436620"/>
              <a:gd name="connsiteY16" fmla="*/ 1321192 h 13211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436620" h="1321192">
                <a:moveTo>
                  <a:pt x="0" y="2932"/>
                </a:moveTo>
                <a:cubicBezTo>
                  <a:pt x="85090" y="392"/>
                  <a:pt x="170180" y="-2148"/>
                  <a:pt x="251460" y="2932"/>
                </a:cubicBezTo>
                <a:cubicBezTo>
                  <a:pt x="332740" y="8012"/>
                  <a:pt x="397510" y="16902"/>
                  <a:pt x="487680" y="33412"/>
                </a:cubicBezTo>
                <a:cubicBezTo>
                  <a:pt x="577850" y="49922"/>
                  <a:pt x="690880" y="77862"/>
                  <a:pt x="792480" y="101992"/>
                </a:cubicBezTo>
                <a:cubicBezTo>
                  <a:pt x="894080" y="126122"/>
                  <a:pt x="1003300" y="146442"/>
                  <a:pt x="1097280" y="178192"/>
                </a:cubicBezTo>
                <a:cubicBezTo>
                  <a:pt x="1191260" y="209942"/>
                  <a:pt x="1268730" y="255662"/>
                  <a:pt x="1356360" y="292492"/>
                </a:cubicBezTo>
                <a:cubicBezTo>
                  <a:pt x="1443990" y="329322"/>
                  <a:pt x="1548130" y="368692"/>
                  <a:pt x="1623060" y="399172"/>
                </a:cubicBezTo>
                <a:cubicBezTo>
                  <a:pt x="1697990" y="429652"/>
                  <a:pt x="1750060" y="449972"/>
                  <a:pt x="1805940" y="475372"/>
                </a:cubicBezTo>
                <a:cubicBezTo>
                  <a:pt x="1861820" y="500772"/>
                  <a:pt x="1892300" y="523632"/>
                  <a:pt x="1958340" y="551572"/>
                </a:cubicBezTo>
                <a:cubicBezTo>
                  <a:pt x="2024380" y="579512"/>
                  <a:pt x="2133600" y="615072"/>
                  <a:pt x="2202180" y="643012"/>
                </a:cubicBezTo>
                <a:cubicBezTo>
                  <a:pt x="2270760" y="670952"/>
                  <a:pt x="2301240" y="682382"/>
                  <a:pt x="2369820" y="719212"/>
                </a:cubicBezTo>
                <a:cubicBezTo>
                  <a:pt x="2438400" y="756042"/>
                  <a:pt x="2533650" y="820812"/>
                  <a:pt x="2613660" y="863992"/>
                </a:cubicBezTo>
                <a:cubicBezTo>
                  <a:pt x="2693670" y="907172"/>
                  <a:pt x="2772410" y="937652"/>
                  <a:pt x="2849880" y="978292"/>
                </a:cubicBezTo>
                <a:cubicBezTo>
                  <a:pt x="2927350" y="1018932"/>
                  <a:pt x="3020060" y="1072272"/>
                  <a:pt x="3078480" y="1107832"/>
                </a:cubicBezTo>
                <a:cubicBezTo>
                  <a:pt x="3136900" y="1143392"/>
                  <a:pt x="3200400" y="1191652"/>
                  <a:pt x="3200400" y="1191652"/>
                </a:cubicBezTo>
                <a:cubicBezTo>
                  <a:pt x="3241040" y="1219592"/>
                  <a:pt x="3282950" y="1253882"/>
                  <a:pt x="3322320" y="1275472"/>
                </a:cubicBezTo>
                <a:cubicBezTo>
                  <a:pt x="3361690" y="1297062"/>
                  <a:pt x="3399155" y="1309127"/>
                  <a:pt x="3436620" y="1321192"/>
                </a:cubicBezTo>
              </a:path>
            </a:pathLst>
          </a:custGeom>
          <a:noFill/>
          <a:ln w="34925">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7" name="Freihandform 16"/>
          <p:cNvSpPr/>
          <p:nvPr/>
        </p:nvSpPr>
        <p:spPr>
          <a:xfrm>
            <a:off x="2585313" y="3764618"/>
            <a:ext cx="1479625" cy="1367934"/>
          </a:xfrm>
          <a:custGeom>
            <a:avLst/>
            <a:gdLst>
              <a:gd name="connsiteX0" fmla="*/ 0 w 1600200"/>
              <a:gd name="connsiteY0" fmla="*/ 1479408 h 1479408"/>
              <a:gd name="connsiteX1" fmla="*/ 7620 w 1600200"/>
              <a:gd name="connsiteY1" fmla="*/ 1311768 h 1479408"/>
              <a:gd name="connsiteX2" fmla="*/ 7620 w 1600200"/>
              <a:gd name="connsiteY2" fmla="*/ 1311768 h 1479408"/>
              <a:gd name="connsiteX3" fmla="*/ 45720 w 1600200"/>
              <a:gd name="connsiteY3" fmla="*/ 1205088 h 1479408"/>
              <a:gd name="connsiteX4" fmla="*/ 129540 w 1600200"/>
              <a:gd name="connsiteY4" fmla="*/ 976488 h 1479408"/>
              <a:gd name="connsiteX5" fmla="*/ 228600 w 1600200"/>
              <a:gd name="connsiteY5" fmla="*/ 801228 h 1479408"/>
              <a:gd name="connsiteX6" fmla="*/ 320040 w 1600200"/>
              <a:gd name="connsiteY6" fmla="*/ 625968 h 1479408"/>
              <a:gd name="connsiteX7" fmla="*/ 457200 w 1600200"/>
              <a:gd name="connsiteY7" fmla="*/ 496428 h 1479408"/>
              <a:gd name="connsiteX8" fmla="*/ 541020 w 1600200"/>
              <a:gd name="connsiteY8" fmla="*/ 389748 h 1479408"/>
              <a:gd name="connsiteX9" fmla="*/ 739140 w 1600200"/>
              <a:gd name="connsiteY9" fmla="*/ 267828 h 1479408"/>
              <a:gd name="connsiteX10" fmla="*/ 929640 w 1600200"/>
              <a:gd name="connsiteY10" fmla="*/ 145908 h 1479408"/>
              <a:gd name="connsiteX11" fmla="*/ 1074420 w 1600200"/>
              <a:gd name="connsiteY11" fmla="*/ 84948 h 1479408"/>
              <a:gd name="connsiteX12" fmla="*/ 1226820 w 1600200"/>
              <a:gd name="connsiteY12" fmla="*/ 54468 h 1479408"/>
              <a:gd name="connsiteX13" fmla="*/ 1325880 w 1600200"/>
              <a:gd name="connsiteY13" fmla="*/ 23988 h 1479408"/>
              <a:gd name="connsiteX14" fmla="*/ 1470660 w 1600200"/>
              <a:gd name="connsiteY14" fmla="*/ 16368 h 1479408"/>
              <a:gd name="connsiteX15" fmla="*/ 1539240 w 1600200"/>
              <a:gd name="connsiteY15" fmla="*/ 1128 h 1479408"/>
              <a:gd name="connsiteX16" fmla="*/ 1577340 w 1600200"/>
              <a:gd name="connsiteY16" fmla="*/ 1128 h 1479408"/>
              <a:gd name="connsiteX17" fmla="*/ 1600200 w 1600200"/>
              <a:gd name="connsiteY17" fmla="*/ 1128 h 1479408"/>
              <a:gd name="connsiteX0" fmla="*/ 0 w 1600200"/>
              <a:gd name="connsiteY0" fmla="*/ 1479408 h 1479408"/>
              <a:gd name="connsiteX1" fmla="*/ 7620 w 1600200"/>
              <a:gd name="connsiteY1" fmla="*/ 1311768 h 1479408"/>
              <a:gd name="connsiteX2" fmla="*/ 7620 w 1600200"/>
              <a:gd name="connsiteY2" fmla="*/ 1311768 h 1479408"/>
              <a:gd name="connsiteX3" fmla="*/ 45720 w 1600200"/>
              <a:gd name="connsiteY3" fmla="*/ 1205088 h 1479408"/>
              <a:gd name="connsiteX4" fmla="*/ 129540 w 1600200"/>
              <a:gd name="connsiteY4" fmla="*/ 976488 h 1479408"/>
              <a:gd name="connsiteX5" fmla="*/ 228600 w 1600200"/>
              <a:gd name="connsiteY5" fmla="*/ 801228 h 1479408"/>
              <a:gd name="connsiteX6" fmla="*/ 320040 w 1600200"/>
              <a:gd name="connsiteY6" fmla="*/ 625968 h 1479408"/>
              <a:gd name="connsiteX7" fmla="*/ 439951 w 1600200"/>
              <a:gd name="connsiteY7" fmla="*/ 496428 h 1479408"/>
              <a:gd name="connsiteX8" fmla="*/ 541020 w 1600200"/>
              <a:gd name="connsiteY8" fmla="*/ 389748 h 1479408"/>
              <a:gd name="connsiteX9" fmla="*/ 739140 w 1600200"/>
              <a:gd name="connsiteY9" fmla="*/ 267828 h 1479408"/>
              <a:gd name="connsiteX10" fmla="*/ 929640 w 1600200"/>
              <a:gd name="connsiteY10" fmla="*/ 145908 h 1479408"/>
              <a:gd name="connsiteX11" fmla="*/ 1074420 w 1600200"/>
              <a:gd name="connsiteY11" fmla="*/ 84948 h 1479408"/>
              <a:gd name="connsiteX12" fmla="*/ 1226820 w 1600200"/>
              <a:gd name="connsiteY12" fmla="*/ 54468 h 1479408"/>
              <a:gd name="connsiteX13" fmla="*/ 1325880 w 1600200"/>
              <a:gd name="connsiteY13" fmla="*/ 23988 h 1479408"/>
              <a:gd name="connsiteX14" fmla="*/ 1470660 w 1600200"/>
              <a:gd name="connsiteY14" fmla="*/ 16368 h 1479408"/>
              <a:gd name="connsiteX15" fmla="*/ 1539240 w 1600200"/>
              <a:gd name="connsiteY15" fmla="*/ 1128 h 1479408"/>
              <a:gd name="connsiteX16" fmla="*/ 1577340 w 1600200"/>
              <a:gd name="connsiteY16" fmla="*/ 1128 h 1479408"/>
              <a:gd name="connsiteX17" fmla="*/ 1600200 w 1600200"/>
              <a:gd name="connsiteY17" fmla="*/ 1128 h 14794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600200" h="1479408">
                <a:moveTo>
                  <a:pt x="0" y="1479408"/>
                </a:moveTo>
                <a:lnTo>
                  <a:pt x="7620" y="1311768"/>
                </a:lnTo>
                <a:lnTo>
                  <a:pt x="7620" y="1311768"/>
                </a:lnTo>
                <a:cubicBezTo>
                  <a:pt x="13970" y="1293988"/>
                  <a:pt x="25400" y="1260968"/>
                  <a:pt x="45720" y="1205088"/>
                </a:cubicBezTo>
                <a:cubicBezTo>
                  <a:pt x="66040" y="1149208"/>
                  <a:pt x="99060" y="1043798"/>
                  <a:pt x="129540" y="976488"/>
                </a:cubicBezTo>
                <a:cubicBezTo>
                  <a:pt x="160020" y="909178"/>
                  <a:pt x="196850" y="859648"/>
                  <a:pt x="228600" y="801228"/>
                </a:cubicBezTo>
                <a:cubicBezTo>
                  <a:pt x="260350" y="742808"/>
                  <a:pt x="284815" y="676768"/>
                  <a:pt x="320040" y="625968"/>
                </a:cubicBezTo>
                <a:cubicBezTo>
                  <a:pt x="355265" y="575168"/>
                  <a:pt x="403121" y="535798"/>
                  <a:pt x="439951" y="496428"/>
                </a:cubicBezTo>
                <a:cubicBezTo>
                  <a:pt x="476781" y="457058"/>
                  <a:pt x="491155" y="427848"/>
                  <a:pt x="541020" y="389748"/>
                </a:cubicBezTo>
                <a:cubicBezTo>
                  <a:pt x="590885" y="351648"/>
                  <a:pt x="674370" y="308468"/>
                  <a:pt x="739140" y="267828"/>
                </a:cubicBezTo>
                <a:cubicBezTo>
                  <a:pt x="803910" y="227188"/>
                  <a:pt x="873760" y="176388"/>
                  <a:pt x="929640" y="145908"/>
                </a:cubicBezTo>
                <a:cubicBezTo>
                  <a:pt x="985520" y="115428"/>
                  <a:pt x="1024890" y="100188"/>
                  <a:pt x="1074420" y="84948"/>
                </a:cubicBezTo>
                <a:cubicBezTo>
                  <a:pt x="1123950" y="69708"/>
                  <a:pt x="1184910" y="64628"/>
                  <a:pt x="1226820" y="54468"/>
                </a:cubicBezTo>
                <a:cubicBezTo>
                  <a:pt x="1268730" y="44308"/>
                  <a:pt x="1285240" y="30338"/>
                  <a:pt x="1325880" y="23988"/>
                </a:cubicBezTo>
                <a:cubicBezTo>
                  <a:pt x="1366520" y="17638"/>
                  <a:pt x="1435100" y="20178"/>
                  <a:pt x="1470660" y="16368"/>
                </a:cubicBezTo>
                <a:cubicBezTo>
                  <a:pt x="1506220" y="12558"/>
                  <a:pt x="1521460" y="3668"/>
                  <a:pt x="1539240" y="1128"/>
                </a:cubicBezTo>
                <a:cubicBezTo>
                  <a:pt x="1557020" y="-1412"/>
                  <a:pt x="1577340" y="1128"/>
                  <a:pt x="1577340" y="1128"/>
                </a:cubicBezTo>
                <a:lnTo>
                  <a:pt x="1600200" y="1128"/>
                </a:lnTo>
              </a:path>
            </a:pathLst>
          </a:custGeom>
          <a:noFill/>
          <a:ln w="38100">
            <a:solidFill>
              <a:srgbClr val="9900CC"/>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8" name="Freihandform 17"/>
          <p:cNvSpPr/>
          <p:nvPr/>
        </p:nvSpPr>
        <p:spPr>
          <a:xfrm>
            <a:off x="2042784" y="3328819"/>
            <a:ext cx="2029200" cy="634794"/>
          </a:xfrm>
          <a:custGeom>
            <a:avLst/>
            <a:gdLst>
              <a:gd name="connsiteX0" fmla="*/ 0 w 2194560"/>
              <a:gd name="connsiteY0" fmla="*/ 0 h 686524"/>
              <a:gd name="connsiteX1" fmla="*/ 182880 w 2194560"/>
              <a:gd name="connsiteY1" fmla="*/ 205740 h 686524"/>
              <a:gd name="connsiteX2" fmla="*/ 434340 w 2194560"/>
              <a:gd name="connsiteY2" fmla="*/ 441960 h 686524"/>
              <a:gd name="connsiteX3" fmla="*/ 563880 w 2194560"/>
              <a:gd name="connsiteY3" fmla="*/ 533400 h 686524"/>
              <a:gd name="connsiteX4" fmla="*/ 769620 w 2194560"/>
              <a:gd name="connsiteY4" fmla="*/ 624840 h 686524"/>
              <a:gd name="connsiteX5" fmla="*/ 960120 w 2194560"/>
              <a:gd name="connsiteY5" fmla="*/ 685800 h 686524"/>
              <a:gd name="connsiteX6" fmla="*/ 1234440 w 2194560"/>
              <a:gd name="connsiteY6" fmla="*/ 655320 h 686524"/>
              <a:gd name="connsiteX7" fmla="*/ 1402080 w 2194560"/>
              <a:gd name="connsiteY7" fmla="*/ 609600 h 686524"/>
              <a:gd name="connsiteX8" fmla="*/ 1524000 w 2194560"/>
              <a:gd name="connsiteY8" fmla="*/ 579120 h 686524"/>
              <a:gd name="connsiteX9" fmla="*/ 1653540 w 2194560"/>
              <a:gd name="connsiteY9" fmla="*/ 541020 h 686524"/>
              <a:gd name="connsiteX10" fmla="*/ 1775460 w 2194560"/>
              <a:gd name="connsiteY10" fmla="*/ 510540 h 686524"/>
              <a:gd name="connsiteX11" fmla="*/ 1973580 w 2194560"/>
              <a:gd name="connsiteY11" fmla="*/ 487680 h 686524"/>
              <a:gd name="connsiteX12" fmla="*/ 2125980 w 2194560"/>
              <a:gd name="connsiteY12" fmla="*/ 472440 h 686524"/>
              <a:gd name="connsiteX13" fmla="*/ 2194560 w 2194560"/>
              <a:gd name="connsiteY13" fmla="*/ 480060 h 686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194560" h="686524">
                <a:moveTo>
                  <a:pt x="0" y="0"/>
                </a:moveTo>
                <a:cubicBezTo>
                  <a:pt x="55245" y="66040"/>
                  <a:pt x="110490" y="132080"/>
                  <a:pt x="182880" y="205740"/>
                </a:cubicBezTo>
                <a:cubicBezTo>
                  <a:pt x="255270" y="279400"/>
                  <a:pt x="370840" y="387350"/>
                  <a:pt x="434340" y="441960"/>
                </a:cubicBezTo>
                <a:cubicBezTo>
                  <a:pt x="497840" y="496570"/>
                  <a:pt x="508000" y="502920"/>
                  <a:pt x="563880" y="533400"/>
                </a:cubicBezTo>
                <a:cubicBezTo>
                  <a:pt x="619760" y="563880"/>
                  <a:pt x="703580" y="599440"/>
                  <a:pt x="769620" y="624840"/>
                </a:cubicBezTo>
                <a:cubicBezTo>
                  <a:pt x="835660" y="650240"/>
                  <a:pt x="882650" y="680720"/>
                  <a:pt x="960120" y="685800"/>
                </a:cubicBezTo>
                <a:cubicBezTo>
                  <a:pt x="1037590" y="690880"/>
                  <a:pt x="1160780" y="668020"/>
                  <a:pt x="1234440" y="655320"/>
                </a:cubicBezTo>
                <a:cubicBezTo>
                  <a:pt x="1308100" y="642620"/>
                  <a:pt x="1353820" y="622300"/>
                  <a:pt x="1402080" y="609600"/>
                </a:cubicBezTo>
                <a:cubicBezTo>
                  <a:pt x="1450340" y="596900"/>
                  <a:pt x="1482090" y="590550"/>
                  <a:pt x="1524000" y="579120"/>
                </a:cubicBezTo>
                <a:cubicBezTo>
                  <a:pt x="1565910" y="567690"/>
                  <a:pt x="1611630" y="552450"/>
                  <a:pt x="1653540" y="541020"/>
                </a:cubicBezTo>
                <a:cubicBezTo>
                  <a:pt x="1695450" y="529590"/>
                  <a:pt x="1722120" y="519430"/>
                  <a:pt x="1775460" y="510540"/>
                </a:cubicBezTo>
                <a:cubicBezTo>
                  <a:pt x="1828800" y="501650"/>
                  <a:pt x="1973580" y="487680"/>
                  <a:pt x="1973580" y="487680"/>
                </a:cubicBezTo>
                <a:cubicBezTo>
                  <a:pt x="2032000" y="481330"/>
                  <a:pt x="2089150" y="473710"/>
                  <a:pt x="2125980" y="472440"/>
                </a:cubicBezTo>
                <a:cubicBezTo>
                  <a:pt x="2162810" y="471170"/>
                  <a:pt x="2178685" y="475615"/>
                  <a:pt x="2194560" y="480060"/>
                </a:cubicBezTo>
              </a:path>
            </a:pathLst>
          </a:custGeom>
          <a:noFill/>
          <a:ln w="53975">
            <a:solidFill>
              <a:srgbClr val="0000F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9" name="Freihandform 18"/>
          <p:cNvSpPr/>
          <p:nvPr/>
        </p:nvSpPr>
        <p:spPr>
          <a:xfrm>
            <a:off x="3089019" y="4881468"/>
            <a:ext cx="347333" cy="286313"/>
          </a:xfrm>
          <a:custGeom>
            <a:avLst/>
            <a:gdLst>
              <a:gd name="connsiteX0" fmla="*/ 0 w 375637"/>
              <a:gd name="connsiteY0" fmla="*/ 286785 h 309645"/>
              <a:gd name="connsiteX1" fmla="*/ 45720 w 375637"/>
              <a:gd name="connsiteY1" fmla="*/ 164865 h 309645"/>
              <a:gd name="connsiteX2" fmla="*/ 106680 w 375637"/>
              <a:gd name="connsiteY2" fmla="*/ 65805 h 309645"/>
              <a:gd name="connsiteX3" fmla="*/ 137160 w 375637"/>
              <a:gd name="connsiteY3" fmla="*/ 4845 h 309645"/>
              <a:gd name="connsiteX4" fmla="*/ 205740 w 375637"/>
              <a:gd name="connsiteY4" fmla="*/ 12465 h 309645"/>
              <a:gd name="connsiteX5" fmla="*/ 259080 w 375637"/>
              <a:gd name="connsiteY5" fmla="*/ 81045 h 309645"/>
              <a:gd name="connsiteX6" fmla="*/ 289560 w 375637"/>
              <a:gd name="connsiteY6" fmla="*/ 142005 h 309645"/>
              <a:gd name="connsiteX7" fmla="*/ 327660 w 375637"/>
              <a:gd name="connsiteY7" fmla="*/ 202965 h 309645"/>
              <a:gd name="connsiteX8" fmla="*/ 342900 w 375637"/>
              <a:gd name="connsiteY8" fmla="*/ 241065 h 309645"/>
              <a:gd name="connsiteX9" fmla="*/ 373380 w 375637"/>
              <a:gd name="connsiteY9" fmla="*/ 286785 h 309645"/>
              <a:gd name="connsiteX10" fmla="*/ 373380 w 375637"/>
              <a:gd name="connsiteY10" fmla="*/ 309645 h 309645"/>
              <a:gd name="connsiteX11" fmla="*/ 373380 w 375637"/>
              <a:gd name="connsiteY11" fmla="*/ 309645 h 309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75637" h="309645">
                <a:moveTo>
                  <a:pt x="0" y="286785"/>
                </a:moveTo>
                <a:cubicBezTo>
                  <a:pt x="13970" y="244240"/>
                  <a:pt x="27940" y="201695"/>
                  <a:pt x="45720" y="164865"/>
                </a:cubicBezTo>
                <a:cubicBezTo>
                  <a:pt x="63500" y="128035"/>
                  <a:pt x="91440" y="92475"/>
                  <a:pt x="106680" y="65805"/>
                </a:cubicBezTo>
                <a:cubicBezTo>
                  <a:pt x="121920" y="39135"/>
                  <a:pt x="120650" y="13735"/>
                  <a:pt x="137160" y="4845"/>
                </a:cubicBezTo>
                <a:cubicBezTo>
                  <a:pt x="153670" y="-4045"/>
                  <a:pt x="185420" y="-235"/>
                  <a:pt x="205740" y="12465"/>
                </a:cubicBezTo>
                <a:cubicBezTo>
                  <a:pt x="226060" y="25165"/>
                  <a:pt x="245110" y="59455"/>
                  <a:pt x="259080" y="81045"/>
                </a:cubicBezTo>
                <a:cubicBezTo>
                  <a:pt x="273050" y="102635"/>
                  <a:pt x="278130" y="121685"/>
                  <a:pt x="289560" y="142005"/>
                </a:cubicBezTo>
                <a:cubicBezTo>
                  <a:pt x="300990" y="162325"/>
                  <a:pt x="318770" y="186455"/>
                  <a:pt x="327660" y="202965"/>
                </a:cubicBezTo>
                <a:cubicBezTo>
                  <a:pt x="336550" y="219475"/>
                  <a:pt x="335280" y="227095"/>
                  <a:pt x="342900" y="241065"/>
                </a:cubicBezTo>
                <a:cubicBezTo>
                  <a:pt x="350520" y="255035"/>
                  <a:pt x="368300" y="275355"/>
                  <a:pt x="373380" y="286785"/>
                </a:cubicBezTo>
                <a:cubicBezTo>
                  <a:pt x="378460" y="298215"/>
                  <a:pt x="373380" y="309645"/>
                  <a:pt x="373380" y="309645"/>
                </a:cubicBezTo>
                <a:lnTo>
                  <a:pt x="373380" y="309645"/>
                </a:lnTo>
              </a:path>
            </a:pathLst>
          </a:custGeom>
          <a:noFill/>
          <a:ln w="7620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20" name="Rectangle 4"/>
          <p:cNvSpPr>
            <a:spLocks noChangeArrowheads="1"/>
          </p:cNvSpPr>
          <p:nvPr/>
        </p:nvSpPr>
        <p:spPr bwMode="auto">
          <a:xfrm>
            <a:off x="1284700" y="2024733"/>
            <a:ext cx="2749184" cy="292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r">
              <a:spcBef>
                <a:spcPts val="400"/>
              </a:spcBef>
            </a:pPr>
            <a:r>
              <a:rPr lang="en-US" altLang="de-DE" sz="1300" dirty="0" smtClean="0">
                <a:latin typeface="Arial" panose="020B0604020202020204" pitchFamily="34" charset="0"/>
                <a:cs typeface="Arial" panose="020B0604020202020204" pitchFamily="34" charset="0"/>
              </a:rPr>
              <a:t>Schematic for heavy ion e.g. lead</a:t>
            </a:r>
            <a:endParaRPr lang="en-US" altLang="de-DE" sz="1300" dirty="0">
              <a:latin typeface="Arial" panose="020B0604020202020204" pitchFamily="34" charset="0"/>
              <a:cs typeface="Arial" panose="020B0604020202020204" pitchFamily="34" charset="0"/>
            </a:endParaRPr>
          </a:p>
        </p:txBody>
      </p:sp>
      <p:sp>
        <p:nvSpPr>
          <p:cNvPr id="21" name="Rectangle 4"/>
          <p:cNvSpPr>
            <a:spLocks noChangeArrowheads="1"/>
          </p:cNvSpPr>
          <p:nvPr/>
        </p:nvSpPr>
        <p:spPr bwMode="auto">
          <a:xfrm>
            <a:off x="2084456" y="2875398"/>
            <a:ext cx="1251491" cy="292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spcBef>
                <a:spcPts val="400"/>
              </a:spcBef>
            </a:pPr>
            <a:r>
              <a:rPr lang="en-US" altLang="de-DE" sz="1300" b="1" dirty="0" smtClean="0">
                <a:solidFill>
                  <a:srgbClr val="008000"/>
                </a:solidFill>
                <a:latin typeface="Arial" panose="020B0604020202020204" pitchFamily="34" charset="0"/>
                <a:cs typeface="Arial" panose="020B0604020202020204" pitchFamily="34" charset="0"/>
              </a:rPr>
              <a:t>photo effect</a:t>
            </a:r>
            <a:endParaRPr lang="en-US" altLang="de-DE" sz="1300" b="1" dirty="0">
              <a:solidFill>
                <a:srgbClr val="008000"/>
              </a:solidFill>
              <a:latin typeface="Arial" panose="020B0604020202020204" pitchFamily="34" charset="0"/>
              <a:cs typeface="Arial" panose="020B0604020202020204" pitchFamily="34" charset="0"/>
            </a:endParaRPr>
          </a:p>
        </p:txBody>
      </p:sp>
      <p:sp>
        <p:nvSpPr>
          <p:cNvPr id="22" name="Rectangle 4"/>
          <p:cNvSpPr>
            <a:spLocks noChangeArrowheads="1"/>
          </p:cNvSpPr>
          <p:nvPr/>
        </p:nvSpPr>
        <p:spPr bwMode="auto">
          <a:xfrm>
            <a:off x="880222" y="3878379"/>
            <a:ext cx="1434185" cy="292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spcBef>
                <a:spcPts val="400"/>
              </a:spcBef>
            </a:pPr>
            <a:r>
              <a:rPr lang="en-US" altLang="de-DE" sz="1300" b="1" dirty="0" smtClean="0">
                <a:latin typeface="Arial" panose="020B0604020202020204" pitchFamily="34" charset="0"/>
                <a:cs typeface="Arial" panose="020B0604020202020204" pitchFamily="34" charset="0"/>
              </a:rPr>
              <a:t>Compton effect</a:t>
            </a:r>
            <a:endParaRPr lang="en-US" altLang="de-DE" sz="1300" b="1" dirty="0">
              <a:latin typeface="Arial" panose="020B0604020202020204" pitchFamily="34" charset="0"/>
              <a:cs typeface="Arial" panose="020B0604020202020204" pitchFamily="34" charset="0"/>
            </a:endParaRPr>
          </a:p>
        </p:txBody>
      </p:sp>
      <p:sp>
        <p:nvSpPr>
          <p:cNvPr id="24" name="Rectangle 4"/>
          <p:cNvSpPr>
            <a:spLocks noChangeArrowheads="1"/>
          </p:cNvSpPr>
          <p:nvPr/>
        </p:nvSpPr>
        <p:spPr bwMode="auto">
          <a:xfrm>
            <a:off x="3078806" y="3849313"/>
            <a:ext cx="1058854" cy="4924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ts val="0"/>
              </a:spcBef>
            </a:pPr>
            <a:r>
              <a:rPr lang="en-US" altLang="de-DE" sz="1300" b="1" dirty="0" smtClean="0">
                <a:solidFill>
                  <a:srgbClr val="9900CC"/>
                </a:solidFill>
                <a:latin typeface="Arial" panose="020B0604020202020204" pitchFamily="34" charset="0"/>
                <a:cs typeface="Arial" panose="020B0604020202020204" pitchFamily="34" charset="0"/>
              </a:rPr>
              <a:t>pair</a:t>
            </a:r>
          </a:p>
          <a:p>
            <a:pPr>
              <a:spcBef>
                <a:spcPts val="0"/>
              </a:spcBef>
            </a:pPr>
            <a:r>
              <a:rPr lang="en-US" altLang="de-DE" sz="1300" b="1" dirty="0" smtClean="0">
                <a:solidFill>
                  <a:srgbClr val="9900CC"/>
                </a:solidFill>
                <a:latin typeface="Arial" panose="020B0604020202020204" pitchFamily="34" charset="0"/>
                <a:cs typeface="Arial" panose="020B0604020202020204" pitchFamily="34" charset="0"/>
              </a:rPr>
              <a:t>production</a:t>
            </a:r>
            <a:endParaRPr lang="en-US" altLang="de-DE" sz="1300" b="1" dirty="0">
              <a:solidFill>
                <a:srgbClr val="9900CC"/>
              </a:solidFill>
              <a:latin typeface="Arial" panose="020B0604020202020204" pitchFamily="34" charset="0"/>
              <a:cs typeface="Arial" panose="020B0604020202020204" pitchFamily="34" charset="0"/>
            </a:endParaRPr>
          </a:p>
        </p:txBody>
      </p:sp>
      <p:sp>
        <p:nvSpPr>
          <p:cNvPr id="25" name="Rectangle 4"/>
          <p:cNvSpPr>
            <a:spLocks noChangeArrowheads="1"/>
          </p:cNvSpPr>
          <p:nvPr/>
        </p:nvSpPr>
        <p:spPr bwMode="auto">
          <a:xfrm>
            <a:off x="1098863" y="4830902"/>
            <a:ext cx="1496566" cy="292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spcBef>
                <a:spcPts val="400"/>
              </a:spcBef>
            </a:pPr>
            <a:r>
              <a:rPr lang="en-US" altLang="de-DE" sz="1300" b="1" dirty="0" smtClean="0">
                <a:solidFill>
                  <a:srgbClr val="FF0000"/>
                </a:solidFill>
                <a:latin typeface="Arial" panose="020B0604020202020204" pitchFamily="34" charset="0"/>
                <a:cs typeface="Arial" panose="020B0604020202020204" pitchFamily="34" charset="0"/>
              </a:rPr>
              <a:t>giant resonance</a:t>
            </a:r>
            <a:endParaRPr lang="en-US" altLang="de-DE" sz="1300" b="1" dirty="0">
              <a:solidFill>
                <a:srgbClr val="FF0000"/>
              </a:solidFill>
              <a:latin typeface="Arial" panose="020B0604020202020204" pitchFamily="34" charset="0"/>
              <a:cs typeface="Arial" panose="020B0604020202020204" pitchFamily="34" charset="0"/>
            </a:endParaRPr>
          </a:p>
        </p:txBody>
      </p:sp>
      <p:sp>
        <p:nvSpPr>
          <p:cNvPr id="26" name="Rectangle 4"/>
          <p:cNvSpPr>
            <a:spLocks noChangeArrowheads="1"/>
          </p:cNvSpPr>
          <p:nvPr/>
        </p:nvSpPr>
        <p:spPr bwMode="auto">
          <a:xfrm>
            <a:off x="1722770" y="2503871"/>
            <a:ext cx="723372"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spcBef>
                <a:spcPts val="400"/>
              </a:spcBef>
            </a:pPr>
            <a:r>
              <a:rPr lang="en-US" altLang="de-DE" sz="1200" dirty="0" smtClean="0">
                <a:solidFill>
                  <a:srgbClr val="008000"/>
                </a:solidFill>
                <a:latin typeface="Arial" panose="020B0604020202020204" pitchFamily="34" charset="0"/>
                <a:cs typeface="Arial" panose="020B0604020202020204" pitchFamily="34" charset="0"/>
              </a:rPr>
              <a:t>K edge</a:t>
            </a:r>
            <a:endParaRPr lang="en-US" altLang="de-DE" sz="1200" dirty="0">
              <a:solidFill>
                <a:srgbClr val="008000"/>
              </a:solidFill>
              <a:latin typeface="Arial" panose="020B0604020202020204" pitchFamily="34" charset="0"/>
              <a:cs typeface="Arial" panose="020B0604020202020204" pitchFamily="34" charset="0"/>
            </a:endParaRPr>
          </a:p>
        </p:txBody>
      </p:sp>
      <p:sp>
        <p:nvSpPr>
          <p:cNvPr id="28" name="Rectangle 4"/>
          <p:cNvSpPr>
            <a:spLocks noChangeArrowheads="1"/>
          </p:cNvSpPr>
          <p:nvPr/>
        </p:nvSpPr>
        <p:spPr bwMode="auto">
          <a:xfrm>
            <a:off x="1085674" y="1635191"/>
            <a:ext cx="723372"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spcBef>
                <a:spcPts val="400"/>
              </a:spcBef>
            </a:pPr>
            <a:r>
              <a:rPr lang="en-US" altLang="de-DE" sz="1200" dirty="0">
                <a:solidFill>
                  <a:srgbClr val="008000"/>
                </a:solidFill>
                <a:latin typeface="Arial" panose="020B0604020202020204" pitchFamily="34" charset="0"/>
                <a:cs typeface="Arial" panose="020B0604020202020204" pitchFamily="34" charset="0"/>
              </a:rPr>
              <a:t>L</a:t>
            </a:r>
            <a:r>
              <a:rPr lang="en-US" altLang="de-DE" sz="1200" dirty="0" smtClean="0">
                <a:solidFill>
                  <a:srgbClr val="008000"/>
                </a:solidFill>
                <a:latin typeface="Arial" panose="020B0604020202020204" pitchFamily="34" charset="0"/>
                <a:cs typeface="Arial" panose="020B0604020202020204" pitchFamily="34" charset="0"/>
              </a:rPr>
              <a:t> edge</a:t>
            </a:r>
            <a:endParaRPr lang="en-US" altLang="de-DE" sz="1200" dirty="0">
              <a:solidFill>
                <a:srgbClr val="008000"/>
              </a:solidFill>
              <a:latin typeface="Arial" panose="020B0604020202020204" pitchFamily="34" charset="0"/>
              <a:cs typeface="Arial" panose="020B0604020202020204" pitchFamily="34" charset="0"/>
            </a:endParaRPr>
          </a:p>
        </p:txBody>
      </p:sp>
      <p:sp>
        <p:nvSpPr>
          <p:cNvPr id="29" name="Rectangle 4"/>
          <p:cNvSpPr>
            <a:spLocks noChangeArrowheads="1"/>
          </p:cNvSpPr>
          <p:nvPr/>
        </p:nvSpPr>
        <p:spPr bwMode="auto">
          <a:xfrm>
            <a:off x="2504286" y="3450738"/>
            <a:ext cx="726861" cy="3231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spcBef>
                <a:spcPts val="400"/>
              </a:spcBef>
            </a:pPr>
            <a:r>
              <a:rPr lang="en-US" altLang="de-DE" sz="1500" b="1" dirty="0" smtClean="0">
                <a:solidFill>
                  <a:srgbClr val="0000FF"/>
                </a:solidFill>
                <a:latin typeface="Arial" panose="020B0604020202020204" pitchFamily="34" charset="0"/>
                <a:cs typeface="Arial" panose="020B0604020202020204" pitchFamily="34" charset="0"/>
              </a:rPr>
              <a:t>total</a:t>
            </a:r>
            <a:endParaRPr lang="en-US" altLang="de-DE" sz="1500" b="1" dirty="0">
              <a:solidFill>
                <a:srgbClr val="0000FF"/>
              </a:solidFill>
              <a:latin typeface="Arial" panose="020B0604020202020204" pitchFamily="34" charset="0"/>
              <a:cs typeface="Arial" panose="020B0604020202020204" pitchFamily="34" charset="0"/>
            </a:endParaRPr>
          </a:p>
        </p:txBody>
      </p:sp>
      <p:cxnSp>
        <p:nvCxnSpPr>
          <p:cNvPr id="5" name="Gerade Verbindung mit Pfeil 4"/>
          <p:cNvCxnSpPr/>
          <p:nvPr/>
        </p:nvCxnSpPr>
        <p:spPr>
          <a:xfrm flipH="1" flipV="1">
            <a:off x="3550592" y="5024625"/>
            <a:ext cx="1169676" cy="420599"/>
          </a:xfrm>
          <a:prstGeom prst="straightConnector1">
            <a:avLst/>
          </a:prstGeom>
          <a:ln w="31750">
            <a:solidFill>
              <a:srgbClr val="FF0000"/>
            </a:solidFill>
            <a:tailEnd type="stealth" w="lg" len="lg"/>
          </a:ln>
          <a:effectLst/>
        </p:spPr>
        <p:style>
          <a:lnRef idx="2">
            <a:schemeClr val="accent1"/>
          </a:lnRef>
          <a:fillRef idx="0">
            <a:schemeClr val="accent1"/>
          </a:fillRef>
          <a:effectRef idx="1">
            <a:schemeClr val="accent1"/>
          </a:effectRef>
          <a:fontRef idx="minor">
            <a:schemeClr val="tx1"/>
          </a:fontRef>
        </p:style>
      </p:cxnSp>
      <p:sp>
        <p:nvSpPr>
          <p:cNvPr id="27" name="Rectangle 5"/>
          <p:cNvSpPr>
            <a:spLocks noChangeArrowheads="1"/>
          </p:cNvSpPr>
          <p:nvPr/>
        </p:nvSpPr>
        <p:spPr bwMode="auto">
          <a:xfrm>
            <a:off x="58420" y="6359913"/>
            <a:ext cx="4203185"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1200" dirty="0">
                <a:latin typeface="Arial" panose="020B0604020202020204" pitchFamily="34" charset="0"/>
                <a:cs typeface="Arial" panose="020B0604020202020204" pitchFamily="34" charset="0"/>
              </a:rPr>
              <a:t>Courtesy C. </a:t>
            </a:r>
            <a:r>
              <a:rPr lang="en-US" altLang="de-DE" sz="1200" dirty="0" err="1">
                <a:latin typeface="Arial" panose="020B0604020202020204" pitchFamily="34" charset="0"/>
                <a:cs typeface="Arial" panose="020B0604020202020204" pitchFamily="34" charset="0"/>
              </a:rPr>
              <a:t>Grupen</a:t>
            </a:r>
            <a:r>
              <a:rPr lang="en-US" altLang="de-DE" sz="1200" dirty="0">
                <a:latin typeface="Arial" panose="020B0604020202020204" pitchFamily="34" charset="0"/>
                <a:cs typeface="Arial" panose="020B0604020202020204" pitchFamily="34" charset="0"/>
              </a:rPr>
              <a:t>, </a:t>
            </a:r>
            <a:r>
              <a:rPr lang="en-US" altLang="de-DE" sz="1200" dirty="0" smtClean="0">
                <a:latin typeface="Arial" panose="020B0604020202020204" pitchFamily="34" charset="0"/>
                <a:cs typeface="Arial" panose="020B0604020202020204" pitchFamily="34" charset="0"/>
              </a:rPr>
              <a:t> Xavier </a:t>
            </a:r>
            <a:r>
              <a:rPr lang="en-US" altLang="de-DE" sz="1200" dirty="0" err="1">
                <a:latin typeface="Arial" panose="020B0604020202020204" pitchFamily="34" charset="0"/>
                <a:cs typeface="Arial" panose="020B0604020202020204" pitchFamily="34" charset="0"/>
              </a:rPr>
              <a:t>Queralt</a:t>
            </a:r>
            <a:r>
              <a:rPr lang="en-US" altLang="de-DE" sz="1200" dirty="0" smtClean="0">
                <a:latin typeface="Arial" panose="020B0604020202020204" pitchFamily="34" charset="0"/>
                <a:cs typeface="Arial" panose="020B0604020202020204" pitchFamily="34" charset="0"/>
              </a:rPr>
              <a:t>, JUAS</a:t>
            </a:r>
            <a:endParaRPr lang="en-US" altLang="de-DE" sz="1200" dirty="0">
              <a:latin typeface="Arial" panose="020B0604020202020204" pitchFamily="34" charset="0"/>
              <a:cs typeface="Arial" panose="020B0604020202020204" pitchFamily="34" charset="0"/>
            </a:endParaRPr>
          </a:p>
        </p:txBody>
      </p:sp>
      <p:sp>
        <p:nvSpPr>
          <p:cNvPr id="30" name="Rectangle 6"/>
          <p:cNvSpPr>
            <a:spLocks noChangeArrowheads="1"/>
          </p:cNvSpPr>
          <p:nvPr/>
        </p:nvSpPr>
        <p:spPr bwMode="auto">
          <a:xfrm>
            <a:off x="4720268" y="5293420"/>
            <a:ext cx="4183380" cy="938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r>
              <a:rPr lang="en-US" sz="1500" b="1" i="1" dirty="0" smtClean="0">
                <a:solidFill>
                  <a:srgbClr val="0000FF"/>
                </a:solidFill>
                <a:latin typeface="Arial" panose="020B0604020202020204" pitchFamily="34" charset="0"/>
                <a:cs typeface="Arial" panose="020B0604020202020204" pitchFamily="34" charset="0"/>
              </a:rPr>
              <a:t>Nuclear physics:</a:t>
            </a:r>
          </a:p>
          <a:p>
            <a:pPr algn="l">
              <a:spcBef>
                <a:spcPts val="600"/>
              </a:spcBef>
            </a:pPr>
            <a:r>
              <a:rPr lang="en-US" sz="1500" b="1" i="1" dirty="0" smtClean="0">
                <a:solidFill>
                  <a:srgbClr val="FF0000"/>
                </a:solidFill>
                <a:latin typeface="Arial" panose="020B0604020202020204" pitchFamily="34" charset="0"/>
                <a:cs typeface="Arial" panose="020B0604020202020204" pitchFamily="34" charset="0"/>
              </a:rPr>
              <a:t>Giant resonance:</a:t>
            </a:r>
            <a:r>
              <a:rPr lang="en-US" sz="1500" dirty="0" smtClean="0">
                <a:solidFill>
                  <a:srgbClr val="0000FF"/>
                </a:solidFill>
                <a:latin typeface="Arial" panose="020B0604020202020204" pitchFamily="34" charset="0"/>
                <a:cs typeface="Arial" panose="020B0604020202020204" pitchFamily="34" charset="0"/>
              </a:rPr>
              <a:t> </a:t>
            </a:r>
            <a:r>
              <a:rPr lang="en-US" sz="1500" dirty="0" smtClean="0">
                <a:latin typeface="Arial" panose="020B0604020202020204" pitchFamily="34" charset="0"/>
                <a:cs typeface="Arial" panose="020B0604020202020204" pitchFamily="34" charset="0"/>
                <a:sym typeface="Symbol"/>
              </a:rPr>
              <a:t> + nucleus </a:t>
            </a:r>
            <a:r>
              <a:rPr lang="en-US" sz="1500" dirty="0" smtClean="0">
                <a:latin typeface="Arial" panose="020B0604020202020204" pitchFamily="34" charset="0"/>
                <a:cs typeface="Arial" panose="020B0604020202020204" pitchFamily="34" charset="0"/>
              </a:rPr>
              <a:t> n + nucleus’</a:t>
            </a:r>
          </a:p>
          <a:p>
            <a:pPr algn="l">
              <a:spcBef>
                <a:spcPts val="600"/>
              </a:spcBef>
            </a:pPr>
            <a:r>
              <a:rPr lang="en-US" sz="1500" dirty="0" smtClean="0">
                <a:latin typeface="Arial" panose="020B0604020202020204" pitchFamily="34" charset="0"/>
                <a:cs typeface="Arial" panose="020B0604020202020204" pitchFamily="34" charset="0"/>
              </a:rPr>
              <a:t>small cross section but create free neutrons</a:t>
            </a:r>
            <a:endParaRPr lang="en-US" sz="1500" dirty="0">
              <a:latin typeface="Arial" panose="020B0604020202020204" pitchFamily="34" charset="0"/>
              <a:cs typeface="Arial" panose="020B0604020202020204" pitchFamily="34" charset="0"/>
            </a:endParaRPr>
          </a:p>
        </p:txBody>
      </p:sp>
      <p:grpSp>
        <p:nvGrpSpPr>
          <p:cNvPr id="16407" name="Gruppieren 16406"/>
          <p:cNvGrpSpPr/>
          <p:nvPr/>
        </p:nvGrpSpPr>
        <p:grpSpPr>
          <a:xfrm>
            <a:off x="4932040" y="3679660"/>
            <a:ext cx="3195994" cy="1555264"/>
            <a:chOff x="4932040" y="3679660"/>
            <a:chExt cx="3195994" cy="1555264"/>
          </a:xfrm>
        </p:grpSpPr>
        <p:sp>
          <p:nvSpPr>
            <p:cNvPr id="16402" name="Rechteck 16401"/>
            <p:cNvSpPr/>
            <p:nvPr/>
          </p:nvSpPr>
          <p:spPr>
            <a:xfrm>
              <a:off x="5302196" y="3792197"/>
              <a:ext cx="2800180" cy="1417499"/>
            </a:xfrm>
            <a:prstGeom prst="rect">
              <a:avLst/>
            </a:prstGeom>
            <a:solidFill>
              <a:srgbClr val="CC6600">
                <a:alpha val="18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Freihandform 5"/>
            <p:cNvSpPr/>
            <p:nvPr/>
          </p:nvSpPr>
          <p:spPr>
            <a:xfrm>
              <a:off x="5015367" y="4436385"/>
              <a:ext cx="871646" cy="178135"/>
            </a:xfrm>
            <a:custGeom>
              <a:avLst/>
              <a:gdLst>
                <a:gd name="connsiteX0" fmla="*/ 0 w 4627660"/>
                <a:gd name="connsiteY0" fmla="*/ 390805 h 748621"/>
                <a:gd name="connsiteX1" fmla="*/ 381663 w 4627660"/>
                <a:gd name="connsiteY1" fmla="*/ 9143 h 748621"/>
                <a:gd name="connsiteX2" fmla="*/ 1089329 w 4627660"/>
                <a:gd name="connsiteY2" fmla="*/ 732711 h 748621"/>
                <a:gd name="connsiteX3" fmla="*/ 1820849 w 4627660"/>
                <a:gd name="connsiteY3" fmla="*/ 25045 h 748621"/>
                <a:gd name="connsiteX4" fmla="*/ 2512613 w 4627660"/>
                <a:gd name="connsiteY4" fmla="*/ 748614 h 748621"/>
                <a:gd name="connsiteX5" fmla="*/ 3244133 w 4627660"/>
                <a:gd name="connsiteY5" fmla="*/ 9143 h 748621"/>
                <a:gd name="connsiteX6" fmla="*/ 3943847 w 4627660"/>
                <a:gd name="connsiteY6" fmla="*/ 692955 h 748621"/>
                <a:gd name="connsiteX7" fmla="*/ 4317559 w 4627660"/>
                <a:gd name="connsiteY7" fmla="*/ 263584 h 748621"/>
                <a:gd name="connsiteX8" fmla="*/ 4627660 w 4627660"/>
                <a:gd name="connsiteY8" fmla="*/ 215876 h 748621"/>
                <a:gd name="connsiteX0" fmla="*/ 0 w 4691271"/>
                <a:gd name="connsiteY0" fmla="*/ 390805 h 748621"/>
                <a:gd name="connsiteX1" fmla="*/ 381663 w 4691271"/>
                <a:gd name="connsiteY1" fmla="*/ 9143 h 748621"/>
                <a:gd name="connsiteX2" fmla="*/ 1089329 w 4691271"/>
                <a:gd name="connsiteY2" fmla="*/ 732711 h 748621"/>
                <a:gd name="connsiteX3" fmla="*/ 1820849 w 4691271"/>
                <a:gd name="connsiteY3" fmla="*/ 25045 h 748621"/>
                <a:gd name="connsiteX4" fmla="*/ 2512613 w 4691271"/>
                <a:gd name="connsiteY4" fmla="*/ 748614 h 748621"/>
                <a:gd name="connsiteX5" fmla="*/ 3244133 w 4691271"/>
                <a:gd name="connsiteY5" fmla="*/ 9143 h 748621"/>
                <a:gd name="connsiteX6" fmla="*/ 3943847 w 4691271"/>
                <a:gd name="connsiteY6" fmla="*/ 692955 h 748621"/>
                <a:gd name="connsiteX7" fmla="*/ 4317559 w 4691271"/>
                <a:gd name="connsiteY7" fmla="*/ 263584 h 748621"/>
                <a:gd name="connsiteX8" fmla="*/ 4691271 w 4691271"/>
                <a:gd name="connsiteY8" fmla="*/ 358999 h 748621"/>
                <a:gd name="connsiteX0" fmla="*/ 0 w 4691271"/>
                <a:gd name="connsiteY0" fmla="*/ 390805 h 748621"/>
                <a:gd name="connsiteX1" fmla="*/ 381663 w 4691271"/>
                <a:gd name="connsiteY1" fmla="*/ 9143 h 748621"/>
                <a:gd name="connsiteX2" fmla="*/ 1089329 w 4691271"/>
                <a:gd name="connsiteY2" fmla="*/ 732711 h 748621"/>
                <a:gd name="connsiteX3" fmla="*/ 1820849 w 4691271"/>
                <a:gd name="connsiteY3" fmla="*/ 25045 h 748621"/>
                <a:gd name="connsiteX4" fmla="*/ 2512613 w 4691271"/>
                <a:gd name="connsiteY4" fmla="*/ 748614 h 748621"/>
                <a:gd name="connsiteX5" fmla="*/ 3244133 w 4691271"/>
                <a:gd name="connsiteY5" fmla="*/ 9143 h 748621"/>
                <a:gd name="connsiteX6" fmla="*/ 3943847 w 4691271"/>
                <a:gd name="connsiteY6" fmla="*/ 692955 h 748621"/>
                <a:gd name="connsiteX7" fmla="*/ 4325510 w 4691271"/>
                <a:gd name="connsiteY7" fmla="*/ 343098 h 748621"/>
                <a:gd name="connsiteX8" fmla="*/ 4691271 w 4691271"/>
                <a:gd name="connsiteY8" fmla="*/ 358999 h 748621"/>
                <a:gd name="connsiteX0" fmla="*/ 0 w 4627661"/>
                <a:gd name="connsiteY0" fmla="*/ 390805 h 748621"/>
                <a:gd name="connsiteX1" fmla="*/ 381663 w 4627661"/>
                <a:gd name="connsiteY1" fmla="*/ 9143 h 748621"/>
                <a:gd name="connsiteX2" fmla="*/ 1089329 w 4627661"/>
                <a:gd name="connsiteY2" fmla="*/ 732711 h 748621"/>
                <a:gd name="connsiteX3" fmla="*/ 1820849 w 4627661"/>
                <a:gd name="connsiteY3" fmla="*/ 25045 h 748621"/>
                <a:gd name="connsiteX4" fmla="*/ 2512613 w 4627661"/>
                <a:gd name="connsiteY4" fmla="*/ 748614 h 748621"/>
                <a:gd name="connsiteX5" fmla="*/ 3244133 w 4627661"/>
                <a:gd name="connsiteY5" fmla="*/ 9143 h 748621"/>
                <a:gd name="connsiteX6" fmla="*/ 3943847 w 4627661"/>
                <a:gd name="connsiteY6" fmla="*/ 692955 h 748621"/>
                <a:gd name="connsiteX7" fmla="*/ 4325510 w 4627661"/>
                <a:gd name="connsiteY7" fmla="*/ 343098 h 748621"/>
                <a:gd name="connsiteX8" fmla="*/ 4627661 w 4627661"/>
                <a:gd name="connsiteY8" fmla="*/ 327194 h 748621"/>
                <a:gd name="connsiteX0" fmla="*/ 0 w 4635613"/>
                <a:gd name="connsiteY0" fmla="*/ 390805 h 748621"/>
                <a:gd name="connsiteX1" fmla="*/ 381663 w 4635613"/>
                <a:gd name="connsiteY1" fmla="*/ 9143 h 748621"/>
                <a:gd name="connsiteX2" fmla="*/ 1089329 w 4635613"/>
                <a:gd name="connsiteY2" fmla="*/ 732711 h 748621"/>
                <a:gd name="connsiteX3" fmla="*/ 1820849 w 4635613"/>
                <a:gd name="connsiteY3" fmla="*/ 25045 h 748621"/>
                <a:gd name="connsiteX4" fmla="*/ 2512613 w 4635613"/>
                <a:gd name="connsiteY4" fmla="*/ 748614 h 748621"/>
                <a:gd name="connsiteX5" fmla="*/ 3244133 w 4635613"/>
                <a:gd name="connsiteY5" fmla="*/ 9143 h 748621"/>
                <a:gd name="connsiteX6" fmla="*/ 3943847 w 4635613"/>
                <a:gd name="connsiteY6" fmla="*/ 692955 h 748621"/>
                <a:gd name="connsiteX7" fmla="*/ 4325510 w 4635613"/>
                <a:gd name="connsiteY7" fmla="*/ 343098 h 748621"/>
                <a:gd name="connsiteX8" fmla="*/ 4635613 w 4635613"/>
                <a:gd name="connsiteY8" fmla="*/ 303340 h 748621"/>
                <a:gd name="connsiteX0" fmla="*/ 0 w 4914083"/>
                <a:gd name="connsiteY0" fmla="*/ 390805 h 748621"/>
                <a:gd name="connsiteX1" fmla="*/ 381663 w 4914083"/>
                <a:gd name="connsiteY1" fmla="*/ 9143 h 748621"/>
                <a:gd name="connsiteX2" fmla="*/ 1089329 w 4914083"/>
                <a:gd name="connsiteY2" fmla="*/ 732711 h 748621"/>
                <a:gd name="connsiteX3" fmla="*/ 1820849 w 4914083"/>
                <a:gd name="connsiteY3" fmla="*/ 25045 h 748621"/>
                <a:gd name="connsiteX4" fmla="*/ 2512613 w 4914083"/>
                <a:gd name="connsiteY4" fmla="*/ 748614 h 748621"/>
                <a:gd name="connsiteX5" fmla="*/ 3244133 w 4914083"/>
                <a:gd name="connsiteY5" fmla="*/ 9143 h 748621"/>
                <a:gd name="connsiteX6" fmla="*/ 3943847 w 4914083"/>
                <a:gd name="connsiteY6" fmla="*/ 692955 h 748621"/>
                <a:gd name="connsiteX7" fmla="*/ 4325510 w 4914083"/>
                <a:gd name="connsiteY7" fmla="*/ 343098 h 748621"/>
                <a:gd name="connsiteX8" fmla="*/ 4914083 w 4914083"/>
                <a:gd name="connsiteY8" fmla="*/ 288683 h 7486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14083" h="748621">
                  <a:moveTo>
                    <a:pt x="0" y="390805"/>
                  </a:moveTo>
                  <a:cubicBezTo>
                    <a:pt x="100054" y="171482"/>
                    <a:pt x="200108" y="-47841"/>
                    <a:pt x="381663" y="9143"/>
                  </a:cubicBezTo>
                  <a:cubicBezTo>
                    <a:pt x="563218" y="66127"/>
                    <a:pt x="849465" y="730061"/>
                    <a:pt x="1089329" y="732711"/>
                  </a:cubicBezTo>
                  <a:cubicBezTo>
                    <a:pt x="1329193" y="735361"/>
                    <a:pt x="1583635" y="22394"/>
                    <a:pt x="1820849" y="25045"/>
                  </a:cubicBezTo>
                  <a:cubicBezTo>
                    <a:pt x="2058063" y="27695"/>
                    <a:pt x="2275399" y="751264"/>
                    <a:pt x="2512613" y="748614"/>
                  </a:cubicBezTo>
                  <a:cubicBezTo>
                    <a:pt x="2749827" y="745964"/>
                    <a:pt x="3005594" y="18419"/>
                    <a:pt x="3244133" y="9143"/>
                  </a:cubicBezTo>
                  <a:cubicBezTo>
                    <a:pt x="3482672" y="-133"/>
                    <a:pt x="3763618" y="637296"/>
                    <a:pt x="3943847" y="692955"/>
                  </a:cubicBezTo>
                  <a:cubicBezTo>
                    <a:pt x="4124076" y="748614"/>
                    <a:pt x="4163804" y="410477"/>
                    <a:pt x="4325510" y="343098"/>
                  </a:cubicBezTo>
                  <a:cubicBezTo>
                    <a:pt x="4487216" y="275719"/>
                    <a:pt x="4816017" y="272780"/>
                    <a:pt x="4914083" y="288683"/>
                  </a:cubicBezTo>
                </a:path>
              </a:pathLst>
            </a:custGeom>
            <a:noFill/>
            <a:ln w="19050">
              <a:solidFill>
                <a:srgbClr val="008000"/>
              </a:solidFill>
              <a:tailEnd type="stealth" w="lg" len="med"/>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8" name="Gerade Verbindung mit Pfeil 7"/>
            <p:cNvCxnSpPr>
              <a:stCxn id="6" idx="8"/>
            </p:cNvCxnSpPr>
            <p:nvPr/>
          </p:nvCxnSpPr>
          <p:spPr>
            <a:xfrm flipV="1">
              <a:off x="5887013" y="4304560"/>
              <a:ext cx="439801" cy="200517"/>
            </a:xfrm>
            <a:prstGeom prst="straightConnector1">
              <a:avLst/>
            </a:prstGeom>
            <a:ln>
              <a:solidFill>
                <a:srgbClr val="0000CC"/>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34" name="Gerade Verbindung mit Pfeil 33"/>
            <p:cNvCxnSpPr>
              <a:stCxn id="6" idx="8"/>
            </p:cNvCxnSpPr>
            <p:nvPr/>
          </p:nvCxnSpPr>
          <p:spPr>
            <a:xfrm>
              <a:off x="5887013" y="4505078"/>
              <a:ext cx="439801" cy="206201"/>
            </a:xfrm>
            <a:prstGeom prst="straightConnector1">
              <a:avLst/>
            </a:prstGeom>
            <a:ln>
              <a:solidFill>
                <a:srgbClr val="9900CC"/>
              </a:solidFill>
              <a:tailEnd type="arrow"/>
            </a:ln>
            <a:effectLst/>
          </p:spPr>
          <p:style>
            <a:lnRef idx="2">
              <a:schemeClr val="accent1"/>
            </a:lnRef>
            <a:fillRef idx="0">
              <a:schemeClr val="accent1"/>
            </a:fillRef>
            <a:effectRef idx="1">
              <a:schemeClr val="accent1"/>
            </a:effectRef>
            <a:fontRef idx="minor">
              <a:schemeClr val="tx1"/>
            </a:fontRef>
          </p:style>
        </p:cxnSp>
        <p:sp>
          <p:nvSpPr>
            <p:cNvPr id="37" name="Freihandform 36"/>
            <p:cNvSpPr/>
            <p:nvPr/>
          </p:nvSpPr>
          <p:spPr>
            <a:xfrm rot="20299025">
              <a:off x="6285852" y="4076593"/>
              <a:ext cx="871646" cy="178135"/>
            </a:xfrm>
            <a:custGeom>
              <a:avLst/>
              <a:gdLst>
                <a:gd name="connsiteX0" fmla="*/ 0 w 4627660"/>
                <a:gd name="connsiteY0" fmla="*/ 390805 h 748621"/>
                <a:gd name="connsiteX1" fmla="*/ 381663 w 4627660"/>
                <a:gd name="connsiteY1" fmla="*/ 9143 h 748621"/>
                <a:gd name="connsiteX2" fmla="*/ 1089329 w 4627660"/>
                <a:gd name="connsiteY2" fmla="*/ 732711 h 748621"/>
                <a:gd name="connsiteX3" fmla="*/ 1820849 w 4627660"/>
                <a:gd name="connsiteY3" fmla="*/ 25045 h 748621"/>
                <a:gd name="connsiteX4" fmla="*/ 2512613 w 4627660"/>
                <a:gd name="connsiteY4" fmla="*/ 748614 h 748621"/>
                <a:gd name="connsiteX5" fmla="*/ 3244133 w 4627660"/>
                <a:gd name="connsiteY5" fmla="*/ 9143 h 748621"/>
                <a:gd name="connsiteX6" fmla="*/ 3943847 w 4627660"/>
                <a:gd name="connsiteY6" fmla="*/ 692955 h 748621"/>
                <a:gd name="connsiteX7" fmla="*/ 4317559 w 4627660"/>
                <a:gd name="connsiteY7" fmla="*/ 263584 h 748621"/>
                <a:gd name="connsiteX8" fmla="*/ 4627660 w 4627660"/>
                <a:gd name="connsiteY8" fmla="*/ 215876 h 748621"/>
                <a:gd name="connsiteX0" fmla="*/ 0 w 4691271"/>
                <a:gd name="connsiteY0" fmla="*/ 390805 h 748621"/>
                <a:gd name="connsiteX1" fmla="*/ 381663 w 4691271"/>
                <a:gd name="connsiteY1" fmla="*/ 9143 h 748621"/>
                <a:gd name="connsiteX2" fmla="*/ 1089329 w 4691271"/>
                <a:gd name="connsiteY2" fmla="*/ 732711 h 748621"/>
                <a:gd name="connsiteX3" fmla="*/ 1820849 w 4691271"/>
                <a:gd name="connsiteY3" fmla="*/ 25045 h 748621"/>
                <a:gd name="connsiteX4" fmla="*/ 2512613 w 4691271"/>
                <a:gd name="connsiteY4" fmla="*/ 748614 h 748621"/>
                <a:gd name="connsiteX5" fmla="*/ 3244133 w 4691271"/>
                <a:gd name="connsiteY5" fmla="*/ 9143 h 748621"/>
                <a:gd name="connsiteX6" fmla="*/ 3943847 w 4691271"/>
                <a:gd name="connsiteY6" fmla="*/ 692955 h 748621"/>
                <a:gd name="connsiteX7" fmla="*/ 4317559 w 4691271"/>
                <a:gd name="connsiteY7" fmla="*/ 263584 h 748621"/>
                <a:gd name="connsiteX8" fmla="*/ 4691271 w 4691271"/>
                <a:gd name="connsiteY8" fmla="*/ 358999 h 748621"/>
                <a:gd name="connsiteX0" fmla="*/ 0 w 4691271"/>
                <a:gd name="connsiteY0" fmla="*/ 390805 h 748621"/>
                <a:gd name="connsiteX1" fmla="*/ 381663 w 4691271"/>
                <a:gd name="connsiteY1" fmla="*/ 9143 h 748621"/>
                <a:gd name="connsiteX2" fmla="*/ 1089329 w 4691271"/>
                <a:gd name="connsiteY2" fmla="*/ 732711 h 748621"/>
                <a:gd name="connsiteX3" fmla="*/ 1820849 w 4691271"/>
                <a:gd name="connsiteY3" fmla="*/ 25045 h 748621"/>
                <a:gd name="connsiteX4" fmla="*/ 2512613 w 4691271"/>
                <a:gd name="connsiteY4" fmla="*/ 748614 h 748621"/>
                <a:gd name="connsiteX5" fmla="*/ 3244133 w 4691271"/>
                <a:gd name="connsiteY5" fmla="*/ 9143 h 748621"/>
                <a:gd name="connsiteX6" fmla="*/ 3943847 w 4691271"/>
                <a:gd name="connsiteY6" fmla="*/ 692955 h 748621"/>
                <a:gd name="connsiteX7" fmla="*/ 4325510 w 4691271"/>
                <a:gd name="connsiteY7" fmla="*/ 343098 h 748621"/>
                <a:gd name="connsiteX8" fmla="*/ 4691271 w 4691271"/>
                <a:gd name="connsiteY8" fmla="*/ 358999 h 748621"/>
                <a:gd name="connsiteX0" fmla="*/ 0 w 4627661"/>
                <a:gd name="connsiteY0" fmla="*/ 390805 h 748621"/>
                <a:gd name="connsiteX1" fmla="*/ 381663 w 4627661"/>
                <a:gd name="connsiteY1" fmla="*/ 9143 h 748621"/>
                <a:gd name="connsiteX2" fmla="*/ 1089329 w 4627661"/>
                <a:gd name="connsiteY2" fmla="*/ 732711 h 748621"/>
                <a:gd name="connsiteX3" fmla="*/ 1820849 w 4627661"/>
                <a:gd name="connsiteY3" fmla="*/ 25045 h 748621"/>
                <a:gd name="connsiteX4" fmla="*/ 2512613 w 4627661"/>
                <a:gd name="connsiteY4" fmla="*/ 748614 h 748621"/>
                <a:gd name="connsiteX5" fmla="*/ 3244133 w 4627661"/>
                <a:gd name="connsiteY5" fmla="*/ 9143 h 748621"/>
                <a:gd name="connsiteX6" fmla="*/ 3943847 w 4627661"/>
                <a:gd name="connsiteY6" fmla="*/ 692955 h 748621"/>
                <a:gd name="connsiteX7" fmla="*/ 4325510 w 4627661"/>
                <a:gd name="connsiteY7" fmla="*/ 343098 h 748621"/>
                <a:gd name="connsiteX8" fmla="*/ 4627661 w 4627661"/>
                <a:gd name="connsiteY8" fmla="*/ 327194 h 748621"/>
                <a:gd name="connsiteX0" fmla="*/ 0 w 4635613"/>
                <a:gd name="connsiteY0" fmla="*/ 390805 h 748621"/>
                <a:gd name="connsiteX1" fmla="*/ 381663 w 4635613"/>
                <a:gd name="connsiteY1" fmla="*/ 9143 h 748621"/>
                <a:gd name="connsiteX2" fmla="*/ 1089329 w 4635613"/>
                <a:gd name="connsiteY2" fmla="*/ 732711 h 748621"/>
                <a:gd name="connsiteX3" fmla="*/ 1820849 w 4635613"/>
                <a:gd name="connsiteY3" fmla="*/ 25045 h 748621"/>
                <a:gd name="connsiteX4" fmla="*/ 2512613 w 4635613"/>
                <a:gd name="connsiteY4" fmla="*/ 748614 h 748621"/>
                <a:gd name="connsiteX5" fmla="*/ 3244133 w 4635613"/>
                <a:gd name="connsiteY5" fmla="*/ 9143 h 748621"/>
                <a:gd name="connsiteX6" fmla="*/ 3943847 w 4635613"/>
                <a:gd name="connsiteY6" fmla="*/ 692955 h 748621"/>
                <a:gd name="connsiteX7" fmla="*/ 4325510 w 4635613"/>
                <a:gd name="connsiteY7" fmla="*/ 343098 h 748621"/>
                <a:gd name="connsiteX8" fmla="*/ 4635613 w 4635613"/>
                <a:gd name="connsiteY8" fmla="*/ 303340 h 748621"/>
                <a:gd name="connsiteX0" fmla="*/ 0 w 4914083"/>
                <a:gd name="connsiteY0" fmla="*/ 390805 h 748621"/>
                <a:gd name="connsiteX1" fmla="*/ 381663 w 4914083"/>
                <a:gd name="connsiteY1" fmla="*/ 9143 h 748621"/>
                <a:gd name="connsiteX2" fmla="*/ 1089329 w 4914083"/>
                <a:gd name="connsiteY2" fmla="*/ 732711 h 748621"/>
                <a:gd name="connsiteX3" fmla="*/ 1820849 w 4914083"/>
                <a:gd name="connsiteY3" fmla="*/ 25045 h 748621"/>
                <a:gd name="connsiteX4" fmla="*/ 2512613 w 4914083"/>
                <a:gd name="connsiteY4" fmla="*/ 748614 h 748621"/>
                <a:gd name="connsiteX5" fmla="*/ 3244133 w 4914083"/>
                <a:gd name="connsiteY5" fmla="*/ 9143 h 748621"/>
                <a:gd name="connsiteX6" fmla="*/ 3943847 w 4914083"/>
                <a:gd name="connsiteY6" fmla="*/ 692955 h 748621"/>
                <a:gd name="connsiteX7" fmla="*/ 4325510 w 4914083"/>
                <a:gd name="connsiteY7" fmla="*/ 343098 h 748621"/>
                <a:gd name="connsiteX8" fmla="*/ 4914083 w 4914083"/>
                <a:gd name="connsiteY8" fmla="*/ 288683 h 7486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14083" h="748621">
                  <a:moveTo>
                    <a:pt x="0" y="390805"/>
                  </a:moveTo>
                  <a:cubicBezTo>
                    <a:pt x="100054" y="171482"/>
                    <a:pt x="200108" y="-47841"/>
                    <a:pt x="381663" y="9143"/>
                  </a:cubicBezTo>
                  <a:cubicBezTo>
                    <a:pt x="563218" y="66127"/>
                    <a:pt x="849465" y="730061"/>
                    <a:pt x="1089329" y="732711"/>
                  </a:cubicBezTo>
                  <a:cubicBezTo>
                    <a:pt x="1329193" y="735361"/>
                    <a:pt x="1583635" y="22394"/>
                    <a:pt x="1820849" y="25045"/>
                  </a:cubicBezTo>
                  <a:cubicBezTo>
                    <a:pt x="2058063" y="27695"/>
                    <a:pt x="2275399" y="751264"/>
                    <a:pt x="2512613" y="748614"/>
                  </a:cubicBezTo>
                  <a:cubicBezTo>
                    <a:pt x="2749827" y="745964"/>
                    <a:pt x="3005594" y="18419"/>
                    <a:pt x="3244133" y="9143"/>
                  </a:cubicBezTo>
                  <a:cubicBezTo>
                    <a:pt x="3482672" y="-133"/>
                    <a:pt x="3763618" y="637296"/>
                    <a:pt x="3943847" y="692955"/>
                  </a:cubicBezTo>
                  <a:cubicBezTo>
                    <a:pt x="4124076" y="748614"/>
                    <a:pt x="4163804" y="410477"/>
                    <a:pt x="4325510" y="343098"/>
                  </a:cubicBezTo>
                  <a:cubicBezTo>
                    <a:pt x="4487216" y="275719"/>
                    <a:pt x="4816017" y="272780"/>
                    <a:pt x="4914083" y="288683"/>
                  </a:cubicBezTo>
                </a:path>
              </a:pathLst>
            </a:custGeom>
            <a:noFill/>
            <a:ln w="19050">
              <a:solidFill>
                <a:srgbClr val="008000"/>
              </a:solidFill>
              <a:tailEnd type="stealth" w="lg" len="med"/>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8" name="Gerade Verbindung mit Pfeil 37"/>
            <p:cNvCxnSpPr>
              <a:stCxn id="37" idx="0"/>
            </p:cNvCxnSpPr>
            <p:nvPr/>
          </p:nvCxnSpPr>
          <p:spPr>
            <a:xfrm>
              <a:off x="6318140" y="4330332"/>
              <a:ext cx="992832" cy="163432"/>
            </a:xfrm>
            <a:prstGeom prst="straightConnector1">
              <a:avLst/>
            </a:prstGeom>
            <a:ln>
              <a:solidFill>
                <a:srgbClr val="0000CC"/>
              </a:solidFill>
              <a:tailEnd type="arrow"/>
            </a:ln>
            <a:effectLst/>
          </p:spPr>
          <p:style>
            <a:lnRef idx="2">
              <a:schemeClr val="accent1"/>
            </a:lnRef>
            <a:fillRef idx="0">
              <a:schemeClr val="accent1"/>
            </a:fillRef>
            <a:effectRef idx="1">
              <a:schemeClr val="accent1"/>
            </a:effectRef>
            <a:fontRef idx="minor">
              <a:schemeClr val="tx1"/>
            </a:fontRef>
          </p:style>
        </p:cxnSp>
        <p:sp>
          <p:nvSpPr>
            <p:cNvPr id="41" name="Freihandform 40"/>
            <p:cNvSpPr/>
            <p:nvPr/>
          </p:nvSpPr>
          <p:spPr>
            <a:xfrm rot="1686234">
              <a:off x="7235631" y="4609548"/>
              <a:ext cx="871646" cy="178135"/>
            </a:xfrm>
            <a:custGeom>
              <a:avLst/>
              <a:gdLst>
                <a:gd name="connsiteX0" fmla="*/ 0 w 4627660"/>
                <a:gd name="connsiteY0" fmla="*/ 390805 h 748621"/>
                <a:gd name="connsiteX1" fmla="*/ 381663 w 4627660"/>
                <a:gd name="connsiteY1" fmla="*/ 9143 h 748621"/>
                <a:gd name="connsiteX2" fmla="*/ 1089329 w 4627660"/>
                <a:gd name="connsiteY2" fmla="*/ 732711 h 748621"/>
                <a:gd name="connsiteX3" fmla="*/ 1820849 w 4627660"/>
                <a:gd name="connsiteY3" fmla="*/ 25045 h 748621"/>
                <a:gd name="connsiteX4" fmla="*/ 2512613 w 4627660"/>
                <a:gd name="connsiteY4" fmla="*/ 748614 h 748621"/>
                <a:gd name="connsiteX5" fmla="*/ 3244133 w 4627660"/>
                <a:gd name="connsiteY5" fmla="*/ 9143 h 748621"/>
                <a:gd name="connsiteX6" fmla="*/ 3943847 w 4627660"/>
                <a:gd name="connsiteY6" fmla="*/ 692955 h 748621"/>
                <a:gd name="connsiteX7" fmla="*/ 4317559 w 4627660"/>
                <a:gd name="connsiteY7" fmla="*/ 263584 h 748621"/>
                <a:gd name="connsiteX8" fmla="*/ 4627660 w 4627660"/>
                <a:gd name="connsiteY8" fmla="*/ 215876 h 748621"/>
                <a:gd name="connsiteX0" fmla="*/ 0 w 4691271"/>
                <a:gd name="connsiteY0" fmla="*/ 390805 h 748621"/>
                <a:gd name="connsiteX1" fmla="*/ 381663 w 4691271"/>
                <a:gd name="connsiteY1" fmla="*/ 9143 h 748621"/>
                <a:gd name="connsiteX2" fmla="*/ 1089329 w 4691271"/>
                <a:gd name="connsiteY2" fmla="*/ 732711 h 748621"/>
                <a:gd name="connsiteX3" fmla="*/ 1820849 w 4691271"/>
                <a:gd name="connsiteY3" fmla="*/ 25045 h 748621"/>
                <a:gd name="connsiteX4" fmla="*/ 2512613 w 4691271"/>
                <a:gd name="connsiteY4" fmla="*/ 748614 h 748621"/>
                <a:gd name="connsiteX5" fmla="*/ 3244133 w 4691271"/>
                <a:gd name="connsiteY5" fmla="*/ 9143 h 748621"/>
                <a:gd name="connsiteX6" fmla="*/ 3943847 w 4691271"/>
                <a:gd name="connsiteY6" fmla="*/ 692955 h 748621"/>
                <a:gd name="connsiteX7" fmla="*/ 4317559 w 4691271"/>
                <a:gd name="connsiteY7" fmla="*/ 263584 h 748621"/>
                <a:gd name="connsiteX8" fmla="*/ 4691271 w 4691271"/>
                <a:gd name="connsiteY8" fmla="*/ 358999 h 748621"/>
                <a:gd name="connsiteX0" fmla="*/ 0 w 4691271"/>
                <a:gd name="connsiteY0" fmla="*/ 390805 h 748621"/>
                <a:gd name="connsiteX1" fmla="*/ 381663 w 4691271"/>
                <a:gd name="connsiteY1" fmla="*/ 9143 h 748621"/>
                <a:gd name="connsiteX2" fmla="*/ 1089329 w 4691271"/>
                <a:gd name="connsiteY2" fmla="*/ 732711 h 748621"/>
                <a:gd name="connsiteX3" fmla="*/ 1820849 w 4691271"/>
                <a:gd name="connsiteY3" fmla="*/ 25045 h 748621"/>
                <a:gd name="connsiteX4" fmla="*/ 2512613 w 4691271"/>
                <a:gd name="connsiteY4" fmla="*/ 748614 h 748621"/>
                <a:gd name="connsiteX5" fmla="*/ 3244133 w 4691271"/>
                <a:gd name="connsiteY5" fmla="*/ 9143 h 748621"/>
                <a:gd name="connsiteX6" fmla="*/ 3943847 w 4691271"/>
                <a:gd name="connsiteY6" fmla="*/ 692955 h 748621"/>
                <a:gd name="connsiteX7" fmla="*/ 4325510 w 4691271"/>
                <a:gd name="connsiteY7" fmla="*/ 343098 h 748621"/>
                <a:gd name="connsiteX8" fmla="*/ 4691271 w 4691271"/>
                <a:gd name="connsiteY8" fmla="*/ 358999 h 748621"/>
                <a:gd name="connsiteX0" fmla="*/ 0 w 4627661"/>
                <a:gd name="connsiteY0" fmla="*/ 390805 h 748621"/>
                <a:gd name="connsiteX1" fmla="*/ 381663 w 4627661"/>
                <a:gd name="connsiteY1" fmla="*/ 9143 h 748621"/>
                <a:gd name="connsiteX2" fmla="*/ 1089329 w 4627661"/>
                <a:gd name="connsiteY2" fmla="*/ 732711 h 748621"/>
                <a:gd name="connsiteX3" fmla="*/ 1820849 w 4627661"/>
                <a:gd name="connsiteY3" fmla="*/ 25045 h 748621"/>
                <a:gd name="connsiteX4" fmla="*/ 2512613 w 4627661"/>
                <a:gd name="connsiteY4" fmla="*/ 748614 h 748621"/>
                <a:gd name="connsiteX5" fmla="*/ 3244133 w 4627661"/>
                <a:gd name="connsiteY5" fmla="*/ 9143 h 748621"/>
                <a:gd name="connsiteX6" fmla="*/ 3943847 w 4627661"/>
                <a:gd name="connsiteY6" fmla="*/ 692955 h 748621"/>
                <a:gd name="connsiteX7" fmla="*/ 4325510 w 4627661"/>
                <a:gd name="connsiteY7" fmla="*/ 343098 h 748621"/>
                <a:gd name="connsiteX8" fmla="*/ 4627661 w 4627661"/>
                <a:gd name="connsiteY8" fmla="*/ 327194 h 748621"/>
                <a:gd name="connsiteX0" fmla="*/ 0 w 4635613"/>
                <a:gd name="connsiteY0" fmla="*/ 390805 h 748621"/>
                <a:gd name="connsiteX1" fmla="*/ 381663 w 4635613"/>
                <a:gd name="connsiteY1" fmla="*/ 9143 h 748621"/>
                <a:gd name="connsiteX2" fmla="*/ 1089329 w 4635613"/>
                <a:gd name="connsiteY2" fmla="*/ 732711 h 748621"/>
                <a:gd name="connsiteX3" fmla="*/ 1820849 w 4635613"/>
                <a:gd name="connsiteY3" fmla="*/ 25045 h 748621"/>
                <a:gd name="connsiteX4" fmla="*/ 2512613 w 4635613"/>
                <a:gd name="connsiteY4" fmla="*/ 748614 h 748621"/>
                <a:gd name="connsiteX5" fmla="*/ 3244133 w 4635613"/>
                <a:gd name="connsiteY5" fmla="*/ 9143 h 748621"/>
                <a:gd name="connsiteX6" fmla="*/ 3943847 w 4635613"/>
                <a:gd name="connsiteY6" fmla="*/ 692955 h 748621"/>
                <a:gd name="connsiteX7" fmla="*/ 4325510 w 4635613"/>
                <a:gd name="connsiteY7" fmla="*/ 343098 h 748621"/>
                <a:gd name="connsiteX8" fmla="*/ 4635613 w 4635613"/>
                <a:gd name="connsiteY8" fmla="*/ 303340 h 748621"/>
                <a:gd name="connsiteX0" fmla="*/ 0 w 4914083"/>
                <a:gd name="connsiteY0" fmla="*/ 390805 h 748621"/>
                <a:gd name="connsiteX1" fmla="*/ 381663 w 4914083"/>
                <a:gd name="connsiteY1" fmla="*/ 9143 h 748621"/>
                <a:gd name="connsiteX2" fmla="*/ 1089329 w 4914083"/>
                <a:gd name="connsiteY2" fmla="*/ 732711 h 748621"/>
                <a:gd name="connsiteX3" fmla="*/ 1820849 w 4914083"/>
                <a:gd name="connsiteY3" fmla="*/ 25045 h 748621"/>
                <a:gd name="connsiteX4" fmla="*/ 2512613 w 4914083"/>
                <a:gd name="connsiteY4" fmla="*/ 748614 h 748621"/>
                <a:gd name="connsiteX5" fmla="*/ 3244133 w 4914083"/>
                <a:gd name="connsiteY5" fmla="*/ 9143 h 748621"/>
                <a:gd name="connsiteX6" fmla="*/ 3943847 w 4914083"/>
                <a:gd name="connsiteY6" fmla="*/ 692955 h 748621"/>
                <a:gd name="connsiteX7" fmla="*/ 4325510 w 4914083"/>
                <a:gd name="connsiteY7" fmla="*/ 343098 h 748621"/>
                <a:gd name="connsiteX8" fmla="*/ 4914083 w 4914083"/>
                <a:gd name="connsiteY8" fmla="*/ 288683 h 7486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14083" h="748621">
                  <a:moveTo>
                    <a:pt x="0" y="390805"/>
                  </a:moveTo>
                  <a:cubicBezTo>
                    <a:pt x="100054" y="171482"/>
                    <a:pt x="200108" y="-47841"/>
                    <a:pt x="381663" y="9143"/>
                  </a:cubicBezTo>
                  <a:cubicBezTo>
                    <a:pt x="563218" y="66127"/>
                    <a:pt x="849465" y="730061"/>
                    <a:pt x="1089329" y="732711"/>
                  </a:cubicBezTo>
                  <a:cubicBezTo>
                    <a:pt x="1329193" y="735361"/>
                    <a:pt x="1583635" y="22394"/>
                    <a:pt x="1820849" y="25045"/>
                  </a:cubicBezTo>
                  <a:cubicBezTo>
                    <a:pt x="2058063" y="27695"/>
                    <a:pt x="2275399" y="751264"/>
                    <a:pt x="2512613" y="748614"/>
                  </a:cubicBezTo>
                  <a:cubicBezTo>
                    <a:pt x="2749827" y="745964"/>
                    <a:pt x="3005594" y="18419"/>
                    <a:pt x="3244133" y="9143"/>
                  </a:cubicBezTo>
                  <a:cubicBezTo>
                    <a:pt x="3482672" y="-133"/>
                    <a:pt x="3763618" y="637296"/>
                    <a:pt x="3943847" y="692955"/>
                  </a:cubicBezTo>
                  <a:cubicBezTo>
                    <a:pt x="4124076" y="748614"/>
                    <a:pt x="4163804" y="410477"/>
                    <a:pt x="4325510" y="343098"/>
                  </a:cubicBezTo>
                  <a:cubicBezTo>
                    <a:pt x="4487216" y="275719"/>
                    <a:pt x="4816017" y="272780"/>
                    <a:pt x="4914083" y="288683"/>
                  </a:cubicBezTo>
                </a:path>
              </a:pathLst>
            </a:custGeom>
            <a:noFill/>
            <a:ln w="19050">
              <a:solidFill>
                <a:srgbClr val="008000"/>
              </a:solidFill>
              <a:tailEnd type="stealth" w="lg" len="med"/>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42" name="Gerade Verbindung mit Pfeil 41"/>
            <p:cNvCxnSpPr/>
            <p:nvPr/>
          </p:nvCxnSpPr>
          <p:spPr>
            <a:xfrm flipV="1">
              <a:off x="7127288" y="3838175"/>
              <a:ext cx="447491" cy="154960"/>
            </a:xfrm>
            <a:prstGeom prst="straightConnector1">
              <a:avLst/>
            </a:prstGeom>
            <a:ln>
              <a:solidFill>
                <a:srgbClr val="9900CC"/>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43" name="Gerade Verbindung mit Pfeil 42"/>
            <p:cNvCxnSpPr/>
            <p:nvPr/>
          </p:nvCxnSpPr>
          <p:spPr>
            <a:xfrm>
              <a:off x="7130451" y="3997859"/>
              <a:ext cx="439801" cy="206201"/>
            </a:xfrm>
            <a:prstGeom prst="straightConnector1">
              <a:avLst/>
            </a:prstGeom>
            <a:ln>
              <a:solidFill>
                <a:srgbClr val="0000CC"/>
              </a:solidFill>
              <a:tailEnd type="arrow"/>
            </a:ln>
            <a:effectLst/>
          </p:spPr>
          <p:style>
            <a:lnRef idx="2">
              <a:schemeClr val="accent1"/>
            </a:lnRef>
            <a:fillRef idx="0">
              <a:schemeClr val="accent1"/>
            </a:fillRef>
            <a:effectRef idx="1">
              <a:schemeClr val="accent1"/>
            </a:effectRef>
            <a:fontRef idx="minor">
              <a:schemeClr val="tx1"/>
            </a:fontRef>
          </p:style>
        </p:cxnSp>
        <p:sp>
          <p:nvSpPr>
            <p:cNvPr id="44" name="Freihandform 43"/>
            <p:cNvSpPr/>
            <p:nvPr/>
          </p:nvSpPr>
          <p:spPr>
            <a:xfrm rot="1772251">
              <a:off x="6269158" y="4830872"/>
              <a:ext cx="871646" cy="178135"/>
            </a:xfrm>
            <a:custGeom>
              <a:avLst/>
              <a:gdLst>
                <a:gd name="connsiteX0" fmla="*/ 0 w 4627660"/>
                <a:gd name="connsiteY0" fmla="*/ 390805 h 748621"/>
                <a:gd name="connsiteX1" fmla="*/ 381663 w 4627660"/>
                <a:gd name="connsiteY1" fmla="*/ 9143 h 748621"/>
                <a:gd name="connsiteX2" fmla="*/ 1089329 w 4627660"/>
                <a:gd name="connsiteY2" fmla="*/ 732711 h 748621"/>
                <a:gd name="connsiteX3" fmla="*/ 1820849 w 4627660"/>
                <a:gd name="connsiteY3" fmla="*/ 25045 h 748621"/>
                <a:gd name="connsiteX4" fmla="*/ 2512613 w 4627660"/>
                <a:gd name="connsiteY4" fmla="*/ 748614 h 748621"/>
                <a:gd name="connsiteX5" fmla="*/ 3244133 w 4627660"/>
                <a:gd name="connsiteY5" fmla="*/ 9143 h 748621"/>
                <a:gd name="connsiteX6" fmla="*/ 3943847 w 4627660"/>
                <a:gd name="connsiteY6" fmla="*/ 692955 h 748621"/>
                <a:gd name="connsiteX7" fmla="*/ 4317559 w 4627660"/>
                <a:gd name="connsiteY7" fmla="*/ 263584 h 748621"/>
                <a:gd name="connsiteX8" fmla="*/ 4627660 w 4627660"/>
                <a:gd name="connsiteY8" fmla="*/ 215876 h 748621"/>
                <a:gd name="connsiteX0" fmla="*/ 0 w 4691271"/>
                <a:gd name="connsiteY0" fmla="*/ 390805 h 748621"/>
                <a:gd name="connsiteX1" fmla="*/ 381663 w 4691271"/>
                <a:gd name="connsiteY1" fmla="*/ 9143 h 748621"/>
                <a:gd name="connsiteX2" fmla="*/ 1089329 w 4691271"/>
                <a:gd name="connsiteY2" fmla="*/ 732711 h 748621"/>
                <a:gd name="connsiteX3" fmla="*/ 1820849 w 4691271"/>
                <a:gd name="connsiteY3" fmla="*/ 25045 h 748621"/>
                <a:gd name="connsiteX4" fmla="*/ 2512613 w 4691271"/>
                <a:gd name="connsiteY4" fmla="*/ 748614 h 748621"/>
                <a:gd name="connsiteX5" fmla="*/ 3244133 w 4691271"/>
                <a:gd name="connsiteY5" fmla="*/ 9143 h 748621"/>
                <a:gd name="connsiteX6" fmla="*/ 3943847 w 4691271"/>
                <a:gd name="connsiteY6" fmla="*/ 692955 h 748621"/>
                <a:gd name="connsiteX7" fmla="*/ 4317559 w 4691271"/>
                <a:gd name="connsiteY7" fmla="*/ 263584 h 748621"/>
                <a:gd name="connsiteX8" fmla="*/ 4691271 w 4691271"/>
                <a:gd name="connsiteY8" fmla="*/ 358999 h 748621"/>
                <a:gd name="connsiteX0" fmla="*/ 0 w 4691271"/>
                <a:gd name="connsiteY0" fmla="*/ 390805 h 748621"/>
                <a:gd name="connsiteX1" fmla="*/ 381663 w 4691271"/>
                <a:gd name="connsiteY1" fmla="*/ 9143 h 748621"/>
                <a:gd name="connsiteX2" fmla="*/ 1089329 w 4691271"/>
                <a:gd name="connsiteY2" fmla="*/ 732711 h 748621"/>
                <a:gd name="connsiteX3" fmla="*/ 1820849 w 4691271"/>
                <a:gd name="connsiteY3" fmla="*/ 25045 h 748621"/>
                <a:gd name="connsiteX4" fmla="*/ 2512613 w 4691271"/>
                <a:gd name="connsiteY4" fmla="*/ 748614 h 748621"/>
                <a:gd name="connsiteX5" fmla="*/ 3244133 w 4691271"/>
                <a:gd name="connsiteY5" fmla="*/ 9143 h 748621"/>
                <a:gd name="connsiteX6" fmla="*/ 3943847 w 4691271"/>
                <a:gd name="connsiteY6" fmla="*/ 692955 h 748621"/>
                <a:gd name="connsiteX7" fmla="*/ 4325510 w 4691271"/>
                <a:gd name="connsiteY7" fmla="*/ 343098 h 748621"/>
                <a:gd name="connsiteX8" fmla="*/ 4691271 w 4691271"/>
                <a:gd name="connsiteY8" fmla="*/ 358999 h 748621"/>
                <a:gd name="connsiteX0" fmla="*/ 0 w 4627661"/>
                <a:gd name="connsiteY0" fmla="*/ 390805 h 748621"/>
                <a:gd name="connsiteX1" fmla="*/ 381663 w 4627661"/>
                <a:gd name="connsiteY1" fmla="*/ 9143 h 748621"/>
                <a:gd name="connsiteX2" fmla="*/ 1089329 w 4627661"/>
                <a:gd name="connsiteY2" fmla="*/ 732711 h 748621"/>
                <a:gd name="connsiteX3" fmla="*/ 1820849 w 4627661"/>
                <a:gd name="connsiteY3" fmla="*/ 25045 h 748621"/>
                <a:gd name="connsiteX4" fmla="*/ 2512613 w 4627661"/>
                <a:gd name="connsiteY4" fmla="*/ 748614 h 748621"/>
                <a:gd name="connsiteX5" fmla="*/ 3244133 w 4627661"/>
                <a:gd name="connsiteY5" fmla="*/ 9143 h 748621"/>
                <a:gd name="connsiteX6" fmla="*/ 3943847 w 4627661"/>
                <a:gd name="connsiteY6" fmla="*/ 692955 h 748621"/>
                <a:gd name="connsiteX7" fmla="*/ 4325510 w 4627661"/>
                <a:gd name="connsiteY7" fmla="*/ 343098 h 748621"/>
                <a:gd name="connsiteX8" fmla="*/ 4627661 w 4627661"/>
                <a:gd name="connsiteY8" fmla="*/ 327194 h 748621"/>
                <a:gd name="connsiteX0" fmla="*/ 0 w 4635613"/>
                <a:gd name="connsiteY0" fmla="*/ 390805 h 748621"/>
                <a:gd name="connsiteX1" fmla="*/ 381663 w 4635613"/>
                <a:gd name="connsiteY1" fmla="*/ 9143 h 748621"/>
                <a:gd name="connsiteX2" fmla="*/ 1089329 w 4635613"/>
                <a:gd name="connsiteY2" fmla="*/ 732711 h 748621"/>
                <a:gd name="connsiteX3" fmla="*/ 1820849 w 4635613"/>
                <a:gd name="connsiteY3" fmla="*/ 25045 h 748621"/>
                <a:gd name="connsiteX4" fmla="*/ 2512613 w 4635613"/>
                <a:gd name="connsiteY4" fmla="*/ 748614 h 748621"/>
                <a:gd name="connsiteX5" fmla="*/ 3244133 w 4635613"/>
                <a:gd name="connsiteY5" fmla="*/ 9143 h 748621"/>
                <a:gd name="connsiteX6" fmla="*/ 3943847 w 4635613"/>
                <a:gd name="connsiteY6" fmla="*/ 692955 h 748621"/>
                <a:gd name="connsiteX7" fmla="*/ 4325510 w 4635613"/>
                <a:gd name="connsiteY7" fmla="*/ 343098 h 748621"/>
                <a:gd name="connsiteX8" fmla="*/ 4635613 w 4635613"/>
                <a:gd name="connsiteY8" fmla="*/ 303340 h 748621"/>
                <a:gd name="connsiteX0" fmla="*/ 0 w 4914083"/>
                <a:gd name="connsiteY0" fmla="*/ 390805 h 748621"/>
                <a:gd name="connsiteX1" fmla="*/ 381663 w 4914083"/>
                <a:gd name="connsiteY1" fmla="*/ 9143 h 748621"/>
                <a:gd name="connsiteX2" fmla="*/ 1089329 w 4914083"/>
                <a:gd name="connsiteY2" fmla="*/ 732711 h 748621"/>
                <a:gd name="connsiteX3" fmla="*/ 1820849 w 4914083"/>
                <a:gd name="connsiteY3" fmla="*/ 25045 h 748621"/>
                <a:gd name="connsiteX4" fmla="*/ 2512613 w 4914083"/>
                <a:gd name="connsiteY4" fmla="*/ 748614 h 748621"/>
                <a:gd name="connsiteX5" fmla="*/ 3244133 w 4914083"/>
                <a:gd name="connsiteY5" fmla="*/ 9143 h 748621"/>
                <a:gd name="connsiteX6" fmla="*/ 3943847 w 4914083"/>
                <a:gd name="connsiteY6" fmla="*/ 692955 h 748621"/>
                <a:gd name="connsiteX7" fmla="*/ 4325510 w 4914083"/>
                <a:gd name="connsiteY7" fmla="*/ 343098 h 748621"/>
                <a:gd name="connsiteX8" fmla="*/ 4914083 w 4914083"/>
                <a:gd name="connsiteY8" fmla="*/ 288683 h 7486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14083" h="748621">
                  <a:moveTo>
                    <a:pt x="0" y="390805"/>
                  </a:moveTo>
                  <a:cubicBezTo>
                    <a:pt x="100054" y="171482"/>
                    <a:pt x="200108" y="-47841"/>
                    <a:pt x="381663" y="9143"/>
                  </a:cubicBezTo>
                  <a:cubicBezTo>
                    <a:pt x="563218" y="66127"/>
                    <a:pt x="849465" y="730061"/>
                    <a:pt x="1089329" y="732711"/>
                  </a:cubicBezTo>
                  <a:cubicBezTo>
                    <a:pt x="1329193" y="735361"/>
                    <a:pt x="1583635" y="22394"/>
                    <a:pt x="1820849" y="25045"/>
                  </a:cubicBezTo>
                  <a:cubicBezTo>
                    <a:pt x="2058063" y="27695"/>
                    <a:pt x="2275399" y="751264"/>
                    <a:pt x="2512613" y="748614"/>
                  </a:cubicBezTo>
                  <a:cubicBezTo>
                    <a:pt x="2749827" y="745964"/>
                    <a:pt x="3005594" y="18419"/>
                    <a:pt x="3244133" y="9143"/>
                  </a:cubicBezTo>
                  <a:cubicBezTo>
                    <a:pt x="3482672" y="-133"/>
                    <a:pt x="3763618" y="637296"/>
                    <a:pt x="3943847" y="692955"/>
                  </a:cubicBezTo>
                  <a:cubicBezTo>
                    <a:pt x="4124076" y="748614"/>
                    <a:pt x="4163804" y="410477"/>
                    <a:pt x="4325510" y="343098"/>
                  </a:cubicBezTo>
                  <a:cubicBezTo>
                    <a:pt x="4487216" y="275719"/>
                    <a:pt x="4816017" y="272780"/>
                    <a:pt x="4914083" y="288683"/>
                  </a:cubicBezTo>
                </a:path>
              </a:pathLst>
            </a:custGeom>
            <a:noFill/>
            <a:ln w="19050">
              <a:solidFill>
                <a:srgbClr val="008000"/>
              </a:solidFill>
              <a:tailEnd type="stealth" w="lg" len="med"/>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45" name="Gerade Verbindung mit Pfeil 44"/>
            <p:cNvCxnSpPr/>
            <p:nvPr/>
          </p:nvCxnSpPr>
          <p:spPr>
            <a:xfrm>
              <a:off x="7302022" y="4495835"/>
              <a:ext cx="704291" cy="0"/>
            </a:xfrm>
            <a:prstGeom prst="straightConnector1">
              <a:avLst/>
            </a:prstGeom>
            <a:ln>
              <a:solidFill>
                <a:srgbClr val="0000CC"/>
              </a:solidFill>
              <a:tailEnd type="arrow"/>
            </a:ln>
            <a:effectLst/>
          </p:spPr>
          <p:style>
            <a:lnRef idx="2">
              <a:schemeClr val="accent1"/>
            </a:lnRef>
            <a:fillRef idx="0">
              <a:schemeClr val="accent1"/>
            </a:fillRef>
            <a:effectRef idx="1">
              <a:schemeClr val="accent1"/>
            </a:effectRef>
            <a:fontRef idx="minor">
              <a:schemeClr val="tx1"/>
            </a:fontRef>
          </p:style>
        </p:cxnSp>
        <p:sp>
          <p:nvSpPr>
            <p:cNvPr id="16392" name="Textfeld 16391"/>
            <p:cNvSpPr txBox="1"/>
            <p:nvPr/>
          </p:nvSpPr>
          <p:spPr>
            <a:xfrm>
              <a:off x="5501253" y="4135527"/>
              <a:ext cx="351148" cy="338067"/>
            </a:xfrm>
            <a:prstGeom prst="rect">
              <a:avLst/>
            </a:prstGeom>
          </p:spPr>
          <p:txBody>
            <a:bodyPr vert="horz" wrap="square" lIns="91440" tIns="45720" rIns="91440" bIns="45720" rtlCol="0" anchor="t">
              <a:spAutoFit/>
            </a:bodyPr>
            <a:lstStyle/>
            <a:p>
              <a:pPr algn="l"/>
              <a:r>
                <a:rPr lang="en-US" b="1" dirty="0" smtClean="0">
                  <a:solidFill>
                    <a:srgbClr val="008000"/>
                  </a:solidFill>
                  <a:latin typeface="Calibri" panose="020F0502020204030204" pitchFamily="34" charset="0"/>
                  <a:sym typeface="Symbol"/>
                </a:rPr>
                <a:t></a:t>
              </a:r>
              <a:endParaRPr lang="en-US" b="1" dirty="0" smtClean="0">
                <a:solidFill>
                  <a:srgbClr val="008000"/>
                </a:solidFill>
                <a:latin typeface="Calibri" panose="020F0502020204030204" pitchFamily="34" charset="0"/>
              </a:endParaRPr>
            </a:p>
          </p:txBody>
        </p:sp>
        <p:sp>
          <p:nvSpPr>
            <p:cNvPr id="50" name="Textfeld 49"/>
            <p:cNvSpPr txBox="1"/>
            <p:nvPr/>
          </p:nvSpPr>
          <p:spPr>
            <a:xfrm>
              <a:off x="6261479" y="4840365"/>
              <a:ext cx="881902" cy="369332"/>
            </a:xfrm>
            <a:prstGeom prst="rect">
              <a:avLst/>
            </a:prstGeom>
          </p:spPr>
          <p:txBody>
            <a:bodyPr vert="horz" wrap="square" lIns="91440" tIns="45720" rIns="91440" bIns="45720" rtlCol="0" anchor="t">
              <a:spAutoFit/>
            </a:bodyPr>
            <a:lstStyle/>
            <a:p>
              <a:pPr algn="l"/>
              <a:r>
                <a:rPr lang="en-US" b="1" dirty="0" smtClean="0">
                  <a:solidFill>
                    <a:srgbClr val="008000"/>
                  </a:solidFill>
                  <a:latin typeface="Calibri" panose="020F0502020204030204" pitchFamily="34" charset="0"/>
                  <a:sym typeface="Symbol"/>
                </a:rPr>
                <a:t></a:t>
              </a:r>
              <a:r>
                <a:rPr lang="en-US" b="1" baseline="-25000" dirty="0" err="1" smtClean="0">
                  <a:solidFill>
                    <a:srgbClr val="008000"/>
                  </a:solidFill>
                  <a:latin typeface="Calibri" panose="020F0502020204030204" pitchFamily="34" charset="0"/>
                  <a:sym typeface="Symbol"/>
                </a:rPr>
                <a:t>brems</a:t>
              </a:r>
              <a:endParaRPr lang="en-US" b="1" dirty="0" smtClean="0">
                <a:solidFill>
                  <a:srgbClr val="008000"/>
                </a:solidFill>
                <a:latin typeface="Calibri" panose="020F0502020204030204" pitchFamily="34" charset="0"/>
              </a:endParaRPr>
            </a:p>
          </p:txBody>
        </p:sp>
        <p:sp>
          <p:nvSpPr>
            <p:cNvPr id="51" name="Textfeld 50"/>
            <p:cNvSpPr txBox="1"/>
            <p:nvPr/>
          </p:nvSpPr>
          <p:spPr>
            <a:xfrm>
              <a:off x="6156176" y="3851756"/>
              <a:ext cx="787265" cy="369332"/>
            </a:xfrm>
            <a:prstGeom prst="rect">
              <a:avLst/>
            </a:prstGeom>
          </p:spPr>
          <p:txBody>
            <a:bodyPr vert="horz" wrap="square" lIns="91440" tIns="45720" rIns="91440" bIns="45720" rtlCol="0" anchor="t">
              <a:spAutoFit/>
            </a:bodyPr>
            <a:lstStyle/>
            <a:p>
              <a:pPr algn="l"/>
              <a:r>
                <a:rPr lang="en-US" b="1" dirty="0" smtClean="0">
                  <a:solidFill>
                    <a:srgbClr val="008000"/>
                  </a:solidFill>
                  <a:latin typeface="Calibri" panose="020F0502020204030204" pitchFamily="34" charset="0"/>
                  <a:sym typeface="Symbol"/>
                </a:rPr>
                <a:t></a:t>
              </a:r>
              <a:r>
                <a:rPr lang="en-US" b="1" baseline="-25000" dirty="0" err="1" smtClean="0">
                  <a:solidFill>
                    <a:srgbClr val="008000"/>
                  </a:solidFill>
                  <a:latin typeface="Calibri" panose="020F0502020204030204" pitchFamily="34" charset="0"/>
                  <a:sym typeface="Symbol"/>
                </a:rPr>
                <a:t>brems</a:t>
              </a:r>
              <a:endParaRPr lang="en-US" b="1" dirty="0" smtClean="0">
                <a:solidFill>
                  <a:srgbClr val="008000"/>
                </a:solidFill>
                <a:latin typeface="Calibri" panose="020F0502020204030204" pitchFamily="34" charset="0"/>
              </a:endParaRPr>
            </a:p>
          </p:txBody>
        </p:sp>
        <p:sp>
          <p:nvSpPr>
            <p:cNvPr id="52" name="Textfeld 51"/>
            <p:cNvSpPr txBox="1"/>
            <p:nvPr/>
          </p:nvSpPr>
          <p:spPr>
            <a:xfrm>
              <a:off x="7776886" y="4502298"/>
              <a:ext cx="351148" cy="338067"/>
            </a:xfrm>
            <a:prstGeom prst="rect">
              <a:avLst/>
            </a:prstGeom>
          </p:spPr>
          <p:txBody>
            <a:bodyPr vert="horz" wrap="square" lIns="91440" tIns="45720" rIns="91440" bIns="45720" rtlCol="0" anchor="t">
              <a:spAutoFit/>
            </a:bodyPr>
            <a:lstStyle/>
            <a:p>
              <a:pPr algn="l"/>
              <a:r>
                <a:rPr lang="en-US" b="1" dirty="0" smtClean="0">
                  <a:solidFill>
                    <a:srgbClr val="008000"/>
                  </a:solidFill>
                  <a:latin typeface="Calibri" panose="020F0502020204030204" pitchFamily="34" charset="0"/>
                  <a:sym typeface="Symbol"/>
                </a:rPr>
                <a:t></a:t>
              </a:r>
              <a:endParaRPr lang="en-US" b="1" dirty="0" smtClean="0">
                <a:solidFill>
                  <a:srgbClr val="008000"/>
                </a:solidFill>
                <a:latin typeface="Calibri" panose="020F0502020204030204" pitchFamily="34" charset="0"/>
              </a:endParaRPr>
            </a:p>
          </p:txBody>
        </p:sp>
        <p:sp>
          <p:nvSpPr>
            <p:cNvPr id="53" name="Textfeld 52"/>
            <p:cNvSpPr txBox="1"/>
            <p:nvPr/>
          </p:nvSpPr>
          <p:spPr>
            <a:xfrm>
              <a:off x="5806749" y="4139148"/>
              <a:ext cx="351148" cy="338067"/>
            </a:xfrm>
            <a:prstGeom prst="rect">
              <a:avLst/>
            </a:prstGeom>
          </p:spPr>
          <p:txBody>
            <a:bodyPr vert="horz" wrap="square" lIns="91440" tIns="45720" rIns="91440" bIns="45720" rtlCol="0" anchor="t">
              <a:spAutoFit/>
            </a:bodyPr>
            <a:lstStyle/>
            <a:p>
              <a:pPr algn="l"/>
              <a:r>
                <a:rPr lang="en-US" b="1" dirty="0" smtClean="0">
                  <a:solidFill>
                    <a:srgbClr val="0000CC"/>
                  </a:solidFill>
                  <a:latin typeface="Calibri" panose="020F0502020204030204" pitchFamily="34" charset="0"/>
                  <a:sym typeface="Symbol"/>
                </a:rPr>
                <a:t>e</a:t>
              </a:r>
              <a:r>
                <a:rPr lang="en-US" b="1" baseline="30000" dirty="0" smtClean="0">
                  <a:solidFill>
                    <a:srgbClr val="0000CC"/>
                  </a:solidFill>
                  <a:latin typeface="Calibri" panose="020F0502020204030204" pitchFamily="34" charset="0"/>
                  <a:sym typeface="Symbol"/>
                </a:rPr>
                <a:t>-</a:t>
              </a:r>
              <a:endParaRPr lang="en-US" b="1" dirty="0" smtClean="0">
                <a:solidFill>
                  <a:srgbClr val="0000CC"/>
                </a:solidFill>
                <a:latin typeface="Calibri" panose="020F0502020204030204" pitchFamily="34" charset="0"/>
              </a:endParaRPr>
            </a:p>
          </p:txBody>
        </p:sp>
        <p:sp>
          <p:nvSpPr>
            <p:cNvPr id="54" name="Textfeld 53"/>
            <p:cNvSpPr txBox="1"/>
            <p:nvPr/>
          </p:nvSpPr>
          <p:spPr>
            <a:xfrm>
              <a:off x="7054541" y="3980738"/>
              <a:ext cx="351148" cy="338067"/>
            </a:xfrm>
            <a:prstGeom prst="rect">
              <a:avLst/>
            </a:prstGeom>
          </p:spPr>
          <p:txBody>
            <a:bodyPr vert="horz" wrap="square" lIns="91440" tIns="45720" rIns="91440" bIns="45720" rtlCol="0" anchor="t">
              <a:spAutoFit/>
            </a:bodyPr>
            <a:lstStyle/>
            <a:p>
              <a:pPr algn="l"/>
              <a:r>
                <a:rPr lang="en-US" b="1" dirty="0" smtClean="0">
                  <a:solidFill>
                    <a:srgbClr val="0000CC"/>
                  </a:solidFill>
                  <a:latin typeface="Calibri" panose="020F0502020204030204" pitchFamily="34" charset="0"/>
                  <a:sym typeface="Symbol"/>
                </a:rPr>
                <a:t>e</a:t>
              </a:r>
              <a:r>
                <a:rPr lang="en-US" b="1" baseline="30000" dirty="0" smtClean="0">
                  <a:solidFill>
                    <a:srgbClr val="0000CC"/>
                  </a:solidFill>
                  <a:latin typeface="Calibri" panose="020F0502020204030204" pitchFamily="34" charset="0"/>
                  <a:sym typeface="Symbol"/>
                </a:rPr>
                <a:t>-</a:t>
              </a:r>
              <a:endParaRPr lang="en-US" b="1" dirty="0" smtClean="0">
                <a:solidFill>
                  <a:srgbClr val="0000CC"/>
                </a:solidFill>
                <a:latin typeface="Calibri" panose="020F0502020204030204" pitchFamily="34" charset="0"/>
              </a:endParaRPr>
            </a:p>
          </p:txBody>
        </p:sp>
        <p:sp>
          <p:nvSpPr>
            <p:cNvPr id="55" name="Textfeld 54"/>
            <p:cNvSpPr txBox="1"/>
            <p:nvPr/>
          </p:nvSpPr>
          <p:spPr>
            <a:xfrm>
              <a:off x="7535400" y="4215269"/>
              <a:ext cx="351148" cy="338067"/>
            </a:xfrm>
            <a:prstGeom prst="rect">
              <a:avLst/>
            </a:prstGeom>
          </p:spPr>
          <p:txBody>
            <a:bodyPr vert="horz" wrap="square" lIns="91440" tIns="45720" rIns="91440" bIns="45720" rtlCol="0" anchor="t">
              <a:spAutoFit/>
            </a:bodyPr>
            <a:lstStyle/>
            <a:p>
              <a:pPr algn="l"/>
              <a:r>
                <a:rPr lang="en-US" b="1" dirty="0" smtClean="0">
                  <a:solidFill>
                    <a:srgbClr val="0000CC"/>
                  </a:solidFill>
                  <a:latin typeface="Calibri" panose="020F0502020204030204" pitchFamily="34" charset="0"/>
                  <a:sym typeface="Symbol"/>
                </a:rPr>
                <a:t>e</a:t>
              </a:r>
              <a:r>
                <a:rPr lang="en-US" b="1" baseline="30000" dirty="0" smtClean="0">
                  <a:solidFill>
                    <a:srgbClr val="0000CC"/>
                  </a:solidFill>
                  <a:latin typeface="Calibri" panose="020F0502020204030204" pitchFamily="34" charset="0"/>
                  <a:sym typeface="Symbol"/>
                </a:rPr>
                <a:t>-</a:t>
              </a:r>
              <a:endParaRPr lang="en-US" b="1" dirty="0" smtClean="0">
                <a:solidFill>
                  <a:srgbClr val="0000CC"/>
                </a:solidFill>
                <a:latin typeface="Calibri" panose="020F0502020204030204" pitchFamily="34" charset="0"/>
              </a:endParaRPr>
            </a:p>
          </p:txBody>
        </p:sp>
        <p:sp>
          <p:nvSpPr>
            <p:cNvPr id="56" name="Textfeld 55"/>
            <p:cNvSpPr txBox="1"/>
            <p:nvPr/>
          </p:nvSpPr>
          <p:spPr>
            <a:xfrm>
              <a:off x="5799515" y="4483394"/>
              <a:ext cx="419336" cy="338067"/>
            </a:xfrm>
            <a:prstGeom prst="rect">
              <a:avLst/>
            </a:prstGeom>
          </p:spPr>
          <p:txBody>
            <a:bodyPr vert="horz" wrap="square" lIns="91440" tIns="45720" rIns="91440" bIns="45720" rtlCol="0" anchor="t">
              <a:spAutoFit/>
            </a:bodyPr>
            <a:lstStyle/>
            <a:p>
              <a:pPr algn="l"/>
              <a:r>
                <a:rPr lang="en-US" b="1" dirty="0" smtClean="0">
                  <a:solidFill>
                    <a:srgbClr val="9900CC"/>
                  </a:solidFill>
                  <a:latin typeface="Calibri" panose="020F0502020204030204" pitchFamily="34" charset="0"/>
                  <a:sym typeface="Symbol"/>
                </a:rPr>
                <a:t>e</a:t>
              </a:r>
              <a:r>
                <a:rPr lang="en-US" b="1" baseline="30000" dirty="0" smtClean="0">
                  <a:solidFill>
                    <a:srgbClr val="9900CC"/>
                  </a:solidFill>
                  <a:latin typeface="Calibri" panose="020F0502020204030204" pitchFamily="34" charset="0"/>
                  <a:sym typeface="Symbol"/>
                </a:rPr>
                <a:t>+</a:t>
              </a:r>
              <a:endParaRPr lang="en-US" b="1" baseline="30000" dirty="0" smtClean="0">
                <a:solidFill>
                  <a:srgbClr val="9900CC"/>
                </a:solidFill>
                <a:latin typeface="Calibri" panose="020F0502020204030204" pitchFamily="34" charset="0"/>
              </a:endParaRPr>
            </a:p>
          </p:txBody>
        </p:sp>
        <p:sp>
          <p:nvSpPr>
            <p:cNvPr id="57" name="Textfeld 56"/>
            <p:cNvSpPr txBox="1"/>
            <p:nvPr/>
          </p:nvSpPr>
          <p:spPr>
            <a:xfrm>
              <a:off x="7038269" y="3679660"/>
              <a:ext cx="419336" cy="338067"/>
            </a:xfrm>
            <a:prstGeom prst="rect">
              <a:avLst/>
            </a:prstGeom>
          </p:spPr>
          <p:txBody>
            <a:bodyPr vert="horz" wrap="square" lIns="91440" tIns="45720" rIns="91440" bIns="45720" rtlCol="0" anchor="t">
              <a:spAutoFit/>
            </a:bodyPr>
            <a:lstStyle/>
            <a:p>
              <a:pPr algn="l"/>
              <a:r>
                <a:rPr lang="en-US" b="1" dirty="0" smtClean="0">
                  <a:solidFill>
                    <a:srgbClr val="9900CC"/>
                  </a:solidFill>
                  <a:latin typeface="Calibri" panose="020F0502020204030204" pitchFamily="34" charset="0"/>
                  <a:sym typeface="Symbol"/>
                </a:rPr>
                <a:t>e</a:t>
              </a:r>
              <a:r>
                <a:rPr lang="en-US" b="1" baseline="30000" dirty="0" smtClean="0">
                  <a:solidFill>
                    <a:srgbClr val="9900CC"/>
                  </a:solidFill>
                  <a:latin typeface="Calibri" panose="020F0502020204030204" pitchFamily="34" charset="0"/>
                  <a:sym typeface="Symbol"/>
                </a:rPr>
                <a:t>+</a:t>
              </a:r>
              <a:endParaRPr lang="en-US" b="1" baseline="30000" dirty="0" smtClean="0">
                <a:solidFill>
                  <a:srgbClr val="9900CC"/>
                </a:solidFill>
                <a:latin typeface="Calibri" panose="020F0502020204030204" pitchFamily="34" charset="0"/>
              </a:endParaRPr>
            </a:p>
          </p:txBody>
        </p:sp>
        <p:sp>
          <p:nvSpPr>
            <p:cNvPr id="58" name="Textfeld 57"/>
            <p:cNvSpPr txBox="1"/>
            <p:nvPr/>
          </p:nvSpPr>
          <p:spPr>
            <a:xfrm>
              <a:off x="4932040" y="3717032"/>
              <a:ext cx="2134815" cy="353943"/>
            </a:xfrm>
            <a:prstGeom prst="rect">
              <a:avLst/>
            </a:prstGeom>
          </p:spPr>
          <p:txBody>
            <a:bodyPr vert="horz" wrap="square" lIns="91440" tIns="45720" rIns="91440" bIns="45720" rtlCol="0" anchor="t">
              <a:spAutoFit/>
            </a:bodyPr>
            <a:lstStyle/>
            <a:p>
              <a:pPr algn="l"/>
              <a:r>
                <a:rPr lang="en-US" sz="1700" b="1" dirty="0" err="1">
                  <a:solidFill>
                    <a:srgbClr val="0000CC"/>
                  </a:solidFill>
                  <a:latin typeface="+mj-lt"/>
                  <a:sym typeface="Symbol"/>
                </a:rPr>
                <a:t>E</a:t>
              </a:r>
              <a:r>
                <a:rPr lang="en-US" sz="1700" b="1" dirty="0" err="1" smtClean="0">
                  <a:solidFill>
                    <a:srgbClr val="0000CC"/>
                  </a:solidFill>
                  <a:latin typeface="+mj-lt"/>
                  <a:sym typeface="Symbol"/>
                </a:rPr>
                <a:t>le</a:t>
              </a:r>
              <a:r>
                <a:rPr lang="en-US" sz="1700" b="1" dirty="0" smtClean="0">
                  <a:solidFill>
                    <a:srgbClr val="0000CC"/>
                  </a:solidFill>
                  <a:latin typeface="+mj-lt"/>
                  <a:sym typeface="Symbol"/>
                </a:rPr>
                <a:t>.-mag. shower</a:t>
              </a:r>
              <a:endParaRPr lang="en-US" sz="1700" b="1" baseline="30000" dirty="0" smtClean="0">
                <a:solidFill>
                  <a:srgbClr val="0000CC"/>
                </a:solidFill>
                <a:latin typeface="+mj-lt"/>
              </a:endParaRPr>
            </a:p>
          </p:txBody>
        </p:sp>
        <p:sp>
          <p:nvSpPr>
            <p:cNvPr id="16393" name="Rechteck 16392"/>
            <p:cNvSpPr/>
            <p:nvPr/>
          </p:nvSpPr>
          <p:spPr>
            <a:xfrm>
              <a:off x="4942654" y="3777261"/>
              <a:ext cx="3185380" cy="1457663"/>
            </a:xfrm>
            <a:prstGeom prst="rect">
              <a:avLst/>
            </a:prstGeom>
            <a:noFill/>
            <a:ln w="1905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2" name="Textfeld 61"/>
            <p:cNvSpPr txBox="1"/>
            <p:nvPr/>
          </p:nvSpPr>
          <p:spPr>
            <a:xfrm>
              <a:off x="5220308" y="4779736"/>
              <a:ext cx="1145780" cy="369332"/>
            </a:xfrm>
            <a:prstGeom prst="rect">
              <a:avLst/>
            </a:prstGeom>
          </p:spPr>
          <p:txBody>
            <a:bodyPr vert="horz" wrap="square" lIns="91440" tIns="45720" rIns="91440" bIns="45720" rtlCol="0" anchor="t">
              <a:spAutoFit/>
            </a:bodyPr>
            <a:lstStyle/>
            <a:p>
              <a:pPr algn="l"/>
              <a:r>
                <a:rPr lang="en-US" b="1" dirty="0" smtClean="0">
                  <a:solidFill>
                    <a:srgbClr val="CC6600"/>
                  </a:solidFill>
                  <a:latin typeface="Calibri" panose="020F0502020204030204" pitchFamily="34" charset="0"/>
                  <a:sym typeface="Symbol"/>
                </a:rPr>
                <a:t>material </a:t>
              </a:r>
              <a:r>
                <a:rPr lang="en-US" b="1" i="1" dirty="0" smtClean="0">
                  <a:solidFill>
                    <a:srgbClr val="CC6600"/>
                  </a:solidFill>
                  <a:latin typeface="Calibri" panose="020F0502020204030204" pitchFamily="34" charset="0"/>
                  <a:sym typeface="Symbol"/>
                </a:rPr>
                <a:t>Z</a:t>
              </a:r>
              <a:endParaRPr lang="en-US" b="1" i="1" dirty="0" smtClean="0">
                <a:solidFill>
                  <a:srgbClr val="CC6600"/>
                </a:solidFill>
                <a:latin typeface="Calibri" panose="020F0502020204030204" pitchFamily="34" charset="0"/>
              </a:endParaRPr>
            </a:p>
          </p:txBody>
        </p:sp>
        <p:sp>
          <p:nvSpPr>
            <p:cNvPr id="64" name="Textfeld 63"/>
            <p:cNvSpPr txBox="1"/>
            <p:nvPr/>
          </p:nvSpPr>
          <p:spPr>
            <a:xfrm>
              <a:off x="6742853" y="4528526"/>
              <a:ext cx="419336" cy="338067"/>
            </a:xfrm>
            <a:prstGeom prst="rect">
              <a:avLst/>
            </a:prstGeom>
          </p:spPr>
          <p:txBody>
            <a:bodyPr vert="horz" wrap="square" lIns="91440" tIns="45720" rIns="91440" bIns="45720" rtlCol="0" anchor="t">
              <a:spAutoFit/>
            </a:bodyPr>
            <a:lstStyle/>
            <a:p>
              <a:pPr algn="l"/>
              <a:r>
                <a:rPr lang="en-US" b="1" dirty="0" smtClean="0">
                  <a:solidFill>
                    <a:srgbClr val="9900CC"/>
                  </a:solidFill>
                  <a:latin typeface="Calibri" panose="020F0502020204030204" pitchFamily="34" charset="0"/>
                  <a:sym typeface="Symbol"/>
                </a:rPr>
                <a:t>e</a:t>
              </a:r>
              <a:r>
                <a:rPr lang="en-US" b="1" baseline="30000" dirty="0" smtClean="0">
                  <a:solidFill>
                    <a:srgbClr val="9900CC"/>
                  </a:solidFill>
                  <a:latin typeface="Calibri" panose="020F0502020204030204" pitchFamily="34" charset="0"/>
                  <a:sym typeface="Symbol"/>
                </a:rPr>
                <a:t>+</a:t>
              </a:r>
              <a:endParaRPr lang="en-US" b="1" baseline="30000" dirty="0" smtClean="0">
                <a:solidFill>
                  <a:srgbClr val="9900CC"/>
                </a:solidFill>
                <a:latin typeface="Calibri" panose="020F0502020204030204" pitchFamily="34" charset="0"/>
              </a:endParaRPr>
            </a:p>
          </p:txBody>
        </p:sp>
        <p:cxnSp>
          <p:nvCxnSpPr>
            <p:cNvPr id="65" name="Gerade Verbindung mit Pfeil 64"/>
            <p:cNvCxnSpPr>
              <a:endCxn id="64" idx="1"/>
            </p:cNvCxnSpPr>
            <p:nvPr/>
          </p:nvCxnSpPr>
          <p:spPr>
            <a:xfrm flipV="1">
              <a:off x="6302716" y="4697560"/>
              <a:ext cx="440137" cy="13718"/>
            </a:xfrm>
            <a:prstGeom prst="straightConnector1">
              <a:avLst/>
            </a:prstGeom>
            <a:ln>
              <a:solidFill>
                <a:srgbClr val="9900CC"/>
              </a:solidFill>
              <a:tailEnd type="arrow"/>
            </a:ln>
            <a:effectLst/>
          </p:spPr>
          <p:style>
            <a:lnRef idx="2">
              <a:schemeClr val="accent1"/>
            </a:lnRef>
            <a:fillRef idx="0">
              <a:schemeClr val="accent1"/>
            </a:fillRef>
            <a:effectRef idx="1">
              <a:schemeClr val="accent1"/>
            </a:effectRef>
            <a:fontRef idx="minor">
              <a:schemeClr val="tx1"/>
            </a:fontRef>
          </p:style>
        </p:cxnSp>
      </p:grpSp>
      <p:sp>
        <p:nvSpPr>
          <p:cNvPr id="59" name="Rectangle 6"/>
          <p:cNvSpPr>
            <a:spLocks noChangeArrowheads="1"/>
          </p:cNvSpPr>
          <p:nvPr/>
        </p:nvSpPr>
        <p:spPr bwMode="auto">
          <a:xfrm>
            <a:off x="4716016" y="1949873"/>
            <a:ext cx="4183380" cy="5539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r>
              <a:rPr lang="en-US" sz="1500" b="1" i="1" dirty="0" smtClean="0">
                <a:latin typeface="Arial" panose="020B0604020202020204" pitchFamily="34" charset="0"/>
                <a:cs typeface="Arial" panose="020B0604020202020204" pitchFamily="34" charset="0"/>
              </a:rPr>
              <a:t>Compton-effect:</a:t>
            </a:r>
            <a:r>
              <a:rPr lang="en-US" sz="1500" dirty="0" smtClean="0">
                <a:latin typeface="Arial" panose="020B0604020202020204" pitchFamily="34" charset="0"/>
                <a:cs typeface="Arial" panose="020B0604020202020204" pitchFamily="34" charset="0"/>
              </a:rPr>
              <a:t> </a:t>
            </a:r>
            <a:r>
              <a:rPr lang="en-US" sz="1500" dirty="0" smtClean="0">
                <a:latin typeface="Arial" panose="020B0604020202020204" pitchFamily="34" charset="0"/>
                <a:cs typeface="Arial" panose="020B0604020202020204" pitchFamily="34" charset="0"/>
                <a:sym typeface="Symbol"/>
              </a:rPr>
              <a:t> + atom </a:t>
            </a:r>
            <a:r>
              <a:rPr lang="en-US" sz="1500" dirty="0" smtClean="0">
                <a:latin typeface="Arial" panose="020B0604020202020204" pitchFamily="34" charset="0"/>
                <a:cs typeface="Arial" panose="020B0604020202020204" pitchFamily="34" charset="0"/>
              </a:rPr>
              <a:t> </a:t>
            </a:r>
            <a:r>
              <a:rPr lang="en-US" sz="1500" dirty="0" smtClean="0">
                <a:latin typeface="Arial" panose="020B0604020202020204" pitchFamily="34" charset="0"/>
                <a:cs typeface="Arial" panose="020B0604020202020204" pitchFamily="34" charset="0"/>
                <a:sym typeface="Symbol"/>
              </a:rPr>
              <a:t>’ + e</a:t>
            </a:r>
            <a:r>
              <a:rPr lang="en-US" sz="1500" baseline="30000" dirty="0" smtClean="0">
                <a:latin typeface="Arial" panose="020B0604020202020204" pitchFamily="34" charset="0"/>
                <a:cs typeface="Arial" panose="020B0604020202020204" pitchFamily="34" charset="0"/>
                <a:sym typeface="Symbol"/>
              </a:rPr>
              <a:t>-</a:t>
            </a:r>
            <a:r>
              <a:rPr lang="en-US" sz="1500" dirty="0" smtClean="0">
                <a:latin typeface="Arial" panose="020B0604020202020204" pitchFamily="34" charset="0"/>
                <a:cs typeface="Arial" panose="020B0604020202020204" pitchFamily="34" charset="0"/>
                <a:sym typeface="Symbol"/>
              </a:rPr>
              <a:t> + a</a:t>
            </a:r>
            <a:r>
              <a:rPr lang="en-US" sz="1500" dirty="0" smtClean="0">
                <a:latin typeface="Arial" panose="020B0604020202020204" pitchFamily="34" charset="0"/>
                <a:cs typeface="Arial" panose="020B0604020202020204" pitchFamily="34" charset="0"/>
              </a:rPr>
              <a:t>tom</a:t>
            </a:r>
            <a:r>
              <a:rPr lang="en-US" sz="1500" baseline="30000" dirty="0" smtClean="0">
                <a:latin typeface="Arial" panose="020B0604020202020204" pitchFamily="34" charset="0"/>
                <a:cs typeface="Arial" panose="020B0604020202020204" pitchFamily="34" charset="0"/>
              </a:rPr>
              <a:t>+</a:t>
            </a:r>
            <a:endParaRPr lang="en-US" sz="1500" dirty="0" smtClean="0">
              <a:latin typeface="Arial" panose="020B0604020202020204" pitchFamily="34" charset="0"/>
              <a:cs typeface="Arial" panose="020B0604020202020204" pitchFamily="34" charset="0"/>
            </a:endParaRPr>
          </a:p>
          <a:p>
            <a:pPr algn="l">
              <a:spcBef>
                <a:spcPts val="0"/>
              </a:spcBef>
            </a:pPr>
            <a:r>
              <a:rPr lang="en-US" sz="1500" dirty="0" smtClean="0">
                <a:latin typeface="Arial" panose="020B0604020202020204" pitchFamily="34" charset="0"/>
                <a:cs typeface="Arial" panose="020B0604020202020204" pitchFamily="34" charset="0"/>
              </a:rPr>
              <a:t>approx</a:t>
            </a:r>
            <a:r>
              <a:rPr lang="en-US" sz="1500" dirty="0">
                <a:latin typeface="Arial" panose="020B0604020202020204" pitchFamily="34" charset="0"/>
                <a:cs typeface="Arial" panose="020B0604020202020204" pitchFamily="34" charset="0"/>
              </a:rPr>
              <a:t>. material scaling </a:t>
            </a:r>
            <a:r>
              <a:rPr lang="en-US" sz="1500" b="1" i="1" dirty="0" smtClean="0">
                <a:latin typeface="Arial" panose="020B0604020202020204" pitchFamily="34" charset="0"/>
                <a:cs typeface="Arial" panose="020B0604020202020204" pitchFamily="34" charset="0"/>
                <a:sym typeface="Symbol"/>
              </a:rPr>
              <a:t></a:t>
            </a:r>
            <a:r>
              <a:rPr lang="en-US" sz="1500" b="1" i="1" baseline="-25000" dirty="0" smtClean="0">
                <a:latin typeface="Arial" panose="020B0604020202020204" pitchFamily="34" charset="0"/>
                <a:cs typeface="Arial" panose="020B0604020202020204" pitchFamily="34" charset="0"/>
                <a:sym typeface="Symbol"/>
              </a:rPr>
              <a:t>Comp</a:t>
            </a:r>
            <a:r>
              <a:rPr lang="en-US" sz="1500" b="1" i="1" dirty="0" smtClean="0">
                <a:latin typeface="Arial" panose="020B0604020202020204" pitchFamily="34" charset="0"/>
                <a:cs typeface="Arial" panose="020B0604020202020204" pitchFamily="34" charset="0"/>
                <a:sym typeface="Symbol"/>
              </a:rPr>
              <a:t> </a:t>
            </a:r>
            <a:r>
              <a:rPr lang="en-US" sz="1500" b="1" i="1" dirty="0">
                <a:latin typeface="Arial" panose="020B0604020202020204" pitchFamily="34" charset="0"/>
                <a:cs typeface="Arial" panose="020B0604020202020204" pitchFamily="34" charset="0"/>
                <a:sym typeface="Symbol"/>
              </a:rPr>
              <a:t> </a:t>
            </a:r>
            <a:r>
              <a:rPr lang="en-US" sz="1500" b="1" i="1" dirty="0" smtClean="0">
                <a:latin typeface="Arial" panose="020B0604020202020204" pitchFamily="34" charset="0"/>
                <a:cs typeface="Arial" panose="020B0604020202020204" pitchFamily="34" charset="0"/>
                <a:sym typeface="Symbol"/>
              </a:rPr>
              <a:t>Z</a:t>
            </a:r>
            <a:endParaRPr lang="en-US" sz="1500" b="1" i="1" dirty="0">
              <a:latin typeface="Arial" panose="020B0604020202020204" pitchFamily="34" charset="0"/>
              <a:cs typeface="Arial" panose="020B0604020202020204" pitchFamily="34" charset="0"/>
            </a:endParaRPr>
          </a:p>
        </p:txBody>
      </p:sp>
      <p:sp>
        <p:nvSpPr>
          <p:cNvPr id="63" name="Rectangle 6"/>
          <p:cNvSpPr>
            <a:spLocks noChangeArrowheads="1"/>
          </p:cNvSpPr>
          <p:nvPr/>
        </p:nvSpPr>
        <p:spPr bwMode="auto">
          <a:xfrm>
            <a:off x="4716016" y="2513402"/>
            <a:ext cx="4183380" cy="11695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r>
              <a:rPr lang="en-US" sz="1500" b="1" i="1" dirty="0" smtClean="0">
                <a:solidFill>
                  <a:srgbClr val="9900CC"/>
                </a:solidFill>
                <a:latin typeface="Arial" panose="020B0604020202020204" pitchFamily="34" charset="0"/>
                <a:cs typeface="Arial" panose="020B0604020202020204" pitchFamily="34" charset="0"/>
              </a:rPr>
              <a:t>Pair prod.:</a:t>
            </a:r>
            <a:r>
              <a:rPr lang="en-US" sz="1500" dirty="0" smtClean="0">
                <a:solidFill>
                  <a:srgbClr val="9900CC"/>
                </a:solidFill>
                <a:latin typeface="Arial" panose="020B0604020202020204" pitchFamily="34" charset="0"/>
                <a:cs typeface="Arial" panose="020B0604020202020204" pitchFamily="34" charset="0"/>
              </a:rPr>
              <a:t> </a:t>
            </a:r>
            <a:r>
              <a:rPr lang="en-US" sz="1500" dirty="0">
                <a:latin typeface="Arial" panose="020B0604020202020204" pitchFamily="34" charset="0"/>
                <a:cs typeface="Arial" panose="020B0604020202020204" pitchFamily="34" charset="0"/>
                <a:sym typeface="Symbol"/>
              </a:rPr>
              <a:t> + </a:t>
            </a:r>
            <a:r>
              <a:rPr lang="en-US" sz="1500" dirty="0" smtClean="0">
                <a:latin typeface="Arial" panose="020B0604020202020204" pitchFamily="34" charset="0"/>
                <a:cs typeface="Arial" panose="020B0604020202020204" pitchFamily="34" charset="0"/>
                <a:sym typeface="Symbol"/>
              </a:rPr>
              <a:t>nucleus  e</a:t>
            </a:r>
            <a:r>
              <a:rPr lang="en-US" sz="1500" baseline="30000" dirty="0" smtClean="0">
                <a:latin typeface="Arial" panose="020B0604020202020204" pitchFamily="34" charset="0"/>
                <a:cs typeface="Arial" panose="020B0604020202020204" pitchFamily="34" charset="0"/>
                <a:sym typeface="Symbol"/>
              </a:rPr>
              <a:t>-</a:t>
            </a:r>
            <a:r>
              <a:rPr lang="en-US" sz="1500" dirty="0" smtClean="0">
                <a:latin typeface="Arial" panose="020B0604020202020204" pitchFamily="34" charset="0"/>
                <a:cs typeface="Arial" panose="020B0604020202020204" pitchFamily="34" charset="0"/>
                <a:sym typeface="Symbol"/>
              </a:rPr>
              <a:t> </a:t>
            </a:r>
            <a:r>
              <a:rPr lang="en-US" sz="1500" dirty="0">
                <a:latin typeface="Arial" panose="020B0604020202020204" pitchFamily="34" charset="0"/>
                <a:cs typeface="Arial" panose="020B0604020202020204" pitchFamily="34" charset="0"/>
                <a:sym typeface="Symbol"/>
              </a:rPr>
              <a:t>+ </a:t>
            </a:r>
            <a:r>
              <a:rPr lang="en-US" sz="1500" dirty="0" smtClean="0">
                <a:latin typeface="Arial" panose="020B0604020202020204" pitchFamily="34" charset="0"/>
                <a:cs typeface="Arial" panose="020B0604020202020204" pitchFamily="34" charset="0"/>
                <a:sym typeface="Symbol"/>
              </a:rPr>
              <a:t>e</a:t>
            </a:r>
            <a:r>
              <a:rPr lang="en-US" sz="1500" baseline="30000" dirty="0" smtClean="0">
                <a:latin typeface="Arial" panose="020B0604020202020204" pitchFamily="34" charset="0"/>
                <a:cs typeface="Arial" panose="020B0604020202020204" pitchFamily="34" charset="0"/>
                <a:sym typeface="Symbol"/>
              </a:rPr>
              <a:t>+</a:t>
            </a:r>
            <a:r>
              <a:rPr lang="en-US" sz="1500" dirty="0" smtClean="0">
                <a:latin typeface="Arial" panose="020B0604020202020204" pitchFamily="34" charset="0"/>
                <a:cs typeface="Arial" panose="020B0604020202020204" pitchFamily="34" charset="0"/>
                <a:sym typeface="Symbol"/>
              </a:rPr>
              <a:t> </a:t>
            </a:r>
            <a:r>
              <a:rPr lang="en-US" sz="1500" dirty="0">
                <a:latin typeface="Arial" panose="020B0604020202020204" pitchFamily="34" charset="0"/>
                <a:cs typeface="Arial" panose="020B0604020202020204" pitchFamily="34" charset="0"/>
                <a:sym typeface="Symbol"/>
              </a:rPr>
              <a:t>+ </a:t>
            </a:r>
            <a:r>
              <a:rPr lang="en-US" sz="1500" dirty="0" smtClean="0">
                <a:latin typeface="Arial" panose="020B0604020202020204" pitchFamily="34" charset="0"/>
                <a:cs typeface="Arial" panose="020B0604020202020204" pitchFamily="34" charset="0"/>
                <a:sym typeface="Symbol"/>
              </a:rPr>
              <a:t>nucleus</a:t>
            </a:r>
            <a:endParaRPr lang="en-US" sz="1500" dirty="0">
              <a:latin typeface="Arial" panose="020B0604020202020204" pitchFamily="34" charset="0"/>
              <a:cs typeface="Arial" panose="020B0604020202020204" pitchFamily="34" charset="0"/>
            </a:endParaRPr>
          </a:p>
          <a:p>
            <a:pPr algn="l">
              <a:spcBef>
                <a:spcPts val="0"/>
              </a:spcBef>
            </a:pPr>
            <a:r>
              <a:rPr lang="en-US" sz="1500" dirty="0">
                <a:latin typeface="Arial" panose="020B0604020202020204" pitchFamily="34" charset="0"/>
                <a:cs typeface="Arial" panose="020B0604020202020204" pitchFamily="34" charset="0"/>
              </a:rPr>
              <a:t>approx. material scaling </a:t>
            </a:r>
            <a:r>
              <a:rPr lang="en-US" sz="1500" b="1" i="1" dirty="0" smtClean="0">
                <a:latin typeface="Arial" panose="020B0604020202020204" pitchFamily="34" charset="0"/>
                <a:cs typeface="Arial" panose="020B0604020202020204" pitchFamily="34" charset="0"/>
                <a:sym typeface="Symbol"/>
              </a:rPr>
              <a:t></a:t>
            </a:r>
            <a:r>
              <a:rPr lang="en-US" sz="1500" b="1" i="1" baseline="-25000" dirty="0" smtClean="0">
                <a:latin typeface="Arial" panose="020B0604020202020204" pitchFamily="34" charset="0"/>
                <a:cs typeface="Arial" panose="020B0604020202020204" pitchFamily="34" charset="0"/>
                <a:sym typeface="Symbol"/>
              </a:rPr>
              <a:t>pair</a:t>
            </a:r>
            <a:r>
              <a:rPr lang="en-US" sz="1500" b="1" i="1" dirty="0" smtClean="0">
                <a:latin typeface="Arial" panose="020B0604020202020204" pitchFamily="34" charset="0"/>
                <a:cs typeface="Arial" panose="020B0604020202020204" pitchFamily="34" charset="0"/>
                <a:sym typeface="Symbol"/>
              </a:rPr>
              <a:t> </a:t>
            </a:r>
            <a:r>
              <a:rPr lang="en-US" sz="1500" b="1" i="1" dirty="0">
                <a:latin typeface="Arial" panose="020B0604020202020204" pitchFamily="34" charset="0"/>
                <a:cs typeface="Arial" panose="020B0604020202020204" pitchFamily="34" charset="0"/>
                <a:sym typeface="Symbol"/>
              </a:rPr>
              <a:t> </a:t>
            </a:r>
            <a:r>
              <a:rPr lang="en-US" sz="1500" b="1" i="1" dirty="0" smtClean="0">
                <a:latin typeface="Arial" panose="020B0604020202020204" pitchFamily="34" charset="0"/>
                <a:cs typeface="Arial" panose="020B0604020202020204" pitchFamily="34" charset="0"/>
                <a:sym typeface="Symbol"/>
              </a:rPr>
              <a:t>Z</a:t>
            </a:r>
            <a:r>
              <a:rPr lang="en-US" sz="1500" b="1" i="1" baseline="30000" dirty="0" smtClean="0">
                <a:latin typeface="Arial" panose="020B0604020202020204" pitchFamily="34" charset="0"/>
                <a:cs typeface="Arial" panose="020B0604020202020204" pitchFamily="34" charset="0"/>
                <a:sym typeface="Symbol"/>
              </a:rPr>
              <a:t>2</a:t>
            </a:r>
            <a:endParaRPr lang="en-US" sz="1500" b="1" dirty="0" smtClean="0">
              <a:latin typeface="Arial" panose="020B0604020202020204" pitchFamily="34" charset="0"/>
              <a:cs typeface="Arial" panose="020B0604020202020204" pitchFamily="34" charset="0"/>
              <a:sym typeface="Symbol"/>
            </a:endParaRPr>
          </a:p>
          <a:p>
            <a:pPr algn="l">
              <a:spcBef>
                <a:spcPts val="900"/>
              </a:spcBef>
            </a:pPr>
            <a:r>
              <a:rPr lang="en-US" sz="1500" b="1" i="1" dirty="0" err="1" smtClean="0">
                <a:latin typeface="Arial" panose="020B0604020202020204" pitchFamily="34" charset="0"/>
                <a:cs typeface="Arial" panose="020B0604020202020204" pitchFamily="34" charset="0"/>
              </a:rPr>
              <a:t>Ele</a:t>
            </a:r>
            <a:r>
              <a:rPr lang="en-US" sz="1500" b="1" i="1" dirty="0" smtClean="0">
                <a:latin typeface="Arial" panose="020B0604020202020204" pitchFamily="34" charset="0"/>
                <a:cs typeface="Arial" panose="020B0604020202020204" pitchFamily="34" charset="0"/>
              </a:rPr>
              <a:t>.-mag. shower:</a:t>
            </a:r>
            <a:r>
              <a:rPr lang="en-US" sz="1500" dirty="0" smtClean="0">
                <a:latin typeface="Arial" panose="020B0604020202020204" pitchFamily="34" charset="0"/>
                <a:cs typeface="Arial" panose="020B0604020202020204" pitchFamily="34" charset="0"/>
              </a:rPr>
              <a:t> </a:t>
            </a:r>
            <a:r>
              <a:rPr lang="en-US" sz="1500" dirty="0" smtClean="0">
                <a:latin typeface="Arial" panose="020B0604020202020204" pitchFamily="34" charset="0"/>
                <a:cs typeface="Arial" panose="020B0604020202020204" pitchFamily="34" charset="0"/>
                <a:sym typeface="Symbol"/>
              </a:rPr>
              <a:t>for high </a:t>
            </a:r>
            <a:r>
              <a:rPr lang="en-US" sz="1500" b="1" i="1" dirty="0" smtClean="0">
                <a:latin typeface="Arial" panose="020B0604020202020204" pitchFamily="34" charset="0"/>
                <a:cs typeface="Arial" panose="020B0604020202020204" pitchFamily="34" charset="0"/>
                <a:sym typeface="Symbol"/>
              </a:rPr>
              <a:t>E</a:t>
            </a:r>
            <a:r>
              <a:rPr lang="en-US" sz="1500" b="1" i="1" baseline="-25000" dirty="0" smtClean="0">
                <a:latin typeface="Arial" panose="020B0604020202020204" pitchFamily="34" charset="0"/>
                <a:cs typeface="Arial" panose="020B0604020202020204" pitchFamily="34" charset="0"/>
                <a:sym typeface="Symbol"/>
              </a:rPr>
              <a:t> </a:t>
            </a:r>
          </a:p>
          <a:p>
            <a:pPr algn="l">
              <a:spcBef>
                <a:spcPts val="300"/>
              </a:spcBef>
            </a:pPr>
            <a:r>
              <a:rPr lang="en-US" sz="1500" dirty="0" smtClean="0">
                <a:latin typeface="Arial" panose="020B0604020202020204" pitchFamily="34" charset="0"/>
                <a:cs typeface="Arial" panose="020B0604020202020204" pitchFamily="34" charset="0"/>
                <a:sym typeface="Symbol"/>
              </a:rPr>
              <a:t>  (e</a:t>
            </a:r>
            <a:r>
              <a:rPr lang="en-US" sz="1500" baseline="30000" dirty="0" smtClean="0">
                <a:latin typeface="Arial" panose="020B0604020202020204" pitchFamily="34" charset="0"/>
                <a:cs typeface="Arial" panose="020B0604020202020204" pitchFamily="34" charset="0"/>
                <a:sym typeface="Symbol"/>
              </a:rPr>
              <a:t>-</a:t>
            </a:r>
            <a:r>
              <a:rPr lang="en-US" sz="1500" dirty="0" smtClean="0">
                <a:latin typeface="Arial" panose="020B0604020202020204" pitchFamily="34" charset="0"/>
                <a:cs typeface="Arial" panose="020B0604020202020204" pitchFamily="34" charset="0"/>
                <a:sym typeface="Symbol"/>
              </a:rPr>
              <a:t>e</a:t>
            </a:r>
            <a:r>
              <a:rPr lang="en-US" sz="1500" baseline="30000" dirty="0" smtClean="0">
                <a:latin typeface="Arial" panose="020B0604020202020204" pitchFamily="34" charset="0"/>
                <a:cs typeface="Arial" panose="020B0604020202020204" pitchFamily="34" charset="0"/>
                <a:sym typeface="Symbol"/>
              </a:rPr>
              <a:t>+</a:t>
            </a:r>
            <a:r>
              <a:rPr lang="en-US" sz="1500" dirty="0" smtClean="0">
                <a:latin typeface="Arial" panose="020B0604020202020204" pitchFamily="34" charset="0"/>
                <a:cs typeface="Arial" panose="020B0604020202020204" pitchFamily="34" charset="0"/>
                <a:sym typeface="Symbol"/>
              </a:rPr>
              <a:t>)  ’</a:t>
            </a:r>
            <a:r>
              <a:rPr lang="en-US" sz="1500" baseline="-25000" dirty="0" err="1" smtClean="0">
                <a:latin typeface="Arial" panose="020B0604020202020204" pitchFamily="34" charset="0"/>
                <a:cs typeface="Arial" panose="020B0604020202020204" pitchFamily="34" charset="0"/>
                <a:sym typeface="Symbol"/>
              </a:rPr>
              <a:t>brems</a:t>
            </a:r>
            <a:r>
              <a:rPr lang="en-US" sz="1500" dirty="0" smtClean="0">
                <a:latin typeface="Arial" panose="020B0604020202020204" pitchFamily="34" charset="0"/>
                <a:cs typeface="Arial" panose="020B0604020202020204" pitchFamily="34" charset="0"/>
                <a:sym typeface="Symbol"/>
              </a:rPr>
              <a:t> </a:t>
            </a:r>
            <a:r>
              <a:rPr lang="en-US" sz="1500" dirty="0">
                <a:latin typeface="Arial" panose="020B0604020202020204" pitchFamily="34" charset="0"/>
                <a:cs typeface="Arial" panose="020B0604020202020204" pitchFamily="34" charset="0"/>
                <a:sym typeface="Symbol"/>
              </a:rPr>
              <a:t> (e</a:t>
            </a:r>
            <a:r>
              <a:rPr lang="en-US" sz="1500" baseline="30000" dirty="0">
                <a:latin typeface="Arial" panose="020B0604020202020204" pitchFamily="34" charset="0"/>
                <a:cs typeface="Arial" panose="020B0604020202020204" pitchFamily="34" charset="0"/>
                <a:sym typeface="Symbol"/>
              </a:rPr>
              <a:t>-</a:t>
            </a:r>
            <a:r>
              <a:rPr lang="en-US" sz="1500" dirty="0">
                <a:latin typeface="Arial" panose="020B0604020202020204" pitchFamily="34" charset="0"/>
                <a:cs typeface="Arial" panose="020B0604020202020204" pitchFamily="34" charset="0"/>
                <a:sym typeface="Symbol"/>
              </a:rPr>
              <a:t>e</a:t>
            </a:r>
            <a:r>
              <a:rPr lang="en-US" sz="1500" baseline="30000" dirty="0" smtClean="0">
                <a:latin typeface="Arial" panose="020B0604020202020204" pitchFamily="34" charset="0"/>
                <a:cs typeface="Arial" panose="020B0604020202020204" pitchFamily="34" charset="0"/>
                <a:sym typeface="Symbol"/>
              </a:rPr>
              <a:t>+</a:t>
            </a:r>
            <a:r>
              <a:rPr lang="en-US" sz="1500" dirty="0" smtClean="0">
                <a:latin typeface="Arial" panose="020B0604020202020204" pitchFamily="34" charset="0"/>
                <a:cs typeface="Arial" panose="020B0604020202020204" pitchFamily="34" charset="0"/>
                <a:sym typeface="Symbol"/>
              </a:rPr>
              <a:t>)’ </a:t>
            </a:r>
            <a:r>
              <a:rPr lang="en-US" sz="1500" dirty="0">
                <a:latin typeface="Arial" panose="020B0604020202020204" pitchFamily="34" charset="0"/>
                <a:cs typeface="Arial" panose="020B0604020202020204" pitchFamily="34" charset="0"/>
                <a:sym typeface="Symbol"/>
              </a:rPr>
              <a:t> </a:t>
            </a:r>
            <a:r>
              <a:rPr lang="en-US" sz="1500" dirty="0" smtClean="0">
                <a:latin typeface="Arial" panose="020B0604020202020204" pitchFamily="34" charset="0"/>
                <a:cs typeface="Arial" panose="020B0604020202020204" pitchFamily="34" charset="0"/>
                <a:sym typeface="Symbol"/>
              </a:rPr>
              <a:t>’’</a:t>
            </a:r>
            <a:r>
              <a:rPr lang="en-US" sz="1500" baseline="-25000" dirty="0" err="1" smtClean="0">
                <a:latin typeface="Arial" panose="020B0604020202020204" pitchFamily="34" charset="0"/>
                <a:cs typeface="Arial" panose="020B0604020202020204" pitchFamily="34" charset="0"/>
                <a:sym typeface="Symbol"/>
              </a:rPr>
              <a:t>Brems</a:t>
            </a:r>
            <a:r>
              <a:rPr lang="en-US" sz="1500" dirty="0" smtClean="0">
                <a:latin typeface="Arial" panose="020B0604020202020204" pitchFamily="34" charset="0"/>
                <a:cs typeface="Arial" panose="020B0604020202020204" pitchFamily="34" charset="0"/>
                <a:sym typeface="Symbol"/>
              </a:rPr>
              <a:t> </a:t>
            </a:r>
            <a:r>
              <a:rPr lang="en-US" sz="1500" dirty="0">
                <a:latin typeface="Arial" panose="020B0604020202020204" pitchFamily="34" charset="0"/>
                <a:cs typeface="Arial" panose="020B0604020202020204" pitchFamily="34" charset="0"/>
                <a:sym typeface="Symbol"/>
              </a:rPr>
              <a:t> </a:t>
            </a:r>
            <a:r>
              <a:rPr lang="en-US" sz="1500" dirty="0" smtClean="0">
                <a:latin typeface="Arial" panose="020B0604020202020204" pitchFamily="34" charset="0"/>
                <a:cs typeface="Arial" panose="020B0604020202020204" pitchFamily="34" charset="0"/>
                <a:sym typeface="Symbol"/>
              </a:rPr>
              <a:t> ....</a:t>
            </a:r>
            <a:endParaRPr lang="en-US" sz="15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525913535"/>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6"/>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5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7"/>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8"/>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4"/>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9"/>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63"/>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6407"/>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25"/>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9"/>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5"/>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3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18" grpId="0" animBg="1"/>
      <p:bldP spid="19" grpId="0" animBg="1"/>
      <p:bldP spid="22" grpId="0"/>
      <p:bldP spid="24" grpId="0"/>
      <p:bldP spid="25" grpId="0"/>
      <p:bldP spid="29" grpId="0"/>
      <p:bldP spid="30" grpId="0"/>
      <p:bldP spid="59" grpId="0"/>
      <p:bldP spid="63"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Text Box 2"/>
          <p:cNvSpPr txBox="1">
            <a:spLocks noChangeArrowheads="1"/>
          </p:cNvSpPr>
          <p:nvPr/>
        </p:nvSpPr>
        <p:spPr bwMode="auto">
          <a:xfrm>
            <a:off x="252000" y="180000"/>
            <a:ext cx="7924800" cy="430887"/>
          </a:xfrm>
          <a:prstGeom prst="rect">
            <a:avLst/>
          </a:prstGeom>
          <a:noFill/>
          <a:ln>
            <a:noFill/>
          </a:ln>
          <a:effectLs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200" b="1" dirty="0" smtClean="0">
                <a:solidFill>
                  <a:srgbClr val="000000"/>
                </a:solidFill>
                <a:latin typeface="Calibri" panose="020F0502020204030204" pitchFamily="34" charset="0"/>
                <a:cs typeface="Calibri" panose="020F0502020204030204" pitchFamily="34" charset="0"/>
              </a:rPr>
              <a:t>Interaction of Neutrons</a:t>
            </a:r>
            <a:endParaRPr lang="en-US" altLang="de-DE" sz="2200" b="1" dirty="0">
              <a:solidFill>
                <a:srgbClr val="000000"/>
              </a:solidFill>
              <a:latin typeface="Calibri" panose="020F0502020204030204" pitchFamily="34" charset="0"/>
              <a:cs typeface="Calibri" panose="020F0502020204030204" pitchFamily="34" charset="0"/>
            </a:endParaRPr>
          </a:p>
        </p:txBody>
      </p:sp>
      <p:sp>
        <p:nvSpPr>
          <p:cNvPr id="16388" name="Rectangle 4"/>
          <p:cNvSpPr>
            <a:spLocks noChangeArrowheads="1"/>
          </p:cNvSpPr>
          <p:nvPr/>
        </p:nvSpPr>
        <p:spPr bwMode="auto">
          <a:xfrm>
            <a:off x="1" y="752488"/>
            <a:ext cx="4599295" cy="14516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spcBef>
                <a:spcPts val="400"/>
              </a:spcBef>
            </a:pPr>
            <a:r>
              <a:rPr lang="en-US" altLang="de-DE" sz="1500" b="1" dirty="0" smtClean="0">
                <a:solidFill>
                  <a:srgbClr val="0000FF"/>
                </a:solidFill>
                <a:latin typeface="Arial" panose="020B0604020202020204" pitchFamily="34" charset="0"/>
                <a:cs typeface="Arial" panose="020B0604020202020204" pitchFamily="34" charset="0"/>
              </a:rPr>
              <a:t>Neutrons don’t interaction with electrons</a:t>
            </a:r>
          </a:p>
          <a:p>
            <a:pPr algn="l">
              <a:spcBef>
                <a:spcPts val="400"/>
              </a:spcBef>
            </a:pPr>
            <a:r>
              <a:rPr lang="en-US" altLang="de-DE" sz="1500" b="1" dirty="0" smtClean="0">
                <a:solidFill>
                  <a:srgbClr val="0000FF"/>
                </a:solidFill>
                <a:latin typeface="Arial" panose="020B0604020202020204" pitchFamily="34" charset="0"/>
                <a:cs typeface="Arial" panose="020B0604020202020204" pitchFamily="34" charset="0"/>
              </a:rPr>
              <a:t>Nuclear physics processes:</a:t>
            </a:r>
          </a:p>
          <a:p>
            <a:pPr marL="285750" indent="-285750" algn="l">
              <a:spcBef>
                <a:spcPts val="400"/>
              </a:spcBef>
              <a:buFont typeface="Wingdings" panose="05000000000000000000" pitchFamily="2" charset="2"/>
              <a:buChar char="Ø"/>
            </a:pPr>
            <a:r>
              <a:rPr lang="en-US" altLang="de-DE" sz="1500" dirty="0">
                <a:latin typeface="Arial" panose="020B0604020202020204" pitchFamily="34" charset="0"/>
                <a:cs typeface="Arial" panose="020B0604020202020204" pitchFamily="34" charset="0"/>
              </a:rPr>
              <a:t>E</a:t>
            </a:r>
            <a:r>
              <a:rPr lang="en-US" altLang="de-DE" sz="1500" dirty="0" smtClean="0">
                <a:latin typeface="Arial" panose="020B0604020202020204" pitchFamily="34" charset="0"/>
                <a:cs typeface="Arial" panose="020B0604020202020204" pitchFamily="34" charset="0"/>
              </a:rPr>
              <a:t>lastic scattering: X(</a:t>
            </a:r>
            <a:r>
              <a:rPr lang="en-US" altLang="de-DE" sz="1500" dirty="0" err="1" smtClean="0">
                <a:latin typeface="Arial" panose="020B0604020202020204" pitchFamily="34" charset="0"/>
                <a:cs typeface="Arial" panose="020B0604020202020204" pitchFamily="34" charset="0"/>
              </a:rPr>
              <a:t>n,n</a:t>
            </a:r>
            <a:r>
              <a:rPr lang="en-US" altLang="de-DE" sz="1500" dirty="0" smtClean="0">
                <a:latin typeface="Arial" panose="020B0604020202020204" pitchFamily="34" charset="0"/>
                <a:cs typeface="Arial" panose="020B0604020202020204" pitchFamily="34" charset="0"/>
              </a:rPr>
              <a:t>)X </a:t>
            </a:r>
          </a:p>
          <a:p>
            <a:pPr algn="l">
              <a:spcBef>
                <a:spcPts val="400"/>
              </a:spcBef>
            </a:pPr>
            <a:r>
              <a:rPr lang="en-US" altLang="de-DE" sz="1500" dirty="0">
                <a:latin typeface="Arial" panose="020B0604020202020204" pitchFamily="34" charset="0"/>
                <a:cs typeface="Arial" panose="020B0604020202020204" pitchFamily="34" charset="0"/>
              </a:rPr>
              <a:t> </a:t>
            </a:r>
            <a:r>
              <a:rPr lang="en-US" altLang="de-DE" sz="1500" dirty="0" smtClean="0">
                <a:latin typeface="Arial" panose="020B0604020202020204" pitchFamily="34" charset="0"/>
                <a:cs typeface="Arial" panose="020B0604020202020204" pitchFamily="34" charset="0"/>
              </a:rPr>
              <a:t>    with X receiving recoil momentum</a:t>
            </a:r>
          </a:p>
          <a:p>
            <a:pPr marL="285750" indent="-285750" algn="l">
              <a:spcBef>
                <a:spcPts val="400"/>
              </a:spcBef>
              <a:buFont typeface="Wingdings" panose="05000000000000000000" pitchFamily="2" charset="2"/>
              <a:buChar char="Ø"/>
            </a:pPr>
            <a:r>
              <a:rPr lang="en-US" altLang="de-DE" sz="1500" dirty="0" smtClean="0">
                <a:latin typeface="Arial" panose="020B0604020202020204" pitchFamily="34" charset="0"/>
                <a:cs typeface="Arial" panose="020B0604020202020204" pitchFamily="34" charset="0"/>
              </a:rPr>
              <a:t>Radiative capture with </a:t>
            </a:r>
            <a:r>
              <a:rPr lang="en-US" altLang="de-DE" sz="1500" dirty="0" smtClean="0">
                <a:latin typeface="Arial" panose="020B0604020202020204" pitchFamily="34" charset="0"/>
                <a:cs typeface="Arial" panose="020B0604020202020204" pitchFamily="34" charset="0"/>
                <a:sym typeface="Symbol"/>
              </a:rPr>
              <a:t> emission</a:t>
            </a:r>
            <a:r>
              <a:rPr lang="en-US" altLang="de-DE" sz="1500" dirty="0" smtClean="0">
                <a:latin typeface="Arial" panose="020B0604020202020204" pitchFamily="34" charset="0"/>
                <a:cs typeface="Arial" panose="020B0604020202020204" pitchFamily="34" charset="0"/>
              </a:rPr>
              <a:t>: </a:t>
            </a:r>
            <a:r>
              <a:rPr lang="en-US" altLang="de-DE" sz="1500" baseline="30000" dirty="0" smtClean="0">
                <a:latin typeface="Arial" panose="020B0604020202020204" pitchFamily="34" charset="0"/>
                <a:cs typeface="Arial" panose="020B0604020202020204" pitchFamily="34" charset="0"/>
              </a:rPr>
              <a:t>A</a:t>
            </a:r>
            <a:r>
              <a:rPr lang="en-US" altLang="de-DE" sz="1500" dirty="0" smtClean="0">
                <a:latin typeface="Arial" panose="020B0604020202020204" pitchFamily="34" charset="0"/>
                <a:cs typeface="Arial" panose="020B0604020202020204" pitchFamily="34" charset="0"/>
              </a:rPr>
              <a:t>X (n,</a:t>
            </a:r>
            <a:r>
              <a:rPr lang="en-US" altLang="de-DE" sz="1500" dirty="0" smtClean="0">
                <a:latin typeface="Arial" panose="020B0604020202020204" pitchFamily="34" charset="0"/>
                <a:cs typeface="Arial" panose="020B0604020202020204" pitchFamily="34" charset="0"/>
                <a:sym typeface="Symbol"/>
              </a:rPr>
              <a:t></a:t>
            </a:r>
            <a:r>
              <a:rPr lang="en-US" altLang="de-DE" sz="1500" dirty="0" smtClean="0">
                <a:latin typeface="Arial" panose="020B0604020202020204" pitchFamily="34" charset="0"/>
                <a:cs typeface="Arial" panose="020B0604020202020204" pitchFamily="34" charset="0"/>
              </a:rPr>
              <a:t>) </a:t>
            </a:r>
            <a:r>
              <a:rPr lang="en-US" altLang="de-DE" sz="1500" baseline="30000" dirty="0" smtClean="0">
                <a:latin typeface="Arial" panose="020B0604020202020204" pitchFamily="34" charset="0"/>
                <a:cs typeface="Arial" panose="020B0604020202020204" pitchFamily="34" charset="0"/>
              </a:rPr>
              <a:t>A+1</a:t>
            </a:r>
            <a:r>
              <a:rPr lang="en-US" altLang="de-DE" sz="1500" dirty="0" smtClean="0">
                <a:latin typeface="Arial" panose="020B0604020202020204" pitchFamily="34" charset="0"/>
                <a:cs typeface="Arial" panose="020B0604020202020204" pitchFamily="34" charset="0"/>
              </a:rPr>
              <a:t>X </a:t>
            </a:r>
            <a:endParaRPr lang="en-US" altLang="de-DE" sz="1500" dirty="0">
              <a:latin typeface="Arial" panose="020B0604020202020204" pitchFamily="34" charset="0"/>
              <a:cs typeface="Arial" panose="020B0604020202020204" pitchFamily="34" charset="0"/>
            </a:endParaRPr>
          </a:p>
        </p:txBody>
      </p:sp>
      <p:sp>
        <p:nvSpPr>
          <p:cNvPr id="23" name="Rectangle 6"/>
          <p:cNvSpPr>
            <a:spLocks noChangeArrowheads="1"/>
          </p:cNvSpPr>
          <p:nvPr/>
        </p:nvSpPr>
        <p:spPr bwMode="auto">
          <a:xfrm>
            <a:off x="64099" y="2178137"/>
            <a:ext cx="5003201" cy="14516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spcBef>
                <a:spcPts val="400"/>
              </a:spcBef>
            </a:pPr>
            <a:r>
              <a:rPr lang="en-US" sz="1500" b="1" i="1" dirty="0">
                <a:latin typeface="Arial" panose="020B0604020202020204" pitchFamily="34" charset="0"/>
                <a:cs typeface="Arial" panose="020B0604020202020204" pitchFamily="34" charset="0"/>
              </a:rPr>
              <a:t>Example:</a:t>
            </a:r>
            <a:r>
              <a:rPr lang="en-US" sz="1500" dirty="0">
                <a:latin typeface="Arial" panose="020B0604020202020204" pitchFamily="34" charset="0"/>
                <a:cs typeface="Arial" panose="020B0604020202020204" pitchFamily="34" charset="0"/>
              </a:rPr>
              <a:t> </a:t>
            </a:r>
            <a:r>
              <a:rPr lang="en-US" sz="1500" dirty="0" smtClean="0">
                <a:latin typeface="Arial" panose="020B0604020202020204" pitchFamily="34" charset="0"/>
                <a:cs typeface="Arial" panose="020B0604020202020204" pitchFamily="34" charset="0"/>
              </a:rPr>
              <a:t>Neutron on copper </a:t>
            </a:r>
            <a:r>
              <a:rPr lang="en-US" sz="1500" baseline="30000" dirty="0" smtClean="0">
                <a:latin typeface="Arial" panose="020B0604020202020204" pitchFamily="34" charset="0"/>
                <a:cs typeface="Arial" panose="020B0604020202020204" pitchFamily="34" charset="0"/>
              </a:rPr>
              <a:t>63</a:t>
            </a:r>
            <a:r>
              <a:rPr lang="en-US" sz="1500" dirty="0" smtClean="0">
                <a:latin typeface="Arial" panose="020B0604020202020204" pitchFamily="34" charset="0"/>
                <a:cs typeface="Arial" panose="020B0604020202020204" pitchFamily="34" charset="0"/>
              </a:rPr>
              <a:t>Cu</a:t>
            </a:r>
          </a:p>
          <a:p>
            <a:pPr algn="l">
              <a:spcBef>
                <a:spcPts val="400"/>
              </a:spcBef>
            </a:pPr>
            <a:r>
              <a:rPr lang="en-US" sz="1500" b="1" dirty="0" smtClean="0">
                <a:latin typeface="Arial" panose="020B0604020202020204" pitchFamily="34" charset="0"/>
                <a:cs typeface="Arial" panose="020B0604020202020204" pitchFamily="34" charset="0"/>
              </a:rPr>
              <a:t>Elastic scattering</a:t>
            </a:r>
            <a:r>
              <a:rPr lang="en-US" sz="1500" dirty="0" smtClean="0">
                <a:latin typeface="Arial" panose="020B0604020202020204" pitchFamily="34" charset="0"/>
                <a:cs typeface="Arial" panose="020B0604020202020204" pitchFamily="34" charset="0"/>
              </a:rPr>
              <a:t>: Large cross section for thermal n</a:t>
            </a:r>
          </a:p>
          <a:p>
            <a:pPr algn="l">
              <a:spcBef>
                <a:spcPts val="400"/>
              </a:spcBef>
            </a:pPr>
            <a:r>
              <a:rPr lang="en-US" sz="1500" b="1" dirty="0" smtClean="0">
                <a:latin typeface="Arial" panose="020B0604020202020204" pitchFamily="34" charset="0"/>
                <a:cs typeface="Arial" panose="020B0604020202020204" pitchFamily="34" charset="0"/>
              </a:rPr>
              <a:t>Absorption</a:t>
            </a:r>
            <a:r>
              <a:rPr lang="en-US" sz="1500" dirty="0" smtClean="0">
                <a:latin typeface="Arial" panose="020B0604020202020204" pitchFamily="34" charset="0"/>
                <a:cs typeface="Arial" panose="020B0604020202020204" pitchFamily="34" charset="0"/>
              </a:rPr>
              <a:t>: Large cross section at resonances</a:t>
            </a:r>
          </a:p>
          <a:p>
            <a:pPr algn="l">
              <a:spcBef>
                <a:spcPts val="400"/>
              </a:spcBef>
            </a:pPr>
            <a:r>
              <a:rPr lang="en-US" altLang="de-DE" sz="1500" dirty="0" smtClean="0">
                <a:latin typeface="Arial" panose="020B0604020202020204" pitchFamily="34" charset="0"/>
                <a:cs typeface="Arial" panose="020B0604020202020204" pitchFamily="34" charset="0"/>
                <a:sym typeface="Symbol"/>
              </a:rPr>
              <a:t>                      - emission and activation</a:t>
            </a:r>
          </a:p>
          <a:p>
            <a:pPr algn="l">
              <a:spcBef>
                <a:spcPts val="400"/>
              </a:spcBef>
            </a:pPr>
            <a:r>
              <a:rPr lang="en-US" sz="1500" dirty="0">
                <a:latin typeface="Arial" panose="020B0604020202020204" pitchFamily="34" charset="0"/>
                <a:cs typeface="Arial" panose="020B0604020202020204" pitchFamily="34" charset="0"/>
              </a:rPr>
              <a:t>For </a:t>
            </a:r>
            <a:r>
              <a:rPr lang="en-US" sz="1500" b="1" i="1" dirty="0">
                <a:latin typeface="Arial" panose="020B0604020202020204" pitchFamily="34" charset="0"/>
                <a:cs typeface="Arial" panose="020B0604020202020204" pitchFamily="34" charset="0"/>
              </a:rPr>
              <a:t>E</a:t>
            </a:r>
            <a:r>
              <a:rPr lang="en-US" sz="1500" dirty="0">
                <a:latin typeface="Arial" panose="020B0604020202020204" pitchFamily="34" charset="0"/>
                <a:cs typeface="Arial" panose="020B0604020202020204" pitchFamily="34" charset="0"/>
              </a:rPr>
              <a:t> &gt;&gt; 100 MeV comparable cross section as </a:t>
            </a:r>
            <a:r>
              <a:rPr lang="en-US" sz="1500" dirty="0" smtClean="0">
                <a:latin typeface="Arial" panose="020B0604020202020204" pitchFamily="34" charset="0"/>
                <a:cs typeface="Arial" panose="020B0604020202020204" pitchFamily="34" charset="0"/>
              </a:rPr>
              <a:t>proton</a:t>
            </a:r>
            <a:endParaRPr lang="en-US" sz="1500" dirty="0">
              <a:latin typeface="Arial" panose="020B0604020202020204" pitchFamily="34" charset="0"/>
              <a:cs typeface="Arial" panose="020B0604020202020204" pitchFamily="34" charset="0"/>
            </a:endParaRPr>
          </a:p>
        </p:txBody>
      </p:sp>
      <p:sp>
        <p:nvSpPr>
          <p:cNvPr id="27" name="Rectangle 5"/>
          <p:cNvSpPr>
            <a:spLocks noChangeArrowheads="1"/>
          </p:cNvSpPr>
          <p:nvPr/>
        </p:nvSpPr>
        <p:spPr bwMode="auto">
          <a:xfrm>
            <a:off x="30598" y="6397281"/>
            <a:ext cx="4969058"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1200" dirty="0">
                <a:latin typeface="Arial" panose="020B0604020202020204" pitchFamily="34" charset="0"/>
                <a:cs typeface="Arial" panose="020B0604020202020204" pitchFamily="34" charset="0"/>
              </a:rPr>
              <a:t>https://</a:t>
            </a:r>
            <a:r>
              <a:rPr lang="en-US" altLang="de-DE" sz="1200" dirty="0" smtClean="0">
                <a:latin typeface="Arial" panose="020B0604020202020204" pitchFamily="34" charset="0"/>
                <a:cs typeface="Arial" panose="020B0604020202020204" pitchFamily="34" charset="0"/>
              </a:rPr>
              <a:t>t2.lanl.gov/nis/data/endf/</a:t>
            </a:r>
            <a:r>
              <a:rPr lang="en-US" altLang="de-DE" sz="1200" dirty="0">
                <a:latin typeface="Arial" panose="020B0604020202020204" pitchFamily="34" charset="0"/>
                <a:cs typeface="Arial" panose="020B0604020202020204" pitchFamily="34" charset="0"/>
              </a:rPr>
              <a:t>  </a:t>
            </a:r>
            <a:r>
              <a:rPr lang="en-US" altLang="de-DE" sz="1200" dirty="0" smtClean="0">
                <a:latin typeface="Arial" panose="020B0604020202020204" pitchFamily="34" charset="0"/>
                <a:cs typeface="Arial" panose="020B0604020202020204" pitchFamily="34" charset="0"/>
              </a:rPr>
              <a:t> and Zhukov, BIW 2010</a:t>
            </a:r>
            <a:endParaRPr lang="en-US" altLang="de-DE" sz="1200" dirty="0">
              <a:latin typeface="Arial" panose="020B0604020202020204" pitchFamily="34" charset="0"/>
              <a:cs typeface="Arial" panose="020B0604020202020204" pitchFamily="34" charset="0"/>
            </a:endParaRPr>
          </a:p>
        </p:txBody>
      </p:sp>
      <p:sp>
        <p:nvSpPr>
          <p:cNvPr id="47" name="Rectangle 6"/>
          <p:cNvSpPr>
            <a:spLocks noChangeArrowheads="1"/>
          </p:cNvSpPr>
          <p:nvPr/>
        </p:nvSpPr>
        <p:spPr bwMode="auto">
          <a:xfrm>
            <a:off x="4892696" y="2539182"/>
            <a:ext cx="4053184" cy="8874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spcBef>
                <a:spcPts val="400"/>
              </a:spcBef>
            </a:pPr>
            <a:r>
              <a:rPr lang="en-US" sz="1500" b="1" i="1" dirty="0">
                <a:latin typeface="Arial" panose="020B0604020202020204" pitchFamily="34" charset="0"/>
                <a:cs typeface="Arial" panose="020B0604020202020204" pitchFamily="34" charset="0"/>
              </a:rPr>
              <a:t>Example:</a:t>
            </a:r>
            <a:r>
              <a:rPr lang="en-US" sz="1500" dirty="0">
                <a:latin typeface="Arial" panose="020B0604020202020204" pitchFamily="34" charset="0"/>
                <a:cs typeface="Arial" panose="020B0604020202020204" pitchFamily="34" charset="0"/>
              </a:rPr>
              <a:t> </a:t>
            </a:r>
            <a:r>
              <a:rPr lang="en-US" sz="1500" dirty="0" smtClean="0">
                <a:latin typeface="Arial" panose="020B0604020202020204" pitchFamily="34" charset="0"/>
                <a:cs typeface="Arial" panose="020B0604020202020204" pitchFamily="34" charset="0"/>
              </a:rPr>
              <a:t>Neutrons on H </a:t>
            </a:r>
          </a:p>
          <a:p>
            <a:pPr algn="l">
              <a:spcBef>
                <a:spcPts val="400"/>
              </a:spcBef>
            </a:pPr>
            <a:r>
              <a:rPr lang="en-US" sz="1500" dirty="0">
                <a:latin typeface="Arial" panose="020B0604020202020204" pitchFamily="34" charset="0"/>
                <a:cs typeface="Arial" panose="020B0604020202020204" pitchFamily="34" charset="0"/>
              </a:rPr>
              <a:t> </a:t>
            </a:r>
            <a:r>
              <a:rPr lang="en-US" sz="1500" dirty="0" smtClean="0">
                <a:latin typeface="Arial" panose="020B0604020202020204" pitchFamily="34" charset="0"/>
                <a:cs typeface="Arial" panose="020B0604020202020204" pitchFamily="34" charset="0"/>
              </a:rPr>
              <a:t>     e.g. H</a:t>
            </a:r>
            <a:r>
              <a:rPr lang="en-US" sz="1500" baseline="-25000" dirty="0" smtClean="0">
                <a:latin typeface="Arial" panose="020B0604020202020204" pitchFamily="34" charset="0"/>
                <a:cs typeface="Arial" panose="020B0604020202020204" pitchFamily="34" charset="0"/>
              </a:rPr>
              <a:t>2</a:t>
            </a:r>
            <a:r>
              <a:rPr lang="en-US" sz="1500" dirty="0" smtClean="0">
                <a:latin typeface="Arial" panose="020B0604020202020204" pitchFamily="34" charset="0"/>
                <a:cs typeface="Arial" panose="020B0604020202020204" pitchFamily="34" charset="0"/>
              </a:rPr>
              <a:t>O, organic materials</a:t>
            </a:r>
          </a:p>
          <a:p>
            <a:pPr algn="l">
              <a:spcBef>
                <a:spcPts val="400"/>
              </a:spcBef>
            </a:pPr>
            <a:r>
              <a:rPr lang="en-US" sz="1500" dirty="0" smtClean="0">
                <a:latin typeface="Arial" panose="020B0604020202020204" pitchFamily="34" charset="0"/>
                <a:cs typeface="Arial" panose="020B0604020202020204" pitchFamily="34" charset="0"/>
                <a:sym typeface="Symbol"/>
              </a:rPr>
              <a:t> effective moderator due to equal masses</a:t>
            </a:r>
            <a:r>
              <a:rPr lang="en-US" sz="1500" dirty="0" smtClean="0">
                <a:latin typeface="Arial" panose="020B0604020202020204" pitchFamily="34" charset="0"/>
                <a:cs typeface="Arial" panose="020B0604020202020204" pitchFamily="34" charset="0"/>
              </a:rPr>
              <a:t> </a:t>
            </a:r>
            <a:endParaRPr lang="en-US" sz="1500" dirty="0">
              <a:latin typeface="Arial" panose="020B0604020202020204" pitchFamily="34" charset="0"/>
              <a:cs typeface="Arial" panose="020B0604020202020204" pitchFamily="34" charset="0"/>
            </a:endParaRPr>
          </a:p>
        </p:txBody>
      </p:sp>
      <p:sp>
        <p:nvSpPr>
          <p:cNvPr id="6" name="Freihandform 5"/>
          <p:cNvSpPr/>
          <p:nvPr/>
        </p:nvSpPr>
        <p:spPr>
          <a:xfrm>
            <a:off x="3825240" y="1363980"/>
            <a:ext cx="1981200" cy="601980"/>
          </a:xfrm>
          <a:custGeom>
            <a:avLst/>
            <a:gdLst>
              <a:gd name="connsiteX0" fmla="*/ 0 w 1981200"/>
              <a:gd name="connsiteY0" fmla="*/ 601980 h 601980"/>
              <a:gd name="connsiteX1" fmla="*/ 739140 w 1981200"/>
              <a:gd name="connsiteY1" fmla="*/ 601980 h 601980"/>
              <a:gd name="connsiteX2" fmla="*/ 739140 w 1981200"/>
              <a:gd name="connsiteY2" fmla="*/ 601980 h 601980"/>
              <a:gd name="connsiteX3" fmla="*/ 1173480 w 1981200"/>
              <a:gd name="connsiteY3" fmla="*/ 487680 h 601980"/>
              <a:gd name="connsiteX4" fmla="*/ 1478280 w 1981200"/>
              <a:gd name="connsiteY4" fmla="*/ 304800 h 601980"/>
              <a:gd name="connsiteX5" fmla="*/ 1981200 w 1981200"/>
              <a:gd name="connsiteY5" fmla="*/ 0 h 601980"/>
              <a:gd name="connsiteX6" fmla="*/ 1981200 w 1981200"/>
              <a:gd name="connsiteY6" fmla="*/ 0 h 601980"/>
              <a:gd name="connsiteX7" fmla="*/ 1981200 w 1981200"/>
              <a:gd name="connsiteY7" fmla="*/ 0 h 6019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81200" h="601980">
                <a:moveTo>
                  <a:pt x="0" y="601980"/>
                </a:moveTo>
                <a:lnTo>
                  <a:pt x="739140" y="601980"/>
                </a:lnTo>
                <a:lnTo>
                  <a:pt x="739140" y="601980"/>
                </a:lnTo>
                <a:cubicBezTo>
                  <a:pt x="811530" y="582930"/>
                  <a:pt x="1050290" y="537210"/>
                  <a:pt x="1173480" y="487680"/>
                </a:cubicBezTo>
                <a:cubicBezTo>
                  <a:pt x="1296670" y="438150"/>
                  <a:pt x="1478280" y="304800"/>
                  <a:pt x="1478280" y="304800"/>
                </a:cubicBezTo>
                <a:lnTo>
                  <a:pt x="1981200" y="0"/>
                </a:lnTo>
                <a:lnTo>
                  <a:pt x="1981200" y="0"/>
                </a:lnTo>
                <a:lnTo>
                  <a:pt x="1981200" y="0"/>
                </a:lnTo>
              </a:path>
            </a:pathLst>
          </a:cu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nvGrpSpPr>
          <p:cNvPr id="18" name="Gruppieren 17"/>
          <p:cNvGrpSpPr/>
          <p:nvPr/>
        </p:nvGrpSpPr>
        <p:grpSpPr>
          <a:xfrm>
            <a:off x="4364527" y="746762"/>
            <a:ext cx="2273031" cy="1463130"/>
            <a:chOff x="6024621" y="732642"/>
            <a:chExt cx="2518429" cy="1621091"/>
          </a:xfrm>
        </p:grpSpPr>
        <p:sp>
          <p:nvSpPr>
            <p:cNvPr id="8" name="Freihandform 7"/>
            <p:cNvSpPr/>
            <p:nvPr/>
          </p:nvSpPr>
          <p:spPr>
            <a:xfrm>
              <a:off x="6111780" y="1085616"/>
              <a:ext cx="2065020" cy="623483"/>
            </a:xfrm>
            <a:custGeom>
              <a:avLst/>
              <a:gdLst>
                <a:gd name="connsiteX0" fmla="*/ 0 w 1996440"/>
                <a:gd name="connsiteY0" fmla="*/ 579120 h 606982"/>
                <a:gd name="connsiteX1" fmla="*/ 731520 w 1996440"/>
                <a:gd name="connsiteY1" fmla="*/ 579120 h 606982"/>
                <a:gd name="connsiteX2" fmla="*/ 1463040 w 1996440"/>
                <a:gd name="connsiteY2" fmla="*/ 289560 h 606982"/>
                <a:gd name="connsiteX3" fmla="*/ 1996440 w 1996440"/>
                <a:gd name="connsiteY3" fmla="*/ 0 h 606982"/>
                <a:gd name="connsiteX4" fmla="*/ 1996440 w 1996440"/>
                <a:gd name="connsiteY4" fmla="*/ 0 h 606982"/>
                <a:gd name="connsiteX0" fmla="*/ 0 w 1996440"/>
                <a:gd name="connsiteY0" fmla="*/ 609600 h 624661"/>
                <a:gd name="connsiteX1" fmla="*/ 731520 w 1996440"/>
                <a:gd name="connsiteY1" fmla="*/ 579120 h 624661"/>
                <a:gd name="connsiteX2" fmla="*/ 1463040 w 1996440"/>
                <a:gd name="connsiteY2" fmla="*/ 289560 h 624661"/>
                <a:gd name="connsiteX3" fmla="*/ 1996440 w 1996440"/>
                <a:gd name="connsiteY3" fmla="*/ 0 h 624661"/>
                <a:gd name="connsiteX4" fmla="*/ 1996440 w 1996440"/>
                <a:gd name="connsiteY4" fmla="*/ 0 h 624661"/>
                <a:gd name="connsiteX0" fmla="*/ 0 w 2065020"/>
                <a:gd name="connsiteY0" fmla="*/ 617220 h 630234"/>
                <a:gd name="connsiteX1" fmla="*/ 800100 w 2065020"/>
                <a:gd name="connsiteY1" fmla="*/ 579120 h 630234"/>
                <a:gd name="connsiteX2" fmla="*/ 1531620 w 2065020"/>
                <a:gd name="connsiteY2" fmla="*/ 289560 h 630234"/>
                <a:gd name="connsiteX3" fmla="*/ 2065020 w 2065020"/>
                <a:gd name="connsiteY3" fmla="*/ 0 h 630234"/>
                <a:gd name="connsiteX4" fmla="*/ 2065020 w 2065020"/>
                <a:gd name="connsiteY4" fmla="*/ 0 h 630234"/>
                <a:gd name="connsiteX0" fmla="*/ 0 w 2065020"/>
                <a:gd name="connsiteY0" fmla="*/ 617220 h 617220"/>
                <a:gd name="connsiteX1" fmla="*/ 800100 w 2065020"/>
                <a:gd name="connsiteY1" fmla="*/ 579120 h 617220"/>
                <a:gd name="connsiteX2" fmla="*/ 1531620 w 2065020"/>
                <a:gd name="connsiteY2" fmla="*/ 289560 h 617220"/>
                <a:gd name="connsiteX3" fmla="*/ 2065020 w 2065020"/>
                <a:gd name="connsiteY3" fmla="*/ 0 h 617220"/>
                <a:gd name="connsiteX4" fmla="*/ 2065020 w 2065020"/>
                <a:gd name="connsiteY4" fmla="*/ 0 h 617220"/>
                <a:gd name="connsiteX0" fmla="*/ 0 w 2065020"/>
                <a:gd name="connsiteY0" fmla="*/ 617220 h 623483"/>
                <a:gd name="connsiteX1" fmla="*/ 800100 w 2065020"/>
                <a:gd name="connsiteY1" fmla="*/ 579120 h 623483"/>
                <a:gd name="connsiteX2" fmla="*/ 1531620 w 2065020"/>
                <a:gd name="connsiteY2" fmla="*/ 289560 h 623483"/>
                <a:gd name="connsiteX3" fmla="*/ 2065020 w 2065020"/>
                <a:gd name="connsiteY3" fmla="*/ 0 h 623483"/>
                <a:gd name="connsiteX4" fmla="*/ 2065020 w 2065020"/>
                <a:gd name="connsiteY4" fmla="*/ 0 h 6234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65020" h="623483">
                  <a:moveTo>
                    <a:pt x="0" y="617220"/>
                  </a:moveTo>
                  <a:cubicBezTo>
                    <a:pt x="251460" y="626110"/>
                    <a:pt x="544830" y="633730"/>
                    <a:pt x="800100" y="579120"/>
                  </a:cubicBezTo>
                  <a:cubicBezTo>
                    <a:pt x="1055370" y="524510"/>
                    <a:pt x="1320800" y="386080"/>
                    <a:pt x="1531620" y="289560"/>
                  </a:cubicBezTo>
                  <a:cubicBezTo>
                    <a:pt x="1742440" y="193040"/>
                    <a:pt x="2065020" y="0"/>
                    <a:pt x="2065020" y="0"/>
                  </a:cubicBezTo>
                  <a:lnTo>
                    <a:pt x="2065020" y="0"/>
                  </a:lnTo>
                </a:path>
              </a:pathLst>
            </a:custGeom>
            <a:noFill/>
            <a:ln w="44450">
              <a:solidFill>
                <a:schemeClr val="tx1"/>
              </a:solidFill>
              <a:tailEnd type="stealth" w="lg" len="lg"/>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9" name="Ellipse 8"/>
            <p:cNvSpPr/>
            <p:nvPr/>
          </p:nvSpPr>
          <p:spPr>
            <a:xfrm>
              <a:off x="7537026" y="1206875"/>
              <a:ext cx="294641" cy="305335"/>
            </a:xfrm>
            <a:prstGeom prst="ellipse">
              <a:avLst/>
            </a:prstGeom>
            <a:solidFill>
              <a:srgbClr val="FFC000"/>
            </a:solidFill>
            <a:ln w="44450">
              <a:solidFill>
                <a:schemeClr val="tx1"/>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DE"/>
            </a:p>
          </p:txBody>
        </p:sp>
        <p:sp>
          <p:nvSpPr>
            <p:cNvPr id="46" name="Ellipse 45"/>
            <p:cNvSpPr/>
            <p:nvPr/>
          </p:nvSpPr>
          <p:spPr>
            <a:xfrm>
              <a:off x="7129049" y="1620647"/>
              <a:ext cx="298757" cy="276733"/>
            </a:xfrm>
            <a:prstGeom prst="ellipse">
              <a:avLst/>
            </a:prstGeom>
            <a:solidFill>
              <a:srgbClr val="FF0000"/>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DE"/>
            </a:p>
          </p:txBody>
        </p:sp>
        <p:cxnSp>
          <p:nvCxnSpPr>
            <p:cNvPr id="11" name="Gerade Verbindung mit Pfeil 10"/>
            <p:cNvCxnSpPr>
              <a:stCxn id="46" idx="5"/>
            </p:cNvCxnSpPr>
            <p:nvPr/>
          </p:nvCxnSpPr>
          <p:spPr>
            <a:xfrm>
              <a:off x="7384054" y="1856853"/>
              <a:ext cx="289286" cy="268280"/>
            </a:xfrm>
            <a:prstGeom prst="straightConnector1">
              <a:avLst/>
            </a:prstGeom>
            <a:ln>
              <a:solidFill>
                <a:srgbClr val="FF0000"/>
              </a:solidFill>
              <a:tailEnd type="stealth" w="lg" len="lg"/>
            </a:ln>
            <a:effectLst/>
          </p:spPr>
          <p:style>
            <a:lnRef idx="2">
              <a:schemeClr val="accent1"/>
            </a:lnRef>
            <a:fillRef idx="0">
              <a:schemeClr val="accent1"/>
            </a:fillRef>
            <a:effectRef idx="1">
              <a:schemeClr val="accent1"/>
            </a:effectRef>
            <a:fontRef idx="minor">
              <a:schemeClr val="tx1"/>
            </a:fontRef>
          </p:style>
        </p:cxnSp>
        <p:sp>
          <p:nvSpPr>
            <p:cNvPr id="54" name="Rectangle 6"/>
            <p:cNvSpPr>
              <a:spLocks noChangeArrowheads="1"/>
            </p:cNvSpPr>
            <p:nvPr/>
          </p:nvSpPr>
          <p:spPr bwMode="auto">
            <a:xfrm>
              <a:off x="7457500" y="1620647"/>
              <a:ext cx="1085550" cy="6479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r>
                <a:rPr lang="en-US" sz="1600" b="1" dirty="0" smtClean="0">
                  <a:solidFill>
                    <a:srgbClr val="FF0000"/>
                  </a:solidFill>
                  <a:latin typeface="Arial" panose="020B0604020202020204" pitchFamily="34" charset="0"/>
                  <a:cs typeface="Arial" panose="020B0604020202020204" pitchFamily="34" charset="0"/>
                </a:rPr>
                <a:t>nucleus</a:t>
              </a:r>
            </a:p>
            <a:p>
              <a:pPr algn="l">
                <a:spcBef>
                  <a:spcPts val="0"/>
                </a:spcBef>
              </a:pPr>
              <a:r>
                <a:rPr lang="en-US" sz="1600" b="1" i="1" dirty="0" smtClean="0">
                  <a:solidFill>
                    <a:srgbClr val="FF0000"/>
                  </a:solidFill>
                  <a:latin typeface="Arial" panose="020B0604020202020204" pitchFamily="34" charset="0"/>
                  <a:cs typeface="Arial" panose="020B0604020202020204" pitchFamily="34" charset="0"/>
                </a:rPr>
                <a:t>   </a:t>
              </a:r>
              <a:r>
                <a:rPr lang="en-US" sz="1600" b="1" i="1" dirty="0" err="1" smtClean="0">
                  <a:solidFill>
                    <a:srgbClr val="FF0000"/>
                  </a:solidFill>
                  <a:latin typeface="Arial" panose="020B0604020202020204" pitchFamily="34" charset="0"/>
                  <a:cs typeface="Arial" panose="020B0604020202020204" pitchFamily="34" charset="0"/>
                </a:rPr>
                <a:t>v</a:t>
              </a:r>
              <a:r>
                <a:rPr lang="en-US" sz="1600" b="1" i="1" baseline="-25000" dirty="0" err="1" smtClean="0">
                  <a:solidFill>
                    <a:srgbClr val="FF0000"/>
                  </a:solidFill>
                  <a:latin typeface="Arial" panose="020B0604020202020204" pitchFamily="34" charset="0"/>
                  <a:cs typeface="Arial" panose="020B0604020202020204" pitchFamily="34" charset="0"/>
                </a:rPr>
                <a:t>recoil</a:t>
              </a:r>
              <a:r>
                <a:rPr lang="en-US" sz="1600" b="1" i="1" dirty="0" smtClean="0">
                  <a:solidFill>
                    <a:srgbClr val="FF0000"/>
                  </a:solidFill>
                  <a:latin typeface="Arial" panose="020B0604020202020204" pitchFamily="34" charset="0"/>
                  <a:cs typeface="Arial" panose="020B0604020202020204" pitchFamily="34" charset="0"/>
                </a:rPr>
                <a:t> </a:t>
              </a:r>
              <a:endParaRPr lang="en-US" sz="1600" dirty="0">
                <a:solidFill>
                  <a:srgbClr val="FF0000"/>
                </a:solidFill>
                <a:latin typeface="Arial" panose="020B0604020202020204" pitchFamily="34" charset="0"/>
                <a:cs typeface="Arial" panose="020B0604020202020204" pitchFamily="34" charset="0"/>
              </a:endParaRPr>
            </a:p>
          </p:txBody>
        </p:sp>
        <p:sp>
          <p:nvSpPr>
            <p:cNvPr id="56" name="Rectangle 6"/>
            <p:cNvSpPr>
              <a:spLocks noChangeArrowheads="1"/>
            </p:cNvSpPr>
            <p:nvPr/>
          </p:nvSpPr>
          <p:spPr bwMode="auto">
            <a:xfrm>
              <a:off x="6024621" y="950343"/>
              <a:ext cx="1599214" cy="647908"/>
            </a:xfrm>
            <a:prstGeom prst="rect">
              <a:avLst/>
            </a:prstGeom>
            <a:noFill/>
            <a:ln>
              <a:noFill/>
            </a:ln>
            <a:effectLst/>
            <a:extLst/>
          </p:spPr>
          <p:txBody>
            <a:bodyPr wrap="square">
              <a:spAutoFit/>
            </a:bodyPr>
            <a:lstStyle/>
            <a:p>
              <a:pPr algn="l"/>
              <a:r>
                <a:rPr lang="en-US" sz="1600" b="1" dirty="0" smtClean="0">
                  <a:latin typeface="Arial" panose="020B0604020202020204" pitchFamily="34" charset="0"/>
                  <a:cs typeface="Arial" panose="020B0604020202020204" pitchFamily="34" charset="0"/>
                </a:rPr>
                <a:t>neutron</a:t>
              </a:r>
            </a:p>
            <a:p>
              <a:pPr algn="l">
                <a:spcBef>
                  <a:spcPts val="0"/>
                </a:spcBef>
              </a:pPr>
              <a:r>
                <a:rPr lang="en-US" sz="1600" b="1" i="1" dirty="0" err="1" smtClean="0">
                  <a:latin typeface="Arial" panose="020B0604020202020204" pitchFamily="34" charset="0"/>
                  <a:cs typeface="Arial" panose="020B0604020202020204" pitchFamily="34" charset="0"/>
                </a:rPr>
                <a:t>v</a:t>
              </a:r>
              <a:r>
                <a:rPr lang="en-US" sz="1600" b="1" i="1" baseline="-25000" dirty="0" err="1" smtClean="0">
                  <a:latin typeface="Arial" panose="020B0604020202020204" pitchFamily="34" charset="0"/>
                  <a:cs typeface="Arial" panose="020B0604020202020204" pitchFamily="34" charset="0"/>
                </a:rPr>
                <a:t>final</a:t>
              </a:r>
              <a:r>
                <a:rPr lang="en-US" sz="1600" b="1" i="1" dirty="0" smtClean="0">
                  <a:latin typeface="Arial" panose="020B0604020202020204" pitchFamily="34" charset="0"/>
                  <a:cs typeface="Arial" panose="020B0604020202020204" pitchFamily="34" charset="0"/>
                </a:rPr>
                <a:t> &lt; </a:t>
              </a:r>
              <a:r>
                <a:rPr lang="en-US" sz="1600" b="1" i="1" dirty="0" err="1" smtClean="0">
                  <a:latin typeface="Arial" panose="020B0604020202020204" pitchFamily="34" charset="0"/>
                  <a:cs typeface="Arial" panose="020B0604020202020204" pitchFamily="34" charset="0"/>
                </a:rPr>
                <a:t>v</a:t>
              </a:r>
              <a:r>
                <a:rPr lang="en-US" sz="1600" b="1" i="1" baseline="-25000" dirty="0" err="1" smtClean="0">
                  <a:latin typeface="Arial" panose="020B0604020202020204" pitchFamily="34" charset="0"/>
                  <a:cs typeface="Arial" panose="020B0604020202020204" pitchFamily="34" charset="0"/>
                </a:rPr>
                <a:t>ini</a:t>
              </a:r>
              <a:r>
                <a:rPr lang="en-US" sz="1600" b="1" i="1" dirty="0" smtClean="0">
                  <a:latin typeface="Arial" panose="020B0604020202020204" pitchFamily="34" charset="0"/>
                  <a:cs typeface="Arial" panose="020B0604020202020204" pitchFamily="34" charset="0"/>
                </a:rPr>
                <a:t> </a:t>
              </a:r>
              <a:endParaRPr lang="en-US" sz="1600" dirty="0">
                <a:latin typeface="Arial" panose="020B0604020202020204" pitchFamily="34" charset="0"/>
                <a:cs typeface="Arial" panose="020B0604020202020204" pitchFamily="34" charset="0"/>
              </a:endParaRPr>
            </a:p>
          </p:txBody>
        </p:sp>
        <p:sp>
          <p:nvSpPr>
            <p:cNvPr id="17" name="Rechteck 16"/>
            <p:cNvSpPr/>
            <p:nvPr/>
          </p:nvSpPr>
          <p:spPr>
            <a:xfrm>
              <a:off x="6045200" y="752488"/>
              <a:ext cx="2413000" cy="1601245"/>
            </a:xfrm>
            <a:prstGeom prst="rect">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DE"/>
            </a:p>
          </p:txBody>
        </p:sp>
        <p:sp>
          <p:nvSpPr>
            <p:cNvPr id="57" name="Rectangle 6"/>
            <p:cNvSpPr>
              <a:spLocks noChangeArrowheads="1"/>
            </p:cNvSpPr>
            <p:nvPr/>
          </p:nvSpPr>
          <p:spPr bwMode="auto">
            <a:xfrm>
              <a:off x="6045200" y="732642"/>
              <a:ext cx="2348203" cy="375105"/>
            </a:xfrm>
            <a:prstGeom prst="rect">
              <a:avLst/>
            </a:prstGeom>
            <a:noFill/>
            <a:ln>
              <a:noFill/>
            </a:ln>
            <a:effectLst/>
            <a:extLst/>
          </p:spPr>
          <p:txBody>
            <a:bodyPr wrap="square">
              <a:spAutoFit/>
            </a:bodyPr>
            <a:lstStyle/>
            <a:p>
              <a:r>
                <a:rPr lang="en-US" sz="1600" b="1" dirty="0">
                  <a:solidFill>
                    <a:srgbClr val="0000FF"/>
                  </a:solidFill>
                  <a:latin typeface="Arial" panose="020B0604020202020204" pitchFamily="34" charset="0"/>
                  <a:cs typeface="Arial" panose="020B0604020202020204" pitchFamily="34" charset="0"/>
                </a:rPr>
                <a:t>E</a:t>
              </a:r>
              <a:r>
                <a:rPr lang="en-US" sz="1600" b="1" dirty="0" smtClean="0">
                  <a:solidFill>
                    <a:srgbClr val="0000FF"/>
                  </a:solidFill>
                  <a:latin typeface="Arial" panose="020B0604020202020204" pitchFamily="34" charset="0"/>
                  <a:cs typeface="Arial" panose="020B0604020202020204" pitchFamily="34" charset="0"/>
                </a:rPr>
                <a:t>lastic scattering </a:t>
              </a:r>
              <a:endParaRPr lang="en-US" sz="1600" dirty="0">
                <a:solidFill>
                  <a:srgbClr val="0000FF"/>
                </a:solidFill>
                <a:latin typeface="Arial" panose="020B0604020202020204" pitchFamily="34" charset="0"/>
                <a:cs typeface="Arial" panose="020B0604020202020204" pitchFamily="34" charset="0"/>
              </a:endParaRPr>
            </a:p>
          </p:txBody>
        </p:sp>
      </p:grpSp>
      <p:sp>
        <p:nvSpPr>
          <p:cNvPr id="60" name="Rectangle 6"/>
          <p:cNvSpPr>
            <a:spLocks noChangeArrowheads="1"/>
          </p:cNvSpPr>
          <p:nvPr/>
        </p:nvSpPr>
        <p:spPr bwMode="auto">
          <a:xfrm>
            <a:off x="4478406" y="6243393"/>
            <a:ext cx="4649946"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spcBef>
                <a:spcPts val="400"/>
              </a:spcBef>
            </a:pPr>
            <a:r>
              <a:rPr lang="en-US" sz="1400" b="1" dirty="0" smtClean="0">
                <a:solidFill>
                  <a:srgbClr val="3333FF"/>
                </a:solidFill>
                <a:latin typeface="Arial" panose="020B0604020202020204" pitchFamily="34" charset="0"/>
                <a:cs typeface="Arial" panose="020B0604020202020204" pitchFamily="34" charset="0"/>
              </a:rPr>
              <a:t>Remark: </a:t>
            </a:r>
            <a:r>
              <a:rPr lang="en-US" sz="1400" dirty="0" smtClean="0">
                <a:latin typeface="Arial" panose="020B0604020202020204" pitchFamily="34" charset="0"/>
                <a:cs typeface="Arial" panose="020B0604020202020204" pitchFamily="34" charset="0"/>
              </a:rPr>
              <a:t>Shielding of n </a:t>
            </a:r>
            <a:r>
              <a:rPr lang="en-US" sz="1400" dirty="0">
                <a:latin typeface="Arial" panose="020B0604020202020204" pitchFamily="34" charset="0"/>
                <a:cs typeface="Arial" panose="020B0604020202020204" pitchFamily="34" charset="0"/>
              </a:rPr>
              <a:t>by plastic (‘paraffin’) </a:t>
            </a:r>
            <a:r>
              <a:rPr lang="en-US" sz="1400" dirty="0" smtClean="0">
                <a:latin typeface="Arial" panose="020B0604020202020204" pitchFamily="34" charset="0"/>
                <a:cs typeface="Arial" panose="020B0604020202020204" pitchFamily="34" charset="0"/>
              </a:rPr>
              <a:t>or concrete</a:t>
            </a:r>
          </a:p>
        </p:txBody>
      </p:sp>
      <p:grpSp>
        <p:nvGrpSpPr>
          <p:cNvPr id="2" name="Gruppieren 1"/>
          <p:cNvGrpSpPr/>
          <p:nvPr/>
        </p:nvGrpSpPr>
        <p:grpSpPr>
          <a:xfrm>
            <a:off x="6774040" y="789315"/>
            <a:ext cx="2423158" cy="1463130"/>
            <a:chOff x="6774040" y="789315"/>
            <a:chExt cx="2423158" cy="1463130"/>
          </a:xfrm>
        </p:grpSpPr>
        <p:sp>
          <p:nvSpPr>
            <p:cNvPr id="25" name="Freihandform 24"/>
            <p:cNvSpPr/>
            <p:nvPr/>
          </p:nvSpPr>
          <p:spPr>
            <a:xfrm>
              <a:off x="6852705" y="1624905"/>
              <a:ext cx="798935" cy="45719"/>
            </a:xfrm>
            <a:custGeom>
              <a:avLst/>
              <a:gdLst>
                <a:gd name="connsiteX0" fmla="*/ 0 w 1996440"/>
                <a:gd name="connsiteY0" fmla="*/ 579120 h 606982"/>
                <a:gd name="connsiteX1" fmla="*/ 731520 w 1996440"/>
                <a:gd name="connsiteY1" fmla="*/ 579120 h 606982"/>
                <a:gd name="connsiteX2" fmla="*/ 1463040 w 1996440"/>
                <a:gd name="connsiteY2" fmla="*/ 289560 h 606982"/>
                <a:gd name="connsiteX3" fmla="*/ 1996440 w 1996440"/>
                <a:gd name="connsiteY3" fmla="*/ 0 h 606982"/>
                <a:gd name="connsiteX4" fmla="*/ 1996440 w 1996440"/>
                <a:gd name="connsiteY4" fmla="*/ 0 h 606982"/>
                <a:gd name="connsiteX0" fmla="*/ 0 w 1996440"/>
                <a:gd name="connsiteY0" fmla="*/ 609600 h 624661"/>
                <a:gd name="connsiteX1" fmla="*/ 731520 w 1996440"/>
                <a:gd name="connsiteY1" fmla="*/ 579120 h 624661"/>
                <a:gd name="connsiteX2" fmla="*/ 1463040 w 1996440"/>
                <a:gd name="connsiteY2" fmla="*/ 289560 h 624661"/>
                <a:gd name="connsiteX3" fmla="*/ 1996440 w 1996440"/>
                <a:gd name="connsiteY3" fmla="*/ 0 h 624661"/>
                <a:gd name="connsiteX4" fmla="*/ 1996440 w 1996440"/>
                <a:gd name="connsiteY4" fmla="*/ 0 h 624661"/>
                <a:gd name="connsiteX0" fmla="*/ 0 w 2065020"/>
                <a:gd name="connsiteY0" fmla="*/ 617220 h 630234"/>
                <a:gd name="connsiteX1" fmla="*/ 800100 w 2065020"/>
                <a:gd name="connsiteY1" fmla="*/ 579120 h 630234"/>
                <a:gd name="connsiteX2" fmla="*/ 1531620 w 2065020"/>
                <a:gd name="connsiteY2" fmla="*/ 289560 h 630234"/>
                <a:gd name="connsiteX3" fmla="*/ 2065020 w 2065020"/>
                <a:gd name="connsiteY3" fmla="*/ 0 h 630234"/>
                <a:gd name="connsiteX4" fmla="*/ 2065020 w 2065020"/>
                <a:gd name="connsiteY4" fmla="*/ 0 h 630234"/>
                <a:gd name="connsiteX0" fmla="*/ 0 w 2065020"/>
                <a:gd name="connsiteY0" fmla="*/ 617220 h 617220"/>
                <a:gd name="connsiteX1" fmla="*/ 800100 w 2065020"/>
                <a:gd name="connsiteY1" fmla="*/ 579120 h 617220"/>
                <a:gd name="connsiteX2" fmla="*/ 1531620 w 2065020"/>
                <a:gd name="connsiteY2" fmla="*/ 289560 h 617220"/>
                <a:gd name="connsiteX3" fmla="*/ 2065020 w 2065020"/>
                <a:gd name="connsiteY3" fmla="*/ 0 h 617220"/>
                <a:gd name="connsiteX4" fmla="*/ 2065020 w 2065020"/>
                <a:gd name="connsiteY4" fmla="*/ 0 h 617220"/>
                <a:gd name="connsiteX0" fmla="*/ 0 w 2065020"/>
                <a:gd name="connsiteY0" fmla="*/ 617220 h 623483"/>
                <a:gd name="connsiteX1" fmla="*/ 800100 w 2065020"/>
                <a:gd name="connsiteY1" fmla="*/ 579120 h 623483"/>
                <a:gd name="connsiteX2" fmla="*/ 1531620 w 2065020"/>
                <a:gd name="connsiteY2" fmla="*/ 289560 h 623483"/>
                <a:gd name="connsiteX3" fmla="*/ 2065020 w 2065020"/>
                <a:gd name="connsiteY3" fmla="*/ 0 h 623483"/>
                <a:gd name="connsiteX4" fmla="*/ 2065020 w 2065020"/>
                <a:gd name="connsiteY4" fmla="*/ 0 h 6234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65020" h="623483">
                  <a:moveTo>
                    <a:pt x="0" y="617220"/>
                  </a:moveTo>
                  <a:cubicBezTo>
                    <a:pt x="251460" y="626110"/>
                    <a:pt x="544830" y="633730"/>
                    <a:pt x="800100" y="579120"/>
                  </a:cubicBezTo>
                  <a:cubicBezTo>
                    <a:pt x="1055370" y="524510"/>
                    <a:pt x="1320800" y="386080"/>
                    <a:pt x="1531620" y="289560"/>
                  </a:cubicBezTo>
                  <a:cubicBezTo>
                    <a:pt x="1742440" y="193040"/>
                    <a:pt x="2065020" y="0"/>
                    <a:pt x="2065020" y="0"/>
                  </a:cubicBezTo>
                  <a:lnTo>
                    <a:pt x="2065020" y="0"/>
                  </a:lnTo>
                </a:path>
              </a:pathLst>
            </a:custGeom>
            <a:noFill/>
            <a:ln w="44450">
              <a:solidFill>
                <a:schemeClr val="tx1"/>
              </a:solidFill>
              <a:tailEnd type="stealth" w="lg" len="lg"/>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26" name="Ellipse 25"/>
            <p:cNvSpPr/>
            <p:nvPr/>
          </p:nvSpPr>
          <p:spPr>
            <a:xfrm>
              <a:off x="7651640" y="1453000"/>
              <a:ext cx="265931" cy="275583"/>
            </a:xfrm>
            <a:prstGeom prst="ellipse">
              <a:avLst/>
            </a:prstGeom>
            <a:solidFill>
              <a:srgbClr val="FFC000"/>
            </a:solidFill>
            <a:ln w="44450">
              <a:solidFill>
                <a:schemeClr val="tx1"/>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DE"/>
            </a:p>
          </p:txBody>
        </p:sp>
        <p:sp>
          <p:nvSpPr>
            <p:cNvPr id="28" name="Ellipse 27"/>
            <p:cNvSpPr/>
            <p:nvPr/>
          </p:nvSpPr>
          <p:spPr>
            <a:xfrm>
              <a:off x="7770851" y="1590792"/>
              <a:ext cx="269646" cy="249768"/>
            </a:xfrm>
            <a:prstGeom prst="ellipse">
              <a:avLst/>
            </a:prstGeom>
            <a:solidFill>
              <a:srgbClr val="FF0000"/>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DE"/>
            </a:p>
          </p:txBody>
        </p:sp>
        <p:sp>
          <p:nvSpPr>
            <p:cNvPr id="30" name="Rectangle 6"/>
            <p:cNvSpPr>
              <a:spLocks noChangeArrowheads="1"/>
            </p:cNvSpPr>
            <p:nvPr/>
          </p:nvSpPr>
          <p:spPr bwMode="auto">
            <a:xfrm>
              <a:off x="8040497" y="1590792"/>
              <a:ext cx="1156701"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r>
                <a:rPr lang="en-US" sz="1600" b="1" dirty="0" smtClean="0">
                  <a:solidFill>
                    <a:srgbClr val="FF0000"/>
                  </a:solidFill>
                  <a:latin typeface="Arial" panose="020B0604020202020204" pitchFamily="34" charset="0"/>
                  <a:cs typeface="Arial" panose="020B0604020202020204" pitchFamily="34" charset="0"/>
                </a:rPr>
                <a:t>nucleus</a:t>
              </a:r>
            </a:p>
          </p:txBody>
        </p:sp>
        <p:sp>
          <p:nvSpPr>
            <p:cNvPr id="31" name="Rectangle 6"/>
            <p:cNvSpPr>
              <a:spLocks noChangeArrowheads="1"/>
            </p:cNvSpPr>
            <p:nvPr/>
          </p:nvSpPr>
          <p:spPr bwMode="auto">
            <a:xfrm>
              <a:off x="6774040" y="985803"/>
              <a:ext cx="996812" cy="338554"/>
            </a:xfrm>
            <a:prstGeom prst="rect">
              <a:avLst/>
            </a:prstGeom>
            <a:noFill/>
            <a:ln>
              <a:noFill/>
            </a:ln>
            <a:effectLst/>
            <a:extLst/>
          </p:spPr>
          <p:txBody>
            <a:bodyPr wrap="square">
              <a:spAutoFit/>
            </a:bodyPr>
            <a:lstStyle/>
            <a:p>
              <a:pPr algn="l"/>
              <a:r>
                <a:rPr lang="en-US" sz="1600" b="1" dirty="0" smtClean="0">
                  <a:latin typeface="Arial" panose="020B0604020202020204" pitchFamily="34" charset="0"/>
                  <a:cs typeface="Arial" panose="020B0604020202020204" pitchFamily="34" charset="0"/>
                </a:rPr>
                <a:t>neutron</a:t>
              </a:r>
            </a:p>
          </p:txBody>
        </p:sp>
        <p:sp>
          <p:nvSpPr>
            <p:cNvPr id="32" name="Rechteck 31"/>
            <p:cNvSpPr/>
            <p:nvPr/>
          </p:nvSpPr>
          <p:spPr>
            <a:xfrm>
              <a:off x="6792613" y="807227"/>
              <a:ext cx="2177875" cy="1445218"/>
            </a:xfrm>
            <a:prstGeom prst="rect">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DE"/>
            </a:p>
          </p:txBody>
        </p:sp>
        <p:sp>
          <p:nvSpPr>
            <p:cNvPr id="33" name="Rectangle 6"/>
            <p:cNvSpPr>
              <a:spLocks noChangeArrowheads="1"/>
            </p:cNvSpPr>
            <p:nvPr/>
          </p:nvSpPr>
          <p:spPr bwMode="auto">
            <a:xfrm>
              <a:off x="6792613" y="789315"/>
              <a:ext cx="2119392" cy="338554"/>
            </a:xfrm>
            <a:prstGeom prst="rect">
              <a:avLst/>
            </a:prstGeom>
            <a:noFill/>
            <a:ln>
              <a:noFill/>
            </a:ln>
            <a:effectLst/>
            <a:extLst/>
          </p:spPr>
          <p:txBody>
            <a:bodyPr wrap="square">
              <a:spAutoFit/>
            </a:bodyPr>
            <a:lstStyle/>
            <a:p>
              <a:r>
                <a:rPr lang="en-US" altLang="de-DE" sz="1600" b="1" baseline="30000" dirty="0" smtClean="0">
                  <a:solidFill>
                    <a:srgbClr val="0000FF"/>
                  </a:solidFill>
                  <a:latin typeface="Arial" panose="020B0604020202020204" pitchFamily="34" charset="0"/>
                  <a:cs typeface="Arial" panose="020B0604020202020204" pitchFamily="34" charset="0"/>
                </a:rPr>
                <a:t>A</a:t>
              </a:r>
              <a:r>
                <a:rPr lang="en-US" altLang="de-DE" sz="1600" b="1" dirty="0" smtClean="0">
                  <a:solidFill>
                    <a:srgbClr val="0000FF"/>
                  </a:solidFill>
                  <a:latin typeface="Arial" panose="020B0604020202020204" pitchFamily="34" charset="0"/>
                  <a:cs typeface="Arial" panose="020B0604020202020204" pitchFamily="34" charset="0"/>
                </a:rPr>
                <a:t>X </a:t>
              </a:r>
              <a:r>
                <a:rPr lang="en-US" altLang="de-DE" sz="1600" b="1" dirty="0">
                  <a:solidFill>
                    <a:srgbClr val="0000FF"/>
                  </a:solidFill>
                  <a:latin typeface="Arial" panose="020B0604020202020204" pitchFamily="34" charset="0"/>
                  <a:cs typeface="Arial" panose="020B0604020202020204" pitchFamily="34" charset="0"/>
                </a:rPr>
                <a:t>(n,</a:t>
              </a:r>
              <a:r>
                <a:rPr lang="en-US" altLang="de-DE" sz="1600" b="1" dirty="0">
                  <a:solidFill>
                    <a:srgbClr val="0000FF"/>
                  </a:solidFill>
                  <a:latin typeface="Arial" panose="020B0604020202020204" pitchFamily="34" charset="0"/>
                  <a:cs typeface="Arial" panose="020B0604020202020204" pitchFamily="34" charset="0"/>
                  <a:sym typeface="Symbol"/>
                </a:rPr>
                <a:t></a:t>
              </a:r>
              <a:r>
                <a:rPr lang="en-US" altLang="de-DE" sz="1600" b="1" dirty="0">
                  <a:solidFill>
                    <a:srgbClr val="0000FF"/>
                  </a:solidFill>
                  <a:latin typeface="Arial" panose="020B0604020202020204" pitchFamily="34" charset="0"/>
                  <a:cs typeface="Arial" panose="020B0604020202020204" pitchFamily="34" charset="0"/>
                </a:rPr>
                <a:t>) </a:t>
              </a:r>
              <a:r>
                <a:rPr lang="en-US" altLang="de-DE" sz="1600" b="1" baseline="30000" dirty="0" smtClean="0">
                  <a:solidFill>
                    <a:srgbClr val="0000FF"/>
                  </a:solidFill>
                  <a:latin typeface="Arial" panose="020B0604020202020204" pitchFamily="34" charset="0"/>
                  <a:cs typeface="Arial" panose="020B0604020202020204" pitchFamily="34" charset="0"/>
                </a:rPr>
                <a:t>A+1</a:t>
              </a:r>
              <a:r>
                <a:rPr lang="en-US" altLang="de-DE" sz="1600" b="1" dirty="0" smtClean="0">
                  <a:solidFill>
                    <a:srgbClr val="0000FF"/>
                  </a:solidFill>
                  <a:latin typeface="Arial" panose="020B0604020202020204" pitchFamily="34" charset="0"/>
                  <a:cs typeface="Arial" panose="020B0604020202020204" pitchFamily="34" charset="0"/>
                </a:rPr>
                <a:t>X</a:t>
              </a:r>
              <a:endParaRPr lang="en-US" sz="1600" b="1" dirty="0">
                <a:solidFill>
                  <a:srgbClr val="0000FF"/>
                </a:solidFill>
                <a:latin typeface="Arial" panose="020B0604020202020204" pitchFamily="34" charset="0"/>
                <a:cs typeface="Arial" panose="020B0604020202020204" pitchFamily="34" charset="0"/>
              </a:endParaRPr>
            </a:p>
          </p:txBody>
        </p:sp>
        <p:sp>
          <p:nvSpPr>
            <p:cNvPr id="34" name="Gewitterblitz 33"/>
            <p:cNvSpPr/>
            <p:nvPr/>
          </p:nvSpPr>
          <p:spPr bwMode="auto">
            <a:xfrm rot="16838805">
              <a:off x="8003038" y="1139580"/>
              <a:ext cx="347523" cy="450435"/>
            </a:xfrm>
            <a:prstGeom prst="lightningBolt">
              <a:avLst/>
            </a:prstGeom>
            <a:solidFill>
              <a:srgbClr val="008000"/>
            </a:solidFill>
            <a:ln w="31750" cap="flat" cmpd="sng" algn="ctr">
              <a:solidFill>
                <a:srgbClr val="008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de-DE" sz="1800" b="0" i="0" u="none" strike="noStrike" cap="none" normalizeH="0" baseline="0" smtClean="0">
                <a:ln>
                  <a:noFill/>
                </a:ln>
                <a:solidFill>
                  <a:schemeClr val="tx1"/>
                </a:solidFill>
                <a:effectLst/>
                <a:latin typeface="Times New Roman" pitchFamily="18" charset="0"/>
              </a:endParaRPr>
            </a:p>
          </p:txBody>
        </p:sp>
        <p:sp>
          <p:nvSpPr>
            <p:cNvPr id="35" name="Rectangle 6"/>
            <p:cNvSpPr>
              <a:spLocks noChangeArrowheads="1"/>
            </p:cNvSpPr>
            <p:nvPr/>
          </p:nvSpPr>
          <p:spPr bwMode="auto">
            <a:xfrm>
              <a:off x="8491944" y="977186"/>
              <a:ext cx="403624"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r>
                <a:rPr lang="en-US" sz="2000" b="1" i="1" dirty="0" smtClean="0">
                  <a:solidFill>
                    <a:srgbClr val="008000"/>
                  </a:solidFill>
                  <a:latin typeface="Arial" panose="020B0604020202020204" pitchFamily="34" charset="0"/>
                  <a:cs typeface="Arial" panose="020B0604020202020204" pitchFamily="34" charset="0"/>
                  <a:sym typeface="Symbol"/>
                </a:rPr>
                <a:t></a:t>
              </a:r>
              <a:endParaRPr lang="en-US" sz="2000" b="1" i="1" dirty="0">
                <a:solidFill>
                  <a:srgbClr val="008000"/>
                </a:solidFill>
                <a:latin typeface="Arial" panose="020B0604020202020204" pitchFamily="34" charset="0"/>
                <a:cs typeface="Arial" panose="020B0604020202020204" pitchFamily="34" charset="0"/>
              </a:endParaRPr>
            </a:p>
          </p:txBody>
        </p:sp>
      </p:grpSp>
      <p:grpSp>
        <p:nvGrpSpPr>
          <p:cNvPr id="5" name="Gruppieren 4"/>
          <p:cNvGrpSpPr/>
          <p:nvPr/>
        </p:nvGrpSpPr>
        <p:grpSpPr>
          <a:xfrm>
            <a:off x="4892696" y="3565552"/>
            <a:ext cx="3973443" cy="2651125"/>
            <a:chOff x="4892696" y="3565552"/>
            <a:chExt cx="3973443" cy="2651125"/>
          </a:xfrm>
        </p:grpSpPr>
        <p:pic>
          <p:nvPicPr>
            <p:cNvPr id="17411" name="Picture 3"/>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864" t="8964" r="1470" b="8306"/>
            <a:stretch/>
          </p:blipFill>
          <p:spPr bwMode="auto">
            <a:xfrm>
              <a:off x="4892696" y="3565552"/>
              <a:ext cx="3973443" cy="26511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9" name="Rectangle 5"/>
            <p:cNvSpPr>
              <a:spLocks noChangeArrowheads="1"/>
            </p:cNvSpPr>
            <p:nvPr/>
          </p:nvSpPr>
          <p:spPr bwMode="auto">
            <a:xfrm>
              <a:off x="6471831" y="3869431"/>
              <a:ext cx="1330388"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1200" b="1" dirty="0" smtClean="0">
                  <a:solidFill>
                    <a:srgbClr val="008000"/>
                  </a:solidFill>
                  <a:latin typeface="Arial" panose="020B0604020202020204" pitchFamily="34" charset="0"/>
                  <a:cs typeface="Arial" panose="020B0604020202020204" pitchFamily="34" charset="0"/>
                </a:rPr>
                <a:t>elastic: </a:t>
              </a:r>
            </a:p>
            <a:p>
              <a:pPr algn="l">
                <a:spcBef>
                  <a:spcPts val="0"/>
                </a:spcBef>
              </a:pPr>
              <a:r>
                <a:rPr lang="en-US" altLang="de-DE" sz="1200" b="1" baseline="30000" dirty="0" smtClean="0">
                  <a:solidFill>
                    <a:srgbClr val="008000"/>
                  </a:solidFill>
                  <a:latin typeface="Arial" panose="020B0604020202020204" pitchFamily="34" charset="0"/>
                  <a:cs typeface="Arial" panose="020B0604020202020204" pitchFamily="34" charset="0"/>
                </a:rPr>
                <a:t>1</a:t>
              </a:r>
              <a:r>
                <a:rPr lang="en-US" altLang="de-DE" sz="1200" b="1" dirty="0" smtClean="0">
                  <a:solidFill>
                    <a:srgbClr val="008000"/>
                  </a:solidFill>
                  <a:latin typeface="Arial" panose="020B0604020202020204" pitchFamily="34" charset="0"/>
                  <a:cs typeface="Arial" panose="020B0604020202020204" pitchFamily="34" charset="0"/>
                </a:rPr>
                <a:t>H (</a:t>
              </a:r>
              <a:r>
                <a:rPr lang="en-US" altLang="de-DE" sz="1200" b="1" dirty="0" err="1" smtClean="0">
                  <a:solidFill>
                    <a:srgbClr val="008000"/>
                  </a:solidFill>
                  <a:latin typeface="Arial" panose="020B0604020202020204" pitchFamily="34" charset="0"/>
                  <a:cs typeface="Arial" panose="020B0604020202020204" pitchFamily="34" charset="0"/>
                </a:rPr>
                <a:t>n,</a:t>
              </a:r>
              <a:r>
                <a:rPr lang="en-US" altLang="de-DE" sz="1200" b="1" dirty="0" err="1" smtClean="0">
                  <a:solidFill>
                    <a:srgbClr val="008000"/>
                  </a:solidFill>
                  <a:latin typeface="Arial" panose="020B0604020202020204" pitchFamily="34" charset="0"/>
                  <a:cs typeface="Arial" panose="020B0604020202020204" pitchFamily="34" charset="0"/>
                  <a:sym typeface="Symbol"/>
                </a:rPr>
                <a:t>n</a:t>
              </a:r>
              <a:r>
                <a:rPr lang="en-US" altLang="de-DE" sz="1200" b="1" dirty="0" smtClean="0">
                  <a:solidFill>
                    <a:srgbClr val="008000"/>
                  </a:solidFill>
                  <a:latin typeface="Arial" panose="020B0604020202020204" pitchFamily="34" charset="0"/>
                  <a:cs typeface="Arial" panose="020B0604020202020204" pitchFamily="34" charset="0"/>
                </a:rPr>
                <a:t>) </a:t>
              </a:r>
              <a:r>
                <a:rPr lang="en-US" altLang="de-DE" sz="1200" b="1" baseline="30000" dirty="0" smtClean="0">
                  <a:solidFill>
                    <a:srgbClr val="008000"/>
                  </a:solidFill>
                  <a:latin typeface="Arial" panose="020B0604020202020204" pitchFamily="34" charset="0"/>
                  <a:cs typeface="Arial" panose="020B0604020202020204" pitchFamily="34" charset="0"/>
                </a:rPr>
                <a:t>1</a:t>
              </a:r>
              <a:r>
                <a:rPr lang="en-US" altLang="de-DE" sz="1200" b="1" dirty="0" smtClean="0">
                  <a:solidFill>
                    <a:srgbClr val="008000"/>
                  </a:solidFill>
                  <a:latin typeface="Arial" panose="020B0604020202020204" pitchFamily="34" charset="0"/>
                  <a:cs typeface="Arial" panose="020B0604020202020204" pitchFamily="34" charset="0"/>
                </a:rPr>
                <a:t>H</a:t>
              </a:r>
              <a:r>
                <a:rPr lang="en-US" altLang="de-DE" sz="1200" dirty="0" smtClean="0">
                  <a:solidFill>
                    <a:srgbClr val="FF0000"/>
                  </a:solidFill>
                  <a:latin typeface="Arial" panose="020B0604020202020204" pitchFamily="34" charset="0"/>
                  <a:cs typeface="Arial" panose="020B0604020202020204" pitchFamily="34" charset="0"/>
                </a:rPr>
                <a:t> </a:t>
              </a:r>
              <a:endParaRPr lang="en-US" altLang="de-DE" sz="1200" dirty="0">
                <a:solidFill>
                  <a:srgbClr val="FF0000"/>
                </a:solidFill>
                <a:latin typeface="Arial" panose="020B0604020202020204" pitchFamily="34" charset="0"/>
                <a:cs typeface="Arial" panose="020B0604020202020204" pitchFamily="34" charset="0"/>
              </a:endParaRPr>
            </a:p>
          </p:txBody>
        </p:sp>
        <p:sp>
          <p:nvSpPr>
            <p:cNvPr id="40" name="Rectangle 5"/>
            <p:cNvSpPr>
              <a:spLocks noChangeArrowheads="1"/>
            </p:cNvSpPr>
            <p:nvPr/>
          </p:nvSpPr>
          <p:spPr bwMode="auto">
            <a:xfrm>
              <a:off x="7350363" y="4941168"/>
              <a:ext cx="1515776"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1200" b="1" dirty="0" smtClean="0">
                  <a:solidFill>
                    <a:srgbClr val="0000CC"/>
                  </a:solidFill>
                  <a:latin typeface="Arial" panose="020B0604020202020204" pitchFamily="34" charset="0"/>
                  <a:cs typeface="Arial" panose="020B0604020202020204" pitchFamily="34" charset="0"/>
                </a:rPr>
                <a:t>absorption =</a:t>
              </a:r>
            </a:p>
            <a:p>
              <a:pPr algn="l">
                <a:spcBef>
                  <a:spcPts val="0"/>
                </a:spcBef>
              </a:pPr>
              <a:r>
                <a:rPr lang="en-US" altLang="de-DE" sz="1200" b="1" dirty="0" smtClean="0">
                  <a:solidFill>
                    <a:srgbClr val="0000CC"/>
                  </a:solidFill>
                  <a:latin typeface="Arial" panose="020B0604020202020204" pitchFamily="34" charset="0"/>
                  <a:cs typeface="Arial" panose="020B0604020202020204" pitchFamily="34" charset="0"/>
                </a:rPr>
                <a:t>radiative capture: </a:t>
              </a:r>
            </a:p>
            <a:p>
              <a:pPr algn="l">
                <a:spcBef>
                  <a:spcPts val="0"/>
                </a:spcBef>
              </a:pPr>
              <a:r>
                <a:rPr lang="en-US" altLang="de-DE" sz="1200" b="1" baseline="30000" dirty="0" smtClean="0">
                  <a:solidFill>
                    <a:srgbClr val="0000CC"/>
                  </a:solidFill>
                  <a:latin typeface="Arial" panose="020B0604020202020204" pitchFamily="34" charset="0"/>
                  <a:cs typeface="Arial" panose="020B0604020202020204" pitchFamily="34" charset="0"/>
                </a:rPr>
                <a:t>1</a:t>
              </a:r>
              <a:r>
                <a:rPr lang="en-US" altLang="de-DE" sz="1200" b="1" dirty="0" smtClean="0">
                  <a:solidFill>
                    <a:srgbClr val="0000CC"/>
                  </a:solidFill>
                  <a:latin typeface="Arial" panose="020B0604020202020204" pitchFamily="34" charset="0"/>
                  <a:cs typeface="Arial" panose="020B0604020202020204" pitchFamily="34" charset="0"/>
                </a:rPr>
                <a:t>H (n,</a:t>
              </a:r>
              <a:r>
                <a:rPr lang="en-US" altLang="de-DE" sz="1200" b="1" dirty="0">
                  <a:solidFill>
                    <a:srgbClr val="0000CC"/>
                  </a:solidFill>
                  <a:latin typeface="Arial" panose="020B0604020202020204" pitchFamily="34" charset="0"/>
                  <a:cs typeface="Arial" panose="020B0604020202020204" pitchFamily="34" charset="0"/>
                  <a:sym typeface="Symbol"/>
                </a:rPr>
                <a:t></a:t>
              </a:r>
              <a:r>
                <a:rPr lang="en-US" altLang="de-DE" sz="1200" b="1" dirty="0" smtClean="0">
                  <a:solidFill>
                    <a:srgbClr val="0000CC"/>
                  </a:solidFill>
                  <a:latin typeface="Arial" panose="020B0604020202020204" pitchFamily="34" charset="0"/>
                  <a:cs typeface="Arial" panose="020B0604020202020204" pitchFamily="34" charset="0"/>
                </a:rPr>
                <a:t>) </a:t>
              </a:r>
              <a:r>
                <a:rPr lang="en-US" altLang="de-DE" sz="1200" b="1" baseline="30000" dirty="0" smtClean="0">
                  <a:solidFill>
                    <a:srgbClr val="0000CC"/>
                  </a:solidFill>
                  <a:latin typeface="Arial" panose="020B0604020202020204" pitchFamily="34" charset="0"/>
                  <a:cs typeface="Arial" panose="020B0604020202020204" pitchFamily="34" charset="0"/>
                </a:rPr>
                <a:t>2</a:t>
              </a:r>
              <a:r>
                <a:rPr lang="en-US" altLang="de-DE" sz="1200" b="1" dirty="0" smtClean="0">
                  <a:solidFill>
                    <a:srgbClr val="0000CC"/>
                  </a:solidFill>
                  <a:latin typeface="Arial" panose="020B0604020202020204" pitchFamily="34" charset="0"/>
                  <a:cs typeface="Arial" panose="020B0604020202020204" pitchFamily="34" charset="0"/>
                </a:rPr>
                <a:t>H</a:t>
              </a:r>
              <a:r>
                <a:rPr lang="en-US" altLang="de-DE" sz="1200" dirty="0" smtClean="0">
                  <a:solidFill>
                    <a:srgbClr val="0000CC"/>
                  </a:solidFill>
                  <a:latin typeface="Arial" panose="020B0604020202020204" pitchFamily="34" charset="0"/>
                  <a:cs typeface="Arial" panose="020B0604020202020204" pitchFamily="34" charset="0"/>
                </a:rPr>
                <a:t> </a:t>
              </a:r>
              <a:endParaRPr lang="en-US" altLang="de-DE" sz="1200" dirty="0">
                <a:solidFill>
                  <a:srgbClr val="0000CC"/>
                </a:solidFill>
                <a:latin typeface="Arial" panose="020B0604020202020204" pitchFamily="34" charset="0"/>
                <a:cs typeface="Arial" panose="020B0604020202020204" pitchFamily="34" charset="0"/>
              </a:endParaRPr>
            </a:p>
          </p:txBody>
        </p:sp>
      </p:grpSp>
      <p:grpSp>
        <p:nvGrpSpPr>
          <p:cNvPr id="10" name="Gruppieren 9"/>
          <p:cNvGrpSpPr/>
          <p:nvPr/>
        </p:nvGrpSpPr>
        <p:grpSpPr>
          <a:xfrm>
            <a:off x="339430" y="3566935"/>
            <a:ext cx="4142330" cy="2742385"/>
            <a:chOff x="339430" y="3566935"/>
            <a:chExt cx="4142330" cy="2742385"/>
          </a:xfrm>
        </p:grpSpPr>
        <p:pic>
          <p:nvPicPr>
            <p:cNvPr id="15362"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t="10849"/>
            <a:stretch/>
          </p:blipFill>
          <p:spPr bwMode="auto">
            <a:xfrm>
              <a:off x="339430" y="3566935"/>
              <a:ext cx="4142330" cy="274238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2" name="Rectangle 5"/>
            <p:cNvSpPr>
              <a:spLocks noChangeArrowheads="1"/>
            </p:cNvSpPr>
            <p:nvPr/>
          </p:nvSpPr>
          <p:spPr bwMode="auto">
            <a:xfrm>
              <a:off x="858670" y="4490936"/>
              <a:ext cx="1533770"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1200" b="1" dirty="0" smtClean="0">
                  <a:solidFill>
                    <a:srgbClr val="0000CC"/>
                  </a:solidFill>
                  <a:latin typeface="Arial" panose="020B0604020202020204" pitchFamily="34" charset="0"/>
                  <a:cs typeface="Arial" panose="020B0604020202020204" pitchFamily="34" charset="0"/>
                </a:rPr>
                <a:t>absorption =</a:t>
              </a:r>
            </a:p>
            <a:p>
              <a:pPr algn="l">
                <a:spcBef>
                  <a:spcPts val="0"/>
                </a:spcBef>
              </a:pPr>
              <a:r>
                <a:rPr lang="en-US" altLang="de-DE" sz="1200" b="1" dirty="0" smtClean="0">
                  <a:solidFill>
                    <a:srgbClr val="0000CC"/>
                  </a:solidFill>
                  <a:latin typeface="Arial" panose="020B0604020202020204" pitchFamily="34" charset="0"/>
                  <a:cs typeface="Arial" panose="020B0604020202020204" pitchFamily="34" charset="0"/>
                </a:rPr>
                <a:t>radiative capture</a:t>
              </a:r>
            </a:p>
            <a:p>
              <a:pPr algn="l">
                <a:spcBef>
                  <a:spcPts val="0"/>
                </a:spcBef>
              </a:pPr>
              <a:r>
                <a:rPr lang="en-US" altLang="de-DE" sz="1200" b="1" baseline="30000" dirty="0" smtClean="0">
                  <a:solidFill>
                    <a:srgbClr val="0000CC"/>
                  </a:solidFill>
                  <a:latin typeface="Arial" panose="020B0604020202020204" pitchFamily="34" charset="0"/>
                  <a:cs typeface="Arial" panose="020B0604020202020204" pitchFamily="34" charset="0"/>
                </a:rPr>
                <a:t>63</a:t>
              </a:r>
              <a:r>
                <a:rPr lang="en-US" altLang="de-DE" sz="1200" b="1" dirty="0" smtClean="0">
                  <a:solidFill>
                    <a:srgbClr val="0000CC"/>
                  </a:solidFill>
                  <a:latin typeface="Arial" panose="020B0604020202020204" pitchFamily="34" charset="0"/>
                  <a:cs typeface="Arial" panose="020B0604020202020204" pitchFamily="34" charset="0"/>
                </a:rPr>
                <a:t>Cu </a:t>
              </a:r>
              <a:r>
                <a:rPr lang="en-US" altLang="de-DE" sz="1200" b="1" dirty="0">
                  <a:solidFill>
                    <a:srgbClr val="0000CC"/>
                  </a:solidFill>
                  <a:latin typeface="Arial" panose="020B0604020202020204" pitchFamily="34" charset="0"/>
                  <a:cs typeface="Arial" panose="020B0604020202020204" pitchFamily="34" charset="0"/>
                </a:rPr>
                <a:t>(n,</a:t>
              </a:r>
              <a:r>
                <a:rPr lang="en-US" altLang="de-DE" sz="1200" b="1" dirty="0">
                  <a:solidFill>
                    <a:srgbClr val="0000CC"/>
                  </a:solidFill>
                  <a:latin typeface="Arial" panose="020B0604020202020204" pitchFamily="34" charset="0"/>
                  <a:cs typeface="Arial" panose="020B0604020202020204" pitchFamily="34" charset="0"/>
                  <a:sym typeface="Symbol"/>
                </a:rPr>
                <a:t></a:t>
              </a:r>
              <a:r>
                <a:rPr lang="en-US" altLang="de-DE" sz="1200" b="1" dirty="0" smtClean="0">
                  <a:solidFill>
                    <a:srgbClr val="0000CC"/>
                  </a:solidFill>
                  <a:latin typeface="Arial" panose="020B0604020202020204" pitchFamily="34" charset="0"/>
                  <a:cs typeface="Arial" panose="020B0604020202020204" pitchFamily="34" charset="0"/>
                </a:rPr>
                <a:t>) </a:t>
              </a:r>
              <a:r>
                <a:rPr lang="en-US" altLang="de-DE" sz="1200" b="1" baseline="30000" dirty="0" smtClean="0">
                  <a:solidFill>
                    <a:srgbClr val="0000CC"/>
                  </a:solidFill>
                  <a:latin typeface="Arial" panose="020B0604020202020204" pitchFamily="34" charset="0"/>
                  <a:cs typeface="Arial" panose="020B0604020202020204" pitchFamily="34" charset="0"/>
                </a:rPr>
                <a:t>64</a:t>
              </a:r>
              <a:r>
                <a:rPr lang="en-US" altLang="de-DE" sz="1200" b="1" dirty="0" smtClean="0">
                  <a:solidFill>
                    <a:srgbClr val="0000CC"/>
                  </a:solidFill>
                  <a:latin typeface="Arial" panose="020B0604020202020204" pitchFamily="34" charset="0"/>
                  <a:cs typeface="Arial" panose="020B0604020202020204" pitchFamily="34" charset="0"/>
                </a:rPr>
                <a:t>Cu </a:t>
              </a:r>
              <a:endParaRPr lang="en-US" altLang="de-DE" sz="1200" b="1" dirty="0">
                <a:solidFill>
                  <a:srgbClr val="0000CC"/>
                </a:solidFill>
                <a:latin typeface="Arial" panose="020B0604020202020204" pitchFamily="34" charset="0"/>
                <a:cs typeface="Arial" panose="020B0604020202020204" pitchFamily="34" charset="0"/>
              </a:endParaRPr>
            </a:p>
          </p:txBody>
        </p:sp>
        <p:sp>
          <p:nvSpPr>
            <p:cNvPr id="63" name="Rectangle 5"/>
            <p:cNvSpPr>
              <a:spLocks noChangeArrowheads="1"/>
            </p:cNvSpPr>
            <p:nvPr/>
          </p:nvSpPr>
          <p:spPr bwMode="auto">
            <a:xfrm>
              <a:off x="845541" y="5026282"/>
              <a:ext cx="1436751"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1200" baseline="30000" dirty="0" smtClean="0">
                  <a:solidFill>
                    <a:srgbClr val="9900CC"/>
                  </a:solidFill>
                  <a:latin typeface="Arial" panose="020B0604020202020204" pitchFamily="34" charset="0"/>
                  <a:cs typeface="Arial" panose="020B0604020202020204" pitchFamily="34" charset="0"/>
                </a:rPr>
                <a:t>64</a:t>
              </a:r>
              <a:r>
                <a:rPr lang="en-US" altLang="de-DE" sz="1200" dirty="0" smtClean="0">
                  <a:solidFill>
                    <a:srgbClr val="9900CC"/>
                  </a:solidFill>
                  <a:latin typeface="Arial" panose="020B0604020202020204" pitchFamily="34" charset="0"/>
                  <a:cs typeface="Arial" panose="020B0604020202020204" pitchFamily="34" charset="0"/>
                </a:rPr>
                <a:t>Cu lifetime 13 h </a:t>
              </a:r>
              <a:endParaRPr lang="en-US" altLang="de-DE" sz="1200" dirty="0">
                <a:solidFill>
                  <a:srgbClr val="9900CC"/>
                </a:solidFill>
                <a:latin typeface="Arial" panose="020B0604020202020204" pitchFamily="34" charset="0"/>
                <a:cs typeface="Arial" panose="020B0604020202020204" pitchFamily="34" charset="0"/>
              </a:endParaRPr>
            </a:p>
          </p:txBody>
        </p:sp>
        <p:sp>
          <p:nvSpPr>
            <p:cNvPr id="37" name="Rectangle 5"/>
            <p:cNvSpPr>
              <a:spLocks noChangeArrowheads="1"/>
            </p:cNvSpPr>
            <p:nvPr/>
          </p:nvSpPr>
          <p:spPr bwMode="auto">
            <a:xfrm>
              <a:off x="3040512" y="3697107"/>
              <a:ext cx="1330388"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1200" b="1" dirty="0" smtClean="0">
                  <a:solidFill>
                    <a:srgbClr val="008000"/>
                  </a:solidFill>
                  <a:latin typeface="Arial" panose="020B0604020202020204" pitchFamily="34" charset="0"/>
                  <a:cs typeface="Arial" panose="020B0604020202020204" pitchFamily="34" charset="0"/>
                </a:rPr>
                <a:t>elastic: </a:t>
              </a:r>
            </a:p>
            <a:p>
              <a:pPr algn="l">
                <a:spcBef>
                  <a:spcPts val="0"/>
                </a:spcBef>
              </a:pPr>
              <a:r>
                <a:rPr lang="en-US" altLang="de-DE" sz="1200" b="1" baseline="30000" dirty="0" smtClean="0">
                  <a:solidFill>
                    <a:srgbClr val="008000"/>
                  </a:solidFill>
                  <a:latin typeface="Arial" panose="020B0604020202020204" pitchFamily="34" charset="0"/>
                  <a:cs typeface="Arial" panose="020B0604020202020204" pitchFamily="34" charset="0"/>
                </a:rPr>
                <a:t>63</a:t>
              </a:r>
              <a:r>
                <a:rPr lang="en-US" altLang="de-DE" sz="1200" b="1" dirty="0" smtClean="0">
                  <a:solidFill>
                    <a:srgbClr val="008000"/>
                  </a:solidFill>
                  <a:latin typeface="Arial" panose="020B0604020202020204" pitchFamily="34" charset="0"/>
                  <a:cs typeface="Arial" panose="020B0604020202020204" pitchFamily="34" charset="0"/>
                </a:rPr>
                <a:t>Cu (</a:t>
              </a:r>
              <a:r>
                <a:rPr lang="en-US" altLang="de-DE" sz="1200" b="1" dirty="0" err="1" smtClean="0">
                  <a:solidFill>
                    <a:srgbClr val="008000"/>
                  </a:solidFill>
                  <a:latin typeface="Arial" panose="020B0604020202020204" pitchFamily="34" charset="0"/>
                  <a:cs typeface="Arial" panose="020B0604020202020204" pitchFamily="34" charset="0"/>
                </a:rPr>
                <a:t>n,</a:t>
              </a:r>
              <a:r>
                <a:rPr lang="en-US" altLang="de-DE" sz="1200" b="1" dirty="0" err="1" smtClean="0">
                  <a:solidFill>
                    <a:srgbClr val="008000"/>
                  </a:solidFill>
                  <a:latin typeface="Arial" panose="020B0604020202020204" pitchFamily="34" charset="0"/>
                  <a:cs typeface="Arial" panose="020B0604020202020204" pitchFamily="34" charset="0"/>
                  <a:sym typeface="Symbol"/>
                </a:rPr>
                <a:t>n</a:t>
              </a:r>
              <a:r>
                <a:rPr lang="en-US" altLang="de-DE" sz="1200" b="1" dirty="0" smtClean="0">
                  <a:solidFill>
                    <a:srgbClr val="008000"/>
                  </a:solidFill>
                  <a:latin typeface="Arial" panose="020B0604020202020204" pitchFamily="34" charset="0"/>
                  <a:cs typeface="Arial" panose="020B0604020202020204" pitchFamily="34" charset="0"/>
                </a:rPr>
                <a:t>) </a:t>
              </a:r>
              <a:r>
                <a:rPr lang="en-US" altLang="de-DE" sz="1200" b="1" baseline="30000" dirty="0" smtClean="0">
                  <a:solidFill>
                    <a:srgbClr val="008000"/>
                  </a:solidFill>
                  <a:latin typeface="Arial" panose="020B0604020202020204" pitchFamily="34" charset="0"/>
                  <a:cs typeface="Arial" panose="020B0604020202020204" pitchFamily="34" charset="0"/>
                </a:rPr>
                <a:t>63</a:t>
              </a:r>
              <a:r>
                <a:rPr lang="en-US" altLang="de-DE" sz="1200" b="1" dirty="0" smtClean="0">
                  <a:solidFill>
                    <a:srgbClr val="008000"/>
                  </a:solidFill>
                  <a:latin typeface="Arial" panose="020B0604020202020204" pitchFamily="34" charset="0"/>
                  <a:cs typeface="Arial" panose="020B0604020202020204" pitchFamily="34" charset="0"/>
                </a:rPr>
                <a:t>Cu</a:t>
              </a:r>
              <a:r>
                <a:rPr lang="en-US" altLang="de-DE" sz="1200" dirty="0" smtClean="0">
                  <a:solidFill>
                    <a:srgbClr val="FF0000"/>
                  </a:solidFill>
                  <a:latin typeface="Arial" panose="020B0604020202020204" pitchFamily="34" charset="0"/>
                  <a:cs typeface="Arial" panose="020B0604020202020204" pitchFamily="34" charset="0"/>
                </a:rPr>
                <a:t> </a:t>
              </a:r>
              <a:endParaRPr lang="en-US" altLang="de-DE" sz="1200" dirty="0">
                <a:solidFill>
                  <a:srgbClr val="FF0000"/>
                </a:solidFill>
                <a:latin typeface="Arial" panose="020B0604020202020204" pitchFamily="34" charset="0"/>
                <a:cs typeface="Arial" panose="020B0604020202020204" pitchFamily="34" charset="0"/>
              </a:endParaRPr>
            </a:p>
          </p:txBody>
        </p:sp>
        <p:sp>
          <p:nvSpPr>
            <p:cNvPr id="38" name="Rectangle 5"/>
            <p:cNvSpPr>
              <a:spLocks noChangeArrowheads="1"/>
            </p:cNvSpPr>
            <p:nvPr/>
          </p:nvSpPr>
          <p:spPr bwMode="auto">
            <a:xfrm>
              <a:off x="3718961" y="4725144"/>
              <a:ext cx="759445"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1200" b="1" dirty="0" smtClean="0">
                  <a:solidFill>
                    <a:srgbClr val="FF0000"/>
                  </a:solidFill>
                  <a:latin typeface="Arial" panose="020B0604020202020204" pitchFamily="34" charset="0"/>
                  <a:cs typeface="Arial" panose="020B0604020202020204" pitchFamily="34" charset="0"/>
                  <a:sym typeface="Symbol"/>
                </a:rPr>
                <a:t> prod.</a:t>
              </a:r>
              <a:endParaRPr lang="en-US" altLang="de-DE" sz="1200" b="1" dirty="0">
                <a:solidFill>
                  <a:srgbClr val="FF0000"/>
                </a:solidFill>
                <a:latin typeface="Arial" panose="020B0604020202020204" pitchFamily="34" charset="0"/>
                <a:cs typeface="Arial" panose="020B0604020202020204" pitchFamily="34" charset="0"/>
              </a:endParaRPr>
            </a:p>
          </p:txBody>
        </p:sp>
      </p:grpSp>
      <p:sp>
        <p:nvSpPr>
          <p:cNvPr id="41" name="Rectangle 6"/>
          <p:cNvSpPr>
            <a:spLocks noChangeArrowheads="1"/>
          </p:cNvSpPr>
          <p:nvPr/>
        </p:nvSpPr>
        <p:spPr bwMode="auto">
          <a:xfrm>
            <a:off x="3923928" y="5949280"/>
            <a:ext cx="1080120"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spcBef>
                <a:spcPts val="400"/>
              </a:spcBef>
            </a:pPr>
            <a:r>
              <a:rPr lang="en-US" sz="1400" dirty="0" smtClean="0">
                <a:latin typeface="Arial" panose="020B0604020202020204" pitchFamily="34" charset="0"/>
                <a:cs typeface="Arial" panose="020B0604020202020204" pitchFamily="34" charset="0"/>
              </a:rPr>
              <a:t>100 MeV</a:t>
            </a:r>
          </a:p>
        </p:txBody>
      </p:sp>
      <p:sp>
        <p:nvSpPr>
          <p:cNvPr id="42" name="Rectangle 6"/>
          <p:cNvSpPr>
            <a:spLocks noChangeArrowheads="1"/>
          </p:cNvSpPr>
          <p:nvPr/>
        </p:nvSpPr>
        <p:spPr bwMode="auto">
          <a:xfrm>
            <a:off x="2987824" y="5949280"/>
            <a:ext cx="936104"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ts val="400"/>
              </a:spcBef>
            </a:pPr>
            <a:r>
              <a:rPr lang="en-US" sz="1400" dirty="0" smtClean="0">
                <a:latin typeface="Arial" panose="020B0604020202020204" pitchFamily="34" charset="0"/>
                <a:cs typeface="Arial" panose="020B0604020202020204" pitchFamily="34" charset="0"/>
              </a:rPr>
              <a:t>0.1 MeV </a:t>
            </a:r>
          </a:p>
        </p:txBody>
      </p:sp>
    </p:spTree>
    <p:extLst>
      <p:ext uri="{BB962C8B-B14F-4D97-AF65-F5344CB8AC3E}">
        <p14:creationId xmlns:p14="http://schemas.microsoft.com/office/powerpoint/2010/main" val="1763243238"/>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6388">
                                            <p:txEl>
                                              <p:pRg st="4" end="4"/>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3"/>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7"/>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0"/>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42"/>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41"/>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5"/>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60"/>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4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7" grpId="0"/>
      <p:bldP spid="47" grpId="0"/>
      <p:bldP spid="60" grpId="0"/>
      <p:bldP spid="41" grpId="0"/>
      <p:bldP spid="4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Text Box 2"/>
          <p:cNvSpPr txBox="1">
            <a:spLocks noChangeArrowheads="1"/>
          </p:cNvSpPr>
          <p:nvPr/>
        </p:nvSpPr>
        <p:spPr bwMode="auto">
          <a:xfrm>
            <a:off x="252000" y="180000"/>
            <a:ext cx="7924800" cy="430887"/>
          </a:xfrm>
          <a:prstGeom prst="rect">
            <a:avLst/>
          </a:prstGeom>
          <a:noFill/>
          <a:ln>
            <a:noFill/>
          </a:ln>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sz="2200" b="1" dirty="0" smtClean="0">
                <a:solidFill>
                  <a:srgbClr val="000000"/>
                </a:solidFill>
                <a:latin typeface="Calibri" panose="020F0502020204030204" pitchFamily="34" charset="0"/>
                <a:cs typeface="Calibri" panose="020F0502020204030204" pitchFamily="34" charset="0"/>
              </a:rPr>
              <a:t>Outline</a:t>
            </a:r>
            <a:endParaRPr lang="en-US" sz="2200" b="1" dirty="0">
              <a:solidFill>
                <a:srgbClr val="000000"/>
              </a:solidFill>
              <a:latin typeface="Calibri" panose="020F0502020204030204" pitchFamily="34" charset="0"/>
              <a:cs typeface="Calibri" panose="020F0502020204030204" pitchFamily="34" charset="0"/>
            </a:endParaRPr>
          </a:p>
        </p:txBody>
      </p:sp>
      <p:sp>
        <p:nvSpPr>
          <p:cNvPr id="3076" name="Text Box 3"/>
          <p:cNvSpPr txBox="1">
            <a:spLocks noChangeArrowheads="1"/>
          </p:cNvSpPr>
          <p:nvPr/>
        </p:nvSpPr>
        <p:spPr bwMode="auto">
          <a:xfrm>
            <a:off x="125413" y="1343025"/>
            <a:ext cx="8729662" cy="180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en-US" sz="1600">
              <a:solidFill>
                <a:srgbClr val="006600"/>
              </a:solidFill>
              <a:latin typeface="Comic Sans MS" pitchFamily="66" charset="0"/>
            </a:endParaRPr>
          </a:p>
          <a:p>
            <a:pPr algn="l"/>
            <a:endParaRPr lang="en-US" sz="1600">
              <a:solidFill>
                <a:srgbClr val="006600"/>
              </a:solidFill>
              <a:latin typeface="Comic Sans MS" pitchFamily="66" charset="0"/>
            </a:endParaRPr>
          </a:p>
          <a:p>
            <a:pPr algn="l"/>
            <a:endParaRPr lang="en-US" sz="1600">
              <a:solidFill>
                <a:srgbClr val="006600"/>
              </a:solidFill>
              <a:latin typeface="Comic Sans MS" pitchFamily="66" charset="0"/>
            </a:endParaRPr>
          </a:p>
          <a:p>
            <a:pPr algn="l"/>
            <a:endParaRPr lang="en-US" sz="1600">
              <a:solidFill>
                <a:srgbClr val="006600"/>
              </a:solidFill>
              <a:latin typeface="Comic Sans MS" pitchFamily="66" charset="0"/>
            </a:endParaRPr>
          </a:p>
          <a:p>
            <a:pPr algn="l"/>
            <a:endParaRPr lang="en-US" sz="1600">
              <a:solidFill>
                <a:srgbClr val="006600"/>
              </a:solidFill>
              <a:latin typeface="Comic Sans MS" pitchFamily="66" charset="0"/>
            </a:endParaRPr>
          </a:p>
        </p:txBody>
      </p:sp>
      <p:sp>
        <p:nvSpPr>
          <p:cNvPr id="10" name="Rectangle 5"/>
          <p:cNvSpPr>
            <a:spLocks noChangeArrowheads="1"/>
          </p:cNvSpPr>
          <p:nvPr/>
        </p:nvSpPr>
        <p:spPr bwMode="auto">
          <a:xfrm>
            <a:off x="156048" y="1343025"/>
            <a:ext cx="8987952" cy="26468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0" algn="ctr">
                <a:solidFill>
                  <a:srgbClr val="000000"/>
                </a:solidFill>
                <a:miter lim="800000"/>
                <a:headEnd/>
                <a:tailEnd/>
              </a14:hiddenLine>
            </a:ext>
          </a:extLst>
        </p:spPr>
        <p:txBody>
          <a:bodyPr wrap="square">
            <a:spAutoFit/>
          </a:bodyPr>
          <a:lstStyle/>
          <a:p>
            <a:pPr algn="l"/>
            <a:r>
              <a:rPr lang="en-US" b="1" dirty="0" smtClean="0">
                <a:solidFill>
                  <a:srgbClr val="0000FF"/>
                </a:solidFill>
                <a:latin typeface="Arial" panose="020B0604020202020204" pitchFamily="34" charset="0"/>
                <a:cs typeface="Arial" panose="020B0604020202020204" pitchFamily="34" charset="0"/>
              </a:rPr>
              <a:t>Outline of this talk: </a:t>
            </a:r>
          </a:p>
          <a:p>
            <a:pPr marL="57150" indent="-342900" algn="l">
              <a:spcBef>
                <a:spcPts val="800"/>
              </a:spcBef>
              <a:buFont typeface="+mj-lt"/>
              <a:buAutoNum type="arabicPeriod"/>
            </a:pPr>
            <a:r>
              <a:rPr lang="en-US" b="1" dirty="0" smtClean="0">
                <a:solidFill>
                  <a:schemeClr val="bg1">
                    <a:lumMod val="50000"/>
                  </a:schemeClr>
                </a:solidFill>
                <a:latin typeface="Arial" panose="020B0604020202020204" pitchFamily="34" charset="0"/>
                <a:cs typeface="Arial" panose="020B0604020202020204" pitchFamily="34" charset="0"/>
              </a:rPr>
              <a:t>Introduction to risk &amp; destruction potential</a:t>
            </a:r>
          </a:p>
          <a:p>
            <a:pPr marL="57150" indent="-342900" algn="l">
              <a:spcBef>
                <a:spcPts val="800"/>
              </a:spcBef>
              <a:buFont typeface="+mj-lt"/>
              <a:buAutoNum type="arabicPeriod"/>
            </a:pPr>
            <a:r>
              <a:rPr lang="en-US" b="1" dirty="0" smtClean="0">
                <a:solidFill>
                  <a:srgbClr val="777777"/>
                </a:solidFill>
                <a:latin typeface="Arial" panose="020B0604020202020204" pitchFamily="34" charset="0"/>
                <a:cs typeface="Arial" panose="020B0604020202020204" pitchFamily="34" charset="0"/>
              </a:rPr>
              <a:t>Relevant atomic and nuclear physics</a:t>
            </a:r>
          </a:p>
          <a:p>
            <a:pPr marL="57150" indent="-342900" algn="l">
              <a:spcBef>
                <a:spcPts val="800"/>
              </a:spcBef>
              <a:buFont typeface="+mj-lt"/>
              <a:buAutoNum type="arabicPeriod"/>
            </a:pPr>
            <a:r>
              <a:rPr lang="en-US" b="1" dirty="0" smtClean="0">
                <a:solidFill>
                  <a:srgbClr val="0000FF"/>
                </a:solidFill>
                <a:latin typeface="Arial" panose="020B0604020202020204" pitchFamily="34" charset="0"/>
                <a:cs typeface="Arial" panose="020B0604020202020204" pitchFamily="34" charset="0"/>
              </a:rPr>
              <a:t>Definition of loss categories, passive protection </a:t>
            </a:r>
          </a:p>
          <a:p>
            <a:pPr marL="57150" indent="-342900" algn="l">
              <a:spcBef>
                <a:spcPts val="800"/>
              </a:spcBef>
              <a:buFont typeface="+mj-lt"/>
              <a:buAutoNum type="arabicPeriod"/>
            </a:pPr>
            <a:r>
              <a:rPr lang="en-US" b="1" dirty="0" smtClean="0">
                <a:latin typeface="Arial" panose="020B0604020202020204" pitchFamily="34" charset="0"/>
                <a:cs typeface="Arial" panose="020B0604020202020204" pitchFamily="34" charset="0"/>
              </a:rPr>
              <a:t>Measurements by Beam Loss Monitors</a:t>
            </a:r>
          </a:p>
          <a:p>
            <a:pPr marL="57150" indent="-342900" algn="l">
              <a:spcBef>
                <a:spcPts val="800"/>
              </a:spcBef>
              <a:buFont typeface="+mj-lt"/>
              <a:buAutoNum type="arabicPeriod"/>
            </a:pPr>
            <a:r>
              <a:rPr lang="en-US" b="1" dirty="0" smtClean="0">
                <a:latin typeface="Arial" panose="020B0604020202020204" pitchFamily="34" charset="0"/>
                <a:cs typeface="Arial" panose="020B0604020202020204" pitchFamily="34" charset="0"/>
              </a:rPr>
              <a:t>Design of Machine Protection System</a:t>
            </a:r>
          </a:p>
          <a:p>
            <a:pPr marL="57150" indent="-342900" algn="l">
              <a:spcBef>
                <a:spcPts val="800"/>
              </a:spcBef>
              <a:buFont typeface="+mj-lt"/>
              <a:buAutoNum type="arabicPeriod"/>
            </a:pPr>
            <a:r>
              <a:rPr lang="en-US" b="1" dirty="0">
                <a:latin typeface="Arial" panose="020B0604020202020204" pitchFamily="34" charset="0"/>
                <a:cs typeface="Arial" panose="020B0604020202020204" pitchFamily="34" charset="0"/>
              </a:rPr>
              <a:t>O</a:t>
            </a:r>
            <a:r>
              <a:rPr lang="en-US" b="1" dirty="0" smtClean="0">
                <a:latin typeface="Arial" panose="020B0604020202020204" pitchFamily="34" charset="0"/>
                <a:cs typeface="Arial" panose="020B0604020202020204" pitchFamily="34" charset="0"/>
              </a:rPr>
              <a:t>verview of personal safety</a:t>
            </a:r>
            <a:endParaRPr lang="en-US" dirty="0" smtClean="0">
              <a:latin typeface="Arial" panose="020B0604020202020204" pitchFamily="34" charset="0"/>
              <a:cs typeface="Arial" panose="020B0604020202020204" pitchFamily="34" charset="0"/>
              <a:sym typeface="Symbol"/>
            </a:endParaRPr>
          </a:p>
        </p:txBody>
      </p:sp>
    </p:spTree>
    <p:extLst>
      <p:ext uri="{BB962C8B-B14F-4D97-AF65-F5344CB8AC3E}">
        <p14:creationId xmlns:p14="http://schemas.microsoft.com/office/powerpoint/2010/main" val="2835295174"/>
      </p:ext>
    </p:extLst>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Text Box 2"/>
          <p:cNvSpPr txBox="1">
            <a:spLocks noChangeArrowheads="1"/>
          </p:cNvSpPr>
          <p:nvPr/>
        </p:nvSpPr>
        <p:spPr bwMode="auto">
          <a:xfrm>
            <a:off x="252000" y="180000"/>
            <a:ext cx="7924800" cy="430887"/>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200" b="1" dirty="0" smtClean="0">
                <a:solidFill>
                  <a:srgbClr val="000000"/>
                </a:solidFill>
                <a:latin typeface="Calibri" panose="020F0502020204030204" pitchFamily="34" charset="0"/>
                <a:cs typeface="Calibri" panose="020F0502020204030204" pitchFamily="34" charset="0"/>
              </a:rPr>
              <a:t>Relevant Losses for Machine Protection</a:t>
            </a:r>
            <a:endParaRPr lang="en-US" altLang="de-DE" sz="2200" b="1" dirty="0">
              <a:solidFill>
                <a:srgbClr val="000000"/>
              </a:solidFill>
              <a:latin typeface="Calibri" panose="020F0502020204030204" pitchFamily="34" charset="0"/>
              <a:cs typeface="Calibri" panose="020F0502020204030204" pitchFamily="34" charset="0"/>
            </a:endParaRPr>
          </a:p>
        </p:txBody>
      </p:sp>
      <p:sp>
        <p:nvSpPr>
          <p:cNvPr id="15364" name="Text Box 3"/>
          <p:cNvSpPr txBox="1">
            <a:spLocks noChangeArrowheads="1"/>
          </p:cNvSpPr>
          <p:nvPr/>
        </p:nvSpPr>
        <p:spPr bwMode="auto">
          <a:xfrm>
            <a:off x="125413" y="1343025"/>
            <a:ext cx="8729662" cy="180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p:txBody>
      </p:sp>
      <p:sp>
        <p:nvSpPr>
          <p:cNvPr id="15365" name="Rectangle 4"/>
          <p:cNvSpPr>
            <a:spLocks noChangeArrowheads="1"/>
          </p:cNvSpPr>
          <p:nvPr/>
        </p:nvSpPr>
        <p:spPr bwMode="auto">
          <a:xfrm>
            <a:off x="156945" y="3831323"/>
            <a:ext cx="9289032" cy="2682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pPr>
            <a:r>
              <a:rPr lang="en-US" altLang="de-DE" sz="1600" b="1" dirty="0" smtClean="0">
                <a:solidFill>
                  <a:srgbClr val="0000FF"/>
                </a:solidFill>
                <a:latin typeface="Arial" panose="020B0604020202020204" pitchFamily="34" charset="0"/>
                <a:cs typeface="Arial" panose="020B0604020202020204" pitchFamily="34" charset="0"/>
              </a:rPr>
              <a:t>2. </a:t>
            </a:r>
            <a:r>
              <a:rPr lang="en-US" altLang="de-DE" sz="1500" b="1" i="1" dirty="0" smtClean="0">
                <a:solidFill>
                  <a:srgbClr val="0000FF"/>
                </a:solidFill>
                <a:latin typeface="Arial" panose="020B0604020202020204" pitchFamily="34" charset="0"/>
                <a:cs typeface="Arial" panose="020B0604020202020204" pitchFamily="34" charset="0"/>
              </a:rPr>
              <a:t>Irregular losses  </a:t>
            </a:r>
            <a:r>
              <a:rPr lang="en-US" altLang="de-DE" sz="1500" dirty="0">
                <a:latin typeface="Arial" panose="020B0604020202020204" pitchFamily="34" charset="0"/>
                <a:cs typeface="Arial" panose="020B0604020202020204" pitchFamily="34" charset="0"/>
              </a:rPr>
              <a:t>or fast losses by malfunction </a:t>
            </a:r>
            <a:r>
              <a:rPr lang="en-US" altLang="de-DE" sz="1500" dirty="0" smtClean="0">
                <a:latin typeface="Arial" panose="020B0604020202020204" pitchFamily="34" charset="0"/>
                <a:cs typeface="Arial" panose="020B0604020202020204" pitchFamily="34" charset="0"/>
                <a:sym typeface="Symbol"/>
              </a:rPr>
              <a:t> </a:t>
            </a:r>
            <a:r>
              <a:rPr lang="en-US" altLang="de-DE" sz="1500" dirty="0" smtClean="0">
                <a:latin typeface="Arial" panose="020B0604020202020204" pitchFamily="34" charset="0"/>
                <a:cs typeface="Arial" panose="020B0604020202020204" pitchFamily="34" charset="0"/>
              </a:rPr>
              <a:t>avoidable losses,  </a:t>
            </a:r>
            <a:r>
              <a:rPr lang="en-US" altLang="de-DE" sz="1500" b="1" dirty="0" smtClean="0">
                <a:latin typeface="Arial" panose="020B0604020202020204" pitchFamily="34" charset="0"/>
                <a:cs typeface="Arial" panose="020B0604020202020204" pitchFamily="34" charset="0"/>
              </a:rPr>
              <a:t>see below</a:t>
            </a:r>
            <a:endParaRPr lang="en-US" altLang="de-DE" sz="1500" b="1" dirty="0" smtClean="0">
              <a:solidFill>
                <a:srgbClr val="C00000"/>
              </a:solidFill>
              <a:latin typeface="Arial" panose="020B0604020202020204" pitchFamily="34" charset="0"/>
              <a:cs typeface="Arial" panose="020B0604020202020204" pitchFamily="34" charset="0"/>
            </a:endParaRPr>
          </a:p>
        </p:txBody>
      </p:sp>
      <p:sp>
        <p:nvSpPr>
          <p:cNvPr id="300037" name="Rectangle 5"/>
          <p:cNvSpPr>
            <a:spLocks noChangeArrowheads="1"/>
          </p:cNvSpPr>
          <p:nvPr/>
        </p:nvSpPr>
        <p:spPr bwMode="auto">
          <a:xfrm>
            <a:off x="284163" y="3497263"/>
            <a:ext cx="8491537"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en-US" altLang="de-DE" sz="2000" dirty="0">
              <a:solidFill>
                <a:schemeClr val="accent2"/>
              </a:solidFill>
            </a:endParaRPr>
          </a:p>
        </p:txBody>
      </p:sp>
      <p:sp>
        <p:nvSpPr>
          <p:cNvPr id="8" name="Rectangle 4"/>
          <p:cNvSpPr>
            <a:spLocks noChangeArrowheads="1"/>
          </p:cNvSpPr>
          <p:nvPr/>
        </p:nvSpPr>
        <p:spPr bwMode="auto">
          <a:xfrm>
            <a:off x="156944" y="877872"/>
            <a:ext cx="8918575" cy="27145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spcAft>
                <a:spcPts val="600"/>
              </a:spcAft>
            </a:pPr>
            <a:r>
              <a:rPr lang="en-US" altLang="de-DE" b="1" dirty="0">
                <a:solidFill>
                  <a:srgbClr val="0000FF"/>
                </a:solidFill>
                <a:latin typeface="Arial" panose="020B0604020202020204" pitchFamily="34" charset="0"/>
                <a:cs typeface="Arial" panose="020B0604020202020204" pitchFamily="34" charset="0"/>
              </a:rPr>
              <a:t>Types of losses</a:t>
            </a:r>
            <a:r>
              <a:rPr lang="en-US" altLang="de-DE" b="1" dirty="0" smtClean="0">
                <a:solidFill>
                  <a:srgbClr val="0000FF"/>
                </a:solidFill>
                <a:latin typeface="Arial" panose="020B0604020202020204" pitchFamily="34" charset="0"/>
                <a:cs typeface="Arial" panose="020B0604020202020204" pitchFamily="34" charset="0"/>
              </a:rPr>
              <a:t>:</a:t>
            </a:r>
            <a:endParaRPr lang="en-US" altLang="de-DE" b="1" i="1" dirty="0" smtClean="0">
              <a:solidFill>
                <a:srgbClr val="0000FF"/>
              </a:solidFill>
              <a:latin typeface="Arial" panose="020B0604020202020204" pitchFamily="34" charset="0"/>
              <a:cs typeface="Arial" panose="020B0604020202020204" pitchFamily="34" charset="0"/>
            </a:endParaRPr>
          </a:p>
          <a:p>
            <a:pPr algn="l">
              <a:lnSpc>
                <a:spcPct val="70000"/>
              </a:lnSpc>
              <a:spcAft>
                <a:spcPts val="600"/>
              </a:spcAft>
            </a:pPr>
            <a:r>
              <a:rPr lang="en-US" altLang="de-DE" sz="1600" b="1" i="1" dirty="0" smtClean="0">
                <a:solidFill>
                  <a:srgbClr val="0000FF"/>
                </a:solidFill>
                <a:latin typeface="Arial" panose="020B0604020202020204" pitchFamily="34" charset="0"/>
                <a:cs typeface="Arial" panose="020B0604020202020204" pitchFamily="34" charset="0"/>
              </a:rPr>
              <a:t>1. Regular losses</a:t>
            </a:r>
            <a:r>
              <a:rPr lang="en-US" altLang="de-DE" sz="1500" b="1" i="1" dirty="0" smtClean="0">
                <a:solidFill>
                  <a:srgbClr val="0000FF"/>
                </a:solidFill>
                <a:latin typeface="Arial" panose="020B0604020202020204" pitchFamily="34" charset="0"/>
                <a:cs typeface="Arial" panose="020B0604020202020204" pitchFamily="34" charset="0"/>
              </a:rPr>
              <a:t> </a:t>
            </a:r>
            <a:r>
              <a:rPr lang="en-US" altLang="de-DE" sz="1500" dirty="0" smtClean="0">
                <a:latin typeface="Arial" panose="020B0604020202020204" pitchFamily="34" charset="0"/>
                <a:cs typeface="Arial" panose="020B0604020202020204" pitchFamily="34" charset="0"/>
              </a:rPr>
              <a:t>or </a:t>
            </a:r>
            <a:r>
              <a:rPr lang="en-US" altLang="de-DE" sz="1500" dirty="0">
                <a:latin typeface="Arial" panose="020B0604020202020204" pitchFamily="34" charset="0"/>
                <a:cs typeface="Arial" panose="020B0604020202020204" pitchFamily="34" charset="0"/>
              </a:rPr>
              <a:t>slow losses </a:t>
            </a:r>
            <a:r>
              <a:rPr lang="en-US" altLang="de-DE" sz="1500" dirty="0">
                <a:latin typeface="Arial" panose="020B0604020202020204" pitchFamily="34" charset="0"/>
                <a:cs typeface="Arial" panose="020B0604020202020204" pitchFamily="34" charset="0"/>
                <a:sym typeface="Symbol"/>
              </a:rPr>
              <a:t> </a:t>
            </a:r>
            <a:r>
              <a:rPr lang="en-US" altLang="de-DE" sz="1500" b="1" u="sng" dirty="0" smtClean="0">
                <a:latin typeface="Arial" panose="020B0604020202020204" pitchFamily="34" charset="0"/>
                <a:cs typeface="Arial" panose="020B0604020202020204" pitchFamily="34" charset="0"/>
                <a:sym typeface="Symbol"/>
              </a:rPr>
              <a:t>un</a:t>
            </a:r>
            <a:r>
              <a:rPr lang="en-US" altLang="de-DE" sz="1500" dirty="0" smtClean="0">
                <a:latin typeface="Arial" panose="020B0604020202020204" pitchFamily="34" charset="0"/>
                <a:cs typeface="Arial" panose="020B0604020202020204" pitchFamily="34" charset="0"/>
              </a:rPr>
              <a:t>avoidable losses</a:t>
            </a:r>
          </a:p>
          <a:p>
            <a:pPr marL="285750" indent="-285750" algn="l">
              <a:lnSpc>
                <a:spcPct val="70000"/>
              </a:lnSpc>
              <a:spcAft>
                <a:spcPts val="600"/>
              </a:spcAft>
              <a:buFont typeface="Wingdings" panose="05000000000000000000" pitchFamily="2" charset="2"/>
              <a:buChar char="Ø"/>
            </a:pPr>
            <a:r>
              <a:rPr lang="en-US" altLang="de-DE" sz="1500" dirty="0" smtClean="0">
                <a:latin typeface="Arial" panose="020B0604020202020204" pitchFamily="34" charset="0"/>
                <a:cs typeface="Arial" panose="020B0604020202020204" pitchFamily="34" charset="0"/>
              </a:rPr>
              <a:t>Caused by </a:t>
            </a:r>
            <a:r>
              <a:rPr lang="en-US" altLang="de-DE" sz="1500" dirty="0">
                <a:latin typeface="Arial" panose="020B0604020202020204" pitchFamily="34" charset="0"/>
                <a:cs typeface="Arial" panose="020B0604020202020204" pitchFamily="34" charset="0"/>
              </a:rPr>
              <a:t>lifetime </a:t>
            </a:r>
            <a:r>
              <a:rPr lang="en-US" altLang="de-DE" sz="1500" dirty="0" smtClean="0">
                <a:latin typeface="Arial" panose="020B0604020202020204" pitchFamily="34" charset="0"/>
                <a:cs typeface="Arial" panose="020B0604020202020204" pitchFamily="34" charset="0"/>
              </a:rPr>
              <a:t>inside synchrotron (residual gas scattering or charge exchange, </a:t>
            </a:r>
            <a:r>
              <a:rPr lang="en-US" altLang="de-DE" sz="1500" dirty="0" err="1" smtClean="0">
                <a:latin typeface="Arial" panose="020B0604020202020204" pitchFamily="34" charset="0"/>
                <a:cs typeface="Arial" panose="020B0604020202020204" pitchFamily="34" charset="0"/>
              </a:rPr>
              <a:t>Touschek</a:t>
            </a:r>
            <a:r>
              <a:rPr lang="en-US" altLang="de-DE" sz="1500" dirty="0" smtClean="0">
                <a:latin typeface="Arial" panose="020B0604020202020204" pitchFamily="34" charset="0"/>
                <a:cs typeface="Arial" panose="020B0604020202020204" pitchFamily="34" charset="0"/>
              </a:rPr>
              <a:t> ...) </a:t>
            </a:r>
          </a:p>
          <a:p>
            <a:pPr marL="285750" indent="-285750" algn="l">
              <a:lnSpc>
                <a:spcPct val="70000"/>
              </a:lnSpc>
              <a:spcAft>
                <a:spcPts val="600"/>
              </a:spcAft>
              <a:buFont typeface="Wingdings" panose="05000000000000000000" pitchFamily="2" charset="2"/>
              <a:buChar char="Ø"/>
            </a:pPr>
            <a:r>
              <a:rPr lang="en-US" altLang="de-DE" sz="1500" dirty="0" smtClean="0">
                <a:latin typeface="Arial" panose="020B0604020202020204" pitchFamily="34" charset="0"/>
                <a:cs typeface="Arial" panose="020B0604020202020204" pitchFamily="34" charset="0"/>
              </a:rPr>
              <a:t>Caused by halo-formation and </a:t>
            </a:r>
            <a:r>
              <a:rPr lang="en-US" altLang="de-DE" sz="1500" dirty="0">
                <a:latin typeface="Arial" panose="020B0604020202020204" pitchFamily="34" charset="0"/>
                <a:cs typeface="Arial" panose="020B0604020202020204" pitchFamily="34" charset="0"/>
              </a:rPr>
              <a:t>cleaning, aperture </a:t>
            </a:r>
            <a:r>
              <a:rPr lang="en-US" altLang="de-DE" sz="1500" dirty="0" smtClean="0">
                <a:latin typeface="Arial" panose="020B0604020202020204" pitchFamily="34" charset="0"/>
                <a:cs typeface="Arial" panose="020B0604020202020204" pitchFamily="34" charset="0"/>
              </a:rPr>
              <a:t>limitation, imperfections, machine errors </a:t>
            </a:r>
          </a:p>
          <a:p>
            <a:pPr marL="285750" indent="-285750" algn="l">
              <a:lnSpc>
                <a:spcPct val="70000"/>
              </a:lnSpc>
              <a:spcAft>
                <a:spcPts val="600"/>
              </a:spcAft>
              <a:buFont typeface="Wingdings" panose="05000000000000000000" pitchFamily="2" charset="2"/>
              <a:buChar char="Ø"/>
            </a:pPr>
            <a:r>
              <a:rPr lang="en-US" altLang="de-DE" sz="1500" dirty="0" smtClean="0">
                <a:latin typeface="Arial" panose="020B0604020202020204" pitchFamily="34" charset="0"/>
                <a:cs typeface="Arial" panose="020B0604020202020204" pitchFamily="34" charset="0"/>
              </a:rPr>
              <a:t>Caused by multi-turn injection, slow extraction,....</a:t>
            </a:r>
            <a:r>
              <a:rPr lang="en-US" altLang="de-DE" sz="1500" dirty="0" smtClean="0">
                <a:latin typeface="Arial" panose="020B0604020202020204" pitchFamily="34" charset="0"/>
                <a:cs typeface="Arial" panose="020B0604020202020204" pitchFamily="34" charset="0"/>
                <a:sym typeface="Symbol"/>
              </a:rPr>
              <a:t> known loss mechanism</a:t>
            </a:r>
            <a:endParaRPr lang="en-US" altLang="de-DE" sz="1500" dirty="0">
              <a:latin typeface="Arial" panose="020B0604020202020204" pitchFamily="34" charset="0"/>
              <a:cs typeface="Arial" panose="020B0604020202020204" pitchFamily="34" charset="0"/>
            </a:endParaRPr>
          </a:p>
          <a:p>
            <a:pPr algn="l">
              <a:spcBef>
                <a:spcPts val="200"/>
              </a:spcBef>
              <a:spcAft>
                <a:spcPts val="600"/>
              </a:spcAft>
            </a:pPr>
            <a:r>
              <a:rPr lang="en-US" sz="1500" dirty="0" smtClean="0">
                <a:latin typeface="Arial" panose="020B0604020202020204" pitchFamily="34" charset="0"/>
                <a:cs typeface="Arial" panose="020B0604020202020204" pitchFamily="34" charset="0"/>
                <a:sym typeface="Symbol" panose="05050102010706020507" pitchFamily="18" charset="2"/>
              </a:rPr>
              <a:t> </a:t>
            </a:r>
            <a:r>
              <a:rPr lang="en-US" sz="1500" dirty="0" smtClean="0">
                <a:latin typeface="Arial" panose="020B0604020202020204" pitchFamily="34" charset="0"/>
                <a:cs typeface="Arial" panose="020B0604020202020204" pitchFamily="34" charset="0"/>
              </a:rPr>
              <a:t>Occurs </a:t>
            </a:r>
            <a:r>
              <a:rPr lang="en-US" sz="1500" dirty="0">
                <a:latin typeface="Arial" panose="020B0604020202020204" pitchFamily="34" charset="0"/>
                <a:cs typeface="Arial" panose="020B0604020202020204" pitchFamily="34" charset="0"/>
              </a:rPr>
              <a:t>in each cycle </a:t>
            </a:r>
            <a:r>
              <a:rPr lang="en-US" sz="1500" dirty="0" smtClean="0">
                <a:latin typeface="Arial" panose="020B0604020202020204" pitchFamily="34" charset="0"/>
                <a:cs typeface="Arial" panose="020B0604020202020204" pitchFamily="34" charset="0"/>
              </a:rPr>
              <a:t>at characteristic times and/or beam parameters</a:t>
            </a:r>
          </a:p>
          <a:p>
            <a:pPr algn="l">
              <a:spcBef>
                <a:spcPts val="200"/>
              </a:spcBef>
              <a:spcAft>
                <a:spcPts val="600"/>
              </a:spcAft>
            </a:pPr>
            <a:r>
              <a:rPr lang="en-US" sz="1500" dirty="0" smtClean="0">
                <a:latin typeface="Arial" panose="020B0604020202020204" pitchFamily="34" charset="0"/>
                <a:cs typeface="Arial" panose="020B0604020202020204" pitchFamily="34" charset="0"/>
                <a:sym typeface="Symbol" panose="05050102010706020507" pitchFamily="18" charset="2"/>
              </a:rPr>
              <a:t> </a:t>
            </a:r>
            <a:r>
              <a:rPr lang="en-US" sz="1500" dirty="0" smtClean="0">
                <a:latin typeface="Arial" panose="020B0604020202020204" pitchFamily="34" charset="0"/>
                <a:cs typeface="Arial" panose="020B0604020202020204" pitchFamily="34" charset="0"/>
              </a:rPr>
              <a:t>Usually </a:t>
            </a:r>
            <a:r>
              <a:rPr lang="en-US" sz="1500" dirty="0">
                <a:latin typeface="Arial" panose="020B0604020202020204" pitchFamily="34" charset="0"/>
                <a:cs typeface="Arial" panose="020B0604020202020204" pitchFamily="34" charset="0"/>
              </a:rPr>
              <a:t>a few % of the beam </a:t>
            </a:r>
            <a:r>
              <a:rPr lang="en-US" sz="1500" dirty="0" smtClean="0">
                <a:latin typeface="Arial" panose="020B0604020202020204" pitchFamily="34" charset="0"/>
                <a:cs typeface="Arial" panose="020B0604020202020204" pitchFamily="34" charset="0"/>
              </a:rPr>
              <a:t>intensity</a:t>
            </a:r>
          </a:p>
          <a:p>
            <a:pPr marL="285750" indent="-285750" algn="l">
              <a:spcBef>
                <a:spcPts val="200"/>
              </a:spcBef>
              <a:spcAft>
                <a:spcPts val="600"/>
              </a:spcAft>
              <a:buFont typeface="Symbol"/>
              <a:buChar char="Þ"/>
            </a:pPr>
            <a:r>
              <a:rPr lang="en-US" altLang="de-DE" sz="1500" dirty="0" smtClean="0">
                <a:solidFill>
                  <a:srgbClr val="C00000"/>
                </a:solidFill>
                <a:latin typeface="Arial" panose="020B0604020202020204" pitchFamily="34" charset="0"/>
                <a:cs typeface="Arial" panose="020B0604020202020204" pitchFamily="34" charset="0"/>
              </a:rPr>
              <a:t>Protection </a:t>
            </a:r>
            <a:r>
              <a:rPr lang="en-US" altLang="de-DE" sz="1500" dirty="0">
                <a:solidFill>
                  <a:srgbClr val="C00000"/>
                </a:solidFill>
                <a:latin typeface="Arial" panose="020B0604020202020204" pitchFamily="34" charset="0"/>
                <a:cs typeface="Arial" panose="020B0604020202020204" pitchFamily="34" charset="0"/>
              </a:rPr>
              <a:t>of </a:t>
            </a:r>
            <a:r>
              <a:rPr lang="en-US" altLang="de-DE" sz="1500" b="1" dirty="0">
                <a:solidFill>
                  <a:srgbClr val="C00000"/>
                </a:solidFill>
                <a:latin typeface="Arial" panose="020B0604020202020204" pitchFamily="34" charset="0"/>
                <a:cs typeface="Arial" panose="020B0604020202020204" pitchFamily="34" charset="0"/>
              </a:rPr>
              <a:t>sensitive</a:t>
            </a:r>
            <a:r>
              <a:rPr lang="en-US" altLang="de-DE" sz="1500" dirty="0">
                <a:solidFill>
                  <a:srgbClr val="C00000"/>
                </a:solidFill>
                <a:latin typeface="Arial" panose="020B0604020202020204" pitchFamily="34" charset="0"/>
                <a:cs typeface="Arial" panose="020B0604020202020204" pitchFamily="34" charset="0"/>
              </a:rPr>
              <a:t> </a:t>
            </a:r>
            <a:r>
              <a:rPr lang="en-US" altLang="de-DE" sz="1500" dirty="0" smtClean="0">
                <a:solidFill>
                  <a:srgbClr val="C00000"/>
                </a:solidFill>
                <a:latin typeface="Arial" panose="020B0604020202020204" pitchFamily="34" charset="0"/>
                <a:cs typeface="Arial" panose="020B0604020202020204" pitchFamily="34" charset="0"/>
              </a:rPr>
              <a:t>components</a:t>
            </a:r>
            <a:r>
              <a:rPr lang="en-US" altLang="de-DE" sz="1600" dirty="0" smtClean="0">
                <a:solidFill>
                  <a:srgbClr val="C00000"/>
                </a:solidFill>
              </a:rPr>
              <a:t>, b</a:t>
            </a:r>
            <a:r>
              <a:rPr lang="en-US" altLang="de-DE" sz="1500" dirty="0" smtClean="0">
                <a:solidFill>
                  <a:srgbClr val="C00000"/>
                </a:solidFill>
                <a:latin typeface="Arial" panose="020B0604020202020204" pitchFamily="34" charset="0"/>
                <a:cs typeface="Arial" panose="020B0604020202020204" pitchFamily="34" charset="0"/>
              </a:rPr>
              <a:t>eam </a:t>
            </a:r>
            <a:r>
              <a:rPr lang="en-US" altLang="de-DE" sz="1500" dirty="0">
                <a:solidFill>
                  <a:srgbClr val="C00000"/>
                </a:solidFill>
                <a:latin typeface="Arial" panose="020B0604020202020204" pitchFamily="34" charset="0"/>
                <a:cs typeface="Arial" panose="020B0604020202020204" pitchFamily="34" charset="0"/>
              </a:rPr>
              <a:t>abortion </a:t>
            </a:r>
            <a:r>
              <a:rPr lang="en-US" altLang="de-DE" sz="1500" dirty="0" smtClean="0">
                <a:solidFill>
                  <a:srgbClr val="C00000"/>
                </a:solidFill>
                <a:latin typeface="Arial" panose="020B0604020202020204" pitchFamily="34" charset="0"/>
                <a:cs typeface="Arial" panose="020B0604020202020204" pitchFamily="34" charset="0"/>
              </a:rPr>
              <a:t>only required </a:t>
            </a:r>
            <a:r>
              <a:rPr lang="en-US" altLang="de-DE" sz="1500" b="1" u="sng" dirty="0" smtClean="0">
                <a:solidFill>
                  <a:srgbClr val="C00000"/>
                </a:solidFill>
                <a:latin typeface="Arial" panose="020B0604020202020204" pitchFamily="34" charset="0"/>
                <a:cs typeface="Arial" panose="020B0604020202020204" pitchFamily="34" charset="0"/>
              </a:rPr>
              <a:t>if</a:t>
            </a:r>
            <a:r>
              <a:rPr lang="en-US" altLang="de-DE" sz="1500" dirty="0" smtClean="0">
                <a:solidFill>
                  <a:srgbClr val="C00000"/>
                </a:solidFill>
                <a:latin typeface="Arial" panose="020B0604020202020204" pitchFamily="34" charset="0"/>
                <a:cs typeface="Arial" panose="020B0604020202020204" pitchFamily="34" charset="0"/>
              </a:rPr>
              <a:t> above a certain level</a:t>
            </a:r>
          </a:p>
        </p:txBody>
      </p:sp>
    </p:spTree>
    <p:extLst>
      <p:ext uri="{BB962C8B-B14F-4D97-AF65-F5344CB8AC3E}">
        <p14:creationId xmlns:p14="http://schemas.microsoft.com/office/powerpoint/2010/main" val="170167580"/>
      </p:ext>
    </p:extLst>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Text Box 2"/>
          <p:cNvSpPr txBox="1">
            <a:spLocks noChangeArrowheads="1"/>
          </p:cNvSpPr>
          <p:nvPr/>
        </p:nvSpPr>
        <p:spPr bwMode="auto">
          <a:xfrm>
            <a:off x="252000" y="180000"/>
            <a:ext cx="7924800" cy="430887"/>
          </a:xfrm>
          <a:prstGeom prst="rect">
            <a:avLst/>
          </a:prstGeom>
          <a:noFill/>
          <a:ln>
            <a:noFill/>
          </a:ln>
          <a:effectLs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200" b="1" dirty="0" smtClean="0">
                <a:solidFill>
                  <a:srgbClr val="000000"/>
                </a:solidFill>
                <a:latin typeface="Calibri" panose="020F0502020204030204" pitchFamily="34" charset="0"/>
                <a:cs typeface="Calibri" panose="020F0502020204030204" pitchFamily="34" charset="0"/>
              </a:rPr>
              <a:t>Regular Losses from Halo</a:t>
            </a:r>
            <a:endParaRPr lang="en-US" altLang="de-DE" sz="2200" b="1" dirty="0">
              <a:solidFill>
                <a:srgbClr val="000000"/>
              </a:solidFill>
              <a:latin typeface="Calibri" panose="020F0502020204030204" pitchFamily="34" charset="0"/>
              <a:cs typeface="Calibri" panose="020F0502020204030204" pitchFamily="34" charset="0"/>
            </a:endParaRPr>
          </a:p>
        </p:txBody>
      </p:sp>
      <p:sp>
        <p:nvSpPr>
          <p:cNvPr id="15364" name="Text Box 3"/>
          <p:cNvSpPr txBox="1">
            <a:spLocks noChangeArrowheads="1"/>
          </p:cNvSpPr>
          <p:nvPr/>
        </p:nvSpPr>
        <p:spPr bwMode="auto">
          <a:xfrm>
            <a:off x="125413" y="1343025"/>
            <a:ext cx="8729662" cy="180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p:txBody>
      </p:sp>
      <p:sp>
        <p:nvSpPr>
          <p:cNvPr id="300037" name="Rectangle 5"/>
          <p:cNvSpPr>
            <a:spLocks noChangeArrowheads="1"/>
          </p:cNvSpPr>
          <p:nvPr/>
        </p:nvSpPr>
        <p:spPr bwMode="auto">
          <a:xfrm>
            <a:off x="284163" y="3497263"/>
            <a:ext cx="8491537"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en-US" altLang="de-DE" sz="2000" dirty="0">
              <a:solidFill>
                <a:schemeClr val="accent2"/>
              </a:solidFill>
            </a:endParaRPr>
          </a:p>
        </p:txBody>
      </p:sp>
      <p:pic>
        <p:nvPicPr>
          <p:cNvPr id="8195"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357296" y="908720"/>
            <a:ext cx="4786704" cy="137928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196"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45681" y="2450951"/>
            <a:ext cx="2757487" cy="25622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1" name="Rectangle 4"/>
          <p:cNvSpPr>
            <a:spLocks noChangeArrowheads="1"/>
          </p:cNvSpPr>
          <p:nvPr/>
        </p:nvSpPr>
        <p:spPr bwMode="auto">
          <a:xfrm>
            <a:off x="35497" y="779038"/>
            <a:ext cx="4680520" cy="19266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pPr>
            <a:r>
              <a:rPr lang="en-US" altLang="de-DE" sz="1600" b="1" dirty="0" smtClean="0">
                <a:solidFill>
                  <a:srgbClr val="0000FF"/>
                </a:solidFill>
                <a:latin typeface="Arial" panose="020B0604020202020204" pitchFamily="34" charset="0"/>
                <a:cs typeface="Arial" panose="020B0604020202020204" pitchFamily="34" charset="0"/>
              </a:rPr>
              <a:t>Halo formation at synchrotrons: </a:t>
            </a:r>
          </a:p>
          <a:p>
            <a:pPr marL="271463" indent="-271463" algn="l">
              <a:lnSpc>
                <a:spcPct val="70000"/>
              </a:lnSpc>
              <a:buFont typeface="Wingdings" panose="05000000000000000000" pitchFamily="2" charset="2"/>
              <a:buChar char="Ø"/>
            </a:pPr>
            <a:r>
              <a:rPr lang="en-US" altLang="de-DE" sz="1500" dirty="0">
                <a:latin typeface="Arial" panose="020B0604020202020204" pitchFamily="34" charset="0"/>
                <a:cs typeface="Arial" panose="020B0604020202020204" pitchFamily="34" charset="0"/>
              </a:rPr>
              <a:t>Definition of halo: low density of particle </a:t>
            </a:r>
          </a:p>
          <a:p>
            <a:pPr marL="271463" indent="-271463" algn="l">
              <a:lnSpc>
                <a:spcPct val="70000"/>
              </a:lnSpc>
            </a:pPr>
            <a:r>
              <a:rPr lang="en-US" altLang="de-DE" sz="1500" dirty="0" smtClean="0">
                <a:latin typeface="Arial" panose="020B0604020202020204" pitchFamily="34" charset="0"/>
                <a:cs typeface="Arial" panose="020B0604020202020204" pitchFamily="34" charset="0"/>
              </a:rPr>
              <a:t>     with </a:t>
            </a:r>
            <a:r>
              <a:rPr lang="en-US" altLang="de-DE" sz="1500" dirty="0">
                <a:latin typeface="Arial" panose="020B0604020202020204" pitchFamily="34" charset="0"/>
                <a:cs typeface="Arial" panose="020B0604020202020204" pitchFamily="34" charset="0"/>
              </a:rPr>
              <a:t>large </a:t>
            </a:r>
            <a:r>
              <a:rPr lang="en-US" altLang="de-DE" sz="1500" dirty="0" err="1">
                <a:latin typeface="Arial" panose="020B0604020202020204" pitchFamily="34" charset="0"/>
                <a:cs typeface="Arial" panose="020B0604020202020204" pitchFamily="34" charset="0"/>
              </a:rPr>
              <a:t>betatron</a:t>
            </a:r>
            <a:r>
              <a:rPr lang="en-US" altLang="de-DE" sz="1500" dirty="0">
                <a:latin typeface="Arial" panose="020B0604020202020204" pitchFamily="34" charset="0"/>
                <a:cs typeface="Arial" panose="020B0604020202020204" pitchFamily="34" charset="0"/>
              </a:rPr>
              <a:t> amplitude </a:t>
            </a:r>
          </a:p>
          <a:p>
            <a:pPr marL="271463" indent="-271463" algn="l">
              <a:lnSpc>
                <a:spcPct val="70000"/>
              </a:lnSpc>
              <a:buFont typeface="Wingdings" panose="05000000000000000000" pitchFamily="2" charset="2"/>
              <a:buChar char="Ø"/>
            </a:pPr>
            <a:r>
              <a:rPr lang="en-US" altLang="de-DE" sz="1500" dirty="0" smtClean="0">
                <a:latin typeface="Arial" panose="020B0604020202020204" pitchFamily="34" charset="0"/>
                <a:cs typeface="Arial" panose="020B0604020202020204" pitchFamily="34" charset="0"/>
              </a:rPr>
              <a:t>Caused by collective effect (e.g. space charge), </a:t>
            </a:r>
          </a:p>
          <a:p>
            <a:pPr marL="271463" indent="-271463" algn="l">
              <a:lnSpc>
                <a:spcPct val="70000"/>
              </a:lnSpc>
            </a:pPr>
            <a:r>
              <a:rPr lang="en-US" altLang="de-DE" sz="1500" dirty="0" smtClean="0">
                <a:latin typeface="Arial" panose="020B0604020202020204" pitchFamily="34" charset="0"/>
                <a:cs typeface="Arial" panose="020B0604020202020204" pitchFamily="34" charset="0"/>
              </a:rPr>
              <a:t>     resonances or machine errors</a:t>
            </a:r>
          </a:p>
          <a:p>
            <a:pPr marL="271463" indent="-271463" algn="l">
              <a:lnSpc>
                <a:spcPct val="70000"/>
              </a:lnSpc>
              <a:buFont typeface="Wingdings" panose="05000000000000000000" pitchFamily="2" charset="2"/>
              <a:buChar char="Ø"/>
            </a:pPr>
            <a:r>
              <a:rPr lang="en-US" altLang="de-DE" sz="1500" dirty="0" smtClean="0">
                <a:latin typeface="Arial" panose="020B0604020202020204" pitchFamily="34" charset="0"/>
                <a:cs typeface="Arial" panose="020B0604020202020204" pitchFamily="34" charset="0"/>
              </a:rPr>
              <a:t>Diffusion process (e.g. 1 µm per turn)</a:t>
            </a:r>
          </a:p>
          <a:p>
            <a:pPr marL="285750" indent="-285750" algn="l">
              <a:lnSpc>
                <a:spcPct val="70000"/>
              </a:lnSpc>
              <a:buFont typeface="Symbol"/>
              <a:buChar char="Þ"/>
            </a:pPr>
            <a:r>
              <a:rPr lang="en-US" altLang="de-DE" sz="1500" b="1" dirty="0" smtClean="0">
                <a:solidFill>
                  <a:srgbClr val="C00000"/>
                </a:solidFill>
                <a:latin typeface="Arial" panose="020B0604020202020204" pitchFamily="34" charset="0"/>
                <a:cs typeface="Arial" panose="020B0604020202020204" pitchFamily="34" charset="0"/>
                <a:sym typeface="Symbol"/>
              </a:rPr>
              <a:t>unstable particles are lost</a:t>
            </a:r>
          </a:p>
        </p:txBody>
      </p:sp>
      <p:sp>
        <p:nvSpPr>
          <p:cNvPr id="12" name="Rectangle 4"/>
          <p:cNvSpPr>
            <a:spLocks noChangeArrowheads="1"/>
          </p:cNvSpPr>
          <p:nvPr/>
        </p:nvSpPr>
        <p:spPr bwMode="auto">
          <a:xfrm>
            <a:off x="125411" y="2708920"/>
            <a:ext cx="6583665" cy="28207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pPr>
            <a:r>
              <a:rPr lang="en-US" altLang="de-DE" sz="1500" dirty="0" smtClean="0">
                <a:solidFill>
                  <a:srgbClr val="0000FF"/>
                </a:solidFill>
                <a:latin typeface="Arial" panose="020B0604020202020204" pitchFamily="34" charset="0"/>
                <a:cs typeface="Arial" panose="020B0604020202020204" pitchFamily="34" charset="0"/>
                <a:sym typeface="Symbol"/>
              </a:rPr>
              <a:t>Beam loss terminology: </a:t>
            </a:r>
            <a:r>
              <a:rPr lang="en-US" altLang="de-DE" sz="1500" b="1" dirty="0" smtClean="0">
                <a:solidFill>
                  <a:srgbClr val="0000FF"/>
                </a:solidFill>
                <a:latin typeface="Arial" panose="020B0604020202020204" pitchFamily="34" charset="0"/>
                <a:cs typeface="Arial" panose="020B0604020202020204" pitchFamily="34" charset="0"/>
                <a:sym typeface="Symbol"/>
              </a:rPr>
              <a:t>‘</a:t>
            </a:r>
            <a:r>
              <a:rPr lang="en-US" altLang="de-DE" sz="1500" dirty="0" smtClean="0">
                <a:solidFill>
                  <a:srgbClr val="0000FF"/>
                </a:solidFill>
                <a:latin typeface="Arial" panose="020B0604020202020204" pitchFamily="34" charset="0"/>
                <a:cs typeface="Arial" panose="020B0604020202020204" pitchFamily="34" charset="0"/>
              </a:rPr>
              <a:t>uncontrolled regular loss’</a:t>
            </a:r>
          </a:p>
          <a:p>
            <a:pPr marL="285750" indent="-285750" algn="l">
              <a:lnSpc>
                <a:spcPct val="70000"/>
              </a:lnSpc>
              <a:buFont typeface="Symbol"/>
              <a:buChar char="Þ"/>
            </a:pPr>
            <a:r>
              <a:rPr lang="en-US" altLang="de-DE" sz="1500" dirty="0" smtClean="0">
                <a:solidFill>
                  <a:srgbClr val="0000FF"/>
                </a:solidFill>
                <a:latin typeface="Arial" panose="020B0604020202020204" pitchFamily="34" charset="0"/>
                <a:cs typeface="Arial" panose="020B0604020202020204" pitchFamily="34" charset="0"/>
              </a:rPr>
              <a:t>Beam halo collimation system at a synchrotron</a:t>
            </a:r>
          </a:p>
          <a:p>
            <a:pPr algn="l">
              <a:lnSpc>
                <a:spcPct val="70000"/>
              </a:lnSpc>
            </a:pPr>
            <a:r>
              <a:rPr lang="en-US" altLang="de-DE" sz="1500" b="1" dirty="0" smtClean="0">
                <a:solidFill>
                  <a:srgbClr val="0000FF"/>
                </a:solidFill>
                <a:latin typeface="Arial" panose="020B0604020202020204" pitchFamily="34" charset="0"/>
                <a:cs typeface="Arial" panose="020B0604020202020204" pitchFamily="34" charset="0"/>
              </a:rPr>
              <a:t>Goal:  </a:t>
            </a:r>
            <a:r>
              <a:rPr lang="en-US" altLang="de-DE" sz="1500" dirty="0" smtClean="0">
                <a:latin typeface="Arial" panose="020B0604020202020204" pitchFamily="34" charset="0"/>
                <a:cs typeface="Arial" panose="020B0604020202020204" pitchFamily="34" charset="0"/>
              </a:rPr>
              <a:t>Low impurity beam</a:t>
            </a:r>
          </a:p>
          <a:p>
            <a:pPr marL="285750" indent="-285750" algn="l">
              <a:lnSpc>
                <a:spcPct val="70000"/>
              </a:lnSpc>
              <a:buFont typeface="Wingdings" panose="05000000000000000000" pitchFamily="2" charset="2"/>
              <a:buChar char="Ø"/>
            </a:pPr>
            <a:r>
              <a:rPr lang="en-US" altLang="de-DE" sz="1500" b="1" dirty="0" smtClean="0">
                <a:solidFill>
                  <a:srgbClr val="0000FF"/>
                </a:solidFill>
                <a:latin typeface="Arial" panose="020B0604020202020204" pitchFamily="34" charset="0"/>
                <a:cs typeface="Arial" panose="020B0604020202020204" pitchFamily="34" charset="0"/>
              </a:rPr>
              <a:t>Warm synchrotron</a:t>
            </a:r>
            <a:r>
              <a:rPr lang="en-US" altLang="de-DE" sz="1500" dirty="0" smtClean="0">
                <a:latin typeface="Arial" panose="020B0604020202020204" pitchFamily="34" charset="0"/>
                <a:cs typeface="Arial" panose="020B0604020202020204" pitchFamily="34" charset="0"/>
              </a:rPr>
              <a:t>: Protection </a:t>
            </a:r>
            <a:r>
              <a:rPr lang="en-US" altLang="de-DE" sz="1500" dirty="0">
                <a:latin typeface="Arial" panose="020B0604020202020204" pitchFamily="34" charset="0"/>
                <a:cs typeface="Arial" panose="020B0604020202020204" pitchFamily="34" charset="0"/>
              </a:rPr>
              <a:t>of sensitive insertions (e.g. septum)</a:t>
            </a:r>
          </a:p>
          <a:p>
            <a:pPr algn="l">
              <a:lnSpc>
                <a:spcPct val="70000"/>
              </a:lnSpc>
            </a:pPr>
            <a:r>
              <a:rPr lang="en-US" altLang="de-DE" sz="1500" dirty="0" smtClean="0">
                <a:latin typeface="Arial" panose="020B0604020202020204" pitchFamily="34" charset="0"/>
                <a:cs typeface="Arial" panose="020B0604020202020204" pitchFamily="34" charset="0"/>
              </a:rPr>
              <a:t>		      Concentration of loss at few locations</a:t>
            </a:r>
          </a:p>
          <a:p>
            <a:pPr marL="285750" indent="-285750" algn="l">
              <a:lnSpc>
                <a:spcPct val="70000"/>
              </a:lnSpc>
              <a:buFont typeface="Wingdings" panose="05000000000000000000" pitchFamily="2" charset="2"/>
              <a:buChar char="Ø"/>
            </a:pPr>
            <a:r>
              <a:rPr lang="en-US" altLang="de-DE" sz="1500" b="1" dirty="0" smtClean="0">
                <a:solidFill>
                  <a:srgbClr val="0000FF"/>
                </a:solidFill>
                <a:latin typeface="Arial" panose="020B0604020202020204" pitchFamily="34" charset="0"/>
                <a:cs typeface="Arial" panose="020B0604020202020204" pitchFamily="34" charset="0"/>
              </a:rPr>
              <a:t>Super-conduction synch:</a:t>
            </a:r>
            <a:r>
              <a:rPr lang="en-US" altLang="de-DE" sz="1700" b="1" dirty="0" smtClean="0">
                <a:solidFill>
                  <a:srgbClr val="0000FF"/>
                </a:solidFill>
                <a:latin typeface="Arial" panose="020B0604020202020204" pitchFamily="34" charset="0"/>
                <a:cs typeface="Arial" panose="020B0604020202020204" pitchFamily="34" charset="0"/>
              </a:rPr>
              <a:t> </a:t>
            </a:r>
            <a:r>
              <a:rPr lang="en-US" altLang="de-DE" sz="1700" b="1" dirty="0" smtClean="0">
                <a:solidFill>
                  <a:srgbClr val="FF0000"/>
                </a:solidFill>
                <a:latin typeface="Arial" panose="020B0604020202020204" pitchFamily="34" charset="0"/>
                <a:cs typeface="Arial" panose="020B0604020202020204" pitchFamily="34" charset="0"/>
              </a:rPr>
              <a:t>+</a:t>
            </a:r>
            <a:r>
              <a:rPr lang="en-US" altLang="de-DE" sz="1700" b="1" dirty="0" smtClean="0">
                <a:solidFill>
                  <a:srgbClr val="0000FF"/>
                </a:solidFill>
                <a:latin typeface="Arial" panose="020B0604020202020204" pitchFamily="34" charset="0"/>
                <a:cs typeface="Arial" panose="020B0604020202020204" pitchFamily="34" charset="0"/>
              </a:rPr>
              <a:t> </a:t>
            </a:r>
            <a:r>
              <a:rPr lang="en-US" altLang="de-DE" sz="1500" dirty="0">
                <a:latin typeface="Arial" panose="020B0604020202020204" pitchFamily="34" charset="0"/>
                <a:cs typeface="Arial" panose="020B0604020202020204" pitchFamily="34" charset="0"/>
              </a:rPr>
              <a:t>q</a:t>
            </a:r>
            <a:r>
              <a:rPr lang="en-US" altLang="de-DE" sz="1500" dirty="0" smtClean="0">
                <a:latin typeface="Arial" panose="020B0604020202020204" pitchFamily="34" charset="0"/>
                <a:cs typeface="Arial" panose="020B0604020202020204" pitchFamily="34" charset="0"/>
              </a:rPr>
              <a:t>uench protection of </a:t>
            </a:r>
            <a:r>
              <a:rPr lang="en-US" altLang="de-DE" sz="1500" dirty="0" err="1" smtClean="0">
                <a:latin typeface="Arial" panose="020B0604020202020204" pitchFamily="34" charset="0"/>
                <a:cs typeface="Arial" panose="020B0604020202020204" pitchFamily="34" charset="0"/>
              </a:rPr>
              <a:t>sc</a:t>
            </a:r>
            <a:r>
              <a:rPr lang="en-US" altLang="de-DE" sz="1500" dirty="0" smtClean="0">
                <a:latin typeface="Arial" panose="020B0604020202020204" pitchFamily="34" charset="0"/>
                <a:cs typeface="Arial" panose="020B0604020202020204" pitchFamily="34" charset="0"/>
              </a:rPr>
              <a:t> magnets </a:t>
            </a:r>
          </a:p>
          <a:p>
            <a:pPr marL="285750" indent="-285750" algn="l">
              <a:lnSpc>
                <a:spcPct val="70000"/>
              </a:lnSpc>
              <a:buFont typeface="Wingdings" panose="05000000000000000000" pitchFamily="2" charset="2"/>
              <a:buChar char="Ø"/>
            </a:pPr>
            <a:r>
              <a:rPr lang="en-US" altLang="de-DE" sz="1500" b="1" dirty="0" smtClean="0">
                <a:solidFill>
                  <a:srgbClr val="0000FF"/>
                </a:solidFill>
                <a:latin typeface="Arial" panose="020B0604020202020204" pitchFamily="34" charset="0"/>
                <a:cs typeface="Arial" panose="020B0604020202020204" pitchFamily="34" charset="0"/>
              </a:rPr>
              <a:t>Collider: </a:t>
            </a:r>
            <a:r>
              <a:rPr lang="en-US" altLang="de-DE" sz="1700" b="1" dirty="0" smtClean="0">
                <a:solidFill>
                  <a:srgbClr val="FF0000"/>
                </a:solidFill>
                <a:latin typeface="Arial" panose="020B0604020202020204" pitchFamily="34" charset="0"/>
                <a:cs typeface="Arial" panose="020B0604020202020204" pitchFamily="34" charset="0"/>
              </a:rPr>
              <a:t>+</a:t>
            </a:r>
            <a:r>
              <a:rPr lang="en-US" altLang="de-DE" sz="1500" b="1" dirty="0" smtClean="0">
                <a:solidFill>
                  <a:srgbClr val="FF0000"/>
                </a:solidFill>
                <a:latin typeface="Arial" panose="020B0604020202020204" pitchFamily="34" charset="0"/>
                <a:cs typeface="Arial" panose="020B0604020202020204" pitchFamily="34" charset="0"/>
              </a:rPr>
              <a:t> </a:t>
            </a:r>
            <a:r>
              <a:rPr lang="en-US" altLang="de-DE" sz="1500" dirty="0">
                <a:latin typeface="Arial" panose="020B0604020202020204" pitchFamily="34" charset="0"/>
                <a:cs typeface="Arial" panose="020B0604020202020204" pitchFamily="34" charset="0"/>
              </a:rPr>
              <a:t>w</a:t>
            </a:r>
            <a:r>
              <a:rPr lang="en-US" altLang="de-DE" sz="1500" dirty="0" smtClean="0">
                <a:latin typeface="Arial" panose="020B0604020202020204" pitchFamily="34" charset="0"/>
                <a:cs typeface="Arial" panose="020B0604020202020204" pitchFamily="34" charset="0"/>
              </a:rPr>
              <a:t>ell defined condition for detector at IP</a:t>
            </a:r>
          </a:p>
          <a:p>
            <a:pPr algn="l">
              <a:lnSpc>
                <a:spcPct val="70000"/>
              </a:lnSpc>
            </a:pPr>
            <a:r>
              <a:rPr lang="en-US" altLang="de-DE" sz="1500" dirty="0" smtClean="0">
                <a:latin typeface="Arial" panose="020B0604020202020204" pitchFamily="34" charset="0"/>
                <a:cs typeface="Arial" panose="020B0604020202020204" pitchFamily="34" charset="0"/>
                <a:sym typeface="Symbol"/>
              </a:rPr>
              <a:t>                         </a:t>
            </a:r>
            <a:r>
              <a:rPr lang="en-US" altLang="de-DE" sz="1500" dirty="0" smtClean="0">
                <a:latin typeface="Arial" panose="020B0604020202020204" pitchFamily="34" charset="0"/>
                <a:cs typeface="Arial" panose="020B0604020202020204" pitchFamily="34" charset="0"/>
              </a:rPr>
              <a:t> min. exp. background</a:t>
            </a:r>
          </a:p>
          <a:p>
            <a:pPr lvl="1" indent="0" algn="l">
              <a:lnSpc>
                <a:spcPct val="70000"/>
              </a:lnSpc>
            </a:pPr>
            <a:r>
              <a:rPr lang="en-US" altLang="de-DE" sz="1500" dirty="0">
                <a:latin typeface="Arial" panose="020B0604020202020204" pitchFamily="34" charset="0"/>
                <a:cs typeface="Arial" panose="020B0604020202020204" pitchFamily="34" charset="0"/>
              </a:rPr>
              <a:t> </a:t>
            </a:r>
            <a:r>
              <a:rPr lang="en-US" altLang="de-DE" sz="1500" dirty="0" smtClean="0">
                <a:latin typeface="Arial" panose="020B0604020202020204" pitchFamily="34" charset="0"/>
                <a:cs typeface="Arial" panose="020B0604020202020204" pitchFamily="34" charset="0"/>
              </a:rPr>
              <a:t>          Cleaning of collisional halo particles</a:t>
            </a:r>
          </a:p>
          <a:p>
            <a:pPr marL="285750" indent="-285750" algn="l">
              <a:lnSpc>
                <a:spcPct val="70000"/>
              </a:lnSpc>
              <a:buFont typeface="Symbol"/>
              <a:buChar char="Þ"/>
            </a:pPr>
            <a:r>
              <a:rPr lang="en-US" altLang="de-DE" sz="1500" dirty="0" smtClean="0">
                <a:latin typeface="Arial" panose="020B0604020202020204" pitchFamily="34" charset="0"/>
                <a:cs typeface="Arial" panose="020B0604020202020204" pitchFamily="34" charset="0"/>
              </a:rPr>
              <a:t>Concentration of loss at dedicated locations i.e. ‘controlled losses’</a:t>
            </a:r>
          </a:p>
        </p:txBody>
      </p:sp>
      <p:sp>
        <p:nvSpPr>
          <p:cNvPr id="14" name="Rectangle 4"/>
          <p:cNvSpPr>
            <a:spLocks noChangeArrowheads="1"/>
          </p:cNvSpPr>
          <p:nvPr/>
        </p:nvSpPr>
        <p:spPr bwMode="auto">
          <a:xfrm>
            <a:off x="284163" y="6264171"/>
            <a:ext cx="2461907"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spcBef>
                <a:spcPts val="400"/>
              </a:spcBef>
            </a:pPr>
            <a:r>
              <a:rPr lang="en-US" altLang="de-DE" sz="1200" dirty="0" smtClean="0">
                <a:latin typeface="Arial" panose="020B0604020202020204" pitchFamily="34" charset="0"/>
                <a:cs typeface="Arial" panose="020B0604020202020204" pitchFamily="34" charset="0"/>
              </a:rPr>
              <a:t>Courtesy I. </a:t>
            </a:r>
            <a:r>
              <a:rPr lang="en-US" altLang="de-DE" sz="1200" dirty="0" err="1" smtClean="0">
                <a:latin typeface="Arial" panose="020B0604020202020204" pitchFamily="34" charset="0"/>
                <a:cs typeface="Arial" panose="020B0604020202020204" pitchFamily="34" charset="0"/>
              </a:rPr>
              <a:t>Strasik</a:t>
            </a:r>
            <a:r>
              <a:rPr lang="en-US" altLang="de-DE" sz="1200" dirty="0" smtClean="0">
                <a:latin typeface="Arial" panose="020B0604020202020204" pitchFamily="34" charset="0"/>
                <a:cs typeface="Arial" panose="020B0604020202020204" pitchFamily="34" charset="0"/>
              </a:rPr>
              <a:t> CAS 2016</a:t>
            </a:r>
          </a:p>
        </p:txBody>
      </p:sp>
      <p:sp>
        <p:nvSpPr>
          <p:cNvPr id="15" name="Rectangle 4"/>
          <p:cNvSpPr>
            <a:spLocks noChangeArrowheads="1"/>
          </p:cNvSpPr>
          <p:nvPr/>
        </p:nvSpPr>
        <p:spPr bwMode="auto">
          <a:xfrm>
            <a:off x="246864" y="5634389"/>
            <a:ext cx="5502297" cy="5309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pPr>
            <a:r>
              <a:rPr lang="en-US" altLang="de-DE" sz="1500" b="1" dirty="0" smtClean="0">
                <a:solidFill>
                  <a:srgbClr val="0000FF"/>
                </a:solidFill>
                <a:latin typeface="Arial" panose="020B0604020202020204" pitchFamily="34" charset="0"/>
                <a:cs typeface="Arial" panose="020B0604020202020204" pitchFamily="34" charset="0"/>
              </a:rPr>
              <a:t>LINAC: </a:t>
            </a:r>
            <a:r>
              <a:rPr lang="en-US" altLang="de-DE" sz="1500" dirty="0" smtClean="0">
                <a:latin typeface="Arial" panose="020B0604020202020204" pitchFamily="34" charset="0"/>
                <a:cs typeface="Arial" panose="020B0604020202020204" pitchFamily="34" charset="0"/>
              </a:rPr>
              <a:t>Halo generation by long. and trans. mismatch  </a:t>
            </a:r>
          </a:p>
          <a:p>
            <a:pPr algn="l">
              <a:lnSpc>
                <a:spcPct val="70000"/>
              </a:lnSpc>
            </a:pPr>
            <a:r>
              <a:rPr lang="en-US" altLang="de-DE" sz="1500" b="1" dirty="0" smtClean="0">
                <a:solidFill>
                  <a:srgbClr val="0000FF"/>
                </a:solidFill>
                <a:latin typeface="Arial" panose="020B0604020202020204" pitchFamily="34" charset="0"/>
                <a:cs typeface="Arial" panose="020B0604020202020204" pitchFamily="34" charset="0"/>
              </a:rPr>
              <a:t>Goal: </a:t>
            </a:r>
            <a:r>
              <a:rPr lang="en-US" altLang="de-DE" sz="1500" dirty="0" smtClean="0">
                <a:latin typeface="Arial" panose="020B0604020202020204" pitchFamily="34" charset="0"/>
                <a:cs typeface="Arial" panose="020B0604020202020204" pitchFamily="34" charset="0"/>
              </a:rPr>
              <a:t>Quench protection of </a:t>
            </a:r>
            <a:r>
              <a:rPr lang="en-US" altLang="de-DE" sz="1500" dirty="0" err="1" smtClean="0">
                <a:latin typeface="Arial" panose="020B0604020202020204" pitchFamily="34" charset="0"/>
                <a:cs typeface="Arial" panose="020B0604020202020204" pitchFamily="34" charset="0"/>
              </a:rPr>
              <a:t>sc</a:t>
            </a:r>
            <a:r>
              <a:rPr lang="en-US" altLang="de-DE" sz="1500" dirty="0" smtClean="0">
                <a:latin typeface="Arial" panose="020B0604020202020204" pitchFamily="34" charset="0"/>
                <a:cs typeface="Arial" panose="020B0604020202020204" pitchFamily="34" charset="0"/>
              </a:rPr>
              <a:t> civilities</a:t>
            </a:r>
          </a:p>
        </p:txBody>
      </p:sp>
      <p:sp>
        <p:nvSpPr>
          <p:cNvPr id="13" name="Rectangle 4"/>
          <p:cNvSpPr>
            <a:spLocks noChangeArrowheads="1"/>
          </p:cNvSpPr>
          <p:nvPr/>
        </p:nvSpPr>
        <p:spPr bwMode="auto">
          <a:xfrm>
            <a:off x="6228184" y="5013176"/>
            <a:ext cx="2915816" cy="14516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spcBef>
                <a:spcPts val="400"/>
              </a:spcBef>
            </a:pPr>
            <a:r>
              <a:rPr lang="en-US" altLang="de-DE" sz="1500" dirty="0" smtClean="0">
                <a:solidFill>
                  <a:srgbClr val="0000FF"/>
                </a:solidFill>
                <a:latin typeface="Arial" panose="020B0604020202020204" pitchFamily="34" charset="0"/>
                <a:cs typeface="Arial" panose="020B0604020202020204" pitchFamily="34" charset="0"/>
              </a:rPr>
              <a:t>Remark: </a:t>
            </a:r>
          </a:p>
          <a:p>
            <a:pPr marL="285750" indent="-285750" algn="l">
              <a:spcBef>
                <a:spcPts val="300"/>
              </a:spcBef>
              <a:buFont typeface="Wingdings" panose="05000000000000000000" pitchFamily="2" charset="2"/>
              <a:buChar char="Ø"/>
            </a:pPr>
            <a:r>
              <a:rPr lang="en-US" altLang="de-DE" sz="1500" dirty="0" smtClean="0">
                <a:latin typeface="Arial" panose="020B0604020202020204" pitchFamily="34" charset="0"/>
                <a:cs typeface="Arial" panose="020B0604020202020204" pitchFamily="34" charset="0"/>
              </a:rPr>
              <a:t>Halo might have other </a:t>
            </a:r>
          </a:p>
          <a:p>
            <a:pPr algn="l">
              <a:spcBef>
                <a:spcPts val="300"/>
              </a:spcBef>
            </a:pPr>
            <a:r>
              <a:rPr lang="en-US" altLang="de-DE" sz="1500" dirty="0">
                <a:latin typeface="Arial" panose="020B0604020202020204" pitchFamily="34" charset="0"/>
                <a:cs typeface="Arial" panose="020B0604020202020204" pitchFamily="34" charset="0"/>
              </a:rPr>
              <a:t> </a:t>
            </a:r>
            <a:r>
              <a:rPr lang="en-US" altLang="de-DE" sz="1500" dirty="0" smtClean="0">
                <a:latin typeface="Arial" panose="020B0604020202020204" pitchFamily="34" charset="0"/>
                <a:cs typeface="Arial" panose="020B0604020202020204" pitchFamily="34" charset="0"/>
              </a:rPr>
              <a:t>    distribution than core</a:t>
            </a:r>
            <a:endParaRPr lang="en-US" altLang="de-DE" sz="1500" dirty="0">
              <a:latin typeface="Arial" panose="020B0604020202020204" pitchFamily="34" charset="0"/>
              <a:cs typeface="Arial" panose="020B0604020202020204" pitchFamily="34" charset="0"/>
            </a:endParaRPr>
          </a:p>
          <a:p>
            <a:pPr marL="285750" indent="-285750" algn="l">
              <a:spcBef>
                <a:spcPts val="300"/>
              </a:spcBef>
              <a:buFont typeface="Wingdings" panose="05000000000000000000" pitchFamily="2" charset="2"/>
              <a:buChar char="Ø"/>
            </a:pPr>
            <a:r>
              <a:rPr lang="en-US" altLang="de-DE" sz="1500" dirty="0" smtClean="0">
                <a:latin typeface="Arial" panose="020B0604020202020204" pitchFamily="34" charset="0"/>
                <a:cs typeface="Arial" panose="020B0604020202020204" pitchFamily="34" charset="0"/>
              </a:rPr>
              <a:t>Halo formation and  its</a:t>
            </a:r>
          </a:p>
          <a:p>
            <a:pPr algn="l">
              <a:spcBef>
                <a:spcPts val="300"/>
              </a:spcBef>
            </a:pPr>
            <a:r>
              <a:rPr lang="en-US" altLang="de-DE" sz="1500" dirty="0">
                <a:latin typeface="Arial" panose="020B0604020202020204" pitchFamily="34" charset="0"/>
                <a:cs typeface="Arial" panose="020B0604020202020204" pitchFamily="34" charset="0"/>
              </a:rPr>
              <a:t> </a:t>
            </a:r>
            <a:r>
              <a:rPr lang="en-US" altLang="de-DE" sz="1500" dirty="0" smtClean="0">
                <a:latin typeface="Arial" panose="020B0604020202020204" pitchFamily="34" charset="0"/>
                <a:cs typeface="Arial" panose="020B0604020202020204" pitchFamily="34" charset="0"/>
              </a:rPr>
              <a:t>    mitigation is an actual topic</a:t>
            </a:r>
            <a:endParaRPr lang="en-US" altLang="de-DE" sz="1500" b="1" dirty="0" smtClean="0">
              <a:solidFill>
                <a:srgbClr val="C00000"/>
              </a:solidFill>
              <a:latin typeface="Arial" panose="020B0604020202020204" pitchFamily="34" charset="0"/>
              <a:cs typeface="Arial" panose="020B0604020202020204" pitchFamily="34" charset="0"/>
              <a:sym typeface="Symbol"/>
            </a:endParaRPr>
          </a:p>
        </p:txBody>
      </p:sp>
    </p:spTree>
    <p:extLst>
      <p:ext uri="{BB962C8B-B14F-4D97-AF65-F5344CB8AC3E}">
        <p14:creationId xmlns:p14="http://schemas.microsoft.com/office/powerpoint/2010/main" val="2638766500"/>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5"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6691" name="Text Box 3"/>
          <p:cNvSpPr txBox="1">
            <a:spLocks noChangeArrowheads="1"/>
          </p:cNvSpPr>
          <p:nvPr/>
        </p:nvSpPr>
        <p:spPr bwMode="auto">
          <a:xfrm>
            <a:off x="125413" y="1343025"/>
            <a:ext cx="8729662" cy="180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eaLnBrk="0" hangingPunct="0"/>
            <a:endParaRPr lang="en-US" altLang="en-US" sz="1600">
              <a:solidFill>
                <a:srgbClr val="006600"/>
              </a:solidFill>
              <a:latin typeface="Comic Sans MS" panose="030F0702030302020204" pitchFamily="66" charset="0"/>
            </a:endParaRPr>
          </a:p>
          <a:p>
            <a:pPr algn="l" eaLnBrk="0" hangingPunct="0"/>
            <a:endParaRPr lang="en-US" altLang="en-US" sz="1600">
              <a:solidFill>
                <a:srgbClr val="006600"/>
              </a:solidFill>
              <a:latin typeface="Comic Sans MS" panose="030F0702030302020204" pitchFamily="66" charset="0"/>
            </a:endParaRPr>
          </a:p>
          <a:p>
            <a:pPr algn="l" eaLnBrk="0" hangingPunct="0"/>
            <a:endParaRPr lang="en-US" altLang="en-US" sz="1600">
              <a:solidFill>
                <a:srgbClr val="006600"/>
              </a:solidFill>
              <a:latin typeface="Comic Sans MS" panose="030F0702030302020204" pitchFamily="66" charset="0"/>
            </a:endParaRPr>
          </a:p>
          <a:p>
            <a:pPr algn="l" eaLnBrk="0" hangingPunct="0"/>
            <a:endParaRPr lang="en-US" altLang="en-US" sz="1600">
              <a:solidFill>
                <a:srgbClr val="006600"/>
              </a:solidFill>
              <a:latin typeface="Comic Sans MS" panose="030F0702030302020204" pitchFamily="66" charset="0"/>
            </a:endParaRPr>
          </a:p>
          <a:p>
            <a:pPr algn="l" eaLnBrk="0" hangingPunct="0"/>
            <a:endParaRPr lang="en-US" altLang="en-US" sz="1600">
              <a:solidFill>
                <a:srgbClr val="006600"/>
              </a:solidFill>
              <a:latin typeface="Comic Sans MS" panose="030F0702030302020204" pitchFamily="66" charset="0"/>
            </a:endParaRPr>
          </a:p>
        </p:txBody>
      </p:sp>
      <p:sp>
        <p:nvSpPr>
          <p:cNvPr id="626698" name="Text Box 10"/>
          <p:cNvSpPr txBox="1">
            <a:spLocks noChangeArrowheads="1"/>
          </p:cNvSpPr>
          <p:nvPr/>
        </p:nvSpPr>
        <p:spPr bwMode="auto">
          <a:xfrm>
            <a:off x="154541" y="1860373"/>
            <a:ext cx="4170449" cy="3847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lgn="l" eaLnBrk="0" hangingPunct="0">
              <a:spcBef>
                <a:spcPct val="0"/>
              </a:spcBef>
              <a:tabLst>
                <a:tab pos="900113" algn="l"/>
              </a:tabLst>
              <a:defRPr sz="2400">
                <a:solidFill>
                  <a:schemeClr val="tx1"/>
                </a:solidFill>
                <a:latin typeface="Times" panose="02020603050405020304" pitchFamily="18" charset="0"/>
              </a:defRPr>
            </a:lvl1pPr>
            <a:lvl2pPr marL="1250950" algn="l" eaLnBrk="0" hangingPunct="0">
              <a:spcBef>
                <a:spcPct val="0"/>
              </a:spcBef>
              <a:tabLst>
                <a:tab pos="900113" algn="l"/>
              </a:tabLst>
              <a:defRPr sz="2400">
                <a:solidFill>
                  <a:schemeClr val="tx1"/>
                </a:solidFill>
                <a:latin typeface="Times" panose="02020603050405020304" pitchFamily="18" charset="0"/>
              </a:defRPr>
            </a:lvl2pPr>
            <a:lvl3pPr marL="1430338" algn="l" eaLnBrk="0" hangingPunct="0">
              <a:spcBef>
                <a:spcPct val="0"/>
              </a:spcBef>
              <a:tabLst>
                <a:tab pos="900113" algn="l"/>
              </a:tabLst>
              <a:defRPr sz="2400">
                <a:solidFill>
                  <a:schemeClr val="tx1"/>
                </a:solidFill>
                <a:latin typeface="Times" panose="02020603050405020304" pitchFamily="18" charset="0"/>
              </a:defRPr>
            </a:lvl3pPr>
            <a:lvl4pPr marL="1609725" algn="l" eaLnBrk="0" hangingPunct="0">
              <a:spcBef>
                <a:spcPct val="0"/>
              </a:spcBef>
              <a:tabLst>
                <a:tab pos="900113" algn="l"/>
              </a:tabLst>
              <a:defRPr sz="2400">
                <a:solidFill>
                  <a:schemeClr val="tx1"/>
                </a:solidFill>
                <a:latin typeface="Times" panose="02020603050405020304" pitchFamily="18" charset="0"/>
              </a:defRPr>
            </a:lvl4pPr>
            <a:lvl5pPr algn="l" eaLnBrk="0" hangingPunct="0">
              <a:spcBef>
                <a:spcPct val="0"/>
              </a:spcBef>
              <a:tabLst>
                <a:tab pos="900113" algn="l"/>
              </a:tabLst>
              <a:defRPr sz="2400">
                <a:solidFill>
                  <a:schemeClr val="tx1"/>
                </a:solidFill>
                <a:latin typeface="Times" panose="02020603050405020304" pitchFamily="18" charset="0"/>
              </a:defRPr>
            </a:lvl5pPr>
            <a:lvl6pPr eaLnBrk="0" fontAlgn="base" hangingPunct="0">
              <a:spcBef>
                <a:spcPct val="0"/>
              </a:spcBef>
              <a:spcAft>
                <a:spcPct val="0"/>
              </a:spcAft>
              <a:tabLst>
                <a:tab pos="900113" algn="l"/>
              </a:tabLst>
              <a:defRPr sz="2400">
                <a:solidFill>
                  <a:schemeClr val="tx1"/>
                </a:solidFill>
                <a:latin typeface="Times" panose="02020603050405020304" pitchFamily="18" charset="0"/>
              </a:defRPr>
            </a:lvl6pPr>
            <a:lvl7pPr eaLnBrk="0" fontAlgn="base" hangingPunct="0">
              <a:spcBef>
                <a:spcPct val="0"/>
              </a:spcBef>
              <a:spcAft>
                <a:spcPct val="0"/>
              </a:spcAft>
              <a:tabLst>
                <a:tab pos="900113" algn="l"/>
              </a:tabLst>
              <a:defRPr sz="2400">
                <a:solidFill>
                  <a:schemeClr val="tx1"/>
                </a:solidFill>
                <a:latin typeface="Times" panose="02020603050405020304" pitchFamily="18" charset="0"/>
              </a:defRPr>
            </a:lvl7pPr>
            <a:lvl8pPr eaLnBrk="0" fontAlgn="base" hangingPunct="0">
              <a:spcBef>
                <a:spcPct val="0"/>
              </a:spcBef>
              <a:spcAft>
                <a:spcPct val="0"/>
              </a:spcAft>
              <a:tabLst>
                <a:tab pos="900113" algn="l"/>
              </a:tabLst>
              <a:defRPr sz="2400">
                <a:solidFill>
                  <a:schemeClr val="tx1"/>
                </a:solidFill>
                <a:latin typeface="Times" panose="02020603050405020304" pitchFamily="18" charset="0"/>
              </a:defRPr>
            </a:lvl8pPr>
            <a:lvl9pPr eaLnBrk="0" fontAlgn="base" hangingPunct="0">
              <a:spcBef>
                <a:spcPct val="0"/>
              </a:spcBef>
              <a:spcAft>
                <a:spcPct val="0"/>
              </a:spcAft>
              <a:tabLst>
                <a:tab pos="900113" algn="l"/>
              </a:tabLst>
              <a:defRPr sz="2400">
                <a:solidFill>
                  <a:schemeClr val="tx1"/>
                </a:solidFill>
                <a:latin typeface="Times" panose="02020603050405020304" pitchFamily="18" charset="0"/>
              </a:defRPr>
            </a:lvl9pPr>
          </a:lstStyle>
          <a:p>
            <a:pPr algn="just" eaLnBrk="1" hangingPunct="1"/>
            <a:r>
              <a:rPr lang="en-US" altLang="en-US" sz="1900" b="1" dirty="0" smtClean="0">
                <a:solidFill>
                  <a:srgbClr val="0000FF"/>
                </a:solidFill>
                <a:latin typeface="Calibri" panose="020F0502020204030204" pitchFamily="34" charset="0"/>
                <a:cs typeface="Calibri" panose="020F0502020204030204" pitchFamily="34" charset="0"/>
              </a:rPr>
              <a:t>Goal: </a:t>
            </a:r>
            <a:r>
              <a:rPr lang="en-US" altLang="en-US" sz="1900" b="1" dirty="0" smtClean="0">
                <a:solidFill>
                  <a:srgbClr val="C00000"/>
                </a:solidFill>
                <a:latin typeface="Calibri" panose="020F0502020204030204" pitchFamily="34" charset="0"/>
                <a:cs typeface="Calibri" panose="020F0502020204030204" pitchFamily="34" charset="0"/>
              </a:rPr>
              <a:t>Beam dump </a:t>
            </a:r>
            <a:r>
              <a:rPr lang="en-US" altLang="en-US" sz="1900" b="1" u="sng" dirty="0" smtClean="0">
                <a:solidFill>
                  <a:srgbClr val="C00000"/>
                </a:solidFill>
                <a:latin typeface="Calibri" panose="020F0502020204030204" pitchFamily="34" charset="0"/>
                <a:cs typeface="Calibri" panose="020F0502020204030204" pitchFamily="34" charset="0"/>
              </a:rPr>
              <a:t>prior</a:t>
            </a:r>
            <a:r>
              <a:rPr lang="en-US" altLang="en-US" sz="1900" b="1" dirty="0" smtClean="0">
                <a:solidFill>
                  <a:srgbClr val="C00000"/>
                </a:solidFill>
                <a:latin typeface="Calibri" panose="020F0502020204030204" pitchFamily="34" charset="0"/>
                <a:cs typeface="Calibri" panose="020F0502020204030204" pitchFamily="34" charset="0"/>
              </a:rPr>
              <a:t> to quench !!!</a:t>
            </a:r>
            <a:endParaRPr lang="en-US" altLang="en-US" sz="1900" dirty="0">
              <a:solidFill>
                <a:srgbClr val="C00000"/>
              </a:solidFill>
              <a:latin typeface="Calibri" panose="020F0502020204030204" pitchFamily="34" charset="0"/>
              <a:cs typeface="Calibri" panose="020F0502020204030204" pitchFamily="34" charset="0"/>
            </a:endParaRPr>
          </a:p>
        </p:txBody>
      </p:sp>
      <p:grpSp>
        <p:nvGrpSpPr>
          <p:cNvPr id="16" name="Gruppieren 15"/>
          <p:cNvGrpSpPr/>
          <p:nvPr/>
        </p:nvGrpSpPr>
        <p:grpSpPr>
          <a:xfrm>
            <a:off x="4574592" y="548680"/>
            <a:ext cx="3869625" cy="3960440"/>
            <a:chOff x="3190201" y="885166"/>
            <a:chExt cx="4603595" cy="4711635"/>
          </a:xfrm>
        </p:grpSpPr>
        <p:pic>
          <p:nvPicPr>
            <p:cNvPr id="3" name="Grafik 2"/>
            <p:cNvPicPr>
              <a:picLocks noChangeAspect="1"/>
            </p:cNvPicPr>
            <p:nvPr/>
          </p:nvPicPr>
          <p:blipFill>
            <a:blip r:embed="rId2">
              <a:clrChange>
                <a:clrFrom>
                  <a:srgbClr val="FFFFFF"/>
                </a:clrFrom>
                <a:clrTo>
                  <a:srgbClr val="FFFFFF">
                    <a:alpha val="0"/>
                  </a:srgbClr>
                </a:clrTo>
              </a:clrChange>
            </a:blip>
            <a:stretch>
              <a:fillRect/>
            </a:stretch>
          </p:blipFill>
          <p:spPr>
            <a:xfrm>
              <a:off x="3190201" y="885166"/>
              <a:ext cx="4489076" cy="4711635"/>
            </a:xfrm>
            <a:prstGeom prst="rect">
              <a:avLst/>
            </a:prstGeom>
          </p:spPr>
        </p:pic>
        <p:sp>
          <p:nvSpPr>
            <p:cNvPr id="4" name="Textfeld 3"/>
            <p:cNvSpPr txBox="1"/>
            <p:nvPr/>
          </p:nvSpPr>
          <p:spPr>
            <a:xfrm>
              <a:off x="3923928" y="4973106"/>
              <a:ext cx="1003296" cy="400110"/>
            </a:xfrm>
            <a:prstGeom prst="rect">
              <a:avLst/>
            </a:prstGeom>
          </p:spPr>
          <p:txBody>
            <a:bodyPr vert="horz" wrap="square" lIns="91440" tIns="45720" rIns="91440" bIns="45720" rtlCol="0" anchor="t">
              <a:spAutoFit/>
            </a:bodyPr>
            <a:lstStyle/>
            <a:p>
              <a:pPr algn="l"/>
              <a:r>
                <a:rPr lang="en-US" sz="2000" b="1" dirty="0" smtClean="0">
                  <a:latin typeface="Calibri" panose="020F0502020204030204" pitchFamily="34" charset="0"/>
                  <a:cs typeface="Calibri" panose="020F0502020204030204" pitchFamily="34" charset="0"/>
                </a:rPr>
                <a:t>T [K]</a:t>
              </a:r>
            </a:p>
          </p:txBody>
        </p:sp>
        <p:sp>
          <p:nvSpPr>
            <p:cNvPr id="17" name="Textfeld 16"/>
            <p:cNvSpPr txBox="1"/>
            <p:nvPr/>
          </p:nvSpPr>
          <p:spPr>
            <a:xfrm>
              <a:off x="7046915" y="3979999"/>
              <a:ext cx="746881" cy="400110"/>
            </a:xfrm>
            <a:prstGeom prst="rect">
              <a:avLst/>
            </a:prstGeom>
          </p:spPr>
          <p:txBody>
            <a:bodyPr vert="horz" wrap="square" lIns="91440" tIns="45720" rIns="91440" bIns="45720" rtlCol="0" anchor="t">
              <a:spAutoFit/>
            </a:bodyPr>
            <a:lstStyle/>
            <a:p>
              <a:pPr algn="l"/>
              <a:r>
                <a:rPr lang="en-US" sz="2000" b="1" dirty="0">
                  <a:latin typeface="Calibri" panose="020F0502020204030204" pitchFamily="34" charset="0"/>
                  <a:cs typeface="Calibri" panose="020F0502020204030204" pitchFamily="34" charset="0"/>
                </a:rPr>
                <a:t>B</a:t>
              </a:r>
              <a:r>
                <a:rPr lang="en-US" sz="2000" b="1" dirty="0" smtClean="0">
                  <a:latin typeface="Calibri" panose="020F0502020204030204" pitchFamily="34" charset="0"/>
                  <a:cs typeface="Calibri" panose="020F0502020204030204" pitchFamily="34" charset="0"/>
                </a:rPr>
                <a:t> [T]</a:t>
              </a:r>
            </a:p>
          </p:txBody>
        </p:sp>
        <p:sp>
          <p:nvSpPr>
            <p:cNvPr id="18" name="Textfeld 17"/>
            <p:cNvSpPr txBox="1"/>
            <p:nvPr/>
          </p:nvSpPr>
          <p:spPr>
            <a:xfrm>
              <a:off x="5154483" y="1088194"/>
              <a:ext cx="1892432" cy="440510"/>
            </a:xfrm>
            <a:prstGeom prst="rect">
              <a:avLst/>
            </a:prstGeom>
          </p:spPr>
          <p:txBody>
            <a:bodyPr vert="horz" wrap="square" lIns="91440" tIns="45720" rIns="91440" bIns="45720" rtlCol="0" anchor="t">
              <a:spAutoFit/>
            </a:bodyPr>
            <a:lstStyle/>
            <a:p>
              <a:pPr algn="l"/>
              <a:r>
                <a:rPr lang="en-US" sz="2000" b="1" dirty="0" err="1">
                  <a:latin typeface="Calibri" panose="020F0502020204030204" pitchFamily="34" charset="0"/>
                  <a:cs typeface="Calibri" panose="020F0502020204030204" pitchFamily="34" charset="0"/>
                </a:rPr>
                <a:t>J</a:t>
              </a:r>
              <a:r>
                <a:rPr lang="en-US" sz="2000" b="1" baseline="-25000" dirty="0" err="1" smtClean="0">
                  <a:latin typeface="Calibri" panose="020F0502020204030204" pitchFamily="34" charset="0"/>
                  <a:cs typeface="Calibri" panose="020F0502020204030204" pitchFamily="34" charset="0"/>
                </a:rPr>
                <a:t>c</a:t>
              </a:r>
              <a:r>
                <a:rPr lang="en-US" sz="2000" b="1" dirty="0" smtClean="0">
                  <a:latin typeface="Calibri" panose="020F0502020204030204" pitchFamily="34" charset="0"/>
                  <a:cs typeface="Calibri" panose="020F0502020204030204" pitchFamily="34" charset="0"/>
                </a:rPr>
                <a:t> [A/mm</a:t>
              </a:r>
              <a:r>
                <a:rPr lang="en-US" sz="2000" b="1" baseline="30000" dirty="0" smtClean="0">
                  <a:latin typeface="Calibri" panose="020F0502020204030204" pitchFamily="34" charset="0"/>
                  <a:cs typeface="Calibri" panose="020F0502020204030204" pitchFamily="34" charset="0"/>
                </a:rPr>
                <a:t>2</a:t>
              </a:r>
              <a:r>
                <a:rPr lang="en-US" sz="2000" b="1" dirty="0" smtClean="0">
                  <a:latin typeface="Calibri" panose="020F0502020204030204" pitchFamily="34" charset="0"/>
                  <a:cs typeface="Calibri" panose="020F0502020204030204" pitchFamily="34" charset="0"/>
                </a:rPr>
                <a:t>]</a:t>
              </a:r>
            </a:p>
          </p:txBody>
        </p:sp>
        <p:cxnSp>
          <p:nvCxnSpPr>
            <p:cNvPr id="6" name="Gerade Verbindung mit Pfeil 5"/>
            <p:cNvCxnSpPr/>
            <p:nvPr/>
          </p:nvCxnSpPr>
          <p:spPr>
            <a:xfrm>
              <a:off x="5154485" y="3857026"/>
              <a:ext cx="2426135" cy="581521"/>
            </a:xfrm>
            <a:prstGeom prst="straightConnector1">
              <a:avLst/>
            </a:prstGeom>
            <a:ln>
              <a:solidFill>
                <a:schemeClr val="tx1"/>
              </a:solidFill>
              <a:headEnd w="lg" len="med"/>
              <a:tailEnd type="triangle"/>
            </a:ln>
            <a:effectLst/>
          </p:spPr>
          <p:style>
            <a:lnRef idx="2">
              <a:schemeClr val="accent1"/>
            </a:lnRef>
            <a:fillRef idx="0">
              <a:schemeClr val="accent1"/>
            </a:fillRef>
            <a:effectRef idx="1">
              <a:schemeClr val="accent1"/>
            </a:effectRef>
            <a:fontRef idx="minor">
              <a:schemeClr val="tx1"/>
            </a:fontRef>
          </p:style>
        </p:cxnSp>
        <p:cxnSp>
          <p:nvCxnSpPr>
            <p:cNvPr id="22" name="Gerade Verbindung mit Pfeil 21"/>
            <p:cNvCxnSpPr/>
            <p:nvPr/>
          </p:nvCxnSpPr>
          <p:spPr>
            <a:xfrm flipH="1">
              <a:off x="3663501" y="3849364"/>
              <a:ext cx="1547052" cy="1536769"/>
            </a:xfrm>
            <a:prstGeom prst="straightConnector1">
              <a:avLst/>
            </a:prstGeom>
            <a:ln>
              <a:solidFill>
                <a:schemeClr val="tx1"/>
              </a:solidFill>
              <a:headEnd w="lg" len="med"/>
              <a:tailEnd type="triangle"/>
            </a:ln>
            <a:effectLst/>
          </p:spPr>
          <p:style>
            <a:lnRef idx="2">
              <a:schemeClr val="accent1"/>
            </a:lnRef>
            <a:fillRef idx="0">
              <a:schemeClr val="accent1"/>
            </a:fillRef>
            <a:effectRef idx="1">
              <a:schemeClr val="accent1"/>
            </a:effectRef>
            <a:fontRef idx="minor">
              <a:schemeClr val="tx1"/>
            </a:fontRef>
          </p:style>
        </p:cxnSp>
        <p:cxnSp>
          <p:nvCxnSpPr>
            <p:cNvPr id="26" name="Gerade Verbindung mit Pfeil 25"/>
            <p:cNvCxnSpPr/>
            <p:nvPr/>
          </p:nvCxnSpPr>
          <p:spPr>
            <a:xfrm flipH="1" flipV="1">
              <a:off x="5154485" y="962367"/>
              <a:ext cx="22143" cy="2886997"/>
            </a:xfrm>
            <a:prstGeom prst="straightConnector1">
              <a:avLst/>
            </a:prstGeom>
            <a:ln>
              <a:solidFill>
                <a:schemeClr val="tx1"/>
              </a:solidFill>
              <a:headEnd w="lg" len="med"/>
              <a:tailEnd type="triangle"/>
            </a:ln>
            <a:effectLst/>
          </p:spPr>
          <p:style>
            <a:lnRef idx="2">
              <a:schemeClr val="accent1"/>
            </a:lnRef>
            <a:fillRef idx="0">
              <a:schemeClr val="accent1"/>
            </a:fillRef>
            <a:effectRef idx="1">
              <a:schemeClr val="accent1"/>
            </a:effectRef>
            <a:fontRef idx="minor">
              <a:schemeClr val="tx1"/>
            </a:fontRef>
          </p:style>
        </p:cxnSp>
      </p:grpSp>
      <p:sp>
        <p:nvSpPr>
          <p:cNvPr id="32" name="Text Box 2"/>
          <p:cNvSpPr txBox="1">
            <a:spLocks noChangeArrowheads="1"/>
          </p:cNvSpPr>
          <p:nvPr/>
        </p:nvSpPr>
        <p:spPr bwMode="auto">
          <a:xfrm>
            <a:off x="252000" y="180000"/>
            <a:ext cx="7924800" cy="430887"/>
          </a:xfrm>
          <a:prstGeom prst="rect">
            <a:avLst/>
          </a:prstGeom>
          <a:noFill/>
          <a:ln>
            <a:noFill/>
          </a:ln>
          <a:effectLs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200" b="1" dirty="0" smtClean="0">
                <a:solidFill>
                  <a:srgbClr val="000000"/>
                </a:solidFill>
                <a:latin typeface="Calibri" panose="020F0502020204030204" pitchFamily="34" charset="0"/>
                <a:cs typeface="Calibri" panose="020F0502020204030204" pitchFamily="34" charset="0"/>
              </a:rPr>
              <a:t>Quench Protection for superconducting Magnets</a:t>
            </a:r>
            <a:endParaRPr lang="en-US" altLang="de-DE" sz="2200" b="1" dirty="0">
              <a:solidFill>
                <a:srgbClr val="000000"/>
              </a:solidFill>
              <a:latin typeface="Calibri" panose="020F0502020204030204" pitchFamily="34" charset="0"/>
              <a:cs typeface="Calibri" panose="020F0502020204030204" pitchFamily="34" charset="0"/>
            </a:endParaRPr>
          </a:p>
        </p:txBody>
      </p:sp>
      <p:grpSp>
        <p:nvGrpSpPr>
          <p:cNvPr id="33" name="Gruppieren 32"/>
          <p:cNvGrpSpPr/>
          <p:nvPr/>
        </p:nvGrpSpPr>
        <p:grpSpPr>
          <a:xfrm>
            <a:off x="7253370" y="4221088"/>
            <a:ext cx="1917092" cy="2273636"/>
            <a:chOff x="2985511" y="2161353"/>
            <a:chExt cx="3331735" cy="3951374"/>
          </a:xfrm>
        </p:grpSpPr>
        <p:pic>
          <p:nvPicPr>
            <p:cNvPr id="34" name="Picture 8" descr="ssc_wire"/>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3276600" y="2667000"/>
              <a:ext cx="2573338" cy="2519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5" name="Text Box 7"/>
            <p:cNvSpPr txBox="1">
              <a:spLocks noChangeArrowheads="1"/>
            </p:cNvSpPr>
            <p:nvPr/>
          </p:nvSpPr>
          <p:spPr bwMode="auto">
            <a:xfrm>
              <a:off x="3080981" y="2161353"/>
              <a:ext cx="2884541" cy="561632"/>
            </a:xfrm>
            <a:prstGeom prst="rect">
              <a:avLst/>
            </a:prstGeom>
            <a:solidFill>
              <a:schemeClr val="bg1"/>
            </a:solidFill>
            <a:ln w="9525">
              <a:solidFill>
                <a:srgbClr val="000000"/>
              </a:solidFill>
              <a:miter lim="800000"/>
              <a:headEnd/>
              <a:tailEnd/>
            </a:ln>
          </p:spPr>
          <p:txBody>
            <a:bodyPr wrap="square">
              <a:spAutoFit/>
            </a:bodyPr>
            <a:lstStyle>
              <a:lvl1pPr eaLnBrk="0" hangingPunct="0">
                <a:spcBef>
                  <a:spcPct val="20000"/>
                </a:spcBef>
                <a:buSzPct val="60000"/>
                <a:buBlip>
                  <a:blip r:embed="rId4"/>
                </a:buBlip>
                <a:defRPr sz="2400">
                  <a:solidFill>
                    <a:schemeClr val="tx1"/>
                  </a:solidFill>
                  <a:latin typeface="Book Antiqua" charset="0"/>
                </a:defRPr>
              </a:lvl1pPr>
              <a:lvl2pPr marL="742950" indent="-285750" eaLnBrk="0" hangingPunct="0">
                <a:spcBef>
                  <a:spcPct val="20000"/>
                </a:spcBef>
                <a:buSzPct val="60000"/>
                <a:buBlip>
                  <a:blip r:embed="rId5"/>
                </a:buBlip>
                <a:defRPr sz="2000">
                  <a:solidFill>
                    <a:schemeClr val="tx1"/>
                  </a:solidFill>
                  <a:latin typeface="Book Antiqua" charset="0"/>
                </a:defRPr>
              </a:lvl2pPr>
              <a:lvl3pPr marL="1143000" indent="-228600" eaLnBrk="0" hangingPunct="0">
                <a:spcBef>
                  <a:spcPct val="20000"/>
                </a:spcBef>
                <a:buSzPct val="60000"/>
                <a:buBlip>
                  <a:blip r:embed="rId6"/>
                </a:buBlip>
                <a:defRPr>
                  <a:solidFill>
                    <a:schemeClr val="tx1"/>
                  </a:solidFill>
                  <a:latin typeface="Book Antiqua" charset="0"/>
                </a:defRPr>
              </a:lvl3pPr>
              <a:lvl4pPr marL="1600200" indent="-228600" eaLnBrk="0" hangingPunct="0">
                <a:spcBef>
                  <a:spcPct val="20000"/>
                </a:spcBef>
                <a:buSzPct val="60000"/>
                <a:buBlip>
                  <a:blip r:embed="rId7"/>
                </a:buBlip>
                <a:defRPr sz="1600">
                  <a:solidFill>
                    <a:schemeClr val="tx1"/>
                  </a:solidFill>
                  <a:latin typeface="Book Antiqua" charset="0"/>
                </a:defRPr>
              </a:lvl4pPr>
              <a:lvl5pPr marL="2057400" indent="-228600" eaLnBrk="0" hangingPunct="0">
                <a:spcBef>
                  <a:spcPct val="20000"/>
                </a:spcBef>
                <a:buSzPct val="60000"/>
                <a:buBlip>
                  <a:blip r:embed="rId8"/>
                </a:buBlip>
                <a:defRPr sz="1600">
                  <a:solidFill>
                    <a:schemeClr val="tx1"/>
                  </a:solidFill>
                  <a:latin typeface="Book Antiqua" charset="0"/>
                </a:defRPr>
              </a:lvl5pPr>
              <a:lvl6pPr marL="2514600" indent="-228600" eaLnBrk="0" fontAlgn="base" hangingPunct="0">
                <a:spcBef>
                  <a:spcPct val="20000"/>
                </a:spcBef>
                <a:spcAft>
                  <a:spcPct val="0"/>
                </a:spcAft>
                <a:buSzPct val="60000"/>
                <a:buBlip>
                  <a:blip r:embed="rId8"/>
                </a:buBlip>
                <a:defRPr sz="1600">
                  <a:solidFill>
                    <a:schemeClr val="tx1"/>
                  </a:solidFill>
                  <a:latin typeface="Book Antiqua" charset="0"/>
                </a:defRPr>
              </a:lvl6pPr>
              <a:lvl7pPr marL="2971800" indent="-228600" eaLnBrk="0" fontAlgn="base" hangingPunct="0">
                <a:spcBef>
                  <a:spcPct val="20000"/>
                </a:spcBef>
                <a:spcAft>
                  <a:spcPct val="0"/>
                </a:spcAft>
                <a:buSzPct val="60000"/>
                <a:buBlip>
                  <a:blip r:embed="rId8"/>
                </a:buBlip>
                <a:defRPr sz="1600">
                  <a:solidFill>
                    <a:schemeClr val="tx1"/>
                  </a:solidFill>
                  <a:latin typeface="Book Antiqua" charset="0"/>
                </a:defRPr>
              </a:lvl7pPr>
              <a:lvl8pPr marL="3429000" indent="-228600" eaLnBrk="0" fontAlgn="base" hangingPunct="0">
                <a:spcBef>
                  <a:spcPct val="20000"/>
                </a:spcBef>
                <a:spcAft>
                  <a:spcPct val="0"/>
                </a:spcAft>
                <a:buSzPct val="60000"/>
                <a:buBlip>
                  <a:blip r:embed="rId8"/>
                </a:buBlip>
                <a:defRPr sz="1600">
                  <a:solidFill>
                    <a:schemeClr val="tx1"/>
                  </a:solidFill>
                  <a:latin typeface="Book Antiqua" charset="0"/>
                </a:defRPr>
              </a:lvl8pPr>
              <a:lvl9pPr marL="3886200" indent="-228600" eaLnBrk="0" fontAlgn="base" hangingPunct="0">
                <a:spcBef>
                  <a:spcPct val="20000"/>
                </a:spcBef>
                <a:spcAft>
                  <a:spcPct val="0"/>
                </a:spcAft>
                <a:buSzPct val="60000"/>
                <a:buBlip>
                  <a:blip r:embed="rId8"/>
                </a:buBlip>
                <a:defRPr sz="1600">
                  <a:solidFill>
                    <a:schemeClr val="tx1"/>
                  </a:solidFill>
                  <a:latin typeface="Book Antiqua" charset="0"/>
                </a:defRPr>
              </a:lvl9pPr>
            </a:lstStyle>
            <a:p>
              <a:pPr marL="0" marR="0" lvl="0" indent="0" algn="ctr" defTabSz="914400" rtl="0" eaLnBrk="1" fontAlgn="base" latinLnBrk="0" hangingPunct="1">
                <a:lnSpc>
                  <a:spcPct val="100000"/>
                </a:lnSpc>
                <a:spcBef>
                  <a:spcPct val="50000"/>
                </a:spcBef>
                <a:spcAft>
                  <a:spcPct val="0"/>
                </a:spcAft>
                <a:buClrTx/>
                <a:buSzTx/>
                <a:buFontTx/>
                <a:buNone/>
                <a:tabLst/>
                <a:defRPr/>
              </a:pPr>
              <a:r>
                <a:rPr kumimoji="0" lang="en-US" altLang="en-US" sz="1500" b="0" i="0" u="none" strike="noStrike" kern="1200" cap="none" spc="0" normalizeH="0" baseline="0" noProof="0" dirty="0" err="1" smtClean="0">
                  <a:ln>
                    <a:noFill/>
                  </a:ln>
                  <a:solidFill>
                    <a:srgbClr val="000000"/>
                  </a:solidFill>
                  <a:effectLst/>
                  <a:uLnTx/>
                  <a:uFillTx/>
                  <a:latin typeface="Book Antiqua" charset="0"/>
                  <a:ea typeface="MS PGothic" charset="-128"/>
                </a:rPr>
                <a:t>Nb-Ti</a:t>
              </a:r>
              <a:r>
                <a:rPr kumimoji="0" lang="en-US" altLang="en-US" sz="1500" b="0" i="0" u="none" strike="noStrike" kern="1200" cap="none" spc="0" normalizeH="0" baseline="0" noProof="0" dirty="0" smtClean="0">
                  <a:ln>
                    <a:noFill/>
                  </a:ln>
                  <a:solidFill>
                    <a:srgbClr val="000000"/>
                  </a:solidFill>
                  <a:effectLst/>
                  <a:uLnTx/>
                  <a:uFillTx/>
                  <a:latin typeface="Book Antiqua" charset="0"/>
                  <a:ea typeface="MS PGothic" charset="-128"/>
                </a:rPr>
                <a:t>, </a:t>
              </a:r>
              <a:r>
                <a:rPr kumimoji="0" lang="en-US" altLang="en-US" sz="1500" b="0" i="0" u="none" strike="noStrike" kern="1200" cap="none" spc="0" normalizeH="0" baseline="0" noProof="0" dirty="0" smtClean="0">
                  <a:ln>
                    <a:noFill/>
                  </a:ln>
                  <a:solidFill>
                    <a:srgbClr val="000000"/>
                  </a:solidFill>
                  <a:effectLst/>
                  <a:uLnTx/>
                  <a:uFillTx/>
                  <a:latin typeface="Book Antiqua" charset="0"/>
                  <a:ea typeface="MS PGothic" charset="-128"/>
                  <a:sym typeface="Symbol" panose="05050102010706020507" pitchFamily="18" charset="2"/>
                </a:rPr>
                <a:t>0.85mm</a:t>
              </a:r>
              <a:endParaRPr kumimoji="0" lang="en-US" altLang="en-US" sz="1500" b="0" i="0" u="none" strike="noStrike" kern="1200" cap="none" spc="0" normalizeH="0" baseline="0" noProof="0" dirty="0">
                <a:ln>
                  <a:noFill/>
                </a:ln>
                <a:solidFill>
                  <a:srgbClr val="000000"/>
                </a:solidFill>
                <a:effectLst/>
                <a:uLnTx/>
                <a:uFillTx/>
                <a:latin typeface="Book Antiqua" charset="0"/>
                <a:ea typeface="MS PGothic" charset="-128"/>
              </a:endParaRPr>
            </a:p>
          </p:txBody>
        </p:sp>
        <p:sp>
          <p:nvSpPr>
            <p:cNvPr id="36" name="Text Box 7"/>
            <p:cNvSpPr txBox="1">
              <a:spLocks noChangeArrowheads="1"/>
            </p:cNvSpPr>
            <p:nvPr/>
          </p:nvSpPr>
          <p:spPr bwMode="auto">
            <a:xfrm>
              <a:off x="2985511" y="5203418"/>
              <a:ext cx="3331735" cy="909309"/>
            </a:xfrm>
            <a:prstGeom prst="rect">
              <a:avLst/>
            </a:prstGeom>
            <a:solidFill>
              <a:schemeClr val="bg1"/>
            </a:solidFill>
            <a:ln w="9525">
              <a:solidFill>
                <a:srgbClr val="000000"/>
              </a:solidFill>
              <a:miter lim="800000"/>
              <a:headEnd/>
              <a:tailEnd/>
            </a:ln>
          </p:spPr>
          <p:txBody>
            <a:bodyPr wrap="square">
              <a:spAutoFit/>
            </a:bodyPr>
            <a:lstStyle>
              <a:lvl1pPr eaLnBrk="0" hangingPunct="0">
                <a:spcBef>
                  <a:spcPct val="20000"/>
                </a:spcBef>
                <a:buSzPct val="60000"/>
                <a:buBlip>
                  <a:blip r:embed="rId4"/>
                </a:buBlip>
                <a:defRPr sz="2400">
                  <a:solidFill>
                    <a:schemeClr val="tx1"/>
                  </a:solidFill>
                  <a:latin typeface="Book Antiqua" charset="0"/>
                </a:defRPr>
              </a:lvl1pPr>
              <a:lvl2pPr marL="742950" indent="-285750" eaLnBrk="0" hangingPunct="0">
                <a:spcBef>
                  <a:spcPct val="20000"/>
                </a:spcBef>
                <a:buSzPct val="60000"/>
                <a:buBlip>
                  <a:blip r:embed="rId5"/>
                </a:buBlip>
                <a:defRPr sz="2000">
                  <a:solidFill>
                    <a:schemeClr val="tx1"/>
                  </a:solidFill>
                  <a:latin typeface="Book Antiqua" charset="0"/>
                </a:defRPr>
              </a:lvl2pPr>
              <a:lvl3pPr marL="1143000" indent="-228600" eaLnBrk="0" hangingPunct="0">
                <a:spcBef>
                  <a:spcPct val="20000"/>
                </a:spcBef>
                <a:buSzPct val="60000"/>
                <a:buBlip>
                  <a:blip r:embed="rId6"/>
                </a:buBlip>
                <a:defRPr>
                  <a:solidFill>
                    <a:schemeClr val="tx1"/>
                  </a:solidFill>
                  <a:latin typeface="Book Antiqua" charset="0"/>
                </a:defRPr>
              </a:lvl3pPr>
              <a:lvl4pPr marL="1600200" indent="-228600" eaLnBrk="0" hangingPunct="0">
                <a:spcBef>
                  <a:spcPct val="20000"/>
                </a:spcBef>
                <a:buSzPct val="60000"/>
                <a:buBlip>
                  <a:blip r:embed="rId7"/>
                </a:buBlip>
                <a:defRPr sz="1600">
                  <a:solidFill>
                    <a:schemeClr val="tx1"/>
                  </a:solidFill>
                  <a:latin typeface="Book Antiqua" charset="0"/>
                </a:defRPr>
              </a:lvl4pPr>
              <a:lvl5pPr marL="2057400" indent="-228600" eaLnBrk="0" hangingPunct="0">
                <a:spcBef>
                  <a:spcPct val="20000"/>
                </a:spcBef>
                <a:buSzPct val="60000"/>
                <a:buBlip>
                  <a:blip r:embed="rId8"/>
                </a:buBlip>
                <a:defRPr sz="1600">
                  <a:solidFill>
                    <a:schemeClr val="tx1"/>
                  </a:solidFill>
                  <a:latin typeface="Book Antiqua" charset="0"/>
                </a:defRPr>
              </a:lvl5pPr>
              <a:lvl6pPr marL="2514600" indent="-228600" eaLnBrk="0" fontAlgn="base" hangingPunct="0">
                <a:spcBef>
                  <a:spcPct val="20000"/>
                </a:spcBef>
                <a:spcAft>
                  <a:spcPct val="0"/>
                </a:spcAft>
                <a:buSzPct val="60000"/>
                <a:buBlip>
                  <a:blip r:embed="rId8"/>
                </a:buBlip>
                <a:defRPr sz="1600">
                  <a:solidFill>
                    <a:schemeClr val="tx1"/>
                  </a:solidFill>
                  <a:latin typeface="Book Antiqua" charset="0"/>
                </a:defRPr>
              </a:lvl6pPr>
              <a:lvl7pPr marL="2971800" indent="-228600" eaLnBrk="0" fontAlgn="base" hangingPunct="0">
                <a:spcBef>
                  <a:spcPct val="20000"/>
                </a:spcBef>
                <a:spcAft>
                  <a:spcPct val="0"/>
                </a:spcAft>
                <a:buSzPct val="60000"/>
                <a:buBlip>
                  <a:blip r:embed="rId8"/>
                </a:buBlip>
                <a:defRPr sz="1600">
                  <a:solidFill>
                    <a:schemeClr val="tx1"/>
                  </a:solidFill>
                  <a:latin typeface="Book Antiqua" charset="0"/>
                </a:defRPr>
              </a:lvl7pPr>
              <a:lvl8pPr marL="3429000" indent="-228600" eaLnBrk="0" fontAlgn="base" hangingPunct="0">
                <a:spcBef>
                  <a:spcPct val="20000"/>
                </a:spcBef>
                <a:spcAft>
                  <a:spcPct val="0"/>
                </a:spcAft>
                <a:buSzPct val="60000"/>
                <a:buBlip>
                  <a:blip r:embed="rId8"/>
                </a:buBlip>
                <a:defRPr sz="1600">
                  <a:solidFill>
                    <a:schemeClr val="tx1"/>
                  </a:solidFill>
                  <a:latin typeface="Book Antiqua" charset="0"/>
                </a:defRPr>
              </a:lvl8pPr>
              <a:lvl9pPr marL="3886200" indent="-228600" eaLnBrk="0" fontAlgn="base" hangingPunct="0">
                <a:spcBef>
                  <a:spcPct val="20000"/>
                </a:spcBef>
                <a:spcAft>
                  <a:spcPct val="0"/>
                </a:spcAft>
                <a:buSzPct val="60000"/>
                <a:buBlip>
                  <a:blip r:embed="rId8"/>
                </a:buBlip>
                <a:defRPr sz="1600">
                  <a:solidFill>
                    <a:schemeClr val="tx1"/>
                  </a:solidFill>
                  <a:latin typeface="Book Antiqua" charset="0"/>
                </a:defRPr>
              </a:lvl9pPr>
            </a:lstStyle>
            <a:p>
              <a:pPr marL="0" marR="0" lvl="0" indent="0" algn="ctr" defTabSz="914400" rtl="0" eaLnBrk="1" fontAlgn="base" latinLnBrk="0" hangingPunct="1">
                <a:lnSpc>
                  <a:spcPct val="100000"/>
                </a:lnSpc>
                <a:spcBef>
                  <a:spcPts val="0"/>
                </a:spcBef>
                <a:spcAft>
                  <a:spcPct val="0"/>
                </a:spcAft>
                <a:buClrTx/>
                <a:buSzTx/>
                <a:buFontTx/>
                <a:buNone/>
                <a:tabLst/>
                <a:defRPr/>
              </a:pPr>
              <a:r>
                <a:rPr kumimoji="0" lang="en-US" altLang="en-US" sz="1400" b="0" i="0" u="none" strike="noStrike" kern="1200" cap="none" spc="0" normalizeH="0" baseline="0" noProof="0" dirty="0">
                  <a:ln>
                    <a:noFill/>
                  </a:ln>
                  <a:solidFill>
                    <a:srgbClr val="000000"/>
                  </a:solidFill>
                  <a:effectLst/>
                  <a:uLnTx/>
                  <a:uFillTx/>
                  <a:latin typeface="Book Antiqua" charset="0"/>
                  <a:ea typeface="MS PGothic" charset="-128"/>
                </a:rPr>
                <a:t>J ~ 1500-2000 A/mm</a:t>
              </a:r>
              <a:r>
                <a:rPr kumimoji="0" lang="en-US" altLang="en-US" sz="1400" b="0" i="0" u="none" strike="noStrike" kern="1200" cap="none" spc="0" normalizeH="0" baseline="30000" noProof="0" dirty="0">
                  <a:ln>
                    <a:noFill/>
                  </a:ln>
                  <a:solidFill>
                    <a:srgbClr val="000000"/>
                  </a:solidFill>
                  <a:effectLst/>
                  <a:uLnTx/>
                  <a:uFillTx/>
                  <a:latin typeface="Book Antiqua" charset="0"/>
                  <a:ea typeface="MS PGothic" charset="-128"/>
                </a:rPr>
                <a:t>2</a:t>
              </a:r>
            </a:p>
            <a:p>
              <a:pPr marL="0" marR="0" lvl="0" indent="0" algn="ctr" defTabSz="914400" rtl="0" eaLnBrk="1" fontAlgn="base" latinLnBrk="0" hangingPunct="1">
                <a:lnSpc>
                  <a:spcPct val="100000"/>
                </a:lnSpc>
                <a:spcBef>
                  <a:spcPts val="0"/>
                </a:spcBef>
                <a:spcAft>
                  <a:spcPct val="0"/>
                </a:spcAft>
                <a:buClrTx/>
                <a:buSzTx/>
                <a:buFontTx/>
                <a:buNone/>
                <a:tabLst/>
                <a:defRPr/>
              </a:pPr>
              <a:r>
                <a:rPr kumimoji="0" lang="en-US" altLang="en-US" sz="1400" b="0" i="0" u="none" strike="noStrike" kern="1200" cap="none" spc="0" normalizeH="0" baseline="0" noProof="0" dirty="0">
                  <a:ln>
                    <a:noFill/>
                  </a:ln>
                  <a:solidFill>
                    <a:srgbClr val="000000"/>
                  </a:solidFill>
                  <a:effectLst/>
                  <a:uLnTx/>
                  <a:uFillTx/>
                  <a:latin typeface="Book Antiqua" charset="0"/>
                  <a:ea typeface="MS PGothic" charset="-128"/>
                </a:rPr>
                <a:t>I ~ 400 </a:t>
              </a:r>
              <a:r>
                <a:rPr kumimoji="0" lang="en-US" altLang="en-US" sz="1400" b="0" i="0" u="none" strike="noStrike" kern="1200" cap="none" spc="0" normalizeH="0" baseline="0" noProof="0" dirty="0" smtClean="0">
                  <a:ln>
                    <a:noFill/>
                  </a:ln>
                  <a:solidFill>
                    <a:srgbClr val="000000"/>
                  </a:solidFill>
                  <a:effectLst/>
                  <a:uLnTx/>
                  <a:uFillTx/>
                  <a:latin typeface="Book Antiqua" charset="0"/>
                  <a:ea typeface="MS PGothic" charset="-128"/>
                </a:rPr>
                <a:t>A,</a:t>
              </a:r>
              <a:r>
                <a:rPr kumimoji="0" lang="en-US" altLang="en-US" sz="1400" b="0" i="0" u="none" strike="noStrike" kern="1200" cap="none" spc="0" normalizeH="0" noProof="0" dirty="0" smtClean="0">
                  <a:ln>
                    <a:noFill/>
                  </a:ln>
                  <a:solidFill>
                    <a:srgbClr val="000000"/>
                  </a:solidFill>
                  <a:effectLst/>
                  <a:uLnTx/>
                  <a:uFillTx/>
                  <a:latin typeface="Book Antiqua" charset="0"/>
                  <a:ea typeface="MS PGothic" charset="-128"/>
                </a:rPr>
                <a:t> </a:t>
              </a:r>
              <a:r>
                <a:rPr kumimoji="0" lang="en-US" altLang="en-US" sz="1400" b="0" i="0" u="none" strike="noStrike" kern="1200" cap="none" spc="0" normalizeH="0" baseline="0" noProof="0" dirty="0" smtClean="0">
                  <a:ln>
                    <a:noFill/>
                  </a:ln>
                  <a:solidFill>
                    <a:srgbClr val="000000"/>
                  </a:solidFill>
                  <a:effectLst/>
                  <a:uLnTx/>
                  <a:uFillTx/>
                  <a:latin typeface="Book Antiqua" charset="0"/>
                  <a:ea typeface="MS PGothic" charset="-128"/>
                </a:rPr>
                <a:t>B </a:t>
              </a:r>
              <a:r>
                <a:rPr kumimoji="0" lang="en-US" altLang="en-US" sz="1400" b="0" i="0" u="none" strike="noStrike" kern="1200" cap="none" spc="0" normalizeH="0" baseline="0" noProof="0" dirty="0">
                  <a:ln>
                    <a:noFill/>
                  </a:ln>
                  <a:solidFill>
                    <a:srgbClr val="000000"/>
                  </a:solidFill>
                  <a:effectLst/>
                  <a:uLnTx/>
                  <a:uFillTx/>
                  <a:latin typeface="Book Antiqua" charset="0"/>
                  <a:ea typeface="MS PGothic" charset="-128"/>
                </a:rPr>
                <a:t>= 8-9 T</a:t>
              </a:r>
            </a:p>
          </p:txBody>
        </p:sp>
      </p:grpSp>
      <p:grpSp>
        <p:nvGrpSpPr>
          <p:cNvPr id="2" name="Gruppieren 1"/>
          <p:cNvGrpSpPr/>
          <p:nvPr/>
        </p:nvGrpSpPr>
        <p:grpSpPr>
          <a:xfrm>
            <a:off x="5148064" y="4725144"/>
            <a:ext cx="2315466" cy="1020523"/>
            <a:chOff x="5722141" y="5195955"/>
            <a:chExt cx="3041245" cy="1340404"/>
          </a:xfrm>
        </p:grpSpPr>
        <p:pic>
          <p:nvPicPr>
            <p:cNvPr id="37" name="Picture 5" descr="LHC_wire"/>
            <p:cNvPicPr>
              <a:picLocks noChangeAspect="1" noChangeArrowheads="1"/>
            </p:cNvPicPr>
            <p:nvPr/>
          </p:nvPicPr>
          <p:blipFill>
            <a:blip r:embed="rId9" cstate="print">
              <a:extLst>
                <a:ext uri="{28A0092B-C50C-407E-A947-70E740481C1C}">
                  <a14:useLocalDpi xmlns:a14="http://schemas.microsoft.com/office/drawing/2010/main"/>
                </a:ext>
              </a:extLst>
            </a:blip>
            <a:srcRect/>
            <a:stretch>
              <a:fillRect/>
            </a:stretch>
          </p:blipFill>
          <p:spPr bwMode="auto">
            <a:xfrm>
              <a:off x="5722141" y="5624760"/>
              <a:ext cx="2808312" cy="9115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8" name="Text Box 10"/>
            <p:cNvSpPr txBox="1">
              <a:spLocks noChangeArrowheads="1"/>
            </p:cNvSpPr>
            <p:nvPr/>
          </p:nvSpPr>
          <p:spPr bwMode="auto">
            <a:xfrm>
              <a:off x="5723542" y="5195955"/>
              <a:ext cx="3039844" cy="4446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lgn="l" eaLnBrk="0" hangingPunct="0">
                <a:spcBef>
                  <a:spcPct val="0"/>
                </a:spcBef>
                <a:tabLst>
                  <a:tab pos="900113" algn="l"/>
                </a:tabLst>
                <a:defRPr sz="2400">
                  <a:solidFill>
                    <a:schemeClr val="tx1"/>
                  </a:solidFill>
                  <a:latin typeface="Times" panose="02020603050405020304" pitchFamily="18" charset="0"/>
                </a:defRPr>
              </a:lvl1pPr>
              <a:lvl2pPr marL="1250950" algn="l" eaLnBrk="0" hangingPunct="0">
                <a:spcBef>
                  <a:spcPct val="0"/>
                </a:spcBef>
                <a:tabLst>
                  <a:tab pos="900113" algn="l"/>
                </a:tabLst>
                <a:defRPr sz="2400">
                  <a:solidFill>
                    <a:schemeClr val="tx1"/>
                  </a:solidFill>
                  <a:latin typeface="Times" panose="02020603050405020304" pitchFamily="18" charset="0"/>
                </a:defRPr>
              </a:lvl2pPr>
              <a:lvl3pPr marL="1430338" algn="l" eaLnBrk="0" hangingPunct="0">
                <a:spcBef>
                  <a:spcPct val="0"/>
                </a:spcBef>
                <a:tabLst>
                  <a:tab pos="900113" algn="l"/>
                </a:tabLst>
                <a:defRPr sz="2400">
                  <a:solidFill>
                    <a:schemeClr val="tx1"/>
                  </a:solidFill>
                  <a:latin typeface="Times" panose="02020603050405020304" pitchFamily="18" charset="0"/>
                </a:defRPr>
              </a:lvl3pPr>
              <a:lvl4pPr marL="1609725" algn="l" eaLnBrk="0" hangingPunct="0">
                <a:spcBef>
                  <a:spcPct val="0"/>
                </a:spcBef>
                <a:tabLst>
                  <a:tab pos="900113" algn="l"/>
                </a:tabLst>
                <a:defRPr sz="2400">
                  <a:solidFill>
                    <a:schemeClr val="tx1"/>
                  </a:solidFill>
                  <a:latin typeface="Times" panose="02020603050405020304" pitchFamily="18" charset="0"/>
                </a:defRPr>
              </a:lvl4pPr>
              <a:lvl5pPr algn="l" eaLnBrk="0" hangingPunct="0">
                <a:spcBef>
                  <a:spcPct val="0"/>
                </a:spcBef>
                <a:tabLst>
                  <a:tab pos="900113" algn="l"/>
                </a:tabLst>
                <a:defRPr sz="2400">
                  <a:solidFill>
                    <a:schemeClr val="tx1"/>
                  </a:solidFill>
                  <a:latin typeface="Times" panose="02020603050405020304" pitchFamily="18" charset="0"/>
                </a:defRPr>
              </a:lvl5pPr>
              <a:lvl6pPr eaLnBrk="0" fontAlgn="base" hangingPunct="0">
                <a:spcBef>
                  <a:spcPct val="0"/>
                </a:spcBef>
                <a:spcAft>
                  <a:spcPct val="0"/>
                </a:spcAft>
                <a:tabLst>
                  <a:tab pos="900113" algn="l"/>
                </a:tabLst>
                <a:defRPr sz="2400">
                  <a:solidFill>
                    <a:schemeClr val="tx1"/>
                  </a:solidFill>
                  <a:latin typeface="Times" panose="02020603050405020304" pitchFamily="18" charset="0"/>
                </a:defRPr>
              </a:lvl6pPr>
              <a:lvl7pPr eaLnBrk="0" fontAlgn="base" hangingPunct="0">
                <a:spcBef>
                  <a:spcPct val="0"/>
                </a:spcBef>
                <a:spcAft>
                  <a:spcPct val="0"/>
                </a:spcAft>
                <a:tabLst>
                  <a:tab pos="900113" algn="l"/>
                </a:tabLst>
                <a:defRPr sz="2400">
                  <a:solidFill>
                    <a:schemeClr val="tx1"/>
                  </a:solidFill>
                  <a:latin typeface="Times" panose="02020603050405020304" pitchFamily="18" charset="0"/>
                </a:defRPr>
              </a:lvl7pPr>
              <a:lvl8pPr eaLnBrk="0" fontAlgn="base" hangingPunct="0">
                <a:spcBef>
                  <a:spcPct val="0"/>
                </a:spcBef>
                <a:spcAft>
                  <a:spcPct val="0"/>
                </a:spcAft>
                <a:tabLst>
                  <a:tab pos="900113" algn="l"/>
                </a:tabLst>
                <a:defRPr sz="2400">
                  <a:solidFill>
                    <a:schemeClr val="tx1"/>
                  </a:solidFill>
                  <a:latin typeface="Times" panose="02020603050405020304" pitchFamily="18" charset="0"/>
                </a:defRPr>
              </a:lvl8pPr>
              <a:lvl9pPr eaLnBrk="0" fontAlgn="base" hangingPunct="0">
                <a:spcBef>
                  <a:spcPct val="0"/>
                </a:spcBef>
                <a:spcAft>
                  <a:spcPct val="0"/>
                </a:spcAft>
                <a:tabLst>
                  <a:tab pos="900113" algn="l"/>
                </a:tabLst>
                <a:defRPr sz="2400">
                  <a:solidFill>
                    <a:schemeClr val="tx1"/>
                  </a:solidFill>
                  <a:latin typeface="Times" panose="02020603050405020304" pitchFamily="18" charset="0"/>
                </a:defRPr>
              </a:lvl9pPr>
            </a:lstStyle>
            <a:p>
              <a:pPr algn="just" eaLnBrk="1" hangingPunct="1"/>
              <a:r>
                <a:rPr lang="en-US" altLang="en-US" sz="1600" i="1" dirty="0" smtClean="0">
                  <a:latin typeface="Calibri" panose="020F0502020204030204" pitchFamily="34" charset="0"/>
                  <a:cs typeface="Calibri" panose="020F0502020204030204" pitchFamily="34" charset="0"/>
                </a:rPr>
                <a:t>’Rutherford’ cable strand </a:t>
              </a:r>
              <a:endParaRPr lang="en-US" altLang="en-US" sz="1600" i="1" dirty="0">
                <a:latin typeface="Calibri" panose="020F0502020204030204" pitchFamily="34" charset="0"/>
                <a:cs typeface="Calibri" panose="020F0502020204030204" pitchFamily="34" charset="0"/>
              </a:endParaRPr>
            </a:p>
          </p:txBody>
        </p:sp>
      </p:grpSp>
      <p:sp>
        <p:nvSpPr>
          <p:cNvPr id="39" name="Text Box 10"/>
          <p:cNvSpPr txBox="1">
            <a:spLocks noChangeArrowheads="1"/>
          </p:cNvSpPr>
          <p:nvPr/>
        </p:nvSpPr>
        <p:spPr bwMode="auto">
          <a:xfrm>
            <a:off x="137081" y="692696"/>
            <a:ext cx="5299015"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lgn="l" eaLnBrk="0" hangingPunct="0">
              <a:spcBef>
                <a:spcPct val="0"/>
              </a:spcBef>
              <a:tabLst>
                <a:tab pos="900113" algn="l"/>
              </a:tabLst>
              <a:defRPr sz="2400">
                <a:solidFill>
                  <a:schemeClr val="tx1"/>
                </a:solidFill>
                <a:latin typeface="Times" panose="02020603050405020304" pitchFamily="18" charset="0"/>
              </a:defRPr>
            </a:lvl1pPr>
            <a:lvl2pPr marL="1250950" algn="l" eaLnBrk="0" hangingPunct="0">
              <a:spcBef>
                <a:spcPct val="0"/>
              </a:spcBef>
              <a:tabLst>
                <a:tab pos="900113" algn="l"/>
              </a:tabLst>
              <a:defRPr sz="2400">
                <a:solidFill>
                  <a:schemeClr val="tx1"/>
                </a:solidFill>
                <a:latin typeface="Times" panose="02020603050405020304" pitchFamily="18" charset="0"/>
              </a:defRPr>
            </a:lvl2pPr>
            <a:lvl3pPr marL="1430338" algn="l" eaLnBrk="0" hangingPunct="0">
              <a:spcBef>
                <a:spcPct val="0"/>
              </a:spcBef>
              <a:tabLst>
                <a:tab pos="900113" algn="l"/>
              </a:tabLst>
              <a:defRPr sz="2400">
                <a:solidFill>
                  <a:schemeClr val="tx1"/>
                </a:solidFill>
                <a:latin typeface="Times" panose="02020603050405020304" pitchFamily="18" charset="0"/>
              </a:defRPr>
            </a:lvl3pPr>
            <a:lvl4pPr marL="1609725" algn="l" eaLnBrk="0" hangingPunct="0">
              <a:spcBef>
                <a:spcPct val="0"/>
              </a:spcBef>
              <a:tabLst>
                <a:tab pos="900113" algn="l"/>
              </a:tabLst>
              <a:defRPr sz="2400">
                <a:solidFill>
                  <a:schemeClr val="tx1"/>
                </a:solidFill>
                <a:latin typeface="Times" panose="02020603050405020304" pitchFamily="18" charset="0"/>
              </a:defRPr>
            </a:lvl4pPr>
            <a:lvl5pPr algn="l" eaLnBrk="0" hangingPunct="0">
              <a:spcBef>
                <a:spcPct val="0"/>
              </a:spcBef>
              <a:tabLst>
                <a:tab pos="900113" algn="l"/>
              </a:tabLst>
              <a:defRPr sz="2400">
                <a:solidFill>
                  <a:schemeClr val="tx1"/>
                </a:solidFill>
                <a:latin typeface="Times" panose="02020603050405020304" pitchFamily="18" charset="0"/>
              </a:defRPr>
            </a:lvl5pPr>
            <a:lvl6pPr eaLnBrk="0" fontAlgn="base" hangingPunct="0">
              <a:spcBef>
                <a:spcPct val="0"/>
              </a:spcBef>
              <a:spcAft>
                <a:spcPct val="0"/>
              </a:spcAft>
              <a:tabLst>
                <a:tab pos="900113" algn="l"/>
              </a:tabLst>
              <a:defRPr sz="2400">
                <a:solidFill>
                  <a:schemeClr val="tx1"/>
                </a:solidFill>
                <a:latin typeface="Times" panose="02020603050405020304" pitchFamily="18" charset="0"/>
              </a:defRPr>
            </a:lvl6pPr>
            <a:lvl7pPr eaLnBrk="0" fontAlgn="base" hangingPunct="0">
              <a:spcBef>
                <a:spcPct val="0"/>
              </a:spcBef>
              <a:spcAft>
                <a:spcPct val="0"/>
              </a:spcAft>
              <a:tabLst>
                <a:tab pos="900113" algn="l"/>
              </a:tabLst>
              <a:defRPr sz="2400">
                <a:solidFill>
                  <a:schemeClr val="tx1"/>
                </a:solidFill>
                <a:latin typeface="Times" panose="02020603050405020304" pitchFamily="18" charset="0"/>
              </a:defRPr>
            </a:lvl7pPr>
            <a:lvl8pPr eaLnBrk="0" fontAlgn="base" hangingPunct="0">
              <a:spcBef>
                <a:spcPct val="0"/>
              </a:spcBef>
              <a:spcAft>
                <a:spcPct val="0"/>
              </a:spcAft>
              <a:tabLst>
                <a:tab pos="900113" algn="l"/>
              </a:tabLst>
              <a:defRPr sz="2400">
                <a:solidFill>
                  <a:schemeClr val="tx1"/>
                </a:solidFill>
                <a:latin typeface="Times" panose="02020603050405020304" pitchFamily="18" charset="0"/>
              </a:defRPr>
            </a:lvl8pPr>
            <a:lvl9pPr eaLnBrk="0" fontAlgn="base" hangingPunct="0">
              <a:spcBef>
                <a:spcPct val="0"/>
              </a:spcBef>
              <a:spcAft>
                <a:spcPct val="0"/>
              </a:spcAft>
              <a:tabLst>
                <a:tab pos="900113" algn="l"/>
              </a:tabLst>
              <a:defRPr sz="2400">
                <a:solidFill>
                  <a:schemeClr val="tx1"/>
                </a:solidFill>
                <a:latin typeface="Times" panose="02020603050405020304" pitchFamily="18" charset="0"/>
              </a:defRPr>
            </a:lvl9pPr>
          </a:lstStyle>
          <a:p>
            <a:pPr algn="just" eaLnBrk="1" hangingPunct="1"/>
            <a:r>
              <a:rPr lang="en-US" altLang="en-US" sz="1800" b="1" dirty="0" smtClean="0">
                <a:solidFill>
                  <a:srgbClr val="0000FF"/>
                </a:solidFill>
                <a:latin typeface="Calibri" panose="020F0502020204030204" pitchFamily="34" charset="0"/>
                <a:cs typeface="Calibri" panose="020F0502020204030204" pitchFamily="34" charset="0"/>
              </a:rPr>
              <a:t>Superconducting magnets:</a:t>
            </a:r>
          </a:p>
          <a:p>
            <a:pPr algn="just" eaLnBrk="1" hangingPunct="1"/>
            <a:r>
              <a:rPr lang="en-US" altLang="en-US" sz="1800" dirty="0" smtClean="0">
                <a:latin typeface="Calibri" panose="020F0502020204030204" pitchFamily="34" charset="0"/>
                <a:cs typeface="Calibri" panose="020F0502020204030204" pitchFamily="34" charset="0"/>
              </a:rPr>
              <a:t>Beam particles energy loss </a:t>
            </a:r>
          </a:p>
          <a:p>
            <a:pPr marL="285750" indent="-285750" algn="just" eaLnBrk="1" hangingPunct="1">
              <a:buFont typeface="Symbol" panose="05050102010706020507" pitchFamily="18" charset="2"/>
              <a:buChar char="Þ"/>
            </a:pPr>
            <a:r>
              <a:rPr lang="en-US" altLang="en-US" sz="1800" dirty="0" smtClean="0">
                <a:latin typeface="Calibri" panose="020F0502020204030204" pitchFamily="34" charset="0"/>
                <a:cs typeface="Calibri" panose="020F0502020204030204" pitchFamily="34" charset="0"/>
              </a:rPr>
              <a:t>heat wires due to energy loss</a:t>
            </a:r>
          </a:p>
          <a:p>
            <a:pPr algn="just" eaLnBrk="1" hangingPunct="1"/>
            <a:r>
              <a:rPr lang="en-US" altLang="en-US" sz="1800" b="1" dirty="0" smtClean="0">
                <a:solidFill>
                  <a:srgbClr val="0000FF"/>
                </a:solidFill>
                <a:latin typeface="Calibri" panose="020F0502020204030204" pitchFamily="34" charset="0"/>
                <a:cs typeface="Calibri" panose="020F0502020204030204" pitchFamily="34" charset="0"/>
              </a:rPr>
              <a:t>Quench:</a:t>
            </a:r>
            <a:r>
              <a:rPr lang="en-US" altLang="en-US" sz="1800" dirty="0" smtClean="0">
                <a:latin typeface="Calibri" panose="020F0502020204030204" pitchFamily="34" charset="0"/>
                <a:cs typeface="Calibri" panose="020F0502020204030204" pitchFamily="34" charset="0"/>
              </a:rPr>
              <a:t> Transition to normal-conducting phase</a:t>
            </a:r>
          </a:p>
        </p:txBody>
      </p:sp>
      <p:sp>
        <p:nvSpPr>
          <p:cNvPr id="40" name="Text Box 10"/>
          <p:cNvSpPr txBox="1">
            <a:spLocks noChangeArrowheads="1"/>
          </p:cNvSpPr>
          <p:nvPr/>
        </p:nvSpPr>
        <p:spPr bwMode="auto">
          <a:xfrm>
            <a:off x="7912766" y="1916832"/>
            <a:ext cx="1261068"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lgn="l" eaLnBrk="0" hangingPunct="0">
              <a:spcBef>
                <a:spcPct val="0"/>
              </a:spcBef>
              <a:tabLst>
                <a:tab pos="900113" algn="l"/>
              </a:tabLst>
              <a:defRPr sz="2400">
                <a:solidFill>
                  <a:schemeClr val="tx1"/>
                </a:solidFill>
                <a:latin typeface="Times" panose="02020603050405020304" pitchFamily="18" charset="0"/>
              </a:defRPr>
            </a:lvl1pPr>
            <a:lvl2pPr marL="1250950" algn="l" eaLnBrk="0" hangingPunct="0">
              <a:spcBef>
                <a:spcPct val="0"/>
              </a:spcBef>
              <a:tabLst>
                <a:tab pos="900113" algn="l"/>
              </a:tabLst>
              <a:defRPr sz="2400">
                <a:solidFill>
                  <a:schemeClr val="tx1"/>
                </a:solidFill>
                <a:latin typeface="Times" panose="02020603050405020304" pitchFamily="18" charset="0"/>
              </a:defRPr>
            </a:lvl2pPr>
            <a:lvl3pPr marL="1430338" algn="l" eaLnBrk="0" hangingPunct="0">
              <a:spcBef>
                <a:spcPct val="0"/>
              </a:spcBef>
              <a:tabLst>
                <a:tab pos="900113" algn="l"/>
              </a:tabLst>
              <a:defRPr sz="2400">
                <a:solidFill>
                  <a:schemeClr val="tx1"/>
                </a:solidFill>
                <a:latin typeface="Times" panose="02020603050405020304" pitchFamily="18" charset="0"/>
              </a:defRPr>
            </a:lvl3pPr>
            <a:lvl4pPr marL="1609725" algn="l" eaLnBrk="0" hangingPunct="0">
              <a:spcBef>
                <a:spcPct val="0"/>
              </a:spcBef>
              <a:tabLst>
                <a:tab pos="900113" algn="l"/>
              </a:tabLst>
              <a:defRPr sz="2400">
                <a:solidFill>
                  <a:schemeClr val="tx1"/>
                </a:solidFill>
                <a:latin typeface="Times" panose="02020603050405020304" pitchFamily="18" charset="0"/>
              </a:defRPr>
            </a:lvl4pPr>
            <a:lvl5pPr algn="l" eaLnBrk="0" hangingPunct="0">
              <a:spcBef>
                <a:spcPct val="0"/>
              </a:spcBef>
              <a:tabLst>
                <a:tab pos="900113" algn="l"/>
              </a:tabLst>
              <a:defRPr sz="2400">
                <a:solidFill>
                  <a:schemeClr val="tx1"/>
                </a:solidFill>
                <a:latin typeface="Times" panose="02020603050405020304" pitchFamily="18" charset="0"/>
              </a:defRPr>
            </a:lvl5pPr>
            <a:lvl6pPr eaLnBrk="0" fontAlgn="base" hangingPunct="0">
              <a:spcBef>
                <a:spcPct val="0"/>
              </a:spcBef>
              <a:spcAft>
                <a:spcPct val="0"/>
              </a:spcAft>
              <a:tabLst>
                <a:tab pos="900113" algn="l"/>
              </a:tabLst>
              <a:defRPr sz="2400">
                <a:solidFill>
                  <a:schemeClr val="tx1"/>
                </a:solidFill>
                <a:latin typeface="Times" panose="02020603050405020304" pitchFamily="18" charset="0"/>
              </a:defRPr>
            </a:lvl6pPr>
            <a:lvl7pPr eaLnBrk="0" fontAlgn="base" hangingPunct="0">
              <a:spcBef>
                <a:spcPct val="0"/>
              </a:spcBef>
              <a:spcAft>
                <a:spcPct val="0"/>
              </a:spcAft>
              <a:tabLst>
                <a:tab pos="900113" algn="l"/>
              </a:tabLst>
              <a:defRPr sz="2400">
                <a:solidFill>
                  <a:schemeClr val="tx1"/>
                </a:solidFill>
                <a:latin typeface="Times" panose="02020603050405020304" pitchFamily="18" charset="0"/>
              </a:defRPr>
            </a:lvl7pPr>
            <a:lvl8pPr eaLnBrk="0" fontAlgn="base" hangingPunct="0">
              <a:spcBef>
                <a:spcPct val="0"/>
              </a:spcBef>
              <a:spcAft>
                <a:spcPct val="0"/>
              </a:spcAft>
              <a:tabLst>
                <a:tab pos="900113" algn="l"/>
              </a:tabLst>
              <a:defRPr sz="2400">
                <a:solidFill>
                  <a:schemeClr val="tx1"/>
                </a:solidFill>
                <a:latin typeface="Times" panose="02020603050405020304" pitchFamily="18" charset="0"/>
              </a:defRPr>
            </a:lvl8pPr>
            <a:lvl9pPr eaLnBrk="0" fontAlgn="base" hangingPunct="0">
              <a:spcBef>
                <a:spcPct val="0"/>
              </a:spcBef>
              <a:spcAft>
                <a:spcPct val="0"/>
              </a:spcAft>
              <a:tabLst>
                <a:tab pos="900113" algn="l"/>
              </a:tabLst>
              <a:defRPr sz="2400">
                <a:solidFill>
                  <a:schemeClr val="tx1"/>
                </a:solidFill>
                <a:latin typeface="Times" panose="02020603050405020304" pitchFamily="18" charset="0"/>
              </a:defRPr>
            </a:lvl9pPr>
          </a:lstStyle>
          <a:p>
            <a:pPr algn="just" eaLnBrk="1" hangingPunct="1"/>
            <a:r>
              <a:rPr lang="en-US" altLang="en-US" sz="1400" dirty="0" smtClean="0">
                <a:latin typeface="Calibri" panose="020F0502020204030204" pitchFamily="34" charset="0"/>
                <a:cs typeface="Calibri" panose="020F0502020204030204" pitchFamily="34" charset="0"/>
              </a:rPr>
              <a:t>Courtesy </a:t>
            </a:r>
          </a:p>
          <a:p>
            <a:pPr algn="just" eaLnBrk="1" hangingPunct="1"/>
            <a:r>
              <a:rPr lang="en-US" altLang="en-US" sz="1400" dirty="0" err="1" smtClean="0">
                <a:latin typeface="Calibri" panose="020F0502020204030204" pitchFamily="34" charset="0"/>
                <a:cs typeface="Calibri" panose="020F0502020204030204" pitchFamily="34" charset="0"/>
              </a:rPr>
              <a:t>Gijs</a:t>
            </a:r>
            <a:r>
              <a:rPr lang="en-US" altLang="en-US" sz="1400" dirty="0" smtClean="0">
                <a:latin typeface="Calibri" panose="020F0502020204030204" pitchFamily="34" charset="0"/>
                <a:cs typeface="Calibri" panose="020F0502020204030204" pitchFamily="34" charset="0"/>
              </a:rPr>
              <a:t> van </a:t>
            </a:r>
            <a:r>
              <a:rPr lang="en-US" altLang="en-US" sz="1400" dirty="0" err="1" smtClean="0">
                <a:latin typeface="Calibri" panose="020F0502020204030204" pitchFamily="34" charset="0"/>
                <a:cs typeface="Calibri" panose="020F0502020204030204" pitchFamily="34" charset="0"/>
              </a:rPr>
              <a:t>Rijs</a:t>
            </a:r>
            <a:r>
              <a:rPr lang="en-US" altLang="en-US" sz="1400" dirty="0" smtClean="0">
                <a:latin typeface="Calibri" panose="020F0502020204030204" pitchFamily="34" charset="0"/>
                <a:cs typeface="Calibri" panose="020F0502020204030204" pitchFamily="34" charset="0"/>
              </a:rPr>
              <a:t> </a:t>
            </a:r>
            <a:endParaRPr lang="en-US" altLang="en-US" sz="1400" dirty="0">
              <a:latin typeface="Calibri" panose="020F0502020204030204" pitchFamily="34" charset="0"/>
              <a:cs typeface="Calibri" panose="020F0502020204030204" pitchFamily="34" charset="0"/>
            </a:endParaRPr>
          </a:p>
        </p:txBody>
      </p:sp>
      <p:sp>
        <p:nvSpPr>
          <p:cNvPr id="41" name="Text Box 10"/>
          <p:cNvSpPr txBox="1">
            <a:spLocks noChangeArrowheads="1"/>
          </p:cNvSpPr>
          <p:nvPr/>
        </p:nvSpPr>
        <p:spPr bwMode="auto">
          <a:xfrm>
            <a:off x="251520" y="6021288"/>
            <a:ext cx="4752485" cy="343698"/>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lgn="l" eaLnBrk="0" hangingPunct="0">
              <a:spcBef>
                <a:spcPct val="0"/>
              </a:spcBef>
              <a:tabLst>
                <a:tab pos="900113" algn="l"/>
              </a:tabLst>
              <a:defRPr sz="2400">
                <a:solidFill>
                  <a:schemeClr val="tx1"/>
                </a:solidFill>
                <a:latin typeface="Times" panose="02020603050405020304" pitchFamily="18" charset="0"/>
              </a:defRPr>
            </a:lvl1pPr>
            <a:lvl2pPr marL="1250950" algn="l" eaLnBrk="0" hangingPunct="0">
              <a:spcBef>
                <a:spcPct val="0"/>
              </a:spcBef>
              <a:tabLst>
                <a:tab pos="900113" algn="l"/>
              </a:tabLst>
              <a:defRPr sz="2400">
                <a:solidFill>
                  <a:schemeClr val="tx1"/>
                </a:solidFill>
                <a:latin typeface="Times" panose="02020603050405020304" pitchFamily="18" charset="0"/>
              </a:defRPr>
            </a:lvl2pPr>
            <a:lvl3pPr marL="1430338" algn="l" eaLnBrk="0" hangingPunct="0">
              <a:spcBef>
                <a:spcPct val="0"/>
              </a:spcBef>
              <a:tabLst>
                <a:tab pos="900113" algn="l"/>
              </a:tabLst>
              <a:defRPr sz="2400">
                <a:solidFill>
                  <a:schemeClr val="tx1"/>
                </a:solidFill>
                <a:latin typeface="Times" panose="02020603050405020304" pitchFamily="18" charset="0"/>
              </a:defRPr>
            </a:lvl3pPr>
            <a:lvl4pPr marL="1609725" algn="l" eaLnBrk="0" hangingPunct="0">
              <a:spcBef>
                <a:spcPct val="0"/>
              </a:spcBef>
              <a:tabLst>
                <a:tab pos="900113" algn="l"/>
              </a:tabLst>
              <a:defRPr sz="2400">
                <a:solidFill>
                  <a:schemeClr val="tx1"/>
                </a:solidFill>
                <a:latin typeface="Times" panose="02020603050405020304" pitchFamily="18" charset="0"/>
              </a:defRPr>
            </a:lvl4pPr>
            <a:lvl5pPr algn="l" eaLnBrk="0" hangingPunct="0">
              <a:spcBef>
                <a:spcPct val="0"/>
              </a:spcBef>
              <a:tabLst>
                <a:tab pos="900113" algn="l"/>
              </a:tabLst>
              <a:defRPr sz="2400">
                <a:solidFill>
                  <a:schemeClr val="tx1"/>
                </a:solidFill>
                <a:latin typeface="Times" panose="02020603050405020304" pitchFamily="18" charset="0"/>
              </a:defRPr>
            </a:lvl5pPr>
            <a:lvl6pPr eaLnBrk="0" fontAlgn="base" hangingPunct="0">
              <a:spcBef>
                <a:spcPct val="0"/>
              </a:spcBef>
              <a:spcAft>
                <a:spcPct val="0"/>
              </a:spcAft>
              <a:tabLst>
                <a:tab pos="900113" algn="l"/>
              </a:tabLst>
              <a:defRPr sz="2400">
                <a:solidFill>
                  <a:schemeClr val="tx1"/>
                </a:solidFill>
                <a:latin typeface="Times" panose="02020603050405020304" pitchFamily="18" charset="0"/>
              </a:defRPr>
            </a:lvl6pPr>
            <a:lvl7pPr eaLnBrk="0" fontAlgn="base" hangingPunct="0">
              <a:spcBef>
                <a:spcPct val="0"/>
              </a:spcBef>
              <a:spcAft>
                <a:spcPct val="0"/>
              </a:spcAft>
              <a:tabLst>
                <a:tab pos="900113" algn="l"/>
              </a:tabLst>
              <a:defRPr sz="2400">
                <a:solidFill>
                  <a:schemeClr val="tx1"/>
                </a:solidFill>
                <a:latin typeface="Times" panose="02020603050405020304" pitchFamily="18" charset="0"/>
              </a:defRPr>
            </a:lvl7pPr>
            <a:lvl8pPr eaLnBrk="0" fontAlgn="base" hangingPunct="0">
              <a:spcBef>
                <a:spcPct val="0"/>
              </a:spcBef>
              <a:spcAft>
                <a:spcPct val="0"/>
              </a:spcAft>
              <a:tabLst>
                <a:tab pos="900113" algn="l"/>
              </a:tabLst>
              <a:defRPr sz="2400">
                <a:solidFill>
                  <a:schemeClr val="tx1"/>
                </a:solidFill>
                <a:latin typeface="Times" panose="02020603050405020304" pitchFamily="18" charset="0"/>
              </a:defRPr>
            </a:lvl8pPr>
            <a:lvl9pPr eaLnBrk="0" fontAlgn="base" hangingPunct="0">
              <a:spcBef>
                <a:spcPct val="0"/>
              </a:spcBef>
              <a:spcAft>
                <a:spcPct val="0"/>
              </a:spcAft>
              <a:tabLst>
                <a:tab pos="900113" algn="l"/>
              </a:tabLst>
              <a:defRPr sz="2400">
                <a:solidFill>
                  <a:schemeClr val="tx1"/>
                </a:solidFill>
                <a:latin typeface="Times" panose="02020603050405020304" pitchFamily="18" charset="0"/>
              </a:defRPr>
            </a:lvl9pPr>
          </a:lstStyle>
          <a:p>
            <a:pPr algn="just" eaLnBrk="1" hangingPunct="1"/>
            <a:r>
              <a:rPr lang="en-US" altLang="en-US" sz="1600" dirty="0" smtClean="0">
                <a:latin typeface="Calibri" panose="020F0502020204030204" pitchFamily="34" charset="0"/>
                <a:cs typeface="Calibri" panose="020F0502020204030204" pitchFamily="34" charset="0"/>
              </a:rPr>
              <a:t>See lecture ‘Superconducting Magnets by </a:t>
            </a:r>
            <a:r>
              <a:rPr lang="en-US" altLang="en-US" sz="1600" dirty="0" err="1" smtClean="0">
                <a:latin typeface="Calibri" panose="020F0502020204030204" pitchFamily="34" charset="0"/>
                <a:cs typeface="Calibri" panose="020F0502020204030204" pitchFamily="34" charset="0"/>
              </a:rPr>
              <a:t>Gijs</a:t>
            </a:r>
            <a:r>
              <a:rPr lang="en-US" altLang="en-US" sz="1600" dirty="0" smtClean="0">
                <a:latin typeface="Calibri" panose="020F0502020204030204" pitchFamily="34" charset="0"/>
                <a:cs typeface="Calibri" panose="020F0502020204030204" pitchFamily="34" charset="0"/>
              </a:rPr>
              <a:t> van </a:t>
            </a:r>
            <a:r>
              <a:rPr lang="en-US" altLang="en-US" sz="1600" dirty="0" err="1" smtClean="0">
                <a:latin typeface="Calibri" panose="020F0502020204030204" pitchFamily="34" charset="0"/>
                <a:cs typeface="Calibri" panose="020F0502020204030204" pitchFamily="34" charset="0"/>
              </a:rPr>
              <a:t>Rijk</a:t>
            </a:r>
            <a:endParaRPr lang="en-US" altLang="en-US" sz="1600" dirty="0">
              <a:latin typeface="Calibri" panose="020F0502020204030204" pitchFamily="34" charset="0"/>
              <a:cs typeface="Calibri" panose="020F0502020204030204" pitchFamily="34" charset="0"/>
            </a:endParaRPr>
          </a:p>
        </p:txBody>
      </p:sp>
      <mc:AlternateContent xmlns:mc="http://schemas.openxmlformats.org/markup-compatibility/2006" xmlns:a14="http://schemas.microsoft.com/office/drawing/2010/main">
        <mc:Choice Requires="a14">
          <p:sp>
            <p:nvSpPr>
              <p:cNvPr id="23" name="Text Box 10"/>
              <p:cNvSpPr txBox="1">
                <a:spLocks noChangeArrowheads="1"/>
              </p:cNvSpPr>
              <p:nvPr/>
            </p:nvSpPr>
            <p:spPr bwMode="auto">
              <a:xfrm>
                <a:off x="188082" y="2276872"/>
                <a:ext cx="4527934" cy="1713418"/>
              </a:xfrm>
              <a:prstGeom prst="rect">
                <a:avLst/>
              </a:prstGeom>
              <a:noFill/>
              <a:ln>
                <a:noFill/>
              </a:ln>
              <a:effectLst/>
              <a:extLst>
                <a:ext uri="{909E8E84-426E-40DD-AFC4-6F175D3DCCD1}">
                  <a14:hiddenFill>
                    <a:solidFill>
                      <a:schemeClr val="accent1"/>
                    </a:solidFill>
                  </a14:hiddenFill>
                </a:ext>
                <a:ext uri="{91240B29-F687-4F45-9708-019B960494DF}">
                  <a14:hiddenLine w="9525">
                    <a:solidFill>
                      <a:schemeClr val="tx1"/>
                    </a:solidFill>
                    <a:miter lim="800000"/>
                    <a:headEnd/>
                    <a:tailEnd/>
                  </a14:hiddenLine>
                </a:ext>
                <a:ext uri="{AF507438-7753-43E0-B8FC-AC1667EBCBE1}">
                  <a14:hiddenEffects>
                    <a:effectLst>
                      <a:outerShdw dist="35921" dir="2700000" algn="ctr" rotWithShape="0">
                        <a:schemeClr val="bg2"/>
                      </a:outerShdw>
                    </a:effectLst>
                  </a14:hiddenEffects>
                </a:ext>
              </a:extLst>
            </p:spPr>
            <p:txBody>
              <a:bodyPr wrap="square">
                <a:spAutoFit/>
              </a:bodyPr>
              <a:lstStyle>
                <a:lvl1pPr algn="l" eaLnBrk="0" hangingPunct="0">
                  <a:spcBef>
                    <a:spcPct val="0"/>
                  </a:spcBef>
                  <a:tabLst>
                    <a:tab pos="900113" algn="l"/>
                  </a:tabLst>
                  <a:defRPr sz="2400">
                    <a:solidFill>
                      <a:schemeClr val="tx1"/>
                    </a:solidFill>
                    <a:latin typeface="Times" panose="02020603050405020304" pitchFamily="18" charset="0"/>
                  </a:defRPr>
                </a:lvl1pPr>
                <a:lvl2pPr marL="1250950" algn="l" eaLnBrk="0" hangingPunct="0">
                  <a:spcBef>
                    <a:spcPct val="0"/>
                  </a:spcBef>
                  <a:tabLst>
                    <a:tab pos="900113" algn="l"/>
                  </a:tabLst>
                  <a:defRPr sz="2400">
                    <a:solidFill>
                      <a:schemeClr val="tx1"/>
                    </a:solidFill>
                    <a:latin typeface="Times" panose="02020603050405020304" pitchFamily="18" charset="0"/>
                  </a:defRPr>
                </a:lvl2pPr>
                <a:lvl3pPr marL="1430338" algn="l" eaLnBrk="0" hangingPunct="0">
                  <a:spcBef>
                    <a:spcPct val="0"/>
                  </a:spcBef>
                  <a:tabLst>
                    <a:tab pos="900113" algn="l"/>
                  </a:tabLst>
                  <a:defRPr sz="2400">
                    <a:solidFill>
                      <a:schemeClr val="tx1"/>
                    </a:solidFill>
                    <a:latin typeface="Times" panose="02020603050405020304" pitchFamily="18" charset="0"/>
                  </a:defRPr>
                </a:lvl3pPr>
                <a:lvl4pPr marL="1609725" algn="l" eaLnBrk="0" hangingPunct="0">
                  <a:spcBef>
                    <a:spcPct val="0"/>
                  </a:spcBef>
                  <a:tabLst>
                    <a:tab pos="900113" algn="l"/>
                  </a:tabLst>
                  <a:defRPr sz="2400">
                    <a:solidFill>
                      <a:schemeClr val="tx1"/>
                    </a:solidFill>
                    <a:latin typeface="Times" panose="02020603050405020304" pitchFamily="18" charset="0"/>
                  </a:defRPr>
                </a:lvl4pPr>
                <a:lvl5pPr algn="l" eaLnBrk="0" hangingPunct="0">
                  <a:spcBef>
                    <a:spcPct val="0"/>
                  </a:spcBef>
                  <a:tabLst>
                    <a:tab pos="900113" algn="l"/>
                  </a:tabLst>
                  <a:defRPr sz="2400">
                    <a:solidFill>
                      <a:schemeClr val="tx1"/>
                    </a:solidFill>
                    <a:latin typeface="Times" panose="02020603050405020304" pitchFamily="18" charset="0"/>
                  </a:defRPr>
                </a:lvl5pPr>
                <a:lvl6pPr eaLnBrk="0" fontAlgn="base" hangingPunct="0">
                  <a:spcBef>
                    <a:spcPct val="0"/>
                  </a:spcBef>
                  <a:spcAft>
                    <a:spcPct val="0"/>
                  </a:spcAft>
                  <a:tabLst>
                    <a:tab pos="900113" algn="l"/>
                  </a:tabLst>
                  <a:defRPr sz="2400">
                    <a:solidFill>
                      <a:schemeClr val="tx1"/>
                    </a:solidFill>
                    <a:latin typeface="Times" panose="02020603050405020304" pitchFamily="18" charset="0"/>
                  </a:defRPr>
                </a:lvl6pPr>
                <a:lvl7pPr eaLnBrk="0" fontAlgn="base" hangingPunct="0">
                  <a:spcBef>
                    <a:spcPct val="0"/>
                  </a:spcBef>
                  <a:spcAft>
                    <a:spcPct val="0"/>
                  </a:spcAft>
                  <a:tabLst>
                    <a:tab pos="900113" algn="l"/>
                  </a:tabLst>
                  <a:defRPr sz="2400">
                    <a:solidFill>
                      <a:schemeClr val="tx1"/>
                    </a:solidFill>
                    <a:latin typeface="Times" panose="02020603050405020304" pitchFamily="18" charset="0"/>
                  </a:defRPr>
                </a:lvl7pPr>
                <a:lvl8pPr eaLnBrk="0" fontAlgn="base" hangingPunct="0">
                  <a:spcBef>
                    <a:spcPct val="0"/>
                  </a:spcBef>
                  <a:spcAft>
                    <a:spcPct val="0"/>
                  </a:spcAft>
                  <a:tabLst>
                    <a:tab pos="900113" algn="l"/>
                  </a:tabLst>
                  <a:defRPr sz="2400">
                    <a:solidFill>
                      <a:schemeClr val="tx1"/>
                    </a:solidFill>
                    <a:latin typeface="Times" panose="02020603050405020304" pitchFamily="18" charset="0"/>
                  </a:defRPr>
                </a:lvl8pPr>
                <a:lvl9pPr eaLnBrk="0" fontAlgn="base" hangingPunct="0">
                  <a:spcBef>
                    <a:spcPct val="0"/>
                  </a:spcBef>
                  <a:spcAft>
                    <a:spcPct val="0"/>
                  </a:spcAft>
                  <a:tabLst>
                    <a:tab pos="900113" algn="l"/>
                  </a:tabLst>
                  <a:defRPr sz="2400">
                    <a:solidFill>
                      <a:schemeClr val="tx1"/>
                    </a:solidFill>
                    <a:latin typeface="Times" panose="02020603050405020304" pitchFamily="18" charset="0"/>
                  </a:defRPr>
                </a:lvl9pPr>
              </a:lstStyle>
              <a:p>
                <a:pPr algn="just" eaLnBrk="1" hangingPunct="1">
                  <a:spcBef>
                    <a:spcPts val="0"/>
                  </a:spcBef>
                </a:pPr>
                <a:r>
                  <a:rPr lang="en-US" altLang="en-US" sz="1800" b="1" dirty="0" smtClean="0">
                    <a:solidFill>
                      <a:srgbClr val="0000FF"/>
                    </a:solidFill>
                    <a:latin typeface="Calibri" panose="020F0502020204030204" pitchFamily="34" charset="0"/>
                    <a:cs typeface="Calibri" panose="020F0502020204030204" pitchFamily="34" charset="0"/>
                  </a:rPr>
                  <a:t>Simulation of temperature increase </a:t>
                </a:r>
                <a:r>
                  <a:rPr lang="en-US" altLang="en-US" sz="1800" b="1" dirty="0" smtClean="0">
                    <a:solidFill>
                      <a:srgbClr val="0000FF"/>
                    </a:solidFill>
                    <a:latin typeface="Calibri" panose="020F0502020204030204" pitchFamily="34" charset="0"/>
                    <a:cs typeface="Calibri" panose="020F0502020204030204" pitchFamily="34" charset="0"/>
                    <a:sym typeface="Symbol" panose="05050102010706020507" pitchFamily="18" charset="2"/>
                  </a:rPr>
                  <a:t></a:t>
                </a:r>
                <a:r>
                  <a:rPr lang="en-US" altLang="en-US" sz="1800" b="1" i="1" dirty="0" smtClean="0">
                    <a:solidFill>
                      <a:srgbClr val="0000FF"/>
                    </a:solidFill>
                    <a:latin typeface="Calibri" panose="020F0502020204030204" pitchFamily="34" charset="0"/>
                    <a:cs typeface="Calibri" panose="020F0502020204030204" pitchFamily="34" charset="0"/>
                    <a:sym typeface="Symbol" panose="05050102010706020507" pitchFamily="18" charset="2"/>
                  </a:rPr>
                  <a:t>T</a:t>
                </a:r>
                <a:r>
                  <a:rPr lang="en-US" altLang="en-US" sz="1800" b="1" dirty="0" smtClean="0">
                    <a:solidFill>
                      <a:srgbClr val="0000FF"/>
                    </a:solidFill>
                    <a:latin typeface="Calibri" panose="020F0502020204030204" pitchFamily="34" charset="0"/>
                    <a:cs typeface="Calibri" panose="020F0502020204030204" pitchFamily="34" charset="0"/>
                  </a:rPr>
                  <a:t>:</a:t>
                </a:r>
              </a:p>
              <a:p>
                <a:pPr>
                  <a:spcBef>
                    <a:spcPts val="0"/>
                  </a:spcBef>
                </a:pPr>
                <a:r>
                  <a:rPr lang="en-US" altLang="de-DE" sz="1800" b="1" dirty="0">
                    <a:latin typeface="Calibri" panose="020F0502020204030204" pitchFamily="34" charset="0"/>
                    <a:cs typeface="Calibri" panose="020F0502020204030204" pitchFamily="34" charset="0"/>
                  </a:rPr>
                  <a:t>Energy deposition:  </a:t>
                </a:r>
                <a14:m>
                  <m:oMath xmlns:m="http://schemas.openxmlformats.org/officeDocument/2006/math">
                    <m:box>
                      <m:boxPr>
                        <m:ctrlPr>
                          <a:rPr lang="en-US" altLang="de-DE" sz="2200" i="1" smtClean="0">
                            <a:latin typeface="Cambria Math" panose="02040503050406030204" pitchFamily="18" charset="0"/>
                            <a:cs typeface="Arial" panose="020B0604020202020204" pitchFamily="34" charset="0"/>
                          </a:rPr>
                        </m:ctrlPr>
                      </m:boxPr>
                      <m:e>
                        <m:argPr>
                          <m:argSz m:val="-1"/>
                        </m:argPr>
                        <m:f>
                          <m:fPr>
                            <m:ctrlPr>
                              <a:rPr lang="en-US" altLang="de-DE" sz="2200" i="1">
                                <a:latin typeface="Cambria Math" panose="02040503050406030204" pitchFamily="18" charset="0"/>
                                <a:cs typeface="Arial" panose="020B0604020202020204" pitchFamily="34" charset="0"/>
                              </a:rPr>
                            </m:ctrlPr>
                          </m:fPr>
                          <m:num>
                            <m:r>
                              <a:rPr lang="de-DE" altLang="de-DE" sz="2200" i="1">
                                <a:latin typeface="Cambria Math"/>
                                <a:cs typeface="Arial" panose="020B0604020202020204" pitchFamily="34" charset="0"/>
                              </a:rPr>
                              <m:t>𝑑𝐸</m:t>
                            </m:r>
                          </m:num>
                          <m:den>
                            <m:r>
                              <a:rPr lang="de-DE" altLang="de-DE" sz="2200" i="1">
                                <a:latin typeface="Cambria Math"/>
                                <a:cs typeface="Arial" panose="020B0604020202020204" pitchFamily="34" charset="0"/>
                              </a:rPr>
                              <m:t>𝑑𝑉</m:t>
                            </m:r>
                          </m:den>
                        </m:f>
                        <m:r>
                          <a:rPr lang="de-DE" altLang="de-DE" sz="2200" i="1">
                            <a:latin typeface="Cambria Math"/>
                            <a:cs typeface="Arial" panose="020B0604020202020204" pitchFamily="34" charset="0"/>
                          </a:rPr>
                          <m:t>=− </m:t>
                        </m:r>
                        <m:box>
                          <m:boxPr>
                            <m:ctrlPr>
                              <a:rPr lang="de-DE" altLang="de-DE" sz="2200" i="1">
                                <a:latin typeface="Cambria Math" panose="02040503050406030204" pitchFamily="18" charset="0"/>
                                <a:cs typeface="Arial" panose="020B0604020202020204" pitchFamily="34" charset="0"/>
                              </a:rPr>
                            </m:ctrlPr>
                          </m:boxPr>
                          <m:e>
                            <m:argPr>
                              <m:argSz m:val="-1"/>
                            </m:argPr>
                            <m:f>
                              <m:fPr>
                                <m:ctrlPr>
                                  <a:rPr lang="de-DE" altLang="de-DE" sz="2200" i="1">
                                    <a:latin typeface="Cambria Math" panose="02040503050406030204" pitchFamily="18" charset="0"/>
                                    <a:cs typeface="Arial" panose="020B0604020202020204" pitchFamily="34" charset="0"/>
                                  </a:rPr>
                                </m:ctrlPr>
                              </m:fPr>
                              <m:num>
                                <m:r>
                                  <a:rPr lang="de-DE" altLang="de-DE" sz="2200" i="1">
                                    <a:latin typeface="Cambria Math"/>
                                    <a:cs typeface="Arial" panose="020B0604020202020204" pitchFamily="34" charset="0"/>
                                  </a:rPr>
                                  <m:t>𝑑𝐸</m:t>
                                </m:r>
                              </m:num>
                              <m:den>
                                <m:r>
                                  <a:rPr lang="de-DE" altLang="de-DE" sz="2200" i="1">
                                    <a:latin typeface="Cambria Math"/>
                                    <a:cs typeface="Arial" panose="020B0604020202020204" pitchFamily="34" charset="0"/>
                                  </a:rPr>
                                  <m:t>𝑑𝑥</m:t>
                                </m:r>
                              </m:den>
                            </m:f>
                            <m:r>
                              <a:rPr lang="de-DE" altLang="de-DE" sz="2200" i="1">
                                <a:latin typeface="Cambria Math"/>
                                <a:cs typeface="Arial" panose="020B0604020202020204" pitchFamily="34" charset="0"/>
                              </a:rPr>
                              <m:t> </m:t>
                            </m:r>
                            <m:r>
                              <a:rPr lang="de-DE" altLang="de-DE" sz="2200" i="1">
                                <a:latin typeface="Cambria Math"/>
                                <a:ea typeface="Cambria Math"/>
                                <a:cs typeface="Arial" panose="020B0604020202020204" pitchFamily="34" charset="0"/>
                              </a:rPr>
                              <m:t>∙  </m:t>
                            </m:r>
                            <m:box>
                              <m:boxPr>
                                <m:ctrlPr>
                                  <a:rPr lang="de-DE" altLang="de-DE" sz="2200" i="1">
                                    <a:latin typeface="Cambria Math" panose="02040503050406030204" pitchFamily="18" charset="0"/>
                                    <a:ea typeface="Cambria Math"/>
                                    <a:cs typeface="Arial" panose="020B0604020202020204" pitchFamily="34" charset="0"/>
                                  </a:rPr>
                                </m:ctrlPr>
                              </m:boxPr>
                              <m:e>
                                <m:argPr>
                                  <m:argSz m:val="-1"/>
                                </m:argPr>
                                <m:f>
                                  <m:fPr>
                                    <m:ctrlPr>
                                      <a:rPr lang="de-DE" altLang="de-DE" sz="2200" i="1">
                                        <a:latin typeface="Cambria Math" panose="02040503050406030204" pitchFamily="18" charset="0"/>
                                        <a:ea typeface="Cambria Math"/>
                                        <a:cs typeface="Arial" panose="020B0604020202020204" pitchFamily="34" charset="0"/>
                                      </a:rPr>
                                    </m:ctrlPr>
                                  </m:fPr>
                                  <m:num>
                                    <m:r>
                                      <a:rPr lang="de-DE" altLang="de-DE" sz="2200" i="1">
                                        <a:latin typeface="Cambria Math"/>
                                        <a:ea typeface="Cambria Math"/>
                                        <a:cs typeface="Arial" panose="020B0604020202020204" pitchFamily="34" charset="0"/>
                                      </a:rPr>
                                      <m:t>𝑁</m:t>
                                    </m:r>
                                  </m:num>
                                  <m:den>
                                    <m:r>
                                      <a:rPr lang="de-DE" altLang="de-DE" sz="2200" i="1">
                                        <a:latin typeface="Cambria Math"/>
                                        <a:ea typeface="Cambria Math"/>
                                        <a:cs typeface="Arial" panose="020B0604020202020204" pitchFamily="34" charset="0"/>
                                      </a:rPr>
                                      <m:t>𝐴</m:t>
                                    </m:r>
                                  </m:den>
                                </m:f>
                                <m:r>
                                  <a:rPr lang="de-DE" altLang="de-DE" sz="2200" i="1">
                                    <a:latin typeface="Cambria Math"/>
                                    <a:ea typeface="Cambria Math"/>
                                    <a:cs typeface="Arial" panose="020B0604020202020204" pitchFamily="34" charset="0"/>
                                  </a:rPr>
                                  <m:t>     </m:t>
                                </m:r>
                                <m:d>
                                  <m:dPr>
                                    <m:begChr m:val="["/>
                                    <m:endChr m:val="]"/>
                                    <m:ctrlPr>
                                      <a:rPr lang="de-DE" altLang="de-DE" sz="2200" i="1">
                                        <a:latin typeface="Cambria Math" panose="02040503050406030204" pitchFamily="18" charset="0"/>
                                        <a:ea typeface="Cambria Math"/>
                                        <a:cs typeface="Arial" panose="020B0604020202020204" pitchFamily="34" charset="0"/>
                                      </a:rPr>
                                    </m:ctrlPr>
                                  </m:dPr>
                                  <m:e>
                                    <m:box>
                                      <m:boxPr>
                                        <m:ctrlPr>
                                          <a:rPr lang="de-DE" altLang="de-DE" sz="2200" i="1">
                                            <a:latin typeface="Cambria Math" panose="02040503050406030204" pitchFamily="18" charset="0"/>
                                            <a:ea typeface="Cambria Math"/>
                                            <a:cs typeface="Arial" panose="020B0604020202020204" pitchFamily="34" charset="0"/>
                                          </a:rPr>
                                        </m:ctrlPr>
                                      </m:boxPr>
                                      <m:e>
                                        <m:argPr>
                                          <m:argSz m:val="-1"/>
                                        </m:argPr>
                                        <m:f>
                                          <m:fPr>
                                            <m:ctrlPr>
                                              <a:rPr lang="de-DE" altLang="de-DE" sz="2200" i="1">
                                                <a:latin typeface="Cambria Math" panose="02040503050406030204" pitchFamily="18" charset="0"/>
                                                <a:ea typeface="Cambria Math"/>
                                                <a:cs typeface="Arial" panose="020B0604020202020204" pitchFamily="34" charset="0"/>
                                              </a:rPr>
                                            </m:ctrlPr>
                                          </m:fPr>
                                          <m:num>
                                            <m:r>
                                              <m:rPr>
                                                <m:sty m:val="p"/>
                                              </m:rPr>
                                              <a:rPr lang="de-DE" altLang="de-DE" sz="2200">
                                                <a:latin typeface="Cambria Math"/>
                                                <a:ea typeface="Cambria Math"/>
                                                <a:cs typeface="Arial" panose="020B0604020202020204" pitchFamily="34" charset="0"/>
                                              </a:rPr>
                                              <m:t>J</m:t>
                                            </m:r>
                                          </m:num>
                                          <m:den>
                                            <m:sSup>
                                              <m:sSupPr>
                                                <m:ctrlPr>
                                                  <a:rPr lang="de-DE" altLang="de-DE" sz="2200" i="1">
                                                    <a:latin typeface="Cambria Math" panose="02040503050406030204" pitchFamily="18" charset="0"/>
                                                    <a:ea typeface="Cambria Math"/>
                                                    <a:cs typeface="Arial" panose="020B0604020202020204" pitchFamily="34" charset="0"/>
                                                  </a:rPr>
                                                </m:ctrlPr>
                                              </m:sSupPr>
                                              <m:e>
                                                <m:r>
                                                  <m:rPr>
                                                    <m:sty m:val="p"/>
                                                  </m:rPr>
                                                  <a:rPr lang="de-DE" altLang="de-DE" sz="2200">
                                                    <a:latin typeface="Cambria Math"/>
                                                    <a:ea typeface="Cambria Math"/>
                                                    <a:cs typeface="Arial" panose="020B0604020202020204" pitchFamily="34" charset="0"/>
                                                  </a:rPr>
                                                  <m:t>cm</m:t>
                                                </m:r>
                                              </m:e>
                                              <m:sup>
                                                <m:r>
                                                  <a:rPr lang="de-DE" altLang="de-DE" sz="2200">
                                                    <a:latin typeface="Cambria Math"/>
                                                    <a:ea typeface="Cambria Math"/>
                                                    <a:cs typeface="Arial" panose="020B0604020202020204" pitchFamily="34" charset="0"/>
                                                  </a:rPr>
                                                  <m:t>3</m:t>
                                                </m:r>
                                              </m:sup>
                                            </m:sSup>
                                          </m:den>
                                        </m:f>
                                      </m:e>
                                    </m:box>
                                  </m:e>
                                </m:d>
                                <m:r>
                                  <a:rPr lang="de-DE" altLang="de-DE" sz="2200" i="1">
                                    <a:latin typeface="Cambria Math"/>
                                    <a:ea typeface="Cambria Math"/>
                                    <a:cs typeface="Arial" panose="020B0604020202020204" pitchFamily="34" charset="0"/>
                                  </a:rPr>
                                  <m:t> </m:t>
                                </m:r>
                              </m:e>
                            </m:box>
                          </m:e>
                        </m:box>
                      </m:e>
                    </m:box>
                  </m:oMath>
                </a14:m>
                <a:r>
                  <a:rPr lang="en-US" altLang="de-DE" sz="1800" dirty="0">
                    <a:latin typeface="Calibri" panose="020F0502020204030204" pitchFamily="34" charset="0"/>
                    <a:cs typeface="Calibri" panose="020F0502020204030204" pitchFamily="34" charset="0"/>
                  </a:rPr>
                  <a:t>  </a:t>
                </a:r>
                <a:endParaRPr lang="en-US" altLang="de-DE" sz="1800" dirty="0" smtClean="0">
                  <a:latin typeface="Calibri" panose="020F0502020204030204" pitchFamily="34" charset="0"/>
                  <a:cs typeface="Calibri" panose="020F0502020204030204" pitchFamily="34" charset="0"/>
                </a:endParaRPr>
              </a:p>
              <a:p>
                <a:pPr>
                  <a:spcBef>
                    <a:spcPts val="0"/>
                  </a:spcBef>
                </a:pPr>
                <a:r>
                  <a:rPr lang="en-US" altLang="de-DE" sz="1600" b="1" i="1" dirty="0" smtClean="0">
                    <a:latin typeface="Calibri" panose="020F0502020204030204" pitchFamily="34" charset="0"/>
                    <a:cs typeface="Calibri" panose="020F0502020204030204" pitchFamily="34" charset="0"/>
                  </a:rPr>
                  <a:t>N:</a:t>
                </a:r>
                <a:r>
                  <a:rPr lang="en-US" altLang="de-DE" sz="1600" dirty="0" smtClean="0">
                    <a:latin typeface="Calibri" panose="020F0502020204030204" pitchFamily="34" charset="0"/>
                    <a:cs typeface="Calibri" panose="020F0502020204030204" pitchFamily="34" charset="0"/>
                  </a:rPr>
                  <a:t> number </a:t>
                </a:r>
                <a:r>
                  <a:rPr lang="en-US" altLang="de-DE" sz="1600" dirty="0">
                    <a:latin typeface="Calibri" panose="020F0502020204030204" pitchFamily="34" charset="0"/>
                    <a:cs typeface="Calibri" panose="020F0502020204030204" pitchFamily="34" charset="0"/>
                  </a:rPr>
                  <a:t>of particles , </a:t>
                </a:r>
                <a:r>
                  <a:rPr lang="en-US" altLang="de-DE" sz="1600" i="1" dirty="0">
                    <a:latin typeface="Calibri" panose="020F0502020204030204" pitchFamily="34" charset="0"/>
                    <a:cs typeface="Calibri" panose="020F0502020204030204" pitchFamily="34" charset="0"/>
                  </a:rPr>
                  <a:t>A</a:t>
                </a:r>
                <a:r>
                  <a:rPr lang="en-US" altLang="de-DE" sz="1600" dirty="0">
                    <a:latin typeface="Calibri" panose="020F0502020204030204" pitchFamily="34" charset="0"/>
                    <a:cs typeface="Calibri" panose="020F0502020204030204" pitchFamily="34" charset="0"/>
                  </a:rPr>
                  <a:t>: cross section</a:t>
                </a:r>
              </a:p>
              <a:p>
                <a:pPr>
                  <a:spcBef>
                    <a:spcPts val="0"/>
                  </a:spcBef>
                </a:pPr>
                <a:r>
                  <a:rPr lang="en-US" altLang="de-DE" sz="1800" b="1" dirty="0" smtClean="0">
                    <a:latin typeface="Calibri" panose="020F0502020204030204" pitchFamily="34" charset="0"/>
                    <a:cs typeface="Calibri" panose="020F0502020204030204" pitchFamily="34" charset="0"/>
                  </a:rPr>
                  <a:t>Temperature </a:t>
                </a:r>
                <a:r>
                  <a:rPr lang="en-US" altLang="de-DE" sz="1800" b="1" dirty="0">
                    <a:latin typeface="Calibri" panose="020F0502020204030204" pitchFamily="34" charset="0"/>
                    <a:cs typeface="Calibri" panose="020F0502020204030204" pitchFamily="34" charset="0"/>
                  </a:rPr>
                  <a:t>rise:  </a:t>
                </a:r>
                <a14:m>
                  <m:oMath xmlns:m="http://schemas.openxmlformats.org/officeDocument/2006/math">
                    <m:r>
                      <a:rPr lang="en-US" altLang="de-DE" sz="2200" i="1">
                        <a:latin typeface="Cambria Math"/>
                        <a:ea typeface="Cambria Math"/>
                        <a:cs typeface="Arial" panose="020B0604020202020204" pitchFamily="34" charset="0"/>
                      </a:rPr>
                      <m:t>∆</m:t>
                    </m:r>
                    <m:r>
                      <a:rPr lang="de-DE" altLang="de-DE" sz="2200" i="1">
                        <a:latin typeface="Cambria Math"/>
                        <a:ea typeface="Cambria Math"/>
                        <a:cs typeface="Arial" panose="020B0604020202020204" pitchFamily="34" charset="0"/>
                      </a:rPr>
                      <m:t>𝑇</m:t>
                    </m:r>
                    <m:r>
                      <a:rPr lang="de-DE" altLang="de-DE" sz="2200" i="1">
                        <a:latin typeface="Cambria Math"/>
                        <a:ea typeface="Cambria Math"/>
                        <a:cs typeface="Arial" panose="020B0604020202020204" pitchFamily="34" charset="0"/>
                      </a:rPr>
                      <m:t>= </m:t>
                    </m:r>
                    <m:box>
                      <m:boxPr>
                        <m:ctrlPr>
                          <a:rPr lang="de-DE" altLang="de-DE" sz="2200" i="1">
                            <a:latin typeface="Cambria Math" panose="02040503050406030204" pitchFamily="18" charset="0"/>
                            <a:ea typeface="Cambria Math"/>
                            <a:cs typeface="Arial" panose="020B0604020202020204" pitchFamily="34" charset="0"/>
                          </a:rPr>
                        </m:ctrlPr>
                      </m:boxPr>
                      <m:e>
                        <m:argPr>
                          <m:argSz m:val="-1"/>
                        </m:argPr>
                        <m:f>
                          <m:fPr>
                            <m:ctrlPr>
                              <a:rPr lang="de-DE" altLang="de-DE" sz="2200" i="1">
                                <a:latin typeface="Cambria Math" panose="02040503050406030204" pitchFamily="18" charset="0"/>
                                <a:ea typeface="Cambria Math"/>
                                <a:cs typeface="Arial" panose="020B0604020202020204" pitchFamily="34" charset="0"/>
                              </a:rPr>
                            </m:ctrlPr>
                          </m:fPr>
                          <m:num>
                            <m:r>
                              <a:rPr lang="de-DE" altLang="de-DE" sz="2200" i="1">
                                <a:latin typeface="Cambria Math"/>
                                <a:ea typeface="Cambria Math"/>
                                <a:cs typeface="Arial" panose="020B0604020202020204" pitchFamily="34" charset="0"/>
                              </a:rPr>
                              <m:t>𝑑𝐸</m:t>
                            </m:r>
                          </m:num>
                          <m:den>
                            <m:r>
                              <a:rPr lang="de-DE" altLang="de-DE" sz="2200" i="1">
                                <a:latin typeface="Cambria Math"/>
                                <a:ea typeface="Cambria Math"/>
                                <a:cs typeface="Arial" panose="020B0604020202020204" pitchFamily="34" charset="0"/>
                              </a:rPr>
                              <m:t>𝑑𝑉</m:t>
                            </m:r>
                          </m:den>
                        </m:f>
                        <m:r>
                          <a:rPr lang="de-DE" altLang="de-DE" sz="2200" i="1">
                            <a:latin typeface="Cambria Math"/>
                            <a:ea typeface="Cambria Math"/>
                            <a:cs typeface="Arial" panose="020B0604020202020204" pitchFamily="34" charset="0"/>
                          </a:rPr>
                          <m:t> ∙ </m:t>
                        </m:r>
                        <m:box>
                          <m:boxPr>
                            <m:ctrlPr>
                              <a:rPr lang="de-DE" altLang="de-DE" sz="2200" i="1">
                                <a:latin typeface="Cambria Math" panose="02040503050406030204" pitchFamily="18" charset="0"/>
                                <a:ea typeface="Cambria Math"/>
                                <a:cs typeface="Arial" panose="020B0604020202020204" pitchFamily="34" charset="0"/>
                              </a:rPr>
                            </m:ctrlPr>
                          </m:boxPr>
                          <m:e>
                            <m:argPr>
                              <m:argSz m:val="-1"/>
                            </m:argPr>
                            <m:f>
                              <m:fPr>
                                <m:ctrlPr>
                                  <a:rPr lang="de-DE" altLang="de-DE" sz="2200" i="1">
                                    <a:latin typeface="Cambria Math" panose="02040503050406030204" pitchFamily="18" charset="0"/>
                                    <a:ea typeface="Cambria Math"/>
                                    <a:cs typeface="Arial" panose="020B0604020202020204" pitchFamily="34" charset="0"/>
                                  </a:rPr>
                                </m:ctrlPr>
                              </m:fPr>
                              <m:num>
                                <m:r>
                                  <a:rPr lang="de-DE" altLang="de-DE" sz="2200" i="1">
                                    <a:latin typeface="Cambria Math"/>
                                    <a:ea typeface="Cambria Math"/>
                                    <a:cs typeface="Arial" panose="020B0604020202020204" pitchFamily="34" charset="0"/>
                                  </a:rPr>
                                  <m:t>1</m:t>
                                </m:r>
                              </m:num>
                              <m:den>
                                <m:r>
                                  <a:rPr lang="de-DE" altLang="de-DE" sz="2200" i="1">
                                    <a:latin typeface="Cambria Math"/>
                                    <a:ea typeface="Cambria Math"/>
                                    <a:cs typeface="Arial" panose="020B0604020202020204" pitchFamily="34" charset="0"/>
                                  </a:rPr>
                                  <m:t>𝜌</m:t>
                                </m:r>
                                <m:r>
                                  <a:rPr lang="de-DE" altLang="de-DE" sz="2200" i="1">
                                    <a:latin typeface="Cambria Math"/>
                                    <a:ea typeface="Cambria Math"/>
                                    <a:cs typeface="Arial" panose="020B0604020202020204" pitchFamily="34" charset="0"/>
                                  </a:rPr>
                                  <m:t> </m:t>
                                </m:r>
                                <m:sSub>
                                  <m:sSubPr>
                                    <m:ctrlPr>
                                      <a:rPr lang="de-DE" altLang="de-DE" sz="2200" i="1">
                                        <a:latin typeface="Cambria Math" panose="02040503050406030204" pitchFamily="18" charset="0"/>
                                        <a:ea typeface="Cambria Math"/>
                                        <a:cs typeface="Arial" panose="020B0604020202020204" pitchFamily="34" charset="0"/>
                                      </a:rPr>
                                    </m:ctrlPr>
                                  </m:sSubPr>
                                  <m:e>
                                    <m:r>
                                      <a:rPr lang="de-DE" altLang="de-DE" sz="2200" i="1">
                                        <a:latin typeface="Cambria Math"/>
                                        <a:ea typeface="Cambria Math"/>
                                        <a:cs typeface="Arial" panose="020B0604020202020204" pitchFamily="34" charset="0"/>
                                      </a:rPr>
                                      <m:t>𝑐</m:t>
                                    </m:r>
                                  </m:e>
                                  <m:sub>
                                    <m:r>
                                      <a:rPr lang="de-DE" altLang="de-DE" sz="2200" i="1">
                                        <a:latin typeface="Cambria Math"/>
                                        <a:ea typeface="Cambria Math"/>
                                        <a:cs typeface="Arial" panose="020B0604020202020204" pitchFamily="34" charset="0"/>
                                      </a:rPr>
                                      <m:t>𝑝</m:t>
                                    </m:r>
                                  </m:sub>
                                </m:sSub>
                                <m:r>
                                  <a:rPr lang="de-DE" altLang="de-DE" sz="2200" b="0" i="1" smtClean="0">
                                    <a:latin typeface="Cambria Math" panose="02040503050406030204" pitchFamily="18" charset="0"/>
                                    <a:ea typeface="Cambria Math"/>
                                    <a:cs typeface="Arial" panose="020B0604020202020204" pitchFamily="34" charset="0"/>
                                  </a:rPr>
                                  <m:t>(</m:t>
                                </m:r>
                                <m:r>
                                  <a:rPr lang="de-DE" altLang="de-DE" sz="2200" b="0" i="1" smtClean="0">
                                    <a:latin typeface="Cambria Math" panose="02040503050406030204" pitchFamily="18" charset="0"/>
                                    <a:ea typeface="Cambria Math"/>
                                    <a:cs typeface="Arial" panose="020B0604020202020204" pitchFamily="34" charset="0"/>
                                  </a:rPr>
                                  <m:t>𝑇</m:t>
                                </m:r>
                                <m:r>
                                  <a:rPr lang="de-DE" altLang="de-DE" sz="2200" b="0" i="1" smtClean="0">
                                    <a:latin typeface="Cambria Math" panose="02040503050406030204" pitchFamily="18" charset="0"/>
                                    <a:ea typeface="Cambria Math"/>
                                    <a:cs typeface="Arial" panose="020B0604020202020204" pitchFamily="34" charset="0"/>
                                  </a:rPr>
                                  <m:t>)</m:t>
                                </m:r>
                              </m:den>
                            </m:f>
                          </m:e>
                        </m:box>
                      </m:e>
                    </m:box>
                    <m:r>
                      <a:rPr lang="de-DE" altLang="de-DE" sz="2200" i="1">
                        <a:latin typeface="Cambria Math"/>
                        <a:ea typeface="Cambria Math"/>
                        <a:cs typeface="Arial" panose="020B0604020202020204" pitchFamily="34" charset="0"/>
                      </a:rPr>
                      <m:t>   </m:t>
                    </m:r>
                    <m:d>
                      <m:dPr>
                        <m:begChr m:val="["/>
                        <m:endChr m:val="]"/>
                        <m:ctrlPr>
                          <a:rPr lang="de-DE" altLang="de-DE" sz="2200" i="1">
                            <a:latin typeface="Cambria Math" panose="02040503050406030204" pitchFamily="18" charset="0"/>
                            <a:ea typeface="Cambria Math"/>
                            <a:cs typeface="Arial" panose="020B0604020202020204" pitchFamily="34" charset="0"/>
                          </a:rPr>
                        </m:ctrlPr>
                      </m:dPr>
                      <m:e>
                        <m:r>
                          <m:rPr>
                            <m:sty m:val="p"/>
                          </m:rPr>
                          <a:rPr lang="de-DE" altLang="de-DE" sz="2200">
                            <a:latin typeface="Cambria Math"/>
                            <a:ea typeface="Cambria Math"/>
                            <a:cs typeface="Arial" panose="020B0604020202020204" pitchFamily="34" charset="0"/>
                          </a:rPr>
                          <m:t>K</m:t>
                        </m:r>
                      </m:e>
                    </m:d>
                  </m:oMath>
                </a14:m>
                <a:r>
                  <a:rPr lang="en-US" altLang="de-DE" sz="1800" dirty="0">
                    <a:latin typeface="Calibri" panose="020F0502020204030204" pitchFamily="34" charset="0"/>
                    <a:cs typeface="Calibri" panose="020F0502020204030204" pitchFamily="34" charset="0"/>
                  </a:rPr>
                  <a:t>   </a:t>
                </a:r>
                <a:endParaRPr lang="en-US" altLang="de-DE" sz="1800" dirty="0" smtClean="0">
                  <a:latin typeface="Calibri" panose="020F0502020204030204" pitchFamily="34" charset="0"/>
                  <a:cs typeface="Calibri" panose="020F0502020204030204" pitchFamily="34" charset="0"/>
                </a:endParaRPr>
              </a:p>
              <a:p>
                <a:pPr>
                  <a:spcBef>
                    <a:spcPts val="0"/>
                  </a:spcBef>
                </a:pPr>
                <a:r>
                  <a:rPr lang="en-US" altLang="de-DE" sz="1600" i="1" dirty="0" smtClean="0">
                    <a:latin typeface="Calibri" panose="020F0502020204030204" pitchFamily="34" charset="0"/>
                    <a:cs typeface="Calibri" panose="020F0502020204030204" pitchFamily="34" charset="0"/>
                    <a:sym typeface="Symbol"/>
                  </a:rPr>
                  <a:t></a:t>
                </a:r>
                <a:r>
                  <a:rPr lang="en-US" altLang="de-DE" sz="1600" i="1" dirty="0">
                    <a:latin typeface="Calibri" panose="020F0502020204030204" pitchFamily="34" charset="0"/>
                    <a:cs typeface="Calibri" panose="020F0502020204030204" pitchFamily="34" charset="0"/>
                    <a:sym typeface="Symbol"/>
                  </a:rPr>
                  <a:t>: </a:t>
                </a:r>
                <a:r>
                  <a:rPr lang="en-US" altLang="de-DE" sz="1600" dirty="0">
                    <a:latin typeface="Calibri" panose="020F0502020204030204" pitchFamily="34" charset="0"/>
                    <a:cs typeface="Calibri" panose="020F0502020204030204" pitchFamily="34" charset="0"/>
                    <a:sym typeface="Symbol"/>
                  </a:rPr>
                  <a:t>mat. density, </a:t>
                </a:r>
                <a:r>
                  <a:rPr lang="en-US" altLang="de-DE" sz="1600" i="1" dirty="0" err="1">
                    <a:latin typeface="Calibri" panose="020F0502020204030204" pitchFamily="34" charset="0"/>
                    <a:cs typeface="Calibri" panose="020F0502020204030204" pitchFamily="34" charset="0"/>
                    <a:sym typeface="Symbol"/>
                  </a:rPr>
                  <a:t>c</a:t>
                </a:r>
                <a:r>
                  <a:rPr lang="en-US" altLang="de-DE" sz="1600" i="1" baseline="-25000" dirty="0" err="1">
                    <a:latin typeface="Calibri" panose="020F0502020204030204" pitchFamily="34" charset="0"/>
                    <a:cs typeface="Calibri" panose="020F0502020204030204" pitchFamily="34" charset="0"/>
                    <a:sym typeface="Symbol"/>
                  </a:rPr>
                  <a:t>p</a:t>
                </a:r>
                <a:r>
                  <a:rPr lang="en-US" altLang="de-DE" sz="1600" i="1" dirty="0">
                    <a:latin typeface="Calibri" panose="020F0502020204030204" pitchFamily="34" charset="0"/>
                    <a:cs typeface="Calibri" panose="020F0502020204030204" pitchFamily="34" charset="0"/>
                    <a:sym typeface="Symbol"/>
                  </a:rPr>
                  <a:t> </a:t>
                </a:r>
                <a:r>
                  <a:rPr lang="en-US" altLang="de-DE" sz="1600" dirty="0">
                    <a:latin typeface="Calibri" panose="020F0502020204030204" pitchFamily="34" charset="0"/>
                    <a:cs typeface="Calibri" panose="020F0502020204030204" pitchFamily="34" charset="0"/>
                    <a:sym typeface="Symbol"/>
                  </a:rPr>
                  <a:t>specific heat  </a:t>
                </a:r>
              </a:p>
            </p:txBody>
          </p:sp>
        </mc:Choice>
        <mc:Fallback xmlns="">
          <p:sp>
            <p:nvSpPr>
              <p:cNvPr id="23" name="Text Box 10"/>
              <p:cNvSpPr txBox="1">
                <a:spLocks noRot="1" noChangeAspect="1" noMove="1" noResize="1" noEditPoints="1" noAdjustHandles="1" noChangeArrowheads="1" noChangeShapeType="1" noTextEdit="1"/>
              </p:cNvSpPr>
              <p:nvPr/>
            </p:nvSpPr>
            <p:spPr bwMode="auto">
              <a:xfrm>
                <a:off x="188082" y="2276872"/>
                <a:ext cx="4527934" cy="1713418"/>
              </a:xfrm>
              <a:prstGeom prst="rect">
                <a:avLst/>
              </a:prstGeom>
              <a:blipFill>
                <a:blip r:embed="rId10"/>
                <a:stretch>
                  <a:fillRect l="-1211" t="-2847" b="-3915"/>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4" name="Text Box 10"/>
              <p:cNvSpPr txBox="1">
                <a:spLocks noChangeArrowheads="1"/>
              </p:cNvSpPr>
              <p:nvPr/>
            </p:nvSpPr>
            <p:spPr bwMode="auto">
              <a:xfrm>
                <a:off x="163594" y="4005064"/>
                <a:ext cx="5704550" cy="1857303"/>
              </a:xfrm>
              <a:prstGeom prst="rect">
                <a:avLst/>
              </a:prstGeom>
              <a:noFill/>
              <a:ln>
                <a:noFill/>
              </a:ln>
              <a:effectLst/>
              <a:extLst>
                <a:ext uri="{909E8E84-426E-40DD-AFC4-6F175D3DCCD1}">
                  <a14:hiddenFill>
                    <a:solidFill>
                      <a:schemeClr val="accent1"/>
                    </a:solidFill>
                  </a14:hiddenFill>
                </a:ext>
                <a:ext uri="{91240B29-F687-4F45-9708-019B960494DF}">
                  <a14:hiddenLine w="9525">
                    <a:solidFill>
                      <a:schemeClr val="tx1"/>
                    </a:solidFill>
                    <a:miter lim="800000"/>
                    <a:headEnd/>
                    <a:tailEnd/>
                  </a14:hiddenLine>
                </a:ext>
                <a:ext uri="{AF507438-7753-43E0-B8FC-AC1667EBCBE1}">
                  <a14:hiddenEffects>
                    <a:effectLst>
                      <a:outerShdw dist="35921" dir="2700000" algn="ctr" rotWithShape="0">
                        <a:schemeClr val="bg2"/>
                      </a:outerShdw>
                    </a:effectLst>
                  </a14:hiddenEffects>
                </a:ext>
              </a:extLst>
            </p:spPr>
            <p:txBody>
              <a:bodyPr wrap="square">
                <a:spAutoFit/>
              </a:bodyPr>
              <a:lstStyle>
                <a:lvl1pPr algn="l" eaLnBrk="0" hangingPunct="0">
                  <a:spcBef>
                    <a:spcPct val="0"/>
                  </a:spcBef>
                  <a:tabLst>
                    <a:tab pos="900113" algn="l"/>
                  </a:tabLst>
                  <a:defRPr sz="2400">
                    <a:solidFill>
                      <a:schemeClr val="tx1"/>
                    </a:solidFill>
                    <a:latin typeface="Times" panose="02020603050405020304" pitchFamily="18" charset="0"/>
                  </a:defRPr>
                </a:lvl1pPr>
                <a:lvl2pPr marL="1250950" algn="l" eaLnBrk="0" hangingPunct="0">
                  <a:spcBef>
                    <a:spcPct val="0"/>
                  </a:spcBef>
                  <a:tabLst>
                    <a:tab pos="900113" algn="l"/>
                  </a:tabLst>
                  <a:defRPr sz="2400">
                    <a:solidFill>
                      <a:schemeClr val="tx1"/>
                    </a:solidFill>
                    <a:latin typeface="Times" panose="02020603050405020304" pitchFamily="18" charset="0"/>
                  </a:defRPr>
                </a:lvl2pPr>
                <a:lvl3pPr marL="1430338" algn="l" eaLnBrk="0" hangingPunct="0">
                  <a:spcBef>
                    <a:spcPct val="0"/>
                  </a:spcBef>
                  <a:tabLst>
                    <a:tab pos="900113" algn="l"/>
                  </a:tabLst>
                  <a:defRPr sz="2400">
                    <a:solidFill>
                      <a:schemeClr val="tx1"/>
                    </a:solidFill>
                    <a:latin typeface="Times" panose="02020603050405020304" pitchFamily="18" charset="0"/>
                  </a:defRPr>
                </a:lvl3pPr>
                <a:lvl4pPr marL="1609725" algn="l" eaLnBrk="0" hangingPunct="0">
                  <a:spcBef>
                    <a:spcPct val="0"/>
                  </a:spcBef>
                  <a:tabLst>
                    <a:tab pos="900113" algn="l"/>
                  </a:tabLst>
                  <a:defRPr sz="2400">
                    <a:solidFill>
                      <a:schemeClr val="tx1"/>
                    </a:solidFill>
                    <a:latin typeface="Times" panose="02020603050405020304" pitchFamily="18" charset="0"/>
                  </a:defRPr>
                </a:lvl4pPr>
                <a:lvl5pPr algn="l" eaLnBrk="0" hangingPunct="0">
                  <a:spcBef>
                    <a:spcPct val="0"/>
                  </a:spcBef>
                  <a:tabLst>
                    <a:tab pos="900113" algn="l"/>
                  </a:tabLst>
                  <a:defRPr sz="2400">
                    <a:solidFill>
                      <a:schemeClr val="tx1"/>
                    </a:solidFill>
                    <a:latin typeface="Times" panose="02020603050405020304" pitchFamily="18" charset="0"/>
                  </a:defRPr>
                </a:lvl5pPr>
                <a:lvl6pPr eaLnBrk="0" fontAlgn="base" hangingPunct="0">
                  <a:spcBef>
                    <a:spcPct val="0"/>
                  </a:spcBef>
                  <a:spcAft>
                    <a:spcPct val="0"/>
                  </a:spcAft>
                  <a:tabLst>
                    <a:tab pos="900113" algn="l"/>
                  </a:tabLst>
                  <a:defRPr sz="2400">
                    <a:solidFill>
                      <a:schemeClr val="tx1"/>
                    </a:solidFill>
                    <a:latin typeface="Times" panose="02020603050405020304" pitchFamily="18" charset="0"/>
                  </a:defRPr>
                </a:lvl6pPr>
                <a:lvl7pPr eaLnBrk="0" fontAlgn="base" hangingPunct="0">
                  <a:spcBef>
                    <a:spcPct val="0"/>
                  </a:spcBef>
                  <a:spcAft>
                    <a:spcPct val="0"/>
                  </a:spcAft>
                  <a:tabLst>
                    <a:tab pos="900113" algn="l"/>
                  </a:tabLst>
                  <a:defRPr sz="2400">
                    <a:solidFill>
                      <a:schemeClr val="tx1"/>
                    </a:solidFill>
                    <a:latin typeface="Times" panose="02020603050405020304" pitchFamily="18" charset="0"/>
                  </a:defRPr>
                </a:lvl7pPr>
                <a:lvl8pPr eaLnBrk="0" fontAlgn="base" hangingPunct="0">
                  <a:spcBef>
                    <a:spcPct val="0"/>
                  </a:spcBef>
                  <a:spcAft>
                    <a:spcPct val="0"/>
                  </a:spcAft>
                  <a:tabLst>
                    <a:tab pos="900113" algn="l"/>
                  </a:tabLst>
                  <a:defRPr sz="2400">
                    <a:solidFill>
                      <a:schemeClr val="tx1"/>
                    </a:solidFill>
                    <a:latin typeface="Times" panose="02020603050405020304" pitchFamily="18" charset="0"/>
                  </a:defRPr>
                </a:lvl8pPr>
                <a:lvl9pPr eaLnBrk="0" fontAlgn="base" hangingPunct="0">
                  <a:spcBef>
                    <a:spcPct val="0"/>
                  </a:spcBef>
                  <a:spcAft>
                    <a:spcPct val="0"/>
                  </a:spcAft>
                  <a:tabLst>
                    <a:tab pos="900113" algn="l"/>
                  </a:tabLst>
                  <a:defRPr sz="2400">
                    <a:solidFill>
                      <a:schemeClr val="tx1"/>
                    </a:solidFill>
                    <a:latin typeface="Times" panose="02020603050405020304" pitchFamily="18" charset="0"/>
                  </a:defRPr>
                </a:lvl9pPr>
              </a:lstStyle>
              <a:p>
                <a:pPr algn="just" eaLnBrk="1" hangingPunct="1"/>
                <a:r>
                  <a:rPr lang="en-US" altLang="en-US" sz="1800" b="1" dirty="0" smtClean="0">
                    <a:solidFill>
                      <a:srgbClr val="0000FF"/>
                    </a:solidFill>
                    <a:latin typeface="Calibri" panose="020F0502020204030204" pitchFamily="34" charset="0"/>
                    <a:cs typeface="Calibri" panose="020F0502020204030204" pitchFamily="34" charset="0"/>
                  </a:rPr>
                  <a:t>Temperature dependent specific heat:</a:t>
                </a:r>
              </a:p>
              <a:p>
                <a:pPr algn="just" eaLnBrk="1" hangingPunct="1"/>
                <a:r>
                  <a:rPr lang="en-US" altLang="de-DE" sz="1800" b="1" dirty="0" smtClean="0">
                    <a:solidFill>
                      <a:prstClr val="black"/>
                    </a:solidFill>
                    <a:latin typeface="Calibri" panose="020F0502020204030204" pitchFamily="34" charset="0"/>
                    <a:cs typeface="Calibri" panose="020F0502020204030204" pitchFamily="34" charset="0"/>
                  </a:rPr>
                  <a:t>Insulator</a:t>
                </a:r>
                <a:r>
                  <a:rPr lang="en-US" altLang="de-DE" sz="1800" b="1" dirty="0">
                    <a:solidFill>
                      <a:prstClr val="black"/>
                    </a:solidFill>
                    <a:latin typeface="Calibri" panose="020F0502020204030204" pitchFamily="34" charset="0"/>
                    <a:cs typeface="Calibri" panose="020F0502020204030204" pitchFamily="34" charset="0"/>
                  </a:rPr>
                  <a:t>: </a:t>
                </a:r>
                <a14:m>
                  <m:oMath xmlns:m="http://schemas.openxmlformats.org/officeDocument/2006/math">
                    <m:sSub>
                      <m:sSubPr>
                        <m:ctrlPr>
                          <a:rPr lang="en-US" altLang="de-DE" sz="2000" i="1">
                            <a:solidFill>
                              <a:prstClr val="black"/>
                            </a:solidFill>
                            <a:latin typeface="Cambria Math" panose="02040503050406030204" pitchFamily="18" charset="0"/>
                            <a:cs typeface="Calibri" panose="020F0502020204030204" pitchFamily="34" charset="0"/>
                          </a:rPr>
                        </m:ctrlPr>
                      </m:sSubPr>
                      <m:e>
                        <m:r>
                          <a:rPr lang="de-DE" altLang="de-DE" sz="2000" i="1">
                            <a:solidFill>
                              <a:prstClr val="black"/>
                            </a:solidFill>
                            <a:latin typeface="Cambria Math" panose="02040503050406030204" pitchFamily="18" charset="0"/>
                            <a:cs typeface="Calibri" panose="020F0502020204030204" pitchFamily="34" charset="0"/>
                          </a:rPr>
                          <m:t>𝑐</m:t>
                        </m:r>
                      </m:e>
                      <m:sub>
                        <m:r>
                          <a:rPr lang="de-DE" altLang="de-DE" sz="2000" i="1">
                            <a:solidFill>
                              <a:prstClr val="black"/>
                            </a:solidFill>
                            <a:latin typeface="Cambria Math" panose="02040503050406030204" pitchFamily="18" charset="0"/>
                            <a:cs typeface="Calibri" panose="020F0502020204030204" pitchFamily="34" charset="0"/>
                          </a:rPr>
                          <m:t>𝑝h𝑜𝑛𝑜𝑛</m:t>
                        </m:r>
                      </m:sub>
                    </m:sSub>
                    <m:r>
                      <a:rPr lang="de-DE" altLang="de-DE" sz="2000" i="1">
                        <a:solidFill>
                          <a:prstClr val="black"/>
                        </a:solidFill>
                        <a:latin typeface="Cambria Math" panose="02040503050406030204" pitchFamily="18" charset="0"/>
                        <a:cs typeface="Calibri" panose="020F0502020204030204" pitchFamily="34" charset="0"/>
                      </a:rPr>
                      <m:t>(</m:t>
                    </m:r>
                    <m:r>
                      <a:rPr lang="de-DE" altLang="de-DE" sz="2000" i="1">
                        <a:solidFill>
                          <a:prstClr val="black"/>
                        </a:solidFill>
                        <a:latin typeface="Cambria Math" panose="02040503050406030204" pitchFamily="18" charset="0"/>
                        <a:cs typeface="Calibri" panose="020F0502020204030204" pitchFamily="34" charset="0"/>
                      </a:rPr>
                      <m:t>𝑇</m:t>
                    </m:r>
                    <m:r>
                      <a:rPr lang="de-DE" altLang="de-DE" sz="2000" i="1">
                        <a:solidFill>
                          <a:prstClr val="black"/>
                        </a:solidFill>
                        <a:latin typeface="Cambria Math" panose="02040503050406030204" pitchFamily="18" charset="0"/>
                        <a:cs typeface="Calibri" panose="020F0502020204030204" pitchFamily="34" charset="0"/>
                      </a:rPr>
                      <m:t>) ∝ </m:t>
                    </m:r>
                    <m:sSup>
                      <m:sSupPr>
                        <m:ctrlPr>
                          <a:rPr lang="de-DE" altLang="de-DE" sz="2000" i="1">
                            <a:solidFill>
                              <a:prstClr val="black"/>
                            </a:solidFill>
                            <a:latin typeface="Cambria Math" panose="02040503050406030204" pitchFamily="18" charset="0"/>
                            <a:ea typeface="Cambria Math" panose="02040503050406030204" pitchFamily="18" charset="0"/>
                            <a:cs typeface="Calibri" panose="020F0502020204030204" pitchFamily="34" charset="0"/>
                          </a:rPr>
                        </m:ctrlPr>
                      </m:sSupPr>
                      <m:e>
                        <m:r>
                          <a:rPr lang="de-DE" altLang="de-DE" sz="2000" i="1">
                            <a:solidFill>
                              <a:prstClr val="black"/>
                            </a:solidFill>
                            <a:latin typeface="Cambria Math" panose="02040503050406030204" pitchFamily="18" charset="0"/>
                            <a:ea typeface="Cambria Math" panose="02040503050406030204" pitchFamily="18" charset="0"/>
                            <a:cs typeface="Calibri" panose="020F0502020204030204" pitchFamily="34" charset="0"/>
                          </a:rPr>
                          <m:t>𝑇</m:t>
                        </m:r>
                      </m:e>
                      <m:sup>
                        <m:r>
                          <a:rPr lang="de-DE" altLang="de-DE" sz="2000" i="1">
                            <a:solidFill>
                              <a:prstClr val="black"/>
                            </a:solidFill>
                            <a:latin typeface="Cambria Math" panose="02040503050406030204" pitchFamily="18" charset="0"/>
                            <a:ea typeface="Cambria Math" panose="02040503050406030204" pitchFamily="18" charset="0"/>
                            <a:cs typeface="Calibri" panose="020F0502020204030204" pitchFamily="34" charset="0"/>
                          </a:rPr>
                          <m:t>3</m:t>
                        </m:r>
                      </m:sup>
                    </m:sSup>
                  </m:oMath>
                </a14:m>
                <a:endParaRPr lang="en-US" altLang="de-DE" sz="1800" dirty="0" smtClean="0">
                  <a:solidFill>
                    <a:prstClr val="black"/>
                  </a:solidFill>
                  <a:latin typeface="Calibri" panose="020F0502020204030204" pitchFamily="34" charset="0"/>
                  <a:cs typeface="Calibri" panose="020F0502020204030204" pitchFamily="34" charset="0"/>
                  <a:sym typeface="Symbol"/>
                </a:endParaRPr>
              </a:p>
              <a:p>
                <a:pPr algn="just" eaLnBrk="1" hangingPunct="1"/>
                <a:r>
                  <a:rPr lang="en-US" altLang="de-DE" sz="1800" b="1" dirty="0" smtClean="0">
                    <a:solidFill>
                      <a:prstClr val="black"/>
                    </a:solidFill>
                    <a:latin typeface="Calibri" panose="020F0502020204030204" pitchFamily="34" charset="0"/>
                    <a:cs typeface="Calibri" panose="020F0502020204030204" pitchFamily="34" charset="0"/>
                  </a:rPr>
                  <a:t>Normal </a:t>
                </a:r>
                <a:r>
                  <a:rPr lang="en-US" altLang="de-DE" sz="1800" b="1" dirty="0">
                    <a:solidFill>
                      <a:prstClr val="black"/>
                    </a:solidFill>
                    <a:latin typeface="Calibri" panose="020F0502020204030204" pitchFamily="34" charset="0"/>
                    <a:cs typeface="Calibri" panose="020F0502020204030204" pitchFamily="34" charset="0"/>
                  </a:rPr>
                  <a:t>conductor</a:t>
                </a:r>
                <a:r>
                  <a:rPr lang="en-US" altLang="de-DE" sz="2200" b="1" dirty="0">
                    <a:solidFill>
                      <a:prstClr val="black"/>
                    </a:solidFill>
                    <a:latin typeface="Calibri" panose="020F0502020204030204" pitchFamily="34" charset="0"/>
                    <a:cs typeface="Calibri" panose="020F0502020204030204" pitchFamily="34" charset="0"/>
                  </a:rPr>
                  <a:t>:   </a:t>
                </a:r>
                <a14:m>
                  <m:oMath xmlns:m="http://schemas.openxmlformats.org/officeDocument/2006/math">
                    <m:sSub>
                      <m:sSubPr>
                        <m:ctrlPr>
                          <a:rPr lang="en-US" altLang="de-DE" sz="2000" i="1">
                            <a:solidFill>
                              <a:prstClr val="black"/>
                            </a:solidFill>
                            <a:latin typeface="Cambria Math" panose="02040503050406030204" pitchFamily="18" charset="0"/>
                            <a:cs typeface="Calibri" panose="020F0502020204030204" pitchFamily="34" charset="0"/>
                          </a:rPr>
                        </m:ctrlPr>
                      </m:sSubPr>
                      <m:e>
                        <m:r>
                          <a:rPr lang="de-DE" altLang="de-DE" sz="2000" i="1">
                            <a:solidFill>
                              <a:prstClr val="black"/>
                            </a:solidFill>
                            <a:latin typeface="Cambria Math" panose="02040503050406030204" pitchFamily="18" charset="0"/>
                            <a:cs typeface="Calibri" panose="020F0502020204030204" pitchFamily="34" charset="0"/>
                          </a:rPr>
                          <m:t>𝑐</m:t>
                        </m:r>
                      </m:e>
                      <m:sub>
                        <m:r>
                          <a:rPr lang="de-DE" altLang="de-DE" sz="2000" i="1">
                            <a:solidFill>
                              <a:prstClr val="black"/>
                            </a:solidFill>
                            <a:latin typeface="Cambria Math" panose="02040503050406030204" pitchFamily="18" charset="0"/>
                            <a:cs typeface="Calibri" panose="020F0502020204030204" pitchFamily="34" charset="0"/>
                          </a:rPr>
                          <m:t>𝑁𝐶</m:t>
                        </m:r>
                      </m:sub>
                    </m:sSub>
                    <m:r>
                      <a:rPr lang="de-DE" altLang="de-DE" sz="2000" i="1">
                        <a:solidFill>
                          <a:prstClr val="black"/>
                        </a:solidFill>
                        <a:latin typeface="Cambria Math" panose="02040503050406030204" pitchFamily="18" charset="0"/>
                        <a:cs typeface="Calibri" panose="020F0502020204030204" pitchFamily="34" charset="0"/>
                      </a:rPr>
                      <m:t>(</m:t>
                    </m:r>
                    <m:r>
                      <a:rPr lang="de-DE" altLang="de-DE" sz="2000" i="1">
                        <a:solidFill>
                          <a:prstClr val="black"/>
                        </a:solidFill>
                        <a:latin typeface="Cambria Math" panose="02040503050406030204" pitchFamily="18" charset="0"/>
                        <a:cs typeface="Calibri" panose="020F0502020204030204" pitchFamily="34" charset="0"/>
                      </a:rPr>
                      <m:t>𝑇</m:t>
                    </m:r>
                    <m:r>
                      <a:rPr lang="de-DE" altLang="de-DE" sz="2000" i="1">
                        <a:solidFill>
                          <a:prstClr val="black"/>
                        </a:solidFill>
                        <a:latin typeface="Cambria Math" panose="02040503050406030204" pitchFamily="18" charset="0"/>
                        <a:cs typeface="Calibri" panose="020F0502020204030204" pitchFamily="34" charset="0"/>
                      </a:rPr>
                      <m:t>) ∝ </m:t>
                    </m:r>
                    <m:r>
                      <a:rPr lang="de-DE" altLang="de-DE" sz="2000" i="1">
                        <a:solidFill>
                          <a:prstClr val="black"/>
                        </a:solidFill>
                        <a:latin typeface="Cambria Math" panose="02040503050406030204" pitchFamily="18" charset="0"/>
                        <a:ea typeface="Cambria Math" panose="02040503050406030204" pitchFamily="18" charset="0"/>
                        <a:cs typeface="Calibri" panose="020F0502020204030204" pitchFamily="34" charset="0"/>
                      </a:rPr>
                      <m:t>𝛼</m:t>
                    </m:r>
                    <m:r>
                      <a:rPr lang="de-DE" altLang="de-DE" sz="2000" i="1">
                        <a:solidFill>
                          <a:prstClr val="black"/>
                        </a:solidFill>
                        <a:latin typeface="Cambria Math" panose="02040503050406030204" pitchFamily="18" charset="0"/>
                        <a:ea typeface="Cambria Math" panose="02040503050406030204" pitchFamily="18" charset="0"/>
                        <a:cs typeface="Calibri" panose="020F0502020204030204" pitchFamily="34" charset="0"/>
                      </a:rPr>
                      <m:t>𝑇</m:t>
                    </m:r>
                    <m:r>
                      <a:rPr lang="de-DE" altLang="de-DE" sz="2000" i="1">
                        <a:solidFill>
                          <a:prstClr val="black"/>
                        </a:solidFill>
                        <a:latin typeface="Cambria Math" panose="02040503050406030204" pitchFamily="18" charset="0"/>
                        <a:ea typeface="Cambria Math" panose="02040503050406030204" pitchFamily="18" charset="0"/>
                        <a:cs typeface="Calibri" panose="020F0502020204030204" pitchFamily="34" charset="0"/>
                      </a:rPr>
                      <m:t>+ </m:t>
                    </m:r>
                    <m:r>
                      <a:rPr lang="de-DE" altLang="de-DE" sz="2000" i="1">
                        <a:solidFill>
                          <a:prstClr val="black"/>
                        </a:solidFill>
                        <a:latin typeface="Cambria Math" panose="02040503050406030204" pitchFamily="18" charset="0"/>
                        <a:ea typeface="Cambria Math" panose="02040503050406030204" pitchFamily="18" charset="0"/>
                        <a:cs typeface="Calibri" panose="020F0502020204030204" pitchFamily="34" charset="0"/>
                      </a:rPr>
                      <m:t>𝛽</m:t>
                    </m:r>
                    <m:sSup>
                      <m:sSupPr>
                        <m:ctrlPr>
                          <a:rPr lang="de-DE" altLang="de-DE" sz="2000" i="1">
                            <a:solidFill>
                              <a:prstClr val="black"/>
                            </a:solidFill>
                            <a:latin typeface="Cambria Math" panose="02040503050406030204" pitchFamily="18" charset="0"/>
                            <a:ea typeface="Cambria Math" panose="02040503050406030204" pitchFamily="18" charset="0"/>
                            <a:cs typeface="Calibri" panose="020F0502020204030204" pitchFamily="34" charset="0"/>
                          </a:rPr>
                        </m:ctrlPr>
                      </m:sSupPr>
                      <m:e>
                        <m:r>
                          <a:rPr lang="de-DE" altLang="de-DE" sz="2000" i="1">
                            <a:solidFill>
                              <a:prstClr val="black"/>
                            </a:solidFill>
                            <a:latin typeface="Cambria Math" panose="02040503050406030204" pitchFamily="18" charset="0"/>
                            <a:ea typeface="Cambria Math" panose="02040503050406030204" pitchFamily="18" charset="0"/>
                            <a:cs typeface="Calibri" panose="020F0502020204030204" pitchFamily="34" charset="0"/>
                          </a:rPr>
                          <m:t>𝑇</m:t>
                        </m:r>
                      </m:e>
                      <m:sup>
                        <m:r>
                          <a:rPr lang="de-DE" altLang="de-DE" sz="2000" i="1">
                            <a:solidFill>
                              <a:prstClr val="black"/>
                            </a:solidFill>
                            <a:latin typeface="Cambria Math" panose="02040503050406030204" pitchFamily="18" charset="0"/>
                            <a:ea typeface="Cambria Math" panose="02040503050406030204" pitchFamily="18" charset="0"/>
                            <a:cs typeface="Calibri" panose="020F0502020204030204" pitchFamily="34" charset="0"/>
                          </a:rPr>
                          <m:t>3</m:t>
                        </m:r>
                      </m:sup>
                    </m:sSup>
                  </m:oMath>
                </a14:m>
                <a:r>
                  <a:rPr lang="en-US" altLang="de-DE" sz="2200" dirty="0">
                    <a:solidFill>
                      <a:prstClr val="black"/>
                    </a:solidFill>
                    <a:latin typeface="Calibri" panose="020F0502020204030204" pitchFamily="34" charset="0"/>
                    <a:cs typeface="Calibri" panose="020F0502020204030204" pitchFamily="34" charset="0"/>
                  </a:rPr>
                  <a:t> </a:t>
                </a:r>
              </a:p>
              <a:p>
                <a:pPr>
                  <a:spcBef>
                    <a:spcPts val="600"/>
                  </a:spcBef>
                </a:pPr>
                <a:r>
                  <a:rPr lang="en-US" altLang="de-DE" sz="1800" b="1" dirty="0" smtClean="0">
                    <a:latin typeface="Calibri" panose="020F0502020204030204" pitchFamily="34" charset="0"/>
                    <a:cs typeface="Calibri" panose="020F0502020204030204" pitchFamily="34" charset="0"/>
                  </a:rPr>
                  <a:t>Superconductor:  </a:t>
                </a:r>
                <a14:m>
                  <m:oMath xmlns:m="http://schemas.openxmlformats.org/officeDocument/2006/math">
                    <m:sSub>
                      <m:sSubPr>
                        <m:ctrlPr>
                          <a:rPr lang="en-US" altLang="de-DE" sz="2000" i="1" smtClean="0">
                            <a:latin typeface="Cambria Math" panose="02040503050406030204" pitchFamily="18" charset="0"/>
                            <a:cs typeface="Arial" panose="020B0604020202020204" pitchFamily="34" charset="0"/>
                          </a:rPr>
                        </m:ctrlPr>
                      </m:sSubPr>
                      <m:e>
                        <m:r>
                          <a:rPr lang="de-DE" altLang="de-DE" sz="2000" b="0" i="1" smtClean="0">
                            <a:latin typeface="Cambria Math" panose="02040503050406030204" pitchFamily="18" charset="0"/>
                            <a:cs typeface="Arial" panose="020B0604020202020204" pitchFamily="34" charset="0"/>
                          </a:rPr>
                          <m:t>𝑐</m:t>
                        </m:r>
                      </m:e>
                      <m:sub>
                        <m:r>
                          <a:rPr lang="de-DE" altLang="de-DE" sz="2000" b="0" i="1" smtClean="0">
                            <a:latin typeface="Cambria Math" panose="02040503050406030204" pitchFamily="18" charset="0"/>
                            <a:cs typeface="Arial" panose="020B0604020202020204" pitchFamily="34" charset="0"/>
                          </a:rPr>
                          <m:t>𝑠𝑐</m:t>
                        </m:r>
                      </m:sub>
                    </m:sSub>
                    <m:d>
                      <m:dPr>
                        <m:ctrlPr>
                          <a:rPr lang="de-DE" altLang="de-DE" sz="2000" b="0" i="1" smtClean="0">
                            <a:latin typeface="Cambria Math" panose="02040503050406030204" pitchFamily="18" charset="0"/>
                            <a:cs typeface="Arial" panose="020B0604020202020204" pitchFamily="34" charset="0"/>
                          </a:rPr>
                        </m:ctrlPr>
                      </m:dPr>
                      <m:e>
                        <m:r>
                          <a:rPr lang="de-DE" altLang="de-DE" sz="2000" b="0" i="1" smtClean="0">
                            <a:latin typeface="Cambria Math" panose="02040503050406030204" pitchFamily="18" charset="0"/>
                            <a:cs typeface="Arial" panose="020B0604020202020204" pitchFamily="34" charset="0"/>
                          </a:rPr>
                          <m:t>𝑇</m:t>
                        </m:r>
                      </m:e>
                    </m:d>
                    <m:r>
                      <a:rPr lang="en-US" altLang="de-DE" sz="2000" i="1" smtClean="0">
                        <a:latin typeface="Cambria Math" panose="02040503050406030204" pitchFamily="18" charset="0"/>
                        <a:ea typeface="Cambria Math" panose="02040503050406030204" pitchFamily="18" charset="0"/>
                        <a:cs typeface="Arial" panose="020B0604020202020204" pitchFamily="34" charset="0"/>
                      </a:rPr>
                      <m:t>∝</m:t>
                    </m:r>
                    <m:sSub>
                      <m:sSubPr>
                        <m:ctrlPr>
                          <a:rPr lang="de-DE" altLang="de-DE" sz="2000" b="0" i="1" smtClean="0">
                            <a:latin typeface="Cambria Math" panose="02040503050406030204" pitchFamily="18" charset="0"/>
                            <a:ea typeface="Cambria Math" panose="02040503050406030204" pitchFamily="18" charset="0"/>
                            <a:cs typeface="Arial" panose="020B0604020202020204" pitchFamily="34" charset="0"/>
                          </a:rPr>
                        </m:ctrlPr>
                      </m:sSubPr>
                      <m:e>
                        <m:r>
                          <a:rPr lang="de-DE" altLang="de-DE" sz="2000" b="0" i="1" smtClean="0">
                            <a:latin typeface="Cambria Math" panose="02040503050406030204" pitchFamily="18" charset="0"/>
                            <a:ea typeface="Cambria Math" panose="02040503050406030204" pitchFamily="18" charset="0"/>
                            <a:cs typeface="Arial" panose="020B0604020202020204" pitchFamily="34" charset="0"/>
                          </a:rPr>
                          <m:t>𝑇</m:t>
                        </m:r>
                      </m:e>
                      <m:sub>
                        <m:r>
                          <a:rPr lang="de-DE" altLang="de-DE" sz="2000" b="0" i="1" smtClean="0">
                            <a:latin typeface="Cambria Math" panose="02040503050406030204" pitchFamily="18" charset="0"/>
                            <a:ea typeface="Cambria Math" panose="02040503050406030204" pitchFamily="18" charset="0"/>
                            <a:cs typeface="Arial" panose="020B0604020202020204" pitchFamily="34" charset="0"/>
                          </a:rPr>
                          <m:t>𝐶</m:t>
                        </m:r>
                      </m:sub>
                    </m:sSub>
                    <m:r>
                      <a:rPr lang="de-DE" altLang="de-DE" sz="2000" b="0" i="1" smtClean="0">
                        <a:latin typeface="Cambria Math" panose="02040503050406030204" pitchFamily="18" charset="0"/>
                        <a:ea typeface="Cambria Math" panose="02040503050406030204" pitchFamily="18" charset="0"/>
                        <a:cs typeface="Arial" panose="020B0604020202020204" pitchFamily="34" charset="0"/>
                      </a:rPr>
                      <m:t> </m:t>
                    </m:r>
                    <m:sSup>
                      <m:sSupPr>
                        <m:ctrlPr>
                          <a:rPr lang="de-DE" altLang="de-DE" sz="2000" b="0" i="1" smtClean="0">
                            <a:latin typeface="Cambria Math" panose="02040503050406030204" pitchFamily="18" charset="0"/>
                            <a:ea typeface="Cambria Math" panose="02040503050406030204" pitchFamily="18" charset="0"/>
                            <a:cs typeface="Arial" panose="020B0604020202020204" pitchFamily="34" charset="0"/>
                          </a:rPr>
                        </m:ctrlPr>
                      </m:sSupPr>
                      <m:e>
                        <m:r>
                          <a:rPr lang="de-DE" altLang="de-DE" sz="2000" b="0" i="1" smtClean="0">
                            <a:latin typeface="Cambria Math" panose="02040503050406030204" pitchFamily="18" charset="0"/>
                            <a:ea typeface="Cambria Math" panose="02040503050406030204" pitchFamily="18" charset="0"/>
                            <a:cs typeface="Arial" panose="020B0604020202020204" pitchFamily="34" charset="0"/>
                          </a:rPr>
                          <m:t>𝑒</m:t>
                        </m:r>
                      </m:e>
                      <m:sup>
                        <m:r>
                          <a:rPr lang="de-DE" altLang="de-DE" sz="2000" b="0" i="1" smtClean="0">
                            <a:latin typeface="Cambria Math" panose="02040503050406030204" pitchFamily="18" charset="0"/>
                            <a:ea typeface="Cambria Math" panose="02040503050406030204" pitchFamily="18" charset="0"/>
                            <a:cs typeface="Arial" panose="020B0604020202020204" pitchFamily="34" charset="0"/>
                          </a:rPr>
                          <m:t>−</m:t>
                        </m:r>
                        <m:r>
                          <a:rPr lang="de-DE" altLang="de-DE" sz="2000" b="0" i="1" smtClean="0">
                            <a:latin typeface="Cambria Math" panose="02040503050406030204" pitchFamily="18" charset="0"/>
                            <a:ea typeface="Cambria Math" panose="02040503050406030204" pitchFamily="18" charset="0"/>
                            <a:cs typeface="Arial" panose="020B0604020202020204" pitchFamily="34" charset="0"/>
                          </a:rPr>
                          <m:t>𝛾</m:t>
                        </m:r>
                        <m:r>
                          <a:rPr lang="de-DE" altLang="de-DE" sz="2000" b="0" i="1" smtClean="0">
                            <a:latin typeface="Cambria Math" panose="02040503050406030204" pitchFamily="18" charset="0"/>
                            <a:ea typeface="Cambria Math" panose="02040503050406030204" pitchFamily="18" charset="0"/>
                            <a:cs typeface="Arial" panose="020B0604020202020204" pitchFamily="34" charset="0"/>
                          </a:rPr>
                          <m:t>𝑇</m:t>
                        </m:r>
                        <m:r>
                          <a:rPr lang="de-DE" altLang="de-DE" sz="2000" b="0" i="1" smtClean="0">
                            <a:latin typeface="Cambria Math" panose="02040503050406030204" pitchFamily="18" charset="0"/>
                            <a:ea typeface="Cambria Math" panose="02040503050406030204" pitchFamily="18" charset="0"/>
                            <a:cs typeface="Arial" panose="020B0604020202020204" pitchFamily="34" charset="0"/>
                          </a:rPr>
                          <m:t>/</m:t>
                        </m:r>
                        <m:sSub>
                          <m:sSubPr>
                            <m:ctrlPr>
                              <a:rPr lang="de-DE" altLang="de-DE" sz="2000" b="0" i="1" smtClean="0">
                                <a:latin typeface="Cambria Math" panose="02040503050406030204" pitchFamily="18" charset="0"/>
                                <a:ea typeface="Cambria Math" panose="02040503050406030204" pitchFamily="18" charset="0"/>
                                <a:cs typeface="Arial" panose="020B0604020202020204" pitchFamily="34" charset="0"/>
                              </a:rPr>
                            </m:ctrlPr>
                          </m:sSubPr>
                          <m:e>
                            <m:r>
                              <a:rPr lang="de-DE" altLang="de-DE" sz="2000" b="0" i="1" smtClean="0">
                                <a:latin typeface="Cambria Math" panose="02040503050406030204" pitchFamily="18" charset="0"/>
                                <a:ea typeface="Cambria Math" panose="02040503050406030204" pitchFamily="18" charset="0"/>
                                <a:cs typeface="Arial" panose="020B0604020202020204" pitchFamily="34" charset="0"/>
                              </a:rPr>
                              <m:t>𝑇</m:t>
                            </m:r>
                          </m:e>
                          <m:sub>
                            <m:r>
                              <a:rPr lang="de-DE" altLang="de-DE" sz="2000" b="0" i="1" smtClean="0">
                                <a:latin typeface="Cambria Math" panose="02040503050406030204" pitchFamily="18" charset="0"/>
                                <a:ea typeface="Cambria Math" panose="02040503050406030204" pitchFamily="18" charset="0"/>
                                <a:cs typeface="Arial" panose="020B0604020202020204" pitchFamily="34" charset="0"/>
                              </a:rPr>
                              <m:t>𝐶</m:t>
                            </m:r>
                          </m:sub>
                        </m:sSub>
                      </m:sup>
                    </m:sSup>
                  </m:oMath>
                </a14:m>
                <a:endParaRPr lang="en-US" altLang="de-DE" sz="2000" dirty="0" smtClean="0">
                  <a:latin typeface="Calibri" panose="020F0502020204030204" pitchFamily="34" charset="0"/>
                  <a:cs typeface="Calibri" panose="020F0502020204030204" pitchFamily="34" charset="0"/>
                </a:endParaRPr>
              </a:p>
              <a:p>
                <a:pPr>
                  <a:spcBef>
                    <a:spcPts val="600"/>
                  </a:spcBef>
                </a:pPr>
                <a:r>
                  <a:rPr lang="en-US" altLang="de-DE" sz="2200" dirty="0" smtClean="0">
                    <a:latin typeface="Calibri" panose="020F0502020204030204" pitchFamily="34" charset="0"/>
                    <a:cs typeface="Calibri" panose="020F0502020204030204" pitchFamily="34" charset="0"/>
                  </a:rPr>
                  <a:t> </a:t>
                </a:r>
                <a14:m>
                  <m:oMath xmlns:m="http://schemas.openxmlformats.org/officeDocument/2006/math">
                    <m:r>
                      <a:rPr lang="en-US" altLang="de-DE" sz="1800" i="1">
                        <a:solidFill>
                          <a:prstClr val="black"/>
                        </a:solidFill>
                        <a:latin typeface="Cambria Math" panose="02040503050406030204" pitchFamily="18" charset="0"/>
                        <a:ea typeface="Cambria Math" panose="02040503050406030204" pitchFamily="18" charset="0"/>
                        <a:cs typeface="Calibri" panose="020F0502020204030204" pitchFamily="34" charset="0"/>
                        <a:sym typeface="Symbol"/>
                      </a:rPr>
                      <m:t>𝛼</m:t>
                    </m:r>
                    <m:r>
                      <a:rPr lang="de-DE" altLang="de-DE" sz="1800" i="1">
                        <a:solidFill>
                          <a:prstClr val="black"/>
                        </a:solidFill>
                        <a:latin typeface="Cambria Math" panose="02040503050406030204" pitchFamily="18" charset="0"/>
                        <a:ea typeface="Cambria Math" panose="02040503050406030204" pitchFamily="18" charset="0"/>
                        <a:cs typeface="Calibri" panose="020F0502020204030204" pitchFamily="34" charset="0"/>
                        <a:sym typeface="Symbol"/>
                      </a:rPr>
                      <m:t>,</m:t>
                    </m:r>
                    <m:r>
                      <a:rPr lang="en-US" altLang="de-DE" sz="1800" i="1">
                        <a:solidFill>
                          <a:prstClr val="black"/>
                        </a:solidFill>
                        <a:latin typeface="Cambria Math" panose="02040503050406030204" pitchFamily="18" charset="0"/>
                        <a:ea typeface="Cambria Math" panose="02040503050406030204" pitchFamily="18" charset="0"/>
                        <a:cs typeface="Calibri" panose="020F0502020204030204" pitchFamily="34" charset="0"/>
                        <a:sym typeface="Symbol"/>
                      </a:rPr>
                      <m:t>𝛽</m:t>
                    </m:r>
                    <m:r>
                      <a:rPr lang="de-DE" altLang="de-DE" sz="1800" i="1">
                        <a:solidFill>
                          <a:prstClr val="black"/>
                        </a:solidFill>
                        <a:latin typeface="Cambria Math" panose="02040503050406030204" pitchFamily="18" charset="0"/>
                        <a:ea typeface="Cambria Math" panose="02040503050406030204" pitchFamily="18" charset="0"/>
                        <a:cs typeface="Calibri" panose="020F0502020204030204" pitchFamily="34" charset="0"/>
                        <a:sym typeface="Symbol"/>
                      </a:rPr>
                      <m:t>,</m:t>
                    </m:r>
                    <m:r>
                      <a:rPr lang="en-US" altLang="de-DE" sz="1800" i="1">
                        <a:solidFill>
                          <a:prstClr val="black"/>
                        </a:solidFill>
                        <a:latin typeface="Cambria Math" panose="02040503050406030204" pitchFamily="18" charset="0"/>
                        <a:ea typeface="Cambria Math" panose="02040503050406030204" pitchFamily="18" charset="0"/>
                        <a:cs typeface="Calibri" panose="020F0502020204030204" pitchFamily="34" charset="0"/>
                        <a:sym typeface="Symbol"/>
                      </a:rPr>
                      <m:t>𝛾</m:t>
                    </m:r>
                    <m:r>
                      <a:rPr lang="de-DE" altLang="de-DE" sz="1800" i="1">
                        <a:solidFill>
                          <a:prstClr val="black"/>
                        </a:solidFill>
                        <a:latin typeface="Cambria Math" panose="02040503050406030204" pitchFamily="18" charset="0"/>
                        <a:ea typeface="Cambria Math" panose="02040503050406030204" pitchFamily="18" charset="0"/>
                        <a:cs typeface="Calibri" panose="020F0502020204030204" pitchFamily="34" charset="0"/>
                        <a:sym typeface="Symbol"/>
                      </a:rPr>
                      <m:t> </m:t>
                    </m:r>
                  </m:oMath>
                </a14:m>
                <a:r>
                  <a:rPr lang="en-US" altLang="de-DE" sz="1800" dirty="0" smtClean="0">
                    <a:solidFill>
                      <a:prstClr val="black"/>
                    </a:solidFill>
                    <a:latin typeface="Calibri" panose="020F0502020204030204" pitchFamily="34" charset="0"/>
                    <a:cs typeface="Calibri" panose="020F0502020204030204" pitchFamily="34" charset="0"/>
                    <a:sym typeface="Symbol"/>
                  </a:rPr>
                  <a:t>material constants</a:t>
                </a:r>
                <a:endParaRPr lang="en-US" altLang="de-DE" sz="1800" dirty="0">
                  <a:latin typeface="Calibri" panose="020F0502020204030204" pitchFamily="34" charset="0"/>
                  <a:cs typeface="Calibri" panose="020F0502020204030204" pitchFamily="34" charset="0"/>
                  <a:sym typeface="Symbol"/>
                </a:endParaRPr>
              </a:p>
            </p:txBody>
          </p:sp>
        </mc:Choice>
        <mc:Fallback xmlns="">
          <p:sp>
            <p:nvSpPr>
              <p:cNvPr id="24" name="Text Box 10"/>
              <p:cNvSpPr txBox="1">
                <a:spLocks noRot="1" noChangeAspect="1" noMove="1" noResize="1" noEditPoints="1" noAdjustHandles="1" noChangeArrowheads="1" noChangeShapeType="1" noTextEdit="1"/>
              </p:cNvSpPr>
              <p:nvPr/>
            </p:nvSpPr>
            <p:spPr bwMode="auto">
              <a:xfrm>
                <a:off x="163594" y="4005064"/>
                <a:ext cx="5704550" cy="1857303"/>
              </a:xfrm>
              <a:prstGeom prst="rect">
                <a:avLst/>
              </a:prstGeom>
              <a:blipFill>
                <a:blip r:embed="rId11"/>
                <a:stretch>
                  <a:fillRect l="-962" t="-1967" b="-3607"/>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GB">
                    <a:noFill/>
                  </a:rPr>
                  <a:t> </a:t>
                </a:r>
              </a:p>
            </p:txBody>
          </p:sp>
        </mc:Fallback>
      </mc:AlternateContent>
      <p:sp>
        <p:nvSpPr>
          <p:cNvPr id="25" name="Textfeld 24"/>
          <p:cNvSpPr txBox="1"/>
          <p:nvPr/>
        </p:nvSpPr>
        <p:spPr>
          <a:xfrm>
            <a:off x="6444208" y="1268760"/>
            <a:ext cx="2134875" cy="430887"/>
          </a:xfrm>
          <a:prstGeom prst="rect">
            <a:avLst/>
          </a:prstGeom>
        </p:spPr>
        <p:txBody>
          <a:bodyPr vert="horz" wrap="square" lIns="91440" tIns="45720" rIns="91440" bIns="45720" rtlCol="0" anchor="t">
            <a:spAutoFit/>
          </a:bodyPr>
          <a:lstStyle/>
          <a:p>
            <a:pPr algn="l"/>
            <a:r>
              <a:rPr lang="en-US" sz="2200" b="1" dirty="0" smtClean="0">
                <a:solidFill>
                  <a:srgbClr val="0000FF"/>
                </a:solidFill>
                <a:latin typeface="Calibri" panose="020F0502020204030204" pitchFamily="34" charset="0"/>
                <a:cs typeface="Calibri" panose="020F0502020204030204" pitchFamily="34" charset="0"/>
              </a:rPr>
              <a:t>Critical temp</a:t>
            </a:r>
            <a:r>
              <a:rPr lang="en-US" sz="2000" b="1" dirty="0" smtClean="0">
                <a:solidFill>
                  <a:srgbClr val="0000FF"/>
                </a:solidFill>
                <a:latin typeface="Calibri" panose="020F0502020204030204" pitchFamily="34" charset="0"/>
                <a:cs typeface="Calibri" panose="020F0502020204030204" pitchFamily="34" charset="0"/>
              </a:rPr>
              <a:t>. </a:t>
            </a:r>
            <a:r>
              <a:rPr lang="en-US" sz="2200" b="1" i="1" dirty="0" smtClean="0">
                <a:solidFill>
                  <a:srgbClr val="0000FF"/>
                </a:solidFill>
                <a:latin typeface="Calibri" panose="020F0502020204030204" pitchFamily="34" charset="0"/>
                <a:cs typeface="Calibri" panose="020F0502020204030204" pitchFamily="34" charset="0"/>
              </a:rPr>
              <a:t>T</a:t>
            </a:r>
            <a:r>
              <a:rPr lang="en-US" sz="2200" b="1" i="1" baseline="-25000" dirty="0" smtClean="0">
                <a:solidFill>
                  <a:srgbClr val="0000FF"/>
                </a:solidFill>
                <a:latin typeface="Calibri" panose="020F0502020204030204" pitchFamily="34" charset="0"/>
                <a:cs typeface="Calibri" panose="020F0502020204030204" pitchFamily="34" charset="0"/>
              </a:rPr>
              <a:t>C</a:t>
            </a:r>
            <a:endParaRPr lang="en-US" sz="2200" b="1" i="1" dirty="0" smtClean="0">
              <a:solidFill>
                <a:srgbClr val="0000FF"/>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014290259"/>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2669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3"/>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6698" grpId="0"/>
      <p:bldP spid="23" grpId="0"/>
      <p:bldP spid="24"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Text Box 2"/>
          <p:cNvSpPr txBox="1">
            <a:spLocks noChangeArrowheads="1"/>
          </p:cNvSpPr>
          <p:nvPr/>
        </p:nvSpPr>
        <p:spPr bwMode="auto">
          <a:xfrm>
            <a:off x="252000" y="180000"/>
            <a:ext cx="7924800" cy="430887"/>
          </a:xfrm>
          <a:prstGeom prst="rect">
            <a:avLst/>
          </a:prstGeom>
          <a:noFill/>
          <a:ln>
            <a:noFill/>
          </a:ln>
          <a:effectLs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200" b="1" dirty="0" smtClean="0">
                <a:solidFill>
                  <a:srgbClr val="000000"/>
                </a:solidFill>
                <a:latin typeface="Calibri" panose="020F0502020204030204" pitchFamily="34" charset="0"/>
                <a:cs typeface="Calibri" panose="020F0502020204030204" pitchFamily="34" charset="0"/>
              </a:rPr>
              <a:t>Two Stage </a:t>
            </a:r>
            <a:r>
              <a:rPr lang="en-US" altLang="de-DE" sz="2200" b="1" dirty="0" err="1" smtClean="0">
                <a:solidFill>
                  <a:srgbClr val="000000"/>
                </a:solidFill>
                <a:latin typeface="Calibri" panose="020F0502020204030204" pitchFamily="34" charset="0"/>
                <a:cs typeface="Calibri" panose="020F0502020204030204" pitchFamily="34" charset="0"/>
              </a:rPr>
              <a:t>Betatron</a:t>
            </a:r>
            <a:r>
              <a:rPr lang="en-US" altLang="de-DE" sz="2200" b="1" dirty="0" smtClean="0">
                <a:solidFill>
                  <a:srgbClr val="000000"/>
                </a:solidFill>
                <a:latin typeface="Calibri" panose="020F0502020204030204" pitchFamily="34" charset="0"/>
                <a:cs typeface="Calibri" panose="020F0502020204030204" pitchFamily="34" charset="0"/>
              </a:rPr>
              <a:t> Collimation System = active Collimation </a:t>
            </a:r>
            <a:endParaRPr lang="en-US" altLang="de-DE" sz="2200" b="1" dirty="0">
              <a:solidFill>
                <a:srgbClr val="000000"/>
              </a:solidFill>
              <a:latin typeface="Calibri" panose="020F0502020204030204" pitchFamily="34" charset="0"/>
              <a:cs typeface="Calibri" panose="020F0502020204030204" pitchFamily="34" charset="0"/>
            </a:endParaRPr>
          </a:p>
        </p:txBody>
      </p:sp>
      <p:sp>
        <p:nvSpPr>
          <p:cNvPr id="15364" name="Text Box 3"/>
          <p:cNvSpPr txBox="1">
            <a:spLocks noChangeArrowheads="1"/>
          </p:cNvSpPr>
          <p:nvPr/>
        </p:nvSpPr>
        <p:spPr bwMode="auto">
          <a:xfrm>
            <a:off x="125413" y="1343025"/>
            <a:ext cx="8729662" cy="180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p:txBody>
      </p:sp>
      <p:sp>
        <p:nvSpPr>
          <p:cNvPr id="300037" name="Rectangle 5"/>
          <p:cNvSpPr>
            <a:spLocks noChangeArrowheads="1"/>
          </p:cNvSpPr>
          <p:nvPr/>
        </p:nvSpPr>
        <p:spPr bwMode="auto">
          <a:xfrm>
            <a:off x="284163" y="3497263"/>
            <a:ext cx="8491537"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en-US" altLang="de-DE" sz="2000" dirty="0">
              <a:solidFill>
                <a:schemeClr val="accent2"/>
              </a:solidFill>
            </a:endParaRPr>
          </a:p>
        </p:txBody>
      </p:sp>
      <p:pic>
        <p:nvPicPr>
          <p:cNvPr id="9220" name="Picture 4"/>
          <p:cNvPicPr>
            <a:picLocks noChangeAspect="1" noChangeArrowheads="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473092" y="1072832"/>
            <a:ext cx="5670908" cy="226715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2" name="Rectangle 4"/>
          <p:cNvSpPr>
            <a:spLocks noChangeArrowheads="1"/>
          </p:cNvSpPr>
          <p:nvPr/>
        </p:nvSpPr>
        <p:spPr bwMode="auto">
          <a:xfrm>
            <a:off x="35495" y="854530"/>
            <a:ext cx="5925037" cy="25217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pPr>
            <a:r>
              <a:rPr lang="en-US" altLang="de-DE" sz="1600" b="1" dirty="0" smtClean="0">
                <a:solidFill>
                  <a:srgbClr val="0000FF"/>
                </a:solidFill>
                <a:latin typeface="Arial" panose="020B0604020202020204" pitchFamily="34" charset="0"/>
                <a:cs typeface="Arial" panose="020B0604020202020204" pitchFamily="34" charset="0"/>
              </a:rPr>
              <a:t>General functionality of cleaning: </a:t>
            </a:r>
          </a:p>
          <a:p>
            <a:pPr marL="271463" indent="-271463" algn="l">
              <a:spcBef>
                <a:spcPts val="400"/>
              </a:spcBef>
              <a:buFont typeface="Wingdings" panose="05000000000000000000" pitchFamily="2" charset="2"/>
              <a:buChar char="Ø"/>
            </a:pPr>
            <a:r>
              <a:rPr lang="en-US" altLang="de-DE" sz="1500" dirty="0" smtClean="0">
                <a:latin typeface="Arial" panose="020B0604020202020204" pitchFamily="34" charset="0"/>
                <a:cs typeface="Arial" panose="020B0604020202020204" pitchFamily="34" charset="0"/>
              </a:rPr>
              <a:t>Primary stage as</a:t>
            </a:r>
            <a:r>
              <a:rPr lang="en-US" altLang="de-DE" sz="1500" b="1" dirty="0" smtClean="0">
                <a:latin typeface="Arial" panose="020B0604020202020204" pitchFamily="34" charset="0"/>
                <a:cs typeface="Arial" panose="020B0604020202020204" pitchFamily="34" charset="0"/>
              </a:rPr>
              <a:t> thin </a:t>
            </a:r>
            <a:r>
              <a:rPr lang="en-US" altLang="de-DE" sz="1500" dirty="0" smtClean="0">
                <a:latin typeface="Arial" panose="020B0604020202020204" pitchFamily="34" charset="0"/>
                <a:cs typeface="Arial" panose="020B0604020202020204" pitchFamily="34" charset="0"/>
              </a:rPr>
              <a:t>foil </a:t>
            </a:r>
            <a:r>
              <a:rPr lang="en-US" altLang="de-DE" sz="1500" b="1" dirty="0" smtClean="0">
                <a:latin typeface="Arial" panose="020B0604020202020204" pitchFamily="34" charset="0"/>
                <a:cs typeface="Arial" panose="020B0604020202020204" pitchFamily="34" charset="0"/>
              </a:rPr>
              <a:t>close</a:t>
            </a:r>
            <a:r>
              <a:rPr lang="en-US" altLang="de-DE" sz="1500" dirty="0" smtClean="0">
                <a:latin typeface="Arial" panose="020B0604020202020204" pitchFamily="34" charset="0"/>
                <a:cs typeface="Arial" panose="020B0604020202020204" pitchFamily="34" charset="0"/>
              </a:rPr>
              <a:t> to beam </a:t>
            </a:r>
            <a:endParaRPr lang="en-US" altLang="de-DE" sz="1500" dirty="0">
              <a:latin typeface="Arial" panose="020B0604020202020204" pitchFamily="34" charset="0"/>
              <a:cs typeface="Arial" panose="020B0604020202020204" pitchFamily="34" charset="0"/>
            </a:endParaRPr>
          </a:p>
          <a:p>
            <a:pPr marL="271463" indent="-271463" algn="l">
              <a:spcBef>
                <a:spcPts val="400"/>
              </a:spcBef>
            </a:pPr>
            <a:r>
              <a:rPr lang="en-US" altLang="de-DE" sz="1500" dirty="0" smtClean="0">
                <a:latin typeface="Arial" panose="020B0604020202020204" pitchFamily="34" charset="0"/>
                <a:cs typeface="Arial" panose="020B0604020202020204" pitchFamily="34" charset="0"/>
              </a:rPr>
              <a:t>     </a:t>
            </a:r>
            <a:r>
              <a:rPr lang="en-US" altLang="de-DE" sz="1500" dirty="0" smtClean="0">
                <a:latin typeface="Arial" panose="020B0604020202020204" pitchFamily="34" charset="0"/>
                <a:cs typeface="Arial" panose="020B0604020202020204" pitchFamily="34" charset="0"/>
                <a:sym typeface="Symbol"/>
              </a:rPr>
              <a:t> scattering of halo particles</a:t>
            </a:r>
          </a:p>
          <a:p>
            <a:pPr marL="271463" indent="-271463" algn="l">
              <a:spcBef>
                <a:spcPts val="400"/>
              </a:spcBef>
            </a:pPr>
            <a:r>
              <a:rPr lang="en-US" altLang="de-DE" sz="1500" dirty="0">
                <a:latin typeface="Arial" panose="020B0604020202020204" pitchFamily="34" charset="0"/>
                <a:cs typeface="Arial" panose="020B0604020202020204" pitchFamily="34" charset="0"/>
                <a:sym typeface="Symbol"/>
              </a:rPr>
              <a:t> </a:t>
            </a:r>
            <a:r>
              <a:rPr lang="en-US" altLang="de-DE" sz="1500" dirty="0" smtClean="0">
                <a:latin typeface="Arial" panose="020B0604020202020204" pitchFamily="34" charset="0"/>
                <a:cs typeface="Arial" panose="020B0604020202020204" pitchFamily="34" charset="0"/>
                <a:sym typeface="Symbol"/>
              </a:rPr>
              <a:t>     (Coulomb scattering by Moliere formula)</a:t>
            </a:r>
          </a:p>
          <a:p>
            <a:pPr marL="285750" indent="-285750" algn="l">
              <a:spcBef>
                <a:spcPts val="400"/>
              </a:spcBef>
              <a:buFont typeface="Wingdings" panose="05000000000000000000" pitchFamily="2" charset="2"/>
              <a:buChar char="Ø"/>
            </a:pPr>
            <a:r>
              <a:rPr lang="en-US" altLang="de-DE" sz="1500" dirty="0" err="1" smtClean="0">
                <a:latin typeface="Arial" panose="020B0604020202020204" pitchFamily="34" charset="0"/>
                <a:cs typeface="Arial" panose="020B0604020202020204" pitchFamily="34" charset="0"/>
                <a:sym typeface="Symbol"/>
              </a:rPr>
              <a:t>Betatron</a:t>
            </a:r>
            <a:r>
              <a:rPr lang="en-US" altLang="de-DE" sz="1500" dirty="0">
                <a:latin typeface="Arial" panose="020B0604020202020204" pitchFamily="34" charset="0"/>
                <a:cs typeface="Arial" panose="020B0604020202020204" pitchFamily="34" charset="0"/>
                <a:sym typeface="Symbol"/>
              </a:rPr>
              <a:t> </a:t>
            </a:r>
            <a:r>
              <a:rPr lang="en-US" altLang="de-DE" sz="1500" dirty="0" smtClean="0">
                <a:latin typeface="Arial" panose="020B0604020202020204" pitchFamily="34" charset="0"/>
                <a:cs typeface="Arial" panose="020B0604020202020204" pitchFamily="34" charset="0"/>
                <a:sym typeface="Symbol"/>
              </a:rPr>
              <a:t>amplitude increases</a:t>
            </a:r>
          </a:p>
          <a:p>
            <a:pPr marL="285750" indent="-285750" algn="l">
              <a:spcBef>
                <a:spcPts val="400"/>
              </a:spcBef>
              <a:buFont typeface="Wingdings" panose="05000000000000000000" pitchFamily="2" charset="2"/>
              <a:buChar char="Ø"/>
            </a:pPr>
            <a:r>
              <a:rPr lang="en-US" altLang="de-DE" sz="1500" dirty="0">
                <a:latin typeface="Arial" panose="020B0604020202020204" pitchFamily="34" charset="0"/>
                <a:cs typeface="Arial" panose="020B0604020202020204" pitchFamily="34" charset="0"/>
                <a:sym typeface="Symbol"/>
              </a:rPr>
              <a:t>M</a:t>
            </a:r>
            <a:r>
              <a:rPr lang="en-US" altLang="de-DE" sz="1500" dirty="0" smtClean="0">
                <a:latin typeface="Arial" panose="020B0604020202020204" pitchFamily="34" charset="0"/>
                <a:cs typeface="Arial" panose="020B0604020202020204" pitchFamily="34" charset="0"/>
                <a:sym typeface="Symbol"/>
              </a:rPr>
              <a:t>ax. extension after </a:t>
            </a:r>
          </a:p>
          <a:p>
            <a:pPr marL="271463" indent="-271463" algn="l">
              <a:spcBef>
                <a:spcPts val="400"/>
              </a:spcBef>
            </a:pPr>
            <a:r>
              <a:rPr lang="en-US" altLang="de-DE" sz="1500" dirty="0" smtClean="0">
                <a:latin typeface="Arial" panose="020B0604020202020204" pitchFamily="34" charset="0"/>
                <a:cs typeface="Arial" panose="020B0604020202020204" pitchFamily="34" charset="0"/>
                <a:sym typeface="Symbol"/>
              </a:rPr>
              <a:t>      µ  90</a:t>
            </a:r>
            <a:r>
              <a:rPr lang="en-US" altLang="de-DE" sz="1500" baseline="30000" dirty="0" smtClean="0">
                <a:latin typeface="Arial" panose="020B0604020202020204" pitchFamily="34" charset="0"/>
                <a:cs typeface="Arial" panose="020B0604020202020204" pitchFamily="34" charset="0"/>
                <a:sym typeface="Symbol"/>
              </a:rPr>
              <a:t>0</a:t>
            </a:r>
            <a:r>
              <a:rPr lang="en-US" altLang="de-DE" sz="1500" dirty="0" smtClean="0">
                <a:latin typeface="Arial" panose="020B0604020202020204" pitchFamily="34" charset="0"/>
                <a:cs typeface="Arial" panose="020B0604020202020204" pitchFamily="34" charset="0"/>
                <a:sym typeface="Symbol"/>
              </a:rPr>
              <a:t> or 270</a:t>
            </a:r>
            <a:r>
              <a:rPr lang="en-US" altLang="de-DE" sz="1500" baseline="30000" dirty="0" smtClean="0">
                <a:latin typeface="Arial" panose="020B0604020202020204" pitchFamily="34" charset="0"/>
                <a:cs typeface="Arial" panose="020B0604020202020204" pitchFamily="34" charset="0"/>
                <a:sym typeface="Symbol"/>
              </a:rPr>
              <a:t>0</a:t>
            </a:r>
            <a:r>
              <a:rPr lang="en-US" altLang="de-DE" sz="1500" dirty="0" smtClean="0">
                <a:latin typeface="Arial" panose="020B0604020202020204" pitchFamily="34" charset="0"/>
                <a:cs typeface="Arial" panose="020B0604020202020204" pitchFamily="34" charset="0"/>
                <a:sym typeface="Symbol"/>
              </a:rPr>
              <a:t> </a:t>
            </a:r>
            <a:r>
              <a:rPr lang="en-US" altLang="de-DE" sz="1500" dirty="0" err="1" smtClean="0">
                <a:latin typeface="Arial" panose="020B0604020202020204" pitchFamily="34" charset="0"/>
                <a:cs typeface="Arial" panose="020B0604020202020204" pitchFamily="34" charset="0"/>
                <a:sym typeface="Symbol"/>
              </a:rPr>
              <a:t>betatron</a:t>
            </a:r>
            <a:r>
              <a:rPr lang="en-US" altLang="de-DE" sz="1500" dirty="0" smtClean="0">
                <a:latin typeface="Arial" panose="020B0604020202020204" pitchFamily="34" charset="0"/>
                <a:cs typeface="Arial" panose="020B0604020202020204" pitchFamily="34" charset="0"/>
                <a:sym typeface="Symbol"/>
              </a:rPr>
              <a:t> phase </a:t>
            </a:r>
            <a:endParaRPr lang="en-US" altLang="de-DE" sz="1500" dirty="0">
              <a:latin typeface="Arial" panose="020B0604020202020204" pitchFamily="34" charset="0"/>
              <a:cs typeface="Arial" panose="020B0604020202020204" pitchFamily="34" charset="0"/>
              <a:sym typeface="Symbol"/>
            </a:endParaRPr>
          </a:p>
          <a:p>
            <a:pPr marL="285750" indent="-285750" algn="l">
              <a:spcBef>
                <a:spcPts val="400"/>
              </a:spcBef>
              <a:buFont typeface="Wingdings" panose="05000000000000000000" pitchFamily="2" charset="2"/>
              <a:buChar char="Ø"/>
            </a:pPr>
            <a:r>
              <a:rPr lang="en-US" altLang="de-DE" sz="1500" dirty="0" smtClean="0">
                <a:latin typeface="Arial" panose="020B0604020202020204" pitchFamily="34" charset="0"/>
                <a:cs typeface="Arial" panose="020B0604020202020204" pitchFamily="34" charset="0"/>
              </a:rPr>
              <a:t>Secondary collimator as absorber</a:t>
            </a:r>
          </a:p>
          <a:p>
            <a:pPr algn="l">
              <a:spcBef>
                <a:spcPts val="400"/>
              </a:spcBef>
            </a:pPr>
            <a:r>
              <a:rPr lang="en-US" altLang="de-DE" sz="1500" dirty="0">
                <a:latin typeface="Arial" panose="020B0604020202020204" pitchFamily="34" charset="0"/>
                <a:cs typeface="Arial" panose="020B0604020202020204" pitchFamily="34" charset="0"/>
              </a:rPr>
              <a:t> </a:t>
            </a:r>
            <a:r>
              <a:rPr lang="en-US" altLang="de-DE" sz="1500" dirty="0" smtClean="0">
                <a:latin typeface="Arial" panose="020B0604020202020204" pitchFamily="34" charset="0"/>
                <a:cs typeface="Arial" panose="020B0604020202020204" pitchFamily="34" charset="0"/>
              </a:rPr>
              <a:t>     more distant to beam </a:t>
            </a:r>
          </a:p>
        </p:txBody>
      </p:sp>
      <p:pic>
        <p:nvPicPr>
          <p:cNvPr id="14338" name="Picture 2"/>
          <p:cNvPicPr>
            <a:picLocks noChangeAspect="1" noChangeArrowheads="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40772" y="4118996"/>
            <a:ext cx="3259652" cy="231692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4" name="Rectangle 4"/>
          <p:cNvSpPr>
            <a:spLocks noChangeArrowheads="1"/>
          </p:cNvSpPr>
          <p:nvPr/>
        </p:nvSpPr>
        <p:spPr bwMode="auto">
          <a:xfrm>
            <a:off x="240772" y="3575254"/>
            <a:ext cx="4341771" cy="6052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spcBef>
                <a:spcPts val="400"/>
              </a:spcBef>
            </a:pPr>
            <a:r>
              <a:rPr lang="en-US" altLang="de-DE" sz="1500" dirty="0" smtClean="0">
                <a:latin typeface="Arial" panose="020B0604020202020204" pitchFamily="34" charset="0"/>
                <a:cs typeface="Arial" panose="020B0604020202020204" pitchFamily="34" charset="0"/>
              </a:rPr>
              <a:t>Example: </a:t>
            </a:r>
          </a:p>
          <a:p>
            <a:pPr algn="l">
              <a:spcBef>
                <a:spcPts val="400"/>
              </a:spcBef>
            </a:pPr>
            <a:r>
              <a:rPr lang="en-US" altLang="de-DE" sz="1500" dirty="0" smtClean="0">
                <a:latin typeface="Arial" panose="020B0604020202020204" pitchFamily="34" charset="0"/>
                <a:cs typeface="Arial" panose="020B0604020202020204" pitchFamily="34" charset="0"/>
              </a:rPr>
              <a:t>4.7 GeV scattering in L=1 mm Tungsten foil </a:t>
            </a:r>
          </a:p>
        </p:txBody>
      </p:sp>
      <p:sp>
        <p:nvSpPr>
          <p:cNvPr id="15" name="Rectangle 4"/>
          <p:cNvSpPr>
            <a:spLocks noChangeArrowheads="1"/>
          </p:cNvSpPr>
          <p:nvPr/>
        </p:nvSpPr>
        <p:spPr bwMode="auto">
          <a:xfrm>
            <a:off x="6313793" y="6060011"/>
            <a:ext cx="2461907"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spcBef>
                <a:spcPts val="400"/>
              </a:spcBef>
            </a:pPr>
            <a:r>
              <a:rPr lang="en-US" altLang="de-DE" sz="1200" dirty="0" smtClean="0">
                <a:latin typeface="Arial" panose="020B0604020202020204" pitchFamily="34" charset="0"/>
                <a:cs typeface="Arial" panose="020B0604020202020204" pitchFamily="34" charset="0"/>
              </a:rPr>
              <a:t>Courtesy I. </a:t>
            </a:r>
            <a:r>
              <a:rPr lang="en-US" altLang="de-DE" sz="1200" dirty="0" err="1" smtClean="0">
                <a:latin typeface="Arial" panose="020B0604020202020204" pitchFamily="34" charset="0"/>
                <a:cs typeface="Arial" panose="020B0604020202020204" pitchFamily="34" charset="0"/>
              </a:rPr>
              <a:t>Strasik</a:t>
            </a:r>
            <a:r>
              <a:rPr lang="en-US" altLang="de-DE" sz="1200" dirty="0" smtClean="0">
                <a:latin typeface="Arial" panose="020B0604020202020204" pitchFamily="34" charset="0"/>
                <a:cs typeface="Arial" panose="020B0604020202020204" pitchFamily="34" charset="0"/>
              </a:rPr>
              <a:t> CAS 2016</a:t>
            </a:r>
          </a:p>
        </p:txBody>
      </p:sp>
      <p:pic>
        <p:nvPicPr>
          <p:cNvPr id="14340" name="Picture 4"/>
          <p:cNvPicPr>
            <a:picLocks noChangeAspect="1" noChangeArrowheads="1"/>
          </p:cNvPicPr>
          <p:nvPr/>
        </p:nvPicPr>
        <p:blipFill>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999506" y="3574452"/>
            <a:ext cx="4567700" cy="152156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3" name="Gerade Verbindung mit Pfeil 2"/>
          <p:cNvCxnSpPr/>
          <p:nvPr/>
        </p:nvCxnSpPr>
        <p:spPr bwMode="auto">
          <a:xfrm flipV="1">
            <a:off x="4624876" y="2313594"/>
            <a:ext cx="0" cy="1115406"/>
          </a:xfrm>
          <a:prstGeom prst="straightConnector1">
            <a:avLst/>
          </a:prstGeom>
          <a:solidFill>
            <a:schemeClr val="accent1"/>
          </a:solidFill>
          <a:ln w="22225" cap="flat" cmpd="sng" algn="ctr">
            <a:solidFill>
              <a:srgbClr val="0000FF"/>
            </a:solidFill>
            <a:prstDash val="solid"/>
            <a:round/>
            <a:headEnd type="none" w="med" len="med"/>
            <a:tailEnd type="stealth"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0" name="Gerade Verbindung mit Pfeil 19"/>
          <p:cNvCxnSpPr/>
          <p:nvPr/>
        </p:nvCxnSpPr>
        <p:spPr bwMode="auto">
          <a:xfrm flipH="1" flipV="1">
            <a:off x="5319143" y="2588722"/>
            <a:ext cx="641390" cy="985730"/>
          </a:xfrm>
          <a:prstGeom prst="straightConnector1">
            <a:avLst/>
          </a:prstGeom>
          <a:solidFill>
            <a:schemeClr val="accent1"/>
          </a:solidFill>
          <a:ln w="22225" cap="flat" cmpd="sng" algn="ctr">
            <a:solidFill>
              <a:srgbClr val="0000FF"/>
            </a:solidFill>
            <a:prstDash val="solid"/>
            <a:round/>
            <a:headEnd type="none" w="med" len="med"/>
            <a:tailEnd type="stealth"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3" name="Gerade Verbindung mit Pfeil 22"/>
          <p:cNvCxnSpPr/>
          <p:nvPr/>
        </p:nvCxnSpPr>
        <p:spPr bwMode="auto">
          <a:xfrm flipH="1" flipV="1">
            <a:off x="6587067" y="2997200"/>
            <a:ext cx="1007533" cy="839764"/>
          </a:xfrm>
          <a:prstGeom prst="straightConnector1">
            <a:avLst/>
          </a:prstGeom>
          <a:solidFill>
            <a:schemeClr val="accent1"/>
          </a:solidFill>
          <a:ln w="22225" cap="flat" cmpd="sng" algn="ctr">
            <a:solidFill>
              <a:srgbClr val="0000FF"/>
            </a:solidFill>
            <a:prstDash val="solid"/>
            <a:round/>
            <a:headEnd type="none" w="med" len="med"/>
            <a:tailEnd type="stealth"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32" name="Gruppieren 31"/>
          <p:cNvGrpSpPr/>
          <p:nvPr/>
        </p:nvGrpSpPr>
        <p:grpSpPr>
          <a:xfrm>
            <a:off x="3520489" y="5132976"/>
            <a:ext cx="2208774" cy="1219962"/>
            <a:chOff x="3412963" y="5256610"/>
            <a:chExt cx="2208774" cy="1219962"/>
          </a:xfrm>
        </p:grpSpPr>
        <p:sp>
          <p:nvSpPr>
            <p:cNvPr id="33" name="Flussdiagramm: Lochstreifen 32"/>
            <p:cNvSpPr/>
            <p:nvPr/>
          </p:nvSpPr>
          <p:spPr bwMode="auto">
            <a:xfrm>
              <a:off x="4192825" y="5499519"/>
              <a:ext cx="995830" cy="864096"/>
            </a:xfrm>
            <a:prstGeom prst="flowChartPunchedTape">
              <a:avLst/>
            </a:prstGeom>
            <a:solidFill>
              <a:schemeClr val="bg1">
                <a:lumMod val="85000"/>
              </a:schemeClr>
            </a:solidFill>
            <a:ln w="635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smtClean="0">
                <a:ln>
                  <a:noFill/>
                </a:ln>
                <a:solidFill>
                  <a:schemeClr val="tx1"/>
                </a:solidFill>
                <a:effectLst/>
                <a:latin typeface="Times New Roman" pitchFamily="18" charset="0"/>
              </a:endParaRPr>
            </a:p>
          </p:txBody>
        </p:sp>
        <p:cxnSp>
          <p:nvCxnSpPr>
            <p:cNvPr id="34" name="Gerade Verbindung 33"/>
            <p:cNvCxnSpPr/>
            <p:nvPr/>
          </p:nvCxnSpPr>
          <p:spPr bwMode="auto">
            <a:xfrm>
              <a:off x="4186131" y="5613093"/>
              <a:ext cx="6694" cy="692807"/>
            </a:xfrm>
            <a:prstGeom prst="line">
              <a:avLst/>
            </a:prstGeom>
            <a:solidFill>
              <a:schemeClr val="accent1"/>
            </a:solidFill>
            <a:ln w="1905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5" name="Gerade Verbindung 34"/>
            <p:cNvCxnSpPr/>
            <p:nvPr/>
          </p:nvCxnSpPr>
          <p:spPr bwMode="auto">
            <a:xfrm>
              <a:off x="5188655" y="5541085"/>
              <a:ext cx="0" cy="681278"/>
            </a:xfrm>
            <a:prstGeom prst="line">
              <a:avLst/>
            </a:prstGeom>
            <a:solidFill>
              <a:schemeClr val="accent1"/>
            </a:solidFill>
            <a:ln w="1905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6" name="Gerade Verbindung mit Pfeil 35"/>
            <p:cNvCxnSpPr/>
            <p:nvPr/>
          </p:nvCxnSpPr>
          <p:spPr bwMode="auto">
            <a:xfrm>
              <a:off x="4173693" y="6043014"/>
              <a:ext cx="1014962" cy="0"/>
            </a:xfrm>
            <a:prstGeom prst="straightConnector1">
              <a:avLst/>
            </a:prstGeom>
            <a:solidFill>
              <a:schemeClr val="accent1"/>
            </a:solidFill>
            <a:ln w="19050" cap="flat" cmpd="sng" algn="ctr">
              <a:solidFill>
                <a:srgbClr val="000000"/>
              </a:solidFill>
              <a:prstDash val="solid"/>
              <a:round/>
              <a:headEnd type="arrow"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7" name="Textfeld 36"/>
            <p:cNvSpPr txBox="1"/>
            <p:nvPr/>
          </p:nvSpPr>
          <p:spPr>
            <a:xfrm>
              <a:off x="4079136" y="6014907"/>
              <a:ext cx="1224136" cy="461665"/>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f</a:t>
              </a:r>
              <a:r>
                <a:rPr lang="en-US" sz="1200" dirty="0" smtClean="0">
                  <a:latin typeface="Arial" panose="020B0604020202020204" pitchFamily="34" charset="0"/>
                  <a:cs typeface="Arial" panose="020B0604020202020204" pitchFamily="34" charset="0"/>
                </a:rPr>
                <a:t>oil</a:t>
              </a:r>
            </a:p>
            <a:p>
              <a:pPr>
                <a:spcBef>
                  <a:spcPts val="0"/>
                </a:spcBef>
              </a:pPr>
              <a:r>
                <a:rPr lang="en-US" sz="1200" dirty="0" smtClean="0">
                  <a:latin typeface="Arial" panose="020B0604020202020204" pitchFamily="34" charset="0"/>
                  <a:cs typeface="Arial" panose="020B0604020202020204" pitchFamily="34" charset="0"/>
                </a:rPr>
                <a:t>thickness L</a:t>
              </a:r>
              <a:endParaRPr lang="en-US" sz="1200" dirty="0">
                <a:latin typeface="Arial" panose="020B0604020202020204" pitchFamily="34" charset="0"/>
                <a:cs typeface="Arial" panose="020B0604020202020204" pitchFamily="34" charset="0"/>
              </a:endParaRPr>
            </a:p>
          </p:txBody>
        </p:sp>
        <p:cxnSp>
          <p:nvCxnSpPr>
            <p:cNvPr id="38" name="Gerade Verbindung 37"/>
            <p:cNvCxnSpPr/>
            <p:nvPr/>
          </p:nvCxnSpPr>
          <p:spPr bwMode="auto">
            <a:xfrm>
              <a:off x="3616761" y="5917728"/>
              <a:ext cx="556932" cy="7672"/>
            </a:xfrm>
            <a:prstGeom prst="line">
              <a:avLst/>
            </a:prstGeom>
            <a:solidFill>
              <a:schemeClr val="accent1"/>
            </a:solidFill>
            <a:ln w="12700" cap="flat" cmpd="sng" algn="ctr">
              <a:solidFill>
                <a:schemeClr val="tx1"/>
              </a:solidFill>
              <a:prstDash val="solid"/>
              <a:round/>
              <a:headEnd type="none" w="med" len="med"/>
              <a:tailEnd type="stealth"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9" name="Textfeld 38"/>
            <p:cNvSpPr txBox="1"/>
            <p:nvPr/>
          </p:nvSpPr>
          <p:spPr>
            <a:xfrm>
              <a:off x="3412963" y="5641833"/>
              <a:ext cx="885018" cy="292388"/>
            </a:xfrm>
            <a:prstGeom prst="rect">
              <a:avLst/>
            </a:prstGeom>
            <a:noFill/>
          </p:spPr>
          <p:txBody>
            <a:bodyPr wrap="square" rtlCol="0">
              <a:spAutoFit/>
            </a:bodyPr>
            <a:lstStyle/>
            <a:p>
              <a:r>
                <a:rPr lang="en-US" sz="1300" dirty="0" smtClean="0">
                  <a:latin typeface="Arial" panose="020B0604020202020204" pitchFamily="34" charset="0"/>
                  <a:cs typeface="Arial" panose="020B0604020202020204" pitchFamily="34" charset="0"/>
                </a:rPr>
                <a:t>proton</a:t>
              </a:r>
              <a:endParaRPr lang="en-US" sz="1300" dirty="0">
                <a:latin typeface="Arial" panose="020B0604020202020204" pitchFamily="34" charset="0"/>
                <a:cs typeface="Arial" panose="020B0604020202020204" pitchFamily="34" charset="0"/>
              </a:endParaRPr>
            </a:p>
          </p:txBody>
        </p:sp>
        <p:cxnSp>
          <p:nvCxnSpPr>
            <p:cNvPr id="40" name="Gerade Verbindung 39"/>
            <p:cNvCxnSpPr>
              <a:endCxn id="33" idx="3"/>
            </p:cNvCxnSpPr>
            <p:nvPr/>
          </p:nvCxnSpPr>
          <p:spPr bwMode="auto">
            <a:xfrm>
              <a:off x="4173693" y="5923298"/>
              <a:ext cx="1014962" cy="8269"/>
            </a:xfrm>
            <a:prstGeom prst="line">
              <a:avLst/>
            </a:prstGeom>
            <a:solidFill>
              <a:schemeClr val="accent1"/>
            </a:solidFill>
            <a:ln w="12700" cap="flat" cmpd="sng" algn="ctr">
              <a:solidFill>
                <a:srgbClr val="C00000"/>
              </a:solidFill>
              <a:prstDash val="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2" name="Freihandform 41"/>
            <p:cNvSpPr/>
            <p:nvPr/>
          </p:nvSpPr>
          <p:spPr bwMode="auto">
            <a:xfrm flipV="1">
              <a:off x="4186132" y="5756124"/>
              <a:ext cx="1002524" cy="169766"/>
            </a:xfrm>
            <a:custGeom>
              <a:avLst/>
              <a:gdLst>
                <a:gd name="connsiteX0" fmla="*/ 0 w 1009403"/>
                <a:gd name="connsiteY0" fmla="*/ 0 h 160317"/>
                <a:gd name="connsiteX1" fmla="*/ 124691 w 1009403"/>
                <a:gd name="connsiteY1" fmla="*/ 65315 h 160317"/>
                <a:gd name="connsiteX2" fmla="*/ 231569 w 1009403"/>
                <a:gd name="connsiteY2" fmla="*/ 35626 h 160317"/>
                <a:gd name="connsiteX3" fmla="*/ 368135 w 1009403"/>
                <a:gd name="connsiteY3" fmla="*/ 100941 h 160317"/>
                <a:gd name="connsiteX4" fmla="*/ 421574 w 1009403"/>
                <a:gd name="connsiteY4" fmla="*/ 23751 h 160317"/>
                <a:gd name="connsiteX5" fmla="*/ 534390 w 1009403"/>
                <a:gd name="connsiteY5" fmla="*/ 106878 h 160317"/>
                <a:gd name="connsiteX6" fmla="*/ 641268 w 1009403"/>
                <a:gd name="connsiteY6" fmla="*/ 77190 h 160317"/>
                <a:gd name="connsiteX7" fmla="*/ 736270 w 1009403"/>
                <a:gd name="connsiteY7" fmla="*/ 106878 h 160317"/>
                <a:gd name="connsiteX8" fmla="*/ 807522 w 1009403"/>
                <a:gd name="connsiteY8" fmla="*/ 83128 h 160317"/>
                <a:gd name="connsiteX9" fmla="*/ 807522 w 1009403"/>
                <a:gd name="connsiteY9" fmla="*/ 83128 h 160317"/>
                <a:gd name="connsiteX10" fmla="*/ 920338 w 1009403"/>
                <a:gd name="connsiteY10" fmla="*/ 124691 h 160317"/>
                <a:gd name="connsiteX11" fmla="*/ 1009403 w 1009403"/>
                <a:gd name="connsiteY11" fmla="*/ 160317 h 160317"/>
                <a:gd name="connsiteX12" fmla="*/ 1009403 w 1009403"/>
                <a:gd name="connsiteY12" fmla="*/ 160317 h 1603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09403" h="160317">
                  <a:moveTo>
                    <a:pt x="0" y="0"/>
                  </a:moveTo>
                  <a:cubicBezTo>
                    <a:pt x="43048" y="29688"/>
                    <a:pt x="86096" y="59377"/>
                    <a:pt x="124691" y="65315"/>
                  </a:cubicBezTo>
                  <a:cubicBezTo>
                    <a:pt x="163286" y="71253"/>
                    <a:pt x="190995" y="29688"/>
                    <a:pt x="231569" y="35626"/>
                  </a:cubicBezTo>
                  <a:cubicBezTo>
                    <a:pt x="272143" y="41564"/>
                    <a:pt x="336468" y="102920"/>
                    <a:pt x="368135" y="100941"/>
                  </a:cubicBezTo>
                  <a:cubicBezTo>
                    <a:pt x="399803" y="98962"/>
                    <a:pt x="393865" y="22762"/>
                    <a:pt x="421574" y="23751"/>
                  </a:cubicBezTo>
                  <a:cubicBezTo>
                    <a:pt x="449283" y="24740"/>
                    <a:pt x="497774" y="97972"/>
                    <a:pt x="534390" y="106878"/>
                  </a:cubicBezTo>
                  <a:cubicBezTo>
                    <a:pt x="571006" y="115784"/>
                    <a:pt x="607621" y="77190"/>
                    <a:pt x="641268" y="77190"/>
                  </a:cubicBezTo>
                  <a:cubicBezTo>
                    <a:pt x="674915" y="77190"/>
                    <a:pt x="708561" y="105888"/>
                    <a:pt x="736270" y="106878"/>
                  </a:cubicBezTo>
                  <a:cubicBezTo>
                    <a:pt x="763979" y="107868"/>
                    <a:pt x="807522" y="83128"/>
                    <a:pt x="807522" y="83128"/>
                  </a:cubicBezTo>
                  <a:lnTo>
                    <a:pt x="807522" y="83128"/>
                  </a:lnTo>
                  <a:lnTo>
                    <a:pt x="920338" y="124691"/>
                  </a:lnTo>
                  <a:cubicBezTo>
                    <a:pt x="953985" y="137556"/>
                    <a:pt x="1009403" y="160317"/>
                    <a:pt x="1009403" y="160317"/>
                  </a:cubicBezTo>
                  <a:lnTo>
                    <a:pt x="1009403" y="160317"/>
                  </a:lnTo>
                </a:path>
              </a:pathLst>
            </a:custGeom>
            <a:noFill/>
            <a:ln w="22225" cap="flat" cmpd="sng" algn="ctr">
              <a:solidFill>
                <a:srgbClr val="C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smtClean="0">
                <a:ln>
                  <a:noFill/>
                </a:ln>
                <a:solidFill>
                  <a:schemeClr val="tx1"/>
                </a:solidFill>
                <a:effectLst/>
                <a:latin typeface="Times New Roman" pitchFamily="18" charset="0"/>
              </a:endParaRPr>
            </a:p>
          </p:txBody>
        </p:sp>
        <p:cxnSp>
          <p:nvCxnSpPr>
            <p:cNvPr id="43" name="Gerade Verbindung 42"/>
            <p:cNvCxnSpPr>
              <a:stCxn id="42" idx="11"/>
            </p:cNvCxnSpPr>
            <p:nvPr/>
          </p:nvCxnSpPr>
          <p:spPr bwMode="auto">
            <a:xfrm flipV="1">
              <a:off x="5188656" y="5595826"/>
              <a:ext cx="386888" cy="160298"/>
            </a:xfrm>
            <a:prstGeom prst="line">
              <a:avLst/>
            </a:prstGeom>
            <a:solidFill>
              <a:schemeClr val="accent1"/>
            </a:solidFill>
            <a:ln w="12700" cap="flat" cmpd="sng" algn="ctr">
              <a:solidFill>
                <a:srgbClr val="C00000"/>
              </a:solidFill>
              <a:prstDash val="solid"/>
              <a:round/>
              <a:headEnd type="none" w="med" len="med"/>
              <a:tailEnd type="stealth"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4" name="Gerade Verbindung 43"/>
            <p:cNvCxnSpPr/>
            <p:nvPr/>
          </p:nvCxnSpPr>
          <p:spPr bwMode="auto">
            <a:xfrm>
              <a:off x="5188655" y="5760972"/>
              <a:ext cx="386889" cy="0"/>
            </a:xfrm>
            <a:prstGeom prst="line">
              <a:avLst/>
            </a:prstGeom>
            <a:solidFill>
              <a:schemeClr val="accent1"/>
            </a:solidFill>
            <a:ln w="12700" cap="flat" cmpd="sng" algn="ctr">
              <a:solidFill>
                <a:schemeClr val="tx1"/>
              </a:solidFill>
              <a:prstDash val="sys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6" name="Textfeld 45"/>
            <p:cNvSpPr txBox="1"/>
            <p:nvPr/>
          </p:nvSpPr>
          <p:spPr>
            <a:xfrm>
              <a:off x="5230938" y="5671730"/>
              <a:ext cx="313816" cy="338554"/>
            </a:xfrm>
            <a:prstGeom prst="rect">
              <a:avLst/>
            </a:prstGeom>
            <a:noFill/>
          </p:spPr>
          <p:txBody>
            <a:bodyPr wrap="square" rtlCol="0">
              <a:spAutoFit/>
            </a:bodyPr>
            <a:lstStyle/>
            <a:p>
              <a:r>
                <a:rPr lang="en-US" sz="1600" b="1" i="1" dirty="0" smtClean="0">
                  <a:solidFill>
                    <a:srgbClr val="C00000"/>
                  </a:solidFill>
                  <a:latin typeface="Arial" panose="020B0604020202020204" pitchFamily="34" charset="0"/>
                  <a:cs typeface="Arial" panose="020B0604020202020204" pitchFamily="34" charset="0"/>
                  <a:sym typeface="Symbol"/>
                </a:rPr>
                <a:t></a:t>
              </a:r>
              <a:endParaRPr lang="en-US" sz="1600" b="1" i="1" dirty="0">
                <a:solidFill>
                  <a:srgbClr val="C00000"/>
                </a:solidFill>
                <a:latin typeface="Arial" panose="020B0604020202020204" pitchFamily="34" charset="0"/>
                <a:cs typeface="Arial" panose="020B0604020202020204" pitchFamily="34" charset="0"/>
              </a:endParaRPr>
            </a:p>
          </p:txBody>
        </p:sp>
        <p:sp>
          <p:nvSpPr>
            <p:cNvPr id="47" name="Rechteck 46"/>
            <p:cNvSpPr/>
            <p:nvPr/>
          </p:nvSpPr>
          <p:spPr bwMode="auto">
            <a:xfrm>
              <a:off x="3556739" y="5256610"/>
              <a:ext cx="2018805" cy="1197731"/>
            </a:xfrm>
            <a:prstGeom prst="rect">
              <a:avLst/>
            </a:prstGeom>
            <a:noFill/>
            <a:ln w="9525" cap="flat" cmpd="sng" algn="ctr">
              <a:solidFill>
                <a:srgbClr val="00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smtClean="0">
                <a:ln>
                  <a:noFill/>
                </a:ln>
                <a:solidFill>
                  <a:schemeClr val="tx1"/>
                </a:solidFill>
                <a:effectLst/>
                <a:latin typeface="Times New Roman" pitchFamily="18" charset="0"/>
              </a:endParaRPr>
            </a:p>
          </p:txBody>
        </p:sp>
        <p:sp>
          <p:nvSpPr>
            <p:cNvPr id="48" name="Textfeld 47"/>
            <p:cNvSpPr txBox="1"/>
            <p:nvPr/>
          </p:nvSpPr>
          <p:spPr>
            <a:xfrm>
              <a:off x="4192825" y="5303438"/>
              <a:ext cx="1428912" cy="292388"/>
            </a:xfrm>
            <a:prstGeom prst="rect">
              <a:avLst/>
            </a:prstGeom>
            <a:noFill/>
          </p:spPr>
          <p:txBody>
            <a:bodyPr wrap="square" rtlCol="0">
              <a:spAutoFit/>
            </a:bodyPr>
            <a:lstStyle/>
            <a:p>
              <a:r>
                <a:rPr lang="en-US" sz="1300" dirty="0" smtClean="0">
                  <a:solidFill>
                    <a:srgbClr val="C00000"/>
                  </a:solidFill>
                  <a:latin typeface="Arial" panose="020B0604020202020204" pitchFamily="34" charset="0"/>
                  <a:cs typeface="Arial" panose="020B0604020202020204" pitchFamily="34" charset="0"/>
                </a:rPr>
                <a:t>scattered proton</a:t>
              </a:r>
              <a:endParaRPr lang="en-US" sz="1300" dirty="0">
                <a:solidFill>
                  <a:srgbClr val="C00000"/>
                </a:solidFill>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2638766500"/>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nodePh="1">
                                  <p:stCondLst>
                                    <p:cond delay="0"/>
                                  </p:stCondLst>
                                  <p:endCondLst>
                                    <p:cond evt="begin" delay="0">
                                      <p:tn val="5"/>
                                    </p:cond>
                                  </p:endCondLst>
                                  <p:childTnLst>
                                    <p:set>
                                      <p:cBhvr>
                                        <p:cTn id="6" dur="1" fill="hold">
                                          <p:stCondLst>
                                            <p:cond delay="0"/>
                                          </p:stCondLst>
                                        </p:cTn>
                                        <p:tgtEl>
                                          <p:spTgt spid="30003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0037"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Text Box 2"/>
          <p:cNvSpPr txBox="1">
            <a:spLocks noChangeArrowheads="1"/>
          </p:cNvSpPr>
          <p:nvPr/>
        </p:nvSpPr>
        <p:spPr bwMode="auto">
          <a:xfrm>
            <a:off x="252000" y="180000"/>
            <a:ext cx="7924800" cy="430887"/>
          </a:xfrm>
          <a:prstGeom prst="rect">
            <a:avLst/>
          </a:prstGeom>
          <a:noFill/>
          <a:ln>
            <a:noFill/>
          </a:ln>
          <a:effectLs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200" b="1" dirty="0" smtClean="0">
                <a:solidFill>
                  <a:srgbClr val="000000"/>
                </a:solidFill>
                <a:latin typeface="Calibri" panose="020F0502020204030204" pitchFamily="34" charset="0"/>
                <a:cs typeface="Calibri" panose="020F0502020204030204" pitchFamily="34" charset="0"/>
              </a:rPr>
              <a:t>LHC Collimator Hardware </a:t>
            </a:r>
            <a:endParaRPr lang="en-US" altLang="de-DE" sz="2200" b="1" dirty="0">
              <a:solidFill>
                <a:srgbClr val="000000"/>
              </a:solidFill>
              <a:latin typeface="Calibri" panose="020F0502020204030204" pitchFamily="34" charset="0"/>
              <a:cs typeface="Calibri" panose="020F0502020204030204" pitchFamily="34" charset="0"/>
            </a:endParaRPr>
          </a:p>
        </p:txBody>
      </p:sp>
      <p:sp>
        <p:nvSpPr>
          <p:cNvPr id="300037" name="Rectangle 5"/>
          <p:cNvSpPr>
            <a:spLocks noChangeArrowheads="1"/>
          </p:cNvSpPr>
          <p:nvPr/>
        </p:nvSpPr>
        <p:spPr bwMode="auto">
          <a:xfrm>
            <a:off x="284163" y="3497263"/>
            <a:ext cx="8491537"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en-US" altLang="de-DE" sz="2000" dirty="0">
              <a:solidFill>
                <a:schemeClr val="accent2"/>
              </a:solidFill>
            </a:endParaRPr>
          </a:p>
        </p:txBody>
      </p:sp>
      <p:sp>
        <p:nvSpPr>
          <p:cNvPr id="132" name="Rectangle 4"/>
          <p:cNvSpPr>
            <a:spLocks noChangeArrowheads="1"/>
          </p:cNvSpPr>
          <p:nvPr/>
        </p:nvSpPr>
        <p:spPr bwMode="auto">
          <a:xfrm>
            <a:off x="35497" y="872856"/>
            <a:ext cx="3082260" cy="13932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pPr>
            <a:r>
              <a:rPr lang="en-US" altLang="de-DE" sz="1600" b="1" dirty="0" smtClean="0">
                <a:solidFill>
                  <a:srgbClr val="0000FF"/>
                </a:solidFill>
                <a:latin typeface="Arial" panose="020B0604020202020204" pitchFamily="34" charset="0"/>
                <a:cs typeface="Arial" panose="020B0604020202020204" pitchFamily="34" charset="0"/>
              </a:rPr>
              <a:t>LHC Collimator system: </a:t>
            </a:r>
          </a:p>
          <a:p>
            <a:pPr marL="271463" indent="-271463" algn="l">
              <a:spcBef>
                <a:spcPts val="400"/>
              </a:spcBef>
              <a:buFont typeface="Wingdings" panose="05000000000000000000" pitchFamily="2" charset="2"/>
              <a:buChar char="Ø"/>
            </a:pPr>
            <a:r>
              <a:rPr lang="en-US" altLang="de-DE" sz="1500" dirty="0" smtClean="0">
                <a:latin typeface="Arial" panose="020B0604020202020204" pitchFamily="34" charset="0"/>
                <a:cs typeface="Arial" panose="020B0604020202020204" pitchFamily="34" charset="0"/>
              </a:rPr>
              <a:t>Primary stage</a:t>
            </a:r>
          </a:p>
          <a:p>
            <a:pPr marL="271463" indent="-271463" algn="l">
              <a:spcBef>
                <a:spcPts val="400"/>
              </a:spcBef>
              <a:buFont typeface="Wingdings" panose="05000000000000000000" pitchFamily="2" charset="2"/>
              <a:buChar char="Ø"/>
            </a:pPr>
            <a:r>
              <a:rPr lang="en-US" altLang="de-DE" sz="1500" dirty="0" smtClean="0">
                <a:latin typeface="Arial" panose="020B0604020202020204" pitchFamily="34" charset="0"/>
                <a:cs typeface="Arial" panose="020B0604020202020204" pitchFamily="34" charset="0"/>
              </a:rPr>
              <a:t>Secondary &amp; tertiary stage</a:t>
            </a:r>
          </a:p>
          <a:p>
            <a:pPr marL="271463" indent="-271463" algn="l">
              <a:spcBef>
                <a:spcPts val="400"/>
              </a:spcBef>
              <a:buFont typeface="Wingdings" panose="05000000000000000000" pitchFamily="2" charset="2"/>
              <a:buChar char="Ø"/>
            </a:pPr>
            <a:r>
              <a:rPr lang="en-US" altLang="de-DE" sz="1500" dirty="0" smtClean="0">
                <a:latin typeface="Arial" panose="020B0604020202020204" pitchFamily="34" charset="0"/>
                <a:cs typeface="Arial" panose="020B0604020202020204" pitchFamily="34" charset="0"/>
              </a:rPr>
              <a:t>Absorbers</a:t>
            </a:r>
          </a:p>
          <a:p>
            <a:pPr algn="l">
              <a:spcBef>
                <a:spcPts val="400"/>
              </a:spcBef>
            </a:pPr>
            <a:r>
              <a:rPr lang="en-US" altLang="de-DE" sz="1500" dirty="0" smtClean="0">
                <a:latin typeface="Arial" panose="020B0604020202020204" pitchFamily="34" charset="0"/>
                <a:cs typeface="Arial" panose="020B0604020202020204" pitchFamily="34" charset="0"/>
              </a:rPr>
              <a:t>in total 110 movable devices </a:t>
            </a:r>
          </a:p>
        </p:txBody>
      </p:sp>
      <p:pic>
        <p:nvPicPr>
          <p:cNvPr id="3" name="Picture 3"/>
          <p:cNvPicPr>
            <a:picLocks noChangeAspect="1" noChangeArrowheads="1"/>
          </p:cNvPicPr>
          <p:nvPr/>
        </p:nvPicPr>
        <p:blipFill rotWithShape="1">
          <a:blip r:embed="rId2" cstate="print">
            <a:extLst>
              <a:ext uri="{BEBA8EAE-BF5A-486C-A8C5-ECC9F3942E4B}">
                <a14:imgProps xmlns:a14="http://schemas.microsoft.com/office/drawing/2010/main">
                  <a14:imgLayer r:embed="rId3">
                    <a14:imgEffect>
                      <a14:sharpenSoften amount="33000"/>
                    </a14:imgEffect>
                    <a14:imgEffect>
                      <a14:brightnessContrast bright="-35000" contrast="30000"/>
                    </a14:imgEffect>
                  </a14:imgLayer>
                </a14:imgProps>
              </a:ext>
              <a:ext uri="{28A0092B-C50C-407E-A947-70E740481C1C}">
                <a14:useLocalDpi xmlns:a14="http://schemas.microsoft.com/office/drawing/2010/main" val="0"/>
              </a:ext>
            </a:extLst>
          </a:blip>
          <a:srcRect r="11043"/>
          <a:stretch/>
        </p:blipFill>
        <p:spPr bwMode="auto">
          <a:xfrm>
            <a:off x="2921619" y="320382"/>
            <a:ext cx="6192866" cy="22517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219" name="Group 3"/>
          <p:cNvGrpSpPr>
            <a:grpSpLocks/>
          </p:cNvGrpSpPr>
          <p:nvPr/>
        </p:nvGrpSpPr>
        <p:grpSpPr bwMode="auto">
          <a:xfrm>
            <a:off x="5793733" y="1959801"/>
            <a:ext cx="3320752" cy="2686668"/>
            <a:chOff x="-37" y="593"/>
            <a:chExt cx="3731" cy="3579"/>
          </a:xfrm>
        </p:grpSpPr>
        <p:grpSp>
          <p:nvGrpSpPr>
            <p:cNvPr id="220" name="Group 4"/>
            <p:cNvGrpSpPr>
              <a:grpSpLocks/>
            </p:cNvGrpSpPr>
            <p:nvPr/>
          </p:nvGrpSpPr>
          <p:grpSpPr bwMode="auto">
            <a:xfrm>
              <a:off x="87" y="640"/>
              <a:ext cx="3607" cy="3532"/>
              <a:chOff x="1182" y="640"/>
              <a:chExt cx="3607" cy="3532"/>
            </a:xfrm>
          </p:grpSpPr>
          <p:pic>
            <p:nvPicPr>
              <p:cNvPr id="223" name="Picture 5" descr="CIMG0419"/>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182" y="640"/>
                <a:ext cx="3607" cy="35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4" name="Line 6"/>
              <p:cNvSpPr>
                <a:spLocks noChangeShapeType="1"/>
              </p:cNvSpPr>
              <p:nvPr/>
            </p:nvSpPr>
            <p:spPr bwMode="auto">
              <a:xfrm flipH="1" flipV="1">
                <a:off x="2948" y="886"/>
                <a:ext cx="37" cy="1002"/>
              </a:xfrm>
              <a:prstGeom prst="line">
                <a:avLst/>
              </a:prstGeom>
              <a:noFill/>
              <a:ln w="57150">
                <a:solidFill>
                  <a:srgbClr val="FF3300"/>
                </a:solidFill>
                <a:round/>
                <a:headEnd/>
                <a:tailEnd type="triangle" w="sm" len="lg"/>
              </a:ln>
            </p:spPr>
            <p:txBody>
              <a:bodyPr anchor="ctr"/>
              <a:lstStyle/>
              <a:p>
                <a:pPr eaLnBrk="1" fontAlgn="auto" hangingPunct="1">
                  <a:spcBef>
                    <a:spcPts val="0"/>
                  </a:spcBef>
                  <a:spcAft>
                    <a:spcPts val="0"/>
                  </a:spcAft>
                  <a:defRPr/>
                </a:pPr>
                <a:endParaRPr lang="en-US" sz="1600" kern="0" dirty="0">
                  <a:solidFill>
                    <a:sysClr val="windowText" lastClr="000000"/>
                  </a:solidFill>
                  <a:latin typeface="Calibri" panose="020F0502020204030204" pitchFamily="34" charset="0"/>
                </a:endParaRPr>
              </a:p>
            </p:txBody>
          </p:sp>
          <p:sp>
            <p:nvSpPr>
              <p:cNvPr id="225" name="Line 7"/>
              <p:cNvSpPr>
                <a:spLocks noChangeShapeType="1"/>
              </p:cNvSpPr>
              <p:nvPr/>
            </p:nvSpPr>
            <p:spPr bwMode="auto">
              <a:xfrm flipH="1" flipV="1">
                <a:off x="2985" y="2676"/>
                <a:ext cx="16" cy="1171"/>
              </a:xfrm>
              <a:prstGeom prst="line">
                <a:avLst/>
              </a:prstGeom>
              <a:noFill/>
              <a:ln w="57150">
                <a:solidFill>
                  <a:srgbClr val="FF3300"/>
                </a:solidFill>
                <a:round/>
                <a:headEnd/>
                <a:tailEnd/>
              </a:ln>
            </p:spPr>
            <p:txBody>
              <a:bodyPr anchor="ctr"/>
              <a:lstStyle/>
              <a:p>
                <a:pPr eaLnBrk="1" fontAlgn="auto" hangingPunct="1">
                  <a:spcBef>
                    <a:spcPts val="0"/>
                  </a:spcBef>
                  <a:spcAft>
                    <a:spcPts val="0"/>
                  </a:spcAft>
                  <a:defRPr/>
                </a:pPr>
                <a:endParaRPr lang="en-US" sz="1600" kern="0" dirty="0">
                  <a:solidFill>
                    <a:sysClr val="windowText" lastClr="000000"/>
                  </a:solidFill>
                  <a:latin typeface="Calibri" panose="020F0502020204030204" pitchFamily="34" charset="0"/>
                </a:endParaRPr>
              </a:p>
            </p:txBody>
          </p:sp>
          <p:sp>
            <p:nvSpPr>
              <p:cNvPr id="226" name="Text Box 8"/>
              <p:cNvSpPr txBox="1">
                <a:spLocks noChangeArrowheads="1"/>
              </p:cNvSpPr>
              <p:nvPr/>
            </p:nvSpPr>
            <p:spPr bwMode="auto">
              <a:xfrm>
                <a:off x="2358" y="3753"/>
                <a:ext cx="1133" cy="367"/>
              </a:xfrm>
              <a:prstGeom prst="rect">
                <a:avLst/>
              </a:prstGeom>
              <a:solidFill>
                <a:srgbClr val="FFFFFF">
                  <a:alpha val="59000"/>
                </a:srgbClr>
              </a:solidFill>
              <a:ln w="9525">
                <a:solidFill>
                  <a:srgbClr val="FF0000"/>
                </a:solidFill>
                <a:miter lim="800000"/>
                <a:headEnd/>
                <a:tailEnd/>
              </a:ln>
            </p:spPr>
            <p:txBody>
              <a:bodyPr>
                <a:spAutoFit/>
              </a:bodyPr>
              <a:lstStyle/>
              <a:p>
                <a:pPr algn="ctr" eaLnBrk="1" fontAlgn="auto" hangingPunct="1">
                  <a:spcBef>
                    <a:spcPts val="0"/>
                  </a:spcBef>
                  <a:spcAft>
                    <a:spcPts val="0"/>
                  </a:spcAft>
                  <a:defRPr/>
                </a:pPr>
                <a:r>
                  <a:rPr lang="en-US" sz="1600" b="1" kern="0" dirty="0">
                    <a:solidFill>
                      <a:srgbClr val="FF3300"/>
                    </a:solidFill>
                    <a:effectLst>
                      <a:outerShdw blurRad="38100" dist="38100" dir="2700000" algn="tl">
                        <a:srgbClr val="DDDDDD"/>
                      </a:outerShdw>
                    </a:effectLst>
                    <a:latin typeface="Calibri" panose="020F0502020204030204" pitchFamily="34" charset="0"/>
                    <a:cs typeface="ＭＳ Ｐゴシック" charset="-128"/>
                  </a:rPr>
                  <a:t>beam</a:t>
                </a:r>
              </a:p>
            </p:txBody>
          </p:sp>
        </p:grpSp>
        <p:sp>
          <p:nvSpPr>
            <p:cNvPr id="221" name="Line 9"/>
            <p:cNvSpPr>
              <a:spLocks noChangeShapeType="1"/>
            </p:cNvSpPr>
            <p:nvPr/>
          </p:nvSpPr>
          <p:spPr bwMode="auto">
            <a:xfrm flipV="1">
              <a:off x="219" y="593"/>
              <a:ext cx="1033" cy="1182"/>
            </a:xfrm>
            <a:prstGeom prst="line">
              <a:avLst/>
            </a:prstGeom>
            <a:noFill/>
            <a:ln w="44450">
              <a:solidFill>
                <a:srgbClr val="99FF33"/>
              </a:solidFill>
              <a:round/>
              <a:headEnd type="triangle" w="med" len="med"/>
              <a:tailEnd type="triangle" w="med" len="med"/>
            </a:ln>
          </p:spPr>
          <p:txBody>
            <a:bodyPr>
              <a:spAutoFit/>
            </a:bodyPr>
            <a:lstStyle/>
            <a:p>
              <a:pPr eaLnBrk="1" fontAlgn="auto" hangingPunct="1">
                <a:spcBef>
                  <a:spcPts val="0"/>
                </a:spcBef>
                <a:spcAft>
                  <a:spcPts val="0"/>
                </a:spcAft>
                <a:defRPr/>
              </a:pPr>
              <a:endParaRPr lang="en-US" sz="1600" kern="0" dirty="0">
                <a:solidFill>
                  <a:sysClr val="windowText" lastClr="000000"/>
                </a:solidFill>
                <a:latin typeface="Calibri" panose="020F0502020204030204" pitchFamily="34" charset="0"/>
              </a:endParaRPr>
            </a:p>
          </p:txBody>
        </p:sp>
        <p:sp>
          <p:nvSpPr>
            <p:cNvPr id="222" name="Text Box 10"/>
            <p:cNvSpPr txBox="1">
              <a:spLocks noChangeArrowheads="1"/>
            </p:cNvSpPr>
            <p:nvPr/>
          </p:nvSpPr>
          <p:spPr bwMode="auto">
            <a:xfrm>
              <a:off x="-37" y="903"/>
              <a:ext cx="923" cy="447"/>
            </a:xfrm>
            <a:prstGeom prst="rect">
              <a:avLst/>
            </a:prstGeom>
            <a:noFill/>
            <a:ln w="12700">
              <a:noFill/>
              <a:miter lim="800000"/>
              <a:headEnd/>
              <a:tailEnd/>
            </a:ln>
            <a:effectLst/>
          </p:spPr>
          <p:txBody>
            <a:bodyPr wrap="square">
              <a:spAutoFit/>
            </a:bodyPr>
            <a:lstStyle/>
            <a:p>
              <a:pPr eaLnBrk="1" fontAlgn="auto" hangingPunct="1">
                <a:spcBef>
                  <a:spcPts val="0"/>
                </a:spcBef>
                <a:spcAft>
                  <a:spcPts val="0"/>
                </a:spcAft>
                <a:defRPr/>
              </a:pPr>
              <a:r>
                <a:rPr lang="en-US" b="1" kern="0" dirty="0">
                  <a:solidFill>
                    <a:srgbClr val="99FF33"/>
                  </a:solidFill>
                  <a:latin typeface="+mj-lt"/>
                  <a:cs typeface="ＭＳ Ｐゴシック" charset="-128"/>
                </a:rPr>
                <a:t>1.2 m</a:t>
              </a:r>
            </a:p>
          </p:txBody>
        </p:sp>
      </p:grpSp>
      <p:pic>
        <p:nvPicPr>
          <p:cNvPr id="15362" name="Picture 2"/>
          <p:cNvPicPr>
            <a:picLocks noChangeAspect="1" noChangeArrowheads="1"/>
          </p:cNvPicPr>
          <p:nvPr/>
        </p:nvPicPr>
        <p:blipFill>
          <a:blip r:embed="rId5">
            <a:clrChange>
              <a:clrFrom>
                <a:srgbClr val="FFFFFF"/>
              </a:clrFrom>
              <a:clrTo>
                <a:srgbClr val="FFFFFF">
                  <a:alpha val="0"/>
                </a:srgbClr>
              </a:clrTo>
            </a:clrChange>
            <a:extLst>
              <a:ext uri="{BEBA8EAE-BF5A-486C-A8C5-ECC9F3942E4B}">
                <a14:imgProps xmlns:a14="http://schemas.microsoft.com/office/drawing/2010/main">
                  <a14:imgLayer r:embed="rId6">
                    <a14:imgEffect>
                      <a14:sharpenSoften amount="50000"/>
                    </a14:imgEffect>
                  </a14:imgLayer>
                </a14:imgProps>
              </a:ext>
              <a:ext uri="{28A0092B-C50C-407E-A947-70E740481C1C}">
                <a14:useLocalDpi xmlns:a14="http://schemas.microsoft.com/office/drawing/2010/main" val="0"/>
              </a:ext>
            </a:extLst>
          </a:blip>
          <a:srcRect/>
          <a:stretch>
            <a:fillRect/>
          </a:stretch>
        </p:blipFill>
        <p:spPr bwMode="auto">
          <a:xfrm>
            <a:off x="5507984" y="4687348"/>
            <a:ext cx="3684896" cy="19901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3" name="Rectangle 4"/>
          <p:cNvSpPr>
            <a:spLocks noChangeArrowheads="1"/>
          </p:cNvSpPr>
          <p:nvPr/>
        </p:nvSpPr>
        <p:spPr bwMode="auto">
          <a:xfrm>
            <a:off x="188627" y="5276551"/>
            <a:ext cx="4813345" cy="13932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pPr>
            <a:r>
              <a:rPr lang="en-US" altLang="de-DE" sz="1600" b="1" dirty="0" smtClean="0">
                <a:solidFill>
                  <a:srgbClr val="0000FF"/>
                </a:solidFill>
                <a:latin typeface="Arial" panose="020B0604020202020204" pitchFamily="34" charset="0"/>
                <a:cs typeface="Arial" panose="020B0604020202020204" pitchFamily="34" charset="0"/>
              </a:rPr>
              <a:t>LHC </a:t>
            </a:r>
            <a:r>
              <a:rPr lang="en-US" altLang="de-DE" sz="1600" b="1" dirty="0">
                <a:solidFill>
                  <a:srgbClr val="0000FF"/>
                </a:solidFill>
                <a:latin typeface="Arial" panose="020B0604020202020204" pitchFamily="34" charset="0"/>
                <a:cs typeface="Arial" panose="020B0604020202020204" pitchFamily="34" charset="0"/>
              </a:rPr>
              <a:t>maximal losses </a:t>
            </a:r>
            <a:r>
              <a:rPr lang="en-US" altLang="de-DE" sz="1600" b="1" dirty="0" smtClean="0">
                <a:solidFill>
                  <a:srgbClr val="0000FF"/>
                </a:solidFill>
                <a:latin typeface="Arial" panose="020B0604020202020204" pitchFamily="34" charset="0"/>
                <a:cs typeface="Arial" panose="020B0604020202020204" pitchFamily="34" charset="0"/>
              </a:rPr>
              <a:t>for 6.5 </a:t>
            </a:r>
            <a:r>
              <a:rPr lang="en-US" altLang="de-DE" sz="1600" b="1" dirty="0" err="1" smtClean="0">
                <a:solidFill>
                  <a:srgbClr val="0000FF"/>
                </a:solidFill>
                <a:latin typeface="Arial" panose="020B0604020202020204" pitchFamily="34" charset="0"/>
                <a:cs typeface="Arial" panose="020B0604020202020204" pitchFamily="34" charset="0"/>
              </a:rPr>
              <a:t>TeV</a:t>
            </a:r>
            <a:r>
              <a:rPr lang="en-US" altLang="de-DE" sz="1600" b="1" dirty="0" smtClean="0">
                <a:solidFill>
                  <a:srgbClr val="0000FF"/>
                </a:solidFill>
                <a:latin typeface="Arial" panose="020B0604020202020204" pitchFamily="34" charset="0"/>
                <a:cs typeface="Arial" panose="020B0604020202020204" pitchFamily="34" charset="0"/>
              </a:rPr>
              <a:t> protons: </a:t>
            </a:r>
          </a:p>
          <a:p>
            <a:pPr marL="271463" indent="-271463" algn="l">
              <a:spcBef>
                <a:spcPts val="400"/>
              </a:spcBef>
              <a:buFont typeface="Wingdings" panose="05000000000000000000" pitchFamily="2" charset="2"/>
              <a:buChar char="Ø"/>
            </a:pPr>
            <a:r>
              <a:rPr lang="en-US" altLang="de-DE" sz="1500" dirty="0" smtClean="0">
                <a:latin typeface="Arial" panose="020B0604020202020204" pitchFamily="34" charset="0"/>
                <a:cs typeface="Arial" panose="020B0604020202020204" pitchFamily="34" charset="0"/>
              </a:rPr>
              <a:t>Total stored power 300 MJ</a:t>
            </a:r>
          </a:p>
          <a:p>
            <a:pPr marL="271463" indent="-271463" algn="l">
              <a:spcBef>
                <a:spcPts val="400"/>
              </a:spcBef>
              <a:buFont typeface="Wingdings" panose="05000000000000000000" pitchFamily="2" charset="2"/>
              <a:buChar char="Ø"/>
            </a:pPr>
            <a:r>
              <a:rPr lang="en-US" altLang="de-DE" sz="1500" dirty="0" smtClean="0">
                <a:latin typeface="Arial" panose="020B0604020202020204" pitchFamily="34" charset="0"/>
                <a:cs typeface="Arial" panose="020B0604020202020204" pitchFamily="34" charset="0"/>
              </a:rPr>
              <a:t>Max. energy deposition in </a:t>
            </a:r>
            <a:r>
              <a:rPr lang="en-US" altLang="de-DE" sz="1500" dirty="0" err="1" smtClean="0">
                <a:latin typeface="Arial" panose="020B0604020202020204" pitchFamily="34" charset="0"/>
                <a:cs typeface="Arial" panose="020B0604020202020204" pitchFamily="34" charset="0"/>
              </a:rPr>
              <a:t>sc</a:t>
            </a:r>
            <a:r>
              <a:rPr lang="en-US" altLang="de-DE" sz="1500" dirty="0" smtClean="0">
                <a:latin typeface="Arial" panose="020B0604020202020204" pitchFamily="34" charset="0"/>
                <a:cs typeface="Arial" panose="020B0604020202020204" pitchFamily="34" charset="0"/>
              </a:rPr>
              <a:t> magnet: 0.1 J/cm</a:t>
            </a:r>
            <a:r>
              <a:rPr lang="en-US" altLang="de-DE" sz="1500" baseline="30000" dirty="0" smtClean="0">
                <a:latin typeface="Arial" panose="020B0604020202020204" pitchFamily="34" charset="0"/>
                <a:cs typeface="Arial" panose="020B0604020202020204" pitchFamily="34" charset="0"/>
              </a:rPr>
              <a:t>2</a:t>
            </a:r>
            <a:r>
              <a:rPr lang="en-US" altLang="de-DE" sz="1500" dirty="0" smtClean="0">
                <a:latin typeface="Arial" panose="020B0604020202020204" pitchFamily="34" charset="0"/>
                <a:cs typeface="Arial" panose="020B0604020202020204" pitchFamily="34" charset="0"/>
              </a:rPr>
              <a:t> </a:t>
            </a:r>
          </a:p>
          <a:p>
            <a:pPr marL="271463" indent="-271463" algn="l">
              <a:spcBef>
                <a:spcPts val="400"/>
              </a:spcBef>
              <a:buFont typeface="Wingdings" panose="05000000000000000000" pitchFamily="2" charset="2"/>
              <a:buChar char="Ø"/>
            </a:pPr>
            <a:r>
              <a:rPr lang="en-US" altLang="de-DE" sz="1500" dirty="0" smtClean="0">
                <a:latin typeface="Arial" panose="020B0604020202020204" pitchFamily="34" charset="0"/>
                <a:cs typeface="Arial" panose="020B0604020202020204" pitchFamily="34" charset="0"/>
              </a:rPr>
              <a:t>Corresponding to 6x10</a:t>
            </a:r>
            <a:r>
              <a:rPr lang="en-US" altLang="de-DE" sz="1500" baseline="30000" dirty="0" smtClean="0">
                <a:latin typeface="Arial" panose="020B0604020202020204" pitchFamily="34" charset="0"/>
                <a:cs typeface="Arial" panose="020B0604020202020204" pitchFamily="34" charset="0"/>
              </a:rPr>
              <a:t>7</a:t>
            </a:r>
            <a:r>
              <a:rPr lang="en-US" altLang="de-DE" sz="1500" dirty="0" smtClean="0">
                <a:latin typeface="Arial" panose="020B0604020202020204" pitchFamily="34" charset="0"/>
                <a:cs typeface="Arial" panose="020B0604020202020204" pitchFamily="34" charset="0"/>
              </a:rPr>
              <a:t> protons</a:t>
            </a:r>
          </a:p>
          <a:p>
            <a:pPr marL="271463" indent="-271463" algn="l">
              <a:spcBef>
                <a:spcPts val="400"/>
              </a:spcBef>
              <a:buFont typeface="Wingdings" panose="05000000000000000000" pitchFamily="2" charset="2"/>
              <a:buChar char="Ø"/>
            </a:pPr>
            <a:r>
              <a:rPr lang="en-US" altLang="de-DE" sz="1500" dirty="0" smtClean="0">
                <a:latin typeface="Arial" panose="020B0604020202020204" pitchFamily="34" charset="0"/>
                <a:cs typeface="Arial" panose="020B0604020202020204" pitchFamily="34" charset="0"/>
              </a:rPr>
              <a:t>Or 2x10</a:t>
            </a:r>
            <a:r>
              <a:rPr lang="en-US" altLang="de-DE" sz="1500" baseline="30000" dirty="0" smtClean="0">
                <a:latin typeface="Arial" panose="020B0604020202020204" pitchFamily="34" charset="0"/>
                <a:cs typeface="Arial" panose="020B0604020202020204" pitchFamily="34" charset="0"/>
              </a:rPr>
              <a:t>-7</a:t>
            </a:r>
            <a:r>
              <a:rPr lang="en-US" altLang="de-DE" sz="1500" dirty="0" smtClean="0">
                <a:latin typeface="Arial" panose="020B0604020202020204" pitchFamily="34" charset="0"/>
                <a:cs typeface="Arial" panose="020B0604020202020204" pitchFamily="34" charset="0"/>
              </a:rPr>
              <a:t> of the stored beam of 3x10</a:t>
            </a:r>
            <a:r>
              <a:rPr lang="en-US" altLang="de-DE" sz="1500" baseline="30000" dirty="0" smtClean="0">
                <a:latin typeface="Arial" panose="020B0604020202020204" pitchFamily="34" charset="0"/>
                <a:cs typeface="Arial" panose="020B0604020202020204" pitchFamily="34" charset="0"/>
              </a:rPr>
              <a:t>14</a:t>
            </a:r>
            <a:r>
              <a:rPr lang="en-US" altLang="de-DE" sz="1500" dirty="0" smtClean="0">
                <a:latin typeface="Arial" panose="020B0604020202020204" pitchFamily="34" charset="0"/>
                <a:cs typeface="Arial" panose="020B0604020202020204" pitchFamily="34" charset="0"/>
              </a:rPr>
              <a:t> protons   </a:t>
            </a:r>
          </a:p>
        </p:txBody>
      </p:sp>
      <p:grpSp>
        <p:nvGrpSpPr>
          <p:cNvPr id="8" name="Gruppieren 7"/>
          <p:cNvGrpSpPr/>
          <p:nvPr/>
        </p:nvGrpSpPr>
        <p:grpSpPr>
          <a:xfrm>
            <a:off x="13648" y="2503660"/>
            <a:ext cx="5724450" cy="2668882"/>
            <a:chOff x="-7393023" y="2055325"/>
            <a:chExt cx="5724450" cy="2668882"/>
          </a:xfrm>
        </p:grpSpPr>
        <p:pic>
          <p:nvPicPr>
            <p:cNvPr id="32" name="Picture 9" descr="FULL VIEW.jpg"/>
            <p:cNvPicPr>
              <a:picLocks noChangeAspect="1"/>
            </p:cNvPicPr>
            <p:nvPr/>
          </p:nvPicPr>
          <p:blipFill>
            <a:blip r:embed="rId7" cstate="print">
              <a:clrChange>
                <a:clrFrom>
                  <a:srgbClr val="FFFFFF"/>
                </a:clrFrom>
                <a:clrTo>
                  <a:srgbClr val="FFFFFF">
                    <a:alpha val="0"/>
                  </a:srgbClr>
                </a:clrTo>
              </a:clrChange>
              <a:extLst>
                <a:ext uri="{28A0092B-C50C-407E-A947-70E740481C1C}">
                  <a14:useLocalDpi xmlns:a14="http://schemas.microsoft.com/office/drawing/2010/main" val="0"/>
                </a:ext>
              </a:extLst>
            </a:blip>
            <a:srcRect l="8615" t="750" r="9404" b="750"/>
            <a:stretch>
              <a:fillRect/>
            </a:stretch>
          </p:blipFill>
          <p:spPr>
            <a:xfrm>
              <a:off x="-6992325" y="2055325"/>
              <a:ext cx="3825363" cy="2632023"/>
            </a:xfrm>
            <a:prstGeom prst="rect">
              <a:avLst/>
            </a:prstGeom>
          </p:spPr>
        </p:pic>
        <p:sp>
          <p:nvSpPr>
            <p:cNvPr id="34" name="AutoShape 4"/>
            <p:cNvSpPr>
              <a:spLocks/>
            </p:cNvSpPr>
            <p:nvPr/>
          </p:nvSpPr>
          <p:spPr bwMode="auto">
            <a:xfrm>
              <a:off x="-5113354" y="4431819"/>
              <a:ext cx="1565809" cy="292388"/>
            </a:xfrm>
            <a:prstGeom prst="borderCallout2">
              <a:avLst>
                <a:gd name="adj1" fmla="val 50000"/>
                <a:gd name="adj2" fmla="val 0"/>
                <a:gd name="adj3" fmla="val 50000"/>
                <a:gd name="adj4" fmla="val -7481"/>
                <a:gd name="adj5" fmla="val -178519"/>
                <a:gd name="adj6" fmla="val -30144"/>
              </a:avLst>
            </a:prstGeom>
            <a:solidFill>
              <a:srgbClr val="FFFFCC"/>
            </a:solidFill>
            <a:ln w="12700">
              <a:solidFill>
                <a:srgbClr val="000099"/>
              </a:solidFill>
              <a:miter lim="800000"/>
              <a:headEnd type="none" w="sm" len="sm"/>
              <a:tailEnd type="none" w="sm" len="sm"/>
            </a:ln>
            <a:effectLst/>
          </p:spPr>
          <p:txBody>
            <a:bodyPr wrap="square" lIns="36000" rIns="36000" anchor="ctr" anchorCtr="1">
              <a:spAutoFit/>
            </a:bodyPr>
            <a:lstStyle/>
            <a:p>
              <a:pPr eaLnBrk="0" hangingPunct="0">
                <a:spcBef>
                  <a:spcPct val="0"/>
                </a:spcBef>
              </a:pPr>
              <a:r>
                <a:rPr lang="en-US" sz="1300" dirty="0" smtClean="0">
                  <a:solidFill>
                    <a:srgbClr val="003366"/>
                  </a:solidFill>
                  <a:latin typeface="Arial" charset="0"/>
                </a:rPr>
                <a:t>Actuation system</a:t>
              </a:r>
              <a:endParaRPr lang="en-US" sz="1300" dirty="0">
                <a:solidFill>
                  <a:srgbClr val="003366"/>
                </a:solidFill>
                <a:latin typeface="Arial" charset="0"/>
              </a:endParaRPr>
            </a:p>
          </p:txBody>
        </p:sp>
        <p:sp>
          <p:nvSpPr>
            <p:cNvPr id="35" name="AutoShape 5"/>
            <p:cNvSpPr>
              <a:spLocks/>
            </p:cNvSpPr>
            <p:nvPr/>
          </p:nvSpPr>
          <p:spPr bwMode="auto">
            <a:xfrm>
              <a:off x="-3279121" y="2256339"/>
              <a:ext cx="1423025" cy="292388"/>
            </a:xfrm>
            <a:prstGeom prst="borderCallout2">
              <a:avLst>
                <a:gd name="adj1" fmla="val 50000"/>
                <a:gd name="adj2" fmla="val 0"/>
                <a:gd name="adj3" fmla="val 50000"/>
                <a:gd name="adj4" fmla="val -7148"/>
                <a:gd name="adj5" fmla="val 105591"/>
                <a:gd name="adj6" fmla="val -67923"/>
              </a:avLst>
            </a:prstGeom>
            <a:solidFill>
              <a:srgbClr val="FFFFCC"/>
            </a:solidFill>
            <a:ln w="12700">
              <a:solidFill>
                <a:srgbClr val="000099"/>
              </a:solidFill>
              <a:miter lim="800000"/>
              <a:headEnd type="none" w="sm" len="sm"/>
              <a:tailEnd type="none" w="sm" len="sm"/>
            </a:ln>
            <a:effectLst/>
          </p:spPr>
          <p:txBody>
            <a:bodyPr wrap="square" lIns="0" rIns="0" anchor="ctr" anchorCtr="1">
              <a:spAutoFit/>
            </a:bodyPr>
            <a:lstStyle/>
            <a:p>
              <a:pPr eaLnBrk="0" hangingPunct="0">
                <a:spcBef>
                  <a:spcPct val="0"/>
                </a:spcBef>
              </a:pPr>
              <a:r>
                <a:rPr lang="en-US" sz="1300" dirty="0" smtClean="0">
                  <a:solidFill>
                    <a:srgbClr val="003366"/>
                  </a:solidFill>
                  <a:latin typeface="Arial" charset="0"/>
                </a:rPr>
                <a:t>RF contact system</a:t>
              </a:r>
              <a:endParaRPr lang="en-US" sz="1300" dirty="0">
                <a:solidFill>
                  <a:srgbClr val="003366"/>
                </a:solidFill>
                <a:latin typeface="Arial" charset="0"/>
              </a:endParaRPr>
            </a:p>
          </p:txBody>
        </p:sp>
        <p:sp>
          <p:nvSpPr>
            <p:cNvPr id="36" name="AutoShape 7"/>
            <p:cNvSpPr>
              <a:spLocks/>
            </p:cNvSpPr>
            <p:nvPr/>
          </p:nvSpPr>
          <p:spPr bwMode="auto">
            <a:xfrm>
              <a:off x="-3502807" y="2657091"/>
              <a:ext cx="1521072" cy="307777"/>
            </a:xfrm>
            <a:prstGeom prst="borderCallout2">
              <a:avLst>
                <a:gd name="adj1" fmla="val 50000"/>
                <a:gd name="adj2" fmla="val 0"/>
                <a:gd name="adj3" fmla="val 50000"/>
                <a:gd name="adj4" fmla="val -6572"/>
                <a:gd name="adj5" fmla="val 145691"/>
                <a:gd name="adj6" fmla="val -80396"/>
              </a:avLst>
            </a:prstGeom>
            <a:solidFill>
              <a:srgbClr val="FFFFCC"/>
            </a:solidFill>
            <a:ln w="12700">
              <a:solidFill>
                <a:srgbClr val="000099"/>
              </a:solidFill>
              <a:miter lim="800000"/>
              <a:headEnd type="none" w="sm" len="sm"/>
              <a:tailEnd type="none" w="sm" len="sm"/>
            </a:ln>
            <a:effectLst/>
          </p:spPr>
          <p:txBody>
            <a:bodyPr wrap="square" lIns="0" rIns="0" anchor="ctr" anchorCtr="1">
              <a:spAutoFit/>
            </a:bodyPr>
            <a:lstStyle/>
            <a:p>
              <a:pPr eaLnBrk="0" hangingPunct="0">
                <a:spcBef>
                  <a:spcPct val="0"/>
                </a:spcBef>
              </a:pPr>
              <a:r>
                <a:rPr lang="en-US" sz="1400" dirty="0" smtClean="0">
                  <a:solidFill>
                    <a:srgbClr val="003366"/>
                  </a:solidFill>
                  <a:latin typeface="Arial" charset="0"/>
                </a:rPr>
                <a:t>Jaw Assembly</a:t>
              </a:r>
              <a:endParaRPr lang="en-US" sz="1400" dirty="0">
                <a:solidFill>
                  <a:srgbClr val="003366"/>
                </a:solidFill>
                <a:latin typeface="Arial" charset="0"/>
              </a:endParaRPr>
            </a:p>
          </p:txBody>
        </p:sp>
        <p:sp>
          <p:nvSpPr>
            <p:cNvPr id="37" name="AutoShape 7"/>
            <p:cNvSpPr>
              <a:spLocks/>
            </p:cNvSpPr>
            <p:nvPr/>
          </p:nvSpPr>
          <p:spPr bwMode="auto">
            <a:xfrm>
              <a:off x="-4934404" y="4075777"/>
              <a:ext cx="1521072" cy="292388"/>
            </a:xfrm>
            <a:prstGeom prst="borderCallout2">
              <a:avLst>
                <a:gd name="adj1" fmla="val 50000"/>
                <a:gd name="adj2" fmla="val 0"/>
                <a:gd name="adj3" fmla="val 50000"/>
                <a:gd name="adj4" fmla="val -6572"/>
                <a:gd name="adj5" fmla="val -312899"/>
                <a:gd name="adj6" fmla="val -66390"/>
              </a:avLst>
            </a:prstGeom>
            <a:solidFill>
              <a:srgbClr val="FFFFCC"/>
            </a:solidFill>
            <a:ln w="12700">
              <a:solidFill>
                <a:srgbClr val="000099"/>
              </a:solidFill>
              <a:miter lim="800000"/>
              <a:headEnd type="none" w="sm" len="sm"/>
              <a:tailEnd type="none" w="sm" len="sm"/>
            </a:ln>
            <a:effectLst/>
          </p:spPr>
          <p:txBody>
            <a:bodyPr wrap="square" lIns="0" rIns="0" anchor="ctr" anchorCtr="1">
              <a:spAutoFit/>
            </a:bodyPr>
            <a:lstStyle/>
            <a:p>
              <a:pPr eaLnBrk="0" hangingPunct="0">
                <a:spcBef>
                  <a:spcPct val="0"/>
                </a:spcBef>
              </a:pPr>
              <a:r>
                <a:rPr lang="en-US" sz="1300" dirty="0" smtClean="0">
                  <a:solidFill>
                    <a:srgbClr val="003366"/>
                  </a:solidFill>
                  <a:latin typeface="Arial" charset="0"/>
                </a:rPr>
                <a:t>Cooling system</a:t>
              </a:r>
              <a:endParaRPr lang="en-US" sz="1300" dirty="0">
                <a:solidFill>
                  <a:srgbClr val="003366"/>
                </a:solidFill>
                <a:latin typeface="Arial" charset="0"/>
              </a:endParaRPr>
            </a:p>
          </p:txBody>
        </p:sp>
        <p:sp>
          <p:nvSpPr>
            <p:cNvPr id="38" name="AutoShape 7"/>
            <p:cNvSpPr>
              <a:spLocks/>
            </p:cNvSpPr>
            <p:nvPr/>
          </p:nvSpPr>
          <p:spPr bwMode="auto">
            <a:xfrm>
              <a:off x="-4343695" y="3627504"/>
              <a:ext cx="1252648" cy="292388"/>
            </a:xfrm>
            <a:prstGeom prst="borderCallout2">
              <a:avLst>
                <a:gd name="adj1" fmla="val 50000"/>
                <a:gd name="adj2" fmla="val 0"/>
                <a:gd name="adj3" fmla="val 50000"/>
                <a:gd name="adj4" fmla="val -6572"/>
                <a:gd name="adj5" fmla="val -165327"/>
                <a:gd name="adj6" fmla="val -48187"/>
              </a:avLst>
            </a:prstGeom>
            <a:solidFill>
              <a:srgbClr val="FFFFCC"/>
            </a:solidFill>
            <a:ln w="12700">
              <a:solidFill>
                <a:srgbClr val="000099"/>
              </a:solidFill>
              <a:miter lim="800000"/>
              <a:headEnd type="none" w="sm" len="sm"/>
              <a:tailEnd type="none" w="sm" len="sm"/>
            </a:ln>
            <a:effectLst/>
          </p:spPr>
          <p:txBody>
            <a:bodyPr wrap="square" lIns="0" rIns="0" anchor="ctr" anchorCtr="1">
              <a:spAutoFit/>
            </a:bodyPr>
            <a:lstStyle/>
            <a:p>
              <a:pPr eaLnBrk="0" hangingPunct="0">
                <a:spcBef>
                  <a:spcPct val="0"/>
                </a:spcBef>
              </a:pPr>
              <a:r>
                <a:rPr lang="en-US" sz="1300" dirty="0" smtClean="0">
                  <a:solidFill>
                    <a:srgbClr val="003366"/>
                  </a:solidFill>
                  <a:latin typeface="Arial" charset="0"/>
                </a:rPr>
                <a:t>Vacuum Vessel</a:t>
              </a:r>
              <a:endParaRPr lang="en-US" sz="1300" dirty="0">
                <a:solidFill>
                  <a:srgbClr val="003366"/>
                </a:solidFill>
                <a:latin typeface="Arial" charset="0"/>
              </a:endParaRPr>
            </a:p>
          </p:txBody>
        </p:sp>
        <p:sp>
          <p:nvSpPr>
            <p:cNvPr id="39" name="Textfeld 38"/>
            <p:cNvSpPr txBox="1"/>
            <p:nvPr/>
          </p:nvSpPr>
          <p:spPr>
            <a:xfrm>
              <a:off x="-3413331" y="4363852"/>
              <a:ext cx="1744758" cy="292388"/>
            </a:xfrm>
            <a:prstGeom prst="rect">
              <a:avLst/>
            </a:prstGeom>
            <a:noFill/>
          </p:spPr>
          <p:txBody>
            <a:bodyPr wrap="square" rtlCol="0">
              <a:spAutoFit/>
            </a:bodyPr>
            <a:lstStyle/>
            <a:p>
              <a:r>
                <a:rPr lang="de-DE" sz="1300" dirty="0" err="1" smtClean="0">
                  <a:solidFill>
                    <a:prstClr val="black"/>
                  </a:solidFill>
                  <a:latin typeface="+mj-lt"/>
                </a:rPr>
                <a:t>coutesy</a:t>
              </a:r>
              <a:r>
                <a:rPr lang="de-DE" sz="1300" dirty="0" smtClean="0">
                  <a:solidFill>
                    <a:prstClr val="black"/>
                  </a:solidFill>
                  <a:latin typeface="+mj-lt"/>
                </a:rPr>
                <a:t> </a:t>
              </a:r>
              <a:r>
                <a:rPr lang="de-DE" sz="1300" dirty="0" err="1" smtClean="0">
                  <a:solidFill>
                    <a:prstClr val="black"/>
                  </a:solidFill>
                  <a:latin typeface="+mj-lt"/>
                </a:rPr>
                <a:t>R.Losito</a:t>
              </a:r>
              <a:endParaRPr lang="de-CH" sz="1300" dirty="0">
                <a:solidFill>
                  <a:prstClr val="black"/>
                </a:solidFill>
                <a:latin typeface="+mj-lt"/>
              </a:endParaRPr>
            </a:p>
          </p:txBody>
        </p:sp>
        <p:sp>
          <p:nvSpPr>
            <p:cNvPr id="42" name="Text Box 10"/>
            <p:cNvSpPr txBox="1">
              <a:spLocks noChangeArrowheads="1"/>
            </p:cNvSpPr>
            <p:nvPr/>
          </p:nvSpPr>
          <p:spPr bwMode="auto">
            <a:xfrm>
              <a:off x="-6317076" y="2256001"/>
              <a:ext cx="830292" cy="369066"/>
            </a:xfrm>
            <a:prstGeom prst="rect">
              <a:avLst/>
            </a:prstGeom>
            <a:noFill/>
            <a:ln w="12700">
              <a:noFill/>
              <a:miter lim="800000"/>
              <a:headEnd/>
              <a:tailEnd/>
            </a:ln>
            <a:effectLst/>
          </p:spPr>
          <p:txBody>
            <a:bodyPr wrap="square">
              <a:spAutoFit/>
            </a:bodyPr>
            <a:lstStyle/>
            <a:p>
              <a:pPr eaLnBrk="1" fontAlgn="auto" hangingPunct="1">
                <a:spcBef>
                  <a:spcPts val="0"/>
                </a:spcBef>
                <a:spcAft>
                  <a:spcPts val="0"/>
                </a:spcAft>
                <a:defRPr/>
              </a:pPr>
              <a:r>
                <a:rPr lang="en-US" kern="0" dirty="0">
                  <a:latin typeface="+mj-lt"/>
                  <a:cs typeface="ＭＳ Ｐゴシック" charset="-128"/>
                </a:rPr>
                <a:t>1.2 m</a:t>
              </a:r>
            </a:p>
          </p:txBody>
        </p:sp>
        <p:sp>
          <p:nvSpPr>
            <p:cNvPr id="45" name="Line 9"/>
            <p:cNvSpPr>
              <a:spLocks noChangeShapeType="1"/>
            </p:cNvSpPr>
            <p:nvPr/>
          </p:nvSpPr>
          <p:spPr bwMode="auto">
            <a:xfrm flipV="1">
              <a:off x="-6719911" y="2055325"/>
              <a:ext cx="2188854" cy="1063240"/>
            </a:xfrm>
            <a:prstGeom prst="line">
              <a:avLst/>
            </a:prstGeom>
            <a:noFill/>
            <a:ln w="25400">
              <a:solidFill>
                <a:schemeClr val="tx1"/>
              </a:solidFill>
              <a:round/>
              <a:headEnd type="triangle" w="med" len="med"/>
              <a:tailEnd type="triangle" w="med" len="med"/>
            </a:ln>
          </p:spPr>
          <p:txBody>
            <a:bodyPr wrap="square">
              <a:spAutoFit/>
            </a:bodyPr>
            <a:lstStyle/>
            <a:p>
              <a:pPr eaLnBrk="1" fontAlgn="auto" hangingPunct="1">
                <a:spcBef>
                  <a:spcPts val="0"/>
                </a:spcBef>
                <a:spcAft>
                  <a:spcPts val="0"/>
                </a:spcAft>
                <a:defRPr/>
              </a:pPr>
              <a:endParaRPr lang="en-US" sz="1600" kern="0">
                <a:solidFill>
                  <a:sysClr val="windowText" lastClr="000000"/>
                </a:solidFill>
                <a:latin typeface="Calibri" panose="020F0502020204030204" pitchFamily="34" charset="0"/>
              </a:endParaRPr>
            </a:p>
          </p:txBody>
        </p:sp>
        <p:cxnSp>
          <p:nvCxnSpPr>
            <p:cNvPr id="48" name="Gerade Verbindung mit Pfeil 47"/>
            <p:cNvCxnSpPr/>
            <p:nvPr/>
          </p:nvCxnSpPr>
          <p:spPr>
            <a:xfrm flipV="1">
              <a:off x="-6846179" y="3417417"/>
              <a:ext cx="746805" cy="329836"/>
            </a:xfrm>
            <a:prstGeom prst="straightConnector1">
              <a:avLst/>
            </a:prstGeom>
            <a:ln w="44450">
              <a:solidFill>
                <a:srgbClr val="FF0000"/>
              </a:solidFill>
              <a:tailEnd type="stealth" w="lg" len="lg"/>
            </a:ln>
            <a:effectLst/>
          </p:spPr>
          <p:style>
            <a:lnRef idx="2">
              <a:schemeClr val="accent1"/>
            </a:lnRef>
            <a:fillRef idx="0">
              <a:schemeClr val="accent1"/>
            </a:fillRef>
            <a:effectRef idx="1">
              <a:schemeClr val="accent1"/>
            </a:effectRef>
            <a:fontRef idx="minor">
              <a:schemeClr val="tx1"/>
            </a:fontRef>
          </p:style>
        </p:cxnSp>
        <p:sp>
          <p:nvSpPr>
            <p:cNvPr id="49" name="Text Box 10"/>
            <p:cNvSpPr txBox="1">
              <a:spLocks noChangeArrowheads="1"/>
            </p:cNvSpPr>
            <p:nvPr/>
          </p:nvSpPr>
          <p:spPr bwMode="auto">
            <a:xfrm>
              <a:off x="-7393023" y="3269901"/>
              <a:ext cx="793432" cy="369332"/>
            </a:xfrm>
            <a:prstGeom prst="rect">
              <a:avLst/>
            </a:prstGeom>
            <a:noFill/>
            <a:ln w="12700">
              <a:noFill/>
              <a:miter lim="800000"/>
              <a:headEnd/>
              <a:tailEnd/>
            </a:ln>
            <a:effectLst/>
          </p:spPr>
          <p:txBody>
            <a:bodyPr wrap="square">
              <a:spAutoFit/>
            </a:bodyPr>
            <a:lstStyle/>
            <a:p>
              <a:pPr eaLnBrk="1" fontAlgn="auto" hangingPunct="1">
                <a:spcBef>
                  <a:spcPts val="0"/>
                </a:spcBef>
                <a:spcAft>
                  <a:spcPts val="0"/>
                </a:spcAft>
                <a:defRPr/>
              </a:pPr>
              <a:r>
                <a:rPr lang="en-US" b="1" kern="0" dirty="0" smtClean="0">
                  <a:solidFill>
                    <a:srgbClr val="FF0000"/>
                  </a:solidFill>
                  <a:latin typeface="+mj-lt"/>
                  <a:cs typeface="ＭＳ Ｐゴシック" charset="-128"/>
                </a:rPr>
                <a:t>beam</a:t>
              </a:r>
              <a:endParaRPr lang="en-US" b="1" kern="0" dirty="0">
                <a:solidFill>
                  <a:srgbClr val="FF0000"/>
                </a:solidFill>
                <a:latin typeface="+mj-lt"/>
                <a:cs typeface="ＭＳ Ｐゴシック" charset="-128"/>
              </a:endParaRPr>
            </a:p>
          </p:txBody>
        </p:sp>
      </p:grpSp>
    </p:spTree>
    <p:extLst>
      <p:ext uri="{BB962C8B-B14F-4D97-AF65-F5344CB8AC3E}">
        <p14:creationId xmlns:p14="http://schemas.microsoft.com/office/powerpoint/2010/main" val="3317045820"/>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19"/>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536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Text Box 2"/>
          <p:cNvSpPr txBox="1">
            <a:spLocks noChangeArrowheads="1"/>
          </p:cNvSpPr>
          <p:nvPr/>
        </p:nvSpPr>
        <p:spPr bwMode="auto">
          <a:xfrm>
            <a:off x="252000" y="180000"/>
            <a:ext cx="7924800" cy="430887"/>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200" b="1" dirty="0" smtClean="0">
                <a:solidFill>
                  <a:srgbClr val="000000"/>
                </a:solidFill>
                <a:latin typeface="Calibri" panose="020F0502020204030204" pitchFamily="34" charset="0"/>
                <a:cs typeface="Calibri" panose="020F0502020204030204" pitchFamily="34" charset="0"/>
              </a:rPr>
              <a:t>LHC Collimator System</a:t>
            </a:r>
            <a:endParaRPr lang="en-US" altLang="de-DE" sz="2200" b="1" dirty="0">
              <a:solidFill>
                <a:srgbClr val="000000"/>
              </a:solidFill>
              <a:latin typeface="Calibri" panose="020F0502020204030204" pitchFamily="34" charset="0"/>
              <a:cs typeface="Calibri" panose="020F0502020204030204" pitchFamily="34" charset="0"/>
            </a:endParaRPr>
          </a:p>
        </p:txBody>
      </p:sp>
      <p:sp>
        <p:nvSpPr>
          <p:cNvPr id="300037" name="Rectangle 5"/>
          <p:cNvSpPr>
            <a:spLocks noChangeArrowheads="1"/>
          </p:cNvSpPr>
          <p:nvPr/>
        </p:nvSpPr>
        <p:spPr bwMode="auto">
          <a:xfrm>
            <a:off x="284163" y="3497263"/>
            <a:ext cx="8491537"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en-US" altLang="de-DE" sz="2000" dirty="0">
              <a:solidFill>
                <a:schemeClr val="accent2"/>
              </a:solidFill>
            </a:endParaRPr>
          </a:p>
        </p:txBody>
      </p:sp>
      <p:grpSp>
        <p:nvGrpSpPr>
          <p:cNvPr id="9" name="Gruppieren 8"/>
          <p:cNvGrpSpPr/>
          <p:nvPr/>
        </p:nvGrpSpPr>
        <p:grpSpPr>
          <a:xfrm>
            <a:off x="4309937" y="764704"/>
            <a:ext cx="4823190" cy="3925550"/>
            <a:chOff x="3830953" y="1154904"/>
            <a:chExt cx="4823190" cy="3925550"/>
          </a:xfrm>
        </p:grpSpPr>
        <p:pic>
          <p:nvPicPr>
            <p:cNvPr id="40" name="Picture 4" descr="Screen shot 2012-04-07 at 7.00.15 PM.png"/>
            <p:cNvPicPr>
              <a:picLocks noChangeAspect="1"/>
            </p:cNvPicPr>
            <p:nvPr/>
          </p:nvPicPr>
          <p:blipFill rotWithShape="1">
            <a:blip r:embed="rId2" cstate="hqprint">
              <a:extLst>
                <a:ext uri="{28A0092B-C50C-407E-A947-70E740481C1C}">
                  <a14:useLocalDpi xmlns:a14="http://schemas.microsoft.com/office/drawing/2010/main"/>
                </a:ext>
              </a:extLst>
            </a:blip>
            <a:srcRect/>
            <a:stretch/>
          </p:blipFill>
          <p:spPr bwMode="auto">
            <a:xfrm>
              <a:off x="4300103" y="2008888"/>
              <a:ext cx="3842361" cy="289824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 name="Rectangle 18"/>
            <p:cNvSpPr/>
            <p:nvPr/>
          </p:nvSpPr>
          <p:spPr>
            <a:xfrm rot="18464109">
              <a:off x="4421261" y="2404575"/>
              <a:ext cx="118347" cy="364460"/>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2" name="Rectangle 10"/>
            <p:cNvSpPr/>
            <p:nvPr/>
          </p:nvSpPr>
          <p:spPr>
            <a:xfrm>
              <a:off x="4265630" y="4323294"/>
              <a:ext cx="1021662" cy="451961"/>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1</a:t>
              </a:r>
              <a:endParaRPr lang="en-US" dirty="0"/>
            </a:p>
          </p:txBody>
        </p:sp>
        <p:sp>
          <p:nvSpPr>
            <p:cNvPr id="43" name="Rectangle 13"/>
            <p:cNvSpPr/>
            <p:nvPr/>
          </p:nvSpPr>
          <p:spPr>
            <a:xfrm>
              <a:off x="4217870" y="2945560"/>
              <a:ext cx="719378" cy="729483"/>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1</a:t>
              </a:r>
              <a:endParaRPr lang="en-US" dirty="0"/>
            </a:p>
          </p:txBody>
        </p:sp>
        <p:grpSp>
          <p:nvGrpSpPr>
            <p:cNvPr id="47" name="Gruppieren 46"/>
            <p:cNvGrpSpPr/>
            <p:nvPr/>
          </p:nvGrpSpPr>
          <p:grpSpPr>
            <a:xfrm>
              <a:off x="4332264" y="1706730"/>
              <a:ext cx="3866758" cy="3373724"/>
              <a:chOff x="3908672" y="1148507"/>
              <a:chExt cx="5683003" cy="4958387"/>
            </a:xfrm>
          </p:grpSpPr>
          <p:sp>
            <p:nvSpPr>
              <p:cNvPr id="48" name="Rectangle 15"/>
              <p:cNvSpPr/>
              <p:nvPr/>
            </p:nvSpPr>
            <p:spPr>
              <a:xfrm>
                <a:off x="4167652" y="1238250"/>
                <a:ext cx="1057276" cy="1072126"/>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1z</a:t>
                </a:r>
                <a:endParaRPr lang="en-US" dirty="0"/>
              </a:p>
            </p:txBody>
          </p:sp>
          <p:sp>
            <p:nvSpPr>
              <p:cNvPr id="49" name="Rectangle 16"/>
              <p:cNvSpPr/>
              <p:nvPr/>
            </p:nvSpPr>
            <p:spPr>
              <a:xfrm>
                <a:off x="8349231" y="2109013"/>
                <a:ext cx="849996" cy="714375"/>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0" name="Rectangle 11"/>
              <p:cNvSpPr/>
              <p:nvPr/>
            </p:nvSpPr>
            <p:spPr>
              <a:xfrm>
                <a:off x="8040946" y="1148507"/>
                <a:ext cx="1057276" cy="1072126"/>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1</a:t>
                </a:r>
                <a:endParaRPr lang="en-US" dirty="0"/>
              </a:p>
            </p:txBody>
          </p:sp>
          <p:sp>
            <p:nvSpPr>
              <p:cNvPr id="51" name="Rectangle 12"/>
              <p:cNvSpPr/>
              <p:nvPr/>
            </p:nvSpPr>
            <p:spPr>
              <a:xfrm>
                <a:off x="8534399" y="2964270"/>
                <a:ext cx="1057276" cy="1072126"/>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1</a:t>
                </a:r>
                <a:endParaRPr lang="en-US" dirty="0"/>
              </a:p>
            </p:txBody>
          </p:sp>
          <p:sp>
            <p:nvSpPr>
              <p:cNvPr id="52" name="Rectangle 14"/>
              <p:cNvSpPr/>
              <p:nvPr/>
            </p:nvSpPr>
            <p:spPr>
              <a:xfrm>
                <a:off x="3908672" y="5541715"/>
                <a:ext cx="1305299" cy="406988"/>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1</a:t>
                </a:r>
                <a:endParaRPr lang="en-US" dirty="0"/>
              </a:p>
            </p:txBody>
          </p:sp>
          <p:sp>
            <p:nvSpPr>
              <p:cNvPr id="53" name="Rectangle 19"/>
              <p:cNvSpPr/>
              <p:nvPr/>
            </p:nvSpPr>
            <p:spPr>
              <a:xfrm>
                <a:off x="7975832" y="5010203"/>
                <a:ext cx="1501544" cy="649989"/>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1</a:t>
                </a:r>
                <a:endParaRPr lang="en-US" dirty="0"/>
              </a:p>
            </p:txBody>
          </p:sp>
          <p:sp>
            <p:nvSpPr>
              <p:cNvPr id="54" name="Rectangle 20"/>
              <p:cNvSpPr/>
              <p:nvPr/>
            </p:nvSpPr>
            <p:spPr>
              <a:xfrm>
                <a:off x="4774789" y="5660192"/>
                <a:ext cx="4092985" cy="446702"/>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1</a:t>
                </a:r>
                <a:endParaRPr lang="en-US" dirty="0"/>
              </a:p>
            </p:txBody>
          </p:sp>
          <p:sp>
            <p:nvSpPr>
              <p:cNvPr id="55" name="Rectangle 23"/>
              <p:cNvSpPr/>
              <p:nvPr/>
            </p:nvSpPr>
            <p:spPr>
              <a:xfrm rot="19603044">
                <a:off x="7560452" y="5335321"/>
                <a:ext cx="664512" cy="412788"/>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1</a:t>
                </a:r>
                <a:endParaRPr lang="en-US" dirty="0"/>
              </a:p>
            </p:txBody>
          </p:sp>
          <p:sp>
            <p:nvSpPr>
              <p:cNvPr id="56" name="Rectangle 24"/>
              <p:cNvSpPr/>
              <p:nvPr/>
            </p:nvSpPr>
            <p:spPr>
              <a:xfrm rot="19603044">
                <a:off x="5444947" y="5284223"/>
                <a:ext cx="307093" cy="575283"/>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1</a:t>
                </a:r>
                <a:endParaRPr lang="en-US" dirty="0"/>
              </a:p>
            </p:txBody>
          </p:sp>
          <p:sp>
            <p:nvSpPr>
              <p:cNvPr id="57" name="Rectangle 25"/>
              <p:cNvSpPr/>
              <p:nvPr/>
            </p:nvSpPr>
            <p:spPr>
              <a:xfrm rot="3376641">
                <a:off x="8059733" y="1933872"/>
                <a:ext cx="849996" cy="714375"/>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8" name="Rectangle 26"/>
              <p:cNvSpPr/>
              <p:nvPr/>
            </p:nvSpPr>
            <p:spPr>
              <a:xfrm rot="2186084">
                <a:off x="7188694" y="2161684"/>
                <a:ext cx="544431" cy="297383"/>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9" name="Can 32"/>
              <p:cNvSpPr>
                <a:spLocks noChangeArrowheads="1"/>
              </p:cNvSpPr>
              <p:nvPr/>
            </p:nvSpPr>
            <p:spPr bwMode="auto">
              <a:xfrm rot="5400000">
                <a:off x="8781338" y="3650179"/>
                <a:ext cx="153991" cy="327025"/>
              </a:xfrm>
              <a:prstGeom prst="can">
                <a:avLst>
                  <a:gd name="adj" fmla="val 24944"/>
                </a:avLst>
              </a:prstGeom>
              <a:solidFill>
                <a:srgbClr val="FFFF00"/>
              </a:solidFill>
              <a:ln w="9525">
                <a:solidFill>
                  <a:schemeClr val="tx1"/>
                </a:solidFill>
                <a:round/>
                <a:headEnd/>
                <a:tailEnd/>
              </a:ln>
              <a:effectLst/>
            </p:spPr>
            <p:txBody>
              <a:bodyPr/>
              <a:lstStyle>
                <a:lvl1pPr>
                  <a:spcBef>
                    <a:spcPct val="20000"/>
                  </a:spcBef>
                  <a:buClr>
                    <a:srgbClr val="0000FF"/>
                  </a:buClr>
                  <a:buSzPct val="80000"/>
                  <a:buFont typeface="Wingdings" panose="05000000000000000000" pitchFamily="2" charset="2"/>
                  <a:buChar char="q"/>
                  <a:defRPr>
                    <a:solidFill>
                      <a:schemeClr val="tx1"/>
                    </a:solidFill>
                    <a:latin typeface="Arial" panose="020B0604020202020204" pitchFamily="34" charset="0"/>
                  </a:defRPr>
                </a:lvl1pPr>
                <a:lvl2pPr marL="742950" indent="-285750">
                  <a:spcBef>
                    <a:spcPct val="20000"/>
                  </a:spcBef>
                  <a:buChar char="–"/>
                  <a:defRPr sz="1600">
                    <a:solidFill>
                      <a:schemeClr val="tx1"/>
                    </a:solidFill>
                    <a:latin typeface="Arial" panose="020B0604020202020204" pitchFamily="34" charset="0"/>
                  </a:defRPr>
                </a:lvl2pPr>
                <a:lvl3pPr marL="1143000" indent="-228600">
                  <a:spcBef>
                    <a:spcPct val="20000"/>
                  </a:spcBef>
                  <a:buChar char="•"/>
                  <a:defRPr sz="1400">
                    <a:solidFill>
                      <a:schemeClr val="tx1"/>
                    </a:solidFill>
                    <a:latin typeface="Arial" panose="020B0604020202020204" pitchFamily="34" charset="0"/>
                  </a:defRPr>
                </a:lvl3pPr>
                <a:lvl4pPr marL="1600200" indent="-228600">
                  <a:spcBef>
                    <a:spcPct val="20000"/>
                  </a:spcBef>
                  <a:buChar char="–"/>
                  <a:defRPr sz="1400">
                    <a:solidFill>
                      <a:schemeClr val="tx1"/>
                    </a:solidFill>
                    <a:latin typeface="Arial" panose="020B0604020202020204" pitchFamily="34" charset="0"/>
                  </a:defRPr>
                </a:lvl4pPr>
                <a:lvl5pPr marL="2057400" indent="-228600">
                  <a:spcBef>
                    <a:spcPct val="20000"/>
                  </a:spcBef>
                  <a:buChar char="»"/>
                  <a:defRPr sz="14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14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14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14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1400">
                    <a:solidFill>
                      <a:schemeClr val="tx1"/>
                    </a:solidFill>
                    <a:latin typeface="Arial" panose="020B0604020202020204" pitchFamily="34" charset="0"/>
                  </a:defRPr>
                </a:lvl9pPr>
              </a:lstStyle>
              <a:p>
                <a:pPr>
                  <a:spcBef>
                    <a:spcPct val="0"/>
                  </a:spcBef>
                  <a:buClrTx/>
                  <a:buSzTx/>
                  <a:buFontTx/>
                  <a:buNone/>
                </a:pPr>
                <a:endParaRPr lang="en-GB" altLang="en-US">
                  <a:latin typeface="Comic Sans MS" panose="030F0702030302020204" pitchFamily="66" charset="0"/>
                </a:endParaRPr>
              </a:p>
            </p:txBody>
          </p:sp>
          <p:sp>
            <p:nvSpPr>
              <p:cNvPr id="60" name="Can 33"/>
              <p:cNvSpPr>
                <a:spLocks noChangeArrowheads="1"/>
              </p:cNvSpPr>
              <p:nvPr/>
            </p:nvSpPr>
            <p:spPr bwMode="auto">
              <a:xfrm rot="5400000">
                <a:off x="8581883" y="4043085"/>
                <a:ext cx="152403" cy="327025"/>
              </a:xfrm>
              <a:prstGeom prst="can">
                <a:avLst>
                  <a:gd name="adj" fmla="val 25204"/>
                </a:avLst>
              </a:prstGeom>
              <a:solidFill>
                <a:srgbClr val="FFFF00"/>
              </a:solidFill>
              <a:ln w="9525">
                <a:solidFill>
                  <a:schemeClr val="tx1"/>
                </a:solidFill>
                <a:round/>
                <a:headEnd/>
                <a:tailEnd/>
              </a:ln>
              <a:effectLst/>
            </p:spPr>
            <p:txBody>
              <a:bodyPr/>
              <a:lstStyle>
                <a:lvl1pPr>
                  <a:spcBef>
                    <a:spcPct val="20000"/>
                  </a:spcBef>
                  <a:buClr>
                    <a:srgbClr val="0000FF"/>
                  </a:buClr>
                  <a:buSzPct val="80000"/>
                  <a:buFont typeface="Wingdings" panose="05000000000000000000" pitchFamily="2" charset="2"/>
                  <a:buChar char="q"/>
                  <a:defRPr>
                    <a:solidFill>
                      <a:schemeClr val="tx1"/>
                    </a:solidFill>
                    <a:latin typeface="Arial" panose="020B0604020202020204" pitchFamily="34" charset="0"/>
                  </a:defRPr>
                </a:lvl1pPr>
                <a:lvl2pPr marL="742950" indent="-285750">
                  <a:spcBef>
                    <a:spcPct val="20000"/>
                  </a:spcBef>
                  <a:buChar char="–"/>
                  <a:defRPr sz="1600">
                    <a:solidFill>
                      <a:schemeClr val="tx1"/>
                    </a:solidFill>
                    <a:latin typeface="Arial" panose="020B0604020202020204" pitchFamily="34" charset="0"/>
                  </a:defRPr>
                </a:lvl2pPr>
                <a:lvl3pPr marL="1143000" indent="-228600">
                  <a:spcBef>
                    <a:spcPct val="20000"/>
                  </a:spcBef>
                  <a:buChar char="•"/>
                  <a:defRPr sz="1400">
                    <a:solidFill>
                      <a:schemeClr val="tx1"/>
                    </a:solidFill>
                    <a:latin typeface="Arial" panose="020B0604020202020204" pitchFamily="34" charset="0"/>
                  </a:defRPr>
                </a:lvl3pPr>
                <a:lvl4pPr marL="1600200" indent="-228600">
                  <a:spcBef>
                    <a:spcPct val="20000"/>
                  </a:spcBef>
                  <a:buChar char="–"/>
                  <a:defRPr sz="1400">
                    <a:solidFill>
                      <a:schemeClr val="tx1"/>
                    </a:solidFill>
                    <a:latin typeface="Arial" panose="020B0604020202020204" pitchFamily="34" charset="0"/>
                  </a:defRPr>
                </a:lvl4pPr>
                <a:lvl5pPr marL="2057400" indent="-228600">
                  <a:spcBef>
                    <a:spcPct val="20000"/>
                  </a:spcBef>
                  <a:buChar char="»"/>
                  <a:defRPr sz="14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14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14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14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1400">
                    <a:solidFill>
                      <a:schemeClr val="tx1"/>
                    </a:solidFill>
                    <a:latin typeface="Arial" panose="020B0604020202020204" pitchFamily="34" charset="0"/>
                  </a:defRPr>
                </a:lvl9pPr>
              </a:lstStyle>
              <a:p>
                <a:pPr>
                  <a:spcBef>
                    <a:spcPct val="0"/>
                  </a:spcBef>
                  <a:buClrTx/>
                  <a:buSzTx/>
                  <a:buFontTx/>
                  <a:buNone/>
                </a:pPr>
                <a:endParaRPr lang="en-GB" altLang="en-US">
                  <a:latin typeface="Comic Sans MS" panose="030F0702030302020204" pitchFamily="66" charset="0"/>
                </a:endParaRPr>
              </a:p>
            </p:txBody>
          </p:sp>
          <p:sp>
            <p:nvSpPr>
              <p:cNvPr id="61" name="Can 34"/>
              <p:cNvSpPr>
                <a:spLocks noChangeArrowheads="1"/>
              </p:cNvSpPr>
              <p:nvPr/>
            </p:nvSpPr>
            <p:spPr bwMode="auto">
              <a:xfrm rot="5400000">
                <a:off x="8458851" y="4402654"/>
                <a:ext cx="153991" cy="327025"/>
              </a:xfrm>
              <a:prstGeom prst="can">
                <a:avLst>
                  <a:gd name="adj" fmla="val 24944"/>
                </a:avLst>
              </a:prstGeom>
              <a:solidFill>
                <a:srgbClr val="FFFF00"/>
              </a:solidFill>
              <a:ln w="9525">
                <a:solidFill>
                  <a:schemeClr val="tx1"/>
                </a:solidFill>
                <a:round/>
                <a:headEnd/>
                <a:tailEnd/>
              </a:ln>
              <a:effectLst/>
            </p:spPr>
            <p:txBody>
              <a:bodyPr/>
              <a:lstStyle>
                <a:lvl1pPr>
                  <a:spcBef>
                    <a:spcPct val="20000"/>
                  </a:spcBef>
                  <a:buClr>
                    <a:srgbClr val="0000FF"/>
                  </a:buClr>
                  <a:buSzPct val="80000"/>
                  <a:buFont typeface="Wingdings" panose="05000000000000000000" pitchFamily="2" charset="2"/>
                  <a:buChar char="q"/>
                  <a:defRPr>
                    <a:solidFill>
                      <a:schemeClr val="tx1"/>
                    </a:solidFill>
                    <a:latin typeface="Arial" panose="020B0604020202020204" pitchFamily="34" charset="0"/>
                  </a:defRPr>
                </a:lvl1pPr>
                <a:lvl2pPr marL="742950" indent="-285750">
                  <a:spcBef>
                    <a:spcPct val="20000"/>
                  </a:spcBef>
                  <a:buChar char="–"/>
                  <a:defRPr sz="1600">
                    <a:solidFill>
                      <a:schemeClr val="tx1"/>
                    </a:solidFill>
                    <a:latin typeface="Arial" panose="020B0604020202020204" pitchFamily="34" charset="0"/>
                  </a:defRPr>
                </a:lvl2pPr>
                <a:lvl3pPr marL="1143000" indent="-228600">
                  <a:spcBef>
                    <a:spcPct val="20000"/>
                  </a:spcBef>
                  <a:buChar char="•"/>
                  <a:defRPr sz="1400">
                    <a:solidFill>
                      <a:schemeClr val="tx1"/>
                    </a:solidFill>
                    <a:latin typeface="Arial" panose="020B0604020202020204" pitchFamily="34" charset="0"/>
                  </a:defRPr>
                </a:lvl3pPr>
                <a:lvl4pPr marL="1600200" indent="-228600">
                  <a:spcBef>
                    <a:spcPct val="20000"/>
                  </a:spcBef>
                  <a:buChar char="–"/>
                  <a:defRPr sz="1400">
                    <a:solidFill>
                      <a:schemeClr val="tx1"/>
                    </a:solidFill>
                    <a:latin typeface="Arial" panose="020B0604020202020204" pitchFamily="34" charset="0"/>
                  </a:defRPr>
                </a:lvl4pPr>
                <a:lvl5pPr marL="2057400" indent="-228600">
                  <a:spcBef>
                    <a:spcPct val="20000"/>
                  </a:spcBef>
                  <a:buChar char="»"/>
                  <a:defRPr sz="14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14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14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14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1400">
                    <a:solidFill>
                      <a:schemeClr val="tx1"/>
                    </a:solidFill>
                    <a:latin typeface="Arial" panose="020B0604020202020204" pitchFamily="34" charset="0"/>
                  </a:defRPr>
                </a:lvl9pPr>
              </a:lstStyle>
              <a:p>
                <a:pPr>
                  <a:spcBef>
                    <a:spcPct val="0"/>
                  </a:spcBef>
                  <a:buClrTx/>
                  <a:buSzTx/>
                  <a:buFontTx/>
                  <a:buNone/>
                </a:pPr>
                <a:endParaRPr lang="en-GB" altLang="en-US">
                  <a:latin typeface="Comic Sans MS" panose="030F0702030302020204" pitchFamily="66" charset="0"/>
                </a:endParaRPr>
              </a:p>
            </p:txBody>
          </p:sp>
          <p:sp>
            <p:nvSpPr>
              <p:cNvPr id="62" name="Can 35"/>
              <p:cNvSpPr>
                <a:spLocks noChangeArrowheads="1"/>
              </p:cNvSpPr>
              <p:nvPr/>
            </p:nvSpPr>
            <p:spPr bwMode="auto">
              <a:xfrm rot="5400000">
                <a:off x="8281845" y="4813023"/>
                <a:ext cx="152403" cy="327025"/>
              </a:xfrm>
              <a:prstGeom prst="can">
                <a:avLst>
                  <a:gd name="adj" fmla="val 25204"/>
                </a:avLst>
              </a:prstGeom>
              <a:solidFill>
                <a:srgbClr val="FFFF00"/>
              </a:solidFill>
              <a:ln w="9525">
                <a:solidFill>
                  <a:schemeClr val="tx1"/>
                </a:solidFill>
                <a:round/>
                <a:headEnd/>
                <a:tailEnd/>
              </a:ln>
              <a:effectLst/>
            </p:spPr>
            <p:txBody>
              <a:bodyPr/>
              <a:lstStyle>
                <a:lvl1pPr>
                  <a:spcBef>
                    <a:spcPct val="20000"/>
                  </a:spcBef>
                  <a:buClr>
                    <a:srgbClr val="0000FF"/>
                  </a:buClr>
                  <a:buSzPct val="80000"/>
                  <a:buFont typeface="Wingdings" panose="05000000000000000000" pitchFamily="2" charset="2"/>
                  <a:buChar char="q"/>
                  <a:defRPr>
                    <a:solidFill>
                      <a:schemeClr val="tx1"/>
                    </a:solidFill>
                    <a:latin typeface="Arial" panose="020B0604020202020204" pitchFamily="34" charset="0"/>
                  </a:defRPr>
                </a:lvl1pPr>
                <a:lvl2pPr marL="742950" indent="-285750">
                  <a:spcBef>
                    <a:spcPct val="20000"/>
                  </a:spcBef>
                  <a:buChar char="–"/>
                  <a:defRPr sz="1600">
                    <a:solidFill>
                      <a:schemeClr val="tx1"/>
                    </a:solidFill>
                    <a:latin typeface="Arial" panose="020B0604020202020204" pitchFamily="34" charset="0"/>
                  </a:defRPr>
                </a:lvl2pPr>
                <a:lvl3pPr marL="1143000" indent="-228600">
                  <a:spcBef>
                    <a:spcPct val="20000"/>
                  </a:spcBef>
                  <a:buChar char="•"/>
                  <a:defRPr sz="1400">
                    <a:solidFill>
                      <a:schemeClr val="tx1"/>
                    </a:solidFill>
                    <a:latin typeface="Arial" panose="020B0604020202020204" pitchFamily="34" charset="0"/>
                  </a:defRPr>
                </a:lvl3pPr>
                <a:lvl4pPr marL="1600200" indent="-228600">
                  <a:spcBef>
                    <a:spcPct val="20000"/>
                  </a:spcBef>
                  <a:buChar char="–"/>
                  <a:defRPr sz="1400">
                    <a:solidFill>
                      <a:schemeClr val="tx1"/>
                    </a:solidFill>
                    <a:latin typeface="Arial" panose="020B0604020202020204" pitchFamily="34" charset="0"/>
                  </a:defRPr>
                </a:lvl4pPr>
                <a:lvl5pPr marL="2057400" indent="-228600">
                  <a:spcBef>
                    <a:spcPct val="20000"/>
                  </a:spcBef>
                  <a:buChar char="»"/>
                  <a:defRPr sz="14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14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14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14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1400">
                    <a:solidFill>
                      <a:schemeClr val="tx1"/>
                    </a:solidFill>
                    <a:latin typeface="Arial" panose="020B0604020202020204" pitchFamily="34" charset="0"/>
                  </a:defRPr>
                </a:lvl9pPr>
              </a:lstStyle>
              <a:p>
                <a:pPr>
                  <a:spcBef>
                    <a:spcPct val="0"/>
                  </a:spcBef>
                  <a:buClrTx/>
                  <a:buSzTx/>
                  <a:buFontTx/>
                  <a:buNone/>
                </a:pPr>
                <a:endParaRPr lang="en-GB" altLang="en-US">
                  <a:latin typeface="Comic Sans MS" panose="030F0702030302020204" pitchFamily="66" charset="0"/>
                </a:endParaRPr>
              </a:p>
            </p:txBody>
          </p:sp>
          <p:sp>
            <p:nvSpPr>
              <p:cNvPr id="63" name="Can 36"/>
              <p:cNvSpPr>
                <a:spLocks noChangeArrowheads="1"/>
              </p:cNvSpPr>
              <p:nvPr/>
            </p:nvSpPr>
            <p:spPr bwMode="auto">
              <a:xfrm rot="5400000">
                <a:off x="7930214" y="5155129"/>
                <a:ext cx="153991" cy="327025"/>
              </a:xfrm>
              <a:prstGeom prst="can">
                <a:avLst>
                  <a:gd name="adj" fmla="val 24944"/>
                </a:avLst>
              </a:prstGeom>
              <a:solidFill>
                <a:srgbClr val="FFFF00"/>
              </a:solidFill>
              <a:ln w="9525">
                <a:solidFill>
                  <a:schemeClr val="tx1"/>
                </a:solidFill>
                <a:round/>
                <a:headEnd/>
                <a:tailEnd/>
              </a:ln>
              <a:effectLst/>
            </p:spPr>
            <p:txBody>
              <a:bodyPr/>
              <a:lstStyle>
                <a:lvl1pPr>
                  <a:spcBef>
                    <a:spcPct val="20000"/>
                  </a:spcBef>
                  <a:buClr>
                    <a:srgbClr val="0000FF"/>
                  </a:buClr>
                  <a:buSzPct val="80000"/>
                  <a:buFont typeface="Wingdings" panose="05000000000000000000" pitchFamily="2" charset="2"/>
                  <a:buChar char="q"/>
                  <a:defRPr>
                    <a:solidFill>
                      <a:schemeClr val="tx1"/>
                    </a:solidFill>
                    <a:latin typeface="Arial" panose="020B0604020202020204" pitchFamily="34" charset="0"/>
                  </a:defRPr>
                </a:lvl1pPr>
                <a:lvl2pPr marL="742950" indent="-285750">
                  <a:spcBef>
                    <a:spcPct val="20000"/>
                  </a:spcBef>
                  <a:buChar char="–"/>
                  <a:defRPr sz="1600">
                    <a:solidFill>
                      <a:schemeClr val="tx1"/>
                    </a:solidFill>
                    <a:latin typeface="Arial" panose="020B0604020202020204" pitchFamily="34" charset="0"/>
                  </a:defRPr>
                </a:lvl2pPr>
                <a:lvl3pPr marL="1143000" indent="-228600">
                  <a:spcBef>
                    <a:spcPct val="20000"/>
                  </a:spcBef>
                  <a:buChar char="•"/>
                  <a:defRPr sz="1400">
                    <a:solidFill>
                      <a:schemeClr val="tx1"/>
                    </a:solidFill>
                    <a:latin typeface="Arial" panose="020B0604020202020204" pitchFamily="34" charset="0"/>
                  </a:defRPr>
                </a:lvl3pPr>
                <a:lvl4pPr marL="1600200" indent="-228600">
                  <a:spcBef>
                    <a:spcPct val="20000"/>
                  </a:spcBef>
                  <a:buChar char="–"/>
                  <a:defRPr sz="1400">
                    <a:solidFill>
                      <a:schemeClr val="tx1"/>
                    </a:solidFill>
                    <a:latin typeface="Arial" panose="020B0604020202020204" pitchFamily="34" charset="0"/>
                  </a:defRPr>
                </a:lvl4pPr>
                <a:lvl5pPr marL="2057400" indent="-228600">
                  <a:spcBef>
                    <a:spcPct val="20000"/>
                  </a:spcBef>
                  <a:buChar char="»"/>
                  <a:defRPr sz="14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14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14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14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1400">
                    <a:solidFill>
                      <a:schemeClr val="tx1"/>
                    </a:solidFill>
                    <a:latin typeface="Arial" panose="020B0604020202020204" pitchFamily="34" charset="0"/>
                  </a:defRPr>
                </a:lvl9pPr>
              </a:lstStyle>
              <a:p>
                <a:pPr>
                  <a:spcBef>
                    <a:spcPct val="0"/>
                  </a:spcBef>
                  <a:buClrTx/>
                  <a:buSzTx/>
                  <a:buFontTx/>
                  <a:buNone/>
                </a:pPr>
                <a:endParaRPr lang="en-GB" altLang="en-US">
                  <a:latin typeface="Comic Sans MS" panose="030F0702030302020204" pitchFamily="66" charset="0"/>
                </a:endParaRPr>
              </a:p>
            </p:txBody>
          </p:sp>
          <p:sp>
            <p:nvSpPr>
              <p:cNvPr id="64" name="Can 37"/>
              <p:cNvSpPr>
                <a:spLocks noChangeArrowheads="1"/>
              </p:cNvSpPr>
              <p:nvPr/>
            </p:nvSpPr>
            <p:spPr bwMode="auto">
              <a:xfrm rot="5400000">
                <a:off x="8581090" y="2446854"/>
                <a:ext cx="153990" cy="327025"/>
              </a:xfrm>
              <a:prstGeom prst="can">
                <a:avLst>
                  <a:gd name="adj" fmla="val 24944"/>
                </a:avLst>
              </a:prstGeom>
              <a:solidFill>
                <a:srgbClr val="FFFF00"/>
              </a:solidFill>
              <a:ln w="9525">
                <a:solidFill>
                  <a:schemeClr val="tx1"/>
                </a:solidFill>
                <a:round/>
                <a:headEnd/>
                <a:tailEnd/>
              </a:ln>
              <a:effectLst/>
            </p:spPr>
            <p:txBody>
              <a:bodyPr/>
              <a:lstStyle>
                <a:lvl1pPr>
                  <a:spcBef>
                    <a:spcPct val="20000"/>
                  </a:spcBef>
                  <a:buClr>
                    <a:srgbClr val="0000FF"/>
                  </a:buClr>
                  <a:buSzPct val="80000"/>
                  <a:buFont typeface="Wingdings" panose="05000000000000000000" pitchFamily="2" charset="2"/>
                  <a:buChar char="q"/>
                  <a:defRPr>
                    <a:solidFill>
                      <a:schemeClr val="tx1"/>
                    </a:solidFill>
                    <a:latin typeface="Arial" panose="020B0604020202020204" pitchFamily="34" charset="0"/>
                  </a:defRPr>
                </a:lvl1pPr>
                <a:lvl2pPr marL="742950" indent="-285750">
                  <a:spcBef>
                    <a:spcPct val="20000"/>
                  </a:spcBef>
                  <a:buChar char="–"/>
                  <a:defRPr sz="1600">
                    <a:solidFill>
                      <a:schemeClr val="tx1"/>
                    </a:solidFill>
                    <a:latin typeface="Arial" panose="020B0604020202020204" pitchFamily="34" charset="0"/>
                  </a:defRPr>
                </a:lvl2pPr>
                <a:lvl3pPr marL="1143000" indent="-228600">
                  <a:spcBef>
                    <a:spcPct val="20000"/>
                  </a:spcBef>
                  <a:buChar char="•"/>
                  <a:defRPr sz="1400">
                    <a:solidFill>
                      <a:schemeClr val="tx1"/>
                    </a:solidFill>
                    <a:latin typeface="Arial" panose="020B0604020202020204" pitchFamily="34" charset="0"/>
                  </a:defRPr>
                </a:lvl3pPr>
                <a:lvl4pPr marL="1600200" indent="-228600">
                  <a:spcBef>
                    <a:spcPct val="20000"/>
                  </a:spcBef>
                  <a:buChar char="–"/>
                  <a:defRPr sz="1400">
                    <a:solidFill>
                      <a:schemeClr val="tx1"/>
                    </a:solidFill>
                    <a:latin typeface="Arial" panose="020B0604020202020204" pitchFamily="34" charset="0"/>
                  </a:defRPr>
                </a:lvl4pPr>
                <a:lvl5pPr marL="2057400" indent="-228600">
                  <a:spcBef>
                    <a:spcPct val="20000"/>
                  </a:spcBef>
                  <a:buChar char="»"/>
                  <a:defRPr sz="14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14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14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14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1400">
                    <a:solidFill>
                      <a:schemeClr val="tx1"/>
                    </a:solidFill>
                    <a:latin typeface="Arial" panose="020B0604020202020204" pitchFamily="34" charset="0"/>
                  </a:defRPr>
                </a:lvl9pPr>
              </a:lstStyle>
              <a:p>
                <a:pPr>
                  <a:spcBef>
                    <a:spcPct val="0"/>
                  </a:spcBef>
                  <a:buClrTx/>
                  <a:buSzTx/>
                  <a:buFontTx/>
                  <a:buNone/>
                </a:pPr>
                <a:endParaRPr lang="en-GB" altLang="en-US">
                  <a:latin typeface="Comic Sans MS" panose="030F0702030302020204" pitchFamily="66" charset="0"/>
                </a:endParaRPr>
              </a:p>
            </p:txBody>
          </p:sp>
          <p:sp>
            <p:nvSpPr>
              <p:cNvPr id="65" name="Can 38"/>
              <p:cNvSpPr>
                <a:spLocks noChangeArrowheads="1"/>
              </p:cNvSpPr>
              <p:nvPr/>
            </p:nvSpPr>
            <p:spPr bwMode="auto">
              <a:xfrm rot="5400000">
                <a:off x="8439802" y="2099191"/>
                <a:ext cx="153988" cy="327025"/>
              </a:xfrm>
              <a:prstGeom prst="can">
                <a:avLst>
                  <a:gd name="adj" fmla="val 24944"/>
                </a:avLst>
              </a:prstGeom>
              <a:solidFill>
                <a:srgbClr val="FFFF00"/>
              </a:solidFill>
              <a:ln w="9525">
                <a:solidFill>
                  <a:schemeClr val="tx1"/>
                </a:solidFill>
                <a:round/>
                <a:headEnd/>
                <a:tailEnd/>
              </a:ln>
              <a:effectLst/>
            </p:spPr>
            <p:txBody>
              <a:bodyPr/>
              <a:lstStyle>
                <a:lvl1pPr>
                  <a:spcBef>
                    <a:spcPct val="20000"/>
                  </a:spcBef>
                  <a:buClr>
                    <a:srgbClr val="0000FF"/>
                  </a:buClr>
                  <a:buSzPct val="80000"/>
                  <a:buFont typeface="Wingdings" panose="05000000000000000000" pitchFamily="2" charset="2"/>
                  <a:buChar char="q"/>
                  <a:defRPr>
                    <a:solidFill>
                      <a:schemeClr val="tx1"/>
                    </a:solidFill>
                    <a:latin typeface="Arial" panose="020B0604020202020204" pitchFamily="34" charset="0"/>
                  </a:defRPr>
                </a:lvl1pPr>
                <a:lvl2pPr marL="742950" indent="-285750">
                  <a:spcBef>
                    <a:spcPct val="20000"/>
                  </a:spcBef>
                  <a:buChar char="–"/>
                  <a:defRPr sz="1600">
                    <a:solidFill>
                      <a:schemeClr val="tx1"/>
                    </a:solidFill>
                    <a:latin typeface="Arial" panose="020B0604020202020204" pitchFamily="34" charset="0"/>
                  </a:defRPr>
                </a:lvl2pPr>
                <a:lvl3pPr marL="1143000" indent="-228600">
                  <a:spcBef>
                    <a:spcPct val="20000"/>
                  </a:spcBef>
                  <a:buChar char="•"/>
                  <a:defRPr sz="1400">
                    <a:solidFill>
                      <a:schemeClr val="tx1"/>
                    </a:solidFill>
                    <a:latin typeface="Arial" panose="020B0604020202020204" pitchFamily="34" charset="0"/>
                  </a:defRPr>
                </a:lvl3pPr>
                <a:lvl4pPr marL="1600200" indent="-228600">
                  <a:spcBef>
                    <a:spcPct val="20000"/>
                  </a:spcBef>
                  <a:buChar char="–"/>
                  <a:defRPr sz="1400">
                    <a:solidFill>
                      <a:schemeClr val="tx1"/>
                    </a:solidFill>
                    <a:latin typeface="Arial" panose="020B0604020202020204" pitchFamily="34" charset="0"/>
                  </a:defRPr>
                </a:lvl4pPr>
                <a:lvl5pPr marL="2057400" indent="-228600">
                  <a:spcBef>
                    <a:spcPct val="20000"/>
                  </a:spcBef>
                  <a:buChar char="»"/>
                  <a:defRPr sz="14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14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14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14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1400">
                    <a:solidFill>
                      <a:schemeClr val="tx1"/>
                    </a:solidFill>
                    <a:latin typeface="Arial" panose="020B0604020202020204" pitchFamily="34" charset="0"/>
                  </a:defRPr>
                </a:lvl9pPr>
              </a:lstStyle>
              <a:p>
                <a:pPr>
                  <a:spcBef>
                    <a:spcPct val="0"/>
                  </a:spcBef>
                  <a:buClrTx/>
                  <a:buSzTx/>
                  <a:buFontTx/>
                  <a:buNone/>
                </a:pPr>
                <a:endParaRPr lang="en-GB" altLang="en-US">
                  <a:latin typeface="Comic Sans MS" panose="030F0702030302020204" pitchFamily="66" charset="0"/>
                </a:endParaRPr>
              </a:p>
            </p:txBody>
          </p:sp>
          <p:sp>
            <p:nvSpPr>
              <p:cNvPr id="66" name="Can 39"/>
              <p:cNvSpPr>
                <a:spLocks noChangeArrowheads="1"/>
              </p:cNvSpPr>
              <p:nvPr/>
            </p:nvSpPr>
            <p:spPr bwMode="auto">
              <a:xfrm rot="5400000">
                <a:off x="8615220" y="2842935"/>
                <a:ext cx="152403" cy="327025"/>
              </a:xfrm>
              <a:prstGeom prst="can">
                <a:avLst>
                  <a:gd name="adj" fmla="val 25204"/>
                </a:avLst>
              </a:prstGeom>
              <a:solidFill>
                <a:srgbClr val="FFFF00"/>
              </a:solidFill>
              <a:ln w="9525">
                <a:solidFill>
                  <a:schemeClr val="tx1"/>
                </a:solidFill>
                <a:round/>
                <a:headEnd/>
                <a:tailEnd/>
              </a:ln>
              <a:effectLst/>
            </p:spPr>
            <p:txBody>
              <a:bodyPr/>
              <a:lstStyle>
                <a:lvl1pPr>
                  <a:spcBef>
                    <a:spcPct val="20000"/>
                  </a:spcBef>
                  <a:buClr>
                    <a:srgbClr val="0000FF"/>
                  </a:buClr>
                  <a:buSzPct val="80000"/>
                  <a:buFont typeface="Wingdings" panose="05000000000000000000" pitchFamily="2" charset="2"/>
                  <a:buChar char="q"/>
                  <a:defRPr>
                    <a:solidFill>
                      <a:schemeClr val="tx1"/>
                    </a:solidFill>
                    <a:latin typeface="Arial" panose="020B0604020202020204" pitchFamily="34" charset="0"/>
                  </a:defRPr>
                </a:lvl1pPr>
                <a:lvl2pPr marL="742950" indent="-285750">
                  <a:spcBef>
                    <a:spcPct val="20000"/>
                  </a:spcBef>
                  <a:buChar char="–"/>
                  <a:defRPr sz="1600">
                    <a:solidFill>
                      <a:schemeClr val="tx1"/>
                    </a:solidFill>
                    <a:latin typeface="Arial" panose="020B0604020202020204" pitchFamily="34" charset="0"/>
                  </a:defRPr>
                </a:lvl2pPr>
                <a:lvl3pPr marL="1143000" indent="-228600">
                  <a:spcBef>
                    <a:spcPct val="20000"/>
                  </a:spcBef>
                  <a:buChar char="•"/>
                  <a:defRPr sz="1400">
                    <a:solidFill>
                      <a:schemeClr val="tx1"/>
                    </a:solidFill>
                    <a:latin typeface="Arial" panose="020B0604020202020204" pitchFamily="34" charset="0"/>
                  </a:defRPr>
                </a:lvl3pPr>
                <a:lvl4pPr marL="1600200" indent="-228600">
                  <a:spcBef>
                    <a:spcPct val="20000"/>
                  </a:spcBef>
                  <a:buChar char="–"/>
                  <a:defRPr sz="1400">
                    <a:solidFill>
                      <a:schemeClr val="tx1"/>
                    </a:solidFill>
                    <a:latin typeface="Arial" panose="020B0604020202020204" pitchFamily="34" charset="0"/>
                  </a:defRPr>
                </a:lvl4pPr>
                <a:lvl5pPr marL="2057400" indent="-228600">
                  <a:spcBef>
                    <a:spcPct val="20000"/>
                  </a:spcBef>
                  <a:buChar char="»"/>
                  <a:defRPr sz="14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14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14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14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1400">
                    <a:solidFill>
                      <a:schemeClr val="tx1"/>
                    </a:solidFill>
                    <a:latin typeface="Arial" panose="020B0604020202020204" pitchFamily="34" charset="0"/>
                  </a:defRPr>
                </a:lvl9pPr>
              </a:lstStyle>
              <a:p>
                <a:pPr>
                  <a:spcBef>
                    <a:spcPct val="0"/>
                  </a:spcBef>
                  <a:buClrTx/>
                  <a:buSzTx/>
                  <a:buFontTx/>
                  <a:buNone/>
                </a:pPr>
                <a:endParaRPr lang="en-GB" altLang="en-US">
                  <a:latin typeface="Comic Sans MS" panose="030F0702030302020204" pitchFamily="66" charset="0"/>
                </a:endParaRPr>
              </a:p>
            </p:txBody>
          </p:sp>
          <p:sp>
            <p:nvSpPr>
              <p:cNvPr id="67" name="Can 40"/>
              <p:cNvSpPr>
                <a:spLocks noChangeArrowheads="1"/>
              </p:cNvSpPr>
              <p:nvPr/>
            </p:nvSpPr>
            <p:spPr bwMode="auto">
              <a:xfrm rot="5400000">
                <a:off x="8744538" y="3295373"/>
                <a:ext cx="152403" cy="327025"/>
              </a:xfrm>
              <a:prstGeom prst="can">
                <a:avLst>
                  <a:gd name="adj" fmla="val 25204"/>
                </a:avLst>
              </a:prstGeom>
              <a:solidFill>
                <a:srgbClr val="FFFF00"/>
              </a:solidFill>
              <a:ln w="9525">
                <a:solidFill>
                  <a:schemeClr val="tx1"/>
                </a:solidFill>
                <a:round/>
                <a:headEnd/>
                <a:tailEnd/>
              </a:ln>
              <a:effectLst/>
            </p:spPr>
            <p:txBody>
              <a:bodyPr/>
              <a:lstStyle>
                <a:lvl1pPr>
                  <a:spcBef>
                    <a:spcPct val="20000"/>
                  </a:spcBef>
                  <a:buClr>
                    <a:srgbClr val="0000FF"/>
                  </a:buClr>
                  <a:buSzPct val="80000"/>
                  <a:buFont typeface="Wingdings" panose="05000000000000000000" pitchFamily="2" charset="2"/>
                  <a:buChar char="q"/>
                  <a:defRPr>
                    <a:solidFill>
                      <a:schemeClr val="tx1"/>
                    </a:solidFill>
                    <a:latin typeface="Arial" panose="020B0604020202020204" pitchFamily="34" charset="0"/>
                  </a:defRPr>
                </a:lvl1pPr>
                <a:lvl2pPr marL="742950" indent="-285750">
                  <a:spcBef>
                    <a:spcPct val="20000"/>
                  </a:spcBef>
                  <a:buChar char="–"/>
                  <a:defRPr sz="1600">
                    <a:solidFill>
                      <a:schemeClr val="tx1"/>
                    </a:solidFill>
                    <a:latin typeface="Arial" panose="020B0604020202020204" pitchFamily="34" charset="0"/>
                  </a:defRPr>
                </a:lvl2pPr>
                <a:lvl3pPr marL="1143000" indent="-228600">
                  <a:spcBef>
                    <a:spcPct val="20000"/>
                  </a:spcBef>
                  <a:buChar char="•"/>
                  <a:defRPr sz="1400">
                    <a:solidFill>
                      <a:schemeClr val="tx1"/>
                    </a:solidFill>
                    <a:latin typeface="Arial" panose="020B0604020202020204" pitchFamily="34" charset="0"/>
                  </a:defRPr>
                </a:lvl3pPr>
                <a:lvl4pPr marL="1600200" indent="-228600">
                  <a:spcBef>
                    <a:spcPct val="20000"/>
                  </a:spcBef>
                  <a:buChar char="–"/>
                  <a:defRPr sz="1400">
                    <a:solidFill>
                      <a:schemeClr val="tx1"/>
                    </a:solidFill>
                    <a:latin typeface="Arial" panose="020B0604020202020204" pitchFamily="34" charset="0"/>
                  </a:defRPr>
                </a:lvl4pPr>
                <a:lvl5pPr marL="2057400" indent="-228600">
                  <a:spcBef>
                    <a:spcPct val="20000"/>
                  </a:spcBef>
                  <a:buChar char="»"/>
                  <a:defRPr sz="14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14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14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14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1400">
                    <a:solidFill>
                      <a:schemeClr val="tx1"/>
                    </a:solidFill>
                    <a:latin typeface="Arial" panose="020B0604020202020204" pitchFamily="34" charset="0"/>
                  </a:defRPr>
                </a:lvl9pPr>
              </a:lstStyle>
              <a:p>
                <a:pPr>
                  <a:spcBef>
                    <a:spcPct val="0"/>
                  </a:spcBef>
                  <a:buClrTx/>
                  <a:buSzTx/>
                  <a:buFontTx/>
                  <a:buNone/>
                </a:pPr>
                <a:endParaRPr lang="en-GB" altLang="en-US">
                  <a:latin typeface="Comic Sans MS" panose="030F0702030302020204" pitchFamily="66" charset="0"/>
                </a:endParaRPr>
              </a:p>
            </p:txBody>
          </p:sp>
          <p:sp>
            <p:nvSpPr>
              <p:cNvPr id="68" name="Can 41"/>
              <p:cNvSpPr>
                <a:spLocks noChangeArrowheads="1"/>
              </p:cNvSpPr>
              <p:nvPr/>
            </p:nvSpPr>
            <p:spPr bwMode="auto">
              <a:xfrm rot="5400000">
                <a:off x="7818308" y="1483241"/>
                <a:ext cx="152403" cy="327025"/>
              </a:xfrm>
              <a:prstGeom prst="can">
                <a:avLst>
                  <a:gd name="adj" fmla="val 25204"/>
                </a:avLst>
              </a:prstGeom>
              <a:solidFill>
                <a:srgbClr val="FFFF00"/>
              </a:solidFill>
              <a:ln w="9525">
                <a:solidFill>
                  <a:schemeClr val="tx1"/>
                </a:solidFill>
                <a:round/>
                <a:headEnd/>
                <a:tailEnd/>
              </a:ln>
              <a:effectLst/>
            </p:spPr>
            <p:txBody>
              <a:bodyPr/>
              <a:lstStyle>
                <a:lvl1pPr>
                  <a:spcBef>
                    <a:spcPct val="20000"/>
                  </a:spcBef>
                  <a:buClr>
                    <a:srgbClr val="0000FF"/>
                  </a:buClr>
                  <a:buSzPct val="80000"/>
                  <a:buFont typeface="Wingdings" panose="05000000000000000000" pitchFamily="2" charset="2"/>
                  <a:buChar char="q"/>
                  <a:defRPr>
                    <a:solidFill>
                      <a:schemeClr val="tx1"/>
                    </a:solidFill>
                    <a:latin typeface="Arial" panose="020B0604020202020204" pitchFamily="34" charset="0"/>
                  </a:defRPr>
                </a:lvl1pPr>
                <a:lvl2pPr marL="742950" indent="-285750">
                  <a:spcBef>
                    <a:spcPct val="20000"/>
                  </a:spcBef>
                  <a:buChar char="–"/>
                  <a:defRPr sz="1600">
                    <a:solidFill>
                      <a:schemeClr val="tx1"/>
                    </a:solidFill>
                    <a:latin typeface="Arial" panose="020B0604020202020204" pitchFamily="34" charset="0"/>
                  </a:defRPr>
                </a:lvl2pPr>
                <a:lvl3pPr marL="1143000" indent="-228600">
                  <a:spcBef>
                    <a:spcPct val="20000"/>
                  </a:spcBef>
                  <a:buChar char="•"/>
                  <a:defRPr sz="1400">
                    <a:solidFill>
                      <a:schemeClr val="tx1"/>
                    </a:solidFill>
                    <a:latin typeface="Arial" panose="020B0604020202020204" pitchFamily="34" charset="0"/>
                  </a:defRPr>
                </a:lvl3pPr>
                <a:lvl4pPr marL="1600200" indent="-228600">
                  <a:spcBef>
                    <a:spcPct val="20000"/>
                  </a:spcBef>
                  <a:buChar char="–"/>
                  <a:defRPr sz="1400">
                    <a:solidFill>
                      <a:schemeClr val="tx1"/>
                    </a:solidFill>
                    <a:latin typeface="Arial" panose="020B0604020202020204" pitchFamily="34" charset="0"/>
                  </a:defRPr>
                </a:lvl4pPr>
                <a:lvl5pPr marL="2057400" indent="-228600">
                  <a:spcBef>
                    <a:spcPct val="20000"/>
                  </a:spcBef>
                  <a:buChar char="»"/>
                  <a:defRPr sz="14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14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14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14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1400">
                    <a:solidFill>
                      <a:schemeClr val="tx1"/>
                    </a:solidFill>
                    <a:latin typeface="Arial" panose="020B0604020202020204" pitchFamily="34" charset="0"/>
                  </a:defRPr>
                </a:lvl9pPr>
              </a:lstStyle>
              <a:p>
                <a:pPr>
                  <a:spcBef>
                    <a:spcPct val="0"/>
                  </a:spcBef>
                  <a:buClrTx/>
                  <a:buSzTx/>
                  <a:buFontTx/>
                  <a:buNone/>
                </a:pPr>
                <a:endParaRPr lang="en-GB" altLang="en-US">
                  <a:latin typeface="Comic Sans MS" panose="030F0702030302020204" pitchFamily="66" charset="0"/>
                </a:endParaRPr>
              </a:p>
            </p:txBody>
          </p:sp>
          <p:sp>
            <p:nvSpPr>
              <p:cNvPr id="69" name="Can 42"/>
              <p:cNvSpPr>
                <a:spLocks noChangeArrowheads="1"/>
              </p:cNvSpPr>
              <p:nvPr/>
            </p:nvSpPr>
            <p:spPr bwMode="auto">
              <a:xfrm rot="5400000">
                <a:off x="8136603" y="1784072"/>
                <a:ext cx="153988" cy="327025"/>
              </a:xfrm>
              <a:prstGeom prst="can">
                <a:avLst>
                  <a:gd name="adj" fmla="val 24944"/>
                </a:avLst>
              </a:prstGeom>
              <a:solidFill>
                <a:srgbClr val="FFFF00"/>
              </a:solidFill>
              <a:ln w="9525">
                <a:solidFill>
                  <a:schemeClr val="tx1"/>
                </a:solidFill>
                <a:round/>
                <a:headEnd/>
                <a:tailEnd/>
              </a:ln>
              <a:effectLst/>
            </p:spPr>
            <p:txBody>
              <a:bodyPr/>
              <a:lstStyle>
                <a:lvl1pPr>
                  <a:spcBef>
                    <a:spcPct val="20000"/>
                  </a:spcBef>
                  <a:buClr>
                    <a:srgbClr val="0000FF"/>
                  </a:buClr>
                  <a:buSzPct val="80000"/>
                  <a:buFont typeface="Wingdings" panose="05000000000000000000" pitchFamily="2" charset="2"/>
                  <a:buChar char="q"/>
                  <a:defRPr>
                    <a:solidFill>
                      <a:schemeClr val="tx1"/>
                    </a:solidFill>
                    <a:latin typeface="Arial" panose="020B0604020202020204" pitchFamily="34" charset="0"/>
                  </a:defRPr>
                </a:lvl1pPr>
                <a:lvl2pPr marL="742950" indent="-285750">
                  <a:spcBef>
                    <a:spcPct val="20000"/>
                  </a:spcBef>
                  <a:buChar char="–"/>
                  <a:defRPr sz="1600">
                    <a:solidFill>
                      <a:schemeClr val="tx1"/>
                    </a:solidFill>
                    <a:latin typeface="Arial" panose="020B0604020202020204" pitchFamily="34" charset="0"/>
                  </a:defRPr>
                </a:lvl2pPr>
                <a:lvl3pPr marL="1143000" indent="-228600">
                  <a:spcBef>
                    <a:spcPct val="20000"/>
                  </a:spcBef>
                  <a:buChar char="•"/>
                  <a:defRPr sz="1400">
                    <a:solidFill>
                      <a:schemeClr val="tx1"/>
                    </a:solidFill>
                    <a:latin typeface="Arial" panose="020B0604020202020204" pitchFamily="34" charset="0"/>
                  </a:defRPr>
                </a:lvl3pPr>
                <a:lvl4pPr marL="1600200" indent="-228600">
                  <a:spcBef>
                    <a:spcPct val="20000"/>
                  </a:spcBef>
                  <a:buChar char="–"/>
                  <a:defRPr sz="1400">
                    <a:solidFill>
                      <a:schemeClr val="tx1"/>
                    </a:solidFill>
                    <a:latin typeface="Arial" panose="020B0604020202020204" pitchFamily="34" charset="0"/>
                  </a:defRPr>
                </a:lvl4pPr>
                <a:lvl5pPr marL="2057400" indent="-228600">
                  <a:spcBef>
                    <a:spcPct val="20000"/>
                  </a:spcBef>
                  <a:buChar char="»"/>
                  <a:defRPr sz="14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14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14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14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1400">
                    <a:solidFill>
                      <a:schemeClr val="tx1"/>
                    </a:solidFill>
                    <a:latin typeface="Arial" panose="020B0604020202020204" pitchFamily="34" charset="0"/>
                  </a:defRPr>
                </a:lvl9pPr>
              </a:lstStyle>
              <a:p>
                <a:pPr>
                  <a:spcBef>
                    <a:spcPct val="0"/>
                  </a:spcBef>
                  <a:buClrTx/>
                  <a:buSzTx/>
                  <a:buFontTx/>
                  <a:buNone/>
                </a:pPr>
                <a:endParaRPr lang="en-GB" altLang="en-US">
                  <a:latin typeface="Comic Sans MS" panose="030F0702030302020204" pitchFamily="66" charset="0"/>
                </a:endParaRPr>
              </a:p>
            </p:txBody>
          </p:sp>
          <p:sp>
            <p:nvSpPr>
              <p:cNvPr id="70" name="Can 47"/>
              <p:cNvSpPr>
                <a:spLocks noChangeArrowheads="1"/>
              </p:cNvSpPr>
              <p:nvPr/>
            </p:nvSpPr>
            <p:spPr bwMode="auto">
              <a:xfrm rot="5400000">
                <a:off x="5610581" y="1504633"/>
                <a:ext cx="153987" cy="327025"/>
              </a:xfrm>
              <a:prstGeom prst="can">
                <a:avLst>
                  <a:gd name="adj" fmla="val 24944"/>
                </a:avLst>
              </a:prstGeom>
              <a:solidFill>
                <a:srgbClr val="FFFF00"/>
              </a:solidFill>
              <a:ln w="9525">
                <a:solidFill>
                  <a:schemeClr val="tx1"/>
                </a:solidFill>
                <a:round/>
                <a:headEnd/>
                <a:tailEnd/>
              </a:ln>
              <a:effectLst/>
            </p:spPr>
            <p:txBody>
              <a:bodyPr/>
              <a:lstStyle>
                <a:lvl1pPr>
                  <a:spcBef>
                    <a:spcPct val="20000"/>
                  </a:spcBef>
                  <a:buClr>
                    <a:srgbClr val="0000FF"/>
                  </a:buClr>
                  <a:buSzPct val="80000"/>
                  <a:buFont typeface="Wingdings" panose="05000000000000000000" pitchFamily="2" charset="2"/>
                  <a:buChar char="q"/>
                  <a:defRPr>
                    <a:solidFill>
                      <a:schemeClr val="tx1"/>
                    </a:solidFill>
                    <a:latin typeface="Arial" panose="020B0604020202020204" pitchFamily="34" charset="0"/>
                  </a:defRPr>
                </a:lvl1pPr>
                <a:lvl2pPr marL="742950" indent="-285750">
                  <a:spcBef>
                    <a:spcPct val="20000"/>
                  </a:spcBef>
                  <a:buChar char="–"/>
                  <a:defRPr sz="1600">
                    <a:solidFill>
                      <a:schemeClr val="tx1"/>
                    </a:solidFill>
                    <a:latin typeface="Arial" panose="020B0604020202020204" pitchFamily="34" charset="0"/>
                  </a:defRPr>
                </a:lvl2pPr>
                <a:lvl3pPr marL="1143000" indent="-228600">
                  <a:spcBef>
                    <a:spcPct val="20000"/>
                  </a:spcBef>
                  <a:buChar char="•"/>
                  <a:defRPr sz="1400">
                    <a:solidFill>
                      <a:schemeClr val="tx1"/>
                    </a:solidFill>
                    <a:latin typeface="Arial" panose="020B0604020202020204" pitchFamily="34" charset="0"/>
                  </a:defRPr>
                </a:lvl3pPr>
                <a:lvl4pPr marL="1600200" indent="-228600">
                  <a:spcBef>
                    <a:spcPct val="20000"/>
                  </a:spcBef>
                  <a:buChar char="–"/>
                  <a:defRPr sz="1400">
                    <a:solidFill>
                      <a:schemeClr val="tx1"/>
                    </a:solidFill>
                    <a:latin typeface="Arial" panose="020B0604020202020204" pitchFamily="34" charset="0"/>
                  </a:defRPr>
                </a:lvl4pPr>
                <a:lvl5pPr marL="2057400" indent="-228600">
                  <a:spcBef>
                    <a:spcPct val="20000"/>
                  </a:spcBef>
                  <a:buChar char="»"/>
                  <a:defRPr sz="14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14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14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14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1400">
                    <a:solidFill>
                      <a:schemeClr val="tx1"/>
                    </a:solidFill>
                    <a:latin typeface="Arial" panose="020B0604020202020204" pitchFamily="34" charset="0"/>
                  </a:defRPr>
                </a:lvl9pPr>
              </a:lstStyle>
              <a:p>
                <a:pPr>
                  <a:spcBef>
                    <a:spcPct val="0"/>
                  </a:spcBef>
                  <a:buClrTx/>
                  <a:buSzTx/>
                  <a:buFontTx/>
                  <a:buNone/>
                </a:pPr>
                <a:endParaRPr lang="en-GB" altLang="en-US">
                  <a:latin typeface="Comic Sans MS" panose="030F0702030302020204" pitchFamily="66" charset="0"/>
                </a:endParaRPr>
              </a:p>
            </p:txBody>
          </p:sp>
          <p:sp>
            <p:nvSpPr>
              <p:cNvPr id="71" name="Can 48"/>
              <p:cNvSpPr>
                <a:spLocks noChangeArrowheads="1"/>
              </p:cNvSpPr>
              <p:nvPr/>
            </p:nvSpPr>
            <p:spPr bwMode="auto">
              <a:xfrm rot="5400000">
                <a:off x="5132743" y="1769745"/>
                <a:ext cx="153988" cy="327025"/>
              </a:xfrm>
              <a:prstGeom prst="can">
                <a:avLst>
                  <a:gd name="adj" fmla="val 24944"/>
                </a:avLst>
              </a:prstGeom>
              <a:solidFill>
                <a:srgbClr val="FFFF00"/>
              </a:solidFill>
              <a:ln w="9525">
                <a:solidFill>
                  <a:schemeClr val="tx1"/>
                </a:solidFill>
                <a:round/>
                <a:headEnd/>
                <a:tailEnd/>
              </a:ln>
              <a:effectLst/>
            </p:spPr>
            <p:txBody>
              <a:bodyPr/>
              <a:lstStyle>
                <a:lvl1pPr>
                  <a:spcBef>
                    <a:spcPct val="20000"/>
                  </a:spcBef>
                  <a:buClr>
                    <a:srgbClr val="0000FF"/>
                  </a:buClr>
                  <a:buSzPct val="80000"/>
                  <a:buFont typeface="Wingdings" panose="05000000000000000000" pitchFamily="2" charset="2"/>
                  <a:buChar char="q"/>
                  <a:defRPr>
                    <a:solidFill>
                      <a:schemeClr val="tx1"/>
                    </a:solidFill>
                    <a:latin typeface="Arial" panose="020B0604020202020204" pitchFamily="34" charset="0"/>
                  </a:defRPr>
                </a:lvl1pPr>
                <a:lvl2pPr marL="742950" indent="-285750">
                  <a:spcBef>
                    <a:spcPct val="20000"/>
                  </a:spcBef>
                  <a:buChar char="–"/>
                  <a:defRPr sz="1600">
                    <a:solidFill>
                      <a:schemeClr val="tx1"/>
                    </a:solidFill>
                    <a:latin typeface="Arial" panose="020B0604020202020204" pitchFamily="34" charset="0"/>
                  </a:defRPr>
                </a:lvl2pPr>
                <a:lvl3pPr marL="1143000" indent="-228600">
                  <a:spcBef>
                    <a:spcPct val="20000"/>
                  </a:spcBef>
                  <a:buChar char="•"/>
                  <a:defRPr sz="1400">
                    <a:solidFill>
                      <a:schemeClr val="tx1"/>
                    </a:solidFill>
                    <a:latin typeface="Arial" panose="020B0604020202020204" pitchFamily="34" charset="0"/>
                  </a:defRPr>
                </a:lvl3pPr>
                <a:lvl4pPr marL="1600200" indent="-228600">
                  <a:spcBef>
                    <a:spcPct val="20000"/>
                  </a:spcBef>
                  <a:buChar char="–"/>
                  <a:defRPr sz="1400">
                    <a:solidFill>
                      <a:schemeClr val="tx1"/>
                    </a:solidFill>
                    <a:latin typeface="Arial" panose="020B0604020202020204" pitchFamily="34" charset="0"/>
                  </a:defRPr>
                </a:lvl4pPr>
                <a:lvl5pPr marL="2057400" indent="-228600">
                  <a:spcBef>
                    <a:spcPct val="20000"/>
                  </a:spcBef>
                  <a:buChar char="»"/>
                  <a:defRPr sz="14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14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14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14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1400">
                    <a:solidFill>
                      <a:schemeClr val="tx1"/>
                    </a:solidFill>
                    <a:latin typeface="Arial" panose="020B0604020202020204" pitchFamily="34" charset="0"/>
                  </a:defRPr>
                </a:lvl9pPr>
              </a:lstStyle>
              <a:p>
                <a:pPr>
                  <a:spcBef>
                    <a:spcPct val="0"/>
                  </a:spcBef>
                  <a:buClrTx/>
                  <a:buSzTx/>
                  <a:buFontTx/>
                  <a:buNone/>
                </a:pPr>
                <a:endParaRPr lang="en-GB" altLang="en-US">
                  <a:latin typeface="Comic Sans MS" panose="030F0702030302020204" pitchFamily="66" charset="0"/>
                </a:endParaRPr>
              </a:p>
            </p:txBody>
          </p:sp>
          <p:sp>
            <p:nvSpPr>
              <p:cNvPr id="72" name="Can 49"/>
              <p:cNvSpPr>
                <a:spLocks noChangeArrowheads="1"/>
              </p:cNvSpPr>
              <p:nvPr/>
            </p:nvSpPr>
            <p:spPr bwMode="auto">
              <a:xfrm rot="5400000">
                <a:off x="6171762" y="1287939"/>
                <a:ext cx="152400" cy="327025"/>
              </a:xfrm>
              <a:prstGeom prst="can">
                <a:avLst>
                  <a:gd name="adj" fmla="val 25204"/>
                </a:avLst>
              </a:prstGeom>
              <a:solidFill>
                <a:srgbClr val="FFFF00"/>
              </a:solidFill>
              <a:ln w="9525">
                <a:solidFill>
                  <a:schemeClr val="tx1"/>
                </a:solidFill>
                <a:round/>
                <a:headEnd/>
                <a:tailEnd/>
              </a:ln>
              <a:effectLst/>
            </p:spPr>
            <p:txBody>
              <a:bodyPr/>
              <a:lstStyle>
                <a:lvl1pPr>
                  <a:spcBef>
                    <a:spcPct val="20000"/>
                  </a:spcBef>
                  <a:buClr>
                    <a:srgbClr val="0000FF"/>
                  </a:buClr>
                  <a:buSzPct val="80000"/>
                  <a:buFont typeface="Wingdings" panose="05000000000000000000" pitchFamily="2" charset="2"/>
                  <a:buChar char="q"/>
                  <a:defRPr>
                    <a:solidFill>
                      <a:schemeClr val="tx1"/>
                    </a:solidFill>
                    <a:latin typeface="Arial" panose="020B0604020202020204" pitchFamily="34" charset="0"/>
                  </a:defRPr>
                </a:lvl1pPr>
                <a:lvl2pPr marL="742950" indent="-285750">
                  <a:spcBef>
                    <a:spcPct val="20000"/>
                  </a:spcBef>
                  <a:buChar char="–"/>
                  <a:defRPr sz="1600">
                    <a:solidFill>
                      <a:schemeClr val="tx1"/>
                    </a:solidFill>
                    <a:latin typeface="Arial" panose="020B0604020202020204" pitchFamily="34" charset="0"/>
                  </a:defRPr>
                </a:lvl2pPr>
                <a:lvl3pPr marL="1143000" indent="-228600">
                  <a:spcBef>
                    <a:spcPct val="20000"/>
                  </a:spcBef>
                  <a:buChar char="•"/>
                  <a:defRPr sz="1400">
                    <a:solidFill>
                      <a:schemeClr val="tx1"/>
                    </a:solidFill>
                    <a:latin typeface="Arial" panose="020B0604020202020204" pitchFamily="34" charset="0"/>
                  </a:defRPr>
                </a:lvl3pPr>
                <a:lvl4pPr marL="1600200" indent="-228600">
                  <a:spcBef>
                    <a:spcPct val="20000"/>
                  </a:spcBef>
                  <a:buChar char="–"/>
                  <a:defRPr sz="1400">
                    <a:solidFill>
                      <a:schemeClr val="tx1"/>
                    </a:solidFill>
                    <a:latin typeface="Arial" panose="020B0604020202020204" pitchFamily="34" charset="0"/>
                  </a:defRPr>
                </a:lvl4pPr>
                <a:lvl5pPr marL="2057400" indent="-228600">
                  <a:spcBef>
                    <a:spcPct val="20000"/>
                  </a:spcBef>
                  <a:buChar char="»"/>
                  <a:defRPr sz="14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14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14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14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1400">
                    <a:solidFill>
                      <a:schemeClr val="tx1"/>
                    </a:solidFill>
                    <a:latin typeface="Arial" panose="020B0604020202020204" pitchFamily="34" charset="0"/>
                  </a:defRPr>
                </a:lvl9pPr>
              </a:lstStyle>
              <a:p>
                <a:pPr>
                  <a:spcBef>
                    <a:spcPct val="0"/>
                  </a:spcBef>
                  <a:buClrTx/>
                  <a:buSzTx/>
                  <a:buFontTx/>
                  <a:buNone/>
                </a:pPr>
                <a:endParaRPr lang="en-GB" altLang="en-US">
                  <a:latin typeface="Comic Sans MS" panose="030F0702030302020204" pitchFamily="66" charset="0"/>
                </a:endParaRPr>
              </a:p>
            </p:txBody>
          </p:sp>
          <p:sp>
            <p:nvSpPr>
              <p:cNvPr id="73" name="Can 50"/>
              <p:cNvSpPr>
                <a:spLocks noChangeArrowheads="1"/>
              </p:cNvSpPr>
              <p:nvPr/>
            </p:nvSpPr>
            <p:spPr bwMode="auto">
              <a:xfrm rot="5400000">
                <a:off x="4431195" y="3694346"/>
                <a:ext cx="153988" cy="327025"/>
              </a:xfrm>
              <a:prstGeom prst="can">
                <a:avLst>
                  <a:gd name="adj" fmla="val 24944"/>
                </a:avLst>
              </a:prstGeom>
              <a:solidFill>
                <a:srgbClr val="FFFF00"/>
              </a:solidFill>
              <a:ln w="9525">
                <a:solidFill>
                  <a:schemeClr val="tx1"/>
                </a:solidFill>
                <a:round/>
                <a:headEnd/>
                <a:tailEnd/>
              </a:ln>
              <a:effectLst/>
            </p:spPr>
            <p:txBody>
              <a:bodyPr/>
              <a:lstStyle>
                <a:lvl1pPr>
                  <a:spcBef>
                    <a:spcPct val="20000"/>
                  </a:spcBef>
                  <a:buClr>
                    <a:srgbClr val="0000FF"/>
                  </a:buClr>
                  <a:buSzPct val="80000"/>
                  <a:buFont typeface="Wingdings" panose="05000000000000000000" pitchFamily="2" charset="2"/>
                  <a:buChar char="q"/>
                  <a:defRPr>
                    <a:solidFill>
                      <a:schemeClr val="tx1"/>
                    </a:solidFill>
                    <a:latin typeface="Arial" panose="020B0604020202020204" pitchFamily="34" charset="0"/>
                  </a:defRPr>
                </a:lvl1pPr>
                <a:lvl2pPr marL="742950" indent="-285750">
                  <a:spcBef>
                    <a:spcPct val="20000"/>
                  </a:spcBef>
                  <a:buChar char="–"/>
                  <a:defRPr sz="1600">
                    <a:solidFill>
                      <a:schemeClr val="tx1"/>
                    </a:solidFill>
                    <a:latin typeface="Arial" panose="020B0604020202020204" pitchFamily="34" charset="0"/>
                  </a:defRPr>
                </a:lvl2pPr>
                <a:lvl3pPr marL="1143000" indent="-228600">
                  <a:spcBef>
                    <a:spcPct val="20000"/>
                  </a:spcBef>
                  <a:buChar char="•"/>
                  <a:defRPr sz="1400">
                    <a:solidFill>
                      <a:schemeClr val="tx1"/>
                    </a:solidFill>
                    <a:latin typeface="Arial" panose="020B0604020202020204" pitchFamily="34" charset="0"/>
                  </a:defRPr>
                </a:lvl3pPr>
                <a:lvl4pPr marL="1600200" indent="-228600">
                  <a:spcBef>
                    <a:spcPct val="20000"/>
                  </a:spcBef>
                  <a:buChar char="–"/>
                  <a:defRPr sz="1400">
                    <a:solidFill>
                      <a:schemeClr val="tx1"/>
                    </a:solidFill>
                    <a:latin typeface="Arial" panose="020B0604020202020204" pitchFamily="34" charset="0"/>
                  </a:defRPr>
                </a:lvl4pPr>
                <a:lvl5pPr marL="2057400" indent="-228600">
                  <a:spcBef>
                    <a:spcPct val="20000"/>
                  </a:spcBef>
                  <a:buChar char="»"/>
                  <a:defRPr sz="14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14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14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14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1400">
                    <a:solidFill>
                      <a:schemeClr val="tx1"/>
                    </a:solidFill>
                    <a:latin typeface="Arial" panose="020B0604020202020204" pitchFamily="34" charset="0"/>
                  </a:defRPr>
                </a:lvl9pPr>
              </a:lstStyle>
              <a:p>
                <a:pPr>
                  <a:spcBef>
                    <a:spcPct val="0"/>
                  </a:spcBef>
                  <a:buClrTx/>
                  <a:buSzTx/>
                  <a:buFontTx/>
                  <a:buNone/>
                </a:pPr>
                <a:endParaRPr lang="en-GB" altLang="en-US">
                  <a:latin typeface="Comic Sans MS" panose="030F0702030302020204" pitchFamily="66" charset="0"/>
                </a:endParaRPr>
              </a:p>
            </p:txBody>
          </p:sp>
          <p:sp>
            <p:nvSpPr>
              <p:cNvPr id="74" name="Can 51"/>
              <p:cNvSpPr>
                <a:spLocks noChangeArrowheads="1"/>
              </p:cNvSpPr>
              <p:nvPr/>
            </p:nvSpPr>
            <p:spPr bwMode="auto">
              <a:xfrm rot="5400000">
                <a:off x="4417062" y="3321284"/>
                <a:ext cx="153987" cy="327025"/>
              </a:xfrm>
              <a:prstGeom prst="can">
                <a:avLst>
                  <a:gd name="adj" fmla="val 24944"/>
                </a:avLst>
              </a:prstGeom>
              <a:solidFill>
                <a:srgbClr val="FFFF00"/>
              </a:solidFill>
              <a:ln w="9525">
                <a:solidFill>
                  <a:schemeClr val="tx1"/>
                </a:solidFill>
                <a:round/>
                <a:headEnd/>
                <a:tailEnd/>
              </a:ln>
              <a:effectLst/>
            </p:spPr>
            <p:txBody>
              <a:bodyPr/>
              <a:lstStyle>
                <a:lvl1pPr>
                  <a:spcBef>
                    <a:spcPct val="20000"/>
                  </a:spcBef>
                  <a:buClr>
                    <a:srgbClr val="0000FF"/>
                  </a:buClr>
                  <a:buSzPct val="80000"/>
                  <a:buFont typeface="Wingdings" panose="05000000000000000000" pitchFamily="2" charset="2"/>
                  <a:buChar char="q"/>
                  <a:defRPr>
                    <a:solidFill>
                      <a:schemeClr val="tx1"/>
                    </a:solidFill>
                    <a:latin typeface="Arial" panose="020B0604020202020204" pitchFamily="34" charset="0"/>
                  </a:defRPr>
                </a:lvl1pPr>
                <a:lvl2pPr marL="742950" indent="-285750">
                  <a:spcBef>
                    <a:spcPct val="20000"/>
                  </a:spcBef>
                  <a:buChar char="–"/>
                  <a:defRPr sz="1600">
                    <a:solidFill>
                      <a:schemeClr val="tx1"/>
                    </a:solidFill>
                    <a:latin typeface="Arial" panose="020B0604020202020204" pitchFamily="34" charset="0"/>
                  </a:defRPr>
                </a:lvl2pPr>
                <a:lvl3pPr marL="1143000" indent="-228600">
                  <a:spcBef>
                    <a:spcPct val="20000"/>
                  </a:spcBef>
                  <a:buChar char="•"/>
                  <a:defRPr sz="1400">
                    <a:solidFill>
                      <a:schemeClr val="tx1"/>
                    </a:solidFill>
                    <a:latin typeface="Arial" panose="020B0604020202020204" pitchFamily="34" charset="0"/>
                  </a:defRPr>
                </a:lvl3pPr>
                <a:lvl4pPr marL="1600200" indent="-228600">
                  <a:spcBef>
                    <a:spcPct val="20000"/>
                  </a:spcBef>
                  <a:buChar char="–"/>
                  <a:defRPr sz="1400">
                    <a:solidFill>
                      <a:schemeClr val="tx1"/>
                    </a:solidFill>
                    <a:latin typeface="Arial" panose="020B0604020202020204" pitchFamily="34" charset="0"/>
                  </a:defRPr>
                </a:lvl4pPr>
                <a:lvl5pPr marL="2057400" indent="-228600">
                  <a:spcBef>
                    <a:spcPct val="20000"/>
                  </a:spcBef>
                  <a:buChar char="»"/>
                  <a:defRPr sz="14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14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14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14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1400">
                    <a:solidFill>
                      <a:schemeClr val="tx1"/>
                    </a:solidFill>
                    <a:latin typeface="Arial" panose="020B0604020202020204" pitchFamily="34" charset="0"/>
                  </a:defRPr>
                </a:lvl9pPr>
              </a:lstStyle>
              <a:p>
                <a:pPr>
                  <a:spcBef>
                    <a:spcPct val="0"/>
                  </a:spcBef>
                  <a:buClrTx/>
                  <a:buSzTx/>
                  <a:buFontTx/>
                  <a:buNone/>
                </a:pPr>
                <a:endParaRPr lang="en-GB" altLang="en-US">
                  <a:latin typeface="Comic Sans MS" panose="030F0702030302020204" pitchFamily="66" charset="0"/>
                </a:endParaRPr>
              </a:p>
            </p:txBody>
          </p:sp>
          <p:sp>
            <p:nvSpPr>
              <p:cNvPr id="75" name="Can 52"/>
              <p:cNvSpPr>
                <a:spLocks noChangeArrowheads="1"/>
              </p:cNvSpPr>
              <p:nvPr/>
            </p:nvSpPr>
            <p:spPr bwMode="auto">
              <a:xfrm rot="5400000">
                <a:off x="4444204" y="2943459"/>
                <a:ext cx="153987" cy="327025"/>
              </a:xfrm>
              <a:prstGeom prst="can">
                <a:avLst>
                  <a:gd name="adj" fmla="val 24944"/>
                </a:avLst>
              </a:prstGeom>
              <a:solidFill>
                <a:srgbClr val="FFFF00"/>
              </a:solidFill>
              <a:ln w="9525">
                <a:solidFill>
                  <a:schemeClr val="tx1"/>
                </a:solidFill>
                <a:round/>
                <a:headEnd/>
                <a:tailEnd/>
              </a:ln>
              <a:effectLst/>
            </p:spPr>
            <p:txBody>
              <a:bodyPr/>
              <a:lstStyle>
                <a:lvl1pPr>
                  <a:spcBef>
                    <a:spcPct val="20000"/>
                  </a:spcBef>
                  <a:buClr>
                    <a:srgbClr val="0000FF"/>
                  </a:buClr>
                  <a:buSzPct val="80000"/>
                  <a:buFont typeface="Wingdings" panose="05000000000000000000" pitchFamily="2" charset="2"/>
                  <a:buChar char="q"/>
                  <a:defRPr>
                    <a:solidFill>
                      <a:schemeClr val="tx1"/>
                    </a:solidFill>
                    <a:latin typeface="Arial" panose="020B0604020202020204" pitchFamily="34" charset="0"/>
                  </a:defRPr>
                </a:lvl1pPr>
                <a:lvl2pPr marL="742950" indent="-285750">
                  <a:spcBef>
                    <a:spcPct val="20000"/>
                  </a:spcBef>
                  <a:buChar char="–"/>
                  <a:defRPr sz="1600">
                    <a:solidFill>
                      <a:schemeClr val="tx1"/>
                    </a:solidFill>
                    <a:latin typeface="Arial" panose="020B0604020202020204" pitchFamily="34" charset="0"/>
                  </a:defRPr>
                </a:lvl2pPr>
                <a:lvl3pPr marL="1143000" indent="-228600">
                  <a:spcBef>
                    <a:spcPct val="20000"/>
                  </a:spcBef>
                  <a:buChar char="•"/>
                  <a:defRPr sz="1400">
                    <a:solidFill>
                      <a:schemeClr val="tx1"/>
                    </a:solidFill>
                    <a:latin typeface="Arial" panose="020B0604020202020204" pitchFamily="34" charset="0"/>
                  </a:defRPr>
                </a:lvl3pPr>
                <a:lvl4pPr marL="1600200" indent="-228600">
                  <a:spcBef>
                    <a:spcPct val="20000"/>
                  </a:spcBef>
                  <a:buChar char="–"/>
                  <a:defRPr sz="1400">
                    <a:solidFill>
                      <a:schemeClr val="tx1"/>
                    </a:solidFill>
                    <a:latin typeface="Arial" panose="020B0604020202020204" pitchFamily="34" charset="0"/>
                  </a:defRPr>
                </a:lvl4pPr>
                <a:lvl5pPr marL="2057400" indent="-228600">
                  <a:spcBef>
                    <a:spcPct val="20000"/>
                  </a:spcBef>
                  <a:buChar char="»"/>
                  <a:defRPr sz="14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14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14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14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1400">
                    <a:solidFill>
                      <a:schemeClr val="tx1"/>
                    </a:solidFill>
                    <a:latin typeface="Arial" panose="020B0604020202020204" pitchFamily="34" charset="0"/>
                  </a:defRPr>
                </a:lvl9pPr>
              </a:lstStyle>
              <a:p>
                <a:pPr>
                  <a:spcBef>
                    <a:spcPct val="0"/>
                  </a:spcBef>
                  <a:buClrTx/>
                  <a:buSzTx/>
                  <a:buFontTx/>
                  <a:buNone/>
                </a:pPr>
                <a:endParaRPr lang="en-GB" altLang="en-US">
                  <a:latin typeface="Comic Sans MS" panose="030F0702030302020204" pitchFamily="66" charset="0"/>
                </a:endParaRPr>
              </a:p>
            </p:txBody>
          </p:sp>
          <p:sp>
            <p:nvSpPr>
              <p:cNvPr id="76" name="Can 53"/>
              <p:cNvSpPr>
                <a:spLocks noChangeArrowheads="1"/>
              </p:cNvSpPr>
              <p:nvPr/>
            </p:nvSpPr>
            <p:spPr bwMode="auto">
              <a:xfrm rot="5400000">
                <a:off x="4577912" y="2551589"/>
                <a:ext cx="152400" cy="327025"/>
              </a:xfrm>
              <a:prstGeom prst="can">
                <a:avLst>
                  <a:gd name="adj" fmla="val 25204"/>
                </a:avLst>
              </a:prstGeom>
              <a:solidFill>
                <a:srgbClr val="FFFF00"/>
              </a:solidFill>
              <a:ln w="9525">
                <a:solidFill>
                  <a:schemeClr val="tx1"/>
                </a:solidFill>
                <a:round/>
                <a:headEnd/>
                <a:tailEnd/>
              </a:ln>
              <a:effectLst/>
            </p:spPr>
            <p:txBody>
              <a:bodyPr/>
              <a:lstStyle>
                <a:lvl1pPr>
                  <a:spcBef>
                    <a:spcPct val="20000"/>
                  </a:spcBef>
                  <a:buClr>
                    <a:srgbClr val="0000FF"/>
                  </a:buClr>
                  <a:buSzPct val="80000"/>
                  <a:buFont typeface="Wingdings" panose="05000000000000000000" pitchFamily="2" charset="2"/>
                  <a:buChar char="q"/>
                  <a:defRPr>
                    <a:solidFill>
                      <a:schemeClr val="tx1"/>
                    </a:solidFill>
                    <a:latin typeface="Arial" panose="020B0604020202020204" pitchFamily="34" charset="0"/>
                  </a:defRPr>
                </a:lvl1pPr>
                <a:lvl2pPr marL="742950" indent="-285750">
                  <a:spcBef>
                    <a:spcPct val="20000"/>
                  </a:spcBef>
                  <a:buChar char="–"/>
                  <a:defRPr sz="1600">
                    <a:solidFill>
                      <a:schemeClr val="tx1"/>
                    </a:solidFill>
                    <a:latin typeface="Arial" panose="020B0604020202020204" pitchFamily="34" charset="0"/>
                  </a:defRPr>
                </a:lvl2pPr>
                <a:lvl3pPr marL="1143000" indent="-228600">
                  <a:spcBef>
                    <a:spcPct val="20000"/>
                  </a:spcBef>
                  <a:buChar char="•"/>
                  <a:defRPr sz="1400">
                    <a:solidFill>
                      <a:schemeClr val="tx1"/>
                    </a:solidFill>
                    <a:latin typeface="Arial" panose="020B0604020202020204" pitchFamily="34" charset="0"/>
                  </a:defRPr>
                </a:lvl3pPr>
                <a:lvl4pPr marL="1600200" indent="-228600">
                  <a:spcBef>
                    <a:spcPct val="20000"/>
                  </a:spcBef>
                  <a:buChar char="–"/>
                  <a:defRPr sz="1400">
                    <a:solidFill>
                      <a:schemeClr val="tx1"/>
                    </a:solidFill>
                    <a:latin typeface="Arial" panose="020B0604020202020204" pitchFamily="34" charset="0"/>
                  </a:defRPr>
                </a:lvl4pPr>
                <a:lvl5pPr marL="2057400" indent="-228600">
                  <a:spcBef>
                    <a:spcPct val="20000"/>
                  </a:spcBef>
                  <a:buChar char="»"/>
                  <a:defRPr sz="14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14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14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14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1400">
                    <a:solidFill>
                      <a:schemeClr val="tx1"/>
                    </a:solidFill>
                    <a:latin typeface="Arial" panose="020B0604020202020204" pitchFamily="34" charset="0"/>
                  </a:defRPr>
                </a:lvl9pPr>
              </a:lstStyle>
              <a:p>
                <a:pPr>
                  <a:spcBef>
                    <a:spcPct val="0"/>
                  </a:spcBef>
                  <a:buClrTx/>
                  <a:buSzTx/>
                  <a:buFontTx/>
                  <a:buNone/>
                </a:pPr>
                <a:endParaRPr lang="en-GB" altLang="en-US">
                  <a:latin typeface="Comic Sans MS" panose="030F0702030302020204" pitchFamily="66" charset="0"/>
                </a:endParaRPr>
              </a:p>
            </p:txBody>
          </p:sp>
          <p:sp>
            <p:nvSpPr>
              <p:cNvPr id="77" name="Can 54"/>
              <p:cNvSpPr>
                <a:spLocks noChangeArrowheads="1"/>
              </p:cNvSpPr>
              <p:nvPr/>
            </p:nvSpPr>
            <p:spPr bwMode="auto">
              <a:xfrm rot="5400000">
                <a:off x="4829531" y="2142808"/>
                <a:ext cx="153987" cy="327025"/>
              </a:xfrm>
              <a:prstGeom prst="can">
                <a:avLst>
                  <a:gd name="adj" fmla="val 24944"/>
                </a:avLst>
              </a:prstGeom>
              <a:solidFill>
                <a:srgbClr val="FFFF00"/>
              </a:solidFill>
              <a:ln w="9525">
                <a:solidFill>
                  <a:schemeClr val="tx1"/>
                </a:solidFill>
                <a:round/>
                <a:headEnd/>
                <a:tailEnd/>
              </a:ln>
              <a:effectLst/>
            </p:spPr>
            <p:txBody>
              <a:bodyPr/>
              <a:lstStyle>
                <a:lvl1pPr>
                  <a:spcBef>
                    <a:spcPct val="20000"/>
                  </a:spcBef>
                  <a:buClr>
                    <a:srgbClr val="0000FF"/>
                  </a:buClr>
                  <a:buSzPct val="80000"/>
                  <a:buFont typeface="Wingdings" panose="05000000000000000000" pitchFamily="2" charset="2"/>
                  <a:buChar char="q"/>
                  <a:defRPr>
                    <a:solidFill>
                      <a:schemeClr val="tx1"/>
                    </a:solidFill>
                    <a:latin typeface="Arial" panose="020B0604020202020204" pitchFamily="34" charset="0"/>
                  </a:defRPr>
                </a:lvl1pPr>
                <a:lvl2pPr marL="742950" indent="-285750">
                  <a:spcBef>
                    <a:spcPct val="20000"/>
                  </a:spcBef>
                  <a:buChar char="–"/>
                  <a:defRPr sz="1600">
                    <a:solidFill>
                      <a:schemeClr val="tx1"/>
                    </a:solidFill>
                    <a:latin typeface="Arial" panose="020B0604020202020204" pitchFamily="34" charset="0"/>
                  </a:defRPr>
                </a:lvl2pPr>
                <a:lvl3pPr marL="1143000" indent="-228600">
                  <a:spcBef>
                    <a:spcPct val="20000"/>
                  </a:spcBef>
                  <a:buChar char="•"/>
                  <a:defRPr sz="1400">
                    <a:solidFill>
                      <a:schemeClr val="tx1"/>
                    </a:solidFill>
                    <a:latin typeface="Arial" panose="020B0604020202020204" pitchFamily="34" charset="0"/>
                  </a:defRPr>
                </a:lvl3pPr>
                <a:lvl4pPr marL="1600200" indent="-228600">
                  <a:spcBef>
                    <a:spcPct val="20000"/>
                  </a:spcBef>
                  <a:buChar char="–"/>
                  <a:defRPr sz="1400">
                    <a:solidFill>
                      <a:schemeClr val="tx1"/>
                    </a:solidFill>
                    <a:latin typeface="Arial" panose="020B0604020202020204" pitchFamily="34" charset="0"/>
                  </a:defRPr>
                </a:lvl4pPr>
                <a:lvl5pPr marL="2057400" indent="-228600">
                  <a:spcBef>
                    <a:spcPct val="20000"/>
                  </a:spcBef>
                  <a:buChar char="»"/>
                  <a:defRPr sz="14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14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14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14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1400">
                    <a:solidFill>
                      <a:schemeClr val="tx1"/>
                    </a:solidFill>
                    <a:latin typeface="Arial" panose="020B0604020202020204" pitchFamily="34" charset="0"/>
                  </a:defRPr>
                </a:lvl9pPr>
              </a:lstStyle>
              <a:p>
                <a:pPr>
                  <a:spcBef>
                    <a:spcPct val="0"/>
                  </a:spcBef>
                  <a:buClrTx/>
                  <a:buSzTx/>
                  <a:buFontTx/>
                  <a:buNone/>
                </a:pPr>
                <a:endParaRPr lang="en-GB" altLang="en-US">
                  <a:latin typeface="Comic Sans MS" panose="030F0702030302020204" pitchFamily="66" charset="0"/>
                </a:endParaRPr>
              </a:p>
            </p:txBody>
          </p:sp>
          <p:sp>
            <p:nvSpPr>
              <p:cNvPr id="78" name="Can 55"/>
              <p:cNvSpPr>
                <a:spLocks noChangeArrowheads="1"/>
              </p:cNvSpPr>
              <p:nvPr/>
            </p:nvSpPr>
            <p:spPr bwMode="auto">
              <a:xfrm rot="5400000">
                <a:off x="4577118" y="4170045"/>
                <a:ext cx="153988" cy="327025"/>
              </a:xfrm>
              <a:prstGeom prst="can">
                <a:avLst>
                  <a:gd name="adj" fmla="val 24944"/>
                </a:avLst>
              </a:prstGeom>
              <a:solidFill>
                <a:srgbClr val="FFFF00"/>
              </a:solidFill>
              <a:ln w="9525">
                <a:solidFill>
                  <a:schemeClr val="tx1"/>
                </a:solidFill>
                <a:round/>
                <a:headEnd/>
                <a:tailEnd/>
              </a:ln>
              <a:effectLst/>
            </p:spPr>
            <p:txBody>
              <a:bodyPr/>
              <a:lstStyle>
                <a:lvl1pPr>
                  <a:spcBef>
                    <a:spcPct val="20000"/>
                  </a:spcBef>
                  <a:buClr>
                    <a:srgbClr val="0000FF"/>
                  </a:buClr>
                  <a:buSzPct val="80000"/>
                  <a:buFont typeface="Wingdings" panose="05000000000000000000" pitchFamily="2" charset="2"/>
                  <a:buChar char="q"/>
                  <a:defRPr>
                    <a:solidFill>
                      <a:schemeClr val="tx1"/>
                    </a:solidFill>
                    <a:latin typeface="Arial" panose="020B0604020202020204" pitchFamily="34" charset="0"/>
                  </a:defRPr>
                </a:lvl1pPr>
                <a:lvl2pPr marL="742950" indent="-285750">
                  <a:spcBef>
                    <a:spcPct val="20000"/>
                  </a:spcBef>
                  <a:buChar char="–"/>
                  <a:defRPr sz="1600">
                    <a:solidFill>
                      <a:schemeClr val="tx1"/>
                    </a:solidFill>
                    <a:latin typeface="Arial" panose="020B0604020202020204" pitchFamily="34" charset="0"/>
                  </a:defRPr>
                </a:lvl2pPr>
                <a:lvl3pPr marL="1143000" indent="-228600">
                  <a:spcBef>
                    <a:spcPct val="20000"/>
                  </a:spcBef>
                  <a:buChar char="•"/>
                  <a:defRPr sz="1400">
                    <a:solidFill>
                      <a:schemeClr val="tx1"/>
                    </a:solidFill>
                    <a:latin typeface="Arial" panose="020B0604020202020204" pitchFamily="34" charset="0"/>
                  </a:defRPr>
                </a:lvl3pPr>
                <a:lvl4pPr marL="1600200" indent="-228600">
                  <a:spcBef>
                    <a:spcPct val="20000"/>
                  </a:spcBef>
                  <a:buChar char="–"/>
                  <a:defRPr sz="1400">
                    <a:solidFill>
                      <a:schemeClr val="tx1"/>
                    </a:solidFill>
                    <a:latin typeface="Arial" panose="020B0604020202020204" pitchFamily="34" charset="0"/>
                  </a:defRPr>
                </a:lvl4pPr>
                <a:lvl5pPr marL="2057400" indent="-228600">
                  <a:spcBef>
                    <a:spcPct val="20000"/>
                  </a:spcBef>
                  <a:buChar char="»"/>
                  <a:defRPr sz="14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14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14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14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1400">
                    <a:solidFill>
                      <a:schemeClr val="tx1"/>
                    </a:solidFill>
                    <a:latin typeface="Arial" panose="020B0604020202020204" pitchFamily="34" charset="0"/>
                  </a:defRPr>
                </a:lvl9pPr>
              </a:lstStyle>
              <a:p>
                <a:pPr>
                  <a:spcBef>
                    <a:spcPct val="0"/>
                  </a:spcBef>
                  <a:buClrTx/>
                  <a:buSzTx/>
                  <a:buFontTx/>
                  <a:buNone/>
                </a:pPr>
                <a:endParaRPr lang="en-GB" altLang="en-US">
                  <a:latin typeface="Comic Sans MS" panose="030F0702030302020204" pitchFamily="66" charset="0"/>
                </a:endParaRPr>
              </a:p>
            </p:txBody>
          </p:sp>
          <p:sp>
            <p:nvSpPr>
              <p:cNvPr id="79" name="Can 56"/>
              <p:cNvSpPr>
                <a:spLocks noChangeArrowheads="1"/>
              </p:cNvSpPr>
              <p:nvPr/>
            </p:nvSpPr>
            <p:spPr bwMode="auto">
              <a:xfrm rot="5400000">
                <a:off x="4753331" y="4574858"/>
                <a:ext cx="153987" cy="327025"/>
              </a:xfrm>
              <a:prstGeom prst="can">
                <a:avLst>
                  <a:gd name="adj" fmla="val 24944"/>
                </a:avLst>
              </a:prstGeom>
              <a:solidFill>
                <a:srgbClr val="FFFF00"/>
              </a:solidFill>
              <a:ln w="9525">
                <a:solidFill>
                  <a:schemeClr val="tx1"/>
                </a:solidFill>
                <a:round/>
                <a:headEnd/>
                <a:tailEnd/>
              </a:ln>
              <a:effectLst/>
            </p:spPr>
            <p:txBody>
              <a:bodyPr/>
              <a:lstStyle>
                <a:lvl1pPr>
                  <a:spcBef>
                    <a:spcPct val="20000"/>
                  </a:spcBef>
                  <a:buClr>
                    <a:srgbClr val="0000FF"/>
                  </a:buClr>
                  <a:buSzPct val="80000"/>
                  <a:buFont typeface="Wingdings" panose="05000000000000000000" pitchFamily="2" charset="2"/>
                  <a:buChar char="q"/>
                  <a:defRPr>
                    <a:solidFill>
                      <a:schemeClr val="tx1"/>
                    </a:solidFill>
                    <a:latin typeface="Arial" panose="020B0604020202020204" pitchFamily="34" charset="0"/>
                  </a:defRPr>
                </a:lvl1pPr>
                <a:lvl2pPr marL="742950" indent="-285750">
                  <a:spcBef>
                    <a:spcPct val="20000"/>
                  </a:spcBef>
                  <a:buChar char="–"/>
                  <a:defRPr sz="1600">
                    <a:solidFill>
                      <a:schemeClr val="tx1"/>
                    </a:solidFill>
                    <a:latin typeface="Arial" panose="020B0604020202020204" pitchFamily="34" charset="0"/>
                  </a:defRPr>
                </a:lvl2pPr>
                <a:lvl3pPr marL="1143000" indent="-228600">
                  <a:spcBef>
                    <a:spcPct val="20000"/>
                  </a:spcBef>
                  <a:buChar char="•"/>
                  <a:defRPr sz="1400">
                    <a:solidFill>
                      <a:schemeClr val="tx1"/>
                    </a:solidFill>
                    <a:latin typeface="Arial" panose="020B0604020202020204" pitchFamily="34" charset="0"/>
                  </a:defRPr>
                </a:lvl3pPr>
                <a:lvl4pPr marL="1600200" indent="-228600">
                  <a:spcBef>
                    <a:spcPct val="20000"/>
                  </a:spcBef>
                  <a:buChar char="–"/>
                  <a:defRPr sz="1400">
                    <a:solidFill>
                      <a:schemeClr val="tx1"/>
                    </a:solidFill>
                    <a:latin typeface="Arial" panose="020B0604020202020204" pitchFamily="34" charset="0"/>
                  </a:defRPr>
                </a:lvl4pPr>
                <a:lvl5pPr marL="2057400" indent="-228600">
                  <a:spcBef>
                    <a:spcPct val="20000"/>
                  </a:spcBef>
                  <a:buChar char="»"/>
                  <a:defRPr sz="14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14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14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14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1400">
                    <a:solidFill>
                      <a:schemeClr val="tx1"/>
                    </a:solidFill>
                    <a:latin typeface="Arial" panose="020B0604020202020204" pitchFamily="34" charset="0"/>
                  </a:defRPr>
                </a:lvl9pPr>
              </a:lstStyle>
              <a:p>
                <a:pPr>
                  <a:spcBef>
                    <a:spcPct val="0"/>
                  </a:spcBef>
                  <a:buClrTx/>
                  <a:buSzTx/>
                  <a:buFontTx/>
                  <a:buNone/>
                </a:pPr>
                <a:endParaRPr lang="en-GB" altLang="en-US">
                  <a:latin typeface="Comic Sans MS" panose="030F0702030302020204" pitchFamily="66" charset="0"/>
                </a:endParaRPr>
              </a:p>
            </p:txBody>
          </p:sp>
          <p:sp>
            <p:nvSpPr>
              <p:cNvPr id="80" name="Can 57"/>
              <p:cNvSpPr>
                <a:spLocks noChangeArrowheads="1"/>
              </p:cNvSpPr>
              <p:nvPr/>
            </p:nvSpPr>
            <p:spPr bwMode="auto">
              <a:xfrm rot="5400000">
                <a:off x="4951768" y="4927283"/>
                <a:ext cx="153987" cy="327025"/>
              </a:xfrm>
              <a:prstGeom prst="can">
                <a:avLst>
                  <a:gd name="adj" fmla="val 24944"/>
                </a:avLst>
              </a:prstGeom>
              <a:solidFill>
                <a:srgbClr val="FFFF00"/>
              </a:solidFill>
              <a:ln w="9525">
                <a:solidFill>
                  <a:schemeClr val="tx1"/>
                </a:solidFill>
                <a:round/>
                <a:headEnd/>
                <a:tailEnd/>
              </a:ln>
              <a:effectLst/>
            </p:spPr>
            <p:txBody>
              <a:bodyPr/>
              <a:lstStyle>
                <a:lvl1pPr>
                  <a:spcBef>
                    <a:spcPct val="20000"/>
                  </a:spcBef>
                  <a:buClr>
                    <a:srgbClr val="0000FF"/>
                  </a:buClr>
                  <a:buSzPct val="80000"/>
                  <a:buFont typeface="Wingdings" panose="05000000000000000000" pitchFamily="2" charset="2"/>
                  <a:buChar char="q"/>
                  <a:defRPr>
                    <a:solidFill>
                      <a:schemeClr val="tx1"/>
                    </a:solidFill>
                    <a:latin typeface="Arial" panose="020B0604020202020204" pitchFamily="34" charset="0"/>
                  </a:defRPr>
                </a:lvl1pPr>
                <a:lvl2pPr marL="742950" indent="-285750">
                  <a:spcBef>
                    <a:spcPct val="20000"/>
                  </a:spcBef>
                  <a:buChar char="–"/>
                  <a:defRPr sz="1600">
                    <a:solidFill>
                      <a:schemeClr val="tx1"/>
                    </a:solidFill>
                    <a:latin typeface="Arial" panose="020B0604020202020204" pitchFamily="34" charset="0"/>
                  </a:defRPr>
                </a:lvl2pPr>
                <a:lvl3pPr marL="1143000" indent="-228600">
                  <a:spcBef>
                    <a:spcPct val="20000"/>
                  </a:spcBef>
                  <a:buChar char="•"/>
                  <a:defRPr sz="1400">
                    <a:solidFill>
                      <a:schemeClr val="tx1"/>
                    </a:solidFill>
                    <a:latin typeface="Arial" panose="020B0604020202020204" pitchFamily="34" charset="0"/>
                  </a:defRPr>
                </a:lvl3pPr>
                <a:lvl4pPr marL="1600200" indent="-228600">
                  <a:spcBef>
                    <a:spcPct val="20000"/>
                  </a:spcBef>
                  <a:buChar char="–"/>
                  <a:defRPr sz="1400">
                    <a:solidFill>
                      <a:schemeClr val="tx1"/>
                    </a:solidFill>
                    <a:latin typeface="Arial" panose="020B0604020202020204" pitchFamily="34" charset="0"/>
                  </a:defRPr>
                </a:lvl4pPr>
                <a:lvl5pPr marL="2057400" indent="-228600">
                  <a:spcBef>
                    <a:spcPct val="20000"/>
                  </a:spcBef>
                  <a:buChar char="»"/>
                  <a:defRPr sz="14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14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14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14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1400">
                    <a:solidFill>
                      <a:schemeClr val="tx1"/>
                    </a:solidFill>
                    <a:latin typeface="Arial" panose="020B0604020202020204" pitchFamily="34" charset="0"/>
                  </a:defRPr>
                </a:lvl9pPr>
              </a:lstStyle>
              <a:p>
                <a:pPr>
                  <a:spcBef>
                    <a:spcPct val="0"/>
                  </a:spcBef>
                  <a:buClrTx/>
                  <a:buSzTx/>
                  <a:buFontTx/>
                  <a:buNone/>
                </a:pPr>
                <a:endParaRPr lang="en-GB" altLang="en-US">
                  <a:latin typeface="Comic Sans MS" panose="030F0702030302020204" pitchFamily="66" charset="0"/>
                </a:endParaRPr>
              </a:p>
            </p:txBody>
          </p:sp>
          <p:sp>
            <p:nvSpPr>
              <p:cNvPr id="81" name="Can 58"/>
              <p:cNvSpPr>
                <a:spLocks noChangeArrowheads="1"/>
              </p:cNvSpPr>
              <p:nvPr/>
            </p:nvSpPr>
            <p:spPr bwMode="auto">
              <a:xfrm rot="5400000">
                <a:off x="5221643" y="5276533"/>
                <a:ext cx="153987" cy="327025"/>
              </a:xfrm>
              <a:prstGeom prst="can">
                <a:avLst>
                  <a:gd name="adj" fmla="val 24944"/>
                </a:avLst>
              </a:prstGeom>
              <a:solidFill>
                <a:srgbClr val="FFFF00"/>
              </a:solidFill>
              <a:ln w="9525">
                <a:solidFill>
                  <a:schemeClr val="tx1"/>
                </a:solidFill>
                <a:round/>
                <a:headEnd/>
                <a:tailEnd/>
              </a:ln>
              <a:effectLst/>
            </p:spPr>
            <p:txBody>
              <a:bodyPr/>
              <a:lstStyle>
                <a:lvl1pPr>
                  <a:spcBef>
                    <a:spcPct val="20000"/>
                  </a:spcBef>
                  <a:buClr>
                    <a:srgbClr val="0000FF"/>
                  </a:buClr>
                  <a:buSzPct val="80000"/>
                  <a:buFont typeface="Wingdings" panose="05000000000000000000" pitchFamily="2" charset="2"/>
                  <a:buChar char="q"/>
                  <a:defRPr>
                    <a:solidFill>
                      <a:schemeClr val="tx1"/>
                    </a:solidFill>
                    <a:latin typeface="Arial" panose="020B0604020202020204" pitchFamily="34" charset="0"/>
                  </a:defRPr>
                </a:lvl1pPr>
                <a:lvl2pPr marL="742950" indent="-285750">
                  <a:spcBef>
                    <a:spcPct val="20000"/>
                  </a:spcBef>
                  <a:buChar char="–"/>
                  <a:defRPr sz="1600">
                    <a:solidFill>
                      <a:schemeClr val="tx1"/>
                    </a:solidFill>
                    <a:latin typeface="Arial" panose="020B0604020202020204" pitchFamily="34" charset="0"/>
                  </a:defRPr>
                </a:lvl2pPr>
                <a:lvl3pPr marL="1143000" indent="-228600">
                  <a:spcBef>
                    <a:spcPct val="20000"/>
                  </a:spcBef>
                  <a:buChar char="•"/>
                  <a:defRPr sz="1400">
                    <a:solidFill>
                      <a:schemeClr val="tx1"/>
                    </a:solidFill>
                    <a:latin typeface="Arial" panose="020B0604020202020204" pitchFamily="34" charset="0"/>
                  </a:defRPr>
                </a:lvl3pPr>
                <a:lvl4pPr marL="1600200" indent="-228600">
                  <a:spcBef>
                    <a:spcPct val="20000"/>
                  </a:spcBef>
                  <a:buChar char="–"/>
                  <a:defRPr sz="1400">
                    <a:solidFill>
                      <a:schemeClr val="tx1"/>
                    </a:solidFill>
                    <a:latin typeface="Arial" panose="020B0604020202020204" pitchFamily="34" charset="0"/>
                  </a:defRPr>
                </a:lvl4pPr>
                <a:lvl5pPr marL="2057400" indent="-228600">
                  <a:spcBef>
                    <a:spcPct val="20000"/>
                  </a:spcBef>
                  <a:buChar char="»"/>
                  <a:defRPr sz="14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14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14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14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1400">
                    <a:solidFill>
                      <a:schemeClr val="tx1"/>
                    </a:solidFill>
                    <a:latin typeface="Arial" panose="020B0604020202020204" pitchFamily="34" charset="0"/>
                  </a:defRPr>
                </a:lvl9pPr>
              </a:lstStyle>
              <a:p>
                <a:pPr>
                  <a:spcBef>
                    <a:spcPct val="0"/>
                  </a:spcBef>
                  <a:buClrTx/>
                  <a:buSzTx/>
                  <a:buFontTx/>
                  <a:buNone/>
                </a:pPr>
                <a:endParaRPr lang="en-GB" altLang="en-US">
                  <a:latin typeface="Comic Sans MS" panose="030F0702030302020204" pitchFamily="66" charset="0"/>
                </a:endParaRPr>
              </a:p>
            </p:txBody>
          </p:sp>
          <p:sp>
            <p:nvSpPr>
              <p:cNvPr id="82" name="Can 59"/>
              <p:cNvSpPr>
                <a:spLocks noChangeArrowheads="1"/>
              </p:cNvSpPr>
              <p:nvPr/>
            </p:nvSpPr>
            <p:spPr bwMode="auto">
              <a:xfrm rot="5400000">
                <a:off x="5577977" y="5455197"/>
                <a:ext cx="153988" cy="327025"/>
              </a:xfrm>
              <a:prstGeom prst="can">
                <a:avLst>
                  <a:gd name="adj" fmla="val 24944"/>
                </a:avLst>
              </a:prstGeom>
              <a:solidFill>
                <a:srgbClr val="FFFF00"/>
              </a:solidFill>
              <a:ln w="9525">
                <a:solidFill>
                  <a:schemeClr val="tx1"/>
                </a:solidFill>
                <a:round/>
                <a:headEnd/>
                <a:tailEnd/>
              </a:ln>
              <a:effectLst/>
            </p:spPr>
            <p:txBody>
              <a:bodyPr/>
              <a:lstStyle>
                <a:lvl1pPr>
                  <a:spcBef>
                    <a:spcPct val="20000"/>
                  </a:spcBef>
                  <a:buClr>
                    <a:srgbClr val="0000FF"/>
                  </a:buClr>
                  <a:buSzPct val="80000"/>
                  <a:buFont typeface="Wingdings" panose="05000000000000000000" pitchFamily="2" charset="2"/>
                  <a:buChar char="q"/>
                  <a:defRPr>
                    <a:solidFill>
                      <a:schemeClr val="tx1"/>
                    </a:solidFill>
                    <a:latin typeface="Arial" panose="020B0604020202020204" pitchFamily="34" charset="0"/>
                  </a:defRPr>
                </a:lvl1pPr>
                <a:lvl2pPr marL="742950" indent="-285750">
                  <a:spcBef>
                    <a:spcPct val="20000"/>
                  </a:spcBef>
                  <a:buChar char="–"/>
                  <a:defRPr sz="1600">
                    <a:solidFill>
                      <a:schemeClr val="tx1"/>
                    </a:solidFill>
                    <a:latin typeface="Arial" panose="020B0604020202020204" pitchFamily="34" charset="0"/>
                  </a:defRPr>
                </a:lvl2pPr>
                <a:lvl3pPr marL="1143000" indent="-228600">
                  <a:spcBef>
                    <a:spcPct val="20000"/>
                  </a:spcBef>
                  <a:buChar char="•"/>
                  <a:defRPr sz="1400">
                    <a:solidFill>
                      <a:schemeClr val="tx1"/>
                    </a:solidFill>
                    <a:latin typeface="Arial" panose="020B0604020202020204" pitchFamily="34" charset="0"/>
                  </a:defRPr>
                </a:lvl3pPr>
                <a:lvl4pPr marL="1600200" indent="-228600">
                  <a:spcBef>
                    <a:spcPct val="20000"/>
                  </a:spcBef>
                  <a:buChar char="–"/>
                  <a:defRPr sz="1400">
                    <a:solidFill>
                      <a:schemeClr val="tx1"/>
                    </a:solidFill>
                    <a:latin typeface="Arial" panose="020B0604020202020204" pitchFamily="34" charset="0"/>
                  </a:defRPr>
                </a:lvl4pPr>
                <a:lvl5pPr marL="2057400" indent="-228600">
                  <a:spcBef>
                    <a:spcPct val="20000"/>
                  </a:spcBef>
                  <a:buChar char="»"/>
                  <a:defRPr sz="14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14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14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14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1400">
                    <a:solidFill>
                      <a:schemeClr val="tx1"/>
                    </a:solidFill>
                    <a:latin typeface="Arial" panose="020B0604020202020204" pitchFamily="34" charset="0"/>
                  </a:defRPr>
                </a:lvl9pPr>
              </a:lstStyle>
              <a:p>
                <a:pPr>
                  <a:spcBef>
                    <a:spcPct val="0"/>
                  </a:spcBef>
                  <a:buClrTx/>
                  <a:buSzTx/>
                  <a:buFontTx/>
                  <a:buNone/>
                </a:pPr>
                <a:endParaRPr lang="en-GB" altLang="en-US">
                  <a:latin typeface="Comic Sans MS" panose="030F0702030302020204" pitchFamily="66" charset="0"/>
                </a:endParaRPr>
              </a:p>
            </p:txBody>
          </p:sp>
          <p:sp>
            <p:nvSpPr>
              <p:cNvPr id="83" name="Can 60"/>
              <p:cNvSpPr>
                <a:spLocks noChangeArrowheads="1"/>
              </p:cNvSpPr>
              <p:nvPr/>
            </p:nvSpPr>
            <p:spPr bwMode="auto">
              <a:xfrm rot="5400000">
                <a:off x="6781362" y="1249839"/>
                <a:ext cx="152400" cy="327025"/>
              </a:xfrm>
              <a:prstGeom prst="can">
                <a:avLst>
                  <a:gd name="adj" fmla="val 25204"/>
                </a:avLst>
              </a:prstGeom>
              <a:solidFill>
                <a:srgbClr val="FFFF00"/>
              </a:solidFill>
              <a:ln w="9525">
                <a:solidFill>
                  <a:schemeClr val="tx1"/>
                </a:solidFill>
                <a:round/>
                <a:headEnd/>
                <a:tailEnd/>
              </a:ln>
              <a:effectLst/>
            </p:spPr>
            <p:txBody>
              <a:bodyPr/>
              <a:lstStyle>
                <a:lvl1pPr>
                  <a:spcBef>
                    <a:spcPct val="20000"/>
                  </a:spcBef>
                  <a:buClr>
                    <a:srgbClr val="0000FF"/>
                  </a:buClr>
                  <a:buSzPct val="80000"/>
                  <a:buFont typeface="Wingdings" panose="05000000000000000000" pitchFamily="2" charset="2"/>
                  <a:buChar char="q"/>
                  <a:defRPr>
                    <a:solidFill>
                      <a:schemeClr val="tx1"/>
                    </a:solidFill>
                    <a:latin typeface="Arial" panose="020B0604020202020204" pitchFamily="34" charset="0"/>
                  </a:defRPr>
                </a:lvl1pPr>
                <a:lvl2pPr marL="742950" indent="-285750">
                  <a:spcBef>
                    <a:spcPct val="20000"/>
                  </a:spcBef>
                  <a:buChar char="–"/>
                  <a:defRPr sz="1600">
                    <a:solidFill>
                      <a:schemeClr val="tx1"/>
                    </a:solidFill>
                    <a:latin typeface="Arial" panose="020B0604020202020204" pitchFamily="34" charset="0"/>
                  </a:defRPr>
                </a:lvl2pPr>
                <a:lvl3pPr marL="1143000" indent="-228600">
                  <a:spcBef>
                    <a:spcPct val="20000"/>
                  </a:spcBef>
                  <a:buChar char="•"/>
                  <a:defRPr sz="1400">
                    <a:solidFill>
                      <a:schemeClr val="tx1"/>
                    </a:solidFill>
                    <a:latin typeface="Arial" panose="020B0604020202020204" pitchFamily="34" charset="0"/>
                  </a:defRPr>
                </a:lvl3pPr>
                <a:lvl4pPr marL="1600200" indent="-228600">
                  <a:spcBef>
                    <a:spcPct val="20000"/>
                  </a:spcBef>
                  <a:buChar char="–"/>
                  <a:defRPr sz="1400">
                    <a:solidFill>
                      <a:schemeClr val="tx1"/>
                    </a:solidFill>
                    <a:latin typeface="Arial" panose="020B0604020202020204" pitchFamily="34" charset="0"/>
                  </a:defRPr>
                </a:lvl4pPr>
                <a:lvl5pPr marL="2057400" indent="-228600">
                  <a:spcBef>
                    <a:spcPct val="20000"/>
                  </a:spcBef>
                  <a:buChar char="»"/>
                  <a:defRPr sz="14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14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14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14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1400">
                    <a:solidFill>
                      <a:schemeClr val="tx1"/>
                    </a:solidFill>
                    <a:latin typeface="Arial" panose="020B0604020202020204" pitchFamily="34" charset="0"/>
                  </a:defRPr>
                </a:lvl9pPr>
              </a:lstStyle>
              <a:p>
                <a:pPr>
                  <a:spcBef>
                    <a:spcPct val="0"/>
                  </a:spcBef>
                  <a:buClrTx/>
                  <a:buSzTx/>
                  <a:buFontTx/>
                  <a:buNone/>
                </a:pPr>
                <a:endParaRPr lang="en-GB" altLang="en-US">
                  <a:latin typeface="Comic Sans MS" panose="030F0702030302020204" pitchFamily="66" charset="0"/>
                </a:endParaRPr>
              </a:p>
            </p:txBody>
          </p:sp>
          <p:sp>
            <p:nvSpPr>
              <p:cNvPr id="84" name="Can 61"/>
              <p:cNvSpPr>
                <a:spLocks noChangeArrowheads="1"/>
              </p:cNvSpPr>
              <p:nvPr/>
            </p:nvSpPr>
            <p:spPr bwMode="auto">
              <a:xfrm rot="5400000">
                <a:off x="7302062" y="1326039"/>
                <a:ext cx="152400" cy="327025"/>
              </a:xfrm>
              <a:prstGeom prst="can">
                <a:avLst>
                  <a:gd name="adj" fmla="val 25204"/>
                </a:avLst>
              </a:prstGeom>
              <a:solidFill>
                <a:srgbClr val="FFFF00"/>
              </a:solidFill>
              <a:ln w="9525">
                <a:solidFill>
                  <a:schemeClr val="tx1"/>
                </a:solidFill>
                <a:round/>
                <a:headEnd/>
                <a:tailEnd/>
              </a:ln>
              <a:effectLst/>
            </p:spPr>
            <p:txBody>
              <a:bodyPr/>
              <a:lstStyle>
                <a:lvl1pPr>
                  <a:spcBef>
                    <a:spcPct val="20000"/>
                  </a:spcBef>
                  <a:buClr>
                    <a:srgbClr val="0000FF"/>
                  </a:buClr>
                  <a:buSzPct val="80000"/>
                  <a:buFont typeface="Wingdings" panose="05000000000000000000" pitchFamily="2" charset="2"/>
                  <a:buChar char="q"/>
                  <a:defRPr>
                    <a:solidFill>
                      <a:schemeClr val="tx1"/>
                    </a:solidFill>
                    <a:latin typeface="Arial" panose="020B0604020202020204" pitchFamily="34" charset="0"/>
                  </a:defRPr>
                </a:lvl1pPr>
                <a:lvl2pPr marL="742950" indent="-285750">
                  <a:spcBef>
                    <a:spcPct val="20000"/>
                  </a:spcBef>
                  <a:buChar char="–"/>
                  <a:defRPr sz="1600">
                    <a:solidFill>
                      <a:schemeClr val="tx1"/>
                    </a:solidFill>
                    <a:latin typeface="Arial" panose="020B0604020202020204" pitchFamily="34" charset="0"/>
                  </a:defRPr>
                </a:lvl2pPr>
                <a:lvl3pPr marL="1143000" indent="-228600">
                  <a:spcBef>
                    <a:spcPct val="20000"/>
                  </a:spcBef>
                  <a:buChar char="•"/>
                  <a:defRPr sz="1400">
                    <a:solidFill>
                      <a:schemeClr val="tx1"/>
                    </a:solidFill>
                    <a:latin typeface="Arial" panose="020B0604020202020204" pitchFamily="34" charset="0"/>
                  </a:defRPr>
                </a:lvl3pPr>
                <a:lvl4pPr marL="1600200" indent="-228600">
                  <a:spcBef>
                    <a:spcPct val="20000"/>
                  </a:spcBef>
                  <a:buChar char="–"/>
                  <a:defRPr sz="1400">
                    <a:solidFill>
                      <a:schemeClr val="tx1"/>
                    </a:solidFill>
                    <a:latin typeface="Arial" panose="020B0604020202020204" pitchFamily="34" charset="0"/>
                  </a:defRPr>
                </a:lvl4pPr>
                <a:lvl5pPr marL="2057400" indent="-228600">
                  <a:spcBef>
                    <a:spcPct val="20000"/>
                  </a:spcBef>
                  <a:buChar char="»"/>
                  <a:defRPr sz="14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14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14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14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1400">
                    <a:solidFill>
                      <a:schemeClr val="tx1"/>
                    </a:solidFill>
                    <a:latin typeface="Arial" panose="020B0604020202020204" pitchFamily="34" charset="0"/>
                  </a:defRPr>
                </a:lvl9pPr>
              </a:lstStyle>
              <a:p>
                <a:pPr>
                  <a:spcBef>
                    <a:spcPct val="0"/>
                  </a:spcBef>
                  <a:buClrTx/>
                  <a:buSzTx/>
                  <a:buFontTx/>
                  <a:buNone/>
                </a:pPr>
                <a:endParaRPr lang="en-GB" altLang="en-US">
                  <a:latin typeface="Comic Sans MS" panose="030F0702030302020204" pitchFamily="66" charset="0"/>
                </a:endParaRPr>
              </a:p>
            </p:txBody>
          </p:sp>
          <p:sp>
            <p:nvSpPr>
              <p:cNvPr id="85" name="Can 62"/>
              <p:cNvSpPr>
                <a:spLocks noChangeArrowheads="1"/>
              </p:cNvSpPr>
              <p:nvPr/>
            </p:nvSpPr>
            <p:spPr bwMode="auto">
              <a:xfrm rot="5400000">
                <a:off x="6067946" y="5571029"/>
                <a:ext cx="152400" cy="327025"/>
              </a:xfrm>
              <a:prstGeom prst="can">
                <a:avLst>
                  <a:gd name="adj" fmla="val 25204"/>
                </a:avLst>
              </a:prstGeom>
              <a:solidFill>
                <a:srgbClr val="FFFF00"/>
              </a:solidFill>
              <a:ln w="9525">
                <a:solidFill>
                  <a:schemeClr val="tx1"/>
                </a:solidFill>
                <a:round/>
                <a:headEnd/>
                <a:tailEnd/>
              </a:ln>
              <a:effectLst/>
            </p:spPr>
            <p:txBody>
              <a:bodyPr/>
              <a:lstStyle>
                <a:lvl1pPr>
                  <a:spcBef>
                    <a:spcPct val="20000"/>
                  </a:spcBef>
                  <a:buClr>
                    <a:srgbClr val="0000FF"/>
                  </a:buClr>
                  <a:buSzPct val="80000"/>
                  <a:buFont typeface="Wingdings" panose="05000000000000000000" pitchFamily="2" charset="2"/>
                  <a:buChar char="q"/>
                  <a:defRPr>
                    <a:solidFill>
                      <a:schemeClr val="tx1"/>
                    </a:solidFill>
                    <a:latin typeface="Arial" panose="020B0604020202020204" pitchFamily="34" charset="0"/>
                  </a:defRPr>
                </a:lvl1pPr>
                <a:lvl2pPr marL="742950" indent="-285750">
                  <a:spcBef>
                    <a:spcPct val="20000"/>
                  </a:spcBef>
                  <a:buChar char="–"/>
                  <a:defRPr sz="1600">
                    <a:solidFill>
                      <a:schemeClr val="tx1"/>
                    </a:solidFill>
                    <a:latin typeface="Arial" panose="020B0604020202020204" pitchFamily="34" charset="0"/>
                  </a:defRPr>
                </a:lvl2pPr>
                <a:lvl3pPr marL="1143000" indent="-228600">
                  <a:spcBef>
                    <a:spcPct val="20000"/>
                  </a:spcBef>
                  <a:buChar char="•"/>
                  <a:defRPr sz="1400">
                    <a:solidFill>
                      <a:schemeClr val="tx1"/>
                    </a:solidFill>
                    <a:latin typeface="Arial" panose="020B0604020202020204" pitchFamily="34" charset="0"/>
                  </a:defRPr>
                </a:lvl3pPr>
                <a:lvl4pPr marL="1600200" indent="-228600">
                  <a:spcBef>
                    <a:spcPct val="20000"/>
                  </a:spcBef>
                  <a:buChar char="–"/>
                  <a:defRPr sz="1400">
                    <a:solidFill>
                      <a:schemeClr val="tx1"/>
                    </a:solidFill>
                    <a:latin typeface="Arial" panose="020B0604020202020204" pitchFamily="34" charset="0"/>
                  </a:defRPr>
                </a:lvl4pPr>
                <a:lvl5pPr marL="2057400" indent="-228600">
                  <a:spcBef>
                    <a:spcPct val="20000"/>
                  </a:spcBef>
                  <a:buChar char="»"/>
                  <a:defRPr sz="14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14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14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14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1400">
                    <a:solidFill>
                      <a:schemeClr val="tx1"/>
                    </a:solidFill>
                    <a:latin typeface="Arial" panose="020B0604020202020204" pitchFamily="34" charset="0"/>
                  </a:defRPr>
                </a:lvl9pPr>
              </a:lstStyle>
              <a:p>
                <a:pPr>
                  <a:spcBef>
                    <a:spcPct val="0"/>
                  </a:spcBef>
                  <a:buClrTx/>
                  <a:buSzTx/>
                  <a:buFontTx/>
                  <a:buNone/>
                </a:pPr>
                <a:endParaRPr lang="en-GB" altLang="en-US">
                  <a:latin typeface="Comic Sans MS" panose="030F0702030302020204" pitchFamily="66" charset="0"/>
                </a:endParaRPr>
              </a:p>
            </p:txBody>
          </p:sp>
          <p:sp>
            <p:nvSpPr>
              <p:cNvPr id="86" name="Can 63"/>
              <p:cNvSpPr>
                <a:spLocks noChangeArrowheads="1"/>
              </p:cNvSpPr>
              <p:nvPr/>
            </p:nvSpPr>
            <p:spPr bwMode="auto">
              <a:xfrm rot="5400000">
                <a:off x="6632265" y="5579087"/>
                <a:ext cx="153988" cy="327025"/>
              </a:xfrm>
              <a:prstGeom prst="can">
                <a:avLst>
                  <a:gd name="adj" fmla="val 24944"/>
                </a:avLst>
              </a:prstGeom>
              <a:solidFill>
                <a:srgbClr val="FFFF00"/>
              </a:solidFill>
              <a:ln w="9525">
                <a:solidFill>
                  <a:schemeClr val="tx1"/>
                </a:solidFill>
                <a:round/>
                <a:headEnd/>
                <a:tailEnd/>
              </a:ln>
              <a:effectLst/>
            </p:spPr>
            <p:txBody>
              <a:bodyPr/>
              <a:lstStyle>
                <a:lvl1pPr>
                  <a:spcBef>
                    <a:spcPct val="20000"/>
                  </a:spcBef>
                  <a:buClr>
                    <a:srgbClr val="0000FF"/>
                  </a:buClr>
                  <a:buSzPct val="80000"/>
                  <a:buFont typeface="Wingdings" panose="05000000000000000000" pitchFamily="2" charset="2"/>
                  <a:buChar char="q"/>
                  <a:defRPr>
                    <a:solidFill>
                      <a:schemeClr val="tx1"/>
                    </a:solidFill>
                    <a:latin typeface="Arial" panose="020B0604020202020204" pitchFamily="34" charset="0"/>
                  </a:defRPr>
                </a:lvl1pPr>
                <a:lvl2pPr marL="742950" indent="-285750">
                  <a:spcBef>
                    <a:spcPct val="20000"/>
                  </a:spcBef>
                  <a:buChar char="–"/>
                  <a:defRPr sz="1600">
                    <a:solidFill>
                      <a:schemeClr val="tx1"/>
                    </a:solidFill>
                    <a:latin typeface="Arial" panose="020B0604020202020204" pitchFamily="34" charset="0"/>
                  </a:defRPr>
                </a:lvl2pPr>
                <a:lvl3pPr marL="1143000" indent="-228600">
                  <a:spcBef>
                    <a:spcPct val="20000"/>
                  </a:spcBef>
                  <a:buChar char="•"/>
                  <a:defRPr sz="1400">
                    <a:solidFill>
                      <a:schemeClr val="tx1"/>
                    </a:solidFill>
                    <a:latin typeface="Arial" panose="020B0604020202020204" pitchFamily="34" charset="0"/>
                  </a:defRPr>
                </a:lvl3pPr>
                <a:lvl4pPr marL="1600200" indent="-228600">
                  <a:spcBef>
                    <a:spcPct val="20000"/>
                  </a:spcBef>
                  <a:buChar char="–"/>
                  <a:defRPr sz="1400">
                    <a:solidFill>
                      <a:schemeClr val="tx1"/>
                    </a:solidFill>
                    <a:latin typeface="Arial" panose="020B0604020202020204" pitchFamily="34" charset="0"/>
                  </a:defRPr>
                </a:lvl4pPr>
                <a:lvl5pPr marL="2057400" indent="-228600">
                  <a:spcBef>
                    <a:spcPct val="20000"/>
                  </a:spcBef>
                  <a:buChar char="»"/>
                  <a:defRPr sz="14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14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14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14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1400">
                    <a:solidFill>
                      <a:schemeClr val="tx1"/>
                    </a:solidFill>
                    <a:latin typeface="Arial" panose="020B0604020202020204" pitchFamily="34" charset="0"/>
                  </a:defRPr>
                </a:lvl9pPr>
              </a:lstStyle>
              <a:p>
                <a:pPr>
                  <a:spcBef>
                    <a:spcPct val="0"/>
                  </a:spcBef>
                  <a:buClrTx/>
                  <a:buSzTx/>
                  <a:buFontTx/>
                  <a:buNone/>
                </a:pPr>
                <a:endParaRPr lang="en-GB" altLang="en-US">
                  <a:latin typeface="Comic Sans MS" panose="030F0702030302020204" pitchFamily="66" charset="0"/>
                </a:endParaRPr>
              </a:p>
            </p:txBody>
          </p:sp>
          <p:sp>
            <p:nvSpPr>
              <p:cNvPr id="87" name="Can 64"/>
              <p:cNvSpPr>
                <a:spLocks noChangeArrowheads="1"/>
              </p:cNvSpPr>
              <p:nvPr/>
            </p:nvSpPr>
            <p:spPr bwMode="auto">
              <a:xfrm rot="5400000">
                <a:off x="7547427" y="5438594"/>
                <a:ext cx="153988" cy="327025"/>
              </a:xfrm>
              <a:prstGeom prst="can">
                <a:avLst>
                  <a:gd name="adj" fmla="val 24944"/>
                </a:avLst>
              </a:prstGeom>
              <a:solidFill>
                <a:srgbClr val="FFFF00"/>
              </a:solidFill>
              <a:ln w="9525">
                <a:solidFill>
                  <a:schemeClr val="tx1"/>
                </a:solidFill>
                <a:round/>
                <a:headEnd/>
                <a:tailEnd/>
              </a:ln>
              <a:effectLst/>
            </p:spPr>
            <p:txBody>
              <a:bodyPr/>
              <a:lstStyle>
                <a:lvl1pPr>
                  <a:spcBef>
                    <a:spcPct val="20000"/>
                  </a:spcBef>
                  <a:buClr>
                    <a:srgbClr val="0000FF"/>
                  </a:buClr>
                  <a:buSzPct val="80000"/>
                  <a:buFont typeface="Wingdings" panose="05000000000000000000" pitchFamily="2" charset="2"/>
                  <a:buChar char="q"/>
                  <a:defRPr>
                    <a:solidFill>
                      <a:schemeClr val="tx1"/>
                    </a:solidFill>
                    <a:latin typeface="Arial" panose="020B0604020202020204" pitchFamily="34" charset="0"/>
                  </a:defRPr>
                </a:lvl1pPr>
                <a:lvl2pPr marL="742950" indent="-285750">
                  <a:spcBef>
                    <a:spcPct val="20000"/>
                  </a:spcBef>
                  <a:buChar char="–"/>
                  <a:defRPr sz="1600">
                    <a:solidFill>
                      <a:schemeClr val="tx1"/>
                    </a:solidFill>
                    <a:latin typeface="Arial" panose="020B0604020202020204" pitchFamily="34" charset="0"/>
                  </a:defRPr>
                </a:lvl2pPr>
                <a:lvl3pPr marL="1143000" indent="-228600">
                  <a:spcBef>
                    <a:spcPct val="20000"/>
                  </a:spcBef>
                  <a:buChar char="•"/>
                  <a:defRPr sz="1400">
                    <a:solidFill>
                      <a:schemeClr val="tx1"/>
                    </a:solidFill>
                    <a:latin typeface="Arial" panose="020B0604020202020204" pitchFamily="34" charset="0"/>
                  </a:defRPr>
                </a:lvl3pPr>
                <a:lvl4pPr marL="1600200" indent="-228600">
                  <a:spcBef>
                    <a:spcPct val="20000"/>
                  </a:spcBef>
                  <a:buChar char="–"/>
                  <a:defRPr sz="1400">
                    <a:solidFill>
                      <a:schemeClr val="tx1"/>
                    </a:solidFill>
                    <a:latin typeface="Arial" panose="020B0604020202020204" pitchFamily="34" charset="0"/>
                  </a:defRPr>
                </a:lvl4pPr>
                <a:lvl5pPr marL="2057400" indent="-228600">
                  <a:spcBef>
                    <a:spcPct val="20000"/>
                  </a:spcBef>
                  <a:buChar char="»"/>
                  <a:defRPr sz="14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14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14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14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1400">
                    <a:solidFill>
                      <a:schemeClr val="tx1"/>
                    </a:solidFill>
                    <a:latin typeface="Arial" panose="020B0604020202020204" pitchFamily="34" charset="0"/>
                  </a:defRPr>
                </a:lvl9pPr>
              </a:lstStyle>
              <a:p>
                <a:pPr>
                  <a:spcBef>
                    <a:spcPct val="0"/>
                  </a:spcBef>
                  <a:buClrTx/>
                  <a:buSzTx/>
                  <a:buFontTx/>
                  <a:buNone/>
                </a:pPr>
                <a:endParaRPr lang="en-GB" altLang="en-US">
                  <a:latin typeface="Comic Sans MS" panose="030F0702030302020204" pitchFamily="66" charset="0"/>
                </a:endParaRPr>
              </a:p>
            </p:txBody>
          </p:sp>
          <p:sp>
            <p:nvSpPr>
              <p:cNvPr id="90" name="Rectangle 73"/>
              <p:cNvSpPr/>
              <p:nvPr/>
            </p:nvSpPr>
            <p:spPr bwMode="auto">
              <a:xfrm>
                <a:off x="8133648" y="3137116"/>
                <a:ext cx="105946" cy="219075"/>
              </a:xfrm>
              <a:prstGeom prst="rect">
                <a:avLst/>
              </a:prstGeom>
              <a:solidFill>
                <a:schemeClr val="bg1">
                  <a:lumMod val="75000"/>
                </a:schemeClr>
              </a:solidFill>
              <a:ln w="9525" cap="flat" cmpd="sng" algn="ctr">
                <a:solidFill>
                  <a:schemeClr val="tx1"/>
                </a:solidFill>
                <a:prstDash val="solid"/>
                <a:round/>
                <a:headEnd type="none" w="med" len="med"/>
                <a:tailEnd type="none" w="med" len="med"/>
              </a:ln>
              <a:effectLst/>
            </p:spPr>
            <p:txBody>
              <a:bodyPr/>
              <a:lstStyle/>
              <a:p>
                <a:pPr>
                  <a:defRPr/>
                </a:pPr>
                <a:endParaRPr lang="en-GB"/>
              </a:p>
            </p:txBody>
          </p:sp>
          <p:sp>
            <p:nvSpPr>
              <p:cNvPr id="91" name="Rectangle 74"/>
              <p:cNvSpPr/>
              <p:nvPr/>
            </p:nvSpPr>
            <p:spPr bwMode="auto">
              <a:xfrm>
                <a:off x="8532755" y="3137116"/>
                <a:ext cx="105946" cy="219075"/>
              </a:xfrm>
              <a:prstGeom prst="rect">
                <a:avLst/>
              </a:prstGeom>
              <a:solidFill>
                <a:schemeClr val="bg1">
                  <a:lumMod val="75000"/>
                </a:schemeClr>
              </a:solidFill>
              <a:ln w="9525" cap="flat" cmpd="sng" algn="ctr">
                <a:solidFill>
                  <a:schemeClr val="tx1"/>
                </a:solidFill>
                <a:prstDash val="solid"/>
                <a:round/>
                <a:headEnd type="none" w="med" len="med"/>
                <a:tailEnd type="none" w="med" len="med"/>
              </a:ln>
              <a:effectLst/>
            </p:spPr>
            <p:txBody>
              <a:bodyPr/>
              <a:lstStyle/>
              <a:p>
                <a:pPr>
                  <a:defRPr/>
                </a:pPr>
                <a:endParaRPr lang="en-GB"/>
              </a:p>
            </p:txBody>
          </p:sp>
          <p:sp>
            <p:nvSpPr>
              <p:cNvPr id="92" name="Rectangle 76"/>
              <p:cNvSpPr/>
              <p:nvPr/>
            </p:nvSpPr>
            <p:spPr bwMode="auto">
              <a:xfrm>
                <a:off x="8140027" y="3438741"/>
                <a:ext cx="105946" cy="219075"/>
              </a:xfrm>
              <a:prstGeom prst="rect">
                <a:avLst/>
              </a:prstGeom>
              <a:solidFill>
                <a:schemeClr val="bg1">
                  <a:lumMod val="75000"/>
                </a:schemeClr>
              </a:solidFill>
              <a:ln w="9525" cap="flat" cmpd="sng" algn="ctr">
                <a:solidFill>
                  <a:schemeClr val="tx1"/>
                </a:solidFill>
                <a:prstDash val="solid"/>
                <a:round/>
                <a:headEnd type="none" w="med" len="med"/>
                <a:tailEnd type="none" w="med" len="med"/>
              </a:ln>
              <a:effectLst/>
            </p:spPr>
            <p:txBody>
              <a:bodyPr/>
              <a:lstStyle/>
              <a:p>
                <a:pPr>
                  <a:defRPr/>
                </a:pPr>
                <a:endParaRPr lang="en-GB"/>
              </a:p>
            </p:txBody>
          </p:sp>
          <p:sp>
            <p:nvSpPr>
              <p:cNvPr id="93" name="Rectangle 77"/>
              <p:cNvSpPr/>
              <p:nvPr/>
            </p:nvSpPr>
            <p:spPr bwMode="auto">
              <a:xfrm>
                <a:off x="8532601" y="3438741"/>
                <a:ext cx="105946" cy="219075"/>
              </a:xfrm>
              <a:prstGeom prst="rect">
                <a:avLst/>
              </a:prstGeom>
              <a:solidFill>
                <a:schemeClr val="bg1">
                  <a:lumMod val="75000"/>
                </a:schemeClr>
              </a:solidFill>
              <a:ln w="9525" cap="flat" cmpd="sng" algn="ctr">
                <a:solidFill>
                  <a:schemeClr val="tx1"/>
                </a:solidFill>
                <a:prstDash val="solid"/>
                <a:round/>
                <a:headEnd type="none" w="med" len="med"/>
                <a:tailEnd type="none" w="med" len="med"/>
              </a:ln>
              <a:effectLst/>
            </p:spPr>
            <p:txBody>
              <a:bodyPr/>
              <a:lstStyle/>
              <a:p>
                <a:pPr>
                  <a:defRPr/>
                </a:pPr>
                <a:endParaRPr lang="en-GB"/>
              </a:p>
            </p:txBody>
          </p:sp>
          <p:sp>
            <p:nvSpPr>
              <p:cNvPr id="94" name="Rectangle 79"/>
              <p:cNvSpPr/>
              <p:nvPr/>
            </p:nvSpPr>
            <p:spPr bwMode="auto">
              <a:xfrm>
                <a:off x="8140027" y="3738975"/>
                <a:ext cx="105946" cy="217488"/>
              </a:xfrm>
              <a:prstGeom prst="rect">
                <a:avLst/>
              </a:prstGeom>
              <a:solidFill>
                <a:schemeClr val="bg1">
                  <a:lumMod val="75000"/>
                </a:schemeClr>
              </a:solidFill>
              <a:ln w="9525" cap="flat" cmpd="sng" algn="ctr">
                <a:solidFill>
                  <a:schemeClr val="tx1"/>
                </a:solidFill>
                <a:prstDash val="solid"/>
                <a:round/>
                <a:headEnd type="none" w="med" len="med"/>
                <a:tailEnd type="none" w="med" len="med"/>
              </a:ln>
              <a:effectLst/>
            </p:spPr>
            <p:txBody>
              <a:bodyPr/>
              <a:lstStyle/>
              <a:p>
                <a:pPr>
                  <a:defRPr/>
                </a:pPr>
                <a:endParaRPr lang="en-GB"/>
              </a:p>
            </p:txBody>
          </p:sp>
          <p:sp>
            <p:nvSpPr>
              <p:cNvPr id="95" name="Rectangle 80"/>
              <p:cNvSpPr/>
              <p:nvPr/>
            </p:nvSpPr>
            <p:spPr bwMode="auto">
              <a:xfrm>
                <a:off x="8524509" y="3738975"/>
                <a:ext cx="105946" cy="217488"/>
              </a:xfrm>
              <a:prstGeom prst="rect">
                <a:avLst/>
              </a:prstGeom>
              <a:solidFill>
                <a:schemeClr val="bg1">
                  <a:lumMod val="75000"/>
                </a:schemeClr>
              </a:solidFill>
              <a:ln w="9525" cap="flat" cmpd="sng" algn="ctr">
                <a:solidFill>
                  <a:schemeClr val="tx1"/>
                </a:solidFill>
                <a:prstDash val="solid"/>
                <a:round/>
                <a:headEnd type="none" w="med" len="med"/>
                <a:tailEnd type="none" w="med" len="med"/>
              </a:ln>
              <a:effectLst/>
            </p:spPr>
            <p:txBody>
              <a:bodyPr/>
              <a:lstStyle/>
              <a:p>
                <a:pPr>
                  <a:defRPr/>
                </a:pPr>
                <a:endParaRPr lang="en-GB"/>
              </a:p>
            </p:txBody>
          </p:sp>
          <p:sp>
            <p:nvSpPr>
              <p:cNvPr id="96" name="Rectangle 81"/>
              <p:cNvSpPr/>
              <p:nvPr/>
            </p:nvSpPr>
            <p:spPr bwMode="auto">
              <a:xfrm>
                <a:off x="4693147" y="3208357"/>
                <a:ext cx="105946" cy="219075"/>
              </a:xfrm>
              <a:prstGeom prst="rect">
                <a:avLst/>
              </a:prstGeom>
              <a:solidFill>
                <a:schemeClr val="bg1">
                  <a:lumMod val="75000"/>
                </a:schemeClr>
              </a:solidFill>
              <a:ln w="9525" cap="flat" cmpd="sng" algn="ctr">
                <a:solidFill>
                  <a:schemeClr val="tx1"/>
                </a:solidFill>
                <a:prstDash val="solid"/>
                <a:round/>
                <a:headEnd type="none" w="med" len="med"/>
                <a:tailEnd type="none" w="med" len="med"/>
              </a:ln>
              <a:effectLst/>
            </p:spPr>
            <p:txBody>
              <a:bodyPr/>
              <a:lstStyle/>
              <a:p>
                <a:pPr>
                  <a:defRPr/>
                </a:pPr>
                <a:endParaRPr lang="en-GB"/>
              </a:p>
            </p:txBody>
          </p:sp>
          <p:sp>
            <p:nvSpPr>
              <p:cNvPr id="97" name="Rectangle 82"/>
              <p:cNvSpPr/>
              <p:nvPr/>
            </p:nvSpPr>
            <p:spPr bwMode="auto">
              <a:xfrm>
                <a:off x="5092254" y="3208357"/>
                <a:ext cx="105946" cy="219075"/>
              </a:xfrm>
              <a:prstGeom prst="rect">
                <a:avLst/>
              </a:prstGeom>
              <a:solidFill>
                <a:schemeClr val="bg1">
                  <a:lumMod val="75000"/>
                </a:schemeClr>
              </a:solidFill>
              <a:ln w="9525" cap="flat" cmpd="sng" algn="ctr">
                <a:solidFill>
                  <a:schemeClr val="tx1"/>
                </a:solidFill>
                <a:prstDash val="solid"/>
                <a:round/>
                <a:headEnd type="none" w="med" len="med"/>
                <a:tailEnd type="none" w="med" len="med"/>
              </a:ln>
              <a:effectLst/>
            </p:spPr>
            <p:txBody>
              <a:bodyPr/>
              <a:lstStyle/>
              <a:p>
                <a:pPr>
                  <a:defRPr/>
                </a:pPr>
                <a:endParaRPr lang="en-GB"/>
              </a:p>
            </p:txBody>
          </p:sp>
          <p:sp>
            <p:nvSpPr>
              <p:cNvPr id="98" name="Rectangle 83"/>
              <p:cNvSpPr/>
              <p:nvPr/>
            </p:nvSpPr>
            <p:spPr bwMode="auto">
              <a:xfrm>
                <a:off x="4699526" y="3509982"/>
                <a:ext cx="105946" cy="219075"/>
              </a:xfrm>
              <a:prstGeom prst="rect">
                <a:avLst/>
              </a:prstGeom>
              <a:solidFill>
                <a:schemeClr val="bg1">
                  <a:lumMod val="75000"/>
                </a:schemeClr>
              </a:solidFill>
              <a:ln w="9525" cap="flat" cmpd="sng" algn="ctr">
                <a:solidFill>
                  <a:schemeClr val="tx1"/>
                </a:solidFill>
                <a:prstDash val="solid"/>
                <a:round/>
                <a:headEnd type="none" w="med" len="med"/>
                <a:tailEnd type="none" w="med" len="med"/>
              </a:ln>
              <a:effectLst/>
            </p:spPr>
            <p:txBody>
              <a:bodyPr/>
              <a:lstStyle/>
              <a:p>
                <a:pPr>
                  <a:defRPr/>
                </a:pPr>
                <a:endParaRPr lang="en-GB"/>
              </a:p>
            </p:txBody>
          </p:sp>
          <p:sp>
            <p:nvSpPr>
              <p:cNvPr id="99" name="Rectangle 84"/>
              <p:cNvSpPr/>
              <p:nvPr/>
            </p:nvSpPr>
            <p:spPr bwMode="auto">
              <a:xfrm>
                <a:off x="5100192" y="3509982"/>
                <a:ext cx="105946" cy="219075"/>
              </a:xfrm>
              <a:prstGeom prst="rect">
                <a:avLst/>
              </a:prstGeom>
              <a:solidFill>
                <a:schemeClr val="bg1">
                  <a:lumMod val="75000"/>
                </a:schemeClr>
              </a:solidFill>
              <a:ln w="9525" cap="flat" cmpd="sng" algn="ctr">
                <a:solidFill>
                  <a:schemeClr val="tx1"/>
                </a:solidFill>
                <a:prstDash val="solid"/>
                <a:round/>
                <a:headEnd type="none" w="med" len="med"/>
                <a:tailEnd type="none" w="med" len="med"/>
              </a:ln>
              <a:effectLst/>
            </p:spPr>
            <p:txBody>
              <a:bodyPr/>
              <a:lstStyle/>
              <a:p>
                <a:pPr>
                  <a:defRPr/>
                </a:pPr>
                <a:endParaRPr lang="en-GB"/>
              </a:p>
            </p:txBody>
          </p:sp>
          <p:sp>
            <p:nvSpPr>
              <p:cNvPr id="100" name="Rectangle 85"/>
              <p:cNvSpPr/>
              <p:nvPr/>
            </p:nvSpPr>
            <p:spPr bwMode="auto">
              <a:xfrm>
                <a:off x="4699526" y="3810216"/>
                <a:ext cx="105946" cy="217488"/>
              </a:xfrm>
              <a:prstGeom prst="rect">
                <a:avLst/>
              </a:prstGeom>
              <a:solidFill>
                <a:schemeClr val="bg1">
                  <a:lumMod val="75000"/>
                </a:schemeClr>
              </a:solidFill>
              <a:ln w="9525" cap="flat" cmpd="sng" algn="ctr">
                <a:solidFill>
                  <a:schemeClr val="tx1"/>
                </a:solidFill>
                <a:prstDash val="solid"/>
                <a:round/>
                <a:headEnd type="none" w="med" len="med"/>
                <a:tailEnd type="none" w="med" len="med"/>
              </a:ln>
              <a:effectLst/>
            </p:spPr>
            <p:txBody>
              <a:bodyPr/>
              <a:lstStyle/>
              <a:p>
                <a:pPr>
                  <a:defRPr/>
                </a:pPr>
                <a:endParaRPr lang="en-GB"/>
              </a:p>
            </p:txBody>
          </p:sp>
          <p:sp>
            <p:nvSpPr>
              <p:cNvPr id="101" name="Rectangle 86"/>
              <p:cNvSpPr/>
              <p:nvPr/>
            </p:nvSpPr>
            <p:spPr bwMode="auto">
              <a:xfrm>
                <a:off x="5100192" y="3810216"/>
                <a:ext cx="105946" cy="217488"/>
              </a:xfrm>
              <a:prstGeom prst="rect">
                <a:avLst/>
              </a:prstGeom>
              <a:solidFill>
                <a:schemeClr val="bg1">
                  <a:lumMod val="75000"/>
                </a:schemeClr>
              </a:solidFill>
              <a:ln w="9525" cap="flat" cmpd="sng" algn="ctr">
                <a:solidFill>
                  <a:schemeClr val="tx1"/>
                </a:solidFill>
                <a:prstDash val="solid"/>
                <a:round/>
                <a:headEnd type="none" w="med" len="med"/>
                <a:tailEnd type="none" w="med" len="med"/>
              </a:ln>
              <a:effectLst/>
            </p:spPr>
            <p:txBody>
              <a:bodyPr/>
              <a:lstStyle/>
              <a:p>
                <a:pPr>
                  <a:defRPr/>
                </a:pPr>
                <a:endParaRPr lang="en-GB"/>
              </a:p>
            </p:txBody>
          </p:sp>
          <p:grpSp>
            <p:nvGrpSpPr>
              <p:cNvPr id="102" name="Group 87"/>
              <p:cNvGrpSpPr>
                <a:grpSpLocks/>
              </p:cNvGrpSpPr>
              <p:nvPr/>
            </p:nvGrpSpPr>
            <p:grpSpPr bwMode="auto">
              <a:xfrm rot="-5400000">
                <a:off x="6770169" y="1650207"/>
                <a:ext cx="466725" cy="219075"/>
                <a:chOff x="277391" y="2468875"/>
                <a:chExt cx="466559" cy="218091"/>
              </a:xfrm>
              <a:effectLst/>
            </p:grpSpPr>
            <p:sp>
              <p:nvSpPr>
                <p:cNvPr id="130" name="Rectangle 88"/>
                <p:cNvSpPr/>
                <p:nvPr/>
              </p:nvSpPr>
              <p:spPr bwMode="auto">
                <a:xfrm>
                  <a:off x="277391" y="2467295"/>
                  <a:ext cx="107912" cy="218091"/>
                </a:xfrm>
                <a:prstGeom prst="rect">
                  <a:avLst/>
                </a:prstGeom>
                <a:solidFill>
                  <a:schemeClr val="bg1">
                    <a:lumMod val="75000"/>
                  </a:schemeClr>
                </a:solidFill>
                <a:ln w="9525" cap="flat" cmpd="sng" algn="ctr">
                  <a:solidFill>
                    <a:schemeClr val="tx1"/>
                  </a:solidFill>
                  <a:prstDash val="solid"/>
                  <a:round/>
                  <a:headEnd type="none" w="med" len="med"/>
                  <a:tailEnd type="none" w="med" len="med"/>
                </a:ln>
                <a:effectLst/>
              </p:spPr>
              <p:txBody>
                <a:bodyPr/>
                <a:lstStyle/>
                <a:p>
                  <a:pPr>
                    <a:defRPr/>
                  </a:pPr>
                  <a:endParaRPr lang="en-GB"/>
                </a:p>
              </p:txBody>
            </p:sp>
            <p:sp>
              <p:nvSpPr>
                <p:cNvPr id="131" name="Rectangle 89"/>
                <p:cNvSpPr/>
                <p:nvPr/>
              </p:nvSpPr>
              <p:spPr bwMode="auto">
                <a:xfrm>
                  <a:off x="637626" y="2468875"/>
                  <a:ext cx="107912" cy="218091"/>
                </a:xfrm>
                <a:prstGeom prst="rect">
                  <a:avLst/>
                </a:prstGeom>
                <a:solidFill>
                  <a:schemeClr val="bg1">
                    <a:lumMod val="75000"/>
                  </a:schemeClr>
                </a:solidFill>
                <a:ln w="9525" cap="flat" cmpd="sng" algn="ctr">
                  <a:solidFill>
                    <a:schemeClr val="tx1"/>
                  </a:solidFill>
                  <a:prstDash val="solid"/>
                  <a:round/>
                  <a:headEnd type="none" w="med" len="med"/>
                  <a:tailEnd type="none" w="med" len="med"/>
                </a:ln>
                <a:effectLst/>
              </p:spPr>
              <p:txBody>
                <a:bodyPr/>
                <a:lstStyle/>
                <a:p>
                  <a:pPr>
                    <a:defRPr/>
                  </a:pPr>
                  <a:endParaRPr lang="en-GB"/>
                </a:p>
              </p:txBody>
            </p:sp>
          </p:grpSp>
          <p:grpSp>
            <p:nvGrpSpPr>
              <p:cNvPr id="103" name="Group 90"/>
              <p:cNvGrpSpPr>
                <a:grpSpLocks/>
              </p:cNvGrpSpPr>
              <p:nvPr/>
            </p:nvGrpSpPr>
            <p:grpSpPr bwMode="auto">
              <a:xfrm rot="-5400000">
                <a:off x="6105006" y="1650207"/>
                <a:ext cx="466725" cy="219075"/>
                <a:chOff x="277391" y="2468875"/>
                <a:chExt cx="466559" cy="218091"/>
              </a:xfrm>
              <a:effectLst/>
            </p:grpSpPr>
            <p:sp>
              <p:nvSpPr>
                <p:cNvPr id="128" name="Rectangle 91"/>
                <p:cNvSpPr/>
                <p:nvPr/>
              </p:nvSpPr>
              <p:spPr bwMode="auto">
                <a:xfrm>
                  <a:off x="277391" y="2467296"/>
                  <a:ext cx="107912" cy="218091"/>
                </a:xfrm>
                <a:prstGeom prst="rect">
                  <a:avLst/>
                </a:prstGeom>
                <a:solidFill>
                  <a:schemeClr val="bg1">
                    <a:lumMod val="75000"/>
                  </a:schemeClr>
                </a:solidFill>
                <a:ln w="9525" cap="flat" cmpd="sng" algn="ctr">
                  <a:solidFill>
                    <a:schemeClr val="tx1"/>
                  </a:solidFill>
                  <a:prstDash val="solid"/>
                  <a:round/>
                  <a:headEnd type="none" w="med" len="med"/>
                  <a:tailEnd type="none" w="med" len="med"/>
                </a:ln>
                <a:effectLst/>
              </p:spPr>
              <p:txBody>
                <a:bodyPr/>
                <a:lstStyle/>
                <a:p>
                  <a:pPr>
                    <a:defRPr/>
                  </a:pPr>
                  <a:endParaRPr lang="en-GB"/>
                </a:p>
              </p:txBody>
            </p:sp>
            <p:sp>
              <p:nvSpPr>
                <p:cNvPr id="129" name="Rectangle 92"/>
                <p:cNvSpPr/>
                <p:nvPr/>
              </p:nvSpPr>
              <p:spPr bwMode="auto">
                <a:xfrm>
                  <a:off x="637626" y="2468875"/>
                  <a:ext cx="107912" cy="218091"/>
                </a:xfrm>
                <a:prstGeom prst="rect">
                  <a:avLst/>
                </a:prstGeom>
                <a:solidFill>
                  <a:schemeClr val="bg1">
                    <a:lumMod val="75000"/>
                  </a:schemeClr>
                </a:solidFill>
                <a:ln w="9525" cap="flat" cmpd="sng" algn="ctr">
                  <a:solidFill>
                    <a:schemeClr val="tx1"/>
                  </a:solidFill>
                  <a:prstDash val="solid"/>
                  <a:round/>
                  <a:headEnd type="none" w="med" len="med"/>
                  <a:tailEnd type="none" w="med" len="med"/>
                </a:ln>
                <a:effectLst/>
              </p:spPr>
              <p:txBody>
                <a:bodyPr/>
                <a:lstStyle/>
                <a:p>
                  <a:pPr>
                    <a:defRPr/>
                  </a:pPr>
                  <a:endParaRPr lang="en-GB"/>
                </a:p>
              </p:txBody>
            </p:sp>
          </p:grpSp>
          <p:grpSp>
            <p:nvGrpSpPr>
              <p:cNvPr id="104" name="Group 93"/>
              <p:cNvGrpSpPr>
                <a:grpSpLocks/>
              </p:cNvGrpSpPr>
              <p:nvPr/>
            </p:nvGrpSpPr>
            <p:grpSpPr bwMode="auto">
              <a:xfrm rot="-5400000">
                <a:off x="6727502" y="5331110"/>
                <a:ext cx="466725" cy="219075"/>
                <a:chOff x="277391" y="2468875"/>
                <a:chExt cx="466559" cy="218091"/>
              </a:xfrm>
              <a:effectLst/>
            </p:grpSpPr>
            <p:sp>
              <p:nvSpPr>
                <p:cNvPr id="126" name="Rectangle 94"/>
                <p:cNvSpPr/>
                <p:nvPr/>
              </p:nvSpPr>
              <p:spPr bwMode="auto">
                <a:xfrm>
                  <a:off x="277391" y="2467295"/>
                  <a:ext cx="107912" cy="218091"/>
                </a:xfrm>
                <a:prstGeom prst="rect">
                  <a:avLst/>
                </a:prstGeom>
                <a:solidFill>
                  <a:schemeClr val="bg1">
                    <a:lumMod val="75000"/>
                  </a:schemeClr>
                </a:solidFill>
                <a:ln w="9525" cap="flat" cmpd="sng" algn="ctr">
                  <a:solidFill>
                    <a:schemeClr val="tx1"/>
                  </a:solidFill>
                  <a:prstDash val="solid"/>
                  <a:round/>
                  <a:headEnd type="none" w="med" len="med"/>
                  <a:tailEnd type="none" w="med" len="med"/>
                </a:ln>
                <a:effectLst/>
              </p:spPr>
              <p:txBody>
                <a:bodyPr/>
                <a:lstStyle/>
                <a:p>
                  <a:pPr>
                    <a:defRPr/>
                  </a:pPr>
                  <a:endParaRPr lang="en-GB"/>
                </a:p>
              </p:txBody>
            </p:sp>
            <p:sp>
              <p:nvSpPr>
                <p:cNvPr id="127" name="Rectangle 95"/>
                <p:cNvSpPr/>
                <p:nvPr/>
              </p:nvSpPr>
              <p:spPr bwMode="auto">
                <a:xfrm>
                  <a:off x="637626" y="2468875"/>
                  <a:ext cx="107912" cy="218091"/>
                </a:xfrm>
                <a:prstGeom prst="rect">
                  <a:avLst/>
                </a:prstGeom>
                <a:solidFill>
                  <a:schemeClr val="bg1">
                    <a:lumMod val="75000"/>
                  </a:schemeClr>
                </a:solidFill>
                <a:ln w="9525" cap="flat" cmpd="sng" algn="ctr">
                  <a:solidFill>
                    <a:schemeClr val="tx1"/>
                  </a:solidFill>
                  <a:prstDash val="solid"/>
                  <a:round/>
                  <a:headEnd type="none" w="med" len="med"/>
                  <a:tailEnd type="none" w="med" len="med"/>
                </a:ln>
                <a:effectLst/>
              </p:spPr>
              <p:txBody>
                <a:bodyPr/>
                <a:lstStyle/>
                <a:p>
                  <a:pPr>
                    <a:defRPr/>
                  </a:pPr>
                  <a:endParaRPr lang="en-GB"/>
                </a:p>
              </p:txBody>
            </p:sp>
          </p:grpSp>
          <p:grpSp>
            <p:nvGrpSpPr>
              <p:cNvPr id="105" name="Group 96"/>
              <p:cNvGrpSpPr>
                <a:grpSpLocks/>
              </p:cNvGrpSpPr>
              <p:nvPr/>
            </p:nvGrpSpPr>
            <p:grpSpPr bwMode="auto">
              <a:xfrm rot="-5400000">
                <a:off x="6062339" y="5331110"/>
                <a:ext cx="466725" cy="219075"/>
                <a:chOff x="277391" y="2468875"/>
                <a:chExt cx="466559" cy="218091"/>
              </a:xfrm>
              <a:effectLst/>
            </p:grpSpPr>
            <p:sp>
              <p:nvSpPr>
                <p:cNvPr id="124" name="Rectangle 97"/>
                <p:cNvSpPr/>
                <p:nvPr/>
              </p:nvSpPr>
              <p:spPr bwMode="auto">
                <a:xfrm>
                  <a:off x="277391" y="2467296"/>
                  <a:ext cx="107912" cy="218091"/>
                </a:xfrm>
                <a:prstGeom prst="rect">
                  <a:avLst/>
                </a:prstGeom>
                <a:solidFill>
                  <a:schemeClr val="bg1">
                    <a:lumMod val="75000"/>
                  </a:schemeClr>
                </a:solidFill>
                <a:ln w="9525" cap="flat" cmpd="sng" algn="ctr">
                  <a:solidFill>
                    <a:schemeClr val="tx1"/>
                  </a:solidFill>
                  <a:prstDash val="solid"/>
                  <a:round/>
                  <a:headEnd type="none" w="med" len="med"/>
                  <a:tailEnd type="none" w="med" len="med"/>
                </a:ln>
                <a:effectLst/>
              </p:spPr>
              <p:txBody>
                <a:bodyPr/>
                <a:lstStyle/>
                <a:p>
                  <a:pPr>
                    <a:defRPr/>
                  </a:pPr>
                  <a:endParaRPr lang="en-GB"/>
                </a:p>
              </p:txBody>
            </p:sp>
            <p:sp>
              <p:nvSpPr>
                <p:cNvPr id="125" name="Rectangle 98"/>
                <p:cNvSpPr/>
                <p:nvPr/>
              </p:nvSpPr>
              <p:spPr bwMode="auto">
                <a:xfrm>
                  <a:off x="637626" y="2468875"/>
                  <a:ext cx="107912" cy="218091"/>
                </a:xfrm>
                <a:prstGeom prst="rect">
                  <a:avLst/>
                </a:prstGeom>
                <a:solidFill>
                  <a:schemeClr val="bg1">
                    <a:lumMod val="75000"/>
                  </a:schemeClr>
                </a:solidFill>
                <a:ln w="9525" cap="flat" cmpd="sng" algn="ctr">
                  <a:solidFill>
                    <a:schemeClr val="tx1"/>
                  </a:solidFill>
                  <a:prstDash val="solid"/>
                  <a:round/>
                  <a:headEnd type="none" w="med" len="med"/>
                  <a:tailEnd type="none" w="med" len="med"/>
                </a:ln>
                <a:effectLst/>
              </p:spPr>
              <p:txBody>
                <a:bodyPr/>
                <a:lstStyle/>
                <a:p>
                  <a:pPr>
                    <a:defRPr/>
                  </a:pPr>
                  <a:endParaRPr lang="en-GB"/>
                </a:p>
              </p:txBody>
            </p:sp>
          </p:grpSp>
          <p:grpSp>
            <p:nvGrpSpPr>
              <p:cNvPr id="106" name="Group 99"/>
              <p:cNvGrpSpPr>
                <a:grpSpLocks/>
              </p:cNvGrpSpPr>
              <p:nvPr/>
            </p:nvGrpSpPr>
            <p:grpSpPr bwMode="auto">
              <a:xfrm rot="13260849">
                <a:off x="7822910" y="4616970"/>
                <a:ext cx="466725" cy="219075"/>
                <a:chOff x="277391" y="2468875"/>
                <a:chExt cx="466559" cy="218091"/>
              </a:xfrm>
              <a:effectLst/>
            </p:grpSpPr>
            <p:sp>
              <p:nvSpPr>
                <p:cNvPr id="122" name="Rectangle 100"/>
                <p:cNvSpPr/>
                <p:nvPr/>
              </p:nvSpPr>
              <p:spPr bwMode="auto">
                <a:xfrm>
                  <a:off x="277391" y="2467295"/>
                  <a:ext cx="107912" cy="218091"/>
                </a:xfrm>
                <a:prstGeom prst="rect">
                  <a:avLst/>
                </a:prstGeom>
                <a:solidFill>
                  <a:schemeClr val="bg1">
                    <a:lumMod val="75000"/>
                  </a:schemeClr>
                </a:solidFill>
                <a:ln w="9525" cap="flat" cmpd="sng" algn="ctr">
                  <a:solidFill>
                    <a:schemeClr val="tx1"/>
                  </a:solidFill>
                  <a:prstDash val="solid"/>
                  <a:round/>
                  <a:headEnd type="none" w="med" len="med"/>
                  <a:tailEnd type="none" w="med" len="med"/>
                </a:ln>
                <a:effectLst/>
              </p:spPr>
              <p:txBody>
                <a:bodyPr/>
                <a:lstStyle/>
                <a:p>
                  <a:pPr>
                    <a:defRPr/>
                  </a:pPr>
                  <a:endParaRPr lang="en-GB"/>
                </a:p>
              </p:txBody>
            </p:sp>
            <p:sp>
              <p:nvSpPr>
                <p:cNvPr id="123" name="Rectangle 101"/>
                <p:cNvSpPr/>
                <p:nvPr/>
              </p:nvSpPr>
              <p:spPr bwMode="auto">
                <a:xfrm>
                  <a:off x="637626" y="2468875"/>
                  <a:ext cx="107912" cy="218091"/>
                </a:xfrm>
                <a:prstGeom prst="rect">
                  <a:avLst/>
                </a:prstGeom>
                <a:solidFill>
                  <a:schemeClr val="bg1">
                    <a:lumMod val="75000"/>
                  </a:schemeClr>
                </a:solidFill>
                <a:ln w="9525" cap="flat" cmpd="sng" algn="ctr">
                  <a:solidFill>
                    <a:schemeClr val="tx1"/>
                  </a:solidFill>
                  <a:prstDash val="solid"/>
                  <a:round/>
                  <a:headEnd type="none" w="med" len="med"/>
                  <a:tailEnd type="none" w="med" len="med"/>
                </a:ln>
                <a:effectLst/>
              </p:spPr>
              <p:txBody>
                <a:bodyPr/>
                <a:lstStyle/>
                <a:p>
                  <a:pPr>
                    <a:defRPr/>
                  </a:pPr>
                  <a:endParaRPr lang="en-GB"/>
                </a:p>
              </p:txBody>
            </p:sp>
          </p:grpSp>
          <p:grpSp>
            <p:nvGrpSpPr>
              <p:cNvPr id="107" name="Group 102"/>
              <p:cNvGrpSpPr>
                <a:grpSpLocks/>
              </p:cNvGrpSpPr>
              <p:nvPr/>
            </p:nvGrpSpPr>
            <p:grpSpPr bwMode="auto">
              <a:xfrm rot="13260849">
                <a:off x="7553239" y="4932731"/>
                <a:ext cx="466725" cy="219075"/>
                <a:chOff x="277391" y="2468875"/>
                <a:chExt cx="466559" cy="218091"/>
              </a:xfrm>
              <a:effectLst/>
            </p:grpSpPr>
            <p:sp>
              <p:nvSpPr>
                <p:cNvPr id="120" name="Rectangle 103"/>
                <p:cNvSpPr/>
                <p:nvPr/>
              </p:nvSpPr>
              <p:spPr bwMode="auto">
                <a:xfrm>
                  <a:off x="277391" y="2467296"/>
                  <a:ext cx="107912" cy="218091"/>
                </a:xfrm>
                <a:prstGeom prst="rect">
                  <a:avLst/>
                </a:prstGeom>
                <a:solidFill>
                  <a:schemeClr val="bg1">
                    <a:lumMod val="75000"/>
                  </a:schemeClr>
                </a:solidFill>
                <a:ln w="9525" cap="flat" cmpd="sng" algn="ctr">
                  <a:solidFill>
                    <a:schemeClr val="tx1"/>
                  </a:solidFill>
                  <a:prstDash val="solid"/>
                  <a:round/>
                  <a:headEnd type="none" w="med" len="med"/>
                  <a:tailEnd type="none" w="med" len="med"/>
                </a:ln>
                <a:effectLst/>
              </p:spPr>
              <p:txBody>
                <a:bodyPr/>
                <a:lstStyle/>
                <a:p>
                  <a:pPr>
                    <a:defRPr/>
                  </a:pPr>
                  <a:endParaRPr lang="en-GB"/>
                </a:p>
              </p:txBody>
            </p:sp>
            <p:sp>
              <p:nvSpPr>
                <p:cNvPr id="121" name="Rectangle 104"/>
                <p:cNvSpPr/>
                <p:nvPr/>
              </p:nvSpPr>
              <p:spPr bwMode="auto">
                <a:xfrm>
                  <a:off x="637626" y="2468875"/>
                  <a:ext cx="107912" cy="218091"/>
                </a:xfrm>
                <a:prstGeom prst="rect">
                  <a:avLst/>
                </a:prstGeom>
                <a:solidFill>
                  <a:schemeClr val="bg1">
                    <a:lumMod val="75000"/>
                  </a:schemeClr>
                </a:solidFill>
                <a:ln w="9525" cap="flat" cmpd="sng" algn="ctr">
                  <a:solidFill>
                    <a:schemeClr val="tx1"/>
                  </a:solidFill>
                  <a:prstDash val="solid"/>
                  <a:round/>
                  <a:headEnd type="none" w="med" len="med"/>
                  <a:tailEnd type="none" w="med" len="med"/>
                </a:ln>
                <a:effectLst/>
              </p:spPr>
              <p:txBody>
                <a:bodyPr/>
                <a:lstStyle/>
                <a:p>
                  <a:pPr>
                    <a:defRPr/>
                  </a:pPr>
                  <a:endParaRPr lang="en-GB"/>
                </a:p>
              </p:txBody>
            </p:sp>
          </p:grpSp>
          <p:grpSp>
            <p:nvGrpSpPr>
              <p:cNvPr id="108" name="Group 105"/>
              <p:cNvGrpSpPr>
                <a:grpSpLocks/>
              </p:cNvGrpSpPr>
              <p:nvPr/>
            </p:nvGrpSpPr>
            <p:grpSpPr bwMode="auto">
              <a:xfrm rot="18525955">
                <a:off x="5380380" y="4958741"/>
                <a:ext cx="466725" cy="219075"/>
                <a:chOff x="277391" y="2468875"/>
                <a:chExt cx="466559" cy="218091"/>
              </a:xfrm>
              <a:effectLst/>
            </p:grpSpPr>
            <p:sp>
              <p:nvSpPr>
                <p:cNvPr id="118" name="Rectangle 106"/>
                <p:cNvSpPr/>
                <p:nvPr/>
              </p:nvSpPr>
              <p:spPr bwMode="auto">
                <a:xfrm>
                  <a:off x="277391" y="2467295"/>
                  <a:ext cx="107912" cy="218091"/>
                </a:xfrm>
                <a:prstGeom prst="rect">
                  <a:avLst/>
                </a:prstGeom>
                <a:solidFill>
                  <a:schemeClr val="bg1">
                    <a:lumMod val="75000"/>
                  </a:schemeClr>
                </a:solidFill>
                <a:ln w="9525" cap="flat" cmpd="sng" algn="ctr">
                  <a:solidFill>
                    <a:schemeClr val="tx1"/>
                  </a:solidFill>
                  <a:prstDash val="solid"/>
                  <a:round/>
                  <a:headEnd type="none" w="med" len="med"/>
                  <a:tailEnd type="none" w="med" len="med"/>
                </a:ln>
                <a:effectLst/>
              </p:spPr>
              <p:txBody>
                <a:bodyPr/>
                <a:lstStyle/>
                <a:p>
                  <a:pPr>
                    <a:defRPr/>
                  </a:pPr>
                  <a:endParaRPr lang="en-GB"/>
                </a:p>
              </p:txBody>
            </p:sp>
            <p:sp>
              <p:nvSpPr>
                <p:cNvPr id="119" name="Rectangle 107"/>
                <p:cNvSpPr/>
                <p:nvPr/>
              </p:nvSpPr>
              <p:spPr bwMode="auto">
                <a:xfrm>
                  <a:off x="637626" y="2468875"/>
                  <a:ext cx="107912" cy="218091"/>
                </a:xfrm>
                <a:prstGeom prst="rect">
                  <a:avLst/>
                </a:prstGeom>
                <a:solidFill>
                  <a:schemeClr val="bg1">
                    <a:lumMod val="75000"/>
                  </a:schemeClr>
                </a:solidFill>
                <a:ln w="9525" cap="flat" cmpd="sng" algn="ctr">
                  <a:solidFill>
                    <a:schemeClr val="tx1"/>
                  </a:solidFill>
                  <a:prstDash val="solid"/>
                  <a:round/>
                  <a:headEnd type="none" w="med" len="med"/>
                  <a:tailEnd type="none" w="med" len="med"/>
                </a:ln>
                <a:effectLst/>
              </p:spPr>
              <p:txBody>
                <a:bodyPr/>
                <a:lstStyle/>
                <a:p>
                  <a:pPr>
                    <a:defRPr/>
                  </a:pPr>
                  <a:endParaRPr lang="en-GB"/>
                </a:p>
              </p:txBody>
            </p:sp>
          </p:grpSp>
          <p:grpSp>
            <p:nvGrpSpPr>
              <p:cNvPr id="109" name="Group 108"/>
              <p:cNvGrpSpPr>
                <a:grpSpLocks/>
              </p:cNvGrpSpPr>
              <p:nvPr/>
            </p:nvGrpSpPr>
            <p:grpSpPr bwMode="auto">
              <a:xfrm rot="18525955">
                <a:off x="5040399" y="4644580"/>
                <a:ext cx="466725" cy="219075"/>
                <a:chOff x="277391" y="2468875"/>
                <a:chExt cx="466559" cy="218091"/>
              </a:xfrm>
              <a:effectLst/>
            </p:grpSpPr>
            <p:sp>
              <p:nvSpPr>
                <p:cNvPr id="116" name="Rectangle 109"/>
                <p:cNvSpPr/>
                <p:nvPr/>
              </p:nvSpPr>
              <p:spPr bwMode="auto">
                <a:xfrm>
                  <a:off x="277391" y="2467296"/>
                  <a:ext cx="107912" cy="218091"/>
                </a:xfrm>
                <a:prstGeom prst="rect">
                  <a:avLst/>
                </a:prstGeom>
                <a:solidFill>
                  <a:schemeClr val="bg1">
                    <a:lumMod val="75000"/>
                  </a:schemeClr>
                </a:solidFill>
                <a:ln w="9525" cap="flat" cmpd="sng" algn="ctr">
                  <a:solidFill>
                    <a:schemeClr val="tx1"/>
                  </a:solidFill>
                  <a:prstDash val="solid"/>
                  <a:round/>
                  <a:headEnd type="none" w="med" len="med"/>
                  <a:tailEnd type="none" w="med" len="med"/>
                </a:ln>
                <a:effectLst/>
              </p:spPr>
              <p:txBody>
                <a:bodyPr/>
                <a:lstStyle/>
                <a:p>
                  <a:pPr>
                    <a:defRPr/>
                  </a:pPr>
                  <a:endParaRPr lang="en-GB"/>
                </a:p>
              </p:txBody>
            </p:sp>
            <p:sp>
              <p:nvSpPr>
                <p:cNvPr id="117" name="Rectangle 110"/>
                <p:cNvSpPr/>
                <p:nvPr/>
              </p:nvSpPr>
              <p:spPr bwMode="auto">
                <a:xfrm>
                  <a:off x="637626" y="2468875"/>
                  <a:ext cx="107912" cy="218091"/>
                </a:xfrm>
                <a:prstGeom prst="rect">
                  <a:avLst/>
                </a:prstGeom>
                <a:solidFill>
                  <a:schemeClr val="bg1">
                    <a:lumMod val="75000"/>
                  </a:schemeClr>
                </a:solidFill>
                <a:ln w="9525" cap="flat" cmpd="sng" algn="ctr">
                  <a:solidFill>
                    <a:schemeClr val="tx1"/>
                  </a:solidFill>
                  <a:prstDash val="solid"/>
                  <a:round/>
                  <a:headEnd type="none" w="med" len="med"/>
                  <a:tailEnd type="none" w="med" len="med"/>
                </a:ln>
                <a:effectLst/>
              </p:spPr>
              <p:txBody>
                <a:bodyPr/>
                <a:lstStyle/>
                <a:p>
                  <a:pPr>
                    <a:defRPr/>
                  </a:pPr>
                  <a:endParaRPr lang="en-GB"/>
                </a:p>
              </p:txBody>
            </p:sp>
          </p:grpSp>
          <p:grpSp>
            <p:nvGrpSpPr>
              <p:cNvPr id="110" name="Group 129"/>
              <p:cNvGrpSpPr>
                <a:grpSpLocks/>
              </p:cNvGrpSpPr>
              <p:nvPr/>
            </p:nvGrpSpPr>
            <p:grpSpPr bwMode="auto">
              <a:xfrm rot="18989045">
                <a:off x="7735304" y="2259606"/>
                <a:ext cx="466725" cy="219075"/>
                <a:chOff x="277391" y="2468875"/>
                <a:chExt cx="466559" cy="218091"/>
              </a:xfrm>
              <a:effectLst/>
            </p:grpSpPr>
            <p:sp>
              <p:nvSpPr>
                <p:cNvPr id="114" name="Rectangle 130"/>
                <p:cNvSpPr/>
                <p:nvPr/>
              </p:nvSpPr>
              <p:spPr bwMode="auto">
                <a:xfrm>
                  <a:off x="277391" y="2467295"/>
                  <a:ext cx="107912" cy="218091"/>
                </a:xfrm>
                <a:prstGeom prst="rect">
                  <a:avLst/>
                </a:prstGeom>
                <a:solidFill>
                  <a:schemeClr val="bg1">
                    <a:lumMod val="75000"/>
                  </a:schemeClr>
                </a:solidFill>
                <a:ln w="9525" cap="flat" cmpd="sng" algn="ctr">
                  <a:solidFill>
                    <a:schemeClr val="tx1"/>
                  </a:solidFill>
                  <a:prstDash val="solid"/>
                  <a:round/>
                  <a:headEnd type="none" w="med" len="med"/>
                  <a:tailEnd type="none" w="med" len="med"/>
                </a:ln>
                <a:effectLst/>
              </p:spPr>
              <p:txBody>
                <a:bodyPr/>
                <a:lstStyle/>
                <a:p>
                  <a:pPr>
                    <a:defRPr/>
                  </a:pPr>
                  <a:endParaRPr lang="en-GB"/>
                </a:p>
              </p:txBody>
            </p:sp>
            <p:sp>
              <p:nvSpPr>
                <p:cNvPr id="115" name="Rectangle 131"/>
                <p:cNvSpPr/>
                <p:nvPr/>
              </p:nvSpPr>
              <p:spPr bwMode="auto">
                <a:xfrm>
                  <a:off x="637626" y="2468875"/>
                  <a:ext cx="107912" cy="218091"/>
                </a:xfrm>
                <a:prstGeom prst="rect">
                  <a:avLst/>
                </a:prstGeom>
                <a:solidFill>
                  <a:schemeClr val="bg1">
                    <a:lumMod val="75000"/>
                  </a:schemeClr>
                </a:solidFill>
                <a:ln w="9525" cap="flat" cmpd="sng" algn="ctr">
                  <a:solidFill>
                    <a:schemeClr val="tx1"/>
                  </a:solidFill>
                  <a:prstDash val="solid"/>
                  <a:round/>
                  <a:headEnd type="none" w="med" len="med"/>
                  <a:tailEnd type="none" w="med" len="med"/>
                </a:ln>
                <a:effectLst/>
              </p:spPr>
              <p:txBody>
                <a:bodyPr/>
                <a:lstStyle/>
                <a:p>
                  <a:pPr>
                    <a:defRPr/>
                  </a:pPr>
                  <a:endParaRPr lang="en-GB"/>
                </a:p>
              </p:txBody>
            </p:sp>
          </p:grpSp>
          <p:grpSp>
            <p:nvGrpSpPr>
              <p:cNvPr id="111" name="Group 132"/>
              <p:cNvGrpSpPr>
                <a:grpSpLocks/>
              </p:cNvGrpSpPr>
              <p:nvPr/>
            </p:nvGrpSpPr>
            <p:grpSpPr bwMode="auto">
              <a:xfrm rot="18320305">
                <a:off x="7468436" y="2002219"/>
                <a:ext cx="466725" cy="219075"/>
                <a:chOff x="277391" y="2468875"/>
                <a:chExt cx="466559" cy="218091"/>
              </a:xfrm>
              <a:effectLst/>
            </p:grpSpPr>
            <p:sp>
              <p:nvSpPr>
                <p:cNvPr id="112" name="Rectangle 133"/>
                <p:cNvSpPr/>
                <p:nvPr/>
              </p:nvSpPr>
              <p:spPr bwMode="auto">
                <a:xfrm>
                  <a:off x="277391" y="2467296"/>
                  <a:ext cx="107912" cy="218091"/>
                </a:xfrm>
                <a:prstGeom prst="rect">
                  <a:avLst/>
                </a:prstGeom>
                <a:solidFill>
                  <a:schemeClr val="bg1">
                    <a:lumMod val="75000"/>
                  </a:schemeClr>
                </a:solidFill>
                <a:ln w="9525" cap="flat" cmpd="sng" algn="ctr">
                  <a:solidFill>
                    <a:schemeClr val="tx1"/>
                  </a:solidFill>
                  <a:prstDash val="solid"/>
                  <a:round/>
                  <a:headEnd type="none" w="med" len="med"/>
                  <a:tailEnd type="none" w="med" len="med"/>
                </a:ln>
                <a:effectLst/>
              </p:spPr>
              <p:txBody>
                <a:bodyPr/>
                <a:lstStyle/>
                <a:p>
                  <a:pPr>
                    <a:defRPr/>
                  </a:pPr>
                  <a:endParaRPr lang="en-GB"/>
                </a:p>
              </p:txBody>
            </p:sp>
            <p:sp>
              <p:nvSpPr>
                <p:cNvPr id="113" name="Rectangle 134"/>
                <p:cNvSpPr/>
                <p:nvPr/>
              </p:nvSpPr>
              <p:spPr bwMode="auto">
                <a:xfrm>
                  <a:off x="637626" y="2468875"/>
                  <a:ext cx="107912" cy="218091"/>
                </a:xfrm>
                <a:prstGeom prst="rect">
                  <a:avLst/>
                </a:prstGeom>
                <a:solidFill>
                  <a:schemeClr val="bg1">
                    <a:lumMod val="75000"/>
                  </a:schemeClr>
                </a:solidFill>
                <a:ln w="9525" cap="flat" cmpd="sng" algn="ctr">
                  <a:solidFill>
                    <a:schemeClr val="tx1"/>
                  </a:solidFill>
                  <a:prstDash val="solid"/>
                  <a:round/>
                  <a:headEnd type="none" w="med" len="med"/>
                  <a:tailEnd type="none" w="med" len="med"/>
                </a:ln>
                <a:effectLst/>
              </p:spPr>
              <p:txBody>
                <a:bodyPr/>
                <a:lstStyle/>
                <a:p>
                  <a:pPr>
                    <a:defRPr/>
                  </a:pPr>
                  <a:endParaRPr lang="en-GB"/>
                </a:p>
              </p:txBody>
            </p:sp>
          </p:grpSp>
        </p:grpSp>
        <p:grpSp>
          <p:nvGrpSpPr>
            <p:cNvPr id="5" name="Gruppieren 4"/>
            <p:cNvGrpSpPr/>
            <p:nvPr/>
          </p:nvGrpSpPr>
          <p:grpSpPr>
            <a:xfrm>
              <a:off x="5515408" y="1215963"/>
              <a:ext cx="1875937" cy="651460"/>
              <a:chOff x="6821748" y="1215963"/>
              <a:chExt cx="2002523" cy="651460"/>
            </a:xfrm>
          </p:grpSpPr>
          <p:sp>
            <p:nvSpPr>
              <p:cNvPr id="44" name="Can 184"/>
              <p:cNvSpPr>
                <a:spLocks noChangeArrowheads="1"/>
              </p:cNvSpPr>
              <p:nvPr/>
            </p:nvSpPr>
            <p:spPr bwMode="auto">
              <a:xfrm rot="5400000">
                <a:off x="6880615" y="1277149"/>
                <a:ext cx="104775" cy="222510"/>
              </a:xfrm>
              <a:prstGeom prst="can">
                <a:avLst>
                  <a:gd name="adj" fmla="val 24944"/>
                </a:avLst>
              </a:prstGeom>
              <a:solidFill>
                <a:srgbClr val="FFFF00"/>
              </a:solidFill>
              <a:ln w="9525">
                <a:solidFill>
                  <a:schemeClr val="tx1"/>
                </a:solidFill>
                <a:round/>
                <a:headEnd/>
                <a:tailEnd/>
              </a:ln>
            </p:spPr>
            <p:txBody>
              <a:bodyPr/>
              <a:lstStyle>
                <a:lvl1pPr>
                  <a:spcBef>
                    <a:spcPct val="20000"/>
                  </a:spcBef>
                  <a:buClr>
                    <a:srgbClr val="0000FF"/>
                  </a:buClr>
                  <a:buSzPct val="80000"/>
                  <a:buFont typeface="Wingdings" panose="05000000000000000000" pitchFamily="2" charset="2"/>
                  <a:buChar char="q"/>
                  <a:defRPr>
                    <a:solidFill>
                      <a:schemeClr val="tx1"/>
                    </a:solidFill>
                    <a:latin typeface="Arial" panose="020B0604020202020204" pitchFamily="34" charset="0"/>
                  </a:defRPr>
                </a:lvl1pPr>
                <a:lvl2pPr marL="742950" indent="-285750">
                  <a:spcBef>
                    <a:spcPct val="20000"/>
                  </a:spcBef>
                  <a:buChar char="–"/>
                  <a:defRPr sz="1600">
                    <a:solidFill>
                      <a:schemeClr val="tx1"/>
                    </a:solidFill>
                    <a:latin typeface="Arial" panose="020B0604020202020204" pitchFamily="34" charset="0"/>
                  </a:defRPr>
                </a:lvl2pPr>
                <a:lvl3pPr marL="1143000" indent="-228600">
                  <a:spcBef>
                    <a:spcPct val="20000"/>
                  </a:spcBef>
                  <a:buChar char="•"/>
                  <a:defRPr sz="1400">
                    <a:solidFill>
                      <a:schemeClr val="tx1"/>
                    </a:solidFill>
                    <a:latin typeface="Arial" panose="020B0604020202020204" pitchFamily="34" charset="0"/>
                  </a:defRPr>
                </a:lvl3pPr>
                <a:lvl4pPr marL="1600200" indent="-228600">
                  <a:spcBef>
                    <a:spcPct val="20000"/>
                  </a:spcBef>
                  <a:buChar char="–"/>
                  <a:defRPr sz="1400">
                    <a:solidFill>
                      <a:schemeClr val="tx1"/>
                    </a:solidFill>
                    <a:latin typeface="Arial" panose="020B0604020202020204" pitchFamily="34" charset="0"/>
                  </a:defRPr>
                </a:lvl4pPr>
                <a:lvl5pPr marL="2057400" indent="-228600">
                  <a:spcBef>
                    <a:spcPct val="20000"/>
                  </a:spcBef>
                  <a:buChar char="»"/>
                  <a:defRPr sz="14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14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14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14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1400">
                    <a:solidFill>
                      <a:schemeClr val="tx1"/>
                    </a:solidFill>
                    <a:latin typeface="Arial" panose="020B0604020202020204" pitchFamily="34" charset="0"/>
                  </a:defRPr>
                </a:lvl9pPr>
              </a:lstStyle>
              <a:p>
                <a:pPr>
                  <a:spcBef>
                    <a:spcPct val="0"/>
                  </a:spcBef>
                  <a:buClrTx/>
                  <a:buSzTx/>
                  <a:buFontTx/>
                  <a:buNone/>
                </a:pPr>
                <a:endParaRPr lang="en-GB" altLang="en-US">
                  <a:latin typeface="Comic Sans MS" panose="030F0702030302020204" pitchFamily="66" charset="0"/>
                </a:endParaRPr>
              </a:p>
            </p:txBody>
          </p:sp>
          <p:sp>
            <p:nvSpPr>
              <p:cNvPr id="46" name="Rectangle 111"/>
              <p:cNvSpPr/>
              <p:nvPr/>
            </p:nvSpPr>
            <p:spPr bwMode="auto">
              <a:xfrm>
                <a:off x="6854573" y="1612423"/>
                <a:ext cx="248877" cy="149060"/>
              </a:xfrm>
              <a:prstGeom prst="rect">
                <a:avLst/>
              </a:prstGeom>
              <a:solidFill>
                <a:schemeClr val="bg1">
                  <a:lumMod val="75000"/>
                </a:schemeClr>
              </a:solidFill>
              <a:ln w="9525" cap="flat" cmpd="sng" algn="ctr">
                <a:solidFill>
                  <a:schemeClr val="tx1"/>
                </a:solidFill>
                <a:prstDash val="solid"/>
                <a:round/>
                <a:headEnd type="none" w="med" len="med"/>
                <a:tailEnd type="none" w="med" len="med"/>
              </a:ln>
              <a:effectLst/>
            </p:spPr>
            <p:txBody>
              <a:bodyPr/>
              <a:lstStyle/>
              <a:p>
                <a:pPr>
                  <a:defRPr/>
                </a:pPr>
                <a:endParaRPr lang="en-GB"/>
              </a:p>
            </p:txBody>
          </p:sp>
          <p:sp>
            <p:nvSpPr>
              <p:cNvPr id="45" name="TextBox 28"/>
              <p:cNvSpPr txBox="1"/>
              <p:nvPr/>
            </p:nvSpPr>
            <p:spPr>
              <a:xfrm>
                <a:off x="7132073" y="1215963"/>
                <a:ext cx="1692198" cy="651460"/>
              </a:xfrm>
              <a:prstGeom prst="rect">
                <a:avLst/>
              </a:prstGeom>
            </p:spPr>
            <p:txBody>
              <a:bodyPr wrap="square">
                <a:spAutoFit/>
              </a:bodyPr>
              <a:lstStyle/>
              <a:p>
                <a:pPr algn="l">
                  <a:spcBef>
                    <a:spcPct val="20000"/>
                  </a:spcBef>
                  <a:spcAft>
                    <a:spcPts val="400"/>
                  </a:spcAft>
                  <a:buClr>
                    <a:srgbClr val="0000FF"/>
                  </a:buClr>
                  <a:buSzPct val="80000"/>
                  <a:defRPr/>
                </a:pPr>
                <a:r>
                  <a:rPr lang="en-US" sz="1500" kern="0" dirty="0" smtClean="0">
                    <a:latin typeface="Arial" panose="020B0604020202020204" pitchFamily="34" charset="0"/>
                    <a:cs typeface="Arial" panose="020B0604020202020204" pitchFamily="34" charset="0"/>
                  </a:rPr>
                  <a:t>3600 BLM</a:t>
                </a:r>
              </a:p>
              <a:p>
                <a:pPr algn="l">
                  <a:spcBef>
                    <a:spcPct val="20000"/>
                  </a:spcBef>
                  <a:spcAft>
                    <a:spcPts val="400"/>
                  </a:spcAft>
                  <a:buClr>
                    <a:srgbClr val="0000FF"/>
                  </a:buClr>
                  <a:buSzPct val="80000"/>
                  <a:defRPr/>
                </a:pPr>
                <a:r>
                  <a:rPr lang="en-GB" sz="1500" kern="0" dirty="0" smtClean="0">
                    <a:latin typeface="Arial" panose="020B0604020202020204" pitchFamily="34" charset="0"/>
                    <a:cs typeface="Arial" panose="020B0604020202020204" pitchFamily="34" charset="0"/>
                  </a:rPr>
                  <a:t>100 Collimators </a:t>
                </a:r>
                <a:endParaRPr lang="en-GB" sz="1500" kern="0" dirty="0">
                  <a:latin typeface="Arial" panose="020B0604020202020204" pitchFamily="34" charset="0"/>
                  <a:cs typeface="Arial" panose="020B0604020202020204" pitchFamily="34" charset="0"/>
                </a:endParaRPr>
              </a:p>
            </p:txBody>
          </p:sp>
        </p:grpSp>
        <p:sp>
          <p:nvSpPr>
            <p:cNvPr id="132" name="Rectangle 4"/>
            <p:cNvSpPr>
              <a:spLocks noChangeArrowheads="1"/>
            </p:cNvSpPr>
            <p:nvPr/>
          </p:nvSpPr>
          <p:spPr bwMode="auto">
            <a:xfrm>
              <a:off x="7369373" y="1265932"/>
              <a:ext cx="1284770" cy="8592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pPr>
              <a:r>
                <a:rPr lang="en-US" altLang="de-DE" sz="1600" b="1" dirty="0" smtClean="0">
                  <a:solidFill>
                    <a:srgbClr val="0000FF"/>
                  </a:solidFill>
                  <a:latin typeface="Arial" panose="020B0604020202020204" pitchFamily="34" charset="0"/>
                  <a:cs typeface="Arial" panose="020B0604020202020204" pitchFamily="34" charset="0"/>
                </a:rPr>
                <a:t>IP7:</a:t>
              </a:r>
            </a:p>
            <a:p>
              <a:pPr algn="l">
                <a:lnSpc>
                  <a:spcPct val="70000"/>
                </a:lnSpc>
              </a:pPr>
              <a:r>
                <a:rPr lang="en-US" altLang="de-DE" sz="1600" dirty="0" smtClean="0">
                  <a:latin typeface="Arial" panose="020B0604020202020204" pitchFamily="34" charset="0"/>
                  <a:cs typeface="Arial" panose="020B0604020202020204" pitchFamily="34" charset="0"/>
                </a:rPr>
                <a:t>transverse </a:t>
              </a:r>
            </a:p>
            <a:p>
              <a:pPr algn="l">
                <a:lnSpc>
                  <a:spcPct val="70000"/>
                </a:lnSpc>
              </a:pPr>
              <a:r>
                <a:rPr lang="en-US" altLang="de-DE" sz="1600" dirty="0" smtClean="0">
                  <a:latin typeface="Arial" panose="020B0604020202020204" pitchFamily="34" charset="0"/>
                  <a:cs typeface="Arial" panose="020B0604020202020204" pitchFamily="34" charset="0"/>
                </a:rPr>
                <a:t>cleaning</a:t>
              </a:r>
            </a:p>
          </p:txBody>
        </p:sp>
        <p:sp>
          <p:nvSpPr>
            <p:cNvPr id="133" name="Rectangle 4"/>
            <p:cNvSpPr>
              <a:spLocks noChangeArrowheads="1"/>
            </p:cNvSpPr>
            <p:nvPr/>
          </p:nvSpPr>
          <p:spPr bwMode="auto">
            <a:xfrm>
              <a:off x="3830953" y="1154904"/>
              <a:ext cx="1378224" cy="17420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pPr>
              <a:r>
                <a:rPr lang="en-US" altLang="de-DE" sz="1600" b="1" dirty="0" smtClean="0">
                  <a:solidFill>
                    <a:srgbClr val="0000FF"/>
                  </a:solidFill>
                  <a:latin typeface="Arial" panose="020B0604020202020204" pitchFamily="34" charset="0"/>
                  <a:cs typeface="Arial" panose="020B0604020202020204" pitchFamily="34" charset="0"/>
                </a:rPr>
                <a:t>IP3:</a:t>
              </a:r>
            </a:p>
            <a:p>
              <a:pPr algn="l">
                <a:lnSpc>
                  <a:spcPct val="70000"/>
                </a:lnSpc>
              </a:pPr>
              <a:r>
                <a:rPr lang="en-US" altLang="de-DE" sz="1600" dirty="0" smtClean="0">
                  <a:latin typeface="Arial" panose="020B0604020202020204" pitchFamily="34" charset="0"/>
                  <a:cs typeface="Arial" panose="020B0604020202020204" pitchFamily="34" charset="0"/>
                </a:rPr>
                <a:t>long.</a:t>
              </a:r>
            </a:p>
            <a:p>
              <a:pPr algn="l">
                <a:lnSpc>
                  <a:spcPct val="70000"/>
                </a:lnSpc>
              </a:pPr>
              <a:r>
                <a:rPr lang="en-US" altLang="de-DE" sz="1600" dirty="0" smtClean="0">
                  <a:latin typeface="Arial" panose="020B0604020202020204" pitchFamily="34" charset="0"/>
                  <a:cs typeface="Arial" panose="020B0604020202020204" pitchFamily="34" charset="0"/>
                </a:rPr>
                <a:t>cleaning</a:t>
              </a:r>
            </a:p>
            <a:p>
              <a:pPr algn="l">
                <a:lnSpc>
                  <a:spcPct val="70000"/>
                </a:lnSpc>
              </a:pPr>
              <a:r>
                <a:rPr lang="en-US" altLang="de-DE" sz="1600" dirty="0" smtClean="0">
                  <a:latin typeface="Arial" panose="020B0604020202020204" pitchFamily="34" charset="0"/>
                  <a:cs typeface="Arial" panose="020B0604020202020204" pitchFamily="34" charset="0"/>
                </a:rPr>
                <a:t>at </a:t>
              </a:r>
            </a:p>
            <a:p>
              <a:pPr algn="l">
                <a:lnSpc>
                  <a:spcPct val="70000"/>
                </a:lnSpc>
              </a:pPr>
              <a:r>
                <a:rPr lang="en-US" altLang="de-DE" sz="1600" dirty="0" smtClean="0">
                  <a:latin typeface="Arial" panose="020B0604020202020204" pitchFamily="34" charset="0"/>
                  <a:cs typeface="Arial" panose="020B0604020202020204" pitchFamily="34" charset="0"/>
                </a:rPr>
                <a:t>dispersive</a:t>
              </a:r>
            </a:p>
            <a:p>
              <a:pPr algn="l">
                <a:lnSpc>
                  <a:spcPct val="70000"/>
                </a:lnSpc>
              </a:pPr>
              <a:r>
                <a:rPr lang="en-US" altLang="de-DE" sz="1600" dirty="0" smtClean="0">
                  <a:latin typeface="Arial" panose="020B0604020202020204" pitchFamily="34" charset="0"/>
                  <a:cs typeface="Arial" panose="020B0604020202020204" pitchFamily="34" charset="0"/>
                </a:rPr>
                <a:t>region </a:t>
              </a:r>
            </a:p>
          </p:txBody>
        </p:sp>
        <p:sp>
          <p:nvSpPr>
            <p:cNvPr id="7" name="Ellipse 6"/>
            <p:cNvSpPr/>
            <p:nvPr/>
          </p:nvSpPr>
          <p:spPr bwMode="auto">
            <a:xfrm>
              <a:off x="4480434" y="2772653"/>
              <a:ext cx="1001597" cy="1406553"/>
            </a:xfrm>
            <a:prstGeom prst="ellipse">
              <a:avLst/>
            </a:prstGeom>
            <a:noFill/>
            <a:ln w="19050" cap="flat" cmpd="sng" algn="ctr">
              <a:solidFill>
                <a:srgbClr val="000000"/>
              </a:solidFill>
              <a:prstDash val="sysDash"/>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de-DE" sz="1800" b="0" i="0" u="none" strike="noStrike" cap="none" normalizeH="0" baseline="0" smtClean="0">
                <a:ln>
                  <a:noFill/>
                </a:ln>
                <a:solidFill>
                  <a:schemeClr val="tx1"/>
                </a:solidFill>
                <a:effectLst/>
                <a:latin typeface="Times New Roman" pitchFamily="18" charset="0"/>
              </a:endParaRPr>
            </a:p>
          </p:txBody>
        </p:sp>
        <p:sp>
          <p:nvSpPr>
            <p:cNvPr id="135" name="Ellipse 134"/>
            <p:cNvSpPr/>
            <p:nvPr/>
          </p:nvSpPr>
          <p:spPr bwMode="auto">
            <a:xfrm>
              <a:off x="6930401" y="2684748"/>
              <a:ext cx="1001597" cy="1406553"/>
            </a:xfrm>
            <a:prstGeom prst="ellipse">
              <a:avLst/>
            </a:prstGeom>
            <a:noFill/>
            <a:ln w="19050" cap="flat" cmpd="sng" algn="ctr">
              <a:solidFill>
                <a:srgbClr val="000000"/>
              </a:solidFill>
              <a:prstDash val="sysDash"/>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de-DE" sz="1800" b="0" i="0" u="none" strike="noStrike" cap="none" normalizeH="0" baseline="0" smtClean="0">
                <a:ln>
                  <a:noFill/>
                </a:ln>
                <a:solidFill>
                  <a:schemeClr val="tx1"/>
                </a:solidFill>
                <a:effectLst/>
                <a:latin typeface="Times New Roman" pitchFamily="18" charset="0"/>
              </a:endParaRPr>
            </a:p>
          </p:txBody>
        </p:sp>
      </p:grpSp>
      <p:sp>
        <p:nvSpPr>
          <p:cNvPr id="137" name="Rectangle 4"/>
          <p:cNvSpPr>
            <a:spLocks noChangeArrowheads="1"/>
          </p:cNvSpPr>
          <p:nvPr/>
        </p:nvSpPr>
        <p:spPr bwMode="auto">
          <a:xfrm>
            <a:off x="129114" y="823244"/>
            <a:ext cx="4494434" cy="1675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pPr>
            <a:r>
              <a:rPr lang="en-US" altLang="de-DE" sz="1600" b="1" dirty="0" smtClean="0">
                <a:solidFill>
                  <a:srgbClr val="0000FF"/>
                </a:solidFill>
                <a:latin typeface="Arial" panose="020B0604020202020204" pitchFamily="34" charset="0"/>
                <a:cs typeface="Arial" panose="020B0604020202020204" pitchFamily="34" charset="0"/>
              </a:rPr>
              <a:t>LHC Collimator system: </a:t>
            </a:r>
          </a:p>
          <a:p>
            <a:pPr marL="271463" indent="-271463" algn="l">
              <a:spcBef>
                <a:spcPts val="400"/>
              </a:spcBef>
              <a:buFont typeface="Wingdings" panose="05000000000000000000" pitchFamily="2" charset="2"/>
              <a:buChar char="Ø"/>
            </a:pPr>
            <a:r>
              <a:rPr lang="en-US" altLang="de-DE" sz="1500" dirty="0" smtClean="0">
                <a:latin typeface="Arial" panose="020B0604020202020204" pitchFamily="34" charset="0"/>
                <a:cs typeface="Arial" panose="020B0604020202020204" pitchFamily="34" charset="0"/>
              </a:rPr>
              <a:t>Primary stage as close as  </a:t>
            </a:r>
            <a:r>
              <a:rPr lang="en-US" altLang="de-DE" sz="1500" dirty="0" smtClean="0">
                <a:latin typeface="Arial" panose="020B0604020202020204" pitchFamily="34" charset="0"/>
                <a:cs typeface="Arial" panose="020B0604020202020204" pitchFamily="34" charset="0"/>
                <a:sym typeface="Symbol"/>
              </a:rPr>
              <a:t> 5</a:t>
            </a:r>
            <a:r>
              <a:rPr lang="en-US" altLang="de-DE" sz="1500" b="1" i="1" dirty="0" smtClean="0">
                <a:latin typeface="Arial" panose="020B0604020202020204" pitchFamily="34" charset="0"/>
                <a:cs typeface="Arial" panose="020B0604020202020204" pitchFamily="34" charset="0"/>
                <a:sym typeface="Symbol"/>
              </a:rPr>
              <a:t></a:t>
            </a:r>
            <a:r>
              <a:rPr lang="en-US" altLang="de-DE" sz="1500" b="1" baseline="-25000" dirty="0" smtClean="0">
                <a:latin typeface="Arial" panose="020B0604020202020204" pitchFamily="34" charset="0"/>
                <a:cs typeface="Arial" panose="020B0604020202020204" pitchFamily="34" charset="0"/>
                <a:sym typeface="Symbol"/>
              </a:rPr>
              <a:t>beam</a:t>
            </a:r>
            <a:r>
              <a:rPr lang="en-US" altLang="de-DE" sz="1500" b="1" dirty="0" smtClean="0">
                <a:latin typeface="Arial" panose="020B0604020202020204" pitchFamily="34" charset="0"/>
                <a:cs typeface="Arial" panose="020B0604020202020204" pitchFamily="34" charset="0"/>
                <a:sym typeface="Symbol"/>
              </a:rPr>
              <a:t>  </a:t>
            </a:r>
            <a:r>
              <a:rPr lang="en-US" altLang="de-DE" sz="1500" dirty="0" smtClean="0">
                <a:latin typeface="Arial" panose="020B0604020202020204" pitchFamily="34" charset="0"/>
                <a:cs typeface="Arial" panose="020B0604020202020204" pitchFamily="34" charset="0"/>
                <a:sym typeface="Symbol"/>
              </a:rPr>
              <a:t>1 mm</a:t>
            </a:r>
            <a:endParaRPr lang="en-US" altLang="de-DE" sz="1500" dirty="0" smtClean="0">
              <a:latin typeface="Arial" panose="020B0604020202020204" pitchFamily="34" charset="0"/>
              <a:cs typeface="Arial" panose="020B0604020202020204" pitchFamily="34" charset="0"/>
            </a:endParaRPr>
          </a:p>
          <a:p>
            <a:pPr marL="271463" indent="-271463" algn="l">
              <a:spcBef>
                <a:spcPts val="400"/>
              </a:spcBef>
              <a:buFont typeface="Wingdings" panose="05000000000000000000" pitchFamily="2" charset="2"/>
              <a:buChar char="Ø"/>
            </a:pPr>
            <a:r>
              <a:rPr lang="en-US" altLang="de-DE" sz="1500" dirty="0" smtClean="0">
                <a:latin typeface="Arial" panose="020B0604020202020204" pitchFamily="34" charset="0"/>
                <a:cs typeface="Arial" panose="020B0604020202020204" pitchFamily="34" charset="0"/>
              </a:rPr>
              <a:t>Secondary &amp; tertiary stage made of carbon</a:t>
            </a:r>
          </a:p>
          <a:p>
            <a:pPr marL="271463" indent="-271463" algn="l">
              <a:spcBef>
                <a:spcPts val="400"/>
              </a:spcBef>
              <a:buFont typeface="Wingdings" panose="05000000000000000000" pitchFamily="2" charset="2"/>
              <a:buChar char="Ø"/>
            </a:pPr>
            <a:r>
              <a:rPr lang="en-US" altLang="de-DE" sz="1500" dirty="0" smtClean="0">
                <a:latin typeface="Arial" panose="020B0604020202020204" pitchFamily="34" charset="0"/>
                <a:cs typeface="Arial" panose="020B0604020202020204" pitchFamily="34" charset="0"/>
              </a:rPr>
              <a:t>Absorbers made of tungsten alloy</a:t>
            </a:r>
          </a:p>
          <a:p>
            <a:pPr algn="l">
              <a:spcBef>
                <a:spcPts val="400"/>
              </a:spcBef>
            </a:pPr>
            <a:r>
              <a:rPr lang="en-US" altLang="de-DE" sz="1500" dirty="0" smtClean="0">
                <a:latin typeface="Arial" panose="020B0604020202020204" pitchFamily="34" charset="0"/>
                <a:cs typeface="Arial" panose="020B0604020202020204" pitchFamily="34" charset="0"/>
                <a:sym typeface="Symbol"/>
              </a:rPr>
              <a:t> </a:t>
            </a:r>
            <a:r>
              <a:rPr lang="en-US" altLang="de-DE" sz="1500" dirty="0" smtClean="0">
                <a:latin typeface="Arial" panose="020B0604020202020204" pitchFamily="34" charset="0"/>
                <a:cs typeface="Arial" panose="020B0604020202020204" pitchFamily="34" charset="0"/>
              </a:rPr>
              <a:t>in total 110 movable devices </a:t>
            </a:r>
          </a:p>
          <a:p>
            <a:pPr algn="l">
              <a:spcBef>
                <a:spcPts val="400"/>
              </a:spcBef>
            </a:pPr>
            <a:r>
              <a:rPr lang="en-US" altLang="de-DE" sz="1500" dirty="0" smtClean="0">
                <a:latin typeface="Arial" panose="020B0604020202020204" pitchFamily="34" charset="0"/>
                <a:cs typeface="Arial" panose="020B0604020202020204" pitchFamily="34" charset="0"/>
              </a:rPr>
              <a:t>moving e.g. from injection r = 5 mm  </a:t>
            </a:r>
            <a:r>
              <a:rPr lang="en-US" altLang="de-DE" sz="1500" dirty="0" smtClean="0">
                <a:latin typeface="Arial" panose="020B0604020202020204" pitchFamily="34" charset="0"/>
                <a:cs typeface="Arial" panose="020B0604020202020204" pitchFamily="34" charset="0"/>
                <a:sym typeface="Symbol"/>
              </a:rPr>
              <a:t> 1 mm</a:t>
            </a:r>
            <a:endParaRPr lang="en-US" altLang="de-DE" sz="1500" dirty="0" smtClean="0">
              <a:latin typeface="Arial" panose="020B0604020202020204" pitchFamily="34" charset="0"/>
              <a:cs typeface="Arial" panose="020B0604020202020204" pitchFamily="34" charset="0"/>
            </a:endParaRPr>
          </a:p>
        </p:txBody>
      </p:sp>
      <p:sp>
        <p:nvSpPr>
          <p:cNvPr id="138" name="Rectangle 4"/>
          <p:cNvSpPr>
            <a:spLocks noChangeArrowheads="1"/>
          </p:cNvSpPr>
          <p:nvPr/>
        </p:nvSpPr>
        <p:spPr bwMode="auto">
          <a:xfrm>
            <a:off x="146978" y="2609840"/>
            <a:ext cx="4641046" cy="11110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pPr>
            <a:r>
              <a:rPr lang="en-US" altLang="de-DE" sz="1600" b="1" dirty="0">
                <a:solidFill>
                  <a:srgbClr val="0000FF"/>
                </a:solidFill>
                <a:latin typeface="Arial" panose="020B0604020202020204" pitchFamily="34" charset="0"/>
                <a:cs typeface="Arial" panose="020B0604020202020204" pitchFamily="34" charset="0"/>
              </a:rPr>
              <a:t>T</a:t>
            </a:r>
            <a:r>
              <a:rPr lang="en-US" altLang="de-DE" sz="1600" b="1" dirty="0" smtClean="0">
                <a:solidFill>
                  <a:srgbClr val="0000FF"/>
                </a:solidFill>
                <a:latin typeface="Arial" panose="020B0604020202020204" pitchFamily="34" charset="0"/>
                <a:cs typeface="Arial" panose="020B0604020202020204" pitchFamily="34" charset="0"/>
              </a:rPr>
              <a:t>est of functionality: </a:t>
            </a:r>
          </a:p>
          <a:p>
            <a:pPr marL="271463" indent="-271463" algn="l">
              <a:spcBef>
                <a:spcPts val="400"/>
              </a:spcBef>
              <a:buFont typeface="Wingdings" panose="05000000000000000000" pitchFamily="2" charset="2"/>
              <a:buChar char="Ø"/>
            </a:pPr>
            <a:r>
              <a:rPr lang="en-US" altLang="de-DE" sz="1500" dirty="0" smtClean="0">
                <a:latin typeface="Arial" panose="020B0604020202020204" pitchFamily="34" charset="0"/>
                <a:cs typeface="Arial" panose="020B0604020202020204" pitchFamily="34" charset="0"/>
              </a:rPr>
              <a:t>Loss concentrated at collimators  </a:t>
            </a:r>
          </a:p>
          <a:p>
            <a:pPr algn="l">
              <a:spcBef>
                <a:spcPts val="400"/>
              </a:spcBef>
            </a:pPr>
            <a:r>
              <a:rPr lang="en-US" altLang="de-DE" sz="1500" b="1" dirty="0" smtClean="0">
                <a:latin typeface="Arial" panose="020B0604020202020204" pitchFamily="34" charset="0"/>
                <a:cs typeface="Arial" panose="020B0604020202020204" pitchFamily="34" charset="0"/>
              </a:rPr>
              <a:t>Experimental verification</a:t>
            </a:r>
            <a:r>
              <a:rPr lang="en-US" altLang="de-DE" sz="1500" dirty="0" smtClean="0">
                <a:latin typeface="Arial" panose="020B0604020202020204" pitchFamily="34" charset="0"/>
                <a:cs typeface="Arial" panose="020B0604020202020204" pitchFamily="34" charset="0"/>
              </a:rPr>
              <a:t>: Single bunch excitation</a:t>
            </a:r>
          </a:p>
          <a:p>
            <a:pPr algn="l">
              <a:spcBef>
                <a:spcPts val="400"/>
              </a:spcBef>
            </a:pPr>
            <a:r>
              <a:rPr lang="en-US" altLang="de-DE" sz="1500" b="1" dirty="0" smtClean="0">
                <a:latin typeface="Arial" panose="020B0604020202020204" pitchFamily="34" charset="0"/>
                <a:cs typeface="Arial" panose="020B0604020202020204" pitchFamily="34" charset="0"/>
              </a:rPr>
              <a:t>Result: </a:t>
            </a:r>
            <a:r>
              <a:rPr lang="en-US" altLang="de-DE" sz="1500" dirty="0" smtClean="0">
                <a:latin typeface="Arial" panose="020B0604020202020204" pitchFamily="34" charset="0"/>
                <a:cs typeface="Arial" panose="020B0604020202020204" pitchFamily="34" charset="0"/>
              </a:rPr>
              <a:t>Main losses concentrated at collimators </a:t>
            </a:r>
          </a:p>
        </p:txBody>
      </p:sp>
      <p:sp>
        <p:nvSpPr>
          <p:cNvPr id="139" name="Rectangle 4"/>
          <p:cNvSpPr>
            <a:spLocks noChangeArrowheads="1"/>
          </p:cNvSpPr>
          <p:nvPr/>
        </p:nvSpPr>
        <p:spPr bwMode="auto">
          <a:xfrm>
            <a:off x="6944444" y="3068644"/>
            <a:ext cx="533338" cy="2573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pPr>
            <a:r>
              <a:rPr lang="en-US" altLang="de-DE" sz="1500" dirty="0" smtClean="0">
                <a:latin typeface="Arial" panose="020B0604020202020204" pitchFamily="34" charset="0"/>
                <a:cs typeface="Arial" panose="020B0604020202020204" pitchFamily="34" charset="0"/>
              </a:rPr>
              <a:t>IP7</a:t>
            </a:r>
          </a:p>
        </p:txBody>
      </p:sp>
      <p:sp>
        <p:nvSpPr>
          <p:cNvPr id="141" name="Rectangle 4"/>
          <p:cNvSpPr>
            <a:spLocks noChangeArrowheads="1"/>
          </p:cNvSpPr>
          <p:nvPr/>
        </p:nvSpPr>
        <p:spPr bwMode="auto">
          <a:xfrm>
            <a:off x="6493586" y="4092498"/>
            <a:ext cx="533338" cy="2573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pPr>
            <a:r>
              <a:rPr lang="en-US" altLang="de-DE" sz="1500" dirty="0" smtClean="0">
                <a:latin typeface="Arial" panose="020B0604020202020204" pitchFamily="34" charset="0"/>
                <a:cs typeface="Arial" panose="020B0604020202020204" pitchFamily="34" charset="0"/>
              </a:rPr>
              <a:t>IP1</a:t>
            </a:r>
          </a:p>
        </p:txBody>
      </p:sp>
      <p:sp>
        <p:nvSpPr>
          <p:cNvPr id="142" name="Rectangle 4"/>
          <p:cNvSpPr>
            <a:spLocks noChangeArrowheads="1"/>
          </p:cNvSpPr>
          <p:nvPr/>
        </p:nvSpPr>
        <p:spPr bwMode="auto">
          <a:xfrm>
            <a:off x="5920802" y="3092243"/>
            <a:ext cx="533338" cy="2573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pPr>
            <a:r>
              <a:rPr lang="en-US" altLang="de-DE" sz="1500" dirty="0" smtClean="0">
                <a:latin typeface="Arial" panose="020B0604020202020204" pitchFamily="34" charset="0"/>
                <a:cs typeface="Arial" panose="020B0604020202020204" pitchFamily="34" charset="0"/>
              </a:rPr>
              <a:t>IP3</a:t>
            </a:r>
          </a:p>
        </p:txBody>
      </p:sp>
      <p:sp>
        <p:nvSpPr>
          <p:cNvPr id="143" name="Rectangle 4"/>
          <p:cNvSpPr>
            <a:spLocks noChangeArrowheads="1"/>
          </p:cNvSpPr>
          <p:nvPr/>
        </p:nvSpPr>
        <p:spPr bwMode="auto">
          <a:xfrm>
            <a:off x="6428095" y="2100318"/>
            <a:ext cx="533338" cy="2573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pPr>
            <a:r>
              <a:rPr lang="en-US" altLang="de-DE" sz="1500" dirty="0" smtClean="0">
                <a:latin typeface="Arial" panose="020B0604020202020204" pitchFamily="34" charset="0"/>
                <a:cs typeface="Arial" panose="020B0604020202020204" pitchFamily="34" charset="0"/>
              </a:rPr>
              <a:t>IP5</a:t>
            </a:r>
          </a:p>
        </p:txBody>
      </p:sp>
      <p:sp>
        <p:nvSpPr>
          <p:cNvPr id="134" name="Rectangle 4"/>
          <p:cNvSpPr>
            <a:spLocks noChangeArrowheads="1"/>
          </p:cNvSpPr>
          <p:nvPr/>
        </p:nvSpPr>
        <p:spPr bwMode="auto">
          <a:xfrm>
            <a:off x="5061667" y="5229200"/>
            <a:ext cx="4190853" cy="8412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spcBef>
                <a:spcPts val="400"/>
              </a:spcBef>
            </a:pPr>
            <a:r>
              <a:rPr lang="en-US" altLang="de-DE" sz="1400" dirty="0" smtClean="0">
                <a:latin typeface="Arial" panose="020B0604020202020204" pitchFamily="34" charset="0"/>
                <a:cs typeface="Arial" panose="020B0604020202020204" pitchFamily="34" charset="0"/>
              </a:rPr>
              <a:t>Cleaning efficiency:</a:t>
            </a:r>
          </a:p>
          <a:p>
            <a:pPr algn="l">
              <a:spcBef>
                <a:spcPts val="400"/>
              </a:spcBef>
            </a:pPr>
            <a:r>
              <a:rPr lang="en-US" altLang="de-DE" sz="1400" b="1" i="1" dirty="0" smtClean="0">
                <a:latin typeface="Arial" panose="020B0604020202020204" pitchFamily="34" charset="0"/>
                <a:cs typeface="Arial" panose="020B0604020202020204" pitchFamily="34" charset="0"/>
                <a:sym typeface="Symbol"/>
              </a:rPr>
              <a:t></a:t>
            </a:r>
            <a:r>
              <a:rPr lang="en-US" altLang="de-DE" sz="1400" dirty="0" smtClean="0">
                <a:latin typeface="Arial" panose="020B0604020202020204" pitchFamily="34" charset="0"/>
                <a:cs typeface="Arial" panose="020B0604020202020204" pitchFamily="34" charset="0"/>
                <a:sym typeface="Symbol"/>
              </a:rPr>
              <a:t> = (protons lost at collimator) / (total beam loss)</a:t>
            </a:r>
          </a:p>
          <a:p>
            <a:pPr algn="l">
              <a:spcBef>
                <a:spcPts val="400"/>
              </a:spcBef>
            </a:pPr>
            <a:r>
              <a:rPr lang="en-US" altLang="de-DE" sz="1400" dirty="0">
                <a:latin typeface="Arial" panose="020B0604020202020204" pitchFamily="34" charset="0"/>
                <a:cs typeface="Arial" panose="020B0604020202020204" pitchFamily="34" charset="0"/>
                <a:sym typeface="Symbol"/>
              </a:rPr>
              <a:t>R</a:t>
            </a:r>
            <a:r>
              <a:rPr lang="en-US" altLang="de-DE" sz="1400" dirty="0" smtClean="0">
                <a:latin typeface="Arial" panose="020B0604020202020204" pitchFamily="34" charset="0"/>
                <a:cs typeface="Arial" panose="020B0604020202020204" pitchFamily="34" charset="0"/>
                <a:sym typeface="Symbol"/>
              </a:rPr>
              <a:t>esult:  </a:t>
            </a:r>
            <a:r>
              <a:rPr lang="en-US" altLang="de-DE" sz="1400" b="1" i="1" dirty="0" smtClean="0">
                <a:latin typeface="Arial" panose="020B0604020202020204" pitchFamily="34" charset="0"/>
                <a:cs typeface="Arial" panose="020B0604020202020204" pitchFamily="34" charset="0"/>
                <a:sym typeface="Symbol"/>
              </a:rPr>
              <a:t> </a:t>
            </a:r>
            <a:r>
              <a:rPr lang="en-US" altLang="de-DE" sz="1400" dirty="0">
                <a:latin typeface="Arial" panose="020B0604020202020204" pitchFamily="34" charset="0"/>
                <a:cs typeface="Arial" panose="020B0604020202020204" pitchFamily="34" charset="0"/>
                <a:sym typeface="Symbol"/>
              </a:rPr>
              <a:t>= </a:t>
            </a:r>
            <a:r>
              <a:rPr lang="en-US" altLang="de-DE" sz="1400" dirty="0" smtClean="0">
                <a:latin typeface="Arial" panose="020B0604020202020204" pitchFamily="34" charset="0"/>
                <a:cs typeface="Arial" panose="020B0604020202020204" pitchFamily="34" charset="0"/>
                <a:sym typeface="Symbol"/>
              </a:rPr>
              <a:t>99.8 % reached</a:t>
            </a:r>
            <a:endParaRPr lang="en-US" altLang="de-DE" sz="1400" dirty="0" smtClean="0">
              <a:latin typeface="Arial" panose="020B0604020202020204" pitchFamily="34" charset="0"/>
              <a:cs typeface="Arial" panose="020B0604020202020204" pitchFamily="34" charset="0"/>
            </a:endParaRPr>
          </a:p>
        </p:txBody>
      </p:sp>
      <p:pic>
        <p:nvPicPr>
          <p:cNvPr id="136" name="Picture 2"/>
          <p:cNvPicPr>
            <a:picLocks noChangeAspect="1" noChangeArrowheads="1"/>
          </p:cNvPicPr>
          <p:nvPr/>
        </p:nvPicPr>
        <p:blipFill rotWithShape="1">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l="4554" t="5326" r="7193" b="56336"/>
          <a:stretch/>
        </p:blipFill>
        <p:spPr bwMode="auto">
          <a:xfrm>
            <a:off x="27460" y="3561454"/>
            <a:ext cx="5227856" cy="287408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40" name="Rectangle 4"/>
          <p:cNvSpPr>
            <a:spLocks noChangeArrowheads="1"/>
          </p:cNvSpPr>
          <p:nvPr/>
        </p:nvSpPr>
        <p:spPr bwMode="auto">
          <a:xfrm>
            <a:off x="6694764" y="6225146"/>
            <a:ext cx="2461907"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spcBef>
                <a:spcPts val="400"/>
              </a:spcBef>
            </a:pPr>
            <a:r>
              <a:rPr lang="en-US" altLang="de-DE" sz="1200" dirty="0" smtClean="0">
                <a:latin typeface="Arial" panose="020B0604020202020204" pitchFamily="34" charset="0"/>
                <a:cs typeface="Arial" panose="020B0604020202020204" pitchFamily="34" charset="0"/>
              </a:rPr>
              <a:t>Courtesy M. </a:t>
            </a:r>
            <a:r>
              <a:rPr lang="en-US" altLang="de-DE" sz="1200" dirty="0" err="1">
                <a:latin typeface="Arial" panose="020B0604020202020204" pitchFamily="34" charset="0"/>
                <a:cs typeface="Arial" panose="020B0604020202020204" pitchFamily="34" charset="0"/>
              </a:rPr>
              <a:t>Z</a:t>
            </a:r>
            <a:r>
              <a:rPr lang="en-US" altLang="de-DE" sz="1200" dirty="0" err="1" smtClean="0">
                <a:latin typeface="Arial" panose="020B0604020202020204" pitchFamily="34" charset="0"/>
                <a:cs typeface="Arial" panose="020B0604020202020204" pitchFamily="34" charset="0"/>
              </a:rPr>
              <a:t>erlauth</a:t>
            </a:r>
            <a:r>
              <a:rPr lang="en-US" altLang="de-DE" sz="1200" dirty="0" smtClean="0">
                <a:latin typeface="Arial" panose="020B0604020202020204" pitchFamily="34" charset="0"/>
                <a:cs typeface="Arial" panose="020B0604020202020204" pitchFamily="34" charset="0"/>
              </a:rPr>
              <a:t>, CAS 2018</a:t>
            </a:r>
          </a:p>
        </p:txBody>
      </p:sp>
      <p:sp>
        <p:nvSpPr>
          <p:cNvPr id="144" name="Rectangle 4"/>
          <p:cNvSpPr>
            <a:spLocks noChangeArrowheads="1"/>
          </p:cNvSpPr>
          <p:nvPr/>
        </p:nvSpPr>
        <p:spPr bwMode="auto">
          <a:xfrm>
            <a:off x="0" y="6345726"/>
            <a:ext cx="2461907"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spcBef>
                <a:spcPts val="400"/>
              </a:spcBef>
            </a:pPr>
            <a:r>
              <a:rPr lang="en-US" altLang="de-DE" sz="1200" dirty="0" smtClean="0">
                <a:latin typeface="Arial" panose="020B0604020202020204" pitchFamily="34" charset="0"/>
                <a:cs typeface="Arial" panose="020B0604020202020204" pitchFamily="34" charset="0"/>
              </a:rPr>
              <a:t>S. </a:t>
            </a:r>
            <a:r>
              <a:rPr lang="en-US" altLang="de-DE" sz="1200" dirty="0" err="1" smtClean="0">
                <a:latin typeface="Arial" panose="020B0604020202020204" pitchFamily="34" charset="0"/>
                <a:cs typeface="Arial" panose="020B0604020202020204" pitchFamily="34" charset="0"/>
              </a:rPr>
              <a:t>Redaelli</a:t>
            </a:r>
            <a:r>
              <a:rPr lang="en-US" altLang="de-DE" sz="1200" dirty="0" smtClean="0">
                <a:latin typeface="Arial" panose="020B0604020202020204" pitchFamily="34" charset="0"/>
                <a:cs typeface="Arial" panose="020B0604020202020204" pitchFamily="34" charset="0"/>
              </a:rPr>
              <a:t>, JAS CERN-2016-002</a:t>
            </a:r>
          </a:p>
        </p:txBody>
      </p:sp>
    </p:spTree>
    <p:extLst>
      <p:ext uri="{BB962C8B-B14F-4D97-AF65-F5344CB8AC3E}">
        <p14:creationId xmlns:p14="http://schemas.microsoft.com/office/powerpoint/2010/main" val="2638766500"/>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34"/>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44"/>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3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8" grpId="0"/>
      <p:bldP spid="134" grpId="0"/>
      <p:bldP spid="144"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Text Box 2"/>
          <p:cNvSpPr txBox="1">
            <a:spLocks noChangeArrowheads="1"/>
          </p:cNvSpPr>
          <p:nvPr/>
        </p:nvSpPr>
        <p:spPr bwMode="auto">
          <a:xfrm>
            <a:off x="252000" y="180000"/>
            <a:ext cx="7924800" cy="430887"/>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200" b="1" dirty="0" smtClean="0">
                <a:solidFill>
                  <a:srgbClr val="000000"/>
                </a:solidFill>
                <a:latin typeface="Calibri" panose="020F0502020204030204" pitchFamily="34" charset="0"/>
                <a:cs typeface="Calibri" panose="020F0502020204030204" pitchFamily="34" charset="0"/>
              </a:rPr>
              <a:t>Collimation at LINACs</a:t>
            </a:r>
            <a:endParaRPr lang="en-US" altLang="de-DE" sz="2200" b="1" dirty="0">
              <a:solidFill>
                <a:srgbClr val="000000"/>
              </a:solidFill>
              <a:latin typeface="Calibri" panose="020F0502020204030204" pitchFamily="34" charset="0"/>
              <a:cs typeface="Calibri" panose="020F0502020204030204" pitchFamily="34" charset="0"/>
            </a:endParaRPr>
          </a:p>
        </p:txBody>
      </p:sp>
      <p:sp>
        <p:nvSpPr>
          <p:cNvPr id="12" name="Rectangle 4"/>
          <p:cNvSpPr>
            <a:spLocks noChangeArrowheads="1"/>
          </p:cNvSpPr>
          <p:nvPr/>
        </p:nvSpPr>
        <p:spPr bwMode="auto">
          <a:xfrm>
            <a:off x="56191" y="872299"/>
            <a:ext cx="5263229" cy="16496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pPr>
            <a:r>
              <a:rPr lang="en-US" altLang="de-DE" sz="1600" b="1" dirty="0" smtClean="0">
                <a:solidFill>
                  <a:srgbClr val="0000FF"/>
                </a:solidFill>
                <a:latin typeface="Arial" panose="020B0604020202020204" pitchFamily="34" charset="0"/>
                <a:cs typeface="Arial" panose="020B0604020202020204" pitchFamily="34" charset="0"/>
              </a:rPr>
              <a:t>Halo development at LINACs caused by: </a:t>
            </a:r>
          </a:p>
          <a:p>
            <a:pPr marL="285750" indent="-285750" algn="l">
              <a:lnSpc>
                <a:spcPct val="70000"/>
              </a:lnSpc>
              <a:buFont typeface="Wingdings" panose="05000000000000000000" pitchFamily="2" charset="2"/>
              <a:buChar char="Ø"/>
            </a:pPr>
            <a:r>
              <a:rPr lang="en-US" altLang="de-DE" sz="1500" dirty="0">
                <a:latin typeface="Arial" panose="020B0604020202020204" pitchFamily="34" charset="0"/>
                <a:cs typeface="Arial" panose="020B0604020202020204" pitchFamily="34" charset="0"/>
              </a:rPr>
              <a:t>H</a:t>
            </a:r>
            <a:r>
              <a:rPr lang="en-US" altLang="de-DE" sz="1500" dirty="0" smtClean="0">
                <a:latin typeface="Arial" panose="020B0604020202020204" pitchFamily="34" charset="0"/>
                <a:cs typeface="Arial" panose="020B0604020202020204" pitchFamily="34" charset="0"/>
              </a:rPr>
              <a:t>igher order magnet fields (e.g. aberration)</a:t>
            </a:r>
          </a:p>
          <a:p>
            <a:pPr marL="285750" indent="-285750" algn="l">
              <a:lnSpc>
                <a:spcPct val="70000"/>
              </a:lnSpc>
              <a:buFont typeface="Wingdings" panose="05000000000000000000" pitchFamily="2" charset="2"/>
              <a:buChar char="Ø"/>
            </a:pPr>
            <a:r>
              <a:rPr lang="en-US" altLang="de-DE" sz="1500" dirty="0">
                <a:latin typeface="Arial" panose="020B0604020202020204" pitchFamily="34" charset="0"/>
                <a:cs typeface="Arial" panose="020B0604020202020204" pitchFamily="34" charset="0"/>
              </a:rPr>
              <a:t>T</a:t>
            </a:r>
            <a:r>
              <a:rPr lang="en-US" altLang="de-DE" sz="1500" dirty="0" smtClean="0">
                <a:latin typeface="Arial" panose="020B0604020202020204" pitchFamily="34" charset="0"/>
                <a:cs typeface="Arial" panose="020B0604020202020204" pitchFamily="34" charset="0"/>
              </a:rPr>
              <a:t>ransverse </a:t>
            </a:r>
            <a:r>
              <a:rPr lang="en-US" altLang="de-DE" sz="1500" dirty="0" err="1" smtClean="0">
                <a:latin typeface="Arial" panose="020B0604020202020204" pitchFamily="34" charset="0"/>
                <a:cs typeface="Arial" panose="020B0604020202020204" pitchFamily="34" charset="0"/>
              </a:rPr>
              <a:t>mis</a:t>
            </a:r>
            <a:r>
              <a:rPr lang="en-US" altLang="de-DE" sz="1500" dirty="0" smtClean="0">
                <a:latin typeface="Arial" panose="020B0604020202020204" pitchFamily="34" charset="0"/>
                <a:cs typeface="Arial" panose="020B0604020202020204" pitchFamily="34" charset="0"/>
              </a:rPr>
              <a:t>-match </a:t>
            </a:r>
          </a:p>
          <a:p>
            <a:pPr marL="285750" indent="-285750" algn="l">
              <a:lnSpc>
                <a:spcPct val="70000"/>
              </a:lnSpc>
              <a:buFont typeface="Wingdings" panose="05000000000000000000" pitchFamily="2" charset="2"/>
              <a:buChar char="Ø"/>
            </a:pPr>
            <a:r>
              <a:rPr lang="en-US" altLang="de-DE" sz="1500" dirty="0">
                <a:latin typeface="Arial" panose="020B0604020202020204" pitchFamily="34" charset="0"/>
                <a:cs typeface="Arial" panose="020B0604020202020204" pitchFamily="34" charset="0"/>
              </a:rPr>
              <a:t>O</a:t>
            </a:r>
            <a:r>
              <a:rPr lang="en-US" altLang="de-DE" sz="1500" dirty="0" smtClean="0">
                <a:latin typeface="Arial" panose="020B0604020202020204" pitchFamily="34" charset="0"/>
                <a:cs typeface="Arial" panose="020B0604020202020204" pitchFamily="34" charset="0"/>
              </a:rPr>
              <a:t>ff-momentum particles due to wrong acceleration</a:t>
            </a:r>
          </a:p>
          <a:p>
            <a:pPr marL="285750" indent="-285750" algn="l">
              <a:lnSpc>
                <a:spcPct val="70000"/>
              </a:lnSpc>
              <a:buFont typeface="Wingdings" panose="05000000000000000000" pitchFamily="2" charset="2"/>
              <a:buChar char="Ø"/>
            </a:pPr>
            <a:r>
              <a:rPr lang="en-US" altLang="de-DE" sz="1500" dirty="0">
                <a:latin typeface="Arial" panose="020B0604020202020204" pitchFamily="34" charset="0"/>
                <a:cs typeface="Arial" panose="020B0604020202020204" pitchFamily="34" charset="0"/>
              </a:rPr>
              <a:t>S</a:t>
            </a:r>
            <a:r>
              <a:rPr lang="en-US" altLang="de-DE" sz="1500" dirty="0" smtClean="0">
                <a:latin typeface="Arial" panose="020B0604020202020204" pitchFamily="34" charset="0"/>
                <a:cs typeface="Arial" panose="020B0604020202020204" pitchFamily="34" charset="0"/>
              </a:rPr>
              <a:t>pace charge forces</a:t>
            </a:r>
          </a:p>
          <a:p>
            <a:pPr algn="l">
              <a:lnSpc>
                <a:spcPct val="70000"/>
              </a:lnSpc>
            </a:pPr>
            <a:r>
              <a:rPr lang="en-US" altLang="de-DE" sz="1500" b="1" dirty="0" smtClean="0">
                <a:solidFill>
                  <a:srgbClr val="0000FF"/>
                </a:solidFill>
                <a:latin typeface="Arial" panose="020B0604020202020204" pitchFamily="34" charset="0"/>
                <a:cs typeface="Arial" panose="020B0604020202020204" pitchFamily="34" charset="0"/>
                <a:sym typeface="Symbol"/>
              </a:rPr>
              <a:t>Goal: </a:t>
            </a:r>
            <a:r>
              <a:rPr lang="en-US" altLang="de-DE" sz="1500" dirty="0" smtClean="0">
                <a:latin typeface="Arial" panose="020B0604020202020204" pitchFamily="34" charset="0"/>
                <a:cs typeface="Arial" panose="020B0604020202020204" pitchFamily="34" charset="0"/>
                <a:sym typeface="Symbol"/>
              </a:rPr>
              <a:t>Halo </a:t>
            </a:r>
            <a:r>
              <a:rPr lang="en-US" altLang="de-DE" sz="1500" dirty="0">
                <a:latin typeface="Arial" panose="020B0604020202020204" pitchFamily="34" charset="0"/>
                <a:cs typeface="Arial" panose="020B0604020202020204" pitchFamily="34" charset="0"/>
                <a:sym typeface="Symbol"/>
              </a:rPr>
              <a:t>cutting at low energy to prevent </a:t>
            </a:r>
            <a:r>
              <a:rPr lang="en-US" altLang="de-DE" sz="1500" dirty="0" smtClean="0">
                <a:latin typeface="Arial" panose="020B0604020202020204" pitchFamily="34" charset="0"/>
                <a:cs typeface="Arial" panose="020B0604020202020204" pitchFamily="34" charset="0"/>
                <a:sym typeface="Symbol"/>
              </a:rPr>
              <a:t>for activation  </a:t>
            </a:r>
            <a:endParaRPr lang="en-US" altLang="de-DE" sz="1500" dirty="0">
              <a:latin typeface="Arial" panose="020B0604020202020204" pitchFamily="34" charset="0"/>
              <a:cs typeface="Arial" panose="020B0604020202020204" pitchFamily="34" charset="0"/>
            </a:endParaRPr>
          </a:p>
        </p:txBody>
      </p:sp>
      <p:sp>
        <p:nvSpPr>
          <p:cNvPr id="71" name="Rectangle 4"/>
          <p:cNvSpPr>
            <a:spLocks noChangeArrowheads="1"/>
          </p:cNvSpPr>
          <p:nvPr/>
        </p:nvSpPr>
        <p:spPr bwMode="auto">
          <a:xfrm>
            <a:off x="4884451" y="835235"/>
            <a:ext cx="4494435" cy="10849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pPr>
            <a:r>
              <a:rPr lang="en-US" altLang="de-DE" sz="1500" b="1" dirty="0" smtClean="0">
                <a:solidFill>
                  <a:srgbClr val="0000FF"/>
                </a:solidFill>
                <a:latin typeface="Arial" panose="020B0604020202020204" pitchFamily="34" charset="0"/>
                <a:cs typeface="Arial" panose="020B0604020202020204" pitchFamily="34" charset="0"/>
              </a:rPr>
              <a:t>Collimators: </a:t>
            </a:r>
          </a:p>
          <a:p>
            <a:pPr algn="l">
              <a:lnSpc>
                <a:spcPct val="70000"/>
              </a:lnSpc>
            </a:pPr>
            <a:r>
              <a:rPr lang="en-US" altLang="de-DE" sz="1500" dirty="0" smtClean="0">
                <a:latin typeface="Arial" panose="020B0604020202020204" pitchFamily="34" charset="0"/>
                <a:cs typeface="Arial" panose="020B0604020202020204" pitchFamily="34" charset="0"/>
              </a:rPr>
              <a:t>Cut the beam tail in space</a:t>
            </a:r>
          </a:p>
          <a:p>
            <a:pPr algn="l">
              <a:lnSpc>
                <a:spcPct val="70000"/>
              </a:lnSpc>
            </a:pPr>
            <a:r>
              <a:rPr lang="en-US" altLang="de-DE" sz="1500" dirty="0" smtClean="0">
                <a:latin typeface="Arial" panose="020B0604020202020204" pitchFamily="34" charset="0"/>
                <a:cs typeface="Arial" panose="020B0604020202020204" pitchFamily="34" charset="0"/>
              </a:rPr>
              <a:t>µ = 90</a:t>
            </a:r>
            <a:r>
              <a:rPr lang="en-US" altLang="de-DE" sz="1500" baseline="30000" dirty="0" smtClean="0">
                <a:latin typeface="Arial" panose="020B0604020202020204" pitchFamily="34" charset="0"/>
                <a:cs typeface="Arial" panose="020B0604020202020204" pitchFamily="34" charset="0"/>
              </a:rPr>
              <a:t>0</a:t>
            </a:r>
            <a:r>
              <a:rPr lang="en-US" altLang="de-DE" sz="1500" dirty="0" smtClean="0">
                <a:latin typeface="Arial" panose="020B0604020202020204" pitchFamily="34" charset="0"/>
                <a:cs typeface="Arial" panose="020B0604020202020204" pitchFamily="34" charset="0"/>
              </a:rPr>
              <a:t> or µ = 45</a:t>
            </a:r>
            <a:r>
              <a:rPr lang="en-US" altLang="de-DE" sz="1500" baseline="30000" dirty="0" smtClean="0">
                <a:latin typeface="Arial" panose="020B0604020202020204" pitchFamily="34" charset="0"/>
                <a:cs typeface="Arial" panose="020B0604020202020204" pitchFamily="34" charset="0"/>
              </a:rPr>
              <a:t>0</a:t>
            </a:r>
            <a:r>
              <a:rPr lang="en-US" altLang="de-DE" sz="1500" dirty="0" smtClean="0">
                <a:latin typeface="Arial" panose="020B0604020202020204" pitchFamily="34" charset="0"/>
                <a:cs typeface="Arial" panose="020B0604020202020204" pitchFamily="34" charset="0"/>
              </a:rPr>
              <a:t> </a:t>
            </a:r>
            <a:r>
              <a:rPr lang="en-US" altLang="de-DE" sz="1500" dirty="0" err="1" smtClean="0">
                <a:latin typeface="Arial" panose="020B0604020202020204" pitchFamily="34" charset="0"/>
                <a:cs typeface="Arial" panose="020B0604020202020204" pitchFamily="34" charset="0"/>
              </a:rPr>
              <a:t>betatron</a:t>
            </a:r>
            <a:r>
              <a:rPr lang="en-US" altLang="de-DE" sz="1500" dirty="0" smtClean="0">
                <a:latin typeface="Arial" panose="020B0604020202020204" pitchFamily="34" charset="0"/>
                <a:cs typeface="Arial" panose="020B0604020202020204" pitchFamily="34" charset="0"/>
              </a:rPr>
              <a:t> phase to cut angle </a:t>
            </a:r>
          </a:p>
          <a:p>
            <a:pPr marL="285750" indent="-285750" algn="l">
              <a:lnSpc>
                <a:spcPct val="70000"/>
              </a:lnSpc>
              <a:buFont typeface="Symbol"/>
              <a:buChar char="Þ"/>
            </a:pPr>
            <a:r>
              <a:rPr lang="en-US" altLang="de-DE" sz="1500" dirty="0" smtClean="0">
                <a:latin typeface="Arial" panose="020B0604020202020204" pitchFamily="34" charset="0"/>
                <a:cs typeface="Arial" panose="020B0604020202020204" pitchFamily="34" charset="0"/>
                <a:sym typeface="Symbol"/>
              </a:rPr>
              <a:t>at least two locations required</a:t>
            </a:r>
          </a:p>
        </p:txBody>
      </p:sp>
      <p:grpSp>
        <p:nvGrpSpPr>
          <p:cNvPr id="9" name="Gruppieren 8"/>
          <p:cNvGrpSpPr/>
          <p:nvPr/>
        </p:nvGrpSpPr>
        <p:grpSpPr>
          <a:xfrm>
            <a:off x="20493" y="2812400"/>
            <a:ext cx="6640519" cy="1696812"/>
            <a:chOff x="20493" y="2812400"/>
            <a:chExt cx="6640519" cy="1696812"/>
          </a:xfrm>
        </p:grpSpPr>
        <p:sp>
          <p:nvSpPr>
            <p:cNvPr id="10" name="Ellipse 9"/>
            <p:cNvSpPr/>
            <p:nvPr/>
          </p:nvSpPr>
          <p:spPr bwMode="auto">
            <a:xfrm rot="5400000">
              <a:off x="299944" y="3260279"/>
              <a:ext cx="845313" cy="578682"/>
            </a:xfrm>
            <a:prstGeom prst="ellipse">
              <a:avLst/>
            </a:prstGeom>
            <a:gradFill flip="none" rotWithShape="1">
              <a:gsLst>
                <a:gs pos="0">
                  <a:srgbClr val="FF3399">
                    <a:lumMod val="52000"/>
                    <a:lumOff val="48000"/>
                  </a:srgbClr>
                </a:gs>
                <a:gs pos="18000">
                  <a:srgbClr val="FF6633"/>
                </a:gs>
                <a:gs pos="29000">
                  <a:srgbClr val="FFFF00"/>
                </a:gs>
                <a:gs pos="62000">
                  <a:srgbClr val="01A78F"/>
                </a:gs>
                <a:gs pos="92000">
                  <a:srgbClr val="3366FF"/>
                </a:gs>
              </a:gsLst>
              <a:path path="circle">
                <a:fillToRect l="50000" t="50000" r="50000" b="50000"/>
              </a:path>
              <a:tileRect/>
            </a:gradFill>
            <a:ln w="3175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smtClean="0">
                <a:ln>
                  <a:noFill/>
                </a:ln>
                <a:solidFill>
                  <a:schemeClr val="tx1"/>
                </a:solidFill>
                <a:effectLst/>
                <a:latin typeface="Times New Roman" pitchFamily="18" charset="0"/>
              </a:endParaRPr>
            </a:p>
          </p:txBody>
        </p:sp>
        <p:grpSp>
          <p:nvGrpSpPr>
            <p:cNvPr id="4" name="Gruppieren 3"/>
            <p:cNvGrpSpPr/>
            <p:nvPr/>
          </p:nvGrpSpPr>
          <p:grpSpPr>
            <a:xfrm>
              <a:off x="1231042" y="3015240"/>
              <a:ext cx="748599" cy="1096636"/>
              <a:chOff x="1763688" y="3969381"/>
              <a:chExt cx="1224136" cy="1763875"/>
            </a:xfrm>
          </p:grpSpPr>
          <p:sp>
            <p:nvSpPr>
              <p:cNvPr id="14" name="Ellipse 13"/>
              <p:cNvSpPr/>
              <p:nvPr/>
            </p:nvSpPr>
            <p:spPr bwMode="auto">
              <a:xfrm rot="5400000">
                <a:off x="1701025" y="4358467"/>
                <a:ext cx="1359638" cy="946281"/>
              </a:xfrm>
              <a:prstGeom prst="ellipse">
                <a:avLst/>
              </a:prstGeom>
              <a:gradFill flip="none" rotWithShape="1">
                <a:gsLst>
                  <a:gs pos="0">
                    <a:srgbClr val="FF3399">
                      <a:lumMod val="52000"/>
                      <a:lumOff val="48000"/>
                    </a:srgbClr>
                  </a:gs>
                  <a:gs pos="18000">
                    <a:srgbClr val="FF6633"/>
                  </a:gs>
                  <a:gs pos="29000">
                    <a:srgbClr val="FFFF00"/>
                  </a:gs>
                  <a:gs pos="62000">
                    <a:srgbClr val="01A78F"/>
                  </a:gs>
                  <a:gs pos="92000">
                    <a:srgbClr val="3366FF"/>
                  </a:gs>
                </a:gsLst>
                <a:path path="circle">
                  <a:fillToRect l="50000" t="50000" r="50000" b="50000"/>
                </a:path>
                <a:tileRect/>
              </a:gradFill>
              <a:ln w="3175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smtClean="0">
                  <a:ln>
                    <a:noFill/>
                  </a:ln>
                  <a:solidFill>
                    <a:schemeClr val="tx1"/>
                  </a:solidFill>
                  <a:effectLst/>
                  <a:latin typeface="Times New Roman" pitchFamily="18" charset="0"/>
                </a:endParaRPr>
              </a:p>
            </p:txBody>
          </p:sp>
          <p:sp>
            <p:nvSpPr>
              <p:cNvPr id="3" name="Rechteck 2"/>
              <p:cNvSpPr/>
              <p:nvPr/>
            </p:nvSpPr>
            <p:spPr bwMode="auto">
              <a:xfrm>
                <a:off x="1763688" y="3969381"/>
                <a:ext cx="288032" cy="1763875"/>
              </a:xfrm>
              <a:prstGeom prst="rect">
                <a:avLst/>
              </a:prstGeom>
              <a:solidFill>
                <a:schemeClr val="bg2">
                  <a:alpha val="84000"/>
                </a:schemeClr>
              </a:solidFill>
              <a:ln w="31750" cap="flat" cmpd="sng" algn="ctr">
                <a:solidFill>
                  <a:schemeClr val="bg2"/>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de-DE" sz="1800" b="0" i="0" u="none" strike="noStrike" cap="none" normalizeH="0" baseline="0" smtClean="0">
                  <a:ln>
                    <a:noFill/>
                  </a:ln>
                  <a:solidFill>
                    <a:schemeClr val="tx1"/>
                  </a:solidFill>
                  <a:effectLst/>
                  <a:latin typeface="Times New Roman" pitchFamily="18" charset="0"/>
                </a:endParaRPr>
              </a:p>
            </p:txBody>
          </p:sp>
          <p:sp>
            <p:nvSpPr>
              <p:cNvPr id="16" name="Rechteck 15"/>
              <p:cNvSpPr/>
              <p:nvPr/>
            </p:nvSpPr>
            <p:spPr bwMode="auto">
              <a:xfrm>
                <a:off x="2699792" y="3969381"/>
                <a:ext cx="288032" cy="1763875"/>
              </a:xfrm>
              <a:prstGeom prst="rect">
                <a:avLst/>
              </a:prstGeom>
              <a:solidFill>
                <a:schemeClr val="bg2">
                  <a:alpha val="84000"/>
                </a:schemeClr>
              </a:solidFill>
              <a:ln w="31750" cap="flat" cmpd="sng" algn="ctr">
                <a:solidFill>
                  <a:schemeClr val="bg2"/>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de-DE" sz="1800" b="0" i="0" u="none" strike="noStrike" cap="none" normalizeH="0" baseline="0" smtClean="0">
                  <a:ln>
                    <a:noFill/>
                  </a:ln>
                  <a:solidFill>
                    <a:schemeClr val="tx1"/>
                  </a:solidFill>
                  <a:effectLst/>
                  <a:latin typeface="Times New Roman" pitchFamily="18" charset="0"/>
                </a:endParaRPr>
              </a:p>
            </p:txBody>
          </p:sp>
        </p:grpSp>
        <p:cxnSp>
          <p:nvCxnSpPr>
            <p:cNvPr id="23" name="Gerade Verbindung mit Pfeil 22"/>
            <p:cNvCxnSpPr/>
            <p:nvPr/>
          </p:nvCxnSpPr>
          <p:spPr bwMode="auto">
            <a:xfrm flipV="1">
              <a:off x="722601" y="2970472"/>
              <a:ext cx="0" cy="1096636"/>
            </a:xfrm>
            <a:prstGeom prst="straightConnector1">
              <a:avLst/>
            </a:prstGeom>
            <a:solidFill>
              <a:schemeClr val="accent1"/>
            </a:solidFill>
            <a:ln w="15875" cap="flat" cmpd="sng" algn="ctr">
              <a:solidFill>
                <a:srgbClr val="00000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8" name="Gerade Verbindung mit Pfeil 47"/>
            <p:cNvCxnSpPr/>
            <p:nvPr/>
          </p:nvCxnSpPr>
          <p:spPr bwMode="auto">
            <a:xfrm flipV="1">
              <a:off x="394370" y="3544334"/>
              <a:ext cx="704565" cy="3485"/>
            </a:xfrm>
            <a:prstGeom prst="straightConnector1">
              <a:avLst/>
            </a:prstGeom>
            <a:solidFill>
              <a:schemeClr val="accent1"/>
            </a:solidFill>
            <a:ln w="15875" cap="flat" cmpd="sng" algn="ctr">
              <a:solidFill>
                <a:srgbClr val="00000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53" name="Rectangle 4"/>
            <p:cNvSpPr>
              <a:spLocks noChangeArrowheads="1"/>
            </p:cNvSpPr>
            <p:nvPr/>
          </p:nvSpPr>
          <p:spPr bwMode="auto">
            <a:xfrm>
              <a:off x="394371" y="2972960"/>
              <a:ext cx="393207" cy="2427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pPr>
              <a:r>
                <a:rPr lang="en-US" altLang="de-DE" sz="1500" dirty="0" smtClean="0">
                  <a:latin typeface="Arial" panose="020B0604020202020204" pitchFamily="34" charset="0"/>
                  <a:cs typeface="Arial" panose="020B0604020202020204" pitchFamily="34" charset="0"/>
                  <a:sym typeface="Symbol"/>
                </a:rPr>
                <a:t>x’</a:t>
              </a:r>
              <a:endParaRPr lang="en-US" altLang="de-DE" sz="1500" dirty="0" smtClean="0">
                <a:latin typeface="Arial" panose="020B0604020202020204" pitchFamily="34" charset="0"/>
                <a:cs typeface="Arial" panose="020B0604020202020204" pitchFamily="34" charset="0"/>
              </a:endParaRPr>
            </a:p>
          </p:txBody>
        </p:sp>
        <p:sp>
          <p:nvSpPr>
            <p:cNvPr id="54" name="Rectangle 4"/>
            <p:cNvSpPr>
              <a:spLocks noChangeArrowheads="1"/>
            </p:cNvSpPr>
            <p:nvPr/>
          </p:nvSpPr>
          <p:spPr bwMode="auto">
            <a:xfrm>
              <a:off x="992722" y="3316566"/>
              <a:ext cx="167024" cy="1599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pPr>
              <a:r>
                <a:rPr lang="en-US" altLang="de-DE" sz="1500" dirty="0" smtClean="0">
                  <a:latin typeface="Arial" panose="020B0604020202020204" pitchFamily="34" charset="0"/>
                  <a:cs typeface="Arial" panose="020B0604020202020204" pitchFamily="34" charset="0"/>
                  <a:sym typeface="Symbol"/>
                </a:rPr>
                <a:t>x</a:t>
              </a:r>
              <a:endParaRPr lang="en-US" altLang="de-DE" sz="1500" dirty="0" smtClean="0">
                <a:latin typeface="Arial" panose="020B0604020202020204" pitchFamily="34" charset="0"/>
                <a:cs typeface="Arial" panose="020B0604020202020204" pitchFamily="34" charset="0"/>
              </a:endParaRPr>
            </a:p>
          </p:txBody>
        </p:sp>
        <p:sp>
          <p:nvSpPr>
            <p:cNvPr id="55" name="Rectangle 4"/>
            <p:cNvSpPr>
              <a:spLocks noChangeArrowheads="1"/>
            </p:cNvSpPr>
            <p:nvPr/>
          </p:nvSpPr>
          <p:spPr bwMode="auto">
            <a:xfrm>
              <a:off x="20493" y="2812400"/>
              <a:ext cx="2017508" cy="2431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pPr>
              <a:r>
                <a:rPr lang="en-US" altLang="de-DE" sz="1400" dirty="0" smtClean="0">
                  <a:latin typeface="Arial" panose="020B0604020202020204" pitchFamily="34" charset="0"/>
                  <a:cs typeface="Arial" panose="020B0604020202020204" pitchFamily="34" charset="0"/>
                  <a:sym typeface="Symbol"/>
                </a:rPr>
                <a:t>horizontal phase space </a:t>
              </a:r>
              <a:endParaRPr lang="en-US" altLang="de-DE" sz="1400" dirty="0" smtClean="0">
                <a:latin typeface="Arial" panose="020B0604020202020204" pitchFamily="34" charset="0"/>
                <a:cs typeface="Arial" panose="020B0604020202020204" pitchFamily="34" charset="0"/>
              </a:endParaRPr>
            </a:p>
          </p:txBody>
        </p:sp>
        <p:cxnSp>
          <p:nvCxnSpPr>
            <p:cNvPr id="56" name="Gerade Verbindung mit Pfeil 55"/>
            <p:cNvCxnSpPr/>
            <p:nvPr/>
          </p:nvCxnSpPr>
          <p:spPr bwMode="auto">
            <a:xfrm flipV="1">
              <a:off x="1603848" y="2990690"/>
              <a:ext cx="0" cy="1096636"/>
            </a:xfrm>
            <a:prstGeom prst="straightConnector1">
              <a:avLst/>
            </a:prstGeom>
            <a:solidFill>
              <a:schemeClr val="accent1"/>
            </a:solidFill>
            <a:ln w="15875" cap="flat" cmpd="sng" algn="ctr">
              <a:solidFill>
                <a:srgbClr val="00000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7" name="Gerade Verbindung mit Pfeil 56"/>
            <p:cNvCxnSpPr/>
            <p:nvPr/>
          </p:nvCxnSpPr>
          <p:spPr bwMode="auto">
            <a:xfrm flipV="1">
              <a:off x="1231042" y="3551566"/>
              <a:ext cx="704565" cy="3485"/>
            </a:xfrm>
            <a:prstGeom prst="straightConnector1">
              <a:avLst/>
            </a:prstGeom>
            <a:solidFill>
              <a:schemeClr val="accent1"/>
            </a:solidFill>
            <a:ln w="15875" cap="flat" cmpd="sng" algn="ctr">
              <a:solidFill>
                <a:srgbClr val="00000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17" name="Gruppieren 16"/>
            <p:cNvGrpSpPr/>
            <p:nvPr/>
          </p:nvGrpSpPr>
          <p:grpSpPr>
            <a:xfrm>
              <a:off x="3431836" y="2998838"/>
              <a:ext cx="909137" cy="1096636"/>
              <a:chOff x="2355946" y="2929301"/>
              <a:chExt cx="950993" cy="1147124"/>
            </a:xfrm>
          </p:grpSpPr>
          <p:grpSp>
            <p:nvGrpSpPr>
              <p:cNvPr id="5" name="Gruppieren 4"/>
              <p:cNvGrpSpPr/>
              <p:nvPr/>
            </p:nvGrpSpPr>
            <p:grpSpPr>
              <a:xfrm rot="5400000">
                <a:off x="2523739" y="3024415"/>
                <a:ext cx="615408" cy="950993"/>
                <a:chOff x="3794385" y="4077071"/>
                <a:chExt cx="946282" cy="1486652"/>
              </a:xfrm>
            </p:grpSpPr>
            <p:sp>
              <p:nvSpPr>
                <p:cNvPr id="19" name="Ellipse 18"/>
                <p:cNvSpPr/>
                <p:nvPr/>
              </p:nvSpPr>
              <p:spPr bwMode="auto">
                <a:xfrm rot="5400000">
                  <a:off x="3587707" y="4336047"/>
                  <a:ext cx="1359638" cy="946281"/>
                </a:xfrm>
                <a:prstGeom prst="ellipse">
                  <a:avLst/>
                </a:prstGeom>
                <a:gradFill flip="none" rotWithShape="1">
                  <a:gsLst>
                    <a:gs pos="0">
                      <a:srgbClr val="FF3399">
                        <a:lumMod val="52000"/>
                        <a:lumOff val="48000"/>
                      </a:srgbClr>
                    </a:gs>
                    <a:gs pos="18000">
                      <a:srgbClr val="FF6633"/>
                    </a:gs>
                    <a:gs pos="29000">
                      <a:srgbClr val="FFFF00"/>
                    </a:gs>
                    <a:gs pos="62000">
                      <a:srgbClr val="01A78F"/>
                    </a:gs>
                    <a:gs pos="92000">
                      <a:srgbClr val="3366FF"/>
                    </a:gs>
                  </a:gsLst>
                  <a:path path="circle">
                    <a:fillToRect l="50000" t="50000" r="50000" b="50000"/>
                  </a:path>
                  <a:tileRect/>
                </a:gradFill>
                <a:ln w="3175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smtClean="0">
                    <a:ln>
                      <a:noFill/>
                    </a:ln>
                    <a:solidFill>
                      <a:schemeClr val="tx1"/>
                    </a:solidFill>
                    <a:effectLst/>
                    <a:latin typeface="Times New Roman" pitchFamily="18" charset="0"/>
                  </a:endParaRPr>
                </a:p>
              </p:txBody>
            </p:sp>
            <p:sp>
              <p:nvSpPr>
                <p:cNvPr id="21" name="Rechteck 20"/>
                <p:cNvSpPr/>
                <p:nvPr/>
              </p:nvSpPr>
              <p:spPr bwMode="auto">
                <a:xfrm>
                  <a:off x="4572000" y="4077071"/>
                  <a:ext cx="168667" cy="1411935"/>
                </a:xfrm>
                <a:prstGeom prst="rect">
                  <a:avLst/>
                </a:prstGeom>
                <a:solidFill>
                  <a:schemeClr val="bg1"/>
                </a:solidFill>
                <a:ln w="3175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de-DE" sz="1800" b="0" i="0" u="none" strike="noStrike" cap="none" normalizeH="0" baseline="0" smtClean="0">
                    <a:ln>
                      <a:noFill/>
                    </a:ln>
                    <a:solidFill>
                      <a:schemeClr val="tx1"/>
                    </a:solidFill>
                    <a:effectLst/>
                    <a:latin typeface="Times New Roman" pitchFamily="18" charset="0"/>
                  </a:endParaRPr>
                </a:p>
              </p:txBody>
            </p:sp>
            <p:sp>
              <p:nvSpPr>
                <p:cNvPr id="22" name="Rechteck 21"/>
                <p:cNvSpPr/>
                <p:nvPr/>
              </p:nvSpPr>
              <p:spPr bwMode="auto">
                <a:xfrm>
                  <a:off x="3794385" y="4151788"/>
                  <a:ext cx="168667" cy="1411935"/>
                </a:xfrm>
                <a:prstGeom prst="rect">
                  <a:avLst/>
                </a:prstGeom>
                <a:solidFill>
                  <a:schemeClr val="bg1"/>
                </a:solidFill>
                <a:ln w="3175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de-DE" sz="1800" b="0" i="0" u="none" strike="noStrike" cap="none" normalizeH="0" baseline="0" smtClean="0">
                    <a:ln>
                      <a:noFill/>
                    </a:ln>
                    <a:solidFill>
                      <a:schemeClr val="tx1"/>
                    </a:solidFill>
                    <a:effectLst/>
                    <a:latin typeface="Times New Roman" pitchFamily="18" charset="0"/>
                  </a:endParaRPr>
                </a:p>
              </p:txBody>
            </p:sp>
          </p:grpSp>
          <p:cxnSp>
            <p:nvCxnSpPr>
              <p:cNvPr id="58" name="Gerade Verbindung mit Pfeil 57"/>
              <p:cNvCxnSpPr/>
              <p:nvPr/>
            </p:nvCxnSpPr>
            <p:spPr bwMode="auto">
              <a:xfrm flipV="1">
                <a:off x="2486839" y="3499219"/>
                <a:ext cx="737002" cy="3645"/>
              </a:xfrm>
              <a:prstGeom prst="straightConnector1">
                <a:avLst/>
              </a:prstGeom>
              <a:solidFill>
                <a:schemeClr val="accent1"/>
              </a:solidFill>
              <a:ln w="15875" cap="flat" cmpd="sng" algn="ctr">
                <a:solidFill>
                  <a:srgbClr val="00000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9" name="Gerade Verbindung mit Pfeil 58"/>
              <p:cNvCxnSpPr/>
              <p:nvPr/>
            </p:nvCxnSpPr>
            <p:spPr bwMode="auto">
              <a:xfrm flipV="1">
                <a:off x="2841961" y="2929301"/>
                <a:ext cx="0" cy="1147124"/>
              </a:xfrm>
              <a:prstGeom prst="straightConnector1">
                <a:avLst/>
              </a:prstGeom>
              <a:solidFill>
                <a:schemeClr val="accent1"/>
              </a:solidFill>
              <a:ln w="15875" cap="flat" cmpd="sng" algn="ctr">
                <a:solidFill>
                  <a:srgbClr val="00000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7" name="Bogen 46"/>
              <p:cNvSpPr/>
              <p:nvPr/>
            </p:nvSpPr>
            <p:spPr bwMode="auto">
              <a:xfrm>
                <a:off x="2579989" y="3167635"/>
                <a:ext cx="550701" cy="653411"/>
              </a:xfrm>
              <a:prstGeom prst="arc">
                <a:avLst/>
              </a:prstGeom>
              <a:noFill/>
              <a:ln w="31750" cap="flat" cmpd="sng" algn="ctr">
                <a:solidFill>
                  <a:srgbClr val="FF0000"/>
                </a:solidFill>
                <a:prstDash val="sysDash"/>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de-DE" sz="1800" b="0" i="0" u="none" strike="noStrike" cap="none" normalizeH="0" baseline="0" smtClean="0">
                  <a:ln>
                    <a:noFill/>
                  </a:ln>
                  <a:solidFill>
                    <a:schemeClr val="tx1"/>
                  </a:solidFill>
                  <a:effectLst/>
                  <a:latin typeface="Times New Roman" pitchFamily="18" charset="0"/>
                </a:endParaRPr>
              </a:p>
            </p:txBody>
          </p:sp>
        </p:grpSp>
        <p:sp>
          <p:nvSpPr>
            <p:cNvPr id="61" name="Rectangle 4"/>
            <p:cNvSpPr>
              <a:spLocks noChangeArrowheads="1"/>
            </p:cNvSpPr>
            <p:nvPr/>
          </p:nvSpPr>
          <p:spPr bwMode="auto">
            <a:xfrm>
              <a:off x="2200321" y="3044842"/>
              <a:ext cx="909612" cy="7723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pPr>
              <a:r>
                <a:rPr lang="en-US" altLang="de-DE" sz="1500" dirty="0" err="1" smtClean="0">
                  <a:solidFill>
                    <a:srgbClr val="FF0000"/>
                  </a:solidFill>
                  <a:latin typeface="Arial" panose="020B0604020202020204" pitchFamily="34" charset="0"/>
                  <a:cs typeface="Arial" panose="020B0604020202020204" pitchFamily="34" charset="0"/>
                  <a:sym typeface="Symbol"/>
                </a:rPr>
                <a:t>Betatron</a:t>
              </a:r>
              <a:endParaRPr lang="en-US" altLang="de-DE" sz="1500" dirty="0" smtClean="0">
                <a:solidFill>
                  <a:srgbClr val="FF0000"/>
                </a:solidFill>
                <a:latin typeface="Arial" panose="020B0604020202020204" pitchFamily="34" charset="0"/>
                <a:cs typeface="Arial" panose="020B0604020202020204" pitchFamily="34" charset="0"/>
                <a:sym typeface="Symbol"/>
              </a:endParaRPr>
            </a:p>
            <a:p>
              <a:pPr algn="l">
                <a:lnSpc>
                  <a:spcPct val="70000"/>
                </a:lnSpc>
              </a:pPr>
              <a:r>
                <a:rPr lang="en-US" altLang="de-DE" sz="1500" dirty="0" smtClean="0">
                  <a:solidFill>
                    <a:srgbClr val="FF0000"/>
                  </a:solidFill>
                  <a:latin typeface="Arial" panose="020B0604020202020204" pitchFamily="34" charset="0"/>
                  <a:cs typeface="Arial" panose="020B0604020202020204" pitchFamily="34" charset="0"/>
                  <a:sym typeface="Symbol"/>
                </a:rPr>
                <a:t>phase</a:t>
              </a:r>
            </a:p>
            <a:p>
              <a:pPr algn="l">
                <a:lnSpc>
                  <a:spcPct val="70000"/>
                </a:lnSpc>
              </a:pPr>
              <a:r>
                <a:rPr lang="en-US" altLang="de-DE" sz="1500" dirty="0" smtClean="0">
                  <a:solidFill>
                    <a:srgbClr val="FF0000"/>
                  </a:solidFill>
                  <a:latin typeface="Arial" panose="020B0604020202020204" pitchFamily="34" charset="0"/>
                  <a:cs typeface="Arial" panose="020B0604020202020204" pitchFamily="34" charset="0"/>
                  <a:sym typeface="Symbol"/>
                </a:rPr>
                <a:t>µ = 90</a:t>
              </a:r>
              <a:r>
                <a:rPr lang="en-US" altLang="de-DE" sz="1500" baseline="30000" dirty="0" smtClean="0">
                  <a:solidFill>
                    <a:srgbClr val="FF0000"/>
                  </a:solidFill>
                  <a:latin typeface="Arial" panose="020B0604020202020204" pitchFamily="34" charset="0"/>
                  <a:cs typeface="Arial" panose="020B0604020202020204" pitchFamily="34" charset="0"/>
                  <a:sym typeface="Symbol"/>
                </a:rPr>
                <a:t>0</a:t>
              </a:r>
              <a:r>
                <a:rPr lang="en-US" altLang="de-DE" sz="1500" dirty="0" smtClean="0">
                  <a:solidFill>
                    <a:srgbClr val="FF0000"/>
                  </a:solidFill>
                  <a:latin typeface="Arial" panose="020B0604020202020204" pitchFamily="34" charset="0"/>
                  <a:cs typeface="Arial" panose="020B0604020202020204" pitchFamily="34" charset="0"/>
                  <a:sym typeface="Symbol"/>
                </a:rPr>
                <a:t> </a:t>
              </a:r>
              <a:endParaRPr lang="en-US" altLang="de-DE" sz="1500" dirty="0" smtClean="0">
                <a:solidFill>
                  <a:srgbClr val="FF0000"/>
                </a:solidFill>
                <a:latin typeface="Arial" panose="020B0604020202020204" pitchFamily="34" charset="0"/>
                <a:cs typeface="Arial" panose="020B0604020202020204" pitchFamily="34" charset="0"/>
              </a:endParaRPr>
            </a:p>
          </p:txBody>
        </p:sp>
        <p:grpSp>
          <p:nvGrpSpPr>
            <p:cNvPr id="15" name="Gruppieren 14"/>
            <p:cNvGrpSpPr/>
            <p:nvPr/>
          </p:nvGrpSpPr>
          <p:grpSpPr>
            <a:xfrm>
              <a:off x="4367940" y="2990690"/>
              <a:ext cx="909137" cy="1121186"/>
              <a:chOff x="3258203" y="2920778"/>
              <a:chExt cx="950993" cy="1172805"/>
            </a:xfrm>
          </p:grpSpPr>
          <p:grpSp>
            <p:nvGrpSpPr>
              <p:cNvPr id="27" name="Gruppieren 26"/>
              <p:cNvGrpSpPr/>
              <p:nvPr/>
            </p:nvGrpSpPr>
            <p:grpSpPr>
              <a:xfrm rot="5400000">
                <a:off x="3425996" y="3035622"/>
                <a:ext cx="615408" cy="950993"/>
                <a:chOff x="3794385" y="4077071"/>
                <a:chExt cx="946282" cy="1486652"/>
              </a:xfrm>
            </p:grpSpPr>
            <p:sp>
              <p:nvSpPr>
                <p:cNvPr id="28" name="Ellipse 27"/>
                <p:cNvSpPr/>
                <p:nvPr/>
              </p:nvSpPr>
              <p:spPr bwMode="auto">
                <a:xfrm rot="5400000">
                  <a:off x="3587707" y="4336047"/>
                  <a:ext cx="1359638" cy="946281"/>
                </a:xfrm>
                <a:prstGeom prst="ellipse">
                  <a:avLst/>
                </a:prstGeom>
                <a:gradFill flip="none" rotWithShape="1">
                  <a:gsLst>
                    <a:gs pos="0">
                      <a:srgbClr val="FF3399">
                        <a:lumMod val="52000"/>
                        <a:lumOff val="48000"/>
                      </a:srgbClr>
                    </a:gs>
                    <a:gs pos="18000">
                      <a:srgbClr val="FF6633"/>
                    </a:gs>
                    <a:gs pos="29000">
                      <a:srgbClr val="FFFF00"/>
                    </a:gs>
                    <a:gs pos="62000">
                      <a:srgbClr val="01A78F"/>
                    </a:gs>
                    <a:gs pos="92000">
                      <a:srgbClr val="3366FF"/>
                    </a:gs>
                  </a:gsLst>
                  <a:path path="circle">
                    <a:fillToRect l="50000" t="50000" r="50000" b="50000"/>
                  </a:path>
                  <a:tileRect/>
                </a:gradFill>
                <a:ln w="3175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smtClean="0">
                    <a:ln>
                      <a:noFill/>
                    </a:ln>
                    <a:solidFill>
                      <a:schemeClr val="tx1"/>
                    </a:solidFill>
                    <a:effectLst/>
                    <a:latin typeface="Times New Roman" pitchFamily="18" charset="0"/>
                  </a:endParaRPr>
                </a:p>
              </p:txBody>
            </p:sp>
            <p:sp>
              <p:nvSpPr>
                <p:cNvPr id="29" name="Rechteck 28"/>
                <p:cNvSpPr/>
                <p:nvPr/>
              </p:nvSpPr>
              <p:spPr bwMode="auto">
                <a:xfrm>
                  <a:off x="4572000" y="4077071"/>
                  <a:ext cx="168667" cy="1411935"/>
                </a:xfrm>
                <a:prstGeom prst="rect">
                  <a:avLst/>
                </a:prstGeom>
                <a:solidFill>
                  <a:schemeClr val="bg1"/>
                </a:solidFill>
                <a:ln w="3175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de-DE" sz="1800" b="0" i="0" u="none" strike="noStrike" cap="none" normalizeH="0" baseline="0" smtClean="0">
                    <a:ln>
                      <a:noFill/>
                    </a:ln>
                    <a:solidFill>
                      <a:schemeClr val="tx1"/>
                    </a:solidFill>
                    <a:effectLst/>
                    <a:latin typeface="Times New Roman" pitchFamily="18" charset="0"/>
                  </a:endParaRPr>
                </a:p>
              </p:txBody>
            </p:sp>
            <p:sp>
              <p:nvSpPr>
                <p:cNvPr id="30" name="Rechteck 29"/>
                <p:cNvSpPr/>
                <p:nvPr/>
              </p:nvSpPr>
              <p:spPr bwMode="auto">
                <a:xfrm>
                  <a:off x="3794385" y="4151788"/>
                  <a:ext cx="168667" cy="1411935"/>
                </a:xfrm>
                <a:prstGeom prst="rect">
                  <a:avLst/>
                </a:prstGeom>
                <a:solidFill>
                  <a:schemeClr val="bg1"/>
                </a:solidFill>
                <a:ln w="3175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de-DE" sz="1800" b="0" i="0" u="none" strike="noStrike" cap="none" normalizeH="0" baseline="0" smtClean="0">
                    <a:ln>
                      <a:noFill/>
                    </a:ln>
                    <a:solidFill>
                      <a:schemeClr val="tx1"/>
                    </a:solidFill>
                    <a:effectLst/>
                    <a:latin typeface="Times New Roman" pitchFamily="18" charset="0"/>
                  </a:endParaRPr>
                </a:p>
              </p:txBody>
            </p:sp>
          </p:grpSp>
          <p:grpSp>
            <p:nvGrpSpPr>
              <p:cNvPr id="7" name="Gruppieren 6"/>
              <p:cNvGrpSpPr/>
              <p:nvPr/>
            </p:nvGrpSpPr>
            <p:grpSpPr>
              <a:xfrm>
                <a:off x="3302587" y="2946459"/>
                <a:ext cx="875190" cy="1147124"/>
                <a:chOff x="1835329" y="5733256"/>
                <a:chExt cx="1368152" cy="1763875"/>
              </a:xfrm>
            </p:grpSpPr>
            <p:sp>
              <p:nvSpPr>
                <p:cNvPr id="24" name="Rechteck 23"/>
                <p:cNvSpPr/>
                <p:nvPr/>
              </p:nvSpPr>
              <p:spPr bwMode="auto">
                <a:xfrm>
                  <a:off x="2915449" y="5733256"/>
                  <a:ext cx="288032" cy="1763875"/>
                </a:xfrm>
                <a:prstGeom prst="rect">
                  <a:avLst/>
                </a:prstGeom>
                <a:solidFill>
                  <a:schemeClr val="bg2">
                    <a:alpha val="84000"/>
                  </a:schemeClr>
                </a:solidFill>
                <a:ln w="31750" cap="flat" cmpd="sng" algn="ctr">
                  <a:solidFill>
                    <a:schemeClr val="bg2"/>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de-DE" sz="1800" b="0" i="0" u="none" strike="noStrike" cap="none" normalizeH="0" baseline="0" smtClean="0">
                    <a:ln>
                      <a:noFill/>
                    </a:ln>
                    <a:solidFill>
                      <a:schemeClr val="tx1"/>
                    </a:solidFill>
                    <a:effectLst/>
                    <a:latin typeface="Times New Roman" pitchFamily="18" charset="0"/>
                  </a:endParaRPr>
                </a:p>
              </p:txBody>
            </p:sp>
            <p:sp>
              <p:nvSpPr>
                <p:cNvPr id="25" name="Rechteck 24"/>
                <p:cNvSpPr/>
                <p:nvPr/>
              </p:nvSpPr>
              <p:spPr bwMode="auto">
                <a:xfrm>
                  <a:off x="1835329" y="5733256"/>
                  <a:ext cx="288032" cy="1763875"/>
                </a:xfrm>
                <a:prstGeom prst="rect">
                  <a:avLst/>
                </a:prstGeom>
                <a:solidFill>
                  <a:schemeClr val="bg2">
                    <a:alpha val="84000"/>
                  </a:schemeClr>
                </a:solidFill>
                <a:ln w="31750" cap="flat" cmpd="sng" algn="ctr">
                  <a:solidFill>
                    <a:schemeClr val="bg2"/>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de-DE" sz="1800" b="0" i="0" u="none" strike="noStrike" cap="none" normalizeH="0" baseline="0" smtClean="0">
                    <a:ln>
                      <a:noFill/>
                    </a:ln>
                    <a:solidFill>
                      <a:schemeClr val="tx1"/>
                    </a:solidFill>
                    <a:effectLst/>
                    <a:latin typeface="Times New Roman" pitchFamily="18" charset="0"/>
                  </a:endParaRPr>
                </a:p>
              </p:txBody>
            </p:sp>
          </p:grpSp>
          <p:cxnSp>
            <p:nvCxnSpPr>
              <p:cNvPr id="62" name="Gerade Verbindung mit Pfeil 61"/>
              <p:cNvCxnSpPr/>
              <p:nvPr/>
            </p:nvCxnSpPr>
            <p:spPr bwMode="auto">
              <a:xfrm flipV="1">
                <a:off x="3740870" y="2920778"/>
                <a:ext cx="0" cy="1147124"/>
              </a:xfrm>
              <a:prstGeom prst="straightConnector1">
                <a:avLst/>
              </a:prstGeom>
              <a:solidFill>
                <a:schemeClr val="accent1"/>
              </a:solidFill>
              <a:ln w="15875" cap="flat" cmpd="sng" algn="ctr">
                <a:solidFill>
                  <a:srgbClr val="00000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63" name="Gerade Verbindung mit Pfeil 62"/>
              <p:cNvCxnSpPr/>
              <p:nvPr/>
            </p:nvCxnSpPr>
            <p:spPr bwMode="auto">
              <a:xfrm flipV="1">
                <a:off x="3394712" y="3503556"/>
                <a:ext cx="737002" cy="3645"/>
              </a:xfrm>
              <a:prstGeom prst="straightConnector1">
                <a:avLst/>
              </a:prstGeom>
              <a:solidFill>
                <a:schemeClr val="accent1"/>
              </a:solidFill>
              <a:ln w="15875" cap="flat" cmpd="sng" algn="ctr">
                <a:solidFill>
                  <a:srgbClr val="00000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13" name="Gruppieren 12"/>
            <p:cNvGrpSpPr/>
            <p:nvPr/>
          </p:nvGrpSpPr>
          <p:grpSpPr>
            <a:xfrm>
              <a:off x="5321075" y="2972960"/>
              <a:ext cx="909138" cy="1096636"/>
              <a:chOff x="4210701" y="2902232"/>
              <a:chExt cx="950994" cy="1147124"/>
            </a:xfrm>
          </p:grpSpPr>
          <p:grpSp>
            <p:nvGrpSpPr>
              <p:cNvPr id="38" name="Gruppieren 37"/>
              <p:cNvGrpSpPr/>
              <p:nvPr/>
            </p:nvGrpSpPr>
            <p:grpSpPr>
              <a:xfrm rot="5400000">
                <a:off x="4378494" y="3029944"/>
                <a:ext cx="615408" cy="950993"/>
                <a:chOff x="3794385" y="4077071"/>
                <a:chExt cx="946282" cy="1486652"/>
              </a:xfrm>
            </p:grpSpPr>
            <p:sp>
              <p:nvSpPr>
                <p:cNvPr id="39" name="Ellipse 38"/>
                <p:cNvSpPr/>
                <p:nvPr/>
              </p:nvSpPr>
              <p:spPr bwMode="auto">
                <a:xfrm rot="5400000">
                  <a:off x="3587707" y="4336047"/>
                  <a:ext cx="1359638" cy="946281"/>
                </a:xfrm>
                <a:prstGeom prst="ellipse">
                  <a:avLst/>
                </a:prstGeom>
                <a:gradFill flip="none" rotWithShape="1">
                  <a:gsLst>
                    <a:gs pos="0">
                      <a:srgbClr val="FF3399">
                        <a:lumMod val="52000"/>
                        <a:lumOff val="48000"/>
                      </a:srgbClr>
                    </a:gs>
                    <a:gs pos="18000">
                      <a:srgbClr val="FF6633"/>
                    </a:gs>
                    <a:gs pos="29000">
                      <a:srgbClr val="FFFF00"/>
                    </a:gs>
                    <a:gs pos="62000">
                      <a:srgbClr val="01A78F"/>
                    </a:gs>
                    <a:gs pos="92000">
                      <a:srgbClr val="3366FF"/>
                    </a:gs>
                  </a:gsLst>
                  <a:path path="circle">
                    <a:fillToRect l="50000" t="50000" r="50000" b="50000"/>
                  </a:path>
                  <a:tileRect/>
                </a:gradFill>
                <a:ln w="3175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smtClean="0">
                    <a:ln>
                      <a:noFill/>
                    </a:ln>
                    <a:solidFill>
                      <a:schemeClr val="tx1"/>
                    </a:solidFill>
                    <a:effectLst/>
                    <a:latin typeface="Times New Roman" pitchFamily="18" charset="0"/>
                  </a:endParaRPr>
                </a:p>
              </p:txBody>
            </p:sp>
            <p:sp>
              <p:nvSpPr>
                <p:cNvPr id="40" name="Rechteck 39"/>
                <p:cNvSpPr/>
                <p:nvPr/>
              </p:nvSpPr>
              <p:spPr bwMode="auto">
                <a:xfrm>
                  <a:off x="4572000" y="4077071"/>
                  <a:ext cx="168667" cy="1411935"/>
                </a:xfrm>
                <a:prstGeom prst="rect">
                  <a:avLst/>
                </a:prstGeom>
                <a:solidFill>
                  <a:schemeClr val="bg1"/>
                </a:solidFill>
                <a:ln w="3175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de-DE" sz="1800" b="0" i="0" u="none" strike="noStrike" cap="none" normalizeH="0" baseline="0" smtClean="0">
                    <a:ln>
                      <a:noFill/>
                    </a:ln>
                    <a:solidFill>
                      <a:schemeClr val="tx1"/>
                    </a:solidFill>
                    <a:effectLst/>
                    <a:latin typeface="Times New Roman" pitchFamily="18" charset="0"/>
                  </a:endParaRPr>
                </a:p>
              </p:txBody>
            </p:sp>
            <p:sp>
              <p:nvSpPr>
                <p:cNvPr id="41" name="Rechteck 40"/>
                <p:cNvSpPr/>
                <p:nvPr/>
              </p:nvSpPr>
              <p:spPr bwMode="auto">
                <a:xfrm>
                  <a:off x="3794385" y="4151788"/>
                  <a:ext cx="168667" cy="1411935"/>
                </a:xfrm>
                <a:prstGeom prst="rect">
                  <a:avLst/>
                </a:prstGeom>
                <a:solidFill>
                  <a:schemeClr val="bg1"/>
                </a:solidFill>
                <a:ln w="3175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de-DE" sz="1800" b="0" i="0" u="none" strike="noStrike" cap="none" normalizeH="0" baseline="0" smtClean="0">
                    <a:ln>
                      <a:noFill/>
                    </a:ln>
                    <a:solidFill>
                      <a:schemeClr val="tx1"/>
                    </a:solidFill>
                    <a:effectLst/>
                    <a:latin typeface="Times New Roman" pitchFamily="18" charset="0"/>
                  </a:endParaRPr>
                </a:p>
              </p:txBody>
            </p:sp>
          </p:grpSp>
          <p:sp>
            <p:nvSpPr>
              <p:cNvPr id="42" name="Rechteck 41"/>
              <p:cNvSpPr/>
              <p:nvPr/>
            </p:nvSpPr>
            <p:spPr bwMode="auto">
              <a:xfrm rot="10800000">
                <a:off x="4258497" y="3258260"/>
                <a:ext cx="165363" cy="505717"/>
              </a:xfrm>
              <a:prstGeom prst="rect">
                <a:avLst/>
              </a:prstGeom>
              <a:solidFill>
                <a:schemeClr val="bg1"/>
              </a:solidFill>
              <a:ln w="3175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de-DE" sz="1800" b="0" i="0" u="none" strike="noStrike" cap="none" normalizeH="0" baseline="0" smtClean="0">
                  <a:ln>
                    <a:noFill/>
                  </a:ln>
                  <a:solidFill>
                    <a:schemeClr val="tx1"/>
                  </a:solidFill>
                  <a:effectLst/>
                  <a:latin typeface="Times New Roman" pitchFamily="18" charset="0"/>
                </a:endParaRPr>
              </a:p>
            </p:txBody>
          </p:sp>
          <p:sp>
            <p:nvSpPr>
              <p:cNvPr id="43" name="Rechteck 42"/>
              <p:cNvSpPr/>
              <p:nvPr/>
            </p:nvSpPr>
            <p:spPr bwMode="auto">
              <a:xfrm rot="10800000">
                <a:off x="4948537" y="3260056"/>
                <a:ext cx="213158" cy="505717"/>
              </a:xfrm>
              <a:prstGeom prst="rect">
                <a:avLst/>
              </a:prstGeom>
              <a:solidFill>
                <a:schemeClr val="bg1"/>
              </a:solidFill>
              <a:ln w="3175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de-DE" sz="1800" b="0" i="0" u="none" strike="noStrike" cap="none" normalizeH="0" baseline="0" smtClean="0">
                  <a:ln>
                    <a:noFill/>
                  </a:ln>
                  <a:solidFill>
                    <a:schemeClr val="tx1"/>
                  </a:solidFill>
                  <a:effectLst/>
                  <a:latin typeface="Times New Roman" pitchFamily="18" charset="0"/>
                </a:endParaRPr>
              </a:p>
            </p:txBody>
          </p:sp>
          <p:cxnSp>
            <p:nvCxnSpPr>
              <p:cNvPr id="64" name="Gerade Verbindung mit Pfeil 63"/>
              <p:cNvCxnSpPr/>
              <p:nvPr/>
            </p:nvCxnSpPr>
            <p:spPr bwMode="auto">
              <a:xfrm flipV="1">
                <a:off x="4315673" y="3494882"/>
                <a:ext cx="737002" cy="3645"/>
              </a:xfrm>
              <a:prstGeom prst="straightConnector1">
                <a:avLst/>
              </a:prstGeom>
              <a:solidFill>
                <a:schemeClr val="accent1"/>
              </a:solidFill>
              <a:ln w="15875" cap="flat" cmpd="sng" algn="ctr">
                <a:solidFill>
                  <a:srgbClr val="00000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65" name="Gerade Verbindung mit Pfeil 64"/>
              <p:cNvCxnSpPr/>
              <p:nvPr/>
            </p:nvCxnSpPr>
            <p:spPr bwMode="auto">
              <a:xfrm flipV="1">
                <a:off x="4701716" y="2902232"/>
                <a:ext cx="0" cy="1147124"/>
              </a:xfrm>
              <a:prstGeom prst="straightConnector1">
                <a:avLst/>
              </a:prstGeom>
              <a:solidFill>
                <a:schemeClr val="accent1"/>
              </a:solidFill>
              <a:ln w="15875" cap="flat" cmpd="sng" algn="ctr">
                <a:solidFill>
                  <a:srgbClr val="00000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cxnSp>
          <p:nvCxnSpPr>
            <p:cNvPr id="51" name="Gerade Verbindung mit Pfeil 50"/>
            <p:cNvCxnSpPr/>
            <p:nvPr/>
          </p:nvCxnSpPr>
          <p:spPr bwMode="auto">
            <a:xfrm>
              <a:off x="324246" y="4206369"/>
              <a:ext cx="6263978" cy="0"/>
            </a:xfrm>
            <a:prstGeom prst="straightConnector1">
              <a:avLst/>
            </a:prstGeom>
            <a:solidFill>
              <a:schemeClr val="accent1"/>
            </a:solidFill>
            <a:ln w="25400" cap="flat" cmpd="sng" algn="ctr">
              <a:solidFill>
                <a:srgbClr val="FF0000"/>
              </a:solidFill>
              <a:prstDash val="solid"/>
              <a:round/>
              <a:headEnd type="none" w="med" len="med"/>
              <a:tailEnd type="stealth"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69" name="Rectangle 4"/>
            <p:cNvSpPr>
              <a:spLocks noChangeArrowheads="1"/>
            </p:cNvSpPr>
            <p:nvPr/>
          </p:nvSpPr>
          <p:spPr bwMode="auto">
            <a:xfrm>
              <a:off x="2242245" y="4266472"/>
              <a:ext cx="1410737" cy="2427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pPr>
              <a:r>
                <a:rPr lang="en-US" altLang="de-DE" sz="1500" dirty="0" smtClean="0">
                  <a:solidFill>
                    <a:srgbClr val="FF0000"/>
                  </a:solidFill>
                  <a:latin typeface="Arial" panose="020B0604020202020204" pitchFamily="34" charset="0"/>
                  <a:cs typeface="Arial" panose="020B0604020202020204" pitchFamily="34" charset="0"/>
                  <a:sym typeface="Symbol"/>
                </a:rPr>
                <a:t>beam path s</a:t>
              </a:r>
              <a:endParaRPr lang="en-US" altLang="de-DE" sz="1500" dirty="0" smtClean="0">
                <a:solidFill>
                  <a:srgbClr val="FF0000"/>
                </a:solidFill>
                <a:latin typeface="Arial" panose="020B0604020202020204" pitchFamily="34" charset="0"/>
                <a:cs typeface="Arial" panose="020B0604020202020204" pitchFamily="34" charset="0"/>
              </a:endParaRPr>
            </a:p>
          </p:txBody>
        </p:sp>
        <p:sp>
          <p:nvSpPr>
            <p:cNvPr id="337" name="Rechteck 336"/>
            <p:cNvSpPr/>
            <p:nvPr/>
          </p:nvSpPr>
          <p:spPr bwMode="auto">
            <a:xfrm rot="5400000">
              <a:off x="6407771" y="3896157"/>
              <a:ext cx="406594" cy="99888"/>
            </a:xfrm>
            <a:prstGeom prst="rect">
              <a:avLst/>
            </a:prstGeom>
            <a:solidFill>
              <a:schemeClr val="bg1"/>
            </a:solidFill>
            <a:ln w="3175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de-DE" sz="1800" b="0" i="0" u="none" strike="noStrike" cap="none" normalizeH="0" baseline="0" smtClean="0">
                <a:ln>
                  <a:noFill/>
                </a:ln>
                <a:solidFill>
                  <a:schemeClr val="tx1"/>
                </a:solidFill>
                <a:effectLst/>
                <a:latin typeface="Times New Roman" pitchFamily="18" charset="0"/>
              </a:endParaRPr>
            </a:p>
          </p:txBody>
        </p:sp>
      </p:grpSp>
      <p:pic>
        <p:nvPicPr>
          <p:cNvPr id="15362" name="Picture 2"/>
          <p:cNvPicPr>
            <a:picLocks noChangeAspect="1" noChangeArrowheads="1"/>
          </p:cNvPicPr>
          <p:nvPr/>
        </p:nvPicPr>
        <p:blipFill>
          <a:blip r:embed="rId2" cstate="print">
            <a:extLst>
              <a:ext uri="{BEBA8EAE-BF5A-486C-A8C5-ECC9F3942E4B}">
                <a14:imgProps xmlns:a14="http://schemas.microsoft.com/office/drawing/2010/main">
                  <a14:imgLayer r:embed="rId3">
                    <a14:imgEffect>
                      <a14:sharpenSoften amount="76000"/>
                    </a14:imgEffect>
                    <a14:imgEffect>
                      <a14:brightnessContrast bright="20000" contrast="-36000"/>
                    </a14:imgEffect>
                  </a14:imgLayer>
                </a14:imgProps>
              </a:ext>
              <a:ext uri="{28A0092B-C50C-407E-A947-70E740481C1C}">
                <a14:useLocalDpi xmlns:a14="http://schemas.microsoft.com/office/drawing/2010/main" val="0"/>
              </a:ext>
            </a:extLst>
          </a:blip>
          <a:srcRect/>
          <a:stretch>
            <a:fillRect/>
          </a:stretch>
        </p:blipFill>
        <p:spPr bwMode="auto">
          <a:xfrm>
            <a:off x="6140780" y="1929815"/>
            <a:ext cx="2928167" cy="242895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30" name="Rectangle 4"/>
          <p:cNvSpPr>
            <a:spLocks noChangeArrowheads="1"/>
          </p:cNvSpPr>
          <p:nvPr/>
        </p:nvSpPr>
        <p:spPr bwMode="auto">
          <a:xfrm>
            <a:off x="6325983" y="4492539"/>
            <a:ext cx="3023446" cy="10218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pPr>
            <a:r>
              <a:rPr lang="en-US" altLang="de-DE" sz="1400" dirty="0" smtClean="0">
                <a:latin typeface="Arial" panose="020B0604020202020204" pitchFamily="34" charset="0"/>
                <a:cs typeface="Arial" panose="020B0604020202020204" pitchFamily="34" charset="0"/>
              </a:rPr>
              <a:t>Example: SNS LINAC </a:t>
            </a:r>
          </a:p>
          <a:p>
            <a:pPr algn="l">
              <a:lnSpc>
                <a:spcPct val="70000"/>
              </a:lnSpc>
            </a:pPr>
            <a:r>
              <a:rPr lang="en-US" altLang="de-DE" sz="1400" dirty="0" smtClean="0">
                <a:latin typeface="Arial" panose="020B0604020202020204" pitchFamily="34" charset="0"/>
                <a:cs typeface="Arial" panose="020B0604020202020204" pitchFamily="34" charset="0"/>
              </a:rPr>
              <a:t>Scraping at 3 MeV </a:t>
            </a:r>
          </a:p>
          <a:p>
            <a:pPr algn="l">
              <a:lnSpc>
                <a:spcPct val="70000"/>
              </a:lnSpc>
            </a:pPr>
            <a:r>
              <a:rPr lang="en-US" altLang="de-DE" sz="1400" dirty="0" smtClean="0">
                <a:latin typeface="Arial" panose="020B0604020202020204" pitchFamily="34" charset="0"/>
                <a:cs typeface="Arial" panose="020B0604020202020204" pitchFamily="34" charset="0"/>
              </a:rPr>
              <a:t>profile measurement at 40 MeV</a:t>
            </a:r>
          </a:p>
          <a:p>
            <a:pPr algn="l">
              <a:lnSpc>
                <a:spcPct val="70000"/>
              </a:lnSpc>
            </a:pPr>
            <a:r>
              <a:rPr lang="en-US" altLang="de-DE" sz="1400" dirty="0" smtClean="0">
                <a:latin typeface="Arial" panose="020B0604020202020204" pitchFamily="34" charset="0"/>
                <a:cs typeface="Arial" panose="020B0604020202020204" pitchFamily="34" charset="0"/>
                <a:sym typeface="Symbol"/>
              </a:rPr>
              <a:t>M. Plum, CERN-2016-002</a:t>
            </a:r>
          </a:p>
        </p:txBody>
      </p:sp>
      <p:sp>
        <p:nvSpPr>
          <p:cNvPr id="182" name="Rectangle 4"/>
          <p:cNvSpPr>
            <a:spLocks noChangeArrowheads="1"/>
          </p:cNvSpPr>
          <p:nvPr/>
        </p:nvSpPr>
        <p:spPr bwMode="auto">
          <a:xfrm>
            <a:off x="405039" y="4554009"/>
            <a:ext cx="4815033" cy="2462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pPr>
            <a:r>
              <a:rPr lang="en-US" altLang="de-DE" sz="1400" dirty="0" smtClean="0">
                <a:latin typeface="Arial" panose="020B0604020202020204" pitchFamily="34" charset="0"/>
                <a:cs typeface="Arial" panose="020B0604020202020204" pitchFamily="34" charset="0"/>
                <a:sym typeface="Symbol"/>
              </a:rPr>
              <a:t>i.e. phase space distribution is not completely cut</a:t>
            </a:r>
            <a:endParaRPr lang="en-US" altLang="de-DE" sz="1400" dirty="0" smtClean="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977218940"/>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36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3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0"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Text Box 2"/>
          <p:cNvSpPr txBox="1">
            <a:spLocks noChangeArrowheads="1"/>
          </p:cNvSpPr>
          <p:nvPr/>
        </p:nvSpPr>
        <p:spPr bwMode="auto">
          <a:xfrm>
            <a:off x="251520" y="180000"/>
            <a:ext cx="7924800" cy="430887"/>
          </a:xfrm>
          <a:prstGeom prst="rect">
            <a:avLst/>
          </a:prstGeom>
          <a:solidFill>
            <a:schemeClr val="bg1">
              <a:alpha val="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sz="2200" b="1" dirty="0" smtClean="0">
                <a:solidFill>
                  <a:srgbClr val="000000"/>
                </a:solidFill>
                <a:latin typeface="Calibri" panose="020F0502020204030204" pitchFamily="34" charset="0"/>
                <a:cs typeface="Calibri" panose="020F0502020204030204" pitchFamily="34" charset="0"/>
              </a:rPr>
              <a:t>Introduction and Outline</a:t>
            </a:r>
            <a:endParaRPr lang="en-US" sz="2200" b="1" dirty="0">
              <a:solidFill>
                <a:srgbClr val="000000"/>
              </a:solidFill>
              <a:latin typeface="Calibri" panose="020F0502020204030204" pitchFamily="34" charset="0"/>
              <a:cs typeface="Calibri" panose="020F0502020204030204" pitchFamily="34" charset="0"/>
            </a:endParaRPr>
          </a:p>
        </p:txBody>
      </p:sp>
      <p:sp>
        <p:nvSpPr>
          <p:cNvPr id="3076" name="Text Box 3"/>
          <p:cNvSpPr txBox="1">
            <a:spLocks noChangeArrowheads="1"/>
          </p:cNvSpPr>
          <p:nvPr/>
        </p:nvSpPr>
        <p:spPr bwMode="auto">
          <a:xfrm>
            <a:off x="125413" y="1343025"/>
            <a:ext cx="8729662" cy="180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en-US" sz="1600">
              <a:solidFill>
                <a:srgbClr val="006600"/>
              </a:solidFill>
              <a:latin typeface="Comic Sans MS" pitchFamily="66" charset="0"/>
            </a:endParaRPr>
          </a:p>
          <a:p>
            <a:pPr algn="l"/>
            <a:endParaRPr lang="en-US" sz="1600">
              <a:solidFill>
                <a:srgbClr val="006600"/>
              </a:solidFill>
              <a:latin typeface="Comic Sans MS" pitchFamily="66" charset="0"/>
            </a:endParaRPr>
          </a:p>
          <a:p>
            <a:pPr algn="l"/>
            <a:endParaRPr lang="en-US" sz="1600">
              <a:solidFill>
                <a:srgbClr val="006600"/>
              </a:solidFill>
              <a:latin typeface="Comic Sans MS" pitchFamily="66" charset="0"/>
            </a:endParaRPr>
          </a:p>
          <a:p>
            <a:pPr algn="l"/>
            <a:endParaRPr lang="en-US" sz="1600">
              <a:solidFill>
                <a:srgbClr val="006600"/>
              </a:solidFill>
              <a:latin typeface="Comic Sans MS" pitchFamily="66" charset="0"/>
            </a:endParaRPr>
          </a:p>
          <a:p>
            <a:pPr algn="l"/>
            <a:endParaRPr lang="en-US" sz="1600">
              <a:solidFill>
                <a:srgbClr val="006600"/>
              </a:solidFill>
              <a:latin typeface="Comic Sans MS" pitchFamily="66" charset="0"/>
            </a:endParaRPr>
          </a:p>
        </p:txBody>
      </p:sp>
      <p:sp>
        <p:nvSpPr>
          <p:cNvPr id="9" name="Rectangle 5"/>
          <p:cNvSpPr>
            <a:spLocks noChangeArrowheads="1"/>
          </p:cNvSpPr>
          <p:nvPr/>
        </p:nvSpPr>
        <p:spPr bwMode="auto">
          <a:xfrm>
            <a:off x="265900" y="692696"/>
            <a:ext cx="8987952" cy="23391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0" algn="ctr">
                <a:solidFill>
                  <a:srgbClr val="000000"/>
                </a:solidFill>
                <a:miter lim="800000"/>
                <a:headEnd/>
                <a:tailEnd/>
              </a14:hiddenLine>
            </a:ext>
          </a:extLst>
        </p:spPr>
        <p:txBody>
          <a:bodyPr wrap="square">
            <a:spAutoFit/>
          </a:bodyPr>
          <a:lstStyle/>
          <a:p>
            <a:pPr algn="l"/>
            <a:r>
              <a:rPr lang="en-US" b="1" dirty="0" smtClean="0">
                <a:solidFill>
                  <a:srgbClr val="0000FF"/>
                </a:solidFill>
                <a:latin typeface="Arial" panose="020B0604020202020204" pitchFamily="34" charset="0"/>
                <a:cs typeface="Arial" panose="020B0604020202020204" pitchFamily="34" charset="0"/>
              </a:rPr>
              <a:t>Reasons for machine protection: </a:t>
            </a:r>
          </a:p>
          <a:p>
            <a:pPr indent="-285750" algn="l">
              <a:spcBef>
                <a:spcPts val="400"/>
              </a:spcBef>
              <a:buFont typeface="Wingdings" panose="05000000000000000000" pitchFamily="2" charset="2"/>
              <a:buChar char="Ø"/>
            </a:pPr>
            <a:r>
              <a:rPr lang="en-US" b="1" dirty="0" smtClean="0">
                <a:solidFill>
                  <a:srgbClr val="008000"/>
                </a:solidFill>
                <a:latin typeface="Arial" panose="020B0604020202020204" pitchFamily="34" charset="0"/>
                <a:cs typeface="Arial" panose="020B0604020202020204" pitchFamily="34" charset="0"/>
              </a:rPr>
              <a:t>Protection of the environment: </a:t>
            </a:r>
            <a:r>
              <a:rPr lang="en-US" dirty="0" smtClean="0">
                <a:latin typeface="Arial" panose="020B0604020202020204" pitchFamily="34" charset="0"/>
                <a:cs typeface="Arial" panose="020B0604020202020204" pitchFamily="34" charset="0"/>
              </a:rPr>
              <a:t>Only necessary activation inside &amp; </a:t>
            </a:r>
          </a:p>
          <a:p>
            <a:pPr algn="l">
              <a:spcBef>
                <a:spcPts val="400"/>
              </a:spcBef>
            </a:pPr>
            <a:r>
              <a:rPr lang="en-US" dirty="0">
                <a:latin typeface="Arial" panose="020B0604020202020204" pitchFamily="34" charset="0"/>
                <a:cs typeface="Arial" panose="020B0604020202020204" pitchFamily="34" charset="0"/>
              </a:rPr>
              <a:t> </a:t>
            </a:r>
            <a:r>
              <a:rPr lang="en-US" dirty="0" smtClean="0">
                <a:latin typeface="Arial" panose="020B0604020202020204" pitchFamily="34" charset="0"/>
                <a:cs typeface="Arial" panose="020B0604020202020204" pitchFamily="34" charset="0"/>
              </a:rPr>
              <a:t>  				 outside of the facility should be produced</a:t>
            </a:r>
          </a:p>
          <a:p>
            <a:pPr indent="-285750" algn="l">
              <a:spcBef>
                <a:spcPts val="400"/>
              </a:spcBef>
              <a:buFont typeface="Wingdings" panose="05000000000000000000" pitchFamily="2" charset="2"/>
              <a:buChar char="Ø"/>
            </a:pPr>
            <a:r>
              <a:rPr lang="en-US" b="1" dirty="0" smtClean="0">
                <a:solidFill>
                  <a:srgbClr val="008000"/>
                </a:solidFill>
                <a:latin typeface="Arial" panose="020B0604020202020204" pitchFamily="34" charset="0"/>
                <a:cs typeface="Arial" panose="020B0604020202020204" pitchFamily="34" charset="0"/>
              </a:rPr>
              <a:t>Protection of the  accelerator:  </a:t>
            </a:r>
            <a:r>
              <a:rPr lang="en-US" dirty="0">
                <a:latin typeface="Arial" panose="020B0604020202020204" pitchFamily="34" charset="0"/>
                <a:cs typeface="Arial" panose="020B0604020202020204" pitchFamily="34" charset="0"/>
              </a:rPr>
              <a:t>P</a:t>
            </a:r>
            <a:r>
              <a:rPr lang="en-US" dirty="0" smtClean="0">
                <a:latin typeface="Arial" panose="020B0604020202020204" pitchFamily="34" charset="0"/>
                <a:cs typeface="Arial" panose="020B0604020202020204" pitchFamily="34" charset="0"/>
              </a:rPr>
              <a:t>revent for destruction of component, </a:t>
            </a:r>
          </a:p>
          <a:p>
            <a:pPr algn="l">
              <a:spcBef>
                <a:spcPts val="400"/>
              </a:spcBef>
            </a:pPr>
            <a:r>
              <a:rPr lang="en-US" dirty="0">
                <a:latin typeface="Arial" panose="020B0604020202020204" pitchFamily="34" charset="0"/>
                <a:cs typeface="Arial" panose="020B0604020202020204" pitchFamily="34" charset="0"/>
              </a:rPr>
              <a:t> </a:t>
            </a:r>
            <a:r>
              <a:rPr lang="en-US" dirty="0" smtClean="0">
                <a:latin typeface="Arial" panose="020B0604020202020204" pitchFamily="34" charset="0"/>
                <a:cs typeface="Arial" panose="020B0604020202020204" pitchFamily="34" charset="0"/>
              </a:rPr>
              <a:t>                                                         prevent for down-time, destruction &amp; cost</a:t>
            </a:r>
          </a:p>
          <a:p>
            <a:pPr indent="-285750" algn="l">
              <a:spcBef>
                <a:spcPts val="400"/>
              </a:spcBef>
              <a:buFont typeface="Wingdings" panose="05000000000000000000" pitchFamily="2" charset="2"/>
              <a:buChar char="Ø"/>
            </a:pPr>
            <a:r>
              <a:rPr lang="en-US" b="1" dirty="0" smtClean="0">
                <a:solidFill>
                  <a:srgbClr val="008000"/>
                </a:solidFill>
                <a:latin typeface="Arial" panose="020B0604020202020204" pitchFamily="34" charset="0"/>
                <a:cs typeface="Arial" panose="020B0604020202020204" pitchFamily="34" charset="0"/>
              </a:rPr>
              <a:t>Enable save operation:</a:t>
            </a:r>
            <a:r>
              <a:rPr lang="en-US" b="1" dirty="0" smtClean="0">
                <a:latin typeface="Arial" panose="020B0604020202020204" pitchFamily="34" charset="0"/>
                <a:cs typeface="Arial" panose="020B0604020202020204" pitchFamily="34" charset="0"/>
              </a:rPr>
              <a:t> </a:t>
            </a:r>
            <a:r>
              <a:rPr lang="en-US" dirty="0" smtClean="0">
                <a:latin typeface="Arial" panose="020B0604020202020204" pitchFamily="34" charset="0"/>
                <a:cs typeface="Arial" panose="020B0604020202020204" pitchFamily="34" charset="0"/>
              </a:rPr>
              <a:t>Threshold values for reliable operation</a:t>
            </a:r>
          </a:p>
          <a:p>
            <a:pPr indent="-285750" algn="l">
              <a:spcBef>
                <a:spcPts val="400"/>
              </a:spcBef>
              <a:buFont typeface="Wingdings" panose="05000000000000000000" pitchFamily="2" charset="2"/>
              <a:buChar char="Ø"/>
            </a:pPr>
            <a:r>
              <a:rPr lang="en-US" b="1" dirty="0" smtClean="0">
                <a:solidFill>
                  <a:srgbClr val="008000"/>
                </a:solidFill>
                <a:latin typeface="Arial" panose="020B0604020202020204" pitchFamily="34" charset="0"/>
                <a:cs typeface="Arial" panose="020B0604020202020204" pitchFamily="34" charset="0"/>
              </a:rPr>
              <a:t>Protection of people: </a:t>
            </a:r>
            <a:r>
              <a:rPr lang="en-US" dirty="0">
                <a:latin typeface="Arial" panose="020B0604020202020204" pitchFamily="34" charset="0"/>
                <a:cs typeface="Arial" panose="020B0604020202020204" pitchFamily="34" charset="0"/>
              </a:rPr>
              <a:t>I</a:t>
            </a:r>
            <a:r>
              <a:rPr lang="en-US" dirty="0" smtClean="0">
                <a:latin typeface="Arial" panose="020B0604020202020204" pitchFamily="34" charset="0"/>
                <a:cs typeface="Arial" panose="020B0604020202020204" pitchFamily="34" charset="0"/>
              </a:rPr>
              <a:t>mportant for workers and general public, following laws   </a:t>
            </a:r>
            <a:endParaRPr lang="en-US" dirty="0" smtClean="0">
              <a:latin typeface="Arial" panose="020B0604020202020204" pitchFamily="34" charset="0"/>
              <a:cs typeface="Arial" panose="020B0604020202020204" pitchFamily="34" charset="0"/>
              <a:sym typeface="Symbol"/>
            </a:endParaRPr>
          </a:p>
        </p:txBody>
      </p:sp>
      <p:sp>
        <p:nvSpPr>
          <p:cNvPr id="10" name="Rectangle 5"/>
          <p:cNvSpPr>
            <a:spLocks noChangeArrowheads="1"/>
          </p:cNvSpPr>
          <p:nvPr/>
        </p:nvSpPr>
        <p:spPr bwMode="auto">
          <a:xfrm>
            <a:off x="252828" y="3068960"/>
            <a:ext cx="8987952" cy="24929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0" algn="ctr">
                <a:solidFill>
                  <a:srgbClr val="000000"/>
                </a:solidFill>
                <a:miter lim="800000"/>
                <a:headEnd/>
                <a:tailEnd/>
              </a14:hiddenLine>
            </a:ext>
          </a:extLst>
        </p:spPr>
        <p:txBody>
          <a:bodyPr wrap="square">
            <a:spAutoFit/>
          </a:bodyPr>
          <a:lstStyle/>
          <a:p>
            <a:pPr algn="l"/>
            <a:r>
              <a:rPr lang="en-US" b="1" dirty="0" smtClean="0">
                <a:solidFill>
                  <a:srgbClr val="0000FF"/>
                </a:solidFill>
                <a:latin typeface="Arial" panose="020B0604020202020204" pitchFamily="34" charset="0"/>
                <a:cs typeface="Arial" panose="020B0604020202020204" pitchFamily="34" charset="0"/>
              </a:rPr>
              <a:t>Outline of this talk: </a:t>
            </a:r>
          </a:p>
          <a:p>
            <a:pPr marL="57150" indent="-342900" algn="l">
              <a:spcBef>
                <a:spcPts val="600"/>
              </a:spcBef>
              <a:buFont typeface="+mj-lt"/>
              <a:buAutoNum type="arabicPeriod"/>
            </a:pPr>
            <a:r>
              <a:rPr lang="en-US" b="1" dirty="0" smtClean="0">
                <a:latin typeface="Arial" panose="020B0604020202020204" pitchFamily="34" charset="0"/>
                <a:cs typeface="Arial" panose="020B0604020202020204" pitchFamily="34" charset="0"/>
              </a:rPr>
              <a:t>Introduction to risk &amp; destruction potential</a:t>
            </a:r>
          </a:p>
          <a:p>
            <a:pPr marL="57150" indent="-342900" algn="l">
              <a:spcBef>
                <a:spcPts val="600"/>
              </a:spcBef>
              <a:buFont typeface="+mj-lt"/>
              <a:buAutoNum type="arabicPeriod"/>
            </a:pPr>
            <a:r>
              <a:rPr lang="en-US" b="1" dirty="0" smtClean="0">
                <a:latin typeface="Arial" panose="020B0604020202020204" pitchFamily="34" charset="0"/>
                <a:cs typeface="Arial" panose="020B0604020202020204" pitchFamily="34" charset="0"/>
              </a:rPr>
              <a:t>Relevant atomic and nuclear physics</a:t>
            </a:r>
          </a:p>
          <a:p>
            <a:pPr marL="57150" indent="-342900" algn="l">
              <a:spcBef>
                <a:spcPts val="600"/>
              </a:spcBef>
              <a:buFont typeface="+mj-lt"/>
              <a:buAutoNum type="arabicPeriod"/>
            </a:pPr>
            <a:r>
              <a:rPr lang="en-US" b="1" dirty="0" smtClean="0">
                <a:latin typeface="Arial" panose="020B0604020202020204" pitchFamily="34" charset="0"/>
                <a:cs typeface="Arial" panose="020B0604020202020204" pitchFamily="34" charset="0"/>
              </a:rPr>
              <a:t>Definition of loss categories, passive protection </a:t>
            </a:r>
          </a:p>
          <a:p>
            <a:pPr marL="57150" indent="-342900" algn="l">
              <a:spcBef>
                <a:spcPts val="600"/>
              </a:spcBef>
              <a:buFont typeface="+mj-lt"/>
              <a:buAutoNum type="arabicPeriod"/>
            </a:pPr>
            <a:r>
              <a:rPr lang="en-US" b="1" dirty="0" smtClean="0">
                <a:latin typeface="Arial" panose="020B0604020202020204" pitchFamily="34" charset="0"/>
                <a:cs typeface="Arial" panose="020B0604020202020204" pitchFamily="34" charset="0"/>
              </a:rPr>
              <a:t>Measurements by Beam Loss Monitors</a:t>
            </a:r>
          </a:p>
          <a:p>
            <a:pPr marL="57150" indent="-342900" algn="l">
              <a:spcBef>
                <a:spcPts val="600"/>
              </a:spcBef>
              <a:buFont typeface="+mj-lt"/>
              <a:buAutoNum type="arabicPeriod"/>
            </a:pPr>
            <a:r>
              <a:rPr lang="en-US" b="1" dirty="0" smtClean="0">
                <a:latin typeface="Arial" panose="020B0604020202020204" pitchFamily="34" charset="0"/>
                <a:cs typeface="Arial" panose="020B0604020202020204" pitchFamily="34" charset="0"/>
              </a:rPr>
              <a:t>Design of Machine Protection System</a:t>
            </a:r>
          </a:p>
          <a:p>
            <a:pPr marL="57150" indent="-342900" algn="l">
              <a:spcBef>
                <a:spcPts val="600"/>
              </a:spcBef>
              <a:buFont typeface="+mj-lt"/>
              <a:buAutoNum type="arabicPeriod"/>
            </a:pPr>
            <a:r>
              <a:rPr lang="en-US" b="1" dirty="0">
                <a:latin typeface="Arial" panose="020B0604020202020204" pitchFamily="34" charset="0"/>
                <a:cs typeface="Arial" panose="020B0604020202020204" pitchFamily="34" charset="0"/>
              </a:rPr>
              <a:t>O</a:t>
            </a:r>
            <a:r>
              <a:rPr lang="en-US" b="1" dirty="0" smtClean="0">
                <a:latin typeface="Arial" panose="020B0604020202020204" pitchFamily="34" charset="0"/>
                <a:cs typeface="Arial" panose="020B0604020202020204" pitchFamily="34" charset="0"/>
              </a:rPr>
              <a:t>verview of personal safety</a:t>
            </a:r>
            <a:endParaRPr lang="en-US" dirty="0" smtClean="0">
              <a:latin typeface="Arial" panose="020B0604020202020204" pitchFamily="34" charset="0"/>
              <a:cs typeface="Arial" panose="020B0604020202020204" pitchFamily="34" charset="0"/>
              <a:sym typeface="Symbol"/>
            </a:endParaRPr>
          </a:p>
        </p:txBody>
      </p:sp>
    </p:spTree>
    <p:extLst>
      <p:ext uri="{BB962C8B-B14F-4D97-AF65-F5344CB8AC3E}">
        <p14:creationId xmlns:p14="http://schemas.microsoft.com/office/powerpoint/2010/main" val="3896693900"/>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Text Box 2"/>
          <p:cNvSpPr txBox="1">
            <a:spLocks noChangeArrowheads="1"/>
          </p:cNvSpPr>
          <p:nvPr/>
        </p:nvSpPr>
        <p:spPr bwMode="auto">
          <a:xfrm>
            <a:off x="252000" y="180000"/>
            <a:ext cx="7924800" cy="396875"/>
          </a:xfrm>
          <a:prstGeom prst="rect">
            <a:avLst/>
          </a:prstGeom>
          <a:solidFill>
            <a:schemeClr val="bg1">
              <a:alpha val="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sz="2000" b="1" dirty="0" smtClean="0">
                <a:solidFill>
                  <a:srgbClr val="000000"/>
                </a:solidFill>
                <a:latin typeface="Calibri" panose="020F0502020204030204" pitchFamily="34" charset="0"/>
                <a:cs typeface="Calibri" panose="020F0502020204030204" pitchFamily="34" charset="0"/>
              </a:rPr>
              <a:t>Outline</a:t>
            </a:r>
            <a:endParaRPr lang="en-US" sz="2000" b="1" dirty="0">
              <a:solidFill>
                <a:srgbClr val="000000"/>
              </a:solidFill>
              <a:latin typeface="Calibri" panose="020F0502020204030204" pitchFamily="34" charset="0"/>
              <a:cs typeface="Calibri" panose="020F0502020204030204" pitchFamily="34" charset="0"/>
            </a:endParaRPr>
          </a:p>
        </p:txBody>
      </p:sp>
      <p:sp>
        <p:nvSpPr>
          <p:cNvPr id="3076" name="Text Box 3"/>
          <p:cNvSpPr txBox="1">
            <a:spLocks noChangeArrowheads="1"/>
          </p:cNvSpPr>
          <p:nvPr/>
        </p:nvSpPr>
        <p:spPr bwMode="auto">
          <a:xfrm>
            <a:off x="125413" y="1343025"/>
            <a:ext cx="8729662" cy="180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en-US" sz="1600">
              <a:solidFill>
                <a:srgbClr val="006600"/>
              </a:solidFill>
              <a:latin typeface="Comic Sans MS" pitchFamily="66" charset="0"/>
            </a:endParaRPr>
          </a:p>
          <a:p>
            <a:pPr algn="l"/>
            <a:endParaRPr lang="en-US" sz="1600">
              <a:solidFill>
                <a:srgbClr val="006600"/>
              </a:solidFill>
              <a:latin typeface="Comic Sans MS" pitchFamily="66" charset="0"/>
            </a:endParaRPr>
          </a:p>
          <a:p>
            <a:pPr algn="l"/>
            <a:endParaRPr lang="en-US" sz="1600">
              <a:solidFill>
                <a:srgbClr val="006600"/>
              </a:solidFill>
              <a:latin typeface="Comic Sans MS" pitchFamily="66" charset="0"/>
            </a:endParaRPr>
          </a:p>
          <a:p>
            <a:pPr algn="l"/>
            <a:endParaRPr lang="en-US" sz="1600">
              <a:solidFill>
                <a:srgbClr val="006600"/>
              </a:solidFill>
              <a:latin typeface="Comic Sans MS" pitchFamily="66" charset="0"/>
            </a:endParaRPr>
          </a:p>
          <a:p>
            <a:pPr algn="l"/>
            <a:endParaRPr lang="en-US" sz="1600">
              <a:solidFill>
                <a:srgbClr val="006600"/>
              </a:solidFill>
              <a:latin typeface="Comic Sans MS" pitchFamily="66" charset="0"/>
            </a:endParaRPr>
          </a:p>
        </p:txBody>
      </p:sp>
      <p:sp>
        <p:nvSpPr>
          <p:cNvPr id="10" name="Rectangle 5"/>
          <p:cNvSpPr>
            <a:spLocks noChangeArrowheads="1"/>
          </p:cNvSpPr>
          <p:nvPr/>
        </p:nvSpPr>
        <p:spPr bwMode="auto">
          <a:xfrm>
            <a:off x="156048" y="1343025"/>
            <a:ext cx="8987952" cy="26468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0" algn="ctr">
                <a:solidFill>
                  <a:srgbClr val="000000"/>
                </a:solidFill>
                <a:miter lim="800000"/>
                <a:headEnd/>
                <a:tailEnd/>
              </a14:hiddenLine>
            </a:ext>
          </a:extLst>
        </p:spPr>
        <p:txBody>
          <a:bodyPr wrap="square">
            <a:spAutoFit/>
          </a:bodyPr>
          <a:lstStyle/>
          <a:p>
            <a:pPr algn="l"/>
            <a:r>
              <a:rPr lang="en-US" b="1" dirty="0" smtClean="0">
                <a:solidFill>
                  <a:srgbClr val="0000FF"/>
                </a:solidFill>
                <a:latin typeface="Arial" panose="020B0604020202020204" pitchFamily="34" charset="0"/>
                <a:cs typeface="Arial" panose="020B0604020202020204" pitchFamily="34" charset="0"/>
              </a:rPr>
              <a:t>Outline of this talk: </a:t>
            </a:r>
          </a:p>
          <a:p>
            <a:pPr marL="57150" indent="-342900" algn="l">
              <a:spcBef>
                <a:spcPts val="800"/>
              </a:spcBef>
              <a:buFont typeface="+mj-lt"/>
              <a:buAutoNum type="arabicPeriod"/>
            </a:pPr>
            <a:r>
              <a:rPr lang="en-US" b="1" dirty="0" smtClean="0">
                <a:solidFill>
                  <a:schemeClr val="bg1">
                    <a:lumMod val="50000"/>
                  </a:schemeClr>
                </a:solidFill>
                <a:latin typeface="Arial" panose="020B0604020202020204" pitchFamily="34" charset="0"/>
                <a:cs typeface="Arial" panose="020B0604020202020204" pitchFamily="34" charset="0"/>
              </a:rPr>
              <a:t>Introduction to risk &amp; destruction potential</a:t>
            </a:r>
          </a:p>
          <a:p>
            <a:pPr marL="57150" indent="-342900" algn="l">
              <a:spcBef>
                <a:spcPts val="800"/>
              </a:spcBef>
              <a:buFont typeface="+mj-lt"/>
              <a:buAutoNum type="arabicPeriod"/>
            </a:pPr>
            <a:r>
              <a:rPr lang="en-US" b="1" dirty="0" smtClean="0">
                <a:solidFill>
                  <a:srgbClr val="777777"/>
                </a:solidFill>
                <a:latin typeface="Arial" panose="020B0604020202020204" pitchFamily="34" charset="0"/>
                <a:cs typeface="Arial" panose="020B0604020202020204" pitchFamily="34" charset="0"/>
              </a:rPr>
              <a:t>Important atomic and nuclear physics</a:t>
            </a:r>
          </a:p>
          <a:p>
            <a:pPr marL="57150" indent="-342900" algn="l">
              <a:spcBef>
                <a:spcPts val="800"/>
              </a:spcBef>
              <a:buFont typeface="+mj-lt"/>
              <a:buAutoNum type="arabicPeriod"/>
            </a:pPr>
            <a:r>
              <a:rPr lang="en-US" b="1" dirty="0" smtClean="0">
                <a:solidFill>
                  <a:srgbClr val="777777"/>
                </a:solidFill>
                <a:latin typeface="Arial" panose="020B0604020202020204" pitchFamily="34" charset="0"/>
                <a:cs typeface="Arial" panose="020B0604020202020204" pitchFamily="34" charset="0"/>
              </a:rPr>
              <a:t>Definition of loss categories, passive protection </a:t>
            </a:r>
          </a:p>
          <a:p>
            <a:pPr marL="57150" indent="-342900" algn="l">
              <a:spcBef>
                <a:spcPts val="800"/>
              </a:spcBef>
              <a:buFont typeface="+mj-lt"/>
              <a:buAutoNum type="arabicPeriod"/>
            </a:pPr>
            <a:r>
              <a:rPr lang="en-US" b="1" dirty="0" smtClean="0">
                <a:solidFill>
                  <a:srgbClr val="0000FF"/>
                </a:solidFill>
                <a:latin typeface="Arial" panose="020B0604020202020204" pitchFamily="34" charset="0"/>
                <a:cs typeface="Arial" panose="020B0604020202020204" pitchFamily="34" charset="0"/>
              </a:rPr>
              <a:t>Measurements by Beam Loss Monitors</a:t>
            </a:r>
          </a:p>
          <a:p>
            <a:pPr marL="57150" indent="-342900" algn="l">
              <a:spcBef>
                <a:spcPts val="800"/>
              </a:spcBef>
              <a:buFont typeface="+mj-lt"/>
              <a:buAutoNum type="arabicPeriod"/>
            </a:pPr>
            <a:r>
              <a:rPr lang="en-US" b="1" dirty="0" smtClean="0">
                <a:latin typeface="Arial" panose="020B0604020202020204" pitchFamily="34" charset="0"/>
                <a:cs typeface="Arial" panose="020B0604020202020204" pitchFamily="34" charset="0"/>
              </a:rPr>
              <a:t>Design of Machine Protection System</a:t>
            </a:r>
          </a:p>
          <a:p>
            <a:pPr marL="57150" indent="-342900" algn="l">
              <a:spcBef>
                <a:spcPts val="800"/>
              </a:spcBef>
              <a:buFont typeface="+mj-lt"/>
              <a:buAutoNum type="arabicPeriod"/>
            </a:pPr>
            <a:r>
              <a:rPr lang="en-US" b="1" dirty="0">
                <a:latin typeface="Arial" panose="020B0604020202020204" pitchFamily="34" charset="0"/>
                <a:cs typeface="Arial" panose="020B0604020202020204" pitchFamily="34" charset="0"/>
              </a:rPr>
              <a:t>O</a:t>
            </a:r>
            <a:r>
              <a:rPr lang="en-US" b="1" dirty="0" smtClean="0">
                <a:latin typeface="Arial" panose="020B0604020202020204" pitchFamily="34" charset="0"/>
                <a:cs typeface="Arial" panose="020B0604020202020204" pitchFamily="34" charset="0"/>
              </a:rPr>
              <a:t>verview of personal safety</a:t>
            </a:r>
            <a:endParaRPr lang="en-US" dirty="0" smtClean="0">
              <a:latin typeface="Arial" panose="020B0604020202020204" pitchFamily="34" charset="0"/>
              <a:cs typeface="Arial" panose="020B0604020202020204" pitchFamily="34" charset="0"/>
              <a:sym typeface="Symbol"/>
            </a:endParaRPr>
          </a:p>
        </p:txBody>
      </p:sp>
      <p:pic>
        <p:nvPicPr>
          <p:cNvPr id="6"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076057" y="3161956"/>
            <a:ext cx="3796798" cy="27616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43157423"/>
      </p:ext>
    </p:extLst>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Text Box 2"/>
          <p:cNvSpPr txBox="1">
            <a:spLocks noChangeArrowheads="1"/>
          </p:cNvSpPr>
          <p:nvPr/>
        </p:nvSpPr>
        <p:spPr bwMode="auto">
          <a:xfrm>
            <a:off x="252000" y="180000"/>
            <a:ext cx="7924800" cy="430887"/>
          </a:xfrm>
          <a:prstGeom prst="rect">
            <a:avLst/>
          </a:prstGeom>
          <a:noFill/>
          <a:ln>
            <a:noFill/>
          </a:ln>
          <a:effectLs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sz="2200" b="1" dirty="0" smtClean="0">
                <a:solidFill>
                  <a:srgbClr val="000000"/>
                </a:solidFill>
                <a:latin typeface="Calibri" panose="020F0502020204030204" pitchFamily="34" charset="0"/>
                <a:cs typeface="Calibri" panose="020F0502020204030204" pitchFamily="34" charset="0"/>
              </a:rPr>
              <a:t>Basic Idea of Beam </a:t>
            </a:r>
            <a:r>
              <a:rPr lang="en-US" sz="2200" b="1" dirty="0">
                <a:solidFill>
                  <a:srgbClr val="000000"/>
                </a:solidFill>
                <a:latin typeface="Calibri" panose="020F0502020204030204" pitchFamily="34" charset="0"/>
                <a:cs typeface="Calibri" panose="020F0502020204030204" pitchFamily="34" charset="0"/>
              </a:rPr>
              <a:t>Loss Monitors</a:t>
            </a:r>
          </a:p>
        </p:txBody>
      </p:sp>
      <p:sp>
        <p:nvSpPr>
          <p:cNvPr id="2052" name="Text Box 3"/>
          <p:cNvSpPr txBox="1">
            <a:spLocks noChangeArrowheads="1"/>
          </p:cNvSpPr>
          <p:nvPr/>
        </p:nvSpPr>
        <p:spPr bwMode="auto">
          <a:xfrm>
            <a:off x="125413" y="1343025"/>
            <a:ext cx="8729662" cy="180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en-US" sz="1600">
              <a:solidFill>
                <a:srgbClr val="006600"/>
              </a:solidFill>
              <a:latin typeface="Comic Sans MS" pitchFamily="66" charset="0"/>
            </a:endParaRPr>
          </a:p>
          <a:p>
            <a:pPr algn="l"/>
            <a:endParaRPr lang="en-US" sz="1600">
              <a:solidFill>
                <a:srgbClr val="006600"/>
              </a:solidFill>
              <a:latin typeface="Comic Sans MS" pitchFamily="66" charset="0"/>
            </a:endParaRPr>
          </a:p>
          <a:p>
            <a:pPr algn="l"/>
            <a:endParaRPr lang="en-US" sz="1600">
              <a:solidFill>
                <a:srgbClr val="006600"/>
              </a:solidFill>
              <a:latin typeface="Comic Sans MS" pitchFamily="66" charset="0"/>
            </a:endParaRPr>
          </a:p>
          <a:p>
            <a:pPr algn="l"/>
            <a:endParaRPr lang="en-US" sz="1600">
              <a:solidFill>
                <a:srgbClr val="006600"/>
              </a:solidFill>
              <a:latin typeface="Comic Sans MS" pitchFamily="66" charset="0"/>
            </a:endParaRPr>
          </a:p>
          <a:p>
            <a:pPr algn="l"/>
            <a:endParaRPr lang="en-US" sz="1600">
              <a:solidFill>
                <a:srgbClr val="006600"/>
              </a:solidFill>
              <a:latin typeface="Comic Sans MS" pitchFamily="66" charset="0"/>
            </a:endParaRPr>
          </a:p>
        </p:txBody>
      </p:sp>
      <p:sp>
        <p:nvSpPr>
          <p:cNvPr id="2053" name="Rectangle 5"/>
          <p:cNvSpPr>
            <a:spLocks noChangeArrowheads="1"/>
          </p:cNvSpPr>
          <p:nvPr/>
        </p:nvSpPr>
        <p:spPr bwMode="auto">
          <a:xfrm>
            <a:off x="196850" y="764704"/>
            <a:ext cx="8632825" cy="22775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en-US" sz="1600" b="1" dirty="0" smtClean="0">
                <a:solidFill>
                  <a:srgbClr val="0000FF"/>
                </a:solidFill>
                <a:latin typeface="Arial" panose="020B0604020202020204" pitchFamily="34" charset="0"/>
                <a:cs typeface="Arial" panose="020B0604020202020204" pitchFamily="34" charset="0"/>
              </a:rPr>
              <a:t>Basic idea for Beam Loss Monitors B LM:</a:t>
            </a:r>
          </a:p>
          <a:p>
            <a:pPr algn="l">
              <a:spcBef>
                <a:spcPts val="600"/>
              </a:spcBef>
            </a:pPr>
            <a:r>
              <a:rPr lang="en-US" sz="1600" dirty="0" smtClean="0">
                <a:latin typeface="Arial" panose="020B0604020202020204" pitchFamily="34" charset="0"/>
                <a:cs typeface="Arial" panose="020B0604020202020204" pitchFamily="34" charset="0"/>
              </a:rPr>
              <a:t>A loss beam particle must collide with the vacuum chamber or other insertions</a:t>
            </a:r>
          </a:p>
          <a:p>
            <a:pPr marL="342900" indent="-342900" algn="l">
              <a:spcBef>
                <a:spcPts val="600"/>
              </a:spcBef>
              <a:buFont typeface="Symbol"/>
              <a:buChar char="Þ"/>
            </a:pPr>
            <a:r>
              <a:rPr lang="en-US" sz="1600" dirty="0" smtClean="0">
                <a:latin typeface="Arial" panose="020B0604020202020204" pitchFamily="34" charset="0"/>
                <a:cs typeface="Arial" panose="020B0604020202020204" pitchFamily="34" charset="0"/>
                <a:sym typeface="Symbol"/>
              </a:rPr>
              <a:t>Interaction leads to some shower particle: </a:t>
            </a:r>
          </a:p>
          <a:p>
            <a:pPr algn="l">
              <a:spcBef>
                <a:spcPts val="600"/>
              </a:spcBef>
            </a:pPr>
            <a:r>
              <a:rPr lang="en-US" sz="1600" dirty="0">
                <a:latin typeface="Arial" panose="020B0604020202020204" pitchFamily="34" charset="0"/>
                <a:cs typeface="Arial" panose="020B0604020202020204" pitchFamily="34" charset="0"/>
                <a:sym typeface="Symbol"/>
              </a:rPr>
              <a:t>  </a:t>
            </a:r>
            <a:r>
              <a:rPr lang="en-US" sz="1600" dirty="0" smtClean="0">
                <a:latin typeface="Arial" panose="020B0604020202020204" pitchFamily="34" charset="0"/>
                <a:cs typeface="Arial" panose="020B0604020202020204" pitchFamily="34" charset="0"/>
                <a:sym typeface="Symbol"/>
              </a:rPr>
              <a:t>   </a:t>
            </a:r>
            <a:r>
              <a:rPr lang="en-US" sz="1600" dirty="0" smtClean="0">
                <a:latin typeface="Arial" panose="020B0604020202020204" pitchFamily="34" charset="0"/>
                <a:cs typeface="Arial" panose="020B0604020202020204" pitchFamily="34" charset="0"/>
              </a:rPr>
              <a:t>e</a:t>
            </a:r>
            <a:r>
              <a:rPr lang="en-US" sz="1600" baseline="30000" dirty="0">
                <a:latin typeface="Arial" panose="020B0604020202020204" pitchFamily="34" charset="0"/>
                <a:cs typeface="Arial" panose="020B0604020202020204" pitchFamily="34" charset="0"/>
              </a:rPr>
              <a:t>−</a:t>
            </a:r>
            <a:r>
              <a:rPr lang="en-US" sz="1600" dirty="0">
                <a:latin typeface="Arial" panose="020B0604020202020204" pitchFamily="34" charset="0"/>
                <a:cs typeface="Arial" panose="020B0604020202020204" pitchFamily="34" charset="0"/>
              </a:rPr>
              <a:t>, </a:t>
            </a:r>
            <a:r>
              <a:rPr lang="en-US" sz="1600" dirty="0">
                <a:latin typeface="Arial" panose="020B0604020202020204" pitchFamily="34" charset="0"/>
                <a:cs typeface="Arial" panose="020B0604020202020204" pitchFamily="34" charset="0"/>
                <a:sym typeface="Symbol" pitchFamily="18" charset="2"/>
              </a:rPr>
              <a:t></a:t>
            </a:r>
            <a:r>
              <a:rPr lang="en-US" sz="1600" dirty="0">
                <a:latin typeface="Arial" panose="020B0604020202020204" pitchFamily="34" charset="0"/>
                <a:cs typeface="Arial" panose="020B0604020202020204" pitchFamily="34" charset="0"/>
              </a:rPr>
              <a:t>, protons, neutrons, excited nuclei, fragmented nuclei</a:t>
            </a:r>
            <a:r>
              <a:rPr lang="en-US" sz="1600" dirty="0" smtClean="0">
                <a:latin typeface="Arial" panose="020B0604020202020204" pitchFamily="34" charset="0"/>
                <a:cs typeface="Arial" panose="020B0604020202020204" pitchFamily="34" charset="0"/>
                <a:sym typeface="Symbol"/>
              </a:rPr>
              <a:t> </a:t>
            </a:r>
            <a:endParaRPr lang="en-US" sz="1600" dirty="0">
              <a:latin typeface="Arial" panose="020B0604020202020204" pitchFamily="34" charset="0"/>
              <a:cs typeface="Arial" panose="020B0604020202020204" pitchFamily="34" charset="0"/>
            </a:endParaRPr>
          </a:p>
          <a:p>
            <a:pPr marL="342900" indent="-342900" algn="l">
              <a:spcBef>
                <a:spcPts val="600"/>
              </a:spcBef>
              <a:buFont typeface="Symbol"/>
              <a:buChar char="®"/>
            </a:pPr>
            <a:r>
              <a:rPr lang="en-US" sz="1600" dirty="0">
                <a:latin typeface="Arial" panose="020B0604020202020204" pitchFamily="34" charset="0"/>
                <a:cs typeface="Arial" panose="020B0604020202020204" pitchFamily="34" charset="0"/>
                <a:sym typeface="Symbol"/>
              </a:rPr>
              <a:t>D</a:t>
            </a:r>
            <a:r>
              <a:rPr lang="en-US" sz="1600" dirty="0" smtClean="0">
                <a:latin typeface="Arial" panose="020B0604020202020204" pitchFamily="34" charset="0"/>
                <a:cs typeface="Arial" panose="020B0604020202020204" pitchFamily="34" charset="0"/>
                <a:sym typeface="Symbol"/>
              </a:rPr>
              <a:t>etection of these </a:t>
            </a:r>
            <a:r>
              <a:rPr lang="en-US" sz="1600" dirty="0" err="1" smtClean="0">
                <a:latin typeface="Arial" panose="020B0604020202020204" pitchFamily="34" charset="0"/>
                <a:cs typeface="Arial" panose="020B0604020202020204" pitchFamily="34" charset="0"/>
                <a:sym typeface="Symbol"/>
              </a:rPr>
              <a:t>secondaries</a:t>
            </a:r>
            <a:r>
              <a:rPr lang="en-US" sz="1600" dirty="0" smtClean="0">
                <a:latin typeface="Arial" panose="020B0604020202020204" pitchFamily="34" charset="0"/>
                <a:cs typeface="Arial" panose="020B0604020202020204" pitchFamily="34" charset="0"/>
                <a:sym typeface="Symbol"/>
              </a:rPr>
              <a:t> by an appropriate detector outside of beam pipe</a:t>
            </a:r>
          </a:p>
          <a:p>
            <a:pPr marL="342900" indent="-342900" algn="l">
              <a:spcBef>
                <a:spcPts val="600"/>
              </a:spcBef>
              <a:buFont typeface="Symbol"/>
              <a:buChar char="®"/>
            </a:pPr>
            <a:r>
              <a:rPr lang="en-US" sz="1600" dirty="0">
                <a:latin typeface="Arial" panose="020B0604020202020204" pitchFamily="34" charset="0"/>
                <a:cs typeface="Arial" panose="020B0604020202020204" pitchFamily="34" charset="0"/>
                <a:sym typeface="Symbol"/>
              </a:rPr>
              <a:t>R</a:t>
            </a:r>
            <a:r>
              <a:rPr lang="en-US" sz="1600" dirty="0" smtClean="0">
                <a:latin typeface="Arial" panose="020B0604020202020204" pitchFamily="34" charset="0"/>
                <a:cs typeface="Arial" panose="020B0604020202020204" pitchFamily="34" charset="0"/>
                <a:sym typeface="Symbol"/>
              </a:rPr>
              <a:t>elative cheap detector installed at many locations </a:t>
            </a:r>
          </a:p>
          <a:p>
            <a:pPr algn="l">
              <a:spcBef>
                <a:spcPts val="600"/>
              </a:spcBef>
            </a:pPr>
            <a:r>
              <a:rPr lang="en-US" sz="1600" dirty="0" smtClean="0">
                <a:latin typeface="Arial" panose="020B0604020202020204" pitchFamily="34" charset="0"/>
                <a:cs typeface="Arial" panose="020B0604020202020204" pitchFamily="34" charset="0"/>
                <a:sym typeface="Symbol"/>
              </a:rPr>
              <a:t>Remark: Due to grazing angle a thin vacuum chamber might be a ‘thick target’</a:t>
            </a:r>
            <a:endParaRPr lang="en-US" sz="1600" dirty="0" smtClean="0">
              <a:latin typeface="Arial" panose="020B0604020202020204" pitchFamily="34" charset="0"/>
              <a:cs typeface="Arial" panose="020B0604020202020204" pitchFamily="34" charset="0"/>
            </a:endParaRPr>
          </a:p>
        </p:txBody>
      </p:sp>
      <p:grpSp>
        <p:nvGrpSpPr>
          <p:cNvPr id="4" name="Gruppieren 3"/>
          <p:cNvGrpSpPr/>
          <p:nvPr/>
        </p:nvGrpSpPr>
        <p:grpSpPr>
          <a:xfrm>
            <a:off x="323528" y="2924944"/>
            <a:ext cx="8640960" cy="3106796"/>
            <a:chOff x="323528" y="2924944"/>
            <a:chExt cx="8640960" cy="3106796"/>
          </a:xfrm>
        </p:grpSpPr>
        <p:cxnSp>
          <p:nvCxnSpPr>
            <p:cNvPr id="3" name="Gerade Verbindung 2"/>
            <p:cNvCxnSpPr/>
            <p:nvPr/>
          </p:nvCxnSpPr>
          <p:spPr bwMode="auto">
            <a:xfrm>
              <a:off x="395536" y="3140968"/>
              <a:ext cx="5760640" cy="0"/>
            </a:xfrm>
            <a:prstGeom prst="line">
              <a:avLst/>
            </a:prstGeom>
            <a:solidFill>
              <a:schemeClr val="accent1"/>
            </a:solidFill>
            <a:ln w="635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2074" name="Gruppieren 2073"/>
            <p:cNvGrpSpPr/>
            <p:nvPr/>
          </p:nvGrpSpPr>
          <p:grpSpPr>
            <a:xfrm>
              <a:off x="323528" y="4005064"/>
              <a:ext cx="8064896" cy="2026676"/>
              <a:chOff x="971600" y="4725144"/>
              <a:chExt cx="8064896" cy="2026676"/>
            </a:xfrm>
          </p:grpSpPr>
          <p:cxnSp>
            <p:nvCxnSpPr>
              <p:cNvPr id="10" name="Gerade Verbindung 9"/>
              <p:cNvCxnSpPr/>
              <p:nvPr/>
            </p:nvCxnSpPr>
            <p:spPr bwMode="auto">
              <a:xfrm>
                <a:off x="971600" y="5157192"/>
                <a:ext cx="5760640" cy="0"/>
              </a:xfrm>
              <a:prstGeom prst="line">
                <a:avLst/>
              </a:prstGeom>
              <a:solidFill>
                <a:schemeClr val="accent1"/>
              </a:solidFill>
              <a:ln w="635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 name="Gerade Verbindung 7"/>
              <p:cNvCxnSpPr/>
              <p:nvPr/>
            </p:nvCxnSpPr>
            <p:spPr bwMode="auto">
              <a:xfrm>
                <a:off x="971600" y="4725144"/>
                <a:ext cx="3290838" cy="432048"/>
              </a:xfrm>
              <a:prstGeom prst="line">
                <a:avLst/>
              </a:prstGeom>
              <a:solidFill>
                <a:schemeClr val="accent1"/>
              </a:solidFill>
              <a:ln w="63500" cap="flat" cmpd="sng" algn="ctr">
                <a:solidFill>
                  <a:srgbClr val="FF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2" name="Ellipse 11"/>
              <p:cNvSpPr/>
              <p:nvPr/>
            </p:nvSpPr>
            <p:spPr bwMode="auto">
              <a:xfrm>
                <a:off x="4139952" y="5085184"/>
                <a:ext cx="227806" cy="216024"/>
              </a:xfrm>
              <a:prstGeom prst="ellipse">
                <a:avLst/>
              </a:prstGeom>
              <a:solidFill>
                <a:srgbClr val="008000"/>
              </a:solidFill>
              <a:ln w="31750" cap="flat" cmpd="sng" algn="ctr">
                <a:solidFill>
                  <a:srgbClr val="00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smtClean="0">
                  <a:ln>
                    <a:noFill/>
                  </a:ln>
                  <a:solidFill>
                    <a:schemeClr val="tx1"/>
                  </a:solidFill>
                  <a:effectLst/>
                  <a:latin typeface="Times New Roman" pitchFamily="18" charset="0"/>
                </a:endParaRPr>
              </a:p>
            </p:txBody>
          </p:sp>
          <p:cxnSp>
            <p:nvCxnSpPr>
              <p:cNvPr id="14" name="Gerade Verbindung mit Pfeil 13"/>
              <p:cNvCxnSpPr>
                <a:stCxn id="12" idx="7"/>
              </p:cNvCxnSpPr>
              <p:nvPr/>
            </p:nvCxnSpPr>
            <p:spPr bwMode="auto">
              <a:xfrm flipH="1">
                <a:off x="3635896" y="5116820"/>
                <a:ext cx="698501" cy="616436"/>
              </a:xfrm>
              <a:prstGeom prst="straightConnector1">
                <a:avLst/>
              </a:prstGeom>
              <a:solidFill>
                <a:schemeClr val="accent1"/>
              </a:solidFill>
              <a:ln w="50800" cap="flat" cmpd="sng" algn="ctr">
                <a:solidFill>
                  <a:srgbClr val="008000"/>
                </a:solidFill>
                <a:prstDash val="solid"/>
                <a:round/>
                <a:headEnd type="none" w="med" len="med"/>
                <a:tailEnd type="stealth"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6" name="Gerade Verbindung mit Pfeil 25"/>
              <p:cNvCxnSpPr/>
              <p:nvPr/>
            </p:nvCxnSpPr>
            <p:spPr bwMode="auto">
              <a:xfrm flipH="1">
                <a:off x="4211960" y="5193196"/>
                <a:ext cx="77812" cy="841442"/>
              </a:xfrm>
              <a:prstGeom prst="straightConnector1">
                <a:avLst/>
              </a:prstGeom>
              <a:solidFill>
                <a:schemeClr val="accent1"/>
              </a:solidFill>
              <a:ln w="50800" cap="flat" cmpd="sng" algn="ctr">
                <a:solidFill>
                  <a:srgbClr val="008000"/>
                </a:solidFill>
                <a:prstDash val="solid"/>
                <a:round/>
                <a:headEnd type="none" w="med" len="med"/>
                <a:tailEnd type="stealth"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7" name="Gerade Verbindung mit Pfeil 26"/>
              <p:cNvCxnSpPr>
                <a:stCxn id="12" idx="6"/>
              </p:cNvCxnSpPr>
              <p:nvPr/>
            </p:nvCxnSpPr>
            <p:spPr bwMode="auto">
              <a:xfrm>
                <a:off x="4367758" y="5193196"/>
                <a:ext cx="1140346" cy="420721"/>
              </a:xfrm>
              <a:prstGeom prst="straightConnector1">
                <a:avLst/>
              </a:prstGeom>
              <a:solidFill>
                <a:schemeClr val="accent1"/>
              </a:solidFill>
              <a:ln w="50800" cap="flat" cmpd="sng" algn="ctr">
                <a:solidFill>
                  <a:srgbClr val="008000"/>
                </a:solidFill>
                <a:prstDash val="solid"/>
                <a:round/>
                <a:headEnd type="none" w="med" len="med"/>
                <a:tailEnd type="stealth"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8" name="Gerade Verbindung mit Pfeil 27"/>
              <p:cNvCxnSpPr>
                <a:stCxn id="12" idx="1"/>
              </p:cNvCxnSpPr>
              <p:nvPr/>
            </p:nvCxnSpPr>
            <p:spPr bwMode="auto">
              <a:xfrm>
                <a:off x="4173313" y="5116820"/>
                <a:ext cx="1190775" cy="832460"/>
              </a:xfrm>
              <a:prstGeom prst="straightConnector1">
                <a:avLst/>
              </a:prstGeom>
              <a:solidFill>
                <a:schemeClr val="accent1"/>
              </a:solidFill>
              <a:ln w="50800" cap="flat" cmpd="sng" algn="ctr">
                <a:solidFill>
                  <a:srgbClr val="008000"/>
                </a:solidFill>
                <a:prstDash val="solid"/>
                <a:round/>
                <a:headEnd type="none" w="med" len="med"/>
                <a:tailEnd type="stealth"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9" name="Gerade Verbindung mit Pfeil 28"/>
              <p:cNvCxnSpPr>
                <a:stCxn id="12" idx="0"/>
              </p:cNvCxnSpPr>
              <p:nvPr/>
            </p:nvCxnSpPr>
            <p:spPr bwMode="auto">
              <a:xfrm>
                <a:off x="4253855" y="5085184"/>
                <a:ext cx="894209" cy="1080120"/>
              </a:xfrm>
              <a:prstGeom prst="straightConnector1">
                <a:avLst/>
              </a:prstGeom>
              <a:solidFill>
                <a:schemeClr val="accent1"/>
              </a:solidFill>
              <a:ln w="50800" cap="flat" cmpd="sng" algn="ctr">
                <a:solidFill>
                  <a:srgbClr val="008000"/>
                </a:solidFill>
                <a:prstDash val="solid"/>
                <a:round/>
                <a:headEnd type="none" w="med" len="med"/>
                <a:tailEnd type="stealth"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0" name="Gerade Verbindung mit Pfeil 29"/>
              <p:cNvCxnSpPr>
                <a:stCxn id="12" idx="7"/>
              </p:cNvCxnSpPr>
              <p:nvPr/>
            </p:nvCxnSpPr>
            <p:spPr bwMode="auto">
              <a:xfrm>
                <a:off x="4334397" y="5116820"/>
                <a:ext cx="603534" cy="1264508"/>
              </a:xfrm>
              <a:prstGeom prst="straightConnector1">
                <a:avLst/>
              </a:prstGeom>
              <a:solidFill>
                <a:schemeClr val="accent1"/>
              </a:solidFill>
              <a:ln w="50800" cap="flat" cmpd="sng" algn="ctr">
                <a:solidFill>
                  <a:srgbClr val="008000"/>
                </a:solidFill>
                <a:prstDash val="solid"/>
                <a:round/>
                <a:headEnd type="none" w="med" len="med"/>
                <a:tailEnd type="stealth"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062" name="Ellipse 2061"/>
              <p:cNvSpPr/>
              <p:nvPr/>
            </p:nvSpPr>
            <p:spPr bwMode="auto">
              <a:xfrm>
                <a:off x="5663530" y="5533050"/>
                <a:ext cx="576064" cy="504056"/>
              </a:xfrm>
              <a:prstGeom prst="ellipse">
                <a:avLst/>
              </a:prstGeom>
              <a:solidFill>
                <a:srgbClr val="3333CC">
                  <a:alpha val="44000"/>
                </a:srgbClr>
              </a:solidFill>
              <a:ln w="31750" cap="flat" cmpd="sng" algn="ctr">
                <a:solidFill>
                  <a:srgbClr val="00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smtClean="0">
                  <a:ln>
                    <a:noFill/>
                  </a:ln>
                  <a:solidFill>
                    <a:schemeClr val="tx1"/>
                  </a:solidFill>
                  <a:effectLst/>
                  <a:latin typeface="Times New Roman" pitchFamily="18" charset="0"/>
                </a:endParaRPr>
              </a:p>
            </p:txBody>
          </p:sp>
          <p:cxnSp>
            <p:nvCxnSpPr>
              <p:cNvPr id="2064" name="Gerade Verbindung 2063"/>
              <p:cNvCxnSpPr>
                <a:stCxn id="2062" idx="6"/>
              </p:cNvCxnSpPr>
              <p:nvPr/>
            </p:nvCxnSpPr>
            <p:spPr bwMode="auto">
              <a:xfrm>
                <a:off x="6239594" y="5785078"/>
                <a:ext cx="564654" cy="0"/>
              </a:xfrm>
              <a:prstGeom prst="line">
                <a:avLst/>
              </a:prstGeom>
              <a:solidFill>
                <a:schemeClr val="accent1"/>
              </a:solidFill>
              <a:ln w="31750" cap="flat" cmpd="sng" algn="ctr">
                <a:solidFill>
                  <a:srgbClr val="3333CC"/>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1" name="Gerade Verbindung 50"/>
              <p:cNvCxnSpPr/>
              <p:nvPr/>
            </p:nvCxnSpPr>
            <p:spPr bwMode="auto">
              <a:xfrm flipV="1">
                <a:off x="6804248" y="5533050"/>
                <a:ext cx="0" cy="501588"/>
              </a:xfrm>
              <a:prstGeom prst="line">
                <a:avLst/>
              </a:prstGeom>
              <a:solidFill>
                <a:schemeClr val="accent1"/>
              </a:solidFill>
              <a:ln w="31750" cap="flat" cmpd="sng" algn="ctr">
                <a:solidFill>
                  <a:srgbClr val="3333CC"/>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2" name="Gerade Verbindung 51"/>
              <p:cNvCxnSpPr/>
              <p:nvPr/>
            </p:nvCxnSpPr>
            <p:spPr bwMode="auto">
              <a:xfrm>
                <a:off x="6804248" y="5545978"/>
                <a:ext cx="457200" cy="239100"/>
              </a:xfrm>
              <a:prstGeom prst="line">
                <a:avLst/>
              </a:prstGeom>
              <a:solidFill>
                <a:schemeClr val="accent1"/>
              </a:solidFill>
              <a:ln w="31750" cap="flat" cmpd="sng" algn="ctr">
                <a:solidFill>
                  <a:srgbClr val="3333CC"/>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3" name="Gerade Verbindung 52"/>
              <p:cNvCxnSpPr/>
              <p:nvPr/>
            </p:nvCxnSpPr>
            <p:spPr bwMode="auto">
              <a:xfrm flipV="1">
                <a:off x="6804248" y="5785078"/>
                <a:ext cx="457200" cy="249560"/>
              </a:xfrm>
              <a:prstGeom prst="line">
                <a:avLst/>
              </a:prstGeom>
              <a:solidFill>
                <a:schemeClr val="accent1"/>
              </a:solidFill>
              <a:ln w="31750" cap="flat" cmpd="sng" algn="ctr">
                <a:solidFill>
                  <a:srgbClr val="3333CC"/>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4" name="Gerade Verbindung 53"/>
              <p:cNvCxnSpPr/>
              <p:nvPr/>
            </p:nvCxnSpPr>
            <p:spPr bwMode="auto">
              <a:xfrm>
                <a:off x="7261448" y="5783844"/>
                <a:ext cx="564654" cy="0"/>
              </a:xfrm>
              <a:prstGeom prst="line">
                <a:avLst/>
              </a:prstGeom>
              <a:solidFill>
                <a:schemeClr val="accent1"/>
              </a:solidFill>
              <a:ln w="31750" cap="flat" cmpd="sng" algn="ctr">
                <a:solidFill>
                  <a:srgbClr val="3333CC"/>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070" name="Rechteck 2069"/>
              <p:cNvSpPr/>
              <p:nvPr/>
            </p:nvSpPr>
            <p:spPr bwMode="auto">
              <a:xfrm>
                <a:off x="7812360" y="5301208"/>
                <a:ext cx="432048" cy="936104"/>
              </a:xfrm>
              <a:prstGeom prst="rect">
                <a:avLst/>
              </a:prstGeom>
              <a:noFill/>
              <a:ln w="31750" cap="flat" cmpd="sng" algn="ctr">
                <a:solidFill>
                  <a:srgbClr val="3333CC"/>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smtClean="0">
                  <a:ln>
                    <a:noFill/>
                  </a:ln>
                  <a:solidFill>
                    <a:schemeClr val="tx1"/>
                  </a:solidFill>
                  <a:effectLst/>
                  <a:latin typeface="Times New Roman" pitchFamily="18" charset="0"/>
                </a:endParaRPr>
              </a:p>
            </p:txBody>
          </p:sp>
          <p:cxnSp>
            <p:nvCxnSpPr>
              <p:cNvPr id="2072" name="Gerade Verbindung mit Pfeil 2071"/>
              <p:cNvCxnSpPr/>
              <p:nvPr/>
            </p:nvCxnSpPr>
            <p:spPr bwMode="auto">
              <a:xfrm>
                <a:off x="8244408" y="5445224"/>
                <a:ext cx="792088" cy="0"/>
              </a:xfrm>
              <a:prstGeom prst="straightConnector1">
                <a:avLst/>
              </a:prstGeom>
              <a:solidFill>
                <a:schemeClr val="accent1"/>
              </a:solidFill>
              <a:ln w="31750" cap="flat" cmpd="sng" algn="ctr">
                <a:solidFill>
                  <a:srgbClr val="3333CC"/>
                </a:solidFill>
                <a:prstDash val="solid"/>
                <a:round/>
                <a:headEnd type="none" w="med" len="med"/>
                <a:tailEnd type="stealth"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63" name="Gerade Verbindung mit Pfeil 62"/>
              <p:cNvCxnSpPr/>
              <p:nvPr/>
            </p:nvCxnSpPr>
            <p:spPr bwMode="auto">
              <a:xfrm>
                <a:off x="8244408" y="6021288"/>
                <a:ext cx="792088" cy="0"/>
              </a:xfrm>
              <a:prstGeom prst="straightConnector1">
                <a:avLst/>
              </a:prstGeom>
              <a:solidFill>
                <a:schemeClr val="accent1"/>
              </a:solidFill>
              <a:ln w="31750" cap="flat" cmpd="sng" algn="ctr">
                <a:solidFill>
                  <a:srgbClr val="3333CC"/>
                </a:solidFill>
                <a:prstDash val="solid"/>
                <a:round/>
                <a:headEnd type="none" w="med" len="med"/>
                <a:tailEnd type="stealth"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073" name="Textfeld 2072"/>
              <p:cNvSpPr txBox="1"/>
              <p:nvPr/>
            </p:nvSpPr>
            <p:spPr>
              <a:xfrm>
                <a:off x="5220072" y="5157192"/>
                <a:ext cx="1597918" cy="338554"/>
              </a:xfrm>
              <a:prstGeom prst="rect">
                <a:avLst/>
              </a:prstGeom>
              <a:noFill/>
            </p:spPr>
            <p:txBody>
              <a:bodyPr wrap="square" rtlCol="0">
                <a:spAutoFit/>
              </a:bodyPr>
              <a:lstStyle/>
              <a:p>
                <a:r>
                  <a:rPr lang="en-US" sz="1600" b="1" dirty="0" smtClean="0">
                    <a:solidFill>
                      <a:srgbClr val="3333CC"/>
                    </a:solidFill>
                    <a:latin typeface="Arial" panose="020B0604020202020204" pitchFamily="34" charset="0"/>
                    <a:cs typeface="Arial" panose="020B0604020202020204" pitchFamily="34" charset="0"/>
                  </a:rPr>
                  <a:t>BLM detector  </a:t>
                </a:r>
                <a:endParaRPr lang="en-US" sz="1600" b="1" dirty="0">
                  <a:solidFill>
                    <a:srgbClr val="3333CC"/>
                  </a:solidFill>
                  <a:latin typeface="Arial" panose="020B0604020202020204" pitchFamily="34" charset="0"/>
                  <a:cs typeface="Arial" panose="020B0604020202020204" pitchFamily="34" charset="0"/>
                </a:endParaRPr>
              </a:p>
            </p:txBody>
          </p:sp>
          <p:sp>
            <p:nvSpPr>
              <p:cNvPr id="65" name="Textfeld 64"/>
              <p:cNvSpPr txBox="1"/>
              <p:nvPr/>
            </p:nvSpPr>
            <p:spPr>
              <a:xfrm>
                <a:off x="6214442" y="6167045"/>
                <a:ext cx="1597918" cy="584775"/>
              </a:xfrm>
              <a:prstGeom prst="rect">
                <a:avLst/>
              </a:prstGeom>
              <a:noFill/>
            </p:spPr>
            <p:txBody>
              <a:bodyPr wrap="square" rtlCol="0">
                <a:spAutoFit/>
              </a:bodyPr>
              <a:lstStyle/>
              <a:p>
                <a:pPr algn="l">
                  <a:spcBef>
                    <a:spcPts val="0"/>
                  </a:spcBef>
                </a:pPr>
                <a:r>
                  <a:rPr lang="en-US" sz="1600" b="1" dirty="0" smtClean="0">
                    <a:solidFill>
                      <a:srgbClr val="3333CC"/>
                    </a:solidFill>
                    <a:latin typeface="Arial" panose="020B0604020202020204" pitchFamily="34" charset="0"/>
                    <a:cs typeface="Arial" panose="020B0604020202020204" pitchFamily="34" charset="0"/>
                  </a:rPr>
                  <a:t>front-end</a:t>
                </a:r>
              </a:p>
              <a:p>
                <a:pPr algn="l">
                  <a:spcBef>
                    <a:spcPts val="0"/>
                  </a:spcBef>
                </a:pPr>
                <a:r>
                  <a:rPr lang="en-US" sz="1600" b="1" dirty="0" smtClean="0">
                    <a:solidFill>
                      <a:srgbClr val="3333CC"/>
                    </a:solidFill>
                    <a:latin typeface="Arial" panose="020B0604020202020204" pitchFamily="34" charset="0"/>
                    <a:cs typeface="Arial" panose="020B0604020202020204" pitchFamily="34" charset="0"/>
                  </a:rPr>
                  <a:t>electronics </a:t>
                </a:r>
                <a:endParaRPr lang="en-US" sz="1600" b="1" dirty="0">
                  <a:solidFill>
                    <a:srgbClr val="3333CC"/>
                  </a:solidFill>
                  <a:latin typeface="Arial" panose="020B0604020202020204" pitchFamily="34" charset="0"/>
                  <a:cs typeface="Arial" panose="020B0604020202020204" pitchFamily="34" charset="0"/>
                </a:endParaRPr>
              </a:p>
            </p:txBody>
          </p:sp>
        </p:grpSp>
        <p:sp>
          <p:nvSpPr>
            <p:cNvPr id="67" name="Textfeld 66"/>
            <p:cNvSpPr txBox="1"/>
            <p:nvPr/>
          </p:nvSpPr>
          <p:spPr>
            <a:xfrm>
              <a:off x="6895703" y="5445224"/>
              <a:ext cx="1777938" cy="584775"/>
            </a:xfrm>
            <a:prstGeom prst="rect">
              <a:avLst/>
            </a:prstGeom>
            <a:noFill/>
          </p:spPr>
          <p:txBody>
            <a:bodyPr wrap="square" rtlCol="0">
              <a:spAutoFit/>
            </a:bodyPr>
            <a:lstStyle/>
            <a:p>
              <a:pPr algn="l">
                <a:spcBef>
                  <a:spcPts val="0"/>
                </a:spcBef>
              </a:pPr>
              <a:r>
                <a:rPr lang="en-US" sz="1600" b="1" dirty="0" smtClean="0">
                  <a:solidFill>
                    <a:srgbClr val="3333CC"/>
                  </a:solidFill>
                  <a:latin typeface="Arial" panose="020B0604020202020204" pitchFamily="34" charset="0"/>
                  <a:cs typeface="Arial" panose="020B0604020202020204" pitchFamily="34" charset="0"/>
                </a:rPr>
                <a:t>digitalization</a:t>
              </a:r>
            </a:p>
            <a:p>
              <a:pPr algn="l">
                <a:spcBef>
                  <a:spcPts val="0"/>
                </a:spcBef>
              </a:pPr>
              <a:r>
                <a:rPr lang="en-US" sz="1600" b="1" dirty="0" smtClean="0">
                  <a:solidFill>
                    <a:srgbClr val="3333CC"/>
                  </a:solidFill>
                  <a:latin typeface="Arial" panose="020B0604020202020204" pitchFamily="34" charset="0"/>
                  <a:cs typeface="Arial" panose="020B0604020202020204" pitchFamily="34" charset="0"/>
                </a:rPr>
                <a:t>&amp; fast analysis</a:t>
              </a:r>
              <a:endParaRPr lang="en-US" sz="1600" b="1" dirty="0">
                <a:solidFill>
                  <a:srgbClr val="3333CC"/>
                </a:solidFill>
                <a:latin typeface="Arial" panose="020B0604020202020204" pitchFamily="34" charset="0"/>
                <a:cs typeface="Arial" panose="020B0604020202020204" pitchFamily="34" charset="0"/>
              </a:endParaRPr>
            </a:p>
          </p:txBody>
        </p:sp>
        <p:sp>
          <p:nvSpPr>
            <p:cNvPr id="68" name="Textfeld 67"/>
            <p:cNvSpPr txBox="1"/>
            <p:nvPr/>
          </p:nvSpPr>
          <p:spPr>
            <a:xfrm>
              <a:off x="7716062" y="4931876"/>
              <a:ext cx="1104410" cy="338554"/>
            </a:xfrm>
            <a:prstGeom prst="rect">
              <a:avLst/>
            </a:prstGeom>
            <a:noFill/>
          </p:spPr>
          <p:txBody>
            <a:bodyPr wrap="square" rtlCol="0">
              <a:spAutoFit/>
            </a:bodyPr>
            <a:lstStyle/>
            <a:p>
              <a:pPr algn="l">
                <a:spcBef>
                  <a:spcPts val="0"/>
                </a:spcBef>
              </a:pPr>
              <a:r>
                <a:rPr lang="en-US" sz="1600" b="1" dirty="0" smtClean="0">
                  <a:solidFill>
                    <a:srgbClr val="3333CC"/>
                  </a:solidFill>
                  <a:latin typeface="Arial" panose="020B0604020202020204" pitchFamily="34" charset="0"/>
                  <a:cs typeface="Arial" panose="020B0604020202020204" pitchFamily="34" charset="0"/>
                </a:rPr>
                <a:t>interlock</a:t>
              </a:r>
              <a:endParaRPr lang="en-US" sz="1600" b="1" dirty="0">
                <a:solidFill>
                  <a:srgbClr val="3333CC"/>
                </a:solidFill>
                <a:latin typeface="Arial" panose="020B0604020202020204" pitchFamily="34" charset="0"/>
                <a:cs typeface="Arial" panose="020B0604020202020204" pitchFamily="34" charset="0"/>
              </a:endParaRPr>
            </a:p>
          </p:txBody>
        </p:sp>
        <p:sp>
          <p:nvSpPr>
            <p:cNvPr id="69" name="Textfeld 68"/>
            <p:cNvSpPr txBox="1"/>
            <p:nvPr/>
          </p:nvSpPr>
          <p:spPr>
            <a:xfrm>
              <a:off x="7773686" y="4293096"/>
              <a:ext cx="1190802" cy="338554"/>
            </a:xfrm>
            <a:prstGeom prst="rect">
              <a:avLst/>
            </a:prstGeom>
            <a:noFill/>
          </p:spPr>
          <p:txBody>
            <a:bodyPr wrap="square" rtlCol="0">
              <a:spAutoFit/>
            </a:bodyPr>
            <a:lstStyle/>
            <a:p>
              <a:pPr algn="l">
                <a:spcBef>
                  <a:spcPts val="0"/>
                </a:spcBef>
              </a:pPr>
              <a:r>
                <a:rPr lang="en-US" sz="1600" b="1" dirty="0" smtClean="0">
                  <a:solidFill>
                    <a:srgbClr val="3333CC"/>
                  </a:solidFill>
                  <a:latin typeface="Arial" panose="020B0604020202020204" pitchFamily="34" charset="0"/>
                  <a:cs typeface="Arial" panose="020B0604020202020204" pitchFamily="34" charset="0"/>
                </a:rPr>
                <a:t>display</a:t>
              </a:r>
              <a:endParaRPr lang="en-US" sz="1600" b="1" dirty="0">
                <a:solidFill>
                  <a:srgbClr val="3333CC"/>
                </a:solidFill>
                <a:latin typeface="Arial" panose="020B0604020202020204" pitchFamily="34" charset="0"/>
                <a:cs typeface="Arial" panose="020B0604020202020204" pitchFamily="34" charset="0"/>
              </a:endParaRPr>
            </a:p>
          </p:txBody>
        </p:sp>
        <p:sp>
          <p:nvSpPr>
            <p:cNvPr id="70" name="Textfeld 69"/>
            <p:cNvSpPr txBox="1"/>
            <p:nvPr/>
          </p:nvSpPr>
          <p:spPr>
            <a:xfrm>
              <a:off x="2663509" y="3995772"/>
              <a:ext cx="2052507" cy="353943"/>
            </a:xfrm>
            <a:prstGeom prst="rect">
              <a:avLst/>
            </a:prstGeom>
            <a:noFill/>
          </p:spPr>
          <p:txBody>
            <a:bodyPr wrap="square" rtlCol="0">
              <a:spAutoFit/>
            </a:bodyPr>
            <a:lstStyle/>
            <a:p>
              <a:pPr algn="l">
                <a:spcBef>
                  <a:spcPts val="0"/>
                </a:spcBef>
              </a:pPr>
              <a:r>
                <a:rPr lang="en-US" sz="1700" b="1" dirty="0" smtClean="0">
                  <a:solidFill>
                    <a:srgbClr val="FF0000"/>
                  </a:solidFill>
                  <a:latin typeface="Arial" panose="020B0604020202020204" pitchFamily="34" charset="0"/>
                  <a:cs typeface="Arial" panose="020B0604020202020204" pitchFamily="34" charset="0"/>
                </a:rPr>
                <a:t>lost beam particle </a:t>
              </a:r>
              <a:endParaRPr lang="en-US" sz="1700" b="1" dirty="0">
                <a:solidFill>
                  <a:srgbClr val="FF0000"/>
                </a:solidFill>
                <a:latin typeface="Arial" panose="020B0604020202020204" pitchFamily="34" charset="0"/>
                <a:cs typeface="Arial" panose="020B0604020202020204" pitchFamily="34" charset="0"/>
              </a:endParaRPr>
            </a:p>
          </p:txBody>
        </p:sp>
        <p:sp>
          <p:nvSpPr>
            <p:cNvPr id="71" name="Textfeld 70"/>
            <p:cNvSpPr txBox="1"/>
            <p:nvPr/>
          </p:nvSpPr>
          <p:spPr>
            <a:xfrm>
              <a:off x="539552" y="4581128"/>
              <a:ext cx="2936640" cy="1323439"/>
            </a:xfrm>
            <a:prstGeom prst="rect">
              <a:avLst/>
            </a:prstGeom>
            <a:noFill/>
          </p:spPr>
          <p:txBody>
            <a:bodyPr wrap="square" rtlCol="0">
              <a:spAutoFit/>
            </a:bodyPr>
            <a:lstStyle/>
            <a:p>
              <a:pPr algn="l">
                <a:spcBef>
                  <a:spcPts val="0"/>
                </a:spcBef>
              </a:pPr>
              <a:r>
                <a:rPr lang="en-US" sz="1600" b="1" dirty="0">
                  <a:solidFill>
                    <a:srgbClr val="008000"/>
                  </a:solidFill>
                  <a:latin typeface="Arial" panose="020B0604020202020204" pitchFamily="34" charset="0"/>
                  <a:cs typeface="Arial" panose="020B0604020202020204" pitchFamily="34" charset="0"/>
                </a:rPr>
                <a:t>S</a:t>
              </a:r>
              <a:r>
                <a:rPr lang="en-US" sz="1600" b="1" dirty="0" smtClean="0">
                  <a:solidFill>
                    <a:srgbClr val="008000"/>
                  </a:solidFill>
                  <a:latin typeface="Arial" panose="020B0604020202020204" pitchFamily="34" charset="0"/>
                  <a:cs typeface="Arial" panose="020B0604020202020204" pitchFamily="34" charset="0"/>
                </a:rPr>
                <a:t>econdary products:</a:t>
              </a:r>
            </a:p>
            <a:p>
              <a:pPr marL="285750" indent="-285750" algn="l">
                <a:spcBef>
                  <a:spcPts val="0"/>
                </a:spcBef>
                <a:buFont typeface="Wingdings" panose="05000000000000000000" pitchFamily="2" charset="2"/>
                <a:buChar char="Ø"/>
              </a:pPr>
              <a:r>
                <a:rPr lang="en-US" sz="1600" dirty="0">
                  <a:solidFill>
                    <a:srgbClr val="008000"/>
                  </a:solidFill>
                  <a:latin typeface="Arial" panose="020B0604020202020204" pitchFamily="34" charset="0"/>
                  <a:cs typeface="Arial" panose="020B0604020202020204" pitchFamily="34" charset="0"/>
                </a:rPr>
                <a:t>E</a:t>
              </a:r>
              <a:r>
                <a:rPr lang="en-US" sz="1600" dirty="0" smtClean="0">
                  <a:solidFill>
                    <a:srgbClr val="008000"/>
                  </a:solidFill>
                  <a:latin typeface="Arial" panose="020B0604020202020204" pitchFamily="34" charset="0"/>
                  <a:cs typeface="Arial" panose="020B0604020202020204" pitchFamily="34" charset="0"/>
                </a:rPr>
                <a:t>lectromagnetic or hadronic shower products</a:t>
              </a:r>
            </a:p>
            <a:p>
              <a:pPr marL="285750" indent="-285750" algn="l">
                <a:spcBef>
                  <a:spcPts val="0"/>
                </a:spcBef>
                <a:buFont typeface="Wingdings" panose="05000000000000000000" pitchFamily="2" charset="2"/>
                <a:buChar char="Ø"/>
              </a:pPr>
              <a:r>
                <a:rPr lang="en-US" sz="1600" dirty="0">
                  <a:solidFill>
                    <a:srgbClr val="008000"/>
                  </a:solidFill>
                  <a:latin typeface="Arial" panose="020B0604020202020204" pitchFamily="34" charset="0"/>
                  <a:cs typeface="Arial" panose="020B0604020202020204" pitchFamily="34" charset="0"/>
                </a:rPr>
                <a:t>C</a:t>
              </a:r>
              <a:r>
                <a:rPr lang="en-US" sz="1600" dirty="0" smtClean="0">
                  <a:solidFill>
                    <a:srgbClr val="008000"/>
                  </a:solidFill>
                  <a:latin typeface="Arial" panose="020B0604020202020204" pitchFamily="34" charset="0"/>
                  <a:cs typeface="Arial" panose="020B0604020202020204" pitchFamily="34" charset="0"/>
                </a:rPr>
                <a:t>harged particles</a:t>
              </a:r>
            </a:p>
            <a:p>
              <a:pPr marL="285750" indent="-285750" algn="l">
                <a:spcBef>
                  <a:spcPts val="0"/>
                </a:spcBef>
                <a:buFont typeface="Wingdings" panose="05000000000000000000" pitchFamily="2" charset="2"/>
                <a:buChar char="Ø"/>
              </a:pPr>
              <a:r>
                <a:rPr lang="en-US" sz="1600" dirty="0" smtClean="0">
                  <a:solidFill>
                    <a:srgbClr val="008000"/>
                  </a:solidFill>
                  <a:latin typeface="Arial" panose="020B0604020202020204" pitchFamily="34" charset="0"/>
                  <a:cs typeface="Arial" panose="020B0604020202020204" pitchFamily="34" charset="0"/>
                </a:rPr>
                <a:t>Neutrons or </a:t>
              </a:r>
              <a:r>
                <a:rPr lang="en-US" sz="1600" dirty="0" smtClean="0">
                  <a:solidFill>
                    <a:srgbClr val="008000"/>
                  </a:solidFill>
                  <a:latin typeface="Arial" panose="020B0604020202020204" pitchFamily="34" charset="0"/>
                  <a:cs typeface="Arial" panose="020B0604020202020204" pitchFamily="34" charset="0"/>
                  <a:sym typeface="Symbol" panose="05050102010706020507" pitchFamily="18" charset="2"/>
                </a:rPr>
                <a:t></a:t>
              </a:r>
              <a:endParaRPr lang="en-US" sz="1600" dirty="0" smtClean="0">
                <a:solidFill>
                  <a:srgbClr val="008000"/>
                </a:solidFill>
                <a:latin typeface="Arial" panose="020B0604020202020204" pitchFamily="34" charset="0"/>
                <a:cs typeface="Arial" panose="020B0604020202020204" pitchFamily="34" charset="0"/>
              </a:endParaRPr>
            </a:p>
          </p:txBody>
        </p:sp>
        <p:sp>
          <p:nvSpPr>
            <p:cNvPr id="72" name="Textfeld 71"/>
            <p:cNvSpPr txBox="1"/>
            <p:nvPr/>
          </p:nvSpPr>
          <p:spPr>
            <a:xfrm>
              <a:off x="6300192" y="2924944"/>
              <a:ext cx="1992949" cy="338554"/>
            </a:xfrm>
            <a:prstGeom prst="rect">
              <a:avLst/>
            </a:prstGeom>
            <a:noFill/>
          </p:spPr>
          <p:txBody>
            <a:bodyPr wrap="square" rtlCol="0">
              <a:spAutoFit/>
            </a:bodyPr>
            <a:lstStyle/>
            <a:p>
              <a:pPr algn="l">
                <a:spcBef>
                  <a:spcPts val="0"/>
                </a:spcBef>
              </a:pPr>
              <a:r>
                <a:rPr lang="en-US" sz="1600" b="1" dirty="0" smtClean="0">
                  <a:latin typeface="Arial" panose="020B0604020202020204" pitchFamily="34" charset="0"/>
                  <a:cs typeface="Arial" panose="020B0604020202020204" pitchFamily="34" charset="0"/>
                </a:rPr>
                <a:t>vacuum pipe</a:t>
              </a:r>
              <a:endParaRPr lang="en-US" sz="1600" b="1" dirty="0">
                <a:latin typeface="Arial" panose="020B0604020202020204" pitchFamily="34" charset="0"/>
                <a:cs typeface="Arial" panose="020B0604020202020204" pitchFamily="34" charset="0"/>
              </a:endParaRPr>
            </a:p>
          </p:txBody>
        </p:sp>
        <p:sp>
          <p:nvSpPr>
            <p:cNvPr id="74" name="Textfeld 73"/>
            <p:cNvSpPr txBox="1"/>
            <p:nvPr/>
          </p:nvSpPr>
          <p:spPr>
            <a:xfrm>
              <a:off x="5723112" y="3598236"/>
              <a:ext cx="1992949" cy="369332"/>
            </a:xfrm>
            <a:prstGeom prst="rect">
              <a:avLst/>
            </a:prstGeom>
            <a:noFill/>
          </p:spPr>
          <p:txBody>
            <a:bodyPr wrap="square" rtlCol="0">
              <a:spAutoFit/>
            </a:bodyPr>
            <a:lstStyle/>
            <a:p>
              <a:pPr algn="l">
                <a:spcBef>
                  <a:spcPts val="0"/>
                </a:spcBef>
              </a:pPr>
              <a:r>
                <a:rPr lang="en-US" b="1" dirty="0" smtClean="0">
                  <a:solidFill>
                    <a:srgbClr val="FF0000"/>
                  </a:solidFill>
                  <a:latin typeface="Arial" panose="020B0604020202020204" pitchFamily="34" charset="0"/>
                  <a:cs typeface="Arial" panose="020B0604020202020204" pitchFamily="34" charset="0"/>
                </a:rPr>
                <a:t>beam</a:t>
              </a:r>
              <a:endParaRPr lang="en-US" b="1" dirty="0">
                <a:solidFill>
                  <a:srgbClr val="FF0000"/>
                </a:solidFill>
                <a:latin typeface="Arial" panose="020B0604020202020204" pitchFamily="34" charset="0"/>
                <a:cs typeface="Arial" panose="020B0604020202020204" pitchFamily="34" charset="0"/>
              </a:endParaRPr>
            </a:p>
          </p:txBody>
        </p:sp>
        <p:sp>
          <p:nvSpPr>
            <p:cNvPr id="36" name="Pfeil nach rechts 35"/>
            <p:cNvSpPr/>
            <p:nvPr/>
          </p:nvSpPr>
          <p:spPr bwMode="auto">
            <a:xfrm>
              <a:off x="323528" y="3429000"/>
              <a:ext cx="5242842" cy="720080"/>
            </a:xfrm>
            <a:prstGeom prst="rightArrow">
              <a:avLst>
                <a:gd name="adj1" fmla="val 50000"/>
                <a:gd name="adj2" fmla="val 66653"/>
              </a:avLst>
            </a:prstGeom>
            <a:gradFill flip="none" rotWithShape="1">
              <a:gsLst>
                <a:gs pos="34000">
                  <a:srgbClr val="FF0000">
                    <a:alpha val="20000"/>
                  </a:srgbClr>
                </a:gs>
                <a:gs pos="47000">
                  <a:srgbClr val="FF0000"/>
                </a:gs>
                <a:gs pos="69000">
                  <a:srgbClr val="FF0000">
                    <a:alpha val="20000"/>
                  </a:srgbClr>
                </a:gs>
              </a:gsLst>
              <a:lin ang="5400000" scaled="0"/>
              <a:tileRect/>
            </a:gradFill>
            <a:ln w="31750" cap="flat" cmpd="sng" algn="ctr">
              <a:solidFill>
                <a:srgbClr val="00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smtClean="0">
                <a:ln>
                  <a:noFill/>
                </a:ln>
                <a:solidFill>
                  <a:schemeClr val="tx1"/>
                </a:solidFill>
                <a:effectLst/>
                <a:latin typeface="Times New Roman" pitchFamily="18" charset="0"/>
              </a:endParaRPr>
            </a:p>
          </p:txBody>
        </p:sp>
      </p:grpSp>
    </p:spTree>
    <p:extLst>
      <p:ext uri="{BB962C8B-B14F-4D97-AF65-F5344CB8AC3E}">
        <p14:creationId xmlns:p14="http://schemas.microsoft.com/office/powerpoint/2010/main" val="1865718634"/>
      </p:ext>
    </p:extLst>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Text Box 2"/>
          <p:cNvSpPr txBox="1">
            <a:spLocks noChangeArrowheads="1"/>
          </p:cNvSpPr>
          <p:nvPr/>
        </p:nvSpPr>
        <p:spPr bwMode="auto">
          <a:xfrm>
            <a:off x="252000" y="180000"/>
            <a:ext cx="7924800" cy="430887"/>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200" b="1" dirty="0">
                <a:solidFill>
                  <a:srgbClr val="000000"/>
                </a:solidFill>
                <a:latin typeface="Calibri" panose="020F0502020204030204" pitchFamily="34" charset="0"/>
                <a:cs typeface="Calibri" panose="020F0502020204030204" pitchFamily="34" charset="0"/>
              </a:rPr>
              <a:t>Scintillators as Beam Loss Monitors</a:t>
            </a:r>
          </a:p>
        </p:txBody>
      </p:sp>
      <p:sp>
        <p:nvSpPr>
          <p:cNvPr id="7172" name="Text Box 3"/>
          <p:cNvSpPr txBox="1">
            <a:spLocks noChangeArrowheads="1"/>
          </p:cNvSpPr>
          <p:nvPr/>
        </p:nvSpPr>
        <p:spPr bwMode="auto">
          <a:xfrm>
            <a:off x="125413" y="1343025"/>
            <a:ext cx="8729662" cy="180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p:txBody>
      </p:sp>
      <p:sp>
        <p:nvSpPr>
          <p:cNvPr id="295942" name="Rectangle 6"/>
          <p:cNvSpPr>
            <a:spLocks noChangeArrowheads="1"/>
          </p:cNvSpPr>
          <p:nvPr/>
        </p:nvSpPr>
        <p:spPr bwMode="auto">
          <a:xfrm>
            <a:off x="4572000" y="2789238"/>
            <a:ext cx="4572000" cy="7607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1600" b="1" i="1" dirty="0">
                <a:latin typeface="Arial" panose="020B0604020202020204" pitchFamily="34" charset="0"/>
                <a:cs typeface="Arial" panose="020B0604020202020204" pitchFamily="34" charset="0"/>
              </a:rPr>
              <a:t>Example:</a:t>
            </a:r>
            <a:r>
              <a:rPr lang="en-US" altLang="de-DE" sz="1600" dirty="0">
                <a:latin typeface="Arial" panose="020B0604020202020204" pitchFamily="34" charset="0"/>
                <a:cs typeface="Arial" panose="020B0604020202020204" pitchFamily="34" charset="0"/>
              </a:rPr>
              <a:t> Analog pulses of plastic scintillator:</a:t>
            </a:r>
          </a:p>
          <a:p>
            <a:pPr algn="l">
              <a:lnSpc>
                <a:spcPct val="30000"/>
              </a:lnSpc>
            </a:pPr>
            <a:r>
              <a:rPr lang="en-US" altLang="de-DE" sz="1600" dirty="0">
                <a:latin typeface="Arial" panose="020B0604020202020204" pitchFamily="34" charset="0"/>
                <a:cs typeface="Arial" panose="020B0604020202020204" pitchFamily="34" charset="0"/>
                <a:sym typeface="Symbol" pitchFamily="18" charset="2"/>
              </a:rPr>
              <a:t></a:t>
            </a:r>
            <a:r>
              <a:rPr lang="en-US" altLang="de-DE" sz="1600" dirty="0">
                <a:latin typeface="Arial" panose="020B0604020202020204" pitchFamily="34" charset="0"/>
                <a:cs typeface="Arial" panose="020B0604020202020204" pitchFamily="34" charset="0"/>
              </a:rPr>
              <a:t> broad energy spectrum</a:t>
            </a:r>
          </a:p>
          <a:p>
            <a:pPr algn="l">
              <a:lnSpc>
                <a:spcPct val="30000"/>
              </a:lnSpc>
            </a:pPr>
            <a:r>
              <a:rPr lang="en-US" altLang="de-DE" sz="1600" dirty="0">
                <a:latin typeface="Arial" panose="020B0604020202020204" pitchFamily="34" charset="0"/>
                <a:cs typeface="Arial" panose="020B0604020202020204" pitchFamily="34" charset="0"/>
              </a:rPr>
              <a:t>due to  many particle species and energies.</a:t>
            </a:r>
          </a:p>
        </p:txBody>
      </p:sp>
      <p:sp>
        <p:nvSpPr>
          <p:cNvPr id="7175" name="Rectangle 8"/>
          <p:cNvSpPr>
            <a:spLocks noChangeArrowheads="1"/>
          </p:cNvSpPr>
          <p:nvPr/>
        </p:nvSpPr>
        <p:spPr bwMode="auto">
          <a:xfrm>
            <a:off x="239713" y="812489"/>
            <a:ext cx="4572000" cy="17404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1700" b="1" dirty="0">
                <a:solidFill>
                  <a:srgbClr val="0000FF"/>
                </a:solidFill>
                <a:latin typeface="Arial" panose="020B0604020202020204" pitchFamily="34" charset="0"/>
                <a:cs typeface="Arial" panose="020B0604020202020204" pitchFamily="34" charset="0"/>
              </a:rPr>
              <a:t>Plastics or liquids are used:</a:t>
            </a:r>
          </a:p>
          <a:p>
            <a:pPr algn="l">
              <a:lnSpc>
                <a:spcPct val="70000"/>
              </a:lnSpc>
              <a:buFont typeface="Wingdings" pitchFamily="2" charset="2"/>
              <a:buChar char="Ø"/>
            </a:pPr>
            <a:r>
              <a:rPr lang="en-US" altLang="de-DE" sz="1700" dirty="0">
                <a:latin typeface="Arial" panose="020B0604020202020204" pitchFamily="34" charset="0"/>
                <a:cs typeface="Arial" panose="020B0604020202020204" pitchFamily="34" charset="0"/>
              </a:rPr>
              <a:t> </a:t>
            </a:r>
            <a:r>
              <a:rPr lang="en-US" altLang="de-DE" sz="1700" dirty="0" smtClean="0">
                <a:latin typeface="Arial" panose="020B0604020202020204" pitchFamily="34" charset="0"/>
                <a:cs typeface="Arial" panose="020B0604020202020204" pitchFamily="34" charset="0"/>
              </a:rPr>
              <a:t>Detection </a:t>
            </a:r>
            <a:r>
              <a:rPr lang="en-US" altLang="de-DE" sz="1700" dirty="0">
                <a:latin typeface="Arial" panose="020B0604020202020204" pitchFamily="34" charset="0"/>
                <a:cs typeface="Arial" panose="020B0604020202020204" pitchFamily="34" charset="0"/>
              </a:rPr>
              <a:t>of </a:t>
            </a:r>
            <a:r>
              <a:rPr lang="en-US" altLang="de-DE" sz="1700" b="1" dirty="0">
                <a:latin typeface="Arial" panose="020B0604020202020204" pitchFamily="34" charset="0"/>
                <a:cs typeface="Arial" panose="020B0604020202020204" pitchFamily="34" charset="0"/>
              </a:rPr>
              <a:t>charged particles</a:t>
            </a:r>
          </a:p>
          <a:p>
            <a:pPr algn="l">
              <a:lnSpc>
                <a:spcPct val="40000"/>
              </a:lnSpc>
            </a:pPr>
            <a:r>
              <a:rPr lang="en-US" altLang="de-DE" sz="1700" dirty="0">
                <a:latin typeface="Arial" panose="020B0604020202020204" pitchFamily="34" charset="0"/>
                <a:cs typeface="Arial" panose="020B0604020202020204" pitchFamily="34" charset="0"/>
              </a:rPr>
              <a:t>    </a:t>
            </a:r>
            <a:r>
              <a:rPr lang="en-US" altLang="de-DE" sz="1700" dirty="0" smtClean="0">
                <a:latin typeface="Arial" panose="020B0604020202020204" pitchFamily="34" charset="0"/>
                <a:cs typeface="Arial" panose="020B0604020202020204" pitchFamily="34" charset="0"/>
              </a:rPr>
              <a:t>by </a:t>
            </a:r>
            <a:r>
              <a:rPr lang="en-US" altLang="de-DE" sz="1700" dirty="0">
                <a:latin typeface="Arial" panose="020B0604020202020204" pitchFamily="34" charset="0"/>
                <a:cs typeface="Arial" panose="020B0604020202020204" pitchFamily="34" charset="0"/>
              </a:rPr>
              <a:t>electronic stopping</a:t>
            </a:r>
          </a:p>
          <a:p>
            <a:pPr algn="l">
              <a:lnSpc>
                <a:spcPct val="70000"/>
              </a:lnSpc>
              <a:buFont typeface="Wingdings" pitchFamily="2" charset="2"/>
              <a:buChar char="Ø"/>
            </a:pPr>
            <a:r>
              <a:rPr lang="en-US" altLang="de-DE" sz="1700" dirty="0">
                <a:latin typeface="Arial" panose="020B0604020202020204" pitchFamily="34" charset="0"/>
                <a:cs typeface="Arial" panose="020B0604020202020204" pitchFamily="34" charset="0"/>
              </a:rPr>
              <a:t> </a:t>
            </a:r>
            <a:r>
              <a:rPr lang="en-US" altLang="de-DE" sz="1700" dirty="0" smtClean="0">
                <a:latin typeface="Arial" panose="020B0604020202020204" pitchFamily="34" charset="0"/>
                <a:cs typeface="Arial" panose="020B0604020202020204" pitchFamily="34" charset="0"/>
              </a:rPr>
              <a:t>Detection </a:t>
            </a:r>
            <a:r>
              <a:rPr lang="en-US" altLang="de-DE" sz="1700" dirty="0">
                <a:latin typeface="Arial" panose="020B0604020202020204" pitchFamily="34" charset="0"/>
                <a:cs typeface="Arial" panose="020B0604020202020204" pitchFamily="34" charset="0"/>
              </a:rPr>
              <a:t>of </a:t>
            </a:r>
            <a:r>
              <a:rPr lang="en-US" altLang="de-DE" sz="1700" b="1" dirty="0">
                <a:latin typeface="Arial" panose="020B0604020202020204" pitchFamily="34" charset="0"/>
                <a:cs typeface="Arial" panose="020B0604020202020204" pitchFamily="34" charset="0"/>
              </a:rPr>
              <a:t>neutrons</a:t>
            </a:r>
          </a:p>
          <a:p>
            <a:pPr algn="l">
              <a:lnSpc>
                <a:spcPct val="50000"/>
              </a:lnSpc>
            </a:pPr>
            <a:r>
              <a:rPr lang="en-US" altLang="de-DE" sz="1700" dirty="0">
                <a:latin typeface="Arial" panose="020B0604020202020204" pitchFamily="34" charset="0"/>
                <a:cs typeface="Arial" panose="020B0604020202020204" pitchFamily="34" charset="0"/>
              </a:rPr>
              <a:t>   </a:t>
            </a:r>
            <a:r>
              <a:rPr lang="en-US" altLang="de-DE" sz="1700" dirty="0" smtClean="0">
                <a:latin typeface="Arial" panose="020B0604020202020204" pitchFamily="34" charset="0"/>
                <a:cs typeface="Arial" panose="020B0604020202020204" pitchFamily="34" charset="0"/>
              </a:rPr>
              <a:t> by </a:t>
            </a:r>
            <a:r>
              <a:rPr lang="en-US" altLang="de-DE" sz="1700" dirty="0">
                <a:latin typeface="Arial" panose="020B0604020202020204" pitchFamily="34" charset="0"/>
                <a:cs typeface="Arial" panose="020B0604020202020204" pitchFamily="34" charset="0"/>
              </a:rPr>
              <a:t>elastic collisions n on p in plastics</a:t>
            </a:r>
          </a:p>
          <a:p>
            <a:pPr algn="l">
              <a:lnSpc>
                <a:spcPct val="50000"/>
              </a:lnSpc>
            </a:pPr>
            <a:r>
              <a:rPr lang="en-US" altLang="de-DE" sz="1700" dirty="0">
                <a:latin typeface="Arial" panose="020B0604020202020204" pitchFamily="34" charset="0"/>
                <a:cs typeface="Arial" panose="020B0604020202020204" pitchFamily="34" charset="0"/>
              </a:rPr>
              <a:t>   </a:t>
            </a:r>
            <a:r>
              <a:rPr lang="en-US" altLang="de-DE" sz="1700" dirty="0" smtClean="0">
                <a:latin typeface="Arial" panose="020B0604020202020204" pitchFamily="34" charset="0"/>
                <a:cs typeface="Arial" panose="020B0604020202020204" pitchFamily="34" charset="0"/>
              </a:rPr>
              <a:t> and </a:t>
            </a:r>
            <a:r>
              <a:rPr lang="en-US" altLang="de-DE" sz="1700" dirty="0">
                <a:latin typeface="Arial" panose="020B0604020202020204" pitchFamily="34" charset="0"/>
                <a:cs typeface="Arial" panose="020B0604020202020204" pitchFamily="34" charset="0"/>
              </a:rPr>
              <a:t>fast p electronic stopping.</a:t>
            </a:r>
          </a:p>
        </p:txBody>
      </p:sp>
      <p:sp>
        <p:nvSpPr>
          <p:cNvPr id="295945" name="Rectangle 9"/>
          <p:cNvSpPr>
            <a:spLocks noChangeArrowheads="1"/>
          </p:cNvSpPr>
          <p:nvPr/>
        </p:nvSpPr>
        <p:spPr bwMode="auto">
          <a:xfrm>
            <a:off x="4332288" y="852391"/>
            <a:ext cx="4811712" cy="15855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1600" b="1" dirty="0">
                <a:solidFill>
                  <a:srgbClr val="0000FF"/>
                </a:solidFill>
                <a:latin typeface="Arial" panose="020B0604020202020204" pitchFamily="34" charset="0"/>
                <a:cs typeface="Arial" panose="020B0604020202020204" pitchFamily="34" charset="0"/>
              </a:rPr>
              <a:t>Scintillator + photo-multiplier:</a:t>
            </a:r>
          </a:p>
          <a:p>
            <a:pPr algn="l">
              <a:lnSpc>
                <a:spcPct val="50000"/>
              </a:lnSpc>
            </a:pPr>
            <a:r>
              <a:rPr lang="en-US" altLang="de-DE" sz="1600" dirty="0">
                <a:latin typeface="Arial" panose="020B0604020202020204" pitchFamily="34" charset="0"/>
                <a:cs typeface="Arial" panose="020B0604020202020204" pitchFamily="34" charset="0"/>
              </a:rPr>
              <a:t>counting (large PMT amplification)</a:t>
            </a:r>
          </a:p>
          <a:p>
            <a:pPr algn="l">
              <a:lnSpc>
                <a:spcPct val="50000"/>
              </a:lnSpc>
            </a:pPr>
            <a:r>
              <a:rPr lang="en-US" altLang="de-DE" sz="1600" dirty="0">
                <a:latin typeface="Arial" panose="020B0604020202020204" pitchFamily="34" charset="0"/>
                <a:cs typeface="Arial" panose="020B0604020202020204" pitchFamily="34" charset="0"/>
              </a:rPr>
              <a:t>or analog voltage ADC (low PMT </a:t>
            </a:r>
            <a:r>
              <a:rPr lang="en-US" altLang="de-DE" sz="1600" dirty="0" smtClean="0">
                <a:latin typeface="Arial" panose="020B0604020202020204" pitchFamily="34" charset="0"/>
                <a:cs typeface="Arial" panose="020B0604020202020204" pitchFamily="34" charset="0"/>
              </a:rPr>
              <a:t>amplification)</a:t>
            </a:r>
            <a:endParaRPr lang="en-US" altLang="de-DE" sz="1600" dirty="0">
              <a:latin typeface="Arial" panose="020B0604020202020204" pitchFamily="34" charset="0"/>
              <a:cs typeface="Arial" panose="020B0604020202020204" pitchFamily="34" charset="0"/>
            </a:endParaRPr>
          </a:p>
          <a:p>
            <a:pPr algn="l">
              <a:lnSpc>
                <a:spcPct val="50000"/>
              </a:lnSpc>
            </a:pPr>
            <a:r>
              <a:rPr lang="en-US" altLang="de-DE" sz="1600" dirty="0">
                <a:latin typeface="Arial" panose="020B0604020202020204" pitchFamily="34" charset="0"/>
                <a:cs typeface="Arial" panose="020B0604020202020204" pitchFamily="34" charset="0"/>
              </a:rPr>
              <a:t>Radiation hardness:</a:t>
            </a:r>
          </a:p>
          <a:p>
            <a:pPr algn="l">
              <a:lnSpc>
                <a:spcPct val="50000"/>
              </a:lnSpc>
            </a:pPr>
            <a:r>
              <a:rPr lang="en-US" altLang="de-DE" sz="1600" dirty="0">
                <a:latin typeface="Arial" panose="020B0604020202020204" pitchFamily="34" charset="0"/>
                <a:cs typeface="Arial" panose="020B0604020202020204" pitchFamily="34" charset="0"/>
              </a:rPr>
              <a:t>plastics  1 </a:t>
            </a:r>
            <a:r>
              <a:rPr lang="en-US" altLang="de-DE" sz="1600" dirty="0" err="1">
                <a:latin typeface="Arial" panose="020B0604020202020204" pitchFamily="34" charset="0"/>
                <a:cs typeface="Arial" panose="020B0604020202020204" pitchFamily="34" charset="0"/>
              </a:rPr>
              <a:t>Mrad</a:t>
            </a:r>
            <a:r>
              <a:rPr lang="en-US" altLang="de-DE" sz="1600" dirty="0">
                <a:latin typeface="Arial" panose="020B0604020202020204" pitchFamily="34" charset="0"/>
                <a:cs typeface="Arial" panose="020B0604020202020204" pitchFamily="34" charset="0"/>
              </a:rPr>
              <a:t> = 10</a:t>
            </a:r>
            <a:r>
              <a:rPr lang="en-US" altLang="de-DE" sz="1600" baseline="30000" dirty="0">
                <a:latin typeface="Arial" panose="020B0604020202020204" pitchFamily="34" charset="0"/>
                <a:cs typeface="Arial" panose="020B0604020202020204" pitchFamily="34" charset="0"/>
              </a:rPr>
              <a:t>4</a:t>
            </a:r>
            <a:r>
              <a:rPr lang="en-US" altLang="de-DE" sz="1600" dirty="0">
                <a:latin typeface="Arial" panose="020B0604020202020204" pitchFamily="34" charset="0"/>
                <a:cs typeface="Arial" panose="020B0604020202020204" pitchFamily="34" charset="0"/>
              </a:rPr>
              <a:t> </a:t>
            </a:r>
            <a:r>
              <a:rPr lang="en-US" altLang="de-DE" sz="1600" dirty="0" err="1">
                <a:latin typeface="Arial" panose="020B0604020202020204" pitchFamily="34" charset="0"/>
                <a:cs typeface="Arial" panose="020B0604020202020204" pitchFamily="34" charset="0"/>
              </a:rPr>
              <a:t>Gy</a:t>
            </a:r>
            <a:endParaRPr lang="en-US" altLang="de-DE" sz="1600" dirty="0">
              <a:latin typeface="Arial" panose="020B0604020202020204" pitchFamily="34" charset="0"/>
              <a:cs typeface="Arial" panose="020B0604020202020204" pitchFamily="34" charset="0"/>
            </a:endParaRPr>
          </a:p>
          <a:p>
            <a:pPr algn="l">
              <a:lnSpc>
                <a:spcPct val="50000"/>
              </a:lnSpc>
            </a:pPr>
            <a:r>
              <a:rPr lang="en-US" altLang="de-DE" sz="1600" dirty="0">
                <a:latin typeface="Arial" panose="020B0604020202020204" pitchFamily="34" charset="0"/>
                <a:cs typeface="Arial" panose="020B0604020202020204" pitchFamily="34" charset="0"/>
              </a:rPr>
              <a:t>liquid   </a:t>
            </a:r>
            <a:r>
              <a:rPr lang="en-US" altLang="de-DE" sz="1600" dirty="0" smtClean="0">
                <a:latin typeface="Arial" panose="020B0604020202020204" pitchFamily="34" charset="0"/>
                <a:cs typeface="Arial" panose="020B0604020202020204" pitchFamily="34" charset="0"/>
              </a:rPr>
              <a:t> 10 </a:t>
            </a:r>
            <a:r>
              <a:rPr lang="en-US" altLang="de-DE" sz="1600" dirty="0" err="1">
                <a:latin typeface="Arial" panose="020B0604020202020204" pitchFamily="34" charset="0"/>
                <a:cs typeface="Arial" panose="020B0604020202020204" pitchFamily="34" charset="0"/>
              </a:rPr>
              <a:t>Mrad</a:t>
            </a:r>
            <a:r>
              <a:rPr lang="en-US" altLang="de-DE" sz="1600" dirty="0">
                <a:latin typeface="Arial" panose="020B0604020202020204" pitchFamily="34" charset="0"/>
                <a:cs typeface="Arial" panose="020B0604020202020204" pitchFamily="34" charset="0"/>
              </a:rPr>
              <a:t> = 10</a:t>
            </a:r>
            <a:r>
              <a:rPr lang="en-US" altLang="de-DE" sz="1600" baseline="30000" dirty="0">
                <a:latin typeface="Arial" panose="020B0604020202020204" pitchFamily="34" charset="0"/>
                <a:cs typeface="Arial" panose="020B0604020202020204" pitchFamily="34" charset="0"/>
              </a:rPr>
              <a:t>5</a:t>
            </a:r>
            <a:r>
              <a:rPr lang="en-US" altLang="de-DE" sz="1600" dirty="0">
                <a:latin typeface="Arial" panose="020B0604020202020204" pitchFamily="34" charset="0"/>
                <a:cs typeface="Arial" panose="020B0604020202020204" pitchFamily="34" charset="0"/>
              </a:rPr>
              <a:t> </a:t>
            </a:r>
            <a:r>
              <a:rPr lang="en-US" altLang="de-DE" sz="1600" dirty="0" err="1">
                <a:latin typeface="Arial" panose="020B0604020202020204" pitchFamily="34" charset="0"/>
                <a:cs typeface="Arial" panose="020B0604020202020204" pitchFamily="34" charset="0"/>
              </a:rPr>
              <a:t>Gy</a:t>
            </a:r>
            <a:endParaRPr lang="en-US" altLang="de-DE" sz="1600" dirty="0">
              <a:latin typeface="Arial" panose="020B0604020202020204" pitchFamily="34" charset="0"/>
              <a:cs typeface="Arial" panose="020B0604020202020204" pitchFamily="34" charset="0"/>
            </a:endParaRPr>
          </a:p>
        </p:txBody>
      </p:sp>
      <p:grpSp>
        <p:nvGrpSpPr>
          <p:cNvPr id="7177" name="Group 13"/>
          <p:cNvGrpSpPr>
            <a:grpSpLocks/>
          </p:cNvGrpSpPr>
          <p:nvPr/>
        </p:nvGrpSpPr>
        <p:grpSpPr bwMode="auto">
          <a:xfrm>
            <a:off x="147825" y="2760838"/>
            <a:ext cx="4311650" cy="3311525"/>
            <a:chOff x="210" y="2208"/>
            <a:chExt cx="2405" cy="1804"/>
          </a:xfrm>
        </p:grpSpPr>
        <p:pic>
          <p:nvPicPr>
            <p:cNvPr id="7178" name="Picture 5" descr="BLM_offen_kmpl"/>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0" y="2208"/>
              <a:ext cx="2405" cy="18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79" name="Text Box 10"/>
            <p:cNvSpPr txBox="1">
              <a:spLocks noChangeArrowheads="1"/>
            </p:cNvSpPr>
            <p:nvPr/>
          </p:nvSpPr>
          <p:spPr bwMode="auto">
            <a:xfrm>
              <a:off x="1682" y="3328"/>
              <a:ext cx="905" cy="3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b="1">
                  <a:solidFill>
                    <a:srgbClr val="FFFF00"/>
                  </a:solidFill>
                </a:rPr>
                <a:t>Scintillator</a:t>
              </a:r>
            </a:p>
            <a:p>
              <a:pPr>
                <a:lnSpc>
                  <a:spcPct val="70000"/>
                </a:lnSpc>
              </a:pPr>
              <a:r>
                <a:rPr lang="en-US" altLang="de-DE" b="1">
                  <a:solidFill>
                    <a:srgbClr val="FFFF00"/>
                  </a:solidFill>
                </a:rPr>
                <a:t>2x2x5 cm</a:t>
              </a:r>
              <a:r>
                <a:rPr lang="en-US" altLang="de-DE" sz="2200" b="1" baseline="30000">
                  <a:solidFill>
                    <a:srgbClr val="FFFF00"/>
                  </a:solidFill>
                </a:rPr>
                <a:t>3</a:t>
              </a:r>
            </a:p>
          </p:txBody>
        </p:sp>
        <p:sp>
          <p:nvSpPr>
            <p:cNvPr id="7180" name="Text Box 11"/>
            <p:cNvSpPr txBox="1">
              <a:spLocks noChangeArrowheads="1"/>
            </p:cNvSpPr>
            <p:nvPr/>
          </p:nvSpPr>
          <p:spPr bwMode="auto">
            <a:xfrm>
              <a:off x="1334" y="2359"/>
              <a:ext cx="1271" cy="3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b="1" dirty="0">
                  <a:solidFill>
                    <a:srgbClr val="66FFFF"/>
                  </a:solidFill>
                </a:rPr>
                <a:t>Photo-multiplier</a:t>
              </a:r>
            </a:p>
            <a:p>
              <a:pPr algn="l">
                <a:lnSpc>
                  <a:spcPct val="50000"/>
                </a:lnSpc>
              </a:pPr>
              <a:r>
                <a:rPr lang="en-US" altLang="de-DE" b="1" dirty="0">
                  <a:solidFill>
                    <a:srgbClr val="66FFFF"/>
                  </a:solidFill>
                </a:rPr>
                <a:t>          inside </a:t>
              </a:r>
            </a:p>
          </p:txBody>
        </p:sp>
        <p:sp>
          <p:nvSpPr>
            <p:cNvPr id="7181" name="Text Box 12"/>
            <p:cNvSpPr txBox="1">
              <a:spLocks noChangeArrowheads="1"/>
            </p:cNvSpPr>
            <p:nvPr/>
          </p:nvSpPr>
          <p:spPr bwMode="auto">
            <a:xfrm>
              <a:off x="365" y="2386"/>
              <a:ext cx="1042" cy="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b="1">
                  <a:solidFill>
                    <a:srgbClr val="FFCCFF"/>
                  </a:solidFill>
                </a:rPr>
                <a:t>HV base</a:t>
              </a:r>
            </a:p>
          </p:txBody>
        </p:sp>
      </p:grpSp>
      <p:grpSp>
        <p:nvGrpSpPr>
          <p:cNvPr id="14" name="Gruppieren 13"/>
          <p:cNvGrpSpPr/>
          <p:nvPr/>
        </p:nvGrpSpPr>
        <p:grpSpPr>
          <a:xfrm>
            <a:off x="6624088" y="3501008"/>
            <a:ext cx="2593312" cy="2891490"/>
            <a:chOff x="5660759" y="1384694"/>
            <a:chExt cx="2720515" cy="3033319"/>
          </a:xfrm>
        </p:grpSpPr>
        <p:pic>
          <p:nvPicPr>
            <p:cNvPr id="15" name="Picture 4"/>
            <p:cNvPicPr>
              <a:picLocks noChangeAspect="1" noChangeArrowheads="1"/>
            </p:cNvPicPr>
            <p:nvPr/>
          </p:nvPicPr>
          <p:blipFill rotWithShape="1">
            <a:blip r:embed="rId3">
              <a:extLst>
                <a:ext uri="{28A0092B-C50C-407E-A947-70E740481C1C}">
                  <a14:useLocalDpi xmlns:a14="http://schemas.microsoft.com/office/drawing/2010/main" val="0"/>
                </a:ext>
              </a:extLst>
            </a:blip>
            <a:srcRect l="19604"/>
            <a:stretch/>
          </p:blipFill>
          <p:spPr bwMode="auto">
            <a:xfrm>
              <a:off x="5660759" y="1471613"/>
              <a:ext cx="2564079" cy="2946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16" name="Gerade Verbindung mit Pfeil 15"/>
            <p:cNvCxnSpPr/>
            <p:nvPr/>
          </p:nvCxnSpPr>
          <p:spPr bwMode="auto">
            <a:xfrm>
              <a:off x="5960854" y="2096219"/>
              <a:ext cx="405441" cy="0"/>
            </a:xfrm>
            <a:prstGeom prst="straightConnector1">
              <a:avLst/>
            </a:prstGeom>
            <a:solidFill>
              <a:schemeClr val="accent1"/>
            </a:solidFill>
            <a:ln w="31750" cap="flat" cmpd="sng" algn="ctr">
              <a:solidFill>
                <a:srgbClr val="3333FF"/>
              </a:solidFill>
              <a:prstDash val="solid"/>
              <a:round/>
              <a:headEnd type="none" w="med" len="med"/>
              <a:tailEnd type="stealth"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7" name="Gerade Verbindung mit Pfeil 16"/>
            <p:cNvCxnSpPr/>
            <p:nvPr/>
          </p:nvCxnSpPr>
          <p:spPr bwMode="auto">
            <a:xfrm flipH="1">
              <a:off x="6703219" y="2096219"/>
              <a:ext cx="430826" cy="0"/>
            </a:xfrm>
            <a:prstGeom prst="straightConnector1">
              <a:avLst/>
            </a:prstGeom>
            <a:solidFill>
              <a:schemeClr val="accent1"/>
            </a:solidFill>
            <a:ln w="31750" cap="flat" cmpd="sng" algn="ctr">
              <a:solidFill>
                <a:srgbClr val="3333FF"/>
              </a:solidFill>
              <a:prstDash val="solid"/>
              <a:round/>
              <a:headEnd type="none" w="med" len="med"/>
              <a:tailEnd type="stealth"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8" name="Textfeld 17"/>
            <p:cNvSpPr txBox="1"/>
            <p:nvPr/>
          </p:nvSpPr>
          <p:spPr>
            <a:xfrm>
              <a:off x="7116799" y="1824182"/>
              <a:ext cx="802257" cy="338554"/>
            </a:xfrm>
            <a:prstGeom prst="rect">
              <a:avLst/>
            </a:prstGeom>
            <a:noFill/>
          </p:spPr>
          <p:txBody>
            <a:bodyPr wrap="square" rtlCol="0">
              <a:spAutoFit/>
            </a:bodyPr>
            <a:lstStyle/>
            <a:p>
              <a:pPr algn="l"/>
              <a:r>
                <a:rPr lang="en-US" sz="1600" b="1" dirty="0" smtClean="0">
                  <a:solidFill>
                    <a:srgbClr val="3333FF"/>
                  </a:solidFill>
                </a:rPr>
                <a:t>40 ns</a:t>
              </a:r>
              <a:endParaRPr lang="en-US" sz="1600" b="1" dirty="0">
                <a:solidFill>
                  <a:srgbClr val="3333FF"/>
                </a:solidFill>
              </a:endParaRPr>
            </a:p>
          </p:txBody>
        </p:sp>
        <p:cxnSp>
          <p:nvCxnSpPr>
            <p:cNvPr id="19" name="Gerade Verbindung mit Pfeil 18"/>
            <p:cNvCxnSpPr/>
            <p:nvPr/>
          </p:nvCxnSpPr>
          <p:spPr bwMode="auto">
            <a:xfrm>
              <a:off x="6935884" y="2153733"/>
              <a:ext cx="0" cy="227162"/>
            </a:xfrm>
            <a:prstGeom prst="straightConnector1">
              <a:avLst/>
            </a:prstGeom>
            <a:solidFill>
              <a:schemeClr val="accent1"/>
            </a:solidFill>
            <a:ln w="22225" cap="flat" cmpd="sng" algn="ctr">
              <a:solidFill>
                <a:schemeClr val="tx1"/>
              </a:solidFill>
              <a:prstDash val="solid"/>
              <a:round/>
              <a:headEnd type="none" w="med" len="med"/>
              <a:tailEnd type="stealth"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0" name="Gerade Verbindung mit Pfeil 19"/>
            <p:cNvCxnSpPr/>
            <p:nvPr/>
          </p:nvCxnSpPr>
          <p:spPr bwMode="auto">
            <a:xfrm flipV="1">
              <a:off x="6935884" y="2496630"/>
              <a:ext cx="0" cy="322770"/>
            </a:xfrm>
            <a:prstGeom prst="straightConnector1">
              <a:avLst/>
            </a:prstGeom>
            <a:solidFill>
              <a:schemeClr val="accent1"/>
            </a:solidFill>
            <a:ln w="22225" cap="flat" cmpd="sng" algn="ctr">
              <a:solidFill>
                <a:schemeClr val="tx1"/>
              </a:solidFill>
              <a:prstDash val="solid"/>
              <a:round/>
              <a:headEnd type="none" w="med" len="med"/>
              <a:tailEnd type="stealth"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1" name="Textfeld 20"/>
            <p:cNvSpPr txBox="1"/>
            <p:nvPr/>
          </p:nvSpPr>
          <p:spPr>
            <a:xfrm>
              <a:off x="6868070" y="2273223"/>
              <a:ext cx="974180" cy="338554"/>
            </a:xfrm>
            <a:prstGeom prst="rect">
              <a:avLst/>
            </a:prstGeom>
            <a:noFill/>
          </p:spPr>
          <p:txBody>
            <a:bodyPr wrap="square" rtlCol="0">
              <a:spAutoFit/>
            </a:bodyPr>
            <a:lstStyle/>
            <a:p>
              <a:pPr algn="l"/>
              <a:r>
                <a:rPr lang="en-US" sz="1600" dirty="0" smtClean="0"/>
                <a:t>100 mV</a:t>
              </a:r>
              <a:endParaRPr lang="en-US" sz="1600" dirty="0"/>
            </a:p>
          </p:txBody>
        </p:sp>
        <p:sp>
          <p:nvSpPr>
            <p:cNvPr id="22" name="Textfeld 21"/>
            <p:cNvSpPr txBox="1"/>
            <p:nvPr/>
          </p:nvSpPr>
          <p:spPr>
            <a:xfrm>
              <a:off x="5794145" y="1384694"/>
              <a:ext cx="2147850" cy="338554"/>
            </a:xfrm>
            <a:prstGeom prst="rect">
              <a:avLst/>
            </a:prstGeom>
            <a:noFill/>
          </p:spPr>
          <p:txBody>
            <a:bodyPr wrap="square" rtlCol="0">
              <a:spAutoFit/>
            </a:bodyPr>
            <a:lstStyle/>
            <a:p>
              <a:pPr algn="l"/>
              <a:r>
                <a:rPr lang="en-US" sz="1600" b="1" dirty="0" smtClean="0"/>
                <a:t>Analog pulses </a:t>
              </a:r>
              <a:r>
                <a:rPr lang="en-US" sz="1600" b="1" i="1" dirty="0" smtClean="0"/>
                <a:t>U(t)</a:t>
              </a:r>
              <a:endParaRPr lang="en-US" sz="1600" b="1" i="1" dirty="0"/>
            </a:p>
          </p:txBody>
        </p:sp>
        <p:sp>
          <p:nvSpPr>
            <p:cNvPr id="23" name="Textfeld 22"/>
            <p:cNvSpPr txBox="1"/>
            <p:nvPr/>
          </p:nvSpPr>
          <p:spPr>
            <a:xfrm>
              <a:off x="6233424" y="2977148"/>
              <a:ext cx="2147850" cy="584775"/>
            </a:xfrm>
            <a:prstGeom prst="rect">
              <a:avLst/>
            </a:prstGeom>
            <a:noFill/>
          </p:spPr>
          <p:txBody>
            <a:bodyPr wrap="square" rtlCol="0">
              <a:spAutoFit/>
            </a:bodyPr>
            <a:lstStyle/>
            <a:p>
              <a:pPr algn="l"/>
              <a:r>
                <a:rPr lang="en-US" sz="1600" b="1" dirty="0" smtClean="0"/>
                <a:t>Pulse high distribution </a:t>
              </a:r>
              <a:r>
                <a:rPr lang="en-US" sz="1600" b="1" i="1" dirty="0" smtClean="0"/>
                <a:t>N(U)</a:t>
              </a:r>
              <a:endParaRPr lang="en-US" sz="1600" b="1" i="1" dirty="0"/>
            </a:p>
          </p:txBody>
        </p:sp>
        <p:cxnSp>
          <p:nvCxnSpPr>
            <p:cNvPr id="24" name="Gerade Verbindung mit Pfeil 23"/>
            <p:cNvCxnSpPr/>
            <p:nvPr/>
          </p:nvCxnSpPr>
          <p:spPr bwMode="auto">
            <a:xfrm flipH="1">
              <a:off x="7169487" y="3656758"/>
              <a:ext cx="215413" cy="0"/>
            </a:xfrm>
            <a:prstGeom prst="straightConnector1">
              <a:avLst/>
            </a:prstGeom>
            <a:solidFill>
              <a:schemeClr val="accent1"/>
            </a:solidFill>
            <a:ln w="22225" cap="flat" cmpd="sng" algn="ctr">
              <a:solidFill>
                <a:schemeClr val="tx1"/>
              </a:solidFill>
              <a:prstDash val="solid"/>
              <a:round/>
              <a:headEnd type="none" w="med" len="med"/>
              <a:tailEnd type="stealth"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5" name="Gerade Verbindung mit Pfeil 24"/>
            <p:cNvCxnSpPr/>
            <p:nvPr/>
          </p:nvCxnSpPr>
          <p:spPr bwMode="auto">
            <a:xfrm>
              <a:off x="6703219" y="3656758"/>
              <a:ext cx="232665" cy="0"/>
            </a:xfrm>
            <a:prstGeom prst="straightConnector1">
              <a:avLst/>
            </a:prstGeom>
            <a:solidFill>
              <a:schemeClr val="accent1"/>
            </a:solidFill>
            <a:ln w="22225" cap="flat" cmpd="sng" algn="ctr">
              <a:solidFill>
                <a:schemeClr val="tx1"/>
              </a:solidFill>
              <a:prstDash val="solid"/>
              <a:round/>
              <a:headEnd type="none" w="med" len="med"/>
              <a:tailEnd type="stealth"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6" name="Textfeld 25"/>
            <p:cNvSpPr txBox="1"/>
            <p:nvPr/>
          </p:nvSpPr>
          <p:spPr>
            <a:xfrm>
              <a:off x="7331123" y="3480590"/>
              <a:ext cx="803378" cy="338554"/>
            </a:xfrm>
            <a:prstGeom prst="rect">
              <a:avLst/>
            </a:prstGeom>
            <a:noFill/>
          </p:spPr>
          <p:txBody>
            <a:bodyPr wrap="square" rtlCol="0">
              <a:spAutoFit/>
            </a:bodyPr>
            <a:lstStyle/>
            <a:p>
              <a:pPr algn="l"/>
              <a:r>
                <a:rPr lang="en-US" sz="1600" dirty="0"/>
                <a:t>5</a:t>
              </a:r>
              <a:r>
                <a:rPr lang="en-US" sz="1600" dirty="0" smtClean="0"/>
                <a:t>0 mV</a:t>
              </a:r>
              <a:endParaRPr lang="en-US" sz="1600" dirty="0"/>
            </a:p>
          </p:txBody>
        </p:sp>
      </p:grpSp>
      <p:pic>
        <p:nvPicPr>
          <p:cNvPr id="27" name="Picture 14" descr="Foto BLM 007"/>
          <p:cNvPicPr>
            <a:picLocks noChangeAspect="1" noChangeArrowheads="1"/>
          </p:cNvPicPr>
          <p:nvPr/>
        </p:nvPicPr>
        <p:blipFill>
          <a:blip r:embed="rId4" cstate="print">
            <a:lum bright="6000" contrast="6000"/>
            <a:extLst>
              <a:ext uri="{28A0092B-C50C-407E-A947-70E740481C1C}">
                <a14:useLocalDpi xmlns:a14="http://schemas.microsoft.com/office/drawing/2010/main" val="0"/>
              </a:ext>
            </a:extLst>
          </a:blip>
          <a:srcRect l="6801" r="6761" b="3094"/>
          <a:stretch>
            <a:fillRect/>
          </a:stretch>
        </p:blipFill>
        <p:spPr bwMode="auto">
          <a:xfrm>
            <a:off x="4290225" y="4185072"/>
            <a:ext cx="2333863" cy="196095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2109753"/>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9594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95945"/>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5942" grpId="0"/>
      <p:bldP spid="295945"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Text Box 2"/>
          <p:cNvSpPr txBox="1">
            <a:spLocks noChangeArrowheads="1"/>
          </p:cNvSpPr>
          <p:nvPr/>
        </p:nvSpPr>
        <p:spPr bwMode="auto">
          <a:xfrm>
            <a:off x="252000" y="180000"/>
            <a:ext cx="7924800" cy="430887"/>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200" b="1" dirty="0" smtClean="0">
                <a:solidFill>
                  <a:srgbClr val="000000"/>
                </a:solidFill>
                <a:latin typeface="Calibri" panose="020F0502020204030204" pitchFamily="34" charset="0"/>
                <a:cs typeface="Calibri" panose="020F0502020204030204" pitchFamily="34" charset="0"/>
              </a:rPr>
              <a:t>Cherenkov Light Detectors  </a:t>
            </a:r>
            <a:r>
              <a:rPr lang="en-US" altLang="de-DE" sz="2200" b="1" dirty="0">
                <a:solidFill>
                  <a:srgbClr val="000000"/>
                </a:solidFill>
                <a:latin typeface="Calibri" panose="020F0502020204030204" pitchFamily="34" charset="0"/>
                <a:cs typeface="Calibri" panose="020F0502020204030204" pitchFamily="34" charset="0"/>
              </a:rPr>
              <a:t>as Beam Loss Monitors</a:t>
            </a:r>
          </a:p>
        </p:txBody>
      </p:sp>
      <p:sp>
        <p:nvSpPr>
          <p:cNvPr id="295942" name="Rectangle 6"/>
          <p:cNvSpPr>
            <a:spLocks noChangeArrowheads="1"/>
          </p:cNvSpPr>
          <p:nvPr/>
        </p:nvSpPr>
        <p:spPr bwMode="auto">
          <a:xfrm>
            <a:off x="5562990" y="3789040"/>
            <a:ext cx="3669561" cy="20159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1500" b="1" dirty="0" smtClean="0">
                <a:solidFill>
                  <a:srgbClr val="008000"/>
                </a:solidFill>
                <a:latin typeface="Arial" panose="020B0604020202020204" pitchFamily="34" charset="0"/>
                <a:cs typeface="Arial" panose="020B0604020202020204" pitchFamily="34" charset="0"/>
              </a:rPr>
              <a:t>Advantage: </a:t>
            </a:r>
          </a:p>
          <a:p>
            <a:pPr marL="285750" indent="-285750" algn="l">
              <a:spcBef>
                <a:spcPts val="400"/>
              </a:spcBef>
              <a:buFont typeface="Wingdings" panose="05000000000000000000" pitchFamily="2" charset="2"/>
              <a:buChar char="Ø"/>
            </a:pPr>
            <a:r>
              <a:rPr lang="en-US" altLang="de-DE" sz="1500" b="1" dirty="0" smtClean="0">
                <a:latin typeface="Arial" panose="020B0604020202020204" pitchFamily="34" charset="0"/>
                <a:cs typeface="Arial" panose="020B0604020202020204" pitchFamily="34" charset="0"/>
              </a:rPr>
              <a:t>Detection of fast electrons only</a:t>
            </a:r>
          </a:p>
          <a:p>
            <a:pPr algn="l">
              <a:spcBef>
                <a:spcPts val="400"/>
              </a:spcBef>
            </a:pPr>
            <a:r>
              <a:rPr lang="en-US" altLang="de-DE" sz="1500" dirty="0" smtClean="0">
                <a:latin typeface="Arial" panose="020B0604020202020204" pitchFamily="34" charset="0"/>
                <a:cs typeface="Arial" panose="020B0604020202020204" pitchFamily="34" charset="0"/>
              </a:rPr>
              <a:t>     not sensitive to </a:t>
            </a:r>
            <a:r>
              <a:rPr lang="en-US" altLang="de-DE" sz="1500" dirty="0" smtClean="0">
                <a:latin typeface="Arial" panose="020B0604020202020204" pitchFamily="34" charset="0"/>
                <a:cs typeface="Arial" panose="020B0604020202020204" pitchFamily="34" charset="0"/>
                <a:sym typeface="Symbol"/>
              </a:rPr>
              <a:t> &amp; synch. photons</a:t>
            </a:r>
            <a:endParaRPr lang="en-US" altLang="de-DE" sz="1500" dirty="0" smtClean="0">
              <a:latin typeface="Arial" panose="020B0604020202020204" pitchFamily="34" charset="0"/>
              <a:cs typeface="Arial" panose="020B0604020202020204" pitchFamily="34" charset="0"/>
            </a:endParaRPr>
          </a:p>
          <a:p>
            <a:pPr marL="285750" indent="-285750" algn="l">
              <a:spcBef>
                <a:spcPts val="400"/>
              </a:spcBef>
              <a:buFont typeface="Wingdings" panose="05000000000000000000" pitchFamily="2" charset="2"/>
              <a:buChar char="Ø"/>
            </a:pPr>
            <a:r>
              <a:rPr lang="en-US" altLang="de-DE" sz="1500" dirty="0" smtClean="0">
                <a:latin typeface="Arial" panose="020B0604020202020204" pitchFamily="34" charset="0"/>
                <a:cs typeface="Arial" panose="020B0604020202020204" pitchFamily="34" charset="0"/>
              </a:rPr>
              <a:t>No saturation effects</a:t>
            </a:r>
          </a:p>
          <a:p>
            <a:pPr marL="285750" indent="-285750" algn="l">
              <a:spcBef>
                <a:spcPts val="400"/>
              </a:spcBef>
              <a:buFont typeface="Wingdings" panose="05000000000000000000" pitchFamily="2" charset="2"/>
              <a:buChar char="Ø"/>
            </a:pPr>
            <a:r>
              <a:rPr lang="en-US" altLang="de-DE" sz="1500" dirty="0">
                <a:latin typeface="Arial" panose="020B0604020202020204" pitchFamily="34" charset="0"/>
                <a:cs typeface="Arial" panose="020B0604020202020204" pitchFamily="34" charset="0"/>
              </a:rPr>
              <a:t>P</a:t>
            </a:r>
            <a:r>
              <a:rPr lang="en-US" altLang="de-DE" sz="1500" dirty="0" smtClean="0">
                <a:latin typeface="Arial" panose="020B0604020202020204" pitchFamily="34" charset="0"/>
                <a:cs typeface="Arial" panose="020B0604020202020204" pitchFamily="34" charset="0"/>
              </a:rPr>
              <a:t>rompt light emission</a:t>
            </a:r>
          </a:p>
          <a:p>
            <a:pPr algn="l">
              <a:spcBef>
                <a:spcPts val="400"/>
              </a:spcBef>
            </a:pPr>
            <a:r>
              <a:rPr lang="en-US" altLang="de-DE" sz="1500" b="1" dirty="0" smtClean="0">
                <a:solidFill>
                  <a:srgbClr val="0000FF"/>
                </a:solidFill>
                <a:latin typeface="Arial" panose="020B0604020202020204" pitchFamily="34" charset="0"/>
                <a:cs typeface="Arial" panose="020B0604020202020204" pitchFamily="34" charset="0"/>
              </a:rPr>
              <a:t>Usage: </a:t>
            </a:r>
            <a:r>
              <a:rPr lang="en-US" altLang="de-DE" sz="1500" dirty="0" smtClean="0">
                <a:latin typeface="Arial" panose="020B0604020202020204" pitchFamily="34" charset="0"/>
                <a:cs typeface="Arial" panose="020B0604020202020204" pitchFamily="34" charset="0"/>
              </a:rPr>
              <a:t>Mainly at FELs for</a:t>
            </a:r>
          </a:p>
          <a:p>
            <a:pPr algn="l">
              <a:spcBef>
                <a:spcPts val="400"/>
              </a:spcBef>
            </a:pPr>
            <a:r>
              <a:rPr lang="en-US" altLang="de-DE" sz="1500" dirty="0" smtClean="0">
                <a:latin typeface="Arial" panose="020B0604020202020204" pitchFamily="34" charset="0"/>
                <a:cs typeface="Arial" panose="020B0604020202020204" pitchFamily="34" charset="0"/>
              </a:rPr>
              <a:t>short and intense pulses</a:t>
            </a:r>
            <a:endParaRPr lang="en-US" altLang="de-DE" sz="1500" dirty="0">
              <a:latin typeface="Arial" panose="020B0604020202020204" pitchFamily="34" charset="0"/>
              <a:cs typeface="Arial" panose="020B0604020202020204" pitchFamily="34" charset="0"/>
            </a:endParaRPr>
          </a:p>
        </p:txBody>
      </p:sp>
      <p:sp>
        <p:nvSpPr>
          <p:cNvPr id="7175" name="Rectangle 8"/>
          <p:cNvSpPr>
            <a:spLocks noChangeArrowheads="1"/>
          </p:cNvSpPr>
          <p:nvPr/>
        </p:nvSpPr>
        <p:spPr bwMode="auto">
          <a:xfrm>
            <a:off x="239713" y="658019"/>
            <a:ext cx="4811900" cy="15542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spcBef>
                <a:spcPts val="0"/>
              </a:spcBef>
            </a:pPr>
            <a:r>
              <a:rPr lang="en-US" altLang="de-DE" sz="1700" b="1" dirty="0">
                <a:solidFill>
                  <a:srgbClr val="0000FF"/>
                </a:solidFill>
                <a:latin typeface="Arial" panose="020B0604020202020204" pitchFamily="34" charset="0"/>
                <a:cs typeface="Arial" panose="020B0604020202020204" pitchFamily="34" charset="0"/>
              </a:rPr>
              <a:t>Cherenkov detectors: </a:t>
            </a:r>
          </a:p>
          <a:p>
            <a:pPr algn="l">
              <a:spcBef>
                <a:spcPts val="400"/>
              </a:spcBef>
            </a:pPr>
            <a:r>
              <a:rPr lang="en-US" altLang="de-DE" sz="1700" dirty="0">
                <a:latin typeface="Arial" panose="020B0604020202020204" pitchFamily="34" charset="0"/>
                <a:cs typeface="Arial" panose="020B0604020202020204" pitchFamily="34" charset="0"/>
              </a:rPr>
              <a:t>Passage of a charged particle </a:t>
            </a:r>
            <a:r>
              <a:rPr lang="en-US" altLang="de-DE" sz="1700" b="1" i="1" dirty="0" smtClean="0">
                <a:latin typeface="Arial" panose="020B0604020202020204" pitchFamily="34" charset="0"/>
                <a:cs typeface="Arial" panose="020B0604020202020204" pitchFamily="34" charset="0"/>
              </a:rPr>
              <a:t>v</a:t>
            </a:r>
            <a:r>
              <a:rPr lang="en-US" altLang="de-DE" sz="1700" dirty="0" smtClean="0">
                <a:latin typeface="Arial" panose="020B0604020202020204" pitchFamily="34" charset="0"/>
                <a:cs typeface="Arial" panose="020B0604020202020204" pitchFamily="34" charset="0"/>
              </a:rPr>
              <a:t> faster than </a:t>
            </a:r>
            <a:r>
              <a:rPr lang="en-US" altLang="de-DE" sz="1700" dirty="0">
                <a:latin typeface="Arial" panose="020B0604020202020204" pitchFamily="34" charset="0"/>
                <a:cs typeface="Arial" panose="020B0604020202020204" pitchFamily="34" charset="0"/>
              </a:rPr>
              <a:t>propagation of light </a:t>
            </a:r>
            <a:r>
              <a:rPr lang="en-US" altLang="de-DE" sz="1700" b="1" i="1" dirty="0" smtClean="0">
                <a:latin typeface="Arial" panose="020B0604020202020204" pitchFamily="34" charset="0"/>
                <a:cs typeface="Arial" panose="020B0604020202020204" pitchFamily="34" charset="0"/>
              </a:rPr>
              <a:t>v &gt; </a:t>
            </a:r>
            <a:r>
              <a:rPr lang="en-US" altLang="de-DE" sz="1700" b="1" i="1" dirty="0" err="1" smtClean="0">
                <a:latin typeface="Arial" panose="020B0604020202020204" pitchFamily="34" charset="0"/>
                <a:cs typeface="Arial" panose="020B0604020202020204" pitchFamily="34" charset="0"/>
              </a:rPr>
              <a:t>c</a:t>
            </a:r>
            <a:r>
              <a:rPr lang="en-US" altLang="de-DE" sz="1700" b="1" i="1" baseline="-25000" dirty="0" err="1" smtClean="0">
                <a:latin typeface="Arial" panose="020B0604020202020204" pitchFamily="34" charset="0"/>
                <a:cs typeface="Arial" panose="020B0604020202020204" pitchFamily="34" charset="0"/>
              </a:rPr>
              <a:t>medium</a:t>
            </a:r>
            <a:r>
              <a:rPr lang="en-US" altLang="de-DE" sz="1700" b="1" i="1" dirty="0" smtClean="0">
                <a:latin typeface="Arial" panose="020B0604020202020204" pitchFamily="34" charset="0"/>
                <a:cs typeface="Arial" panose="020B0604020202020204" pitchFamily="34" charset="0"/>
              </a:rPr>
              <a:t> </a:t>
            </a:r>
            <a:r>
              <a:rPr lang="en-US" altLang="de-DE" sz="1700" b="1" i="1" dirty="0">
                <a:latin typeface="Arial" panose="020B0604020202020204" pitchFamily="34" charset="0"/>
                <a:cs typeface="Arial" panose="020B0604020202020204" pitchFamily="34" charset="0"/>
              </a:rPr>
              <a:t>= c /n</a:t>
            </a:r>
          </a:p>
          <a:p>
            <a:pPr algn="l">
              <a:spcBef>
                <a:spcPts val="400"/>
              </a:spcBef>
            </a:pPr>
            <a:r>
              <a:rPr lang="en-US" altLang="de-DE" sz="1700" b="1" dirty="0">
                <a:latin typeface="Arial" panose="020B0604020202020204" pitchFamily="34" charset="0"/>
                <a:cs typeface="Arial" panose="020B0604020202020204" pitchFamily="34" charset="0"/>
              </a:rPr>
              <a:t>Technical: </a:t>
            </a:r>
            <a:r>
              <a:rPr lang="en-US" altLang="de-DE" sz="1700" dirty="0" smtClean="0">
                <a:latin typeface="Arial" panose="020B0604020202020204" pitchFamily="34" charset="0"/>
                <a:cs typeface="Arial" panose="020B0604020202020204" pitchFamily="34" charset="0"/>
              </a:rPr>
              <a:t>Quartz </a:t>
            </a:r>
            <a:r>
              <a:rPr lang="en-US" altLang="de-DE" sz="1700" dirty="0">
                <a:latin typeface="Arial" panose="020B0604020202020204" pitchFamily="34" charset="0"/>
                <a:cs typeface="Arial" panose="020B0604020202020204" pitchFamily="34" charset="0"/>
              </a:rPr>
              <a:t>rod </a:t>
            </a:r>
            <a:r>
              <a:rPr lang="en-US" altLang="de-DE" sz="1700" b="1" i="1" dirty="0" smtClean="0">
                <a:latin typeface="Arial" panose="020B0604020202020204" pitchFamily="34" charset="0"/>
                <a:cs typeface="Arial" panose="020B0604020202020204" pitchFamily="34" charset="0"/>
              </a:rPr>
              <a:t>n</a:t>
            </a:r>
            <a:r>
              <a:rPr lang="en-US" altLang="de-DE" sz="1700" b="1" dirty="0" smtClean="0">
                <a:latin typeface="Arial" panose="020B0604020202020204" pitchFamily="34" charset="0"/>
                <a:cs typeface="Arial" panose="020B0604020202020204" pitchFamily="34" charset="0"/>
              </a:rPr>
              <a:t>=1.5</a:t>
            </a:r>
            <a:r>
              <a:rPr lang="en-US" altLang="de-DE" sz="1700" dirty="0" smtClean="0">
                <a:latin typeface="Arial" panose="020B0604020202020204" pitchFamily="34" charset="0"/>
                <a:cs typeface="Arial" panose="020B0604020202020204" pitchFamily="34" charset="0"/>
              </a:rPr>
              <a:t> </a:t>
            </a:r>
            <a:r>
              <a:rPr lang="en-US" altLang="de-DE" sz="1700" dirty="0">
                <a:latin typeface="Arial" panose="020B0604020202020204" pitchFamily="34" charset="0"/>
                <a:cs typeface="Arial" panose="020B0604020202020204" pitchFamily="34" charset="0"/>
              </a:rPr>
              <a:t>&amp;</a:t>
            </a:r>
            <a:r>
              <a:rPr lang="en-US" altLang="de-DE" sz="1700" dirty="0" smtClean="0">
                <a:latin typeface="Arial" panose="020B0604020202020204" pitchFamily="34" charset="0"/>
                <a:cs typeface="Arial" panose="020B0604020202020204" pitchFamily="34" charset="0"/>
              </a:rPr>
              <a:t> photomultiplier</a:t>
            </a:r>
          </a:p>
          <a:p>
            <a:pPr algn="l">
              <a:spcBef>
                <a:spcPts val="400"/>
              </a:spcBef>
            </a:pPr>
            <a:r>
              <a:rPr lang="en-US" altLang="de-DE" sz="1700" dirty="0" smtClean="0">
                <a:latin typeface="Arial" panose="020B0604020202020204" pitchFamily="34" charset="0"/>
                <a:cs typeface="Arial" panose="020B0604020202020204" pitchFamily="34" charset="0"/>
              </a:rPr>
              <a:t>Example: </a:t>
            </a:r>
            <a:r>
              <a:rPr lang="en-US" altLang="de-DE" sz="1700" dirty="0">
                <a:latin typeface="Arial" panose="020B0604020202020204" pitchFamily="34" charset="0"/>
                <a:cs typeface="Arial" panose="020B0604020202020204" pitchFamily="34" charset="0"/>
              </a:rPr>
              <a:t>Korean XFEL </a:t>
            </a:r>
            <a:r>
              <a:rPr lang="en-US" altLang="de-DE" sz="1700" dirty="0" smtClean="0">
                <a:latin typeface="Arial" panose="020B0604020202020204" pitchFamily="34" charset="0"/>
                <a:cs typeface="Arial" panose="020B0604020202020204" pitchFamily="34" charset="0"/>
              </a:rPr>
              <a:t>behind </a:t>
            </a:r>
            <a:r>
              <a:rPr lang="en-US" altLang="de-DE" sz="1700" dirty="0" err="1" smtClean="0">
                <a:latin typeface="Arial" panose="020B0604020202020204" pitchFamily="34" charset="0"/>
                <a:cs typeface="Arial" panose="020B0604020202020204" pitchFamily="34" charset="0"/>
              </a:rPr>
              <a:t>undulator</a:t>
            </a:r>
            <a:endParaRPr lang="en-US" altLang="de-DE" sz="1700" dirty="0">
              <a:latin typeface="Arial" panose="020B0604020202020204" pitchFamily="34" charset="0"/>
              <a:cs typeface="Arial" panose="020B0604020202020204" pitchFamily="34" charset="0"/>
            </a:endParaRPr>
          </a:p>
        </p:txBody>
      </p:sp>
      <p:sp>
        <p:nvSpPr>
          <p:cNvPr id="295945" name="Rectangle 9"/>
          <p:cNvSpPr>
            <a:spLocks noChangeArrowheads="1"/>
          </p:cNvSpPr>
          <p:nvPr/>
        </p:nvSpPr>
        <p:spPr bwMode="auto">
          <a:xfrm>
            <a:off x="5763970" y="732028"/>
            <a:ext cx="3056474" cy="10772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1600" b="1" dirty="0" smtClean="0">
                <a:solidFill>
                  <a:srgbClr val="0000FF"/>
                </a:solidFill>
                <a:latin typeface="Arial" panose="020B0604020202020204" pitchFamily="34" charset="0"/>
                <a:cs typeface="Arial" panose="020B0604020202020204" pitchFamily="34" charset="0"/>
              </a:rPr>
              <a:t>Cherenkov light emission:</a:t>
            </a:r>
            <a:endParaRPr lang="en-US" altLang="de-DE" sz="1600" b="1" dirty="0">
              <a:solidFill>
                <a:srgbClr val="0000FF"/>
              </a:solidFill>
              <a:latin typeface="Arial" panose="020B0604020202020204" pitchFamily="34" charset="0"/>
              <a:cs typeface="Arial" panose="020B0604020202020204" pitchFamily="34" charset="0"/>
            </a:endParaRPr>
          </a:p>
          <a:p>
            <a:pPr algn="l">
              <a:lnSpc>
                <a:spcPct val="50000"/>
              </a:lnSpc>
            </a:pPr>
            <a:r>
              <a:rPr lang="en-US" altLang="de-DE" sz="1600" dirty="0" smtClean="0">
                <a:latin typeface="Arial" panose="020B0604020202020204" pitchFamily="34" charset="0"/>
                <a:cs typeface="Arial" panose="020B0604020202020204" pitchFamily="34" charset="0"/>
              </a:rPr>
              <a:t>For </a:t>
            </a:r>
            <a:r>
              <a:rPr lang="en-US" altLang="de-DE" sz="1600" b="1" i="1" dirty="0">
                <a:latin typeface="Arial" panose="020B0604020202020204" pitchFamily="34" charset="0"/>
                <a:cs typeface="Arial" panose="020B0604020202020204" pitchFamily="34" charset="0"/>
              </a:rPr>
              <a:t>v &gt; </a:t>
            </a:r>
            <a:r>
              <a:rPr lang="en-US" altLang="de-DE" sz="1600" b="1" i="1" dirty="0" err="1">
                <a:latin typeface="Arial" panose="020B0604020202020204" pitchFamily="34" charset="0"/>
                <a:cs typeface="Arial" panose="020B0604020202020204" pitchFamily="34" charset="0"/>
              </a:rPr>
              <a:t>c</a:t>
            </a:r>
            <a:r>
              <a:rPr lang="en-US" altLang="de-DE" sz="1600" b="1" i="1" baseline="-25000" dirty="0" err="1">
                <a:latin typeface="Arial" panose="020B0604020202020204" pitchFamily="34" charset="0"/>
                <a:cs typeface="Arial" panose="020B0604020202020204" pitchFamily="34" charset="0"/>
              </a:rPr>
              <a:t>medium</a:t>
            </a:r>
            <a:r>
              <a:rPr lang="en-US" altLang="de-DE" sz="1600" b="1" i="1" dirty="0">
                <a:latin typeface="Arial" panose="020B0604020202020204" pitchFamily="34" charset="0"/>
                <a:cs typeface="Arial" panose="020B0604020202020204" pitchFamily="34" charset="0"/>
              </a:rPr>
              <a:t> = c /</a:t>
            </a:r>
            <a:r>
              <a:rPr lang="en-US" altLang="de-DE" sz="1600" b="1" i="1" dirty="0" smtClean="0">
                <a:latin typeface="Arial" panose="020B0604020202020204" pitchFamily="34" charset="0"/>
                <a:cs typeface="Arial" panose="020B0604020202020204" pitchFamily="34" charset="0"/>
              </a:rPr>
              <a:t>n</a:t>
            </a:r>
          </a:p>
          <a:p>
            <a:pPr algn="l">
              <a:lnSpc>
                <a:spcPct val="50000"/>
              </a:lnSpc>
            </a:pPr>
            <a:r>
              <a:rPr lang="en-US" altLang="de-DE" sz="1600" dirty="0" smtClean="0">
                <a:latin typeface="Arial" panose="020B0604020202020204" pitchFamily="34" charset="0"/>
                <a:cs typeface="Arial" panose="020B0604020202020204" pitchFamily="34" charset="0"/>
              </a:rPr>
              <a:t>light wave-front like a wake</a:t>
            </a:r>
          </a:p>
          <a:p>
            <a:pPr algn="l">
              <a:lnSpc>
                <a:spcPct val="50000"/>
              </a:lnSpc>
            </a:pPr>
            <a:r>
              <a:rPr lang="en-US" altLang="de-DE" sz="1600" dirty="0" smtClean="0">
                <a:latin typeface="Arial" panose="020B0604020202020204" pitchFamily="34" charset="0"/>
                <a:cs typeface="Arial" panose="020B0604020202020204" pitchFamily="34" charset="0"/>
              </a:rPr>
              <a:t>broadband light emission</a:t>
            </a:r>
            <a:endParaRPr lang="en-US" altLang="de-DE" sz="1600" dirty="0">
              <a:latin typeface="Arial" panose="020B0604020202020204" pitchFamily="34" charset="0"/>
              <a:cs typeface="Arial" panose="020B0604020202020204" pitchFamily="34" charset="0"/>
            </a:endParaRPr>
          </a:p>
        </p:txBody>
      </p:sp>
      <p:pic>
        <p:nvPicPr>
          <p:cNvPr id="15362"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2022" t="3112" b="6902"/>
          <a:stretch/>
        </p:blipFill>
        <p:spPr bwMode="auto">
          <a:xfrm>
            <a:off x="29477" y="2204864"/>
            <a:ext cx="5419512" cy="200219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8" name="Rectangle 4"/>
          <p:cNvSpPr>
            <a:spLocks noChangeArrowheads="1"/>
          </p:cNvSpPr>
          <p:nvPr/>
        </p:nvSpPr>
        <p:spPr bwMode="auto">
          <a:xfrm>
            <a:off x="6209476" y="6248490"/>
            <a:ext cx="2909074"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spcBef>
                <a:spcPts val="400"/>
              </a:spcBef>
            </a:pPr>
            <a:r>
              <a:rPr lang="en-US" altLang="de-DE" sz="1200" dirty="0">
                <a:latin typeface="Arial" panose="020B0604020202020204" pitchFamily="34" charset="0"/>
                <a:cs typeface="Arial" panose="020B0604020202020204" pitchFamily="34" charset="0"/>
              </a:rPr>
              <a:t>H</a:t>
            </a:r>
            <a:r>
              <a:rPr lang="en-US" altLang="de-DE" sz="1200" dirty="0" smtClean="0">
                <a:latin typeface="Arial" panose="020B0604020202020204" pitchFamily="34" charset="0"/>
                <a:cs typeface="Arial" panose="020B0604020202020204" pitchFamily="34" charset="0"/>
              </a:rPr>
              <a:t>. Yang, D.C. Shin, FEL Conf. 2017</a:t>
            </a:r>
          </a:p>
        </p:txBody>
      </p:sp>
      <p:grpSp>
        <p:nvGrpSpPr>
          <p:cNvPr id="7191" name="Gruppieren 7190"/>
          <p:cNvGrpSpPr/>
          <p:nvPr/>
        </p:nvGrpSpPr>
        <p:grpSpPr>
          <a:xfrm>
            <a:off x="83575" y="4278926"/>
            <a:ext cx="5365414" cy="2291790"/>
            <a:chOff x="83575" y="4278926"/>
            <a:chExt cx="5365414" cy="2291790"/>
          </a:xfrm>
        </p:grpSpPr>
        <p:pic>
          <p:nvPicPr>
            <p:cNvPr id="15363"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575" y="4278926"/>
              <a:ext cx="5365414" cy="229179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Ellipse 1"/>
            <p:cNvSpPr/>
            <p:nvPr/>
          </p:nvSpPr>
          <p:spPr>
            <a:xfrm>
              <a:off x="3960311" y="5437752"/>
              <a:ext cx="289709" cy="272992"/>
            </a:xfrm>
            <a:prstGeom prst="ellipse">
              <a:avLst/>
            </a:prstGeom>
            <a:gradFill flip="none" rotWithShape="1">
              <a:gsLst>
                <a:gs pos="1000">
                  <a:srgbClr val="FF0000"/>
                </a:gs>
                <a:gs pos="100000">
                  <a:schemeClr val="accent1">
                    <a:tint val="23500"/>
                    <a:satMod val="16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DE"/>
            </a:p>
          </p:txBody>
        </p:sp>
        <p:sp>
          <p:nvSpPr>
            <p:cNvPr id="30" name="Rectangle 8"/>
            <p:cNvSpPr>
              <a:spLocks noChangeArrowheads="1"/>
            </p:cNvSpPr>
            <p:nvPr/>
          </p:nvSpPr>
          <p:spPr bwMode="auto">
            <a:xfrm>
              <a:off x="4287036" y="5410065"/>
              <a:ext cx="876683" cy="3484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1700" b="1" dirty="0" smtClean="0">
                  <a:solidFill>
                    <a:srgbClr val="FF0000"/>
                  </a:solidFill>
                  <a:latin typeface="Arial" panose="020B0604020202020204" pitchFamily="34" charset="0"/>
                  <a:cs typeface="Arial" panose="020B0604020202020204" pitchFamily="34" charset="0"/>
                </a:rPr>
                <a:t>beam</a:t>
              </a:r>
              <a:endParaRPr lang="en-US" altLang="de-DE" sz="1700" b="1" dirty="0">
                <a:solidFill>
                  <a:srgbClr val="FF0000"/>
                </a:solidFill>
                <a:latin typeface="Arial" panose="020B0604020202020204" pitchFamily="34" charset="0"/>
                <a:cs typeface="Arial" panose="020B0604020202020204" pitchFamily="34" charset="0"/>
              </a:endParaRPr>
            </a:p>
          </p:txBody>
        </p:sp>
        <p:cxnSp>
          <p:nvCxnSpPr>
            <p:cNvPr id="5" name="Gerade Verbindung mit Pfeil 4"/>
            <p:cNvCxnSpPr/>
            <p:nvPr/>
          </p:nvCxnSpPr>
          <p:spPr>
            <a:xfrm>
              <a:off x="2402609" y="5768084"/>
              <a:ext cx="0" cy="275012"/>
            </a:xfrm>
            <a:prstGeom prst="straightConnector1">
              <a:avLst/>
            </a:prstGeom>
            <a:ln w="38100">
              <a:solidFill>
                <a:schemeClr val="bg1"/>
              </a:solidFill>
              <a:headEnd type="stealth" w="lg" len="med"/>
              <a:tailEnd type="stealth" w="lg" len="med"/>
            </a:ln>
            <a:effectLst/>
          </p:spPr>
          <p:style>
            <a:lnRef idx="2">
              <a:schemeClr val="accent1"/>
            </a:lnRef>
            <a:fillRef idx="0">
              <a:schemeClr val="accent1"/>
            </a:fillRef>
            <a:effectRef idx="1">
              <a:schemeClr val="accent1"/>
            </a:effectRef>
            <a:fontRef idx="minor">
              <a:schemeClr val="tx1"/>
            </a:fontRef>
          </p:style>
        </p:cxnSp>
        <p:sp>
          <p:nvSpPr>
            <p:cNvPr id="35" name="Rectangle 8"/>
            <p:cNvSpPr>
              <a:spLocks noChangeArrowheads="1"/>
            </p:cNvSpPr>
            <p:nvPr/>
          </p:nvSpPr>
          <p:spPr bwMode="auto">
            <a:xfrm>
              <a:off x="1527211" y="5728619"/>
              <a:ext cx="884549" cy="3539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1700" b="1" dirty="0" smtClean="0">
                  <a:solidFill>
                    <a:schemeClr val="bg1"/>
                  </a:solidFill>
                  <a:latin typeface="Arial" panose="020B0604020202020204" pitchFamily="34" charset="0"/>
                  <a:cs typeface="Arial" panose="020B0604020202020204" pitchFamily="34" charset="0"/>
                </a:rPr>
                <a:t>11mm</a:t>
              </a:r>
              <a:endParaRPr lang="en-US" altLang="de-DE" sz="1700" b="1" dirty="0">
                <a:solidFill>
                  <a:schemeClr val="bg1"/>
                </a:solidFill>
                <a:latin typeface="Arial" panose="020B0604020202020204" pitchFamily="34" charset="0"/>
                <a:cs typeface="Arial" panose="020B0604020202020204" pitchFamily="34" charset="0"/>
              </a:endParaRPr>
            </a:p>
          </p:txBody>
        </p:sp>
      </p:grpSp>
      <p:grpSp>
        <p:nvGrpSpPr>
          <p:cNvPr id="7190" name="Gruppieren 7189"/>
          <p:cNvGrpSpPr/>
          <p:nvPr/>
        </p:nvGrpSpPr>
        <p:grpSpPr>
          <a:xfrm>
            <a:off x="5953738" y="1809133"/>
            <a:ext cx="3055344" cy="2004808"/>
            <a:chOff x="5121456" y="1787125"/>
            <a:chExt cx="3055344" cy="2004808"/>
          </a:xfrm>
        </p:grpSpPr>
        <p:sp>
          <p:nvSpPr>
            <p:cNvPr id="64" name="Ellipse 63"/>
            <p:cNvSpPr/>
            <p:nvPr/>
          </p:nvSpPr>
          <p:spPr>
            <a:xfrm>
              <a:off x="7273226" y="2575492"/>
              <a:ext cx="178798" cy="168790"/>
            </a:xfrm>
            <a:prstGeom prst="ellipse">
              <a:avLst/>
            </a:prstGeom>
            <a:solidFill>
              <a:srgbClr val="FF0000"/>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55" name="Textfeld 54"/>
            <p:cNvSpPr txBox="1"/>
            <p:nvPr/>
          </p:nvSpPr>
          <p:spPr>
            <a:xfrm>
              <a:off x="6173664" y="3422601"/>
              <a:ext cx="658067" cy="369332"/>
            </a:xfrm>
            <a:prstGeom prst="rect">
              <a:avLst/>
            </a:prstGeom>
          </p:spPr>
          <p:txBody>
            <a:bodyPr vert="horz" wrap="square" lIns="91440" tIns="45720" rIns="91440" bIns="45720" rtlCol="0" anchor="t">
              <a:spAutoFit/>
            </a:bodyPr>
            <a:lstStyle/>
            <a:p>
              <a:pPr algn="l"/>
              <a:r>
                <a:rPr lang="en-US" b="1" i="1" dirty="0" smtClean="0">
                  <a:latin typeface="+mj-lt"/>
                  <a:sym typeface="Symbol"/>
                </a:rPr>
                <a:t>v t</a:t>
              </a:r>
              <a:endParaRPr lang="en-US" b="1" i="1" dirty="0" smtClean="0">
                <a:latin typeface="+mj-lt"/>
              </a:endParaRPr>
            </a:p>
          </p:txBody>
        </p:sp>
        <p:cxnSp>
          <p:nvCxnSpPr>
            <p:cNvPr id="8" name="Gerade Verbindung mit Pfeil 7"/>
            <p:cNvCxnSpPr/>
            <p:nvPr/>
          </p:nvCxnSpPr>
          <p:spPr>
            <a:xfrm>
              <a:off x="5121456" y="2652267"/>
              <a:ext cx="3055344" cy="15240"/>
            </a:xfrm>
            <a:prstGeom prst="straightConnector1">
              <a:avLst/>
            </a:prstGeom>
            <a:ln>
              <a:solidFill>
                <a:srgbClr val="FF0000"/>
              </a:solidFill>
              <a:tailEnd type="stealth" w="lg" len="lg"/>
            </a:ln>
            <a:effectLst/>
          </p:spPr>
          <p:style>
            <a:lnRef idx="2">
              <a:schemeClr val="accent1"/>
            </a:lnRef>
            <a:fillRef idx="0">
              <a:schemeClr val="accent1"/>
            </a:fillRef>
            <a:effectRef idx="1">
              <a:schemeClr val="accent1"/>
            </a:effectRef>
            <a:fontRef idx="minor">
              <a:schemeClr val="tx1"/>
            </a:fontRef>
          </p:style>
        </p:cxnSp>
        <p:cxnSp>
          <p:nvCxnSpPr>
            <p:cNvPr id="11" name="Gerade Verbindung 10"/>
            <p:cNvCxnSpPr/>
            <p:nvPr/>
          </p:nvCxnSpPr>
          <p:spPr>
            <a:xfrm flipH="1" flipV="1">
              <a:off x="5216685" y="1973525"/>
              <a:ext cx="2145909" cy="686362"/>
            </a:xfrm>
            <a:prstGeom prst="line">
              <a:avLst/>
            </a:prstGeom>
            <a:ln w="38100">
              <a:solidFill>
                <a:srgbClr val="0000FF"/>
              </a:solidFill>
            </a:ln>
            <a:effectLst/>
          </p:spPr>
          <p:style>
            <a:lnRef idx="2">
              <a:schemeClr val="accent1"/>
            </a:lnRef>
            <a:fillRef idx="0">
              <a:schemeClr val="accent1"/>
            </a:fillRef>
            <a:effectRef idx="1">
              <a:schemeClr val="accent1"/>
            </a:effectRef>
            <a:fontRef idx="minor">
              <a:schemeClr val="tx1"/>
            </a:fontRef>
          </p:style>
        </p:cxnSp>
        <p:sp>
          <p:nvSpPr>
            <p:cNvPr id="27" name="Ellipse 26"/>
            <p:cNvSpPr/>
            <p:nvPr/>
          </p:nvSpPr>
          <p:spPr>
            <a:xfrm>
              <a:off x="6565489" y="2487391"/>
              <a:ext cx="327704" cy="360232"/>
            </a:xfrm>
            <a:prstGeom prst="ellipse">
              <a:avLst/>
            </a:prstGeom>
            <a:noFill/>
            <a:ln>
              <a:solidFill>
                <a:srgbClr val="0000FF"/>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9" name="Ellipse 38"/>
            <p:cNvSpPr/>
            <p:nvPr/>
          </p:nvSpPr>
          <p:spPr>
            <a:xfrm>
              <a:off x="5999728" y="2341123"/>
              <a:ext cx="614689" cy="622843"/>
            </a:xfrm>
            <a:prstGeom prst="ellipse">
              <a:avLst/>
            </a:prstGeom>
            <a:noFill/>
            <a:ln>
              <a:solidFill>
                <a:srgbClr val="0000FF"/>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40" name="Ellipse 39"/>
            <p:cNvSpPr/>
            <p:nvPr/>
          </p:nvSpPr>
          <p:spPr>
            <a:xfrm>
              <a:off x="5266667" y="2184586"/>
              <a:ext cx="978670" cy="991653"/>
            </a:xfrm>
            <a:prstGeom prst="ellipse">
              <a:avLst/>
            </a:prstGeom>
            <a:noFill/>
            <a:ln>
              <a:solidFill>
                <a:srgbClr val="0000FF"/>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cxnSp>
          <p:nvCxnSpPr>
            <p:cNvPr id="31" name="Gerade Verbindung mit Pfeil 30"/>
            <p:cNvCxnSpPr/>
            <p:nvPr/>
          </p:nvCxnSpPr>
          <p:spPr>
            <a:xfrm flipV="1">
              <a:off x="5756002" y="2216927"/>
              <a:ext cx="206733" cy="435617"/>
            </a:xfrm>
            <a:prstGeom prst="straightConnector1">
              <a:avLst/>
            </a:prstGeom>
            <a:ln>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44" name="Gerade Verbindung mit Pfeil 43"/>
            <p:cNvCxnSpPr/>
            <p:nvPr/>
          </p:nvCxnSpPr>
          <p:spPr>
            <a:xfrm>
              <a:off x="5756002" y="2638009"/>
              <a:ext cx="192675" cy="463715"/>
            </a:xfrm>
            <a:prstGeom prst="straightConnector1">
              <a:avLst/>
            </a:prstGeom>
            <a:ln>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sp>
          <p:nvSpPr>
            <p:cNvPr id="7174" name="Textfeld 7173"/>
            <p:cNvSpPr txBox="1"/>
            <p:nvPr/>
          </p:nvSpPr>
          <p:spPr>
            <a:xfrm>
              <a:off x="5763478" y="2341123"/>
              <a:ext cx="264677" cy="369332"/>
            </a:xfrm>
            <a:prstGeom prst="rect">
              <a:avLst/>
            </a:prstGeom>
          </p:spPr>
          <p:txBody>
            <a:bodyPr vert="horz" wrap="square" lIns="91440" tIns="45720" rIns="91440" bIns="45720" rtlCol="0" anchor="t">
              <a:spAutoFit/>
            </a:bodyPr>
            <a:lstStyle/>
            <a:p>
              <a:pPr algn="l"/>
              <a:r>
                <a:rPr lang="en-US" b="1" i="1" dirty="0" smtClean="0">
                  <a:sym typeface="Symbol"/>
                </a:rPr>
                <a:t></a:t>
              </a:r>
              <a:endParaRPr lang="en-US" b="1" i="1" dirty="0" smtClean="0"/>
            </a:p>
          </p:txBody>
        </p:sp>
        <mc:AlternateContent xmlns:mc="http://schemas.openxmlformats.org/markup-compatibility/2006" xmlns:a14="http://schemas.microsoft.com/office/drawing/2010/main">
          <mc:Choice Requires="a14">
            <p:sp>
              <p:nvSpPr>
                <p:cNvPr id="50" name="Textfeld 49"/>
                <p:cNvSpPr txBox="1"/>
                <p:nvPr/>
              </p:nvSpPr>
              <p:spPr>
                <a:xfrm>
                  <a:off x="5256848" y="2096615"/>
                  <a:ext cx="675557" cy="570669"/>
                </a:xfrm>
                <a:prstGeom prst="rect">
                  <a:avLst/>
                </a:prstGeom>
              </p:spPr>
              <p:txBody>
                <a:bodyPr vert="horz" wrap="square" lIns="91440" tIns="45720" rIns="91440" bIns="45720" rtlCol="0" anchor="t">
                  <a:spAutoFit/>
                </a:bodyPr>
                <a:lstStyle/>
                <a:p>
                  <a:pPr algn="l"/>
                  <a14:m>
                    <m:oMathPara xmlns:m="http://schemas.openxmlformats.org/officeDocument/2006/math">
                      <m:oMathParaPr>
                        <m:jc m:val="centerGroup"/>
                      </m:oMathParaPr>
                      <m:oMath xmlns:m="http://schemas.openxmlformats.org/officeDocument/2006/math">
                        <m:box>
                          <m:boxPr>
                            <m:ctrlPr>
                              <a:rPr lang="en-US" b="1" i="1" smtClean="0">
                                <a:latin typeface="Cambria Math" panose="02040503050406030204" pitchFamily="18" charset="0"/>
                              </a:rPr>
                            </m:ctrlPr>
                          </m:boxPr>
                          <m:e>
                            <m:f>
                              <m:fPr>
                                <m:ctrlPr>
                                  <a:rPr lang="en-US" b="1" i="1" smtClean="0">
                                    <a:latin typeface="Cambria Math" panose="02040503050406030204" pitchFamily="18" charset="0"/>
                                  </a:rPr>
                                </m:ctrlPr>
                              </m:fPr>
                              <m:num>
                                <m:r>
                                  <a:rPr lang="de-DE" b="1" i="1" smtClean="0">
                                    <a:latin typeface="Cambria Math"/>
                                  </a:rPr>
                                  <m:t>𝒄</m:t>
                                </m:r>
                              </m:num>
                              <m:den>
                                <m:r>
                                  <a:rPr lang="de-DE" b="1" i="1" smtClean="0">
                                    <a:latin typeface="Cambria Math"/>
                                  </a:rPr>
                                  <m:t>𝒏</m:t>
                                </m:r>
                              </m:den>
                            </m:f>
                            <m:r>
                              <a:rPr lang="en-US" b="1" i="1" smtClean="0">
                                <a:latin typeface="Cambria Math"/>
                                <a:ea typeface="Cambria Math"/>
                              </a:rPr>
                              <m:t>∙</m:t>
                            </m:r>
                            <m:r>
                              <a:rPr lang="de-DE" b="1" i="1" smtClean="0">
                                <a:latin typeface="Cambria Math"/>
                                <a:ea typeface="Cambria Math"/>
                              </a:rPr>
                              <m:t>𝒕</m:t>
                            </m:r>
                          </m:e>
                        </m:box>
                      </m:oMath>
                    </m:oMathPara>
                  </a14:m>
                  <a:endParaRPr lang="en-US" b="1" i="1" dirty="0" smtClean="0">
                    <a:latin typeface="+mj-lt"/>
                  </a:endParaRPr>
                </a:p>
              </p:txBody>
            </p:sp>
          </mc:Choice>
          <mc:Fallback xmlns="">
            <p:sp>
              <p:nvSpPr>
                <p:cNvPr id="50" name="Textfeld 49"/>
                <p:cNvSpPr txBox="1">
                  <a:spLocks noRot="1" noChangeAspect="1" noMove="1" noResize="1" noEditPoints="1" noAdjustHandles="1" noChangeArrowheads="1" noChangeShapeType="1" noTextEdit="1"/>
                </p:cNvSpPr>
                <p:nvPr/>
              </p:nvSpPr>
              <p:spPr>
                <a:xfrm>
                  <a:off x="5256848" y="2096615"/>
                  <a:ext cx="675557" cy="570669"/>
                </a:xfrm>
                <a:prstGeom prst="rect">
                  <a:avLst/>
                </a:prstGeom>
                <a:blipFill rotWithShape="1">
                  <a:blip r:embed="rId4"/>
                  <a:stretch>
                    <a:fillRect/>
                  </a:stretch>
                </a:blipFill>
              </p:spPr>
              <p:txBody>
                <a:bodyPr/>
                <a:lstStyle/>
                <a:p>
                  <a:r>
                    <a:rPr lang="en-US">
                      <a:noFill/>
                    </a:rPr>
                    <a:t> </a:t>
                  </a:r>
                </a:p>
              </p:txBody>
            </p:sp>
          </mc:Fallback>
        </mc:AlternateContent>
        <p:cxnSp>
          <p:nvCxnSpPr>
            <p:cNvPr id="51" name="Gerade Verbindung mit Pfeil 50"/>
            <p:cNvCxnSpPr/>
            <p:nvPr/>
          </p:nvCxnSpPr>
          <p:spPr>
            <a:xfrm>
              <a:off x="5756002" y="3429000"/>
              <a:ext cx="1493395" cy="0"/>
            </a:xfrm>
            <a:prstGeom prst="straightConnector1">
              <a:avLst/>
            </a:prstGeom>
            <a:ln>
              <a:solidFill>
                <a:schemeClr val="tx1"/>
              </a:solidFill>
              <a:headEnd type="arrow"/>
              <a:tailEnd type="arrow"/>
            </a:ln>
            <a:effectLst/>
          </p:spPr>
          <p:style>
            <a:lnRef idx="2">
              <a:schemeClr val="accent1"/>
            </a:lnRef>
            <a:fillRef idx="0">
              <a:schemeClr val="accent1"/>
            </a:fillRef>
            <a:effectRef idx="1">
              <a:schemeClr val="accent1"/>
            </a:effectRef>
            <a:fontRef idx="minor">
              <a:schemeClr val="tx1"/>
            </a:fontRef>
          </p:style>
        </p:cxnSp>
        <p:sp>
          <p:nvSpPr>
            <p:cNvPr id="7178" name="Pfeil nach rechts 7177"/>
            <p:cNvSpPr/>
            <p:nvPr/>
          </p:nvSpPr>
          <p:spPr>
            <a:xfrm rot="17622032">
              <a:off x="6160197" y="2006391"/>
              <a:ext cx="435278" cy="237849"/>
            </a:xfrm>
            <a:prstGeom prst="rightArrow">
              <a:avLst>
                <a:gd name="adj1" fmla="val 27778"/>
                <a:gd name="adj2" fmla="val 50000"/>
              </a:avLst>
            </a:prstGeom>
            <a:solidFill>
              <a:srgbClr val="0000FF"/>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57" name="Pfeil nach rechts 56"/>
            <p:cNvSpPr/>
            <p:nvPr/>
          </p:nvSpPr>
          <p:spPr>
            <a:xfrm rot="4150105">
              <a:off x="6208230" y="3102895"/>
              <a:ext cx="435278" cy="237849"/>
            </a:xfrm>
            <a:prstGeom prst="rightArrow">
              <a:avLst>
                <a:gd name="adj1" fmla="val 27778"/>
                <a:gd name="adj2" fmla="val 50000"/>
              </a:avLst>
            </a:prstGeom>
            <a:solidFill>
              <a:srgbClr val="0000FF"/>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58" name="Textfeld 57"/>
            <p:cNvSpPr txBox="1"/>
            <p:nvPr/>
          </p:nvSpPr>
          <p:spPr>
            <a:xfrm>
              <a:off x="6502698" y="1787125"/>
              <a:ext cx="1230897" cy="553998"/>
            </a:xfrm>
            <a:prstGeom prst="rect">
              <a:avLst/>
            </a:prstGeom>
          </p:spPr>
          <p:txBody>
            <a:bodyPr vert="horz" wrap="square" lIns="91440" tIns="45720" rIns="91440" bIns="45720" rtlCol="0" anchor="t">
              <a:spAutoFit/>
            </a:bodyPr>
            <a:lstStyle/>
            <a:p>
              <a:pPr algn="l"/>
              <a:r>
                <a:rPr lang="en-US" sz="1500" dirty="0" smtClean="0">
                  <a:solidFill>
                    <a:srgbClr val="0000FF"/>
                  </a:solidFill>
                  <a:latin typeface="+mj-lt"/>
                  <a:sym typeface="Symbol"/>
                </a:rPr>
                <a:t>light propagation</a:t>
              </a:r>
              <a:endParaRPr lang="en-US" sz="1500" dirty="0" smtClean="0">
                <a:solidFill>
                  <a:srgbClr val="0000FF"/>
                </a:solidFill>
                <a:latin typeface="+mj-lt"/>
              </a:endParaRPr>
            </a:p>
          </p:txBody>
        </p:sp>
        <p:sp>
          <p:nvSpPr>
            <p:cNvPr id="59" name="Textfeld 58"/>
            <p:cNvSpPr txBox="1"/>
            <p:nvPr/>
          </p:nvSpPr>
          <p:spPr>
            <a:xfrm>
              <a:off x="7362594" y="2632838"/>
              <a:ext cx="741000" cy="323165"/>
            </a:xfrm>
            <a:prstGeom prst="rect">
              <a:avLst/>
            </a:prstGeom>
          </p:spPr>
          <p:txBody>
            <a:bodyPr vert="horz" wrap="square" lIns="91440" tIns="45720" rIns="91440" bIns="45720" rtlCol="0" anchor="t">
              <a:spAutoFit/>
            </a:bodyPr>
            <a:lstStyle/>
            <a:p>
              <a:pPr algn="l"/>
              <a:r>
                <a:rPr lang="en-US" sz="1500" dirty="0" smtClean="0">
                  <a:solidFill>
                    <a:srgbClr val="FF0000"/>
                  </a:solidFill>
                  <a:latin typeface="+mj-lt"/>
                  <a:sym typeface="Symbol"/>
                </a:rPr>
                <a:t>beam</a:t>
              </a:r>
              <a:endParaRPr lang="en-US" sz="1500" dirty="0" smtClean="0">
                <a:solidFill>
                  <a:srgbClr val="FF0000"/>
                </a:solidFill>
                <a:latin typeface="+mj-lt"/>
              </a:endParaRPr>
            </a:p>
          </p:txBody>
        </p:sp>
        <p:cxnSp>
          <p:nvCxnSpPr>
            <p:cNvPr id="23" name="Gerade Verbindung 22"/>
            <p:cNvCxnSpPr/>
            <p:nvPr/>
          </p:nvCxnSpPr>
          <p:spPr>
            <a:xfrm flipH="1">
              <a:off x="5216685" y="2659887"/>
              <a:ext cx="2145910" cy="744444"/>
            </a:xfrm>
            <a:prstGeom prst="line">
              <a:avLst/>
            </a:prstGeom>
            <a:ln w="38100">
              <a:solidFill>
                <a:srgbClr val="0000FF"/>
              </a:solidFill>
            </a:ln>
            <a:effectLst/>
          </p:spPr>
          <p:style>
            <a:lnRef idx="2">
              <a:schemeClr val="accent1"/>
            </a:lnRef>
            <a:fillRef idx="0">
              <a:schemeClr val="accent1"/>
            </a:fillRef>
            <a:effectRef idx="1">
              <a:schemeClr val="accent1"/>
            </a:effectRef>
            <a:fontRef idx="minor">
              <a:schemeClr val="tx1"/>
            </a:fontRef>
          </p:style>
        </p:cxnSp>
      </p:grpSp>
      <p:sp>
        <p:nvSpPr>
          <p:cNvPr id="32" name="Rectangle 8"/>
          <p:cNvSpPr>
            <a:spLocks noChangeArrowheads="1"/>
          </p:cNvSpPr>
          <p:nvPr/>
        </p:nvSpPr>
        <p:spPr bwMode="auto">
          <a:xfrm>
            <a:off x="3370801" y="6202644"/>
            <a:ext cx="1062487" cy="3539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1700" b="1" dirty="0" smtClean="0">
                <a:solidFill>
                  <a:schemeClr val="bg1"/>
                </a:solidFill>
                <a:latin typeface="Arial" panose="020B0604020202020204" pitchFamily="34" charset="0"/>
                <a:cs typeface="Arial" panose="020B0604020202020204" pitchFamily="34" charset="0"/>
              </a:rPr>
              <a:t>120mm</a:t>
            </a:r>
            <a:endParaRPr lang="en-US" altLang="de-DE" sz="1700" b="1" dirty="0">
              <a:solidFill>
                <a:schemeClr val="bg1"/>
              </a:solidFill>
              <a:latin typeface="Arial" panose="020B0604020202020204" pitchFamily="34" charset="0"/>
              <a:cs typeface="Arial" panose="020B0604020202020204" pitchFamily="34" charset="0"/>
            </a:endParaRPr>
          </a:p>
        </p:txBody>
      </p:sp>
      <p:cxnSp>
        <p:nvCxnSpPr>
          <p:cNvPr id="33" name="Gerade Verbindung mit Pfeil 32"/>
          <p:cNvCxnSpPr/>
          <p:nvPr/>
        </p:nvCxnSpPr>
        <p:spPr>
          <a:xfrm flipH="1" flipV="1">
            <a:off x="2598567" y="6225567"/>
            <a:ext cx="2453046" cy="22923"/>
          </a:xfrm>
          <a:prstGeom prst="straightConnector1">
            <a:avLst/>
          </a:prstGeom>
          <a:ln w="38100">
            <a:solidFill>
              <a:schemeClr val="bg1"/>
            </a:solidFill>
            <a:headEnd type="stealth" w="lg" len="med"/>
            <a:tailEnd type="stealth" w="lg" len="med"/>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71235175"/>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36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191"/>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7175">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7175">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29594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5942"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9972" name="Text Box 4"/>
          <p:cNvSpPr txBox="1">
            <a:spLocks noChangeArrowheads="1"/>
          </p:cNvSpPr>
          <p:nvPr/>
        </p:nvSpPr>
        <p:spPr bwMode="auto">
          <a:xfrm>
            <a:off x="252000" y="180000"/>
            <a:ext cx="7924800" cy="430887"/>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en-US" sz="2200" b="1" dirty="0" smtClean="0">
                <a:solidFill>
                  <a:srgbClr val="000000"/>
                </a:solidFill>
                <a:latin typeface="Calibri" panose="020F0502020204030204" pitchFamily="34" charset="0"/>
                <a:cs typeface="Calibri" panose="020F0502020204030204" pitchFamily="34" charset="0"/>
              </a:rPr>
              <a:t>Ionization Chamber </a:t>
            </a:r>
            <a:r>
              <a:rPr lang="en-US" altLang="de-DE" sz="2200" b="1" dirty="0">
                <a:solidFill>
                  <a:srgbClr val="000000"/>
                </a:solidFill>
                <a:latin typeface="Calibri" panose="020F0502020204030204" pitchFamily="34" charset="0"/>
                <a:cs typeface="Calibri" panose="020F0502020204030204" pitchFamily="34" charset="0"/>
              </a:rPr>
              <a:t>as Beam Loss </a:t>
            </a:r>
            <a:r>
              <a:rPr lang="en-US" altLang="de-DE" sz="2200" b="1" dirty="0" smtClean="0">
                <a:solidFill>
                  <a:srgbClr val="000000"/>
                </a:solidFill>
                <a:latin typeface="Calibri" panose="020F0502020204030204" pitchFamily="34" charset="0"/>
                <a:cs typeface="Calibri" panose="020F0502020204030204" pitchFamily="34" charset="0"/>
              </a:rPr>
              <a:t>Monitors</a:t>
            </a:r>
            <a:endParaRPr lang="en-US" altLang="de-DE" sz="2200" b="1" dirty="0">
              <a:solidFill>
                <a:srgbClr val="000000"/>
              </a:solidFill>
              <a:latin typeface="Calibri" panose="020F0502020204030204" pitchFamily="34" charset="0"/>
              <a:cs typeface="Calibri" panose="020F0502020204030204" pitchFamily="34" charset="0"/>
            </a:endParaRPr>
          </a:p>
        </p:txBody>
      </p:sp>
      <p:sp>
        <p:nvSpPr>
          <p:cNvPr id="339973" name="Rectangle 5"/>
          <p:cNvSpPr>
            <a:spLocks noChangeArrowheads="1"/>
          </p:cNvSpPr>
          <p:nvPr/>
        </p:nvSpPr>
        <p:spPr bwMode="auto">
          <a:xfrm>
            <a:off x="48072" y="764704"/>
            <a:ext cx="9204448" cy="16743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r>
              <a:rPr lang="en-US" sz="1700" b="1" dirty="0">
                <a:solidFill>
                  <a:srgbClr val="0000FF"/>
                </a:solidFill>
                <a:latin typeface="Arial" panose="020B0604020202020204" pitchFamily="34" charset="0"/>
                <a:cs typeface="Arial" panose="020B0604020202020204" pitchFamily="34" charset="0"/>
              </a:rPr>
              <a:t>Energy loss of charged particles in gases → electron-ion pairs → </a:t>
            </a:r>
            <a:r>
              <a:rPr lang="en-US" sz="1700" b="1" dirty="0" smtClean="0">
                <a:solidFill>
                  <a:srgbClr val="0000FF"/>
                </a:solidFill>
                <a:latin typeface="Arial" panose="020B0604020202020204" pitchFamily="34" charset="0"/>
                <a:cs typeface="Arial" panose="020B0604020202020204" pitchFamily="34" charset="0"/>
              </a:rPr>
              <a:t>current meas.</a:t>
            </a:r>
            <a:endParaRPr lang="en-US" sz="1700" b="1" dirty="0">
              <a:solidFill>
                <a:srgbClr val="0000FF"/>
              </a:solidFill>
              <a:latin typeface="Arial" panose="020B0604020202020204" pitchFamily="34" charset="0"/>
              <a:cs typeface="Arial" panose="020B0604020202020204" pitchFamily="34" charset="0"/>
            </a:endParaRPr>
          </a:p>
          <a:p>
            <a:pPr algn="l"/>
            <a:endParaRPr lang="en-US" sz="2000" dirty="0">
              <a:solidFill>
                <a:schemeClr val="accent2"/>
              </a:solidFill>
            </a:endParaRPr>
          </a:p>
          <a:p>
            <a:pPr algn="l">
              <a:lnSpc>
                <a:spcPct val="140000"/>
              </a:lnSpc>
            </a:pPr>
            <a:endParaRPr lang="en-US" dirty="0">
              <a:solidFill>
                <a:schemeClr val="tx2"/>
              </a:solidFill>
            </a:endParaRPr>
          </a:p>
          <a:p>
            <a:pPr algn="l">
              <a:lnSpc>
                <a:spcPct val="70000"/>
              </a:lnSpc>
            </a:pPr>
            <a:endParaRPr lang="en-US" dirty="0">
              <a:solidFill>
                <a:schemeClr val="tx2"/>
              </a:solidFill>
              <a:cs typeface="Arial" charset="0"/>
            </a:endParaRPr>
          </a:p>
        </p:txBody>
      </p:sp>
      <p:sp>
        <p:nvSpPr>
          <p:cNvPr id="339979" name="Text Box 11"/>
          <p:cNvSpPr txBox="1">
            <a:spLocks noChangeArrowheads="1"/>
          </p:cNvSpPr>
          <p:nvPr/>
        </p:nvSpPr>
        <p:spPr bwMode="auto">
          <a:xfrm>
            <a:off x="5844505" y="1052736"/>
            <a:ext cx="3336007"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r>
              <a:rPr lang="en-US" sz="1600" i="1" dirty="0">
                <a:solidFill>
                  <a:srgbClr val="0000FF"/>
                </a:solidFill>
                <a:latin typeface="Arial" panose="020B0604020202020204" pitchFamily="34" charset="0"/>
                <a:cs typeface="Arial" panose="020B0604020202020204" pitchFamily="34" charset="0"/>
              </a:rPr>
              <a:t>W</a:t>
            </a:r>
            <a:r>
              <a:rPr lang="en-US" sz="1600" dirty="0">
                <a:solidFill>
                  <a:srgbClr val="0000FF"/>
                </a:solidFill>
                <a:latin typeface="Arial" panose="020B0604020202020204" pitchFamily="34" charset="0"/>
                <a:cs typeface="Arial" panose="020B0604020202020204" pitchFamily="34" charset="0"/>
              </a:rPr>
              <a:t> is average </a:t>
            </a:r>
            <a:r>
              <a:rPr lang="en-US" sz="1600" dirty="0" smtClean="0">
                <a:solidFill>
                  <a:srgbClr val="0000FF"/>
                </a:solidFill>
                <a:latin typeface="Arial" panose="020B0604020202020204" pitchFamily="34" charset="0"/>
                <a:cs typeface="Arial" panose="020B0604020202020204" pitchFamily="34" charset="0"/>
              </a:rPr>
              <a:t>energy for creation </a:t>
            </a:r>
          </a:p>
          <a:p>
            <a:pPr algn="l">
              <a:spcBef>
                <a:spcPts val="0"/>
              </a:spcBef>
            </a:pPr>
            <a:r>
              <a:rPr lang="en-US" sz="1600" dirty="0" smtClean="0">
                <a:solidFill>
                  <a:srgbClr val="0000FF"/>
                </a:solidFill>
                <a:latin typeface="Arial" panose="020B0604020202020204" pitchFamily="34" charset="0"/>
                <a:cs typeface="Arial" panose="020B0604020202020204" pitchFamily="34" charset="0"/>
              </a:rPr>
              <a:t> </a:t>
            </a:r>
            <a:r>
              <a:rPr lang="en-US" sz="1600" dirty="0">
                <a:solidFill>
                  <a:srgbClr val="0000FF"/>
                </a:solidFill>
                <a:latin typeface="Arial" panose="020B0604020202020204" pitchFamily="34" charset="0"/>
                <a:cs typeface="Arial" panose="020B0604020202020204" pitchFamily="34" charset="0"/>
              </a:rPr>
              <a:t>for one e</a:t>
            </a:r>
            <a:r>
              <a:rPr lang="en-US" sz="1600" baseline="30000" dirty="0">
                <a:solidFill>
                  <a:srgbClr val="0000FF"/>
                </a:solidFill>
                <a:latin typeface="Arial" panose="020B0604020202020204" pitchFamily="34" charset="0"/>
                <a:cs typeface="Arial" panose="020B0604020202020204" pitchFamily="34" charset="0"/>
              </a:rPr>
              <a:t>-</a:t>
            </a:r>
            <a:r>
              <a:rPr lang="en-US" sz="1600" dirty="0">
                <a:solidFill>
                  <a:srgbClr val="0000FF"/>
                </a:solidFill>
                <a:latin typeface="Arial" panose="020B0604020202020204" pitchFamily="34" charset="0"/>
                <a:cs typeface="Arial" panose="020B0604020202020204" pitchFamily="34" charset="0"/>
              </a:rPr>
              <a:t> -ion pair:</a:t>
            </a:r>
          </a:p>
        </p:txBody>
      </p:sp>
      <p:graphicFrame>
        <p:nvGraphicFramePr>
          <p:cNvPr id="2" name="Tabelle 1"/>
          <p:cNvGraphicFramePr>
            <a:graphicFrameLocks noGrp="1"/>
          </p:cNvGraphicFramePr>
          <p:nvPr>
            <p:extLst>
              <p:ext uri="{D42A27DB-BD31-4B8C-83A1-F6EECF244321}">
                <p14:modId xmlns:p14="http://schemas.microsoft.com/office/powerpoint/2010/main" val="3625135968"/>
              </p:ext>
            </p:extLst>
          </p:nvPr>
        </p:nvGraphicFramePr>
        <p:xfrm>
          <a:off x="5899087" y="1628800"/>
          <a:ext cx="2995676" cy="2123440"/>
        </p:xfrm>
        <a:graphic>
          <a:graphicData uri="http://schemas.openxmlformats.org/drawingml/2006/table">
            <a:tbl>
              <a:tblPr firstRow="1" bandRow="1">
                <a:tableStyleId>{5C22544A-7EE6-4342-B048-85BDC9FD1C3A}</a:tableStyleId>
              </a:tblPr>
              <a:tblGrid>
                <a:gridCol w="621030">
                  <a:extLst>
                    <a:ext uri="{9D8B030D-6E8A-4147-A177-3AD203B41FA5}">
                      <a16:colId xmlns:a16="http://schemas.microsoft.com/office/drawing/2014/main" val="20000"/>
                    </a:ext>
                  </a:extLst>
                </a:gridCol>
                <a:gridCol w="1287780">
                  <a:extLst>
                    <a:ext uri="{9D8B030D-6E8A-4147-A177-3AD203B41FA5}">
                      <a16:colId xmlns:a16="http://schemas.microsoft.com/office/drawing/2014/main" val="20001"/>
                    </a:ext>
                  </a:extLst>
                </a:gridCol>
                <a:gridCol w="1086866">
                  <a:extLst>
                    <a:ext uri="{9D8B030D-6E8A-4147-A177-3AD203B41FA5}">
                      <a16:colId xmlns:a16="http://schemas.microsoft.com/office/drawing/2014/main" val="20002"/>
                    </a:ext>
                  </a:extLst>
                </a:gridCol>
              </a:tblGrid>
              <a:tr h="370840">
                <a:tc>
                  <a:txBody>
                    <a:bodyPr/>
                    <a:lstStyle/>
                    <a:p>
                      <a:r>
                        <a:rPr lang="en-US" dirty="0" smtClean="0"/>
                        <a:t>Gas</a:t>
                      </a:r>
                      <a:endParaRPr lang="en-US" dirty="0"/>
                    </a:p>
                  </a:txBody>
                  <a:tcPr/>
                </a:tc>
                <a:tc>
                  <a:txBody>
                    <a:bodyPr/>
                    <a:lstStyle/>
                    <a:p>
                      <a:r>
                        <a:rPr lang="en-US" dirty="0" smtClean="0"/>
                        <a:t>Ionization </a:t>
                      </a:r>
                    </a:p>
                    <a:p>
                      <a:r>
                        <a:rPr lang="en-US" dirty="0" smtClean="0"/>
                        <a:t>Pot. [</a:t>
                      </a:r>
                      <a:r>
                        <a:rPr lang="en-US" dirty="0" err="1" smtClean="0"/>
                        <a:t>eV</a:t>
                      </a:r>
                      <a:r>
                        <a:rPr lang="en-US" dirty="0" smtClean="0"/>
                        <a:t>]</a:t>
                      </a:r>
                      <a:endParaRPr lang="en-US" dirty="0"/>
                    </a:p>
                  </a:txBody>
                  <a:tcPr/>
                </a:tc>
                <a:tc>
                  <a:txBody>
                    <a:bodyPr/>
                    <a:lstStyle/>
                    <a:p>
                      <a:r>
                        <a:rPr lang="en-US" dirty="0" smtClean="0"/>
                        <a:t>W-Value</a:t>
                      </a:r>
                    </a:p>
                    <a:p>
                      <a:r>
                        <a:rPr lang="en-US" dirty="0" smtClean="0"/>
                        <a:t> [eV]</a:t>
                      </a:r>
                      <a:endParaRPr lang="en-US" dirty="0"/>
                    </a:p>
                  </a:txBody>
                  <a:tcPr/>
                </a:tc>
                <a:extLst>
                  <a:ext uri="{0D108BD9-81ED-4DB2-BD59-A6C34878D82A}">
                    <a16:rowId xmlns:a16="http://schemas.microsoft.com/office/drawing/2014/main" val="10000"/>
                  </a:ext>
                </a:extLst>
              </a:tr>
              <a:tr h="370840">
                <a:tc>
                  <a:txBody>
                    <a:bodyPr/>
                    <a:lstStyle/>
                    <a:p>
                      <a:r>
                        <a:rPr lang="en-US" dirty="0" err="1" smtClean="0"/>
                        <a:t>Ar</a:t>
                      </a:r>
                      <a:endParaRPr lang="en-US" dirty="0"/>
                    </a:p>
                  </a:txBody>
                  <a:tcPr/>
                </a:tc>
                <a:tc>
                  <a:txBody>
                    <a:bodyPr/>
                    <a:lstStyle/>
                    <a:p>
                      <a:pPr algn="r"/>
                      <a:r>
                        <a:rPr lang="en-US" dirty="0" smtClean="0"/>
                        <a:t>15.7</a:t>
                      </a:r>
                      <a:endParaRPr lang="en-US" dirty="0"/>
                    </a:p>
                  </a:txBody>
                  <a:tcPr/>
                </a:tc>
                <a:tc>
                  <a:txBody>
                    <a:bodyPr/>
                    <a:lstStyle/>
                    <a:p>
                      <a:pPr algn="r"/>
                      <a:r>
                        <a:rPr lang="en-US" dirty="0" smtClean="0"/>
                        <a:t>26.4</a:t>
                      </a:r>
                    </a:p>
                  </a:txBody>
                  <a:tcPr/>
                </a:tc>
                <a:extLst>
                  <a:ext uri="{0D108BD9-81ED-4DB2-BD59-A6C34878D82A}">
                    <a16:rowId xmlns:a16="http://schemas.microsoft.com/office/drawing/2014/main" val="10001"/>
                  </a:ext>
                </a:extLst>
              </a:tr>
              <a:tr h="370840">
                <a:tc>
                  <a:txBody>
                    <a:bodyPr/>
                    <a:lstStyle/>
                    <a:p>
                      <a:r>
                        <a:rPr lang="en-US" dirty="0" smtClean="0"/>
                        <a:t>N</a:t>
                      </a:r>
                      <a:r>
                        <a:rPr lang="en-US" baseline="-25000" dirty="0" smtClean="0"/>
                        <a:t>2</a:t>
                      </a:r>
                      <a:endParaRPr lang="en-US" baseline="-25000" dirty="0"/>
                    </a:p>
                  </a:txBody>
                  <a:tcPr/>
                </a:tc>
                <a:tc>
                  <a:txBody>
                    <a:bodyPr/>
                    <a:lstStyle/>
                    <a:p>
                      <a:pPr algn="r"/>
                      <a:r>
                        <a:rPr lang="en-US" dirty="0" smtClean="0"/>
                        <a:t>15.5</a:t>
                      </a:r>
                      <a:endParaRPr lang="en-US" dirty="0"/>
                    </a:p>
                  </a:txBody>
                  <a:tcPr/>
                </a:tc>
                <a:tc>
                  <a:txBody>
                    <a:bodyPr/>
                    <a:lstStyle/>
                    <a:p>
                      <a:pPr algn="r"/>
                      <a:r>
                        <a:rPr lang="en-US" dirty="0" smtClean="0"/>
                        <a:t>34.8</a:t>
                      </a:r>
                      <a:endParaRPr lang="en-US" dirty="0"/>
                    </a:p>
                  </a:txBody>
                  <a:tcPr/>
                </a:tc>
                <a:extLst>
                  <a:ext uri="{0D108BD9-81ED-4DB2-BD59-A6C34878D82A}">
                    <a16:rowId xmlns:a16="http://schemas.microsoft.com/office/drawing/2014/main" val="10002"/>
                  </a:ext>
                </a:extLst>
              </a:tr>
              <a:tr h="370840">
                <a:tc>
                  <a:txBody>
                    <a:bodyPr/>
                    <a:lstStyle/>
                    <a:p>
                      <a:r>
                        <a:rPr lang="en-US" dirty="0" smtClean="0"/>
                        <a:t>O</a:t>
                      </a:r>
                      <a:r>
                        <a:rPr lang="en-US" baseline="-25000" dirty="0" smtClean="0"/>
                        <a:t>2</a:t>
                      </a:r>
                      <a:endParaRPr lang="en-US" baseline="-25000" dirty="0"/>
                    </a:p>
                  </a:txBody>
                  <a:tcPr/>
                </a:tc>
                <a:tc>
                  <a:txBody>
                    <a:bodyPr/>
                    <a:lstStyle/>
                    <a:p>
                      <a:pPr algn="r"/>
                      <a:r>
                        <a:rPr lang="en-US" dirty="0" smtClean="0"/>
                        <a:t>12.5</a:t>
                      </a:r>
                      <a:endParaRPr lang="en-US" dirty="0"/>
                    </a:p>
                  </a:txBody>
                  <a:tcPr/>
                </a:tc>
                <a:tc>
                  <a:txBody>
                    <a:bodyPr/>
                    <a:lstStyle/>
                    <a:p>
                      <a:pPr algn="r"/>
                      <a:r>
                        <a:rPr lang="en-US" dirty="0" smtClean="0"/>
                        <a:t>30.8</a:t>
                      </a:r>
                      <a:endParaRPr lang="en-US" dirty="0"/>
                    </a:p>
                  </a:txBody>
                  <a:tcPr/>
                </a:tc>
                <a:extLst>
                  <a:ext uri="{0D108BD9-81ED-4DB2-BD59-A6C34878D82A}">
                    <a16:rowId xmlns:a16="http://schemas.microsoft.com/office/drawing/2014/main" val="10003"/>
                  </a:ext>
                </a:extLst>
              </a:tr>
              <a:tr h="370840">
                <a:tc>
                  <a:txBody>
                    <a:bodyPr/>
                    <a:lstStyle/>
                    <a:p>
                      <a:r>
                        <a:rPr lang="en-US" dirty="0" smtClean="0"/>
                        <a:t>Air</a:t>
                      </a:r>
                      <a:endParaRPr lang="en-US" dirty="0"/>
                    </a:p>
                  </a:txBody>
                  <a:tcPr/>
                </a:tc>
                <a:tc>
                  <a:txBody>
                    <a:bodyPr/>
                    <a:lstStyle/>
                    <a:p>
                      <a:pPr algn="r"/>
                      <a:endParaRPr lang="en-US" dirty="0"/>
                    </a:p>
                  </a:txBody>
                  <a:tcPr/>
                </a:tc>
                <a:tc>
                  <a:txBody>
                    <a:bodyPr/>
                    <a:lstStyle/>
                    <a:p>
                      <a:pPr algn="r"/>
                      <a:r>
                        <a:rPr lang="en-US" dirty="0" smtClean="0"/>
                        <a:t>33.8</a:t>
                      </a:r>
                      <a:endParaRPr lang="en-US" dirty="0"/>
                    </a:p>
                  </a:txBody>
                  <a:tcPr/>
                </a:tc>
                <a:extLst>
                  <a:ext uri="{0D108BD9-81ED-4DB2-BD59-A6C34878D82A}">
                    <a16:rowId xmlns:a16="http://schemas.microsoft.com/office/drawing/2014/main" val="10004"/>
                  </a:ext>
                </a:extLst>
              </a:tr>
            </a:tbl>
          </a:graphicData>
        </a:graphic>
      </p:graphicFrame>
      <p:graphicFrame>
        <p:nvGraphicFramePr>
          <p:cNvPr id="3" name="Objekt 2"/>
          <p:cNvGraphicFramePr>
            <a:graphicFrameLocks noChangeAspect="1"/>
          </p:cNvGraphicFramePr>
          <p:nvPr>
            <p:extLst>
              <p:ext uri="{D42A27DB-BD31-4B8C-83A1-F6EECF244321}">
                <p14:modId xmlns:p14="http://schemas.microsoft.com/office/powerpoint/2010/main" val="3850894766"/>
              </p:ext>
            </p:extLst>
          </p:nvPr>
        </p:nvGraphicFramePr>
        <p:xfrm>
          <a:off x="318776" y="1209904"/>
          <a:ext cx="1486127" cy="562912"/>
        </p:xfrm>
        <a:graphic>
          <a:graphicData uri="http://schemas.openxmlformats.org/presentationml/2006/ole">
            <mc:AlternateContent xmlns:mc="http://schemas.openxmlformats.org/markup-compatibility/2006">
              <mc:Choice xmlns:v="urn:schemas-microsoft-com:vml" Requires="v">
                <p:oleObj spid="_x0000_s13787" name="Equation" r:id="rId4" imgW="1206360" imgH="457200" progId="Equation.3">
                  <p:embed/>
                </p:oleObj>
              </mc:Choice>
              <mc:Fallback>
                <p:oleObj name="Equation" r:id="rId4" imgW="1206360" imgH="457200" progId="Equation.3">
                  <p:embed/>
                  <p:pic>
                    <p:nvPicPr>
                      <p:cNvPr id="0" name=""/>
                      <p:cNvPicPr>
                        <a:picLocks noChangeAspect="1" noChangeArrowheads="1"/>
                      </p:cNvPicPr>
                      <p:nvPr/>
                    </p:nvPicPr>
                    <p:blipFill>
                      <a:blip r:embed="rId5"/>
                      <a:srcRect/>
                      <a:stretch>
                        <a:fillRect/>
                      </a:stretch>
                    </p:blipFill>
                    <p:spPr bwMode="auto">
                      <a:xfrm>
                        <a:off x="318776" y="1209904"/>
                        <a:ext cx="1486127" cy="562912"/>
                      </a:xfrm>
                      <a:prstGeom prst="rect">
                        <a:avLst/>
                      </a:prstGeom>
                      <a:noFill/>
                      <a:ln>
                        <a:noFill/>
                      </a:ln>
                      <a:effectLst/>
                    </p:spPr>
                  </p:pic>
                </p:oleObj>
              </mc:Fallback>
            </mc:AlternateContent>
          </a:graphicData>
        </a:graphic>
      </p:graphicFrame>
      <p:pic>
        <p:nvPicPr>
          <p:cNvPr id="43052" name="Picture 4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00038" y="2060848"/>
            <a:ext cx="5352082" cy="205470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5" name="Gerade Verbindung mit Pfeil 4"/>
          <p:cNvCxnSpPr/>
          <p:nvPr/>
        </p:nvCxnSpPr>
        <p:spPr bwMode="auto">
          <a:xfrm>
            <a:off x="467544" y="2132856"/>
            <a:ext cx="4392488" cy="1800200"/>
          </a:xfrm>
          <a:prstGeom prst="straightConnector1">
            <a:avLst/>
          </a:prstGeom>
          <a:solidFill>
            <a:schemeClr val="accent1"/>
          </a:solidFill>
          <a:ln w="31750" cap="flat" cmpd="sng" algn="ctr">
            <a:solidFill>
              <a:srgbClr val="008000"/>
            </a:solidFill>
            <a:prstDash val="solid"/>
            <a:round/>
            <a:headEnd type="none" w="med" len="med"/>
            <a:tailEnd type="stealth"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9" name="Textfeld 8"/>
          <p:cNvSpPr txBox="1"/>
          <p:nvPr/>
        </p:nvSpPr>
        <p:spPr>
          <a:xfrm>
            <a:off x="179512" y="1763524"/>
            <a:ext cx="2592288" cy="369332"/>
          </a:xfrm>
          <a:prstGeom prst="rect">
            <a:avLst/>
          </a:prstGeom>
          <a:noFill/>
        </p:spPr>
        <p:txBody>
          <a:bodyPr wrap="square" rtlCol="0">
            <a:spAutoFit/>
          </a:bodyPr>
          <a:lstStyle/>
          <a:p>
            <a:pPr algn="l"/>
            <a:r>
              <a:rPr lang="en-US" b="1" dirty="0" smtClean="0">
                <a:solidFill>
                  <a:srgbClr val="008000"/>
                </a:solidFill>
              </a:rPr>
              <a:t>shower particle </a:t>
            </a:r>
            <a:endParaRPr lang="en-US" b="1" dirty="0">
              <a:solidFill>
                <a:srgbClr val="008000"/>
              </a:solidFill>
            </a:endParaRPr>
          </a:p>
        </p:txBody>
      </p:sp>
      <p:sp>
        <p:nvSpPr>
          <p:cNvPr id="31" name="Rectangle 4"/>
          <p:cNvSpPr>
            <a:spLocks noChangeArrowheads="1"/>
          </p:cNvSpPr>
          <p:nvPr/>
        </p:nvSpPr>
        <p:spPr bwMode="auto">
          <a:xfrm>
            <a:off x="147985" y="4149080"/>
            <a:ext cx="6405215" cy="20805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1700" b="1" dirty="0">
                <a:latin typeface="Arial" panose="020B0604020202020204" pitchFamily="34" charset="0"/>
                <a:cs typeface="Arial" panose="020B0604020202020204" pitchFamily="34" charset="0"/>
              </a:rPr>
              <a:t>Sealed tube Filled with </a:t>
            </a:r>
            <a:r>
              <a:rPr lang="en-US" altLang="de-DE" sz="1700" b="1" dirty="0" err="1">
                <a:latin typeface="Arial" panose="020B0604020202020204" pitchFamily="34" charset="0"/>
                <a:cs typeface="Arial" panose="020B0604020202020204" pitchFamily="34" charset="0"/>
              </a:rPr>
              <a:t>Ar</a:t>
            </a:r>
            <a:r>
              <a:rPr lang="en-US" altLang="de-DE" sz="1700" b="1" dirty="0">
                <a:latin typeface="Arial" panose="020B0604020202020204" pitchFamily="34" charset="0"/>
                <a:cs typeface="Arial" panose="020B0604020202020204" pitchFamily="34" charset="0"/>
              </a:rPr>
              <a:t> or N</a:t>
            </a:r>
            <a:r>
              <a:rPr lang="en-US" altLang="de-DE" sz="1700" b="1" baseline="-25000" dirty="0">
                <a:latin typeface="Arial" panose="020B0604020202020204" pitchFamily="34" charset="0"/>
                <a:cs typeface="Arial" panose="020B0604020202020204" pitchFamily="34" charset="0"/>
              </a:rPr>
              <a:t>2 </a:t>
            </a:r>
            <a:r>
              <a:rPr lang="en-US" altLang="de-DE" sz="1700" b="1" dirty="0">
                <a:latin typeface="Arial" panose="020B0604020202020204" pitchFamily="34" charset="0"/>
                <a:cs typeface="Arial" panose="020B0604020202020204" pitchFamily="34" charset="0"/>
              </a:rPr>
              <a:t>gas:</a:t>
            </a:r>
            <a:endParaRPr lang="en-US" altLang="de-DE" sz="1700" b="1" baseline="-25000" dirty="0">
              <a:latin typeface="Arial" panose="020B0604020202020204" pitchFamily="34" charset="0"/>
              <a:cs typeface="Arial" panose="020B0604020202020204" pitchFamily="34" charset="0"/>
            </a:endParaRPr>
          </a:p>
          <a:p>
            <a:pPr algn="l">
              <a:lnSpc>
                <a:spcPct val="50000"/>
              </a:lnSpc>
              <a:buFont typeface="Wingdings" pitchFamily="2" charset="2"/>
              <a:buChar char="Ø"/>
            </a:pPr>
            <a:r>
              <a:rPr lang="en-US" altLang="de-DE" sz="1700" dirty="0">
                <a:latin typeface="Arial" panose="020B0604020202020204" pitchFamily="34" charset="0"/>
                <a:cs typeface="Arial" panose="020B0604020202020204" pitchFamily="34" charset="0"/>
              </a:rPr>
              <a:t> Creation of </a:t>
            </a:r>
            <a:r>
              <a:rPr lang="en-US" altLang="de-DE" sz="1700" dirty="0" err="1">
                <a:latin typeface="Arial" panose="020B0604020202020204" pitchFamily="34" charset="0"/>
                <a:cs typeface="Arial" panose="020B0604020202020204" pitchFamily="34" charset="0"/>
              </a:rPr>
              <a:t>Ar</a:t>
            </a:r>
            <a:r>
              <a:rPr lang="en-US" altLang="de-DE" sz="1700" baseline="30000" dirty="0">
                <a:latin typeface="Arial" panose="020B0604020202020204" pitchFamily="34" charset="0"/>
                <a:cs typeface="Arial" panose="020B0604020202020204" pitchFamily="34" charset="0"/>
              </a:rPr>
              <a:t>+</a:t>
            </a:r>
            <a:r>
              <a:rPr lang="en-US" altLang="de-DE" sz="1700" dirty="0">
                <a:latin typeface="Arial" panose="020B0604020202020204" pitchFamily="34" charset="0"/>
                <a:cs typeface="Arial" panose="020B0604020202020204" pitchFamily="34" charset="0"/>
              </a:rPr>
              <a:t>-e</a:t>
            </a:r>
            <a:r>
              <a:rPr lang="en-US" altLang="de-DE" sz="1700" baseline="30000" dirty="0">
                <a:latin typeface="Arial" panose="020B0604020202020204" pitchFamily="34" charset="0"/>
                <a:cs typeface="Arial" panose="020B0604020202020204" pitchFamily="34" charset="0"/>
              </a:rPr>
              <a:t>−</a:t>
            </a:r>
            <a:r>
              <a:rPr lang="en-US" altLang="de-DE" sz="1700" dirty="0">
                <a:latin typeface="Arial" panose="020B0604020202020204" pitchFamily="34" charset="0"/>
                <a:cs typeface="Arial" panose="020B0604020202020204" pitchFamily="34" charset="0"/>
              </a:rPr>
              <a:t> pairs, </a:t>
            </a:r>
            <a:endParaRPr lang="en-US" altLang="de-DE" sz="1700" dirty="0" smtClean="0">
              <a:latin typeface="Arial" panose="020B0604020202020204" pitchFamily="34" charset="0"/>
              <a:cs typeface="Arial" panose="020B0604020202020204" pitchFamily="34" charset="0"/>
            </a:endParaRPr>
          </a:p>
          <a:p>
            <a:pPr algn="l">
              <a:lnSpc>
                <a:spcPct val="50000"/>
              </a:lnSpc>
            </a:pPr>
            <a:r>
              <a:rPr lang="en-US" altLang="de-DE" sz="1700" dirty="0">
                <a:latin typeface="Arial" panose="020B0604020202020204" pitchFamily="34" charset="0"/>
                <a:cs typeface="Arial" panose="020B0604020202020204" pitchFamily="34" charset="0"/>
              </a:rPr>
              <a:t> </a:t>
            </a:r>
            <a:r>
              <a:rPr lang="en-US" altLang="de-DE" sz="1700" dirty="0" smtClean="0">
                <a:latin typeface="Arial" panose="020B0604020202020204" pitchFamily="34" charset="0"/>
                <a:cs typeface="Arial" panose="020B0604020202020204" pitchFamily="34" charset="0"/>
              </a:rPr>
              <a:t>   average </a:t>
            </a:r>
            <a:r>
              <a:rPr lang="en-US" altLang="de-DE" sz="1700" dirty="0">
                <a:latin typeface="Arial" panose="020B0604020202020204" pitchFamily="34" charset="0"/>
                <a:cs typeface="Arial" panose="020B0604020202020204" pitchFamily="34" charset="0"/>
              </a:rPr>
              <a:t>energy </a:t>
            </a:r>
            <a:r>
              <a:rPr lang="en-US" altLang="de-DE" sz="1700" b="1" i="1" dirty="0" smtClean="0">
                <a:latin typeface="Arial" panose="020B0604020202020204" pitchFamily="34" charset="0"/>
                <a:cs typeface="Arial" panose="020B0604020202020204" pitchFamily="34" charset="0"/>
              </a:rPr>
              <a:t>W </a:t>
            </a:r>
            <a:r>
              <a:rPr lang="en-US" altLang="de-DE" sz="1700" dirty="0" smtClean="0">
                <a:latin typeface="Arial" panose="020B0604020202020204" pitchFamily="34" charset="0"/>
                <a:cs typeface="Arial" panose="020B0604020202020204" pitchFamily="34" charset="0"/>
              </a:rPr>
              <a:t>= 32 </a:t>
            </a:r>
            <a:r>
              <a:rPr lang="en-US" altLang="de-DE" sz="1700" dirty="0">
                <a:latin typeface="Arial" panose="020B0604020202020204" pitchFamily="34" charset="0"/>
                <a:cs typeface="Arial" panose="020B0604020202020204" pitchFamily="34" charset="0"/>
              </a:rPr>
              <a:t>eV/pair </a:t>
            </a:r>
          </a:p>
          <a:p>
            <a:pPr algn="l">
              <a:lnSpc>
                <a:spcPct val="50000"/>
              </a:lnSpc>
              <a:buFont typeface="Wingdings" pitchFamily="2" charset="2"/>
              <a:buChar char="Ø"/>
            </a:pPr>
            <a:r>
              <a:rPr lang="en-US" altLang="de-DE" sz="1700" dirty="0">
                <a:latin typeface="Arial" panose="020B0604020202020204" pitchFamily="34" charset="0"/>
                <a:cs typeface="Arial" panose="020B0604020202020204" pitchFamily="34" charset="0"/>
              </a:rPr>
              <a:t> measurement of this current</a:t>
            </a:r>
          </a:p>
          <a:p>
            <a:pPr algn="l">
              <a:lnSpc>
                <a:spcPct val="70000"/>
              </a:lnSpc>
              <a:buFont typeface="Wingdings" pitchFamily="2" charset="2"/>
              <a:buChar char="Ø"/>
            </a:pPr>
            <a:r>
              <a:rPr lang="en-US" altLang="de-DE" sz="1700" dirty="0">
                <a:latin typeface="Arial" panose="020B0604020202020204" pitchFamily="34" charset="0"/>
                <a:cs typeface="Arial" panose="020B0604020202020204" pitchFamily="34" charset="0"/>
              </a:rPr>
              <a:t> Slow time response </a:t>
            </a:r>
            <a:endParaRPr lang="en-US" altLang="de-DE" sz="1700" dirty="0" smtClean="0">
              <a:latin typeface="Arial" panose="020B0604020202020204" pitchFamily="34" charset="0"/>
              <a:cs typeface="Arial" panose="020B0604020202020204" pitchFamily="34" charset="0"/>
            </a:endParaRPr>
          </a:p>
          <a:p>
            <a:pPr algn="l">
              <a:lnSpc>
                <a:spcPct val="70000"/>
              </a:lnSpc>
            </a:pPr>
            <a:r>
              <a:rPr lang="en-US" altLang="de-DE" sz="1700" dirty="0">
                <a:latin typeface="Arial" panose="020B0604020202020204" pitchFamily="34" charset="0"/>
                <a:cs typeface="Arial" panose="020B0604020202020204" pitchFamily="34" charset="0"/>
              </a:rPr>
              <a:t> </a:t>
            </a:r>
            <a:r>
              <a:rPr lang="en-US" altLang="de-DE" sz="1700" dirty="0" smtClean="0">
                <a:latin typeface="Arial" panose="020B0604020202020204" pitchFamily="34" charset="0"/>
                <a:cs typeface="Arial" panose="020B0604020202020204" pitchFamily="34" charset="0"/>
              </a:rPr>
              <a:t>  due </a:t>
            </a:r>
            <a:r>
              <a:rPr lang="en-US" altLang="de-DE" sz="1700" dirty="0">
                <a:latin typeface="Arial" panose="020B0604020202020204" pitchFamily="34" charset="0"/>
                <a:cs typeface="Arial" panose="020B0604020202020204" pitchFamily="34" charset="0"/>
              </a:rPr>
              <a:t>to </a:t>
            </a:r>
            <a:r>
              <a:rPr lang="en-US" altLang="de-DE" sz="1700" dirty="0" smtClean="0">
                <a:latin typeface="Arial" panose="020B0604020202020204" pitchFamily="34" charset="0"/>
                <a:cs typeface="Arial" panose="020B0604020202020204" pitchFamily="34" charset="0"/>
                <a:sym typeface="Symbol"/>
              </a:rPr>
              <a:t> </a:t>
            </a:r>
            <a:r>
              <a:rPr lang="en-US" altLang="de-DE" sz="1700" dirty="0" smtClean="0">
                <a:latin typeface="Arial" panose="020B0604020202020204" pitchFamily="34" charset="0"/>
                <a:cs typeface="Arial" panose="020B0604020202020204" pitchFamily="34" charset="0"/>
              </a:rPr>
              <a:t>10 </a:t>
            </a:r>
            <a:r>
              <a:rPr lang="en-US" altLang="de-DE" sz="1700" dirty="0" err="1">
                <a:latin typeface="Arial" panose="020B0604020202020204" pitchFamily="34" charset="0"/>
                <a:cs typeface="Arial" panose="020B0604020202020204" pitchFamily="34" charset="0"/>
              </a:rPr>
              <a:t>μs</a:t>
            </a:r>
            <a:r>
              <a:rPr lang="en-US" altLang="de-DE" sz="1700" dirty="0">
                <a:latin typeface="Arial" panose="020B0604020202020204" pitchFamily="34" charset="0"/>
                <a:cs typeface="Arial" panose="020B0604020202020204" pitchFamily="34" charset="0"/>
              </a:rPr>
              <a:t> drift time of </a:t>
            </a:r>
            <a:r>
              <a:rPr lang="en-US" altLang="de-DE" sz="1700" dirty="0" err="1">
                <a:latin typeface="Arial" panose="020B0604020202020204" pitchFamily="34" charset="0"/>
                <a:cs typeface="Arial" panose="020B0604020202020204" pitchFamily="34" charset="0"/>
              </a:rPr>
              <a:t>Ar</a:t>
            </a:r>
            <a:r>
              <a:rPr lang="en-US" altLang="de-DE" sz="1700" baseline="30000" dirty="0">
                <a:latin typeface="Arial" panose="020B0604020202020204" pitchFamily="34" charset="0"/>
                <a:cs typeface="Arial" panose="020B0604020202020204" pitchFamily="34" charset="0"/>
              </a:rPr>
              <a:t>+</a:t>
            </a:r>
            <a:r>
              <a:rPr lang="en-US" altLang="de-DE" sz="1700" dirty="0">
                <a:latin typeface="Arial" panose="020B0604020202020204" pitchFamily="34" charset="0"/>
                <a:cs typeface="Arial" panose="020B0604020202020204" pitchFamily="34" charset="0"/>
              </a:rPr>
              <a:t>.</a:t>
            </a:r>
          </a:p>
          <a:p>
            <a:pPr algn="l">
              <a:lnSpc>
                <a:spcPct val="70000"/>
              </a:lnSpc>
            </a:pPr>
            <a:r>
              <a:rPr lang="en-US" altLang="de-DE" sz="1700" b="1" dirty="0">
                <a:solidFill>
                  <a:srgbClr val="0000FF"/>
                </a:solidFill>
                <a:latin typeface="Arial" panose="020B0604020202020204" pitchFamily="34" charset="0"/>
                <a:cs typeface="Arial" panose="020B0604020202020204" pitchFamily="34" charset="0"/>
              </a:rPr>
              <a:t>Per definition: </a:t>
            </a:r>
            <a:r>
              <a:rPr lang="en-US" altLang="de-DE" sz="1700" b="1" dirty="0" smtClean="0">
                <a:solidFill>
                  <a:srgbClr val="0000FF"/>
                </a:solidFill>
                <a:latin typeface="Arial" panose="020B0604020202020204" pitchFamily="34" charset="0"/>
                <a:cs typeface="Arial" panose="020B0604020202020204" pitchFamily="34" charset="0"/>
              </a:rPr>
              <a:t>Direct </a:t>
            </a:r>
            <a:r>
              <a:rPr lang="en-US" altLang="de-DE" sz="1700" b="1" dirty="0">
                <a:solidFill>
                  <a:srgbClr val="0000FF"/>
                </a:solidFill>
                <a:latin typeface="Arial" panose="020B0604020202020204" pitchFamily="34" charset="0"/>
                <a:cs typeface="Arial" panose="020B0604020202020204" pitchFamily="34" charset="0"/>
              </a:rPr>
              <a:t>measurement of </a:t>
            </a:r>
            <a:r>
              <a:rPr lang="en-US" altLang="de-DE" sz="1700" b="1" dirty="0" smtClean="0">
                <a:solidFill>
                  <a:srgbClr val="0000FF"/>
                </a:solidFill>
                <a:latin typeface="Arial" panose="020B0604020202020204" pitchFamily="34" charset="0"/>
                <a:cs typeface="Arial" panose="020B0604020202020204" pitchFamily="34" charset="0"/>
              </a:rPr>
              <a:t>dose !</a:t>
            </a:r>
            <a:endParaRPr lang="en-US" altLang="de-DE" sz="1700" b="1" dirty="0">
              <a:solidFill>
                <a:srgbClr val="0000FF"/>
              </a:solidFill>
              <a:latin typeface="Arial" panose="020B0604020202020204" pitchFamily="34" charset="0"/>
              <a:cs typeface="Arial" panose="020B0604020202020204" pitchFamily="34" charset="0"/>
            </a:endParaRPr>
          </a:p>
        </p:txBody>
      </p:sp>
      <p:pic>
        <p:nvPicPr>
          <p:cNvPr id="12" name="Picture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rot="16200000">
            <a:off x="6280820" y="3193604"/>
            <a:ext cx="1617662" cy="3749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13" name="Gerade Verbindung mit Pfeil 12"/>
          <p:cNvCxnSpPr/>
          <p:nvPr/>
        </p:nvCxnSpPr>
        <p:spPr bwMode="auto">
          <a:xfrm>
            <a:off x="5724128" y="4941168"/>
            <a:ext cx="2160240" cy="0"/>
          </a:xfrm>
          <a:prstGeom prst="straightConnector1">
            <a:avLst/>
          </a:prstGeom>
          <a:solidFill>
            <a:schemeClr val="accent1"/>
          </a:solidFill>
          <a:ln w="38100" cap="flat" cmpd="sng" algn="ctr">
            <a:solidFill>
              <a:schemeClr val="tx1"/>
            </a:solidFill>
            <a:prstDash val="solid"/>
            <a:round/>
            <a:headEnd type="stealth" w="lg" len="lg"/>
            <a:tailEnd type="stealth"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4" name="Textfeld 13"/>
          <p:cNvSpPr txBox="1"/>
          <p:nvPr/>
        </p:nvSpPr>
        <p:spPr>
          <a:xfrm>
            <a:off x="6456820" y="4368397"/>
            <a:ext cx="810794" cy="353943"/>
          </a:xfrm>
          <a:prstGeom prst="rect">
            <a:avLst/>
          </a:prstGeom>
          <a:solidFill>
            <a:schemeClr val="bg1">
              <a:alpha val="58000"/>
            </a:schemeClr>
          </a:solidFill>
          <a:ln w="15875">
            <a:solidFill>
              <a:schemeClr val="tx1"/>
            </a:solidFill>
          </a:ln>
        </p:spPr>
        <p:txBody>
          <a:bodyPr wrap="square" rtlCol="0">
            <a:spAutoFit/>
          </a:bodyPr>
          <a:lstStyle/>
          <a:p>
            <a:pPr algn="l"/>
            <a:r>
              <a:rPr lang="en-US" sz="1700" b="1" dirty="0" smtClean="0">
                <a:latin typeface="Arial" panose="020B0604020202020204" pitchFamily="34" charset="0"/>
                <a:cs typeface="Arial" panose="020B0604020202020204" pitchFamily="34" charset="0"/>
              </a:rPr>
              <a:t>15 cm</a:t>
            </a:r>
            <a:endParaRPr lang="en-US" sz="17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331543065"/>
      </p:ext>
    </p:extLst>
  </p:cSld>
  <p:clrMapOvr>
    <a:masterClrMapping/>
  </p:clrMapOv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Text Box 2"/>
          <p:cNvSpPr txBox="1">
            <a:spLocks noChangeArrowheads="1"/>
          </p:cNvSpPr>
          <p:nvPr/>
        </p:nvSpPr>
        <p:spPr bwMode="auto">
          <a:xfrm>
            <a:off x="252000" y="180000"/>
            <a:ext cx="7924800" cy="430887"/>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200" b="1" dirty="0">
                <a:solidFill>
                  <a:srgbClr val="000000"/>
                </a:solidFill>
                <a:latin typeface="Calibri" panose="020F0502020204030204" pitchFamily="34" charset="0"/>
                <a:cs typeface="Calibri" panose="020F0502020204030204" pitchFamily="34" charset="0"/>
              </a:rPr>
              <a:t>Ionization Chamber as BLM: TEVATRON and CERN Type</a:t>
            </a:r>
          </a:p>
        </p:txBody>
      </p:sp>
      <p:pic>
        <p:nvPicPr>
          <p:cNvPr id="1024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4838" y="3716338"/>
            <a:ext cx="3967162" cy="2638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4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163" y="912813"/>
            <a:ext cx="1617662" cy="3749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46" name="Picture 4"/>
          <p:cNvPicPr>
            <a:picLocks noChangeAspect="1" noChangeArrowheads="1"/>
          </p:cNvPicPr>
          <p:nvPr/>
        </p:nvPicPr>
        <p:blipFill>
          <a:blip r:embed="rId4">
            <a:extLst>
              <a:ext uri="{28A0092B-C50C-407E-A947-70E740481C1C}">
                <a14:useLocalDpi xmlns:a14="http://schemas.microsoft.com/office/drawing/2010/main" val="0"/>
              </a:ext>
            </a:extLst>
          </a:blip>
          <a:srcRect l="31509" t="23438" r="9654" b="14635"/>
          <a:stretch>
            <a:fillRect/>
          </a:stretch>
        </p:blipFill>
        <p:spPr bwMode="auto">
          <a:xfrm>
            <a:off x="4500563" y="3717032"/>
            <a:ext cx="4010025" cy="2638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248" name="Textfeld 2"/>
          <p:cNvSpPr txBox="1">
            <a:spLocks noChangeArrowheads="1"/>
          </p:cNvSpPr>
          <p:nvPr/>
        </p:nvSpPr>
        <p:spPr bwMode="auto">
          <a:xfrm>
            <a:off x="1940687" y="967162"/>
            <a:ext cx="5696775" cy="28212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1700" b="1" dirty="0">
                <a:solidFill>
                  <a:srgbClr val="0000FF"/>
                </a:solidFill>
                <a:latin typeface="Arial" panose="020B0604020202020204" pitchFamily="34" charset="0"/>
                <a:cs typeface="Arial" panose="020B0604020202020204" pitchFamily="34" charset="0"/>
              </a:rPr>
              <a:t>TEVATRON, RHIC type</a:t>
            </a:r>
            <a:r>
              <a:rPr lang="en-US" altLang="de-DE" sz="1700" b="1" dirty="0">
                <a:solidFill>
                  <a:srgbClr val="3333CC"/>
                </a:solidFill>
                <a:latin typeface="Arial" panose="020B0604020202020204" pitchFamily="34" charset="0"/>
                <a:cs typeface="Arial" panose="020B0604020202020204" pitchFamily="34" charset="0"/>
              </a:rPr>
              <a:t>	           </a:t>
            </a:r>
            <a:r>
              <a:rPr lang="en-US" altLang="de-DE" sz="1700" b="1" dirty="0">
                <a:solidFill>
                  <a:srgbClr val="0000FF"/>
                </a:solidFill>
                <a:latin typeface="Arial" panose="020B0604020202020204" pitchFamily="34" charset="0"/>
                <a:cs typeface="Arial" panose="020B0604020202020204" pitchFamily="34" charset="0"/>
              </a:rPr>
              <a:t>CERN type</a:t>
            </a:r>
          </a:p>
          <a:p>
            <a:pPr algn="l">
              <a:spcBef>
                <a:spcPts val="400"/>
              </a:spcBef>
            </a:pPr>
            <a:r>
              <a:rPr lang="en-US" altLang="de-DE" sz="1700" dirty="0" smtClean="0">
                <a:latin typeface="Arial" panose="020B0604020202020204" pitchFamily="34" charset="0"/>
                <a:cs typeface="Arial" panose="020B0604020202020204" pitchFamily="34" charset="0"/>
              </a:rPr>
              <a:t>15cm</a:t>
            </a:r>
            <a:r>
              <a:rPr lang="en-US" altLang="de-DE" sz="1700" dirty="0">
                <a:latin typeface="Arial" panose="020B0604020202020204" pitchFamily="34" charset="0"/>
                <a:cs typeface="Arial" panose="020B0604020202020204" pitchFamily="34" charset="0"/>
              </a:rPr>
              <a:t>, </a:t>
            </a:r>
            <a:r>
              <a:rPr lang="en-US" altLang="de-DE" sz="1700" dirty="0">
                <a:latin typeface="Arial" panose="020B0604020202020204" pitchFamily="34" charset="0"/>
                <a:cs typeface="Arial" panose="020B0604020202020204" pitchFamily="34" charset="0"/>
                <a:sym typeface="Symbol" pitchFamily="18" charset="2"/>
              </a:rPr>
              <a:t> 6 cm </a:t>
            </a:r>
            <a:r>
              <a:rPr lang="en-US" altLang="de-DE" sz="1700" dirty="0">
                <a:latin typeface="Arial" panose="020B0604020202020204" pitchFamily="34" charset="0"/>
                <a:cs typeface="Arial" panose="020B0604020202020204" pitchFamily="34" charset="0"/>
              </a:rPr>
              <a:t>	</a:t>
            </a:r>
            <a:r>
              <a:rPr lang="en-US" altLang="de-DE" sz="1700" b="1" dirty="0">
                <a:latin typeface="Arial" panose="020B0604020202020204" pitchFamily="34" charset="0"/>
                <a:cs typeface="Arial" panose="020B0604020202020204" pitchFamily="34" charset="0"/>
              </a:rPr>
              <a:t>size</a:t>
            </a:r>
            <a:r>
              <a:rPr lang="en-US" altLang="de-DE" sz="1700" dirty="0">
                <a:latin typeface="Arial" panose="020B0604020202020204" pitchFamily="34" charset="0"/>
                <a:cs typeface="Arial" panose="020B0604020202020204" pitchFamily="34" charset="0"/>
              </a:rPr>
              <a:t>	            50 cm, </a:t>
            </a:r>
            <a:r>
              <a:rPr lang="en-US" altLang="de-DE" sz="1700" dirty="0">
                <a:latin typeface="Arial" panose="020B0604020202020204" pitchFamily="34" charset="0"/>
                <a:cs typeface="Arial" panose="020B0604020202020204" pitchFamily="34" charset="0"/>
                <a:sym typeface="Symbol" pitchFamily="18" charset="2"/>
              </a:rPr>
              <a:t></a:t>
            </a:r>
            <a:r>
              <a:rPr lang="en-US" altLang="de-DE" sz="1700" dirty="0">
                <a:latin typeface="Arial" panose="020B0604020202020204" pitchFamily="34" charset="0"/>
                <a:cs typeface="Arial" panose="020B0604020202020204" pitchFamily="34" charset="0"/>
              </a:rPr>
              <a:t> 9 cm</a:t>
            </a:r>
          </a:p>
          <a:p>
            <a:pPr algn="l">
              <a:spcBef>
                <a:spcPts val="400"/>
              </a:spcBef>
            </a:pPr>
            <a:r>
              <a:rPr lang="en-US" altLang="de-DE" sz="1700" dirty="0" err="1">
                <a:latin typeface="Arial" panose="020B0604020202020204" pitchFamily="34" charset="0"/>
                <a:cs typeface="Arial" panose="020B0604020202020204" pitchFamily="34" charset="0"/>
              </a:rPr>
              <a:t>Ar</a:t>
            </a:r>
            <a:r>
              <a:rPr lang="en-US" altLang="de-DE" sz="1700" dirty="0">
                <a:latin typeface="Arial" panose="020B0604020202020204" pitchFamily="34" charset="0"/>
                <a:cs typeface="Arial" panose="020B0604020202020204" pitchFamily="34" charset="0"/>
              </a:rPr>
              <a:t> at 1.1 bar         </a:t>
            </a:r>
            <a:r>
              <a:rPr lang="en-US" altLang="de-DE" sz="1700" b="1" dirty="0">
                <a:latin typeface="Arial" panose="020B0604020202020204" pitchFamily="34" charset="0"/>
                <a:cs typeface="Arial" panose="020B0604020202020204" pitchFamily="34" charset="0"/>
              </a:rPr>
              <a:t>	gas</a:t>
            </a:r>
            <a:r>
              <a:rPr lang="en-US" altLang="de-DE" sz="1700" dirty="0">
                <a:latin typeface="Arial" panose="020B0604020202020204" pitchFamily="34" charset="0"/>
                <a:cs typeface="Arial" panose="020B0604020202020204" pitchFamily="34" charset="0"/>
              </a:rPr>
              <a:t>	            N</a:t>
            </a:r>
            <a:r>
              <a:rPr lang="en-US" altLang="de-DE" sz="1700" baseline="-25000" dirty="0">
                <a:latin typeface="Arial" panose="020B0604020202020204" pitchFamily="34" charset="0"/>
                <a:cs typeface="Arial" panose="020B0604020202020204" pitchFamily="34" charset="0"/>
              </a:rPr>
              <a:t>2</a:t>
            </a:r>
            <a:r>
              <a:rPr lang="en-US" altLang="de-DE" sz="1700" dirty="0">
                <a:latin typeface="Arial" panose="020B0604020202020204" pitchFamily="34" charset="0"/>
                <a:cs typeface="Arial" panose="020B0604020202020204" pitchFamily="34" charset="0"/>
              </a:rPr>
              <a:t> at 1.1 bar</a:t>
            </a:r>
          </a:p>
          <a:p>
            <a:pPr algn="l">
              <a:spcBef>
                <a:spcPts val="400"/>
              </a:spcBef>
            </a:pPr>
            <a:r>
              <a:rPr lang="en-US" altLang="de-DE" sz="1700" dirty="0">
                <a:latin typeface="Arial" panose="020B0604020202020204" pitchFamily="34" charset="0"/>
                <a:cs typeface="Arial" panose="020B0604020202020204" pitchFamily="34" charset="0"/>
              </a:rPr>
              <a:t>3		</a:t>
            </a:r>
            <a:r>
              <a:rPr lang="en-US" altLang="de-DE" sz="1700" b="1" dirty="0">
                <a:latin typeface="Arial" panose="020B0604020202020204" pitchFamily="34" charset="0"/>
                <a:cs typeface="Arial" panose="020B0604020202020204" pitchFamily="34" charset="0"/>
              </a:rPr>
              <a:t># of electrodes    </a:t>
            </a:r>
            <a:r>
              <a:rPr lang="en-US" altLang="de-DE" sz="1700" dirty="0">
                <a:latin typeface="Arial" panose="020B0604020202020204" pitchFamily="34" charset="0"/>
                <a:cs typeface="Arial" panose="020B0604020202020204" pitchFamily="34" charset="0"/>
              </a:rPr>
              <a:t>61</a:t>
            </a:r>
          </a:p>
          <a:p>
            <a:pPr algn="l">
              <a:spcBef>
                <a:spcPts val="400"/>
              </a:spcBef>
            </a:pPr>
            <a:r>
              <a:rPr lang="en-US" altLang="de-DE" sz="1700" dirty="0">
                <a:latin typeface="Arial" panose="020B0604020202020204" pitchFamily="34" charset="0"/>
                <a:cs typeface="Arial" panose="020B0604020202020204" pitchFamily="34" charset="0"/>
              </a:rPr>
              <a:t>1000 V		</a:t>
            </a:r>
            <a:r>
              <a:rPr lang="en-US" altLang="de-DE" sz="1700" b="1" dirty="0">
                <a:latin typeface="Arial" panose="020B0604020202020204" pitchFamily="34" charset="0"/>
                <a:cs typeface="Arial" panose="020B0604020202020204" pitchFamily="34" charset="0"/>
              </a:rPr>
              <a:t>voltage</a:t>
            </a:r>
            <a:r>
              <a:rPr lang="en-US" altLang="de-DE" sz="1700" dirty="0">
                <a:latin typeface="Arial" panose="020B0604020202020204" pitchFamily="34" charset="0"/>
                <a:cs typeface="Arial" panose="020B0604020202020204" pitchFamily="34" charset="0"/>
              </a:rPr>
              <a:t>	            1500 V</a:t>
            </a:r>
          </a:p>
          <a:p>
            <a:pPr algn="l">
              <a:spcBef>
                <a:spcPts val="400"/>
              </a:spcBef>
            </a:pPr>
            <a:r>
              <a:rPr lang="en-US" altLang="de-DE" sz="1700" dirty="0">
                <a:latin typeface="Arial" panose="020B0604020202020204" pitchFamily="34" charset="0"/>
                <a:cs typeface="Arial" panose="020B0604020202020204" pitchFamily="34" charset="0"/>
              </a:rPr>
              <a:t>3 µs		</a:t>
            </a:r>
            <a:r>
              <a:rPr lang="en-US" altLang="de-DE" sz="1700" b="1" dirty="0">
                <a:latin typeface="Arial" panose="020B0604020202020204" pitchFamily="34" charset="0"/>
                <a:cs typeface="Arial" panose="020B0604020202020204" pitchFamily="34" charset="0"/>
              </a:rPr>
              <a:t>reaction time      </a:t>
            </a:r>
            <a:r>
              <a:rPr lang="en-US" altLang="de-DE" sz="1700" dirty="0">
                <a:latin typeface="Arial" panose="020B0604020202020204" pitchFamily="34" charset="0"/>
                <a:cs typeface="Arial" panose="020B0604020202020204" pitchFamily="34" charset="0"/>
              </a:rPr>
              <a:t>0.3 </a:t>
            </a:r>
            <a:r>
              <a:rPr lang="en-US" altLang="de-DE" sz="1700" dirty="0" smtClean="0">
                <a:latin typeface="Arial" panose="020B0604020202020204" pitchFamily="34" charset="0"/>
                <a:cs typeface="Arial" panose="020B0604020202020204" pitchFamily="34" charset="0"/>
              </a:rPr>
              <a:t>µs</a:t>
            </a:r>
          </a:p>
          <a:p>
            <a:pPr algn="l">
              <a:spcBef>
                <a:spcPts val="400"/>
              </a:spcBef>
            </a:pPr>
            <a:r>
              <a:rPr lang="en-US" altLang="de-DE" sz="1700" dirty="0">
                <a:latin typeface="Arial" panose="020B0604020202020204" pitchFamily="34" charset="0"/>
                <a:cs typeface="Arial" panose="020B0604020202020204" pitchFamily="34" charset="0"/>
              </a:rPr>
              <a:t>	</a:t>
            </a:r>
            <a:r>
              <a:rPr lang="en-US" altLang="de-DE" sz="1700" dirty="0" smtClean="0">
                <a:latin typeface="Arial" panose="020B0604020202020204" pitchFamily="34" charset="0"/>
                <a:cs typeface="Arial" panose="020B0604020202020204" pitchFamily="34" charset="0"/>
              </a:rPr>
              <a:t>	</a:t>
            </a:r>
            <a:r>
              <a:rPr lang="en-US" altLang="de-DE" sz="1700" b="1" dirty="0" smtClean="0">
                <a:latin typeface="Arial" panose="020B0604020202020204" pitchFamily="34" charset="0"/>
                <a:cs typeface="Arial" panose="020B0604020202020204" pitchFamily="34" charset="0"/>
              </a:rPr>
              <a:t># at the </a:t>
            </a:r>
            <a:r>
              <a:rPr lang="en-US" altLang="de-DE" sz="1700" b="1" dirty="0" err="1" smtClean="0">
                <a:latin typeface="Arial" panose="020B0604020202020204" pitchFamily="34" charset="0"/>
                <a:cs typeface="Arial" panose="020B0604020202020204" pitchFamily="34" charset="0"/>
              </a:rPr>
              <a:t>synchr</a:t>
            </a:r>
            <a:r>
              <a:rPr lang="en-US" altLang="de-DE" sz="1700" b="1" dirty="0" smtClean="0">
                <a:latin typeface="Arial" panose="020B0604020202020204" pitchFamily="34" charset="0"/>
                <a:cs typeface="Arial" panose="020B0604020202020204" pitchFamily="34" charset="0"/>
              </a:rPr>
              <a:t>.   </a:t>
            </a:r>
            <a:r>
              <a:rPr lang="en-US" altLang="de-DE" sz="1700" b="1" dirty="0" smtClean="0">
                <a:latin typeface="Arial" panose="020B0604020202020204" pitchFamily="34" charset="0"/>
                <a:cs typeface="Arial" panose="020B0604020202020204" pitchFamily="34" charset="0"/>
                <a:sym typeface="Symbol"/>
              </a:rPr>
              <a:t> </a:t>
            </a:r>
            <a:r>
              <a:rPr lang="en-US" altLang="de-DE" sz="1700" dirty="0" smtClean="0">
                <a:latin typeface="Arial" panose="020B0604020202020204" pitchFamily="34" charset="0"/>
                <a:cs typeface="Arial" panose="020B0604020202020204" pitchFamily="34" charset="0"/>
              </a:rPr>
              <a:t>4000  at LHC</a:t>
            </a:r>
          </a:p>
          <a:p>
            <a:pPr algn="l">
              <a:spcBef>
                <a:spcPts val="400"/>
              </a:spcBef>
            </a:pPr>
            <a:r>
              <a:rPr lang="en-US" altLang="de-DE" sz="1700" dirty="0">
                <a:latin typeface="Arial" panose="020B0604020202020204" pitchFamily="34" charset="0"/>
                <a:cs typeface="Arial" panose="020B0604020202020204" pitchFamily="34" charset="0"/>
              </a:rPr>
              <a:t>	</a:t>
            </a:r>
            <a:r>
              <a:rPr lang="en-US" altLang="de-DE" sz="1700" dirty="0" smtClean="0">
                <a:latin typeface="Arial" panose="020B0604020202020204" pitchFamily="34" charset="0"/>
                <a:cs typeface="Arial" panose="020B0604020202020204" pitchFamily="34" charset="0"/>
              </a:rPr>
              <a:t>	</a:t>
            </a:r>
            <a:r>
              <a:rPr lang="en-US" altLang="de-DE" sz="1700" b="1" dirty="0" smtClean="0">
                <a:latin typeface="Arial" panose="020B0604020202020204" pitchFamily="34" charset="0"/>
                <a:cs typeface="Arial" panose="020B0604020202020204" pitchFamily="34" charset="0"/>
              </a:rPr>
              <a:t>aver. distance      </a:t>
            </a:r>
            <a:r>
              <a:rPr lang="en-US" altLang="de-DE" sz="1700" dirty="0" smtClean="0">
                <a:latin typeface="Arial" panose="020B0604020202020204" pitchFamily="34" charset="0"/>
                <a:cs typeface="Arial" panose="020B0604020202020204" pitchFamily="34" charset="0"/>
              </a:rPr>
              <a:t>1 BLM each </a:t>
            </a:r>
            <a:r>
              <a:rPr lang="en-US" altLang="de-DE" sz="1700" dirty="0" smtClean="0">
                <a:latin typeface="Arial" panose="020B0604020202020204" pitchFamily="34" charset="0"/>
                <a:cs typeface="Arial" panose="020B0604020202020204" pitchFamily="34" charset="0"/>
                <a:sym typeface="Symbol"/>
              </a:rPr>
              <a:t></a:t>
            </a:r>
            <a:r>
              <a:rPr lang="en-US" altLang="de-DE" sz="1700" dirty="0" smtClean="0">
                <a:latin typeface="Arial" panose="020B0604020202020204" pitchFamily="34" charset="0"/>
                <a:cs typeface="Arial" panose="020B0604020202020204" pitchFamily="34" charset="0"/>
              </a:rPr>
              <a:t> 6 m   </a:t>
            </a:r>
            <a:r>
              <a:rPr lang="en-US" altLang="de-DE" dirty="0" smtClean="0"/>
              <a:t>	  </a:t>
            </a:r>
            <a:endParaRPr lang="en-US" altLang="de-DE" dirty="0"/>
          </a:p>
        </p:txBody>
      </p:sp>
      <p:sp>
        <p:nvSpPr>
          <p:cNvPr id="2" name="Ellipse 1"/>
          <p:cNvSpPr/>
          <p:nvPr/>
        </p:nvSpPr>
        <p:spPr bwMode="auto">
          <a:xfrm>
            <a:off x="4932040" y="4662488"/>
            <a:ext cx="1296144" cy="1504294"/>
          </a:xfrm>
          <a:prstGeom prst="ellipse">
            <a:avLst/>
          </a:prstGeom>
          <a:noFill/>
          <a:ln w="63500" cap="flat" cmpd="sng" algn="ctr">
            <a:solidFill>
              <a:srgbClr val="00B05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smtClean="0">
              <a:ln>
                <a:noFill/>
              </a:ln>
              <a:solidFill>
                <a:schemeClr val="tx1"/>
              </a:solidFill>
              <a:effectLst/>
              <a:latin typeface="Times New Roman" pitchFamily="18" charset="0"/>
            </a:endParaRPr>
          </a:p>
        </p:txBody>
      </p:sp>
      <p:sp>
        <p:nvSpPr>
          <p:cNvPr id="10" name="Ellipse 9"/>
          <p:cNvSpPr/>
          <p:nvPr/>
        </p:nvSpPr>
        <p:spPr bwMode="auto">
          <a:xfrm>
            <a:off x="1403648" y="3794107"/>
            <a:ext cx="1418897" cy="2443205"/>
          </a:xfrm>
          <a:prstGeom prst="ellipse">
            <a:avLst/>
          </a:prstGeom>
          <a:noFill/>
          <a:ln w="63500" cap="flat" cmpd="sng" algn="ctr">
            <a:solidFill>
              <a:srgbClr val="00B05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smtClean="0">
              <a:ln>
                <a:noFill/>
              </a:ln>
              <a:solidFill>
                <a:schemeClr val="tx1"/>
              </a:solidFill>
              <a:effectLst/>
              <a:latin typeface="Times New Roman" pitchFamily="18" charset="0"/>
            </a:endParaRPr>
          </a:p>
        </p:txBody>
      </p:sp>
      <p:sp>
        <p:nvSpPr>
          <p:cNvPr id="3" name="Ellipse 2"/>
          <p:cNvSpPr/>
          <p:nvPr/>
        </p:nvSpPr>
        <p:spPr bwMode="auto">
          <a:xfrm>
            <a:off x="6505575" y="4161302"/>
            <a:ext cx="936104" cy="1008112"/>
          </a:xfrm>
          <a:prstGeom prst="ellipse">
            <a:avLst/>
          </a:prstGeom>
          <a:noFill/>
          <a:ln w="60325" cap="flat" cmpd="sng" algn="ctr">
            <a:solidFill>
              <a:srgbClr val="00B05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smtClean="0">
              <a:ln>
                <a:noFill/>
              </a:ln>
              <a:solidFill>
                <a:schemeClr val="tx1"/>
              </a:solidFill>
              <a:effectLst/>
              <a:latin typeface="Times New Roman" pitchFamily="18" charset="0"/>
            </a:endParaRPr>
          </a:p>
        </p:txBody>
      </p:sp>
      <p:cxnSp>
        <p:nvCxnSpPr>
          <p:cNvPr id="5" name="Gerade Verbindung mit Pfeil 4"/>
          <p:cNvCxnSpPr/>
          <p:nvPr/>
        </p:nvCxnSpPr>
        <p:spPr bwMode="auto">
          <a:xfrm>
            <a:off x="1475656" y="1484784"/>
            <a:ext cx="0" cy="2016224"/>
          </a:xfrm>
          <a:prstGeom prst="straightConnector1">
            <a:avLst/>
          </a:prstGeom>
          <a:solidFill>
            <a:schemeClr val="accent1"/>
          </a:solidFill>
          <a:ln w="38100" cap="flat" cmpd="sng" algn="ctr">
            <a:solidFill>
              <a:schemeClr val="tx1"/>
            </a:solidFill>
            <a:prstDash val="solid"/>
            <a:round/>
            <a:headEnd type="stealth" w="lg" len="lg"/>
            <a:tailEnd type="stealth"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9" name="Textfeld 8"/>
          <p:cNvSpPr txBox="1"/>
          <p:nvPr/>
        </p:nvSpPr>
        <p:spPr>
          <a:xfrm>
            <a:off x="611560" y="2308230"/>
            <a:ext cx="810794" cy="353943"/>
          </a:xfrm>
          <a:prstGeom prst="rect">
            <a:avLst/>
          </a:prstGeom>
          <a:solidFill>
            <a:schemeClr val="bg1">
              <a:alpha val="58000"/>
            </a:schemeClr>
          </a:solidFill>
          <a:ln w="15875">
            <a:solidFill>
              <a:schemeClr val="tx1"/>
            </a:solidFill>
          </a:ln>
        </p:spPr>
        <p:txBody>
          <a:bodyPr wrap="square" rtlCol="0">
            <a:spAutoFit/>
          </a:bodyPr>
          <a:lstStyle/>
          <a:p>
            <a:pPr algn="l"/>
            <a:r>
              <a:rPr lang="en-US" sz="1700" b="1" dirty="0" smtClean="0">
                <a:latin typeface="Arial" panose="020B0604020202020204" pitchFamily="34" charset="0"/>
                <a:cs typeface="Arial" panose="020B0604020202020204" pitchFamily="34" charset="0"/>
              </a:rPr>
              <a:t>15 cm</a:t>
            </a:r>
            <a:endParaRPr lang="en-US" sz="1700" b="1" dirty="0">
              <a:latin typeface="Arial" panose="020B0604020202020204" pitchFamily="34" charset="0"/>
              <a:cs typeface="Arial" panose="020B0604020202020204" pitchFamily="34" charset="0"/>
            </a:endParaRPr>
          </a:p>
        </p:txBody>
      </p:sp>
      <p:grpSp>
        <p:nvGrpSpPr>
          <p:cNvPr id="4" name="Gruppieren 3"/>
          <p:cNvGrpSpPr/>
          <p:nvPr/>
        </p:nvGrpSpPr>
        <p:grpSpPr>
          <a:xfrm>
            <a:off x="7041535" y="808038"/>
            <a:ext cx="2070715" cy="4486275"/>
            <a:chOff x="7041535" y="808038"/>
            <a:chExt cx="2070715" cy="4486275"/>
          </a:xfrm>
        </p:grpSpPr>
        <p:pic>
          <p:nvPicPr>
            <p:cNvPr id="10247" name="Picture 6"/>
            <p:cNvPicPr>
              <a:picLocks noChangeAspect="1" noChangeArrowheads="1"/>
            </p:cNvPicPr>
            <p:nvPr/>
          </p:nvPicPr>
          <p:blipFill>
            <a:blip r:embed="rId5">
              <a:extLst>
                <a:ext uri="{28A0092B-C50C-407E-A947-70E740481C1C}">
                  <a14:useLocalDpi xmlns:a14="http://schemas.microsoft.com/office/drawing/2010/main" val="0"/>
                </a:ext>
              </a:extLst>
            </a:blip>
            <a:srcRect l="29958" t="16792" r="54401" b="7069"/>
            <a:stretch>
              <a:fillRect/>
            </a:stretch>
          </p:blipFill>
          <p:spPr bwMode="auto">
            <a:xfrm>
              <a:off x="7637463" y="808038"/>
              <a:ext cx="1474787" cy="4486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17" name="Gerade Verbindung mit Pfeil 16"/>
            <p:cNvCxnSpPr/>
            <p:nvPr/>
          </p:nvCxnSpPr>
          <p:spPr bwMode="auto">
            <a:xfrm>
              <a:off x="7956376" y="1700114"/>
              <a:ext cx="0" cy="3469300"/>
            </a:xfrm>
            <a:prstGeom prst="straightConnector1">
              <a:avLst/>
            </a:prstGeom>
            <a:solidFill>
              <a:schemeClr val="accent1"/>
            </a:solidFill>
            <a:ln w="38100" cap="flat" cmpd="sng" algn="ctr">
              <a:solidFill>
                <a:schemeClr val="tx1"/>
              </a:solidFill>
              <a:prstDash val="solid"/>
              <a:round/>
              <a:headEnd type="stealth" w="lg" len="lg"/>
              <a:tailEnd type="stealth"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8" name="Textfeld 17"/>
            <p:cNvSpPr txBox="1"/>
            <p:nvPr/>
          </p:nvSpPr>
          <p:spPr>
            <a:xfrm>
              <a:off x="7041535" y="2417349"/>
              <a:ext cx="842833" cy="369332"/>
            </a:xfrm>
            <a:prstGeom prst="rect">
              <a:avLst/>
            </a:prstGeom>
            <a:solidFill>
              <a:schemeClr val="bg1">
                <a:alpha val="56000"/>
              </a:schemeClr>
            </a:solidFill>
            <a:ln w="15875">
              <a:solidFill>
                <a:schemeClr val="tx1"/>
              </a:solidFill>
            </a:ln>
          </p:spPr>
          <p:txBody>
            <a:bodyPr wrap="square" rtlCol="0">
              <a:spAutoFit/>
            </a:bodyPr>
            <a:lstStyle/>
            <a:p>
              <a:pPr algn="r"/>
              <a:r>
                <a:rPr lang="en-US" b="1" dirty="0" smtClean="0">
                  <a:latin typeface="Arial" panose="020B0604020202020204" pitchFamily="34" charset="0"/>
                  <a:cs typeface="Arial" panose="020B0604020202020204" pitchFamily="34" charset="0"/>
                </a:rPr>
                <a:t>38 cm</a:t>
              </a:r>
              <a:endParaRPr lang="en-US" b="1" dirty="0">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3715810569"/>
      </p:ext>
    </p:extLst>
  </p:cSld>
  <p:clrMapOvr>
    <a:masterClrMapping/>
  </p:clrMapOv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Text Box 2"/>
          <p:cNvSpPr txBox="1">
            <a:spLocks noChangeArrowheads="1"/>
          </p:cNvSpPr>
          <p:nvPr/>
        </p:nvSpPr>
        <p:spPr bwMode="auto">
          <a:xfrm>
            <a:off x="252000" y="180000"/>
            <a:ext cx="7924800" cy="430887"/>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200" b="1" dirty="0">
                <a:solidFill>
                  <a:srgbClr val="000000"/>
                </a:solidFill>
                <a:latin typeface="Calibri" panose="020F0502020204030204" pitchFamily="34" charset="0"/>
                <a:cs typeface="Calibri" panose="020F0502020204030204" pitchFamily="34" charset="0"/>
              </a:rPr>
              <a:t>Ionization Chamber as BLM: </a:t>
            </a:r>
            <a:r>
              <a:rPr lang="en-US" altLang="de-DE" sz="2200" b="1" dirty="0" smtClean="0">
                <a:solidFill>
                  <a:srgbClr val="000000"/>
                </a:solidFill>
                <a:latin typeface="Calibri" panose="020F0502020204030204" pitchFamily="34" charset="0"/>
                <a:cs typeface="Calibri" panose="020F0502020204030204" pitchFamily="34" charset="0"/>
              </a:rPr>
              <a:t>CERN </a:t>
            </a:r>
            <a:r>
              <a:rPr lang="en-US" altLang="de-DE" sz="2200" b="1" dirty="0">
                <a:solidFill>
                  <a:srgbClr val="000000"/>
                </a:solidFill>
                <a:latin typeface="Calibri" panose="020F0502020204030204" pitchFamily="34" charset="0"/>
                <a:cs typeface="Calibri" panose="020F0502020204030204" pitchFamily="34" charset="0"/>
              </a:rPr>
              <a:t>Type</a:t>
            </a:r>
          </a:p>
        </p:txBody>
      </p:sp>
      <p:pic>
        <p:nvPicPr>
          <p:cNvPr id="10246" name="Picture 4"/>
          <p:cNvPicPr>
            <a:picLocks noChangeAspect="1" noChangeArrowheads="1"/>
          </p:cNvPicPr>
          <p:nvPr/>
        </p:nvPicPr>
        <p:blipFill>
          <a:blip r:embed="rId2">
            <a:extLst>
              <a:ext uri="{28A0092B-C50C-407E-A947-70E740481C1C}">
                <a14:useLocalDpi xmlns:a14="http://schemas.microsoft.com/office/drawing/2010/main" val="0"/>
              </a:ext>
            </a:extLst>
          </a:blip>
          <a:srcRect l="31509" t="23438" r="9654" b="14635"/>
          <a:stretch>
            <a:fillRect/>
          </a:stretch>
        </p:blipFill>
        <p:spPr bwMode="auto">
          <a:xfrm>
            <a:off x="4500563" y="3717032"/>
            <a:ext cx="4010025" cy="2638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47" name="Picture 6"/>
          <p:cNvPicPr>
            <a:picLocks noChangeAspect="1" noChangeArrowheads="1"/>
          </p:cNvPicPr>
          <p:nvPr/>
        </p:nvPicPr>
        <p:blipFill>
          <a:blip r:embed="rId3">
            <a:extLst>
              <a:ext uri="{28A0092B-C50C-407E-A947-70E740481C1C}">
                <a14:useLocalDpi xmlns:a14="http://schemas.microsoft.com/office/drawing/2010/main" val="0"/>
              </a:ext>
            </a:extLst>
          </a:blip>
          <a:srcRect l="29958" t="16792" r="54401" b="7069"/>
          <a:stretch>
            <a:fillRect/>
          </a:stretch>
        </p:blipFill>
        <p:spPr bwMode="auto">
          <a:xfrm>
            <a:off x="7637463" y="808038"/>
            <a:ext cx="1474787" cy="4486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248" name="Textfeld 2"/>
          <p:cNvSpPr txBox="1">
            <a:spLocks noChangeArrowheads="1"/>
          </p:cNvSpPr>
          <p:nvPr/>
        </p:nvSpPr>
        <p:spPr bwMode="auto">
          <a:xfrm>
            <a:off x="1940687" y="967162"/>
            <a:ext cx="5696775" cy="28212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1700" b="1" dirty="0" smtClean="0">
                <a:solidFill>
                  <a:srgbClr val="3333CC"/>
                </a:solidFill>
                <a:latin typeface="Arial" panose="020B0604020202020204" pitchFamily="34" charset="0"/>
                <a:cs typeface="Arial" panose="020B0604020202020204" pitchFamily="34" charset="0"/>
              </a:rPr>
              <a:t>		</a:t>
            </a:r>
            <a:r>
              <a:rPr lang="en-US" altLang="de-DE" sz="1700" b="1" dirty="0">
                <a:solidFill>
                  <a:srgbClr val="3333CC"/>
                </a:solidFill>
                <a:latin typeface="Arial" panose="020B0604020202020204" pitchFamily="34" charset="0"/>
                <a:cs typeface="Arial" panose="020B0604020202020204" pitchFamily="34" charset="0"/>
              </a:rPr>
              <a:t>	           CERN type</a:t>
            </a:r>
          </a:p>
          <a:p>
            <a:pPr algn="l">
              <a:spcBef>
                <a:spcPts val="400"/>
              </a:spcBef>
            </a:pPr>
            <a:r>
              <a:rPr lang="en-US" altLang="de-DE" sz="1700" dirty="0" smtClean="0">
                <a:latin typeface="Arial" panose="020B0604020202020204" pitchFamily="34" charset="0"/>
                <a:cs typeface="Arial" panose="020B0604020202020204" pitchFamily="34" charset="0"/>
              </a:rPr>
              <a:t>	</a:t>
            </a:r>
            <a:r>
              <a:rPr lang="en-US" altLang="de-DE" sz="1700" dirty="0">
                <a:latin typeface="Arial" panose="020B0604020202020204" pitchFamily="34" charset="0"/>
                <a:cs typeface="Arial" panose="020B0604020202020204" pitchFamily="34" charset="0"/>
              </a:rPr>
              <a:t>	</a:t>
            </a:r>
            <a:r>
              <a:rPr lang="en-US" altLang="de-DE" sz="1700" b="1" dirty="0">
                <a:latin typeface="Arial" panose="020B0604020202020204" pitchFamily="34" charset="0"/>
                <a:cs typeface="Arial" panose="020B0604020202020204" pitchFamily="34" charset="0"/>
              </a:rPr>
              <a:t>size</a:t>
            </a:r>
            <a:r>
              <a:rPr lang="en-US" altLang="de-DE" sz="1700" dirty="0">
                <a:latin typeface="Arial" panose="020B0604020202020204" pitchFamily="34" charset="0"/>
                <a:cs typeface="Arial" panose="020B0604020202020204" pitchFamily="34" charset="0"/>
              </a:rPr>
              <a:t>	            50 cm, </a:t>
            </a:r>
            <a:r>
              <a:rPr lang="en-US" altLang="de-DE" sz="1700" dirty="0">
                <a:latin typeface="Arial" panose="020B0604020202020204" pitchFamily="34" charset="0"/>
                <a:cs typeface="Arial" panose="020B0604020202020204" pitchFamily="34" charset="0"/>
                <a:sym typeface="Symbol" pitchFamily="18" charset="2"/>
              </a:rPr>
              <a:t></a:t>
            </a:r>
            <a:r>
              <a:rPr lang="en-US" altLang="de-DE" sz="1700" dirty="0">
                <a:latin typeface="Arial" panose="020B0604020202020204" pitchFamily="34" charset="0"/>
                <a:cs typeface="Arial" panose="020B0604020202020204" pitchFamily="34" charset="0"/>
              </a:rPr>
              <a:t> 9 cm</a:t>
            </a:r>
          </a:p>
          <a:p>
            <a:pPr algn="l">
              <a:spcBef>
                <a:spcPts val="400"/>
              </a:spcBef>
            </a:pPr>
            <a:r>
              <a:rPr lang="en-US" altLang="de-DE" sz="1700" dirty="0">
                <a:latin typeface="Arial" panose="020B0604020202020204" pitchFamily="34" charset="0"/>
                <a:cs typeface="Arial" panose="020B0604020202020204" pitchFamily="34" charset="0"/>
              </a:rPr>
              <a:t>	</a:t>
            </a:r>
            <a:r>
              <a:rPr lang="en-US" altLang="de-DE" sz="1700" dirty="0" smtClean="0">
                <a:latin typeface="Arial" panose="020B0604020202020204" pitchFamily="34" charset="0"/>
                <a:cs typeface="Arial" panose="020B0604020202020204" pitchFamily="34" charset="0"/>
              </a:rPr>
              <a:t>         </a:t>
            </a:r>
            <a:r>
              <a:rPr lang="en-US" altLang="de-DE" sz="1700" b="1" dirty="0">
                <a:latin typeface="Arial" panose="020B0604020202020204" pitchFamily="34" charset="0"/>
                <a:cs typeface="Arial" panose="020B0604020202020204" pitchFamily="34" charset="0"/>
              </a:rPr>
              <a:t>	gas</a:t>
            </a:r>
            <a:r>
              <a:rPr lang="en-US" altLang="de-DE" sz="1700" dirty="0">
                <a:latin typeface="Arial" panose="020B0604020202020204" pitchFamily="34" charset="0"/>
                <a:cs typeface="Arial" panose="020B0604020202020204" pitchFamily="34" charset="0"/>
              </a:rPr>
              <a:t>	            N</a:t>
            </a:r>
            <a:r>
              <a:rPr lang="en-US" altLang="de-DE" sz="1700" baseline="-25000" dirty="0">
                <a:latin typeface="Arial" panose="020B0604020202020204" pitchFamily="34" charset="0"/>
                <a:cs typeface="Arial" panose="020B0604020202020204" pitchFamily="34" charset="0"/>
              </a:rPr>
              <a:t>2</a:t>
            </a:r>
            <a:r>
              <a:rPr lang="en-US" altLang="de-DE" sz="1700" dirty="0">
                <a:latin typeface="Arial" panose="020B0604020202020204" pitchFamily="34" charset="0"/>
                <a:cs typeface="Arial" panose="020B0604020202020204" pitchFamily="34" charset="0"/>
              </a:rPr>
              <a:t> at 1.1 bar</a:t>
            </a:r>
          </a:p>
          <a:p>
            <a:pPr algn="l">
              <a:spcBef>
                <a:spcPts val="400"/>
              </a:spcBef>
            </a:pPr>
            <a:r>
              <a:rPr lang="en-US" altLang="de-DE" sz="1700" dirty="0">
                <a:latin typeface="Arial" panose="020B0604020202020204" pitchFamily="34" charset="0"/>
                <a:cs typeface="Arial" panose="020B0604020202020204" pitchFamily="34" charset="0"/>
              </a:rPr>
              <a:t>		</a:t>
            </a:r>
            <a:r>
              <a:rPr lang="en-US" altLang="de-DE" sz="1700" b="1" dirty="0">
                <a:latin typeface="Arial" panose="020B0604020202020204" pitchFamily="34" charset="0"/>
                <a:cs typeface="Arial" panose="020B0604020202020204" pitchFamily="34" charset="0"/>
              </a:rPr>
              <a:t># of electrodes    </a:t>
            </a:r>
            <a:r>
              <a:rPr lang="en-US" altLang="de-DE" sz="1700" dirty="0">
                <a:latin typeface="Arial" panose="020B0604020202020204" pitchFamily="34" charset="0"/>
                <a:cs typeface="Arial" panose="020B0604020202020204" pitchFamily="34" charset="0"/>
              </a:rPr>
              <a:t>61</a:t>
            </a:r>
          </a:p>
          <a:p>
            <a:pPr algn="l">
              <a:spcBef>
                <a:spcPts val="400"/>
              </a:spcBef>
            </a:pPr>
            <a:r>
              <a:rPr lang="en-US" altLang="de-DE" sz="1700" dirty="0">
                <a:latin typeface="Arial" panose="020B0604020202020204" pitchFamily="34" charset="0"/>
                <a:cs typeface="Arial" panose="020B0604020202020204" pitchFamily="34" charset="0"/>
              </a:rPr>
              <a:t>		</a:t>
            </a:r>
            <a:r>
              <a:rPr lang="en-US" altLang="de-DE" sz="1700" b="1" dirty="0">
                <a:latin typeface="Arial" panose="020B0604020202020204" pitchFamily="34" charset="0"/>
                <a:cs typeface="Arial" panose="020B0604020202020204" pitchFamily="34" charset="0"/>
              </a:rPr>
              <a:t>voltage</a:t>
            </a:r>
            <a:r>
              <a:rPr lang="en-US" altLang="de-DE" sz="1700" dirty="0">
                <a:latin typeface="Arial" panose="020B0604020202020204" pitchFamily="34" charset="0"/>
                <a:cs typeface="Arial" panose="020B0604020202020204" pitchFamily="34" charset="0"/>
              </a:rPr>
              <a:t>	            1500 V</a:t>
            </a:r>
          </a:p>
          <a:p>
            <a:pPr algn="l">
              <a:spcBef>
                <a:spcPts val="400"/>
              </a:spcBef>
            </a:pPr>
            <a:r>
              <a:rPr lang="en-US" altLang="de-DE" sz="1700" dirty="0">
                <a:latin typeface="Arial" panose="020B0604020202020204" pitchFamily="34" charset="0"/>
                <a:cs typeface="Arial" panose="020B0604020202020204" pitchFamily="34" charset="0"/>
              </a:rPr>
              <a:t>		</a:t>
            </a:r>
            <a:r>
              <a:rPr lang="en-US" altLang="de-DE" sz="1700" b="1" dirty="0">
                <a:latin typeface="Arial" panose="020B0604020202020204" pitchFamily="34" charset="0"/>
                <a:cs typeface="Arial" panose="020B0604020202020204" pitchFamily="34" charset="0"/>
              </a:rPr>
              <a:t>reaction time      </a:t>
            </a:r>
            <a:r>
              <a:rPr lang="en-US" altLang="de-DE" sz="1700" dirty="0">
                <a:latin typeface="Arial" panose="020B0604020202020204" pitchFamily="34" charset="0"/>
                <a:cs typeface="Arial" panose="020B0604020202020204" pitchFamily="34" charset="0"/>
              </a:rPr>
              <a:t>0.3 </a:t>
            </a:r>
            <a:r>
              <a:rPr lang="en-US" altLang="de-DE" sz="1700" dirty="0" smtClean="0">
                <a:latin typeface="Arial" panose="020B0604020202020204" pitchFamily="34" charset="0"/>
                <a:cs typeface="Arial" panose="020B0604020202020204" pitchFamily="34" charset="0"/>
              </a:rPr>
              <a:t>µs</a:t>
            </a:r>
          </a:p>
          <a:p>
            <a:pPr algn="l">
              <a:spcBef>
                <a:spcPts val="400"/>
              </a:spcBef>
            </a:pPr>
            <a:r>
              <a:rPr lang="en-US" altLang="de-DE" sz="1700" dirty="0">
                <a:latin typeface="Arial" panose="020B0604020202020204" pitchFamily="34" charset="0"/>
                <a:cs typeface="Arial" panose="020B0604020202020204" pitchFamily="34" charset="0"/>
              </a:rPr>
              <a:t>	</a:t>
            </a:r>
            <a:r>
              <a:rPr lang="en-US" altLang="de-DE" sz="1700" dirty="0" smtClean="0">
                <a:latin typeface="Arial" panose="020B0604020202020204" pitchFamily="34" charset="0"/>
                <a:cs typeface="Arial" panose="020B0604020202020204" pitchFamily="34" charset="0"/>
              </a:rPr>
              <a:t>	</a:t>
            </a:r>
            <a:r>
              <a:rPr lang="en-US" altLang="de-DE" sz="1700" b="1" dirty="0" smtClean="0">
                <a:latin typeface="Arial" panose="020B0604020202020204" pitchFamily="34" charset="0"/>
                <a:cs typeface="Arial" panose="020B0604020202020204" pitchFamily="34" charset="0"/>
              </a:rPr>
              <a:t># at the </a:t>
            </a:r>
            <a:r>
              <a:rPr lang="en-US" altLang="de-DE" sz="1700" b="1" dirty="0" err="1" smtClean="0">
                <a:latin typeface="Arial" panose="020B0604020202020204" pitchFamily="34" charset="0"/>
                <a:cs typeface="Arial" panose="020B0604020202020204" pitchFamily="34" charset="0"/>
              </a:rPr>
              <a:t>synchr</a:t>
            </a:r>
            <a:r>
              <a:rPr lang="en-US" altLang="de-DE" sz="1700" b="1" dirty="0" smtClean="0">
                <a:latin typeface="Arial" panose="020B0604020202020204" pitchFamily="34" charset="0"/>
                <a:cs typeface="Arial" panose="020B0604020202020204" pitchFamily="34" charset="0"/>
              </a:rPr>
              <a:t>.   </a:t>
            </a:r>
            <a:r>
              <a:rPr lang="en-US" altLang="de-DE" sz="1700" b="1" dirty="0" smtClean="0">
                <a:latin typeface="Arial" panose="020B0604020202020204" pitchFamily="34" charset="0"/>
                <a:cs typeface="Arial" panose="020B0604020202020204" pitchFamily="34" charset="0"/>
                <a:sym typeface="Symbol"/>
              </a:rPr>
              <a:t> </a:t>
            </a:r>
            <a:r>
              <a:rPr lang="en-US" altLang="de-DE" sz="1700" dirty="0" smtClean="0">
                <a:latin typeface="Arial" panose="020B0604020202020204" pitchFamily="34" charset="0"/>
                <a:cs typeface="Arial" panose="020B0604020202020204" pitchFamily="34" charset="0"/>
              </a:rPr>
              <a:t>4000  at LHC</a:t>
            </a:r>
          </a:p>
          <a:p>
            <a:pPr algn="l">
              <a:spcBef>
                <a:spcPts val="400"/>
              </a:spcBef>
            </a:pPr>
            <a:r>
              <a:rPr lang="en-US" altLang="de-DE" sz="1700" dirty="0">
                <a:latin typeface="Arial" panose="020B0604020202020204" pitchFamily="34" charset="0"/>
                <a:cs typeface="Arial" panose="020B0604020202020204" pitchFamily="34" charset="0"/>
              </a:rPr>
              <a:t>	</a:t>
            </a:r>
            <a:r>
              <a:rPr lang="en-US" altLang="de-DE" sz="1700" dirty="0" smtClean="0">
                <a:latin typeface="Arial" panose="020B0604020202020204" pitchFamily="34" charset="0"/>
                <a:cs typeface="Arial" panose="020B0604020202020204" pitchFamily="34" charset="0"/>
              </a:rPr>
              <a:t>	</a:t>
            </a:r>
            <a:r>
              <a:rPr lang="en-US" altLang="de-DE" sz="1700" b="1" dirty="0" smtClean="0">
                <a:latin typeface="Arial" panose="020B0604020202020204" pitchFamily="34" charset="0"/>
                <a:cs typeface="Arial" panose="020B0604020202020204" pitchFamily="34" charset="0"/>
              </a:rPr>
              <a:t>aver. distance      </a:t>
            </a:r>
            <a:r>
              <a:rPr lang="en-US" altLang="de-DE" sz="1700" dirty="0" smtClean="0">
                <a:latin typeface="Arial" panose="020B0604020202020204" pitchFamily="34" charset="0"/>
                <a:cs typeface="Arial" panose="020B0604020202020204" pitchFamily="34" charset="0"/>
              </a:rPr>
              <a:t>1 BLM each </a:t>
            </a:r>
            <a:r>
              <a:rPr lang="en-US" altLang="de-DE" sz="1700" dirty="0" smtClean="0">
                <a:latin typeface="Arial" panose="020B0604020202020204" pitchFamily="34" charset="0"/>
                <a:cs typeface="Arial" panose="020B0604020202020204" pitchFamily="34" charset="0"/>
                <a:sym typeface="Symbol"/>
              </a:rPr>
              <a:t></a:t>
            </a:r>
            <a:r>
              <a:rPr lang="en-US" altLang="de-DE" sz="1700" dirty="0" smtClean="0">
                <a:latin typeface="Arial" panose="020B0604020202020204" pitchFamily="34" charset="0"/>
                <a:cs typeface="Arial" panose="020B0604020202020204" pitchFamily="34" charset="0"/>
              </a:rPr>
              <a:t> 6 m   </a:t>
            </a:r>
            <a:r>
              <a:rPr lang="en-US" altLang="de-DE" dirty="0" smtClean="0"/>
              <a:t>	  </a:t>
            </a:r>
            <a:endParaRPr lang="en-US" altLang="de-DE" dirty="0"/>
          </a:p>
        </p:txBody>
      </p:sp>
      <p:sp>
        <p:nvSpPr>
          <p:cNvPr id="2" name="Ellipse 1"/>
          <p:cNvSpPr/>
          <p:nvPr/>
        </p:nvSpPr>
        <p:spPr bwMode="auto">
          <a:xfrm>
            <a:off x="4932040" y="4662488"/>
            <a:ext cx="1296144" cy="1504294"/>
          </a:xfrm>
          <a:prstGeom prst="ellipse">
            <a:avLst/>
          </a:prstGeom>
          <a:noFill/>
          <a:ln w="63500" cap="flat" cmpd="sng" algn="ctr">
            <a:solidFill>
              <a:srgbClr val="00B05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smtClean="0">
              <a:ln>
                <a:noFill/>
              </a:ln>
              <a:solidFill>
                <a:schemeClr val="tx1"/>
              </a:solidFill>
              <a:effectLst/>
              <a:latin typeface="Times New Roman" pitchFamily="18" charset="0"/>
            </a:endParaRPr>
          </a:p>
        </p:txBody>
      </p:sp>
      <p:sp>
        <p:nvSpPr>
          <p:cNvPr id="3" name="Ellipse 2"/>
          <p:cNvSpPr/>
          <p:nvPr/>
        </p:nvSpPr>
        <p:spPr bwMode="auto">
          <a:xfrm>
            <a:off x="6505575" y="4161302"/>
            <a:ext cx="936104" cy="1008112"/>
          </a:xfrm>
          <a:prstGeom prst="ellipse">
            <a:avLst/>
          </a:prstGeom>
          <a:noFill/>
          <a:ln w="60325" cap="flat" cmpd="sng" algn="ctr">
            <a:solidFill>
              <a:srgbClr val="00B05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smtClean="0">
              <a:ln>
                <a:noFill/>
              </a:ln>
              <a:solidFill>
                <a:schemeClr val="tx1"/>
              </a:solidFill>
              <a:effectLst/>
              <a:latin typeface="Times New Roman" pitchFamily="18" charset="0"/>
            </a:endParaRPr>
          </a:p>
        </p:txBody>
      </p:sp>
      <p:cxnSp>
        <p:nvCxnSpPr>
          <p:cNvPr id="17" name="Gerade Verbindung mit Pfeil 16"/>
          <p:cNvCxnSpPr/>
          <p:nvPr/>
        </p:nvCxnSpPr>
        <p:spPr bwMode="auto">
          <a:xfrm>
            <a:off x="7956376" y="1700114"/>
            <a:ext cx="0" cy="3469300"/>
          </a:xfrm>
          <a:prstGeom prst="straightConnector1">
            <a:avLst/>
          </a:prstGeom>
          <a:solidFill>
            <a:schemeClr val="accent1"/>
          </a:solidFill>
          <a:ln w="38100" cap="flat" cmpd="sng" algn="ctr">
            <a:solidFill>
              <a:schemeClr val="tx1"/>
            </a:solidFill>
            <a:prstDash val="solid"/>
            <a:round/>
            <a:headEnd type="stealth" w="lg" len="lg"/>
            <a:tailEnd type="stealth"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8" name="Rectangle 5"/>
          <p:cNvSpPr>
            <a:spLocks noChangeArrowheads="1"/>
          </p:cNvSpPr>
          <p:nvPr/>
        </p:nvSpPr>
        <p:spPr bwMode="auto">
          <a:xfrm>
            <a:off x="74820" y="908720"/>
            <a:ext cx="4425743" cy="22375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1700" b="1" dirty="0" smtClean="0">
                <a:solidFill>
                  <a:srgbClr val="0000FF"/>
                </a:solidFill>
                <a:latin typeface="Arial" panose="020B0604020202020204" pitchFamily="34" charset="0"/>
                <a:cs typeface="Arial" panose="020B0604020202020204" pitchFamily="34" charset="0"/>
              </a:rPr>
              <a:t>Simulation of det. efficiency by Geant4: </a:t>
            </a:r>
            <a:endParaRPr lang="en-US" altLang="de-DE" sz="1700" b="1" dirty="0">
              <a:solidFill>
                <a:srgbClr val="0000FF"/>
              </a:solidFill>
              <a:latin typeface="Arial" panose="020B0604020202020204" pitchFamily="34" charset="0"/>
              <a:cs typeface="Arial" panose="020B0604020202020204" pitchFamily="34" charset="0"/>
            </a:endParaRPr>
          </a:p>
          <a:p>
            <a:pPr algn="l">
              <a:lnSpc>
                <a:spcPct val="70000"/>
              </a:lnSpc>
              <a:buFont typeface="Wingdings" pitchFamily="2" charset="2"/>
              <a:buChar char="Ø"/>
            </a:pPr>
            <a:r>
              <a:rPr lang="en-US" altLang="de-DE" sz="1700" dirty="0">
                <a:latin typeface="Arial" panose="020B0604020202020204" pitchFamily="34" charset="0"/>
                <a:cs typeface="Arial" panose="020B0604020202020204" pitchFamily="34" charset="0"/>
              </a:rPr>
              <a:t> </a:t>
            </a:r>
            <a:r>
              <a:rPr lang="en-US" altLang="de-DE" sz="1700" dirty="0" smtClean="0">
                <a:latin typeface="Arial" panose="020B0604020202020204" pitchFamily="34" charset="0"/>
                <a:cs typeface="Arial" panose="020B0604020202020204" pitchFamily="34" charset="0"/>
              </a:rPr>
              <a:t>Most sensitive to protons,</a:t>
            </a:r>
          </a:p>
          <a:p>
            <a:pPr algn="l">
              <a:lnSpc>
                <a:spcPct val="70000"/>
              </a:lnSpc>
            </a:pPr>
            <a:r>
              <a:rPr lang="en-US" altLang="de-DE" sz="1700" dirty="0">
                <a:latin typeface="Arial" panose="020B0604020202020204" pitchFamily="34" charset="0"/>
                <a:cs typeface="Arial" panose="020B0604020202020204" pitchFamily="34" charset="0"/>
              </a:rPr>
              <a:t> </a:t>
            </a:r>
            <a:r>
              <a:rPr lang="en-US" altLang="de-DE" sz="1700" dirty="0" smtClean="0">
                <a:latin typeface="Arial" panose="020B0604020202020204" pitchFamily="34" charset="0"/>
                <a:cs typeface="Arial" panose="020B0604020202020204" pitchFamily="34" charset="0"/>
              </a:rPr>
              <a:t>   electrons &amp; high energy </a:t>
            </a:r>
            <a:r>
              <a:rPr lang="en-US" altLang="de-DE" sz="1700" dirty="0" smtClean="0">
                <a:latin typeface="Arial" panose="020B0604020202020204" pitchFamily="34" charset="0"/>
                <a:cs typeface="Arial" panose="020B0604020202020204" pitchFamily="34" charset="0"/>
                <a:sym typeface="Symbol"/>
              </a:rPr>
              <a:t> </a:t>
            </a:r>
          </a:p>
          <a:p>
            <a:pPr algn="l">
              <a:lnSpc>
                <a:spcPct val="70000"/>
              </a:lnSpc>
              <a:buFont typeface="Wingdings" pitchFamily="2" charset="2"/>
              <a:buChar char="Ø"/>
            </a:pPr>
            <a:r>
              <a:rPr lang="en-US" altLang="de-DE" sz="1700" dirty="0" smtClean="0">
                <a:latin typeface="Arial" panose="020B0604020202020204" pitchFamily="34" charset="0"/>
                <a:cs typeface="Arial" panose="020B0604020202020204" pitchFamily="34" charset="0"/>
                <a:sym typeface="Symbol"/>
              </a:rPr>
              <a:t> Low sensitive to neutrons  </a:t>
            </a:r>
          </a:p>
          <a:p>
            <a:pPr marL="285750" indent="-285750" algn="l">
              <a:lnSpc>
                <a:spcPct val="70000"/>
              </a:lnSpc>
              <a:buFont typeface="Symbol"/>
              <a:buChar char="Þ"/>
            </a:pPr>
            <a:r>
              <a:rPr lang="en-US" altLang="de-DE" sz="1700" dirty="0">
                <a:latin typeface="Arial" panose="020B0604020202020204" pitchFamily="34" charset="0"/>
                <a:cs typeface="Arial" panose="020B0604020202020204" pitchFamily="34" charset="0"/>
                <a:sym typeface="Symbol"/>
              </a:rPr>
              <a:t>C</a:t>
            </a:r>
            <a:r>
              <a:rPr lang="en-US" altLang="de-DE" sz="1700" dirty="0" smtClean="0">
                <a:latin typeface="Arial" panose="020B0604020202020204" pitchFamily="34" charset="0"/>
                <a:cs typeface="Arial" panose="020B0604020202020204" pitchFamily="34" charset="0"/>
                <a:sym typeface="Symbol"/>
              </a:rPr>
              <a:t>alculation of lost protons by</a:t>
            </a:r>
          </a:p>
          <a:p>
            <a:pPr algn="l">
              <a:lnSpc>
                <a:spcPct val="70000"/>
              </a:lnSpc>
            </a:pPr>
            <a:r>
              <a:rPr lang="en-US" altLang="de-DE" sz="1700" dirty="0">
                <a:latin typeface="Arial" panose="020B0604020202020204" pitchFamily="34" charset="0"/>
                <a:cs typeface="Arial" panose="020B0604020202020204" pitchFamily="34" charset="0"/>
                <a:sym typeface="Symbol"/>
              </a:rPr>
              <a:t> </a:t>
            </a:r>
            <a:r>
              <a:rPr lang="en-US" altLang="de-DE" sz="1700" dirty="0" smtClean="0">
                <a:latin typeface="Arial" panose="020B0604020202020204" pitchFamily="34" charset="0"/>
                <a:cs typeface="Arial" panose="020B0604020202020204" pitchFamily="34" charset="0"/>
                <a:sym typeface="Symbol"/>
              </a:rPr>
              <a:t>    integrating of shower composition</a:t>
            </a:r>
          </a:p>
          <a:p>
            <a:pPr algn="l">
              <a:lnSpc>
                <a:spcPct val="70000"/>
              </a:lnSpc>
            </a:pPr>
            <a:r>
              <a:rPr lang="en-US" altLang="de-DE" sz="1700" dirty="0" smtClean="0">
                <a:latin typeface="Arial" panose="020B0604020202020204" pitchFamily="34" charset="0"/>
                <a:cs typeface="Arial" panose="020B0604020202020204" pitchFamily="34" charset="0"/>
                <a:sym typeface="Symbol"/>
              </a:rPr>
              <a:t> </a:t>
            </a:r>
            <a:r>
              <a:rPr lang="en-US" altLang="de-DE" sz="1700" b="1" dirty="0" smtClean="0">
                <a:solidFill>
                  <a:srgbClr val="0000FF"/>
                </a:solidFill>
                <a:latin typeface="Arial" panose="020B0604020202020204" pitchFamily="34" charset="0"/>
                <a:cs typeface="Arial" panose="020B0604020202020204" pitchFamily="34" charset="0"/>
                <a:sym typeface="Symbol"/>
              </a:rPr>
              <a:t>Quench limit estimation</a:t>
            </a:r>
          </a:p>
        </p:txBody>
      </p:sp>
      <p:sp>
        <p:nvSpPr>
          <p:cNvPr id="20" name="Rectangle 5"/>
          <p:cNvSpPr>
            <a:spLocks noChangeArrowheads="1"/>
          </p:cNvSpPr>
          <p:nvPr/>
        </p:nvSpPr>
        <p:spPr bwMode="auto">
          <a:xfrm>
            <a:off x="191687" y="6093296"/>
            <a:ext cx="4070751" cy="4924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1300" dirty="0" smtClean="0">
                <a:latin typeface="Arial" panose="020B0604020202020204" pitchFamily="34" charset="0"/>
                <a:cs typeface="Arial" panose="020B0604020202020204" pitchFamily="34" charset="0"/>
              </a:rPr>
              <a:t>M. </a:t>
            </a:r>
            <a:r>
              <a:rPr lang="en-US" altLang="de-DE" sz="1300" dirty="0" err="1" smtClean="0">
                <a:latin typeface="Arial" panose="020B0604020202020204" pitchFamily="34" charset="0"/>
                <a:cs typeface="Arial" panose="020B0604020202020204" pitchFamily="34" charset="0"/>
              </a:rPr>
              <a:t>Stockner</a:t>
            </a:r>
            <a:r>
              <a:rPr lang="en-US" altLang="de-DE" sz="1300" dirty="0" smtClean="0">
                <a:latin typeface="Arial" panose="020B0604020202020204" pitchFamily="34" charset="0"/>
                <a:cs typeface="Arial" panose="020B0604020202020204" pitchFamily="34" charset="0"/>
              </a:rPr>
              <a:t>: PhD-Thesis, Tech. </a:t>
            </a:r>
            <a:r>
              <a:rPr lang="en-US" altLang="de-DE" sz="1300" dirty="0">
                <a:latin typeface="Arial" panose="020B0604020202020204" pitchFamily="34" charset="0"/>
                <a:cs typeface="Arial" panose="020B0604020202020204" pitchFamily="34" charset="0"/>
              </a:rPr>
              <a:t>U</a:t>
            </a:r>
            <a:r>
              <a:rPr lang="en-US" altLang="de-DE" sz="1300" dirty="0" smtClean="0">
                <a:latin typeface="Arial" panose="020B0604020202020204" pitchFamily="34" charset="0"/>
                <a:cs typeface="Arial" panose="020B0604020202020204" pitchFamily="34" charset="0"/>
              </a:rPr>
              <a:t>ni. Vienna</a:t>
            </a:r>
          </a:p>
          <a:p>
            <a:pPr algn="l">
              <a:spcBef>
                <a:spcPts val="0"/>
              </a:spcBef>
            </a:pPr>
            <a:r>
              <a:rPr lang="en-US" altLang="de-DE" sz="1300" dirty="0" smtClean="0">
                <a:latin typeface="Arial" panose="020B0604020202020204" pitchFamily="34" charset="0"/>
                <a:cs typeface="Arial" panose="020B0604020202020204" pitchFamily="34" charset="0"/>
              </a:rPr>
              <a:t>A. North et al., HB 2010</a:t>
            </a:r>
            <a:endParaRPr lang="en-US" altLang="de-DE" sz="1300" dirty="0">
              <a:latin typeface="Arial" panose="020B0604020202020204" pitchFamily="34" charset="0"/>
              <a:cs typeface="Arial" panose="020B0604020202020204" pitchFamily="34" charset="0"/>
            </a:endParaRPr>
          </a:p>
        </p:txBody>
      </p:sp>
      <p:pic>
        <p:nvPicPr>
          <p:cNvPr id="14342" name="Picture 6" descr="E:\CAS General 2018\temp bilder\mstocker BLM quenchlimit.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355470" y="3429000"/>
            <a:ext cx="4320986" cy="2720096"/>
          </a:xfrm>
          <a:prstGeom prst="rect">
            <a:avLst/>
          </a:prstGeom>
          <a:noFill/>
          <a:extLst>
            <a:ext uri="{909E8E84-426E-40DD-AFC4-6F175D3DCCD1}">
              <a14:hiddenFill xmlns:a14="http://schemas.microsoft.com/office/drawing/2010/main">
                <a:solidFill>
                  <a:srgbClr val="FFFFFF"/>
                </a:solidFill>
              </a14:hiddenFill>
            </a:ext>
          </a:extLst>
        </p:spPr>
      </p:pic>
      <p:grpSp>
        <p:nvGrpSpPr>
          <p:cNvPr id="6" name="Gruppieren 5"/>
          <p:cNvGrpSpPr/>
          <p:nvPr/>
        </p:nvGrpSpPr>
        <p:grpSpPr>
          <a:xfrm>
            <a:off x="9361" y="3378121"/>
            <a:ext cx="4301658" cy="2788661"/>
            <a:chOff x="9050847" y="3737490"/>
            <a:chExt cx="5871567" cy="3806395"/>
          </a:xfrm>
        </p:grpSpPr>
        <p:pic>
          <p:nvPicPr>
            <p:cNvPr id="15363"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050847" y="3737490"/>
              <a:ext cx="5871567" cy="380639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3" name="Rectangle 5"/>
            <p:cNvSpPr>
              <a:spLocks noChangeArrowheads="1"/>
            </p:cNvSpPr>
            <p:nvPr/>
          </p:nvSpPr>
          <p:spPr bwMode="auto">
            <a:xfrm>
              <a:off x="9872821" y="3976562"/>
              <a:ext cx="2465276" cy="420102"/>
            </a:xfrm>
            <a:prstGeom prst="rect">
              <a:avLst/>
            </a:prstGeom>
            <a:solidFill>
              <a:schemeClr val="bg1"/>
            </a:solidFill>
            <a:ln>
              <a:noFill/>
            </a:ln>
            <a:effectLs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1400" b="1" dirty="0" smtClean="0">
                  <a:latin typeface="Arial" panose="020B0604020202020204" pitchFamily="34" charset="0"/>
                  <a:cs typeface="Arial" panose="020B0604020202020204" pitchFamily="34" charset="0"/>
                </a:rPr>
                <a:t>60</a:t>
              </a:r>
              <a:r>
                <a:rPr lang="en-US" altLang="de-DE" sz="1400" b="1" baseline="30000" dirty="0" smtClean="0">
                  <a:latin typeface="Arial" panose="020B0604020202020204" pitchFamily="34" charset="0"/>
                  <a:cs typeface="Arial" panose="020B0604020202020204" pitchFamily="34" charset="0"/>
                </a:rPr>
                <a:t>0</a:t>
              </a:r>
              <a:r>
                <a:rPr lang="en-US" altLang="de-DE" sz="1400" b="1" dirty="0" smtClean="0">
                  <a:latin typeface="Arial" panose="020B0604020202020204" pitchFamily="34" charset="0"/>
                  <a:cs typeface="Arial" panose="020B0604020202020204" pitchFamily="34" charset="0"/>
                </a:rPr>
                <a:t> particle impact</a:t>
              </a:r>
              <a:endParaRPr lang="en-US" altLang="de-DE" sz="1400" b="1" dirty="0">
                <a:latin typeface="Arial" panose="020B0604020202020204" pitchFamily="34" charset="0"/>
                <a:cs typeface="Arial" panose="020B0604020202020204" pitchFamily="34" charset="0"/>
              </a:endParaRPr>
            </a:p>
          </p:txBody>
        </p:sp>
        <p:sp>
          <p:nvSpPr>
            <p:cNvPr id="24" name="Rectangle 5"/>
            <p:cNvSpPr>
              <a:spLocks noChangeArrowheads="1"/>
            </p:cNvSpPr>
            <p:nvPr/>
          </p:nvSpPr>
          <p:spPr bwMode="auto">
            <a:xfrm>
              <a:off x="12304448" y="5820743"/>
              <a:ext cx="1205016" cy="420102"/>
            </a:xfrm>
            <a:prstGeom prst="rect">
              <a:avLst/>
            </a:prstGeom>
            <a:solidFill>
              <a:srgbClr val="4D4D4D"/>
            </a:solidFill>
            <a:ln>
              <a:noFill/>
            </a:ln>
            <a:effectLs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sz="1400" b="1" dirty="0" smtClean="0">
                  <a:solidFill>
                    <a:srgbClr val="33CCCC"/>
                  </a:solidFill>
                  <a:latin typeface="Arial" panose="020B0604020202020204" pitchFamily="34" charset="0"/>
                  <a:cs typeface="Arial" panose="020B0604020202020204" pitchFamily="34" charset="0"/>
                </a:rPr>
                <a:t>neutron</a:t>
              </a:r>
              <a:endParaRPr lang="en-US" altLang="de-DE" sz="1400" b="1" dirty="0">
                <a:solidFill>
                  <a:srgbClr val="33CCCC"/>
                </a:solidFill>
                <a:latin typeface="Arial" panose="020B0604020202020204" pitchFamily="34" charset="0"/>
                <a:cs typeface="Arial" panose="020B0604020202020204" pitchFamily="34" charset="0"/>
              </a:endParaRPr>
            </a:p>
          </p:txBody>
        </p:sp>
        <p:sp>
          <p:nvSpPr>
            <p:cNvPr id="25" name="Rectangle 5"/>
            <p:cNvSpPr>
              <a:spLocks noChangeArrowheads="1"/>
            </p:cNvSpPr>
            <p:nvPr/>
          </p:nvSpPr>
          <p:spPr bwMode="auto">
            <a:xfrm>
              <a:off x="12526587" y="4074849"/>
              <a:ext cx="1016525" cy="420102"/>
            </a:xfrm>
            <a:prstGeom prst="rect">
              <a:avLst/>
            </a:prstGeom>
            <a:noFill/>
            <a:ln>
              <a:noFill/>
            </a:ln>
            <a:effectLs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sz="1400" b="1" dirty="0" smtClean="0">
                  <a:latin typeface="Arial" panose="020B0604020202020204" pitchFamily="34" charset="0"/>
                  <a:cs typeface="Arial" panose="020B0604020202020204" pitchFamily="34" charset="0"/>
                </a:rPr>
                <a:t>proton</a:t>
              </a:r>
              <a:endParaRPr lang="en-US" altLang="de-DE" sz="1400" b="1" dirty="0">
                <a:latin typeface="Arial" panose="020B0604020202020204" pitchFamily="34" charset="0"/>
                <a:cs typeface="Arial" panose="020B0604020202020204" pitchFamily="34" charset="0"/>
              </a:endParaRPr>
            </a:p>
          </p:txBody>
        </p:sp>
        <p:sp>
          <p:nvSpPr>
            <p:cNvPr id="26" name="Rectangle 5"/>
            <p:cNvSpPr>
              <a:spLocks noChangeArrowheads="1"/>
            </p:cNvSpPr>
            <p:nvPr/>
          </p:nvSpPr>
          <p:spPr bwMode="auto">
            <a:xfrm>
              <a:off x="13509464" y="4271425"/>
              <a:ext cx="1277739" cy="420102"/>
            </a:xfrm>
            <a:prstGeom prst="rect">
              <a:avLst/>
            </a:prstGeom>
            <a:noFill/>
            <a:ln>
              <a:noFill/>
            </a:ln>
            <a:effectLs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sz="1400" b="1" dirty="0" smtClean="0">
                  <a:solidFill>
                    <a:srgbClr val="FF0000"/>
                  </a:solidFill>
                  <a:latin typeface="Arial" panose="020B0604020202020204" pitchFamily="34" charset="0"/>
                  <a:cs typeface="Arial" panose="020B0604020202020204" pitchFamily="34" charset="0"/>
                </a:rPr>
                <a:t>electron</a:t>
              </a:r>
              <a:endParaRPr lang="en-US" altLang="de-DE" sz="1400" b="1" dirty="0">
                <a:solidFill>
                  <a:srgbClr val="FF0000"/>
                </a:solidFill>
                <a:latin typeface="Arial" panose="020B0604020202020204" pitchFamily="34" charset="0"/>
                <a:cs typeface="Arial" panose="020B0604020202020204" pitchFamily="34" charset="0"/>
              </a:endParaRPr>
            </a:p>
          </p:txBody>
        </p:sp>
        <p:sp>
          <p:nvSpPr>
            <p:cNvPr id="27" name="Rectangle 5"/>
            <p:cNvSpPr>
              <a:spLocks noChangeArrowheads="1"/>
            </p:cNvSpPr>
            <p:nvPr/>
          </p:nvSpPr>
          <p:spPr bwMode="auto">
            <a:xfrm>
              <a:off x="10546004" y="5762422"/>
              <a:ext cx="801131" cy="420102"/>
            </a:xfrm>
            <a:prstGeom prst="rect">
              <a:avLst/>
            </a:prstGeom>
            <a:noFill/>
            <a:ln>
              <a:noFill/>
            </a:ln>
            <a:effectLs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sz="1400" b="1" dirty="0" smtClean="0">
                  <a:solidFill>
                    <a:srgbClr val="CC0099"/>
                  </a:solidFill>
                  <a:latin typeface="Arial" panose="020B0604020202020204" pitchFamily="34" charset="0"/>
                  <a:cs typeface="Arial" panose="020B0604020202020204" pitchFamily="34" charset="0"/>
                  <a:sym typeface="Symbol"/>
                </a:rPr>
                <a:t> ray</a:t>
              </a:r>
              <a:endParaRPr lang="en-US" altLang="de-DE" sz="1400" b="1" dirty="0">
                <a:solidFill>
                  <a:srgbClr val="CC0099"/>
                </a:solidFill>
                <a:latin typeface="Arial" panose="020B0604020202020204" pitchFamily="34" charset="0"/>
                <a:cs typeface="Arial" panose="020B0604020202020204" pitchFamily="34" charset="0"/>
              </a:endParaRPr>
            </a:p>
          </p:txBody>
        </p:sp>
      </p:grpSp>
      <p:sp>
        <p:nvSpPr>
          <p:cNvPr id="28" name="Textfeld 27"/>
          <p:cNvSpPr txBox="1"/>
          <p:nvPr/>
        </p:nvSpPr>
        <p:spPr>
          <a:xfrm>
            <a:off x="7041535" y="2417349"/>
            <a:ext cx="842833" cy="369332"/>
          </a:xfrm>
          <a:prstGeom prst="rect">
            <a:avLst/>
          </a:prstGeom>
          <a:solidFill>
            <a:schemeClr val="bg1">
              <a:alpha val="56000"/>
            </a:schemeClr>
          </a:solidFill>
          <a:ln w="15875">
            <a:solidFill>
              <a:schemeClr val="tx1"/>
            </a:solidFill>
          </a:ln>
        </p:spPr>
        <p:txBody>
          <a:bodyPr wrap="square" rtlCol="0">
            <a:spAutoFit/>
          </a:bodyPr>
          <a:lstStyle/>
          <a:p>
            <a:pPr algn="r"/>
            <a:r>
              <a:rPr lang="en-US" b="1" dirty="0" smtClean="0">
                <a:latin typeface="Arial" panose="020B0604020202020204" pitchFamily="34" charset="0"/>
                <a:cs typeface="Arial" panose="020B0604020202020204" pitchFamily="34" charset="0"/>
              </a:rPr>
              <a:t>38 cm</a:t>
            </a:r>
            <a:endParaRPr lang="en-US" b="1" dirty="0">
              <a:latin typeface="Arial" panose="020B0604020202020204" pitchFamily="34" charset="0"/>
              <a:cs typeface="Arial" panose="020B0604020202020204" pitchFamily="34" charset="0"/>
            </a:endParaRPr>
          </a:p>
        </p:txBody>
      </p:sp>
      <p:cxnSp>
        <p:nvCxnSpPr>
          <p:cNvPr id="7" name="Gerade Verbindung mit Pfeil 6"/>
          <p:cNvCxnSpPr/>
          <p:nvPr/>
        </p:nvCxnSpPr>
        <p:spPr>
          <a:xfrm flipV="1">
            <a:off x="5271715" y="5964099"/>
            <a:ext cx="0" cy="555970"/>
          </a:xfrm>
          <a:prstGeom prst="straightConnector1">
            <a:avLst/>
          </a:prstGeom>
          <a:ln>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sp>
        <p:nvSpPr>
          <p:cNvPr id="30" name="Textfeld 29"/>
          <p:cNvSpPr txBox="1"/>
          <p:nvPr/>
        </p:nvSpPr>
        <p:spPr>
          <a:xfrm>
            <a:off x="5220072" y="6093296"/>
            <a:ext cx="1446158" cy="369332"/>
          </a:xfrm>
          <a:prstGeom prst="rect">
            <a:avLst/>
          </a:prstGeom>
          <a:noFill/>
          <a:ln w="15875">
            <a:noFill/>
          </a:ln>
        </p:spPr>
        <p:txBody>
          <a:bodyPr wrap="square" rtlCol="0">
            <a:spAutoFit/>
          </a:bodyPr>
          <a:lstStyle/>
          <a:p>
            <a:pPr algn="l"/>
            <a:r>
              <a:rPr lang="en-US" b="1" dirty="0" smtClean="0">
                <a:latin typeface="Arial" panose="020B0604020202020204" pitchFamily="34" charset="0"/>
                <a:cs typeface="Arial" panose="020B0604020202020204" pitchFamily="34" charset="0"/>
              </a:rPr>
              <a:t>one turn</a:t>
            </a:r>
            <a:endParaRPr lang="en-US"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800792801"/>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8">
                                            <p:txEl>
                                              <p:pRg st="6" end="6"/>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4342"/>
                                        </p:tgtEl>
                                        <p:attrNameLst>
                                          <p:attrName>style.visibility</p:attrName>
                                        </p:attrNameLst>
                                      </p:cBhvr>
                                      <p:to>
                                        <p:strVal val="visible"/>
                                      </p:to>
                                    </p:set>
                                  </p:childTnLst>
                                </p:cTn>
                              </p:par>
                              <p:par>
                                <p:cTn id="9" presetID="1" presetClass="exit" presetSubtype="0" fill="hold" nodeType="withEffect">
                                  <p:stCondLst>
                                    <p:cond delay="0"/>
                                  </p:stCondLst>
                                  <p:childTnLst>
                                    <p:set>
                                      <p:cBhvr>
                                        <p:cTn id="10" dur="1" fill="hold">
                                          <p:stCondLst>
                                            <p:cond delay="0"/>
                                          </p:stCondLst>
                                        </p:cTn>
                                        <p:tgtEl>
                                          <p:spTgt spid="10246"/>
                                        </p:tgtEl>
                                        <p:attrNameLst>
                                          <p:attrName>style.visibility</p:attrName>
                                        </p:attrNameLst>
                                      </p:cBhvr>
                                      <p:to>
                                        <p:strVal val="hidden"/>
                                      </p:to>
                                    </p:set>
                                  </p:childTnLst>
                                </p:cTn>
                              </p:par>
                              <p:par>
                                <p:cTn id="11" presetID="1" presetClass="exit" presetSubtype="0" fill="hold" grpId="0" nodeType="withEffect">
                                  <p:stCondLst>
                                    <p:cond delay="0"/>
                                  </p:stCondLst>
                                  <p:childTnLst>
                                    <p:set>
                                      <p:cBhvr>
                                        <p:cTn id="12" dur="1" fill="hold">
                                          <p:stCondLst>
                                            <p:cond delay="0"/>
                                          </p:stCondLst>
                                        </p:cTn>
                                        <p:tgtEl>
                                          <p:spTgt spid="2"/>
                                        </p:tgtEl>
                                        <p:attrNameLst>
                                          <p:attrName>style.visibility</p:attrName>
                                        </p:attrNameLst>
                                      </p:cBhvr>
                                      <p:to>
                                        <p:strVal val="hidden"/>
                                      </p:to>
                                    </p:set>
                                  </p:childTnLst>
                                </p:cTn>
                              </p:par>
                              <p:par>
                                <p:cTn id="13" presetID="1" presetClass="entr" presetSubtype="0" fill="hold" grpId="0" nodeType="withEffect">
                                  <p:stCondLst>
                                    <p:cond delay="0"/>
                                  </p:stCondLst>
                                  <p:childTnLst>
                                    <p:set>
                                      <p:cBhvr>
                                        <p:cTn id="14" dur="1" fill="hold">
                                          <p:stCondLst>
                                            <p:cond delay="0"/>
                                          </p:stCondLst>
                                        </p:cTn>
                                        <p:tgtEl>
                                          <p:spTgt spid="30"/>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0"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8" name="Text Box 2"/>
          <p:cNvSpPr txBox="1">
            <a:spLocks noChangeArrowheads="1"/>
          </p:cNvSpPr>
          <p:nvPr/>
        </p:nvSpPr>
        <p:spPr bwMode="auto">
          <a:xfrm>
            <a:off x="252000" y="180000"/>
            <a:ext cx="7924800" cy="430887"/>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200" b="1" dirty="0">
                <a:solidFill>
                  <a:srgbClr val="000000"/>
                </a:solidFill>
                <a:latin typeface="Calibri" panose="020F0502020204030204" pitchFamily="34" charset="0"/>
                <a:cs typeface="Calibri" panose="020F0502020204030204" pitchFamily="34" charset="0"/>
              </a:rPr>
              <a:t>BF</a:t>
            </a:r>
            <a:r>
              <a:rPr lang="en-US" altLang="de-DE" sz="2200" b="1" baseline="-25000" dirty="0">
                <a:solidFill>
                  <a:srgbClr val="000000"/>
                </a:solidFill>
                <a:latin typeface="Calibri" panose="020F0502020204030204" pitchFamily="34" charset="0"/>
                <a:cs typeface="Calibri" panose="020F0502020204030204" pitchFamily="34" charset="0"/>
              </a:rPr>
              <a:t>3</a:t>
            </a:r>
            <a:r>
              <a:rPr lang="en-US" altLang="de-DE" sz="2200" b="1" dirty="0">
                <a:solidFill>
                  <a:srgbClr val="000000"/>
                </a:solidFill>
                <a:latin typeface="Calibri" panose="020F0502020204030204" pitchFamily="34" charset="0"/>
                <a:cs typeface="Calibri" panose="020F0502020204030204" pitchFamily="34" charset="0"/>
              </a:rPr>
              <a:t> Proportional Tubes as </a:t>
            </a:r>
            <a:r>
              <a:rPr lang="en-US" altLang="de-DE" sz="2200" b="1" dirty="0" smtClean="0">
                <a:solidFill>
                  <a:srgbClr val="000000"/>
                </a:solidFill>
                <a:latin typeface="Calibri" panose="020F0502020204030204" pitchFamily="34" charset="0"/>
                <a:cs typeface="Calibri" panose="020F0502020204030204" pitchFamily="34" charset="0"/>
              </a:rPr>
              <a:t>BLM and for personal Protection</a:t>
            </a:r>
            <a:endParaRPr lang="en-US" altLang="de-DE" sz="2200" b="1" dirty="0">
              <a:solidFill>
                <a:srgbClr val="000000"/>
              </a:solidFill>
              <a:latin typeface="Calibri" panose="020F0502020204030204" pitchFamily="34" charset="0"/>
              <a:cs typeface="Calibri" panose="020F0502020204030204" pitchFamily="34" charset="0"/>
            </a:endParaRPr>
          </a:p>
        </p:txBody>
      </p:sp>
      <p:sp>
        <p:nvSpPr>
          <p:cNvPr id="11270" name="Text Box 4"/>
          <p:cNvSpPr txBox="1">
            <a:spLocks noChangeArrowheads="1"/>
          </p:cNvSpPr>
          <p:nvPr/>
        </p:nvSpPr>
        <p:spPr bwMode="auto">
          <a:xfrm>
            <a:off x="179512" y="764704"/>
            <a:ext cx="576064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dirty="0">
                <a:solidFill>
                  <a:srgbClr val="0000FF"/>
                </a:solidFill>
                <a:latin typeface="Arial" panose="020B0604020202020204" pitchFamily="34" charset="0"/>
                <a:cs typeface="Arial" panose="020B0604020202020204" pitchFamily="34" charset="0"/>
              </a:rPr>
              <a:t>Detection of neutrons </a:t>
            </a:r>
            <a:r>
              <a:rPr lang="en-US" altLang="de-DE" b="1" dirty="0" smtClean="0">
                <a:solidFill>
                  <a:srgbClr val="0000FF"/>
                </a:solidFill>
                <a:latin typeface="Arial" panose="020B0604020202020204" pitchFamily="34" charset="0"/>
                <a:cs typeface="Arial" panose="020B0604020202020204" pitchFamily="34" charset="0"/>
              </a:rPr>
              <a:t>only </a:t>
            </a:r>
            <a:r>
              <a:rPr lang="en-US" altLang="de-DE" dirty="0" smtClean="0">
                <a:solidFill>
                  <a:srgbClr val="0000FF"/>
                </a:solidFill>
                <a:latin typeface="Arial" panose="020B0604020202020204" pitchFamily="34" charset="0"/>
                <a:cs typeface="Arial" panose="020B0604020202020204" pitchFamily="34" charset="0"/>
              </a:rPr>
              <a:t>with a ‘REM-counter’:</a:t>
            </a:r>
            <a:endParaRPr lang="en-US" altLang="de-DE" dirty="0">
              <a:solidFill>
                <a:srgbClr val="0000FF"/>
              </a:solidFill>
              <a:latin typeface="Arial" panose="020B0604020202020204" pitchFamily="34" charset="0"/>
              <a:cs typeface="Arial" panose="020B0604020202020204" pitchFamily="34" charset="0"/>
            </a:endParaRPr>
          </a:p>
        </p:txBody>
      </p:sp>
      <p:sp>
        <p:nvSpPr>
          <p:cNvPr id="11271" name="Rectangle 5"/>
          <p:cNvSpPr>
            <a:spLocks noChangeArrowheads="1"/>
          </p:cNvSpPr>
          <p:nvPr/>
        </p:nvSpPr>
        <p:spPr bwMode="auto">
          <a:xfrm>
            <a:off x="139700" y="3678006"/>
            <a:ext cx="8361363" cy="15511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1600" b="1" dirty="0">
                <a:solidFill>
                  <a:srgbClr val="0000FF"/>
                </a:solidFill>
                <a:latin typeface="Arial" panose="020B0604020202020204" pitchFamily="34" charset="0"/>
                <a:cs typeface="Arial" panose="020B0604020202020204" pitchFamily="34" charset="0"/>
              </a:rPr>
              <a:t>Physical processes of signal generation:</a:t>
            </a:r>
          </a:p>
          <a:p>
            <a:pPr algn="l">
              <a:lnSpc>
                <a:spcPct val="70000"/>
              </a:lnSpc>
            </a:pPr>
            <a:r>
              <a:rPr lang="en-US" altLang="de-DE" sz="1600" dirty="0">
                <a:latin typeface="Arial" panose="020B0604020202020204" pitchFamily="34" charset="0"/>
                <a:cs typeface="Arial" panose="020B0604020202020204" pitchFamily="34" charset="0"/>
              </a:rPr>
              <a:t>1. Slow down of fast neutrons by elastic collisions with p</a:t>
            </a:r>
          </a:p>
          <a:p>
            <a:pPr algn="l">
              <a:lnSpc>
                <a:spcPct val="50000"/>
              </a:lnSpc>
            </a:pPr>
            <a:r>
              <a:rPr lang="en-US" altLang="de-DE" sz="1600" dirty="0">
                <a:latin typeface="Arial" panose="020B0604020202020204" pitchFamily="34" charset="0"/>
                <a:cs typeface="Arial" panose="020B0604020202020204" pitchFamily="34" charset="0"/>
              </a:rPr>
              <a:t>2. Nuclear reaction inside BF</a:t>
            </a:r>
            <a:r>
              <a:rPr lang="en-US" altLang="de-DE" sz="1600" baseline="-25000" dirty="0">
                <a:latin typeface="Arial" panose="020B0604020202020204" pitchFamily="34" charset="0"/>
                <a:cs typeface="Arial" panose="020B0604020202020204" pitchFamily="34" charset="0"/>
              </a:rPr>
              <a:t>3</a:t>
            </a:r>
            <a:r>
              <a:rPr lang="en-US" altLang="de-DE" sz="1600" dirty="0">
                <a:latin typeface="Arial" panose="020B0604020202020204" pitchFamily="34" charset="0"/>
                <a:cs typeface="Arial" panose="020B0604020202020204" pitchFamily="34" charset="0"/>
              </a:rPr>
              <a:t> gas in tube: </a:t>
            </a:r>
          </a:p>
          <a:p>
            <a:pPr algn="l">
              <a:lnSpc>
                <a:spcPct val="50000"/>
              </a:lnSpc>
            </a:pPr>
            <a:r>
              <a:rPr lang="en-US" altLang="de-DE" dirty="0"/>
              <a:t>      </a:t>
            </a:r>
            <a:r>
              <a:rPr lang="en-US" altLang="de-DE" sz="2200" b="1" baseline="30000" dirty="0"/>
              <a:t>10</a:t>
            </a:r>
            <a:r>
              <a:rPr lang="en-US" altLang="de-DE" b="1" dirty="0"/>
              <a:t>B + n </a:t>
            </a:r>
            <a:r>
              <a:rPr lang="en-US" altLang="de-DE" b="1" dirty="0">
                <a:sym typeface="Symbol" pitchFamily="18" charset="2"/>
              </a:rPr>
              <a:t></a:t>
            </a:r>
            <a:r>
              <a:rPr lang="en-US" altLang="de-DE" b="1" dirty="0"/>
              <a:t> </a:t>
            </a:r>
            <a:r>
              <a:rPr lang="en-US" altLang="de-DE" sz="2200" b="1" baseline="30000" dirty="0"/>
              <a:t>7</a:t>
            </a:r>
            <a:r>
              <a:rPr lang="en-US" altLang="de-DE" b="1" dirty="0"/>
              <a:t>Li</a:t>
            </a:r>
            <a:r>
              <a:rPr lang="en-US" altLang="de-DE" sz="2200" b="1" dirty="0"/>
              <a:t> + </a:t>
            </a:r>
            <a:r>
              <a:rPr lang="el-GR" altLang="de-DE" sz="2200" b="1" dirty="0" smtClean="0">
                <a:cs typeface="Times New Roman" pitchFamily="18" charset="0"/>
                <a:sym typeface="Symbol" panose="05050102010706020507" pitchFamily="18" charset="2"/>
              </a:rPr>
              <a:t></a:t>
            </a:r>
            <a:r>
              <a:rPr lang="en-US" altLang="de-DE" dirty="0" smtClean="0"/>
              <a:t>  </a:t>
            </a:r>
            <a:r>
              <a:rPr lang="en-US" altLang="de-DE" sz="1700" dirty="0">
                <a:latin typeface="Arial" panose="020B0604020202020204" pitchFamily="34" charset="0"/>
                <a:cs typeface="Arial" panose="020B0604020202020204" pitchFamily="34" charset="0"/>
              </a:rPr>
              <a:t>with</a:t>
            </a:r>
            <a:r>
              <a:rPr lang="en-US" altLang="de-DE" dirty="0"/>
              <a:t>  </a:t>
            </a:r>
            <a:r>
              <a:rPr lang="en-US" altLang="de-DE" b="1" i="1" dirty="0">
                <a:latin typeface="+mj-lt"/>
              </a:rPr>
              <a:t>Q </a:t>
            </a:r>
            <a:r>
              <a:rPr lang="en-US" altLang="de-DE" dirty="0">
                <a:latin typeface="+mj-lt"/>
              </a:rPr>
              <a:t>= 2.3 MeV.</a:t>
            </a:r>
          </a:p>
          <a:p>
            <a:pPr algn="l">
              <a:lnSpc>
                <a:spcPct val="70000"/>
              </a:lnSpc>
            </a:pPr>
            <a:r>
              <a:rPr lang="en-US" altLang="de-DE" dirty="0"/>
              <a:t>3. </a:t>
            </a:r>
            <a:r>
              <a:rPr lang="en-US" altLang="de-DE" sz="1700" dirty="0">
                <a:latin typeface="Arial" panose="020B0604020202020204" pitchFamily="34" charset="0"/>
                <a:cs typeface="Arial" panose="020B0604020202020204" pitchFamily="34" charset="0"/>
              </a:rPr>
              <a:t>Electronic stopping of </a:t>
            </a:r>
            <a:r>
              <a:rPr lang="en-US" altLang="de-DE" sz="1700" baseline="30000" dirty="0">
                <a:latin typeface="Arial" panose="020B0604020202020204" pitchFamily="34" charset="0"/>
                <a:cs typeface="Arial" panose="020B0604020202020204" pitchFamily="34" charset="0"/>
              </a:rPr>
              <a:t>7</a:t>
            </a:r>
            <a:r>
              <a:rPr lang="en-US" altLang="de-DE" sz="1700" dirty="0">
                <a:latin typeface="Arial" panose="020B0604020202020204" pitchFamily="34" charset="0"/>
                <a:cs typeface="Arial" panose="020B0604020202020204" pitchFamily="34" charset="0"/>
              </a:rPr>
              <a:t>Li and </a:t>
            </a:r>
            <a:r>
              <a:rPr lang="en-US" altLang="de-DE" sz="1700" dirty="0" smtClean="0">
                <a:latin typeface="Arial" panose="020B0604020202020204" pitchFamily="34" charset="0"/>
                <a:cs typeface="Arial" panose="020B0604020202020204" pitchFamily="34" charset="0"/>
                <a:sym typeface="Symbol" panose="05050102010706020507" pitchFamily="18" charset="2"/>
              </a:rPr>
              <a:t></a:t>
            </a:r>
            <a:r>
              <a:rPr lang="en-US" altLang="de-DE" sz="1700" dirty="0" smtClean="0">
                <a:latin typeface="Arial" panose="020B0604020202020204" pitchFamily="34" charset="0"/>
                <a:cs typeface="Arial" panose="020B0604020202020204" pitchFamily="34" charset="0"/>
              </a:rPr>
              <a:t> </a:t>
            </a:r>
            <a:r>
              <a:rPr lang="en-US" altLang="de-DE" sz="1700" dirty="0">
                <a:latin typeface="Arial" panose="020B0604020202020204" pitchFamily="34" charset="0"/>
                <a:cs typeface="Arial" panose="020B0604020202020204" pitchFamily="34" charset="0"/>
              </a:rPr>
              <a:t>leads to signal.</a:t>
            </a:r>
          </a:p>
        </p:txBody>
      </p:sp>
      <p:grpSp>
        <p:nvGrpSpPr>
          <p:cNvPr id="5" name="Gruppieren 4"/>
          <p:cNvGrpSpPr/>
          <p:nvPr/>
        </p:nvGrpSpPr>
        <p:grpSpPr>
          <a:xfrm>
            <a:off x="6152317" y="836712"/>
            <a:ext cx="2783488" cy="1947565"/>
            <a:chOff x="6152317" y="1640708"/>
            <a:chExt cx="2783488" cy="1947565"/>
          </a:xfrm>
        </p:grpSpPr>
        <p:pic>
          <p:nvPicPr>
            <p:cNvPr id="11272" name="Picture 9"/>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152317" y="1640708"/>
              <a:ext cx="2783488" cy="19475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3" name="Gerade Verbindung mit Pfeil 2"/>
            <p:cNvCxnSpPr/>
            <p:nvPr/>
          </p:nvCxnSpPr>
          <p:spPr bwMode="auto">
            <a:xfrm>
              <a:off x="6660232" y="2060848"/>
              <a:ext cx="0" cy="1224136"/>
            </a:xfrm>
            <a:prstGeom prst="straightConnector1">
              <a:avLst/>
            </a:prstGeom>
            <a:solidFill>
              <a:schemeClr val="accent1"/>
            </a:solidFill>
            <a:ln w="34925" cap="flat" cmpd="sng" algn="ctr">
              <a:solidFill>
                <a:schemeClr val="bg1"/>
              </a:solidFill>
              <a:prstDash val="solid"/>
              <a:round/>
              <a:headEnd type="stealth" w="lg" len="lg"/>
              <a:tailEnd type="stealth"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 name="Textfeld 3"/>
            <p:cNvSpPr txBox="1"/>
            <p:nvPr/>
          </p:nvSpPr>
          <p:spPr>
            <a:xfrm>
              <a:off x="7020272" y="2429824"/>
              <a:ext cx="1008112" cy="369332"/>
            </a:xfrm>
            <a:prstGeom prst="rect">
              <a:avLst/>
            </a:prstGeom>
            <a:noFill/>
          </p:spPr>
          <p:txBody>
            <a:bodyPr wrap="square" rtlCol="0">
              <a:spAutoFit/>
            </a:bodyPr>
            <a:lstStyle/>
            <a:p>
              <a:pPr algn="l"/>
              <a:r>
                <a:rPr lang="en-US" b="1" dirty="0" smtClean="0">
                  <a:solidFill>
                    <a:schemeClr val="bg1"/>
                  </a:solidFill>
                  <a:latin typeface="Arial" panose="020B0604020202020204" pitchFamily="34" charset="0"/>
                  <a:cs typeface="Arial" panose="020B0604020202020204" pitchFamily="34" charset="0"/>
                  <a:sym typeface="Symbol"/>
                </a:rPr>
                <a:t>20cm</a:t>
              </a:r>
              <a:endParaRPr lang="en-US" b="1" dirty="0">
                <a:solidFill>
                  <a:schemeClr val="bg1"/>
                </a:solidFill>
                <a:latin typeface="Arial" panose="020B0604020202020204" pitchFamily="34" charset="0"/>
                <a:cs typeface="Arial" panose="020B0604020202020204" pitchFamily="34" charset="0"/>
              </a:endParaRPr>
            </a:p>
          </p:txBody>
        </p:sp>
      </p:grpSp>
      <p:pic>
        <p:nvPicPr>
          <p:cNvPr id="12" name="Picture 2"/>
          <p:cNvPicPr>
            <a:picLocks noChangeAspect="1" noChangeArrowheads="1"/>
          </p:cNvPicPr>
          <p:nvPr/>
        </p:nvPicPr>
        <p:blipFill>
          <a:blip r:embed="rId3">
            <a:clrChange>
              <a:clrFrom>
                <a:srgbClr val="FFFFFF"/>
              </a:clrFrom>
              <a:clrTo>
                <a:srgbClr val="FFFFFF">
                  <a:alpha val="0"/>
                </a:srgbClr>
              </a:clrTo>
            </a:clrChange>
            <a:extLst>
              <a:ext uri="{BEBA8EAE-BF5A-486C-A8C5-ECC9F3942E4B}">
                <a14:imgProps xmlns:a14="http://schemas.microsoft.com/office/drawing/2010/main">
                  <a14:imgLayer r:embed="rId4">
                    <a14:imgEffect>
                      <a14:sharpenSoften amount="68000"/>
                    </a14:imgEffect>
                  </a14:imgLayer>
                </a14:imgProps>
              </a:ext>
              <a:ext uri="{28A0092B-C50C-407E-A947-70E740481C1C}">
                <a14:useLocalDpi xmlns:a14="http://schemas.microsoft.com/office/drawing/2010/main" val="0"/>
              </a:ext>
            </a:extLst>
          </a:blip>
          <a:srcRect/>
          <a:stretch>
            <a:fillRect/>
          </a:stretch>
        </p:blipFill>
        <p:spPr bwMode="auto">
          <a:xfrm>
            <a:off x="5508103" y="2708920"/>
            <a:ext cx="3203848" cy="358908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5" name="Rectangle 5"/>
          <p:cNvSpPr>
            <a:spLocks noChangeArrowheads="1"/>
          </p:cNvSpPr>
          <p:nvPr/>
        </p:nvSpPr>
        <p:spPr bwMode="auto">
          <a:xfrm>
            <a:off x="-16452" y="5733256"/>
            <a:ext cx="8361363" cy="6104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1600" b="1" dirty="0" smtClean="0">
                <a:latin typeface="Arial" panose="020B0604020202020204" pitchFamily="34" charset="0"/>
                <a:cs typeface="Arial" panose="020B0604020202020204" pitchFamily="34" charset="0"/>
              </a:rPr>
              <a:t>Remark: </a:t>
            </a:r>
            <a:r>
              <a:rPr lang="en-US" altLang="de-DE" sz="1600" dirty="0" smtClean="0">
                <a:latin typeface="Arial" panose="020B0604020202020204" pitchFamily="34" charset="0"/>
                <a:cs typeface="Arial" panose="020B0604020202020204" pitchFamily="34" charset="0"/>
              </a:rPr>
              <a:t>‘REM-counters’ are frequently used for neutron detection </a:t>
            </a:r>
          </a:p>
          <a:p>
            <a:pPr algn="l">
              <a:spcBef>
                <a:spcPts val="200"/>
              </a:spcBef>
            </a:pPr>
            <a:r>
              <a:rPr lang="en-US" altLang="de-DE" sz="1600" dirty="0" smtClean="0">
                <a:latin typeface="Arial" panose="020B0604020202020204" pitchFamily="34" charset="0"/>
                <a:cs typeface="Arial" panose="020B0604020202020204" pitchFamily="34" charset="0"/>
              </a:rPr>
              <a:t>outside of the concrete shield &amp; in nuclear power plants</a:t>
            </a:r>
            <a:endParaRPr lang="en-US" altLang="de-DE" sz="1600" dirty="0">
              <a:latin typeface="Arial" panose="020B0604020202020204" pitchFamily="34" charset="0"/>
              <a:cs typeface="Arial" panose="020B0604020202020204" pitchFamily="34" charset="0"/>
            </a:endParaRPr>
          </a:p>
        </p:txBody>
      </p:sp>
      <p:grpSp>
        <p:nvGrpSpPr>
          <p:cNvPr id="2" name="Gruppieren 1"/>
          <p:cNvGrpSpPr/>
          <p:nvPr/>
        </p:nvGrpSpPr>
        <p:grpSpPr>
          <a:xfrm>
            <a:off x="108192" y="1146923"/>
            <a:ext cx="5615936" cy="2498101"/>
            <a:chOff x="108192" y="1506963"/>
            <a:chExt cx="5615936" cy="2498101"/>
          </a:xfrm>
        </p:grpSpPr>
        <p:pic>
          <p:nvPicPr>
            <p:cNvPr id="14338" name="Picture 2"/>
            <p:cNvPicPr>
              <a:picLocks noChangeAspect="1" noChangeArrowheads="1"/>
            </p:cNvPicPr>
            <p:nvPr/>
          </p:nvPicPr>
          <p:blipFill>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08192" y="1506963"/>
              <a:ext cx="5615936" cy="24981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6" name="Gerade Verbindung mit Pfeil 5"/>
            <p:cNvCxnSpPr/>
            <p:nvPr/>
          </p:nvCxnSpPr>
          <p:spPr bwMode="auto">
            <a:xfrm>
              <a:off x="911308" y="1739364"/>
              <a:ext cx="453224" cy="305446"/>
            </a:xfrm>
            <a:prstGeom prst="straightConnector1">
              <a:avLst/>
            </a:prstGeom>
            <a:solidFill>
              <a:schemeClr val="accent1"/>
            </a:solidFill>
            <a:ln w="22225" cap="flat" cmpd="sng" algn="ctr">
              <a:solidFill>
                <a:srgbClr val="FF0000"/>
              </a:solidFill>
              <a:prstDash val="solid"/>
              <a:round/>
              <a:headEnd type="none" w="lg" len="lg"/>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7" name="Freihandform 6"/>
            <p:cNvSpPr/>
            <p:nvPr/>
          </p:nvSpPr>
          <p:spPr bwMode="auto">
            <a:xfrm>
              <a:off x="1366519" y="2042159"/>
              <a:ext cx="1159153" cy="603592"/>
            </a:xfrm>
            <a:custGeom>
              <a:avLst/>
              <a:gdLst>
                <a:gd name="connsiteX0" fmla="*/ 0 w 1066800"/>
                <a:gd name="connsiteY0" fmla="*/ 0 h 538480"/>
                <a:gd name="connsiteX1" fmla="*/ 111760 w 1066800"/>
                <a:gd name="connsiteY1" fmla="*/ 20320 h 538480"/>
                <a:gd name="connsiteX2" fmla="*/ 137160 w 1066800"/>
                <a:gd name="connsiteY2" fmla="*/ 71120 h 538480"/>
                <a:gd name="connsiteX3" fmla="*/ 218440 w 1066800"/>
                <a:gd name="connsiteY3" fmla="*/ 25400 h 538480"/>
                <a:gd name="connsiteX4" fmla="*/ 259080 w 1066800"/>
                <a:gd name="connsiteY4" fmla="*/ 86360 h 538480"/>
                <a:gd name="connsiteX5" fmla="*/ 335280 w 1066800"/>
                <a:gd name="connsiteY5" fmla="*/ 127000 h 538480"/>
                <a:gd name="connsiteX6" fmla="*/ 375920 w 1066800"/>
                <a:gd name="connsiteY6" fmla="*/ 167640 h 538480"/>
                <a:gd name="connsiteX7" fmla="*/ 508000 w 1066800"/>
                <a:gd name="connsiteY7" fmla="*/ 213360 h 538480"/>
                <a:gd name="connsiteX8" fmla="*/ 563880 w 1066800"/>
                <a:gd name="connsiteY8" fmla="*/ 289560 h 538480"/>
                <a:gd name="connsiteX9" fmla="*/ 675640 w 1066800"/>
                <a:gd name="connsiteY9" fmla="*/ 309880 h 538480"/>
                <a:gd name="connsiteX10" fmla="*/ 736600 w 1066800"/>
                <a:gd name="connsiteY10" fmla="*/ 279400 h 538480"/>
                <a:gd name="connsiteX11" fmla="*/ 787400 w 1066800"/>
                <a:gd name="connsiteY11" fmla="*/ 350520 h 538480"/>
                <a:gd name="connsiteX12" fmla="*/ 853440 w 1066800"/>
                <a:gd name="connsiteY12" fmla="*/ 396240 h 538480"/>
                <a:gd name="connsiteX13" fmla="*/ 909320 w 1066800"/>
                <a:gd name="connsiteY13" fmla="*/ 431800 h 538480"/>
                <a:gd name="connsiteX14" fmla="*/ 1066800 w 1066800"/>
                <a:gd name="connsiteY14" fmla="*/ 538480 h 538480"/>
                <a:gd name="connsiteX0" fmla="*/ 0 w 1066800"/>
                <a:gd name="connsiteY0" fmla="*/ 0 h 538480"/>
                <a:gd name="connsiteX1" fmla="*/ 111760 w 1066800"/>
                <a:gd name="connsiteY1" fmla="*/ 20320 h 538480"/>
                <a:gd name="connsiteX2" fmla="*/ 137160 w 1066800"/>
                <a:gd name="connsiteY2" fmla="*/ 71120 h 538480"/>
                <a:gd name="connsiteX3" fmla="*/ 218440 w 1066800"/>
                <a:gd name="connsiteY3" fmla="*/ 25400 h 538480"/>
                <a:gd name="connsiteX4" fmla="*/ 259080 w 1066800"/>
                <a:gd name="connsiteY4" fmla="*/ 86360 h 538480"/>
                <a:gd name="connsiteX5" fmla="*/ 335280 w 1066800"/>
                <a:gd name="connsiteY5" fmla="*/ 127000 h 538480"/>
                <a:gd name="connsiteX6" fmla="*/ 375920 w 1066800"/>
                <a:gd name="connsiteY6" fmla="*/ 167640 h 538480"/>
                <a:gd name="connsiteX7" fmla="*/ 508000 w 1066800"/>
                <a:gd name="connsiteY7" fmla="*/ 213360 h 538480"/>
                <a:gd name="connsiteX8" fmla="*/ 563880 w 1066800"/>
                <a:gd name="connsiteY8" fmla="*/ 289560 h 538480"/>
                <a:gd name="connsiteX9" fmla="*/ 675640 w 1066800"/>
                <a:gd name="connsiteY9" fmla="*/ 309880 h 538480"/>
                <a:gd name="connsiteX10" fmla="*/ 736600 w 1066800"/>
                <a:gd name="connsiteY10" fmla="*/ 279400 h 538480"/>
                <a:gd name="connsiteX11" fmla="*/ 787400 w 1066800"/>
                <a:gd name="connsiteY11" fmla="*/ 350520 h 538480"/>
                <a:gd name="connsiteX12" fmla="*/ 853440 w 1066800"/>
                <a:gd name="connsiteY12" fmla="*/ 396240 h 538480"/>
                <a:gd name="connsiteX13" fmla="*/ 909320 w 1066800"/>
                <a:gd name="connsiteY13" fmla="*/ 431800 h 538480"/>
                <a:gd name="connsiteX14" fmla="*/ 1066800 w 1066800"/>
                <a:gd name="connsiteY14" fmla="*/ 538480 h 538480"/>
                <a:gd name="connsiteX0" fmla="*/ 0 w 1366520"/>
                <a:gd name="connsiteY0" fmla="*/ 0 h 767080"/>
                <a:gd name="connsiteX1" fmla="*/ 111760 w 1366520"/>
                <a:gd name="connsiteY1" fmla="*/ 20320 h 767080"/>
                <a:gd name="connsiteX2" fmla="*/ 137160 w 1366520"/>
                <a:gd name="connsiteY2" fmla="*/ 71120 h 767080"/>
                <a:gd name="connsiteX3" fmla="*/ 218440 w 1366520"/>
                <a:gd name="connsiteY3" fmla="*/ 25400 h 767080"/>
                <a:gd name="connsiteX4" fmla="*/ 259080 w 1366520"/>
                <a:gd name="connsiteY4" fmla="*/ 86360 h 767080"/>
                <a:gd name="connsiteX5" fmla="*/ 335280 w 1366520"/>
                <a:gd name="connsiteY5" fmla="*/ 127000 h 767080"/>
                <a:gd name="connsiteX6" fmla="*/ 375920 w 1366520"/>
                <a:gd name="connsiteY6" fmla="*/ 167640 h 767080"/>
                <a:gd name="connsiteX7" fmla="*/ 508000 w 1366520"/>
                <a:gd name="connsiteY7" fmla="*/ 213360 h 767080"/>
                <a:gd name="connsiteX8" fmla="*/ 563880 w 1366520"/>
                <a:gd name="connsiteY8" fmla="*/ 289560 h 767080"/>
                <a:gd name="connsiteX9" fmla="*/ 675640 w 1366520"/>
                <a:gd name="connsiteY9" fmla="*/ 309880 h 767080"/>
                <a:gd name="connsiteX10" fmla="*/ 736600 w 1366520"/>
                <a:gd name="connsiteY10" fmla="*/ 279400 h 767080"/>
                <a:gd name="connsiteX11" fmla="*/ 787400 w 1366520"/>
                <a:gd name="connsiteY11" fmla="*/ 350520 h 767080"/>
                <a:gd name="connsiteX12" fmla="*/ 853440 w 1366520"/>
                <a:gd name="connsiteY12" fmla="*/ 396240 h 767080"/>
                <a:gd name="connsiteX13" fmla="*/ 909320 w 1366520"/>
                <a:gd name="connsiteY13" fmla="*/ 431800 h 767080"/>
                <a:gd name="connsiteX14" fmla="*/ 1366520 w 1366520"/>
                <a:gd name="connsiteY14" fmla="*/ 767080 h 767080"/>
                <a:gd name="connsiteX0" fmla="*/ 0 w 1338447"/>
                <a:gd name="connsiteY0" fmla="*/ 0 h 747027"/>
                <a:gd name="connsiteX1" fmla="*/ 111760 w 1338447"/>
                <a:gd name="connsiteY1" fmla="*/ 20320 h 747027"/>
                <a:gd name="connsiteX2" fmla="*/ 137160 w 1338447"/>
                <a:gd name="connsiteY2" fmla="*/ 71120 h 747027"/>
                <a:gd name="connsiteX3" fmla="*/ 218440 w 1338447"/>
                <a:gd name="connsiteY3" fmla="*/ 25400 h 747027"/>
                <a:gd name="connsiteX4" fmla="*/ 259080 w 1338447"/>
                <a:gd name="connsiteY4" fmla="*/ 86360 h 747027"/>
                <a:gd name="connsiteX5" fmla="*/ 335280 w 1338447"/>
                <a:gd name="connsiteY5" fmla="*/ 127000 h 747027"/>
                <a:gd name="connsiteX6" fmla="*/ 375920 w 1338447"/>
                <a:gd name="connsiteY6" fmla="*/ 167640 h 747027"/>
                <a:gd name="connsiteX7" fmla="*/ 508000 w 1338447"/>
                <a:gd name="connsiteY7" fmla="*/ 213360 h 747027"/>
                <a:gd name="connsiteX8" fmla="*/ 563880 w 1338447"/>
                <a:gd name="connsiteY8" fmla="*/ 289560 h 747027"/>
                <a:gd name="connsiteX9" fmla="*/ 675640 w 1338447"/>
                <a:gd name="connsiteY9" fmla="*/ 309880 h 747027"/>
                <a:gd name="connsiteX10" fmla="*/ 736600 w 1338447"/>
                <a:gd name="connsiteY10" fmla="*/ 279400 h 747027"/>
                <a:gd name="connsiteX11" fmla="*/ 787400 w 1338447"/>
                <a:gd name="connsiteY11" fmla="*/ 350520 h 747027"/>
                <a:gd name="connsiteX12" fmla="*/ 853440 w 1338447"/>
                <a:gd name="connsiteY12" fmla="*/ 396240 h 747027"/>
                <a:gd name="connsiteX13" fmla="*/ 909320 w 1338447"/>
                <a:gd name="connsiteY13" fmla="*/ 431800 h 747027"/>
                <a:gd name="connsiteX14" fmla="*/ 1338447 w 1338447"/>
                <a:gd name="connsiteY14" fmla="*/ 747027 h 747027"/>
                <a:gd name="connsiteX0" fmla="*/ 0 w 1159153"/>
                <a:gd name="connsiteY0" fmla="*/ 0 h 603592"/>
                <a:gd name="connsiteX1" fmla="*/ 111760 w 1159153"/>
                <a:gd name="connsiteY1" fmla="*/ 20320 h 603592"/>
                <a:gd name="connsiteX2" fmla="*/ 137160 w 1159153"/>
                <a:gd name="connsiteY2" fmla="*/ 71120 h 603592"/>
                <a:gd name="connsiteX3" fmla="*/ 218440 w 1159153"/>
                <a:gd name="connsiteY3" fmla="*/ 25400 h 603592"/>
                <a:gd name="connsiteX4" fmla="*/ 259080 w 1159153"/>
                <a:gd name="connsiteY4" fmla="*/ 86360 h 603592"/>
                <a:gd name="connsiteX5" fmla="*/ 335280 w 1159153"/>
                <a:gd name="connsiteY5" fmla="*/ 127000 h 603592"/>
                <a:gd name="connsiteX6" fmla="*/ 375920 w 1159153"/>
                <a:gd name="connsiteY6" fmla="*/ 167640 h 603592"/>
                <a:gd name="connsiteX7" fmla="*/ 508000 w 1159153"/>
                <a:gd name="connsiteY7" fmla="*/ 213360 h 603592"/>
                <a:gd name="connsiteX8" fmla="*/ 563880 w 1159153"/>
                <a:gd name="connsiteY8" fmla="*/ 289560 h 603592"/>
                <a:gd name="connsiteX9" fmla="*/ 675640 w 1159153"/>
                <a:gd name="connsiteY9" fmla="*/ 309880 h 603592"/>
                <a:gd name="connsiteX10" fmla="*/ 736600 w 1159153"/>
                <a:gd name="connsiteY10" fmla="*/ 279400 h 603592"/>
                <a:gd name="connsiteX11" fmla="*/ 787400 w 1159153"/>
                <a:gd name="connsiteY11" fmla="*/ 350520 h 603592"/>
                <a:gd name="connsiteX12" fmla="*/ 853440 w 1159153"/>
                <a:gd name="connsiteY12" fmla="*/ 396240 h 603592"/>
                <a:gd name="connsiteX13" fmla="*/ 909320 w 1159153"/>
                <a:gd name="connsiteY13" fmla="*/ 431800 h 603592"/>
                <a:gd name="connsiteX14" fmla="*/ 1159153 w 1159153"/>
                <a:gd name="connsiteY14" fmla="*/ 603592 h 6035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59153" h="603592">
                  <a:moveTo>
                    <a:pt x="0" y="0"/>
                  </a:moveTo>
                  <a:cubicBezTo>
                    <a:pt x="44450" y="4233"/>
                    <a:pt x="88900" y="8467"/>
                    <a:pt x="111760" y="20320"/>
                  </a:cubicBezTo>
                  <a:cubicBezTo>
                    <a:pt x="134620" y="32173"/>
                    <a:pt x="119380" y="70273"/>
                    <a:pt x="137160" y="71120"/>
                  </a:cubicBezTo>
                  <a:cubicBezTo>
                    <a:pt x="154940" y="71967"/>
                    <a:pt x="198120" y="22860"/>
                    <a:pt x="218440" y="25400"/>
                  </a:cubicBezTo>
                  <a:cubicBezTo>
                    <a:pt x="238760" y="27940"/>
                    <a:pt x="239607" y="69427"/>
                    <a:pt x="259080" y="86360"/>
                  </a:cubicBezTo>
                  <a:cubicBezTo>
                    <a:pt x="278553" y="103293"/>
                    <a:pt x="315807" y="113453"/>
                    <a:pt x="335280" y="127000"/>
                  </a:cubicBezTo>
                  <a:cubicBezTo>
                    <a:pt x="354753" y="140547"/>
                    <a:pt x="347133" y="153247"/>
                    <a:pt x="375920" y="167640"/>
                  </a:cubicBezTo>
                  <a:cubicBezTo>
                    <a:pt x="404707" y="182033"/>
                    <a:pt x="476673" y="193040"/>
                    <a:pt x="508000" y="213360"/>
                  </a:cubicBezTo>
                  <a:cubicBezTo>
                    <a:pt x="539327" y="233680"/>
                    <a:pt x="535940" y="273473"/>
                    <a:pt x="563880" y="289560"/>
                  </a:cubicBezTo>
                  <a:cubicBezTo>
                    <a:pt x="591820" y="305647"/>
                    <a:pt x="646853" y="311573"/>
                    <a:pt x="675640" y="309880"/>
                  </a:cubicBezTo>
                  <a:cubicBezTo>
                    <a:pt x="704427" y="308187"/>
                    <a:pt x="717973" y="272627"/>
                    <a:pt x="736600" y="279400"/>
                  </a:cubicBezTo>
                  <a:cubicBezTo>
                    <a:pt x="755227" y="286173"/>
                    <a:pt x="767927" y="331047"/>
                    <a:pt x="787400" y="350520"/>
                  </a:cubicBezTo>
                  <a:cubicBezTo>
                    <a:pt x="806873" y="369993"/>
                    <a:pt x="833120" y="382693"/>
                    <a:pt x="853440" y="396240"/>
                  </a:cubicBezTo>
                  <a:cubicBezTo>
                    <a:pt x="873760" y="409787"/>
                    <a:pt x="828486" y="373336"/>
                    <a:pt x="909320" y="431800"/>
                  </a:cubicBezTo>
                  <a:cubicBezTo>
                    <a:pt x="990154" y="490264"/>
                    <a:pt x="1098193" y="562105"/>
                    <a:pt x="1159153" y="603592"/>
                  </a:cubicBezTo>
                </a:path>
              </a:pathLst>
            </a:custGeom>
            <a:noFill/>
            <a:ln w="12700" cap="flat" cmpd="sng" algn="ctr">
              <a:solidFill>
                <a:srgbClr val="FF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de-DE" sz="1800" b="0" i="0" u="none" strike="noStrike" cap="none" normalizeH="0" baseline="0" smtClean="0">
                <a:ln>
                  <a:noFill/>
                </a:ln>
                <a:solidFill>
                  <a:schemeClr val="tx1"/>
                </a:solidFill>
                <a:effectLst/>
                <a:latin typeface="Times New Roman" pitchFamily="18" charset="0"/>
              </a:endParaRPr>
            </a:p>
          </p:txBody>
        </p:sp>
        <p:sp>
          <p:nvSpPr>
            <p:cNvPr id="16" name="Text Box 4"/>
            <p:cNvSpPr txBox="1">
              <a:spLocks noChangeArrowheads="1"/>
            </p:cNvSpPr>
            <p:nvPr/>
          </p:nvSpPr>
          <p:spPr bwMode="auto">
            <a:xfrm>
              <a:off x="1774633" y="1969750"/>
              <a:ext cx="2121728" cy="246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1000" dirty="0" smtClean="0">
                  <a:solidFill>
                    <a:srgbClr val="FF0000"/>
                  </a:solidFill>
                  <a:latin typeface="Arial" panose="020B0604020202020204" pitchFamily="34" charset="0"/>
                  <a:cs typeface="Arial" panose="020B0604020202020204" pitchFamily="34" charset="0"/>
                </a:rPr>
                <a:t>moderation by elastic coll. with H</a:t>
              </a:r>
              <a:endParaRPr lang="en-US" altLang="de-DE" sz="1000" dirty="0">
                <a:solidFill>
                  <a:srgbClr val="FF0000"/>
                </a:solidFill>
                <a:latin typeface="Arial" panose="020B0604020202020204" pitchFamily="34" charset="0"/>
                <a:cs typeface="Arial" panose="020B0604020202020204" pitchFamily="34" charset="0"/>
              </a:endParaRPr>
            </a:p>
          </p:txBody>
        </p:sp>
        <p:sp>
          <p:nvSpPr>
            <p:cNvPr id="17" name="Text Box 4"/>
            <p:cNvSpPr txBox="1">
              <a:spLocks noChangeArrowheads="1"/>
            </p:cNvSpPr>
            <p:nvPr/>
          </p:nvSpPr>
          <p:spPr bwMode="auto">
            <a:xfrm>
              <a:off x="139508" y="3429000"/>
              <a:ext cx="1584720" cy="246221"/>
            </a:xfrm>
            <a:prstGeom prst="rect">
              <a:avLst/>
            </a:prstGeom>
            <a:noFill/>
            <a:ln w="9525" algn="ctr">
              <a:solidFill>
                <a:srgbClr val="CC0099"/>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1000" dirty="0" smtClean="0">
                  <a:solidFill>
                    <a:srgbClr val="CC0099"/>
                  </a:solidFill>
                  <a:latin typeface="Arial" panose="020B0604020202020204" pitchFamily="34" charset="0"/>
                  <a:cs typeface="Arial" panose="020B0604020202020204" pitchFamily="34" charset="0"/>
                </a:rPr>
                <a:t>nuclear reaction B(n,</a:t>
              </a:r>
              <a:r>
                <a:rPr lang="en-US" altLang="de-DE" sz="1000" dirty="0" smtClean="0">
                  <a:solidFill>
                    <a:srgbClr val="CC0099"/>
                  </a:solidFill>
                  <a:latin typeface="Arial" panose="020B0604020202020204" pitchFamily="34" charset="0"/>
                  <a:cs typeface="Arial" panose="020B0604020202020204" pitchFamily="34" charset="0"/>
                  <a:sym typeface="Symbol"/>
                </a:rPr>
                <a:t>)Li</a:t>
              </a:r>
              <a:endParaRPr lang="en-US" altLang="de-DE" sz="1000" dirty="0">
                <a:solidFill>
                  <a:srgbClr val="CC0099"/>
                </a:solidFill>
                <a:latin typeface="Arial" panose="020B0604020202020204" pitchFamily="34" charset="0"/>
                <a:cs typeface="Arial" panose="020B0604020202020204" pitchFamily="34" charset="0"/>
              </a:endParaRPr>
            </a:p>
          </p:txBody>
        </p:sp>
        <p:cxnSp>
          <p:nvCxnSpPr>
            <p:cNvPr id="10" name="Gerade Verbindung mit Pfeil 9"/>
            <p:cNvCxnSpPr>
              <a:stCxn id="17" idx="0"/>
            </p:cNvCxnSpPr>
            <p:nvPr/>
          </p:nvCxnSpPr>
          <p:spPr bwMode="auto">
            <a:xfrm flipV="1">
              <a:off x="931868" y="2645751"/>
              <a:ext cx="1551900" cy="783249"/>
            </a:xfrm>
            <a:prstGeom prst="straightConnector1">
              <a:avLst/>
            </a:prstGeom>
            <a:solidFill>
              <a:schemeClr val="accent1"/>
            </a:solidFill>
            <a:ln w="15875" cap="flat" cmpd="sng" algn="ctr">
              <a:solidFill>
                <a:srgbClr val="CC0099"/>
              </a:solidFill>
              <a:prstDash val="solid"/>
              <a:round/>
              <a:headEnd type="none" w="med" len="med"/>
              <a:tailEnd type="stealth"/>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1" name="Text Box 4"/>
            <p:cNvSpPr txBox="1">
              <a:spLocks noChangeArrowheads="1"/>
            </p:cNvSpPr>
            <p:nvPr/>
          </p:nvSpPr>
          <p:spPr bwMode="auto">
            <a:xfrm>
              <a:off x="449801" y="1523623"/>
              <a:ext cx="688119" cy="246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1000" dirty="0" smtClean="0">
                  <a:solidFill>
                    <a:srgbClr val="FF0000"/>
                  </a:solidFill>
                  <a:latin typeface="Arial" panose="020B0604020202020204" pitchFamily="34" charset="0"/>
                  <a:cs typeface="Arial" panose="020B0604020202020204" pitchFamily="34" charset="0"/>
                </a:rPr>
                <a:t>neutron</a:t>
              </a:r>
              <a:endParaRPr lang="en-US" altLang="de-DE" sz="1000" dirty="0">
                <a:solidFill>
                  <a:srgbClr val="FF0000"/>
                </a:solidFill>
                <a:latin typeface="Arial" panose="020B0604020202020204" pitchFamily="34" charset="0"/>
                <a:cs typeface="Arial" panose="020B0604020202020204" pitchFamily="34" charset="0"/>
              </a:endParaRPr>
            </a:p>
          </p:txBody>
        </p:sp>
      </p:grpSp>
      <p:sp>
        <p:nvSpPr>
          <p:cNvPr id="18" name="Rectangle 4"/>
          <p:cNvSpPr>
            <a:spLocks noChangeArrowheads="1"/>
          </p:cNvSpPr>
          <p:nvPr/>
        </p:nvSpPr>
        <p:spPr bwMode="auto">
          <a:xfrm>
            <a:off x="5395465" y="6381328"/>
            <a:ext cx="3929063" cy="232371"/>
          </a:xfrm>
          <a:prstGeom prst="rect">
            <a:avLst/>
          </a:prstGeom>
          <a:noFill/>
          <a:ln>
            <a:noFill/>
          </a:ln>
          <a:effectLs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pPr>
            <a:r>
              <a:rPr lang="en-US" altLang="de-DE" sz="1300" dirty="0" smtClean="0">
                <a:latin typeface="Arial" panose="020B0604020202020204" pitchFamily="34" charset="0"/>
                <a:cs typeface="Arial" panose="020B0604020202020204" pitchFamily="34" charset="0"/>
              </a:rPr>
              <a:t>C. </a:t>
            </a:r>
            <a:r>
              <a:rPr lang="en-US" altLang="de-DE" sz="1300" dirty="0" err="1" smtClean="0">
                <a:latin typeface="Arial" panose="020B0604020202020204" pitchFamily="34" charset="0"/>
                <a:cs typeface="Arial" panose="020B0604020202020204" pitchFamily="34" charset="0"/>
              </a:rPr>
              <a:t>Grupen</a:t>
            </a:r>
            <a:r>
              <a:rPr lang="en-US" altLang="de-DE" sz="1300" dirty="0" smtClean="0">
                <a:latin typeface="Arial" panose="020B0604020202020204" pitchFamily="34" charset="0"/>
                <a:cs typeface="Arial" panose="020B0604020202020204" pitchFamily="34" charset="0"/>
              </a:rPr>
              <a:t>, Introduction to Radiation Protection</a:t>
            </a:r>
          </a:p>
        </p:txBody>
      </p:sp>
    </p:spTree>
    <p:extLst>
      <p:ext uri="{BB962C8B-B14F-4D97-AF65-F5344CB8AC3E}">
        <p14:creationId xmlns:p14="http://schemas.microsoft.com/office/powerpoint/2010/main" val="1314340709"/>
      </p:ext>
    </p:extLst>
  </p:cSld>
  <p:clrMapOvr>
    <a:masterClrMapping/>
  </p:clrMapOvr>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Text Box 2"/>
          <p:cNvSpPr txBox="1">
            <a:spLocks noChangeArrowheads="1"/>
          </p:cNvSpPr>
          <p:nvPr/>
        </p:nvSpPr>
        <p:spPr bwMode="auto">
          <a:xfrm>
            <a:off x="252000" y="180000"/>
            <a:ext cx="7924800" cy="430887"/>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200" b="1" dirty="0">
                <a:solidFill>
                  <a:srgbClr val="000000"/>
                </a:solidFill>
                <a:latin typeface="Calibri" panose="020F0502020204030204" pitchFamily="34" charset="0"/>
                <a:cs typeface="Calibri" panose="020F0502020204030204" pitchFamily="34" charset="0"/>
              </a:rPr>
              <a:t>Comparison of different Types of BLMs</a:t>
            </a:r>
          </a:p>
        </p:txBody>
      </p:sp>
      <p:sp>
        <p:nvSpPr>
          <p:cNvPr id="13316" name="Text Box 3"/>
          <p:cNvSpPr txBox="1">
            <a:spLocks noChangeArrowheads="1"/>
          </p:cNvSpPr>
          <p:nvPr/>
        </p:nvSpPr>
        <p:spPr bwMode="auto">
          <a:xfrm>
            <a:off x="125413" y="1343025"/>
            <a:ext cx="8729662" cy="180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p:txBody>
      </p:sp>
      <p:sp>
        <p:nvSpPr>
          <p:cNvPr id="13317" name="Rectangle 4"/>
          <p:cNvSpPr>
            <a:spLocks noChangeArrowheads="1"/>
          </p:cNvSpPr>
          <p:nvPr/>
        </p:nvSpPr>
        <p:spPr bwMode="auto">
          <a:xfrm>
            <a:off x="107504" y="807264"/>
            <a:ext cx="8464550"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b="1" dirty="0" smtClean="0">
                <a:solidFill>
                  <a:srgbClr val="0000FF"/>
                </a:solidFill>
                <a:latin typeface="Arial" panose="020B0604020202020204" pitchFamily="34" charset="0"/>
                <a:cs typeface="Arial" panose="020B0604020202020204" pitchFamily="34" charset="0"/>
              </a:rPr>
              <a:t>Different detectors are sensitive to various physical processes</a:t>
            </a:r>
          </a:p>
          <a:p>
            <a:pPr algn="l">
              <a:spcBef>
                <a:spcPts val="0"/>
              </a:spcBef>
            </a:pPr>
            <a:r>
              <a:rPr lang="en-US" altLang="de-DE" b="1" dirty="0" smtClean="0">
                <a:solidFill>
                  <a:srgbClr val="0000FF"/>
                </a:solidFill>
                <a:latin typeface="Arial" panose="020B0604020202020204" pitchFamily="34" charset="0"/>
                <a:cs typeface="Arial" panose="020B0604020202020204" pitchFamily="34" charset="0"/>
              </a:rPr>
              <a:t>very different count rate, but basically proportional to each other</a:t>
            </a:r>
            <a:endParaRPr lang="en-US" altLang="de-DE" b="1" dirty="0">
              <a:solidFill>
                <a:srgbClr val="0000FF"/>
              </a:solidFill>
              <a:latin typeface="Arial" panose="020B0604020202020204" pitchFamily="34" charset="0"/>
              <a:cs typeface="Arial" panose="020B0604020202020204" pitchFamily="34" charset="0"/>
            </a:endParaRPr>
          </a:p>
        </p:txBody>
      </p:sp>
      <p:sp>
        <p:nvSpPr>
          <p:cNvPr id="10" name="Rectangle 4"/>
          <p:cNvSpPr>
            <a:spLocks noChangeArrowheads="1"/>
          </p:cNvSpPr>
          <p:nvPr/>
        </p:nvSpPr>
        <p:spPr bwMode="auto">
          <a:xfrm>
            <a:off x="252000" y="1466983"/>
            <a:ext cx="5143428" cy="2364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1700" b="1" dirty="0" smtClean="0">
                <a:solidFill>
                  <a:srgbClr val="0000FF"/>
                </a:solidFill>
                <a:latin typeface="Arial" panose="020B0604020202020204" pitchFamily="34" charset="0"/>
                <a:cs typeface="Arial" panose="020B0604020202020204" pitchFamily="34" charset="0"/>
              </a:rPr>
              <a:t>Typical choice of the detector type:</a:t>
            </a:r>
          </a:p>
          <a:p>
            <a:pPr marL="285750" indent="-285750" algn="l">
              <a:spcBef>
                <a:spcPts val="200"/>
              </a:spcBef>
              <a:buFont typeface="Wingdings" panose="05000000000000000000" pitchFamily="2" charset="2"/>
              <a:buChar char="Ø"/>
            </a:pPr>
            <a:r>
              <a:rPr lang="en-US" altLang="de-DE" sz="1700" b="1" dirty="0" smtClean="0">
                <a:latin typeface="Arial" panose="020B0604020202020204" pitchFamily="34" charset="0"/>
                <a:cs typeface="Arial" panose="020B0604020202020204" pitchFamily="34" charset="0"/>
              </a:rPr>
              <a:t>Ionization Chamber: </a:t>
            </a:r>
          </a:p>
          <a:p>
            <a:pPr algn="l">
              <a:spcBef>
                <a:spcPts val="200"/>
              </a:spcBef>
            </a:pPr>
            <a:r>
              <a:rPr lang="en-US" altLang="de-DE" sz="1700" dirty="0">
                <a:latin typeface="Arial" panose="020B0604020202020204" pitchFamily="34" charset="0"/>
                <a:cs typeface="Arial" panose="020B0604020202020204" pitchFamily="34" charset="0"/>
              </a:rPr>
              <a:t> </a:t>
            </a:r>
            <a:r>
              <a:rPr lang="en-US" altLang="de-DE" sz="1700" dirty="0" smtClean="0">
                <a:latin typeface="Arial" panose="020B0604020202020204" pitchFamily="34" charset="0"/>
                <a:cs typeface="Arial" panose="020B0604020202020204" pitchFamily="34" charset="0"/>
              </a:rPr>
              <a:t>    </a:t>
            </a:r>
            <a:r>
              <a:rPr lang="en-US" altLang="de-DE" sz="1700" b="1" dirty="0" smtClean="0">
                <a:solidFill>
                  <a:srgbClr val="008000"/>
                </a:solidFill>
                <a:latin typeface="Arial" panose="020B0604020202020204" pitchFamily="34" charset="0"/>
                <a:cs typeface="Arial" panose="020B0604020202020204" pitchFamily="34" charset="0"/>
              </a:rPr>
              <a:t>Advantage:</a:t>
            </a:r>
            <a:r>
              <a:rPr lang="en-US" altLang="de-DE" sz="1700" dirty="0" smtClean="0">
                <a:latin typeface="Arial" panose="020B0604020202020204" pitchFamily="34" charset="0"/>
                <a:cs typeface="Arial" panose="020B0604020202020204" pitchFamily="34" charset="0"/>
              </a:rPr>
              <a:t> </a:t>
            </a:r>
          </a:p>
          <a:p>
            <a:pPr algn="l">
              <a:spcBef>
                <a:spcPts val="200"/>
              </a:spcBef>
            </a:pPr>
            <a:r>
              <a:rPr lang="en-US" altLang="de-DE" sz="1700" dirty="0" smtClean="0">
                <a:latin typeface="Arial" panose="020B0604020202020204" pitchFamily="34" charset="0"/>
                <a:cs typeface="Arial" panose="020B0604020202020204" pitchFamily="34" charset="0"/>
              </a:rPr>
              <a:t>     - Measurement of absolute dose </a:t>
            </a:r>
          </a:p>
          <a:p>
            <a:pPr algn="l">
              <a:spcBef>
                <a:spcPts val="200"/>
              </a:spcBef>
            </a:pPr>
            <a:r>
              <a:rPr lang="en-US" altLang="de-DE" sz="1700" dirty="0">
                <a:latin typeface="Arial" panose="020B0604020202020204" pitchFamily="34" charset="0"/>
                <a:cs typeface="Arial" panose="020B0604020202020204" pitchFamily="34" charset="0"/>
              </a:rPr>
              <a:t> </a:t>
            </a:r>
            <a:r>
              <a:rPr lang="en-US" altLang="de-DE" sz="1700" dirty="0" smtClean="0">
                <a:latin typeface="Arial" panose="020B0604020202020204" pitchFamily="34" charset="0"/>
                <a:cs typeface="Arial" panose="020B0604020202020204" pitchFamily="34" charset="0"/>
              </a:rPr>
              <a:t>    </a:t>
            </a:r>
            <a:r>
              <a:rPr lang="en-US" altLang="de-DE" sz="1700" b="1" dirty="0" smtClean="0">
                <a:solidFill>
                  <a:srgbClr val="C00000"/>
                </a:solidFill>
                <a:latin typeface="Arial" panose="020B0604020202020204" pitchFamily="34" charset="0"/>
                <a:cs typeface="Arial" panose="020B0604020202020204" pitchFamily="34" charset="0"/>
              </a:rPr>
              <a:t>Disadvantage:  </a:t>
            </a:r>
          </a:p>
          <a:p>
            <a:pPr algn="l">
              <a:spcBef>
                <a:spcPts val="200"/>
              </a:spcBef>
            </a:pPr>
            <a:r>
              <a:rPr lang="en-US" altLang="de-DE" sz="1700" dirty="0">
                <a:latin typeface="Arial" panose="020B0604020202020204" pitchFamily="34" charset="0"/>
                <a:cs typeface="Arial" panose="020B0604020202020204" pitchFamily="34" charset="0"/>
              </a:rPr>
              <a:t> </a:t>
            </a:r>
            <a:r>
              <a:rPr lang="en-US" altLang="de-DE" sz="1700" dirty="0" smtClean="0">
                <a:latin typeface="Arial" panose="020B0604020202020204" pitchFamily="34" charset="0"/>
                <a:cs typeface="Arial" panose="020B0604020202020204" pitchFamily="34" charset="0"/>
              </a:rPr>
              <a:t>    - Low signal (low </a:t>
            </a:r>
            <a:r>
              <a:rPr lang="en-US" altLang="de-DE" sz="1700" dirty="0" smtClean="0">
                <a:latin typeface="Arial" panose="020B0604020202020204" pitchFamily="34" charset="0"/>
                <a:cs typeface="Arial" panose="020B0604020202020204" pitchFamily="34" charset="0"/>
                <a:sym typeface="Symbol"/>
              </a:rPr>
              <a:t>, eff, </a:t>
            </a:r>
            <a:r>
              <a:rPr lang="en-US" altLang="de-DE" sz="1700" dirty="0" smtClean="0">
                <a:latin typeface="Arial" panose="020B0604020202020204" pitchFamily="34" charset="0"/>
                <a:cs typeface="Arial" panose="020B0604020202020204" pitchFamily="34" charset="0"/>
              </a:rPr>
              <a:t>no neutron detection), </a:t>
            </a:r>
          </a:p>
          <a:p>
            <a:pPr algn="l">
              <a:spcBef>
                <a:spcPts val="200"/>
              </a:spcBef>
            </a:pPr>
            <a:r>
              <a:rPr lang="en-US" altLang="de-DE" sz="1700" dirty="0" smtClean="0">
                <a:latin typeface="Arial" panose="020B0604020202020204" pitchFamily="34" charset="0"/>
                <a:cs typeface="Arial" panose="020B0604020202020204" pitchFamily="34" charset="0"/>
              </a:rPr>
              <a:t>     - Sometimes slow, ion drift time 10 ... 100 µs</a:t>
            </a:r>
          </a:p>
          <a:p>
            <a:pPr algn="l">
              <a:spcBef>
                <a:spcPts val="200"/>
              </a:spcBef>
            </a:pPr>
            <a:r>
              <a:rPr lang="en-US" altLang="de-DE" sz="1700" dirty="0" smtClean="0">
                <a:latin typeface="Arial" panose="020B0604020202020204" pitchFamily="34" charset="0"/>
                <a:cs typeface="Arial" panose="020B0604020202020204" pitchFamily="34" charset="0"/>
              </a:rPr>
              <a:t>    </a:t>
            </a:r>
            <a:r>
              <a:rPr lang="en-US" altLang="de-DE" sz="1700" dirty="0" smtClean="0">
                <a:latin typeface="Arial" panose="020B0604020202020204" pitchFamily="34" charset="0"/>
                <a:cs typeface="Arial" panose="020B0604020202020204" pitchFamily="34" charset="0"/>
                <a:sym typeface="Symbol"/>
              </a:rPr>
              <a:t> </a:t>
            </a:r>
            <a:r>
              <a:rPr lang="en-US" altLang="de-DE" sz="1700" dirty="0" smtClean="0">
                <a:latin typeface="Arial" panose="020B0604020202020204" pitchFamily="34" charset="0"/>
                <a:cs typeface="Arial" panose="020B0604020202020204" pitchFamily="34" charset="0"/>
              </a:rPr>
              <a:t>Often used at proton accelerators </a:t>
            </a:r>
          </a:p>
        </p:txBody>
      </p:sp>
      <p:grpSp>
        <p:nvGrpSpPr>
          <p:cNvPr id="11" name="Gruppieren 10"/>
          <p:cNvGrpSpPr/>
          <p:nvPr/>
        </p:nvGrpSpPr>
        <p:grpSpPr>
          <a:xfrm>
            <a:off x="6921018" y="807264"/>
            <a:ext cx="2070715" cy="4486275"/>
            <a:chOff x="7041535" y="808038"/>
            <a:chExt cx="2070715" cy="4486275"/>
          </a:xfrm>
        </p:grpSpPr>
        <p:pic>
          <p:nvPicPr>
            <p:cNvPr id="12" name="Picture 6"/>
            <p:cNvPicPr>
              <a:picLocks noChangeAspect="1" noChangeArrowheads="1"/>
            </p:cNvPicPr>
            <p:nvPr/>
          </p:nvPicPr>
          <p:blipFill>
            <a:blip r:embed="rId2">
              <a:extLst>
                <a:ext uri="{28A0092B-C50C-407E-A947-70E740481C1C}">
                  <a14:useLocalDpi xmlns:a14="http://schemas.microsoft.com/office/drawing/2010/main" val="0"/>
                </a:ext>
              </a:extLst>
            </a:blip>
            <a:srcRect l="29958" t="16792" r="54401" b="7069"/>
            <a:stretch>
              <a:fillRect/>
            </a:stretch>
          </p:blipFill>
          <p:spPr bwMode="auto">
            <a:xfrm>
              <a:off x="7637463" y="808038"/>
              <a:ext cx="1474787" cy="4486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13" name="Gerade Verbindung mit Pfeil 12"/>
            <p:cNvCxnSpPr/>
            <p:nvPr/>
          </p:nvCxnSpPr>
          <p:spPr bwMode="auto">
            <a:xfrm>
              <a:off x="7956376" y="1700114"/>
              <a:ext cx="0" cy="3469300"/>
            </a:xfrm>
            <a:prstGeom prst="straightConnector1">
              <a:avLst/>
            </a:prstGeom>
            <a:solidFill>
              <a:schemeClr val="accent1"/>
            </a:solidFill>
            <a:ln w="38100" cap="flat" cmpd="sng" algn="ctr">
              <a:solidFill>
                <a:schemeClr val="tx1"/>
              </a:solidFill>
              <a:prstDash val="solid"/>
              <a:round/>
              <a:headEnd type="stealth" w="lg" len="lg"/>
              <a:tailEnd type="stealth"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4" name="Textfeld 13"/>
            <p:cNvSpPr txBox="1"/>
            <p:nvPr/>
          </p:nvSpPr>
          <p:spPr>
            <a:xfrm>
              <a:off x="7041535" y="2417349"/>
              <a:ext cx="842833" cy="369332"/>
            </a:xfrm>
            <a:prstGeom prst="rect">
              <a:avLst/>
            </a:prstGeom>
            <a:solidFill>
              <a:schemeClr val="bg1">
                <a:alpha val="56000"/>
              </a:schemeClr>
            </a:solidFill>
            <a:ln w="15875">
              <a:solidFill>
                <a:schemeClr val="tx1"/>
              </a:solidFill>
            </a:ln>
          </p:spPr>
          <p:txBody>
            <a:bodyPr wrap="square" rtlCol="0">
              <a:spAutoFit/>
            </a:bodyPr>
            <a:lstStyle/>
            <a:p>
              <a:pPr algn="r"/>
              <a:r>
                <a:rPr lang="en-US" b="1" dirty="0" smtClean="0">
                  <a:latin typeface="Arial" panose="020B0604020202020204" pitchFamily="34" charset="0"/>
                  <a:cs typeface="Arial" panose="020B0604020202020204" pitchFamily="34" charset="0"/>
                </a:rPr>
                <a:t>38 cm</a:t>
              </a:r>
              <a:endParaRPr lang="en-US" b="1" dirty="0">
                <a:latin typeface="Arial" panose="020B0604020202020204" pitchFamily="34" charset="0"/>
                <a:cs typeface="Arial" panose="020B0604020202020204" pitchFamily="34" charset="0"/>
              </a:endParaRPr>
            </a:p>
          </p:txBody>
        </p:sp>
      </p:grpSp>
      <p:grpSp>
        <p:nvGrpSpPr>
          <p:cNvPr id="15" name="Group 13"/>
          <p:cNvGrpSpPr>
            <a:grpSpLocks/>
          </p:cNvGrpSpPr>
          <p:nvPr/>
        </p:nvGrpSpPr>
        <p:grpSpPr bwMode="auto">
          <a:xfrm>
            <a:off x="4843579" y="4078130"/>
            <a:ext cx="2675889" cy="2390025"/>
            <a:chOff x="210" y="2208"/>
            <a:chExt cx="2405" cy="1804"/>
          </a:xfrm>
        </p:grpSpPr>
        <p:pic>
          <p:nvPicPr>
            <p:cNvPr id="16" name="Picture 5" descr="BLM_offen_kmpl"/>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10" y="2208"/>
              <a:ext cx="2405" cy="18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 name="Text Box 10"/>
            <p:cNvSpPr txBox="1">
              <a:spLocks noChangeArrowheads="1"/>
            </p:cNvSpPr>
            <p:nvPr/>
          </p:nvSpPr>
          <p:spPr bwMode="auto">
            <a:xfrm>
              <a:off x="1193" y="3328"/>
              <a:ext cx="1394" cy="4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sz="1400" b="1" dirty="0">
                  <a:solidFill>
                    <a:srgbClr val="FFFF00"/>
                  </a:solidFill>
                </a:rPr>
                <a:t>Scintillator</a:t>
              </a:r>
            </a:p>
            <a:p>
              <a:pPr>
                <a:lnSpc>
                  <a:spcPct val="70000"/>
                </a:lnSpc>
              </a:pPr>
              <a:r>
                <a:rPr lang="en-US" altLang="de-DE" sz="1400" b="1" dirty="0">
                  <a:solidFill>
                    <a:srgbClr val="FFFF00"/>
                  </a:solidFill>
                </a:rPr>
                <a:t>2x2x5 </a:t>
              </a:r>
              <a:r>
                <a:rPr lang="en-US" altLang="de-DE" b="1" dirty="0">
                  <a:solidFill>
                    <a:srgbClr val="FFFF00"/>
                  </a:solidFill>
                </a:rPr>
                <a:t>cm</a:t>
              </a:r>
              <a:r>
                <a:rPr lang="en-US" altLang="de-DE" sz="2200" b="1" baseline="30000" dirty="0">
                  <a:solidFill>
                    <a:srgbClr val="FFFF00"/>
                  </a:solidFill>
                </a:rPr>
                <a:t>3</a:t>
              </a:r>
            </a:p>
          </p:txBody>
        </p:sp>
        <p:sp>
          <p:nvSpPr>
            <p:cNvPr id="18" name="Text Box 11"/>
            <p:cNvSpPr txBox="1">
              <a:spLocks noChangeArrowheads="1"/>
            </p:cNvSpPr>
            <p:nvPr/>
          </p:nvSpPr>
          <p:spPr bwMode="auto">
            <a:xfrm>
              <a:off x="1193" y="2239"/>
              <a:ext cx="1412" cy="3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sz="1400" b="1" dirty="0">
                  <a:solidFill>
                    <a:srgbClr val="66FFFF"/>
                  </a:solidFill>
                </a:rPr>
                <a:t>Photo-multiplier</a:t>
              </a:r>
            </a:p>
            <a:p>
              <a:pPr algn="l">
                <a:lnSpc>
                  <a:spcPct val="50000"/>
                </a:lnSpc>
              </a:pPr>
              <a:r>
                <a:rPr lang="en-US" altLang="de-DE" sz="1400" b="1" dirty="0">
                  <a:solidFill>
                    <a:srgbClr val="66FFFF"/>
                  </a:solidFill>
                </a:rPr>
                <a:t>          inside </a:t>
              </a:r>
            </a:p>
          </p:txBody>
        </p:sp>
        <p:sp>
          <p:nvSpPr>
            <p:cNvPr id="19" name="Text Box 12"/>
            <p:cNvSpPr txBox="1">
              <a:spLocks noChangeArrowheads="1"/>
            </p:cNvSpPr>
            <p:nvPr/>
          </p:nvSpPr>
          <p:spPr bwMode="auto">
            <a:xfrm>
              <a:off x="365" y="2386"/>
              <a:ext cx="1042" cy="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b="1" dirty="0">
                  <a:solidFill>
                    <a:srgbClr val="FFCCFF"/>
                  </a:solidFill>
                </a:rPr>
                <a:t>HV base</a:t>
              </a:r>
            </a:p>
          </p:txBody>
        </p:sp>
      </p:grpSp>
      <p:sp>
        <p:nvSpPr>
          <p:cNvPr id="20" name="Rectangle 4"/>
          <p:cNvSpPr>
            <a:spLocks noChangeArrowheads="1"/>
          </p:cNvSpPr>
          <p:nvPr/>
        </p:nvSpPr>
        <p:spPr bwMode="auto">
          <a:xfrm>
            <a:off x="220660" y="3789040"/>
            <a:ext cx="5143428" cy="2364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marL="285750" indent="-285750" algn="l">
              <a:spcBef>
                <a:spcPts val="200"/>
              </a:spcBef>
              <a:buFont typeface="Wingdings" panose="05000000000000000000" pitchFamily="2" charset="2"/>
              <a:buChar char="Ø"/>
            </a:pPr>
            <a:r>
              <a:rPr lang="en-US" altLang="de-DE" sz="1700" b="1" dirty="0" smtClean="0">
                <a:latin typeface="Arial" panose="020B0604020202020204" pitchFamily="34" charset="0"/>
                <a:cs typeface="Arial" panose="020B0604020202020204" pitchFamily="34" charset="0"/>
              </a:rPr>
              <a:t>Scintillator, Cherenkov detector: </a:t>
            </a:r>
          </a:p>
          <a:p>
            <a:pPr algn="l">
              <a:spcBef>
                <a:spcPts val="200"/>
              </a:spcBef>
            </a:pPr>
            <a:r>
              <a:rPr lang="en-US" altLang="de-DE" sz="1700" dirty="0">
                <a:latin typeface="Arial" panose="020B0604020202020204" pitchFamily="34" charset="0"/>
                <a:cs typeface="Arial" panose="020B0604020202020204" pitchFamily="34" charset="0"/>
              </a:rPr>
              <a:t> </a:t>
            </a:r>
            <a:r>
              <a:rPr lang="en-US" altLang="de-DE" sz="1700" b="1" dirty="0" smtClean="0">
                <a:solidFill>
                  <a:srgbClr val="008000"/>
                </a:solidFill>
                <a:latin typeface="Arial" panose="020B0604020202020204" pitchFamily="34" charset="0"/>
                <a:cs typeface="Arial" panose="020B0604020202020204" pitchFamily="34" charset="0"/>
              </a:rPr>
              <a:t>    Advantage</a:t>
            </a:r>
            <a:r>
              <a:rPr lang="en-US" altLang="de-DE" sz="1700" b="1" dirty="0">
                <a:solidFill>
                  <a:srgbClr val="008000"/>
                </a:solidFill>
                <a:latin typeface="Arial" panose="020B0604020202020204" pitchFamily="34" charset="0"/>
                <a:cs typeface="Arial" panose="020B0604020202020204" pitchFamily="34" charset="0"/>
              </a:rPr>
              <a:t>:</a:t>
            </a:r>
            <a:r>
              <a:rPr lang="en-US" altLang="de-DE" sz="1700" dirty="0">
                <a:latin typeface="Arial" panose="020B0604020202020204" pitchFamily="34" charset="0"/>
                <a:cs typeface="Arial" panose="020B0604020202020204" pitchFamily="34" charset="0"/>
              </a:rPr>
              <a:t> </a:t>
            </a:r>
            <a:endParaRPr lang="en-US" altLang="de-DE" sz="1700" dirty="0" smtClean="0">
              <a:latin typeface="Arial" panose="020B0604020202020204" pitchFamily="34" charset="0"/>
              <a:cs typeface="Arial" panose="020B0604020202020204" pitchFamily="34" charset="0"/>
            </a:endParaRPr>
          </a:p>
          <a:p>
            <a:pPr algn="l">
              <a:spcBef>
                <a:spcPts val="200"/>
              </a:spcBef>
            </a:pPr>
            <a:r>
              <a:rPr lang="en-US" altLang="de-DE" sz="1700" dirty="0" smtClean="0">
                <a:latin typeface="Arial" panose="020B0604020202020204" pitchFamily="34" charset="0"/>
                <a:cs typeface="Arial" panose="020B0604020202020204" pitchFamily="34" charset="0"/>
              </a:rPr>
              <a:t>     - Fast  current reading or particle counting </a:t>
            </a:r>
          </a:p>
          <a:p>
            <a:pPr algn="l">
              <a:spcBef>
                <a:spcPts val="200"/>
              </a:spcBef>
            </a:pPr>
            <a:r>
              <a:rPr lang="en-US" altLang="de-DE" sz="1700" dirty="0" smtClean="0">
                <a:latin typeface="Arial" panose="020B0604020202020204" pitchFamily="34" charset="0"/>
                <a:cs typeface="Arial" panose="020B0604020202020204" pitchFamily="34" charset="0"/>
              </a:rPr>
              <a:t>     - Can be fabricated in any shape, cheap	     </a:t>
            </a:r>
          </a:p>
          <a:p>
            <a:pPr algn="l">
              <a:spcBef>
                <a:spcPts val="200"/>
              </a:spcBef>
            </a:pPr>
            <a:r>
              <a:rPr lang="en-US" altLang="de-DE" sz="1700" b="1" dirty="0" smtClean="0">
                <a:solidFill>
                  <a:srgbClr val="C00000"/>
                </a:solidFill>
                <a:latin typeface="Arial" panose="020B0604020202020204" pitchFamily="34" charset="0"/>
                <a:cs typeface="Arial" panose="020B0604020202020204" pitchFamily="34" charset="0"/>
              </a:rPr>
              <a:t>      Disadvantage</a:t>
            </a:r>
            <a:r>
              <a:rPr lang="en-US" altLang="de-DE" sz="1700" b="1" dirty="0">
                <a:solidFill>
                  <a:srgbClr val="C00000"/>
                </a:solidFill>
                <a:latin typeface="Arial" panose="020B0604020202020204" pitchFamily="34" charset="0"/>
                <a:cs typeface="Arial" panose="020B0604020202020204" pitchFamily="34" charset="0"/>
              </a:rPr>
              <a:t>:  </a:t>
            </a:r>
            <a:r>
              <a:rPr lang="en-US" altLang="de-DE" sz="1700" dirty="0" smtClean="0">
                <a:latin typeface="Arial" panose="020B0604020202020204" pitchFamily="34" charset="0"/>
                <a:cs typeface="Arial" panose="020B0604020202020204" pitchFamily="34" charset="0"/>
              </a:rPr>
              <a:t>	</a:t>
            </a:r>
            <a:endParaRPr lang="en-US" altLang="de-DE" sz="1700" dirty="0">
              <a:latin typeface="Arial" panose="020B0604020202020204" pitchFamily="34" charset="0"/>
              <a:cs typeface="Arial" panose="020B0604020202020204" pitchFamily="34" charset="0"/>
            </a:endParaRPr>
          </a:p>
          <a:p>
            <a:pPr algn="l">
              <a:spcBef>
                <a:spcPts val="200"/>
              </a:spcBef>
            </a:pPr>
            <a:r>
              <a:rPr lang="en-US" altLang="de-DE" sz="1700" dirty="0">
                <a:latin typeface="Arial" panose="020B0604020202020204" pitchFamily="34" charset="0"/>
                <a:cs typeface="Arial" panose="020B0604020202020204" pitchFamily="34" charset="0"/>
              </a:rPr>
              <a:t> </a:t>
            </a:r>
            <a:r>
              <a:rPr lang="en-US" altLang="de-DE" sz="1700" dirty="0" smtClean="0">
                <a:latin typeface="Arial" panose="020B0604020202020204" pitchFamily="34" charset="0"/>
                <a:cs typeface="Arial" panose="020B0604020202020204" pitchFamily="34" charset="0"/>
              </a:rPr>
              <a:t>     - Need calibration in many cases</a:t>
            </a:r>
          </a:p>
          <a:p>
            <a:pPr algn="l">
              <a:spcBef>
                <a:spcPts val="200"/>
              </a:spcBef>
            </a:pPr>
            <a:r>
              <a:rPr lang="en-US" altLang="de-DE" sz="1700" dirty="0">
                <a:latin typeface="Arial" panose="020B0604020202020204" pitchFamily="34" charset="0"/>
                <a:cs typeface="Arial" panose="020B0604020202020204" pitchFamily="34" charset="0"/>
              </a:rPr>
              <a:t> </a:t>
            </a:r>
            <a:r>
              <a:rPr lang="en-US" altLang="de-DE" sz="1700" dirty="0" smtClean="0">
                <a:latin typeface="Arial" panose="020B0604020202020204" pitchFamily="34" charset="0"/>
                <a:cs typeface="Arial" panose="020B0604020202020204" pitchFamily="34" charset="0"/>
              </a:rPr>
              <a:t>     - Might suffer from radiation </a:t>
            </a:r>
          </a:p>
          <a:p>
            <a:pPr algn="l">
              <a:spcBef>
                <a:spcPts val="200"/>
              </a:spcBef>
            </a:pPr>
            <a:r>
              <a:rPr lang="en-US" altLang="de-DE" sz="1700" dirty="0" smtClean="0">
                <a:latin typeface="Arial" panose="020B0604020202020204" pitchFamily="34" charset="0"/>
                <a:cs typeface="Arial" panose="020B0604020202020204" pitchFamily="34" charset="0"/>
              </a:rPr>
              <a:t>     </a:t>
            </a:r>
            <a:r>
              <a:rPr lang="en-US" altLang="de-DE" sz="1700" dirty="0" smtClean="0">
                <a:latin typeface="Arial" panose="020B0604020202020204" pitchFamily="34" charset="0"/>
                <a:cs typeface="Arial" panose="020B0604020202020204" pitchFamily="34" charset="0"/>
                <a:sym typeface="Symbol"/>
              </a:rPr>
              <a:t> </a:t>
            </a:r>
            <a:r>
              <a:rPr lang="en-US" altLang="de-DE" sz="1700" dirty="0" smtClean="0">
                <a:latin typeface="Arial" panose="020B0604020202020204" pitchFamily="34" charset="0"/>
                <a:cs typeface="Arial" panose="020B0604020202020204" pitchFamily="34" charset="0"/>
              </a:rPr>
              <a:t>Often </a:t>
            </a:r>
            <a:r>
              <a:rPr lang="en-US" altLang="de-DE" sz="1700" dirty="0">
                <a:latin typeface="Arial" panose="020B0604020202020204" pitchFamily="34" charset="0"/>
                <a:cs typeface="Arial" panose="020B0604020202020204" pitchFamily="34" charset="0"/>
              </a:rPr>
              <a:t>used at </a:t>
            </a:r>
            <a:r>
              <a:rPr lang="en-US" altLang="de-DE" sz="1700" dirty="0" smtClean="0">
                <a:latin typeface="Arial" panose="020B0604020202020204" pitchFamily="34" charset="0"/>
                <a:cs typeface="Arial" panose="020B0604020202020204" pitchFamily="34" charset="0"/>
              </a:rPr>
              <a:t>electron </a:t>
            </a:r>
            <a:r>
              <a:rPr lang="en-US" altLang="de-DE" sz="1700" dirty="0">
                <a:latin typeface="Arial" panose="020B0604020202020204" pitchFamily="34" charset="0"/>
                <a:cs typeface="Arial" panose="020B0604020202020204" pitchFamily="34" charset="0"/>
              </a:rPr>
              <a:t>accelerators</a:t>
            </a:r>
            <a:endParaRPr lang="en-US" altLang="de-DE" sz="1700" dirty="0" smtClean="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842219981"/>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Lst>
  </p:timing>
</p:sld>
</file>

<file path=ppt/slides/slide3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6387" name="Text Box 2"/>
          <p:cNvSpPr txBox="1">
            <a:spLocks noChangeArrowheads="1"/>
          </p:cNvSpPr>
          <p:nvPr/>
        </p:nvSpPr>
        <p:spPr bwMode="auto">
          <a:xfrm>
            <a:off x="252000" y="180000"/>
            <a:ext cx="7924800" cy="430887"/>
          </a:xfrm>
          <a:prstGeom prst="rect">
            <a:avLst/>
          </a:prstGeom>
          <a:noFill/>
          <a:ln>
            <a:noFill/>
          </a:ln>
          <a:effectLs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200" b="1" dirty="0" smtClean="0">
                <a:solidFill>
                  <a:srgbClr val="000000"/>
                </a:solidFill>
                <a:latin typeface="Calibri" panose="020F0502020204030204" pitchFamily="34" charset="0"/>
                <a:cs typeface="Calibri" panose="020F0502020204030204" pitchFamily="34" charset="0"/>
              </a:rPr>
              <a:t>Placement of Beam Loss Monitors</a:t>
            </a:r>
            <a:endParaRPr lang="en-US" altLang="de-DE" sz="2200" b="1" dirty="0">
              <a:solidFill>
                <a:srgbClr val="000000"/>
              </a:solidFill>
              <a:latin typeface="Calibri" panose="020F0502020204030204" pitchFamily="34" charset="0"/>
              <a:cs typeface="Calibri" panose="020F0502020204030204" pitchFamily="34" charset="0"/>
            </a:endParaRPr>
          </a:p>
        </p:txBody>
      </p:sp>
      <p:sp>
        <p:nvSpPr>
          <p:cNvPr id="16388" name="Rectangle 4"/>
          <p:cNvSpPr>
            <a:spLocks noChangeArrowheads="1"/>
          </p:cNvSpPr>
          <p:nvPr/>
        </p:nvSpPr>
        <p:spPr bwMode="auto">
          <a:xfrm>
            <a:off x="251520" y="745927"/>
            <a:ext cx="8666162" cy="6668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spcBef>
                <a:spcPts val="400"/>
              </a:spcBef>
            </a:pPr>
            <a:r>
              <a:rPr lang="en-US" altLang="de-DE" sz="1700" dirty="0" smtClean="0">
                <a:solidFill>
                  <a:srgbClr val="0000FF"/>
                </a:solidFill>
                <a:latin typeface="Arial" panose="020B0604020202020204" pitchFamily="34" charset="0"/>
                <a:cs typeface="Arial" panose="020B0604020202020204" pitchFamily="34" charset="0"/>
              </a:rPr>
              <a:t>Secondary particles and shower produces are emitted within a forward cone </a:t>
            </a:r>
          </a:p>
          <a:p>
            <a:pPr algn="l">
              <a:spcBef>
                <a:spcPts val="400"/>
              </a:spcBef>
            </a:pPr>
            <a:r>
              <a:rPr lang="en-US" altLang="de-DE" sz="1700" dirty="0" smtClean="0">
                <a:solidFill>
                  <a:srgbClr val="0000FF"/>
                </a:solidFill>
                <a:latin typeface="Arial" panose="020B0604020202020204" pitchFamily="34" charset="0"/>
                <a:cs typeface="Arial" panose="020B0604020202020204" pitchFamily="34" charset="0"/>
              </a:rPr>
              <a:t>(in rest-frame isotopically but due to Lorentz-transformation forward in lab-frame  .</a:t>
            </a:r>
            <a:endParaRPr lang="en-US" altLang="de-DE" sz="1700" dirty="0">
              <a:solidFill>
                <a:srgbClr val="0000FF"/>
              </a:solidFill>
              <a:latin typeface="Arial" panose="020B0604020202020204" pitchFamily="34" charset="0"/>
              <a:cs typeface="Arial" panose="020B0604020202020204" pitchFamily="34" charset="0"/>
            </a:endParaRPr>
          </a:p>
        </p:txBody>
      </p:sp>
      <p:sp>
        <p:nvSpPr>
          <p:cNvPr id="16389" name="Rectangle 5"/>
          <p:cNvSpPr>
            <a:spLocks noChangeArrowheads="1"/>
          </p:cNvSpPr>
          <p:nvPr/>
        </p:nvSpPr>
        <p:spPr bwMode="auto">
          <a:xfrm>
            <a:off x="176078" y="1412776"/>
            <a:ext cx="8578850" cy="6515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1700" dirty="0">
                <a:latin typeface="Arial" panose="020B0604020202020204" pitchFamily="34" charset="0"/>
                <a:cs typeface="Arial" panose="020B0604020202020204" pitchFamily="34" charset="0"/>
              </a:rPr>
              <a:t>Position of detector at quadruples due to maximal beam size.</a:t>
            </a:r>
          </a:p>
          <a:p>
            <a:pPr algn="l">
              <a:lnSpc>
                <a:spcPct val="60000"/>
              </a:lnSpc>
            </a:pPr>
            <a:r>
              <a:rPr lang="en-US" altLang="de-DE" sz="1700" dirty="0">
                <a:latin typeface="Arial" panose="020B0604020202020204" pitchFamily="34" charset="0"/>
                <a:cs typeface="Arial" panose="020B0604020202020204" pitchFamily="34" charset="0"/>
              </a:rPr>
              <a:t>High energy particles leads to a shower in forward direction </a:t>
            </a:r>
            <a:r>
              <a:rPr lang="en-US" altLang="de-DE" sz="1700" dirty="0">
                <a:latin typeface="Arial" panose="020B0604020202020204" pitchFamily="34" charset="0"/>
                <a:cs typeface="Arial" panose="020B0604020202020204" pitchFamily="34" charset="0"/>
                <a:sym typeface="Symbol" pitchFamily="18" charset="2"/>
              </a:rPr>
              <a:t> </a:t>
            </a:r>
            <a:r>
              <a:rPr lang="en-US" altLang="de-DE" sz="1700" dirty="0">
                <a:latin typeface="Arial" panose="020B0604020202020204" pitchFamily="34" charset="0"/>
                <a:cs typeface="Arial" panose="020B0604020202020204" pitchFamily="34" charset="0"/>
              </a:rPr>
              <a:t>Monte-Carlo simulation.</a:t>
            </a:r>
          </a:p>
        </p:txBody>
      </p:sp>
      <p:sp>
        <p:nvSpPr>
          <p:cNvPr id="23" name="Rectangle 6"/>
          <p:cNvSpPr>
            <a:spLocks noChangeArrowheads="1"/>
          </p:cNvSpPr>
          <p:nvPr/>
        </p:nvSpPr>
        <p:spPr bwMode="auto">
          <a:xfrm>
            <a:off x="251520" y="2060848"/>
            <a:ext cx="4023300" cy="9079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r>
              <a:rPr lang="en-US" sz="1600" b="1" i="1" dirty="0">
                <a:latin typeface="Arial" panose="020B0604020202020204" pitchFamily="34" charset="0"/>
                <a:cs typeface="Arial" panose="020B0604020202020204" pitchFamily="34" charset="0"/>
              </a:rPr>
              <a:t>Example:</a:t>
            </a:r>
            <a:r>
              <a:rPr lang="en-US" sz="1600" dirty="0">
                <a:latin typeface="Arial" panose="020B0604020202020204" pitchFamily="34" charset="0"/>
                <a:cs typeface="Arial" panose="020B0604020202020204" pitchFamily="34" charset="0"/>
              </a:rPr>
              <a:t> </a:t>
            </a:r>
            <a:r>
              <a:rPr lang="en-US" sz="1600" dirty="0" smtClean="0">
                <a:latin typeface="Arial" panose="020B0604020202020204" pitchFamily="34" charset="0"/>
                <a:cs typeface="Arial" panose="020B0604020202020204" pitchFamily="34" charset="0"/>
              </a:rPr>
              <a:t>Simulation of lost protons </a:t>
            </a:r>
          </a:p>
          <a:p>
            <a:pPr algn="l">
              <a:spcBef>
                <a:spcPts val="300"/>
              </a:spcBef>
            </a:pPr>
            <a:r>
              <a:rPr lang="en-US" sz="1600" dirty="0" smtClean="0">
                <a:latin typeface="Arial" panose="020B0604020202020204" pitchFamily="34" charset="0"/>
                <a:cs typeface="Arial" panose="020B0604020202020204" pitchFamily="34" charset="0"/>
              </a:rPr>
              <a:t>at LHC at 450 GeV of lost protons:</a:t>
            </a:r>
          </a:p>
          <a:p>
            <a:pPr algn="l">
              <a:spcBef>
                <a:spcPts val="300"/>
              </a:spcBef>
            </a:pPr>
            <a:r>
              <a:rPr lang="en-US" sz="1600" dirty="0" smtClean="0">
                <a:latin typeface="Arial" panose="020B0604020202020204" pitchFamily="34" charset="0"/>
                <a:cs typeface="Arial" panose="020B0604020202020204" pitchFamily="34" charset="0"/>
                <a:sym typeface="Symbol"/>
              </a:rPr>
              <a:t> </a:t>
            </a:r>
            <a:r>
              <a:rPr lang="en-US" sz="1600" dirty="0">
                <a:latin typeface="Arial" panose="020B0604020202020204" pitchFamily="34" charset="0"/>
                <a:cs typeface="Arial" panose="020B0604020202020204" pitchFamily="34" charset="0"/>
                <a:sym typeface="Symbol"/>
              </a:rPr>
              <a:t>a</a:t>
            </a:r>
            <a:r>
              <a:rPr lang="en-US" sz="1600" dirty="0" smtClean="0">
                <a:latin typeface="Arial" panose="020B0604020202020204" pitchFamily="34" charset="0"/>
                <a:cs typeface="Arial" panose="020B0604020202020204" pitchFamily="34" charset="0"/>
              </a:rPr>
              <a:t>t focusing quad. </a:t>
            </a:r>
            <a:r>
              <a:rPr lang="en-US" sz="1600" b="1" i="1" dirty="0" smtClean="0">
                <a:latin typeface="Arial" panose="020B0604020202020204" pitchFamily="34" charset="0"/>
                <a:cs typeface="Arial" panose="020B0604020202020204" pitchFamily="34" charset="0"/>
              </a:rPr>
              <a:t>D</a:t>
            </a:r>
            <a:r>
              <a:rPr lang="en-US" sz="1600" dirty="0" smtClean="0">
                <a:latin typeface="Arial" panose="020B0604020202020204" pitchFamily="34" charset="0"/>
                <a:cs typeface="Arial" panose="020B0604020202020204" pitchFamily="34" charset="0"/>
              </a:rPr>
              <a:t> &amp; </a:t>
            </a:r>
            <a:r>
              <a:rPr lang="en-US" sz="1600" b="1" i="1" dirty="0" smtClean="0">
                <a:latin typeface="Arial" panose="020B0604020202020204" pitchFamily="34" charset="0"/>
                <a:cs typeface="Arial" panose="020B0604020202020204" pitchFamily="34" charset="0"/>
                <a:sym typeface="Symbol"/>
              </a:rPr>
              <a:t></a:t>
            </a:r>
            <a:r>
              <a:rPr lang="en-US" sz="1600" baseline="-25000" dirty="0">
                <a:latin typeface="Arial" panose="020B0604020202020204" pitchFamily="34" charset="0"/>
                <a:cs typeface="Arial" panose="020B0604020202020204" pitchFamily="34" charset="0"/>
                <a:sym typeface="Symbol"/>
              </a:rPr>
              <a:t>x</a:t>
            </a:r>
            <a:r>
              <a:rPr lang="en-US" sz="1600" dirty="0" smtClean="0">
                <a:latin typeface="Arial" panose="020B0604020202020204" pitchFamily="34" charset="0"/>
                <a:cs typeface="Arial" panose="020B0604020202020204" pitchFamily="34" charset="0"/>
                <a:sym typeface="Symbol"/>
              </a:rPr>
              <a:t> maximum</a:t>
            </a:r>
            <a:endParaRPr lang="en-US" sz="1600" dirty="0">
              <a:latin typeface="Arial" panose="020B0604020202020204" pitchFamily="34" charset="0"/>
              <a:cs typeface="Arial" panose="020B0604020202020204" pitchFamily="34" charset="0"/>
            </a:endParaRPr>
          </a:p>
        </p:txBody>
      </p:sp>
      <p:sp>
        <p:nvSpPr>
          <p:cNvPr id="27" name="Rectangle 5"/>
          <p:cNvSpPr>
            <a:spLocks noChangeArrowheads="1"/>
          </p:cNvSpPr>
          <p:nvPr/>
        </p:nvSpPr>
        <p:spPr bwMode="auto">
          <a:xfrm>
            <a:off x="3260542" y="6371036"/>
            <a:ext cx="3066496"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1200" dirty="0" smtClean="0">
                <a:latin typeface="Arial" panose="020B0604020202020204" pitchFamily="34" charset="0"/>
                <a:cs typeface="Arial" panose="020B0604020202020204" pitchFamily="34" charset="0"/>
              </a:rPr>
              <a:t>B. </a:t>
            </a:r>
            <a:r>
              <a:rPr lang="en-US" altLang="de-DE" sz="1200" dirty="0" err="1" smtClean="0">
                <a:latin typeface="Arial" panose="020B0604020202020204" pitchFamily="34" charset="0"/>
                <a:cs typeface="Arial" panose="020B0604020202020204" pitchFamily="34" charset="0"/>
              </a:rPr>
              <a:t>Dehning</a:t>
            </a:r>
            <a:r>
              <a:rPr lang="en-US" altLang="de-DE" sz="1200" dirty="0" smtClean="0">
                <a:latin typeface="Arial" panose="020B0604020202020204" pitchFamily="34" charset="0"/>
                <a:cs typeface="Arial" panose="020B0604020202020204" pitchFamily="34" charset="0"/>
              </a:rPr>
              <a:t>, JAS 2014, CERN-2016-002</a:t>
            </a:r>
            <a:endParaRPr lang="en-US" altLang="de-DE" sz="1200" dirty="0">
              <a:latin typeface="Arial" panose="020B0604020202020204" pitchFamily="34" charset="0"/>
              <a:cs typeface="Arial" panose="020B0604020202020204" pitchFamily="34" charset="0"/>
            </a:endParaRPr>
          </a:p>
        </p:txBody>
      </p:sp>
      <p:grpSp>
        <p:nvGrpSpPr>
          <p:cNvPr id="4" name="Gruppieren 3"/>
          <p:cNvGrpSpPr/>
          <p:nvPr/>
        </p:nvGrpSpPr>
        <p:grpSpPr>
          <a:xfrm>
            <a:off x="232613" y="2963124"/>
            <a:ext cx="4132962" cy="3130172"/>
            <a:chOff x="232613" y="3212976"/>
            <a:chExt cx="4132962" cy="3130172"/>
          </a:xfrm>
        </p:grpSpPr>
        <p:pic>
          <p:nvPicPr>
            <p:cNvPr id="14338" name="Picture 2" descr="E:\CAS General 2018\temp bilder\dehning tracking.png"/>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32613" y="3212976"/>
              <a:ext cx="4132962" cy="2936829"/>
            </a:xfrm>
            <a:prstGeom prst="rect">
              <a:avLst/>
            </a:prstGeom>
            <a:noFill/>
            <a:extLst>
              <a:ext uri="{909E8E84-426E-40DD-AFC4-6F175D3DCCD1}">
                <a14:hiddenFill xmlns:a14="http://schemas.microsoft.com/office/drawing/2010/main">
                  <a:solidFill>
                    <a:srgbClr val="FFFFFF"/>
                  </a:solidFill>
                </a14:hiddenFill>
              </a:ext>
            </a:extLst>
          </p:spPr>
        </p:pic>
        <p:sp>
          <p:nvSpPr>
            <p:cNvPr id="29" name="Rectangle 6"/>
            <p:cNvSpPr>
              <a:spLocks noChangeArrowheads="1"/>
            </p:cNvSpPr>
            <p:nvPr/>
          </p:nvSpPr>
          <p:spPr bwMode="auto">
            <a:xfrm>
              <a:off x="527183" y="4498206"/>
              <a:ext cx="1088760"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r>
                <a:rPr lang="en-US" sz="1400" b="1" dirty="0" smtClean="0">
                  <a:solidFill>
                    <a:srgbClr val="0000FF"/>
                  </a:solidFill>
                  <a:latin typeface="Arial" panose="020B0604020202020204" pitchFamily="34" charset="0"/>
                  <a:cs typeface="Arial" panose="020B0604020202020204" pitchFamily="34" charset="0"/>
                </a:rPr>
                <a:t>dispersion</a:t>
              </a:r>
              <a:endParaRPr lang="en-US" sz="1400" dirty="0">
                <a:solidFill>
                  <a:srgbClr val="0000FF"/>
                </a:solidFill>
                <a:latin typeface="Arial" panose="020B0604020202020204" pitchFamily="34" charset="0"/>
                <a:cs typeface="Arial" panose="020B0604020202020204" pitchFamily="34" charset="0"/>
              </a:endParaRPr>
            </a:p>
          </p:txBody>
        </p:sp>
        <p:sp>
          <p:nvSpPr>
            <p:cNvPr id="30" name="Rectangle 6"/>
            <p:cNvSpPr>
              <a:spLocks noChangeArrowheads="1"/>
            </p:cNvSpPr>
            <p:nvPr/>
          </p:nvSpPr>
          <p:spPr bwMode="auto">
            <a:xfrm>
              <a:off x="1612508" y="4449325"/>
              <a:ext cx="1159292"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r>
                <a:rPr lang="en-US" sz="1400" b="1" i="1" dirty="0" smtClean="0">
                  <a:solidFill>
                    <a:srgbClr val="CC0099"/>
                  </a:solidFill>
                  <a:latin typeface="Arial" panose="020B0604020202020204" pitchFamily="34" charset="0"/>
                  <a:cs typeface="Arial" panose="020B0604020202020204" pitchFamily="34" charset="0"/>
                  <a:sym typeface="Symbol"/>
                </a:rPr>
                <a:t></a:t>
              </a:r>
              <a:r>
                <a:rPr lang="en-US" sz="1400" b="1" i="1" baseline="-25000" dirty="0" smtClean="0">
                  <a:solidFill>
                    <a:srgbClr val="CC0099"/>
                  </a:solidFill>
                  <a:latin typeface="Arial" panose="020B0604020202020204" pitchFamily="34" charset="0"/>
                  <a:cs typeface="Arial" panose="020B0604020202020204" pitchFamily="34" charset="0"/>
                  <a:sym typeface="Symbol"/>
                </a:rPr>
                <a:t>x</a:t>
              </a:r>
              <a:r>
                <a:rPr lang="en-US" sz="1400" b="1" dirty="0" smtClean="0">
                  <a:solidFill>
                    <a:srgbClr val="CC0099"/>
                  </a:solidFill>
                  <a:latin typeface="Arial" panose="020B0604020202020204" pitchFamily="34" charset="0"/>
                  <a:cs typeface="Arial" panose="020B0604020202020204" pitchFamily="34" charset="0"/>
                  <a:sym typeface="Symbol"/>
                </a:rPr>
                <a:t>-function</a:t>
              </a:r>
              <a:endParaRPr lang="en-US" sz="1400" dirty="0">
                <a:solidFill>
                  <a:srgbClr val="CC0099"/>
                </a:solidFill>
                <a:latin typeface="Arial" panose="020B0604020202020204" pitchFamily="34" charset="0"/>
                <a:cs typeface="Arial" panose="020B0604020202020204" pitchFamily="34" charset="0"/>
              </a:endParaRPr>
            </a:p>
          </p:txBody>
        </p:sp>
        <p:sp>
          <p:nvSpPr>
            <p:cNvPr id="31" name="Rectangle 6"/>
            <p:cNvSpPr>
              <a:spLocks noChangeArrowheads="1"/>
            </p:cNvSpPr>
            <p:nvPr/>
          </p:nvSpPr>
          <p:spPr bwMode="auto">
            <a:xfrm>
              <a:off x="1639453" y="4959872"/>
              <a:ext cx="1159292"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r>
                <a:rPr lang="en-US" sz="1400" b="1" i="1" dirty="0" smtClean="0">
                  <a:solidFill>
                    <a:srgbClr val="008080"/>
                  </a:solidFill>
                  <a:latin typeface="Arial" panose="020B0604020202020204" pitchFamily="34" charset="0"/>
                  <a:cs typeface="Arial" panose="020B0604020202020204" pitchFamily="34" charset="0"/>
                  <a:sym typeface="Symbol"/>
                </a:rPr>
                <a:t></a:t>
              </a:r>
              <a:r>
                <a:rPr lang="en-US" sz="1400" b="1" i="1" baseline="-25000" dirty="0">
                  <a:solidFill>
                    <a:srgbClr val="008080"/>
                  </a:solidFill>
                  <a:latin typeface="Arial" panose="020B0604020202020204" pitchFamily="34" charset="0"/>
                  <a:cs typeface="Arial" panose="020B0604020202020204" pitchFamily="34" charset="0"/>
                  <a:sym typeface="Symbol"/>
                </a:rPr>
                <a:t>y</a:t>
              </a:r>
              <a:r>
                <a:rPr lang="en-US" sz="1400" b="1" dirty="0" smtClean="0">
                  <a:solidFill>
                    <a:srgbClr val="008080"/>
                  </a:solidFill>
                  <a:latin typeface="Arial" panose="020B0604020202020204" pitchFamily="34" charset="0"/>
                  <a:cs typeface="Arial" panose="020B0604020202020204" pitchFamily="34" charset="0"/>
                  <a:sym typeface="Symbol"/>
                </a:rPr>
                <a:t>-function</a:t>
              </a:r>
              <a:endParaRPr lang="en-US" sz="1400" dirty="0">
                <a:solidFill>
                  <a:srgbClr val="008080"/>
                </a:solidFill>
                <a:latin typeface="Arial" panose="020B0604020202020204" pitchFamily="34" charset="0"/>
                <a:cs typeface="Arial" panose="020B0604020202020204" pitchFamily="34" charset="0"/>
              </a:endParaRPr>
            </a:p>
          </p:txBody>
        </p:sp>
        <p:sp>
          <p:nvSpPr>
            <p:cNvPr id="32" name="Rectangle 6"/>
            <p:cNvSpPr>
              <a:spLocks noChangeArrowheads="1"/>
            </p:cNvSpPr>
            <p:nvPr/>
          </p:nvSpPr>
          <p:spPr bwMode="auto">
            <a:xfrm>
              <a:off x="3059832" y="4603213"/>
              <a:ext cx="849913"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r>
                <a:rPr lang="en-US" sz="1400" b="1" dirty="0" smtClean="0">
                  <a:solidFill>
                    <a:srgbClr val="FF0000"/>
                  </a:solidFill>
                  <a:latin typeface="Arial" panose="020B0604020202020204" pitchFamily="34" charset="0"/>
                  <a:cs typeface="Arial" panose="020B0604020202020204" pitchFamily="34" charset="0"/>
                  <a:sym typeface="Symbol"/>
                </a:rPr>
                <a:t>lost </a:t>
              </a:r>
            </a:p>
            <a:p>
              <a:pPr algn="l">
                <a:spcBef>
                  <a:spcPts val="0"/>
                </a:spcBef>
              </a:pPr>
              <a:r>
                <a:rPr lang="en-US" sz="1400" b="1" dirty="0" smtClean="0">
                  <a:solidFill>
                    <a:srgbClr val="FF0000"/>
                  </a:solidFill>
                  <a:latin typeface="Arial" panose="020B0604020202020204" pitchFamily="34" charset="0"/>
                  <a:cs typeface="Arial" panose="020B0604020202020204" pitchFamily="34" charset="0"/>
                  <a:sym typeface="Symbol"/>
                </a:rPr>
                <a:t>protons</a:t>
              </a:r>
              <a:endParaRPr lang="en-US" sz="1400" dirty="0">
                <a:solidFill>
                  <a:srgbClr val="FF0000"/>
                </a:solidFill>
                <a:latin typeface="Arial" panose="020B0604020202020204" pitchFamily="34" charset="0"/>
                <a:cs typeface="Arial" panose="020B0604020202020204" pitchFamily="34" charset="0"/>
              </a:endParaRPr>
            </a:p>
          </p:txBody>
        </p:sp>
        <p:sp>
          <p:nvSpPr>
            <p:cNvPr id="33" name="Rectangle 6"/>
            <p:cNvSpPr>
              <a:spLocks noChangeArrowheads="1"/>
            </p:cNvSpPr>
            <p:nvPr/>
          </p:nvSpPr>
          <p:spPr bwMode="auto">
            <a:xfrm>
              <a:off x="792329" y="5313421"/>
              <a:ext cx="755335"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r>
                <a:rPr lang="en-US" sz="1400" b="1" dirty="0" smtClean="0">
                  <a:solidFill>
                    <a:srgbClr val="CC0099"/>
                  </a:solidFill>
                  <a:latin typeface="Arial" panose="020B0604020202020204" pitchFamily="34" charset="0"/>
                  <a:cs typeface="Arial" panose="020B0604020202020204" pitchFamily="34" charset="0"/>
                  <a:sym typeface="Symbol"/>
                </a:rPr>
                <a:t></a:t>
              </a:r>
              <a:r>
                <a:rPr lang="en-US" sz="1400" b="1" dirty="0" smtClean="0">
                  <a:solidFill>
                    <a:srgbClr val="008000"/>
                  </a:solidFill>
                  <a:latin typeface="Arial" panose="020B0604020202020204" pitchFamily="34" charset="0"/>
                  <a:cs typeface="Arial" panose="020B0604020202020204" pitchFamily="34" charset="0"/>
                  <a:sym typeface="Symbol"/>
                </a:rPr>
                <a:t>dipole</a:t>
              </a:r>
              <a:endParaRPr lang="en-US" sz="1400" dirty="0">
                <a:solidFill>
                  <a:srgbClr val="008000"/>
                </a:solidFill>
                <a:latin typeface="Arial" panose="020B0604020202020204" pitchFamily="34" charset="0"/>
                <a:cs typeface="Arial" panose="020B0604020202020204" pitchFamily="34" charset="0"/>
              </a:endParaRPr>
            </a:p>
          </p:txBody>
        </p:sp>
        <p:sp>
          <p:nvSpPr>
            <p:cNvPr id="34" name="Rectangle 6"/>
            <p:cNvSpPr>
              <a:spLocks noChangeArrowheads="1"/>
            </p:cNvSpPr>
            <p:nvPr/>
          </p:nvSpPr>
          <p:spPr bwMode="auto">
            <a:xfrm>
              <a:off x="1976999" y="5267649"/>
              <a:ext cx="755335"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r>
                <a:rPr lang="en-US" sz="1400" b="1" dirty="0" smtClean="0">
                  <a:solidFill>
                    <a:srgbClr val="CC0099"/>
                  </a:solidFill>
                  <a:latin typeface="Arial" panose="020B0604020202020204" pitchFamily="34" charset="0"/>
                  <a:cs typeface="Arial" panose="020B0604020202020204" pitchFamily="34" charset="0"/>
                  <a:sym typeface="Symbol"/>
                </a:rPr>
                <a:t></a:t>
              </a:r>
              <a:r>
                <a:rPr lang="en-US" sz="1400" b="1" dirty="0" smtClean="0">
                  <a:solidFill>
                    <a:srgbClr val="008000"/>
                  </a:solidFill>
                  <a:latin typeface="Arial" panose="020B0604020202020204" pitchFamily="34" charset="0"/>
                  <a:cs typeface="Arial" panose="020B0604020202020204" pitchFamily="34" charset="0"/>
                  <a:sym typeface="Symbol"/>
                </a:rPr>
                <a:t>dipole</a:t>
              </a:r>
              <a:endParaRPr lang="en-US" sz="1400" dirty="0">
                <a:solidFill>
                  <a:srgbClr val="008000"/>
                </a:solidFill>
                <a:latin typeface="Arial" panose="020B0604020202020204" pitchFamily="34" charset="0"/>
                <a:cs typeface="Arial" panose="020B0604020202020204" pitchFamily="34" charset="0"/>
              </a:endParaRPr>
            </a:p>
          </p:txBody>
        </p:sp>
        <p:sp>
          <p:nvSpPr>
            <p:cNvPr id="3" name="Rechteck 2"/>
            <p:cNvSpPr/>
            <p:nvPr/>
          </p:nvSpPr>
          <p:spPr bwMode="auto">
            <a:xfrm>
              <a:off x="323528" y="5905004"/>
              <a:ext cx="3816424" cy="388414"/>
            </a:xfrm>
            <a:prstGeom prst="rect">
              <a:avLst/>
            </a:prstGeom>
            <a:solidFill>
              <a:schemeClr val="bg1"/>
            </a:solidFill>
            <a:ln w="3175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smtClean="0">
                <a:ln>
                  <a:noFill/>
                </a:ln>
                <a:solidFill>
                  <a:schemeClr val="tx1"/>
                </a:solidFill>
                <a:effectLst/>
                <a:latin typeface="Times New Roman" pitchFamily="18" charset="0"/>
              </a:endParaRPr>
            </a:p>
          </p:txBody>
        </p:sp>
        <p:sp>
          <p:nvSpPr>
            <p:cNvPr id="38" name="Rectangle 6"/>
            <p:cNvSpPr>
              <a:spLocks noChangeArrowheads="1"/>
            </p:cNvSpPr>
            <p:nvPr/>
          </p:nvSpPr>
          <p:spPr bwMode="auto">
            <a:xfrm>
              <a:off x="428773" y="5877272"/>
              <a:ext cx="269626"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200" dirty="0" smtClean="0">
                  <a:latin typeface="Arial" panose="020B0604020202020204" pitchFamily="34" charset="0"/>
                  <a:cs typeface="Arial" panose="020B0604020202020204" pitchFamily="34" charset="0"/>
                </a:rPr>
                <a:t>0</a:t>
              </a:r>
              <a:endParaRPr lang="en-US" sz="1200" dirty="0">
                <a:latin typeface="Arial" panose="020B0604020202020204" pitchFamily="34" charset="0"/>
                <a:cs typeface="Arial" panose="020B0604020202020204" pitchFamily="34" charset="0"/>
              </a:endParaRPr>
            </a:p>
          </p:txBody>
        </p:sp>
        <p:sp>
          <p:nvSpPr>
            <p:cNvPr id="39" name="Rectangle 6"/>
            <p:cNvSpPr>
              <a:spLocks noChangeArrowheads="1"/>
            </p:cNvSpPr>
            <p:nvPr/>
          </p:nvSpPr>
          <p:spPr bwMode="auto">
            <a:xfrm>
              <a:off x="1043608" y="5877272"/>
              <a:ext cx="354584"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200" dirty="0" smtClean="0">
                  <a:latin typeface="Arial" panose="020B0604020202020204" pitchFamily="34" charset="0"/>
                  <a:cs typeface="Arial" panose="020B0604020202020204" pitchFamily="34" charset="0"/>
                </a:rPr>
                <a:t>10</a:t>
              </a:r>
              <a:endParaRPr lang="en-US" sz="1200" dirty="0">
                <a:latin typeface="Arial" panose="020B0604020202020204" pitchFamily="34" charset="0"/>
                <a:cs typeface="Arial" panose="020B0604020202020204" pitchFamily="34" charset="0"/>
              </a:endParaRPr>
            </a:p>
          </p:txBody>
        </p:sp>
        <p:sp>
          <p:nvSpPr>
            <p:cNvPr id="40" name="Rectangle 6"/>
            <p:cNvSpPr>
              <a:spLocks noChangeArrowheads="1"/>
            </p:cNvSpPr>
            <p:nvPr/>
          </p:nvSpPr>
          <p:spPr bwMode="auto">
            <a:xfrm>
              <a:off x="1750200" y="5877272"/>
              <a:ext cx="354584"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200" dirty="0">
                  <a:latin typeface="Arial" panose="020B0604020202020204" pitchFamily="34" charset="0"/>
                  <a:cs typeface="Arial" panose="020B0604020202020204" pitchFamily="34" charset="0"/>
                </a:rPr>
                <a:t>2</a:t>
              </a:r>
              <a:r>
                <a:rPr lang="en-US" sz="1200" dirty="0" smtClean="0">
                  <a:latin typeface="Arial" panose="020B0604020202020204" pitchFamily="34" charset="0"/>
                  <a:cs typeface="Arial" panose="020B0604020202020204" pitchFamily="34" charset="0"/>
                </a:rPr>
                <a:t>0</a:t>
              </a:r>
              <a:endParaRPr lang="en-US" sz="1200" dirty="0">
                <a:latin typeface="Arial" panose="020B0604020202020204" pitchFamily="34" charset="0"/>
                <a:cs typeface="Arial" panose="020B0604020202020204" pitchFamily="34" charset="0"/>
              </a:endParaRPr>
            </a:p>
          </p:txBody>
        </p:sp>
        <p:sp>
          <p:nvSpPr>
            <p:cNvPr id="41" name="Rectangle 6"/>
            <p:cNvSpPr>
              <a:spLocks noChangeArrowheads="1"/>
            </p:cNvSpPr>
            <p:nvPr/>
          </p:nvSpPr>
          <p:spPr bwMode="auto">
            <a:xfrm>
              <a:off x="2483768" y="5888305"/>
              <a:ext cx="354584"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200" dirty="0">
                  <a:latin typeface="Arial" panose="020B0604020202020204" pitchFamily="34" charset="0"/>
                  <a:cs typeface="Arial" panose="020B0604020202020204" pitchFamily="34" charset="0"/>
                </a:rPr>
                <a:t>3</a:t>
              </a:r>
              <a:r>
                <a:rPr lang="en-US" sz="1200" dirty="0" smtClean="0">
                  <a:latin typeface="Arial" panose="020B0604020202020204" pitchFamily="34" charset="0"/>
                  <a:cs typeface="Arial" panose="020B0604020202020204" pitchFamily="34" charset="0"/>
                </a:rPr>
                <a:t>0</a:t>
              </a:r>
              <a:endParaRPr lang="en-US" sz="1200" dirty="0">
                <a:latin typeface="Arial" panose="020B0604020202020204" pitchFamily="34" charset="0"/>
                <a:cs typeface="Arial" panose="020B0604020202020204" pitchFamily="34" charset="0"/>
              </a:endParaRPr>
            </a:p>
          </p:txBody>
        </p:sp>
        <p:sp>
          <p:nvSpPr>
            <p:cNvPr id="42" name="Rectangle 6"/>
            <p:cNvSpPr>
              <a:spLocks noChangeArrowheads="1"/>
            </p:cNvSpPr>
            <p:nvPr/>
          </p:nvSpPr>
          <p:spPr bwMode="auto">
            <a:xfrm>
              <a:off x="3059832" y="5877272"/>
              <a:ext cx="354584"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200" dirty="0">
                  <a:latin typeface="Arial" panose="020B0604020202020204" pitchFamily="34" charset="0"/>
                  <a:cs typeface="Arial" panose="020B0604020202020204" pitchFamily="34" charset="0"/>
                </a:rPr>
                <a:t>4</a:t>
              </a:r>
              <a:r>
                <a:rPr lang="en-US" sz="1200" dirty="0" smtClean="0">
                  <a:latin typeface="Arial" panose="020B0604020202020204" pitchFamily="34" charset="0"/>
                  <a:cs typeface="Arial" panose="020B0604020202020204" pitchFamily="34" charset="0"/>
                </a:rPr>
                <a:t>0</a:t>
              </a:r>
              <a:endParaRPr lang="en-US" sz="1200" dirty="0">
                <a:latin typeface="Arial" panose="020B0604020202020204" pitchFamily="34" charset="0"/>
                <a:cs typeface="Arial" panose="020B0604020202020204" pitchFamily="34" charset="0"/>
              </a:endParaRPr>
            </a:p>
          </p:txBody>
        </p:sp>
        <p:sp>
          <p:nvSpPr>
            <p:cNvPr id="43" name="Rectangle 6"/>
            <p:cNvSpPr>
              <a:spLocks noChangeArrowheads="1"/>
            </p:cNvSpPr>
            <p:nvPr/>
          </p:nvSpPr>
          <p:spPr bwMode="auto">
            <a:xfrm>
              <a:off x="3785368" y="5877272"/>
              <a:ext cx="354584"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200" dirty="0" smtClean="0">
                  <a:latin typeface="Arial" panose="020B0604020202020204" pitchFamily="34" charset="0"/>
                  <a:cs typeface="Arial" panose="020B0604020202020204" pitchFamily="34" charset="0"/>
                </a:rPr>
                <a:t>50</a:t>
              </a:r>
              <a:endParaRPr lang="en-US" sz="1200" dirty="0">
                <a:latin typeface="Arial" panose="020B0604020202020204" pitchFamily="34" charset="0"/>
                <a:cs typeface="Arial" panose="020B0604020202020204" pitchFamily="34" charset="0"/>
              </a:endParaRPr>
            </a:p>
          </p:txBody>
        </p:sp>
        <p:sp>
          <p:nvSpPr>
            <p:cNvPr id="44" name="Rectangle 6"/>
            <p:cNvSpPr>
              <a:spLocks noChangeArrowheads="1"/>
            </p:cNvSpPr>
            <p:nvPr/>
          </p:nvSpPr>
          <p:spPr bwMode="auto">
            <a:xfrm>
              <a:off x="1542223" y="6021288"/>
              <a:ext cx="1517609"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sz="1200" dirty="0" smtClean="0">
                  <a:latin typeface="Arial" panose="020B0604020202020204" pitchFamily="34" charset="0"/>
                  <a:cs typeface="Arial" panose="020B0604020202020204" pitchFamily="34" charset="0"/>
                </a:rPr>
                <a:t>Beam path s (m)</a:t>
              </a:r>
              <a:endParaRPr lang="en-US" sz="1200" dirty="0">
                <a:latin typeface="Arial" panose="020B0604020202020204" pitchFamily="34" charset="0"/>
                <a:cs typeface="Arial" panose="020B0604020202020204" pitchFamily="34" charset="0"/>
              </a:endParaRPr>
            </a:p>
          </p:txBody>
        </p:sp>
        <p:sp>
          <p:nvSpPr>
            <p:cNvPr id="45" name="Rectangle 6"/>
            <p:cNvSpPr>
              <a:spLocks noChangeArrowheads="1"/>
            </p:cNvSpPr>
            <p:nvPr/>
          </p:nvSpPr>
          <p:spPr bwMode="auto">
            <a:xfrm>
              <a:off x="2940408" y="6035371"/>
              <a:ext cx="1157689"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r>
                <a:rPr lang="en-US" sz="1400" b="1" dirty="0" smtClean="0">
                  <a:solidFill>
                    <a:srgbClr val="0000FF"/>
                  </a:solidFill>
                  <a:latin typeface="Arial" panose="020B0604020202020204" pitchFamily="34" charset="0"/>
                  <a:cs typeface="Arial" panose="020B0604020202020204" pitchFamily="34" charset="0"/>
                </a:rPr>
                <a:t>quadrupole</a:t>
              </a:r>
              <a:endParaRPr lang="en-US" sz="1400" dirty="0">
                <a:solidFill>
                  <a:srgbClr val="0000FF"/>
                </a:solidFill>
                <a:latin typeface="Arial" panose="020B0604020202020204" pitchFamily="34" charset="0"/>
                <a:cs typeface="Arial" panose="020B0604020202020204" pitchFamily="34" charset="0"/>
              </a:endParaRPr>
            </a:p>
          </p:txBody>
        </p:sp>
      </p:grpSp>
      <p:sp>
        <p:nvSpPr>
          <p:cNvPr id="47" name="Rectangle 6"/>
          <p:cNvSpPr>
            <a:spLocks noChangeArrowheads="1"/>
          </p:cNvSpPr>
          <p:nvPr/>
        </p:nvSpPr>
        <p:spPr bwMode="auto">
          <a:xfrm>
            <a:off x="5003261" y="2373704"/>
            <a:ext cx="3390142" cy="6232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r>
              <a:rPr lang="en-US" sz="1600" b="1" i="1" dirty="0">
                <a:latin typeface="Arial" panose="020B0604020202020204" pitchFamily="34" charset="0"/>
                <a:cs typeface="Arial" panose="020B0604020202020204" pitchFamily="34" charset="0"/>
              </a:rPr>
              <a:t>Example:</a:t>
            </a:r>
            <a:r>
              <a:rPr lang="en-US" sz="1600" dirty="0">
                <a:latin typeface="Arial" panose="020B0604020202020204" pitchFamily="34" charset="0"/>
                <a:cs typeface="Arial" panose="020B0604020202020204" pitchFamily="34" charset="0"/>
              </a:rPr>
              <a:t> </a:t>
            </a:r>
            <a:r>
              <a:rPr lang="en-US" sz="1600" dirty="0" smtClean="0">
                <a:latin typeface="Arial" panose="020B0604020202020204" pitchFamily="34" charset="0"/>
                <a:cs typeface="Arial" panose="020B0604020202020204" pitchFamily="34" charset="0"/>
              </a:rPr>
              <a:t>Simulation of number </a:t>
            </a:r>
          </a:p>
          <a:p>
            <a:pPr algn="l">
              <a:spcBef>
                <a:spcPts val="300"/>
              </a:spcBef>
            </a:pPr>
            <a:r>
              <a:rPr lang="en-US" sz="1600" dirty="0" smtClean="0">
                <a:latin typeface="Arial" panose="020B0604020202020204" pitchFamily="34" charset="0"/>
                <a:cs typeface="Arial" panose="020B0604020202020204" pitchFamily="34" charset="0"/>
              </a:rPr>
              <a:t>of shower particles</a:t>
            </a:r>
            <a:endParaRPr lang="en-US" sz="1600" dirty="0">
              <a:latin typeface="Arial" panose="020B0604020202020204" pitchFamily="34" charset="0"/>
              <a:cs typeface="Arial" panose="020B0604020202020204" pitchFamily="34" charset="0"/>
            </a:endParaRPr>
          </a:p>
        </p:txBody>
      </p:sp>
      <p:grpSp>
        <p:nvGrpSpPr>
          <p:cNvPr id="5" name="Gruppieren 4"/>
          <p:cNvGrpSpPr/>
          <p:nvPr/>
        </p:nvGrpSpPr>
        <p:grpSpPr>
          <a:xfrm>
            <a:off x="4947038" y="2996952"/>
            <a:ext cx="3225362" cy="3084917"/>
            <a:chOff x="4860032" y="3213370"/>
            <a:chExt cx="3225362" cy="3084917"/>
          </a:xfrm>
        </p:grpSpPr>
        <p:pic>
          <p:nvPicPr>
            <p:cNvPr id="15364"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60032" y="3213370"/>
              <a:ext cx="3225362" cy="289674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1" name="Rechteck 50"/>
            <p:cNvSpPr/>
            <p:nvPr/>
          </p:nvSpPr>
          <p:spPr bwMode="auto">
            <a:xfrm>
              <a:off x="5142837" y="5947567"/>
              <a:ext cx="2816420" cy="308904"/>
            </a:xfrm>
            <a:prstGeom prst="rect">
              <a:avLst/>
            </a:prstGeom>
            <a:solidFill>
              <a:schemeClr val="bg1"/>
            </a:solidFill>
            <a:ln w="3175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smtClean="0">
                <a:ln>
                  <a:noFill/>
                </a:ln>
                <a:solidFill>
                  <a:schemeClr val="tx1"/>
                </a:solidFill>
                <a:effectLst/>
                <a:latin typeface="Times New Roman" pitchFamily="18" charset="0"/>
              </a:endParaRPr>
            </a:p>
          </p:txBody>
        </p:sp>
        <p:sp>
          <p:nvSpPr>
            <p:cNvPr id="50" name="Rectangle 6"/>
            <p:cNvSpPr>
              <a:spLocks noChangeArrowheads="1"/>
            </p:cNvSpPr>
            <p:nvPr/>
          </p:nvSpPr>
          <p:spPr bwMode="auto">
            <a:xfrm>
              <a:off x="5886550" y="5877271"/>
              <a:ext cx="269626"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200" dirty="0">
                  <a:latin typeface="Arial" panose="020B0604020202020204" pitchFamily="34" charset="0"/>
                  <a:cs typeface="Arial" panose="020B0604020202020204" pitchFamily="34" charset="0"/>
                </a:rPr>
                <a:t>4</a:t>
              </a:r>
            </a:p>
          </p:txBody>
        </p:sp>
        <p:sp>
          <p:nvSpPr>
            <p:cNvPr id="48" name="Rectangle 6"/>
            <p:cNvSpPr>
              <a:spLocks noChangeArrowheads="1"/>
            </p:cNvSpPr>
            <p:nvPr/>
          </p:nvSpPr>
          <p:spPr bwMode="auto">
            <a:xfrm>
              <a:off x="5790695" y="6021288"/>
              <a:ext cx="1517609"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sz="1200" dirty="0" smtClean="0">
                  <a:latin typeface="Arial" panose="020B0604020202020204" pitchFamily="34" charset="0"/>
                  <a:cs typeface="Arial" panose="020B0604020202020204" pitchFamily="34" charset="0"/>
                </a:rPr>
                <a:t>Beam path s (m)</a:t>
              </a:r>
              <a:endParaRPr lang="en-US" sz="1200" dirty="0">
                <a:latin typeface="Arial" panose="020B0604020202020204" pitchFamily="34" charset="0"/>
                <a:cs typeface="Arial" panose="020B0604020202020204" pitchFamily="34" charset="0"/>
              </a:endParaRPr>
            </a:p>
          </p:txBody>
        </p:sp>
        <p:sp>
          <p:nvSpPr>
            <p:cNvPr id="49" name="Rectangle 6"/>
            <p:cNvSpPr>
              <a:spLocks noChangeArrowheads="1"/>
            </p:cNvSpPr>
            <p:nvPr/>
          </p:nvSpPr>
          <p:spPr bwMode="auto">
            <a:xfrm>
              <a:off x="5214396" y="5877272"/>
              <a:ext cx="269625"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200" dirty="0" smtClean="0">
                  <a:latin typeface="Arial" panose="020B0604020202020204" pitchFamily="34" charset="0"/>
                  <a:cs typeface="Arial" panose="020B0604020202020204" pitchFamily="34" charset="0"/>
                </a:rPr>
                <a:t>0</a:t>
              </a:r>
              <a:endParaRPr lang="en-US" sz="1200" dirty="0">
                <a:latin typeface="Arial" panose="020B0604020202020204" pitchFamily="34" charset="0"/>
                <a:cs typeface="Arial" panose="020B0604020202020204" pitchFamily="34" charset="0"/>
              </a:endParaRPr>
            </a:p>
          </p:txBody>
        </p:sp>
        <p:sp>
          <p:nvSpPr>
            <p:cNvPr id="52" name="Rectangle 6"/>
            <p:cNvSpPr>
              <a:spLocks noChangeArrowheads="1"/>
            </p:cNvSpPr>
            <p:nvPr/>
          </p:nvSpPr>
          <p:spPr bwMode="auto">
            <a:xfrm>
              <a:off x="6660232" y="5877272"/>
              <a:ext cx="269625"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200" dirty="0" smtClean="0">
                  <a:latin typeface="Arial" panose="020B0604020202020204" pitchFamily="34" charset="0"/>
                  <a:cs typeface="Arial" panose="020B0604020202020204" pitchFamily="34" charset="0"/>
                </a:rPr>
                <a:t>8</a:t>
              </a:r>
              <a:endParaRPr lang="en-US" sz="1200" dirty="0">
                <a:latin typeface="Arial" panose="020B0604020202020204" pitchFamily="34" charset="0"/>
                <a:cs typeface="Arial" panose="020B0604020202020204" pitchFamily="34" charset="0"/>
              </a:endParaRPr>
            </a:p>
          </p:txBody>
        </p:sp>
        <p:sp>
          <p:nvSpPr>
            <p:cNvPr id="53" name="Rectangle 6"/>
            <p:cNvSpPr>
              <a:spLocks noChangeArrowheads="1"/>
            </p:cNvSpPr>
            <p:nvPr/>
          </p:nvSpPr>
          <p:spPr bwMode="auto">
            <a:xfrm>
              <a:off x="7284232" y="5888305"/>
              <a:ext cx="354584"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200" dirty="0" smtClean="0">
                  <a:latin typeface="Arial" panose="020B0604020202020204" pitchFamily="34" charset="0"/>
                  <a:cs typeface="Arial" panose="020B0604020202020204" pitchFamily="34" charset="0"/>
                </a:rPr>
                <a:t>12</a:t>
              </a:r>
              <a:endParaRPr lang="en-US" sz="1200" dirty="0">
                <a:latin typeface="Arial" panose="020B0604020202020204" pitchFamily="34" charset="0"/>
                <a:cs typeface="Arial" panose="020B0604020202020204" pitchFamily="34" charset="0"/>
              </a:endParaRPr>
            </a:p>
          </p:txBody>
        </p:sp>
      </p:grpSp>
      <p:grpSp>
        <p:nvGrpSpPr>
          <p:cNvPr id="13" name="Gruppieren 12"/>
          <p:cNvGrpSpPr/>
          <p:nvPr/>
        </p:nvGrpSpPr>
        <p:grpSpPr>
          <a:xfrm>
            <a:off x="5553989" y="3717032"/>
            <a:ext cx="3363693" cy="1003776"/>
            <a:chOff x="5553989" y="3717032"/>
            <a:chExt cx="3363693" cy="1003776"/>
          </a:xfrm>
        </p:grpSpPr>
        <p:sp>
          <p:nvSpPr>
            <p:cNvPr id="55" name="Rectangle 6"/>
            <p:cNvSpPr>
              <a:spLocks noChangeArrowheads="1"/>
            </p:cNvSpPr>
            <p:nvPr/>
          </p:nvSpPr>
          <p:spPr bwMode="auto">
            <a:xfrm>
              <a:off x="7196691" y="3717032"/>
              <a:ext cx="1720991" cy="276999"/>
            </a:xfrm>
            <a:prstGeom prst="rect">
              <a:avLst/>
            </a:prstGeom>
            <a:noFill/>
            <a:ln w="12700" algn="ctr">
              <a:solidFill>
                <a:srgbClr val="C0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r>
                <a:rPr lang="en-US" sz="1200" b="1" dirty="0" smtClean="0">
                  <a:solidFill>
                    <a:srgbClr val="C00000"/>
                  </a:solidFill>
                  <a:latin typeface="Arial" panose="020B0604020202020204" pitchFamily="34" charset="0"/>
                  <a:cs typeface="Arial" panose="020B0604020202020204" pitchFamily="34" charset="0"/>
                </a:rPr>
                <a:t>Beam Loss </a:t>
              </a:r>
              <a:r>
                <a:rPr lang="en-US" sz="1200" b="1" dirty="0">
                  <a:solidFill>
                    <a:srgbClr val="C00000"/>
                  </a:solidFill>
                  <a:latin typeface="Arial" panose="020B0604020202020204" pitchFamily="34" charset="0"/>
                  <a:cs typeface="Arial" panose="020B0604020202020204" pitchFamily="34" charset="0"/>
                </a:rPr>
                <a:t>M</a:t>
              </a:r>
              <a:r>
                <a:rPr lang="en-US" sz="1200" b="1" dirty="0" smtClean="0">
                  <a:solidFill>
                    <a:srgbClr val="C00000"/>
                  </a:solidFill>
                  <a:latin typeface="Arial" panose="020B0604020202020204" pitchFamily="34" charset="0"/>
                  <a:cs typeface="Arial" panose="020B0604020202020204" pitchFamily="34" charset="0"/>
                </a:rPr>
                <a:t>onitors </a:t>
              </a:r>
              <a:endParaRPr lang="en-US" sz="1200" b="1" dirty="0">
                <a:solidFill>
                  <a:srgbClr val="C00000"/>
                </a:solidFill>
                <a:latin typeface="Arial" panose="020B0604020202020204" pitchFamily="34" charset="0"/>
                <a:cs typeface="Arial" panose="020B0604020202020204" pitchFamily="34" charset="0"/>
              </a:endParaRPr>
            </a:p>
          </p:txBody>
        </p:sp>
        <p:cxnSp>
          <p:nvCxnSpPr>
            <p:cNvPr id="7" name="Gerade Verbindung mit Pfeil 6"/>
            <p:cNvCxnSpPr>
              <a:stCxn id="55" idx="1"/>
            </p:cNvCxnSpPr>
            <p:nvPr/>
          </p:nvCxnSpPr>
          <p:spPr bwMode="auto">
            <a:xfrm flipH="1">
              <a:off x="5553989" y="3855532"/>
              <a:ext cx="1642702" cy="293548"/>
            </a:xfrm>
            <a:prstGeom prst="straightConnector1">
              <a:avLst/>
            </a:prstGeom>
            <a:solidFill>
              <a:schemeClr val="accent1"/>
            </a:solidFill>
            <a:ln w="12700" cap="flat" cmpd="sng" algn="ctr">
              <a:solidFill>
                <a:srgbClr val="C00000"/>
              </a:solidFill>
              <a:prstDash val="solid"/>
              <a:round/>
              <a:headEnd type="none" w="med" len="med"/>
              <a:tailEnd type="stealth"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8" name="Gerade Verbindung mit Pfeil 57"/>
            <p:cNvCxnSpPr>
              <a:stCxn id="55" idx="1"/>
            </p:cNvCxnSpPr>
            <p:nvPr/>
          </p:nvCxnSpPr>
          <p:spPr bwMode="auto">
            <a:xfrm flipH="1">
              <a:off x="6287791" y="3855532"/>
              <a:ext cx="908900" cy="299175"/>
            </a:xfrm>
            <a:prstGeom prst="straightConnector1">
              <a:avLst/>
            </a:prstGeom>
            <a:solidFill>
              <a:schemeClr val="accent1"/>
            </a:solidFill>
            <a:ln w="12700" cap="flat" cmpd="sng" algn="ctr">
              <a:solidFill>
                <a:srgbClr val="C00000"/>
              </a:solidFill>
              <a:prstDash val="solid"/>
              <a:round/>
              <a:headEnd type="none" w="med" len="med"/>
              <a:tailEnd type="stealth"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61" name="Gerade Verbindung mit Pfeil 60"/>
            <p:cNvCxnSpPr>
              <a:stCxn id="55" idx="1"/>
            </p:cNvCxnSpPr>
            <p:nvPr/>
          </p:nvCxnSpPr>
          <p:spPr bwMode="auto">
            <a:xfrm flipH="1">
              <a:off x="6444209" y="3855532"/>
              <a:ext cx="752482" cy="865276"/>
            </a:xfrm>
            <a:prstGeom prst="straightConnector1">
              <a:avLst/>
            </a:prstGeom>
            <a:solidFill>
              <a:schemeClr val="accent1"/>
            </a:solidFill>
            <a:ln w="12700" cap="flat" cmpd="sng" algn="ctr">
              <a:solidFill>
                <a:srgbClr val="C00000"/>
              </a:solidFill>
              <a:prstDash val="solid"/>
              <a:round/>
              <a:headEnd type="none" w="med" len="med"/>
              <a:tailEnd type="stealth"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spTree>
    <p:extLst>
      <p:ext uri="{BB962C8B-B14F-4D97-AF65-F5344CB8AC3E}">
        <p14:creationId xmlns:p14="http://schemas.microsoft.com/office/powerpoint/2010/main" val="926786791"/>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7"/>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638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Text Box 2"/>
          <p:cNvSpPr txBox="1">
            <a:spLocks noChangeArrowheads="1"/>
          </p:cNvSpPr>
          <p:nvPr/>
        </p:nvSpPr>
        <p:spPr bwMode="auto">
          <a:xfrm>
            <a:off x="252000" y="180000"/>
            <a:ext cx="7924800" cy="430887"/>
          </a:xfrm>
          <a:prstGeom prst="rect">
            <a:avLst/>
          </a:prstGeom>
          <a:noFill/>
          <a:ln>
            <a:noFill/>
          </a:ln>
          <a:effectLs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200" b="1" dirty="0" smtClean="0">
                <a:solidFill>
                  <a:srgbClr val="000000"/>
                </a:solidFill>
                <a:latin typeface="Calibri" panose="020F0502020204030204" pitchFamily="34" charset="0"/>
                <a:cs typeface="Calibri" panose="020F0502020204030204" pitchFamily="34" charset="0"/>
              </a:rPr>
              <a:t>What Risk is acceptable?</a:t>
            </a:r>
            <a:endParaRPr lang="en-US" altLang="de-DE" sz="2200" b="1" dirty="0">
              <a:solidFill>
                <a:srgbClr val="000000"/>
              </a:solidFill>
              <a:latin typeface="Calibri" panose="020F0502020204030204" pitchFamily="34" charset="0"/>
              <a:cs typeface="Calibri" panose="020F0502020204030204" pitchFamily="34" charset="0"/>
            </a:endParaRPr>
          </a:p>
        </p:txBody>
      </p:sp>
      <p:sp>
        <p:nvSpPr>
          <p:cNvPr id="11269" name="Rectangle 4"/>
          <p:cNvSpPr>
            <a:spLocks noChangeArrowheads="1"/>
          </p:cNvSpPr>
          <p:nvPr/>
        </p:nvSpPr>
        <p:spPr bwMode="auto">
          <a:xfrm>
            <a:off x="49214" y="764704"/>
            <a:ext cx="869925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b="1" dirty="0">
                <a:solidFill>
                  <a:srgbClr val="0000FF"/>
                </a:solidFill>
                <a:latin typeface="Arial" panose="020B0604020202020204" pitchFamily="34" charset="0"/>
                <a:cs typeface="Arial" panose="020B0604020202020204" pitchFamily="34" charset="0"/>
              </a:rPr>
              <a:t>R</a:t>
            </a:r>
            <a:r>
              <a:rPr lang="en-US" altLang="de-DE" b="1" dirty="0" smtClean="0">
                <a:solidFill>
                  <a:srgbClr val="0000FF"/>
                </a:solidFill>
                <a:latin typeface="Arial" panose="020B0604020202020204" pitchFamily="34" charset="0"/>
                <a:cs typeface="Arial" panose="020B0604020202020204" pitchFamily="34" charset="0"/>
              </a:rPr>
              <a:t>isk is a factor to prepare for decisions, it is </a:t>
            </a:r>
            <a:r>
              <a:rPr lang="en-US" altLang="de-DE" b="1" u="sng" dirty="0" smtClean="0">
                <a:solidFill>
                  <a:srgbClr val="0000FF"/>
                </a:solidFill>
                <a:latin typeface="Arial" panose="020B0604020202020204" pitchFamily="34" charset="0"/>
                <a:cs typeface="Arial" panose="020B0604020202020204" pitchFamily="34" charset="0"/>
              </a:rPr>
              <a:t>not</a:t>
            </a:r>
            <a:r>
              <a:rPr lang="en-US" altLang="de-DE" b="1" dirty="0" smtClean="0">
                <a:solidFill>
                  <a:srgbClr val="0000FF"/>
                </a:solidFill>
                <a:latin typeface="Arial" panose="020B0604020202020204" pitchFamily="34" charset="0"/>
                <a:cs typeface="Arial" panose="020B0604020202020204" pitchFamily="34" charset="0"/>
              </a:rPr>
              <a:t> a physical quantity:</a:t>
            </a:r>
            <a:endParaRPr lang="en-US" altLang="de-DE" dirty="0">
              <a:solidFill>
                <a:srgbClr val="0000FF"/>
              </a:solidFill>
              <a:latin typeface="Arial" panose="020B0604020202020204" pitchFamily="34" charset="0"/>
              <a:cs typeface="Arial" panose="020B0604020202020204" pitchFamily="34" charset="0"/>
            </a:endParaRPr>
          </a:p>
        </p:txBody>
      </p:sp>
      <p:sp>
        <p:nvSpPr>
          <p:cNvPr id="3" name="Textfeld 2"/>
          <p:cNvSpPr txBox="1"/>
          <p:nvPr/>
        </p:nvSpPr>
        <p:spPr>
          <a:xfrm>
            <a:off x="251520" y="4005064"/>
            <a:ext cx="8915274" cy="661720"/>
          </a:xfrm>
          <a:prstGeom prst="rect">
            <a:avLst/>
          </a:prstGeom>
          <a:noFill/>
        </p:spPr>
        <p:txBody>
          <a:bodyPr wrap="square" rtlCol="0">
            <a:spAutoFit/>
          </a:bodyPr>
          <a:lstStyle/>
          <a:p>
            <a:pPr algn="l"/>
            <a:r>
              <a:rPr lang="en-US" sz="1600" b="1" dirty="0">
                <a:latin typeface="Arial" panose="020B0604020202020204" pitchFamily="34" charset="0"/>
                <a:cs typeface="Arial" panose="020B0604020202020204" pitchFamily="34" charset="0"/>
              </a:rPr>
              <a:t>Risk</a:t>
            </a:r>
            <a:r>
              <a:rPr lang="en-US" sz="1600" dirty="0">
                <a:latin typeface="Arial" panose="020B0604020202020204" pitchFamily="34" charset="0"/>
                <a:cs typeface="Arial" panose="020B0604020202020204" pitchFamily="34" charset="0"/>
              </a:rPr>
              <a:t> = </a:t>
            </a:r>
            <a:r>
              <a:rPr lang="en-US" sz="1600" b="1" dirty="0">
                <a:solidFill>
                  <a:srgbClr val="0000FF"/>
                </a:solidFill>
                <a:latin typeface="Arial" panose="020B0604020202020204" pitchFamily="34" charset="0"/>
                <a:cs typeface="Arial" panose="020B0604020202020204" pitchFamily="34" charset="0"/>
              </a:rPr>
              <a:t>probability</a:t>
            </a:r>
            <a:r>
              <a:rPr lang="en-US" sz="1600" dirty="0">
                <a:latin typeface="Arial" panose="020B0604020202020204" pitchFamily="34" charset="0"/>
                <a:cs typeface="Arial" panose="020B0604020202020204" pitchFamily="34" charset="0"/>
              </a:rPr>
              <a:t> of an accident  </a:t>
            </a:r>
            <a:r>
              <a:rPr lang="en-US" sz="1600" dirty="0" smtClean="0">
                <a:latin typeface="Arial" panose="020B0604020202020204" pitchFamily="34" charset="0"/>
                <a:cs typeface="Arial" panose="020B0604020202020204" pitchFamily="34" charset="0"/>
              </a:rPr>
              <a:t>x </a:t>
            </a:r>
            <a:r>
              <a:rPr lang="en-US" sz="1600" b="1" dirty="0" smtClean="0">
                <a:solidFill>
                  <a:srgbClr val="008000"/>
                </a:solidFill>
                <a:latin typeface="Arial" panose="020B0604020202020204" pitchFamily="34" charset="0"/>
                <a:cs typeface="Arial" panose="020B0604020202020204" pitchFamily="34" charset="0"/>
              </a:rPr>
              <a:t>consequences</a:t>
            </a:r>
            <a:r>
              <a:rPr lang="en-US" sz="1600" dirty="0" smtClean="0">
                <a:latin typeface="Arial" panose="020B0604020202020204" pitchFamily="34" charset="0"/>
                <a:cs typeface="Arial" panose="020B0604020202020204" pitchFamily="34" charset="0"/>
              </a:rPr>
              <a:t> </a:t>
            </a:r>
          </a:p>
          <a:p>
            <a:pPr algn="l">
              <a:spcBef>
                <a:spcPts val="600"/>
              </a:spcBef>
            </a:pPr>
            <a:r>
              <a:rPr lang="en-US" sz="1600" dirty="0">
                <a:latin typeface="Arial" panose="020B0604020202020204" pitchFamily="34" charset="0"/>
                <a:cs typeface="Arial" panose="020B0604020202020204" pitchFamily="34" charset="0"/>
              </a:rPr>
              <a:t> </a:t>
            </a:r>
            <a:r>
              <a:rPr lang="en-US" sz="1600" dirty="0" smtClean="0">
                <a:latin typeface="Arial" panose="020B0604020202020204" pitchFamily="34" charset="0"/>
                <a:cs typeface="Arial" panose="020B0604020202020204" pitchFamily="34" charset="0"/>
              </a:rPr>
              <a:t>           measured in terms of e.g. money, manpower, accelerator downtime</a:t>
            </a:r>
            <a:r>
              <a:rPr lang="en-US" sz="1600" dirty="0">
                <a:latin typeface="Arial" panose="020B0604020202020204" pitchFamily="34" charset="0"/>
                <a:cs typeface="Arial" panose="020B0604020202020204" pitchFamily="34" charset="0"/>
              </a:rPr>
              <a:t>, radiation </a:t>
            </a:r>
            <a:r>
              <a:rPr lang="en-US" sz="1600" dirty="0" smtClean="0">
                <a:latin typeface="Arial" panose="020B0604020202020204" pitchFamily="34" charset="0"/>
                <a:cs typeface="Arial" panose="020B0604020202020204" pitchFamily="34" charset="0"/>
              </a:rPr>
              <a:t>pollution ....</a:t>
            </a:r>
            <a:endParaRPr lang="en-US" sz="1600" dirty="0">
              <a:latin typeface="Arial" panose="020B0604020202020204" pitchFamily="34" charset="0"/>
              <a:cs typeface="Arial" panose="020B0604020202020204" pitchFamily="34" charset="0"/>
            </a:endParaRPr>
          </a:p>
        </p:txBody>
      </p:sp>
      <p:graphicFrame>
        <p:nvGraphicFramePr>
          <p:cNvPr id="2" name="Tabelle 1"/>
          <p:cNvGraphicFramePr>
            <a:graphicFrameLocks noGrp="1"/>
          </p:cNvGraphicFramePr>
          <p:nvPr>
            <p:extLst>
              <p:ext uri="{D42A27DB-BD31-4B8C-83A1-F6EECF244321}">
                <p14:modId xmlns:p14="http://schemas.microsoft.com/office/powerpoint/2010/main" val="2347898477"/>
              </p:ext>
            </p:extLst>
          </p:nvPr>
        </p:nvGraphicFramePr>
        <p:xfrm>
          <a:off x="300510" y="1268760"/>
          <a:ext cx="5096887" cy="2546568"/>
        </p:xfrm>
        <a:graphic>
          <a:graphicData uri="http://schemas.openxmlformats.org/drawingml/2006/table">
            <a:tbl>
              <a:tblPr firstRow="1" bandRow="1">
                <a:tableStyleId>{5940675A-B579-460E-94D1-54222C63F5DA}</a:tableStyleId>
              </a:tblPr>
              <a:tblGrid>
                <a:gridCol w="1629787">
                  <a:extLst>
                    <a:ext uri="{9D8B030D-6E8A-4147-A177-3AD203B41FA5}">
                      <a16:colId xmlns:a16="http://schemas.microsoft.com/office/drawing/2014/main" val="20000"/>
                    </a:ext>
                  </a:extLst>
                </a:gridCol>
                <a:gridCol w="671830">
                  <a:extLst>
                    <a:ext uri="{9D8B030D-6E8A-4147-A177-3AD203B41FA5}">
                      <a16:colId xmlns:a16="http://schemas.microsoft.com/office/drawing/2014/main" val="20001"/>
                    </a:ext>
                  </a:extLst>
                </a:gridCol>
                <a:gridCol w="743268">
                  <a:extLst>
                    <a:ext uri="{9D8B030D-6E8A-4147-A177-3AD203B41FA5}">
                      <a16:colId xmlns:a16="http://schemas.microsoft.com/office/drawing/2014/main" val="20002"/>
                    </a:ext>
                  </a:extLst>
                </a:gridCol>
                <a:gridCol w="708342">
                  <a:extLst>
                    <a:ext uri="{9D8B030D-6E8A-4147-A177-3AD203B41FA5}">
                      <a16:colId xmlns:a16="http://schemas.microsoft.com/office/drawing/2014/main" val="20003"/>
                    </a:ext>
                  </a:extLst>
                </a:gridCol>
                <a:gridCol w="662305">
                  <a:extLst>
                    <a:ext uri="{9D8B030D-6E8A-4147-A177-3AD203B41FA5}">
                      <a16:colId xmlns:a16="http://schemas.microsoft.com/office/drawing/2014/main" val="20004"/>
                    </a:ext>
                  </a:extLst>
                </a:gridCol>
                <a:gridCol w="681355">
                  <a:extLst>
                    <a:ext uri="{9D8B030D-6E8A-4147-A177-3AD203B41FA5}">
                      <a16:colId xmlns:a16="http://schemas.microsoft.com/office/drawing/2014/main" val="20005"/>
                    </a:ext>
                  </a:extLst>
                </a:gridCol>
              </a:tblGrid>
              <a:tr h="377408">
                <a:tc>
                  <a:txBody>
                    <a:bodyPr/>
                    <a:lstStyle/>
                    <a:p>
                      <a:r>
                        <a:rPr lang="en-US" sz="1300" b="1" noProof="0" dirty="0" smtClean="0">
                          <a:solidFill>
                            <a:srgbClr val="008000"/>
                          </a:solidFill>
                          <a:latin typeface="Arial" panose="020B0604020202020204" pitchFamily="34" charset="0"/>
                          <a:cs typeface="Arial" panose="020B0604020202020204" pitchFamily="34" charset="0"/>
                        </a:rPr>
                        <a:t>5 Catastrophic </a:t>
                      </a:r>
                      <a:endParaRPr lang="en-US" sz="1300" b="1" noProof="0" dirty="0">
                        <a:solidFill>
                          <a:srgbClr val="008000"/>
                        </a:solidFill>
                        <a:latin typeface="Arial" panose="020B0604020202020204" pitchFamily="34" charset="0"/>
                        <a:cs typeface="Arial" panose="020B0604020202020204" pitchFamily="34" charset="0"/>
                      </a:endParaRPr>
                    </a:p>
                  </a:txBody>
                  <a:tcPr/>
                </a:tc>
                <a:tc>
                  <a:txBody>
                    <a:bodyPr/>
                    <a:lstStyle/>
                    <a:p>
                      <a:pPr algn="ctr"/>
                      <a:r>
                        <a:rPr lang="en-US" sz="1300" noProof="0" dirty="0" smtClean="0">
                          <a:latin typeface="Arial" panose="020B0604020202020204" pitchFamily="34" charset="0"/>
                          <a:cs typeface="Arial" panose="020B0604020202020204" pitchFamily="34" charset="0"/>
                        </a:rPr>
                        <a:t>5</a:t>
                      </a:r>
                      <a:endParaRPr lang="en-US" sz="1300" noProof="0" dirty="0">
                        <a:latin typeface="Arial" panose="020B0604020202020204" pitchFamily="34" charset="0"/>
                        <a:cs typeface="Arial" panose="020B0604020202020204" pitchFamily="34" charset="0"/>
                      </a:endParaRPr>
                    </a:p>
                  </a:txBody>
                  <a:tcPr>
                    <a:solidFill>
                      <a:srgbClr val="FFFF00"/>
                    </a:solidFill>
                  </a:tcPr>
                </a:tc>
                <a:tc>
                  <a:txBody>
                    <a:bodyPr/>
                    <a:lstStyle/>
                    <a:p>
                      <a:pPr algn="ctr"/>
                      <a:r>
                        <a:rPr lang="en-US" sz="1300" noProof="0" dirty="0" smtClean="0">
                          <a:latin typeface="Arial" panose="020B0604020202020204" pitchFamily="34" charset="0"/>
                          <a:cs typeface="Arial" panose="020B0604020202020204" pitchFamily="34" charset="0"/>
                        </a:rPr>
                        <a:t>10</a:t>
                      </a:r>
                      <a:endParaRPr lang="en-US" sz="1300" noProof="0" dirty="0">
                        <a:latin typeface="Arial" panose="020B0604020202020204" pitchFamily="34" charset="0"/>
                        <a:cs typeface="Arial" panose="020B0604020202020204" pitchFamily="34" charset="0"/>
                      </a:endParaRPr>
                    </a:p>
                  </a:txBody>
                  <a:tcPr>
                    <a:solidFill>
                      <a:srgbClr val="FFFF00"/>
                    </a:solidFill>
                  </a:tcPr>
                </a:tc>
                <a:tc>
                  <a:txBody>
                    <a:bodyPr/>
                    <a:lstStyle/>
                    <a:p>
                      <a:pPr algn="ctr"/>
                      <a:r>
                        <a:rPr lang="en-US" sz="1300" noProof="0" dirty="0" smtClean="0">
                          <a:latin typeface="Arial" panose="020B0604020202020204" pitchFamily="34" charset="0"/>
                          <a:cs typeface="Arial" panose="020B0604020202020204" pitchFamily="34" charset="0"/>
                        </a:rPr>
                        <a:t>15</a:t>
                      </a:r>
                      <a:endParaRPr lang="en-US" sz="1300" noProof="0" dirty="0">
                        <a:latin typeface="Arial" panose="020B0604020202020204" pitchFamily="34" charset="0"/>
                        <a:cs typeface="Arial" panose="020B0604020202020204" pitchFamily="34" charset="0"/>
                      </a:endParaRPr>
                    </a:p>
                  </a:txBody>
                  <a:tcPr>
                    <a:solidFill>
                      <a:srgbClr val="FF0000"/>
                    </a:solidFill>
                  </a:tcPr>
                </a:tc>
                <a:tc>
                  <a:txBody>
                    <a:bodyPr/>
                    <a:lstStyle/>
                    <a:p>
                      <a:pPr algn="ctr"/>
                      <a:r>
                        <a:rPr lang="en-US" sz="1300" noProof="0" dirty="0" smtClean="0">
                          <a:latin typeface="Arial" panose="020B0604020202020204" pitchFamily="34" charset="0"/>
                          <a:cs typeface="Arial" panose="020B0604020202020204" pitchFamily="34" charset="0"/>
                        </a:rPr>
                        <a:t>20</a:t>
                      </a:r>
                      <a:endParaRPr lang="en-US" sz="1300" noProof="0" dirty="0">
                        <a:latin typeface="Arial" panose="020B0604020202020204" pitchFamily="34" charset="0"/>
                        <a:cs typeface="Arial" panose="020B0604020202020204" pitchFamily="34" charset="0"/>
                      </a:endParaRPr>
                    </a:p>
                  </a:txBody>
                  <a:tcPr>
                    <a:solidFill>
                      <a:srgbClr val="FF0000"/>
                    </a:solidFill>
                  </a:tcPr>
                </a:tc>
                <a:tc>
                  <a:txBody>
                    <a:bodyPr/>
                    <a:lstStyle/>
                    <a:p>
                      <a:pPr algn="ctr"/>
                      <a:r>
                        <a:rPr lang="en-US" sz="1300" noProof="0" dirty="0" smtClean="0">
                          <a:latin typeface="Arial" panose="020B0604020202020204" pitchFamily="34" charset="0"/>
                          <a:cs typeface="Arial" panose="020B0604020202020204" pitchFamily="34" charset="0"/>
                        </a:rPr>
                        <a:t>25</a:t>
                      </a:r>
                      <a:endParaRPr lang="en-US" sz="1300" noProof="0" dirty="0">
                        <a:latin typeface="Arial" panose="020B0604020202020204" pitchFamily="34" charset="0"/>
                        <a:cs typeface="Arial" panose="020B0604020202020204" pitchFamily="34" charset="0"/>
                      </a:endParaRPr>
                    </a:p>
                  </a:txBody>
                  <a:tcPr>
                    <a:solidFill>
                      <a:srgbClr val="FF0000"/>
                    </a:solidFill>
                  </a:tcPr>
                </a:tc>
                <a:extLst>
                  <a:ext uri="{0D108BD9-81ED-4DB2-BD59-A6C34878D82A}">
                    <a16:rowId xmlns:a16="http://schemas.microsoft.com/office/drawing/2014/main" val="10000"/>
                  </a:ext>
                </a:extLst>
              </a:tr>
              <a:tr h="370840">
                <a:tc>
                  <a:txBody>
                    <a:bodyPr/>
                    <a:lstStyle/>
                    <a:p>
                      <a:r>
                        <a:rPr lang="en-US" sz="1300" b="1" noProof="0" dirty="0" smtClean="0">
                          <a:solidFill>
                            <a:srgbClr val="008000"/>
                          </a:solidFill>
                          <a:latin typeface="Arial" panose="020B0604020202020204" pitchFamily="34" charset="0"/>
                          <a:cs typeface="Arial" panose="020B0604020202020204" pitchFamily="34" charset="0"/>
                        </a:rPr>
                        <a:t>4 Major</a:t>
                      </a:r>
                      <a:endParaRPr lang="en-US" sz="1300" b="1" noProof="0" dirty="0">
                        <a:solidFill>
                          <a:srgbClr val="008000"/>
                        </a:solidFill>
                        <a:latin typeface="Arial" panose="020B0604020202020204" pitchFamily="34" charset="0"/>
                        <a:cs typeface="Arial" panose="020B0604020202020204" pitchFamily="34" charset="0"/>
                      </a:endParaRPr>
                    </a:p>
                  </a:txBody>
                  <a:tcPr/>
                </a:tc>
                <a:tc>
                  <a:txBody>
                    <a:bodyPr/>
                    <a:lstStyle/>
                    <a:p>
                      <a:pPr algn="ctr"/>
                      <a:r>
                        <a:rPr lang="en-US" sz="1300" noProof="0" dirty="0" smtClean="0">
                          <a:latin typeface="Arial" panose="020B0604020202020204" pitchFamily="34" charset="0"/>
                          <a:cs typeface="Arial" panose="020B0604020202020204" pitchFamily="34" charset="0"/>
                        </a:rPr>
                        <a:t>4</a:t>
                      </a:r>
                      <a:endParaRPr lang="en-US" sz="1300" noProof="0" dirty="0">
                        <a:latin typeface="Arial" panose="020B0604020202020204" pitchFamily="34" charset="0"/>
                        <a:cs typeface="Arial" panose="020B0604020202020204" pitchFamily="34" charset="0"/>
                      </a:endParaRPr>
                    </a:p>
                  </a:txBody>
                  <a:tcPr>
                    <a:solidFill>
                      <a:srgbClr val="66FF66"/>
                    </a:solidFill>
                  </a:tcPr>
                </a:tc>
                <a:tc>
                  <a:txBody>
                    <a:bodyPr/>
                    <a:lstStyle/>
                    <a:p>
                      <a:pPr algn="ctr"/>
                      <a:r>
                        <a:rPr lang="en-US" sz="1300" noProof="0" dirty="0" smtClean="0">
                          <a:latin typeface="Arial" panose="020B0604020202020204" pitchFamily="34" charset="0"/>
                          <a:cs typeface="Arial" panose="020B0604020202020204" pitchFamily="34" charset="0"/>
                        </a:rPr>
                        <a:t>8</a:t>
                      </a:r>
                      <a:endParaRPr lang="en-US" sz="1300" noProof="0" dirty="0">
                        <a:latin typeface="Arial" panose="020B0604020202020204" pitchFamily="34" charset="0"/>
                        <a:cs typeface="Arial" panose="020B0604020202020204" pitchFamily="34" charset="0"/>
                      </a:endParaRPr>
                    </a:p>
                  </a:txBody>
                  <a:tcPr>
                    <a:solidFill>
                      <a:srgbClr val="FFFF00"/>
                    </a:solidFill>
                  </a:tcPr>
                </a:tc>
                <a:tc>
                  <a:txBody>
                    <a:bodyPr/>
                    <a:lstStyle/>
                    <a:p>
                      <a:pPr algn="ctr"/>
                      <a:r>
                        <a:rPr lang="en-US" sz="1300" noProof="0" dirty="0" smtClean="0">
                          <a:latin typeface="Arial" panose="020B0604020202020204" pitchFamily="34" charset="0"/>
                          <a:cs typeface="Arial" panose="020B0604020202020204" pitchFamily="34" charset="0"/>
                        </a:rPr>
                        <a:t>12</a:t>
                      </a:r>
                      <a:endParaRPr lang="en-US" sz="1300" noProof="0" dirty="0">
                        <a:latin typeface="Arial" panose="020B0604020202020204" pitchFamily="34" charset="0"/>
                        <a:cs typeface="Arial" panose="020B0604020202020204" pitchFamily="34" charset="0"/>
                      </a:endParaRPr>
                    </a:p>
                  </a:txBody>
                  <a:tcPr>
                    <a:solidFill>
                      <a:srgbClr val="FFFF00"/>
                    </a:solidFill>
                  </a:tcPr>
                </a:tc>
                <a:tc>
                  <a:txBody>
                    <a:bodyPr/>
                    <a:lstStyle/>
                    <a:p>
                      <a:pPr algn="ctr"/>
                      <a:r>
                        <a:rPr lang="en-US" sz="1300" noProof="0" dirty="0" smtClean="0">
                          <a:latin typeface="Arial" panose="020B0604020202020204" pitchFamily="34" charset="0"/>
                          <a:cs typeface="Arial" panose="020B0604020202020204" pitchFamily="34" charset="0"/>
                        </a:rPr>
                        <a:t>16</a:t>
                      </a:r>
                      <a:endParaRPr lang="en-US" sz="1300" noProof="0" dirty="0">
                        <a:latin typeface="Arial" panose="020B0604020202020204" pitchFamily="34" charset="0"/>
                        <a:cs typeface="Arial" panose="020B0604020202020204" pitchFamily="34" charset="0"/>
                      </a:endParaRPr>
                    </a:p>
                  </a:txBody>
                  <a:tcPr>
                    <a:solidFill>
                      <a:srgbClr val="FF0000"/>
                    </a:solidFill>
                  </a:tcPr>
                </a:tc>
                <a:tc>
                  <a:txBody>
                    <a:bodyPr/>
                    <a:lstStyle/>
                    <a:p>
                      <a:pPr algn="ctr"/>
                      <a:r>
                        <a:rPr lang="en-US" sz="1300" noProof="0" dirty="0" smtClean="0">
                          <a:latin typeface="Arial" panose="020B0604020202020204" pitchFamily="34" charset="0"/>
                          <a:cs typeface="Arial" panose="020B0604020202020204" pitchFamily="34" charset="0"/>
                        </a:rPr>
                        <a:t>20</a:t>
                      </a:r>
                      <a:endParaRPr lang="en-US" sz="1300" noProof="0" dirty="0">
                        <a:latin typeface="Arial" panose="020B0604020202020204" pitchFamily="34" charset="0"/>
                        <a:cs typeface="Arial" panose="020B0604020202020204" pitchFamily="34" charset="0"/>
                      </a:endParaRPr>
                    </a:p>
                  </a:txBody>
                  <a:tcPr>
                    <a:solidFill>
                      <a:srgbClr val="FF0000"/>
                    </a:solidFill>
                  </a:tcPr>
                </a:tc>
                <a:extLst>
                  <a:ext uri="{0D108BD9-81ED-4DB2-BD59-A6C34878D82A}">
                    <a16:rowId xmlns:a16="http://schemas.microsoft.com/office/drawing/2014/main" val="10001"/>
                  </a:ext>
                </a:extLst>
              </a:tr>
              <a:tr h="370840">
                <a:tc>
                  <a:txBody>
                    <a:bodyPr/>
                    <a:lstStyle/>
                    <a:p>
                      <a:r>
                        <a:rPr lang="en-US" sz="1300" b="1" noProof="0" dirty="0" smtClean="0">
                          <a:solidFill>
                            <a:srgbClr val="008000"/>
                          </a:solidFill>
                          <a:latin typeface="Arial" panose="020B0604020202020204" pitchFamily="34" charset="0"/>
                          <a:cs typeface="Arial" panose="020B0604020202020204" pitchFamily="34" charset="0"/>
                        </a:rPr>
                        <a:t>3 Severe</a:t>
                      </a:r>
                      <a:endParaRPr lang="en-US" sz="1300" b="1" noProof="0" dirty="0">
                        <a:solidFill>
                          <a:srgbClr val="008000"/>
                        </a:solidFill>
                        <a:latin typeface="Arial" panose="020B0604020202020204" pitchFamily="34" charset="0"/>
                        <a:cs typeface="Arial" panose="020B0604020202020204" pitchFamily="34" charset="0"/>
                      </a:endParaRPr>
                    </a:p>
                  </a:txBody>
                  <a:tcPr/>
                </a:tc>
                <a:tc>
                  <a:txBody>
                    <a:bodyPr/>
                    <a:lstStyle/>
                    <a:p>
                      <a:pPr algn="ctr"/>
                      <a:r>
                        <a:rPr lang="en-US" sz="1300" noProof="0" dirty="0" smtClean="0">
                          <a:latin typeface="Arial" panose="020B0604020202020204" pitchFamily="34" charset="0"/>
                          <a:cs typeface="Arial" panose="020B0604020202020204" pitchFamily="34" charset="0"/>
                        </a:rPr>
                        <a:t>3</a:t>
                      </a:r>
                      <a:endParaRPr lang="en-US" sz="1300" noProof="0" dirty="0">
                        <a:latin typeface="Arial" panose="020B0604020202020204" pitchFamily="34" charset="0"/>
                        <a:cs typeface="Arial" panose="020B0604020202020204" pitchFamily="34" charset="0"/>
                      </a:endParaRPr>
                    </a:p>
                  </a:txBody>
                  <a:tcPr>
                    <a:solidFill>
                      <a:srgbClr val="66FF66"/>
                    </a:solidFill>
                  </a:tcPr>
                </a:tc>
                <a:tc>
                  <a:txBody>
                    <a:bodyPr/>
                    <a:lstStyle/>
                    <a:p>
                      <a:pPr algn="ctr"/>
                      <a:r>
                        <a:rPr lang="en-US" sz="1300" noProof="0" dirty="0" smtClean="0">
                          <a:latin typeface="Arial" panose="020B0604020202020204" pitchFamily="34" charset="0"/>
                          <a:cs typeface="Arial" panose="020B0604020202020204" pitchFamily="34" charset="0"/>
                        </a:rPr>
                        <a:t>6</a:t>
                      </a:r>
                      <a:endParaRPr lang="en-US" sz="1300" noProof="0" dirty="0">
                        <a:latin typeface="Arial" panose="020B0604020202020204" pitchFamily="34" charset="0"/>
                        <a:cs typeface="Arial" panose="020B0604020202020204" pitchFamily="34" charset="0"/>
                      </a:endParaRPr>
                    </a:p>
                  </a:txBody>
                  <a:tcPr>
                    <a:solidFill>
                      <a:srgbClr val="FFFF00"/>
                    </a:solidFill>
                  </a:tcPr>
                </a:tc>
                <a:tc>
                  <a:txBody>
                    <a:bodyPr/>
                    <a:lstStyle/>
                    <a:p>
                      <a:pPr algn="ctr"/>
                      <a:r>
                        <a:rPr lang="en-US" sz="1300" noProof="0" dirty="0" smtClean="0">
                          <a:latin typeface="Arial" panose="020B0604020202020204" pitchFamily="34" charset="0"/>
                          <a:cs typeface="Arial" panose="020B0604020202020204" pitchFamily="34" charset="0"/>
                        </a:rPr>
                        <a:t>9</a:t>
                      </a:r>
                      <a:endParaRPr lang="en-US" sz="1300" noProof="0" dirty="0">
                        <a:latin typeface="Arial" panose="020B0604020202020204" pitchFamily="34" charset="0"/>
                        <a:cs typeface="Arial" panose="020B0604020202020204" pitchFamily="34" charset="0"/>
                      </a:endParaRPr>
                    </a:p>
                  </a:txBody>
                  <a:tcPr>
                    <a:solidFill>
                      <a:srgbClr val="FFFF00"/>
                    </a:solidFill>
                  </a:tcPr>
                </a:tc>
                <a:tc>
                  <a:txBody>
                    <a:bodyPr/>
                    <a:lstStyle/>
                    <a:p>
                      <a:pPr algn="ctr"/>
                      <a:r>
                        <a:rPr lang="en-US" sz="1300" noProof="0" dirty="0" smtClean="0">
                          <a:latin typeface="Arial" panose="020B0604020202020204" pitchFamily="34" charset="0"/>
                          <a:cs typeface="Arial" panose="020B0604020202020204" pitchFamily="34" charset="0"/>
                        </a:rPr>
                        <a:t>12</a:t>
                      </a:r>
                      <a:endParaRPr lang="en-US" sz="1300" noProof="0" dirty="0">
                        <a:latin typeface="Arial" panose="020B0604020202020204" pitchFamily="34" charset="0"/>
                        <a:cs typeface="Arial" panose="020B0604020202020204" pitchFamily="34" charset="0"/>
                      </a:endParaRPr>
                    </a:p>
                  </a:txBody>
                  <a:tcPr>
                    <a:solidFill>
                      <a:srgbClr val="FFFF00"/>
                    </a:solidFill>
                  </a:tcPr>
                </a:tc>
                <a:tc>
                  <a:txBody>
                    <a:bodyPr/>
                    <a:lstStyle/>
                    <a:p>
                      <a:pPr algn="ctr"/>
                      <a:r>
                        <a:rPr lang="en-US" sz="1300" noProof="0" dirty="0" smtClean="0">
                          <a:latin typeface="Arial" panose="020B0604020202020204" pitchFamily="34" charset="0"/>
                          <a:cs typeface="Arial" panose="020B0604020202020204" pitchFamily="34" charset="0"/>
                        </a:rPr>
                        <a:t>15</a:t>
                      </a:r>
                      <a:endParaRPr lang="en-US" sz="1300" noProof="0" dirty="0">
                        <a:latin typeface="Arial" panose="020B0604020202020204" pitchFamily="34" charset="0"/>
                        <a:cs typeface="Arial" panose="020B0604020202020204" pitchFamily="34" charset="0"/>
                      </a:endParaRPr>
                    </a:p>
                  </a:txBody>
                  <a:tcPr>
                    <a:solidFill>
                      <a:srgbClr val="FF0000"/>
                    </a:solidFill>
                  </a:tcPr>
                </a:tc>
                <a:extLst>
                  <a:ext uri="{0D108BD9-81ED-4DB2-BD59-A6C34878D82A}">
                    <a16:rowId xmlns:a16="http://schemas.microsoft.com/office/drawing/2014/main" val="10002"/>
                  </a:ext>
                </a:extLst>
              </a:tr>
              <a:tr h="370840">
                <a:tc>
                  <a:txBody>
                    <a:bodyPr/>
                    <a:lstStyle/>
                    <a:p>
                      <a:r>
                        <a:rPr lang="en-US" sz="1300" b="1" noProof="0" dirty="0" smtClean="0">
                          <a:solidFill>
                            <a:srgbClr val="008000"/>
                          </a:solidFill>
                          <a:latin typeface="Arial" panose="020B0604020202020204" pitchFamily="34" charset="0"/>
                          <a:cs typeface="Arial" panose="020B0604020202020204" pitchFamily="34" charset="0"/>
                        </a:rPr>
                        <a:t>2 Minor</a:t>
                      </a:r>
                      <a:endParaRPr lang="en-US" sz="1300" b="1" noProof="0" dirty="0">
                        <a:solidFill>
                          <a:srgbClr val="008000"/>
                        </a:solidFill>
                        <a:latin typeface="Arial" panose="020B0604020202020204" pitchFamily="34" charset="0"/>
                        <a:cs typeface="Arial" panose="020B0604020202020204" pitchFamily="34" charset="0"/>
                      </a:endParaRPr>
                    </a:p>
                  </a:txBody>
                  <a:tcPr/>
                </a:tc>
                <a:tc>
                  <a:txBody>
                    <a:bodyPr/>
                    <a:lstStyle/>
                    <a:p>
                      <a:pPr algn="ctr"/>
                      <a:r>
                        <a:rPr lang="en-US" sz="1300" noProof="0" dirty="0" smtClean="0">
                          <a:latin typeface="Arial" panose="020B0604020202020204" pitchFamily="34" charset="0"/>
                          <a:cs typeface="Arial" panose="020B0604020202020204" pitchFamily="34" charset="0"/>
                        </a:rPr>
                        <a:t>2</a:t>
                      </a:r>
                      <a:endParaRPr lang="en-US" sz="1300" noProof="0" dirty="0">
                        <a:latin typeface="Arial" panose="020B0604020202020204" pitchFamily="34" charset="0"/>
                        <a:cs typeface="Arial" panose="020B0604020202020204" pitchFamily="34" charset="0"/>
                      </a:endParaRPr>
                    </a:p>
                  </a:txBody>
                  <a:tcPr>
                    <a:solidFill>
                      <a:srgbClr val="66FF66"/>
                    </a:solidFill>
                  </a:tcPr>
                </a:tc>
                <a:tc>
                  <a:txBody>
                    <a:bodyPr/>
                    <a:lstStyle/>
                    <a:p>
                      <a:pPr algn="ctr"/>
                      <a:r>
                        <a:rPr lang="en-US" sz="1300" noProof="0" dirty="0" smtClean="0">
                          <a:latin typeface="Arial" panose="020B0604020202020204" pitchFamily="34" charset="0"/>
                          <a:cs typeface="Arial" panose="020B0604020202020204" pitchFamily="34" charset="0"/>
                        </a:rPr>
                        <a:t>4</a:t>
                      </a:r>
                      <a:endParaRPr lang="en-US" sz="1300" noProof="0" dirty="0">
                        <a:latin typeface="Arial" panose="020B0604020202020204" pitchFamily="34" charset="0"/>
                        <a:cs typeface="Arial" panose="020B0604020202020204" pitchFamily="34" charset="0"/>
                      </a:endParaRPr>
                    </a:p>
                  </a:txBody>
                  <a:tcPr>
                    <a:solidFill>
                      <a:srgbClr val="66FF66"/>
                    </a:solidFill>
                  </a:tcPr>
                </a:tc>
                <a:tc>
                  <a:txBody>
                    <a:bodyPr/>
                    <a:lstStyle/>
                    <a:p>
                      <a:pPr algn="ctr"/>
                      <a:r>
                        <a:rPr lang="en-US" sz="1300" noProof="0" dirty="0" smtClean="0">
                          <a:latin typeface="Arial" panose="020B0604020202020204" pitchFamily="34" charset="0"/>
                          <a:cs typeface="Arial" panose="020B0604020202020204" pitchFamily="34" charset="0"/>
                        </a:rPr>
                        <a:t>6</a:t>
                      </a:r>
                      <a:endParaRPr lang="en-US" sz="1300" noProof="0" dirty="0">
                        <a:latin typeface="Arial" panose="020B0604020202020204" pitchFamily="34" charset="0"/>
                        <a:cs typeface="Arial" panose="020B0604020202020204" pitchFamily="34" charset="0"/>
                      </a:endParaRPr>
                    </a:p>
                  </a:txBody>
                  <a:tcPr>
                    <a:solidFill>
                      <a:srgbClr val="FFFF00"/>
                    </a:solidFill>
                  </a:tcPr>
                </a:tc>
                <a:tc>
                  <a:txBody>
                    <a:bodyPr/>
                    <a:lstStyle/>
                    <a:p>
                      <a:pPr algn="ctr"/>
                      <a:r>
                        <a:rPr lang="en-US" sz="1300" noProof="0" dirty="0" smtClean="0">
                          <a:latin typeface="Arial" panose="020B0604020202020204" pitchFamily="34" charset="0"/>
                          <a:cs typeface="Arial" panose="020B0604020202020204" pitchFamily="34" charset="0"/>
                        </a:rPr>
                        <a:t>8</a:t>
                      </a:r>
                      <a:endParaRPr lang="en-US" sz="1300" noProof="0" dirty="0">
                        <a:latin typeface="Arial" panose="020B0604020202020204" pitchFamily="34" charset="0"/>
                        <a:cs typeface="Arial" panose="020B0604020202020204" pitchFamily="34" charset="0"/>
                      </a:endParaRPr>
                    </a:p>
                  </a:txBody>
                  <a:tcPr>
                    <a:solidFill>
                      <a:srgbClr val="FFFF00"/>
                    </a:solidFill>
                  </a:tcPr>
                </a:tc>
                <a:tc>
                  <a:txBody>
                    <a:bodyPr/>
                    <a:lstStyle/>
                    <a:p>
                      <a:pPr algn="ctr"/>
                      <a:r>
                        <a:rPr lang="en-US" sz="1300" noProof="0" dirty="0" smtClean="0">
                          <a:latin typeface="Arial" panose="020B0604020202020204" pitchFamily="34" charset="0"/>
                          <a:cs typeface="Arial" panose="020B0604020202020204" pitchFamily="34" charset="0"/>
                        </a:rPr>
                        <a:t>10</a:t>
                      </a:r>
                      <a:endParaRPr lang="en-US" sz="1300" noProof="0" dirty="0">
                        <a:latin typeface="Arial" panose="020B0604020202020204" pitchFamily="34" charset="0"/>
                        <a:cs typeface="Arial" panose="020B0604020202020204" pitchFamily="34" charset="0"/>
                      </a:endParaRPr>
                    </a:p>
                  </a:txBody>
                  <a:tcPr>
                    <a:solidFill>
                      <a:srgbClr val="FFFF00"/>
                    </a:solidFill>
                  </a:tcPr>
                </a:tc>
                <a:extLst>
                  <a:ext uri="{0D108BD9-81ED-4DB2-BD59-A6C34878D82A}">
                    <a16:rowId xmlns:a16="http://schemas.microsoft.com/office/drawing/2014/main" val="10003"/>
                  </a:ext>
                </a:extLst>
              </a:tr>
              <a:tr h="370840">
                <a:tc>
                  <a:txBody>
                    <a:bodyPr/>
                    <a:lstStyle/>
                    <a:p>
                      <a:r>
                        <a:rPr lang="en-US" sz="1300" b="1" noProof="0" dirty="0" smtClean="0">
                          <a:solidFill>
                            <a:srgbClr val="008000"/>
                          </a:solidFill>
                          <a:latin typeface="Arial" panose="020B0604020202020204" pitchFamily="34" charset="0"/>
                          <a:cs typeface="Arial" panose="020B0604020202020204" pitchFamily="34" charset="0"/>
                        </a:rPr>
                        <a:t>1 Slight</a:t>
                      </a:r>
                      <a:endParaRPr lang="en-US" sz="1300" b="1" noProof="0" dirty="0">
                        <a:solidFill>
                          <a:srgbClr val="008000"/>
                        </a:solidFill>
                        <a:latin typeface="Arial" panose="020B0604020202020204" pitchFamily="34" charset="0"/>
                        <a:cs typeface="Arial" panose="020B0604020202020204" pitchFamily="34" charset="0"/>
                      </a:endParaRPr>
                    </a:p>
                  </a:txBody>
                  <a:tcPr/>
                </a:tc>
                <a:tc>
                  <a:txBody>
                    <a:bodyPr/>
                    <a:lstStyle/>
                    <a:p>
                      <a:pPr algn="ctr"/>
                      <a:r>
                        <a:rPr lang="en-US" sz="1300" noProof="0" dirty="0" smtClean="0">
                          <a:latin typeface="Arial" panose="020B0604020202020204" pitchFamily="34" charset="0"/>
                          <a:cs typeface="Arial" panose="020B0604020202020204" pitchFamily="34" charset="0"/>
                        </a:rPr>
                        <a:t>1</a:t>
                      </a:r>
                      <a:endParaRPr lang="en-US" sz="1300" noProof="0" dirty="0">
                        <a:latin typeface="Arial" panose="020B0604020202020204" pitchFamily="34" charset="0"/>
                        <a:cs typeface="Arial" panose="020B0604020202020204" pitchFamily="34" charset="0"/>
                      </a:endParaRPr>
                    </a:p>
                  </a:txBody>
                  <a:tcPr>
                    <a:solidFill>
                      <a:srgbClr val="66FF66"/>
                    </a:solidFill>
                  </a:tcPr>
                </a:tc>
                <a:tc>
                  <a:txBody>
                    <a:bodyPr/>
                    <a:lstStyle/>
                    <a:p>
                      <a:pPr algn="ctr"/>
                      <a:r>
                        <a:rPr lang="en-US" sz="1300" noProof="0" dirty="0" smtClean="0">
                          <a:latin typeface="Arial" panose="020B0604020202020204" pitchFamily="34" charset="0"/>
                          <a:cs typeface="Arial" panose="020B0604020202020204" pitchFamily="34" charset="0"/>
                        </a:rPr>
                        <a:t>2</a:t>
                      </a:r>
                      <a:endParaRPr lang="en-US" sz="1300" noProof="0" dirty="0">
                        <a:latin typeface="Arial" panose="020B0604020202020204" pitchFamily="34" charset="0"/>
                        <a:cs typeface="Arial" panose="020B0604020202020204" pitchFamily="34" charset="0"/>
                      </a:endParaRPr>
                    </a:p>
                  </a:txBody>
                  <a:tcPr>
                    <a:solidFill>
                      <a:srgbClr val="66FF66"/>
                    </a:solidFill>
                  </a:tcPr>
                </a:tc>
                <a:tc>
                  <a:txBody>
                    <a:bodyPr/>
                    <a:lstStyle/>
                    <a:p>
                      <a:pPr algn="ctr"/>
                      <a:r>
                        <a:rPr lang="en-US" sz="1300" noProof="0" dirty="0" smtClean="0">
                          <a:latin typeface="Arial" panose="020B0604020202020204" pitchFamily="34" charset="0"/>
                          <a:cs typeface="Arial" panose="020B0604020202020204" pitchFamily="34" charset="0"/>
                        </a:rPr>
                        <a:t>3</a:t>
                      </a:r>
                      <a:endParaRPr lang="en-US" sz="1300" noProof="0" dirty="0">
                        <a:latin typeface="Arial" panose="020B0604020202020204" pitchFamily="34" charset="0"/>
                        <a:cs typeface="Arial" panose="020B0604020202020204" pitchFamily="34" charset="0"/>
                      </a:endParaRPr>
                    </a:p>
                  </a:txBody>
                  <a:tcPr>
                    <a:solidFill>
                      <a:srgbClr val="66FF66"/>
                    </a:solidFill>
                  </a:tcPr>
                </a:tc>
                <a:tc>
                  <a:txBody>
                    <a:bodyPr/>
                    <a:lstStyle/>
                    <a:p>
                      <a:pPr algn="ctr"/>
                      <a:r>
                        <a:rPr lang="en-US" sz="1300" noProof="0" dirty="0" smtClean="0">
                          <a:latin typeface="Arial" panose="020B0604020202020204" pitchFamily="34" charset="0"/>
                          <a:cs typeface="Arial" panose="020B0604020202020204" pitchFamily="34" charset="0"/>
                        </a:rPr>
                        <a:t>4</a:t>
                      </a:r>
                      <a:endParaRPr lang="en-US" sz="1300" noProof="0" dirty="0">
                        <a:latin typeface="Arial" panose="020B0604020202020204" pitchFamily="34" charset="0"/>
                        <a:cs typeface="Arial" panose="020B0604020202020204" pitchFamily="34" charset="0"/>
                      </a:endParaRPr>
                    </a:p>
                  </a:txBody>
                  <a:tcPr>
                    <a:solidFill>
                      <a:srgbClr val="66FF66"/>
                    </a:solidFill>
                  </a:tcPr>
                </a:tc>
                <a:tc>
                  <a:txBody>
                    <a:bodyPr/>
                    <a:lstStyle/>
                    <a:p>
                      <a:pPr algn="ctr"/>
                      <a:r>
                        <a:rPr lang="en-US" sz="1300" noProof="0" dirty="0" smtClean="0">
                          <a:latin typeface="Arial" panose="020B0604020202020204" pitchFamily="34" charset="0"/>
                          <a:cs typeface="Arial" panose="020B0604020202020204" pitchFamily="34" charset="0"/>
                        </a:rPr>
                        <a:t>5</a:t>
                      </a:r>
                      <a:endParaRPr lang="en-US" sz="1300" noProof="0" dirty="0">
                        <a:latin typeface="Arial" panose="020B0604020202020204" pitchFamily="34" charset="0"/>
                        <a:cs typeface="Arial" panose="020B0604020202020204" pitchFamily="34" charset="0"/>
                      </a:endParaRPr>
                    </a:p>
                  </a:txBody>
                  <a:tcPr>
                    <a:solidFill>
                      <a:srgbClr val="FFFF00"/>
                    </a:solidFill>
                  </a:tcPr>
                </a:tc>
                <a:extLst>
                  <a:ext uri="{0D108BD9-81ED-4DB2-BD59-A6C34878D82A}">
                    <a16:rowId xmlns:a16="http://schemas.microsoft.com/office/drawing/2014/main" val="10004"/>
                  </a:ext>
                </a:extLst>
              </a:tr>
              <a:tr h="587504">
                <a:tc>
                  <a:txBody>
                    <a:bodyPr/>
                    <a:lstStyle/>
                    <a:p>
                      <a:endParaRPr lang="en-US" sz="1300" noProof="0" dirty="0">
                        <a:latin typeface="Arial" panose="020B0604020202020204" pitchFamily="34" charset="0"/>
                        <a:cs typeface="Arial" panose="020B0604020202020204" pitchFamily="34" charset="0"/>
                      </a:endParaRPr>
                    </a:p>
                  </a:txBody>
                  <a:tcPr/>
                </a:tc>
                <a:tc>
                  <a:txBody>
                    <a:bodyPr/>
                    <a:lstStyle/>
                    <a:p>
                      <a:pPr algn="ctr"/>
                      <a:r>
                        <a:rPr lang="en-US" sz="1300" b="1" noProof="0" dirty="0" smtClean="0">
                          <a:solidFill>
                            <a:srgbClr val="0000FF"/>
                          </a:solidFill>
                          <a:latin typeface="Arial" panose="020B0604020202020204" pitchFamily="34" charset="0"/>
                          <a:cs typeface="Arial" panose="020B0604020202020204" pitchFamily="34" charset="0"/>
                        </a:rPr>
                        <a:t>1 </a:t>
                      </a:r>
                    </a:p>
                    <a:p>
                      <a:pPr algn="ctr"/>
                      <a:r>
                        <a:rPr lang="en-US" sz="1300" b="1" noProof="0" dirty="0" err="1" smtClean="0">
                          <a:solidFill>
                            <a:srgbClr val="0000FF"/>
                          </a:solidFill>
                          <a:latin typeface="Arial" panose="020B0604020202020204" pitchFamily="34" charset="0"/>
                          <a:cs typeface="Arial" panose="020B0604020202020204" pitchFamily="34" charset="0"/>
                        </a:rPr>
                        <a:t>Negli</a:t>
                      </a:r>
                      <a:endParaRPr lang="en-US" sz="1300" b="1" noProof="0" dirty="0" smtClean="0">
                        <a:solidFill>
                          <a:srgbClr val="0000FF"/>
                        </a:solidFill>
                        <a:latin typeface="Arial" panose="020B0604020202020204" pitchFamily="34" charset="0"/>
                        <a:cs typeface="Arial" panose="020B0604020202020204" pitchFamily="34" charset="0"/>
                      </a:endParaRPr>
                    </a:p>
                    <a:p>
                      <a:pPr algn="ctr"/>
                      <a:r>
                        <a:rPr lang="en-US" sz="1300" b="1" noProof="0" dirty="0" smtClean="0">
                          <a:solidFill>
                            <a:srgbClr val="0000FF"/>
                          </a:solidFill>
                          <a:latin typeface="Arial" panose="020B0604020202020204" pitchFamily="34" charset="0"/>
                          <a:cs typeface="Arial" panose="020B0604020202020204" pitchFamily="34" charset="0"/>
                        </a:rPr>
                        <a:t>-</a:t>
                      </a:r>
                      <a:r>
                        <a:rPr lang="en-US" sz="1300" b="1" noProof="0" dirty="0" err="1" smtClean="0">
                          <a:solidFill>
                            <a:srgbClr val="0000FF"/>
                          </a:solidFill>
                          <a:latin typeface="Arial" panose="020B0604020202020204" pitchFamily="34" charset="0"/>
                          <a:cs typeface="Arial" panose="020B0604020202020204" pitchFamily="34" charset="0"/>
                        </a:rPr>
                        <a:t>gible</a:t>
                      </a:r>
                      <a:endParaRPr lang="en-US" sz="1300" b="1" noProof="0" dirty="0">
                        <a:solidFill>
                          <a:srgbClr val="0000FF"/>
                        </a:solidFill>
                        <a:latin typeface="Arial" panose="020B0604020202020204" pitchFamily="34" charset="0"/>
                        <a:cs typeface="Arial" panose="020B0604020202020204" pitchFamily="34" charset="0"/>
                      </a:endParaRPr>
                    </a:p>
                  </a:txBody>
                  <a:tcPr/>
                </a:tc>
                <a:tc>
                  <a:txBody>
                    <a:bodyPr/>
                    <a:lstStyle/>
                    <a:p>
                      <a:pPr algn="ctr"/>
                      <a:r>
                        <a:rPr lang="en-US" sz="1300" b="1" noProof="0" dirty="0" smtClean="0">
                          <a:solidFill>
                            <a:srgbClr val="0000FF"/>
                          </a:solidFill>
                          <a:latin typeface="Arial" panose="020B0604020202020204" pitchFamily="34" charset="0"/>
                          <a:cs typeface="Arial" panose="020B0604020202020204" pitchFamily="34" charset="0"/>
                        </a:rPr>
                        <a:t>2 </a:t>
                      </a:r>
                    </a:p>
                    <a:p>
                      <a:pPr algn="ctr"/>
                      <a:r>
                        <a:rPr lang="en-US" sz="1300" b="1" noProof="0" dirty="0" err="1" smtClean="0">
                          <a:solidFill>
                            <a:srgbClr val="0000FF"/>
                          </a:solidFill>
                          <a:latin typeface="Arial" panose="020B0604020202020204" pitchFamily="34" charset="0"/>
                          <a:cs typeface="Arial" panose="020B0604020202020204" pitchFamily="34" charset="0"/>
                        </a:rPr>
                        <a:t>Impro</a:t>
                      </a:r>
                      <a:r>
                        <a:rPr lang="en-US" sz="1300" b="1" noProof="0" dirty="0" smtClean="0">
                          <a:solidFill>
                            <a:srgbClr val="0000FF"/>
                          </a:solidFill>
                          <a:latin typeface="Arial" panose="020B0604020202020204" pitchFamily="34" charset="0"/>
                          <a:cs typeface="Arial" panose="020B0604020202020204" pitchFamily="34" charset="0"/>
                        </a:rPr>
                        <a:t>-</a:t>
                      </a:r>
                    </a:p>
                    <a:p>
                      <a:pPr algn="ctr"/>
                      <a:r>
                        <a:rPr lang="en-US" sz="1300" b="1" noProof="0" dirty="0" err="1" smtClean="0">
                          <a:solidFill>
                            <a:srgbClr val="0000FF"/>
                          </a:solidFill>
                          <a:latin typeface="Arial" panose="020B0604020202020204" pitchFamily="34" charset="0"/>
                          <a:cs typeface="Arial" panose="020B0604020202020204" pitchFamily="34" charset="0"/>
                        </a:rPr>
                        <a:t>bable</a:t>
                      </a:r>
                      <a:endParaRPr lang="en-US" sz="1300" b="1" noProof="0" dirty="0">
                        <a:solidFill>
                          <a:srgbClr val="0000FF"/>
                        </a:solidFill>
                        <a:latin typeface="Arial" panose="020B0604020202020204" pitchFamily="34" charset="0"/>
                        <a:cs typeface="Arial" panose="020B0604020202020204" pitchFamily="34" charset="0"/>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300" b="1" noProof="0" dirty="0" smtClean="0">
                          <a:solidFill>
                            <a:srgbClr val="0000FF"/>
                          </a:solidFill>
                          <a:latin typeface="Arial" panose="020B0604020202020204" pitchFamily="34" charset="0"/>
                          <a:cs typeface="Arial" panose="020B0604020202020204" pitchFamily="34" charset="0"/>
                        </a:rPr>
                        <a:t>3 </a:t>
                      </a:r>
                    </a:p>
                    <a:p>
                      <a:pPr marL="0" marR="0" indent="0" algn="ctr" defTabSz="914400" rtl="0" eaLnBrk="1" fontAlgn="auto" latinLnBrk="0" hangingPunct="1">
                        <a:lnSpc>
                          <a:spcPct val="100000"/>
                        </a:lnSpc>
                        <a:spcBef>
                          <a:spcPts val="0"/>
                        </a:spcBef>
                        <a:spcAft>
                          <a:spcPts val="0"/>
                        </a:spcAft>
                        <a:buClrTx/>
                        <a:buSzTx/>
                        <a:buFontTx/>
                        <a:buNone/>
                        <a:tabLst/>
                        <a:defRPr/>
                      </a:pPr>
                      <a:r>
                        <a:rPr lang="en-US" sz="1300" b="1" noProof="0" dirty="0" err="1" smtClean="0">
                          <a:solidFill>
                            <a:srgbClr val="0000FF"/>
                          </a:solidFill>
                          <a:latin typeface="Arial" panose="020B0604020202020204" pitchFamily="34" charset="0"/>
                          <a:cs typeface="Arial" panose="020B0604020202020204" pitchFamily="34" charset="0"/>
                        </a:rPr>
                        <a:t>Occa</a:t>
                      </a:r>
                      <a:r>
                        <a:rPr lang="en-US" sz="1300" b="1" noProof="0" dirty="0" smtClean="0">
                          <a:solidFill>
                            <a:srgbClr val="0000FF"/>
                          </a:solidFill>
                          <a:latin typeface="Arial" panose="020B0604020202020204" pitchFamily="34" charset="0"/>
                          <a:cs typeface="Arial" panose="020B0604020202020204" pitchFamily="34" charset="0"/>
                        </a:rPr>
                        <a:t>-</a:t>
                      </a:r>
                    </a:p>
                    <a:p>
                      <a:pPr marL="0" marR="0" indent="0" algn="ctr" defTabSz="914400" rtl="0" eaLnBrk="1" fontAlgn="auto" latinLnBrk="0" hangingPunct="1">
                        <a:lnSpc>
                          <a:spcPct val="100000"/>
                        </a:lnSpc>
                        <a:spcBef>
                          <a:spcPts val="0"/>
                        </a:spcBef>
                        <a:spcAft>
                          <a:spcPts val="0"/>
                        </a:spcAft>
                        <a:buClrTx/>
                        <a:buSzTx/>
                        <a:buFontTx/>
                        <a:buNone/>
                        <a:tabLst/>
                        <a:defRPr/>
                      </a:pPr>
                      <a:r>
                        <a:rPr lang="en-US" sz="1300" b="1" noProof="0" dirty="0" err="1" smtClean="0">
                          <a:solidFill>
                            <a:srgbClr val="0000FF"/>
                          </a:solidFill>
                          <a:latin typeface="Arial" panose="020B0604020202020204" pitchFamily="34" charset="0"/>
                          <a:cs typeface="Arial" panose="020B0604020202020204" pitchFamily="34" charset="0"/>
                        </a:rPr>
                        <a:t>sional</a:t>
                      </a:r>
                      <a:endParaRPr lang="en-US" sz="1300" b="1" noProof="0" dirty="0">
                        <a:solidFill>
                          <a:srgbClr val="0000FF"/>
                        </a:solidFill>
                        <a:latin typeface="Arial" panose="020B0604020202020204" pitchFamily="34" charset="0"/>
                        <a:cs typeface="Arial" panose="020B0604020202020204" pitchFamily="34" charset="0"/>
                      </a:endParaRPr>
                    </a:p>
                  </a:txBody>
                  <a:tcPr/>
                </a:tc>
                <a:tc>
                  <a:txBody>
                    <a:bodyPr/>
                    <a:lstStyle/>
                    <a:p>
                      <a:pPr algn="ctr"/>
                      <a:r>
                        <a:rPr lang="en-US" sz="1300" b="1" noProof="0" dirty="0" smtClean="0">
                          <a:solidFill>
                            <a:srgbClr val="0000FF"/>
                          </a:solidFill>
                          <a:latin typeface="Arial" panose="020B0604020202020204" pitchFamily="34" charset="0"/>
                          <a:cs typeface="Arial" panose="020B0604020202020204" pitchFamily="34" charset="0"/>
                        </a:rPr>
                        <a:t>4 </a:t>
                      </a:r>
                    </a:p>
                    <a:p>
                      <a:pPr algn="ctr"/>
                      <a:r>
                        <a:rPr lang="en-US" sz="1300" b="1" noProof="0" dirty="0" smtClean="0">
                          <a:solidFill>
                            <a:srgbClr val="0000FF"/>
                          </a:solidFill>
                          <a:latin typeface="Arial" panose="020B0604020202020204" pitchFamily="34" charset="0"/>
                          <a:cs typeface="Arial" panose="020B0604020202020204" pitchFamily="34" charset="0"/>
                        </a:rPr>
                        <a:t>Pro-</a:t>
                      </a:r>
                    </a:p>
                    <a:p>
                      <a:pPr algn="ctr"/>
                      <a:r>
                        <a:rPr lang="en-US" sz="1300" b="1" noProof="0" dirty="0" err="1" smtClean="0">
                          <a:solidFill>
                            <a:srgbClr val="0000FF"/>
                          </a:solidFill>
                          <a:latin typeface="Arial" panose="020B0604020202020204" pitchFamily="34" charset="0"/>
                          <a:cs typeface="Arial" panose="020B0604020202020204" pitchFamily="34" charset="0"/>
                        </a:rPr>
                        <a:t>bable</a:t>
                      </a:r>
                      <a:endParaRPr lang="en-US" sz="1300" b="1" noProof="0" dirty="0">
                        <a:solidFill>
                          <a:srgbClr val="0000FF"/>
                        </a:solidFill>
                        <a:latin typeface="Arial" panose="020B0604020202020204" pitchFamily="34" charset="0"/>
                        <a:cs typeface="Arial" panose="020B0604020202020204" pitchFamily="34" charset="0"/>
                      </a:endParaRPr>
                    </a:p>
                  </a:txBody>
                  <a:tcPr/>
                </a:tc>
                <a:tc>
                  <a:txBody>
                    <a:bodyPr/>
                    <a:lstStyle/>
                    <a:p>
                      <a:pPr algn="ctr"/>
                      <a:r>
                        <a:rPr lang="en-US" sz="1300" b="1" noProof="0" dirty="0" smtClean="0">
                          <a:solidFill>
                            <a:srgbClr val="0000FF"/>
                          </a:solidFill>
                          <a:latin typeface="Arial" panose="020B0604020202020204" pitchFamily="34" charset="0"/>
                          <a:cs typeface="Arial" panose="020B0604020202020204" pitchFamily="34" charset="0"/>
                        </a:rPr>
                        <a:t>5 </a:t>
                      </a:r>
                    </a:p>
                    <a:p>
                      <a:pPr algn="ctr"/>
                      <a:r>
                        <a:rPr lang="en-US" sz="1300" b="1" noProof="0" dirty="0" err="1" smtClean="0">
                          <a:solidFill>
                            <a:srgbClr val="0000FF"/>
                          </a:solidFill>
                          <a:latin typeface="Arial" panose="020B0604020202020204" pitchFamily="34" charset="0"/>
                          <a:cs typeface="Arial" panose="020B0604020202020204" pitchFamily="34" charset="0"/>
                        </a:rPr>
                        <a:t>Fre</a:t>
                      </a:r>
                      <a:r>
                        <a:rPr lang="en-US" sz="1300" b="1" noProof="0" dirty="0" smtClean="0">
                          <a:solidFill>
                            <a:srgbClr val="0000FF"/>
                          </a:solidFill>
                          <a:latin typeface="Arial" panose="020B0604020202020204" pitchFamily="34" charset="0"/>
                          <a:cs typeface="Arial" panose="020B0604020202020204" pitchFamily="34" charset="0"/>
                        </a:rPr>
                        <a:t>-</a:t>
                      </a:r>
                    </a:p>
                    <a:p>
                      <a:pPr algn="ctr"/>
                      <a:r>
                        <a:rPr lang="en-US" sz="1300" b="1" noProof="0" dirty="0" err="1" smtClean="0">
                          <a:solidFill>
                            <a:srgbClr val="0000FF"/>
                          </a:solidFill>
                          <a:latin typeface="Arial" panose="020B0604020202020204" pitchFamily="34" charset="0"/>
                          <a:cs typeface="Arial" panose="020B0604020202020204" pitchFamily="34" charset="0"/>
                        </a:rPr>
                        <a:t>quent</a:t>
                      </a:r>
                      <a:endParaRPr lang="en-US" sz="1300" b="1" noProof="0" dirty="0">
                        <a:solidFill>
                          <a:srgbClr val="0000FF"/>
                        </a:solidFill>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5"/>
                  </a:ext>
                </a:extLst>
              </a:tr>
            </a:tbl>
          </a:graphicData>
        </a:graphic>
      </p:graphicFrame>
      <p:grpSp>
        <p:nvGrpSpPr>
          <p:cNvPr id="36" name="Gruppieren 35"/>
          <p:cNvGrpSpPr/>
          <p:nvPr/>
        </p:nvGrpSpPr>
        <p:grpSpPr>
          <a:xfrm>
            <a:off x="5490259" y="1170423"/>
            <a:ext cx="3834269" cy="2419518"/>
            <a:chOff x="5173733" y="1866310"/>
            <a:chExt cx="3834269" cy="2419518"/>
          </a:xfrm>
        </p:grpSpPr>
        <p:sp>
          <p:nvSpPr>
            <p:cNvPr id="25" name="Gleichschenkliges Dreieck 24"/>
            <p:cNvSpPr/>
            <p:nvPr/>
          </p:nvSpPr>
          <p:spPr bwMode="auto">
            <a:xfrm rot="10800000">
              <a:off x="5902735" y="2252679"/>
              <a:ext cx="747834" cy="2000539"/>
            </a:xfrm>
            <a:prstGeom prst="triangle">
              <a:avLst/>
            </a:prstGeom>
            <a:gradFill>
              <a:gsLst>
                <a:gs pos="0">
                  <a:srgbClr val="00FF00"/>
                </a:gs>
                <a:gs pos="50000">
                  <a:srgbClr val="FFFF00"/>
                </a:gs>
                <a:gs pos="62350">
                  <a:srgbClr val="FFFF00"/>
                </a:gs>
                <a:gs pos="39000">
                  <a:srgbClr val="FFFF00"/>
                </a:gs>
                <a:gs pos="100000">
                  <a:srgbClr val="FF0000"/>
                </a:gs>
              </a:gsLst>
              <a:lin ang="5400000" scaled="0"/>
            </a:gradFill>
            <a:ln w="3175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de-DE" sz="1800" b="0" i="0" u="none" strike="noStrike" cap="none" normalizeH="0" baseline="0" smtClean="0">
                <a:ln>
                  <a:noFill/>
                </a:ln>
                <a:solidFill>
                  <a:schemeClr val="tx1"/>
                </a:solidFill>
                <a:effectLst/>
                <a:latin typeface="Times New Roman" pitchFamily="18" charset="0"/>
              </a:endParaRPr>
            </a:p>
          </p:txBody>
        </p:sp>
        <p:cxnSp>
          <p:nvCxnSpPr>
            <p:cNvPr id="5" name="Gerade Verbindung mit Pfeil 4"/>
            <p:cNvCxnSpPr/>
            <p:nvPr/>
          </p:nvCxnSpPr>
          <p:spPr bwMode="auto">
            <a:xfrm flipV="1">
              <a:off x="5292080" y="2204864"/>
              <a:ext cx="0" cy="2080964"/>
            </a:xfrm>
            <a:prstGeom prst="straightConnector1">
              <a:avLst/>
            </a:prstGeom>
            <a:solidFill>
              <a:schemeClr val="accent1"/>
            </a:solidFill>
            <a:ln w="31750" cap="flat" cmpd="sng" algn="ctr">
              <a:solidFill>
                <a:srgbClr val="00000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7" name="Textfeld 6"/>
            <p:cNvSpPr txBox="1"/>
            <p:nvPr/>
          </p:nvSpPr>
          <p:spPr>
            <a:xfrm>
              <a:off x="5173733" y="1866310"/>
              <a:ext cx="2322101" cy="338554"/>
            </a:xfrm>
            <a:prstGeom prst="rect">
              <a:avLst/>
            </a:prstGeom>
            <a:noFill/>
          </p:spPr>
          <p:txBody>
            <a:bodyPr wrap="square" rtlCol="0">
              <a:spAutoFit/>
            </a:bodyPr>
            <a:lstStyle/>
            <a:p>
              <a:pPr algn="l"/>
              <a:r>
                <a:rPr lang="en-US" sz="1600" dirty="0" smtClean="0">
                  <a:latin typeface="Arial" panose="020B0604020202020204" pitchFamily="34" charset="0"/>
                  <a:cs typeface="Arial" panose="020B0604020202020204" pitchFamily="34" charset="0"/>
                </a:rPr>
                <a:t>increasing risk [1... 25]</a:t>
              </a:r>
              <a:endParaRPr lang="en-US" sz="1600" dirty="0">
                <a:latin typeface="Arial" panose="020B0604020202020204" pitchFamily="34" charset="0"/>
                <a:cs typeface="Arial" panose="020B0604020202020204" pitchFamily="34" charset="0"/>
              </a:endParaRPr>
            </a:p>
          </p:txBody>
        </p:sp>
        <p:cxnSp>
          <p:nvCxnSpPr>
            <p:cNvPr id="13" name="Gerade Verbindung mit Pfeil 12"/>
            <p:cNvCxnSpPr/>
            <p:nvPr/>
          </p:nvCxnSpPr>
          <p:spPr bwMode="auto">
            <a:xfrm>
              <a:off x="5374985" y="3717032"/>
              <a:ext cx="1944216" cy="0"/>
            </a:xfrm>
            <a:prstGeom prst="straightConnector1">
              <a:avLst/>
            </a:prstGeom>
            <a:solidFill>
              <a:schemeClr val="accent1"/>
            </a:solidFill>
            <a:ln w="31750" cap="flat" cmpd="sng" algn="ctr">
              <a:solidFill>
                <a:srgbClr val="008000"/>
              </a:solidFill>
              <a:prstDash val="solid"/>
              <a:round/>
              <a:headEnd type="none" w="med" len="med"/>
              <a:tailEnd type="non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7" name="Gerade Verbindung mit Pfeil 16"/>
            <p:cNvCxnSpPr/>
            <p:nvPr/>
          </p:nvCxnSpPr>
          <p:spPr bwMode="auto">
            <a:xfrm>
              <a:off x="5374985" y="2972759"/>
              <a:ext cx="1944216" cy="0"/>
            </a:xfrm>
            <a:prstGeom prst="straightConnector1">
              <a:avLst/>
            </a:prstGeom>
            <a:solidFill>
              <a:schemeClr val="accent1"/>
            </a:solidFill>
            <a:ln w="31750" cap="flat" cmpd="sng" algn="ctr">
              <a:solidFill>
                <a:srgbClr val="FF0000"/>
              </a:solidFill>
              <a:prstDash val="solid"/>
              <a:round/>
              <a:headEnd type="none" w="med" len="med"/>
              <a:tailEnd type="non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9" name="Gerade Verbindung mit Pfeil 18"/>
            <p:cNvCxnSpPr/>
            <p:nvPr/>
          </p:nvCxnSpPr>
          <p:spPr bwMode="auto">
            <a:xfrm>
              <a:off x="5599134" y="3501008"/>
              <a:ext cx="0" cy="432048"/>
            </a:xfrm>
            <a:prstGeom prst="straightConnector1">
              <a:avLst/>
            </a:prstGeom>
            <a:solidFill>
              <a:schemeClr val="accent1"/>
            </a:solidFill>
            <a:ln w="25400" cap="flat" cmpd="sng" algn="ctr">
              <a:solidFill>
                <a:srgbClr val="008000"/>
              </a:solidFill>
              <a:prstDash val="solid"/>
              <a:round/>
              <a:headEnd type="stealth" w="lg" len="lg"/>
              <a:tailEnd type="stealth"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3" name="Gerade Verbindung mit Pfeil 22"/>
            <p:cNvCxnSpPr/>
            <p:nvPr/>
          </p:nvCxnSpPr>
          <p:spPr bwMode="auto">
            <a:xfrm flipV="1">
              <a:off x="5580112" y="2688931"/>
              <a:ext cx="0" cy="471926"/>
            </a:xfrm>
            <a:prstGeom prst="straightConnector1">
              <a:avLst/>
            </a:prstGeom>
            <a:solidFill>
              <a:schemeClr val="accent1"/>
            </a:solidFill>
            <a:ln w="25400" cap="flat" cmpd="sng" algn="ctr">
              <a:solidFill>
                <a:srgbClr val="FF0000"/>
              </a:solidFill>
              <a:prstDash val="solid"/>
              <a:round/>
              <a:headEnd type="stealth" w="lg" len="lg"/>
              <a:tailEnd type="stealth"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7" name="Gerade Verbindung mit Pfeil 26"/>
            <p:cNvCxnSpPr/>
            <p:nvPr/>
          </p:nvCxnSpPr>
          <p:spPr bwMode="auto">
            <a:xfrm flipV="1">
              <a:off x="6271698" y="2972759"/>
              <a:ext cx="0" cy="785112"/>
            </a:xfrm>
            <a:prstGeom prst="straightConnector1">
              <a:avLst/>
            </a:prstGeom>
            <a:solidFill>
              <a:schemeClr val="accent1"/>
            </a:solidFill>
            <a:ln w="25400" cap="flat" cmpd="sng" algn="ctr">
              <a:solidFill>
                <a:srgbClr val="0000FF"/>
              </a:solidFill>
              <a:prstDash val="solid"/>
              <a:round/>
              <a:headEnd type="stealth" w="lg" len="lg"/>
              <a:tailEnd type="stealth"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9" name="Textfeld 28"/>
            <p:cNvSpPr txBox="1"/>
            <p:nvPr/>
          </p:nvSpPr>
          <p:spPr>
            <a:xfrm>
              <a:off x="5394857" y="3188783"/>
              <a:ext cx="972422" cy="338554"/>
            </a:xfrm>
            <a:prstGeom prst="rect">
              <a:avLst/>
            </a:prstGeom>
            <a:noFill/>
          </p:spPr>
          <p:txBody>
            <a:bodyPr wrap="square" rtlCol="0">
              <a:spAutoFit/>
            </a:bodyPr>
            <a:lstStyle/>
            <a:p>
              <a:pPr algn="l"/>
              <a:r>
                <a:rPr lang="en-US" sz="1600" dirty="0" smtClean="0">
                  <a:solidFill>
                    <a:srgbClr val="0000FF"/>
                  </a:solidFill>
                  <a:latin typeface="Arial" panose="020B0604020202020204" pitchFamily="34" charset="0"/>
                  <a:cs typeface="Arial" panose="020B0604020202020204" pitchFamily="34" charset="0"/>
                </a:rPr>
                <a:t>ALARA</a:t>
              </a:r>
              <a:endParaRPr lang="en-US" sz="1600" dirty="0">
                <a:solidFill>
                  <a:srgbClr val="0000FF"/>
                </a:solidFill>
                <a:latin typeface="Arial" panose="020B0604020202020204" pitchFamily="34" charset="0"/>
                <a:cs typeface="Arial" panose="020B0604020202020204" pitchFamily="34" charset="0"/>
              </a:endParaRPr>
            </a:p>
          </p:txBody>
        </p:sp>
        <p:sp>
          <p:nvSpPr>
            <p:cNvPr id="31" name="Textfeld 30"/>
            <p:cNvSpPr txBox="1"/>
            <p:nvPr/>
          </p:nvSpPr>
          <p:spPr>
            <a:xfrm>
              <a:off x="7441670" y="2564904"/>
              <a:ext cx="1566331" cy="584775"/>
            </a:xfrm>
            <a:prstGeom prst="rect">
              <a:avLst/>
            </a:prstGeom>
            <a:noFill/>
          </p:spPr>
          <p:txBody>
            <a:bodyPr wrap="square" rtlCol="0">
              <a:spAutoFit/>
            </a:bodyPr>
            <a:lstStyle/>
            <a:p>
              <a:pPr algn="l"/>
              <a:r>
                <a:rPr lang="en-US" sz="1600" dirty="0" smtClean="0">
                  <a:solidFill>
                    <a:srgbClr val="FF0000"/>
                  </a:solidFill>
                  <a:latin typeface="Arial" panose="020B0604020202020204" pitchFamily="34" charset="0"/>
                  <a:cs typeface="Arial" panose="020B0604020202020204" pitchFamily="34" charset="0"/>
                </a:rPr>
                <a:t>limit of tolerance</a:t>
              </a:r>
              <a:endParaRPr lang="en-US" sz="1600" dirty="0">
                <a:solidFill>
                  <a:srgbClr val="FF0000"/>
                </a:solidFill>
                <a:latin typeface="Arial" panose="020B0604020202020204" pitchFamily="34" charset="0"/>
                <a:cs typeface="Arial" panose="020B0604020202020204" pitchFamily="34" charset="0"/>
              </a:endParaRPr>
            </a:p>
          </p:txBody>
        </p:sp>
        <p:sp>
          <p:nvSpPr>
            <p:cNvPr id="32" name="Textfeld 31"/>
            <p:cNvSpPr txBox="1"/>
            <p:nvPr/>
          </p:nvSpPr>
          <p:spPr>
            <a:xfrm>
              <a:off x="7441671" y="3640668"/>
              <a:ext cx="1566331" cy="584775"/>
            </a:xfrm>
            <a:prstGeom prst="rect">
              <a:avLst/>
            </a:prstGeom>
            <a:noFill/>
          </p:spPr>
          <p:txBody>
            <a:bodyPr wrap="square" rtlCol="0">
              <a:spAutoFit/>
            </a:bodyPr>
            <a:lstStyle/>
            <a:p>
              <a:pPr algn="l"/>
              <a:r>
                <a:rPr lang="en-US" sz="1600" dirty="0" smtClean="0">
                  <a:solidFill>
                    <a:srgbClr val="008000"/>
                  </a:solidFill>
                  <a:latin typeface="Arial" panose="020B0604020202020204" pitchFamily="34" charset="0"/>
                  <a:cs typeface="Arial" panose="020B0604020202020204" pitchFamily="34" charset="0"/>
                </a:rPr>
                <a:t>limit of full  acceptance</a:t>
              </a:r>
              <a:endParaRPr lang="en-US" sz="1600" dirty="0">
                <a:solidFill>
                  <a:srgbClr val="008000"/>
                </a:solidFill>
                <a:latin typeface="Arial" panose="020B0604020202020204" pitchFamily="34" charset="0"/>
                <a:cs typeface="Arial" panose="020B0604020202020204" pitchFamily="34" charset="0"/>
              </a:endParaRPr>
            </a:p>
          </p:txBody>
        </p:sp>
        <p:sp>
          <p:nvSpPr>
            <p:cNvPr id="33" name="Textfeld 32"/>
            <p:cNvSpPr txBox="1"/>
            <p:nvPr/>
          </p:nvSpPr>
          <p:spPr>
            <a:xfrm>
              <a:off x="6487722" y="3108064"/>
              <a:ext cx="2467218" cy="584775"/>
            </a:xfrm>
            <a:prstGeom prst="rect">
              <a:avLst/>
            </a:prstGeom>
            <a:noFill/>
          </p:spPr>
          <p:txBody>
            <a:bodyPr wrap="square" rtlCol="0">
              <a:spAutoFit/>
            </a:bodyPr>
            <a:lstStyle/>
            <a:p>
              <a:pPr algn="l"/>
              <a:r>
                <a:rPr lang="en-US" sz="1600" b="1" dirty="0" smtClean="0">
                  <a:solidFill>
                    <a:srgbClr val="0000FF"/>
                  </a:solidFill>
                  <a:latin typeface="Arial" panose="020B0604020202020204" pitchFamily="34" charset="0"/>
                  <a:cs typeface="Arial" panose="020B0604020202020204" pitchFamily="34" charset="0"/>
                </a:rPr>
                <a:t>A</a:t>
              </a:r>
              <a:r>
                <a:rPr lang="en-US" sz="1600" dirty="0" smtClean="0">
                  <a:solidFill>
                    <a:srgbClr val="0000FF"/>
                  </a:solidFill>
                  <a:latin typeface="Arial" panose="020B0604020202020204" pitchFamily="34" charset="0"/>
                  <a:cs typeface="Arial" panose="020B0604020202020204" pitchFamily="34" charset="0"/>
                </a:rPr>
                <a:t>s </a:t>
              </a:r>
              <a:r>
                <a:rPr lang="en-US" sz="1600" b="1" dirty="0" smtClean="0">
                  <a:solidFill>
                    <a:srgbClr val="0000FF"/>
                  </a:solidFill>
                  <a:latin typeface="Arial" panose="020B0604020202020204" pitchFamily="34" charset="0"/>
                  <a:cs typeface="Arial" panose="020B0604020202020204" pitchFamily="34" charset="0"/>
                </a:rPr>
                <a:t>L</a:t>
              </a:r>
              <a:r>
                <a:rPr lang="en-US" sz="1600" dirty="0" smtClean="0">
                  <a:solidFill>
                    <a:srgbClr val="0000FF"/>
                  </a:solidFill>
                  <a:latin typeface="Arial" panose="020B0604020202020204" pitchFamily="34" charset="0"/>
                  <a:cs typeface="Arial" panose="020B0604020202020204" pitchFamily="34" charset="0"/>
                </a:rPr>
                <a:t>ow </a:t>
              </a:r>
              <a:r>
                <a:rPr lang="en-US" sz="1600" b="1" dirty="0">
                  <a:solidFill>
                    <a:srgbClr val="0000FF"/>
                  </a:solidFill>
                  <a:latin typeface="Arial" panose="020B0604020202020204" pitchFamily="34" charset="0"/>
                  <a:cs typeface="Arial" panose="020B0604020202020204" pitchFamily="34" charset="0"/>
                </a:rPr>
                <a:t>A</a:t>
              </a:r>
              <a:r>
                <a:rPr lang="en-US" sz="1600" dirty="0" smtClean="0">
                  <a:solidFill>
                    <a:srgbClr val="0000FF"/>
                  </a:solidFill>
                  <a:latin typeface="Arial" panose="020B0604020202020204" pitchFamily="34" charset="0"/>
                  <a:cs typeface="Arial" panose="020B0604020202020204" pitchFamily="34" charset="0"/>
                </a:rPr>
                <a:t>s </a:t>
              </a:r>
              <a:r>
                <a:rPr lang="en-US" sz="1600" b="1" dirty="0" smtClean="0">
                  <a:solidFill>
                    <a:srgbClr val="0000FF"/>
                  </a:solidFill>
                  <a:latin typeface="Arial" panose="020B0604020202020204" pitchFamily="34" charset="0"/>
                  <a:cs typeface="Arial" panose="020B0604020202020204" pitchFamily="34" charset="0"/>
                </a:rPr>
                <a:t>R</a:t>
              </a:r>
              <a:r>
                <a:rPr lang="en-US" sz="1600" dirty="0" smtClean="0">
                  <a:solidFill>
                    <a:srgbClr val="0000FF"/>
                  </a:solidFill>
                  <a:latin typeface="Arial" panose="020B0604020202020204" pitchFamily="34" charset="0"/>
                  <a:cs typeface="Arial" panose="020B0604020202020204" pitchFamily="34" charset="0"/>
                </a:rPr>
                <a:t>easonable </a:t>
              </a:r>
              <a:r>
                <a:rPr lang="en-US" sz="1600" b="1" dirty="0" smtClean="0">
                  <a:solidFill>
                    <a:srgbClr val="0000FF"/>
                  </a:solidFill>
                  <a:latin typeface="Arial" panose="020B0604020202020204" pitchFamily="34" charset="0"/>
                  <a:cs typeface="Arial" panose="020B0604020202020204" pitchFamily="34" charset="0"/>
                </a:rPr>
                <a:t>A</a:t>
              </a:r>
              <a:r>
                <a:rPr lang="en-US" sz="1600" dirty="0" smtClean="0">
                  <a:solidFill>
                    <a:srgbClr val="0000FF"/>
                  </a:solidFill>
                  <a:latin typeface="Arial" panose="020B0604020202020204" pitchFamily="34" charset="0"/>
                  <a:cs typeface="Arial" panose="020B0604020202020204" pitchFamily="34" charset="0"/>
                </a:rPr>
                <a:t>chievable </a:t>
              </a:r>
              <a:endParaRPr lang="en-US" sz="1600" dirty="0">
                <a:solidFill>
                  <a:srgbClr val="0000FF"/>
                </a:solidFill>
                <a:latin typeface="Arial" panose="020B0604020202020204" pitchFamily="34" charset="0"/>
                <a:cs typeface="Arial" panose="020B0604020202020204" pitchFamily="34" charset="0"/>
              </a:endParaRPr>
            </a:p>
          </p:txBody>
        </p:sp>
      </p:grpSp>
      <p:sp>
        <p:nvSpPr>
          <p:cNvPr id="34" name="Textfeld 33"/>
          <p:cNvSpPr txBox="1"/>
          <p:nvPr/>
        </p:nvSpPr>
        <p:spPr>
          <a:xfrm>
            <a:off x="269365" y="3075503"/>
            <a:ext cx="1566331" cy="307777"/>
          </a:xfrm>
          <a:prstGeom prst="rect">
            <a:avLst/>
          </a:prstGeom>
          <a:noFill/>
        </p:spPr>
        <p:txBody>
          <a:bodyPr wrap="square" rtlCol="0">
            <a:spAutoFit/>
          </a:bodyPr>
          <a:lstStyle/>
          <a:p>
            <a:pPr algn="l"/>
            <a:r>
              <a:rPr lang="en-US" sz="1350" b="1" dirty="0">
                <a:solidFill>
                  <a:srgbClr val="008000"/>
                </a:solidFill>
                <a:latin typeface="Arial" panose="020B0604020202020204" pitchFamily="34" charset="0"/>
                <a:cs typeface="Arial" panose="020B0604020202020204" pitchFamily="34" charset="0"/>
              </a:rPr>
              <a:t>C</a:t>
            </a:r>
            <a:r>
              <a:rPr lang="en-US" sz="1350" b="1" dirty="0" smtClean="0">
                <a:solidFill>
                  <a:srgbClr val="008000"/>
                </a:solidFill>
                <a:latin typeface="Arial" panose="020B0604020202020204" pitchFamily="34" charset="0"/>
                <a:cs typeface="Arial" panose="020B0604020202020204" pitchFamily="34" charset="0"/>
              </a:rPr>
              <a:t>onsequences</a:t>
            </a:r>
            <a:endParaRPr lang="en-US" sz="1350" b="1" dirty="0">
              <a:solidFill>
                <a:srgbClr val="008000"/>
              </a:solidFill>
              <a:latin typeface="Arial" panose="020B0604020202020204" pitchFamily="34" charset="0"/>
              <a:cs typeface="Arial" panose="020B0604020202020204" pitchFamily="34" charset="0"/>
            </a:endParaRPr>
          </a:p>
        </p:txBody>
      </p:sp>
      <p:sp>
        <p:nvSpPr>
          <p:cNvPr id="35" name="Textfeld 34"/>
          <p:cNvSpPr txBox="1"/>
          <p:nvPr/>
        </p:nvSpPr>
        <p:spPr>
          <a:xfrm>
            <a:off x="845429" y="3527296"/>
            <a:ext cx="1278299" cy="323165"/>
          </a:xfrm>
          <a:prstGeom prst="rect">
            <a:avLst/>
          </a:prstGeom>
          <a:noFill/>
        </p:spPr>
        <p:txBody>
          <a:bodyPr wrap="square" rtlCol="0">
            <a:spAutoFit/>
          </a:bodyPr>
          <a:lstStyle/>
          <a:p>
            <a:pPr algn="l"/>
            <a:r>
              <a:rPr lang="en-US" sz="1500" b="1" dirty="0">
                <a:solidFill>
                  <a:srgbClr val="0000FF"/>
                </a:solidFill>
                <a:latin typeface="Arial" panose="020B0604020202020204" pitchFamily="34" charset="0"/>
                <a:cs typeface="Arial" panose="020B0604020202020204" pitchFamily="34" charset="0"/>
              </a:rPr>
              <a:t>P</a:t>
            </a:r>
            <a:r>
              <a:rPr lang="en-US" sz="1500" b="1" dirty="0" smtClean="0">
                <a:solidFill>
                  <a:srgbClr val="0000FF"/>
                </a:solidFill>
                <a:latin typeface="Arial" panose="020B0604020202020204" pitchFamily="34" charset="0"/>
                <a:cs typeface="Arial" panose="020B0604020202020204" pitchFamily="34" charset="0"/>
              </a:rPr>
              <a:t>robability</a:t>
            </a:r>
            <a:endParaRPr lang="en-US" sz="1500" b="1" dirty="0">
              <a:solidFill>
                <a:srgbClr val="0000FF"/>
              </a:solidFill>
              <a:latin typeface="Arial" panose="020B0604020202020204" pitchFamily="34" charset="0"/>
              <a:cs typeface="Arial" panose="020B0604020202020204" pitchFamily="34" charset="0"/>
            </a:endParaRPr>
          </a:p>
        </p:txBody>
      </p:sp>
      <p:cxnSp>
        <p:nvCxnSpPr>
          <p:cNvPr id="30" name="Gerade Verbindung 29"/>
          <p:cNvCxnSpPr/>
          <p:nvPr/>
        </p:nvCxnSpPr>
        <p:spPr bwMode="auto">
          <a:xfrm flipH="1">
            <a:off x="300510" y="3141730"/>
            <a:ext cx="1607194" cy="673598"/>
          </a:xfrm>
          <a:prstGeom prst="line">
            <a:avLst/>
          </a:prstGeom>
          <a:solidFill>
            <a:schemeClr val="accent1"/>
          </a:solidFill>
          <a:ln w="15875"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1" name="Textfeld 40"/>
          <p:cNvSpPr txBox="1"/>
          <p:nvPr/>
        </p:nvSpPr>
        <p:spPr>
          <a:xfrm>
            <a:off x="121222" y="4707141"/>
            <a:ext cx="9203306" cy="984885"/>
          </a:xfrm>
          <a:prstGeom prst="rect">
            <a:avLst/>
          </a:prstGeom>
          <a:noFill/>
        </p:spPr>
        <p:txBody>
          <a:bodyPr wrap="square" rtlCol="0">
            <a:spAutoFit/>
          </a:bodyPr>
          <a:lstStyle/>
          <a:p>
            <a:pPr marL="285750" indent="-285750" algn="l">
              <a:spcBef>
                <a:spcPts val="600"/>
              </a:spcBef>
              <a:buFont typeface="Wingdings" panose="05000000000000000000" pitchFamily="2" charset="2"/>
              <a:buChar char="Ø"/>
            </a:pPr>
            <a:r>
              <a:rPr lang="en-US" sz="1600" dirty="0">
                <a:latin typeface="Arial" panose="020B0604020202020204" pitchFamily="34" charset="0"/>
                <a:cs typeface="Arial" panose="020B0604020202020204" pitchFamily="34" charset="0"/>
              </a:rPr>
              <a:t>I</a:t>
            </a:r>
            <a:r>
              <a:rPr lang="en-US" sz="1600" dirty="0" smtClean="0">
                <a:latin typeface="Arial" panose="020B0604020202020204" pitchFamily="34" charset="0"/>
                <a:cs typeface="Arial" panose="020B0604020202020204" pitchFamily="34" charset="0"/>
              </a:rPr>
              <a:t>ntolerable or acceptable depends on e.g. maintenance access, destruction level, operation</a:t>
            </a:r>
          </a:p>
          <a:p>
            <a:pPr marL="285750" indent="-285750" algn="l">
              <a:spcBef>
                <a:spcPts val="600"/>
              </a:spcBef>
              <a:buFont typeface="Wingdings" panose="05000000000000000000" pitchFamily="2" charset="2"/>
              <a:buChar char="Ø"/>
            </a:pPr>
            <a:r>
              <a:rPr lang="en-US" sz="1600" dirty="0" smtClean="0">
                <a:latin typeface="Arial" panose="020B0604020202020204" pitchFamily="34" charset="0"/>
                <a:cs typeface="Arial" panose="020B0604020202020204" pitchFamily="34" charset="0"/>
              </a:rPr>
              <a:t>Different accelerator facilities allows different risks e.g. medical </a:t>
            </a:r>
            <a:r>
              <a:rPr lang="en-US" sz="1600" dirty="0" smtClean="0">
                <a:latin typeface="Arial" panose="020B0604020202020204" pitchFamily="34" charset="0"/>
                <a:cs typeface="Arial" panose="020B0604020202020204" pitchFamily="34" charset="0"/>
                <a:sym typeface="Symbol"/>
              </a:rPr>
              <a:t></a:t>
            </a:r>
            <a:r>
              <a:rPr lang="en-US" sz="1600" dirty="0" smtClean="0">
                <a:latin typeface="Arial" panose="020B0604020202020204" pitchFamily="34" charset="0"/>
                <a:cs typeface="Arial" panose="020B0604020202020204" pitchFamily="34" charset="0"/>
              </a:rPr>
              <a:t> research facilities </a:t>
            </a:r>
          </a:p>
          <a:p>
            <a:pPr algn="l">
              <a:spcBef>
                <a:spcPts val="600"/>
              </a:spcBef>
            </a:pPr>
            <a:r>
              <a:rPr lang="en-US" sz="1600" b="1" dirty="0" smtClean="0">
                <a:latin typeface="Arial" panose="020B0604020202020204" pitchFamily="34" charset="0"/>
                <a:cs typeface="Arial" panose="020B0604020202020204" pitchFamily="34" charset="0"/>
                <a:sym typeface="Symbol"/>
              </a:rPr>
              <a:t></a:t>
            </a:r>
            <a:r>
              <a:rPr lang="en-US" sz="1600" dirty="0" smtClean="0">
                <a:latin typeface="Arial" panose="020B0604020202020204" pitchFamily="34" charset="0"/>
                <a:cs typeface="Arial" panose="020B0604020202020204" pitchFamily="34" charset="0"/>
                <a:sym typeface="Symbol"/>
              </a:rPr>
              <a:t>  </a:t>
            </a:r>
            <a:r>
              <a:rPr lang="en-US" sz="1600" dirty="0" smtClean="0">
                <a:latin typeface="Arial" panose="020B0604020202020204" pitchFamily="34" charset="0"/>
                <a:cs typeface="Arial" panose="020B0604020202020204" pitchFamily="34" charset="0"/>
              </a:rPr>
              <a:t>Risk must be weighted to foreseen usage, goals and possible achievements</a:t>
            </a:r>
            <a:endParaRPr lang="en-US" sz="16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328570358"/>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1"/>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Text Box 2"/>
          <p:cNvSpPr txBox="1">
            <a:spLocks noChangeArrowheads="1"/>
          </p:cNvSpPr>
          <p:nvPr/>
        </p:nvSpPr>
        <p:spPr bwMode="auto">
          <a:xfrm>
            <a:off x="252000" y="180000"/>
            <a:ext cx="7924800" cy="430887"/>
          </a:xfrm>
          <a:prstGeom prst="rect">
            <a:avLst/>
          </a:prstGeom>
          <a:solidFill>
            <a:schemeClr val="bg1">
              <a:alpha val="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sz="2200" b="1" dirty="0" smtClean="0">
                <a:solidFill>
                  <a:srgbClr val="000000"/>
                </a:solidFill>
                <a:latin typeface="Calibri" panose="020F0502020204030204" pitchFamily="34" charset="0"/>
                <a:cs typeface="Calibri" panose="020F0502020204030204" pitchFamily="34" charset="0"/>
              </a:rPr>
              <a:t>Outline</a:t>
            </a:r>
            <a:endParaRPr lang="en-US" sz="2200" b="1" dirty="0">
              <a:solidFill>
                <a:srgbClr val="000000"/>
              </a:solidFill>
              <a:latin typeface="Calibri" panose="020F0502020204030204" pitchFamily="34" charset="0"/>
              <a:cs typeface="Calibri" panose="020F0502020204030204" pitchFamily="34" charset="0"/>
            </a:endParaRPr>
          </a:p>
        </p:txBody>
      </p:sp>
      <p:sp>
        <p:nvSpPr>
          <p:cNvPr id="3076" name="Text Box 3"/>
          <p:cNvSpPr txBox="1">
            <a:spLocks noChangeArrowheads="1"/>
          </p:cNvSpPr>
          <p:nvPr/>
        </p:nvSpPr>
        <p:spPr bwMode="auto">
          <a:xfrm>
            <a:off x="125413" y="1343025"/>
            <a:ext cx="8729662" cy="180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en-US" sz="1600">
              <a:solidFill>
                <a:srgbClr val="006600"/>
              </a:solidFill>
              <a:latin typeface="Comic Sans MS" pitchFamily="66" charset="0"/>
            </a:endParaRPr>
          </a:p>
          <a:p>
            <a:pPr algn="l"/>
            <a:endParaRPr lang="en-US" sz="1600">
              <a:solidFill>
                <a:srgbClr val="006600"/>
              </a:solidFill>
              <a:latin typeface="Comic Sans MS" pitchFamily="66" charset="0"/>
            </a:endParaRPr>
          </a:p>
          <a:p>
            <a:pPr algn="l"/>
            <a:endParaRPr lang="en-US" sz="1600">
              <a:solidFill>
                <a:srgbClr val="006600"/>
              </a:solidFill>
              <a:latin typeface="Comic Sans MS" pitchFamily="66" charset="0"/>
            </a:endParaRPr>
          </a:p>
          <a:p>
            <a:pPr algn="l"/>
            <a:endParaRPr lang="en-US" sz="1600">
              <a:solidFill>
                <a:srgbClr val="006600"/>
              </a:solidFill>
              <a:latin typeface="Comic Sans MS" pitchFamily="66" charset="0"/>
            </a:endParaRPr>
          </a:p>
          <a:p>
            <a:pPr algn="l"/>
            <a:endParaRPr lang="en-US" sz="1600">
              <a:solidFill>
                <a:srgbClr val="006600"/>
              </a:solidFill>
              <a:latin typeface="Comic Sans MS" pitchFamily="66" charset="0"/>
            </a:endParaRPr>
          </a:p>
        </p:txBody>
      </p:sp>
      <p:sp>
        <p:nvSpPr>
          <p:cNvPr id="10" name="Rectangle 5"/>
          <p:cNvSpPr>
            <a:spLocks noChangeArrowheads="1"/>
          </p:cNvSpPr>
          <p:nvPr/>
        </p:nvSpPr>
        <p:spPr bwMode="auto">
          <a:xfrm>
            <a:off x="156048" y="1343025"/>
            <a:ext cx="8987952" cy="26468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0" algn="ctr">
                <a:solidFill>
                  <a:srgbClr val="000000"/>
                </a:solidFill>
                <a:miter lim="800000"/>
                <a:headEnd/>
                <a:tailEnd/>
              </a14:hiddenLine>
            </a:ext>
          </a:extLst>
        </p:spPr>
        <p:txBody>
          <a:bodyPr wrap="square">
            <a:spAutoFit/>
          </a:bodyPr>
          <a:lstStyle/>
          <a:p>
            <a:pPr algn="l"/>
            <a:r>
              <a:rPr lang="en-US" b="1" dirty="0" smtClean="0">
                <a:solidFill>
                  <a:srgbClr val="0000FF"/>
                </a:solidFill>
                <a:latin typeface="Arial" panose="020B0604020202020204" pitchFamily="34" charset="0"/>
                <a:cs typeface="Arial" panose="020B0604020202020204" pitchFamily="34" charset="0"/>
              </a:rPr>
              <a:t>Outline of this talk: </a:t>
            </a:r>
          </a:p>
          <a:p>
            <a:pPr marL="57150" indent="-342900" algn="l">
              <a:spcBef>
                <a:spcPts val="800"/>
              </a:spcBef>
              <a:buFont typeface="+mj-lt"/>
              <a:buAutoNum type="arabicPeriod"/>
            </a:pPr>
            <a:r>
              <a:rPr lang="en-US" b="1" dirty="0" smtClean="0">
                <a:solidFill>
                  <a:schemeClr val="bg1">
                    <a:lumMod val="50000"/>
                  </a:schemeClr>
                </a:solidFill>
                <a:latin typeface="Arial" panose="020B0604020202020204" pitchFamily="34" charset="0"/>
                <a:cs typeface="Arial" panose="020B0604020202020204" pitchFamily="34" charset="0"/>
              </a:rPr>
              <a:t>Introduction to risk &amp; destruction potential</a:t>
            </a:r>
          </a:p>
          <a:p>
            <a:pPr marL="57150" indent="-342900" algn="l">
              <a:spcBef>
                <a:spcPts val="800"/>
              </a:spcBef>
              <a:buFont typeface="+mj-lt"/>
              <a:buAutoNum type="arabicPeriod"/>
            </a:pPr>
            <a:r>
              <a:rPr lang="en-US" b="1" dirty="0" smtClean="0">
                <a:solidFill>
                  <a:srgbClr val="777777"/>
                </a:solidFill>
                <a:latin typeface="Arial" panose="020B0604020202020204" pitchFamily="34" charset="0"/>
                <a:cs typeface="Arial" panose="020B0604020202020204" pitchFamily="34" charset="0"/>
              </a:rPr>
              <a:t>Relevant atomic and nuclear physics</a:t>
            </a:r>
          </a:p>
          <a:p>
            <a:pPr marL="57150" indent="-342900" algn="l">
              <a:spcBef>
                <a:spcPts val="800"/>
              </a:spcBef>
              <a:buFont typeface="+mj-lt"/>
              <a:buAutoNum type="arabicPeriod"/>
            </a:pPr>
            <a:r>
              <a:rPr lang="en-US" b="1" dirty="0" smtClean="0">
                <a:solidFill>
                  <a:srgbClr val="777777"/>
                </a:solidFill>
                <a:latin typeface="Arial" panose="020B0604020202020204" pitchFamily="34" charset="0"/>
                <a:cs typeface="Arial" panose="020B0604020202020204" pitchFamily="34" charset="0"/>
              </a:rPr>
              <a:t>Definition of loss categories, passive protection </a:t>
            </a:r>
          </a:p>
          <a:p>
            <a:pPr marL="57150" indent="-342900" algn="l">
              <a:spcBef>
                <a:spcPts val="800"/>
              </a:spcBef>
              <a:buFont typeface="+mj-lt"/>
              <a:buAutoNum type="arabicPeriod"/>
            </a:pPr>
            <a:r>
              <a:rPr lang="en-US" b="1" dirty="0" smtClean="0">
                <a:solidFill>
                  <a:srgbClr val="777777"/>
                </a:solidFill>
                <a:latin typeface="Arial" panose="020B0604020202020204" pitchFamily="34" charset="0"/>
                <a:cs typeface="Arial" panose="020B0604020202020204" pitchFamily="34" charset="0"/>
              </a:rPr>
              <a:t>Measurements by Beam Loss Monitors</a:t>
            </a:r>
          </a:p>
          <a:p>
            <a:pPr marL="57150" indent="-342900" algn="l">
              <a:spcBef>
                <a:spcPts val="800"/>
              </a:spcBef>
              <a:buFont typeface="+mj-lt"/>
              <a:buAutoNum type="arabicPeriod"/>
            </a:pPr>
            <a:r>
              <a:rPr lang="en-US" b="1" dirty="0" smtClean="0">
                <a:solidFill>
                  <a:srgbClr val="0000FF"/>
                </a:solidFill>
                <a:latin typeface="Arial" panose="020B0604020202020204" pitchFamily="34" charset="0"/>
                <a:cs typeface="Arial" panose="020B0604020202020204" pitchFamily="34" charset="0"/>
              </a:rPr>
              <a:t>Design of Machine Protection System</a:t>
            </a:r>
          </a:p>
          <a:p>
            <a:pPr marL="57150" indent="-342900" algn="l">
              <a:spcBef>
                <a:spcPts val="800"/>
              </a:spcBef>
              <a:buFont typeface="+mj-lt"/>
              <a:buAutoNum type="arabicPeriod"/>
            </a:pPr>
            <a:r>
              <a:rPr lang="en-US" b="1" dirty="0">
                <a:latin typeface="Arial" panose="020B0604020202020204" pitchFamily="34" charset="0"/>
                <a:cs typeface="Arial" panose="020B0604020202020204" pitchFamily="34" charset="0"/>
              </a:rPr>
              <a:t>O</a:t>
            </a:r>
            <a:r>
              <a:rPr lang="en-US" b="1" dirty="0" smtClean="0">
                <a:latin typeface="Arial" panose="020B0604020202020204" pitchFamily="34" charset="0"/>
                <a:cs typeface="Arial" panose="020B0604020202020204" pitchFamily="34" charset="0"/>
              </a:rPr>
              <a:t>verview of personal safety</a:t>
            </a:r>
            <a:endParaRPr lang="en-US" dirty="0" smtClean="0">
              <a:latin typeface="Arial" panose="020B0604020202020204" pitchFamily="34" charset="0"/>
              <a:cs typeface="Arial" panose="020B0604020202020204" pitchFamily="34" charset="0"/>
              <a:sym typeface="Symbol"/>
            </a:endParaRPr>
          </a:p>
        </p:txBody>
      </p:sp>
    </p:spTree>
    <p:extLst>
      <p:ext uri="{BB962C8B-B14F-4D97-AF65-F5344CB8AC3E}">
        <p14:creationId xmlns:p14="http://schemas.microsoft.com/office/powerpoint/2010/main" val="3695481781"/>
      </p:ext>
    </p:extLst>
  </p:cSld>
  <p:clrMapOvr>
    <a:masterClrMapping/>
  </p:clrMapOvr>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Text Box 2"/>
          <p:cNvSpPr txBox="1">
            <a:spLocks noChangeArrowheads="1"/>
          </p:cNvSpPr>
          <p:nvPr/>
        </p:nvSpPr>
        <p:spPr bwMode="auto">
          <a:xfrm>
            <a:off x="252000" y="180000"/>
            <a:ext cx="7924800" cy="430887"/>
          </a:xfrm>
          <a:prstGeom prst="rect">
            <a:avLst/>
          </a:prstGeom>
          <a:noFill/>
          <a:ln>
            <a:noFill/>
          </a:ln>
          <a:effectLs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200" b="1" dirty="0" smtClean="0">
                <a:solidFill>
                  <a:srgbClr val="000000"/>
                </a:solidFill>
                <a:latin typeface="Calibri" panose="020F0502020204030204" pitchFamily="34" charset="0"/>
                <a:cs typeface="Calibri" panose="020F0502020204030204" pitchFamily="34" charset="0"/>
              </a:rPr>
              <a:t>Relevant Losses for Machine Protection</a:t>
            </a:r>
            <a:endParaRPr lang="en-US" altLang="de-DE" sz="2200" b="1" dirty="0">
              <a:solidFill>
                <a:srgbClr val="000000"/>
              </a:solidFill>
              <a:latin typeface="Calibri" panose="020F0502020204030204" pitchFamily="34" charset="0"/>
              <a:cs typeface="Calibri" panose="020F0502020204030204" pitchFamily="34" charset="0"/>
            </a:endParaRPr>
          </a:p>
        </p:txBody>
      </p:sp>
      <p:sp>
        <p:nvSpPr>
          <p:cNvPr id="15364" name="Text Box 3"/>
          <p:cNvSpPr txBox="1">
            <a:spLocks noChangeArrowheads="1"/>
          </p:cNvSpPr>
          <p:nvPr/>
        </p:nvSpPr>
        <p:spPr bwMode="auto">
          <a:xfrm>
            <a:off x="125413" y="1343025"/>
            <a:ext cx="8729662" cy="180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p:txBody>
      </p:sp>
      <p:sp>
        <p:nvSpPr>
          <p:cNvPr id="15365" name="Rectangle 4"/>
          <p:cNvSpPr>
            <a:spLocks noChangeArrowheads="1"/>
          </p:cNvSpPr>
          <p:nvPr/>
        </p:nvSpPr>
        <p:spPr bwMode="auto">
          <a:xfrm>
            <a:off x="174530" y="890507"/>
            <a:ext cx="8631427" cy="3099310"/>
          </a:xfrm>
          <a:prstGeom prst="rect">
            <a:avLst/>
          </a:prstGeom>
          <a:noFill/>
          <a:ln w="22225">
            <a:solidFill>
              <a:srgbClr val="0000FF"/>
            </a:solidFill>
          </a:ln>
          <a:effectLs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pPr>
            <a:r>
              <a:rPr lang="en-US" altLang="de-DE" sz="1600" b="1" dirty="0" smtClean="0">
                <a:solidFill>
                  <a:srgbClr val="0000FF"/>
                </a:solidFill>
                <a:latin typeface="Arial" panose="020B0604020202020204" pitchFamily="34" charset="0"/>
                <a:cs typeface="Arial" panose="020B0604020202020204" pitchFamily="34" charset="0"/>
              </a:rPr>
              <a:t>Types </a:t>
            </a:r>
            <a:r>
              <a:rPr lang="en-US" altLang="de-DE" sz="1600" b="1" dirty="0">
                <a:solidFill>
                  <a:srgbClr val="0000FF"/>
                </a:solidFill>
                <a:latin typeface="Arial" panose="020B0604020202020204" pitchFamily="34" charset="0"/>
                <a:cs typeface="Arial" panose="020B0604020202020204" pitchFamily="34" charset="0"/>
              </a:rPr>
              <a:t>of losses:</a:t>
            </a:r>
          </a:p>
          <a:p>
            <a:pPr algn="l">
              <a:lnSpc>
                <a:spcPct val="70000"/>
              </a:lnSpc>
            </a:pPr>
            <a:r>
              <a:rPr lang="en-US" altLang="de-DE" sz="1600" b="1" dirty="0" smtClean="0">
                <a:solidFill>
                  <a:srgbClr val="0000FF"/>
                </a:solidFill>
                <a:latin typeface="Arial" panose="020B0604020202020204" pitchFamily="34" charset="0"/>
                <a:cs typeface="Arial" panose="020B0604020202020204" pitchFamily="34" charset="0"/>
              </a:rPr>
              <a:t>1. </a:t>
            </a:r>
            <a:r>
              <a:rPr lang="en-US" altLang="de-DE" sz="1600" b="1" i="1" dirty="0" smtClean="0">
                <a:solidFill>
                  <a:srgbClr val="0000FF"/>
                </a:solidFill>
                <a:latin typeface="Arial" panose="020B0604020202020204" pitchFamily="34" charset="0"/>
                <a:cs typeface="Arial" panose="020B0604020202020204" pitchFamily="34" charset="0"/>
              </a:rPr>
              <a:t>Irregular losses  </a:t>
            </a:r>
            <a:r>
              <a:rPr lang="en-US" altLang="de-DE" sz="1500" dirty="0">
                <a:latin typeface="Arial" panose="020B0604020202020204" pitchFamily="34" charset="0"/>
                <a:cs typeface="Arial" panose="020B0604020202020204" pitchFamily="34" charset="0"/>
              </a:rPr>
              <a:t>or fast losses by malfunction </a:t>
            </a:r>
            <a:r>
              <a:rPr lang="en-US" altLang="de-DE" sz="1500" dirty="0" smtClean="0">
                <a:latin typeface="Arial" panose="020B0604020202020204" pitchFamily="34" charset="0"/>
                <a:cs typeface="Arial" panose="020B0604020202020204" pitchFamily="34" charset="0"/>
                <a:sym typeface="Symbol"/>
              </a:rPr>
              <a:t> </a:t>
            </a:r>
            <a:r>
              <a:rPr lang="en-US" altLang="de-DE" sz="1500" dirty="0" smtClean="0">
                <a:latin typeface="Arial" panose="020B0604020202020204" pitchFamily="34" charset="0"/>
                <a:cs typeface="Arial" panose="020B0604020202020204" pitchFamily="34" charset="0"/>
              </a:rPr>
              <a:t>avoidable losses</a:t>
            </a:r>
          </a:p>
          <a:p>
            <a:pPr algn="l">
              <a:spcBef>
                <a:spcPts val="400"/>
              </a:spcBef>
              <a:buFont typeface="Wingdings" pitchFamily="2" charset="2"/>
              <a:buChar char="Ø"/>
            </a:pPr>
            <a:r>
              <a:rPr lang="en-US" altLang="de-DE" sz="1500" dirty="0">
                <a:latin typeface="Arial" panose="020B0604020202020204" pitchFamily="34" charset="0"/>
                <a:cs typeface="Arial" panose="020B0604020202020204" pitchFamily="34" charset="0"/>
              </a:rPr>
              <a:t> </a:t>
            </a:r>
            <a:r>
              <a:rPr lang="en-US" altLang="de-DE" sz="1500" dirty="0" smtClean="0">
                <a:latin typeface="Arial" panose="020B0604020202020204" pitchFamily="34" charset="0"/>
                <a:cs typeface="Arial" panose="020B0604020202020204" pitchFamily="34" charset="0"/>
              </a:rPr>
              <a:t> Occurs only seldom i.e. have low probability</a:t>
            </a:r>
          </a:p>
          <a:p>
            <a:pPr algn="l">
              <a:spcBef>
                <a:spcPts val="400"/>
              </a:spcBef>
              <a:buFont typeface="Wingdings" pitchFamily="2" charset="2"/>
              <a:buChar char="Ø"/>
            </a:pPr>
            <a:r>
              <a:rPr lang="en-US" altLang="de-DE" sz="1500" dirty="0" smtClean="0">
                <a:latin typeface="Arial" panose="020B0604020202020204" pitchFamily="34" charset="0"/>
                <a:cs typeface="Arial" panose="020B0604020202020204" pitchFamily="34" charset="0"/>
              </a:rPr>
              <a:t>  The whole </a:t>
            </a:r>
            <a:r>
              <a:rPr lang="en-US" altLang="de-DE" sz="1500" dirty="0">
                <a:latin typeface="Arial" panose="020B0604020202020204" pitchFamily="34" charset="0"/>
                <a:cs typeface="Arial" panose="020B0604020202020204" pitchFamily="34" charset="0"/>
              </a:rPr>
              <a:t>beam or a significant </a:t>
            </a:r>
            <a:r>
              <a:rPr lang="en-US" altLang="de-DE" sz="1500" dirty="0" smtClean="0">
                <a:latin typeface="Arial" panose="020B0604020202020204" pitchFamily="34" charset="0"/>
                <a:cs typeface="Arial" panose="020B0604020202020204" pitchFamily="34" charset="0"/>
              </a:rPr>
              <a:t>fraction is lost</a:t>
            </a:r>
          </a:p>
          <a:p>
            <a:pPr algn="l">
              <a:spcBef>
                <a:spcPts val="400"/>
              </a:spcBef>
              <a:buFont typeface="Wingdings" pitchFamily="2" charset="2"/>
              <a:buChar char="Ø"/>
            </a:pPr>
            <a:r>
              <a:rPr lang="en-US" altLang="de-DE" sz="1500" dirty="0" smtClean="0">
                <a:latin typeface="Arial" panose="020B0604020202020204" pitchFamily="34" charset="0"/>
                <a:cs typeface="Arial" panose="020B0604020202020204" pitchFamily="34" charset="0"/>
              </a:rPr>
              <a:t>  Usually </a:t>
            </a:r>
            <a:r>
              <a:rPr lang="en-US" altLang="de-DE" sz="1500" dirty="0">
                <a:latin typeface="Arial" panose="020B0604020202020204" pitchFamily="34" charset="0"/>
                <a:cs typeface="Arial" panose="020B0604020202020204" pitchFamily="34" charset="0"/>
              </a:rPr>
              <a:t>within a short period of the operational </a:t>
            </a:r>
            <a:r>
              <a:rPr lang="en-US" altLang="de-DE" sz="1500" dirty="0" smtClean="0">
                <a:latin typeface="Arial" panose="020B0604020202020204" pitchFamily="34" charset="0"/>
                <a:cs typeface="Arial" panose="020B0604020202020204" pitchFamily="34" charset="0"/>
              </a:rPr>
              <a:t>cycle (e.g</a:t>
            </a:r>
            <a:r>
              <a:rPr lang="en-US" altLang="de-DE" sz="1500" dirty="0">
                <a:latin typeface="Arial" panose="020B0604020202020204" pitchFamily="34" charset="0"/>
                <a:cs typeface="Arial" panose="020B0604020202020204" pitchFamily="34" charset="0"/>
              </a:rPr>
              <a:t>. i</a:t>
            </a:r>
            <a:r>
              <a:rPr lang="en-US" altLang="de-DE" sz="1500" dirty="0" smtClean="0">
                <a:latin typeface="Arial" panose="020B0604020202020204" pitchFamily="34" charset="0"/>
                <a:cs typeface="Arial" panose="020B0604020202020204" pitchFamily="34" charset="0"/>
              </a:rPr>
              <a:t>njection</a:t>
            </a:r>
            <a:r>
              <a:rPr lang="en-US" altLang="de-DE" sz="1500" dirty="0">
                <a:latin typeface="Arial" panose="020B0604020202020204" pitchFamily="34" charset="0"/>
                <a:cs typeface="Arial" panose="020B0604020202020204" pitchFamily="34" charset="0"/>
              </a:rPr>
              <a:t>, acceleration, extraction, </a:t>
            </a:r>
            <a:r>
              <a:rPr lang="en-US" altLang="de-DE" sz="1500" dirty="0" smtClean="0">
                <a:latin typeface="Arial" panose="020B0604020202020204" pitchFamily="34" charset="0"/>
                <a:cs typeface="Arial" panose="020B0604020202020204" pitchFamily="34" charset="0"/>
              </a:rPr>
              <a:t>...)</a:t>
            </a:r>
          </a:p>
          <a:p>
            <a:pPr algn="l">
              <a:spcBef>
                <a:spcPts val="400"/>
              </a:spcBef>
            </a:pPr>
            <a:r>
              <a:rPr lang="en-US" altLang="de-DE" sz="1500" dirty="0">
                <a:latin typeface="Arial" panose="020B0604020202020204" pitchFamily="34" charset="0"/>
                <a:cs typeface="Arial" panose="020B0604020202020204" pitchFamily="34" charset="0"/>
              </a:rPr>
              <a:t> </a:t>
            </a:r>
            <a:r>
              <a:rPr lang="en-US" altLang="de-DE" sz="1500" dirty="0" smtClean="0">
                <a:latin typeface="Arial" panose="020B0604020202020204" pitchFamily="34" charset="0"/>
                <a:cs typeface="Arial" panose="020B0604020202020204" pitchFamily="34" charset="0"/>
              </a:rPr>
              <a:t>    </a:t>
            </a:r>
            <a:r>
              <a:rPr lang="en-US" altLang="de-DE" sz="1500" dirty="0" smtClean="0">
                <a:latin typeface="Arial" panose="020B0604020202020204" pitchFamily="34" charset="0"/>
                <a:cs typeface="Arial" panose="020B0604020202020204" pitchFamily="34" charset="0"/>
                <a:sym typeface="Symbol"/>
              </a:rPr>
              <a:t> </a:t>
            </a:r>
            <a:r>
              <a:rPr lang="en-US" altLang="de-DE" sz="1500" dirty="0">
                <a:latin typeface="Arial" panose="020B0604020202020204" pitchFamily="34" charset="0"/>
                <a:cs typeface="Arial" panose="020B0604020202020204" pitchFamily="34" charset="0"/>
              </a:rPr>
              <a:t>Requirement for detector system: large dynamic </a:t>
            </a:r>
            <a:r>
              <a:rPr lang="en-US" altLang="de-DE" sz="1500" dirty="0" smtClean="0">
                <a:latin typeface="Arial" panose="020B0604020202020204" pitchFamily="34" charset="0"/>
                <a:cs typeface="Arial" panose="020B0604020202020204" pitchFamily="34" charset="0"/>
              </a:rPr>
              <a:t>range </a:t>
            </a:r>
          </a:p>
          <a:p>
            <a:pPr marL="285750" indent="-285750" algn="l">
              <a:spcBef>
                <a:spcPts val="400"/>
              </a:spcBef>
              <a:buFont typeface="Wingdings" panose="05000000000000000000" pitchFamily="2" charset="2"/>
              <a:buChar char="Ø"/>
            </a:pPr>
            <a:r>
              <a:rPr lang="en-US" altLang="de-DE" sz="1500" dirty="0" smtClean="0">
                <a:latin typeface="Arial" panose="020B0604020202020204" pitchFamily="34" charset="0"/>
                <a:cs typeface="Arial" panose="020B0604020202020204" pitchFamily="34" charset="0"/>
              </a:rPr>
              <a:t>Usually </a:t>
            </a:r>
            <a:r>
              <a:rPr lang="en-US" altLang="de-DE" sz="1500" dirty="0">
                <a:latin typeface="Arial" panose="020B0604020202020204" pitchFamily="34" charset="0"/>
                <a:cs typeface="Arial" panose="020B0604020202020204" pitchFamily="34" charset="0"/>
              </a:rPr>
              <a:t>caused by </a:t>
            </a:r>
            <a:endParaRPr lang="en-US" altLang="de-DE" sz="1500" dirty="0" smtClean="0">
              <a:latin typeface="Arial" panose="020B0604020202020204" pitchFamily="34" charset="0"/>
              <a:cs typeface="Arial" panose="020B0604020202020204" pitchFamily="34" charset="0"/>
            </a:endParaRPr>
          </a:p>
          <a:p>
            <a:pPr algn="l">
              <a:spcBef>
                <a:spcPts val="400"/>
              </a:spcBef>
            </a:pPr>
            <a:r>
              <a:rPr lang="en-US" altLang="de-DE" sz="1500" dirty="0">
                <a:latin typeface="Arial" panose="020B0604020202020204" pitchFamily="34" charset="0"/>
                <a:cs typeface="Arial" panose="020B0604020202020204" pitchFamily="34" charset="0"/>
              </a:rPr>
              <a:t> </a:t>
            </a:r>
            <a:r>
              <a:rPr lang="en-US" altLang="de-DE" sz="1500" dirty="0" smtClean="0">
                <a:latin typeface="Arial" panose="020B0604020202020204" pitchFamily="34" charset="0"/>
                <a:cs typeface="Arial" panose="020B0604020202020204" pitchFamily="34" charset="0"/>
              </a:rPr>
              <a:t>    </a:t>
            </a:r>
            <a:r>
              <a:rPr lang="en-US" altLang="de-DE" sz="1500" dirty="0" smtClean="0">
                <a:latin typeface="Arial" panose="020B0604020202020204" pitchFamily="34" charset="0"/>
                <a:cs typeface="Arial" panose="020B0604020202020204" pitchFamily="34" charset="0"/>
                <a:sym typeface="Symbol"/>
              </a:rPr>
              <a:t> </a:t>
            </a:r>
            <a:r>
              <a:rPr lang="en-US" altLang="de-DE" sz="1500" dirty="0">
                <a:latin typeface="Arial" panose="020B0604020202020204" pitchFamily="34" charset="0"/>
                <a:cs typeface="Arial" panose="020B0604020202020204" pitchFamily="34" charset="0"/>
                <a:sym typeface="Symbol"/>
              </a:rPr>
              <a:t>H</a:t>
            </a:r>
            <a:r>
              <a:rPr lang="en-US" altLang="de-DE" sz="1500" dirty="0" smtClean="0">
                <a:latin typeface="Arial" panose="020B0604020202020204" pitchFamily="34" charset="0"/>
                <a:cs typeface="Arial" panose="020B0604020202020204" pitchFamily="34" charset="0"/>
              </a:rPr>
              <a:t>ardware failures, inaccurate settings or </a:t>
            </a:r>
            <a:r>
              <a:rPr lang="en-US" altLang="de-DE" sz="1500" dirty="0">
                <a:latin typeface="Arial" panose="020B0604020202020204" pitchFamily="34" charset="0"/>
                <a:cs typeface="Arial" panose="020B0604020202020204" pitchFamily="34" charset="0"/>
              </a:rPr>
              <a:t>control errors</a:t>
            </a:r>
            <a:r>
              <a:rPr lang="en-US" altLang="de-DE" sz="1500" dirty="0" smtClean="0">
                <a:latin typeface="Arial" panose="020B0604020202020204" pitchFamily="34" charset="0"/>
                <a:cs typeface="Arial" panose="020B0604020202020204" pitchFamily="34" charset="0"/>
              </a:rPr>
              <a:t> (magnets</a:t>
            </a:r>
            <a:r>
              <a:rPr lang="en-US" altLang="de-DE" sz="1500" dirty="0">
                <a:latin typeface="Arial" panose="020B0604020202020204" pitchFamily="34" charset="0"/>
                <a:cs typeface="Arial" panose="020B0604020202020204" pitchFamily="34" charset="0"/>
              </a:rPr>
              <a:t>, cavities </a:t>
            </a:r>
            <a:r>
              <a:rPr lang="en-US" altLang="de-DE" sz="1500" dirty="0" smtClean="0">
                <a:latin typeface="Arial" panose="020B0604020202020204" pitchFamily="34" charset="0"/>
                <a:cs typeface="Arial" panose="020B0604020202020204" pitchFamily="34" charset="0"/>
              </a:rPr>
              <a:t>...)</a:t>
            </a:r>
            <a:endParaRPr lang="en-US" altLang="de-DE" sz="1500" dirty="0">
              <a:latin typeface="Arial" panose="020B0604020202020204" pitchFamily="34" charset="0"/>
              <a:cs typeface="Arial" panose="020B0604020202020204" pitchFamily="34" charset="0"/>
            </a:endParaRPr>
          </a:p>
          <a:p>
            <a:pPr algn="l">
              <a:spcBef>
                <a:spcPts val="400"/>
              </a:spcBef>
            </a:pPr>
            <a:r>
              <a:rPr lang="en-US" altLang="de-DE" sz="1500" dirty="0" smtClean="0">
                <a:latin typeface="Arial" panose="020B0604020202020204" pitchFamily="34" charset="0"/>
                <a:cs typeface="Arial" panose="020B0604020202020204" pitchFamily="34" charset="0"/>
              </a:rPr>
              <a:t>     </a:t>
            </a:r>
            <a:r>
              <a:rPr lang="en-US" altLang="de-DE" sz="1500" dirty="0">
                <a:latin typeface="Arial" panose="020B0604020202020204" pitchFamily="34" charset="0"/>
                <a:cs typeface="Arial" panose="020B0604020202020204" pitchFamily="34" charset="0"/>
                <a:sym typeface="Symbol"/>
              </a:rPr>
              <a:t> B</a:t>
            </a:r>
            <a:r>
              <a:rPr lang="en-US" altLang="de-DE" sz="1500" dirty="0" smtClean="0">
                <a:latin typeface="Arial" panose="020B0604020202020204" pitchFamily="34" charset="0"/>
                <a:cs typeface="Arial" panose="020B0604020202020204" pitchFamily="34" charset="0"/>
              </a:rPr>
              <a:t>eam instabilities (wake-fields, resonances, ...)  </a:t>
            </a:r>
          </a:p>
          <a:p>
            <a:pPr algn="l">
              <a:spcBef>
                <a:spcPts val="400"/>
              </a:spcBef>
            </a:pPr>
            <a:r>
              <a:rPr lang="en-US" altLang="de-DE" sz="1500" dirty="0">
                <a:latin typeface="Arial" panose="020B0604020202020204" pitchFamily="34" charset="0"/>
                <a:cs typeface="Arial" panose="020B0604020202020204" pitchFamily="34" charset="0"/>
              </a:rPr>
              <a:t> </a:t>
            </a:r>
            <a:r>
              <a:rPr lang="en-US" altLang="de-DE" sz="1500" dirty="0" smtClean="0">
                <a:latin typeface="Arial" panose="020B0604020202020204" pitchFamily="34" charset="0"/>
                <a:cs typeface="Arial" panose="020B0604020202020204" pitchFamily="34" charset="0"/>
              </a:rPr>
              <a:t>    </a:t>
            </a:r>
            <a:r>
              <a:rPr lang="en-US" altLang="de-DE" sz="1500" dirty="0" smtClean="0">
                <a:latin typeface="Arial" panose="020B0604020202020204" pitchFamily="34" charset="0"/>
                <a:cs typeface="Arial" panose="020B0604020202020204" pitchFamily="34" charset="0"/>
                <a:sym typeface="Symbol"/>
              </a:rPr>
              <a:t> </a:t>
            </a:r>
            <a:r>
              <a:rPr lang="en-US" altLang="de-DE" sz="1500" dirty="0">
                <a:latin typeface="Arial" panose="020B0604020202020204" pitchFamily="34" charset="0"/>
                <a:cs typeface="Arial" panose="020B0604020202020204" pitchFamily="34" charset="0"/>
                <a:sym typeface="Symbol"/>
              </a:rPr>
              <a:t>M</a:t>
            </a:r>
            <a:r>
              <a:rPr lang="en-US" altLang="de-DE" sz="1500" dirty="0" smtClean="0">
                <a:latin typeface="Arial" panose="020B0604020202020204" pitchFamily="34" charset="0"/>
                <a:cs typeface="Arial" panose="020B0604020202020204" pitchFamily="34" charset="0"/>
              </a:rPr>
              <a:t>anually initialized improper beam alignment</a:t>
            </a:r>
            <a:endParaRPr lang="en-US" altLang="de-DE" sz="1500" dirty="0">
              <a:latin typeface="Arial" panose="020B0604020202020204" pitchFamily="34" charset="0"/>
              <a:cs typeface="Arial" panose="020B0604020202020204" pitchFamily="34" charset="0"/>
            </a:endParaRPr>
          </a:p>
          <a:p>
            <a:pPr marL="285750" indent="-285750" algn="l">
              <a:spcBef>
                <a:spcPts val="400"/>
              </a:spcBef>
              <a:buFont typeface="Symbol"/>
              <a:buChar char="Þ"/>
            </a:pPr>
            <a:r>
              <a:rPr lang="en-US" altLang="de-DE" sz="1500" dirty="0" smtClean="0">
                <a:solidFill>
                  <a:srgbClr val="C00000"/>
                </a:solidFill>
                <a:latin typeface="Arial" panose="020B0604020202020204" pitchFamily="34" charset="0"/>
                <a:cs typeface="Arial" panose="020B0604020202020204" pitchFamily="34" charset="0"/>
              </a:rPr>
              <a:t>Beam abortion required to prevent for destruction via </a:t>
            </a:r>
            <a:r>
              <a:rPr lang="en-US" altLang="de-DE" sz="1500" b="1" dirty="0">
                <a:solidFill>
                  <a:srgbClr val="C00000"/>
                </a:solidFill>
                <a:latin typeface="Arial" panose="020B0604020202020204" pitchFamily="34" charset="0"/>
                <a:cs typeface="Arial" panose="020B0604020202020204" pitchFamily="34" charset="0"/>
              </a:rPr>
              <a:t>interlock </a:t>
            </a:r>
            <a:r>
              <a:rPr lang="en-US" altLang="de-DE" sz="1500" b="1" dirty="0" smtClean="0">
                <a:solidFill>
                  <a:srgbClr val="C00000"/>
                </a:solidFill>
                <a:latin typeface="Arial" panose="020B0604020202020204" pitchFamily="34" charset="0"/>
                <a:cs typeface="Arial" panose="020B0604020202020204" pitchFamily="34" charset="0"/>
              </a:rPr>
              <a:t>generation</a:t>
            </a:r>
          </a:p>
        </p:txBody>
      </p:sp>
      <p:sp>
        <p:nvSpPr>
          <p:cNvPr id="8" name="Rectangle 4"/>
          <p:cNvSpPr>
            <a:spLocks noChangeArrowheads="1"/>
          </p:cNvSpPr>
          <p:nvPr/>
        </p:nvSpPr>
        <p:spPr bwMode="auto">
          <a:xfrm>
            <a:off x="147234" y="4104472"/>
            <a:ext cx="8482773" cy="10956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pPr>
            <a:r>
              <a:rPr lang="en-US" altLang="de-DE" sz="1600" b="1" i="1" dirty="0" smtClean="0">
                <a:solidFill>
                  <a:srgbClr val="0000FF"/>
                </a:solidFill>
                <a:latin typeface="Arial" panose="020B0604020202020204" pitchFamily="34" charset="0"/>
                <a:cs typeface="Arial" panose="020B0604020202020204" pitchFamily="34" charset="0"/>
              </a:rPr>
              <a:t>2. Regular losses</a:t>
            </a:r>
            <a:r>
              <a:rPr lang="en-US" altLang="de-DE" sz="1500" b="1" i="1" dirty="0" smtClean="0">
                <a:solidFill>
                  <a:srgbClr val="0000FF"/>
                </a:solidFill>
                <a:latin typeface="Arial" panose="020B0604020202020204" pitchFamily="34" charset="0"/>
                <a:cs typeface="Arial" panose="020B0604020202020204" pitchFamily="34" charset="0"/>
              </a:rPr>
              <a:t> </a:t>
            </a:r>
            <a:r>
              <a:rPr lang="en-US" altLang="de-DE" sz="1500" dirty="0" smtClean="0">
                <a:latin typeface="Arial" panose="020B0604020202020204" pitchFamily="34" charset="0"/>
                <a:cs typeface="Arial" panose="020B0604020202020204" pitchFamily="34" charset="0"/>
              </a:rPr>
              <a:t>or </a:t>
            </a:r>
            <a:r>
              <a:rPr lang="en-US" altLang="de-DE" sz="1500" dirty="0">
                <a:latin typeface="Arial" panose="020B0604020202020204" pitchFamily="34" charset="0"/>
                <a:cs typeface="Arial" panose="020B0604020202020204" pitchFamily="34" charset="0"/>
              </a:rPr>
              <a:t>slow losses </a:t>
            </a:r>
            <a:r>
              <a:rPr lang="en-US" altLang="de-DE" sz="1500" dirty="0">
                <a:latin typeface="Arial" panose="020B0604020202020204" pitchFamily="34" charset="0"/>
                <a:cs typeface="Arial" panose="020B0604020202020204" pitchFamily="34" charset="0"/>
                <a:sym typeface="Symbol"/>
              </a:rPr>
              <a:t> </a:t>
            </a:r>
            <a:r>
              <a:rPr lang="en-US" altLang="de-DE" sz="1500" b="1" dirty="0" smtClean="0">
                <a:latin typeface="Arial" panose="020B0604020202020204" pitchFamily="34" charset="0"/>
                <a:cs typeface="Arial" panose="020B0604020202020204" pitchFamily="34" charset="0"/>
                <a:sym typeface="Symbol"/>
              </a:rPr>
              <a:t>un</a:t>
            </a:r>
            <a:r>
              <a:rPr lang="en-US" altLang="de-DE" sz="1500" dirty="0" smtClean="0">
                <a:latin typeface="Arial" panose="020B0604020202020204" pitchFamily="34" charset="0"/>
                <a:cs typeface="Arial" panose="020B0604020202020204" pitchFamily="34" charset="0"/>
              </a:rPr>
              <a:t>avoidable losses, </a:t>
            </a:r>
            <a:r>
              <a:rPr lang="en-US" altLang="de-DE" sz="1500" b="1" i="1" dirty="0" smtClean="0">
                <a:latin typeface="Arial" panose="020B0604020202020204" pitchFamily="34" charset="0"/>
                <a:cs typeface="Arial" panose="020B0604020202020204" pitchFamily="34" charset="0"/>
              </a:rPr>
              <a:t>discussed above </a:t>
            </a:r>
          </a:p>
          <a:p>
            <a:pPr marL="285750" indent="-285750" algn="l">
              <a:lnSpc>
                <a:spcPct val="70000"/>
              </a:lnSpc>
              <a:buFont typeface="Wingdings" panose="05000000000000000000" pitchFamily="2" charset="2"/>
              <a:buChar char="Ø"/>
            </a:pPr>
            <a:r>
              <a:rPr lang="en-US" altLang="de-DE" sz="1500" dirty="0" smtClean="0">
                <a:latin typeface="Arial" panose="020B0604020202020204" pitchFamily="34" charset="0"/>
                <a:cs typeface="Arial" panose="020B0604020202020204" pitchFamily="34" charset="0"/>
              </a:rPr>
              <a:t>Caused by </a:t>
            </a:r>
            <a:r>
              <a:rPr lang="en-US" altLang="de-DE" sz="1500" dirty="0">
                <a:latin typeface="Arial" panose="020B0604020202020204" pitchFamily="34" charset="0"/>
                <a:cs typeface="Arial" panose="020B0604020202020204" pitchFamily="34" charset="0"/>
              </a:rPr>
              <a:t>lifetime </a:t>
            </a:r>
            <a:r>
              <a:rPr lang="en-US" altLang="de-DE" sz="1500" dirty="0" smtClean="0">
                <a:latin typeface="Arial" panose="020B0604020202020204" pitchFamily="34" charset="0"/>
                <a:cs typeface="Arial" panose="020B0604020202020204" pitchFamily="34" charset="0"/>
              </a:rPr>
              <a:t>inside synchrotron (residual gas, </a:t>
            </a:r>
            <a:r>
              <a:rPr lang="en-US" altLang="de-DE" sz="1500" dirty="0" err="1" smtClean="0">
                <a:latin typeface="Arial" panose="020B0604020202020204" pitchFamily="34" charset="0"/>
                <a:cs typeface="Arial" panose="020B0604020202020204" pitchFamily="34" charset="0"/>
              </a:rPr>
              <a:t>Touschek</a:t>
            </a:r>
            <a:r>
              <a:rPr lang="en-US" altLang="de-DE" sz="1500" dirty="0" smtClean="0">
                <a:latin typeface="Arial" panose="020B0604020202020204" pitchFamily="34" charset="0"/>
                <a:cs typeface="Arial" panose="020B0604020202020204" pitchFamily="34" charset="0"/>
              </a:rPr>
              <a:t> ...), </a:t>
            </a:r>
          </a:p>
          <a:p>
            <a:pPr marL="285750" indent="-285750" algn="l">
              <a:lnSpc>
                <a:spcPct val="70000"/>
              </a:lnSpc>
              <a:buFont typeface="Wingdings" panose="05000000000000000000" pitchFamily="2" charset="2"/>
              <a:buChar char="Ø"/>
            </a:pPr>
            <a:r>
              <a:rPr lang="en-US" altLang="de-DE" sz="1500" dirty="0" smtClean="0">
                <a:latin typeface="Arial" panose="020B0604020202020204" pitchFamily="34" charset="0"/>
                <a:cs typeface="Arial" panose="020B0604020202020204" pitchFamily="34" charset="0"/>
              </a:rPr>
              <a:t>Caused by aperture limitation, beam manipulations .....</a:t>
            </a:r>
          </a:p>
          <a:p>
            <a:pPr marL="285750" indent="-285750" algn="l">
              <a:lnSpc>
                <a:spcPct val="70000"/>
              </a:lnSpc>
              <a:buFont typeface="Wingdings" panose="05000000000000000000" pitchFamily="2" charset="2"/>
              <a:buChar char="Ø"/>
            </a:pPr>
            <a:r>
              <a:rPr lang="en-US" sz="1500" dirty="0" smtClean="0">
                <a:latin typeface="Arial" panose="020B0604020202020204" pitchFamily="34" charset="0"/>
                <a:cs typeface="Arial" panose="020B0604020202020204" pitchFamily="34" charset="0"/>
              </a:rPr>
              <a:t>Usually </a:t>
            </a:r>
            <a:r>
              <a:rPr lang="en-US" sz="1500" dirty="0">
                <a:latin typeface="Arial" panose="020B0604020202020204" pitchFamily="34" charset="0"/>
                <a:cs typeface="Arial" panose="020B0604020202020204" pitchFamily="34" charset="0"/>
              </a:rPr>
              <a:t>a few % of the beam </a:t>
            </a:r>
            <a:r>
              <a:rPr lang="en-US" sz="1500" dirty="0" smtClean="0">
                <a:latin typeface="Arial" panose="020B0604020202020204" pitchFamily="34" charset="0"/>
                <a:cs typeface="Arial" panose="020B0604020202020204" pitchFamily="34" charset="0"/>
              </a:rPr>
              <a:t>intensity</a:t>
            </a:r>
          </a:p>
        </p:txBody>
      </p:sp>
      <p:sp>
        <p:nvSpPr>
          <p:cNvPr id="6" name="Rectangle 4"/>
          <p:cNvSpPr>
            <a:spLocks noChangeArrowheads="1"/>
          </p:cNvSpPr>
          <p:nvPr/>
        </p:nvSpPr>
        <p:spPr bwMode="auto">
          <a:xfrm>
            <a:off x="141760" y="5425600"/>
            <a:ext cx="8631427" cy="887422"/>
          </a:xfrm>
          <a:prstGeom prst="rect">
            <a:avLst/>
          </a:prstGeom>
          <a:noFill/>
          <a:ln w="22225">
            <a:noFill/>
          </a:ln>
          <a:effectLs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spcBef>
                <a:spcPts val="400"/>
              </a:spcBef>
            </a:pPr>
            <a:r>
              <a:rPr lang="en-US" altLang="de-DE" sz="1500" b="1" dirty="0" smtClean="0">
                <a:solidFill>
                  <a:srgbClr val="0000FF"/>
                </a:solidFill>
                <a:latin typeface="Arial" panose="020B0604020202020204" pitchFamily="34" charset="0"/>
                <a:cs typeface="Arial" panose="020B0604020202020204" pitchFamily="34" charset="0"/>
              </a:rPr>
              <a:t>Remark:</a:t>
            </a:r>
          </a:p>
          <a:p>
            <a:pPr algn="l">
              <a:spcBef>
                <a:spcPts val="400"/>
              </a:spcBef>
            </a:pPr>
            <a:r>
              <a:rPr lang="en-US" altLang="de-DE" sz="1500" b="1" dirty="0" smtClean="0">
                <a:solidFill>
                  <a:srgbClr val="0000FF"/>
                </a:solidFill>
                <a:latin typeface="Arial" panose="020B0604020202020204" pitchFamily="34" charset="0"/>
                <a:cs typeface="Arial" panose="020B0604020202020204" pitchFamily="34" charset="0"/>
              </a:rPr>
              <a:t>Personal safety system: </a:t>
            </a:r>
            <a:r>
              <a:rPr lang="en-US" altLang="de-DE" sz="1500" dirty="0" smtClean="0">
                <a:latin typeface="Arial" panose="020B0604020202020204" pitchFamily="34" charset="0"/>
                <a:cs typeface="Arial" panose="020B0604020202020204" pitchFamily="34" charset="0"/>
              </a:rPr>
              <a:t>Simple devices, reliable technology </a:t>
            </a:r>
            <a:r>
              <a:rPr lang="en-US" altLang="de-DE" sz="1500" dirty="0" smtClean="0">
                <a:latin typeface="Arial" panose="020B0604020202020204" pitchFamily="34" charset="0"/>
                <a:cs typeface="Arial" panose="020B0604020202020204" pitchFamily="34" charset="0"/>
                <a:sym typeface="Symbol"/>
              </a:rPr>
              <a:t></a:t>
            </a:r>
            <a:r>
              <a:rPr lang="en-US" altLang="de-DE" sz="1500" dirty="0" smtClean="0">
                <a:latin typeface="Arial" panose="020B0604020202020204" pitchFamily="34" charset="0"/>
                <a:cs typeface="Arial" panose="020B0604020202020204" pitchFamily="34" charset="0"/>
              </a:rPr>
              <a:t> based on dose threshold  [</a:t>
            </a:r>
            <a:r>
              <a:rPr lang="en-US" altLang="de-DE" sz="1500" dirty="0" err="1" smtClean="0">
                <a:latin typeface="Arial" panose="020B0604020202020204" pitchFamily="34" charset="0"/>
                <a:cs typeface="Arial" panose="020B0604020202020204" pitchFamily="34" charset="0"/>
              </a:rPr>
              <a:t>Gy</a:t>
            </a:r>
            <a:r>
              <a:rPr lang="en-US" altLang="de-DE" sz="1500" dirty="0" smtClean="0">
                <a:latin typeface="Arial" panose="020B0604020202020204" pitchFamily="34" charset="0"/>
                <a:cs typeface="Arial" panose="020B0604020202020204" pitchFamily="34" charset="0"/>
              </a:rPr>
              <a:t>/s]</a:t>
            </a:r>
            <a:endParaRPr lang="en-US" altLang="de-DE" sz="1500" dirty="0" smtClean="0">
              <a:solidFill>
                <a:srgbClr val="C00000"/>
              </a:solidFill>
              <a:latin typeface="Arial" panose="020B0604020202020204" pitchFamily="34" charset="0"/>
              <a:cs typeface="Arial" panose="020B0604020202020204" pitchFamily="34" charset="0"/>
            </a:endParaRPr>
          </a:p>
          <a:p>
            <a:pPr algn="l">
              <a:spcBef>
                <a:spcPts val="400"/>
              </a:spcBef>
            </a:pPr>
            <a:r>
              <a:rPr lang="en-US" altLang="de-DE" sz="1500" b="1" dirty="0" smtClean="0">
                <a:solidFill>
                  <a:srgbClr val="0000FF"/>
                </a:solidFill>
                <a:latin typeface="Arial" panose="020B0604020202020204" pitchFamily="34" charset="0"/>
                <a:cs typeface="Arial" panose="020B0604020202020204" pitchFamily="34" charset="0"/>
              </a:rPr>
              <a:t>Machine protection: </a:t>
            </a:r>
            <a:r>
              <a:rPr lang="en-US" altLang="de-DE" sz="1500" dirty="0">
                <a:latin typeface="Arial" panose="020B0604020202020204" pitchFamily="34" charset="0"/>
                <a:cs typeface="Arial" panose="020B0604020202020204" pitchFamily="34" charset="0"/>
              </a:rPr>
              <a:t>A</a:t>
            </a:r>
            <a:r>
              <a:rPr lang="en-US" altLang="de-DE" sz="1500" dirty="0" smtClean="0">
                <a:latin typeface="Arial" panose="020B0604020202020204" pitchFamily="34" charset="0"/>
                <a:cs typeface="Arial" panose="020B0604020202020204" pitchFamily="34" charset="0"/>
              </a:rPr>
              <a:t>ppropriate BLMs, device specific loss threshold </a:t>
            </a:r>
            <a:r>
              <a:rPr lang="en-US" altLang="de-DE" sz="1500" dirty="0" smtClean="0">
                <a:latin typeface="Arial" panose="020B0604020202020204" pitchFamily="34" charset="0"/>
                <a:cs typeface="Arial" panose="020B0604020202020204" pitchFamily="34" charset="0"/>
                <a:sym typeface="Symbol"/>
              </a:rPr>
              <a:t> might be more complex</a:t>
            </a:r>
            <a:r>
              <a:rPr lang="en-US" altLang="de-DE" sz="1500" dirty="0" smtClean="0">
                <a:latin typeface="Arial" panose="020B0604020202020204" pitchFamily="34" charset="0"/>
                <a:cs typeface="Arial" panose="020B0604020202020204" pitchFamily="34" charset="0"/>
              </a:rPr>
              <a:t> </a:t>
            </a:r>
          </a:p>
        </p:txBody>
      </p:sp>
    </p:spTree>
    <p:extLst>
      <p:ext uri="{BB962C8B-B14F-4D97-AF65-F5344CB8AC3E}">
        <p14:creationId xmlns:p14="http://schemas.microsoft.com/office/powerpoint/2010/main" val="1323943052"/>
      </p:ext>
    </p:extLst>
  </p:cSld>
  <p:clrMapOvr>
    <a:masterClrMapping/>
  </p:clrMapOvr>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Text Box 2"/>
          <p:cNvSpPr txBox="1">
            <a:spLocks noChangeArrowheads="1"/>
          </p:cNvSpPr>
          <p:nvPr/>
        </p:nvSpPr>
        <p:spPr bwMode="auto">
          <a:xfrm>
            <a:off x="252000" y="180000"/>
            <a:ext cx="7924800" cy="430887"/>
          </a:xfrm>
          <a:prstGeom prst="rect">
            <a:avLst/>
          </a:prstGeom>
          <a:noFill/>
          <a:ln>
            <a:noFill/>
          </a:ln>
          <a:effectLs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200" b="1" dirty="0" smtClean="0">
                <a:solidFill>
                  <a:srgbClr val="000000"/>
                </a:solidFill>
                <a:latin typeface="Calibri" panose="020F0502020204030204" pitchFamily="34" charset="0"/>
                <a:cs typeface="Calibri" panose="020F0502020204030204" pitchFamily="34" charset="0"/>
              </a:rPr>
              <a:t>General Layout of a Machine Protection System: Design </a:t>
            </a:r>
            <a:endParaRPr lang="en-US" altLang="de-DE" sz="2200" b="1" dirty="0">
              <a:solidFill>
                <a:srgbClr val="000000"/>
              </a:solidFill>
              <a:latin typeface="Calibri" panose="020F0502020204030204" pitchFamily="34" charset="0"/>
              <a:cs typeface="Calibri" panose="020F0502020204030204" pitchFamily="34" charset="0"/>
            </a:endParaRPr>
          </a:p>
        </p:txBody>
      </p:sp>
      <p:sp>
        <p:nvSpPr>
          <p:cNvPr id="15364" name="Text Box 3"/>
          <p:cNvSpPr txBox="1">
            <a:spLocks noChangeArrowheads="1"/>
          </p:cNvSpPr>
          <p:nvPr/>
        </p:nvSpPr>
        <p:spPr bwMode="auto">
          <a:xfrm>
            <a:off x="125413" y="1343025"/>
            <a:ext cx="8729662" cy="180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p:txBody>
      </p:sp>
      <p:sp>
        <p:nvSpPr>
          <p:cNvPr id="300037" name="Rectangle 5"/>
          <p:cNvSpPr>
            <a:spLocks noChangeArrowheads="1"/>
          </p:cNvSpPr>
          <p:nvPr/>
        </p:nvSpPr>
        <p:spPr bwMode="auto">
          <a:xfrm>
            <a:off x="284163" y="3497263"/>
            <a:ext cx="8491537"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en-US" altLang="de-DE" sz="2000" dirty="0">
              <a:solidFill>
                <a:schemeClr val="accent2"/>
              </a:solidFill>
            </a:endParaRPr>
          </a:p>
        </p:txBody>
      </p:sp>
      <p:sp>
        <p:nvSpPr>
          <p:cNvPr id="7" name="Rectangle 4"/>
          <p:cNvSpPr>
            <a:spLocks noChangeArrowheads="1"/>
          </p:cNvSpPr>
          <p:nvPr/>
        </p:nvSpPr>
        <p:spPr bwMode="auto">
          <a:xfrm>
            <a:off x="179512" y="836712"/>
            <a:ext cx="9289032" cy="28171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pPr>
            <a:r>
              <a:rPr lang="en-US" altLang="de-DE" sz="1600" b="1" dirty="0" smtClean="0">
                <a:solidFill>
                  <a:srgbClr val="0000FF"/>
                </a:solidFill>
                <a:latin typeface="Arial" panose="020B0604020202020204" pitchFamily="34" charset="0"/>
                <a:cs typeface="Arial" panose="020B0604020202020204" pitchFamily="34" charset="0"/>
              </a:rPr>
              <a:t>Design criteria for a Machine Protection System:</a:t>
            </a:r>
            <a:endParaRPr lang="en-US" altLang="de-DE" sz="1600" b="1" dirty="0">
              <a:solidFill>
                <a:srgbClr val="0000FF"/>
              </a:solidFill>
              <a:latin typeface="Arial" panose="020B0604020202020204" pitchFamily="34" charset="0"/>
              <a:cs typeface="Arial" panose="020B0604020202020204" pitchFamily="34" charset="0"/>
            </a:endParaRPr>
          </a:p>
          <a:p>
            <a:pPr algn="l">
              <a:lnSpc>
                <a:spcPct val="70000"/>
              </a:lnSpc>
            </a:pPr>
            <a:r>
              <a:rPr lang="en-US" altLang="de-DE" sz="1600" b="1" dirty="0" smtClean="0">
                <a:solidFill>
                  <a:srgbClr val="0000FF"/>
                </a:solidFill>
                <a:latin typeface="Arial" panose="020B0604020202020204" pitchFamily="34" charset="0"/>
                <a:cs typeface="Arial" panose="020B0604020202020204" pitchFamily="34" charset="0"/>
              </a:rPr>
              <a:t>1. Beam based: </a:t>
            </a:r>
            <a:r>
              <a:rPr lang="en-US" altLang="de-DE" sz="1500" b="1" i="1" dirty="0" smtClean="0">
                <a:solidFill>
                  <a:srgbClr val="0000FF"/>
                </a:solidFill>
                <a:latin typeface="Arial" panose="020B0604020202020204" pitchFamily="34" charset="0"/>
                <a:cs typeface="Arial" panose="020B0604020202020204" pitchFamily="34" charset="0"/>
              </a:rPr>
              <a:t>Choice of BLM detector type</a:t>
            </a:r>
            <a:endParaRPr lang="en-US" altLang="de-DE" sz="1500" dirty="0" smtClean="0">
              <a:latin typeface="Arial" panose="020B0604020202020204" pitchFamily="34" charset="0"/>
              <a:cs typeface="Arial" panose="020B0604020202020204" pitchFamily="34" charset="0"/>
            </a:endParaRPr>
          </a:p>
          <a:p>
            <a:pPr algn="l">
              <a:spcBef>
                <a:spcPts val="400"/>
              </a:spcBef>
              <a:buFont typeface="Wingdings" pitchFamily="2" charset="2"/>
              <a:buChar char="Ø"/>
            </a:pPr>
            <a:r>
              <a:rPr lang="en-US" altLang="de-DE" sz="1500" dirty="0">
                <a:latin typeface="Arial" panose="020B0604020202020204" pitchFamily="34" charset="0"/>
                <a:cs typeface="Arial" panose="020B0604020202020204" pitchFamily="34" charset="0"/>
              </a:rPr>
              <a:t> </a:t>
            </a:r>
            <a:r>
              <a:rPr lang="en-US" altLang="de-DE" sz="1500" dirty="0" smtClean="0">
                <a:latin typeface="Arial" panose="020B0604020202020204" pitchFamily="34" charset="0"/>
                <a:cs typeface="Arial" panose="020B0604020202020204" pitchFamily="34" charset="0"/>
              </a:rPr>
              <a:t> Main type of radiation (protons, neutrons, electrons, muons.....)</a:t>
            </a:r>
          </a:p>
          <a:p>
            <a:pPr algn="l">
              <a:spcBef>
                <a:spcPts val="400"/>
              </a:spcBef>
              <a:buFont typeface="Wingdings" pitchFamily="2" charset="2"/>
              <a:buChar char="Ø"/>
            </a:pPr>
            <a:r>
              <a:rPr lang="en-US" altLang="de-DE" sz="1500" dirty="0" smtClean="0">
                <a:latin typeface="Arial" panose="020B0604020202020204" pitchFamily="34" charset="0"/>
                <a:cs typeface="Arial" panose="020B0604020202020204" pitchFamily="34" charset="0"/>
              </a:rPr>
              <a:t>  Expected radiation level at foreseen location</a:t>
            </a:r>
          </a:p>
          <a:p>
            <a:pPr algn="l">
              <a:spcBef>
                <a:spcPts val="400"/>
              </a:spcBef>
              <a:buFont typeface="Wingdings" pitchFamily="2" charset="2"/>
              <a:buChar char="Ø"/>
            </a:pPr>
            <a:r>
              <a:rPr lang="en-US" altLang="de-DE" sz="1500" dirty="0">
                <a:latin typeface="Arial" panose="020B0604020202020204" pitchFamily="34" charset="0"/>
                <a:cs typeface="Arial" panose="020B0604020202020204" pitchFamily="34" charset="0"/>
              </a:rPr>
              <a:t> </a:t>
            </a:r>
            <a:r>
              <a:rPr lang="en-US" altLang="de-DE" sz="1500" dirty="0" smtClean="0">
                <a:latin typeface="Arial" panose="020B0604020202020204" pitchFamily="34" charset="0"/>
                <a:cs typeface="Arial" panose="020B0604020202020204" pitchFamily="34" charset="0"/>
              </a:rPr>
              <a:t> Required time response (fast particle counts or short beam delivery </a:t>
            </a:r>
            <a:r>
              <a:rPr lang="en-US" altLang="de-DE" sz="1500" dirty="0" smtClean="0">
                <a:latin typeface="Arial" panose="020B0604020202020204" pitchFamily="34" charset="0"/>
                <a:cs typeface="Arial" panose="020B0604020202020204" pitchFamily="34" charset="0"/>
                <a:sym typeface="Symbol"/>
              </a:rPr>
              <a:t> </a:t>
            </a:r>
            <a:r>
              <a:rPr lang="en-US" altLang="de-DE" sz="1500" dirty="0">
                <a:latin typeface="Arial" panose="020B0604020202020204" pitchFamily="34" charset="0"/>
                <a:cs typeface="Arial" panose="020B0604020202020204" pitchFamily="34" charset="0"/>
                <a:sym typeface="Symbol"/>
              </a:rPr>
              <a:t>medium fast IC </a:t>
            </a:r>
            <a:r>
              <a:rPr lang="en-US" altLang="de-DE" sz="1500" dirty="0" smtClean="0">
                <a:latin typeface="Arial" panose="020B0604020202020204" pitchFamily="34" charset="0"/>
                <a:cs typeface="Arial" panose="020B0604020202020204" pitchFamily="34" charset="0"/>
                <a:sym typeface="Symbol"/>
              </a:rPr>
              <a:t> slow IC)</a:t>
            </a:r>
            <a:endParaRPr lang="en-US" altLang="de-DE" sz="1500" dirty="0" smtClean="0">
              <a:latin typeface="Arial" panose="020B0604020202020204" pitchFamily="34" charset="0"/>
              <a:cs typeface="Arial" panose="020B0604020202020204" pitchFamily="34" charset="0"/>
            </a:endParaRPr>
          </a:p>
          <a:p>
            <a:pPr algn="l">
              <a:spcBef>
                <a:spcPts val="400"/>
              </a:spcBef>
              <a:buFont typeface="Wingdings" pitchFamily="2" charset="2"/>
              <a:buChar char="Ø"/>
            </a:pPr>
            <a:r>
              <a:rPr lang="en-US" altLang="de-DE" sz="1500" dirty="0" smtClean="0">
                <a:latin typeface="Arial" panose="020B0604020202020204" pitchFamily="34" charset="0"/>
                <a:cs typeface="Arial" panose="020B0604020202020204" pitchFamily="34" charset="0"/>
              </a:rPr>
              <a:t>  Required dynamic range  to detect irregular losses e.g. 6 orders of magnitude!</a:t>
            </a:r>
          </a:p>
          <a:p>
            <a:pPr algn="l">
              <a:spcBef>
                <a:spcPts val="400"/>
              </a:spcBef>
              <a:buFont typeface="Wingdings" pitchFamily="2" charset="2"/>
              <a:buChar char="Ø"/>
            </a:pPr>
            <a:r>
              <a:rPr lang="en-US" altLang="de-DE" sz="1500" dirty="0">
                <a:latin typeface="Arial" panose="020B0604020202020204" pitchFamily="34" charset="0"/>
                <a:cs typeface="Arial" panose="020B0604020202020204" pitchFamily="34" charset="0"/>
              </a:rPr>
              <a:t> </a:t>
            </a:r>
            <a:r>
              <a:rPr lang="en-US" altLang="de-DE" sz="1500" dirty="0" smtClean="0">
                <a:latin typeface="Arial" panose="020B0604020202020204" pitchFamily="34" charset="0"/>
                <a:cs typeface="Arial" panose="020B0604020202020204" pitchFamily="34" charset="0"/>
              </a:rPr>
              <a:t> Required reliability &amp; fail safe </a:t>
            </a:r>
          </a:p>
          <a:p>
            <a:pPr algn="l">
              <a:spcBef>
                <a:spcPts val="400"/>
              </a:spcBef>
            </a:pPr>
            <a:r>
              <a:rPr lang="en-US" altLang="de-DE" sz="1500" dirty="0">
                <a:solidFill>
                  <a:srgbClr val="008000"/>
                </a:solidFill>
                <a:latin typeface="Arial" panose="020B0604020202020204" pitchFamily="34" charset="0"/>
                <a:cs typeface="Arial" panose="020B0604020202020204" pitchFamily="34" charset="0"/>
              </a:rPr>
              <a:t> </a:t>
            </a:r>
            <a:r>
              <a:rPr lang="en-US" altLang="de-DE" sz="1500" b="1" dirty="0" smtClean="0">
                <a:solidFill>
                  <a:srgbClr val="0000FF"/>
                </a:solidFill>
                <a:latin typeface="Arial" panose="020B0604020202020204" pitchFamily="34" charset="0"/>
                <a:cs typeface="Arial" panose="020B0604020202020204" pitchFamily="34" charset="0"/>
              </a:rPr>
              <a:t>Proton accelerators: </a:t>
            </a:r>
            <a:r>
              <a:rPr lang="en-US" altLang="de-DE" sz="1500" dirty="0" smtClean="0">
                <a:latin typeface="Arial" panose="020B0604020202020204" pitchFamily="34" charset="0"/>
                <a:cs typeface="Arial" panose="020B0604020202020204" pitchFamily="34" charset="0"/>
              </a:rPr>
              <a:t>Most often IC are used  for interlock-generation </a:t>
            </a:r>
          </a:p>
          <a:p>
            <a:pPr algn="l">
              <a:spcBef>
                <a:spcPts val="400"/>
              </a:spcBef>
            </a:pPr>
            <a:r>
              <a:rPr lang="en-US" altLang="de-DE" sz="1500" dirty="0">
                <a:latin typeface="Arial" panose="020B0604020202020204" pitchFamily="34" charset="0"/>
                <a:cs typeface="Arial" panose="020B0604020202020204" pitchFamily="34" charset="0"/>
              </a:rPr>
              <a:t> </a:t>
            </a:r>
            <a:r>
              <a:rPr lang="en-US" altLang="de-DE" sz="1500" dirty="0" smtClean="0">
                <a:latin typeface="Arial" panose="020B0604020202020204" pitchFamily="34" charset="0"/>
                <a:cs typeface="Arial" panose="020B0604020202020204" pitchFamily="34" charset="0"/>
              </a:rPr>
              <a:t>  &amp; particle counters for relative measurements (after calibration suited for interlock generation)</a:t>
            </a:r>
          </a:p>
          <a:p>
            <a:pPr algn="l">
              <a:spcBef>
                <a:spcPts val="400"/>
              </a:spcBef>
            </a:pPr>
            <a:r>
              <a:rPr lang="en-US" altLang="de-DE" sz="1500" b="1" dirty="0" smtClean="0">
                <a:solidFill>
                  <a:srgbClr val="008000"/>
                </a:solidFill>
                <a:latin typeface="Arial" panose="020B0604020202020204" pitchFamily="34" charset="0"/>
                <a:cs typeface="Arial" panose="020B0604020202020204" pitchFamily="34" charset="0"/>
              </a:rPr>
              <a:t> </a:t>
            </a:r>
            <a:r>
              <a:rPr lang="en-US" altLang="de-DE" sz="1500" b="1" dirty="0" smtClean="0">
                <a:solidFill>
                  <a:srgbClr val="0000FF"/>
                </a:solidFill>
                <a:latin typeface="Arial" panose="020B0604020202020204" pitchFamily="34" charset="0"/>
                <a:cs typeface="Arial" panose="020B0604020202020204" pitchFamily="34" charset="0"/>
              </a:rPr>
              <a:t>Electron accelerators:</a:t>
            </a:r>
            <a:r>
              <a:rPr lang="en-US" altLang="de-DE" sz="1500" dirty="0" smtClean="0">
                <a:solidFill>
                  <a:srgbClr val="0000FF"/>
                </a:solidFill>
                <a:latin typeface="Arial" panose="020B0604020202020204" pitchFamily="34" charset="0"/>
                <a:cs typeface="Arial" panose="020B0604020202020204" pitchFamily="34" charset="0"/>
              </a:rPr>
              <a:t> </a:t>
            </a:r>
            <a:r>
              <a:rPr lang="en-US" altLang="de-DE" sz="1500" dirty="0" smtClean="0">
                <a:latin typeface="Arial" panose="020B0604020202020204" pitchFamily="34" charset="0"/>
                <a:cs typeface="Arial" panose="020B0604020202020204" pitchFamily="34" charset="0"/>
              </a:rPr>
              <a:t>Scintillators and Cherenkov counters (partly due to short pulse operation)</a:t>
            </a:r>
          </a:p>
        </p:txBody>
      </p:sp>
      <p:sp>
        <p:nvSpPr>
          <p:cNvPr id="8" name="Rectangle 4"/>
          <p:cNvSpPr>
            <a:spLocks noChangeArrowheads="1"/>
          </p:cNvSpPr>
          <p:nvPr/>
        </p:nvSpPr>
        <p:spPr bwMode="auto">
          <a:xfrm>
            <a:off x="275302" y="3717032"/>
            <a:ext cx="8423425" cy="2239587"/>
          </a:xfrm>
          <a:prstGeom prst="rect">
            <a:avLst/>
          </a:prstGeom>
          <a:noFill/>
          <a:ln w="25400" algn="ctr">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pPr>
            <a:r>
              <a:rPr lang="en-US" altLang="de-DE" sz="1600" b="1" dirty="0" smtClean="0">
                <a:solidFill>
                  <a:srgbClr val="0000FF"/>
                </a:solidFill>
                <a:latin typeface="Arial" panose="020B0604020202020204" pitchFamily="34" charset="0"/>
                <a:cs typeface="Arial" panose="020B0604020202020204" pitchFamily="34" charset="0"/>
              </a:rPr>
              <a:t>2. Equipment based: Functionality of any relevant device must be guarantied</a:t>
            </a:r>
            <a:endParaRPr lang="en-US" altLang="de-DE" sz="1500" dirty="0" smtClean="0">
              <a:latin typeface="Arial" panose="020B0604020202020204" pitchFamily="34" charset="0"/>
              <a:cs typeface="Arial" panose="020B0604020202020204" pitchFamily="34" charset="0"/>
            </a:endParaRPr>
          </a:p>
          <a:p>
            <a:pPr algn="l">
              <a:spcBef>
                <a:spcPts val="400"/>
              </a:spcBef>
              <a:buFont typeface="Wingdings" pitchFamily="2" charset="2"/>
              <a:buChar char="Ø"/>
            </a:pPr>
            <a:r>
              <a:rPr lang="en-US" altLang="de-DE" sz="1500" dirty="0">
                <a:latin typeface="Arial" panose="020B0604020202020204" pitchFamily="34" charset="0"/>
                <a:cs typeface="Arial" panose="020B0604020202020204" pitchFamily="34" charset="0"/>
              </a:rPr>
              <a:t> </a:t>
            </a:r>
            <a:r>
              <a:rPr lang="en-US" altLang="de-DE" sz="1500" dirty="0" smtClean="0">
                <a:latin typeface="Arial" panose="020B0604020202020204" pitchFamily="34" charset="0"/>
                <a:cs typeface="Arial" panose="020B0604020202020204" pitchFamily="34" charset="0"/>
              </a:rPr>
              <a:t>Magnet power supplier</a:t>
            </a:r>
          </a:p>
          <a:p>
            <a:pPr algn="l">
              <a:spcBef>
                <a:spcPts val="400"/>
              </a:spcBef>
              <a:buFont typeface="Wingdings" pitchFamily="2" charset="2"/>
              <a:buChar char="Ø"/>
            </a:pPr>
            <a:r>
              <a:rPr lang="en-US" altLang="de-DE" sz="1500" dirty="0">
                <a:latin typeface="Arial" panose="020B0604020202020204" pitchFamily="34" charset="0"/>
                <a:cs typeface="Arial" panose="020B0604020202020204" pitchFamily="34" charset="0"/>
              </a:rPr>
              <a:t> </a:t>
            </a:r>
            <a:r>
              <a:rPr lang="en-US" altLang="de-DE" sz="1500" dirty="0" err="1" smtClean="0">
                <a:latin typeface="Arial" panose="020B0604020202020204" pitchFamily="34" charset="0"/>
                <a:cs typeface="Arial" panose="020B0604020202020204" pitchFamily="34" charset="0"/>
              </a:rPr>
              <a:t>rf</a:t>
            </a:r>
            <a:r>
              <a:rPr lang="en-US" altLang="de-DE" sz="1500" dirty="0" smtClean="0">
                <a:latin typeface="Arial" panose="020B0604020202020204" pitchFamily="34" charset="0"/>
                <a:cs typeface="Arial" panose="020B0604020202020204" pitchFamily="34" charset="0"/>
              </a:rPr>
              <a:t>-generators, cavity properties</a:t>
            </a:r>
          </a:p>
          <a:p>
            <a:pPr algn="l">
              <a:spcBef>
                <a:spcPts val="400"/>
              </a:spcBef>
              <a:buFont typeface="Wingdings" pitchFamily="2" charset="2"/>
              <a:buChar char="Ø"/>
            </a:pPr>
            <a:r>
              <a:rPr lang="en-US" altLang="de-DE" sz="1500" dirty="0">
                <a:latin typeface="Arial" panose="020B0604020202020204" pitchFamily="34" charset="0"/>
                <a:cs typeface="Arial" panose="020B0604020202020204" pitchFamily="34" charset="0"/>
              </a:rPr>
              <a:t> S</a:t>
            </a:r>
            <a:r>
              <a:rPr lang="en-US" altLang="de-DE" sz="1500" dirty="0" smtClean="0">
                <a:latin typeface="Arial" panose="020B0604020202020204" pitchFamily="34" charset="0"/>
                <a:cs typeface="Arial" panose="020B0604020202020204" pitchFamily="34" charset="0"/>
              </a:rPr>
              <a:t>uper-conducting state of magnet or cavity</a:t>
            </a:r>
          </a:p>
          <a:p>
            <a:pPr algn="l">
              <a:spcBef>
                <a:spcPts val="400"/>
              </a:spcBef>
              <a:buFont typeface="Wingdings" pitchFamily="2" charset="2"/>
              <a:buChar char="Ø"/>
            </a:pPr>
            <a:r>
              <a:rPr lang="en-US" altLang="de-DE" sz="1500" dirty="0" smtClean="0">
                <a:latin typeface="Arial" panose="020B0604020202020204" pitchFamily="34" charset="0"/>
                <a:cs typeface="Arial" panose="020B0604020202020204" pitchFamily="34" charset="0"/>
              </a:rPr>
              <a:t> Vacuum conditions </a:t>
            </a:r>
          </a:p>
          <a:p>
            <a:pPr algn="l">
              <a:spcBef>
                <a:spcPts val="400"/>
              </a:spcBef>
              <a:buFont typeface="Wingdings" pitchFamily="2" charset="2"/>
              <a:buChar char="Ø"/>
            </a:pPr>
            <a:r>
              <a:rPr lang="en-US" altLang="de-DE" sz="1500" dirty="0">
                <a:latin typeface="Arial" panose="020B0604020202020204" pitchFamily="34" charset="0"/>
                <a:cs typeface="Arial" panose="020B0604020202020204" pitchFamily="34" charset="0"/>
              </a:rPr>
              <a:t> R</a:t>
            </a:r>
            <a:r>
              <a:rPr lang="en-US" altLang="de-DE" sz="1500" dirty="0" smtClean="0">
                <a:latin typeface="Arial" panose="020B0604020202020204" pitchFamily="34" charset="0"/>
                <a:cs typeface="Arial" panose="020B0604020202020204" pitchFamily="34" charset="0"/>
              </a:rPr>
              <a:t>elevant diagnostics instruments</a:t>
            </a:r>
          </a:p>
          <a:p>
            <a:pPr algn="l">
              <a:spcBef>
                <a:spcPts val="400"/>
              </a:spcBef>
              <a:buFont typeface="Wingdings" pitchFamily="2" charset="2"/>
              <a:buChar char="Ø"/>
            </a:pPr>
            <a:r>
              <a:rPr lang="en-US" altLang="de-DE" sz="1500" dirty="0">
                <a:latin typeface="Arial" panose="020B0604020202020204" pitchFamily="34" charset="0"/>
                <a:cs typeface="Arial" panose="020B0604020202020204" pitchFamily="34" charset="0"/>
              </a:rPr>
              <a:t> C</a:t>
            </a:r>
            <a:r>
              <a:rPr lang="en-US" altLang="de-DE" sz="1500" dirty="0" smtClean="0">
                <a:latin typeface="Arial" panose="020B0604020202020204" pitchFamily="34" charset="0"/>
                <a:cs typeface="Arial" panose="020B0604020202020204" pitchFamily="34" charset="0"/>
              </a:rPr>
              <a:t>ontrol system watchdog </a:t>
            </a:r>
          </a:p>
          <a:p>
            <a:pPr algn="l">
              <a:spcBef>
                <a:spcPts val="400"/>
              </a:spcBef>
              <a:buFont typeface="Wingdings" pitchFamily="2" charset="2"/>
              <a:buChar char="Ø"/>
            </a:pPr>
            <a:r>
              <a:rPr lang="en-US" altLang="de-DE" sz="1500" dirty="0">
                <a:latin typeface="Arial" panose="020B0604020202020204" pitchFamily="34" charset="0"/>
                <a:cs typeface="Arial" panose="020B0604020202020204" pitchFamily="34" charset="0"/>
              </a:rPr>
              <a:t> </a:t>
            </a:r>
            <a:r>
              <a:rPr lang="en-US" altLang="de-DE" sz="1500" dirty="0" smtClean="0">
                <a:latin typeface="Arial" panose="020B0604020202020204" pitchFamily="34" charset="0"/>
                <a:cs typeface="Arial" panose="020B0604020202020204" pitchFamily="34" charset="0"/>
              </a:rPr>
              <a:t>... </a:t>
            </a:r>
          </a:p>
        </p:txBody>
      </p:sp>
      <p:sp>
        <p:nvSpPr>
          <p:cNvPr id="10" name="Rectangle 4"/>
          <p:cNvSpPr>
            <a:spLocks noChangeArrowheads="1"/>
          </p:cNvSpPr>
          <p:nvPr/>
        </p:nvSpPr>
        <p:spPr bwMode="auto">
          <a:xfrm>
            <a:off x="205333" y="5949280"/>
            <a:ext cx="8402639" cy="3231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spcBef>
                <a:spcPts val="400"/>
              </a:spcBef>
            </a:pPr>
            <a:r>
              <a:rPr lang="en-US" altLang="de-DE" sz="1500" dirty="0" smtClean="0">
                <a:latin typeface="Arial" panose="020B0604020202020204" pitchFamily="34" charset="0"/>
                <a:cs typeface="Arial" panose="020B0604020202020204" pitchFamily="34" charset="0"/>
              </a:rPr>
              <a:t> </a:t>
            </a:r>
            <a:r>
              <a:rPr lang="en-US" altLang="de-DE" sz="1500" b="1" dirty="0" smtClean="0">
                <a:solidFill>
                  <a:srgbClr val="0000FF"/>
                </a:solidFill>
                <a:latin typeface="Arial" panose="020B0604020202020204" pitchFamily="34" charset="0"/>
                <a:cs typeface="Arial" panose="020B0604020202020204" pitchFamily="34" charset="0"/>
              </a:rPr>
              <a:t>Remark: </a:t>
            </a:r>
            <a:r>
              <a:rPr lang="en-US" altLang="de-DE" sz="1500" dirty="0" smtClean="0">
                <a:latin typeface="Arial" panose="020B0604020202020204" pitchFamily="34" charset="0"/>
                <a:cs typeface="Arial" panose="020B0604020202020204" pitchFamily="34" charset="0"/>
              </a:rPr>
              <a:t>In exceptional cases an interlock-source can be masked to allow for acc. operation</a:t>
            </a:r>
          </a:p>
        </p:txBody>
      </p:sp>
    </p:spTree>
    <p:extLst>
      <p:ext uri="{BB962C8B-B14F-4D97-AF65-F5344CB8AC3E}">
        <p14:creationId xmlns:p14="http://schemas.microsoft.com/office/powerpoint/2010/main" val="977218940"/>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7" end="7"/>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xEl>
                                              <p:pRg st="8" end="8"/>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7">
                                            <p:txEl>
                                              <p:pRg st="9" end="9"/>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par>
                          <p:cTn id="15" fill="hold">
                            <p:stCondLst>
                              <p:cond delay="0"/>
                            </p:stCondLst>
                            <p:childTnLst>
                              <p:par>
                                <p:cTn id="16" presetID="1" presetClass="entr" presetSubtype="0" fill="hold" grpId="0" nodeType="afterEffect">
                                  <p:stCondLst>
                                    <p:cond delay="0"/>
                                  </p:stCondLst>
                                  <p:childTnLst>
                                    <p:set>
                                      <p:cBhvr>
                                        <p:cTn id="17"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0"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Text Box 2"/>
          <p:cNvSpPr txBox="1">
            <a:spLocks noChangeArrowheads="1"/>
          </p:cNvSpPr>
          <p:nvPr/>
        </p:nvSpPr>
        <p:spPr bwMode="auto">
          <a:xfrm>
            <a:off x="252000" y="180000"/>
            <a:ext cx="7924800" cy="430887"/>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200" b="1" dirty="0" smtClean="0">
                <a:solidFill>
                  <a:srgbClr val="000000"/>
                </a:solidFill>
                <a:latin typeface="Calibri" panose="020F0502020204030204" pitchFamily="34" charset="0"/>
                <a:cs typeface="Calibri" panose="020F0502020204030204" pitchFamily="34" charset="0"/>
              </a:rPr>
              <a:t>General Layout of a Machine Protection System: Hardware</a:t>
            </a:r>
            <a:endParaRPr lang="en-US" altLang="de-DE" sz="2200" b="1" dirty="0">
              <a:solidFill>
                <a:srgbClr val="000000"/>
              </a:solidFill>
              <a:latin typeface="Calibri" panose="020F0502020204030204" pitchFamily="34" charset="0"/>
              <a:cs typeface="Calibri" panose="020F0502020204030204" pitchFamily="34" charset="0"/>
            </a:endParaRPr>
          </a:p>
        </p:txBody>
      </p:sp>
      <p:sp>
        <p:nvSpPr>
          <p:cNvPr id="7" name="Rectangle 4"/>
          <p:cNvSpPr>
            <a:spLocks noChangeArrowheads="1"/>
          </p:cNvSpPr>
          <p:nvPr/>
        </p:nvSpPr>
        <p:spPr bwMode="auto">
          <a:xfrm>
            <a:off x="35496" y="993743"/>
            <a:ext cx="5112568" cy="52947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pPr>
            <a:r>
              <a:rPr lang="en-US" altLang="de-DE" sz="1700" b="1" dirty="0" smtClean="0">
                <a:solidFill>
                  <a:srgbClr val="0000FF"/>
                </a:solidFill>
                <a:latin typeface="Arial" panose="020B0604020202020204" pitchFamily="34" charset="0"/>
                <a:cs typeface="Arial" panose="020B0604020202020204" pitchFamily="34" charset="0"/>
              </a:rPr>
              <a:t>Design of a protection system:</a:t>
            </a:r>
            <a:endParaRPr lang="en-US" altLang="de-DE" sz="1700" b="1" dirty="0">
              <a:solidFill>
                <a:srgbClr val="0000FF"/>
              </a:solidFill>
              <a:latin typeface="Arial" panose="020B0604020202020204" pitchFamily="34" charset="0"/>
              <a:cs typeface="Arial" panose="020B0604020202020204" pitchFamily="34" charset="0"/>
            </a:endParaRPr>
          </a:p>
          <a:p>
            <a:pPr marL="285750" indent="-285750" algn="l">
              <a:lnSpc>
                <a:spcPct val="70000"/>
              </a:lnSpc>
              <a:spcBef>
                <a:spcPts val="800"/>
              </a:spcBef>
              <a:buFont typeface="Wingdings" panose="05000000000000000000" pitchFamily="2" charset="2"/>
              <a:buChar char="Ø"/>
            </a:pPr>
            <a:r>
              <a:rPr lang="en-US" altLang="de-DE" sz="1500" b="1" dirty="0" smtClean="0">
                <a:solidFill>
                  <a:srgbClr val="0000FF"/>
                </a:solidFill>
                <a:latin typeface="Arial" panose="020B0604020202020204" pitchFamily="34" charset="0"/>
                <a:cs typeface="Arial" panose="020B0604020202020204" pitchFamily="34" charset="0"/>
              </a:rPr>
              <a:t>BLM detector &amp; analog front-end</a:t>
            </a:r>
          </a:p>
          <a:p>
            <a:pPr algn="l">
              <a:lnSpc>
                <a:spcPct val="70000"/>
              </a:lnSpc>
              <a:spcBef>
                <a:spcPts val="800"/>
              </a:spcBef>
            </a:pPr>
            <a:r>
              <a:rPr lang="en-US" altLang="de-DE" sz="1500" b="1" i="1" dirty="0" smtClean="0">
                <a:solidFill>
                  <a:srgbClr val="0000FF"/>
                </a:solidFill>
                <a:latin typeface="Arial" panose="020B0604020202020204" pitchFamily="34" charset="0"/>
                <a:cs typeface="Arial" panose="020B0604020202020204" pitchFamily="34" charset="0"/>
              </a:rPr>
              <a:t>      </a:t>
            </a:r>
            <a:r>
              <a:rPr lang="en-US" altLang="de-DE" sz="1500" dirty="0" smtClean="0">
                <a:latin typeface="Arial" panose="020B0604020202020204" pitchFamily="34" charset="0"/>
                <a:cs typeface="Arial" panose="020B0604020202020204" pitchFamily="34" charset="0"/>
              </a:rPr>
              <a:t>low input signal under regular losses</a:t>
            </a:r>
          </a:p>
          <a:p>
            <a:pPr algn="l">
              <a:lnSpc>
                <a:spcPct val="70000"/>
              </a:lnSpc>
              <a:spcBef>
                <a:spcPts val="800"/>
              </a:spcBef>
            </a:pPr>
            <a:r>
              <a:rPr lang="en-US" altLang="de-DE" sz="1500" dirty="0">
                <a:latin typeface="Arial" panose="020B0604020202020204" pitchFamily="34" charset="0"/>
                <a:cs typeface="Arial" panose="020B0604020202020204" pitchFamily="34" charset="0"/>
              </a:rPr>
              <a:t> </a:t>
            </a:r>
            <a:r>
              <a:rPr lang="en-US" altLang="de-DE" sz="1500" dirty="0" smtClean="0">
                <a:latin typeface="Arial" panose="020B0604020202020204" pitchFamily="34" charset="0"/>
                <a:cs typeface="Arial" panose="020B0604020202020204" pitchFamily="34" charset="0"/>
              </a:rPr>
              <a:t>     large dynamic range for irregular losses</a:t>
            </a:r>
          </a:p>
          <a:p>
            <a:pPr algn="l">
              <a:lnSpc>
                <a:spcPct val="70000"/>
              </a:lnSpc>
              <a:spcBef>
                <a:spcPts val="800"/>
              </a:spcBef>
            </a:pPr>
            <a:r>
              <a:rPr lang="en-US" altLang="de-DE" sz="1500" dirty="0">
                <a:latin typeface="Arial" panose="020B0604020202020204" pitchFamily="34" charset="0"/>
                <a:cs typeface="Arial" panose="020B0604020202020204" pitchFamily="34" charset="0"/>
              </a:rPr>
              <a:t> </a:t>
            </a:r>
            <a:r>
              <a:rPr lang="en-US" altLang="de-DE" sz="1500" dirty="0" smtClean="0">
                <a:latin typeface="Arial" panose="020B0604020202020204" pitchFamily="34" charset="0"/>
                <a:cs typeface="Arial" panose="020B0604020202020204" pitchFamily="34" charset="0"/>
              </a:rPr>
              <a:t>     e.g. current-frequency converter</a:t>
            </a:r>
          </a:p>
          <a:p>
            <a:pPr marL="285750" indent="-285750" algn="l">
              <a:lnSpc>
                <a:spcPct val="70000"/>
              </a:lnSpc>
              <a:spcBef>
                <a:spcPts val="800"/>
              </a:spcBef>
              <a:buFont typeface="Wingdings" panose="05000000000000000000" pitchFamily="2" charset="2"/>
              <a:buChar char="Ø"/>
            </a:pPr>
            <a:r>
              <a:rPr lang="en-US" altLang="de-DE" sz="1500" b="1" dirty="0" smtClean="0">
                <a:solidFill>
                  <a:srgbClr val="0000FF"/>
                </a:solidFill>
                <a:latin typeface="Arial" panose="020B0604020202020204" pitchFamily="34" charset="0"/>
                <a:cs typeface="Arial" panose="020B0604020202020204" pitchFamily="34" charset="0"/>
              </a:rPr>
              <a:t>Digitalization</a:t>
            </a:r>
          </a:p>
          <a:p>
            <a:pPr algn="l">
              <a:lnSpc>
                <a:spcPct val="70000"/>
              </a:lnSpc>
              <a:spcBef>
                <a:spcPts val="800"/>
              </a:spcBef>
            </a:pPr>
            <a:r>
              <a:rPr lang="en-US" altLang="de-DE" sz="1500" dirty="0" smtClean="0">
                <a:latin typeface="Arial" panose="020B0604020202020204" pitchFamily="34" charset="0"/>
                <a:cs typeface="Arial" panose="020B0604020202020204" pitchFamily="34" charset="0"/>
              </a:rPr>
              <a:t>      high time resolution</a:t>
            </a:r>
            <a:r>
              <a:rPr lang="en-US" altLang="de-DE" sz="1500" dirty="0">
                <a:latin typeface="Arial" panose="020B0604020202020204" pitchFamily="34" charset="0"/>
                <a:cs typeface="Arial" panose="020B0604020202020204" pitchFamily="34" charset="0"/>
              </a:rPr>
              <a:t> </a:t>
            </a:r>
            <a:r>
              <a:rPr lang="en-US" altLang="de-DE" sz="1500" dirty="0" smtClean="0">
                <a:latin typeface="Arial" panose="020B0604020202020204" pitchFamily="34" charset="0"/>
                <a:cs typeface="Arial" panose="020B0604020202020204" pitchFamily="34" charset="0"/>
              </a:rPr>
              <a:t>(e.g. LHC </a:t>
            </a:r>
            <a:r>
              <a:rPr lang="en-US" altLang="de-DE" sz="1500" dirty="0">
                <a:latin typeface="Arial" panose="020B0604020202020204" pitchFamily="34" charset="0"/>
                <a:cs typeface="Arial" panose="020B0604020202020204" pitchFamily="34" charset="0"/>
              </a:rPr>
              <a:t>1</a:t>
            </a:r>
            <a:r>
              <a:rPr lang="en-US" altLang="de-DE" sz="1500" dirty="0" smtClean="0">
                <a:latin typeface="Arial" panose="020B0604020202020204" pitchFamily="34" charset="0"/>
                <a:cs typeface="Arial" panose="020B0604020202020204" pitchFamily="34" charset="0"/>
              </a:rPr>
              <a:t> turn = 89 µs)  </a:t>
            </a:r>
          </a:p>
          <a:p>
            <a:pPr marL="285750" indent="-285750" algn="l">
              <a:lnSpc>
                <a:spcPct val="70000"/>
              </a:lnSpc>
              <a:spcBef>
                <a:spcPts val="800"/>
              </a:spcBef>
              <a:buFont typeface="Wingdings" panose="05000000000000000000" pitchFamily="2" charset="2"/>
              <a:buChar char="Ø"/>
            </a:pPr>
            <a:r>
              <a:rPr lang="en-US" altLang="de-DE" sz="1500" b="1" dirty="0" smtClean="0">
                <a:solidFill>
                  <a:srgbClr val="0000FF"/>
                </a:solidFill>
                <a:latin typeface="Arial" panose="020B0604020202020204" pitchFamily="34" charset="0"/>
                <a:cs typeface="Arial" panose="020B0604020202020204" pitchFamily="34" charset="0"/>
              </a:rPr>
              <a:t>Comparison to threshold values</a:t>
            </a:r>
            <a:endParaRPr lang="en-US" altLang="de-DE" sz="1500" b="1" dirty="0">
              <a:solidFill>
                <a:srgbClr val="0000FF"/>
              </a:solidFill>
              <a:latin typeface="Arial" panose="020B0604020202020204" pitchFamily="34" charset="0"/>
              <a:cs typeface="Arial" panose="020B0604020202020204" pitchFamily="34" charset="0"/>
            </a:endParaRPr>
          </a:p>
          <a:p>
            <a:pPr algn="l">
              <a:lnSpc>
                <a:spcPct val="70000"/>
              </a:lnSpc>
              <a:spcBef>
                <a:spcPts val="800"/>
              </a:spcBef>
            </a:pPr>
            <a:r>
              <a:rPr lang="en-US" altLang="de-DE" sz="1500" dirty="0" smtClean="0">
                <a:latin typeface="Arial" panose="020B0604020202020204" pitchFamily="34" charset="0"/>
                <a:cs typeface="Arial" panose="020B0604020202020204" pitchFamily="34" charset="0"/>
              </a:rPr>
              <a:t>      fast, real-time calculation  (FPGA, DSP)</a:t>
            </a:r>
            <a:endParaRPr lang="en-US" altLang="de-DE" sz="1500" dirty="0">
              <a:latin typeface="Arial" panose="020B0604020202020204" pitchFamily="34" charset="0"/>
              <a:cs typeface="Arial" panose="020B0604020202020204" pitchFamily="34" charset="0"/>
            </a:endParaRPr>
          </a:p>
          <a:p>
            <a:pPr marL="285750" indent="-285750" algn="l">
              <a:lnSpc>
                <a:spcPct val="70000"/>
              </a:lnSpc>
              <a:spcBef>
                <a:spcPts val="800"/>
              </a:spcBef>
              <a:buFont typeface="Wingdings" panose="05000000000000000000" pitchFamily="2" charset="2"/>
              <a:buChar char="Ø"/>
            </a:pPr>
            <a:r>
              <a:rPr lang="en-US" altLang="de-DE" sz="1500" b="1" dirty="0" smtClean="0">
                <a:solidFill>
                  <a:srgbClr val="0000FF"/>
                </a:solidFill>
                <a:latin typeface="Arial" panose="020B0604020202020204" pitchFamily="34" charset="0"/>
                <a:cs typeface="Arial" panose="020B0604020202020204" pitchFamily="34" charset="0"/>
              </a:rPr>
              <a:t>Generation &amp; broadcasting of interlock signal</a:t>
            </a:r>
            <a:endParaRPr lang="en-US" altLang="de-DE" sz="1500" b="1" dirty="0">
              <a:solidFill>
                <a:srgbClr val="0000FF"/>
              </a:solidFill>
              <a:latin typeface="Arial" panose="020B0604020202020204" pitchFamily="34" charset="0"/>
              <a:cs typeface="Arial" panose="020B0604020202020204" pitchFamily="34" charset="0"/>
            </a:endParaRPr>
          </a:p>
          <a:p>
            <a:pPr algn="l">
              <a:lnSpc>
                <a:spcPct val="70000"/>
              </a:lnSpc>
              <a:spcBef>
                <a:spcPts val="800"/>
              </a:spcBef>
            </a:pPr>
            <a:r>
              <a:rPr lang="en-US" altLang="de-DE" sz="1500" dirty="0" smtClean="0">
                <a:latin typeface="Arial" panose="020B0604020202020204" pitchFamily="34" charset="0"/>
                <a:cs typeface="Arial" panose="020B0604020202020204" pitchFamily="34" charset="0"/>
              </a:rPr>
              <a:t>      real-time operation required, equipment  ok input</a:t>
            </a:r>
          </a:p>
          <a:p>
            <a:pPr marL="285750" indent="-285750" algn="l">
              <a:lnSpc>
                <a:spcPct val="70000"/>
              </a:lnSpc>
              <a:spcBef>
                <a:spcPts val="800"/>
              </a:spcBef>
              <a:buFont typeface="Wingdings" panose="05000000000000000000" pitchFamily="2" charset="2"/>
              <a:buChar char="Ø"/>
            </a:pPr>
            <a:r>
              <a:rPr lang="en-US" altLang="de-DE" sz="1500" b="1" dirty="0" smtClean="0">
                <a:solidFill>
                  <a:srgbClr val="0000FF"/>
                </a:solidFill>
                <a:latin typeface="Arial" panose="020B0604020202020204" pitchFamily="34" charset="0"/>
                <a:cs typeface="Arial" panose="020B0604020202020204" pitchFamily="34" charset="0"/>
              </a:rPr>
              <a:t>Beam permit: </a:t>
            </a:r>
            <a:r>
              <a:rPr lang="en-US" altLang="de-DE" sz="1500" dirty="0" smtClean="0">
                <a:latin typeface="Arial" panose="020B0604020202020204" pitchFamily="34" charset="0"/>
                <a:cs typeface="Arial" panose="020B0604020202020204" pitchFamily="34" charset="0"/>
              </a:rPr>
              <a:t>if not ok: </a:t>
            </a:r>
          </a:p>
          <a:p>
            <a:pPr algn="l">
              <a:lnSpc>
                <a:spcPct val="70000"/>
              </a:lnSpc>
              <a:spcBef>
                <a:spcPts val="800"/>
              </a:spcBef>
            </a:pPr>
            <a:r>
              <a:rPr lang="en-US" altLang="de-DE" sz="1500" dirty="0">
                <a:latin typeface="Arial" panose="020B0604020202020204" pitchFamily="34" charset="0"/>
                <a:cs typeface="Arial" panose="020B0604020202020204" pitchFamily="34" charset="0"/>
              </a:rPr>
              <a:t> </a:t>
            </a:r>
            <a:r>
              <a:rPr lang="en-US" altLang="de-DE" sz="1500" dirty="0" smtClean="0">
                <a:latin typeface="Arial" panose="020B0604020202020204" pitchFamily="34" charset="0"/>
                <a:cs typeface="Arial" panose="020B0604020202020204" pitchFamily="34" charset="0"/>
              </a:rPr>
              <a:t>     </a:t>
            </a:r>
            <a:r>
              <a:rPr lang="en-US" altLang="de-DE" sz="1500" dirty="0" smtClean="0">
                <a:latin typeface="Arial" panose="020B0604020202020204" pitchFamily="34" charset="0"/>
                <a:cs typeface="Arial" panose="020B0604020202020204" pitchFamily="34" charset="0"/>
                <a:sym typeface="Symbol"/>
              </a:rPr>
              <a:t> </a:t>
            </a:r>
            <a:r>
              <a:rPr lang="en-US" altLang="de-DE" sz="1500" dirty="0" smtClean="0">
                <a:latin typeface="Arial" panose="020B0604020202020204" pitchFamily="34" charset="0"/>
                <a:cs typeface="Arial" panose="020B0604020202020204" pitchFamily="34" charset="0"/>
              </a:rPr>
              <a:t>beam abortion </a:t>
            </a:r>
            <a:r>
              <a:rPr lang="en-US" altLang="de-DE" sz="1500" dirty="0" err="1" smtClean="0">
                <a:latin typeface="Arial" panose="020B0604020202020204" pitchFamily="34" charset="0"/>
                <a:cs typeface="Arial" panose="020B0604020202020204" pitchFamily="34" charset="0"/>
              </a:rPr>
              <a:t>kicker@synchr</a:t>
            </a:r>
            <a:r>
              <a:rPr lang="en-US" altLang="de-DE" sz="1500" dirty="0" smtClean="0">
                <a:latin typeface="Arial" panose="020B0604020202020204" pitchFamily="34" charset="0"/>
                <a:cs typeface="Arial" panose="020B0604020202020204" pitchFamily="34" charset="0"/>
              </a:rPr>
              <a:t>. or </a:t>
            </a:r>
            <a:r>
              <a:rPr lang="en-US" altLang="de-DE" sz="1500" dirty="0" err="1" smtClean="0">
                <a:latin typeface="Arial" panose="020B0604020202020204" pitchFamily="34" charset="0"/>
                <a:cs typeface="Arial" panose="020B0604020202020204" pitchFamily="34" charset="0"/>
              </a:rPr>
              <a:t>chopper@LINAC</a:t>
            </a:r>
            <a:r>
              <a:rPr lang="en-US" altLang="de-DE" sz="1500" dirty="0" smtClean="0">
                <a:latin typeface="Arial" panose="020B0604020202020204" pitchFamily="34" charset="0"/>
                <a:cs typeface="Arial" panose="020B0604020202020204" pitchFamily="34" charset="0"/>
              </a:rPr>
              <a:t>      </a:t>
            </a:r>
          </a:p>
          <a:p>
            <a:pPr algn="l">
              <a:lnSpc>
                <a:spcPct val="70000"/>
              </a:lnSpc>
              <a:spcBef>
                <a:spcPts val="800"/>
              </a:spcBef>
            </a:pPr>
            <a:r>
              <a:rPr lang="en-US" altLang="de-DE" sz="1500" dirty="0">
                <a:latin typeface="Arial" panose="020B0604020202020204" pitchFamily="34" charset="0"/>
                <a:cs typeface="Arial" panose="020B0604020202020204" pitchFamily="34" charset="0"/>
                <a:sym typeface="Symbol"/>
              </a:rPr>
              <a:t> </a:t>
            </a:r>
            <a:r>
              <a:rPr lang="en-US" altLang="de-DE" sz="1500" dirty="0" smtClean="0">
                <a:latin typeface="Arial" panose="020B0604020202020204" pitchFamily="34" charset="0"/>
                <a:cs typeface="Arial" panose="020B0604020202020204" pitchFamily="34" charset="0"/>
                <a:sym typeface="Symbol"/>
              </a:rPr>
              <a:t>      </a:t>
            </a:r>
            <a:r>
              <a:rPr lang="en-US" altLang="de-DE" sz="1500" dirty="0" smtClean="0">
                <a:latin typeface="Arial" panose="020B0604020202020204" pitchFamily="34" charset="0"/>
                <a:cs typeface="Arial" panose="020B0604020202020204" pitchFamily="34" charset="0"/>
              </a:rPr>
              <a:t>disable next beam production </a:t>
            </a:r>
            <a:endParaRPr lang="en-US" altLang="de-DE" sz="1500" dirty="0">
              <a:latin typeface="Arial" panose="020B0604020202020204" pitchFamily="34" charset="0"/>
              <a:cs typeface="Arial" panose="020B0604020202020204" pitchFamily="34" charset="0"/>
            </a:endParaRPr>
          </a:p>
          <a:p>
            <a:pPr marL="285750" indent="-285750" algn="l">
              <a:lnSpc>
                <a:spcPct val="70000"/>
              </a:lnSpc>
              <a:spcBef>
                <a:spcPts val="800"/>
              </a:spcBef>
              <a:buFont typeface="Wingdings" panose="05000000000000000000" pitchFamily="2" charset="2"/>
              <a:buChar char="Ø"/>
            </a:pPr>
            <a:r>
              <a:rPr lang="en-US" altLang="de-DE" sz="1500" b="1" dirty="0" smtClean="0">
                <a:solidFill>
                  <a:srgbClr val="0000FF"/>
                </a:solidFill>
                <a:latin typeface="Arial" panose="020B0604020202020204" pitchFamily="34" charset="0"/>
                <a:cs typeface="Arial" panose="020B0604020202020204" pitchFamily="34" charset="0"/>
              </a:rPr>
              <a:t>Data logging</a:t>
            </a:r>
            <a:endParaRPr lang="en-US" altLang="de-DE" sz="1500" b="1" dirty="0">
              <a:solidFill>
                <a:srgbClr val="0000FF"/>
              </a:solidFill>
              <a:latin typeface="Arial" panose="020B0604020202020204" pitchFamily="34" charset="0"/>
              <a:cs typeface="Arial" panose="020B0604020202020204" pitchFamily="34" charset="0"/>
            </a:endParaRPr>
          </a:p>
          <a:p>
            <a:pPr algn="l">
              <a:lnSpc>
                <a:spcPct val="70000"/>
              </a:lnSpc>
              <a:spcBef>
                <a:spcPts val="800"/>
              </a:spcBef>
            </a:pPr>
            <a:r>
              <a:rPr lang="en-US" altLang="de-DE" sz="1500" dirty="0" smtClean="0">
                <a:latin typeface="Arial" panose="020B0604020202020204" pitchFamily="34" charset="0"/>
                <a:cs typeface="Arial" panose="020B0604020202020204" pitchFamily="34" charset="0"/>
              </a:rPr>
              <a:t>      </a:t>
            </a:r>
            <a:r>
              <a:rPr lang="en-US" altLang="de-DE" sz="1500" dirty="0" smtClean="0">
                <a:latin typeface="Arial" panose="020B0604020202020204" pitchFamily="34" charset="0"/>
                <a:cs typeface="Arial" panose="020B0604020202020204" pitchFamily="34" charset="0"/>
                <a:sym typeface="Symbol"/>
              </a:rPr>
              <a:t> </a:t>
            </a:r>
            <a:r>
              <a:rPr lang="en-US" altLang="de-DE" sz="1500" dirty="0" smtClean="0">
                <a:latin typeface="Arial" panose="020B0604020202020204" pitchFamily="34" charset="0"/>
                <a:cs typeface="Arial" panose="020B0604020202020204" pitchFamily="34" charset="0"/>
              </a:rPr>
              <a:t>detailed ‘post mortem ‘storage &amp; archiving </a:t>
            </a:r>
          </a:p>
          <a:p>
            <a:pPr algn="l">
              <a:lnSpc>
                <a:spcPct val="70000"/>
              </a:lnSpc>
              <a:spcBef>
                <a:spcPts val="800"/>
              </a:spcBef>
            </a:pPr>
            <a:r>
              <a:rPr lang="en-US" altLang="de-DE" sz="1500" dirty="0" smtClean="0">
                <a:latin typeface="Arial" panose="020B0604020202020204" pitchFamily="34" charset="0"/>
                <a:cs typeface="Arial" panose="020B0604020202020204" pitchFamily="34" charset="0"/>
              </a:rPr>
              <a:t>      </a:t>
            </a:r>
            <a:r>
              <a:rPr lang="en-US" altLang="de-DE" sz="1500" dirty="0">
                <a:latin typeface="Arial" panose="020B0604020202020204" pitchFamily="34" charset="0"/>
                <a:cs typeface="Arial" panose="020B0604020202020204" pitchFamily="34" charset="0"/>
                <a:sym typeface="Symbol"/>
              </a:rPr>
              <a:t> </a:t>
            </a:r>
            <a:r>
              <a:rPr lang="en-US" altLang="de-DE" sz="1500" dirty="0" smtClean="0">
                <a:latin typeface="Arial" panose="020B0604020202020204" pitchFamily="34" charset="0"/>
                <a:cs typeface="Arial" panose="020B0604020202020204" pitchFamily="34" charset="0"/>
              </a:rPr>
              <a:t>error display </a:t>
            </a:r>
          </a:p>
          <a:p>
            <a:pPr marL="285750" indent="-285750" algn="l">
              <a:lnSpc>
                <a:spcPct val="70000"/>
              </a:lnSpc>
              <a:spcBef>
                <a:spcPts val="800"/>
              </a:spcBef>
              <a:buFont typeface="Wingdings" panose="05000000000000000000" pitchFamily="2" charset="2"/>
              <a:buChar char="Ø"/>
            </a:pPr>
            <a:r>
              <a:rPr lang="en-US" altLang="de-DE" sz="1500" b="1" dirty="0" smtClean="0">
                <a:solidFill>
                  <a:srgbClr val="0000FF"/>
                </a:solidFill>
                <a:latin typeface="Arial" panose="020B0604020202020204" pitchFamily="34" charset="0"/>
                <a:cs typeface="Arial" panose="020B0604020202020204" pitchFamily="34" charset="0"/>
              </a:rPr>
              <a:t>Generally</a:t>
            </a:r>
            <a:endParaRPr lang="en-US" altLang="de-DE" sz="1500" b="1" dirty="0">
              <a:solidFill>
                <a:srgbClr val="0000FF"/>
              </a:solidFill>
              <a:latin typeface="Arial" panose="020B0604020202020204" pitchFamily="34" charset="0"/>
              <a:cs typeface="Arial" panose="020B0604020202020204" pitchFamily="34" charset="0"/>
            </a:endParaRPr>
          </a:p>
          <a:p>
            <a:pPr algn="l">
              <a:lnSpc>
                <a:spcPct val="70000"/>
              </a:lnSpc>
              <a:spcBef>
                <a:spcPts val="800"/>
              </a:spcBef>
            </a:pPr>
            <a:r>
              <a:rPr lang="en-US" altLang="de-DE" sz="1500" b="1" dirty="0" smtClean="0">
                <a:latin typeface="Arial" panose="020B0604020202020204" pitchFamily="34" charset="0"/>
                <a:cs typeface="Arial" panose="020B0604020202020204" pitchFamily="34" charset="0"/>
              </a:rPr>
              <a:t>      robust &amp; fail-safe system required!</a:t>
            </a:r>
          </a:p>
          <a:p>
            <a:pPr algn="l">
              <a:lnSpc>
                <a:spcPct val="70000"/>
              </a:lnSpc>
              <a:spcBef>
                <a:spcPts val="800"/>
              </a:spcBef>
            </a:pPr>
            <a:r>
              <a:rPr lang="en-US" altLang="de-DE" sz="1500" b="1" dirty="0" smtClean="0">
                <a:latin typeface="Arial" panose="020B0604020202020204" pitchFamily="34" charset="0"/>
                <a:cs typeface="Arial" panose="020B0604020202020204" pitchFamily="34" charset="0"/>
              </a:rPr>
              <a:t>      challenge: large dynamic range</a:t>
            </a:r>
          </a:p>
        </p:txBody>
      </p:sp>
      <p:grpSp>
        <p:nvGrpSpPr>
          <p:cNvPr id="27" name="Gruppieren 26"/>
          <p:cNvGrpSpPr/>
          <p:nvPr/>
        </p:nvGrpSpPr>
        <p:grpSpPr>
          <a:xfrm>
            <a:off x="4184205" y="6003021"/>
            <a:ext cx="1539923" cy="378307"/>
            <a:chOff x="4245422" y="6051431"/>
            <a:chExt cx="1539923" cy="378307"/>
          </a:xfrm>
        </p:grpSpPr>
        <p:sp>
          <p:nvSpPr>
            <p:cNvPr id="66" name="Abgerundetes Rechteck 65"/>
            <p:cNvSpPr/>
            <p:nvPr/>
          </p:nvSpPr>
          <p:spPr bwMode="auto">
            <a:xfrm>
              <a:off x="4245422" y="6051431"/>
              <a:ext cx="360040" cy="378307"/>
            </a:xfrm>
            <a:prstGeom prst="roundRect">
              <a:avLst/>
            </a:prstGeom>
            <a:solidFill>
              <a:schemeClr val="accent1">
                <a:alpha val="50000"/>
              </a:schemeClr>
            </a:solidFill>
            <a:ln w="25400" cap="flat" cmpd="sng" algn="ctr">
              <a:solidFill>
                <a:srgbClr val="0033CC"/>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smtClean="0">
                <a:ln>
                  <a:noFill/>
                </a:ln>
                <a:solidFill>
                  <a:schemeClr val="tx1"/>
                </a:solidFill>
                <a:effectLst/>
                <a:latin typeface="Times New Roman" pitchFamily="18" charset="0"/>
              </a:endParaRPr>
            </a:p>
          </p:txBody>
        </p:sp>
        <p:sp>
          <p:nvSpPr>
            <p:cNvPr id="68" name="Rectangle 4"/>
            <p:cNvSpPr>
              <a:spLocks noChangeArrowheads="1"/>
            </p:cNvSpPr>
            <p:nvPr/>
          </p:nvSpPr>
          <p:spPr bwMode="auto">
            <a:xfrm>
              <a:off x="4591894" y="6135572"/>
              <a:ext cx="1193451" cy="2573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pPr>
              <a:r>
                <a:rPr lang="en-US" altLang="de-DE" sz="1500" b="1" dirty="0" smtClean="0">
                  <a:latin typeface="Arial" panose="020B0604020202020204" pitchFamily="34" charset="0"/>
                  <a:cs typeface="Arial" panose="020B0604020202020204" pitchFamily="34" charset="0"/>
                </a:rPr>
                <a:t>= analog</a:t>
              </a:r>
              <a:endParaRPr lang="en-US" altLang="de-DE" sz="1500" dirty="0" smtClean="0">
                <a:latin typeface="Arial" panose="020B0604020202020204" pitchFamily="34" charset="0"/>
                <a:cs typeface="Arial" panose="020B0604020202020204" pitchFamily="34" charset="0"/>
              </a:endParaRPr>
            </a:p>
          </p:txBody>
        </p:sp>
      </p:grpSp>
      <p:grpSp>
        <p:nvGrpSpPr>
          <p:cNvPr id="70" name="Gruppieren 69"/>
          <p:cNvGrpSpPr/>
          <p:nvPr/>
        </p:nvGrpSpPr>
        <p:grpSpPr>
          <a:xfrm>
            <a:off x="5508104" y="6021288"/>
            <a:ext cx="1897247" cy="488739"/>
            <a:chOff x="4171927" y="6062331"/>
            <a:chExt cx="1616895" cy="488739"/>
          </a:xfrm>
        </p:grpSpPr>
        <p:sp>
          <p:nvSpPr>
            <p:cNvPr id="71" name="Abgerundetes Rechteck 70"/>
            <p:cNvSpPr/>
            <p:nvPr/>
          </p:nvSpPr>
          <p:spPr bwMode="auto">
            <a:xfrm>
              <a:off x="4171927" y="6062331"/>
              <a:ext cx="321076" cy="350107"/>
            </a:xfrm>
            <a:prstGeom prst="roundRect">
              <a:avLst/>
            </a:prstGeom>
            <a:solidFill>
              <a:srgbClr val="CC0099">
                <a:alpha val="25000"/>
              </a:srgbClr>
            </a:solidFill>
            <a:ln w="25400" cap="flat" cmpd="sng" algn="ctr">
              <a:solidFill>
                <a:srgbClr val="CC0099"/>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smtClean="0">
                <a:ln>
                  <a:noFill/>
                </a:ln>
                <a:solidFill>
                  <a:schemeClr val="tx1"/>
                </a:solidFill>
                <a:effectLst/>
                <a:latin typeface="Times New Roman" pitchFamily="18" charset="0"/>
              </a:endParaRPr>
            </a:p>
          </p:txBody>
        </p:sp>
        <p:sp>
          <p:nvSpPr>
            <p:cNvPr id="72" name="Rectangle 4"/>
            <p:cNvSpPr>
              <a:spLocks noChangeArrowheads="1"/>
            </p:cNvSpPr>
            <p:nvPr/>
          </p:nvSpPr>
          <p:spPr bwMode="auto">
            <a:xfrm>
              <a:off x="4493004" y="6135572"/>
              <a:ext cx="1295818" cy="4154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pPr>
              <a:r>
                <a:rPr lang="en-US" altLang="de-DE" sz="1500" b="1" dirty="0" smtClean="0">
                  <a:latin typeface="Arial" panose="020B0604020202020204" pitchFamily="34" charset="0"/>
                  <a:cs typeface="Arial" panose="020B0604020202020204" pitchFamily="34" charset="0"/>
                </a:rPr>
                <a:t>= real-time OS</a:t>
              </a:r>
              <a:endParaRPr lang="en-US" altLang="de-DE" sz="1500" dirty="0" smtClean="0">
                <a:latin typeface="Arial" panose="020B0604020202020204" pitchFamily="34" charset="0"/>
                <a:cs typeface="Arial" panose="020B0604020202020204" pitchFamily="34" charset="0"/>
              </a:endParaRPr>
            </a:p>
          </p:txBody>
        </p:sp>
      </p:grpSp>
      <p:grpSp>
        <p:nvGrpSpPr>
          <p:cNvPr id="73" name="Gruppieren 72"/>
          <p:cNvGrpSpPr/>
          <p:nvPr/>
        </p:nvGrpSpPr>
        <p:grpSpPr>
          <a:xfrm>
            <a:off x="7380312" y="6021288"/>
            <a:ext cx="1763687" cy="350107"/>
            <a:chOff x="4060491" y="6079632"/>
            <a:chExt cx="1763687" cy="350107"/>
          </a:xfrm>
        </p:grpSpPr>
        <p:sp>
          <p:nvSpPr>
            <p:cNvPr id="74" name="Abgerundetes Rechteck 73"/>
            <p:cNvSpPr/>
            <p:nvPr/>
          </p:nvSpPr>
          <p:spPr bwMode="auto">
            <a:xfrm>
              <a:off x="4060491" y="6079632"/>
              <a:ext cx="367778" cy="350107"/>
            </a:xfrm>
            <a:prstGeom prst="roundRect">
              <a:avLst/>
            </a:prstGeom>
            <a:solidFill>
              <a:srgbClr val="FFC000">
                <a:alpha val="50000"/>
              </a:srgbClr>
            </a:solidFill>
            <a:ln w="25400" cap="flat" cmpd="sng" algn="ctr">
              <a:solidFill>
                <a:srgbClr val="FFC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smtClean="0">
                <a:ln>
                  <a:noFill/>
                </a:ln>
                <a:solidFill>
                  <a:schemeClr val="tx1"/>
                </a:solidFill>
                <a:effectLst/>
                <a:latin typeface="Times New Roman" pitchFamily="18" charset="0"/>
              </a:endParaRPr>
            </a:p>
          </p:txBody>
        </p:sp>
        <p:sp>
          <p:nvSpPr>
            <p:cNvPr id="75" name="Rectangle 4"/>
            <p:cNvSpPr>
              <a:spLocks noChangeArrowheads="1"/>
            </p:cNvSpPr>
            <p:nvPr/>
          </p:nvSpPr>
          <p:spPr bwMode="auto">
            <a:xfrm>
              <a:off x="4427984" y="6135572"/>
              <a:ext cx="1396194" cy="2539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pPr>
              <a:r>
                <a:rPr lang="en-US" altLang="de-DE" sz="1500" b="1" dirty="0" smtClean="0">
                  <a:latin typeface="Arial" panose="020B0604020202020204" pitchFamily="34" charset="0"/>
                  <a:cs typeface="Arial" panose="020B0604020202020204" pitchFamily="34" charset="0"/>
                </a:rPr>
                <a:t>= regular OS</a:t>
              </a:r>
              <a:endParaRPr lang="en-US" altLang="de-DE" sz="1500" dirty="0" smtClean="0">
                <a:latin typeface="Arial" panose="020B0604020202020204" pitchFamily="34" charset="0"/>
                <a:cs typeface="Arial" panose="020B0604020202020204" pitchFamily="34" charset="0"/>
              </a:endParaRPr>
            </a:p>
          </p:txBody>
        </p:sp>
      </p:grpSp>
      <p:grpSp>
        <p:nvGrpSpPr>
          <p:cNvPr id="300050" name="Gruppieren 300049"/>
          <p:cNvGrpSpPr/>
          <p:nvPr/>
        </p:nvGrpSpPr>
        <p:grpSpPr>
          <a:xfrm>
            <a:off x="4542711" y="1191849"/>
            <a:ext cx="1210706" cy="1301047"/>
            <a:chOff x="4542711" y="1191849"/>
            <a:chExt cx="1210706" cy="1301047"/>
          </a:xfrm>
        </p:grpSpPr>
        <p:grpSp>
          <p:nvGrpSpPr>
            <p:cNvPr id="25" name="Gruppieren 24"/>
            <p:cNvGrpSpPr/>
            <p:nvPr/>
          </p:nvGrpSpPr>
          <p:grpSpPr>
            <a:xfrm>
              <a:off x="4542711" y="1983937"/>
              <a:ext cx="1210706" cy="508959"/>
              <a:chOff x="5691547" y="1772748"/>
              <a:chExt cx="1210706" cy="508959"/>
            </a:xfrm>
          </p:grpSpPr>
          <p:sp>
            <p:nvSpPr>
              <p:cNvPr id="28" name="Abgerundetes Rechteck 27"/>
              <p:cNvSpPr/>
              <p:nvPr/>
            </p:nvSpPr>
            <p:spPr bwMode="auto">
              <a:xfrm>
                <a:off x="5691547" y="1772748"/>
                <a:ext cx="1210705" cy="508959"/>
              </a:xfrm>
              <a:prstGeom prst="roundRect">
                <a:avLst/>
              </a:prstGeom>
              <a:solidFill>
                <a:schemeClr val="accent1">
                  <a:alpha val="50000"/>
                </a:schemeClr>
              </a:solidFill>
              <a:ln w="25400" cap="flat" cmpd="sng" algn="ctr">
                <a:solidFill>
                  <a:srgbClr val="0033CC"/>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smtClean="0">
                  <a:ln>
                    <a:noFill/>
                  </a:ln>
                  <a:solidFill>
                    <a:schemeClr val="tx1"/>
                  </a:solidFill>
                  <a:effectLst/>
                  <a:latin typeface="Times New Roman" pitchFamily="18" charset="0"/>
                </a:endParaRPr>
              </a:p>
            </p:txBody>
          </p:sp>
          <p:sp>
            <p:nvSpPr>
              <p:cNvPr id="24" name="Rectangle 4"/>
              <p:cNvSpPr>
                <a:spLocks noChangeArrowheads="1"/>
              </p:cNvSpPr>
              <p:nvPr/>
            </p:nvSpPr>
            <p:spPr bwMode="auto">
              <a:xfrm>
                <a:off x="5691548" y="1808159"/>
                <a:ext cx="1210705" cy="4585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nSpc>
                    <a:spcPct val="70000"/>
                  </a:lnSpc>
                </a:pPr>
                <a:r>
                  <a:rPr lang="en-US" altLang="de-DE" sz="1400" b="1" dirty="0" smtClean="0">
                    <a:latin typeface="Arial" panose="020B0604020202020204" pitchFamily="34" charset="0"/>
                    <a:cs typeface="Arial" panose="020B0604020202020204" pitchFamily="34" charset="0"/>
                  </a:rPr>
                  <a:t>front- end</a:t>
                </a:r>
              </a:p>
              <a:p>
                <a:pPr>
                  <a:spcBef>
                    <a:spcPts val="0"/>
                  </a:spcBef>
                </a:pPr>
                <a:r>
                  <a:rPr lang="en-US" altLang="de-DE" sz="1400" b="1" dirty="0" smtClean="0">
                    <a:latin typeface="Arial" panose="020B0604020202020204" pitchFamily="34" charset="0"/>
                    <a:cs typeface="Arial" panose="020B0604020202020204" pitchFamily="34" charset="0"/>
                  </a:rPr>
                  <a:t>electronics</a:t>
                </a:r>
                <a:endParaRPr lang="en-US" altLang="de-DE" sz="1400" dirty="0" smtClean="0">
                  <a:latin typeface="Arial" panose="020B0604020202020204" pitchFamily="34" charset="0"/>
                  <a:cs typeface="Arial" panose="020B0604020202020204" pitchFamily="34" charset="0"/>
                </a:endParaRPr>
              </a:p>
            </p:txBody>
          </p:sp>
        </p:grpSp>
        <p:grpSp>
          <p:nvGrpSpPr>
            <p:cNvPr id="12" name="Gruppieren 11"/>
            <p:cNvGrpSpPr/>
            <p:nvPr/>
          </p:nvGrpSpPr>
          <p:grpSpPr>
            <a:xfrm>
              <a:off x="4542711" y="1191849"/>
              <a:ext cx="1210705" cy="508959"/>
              <a:chOff x="4262438" y="1772749"/>
              <a:chExt cx="1210705" cy="508959"/>
            </a:xfrm>
          </p:grpSpPr>
          <p:sp>
            <p:nvSpPr>
              <p:cNvPr id="9" name="Abgerundetes Rechteck 8"/>
              <p:cNvSpPr/>
              <p:nvPr/>
            </p:nvSpPr>
            <p:spPr bwMode="auto">
              <a:xfrm>
                <a:off x="4262438" y="1772749"/>
                <a:ext cx="1210705" cy="508959"/>
              </a:xfrm>
              <a:prstGeom prst="roundRect">
                <a:avLst/>
              </a:prstGeom>
              <a:solidFill>
                <a:schemeClr val="accent1">
                  <a:alpha val="50000"/>
                </a:schemeClr>
              </a:solidFill>
              <a:ln w="25400" cap="flat" cmpd="sng" algn="ctr">
                <a:solidFill>
                  <a:srgbClr val="0033CC"/>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smtClean="0">
                  <a:ln>
                    <a:noFill/>
                  </a:ln>
                  <a:solidFill>
                    <a:schemeClr val="tx1"/>
                  </a:solidFill>
                  <a:effectLst/>
                  <a:latin typeface="Times New Roman" pitchFamily="18" charset="0"/>
                </a:endParaRPr>
              </a:p>
            </p:txBody>
          </p:sp>
          <p:sp>
            <p:nvSpPr>
              <p:cNvPr id="10" name="Rectangle 4"/>
              <p:cNvSpPr>
                <a:spLocks noChangeArrowheads="1"/>
              </p:cNvSpPr>
              <p:nvPr/>
            </p:nvSpPr>
            <p:spPr bwMode="auto">
              <a:xfrm>
                <a:off x="4262438" y="1911422"/>
                <a:ext cx="1210705" cy="264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nSpc>
                    <a:spcPct val="70000"/>
                  </a:lnSpc>
                </a:pPr>
                <a:r>
                  <a:rPr lang="en-US" altLang="de-DE" sz="1500" b="1" dirty="0" smtClean="0">
                    <a:latin typeface="Arial" panose="020B0604020202020204" pitchFamily="34" charset="0"/>
                    <a:cs typeface="Arial" panose="020B0604020202020204" pitchFamily="34" charset="0"/>
                  </a:rPr>
                  <a:t>BLM</a:t>
                </a:r>
                <a:endParaRPr lang="en-US" altLang="de-DE" sz="1500" dirty="0" smtClean="0">
                  <a:latin typeface="Arial" panose="020B0604020202020204" pitchFamily="34" charset="0"/>
                  <a:cs typeface="Arial" panose="020B0604020202020204" pitchFamily="34" charset="0"/>
                </a:endParaRPr>
              </a:p>
            </p:txBody>
          </p:sp>
        </p:grpSp>
        <p:cxnSp>
          <p:nvCxnSpPr>
            <p:cNvPr id="30" name="Gerade Verbindung mit Pfeil 29"/>
            <p:cNvCxnSpPr>
              <a:stCxn id="9" idx="2"/>
              <a:endCxn id="28" idx="0"/>
            </p:cNvCxnSpPr>
            <p:nvPr/>
          </p:nvCxnSpPr>
          <p:spPr bwMode="auto">
            <a:xfrm>
              <a:off x="5148064" y="1700808"/>
              <a:ext cx="0" cy="283129"/>
            </a:xfrm>
            <a:prstGeom prst="straightConnector1">
              <a:avLst/>
            </a:prstGeom>
            <a:solidFill>
              <a:schemeClr val="accent1"/>
            </a:solidFill>
            <a:ln w="31750" cap="flat" cmpd="sng" algn="ctr">
              <a:solidFill>
                <a:srgbClr val="0033CC"/>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300051" name="Gruppieren 300050"/>
          <p:cNvGrpSpPr/>
          <p:nvPr/>
        </p:nvGrpSpPr>
        <p:grpSpPr>
          <a:xfrm>
            <a:off x="4546316" y="2477935"/>
            <a:ext cx="1210706" cy="879057"/>
            <a:chOff x="4546316" y="2477935"/>
            <a:chExt cx="1210706" cy="879057"/>
          </a:xfrm>
        </p:grpSpPr>
        <p:grpSp>
          <p:nvGrpSpPr>
            <p:cNvPr id="26" name="Gruppieren 25"/>
            <p:cNvGrpSpPr/>
            <p:nvPr/>
          </p:nvGrpSpPr>
          <p:grpSpPr>
            <a:xfrm>
              <a:off x="4546316" y="2848033"/>
              <a:ext cx="1210706" cy="508959"/>
              <a:chOff x="7121908" y="1779990"/>
              <a:chExt cx="1210706" cy="508959"/>
            </a:xfrm>
          </p:grpSpPr>
          <p:sp>
            <p:nvSpPr>
              <p:cNvPr id="32" name="Abgerundetes Rechteck 31"/>
              <p:cNvSpPr/>
              <p:nvPr/>
            </p:nvSpPr>
            <p:spPr bwMode="auto">
              <a:xfrm>
                <a:off x="7121908" y="1779990"/>
                <a:ext cx="1210705" cy="508959"/>
              </a:xfrm>
              <a:prstGeom prst="roundRect">
                <a:avLst/>
              </a:prstGeom>
              <a:solidFill>
                <a:srgbClr val="CC0099">
                  <a:alpha val="25000"/>
                </a:srgbClr>
              </a:solidFill>
              <a:ln w="25400" cap="flat" cmpd="sng" algn="ctr">
                <a:solidFill>
                  <a:srgbClr val="CC0099"/>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smtClean="0">
                  <a:ln>
                    <a:noFill/>
                  </a:ln>
                  <a:solidFill>
                    <a:schemeClr val="tx1"/>
                  </a:solidFill>
                  <a:effectLst/>
                  <a:latin typeface="Times New Roman" pitchFamily="18" charset="0"/>
                </a:endParaRPr>
              </a:p>
            </p:txBody>
          </p:sp>
          <p:sp>
            <p:nvSpPr>
              <p:cNvPr id="15" name="Rectangle 4"/>
              <p:cNvSpPr>
                <a:spLocks noChangeArrowheads="1"/>
              </p:cNvSpPr>
              <p:nvPr/>
            </p:nvSpPr>
            <p:spPr bwMode="auto">
              <a:xfrm>
                <a:off x="7121909" y="1792338"/>
                <a:ext cx="1210705" cy="4585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nSpc>
                    <a:spcPct val="70000"/>
                  </a:lnSpc>
                </a:pPr>
                <a:r>
                  <a:rPr lang="en-US" altLang="de-DE" sz="1400" b="1" dirty="0" err="1" smtClean="0">
                    <a:latin typeface="Arial" panose="020B0604020202020204" pitchFamily="34" charset="0"/>
                    <a:cs typeface="Arial" panose="020B0604020202020204" pitchFamily="34" charset="0"/>
                  </a:rPr>
                  <a:t>digi</a:t>
                </a:r>
                <a:r>
                  <a:rPr lang="en-US" altLang="de-DE" sz="1400" b="1" dirty="0" smtClean="0">
                    <a:latin typeface="Arial" panose="020B0604020202020204" pitchFamily="34" charset="0"/>
                    <a:cs typeface="Arial" panose="020B0604020202020204" pitchFamily="34" charset="0"/>
                  </a:rPr>
                  <a:t>- </a:t>
                </a:r>
              </a:p>
              <a:p>
                <a:pPr>
                  <a:spcBef>
                    <a:spcPts val="0"/>
                  </a:spcBef>
                </a:pPr>
                <a:r>
                  <a:rPr lang="en-US" altLang="de-DE" sz="1400" b="1" dirty="0" err="1" smtClean="0">
                    <a:latin typeface="Arial" panose="020B0604020202020204" pitchFamily="34" charset="0"/>
                    <a:cs typeface="Arial" panose="020B0604020202020204" pitchFamily="34" charset="0"/>
                  </a:rPr>
                  <a:t>talization</a:t>
                </a:r>
                <a:endParaRPr lang="en-US" altLang="de-DE" sz="1400" dirty="0" smtClean="0">
                  <a:latin typeface="Arial" panose="020B0604020202020204" pitchFamily="34" charset="0"/>
                  <a:cs typeface="Arial" panose="020B0604020202020204" pitchFamily="34" charset="0"/>
                </a:endParaRPr>
              </a:p>
            </p:txBody>
          </p:sp>
        </p:grpSp>
        <p:cxnSp>
          <p:nvCxnSpPr>
            <p:cNvPr id="78" name="Gerade Verbindung mit Pfeil 77"/>
            <p:cNvCxnSpPr>
              <a:stCxn id="24" idx="2"/>
              <a:endCxn id="15" idx="0"/>
            </p:cNvCxnSpPr>
            <p:nvPr/>
          </p:nvCxnSpPr>
          <p:spPr bwMode="auto">
            <a:xfrm>
              <a:off x="5148065" y="2477935"/>
              <a:ext cx="3605" cy="382446"/>
            </a:xfrm>
            <a:prstGeom prst="straightConnector1">
              <a:avLst/>
            </a:prstGeom>
            <a:solidFill>
              <a:schemeClr val="accent1"/>
            </a:solidFill>
            <a:ln w="31750" cap="flat" cmpd="sng" algn="ctr">
              <a:solidFill>
                <a:srgbClr val="0033CC"/>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300053" name="Gruppieren 300052"/>
          <p:cNvGrpSpPr/>
          <p:nvPr/>
        </p:nvGrpSpPr>
        <p:grpSpPr>
          <a:xfrm>
            <a:off x="6097598" y="3357980"/>
            <a:ext cx="1210706" cy="2322432"/>
            <a:chOff x="6097598" y="3357980"/>
            <a:chExt cx="1210706" cy="2322432"/>
          </a:xfrm>
        </p:grpSpPr>
        <p:grpSp>
          <p:nvGrpSpPr>
            <p:cNvPr id="49" name="Gruppieren 48"/>
            <p:cNvGrpSpPr/>
            <p:nvPr/>
          </p:nvGrpSpPr>
          <p:grpSpPr>
            <a:xfrm>
              <a:off x="6097598" y="3625860"/>
              <a:ext cx="1210706" cy="523220"/>
              <a:chOff x="5691547" y="1760659"/>
              <a:chExt cx="1210706" cy="523220"/>
            </a:xfrm>
          </p:grpSpPr>
          <p:sp>
            <p:nvSpPr>
              <p:cNvPr id="50" name="Abgerundetes Rechteck 49"/>
              <p:cNvSpPr/>
              <p:nvPr/>
            </p:nvSpPr>
            <p:spPr bwMode="auto">
              <a:xfrm>
                <a:off x="5691547" y="1772748"/>
                <a:ext cx="1210705" cy="508959"/>
              </a:xfrm>
              <a:prstGeom prst="roundRect">
                <a:avLst/>
              </a:prstGeom>
              <a:solidFill>
                <a:srgbClr val="CC0099">
                  <a:alpha val="25000"/>
                </a:srgbClr>
              </a:solidFill>
              <a:ln w="25400" cap="flat" cmpd="sng" algn="ctr">
                <a:solidFill>
                  <a:srgbClr val="CC0099"/>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smtClean="0">
                  <a:ln>
                    <a:noFill/>
                  </a:ln>
                  <a:solidFill>
                    <a:schemeClr val="tx1"/>
                  </a:solidFill>
                  <a:effectLst/>
                  <a:latin typeface="Times New Roman" pitchFamily="18" charset="0"/>
                </a:endParaRPr>
              </a:p>
            </p:txBody>
          </p:sp>
          <p:sp>
            <p:nvSpPr>
              <p:cNvPr id="51" name="Rectangle 4"/>
              <p:cNvSpPr>
                <a:spLocks noChangeArrowheads="1"/>
              </p:cNvSpPr>
              <p:nvPr/>
            </p:nvSpPr>
            <p:spPr bwMode="auto">
              <a:xfrm>
                <a:off x="5691548" y="1760659"/>
                <a:ext cx="1210705"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ts val="0"/>
                  </a:spcBef>
                </a:pPr>
                <a:r>
                  <a:rPr lang="en-US" altLang="de-DE" sz="1400" b="1" dirty="0" smtClean="0">
                    <a:latin typeface="Arial" panose="020B0604020202020204" pitchFamily="34" charset="0"/>
                    <a:cs typeface="Arial" panose="020B0604020202020204" pitchFamily="34" charset="0"/>
                  </a:rPr>
                  <a:t>interlock</a:t>
                </a:r>
              </a:p>
              <a:p>
                <a:pPr>
                  <a:spcBef>
                    <a:spcPts val="0"/>
                  </a:spcBef>
                </a:pPr>
                <a:r>
                  <a:rPr lang="en-US" altLang="de-DE" sz="1400" b="1" dirty="0" smtClean="0">
                    <a:latin typeface="Arial" panose="020B0604020202020204" pitchFamily="34" charset="0"/>
                    <a:cs typeface="Arial" panose="020B0604020202020204" pitchFamily="34" charset="0"/>
                  </a:rPr>
                  <a:t>control</a:t>
                </a:r>
                <a:endParaRPr lang="en-US" altLang="de-DE" sz="1400" dirty="0" smtClean="0">
                  <a:latin typeface="Arial" panose="020B0604020202020204" pitchFamily="34" charset="0"/>
                  <a:cs typeface="Arial" panose="020B0604020202020204" pitchFamily="34" charset="0"/>
                </a:endParaRPr>
              </a:p>
            </p:txBody>
          </p:sp>
        </p:grpSp>
        <p:grpSp>
          <p:nvGrpSpPr>
            <p:cNvPr id="56" name="Gruppieren 55"/>
            <p:cNvGrpSpPr/>
            <p:nvPr/>
          </p:nvGrpSpPr>
          <p:grpSpPr>
            <a:xfrm>
              <a:off x="6097598" y="4417948"/>
              <a:ext cx="1210706" cy="523220"/>
              <a:chOff x="5691547" y="1760659"/>
              <a:chExt cx="1210706" cy="523220"/>
            </a:xfrm>
          </p:grpSpPr>
          <p:sp>
            <p:nvSpPr>
              <p:cNvPr id="57" name="Abgerundetes Rechteck 56"/>
              <p:cNvSpPr/>
              <p:nvPr/>
            </p:nvSpPr>
            <p:spPr bwMode="auto">
              <a:xfrm>
                <a:off x="5691547" y="1772748"/>
                <a:ext cx="1210705" cy="508959"/>
              </a:xfrm>
              <a:prstGeom prst="roundRect">
                <a:avLst/>
              </a:prstGeom>
              <a:solidFill>
                <a:srgbClr val="CC0099">
                  <a:alpha val="25000"/>
                </a:srgbClr>
              </a:solidFill>
              <a:ln w="25400" cap="flat" cmpd="sng" algn="ctr">
                <a:solidFill>
                  <a:srgbClr val="CC0099"/>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smtClean="0">
                  <a:ln>
                    <a:noFill/>
                  </a:ln>
                  <a:solidFill>
                    <a:schemeClr val="tx1"/>
                  </a:solidFill>
                  <a:effectLst/>
                  <a:latin typeface="Times New Roman" pitchFamily="18" charset="0"/>
                </a:endParaRPr>
              </a:p>
            </p:txBody>
          </p:sp>
          <p:sp>
            <p:nvSpPr>
              <p:cNvPr id="58" name="Rectangle 4"/>
              <p:cNvSpPr>
                <a:spLocks noChangeArrowheads="1"/>
              </p:cNvSpPr>
              <p:nvPr/>
            </p:nvSpPr>
            <p:spPr bwMode="auto">
              <a:xfrm>
                <a:off x="5691548" y="1760659"/>
                <a:ext cx="1210705"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ts val="0"/>
                  </a:spcBef>
                </a:pPr>
                <a:r>
                  <a:rPr lang="en-US" altLang="de-DE" sz="1400" b="1" dirty="0" smtClean="0">
                    <a:latin typeface="Arial" panose="020B0604020202020204" pitchFamily="34" charset="0"/>
                    <a:cs typeface="Arial" panose="020B0604020202020204" pitchFamily="34" charset="0"/>
                  </a:rPr>
                  <a:t>kicker</a:t>
                </a:r>
                <a:r>
                  <a:rPr lang="en-US" altLang="de-DE" sz="1400" b="1" dirty="0">
                    <a:latin typeface="Arial" panose="020B0604020202020204" pitchFamily="34" charset="0"/>
                    <a:cs typeface="Arial" panose="020B0604020202020204" pitchFamily="34" charset="0"/>
                  </a:rPr>
                  <a:t> </a:t>
                </a:r>
                <a:r>
                  <a:rPr lang="en-US" altLang="de-DE" sz="1400" b="1" dirty="0" smtClean="0">
                    <a:latin typeface="Arial" panose="020B0604020202020204" pitchFamily="34" charset="0"/>
                    <a:cs typeface="Arial" panose="020B0604020202020204" pitchFamily="34" charset="0"/>
                  </a:rPr>
                  <a:t>or chopper</a:t>
                </a:r>
                <a:endParaRPr lang="en-US" altLang="de-DE" sz="1400" dirty="0" smtClean="0">
                  <a:latin typeface="Arial" panose="020B0604020202020204" pitchFamily="34" charset="0"/>
                  <a:cs typeface="Arial" panose="020B0604020202020204" pitchFamily="34" charset="0"/>
                </a:endParaRPr>
              </a:p>
            </p:txBody>
          </p:sp>
        </p:grpSp>
        <p:grpSp>
          <p:nvGrpSpPr>
            <p:cNvPr id="59" name="Gruppieren 58"/>
            <p:cNvGrpSpPr/>
            <p:nvPr/>
          </p:nvGrpSpPr>
          <p:grpSpPr>
            <a:xfrm>
              <a:off x="6097598" y="5157192"/>
              <a:ext cx="1210706" cy="523220"/>
              <a:chOff x="5691547" y="1760659"/>
              <a:chExt cx="1210706" cy="523220"/>
            </a:xfrm>
          </p:grpSpPr>
          <p:sp>
            <p:nvSpPr>
              <p:cNvPr id="60" name="Abgerundetes Rechteck 59"/>
              <p:cNvSpPr/>
              <p:nvPr/>
            </p:nvSpPr>
            <p:spPr bwMode="auto">
              <a:xfrm>
                <a:off x="5691547" y="1772748"/>
                <a:ext cx="1210705" cy="508959"/>
              </a:xfrm>
              <a:prstGeom prst="roundRect">
                <a:avLst/>
              </a:prstGeom>
              <a:solidFill>
                <a:srgbClr val="0033CC">
                  <a:alpha val="25000"/>
                </a:srgbClr>
              </a:solidFill>
              <a:ln w="25400" cap="flat" cmpd="sng" algn="ctr">
                <a:solidFill>
                  <a:srgbClr val="0033CC"/>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smtClean="0">
                  <a:ln>
                    <a:noFill/>
                  </a:ln>
                  <a:solidFill>
                    <a:schemeClr val="tx1"/>
                  </a:solidFill>
                  <a:effectLst/>
                  <a:latin typeface="Times New Roman" pitchFamily="18" charset="0"/>
                </a:endParaRPr>
              </a:p>
            </p:txBody>
          </p:sp>
          <p:sp>
            <p:nvSpPr>
              <p:cNvPr id="61" name="Rectangle 4"/>
              <p:cNvSpPr>
                <a:spLocks noChangeArrowheads="1"/>
              </p:cNvSpPr>
              <p:nvPr/>
            </p:nvSpPr>
            <p:spPr bwMode="auto">
              <a:xfrm>
                <a:off x="5691548" y="1760659"/>
                <a:ext cx="1210705"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ts val="0"/>
                  </a:spcBef>
                </a:pPr>
                <a:r>
                  <a:rPr lang="en-US" altLang="de-DE" sz="1400" b="1" dirty="0" smtClean="0">
                    <a:solidFill>
                      <a:srgbClr val="FF0000"/>
                    </a:solidFill>
                    <a:latin typeface="Arial" panose="020B0604020202020204" pitchFamily="34" charset="0"/>
                    <a:cs typeface="Arial" panose="020B0604020202020204" pitchFamily="34" charset="0"/>
                  </a:rPr>
                  <a:t>beam dumping</a:t>
                </a:r>
                <a:endParaRPr lang="en-US" altLang="de-DE" sz="1400" dirty="0" smtClean="0">
                  <a:solidFill>
                    <a:srgbClr val="FF0000"/>
                  </a:solidFill>
                  <a:latin typeface="Arial" panose="020B0604020202020204" pitchFamily="34" charset="0"/>
                  <a:cs typeface="Arial" panose="020B0604020202020204" pitchFamily="34" charset="0"/>
                </a:endParaRPr>
              </a:p>
            </p:txBody>
          </p:sp>
        </p:grpSp>
        <p:cxnSp>
          <p:nvCxnSpPr>
            <p:cNvPr id="93" name="Gerade Verbindung mit Pfeil 92"/>
            <p:cNvCxnSpPr>
              <a:stCxn id="38" idx="2"/>
              <a:endCxn id="50" idx="0"/>
            </p:cNvCxnSpPr>
            <p:nvPr/>
          </p:nvCxnSpPr>
          <p:spPr bwMode="auto">
            <a:xfrm>
              <a:off x="6702951" y="3357980"/>
              <a:ext cx="0" cy="279969"/>
            </a:xfrm>
            <a:prstGeom prst="straightConnector1">
              <a:avLst/>
            </a:prstGeom>
            <a:solidFill>
              <a:schemeClr val="accent1"/>
            </a:solidFill>
            <a:ln w="31750" cap="flat" cmpd="sng" algn="ctr">
              <a:solidFill>
                <a:srgbClr val="CC0099"/>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6" name="Gerade Verbindung mit Pfeil 95"/>
            <p:cNvCxnSpPr>
              <a:stCxn id="51" idx="2"/>
              <a:endCxn id="58" idx="0"/>
            </p:cNvCxnSpPr>
            <p:nvPr/>
          </p:nvCxnSpPr>
          <p:spPr bwMode="auto">
            <a:xfrm>
              <a:off x="6702952" y="4149080"/>
              <a:ext cx="0" cy="268868"/>
            </a:xfrm>
            <a:prstGeom prst="straightConnector1">
              <a:avLst/>
            </a:prstGeom>
            <a:solidFill>
              <a:schemeClr val="accent1"/>
            </a:solidFill>
            <a:ln w="31750" cap="flat" cmpd="sng" algn="ctr">
              <a:solidFill>
                <a:srgbClr val="CC0099"/>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9" name="Gerade Verbindung mit Pfeil 98"/>
            <p:cNvCxnSpPr>
              <a:stCxn id="57" idx="2"/>
              <a:endCxn id="60" idx="0"/>
            </p:cNvCxnSpPr>
            <p:nvPr/>
          </p:nvCxnSpPr>
          <p:spPr bwMode="auto">
            <a:xfrm>
              <a:off x="6702951" y="4938996"/>
              <a:ext cx="0" cy="230285"/>
            </a:xfrm>
            <a:prstGeom prst="straightConnector1">
              <a:avLst/>
            </a:prstGeom>
            <a:solidFill>
              <a:schemeClr val="accent1"/>
            </a:solidFill>
            <a:ln w="31750" cap="flat" cmpd="sng" algn="ctr">
              <a:solidFill>
                <a:srgbClr val="0033CC"/>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300052" name="Gruppieren 300051"/>
          <p:cNvGrpSpPr/>
          <p:nvPr/>
        </p:nvGrpSpPr>
        <p:grpSpPr>
          <a:xfrm>
            <a:off x="5757021" y="1168055"/>
            <a:ext cx="1551283" cy="2189925"/>
            <a:chOff x="5757021" y="1168055"/>
            <a:chExt cx="1551283" cy="2189925"/>
          </a:xfrm>
        </p:grpSpPr>
        <p:grpSp>
          <p:nvGrpSpPr>
            <p:cNvPr id="37" name="Gruppieren 36"/>
            <p:cNvGrpSpPr/>
            <p:nvPr/>
          </p:nvGrpSpPr>
          <p:grpSpPr>
            <a:xfrm>
              <a:off x="6097598" y="2849021"/>
              <a:ext cx="1210706" cy="508959"/>
              <a:chOff x="5691547" y="1772748"/>
              <a:chExt cx="1210706" cy="508959"/>
            </a:xfrm>
          </p:grpSpPr>
          <p:sp>
            <p:nvSpPr>
              <p:cNvPr id="38" name="Abgerundetes Rechteck 37"/>
              <p:cNvSpPr/>
              <p:nvPr/>
            </p:nvSpPr>
            <p:spPr bwMode="auto">
              <a:xfrm>
                <a:off x="5691547" y="1772748"/>
                <a:ext cx="1210705" cy="508959"/>
              </a:xfrm>
              <a:prstGeom prst="roundRect">
                <a:avLst/>
              </a:prstGeom>
              <a:solidFill>
                <a:srgbClr val="CC0099">
                  <a:alpha val="24000"/>
                </a:srgbClr>
              </a:solidFill>
              <a:ln w="25400" cap="flat" cmpd="sng" algn="ctr">
                <a:solidFill>
                  <a:srgbClr val="CC0099"/>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smtClean="0">
                  <a:ln>
                    <a:noFill/>
                  </a:ln>
                  <a:solidFill>
                    <a:schemeClr val="tx1"/>
                  </a:solidFill>
                  <a:effectLst/>
                  <a:latin typeface="Times New Roman" pitchFamily="18" charset="0"/>
                </a:endParaRPr>
              </a:p>
            </p:txBody>
          </p:sp>
          <p:sp>
            <p:nvSpPr>
              <p:cNvPr id="39" name="Rectangle 4"/>
              <p:cNvSpPr>
                <a:spLocks noChangeArrowheads="1"/>
              </p:cNvSpPr>
              <p:nvPr/>
            </p:nvSpPr>
            <p:spPr bwMode="auto">
              <a:xfrm>
                <a:off x="5691548" y="1808159"/>
                <a:ext cx="1210705" cy="2462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nSpc>
                    <a:spcPct val="70000"/>
                  </a:lnSpc>
                </a:pPr>
                <a:r>
                  <a:rPr lang="en-US" altLang="de-DE" sz="1400" b="1" dirty="0" smtClean="0">
                    <a:latin typeface="Arial" panose="020B0604020202020204" pitchFamily="34" charset="0"/>
                    <a:cs typeface="Arial" panose="020B0604020202020204" pitchFamily="34" charset="0"/>
                  </a:rPr>
                  <a:t>comparison</a:t>
                </a:r>
                <a:endParaRPr lang="en-US" altLang="de-DE" sz="1400" dirty="0" smtClean="0">
                  <a:latin typeface="Arial" panose="020B0604020202020204" pitchFamily="34" charset="0"/>
                  <a:cs typeface="Arial" panose="020B0604020202020204" pitchFamily="34" charset="0"/>
                </a:endParaRPr>
              </a:p>
            </p:txBody>
          </p:sp>
        </p:grpSp>
        <p:grpSp>
          <p:nvGrpSpPr>
            <p:cNvPr id="40" name="Gruppieren 39"/>
            <p:cNvGrpSpPr/>
            <p:nvPr/>
          </p:nvGrpSpPr>
          <p:grpSpPr>
            <a:xfrm>
              <a:off x="6097598" y="1988840"/>
              <a:ext cx="1210706" cy="508959"/>
              <a:chOff x="5691547" y="1772748"/>
              <a:chExt cx="1210706" cy="508959"/>
            </a:xfrm>
          </p:grpSpPr>
          <p:sp>
            <p:nvSpPr>
              <p:cNvPr id="41" name="Abgerundetes Rechteck 40"/>
              <p:cNvSpPr/>
              <p:nvPr/>
            </p:nvSpPr>
            <p:spPr bwMode="auto">
              <a:xfrm>
                <a:off x="5691547" y="1772748"/>
                <a:ext cx="1210705" cy="508959"/>
              </a:xfrm>
              <a:prstGeom prst="roundRect">
                <a:avLst/>
              </a:prstGeom>
              <a:solidFill>
                <a:srgbClr val="FFC000">
                  <a:alpha val="50000"/>
                </a:srgbClr>
              </a:solidFill>
              <a:ln w="25400" cap="flat" cmpd="sng" algn="ctr">
                <a:solidFill>
                  <a:srgbClr val="FFC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smtClean="0">
                  <a:ln>
                    <a:noFill/>
                  </a:ln>
                  <a:solidFill>
                    <a:schemeClr val="tx1"/>
                  </a:solidFill>
                  <a:effectLst/>
                  <a:latin typeface="Times New Roman" pitchFamily="18" charset="0"/>
                </a:endParaRPr>
              </a:p>
            </p:txBody>
          </p:sp>
          <p:sp>
            <p:nvSpPr>
              <p:cNvPr id="42" name="Rectangle 4"/>
              <p:cNvSpPr>
                <a:spLocks noChangeArrowheads="1"/>
              </p:cNvSpPr>
              <p:nvPr/>
            </p:nvSpPr>
            <p:spPr bwMode="auto">
              <a:xfrm>
                <a:off x="5691548" y="1808159"/>
                <a:ext cx="1210705" cy="4585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nSpc>
                    <a:spcPct val="70000"/>
                  </a:lnSpc>
                </a:pPr>
                <a:r>
                  <a:rPr lang="en-US" altLang="de-DE" sz="1400" b="1" dirty="0" smtClean="0">
                    <a:latin typeface="Arial" panose="020B0604020202020204" pitchFamily="34" charset="0"/>
                    <a:cs typeface="Arial" panose="020B0604020202020204" pitchFamily="34" charset="0"/>
                  </a:rPr>
                  <a:t>threshold</a:t>
                </a:r>
              </a:p>
              <a:p>
                <a:pPr>
                  <a:spcBef>
                    <a:spcPts val="0"/>
                  </a:spcBef>
                </a:pPr>
                <a:r>
                  <a:rPr lang="en-US" altLang="de-DE" sz="1400" b="1" dirty="0" smtClean="0">
                    <a:latin typeface="Arial" panose="020B0604020202020204" pitchFamily="34" charset="0"/>
                    <a:cs typeface="Arial" panose="020B0604020202020204" pitchFamily="34" charset="0"/>
                  </a:rPr>
                  <a:t>value calc.</a:t>
                </a:r>
                <a:endParaRPr lang="en-US" altLang="de-DE" sz="1400" dirty="0" smtClean="0">
                  <a:latin typeface="Arial" panose="020B0604020202020204" pitchFamily="34" charset="0"/>
                  <a:cs typeface="Arial" panose="020B0604020202020204" pitchFamily="34" charset="0"/>
                </a:endParaRPr>
              </a:p>
            </p:txBody>
          </p:sp>
        </p:grpSp>
        <p:grpSp>
          <p:nvGrpSpPr>
            <p:cNvPr id="43" name="Gruppieren 42"/>
            <p:cNvGrpSpPr/>
            <p:nvPr/>
          </p:nvGrpSpPr>
          <p:grpSpPr>
            <a:xfrm>
              <a:off x="6097598" y="1168055"/>
              <a:ext cx="1210706" cy="532753"/>
              <a:chOff x="5691547" y="1772748"/>
              <a:chExt cx="1210706" cy="532753"/>
            </a:xfrm>
          </p:grpSpPr>
          <p:sp>
            <p:nvSpPr>
              <p:cNvPr id="44" name="Abgerundetes Rechteck 43"/>
              <p:cNvSpPr/>
              <p:nvPr/>
            </p:nvSpPr>
            <p:spPr bwMode="auto">
              <a:xfrm>
                <a:off x="5691547" y="1772748"/>
                <a:ext cx="1210705" cy="508959"/>
              </a:xfrm>
              <a:prstGeom prst="roundRect">
                <a:avLst/>
              </a:prstGeom>
              <a:solidFill>
                <a:srgbClr val="FFC000">
                  <a:alpha val="50000"/>
                </a:srgbClr>
              </a:solidFill>
              <a:ln w="25400" cap="flat" cmpd="sng" algn="ctr">
                <a:solidFill>
                  <a:srgbClr val="FFC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smtClean="0">
                  <a:ln>
                    <a:noFill/>
                  </a:ln>
                  <a:solidFill>
                    <a:schemeClr val="tx1"/>
                  </a:solidFill>
                  <a:effectLst/>
                  <a:latin typeface="Times New Roman" pitchFamily="18" charset="0"/>
                </a:endParaRPr>
              </a:p>
            </p:txBody>
          </p:sp>
          <p:sp>
            <p:nvSpPr>
              <p:cNvPr id="45" name="Rectangle 4"/>
              <p:cNvSpPr>
                <a:spLocks noChangeArrowheads="1"/>
              </p:cNvSpPr>
              <p:nvPr/>
            </p:nvSpPr>
            <p:spPr bwMode="auto">
              <a:xfrm>
                <a:off x="5691548" y="1782281"/>
                <a:ext cx="1210705"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sz="1400" b="1" dirty="0" smtClean="0">
                    <a:latin typeface="Arial" panose="020B0604020202020204" pitchFamily="34" charset="0"/>
                    <a:cs typeface="Arial" panose="020B0604020202020204" pitchFamily="34" charset="0"/>
                  </a:rPr>
                  <a:t>Accelerator</a:t>
                </a:r>
              </a:p>
              <a:p>
                <a:pPr>
                  <a:spcBef>
                    <a:spcPts val="0"/>
                  </a:spcBef>
                </a:pPr>
                <a:r>
                  <a:rPr lang="en-US" altLang="de-DE" sz="1400" b="1" dirty="0" smtClean="0">
                    <a:latin typeface="Arial" panose="020B0604020202020204" pitchFamily="34" charset="0"/>
                    <a:cs typeface="Arial" panose="020B0604020202020204" pitchFamily="34" charset="0"/>
                  </a:rPr>
                  <a:t> control</a:t>
                </a:r>
                <a:endParaRPr lang="en-US" altLang="de-DE" sz="1400" dirty="0" smtClean="0">
                  <a:latin typeface="Arial" panose="020B0604020202020204" pitchFamily="34" charset="0"/>
                  <a:cs typeface="Arial" panose="020B0604020202020204" pitchFamily="34" charset="0"/>
                </a:endParaRPr>
              </a:p>
            </p:txBody>
          </p:sp>
        </p:grpSp>
        <p:cxnSp>
          <p:nvCxnSpPr>
            <p:cNvPr id="88" name="Gerade Verbindung mit Pfeil 87"/>
            <p:cNvCxnSpPr>
              <a:stCxn id="32" idx="3"/>
              <a:endCxn id="38" idx="1"/>
            </p:cNvCxnSpPr>
            <p:nvPr/>
          </p:nvCxnSpPr>
          <p:spPr bwMode="auto">
            <a:xfrm>
              <a:off x="5757021" y="3102513"/>
              <a:ext cx="340577" cy="988"/>
            </a:xfrm>
            <a:prstGeom prst="straightConnector1">
              <a:avLst/>
            </a:prstGeom>
            <a:solidFill>
              <a:schemeClr val="accent1"/>
            </a:solidFill>
            <a:ln w="31750" cap="flat" cmpd="sng" algn="ctr">
              <a:solidFill>
                <a:srgbClr val="CC0099"/>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03" name="Gerade Verbindung mit Pfeil 102"/>
            <p:cNvCxnSpPr>
              <a:stCxn id="41" idx="2"/>
              <a:endCxn id="38" idx="0"/>
            </p:cNvCxnSpPr>
            <p:nvPr/>
          </p:nvCxnSpPr>
          <p:spPr bwMode="auto">
            <a:xfrm>
              <a:off x="6702951" y="2497799"/>
              <a:ext cx="0" cy="351222"/>
            </a:xfrm>
            <a:prstGeom prst="straightConnector1">
              <a:avLst/>
            </a:prstGeom>
            <a:solidFill>
              <a:schemeClr val="accent1"/>
            </a:solidFill>
            <a:ln w="31750" cap="flat" cmpd="sng" algn="ctr">
              <a:solidFill>
                <a:srgbClr val="CC0099"/>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06" name="Gerade Verbindung mit Pfeil 105"/>
            <p:cNvCxnSpPr>
              <a:stCxn id="45" idx="2"/>
              <a:endCxn id="41" idx="0"/>
            </p:cNvCxnSpPr>
            <p:nvPr/>
          </p:nvCxnSpPr>
          <p:spPr bwMode="auto">
            <a:xfrm flipH="1">
              <a:off x="6702951" y="1700808"/>
              <a:ext cx="1" cy="288032"/>
            </a:xfrm>
            <a:prstGeom prst="straightConnector1">
              <a:avLst/>
            </a:prstGeom>
            <a:solidFill>
              <a:schemeClr val="accent1"/>
            </a:solidFill>
            <a:ln w="34925" cap="flat" cmpd="sng" algn="ctr">
              <a:solidFill>
                <a:srgbClr val="FFC00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300056" name="Gruppieren 300055"/>
          <p:cNvGrpSpPr/>
          <p:nvPr/>
        </p:nvGrpSpPr>
        <p:grpSpPr>
          <a:xfrm>
            <a:off x="7308303" y="2852936"/>
            <a:ext cx="1512169" cy="517364"/>
            <a:chOff x="7308303" y="2852936"/>
            <a:chExt cx="1512169" cy="517364"/>
          </a:xfrm>
        </p:grpSpPr>
        <p:grpSp>
          <p:nvGrpSpPr>
            <p:cNvPr id="46" name="Gruppieren 45"/>
            <p:cNvGrpSpPr/>
            <p:nvPr/>
          </p:nvGrpSpPr>
          <p:grpSpPr>
            <a:xfrm>
              <a:off x="7609766" y="2852936"/>
              <a:ext cx="1210706" cy="517364"/>
              <a:chOff x="5691547" y="1772748"/>
              <a:chExt cx="1210706" cy="517364"/>
            </a:xfrm>
          </p:grpSpPr>
          <p:sp>
            <p:nvSpPr>
              <p:cNvPr id="47" name="Abgerundetes Rechteck 46"/>
              <p:cNvSpPr/>
              <p:nvPr/>
            </p:nvSpPr>
            <p:spPr bwMode="auto">
              <a:xfrm>
                <a:off x="5691547" y="1772748"/>
                <a:ext cx="1210705" cy="508959"/>
              </a:xfrm>
              <a:prstGeom prst="roundRect">
                <a:avLst/>
              </a:prstGeom>
              <a:solidFill>
                <a:srgbClr val="FFC000">
                  <a:alpha val="50000"/>
                </a:srgbClr>
              </a:solidFill>
              <a:ln w="25400" cap="flat" cmpd="sng" algn="ctr">
                <a:solidFill>
                  <a:srgbClr val="FFC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smtClean="0">
                  <a:ln>
                    <a:noFill/>
                  </a:ln>
                  <a:solidFill>
                    <a:schemeClr val="tx1"/>
                  </a:solidFill>
                  <a:effectLst/>
                  <a:latin typeface="Times New Roman" pitchFamily="18" charset="0"/>
                </a:endParaRPr>
              </a:p>
            </p:txBody>
          </p:sp>
          <p:sp>
            <p:nvSpPr>
              <p:cNvPr id="48" name="Rectangle 4"/>
              <p:cNvSpPr>
                <a:spLocks noChangeArrowheads="1"/>
              </p:cNvSpPr>
              <p:nvPr/>
            </p:nvSpPr>
            <p:spPr bwMode="auto">
              <a:xfrm>
                <a:off x="5691548" y="1782281"/>
                <a:ext cx="1210705" cy="5078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ts val="0"/>
                  </a:spcBef>
                </a:pPr>
                <a:r>
                  <a:rPr lang="en-US" altLang="de-DE" sz="1300" b="1" dirty="0" smtClean="0">
                    <a:latin typeface="Arial" panose="020B0604020202020204" pitchFamily="34" charset="0"/>
                    <a:cs typeface="Arial" panose="020B0604020202020204" pitchFamily="34" charset="0"/>
                  </a:rPr>
                  <a:t>post mortem</a:t>
                </a:r>
              </a:p>
              <a:p>
                <a:pPr>
                  <a:spcBef>
                    <a:spcPts val="0"/>
                  </a:spcBef>
                </a:pPr>
                <a:r>
                  <a:rPr lang="en-US" altLang="de-DE" sz="1400" b="1" dirty="0" smtClean="0">
                    <a:latin typeface="Arial" panose="020B0604020202020204" pitchFamily="34" charset="0"/>
                    <a:cs typeface="Arial" panose="020B0604020202020204" pitchFamily="34" charset="0"/>
                  </a:rPr>
                  <a:t>achieving</a:t>
                </a:r>
              </a:p>
            </p:txBody>
          </p:sp>
        </p:grpSp>
        <p:cxnSp>
          <p:nvCxnSpPr>
            <p:cNvPr id="110" name="Gerade Verbindung mit Pfeil 109"/>
            <p:cNvCxnSpPr>
              <a:stCxn id="38" idx="3"/>
              <a:endCxn id="47" idx="1"/>
            </p:cNvCxnSpPr>
            <p:nvPr/>
          </p:nvCxnSpPr>
          <p:spPr bwMode="auto">
            <a:xfrm>
              <a:off x="7308303" y="3103501"/>
              <a:ext cx="301463" cy="3915"/>
            </a:xfrm>
            <a:prstGeom prst="straightConnector1">
              <a:avLst/>
            </a:prstGeom>
            <a:solidFill>
              <a:schemeClr val="accent1"/>
            </a:solidFill>
            <a:ln w="38100" cap="flat" cmpd="sng" algn="ctr">
              <a:solidFill>
                <a:srgbClr val="FFC00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300055" name="Gruppieren 300054"/>
          <p:cNvGrpSpPr/>
          <p:nvPr/>
        </p:nvGrpSpPr>
        <p:grpSpPr>
          <a:xfrm>
            <a:off x="7308303" y="3645024"/>
            <a:ext cx="1512169" cy="532753"/>
            <a:chOff x="7308303" y="3645024"/>
            <a:chExt cx="1512169" cy="532753"/>
          </a:xfrm>
        </p:grpSpPr>
        <p:grpSp>
          <p:nvGrpSpPr>
            <p:cNvPr id="52" name="Gruppieren 51"/>
            <p:cNvGrpSpPr/>
            <p:nvPr/>
          </p:nvGrpSpPr>
          <p:grpSpPr>
            <a:xfrm>
              <a:off x="7609766" y="3645024"/>
              <a:ext cx="1210706" cy="532753"/>
              <a:chOff x="5691547" y="1772748"/>
              <a:chExt cx="1210706" cy="532753"/>
            </a:xfrm>
          </p:grpSpPr>
          <p:sp>
            <p:nvSpPr>
              <p:cNvPr id="53" name="Abgerundetes Rechteck 52"/>
              <p:cNvSpPr/>
              <p:nvPr/>
            </p:nvSpPr>
            <p:spPr bwMode="auto">
              <a:xfrm>
                <a:off x="5691547" y="1772748"/>
                <a:ext cx="1210705" cy="508959"/>
              </a:xfrm>
              <a:prstGeom prst="roundRect">
                <a:avLst/>
              </a:prstGeom>
              <a:solidFill>
                <a:srgbClr val="FFC000">
                  <a:alpha val="50000"/>
                </a:srgbClr>
              </a:solidFill>
              <a:ln w="25400" cap="flat" cmpd="sng" algn="ctr">
                <a:solidFill>
                  <a:srgbClr val="FFC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smtClean="0">
                  <a:ln>
                    <a:noFill/>
                  </a:ln>
                  <a:solidFill>
                    <a:schemeClr val="tx1"/>
                  </a:solidFill>
                  <a:effectLst/>
                  <a:latin typeface="Times New Roman" pitchFamily="18" charset="0"/>
                </a:endParaRPr>
              </a:p>
            </p:txBody>
          </p:sp>
          <p:sp>
            <p:nvSpPr>
              <p:cNvPr id="54" name="Rectangle 4"/>
              <p:cNvSpPr>
                <a:spLocks noChangeArrowheads="1"/>
              </p:cNvSpPr>
              <p:nvPr/>
            </p:nvSpPr>
            <p:spPr bwMode="auto">
              <a:xfrm>
                <a:off x="5691548" y="1782281"/>
                <a:ext cx="1210705"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sz="1400" b="1" dirty="0" smtClean="0">
                    <a:latin typeface="Arial" panose="020B0604020202020204" pitchFamily="34" charset="0"/>
                    <a:cs typeface="Arial" panose="020B0604020202020204" pitchFamily="34" charset="0"/>
                  </a:rPr>
                  <a:t>equipment flags </a:t>
                </a:r>
                <a:endParaRPr lang="en-US" altLang="de-DE" sz="1400" dirty="0" smtClean="0">
                  <a:latin typeface="Arial" panose="020B0604020202020204" pitchFamily="34" charset="0"/>
                  <a:cs typeface="Arial" panose="020B0604020202020204" pitchFamily="34" charset="0"/>
                </a:endParaRPr>
              </a:p>
            </p:txBody>
          </p:sp>
        </p:grpSp>
        <p:cxnSp>
          <p:nvCxnSpPr>
            <p:cNvPr id="116" name="Gerade Verbindung mit Pfeil 115"/>
            <p:cNvCxnSpPr>
              <a:stCxn id="53" idx="1"/>
              <a:endCxn id="50" idx="3"/>
            </p:cNvCxnSpPr>
            <p:nvPr/>
          </p:nvCxnSpPr>
          <p:spPr bwMode="auto">
            <a:xfrm flipH="1" flipV="1">
              <a:off x="7308303" y="3892429"/>
              <a:ext cx="301463" cy="7075"/>
            </a:xfrm>
            <a:prstGeom prst="straightConnector1">
              <a:avLst/>
            </a:prstGeom>
            <a:solidFill>
              <a:schemeClr val="accent1"/>
            </a:solidFill>
            <a:ln w="31750" cap="flat" cmpd="sng" algn="ctr">
              <a:solidFill>
                <a:srgbClr val="CC0099"/>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300054" name="Gruppieren 300053"/>
          <p:cNvGrpSpPr/>
          <p:nvPr/>
        </p:nvGrpSpPr>
        <p:grpSpPr>
          <a:xfrm>
            <a:off x="7308303" y="4146908"/>
            <a:ext cx="1443996" cy="1514340"/>
            <a:chOff x="7308303" y="4146908"/>
            <a:chExt cx="1443996" cy="1514340"/>
          </a:xfrm>
        </p:grpSpPr>
        <p:grpSp>
          <p:nvGrpSpPr>
            <p:cNvPr id="62" name="Gruppieren 61"/>
            <p:cNvGrpSpPr/>
            <p:nvPr/>
          </p:nvGrpSpPr>
          <p:grpSpPr>
            <a:xfrm>
              <a:off x="7541593" y="5140200"/>
              <a:ext cx="1210706" cy="521048"/>
              <a:chOff x="5691547" y="1760659"/>
              <a:chExt cx="1210706" cy="521048"/>
            </a:xfrm>
          </p:grpSpPr>
          <p:sp>
            <p:nvSpPr>
              <p:cNvPr id="63" name="Abgerundetes Rechteck 62"/>
              <p:cNvSpPr/>
              <p:nvPr/>
            </p:nvSpPr>
            <p:spPr bwMode="auto">
              <a:xfrm>
                <a:off x="5691547" y="1772748"/>
                <a:ext cx="1210705" cy="508959"/>
              </a:xfrm>
              <a:prstGeom prst="roundRect">
                <a:avLst/>
              </a:prstGeom>
              <a:solidFill>
                <a:srgbClr val="CC0099">
                  <a:alpha val="25000"/>
                </a:srgbClr>
              </a:solidFill>
              <a:ln w="25400" cap="flat" cmpd="sng" algn="ctr">
                <a:solidFill>
                  <a:srgbClr val="CC0099"/>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smtClean="0">
                  <a:ln>
                    <a:noFill/>
                  </a:ln>
                  <a:solidFill>
                    <a:schemeClr val="tx1"/>
                  </a:solidFill>
                  <a:effectLst/>
                  <a:latin typeface="Times New Roman" pitchFamily="18" charset="0"/>
                </a:endParaRPr>
              </a:p>
            </p:txBody>
          </p:sp>
          <p:sp>
            <p:nvSpPr>
              <p:cNvPr id="64" name="Rectangle 4"/>
              <p:cNvSpPr>
                <a:spLocks noChangeArrowheads="1"/>
              </p:cNvSpPr>
              <p:nvPr/>
            </p:nvSpPr>
            <p:spPr bwMode="auto">
              <a:xfrm>
                <a:off x="5691548" y="1760659"/>
                <a:ext cx="1210705" cy="5078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ts val="0"/>
                  </a:spcBef>
                </a:pPr>
                <a:r>
                  <a:rPr lang="en-US" altLang="de-DE" sz="1300" b="1" dirty="0" smtClean="0">
                    <a:solidFill>
                      <a:srgbClr val="FF0000"/>
                    </a:solidFill>
                    <a:latin typeface="Arial" panose="020B0604020202020204" pitchFamily="34" charset="0"/>
                    <a:cs typeface="Arial" panose="020B0604020202020204" pitchFamily="34" charset="0"/>
                  </a:rPr>
                  <a:t>stop beam </a:t>
                </a:r>
                <a:r>
                  <a:rPr lang="en-US" altLang="de-DE" sz="1400" b="1" dirty="0" smtClean="0">
                    <a:solidFill>
                      <a:srgbClr val="FF0000"/>
                    </a:solidFill>
                    <a:latin typeface="Arial" panose="020B0604020202020204" pitchFamily="34" charset="0"/>
                    <a:cs typeface="Arial" panose="020B0604020202020204" pitchFamily="34" charset="0"/>
                  </a:rPr>
                  <a:t>delivery </a:t>
                </a:r>
                <a:endParaRPr lang="en-US" altLang="de-DE" sz="1400" dirty="0" smtClean="0">
                  <a:solidFill>
                    <a:srgbClr val="FF0000"/>
                  </a:solidFill>
                  <a:latin typeface="Arial" panose="020B0604020202020204" pitchFamily="34" charset="0"/>
                  <a:cs typeface="Arial" panose="020B0604020202020204" pitchFamily="34" charset="0"/>
                </a:endParaRPr>
              </a:p>
            </p:txBody>
          </p:sp>
        </p:grpSp>
        <p:cxnSp>
          <p:nvCxnSpPr>
            <p:cNvPr id="119" name="Gerade Verbindung mit Pfeil 118"/>
            <p:cNvCxnSpPr>
              <a:endCxn id="63" idx="0"/>
            </p:cNvCxnSpPr>
            <p:nvPr/>
          </p:nvCxnSpPr>
          <p:spPr bwMode="auto">
            <a:xfrm>
              <a:off x="7308303" y="4146908"/>
              <a:ext cx="838643" cy="1005381"/>
            </a:xfrm>
            <a:prstGeom prst="straightConnector1">
              <a:avLst/>
            </a:prstGeom>
            <a:solidFill>
              <a:schemeClr val="accent1"/>
            </a:solidFill>
            <a:ln w="31750" cap="flat" cmpd="sng" algn="ctr">
              <a:solidFill>
                <a:srgbClr val="CC0099"/>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69" name="Gruppieren 68"/>
          <p:cNvGrpSpPr/>
          <p:nvPr/>
        </p:nvGrpSpPr>
        <p:grpSpPr>
          <a:xfrm>
            <a:off x="7609767" y="2025846"/>
            <a:ext cx="1210706" cy="827090"/>
            <a:chOff x="7609766" y="2852936"/>
            <a:chExt cx="1210706" cy="827090"/>
          </a:xfrm>
        </p:grpSpPr>
        <p:grpSp>
          <p:nvGrpSpPr>
            <p:cNvPr id="76" name="Gruppieren 75"/>
            <p:cNvGrpSpPr/>
            <p:nvPr/>
          </p:nvGrpSpPr>
          <p:grpSpPr>
            <a:xfrm>
              <a:off x="7609766" y="2852936"/>
              <a:ext cx="1210706" cy="508959"/>
              <a:chOff x="5691547" y="1772748"/>
              <a:chExt cx="1210706" cy="508959"/>
            </a:xfrm>
          </p:grpSpPr>
          <p:sp>
            <p:nvSpPr>
              <p:cNvPr id="79" name="Abgerundetes Rechteck 78"/>
              <p:cNvSpPr/>
              <p:nvPr/>
            </p:nvSpPr>
            <p:spPr bwMode="auto">
              <a:xfrm>
                <a:off x="5691547" y="1772748"/>
                <a:ext cx="1210705" cy="508959"/>
              </a:xfrm>
              <a:prstGeom prst="roundRect">
                <a:avLst/>
              </a:prstGeom>
              <a:solidFill>
                <a:srgbClr val="FFC000">
                  <a:alpha val="50000"/>
                </a:srgbClr>
              </a:solidFill>
              <a:ln w="25400" cap="flat" cmpd="sng" algn="ctr">
                <a:solidFill>
                  <a:srgbClr val="FFC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smtClean="0">
                  <a:ln>
                    <a:noFill/>
                  </a:ln>
                  <a:solidFill>
                    <a:schemeClr val="tx1"/>
                  </a:solidFill>
                  <a:effectLst/>
                  <a:latin typeface="Times New Roman" pitchFamily="18" charset="0"/>
                </a:endParaRPr>
              </a:p>
            </p:txBody>
          </p:sp>
          <p:sp>
            <p:nvSpPr>
              <p:cNvPr id="80" name="Rectangle 4"/>
              <p:cNvSpPr>
                <a:spLocks noChangeArrowheads="1"/>
              </p:cNvSpPr>
              <p:nvPr/>
            </p:nvSpPr>
            <p:spPr bwMode="auto">
              <a:xfrm>
                <a:off x="5691548" y="1782281"/>
                <a:ext cx="1210705" cy="4924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ts val="0"/>
                  </a:spcBef>
                </a:pPr>
                <a:r>
                  <a:rPr lang="en-US" altLang="de-DE" sz="1300" b="1" dirty="0" smtClean="0">
                    <a:latin typeface="Arial" panose="020B0604020202020204" pitchFamily="34" charset="0"/>
                    <a:cs typeface="Arial" panose="020B0604020202020204" pitchFamily="34" charset="0"/>
                  </a:rPr>
                  <a:t>further beam</a:t>
                </a:r>
              </a:p>
              <a:p>
                <a:pPr>
                  <a:spcBef>
                    <a:spcPts val="0"/>
                  </a:spcBef>
                </a:pPr>
                <a:r>
                  <a:rPr lang="en-US" altLang="de-DE" sz="1300" b="1" dirty="0" smtClean="0">
                    <a:latin typeface="Arial" panose="020B0604020202020204" pitchFamily="34" charset="0"/>
                    <a:cs typeface="Arial" panose="020B0604020202020204" pitchFamily="34" charset="0"/>
                  </a:rPr>
                  <a:t>measures</a:t>
                </a:r>
                <a:endParaRPr lang="en-US" altLang="de-DE" sz="1400" b="1" dirty="0" smtClean="0">
                  <a:latin typeface="Arial" panose="020B0604020202020204" pitchFamily="34" charset="0"/>
                  <a:cs typeface="Arial" panose="020B0604020202020204" pitchFamily="34" charset="0"/>
                </a:endParaRPr>
              </a:p>
            </p:txBody>
          </p:sp>
        </p:grpSp>
        <p:cxnSp>
          <p:nvCxnSpPr>
            <p:cNvPr id="77" name="Gerade Verbindung mit Pfeil 76"/>
            <p:cNvCxnSpPr>
              <a:stCxn id="80" idx="2"/>
              <a:endCxn id="47" idx="0"/>
            </p:cNvCxnSpPr>
            <p:nvPr/>
          </p:nvCxnSpPr>
          <p:spPr bwMode="auto">
            <a:xfrm flipH="1">
              <a:off x="8215118" y="3354912"/>
              <a:ext cx="2" cy="325114"/>
            </a:xfrm>
            <a:prstGeom prst="straightConnector1">
              <a:avLst/>
            </a:prstGeom>
            <a:solidFill>
              <a:schemeClr val="accent1"/>
            </a:solidFill>
            <a:ln w="38100" cap="flat" cmpd="sng" algn="ctr">
              <a:solidFill>
                <a:srgbClr val="FFC00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cxnSp>
        <p:nvCxnSpPr>
          <p:cNvPr id="81" name="Gerade Verbindung mit Pfeil 80"/>
          <p:cNvCxnSpPr>
            <a:stCxn id="53" idx="0"/>
            <a:endCxn id="47" idx="2"/>
          </p:cNvCxnSpPr>
          <p:nvPr/>
        </p:nvCxnSpPr>
        <p:spPr bwMode="auto">
          <a:xfrm flipV="1">
            <a:off x="8215119" y="3361895"/>
            <a:ext cx="0" cy="283129"/>
          </a:xfrm>
          <a:prstGeom prst="straightConnector1">
            <a:avLst/>
          </a:prstGeom>
          <a:solidFill>
            <a:schemeClr val="accent1"/>
          </a:solidFill>
          <a:ln w="38100" cap="flat" cmpd="sng" algn="ctr">
            <a:solidFill>
              <a:srgbClr val="FFC00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82" name="Rectangle 4"/>
          <p:cNvSpPr>
            <a:spLocks noChangeArrowheads="1"/>
          </p:cNvSpPr>
          <p:nvPr/>
        </p:nvSpPr>
        <p:spPr bwMode="auto">
          <a:xfrm>
            <a:off x="6666529" y="2554548"/>
            <a:ext cx="1327085" cy="2462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pPr>
            <a:r>
              <a:rPr lang="en-US" altLang="de-DE" sz="1400" b="1" dirty="0" smtClean="0">
                <a:latin typeface="Arial" panose="020B0604020202020204" pitchFamily="34" charset="0"/>
                <a:cs typeface="Arial" panose="020B0604020202020204" pitchFamily="34" charset="0"/>
              </a:rPr>
              <a:t>before cycle</a:t>
            </a:r>
            <a:endParaRPr lang="en-US" altLang="de-DE" sz="1400" dirty="0" smtClean="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449875390"/>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5" end="5"/>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xEl>
                                              <p:pRg st="6" end="6"/>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0005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xEl>
                                              <p:pRg st="7" end="7"/>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7">
                                            <p:txEl>
                                              <p:pRg st="8" end="8"/>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00052"/>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82"/>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7">
                                            <p:txEl>
                                              <p:pRg st="9" end="9"/>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7">
                                            <p:txEl>
                                              <p:pRg st="10" end="10"/>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7">
                                            <p:txEl>
                                              <p:pRg st="11" end="11"/>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7">
                                            <p:txEl>
                                              <p:pRg st="12" end="12"/>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7">
                                            <p:txEl>
                                              <p:pRg st="13" end="13"/>
                                            </p:txEl>
                                          </p:spTgt>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300053"/>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300054"/>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300055"/>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7">
                                            <p:txEl>
                                              <p:pRg st="14" end="14"/>
                                            </p:txEl>
                                          </p:spTgt>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7">
                                            <p:txEl>
                                              <p:pRg st="15" end="15"/>
                                            </p:txEl>
                                          </p:spTgt>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7">
                                            <p:txEl>
                                              <p:pRg st="16" end="16"/>
                                            </p:txEl>
                                          </p:spTgt>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7">
                                            <p:txEl>
                                              <p:pRg st="17" end="17"/>
                                            </p:txEl>
                                          </p:spTgt>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7">
                                            <p:txEl>
                                              <p:pRg st="18" end="18"/>
                                            </p:txEl>
                                          </p:spTgt>
                                        </p:tgtEl>
                                        <p:attrNameLst>
                                          <p:attrName>style.visibility</p:attrName>
                                        </p:attrNameLst>
                                      </p:cBhvr>
                                      <p:to>
                                        <p:strVal val="visible"/>
                                      </p:to>
                                    </p:set>
                                  </p:childTnLst>
                                </p:cTn>
                              </p:par>
                              <p:par>
                                <p:cTn id="51" presetID="1" presetClass="entr" presetSubtype="0" fill="hold" nodeType="withEffect">
                                  <p:stCondLst>
                                    <p:cond delay="0"/>
                                  </p:stCondLst>
                                  <p:childTnLst>
                                    <p:set>
                                      <p:cBhvr>
                                        <p:cTn id="52" dur="1" fill="hold">
                                          <p:stCondLst>
                                            <p:cond delay="0"/>
                                          </p:stCondLst>
                                        </p:cTn>
                                        <p:tgtEl>
                                          <p:spTgt spid="7">
                                            <p:txEl>
                                              <p:pRg st="19" end="19"/>
                                            </p:txEl>
                                          </p:spTgt>
                                        </p:tgtEl>
                                        <p:attrNameLst>
                                          <p:attrName>style.visibility</p:attrName>
                                        </p:attrNameLst>
                                      </p:cBhvr>
                                      <p:to>
                                        <p:strVal val="visible"/>
                                      </p:to>
                                    </p:set>
                                  </p:childTnLst>
                                </p:cTn>
                              </p:par>
                              <p:par>
                                <p:cTn id="53" presetID="1" presetClass="entr" presetSubtype="0" fill="hold" nodeType="withEffect">
                                  <p:stCondLst>
                                    <p:cond delay="0"/>
                                  </p:stCondLst>
                                  <p:childTnLst>
                                    <p:set>
                                      <p:cBhvr>
                                        <p:cTn id="54" dur="1" fill="hold">
                                          <p:stCondLst>
                                            <p:cond delay="0"/>
                                          </p:stCondLst>
                                        </p:cTn>
                                        <p:tgtEl>
                                          <p:spTgt spid="69"/>
                                        </p:tgtEl>
                                        <p:attrNameLst>
                                          <p:attrName>style.visibility</p:attrName>
                                        </p:attrNameLst>
                                      </p:cBhvr>
                                      <p:to>
                                        <p:strVal val="visible"/>
                                      </p:to>
                                    </p:set>
                                  </p:childTnLst>
                                </p:cTn>
                              </p:par>
                              <p:par>
                                <p:cTn id="55" presetID="1" presetClass="entr" presetSubtype="0" fill="hold" nodeType="withEffect">
                                  <p:stCondLst>
                                    <p:cond delay="0"/>
                                  </p:stCondLst>
                                  <p:childTnLst>
                                    <p:set>
                                      <p:cBhvr>
                                        <p:cTn id="56" dur="1" fill="hold">
                                          <p:stCondLst>
                                            <p:cond delay="0"/>
                                          </p:stCondLst>
                                        </p:cTn>
                                        <p:tgtEl>
                                          <p:spTgt spid="300056"/>
                                        </p:tgtEl>
                                        <p:attrNameLst>
                                          <p:attrName>style.visibility</p:attrName>
                                        </p:attrNameLst>
                                      </p:cBhvr>
                                      <p:to>
                                        <p:strVal val="visible"/>
                                      </p:to>
                                    </p:set>
                                  </p:childTnLst>
                                </p:cTn>
                              </p:par>
                              <p:par>
                                <p:cTn id="57" presetID="1" presetClass="entr" presetSubtype="0" fill="hold" nodeType="withEffect">
                                  <p:stCondLst>
                                    <p:cond delay="0"/>
                                  </p:stCondLst>
                                  <p:childTnLst>
                                    <p:set>
                                      <p:cBhvr>
                                        <p:cTn id="58" dur="1" fill="hold">
                                          <p:stCondLst>
                                            <p:cond delay="0"/>
                                          </p:stCondLst>
                                        </p:cTn>
                                        <p:tgtEl>
                                          <p:spTgt spid="8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Text Box 2"/>
          <p:cNvSpPr txBox="1">
            <a:spLocks noChangeArrowheads="1"/>
          </p:cNvSpPr>
          <p:nvPr/>
        </p:nvSpPr>
        <p:spPr bwMode="auto">
          <a:xfrm>
            <a:off x="252000" y="180000"/>
            <a:ext cx="7924800" cy="430887"/>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200" b="1" dirty="0" smtClean="0">
                <a:solidFill>
                  <a:srgbClr val="000000"/>
                </a:solidFill>
                <a:latin typeface="Calibri" panose="020F0502020204030204" pitchFamily="34" charset="0"/>
                <a:cs typeface="Calibri" panose="020F0502020204030204" pitchFamily="34" charset="0"/>
              </a:rPr>
              <a:t>Statistics for Interlock Generation</a:t>
            </a:r>
            <a:endParaRPr lang="en-US" altLang="de-DE" sz="2200" b="1" dirty="0">
              <a:solidFill>
                <a:srgbClr val="000000"/>
              </a:solidFill>
              <a:latin typeface="Calibri" panose="020F0502020204030204" pitchFamily="34" charset="0"/>
              <a:cs typeface="Calibri" panose="020F0502020204030204" pitchFamily="34" charset="0"/>
            </a:endParaRPr>
          </a:p>
        </p:txBody>
      </p:sp>
      <p:sp>
        <p:nvSpPr>
          <p:cNvPr id="7" name="Rectangle 4"/>
          <p:cNvSpPr>
            <a:spLocks noChangeArrowheads="1"/>
          </p:cNvSpPr>
          <p:nvPr/>
        </p:nvSpPr>
        <p:spPr bwMode="auto">
          <a:xfrm>
            <a:off x="35496" y="836712"/>
            <a:ext cx="7992888" cy="264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pPr>
            <a:r>
              <a:rPr lang="en-US" altLang="de-DE" sz="1600" b="1" dirty="0" smtClean="0">
                <a:solidFill>
                  <a:srgbClr val="0000FF"/>
                </a:solidFill>
                <a:latin typeface="Arial" panose="020B0604020202020204" pitchFamily="34" charset="0"/>
                <a:cs typeface="Arial" panose="020B0604020202020204" pitchFamily="34" charset="0"/>
              </a:rPr>
              <a:t>Beam dump statistics at </a:t>
            </a:r>
            <a:r>
              <a:rPr lang="en-US" altLang="de-DE" sz="1600" b="1" dirty="0">
                <a:solidFill>
                  <a:srgbClr val="0000FF"/>
                </a:solidFill>
                <a:latin typeface="Arial" panose="020B0604020202020204" pitchFamily="34" charset="0"/>
                <a:cs typeface="Arial" panose="020B0604020202020204" pitchFamily="34" charset="0"/>
              </a:rPr>
              <a:t>LHC in year </a:t>
            </a:r>
            <a:r>
              <a:rPr lang="en-US" altLang="de-DE" sz="1600" b="1" dirty="0" smtClean="0">
                <a:solidFill>
                  <a:srgbClr val="0000FF"/>
                </a:solidFill>
                <a:latin typeface="Arial" panose="020B0604020202020204" pitchFamily="34" charset="0"/>
                <a:cs typeface="Arial" panose="020B0604020202020204" pitchFamily="34" charset="0"/>
              </a:rPr>
              <a:t>2015 and 2012 </a:t>
            </a:r>
            <a:r>
              <a:rPr lang="en-US" altLang="de-DE" sz="1600" b="1" dirty="0">
                <a:solidFill>
                  <a:srgbClr val="0000FF"/>
                </a:solidFill>
                <a:latin typeface="Arial" panose="020B0604020202020204" pitchFamily="34" charset="0"/>
                <a:cs typeface="Arial" panose="020B0604020202020204" pitchFamily="34" charset="0"/>
              </a:rPr>
              <a:t>(above </a:t>
            </a:r>
            <a:r>
              <a:rPr lang="en-US" altLang="de-DE" sz="1600" b="1" dirty="0" smtClean="0">
                <a:solidFill>
                  <a:srgbClr val="0000FF"/>
                </a:solidFill>
                <a:latin typeface="Arial" panose="020B0604020202020204" pitchFamily="34" charset="0"/>
                <a:cs typeface="Arial" panose="020B0604020202020204" pitchFamily="34" charset="0"/>
              </a:rPr>
              <a:t>injection):</a:t>
            </a:r>
            <a:endParaRPr lang="en-US" altLang="de-DE" sz="1600" b="1" dirty="0">
              <a:solidFill>
                <a:srgbClr val="0000FF"/>
              </a:solidFill>
              <a:latin typeface="Arial" panose="020B0604020202020204" pitchFamily="34" charset="0"/>
              <a:cs typeface="Arial" panose="020B0604020202020204" pitchFamily="34" charset="0"/>
            </a:endParaRPr>
          </a:p>
        </p:txBody>
      </p:sp>
      <p:sp>
        <p:nvSpPr>
          <p:cNvPr id="12" name="Textfeld 11"/>
          <p:cNvSpPr txBox="1"/>
          <p:nvPr/>
        </p:nvSpPr>
        <p:spPr>
          <a:xfrm>
            <a:off x="125413" y="5991900"/>
            <a:ext cx="4392804" cy="461665"/>
          </a:xfrm>
          <a:prstGeom prst="rect">
            <a:avLst/>
          </a:prstGeom>
          <a:noFill/>
        </p:spPr>
        <p:txBody>
          <a:bodyPr wrap="square" rtlCol="0">
            <a:spAutoFit/>
          </a:bodyPr>
          <a:lstStyle/>
          <a:p>
            <a:pPr algn="l">
              <a:spcBef>
                <a:spcPts val="0"/>
              </a:spcBef>
            </a:pPr>
            <a:r>
              <a:rPr lang="en-US" sz="1200" dirty="0" smtClean="0">
                <a:latin typeface="Arial" panose="020B0604020202020204" pitchFamily="34" charset="0"/>
                <a:cs typeface="Arial" panose="020B0604020202020204" pitchFamily="34" charset="0"/>
              </a:rPr>
              <a:t>B. Todd et al., </a:t>
            </a:r>
            <a:r>
              <a:rPr lang="en-US" sz="1200" dirty="0">
                <a:latin typeface="Arial" panose="020B0604020202020204" pitchFamily="34" charset="0"/>
                <a:cs typeface="Arial" panose="020B0604020202020204" pitchFamily="34" charset="0"/>
              </a:rPr>
              <a:t>CERNACC- </a:t>
            </a:r>
            <a:r>
              <a:rPr lang="en-US" sz="1200" dirty="0" smtClean="0">
                <a:latin typeface="Arial" panose="020B0604020202020204" pitchFamily="34" charset="0"/>
                <a:cs typeface="Arial" panose="020B0604020202020204" pitchFamily="34" charset="0"/>
              </a:rPr>
              <a:t>2014-0041</a:t>
            </a:r>
          </a:p>
          <a:p>
            <a:pPr algn="l">
              <a:spcBef>
                <a:spcPts val="0"/>
              </a:spcBef>
            </a:pPr>
            <a:r>
              <a:rPr lang="en-US" sz="1200" dirty="0" smtClean="0">
                <a:latin typeface="Arial" panose="020B0604020202020204" pitchFamily="34" charset="0"/>
                <a:cs typeface="Arial" panose="020B0604020202020204" pitchFamily="34" charset="0"/>
              </a:rPr>
              <a:t>D. </a:t>
            </a:r>
            <a:r>
              <a:rPr lang="en-US" sz="1200" dirty="0" err="1" smtClean="0">
                <a:latin typeface="Arial" panose="020B0604020202020204" pitchFamily="34" charset="0"/>
                <a:cs typeface="Arial" panose="020B0604020202020204" pitchFamily="34" charset="0"/>
              </a:rPr>
              <a:t>Wollmann</a:t>
            </a:r>
            <a:r>
              <a:rPr lang="en-US" sz="1200" dirty="0" smtClean="0">
                <a:latin typeface="Arial" panose="020B0604020202020204" pitchFamily="34" charset="0"/>
                <a:cs typeface="Arial" panose="020B0604020202020204" pitchFamily="34" charset="0"/>
              </a:rPr>
              <a:t> et al., IPAC 2016, Busan, p. 4203 (2016)</a:t>
            </a:r>
            <a:endParaRPr lang="en-US" sz="1200" dirty="0">
              <a:latin typeface="Arial" panose="020B0604020202020204" pitchFamily="34" charset="0"/>
              <a:cs typeface="Arial" panose="020B0604020202020204" pitchFamily="34" charset="0"/>
            </a:endParaRPr>
          </a:p>
        </p:txBody>
      </p:sp>
      <p:sp>
        <p:nvSpPr>
          <p:cNvPr id="22" name="Textfeld 21">
            <a:hlinkClick r:id="" action="ppaction://noaction"/>
          </p:cNvPr>
          <p:cNvSpPr txBox="1"/>
          <p:nvPr/>
        </p:nvSpPr>
        <p:spPr>
          <a:xfrm>
            <a:off x="2699792" y="6468576"/>
            <a:ext cx="1508746" cy="369332"/>
          </a:xfrm>
          <a:prstGeom prst="rect">
            <a:avLst/>
          </a:prstGeom>
          <a:noFill/>
        </p:spPr>
        <p:txBody>
          <a:bodyPr wrap="none" rtlCol="0">
            <a:spAutoFit/>
          </a:bodyPr>
          <a:lstStyle/>
          <a:p>
            <a:r>
              <a:rPr lang="en-US" b="1" dirty="0" smtClean="0">
                <a:solidFill>
                  <a:srgbClr val="3333CC"/>
                </a:solidFill>
                <a:sym typeface="Symbol"/>
                <a:hlinkClick r:id="rId2" action="ppaction://hlinksldjump"/>
              </a:rPr>
              <a:t> </a:t>
            </a:r>
            <a:r>
              <a:rPr lang="en-US" b="1" dirty="0" smtClean="0">
                <a:solidFill>
                  <a:srgbClr val="3333CC"/>
                </a:solidFill>
                <a:hlinkClick r:id="rId2" action="ppaction://hlinksldjump"/>
              </a:rPr>
              <a:t>conclusion</a:t>
            </a:r>
            <a:endParaRPr lang="en-US" b="1" dirty="0">
              <a:solidFill>
                <a:srgbClr val="3333CC"/>
              </a:solidFill>
            </a:endParaRPr>
          </a:p>
        </p:txBody>
      </p:sp>
      <p:grpSp>
        <p:nvGrpSpPr>
          <p:cNvPr id="2" name="Gruppieren 1"/>
          <p:cNvGrpSpPr/>
          <p:nvPr/>
        </p:nvGrpSpPr>
        <p:grpSpPr>
          <a:xfrm>
            <a:off x="395536" y="1215855"/>
            <a:ext cx="8119160" cy="4267070"/>
            <a:chOff x="-398458" y="1268760"/>
            <a:chExt cx="8119160" cy="4267070"/>
          </a:xfrm>
        </p:grpSpPr>
        <p:sp>
          <p:nvSpPr>
            <p:cNvPr id="3" name="Rechteck 2"/>
            <p:cNvSpPr/>
            <p:nvPr/>
          </p:nvSpPr>
          <p:spPr>
            <a:xfrm>
              <a:off x="518893" y="1359890"/>
              <a:ext cx="7201809" cy="3319619"/>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5" name="Grafik 4"/>
            <p:cNvPicPr>
              <a:picLocks noChangeAspect="1"/>
            </p:cNvPicPr>
            <p:nvPr/>
          </p:nvPicPr>
          <p:blipFill>
            <a:blip r:embed="rId3"/>
            <a:stretch>
              <a:fillRect/>
            </a:stretch>
          </p:blipFill>
          <p:spPr>
            <a:xfrm>
              <a:off x="1115241" y="1578503"/>
              <a:ext cx="6232201" cy="3010751"/>
            </a:xfrm>
            <a:prstGeom prst="rect">
              <a:avLst/>
            </a:prstGeom>
          </p:spPr>
        </p:pic>
        <p:sp>
          <p:nvSpPr>
            <p:cNvPr id="23" name="Rectangle 4"/>
            <p:cNvSpPr>
              <a:spLocks noChangeArrowheads="1"/>
            </p:cNvSpPr>
            <p:nvPr/>
          </p:nvSpPr>
          <p:spPr bwMode="auto">
            <a:xfrm>
              <a:off x="1194558" y="1268761"/>
              <a:ext cx="2801378" cy="2221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nSpc>
                  <a:spcPct val="70000"/>
                </a:lnSpc>
              </a:pPr>
              <a:r>
                <a:rPr lang="en-US" altLang="de-DE" sz="1600" b="1" dirty="0" smtClean="0">
                  <a:latin typeface="Arial" panose="020B0604020202020204" pitchFamily="34" charset="0"/>
                  <a:cs typeface="Arial" panose="020B0604020202020204" pitchFamily="34" charset="0"/>
                </a:rPr>
                <a:t>Beam dump LHC year 2015</a:t>
              </a:r>
              <a:endParaRPr lang="en-US" altLang="de-DE" sz="1600" b="1" dirty="0">
                <a:latin typeface="Arial" panose="020B0604020202020204" pitchFamily="34" charset="0"/>
                <a:cs typeface="Arial" panose="020B0604020202020204" pitchFamily="34" charset="0"/>
              </a:endParaRPr>
            </a:p>
          </p:txBody>
        </p:sp>
        <p:sp>
          <p:nvSpPr>
            <p:cNvPr id="24" name="Rectangle 4"/>
            <p:cNvSpPr>
              <a:spLocks noChangeArrowheads="1"/>
            </p:cNvSpPr>
            <p:nvPr/>
          </p:nvSpPr>
          <p:spPr bwMode="auto">
            <a:xfrm>
              <a:off x="4231341" y="1268760"/>
              <a:ext cx="2801378" cy="2221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nSpc>
                  <a:spcPct val="70000"/>
                </a:lnSpc>
              </a:pPr>
              <a:r>
                <a:rPr lang="en-US" altLang="de-DE" sz="1600" b="1" dirty="0" smtClean="0">
                  <a:latin typeface="Arial" panose="020B0604020202020204" pitchFamily="34" charset="0"/>
                  <a:cs typeface="Arial" panose="020B0604020202020204" pitchFamily="34" charset="0"/>
                </a:rPr>
                <a:t>Beam dump LHC year 2012</a:t>
              </a:r>
              <a:endParaRPr lang="en-US" altLang="de-DE" sz="1600" b="1" dirty="0">
                <a:latin typeface="Arial" panose="020B0604020202020204" pitchFamily="34" charset="0"/>
                <a:cs typeface="Arial" panose="020B0604020202020204" pitchFamily="34" charset="0"/>
              </a:endParaRPr>
            </a:p>
          </p:txBody>
        </p:sp>
        <p:sp>
          <p:nvSpPr>
            <p:cNvPr id="10" name="Rectangle 4"/>
            <p:cNvSpPr>
              <a:spLocks noChangeArrowheads="1"/>
            </p:cNvSpPr>
            <p:nvPr/>
          </p:nvSpPr>
          <p:spPr bwMode="auto">
            <a:xfrm>
              <a:off x="1644559" y="5267551"/>
              <a:ext cx="1872208" cy="2682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pPr>
              <a:r>
                <a:rPr lang="en-US" altLang="de-DE" sz="1600" b="1" dirty="0" smtClean="0">
                  <a:latin typeface="Arial" panose="020B0604020202020204" pitchFamily="34" charset="0"/>
                  <a:cs typeface="Arial" panose="020B0604020202020204" pitchFamily="34" charset="0"/>
                </a:rPr>
                <a:t>Sum: 442 dumps</a:t>
              </a:r>
              <a:endParaRPr lang="en-US" altLang="de-DE" sz="1600" b="1" dirty="0">
                <a:latin typeface="Arial" panose="020B0604020202020204" pitchFamily="34" charset="0"/>
                <a:cs typeface="Arial" panose="020B0604020202020204" pitchFamily="34" charset="0"/>
              </a:endParaRPr>
            </a:p>
          </p:txBody>
        </p:sp>
        <p:sp>
          <p:nvSpPr>
            <p:cNvPr id="11" name="Rectangle 4"/>
            <p:cNvSpPr>
              <a:spLocks noChangeArrowheads="1"/>
            </p:cNvSpPr>
            <p:nvPr/>
          </p:nvSpPr>
          <p:spPr bwMode="auto">
            <a:xfrm>
              <a:off x="4860032" y="5248953"/>
              <a:ext cx="2016224" cy="2682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pPr>
              <a:r>
                <a:rPr lang="en-US" altLang="de-DE" sz="1600" b="1" dirty="0" smtClean="0">
                  <a:latin typeface="Arial" panose="020B0604020202020204" pitchFamily="34" charset="0"/>
                  <a:cs typeface="Arial" panose="020B0604020202020204" pitchFamily="34" charset="0"/>
                </a:rPr>
                <a:t>Sum:536 dumps</a:t>
              </a:r>
              <a:endParaRPr lang="en-US" altLang="de-DE" sz="1600" b="1" dirty="0">
                <a:latin typeface="Arial" panose="020B0604020202020204" pitchFamily="34" charset="0"/>
                <a:cs typeface="Arial" panose="020B0604020202020204" pitchFamily="34" charset="0"/>
              </a:endParaRPr>
            </a:p>
          </p:txBody>
        </p:sp>
        <p:sp>
          <p:nvSpPr>
            <p:cNvPr id="13" name="Rectangle 4"/>
            <p:cNvSpPr>
              <a:spLocks noChangeArrowheads="1"/>
            </p:cNvSpPr>
            <p:nvPr/>
          </p:nvSpPr>
          <p:spPr bwMode="auto">
            <a:xfrm>
              <a:off x="2790332" y="4430777"/>
              <a:ext cx="2211810" cy="563296"/>
            </a:xfrm>
            <a:prstGeom prst="rect">
              <a:avLst/>
            </a:prstGeom>
            <a:solidFill>
              <a:srgbClr val="CC0000">
                <a:alpha val="34000"/>
              </a:srgbClr>
            </a:solidFill>
            <a:ln>
              <a:noFill/>
            </a:ln>
            <a:effectLs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nSpc>
                  <a:spcPct val="70000"/>
                </a:lnSpc>
              </a:pPr>
              <a:r>
                <a:rPr lang="en-US" altLang="de-DE" sz="1600" b="1" dirty="0">
                  <a:latin typeface="Arial" panose="020B0604020202020204" pitchFamily="34" charset="0"/>
                  <a:cs typeface="Arial" panose="020B0604020202020204" pitchFamily="34" charset="0"/>
                  <a:sym typeface="Symbol" panose="05050102010706020507" pitchFamily="18" charset="2"/>
                </a:rPr>
                <a:t> </a:t>
              </a:r>
              <a:r>
                <a:rPr lang="en-US" altLang="de-DE" sz="1600" b="1" dirty="0" smtClean="0">
                  <a:latin typeface="Arial" panose="020B0604020202020204" pitchFamily="34" charset="0"/>
                  <a:cs typeface="Arial" panose="020B0604020202020204" pitchFamily="34" charset="0"/>
                  <a:sym typeface="Symbol" panose="05050102010706020507" pitchFamily="18" charset="2"/>
                </a:rPr>
                <a:t> 30 % </a:t>
              </a:r>
              <a:r>
                <a:rPr lang="en-US" altLang="de-DE" sz="1600" b="1" dirty="0" smtClean="0">
                  <a:latin typeface="Arial" panose="020B0604020202020204" pitchFamily="34" charset="0"/>
                  <a:cs typeface="Arial" panose="020B0604020202020204" pitchFamily="34" charset="0"/>
                </a:rPr>
                <a:t>as planned </a:t>
              </a:r>
            </a:p>
            <a:p>
              <a:pPr>
                <a:lnSpc>
                  <a:spcPct val="70000"/>
                </a:lnSpc>
              </a:pPr>
              <a:r>
                <a:rPr lang="en-US" altLang="de-DE" sz="1600" b="1" dirty="0" smtClean="0">
                  <a:latin typeface="Arial" panose="020B0604020202020204" pitchFamily="34" charset="0"/>
                  <a:cs typeface="Arial" panose="020B0604020202020204" pitchFamily="34" charset="0"/>
                </a:rPr>
                <a:t>after </a:t>
              </a:r>
              <a:r>
                <a:rPr lang="en-US" altLang="de-DE" sz="1600" b="1" dirty="0" smtClean="0">
                  <a:latin typeface="Arial" panose="020B0604020202020204" pitchFamily="34" charset="0"/>
                  <a:cs typeface="Arial" panose="020B0604020202020204" pitchFamily="34" charset="0"/>
                  <a:sym typeface="Symbol" panose="05050102010706020507" pitchFamily="18" charset="2"/>
                </a:rPr>
                <a:t> 10 h</a:t>
              </a:r>
              <a:endParaRPr lang="en-US" altLang="de-DE" sz="1600" b="1" dirty="0">
                <a:latin typeface="Arial" panose="020B0604020202020204" pitchFamily="34" charset="0"/>
                <a:cs typeface="Arial" panose="020B0604020202020204" pitchFamily="34" charset="0"/>
              </a:endParaRPr>
            </a:p>
          </p:txBody>
        </p:sp>
        <p:sp>
          <p:nvSpPr>
            <p:cNvPr id="14" name="Rectangle 4"/>
            <p:cNvSpPr>
              <a:spLocks noChangeArrowheads="1"/>
            </p:cNvSpPr>
            <p:nvPr/>
          </p:nvSpPr>
          <p:spPr bwMode="auto">
            <a:xfrm>
              <a:off x="3131841" y="1611676"/>
              <a:ext cx="1800198" cy="440633"/>
            </a:xfrm>
            <a:prstGeom prst="rect">
              <a:avLst/>
            </a:prstGeom>
            <a:solidFill>
              <a:srgbClr val="6699FF">
                <a:alpha val="33725"/>
              </a:srgbClr>
            </a:solidFill>
            <a:ln>
              <a:noFill/>
            </a:ln>
            <a:effectLs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nSpc>
                  <a:spcPct val="70000"/>
                </a:lnSpc>
              </a:pPr>
              <a:r>
                <a:rPr lang="en-US" altLang="de-DE" sz="1600" b="1" dirty="0" smtClean="0">
                  <a:latin typeface="Arial" panose="020B0604020202020204" pitchFamily="34" charset="0"/>
                  <a:cs typeface="Arial" panose="020B0604020202020204" pitchFamily="34" charset="0"/>
                  <a:sym typeface="Symbol" panose="05050102010706020507" pitchFamily="18" charset="2"/>
                </a:rPr>
                <a:t> 30 % due to device failure </a:t>
              </a:r>
              <a:endParaRPr lang="en-US" altLang="de-DE" sz="1600" b="1" dirty="0">
                <a:latin typeface="Arial" panose="020B0604020202020204" pitchFamily="34" charset="0"/>
                <a:cs typeface="Arial" panose="020B0604020202020204" pitchFamily="34" charset="0"/>
              </a:endParaRPr>
            </a:p>
          </p:txBody>
        </p:sp>
        <p:sp>
          <p:nvSpPr>
            <p:cNvPr id="15" name="Rectangle 4"/>
            <p:cNvSpPr>
              <a:spLocks noChangeArrowheads="1"/>
            </p:cNvSpPr>
            <p:nvPr/>
          </p:nvSpPr>
          <p:spPr bwMode="auto">
            <a:xfrm>
              <a:off x="-398458" y="4057969"/>
              <a:ext cx="2448271" cy="437043"/>
            </a:xfrm>
            <a:prstGeom prst="rect">
              <a:avLst/>
            </a:prstGeom>
            <a:solidFill>
              <a:srgbClr val="99FF99">
                <a:alpha val="33725"/>
              </a:srgbClr>
            </a:solidFill>
            <a:ln>
              <a:noFill/>
            </a:ln>
            <a:effectLs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nSpc>
                  <a:spcPct val="70000"/>
                </a:lnSpc>
              </a:pPr>
              <a:r>
                <a:rPr lang="en-US" altLang="de-DE" sz="1600" b="1" dirty="0">
                  <a:latin typeface="Arial" panose="020B0604020202020204" pitchFamily="34" charset="0"/>
                  <a:cs typeface="Arial" panose="020B0604020202020204" pitchFamily="34" charset="0"/>
                  <a:sym typeface="Symbol" panose="05050102010706020507" pitchFamily="18" charset="2"/>
                </a:rPr>
                <a:t> </a:t>
              </a:r>
              <a:r>
                <a:rPr lang="en-US" altLang="de-DE" sz="1600" b="1" dirty="0" smtClean="0">
                  <a:latin typeface="Arial" panose="020B0604020202020204" pitchFamily="34" charset="0"/>
                  <a:cs typeface="Arial" panose="020B0604020202020204" pitchFamily="34" charset="0"/>
                  <a:sym typeface="Symbol" panose="05050102010706020507" pitchFamily="18" charset="2"/>
                </a:rPr>
                <a:t> 15 % due to increasing beam loss</a:t>
              </a:r>
              <a:endParaRPr lang="en-US" altLang="de-DE" sz="1600" b="1" dirty="0">
                <a:latin typeface="Arial" panose="020B0604020202020204" pitchFamily="34" charset="0"/>
                <a:cs typeface="Arial" panose="020B0604020202020204" pitchFamily="34" charset="0"/>
              </a:endParaRPr>
            </a:p>
          </p:txBody>
        </p:sp>
        <p:sp>
          <p:nvSpPr>
            <p:cNvPr id="16" name="Rectangle 4"/>
            <p:cNvSpPr>
              <a:spLocks noChangeArrowheads="1"/>
            </p:cNvSpPr>
            <p:nvPr/>
          </p:nvSpPr>
          <p:spPr bwMode="auto">
            <a:xfrm>
              <a:off x="-180505" y="2691098"/>
              <a:ext cx="1510239" cy="563744"/>
            </a:xfrm>
            <a:prstGeom prst="rect">
              <a:avLst/>
            </a:prstGeom>
            <a:solidFill>
              <a:srgbClr val="9966FF">
                <a:alpha val="33333"/>
              </a:srgbClr>
            </a:solidFill>
            <a:ln>
              <a:noFill/>
            </a:ln>
            <a:effectLs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marL="285750" indent="-285750">
                <a:lnSpc>
                  <a:spcPct val="70000"/>
                </a:lnSpc>
                <a:buFont typeface="Symbol" panose="05050102010706020507" pitchFamily="18" charset="2"/>
                <a:buChar char="»"/>
              </a:pPr>
              <a:r>
                <a:rPr lang="en-US" altLang="de-DE" sz="1600" b="1" dirty="0" smtClean="0">
                  <a:latin typeface="Arial" panose="020B0604020202020204" pitchFamily="34" charset="0"/>
                  <a:cs typeface="Arial" panose="020B0604020202020204" pitchFamily="34" charset="0"/>
                  <a:sym typeface="Symbol" panose="05050102010706020507" pitchFamily="18" charset="2"/>
                </a:rPr>
                <a:t>15 % by </a:t>
              </a:r>
            </a:p>
            <a:p>
              <a:pPr marL="285750" indent="-285750">
                <a:lnSpc>
                  <a:spcPct val="70000"/>
                </a:lnSpc>
                <a:buFont typeface="Symbol" panose="05050102010706020507" pitchFamily="18" charset="2"/>
                <a:buChar char="»"/>
              </a:pPr>
              <a:r>
                <a:rPr lang="en-US" altLang="de-DE" sz="1600" b="1" dirty="0" smtClean="0">
                  <a:latin typeface="Arial" panose="020B0604020202020204" pitchFamily="34" charset="0"/>
                  <a:cs typeface="Arial" panose="020B0604020202020204" pitchFamily="34" charset="0"/>
                  <a:sym typeface="Symbol" panose="05050102010706020507" pitchFamily="18" charset="2"/>
                </a:rPr>
                <a:t>MPS tests</a:t>
              </a:r>
              <a:endParaRPr lang="en-US" altLang="de-DE" sz="1600" b="1" dirty="0">
                <a:latin typeface="Arial" panose="020B0604020202020204" pitchFamily="34" charset="0"/>
                <a:cs typeface="Arial" panose="020B0604020202020204" pitchFamily="34" charset="0"/>
              </a:endParaRPr>
            </a:p>
          </p:txBody>
        </p:sp>
        <p:sp>
          <p:nvSpPr>
            <p:cNvPr id="17" name="Rectangle 4"/>
            <p:cNvSpPr>
              <a:spLocks noChangeArrowheads="1"/>
            </p:cNvSpPr>
            <p:nvPr/>
          </p:nvSpPr>
          <p:spPr bwMode="auto">
            <a:xfrm>
              <a:off x="249614" y="1681705"/>
              <a:ext cx="1484653" cy="563744"/>
            </a:xfrm>
            <a:prstGeom prst="rect">
              <a:avLst/>
            </a:prstGeom>
            <a:solidFill>
              <a:srgbClr val="00CCFF">
                <a:alpha val="32941"/>
              </a:srgbClr>
            </a:solidFill>
            <a:ln>
              <a:noFill/>
            </a:ln>
            <a:effectLs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nSpc>
                  <a:spcPct val="70000"/>
                </a:lnSpc>
              </a:pPr>
              <a:r>
                <a:rPr lang="en-US" altLang="de-DE" sz="1600" b="1" dirty="0">
                  <a:latin typeface="Arial" panose="020B0604020202020204" pitchFamily="34" charset="0"/>
                  <a:cs typeface="Arial" panose="020B0604020202020204" pitchFamily="34" charset="0"/>
                  <a:sym typeface="Symbol" panose="05050102010706020507" pitchFamily="18" charset="2"/>
                </a:rPr>
                <a:t> 15 % </a:t>
              </a:r>
            </a:p>
            <a:p>
              <a:pPr>
                <a:lnSpc>
                  <a:spcPct val="70000"/>
                </a:lnSpc>
              </a:pPr>
              <a:r>
                <a:rPr lang="en-US" altLang="de-DE" sz="1600" b="1" dirty="0" smtClean="0">
                  <a:latin typeface="Arial" panose="020B0604020202020204" pitchFamily="34" charset="0"/>
                  <a:cs typeface="Arial" panose="020B0604020202020204" pitchFamily="34" charset="0"/>
                  <a:sym typeface="Symbol" panose="05050102010706020507" pitchFamily="18" charset="2"/>
                </a:rPr>
                <a:t>unnecessary</a:t>
              </a:r>
              <a:endParaRPr lang="en-US" altLang="de-DE" sz="1600" b="1" dirty="0">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2907475854"/>
      </p:ext>
    </p:extLst>
  </p:cSld>
  <p:clrMapOvr>
    <a:masterClrMapping/>
  </p:clrMapOvr>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Text Box 2"/>
          <p:cNvSpPr txBox="1">
            <a:spLocks noChangeArrowheads="1"/>
          </p:cNvSpPr>
          <p:nvPr/>
        </p:nvSpPr>
        <p:spPr bwMode="auto">
          <a:xfrm>
            <a:off x="252000" y="180000"/>
            <a:ext cx="7924800" cy="430887"/>
          </a:xfrm>
          <a:prstGeom prst="rect">
            <a:avLst/>
          </a:prstGeom>
          <a:solidFill>
            <a:schemeClr val="bg1">
              <a:alpha val="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sz="2200" b="1" dirty="0" smtClean="0">
                <a:solidFill>
                  <a:srgbClr val="000000"/>
                </a:solidFill>
                <a:latin typeface="Calibri" panose="020F0502020204030204" pitchFamily="34" charset="0"/>
                <a:cs typeface="Calibri" panose="020F0502020204030204" pitchFamily="34" charset="0"/>
              </a:rPr>
              <a:t>Outline</a:t>
            </a:r>
            <a:endParaRPr lang="en-US" sz="2200" b="1" dirty="0">
              <a:solidFill>
                <a:srgbClr val="000000"/>
              </a:solidFill>
              <a:latin typeface="Calibri" panose="020F0502020204030204" pitchFamily="34" charset="0"/>
              <a:cs typeface="Calibri" panose="020F0502020204030204" pitchFamily="34" charset="0"/>
            </a:endParaRPr>
          </a:p>
        </p:txBody>
      </p:sp>
      <p:sp>
        <p:nvSpPr>
          <p:cNvPr id="3076" name="Text Box 3"/>
          <p:cNvSpPr txBox="1">
            <a:spLocks noChangeArrowheads="1"/>
          </p:cNvSpPr>
          <p:nvPr/>
        </p:nvSpPr>
        <p:spPr bwMode="auto">
          <a:xfrm>
            <a:off x="125413" y="1343025"/>
            <a:ext cx="8729662" cy="180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en-US" sz="1600">
              <a:solidFill>
                <a:srgbClr val="006600"/>
              </a:solidFill>
              <a:latin typeface="Comic Sans MS" pitchFamily="66" charset="0"/>
            </a:endParaRPr>
          </a:p>
          <a:p>
            <a:pPr algn="l"/>
            <a:endParaRPr lang="en-US" sz="1600">
              <a:solidFill>
                <a:srgbClr val="006600"/>
              </a:solidFill>
              <a:latin typeface="Comic Sans MS" pitchFamily="66" charset="0"/>
            </a:endParaRPr>
          </a:p>
          <a:p>
            <a:pPr algn="l"/>
            <a:endParaRPr lang="en-US" sz="1600">
              <a:solidFill>
                <a:srgbClr val="006600"/>
              </a:solidFill>
              <a:latin typeface="Comic Sans MS" pitchFamily="66" charset="0"/>
            </a:endParaRPr>
          </a:p>
          <a:p>
            <a:pPr algn="l"/>
            <a:endParaRPr lang="en-US" sz="1600">
              <a:solidFill>
                <a:srgbClr val="006600"/>
              </a:solidFill>
              <a:latin typeface="Comic Sans MS" pitchFamily="66" charset="0"/>
            </a:endParaRPr>
          </a:p>
          <a:p>
            <a:pPr algn="l"/>
            <a:endParaRPr lang="en-US" sz="1600">
              <a:solidFill>
                <a:srgbClr val="006600"/>
              </a:solidFill>
              <a:latin typeface="Comic Sans MS" pitchFamily="66" charset="0"/>
            </a:endParaRPr>
          </a:p>
        </p:txBody>
      </p:sp>
      <p:pic>
        <p:nvPicPr>
          <p:cNvPr id="12800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15969" y="1343025"/>
            <a:ext cx="3747956" cy="345412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Rectangle 4"/>
          <p:cNvSpPr>
            <a:spLocks noChangeArrowheads="1"/>
          </p:cNvSpPr>
          <p:nvPr/>
        </p:nvSpPr>
        <p:spPr bwMode="auto">
          <a:xfrm>
            <a:off x="5415969" y="5090690"/>
            <a:ext cx="3579331" cy="8079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pPr>
            <a:r>
              <a:rPr lang="en-US" altLang="de-DE" sz="1500" dirty="0" smtClean="0">
                <a:latin typeface="Arial" panose="020B0604020202020204" pitchFamily="34" charset="0"/>
                <a:cs typeface="Arial" panose="020B0604020202020204" pitchFamily="34" charset="0"/>
              </a:rPr>
              <a:t>Cartoons from C. </a:t>
            </a:r>
            <a:r>
              <a:rPr lang="en-US" altLang="de-DE" sz="1500" dirty="0" err="1" smtClean="0">
                <a:latin typeface="Arial" panose="020B0604020202020204" pitchFamily="34" charset="0"/>
                <a:cs typeface="Arial" panose="020B0604020202020204" pitchFamily="34" charset="0"/>
              </a:rPr>
              <a:t>Grupen</a:t>
            </a:r>
            <a:r>
              <a:rPr lang="en-US" altLang="de-DE" sz="1500" dirty="0" smtClean="0">
                <a:latin typeface="Arial" panose="020B0604020202020204" pitchFamily="34" charset="0"/>
                <a:cs typeface="Arial" panose="020B0604020202020204" pitchFamily="34" charset="0"/>
              </a:rPr>
              <a:t> </a:t>
            </a:r>
          </a:p>
          <a:p>
            <a:pPr algn="l">
              <a:lnSpc>
                <a:spcPct val="70000"/>
              </a:lnSpc>
            </a:pPr>
            <a:r>
              <a:rPr lang="en-US" altLang="de-DE" sz="1500" i="1" dirty="0" smtClean="0">
                <a:latin typeface="Arial" panose="020B0604020202020204" pitchFamily="34" charset="0"/>
                <a:cs typeface="Arial" panose="020B0604020202020204" pitchFamily="34" charset="0"/>
              </a:rPr>
              <a:t>Introduction to Radiation Protection</a:t>
            </a:r>
            <a:r>
              <a:rPr lang="en-US" altLang="de-DE" sz="1500" dirty="0" smtClean="0">
                <a:latin typeface="Arial" panose="020B0604020202020204" pitchFamily="34" charset="0"/>
                <a:cs typeface="Arial" panose="020B0604020202020204" pitchFamily="34" charset="0"/>
              </a:rPr>
              <a:t>, </a:t>
            </a:r>
          </a:p>
          <a:p>
            <a:pPr algn="l">
              <a:lnSpc>
                <a:spcPct val="70000"/>
              </a:lnSpc>
            </a:pPr>
            <a:r>
              <a:rPr lang="en-US" altLang="de-DE" sz="1500" dirty="0" smtClean="0">
                <a:latin typeface="Arial" panose="020B0604020202020204" pitchFamily="34" charset="0"/>
                <a:cs typeface="Arial" panose="020B0604020202020204" pitchFamily="34" charset="0"/>
              </a:rPr>
              <a:t>Springer </a:t>
            </a:r>
            <a:r>
              <a:rPr lang="en-US" altLang="de-DE" sz="1500" dirty="0" err="1" smtClean="0">
                <a:latin typeface="Arial" panose="020B0604020202020204" pitchFamily="34" charset="0"/>
                <a:cs typeface="Arial" panose="020B0604020202020204" pitchFamily="34" charset="0"/>
              </a:rPr>
              <a:t>Verlag</a:t>
            </a:r>
            <a:r>
              <a:rPr lang="en-US" altLang="de-DE" sz="1500" dirty="0" smtClean="0">
                <a:latin typeface="Arial" panose="020B0604020202020204" pitchFamily="34" charset="0"/>
                <a:cs typeface="Arial" panose="020B0604020202020204" pitchFamily="34" charset="0"/>
              </a:rPr>
              <a:t> 2010 </a:t>
            </a:r>
          </a:p>
        </p:txBody>
      </p:sp>
      <p:sp>
        <p:nvSpPr>
          <p:cNvPr id="9" name="Rectangle 5"/>
          <p:cNvSpPr>
            <a:spLocks noChangeArrowheads="1"/>
          </p:cNvSpPr>
          <p:nvPr/>
        </p:nvSpPr>
        <p:spPr bwMode="auto">
          <a:xfrm>
            <a:off x="156048" y="1343025"/>
            <a:ext cx="8987952" cy="26468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0" algn="ctr">
                <a:solidFill>
                  <a:srgbClr val="000000"/>
                </a:solidFill>
                <a:miter lim="800000"/>
                <a:headEnd/>
                <a:tailEnd/>
              </a14:hiddenLine>
            </a:ext>
          </a:extLst>
        </p:spPr>
        <p:txBody>
          <a:bodyPr wrap="square">
            <a:spAutoFit/>
          </a:bodyPr>
          <a:lstStyle/>
          <a:p>
            <a:pPr algn="l"/>
            <a:r>
              <a:rPr lang="en-US" b="1" dirty="0" smtClean="0">
                <a:solidFill>
                  <a:srgbClr val="0000FF"/>
                </a:solidFill>
                <a:latin typeface="Arial" panose="020B0604020202020204" pitchFamily="34" charset="0"/>
                <a:cs typeface="Arial" panose="020B0604020202020204" pitchFamily="34" charset="0"/>
              </a:rPr>
              <a:t>Outline of this talk: </a:t>
            </a:r>
          </a:p>
          <a:p>
            <a:pPr marL="57150" indent="-342900" algn="l">
              <a:spcBef>
                <a:spcPts val="800"/>
              </a:spcBef>
              <a:buFont typeface="+mj-lt"/>
              <a:buAutoNum type="arabicPeriod"/>
            </a:pPr>
            <a:r>
              <a:rPr lang="en-US" b="1" dirty="0" smtClean="0">
                <a:solidFill>
                  <a:schemeClr val="bg1">
                    <a:lumMod val="50000"/>
                  </a:schemeClr>
                </a:solidFill>
                <a:latin typeface="Arial" panose="020B0604020202020204" pitchFamily="34" charset="0"/>
                <a:cs typeface="Arial" panose="020B0604020202020204" pitchFamily="34" charset="0"/>
              </a:rPr>
              <a:t>Introduction to risk &amp; destruction potential</a:t>
            </a:r>
          </a:p>
          <a:p>
            <a:pPr marL="57150" indent="-342900" algn="l">
              <a:spcBef>
                <a:spcPts val="800"/>
              </a:spcBef>
              <a:buFont typeface="+mj-lt"/>
              <a:buAutoNum type="arabicPeriod"/>
            </a:pPr>
            <a:r>
              <a:rPr lang="en-US" b="1" dirty="0" err="1" smtClean="0">
                <a:solidFill>
                  <a:srgbClr val="777777"/>
                </a:solidFill>
                <a:latin typeface="Arial" panose="020B0604020202020204" pitchFamily="34" charset="0"/>
                <a:cs typeface="Arial" panose="020B0604020202020204" pitchFamily="34" charset="0"/>
              </a:rPr>
              <a:t>Irelevant</a:t>
            </a:r>
            <a:r>
              <a:rPr lang="en-US" b="1" dirty="0" smtClean="0">
                <a:solidFill>
                  <a:srgbClr val="777777"/>
                </a:solidFill>
                <a:latin typeface="Arial" panose="020B0604020202020204" pitchFamily="34" charset="0"/>
                <a:cs typeface="Arial" panose="020B0604020202020204" pitchFamily="34" charset="0"/>
              </a:rPr>
              <a:t> atomic and nuclear physics</a:t>
            </a:r>
          </a:p>
          <a:p>
            <a:pPr marL="57150" indent="-342900" algn="l">
              <a:spcBef>
                <a:spcPts val="800"/>
              </a:spcBef>
              <a:buFont typeface="+mj-lt"/>
              <a:buAutoNum type="arabicPeriod"/>
            </a:pPr>
            <a:r>
              <a:rPr lang="en-US" b="1" dirty="0" smtClean="0">
                <a:solidFill>
                  <a:srgbClr val="777777"/>
                </a:solidFill>
                <a:latin typeface="Arial" panose="020B0604020202020204" pitchFamily="34" charset="0"/>
                <a:cs typeface="Arial" panose="020B0604020202020204" pitchFamily="34" charset="0"/>
              </a:rPr>
              <a:t>Definition of loss categories, passive protection </a:t>
            </a:r>
          </a:p>
          <a:p>
            <a:pPr marL="57150" indent="-342900" algn="l">
              <a:spcBef>
                <a:spcPts val="800"/>
              </a:spcBef>
              <a:buFont typeface="+mj-lt"/>
              <a:buAutoNum type="arabicPeriod"/>
            </a:pPr>
            <a:r>
              <a:rPr lang="en-US" b="1" dirty="0" smtClean="0">
                <a:solidFill>
                  <a:srgbClr val="777777"/>
                </a:solidFill>
                <a:latin typeface="Arial" panose="020B0604020202020204" pitchFamily="34" charset="0"/>
                <a:cs typeface="Arial" panose="020B0604020202020204" pitchFamily="34" charset="0"/>
              </a:rPr>
              <a:t>Measurements by Beam Loss Monitors</a:t>
            </a:r>
          </a:p>
          <a:p>
            <a:pPr marL="57150" indent="-342900" algn="l">
              <a:spcBef>
                <a:spcPts val="800"/>
              </a:spcBef>
              <a:buFont typeface="+mj-lt"/>
              <a:buAutoNum type="arabicPeriod"/>
            </a:pPr>
            <a:r>
              <a:rPr lang="en-US" b="1" dirty="0" smtClean="0">
                <a:solidFill>
                  <a:srgbClr val="777777"/>
                </a:solidFill>
                <a:latin typeface="Arial" panose="020B0604020202020204" pitchFamily="34" charset="0"/>
                <a:cs typeface="Arial" panose="020B0604020202020204" pitchFamily="34" charset="0"/>
              </a:rPr>
              <a:t>Design of Machine Protection System</a:t>
            </a:r>
          </a:p>
          <a:p>
            <a:pPr marL="57150" indent="-342900" algn="l">
              <a:spcBef>
                <a:spcPts val="800"/>
              </a:spcBef>
              <a:buFont typeface="+mj-lt"/>
              <a:buAutoNum type="arabicPeriod"/>
            </a:pPr>
            <a:r>
              <a:rPr lang="en-US" b="1" dirty="0">
                <a:solidFill>
                  <a:srgbClr val="0000FF"/>
                </a:solidFill>
                <a:latin typeface="Arial" panose="020B0604020202020204" pitchFamily="34" charset="0"/>
                <a:cs typeface="Arial" panose="020B0604020202020204" pitchFamily="34" charset="0"/>
              </a:rPr>
              <a:t>O</a:t>
            </a:r>
            <a:r>
              <a:rPr lang="en-US" b="1" dirty="0" smtClean="0">
                <a:solidFill>
                  <a:srgbClr val="0000FF"/>
                </a:solidFill>
                <a:latin typeface="Arial" panose="020B0604020202020204" pitchFamily="34" charset="0"/>
                <a:cs typeface="Arial" panose="020B0604020202020204" pitchFamily="34" charset="0"/>
              </a:rPr>
              <a:t>verview of personal safety</a:t>
            </a:r>
            <a:endParaRPr lang="en-US" dirty="0" smtClean="0">
              <a:solidFill>
                <a:srgbClr val="0000FF"/>
              </a:solidFill>
              <a:latin typeface="Arial" panose="020B0604020202020204" pitchFamily="34" charset="0"/>
              <a:cs typeface="Arial" panose="020B0604020202020204" pitchFamily="34" charset="0"/>
              <a:sym typeface="Symbol"/>
            </a:endParaRPr>
          </a:p>
        </p:txBody>
      </p:sp>
    </p:spTree>
    <p:extLst>
      <p:ext uri="{BB962C8B-B14F-4D97-AF65-F5344CB8AC3E}">
        <p14:creationId xmlns:p14="http://schemas.microsoft.com/office/powerpoint/2010/main" val="1588908619"/>
      </p:ext>
    </p:extLst>
  </p:cSld>
  <p:clrMapOvr>
    <a:masterClrMapping/>
  </p:clrMapOvr>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Text Box 2"/>
          <p:cNvSpPr txBox="1">
            <a:spLocks noChangeArrowheads="1"/>
          </p:cNvSpPr>
          <p:nvPr/>
        </p:nvSpPr>
        <p:spPr bwMode="auto">
          <a:xfrm>
            <a:off x="252000" y="180000"/>
            <a:ext cx="7924800" cy="430887"/>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200" b="1" dirty="0" smtClean="0">
                <a:solidFill>
                  <a:srgbClr val="000000"/>
                </a:solidFill>
                <a:latin typeface="Calibri" panose="020F0502020204030204" pitchFamily="34" charset="0"/>
                <a:cs typeface="Calibri" panose="020F0502020204030204" pitchFamily="34" charset="0"/>
              </a:rPr>
              <a:t>Radiological Quantities and Units for Humans</a:t>
            </a:r>
            <a:endParaRPr lang="en-US" altLang="de-DE" sz="2200" b="1" dirty="0">
              <a:solidFill>
                <a:srgbClr val="000000"/>
              </a:solidFill>
              <a:latin typeface="Calibri" panose="020F0502020204030204" pitchFamily="34" charset="0"/>
              <a:cs typeface="Calibri" panose="020F0502020204030204" pitchFamily="34" charset="0"/>
            </a:endParaRPr>
          </a:p>
        </p:txBody>
      </p:sp>
      <p:sp>
        <p:nvSpPr>
          <p:cNvPr id="300037" name="Rectangle 5"/>
          <p:cNvSpPr>
            <a:spLocks noChangeArrowheads="1"/>
          </p:cNvSpPr>
          <p:nvPr/>
        </p:nvSpPr>
        <p:spPr bwMode="auto">
          <a:xfrm>
            <a:off x="284163" y="3497263"/>
            <a:ext cx="8491537"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en-US" altLang="de-DE" sz="2000" dirty="0">
              <a:solidFill>
                <a:schemeClr val="accent2"/>
              </a:solidFill>
            </a:endParaRPr>
          </a:p>
        </p:txBody>
      </p:sp>
      <mc:AlternateContent xmlns:mc="http://schemas.openxmlformats.org/markup-compatibility/2006" xmlns:a14="http://schemas.microsoft.com/office/drawing/2010/main">
        <mc:Choice Requires="a14">
          <p:sp>
            <p:nvSpPr>
              <p:cNvPr id="7" name="Rectangle 4"/>
              <p:cNvSpPr>
                <a:spLocks noChangeArrowheads="1"/>
              </p:cNvSpPr>
              <p:nvPr/>
            </p:nvSpPr>
            <p:spPr bwMode="auto">
              <a:xfrm>
                <a:off x="77700" y="845236"/>
                <a:ext cx="6449710" cy="3746667"/>
              </a:xfrm>
              <a:prstGeom prst="rect">
                <a:avLst/>
              </a:prstGeom>
              <a:noFill/>
              <a:ln>
                <a:noFill/>
              </a:ln>
              <a:effectLst/>
              <a:extLst>
                <a:ext uri="{909E8E84-426E-40DD-AFC4-6F175D3DCCD1}">
                  <a14:hiddenFill>
                    <a:solidFill>
                      <a:schemeClr val="accent1"/>
                    </a:solidFill>
                  </a14:hiddenFill>
                </a:ext>
                <a:ext uri="{91240B29-F687-4F45-9708-019B960494DF}">
                  <a14:hiddenLine w="31750" algn="ctr">
                    <a:solidFill>
                      <a:srgbClr val="000000"/>
                    </a:solidFill>
                    <a:miter lim="800000"/>
                    <a:headEnd/>
                    <a:tailEnd/>
                  </a14:hiddenLine>
                </a:ext>
                <a:ext uri="{AF507438-7753-43E0-B8FC-AC1667EBCBE1}">
                  <a14:hiddenEffects>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pPr>
                <a:r>
                  <a:rPr lang="en-US" altLang="de-DE" sz="1600" b="1" dirty="0" smtClean="0">
                    <a:solidFill>
                      <a:srgbClr val="0000FF"/>
                    </a:solidFill>
                    <a:latin typeface="Arial" panose="020B0604020202020204" pitchFamily="34" charset="0"/>
                    <a:cs typeface="Arial" panose="020B0604020202020204" pitchFamily="34" charset="0"/>
                  </a:rPr>
                  <a:t>Basic quantities &amp; units for  personal safety:</a:t>
                </a:r>
                <a:endParaRPr lang="en-US" altLang="de-DE" sz="1600" b="1" dirty="0">
                  <a:solidFill>
                    <a:srgbClr val="0000FF"/>
                  </a:solidFill>
                  <a:latin typeface="Arial" panose="020B0604020202020204" pitchFamily="34" charset="0"/>
                  <a:cs typeface="Arial" panose="020B0604020202020204" pitchFamily="34" charset="0"/>
                </a:endParaRPr>
              </a:p>
              <a:p>
                <a:pPr marL="285750" indent="-285750" algn="l">
                  <a:spcBef>
                    <a:spcPts val="1000"/>
                  </a:spcBef>
                  <a:buFont typeface="Wingdings" panose="05000000000000000000" pitchFamily="2" charset="2"/>
                  <a:buChar char="Ø"/>
                </a:pPr>
                <a:r>
                  <a:rPr lang="en-US" altLang="de-DE" sz="1500" b="1" dirty="0" smtClean="0">
                    <a:solidFill>
                      <a:srgbClr val="0000FF"/>
                    </a:solidFill>
                    <a:latin typeface="Arial" panose="020B0604020202020204" pitchFamily="34" charset="0"/>
                    <a:cs typeface="Arial" panose="020B0604020202020204" pitchFamily="34" charset="0"/>
                  </a:rPr>
                  <a:t>Absorbed dose:  </a:t>
                </a:r>
                <a14:m>
                  <m:oMath xmlns:m="http://schemas.openxmlformats.org/officeDocument/2006/math">
                    <m:sSub>
                      <m:sSubPr>
                        <m:ctrlPr>
                          <a:rPr lang="de-DE" altLang="de-DE" sz="1700" b="1" i="1" smtClean="0">
                            <a:latin typeface="Cambria Math" panose="02040503050406030204" pitchFamily="18" charset="0"/>
                            <a:cs typeface="Arial" panose="020B0604020202020204" pitchFamily="34" charset="0"/>
                          </a:rPr>
                        </m:ctrlPr>
                      </m:sSubPr>
                      <m:e>
                        <m:r>
                          <a:rPr lang="de-DE" altLang="de-DE" sz="1700" b="1" i="1" smtClean="0">
                            <a:latin typeface="Cambria Math"/>
                            <a:cs typeface="Arial" panose="020B0604020202020204" pitchFamily="34" charset="0"/>
                          </a:rPr>
                          <m:t>𝑫</m:t>
                        </m:r>
                      </m:e>
                      <m:sub>
                        <m:r>
                          <a:rPr lang="de-DE" altLang="de-DE" sz="1700" b="1" i="1" smtClean="0">
                            <a:latin typeface="Cambria Math"/>
                            <a:cs typeface="Arial" panose="020B0604020202020204" pitchFamily="34" charset="0"/>
                          </a:rPr>
                          <m:t>𝑹</m:t>
                        </m:r>
                        <m:r>
                          <a:rPr lang="de-DE" altLang="de-DE" sz="1700" b="1" i="1" smtClean="0">
                            <a:latin typeface="Cambria Math"/>
                            <a:cs typeface="Arial" panose="020B0604020202020204" pitchFamily="34" charset="0"/>
                          </a:rPr>
                          <m:t>,</m:t>
                        </m:r>
                        <m:r>
                          <a:rPr lang="de-DE" altLang="de-DE" sz="1700" b="1" i="1" smtClean="0">
                            <a:latin typeface="Cambria Math"/>
                            <a:cs typeface="Arial" panose="020B0604020202020204" pitchFamily="34" charset="0"/>
                          </a:rPr>
                          <m:t>𝑻</m:t>
                        </m:r>
                      </m:sub>
                    </m:sSub>
                    <m:r>
                      <a:rPr lang="de-DE" altLang="de-DE" sz="1700" b="1" i="1" smtClean="0">
                        <a:latin typeface="Cambria Math"/>
                        <a:cs typeface="Arial" panose="020B0604020202020204" pitchFamily="34" charset="0"/>
                      </a:rPr>
                      <m:t>= </m:t>
                    </m:r>
                    <m:box>
                      <m:boxPr>
                        <m:ctrlPr>
                          <a:rPr lang="de-DE" altLang="de-DE" sz="1700" b="1" i="1" smtClean="0">
                            <a:latin typeface="Cambria Math" panose="02040503050406030204" pitchFamily="18" charset="0"/>
                            <a:cs typeface="Arial" panose="020B0604020202020204" pitchFamily="34" charset="0"/>
                          </a:rPr>
                        </m:ctrlPr>
                      </m:boxPr>
                      <m:e>
                        <m:f>
                          <m:fPr>
                            <m:ctrlPr>
                              <a:rPr lang="de-DE" altLang="de-DE" sz="1700" b="1" i="1" smtClean="0">
                                <a:latin typeface="Cambria Math" panose="02040503050406030204" pitchFamily="18" charset="0"/>
                                <a:cs typeface="Arial" panose="020B0604020202020204" pitchFamily="34" charset="0"/>
                              </a:rPr>
                            </m:ctrlPr>
                          </m:fPr>
                          <m:num>
                            <m:r>
                              <a:rPr lang="de-DE" altLang="de-DE" sz="1700" b="1" i="1" smtClean="0">
                                <a:latin typeface="Cambria Math"/>
                                <a:cs typeface="Arial" panose="020B0604020202020204" pitchFamily="34" charset="0"/>
                              </a:rPr>
                              <m:t>𝟏</m:t>
                            </m:r>
                          </m:num>
                          <m:den>
                            <m:r>
                              <a:rPr lang="de-DE" altLang="de-DE" sz="1700" b="1" i="1" smtClean="0">
                                <a:latin typeface="Cambria Math"/>
                                <a:cs typeface="Arial" panose="020B0604020202020204" pitchFamily="34" charset="0"/>
                              </a:rPr>
                              <m:t>𝒎</m:t>
                            </m:r>
                          </m:den>
                        </m:f>
                        <m:nary>
                          <m:naryPr>
                            <m:ctrlPr>
                              <a:rPr lang="de-DE" altLang="de-DE" sz="1700" b="1" i="1" smtClean="0">
                                <a:latin typeface="Cambria Math" panose="02040503050406030204" pitchFamily="18" charset="0"/>
                                <a:cs typeface="Arial" panose="020B0604020202020204" pitchFamily="34" charset="0"/>
                              </a:rPr>
                            </m:ctrlPr>
                          </m:naryPr>
                          <m:sub>
                            <m:sSub>
                              <m:sSubPr>
                                <m:ctrlPr>
                                  <a:rPr lang="de-DE" altLang="de-DE" sz="1700" b="1" i="1" smtClean="0">
                                    <a:latin typeface="Cambria Math" panose="02040503050406030204" pitchFamily="18" charset="0"/>
                                    <a:cs typeface="Arial" panose="020B0604020202020204" pitchFamily="34" charset="0"/>
                                  </a:rPr>
                                </m:ctrlPr>
                              </m:sSubPr>
                              <m:e>
                                <m:r>
                                  <a:rPr lang="de-DE" altLang="de-DE" sz="1700" b="1" i="1" smtClean="0">
                                    <a:latin typeface="Cambria Math"/>
                                    <a:cs typeface="Arial" panose="020B0604020202020204" pitchFamily="34" charset="0"/>
                                  </a:rPr>
                                  <m:t>𝑽</m:t>
                                </m:r>
                              </m:e>
                              <m:sub>
                                <m:r>
                                  <a:rPr lang="de-DE" altLang="de-DE" sz="1700" b="1" i="1" smtClean="0">
                                    <a:latin typeface="Cambria Math"/>
                                    <a:cs typeface="Arial" panose="020B0604020202020204" pitchFamily="34" charset="0"/>
                                  </a:rPr>
                                  <m:t>𝑻</m:t>
                                </m:r>
                              </m:sub>
                            </m:sSub>
                          </m:sub>
                          <m:sup/>
                          <m:e>
                            <m:r>
                              <a:rPr lang="de-DE" altLang="de-DE" sz="1700" b="1" i="1" smtClean="0">
                                <a:latin typeface="Cambria Math"/>
                                <a:cs typeface="Arial" panose="020B0604020202020204" pitchFamily="34" charset="0"/>
                              </a:rPr>
                              <m:t> </m:t>
                            </m:r>
                            <m:box>
                              <m:boxPr>
                                <m:ctrlPr>
                                  <a:rPr lang="de-DE" altLang="de-DE" sz="1700" b="1" i="1" smtClean="0">
                                    <a:latin typeface="Cambria Math" panose="02040503050406030204" pitchFamily="18" charset="0"/>
                                    <a:cs typeface="Arial" panose="020B0604020202020204" pitchFamily="34" charset="0"/>
                                  </a:rPr>
                                </m:ctrlPr>
                              </m:boxPr>
                              <m:e>
                                <m:f>
                                  <m:fPr>
                                    <m:ctrlPr>
                                      <a:rPr lang="de-DE" altLang="de-DE" sz="1700" b="1" i="1" smtClean="0">
                                        <a:latin typeface="Cambria Math" panose="02040503050406030204" pitchFamily="18" charset="0"/>
                                        <a:cs typeface="Arial" panose="020B0604020202020204" pitchFamily="34" charset="0"/>
                                      </a:rPr>
                                    </m:ctrlPr>
                                  </m:fPr>
                                  <m:num>
                                    <m:r>
                                      <a:rPr lang="de-DE" altLang="de-DE" sz="1700" b="1" i="1" smtClean="0">
                                        <a:latin typeface="Cambria Math"/>
                                        <a:cs typeface="Arial" panose="020B0604020202020204" pitchFamily="34" charset="0"/>
                                      </a:rPr>
                                      <m:t>𝒅</m:t>
                                    </m:r>
                                    <m:sSub>
                                      <m:sSubPr>
                                        <m:ctrlPr>
                                          <a:rPr lang="de-DE" altLang="de-DE" sz="1700" b="1" i="1" smtClean="0">
                                            <a:latin typeface="Cambria Math" panose="02040503050406030204" pitchFamily="18" charset="0"/>
                                            <a:cs typeface="Arial" panose="020B0604020202020204" pitchFamily="34" charset="0"/>
                                          </a:rPr>
                                        </m:ctrlPr>
                                      </m:sSubPr>
                                      <m:e>
                                        <m:r>
                                          <a:rPr lang="de-DE" altLang="de-DE" sz="1700" b="1" i="1" smtClean="0">
                                            <a:latin typeface="Cambria Math"/>
                                            <a:cs typeface="Arial" panose="020B0604020202020204" pitchFamily="34" charset="0"/>
                                          </a:rPr>
                                          <m:t>𝑬</m:t>
                                        </m:r>
                                      </m:e>
                                      <m:sub>
                                        <m:r>
                                          <a:rPr lang="de-DE" altLang="de-DE" sz="1700" b="1" i="1" smtClean="0">
                                            <a:latin typeface="Cambria Math"/>
                                            <a:cs typeface="Arial" panose="020B0604020202020204" pitchFamily="34" charset="0"/>
                                          </a:rPr>
                                          <m:t>𝑹</m:t>
                                        </m:r>
                                      </m:sub>
                                    </m:sSub>
                                  </m:num>
                                  <m:den>
                                    <m:r>
                                      <a:rPr lang="de-DE" altLang="de-DE" sz="1700" b="1" i="1" smtClean="0">
                                        <a:latin typeface="Cambria Math"/>
                                        <a:cs typeface="Arial" panose="020B0604020202020204" pitchFamily="34" charset="0"/>
                                      </a:rPr>
                                      <m:t>𝒅𝑽</m:t>
                                    </m:r>
                                  </m:den>
                                </m:f>
                              </m:e>
                            </m:box>
                            <m:r>
                              <a:rPr lang="de-DE" altLang="de-DE" sz="1700" b="1" i="1" smtClean="0">
                                <a:latin typeface="Cambria Math"/>
                                <a:ea typeface="Cambria Math"/>
                                <a:cs typeface="Arial" panose="020B0604020202020204" pitchFamily="34" charset="0"/>
                              </a:rPr>
                              <m:t>∙</m:t>
                            </m:r>
                            <m:r>
                              <a:rPr lang="de-DE" altLang="de-DE" sz="1700" b="1" i="1" smtClean="0">
                                <a:latin typeface="Cambria Math"/>
                                <a:ea typeface="Cambria Math"/>
                                <a:cs typeface="Arial" panose="020B0604020202020204" pitchFamily="34" charset="0"/>
                              </a:rPr>
                              <m:t>𝒅𝑽</m:t>
                            </m:r>
                          </m:e>
                        </m:nary>
                        <m:r>
                          <a:rPr lang="de-DE" altLang="de-DE" sz="1700" b="1" i="1" smtClean="0">
                            <a:latin typeface="Cambria Math"/>
                            <a:cs typeface="Arial" panose="020B0604020202020204" pitchFamily="34" charset="0"/>
                          </a:rPr>
                          <m:t> </m:t>
                        </m:r>
                      </m:e>
                    </m:box>
                  </m:oMath>
                </a14:m>
                <a:endParaRPr lang="de-DE" altLang="de-DE" sz="1700" b="1" i="1" dirty="0" smtClean="0">
                  <a:latin typeface="Cambria Math"/>
                  <a:cs typeface="Arial" panose="020B0604020202020204" pitchFamily="34" charset="0"/>
                </a:endParaRPr>
              </a:p>
              <a:p>
                <a:pPr algn="l">
                  <a:spcBef>
                    <a:spcPts val="1000"/>
                  </a:spcBef>
                </a:pPr>
                <a:r>
                  <a:rPr lang="de-DE" altLang="de-DE" sz="1700" b="1" dirty="0" smtClean="0">
                    <a:cs typeface="Arial" panose="020B0604020202020204" pitchFamily="34" charset="0"/>
                  </a:rPr>
                  <a:t>		         </a:t>
                </a:r>
                <a14:m>
                  <m:oMath xmlns:m="http://schemas.openxmlformats.org/officeDocument/2006/math">
                    <m:box>
                      <m:boxPr>
                        <m:ctrlPr>
                          <a:rPr lang="de-DE" altLang="de-DE" sz="1700" b="1" i="1">
                            <a:latin typeface="Cambria Math" panose="02040503050406030204" pitchFamily="18" charset="0"/>
                            <a:cs typeface="Arial" panose="020B0604020202020204" pitchFamily="34" charset="0"/>
                          </a:rPr>
                        </m:ctrlPr>
                      </m:boxPr>
                      <m:e>
                        <m:r>
                          <a:rPr lang="de-DE" altLang="de-DE" sz="1700" b="1" i="1">
                            <a:latin typeface="Cambria Math"/>
                            <a:cs typeface="Arial" panose="020B0604020202020204" pitchFamily="34" charset="0"/>
                          </a:rPr>
                          <m:t>= </m:t>
                        </m:r>
                        <m:d>
                          <m:dPr>
                            <m:begChr m:val="["/>
                            <m:endChr m:val="]"/>
                            <m:ctrlPr>
                              <a:rPr lang="de-DE" altLang="de-DE" sz="1700" b="1" i="1">
                                <a:latin typeface="Cambria Math" panose="02040503050406030204" pitchFamily="18" charset="0"/>
                                <a:cs typeface="Arial" panose="020B0604020202020204" pitchFamily="34" charset="0"/>
                              </a:rPr>
                            </m:ctrlPr>
                          </m:dPr>
                          <m:e>
                            <m:box>
                              <m:boxPr>
                                <m:ctrlPr>
                                  <a:rPr lang="de-DE" altLang="de-DE" sz="1700" b="1" i="1">
                                    <a:latin typeface="Cambria Math" panose="02040503050406030204" pitchFamily="18" charset="0"/>
                                    <a:cs typeface="Arial" panose="020B0604020202020204" pitchFamily="34" charset="0"/>
                                  </a:rPr>
                                </m:ctrlPr>
                              </m:boxPr>
                              <m:e>
                                <m:f>
                                  <m:fPr>
                                    <m:ctrlPr>
                                      <a:rPr lang="de-DE" altLang="de-DE" sz="1700" b="1" i="1">
                                        <a:latin typeface="Cambria Math" panose="02040503050406030204" pitchFamily="18" charset="0"/>
                                        <a:cs typeface="Arial" panose="020B0604020202020204" pitchFamily="34" charset="0"/>
                                      </a:rPr>
                                    </m:ctrlPr>
                                  </m:fPr>
                                  <m:num>
                                    <m:r>
                                      <a:rPr lang="de-DE" altLang="de-DE" sz="1700" b="1">
                                        <a:latin typeface="Cambria Math"/>
                                        <a:cs typeface="Arial" panose="020B0604020202020204" pitchFamily="34" charset="0"/>
                                      </a:rPr>
                                      <m:t>𝐉</m:t>
                                    </m:r>
                                  </m:num>
                                  <m:den>
                                    <m:r>
                                      <a:rPr lang="de-DE" altLang="de-DE" sz="1700" b="1">
                                        <a:latin typeface="Cambria Math"/>
                                        <a:cs typeface="Arial" panose="020B0604020202020204" pitchFamily="34" charset="0"/>
                                      </a:rPr>
                                      <m:t>𝐤𝐠</m:t>
                                    </m:r>
                                  </m:den>
                                </m:f>
                              </m:e>
                            </m:box>
                          </m:e>
                        </m:d>
                        <m:r>
                          <a:rPr lang="de-DE" altLang="de-DE" sz="1700" b="1" i="1">
                            <a:latin typeface="Cambria Math"/>
                            <a:cs typeface="Arial" panose="020B0604020202020204" pitchFamily="34" charset="0"/>
                          </a:rPr>
                          <m:t>= </m:t>
                        </m:r>
                        <m:d>
                          <m:dPr>
                            <m:begChr m:val="["/>
                            <m:endChr m:val="]"/>
                            <m:ctrlPr>
                              <a:rPr lang="de-DE" altLang="de-DE" sz="1700" b="1" i="1">
                                <a:latin typeface="Cambria Math" panose="02040503050406030204" pitchFamily="18" charset="0"/>
                                <a:cs typeface="Arial" panose="020B0604020202020204" pitchFamily="34" charset="0"/>
                              </a:rPr>
                            </m:ctrlPr>
                          </m:dPr>
                          <m:e>
                            <m:r>
                              <a:rPr lang="de-DE" altLang="de-DE" sz="1700" b="1">
                                <a:latin typeface="Cambria Math"/>
                                <a:cs typeface="Arial" panose="020B0604020202020204" pitchFamily="34" charset="0"/>
                              </a:rPr>
                              <m:t>𝐆𝐲</m:t>
                            </m:r>
                          </m:e>
                        </m:d>
                        <m:r>
                          <a:rPr lang="de-DE" altLang="de-DE" sz="1700" b="1" i="1">
                            <a:latin typeface="Cambria Math"/>
                            <a:cs typeface="Arial" panose="020B0604020202020204" pitchFamily="34" charset="0"/>
                          </a:rPr>
                          <m:t>=[</m:t>
                        </m:r>
                        <m:r>
                          <a:rPr lang="de-DE" altLang="de-DE" sz="1700" b="1" i="1">
                            <a:latin typeface="Cambria Math"/>
                            <a:cs typeface="Arial" panose="020B0604020202020204" pitchFamily="34" charset="0"/>
                          </a:rPr>
                          <m:t>𝟏𝟎𝟎</m:t>
                        </m:r>
                        <m:r>
                          <a:rPr lang="de-DE" altLang="de-DE" sz="1700" b="1">
                            <a:latin typeface="Cambria Math"/>
                            <a:cs typeface="Arial" panose="020B0604020202020204" pitchFamily="34" charset="0"/>
                          </a:rPr>
                          <m:t>𝐫𝐚𝐝</m:t>
                        </m:r>
                        <m:r>
                          <a:rPr lang="de-DE" altLang="de-DE" sz="1700" b="1" i="1">
                            <a:latin typeface="Cambria Math"/>
                            <a:cs typeface="Arial" panose="020B0604020202020204" pitchFamily="34" charset="0"/>
                          </a:rPr>
                          <m:t>]</m:t>
                        </m:r>
                      </m:e>
                    </m:box>
                  </m:oMath>
                </a14:m>
                <a:endParaRPr lang="en-US" altLang="de-DE" sz="1700" dirty="0" smtClean="0">
                  <a:latin typeface="Arial" panose="020B0604020202020204" pitchFamily="34" charset="0"/>
                  <a:cs typeface="Arial" panose="020B0604020202020204" pitchFamily="34" charset="0"/>
                </a:endParaRPr>
              </a:p>
              <a:p>
                <a:pPr algn="l">
                  <a:spcBef>
                    <a:spcPts val="1000"/>
                  </a:spcBef>
                </a:pPr>
                <a:r>
                  <a:rPr lang="en-US" altLang="de-DE" sz="1700" dirty="0" smtClean="0">
                    <a:latin typeface="Arial" panose="020B0604020202020204" pitchFamily="34" charset="0"/>
                    <a:cs typeface="Arial" panose="020B0604020202020204" pitchFamily="34" charset="0"/>
                  </a:rPr>
                  <a:t>for each </a:t>
                </a:r>
                <a:r>
                  <a:rPr lang="en-US" altLang="de-DE" sz="1700" dirty="0">
                    <a:latin typeface="Arial" panose="020B0604020202020204" pitchFamily="34" charset="0"/>
                    <a:cs typeface="Arial" panose="020B0604020202020204" pitchFamily="34" charset="0"/>
                  </a:rPr>
                  <a:t>radiation type </a:t>
                </a:r>
                <a:r>
                  <a:rPr lang="en-US" altLang="de-DE" sz="1700" b="1" i="1" dirty="0" smtClean="0">
                    <a:latin typeface="Arial" panose="020B0604020202020204" pitchFamily="34" charset="0"/>
                    <a:cs typeface="Arial" panose="020B0604020202020204" pitchFamily="34" charset="0"/>
                  </a:rPr>
                  <a:t>R </a:t>
                </a:r>
                <a:r>
                  <a:rPr lang="en-US" altLang="de-DE" sz="1700" dirty="0" smtClean="0">
                    <a:latin typeface="Arial" panose="020B0604020202020204" pitchFamily="34" charset="0"/>
                    <a:cs typeface="Arial" panose="020B0604020202020204" pitchFamily="34" charset="0"/>
                  </a:rPr>
                  <a:t>and each tissue </a:t>
                </a:r>
                <a:r>
                  <a:rPr lang="en-US" altLang="de-DE" sz="1700" b="1" i="1" dirty="0" smtClean="0">
                    <a:latin typeface="Arial" panose="020B0604020202020204" pitchFamily="34" charset="0"/>
                    <a:cs typeface="Arial" panose="020B0604020202020204" pitchFamily="34" charset="0"/>
                  </a:rPr>
                  <a:t>T</a:t>
                </a:r>
                <a:endParaRPr lang="en-US" altLang="de-DE" sz="1700" dirty="0" smtClean="0">
                  <a:latin typeface="Arial" panose="020B0604020202020204" pitchFamily="34" charset="0"/>
                  <a:cs typeface="Arial" panose="020B0604020202020204" pitchFamily="34" charset="0"/>
                </a:endParaRPr>
              </a:p>
              <a:p>
                <a:pPr algn="l">
                  <a:spcBef>
                    <a:spcPts val="1000"/>
                  </a:spcBef>
                  <a:buFont typeface="Wingdings" pitchFamily="2" charset="2"/>
                  <a:buChar char="Ø"/>
                </a:pPr>
                <a:r>
                  <a:rPr lang="en-US" altLang="de-DE" sz="1500" b="1" dirty="0" smtClean="0">
                    <a:solidFill>
                      <a:srgbClr val="0000FF"/>
                    </a:solidFill>
                    <a:latin typeface="Arial" panose="020B0604020202020204" pitchFamily="34" charset="0"/>
                    <a:cs typeface="Arial" panose="020B0604020202020204" pitchFamily="34" charset="0"/>
                  </a:rPr>
                  <a:t>  Equivalent Dose:  </a:t>
                </a:r>
                <a14:m>
                  <m:oMath xmlns:m="http://schemas.openxmlformats.org/officeDocument/2006/math">
                    <m:sSub>
                      <m:sSubPr>
                        <m:ctrlPr>
                          <a:rPr lang="de-DE" altLang="de-DE" sz="1700" b="1" i="1" smtClean="0">
                            <a:latin typeface="Cambria Math" panose="02040503050406030204" pitchFamily="18" charset="0"/>
                            <a:cs typeface="Arial" panose="020B0604020202020204" pitchFamily="34" charset="0"/>
                          </a:rPr>
                        </m:ctrlPr>
                      </m:sSubPr>
                      <m:e>
                        <m:r>
                          <a:rPr lang="de-DE" altLang="de-DE" sz="1700" b="1" i="1" smtClean="0">
                            <a:latin typeface="Cambria Math"/>
                            <a:cs typeface="Arial" panose="020B0604020202020204" pitchFamily="34" charset="0"/>
                          </a:rPr>
                          <m:t>𝑯</m:t>
                        </m:r>
                      </m:e>
                      <m:sub>
                        <m:r>
                          <a:rPr lang="de-DE" altLang="de-DE" sz="1700" b="1" i="1" smtClean="0">
                            <a:latin typeface="Cambria Math"/>
                            <a:cs typeface="Arial" panose="020B0604020202020204" pitchFamily="34" charset="0"/>
                          </a:rPr>
                          <m:t>𝑻</m:t>
                        </m:r>
                      </m:sub>
                    </m:sSub>
                    <m:r>
                      <a:rPr lang="de-DE" altLang="de-DE" sz="1700" b="1" i="1" smtClean="0">
                        <a:latin typeface="Cambria Math"/>
                        <a:cs typeface="Arial" panose="020B0604020202020204" pitchFamily="34" charset="0"/>
                      </a:rPr>
                      <m:t>= </m:t>
                    </m:r>
                    <m:nary>
                      <m:naryPr>
                        <m:chr m:val="∑"/>
                        <m:limLoc m:val="subSup"/>
                        <m:supHide m:val="on"/>
                        <m:ctrlPr>
                          <a:rPr lang="de-DE" altLang="de-DE" sz="1700" b="1" i="1" smtClean="0">
                            <a:latin typeface="Cambria Math" panose="02040503050406030204" pitchFamily="18" charset="0"/>
                            <a:cs typeface="Arial" panose="020B0604020202020204" pitchFamily="34" charset="0"/>
                          </a:rPr>
                        </m:ctrlPr>
                      </m:naryPr>
                      <m:sub>
                        <m:r>
                          <m:rPr>
                            <m:brk m:alnAt="9"/>
                          </m:rPr>
                          <a:rPr lang="de-DE" altLang="de-DE" sz="1700" b="1" i="1" smtClean="0">
                            <a:latin typeface="Cambria Math"/>
                            <a:cs typeface="Arial" panose="020B0604020202020204" pitchFamily="34" charset="0"/>
                          </a:rPr>
                          <m:t>𝑹</m:t>
                        </m:r>
                      </m:sub>
                      <m:sup/>
                      <m:e>
                        <m:sSub>
                          <m:sSubPr>
                            <m:ctrlPr>
                              <a:rPr lang="de-DE" altLang="de-DE" sz="1700" b="1" i="1" smtClean="0">
                                <a:latin typeface="Cambria Math" panose="02040503050406030204" pitchFamily="18" charset="0"/>
                                <a:cs typeface="Arial" panose="020B0604020202020204" pitchFamily="34" charset="0"/>
                              </a:rPr>
                            </m:ctrlPr>
                          </m:sSubPr>
                          <m:e>
                            <m:r>
                              <a:rPr lang="de-DE" altLang="de-DE" sz="1700" b="1" i="1" smtClean="0">
                                <a:latin typeface="Cambria Math"/>
                                <a:cs typeface="Arial" panose="020B0604020202020204" pitchFamily="34" charset="0"/>
                              </a:rPr>
                              <m:t>𝒘</m:t>
                            </m:r>
                          </m:e>
                          <m:sub>
                            <m:r>
                              <a:rPr lang="de-DE" altLang="de-DE" sz="1700" b="1" i="1" smtClean="0">
                                <a:latin typeface="Cambria Math"/>
                                <a:cs typeface="Arial" panose="020B0604020202020204" pitchFamily="34" charset="0"/>
                              </a:rPr>
                              <m:t>𝑹</m:t>
                            </m:r>
                          </m:sub>
                        </m:sSub>
                        <m:sSub>
                          <m:sSubPr>
                            <m:ctrlPr>
                              <a:rPr lang="de-DE" altLang="de-DE" sz="1700" b="1" i="1" smtClean="0">
                                <a:latin typeface="Cambria Math" panose="02040503050406030204" pitchFamily="18" charset="0"/>
                                <a:cs typeface="Arial" panose="020B0604020202020204" pitchFamily="34" charset="0"/>
                              </a:rPr>
                            </m:ctrlPr>
                          </m:sSubPr>
                          <m:e>
                            <m:r>
                              <a:rPr lang="de-DE" altLang="de-DE" sz="1700" b="1" i="1" smtClean="0">
                                <a:latin typeface="Cambria Math"/>
                                <a:cs typeface="Arial" panose="020B0604020202020204" pitchFamily="34" charset="0"/>
                              </a:rPr>
                              <m:t>𝑫</m:t>
                            </m:r>
                          </m:e>
                          <m:sub>
                            <m:r>
                              <a:rPr lang="de-DE" altLang="de-DE" sz="1700" b="1" i="1" smtClean="0">
                                <a:latin typeface="Cambria Math"/>
                                <a:cs typeface="Arial" panose="020B0604020202020204" pitchFamily="34" charset="0"/>
                              </a:rPr>
                              <m:t>𝑹</m:t>
                            </m:r>
                            <m:r>
                              <a:rPr lang="de-DE" altLang="de-DE" sz="1700" b="1" i="1" smtClean="0">
                                <a:latin typeface="Cambria Math"/>
                                <a:cs typeface="Arial" panose="020B0604020202020204" pitchFamily="34" charset="0"/>
                              </a:rPr>
                              <m:t>,</m:t>
                            </m:r>
                            <m:r>
                              <a:rPr lang="de-DE" altLang="de-DE" sz="1700" b="1" i="1" smtClean="0">
                                <a:latin typeface="Cambria Math"/>
                                <a:cs typeface="Arial" panose="020B0604020202020204" pitchFamily="34" charset="0"/>
                              </a:rPr>
                              <m:t>𝑻</m:t>
                            </m:r>
                          </m:sub>
                        </m:sSub>
                      </m:e>
                    </m:nary>
                    <m:r>
                      <a:rPr lang="de-DE" altLang="de-DE" sz="1700" b="1" i="1" smtClean="0">
                        <a:latin typeface="Cambria Math"/>
                        <a:cs typeface="Arial" panose="020B0604020202020204" pitchFamily="34" charset="0"/>
                      </a:rPr>
                      <m:t>= </m:t>
                    </m:r>
                    <m:d>
                      <m:dPr>
                        <m:begChr m:val="["/>
                        <m:endChr m:val="]"/>
                        <m:ctrlPr>
                          <a:rPr lang="de-DE" altLang="de-DE" sz="1700" b="1" i="1" smtClean="0">
                            <a:latin typeface="Cambria Math" panose="02040503050406030204" pitchFamily="18" charset="0"/>
                            <a:cs typeface="Arial" panose="020B0604020202020204" pitchFamily="34" charset="0"/>
                          </a:rPr>
                        </m:ctrlPr>
                      </m:dPr>
                      <m:e>
                        <m:r>
                          <a:rPr lang="de-DE" altLang="de-DE" sz="1700" b="1" i="0" smtClean="0">
                            <a:latin typeface="Cambria Math"/>
                            <a:cs typeface="Arial" panose="020B0604020202020204" pitchFamily="34" charset="0"/>
                          </a:rPr>
                          <m:t>𝐒𝐯</m:t>
                        </m:r>
                      </m:e>
                    </m:d>
                    <m:r>
                      <a:rPr lang="de-DE" altLang="de-DE" sz="1700" b="1" i="1" smtClean="0">
                        <a:latin typeface="Cambria Math"/>
                        <a:cs typeface="Arial" panose="020B0604020202020204" pitchFamily="34" charset="0"/>
                      </a:rPr>
                      <m:t>= </m:t>
                    </m:r>
                    <m:d>
                      <m:dPr>
                        <m:begChr m:val="["/>
                        <m:endChr m:val="]"/>
                        <m:ctrlPr>
                          <a:rPr lang="de-DE" altLang="de-DE" sz="1700" b="1" i="1" smtClean="0">
                            <a:latin typeface="Cambria Math" panose="02040503050406030204" pitchFamily="18" charset="0"/>
                            <a:cs typeface="Arial" panose="020B0604020202020204" pitchFamily="34" charset="0"/>
                          </a:rPr>
                        </m:ctrlPr>
                      </m:dPr>
                      <m:e>
                        <m:r>
                          <a:rPr lang="de-DE" altLang="de-DE" sz="1700" b="1" i="0" smtClean="0">
                            <a:latin typeface="Cambria Math"/>
                            <a:cs typeface="Arial" panose="020B0604020202020204" pitchFamily="34" charset="0"/>
                          </a:rPr>
                          <m:t>𝟏𝟎𝟎𝐫𝐞𝐦</m:t>
                        </m:r>
                      </m:e>
                    </m:d>
                  </m:oMath>
                </a14:m>
                <a:endParaRPr lang="en-US" altLang="de-DE" sz="1700" b="1" dirty="0" smtClean="0">
                  <a:latin typeface="Arial" panose="020B0604020202020204" pitchFamily="34" charset="0"/>
                  <a:cs typeface="Arial" panose="020B0604020202020204" pitchFamily="34" charset="0"/>
                </a:endParaRPr>
              </a:p>
              <a:p>
                <a:pPr algn="l">
                  <a:spcBef>
                    <a:spcPts val="1000"/>
                  </a:spcBef>
                </a:pPr>
                <a:r>
                  <a:rPr lang="en-US" altLang="de-DE" sz="1700" b="1" dirty="0">
                    <a:latin typeface="Arial" panose="020B0604020202020204" pitchFamily="34" charset="0"/>
                    <a:cs typeface="Arial" panose="020B0604020202020204" pitchFamily="34" charset="0"/>
                  </a:rPr>
                  <a:t> </a:t>
                </a:r>
                <a:r>
                  <a:rPr lang="en-US" altLang="de-DE" sz="1700" b="1" dirty="0" smtClean="0">
                    <a:latin typeface="Arial" panose="020B0604020202020204" pitchFamily="34" charset="0"/>
                    <a:cs typeface="Arial" panose="020B0604020202020204" pitchFamily="34" charset="0"/>
                  </a:rPr>
                  <a:t>   </a:t>
                </a:r>
                <a:r>
                  <a:rPr lang="en-US" altLang="de-DE" sz="1700" dirty="0" smtClean="0">
                    <a:latin typeface="Arial" panose="020B0604020202020204" pitchFamily="34" charset="0"/>
                    <a:cs typeface="Arial" panose="020B0604020202020204" pitchFamily="34" charset="0"/>
                  </a:rPr>
                  <a:t>with weight factor </a:t>
                </a:r>
                <a:r>
                  <a:rPr lang="en-US" altLang="de-DE" sz="1700" b="1" i="1" dirty="0" err="1" smtClean="0">
                    <a:latin typeface="Arial" panose="020B0604020202020204" pitchFamily="34" charset="0"/>
                    <a:cs typeface="Arial" panose="020B0604020202020204" pitchFamily="34" charset="0"/>
                  </a:rPr>
                  <a:t>w</a:t>
                </a:r>
                <a:r>
                  <a:rPr lang="en-US" altLang="de-DE" sz="1700" b="1" i="1" baseline="-25000" dirty="0" err="1" smtClean="0">
                    <a:latin typeface="Arial" panose="020B0604020202020204" pitchFamily="34" charset="0"/>
                    <a:cs typeface="Arial" panose="020B0604020202020204" pitchFamily="34" charset="0"/>
                  </a:rPr>
                  <a:t>R</a:t>
                </a:r>
                <a:r>
                  <a:rPr lang="en-US" altLang="de-DE" sz="1700" b="1" dirty="0" smtClean="0">
                    <a:latin typeface="Arial" panose="020B0604020202020204" pitchFamily="34" charset="0"/>
                    <a:cs typeface="Arial" panose="020B0604020202020204" pitchFamily="34" charset="0"/>
                  </a:rPr>
                  <a:t> </a:t>
                </a:r>
                <a:r>
                  <a:rPr lang="en-US" altLang="de-DE" sz="1700" dirty="0" smtClean="0">
                    <a:latin typeface="Arial" panose="020B0604020202020204" pitchFamily="34" charset="0"/>
                    <a:cs typeface="Arial" panose="020B0604020202020204" pitchFamily="34" charset="0"/>
                  </a:rPr>
                  <a:t>for the radiation type </a:t>
                </a:r>
                <a:r>
                  <a:rPr lang="en-US" altLang="de-DE" sz="1700" b="1" i="1" dirty="0" smtClean="0">
                    <a:latin typeface="Arial" panose="020B0604020202020204" pitchFamily="34" charset="0"/>
                    <a:cs typeface="Arial" panose="020B0604020202020204" pitchFamily="34" charset="0"/>
                  </a:rPr>
                  <a:t>R</a:t>
                </a:r>
              </a:p>
              <a:p>
                <a:pPr marL="285750" indent="-285750" algn="l">
                  <a:spcBef>
                    <a:spcPts val="1000"/>
                  </a:spcBef>
                  <a:buFont typeface="Wingdings" panose="05000000000000000000" pitchFamily="2" charset="2"/>
                  <a:buChar char="Ø"/>
                </a:pPr>
                <a:r>
                  <a:rPr lang="en-US" altLang="de-DE" sz="1500" b="1" dirty="0" smtClean="0">
                    <a:solidFill>
                      <a:srgbClr val="0000FF"/>
                    </a:solidFill>
                    <a:latin typeface="Arial" panose="020B0604020202020204" pitchFamily="34" charset="0"/>
                    <a:cs typeface="Arial" panose="020B0604020202020204" pitchFamily="34" charset="0"/>
                  </a:rPr>
                  <a:t>Effective </a:t>
                </a:r>
                <a:r>
                  <a:rPr lang="en-US" altLang="de-DE" sz="1500" b="1" dirty="0">
                    <a:solidFill>
                      <a:srgbClr val="0000FF"/>
                    </a:solidFill>
                    <a:latin typeface="Arial" panose="020B0604020202020204" pitchFamily="34" charset="0"/>
                    <a:cs typeface="Arial" panose="020B0604020202020204" pitchFamily="34" charset="0"/>
                  </a:rPr>
                  <a:t>Dose: </a:t>
                </a:r>
                <a:r>
                  <a:rPr lang="en-US" altLang="de-DE" sz="1500" b="1" dirty="0" smtClean="0">
                    <a:solidFill>
                      <a:srgbClr val="0000FF"/>
                    </a:solidFill>
                    <a:latin typeface="Arial" panose="020B0604020202020204" pitchFamily="34" charset="0"/>
                    <a:cs typeface="Arial" panose="020B0604020202020204" pitchFamily="34" charset="0"/>
                  </a:rPr>
                  <a:t> </a:t>
                </a:r>
                <a14:m>
                  <m:oMath xmlns:m="http://schemas.openxmlformats.org/officeDocument/2006/math">
                    <m:r>
                      <a:rPr lang="de-DE" altLang="de-DE" sz="1700" b="1" i="1" smtClean="0">
                        <a:latin typeface="Cambria Math"/>
                        <a:cs typeface="Arial" panose="020B0604020202020204" pitchFamily="34" charset="0"/>
                      </a:rPr>
                      <m:t>𝑬</m:t>
                    </m:r>
                    <m:r>
                      <a:rPr lang="de-DE" altLang="de-DE" sz="1700" b="1" i="1">
                        <a:latin typeface="Cambria Math"/>
                        <a:cs typeface="Arial" panose="020B0604020202020204" pitchFamily="34" charset="0"/>
                      </a:rPr>
                      <m:t>= </m:t>
                    </m:r>
                    <m:nary>
                      <m:naryPr>
                        <m:chr m:val="∑"/>
                        <m:limLoc m:val="subSup"/>
                        <m:supHide m:val="on"/>
                        <m:ctrlPr>
                          <a:rPr lang="de-DE" altLang="de-DE" sz="1700" b="1" i="1" smtClean="0">
                            <a:latin typeface="Cambria Math" panose="02040503050406030204" pitchFamily="18" charset="0"/>
                            <a:cs typeface="Arial" panose="020B0604020202020204" pitchFamily="34" charset="0"/>
                          </a:rPr>
                        </m:ctrlPr>
                      </m:naryPr>
                      <m:sub>
                        <m:r>
                          <m:rPr>
                            <m:brk m:alnAt="9"/>
                          </m:rPr>
                          <a:rPr lang="de-DE" altLang="de-DE" sz="1700" b="1" i="1" smtClean="0">
                            <a:latin typeface="Cambria Math"/>
                            <a:cs typeface="Arial" panose="020B0604020202020204" pitchFamily="34" charset="0"/>
                          </a:rPr>
                          <m:t>𝑻</m:t>
                        </m:r>
                      </m:sub>
                      <m:sup/>
                      <m:e>
                        <m:sSub>
                          <m:sSubPr>
                            <m:ctrlPr>
                              <a:rPr lang="de-DE" altLang="de-DE" sz="1700" b="1" i="1" smtClean="0">
                                <a:latin typeface="Cambria Math" panose="02040503050406030204" pitchFamily="18" charset="0"/>
                                <a:cs typeface="Arial" panose="020B0604020202020204" pitchFamily="34" charset="0"/>
                              </a:rPr>
                            </m:ctrlPr>
                          </m:sSubPr>
                          <m:e>
                            <m:r>
                              <a:rPr lang="de-DE" altLang="de-DE" sz="1700" b="1" i="1" smtClean="0">
                                <a:latin typeface="Cambria Math"/>
                                <a:cs typeface="Arial" panose="020B0604020202020204" pitchFamily="34" charset="0"/>
                              </a:rPr>
                              <m:t>𝒘</m:t>
                            </m:r>
                          </m:e>
                          <m:sub>
                            <m:r>
                              <a:rPr lang="de-DE" altLang="de-DE" sz="1700" b="1" i="1" smtClean="0">
                                <a:latin typeface="Cambria Math"/>
                                <a:cs typeface="Arial" panose="020B0604020202020204" pitchFamily="34" charset="0"/>
                              </a:rPr>
                              <m:t>𝑻</m:t>
                            </m:r>
                          </m:sub>
                        </m:sSub>
                        <m:sSub>
                          <m:sSubPr>
                            <m:ctrlPr>
                              <a:rPr lang="de-DE" altLang="de-DE" sz="1700" b="1" i="1" smtClean="0">
                                <a:latin typeface="Cambria Math" panose="02040503050406030204" pitchFamily="18" charset="0"/>
                                <a:cs typeface="Arial" panose="020B0604020202020204" pitchFamily="34" charset="0"/>
                              </a:rPr>
                            </m:ctrlPr>
                          </m:sSubPr>
                          <m:e>
                            <m:r>
                              <a:rPr lang="de-DE" altLang="de-DE" sz="1700" b="1" i="1" smtClean="0">
                                <a:latin typeface="Cambria Math"/>
                                <a:cs typeface="Arial" panose="020B0604020202020204" pitchFamily="34" charset="0"/>
                              </a:rPr>
                              <m:t>𝑯</m:t>
                            </m:r>
                          </m:e>
                          <m:sub>
                            <m:r>
                              <a:rPr lang="de-DE" altLang="de-DE" sz="1700" b="1" i="1" smtClean="0">
                                <a:latin typeface="Cambria Math"/>
                                <a:cs typeface="Arial" panose="020B0604020202020204" pitchFamily="34" charset="0"/>
                              </a:rPr>
                              <m:t>𝑻</m:t>
                            </m:r>
                          </m:sub>
                        </m:sSub>
                      </m:e>
                    </m:nary>
                    <m:r>
                      <a:rPr lang="de-DE" altLang="de-DE" sz="1700" b="1" i="1">
                        <a:latin typeface="Cambria Math"/>
                        <a:cs typeface="Arial" panose="020B0604020202020204" pitchFamily="34" charset="0"/>
                      </a:rPr>
                      <m:t>= </m:t>
                    </m:r>
                    <m:d>
                      <m:dPr>
                        <m:begChr m:val="["/>
                        <m:endChr m:val="]"/>
                        <m:ctrlPr>
                          <a:rPr lang="de-DE" altLang="de-DE" sz="1700" b="1" i="1">
                            <a:latin typeface="Cambria Math" panose="02040503050406030204" pitchFamily="18" charset="0"/>
                            <a:cs typeface="Arial" panose="020B0604020202020204" pitchFamily="34" charset="0"/>
                          </a:rPr>
                        </m:ctrlPr>
                      </m:dPr>
                      <m:e>
                        <m:r>
                          <a:rPr lang="de-DE" altLang="de-DE" sz="1700" b="1">
                            <a:latin typeface="Cambria Math"/>
                            <a:cs typeface="Arial" panose="020B0604020202020204" pitchFamily="34" charset="0"/>
                          </a:rPr>
                          <m:t>𝐒𝐯</m:t>
                        </m:r>
                      </m:e>
                    </m:d>
                    <m:r>
                      <a:rPr lang="de-DE" altLang="de-DE" sz="1700" b="1" i="1">
                        <a:latin typeface="Cambria Math"/>
                        <a:cs typeface="Arial" panose="020B0604020202020204" pitchFamily="34" charset="0"/>
                      </a:rPr>
                      <m:t>= </m:t>
                    </m:r>
                    <m:d>
                      <m:dPr>
                        <m:begChr m:val="["/>
                        <m:endChr m:val="]"/>
                        <m:ctrlPr>
                          <a:rPr lang="de-DE" altLang="de-DE" sz="1700" b="1" i="1">
                            <a:latin typeface="Cambria Math" panose="02040503050406030204" pitchFamily="18" charset="0"/>
                            <a:cs typeface="Arial" panose="020B0604020202020204" pitchFamily="34" charset="0"/>
                          </a:rPr>
                        </m:ctrlPr>
                      </m:dPr>
                      <m:e>
                        <m:r>
                          <a:rPr lang="de-DE" altLang="de-DE" sz="1700" b="1">
                            <a:latin typeface="Cambria Math"/>
                            <a:cs typeface="Arial" panose="020B0604020202020204" pitchFamily="34" charset="0"/>
                          </a:rPr>
                          <m:t>𝟏𝟎𝟎𝐫𝐞𝐦</m:t>
                        </m:r>
                      </m:e>
                    </m:d>
                  </m:oMath>
                </a14:m>
                <a:endParaRPr lang="de-DE" altLang="de-DE" sz="1700" b="1" dirty="0" smtClean="0">
                  <a:latin typeface="Arial" panose="020B0604020202020204" pitchFamily="34" charset="0"/>
                  <a:cs typeface="Arial" panose="020B0604020202020204" pitchFamily="34" charset="0"/>
                </a:endParaRPr>
              </a:p>
              <a:p>
                <a:pPr algn="l">
                  <a:spcBef>
                    <a:spcPts val="1000"/>
                  </a:spcBef>
                </a:pPr>
                <a:r>
                  <a:rPr lang="en-US" altLang="de-DE" sz="1700" b="1" dirty="0">
                    <a:latin typeface="Arial" panose="020B0604020202020204" pitchFamily="34" charset="0"/>
                    <a:cs typeface="Arial" panose="020B0604020202020204" pitchFamily="34" charset="0"/>
                  </a:rPr>
                  <a:t> </a:t>
                </a:r>
                <a:r>
                  <a:rPr lang="en-US" altLang="de-DE" sz="1700" b="1" dirty="0" smtClean="0">
                    <a:latin typeface="Arial" panose="020B0604020202020204" pitchFamily="34" charset="0"/>
                    <a:cs typeface="Arial" panose="020B0604020202020204" pitchFamily="34" charset="0"/>
                  </a:rPr>
                  <a:t>    </a:t>
                </a:r>
                <a:r>
                  <a:rPr lang="en-US" altLang="de-DE" sz="1700" dirty="0" smtClean="0">
                    <a:latin typeface="Arial" panose="020B0604020202020204" pitchFamily="34" charset="0"/>
                    <a:cs typeface="Arial" panose="020B0604020202020204" pitchFamily="34" charset="0"/>
                  </a:rPr>
                  <a:t>with weight </a:t>
                </a:r>
                <a:r>
                  <a:rPr lang="en-US" altLang="de-DE" sz="1700" dirty="0">
                    <a:latin typeface="Arial" panose="020B0604020202020204" pitchFamily="34" charset="0"/>
                    <a:cs typeface="Arial" panose="020B0604020202020204" pitchFamily="34" charset="0"/>
                  </a:rPr>
                  <a:t>factor </a:t>
                </a:r>
                <a:r>
                  <a:rPr lang="en-US" altLang="de-DE" sz="1700" b="1" i="1" dirty="0" err="1" smtClean="0">
                    <a:latin typeface="Arial" panose="020B0604020202020204" pitchFamily="34" charset="0"/>
                    <a:cs typeface="Arial" panose="020B0604020202020204" pitchFamily="34" charset="0"/>
                  </a:rPr>
                  <a:t>w</a:t>
                </a:r>
                <a:r>
                  <a:rPr lang="en-US" altLang="de-DE" sz="1700" b="1" i="1" baseline="-25000" dirty="0" err="1" smtClean="0">
                    <a:latin typeface="Arial" panose="020B0604020202020204" pitchFamily="34" charset="0"/>
                    <a:cs typeface="Arial" panose="020B0604020202020204" pitchFamily="34" charset="0"/>
                  </a:rPr>
                  <a:t>T</a:t>
                </a:r>
                <a:r>
                  <a:rPr lang="en-US" altLang="de-DE" sz="1700" b="1" dirty="0" smtClean="0">
                    <a:latin typeface="Arial" panose="020B0604020202020204" pitchFamily="34" charset="0"/>
                    <a:cs typeface="Arial" panose="020B0604020202020204" pitchFamily="34" charset="0"/>
                  </a:rPr>
                  <a:t> </a:t>
                </a:r>
                <a:r>
                  <a:rPr lang="en-US" altLang="de-DE" sz="1700" dirty="0">
                    <a:latin typeface="Arial" panose="020B0604020202020204" pitchFamily="34" charset="0"/>
                    <a:cs typeface="Arial" panose="020B0604020202020204" pitchFamily="34" charset="0"/>
                  </a:rPr>
                  <a:t>for the </a:t>
                </a:r>
                <a:r>
                  <a:rPr lang="en-US" altLang="de-DE" sz="1700" dirty="0" smtClean="0">
                    <a:latin typeface="Arial" panose="020B0604020202020204" pitchFamily="34" charset="0"/>
                    <a:cs typeface="Arial" panose="020B0604020202020204" pitchFamily="34" charset="0"/>
                  </a:rPr>
                  <a:t>absorption of each tissue </a:t>
                </a:r>
                <a:r>
                  <a:rPr lang="en-US" altLang="de-DE" sz="1700" b="1" i="1" dirty="0" smtClean="0">
                    <a:latin typeface="Arial" panose="020B0604020202020204" pitchFamily="34" charset="0"/>
                    <a:cs typeface="Arial" panose="020B0604020202020204" pitchFamily="34" charset="0"/>
                  </a:rPr>
                  <a:t>T</a:t>
                </a:r>
              </a:p>
              <a:p>
                <a:pPr algn="l">
                  <a:spcBef>
                    <a:spcPts val="1000"/>
                  </a:spcBef>
                </a:pPr>
                <a:r>
                  <a:rPr lang="en-US" altLang="de-DE" sz="1700" b="1" i="1" dirty="0">
                    <a:latin typeface="Arial" panose="020B0604020202020204" pitchFamily="34" charset="0"/>
                    <a:cs typeface="Arial" panose="020B0604020202020204" pitchFamily="34" charset="0"/>
                  </a:rPr>
                  <a:t> </a:t>
                </a:r>
                <a:r>
                  <a:rPr lang="en-US" altLang="de-DE" sz="1700" b="1" i="1" dirty="0" smtClean="0">
                    <a:latin typeface="Arial" panose="020B0604020202020204" pitchFamily="34" charset="0"/>
                    <a:cs typeface="Arial" panose="020B0604020202020204" pitchFamily="34" charset="0"/>
                  </a:rPr>
                  <a:t>     </a:t>
                </a:r>
                <a:r>
                  <a:rPr lang="en-US" altLang="de-DE" sz="1700" dirty="0" smtClean="0">
                    <a:latin typeface="Arial" panose="020B0604020202020204" pitchFamily="34" charset="0"/>
                    <a:cs typeface="Arial" panose="020B0604020202020204" pitchFamily="34" charset="0"/>
                  </a:rPr>
                  <a:t>whole-body irradiation </a:t>
                </a:r>
                <a:r>
                  <a:rPr lang="en-US" altLang="de-DE" sz="1700" dirty="0" smtClean="0">
                    <a:latin typeface="Arial" panose="020B0604020202020204" pitchFamily="34" charset="0"/>
                    <a:cs typeface="Arial" panose="020B0604020202020204" pitchFamily="34" charset="0"/>
                    <a:sym typeface="Symbol"/>
                  </a:rPr>
                  <a:t></a:t>
                </a:r>
                <a14:m>
                  <m:oMath xmlns:m="http://schemas.openxmlformats.org/officeDocument/2006/math">
                    <m:nary>
                      <m:naryPr>
                        <m:chr m:val="∑"/>
                        <m:limLoc m:val="subSup"/>
                        <m:supHide m:val="on"/>
                        <m:ctrlPr>
                          <a:rPr lang="en-US" altLang="de-DE" sz="1700" b="1" i="1" smtClean="0">
                            <a:latin typeface="Cambria Math" panose="02040503050406030204" pitchFamily="18" charset="0"/>
                            <a:cs typeface="Arial" panose="020B0604020202020204" pitchFamily="34" charset="0"/>
                          </a:rPr>
                        </m:ctrlPr>
                      </m:naryPr>
                      <m:sub>
                        <m:r>
                          <m:rPr>
                            <m:brk m:alnAt="9"/>
                          </m:rPr>
                          <a:rPr lang="de-DE" altLang="de-DE" sz="1700" b="1" i="1" smtClean="0">
                            <a:latin typeface="Cambria Math"/>
                            <a:cs typeface="Arial" panose="020B0604020202020204" pitchFamily="34" charset="0"/>
                          </a:rPr>
                          <m:t>𝑻</m:t>
                        </m:r>
                      </m:sub>
                      <m:sup/>
                      <m:e>
                        <m:sSub>
                          <m:sSubPr>
                            <m:ctrlPr>
                              <a:rPr lang="en-US" altLang="de-DE" sz="1700" b="1" i="1" smtClean="0">
                                <a:latin typeface="Cambria Math" panose="02040503050406030204" pitchFamily="18" charset="0"/>
                                <a:cs typeface="Arial" panose="020B0604020202020204" pitchFamily="34" charset="0"/>
                              </a:rPr>
                            </m:ctrlPr>
                          </m:sSubPr>
                          <m:e>
                            <m:r>
                              <a:rPr lang="de-DE" altLang="de-DE" sz="1700" b="1" i="1" smtClean="0">
                                <a:latin typeface="Cambria Math"/>
                                <a:cs typeface="Arial" panose="020B0604020202020204" pitchFamily="34" charset="0"/>
                              </a:rPr>
                              <m:t>𝒘</m:t>
                            </m:r>
                          </m:e>
                          <m:sub>
                            <m:r>
                              <a:rPr lang="de-DE" altLang="de-DE" sz="1700" b="1" i="1" smtClean="0">
                                <a:latin typeface="Cambria Math"/>
                                <a:cs typeface="Arial" panose="020B0604020202020204" pitchFamily="34" charset="0"/>
                              </a:rPr>
                              <m:t>𝑻</m:t>
                            </m:r>
                          </m:sub>
                        </m:sSub>
                      </m:e>
                    </m:nary>
                    <m:r>
                      <a:rPr lang="de-DE" altLang="de-DE" sz="1700" b="1" i="1" smtClean="0">
                        <a:latin typeface="Cambria Math"/>
                        <a:cs typeface="Arial" panose="020B0604020202020204" pitchFamily="34" charset="0"/>
                      </a:rPr>
                      <m:t>=</m:t>
                    </m:r>
                    <m:r>
                      <a:rPr lang="de-DE" altLang="de-DE" sz="1700" b="1" i="1" smtClean="0">
                        <a:latin typeface="Cambria Math"/>
                        <a:cs typeface="Arial" panose="020B0604020202020204" pitchFamily="34" charset="0"/>
                      </a:rPr>
                      <m:t>𝟏</m:t>
                    </m:r>
                  </m:oMath>
                </a14:m>
                <a:r>
                  <a:rPr lang="en-US" altLang="de-DE" sz="1700" b="1" i="1" dirty="0" smtClean="0">
                    <a:latin typeface="Arial" panose="020B0604020202020204" pitchFamily="34" charset="0"/>
                    <a:cs typeface="Arial" panose="020B0604020202020204" pitchFamily="34" charset="0"/>
                  </a:rPr>
                  <a:t> </a:t>
                </a:r>
              </a:p>
            </p:txBody>
          </p:sp>
        </mc:Choice>
        <mc:Fallback xmlns="">
          <p:sp>
            <p:nvSpPr>
              <p:cNvPr id="7" name="Rectangle 4"/>
              <p:cNvSpPr>
                <a:spLocks noRot="1" noChangeAspect="1" noMove="1" noResize="1" noEditPoints="1" noAdjustHandles="1" noChangeArrowheads="1" noChangeShapeType="1" noTextEdit="1"/>
              </p:cNvSpPr>
              <p:nvPr/>
            </p:nvSpPr>
            <p:spPr bwMode="auto">
              <a:xfrm>
                <a:off x="77700" y="845236"/>
                <a:ext cx="6449710" cy="3746667"/>
              </a:xfrm>
              <a:prstGeom prst="rect">
                <a:avLst/>
              </a:prstGeom>
              <a:blipFill>
                <a:blip r:embed="rId2"/>
                <a:stretch>
                  <a:fillRect l="-662" t="-3583" b="-15798"/>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US">
                    <a:noFill/>
                  </a:rPr>
                  <a:t> </a:t>
                </a:r>
              </a:p>
            </p:txBody>
          </p:sp>
        </mc:Fallback>
      </mc:AlternateContent>
      <p:sp>
        <p:nvSpPr>
          <p:cNvPr id="15" name="Rectangle 4"/>
          <p:cNvSpPr>
            <a:spLocks noChangeArrowheads="1"/>
          </p:cNvSpPr>
          <p:nvPr/>
        </p:nvSpPr>
        <p:spPr bwMode="auto">
          <a:xfrm>
            <a:off x="5888018" y="4005064"/>
            <a:ext cx="3255982" cy="2462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pPr>
            <a:r>
              <a:rPr lang="en-US" altLang="de-DE" sz="1400" dirty="0" smtClean="0">
                <a:latin typeface="Arial" panose="020B0604020202020204" pitchFamily="34" charset="0"/>
                <a:cs typeface="Arial" panose="020B0604020202020204" pitchFamily="34" charset="0"/>
              </a:rPr>
              <a:t>Neutrons: Since 2007 smooth function</a:t>
            </a:r>
            <a:endParaRPr lang="en-US" altLang="de-DE" sz="1400" b="1" i="1" dirty="0" smtClean="0">
              <a:latin typeface="Arial" panose="020B0604020202020204" pitchFamily="34" charset="0"/>
              <a:cs typeface="Arial" panose="020B0604020202020204" pitchFamily="34" charset="0"/>
            </a:endParaRPr>
          </a:p>
        </p:txBody>
      </p:sp>
      <p:graphicFrame>
        <p:nvGraphicFramePr>
          <p:cNvPr id="16" name="Tabelle 15"/>
          <p:cNvGraphicFramePr>
            <a:graphicFrameLocks noGrp="1"/>
          </p:cNvGraphicFramePr>
          <p:nvPr>
            <p:extLst>
              <p:ext uri="{D42A27DB-BD31-4B8C-83A1-F6EECF244321}">
                <p14:modId xmlns:p14="http://schemas.microsoft.com/office/powerpoint/2010/main" val="1133195026"/>
              </p:ext>
            </p:extLst>
          </p:nvPr>
        </p:nvGraphicFramePr>
        <p:xfrm>
          <a:off x="3821345" y="4509120"/>
          <a:ext cx="5143143" cy="1899920"/>
        </p:xfrm>
        <a:graphic>
          <a:graphicData uri="http://schemas.openxmlformats.org/drawingml/2006/table">
            <a:tbl>
              <a:tblPr firstRow="1" bandRow="1">
                <a:tableStyleId>{5C22544A-7EE6-4342-B048-85BDC9FD1C3A}</a:tableStyleId>
              </a:tblPr>
              <a:tblGrid>
                <a:gridCol w="3288030">
                  <a:extLst>
                    <a:ext uri="{9D8B030D-6E8A-4147-A177-3AD203B41FA5}">
                      <a16:colId xmlns:a16="http://schemas.microsoft.com/office/drawing/2014/main" val="20000"/>
                    </a:ext>
                  </a:extLst>
                </a:gridCol>
                <a:gridCol w="962343">
                  <a:extLst>
                    <a:ext uri="{9D8B030D-6E8A-4147-A177-3AD203B41FA5}">
                      <a16:colId xmlns:a16="http://schemas.microsoft.com/office/drawing/2014/main" val="20001"/>
                    </a:ext>
                  </a:extLst>
                </a:gridCol>
                <a:gridCol w="892770">
                  <a:extLst>
                    <a:ext uri="{9D8B030D-6E8A-4147-A177-3AD203B41FA5}">
                      <a16:colId xmlns:a16="http://schemas.microsoft.com/office/drawing/2014/main" val="20002"/>
                    </a:ext>
                  </a:extLst>
                </a:gridCol>
              </a:tblGrid>
              <a:tr h="370840">
                <a:tc>
                  <a:txBody>
                    <a:bodyPr/>
                    <a:lstStyle/>
                    <a:p>
                      <a:r>
                        <a:rPr lang="en-US" sz="1600" dirty="0" smtClean="0"/>
                        <a:t>Example: Organ or tissue</a:t>
                      </a:r>
                      <a:endParaRPr lang="en-US" sz="1600" i="1" dirty="0">
                        <a:latin typeface="Arial" panose="020B0604020202020204" pitchFamily="34" charset="0"/>
                        <a:cs typeface="Arial" panose="020B0604020202020204" pitchFamily="34" charset="0"/>
                      </a:endParaRPr>
                    </a:p>
                  </a:txBody>
                  <a:tcPr/>
                </a:tc>
                <a:tc>
                  <a:txBody>
                    <a:bodyPr/>
                    <a:lstStyle/>
                    <a:p>
                      <a:r>
                        <a:rPr lang="en-US" sz="1600" dirty="0" err="1" smtClean="0"/>
                        <a:t>Sensi</a:t>
                      </a:r>
                      <a:r>
                        <a:rPr lang="en-US" sz="1600" dirty="0" smtClean="0"/>
                        <a:t>. </a:t>
                      </a:r>
                      <a:endParaRPr lang="en-US" sz="1600" i="1" dirty="0">
                        <a:latin typeface="Arial" panose="020B0604020202020204" pitchFamily="34" charset="0"/>
                        <a:cs typeface="Arial" panose="020B0604020202020204" pitchFamily="34" charset="0"/>
                      </a:endParaRPr>
                    </a:p>
                  </a:txBody>
                  <a:tcPr/>
                </a:tc>
                <a:tc>
                  <a:txBody>
                    <a:bodyPr/>
                    <a:lstStyle/>
                    <a:p>
                      <a:r>
                        <a:rPr lang="en-US" sz="1600" i="1" dirty="0" err="1" smtClean="0"/>
                        <a:t>w</a:t>
                      </a:r>
                      <a:r>
                        <a:rPr lang="en-US" sz="1600" i="1" baseline="-25000" dirty="0" err="1" smtClean="0"/>
                        <a:t>T</a:t>
                      </a:r>
                      <a:endParaRPr lang="en-US" sz="1600" i="1"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0"/>
                  </a:ext>
                </a:extLst>
              </a:tr>
              <a:tr h="370840">
                <a:tc>
                  <a:txBody>
                    <a:bodyPr/>
                    <a:lstStyle/>
                    <a:p>
                      <a:r>
                        <a:rPr lang="en-US" sz="1600" dirty="0" smtClean="0">
                          <a:sym typeface="Symbol"/>
                        </a:rPr>
                        <a:t>Gonads</a:t>
                      </a:r>
                      <a:endParaRPr lang="en-US" sz="1600" b="0" i="0" dirty="0">
                        <a:latin typeface="Arial" panose="020B0604020202020204" pitchFamily="34" charset="0"/>
                        <a:cs typeface="Arial" panose="020B0604020202020204" pitchFamily="34" charset="0"/>
                      </a:endParaRPr>
                    </a:p>
                  </a:txBody>
                  <a:tcPr/>
                </a:tc>
                <a:tc>
                  <a:txBody>
                    <a:bodyPr/>
                    <a:lstStyle/>
                    <a:p>
                      <a:r>
                        <a:rPr lang="en-US" sz="1600" dirty="0" smtClean="0"/>
                        <a:t>High</a:t>
                      </a:r>
                      <a:endParaRPr lang="en-US" sz="1600" dirty="0">
                        <a:latin typeface="Arial" panose="020B0604020202020204" pitchFamily="34" charset="0"/>
                        <a:cs typeface="Arial" panose="020B0604020202020204" pitchFamily="34" charset="0"/>
                      </a:endParaRPr>
                    </a:p>
                  </a:txBody>
                  <a:tcPr/>
                </a:tc>
                <a:tc>
                  <a:txBody>
                    <a:bodyPr/>
                    <a:lstStyle/>
                    <a:p>
                      <a:pPr algn="r"/>
                      <a:r>
                        <a:rPr lang="en-US" sz="1600" dirty="0" smtClean="0"/>
                        <a:t>0.20</a:t>
                      </a:r>
                      <a:endParaRPr lang="en-US" sz="16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1"/>
                  </a:ext>
                </a:extLst>
              </a:tr>
              <a:tr h="370840">
                <a:tc>
                  <a:txBody>
                    <a:bodyPr/>
                    <a:lstStyle/>
                    <a:p>
                      <a:r>
                        <a:rPr lang="en-US" sz="1600" baseline="0" dirty="0" smtClean="0"/>
                        <a:t>Lung, stomach, colon, </a:t>
                      </a:r>
                      <a:r>
                        <a:rPr lang="en-US" sz="1600" dirty="0" smtClean="0">
                          <a:sym typeface="Symbol"/>
                        </a:rPr>
                        <a:t>lens, </a:t>
                      </a:r>
                    </a:p>
                    <a:p>
                      <a:r>
                        <a:rPr lang="en-US" sz="1600" dirty="0" smtClean="0">
                          <a:sym typeface="Symbol"/>
                        </a:rPr>
                        <a:t>hematopoietic &amp;lymphatic system</a:t>
                      </a:r>
                      <a:endParaRPr lang="en-US" sz="1600" b="0" i="0" dirty="0">
                        <a:latin typeface="Arial" panose="020B0604020202020204" pitchFamily="34" charset="0"/>
                        <a:cs typeface="Arial" panose="020B0604020202020204" pitchFamily="34" charset="0"/>
                      </a:endParaRPr>
                    </a:p>
                  </a:txBody>
                  <a:tcPr/>
                </a:tc>
                <a:tc>
                  <a:txBody>
                    <a:bodyPr/>
                    <a:lstStyle/>
                    <a:p>
                      <a:r>
                        <a:rPr lang="en-US" sz="1600" dirty="0" smtClean="0"/>
                        <a:t>Inter-</a:t>
                      </a:r>
                    </a:p>
                    <a:p>
                      <a:r>
                        <a:rPr lang="en-US" sz="1600" dirty="0" smtClean="0"/>
                        <a:t>mediate</a:t>
                      </a:r>
                      <a:endParaRPr lang="en-US" sz="1600" dirty="0">
                        <a:latin typeface="Arial" panose="020B0604020202020204" pitchFamily="34" charset="0"/>
                        <a:cs typeface="Arial" panose="020B0604020202020204" pitchFamily="34" charset="0"/>
                      </a:endParaRPr>
                    </a:p>
                  </a:txBody>
                  <a:tcPr/>
                </a:tc>
                <a:tc>
                  <a:txBody>
                    <a:bodyPr/>
                    <a:lstStyle/>
                    <a:p>
                      <a:pPr algn="r"/>
                      <a:r>
                        <a:rPr lang="en-US" sz="1600" dirty="0" smtClean="0"/>
                        <a:t>0,12</a:t>
                      </a:r>
                      <a:endParaRPr lang="en-US" sz="16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2"/>
                  </a:ext>
                </a:extLst>
              </a:tr>
              <a:tr h="370840">
                <a:tc>
                  <a:txBody>
                    <a:bodyPr/>
                    <a:lstStyle/>
                    <a:p>
                      <a:r>
                        <a:rPr lang="en-US" sz="1600" dirty="0" smtClean="0"/>
                        <a:t>Liver, esophagus, chest, skin, </a:t>
                      </a:r>
                    </a:p>
                    <a:p>
                      <a:r>
                        <a:rPr lang="en-US" sz="1600" dirty="0" smtClean="0"/>
                        <a:t>muscle,</a:t>
                      </a:r>
                      <a:r>
                        <a:rPr lang="en-US" sz="1600" baseline="0" dirty="0" smtClean="0"/>
                        <a:t> hart, bone surface</a:t>
                      </a:r>
                      <a:endParaRPr lang="en-US" sz="1600" b="0" i="0" baseline="0" dirty="0" smtClean="0">
                        <a:latin typeface="Arial" panose="020B0604020202020204" pitchFamily="34" charset="0"/>
                        <a:cs typeface="Arial" panose="020B0604020202020204" pitchFamily="34" charset="0"/>
                      </a:endParaRPr>
                    </a:p>
                  </a:txBody>
                  <a:tcPr/>
                </a:tc>
                <a:tc>
                  <a:txBody>
                    <a:bodyPr/>
                    <a:lstStyle/>
                    <a:p>
                      <a:r>
                        <a:rPr lang="en-US" sz="1600" dirty="0" smtClean="0"/>
                        <a:t>Low</a:t>
                      </a:r>
                      <a:endParaRPr lang="en-US" sz="1600" dirty="0">
                        <a:latin typeface="Arial" panose="020B0604020202020204" pitchFamily="34" charset="0"/>
                        <a:cs typeface="Arial" panose="020B0604020202020204" pitchFamily="34" charset="0"/>
                      </a:endParaRPr>
                    </a:p>
                  </a:txBody>
                  <a:tcPr/>
                </a:tc>
                <a:tc>
                  <a:txBody>
                    <a:bodyPr/>
                    <a:lstStyle/>
                    <a:p>
                      <a:pPr algn="r"/>
                      <a:r>
                        <a:rPr lang="en-US" sz="1600" dirty="0" smtClean="0"/>
                        <a:t>0.05</a:t>
                      </a:r>
                    </a:p>
                    <a:p>
                      <a:pPr algn="r"/>
                      <a:r>
                        <a:rPr lang="en-US" sz="1600" dirty="0" smtClean="0"/>
                        <a:t>to</a:t>
                      </a:r>
                      <a:r>
                        <a:rPr lang="en-US" sz="1600" baseline="0" dirty="0" smtClean="0"/>
                        <a:t> </a:t>
                      </a:r>
                      <a:r>
                        <a:rPr lang="en-US" sz="1600" dirty="0" smtClean="0"/>
                        <a:t>0.01</a:t>
                      </a:r>
                      <a:endParaRPr lang="en-US" sz="16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3"/>
                  </a:ext>
                </a:extLst>
              </a:tr>
            </a:tbl>
          </a:graphicData>
        </a:graphic>
      </p:graphicFrame>
      <p:grpSp>
        <p:nvGrpSpPr>
          <p:cNvPr id="6" name="Gruppieren 5"/>
          <p:cNvGrpSpPr/>
          <p:nvPr/>
        </p:nvGrpSpPr>
        <p:grpSpPr>
          <a:xfrm>
            <a:off x="5836587" y="1012407"/>
            <a:ext cx="3182744" cy="555207"/>
            <a:chOff x="5633050" y="1012407"/>
            <a:chExt cx="3182744" cy="555207"/>
          </a:xfrm>
        </p:grpSpPr>
        <p:sp>
          <p:nvSpPr>
            <p:cNvPr id="4" name="Abgerundetes Rechteck 3"/>
            <p:cNvSpPr/>
            <p:nvPr/>
          </p:nvSpPr>
          <p:spPr>
            <a:xfrm>
              <a:off x="5633050" y="1100095"/>
              <a:ext cx="1595886" cy="331890"/>
            </a:xfrm>
            <a:prstGeom prst="round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 name="Textfeld 2"/>
            <p:cNvSpPr txBox="1"/>
            <p:nvPr/>
          </p:nvSpPr>
          <p:spPr>
            <a:xfrm>
              <a:off x="5693434" y="1012407"/>
              <a:ext cx="1475117" cy="523220"/>
            </a:xfrm>
            <a:prstGeom prst="rect">
              <a:avLst/>
            </a:prstGeom>
          </p:spPr>
          <p:txBody>
            <a:bodyPr vert="horz" wrap="square" lIns="91440" tIns="45720" rIns="91440" bIns="45720" rtlCol="0" anchor="t">
              <a:spAutoFit/>
            </a:bodyPr>
            <a:lstStyle/>
            <a:p>
              <a:pPr algn="l"/>
              <a:r>
                <a:rPr lang="en-US" sz="1400" dirty="0" smtClean="0"/>
                <a:t>I will not eat this fish, it has 10</a:t>
              </a:r>
              <a:r>
                <a:rPr lang="en-US" sz="1400" baseline="30000" dirty="0" smtClean="0"/>
                <a:t>4</a:t>
              </a:r>
              <a:r>
                <a:rPr lang="en-US" sz="1400" dirty="0" smtClean="0"/>
                <a:t> </a:t>
              </a:r>
              <a:r>
                <a:rPr lang="en-US" sz="1400" dirty="0" err="1" smtClean="0"/>
                <a:t>Bq</a:t>
              </a:r>
              <a:endParaRPr lang="en-US" sz="1400" dirty="0" smtClean="0"/>
            </a:p>
          </p:txBody>
        </p:sp>
        <p:sp>
          <p:nvSpPr>
            <p:cNvPr id="5" name="Abgerundetes Rechteck 4"/>
            <p:cNvSpPr/>
            <p:nvPr/>
          </p:nvSpPr>
          <p:spPr>
            <a:xfrm>
              <a:off x="7516009" y="1100095"/>
              <a:ext cx="1259691" cy="331890"/>
            </a:xfrm>
            <a:prstGeom prst="round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Textfeld 12"/>
            <p:cNvSpPr txBox="1"/>
            <p:nvPr/>
          </p:nvSpPr>
          <p:spPr>
            <a:xfrm>
              <a:off x="7475913" y="1044394"/>
              <a:ext cx="1339881" cy="523220"/>
            </a:xfrm>
            <a:prstGeom prst="rect">
              <a:avLst/>
            </a:prstGeom>
          </p:spPr>
          <p:txBody>
            <a:bodyPr vert="horz" wrap="square" lIns="91440" tIns="45720" rIns="91440" bIns="45720" rtlCol="0" anchor="t">
              <a:spAutoFit/>
            </a:bodyPr>
            <a:lstStyle/>
            <a:p>
              <a:pPr algn="l"/>
              <a:r>
                <a:rPr lang="en-US" sz="1400" dirty="0"/>
                <a:t>M</a:t>
              </a:r>
              <a:r>
                <a:rPr lang="en-US" sz="1400" dirty="0" smtClean="0"/>
                <a:t>y fish is fine, it has 0.3 µCi</a:t>
              </a:r>
            </a:p>
          </p:txBody>
        </p:sp>
      </p:grpSp>
      <p:sp>
        <p:nvSpPr>
          <p:cNvPr id="8" name="Textfeld 7"/>
          <p:cNvSpPr txBox="1"/>
          <p:nvPr/>
        </p:nvSpPr>
        <p:spPr>
          <a:xfrm>
            <a:off x="395536" y="1578278"/>
            <a:ext cx="2232248" cy="338554"/>
          </a:xfrm>
          <a:prstGeom prst="rect">
            <a:avLst/>
          </a:prstGeom>
        </p:spPr>
        <p:txBody>
          <a:bodyPr vert="horz" wrap="square" lIns="91440" tIns="45720" rIns="91440" bIns="45720" rtlCol="0" anchor="t">
            <a:spAutoFit/>
          </a:bodyPr>
          <a:lstStyle/>
          <a:p>
            <a:pPr algn="l"/>
            <a:r>
              <a:rPr lang="en-US" sz="1600" dirty="0" smtClean="0">
                <a:latin typeface="+mj-lt"/>
              </a:rPr>
              <a:t>(physical quantity)</a:t>
            </a:r>
          </a:p>
        </p:txBody>
      </p:sp>
      <p:graphicFrame>
        <p:nvGraphicFramePr>
          <p:cNvPr id="2" name="Tabelle 1"/>
          <p:cNvGraphicFramePr>
            <a:graphicFrameLocks noGrp="1"/>
          </p:cNvGraphicFramePr>
          <p:nvPr>
            <p:extLst>
              <p:ext uri="{D42A27DB-BD31-4B8C-83A1-F6EECF244321}">
                <p14:modId xmlns:p14="http://schemas.microsoft.com/office/powerpoint/2010/main" val="2141061744"/>
              </p:ext>
            </p:extLst>
          </p:nvPr>
        </p:nvGraphicFramePr>
        <p:xfrm>
          <a:off x="6016862" y="836712"/>
          <a:ext cx="2943860" cy="3164840"/>
        </p:xfrm>
        <a:graphic>
          <a:graphicData uri="http://schemas.openxmlformats.org/drawingml/2006/table">
            <a:tbl>
              <a:tblPr firstRow="1" bandRow="1">
                <a:tableStyleId>{5C22544A-7EE6-4342-B048-85BDC9FD1C3A}</a:tableStyleId>
              </a:tblPr>
              <a:tblGrid>
                <a:gridCol w="2446655">
                  <a:extLst>
                    <a:ext uri="{9D8B030D-6E8A-4147-A177-3AD203B41FA5}">
                      <a16:colId xmlns:a16="http://schemas.microsoft.com/office/drawing/2014/main" val="20000"/>
                    </a:ext>
                  </a:extLst>
                </a:gridCol>
                <a:gridCol w="497205">
                  <a:extLst>
                    <a:ext uri="{9D8B030D-6E8A-4147-A177-3AD203B41FA5}">
                      <a16:colId xmlns:a16="http://schemas.microsoft.com/office/drawing/2014/main" val="20001"/>
                    </a:ext>
                  </a:extLst>
                </a:gridCol>
              </a:tblGrid>
              <a:tr h="370840">
                <a:tc>
                  <a:txBody>
                    <a:bodyPr/>
                    <a:lstStyle/>
                    <a:p>
                      <a:r>
                        <a:rPr lang="en-US" sz="1600" dirty="0" smtClean="0"/>
                        <a:t>Rad. type </a:t>
                      </a:r>
                      <a:r>
                        <a:rPr lang="en-US" sz="1600" i="1" dirty="0" smtClean="0"/>
                        <a:t>R</a:t>
                      </a:r>
                      <a:endParaRPr lang="en-US" sz="1600" i="1" dirty="0">
                        <a:latin typeface="Arial" panose="020B0604020202020204" pitchFamily="34" charset="0"/>
                        <a:cs typeface="Arial" panose="020B0604020202020204" pitchFamily="34" charset="0"/>
                      </a:endParaRPr>
                    </a:p>
                  </a:txBody>
                  <a:tcPr/>
                </a:tc>
                <a:tc>
                  <a:txBody>
                    <a:bodyPr/>
                    <a:lstStyle/>
                    <a:p>
                      <a:r>
                        <a:rPr lang="en-US" sz="1600" i="1" dirty="0" err="1" smtClean="0"/>
                        <a:t>w</a:t>
                      </a:r>
                      <a:r>
                        <a:rPr lang="en-US" sz="1600" i="1" baseline="-25000" dirty="0" err="1" smtClean="0"/>
                        <a:t>R</a:t>
                      </a:r>
                      <a:endParaRPr lang="en-US" sz="1600" i="1"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0"/>
                  </a:ext>
                </a:extLst>
              </a:tr>
              <a:tr h="370840">
                <a:tc>
                  <a:txBody>
                    <a:bodyPr/>
                    <a:lstStyle/>
                    <a:p>
                      <a:r>
                        <a:rPr lang="en-US" sz="1600" dirty="0" smtClean="0">
                          <a:sym typeface="Symbol"/>
                        </a:rPr>
                        <a:t> all energies</a:t>
                      </a:r>
                      <a:endParaRPr lang="en-US" sz="1600" dirty="0">
                        <a:latin typeface="Arial" panose="020B0604020202020204" pitchFamily="34" charset="0"/>
                        <a:cs typeface="Arial" panose="020B0604020202020204" pitchFamily="34" charset="0"/>
                      </a:endParaRPr>
                    </a:p>
                  </a:txBody>
                  <a:tcPr/>
                </a:tc>
                <a:tc>
                  <a:txBody>
                    <a:bodyPr/>
                    <a:lstStyle/>
                    <a:p>
                      <a:pPr algn="r"/>
                      <a:r>
                        <a:rPr lang="en-US" sz="1600" dirty="0" smtClean="0"/>
                        <a:t>1</a:t>
                      </a:r>
                      <a:endParaRPr lang="en-US" sz="16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1"/>
                  </a:ext>
                </a:extLst>
              </a:tr>
              <a:tr h="370840">
                <a:tc>
                  <a:txBody>
                    <a:bodyPr/>
                    <a:lstStyle/>
                    <a:p>
                      <a:r>
                        <a:rPr lang="en-US" sz="1600" baseline="0" dirty="0" smtClean="0"/>
                        <a:t>e</a:t>
                      </a:r>
                      <a:r>
                        <a:rPr lang="en-US" sz="1600" baseline="30000" dirty="0" smtClean="0"/>
                        <a:t>-</a:t>
                      </a:r>
                      <a:r>
                        <a:rPr lang="en-US" sz="1600" baseline="0" dirty="0" smtClean="0"/>
                        <a:t> , e</a:t>
                      </a:r>
                      <a:r>
                        <a:rPr lang="en-US" sz="1600" baseline="30000" dirty="0" smtClean="0"/>
                        <a:t>+</a:t>
                      </a:r>
                      <a:r>
                        <a:rPr lang="en-US" sz="1600" baseline="0" dirty="0" smtClean="0"/>
                        <a:t> , µ</a:t>
                      </a:r>
                      <a:r>
                        <a:rPr lang="en-US" sz="1600" baseline="30000" dirty="0" smtClean="0">
                          <a:sym typeface="Symbol"/>
                        </a:rPr>
                        <a:t></a:t>
                      </a:r>
                      <a:r>
                        <a:rPr lang="en-US" sz="1600" baseline="0" dirty="0" smtClean="0"/>
                        <a:t>  all energies</a:t>
                      </a:r>
                      <a:endParaRPr lang="en-US" sz="1600" dirty="0">
                        <a:latin typeface="Arial" panose="020B0604020202020204" pitchFamily="34" charset="0"/>
                        <a:cs typeface="Arial" panose="020B0604020202020204" pitchFamily="34" charset="0"/>
                      </a:endParaRPr>
                    </a:p>
                  </a:txBody>
                  <a:tcPr/>
                </a:tc>
                <a:tc>
                  <a:txBody>
                    <a:bodyPr/>
                    <a:lstStyle/>
                    <a:p>
                      <a:pPr algn="r"/>
                      <a:r>
                        <a:rPr lang="en-US" sz="1600" dirty="0" smtClean="0"/>
                        <a:t>1</a:t>
                      </a:r>
                      <a:endParaRPr lang="en-US" sz="16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2"/>
                  </a:ext>
                </a:extLst>
              </a:tr>
              <a:tr h="370840">
                <a:tc>
                  <a:txBody>
                    <a:bodyPr/>
                    <a:lstStyle/>
                    <a:p>
                      <a:r>
                        <a:rPr lang="en-US" sz="1600" dirty="0" smtClean="0"/>
                        <a:t>Protons E </a:t>
                      </a:r>
                      <a:r>
                        <a:rPr lang="en-US" sz="1600" smtClean="0"/>
                        <a:t>&gt; 2 </a:t>
                      </a:r>
                      <a:r>
                        <a:rPr lang="en-US" sz="1600" dirty="0" smtClean="0"/>
                        <a:t>MeV</a:t>
                      </a:r>
                      <a:endParaRPr lang="en-US" sz="1600" dirty="0">
                        <a:latin typeface="Arial" panose="020B0604020202020204" pitchFamily="34" charset="0"/>
                        <a:cs typeface="Arial" panose="020B0604020202020204" pitchFamily="34" charset="0"/>
                      </a:endParaRPr>
                    </a:p>
                  </a:txBody>
                  <a:tcPr/>
                </a:tc>
                <a:tc>
                  <a:txBody>
                    <a:bodyPr/>
                    <a:lstStyle/>
                    <a:p>
                      <a:pPr algn="r"/>
                      <a:r>
                        <a:rPr lang="en-US" sz="1600" dirty="0" smtClean="0"/>
                        <a:t>5</a:t>
                      </a:r>
                      <a:endParaRPr lang="en-US" sz="16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3"/>
                  </a:ext>
                </a:extLst>
              </a:tr>
              <a:tr h="370840">
                <a:tc>
                  <a:txBody>
                    <a:bodyPr/>
                    <a:lstStyle/>
                    <a:p>
                      <a:r>
                        <a:rPr lang="en-US" sz="1600" dirty="0" smtClean="0">
                          <a:sym typeface="Symbol"/>
                        </a:rPr>
                        <a:t></a:t>
                      </a:r>
                      <a:r>
                        <a:rPr lang="en-US" sz="1600" baseline="0" dirty="0" smtClean="0">
                          <a:sym typeface="Symbol"/>
                        </a:rPr>
                        <a:t>, heavier nuclei </a:t>
                      </a:r>
                      <a:endParaRPr lang="en-US" sz="1600" b="1" dirty="0">
                        <a:latin typeface="Arial" panose="020B0604020202020204" pitchFamily="34" charset="0"/>
                        <a:cs typeface="Arial" panose="020B0604020202020204" pitchFamily="34" charset="0"/>
                      </a:endParaRPr>
                    </a:p>
                  </a:txBody>
                  <a:tcPr/>
                </a:tc>
                <a:tc>
                  <a:txBody>
                    <a:bodyPr/>
                    <a:lstStyle/>
                    <a:p>
                      <a:pPr algn="r"/>
                      <a:r>
                        <a:rPr lang="en-US" sz="1600" dirty="0" smtClean="0"/>
                        <a:t>20</a:t>
                      </a:r>
                      <a:endParaRPr lang="en-US" sz="16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4"/>
                  </a:ext>
                </a:extLst>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t>Neutrons: E &lt;    10 </a:t>
                      </a:r>
                      <a:r>
                        <a:rPr lang="en-US" sz="1600" dirty="0" err="1" smtClean="0"/>
                        <a:t>keV</a:t>
                      </a:r>
                      <a:endParaRPr lang="en-US" sz="160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t>  </a:t>
                      </a:r>
                      <a:r>
                        <a:rPr lang="en-US" sz="1600" baseline="0" dirty="0" smtClean="0"/>
                        <a:t> </a:t>
                      </a:r>
                      <a:r>
                        <a:rPr lang="en-US" sz="1600" dirty="0" smtClean="0"/>
                        <a:t>10 </a:t>
                      </a:r>
                      <a:r>
                        <a:rPr lang="en-US" sz="1600" dirty="0" err="1" smtClean="0"/>
                        <a:t>keV</a:t>
                      </a:r>
                      <a:r>
                        <a:rPr lang="en-US" sz="1600" dirty="0" smtClean="0"/>
                        <a:t> &lt; E &lt; 100 </a:t>
                      </a:r>
                      <a:r>
                        <a:rPr lang="en-US" sz="1600" dirty="0" err="1" smtClean="0"/>
                        <a:t>keV</a:t>
                      </a:r>
                      <a:r>
                        <a:rPr lang="en-US" sz="1600" dirty="0" smtClean="0"/>
                        <a:t> </a:t>
                      </a:r>
                    </a:p>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t> 100 </a:t>
                      </a:r>
                      <a:r>
                        <a:rPr lang="en-US" sz="1600" dirty="0" err="1" smtClean="0"/>
                        <a:t>keV</a:t>
                      </a:r>
                      <a:r>
                        <a:rPr lang="en-US" sz="1600" dirty="0" smtClean="0"/>
                        <a:t> &lt; E &lt;    2 MeV </a:t>
                      </a:r>
                    </a:p>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t>    2</a:t>
                      </a:r>
                      <a:r>
                        <a:rPr lang="en-US" sz="1600" baseline="0" dirty="0" smtClean="0"/>
                        <a:t> M</a:t>
                      </a:r>
                      <a:r>
                        <a:rPr lang="en-US" sz="1600" dirty="0" smtClean="0"/>
                        <a:t>eV &lt; E &lt;  20 MeV</a:t>
                      </a:r>
                    </a:p>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t>                  E  &gt; 20</a:t>
                      </a:r>
                      <a:r>
                        <a:rPr lang="en-US" sz="1600" baseline="0" dirty="0" smtClean="0"/>
                        <a:t> M</a:t>
                      </a:r>
                      <a:r>
                        <a:rPr lang="en-US" sz="1600" dirty="0" smtClean="0"/>
                        <a:t>eV </a:t>
                      </a:r>
                      <a:endParaRPr lang="en-US" sz="1600" dirty="0">
                        <a:latin typeface="Arial" panose="020B0604020202020204" pitchFamily="34" charset="0"/>
                        <a:cs typeface="Arial" panose="020B0604020202020204" pitchFamily="34" charset="0"/>
                      </a:endParaRPr>
                    </a:p>
                  </a:txBody>
                  <a:tcPr/>
                </a:tc>
                <a:tc>
                  <a:txBody>
                    <a:bodyPr/>
                    <a:lstStyle/>
                    <a:p>
                      <a:pPr algn="r"/>
                      <a:r>
                        <a:rPr lang="en-US" sz="1600" dirty="0" smtClean="0"/>
                        <a:t>5</a:t>
                      </a:r>
                    </a:p>
                    <a:p>
                      <a:pPr algn="r"/>
                      <a:r>
                        <a:rPr lang="en-US" sz="1600" dirty="0" smtClean="0"/>
                        <a:t>10</a:t>
                      </a:r>
                    </a:p>
                    <a:p>
                      <a:pPr algn="r"/>
                      <a:r>
                        <a:rPr lang="en-US" sz="1600" dirty="0" smtClean="0"/>
                        <a:t>20</a:t>
                      </a:r>
                    </a:p>
                    <a:p>
                      <a:pPr algn="r"/>
                      <a:r>
                        <a:rPr lang="en-US" sz="1600" dirty="0" smtClean="0"/>
                        <a:t>10</a:t>
                      </a:r>
                    </a:p>
                    <a:p>
                      <a:pPr algn="r"/>
                      <a:r>
                        <a:rPr lang="en-US" sz="1600" dirty="0" smtClean="0"/>
                        <a:t>5</a:t>
                      </a:r>
                      <a:endParaRPr lang="en-US" sz="16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303651394"/>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4" end="4"/>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xEl>
                                              <p:pRg st="5" end="5"/>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5"/>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7">
                                            <p:txEl>
                                              <p:pRg st="6" end="6"/>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7">
                                            <p:txEl>
                                              <p:pRg st="7" end="7"/>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7">
                                            <p:txEl>
                                              <p:pRg st="8" end="8"/>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6"/>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Text Box 2"/>
          <p:cNvSpPr txBox="1">
            <a:spLocks noChangeArrowheads="1"/>
          </p:cNvSpPr>
          <p:nvPr/>
        </p:nvSpPr>
        <p:spPr bwMode="auto">
          <a:xfrm>
            <a:off x="252000" y="180000"/>
            <a:ext cx="7924800" cy="430887"/>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200" b="1" dirty="0" smtClean="0">
                <a:solidFill>
                  <a:srgbClr val="000000"/>
                </a:solidFill>
                <a:latin typeface="Calibri" panose="020F0502020204030204" pitchFamily="34" charset="0"/>
                <a:cs typeface="Calibri" panose="020F0502020204030204" pitchFamily="34" charset="0"/>
              </a:rPr>
              <a:t>Shielding of Accelerators </a:t>
            </a:r>
            <a:endParaRPr lang="en-US" altLang="de-DE" sz="2200" b="1" dirty="0">
              <a:solidFill>
                <a:srgbClr val="000000"/>
              </a:solidFill>
              <a:latin typeface="Calibri" panose="020F0502020204030204" pitchFamily="34" charset="0"/>
              <a:cs typeface="Calibri" panose="020F0502020204030204" pitchFamily="34" charset="0"/>
            </a:endParaRPr>
          </a:p>
        </p:txBody>
      </p:sp>
      <p:sp>
        <p:nvSpPr>
          <p:cNvPr id="300037" name="Rectangle 5"/>
          <p:cNvSpPr>
            <a:spLocks noChangeArrowheads="1"/>
          </p:cNvSpPr>
          <p:nvPr/>
        </p:nvSpPr>
        <p:spPr bwMode="auto">
          <a:xfrm>
            <a:off x="284163" y="3497263"/>
            <a:ext cx="8491537"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en-US" altLang="de-DE" sz="2000" dirty="0">
              <a:solidFill>
                <a:schemeClr val="accent2"/>
              </a:solidFill>
            </a:endParaRPr>
          </a:p>
        </p:txBody>
      </p:sp>
      <mc:AlternateContent xmlns:mc="http://schemas.openxmlformats.org/markup-compatibility/2006" xmlns:a14="http://schemas.microsoft.com/office/drawing/2010/main">
        <mc:Choice Requires="a14">
          <p:sp>
            <p:nvSpPr>
              <p:cNvPr id="7" name="Rectangle 4"/>
              <p:cNvSpPr>
                <a:spLocks noChangeArrowheads="1"/>
              </p:cNvSpPr>
              <p:nvPr/>
            </p:nvSpPr>
            <p:spPr bwMode="auto">
              <a:xfrm>
                <a:off x="35496" y="808131"/>
                <a:ext cx="5899637" cy="1108701"/>
              </a:xfrm>
              <a:prstGeom prst="rect">
                <a:avLst/>
              </a:prstGeom>
              <a:noFill/>
              <a:ln>
                <a:noFill/>
              </a:ln>
              <a:effectLst/>
              <a:extLst>
                <a:ext uri="{909E8E84-426E-40DD-AFC4-6F175D3DCCD1}">
                  <a14:hiddenFill>
                    <a:solidFill>
                      <a:schemeClr val="accent1"/>
                    </a:solidFill>
                  </a14:hiddenFill>
                </a:ext>
                <a:ext uri="{91240B29-F687-4F45-9708-019B960494DF}">
                  <a14:hiddenLine w="31750" algn="ctr">
                    <a:solidFill>
                      <a:srgbClr val="000000"/>
                    </a:solidFill>
                    <a:miter lim="800000"/>
                    <a:headEnd/>
                    <a:tailEnd/>
                  </a14:hiddenLine>
                </a:ext>
                <a:ext uri="{AF507438-7753-43E0-B8FC-AC1667EBCBE1}">
                  <a14:hiddenEffects>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pPr>
                <a:r>
                  <a:rPr lang="en-US" altLang="de-DE" sz="1600" b="1" dirty="0" smtClean="0">
                    <a:solidFill>
                      <a:srgbClr val="0000FF"/>
                    </a:solidFill>
                    <a:latin typeface="Arial" panose="020B0604020202020204" pitchFamily="34" charset="0"/>
                    <a:cs typeface="Arial" panose="020B0604020202020204" pitchFamily="34" charset="0"/>
                  </a:rPr>
                  <a:t>Shielding of accelerator by </a:t>
                </a:r>
                <a:r>
                  <a:rPr lang="en-US" altLang="de-DE" sz="1600" b="1" u="sng" dirty="0" smtClean="0">
                    <a:solidFill>
                      <a:srgbClr val="0000FF"/>
                    </a:solidFill>
                    <a:latin typeface="Arial" panose="020B0604020202020204" pitchFamily="34" charset="0"/>
                    <a:cs typeface="Arial" panose="020B0604020202020204" pitchFamily="34" charset="0"/>
                  </a:rPr>
                  <a:t>rough</a:t>
                </a:r>
                <a:r>
                  <a:rPr lang="en-US" altLang="de-DE" sz="1600" b="1" dirty="0" smtClean="0">
                    <a:solidFill>
                      <a:srgbClr val="0000FF"/>
                    </a:solidFill>
                    <a:latin typeface="Arial" panose="020B0604020202020204" pitchFamily="34" charset="0"/>
                    <a:cs typeface="Arial" panose="020B0604020202020204" pitchFamily="34" charset="0"/>
                  </a:rPr>
                  <a:t> rule of thumb:</a:t>
                </a:r>
              </a:p>
              <a:p>
                <a:pPr algn="l">
                  <a:lnSpc>
                    <a:spcPct val="70000"/>
                  </a:lnSpc>
                </a:pPr>
                <a:r>
                  <a:rPr lang="en-US" altLang="de-DE" sz="1500" dirty="0" smtClean="0">
                    <a:latin typeface="Arial" panose="020B0604020202020204" pitchFamily="34" charset="0"/>
                    <a:cs typeface="Arial" panose="020B0604020202020204" pitchFamily="34" charset="0"/>
                  </a:rPr>
                  <a:t>Estimation of shielding by 10</a:t>
                </a:r>
                <a:r>
                  <a:rPr lang="en-US" altLang="de-DE" sz="1500" baseline="30000" dirty="0" smtClean="0">
                    <a:latin typeface="Arial" panose="020B0604020202020204" pitchFamily="34" charset="0"/>
                    <a:cs typeface="Arial" panose="020B0604020202020204" pitchFamily="34" charset="0"/>
                  </a:rPr>
                  <a:t>th</a:t>
                </a:r>
                <a:r>
                  <a:rPr lang="en-US" altLang="de-DE" sz="1500" dirty="0" smtClean="0">
                    <a:latin typeface="Arial" panose="020B0604020202020204" pitchFamily="34" charset="0"/>
                    <a:cs typeface="Arial" panose="020B0604020202020204" pitchFamily="34" charset="0"/>
                  </a:rPr>
                  <a:t>-value </a:t>
                </a:r>
                <a:r>
                  <a:rPr lang="en-US" altLang="de-DE" sz="1500" b="1" i="1" dirty="0" smtClean="0">
                    <a:latin typeface="Arial" panose="020B0604020202020204" pitchFamily="34" charset="0"/>
                    <a:cs typeface="Arial" panose="020B0604020202020204" pitchFamily="34" charset="0"/>
                    <a:sym typeface="Symbol"/>
                  </a:rPr>
                  <a:t></a:t>
                </a:r>
                <a:r>
                  <a:rPr lang="en-US" altLang="de-DE" sz="1500" b="1" i="1" baseline="-25000" dirty="0" smtClean="0">
                    <a:latin typeface="Arial" panose="020B0604020202020204" pitchFamily="34" charset="0"/>
                    <a:cs typeface="Arial" panose="020B0604020202020204" pitchFamily="34" charset="0"/>
                    <a:sym typeface="Symbol"/>
                  </a:rPr>
                  <a:t>10 </a:t>
                </a:r>
                <a:r>
                  <a:rPr lang="en-US" altLang="de-DE" sz="1500" b="1" i="1" dirty="0" smtClean="0">
                    <a:latin typeface="Arial" panose="020B0604020202020204" pitchFamily="34" charset="0"/>
                    <a:cs typeface="Arial" panose="020B0604020202020204" pitchFamily="34" charset="0"/>
                    <a:sym typeface="Symbol"/>
                  </a:rPr>
                  <a:t> </a:t>
                </a:r>
              </a:p>
              <a:p>
                <a:pPr algn="l">
                  <a:lnSpc>
                    <a:spcPct val="70000"/>
                  </a:lnSpc>
                </a:pPr>
                <a:r>
                  <a:rPr lang="en-US" altLang="de-DE" sz="1500" dirty="0" smtClean="0">
                    <a:latin typeface="Arial" panose="020B0604020202020204" pitchFamily="34" charset="0"/>
                    <a:cs typeface="Arial" panose="020B0604020202020204" pitchFamily="34" charset="0"/>
                    <a:sym typeface="Symbol"/>
                  </a:rPr>
                  <a:t>with </a:t>
                </a:r>
                <a14:m>
                  <m:oMath xmlns:m="http://schemas.openxmlformats.org/officeDocument/2006/math">
                    <m:r>
                      <a:rPr lang="de-DE" altLang="de-DE" sz="1500" b="0" i="1" smtClean="0">
                        <a:latin typeface="Cambria Math"/>
                        <a:cs typeface="Arial" panose="020B0604020202020204" pitchFamily="34" charset="0"/>
                        <a:sym typeface="Symbol"/>
                      </a:rPr>
                      <m:t>𝐻</m:t>
                    </m:r>
                    <m:d>
                      <m:dPr>
                        <m:ctrlPr>
                          <a:rPr lang="de-DE" altLang="de-DE" sz="1500" b="0" i="1" smtClean="0">
                            <a:latin typeface="Cambria Math" panose="02040503050406030204" pitchFamily="18" charset="0"/>
                            <a:cs typeface="Arial" panose="020B0604020202020204" pitchFamily="34" charset="0"/>
                            <a:sym typeface="Symbol"/>
                          </a:rPr>
                        </m:ctrlPr>
                      </m:dPr>
                      <m:e>
                        <m:r>
                          <a:rPr lang="de-DE" altLang="de-DE" sz="1500" b="0" i="1" smtClean="0">
                            <a:latin typeface="Cambria Math"/>
                            <a:cs typeface="Arial" panose="020B0604020202020204" pitchFamily="34" charset="0"/>
                            <a:sym typeface="Symbol"/>
                          </a:rPr>
                          <m:t>𝑙</m:t>
                        </m:r>
                      </m:e>
                    </m:d>
                    <m:r>
                      <a:rPr lang="de-DE" altLang="de-DE" sz="1500" b="0" i="1" smtClean="0">
                        <a:latin typeface="Cambria Math"/>
                        <a:cs typeface="Arial" panose="020B0604020202020204" pitchFamily="34" charset="0"/>
                        <a:sym typeface="Symbol"/>
                      </a:rPr>
                      <m:t>=</m:t>
                    </m:r>
                    <m:sSub>
                      <m:sSubPr>
                        <m:ctrlPr>
                          <a:rPr lang="de-DE" altLang="de-DE" sz="1500" b="0" i="1" smtClean="0">
                            <a:latin typeface="Cambria Math" panose="02040503050406030204" pitchFamily="18" charset="0"/>
                            <a:cs typeface="Arial" panose="020B0604020202020204" pitchFamily="34" charset="0"/>
                            <a:sym typeface="Symbol"/>
                          </a:rPr>
                        </m:ctrlPr>
                      </m:sSubPr>
                      <m:e>
                        <m:r>
                          <a:rPr lang="de-DE" altLang="de-DE" sz="1500" b="0" i="1" smtClean="0">
                            <a:latin typeface="Cambria Math"/>
                            <a:cs typeface="Arial" panose="020B0604020202020204" pitchFamily="34" charset="0"/>
                            <a:sym typeface="Symbol"/>
                          </a:rPr>
                          <m:t>𝐻</m:t>
                        </m:r>
                      </m:e>
                      <m:sub>
                        <m:r>
                          <a:rPr lang="de-DE" altLang="de-DE" sz="1500" b="0" i="1" smtClean="0">
                            <a:latin typeface="Cambria Math"/>
                            <a:cs typeface="Arial" panose="020B0604020202020204" pitchFamily="34" charset="0"/>
                            <a:sym typeface="Symbol"/>
                          </a:rPr>
                          <m:t>0</m:t>
                        </m:r>
                      </m:sub>
                    </m:sSub>
                    <m:sSup>
                      <m:sSupPr>
                        <m:ctrlPr>
                          <a:rPr lang="de-DE" altLang="de-DE" sz="1500" b="0" i="1" smtClean="0">
                            <a:latin typeface="Cambria Math" panose="02040503050406030204" pitchFamily="18" charset="0"/>
                            <a:cs typeface="Arial" panose="020B0604020202020204" pitchFamily="34" charset="0"/>
                            <a:sym typeface="Symbol"/>
                          </a:rPr>
                        </m:ctrlPr>
                      </m:sSupPr>
                      <m:e>
                        <m:r>
                          <a:rPr lang="de-DE" altLang="de-DE" sz="1500" b="0" i="1" smtClean="0">
                            <a:latin typeface="Cambria Math"/>
                            <a:cs typeface="Arial" panose="020B0604020202020204" pitchFamily="34" charset="0"/>
                            <a:sym typeface="Symbol"/>
                          </a:rPr>
                          <m:t>10</m:t>
                        </m:r>
                      </m:e>
                      <m:sup>
                        <m:r>
                          <a:rPr lang="de-DE" altLang="de-DE" sz="1500" b="0" i="1" smtClean="0">
                            <a:latin typeface="Cambria Math"/>
                            <a:cs typeface="Arial" panose="020B0604020202020204" pitchFamily="34" charset="0"/>
                            <a:sym typeface="Symbol"/>
                          </a:rPr>
                          <m:t>−</m:t>
                        </m:r>
                        <m:r>
                          <a:rPr lang="de-DE" altLang="de-DE" sz="1500" b="0" i="1" smtClean="0">
                            <a:latin typeface="Cambria Math"/>
                            <a:cs typeface="Arial" panose="020B0604020202020204" pitchFamily="34" charset="0"/>
                            <a:sym typeface="Symbol"/>
                          </a:rPr>
                          <m:t>𝑙</m:t>
                        </m:r>
                        <m:r>
                          <a:rPr lang="de-DE" altLang="de-DE" sz="1500" b="0" i="1" smtClean="0">
                            <a:latin typeface="Cambria Math"/>
                            <a:cs typeface="Arial" panose="020B0604020202020204" pitchFamily="34" charset="0"/>
                            <a:sym typeface="Symbol"/>
                          </a:rPr>
                          <m:t>/</m:t>
                        </m:r>
                        <m:sSub>
                          <m:sSubPr>
                            <m:ctrlPr>
                              <a:rPr lang="de-DE" altLang="de-DE" sz="1500" b="0" i="1" smtClean="0">
                                <a:latin typeface="Cambria Math" panose="02040503050406030204" pitchFamily="18" charset="0"/>
                                <a:ea typeface="Cambria Math"/>
                                <a:cs typeface="Arial" panose="020B0604020202020204" pitchFamily="34" charset="0"/>
                                <a:sym typeface="Symbol"/>
                              </a:rPr>
                            </m:ctrlPr>
                          </m:sSubPr>
                          <m:e>
                            <m:r>
                              <a:rPr lang="de-DE" altLang="de-DE" sz="1500" b="0" i="1" smtClean="0">
                                <a:latin typeface="Cambria Math"/>
                                <a:ea typeface="Cambria Math"/>
                                <a:cs typeface="Arial" panose="020B0604020202020204" pitchFamily="34" charset="0"/>
                                <a:sym typeface="Symbol"/>
                              </a:rPr>
                              <m:t>𝜆</m:t>
                            </m:r>
                          </m:e>
                          <m:sub>
                            <m:r>
                              <a:rPr lang="de-DE" altLang="de-DE" sz="1500" b="0" i="1" smtClean="0">
                                <a:latin typeface="Cambria Math"/>
                                <a:ea typeface="Cambria Math"/>
                                <a:cs typeface="Arial" panose="020B0604020202020204" pitchFamily="34" charset="0"/>
                                <a:sym typeface="Symbol"/>
                              </a:rPr>
                              <m:t>10</m:t>
                            </m:r>
                          </m:sub>
                        </m:sSub>
                      </m:sup>
                    </m:sSup>
                  </m:oMath>
                </a14:m>
                <a:endParaRPr lang="en-US" altLang="de-DE" sz="1500" dirty="0" smtClean="0">
                  <a:latin typeface="Arial" panose="020B0604020202020204" pitchFamily="34" charset="0"/>
                  <a:cs typeface="Arial" panose="020B0604020202020204" pitchFamily="34" charset="0"/>
                </a:endParaRPr>
              </a:p>
              <a:p>
                <a:pPr algn="l">
                  <a:lnSpc>
                    <a:spcPct val="70000"/>
                  </a:lnSpc>
                </a:pPr>
                <a:r>
                  <a:rPr lang="en-US" altLang="de-DE" sz="1500" dirty="0" smtClean="0">
                    <a:latin typeface="Arial" panose="020B0604020202020204" pitchFamily="34" charset="0"/>
                    <a:cs typeface="Arial" panose="020B0604020202020204" pitchFamily="34" charset="0"/>
                  </a:rPr>
                  <a:t>(disregarding any secondary particle transport) </a:t>
                </a:r>
              </a:p>
            </p:txBody>
          </p:sp>
        </mc:Choice>
        <mc:Fallback xmlns="">
          <p:sp>
            <p:nvSpPr>
              <p:cNvPr id="7" name="Rectangle 4"/>
              <p:cNvSpPr>
                <a:spLocks noRot="1" noChangeAspect="1" noMove="1" noResize="1" noEditPoints="1" noAdjustHandles="1" noChangeArrowheads="1" noChangeShapeType="1" noTextEdit="1"/>
              </p:cNvSpPr>
              <p:nvPr/>
            </p:nvSpPr>
            <p:spPr bwMode="auto">
              <a:xfrm>
                <a:off x="35496" y="808131"/>
                <a:ext cx="5899637" cy="1108701"/>
              </a:xfrm>
              <a:prstGeom prst="rect">
                <a:avLst/>
              </a:prstGeom>
              <a:blipFill rotWithShape="1">
                <a:blip r:embed="rId2"/>
                <a:stretch>
                  <a:fillRect l="-620" t="-7735" b="-6077"/>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US">
                    <a:noFill/>
                  </a:rPr>
                  <a:t> </a:t>
                </a:r>
              </a:p>
            </p:txBody>
          </p:sp>
        </mc:Fallback>
      </mc:AlternateContent>
      <p:pic>
        <p:nvPicPr>
          <p:cNvPr id="8" name="Picture 4" descr="https://www.hep.physik.uni-siegen.de/~grupen/shieldingcart1.jpg"/>
          <p:cNvPicPr>
            <a:picLocks noChangeAspect="1" noChangeArrowheads="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719484" y="625070"/>
            <a:ext cx="4625736" cy="3272303"/>
          </a:xfrm>
          <a:prstGeom prst="rect">
            <a:avLst/>
          </a:prstGeom>
          <a:noFill/>
          <a:extLst>
            <a:ext uri="{909E8E84-426E-40DD-AFC4-6F175D3DCCD1}">
              <a14:hiddenFill xmlns:a14="http://schemas.microsoft.com/office/drawing/2010/main">
                <a:solidFill>
                  <a:srgbClr val="FFFFFF"/>
                </a:solidFill>
              </a14:hiddenFill>
            </a:ext>
          </a:extLst>
        </p:spPr>
      </p:pic>
      <p:pic>
        <p:nvPicPr>
          <p:cNvPr id="2050" name="Picture 2"/>
          <p:cNvPicPr>
            <a:picLocks noChangeAspect="1" noChangeArrowheads="1"/>
          </p:cNvPicPr>
          <p:nvPr/>
        </p:nvPicPr>
        <p:blipFill>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491880" y="3572933"/>
            <a:ext cx="1636030" cy="178441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mc:AlternateContent xmlns:mc="http://schemas.openxmlformats.org/markup-compatibility/2006" xmlns:a14="http://schemas.microsoft.com/office/drawing/2010/main">
        <mc:Choice Requires="a14">
          <p:graphicFrame>
            <p:nvGraphicFramePr>
              <p:cNvPr id="2" name="Tabelle 1"/>
              <p:cNvGraphicFramePr>
                <a:graphicFrameLocks noGrp="1"/>
              </p:cNvGraphicFramePr>
              <p:nvPr>
                <p:extLst>
                  <p:ext uri="{D42A27DB-BD31-4B8C-83A1-F6EECF244321}">
                    <p14:modId xmlns:p14="http://schemas.microsoft.com/office/powerpoint/2010/main" val="377620444"/>
                  </p:ext>
                </p:extLst>
              </p:nvPr>
            </p:nvGraphicFramePr>
            <p:xfrm>
              <a:off x="510580" y="1988840"/>
              <a:ext cx="3050223" cy="1864741"/>
            </p:xfrm>
            <a:graphic>
              <a:graphicData uri="http://schemas.openxmlformats.org/drawingml/2006/table">
                <a:tbl>
                  <a:tblPr firstRow="1" bandRow="1">
                    <a:tableStyleId>{5C22544A-7EE6-4342-B048-85BDC9FD1C3A}</a:tableStyleId>
                  </a:tblPr>
                  <a:tblGrid>
                    <a:gridCol w="1463993">
                      <a:extLst>
                        <a:ext uri="{9D8B030D-6E8A-4147-A177-3AD203B41FA5}">
                          <a16:colId xmlns:a16="http://schemas.microsoft.com/office/drawing/2014/main" val="20000"/>
                        </a:ext>
                      </a:extLst>
                    </a:gridCol>
                    <a:gridCol w="720725">
                      <a:extLst>
                        <a:ext uri="{9D8B030D-6E8A-4147-A177-3AD203B41FA5}">
                          <a16:colId xmlns:a16="http://schemas.microsoft.com/office/drawing/2014/main" val="20001"/>
                        </a:ext>
                      </a:extLst>
                    </a:gridCol>
                    <a:gridCol w="865505">
                      <a:extLst>
                        <a:ext uri="{9D8B030D-6E8A-4147-A177-3AD203B41FA5}">
                          <a16:colId xmlns:a16="http://schemas.microsoft.com/office/drawing/2014/main" val="20002"/>
                        </a:ext>
                      </a:extLst>
                    </a:gridCol>
                  </a:tblGrid>
                  <a:tr h="324699">
                    <a:tc>
                      <a:txBody>
                        <a:bodyPr/>
                        <a:lstStyle/>
                        <a:p>
                          <a:r>
                            <a:rPr lang="de-DE" sz="1400" dirty="0" smtClean="0"/>
                            <a:t>Material</a:t>
                          </a:r>
                          <a:endParaRPr lang="de-DE" sz="1400" dirty="0">
                            <a:latin typeface="Arial" panose="020B0604020202020204" pitchFamily="34" charset="0"/>
                            <a:cs typeface="Arial" panose="020B0604020202020204" pitchFamily="34" charset="0"/>
                          </a:endParaRPr>
                        </a:p>
                      </a:txBody>
                      <a:tcPr/>
                    </a:tc>
                    <a:tc>
                      <a:txBody>
                        <a:bodyPr/>
                        <a:lstStyle/>
                        <a:p>
                          <a:r>
                            <a:rPr lang="de-DE" sz="1400" dirty="0" smtClean="0">
                              <a:sym typeface="Symbol"/>
                            </a:rPr>
                            <a:t></a:t>
                          </a:r>
                          <a:r>
                            <a:rPr lang="de-DE" sz="1400" baseline="0" dirty="0" smtClean="0"/>
                            <a:t> [</a:t>
                          </a:r>
                          <a14:m>
                            <m:oMath xmlns:m="http://schemas.openxmlformats.org/officeDocument/2006/math">
                              <m:box>
                                <m:boxPr>
                                  <m:ctrlPr>
                                    <a:rPr lang="de-DE" sz="1400" i="1" baseline="0" smtClean="0">
                                      <a:latin typeface="Cambria Math" panose="02040503050406030204" pitchFamily="18" charset="0"/>
                                    </a:rPr>
                                  </m:ctrlPr>
                                </m:boxPr>
                                <m:e>
                                  <m:argPr>
                                    <m:argSz m:val="-1"/>
                                  </m:argPr>
                                  <m:f>
                                    <m:fPr>
                                      <m:ctrlPr>
                                        <a:rPr lang="de-DE" sz="1400" i="1" baseline="0" smtClean="0">
                                          <a:latin typeface="Cambria Math" panose="02040503050406030204" pitchFamily="18" charset="0"/>
                                        </a:rPr>
                                      </m:ctrlPr>
                                    </m:fPr>
                                    <m:num>
                                      <m:r>
                                        <a:rPr lang="de-DE" sz="1400" baseline="0" smtClean="0">
                                          <a:latin typeface="Cambria Math"/>
                                        </a:rPr>
                                        <m:t>𝒈</m:t>
                                      </m:r>
                                    </m:num>
                                    <m:den>
                                      <m:sSup>
                                        <m:sSupPr>
                                          <m:ctrlPr>
                                            <a:rPr lang="de-DE" sz="1400" i="1" baseline="0" smtClean="0">
                                              <a:latin typeface="Cambria Math" panose="02040503050406030204" pitchFamily="18" charset="0"/>
                                            </a:rPr>
                                          </m:ctrlPr>
                                        </m:sSupPr>
                                        <m:e>
                                          <m:r>
                                            <a:rPr lang="de-DE" sz="1400" baseline="0" smtClean="0">
                                              <a:latin typeface="Cambria Math"/>
                                            </a:rPr>
                                            <m:t>𝒄𝒎</m:t>
                                          </m:r>
                                        </m:e>
                                        <m:sup>
                                          <m:r>
                                            <a:rPr lang="de-DE" sz="1400" baseline="0" smtClean="0">
                                              <a:latin typeface="Cambria Math"/>
                                            </a:rPr>
                                            <m:t>𝟑</m:t>
                                          </m:r>
                                        </m:sup>
                                      </m:sSup>
                                    </m:den>
                                  </m:f>
                                </m:e>
                              </m:box>
                              <m:r>
                                <a:rPr lang="de-DE" sz="1400" baseline="0" smtClean="0">
                                  <a:latin typeface="Cambria Math"/>
                                </a:rPr>
                                <m:t>]</m:t>
                              </m:r>
                            </m:oMath>
                          </a14:m>
                          <a:endParaRPr lang="de-DE" sz="1400" dirty="0">
                            <a:latin typeface="Arial" panose="020B0604020202020204" pitchFamily="34" charset="0"/>
                            <a:cs typeface="Arial" panose="020B0604020202020204" pitchFamily="34" charset="0"/>
                          </a:endParaRPr>
                        </a:p>
                      </a:txBody>
                      <a:tcPr/>
                    </a:tc>
                    <a:tc>
                      <a:txBody>
                        <a:bodyPr/>
                        <a:lstStyle/>
                        <a:p>
                          <a:r>
                            <a:rPr lang="en-US" altLang="de-DE" sz="1400" dirty="0" smtClean="0">
                              <a:sym typeface="Symbol"/>
                            </a:rPr>
                            <a:t></a:t>
                          </a:r>
                          <a:r>
                            <a:rPr lang="en-US" altLang="de-DE" sz="1400" baseline="-25000" dirty="0" smtClean="0">
                              <a:sym typeface="Symbol"/>
                            </a:rPr>
                            <a:t>10  </a:t>
                          </a:r>
                          <a:r>
                            <a:rPr lang="en-US" altLang="de-DE" sz="1400" u="none" baseline="0" dirty="0" smtClean="0">
                              <a:sym typeface="Symbol"/>
                            </a:rPr>
                            <a:t>[cm]</a:t>
                          </a:r>
                          <a:endParaRPr lang="de-DE" sz="1400" b="0" i="0" u="none"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0"/>
                      </a:ext>
                    </a:extLst>
                  </a:tr>
                  <a:tr h="263358">
                    <a:tc>
                      <a:txBody>
                        <a:bodyPr/>
                        <a:lstStyle/>
                        <a:p>
                          <a:r>
                            <a:rPr lang="de-DE" sz="1400" dirty="0" smtClean="0"/>
                            <a:t>Earth</a:t>
                          </a:r>
                          <a:endParaRPr lang="de-DE" sz="1400" dirty="0">
                            <a:latin typeface="Arial" panose="020B0604020202020204" pitchFamily="34" charset="0"/>
                            <a:cs typeface="Arial" panose="020B0604020202020204" pitchFamily="34" charset="0"/>
                          </a:endParaRPr>
                        </a:p>
                      </a:txBody>
                      <a:tcPr/>
                    </a:tc>
                    <a:tc>
                      <a:txBody>
                        <a:bodyPr/>
                        <a:lstStyle/>
                        <a:p>
                          <a:pPr algn="r"/>
                          <a:r>
                            <a:rPr lang="de-DE" sz="1400" dirty="0" smtClean="0"/>
                            <a:t>1.8</a:t>
                          </a:r>
                          <a:endParaRPr lang="de-DE" sz="1400" dirty="0">
                            <a:latin typeface="Arial" panose="020B0604020202020204" pitchFamily="34" charset="0"/>
                            <a:cs typeface="Arial" panose="020B0604020202020204" pitchFamily="34" charset="0"/>
                          </a:endParaRPr>
                        </a:p>
                      </a:txBody>
                      <a:tcPr/>
                    </a:tc>
                    <a:tc>
                      <a:txBody>
                        <a:bodyPr/>
                        <a:lstStyle/>
                        <a:p>
                          <a:pPr algn="r"/>
                          <a:r>
                            <a:rPr lang="de-DE" sz="1400" dirty="0" smtClean="0"/>
                            <a:t>128</a:t>
                          </a:r>
                          <a:endParaRPr lang="de-DE" sz="14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1"/>
                      </a:ext>
                    </a:extLst>
                  </a:tr>
                  <a:tr h="280291">
                    <a:tc>
                      <a:txBody>
                        <a:bodyPr/>
                        <a:lstStyle/>
                        <a:p>
                          <a:r>
                            <a:rPr lang="en-US" sz="1400" noProof="0" dirty="0" smtClean="0"/>
                            <a:t>Concrete</a:t>
                          </a:r>
                          <a:endParaRPr lang="en-US" sz="1400" noProof="0" dirty="0">
                            <a:latin typeface="Arial" panose="020B0604020202020204" pitchFamily="34" charset="0"/>
                            <a:cs typeface="Arial" panose="020B0604020202020204" pitchFamily="34" charset="0"/>
                          </a:endParaRPr>
                        </a:p>
                      </a:txBody>
                      <a:tcPr/>
                    </a:tc>
                    <a:tc>
                      <a:txBody>
                        <a:bodyPr/>
                        <a:lstStyle/>
                        <a:p>
                          <a:pPr algn="r"/>
                          <a:r>
                            <a:rPr lang="de-DE" sz="1400" dirty="0" smtClean="0"/>
                            <a:t>2.4</a:t>
                          </a:r>
                          <a:endParaRPr lang="de-DE" sz="1400" dirty="0">
                            <a:latin typeface="Arial" panose="020B0604020202020204" pitchFamily="34" charset="0"/>
                            <a:cs typeface="Arial" panose="020B0604020202020204" pitchFamily="34" charset="0"/>
                          </a:endParaRPr>
                        </a:p>
                      </a:txBody>
                      <a:tcPr/>
                    </a:tc>
                    <a:tc>
                      <a:txBody>
                        <a:bodyPr/>
                        <a:lstStyle/>
                        <a:p>
                          <a:pPr algn="r"/>
                          <a:r>
                            <a:rPr lang="de-DE" sz="1400" dirty="0" smtClean="0"/>
                            <a:t>100</a:t>
                          </a:r>
                          <a:endParaRPr lang="de-DE" sz="14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2"/>
                      </a:ext>
                    </a:extLst>
                  </a:tr>
                  <a:tr h="288758">
                    <a:tc>
                      <a:txBody>
                        <a:bodyPr/>
                        <a:lstStyle/>
                        <a:p>
                          <a:r>
                            <a:rPr lang="de-DE" sz="1400" dirty="0" smtClean="0"/>
                            <a:t>Heavy </a:t>
                          </a:r>
                          <a:r>
                            <a:rPr lang="en-US" sz="1400" noProof="0" dirty="0" smtClean="0"/>
                            <a:t>concrete</a:t>
                          </a:r>
                          <a:endParaRPr lang="en-US" sz="1400" noProof="0" dirty="0">
                            <a:latin typeface="Arial" panose="020B0604020202020204" pitchFamily="34" charset="0"/>
                            <a:cs typeface="Arial" panose="020B0604020202020204" pitchFamily="34" charset="0"/>
                          </a:endParaRPr>
                        </a:p>
                      </a:txBody>
                      <a:tcPr/>
                    </a:tc>
                    <a:tc>
                      <a:txBody>
                        <a:bodyPr/>
                        <a:lstStyle/>
                        <a:p>
                          <a:pPr algn="r"/>
                          <a:r>
                            <a:rPr lang="de-DE" sz="1400" dirty="0" smtClean="0"/>
                            <a:t>3.2</a:t>
                          </a:r>
                          <a:endParaRPr lang="de-DE" sz="1400" dirty="0">
                            <a:latin typeface="Arial" panose="020B0604020202020204" pitchFamily="34" charset="0"/>
                            <a:cs typeface="Arial" panose="020B0604020202020204" pitchFamily="34" charset="0"/>
                          </a:endParaRPr>
                        </a:p>
                      </a:txBody>
                      <a:tcPr/>
                    </a:tc>
                    <a:tc>
                      <a:txBody>
                        <a:bodyPr/>
                        <a:lstStyle/>
                        <a:p>
                          <a:pPr algn="r"/>
                          <a:r>
                            <a:rPr lang="de-DE" sz="1400" dirty="0" smtClean="0"/>
                            <a:t>80</a:t>
                          </a:r>
                          <a:endParaRPr lang="de-DE" sz="14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3"/>
                      </a:ext>
                    </a:extLst>
                  </a:tr>
                  <a:tr h="263358">
                    <a:tc>
                      <a:txBody>
                        <a:bodyPr/>
                        <a:lstStyle/>
                        <a:p>
                          <a:r>
                            <a:rPr lang="de-DE" sz="1400" dirty="0" smtClean="0"/>
                            <a:t>Iron</a:t>
                          </a:r>
                          <a:endParaRPr lang="de-DE" sz="1400" dirty="0">
                            <a:latin typeface="Arial" panose="020B0604020202020204" pitchFamily="34" charset="0"/>
                            <a:cs typeface="Arial" panose="020B0604020202020204" pitchFamily="34" charset="0"/>
                          </a:endParaRPr>
                        </a:p>
                      </a:txBody>
                      <a:tcPr/>
                    </a:tc>
                    <a:tc>
                      <a:txBody>
                        <a:bodyPr/>
                        <a:lstStyle/>
                        <a:p>
                          <a:pPr algn="r"/>
                          <a:r>
                            <a:rPr lang="de-DE" sz="1400" dirty="0" smtClean="0"/>
                            <a:t>7.4</a:t>
                          </a:r>
                          <a:endParaRPr lang="de-DE" sz="1400" dirty="0">
                            <a:latin typeface="Arial" panose="020B0604020202020204" pitchFamily="34" charset="0"/>
                            <a:cs typeface="Arial" panose="020B0604020202020204" pitchFamily="34" charset="0"/>
                          </a:endParaRPr>
                        </a:p>
                      </a:txBody>
                      <a:tcPr/>
                    </a:tc>
                    <a:tc>
                      <a:txBody>
                        <a:bodyPr/>
                        <a:lstStyle/>
                        <a:p>
                          <a:pPr algn="r"/>
                          <a:r>
                            <a:rPr lang="de-DE" sz="1400" dirty="0" smtClean="0"/>
                            <a:t>41</a:t>
                          </a:r>
                          <a:endParaRPr lang="de-DE" sz="14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4"/>
                      </a:ext>
                    </a:extLst>
                  </a:tr>
                  <a:tr h="254891">
                    <a:tc>
                      <a:txBody>
                        <a:bodyPr/>
                        <a:lstStyle/>
                        <a:p>
                          <a:r>
                            <a:rPr lang="de-DE" sz="1400" dirty="0" smtClean="0"/>
                            <a:t>Lead</a:t>
                          </a:r>
                          <a:endParaRPr lang="de-DE" sz="1400" dirty="0">
                            <a:latin typeface="Arial" panose="020B0604020202020204" pitchFamily="34" charset="0"/>
                            <a:cs typeface="Arial" panose="020B0604020202020204" pitchFamily="34" charset="0"/>
                          </a:endParaRPr>
                        </a:p>
                      </a:txBody>
                      <a:tcPr/>
                    </a:tc>
                    <a:tc>
                      <a:txBody>
                        <a:bodyPr/>
                        <a:lstStyle/>
                        <a:p>
                          <a:pPr algn="r"/>
                          <a:r>
                            <a:rPr lang="de-DE" sz="1400" dirty="0" smtClean="0"/>
                            <a:t>11.3</a:t>
                          </a:r>
                          <a:endParaRPr lang="de-DE" sz="1400" dirty="0">
                            <a:latin typeface="Arial" panose="020B0604020202020204" pitchFamily="34" charset="0"/>
                            <a:cs typeface="Arial" panose="020B0604020202020204" pitchFamily="34" charset="0"/>
                          </a:endParaRPr>
                        </a:p>
                      </a:txBody>
                      <a:tcPr/>
                    </a:tc>
                    <a:tc>
                      <a:txBody>
                        <a:bodyPr/>
                        <a:lstStyle/>
                        <a:p>
                          <a:pPr algn="r"/>
                          <a:r>
                            <a:rPr lang="de-DE" sz="1400" dirty="0" smtClean="0"/>
                            <a:t>39</a:t>
                          </a:r>
                          <a:endParaRPr lang="de-DE" sz="14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5"/>
                      </a:ext>
                    </a:extLst>
                  </a:tr>
                </a:tbl>
              </a:graphicData>
            </a:graphic>
          </p:graphicFrame>
        </mc:Choice>
        <mc:Fallback xmlns="">
          <p:graphicFrame>
            <p:nvGraphicFramePr>
              <p:cNvPr id="2" name="Tabelle 1"/>
              <p:cNvGraphicFramePr>
                <a:graphicFrameLocks noGrp="1"/>
              </p:cNvGraphicFramePr>
              <p:nvPr>
                <p:extLst>
                  <p:ext uri="{D42A27DB-BD31-4B8C-83A1-F6EECF244321}">
                    <p14:modId xmlns:p14="http://schemas.microsoft.com/office/powerpoint/2010/main" val="377620444"/>
                  </p:ext>
                </p:extLst>
              </p:nvPr>
            </p:nvGraphicFramePr>
            <p:xfrm>
              <a:off x="510580" y="1988840"/>
              <a:ext cx="3050223" cy="1864741"/>
            </p:xfrm>
            <a:graphic>
              <a:graphicData uri="http://schemas.openxmlformats.org/drawingml/2006/table">
                <a:tbl>
                  <a:tblPr firstRow="1" bandRow="1">
                    <a:tableStyleId>{5C22544A-7EE6-4342-B048-85BDC9FD1C3A}</a:tableStyleId>
                  </a:tblPr>
                  <a:tblGrid>
                    <a:gridCol w="1463993"/>
                    <a:gridCol w="720725"/>
                    <a:gridCol w="865505"/>
                  </a:tblGrid>
                  <a:tr h="340741">
                    <a:tc>
                      <a:txBody>
                        <a:bodyPr/>
                        <a:lstStyle/>
                        <a:p>
                          <a:r>
                            <a:rPr lang="de-DE" sz="1400" dirty="0" smtClean="0"/>
                            <a:t>Material</a:t>
                          </a:r>
                          <a:endParaRPr lang="de-DE" sz="1400" dirty="0">
                            <a:latin typeface="Arial" panose="020B0604020202020204" pitchFamily="34" charset="0"/>
                            <a:cs typeface="Arial" panose="020B0604020202020204" pitchFamily="34" charset="0"/>
                          </a:endParaRPr>
                        </a:p>
                      </a:txBody>
                      <a:tcPr/>
                    </a:tc>
                    <a:tc>
                      <a:txBody>
                        <a:bodyPr/>
                        <a:lstStyle/>
                        <a:p>
                          <a:endParaRPr lang="de-DE"/>
                        </a:p>
                      </a:txBody>
                      <a:tcPr>
                        <a:blipFill rotWithShape="1">
                          <a:blip r:embed="rId6"/>
                          <a:stretch>
                            <a:fillRect l="-204237" t="-3571" r="-121186" b="-464286"/>
                          </a:stretch>
                        </a:blipFill>
                      </a:tcPr>
                    </a:tc>
                    <a:tc>
                      <a:txBody>
                        <a:bodyPr/>
                        <a:lstStyle/>
                        <a:p>
                          <a:r>
                            <a:rPr lang="en-US" altLang="de-DE" sz="1400" dirty="0" smtClean="0">
                              <a:sym typeface="Symbol"/>
                            </a:rPr>
                            <a:t></a:t>
                          </a:r>
                          <a:r>
                            <a:rPr lang="en-US" altLang="de-DE" sz="1400" baseline="-25000" dirty="0" smtClean="0">
                              <a:sym typeface="Symbol"/>
                            </a:rPr>
                            <a:t>10  </a:t>
                          </a:r>
                          <a:r>
                            <a:rPr lang="en-US" altLang="de-DE" sz="1400" u="none" baseline="0" dirty="0" smtClean="0">
                              <a:sym typeface="Symbol"/>
                            </a:rPr>
                            <a:t>[cm]</a:t>
                          </a:r>
                          <a:endParaRPr lang="de-DE" sz="1400" b="0" i="0" u="none" dirty="0">
                            <a:latin typeface="Arial" panose="020B0604020202020204" pitchFamily="34" charset="0"/>
                            <a:cs typeface="Arial" panose="020B0604020202020204" pitchFamily="34" charset="0"/>
                          </a:endParaRPr>
                        </a:p>
                      </a:txBody>
                      <a:tcPr/>
                    </a:tc>
                  </a:tr>
                  <a:tr h="304800">
                    <a:tc>
                      <a:txBody>
                        <a:bodyPr/>
                        <a:lstStyle/>
                        <a:p>
                          <a:r>
                            <a:rPr lang="de-DE" sz="1400" dirty="0" smtClean="0"/>
                            <a:t>Earth</a:t>
                          </a:r>
                          <a:endParaRPr lang="de-DE" sz="1400" dirty="0">
                            <a:latin typeface="Arial" panose="020B0604020202020204" pitchFamily="34" charset="0"/>
                            <a:cs typeface="Arial" panose="020B0604020202020204" pitchFamily="34" charset="0"/>
                          </a:endParaRPr>
                        </a:p>
                      </a:txBody>
                      <a:tcPr/>
                    </a:tc>
                    <a:tc>
                      <a:txBody>
                        <a:bodyPr/>
                        <a:lstStyle/>
                        <a:p>
                          <a:pPr algn="r"/>
                          <a:r>
                            <a:rPr lang="de-DE" sz="1400" dirty="0" smtClean="0"/>
                            <a:t>1.8</a:t>
                          </a:r>
                          <a:endParaRPr lang="de-DE" sz="1400" dirty="0">
                            <a:latin typeface="Arial" panose="020B0604020202020204" pitchFamily="34" charset="0"/>
                            <a:cs typeface="Arial" panose="020B0604020202020204" pitchFamily="34" charset="0"/>
                          </a:endParaRPr>
                        </a:p>
                      </a:txBody>
                      <a:tcPr/>
                    </a:tc>
                    <a:tc>
                      <a:txBody>
                        <a:bodyPr/>
                        <a:lstStyle/>
                        <a:p>
                          <a:pPr algn="r"/>
                          <a:r>
                            <a:rPr lang="de-DE" sz="1400" dirty="0" smtClean="0"/>
                            <a:t>128</a:t>
                          </a:r>
                          <a:endParaRPr lang="de-DE" sz="1400" dirty="0">
                            <a:latin typeface="Arial" panose="020B0604020202020204" pitchFamily="34" charset="0"/>
                            <a:cs typeface="Arial" panose="020B0604020202020204" pitchFamily="34" charset="0"/>
                          </a:endParaRPr>
                        </a:p>
                      </a:txBody>
                      <a:tcPr/>
                    </a:tc>
                  </a:tr>
                  <a:tr h="304800">
                    <a:tc>
                      <a:txBody>
                        <a:bodyPr/>
                        <a:lstStyle/>
                        <a:p>
                          <a:r>
                            <a:rPr lang="en-US" sz="1400" noProof="0" dirty="0" smtClean="0"/>
                            <a:t>Concrete</a:t>
                          </a:r>
                          <a:endParaRPr lang="en-US" sz="1400" noProof="0" dirty="0">
                            <a:latin typeface="Arial" panose="020B0604020202020204" pitchFamily="34" charset="0"/>
                            <a:cs typeface="Arial" panose="020B0604020202020204" pitchFamily="34" charset="0"/>
                          </a:endParaRPr>
                        </a:p>
                      </a:txBody>
                      <a:tcPr/>
                    </a:tc>
                    <a:tc>
                      <a:txBody>
                        <a:bodyPr/>
                        <a:lstStyle/>
                        <a:p>
                          <a:pPr algn="r"/>
                          <a:r>
                            <a:rPr lang="de-DE" sz="1400" dirty="0" smtClean="0"/>
                            <a:t>2.4</a:t>
                          </a:r>
                          <a:endParaRPr lang="de-DE" sz="1400" dirty="0">
                            <a:latin typeface="Arial" panose="020B0604020202020204" pitchFamily="34" charset="0"/>
                            <a:cs typeface="Arial" panose="020B0604020202020204" pitchFamily="34" charset="0"/>
                          </a:endParaRPr>
                        </a:p>
                      </a:txBody>
                      <a:tcPr/>
                    </a:tc>
                    <a:tc>
                      <a:txBody>
                        <a:bodyPr/>
                        <a:lstStyle/>
                        <a:p>
                          <a:pPr algn="r"/>
                          <a:r>
                            <a:rPr lang="de-DE" sz="1400" dirty="0" smtClean="0"/>
                            <a:t>100</a:t>
                          </a:r>
                          <a:endParaRPr lang="de-DE" sz="1400" dirty="0">
                            <a:latin typeface="Arial" panose="020B0604020202020204" pitchFamily="34" charset="0"/>
                            <a:cs typeface="Arial" panose="020B0604020202020204" pitchFamily="34" charset="0"/>
                          </a:endParaRPr>
                        </a:p>
                      </a:txBody>
                      <a:tcPr/>
                    </a:tc>
                  </a:tr>
                  <a:tr h="304800">
                    <a:tc>
                      <a:txBody>
                        <a:bodyPr/>
                        <a:lstStyle/>
                        <a:p>
                          <a:r>
                            <a:rPr lang="de-DE" sz="1400" dirty="0" smtClean="0"/>
                            <a:t>Heavy </a:t>
                          </a:r>
                          <a:r>
                            <a:rPr lang="en-US" sz="1400" noProof="0" dirty="0" smtClean="0"/>
                            <a:t>concrete</a:t>
                          </a:r>
                          <a:endParaRPr lang="en-US" sz="1400" noProof="0" dirty="0">
                            <a:latin typeface="Arial" panose="020B0604020202020204" pitchFamily="34" charset="0"/>
                            <a:cs typeface="Arial" panose="020B0604020202020204" pitchFamily="34" charset="0"/>
                          </a:endParaRPr>
                        </a:p>
                      </a:txBody>
                      <a:tcPr/>
                    </a:tc>
                    <a:tc>
                      <a:txBody>
                        <a:bodyPr/>
                        <a:lstStyle/>
                        <a:p>
                          <a:pPr algn="r"/>
                          <a:r>
                            <a:rPr lang="de-DE" sz="1400" dirty="0" smtClean="0"/>
                            <a:t>3.2</a:t>
                          </a:r>
                          <a:endParaRPr lang="de-DE" sz="1400" dirty="0">
                            <a:latin typeface="Arial" panose="020B0604020202020204" pitchFamily="34" charset="0"/>
                            <a:cs typeface="Arial" panose="020B0604020202020204" pitchFamily="34" charset="0"/>
                          </a:endParaRPr>
                        </a:p>
                      </a:txBody>
                      <a:tcPr/>
                    </a:tc>
                    <a:tc>
                      <a:txBody>
                        <a:bodyPr/>
                        <a:lstStyle/>
                        <a:p>
                          <a:pPr algn="r"/>
                          <a:r>
                            <a:rPr lang="de-DE" sz="1400" dirty="0" smtClean="0"/>
                            <a:t>80</a:t>
                          </a:r>
                          <a:endParaRPr lang="de-DE" sz="1400" dirty="0">
                            <a:latin typeface="Arial" panose="020B0604020202020204" pitchFamily="34" charset="0"/>
                            <a:cs typeface="Arial" panose="020B0604020202020204" pitchFamily="34" charset="0"/>
                          </a:endParaRPr>
                        </a:p>
                      </a:txBody>
                      <a:tcPr/>
                    </a:tc>
                  </a:tr>
                  <a:tr h="304800">
                    <a:tc>
                      <a:txBody>
                        <a:bodyPr/>
                        <a:lstStyle/>
                        <a:p>
                          <a:r>
                            <a:rPr lang="de-DE" sz="1400" dirty="0" smtClean="0"/>
                            <a:t>Iron</a:t>
                          </a:r>
                          <a:endParaRPr lang="de-DE" sz="1400" dirty="0">
                            <a:latin typeface="Arial" panose="020B0604020202020204" pitchFamily="34" charset="0"/>
                            <a:cs typeface="Arial" panose="020B0604020202020204" pitchFamily="34" charset="0"/>
                          </a:endParaRPr>
                        </a:p>
                      </a:txBody>
                      <a:tcPr/>
                    </a:tc>
                    <a:tc>
                      <a:txBody>
                        <a:bodyPr/>
                        <a:lstStyle/>
                        <a:p>
                          <a:pPr algn="r"/>
                          <a:r>
                            <a:rPr lang="de-DE" sz="1400" dirty="0" smtClean="0"/>
                            <a:t>7.4</a:t>
                          </a:r>
                          <a:endParaRPr lang="de-DE" sz="1400" dirty="0">
                            <a:latin typeface="Arial" panose="020B0604020202020204" pitchFamily="34" charset="0"/>
                            <a:cs typeface="Arial" panose="020B0604020202020204" pitchFamily="34" charset="0"/>
                          </a:endParaRPr>
                        </a:p>
                      </a:txBody>
                      <a:tcPr/>
                    </a:tc>
                    <a:tc>
                      <a:txBody>
                        <a:bodyPr/>
                        <a:lstStyle/>
                        <a:p>
                          <a:pPr algn="r"/>
                          <a:r>
                            <a:rPr lang="de-DE" sz="1400" dirty="0" smtClean="0"/>
                            <a:t>41</a:t>
                          </a:r>
                          <a:endParaRPr lang="de-DE" sz="1400" dirty="0">
                            <a:latin typeface="Arial" panose="020B0604020202020204" pitchFamily="34" charset="0"/>
                            <a:cs typeface="Arial" panose="020B0604020202020204" pitchFamily="34" charset="0"/>
                          </a:endParaRPr>
                        </a:p>
                      </a:txBody>
                      <a:tcPr/>
                    </a:tc>
                  </a:tr>
                  <a:tr h="304800">
                    <a:tc>
                      <a:txBody>
                        <a:bodyPr/>
                        <a:lstStyle/>
                        <a:p>
                          <a:r>
                            <a:rPr lang="de-DE" sz="1400" dirty="0" smtClean="0"/>
                            <a:t>Lead</a:t>
                          </a:r>
                          <a:endParaRPr lang="de-DE" sz="1400" dirty="0">
                            <a:latin typeface="Arial" panose="020B0604020202020204" pitchFamily="34" charset="0"/>
                            <a:cs typeface="Arial" panose="020B0604020202020204" pitchFamily="34" charset="0"/>
                          </a:endParaRPr>
                        </a:p>
                      </a:txBody>
                      <a:tcPr/>
                    </a:tc>
                    <a:tc>
                      <a:txBody>
                        <a:bodyPr/>
                        <a:lstStyle/>
                        <a:p>
                          <a:pPr algn="r"/>
                          <a:r>
                            <a:rPr lang="de-DE" sz="1400" dirty="0" smtClean="0"/>
                            <a:t>11.3</a:t>
                          </a:r>
                          <a:endParaRPr lang="de-DE" sz="1400" dirty="0">
                            <a:latin typeface="Arial" panose="020B0604020202020204" pitchFamily="34" charset="0"/>
                            <a:cs typeface="Arial" panose="020B0604020202020204" pitchFamily="34" charset="0"/>
                          </a:endParaRPr>
                        </a:p>
                      </a:txBody>
                      <a:tcPr/>
                    </a:tc>
                    <a:tc>
                      <a:txBody>
                        <a:bodyPr/>
                        <a:lstStyle/>
                        <a:p>
                          <a:pPr algn="r"/>
                          <a:r>
                            <a:rPr lang="de-DE" sz="1400" dirty="0" smtClean="0"/>
                            <a:t>39</a:t>
                          </a:r>
                          <a:endParaRPr lang="de-DE" sz="1400" dirty="0">
                            <a:latin typeface="Arial" panose="020B0604020202020204" pitchFamily="34" charset="0"/>
                            <a:cs typeface="Arial" panose="020B0604020202020204" pitchFamily="34" charset="0"/>
                          </a:endParaRPr>
                        </a:p>
                      </a:txBody>
                      <a:tcPr/>
                    </a:tc>
                  </a:tr>
                </a:tbl>
              </a:graphicData>
            </a:graphic>
          </p:graphicFrame>
        </mc:Fallback>
      </mc:AlternateContent>
      <p:sp>
        <p:nvSpPr>
          <p:cNvPr id="15" name="Rectangle 4"/>
          <p:cNvSpPr>
            <a:spLocks noChangeArrowheads="1"/>
          </p:cNvSpPr>
          <p:nvPr/>
        </p:nvSpPr>
        <p:spPr bwMode="auto">
          <a:xfrm>
            <a:off x="187896" y="4166615"/>
            <a:ext cx="4531588" cy="19266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pPr>
            <a:r>
              <a:rPr lang="en-US" altLang="de-DE" sz="1600" b="1" dirty="0" smtClean="0">
                <a:solidFill>
                  <a:srgbClr val="0000FF"/>
                </a:solidFill>
                <a:latin typeface="Arial" panose="020B0604020202020204" pitchFamily="34" charset="0"/>
                <a:cs typeface="Arial" panose="020B0604020202020204" pitchFamily="34" charset="0"/>
              </a:rPr>
              <a:t>Further </a:t>
            </a:r>
            <a:r>
              <a:rPr lang="en-US" altLang="de-DE" sz="1600" b="1" u="sng" dirty="0" smtClean="0">
                <a:solidFill>
                  <a:srgbClr val="0000FF"/>
                </a:solidFill>
                <a:latin typeface="Arial" panose="020B0604020202020204" pitchFamily="34" charset="0"/>
                <a:cs typeface="Arial" panose="020B0604020202020204" pitchFamily="34" charset="0"/>
              </a:rPr>
              <a:t>rough</a:t>
            </a:r>
            <a:r>
              <a:rPr lang="en-US" altLang="de-DE" sz="1600" b="1" dirty="0" smtClean="0">
                <a:solidFill>
                  <a:srgbClr val="0000FF"/>
                </a:solidFill>
                <a:latin typeface="Arial" panose="020B0604020202020204" pitchFamily="34" charset="0"/>
                <a:cs typeface="Arial" panose="020B0604020202020204" pitchFamily="34" charset="0"/>
              </a:rPr>
              <a:t> rule of thumb:</a:t>
            </a:r>
          </a:p>
          <a:p>
            <a:pPr marL="271463" indent="-271463" algn="l">
              <a:lnSpc>
                <a:spcPct val="70000"/>
              </a:lnSpc>
              <a:buFont typeface="Wingdings" panose="05000000000000000000" pitchFamily="2" charset="2"/>
              <a:buChar char="Ø"/>
            </a:pPr>
            <a:r>
              <a:rPr lang="en-US" altLang="de-DE" sz="1500" dirty="0">
                <a:latin typeface="Arial" panose="020B0604020202020204" pitchFamily="34" charset="0"/>
                <a:cs typeface="Arial" panose="020B0604020202020204" pitchFamily="34" charset="0"/>
              </a:rPr>
              <a:t>P</a:t>
            </a:r>
            <a:r>
              <a:rPr lang="en-US" altLang="de-DE" sz="1500" dirty="0" smtClean="0">
                <a:latin typeface="Arial" panose="020B0604020202020204" pitchFamily="34" charset="0"/>
                <a:cs typeface="Arial" panose="020B0604020202020204" pitchFamily="34" charset="0"/>
              </a:rPr>
              <a:t>rotons, electrons &amp; </a:t>
            </a:r>
            <a:r>
              <a:rPr lang="en-US" altLang="de-DE" sz="1500" dirty="0" smtClean="0">
                <a:latin typeface="Arial" panose="020B0604020202020204" pitchFamily="34" charset="0"/>
                <a:cs typeface="Arial" panose="020B0604020202020204" pitchFamily="34" charset="0"/>
                <a:sym typeface="Symbol"/>
              </a:rPr>
              <a:t> </a:t>
            </a:r>
          </a:p>
          <a:p>
            <a:pPr marL="271463" indent="-271463" algn="l">
              <a:lnSpc>
                <a:spcPct val="70000"/>
              </a:lnSpc>
            </a:pPr>
            <a:r>
              <a:rPr lang="en-US" altLang="de-DE" sz="1500" dirty="0" smtClean="0">
                <a:latin typeface="Arial" panose="020B0604020202020204" pitchFamily="34" charset="0"/>
                <a:cs typeface="Arial" panose="020B0604020202020204" pitchFamily="34" charset="0"/>
                <a:sym typeface="Symbol"/>
              </a:rPr>
              <a:t>     are att. by h</a:t>
            </a:r>
            <a:r>
              <a:rPr lang="en-US" altLang="de-DE" sz="1500" dirty="0" smtClean="0">
                <a:latin typeface="Arial" panose="020B0604020202020204" pitchFamily="34" charset="0"/>
                <a:cs typeface="Arial" panose="020B0604020202020204" pitchFamily="34" charset="0"/>
              </a:rPr>
              <a:t>eavy materials</a:t>
            </a:r>
          </a:p>
          <a:p>
            <a:pPr marL="271463" indent="-271463" algn="l">
              <a:lnSpc>
                <a:spcPct val="70000"/>
              </a:lnSpc>
              <a:buFont typeface="Wingdings" panose="05000000000000000000" pitchFamily="2" charset="2"/>
              <a:buChar char="Ø"/>
            </a:pPr>
            <a:r>
              <a:rPr lang="en-US" altLang="de-DE" sz="1500" dirty="0">
                <a:latin typeface="Arial" panose="020B0604020202020204" pitchFamily="34" charset="0"/>
                <a:cs typeface="Arial" panose="020B0604020202020204" pitchFamily="34" charset="0"/>
              </a:rPr>
              <a:t>N</a:t>
            </a:r>
            <a:r>
              <a:rPr lang="en-US" altLang="de-DE" sz="1500" dirty="0" smtClean="0">
                <a:latin typeface="Arial" panose="020B0604020202020204" pitchFamily="34" charset="0"/>
                <a:cs typeface="Arial" panose="020B0604020202020204" pitchFamily="34" charset="0"/>
              </a:rPr>
              <a:t>eutrons are scattered by hydrogen </a:t>
            </a:r>
          </a:p>
          <a:p>
            <a:pPr marL="271463" indent="-271463" algn="l">
              <a:lnSpc>
                <a:spcPct val="70000"/>
              </a:lnSpc>
            </a:pPr>
            <a:r>
              <a:rPr lang="en-US" altLang="de-DE" sz="1500" dirty="0" smtClean="0">
                <a:latin typeface="Arial" panose="020B0604020202020204" pitchFamily="34" charset="0"/>
                <a:cs typeface="Arial" panose="020B0604020202020204" pitchFamily="34" charset="0"/>
              </a:rPr>
              <a:t>     due to same mass  </a:t>
            </a:r>
          </a:p>
          <a:p>
            <a:pPr marL="271463" indent="-271463" algn="l">
              <a:lnSpc>
                <a:spcPct val="70000"/>
              </a:lnSpc>
            </a:pPr>
            <a:r>
              <a:rPr lang="en-US" altLang="de-DE" sz="1500" dirty="0" smtClean="0">
                <a:latin typeface="Arial" panose="020B0604020202020204" pitchFamily="34" charset="0"/>
                <a:cs typeface="Arial" panose="020B0604020202020204" pitchFamily="34" charset="0"/>
              </a:rPr>
              <a:t>     Concrete contains </a:t>
            </a:r>
            <a:r>
              <a:rPr lang="en-US" altLang="de-DE" sz="1500" dirty="0" smtClean="0">
                <a:latin typeface="Arial" panose="020B0604020202020204" pitchFamily="34" charset="0"/>
                <a:cs typeface="Arial" panose="020B0604020202020204" pitchFamily="34" charset="0"/>
                <a:sym typeface="Symbol"/>
              </a:rPr>
              <a:t> </a:t>
            </a:r>
            <a:r>
              <a:rPr lang="en-US" altLang="de-DE" sz="1500" dirty="0">
                <a:latin typeface="Arial" panose="020B0604020202020204" pitchFamily="34" charset="0"/>
                <a:cs typeface="Arial" panose="020B0604020202020204" pitchFamily="34" charset="0"/>
                <a:sym typeface="Symbol"/>
              </a:rPr>
              <a:t>1</a:t>
            </a:r>
            <a:r>
              <a:rPr lang="en-US" altLang="de-DE" sz="1500" dirty="0" smtClean="0">
                <a:latin typeface="Arial" panose="020B0604020202020204" pitchFamily="34" charset="0"/>
                <a:cs typeface="Arial" panose="020B0604020202020204" pitchFamily="34" charset="0"/>
                <a:sym typeface="Symbol"/>
              </a:rPr>
              <a:t>0%</a:t>
            </a:r>
            <a:r>
              <a:rPr lang="en-US" altLang="de-DE" sz="1500" baseline="-25000" dirty="0" smtClean="0">
                <a:latin typeface="Arial" panose="020B0604020202020204" pitchFamily="34" charset="0"/>
                <a:cs typeface="Arial" panose="020B0604020202020204" pitchFamily="34" charset="0"/>
                <a:sym typeface="Symbol"/>
              </a:rPr>
              <a:t>weight</a:t>
            </a:r>
            <a:r>
              <a:rPr lang="en-US" altLang="de-DE" sz="1500" dirty="0" smtClean="0">
                <a:latin typeface="Arial" panose="020B0604020202020204" pitchFamily="34" charset="0"/>
                <a:cs typeface="Arial" panose="020B0604020202020204" pitchFamily="34" charset="0"/>
                <a:sym typeface="Symbol"/>
              </a:rPr>
              <a:t> H</a:t>
            </a:r>
            <a:r>
              <a:rPr lang="en-US" altLang="de-DE" sz="1500" baseline="-25000" dirty="0" smtClean="0">
                <a:latin typeface="Arial" panose="020B0604020202020204" pitchFamily="34" charset="0"/>
                <a:cs typeface="Arial" panose="020B0604020202020204" pitchFamily="34" charset="0"/>
                <a:sym typeface="Symbol"/>
              </a:rPr>
              <a:t>2</a:t>
            </a:r>
            <a:r>
              <a:rPr lang="en-US" altLang="de-DE" sz="1500" dirty="0" smtClean="0">
                <a:latin typeface="Arial" panose="020B0604020202020204" pitchFamily="34" charset="0"/>
                <a:cs typeface="Arial" panose="020B0604020202020204" pitchFamily="34" charset="0"/>
                <a:sym typeface="Symbol"/>
              </a:rPr>
              <a:t>O</a:t>
            </a:r>
          </a:p>
          <a:p>
            <a:pPr marL="285750" indent="-285750" algn="l">
              <a:lnSpc>
                <a:spcPct val="70000"/>
              </a:lnSpc>
              <a:buFont typeface="Wingdings" panose="05000000000000000000" pitchFamily="2" charset="2"/>
              <a:buChar char="Ø"/>
            </a:pPr>
            <a:r>
              <a:rPr lang="en-US" altLang="de-DE" sz="1500" dirty="0">
                <a:latin typeface="Arial" panose="020B0604020202020204" pitchFamily="34" charset="0"/>
                <a:cs typeface="Arial" panose="020B0604020202020204" pitchFamily="34" charset="0"/>
                <a:sym typeface="Symbol"/>
              </a:rPr>
              <a:t>N</a:t>
            </a:r>
            <a:r>
              <a:rPr lang="en-US" altLang="de-DE" sz="1500" dirty="0" smtClean="0">
                <a:latin typeface="Arial" panose="020B0604020202020204" pitchFamily="34" charset="0"/>
                <a:cs typeface="Arial" panose="020B0604020202020204" pitchFamily="34" charset="0"/>
                <a:sym typeface="Symbol"/>
              </a:rPr>
              <a:t>uclear reactions produces further particles</a:t>
            </a:r>
            <a:endParaRPr lang="en-US" altLang="de-DE" sz="1500" dirty="0" smtClean="0">
              <a:latin typeface="Arial" panose="020B0604020202020204" pitchFamily="34" charset="0"/>
              <a:cs typeface="Arial" panose="020B0604020202020204" pitchFamily="34" charset="0"/>
            </a:endParaRPr>
          </a:p>
        </p:txBody>
      </p:sp>
      <p:sp>
        <p:nvSpPr>
          <p:cNvPr id="3" name="Ellipse 2"/>
          <p:cNvSpPr/>
          <p:nvPr/>
        </p:nvSpPr>
        <p:spPr>
          <a:xfrm>
            <a:off x="6159259" y="871268"/>
            <a:ext cx="1268083" cy="638355"/>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Textfeld 9"/>
          <p:cNvSpPr txBox="1"/>
          <p:nvPr/>
        </p:nvSpPr>
        <p:spPr>
          <a:xfrm>
            <a:off x="6159259" y="866365"/>
            <a:ext cx="1147715" cy="738664"/>
          </a:xfrm>
          <a:prstGeom prst="rect">
            <a:avLst/>
          </a:prstGeom>
        </p:spPr>
        <p:txBody>
          <a:bodyPr vert="horz" wrap="square" lIns="91440" tIns="45720" rIns="91440" bIns="45720" rtlCol="0" anchor="t">
            <a:spAutoFit/>
          </a:bodyPr>
          <a:lstStyle/>
          <a:p>
            <a:r>
              <a:rPr lang="en-US" sz="1400" dirty="0" smtClean="0"/>
              <a:t>I believe we need a better shielding</a:t>
            </a:r>
          </a:p>
        </p:txBody>
      </p:sp>
      <p:grpSp>
        <p:nvGrpSpPr>
          <p:cNvPr id="4" name="Gruppieren 3"/>
          <p:cNvGrpSpPr/>
          <p:nvPr/>
        </p:nvGrpSpPr>
        <p:grpSpPr>
          <a:xfrm>
            <a:off x="4719484" y="3308284"/>
            <a:ext cx="4625736" cy="3272302"/>
            <a:chOff x="4719484" y="3308284"/>
            <a:chExt cx="4625736" cy="3272302"/>
          </a:xfrm>
        </p:grpSpPr>
        <p:pic>
          <p:nvPicPr>
            <p:cNvPr id="9" name="Picture 14" descr="https://www.hep.physik.uni-siegen.de/~grupen/betablockercart.jp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719484" y="3308284"/>
              <a:ext cx="4625736" cy="3272302"/>
            </a:xfrm>
            <a:prstGeom prst="rect">
              <a:avLst/>
            </a:prstGeom>
            <a:noFill/>
            <a:extLst>
              <a:ext uri="{909E8E84-426E-40DD-AFC4-6F175D3DCCD1}">
                <a14:hiddenFill xmlns:a14="http://schemas.microsoft.com/office/drawing/2010/main">
                  <a:solidFill>
                    <a:srgbClr val="FFFFFF"/>
                  </a:solidFill>
                </a14:hiddenFill>
              </a:ext>
            </a:extLst>
          </p:spPr>
        </p:pic>
        <p:sp>
          <p:nvSpPr>
            <p:cNvPr id="12" name="Ellipse 11"/>
            <p:cNvSpPr/>
            <p:nvPr/>
          </p:nvSpPr>
          <p:spPr>
            <a:xfrm>
              <a:off x="5667553" y="3454133"/>
              <a:ext cx="1777041" cy="549475"/>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Textfeld 12"/>
            <p:cNvSpPr txBox="1"/>
            <p:nvPr/>
          </p:nvSpPr>
          <p:spPr>
            <a:xfrm>
              <a:off x="5533843" y="3419629"/>
              <a:ext cx="2027208" cy="692497"/>
            </a:xfrm>
            <a:prstGeom prst="rect">
              <a:avLst/>
            </a:prstGeom>
          </p:spPr>
          <p:txBody>
            <a:bodyPr vert="horz" wrap="square" lIns="91440" tIns="45720" rIns="91440" bIns="45720" rtlCol="0" anchor="t">
              <a:spAutoFit/>
            </a:bodyPr>
            <a:lstStyle/>
            <a:p>
              <a:r>
                <a:rPr lang="en-US" sz="1300" dirty="0" smtClean="0"/>
                <a:t>Do you think these Beta-Blockers can protect us from </a:t>
              </a:r>
              <a:r>
                <a:rPr lang="en-US" sz="1300" dirty="0" smtClean="0">
                  <a:sym typeface="Symbol"/>
                </a:rPr>
                <a:t>-rays?</a:t>
              </a:r>
              <a:endParaRPr lang="en-US" sz="1300" dirty="0" smtClean="0"/>
            </a:p>
          </p:txBody>
        </p:sp>
      </p:grpSp>
    </p:spTree>
    <p:extLst>
      <p:ext uri="{BB962C8B-B14F-4D97-AF65-F5344CB8AC3E}">
        <p14:creationId xmlns:p14="http://schemas.microsoft.com/office/powerpoint/2010/main" val="586237123"/>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Text Box 2"/>
          <p:cNvSpPr txBox="1">
            <a:spLocks noChangeArrowheads="1"/>
          </p:cNvSpPr>
          <p:nvPr/>
        </p:nvSpPr>
        <p:spPr bwMode="auto">
          <a:xfrm>
            <a:off x="252000" y="180000"/>
            <a:ext cx="7924800" cy="430887"/>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200" b="1" dirty="0" smtClean="0">
                <a:solidFill>
                  <a:srgbClr val="000000"/>
                </a:solidFill>
                <a:latin typeface="Calibri" panose="020F0502020204030204" pitchFamily="34" charset="0"/>
                <a:cs typeface="Calibri" panose="020F0502020204030204" pitchFamily="34" charset="0"/>
              </a:rPr>
              <a:t>Simplified Model Shielding of Accelerators </a:t>
            </a:r>
            <a:endParaRPr lang="en-US" altLang="de-DE" sz="2200" b="1" dirty="0">
              <a:solidFill>
                <a:srgbClr val="000000"/>
              </a:solidFill>
              <a:latin typeface="Calibri" panose="020F0502020204030204" pitchFamily="34" charset="0"/>
              <a:cs typeface="Calibri" panose="020F0502020204030204" pitchFamily="34" charset="0"/>
            </a:endParaRPr>
          </a:p>
        </p:txBody>
      </p:sp>
      <p:sp>
        <p:nvSpPr>
          <p:cNvPr id="300037" name="Rectangle 5"/>
          <p:cNvSpPr>
            <a:spLocks noChangeArrowheads="1"/>
          </p:cNvSpPr>
          <p:nvPr/>
        </p:nvSpPr>
        <p:spPr bwMode="auto">
          <a:xfrm>
            <a:off x="284163" y="3497263"/>
            <a:ext cx="8491537"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en-US" altLang="de-DE" sz="2000" dirty="0">
              <a:solidFill>
                <a:schemeClr val="accent2"/>
              </a:solidFill>
            </a:endParaRPr>
          </a:p>
        </p:txBody>
      </p:sp>
      <p:sp>
        <p:nvSpPr>
          <p:cNvPr id="7" name="Rectangle 4"/>
          <p:cNvSpPr>
            <a:spLocks noChangeArrowheads="1"/>
          </p:cNvSpPr>
          <p:nvPr/>
        </p:nvSpPr>
        <p:spPr bwMode="auto">
          <a:xfrm>
            <a:off x="-49614" y="763208"/>
            <a:ext cx="9380992" cy="2539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pPr>
            <a:r>
              <a:rPr lang="en-US" altLang="de-DE" sz="1500" b="1" dirty="0">
                <a:solidFill>
                  <a:srgbClr val="0000FF"/>
                </a:solidFill>
                <a:latin typeface="Arial" panose="020B0604020202020204" pitchFamily="34" charset="0"/>
                <a:cs typeface="Arial" panose="020B0604020202020204" pitchFamily="34" charset="0"/>
              </a:rPr>
              <a:t>S</a:t>
            </a:r>
            <a:r>
              <a:rPr lang="en-US" altLang="de-DE" sz="1500" b="1" dirty="0" smtClean="0">
                <a:solidFill>
                  <a:srgbClr val="0000FF"/>
                </a:solidFill>
                <a:latin typeface="Arial" panose="020B0604020202020204" pitchFamily="34" charset="0"/>
                <a:cs typeface="Arial" panose="020B0604020202020204" pitchFamily="34" charset="0"/>
              </a:rPr>
              <a:t>implified FLUKA calculation: </a:t>
            </a:r>
            <a:r>
              <a:rPr lang="de-DE" altLang="de-DE" sz="1400" dirty="0" smtClean="0">
                <a:latin typeface="Arial" panose="020B0604020202020204" pitchFamily="34" charset="0"/>
                <a:cs typeface="Arial" panose="020B0604020202020204" pitchFamily="34" charset="0"/>
              </a:rPr>
              <a:t>4GeV </a:t>
            </a:r>
            <a:r>
              <a:rPr lang="en-US" altLang="de-DE" sz="1400" dirty="0" smtClean="0">
                <a:latin typeface="Arial" panose="020B0604020202020204" pitchFamily="34" charset="0"/>
                <a:cs typeface="Arial" panose="020B0604020202020204" pitchFamily="34" charset="0"/>
              </a:rPr>
              <a:t>protons,</a:t>
            </a:r>
            <a:r>
              <a:rPr lang="de-DE" altLang="de-DE" sz="1400" dirty="0" smtClean="0">
                <a:latin typeface="Arial" panose="020B0604020202020204" pitchFamily="34" charset="0"/>
                <a:cs typeface="Arial" panose="020B0604020202020204" pitchFamily="34" charset="0"/>
              </a:rPr>
              <a:t> </a:t>
            </a:r>
            <a:r>
              <a:rPr lang="en-US" altLang="de-DE" sz="1400" dirty="0" smtClean="0">
                <a:latin typeface="Arial" panose="020B0604020202020204" pitchFamily="34" charset="0"/>
                <a:cs typeface="Arial" panose="020B0604020202020204" pitchFamily="34" charset="0"/>
              </a:rPr>
              <a:t>iron </a:t>
            </a:r>
            <a:r>
              <a:rPr lang="de-DE" altLang="de-DE" sz="1400" dirty="0" smtClean="0">
                <a:latin typeface="Arial" panose="020B0604020202020204" pitchFamily="34" charset="0"/>
                <a:cs typeface="Arial" panose="020B0604020202020204" pitchFamily="34" charset="0"/>
              </a:rPr>
              <a:t>beam </a:t>
            </a:r>
            <a:r>
              <a:rPr lang="en-US" altLang="de-DE" sz="1400" dirty="0" smtClean="0">
                <a:latin typeface="Arial" panose="020B0604020202020204" pitchFamily="34" charset="0"/>
                <a:cs typeface="Arial" panose="020B0604020202020204" pitchFamily="34" charset="0"/>
              </a:rPr>
              <a:t>dump </a:t>
            </a:r>
            <a:r>
              <a:rPr lang="de-DE" altLang="de-DE" sz="1400" dirty="0" smtClean="0">
                <a:latin typeface="Arial" panose="020B0604020202020204" pitchFamily="34" charset="0"/>
                <a:cs typeface="Arial" panose="020B0604020202020204" pitchFamily="34" charset="0"/>
                <a:sym typeface="Symbol"/>
              </a:rPr>
              <a:t> 1m l=3.5m, </a:t>
            </a:r>
            <a:r>
              <a:rPr lang="en-US" altLang="de-DE" sz="1400" dirty="0" smtClean="0">
                <a:latin typeface="Arial" panose="020B0604020202020204" pitchFamily="34" charset="0"/>
                <a:cs typeface="Arial" panose="020B0604020202020204" pitchFamily="34" charset="0"/>
                <a:sym typeface="Symbol"/>
              </a:rPr>
              <a:t>concrete 1 or 3 </a:t>
            </a:r>
            <a:r>
              <a:rPr lang="de-DE" altLang="de-DE" sz="1400" dirty="0" smtClean="0">
                <a:latin typeface="Arial" panose="020B0604020202020204" pitchFamily="34" charset="0"/>
                <a:cs typeface="Arial" panose="020B0604020202020204" pitchFamily="34" charset="0"/>
                <a:sym typeface="Symbol"/>
              </a:rPr>
              <a:t>m, </a:t>
            </a:r>
            <a:r>
              <a:rPr lang="de-DE" altLang="de-DE" sz="1400" dirty="0" smtClean="0">
                <a:latin typeface="Arial" panose="020B0604020202020204" pitchFamily="34" charset="0"/>
                <a:cs typeface="Arial" panose="020B0604020202020204" pitchFamily="34" charset="0"/>
              </a:rPr>
              <a:t> 5</a:t>
            </a:r>
            <a:r>
              <a:rPr lang="de-DE" altLang="de-DE" sz="1400" dirty="0" smtClean="0">
                <a:latin typeface="Arial" panose="020B0604020202020204" pitchFamily="34" charset="0"/>
                <a:cs typeface="Arial" panose="020B0604020202020204" pitchFamily="34" charset="0"/>
                <a:sym typeface="Symbol"/>
              </a:rPr>
              <a:t>10</a:t>
            </a:r>
            <a:r>
              <a:rPr lang="de-DE" altLang="de-DE" sz="1400" baseline="30000" dirty="0" smtClean="0">
                <a:latin typeface="Arial" panose="020B0604020202020204" pitchFamily="34" charset="0"/>
                <a:cs typeface="Arial" panose="020B0604020202020204" pitchFamily="34" charset="0"/>
                <a:sym typeface="Symbol"/>
              </a:rPr>
              <a:t>5</a:t>
            </a:r>
            <a:r>
              <a:rPr lang="de-DE" altLang="de-DE" sz="1400" dirty="0" smtClean="0">
                <a:latin typeface="Arial" panose="020B0604020202020204" pitchFamily="34" charset="0"/>
                <a:cs typeface="Arial" panose="020B0604020202020204" pitchFamily="34" charset="0"/>
                <a:sym typeface="Symbol"/>
              </a:rPr>
              <a:t> </a:t>
            </a:r>
            <a:r>
              <a:rPr lang="en-US" altLang="de-DE" sz="1400" dirty="0" smtClean="0">
                <a:latin typeface="Arial" panose="020B0604020202020204" pitchFamily="34" charset="0"/>
                <a:cs typeface="Arial" panose="020B0604020202020204" pitchFamily="34" charset="0"/>
                <a:sym typeface="Symbol"/>
              </a:rPr>
              <a:t>particles</a:t>
            </a:r>
            <a:endParaRPr lang="en-US" altLang="de-DE" sz="1400" dirty="0" smtClean="0">
              <a:latin typeface="Arial" panose="020B0604020202020204" pitchFamily="34" charset="0"/>
              <a:cs typeface="Arial" panose="020B0604020202020204" pitchFamily="34" charset="0"/>
            </a:endParaRPr>
          </a:p>
        </p:txBody>
      </p:sp>
      <p:sp>
        <p:nvSpPr>
          <p:cNvPr id="11" name="Rectangle 4"/>
          <p:cNvSpPr>
            <a:spLocks noChangeArrowheads="1"/>
          </p:cNvSpPr>
          <p:nvPr/>
        </p:nvSpPr>
        <p:spPr bwMode="auto">
          <a:xfrm>
            <a:off x="7374523" y="954645"/>
            <a:ext cx="1769477" cy="224357"/>
          </a:xfrm>
          <a:prstGeom prst="rect">
            <a:avLst/>
          </a:prstGeom>
          <a:noFill/>
          <a:ln>
            <a:noFill/>
          </a:ln>
          <a:effectLs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pPr>
            <a:r>
              <a:rPr lang="en-US" altLang="de-DE" sz="1200" dirty="0" smtClean="0">
                <a:latin typeface="Arial" panose="020B0604020202020204" pitchFamily="34" charset="0"/>
                <a:cs typeface="Arial" panose="020B0604020202020204" pitchFamily="34" charset="0"/>
              </a:rPr>
              <a:t>Courtesy S. </a:t>
            </a:r>
            <a:r>
              <a:rPr lang="en-US" altLang="de-DE" sz="1200" dirty="0" err="1">
                <a:latin typeface="Arial" panose="020B0604020202020204" pitchFamily="34" charset="0"/>
                <a:cs typeface="Arial" panose="020B0604020202020204" pitchFamily="34" charset="0"/>
              </a:rPr>
              <a:t>U</a:t>
            </a:r>
            <a:r>
              <a:rPr lang="en-US" altLang="de-DE" sz="1200" dirty="0" err="1" smtClean="0">
                <a:latin typeface="Arial" panose="020B0604020202020204" pitchFamily="34" charset="0"/>
                <a:cs typeface="Arial" panose="020B0604020202020204" pitchFamily="34" charset="0"/>
              </a:rPr>
              <a:t>drea</a:t>
            </a:r>
            <a:endParaRPr lang="en-US" altLang="de-DE" sz="1200" dirty="0" smtClean="0">
              <a:latin typeface="Arial" panose="020B0604020202020204" pitchFamily="34" charset="0"/>
              <a:cs typeface="Arial" panose="020B0604020202020204" pitchFamily="34" charset="0"/>
            </a:endParaRPr>
          </a:p>
        </p:txBody>
      </p:sp>
      <p:sp>
        <p:nvSpPr>
          <p:cNvPr id="24" name="Rectangle 4"/>
          <p:cNvSpPr>
            <a:spLocks noChangeArrowheads="1"/>
          </p:cNvSpPr>
          <p:nvPr/>
        </p:nvSpPr>
        <p:spPr bwMode="auto">
          <a:xfrm>
            <a:off x="66105" y="5138266"/>
            <a:ext cx="3858196" cy="5186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pPr>
            <a:r>
              <a:rPr lang="en-US" altLang="de-DE" sz="1600" b="1" dirty="0" smtClean="0">
                <a:solidFill>
                  <a:srgbClr val="0000FF"/>
                </a:solidFill>
                <a:latin typeface="Arial" panose="020B0604020202020204" pitchFamily="34" charset="0"/>
                <a:cs typeface="Arial" panose="020B0604020202020204" pitchFamily="34" charset="0"/>
              </a:rPr>
              <a:t>Results:</a:t>
            </a:r>
          </a:p>
          <a:p>
            <a:pPr marL="182563" indent="-182563" algn="l">
              <a:spcBef>
                <a:spcPts val="300"/>
              </a:spcBef>
              <a:buFont typeface="Wingdings" panose="05000000000000000000" pitchFamily="2" charset="2"/>
              <a:buChar char="Ø"/>
            </a:pPr>
            <a:r>
              <a:rPr lang="en-US" altLang="de-DE" sz="1400" dirty="0">
                <a:latin typeface="Arial" panose="020B0604020202020204" pitchFamily="34" charset="0"/>
                <a:cs typeface="Arial" panose="020B0604020202020204" pitchFamily="34" charset="0"/>
                <a:sym typeface="Symbol"/>
              </a:rPr>
              <a:t>P</a:t>
            </a:r>
            <a:r>
              <a:rPr lang="en-US" altLang="de-DE" sz="1400" dirty="0" smtClean="0">
                <a:latin typeface="Arial" panose="020B0604020202020204" pitchFamily="34" charset="0"/>
                <a:cs typeface="Arial" panose="020B0604020202020204" pitchFamily="34" charset="0"/>
                <a:sym typeface="Symbol"/>
              </a:rPr>
              <a:t>rimary protons are stopped in dump</a:t>
            </a:r>
          </a:p>
        </p:txBody>
      </p:sp>
      <p:pic>
        <p:nvPicPr>
          <p:cNvPr id="2" name="Picture 3" descr="H:\CAS General 2018\Vorlagen Machine Protection\FLUKA Bilder\FLUKA_Dump_Sim_Images\1m_wall\neutron_fluence.png"/>
          <p:cNvPicPr>
            <a:picLocks noChangeAspect="1" noChangeArrowheads="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1865" t="7958" r="29263" b="4829"/>
          <a:stretch/>
        </p:blipFill>
        <p:spPr bwMode="auto">
          <a:xfrm>
            <a:off x="2264792" y="1129600"/>
            <a:ext cx="2257790" cy="2144284"/>
          </a:xfrm>
          <a:prstGeom prst="rect">
            <a:avLst/>
          </a:prstGeom>
          <a:noFill/>
          <a:extLst>
            <a:ext uri="{909E8E84-426E-40DD-AFC4-6F175D3DCCD1}">
              <a14:hiddenFill xmlns:a14="http://schemas.microsoft.com/office/drawing/2010/main">
                <a:solidFill>
                  <a:srgbClr val="FFFFFF"/>
                </a:solidFill>
              </a14:hiddenFill>
            </a:ext>
          </a:extLst>
        </p:spPr>
      </p:pic>
      <p:pic>
        <p:nvPicPr>
          <p:cNvPr id="15364" name="Picture 4" descr="H:\CAS General 2018\Vorlagen Machine Protection\FLUKA Bilder\FLUKA_Dump_Sim_Images\1m_wall\proton_fluence.png"/>
          <p:cNvPicPr>
            <a:picLocks noChangeAspect="1" noChangeArrowheads="1"/>
          </p:cNvPicPr>
          <p:nvPr/>
        </p:nvPicPr>
        <p:blipFill rotWithShape="1">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l="1796" t="7699" r="28909" b="3776"/>
          <a:stretch/>
        </p:blipFill>
        <p:spPr bwMode="auto">
          <a:xfrm>
            <a:off x="6914660" y="1155351"/>
            <a:ext cx="2184201" cy="2092782"/>
          </a:xfrm>
          <a:prstGeom prst="rect">
            <a:avLst/>
          </a:prstGeom>
          <a:noFill/>
          <a:extLst>
            <a:ext uri="{909E8E84-426E-40DD-AFC4-6F175D3DCCD1}">
              <a14:hiddenFill xmlns:a14="http://schemas.microsoft.com/office/drawing/2010/main">
                <a:solidFill>
                  <a:srgbClr val="FFFFFF"/>
                </a:solidFill>
              </a14:hiddenFill>
            </a:ext>
          </a:extLst>
        </p:spPr>
      </p:pic>
      <p:pic>
        <p:nvPicPr>
          <p:cNvPr id="15365" name="Picture 5" descr="H:\CAS General 2018\Vorlagen Machine Protection\FLUKA Bilder\FLUKA_Dump_Sim_Images\1m_wall\photon_fluence.png"/>
          <p:cNvPicPr>
            <a:picLocks noChangeAspect="1" noChangeArrowheads="1"/>
          </p:cNvPicPr>
          <p:nvPr/>
        </p:nvPicPr>
        <p:blipFill rotWithShape="1">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l="2039" t="7040" r="29103" b="3451"/>
          <a:stretch/>
        </p:blipFill>
        <p:spPr bwMode="auto">
          <a:xfrm>
            <a:off x="4529931" y="1129600"/>
            <a:ext cx="2251598" cy="2195122"/>
          </a:xfrm>
          <a:prstGeom prst="rect">
            <a:avLst/>
          </a:prstGeom>
          <a:noFill/>
          <a:extLst>
            <a:ext uri="{909E8E84-426E-40DD-AFC4-6F175D3DCCD1}">
              <a14:hiddenFill xmlns:a14="http://schemas.microsoft.com/office/drawing/2010/main">
                <a:solidFill>
                  <a:srgbClr val="FFFFFF"/>
                </a:solidFill>
              </a14:hiddenFill>
            </a:ext>
          </a:extLst>
        </p:spPr>
      </p:pic>
      <p:pic>
        <p:nvPicPr>
          <p:cNvPr id="15366" name="Picture 6" descr="H:\CAS General 2018\Vorlagen Machine Protection\FLUKA Bilder\FLUKA_Dump_Sim_Images\3m_wall\neutron_fluence.png"/>
          <p:cNvPicPr>
            <a:picLocks noChangeAspect="1" noChangeArrowheads="1"/>
          </p:cNvPicPr>
          <p:nvPr/>
        </p:nvPicPr>
        <p:blipFill rotWithShape="1">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l="2120" t="7674" r="29225" b="3660"/>
          <a:stretch/>
        </p:blipFill>
        <p:spPr bwMode="auto">
          <a:xfrm>
            <a:off x="2317730" y="3389371"/>
            <a:ext cx="2227833" cy="2157889"/>
          </a:xfrm>
          <a:prstGeom prst="rect">
            <a:avLst/>
          </a:prstGeom>
          <a:noFill/>
          <a:extLst>
            <a:ext uri="{909E8E84-426E-40DD-AFC4-6F175D3DCCD1}">
              <a14:hiddenFill xmlns:a14="http://schemas.microsoft.com/office/drawing/2010/main">
                <a:solidFill>
                  <a:srgbClr val="FFFFFF"/>
                </a:solidFill>
              </a14:hiddenFill>
            </a:ext>
          </a:extLst>
        </p:spPr>
      </p:pic>
      <p:pic>
        <p:nvPicPr>
          <p:cNvPr id="15367" name="Picture 7" descr="H:\CAS General 2018\Vorlagen Machine Protection\FLUKA Bilder\FLUKA_Dump_Sim_Images\3m_wall\photon_fluence.png"/>
          <p:cNvPicPr>
            <a:picLocks noChangeAspect="1" noChangeArrowheads="1"/>
          </p:cNvPicPr>
          <p:nvPr/>
        </p:nvPicPr>
        <p:blipFill rotWithShape="1">
          <a:blip r:embed="rId6">
            <a:clrChange>
              <a:clrFrom>
                <a:srgbClr val="FFFFFF"/>
              </a:clrFrom>
              <a:clrTo>
                <a:srgbClr val="FFFFFF">
                  <a:alpha val="0"/>
                </a:srgbClr>
              </a:clrTo>
            </a:clrChange>
            <a:extLst>
              <a:ext uri="{28A0092B-C50C-407E-A947-70E740481C1C}">
                <a14:useLocalDpi xmlns:a14="http://schemas.microsoft.com/office/drawing/2010/main" val="0"/>
              </a:ext>
            </a:extLst>
          </a:blip>
          <a:srcRect l="1755" t="7361" r="29189" b="3826"/>
          <a:stretch/>
        </p:blipFill>
        <p:spPr bwMode="auto">
          <a:xfrm>
            <a:off x="4583406" y="3356992"/>
            <a:ext cx="2220842" cy="2142155"/>
          </a:xfrm>
          <a:prstGeom prst="rect">
            <a:avLst/>
          </a:prstGeom>
          <a:noFill/>
          <a:extLst>
            <a:ext uri="{909E8E84-426E-40DD-AFC4-6F175D3DCCD1}">
              <a14:hiddenFill xmlns:a14="http://schemas.microsoft.com/office/drawing/2010/main">
                <a:solidFill>
                  <a:srgbClr val="FFFFFF"/>
                </a:solidFill>
              </a14:hiddenFill>
            </a:ext>
          </a:extLst>
        </p:spPr>
      </p:pic>
      <p:pic>
        <p:nvPicPr>
          <p:cNvPr id="15368" name="Picture 8" descr="H:\CAS General 2018\Vorlagen Machine Protection\FLUKA Bilder\FLUKA_Dump_Sim_Images\3m_wall\proton_fluence.png"/>
          <p:cNvPicPr>
            <a:picLocks noChangeAspect="1" noChangeArrowheads="1"/>
          </p:cNvPicPr>
          <p:nvPr/>
        </p:nvPicPr>
        <p:blipFill rotWithShape="1">
          <a:blip r:embed="rId7">
            <a:clrChange>
              <a:clrFrom>
                <a:srgbClr val="FFFFFF"/>
              </a:clrFrom>
              <a:clrTo>
                <a:srgbClr val="FFFFFF">
                  <a:alpha val="0"/>
                </a:srgbClr>
              </a:clrTo>
            </a:clrChange>
            <a:extLst>
              <a:ext uri="{28A0092B-C50C-407E-A947-70E740481C1C}">
                <a14:useLocalDpi xmlns:a14="http://schemas.microsoft.com/office/drawing/2010/main" val="0"/>
              </a:ext>
            </a:extLst>
          </a:blip>
          <a:srcRect l="2011" t="6986" r="29163" b="3514"/>
          <a:stretch/>
        </p:blipFill>
        <p:spPr bwMode="auto">
          <a:xfrm>
            <a:off x="6803940" y="3336041"/>
            <a:ext cx="2281704" cy="2225303"/>
          </a:xfrm>
          <a:prstGeom prst="rect">
            <a:avLst/>
          </a:prstGeom>
          <a:noFill/>
          <a:extLst>
            <a:ext uri="{909E8E84-426E-40DD-AFC4-6F175D3DCCD1}">
              <a14:hiddenFill xmlns:a14="http://schemas.microsoft.com/office/drawing/2010/main">
                <a:solidFill>
                  <a:srgbClr val="FFFFFF"/>
                </a:solidFill>
              </a14:hiddenFill>
            </a:ext>
          </a:extLst>
        </p:spPr>
      </p:pic>
      <p:pic>
        <p:nvPicPr>
          <p:cNvPr id="15369" name="Picture 9" descr="H:\CAS General 2018\Vorlagen Machine Protection\FLUKA Bilder\FLUKA_Dump_Sim_Images\1m_wall\beam_fluence.png"/>
          <p:cNvPicPr>
            <a:picLocks noChangeAspect="1" noChangeArrowheads="1"/>
          </p:cNvPicPr>
          <p:nvPr/>
        </p:nvPicPr>
        <p:blipFill rotWithShape="1">
          <a:blip r:embed="rId8">
            <a:clrChange>
              <a:clrFrom>
                <a:srgbClr val="FFFFFF"/>
              </a:clrFrom>
              <a:clrTo>
                <a:srgbClr val="FFFFFF">
                  <a:alpha val="0"/>
                </a:srgbClr>
              </a:clrTo>
            </a:clrChange>
            <a:extLst>
              <a:ext uri="{28A0092B-C50C-407E-A947-70E740481C1C}">
                <a14:useLocalDpi xmlns:a14="http://schemas.microsoft.com/office/drawing/2010/main" val="0"/>
              </a:ext>
            </a:extLst>
          </a:blip>
          <a:srcRect l="71048" t="13806" r="13310" b="13420"/>
          <a:stretch/>
        </p:blipFill>
        <p:spPr bwMode="auto">
          <a:xfrm>
            <a:off x="1708702" y="3165582"/>
            <a:ext cx="609028" cy="2125083"/>
          </a:xfrm>
          <a:prstGeom prst="rect">
            <a:avLst/>
          </a:prstGeom>
          <a:noFill/>
          <a:extLst>
            <a:ext uri="{909E8E84-426E-40DD-AFC4-6F175D3DCCD1}">
              <a14:hiddenFill xmlns:a14="http://schemas.microsoft.com/office/drawing/2010/main">
                <a:solidFill>
                  <a:srgbClr val="FFFFFF"/>
                </a:solidFill>
              </a14:hiddenFill>
            </a:ext>
          </a:extLst>
        </p:spPr>
      </p:pic>
      <p:sp>
        <p:nvSpPr>
          <p:cNvPr id="37" name="Rectangle 4"/>
          <p:cNvSpPr>
            <a:spLocks noChangeArrowheads="1"/>
          </p:cNvSpPr>
          <p:nvPr/>
        </p:nvSpPr>
        <p:spPr bwMode="auto">
          <a:xfrm>
            <a:off x="3528061" y="5421691"/>
            <a:ext cx="2971799" cy="5924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marL="182563" indent="-182563" algn="l">
              <a:spcBef>
                <a:spcPts val="300"/>
              </a:spcBef>
              <a:buFont typeface="Wingdings" panose="05000000000000000000" pitchFamily="2" charset="2"/>
              <a:buChar char="Ø"/>
            </a:pPr>
            <a:r>
              <a:rPr lang="en-US" altLang="de-DE" sz="1600" b="1" i="1" dirty="0" smtClean="0">
                <a:latin typeface="Arial" panose="020B0604020202020204" pitchFamily="34" charset="0"/>
                <a:cs typeface="Arial" panose="020B0604020202020204" pitchFamily="34" charset="0"/>
                <a:sym typeface="Symbol"/>
              </a:rPr>
              <a:t></a:t>
            </a:r>
            <a:r>
              <a:rPr lang="en-US" altLang="de-DE" sz="1400" b="1" i="1" dirty="0" smtClean="0">
                <a:latin typeface="Arial" panose="020B0604020202020204" pitchFamily="34" charset="0"/>
                <a:cs typeface="Arial" panose="020B0604020202020204" pitchFamily="34" charset="0"/>
                <a:sym typeface="Symbol"/>
              </a:rPr>
              <a:t>  </a:t>
            </a:r>
            <a:r>
              <a:rPr lang="en-US" altLang="de-DE" sz="1400" dirty="0" smtClean="0">
                <a:latin typeface="Arial" panose="020B0604020202020204" pitchFamily="34" charset="0"/>
                <a:cs typeface="Arial" panose="020B0604020202020204" pitchFamily="34" charset="0"/>
                <a:sym typeface="Symbol"/>
              </a:rPr>
              <a:t>are from beam &amp; neutrons</a:t>
            </a:r>
          </a:p>
          <a:p>
            <a:pPr algn="l">
              <a:spcBef>
                <a:spcPts val="300"/>
              </a:spcBef>
            </a:pPr>
            <a:r>
              <a:rPr lang="en-US" altLang="de-DE" sz="1400" dirty="0" smtClean="0">
                <a:latin typeface="Arial" panose="020B0604020202020204" pitchFamily="34" charset="0"/>
                <a:cs typeface="Arial" panose="020B0604020202020204" pitchFamily="34" charset="0"/>
                <a:sym typeface="Symbol"/>
              </a:rPr>
              <a:t>in the wall   10</a:t>
            </a:r>
            <a:r>
              <a:rPr lang="en-US" altLang="de-DE" sz="1400" baseline="30000" dirty="0" smtClean="0">
                <a:latin typeface="Arial" panose="020B0604020202020204" pitchFamily="34" charset="0"/>
                <a:cs typeface="Arial" panose="020B0604020202020204" pitchFamily="34" charset="0"/>
                <a:sym typeface="Symbol"/>
              </a:rPr>
              <a:t>-3 </a:t>
            </a:r>
            <a:r>
              <a:rPr lang="en-US" altLang="de-DE" sz="1400" dirty="0" smtClean="0">
                <a:latin typeface="Arial" panose="020B0604020202020204" pitchFamily="34" charset="0"/>
                <a:cs typeface="Arial" panose="020B0604020202020204" pitchFamily="34" charset="0"/>
                <a:sym typeface="Symbol"/>
              </a:rPr>
              <a:t> </a:t>
            </a:r>
            <a:r>
              <a:rPr lang="en-US" altLang="de-DE" sz="1400" dirty="0">
                <a:latin typeface="Arial" panose="020B0604020202020204" pitchFamily="34" charset="0"/>
                <a:cs typeface="Arial" panose="020B0604020202020204" pitchFamily="34" charset="0"/>
                <a:sym typeface="Symbol"/>
              </a:rPr>
              <a:t>attenuation at X </a:t>
            </a:r>
            <a:endParaRPr lang="en-US" altLang="de-DE" sz="1400" dirty="0" smtClean="0">
              <a:latin typeface="Arial" panose="020B0604020202020204" pitchFamily="34" charset="0"/>
              <a:cs typeface="Arial" panose="020B0604020202020204" pitchFamily="34" charset="0"/>
              <a:sym typeface="Symbol"/>
            </a:endParaRPr>
          </a:p>
        </p:txBody>
      </p:sp>
      <p:sp>
        <p:nvSpPr>
          <p:cNvPr id="38" name="Rectangle 4"/>
          <p:cNvSpPr>
            <a:spLocks noChangeArrowheads="1"/>
          </p:cNvSpPr>
          <p:nvPr/>
        </p:nvSpPr>
        <p:spPr bwMode="auto">
          <a:xfrm>
            <a:off x="3528061" y="5968441"/>
            <a:ext cx="3046581" cy="5616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marL="182563" indent="-182563" algn="l">
              <a:spcBef>
                <a:spcPts val="300"/>
              </a:spcBef>
              <a:buFont typeface="Wingdings" panose="05000000000000000000" pitchFamily="2" charset="2"/>
              <a:buChar char="Ø"/>
            </a:pPr>
            <a:r>
              <a:rPr lang="en-US" altLang="de-DE" sz="1400" b="1" dirty="0" smtClean="0">
                <a:latin typeface="Arial" panose="020B0604020202020204" pitchFamily="34" charset="0"/>
                <a:cs typeface="Arial" panose="020B0604020202020204" pitchFamily="34" charset="0"/>
                <a:sym typeface="Symbol"/>
              </a:rPr>
              <a:t>Protons</a:t>
            </a:r>
            <a:r>
              <a:rPr lang="en-US" altLang="de-DE" sz="1400" dirty="0" smtClean="0">
                <a:latin typeface="Arial" panose="020B0604020202020204" pitchFamily="34" charset="0"/>
                <a:cs typeface="Arial" panose="020B0604020202020204" pitchFamily="34" charset="0"/>
                <a:sym typeface="Symbol"/>
              </a:rPr>
              <a:t> produced from neutrons, </a:t>
            </a:r>
          </a:p>
          <a:p>
            <a:pPr algn="l">
              <a:spcBef>
                <a:spcPts val="300"/>
              </a:spcBef>
            </a:pPr>
            <a:r>
              <a:rPr lang="en-US" altLang="de-DE" sz="1400" dirty="0" smtClean="0">
                <a:latin typeface="Arial" panose="020B0604020202020204" pitchFamily="34" charset="0"/>
                <a:cs typeface="Arial" panose="020B0604020202020204" pitchFamily="34" charset="0"/>
                <a:sym typeface="Symbol"/>
              </a:rPr>
              <a:t>but partly stopped in the wall </a:t>
            </a:r>
          </a:p>
        </p:txBody>
      </p:sp>
      <p:sp>
        <p:nvSpPr>
          <p:cNvPr id="40" name="Rectangle 4"/>
          <p:cNvSpPr>
            <a:spLocks noChangeArrowheads="1"/>
          </p:cNvSpPr>
          <p:nvPr/>
        </p:nvSpPr>
        <p:spPr bwMode="auto">
          <a:xfrm>
            <a:off x="6417397" y="5477524"/>
            <a:ext cx="2691107" cy="5616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marL="182563" indent="-182563" algn="l">
              <a:spcBef>
                <a:spcPts val="300"/>
              </a:spcBef>
              <a:buFont typeface="Wingdings" panose="05000000000000000000" pitchFamily="2" charset="2"/>
              <a:buChar char="Ø"/>
            </a:pPr>
            <a:r>
              <a:rPr lang="en-US" altLang="de-DE" sz="1400" b="1" dirty="0">
                <a:latin typeface="Arial" panose="020B0604020202020204" pitchFamily="34" charset="0"/>
                <a:cs typeface="Arial" panose="020B0604020202020204" pitchFamily="34" charset="0"/>
                <a:sym typeface="Symbol"/>
              </a:rPr>
              <a:t>Neutrons</a:t>
            </a:r>
            <a:r>
              <a:rPr lang="en-US" altLang="de-DE" sz="1400" dirty="0">
                <a:latin typeface="Arial" panose="020B0604020202020204" pitchFamily="34" charset="0"/>
                <a:cs typeface="Arial" panose="020B0604020202020204" pitchFamily="34" charset="0"/>
                <a:sym typeface="Symbol"/>
              </a:rPr>
              <a:t> </a:t>
            </a:r>
            <a:r>
              <a:rPr lang="en-US" altLang="de-DE" sz="1400" dirty="0" smtClean="0">
                <a:latin typeface="Arial" panose="020B0604020202020204" pitchFamily="34" charset="0"/>
                <a:cs typeface="Arial" panose="020B0604020202020204" pitchFamily="34" charset="0"/>
                <a:sym typeface="Symbol"/>
              </a:rPr>
              <a:t>at </a:t>
            </a:r>
            <a:r>
              <a:rPr lang="en-US" altLang="de-DE" sz="1400" dirty="0">
                <a:latin typeface="Arial" panose="020B0604020202020204" pitchFamily="34" charset="0"/>
                <a:cs typeface="Arial" panose="020B0604020202020204" pitchFamily="34" charset="0"/>
                <a:sym typeface="Symbol"/>
              </a:rPr>
              <a:t>X  </a:t>
            </a:r>
            <a:r>
              <a:rPr lang="en-US" altLang="de-DE" sz="1400" dirty="0" smtClean="0">
                <a:latin typeface="Arial" panose="020B0604020202020204" pitchFamily="34" charset="0"/>
                <a:cs typeface="Arial" panose="020B0604020202020204" pitchFamily="34" charset="0"/>
                <a:sym typeface="Symbol"/>
              </a:rPr>
              <a:t>0.3% of 1m.</a:t>
            </a:r>
          </a:p>
          <a:p>
            <a:pPr marL="182563" indent="-182563" algn="l">
              <a:spcBef>
                <a:spcPts val="300"/>
              </a:spcBef>
              <a:buFont typeface="Wingdings" panose="05000000000000000000" pitchFamily="2" charset="2"/>
              <a:buChar char="Ø"/>
            </a:pPr>
            <a:r>
              <a:rPr lang="en-US" altLang="de-DE" sz="1400" dirty="0" smtClean="0">
                <a:latin typeface="Arial" panose="020B0604020202020204" pitchFamily="34" charset="0"/>
                <a:cs typeface="Arial" panose="020B0604020202020204" pitchFamily="34" charset="0"/>
                <a:sym typeface="Symbol"/>
              </a:rPr>
              <a:t>Equal ‘leakage’ of n, </a:t>
            </a:r>
            <a:r>
              <a:rPr lang="en-US" altLang="de-DE" sz="1400" i="1" dirty="0" smtClean="0">
                <a:latin typeface="Arial" panose="020B0604020202020204" pitchFamily="34" charset="0"/>
                <a:cs typeface="Arial" panose="020B0604020202020204" pitchFamily="34" charset="0"/>
                <a:sym typeface="Symbol"/>
              </a:rPr>
              <a:t>  </a:t>
            </a:r>
            <a:r>
              <a:rPr lang="en-US" altLang="de-DE" sz="1400" dirty="0" smtClean="0">
                <a:latin typeface="Arial" panose="020B0604020202020204" pitchFamily="34" charset="0"/>
                <a:cs typeface="Arial" panose="020B0604020202020204" pitchFamily="34" charset="0"/>
                <a:sym typeface="Symbol"/>
              </a:rPr>
              <a:t>&amp; p</a:t>
            </a:r>
            <a:r>
              <a:rPr lang="en-US" altLang="de-DE" sz="1400" i="1" dirty="0" smtClean="0">
                <a:latin typeface="Arial" panose="020B0604020202020204" pitchFamily="34" charset="0"/>
                <a:cs typeface="Arial" panose="020B0604020202020204" pitchFamily="34" charset="0"/>
                <a:sym typeface="Symbol"/>
              </a:rPr>
              <a:t> </a:t>
            </a:r>
          </a:p>
        </p:txBody>
      </p:sp>
      <p:sp>
        <p:nvSpPr>
          <p:cNvPr id="41" name="Rectangle 4"/>
          <p:cNvSpPr>
            <a:spLocks noChangeArrowheads="1"/>
          </p:cNvSpPr>
          <p:nvPr/>
        </p:nvSpPr>
        <p:spPr bwMode="auto">
          <a:xfrm>
            <a:off x="73977" y="5656870"/>
            <a:ext cx="3858196" cy="8156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marL="182563" indent="-182563" algn="l">
              <a:spcBef>
                <a:spcPts val="300"/>
              </a:spcBef>
              <a:buFont typeface="Wingdings" panose="05000000000000000000" pitchFamily="2" charset="2"/>
              <a:buChar char="Ø"/>
            </a:pPr>
            <a:r>
              <a:rPr lang="en-US" altLang="de-DE" sz="1400" b="1" dirty="0" smtClean="0">
                <a:latin typeface="Arial" panose="020B0604020202020204" pitchFamily="34" charset="0"/>
                <a:cs typeface="Arial" panose="020B0604020202020204" pitchFamily="34" charset="0"/>
                <a:sym typeface="Symbol"/>
              </a:rPr>
              <a:t>Neutrons</a:t>
            </a:r>
            <a:r>
              <a:rPr lang="en-US" altLang="de-DE" sz="1400" dirty="0" smtClean="0">
                <a:latin typeface="Arial" panose="020B0604020202020204" pitchFamily="34" charset="0"/>
                <a:cs typeface="Arial" panose="020B0604020202020204" pitchFamily="34" charset="0"/>
                <a:sym typeface="Symbol"/>
              </a:rPr>
              <a:t> produced, scattered at wall</a:t>
            </a:r>
          </a:p>
          <a:p>
            <a:pPr algn="l">
              <a:spcBef>
                <a:spcPts val="300"/>
              </a:spcBef>
            </a:pPr>
            <a:r>
              <a:rPr lang="en-US" altLang="de-DE" sz="1400" dirty="0" smtClean="0">
                <a:latin typeface="Arial" panose="020B0604020202020204" pitchFamily="34" charset="0"/>
                <a:cs typeface="Arial" panose="020B0604020202020204" pitchFamily="34" charset="0"/>
                <a:sym typeface="Symbol"/>
              </a:rPr>
              <a:t> 10</a:t>
            </a:r>
            <a:r>
              <a:rPr lang="en-US" altLang="de-DE" sz="1400" baseline="30000" dirty="0" smtClean="0">
                <a:latin typeface="Arial" panose="020B0604020202020204" pitchFamily="34" charset="0"/>
                <a:cs typeface="Arial" panose="020B0604020202020204" pitchFamily="34" charset="0"/>
                <a:sym typeface="Symbol"/>
              </a:rPr>
              <a:t>-3</a:t>
            </a:r>
            <a:r>
              <a:rPr lang="en-US" altLang="de-DE" sz="1400" dirty="0" smtClean="0">
                <a:latin typeface="Arial" panose="020B0604020202020204" pitchFamily="34" charset="0"/>
                <a:cs typeface="Arial" panose="020B0604020202020204" pitchFamily="34" charset="0"/>
                <a:sym typeface="Symbol"/>
              </a:rPr>
              <a:t> </a:t>
            </a:r>
            <a:r>
              <a:rPr lang="en-US" altLang="de-DE" sz="1400" dirty="0" err="1" smtClean="0">
                <a:latin typeface="Arial" panose="020B0604020202020204" pitchFamily="34" charset="0"/>
                <a:cs typeface="Arial" panose="020B0604020202020204" pitchFamily="34" charset="0"/>
                <a:sym typeface="Symbol"/>
              </a:rPr>
              <a:t>atten</a:t>
            </a:r>
            <a:r>
              <a:rPr lang="en-US" altLang="de-DE" sz="1400" dirty="0" smtClean="0">
                <a:latin typeface="Arial" panose="020B0604020202020204" pitchFamily="34" charset="0"/>
                <a:cs typeface="Arial" panose="020B0604020202020204" pitchFamily="34" charset="0"/>
                <a:sym typeface="Symbol"/>
              </a:rPr>
              <a:t>. at X by distance &amp; concrete</a:t>
            </a:r>
          </a:p>
          <a:p>
            <a:pPr marL="182563" indent="-182563" algn="l">
              <a:spcBef>
                <a:spcPts val="300"/>
              </a:spcBef>
              <a:buFont typeface="Wingdings" panose="05000000000000000000" pitchFamily="2" charset="2"/>
              <a:buChar char="Ø"/>
            </a:pPr>
            <a:r>
              <a:rPr lang="en-US" altLang="de-DE" sz="1400" dirty="0" smtClean="0">
                <a:latin typeface="Arial" panose="020B0604020202020204" pitchFamily="34" charset="0"/>
                <a:cs typeface="Arial" panose="020B0604020202020204" pitchFamily="34" charset="0"/>
                <a:sym typeface="Symbol"/>
              </a:rPr>
              <a:t>‘Leakage’ through opening</a:t>
            </a:r>
          </a:p>
        </p:txBody>
      </p:sp>
      <p:sp>
        <p:nvSpPr>
          <p:cNvPr id="42" name="Rectangle 4"/>
          <p:cNvSpPr>
            <a:spLocks noChangeArrowheads="1"/>
          </p:cNvSpPr>
          <p:nvPr/>
        </p:nvSpPr>
        <p:spPr bwMode="auto">
          <a:xfrm>
            <a:off x="6444208" y="5960821"/>
            <a:ext cx="2604887"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marL="182563" indent="-182563" algn="l">
              <a:spcBef>
                <a:spcPts val="300"/>
              </a:spcBef>
              <a:buFont typeface="Wingdings" panose="05000000000000000000" pitchFamily="2" charset="2"/>
              <a:buChar char="Ø"/>
            </a:pPr>
            <a:r>
              <a:rPr lang="en-US" altLang="de-DE" sz="1600" b="1" i="1" dirty="0" smtClean="0">
                <a:latin typeface="Arial" panose="020B0604020202020204" pitchFamily="34" charset="0"/>
                <a:cs typeface="Arial" panose="020B0604020202020204" pitchFamily="34" charset="0"/>
                <a:sym typeface="Symbol"/>
              </a:rPr>
              <a:t></a:t>
            </a:r>
            <a:r>
              <a:rPr lang="en-US" altLang="de-DE" sz="1400" b="1" i="1" dirty="0" smtClean="0">
                <a:latin typeface="Arial" panose="020B0604020202020204" pitchFamily="34" charset="0"/>
                <a:cs typeface="Arial" panose="020B0604020202020204" pitchFamily="34" charset="0"/>
                <a:sym typeface="Symbol"/>
              </a:rPr>
              <a:t>  </a:t>
            </a:r>
            <a:r>
              <a:rPr lang="en-US" altLang="de-DE" sz="1400" dirty="0" smtClean="0">
                <a:latin typeface="Arial" panose="020B0604020202020204" pitchFamily="34" charset="0"/>
                <a:cs typeface="Arial" panose="020B0604020202020204" pitchFamily="34" charset="0"/>
                <a:sym typeface="Symbol"/>
              </a:rPr>
              <a:t>well shielded</a:t>
            </a:r>
          </a:p>
        </p:txBody>
      </p:sp>
      <p:sp>
        <p:nvSpPr>
          <p:cNvPr id="43" name="Rectangle 4"/>
          <p:cNvSpPr>
            <a:spLocks noChangeArrowheads="1"/>
          </p:cNvSpPr>
          <p:nvPr/>
        </p:nvSpPr>
        <p:spPr bwMode="auto">
          <a:xfrm>
            <a:off x="6444208" y="6249287"/>
            <a:ext cx="2504334"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marL="182563" indent="-182563" algn="l">
              <a:spcBef>
                <a:spcPts val="300"/>
              </a:spcBef>
              <a:buFont typeface="Wingdings" panose="05000000000000000000" pitchFamily="2" charset="2"/>
              <a:buChar char="Ø"/>
            </a:pPr>
            <a:r>
              <a:rPr lang="en-US" altLang="de-DE" sz="1400" b="1" dirty="0" smtClean="0">
                <a:latin typeface="Arial" panose="020B0604020202020204" pitchFamily="34" charset="0"/>
                <a:cs typeface="Arial" panose="020B0604020202020204" pitchFamily="34" charset="0"/>
                <a:sym typeface="Symbol"/>
              </a:rPr>
              <a:t>Protons</a:t>
            </a:r>
            <a:r>
              <a:rPr lang="en-US" altLang="de-DE" sz="1400" dirty="0" smtClean="0">
                <a:latin typeface="Arial" panose="020B0604020202020204" pitchFamily="34" charset="0"/>
                <a:cs typeface="Arial" panose="020B0604020202020204" pitchFamily="34" charset="0"/>
                <a:sym typeface="Symbol"/>
              </a:rPr>
              <a:t> stopped in wall</a:t>
            </a:r>
          </a:p>
        </p:txBody>
      </p:sp>
      <p:grpSp>
        <p:nvGrpSpPr>
          <p:cNvPr id="2048" name="Gruppieren 2047"/>
          <p:cNvGrpSpPr/>
          <p:nvPr/>
        </p:nvGrpSpPr>
        <p:grpSpPr>
          <a:xfrm>
            <a:off x="28302" y="1149908"/>
            <a:ext cx="2238403" cy="2158485"/>
            <a:chOff x="28302" y="1149908"/>
            <a:chExt cx="2238403" cy="2158485"/>
          </a:xfrm>
        </p:grpSpPr>
        <p:pic>
          <p:nvPicPr>
            <p:cNvPr id="15362" name="Picture 2" descr="H:\CAS General 2018\Vorlagen Machine Protection\FLUKA Bilder\FLUKA_Dump_Sim_Images\1m_wall\beam_fluence.png"/>
            <p:cNvPicPr>
              <a:picLocks noChangeAspect="1" noChangeArrowheads="1"/>
            </p:cNvPicPr>
            <p:nvPr/>
          </p:nvPicPr>
          <p:blipFill rotWithShape="1">
            <a:blip r:embed="rId8">
              <a:clrChange>
                <a:clrFrom>
                  <a:srgbClr val="FFFFFF"/>
                </a:clrFrom>
                <a:clrTo>
                  <a:srgbClr val="FFFFFF">
                    <a:alpha val="0"/>
                  </a:srgbClr>
                </a:clrTo>
              </a:clrChange>
              <a:extLst>
                <a:ext uri="{28A0092B-C50C-407E-A947-70E740481C1C}">
                  <a14:useLocalDpi xmlns:a14="http://schemas.microsoft.com/office/drawing/2010/main" val="0"/>
                </a:ext>
              </a:extLst>
            </a:blip>
            <a:srcRect l="1649" t="8523" r="29236" b="2612"/>
            <a:stretch/>
          </p:blipFill>
          <p:spPr bwMode="auto">
            <a:xfrm>
              <a:off x="28302" y="1149908"/>
              <a:ext cx="2238403" cy="2158485"/>
            </a:xfrm>
            <a:prstGeom prst="rect">
              <a:avLst/>
            </a:prstGeom>
            <a:noFill/>
            <a:extLst>
              <a:ext uri="{909E8E84-426E-40DD-AFC4-6F175D3DCCD1}">
                <a14:hiddenFill xmlns:a14="http://schemas.microsoft.com/office/drawing/2010/main">
                  <a:solidFill>
                    <a:srgbClr val="FFFFFF"/>
                  </a:solidFill>
                </a14:hiddenFill>
              </a:ext>
            </a:extLst>
          </p:spPr>
        </p:pic>
        <p:sp>
          <p:nvSpPr>
            <p:cNvPr id="3" name="Ellipse 2"/>
            <p:cNvSpPr/>
            <p:nvPr/>
          </p:nvSpPr>
          <p:spPr>
            <a:xfrm>
              <a:off x="1275512" y="1399015"/>
              <a:ext cx="69569" cy="72008"/>
            </a:xfrm>
            <a:prstGeom prst="ellipse">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DE"/>
            </a:p>
          </p:txBody>
        </p:sp>
        <p:sp>
          <p:nvSpPr>
            <p:cNvPr id="44" name="Rectangle 4"/>
            <p:cNvSpPr>
              <a:spLocks noChangeArrowheads="1"/>
            </p:cNvSpPr>
            <p:nvPr/>
          </p:nvSpPr>
          <p:spPr bwMode="auto">
            <a:xfrm>
              <a:off x="1331640" y="1281131"/>
              <a:ext cx="339364"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spcBef>
                  <a:spcPts val="300"/>
                </a:spcBef>
              </a:pPr>
              <a:r>
                <a:rPr lang="en-US" altLang="de-DE" sz="1400" b="1" dirty="0" smtClean="0">
                  <a:latin typeface="Arial" panose="020B0604020202020204" pitchFamily="34" charset="0"/>
                  <a:cs typeface="Arial" panose="020B0604020202020204" pitchFamily="34" charset="0"/>
                  <a:sym typeface="Symbol"/>
                </a:rPr>
                <a:t>X</a:t>
              </a:r>
              <a:endParaRPr lang="en-US" altLang="de-DE" sz="1400" dirty="0" smtClean="0">
                <a:latin typeface="Arial" panose="020B0604020202020204" pitchFamily="34" charset="0"/>
                <a:cs typeface="Arial" panose="020B0604020202020204" pitchFamily="34" charset="0"/>
                <a:sym typeface="Symbol"/>
              </a:endParaRPr>
            </a:p>
          </p:txBody>
        </p:sp>
        <p:sp>
          <p:nvSpPr>
            <p:cNvPr id="45" name="Rectangle 4"/>
            <p:cNvSpPr>
              <a:spLocks noChangeArrowheads="1"/>
            </p:cNvSpPr>
            <p:nvPr/>
          </p:nvSpPr>
          <p:spPr bwMode="auto">
            <a:xfrm>
              <a:off x="415729" y="2641075"/>
              <a:ext cx="1772875"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spcBef>
                  <a:spcPts val="300"/>
                </a:spcBef>
              </a:pPr>
              <a:r>
                <a:rPr lang="en-US" altLang="de-DE" sz="1400" dirty="0" smtClean="0">
                  <a:latin typeface="Arial" panose="020B0604020202020204" pitchFamily="34" charset="0"/>
                  <a:cs typeface="Arial" panose="020B0604020202020204" pitchFamily="34" charset="0"/>
                  <a:sym typeface="Symbol"/>
                </a:rPr>
                <a:t>iron dump </a:t>
              </a:r>
              <a:r>
                <a:rPr lang="de-DE" altLang="de-DE" sz="1400" dirty="0" smtClean="0">
                  <a:latin typeface="Arial" panose="020B0604020202020204" pitchFamily="34" charset="0"/>
                  <a:cs typeface="Arial" panose="020B0604020202020204" pitchFamily="34" charset="0"/>
                  <a:sym typeface="Symbol"/>
                </a:rPr>
                <a:t>1m</a:t>
              </a:r>
              <a:r>
                <a:rPr lang="en-US" altLang="de-DE" sz="1400" dirty="0" smtClean="0">
                  <a:latin typeface="Arial" panose="020B0604020202020204" pitchFamily="34" charset="0"/>
                  <a:cs typeface="Arial" panose="020B0604020202020204" pitchFamily="34" charset="0"/>
                  <a:sym typeface="Symbol"/>
                </a:rPr>
                <a:t> </a:t>
              </a:r>
            </a:p>
          </p:txBody>
        </p:sp>
        <p:sp>
          <p:nvSpPr>
            <p:cNvPr id="47" name="Rectangle 4"/>
            <p:cNvSpPr>
              <a:spLocks noChangeArrowheads="1"/>
            </p:cNvSpPr>
            <p:nvPr/>
          </p:nvSpPr>
          <p:spPr bwMode="auto">
            <a:xfrm>
              <a:off x="1106658" y="2447917"/>
              <a:ext cx="1158134"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spcBef>
                  <a:spcPts val="300"/>
                </a:spcBef>
              </a:pPr>
              <a:r>
                <a:rPr lang="en-US" altLang="de-DE" sz="1400" dirty="0" smtClean="0">
                  <a:latin typeface="Arial" panose="020B0604020202020204" pitchFamily="34" charset="0"/>
                  <a:cs typeface="Arial" panose="020B0604020202020204" pitchFamily="34" charset="0"/>
                  <a:sym typeface="Symbol"/>
                </a:rPr>
                <a:t>concrete </a:t>
              </a:r>
              <a:r>
                <a:rPr lang="de-DE" altLang="de-DE" sz="1400" dirty="0" smtClean="0">
                  <a:latin typeface="Arial" panose="020B0604020202020204" pitchFamily="34" charset="0"/>
                  <a:cs typeface="Arial" panose="020B0604020202020204" pitchFamily="34" charset="0"/>
                  <a:sym typeface="Symbol"/>
                </a:rPr>
                <a:t>1m</a:t>
              </a:r>
              <a:r>
                <a:rPr lang="en-US" altLang="de-DE" sz="1400" dirty="0" smtClean="0">
                  <a:latin typeface="Arial" panose="020B0604020202020204" pitchFamily="34" charset="0"/>
                  <a:cs typeface="Arial" panose="020B0604020202020204" pitchFamily="34" charset="0"/>
                  <a:sym typeface="Symbol"/>
                </a:rPr>
                <a:t> </a:t>
              </a:r>
            </a:p>
          </p:txBody>
        </p:sp>
        <p:cxnSp>
          <p:nvCxnSpPr>
            <p:cNvPr id="48" name="Gerade Verbindung mit Pfeil 47"/>
            <p:cNvCxnSpPr/>
            <p:nvPr/>
          </p:nvCxnSpPr>
          <p:spPr>
            <a:xfrm>
              <a:off x="354770" y="2148840"/>
              <a:ext cx="204479" cy="0"/>
            </a:xfrm>
            <a:prstGeom prst="straightConnector1">
              <a:avLst/>
            </a:prstGeom>
            <a:ln>
              <a:solidFill>
                <a:srgbClr val="FF0000"/>
              </a:solidFill>
              <a:tailEnd type="arrow"/>
            </a:ln>
            <a:effectLst/>
          </p:spPr>
          <p:style>
            <a:lnRef idx="2">
              <a:schemeClr val="accent1"/>
            </a:lnRef>
            <a:fillRef idx="0">
              <a:schemeClr val="accent1"/>
            </a:fillRef>
            <a:effectRef idx="1">
              <a:schemeClr val="accent1"/>
            </a:effectRef>
            <a:fontRef idx="minor">
              <a:schemeClr val="tx1"/>
            </a:fontRef>
          </p:style>
        </p:cxnSp>
        <p:sp>
          <p:nvSpPr>
            <p:cNvPr id="46" name="Rectangle 4"/>
            <p:cNvSpPr>
              <a:spLocks noChangeArrowheads="1"/>
            </p:cNvSpPr>
            <p:nvPr/>
          </p:nvSpPr>
          <p:spPr bwMode="auto">
            <a:xfrm>
              <a:off x="251520" y="1537047"/>
              <a:ext cx="1937085"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spcBef>
                  <a:spcPts val="300"/>
                </a:spcBef>
              </a:pPr>
              <a:r>
                <a:rPr lang="de-DE" altLang="de-DE" sz="1400" b="1" dirty="0" smtClean="0">
                  <a:solidFill>
                    <a:srgbClr val="FF0000"/>
                  </a:solidFill>
                  <a:latin typeface="Arial" panose="020B0604020202020204" pitchFamily="34" charset="0"/>
                  <a:cs typeface="Arial" panose="020B0604020202020204" pitchFamily="34" charset="0"/>
                  <a:sym typeface="Symbol"/>
                </a:rPr>
                <a:t>beam 4 </a:t>
              </a:r>
              <a:r>
                <a:rPr lang="de-DE" altLang="de-DE" sz="1400" b="1" dirty="0" err="1" smtClean="0">
                  <a:solidFill>
                    <a:srgbClr val="FF0000"/>
                  </a:solidFill>
                  <a:latin typeface="Arial" panose="020B0604020202020204" pitchFamily="34" charset="0"/>
                  <a:cs typeface="Arial" panose="020B0604020202020204" pitchFamily="34" charset="0"/>
                  <a:sym typeface="Symbol"/>
                </a:rPr>
                <a:t>GeV</a:t>
              </a:r>
              <a:r>
                <a:rPr lang="de-DE" altLang="de-DE" sz="1400" b="1" dirty="0" smtClean="0">
                  <a:solidFill>
                    <a:srgbClr val="FF0000"/>
                  </a:solidFill>
                  <a:latin typeface="Arial" panose="020B0604020202020204" pitchFamily="34" charset="0"/>
                  <a:cs typeface="Arial" panose="020B0604020202020204" pitchFamily="34" charset="0"/>
                  <a:sym typeface="Symbol"/>
                </a:rPr>
                <a:t> </a:t>
              </a:r>
              <a:r>
                <a:rPr lang="en-US" altLang="de-DE" sz="1400" b="1" dirty="0" smtClean="0">
                  <a:solidFill>
                    <a:srgbClr val="FF0000"/>
                  </a:solidFill>
                  <a:latin typeface="Arial" panose="020B0604020202020204" pitchFamily="34" charset="0"/>
                  <a:cs typeface="Arial" panose="020B0604020202020204" pitchFamily="34" charset="0"/>
                  <a:sym typeface="Symbol"/>
                </a:rPr>
                <a:t>protons</a:t>
              </a:r>
            </a:p>
          </p:txBody>
        </p:sp>
        <p:sp>
          <p:nvSpPr>
            <p:cNvPr id="17" name="Rechteck 16"/>
            <p:cNvSpPr/>
            <p:nvPr/>
          </p:nvSpPr>
          <p:spPr>
            <a:xfrm>
              <a:off x="707571" y="1796143"/>
              <a:ext cx="1135883" cy="146957"/>
            </a:xfrm>
            <a:prstGeom prst="rect">
              <a:avLst/>
            </a:prstGeom>
            <a:solidFill>
              <a:schemeClr val="bg1">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DE"/>
            </a:p>
          </p:txBody>
        </p:sp>
        <p:sp>
          <p:nvSpPr>
            <p:cNvPr id="55" name="Rechteck 54"/>
            <p:cNvSpPr/>
            <p:nvPr/>
          </p:nvSpPr>
          <p:spPr>
            <a:xfrm>
              <a:off x="707571" y="2366501"/>
              <a:ext cx="1135883" cy="146957"/>
            </a:xfrm>
            <a:prstGeom prst="rect">
              <a:avLst/>
            </a:prstGeom>
            <a:solidFill>
              <a:schemeClr val="bg1">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DE"/>
            </a:p>
          </p:txBody>
        </p:sp>
        <p:sp>
          <p:nvSpPr>
            <p:cNvPr id="56" name="Rechteck 55"/>
            <p:cNvSpPr/>
            <p:nvPr/>
          </p:nvSpPr>
          <p:spPr>
            <a:xfrm flipV="1">
              <a:off x="1664223" y="1943098"/>
              <a:ext cx="179231" cy="423401"/>
            </a:xfrm>
            <a:prstGeom prst="rect">
              <a:avLst/>
            </a:prstGeom>
            <a:solidFill>
              <a:schemeClr val="bg1">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DE"/>
            </a:p>
          </p:txBody>
        </p:sp>
        <p:cxnSp>
          <p:nvCxnSpPr>
            <p:cNvPr id="23" name="Gerade Verbindung mit Pfeil 22"/>
            <p:cNvCxnSpPr/>
            <p:nvPr/>
          </p:nvCxnSpPr>
          <p:spPr>
            <a:xfrm flipV="1">
              <a:off x="707571" y="2229150"/>
              <a:ext cx="399087" cy="497234"/>
            </a:xfrm>
            <a:prstGeom prst="straightConnector1">
              <a:avLst/>
            </a:prstGeom>
            <a:ln>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grpSp>
      <p:sp>
        <p:nvSpPr>
          <p:cNvPr id="32" name="Rectangle 4"/>
          <p:cNvSpPr>
            <a:spLocks noChangeArrowheads="1"/>
          </p:cNvSpPr>
          <p:nvPr/>
        </p:nvSpPr>
        <p:spPr bwMode="auto">
          <a:xfrm>
            <a:off x="84118" y="3700366"/>
            <a:ext cx="1559998" cy="957185"/>
          </a:xfrm>
          <a:prstGeom prst="rect">
            <a:avLst/>
          </a:prstGeom>
          <a:noFill/>
          <a:ln w="12700" algn="ctr">
            <a:solidFill>
              <a:srgbClr val="00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pPr>
            <a:r>
              <a:rPr lang="en-US" altLang="de-DE" sz="1600" b="1" dirty="0" smtClean="0">
                <a:solidFill>
                  <a:srgbClr val="0000FF"/>
                </a:solidFill>
                <a:latin typeface="Arial" panose="020B0604020202020204" pitchFamily="34" charset="0"/>
                <a:cs typeface="Arial" panose="020B0604020202020204" pitchFamily="34" charset="0"/>
              </a:rPr>
              <a:t>Result:</a:t>
            </a:r>
          </a:p>
          <a:p>
            <a:pPr algn="l">
              <a:spcBef>
                <a:spcPts val="0"/>
              </a:spcBef>
            </a:pPr>
            <a:r>
              <a:rPr lang="en-US" altLang="de-DE" sz="1500" dirty="0" smtClean="0">
                <a:latin typeface="Arial" panose="020B0604020202020204" pitchFamily="34" charset="0"/>
                <a:cs typeface="Arial" panose="020B0604020202020204" pitchFamily="34" charset="0"/>
              </a:rPr>
              <a:t>Mainly neutrons</a:t>
            </a:r>
          </a:p>
          <a:p>
            <a:pPr algn="l">
              <a:spcBef>
                <a:spcPts val="0"/>
              </a:spcBef>
            </a:pPr>
            <a:r>
              <a:rPr lang="en-US" altLang="de-DE" sz="1500" dirty="0" smtClean="0">
                <a:latin typeface="Arial" panose="020B0604020202020204" pitchFamily="34" charset="0"/>
                <a:cs typeface="Arial" panose="020B0604020202020204" pitchFamily="34" charset="0"/>
              </a:rPr>
              <a:t>and µ behind thick shield</a:t>
            </a:r>
          </a:p>
        </p:txBody>
      </p:sp>
      <p:sp>
        <p:nvSpPr>
          <p:cNvPr id="34" name="Rectangle 4"/>
          <p:cNvSpPr>
            <a:spLocks noChangeArrowheads="1"/>
          </p:cNvSpPr>
          <p:nvPr/>
        </p:nvSpPr>
        <p:spPr bwMode="auto">
          <a:xfrm>
            <a:off x="2508266" y="1306457"/>
            <a:ext cx="1019795" cy="246286"/>
          </a:xfrm>
          <a:prstGeom prst="rect">
            <a:avLst/>
          </a:prstGeom>
          <a:noFill/>
          <a:ln w="12700" algn="ctr">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pPr>
            <a:r>
              <a:rPr lang="en-US" altLang="de-DE" sz="1400" b="1" dirty="0" smtClean="0">
                <a:latin typeface="Arial" panose="020B0604020202020204" pitchFamily="34" charset="0"/>
                <a:cs typeface="Arial" panose="020B0604020202020204" pitchFamily="34" charset="0"/>
              </a:rPr>
              <a:t>neutron</a:t>
            </a:r>
            <a:endParaRPr lang="en-US" altLang="de-DE" sz="1400" dirty="0" smtClean="0">
              <a:latin typeface="Arial" panose="020B0604020202020204" pitchFamily="34" charset="0"/>
              <a:cs typeface="Arial" panose="020B0604020202020204" pitchFamily="34" charset="0"/>
            </a:endParaRPr>
          </a:p>
        </p:txBody>
      </p:sp>
      <p:sp>
        <p:nvSpPr>
          <p:cNvPr id="35" name="Rectangle 4"/>
          <p:cNvSpPr>
            <a:spLocks noChangeArrowheads="1"/>
          </p:cNvSpPr>
          <p:nvPr/>
        </p:nvSpPr>
        <p:spPr bwMode="auto">
          <a:xfrm>
            <a:off x="4776341" y="1340768"/>
            <a:ext cx="1019795" cy="246286"/>
          </a:xfrm>
          <a:prstGeom prst="rect">
            <a:avLst/>
          </a:prstGeom>
          <a:noFill/>
          <a:ln w="12700" algn="ctr">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pPr>
            <a:r>
              <a:rPr lang="en-US" altLang="de-DE" sz="1400" b="1" dirty="0" smtClean="0">
                <a:latin typeface="Arial" panose="020B0604020202020204" pitchFamily="34" charset="0"/>
                <a:cs typeface="Arial" panose="020B0604020202020204" pitchFamily="34" charset="0"/>
                <a:sym typeface="Symbol"/>
              </a:rPr>
              <a:t></a:t>
            </a:r>
            <a:endParaRPr lang="en-US" altLang="de-DE" sz="1400" dirty="0" smtClean="0">
              <a:latin typeface="Arial" panose="020B0604020202020204" pitchFamily="34" charset="0"/>
              <a:cs typeface="Arial" panose="020B0604020202020204" pitchFamily="34" charset="0"/>
            </a:endParaRPr>
          </a:p>
        </p:txBody>
      </p:sp>
      <p:sp>
        <p:nvSpPr>
          <p:cNvPr id="36" name="Rectangle 4"/>
          <p:cNvSpPr>
            <a:spLocks noChangeArrowheads="1"/>
          </p:cNvSpPr>
          <p:nvPr/>
        </p:nvSpPr>
        <p:spPr bwMode="auto">
          <a:xfrm>
            <a:off x="7186477" y="1311876"/>
            <a:ext cx="1019795" cy="246286"/>
          </a:xfrm>
          <a:prstGeom prst="rect">
            <a:avLst/>
          </a:prstGeom>
          <a:noFill/>
          <a:ln w="12700" algn="ctr">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pPr>
            <a:r>
              <a:rPr lang="en-US" altLang="de-DE" sz="1400" b="1" dirty="0" smtClean="0">
                <a:latin typeface="Arial" panose="020B0604020202020204" pitchFamily="34" charset="0"/>
                <a:cs typeface="Arial" panose="020B0604020202020204" pitchFamily="34" charset="0"/>
              </a:rPr>
              <a:t>proton</a:t>
            </a:r>
            <a:endParaRPr lang="en-US" altLang="de-DE" sz="1400" dirty="0" smtClean="0">
              <a:latin typeface="Arial" panose="020B0604020202020204" pitchFamily="34" charset="0"/>
              <a:cs typeface="Arial" panose="020B0604020202020204" pitchFamily="34" charset="0"/>
            </a:endParaRPr>
          </a:p>
        </p:txBody>
      </p:sp>
      <p:sp>
        <p:nvSpPr>
          <p:cNvPr id="39" name="Rectangle 4"/>
          <p:cNvSpPr>
            <a:spLocks noChangeArrowheads="1"/>
          </p:cNvSpPr>
          <p:nvPr/>
        </p:nvSpPr>
        <p:spPr bwMode="auto">
          <a:xfrm>
            <a:off x="2549153" y="3577223"/>
            <a:ext cx="1019795" cy="246286"/>
          </a:xfrm>
          <a:prstGeom prst="rect">
            <a:avLst/>
          </a:prstGeom>
          <a:noFill/>
          <a:ln w="12700" algn="ctr">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pPr>
            <a:r>
              <a:rPr lang="en-US" altLang="de-DE" sz="1400" b="1" dirty="0" smtClean="0">
                <a:latin typeface="Arial" panose="020B0604020202020204" pitchFamily="34" charset="0"/>
                <a:cs typeface="Arial" panose="020B0604020202020204" pitchFamily="34" charset="0"/>
              </a:rPr>
              <a:t>neutron</a:t>
            </a:r>
            <a:endParaRPr lang="en-US" altLang="de-DE" sz="1400" dirty="0" smtClean="0">
              <a:latin typeface="Arial" panose="020B0604020202020204" pitchFamily="34" charset="0"/>
              <a:cs typeface="Arial" panose="020B0604020202020204" pitchFamily="34" charset="0"/>
            </a:endParaRPr>
          </a:p>
        </p:txBody>
      </p:sp>
      <p:sp>
        <p:nvSpPr>
          <p:cNvPr id="50" name="Rectangle 4"/>
          <p:cNvSpPr>
            <a:spLocks noChangeArrowheads="1"/>
          </p:cNvSpPr>
          <p:nvPr/>
        </p:nvSpPr>
        <p:spPr bwMode="auto">
          <a:xfrm>
            <a:off x="7152605" y="3542754"/>
            <a:ext cx="1019795" cy="246286"/>
          </a:xfrm>
          <a:prstGeom prst="rect">
            <a:avLst/>
          </a:prstGeom>
          <a:noFill/>
          <a:ln w="12700" algn="ctr">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pPr>
            <a:r>
              <a:rPr lang="en-US" altLang="de-DE" sz="1400" b="1" dirty="0" smtClean="0">
                <a:latin typeface="Arial" panose="020B0604020202020204" pitchFamily="34" charset="0"/>
                <a:cs typeface="Arial" panose="020B0604020202020204" pitchFamily="34" charset="0"/>
              </a:rPr>
              <a:t>proton</a:t>
            </a:r>
            <a:endParaRPr lang="en-US" altLang="de-DE" sz="1400" dirty="0" smtClean="0">
              <a:latin typeface="Arial" panose="020B0604020202020204" pitchFamily="34" charset="0"/>
              <a:cs typeface="Arial" panose="020B0604020202020204" pitchFamily="34" charset="0"/>
            </a:endParaRPr>
          </a:p>
        </p:txBody>
      </p:sp>
      <p:sp>
        <p:nvSpPr>
          <p:cNvPr id="51" name="Rectangle 4"/>
          <p:cNvSpPr>
            <a:spLocks noChangeArrowheads="1"/>
          </p:cNvSpPr>
          <p:nvPr/>
        </p:nvSpPr>
        <p:spPr bwMode="auto">
          <a:xfrm>
            <a:off x="4848349" y="3537903"/>
            <a:ext cx="1019795" cy="246286"/>
          </a:xfrm>
          <a:prstGeom prst="rect">
            <a:avLst/>
          </a:prstGeom>
          <a:noFill/>
          <a:ln w="12700" algn="ctr">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pPr>
            <a:r>
              <a:rPr lang="en-US" altLang="de-DE" sz="1400" b="1" dirty="0" smtClean="0">
                <a:latin typeface="Arial" panose="020B0604020202020204" pitchFamily="34" charset="0"/>
                <a:cs typeface="Arial" panose="020B0604020202020204" pitchFamily="34" charset="0"/>
                <a:sym typeface="Symbol"/>
              </a:rPr>
              <a:t></a:t>
            </a:r>
            <a:endParaRPr lang="en-US" altLang="de-DE" sz="1400" dirty="0" smtClean="0">
              <a:latin typeface="Arial" panose="020B0604020202020204" pitchFamily="34" charset="0"/>
              <a:cs typeface="Arial" panose="020B0604020202020204" pitchFamily="34" charset="0"/>
            </a:endParaRPr>
          </a:p>
        </p:txBody>
      </p:sp>
      <p:sp>
        <p:nvSpPr>
          <p:cNvPr id="52" name="Rectangle 4"/>
          <p:cNvSpPr>
            <a:spLocks noChangeArrowheads="1"/>
          </p:cNvSpPr>
          <p:nvPr/>
        </p:nvSpPr>
        <p:spPr bwMode="auto">
          <a:xfrm>
            <a:off x="3018163" y="3833929"/>
            <a:ext cx="550785" cy="243143"/>
          </a:xfrm>
          <a:prstGeom prst="rect">
            <a:avLst/>
          </a:prstGeom>
          <a:noFill/>
          <a:ln w="12700" algn="ctr">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pPr>
            <a:r>
              <a:rPr lang="en-US" altLang="de-DE" sz="1400" b="1" dirty="0" smtClean="0">
                <a:latin typeface="Arial" panose="020B0604020202020204" pitchFamily="34" charset="0"/>
                <a:cs typeface="Arial" panose="020B0604020202020204" pitchFamily="34" charset="0"/>
              </a:rPr>
              <a:t>3 m </a:t>
            </a:r>
            <a:endParaRPr lang="en-US" altLang="de-DE" sz="1400" dirty="0" smtClean="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395371818"/>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nodePh="1">
                                  <p:stCondLst>
                                    <p:cond delay="0"/>
                                  </p:stCondLst>
                                  <p:endCondLst>
                                    <p:cond evt="begin" delay="0">
                                      <p:tn val="5"/>
                                    </p:cond>
                                  </p:endCondLst>
                                  <p:childTnLst>
                                    <p:set>
                                      <p:cBhvr>
                                        <p:cTn id="6" dur="1" fill="hold">
                                          <p:stCondLst>
                                            <p:cond delay="0"/>
                                          </p:stCondLst>
                                        </p:cTn>
                                        <p:tgtEl>
                                          <p:spTgt spid="30003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1"/>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5365"/>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7"/>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5"/>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5364"/>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38"/>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36"/>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5366"/>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40"/>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52"/>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39"/>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nodeType="clickEffect">
                                  <p:stCondLst>
                                    <p:cond delay="0"/>
                                  </p:stCondLst>
                                  <p:childTnLst>
                                    <p:set>
                                      <p:cBhvr>
                                        <p:cTn id="44" dur="1" fill="hold">
                                          <p:stCondLst>
                                            <p:cond delay="0"/>
                                          </p:stCondLst>
                                        </p:cTn>
                                        <p:tgtEl>
                                          <p:spTgt spid="15367"/>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42"/>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51"/>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nodeType="clickEffect">
                                  <p:stCondLst>
                                    <p:cond delay="0"/>
                                  </p:stCondLst>
                                  <p:childTnLst>
                                    <p:set>
                                      <p:cBhvr>
                                        <p:cTn id="52" dur="1" fill="hold">
                                          <p:stCondLst>
                                            <p:cond delay="0"/>
                                          </p:stCondLst>
                                        </p:cTn>
                                        <p:tgtEl>
                                          <p:spTgt spid="15368"/>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43"/>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32"/>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0"/>
                                          </p:stCondLst>
                                        </p:cTn>
                                        <p:tgtEl>
                                          <p:spTgt spid="5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0037" grpId="0"/>
      <p:bldP spid="37" grpId="0"/>
      <p:bldP spid="38" grpId="0"/>
      <p:bldP spid="40" grpId="0"/>
      <p:bldP spid="41" grpId="0"/>
      <p:bldP spid="42" grpId="0"/>
      <p:bldP spid="43" grpId="0"/>
      <p:bldP spid="32" grpId="0" animBg="1"/>
      <p:bldP spid="34" grpId="0"/>
      <p:bldP spid="35" grpId="0"/>
      <p:bldP spid="36" grpId="0"/>
      <p:bldP spid="39" grpId="0"/>
      <p:bldP spid="50" grpId="0"/>
      <p:bldP spid="51" grpId="0"/>
      <p:bldP spid="52" grpId="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Text Box 2"/>
          <p:cNvSpPr txBox="1">
            <a:spLocks noChangeArrowheads="1"/>
          </p:cNvSpPr>
          <p:nvPr/>
        </p:nvSpPr>
        <p:spPr bwMode="auto">
          <a:xfrm>
            <a:off x="252000" y="180000"/>
            <a:ext cx="7924800" cy="430887"/>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200" b="1" dirty="0" smtClean="0">
                <a:solidFill>
                  <a:srgbClr val="000000"/>
                </a:solidFill>
                <a:latin typeface="Calibri" panose="020F0502020204030204" pitchFamily="34" charset="0"/>
                <a:cs typeface="Calibri" panose="020F0502020204030204" pitchFamily="34" charset="0"/>
              </a:rPr>
              <a:t>Realistic Example for Shielding of Accelerators </a:t>
            </a:r>
            <a:endParaRPr lang="en-US" altLang="de-DE" sz="2200" b="1" dirty="0">
              <a:solidFill>
                <a:srgbClr val="000000"/>
              </a:solidFill>
              <a:latin typeface="Calibri" panose="020F0502020204030204" pitchFamily="34" charset="0"/>
              <a:cs typeface="Calibri" panose="020F0502020204030204" pitchFamily="34" charset="0"/>
            </a:endParaRPr>
          </a:p>
        </p:txBody>
      </p:sp>
      <p:sp>
        <p:nvSpPr>
          <p:cNvPr id="300037" name="Rectangle 5"/>
          <p:cNvSpPr>
            <a:spLocks noChangeArrowheads="1"/>
          </p:cNvSpPr>
          <p:nvPr/>
        </p:nvSpPr>
        <p:spPr bwMode="auto">
          <a:xfrm>
            <a:off x="284163" y="3497263"/>
            <a:ext cx="8491537"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en-US" altLang="de-DE" sz="2000" dirty="0">
              <a:solidFill>
                <a:schemeClr val="accent2"/>
              </a:solidFill>
            </a:endParaRPr>
          </a:p>
        </p:txBody>
      </p:sp>
      <p:sp>
        <p:nvSpPr>
          <p:cNvPr id="7" name="Rectangle 4"/>
          <p:cNvSpPr>
            <a:spLocks noChangeArrowheads="1"/>
          </p:cNvSpPr>
          <p:nvPr/>
        </p:nvSpPr>
        <p:spPr bwMode="auto">
          <a:xfrm>
            <a:off x="35496" y="764704"/>
            <a:ext cx="7694748" cy="13726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pPr>
            <a:r>
              <a:rPr lang="en-US" altLang="de-DE" sz="1600" b="1" dirty="0" smtClean="0">
                <a:solidFill>
                  <a:srgbClr val="0000FF"/>
                </a:solidFill>
                <a:latin typeface="Arial" panose="020B0604020202020204" pitchFamily="34" charset="0"/>
                <a:cs typeface="Arial" panose="020B0604020202020204" pitchFamily="34" charset="0"/>
              </a:rPr>
              <a:t>Example shielding of accelerator: </a:t>
            </a:r>
            <a:r>
              <a:rPr lang="en-US" altLang="de-DE" sz="1500" dirty="0" smtClean="0">
                <a:latin typeface="Arial" panose="020B0604020202020204" pitchFamily="34" charset="0"/>
                <a:cs typeface="Arial" panose="020B0604020202020204" pitchFamily="34" charset="0"/>
                <a:sym typeface="Symbol"/>
              </a:rPr>
              <a:t>Proton beam of 29 GeV for anti-proton production</a:t>
            </a:r>
            <a:endParaRPr lang="en-US" altLang="de-DE" sz="1500" b="1" i="1" dirty="0" smtClean="0">
              <a:latin typeface="Arial" panose="020B0604020202020204" pitchFamily="34" charset="0"/>
              <a:cs typeface="Arial" panose="020B0604020202020204" pitchFamily="34" charset="0"/>
              <a:sym typeface="Symbol"/>
            </a:endParaRPr>
          </a:p>
          <a:p>
            <a:pPr algn="l">
              <a:lnSpc>
                <a:spcPct val="70000"/>
              </a:lnSpc>
            </a:pPr>
            <a:r>
              <a:rPr lang="de-DE" altLang="de-DE" sz="1500" dirty="0" smtClean="0">
                <a:latin typeface="Arial" panose="020B0604020202020204" pitchFamily="34" charset="0"/>
                <a:cs typeface="Arial" panose="020B0604020202020204" pitchFamily="34" charset="0"/>
                <a:sym typeface="Symbol"/>
              </a:rPr>
              <a:t>Assumtion 2.5  10</a:t>
            </a:r>
            <a:r>
              <a:rPr lang="de-DE" altLang="de-DE" sz="1500" baseline="30000" dirty="0" smtClean="0">
                <a:latin typeface="Arial" panose="020B0604020202020204" pitchFamily="34" charset="0"/>
                <a:cs typeface="Arial" panose="020B0604020202020204" pitchFamily="34" charset="0"/>
                <a:sym typeface="Symbol"/>
              </a:rPr>
              <a:t>13</a:t>
            </a:r>
            <a:r>
              <a:rPr lang="de-DE" altLang="de-DE" sz="1500" dirty="0" smtClean="0">
                <a:latin typeface="Arial" panose="020B0604020202020204" pitchFamily="34" charset="0"/>
                <a:cs typeface="Arial" panose="020B0604020202020204" pitchFamily="34" charset="0"/>
                <a:sym typeface="Symbol"/>
              </a:rPr>
              <a:t> </a:t>
            </a:r>
            <a:r>
              <a:rPr lang="en-US" altLang="de-DE" sz="1500" dirty="0" smtClean="0">
                <a:latin typeface="Arial" panose="020B0604020202020204" pitchFamily="34" charset="0"/>
                <a:cs typeface="Arial" panose="020B0604020202020204" pitchFamily="34" charset="0"/>
                <a:sym typeface="Symbol"/>
              </a:rPr>
              <a:t>protons on 11cm long copper target </a:t>
            </a:r>
          </a:p>
          <a:p>
            <a:pPr algn="l">
              <a:lnSpc>
                <a:spcPct val="70000"/>
              </a:lnSpc>
            </a:pPr>
            <a:r>
              <a:rPr lang="en-US" altLang="de-DE" sz="1500" dirty="0" smtClean="0">
                <a:latin typeface="Arial" panose="020B0604020202020204" pitchFamily="34" charset="0"/>
                <a:cs typeface="Arial" panose="020B0604020202020204" pitchFamily="34" charset="0"/>
                <a:sym typeface="Symbol"/>
              </a:rPr>
              <a:t>Shield: Iron (1.6 m downstream and 1 m transverse)</a:t>
            </a:r>
          </a:p>
          <a:p>
            <a:pPr algn="l">
              <a:lnSpc>
                <a:spcPct val="70000"/>
              </a:lnSpc>
            </a:pPr>
            <a:r>
              <a:rPr lang="en-US" altLang="de-DE" sz="1500" dirty="0" smtClean="0">
                <a:latin typeface="Arial" panose="020B0604020202020204" pitchFamily="34" charset="0"/>
                <a:cs typeface="Arial" panose="020B0604020202020204" pitchFamily="34" charset="0"/>
                <a:sym typeface="Symbol"/>
              </a:rPr>
              <a:t>            Concrete  8 m around beam pipe</a:t>
            </a:r>
          </a:p>
          <a:p>
            <a:pPr algn="l">
              <a:lnSpc>
                <a:spcPct val="70000"/>
              </a:lnSpc>
            </a:pPr>
            <a:r>
              <a:rPr lang="en-US" altLang="de-DE" sz="1500" dirty="0" smtClean="0">
                <a:latin typeface="Arial" panose="020B0604020202020204" pitchFamily="34" charset="0"/>
                <a:cs typeface="Arial" panose="020B0604020202020204" pitchFamily="34" charset="0"/>
                <a:sym typeface="Symbol"/>
              </a:rPr>
              <a:t>Goal:    Free access region outside i.e. equivalent dose rate </a:t>
            </a:r>
            <a:r>
              <a:rPr lang="en-US" altLang="de-DE" sz="1500" b="1" i="1" dirty="0" smtClean="0">
                <a:latin typeface="Arial" panose="020B0604020202020204" pitchFamily="34" charset="0"/>
                <a:cs typeface="Arial" panose="020B0604020202020204" pitchFamily="34" charset="0"/>
                <a:sym typeface="Symbol"/>
              </a:rPr>
              <a:t>H</a:t>
            </a:r>
            <a:r>
              <a:rPr lang="en-US" altLang="de-DE" sz="1500" dirty="0">
                <a:latin typeface="Arial" panose="020B0604020202020204" pitchFamily="34" charset="0"/>
                <a:cs typeface="Arial" panose="020B0604020202020204" pitchFamily="34" charset="0"/>
                <a:sym typeface="Symbol"/>
              </a:rPr>
              <a:t> </a:t>
            </a:r>
            <a:r>
              <a:rPr lang="en-US" altLang="de-DE" sz="1500" b="1" i="1" dirty="0" smtClean="0">
                <a:latin typeface="Arial" panose="020B0604020202020204" pitchFamily="34" charset="0"/>
                <a:cs typeface="Arial" panose="020B0604020202020204" pitchFamily="34" charset="0"/>
                <a:sym typeface="Symbol"/>
              </a:rPr>
              <a:t>/ t </a:t>
            </a:r>
            <a:r>
              <a:rPr lang="en-US" altLang="de-DE" sz="1500" dirty="0" smtClean="0">
                <a:latin typeface="Arial" panose="020B0604020202020204" pitchFamily="34" charset="0"/>
                <a:cs typeface="Arial" panose="020B0604020202020204" pitchFamily="34" charset="0"/>
                <a:sym typeface="Symbol"/>
              </a:rPr>
              <a:t>&lt; 0.5 µ</a:t>
            </a:r>
            <a:r>
              <a:rPr lang="en-US" altLang="de-DE" sz="1500" dirty="0" err="1" smtClean="0">
                <a:latin typeface="Arial" panose="020B0604020202020204" pitchFamily="34" charset="0"/>
                <a:cs typeface="Arial" panose="020B0604020202020204" pitchFamily="34" charset="0"/>
                <a:sym typeface="Symbol"/>
              </a:rPr>
              <a:t>Sv</a:t>
            </a:r>
            <a:r>
              <a:rPr lang="en-US" altLang="de-DE" sz="1500" dirty="0" smtClean="0">
                <a:latin typeface="Arial" panose="020B0604020202020204" pitchFamily="34" charset="0"/>
                <a:cs typeface="Arial" panose="020B0604020202020204" pitchFamily="34" charset="0"/>
                <a:sym typeface="Symbol"/>
              </a:rPr>
              <a:t>/h  </a:t>
            </a:r>
            <a:endParaRPr lang="en-US" altLang="de-DE" sz="1500" dirty="0" smtClean="0">
              <a:latin typeface="Arial" panose="020B0604020202020204" pitchFamily="34" charset="0"/>
              <a:cs typeface="Arial" panose="020B0604020202020204" pitchFamily="34" charset="0"/>
            </a:endParaRPr>
          </a:p>
        </p:txBody>
      </p:sp>
      <p:sp>
        <p:nvSpPr>
          <p:cNvPr id="11" name="Rectangle 4"/>
          <p:cNvSpPr>
            <a:spLocks noChangeArrowheads="1"/>
          </p:cNvSpPr>
          <p:nvPr/>
        </p:nvSpPr>
        <p:spPr bwMode="auto">
          <a:xfrm>
            <a:off x="10346" y="6284066"/>
            <a:ext cx="2150509" cy="235321"/>
          </a:xfrm>
          <a:prstGeom prst="rect">
            <a:avLst/>
          </a:prstGeom>
          <a:noFill/>
          <a:ln>
            <a:noFill/>
          </a:ln>
          <a:effectLs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pPr>
            <a:r>
              <a:rPr lang="en-US" altLang="de-DE" sz="1300" dirty="0" smtClean="0">
                <a:latin typeface="Arial" panose="020B0604020202020204" pitchFamily="34" charset="0"/>
                <a:cs typeface="Arial" panose="020B0604020202020204" pitchFamily="34" charset="0"/>
              </a:rPr>
              <a:t>K.. </a:t>
            </a:r>
            <a:r>
              <a:rPr lang="en-US" altLang="de-DE" sz="1300" dirty="0">
                <a:latin typeface="Arial" panose="020B0604020202020204" pitchFamily="34" charset="0"/>
                <a:cs typeface="Arial" panose="020B0604020202020204" pitchFamily="34" charset="0"/>
              </a:rPr>
              <a:t>K</a:t>
            </a:r>
            <a:r>
              <a:rPr lang="en-US" altLang="de-DE" sz="1300" dirty="0" smtClean="0">
                <a:latin typeface="Arial" panose="020B0604020202020204" pitchFamily="34" charset="0"/>
                <a:cs typeface="Arial" panose="020B0604020202020204" pitchFamily="34" charset="0"/>
              </a:rPr>
              <a:t>nie et al., IPAC 2012</a:t>
            </a:r>
          </a:p>
        </p:txBody>
      </p:sp>
      <p:grpSp>
        <p:nvGrpSpPr>
          <p:cNvPr id="2051" name="Gruppieren 2050"/>
          <p:cNvGrpSpPr/>
          <p:nvPr/>
        </p:nvGrpSpPr>
        <p:grpSpPr>
          <a:xfrm>
            <a:off x="117909" y="2132856"/>
            <a:ext cx="6253593" cy="3578378"/>
            <a:chOff x="117909" y="2772547"/>
            <a:chExt cx="6253593" cy="3578378"/>
          </a:xfrm>
        </p:grpSpPr>
        <p:pic>
          <p:nvPicPr>
            <p:cNvPr id="1026" name="Picture 2"/>
            <p:cNvPicPr>
              <a:picLocks noChangeAspect="1" noChangeArrowheads="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t="50000" b="4773"/>
            <a:stretch/>
          </p:blipFill>
          <p:spPr bwMode="auto">
            <a:xfrm>
              <a:off x="117909" y="4333413"/>
              <a:ext cx="6029962" cy="20175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2"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r="7858" b="59315"/>
            <a:stretch/>
          </p:blipFill>
          <p:spPr bwMode="auto">
            <a:xfrm>
              <a:off x="882394" y="2772547"/>
              <a:ext cx="4771391" cy="155857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91888" t="50000" b="8924"/>
            <a:stretch/>
          </p:blipFill>
          <p:spPr bwMode="auto">
            <a:xfrm>
              <a:off x="5654109" y="3497263"/>
              <a:ext cx="717393" cy="268740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5" name="Gerade Verbindung mit Pfeil 4"/>
            <p:cNvCxnSpPr/>
            <p:nvPr/>
          </p:nvCxnSpPr>
          <p:spPr bwMode="auto">
            <a:xfrm>
              <a:off x="491067" y="5435302"/>
              <a:ext cx="957104" cy="0"/>
            </a:xfrm>
            <a:prstGeom prst="straightConnector1">
              <a:avLst/>
            </a:prstGeom>
            <a:solidFill>
              <a:schemeClr val="accent1"/>
            </a:solidFill>
            <a:ln w="41275" cap="flat" cmpd="sng" algn="ctr">
              <a:solidFill>
                <a:srgbClr val="FF0000"/>
              </a:solidFill>
              <a:prstDash val="solid"/>
              <a:round/>
              <a:headEnd type="none" w="med" len="med"/>
              <a:tailEnd type="stealth"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8" name="Rectangle 4"/>
            <p:cNvSpPr>
              <a:spLocks noChangeArrowheads="1"/>
            </p:cNvSpPr>
            <p:nvPr/>
          </p:nvSpPr>
          <p:spPr bwMode="auto">
            <a:xfrm>
              <a:off x="621428" y="5140506"/>
              <a:ext cx="826743" cy="257315"/>
            </a:xfrm>
            <a:prstGeom prst="rect">
              <a:avLst/>
            </a:prstGeom>
            <a:noFill/>
            <a:ln>
              <a:noFill/>
            </a:ln>
            <a:effectLs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pPr>
              <a:r>
                <a:rPr lang="en-US" altLang="de-DE" sz="1500" b="1" dirty="0" smtClean="0">
                  <a:solidFill>
                    <a:srgbClr val="FF0000"/>
                  </a:solidFill>
                  <a:latin typeface="Arial" panose="020B0604020202020204" pitchFamily="34" charset="0"/>
                  <a:cs typeface="Arial" panose="020B0604020202020204" pitchFamily="34" charset="0"/>
                </a:rPr>
                <a:t>beam</a:t>
              </a:r>
            </a:p>
          </p:txBody>
        </p:sp>
        <p:cxnSp>
          <p:nvCxnSpPr>
            <p:cNvPr id="21" name="Gerade Verbindung mit Pfeil 20"/>
            <p:cNvCxnSpPr/>
            <p:nvPr/>
          </p:nvCxnSpPr>
          <p:spPr bwMode="auto">
            <a:xfrm>
              <a:off x="403842" y="3637751"/>
              <a:ext cx="957104" cy="0"/>
            </a:xfrm>
            <a:prstGeom prst="straightConnector1">
              <a:avLst/>
            </a:prstGeom>
            <a:solidFill>
              <a:schemeClr val="accent1"/>
            </a:solidFill>
            <a:ln w="41275" cap="flat" cmpd="sng" algn="ctr">
              <a:solidFill>
                <a:srgbClr val="FF0000"/>
              </a:solidFill>
              <a:prstDash val="solid"/>
              <a:round/>
              <a:headEnd type="none" w="med" len="med"/>
              <a:tailEnd type="stealth"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2" name="Rectangle 4"/>
            <p:cNvSpPr>
              <a:spLocks noChangeArrowheads="1"/>
            </p:cNvSpPr>
            <p:nvPr/>
          </p:nvSpPr>
          <p:spPr bwMode="auto">
            <a:xfrm>
              <a:off x="318127" y="3394006"/>
              <a:ext cx="826743" cy="257315"/>
            </a:xfrm>
            <a:prstGeom prst="rect">
              <a:avLst/>
            </a:prstGeom>
            <a:noFill/>
            <a:ln>
              <a:noFill/>
            </a:ln>
            <a:effectLs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pPr>
              <a:r>
                <a:rPr lang="en-US" altLang="de-DE" sz="1500" b="1" dirty="0" smtClean="0">
                  <a:solidFill>
                    <a:srgbClr val="FF0000"/>
                  </a:solidFill>
                  <a:latin typeface="Arial" panose="020B0604020202020204" pitchFamily="34" charset="0"/>
                  <a:cs typeface="Arial" panose="020B0604020202020204" pitchFamily="34" charset="0"/>
                </a:rPr>
                <a:t>beam</a:t>
              </a:r>
            </a:p>
          </p:txBody>
        </p:sp>
        <p:sp>
          <p:nvSpPr>
            <p:cNvPr id="25" name="Rectangle 4"/>
            <p:cNvSpPr>
              <a:spLocks noChangeArrowheads="1"/>
            </p:cNvSpPr>
            <p:nvPr/>
          </p:nvSpPr>
          <p:spPr bwMode="auto">
            <a:xfrm>
              <a:off x="2301470" y="3360291"/>
              <a:ext cx="699423" cy="235321"/>
            </a:xfrm>
            <a:prstGeom prst="rect">
              <a:avLst/>
            </a:prstGeom>
            <a:noFill/>
            <a:ln>
              <a:noFill/>
            </a:ln>
            <a:effectLs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pPr>
              <a:r>
                <a:rPr lang="en-US" altLang="de-DE" sz="1300" b="1" dirty="0" smtClean="0">
                  <a:solidFill>
                    <a:srgbClr val="FFFF66"/>
                  </a:solidFill>
                  <a:latin typeface="Arial" panose="020B0604020202020204" pitchFamily="34" charset="0"/>
                  <a:cs typeface="Arial" panose="020B0604020202020204" pitchFamily="34" charset="0"/>
                </a:rPr>
                <a:t>7.3m</a:t>
              </a:r>
            </a:p>
          </p:txBody>
        </p:sp>
        <p:sp>
          <p:nvSpPr>
            <p:cNvPr id="26" name="Rectangle 4"/>
            <p:cNvSpPr>
              <a:spLocks noChangeArrowheads="1"/>
            </p:cNvSpPr>
            <p:nvPr/>
          </p:nvSpPr>
          <p:spPr bwMode="auto">
            <a:xfrm>
              <a:off x="2239124" y="3791051"/>
              <a:ext cx="699423" cy="235321"/>
            </a:xfrm>
            <a:prstGeom prst="rect">
              <a:avLst/>
            </a:prstGeom>
            <a:noFill/>
            <a:ln>
              <a:noFill/>
            </a:ln>
            <a:effectLs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pPr>
              <a:r>
                <a:rPr lang="en-US" altLang="de-DE" sz="1300" b="1" dirty="0" smtClean="0">
                  <a:solidFill>
                    <a:srgbClr val="FFFF66"/>
                  </a:solidFill>
                  <a:latin typeface="Arial" panose="020B0604020202020204" pitchFamily="34" charset="0"/>
                  <a:cs typeface="Arial" panose="020B0604020202020204" pitchFamily="34" charset="0"/>
                </a:rPr>
                <a:t>8.2m</a:t>
              </a:r>
            </a:p>
          </p:txBody>
        </p:sp>
        <p:sp>
          <p:nvSpPr>
            <p:cNvPr id="27" name="Rectangle 4"/>
            <p:cNvSpPr>
              <a:spLocks noChangeArrowheads="1"/>
            </p:cNvSpPr>
            <p:nvPr/>
          </p:nvSpPr>
          <p:spPr bwMode="auto">
            <a:xfrm>
              <a:off x="3531843" y="3697318"/>
              <a:ext cx="537930" cy="235321"/>
            </a:xfrm>
            <a:prstGeom prst="rect">
              <a:avLst/>
            </a:prstGeom>
            <a:noFill/>
            <a:ln>
              <a:noFill/>
            </a:ln>
            <a:effectLs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pPr>
              <a:r>
                <a:rPr lang="en-US" altLang="de-DE" sz="1300" b="1" dirty="0" smtClean="0">
                  <a:solidFill>
                    <a:srgbClr val="FFFF66"/>
                  </a:solidFill>
                  <a:latin typeface="Arial" panose="020B0604020202020204" pitchFamily="34" charset="0"/>
                  <a:cs typeface="Arial" panose="020B0604020202020204" pitchFamily="34" charset="0"/>
                </a:rPr>
                <a:t>15m</a:t>
              </a:r>
            </a:p>
          </p:txBody>
        </p:sp>
        <p:sp>
          <p:nvSpPr>
            <p:cNvPr id="28" name="Rectangle 4"/>
            <p:cNvSpPr>
              <a:spLocks noChangeArrowheads="1"/>
            </p:cNvSpPr>
            <p:nvPr/>
          </p:nvSpPr>
          <p:spPr bwMode="auto">
            <a:xfrm>
              <a:off x="1409692" y="3292828"/>
              <a:ext cx="897081" cy="235321"/>
            </a:xfrm>
            <a:prstGeom prst="rect">
              <a:avLst/>
            </a:prstGeom>
            <a:noFill/>
            <a:ln>
              <a:noFill/>
            </a:ln>
            <a:effectLs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pPr>
              <a:r>
                <a:rPr lang="en-US" altLang="de-DE" sz="1300" b="1" dirty="0" smtClean="0">
                  <a:solidFill>
                    <a:srgbClr val="FFFF66"/>
                  </a:solidFill>
                  <a:latin typeface="Arial" panose="020B0604020202020204" pitchFamily="34" charset="0"/>
                  <a:cs typeface="Arial" panose="020B0604020202020204" pitchFamily="34" charset="0"/>
                </a:rPr>
                <a:t>concrete</a:t>
              </a:r>
            </a:p>
          </p:txBody>
        </p:sp>
        <p:sp>
          <p:nvSpPr>
            <p:cNvPr id="29" name="Rectangle 4"/>
            <p:cNvSpPr>
              <a:spLocks noChangeArrowheads="1"/>
            </p:cNvSpPr>
            <p:nvPr/>
          </p:nvSpPr>
          <p:spPr bwMode="auto">
            <a:xfrm>
              <a:off x="3330952" y="3967521"/>
              <a:ext cx="652230" cy="235321"/>
            </a:xfrm>
            <a:prstGeom prst="rect">
              <a:avLst/>
            </a:prstGeom>
            <a:noFill/>
            <a:ln>
              <a:noFill/>
            </a:ln>
            <a:effectLs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pPr>
              <a:r>
                <a:rPr lang="en-US" altLang="de-DE" sz="1300" b="1" dirty="0" smtClean="0">
                  <a:solidFill>
                    <a:schemeClr val="bg1"/>
                  </a:solidFill>
                  <a:latin typeface="Arial" panose="020B0604020202020204" pitchFamily="34" charset="0"/>
                  <a:cs typeface="Arial" panose="020B0604020202020204" pitchFamily="34" charset="0"/>
                </a:rPr>
                <a:t>soil</a:t>
              </a:r>
            </a:p>
          </p:txBody>
        </p:sp>
        <p:sp>
          <p:nvSpPr>
            <p:cNvPr id="30" name="Rectangle 4"/>
            <p:cNvSpPr>
              <a:spLocks noChangeArrowheads="1"/>
            </p:cNvSpPr>
            <p:nvPr/>
          </p:nvSpPr>
          <p:spPr bwMode="auto">
            <a:xfrm>
              <a:off x="3531843" y="3697318"/>
              <a:ext cx="537930" cy="235321"/>
            </a:xfrm>
            <a:prstGeom prst="rect">
              <a:avLst/>
            </a:prstGeom>
            <a:noFill/>
            <a:ln>
              <a:noFill/>
            </a:ln>
            <a:effectLs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pPr>
              <a:r>
                <a:rPr lang="en-US" altLang="de-DE" sz="1300" b="1" dirty="0" smtClean="0">
                  <a:solidFill>
                    <a:srgbClr val="FFFF66"/>
                  </a:solidFill>
                  <a:latin typeface="Arial" panose="020B0604020202020204" pitchFamily="34" charset="0"/>
                  <a:cs typeface="Arial" panose="020B0604020202020204" pitchFamily="34" charset="0"/>
                </a:rPr>
                <a:t>15m</a:t>
              </a:r>
            </a:p>
          </p:txBody>
        </p:sp>
        <p:sp>
          <p:nvSpPr>
            <p:cNvPr id="31" name="Rectangle 4"/>
            <p:cNvSpPr>
              <a:spLocks noChangeArrowheads="1"/>
            </p:cNvSpPr>
            <p:nvPr/>
          </p:nvSpPr>
          <p:spPr bwMode="auto">
            <a:xfrm>
              <a:off x="1953255" y="2980366"/>
              <a:ext cx="697926" cy="235321"/>
            </a:xfrm>
            <a:prstGeom prst="rect">
              <a:avLst/>
            </a:prstGeom>
            <a:noFill/>
            <a:ln>
              <a:noFill/>
            </a:ln>
            <a:effectLs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pPr>
              <a:r>
                <a:rPr lang="en-US" altLang="de-DE" sz="1300" b="1" dirty="0" smtClean="0">
                  <a:solidFill>
                    <a:srgbClr val="FF6600"/>
                  </a:solidFill>
                  <a:latin typeface="Arial" panose="020B0604020202020204" pitchFamily="34" charset="0"/>
                  <a:cs typeface="Arial" panose="020B0604020202020204" pitchFamily="34" charset="0"/>
                </a:rPr>
                <a:t>target</a:t>
              </a:r>
            </a:p>
          </p:txBody>
        </p:sp>
        <p:cxnSp>
          <p:nvCxnSpPr>
            <p:cNvPr id="19" name="Gerade Verbindung mit Pfeil 18"/>
            <p:cNvCxnSpPr>
              <a:stCxn id="31" idx="2"/>
            </p:cNvCxnSpPr>
            <p:nvPr/>
          </p:nvCxnSpPr>
          <p:spPr bwMode="auto">
            <a:xfrm flipH="1">
              <a:off x="2202874" y="3215687"/>
              <a:ext cx="99344" cy="336147"/>
            </a:xfrm>
            <a:prstGeom prst="straightConnector1">
              <a:avLst/>
            </a:prstGeom>
            <a:solidFill>
              <a:schemeClr val="accent1"/>
            </a:solidFill>
            <a:ln w="25400" cap="flat" cmpd="sng" algn="ctr">
              <a:solidFill>
                <a:srgbClr val="FF660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5" name="Rectangle 4"/>
            <p:cNvSpPr>
              <a:spLocks noChangeArrowheads="1"/>
            </p:cNvSpPr>
            <p:nvPr/>
          </p:nvSpPr>
          <p:spPr bwMode="auto">
            <a:xfrm>
              <a:off x="3268089" y="3019796"/>
              <a:ext cx="697926" cy="235321"/>
            </a:xfrm>
            <a:prstGeom prst="rect">
              <a:avLst/>
            </a:prstGeom>
            <a:noFill/>
            <a:ln>
              <a:noFill/>
            </a:ln>
            <a:effectLs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pPr>
              <a:r>
                <a:rPr lang="en-US" altLang="de-DE" sz="1300" b="1" dirty="0" smtClean="0">
                  <a:solidFill>
                    <a:srgbClr val="FF6600"/>
                  </a:solidFill>
                  <a:latin typeface="Arial" panose="020B0604020202020204" pitchFamily="34" charset="0"/>
                  <a:cs typeface="Arial" panose="020B0604020202020204" pitchFamily="34" charset="0"/>
                </a:rPr>
                <a:t>dump</a:t>
              </a:r>
            </a:p>
          </p:txBody>
        </p:sp>
        <p:cxnSp>
          <p:nvCxnSpPr>
            <p:cNvPr id="36" name="Gerade Verbindung mit Pfeil 35"/>
            <p:cNvCxnSpPr>
              <a:stCxn id="35" idx="2"/>
            </p:cNvCxnSpPr>
            <p:nvPr/>
          </p:nvCxnSpPr>
          <p:spPr bwMode="auto">
            <a:xfrm flipH="1">
              <a:off x="3423704" y="3255117"/>
              <a:ext cx="193348" cy="285030"/>
            </a:xfrm>
            <a:prstGeom prst="straightConnector1">
              <a:avLst/>
            </a:prstGeom>
            <a:solidFill>
              <a:schemeClr val="accent1"/>
            </a:solidFill>
            <a:ln w="25400" cap="flat" cmpd="sng" algn="ctr">
              <a:solidFill>
                <a:srgbClr val="FF660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sp>
        <p:nvSpPr>
          <p:cNvPr id="24" name="Rectangle 4"/>
          <p:cNvSpPr>
            <a:spLocks noChangeArrowheads="1"/>
          </p:cNvSpPr>
          <p:nvPr/>
        </p:nvSpPr>
        <p:spPr bwMode="auto">
          <a:xfrm>
            <a:off x="6300192" y="2564904"/>
            <a:ext cx="2860104" cy="19266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pPr>
            <a:r>
              <a:rPr lang="en-US" altLang="de-DE" sz="1600" b="1" dirty="0" smtClean="0">
                <a:solidFill>
                  <a:srgbClr val="0000FF"/>
                </a:solidFill>
                <a:latin typeface="Arial" panose="020B0604020202020204" pitchFamily="34" charset="0"/>
                <a:cs typeface="Arial" panose="020B0604020202020204" pitchFamily="34" charset="0"/>
              </a:rPr>
              <a:t>Shielding calculations:</a:t>
            </a:r>
          </a:p>
          <a:p>
            <a:pPr algn="l">
              <a:lnSpc>
                <a:spcPct val="70000"/>
              </a:lnSpc>
            </a:pPr>
            <a:r>
              <a:rPr lang="en-US" altLang="de-DE" sz="1500" dirty="0" smtClean="0">
                <a:latin typeface="Arial" panose="020B0604020202020204" pitchFamily="34" charset="0"/>
                <a:cs typeface="Arial" panose="020B0604020202020204" pitchFamily="34" charset="0"/>
                <a:sym typeface="Symbol"/>
              </a:rPr>
              <a:t>Required for safety procedure</a:t>
            </a:r>
          </a:p>
          <a:p>
            <a:pPr algn="l">
              <a:lnSpc>
                <a:spcPct val="70000"/>
              </a:lnSpc>
            </a:pPr>
            <a:r>
              <a:rPr lang="en-US" altLang="de-DE" sz="1500" dirty="0" smtClean="0">
                <a:latin typeface="Arial" panose="020B0604020202020204" pitchFamily="34" charset="0"/>
                <a:cs typeface="Arial" panose="020B0604020202020204" pitchFamily="34" charset="0"/>
                <a:sym typeface="Symbol"/>
              </a:rPr>
              <a:t>Numerical calculation required</a:t>
            </a:r>
          </a:p>
          <a:p>
            <a:pPr algn="l">
              <a:lnSpc>
                <a:spcPct val="70000"/>
              </a:lnSpc>
            </a:pPr>
            <a:r>
              <a:rPr lang="en-US" altLang="de-DE" sz="1500" dirty="0" smtClean="0">
                <a:latin typeface="Arial" panose="020B0604020202020204" pitchFamily="34" charset="0"/>
                <a:cs typeface="Arial" panose="020B0604020202020204" pitchFamily="34" charset="0"/>
                <a:sym typeface="Symbol"/>
              </a:rPr>
              <a:t>atomic, nuclear&amp;  particle</a:t>
            </a:r>
          </a:p>
          <a:p>
            <a:pPr algn="l">
              <a:lnSpc>
                <a:spcPct val="70000"/>
              </a:lnSpc>
            </a:pPr>
            <a:r>
              <a:rPr lang="en-US" altLang="de-DE" sz="1500" dirty="0" smtClean="0">
                <a:latin typeface="Arial" panose="020B0604020202020204" pitchFamily="34" charset="0"/>
                <a:cs typeface="Arial" panose="020B0604020202020204" pitchFamily="34" charset="0"/>
                <a:sym typeface="Symbol"/>
              </a:rPr>
              <a:t>physics models </a:t>
            </a:r>
          </a:p>
          <a:p>
            <a:pPr algn="l">
              <a:lnSpc>
                <a:spcPct val="70000"/>
              </a:lnSpc>
            </a:pPr>
            <a:r>
              <a:rPr lang="en-US" altLang="de-DE" sz="1500" dirty="0" smtClean="0">
                <a:latin typeface="Arial" panose="020B0604020202020204" pitchFamily="34" charset="0"/>
                <a:cs typeface="Arial" panose="020B0604020202020204" pitchFamily="34" charset="0"/>
                <a:sym typeface="Symbol"/>
              </a:rPr>
              <a:t>e.g. FLUKA, MARS, PHITS</a:t>
            </a:r>
          </a:p>
          <a:p>
            <a:pPr algn="l">
              <a:lnSpc>
                <a:spcPct val="70000"/>
              </a:lnSpc>
            </a:pPr>
            <a:r>
              <a:rPr lang="en-US" altLang="de-DE" sz="1500" dirty="0" smtClean="0">
                <a:latin typeface="Arial" panose="020B0604020202020204" pitchFamily="34" charset="0"/>
                <a:cs typeface="Arial" panose="020B0604020202020204" pitchFamily="34" charset="0"/>
                <a:sym typeface="Symbol"/>
              </a:rPr>
              <a:t>see lecture by Dan Faircloth</a:t>
            </a:r>
          </a:p>
        </p:txBody>
      </p:sp>
      <p:cxnSp>
        <p:nvCxnSpPr>
          <p:cNvPr id="3" name="Gerade Verbindung mit Pfeil 2"/>
          <p:cNvCxnSpPr/>
          <p:nvPr/>
        </p:nvCxnSpPr>
        <p:spPr>
          <a:xfrm>
            <a:off x="491067" y="5949280"/>
            <a:ext cx="5163042" cy="0"/>
          </a:xfrm>
          <a:prstGeom prst="straightConnector1">
            <a:avLst/>
          </a:prstGeom>
          <a:ln w="19050">
            <a:solidFill>
              <a:schemeClr val="tx1"/>
            </a:solidFill>
            <a:headEnd type="stealth" w="lg" len="lg"/>
            <a:tailEnd type="stealth" w="lg" len="lg"/>
          </a:ln>
          <a:effectLst/>
        </p:spPr>
        <p:style>
          <a:lnRef idx="2">
            <a:schemeClr val="accent1"/>
          </a:lnRef>
          <a:fillRef idx="0">
            <a:schemeClr val="accent1"/>
          </a:fillRef>
          <a:effectRef idx="1">
            <a:schemeClr val="accent1"/>
          </a:effectRef>
          <a:fontRef idx="minor">
            <a:schemeClr val="tx1"/>
          </a:fontRef>
        </p:style>
      </p:cxnSp>
      <p:sp>
        <p:nvSpPr>
          <p:cNvPr id="32" name="Rectangle 4"/>
          <p:cNvSpPr>
            <a:spLocks noChangeArrowheads="1"/>
          </p:cNvSpPr>
          <p:nvPr/>
        </p:nvSpPr>
        <p:spPr bwMode="auto">
          <a:xfrm>
            <a:off x="2425549" y="5691965"/>
            <a:ext cx="1426371" cy="257315"/>
          </a:xfrm>
          <a:prstGeom prst="rect">
            <a:avLst/>
          </a:prstGeom>
          <a:noFill/>
          <a:ln>
            <a:noFill/>
          </a:ln>
          <a:effectLs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nSpc>
                <a:spcPct val="70000"/>
              </a:lnSpc>
            </a:pPr>
            <a:r>
              <a:rPr lang="en-US" altLang="de-DE" sz="1500" dirty="0" smtClean="0">
                <a:latin typeface="Arial" panose="020B0604020202020204" pitchFamily="34" charset="0"/>
                <a:cs typeface="Arial" panose="020B0604020202020204" pitchFamily="34" charset="0"/>
              </a:rPr>
              <a:t>180 m</a:t>
            </a:r>
          </a:p>
        </p:txBody>
      </p:sp>
      <p:sp>
        <p:nvSpPr>
          <p:cNvPr id="2" name="Geschweifte Klammer rechts 1"/>
          <p:cNvSpPr/>
          <p:nvPr/>
        </p:nvSpPr>
        <p:spPr>
          <a:xfrm>
            <a:off x="6300192" y="4758130"/>
            <a:ext cx="216024" cy="543078"/>
          </a:xfrm>
          <a:prstGeom prst="rightBrace">
            <a:avLst/>
          </a:prstGeom>
          <a:ln>
            <a:solidFill>
              <a:srgbClr val="9900CC"/>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33" name="Rectangle 4"/>
          <p:cNvSpPr>
            <a:spLocks noChangeArrowheads="1"/>
          </p:cNvSpPr>
          <p:nvPr/>
        </p:nvSpPr>
        <p:spPr bwMode="auto">
          <a:xfrm>
            <a:off x="6516216" y="4912788"/>
            <a:ext cx="2644080" cy="2539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pPr>
            <a:r>
              <a:rPr lang="en-US" altLang="de-DE" sz="1500" b="1" dirty="0" smtClean="0">
                <a:solidFill>
                  <a:srgbClr val="9900CC"/>
                </a:solidFill>
                <a:latin typeface="Arial" panose="020B0604020202020204" pitchFamily="34" charset="0"/>
                <a:cs typeface="Arial" panose="020B0604020202020204" pitchFamily="34" charset="0"/>
                <a:sym typeface="Symbol"/>
              </a:rPr>
              <a:t>free access </a:t>
            </a:r>
            <a:r>
              <a:rPr lang="en-US" altLang="de-DE" sz="1500" b="1" i="1" dirty="0" smtClean="0">
                <a:solidFill>
                  <a:srgbClr val="9900CC"/>
                </a:solidFill>
                <a:latin typeface="Arial" panose="020B0604020202020204" pitchFamily="34" charset="0"/>
                <a:cs typeface="Arial" panose="020B0604020202020204" pitchFamily="34" charset="0"/>
                <a:sym typeface="Symbol"/>
              </a:rPr>
              <a:t>H/t</a:t>
            </a:r>
            <a:r>
              <a:rPr lang="en-US" altLang="de-DE" sz="1500" b="1" dirty="0" smtClean="0">
                <a:solidFill>
                  <a:srgbClr val="9900CC"/>
                </a:solidFill>
                <a:latin typeface="Arial" panose="020B0604020202020204" pitchFamily="34" charset="0"/>
                <a:cs typeface="Arial" panose="020B0604020202020204" pitchFamily="34" charset="0"/>
                <a:sym typeface="Symbol"/>
              </a:rPr>
              <a:t> </a:t>
            </a:r>
            <a:r>
              <a:rPr lang="en-US" altLang="de-DE" sz="1500" b="1" dirty="0">
                <a:solidFill>
                  <a:srgbClr val="9900CC"/>
                </a:solidFill>
                <a:latin typeface="Arial" panose="020B0604020202020204" pitchFamily="34" charset="0"/>
                <a:cs typeface="Arial" panose="020B0604020202020204" pitchFamily="34" charset="0"/>
                <a:sym typeface="Symbol"/>
              </a:rPr>
              <a:t>&lt; 0.5 µ</a:t>
            </a:r>
            <a:r>
              <a:rPr lang="en-US" altLang="de-DE" sz="1500" b="1" dirty="0" err="1">
                <a:solidFill>
                  <a:srgbClr val="9900CC"/>
                </a:solidFill>
                <a:latin typeface="Arial" panose="020B0604020202020204" pitchFamily="34" charset="0"/>
                <a:cs typeface="Arial" panose="020B0604020202020204" pitchFamily="34" charset="0"/>
                <a:sym typeface="Symbol"/>
              </a:rPr>
              <a:t>Sv</a:t>
            </a:r>
            <a:r>
              <a:rPr lang="en-US" altLang="de-DE" sz="1500" b="1" dirty="0">
                <a:solidFill>
                  <a:srgbClr val="9900CC"/>
                </a:solidFill>
                <a:latin typeface="Arial" panose="020B0604020202020204" pitchFamily="34" charset="0"/>
                <a:cs typeface="Arial" panose="020B0604020202020204" pitchFamily="34" charset="0"/>
                <a:sym typeface="Symbol"/>
              </a:rPr>
              <a:t>/h </a:t>
            </a:r>
            <a:endParaRPr lang="en-US" altLang="de-DE" sz="1500" b="1" dirty="0" smtClean="0">
              <a:solidFill>
                <a:srgbClr val="9900CC"/>
              </a:solidFill>
              <a:latin typeface="Arial" panose="020B0604020202020204" pitchFamily="34" charset="0"/>
              <a:cs typeface="Arial" panose="020B0604020202020204" pitchFamily="34" charset="0"/>
              <a:sym typeface="Symbol"/>
            </a:endParaRPr>
          </a:p>
        </p:txBody>
      </p:sp>
      <p:sp>
        <p:nvSpPr>
          <p:cNvPr id="34" name="Rectangle 4"/>
          <p:cNvSpPr>
            <a:spLocks noChangeArrowheads="1"/>
          </p:cNvSpPr>
          <p:nvPr/>
        </p:nvSpPr>
        <p:spPr bwMode="auto">
          <a:xfrm>
            <a:off x="4283968" y="6138185"/>
            <a:ext cx="4608512" cy="243143"/>
          </a:xfrm>
          <a:prstGeom prst="rect">
            <a:avLst/>
          </a:prstGeom>
          <a:noFill/>
          <a:ln w="12700">
            <a:solidFill>
              <a:schemeClr val="tx1"/>
            </a:solidFill>
          </a:ln>
          <a:effectLs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pPr>
            <a:r>
              <a:rPr lang="en-US" altLang="de-DE" sz="1400" dirty="0" smtClean="0">
                <a:latin typeface="Calibri" panose="020F0502020204030204" pitchFamily="34" charset="0"/>
                <a:cs typeface="Calibri" panose="020F0502020204030204" pitchFamily="34" charset="0"/>
              </a:rPr>
              <a:t>see lecture ‘Secondary Beams and Targets’ by D. </a:t>
            </a:r>
            <a:r>
              <a:rPr lang="en-US" altLang="de-DE" sz="1400" dirty="0">
                <a:latin typeface="Calibri" panose="020F0502020204030204" pitchFamily="34" charset="0"/>
                <a:cs typeface="Calibri" panose="020F0502020204030204" pitchFamily="34" charset="0"/>
              </a:rPr>
              <a:t>F</a:t>
            </a:r>
            <a:r>
              <a:rPr lang="en-US" altLang="de-DE" sz="1400" dirty="0" smtClean="0">
                <a:latin typeface="Calibri" panose="020F0502020204030204" pitchFamily="34" charset="0"/>
                <a:cs typeface="Calibri" panose="020F0502020204030204" pitchFamily="34" charset="0"/>
              </a:rPr>
              <a:t>aircloth</a:t>
            </a:r>
          </a:p>
        </p:txBody>
      </p:sp>
    </p:spTree>
    <p:extLst>
      <p:ext uri="{BB962C8B-B14F-4D97-AF65-F5344CB8AC3E}">
        <p14:creationId xmlns:p14="http://schemas.microsoft.com/office/powerpoint/2010/main" val="854484780"/>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Text Box 2"/>
          <p:cNvSpPr txBox="1">
            <a:spLocks noChangeArrowheads="1"/>
          </p:cNvSpPr>
          <p:nvPr/>
        </p:nvSpPr>
        <p:spPr bwMode="auto">
          <a:xfrm>
            <a:off x="252000" y="180000"/>
            <a:ext cx="7924800" cy="430887"/>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200" b="1" dirty="0" smtClean="0">
                <a:solidFill>
                  <a:srgbClr val="000000"/>
                </a:solidFill>
                <a:latin typeface="Calibri" panose="020F0502020204030204" pitchFamily="34" charset="0"/>
                <a:cs typeface="Calibri" panose="020F0502020204030204" pitchFamily="34" charset="0"/>
              </a:rPr>
              <a:t>What is the Risk for an Accelerators?   </a:t>
            </a:r>
            <a:endParaRPr lang="en-US" altLang="de-DE" sz="2200" b="1" dirty="0">
              <a:solidFill>
                <a:srgbClr val="000000"/>
              </a:solidFill>
              <a:latin typeface="Calibri" panose="020F0502020204030204" pitchFamily="34" charset="0"/>
              <a:cs typeface="Calibri" panose="020F0502020204030204" pitchFamily="34" charset="0"/>
            </a:endParaRPr>
          </a:p>
        </p:txBody>
      </p:sp>
      <p:sp>
        <p:nvSpPr>
          <p:cNvPr id="17" name="Rectangle 5"/>
          <p:cNvSpPr>
            <a:spLocks noChangeArrowheads="1"/>
          </p:cNvSpPr>
          <p:nvPr/>
        </p:nvSpPr>
        <p:spPr bwMode="auto">
          <a:xfrm>
            <a:off x="179512" y="758121"/>
            <a:ext cx="8987952" cy="14260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0" algn="ctr">
                <a:solidFill>
                  <a:srgbClr val="000000"/>
                </a:solidFill>
                <a:miter lim="800000"/>
                <a:headEnd/>
                <a:tailEnd/>
              </a14:hiddenLine>
            </a:ext>
          </a:extLst>
        </p:spPr>
        <p:txBody>
          <a:bodyPr wrap="square">
            <a:spAutoFit/>
          </a:bodyPr>
          <a:lstStyle/>
          <a:p>
            <a:pPr algn="l"/>
            <a:r>
              <a:rPr lang="en-US" sz="1500" b="1" dirty="0" smtClean="0">
                <a:solidFill>
                  <a:srgbClr val="0000FF"/>
                </a:solidFill>
                <a:latin typeface="Arial" panose="020B0604020202020204" pitchFamily="34" charset="0"/>
                <a:cs typeface="Arial" panose="020B0604020202020204" pitchFamily="34" charset="0"/>
              </a:rPr>
              <a:t>Categories of destruction, consequences and risk: </a:t>
            </a:r>
          </a:p>
          <a:p>
            <a:pPr indent="-285750" algn="l">
              <a:spcBef>
                <a:spcPts val="400"/>
              </a:spcBef>
              <a:buFont typeface="Wingdings" panose="05000000000000000000" pitchFamily="2" charset="2"/>
              <a:buChar char="Ø"/>
            </a:pPr>
            <a:r>
              <a:rPr lang="en-US" sz="1500" b="1" dirty="0" smtClean="0">
                <a:solidFill>
                  <a:srgbClr val="C00000"/>
                </a:solidFill>
                <a:latin typeface="Arial" panose="020B0604020202020204" pitchFamily="34" charset="0"/>
                <a:cs typeface="Arial" panose="020B0604020202020204" pitchFamily="34" charset="0"/>
              </a:rPr>
              <a:t>Heating: </a:t>
            </a:r>
            <a:r>
              <a:rPr lang="en-US" sz="1500" dirty="0" smtClean="0">
                <a:latin typeface="Arial" panose="020B0604020202020204" pitchFamily="34" charset="0"/>
                <a:cs typeface="Arial" panose="020B0604020202020204" pitchFamily="34" charset="0"/>
              </a:rPr>
              <a:t>Lost beam heats the surrounding by its energy loss (by </a:t>
            </a:r>
            <a:r>
              <a:rPr lang="en-US" sz="1500" b="1" i="1" dirty="0" smtClean="0">
                <a:latin typeface="Arial" panose="020B0604020202020204" pitchFamily="34" charset="0"/>
                <a:cs typeface="Arial" panose="020B0604020202020204" pitchFamily="34" charset="0"/>
              </a:rPr>
              <a:t>atomic physics</a:t>
            </a:r>
            <a:r>
              <a:rPr lang="en-US" sz="1500" dirty="0" smtClean="0">
                <a:latin typeface="Arial" panose="020B0604020202020204" pitchFamily="34" charset="0"/>
                <a:cs typeface="Arial" panose="020B0604020202020204" pitchFamily="34" charset="0"/>
              </a:rPr>
              <a:t>)</a:t>
            </a:r>
          </a:p>
          <a:p>
            <a:pPr marL="285750" indent="-285750" algn="l">
              <a:spcBef>
                <a:spcPts val="400"/>
              </a:spcBef>
              <a:buFont typeface="Symbol"/>
              <a:buChar char="Þ"/>
            </a:pPr>
            <a:r>
              <a:rPr lang="en-US" sz="1500" b="1" dirty="0" smtClean="0">
                <a:solidFill>
                  <a:srgbClr val="008000"/>
                </a:solidFill>
                <a:latin typeface="Arial" panose="020B0604020202020204" pitchFamily="34" charset="0"/>
                <a:cs typeface="Arial" panose="020B0604020202020204" pitchFamily="34" charset="0"/>
                <a:sym typeface="Symbol"/>
              </a:rPr>
              <a:t>Consequence:  </a:t>
            </a:r>
            <a:r>
              <a:rPr lang="en-US" sz="1500" dirty="0" smtClean="0">
                <a:latin typeface="Arial" panose="020B0604020202020204" pitchFamily="34" charset="0"/>
                <a:cs typeface="Arial" panose="020B0604020202020204" pitchFamily="34" charset="0"/>
                <a:sym typeface="Symbol"/>
              </a:rPr>
              <a:t>Material is melted and deformed  proper functionality hindered </a:t>
            </a:r>
          </a:p>
          <a:p>
            <a:pPr algn="l">
              <a:spcBef>
                <a:spcPts val="400"/>
              </a:spcBef>
            </a:pPr>
            <a:r>
              <a:rPr lang="en-US" sz="1500" dirty="0" smtClean="0">
                <a:latin typeface="Arial" panose="020B0604020202020204" pitchFamily="34" charset="0"/>
                <a:cs typeface="Arial" panose="020B0604020202020204" pitchFamily="34" charset="0"/>
                <a:sym typeface="Symbol"/>
              </a:rPr>
              <a:t> </a:t>
            </a:r>
            <a:r>
              <a:rPr lang="en-US" sz="1500" b="1" dirty="0" smtClean="0">
                <a:latin typeface="Arial" panose="020B0604020202020204" pitchFamily="34" charset="0"/>
                <a:cs typeface="Arial" panose="020B0604020202020204" pitchFamily="34" charset="0"/>
                <a:sym typeface="Symbol"/>
              </a:rPr>
              <a:t>Type of risk: </a:t>
            </a:r>
            <a:r>
              <a:rPr lang="en-US" sz="1500" dirty="0">
                <a:latin typeface="Arial" panose="020B0604020202020204" pitchFamily="34" charset="0"/>
                <a:cs typeface="Arial" panose="020B0604020202020204" pitchFamily="34" charset="0"/>
                <a:sym typeface="Symbol"/>
              </a:rPr>
              <a:t>S</a:t>
            </a:r>
            <a:r>
              <a:rPr lang="en-US" sz="1500" dirty="0" smtClean="0">
                <a:latin typeface="Arial" panose="020B0604020202020204" pitchFamily="34" charset="0"/>
                <a:cs typeface="Arial" panose="020B0604020202020204" pitchFamily="34" charset="0"/>
                <a:sym typeface="Symbol"/>
              </a:rPr>
              <a:t>top of operation</a:t>
            </a:r>
          </a:p>
          <a:p>
            <a:pPr algn="l">
              <a:spcBef>
                <a:spcPts val="200"/>
              </a:spcBef>
            </a:pPr>
            <a:r>
              <a:rPr lang="en-US" sz="1500" b="1" dirty="0" smtClean="0">
                <a:solidFill>
                  <a:srgbClr val="0000FF"/>
                </a:solidFill>
                <a:latin typeface="Arial" panose="020B0604020202020204" pitchFamily="34" charset="0"/>
                <a:cs typeface="Arial" panose="020B0604020202020204" pitchFamily="34" charset="0"/>
                <a:sym typeface="Symbol"/>
              </a:rPr>
              <a:t>Example: </a:t>
            </a:r>
            <a:r>
              <a:rPr lang="en-US" sz="1500" dirty="0">
                <a:latin typeface="Arial" panose="020B0604020202020204" pitchFamily="34" charset="0"/>
                <a:cs typeface="Arial" panose="020B0604020202020204" pitchFamily="34" charset="0"/>
                <a:sym typeface="Symbol"/>
              </a:rPr>
              <a:t>D</a:t>
            </a:r>
            <a:r>
              <a:rPr lang="en-US" sz="1500" dirty="0" smtClean="0">
                <a:latin typeface="Arial" panose="020B0604020202020204" pitchFamily="34" charset="0"/>
                <a:cs typeface="Arial" panose="020B0604020202020204" pitchFamily="34" charset="0"/>
                <a:sym typeface="Symbol"/>
              </a:rPr>
              <a:t>estroyed insertions, leak in vacuum chamber, quench of superconducting magnet</a:t>
            </a:r>
          </a:p>
        </p:txBody>
      </p:sp>
      <p:sp>
        <p:nvSpPr>
          <p:cNvPr id="11" name="Rectangle 5"/>
          <p:cNvSpPr>
            <a:spLocks noChangeArrowheads="1"/>
          </p:cNvSpPr>
          <p:nvPr/>
        </p:nvSpPr>
        <p:spPr bwMode="auto">
          <a:xfrm>
            <a:off x="107504" y="2132856"/>
            <a:ext cx="7848872" cy="8874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0" algn="ctr">
                <a:solidFill>
                  <a:srgbClr val="000000"/>
                </a:solidFill>
                <a:miter lim="800000"/>
                <a:headEnd/>
                <a:tailEnd/>
              </a14:hiddenLine>
            </a:ext>
          </a:extLst>
        </p:spPr>
        <p:txBody>
          <a:bodyPr wrap="square">
            <a:spAutoFit/>
          </a:bodyPr>
          <a:lstStyle/>
          <a:p>
            <a:pPr marL="285750" indent="-285750" algn="l">
              <a:spcBef>
                <a:spcPts val="400"/>
              </a:spcBef>
              <a:buFont typeface="Wingdings" panose="05000000000000000000" pitchFamily="2" charset="2"/>
              <a:buChar char="Ø"/>
            </a:pPr>
            <a:r>
              <a:rPr lang="en-US" sz="1500" b="1" dirty="0" smtClean="0">
                <a:solidFill>
                  <a:srgbClr val="C00000"/>
                </a:solidFill>
                <a:latin typeface="Arial" panose="020B0604020202020204" pitchFamily="34" charset="0"/>
                <a:cs typeface="Arial" panose="020B0604020202020204" pitchFamily="34" charset="0"/>
                <a:sym typeface="Symbol"/>
              </a:rPr>
              <a:t>Activation: </a:t>
            </a:r>
            <a:r>
              <a:rPr lang="en-US" sz="1500" dirty="0" smtClean="0">
                <a:latin typeface="Arial" panose="020B0604020202020204" pitchFamily="34" charset="0"/>
                <a:cs typeface="Arial" panose="020B0604020202020204" pitchFamily="34" charset="0"/>
                <a:sym typeface="Symbol"/>
              </a:rPr>
              <a:t>Nuclear reaction by beam particles (</a:t>
            </a:r>
            <a:r>
              <a:rPr lang="en-US" sz="1500" b="1" i="1" dirty="0" smtClean="0">
                <a:latin typeface="Arial" panose="020B0604020202020204" pitchFamily="34" charset="0"/>
                <a:cs typeface="Arial" panose="020B0604020202020204" pitchFamily="34" charset="0"/>
                <a:sym typeface="Symbol"/>
              </a:rPr>
              <a:t>nuclear physics</a:t>
            </a:r>
            <a:r>
              <a:rPr lang="en-US" sz="1500" dirty="0" smtClean="0">
                <a:latin typeface="Arial" panose="020B0604020202020204" pitchFamily="34" charset="0"/>
                <a:cs typeface="Arial" panose="020B0604020202020204" pitchFamily="34" charset="0"/>
                <a:sym typeface="Symbol"/>
              </a:rPr>
              <a:t>)</a:t>
            </a:r>
          </a:p>
          <a:p>
            <a:pPr marL="285750" indent="-285750" algn="l">
              <a:spcBef>
                <a:spcPts val="400"/>
              </a:spcBef>
              <a:buFont typeface="Symbol"/>
              <a:buChar char="Þ"/>
            </a:pPr>
            <a:r>
              <a:rPr lang="en-US" sz="1500" b="1" dirty="0" smtClean="0">
                <a:solidFill>
                  <a:srgbClr val="008000"/>
                </a:solidFill>
                <a:latin typeface="Arial" panose="020B0604020202020204" pitchFamily="34" charset="0"/>
                <a:cs typeface="Arial" panose="020B0604020202020204" pitchFamily="34" charset="0"/>
                <a:sym typeface="Symbol"/>
              </a:rPr>
              <a:t>Consequence: </a:t>
            </a:r>
            <a:r>
              <a:rPr lang="en-US" sz="1500" dirty="0">
                <a:latin typeface="Arial" panose="020B0604020202020204" pitchFamily="34" charset="0"/>
                <a:cs typeface="Arial" panose="020B0604020202020204" pitchFamily="34" charset="0"/>
                <a:sym typeface="Symbol"/>
              </a:rPr>
              <a:t>P</a:t>
            </a:r>
            <a:r>
              <a:rPr lang="en-US" sz="1500" dirty="0" smtClean="0">
                <a:latin typeface="Arial" panose="020B0604020202020204" pitchFamily="34" charset="0"/>
                <a:cs typeface="Arial" panose="020B0604020202020204" pitchFamily="34" charset="0"/>
                <a:sym typeface="Symbol"/>
              </a:rPr>
              <a:t>ermanent activation   pollution, human access hindered </a:t>
            </a:r>
          </a:p>
          <a:p>
            <a:pPr algn="l">
              <a:spcBef>
                <a:spcPts val="400"/>
              </a:spcBef>
            </a:pPr>
            <a:r>
              <a:rPr lang="en-US" sz="1500" dirty="0" smtClean="0">
                <a:latin typeface="Arial" panose="020B0604020202020204" pitchFamily="34" charset="0"/>
                <a:cs typeface="Arial" panose="020B0604020202020204" pitchFamily="34" charset="0"/>
                <a:sym typeface="Symbol"/>
              </a:rPr>
              <a:t> </a:t>
            </a:r>
            <a:r>
              <a:rPr lang="en-US" sz="1500" b="1" dirty="0">
                <a:latin typeface="Arial" panose="020B0604020202020204" pitchFamily="34" charset="0"/>
                <a:cs typeface="Arial" panose="020B0604020202020204" pitchFamily="34" charset="0"/>
                <a:sym typeface="Symbol"/>
              </a:rPr>
              <a:t>Type of </a:t>
            </a:r>
            <a:r>
              <a:rPr lang="en-US" sz="1500" b="1" dirty="0" smtClean="0">
                <a:latin typeface="Arial" panose="020B0604020202020204" pitchFamily="34" charset="0"/>
                <a:cs typeface="Arial" panose="020B0604020202020204" pitchFamily="34" charset="0"/>
                <a:sym typeface="Symbol"/>
              </a:rPr>
              <a:t>risk: </a:t>
            </a:r>
            <a:r>
              <a:rPr lang="en-US" sz="1500" dirty="0" smtClean="0">
                <a:latin typeface="Arial" panose="020B0604020202020204" pitchFamily="34" charset="0"/>
                <a:cs typeface="Arial" panose="020B0604020202020204" pitchFamily="34" charset="0"/>
                <a:sym typeface="Symbol"/>
              </a:rPr>
              <a:t>Maintenance impossible, expensive disposal</a:t>
            </a:r>
          </a:p>
        </p:txBody>
      </p:sp>
      <p:grpSp>
        <p:nvGrpSpPr>
          <p:cNvPr id="6" name="Gruppieren 5"/>
          <p:cNvGrpSpPr/>
          <p:nvPr/>
        </p:nvGrpSpPr>
        <p:grpSpPr>
          <a:xfrm>
            <a:off x="1331640" y="3677943"/>
            <a:ext cx="3240360" cy="2523564"/>
            <a:chOff x="6916853" y="4687851"/>
            <a:chExt cx="2106596" cy="1640598"/>
          </a:xfrm>
        </p:grpSpPr>
        <p:pic>
          <p:nvPicPr>
            <p:cNvPr id="15"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916854" y="4687851"/>
              <a:ext cx="2106595" cy="164059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3" name="Gerade Verbindung mit Pfeil 2"/>
            <p:cNvCxnSpPr/>
            <p:nvPr/>
          </p:nvCxnSpPr>
          <p:spPr>
            <a:xfrm>
              <a:off x="6916853" y="4784533"/>
              <a:ext cx="2106595" cy="0"/>
            </a:xfrm>
            <a:prstGeom prst="straightConnector1">
              <a:avLst/>
            </a:prstGeom>
            <a:ln w="15875">
              <a:solidFill>
                <a:srgbClr val="FFFF00"/>
              </a:solidFill>
              <a:headEnd type="arrow"/>
              <a:tailEnd type="arrow"/>
            </a:ln>
            <a:effectLst/>
          </p:spPr>
          <p:style>
            <a:lnRef idx="2">
              <a:schemeClr val="accent1"/>
            </a:lnRef>
            <a:fillRef idx="0">
              <a:schemeClr val="accent1"/>
            </a:fillRef>
            <a:effectRef idx="1">
              <a:schemeClr val="accent1"/>
            </a:effectRef>
            <a:fontRef idx="minor">
              <a:schemeClr val="tx1"/>
            </a:fontRef>
          </p:style>
        </p:cxnSp>
        <p:sp>
          <p:nvSpPr>
            <p:cNvPr id="5" name="Textfeld 4"/>
            <p:cNvSpPr txBox="1"/>
            <p:nvPr/>
          </p:nvSpPr>
          <p:spPr>
            <a:xfrm>
              <a:off x="6916853" y="4795694"/>
              <a:ext cx="636022" cy="307777"/>
            </a:xfrm>
            <a:prstGeom prst="rect">
              <a:avLst/>
            </a:prstGeom>
          </p:spPr>
          <p:txBody>
            <a:bodyPr vert="horz" wrap="square" lIns="91440" tIns="45720" rIns="91440" bIns="45720" rtlCol="0" anchor="t">
              <a:spAutoFit/>
            </a:bodyPr>
            <a:lstStyle/>
            <a:p>
              <a:pPr algn="l"/>
              <a:r>
                <a:rPr lang="en-US" sz="1400" b="1" dirty="0" smtClean="0">
                  <a:solidFill>
                    <a:srgbClr val="FFFF00"/>
                  </a:solidFill>
                  <a:latin typeface="+mj-lt"/>
                </a:rPr>
                <a:t>6cm</a:t>
              </a:r>
            </a:p>
          </p:txBody>
        </p:sp>
      </p:grpSp>
      <p:sp>
        <p:nvSpPr>
          <p:cNvPr id="2" name="AutoShape 2" descr="Bildergebnis für radioactive"/>
          <p:cNvSpPr>
            <a:spLocks noChangeAspect="1" noChangeArrowheads="1"/>
          </p:cNvSpPr>
          <p:nvPr/>
        </p:nvSpPr>
        <p:spPr bwMode="auto">
          <a:xfrm>
            <a:off x="155575" y="-1455738"/>
            <a:ext cx="4286250" cy="3038476"/>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 name="AutoShape 4" descr="Bildergebnis für radioactive"/>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15365" name="Picture 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932956" y="2212791"/>
            <a:ext cx="951820" cy="83284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20" name="Gruppieren 19"/>
          <p:cNvGrpSpPr/>
          <p:nvPr/>
        </p:nvGrpSpPr>
        <p:grpSpPr>
          <a:xfrm>
            <a:off x="7561916" y="733249"/>
            <a:ext cx="1554392" cy="1205739"/>
            <a:chOff x="7115029" y="1035387"/>
            <a:chExt cx="2114997" cy="1640598"/>
          </a:xfrm>
        </p:grpSpPr>
        <p:pic>
          <p:nvPicPr>
            <p:cNvPr id="21"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115029" y="1035387"/>
              <a:ext cx="2106595" cy="164059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22" name="Gerade Verbindung mit Pfeil 21"/>
            <p:cNvCxnSpPr/>
            <p:nvPr/>
          </p:nvCxnSpPr>
          <p:spPr>
            <a:xfrm>
              <a:off x="7123431" y="1092780"/>
              <a:ext cx="2106595" cy="0"/>
            </a:xfrm>
            <a:prstGeom prst="straightConnector1">
              <a:avLst/>
            </a:prstGeom>
            <a:ln w="15875">
              <a:solidFill>
                <a:srgbClr val="FFFF00"/>
              </a:solidFill>
              <a:headEnd type="arrow"/>
              <a:tailEnd type="arrow"/>
            </a:ln>
            <a:effectLst/>
          </p:spPr>
          <p:style>
            <a:lnRef idx="2">
              <a:schemeClr val="accent1"/>
            </a:lnRef>
            <a:fillRef idx="0">
              <a:schemeClr val="accent1"/>
            </a:fillRef>
            <a:effectRef idx="1">
              <a:schemeClr val="accent1"/>
            </a:effectRef>
            <a:fontRef idx="minor">
              <a:schemeClr val="tx1"/>
            </a:fontRef>
          </p:style>
        </p:cxnSp>
        <p:sp>
          <p:nvSpPr>
            <p:cNvPr id="23" name="Textfeld 22"/>
            <p:cNvSpPr txBox="1"/>
            <p:nvPr/>
          </p:nvSpPr>
          <p:spPr>
            <a:xfrm>
              <a:off x="7141906" y="1156672"/>
              <a:ext cx="1034823" cy="376901"/>
            </a:xfrm>
            <a:prstGeom prst="rect">
              <a:avLst/>
            </a:prstGeom>
          </p:spPr>
          <p:txBody>
            <a:bodyPr vert="horz" wrap="square" lIns="91440" tIns="45720" rIns="91440" bIns="45720" rtlCol="0" anchor="t">
              <a:spAutoFit/>
            </a:bodyPr>
            <a:lstStyle/>
            <a:p>
              <a:pPr algn="l"/>
              <a:r>
                <a:rPr lang="en-US" sz="1200" b="1" dirty="0" smtClean="0">
                  <a:solidFill>
                    <a:srgbClr val="FFFF00"/>
                  </a:solidFill>
                  <a:latin typeface="+mj-lt"/>
                </a:rPr>
                <a:t>6cm</a:t>
              </a:r>
            </a:p>
          </p:txBody>
        </p:sp>
      </p:grpSp>
      <p:grpSp>
        <p:nvGrpSpPr>
          <p:cNvPr id="11273" name="Gruppieren 11272"/>
          <p:cNvGrpSpPr/>
          <p:nvPr/>
        </p:nvGrpSpPr>
        <p:grpSpPr>
          <a:xfrm>
            <a:off x="4355976" y="3987843"/>
            <a:ext cx="4608512" cy="1817421"/>
            <a:chOff x="4427984" y="3843827"/>
            <a:chExt cx="4608512" cy="1817421"/>
          </a:xfrm>
        </p:grpSpPr>
        <p:sp>
          <p:nvSpPr>
            <p:cNvPr id="87" name="Textfeld 86"/>
            <p:cNvSpPr txBox="1"/>
            <p:nvPr/>
          </p:nvSpPr>
          <p:spPr>
            <a:xfrm>
              <a:off x="7609840" y="4242574"/>
              <a:ext cx="1354648" cy="338554"/>
            </a:xfrm>
            <a:prstGeom prst="rect">
              <a:avLst/>
            </a:prstGeom>
          </p:spPr>
          <p:txBody>
            <a:bodyPr vert="horz" wrap="square" lIns="91440" tIns="45720" rIns="91440" bIns="45720" rtlCol="0" anchor="t">
              <a:spAutoFit/>
            </a:bodyPr>
            <a:lstStyle/>
            <a:p>
              <a:pPr algn="l">
                <a:spcBef>
                  <a:spcPts val="0"/>
                </a:spcBef>
              </a:pPr>
              <a:r>
                <a:rPr lang="en-US" sz="1600" b="1" dirty="0" smtClean="0">
                  <a:latin typeface="Calibri" panose="020F0502020204030204" pitchFamily="34" charset="0"/>
                </a:rPr>
                <a:t>lattice atoms</a:t>
              </a:r>
            </a:p>
          </p:txBody>
        </p:sp>
        <p:grpSp>
          <p:nvGrpSpPr>
            <p:cNvPr id="32" name="Gruppieren 31"/>
            <p:cNvGrpSpPr/>
            <p:nvPr/>
          </p:nvGrpSpPr>
          <p:grpSpPr>
            <a:xfrm>
              <a:off x="5395673" y="4300492"/>
              <a:ext cx="2267118" cy="127593"/>
              <a:chOff x="5220072" y="4075917"/>
              <a:chExt cx="2267118" cy="127593"/>
            </a:xfrm>
          </p:grpSpPr>
          <p:sp>
            <p:nvSpPr>
              <p:cNvPr id="33" name="Ellipse 32"/>
              <p:cNvSpPr/>
              <p:nvPr/>
            </p:nvSpPr>
            <p:spPr>
              <a:xfrm>
                <a:off x="5220072" y="4080538"/>
                <a:ext cx="106878" cy="122972"/>
              </a:xfrm>
              <a:prstGeom prst="ellipse">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Ellipse 33"/>
              <p:cNvSpPr/>
              <p:nvPr/>
            </p:nvSpPr>
            <p:spPr>
              <a:xfrm>
                <a:off x="5580112" y="4080538"/>
                <a:ext cx="106878" cy="122972"/>
              </a:xfrm>
              <a:prstGeom prst="ellipse">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 name="Ellipse 34"/>
              <p:cNvSpPr/>
              <p:nvPr/>
            </p:nvSpPr>
            <p:spPr>
              <a:xfrm>
                <a:off x="5940152" y="4075917"/>
                <a:ext cx="106878" cy="122972"/>
              </a:xfrm>
              <a:prstGeom prst="ellipse">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6" name="Ellipse 35"/>
              <p:cNvSpPr/>
              <p:nvPr/>
            </p:nvSpPr>
            <p:spPr>
              <a:xfrm>
                <a:off x="6300192" y="4080538"/>
                <a:ext cx="106878" cy="122972"/>
              </a:xfrm>
              <a:prstGeom prst="ellipse">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7" name="Ellipse 36"/>
              <p:cNvSpPr/>
              <p:nvPr/>
            </p:nvSpPr>
            <p:spPr>
              <a:xfrm>
                <a:off x="6660232" y="4075917"/>
                <a:ext cx="106878" cy="122972"/>
              </a:xfrm>
              <a:prstGeom prst="ellipse">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8" name="Ellipse 37"/>
              <p:cNvSpPr/>
              <p:nvPr/>
            </p:nvSpPr>
            <p:spPr>
              <a:xfrm>
                <a:off x="7020272" y="4075917"/>
                <a:ext cx="106878" cy="122972"/>
              </a:xfrm>
              <a:prstGeom prst="ellipse">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9" name="Ellipse 38"/>
              <p:cNvSpPr/>
              <p:nvPr/>
            </p:nvSpPr>
            <p:spPr>
              <a:xfrm>
                <a:off x="7380312" y="4075917"/>
                <a:ext cx="106878" cy="122972"/>
              </a:xfrm>
              <a:prstGeom prst="ellipse">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42" name="Gruppieren 41"/>
            <p:cNvGrpSpPr/>
            <p:nvPr/>
          </p:nvGrpSpPr>
          <p:grpSpPr>
            <a:xfrm>
              <a:off x="5220072" y="4509120"/>
              <a:ext cx="2627158" cy="136620"/>
              <a:chOff x="5220072" y="4075917"/>
              <a:chExt cx="2627158" cy="136620"/>
            </a:xfrm>
          </p:grpSpPr>
          <p:sp>
            <p:nvSpPr>
              <p:cNvPr id="43" name="Ellipse 42"/>
              <p:cNvSpPr/>
              <p:nvPr/>
            </p:nvSpPr>
            <p:spPr>
              <a:xfrm>
                <a:off x="5220072" y="4080538"/>
                <a:ext cx="106878" cy="122972"/>
              </a:xfrm>
              <a:prstGeom prst="ellipse">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4" name="Ellipse 43"/>
              <p:cNvSpPr/>
              <p:nvPr/>
            </p:nvSpPr>
            <p:spPr>
              <a:xfrm>
                <a:off x="5580112" y="4080538"/>
                <a:ext cx="106878" cy="122972"/>
              </a:xfrm>
              <a:prstGeom prst="ellipse">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5" name="Ellipse 44"/>
              <p:cNvSpPr/>
              <p:nvPr/>
            </p:nvSpPr>
            <p:spPr>
              <a:xfrm>
                <a:off x="5940152" y="4075917"/>
                <a:ext cx="106878" cy="122972"/>
              </a:xfrm>
              <a:prstGeom prst="ellipse">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6" name="Ellipse 45"/>
              <p:cNvSpPr/>
              <p:nvPr/>
            </p:nvSpPr>
            <p:spPr>
              <a:xfrm>
                <a:off x="6300192" y="4080538"/>
                <a:ext cx="106878" cy="122972"/>
              </a:xfrm>
              <a:prstGeom prst="ellipse">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7" name="Ellipse 46"/>
              <p:cNvSpPr/>
              <p:nvPr/>
            </p:nvSpPr>
            <p:spPr>
              <a:xfrm>
                <a:off x="6660232" y="4075917"/>
                <a:ext cx="106878" cy="122972"/>
              </a:xfrm>
              <a:prstGeom prst="ellipse">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8" name="Ellipse 47"/>
              <p:cNvSpPr/>
              <p:nvPr/>
            </p:nvSpPr>
            <p:spPr>
              <a:xfrm>
                <a:off x="7020272" y="4075917"/>
                <a:ext cx="106878" cy="122972"/>
              </a:xfrm>
              <a:prstGeom prst="ellipse">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9" name="Ellipse 48"/>
              <p:cNvSpPr/>
              <p:nvPr/>
            </p:nvSpPr>
            <p:spPr>
              <a:xfrm>
                <a:off x="7380312" y="4075917"/>
                <a:ext cx="106878" cy="122972"/>
              </a:xfrm>
              <a:prstGeom prst="ellipse">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0" name="Ellipse 49"/>
              <p:cNvSpPr/>
              <p:nvPr/>
            </p:nvSpPr>
            <p:spPr>
              <a:xfrm>
                <a:off x="7740352" y="4089565"/>
                <a:ext cx="106878" cy="122972"/>
              </a:xfrm>
              <a:prstGeom prst="ellipse">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52" name="Gruppieren 51"/>
            <p:cNvGrpSpPr/>
            <p:nvPr/>
          </p:nvGrpSpPr>
          <p:grpSpPr>
            <a:xfrm>
              <a:off x="5378917" y="4732540"/>
              <a:ext cx="2267118" cy="127593"/>
              <a:chOff x="5220072" y="4075917"/>
              <a:chExt cx="2267118" cy="127593"/>
            </a:xfrm>
          </p:grpSpPr>
          <p:sp>
            <p:nvSpPr>
              <p:cNvPr id="53" name="Ellipse 52"/>
              <p:cNvSpPr/>
              <p:nvPr/>
            </p:nvSpPr>
            <p:spPr>
              <a:xfrm>
                <a:off x="5220072" y="4080538"/>
                <a:ext cx="106878" cy="122972"/>
              </a:xfrm>
              <a:prstGeom prst="ellipse">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4" name="Ellipse 53"/>
              <p:cNvSpPr/>
              <p:nvPr/>
            </p:nvSpPr>
            <p:spPr>
              <a:xfrm>
                <a:off x="5580112" y="4080538"/>
                <a:ext cx="106878" cy="122972"/>
              </a:xfrm>
              <a:prstGeom prst="ellipse">
                <a:avLst/>
              </a:prstGeom>
              <a:solidFill>
                <a:srgbClr val="0099CC">
                  <a:alpha val="59000"/>
                </a:srgbClr>
              </a:solidFill>
              <a:ln w="19050">
                <a:solidFill>
                  <a:srgbClr val="0000CC"/>
                </a:solidFill>
                <a:prstDash val="sysDot"/>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5" name="Ellipse 54"/>
              <p:cNvSpPr/>
              <p:nvPr/>
            </p:nvSpPr>
            <p:spPr>
              <a:xfrm>
                <a:off x="5940152" y="4075917"/>
                <a:ext cx="106878" cy="122972"/>
              </a:xfrm>
              <a:prstGeom prst="ellipse">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6" name="Ellipse 55"/>
              <p:cNvSpPr/>
              <p:nvPr/>
            </p:nvSpPr>
            <p:spPr>
              <a:xfrm>
                <a:off x="6300192" y="4080538"/>
                <a:ext cx="106878" cy="122972"/>
              </a:xfrm>
              <a:prstGeom prst="ellipse">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7" name="Ellipse 56"/>
              <p:cNvSpPr/>
              <p:nvPr/>
            </p:nvSpPr>
            <p:spPr>
              <a:xfrm>
                <a:off x="6660232" y="4075917"/>
                <a:ext cx="106878" cy="122972"/>
              </a:xfrm>
              <a:prstGeom prst="ellipse">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8" name="Ellipse 57"/>
              <p:cNvSpPr/>
              <p:nvPr/>
            </p:nvSpPr>
            <p:spPr>
              <a:xfrm>
                <a:off x="7020272" y="4075917"/>
                <a:ext cx="106878" cy="122972"/>
              </a:xfrm>
              <a:prstGeom prst="ellipse">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9" name="Ellipse 58"/>
              <p:cNvSpPr/>
              <p:nvPr/>
            </p:nvSpPr>
            <p:spPr>
              <a:xfrm>
                <a:off x="7380312" y="4075917"/>
                <a:ext cx="106878" cy="122972"/>
              </a:xfrm>
              <a:prstGeom prst="ellipse">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62" name="Gruppieren 61"/>
            <p:cNvGrpSpPr/>
            <p:nvPr/>
          </p:nvGrpSpPr>
          <p:grpSpPr>
            <a:xfrm>
              <a:off x="5257539" y="4962399"/>
              <a:ext cx="2627158" cy="136620"/>
              <a:chOff x="5220072" y="4075917"/>
              <a:chExt cx="2627158" cy="136620"/>
            </a:xfrm>
          </p:grpSpPr>
          <p:sp>
            <p:nvSpPr>
              <p:cNvPr id="63" name="Ellipse 62"/>
              <p:cNvSpPr/>
              <p:nvPr/>
            </p:nvSpPr>
            <p:spPr>
              <a:xfrm>
                <a:off x="5220072" y="4080538"/>
                <a:ext cx="106878" cy="122972"/>
              </a:xfrm>
              <a:prstGeom prst="ellipse">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4" name="Ellipse 63"/>
              <p:cNvSpPr/>
              <p:nvPr/>
            </p:nvSpPr>
            <p:spPr>
              <a:xfrm>
                <a:off x="5580112" y="4080538"/>
                <a:ext cx="106878" cy="122972"/>
              </a:xfrm>
              <a:prstGeom prst="ellipse">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5" name="Ellipse 64"/>
              <p:cNvSpPr/>
              <p:nvPr/>
            </p:nvSpPr>
            <p:spPr>
              <a:xfrm>
                <a:off x="5940152" y="4075917"/>
                <a:ext cx="106878" cy="122972"/>
              </a:xfrm>
              <a:prstGeom prst="ellipse">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6" name="Ellipse 65"/>
              <p:cNvSpPr/>
              <p:nvPr/>
            </p:nvSpPr>
            <p:spPr>
              <a:xfrm>
                <a:off x="6300192" y="4080538"/>
                <a:ext cx="106878" cy="122972"/>
              </a:xfrm>
              <a:prstGeom prst="ellipse">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7" name="Ellipse 66"/>
              <p:cNvSpPr/>
              <p:nvPr/>
            </p:nvSpPr>
            <p:spPr>
              <a:xfrm>
                <a:off x="6660232" y="4075917"/>
                <a:ext cx="106878" cy="122972"/>
              </a:xfrm>
              <a:prstGeom prst="ellipse">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8" name="Ellipse 67"/>
              <p:cNvSpPr/>
              <p:nvPr/>
            </p:nvSpPr>
            <p:spPr>
              <a:xfrm>
                <a:off x="7020272" y="4075917"/>
                <a:ext cx="106878" cy="122972"/>
              </a:xfrm>
              <a:prstGeom prst="ellipse">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9" name="Ellipse 68"/>
              <p:cNvSpPr/>
              <p:nvPr/>
            </p:nvSpPr>
            <p:spPr>
              <a:xfrm>
                <a:off x="7380312" y="4075917"/>
                <a:ext cx="106878" cy="122972"/>
              </a:xfrm>
              <a:prstGeom prst="ellipse">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0" name="Ellipse 69"/>
              <p:cNvSpPr/>
              <p:nvPr/>
            </p:nvSpPr>
            <p:spPr>
              <a:xfrm>
                <a:off x="7740352" y="4089565"/>
                <a:ext cx="106878" cy="122972"/>
              </a:xfrm>
              <a:prstGeom prst="ellipse">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72" name="Ellipse 71"/>
            <p:cNvSpPr/>
            <p:nvPr/>
          </p:nvSpPr>
          <p:spPr>
            <a:xfrm>
              <a:off x="5076056" y="4731075"/>
              <a:ext cx="106878" cy="122972"/>
            </a:xfrm>
            <a:prstGeom prst="ellipse">
              <a:avLst/>
            </a:prstGeom>
            <a:solidFill>
              <a:srgbClr val="FF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3" name="Ellipse 72"/>
            <p:cNvSpPr/>
            <p:nvPr/>
          </p:nvSpPr>
          <p:spPr>
            <a:xfrm>
              <a:off x="6098997" y="4513741"/>
              <a:ext cx="106878" cy="122972"/>
            </a:xfrm>
            <a:prstGeom prst="ellipse">
              <a:avLst/>
            </a:prstGeom>
            <a:solidFill>
              <a:srgbClr val="0000CC">
                <a:alpha val="59000"/>
              </a:srgbClr>
            </a:solidFill>
            <a:ln w="19050">
              <a:solidFill>
                <a:srgbClr val="0000CC"/>
              </a:solidFill>
              <a:prstDash val="solid"/>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0" name="Gerade Verbindung mit Pfeil 9"/>
            <p:cNvCxnSpPr>
              <a:stCxn id="72" idx="6"/>
            </p:cNvCxnSpPr>
            <p:nvPr/>
          </p:nvCxnSpPr>
          <p:spPr>
            <a:xfrm>
              <a:off x="5182934" y="4792561"/>
              <a:ext cx="504056" cy="0"/>
            </a:xfrm>
            <a:prstGeom prst="straightConnector1">
              <a:avLst/>
            </a:prstGeom>
            <a:ln w="34925">
              <a:solidFill>
                <a:srgbClr val="FF0000"/>
              </a:solidFill>
              <a:tailEnd type="stealth" w="lg" len="lg"/>
            </a:ln>
            <a:effectLst/>
          </p:spPr>
          <p:style>
            <a:lnRef idx="2">
              <a:schemeClr val="accent1"/>
            </a:lnRef>
            <a:fillRef idx="0">
              <a:schemeClr val="accent1"/>
            </a:fillRef>
            <a:effectRef idx="1">
              <a:schemeClr val="accent1"/>
            </a:effectRef>
            <a:fontRef idx="minor">
              <a:schemeClr val="tx1"/>
            </a:fontRef>
          </p:style>
        </p:cxnSp>
        <p:cxnSp>
          <p:nvCxnSpPr>
            <p:cNvPr id="76" name="Gerade Verbindung mit Pfeil 75"/>
            <p:cNvCxnSpPr/>
            <p:nvPr/>
          </p:nvCxnSpPr>
          <p:spPr>
            <a:xfrm>
              <a:off x="5892417" y="4814542"/>
              <a:ext cx="566620" cy="284477"/>
            </a:xfrm>
            <a:prstGeom prst="straightConnector1">
              <a:avLst/>
            </a:prstGeom>
            <a:ln w="34925">
              <a:solidFill>
                <a:srgbClr val="CC0066"/>
              </a:solidFill>
              <a:tailEnd type="stealth" w="lg" len="lg"/>
            </a:ln>
            <a:effectLst/>
          </p:spPr>
          <p:style>
            <a:lnRef idx="2">
              <a:schemeClr val="accent1"/>
            </a:lnRef>
            <a:fillRef idx="0">
              <a:schemeClr val="accent1"/>
            </a:fillRef>
            <a:effectRef idx="1">
              <a:schemeClr val="accent1"/>
            </a:effectRef>
            <a:fontRef idx="minor">
              <a:schemeClr val="tx1"/>
            </a:fontRef>
          </p:style>
        </p:cxnSp>
        <p:sp>
          <p:nvSpPr>
            <p:cNvPr id="80" name="Ellipse 79"/>
            <p:cNvSpPr/>
            <p:nvPr/>
          </p:nvSpPr>
          <p:spPr>
            <a:xfrm>
              <a:off x="6481268" y="5083019"/>
              <a:ext cx="106878" cy="122972"/>
            </a:xfrm>
            <a:prstGeom prst="ellipse">
              <a:avLst/>
            </a:prstGeom>
            <a:solidFill>
              <a:srgbClr val="CC006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265" name="Ellipse 11264"/>
            <p:cNvSpPr/>
            <p:nvPr/>
          </p:nvSpPr>
          <p:spPr>
            <a:xfrm rot="18588837">
              <a:off x="5639501" y="4399814"/>
              <a:ext cx="722523" cy="492980"/>
            </a:xfrm>
            <a:prstGeom prst="ellipse">
              <a:avLst/>
            </a:prstGeom>
            <a:noFill/>
            <a:ln w="28575">
              <a:solidFill>
                <a:srgbClr val="0099CC"/>
              </a:solidFill>
              <a:prstDash val="sys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266" name="Textfeld 11265"/>
            <p:cNvSpPr txBox="1"/>
            <p:nvPr/>
          </p:nvSpPr>
          <p:spPr>
            <a:xfrm>
              <a:off x="4427984" y="4221088"/>
              <a:ext cx="935775" cy="584775"/>
            </a:xfrm>
            <a:prstGeom prst="rect">
              <a:avLst/>
            </a:prstGeom>
          </p:spPr>
          <p:txBody>
            <a:bodyPr vert="horz" wrap="square" lIns="91440" tIns="45720" rIns="91440" bIns="45720" rtlCol="0" anchor="t">
              <a:spAutoFit/>
            </a:bodyPr>
            <a:lstStyle/>
            <a:p>
              <a:pPr algn="l">
                <a:spcBef>
                  <a:spcPts val="0"/>
                </a:spcBef>
              </a:pPr>
              <a:r>
                <a:rPr lang="en-US" sz="1600" b="1" dirty="0" smtClean="0">
                  <a:solidFill>
                    <a:srgbClr val="FF0000"/>
                  </a:solidFill>
                  <a:latin typeface="Calibri" panose="020F0502020204030204" pitchFamily="34" charset="0"/>
                </a:rPr>
                <a:t>incident </a:t>
              </a:r>
            </a:p>
            <a:p>
              <a:pPr algn="l">
                <a:spcBef>
                  <a:spcPts val="0"/>
                </a:spcBef>
              </a:pPr>
              <a:r>
                <a:rPr lang="en-US" sz="1600" b="1" dirty="0" smtClean="0">
                  <a:solidFill>
                    <a:srgbClr val="FF0000"/>
                  </a:solidFill>
                  <a:latin typeface="Calibri" panose="020F0502020204030204" pitchFamily="34" charset="0"/>
                </a:rPr>
                <a:t>particle</a:t>
              </a:r>
            </a:p>
          </p:txBody>
        </p:sp>
        <p:sp>
          <p:nvSpPr>
            <p:cNvPr id="83" name="Textfeld 82"/>
            <p:cNvSpPr txBox="1"/>
            <p:nvPr/>
          </p:nvSpPr>
          <p:spPr>
            <a:xfrm>
              <a:off x="6590156" y="5013176"/>
              <a:ext cx="1570672" cy="338554"/>
            </a:xfrm>
            <a:prstGeom prst="rect">
              <a:avLst/>
            </a:prstGeom>
          </p:spPr>
          <p:txBody>
            <a:bodyPr vert="horz" wrap="square" lIns="91440" tIns="45720" rIns="91440" bIns="45720" rtlCol="0" anchor="t">
              <a:spAutoFit/>
            </a:bodyPr>
            <a:lstStyle/>
            <a:p>
              <a:pPr algn="l">
                <a:spcBef>
                  <a:spcPts val="0"/>
                </a:spcBef>
              </a:pPr>
              <a:r>
                <a:rPr lang="en-US" sz="1600" b="1" dirty="0" smtClean="0">
                  <a:solidFill>
                    <a:srgbClr val="CC0066"/>
                  </a:solidFill>
                  <a:latin typeface="Calibri" panose="020F0502020204030204" pitchFamily="34" charset="0"/>
                </a:rPr>
                <a:t>exciting particle</a:t>
              </a:r>
            </a:p>
          </p:txBody>
        </p:sp>
        <p:sp>
          <p:nvSpPr>
            <p:cNvPr id="86" name="Textfeld 85"/>
            <p:cNvSpPr txBox="1"/>
            <p:nvPr/>
          </p:nvSpPr>
          <p:spPr>
            <a:xfrm>
              <a:off x="5139240" y="5229200"/>
              <a:ext cx="3753240" cy="338554"/>
            </a:xfrm>
            <a:prstGeom prst="rect">
              <a:avLst/>
            </a:prstGeom>
          </p:spPr>
          <p:txBody>
            <a:bodyPr vert="horz" wrap="square" lIns="91440" tIns="45720" rIns="91440" bIns="45720" rtlCol="0" anchor="t">
              <a:spAutoFit/>
            </a:bodyPr>
            <a:lstStyle/>
            <a:p>
              <a:pPr algn="l">
                <a:spcBef>
                  <a:spcPts val="0"/>
                </a:spcBef>
              </a:pPr>
              <a:r>
                <a:rPr lang="en-US" sz="1600" b="1" dirty="0" err="1" smtClean="0">
                  <a:solidFill>
                    <a:srgbClr val="0066CC"/>
                  </a:solidFill>
                  <a:latin typeface="Calibri" panose="020F0502020204030204" pitchFamily="34" charset="0"/>
                </a:rPr>
                <a:t>Frenkel</a:t>
              </a:r>
              <a:r>
                <a:rPr lang="en-US" sz="1600" b="1" dirty="0" smtClean="0">
                  <a:solidFill>
                    <a:srgbClr val="0066CC"/>
                  </a:solidFill>
                  <a:latin typeface="Calibri" panose="020F0502020204030204" pitchFamily="34" charset="0"/>
                </a:rPr>
                <a:t> pair: Vacancy and interstitial atom</a:t>
              </a:r>
            </a:p>
          </p:txBody>
        </p:sp>
        <p:sp>
          <p:nvSpPr>
            <p:cNvPr id="88" name="Textfeld 87"/>
            <p:cNvSpPr txBox="1"/>
            <p:nvPr/>
          </p:nvSpPr>
          <p:spPr>
            <a:xfrm>
              <a:off x="4563217" y="3933056"/>
              <a:ext cx="4185247" cy="338554"/>
            </a:xfrm>
            <a:prstGeom prst="rect">
              <a:avLst/>
            </a:prstGeom>
          </p:spPr>
          <p:txBody>
            <a:bodyPr vert="horz" wrap="square" lIns="91440" tIns="45720" rIns="91440" bIns="45720" rtlCol="0" anchor="t">
              <a:spAutoFit/>
            </a:bodyPr>
            <a:lstStyle/>
            <a:p>
              <a:pPr algn="l">
                <a:spcBef>
                  <a:spcPts val="0"/>
                </a:spcBef>
              </a:pPr>
              <a:r>
                <a:rPr lang="en-US" sz="1600" b="1" dirty="0" smtClean="0">
                  <a:solidFill>
                    <a:srgbClr val="0000FF"/>
                  </a:solidFill>
                  <a:latin typeface="Calibri" panose="020F0502020204030204" pitchFamily="34" charset="0"/>
                </a:rPr>
                <a:t>Rad-damage: Displacement from regular lattice </a:t>
              </a:r>
            </a:p>
          </p:txBody>
        </p:sp>
        <p:sp>
          <p:nvSpPr>
            <p:cNvPr id="11271" name="Rechteck 11270"/>
            <p:cNvSpPr/>
            <p:nvPr/>
          </p:nvSpPr>
          <p:spPr>
            <a:xfrm>
              <a:off x="4427984" y="3843827"/>
              <a:ext cx="4608512" cy="1817421"/>
            </a:xfrm>
            <a:prstGeom prst="rect">
              <a:avLst/>
            </a:prstGeom>
            <a:noFill/>
            <a:ln w="1270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93" name="Rectangle 5"/>
          <p:cNvSpPr>
            <a:spLocks noChangeArrowheads="1"/>
          </p:cNvSpPr>
          <p:nvPr/>
        </p:nvSpPr>
        <p:spPr bwMode="auto">
          <a:xfrm>
            <a:off x="107504" y="3045634"/>
            <a:ext cx="9361040" cy="8874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0" algn="ctr">
                <a:solidFill>
                  <a:srgbClr val="000000"/>
                </a:solidFill>
                <a:miter lim="800000"/>
                <a:headEnd/>
                <a:tailEnd/>
              </a14:hiddenLine>
            </a:ext>
          </a:extLst>
        </p:spPr>
        <p:txBody>
          <a:bodyPr wrap="square">
            <a:spAutoFit/>
          </a:bodyPr>
          <a:lstStyle/>
          <a:p>
            <a:pPr marL="285750" indent="-285750" algn="l">
              <a:spcBef>
                <a:spcPts val="400"/>
              </a:spcBef>
              <a:buFont typeface="Wingdings" panose="05000000000000000000" pitchFamily="2" charset="2"/>
              <a:buChar char="Ø"/>
            </a:pPr>
            <a:r>
              <a:rPr lang="en-US" sz="1500" b="1" dirty="0" smtClean="0">
                <a:solidFill>
                  <a:srgbClr val="C00000"/>
                </a:solidFill>
                <a:latin typeface="Arial" panose="020B0604020202020204" pitchFamily="34" charset="0"/>
                <a:cs typeface="Arial" panose="020B0604020202020204" pitchFamily="34" charset="0"/>
                <a:sym typeface="Symbol"/>
              </a:rPr>
              <a:t>Radiation damage: </a:t>
            </a:r>
            <a:r>
              <a:rPr lang="en-US" sz="1500" dirty="0" smtClean="0">
                <a:latin typeface="Arial" panose="020B0604020202020204" pitchFamily="34" charset="0"/>
                <a:cs typeface="Arial" panose="020B0604020202020204" pitchFamily="34" charset="0"/>
                <a:sym typeface="Symbol"/>
              </a:rPr>
              <a:t>Displacement of lattice atoms, destruction of molecules (</a:t>
            </a:r>
            <a:r>
              <a:rPr lang="en-US" sz="1500" b="1" i="1" dirty="0" smtClean="0">
                <a:latin typeface="Arial" panose="020B0604020202020204" pitchFamily="34" charset="0"/>
                <a:cs typeface="Arial" panose="020B0604020202020204" pitchFamily="34" charset="0"/>
                <a:sym typeface="Symbol"/>
              </a:rPr>
              <a:t>atomic physics</a:t>
            </a:r>
            <a:r>
              <a:rPr lang="en-US" sz="1500" dirty="0" smtClean="0">
                <a:latin typeface="Arial" panose="020B0604020202020204" pitchFamily="34" charset="0"/>
                <a:cs typeface="Arial" panose="020B0604020202020204" pitchFamily="34" charset="0"/>
                <a:sym typeface="Symbol"/>
              </a:rPr>
              <a:t>)</a:t>
            </a:r>
          </a:p>
          <a:p>
            <a:pPr marL="285750" indent="-285750" algn="l">
              <a:spcBef>
                <a:spcPts val="400"/>
              </a:spcBef>
              <a:buFont typeface="Symbol"/>
              <a:buChar char="Þ"/>
            </a:pPr>
            <a:r>
              <a:rPr lang="en-US" sz="1500" b="1" dirty="0" smtClean="0">
                <a:solidFill>
                  <a:srgbClr val="008000"/>
                </a:solidFill>
                <a:latin typeface="Arial" panose="020B0604020202020204" pitchFamily="34" charset="0"/>
                <a:cs typeface="Arial" panose="020B0604020202020204" pitchFamily="34" charset="0"/>
                <a:sym typeface="Symbol"/>
              </a:rPr>
              <a:t>Consequence: </a:t>
            </a:r>
            <a:r>
              <a:rPr lang="en-US" sz="1500" dirty="0" smtClean="0">
                <a:latin typeface="Arial" panose="020B0604020202020204" pitchFamily="34" charset="0"/>
                <a:cs typeface="Arial" panose="020B0604020202020204" pitchFamily="34" charset="0"/>
                <a:sym typeface="Symbol"/>
              </a:rPr>
              <a:t>Degradation of material properties, faulty electronics </a:t>
            </a:r>
          </a:p>
          <a:p>
            <a:pPr algn="l">
              <a:spcBef>
                <a:spcPts val="400"/>
              </a:spcBef>
            </a:pPr>
            <a:r>
              <a:rPr lang="en-US" sz="1500" dirty="0" smtClean="0">
                <a:latin typeface="Arial" panose="020B0604020202020204" pitchFamily="34" charset="0"/>
                <a:cs typeface="Arial" panose="020B0604020202020204" pitchFamily="34" charset="0"/>
                <a:sym typeface="Symbol"/>
              </a:rPr>
              <a:t> </a:t>
            </a:r>
            <a:r>
              <a:rPr lang="en-US" sz="1500" b="1" dirty="0">
                <a:latin typeface="Arial" panose="020B0604020202020204" pitchFamily="34" charset="0"/>
                <a:cs typeface="Arial" panose="020B0604020202020204" pitchFamily="34" charset="0"/>
                <a:sym typeface="Symbol"/>
              </a:rPr>
              <a:t>Type of </a:t>
            </a:r>
            <a:r>
              <a:rPr lang="en-US" sz="1500" b="1" dirty="0" smtClean="0">
                <a:latin typeface="Arial" panose="020B0604020202020204" pitchFamily="34" charset="0"/>
                <a:cs typeface="Arial" panose="020B0604020202020204" pitchFamily="34" charset="0"/>
                <a:sym typeface="Symbol"/>
              </a:rPr>
              <a:t>risk: </a:t>
            </a:r>
            <a:r>
              <a:rPr lang="en-US" sz="1500" dirty="0" smtClean="0">
                <a:latin typeface="Arial" panose="020B0604020202020204" pitchFamily="34" charset="0"/>
                <a:cs typeface="Arial" panose="020B0604020202020204" pitchFamily="34" charset="0"/>
                <a:sym typeface="Symbol"/>
              </a:rPr>
              <a:t>Stop of operation, exchange of equipment</a:t>
            </a:r>
          </a:p>
        </p:txBody>
      </p:sp>
    </p:spTree>
    <p:extLst>
      <p:ext uri="{BB962C8B-B14F-4D97-AF65-F5344CB8AC3E}">
        <p14:creationId xmlns:p14="http://schemas.microsoft.com/office/powerpoint/2010/main" val="3312752424"/>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0"/>
                                        </p:tgtEl>
                                        <p:attrNameLst>
                                          <p:attrName>style.visibility</p:attrName>
                                        </p:attrNameLst>
                                      </p:cBhvr>
                                      <p:to>
                                        <p:strVal val="visible"/>
                                      </p:to>
                                    </p:set>
                                  </p:childTnLst>
                                </p:cTn>
                              </p:par>
                              <p:par>
                                <p:cTn id="9" presetID="1" presetClass="exit" presetSubtype="0" fill="hold" nodeType="withEffect">
                                  <p:stCondLst>
                                    <p:cond delay="0"/>
                                  </p:stCondLst>
                                  <p:childTnLst>
                                    <p:set>
                                      <p:cBhvr>
                                        <p:cTn id="10" dur="1" fill="hold">
                                          <p:stCondLst>
                                            <p:cond delay="0"/>
                                          </p:stCondLst>
                                        </p:cTn>
                                        <p:tgtEl>
                                          <p:spTgt spid="6"/>
                                        </p:tgtEl>
                                        <p:attrNameLst>
                                          <p:attrName>style.visibility</p:attrName>
                                        </p:attrNameLst>
                                      </p:cBhvr>
                                      <p:to>
                                        <p:strVal val="hidden"/>
                                      </p:to>
                                    </p:set>
                                  </p:childTnLst>
                                </p:cTn>
                              </p:par>
                              <p:par>
                                <p:cTn id="11" presetID="1" presetClass="entr" presetSubtype="0" fill="hold" nodeType="withEffect">
                                  <p:stCondLst>
                                    <p:cond delay="0"/>
                                  </p:stCondLst>
                                  <p:childTnLst>
                                    <p:set>
                                      <p:cBhvr>
                                        <p:cTn id="12" dur="1" fill="hold">
                                          <p:stCondLst>
                                            <p:cond delay="0"/>
                                          </p:stCondLst>
                                        </p:cTn>
                                        <p:tgtEl>
                                          <p:spTgt spid="15365"/>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93"/>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127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93" grpId="0"/>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uppieren 4"/>
          <p:cNvGrpSpPr/>
          <p:nvPr/>
        </p:nvGrpSpPr>
        <p:grpSpPr>
          <a:xfrm>
            <a:off x="4190510" y="1187591"/>
            <a:ext cx="5284856" cy="2817473"/>
            <a:chOff x="4111680" y="1508112"/>
            <a:chExt cx="5284856" cy="2817473"/>
          </a:xfrm>
        </p:grpSpPr>
        <p:pic>
          <p:nvPicPr>
            <p:cNvPr id="33" name="Picture 8" descr="https://www.hep.physik.uni-siegen.de/~grupen/schiebkarrecart.jpg"/>
            <p:cNvPicPr>
              <a:picLocks noChangeAspect="1" noChangeArrowheads="1"/>
            </p:cNvPicPr>
            <p:nvPr/>
          </p:nvPicPr>
          <p:blipFill rotWithShape="1">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t="21058" b="6679"/>
            <a:stretch/>
          </p:blipFill>
          <p:spPr bwMode="auto">
            <a:xfrm>
              <a:off x="4111680" y="1623990"/>
              <a:ext cx="5284856" cy="2701595"/>
            </a:xfrm>
            <a:prstGeom prst="rect">
              <a:avLst/>
            </a:prstGeom>
            <a:noFill/>
            <a:extLst>
              <a:ext uri="{909E8E84-426E-40DD-AFC4-6F175D3DCCD1}">
                <a14:hiddenFill xmlns:a14="http://schemas.microsoft.com/office/drawing/2010/main">
                  <a:solidFill>
                    <a:srgbClr val="FFFFFF"/>
                  </a:solidFill>
                </a14:hiddenFill>
              </a:ext>
            </a:extLst>
          </p:spPr>
        </p:pic>
        <p:pic>
          <p:nvPicPr>
            <p:cNvPr id="34" name="Picture 8" descr="https://www.hep.physik.uni-siegen.de/~grupen/schiebkarrecart.jpg"/>
            <p:cNvPicPr>
              <a:picLocks noChangeAspect="1" noChangeArrowheads="1"/>
            </p:cNvPicPr>
            <p:nvPr/>
          </p:nvPicPr>
          <p:blipFill rotWithShape="1">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l="70112" t="89006"/>
            <a:stretch/>
          </p:blipFill>
          <p:spPr bwMode="auto">
            <a:xfrm>
              <a:off x="6466303" y="3180387"/>
              <a:ext cx="1557411" cy="405266"/>
            </a:xfrm>
            <a:prstGeom prst="rect">
              <a:avLst/>
            </a:prstGeom>
            <a:noFill/>
            <a:extLst>
              <a:ext uri="{909E8E84-426E-40DD-AFC4-6F175D3DCCD1}">
                <a14:hiddenFill xmlns:a14="http://schemas.microsoft.com/office/drawing/2010/main">
                  <a:solidFill>
                    <a:srgbClr val="FFFFFF"/>
                  </a:solidFill>
                </a14:hiddenFill>
              </a:ext>
            </a:extLst>
          </p:spPr>
        </p:pic>
        <p:sp>
          <p:nvSpPr>
            <p:cNvPr id="3" name="Abgerundetes Rechteck 2"/>
            <p:cNvSpPr/>
            <p:nvPr/>
          </p:nvSpPr>
          <p:spPr>
            <a:xfrm>
              <a:off x="5839707" y="1508112"/>
              <a:ext cx="2043051" cy="640992"/>
            </a:xfrm>
            <a:prstGeom prst="round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15363" name="Text Box 2"/>
          <p:cNvSpPr txBox="1">
            <a:spLocks noChangeArrowheads="1"/>
          </p:cNvSpPr>
          <p:nvPr/>
        </p:nvSpPr>
        <p:spPr bwMode="auto">
          <a:xfrm>
            <a:off x="252000" y="180000"/>
            <a:ext cx="7924800" cy="430887"/>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200" b="1" dirty="0" smtClean="0">
                <a:solidFill>
                  <a:srgbClr val="000000"/>
                </a:solidFill>
                <a:latin typeface="Calibri" panose="020F0502020204030204" pitchFamily="34" charset="0"/>
                <a:cs typeface="Calibri" panose="020F0502020204030204" pitchFamily="34" charset="0"/>
              </a:rPr>
              <a:t>Categories of Locations &amp; maximal Doses </a:t>
            </a:r>
            <a:endParaRPr lang="en-US" altLang="de-DE" sz="2200" b="1" dirty="0">
              <a:solidFill>
                <a:srgbClr val="000000"/>
              </a:solidFill>
              <a:latin typeface="Calibri" panose="020F0502020204030204" pitchFamily="34" charset="0"/>
              <a:cs typeface="Calibri" panose="020F0502020204030204" pitchFamily="34" charset="0"/>
            </a:endParaRPr>
          </a:p>
        </p:txBody>
      </p:sp>
      <p:sp>
        <p:nvSpPr>
          <p:cNvPr id="300037" name="Rectangle 5"/>
          <p:cNvSpPr>
            <a:spLocks noChangeArrowheads="1"/>
          </p:cNvSpPr>
          <p:nvPr/>
        </p:nvSpPr>
        <p:spPr bwMode="auto">
          <a:xfrm>
            <a:off x="284163" y="3497263"/>
            <a:ext cx="8491537"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en-US" altLang="de-DE" sz="2000" dirty="0">
              <a:solidFill>
                <a:schemeClr val="accent2"/>
              </a:solidFill>
            </a:endParaRPr>
          </a:p>
        </p:txBody>
      </p:sp>
      <p:sp>
        <p:nvSpPr>
          <p:cNvPr id="31" name="Rectangle 4"/>
          <p:cNvSpPr>
            <a:spLocks noChangeArrowheads="1"/>
          </p:cNvSpPr>
          <p:nvPr/>
        </p:nvSpPr>
        <p:spPr bwMode="auto">
          <a:xfrm>
            <a:off x="4734516" y="799081"/>
            <a:ext cx="4157964" cy="5416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pPr>
            <a:r>
              <a:rPr lang="en-US" altLang="de-DE" sz="1600" b="1" u="sng" dirty="0" smtClean="0">
                <a:solidFill>
                  <a:srgbClr val="0000FF"/>
                </a:solidFill>
                <a:latin typeface="Arial" panose="020B0604020202020204" pitchFamily="34" charset="0"/>
                <a:cs typeface="Arial" panose="020B0604020202020204" pitchFamily="34" charset="0"/>
              </a:rPr>
              <a:t>ALARA principle</a:t>
            </a:r>
            <a:r>
              <a:rPr lang="en-US" altLang="de-DE" sz="1600" b="1" dirty="0" smtClean="0">
                <a:solidFill>
                  <a:srgbClr val="0000FF"/>
                </a:solidFill>
                <a:latin typeface="Arial" panose="020B0604020202020204" pitchFamily="34" charset="0"/>
                <a:cs typeface="Arial" panose="020B0604020202020204" pitchFamily="34" charset="0"/>
              </a:rPr>
              <a:t>:</a:t>
            </a:r>
            <a:endParaRPr lang="en-US" altLang="de-DE" sz="1500" b="1" u="sng" dirty="0" smtClean="0">
              <a:latin typeface="Arial" panose="020B0604020202020204" pitchFamily="34" charset="0"/>
              <a:cs typeface="Arial" panose="020B0604020202020204" pitchFamily="34" charset="0"/>
            </a:endParaRPr>
          </a:p>
          <a:p>
            <a:pPr algn="l">
              <a:lnSpc>
                <a:spcPct val="70000"/>
              </a:lnSpc>
            </a:pPr>
            <a:r>
              <a:rPr lang="en-US" altLang="de-DE" sz="1500" b="1" u="sng" dirty="0" smtClean="0">
                <a:latin typeface="Arial" panose="020B0604020202020204" pitchFamily="34" charset="0"/>
                <a:cs typeface="Arial" panose="020B0604020202020204" pitchFamily="34" charset="0"/>
              </a:rPr>
              <a:t>A</a:t>
            </a:r>
            <a:r>
              <a:rPr lang="en-US" altLang="de-DE" sz="1500" b="1" dirty="0" smtClean="0">
                <a:latin typeface="Arial" panose="020B0604020202020204" pitchFamily="34" charset="0"/>
                <a:cs typeface="Arial" panose="020B0604020202020204" pitchFamily="34" charset="0"/>
              </a:rPr>
              <a:t>s </a:t>
            </a:r>
            <a:r>
              <a:rPr lang="en-US" altLang="de-DE" sz="1500" b="1" u="sng" dirty="0" smtClean="0">
                <a:latin typeface="Arial" panose="020B0604020202020204" pitchFamily="34" charset="0"/>
                <a:cs typeface="Arial" panose="020B0604020202020204" pitchFamily="34" charset="0"/>
              </a:rPr>
              <a:t>L</a:t>
            </a:r>
            <a:r>
              <a:rPr lang="en-US" altLang="de-DE" sz="1500" b="1" dirty="0" smtClean="0">
                <a:latin typeface="Arial" panose="020B0604020202020204" pitchFamily="34" charset="0"/>
                <a:cs typeface="Arial" panose="020B0604020202020204" pitchFamily="34" charset="0"/>
              </a:rPr>
              <a:t>ow </a:t>
            </a:r>
            <a:r>
              <a:rPr lang="en-US" altLang="de-DE" sz="1500" b="1" u="sng" dirty="0">
                <a:latin typeface="Arial" panose="020B0604020202020204" pitchFamily="34" charset="0"/>
                <a:cs typeface="Arial" panose="020B0604020202020204" pitchFamily="34" charset="0"/>
              </a:rPr>
              <a:t>A</a:t>
            </a:r>
            <a:r>
              <a:rPr lang="en-US" altLang="de-DE" sz="1500" b="1" dirty="0" smtClean="0">
                <a:latin typeface="Arial" panose="020B0604020202020204" pitchFamily="34" charset="0"/>
                <a:cs typeface="Arial" panose="020B0604020202020204" pitchFamily="34" charset="0"/>
              </a:rPr>
              <a:t>s </a:t>
            </a:r>
            <a:r>
              <a:rPr lang="en-US" altLang="de-DE" sz="1500" b="1" u="sng" dirty="0">
                <a:latin typeface="Arial" panose="020B0604020202020204" pitchFamily="34" charset="0"/>
                <a:cs typeface="Arial" panose="020B0604020202020204" pitchFamily="34" charset="0"/>
              </a:rPr>
              <a:t>R</a:t>
            </a:r>
            <a:r>
              <a:rPr lang="en-US" altLang="de-DE" sz="1500" b="1" dirty="0" smtClean="0">
                <a:latin typeface="Arial" panose="020B0604020202020204" pitchFamily="34" charset="0"/>
                <a:cs typeface="Arial" panose="020B0604020202020204" pitchFamily="34" charset="0"/>
              </a:rPr>
              <a:t>easonable </a:t>
            </a:r>
            <a:r>
              <a:rPr lang="en-US" altLang="de-DE" sz="1500" b="1" u="sng" dirty="0" smtClean="0">
                <a:latin typeface="Arial" panose="020B0604020202020204" pitchFamily="34" charset="0"/>
                <a:cs typeface="Arial" panose="020B0604020202020204" pitchFamily="34" charset="0"/>
              </a:rPr>
              <a:t>A</a:t>
            </a:r>
            <a:r>
              <a:rPr lang="en-US" altLang="de-DE" sz="1500" b="1" dirty="0" smtClean="0">
                <a:latin typeface="Arial" panose="020B0604020202020204" pitchFamily="34" charset="0"/>
                <a:cs typeface="Arial" panose="020B0604020202020204" pitchFamily="34" charset="0"/>
              </a:rPr>
              <a:t>chievable</a:t>
            </a:r>
          </a:p>
        </p:txBody>
      </p:sp>
      <p:sp>
        <p:nvSpPr>
          <p:cNvPr id="27" name="Rectangle 4"/>
          <p:cNvSpPr>
            <a:spLocks noChangeArrowheads="1"/>
          </p:cNvSpPr>
          <p:nvPr/>
        </p:nvSpPr>
        <p:spPr bwMode="auto">
          <a:xfrm>
            <a:off x="35496" y="793952"/>
            <a:ext cx="4553810" cy="6145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pPr>
            <a:r>
              <a:rPr lang="en-US" altLang="de-DE" b="1" u="sng" dirty="0" smtClean="0">
                <a:solidFill>
                  <a:srgbClr val="0000FF"/>
                </a:solidFill>
                <a:latin typeface="Calibri" panose="020F0502020204030204" pitchFamily="34" charset="0"/>
                <a:cs typeface="Calibri" panose="020F0502020204030204" pitchFamily="34" charset="0"/>
              </a:rPr>
              <a:t>Simplified</a:t>
            </a:r>
            <a:r>
              <a:rPr lang="en-US" altLang="de-DE" b="1" dirty="0" smtClean="0">
                <a:solidFill>
                  <a:srgbClr val="0000FF"/>
                </a:solidFill>
                <a:latin typeface="Calibri" panose="020F0502020204030204" pitchFamily="34" charset="0"/>
                <a:cs typeface="Calibri" panose="020F0502020204030204" pitchFamily="34" charset="0"/>
              </a:rPr>
              <a:t> categories of radiation areas:</a:t>
            </a:r>
            <a:endParaRPr lang="en-US" altLang="de-DE" dirty="0" smtClean="0">
              <a:latin typeface="Calibri" panose="020F0502020204030204" pitchFamily="34" charset="0"/>
              <a:cs typeface="Calibri" panose="020F0502020204030204" pitchFamily="34" charset="0"/>
            </a:endParaRPr>
          </a:p>
          <a:p>
            <a:pPr algn="l">
              <a:spcBef>
                <a:spcPts val="400"/>
              </a:spcBef>
            </a:pPr>
            <a:r>
              <a:rPr lang="en-US" altLang="de-DE" dirty="0" smtClean="0">
                <a:latin typeface="Calibri" panose="020F0502020204030204" pitchFamily="34" charset="0"/>
                <a:cs typeface="Calibri" panose="020F0502020204030204" pitchFamily="34" charset="0"/>
              </a:rPr>
              <a:t>For workers: Assumption 2000 h/a of access </a:t>
            </a:r>
          </a:p>
        </p:txBody>
      </p:sp>
      <p:sp>
        <p:nvSpPr>
          <p:cNvPr id="28" name="Rectangle 4"/>
          <p:cNvSpPr>
            <a:spLocks noChangeArrowheads="1"/>
          </p:cNvSpPr>
          <p:nvPr/>
        </p:nvSpPr>
        <p:spPr bwMode="auto">
          <a:xfrm>
            <a:off x="216737" y="5013176"/>
            <a:ext cx="5017415" cy="11088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spcBef>
                <a:spcPts val="600"/>
              </a:spcBef>
            </a:pPr>
            <a:r>
              <a:rPr lang="en-US" altLang="de-DE" b="1" dirty="0" smtClean="0">
                <a:solidFill>
                  <a:srgbClr val="0000FF"/>
                </a:solidFill>
                <a:latin typeface="Calibri" panose="020F0502020204030204" pitchFamily="34" charset="0"/>
                <a:cs typeface="Calibri" panose="020F0502020204030204" pitchFamily="34" charset="0"/>
              </a:rPr>
              <a:t>Maximal dose for an radiation exposed worker:</a:t>
            </a:r>
          </a:p>
          <a:p>
            <a:pPr algn="l">
              <a:lnSpc>
                <a:spcPct val="70000"/>
              </a:lnSpc>
              <a:spcBef>
                <a:spcPts val="600"/>
              </a:spcBef>
            </a:pPr>
            <a:r>
              <a:rPr lang="en-US" altLang="de-DE" dirty="0" smtClean="0">
                <a:latin typeface="Calibri" panose="020F0502020204030204" pitchFamily="34" charset="0"/>
                <a:cs typeface="Calibri" panose="020F0502020204030204" pitchFamily="34" charset="0"/>
              </a:rPr>
              <a:t>Maximum dose for one year: 20 </a:t>
            </a:r>
            <a:r>
              <a:rPr lang="en-US" altLang="de-DE" dirty="0" err="1" smtClean="0">
                <a:latin typeface="Calibri" panose="020F0502020204030204" pitchFamily="34" charset="0"/>
                <a:cs typeface="Calibri" panose="020F0502020204030204" pitchFamily="34" charset="0"/>
              </a:rPr>
              <a:t>mSv</a:t>
            </a:r>
            <a:r>
              <a:rPr lang="en-US" altLang="de-DE" dirty="0" smtClean="0">
                <a:latin typeface="Calibri" panose="020F0502020204030204" pitchFamily="34" charset="0"/>
                <a:cs typeface="Calibri" panose="020F0502020204030204" pitchFamily="34" charset="0"/>
              </a:rPr>
              <a:t>/a</a:t>
            </a:r>
          </a:p>
          <a:p>
            <a:pPr algn="l">
              <a:lnSpc>
                <a:spcPct val="70000"/>
              </a:lnSpc>
              <a:spcBef>
                <a:spcPts val="600"/>
              </a:spcBef>
            </a:pPr>
            <a:r>
              <a:rPr lang="en-US" altLang="de-DE" dirty="0" smtClean="0">
                <a:latin typeface="Calibri" panose="020F0502020204030204" pitchFamily="34" charset="0"/>
                <a:cs typeface="Calibri" panose="020F0502020204030204" pitchFamily="34" charset="0"/>
              </a:rPr>
              <a:t>Maximum total life dose: 400 </a:t>
            </a:r>
            <a:r>
              <a:rPr lang="en-US" altLang="de-DE" dirty="0" err="1" smtClean="0">
                <a:latin typeface="Calibri" panose="020F0502020204030204" pitchFamily="34" charset="0"/>
                <a:cs typeface="Calibri" panose="020F0502020204030204" pitchFamily="34" charset="0"/>
              </a:rPr>
              <a:t>mSv</a:t>
            </a:r>
            <a:r>
              <a:rPr lang="en-US" altLang="de-DE" dirty="0" smtClean="0">
                <a:latin typeface="Calibri" panose="020F0502020204030204" pitchFamily="34" charset="0"/>
                <a:cs typeface="Calibri" panose="020F0502020204030204" pitchFamily="34" charset="0"/>
              </a:rPr>
              <a:t> </a:t>
            </a:r>
            <a:endParaRPr lang="en-US" altLang="de-DE" dirty="0">
              <a:latin typeface="Calibri" panose="020F0502020204030204" pitchFamily="34" charset="0"/>
              <a:cs typeface="Calibri" panose="020F0502020204030204" pitchFamily="34" charset="0"/>
            </a:endParaRPr>
          </a:p>
          <a:p>
            <a:pPr algn="l">
              <a:lnSpc>
                <a:spcPct val="70000"/>
              </a:lnSpc>
              <a:spcBef>
                <a:spcPts val="600"/>
              </a:spcBef>
            </a:pPr>
            <a:r>
              <a:rPr lang="en-US" altLang="de-DE" b="1" dirty="0" smtClean="0">
                <a:latin typeface="Calibri" panose="020F0502020204030204" pitchFamily="34" charset="0"/>
                <a:cs typeface="Calibri" panose="020F0502020204030204" pitchFamily="34" charset="0"/>
              </a:rPr>
              <a:t>(</a:t>
            </a:r>
            <a:r>
              <a:rPr lang="en-US" altLang="de-DE" b="1" dirty="0">
                <a:latin typeface="Calibri" panose="020F0502020204030204" pitchFamily="34" charset="0"/>
                <a:cs typeface="Calibri" panose="020F0502020204030204" pitchFamily="34" charset="0"/>
              </a:rPr>
              <a:t>L</a:t>
            </a:r>
            <a:r>
              <a:rPr lang="en-US" altLang="de-DE" b="1" dirty="0" smtClean="0">
                <a:latin typeface="Calibri" panose="020F0502020204030204" pitchFamily="34" charset="0"/>
                <a:cs typeface="Calibri" panose="020F0502020204030204" pitchFamily="34" charset="0"/>
              </a:rPr>
              <a:t>ethal dose for short term exposure: </a:t>
            </a:r>
            <a:r>
              <a:rPr lang="en-US" altLang="de-DE" b="1" dirty="0" smtClean="0">
                <a:latin typeface="Calibri" panose="020F0502020204030204" pitchFamily="34" charset="0"/>
                <a:cs typeface="Calibri" panose="020F0502020204030204" pitchFamily="34" charset="0"/>
                <a:sym typeface="Symbol"/>
              </a:rPr>
              <a:t> </a:t>
            </a:r>
            <a:r>
              <a:rPr lang="en-US" altLang="de-DE" b="1" dirty="0" smtClean="0">
                <a:latin typeface="Calibri" panose="020F0502020204030204" pitchFamily="34" charset="0"/>
                <a:cs typeface="Calibri" panose="020F0502020204030204" pitchFamily="34" charset="0"/>
              </a:rPr>
              <a:t>4000 </a:t>
            </a:r>
            <a:r>
              <a:rPr lang="en-US" altLang="de-DE" b="1" dirty="0" err="1" smtClean="0">
                <a:latin typeface="Calibri" panose="020F0502020204030204" pitchFamily="34" charset="0"/>
                <a:cs typeface="Calibri" panose="020F0502020204030204" pitchFamily="34" charset="0"/>
              </a:rPr>
              <a:t>mSv</a:t>
            </a:r>
            <a:r>
              <a:rPr lang="en-US" altLang="de-DE" b="1" dirty="0" smtClean="0">
                <a:latin typeface="Calibri" panose="020F0502020204030204" pitchFamily="34" charset="0"/>
                <a:cs typeface="Calibri" panose="020F0502020204030204" pitchFamily="34" charset="0"/>
              </a:rPr>
              <a:t>)</a:t>
            </a:r>
            <a:endParaRPr lang="en-US" altLang="de-DE" b="1" dirty="0">
              <a:latin typeface="Calibri" panose="020F0502020204030204" pitchFamily="34" charset="0"/>
              <a:cs typeface="Calibri" panose="020F0502020204030204" pitchFamily="34" charset="0"/>
            </a:endParaRPr>
          </a:p>
        </p:txBody>
      </p:sp>
      <p:sp>
        <p:nvSpPr>
          <p:cNvPr id="29" name="Rectangle 4"/>
          <p:cNvSpPr>
            <a:spLocks noChangeArrowheads="1"/>
          </p:cNvSpPr>
          <p:nvPr/>
        </p:nvSpPr>
        <p:spPr bwMode="auto">
          <a:xfrm>
            <a:off x="273406" y="6240756"/>
            <a:ext cx="4960746" cy="264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pPr>
            <a:r>
              <a:rPr lang="en-US" altLang="de-DE" sz="1600" b="1" dirty="0" smtClean="0">
                <a:solidFill>
                  <a:srgbClr val="0000FF"/>
                </a:solidFill>
                <a:latin typeface="Arial" panose="020B0604020202020204" pitchFamily="34" charset="0"/>
                <a:cs typeface="Arial" panose="020B0604020202020204" pitchFamily="34" charset="0"/>
              </a:rPr>
              <a:t>Remark: </a:t>
            </a:r>
            <a:r>
              <a:rPr lang="en-US" altLang="de-DE" sz="1600" dirty="0" smtClean="0">
                <a:latin typeface="Arial" panose="020B0604020202020204" pitchFamily="34" charset="0"/>
                <a:cs typeface="Arial" panose="020B0604020202020204" pitchFamily="34" charset="0"/>
              </a:rPr>
              <a:t>Actual limits are given by national laws.</a:t>
            </a:r>
            <a:endParaRPr lang="en-US" altLang="de-DE" sz="1600" dirty="0">
              <a:latin typeface="Arial" panose="020B0604020202020204" pitchFamily="34" charset="0"/>
              <a:cs typeface="Arial" panose="020B0604020202020204" pitchFamily="34" charset="0"/>
            </a:endParaRPr>
          </a:p>
        </p:txBody>
      </p:sp>
      <p:grpSp>
        <p:nvGrpSpPr>
          <p:cNvPr id="30" name="Gruppieren 29"/>
          <p:cNvGrpSpPr/>
          <p:nvPr/>
        </p:nvGrpSpPr>
        <p:grpSpPr>
          <a:xfrm>
            <a:off x="77152" y="1340768"/>
            <a:ext cx="4431944" cy="3553658"/>
            <a:chOff x="157362" y="2015865"/>
            <a:chExt cx="4431944" cy="3553658"/>
          </a:xfrm>
        </p:grpSpPr>
        <p:sp>
          <p:nvSpPr>
            <p:cNvPr id="36" name="Rechteck 35"/>
            <p:cNvSpPr/>
            <p:nvPr/>
          </p:nvSpPr>
          <p:spPr bwMode="auto">
            <a:xfrm>
              <a:off x="157362" y="2059519"/>
              <a:ext cx="4431943" cy="3510003"/>
            </a:xfrm>
            <a:prstGeom prst="rect">
              <a:avLst/>
            </a:prstGeom>
            <a:solidFill>
              <a:srgbClr val="B2B2B2"/>
            </a:solidFill>
            <a:ln w="3175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smtClean="0">
                <a:ln>
                  <a:noFill/>
                </a:ln>
                <a:solidFill>
                  <a:schemeClr val="tx1"/>
                </a:solidFill>
                <a:effectLst/>
                <a:latin typeface="Times New Roman" pitchFamily="18" charset="0"/>
              </a:endParaRPr>
            </a:p>
          </p:txBody>
        </p:sp>
        <p:sp>
          <p:nvSpPr>
            <p:cNvPr id="37" name="Rectangle 4"/>
            <p:cNvSpPr>
              <a:spLocks noChangeArrowheads="1"/>
            </p:cNvSpPr>
            <p:nvPr/>
          </p:nvSpPr>
          <p:spPr bwMode="auto">
            <a:xfrm>
              <a:off x="157362" y="2015865"/>
              <a:ext cx="4431944"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ts val="0"/>
                </a:spcBef>
              </a:pPr>
              <a:r>
                <a:rPr lang="en-US" altLang="de-DE" sz="1600" b="1" dirty="0" smtClean="0">
                  <a:latin typeface="Arial" panose="020B0604020202020204" pitchFamily="34" charset="0"/>
                  <a:cs typeface="Arial" panose="020B0604020202020204" pitchFamily="34" charset="0"/>
                </a:rPr>
                <a:t>Non-designated, free access </a:t>
              </a:r>
            </a:p>
            <a:p>
              <a:pPr>
                <a:spcBef>
                  <a:spcPts val="0"/>
                </a:spcBef>
              </a:pPr>
              <a:r>
                <a:rPr lang="en-US" altLang="de-DE" sz="1500" b="1" dirty="0" smtClean="0">
                  <a:latin typeface="Arial" panose="020B0604020202020204" pitchFamily="34" charset="0"/>
                  <a:cs typeface="Arial" panose="020B0604020202020204" pitchFamily="34" charset="0"/>
                </a:rPr>
                <a:t>H/t &lt; 1mSv/a (full year) = 0.5µSv/h (for 2000 h</a:t>
              </a:r>
              <a:r>
                <a:rPr lang="en-US" altLang="de-DE" sz="1600" b="1" dirty="0" smtClean="0">
                  <a:latin typeface="Arial" panose="020B0604020202020204" pitchFamily="34" charset="0"/>
                  <a:cs typeface="Arial" panose="020B0604020202020204" pitchFamily="34" charset="0"/>
                </a:rPr>
                <a:t>) </a:t>
              </a:r>
              <a:endParaRPr lang="en-US" altLang="de-DE" sz="1600" b="1" dirty="0">
                <a:latin typeface="Arial" panose="020B0604020202020204" pitchFamily="34" charset="0"/>
                <a:cs typeface="Arial" panose="020B0604020202020204" pitchFamily="34" charset="0"/>
              </a:endParaRPr>
            </a:p>
          </p:txBody>
        </p:sp>
        <p:sp>
          <p:nvSpPr>
            <p:cNvPr id="38" name="Rechteck 37"/>
            <p:cNvSpPr/>
            <p:nvPr/>
          </p:nvSpPr>
          <p:spPr bwMode="auto">
            <a:xfrm>
              <a:off x="359412" y="2615096"/>
              <a:ext cx="4229891" cy="2954426"/>
            </a:xfrm>
            <a:prstGeom prst="rect">
              <a:avLst/>
            </a:prstGeom>
            <a:solidFill>
              <a:srgbClr val="00FF00"/>
            </a:solidFill>
            <a:ln w="3175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smtClean="0">
                <a:ln>
                  <a:noFill/>
                </a:ln>
                <a:solidFill>
                  <a:schemeClr val="tx1"/>
                </a:solidFill>
                <a:effectLst/>
                <a:latin typeface="Times New Roman" pitchFamily="18" charset="0"/>
              </a:endParaRPr>
            </a:p>
          </p:txBody>
        </p:sp>
        <p:sp>
          <p:nvSpPr>
            <p:cNvPr id="39" name="Rectangle 4"/>
            <p:cNvSpPr>
              <a:spLocks noChangeArrowheads="1"/>
            </p:cNvSpPr>
            <p:nvPr/>
          </p:nvSpPr>
          <p:spPr bwMode="auto">
            <a:xfrm>
              <a:off x="359413" y="2615382"/>
              <a:ext cx="3962400" cy="5109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nSpc>
                  <a:spcPct val="70000"/>
                </a:lnSpc>
              </a:pPr>
              <a:r>
                <a:rPr lang="en-US" altLang="de-DE" sz="1600" b="1" dirty="0" smtClean="0">
                  <a:latin typeface="Arial" panose="020B0604020202020204" pitchFamily="34" charset="0"/>
                  <a:cs typeface="Arial" panose="020B0604020202020204" pitchFamily="34" charset="0"/>
                </a:rPr>
                <a:t>Supervised zone</a:t>
              </a:r>
            </a:p>
            <a:p>
              <a:pPr>
                <a:spcBef>
                  <a:spcPts val="0"/>
                </a:spcBef>
              </a:pPr>
              <a:r>
                <a:rPr lang="en-US" altLang="de-DE" sz="1600" b="1" dirty="0" smtClean="0">
                  <a:latin typeface="Arial" panose="020B0604020202020204" pitchFamily="34" charset="0"/>
                  <a:cs typeface="Arial" panose="020B0604020202020204" pitchFamily="34" charset="0"/>
                </a:rPr>
                <a:t>H/t &lt; 3 µ</a:t>
              </a:r>
              <a:r>
                <a:rPr lang="en-US" altLang="de-DE" sz="1600" b="1" dirty="0" err="1" smtClean="0">
                  <a:latin typeface="Arial" panose="020B0604020202020204" pitchFamily="34" charset="0"/>
                  <a:cs typeface="Arial" panose="020B0604020202020204" pitchFamily="34" charset="0"/>
                </a:rPr>
                <a:t>Sv</a:t>
              </a:r>
              <a:r>
                <a:rPr lang="en-US" altLang="de-DE" sz="1600" b="1" dirty="0" smtClean="0">
                  <a:latin typeface="Arial" panose="020B0604020202020204" pitchFamily="34" charset="0"/>
                  <a:cs typeface="Arial" panose="020B0604020202020204" pitchFamily="34" charset="0"/>
                </a:rPr>
                <a:t>/h</a:t>
              </a:r>
              <a:endParaRPr lang="en-US" altLang="de-DE" sz="1600" b="1" dirty="0">
                <a:latin typeface="Arial" panose="020B0604020202020204" pitchFamily="34" charset="0"/>
                <a:cs typeface="Arial" panose="020B0604020202020204" pitchFamily="34" charset="0"/>
              </a:endParaRPr>
            </a:p>
          </p:txBody>
        </p:sp>
        <p:sp>
          <p:nvSpPr>
            <p:cNvPr id="40" name="Rechteck 39"/>
            <p:cNvSpPr/>
            <p:nvPr/>
          </p:nvSpPr>
          <p:spPr bwMode="auto">
            <a:xfrm>
              <a:off x="558139" y="3138117"/>
              <a:ext cx="3755317" cy="2431405"/>
            </a:xfrm>
            <a:prstGeom prst="rect">
              <a:avLst/>
            </a:prstGeom>
            <a:solidFill>
              <a:srgbClr val="FFFF66"/>
            </a:solidFill>
            <a:ln w="3175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smtClean="0">
                <a:ln>
                  <a:noFill/>
                </a:ln>
                <a:solidFill>
                  <a:schemeClr val="tx1"/>
                </a:solidFill>
                <a:effectLst/>
                <a:latin typeface="Times New Roman" pitchFamily="18" charset="0"/>
              </a:endParaRPr>
            </a:p>
          </p:txBody>
        </p:sp>
        <p:sp>
          <p:nvSpPr>
            <p:cNvPr id="41" name="Rectangle 4"/>
            <p:cNvSpPr>
              <a:spLocks noChangeArrowheads="1"/>
            </p:cNvSpPr>
            <p:nvPr/>
          </p:nvSpPr>
          <p:spPr bwMode="auto">
            <a:xfrm>
              <a:off x="1104048" y="3184497"/>
              <a:ext cx="2519456" cy="5109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nSpc>
                  <a:spcPct val="70000"/>
                </a:lnSpc>
              </a:pPr>
              <a:r>
                <a:rPr lang="en-US" altLang="de-DE" sz="1600" b="1" dirty="0">
                  <a:latin typeface="Arial" panose="020B0604020202020204" pitchFamily="34" charset="0"/>
                  <a:cs typeface="Arial" panose="020B0604020202020204" pitchFamily="34" charset="0"/>
                </a:rPr>
                <a:t>C</a:t>
              </a:r>
              <a:r>
                <a:rPr lang="en-US" altLang="de-DE" sz="1600" b="1" dirty="0" smtClean="0">
                  <a:latin typeface="Arial" panose="020B0604020202020204" pitchFamily="34" charset="0"/>
                  <a:cs typeface="Arial" panose="020B0604020202020204" pitchFamily="34" charset="0"/>
                </a:rPr>
                <a:t>ontrol zone</a:t>
              </a:r>
            </a:p>
            <a:p>
              <a:pPr>
                <a:spcBef>
                  <a:spcPts val="0"/>
                </a:spcBef>
              </a:pPr>
              <a:r>
                <a:rPr lang="en-US" altLang="de-DE" sz="1600" b="1" dirty="0" smtClean="0">
                  <a:latin typeface="Arial" panose="020B0604020202020204" pitchFamily="34" charset="0"/>
                  <a:cs typeface="Arial" panose="020B0604020202020204" pitchFamily="34" charset="0"/>
                </a:rPr>
                <a:t>H/t &lt; 10 µ</a:t>
              </a:r>
              <a:r>
                <a:rPr lang="en-US" altLang="de-DE" sz="1600" b="1" dirty="0" err="1" smtClean="0">
                  <a:latin typeface="Arial" panose="020B0604020202020204" pitchFamily="34" charset="0"/>
                  <a:cs typeface="Arial" panose="020B0604020202020204" pitchFamily="34" charset="0"/>
                </a:rPr>
                <a:t>Sv</a:t>
              </a:r>
              <a:r>
                <a:rPr lang="en-US" altLang="de-DE" sz="1600" b="1" dirty="0" smtClean="0">
                  <a:latin typeface="Arial" panose="020B0604020202020204" pitchFamily="34" charset="0"/>
                  <a:cs typeface="Arial" panose="020B0604020202020204" pitchFamily="34" charset="0"/>
                </a:rPr>
                <a:t>/h</a:t>
              </a:r>
              <a:endParaRPr lang="en-US" altLang="de-DE" sz="1600" b="1" dirty="0">
                <a:latin typeface="Arial" panose="020B0604020202020204" pitchFamily="34" charset="0"/>
                <a:cs typeface="Arial" panose="020B0604020202020204" pitchFamily="34" charset="0"/>
              </a:endParaRPr>
            </a:p>
          </p:txBody>
        </p:sp>
        <p:sp>
          <p:nvSpPr>
            <p:cNvPr id="42" name="Rechteck 41"/>
            <p:cNvSpPr/>
            <p:nvPr/>
          </p:nvSpPr>
          <p:spPr bwMode="auto">
            <a:xfrm>
              <a:off x="761171" y="3675097"/>
              <a:ext cx="3276437" cy="1894426"/>
            </a:xfrm>
            <a:prstGeom prst="rect">
              <a:avLst/>
            </a:prstGeom>
            <a:solidFill>
              <a:srgbClr val="FFC000"/>
            </a:solidFill>
            <a:ln w="3175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smtClean="0">
                <a:ln>
                  <a:noFill/>
                </a:ln>
                <a:solidFill>
                  <a:schemeClr val="tx1"/>
                </a:solidFill>
                <a:effectLst/>
                <a:latin typeface="Times New Roman" pitchFamily="18" charset="0"/>
              </a:endParaRPr>
            </a:p>
          </p:txBody>
        </p:sp>
        <p:sp>
          <p:nvSpPr>
            <p:cNvPr id="43" name="Rectangle 4"/>
            <p:cNvSpPr>
              <a:spLocks noChangeArrowheads="1"/>
            </p:cNvSpPr>
            <p:nvPr/>
          </p:nvSpPr>
          <p:spPr bwMode="auto">
            <a:xfrm>
              <a:off x="761172" y="3722074"/>
              <a:ext cx="3276436" cy="5109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nSpc>
                  <a:spcPct val="70000"/>
                </a:lnSpc>
              </a:pPr>
              <a:r>
                <a:rPr lang="en-US" altLang="de-DE" sz="1600" b="1" dirty="0" smtClean="0">
                  <a:latin typeface="Arial" panose="020B0604020202020204" pitchFamily="34" charset="0"/>
                  <a:cs typeface="Arial" panose="020B0604020202020204" pitchFamily="34" charset="0"/>
                </a:rPr>
                <a:t>Limit access zone</a:t>
              </a:r>
            </a:p>
            <a:p>
              <a:pPr>
                <a:spcBef>
                  <a:spcPts val="0"/>
                </a:spcBef>
              </a:pPr>
              <a:r>
                <a:rPr lang="en-US" altLang="de-DE" sz="1600" b="1" dirty="0" smtClean="0">
                  <a:latin typeface="Arial" panose="020B0604020202020204" pitchFamily="34" charset="0"/>
                  <a:cs typeface="Arial" panose="020B0604020202020204" pitchFamily="34" charset="0"/>
                </a:rPr>
                <a:t>H/t &lt; 2 </a:t>
              </a:r>
              <a:r>
                <a:rPr lang="en-US" altLang="de-DE" sz="1600" b="1" dirty="0" err="1" smtClean="0">
                  <a:latin typeface="Arial" panose="020B0604020202020204" pitchFamily="34" charset="0"/>
                  <a:cs typeface="Arial" panose="020B0604020202020204" pitchFamily="34" charset="0"/>
                </a:rPr>
                <a:t>mSv</a:t>
              </a:r>
              <a:r>
                <a:rPr lang="en-US" altLang="de-DE" sz="1600" b="1" dirty="0" smtClean="0">
                  <a:latin typeface="Arial" panose="020B0604020202020204" pitchFamily="34" charset="0"/>
                  <a:cs typeface="Arial" panose="020B0604020202020204" pitchFamily="34" charset="0"/>
                </a:rPr>
                <a:t>/h</a:t>
              </a:r>
              <a:endParaRPr lang="en-US" altLang="de-DE" sz="1600" b="1" dirty="0">
                <a:latin typeface="Arial" panose="020B0604020202020204" pitchFamily="34" charset="0"/>
                <a:cs typeface="Arial" panose="020B0604020202020204" pitchFamily="34" charset="0"/>
              </a:endParaRPr>
            </a:p>
          </p:txBody>
        </p:sp>
        <p:sp>
          <p:nvSpPr>
            <p:cNvPr id="44" name="Rechteck 43"/>
            <p:cNvSpPr/>
            <p:nvPr/>
          </p:nvSpPr>
          <p:spPr bwMode="auto">
            <a:xfrm>
              <a:off x="1008292" y="4245465"/>
              <a:ext cx="2879908" cy="1324057"/>
            </a:xfrm>
            <a:prstGeom prst="rect">
              <a:avLst/>
            </a:prstGeom>
            <a:solidFill>
              <a:srgbClr val="FF6600"/>
            </a:solidFill>
            <a:ln w="3175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smtClean="0">
                <a:ln>
                  <a:noFill/>
                </a:ln>
                <a:solidFill>
                  <a:schemeClr val="tx1"/>
                </a:solidFill>
                <a:effectLst/>
                <a:latin typeface="Times New Roman" pitchFamily="18" charset="0"/>
              </a:endParaRPr>
            </a:p>
          </p:txBody>
        </p:sp>
        <p:sp>
          <p:nvSpPr>
            <p:cNvPr id="45" name="Rectangle 4"/>
            <p:cNvSpPr>
              <a:spLocks noChangeArrowheads="1"/>
            </p:cNvSpPr>
            <p:nvPr/>
          </p:nvSpPr>
          <p:spPr bwMode="auto">
            <a:xfrm>
              <a:off x="1008292" y="4281596"/>
              <a:ext cx="2879907" cy="5109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nSpc>
                  <a:spcPct val="70000"/>
                </a:lnSpc>
              </a:pPr>
              <a:r>
                <a:rPr lang="en-US" altLang="de-DE" sz="1600" b="1" dirty="0" smtClean="0">
                  <a:latin typeface="Arial" panose="020B0604020202020204" pitchFamily="34" charset="0"/>
                  <a:cs typeface="Arial" panose="020B0604020202020204" pitchFamily="34" charset="0"/>
                </a:rPr>
                <a:t>Strict ruled access zone</a:t>
              </a:r>
            </a:p>
            <a:p>
              <a:pPr>
                <a:spcBef>
                  <a:spcPts val="0"/>
                </a:spcBef>
              </a:pPr>
              <a:r>
                <a:rPr lang="en-US" altLang="de-DE" sz="1600" b="1" dirty="0" smtClean="0">
                  <a:latin typeface="Arial" panose="020B0604020202020204" pitchFamily="34" charset="0"/>
                  <a:cs typeface="Arial" panose="020B0604020202020204" pitchFamily="34" charset="0"/>
                </a:rPr>
                <a:t>H/t &lt; 25 </a:t>
              </a:r>
              <a:r>
                <a:rPr lang="en-US" altLang="de-DE" sz="1600" b="1" dirty="0" err="1" smtClean="0">
                  <a:latin typeface="Arial" panose="020B0604020202020204" pitchFamily="34" charset="0"/>
                  <a:cs typeface="Arial" panose="020B0604020202020204" pitchFamily="34" charset="0"/>
                </a:rPr>
                <a:t>mSv</a:t>
              </a:r>
              <a:r>
                <a:rPr lang="en-US" altLang="de-DE" sz="1600" b="1" dirty="0" smtClean="0">
                  <a:latin typeface="Arial" panose="020B0604020202020204" pitchFamily="34" charset="0"/>
                  <a:cs typeface="Arial" panose="020B0604020202020204" pitchFamily="34" charset="0"/>
                </a:rPr>
                <a:t>/h</a:t>
              </a:r>
              <a:endParaRPr lang="en-US" altLang="de-DE" sz="1600" b="1" dirty="0">
                <a:latin typeface="Arial" panose="020B0604020202020204" pitchFamily="34" charset="0"/>
                <a:cs typeface="Arial" panose="020B0604020202020204" pitchFamily="34" charset="0"/>
              </a:endParaRPr>
            </a:p>
          </p:txBody>
        </p:sp>
        <p:sp>
          <p:nvSpPr>
            <p:cNvPr id="46" name="Rechteck 45"/>
            <p:cNvSpPr/>
            <p:nvPr/>
          </p:nvSpPr>
          <p:spPr bwMode="auto">
            <a:xfrm>
              <a:off x="1199408" y="4858748"/>
              <a:ext cx="2517568" cy="710774"/>
            </a:xfrm>
            <a:prstGeom prst="rect">
              <a:avLst/>
            </a:prstGeom>
            <a:solidFill>
              <a:srgbClr val="FF0000"/>
            </a:solidFill>
            <a:ln w="3175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smtClean="0">
                <a:ln>
                  <a:noFill/>
                </a:ln>
                <a:solidFill>
                  <a:schemeClr val="tx1"/>
                </a:solidFill>
                <a:effectLst/>
                <a:latin typeface="Times New Roman" pitchFamily="18" charset="0"/>
              </a:endParaRPr>
            </a:p>
          </p:txBody>
        </p:sp>
        <p:sp>
          <p:nvSpPr>
            <p:cNvPr id="47" name="Rectangle 4"/>
            <p:cNvSpPr>
              <a:spLocks noChangeArrowheads="1"/>
            </p:cNvSpPr>
            <p:nvPr/>
          </p:nvSpPr>
          <p:spPr bwMode="auto">
            <a:xfrm>
              <a:off x="1199408" y="4934372"/>
              <a:ext cx="2555081" cy="5109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nSpc>
                  <a:spcPct val="70000"/>
                </a:lnSpc>
              </a:pPr>
              <a:r>
                <a:rPr lang="en-US" altLang="de-DE" sz="1600" b="1" dirty="0" smtClean="0">
                  <a:latin typeface="Arial" panose="020B0604020202020204" pitchFamily="34" charset="0"/>
                  <a:cs typeface="Arial" panose="020B0604020202020204" pitchFamily="34" charset="0"/>
                </a:rPr>
                <a:t>Prohibited access zone</a:t>
              </a:r>
            </a:p>
            <a:p>
              <a:pPr>
                <a:spcBef>
                  <a:spcPts val="0"/>
                </a:spcBef>
              </a:pPr>
              <a:r>
                <a:rPr lang="en-US" altLang="de-DE" sz="1600" b="1" dirty="0" smtClean="0">
                  <a:latin typeface="Arial" panose="020B0604020202020204" pitchFamily="34" charset="0"/>
                  <a:cs typeface="Arial" panose="020B0604020202020204" pitchFamily="34" charset="0"/>
                </a:rPr>
                <a:t>H/t &gt; 25 </a:t>
              </a:r>
              <a:r>
                <a:rPr lang="en-US" altLang="de-DE" sz="1600" b="1" dirty="0" err="1" smtClean="0">
                  <a:latin typeface="Arial" panose="020B0604020202020204" pitchFamily="34" charset="0"/>
                  <a:cs typeface="Arial" panose="020B0604020202020204" pitchFamily="34" charset="0"/>
                </a:rPr>
                <a:t>mSv</a:t>
              </a:r>
              <a:r>
                <a:rPr lang="en-US" altLang="de-DE" sz="1600" b="1" dirty="0" smtClean="0">
                  <a:latin typeface="Arial" panose="020B0604020202020204" pitchFamily="34" charset="0"/>
                  <a:cs typeface="Arial" panose="020B0604020202020204" pitchFamily="34" charset="0"/>
                </a:rPr>
                <a:t>/h</a:t>
              </a:r>
              <a:endParaRPr lang="en-US" altLang="de-DE" sz="1600" b="1" dirty="0">
                <a:latin typeface="Arial" panose="020B0604020202020204" pitchFamily="34" charset="0"/>
                <a:cs typeface="Arial" panose="020B0604020202020204" pitchFamily="34" charset="0"/>
              </a:endParaRPr>
            </a:p>
          </p:txBody>
        </p:sp>
        <p:sp>
          <p:nvSpPr>
            <p:cNvPr id="48" name="Rectangle 4"/>
            <p:cNvSpPr>
              <a:spLocks noChangeArrowheads="1"/>
            </p:cNvSpPr>
            <p:nvPr/>
          </p:nvSpPr>
          <p:spPr bwMode="auto">
            <a:xfrm rot="16200000">
              <a:off x="2957700" y="4208254"/>
              <a:ext cx="2443231" cy="2793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nSpc>
                  <a:spcPct val="70000"/>
                </a:lnSpc>
              </a:pPr>
              <a:r>
                <a:rPr lang="en-US" altLang="de-DE" sz="1700" b="1" dirty="0">
                  <a:latin typeface="Arial" panose="020B0604020202020204" pitchFamily="34" charset="0"/>
                  <a:cs typeface="Arial" panose="020B0604020202020204" pitchFamily="34" charset="0"/>
                </a:rPr>
                <a:t>C</a:t>
              </a:r>
              <a:r>
                <a:rPr lang="en-US" altLang="de-DE" sz="1700" b="1" dirty="0" smtClean="0">
                  <a:latin typeface="Arial" panose="020B0604020202020204" pitchFamily="34" charset="0"/>
                  <a:cs typeface="Arial" panose="020B0604020202020204" pitchFamily="34" charset="0"/>
                </a:rPr>
                <a:t>ontrol area</a:t>
              </a:r>
            </a:p>
          </p:txBody>
        </p:sp>
        <p:sp>
          <p:nvSpPr>
            <p:cNvPr id="49" name="Rectangle 4"/>
            <p:cNvSpPr>
              <a:spLocks noChangeArrowheads="1"/>
            </p:cNvSpPr>
            <p:nvPr/>
          </p:nvSpPr>
          <p:spPr bwMode="auto">
            <a:xfrm rot="16200000">
              <a:off x="2971717" y="3952798"/>
              <a:ext cx="2954141" cy="2793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nSpc>
                  <a:spcPct val="70000"/>
                </a:lnSpc>
              </a:pPr>
              <a:r>
                <a:rPr lang="en-US" altLang="de-DE" sz="1700" b="1" dirty="0" smtClean="0">
                  <a:latin typeface="Arial" panose="020B0604020202020204" pitchFamily="34" charset="0"/>
                  <a:cs typeface="Arial" panose="020B0604020202020204" pitchFamily="34" charset="0"/>
                </a:rPr>
                <a:t> Surveyed radiation area</a:t>
              </a:r>
            </a:p>
          </p:txBody>
        </p:sp>
      </p:grpSp>
    </p:spTree>
    <p:extLst>
      <p:ext uri="{BB962C8B-B14F-4D97-AF65-F5344CB8AC3E}">
        <p14:creationId xmlns:p14="http://schemas.microsoft.com/office/powerpoint/2010/main" val="2967456860"/>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nodePh="1">
                                  <p:stCondLst>
                                    <p:cond delay="0"/>
                                  </p:stCondLst>
                                  <p:endCondLst>
                                    <p:cond evt="begin" delay="0">
                                      <p:tn val="5"/>
                                    </p:cond>
                                  </p:endCondLst>
                                  <p:childTnLst>
                                    <p:set>
                                      <p:cBhvr>
                                        <p:cTn id="6" dur="1" fill="hold">
                                          <p:stCondLst>
                                            <p:cond delay="0"/>
                                          </p:stCondLst>
                                        </p:cTn>
                                        <p:tgtEl>
                                          <p:spTgt spid="30003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0037" grpId="0"/>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Text Box 2"/>
          <p:cNvSpPr txBox="1">
            <a:spLocks noChangeArrowheads="1"/>
          </p:cNvSpPr>
          <p:nvPr/>
        </p:nvSpPr>
        <p:spPr bwMode="auto">
          <a:xfrm>
            <a:off x="252000" y="180000"/>
            <a:ext cx="7924800" cy="430887"/>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200" b="1" dirty="0" smtClean="0">
                <a:solidFill>
                  <a:srgbClr val="000000"/>
                </a:solidFill>
                <a:latin typeface="Calibri" panose="020F0502020204030204" pitchFamily="34" charset="0"/>
                <a:cs typeface="Calibri" panose="020F0502020204030204" pitchFamily="34" charset="0"/>
              </a:rPr>
              <a:t>Categories of Locations &amp; maximal Doses </a:t>
            </a:r>
            <a:endParaRPr lang="en-US" altLang="de-DE" sz="2200" b="1" dirty="0">
              <a:solidFill>
                <a:srgbClr val="000000"/>
              </a:solidFill>
              <a:latin typeface="Calibri" panose="020F0502020204030204" pitchFamily="34" charset="0"/>
              <a:cs typeface="Calibri" panose="020F0502020204030204" pitchFamily="34" charset="0"/>
            </a:endParaRPr>
          </a:p>
        </p:txBody>
      </p:sp>
      <p:pic>
        <p:nvPicPr>
          <p:cNvPr id="2050" name="Picture 2" descr="H:\CAS General 2018\Vorlagen Machine Protection\Foto REMcounter temp\20180918_130616.jp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t="15449" b="18894"/>
          <a:stretch/>
        </p:blipFill>
        <p:spPr bwMode="auto">
          <a:xfrm>
            <a:off x="5918098" y="4282342"/>
            <a:ext cx="1983935" cy="2170994"/>
          </a:xfrm>
          <a:prstGeom prst="rect">
            <a:avLst/>
          </a:prstGeom>
          <a:noFill/>
          <a:extLst>
            <a:ext uri="{909E8E84-426E-40DD-AFC4-6F175D3DCCD1}">
              <a14:hiddenFill xmlns:a14="http://schemas.microsoft.com/office/drawing/2010/main">
                <a:solidFill>
                  <a:srgbClr val="FFFFFF"/>
                </a:solidFill>
              </a14:hiddenFill>
            </a:ext>
          </a:extLst>
        </p:spPr>
      </p:pic>
      <p:grpSp>
        <p:nvGrpSpPr>
          <p:cNvPr id="10" name="Gruppieren 9"/>
          <p:cNvGrpSpPr/>
          <p:nvPr/>
        </p:nvGrpSpPr>
        <p:grpSpPr>
          <a:xfrm>
            <a:off x="4418576" y="836712"/>
            <a:ext cx="4642824" cy="2736304"/>
            <a:chOff x="4418576" y="836712"/>
            <a:chExt cx="4642824" cy="2736304"/>
          </a:xfrm>
        </p:grpSpPr>
        <p:pic>
          <p:nvPicPr>
            <p:cNvPr id="3" name="Picture 2" descr="H:\CAS General 2018\Vorlagen Machine Protection\Foto REMcounter temp\20180918_130359.jp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5830" r="4452" b="6965"/>
            <a:stretch/>
          </p:blipFill>
          <p:spPr bwMode="auto">
            <a:xfrm>
              <a:off x="5092131" y="1444824"/>
              <a:ext cx="3420533" cy="2128192"/>
            </a:xfrm>
            <a:prstGeom prst="rect">
              <a:avLst/>
            </a:prstGeom>
            <a:noFill/>
            <a:extLst>
              <a:ext uri="{909E8E84-426E-40DD-AFC4-6F175D3DCCD1}">
                <a14:hiddenFill xmlns:a14="http://schemas.microsoft.com/office/drawing/2010/main">
                  <a:solidFill>
                    <a:srgbClr val="FFFFFF"/>
                  </a:solidFill>
                </a14:hiddenFill>
              </a:ext>
            </a:extLst>
          </p:spPr>
        </p:pic>
        <p:sp>
          <p:nvSpPr>
            <p:cNvPr id="35" name="Rectangle 4"/>
            <p:cNvSpPr>
              <a:spLocks noChangeArrowheads="1"/>
            </p:cNvSpPr>
            <p:nvPr/>
          </p:nvSpPr>
          <p:spPr bwMode="auto">
            <a:xfrm>
              <a:off x="6910067" y="836712"/>
              <a:ext cx="2151333" cy="504818"/>
            </a:xfrm>
            <a:prstGeom prst="rect">
              <a:avLst/>
            </a:prstGeom>
            <a:noFill/>
            <a:ln w="12700" algn="ctr">
              <a:solidFill>
                <a:srgbClr val="008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pPr>
              <a:r>
                <a:rPr lang="en-US" altLang="de-DE" sz="1400" dirty="0" smtClean="0">
                  <a:latin typeface="Arial" panose="020B0604020202020204" pitchFamily="34" charset="0"/>
                  <a:cs typeface="Arial" panose="020B0604020202020204" pitchFamily="34" charset="0"/>
                </a:rPr>
                <a:t>Proportional tube for </a:t>
              </a:r>
              <a:r>
                <a:rPr lang="en-US" altLang="de-DE" sz="1400" dirty="0" smtClean="0">
                  <a:latin typeface="Arial" panose="020B0604020202020204" pitchFamily="34" charset="0"/>
                  <a:cs typeface="Arial" panose="020B0604020202020204" pitchFamily="34" charset="0"/>
                  <a:sym typeface="Symbol"/>
                </a:rPr>
                <a:t>: </a:t>
              </a:r>
            </a:p>
            <a:p>
              <a:pPr algn="l">
                <a:lnSpc>
                  <a:spcPct val="70000"/>
                </a:lnSpc>
              </a:pPr>
              <a:r>
                <a:rPr lang="en-US" altLang="de-DE" sz="1400" dirty="0" smtClean="0">
                  <a:latin typeface="Arial" panose="020B0604020202020204" pitchFamily="34" charset="0"/>
                  <a:cs typeface="Arial" panose="020B0604020202020204" pitchFamily="34" charset="0"/>
                  <a:sym typeface="Symbol"/>
                </a:rPr>
                <a:t>30 </a:t>
              </a:r>
              <a:r>
                <a:rPr lang="en-US" altLang="de-DE" sz="1400" dirty="0" err="1" smtClean="0">
                  <a:latin typeface="Arial" panose="020B0604020202020204" pitchFamily="34" charset="0"/>
                  <a:cs typeface="Arial" panose="020B0604020202020204" pitchFamily="34" charset="0"/>
                  <a:sym typeface="Symbol"/>
                </a:rPr>
                <a:t>keV</a:t>
              </a:r>
              <a:r>
                <a:rPr lang="en-US" altLang="de-DE" sz="1400" dirty="0" smtClean="0">
                  <a:latin typeface="Arial" panose="020B0604020202020204" pitchFamily="34" charset="0"/>
                  <a:cs typeface="Arial" panose="020B0604020202020204" pitchFamily="34" charset="0"/>
                  <a:sym typeface="Symbol"/>
                </a:rPr>
                <a:t> &lt; </a:t>
              </a:r>
              <a:r>
                <a:rPr lang="en-US" altLang="de-DE" sz="1400" b="1" i="1" dirty="0" err="1" smtClean="0">
                  <a:latin typeface="Arial" panose="020B0604020202020204" pitchFamily="34" charset="0"/>
                  <a:cs typeface="Arial" panose="020B0604020202020204" pitchFamily="34" charset="0"/>
                  <a:sym typeface="Symbol"/>
                </a:rPr>
                <a:t>E</a:t>
              </a:r>
              <a:r>
                <a:rPr lang="en-US" altLang="de-DE" sz="1400" b="1" i="1" baseline="-25000" dirty="0" err="1" smtClean="0">
                  <a:latin typeface="Arial" panose="020B0604020202020204" pitchFamily="34" charset="0"/>
                  <a:cs typeface="Arial" panose="020B0604020202020204" pitchFamily="34" charset="0"/>
                  <a:sym typeface="Symbol"/>
                </a:rPr>
                <a:t>ph</a:t>
              </a:r>
              <a:r>
                <a:rPr lang="en-US" altLang="de-DE" sz="1400" baseline="-25000" dirty="0" smtClean="0">
                  <a:latin typeface="Arial" panose="020B0604020202020204" pitchFamily="34" charset="0"/>
                  <a:cs typeface="Arial" panose="020B0604020202020204" pitchFamily="34" charset="0"/>
                  <a:sym typeface="Symbol"/>
                </a:rPr>
                <a:t> </a:t>
              </a:r>
              <a:r>
                <a:rPr lang="en-US" altLang="de-DE" sz="1400" dirty="0" smtClean="0">
                  <a:latin typeface="Arial" panose="020B0604020202020204" pitchFamily="34" charset="0"/>
                  <a:cs typeface="Arial" panose="020B0604020202020204" pitchFamily="34" charset="0"/>
                  <a:sym typeface="Symbol"/>
                </a:rPr>
                <a:t>&lt;  1.3 MeV</a:t>
              </a:r>
              <a:endParaRPr lang="en-US" altLang="de-DE" sz="1400" dirty="0">
                <a:latin typeface="Arial" panose="020B0604020202020204" pitchFamily="34" charset="0"/>
                <a:cs typeface="Arial" panose="020B0604020202020204" pitchFamily="34" charset="0"/>
              </a:endParaRPr>
            </a:p>
          </p:txBody>
        </p:sp>
        <p:sp>
          <p:nvSpPr>
            <p:cNvPr id="36" name="Rectangle 4"/>
            <p:cNvSpPr>
              <a:spLocks noChangeArrowheads="1"/>
            </p:cNvSpPr>
            <p:nvPr/>
          </p:nvSpPr>
          <p:spPr bwMode="auto">
            <a:xfrm>
              <a:off x="4418576" y="836712"/>
              <a:ext cx="2295492" cy="501676"/>
            </a:xfrm>
            <a:prstGeom prst="rect">
              <a:avLst/>
            </a:prstGeom>
            <a:noFill/>
            <a:ln w="12700" algn="ctr">
              <a:solidFill>
                <a:srgbClr val="FF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pPr>
              <a:r>
                <a:rPr lang="en-US" altLang="de-DE" sz="1400" dirty="0" smtClean="0">
                  <a:latin typeface="Arial" panose="020B0604020202020204" pitchFamily="34" charset="0"/>
                  <a:cs typeface="Arial" panose="020B0604020202020204" pitchFamily="34" charset="0"/>
                </a:rPr>
                <a:t>Moderated prop. tube for n</a:t>
              </a:r>
              <a:endParaRPr lang="en-US" altLang="de-DE" sz="1400" dirty="0" smtClean="0">
                <a:latin typeface="Arial" panose="020B0604020202020204" pitchFamily="34" charset="0"/>
                <a:cs typeface="Arial" panose="020B0604020202020204" pitchFamily="34" charset="0"/>
                <a:sym typeface="Symbol"/>
              </a:endParaRPr>
            </a:p>
            <a:p>
              <a:pPr algn="l">
                <a:lnSpc>
                  <a:spcPct val="70000"/>
                </a:lnSpc>
              </a:pPr>
              <a:r>
                <a:rPr lang="en-US" altLang="de-DE" sz="1400" dirty="0">
                  <a:latin typeface="Arial" panose="020B0604020202020204" pitchFamily="34" charset="0"/>
                  <a:cs typeface="Arial" panose="020B0604020202020204" pitchFamily="34" charset="0"/>
                  <a:sym typeface="Symbol"/>
                </a:rPr>
                <a:t> </a:t>
              </a:r>
              <a:r>
                <a:rPr lang="en-US" altLang="de-DE" sz="1400" dirty="0" smtClean="0">
                  <a:latin typeface="Arial" panose="020B0604020202020204" pitchFamily="34" charset="0"/>
                  <a:cs typeface="Arial" panose="020B0604020202020204" pitchFamily="34" charset="0"/>
                  <a:sym typeface="Symbol"/>
                </a:rPr>
                <a:t>1 eV &lt; </a:t>
              </a:r>
              <a:r>
                <a:rPr lang="en-US" altLang="de-DE" sz="1400" b="1" i="1" dirty="0" err="1" smtClean="0">
                  <a:latin typeface="Arial" panose="020B0604020202020204" pitchFamily="34" charset="0"/>
                  <a:cs typeface="Arial" panose="020B0604020202020204" pitchFamily="34" charset="0"/>
                  <a:sym typeface="Symbol"/>
                </a:rPr>
                <a:t>E</a:t>
              </a:r>
              <a:r>
                <a:rPr lang="en-US" altLang="de-DE" sz="1400" b="1" i="1" baseline="-25000" dirty="0" err="1">
                  <a:latin typeface="Arial" panose="020B0604020202020204" pitchFamily="34" charset="0"/>
                  <a:cs typeface="Arial" panose="020B0604020202020204" pitchFamily="34" charset="0"/>
                  <a:sym typeface="Symbol"/>
                </a:rPr>
                <a:t>n</a:t>
              </a:r>
              <a:r>
                <a:rPr lang="en-US" altLang="de-DE" sz="1400" baseline="-25000" dirty="0" smtClean="0">
                  <a:latin typeface="Arial" panose="020B0604020202020204" pitchFamily="34" charset="0"/>
                  <a:cs typeface="Arial" panose="020B0604020202020204" pitchFamily="34" charset="0"/>
                  <a:sym typeface="Symbol"/>
                </a:rPr>
                <a:t> </a:t>
              </a:r>
              <a:r>
                <a:rPr lang="en-US" altLang="de-DE" sz="1400" dirty="0" smtClean="0">
                  <a:latin typeface="Arial" panose="020B0604020202020204" pitchFamily="34" charset="0"/>
                  <a:cs typeface="Arial" panose="020B0604020202020204" pitchFamily="34" charset="0"/>
                  <a:sym typeface="Symbol"/>
                </a:rPr>
                <a:t>&lt;  20 MeV</a:t>
              </a:r>
              <a:endParaRPr lang="en-US" altLang="de-DE" sz="1400" dirty="0">
                <a:latin typeface="Arial" panose="020B0604020202020204" pitchFamily="34" charset="0"/>
                <a:cs typeface="Arial" panose="020B0604020202020204" pitchFamily="34" charset="0"/>
              </a:endParaRPr>
            </a:p>
          </p:txBody>
        </p:sp>
        <p:cxnSp>
          <p:nvCxnSpPr>
            <p:cNvPr id="9" name="Gerade Verbindung mit Pfeil 8"/>
            <p:cNvCxnSpPr>
              <a:stCxn id="3" idx="1"/>
            </p:cNvCxnSpPr>
            <p:nvPr/>
          </p:nvCxnSpPr>
          <p:spPr bwMode="auto">
            <a:xfrm flipH="1">
              <a:off x="4508231" y="2508920"/>
              <a:ext cx="583900" cy="551482"/>
            </a:xfrm>
            <a:prstGeom prst="straightConnector1">
              <a:avLst/>
            </a:prstGeom>
            <a:solidFill>
              <a:schemeClr val="accent1"/>
            </a:solidFill>
            <a:ln w="41275" cap="flat" cmpd="sng" algn="ctr">
              <a:solidFill>
                <a:srgbClr val="00CC00"/>
              </a:solidFill>
              <a:prstDash val="solid"/>
              <a:round/>
              <a:headEnd type="stealth" w="lg" len="lg"/>
              <a:tailEnd type="stealth"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7" name="Gerade Verbindung mit Pfeil 36"/>
            <p:cNvCxnSpPr>
              <a:endCxn id="36" idx="2"/>
            </p:cNvCxnSpPr>
            <p:nvPr/>
          </p:nvCxnSpPr>
          <p:spPr bwMode="auto">
            <a:xfrm flipH="1" flipV="1">
              <a:off x="5566322" y="1338388"/>
              <a:ext cx="125139" cy="609213"/>
            </a:xfrm>
            <a:prstGeom prst="straightConnector1">
              <a:avLst/>
            </a:prstGeom>
            <a:solidFill>
              <a:schemeClr val="accent1"/>
            </a:solidFill>
            <a:ln w="41275" cap="flat" cmpd="sng" algn="ctr">
              <a:solidFill>
                <a:srgbClr val="FF0000"/>
              </a:solidFill>
              <a:prstDash val="solid"/>
              <a:round/>
              <a:headEnd type="stealth" w="lg" len="lg"/>
              <a:tailEnd type="none"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0" name="Gerade Verbindung mit Pfeil 39"/>
            <p:cNvCxnSpPr>
              <a:endCxn id="35" idx="2"/>
            </p:cNvCxnSpPr>
            <p:nvPr/>
          </p:nvCxnSpPr>
          <p:spPr bwMode="auto">
            <a:xfrm flipV="1">
              <a:off x="6910067" y="1341530"/>
              <a:ext cx="1075667" cy="515905"/>
            </a:xfrm>
            <a:prstGeom prst="straightConnector1">
              <a:avLst/>
            </a:prstGeom>
            <a:solidFill>
              <a:schemeClr val="accent1"/>
            </a:solidFill>
            <a:ln w="41275" cap="flat" cmpd="sng" algn="ctr">
              <a:solidFill>
                <a:srgbClr val="00FF00"/>
              </a:solidFill>
              <a:prstDash val="solid"/>
              <a:round/>
              <a:headEnd type="stealth" w="lg" len="lg"/>
              <a:tailEnd type="none"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3" name="Rectangle 4"/>
            <p:cNvSpPr>
              <a:spLocks noChangeArrowheads="1"/>
            </p:cNvSpPr>
            <p:nvPr/>
          </p:nvSpPr>
          <p:spPr bwMode="auto">
            <a:xfrm>
              <a:off x="6951083" y="1916832"/>
              <a:ext cx="787400" cy="246286"/>
            </a:xfrm>
            <a:prstGeom prst="rect">
              <a:avLst/>
            </a:prstGeom>
            <a:noFill/>
            <a:ln w="12700" algn="ctr">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pPr>
              <a:r>
                <a:rPr lang="en-US" altLang="de-DE" sz="1400" dirty="0" smtClean="0">
                  <a:latin typeface="Arial" panose="020B0604020202020204" pitchFamily="34" charset="0"/>
                  <a:cs typeface="Arial" panose="020B0604020202020204" pitchFamily="34" charset="0"/>
                </a:rPr>
                <a:t>Display</a:t>
              </a:r>
              <a:endParaRPr lang="en-US" altLang="de-DE" sz="1400" dirty="0">
                <a:latin typeface="Arial" panose="020B0604020202020204" pitchFamily="34" charset="0"/>
                <a:cs typeface="Arial" panose="020B0604020202020204" pitchFamily="34" charset="0"/>
              </a:endParaRPr>
            </a:p>
          </p:txBody>
        </p:sp>
        <p:sp>
          <p:nvSpPr>
            <p:cNvPr id="44" name="Rectangle 4"/>
            <p:cNvSpPr>
              <a:spLocks noChangeArrowheads="1"/>
            </p:cNvSpPr>
            <p:nvPr/>
          </p:nvSpPr>
          <p:spPr bwMode="auto">
            <a:xfrm>
              <a:off x="7592033" y="1484784"/>
              <a:ext cx="787400" cy="246286"/>
            </a:xfrm>
            <a:prstGeom prst="rect">
              <a:avLst/>
            </a:prstGeom>
            <a:noFill/>
            <a:ln w="12700" algn="ctr">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pPr>
              <a:r>
                <a:rPr lang="en-US" altLang="de-DE" sz="1400" dirty="0" smtClean="0">
                  <a:latin typeface="Arial" panose="020B0604020202020204" pitchFamily="34" charset="0"/>
                  <a:cs typeface="Arial" panose="020B0604020202020204" pitchFamily="34" charset="0"/>
                </a:rPr>
                <a:t>Status</a:t>
              </a:r>
              <a:endParaRPr lang="en-US" altLang="de-DE" sz="1400" dirty="0">
                <a:latin typeface="Arial" panose="020B0604020202020204" pitchFamily="34" charset="0"/>
                <a:cs typeface="Arial" panose="020B0604020202020204" pitchFamily="34" charset="0"/>
              </a:endParaRPr>
            </a:p>
          </p:txBody>
        </p:sp>
      </p:grpSp>
      <p:grpSp>
        <p:nvGrpSpPr>
          <p:cNvPr id="11" name="Gruppieren 10"/>
          <p:cNvGrpSpPr/>
          <p:nvPr/>
        </p:nvGrpSpPr>
        <p:grpSpPr>
          <a:xfrm>
            <a:off x="5489700" y="3645024"/>
            <a:ext cx="2840730" cy="1836747"/>
            <a:chOff x="5489700" y="3852368"/>
            <a:chExt cx="2840730" cy="1836747"/>
          </a:xfrm>
        </p:grpSpPr>
        <p:sp>
          <p:nvSpPr>
            <p:cNvPr id="45" name="Rectangle 4"/>
            <p:cNvSpPr>
              <a:spLocks noChangeArrowheads="1"/>
            </p:cNvSpPr>
            <p:nvPr/>
          </p:nvSpPr>
          <p:spPr bwMode="auto">
            <a:xfrm>
              <a:off x="5489700" y="3852368"/>
              <a:ext cx="2840730" cy="523220"/>
            </a:xfrm>
            <a:prstGeom prst="rect">
              <a:avLst/>
            </a:prstGeom>
            <a:noFill/>
            <a:ln w="12700" algn="ctr">
              <a:solidFill>
                <a:srgbClr val="FF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spcBef>
                  <a:spcPts val="400"/>
                </a:spcBef>
              </a:pPr>
              <a:r>
                <a:rPr lang="en-US" altLang="de-DE" sz="1400" dirty="0" smtClean="0">
                  <a:latin typeface="Arial" panose="020B0604020202020204" pitchFamily="34" charset="0"/>
                  <a:cs typeface="Arial" panose="020B0604020202020204" pitchFamily="34" charset="0"/>
                </a:rPr>
                <a:t>Moderated thermo-luminescence detector for passive n-detection  </a:t>
              </a:r>
              <a:endParaRPr lang="en-US" altLang="de-DE" sz="1400" dirty="0">
                <a:latin typeface="Arial" panose="020B0604020202020204" pitchFamily="34" charset="0"/>
                <a:cs typeface="Arial" panose="020B0604020202020204" pitchFamily="34" charset="0"/>
              </a:endParaRPr>
            </a:p>
          </p:txBody>
        </p:sp>
        <p:cxnSp>
          <p:nvCxnSpPr>
            <p:cNvPr id="34" name="Gerade Verbindung mit Pfeil 33"/>
            <p:cNvCxnSpPr/>
            <p:nvPr/>
          </p:nvCxnSpPr>
          <p:spPr bwMode="auto">
            <a:xfrm flipV="1">
              <a:off x="6714068" y="4404051"/>
              <a:ext cx="195997" cy="773597"/>
            </a:xfrm>
            <a:prstGeom prst="straightConnector1">
              <a:avLst/>
            </a:prstGeom>
            <a:solidFill>
              <a:schemeClr val="accent1"/>
            </a:solidFill>
            <a:ln w="41275" cap="flat" cmpd="sng" algn="ctr">
              <a:solidFill>
                <a:srgbClr val="FF0000"/>
              </a:solidFill>
              <a:prstDash val="solid"/>
              <a:round/>
              <a:headEnd type="stealth" w="lg" len="lg"/>
              <a:tailEnd type="none"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8" name="Gerade Verbindung mit Pfeil 37"/>
            <p:cNvCxnSpPr/>
            <p:nvPr/>
          </p:nvCxnSpPr>
          <p:spPr bwMode="auto">
            <a:xfrm flipH="1" flipV="1">
              <a:off x="6951083" y="4404051"/>
              <a:ext cx="393700" cy="1285064"/>
            </a:xfrm>
            <a:prstGeom prst="straightConnector1">
              <a:avLst/>
            </a:prstGeom>
            <a:solidFill>
              <a:schemeClr val="accent1"/>
            </a:solidFill>
            <a:ln w="41275" cap="flat" cmpd="sng" algn="ctr">
              <a:solidFill>
                <a:srgbClr val="FF0000"/>
              </a:solidFill>
              <a:prstDash val="solid"/>
              <a:round/>
              <a:headEnd type="stealth" w="lg" len="lg"/>
              <a:tailEnd type="none"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sp>
        <p:nvSpPr>
          <p:cNvPr id="59" name="Rectangle 4"/>
          <p:cNvSpPr>
            <a:spLocks noChangeArrowheads="1"/>
          </p:cNvSpPr>
          <p:nvPr/>
        </p:nvSpPr>
        <p:spPr bwMode="auto">
          <a:xfrm>
            <a:off x="35496" y="793952"/>
            <a:ext cx="4553810" cy="6145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pPr>
            <a:r>
              <a:rPr lang="en-US" altLang="de-DE" b="1" u="sng" dirty="0" smtClean="0">
                <a:solidFill>
                  <a:srgbClr val="0000FF"/>
                </a:solidFill>
                <a:latin typeface="Calibri" panose="020F0502020204030204" pitchFamily="34" charset="0"/>
                <a:cs typeface="Calibri" panose="020F0502020204030204" pitchFamily="34" charset="0"/>
              </a:rPr>
              <a:t>Simplified</a:t>
            </a:r>
            <a:r>
              <a:rPr lang="en-US" altLang="de-DE" b="1" dirty="0" smtClean="0">
                <a:solidFill>
                  <a:srgbClr val="0000FF"/>
                </a:solidFill>
                <a:latin typeface="Calibri" panose="020F0502020204030204" pitchFamily="34" charset="0"/>
                <a:cs typeface="Calibri" panose="020F0502020204030204" pitchFamily="34" charset="0"/>
              </a:rPr>
              <a:t> categories of radiation areas:</a:t>
            </a:r>
            <a:endParaRPr lang="en-US" altLang="de-DE" dirty="0" smtClean="0">
              <a:latin typeface="Calibri" panose="020F0502020204030204" pitchFamily="34" charset="0"/>
              <a:cs typeface="Calibri" panose="020F0502020204030204" pitchFamily="34" charset="0"/>
            </a:endParaRPr>
          </a:p>
          <a:p>
            <a:pPr algn="l">
              <a:spcBef>
                <a:spcPts val="400"/>
              </a:spcBef>
            </a:pPr>
            <a:r>
              <a:rPr lang="en-US" altLang="de-DE" dirty="0" smtClean="0">
                <a:latin typeface="Calibri" panose="020F0502020204030204" pitchFamily="34" charset="0"/>
                <a:cs typeface="Calibri" panose="020F0502020204030204" pitchFamily="34" charset="0"/>
              </a:rPr>
              <a:t>For workers: Assumption 2000 h/a of access </a:t>
            </a:r>
          </a:p>
        </p:txBody>
      </p:sp>
      <p:grpSp>
        <p:nvGrpSpPr>
          <p:cNvPr id="61" name="Gruppieren 60"/>
          <p:cNvGrpSpPr/>
          <p:nvPr/>
        </p:nvGrpSpPr>
        <p:grpSpPr>
          <a:xfrm>
            <a:off x="77152" y="1340768"/>
            <a:ext cx="4431944" cy="3553658"/>
            <a:chOff x="157362" y="2015865"/>
            <a:chExt cx="4431944" cy="3553658"/>
          </a:xfrm>
        </p:grpSpPr>
        <p:sp>
          <p:nvSpPr>
            <p:cNvPr id="62" name="Rechteck 61"/>
            <p:cNvSpPr/>
            <p:nvPr/>
          </p:nvSpPr>
          <p:spPr bwMode="auto">
            <a:xfrm>
              <a:off x="157362" y="2059519"/>
              <a:ext cx="4431943" cy="3510003"/>
            </a:xfrm>
            <a:prstGeom prst="rect">
              <a:avLst/>
            </a:prstGeom>
            <a:solidFill>
              <a:srgbClr val="B2B2B2"/>
            </a:solidFill>
            <a:ln w="3175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smtClean="0">
                <a:ln>
                  <a:noFill/>
                </a:ln>
                <a:solidFill>
                  <a:schemeClr val="tx1"/>
                </a:solidFill>
                <a:effectLst/>
                <a:latin typeface="Times New Roman" pitchFamily="18" charset="0"/>
              </a:endParaRPr>
            </a:p>
          </p:txBody>
        </p:sp>
        <p:sp>
          <p:nvSpPr>
            <p:cNvPr id="63" name="Rectangle 4"/>
            <p:cNvSpPr>
              <a:spLocks noChangeArrowheads="1"/>
            </p:cNvSpPr>
            <p:nvPr/>
          </p:nvSpPr>
          <p:spPr bwMode="auto">
            <a:xfrm>
              <a:off x="157362" y="2015865"/>
              <a:ext cx="4431944"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spcBef>
                  <a:spcPts val="0"/>
                </a:spcBef>
              </a:pPr>
              <a:r>
                <a:rPr lang="en-US" altLang="de-DE" sz="1600" b="1" dirty="0" smtClean="0">
                  <a:latin typeface="Arial" panose="020B0604020202020204" pitchFamily="34" charset="0"/>
                  <a:cs typeface="Arial" panose="020B0604020202020204" pitchFamily="34" charset="0"/>
                </a:rPr>
                <a:t>Non-designated, free access </a:t>
              </a:r>
            </a:p>
            <a:p>
              <a:pPr>
                <a:spcBef>
                  <a:spcPts val="0"/>
                </a:spcBef>
              </a:pPr>
              <a:r>
                <a:rPr lang="en-US" altLang="de-DE" sz="1500" b="1" dirty="0" smtClean="0">
                  <a:latin typeface="Arial" panose="020B0604020202020204" pitchFamily="34" charset="0"/>
                  <a:cs typeface="Arial" panose="020B0604020202020204" pitchFamily="34" charset="0"/>
                </a:rPr>
                <a:t>H/t &lt; 1mSv/a (full year) = 0.5µSv/h (for 2000 h</a:t>
              </a:r>
              <a:r>
                <a:rPr lang="en-US" altLang="de-DE" sz="1600" b="1" dirty="0" smtClean="0">
                  <a:latin typeface="Arial" panose="020B0604020202020204" pitchFamily="34" charset="0"/>
                  <a:cs typeface="Arial" panose="020B0604020202020204" pitchFamily="34" charset="0"/>
                </a:rPr>
                <a:t>) </a:t>
              </a:r>
              <a:endParaRPr lang="en-US" altLang="de-DE" sz="1600" b="1" dirty="0">
                <a:latin typeface="Arial" panose="020B0604020202020204" pitchFamily="34" charset="0"/>
                <a:cs typeface="Arial" panose="020B0604020202020204" pitchFamily="34" charset="0"/>
              </a:endParaRPr>
            </a:p>
          </p:txBody>
        </p:sp>
        <p:sp>
          <p:nvSpPr>
            <p:cNvPr id="64" name="Rechteck 63"/>
            <p:cNvSpPr/>
            <p:nvPr/>
          </p:nvSpPr>
          <p:spPr bwMode="auto">
            <a:xfrm>
              <a:off x="359412" y="2615096"/>
              <a:ext cx="4229891" cy="2954426"/>
            </a:xfrm>
            <a:prstGeom prst="rect">
              <a:avLst/>
            </a:prstGeom>
            <a:solidFill>
              <a:srgbClr val="00FF00"/>
            </a:solidFill>
            <a:ln w="3175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smtClean="0">
                <a:ln>
                  <a:noFill/>
                </a:ln>
                <a:solidFill>
                  <a:schemeClr val="tx1"/>
                </a:solidFill>
                <a:effectLst/>
                <a:latin typeface="Times New Roman" pitchFamily="18" charset="0"/>
              </a:endParaRPr>
            </a:p>
          </p:txBody>
        </p:sp>
        <p:sp>
          <p:nvSpPr>
            <p:cNvPr id="65" name="Rectangle 4"/>
            <p:cNvSpPr>
              <a:spLocks noChangeArrowheads="1"/>
            </p:cNvSpPr>
            <p:nvPr/>
          </p:nvSpPr>
          <p:spPr bwMode="auto">
            <a:xfrm>
              <a:off x="359413" y="2615382"/>
              <a:ext cx="3962400" cy="5109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nSpc>
                  <a:spcPct val="70000"/>
                </a:lnSpc>
              </a:pPr>
              <a:r>
                <a:rPr lang="en-US" altLang="de-DE" sz="1600" b="1" dirty="0" smtClean="0">
                  <a:latin typeface="Arial" panose="020B0604020202020204" pitchFamily="34" charset="0"/>
                  <a:cs typeface="Arial" panose="020B0604020202020204" pitchFamily="34" charset="0"/>
                </a:rPr>
                <a:t>Supervised zone</a:t>
              </a:r>
            </a:p>
            <a:p>
              <a:pPr>
                <a:spcBef>
                  <a:spcPts val="0"/>
                </a:spcBef>
              </a:pPr>
              <a:r>
                <a:rPr lang="en-US" altLang="de-DE" sz="1600" b="1" dirty="0" smtClean="0">
                  <a:latin typeface="Arial" panose="020B0604020202020204" pitchFamily="34" charset="0"/>
                  <a:cs typeface="Arial" panose="020B0604020202020204" pitchFamily="34" charset="0"/>
                </a:rPr>
                <a:t>H/t &lt; 3 µ</a:t>
              </a:r>
              <a:r>
                <a:rPr lang="en-US" altLang="de-DE" sz="1600" b="1" dirty="0" err="1" smtClean="0">
                  <a:latin typeface="Arial" panose="020B0604020202020204" pitchFamily="34" charset="0"/>
                  <a:cs typeface="Arial" panose="020B0604020202020204" pitchFamily="34" charset="0"/>
                </a:rPr>
                <a:t>Sv</a:t>
              </a:r>
              <a:r>
                <a:rPr lang="en-US" altLang="de-DE" sz="1600" b="1" dirty="0" smtClean="0">
                  <a:latin typeface="Arial" panose="020B0604020202020204" pitchFamily="34" charset="0"/>
                  <a:cs typeface="Arial" panose="020B0604020202020204" pitchFamily="34" charset="0"/>
                </a:rPr>
                <a:t>/h</a:t>
              </a:r>
              <a:endParaRPr lang="en-US" altLang="de-DE" sz="1600" b="1" dirty="0">
                <a:latin typeface="Arial" panose="020B0604020202020204" pitchFamily="34" charset="0"/>
                <a:cs typeface="Arial" panose="020B0604020202020204" pitchFamily="34" charset="0"/>
              </a:endParaRPr>
            </a:p>
          </p:txBody>
        </p:sp>
        <p:sp>
          <p:nvSpPr>
            <p:cNvPr id="66" name="Rechteck 65"/>
            <p:cNvSpPr/>
            <p:nvPr/>
          </p:nvSpPr>
          <p:spPr bwMode="auto">
            <a:xfrm>
              <a:off x="558139" y="3138117"/>
              <a:ext cx="3755317" cy="2431405"/>
            </a:xfrm>
            <a:prstGeom prst="rect">
              <a:avLst/>
            </a:prstGeom>
            <a:solidFill>
              <a:srgbClr val="FFFF66"/>
            </a:solidFill>
            <a:ln w="3175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smtClean="0">
                <a:ln>
                  <a:noFill/>
                </a:ln>
                <a:solidFill>
                  <a:schemeClr val="tx1"/>
                </a:solidFill>
                <a:effectLst/>
                <a:latin typeface="Times New Roman" pitchFamily="18" charset="0"/>
              </a:endParaRPr>
            </a:p>
          </p:txBody>
        </p:sp>
        <p:sp>
          <p:nvSpPr>
            <p:cNvPr id="67" name="Rectangle 4"/>
            <p:cNvSpPr>
              <a:spLocks noChangeArrowheads="1"/>
            </p:cNvSpPr>
            <p:nvPr/>
          </p:nvSpPr>
          <p:spPr bwMode="auto">
            <a:xfrm>
              <a:off x="1104048" y="3184497"/>
              <a:ext cx="2519456" cy="5109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nSpc>
                  <a:spcPct val="70000"/>
                </a:lnSpc>
              </a:pPr>
              <a:r>
                <a:rPr lang="en-US" altLang="de-DE" sz="1600" b="1" dirty="0">
                  <a:latin typeface="Arial" panose="020B0604020202020204" pitchFamily="34" charset="0"/>
                  <a:cs typeface="Arial" panose="020B0604020202020204" pitchFamily="34" charset="0"/>
                </a:rPr>
                <a:t>C</a:t>
              </a:r>
              <a:r>
                <a:rPr lang="en-US" altLang="de-DE" sz="1600" b="1" dirty="0" smtClean="0">
                  <a:latin typeface="Arial" panose="020B0604020202020204" pitchFamily="34" charset="0"/>
                  <a:cs typeface="Arial" panose="020B0604020202020204" pitchFamily="34" charset="0"/>
                </a:rPr>
                <a:t>ontrol zone</a:t>
              </a:r>
            </a:p>
            <a:p>
              <a:pPr>
                <a:spcBef>
                  <a:spcPts val="0"/>
                </a:spcBef>
              </a:pPr>
              <a:r>
                <a:rPr lang="en-US" altLang="de-DE" sz="1600" b="1" dirty="0" smtClean="0">
                  <a:latin typeface="Arial" panose="020B0604020202020204" pitchFamily="34" charset="0"/>
                  <a:cs typeface="Arial" panose="020B0604020202020204" pitchFamily="34" charset="0"/>
                </a:rPr>
                <a:t>H/t &lt; 10 µ</a:t>
              </a:r>
              <a:r>
                <a:rPr lang="en-US" altLang="de-DE" sz="1600" b="1" dirty="0" err="1" smtClean="0">
                  <a:latin typeface="Arial" panose="020B0604020202020204" pitchFamily="34" charset="0"/>
                  <a:cs typeface="Arial" panose="020B0604020202020204" pitchFamily="34" charset="0"/>
                </a:rPr>
                <a:t>Sv</a:t>
              </a:r>
              <a:r>
                <a:rPr lang="en-US" altLang="de-DE" sz="1600" b="1" dirty="0" smtClean="0">
                  <a:latin typeface="Arial" panose="020B0604020202020204" pitchFamily="34" charset="0"/>
                  <a:cs typeface="Arial" panose="020B0604020202020204" pitchFamily="34" charset="0"/>
                </a:rPr>
                <a:t>/h</a:t>
              </a:r>
              <a:endParaRPr lang="en-US" altLang="de-DE" sz="1600" b="1" dirty="0">
                <a:latin typeface="Arial" panose="020B0604020202020204" pitchFamily="34" charset="0"/>
                <a:cs typeface="Arial" panose="020B0604020202020204" pitchFamily="34" charset="0"/>
              </a:endParaRPr>
            </a:p>
          </p:txBody>
        </p:sp>
        <p:sp>
          <p:nvSpPr>
            <p:cNvPr id="68" name="Rechteck 67"/>
            <p:cNvSpPr/>
            <p:nvPr/>
          </p:nvSpPr>
          <p:spPr bwMode="auto">
            <a:xfrm>
              <a:off x="761171" y="3675097"/>
              <a:ext cx="3276437" cy="1894426"/>
            </a:xfrm>
            <a:prstGeom prst="rect">
              <a:avLst/>
            </a:prstGeom>
            <a:solidFill>
              <a:srgbClr val="FFC000"/>
            </a:solidFill>
            <a:ln w="3175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smtClean="0">
                <a:ln>
                  <a:noFill/>
                </a:ln>
                <a:solidFill>
                  <a:schemeClr val="tx1"/>
                </a:solidFill>
                <a:effectLst/>
                <a:latin typeface="Times New Roman" pitchFamily="18" charset="0"/>
              </a:endParaRPr>
            </a:p>
          </p:txBody>
        </p:sp>
        <p:sp>
          <p:nvSpPr>
            <p:cNvPr id="69" name="Rectangle 4"/>
            <p:cNvSpPr>
              <a:spLocks noChangeArrowheads="1"/>
            </p:cNvSpPr>
            <p:nvPr/>
          </p:nvSpPr>
          <p:spPr bwMode="auto">
            <a:xfrm>
              <a:off x="761172" y="3722074"/>
              <a:ext cx="3276436" cy="5109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nSpc>
                  <a:spcPct val="70000"/>
                </a:lnSpc>
              </a:pPr>
              <a:r>
                <a:rPr lang="en-US" altLang="de-DE" sz="1600" b="1" dirty="0" smtClean="0">
                  <a:latin typeface="Arial" panose="020B0604020202020204" pitchFamily="34" charset="0"/>
                  <a:cs typeface="Arial" panose="020B0604020202020204" pitchFamily="34" charset="0"/>
                </a:rPr>
                <a:t>Limit access zone</a:t>
              </a:r>
            </a:p>
            <a:p>
              <a:pPr>
                <a:spcBef>
                  <a:spcPts val="0"/>
                </a:spcBef>
              </a:pPr>
              <a:r>
                <a:rPr lang="en-US" altLang="de-DE" sz="1600" b="1" dirty="0" smtClean="0">
                  <a:latin typeface="Arial" panose="020B0604020202020204" pitchFamily="34" charset="0"/>
                  <a:cs typeface="Arial" panose="020B0604020202020204" pitchFamily="34" charset="0"/>
                </a:rPr>
                <a:t>H/t &lt; 2 </a:t>
              </a:r>
              <a:r>
                <a:rPr lang="en-US" altLang="de-DE" sz="1600" b="1" dirty="0" err="1" smtClean="0">
                  <a:latin typeface="Arial" panose="020B0604020202020204" pitchFamily="34" charset="0"/>
                  <a:cs typeface="Arial" panose="020B0604020202020204" pitchFamily="34" charset="0"/>
                </a:rPr>
                <a:t>mSv</a:t>
              </a:r>
              <a:r>
                <a:rPr lang="en-US" altLang="de-DE" sz="1600" b="1" dirty="0" smtClean="0">
                  <a:latin typeface="Arial" panose="020B0604020202020204" pitchFamily="34" charset="0"/>
                  <a:cs typeface="Arial" panose="020B0604020202020204" pitchFamily="34" charset="0"/>
                </a:rPr>
                <a:t>/h</a:t>
              </a:r>
              <a:endParaRPr lang="en-US" altLang="de-DE" sz="1600" b="1" dirty="0">
                <a:latin typeface="Arial" panose="020B0604020202020204" pitchFamily="34" charset="0"/>
                <a:cs typeface="Arial" panose="020B0604020202020204" pitchFamily="34" charset="0"/>
              </a:endParaRPr>
            </a:p>
          </p:txBody>
        </p:sp>
        <p:sp>
          <p:nvSpPr>
            <p:cNvPr id="70" name="Rechteck 69"/>
            <p:cNvSpPr/>
            <p:nvPr/>
          </p:nvSpPr>
          <p:spPr bwMode="auto">
            <a:xfrm>
              <a:off x="1008292" y="4245465"/>
              <a:ext cx="2879908" cy="1324057"/>
            </a:xfrm>
            <a:prstGeom prst="rect">
              <a:avLst/>
            </a:prstGeom>
            <a:solidFill>
              <a:srgbClr val="FF6600"/>
            </a:solidFill>
            <a:ln w="3175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smtClean="0">
                <a:ln>
                  <a:noFill/>
                </a:ln>
                <a:solidFill>
                  <a:schemeClr val="tx1"/>
                </a:solidFill>
                <a:effectLst/>
                <a:latin typeface="Times New Roman" pitchFamily="18" charset="0"/>
              </a:endParaRPr>
            </a:p>
          </p:txBody>
        </p:sp>
        <p:sp>
          <p:nvSpPr>
            <p:cNvPr id="71" name="Rectangle 4"/>
            <p:cNvSpPr>
              <a:spLocks noChangeArrowheads="1"/>
            </p:cNvSpPr>
            <p:nvPr/>
          </p:nvSpPr>
          <p:spPr bwMode="auto">
            <a:xfrm>
              <a:off x="1008292" y="4281596"/>
              <a:ext cx="2879907" cy="5109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nSpc>
                  <a:spcPct val="70000"/>
                </a:lnSpc>
              </a:pPr>
              <a:r>
                <a:rPr lang="en-US" altLang="de-DE" sz="1600" b="1" dirty="0" smtClean="0">
                  <a:latin typeface="Arial" panose="020B0604020202020204" pitchFamily="34" charset="0"/>
                  <a:cs typeface="Arial" panose="020B0604020202020204" pitchFamily="34" charset="0"/>
                </a:rPr>
                <a:t>Strict ruled access zone</a:t>
              </a:r>
            </a:p>
            <a:p>
              <a:pPr>
                <a:spcBef>
                  <a:spcPts val="0"/>
                </a:spcBef>
              </a:pPr>
              <a:r>
                <a:rPr lang="en-US" altLang="de-DE" sz="1600" b="1" dirty="0" smtClean="0">
                  <a:latin typeface="Arial" panose="020B0604020202020204" pitchFamily="34" charset="0"/>
                  <a:cs typeface="Arial" panose="020B0604020202020204" pitchFamily="34" charset="0"/>
                </a:rPr>
                <a:t>H/t &lt; 25 </a:t>
              </a:r>
              <a:r>
                <a:rPr lang="en-US" altLang="de-DE" sz="1600" b="1" dirty="0" err="1" smtClean="0">
                  <a:latin typeface="Arial" panose="020B0604020202020204" pitchFamily="34" charset="0"/>
                  <a:cs typeface="Arial" panose="020B0604020202020204" pitchFamily="34" charset="0"/>
                </a:rPr>
                <a:t>mSv</a:t>
              </a:r>
              <a:r>
                <a:rPr lang="en-US" altLang="de-DE" sz="1600" b="1" dirty="0" smtClean="0">
                  <a:latin typeface="Arial" panose="020B0604020202020204" pitchFamily="34" charset="0"/>
                  <a:cs typeface="Arial" panose="020B0604020202020204" pitchFamily="34" charset="0"/>
                </a:rPr>
                <a:t>/h</a:t>
              </a:r>
              <a:endParaRPr lang="en-US" altLang="de-DE" sz="1600" b="1" dirty="0">
                <a:latin typeface="Arial" panose="020B0604020202020204" pitchFamily="34" charset="0"/>
                <a:cs typeface="Arial" panose="020B0604020202020204" pitchFamily="34" charset="0"/>
              </a:endParaRPr>
            </a:p>
          </p:txBody>
        </p:sp>
        <p:sp>
          <p:nvSpPr>
            <p:cNvPr id="72" name="Rechteck 71"/>
            <p:cNvSpPr/>
            <p:nvPr/>
          </p:nvSpPr>
          <p:spPr bwMode="auto">
            <a:xfrm>
              <a:off x="1199408" y="4858748"/>
              <a:ext cx="2517568" cy="710774"/>
            </a:xfrm>
            <a:prstGeom prst="rect">
              <a:avLst/>
            </a:prstGeom>
            <a:solidFill>
              <a:srgbClr val="FF0000"/>
            </a:solidFill>
            <a:ln w="3175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smtClean="0">
                <a:ln>
                  <a:noFill/>
                </a:ln>
                <a:solidFill>
                  <a:schemeClr val="tx1"/>
                </a:solidFill>
                <a:effectLst/>
                <a:latin typeface="Times New Roman" pitchFamily="18" charset="0"/>
              </a:endParaRPr>
            </a:p>
          </p:txBody>
        </p:sp>
        <p:sp>
          <p:nvSpPr>
            <p:cNvPr id="73" name="Rectangle 4"/>
            <p:cNvSpPr>
              <a:spLocks noChangeArrowheads="1"/>
            </p:cNvSpPr>
            <p:nvPr/>
          </p:nvSpPr>
          <p:spPr bwMode="auto">
            <a:xfrm>
              <a:off x="1199408" y="4934372"/>
              <a:ext cx="2555081" cy="5109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nSpc>
                  <a:spcPct val="70000"/>
                </a:lnSpc>
              </a:pPr>
              <a:r>
                <a:rPr lang="en-US" altLang="de-DE" sz="1600" b="1" dirty="0" smtClean="0">
                  <a:latin typeface="Arial" panose="020B0604020202020204" pitchFamily="34" charset="0"/>
                  <a:cs typeface="Arial" panose="020B0604020202020204" pitchFamily="34" charset="0"/>
                </a:rPr>
                <a:t>Prohibited access zone</a:t>
              </a:r>
            </a:p>
            <a:p>
              <a:pPr>
                <a:spcBef>
                  <a:spcPts val="0"/>
                </a:spcBef>
              </a:pPr>
              <a:r>
                <a:rPr lang="en-US" altLang="de-DE" sz="1600" b="1" dirty="0" smtClean="0">
                  <a:latin typeface="Arial" panose="020B0604020202020204" pitchFamily="34" charset="0"/>
                  <a:cs typeface="Arial" panose="020B0604020202020204" pitchFamily="34" charset="0"/>
                </a:rPr>
                <a:t>H/t &gt; 25 </a:t>
              </a:r>
              <a:r>
                <a:rPr lang="en-US" altLang="de-DE" sz="1600" b="1" dirty="0" err="1" smtClean="0">
                  <a:latin typeface="Arial" panose="020B0604020202020204" pitchFamily="34" charset="0"/>
                  <a:cs typeface="Arial" panose="020B0604020202020204" pitchFamily="34" charset="0"/>
                </a:rPr>
                <a:t>mSv</a:t>
              </a:r>
              <a:r>
                <a:rPr lang="en-US" altLang="de-DE" sz="1600" b="1" dirty="0" smtClean="0">
                  <a:latin typeface="Arial" panose="020B0604020202020204" pitchFamily="34" charset="0"/>
                  <a:cs typeface="Arial" panose="020B0604020202020204" pitchFamily="34" charset="0"/>
                </a:rPr>
                <a:t>/h</a:t>
              </a:r>
              <a:endParaRPr lang="en-US" altLang="de-DE" sz="1600" b="1" dirty="0">
                <a:latin typeface="Arial" panose="020B0604020202020204" pitchFamily="34" charset="0"/>
                <a:cs typeface="Arial" panose="020B0604020202020204" pitchFamily="34" charset="0"/>
              </a:endParaRPr>
            </a:p>
          </p:txBody>
        </p:sp>
        <p:sp>
          <p:nvSpPr>
            <p:cNvPr id="74" name="Rectangle 4"/>
            <p:cNvSpPr>
              <a:spLocks noChangeArrowheads="1"/>
            </p:cNvSpPr>
            <p:nvPr/>
          </p:nvSpPr>
          <p:spPr bwMode="auto">
            <a:xfrm rot="16200000">
              <a:off x="2957700" y="4208254"/>
              <a:ext cx="2443231" cy="2793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nSpc>
                  <a:spcPct val="70000"/>
                </a:lnSpc>
              </a:pPr>
              <a:r>
                <a:rPr lang="en-US" altLang="de-DE" sz="1700" b="1" dirty="0">
                  <a:latin typeface="Arial" panose="020B0604020202020204" pitchFamily="34" charset="0"/>
                  <a:cs typeface="Arial" panose="020B0604020202020204" pitchFamily="34" charset="0"/>
                </a:rPr>
                <a:t>C</a:t>
              </a:r>
              <a:r>
                <a:rPr lang="en-US" altLang="de-DE" sz="1700" b="1" dirty="0" smtClean="0">
                  <a:latin typeface="Arial" panose="020B0604020202020204" pitchFamily="34" charset="0"/>
                  <a:cs typeface="Arial" panose="020B0604020202020204" pitchFamily="34" charset="0"/>
                </a:rPr>
                <a:t>ontrol area</a:t>
              </a:r>
            </a:p>
          </p:txBody>
        </p:sp>
        <p:sp>
          <p:nvSpPr>
            <p:cNvPr id="75" name="Rectangle 4"/>
            <p:cNvSpPr>
              <a:spLocks noChangeArrowheads="1"/>
            </p:cNvSpPr>
            <p:nvPr/>
          </p:nvSpPr>
          <p:spPr bwMode="auto">
            <a:xfrm rot="16200000">
              <a:off x="2971717" y="3952798"/>
              <a:ext cx="2954141" cy="2793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nSpc>
                  <a:spcPct val="70000"/>
                </a:lnSpc>
              </a:pPr>
              <a:r>
                <a:rPr lang="en-US" altLang="de-DE" sz="1700" b="1" dirty="0" smtClean="0">
                  <a:latin typeface="Arial" panose="020B0604020202020204" pitchFamily="34" charset="0"/>
                  <a:cs typeface="Arial" panose="020B0604020202020204" pitchFamily="34" charset="0"/>
                </a:rPr>
                <a:t> Surveyed radiation area</a:t>
              </a:r>
            </a:p>
          </p:txBody>
        </p:sp>
      </p:grpSp>
      <p:sp>
        <p:nvSpPr>
          <p:cNvPr id="39" name="Textfeld 38">
            <a:hlinkClick r:id="" action="ppaction://noaction"/>
          </p:cNvPr>
          <p:cNvSpPr txBox="1"/>
          <p:nvPr/>
        </p:nvSpPr>
        <p:spPr>
          <a:xfrm>
            <a:off x="2699792" y="6468576"/>
            <a:ext cx="1508746" cy="369332"/>
          </a:xfrm>
          <a:prstGeom prst="rect">
            <a:avLst/>
          </a:prstGeom>
          <a:noFill/>
        </p:spPr>
        <p:txBody>
          <a:bodyPr wrap="none" rtlCol="0">
            <a:spAutoFit/>
          </a:bodyPr>
          <a:lstStyle/>
          <a:p>
            <a:r>
              <a:rPr lang="en-US" b="1" dirty="0" smtClean="0">
                <a:solidFill>
                  <a:srgbClr val="3333CC"/>
                </a:solidFill>
                <a:sym typeface="Symbol"/>
                <a:hlinkClick r:id="rId4" action="ppaction://hlinksldjump"/>
              </a:rPr>
              <a:t> </a:t>
            </a:r>
            <a:r>
              <a:rPr lang="en-US" b="1" dirty="0" smtClean="0">
                <a:solidFill>
                  <a:srgbClr val="3333CC"/>
                </a:solidFill>
                <a:hlinkClick r:id="rId4" action="ppaction://hlinksldjump"/>
              </a:rPr>
              <a:t>conclusion</a:t>
            </a:r>
            <a:endParaRPr lang="en-US" b="1" dirty="0">
              <a:solidFill>
                <a:srgbClr val="3333CC"/>
              </a:solidFill>
            </a:endParaRPr>
          </a:p>
        </p:txBody>
      </p:sp>
      <p:sp>
        <p:nvSpPr>
          <p:cNvPr id="41" name="Rectangle 4"/>
          <p:cNvSpPr>
            <a:spLocks noChangeArrowheads="1"/>
          </p:cNvSpPr>
          <p:nvPr/>
        </p:nvSpPr>
        <p:spPr bwMode="auto">
          <a:xfrm>
            <a:off x="216737" y="5013176"/>
            <a:ext cx="5017415" cy="11088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spcBef>
                <a:spcPts val="600"/>
              </a:spcBef>
            </a:pPr>
            <a:r>
              <a:rPr lang="en-US" altLang="de-DE" b="1" dirty="0" smtClean="0">
                <a:solidFill>
                  <a:srgbClr val="0000FF"/>
                </a:solidFill>
                <a:latin typeface="Calibri" panose="020F0502020204030204" pitchFamily="34" charset="0"/>
                <a:cs typeface="Calibri" panose="020F0502020204030204" pitchFamily="34" charset="0"/>
              </a:rPr>
              <a:t>Maximal dose for an radiation exposed worker:</a:t>
            </a:r>
          </a:p>
          <a:p>
            <a:pPr algn="l">
              <a:lnSpc>
                <a:spcPct val="70000"/>
              </a:lnSpc>
              <a:spcBef>
                <a:spcPts val="600"/>
              </a:spcBef>
            </a:pPr>
            <a:r>
              <a:rPr lang="en-US" altLang="de-DE" dirty="0" smtClean="0">
                <a:latin typeface="Calibri" panose="020F0502020204030204" pitchFamily="34" charset="0"/>
                <a:cs typeface="Calibri" panose="020F0502020204030204" pitchFamily="34" charset="0"/>
              </a:rPr>
              <a:t>Maximum dose for one year: 20 </a:t>
            </a:r>
            <a:r>
              <a:rPr lang="en-US" altLang="de-DE" dirty="0" err="1" smtClean="0">
                <a:latin typeface="Calibri" panose="020F0502020204030204" pitchFamily="34" charset="0"/>
                <a:cs typeface="Calibri" panose="020F0502020204030204" pitchFamily="34" charset="0"/>
              </a:rPr>
              <a:t>mSv</a:t>
            </a:r>
            <a:r>
              <a:rPr lang="en-US" altLang="de-DE" dirty="0" smtClean="0">
                <a:latin typeface="Calibri" panose="020F0502020204030204" pitchFamily="34" charset="0"/>
                <a:cs typeface="Calibri" panose="020F0502020204030204" pitchFamily="34" charset="0"/>
              </a:rPr>
              <a:t>/a</a:t>
            </a:r>
          </a:p>
          <a:p>
            <a:pPr algn="l">
              <a:lnSpc>
                <a:spcPct val="70000"/>
              </a:lnSpc>
              <a:spcBef>
                <a:spcPts val="600"/>
              </a:spcBef>
            </a:pPr>
            <a:r>
              <a:rPr lang="en-US" altLang="de-DE" dirty="0" smtClean="0">
                <a:latin typeface="Calibri" panose="020F0502020204030204" pitchFamily="34" charset="0"/>
                <a:cs typeface="Calibri" panose="020F0502020204030204" pitchFamily="34" charset="0"/>
              </a:rPr>
              <a:t>Maximum total life dose: 400 </a:t>
            </a:r>
            <a:r>
              <a:rPr lang="en-US" altLang="de-DE" dirty="0" err="1" smtClean="0">
                <a:latin typeface="Calibri" panose="020F0502020204030204" pitchFamily="34" charset="0"/>
                <a:cs typeface="Calibri" panose="020F0502020204030204" pitchFamily="34" charset="0"/>
              </a:rPr>
              <a:t>mSv</a:t>
            </a:r>
            <a:r>
              <a:rPr lang="en-US" altLang="de-DE" dirty="0" smtClean="0">
                <a:latin typeface="Calibri" panose="020F0502020204030204" pitchFamily="34" charset="0"/>
                <a:cs typeface="Calibri" panose="020F0502020204030204" pitchFamily="34" charset="0"/>
              </a:rPr>
              <a:t> </a:t>
            </a:r>
            <a:endParaRPr lang="en-US" altLang="de-DE" dirty="0">
              <a:latin typeface="Calibri" panose="020F0502020204030204" pitchFamily="34" charset="0"/>
              <a:cs typeface="Calibri" panose="020F0502020204030204" pitchFamily="34" charset="0"/>
            </a:endParaRPr>
          </a:p>
          <a:p>
            <a:pPr algn="l">
              <a:lnSpc>
                <a:spcPct val="70000"/>
              </a:lnSpc>
              <a:spcBef>
                <a:spcPts val="600"/>
              </a:spcBef>
            </a:pPr>
            <a:r>
              <a:rPr lang="en-US" altLang="de-DE" b="1" dirty="0" smtClean="0">
                <a:latin typeface="Calibri" panose="020F0502020204030204" pitchFamily="34" charset="0"/>
                <a:cs typeface="Calibri" panose="020F0502020204030204" pitchFamily="34" charset="0"/>
              </a:rPr>
              <a:t>(</a:t>
            </a:r>
            <a:r>
              <a:rPr lang="en-US" altLang="de-DE" b="1" dirty="0">
                <a:latin typeface="Calibri" panose="020F0502020204030204" pitchFamily="34" charset="0"/>
                <a:cs typeface="Calibri" panose="020F0502020204030204" pitchFamily="34" charset="0"/>
              </a:rPr>
              <a:t>L</a:t>
            </a:r>
            <a:r>
              <a:rPr lang="en-US" altLang="de-DE" b="1" dirty="0" smtClean="0">
                <a:latin typeface="Calibri" panose="020F0502020204030204" pitchFamily="34" charset="0"/>
                <a:cs typeface="Calibri" panose="020F0502020204030204" pitchFamily="34" charset="0"/>
              </a:rPr>
              <a:t>ethal dose for short term exposure: </a:t>
            </a:r>
            <a:r>
              <a:rPr lang="en-US" altLang="de-DE" b="1" dirty="0" smtClean="0">
                <a:latin typeface="Calibri" panose="020F0502020204030204" pitchFamily="34" charset="0"/>
                <a:cs typeface="Calibri" panose="020F0502020204030204" pitchFamily="34" charset="0"/>
                <a:sym typeface="Symbol"/>
              </a:rPr>
              <a:t> </a:t>
            </a:r>
            <a:r>
              <a:rPr lang="en-US" altLang="de-DE" b="1" dirty="0" smtClean="0">
                <a:latin typeface="Calibri" panose="020F0502020204030204" pitchFamily="34" charset="0"/>
                <a:cs typeface="Calibri" panose="020F0502020204030204" pitchFamily="34" charset="0"/>
              </a:rPr>
              <a:t>4000 </a:t>
            </a:r>
            <a:r>
              <a:rPr lang="en-US" altLang="de-DE" b="1" dirty="0" err="1" smtClean="0">
                <a:latin typeface="Calibri" panose="020F0502020204030204" pitchFamily="34" charset="0"/>
                <a:cs typeface="Calibri" panose="020F0502020204030204" pitchFamily="34" charset="0"/>
              </a:rPr>
              <a:t>mSv</a:t>
            </a:r>
            <a:r>
              <a:rPr lang="en-US" altLang="de-DE" b="1" dirty="0" smtClean="0">
                <a:latin typeface="Calibri" panose="020F0502020204030204" pitchFamily="34" charset="0"/>
                <a:cs typeface="Calibri" panose="020F0502020204030204" pitchFamily="34" charset="0"/>
              </a:rPr>
              <a:t>)</a:t>
            </a:r>
            <a:endParaRPr lang="en-US" altLang="de-DE" b="1" dirty="0">
              <a:latin typeface="Calibri" panose="020F0502020204030204" pitchFamily="34" charset="0"/>
              <a:cs typeface="Calibri" panose="020F0502020204030204" pitchFamily="34" charset="0"/>
            </a:endParaRPr>
          </a:p>
        </p:txBody>
      </p:sp>
      <p:sp>
        <p:nvSpPr>
          <p:cNvPr id="42" name="Rectangle 4"/>
          <p:cNvSpPr>
            <a:spLocks noChangeArrowheads="1"/>
          </p:cNvSpPr>
          <p:nvPr/>
        </p:nvSpPr>
        <p:spPr bwMode="auto">
          <a:xfrm>
            <a:off x="273406" y="6240756"/>
            <a:ext cx="4960746" cy="264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pPr>
            <a:r>
              <a:rPr lang="en-US" altLang="de-DE" sz="1600" b="1" dirty="0" smtClean="0">
                <a:solidFill>
                  <a:srgbClr val="0000FF"/>
                </a:solidFill>
                <a:latin typeface="Arial" panose="020B0604020202020204" pitchFamily="34" charset="0"/>
                <a:cs typeface="Arial" panose="020B0604020202020204" pitchFamily="34" charset="0"/>
              </a:rPr>
              <a:t>Remark: </a:t>
            </a:r>
            <a:r>
              <a:rPr lang="en-US" altLang="de-DE" sz="1600" dirty="0" smtClean="0">
                <a:latin typeface="Arial" panose="020B0604020202020204" pitchFamily="34" charset="0"/>
                <a:cs typeface="Arial" panose="020B0604020202020204" pitchFamily="34" charset="0"/>
              </a:rPr>
              <a:t>Actual limits are given by national laws.</a:t>
            </a:r>
            <a:endParaRPr lang="en-US" altLang="de-DE" sz="16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911306268"/>
      </p:ext>
    </p:extLst>
  </p:cSld>
  <p:clrMapOvr>
    <a:masterClrMapping/>
  </p:clrMapOvr>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Text Box 2"/>
          <p:cNvSpPr txBox="1">
            <a:spLocks noChangeArrowheads="1"/>
          </p:cNvSpPr>
          <p:nvPr/>
        </p:nvSpPr>
        <p:spPr bwMode="auto">
          <a:xfrm>
            <a:off x="252000" y="180000"/>
            <a:ext cx="7924800" cy="430887"/>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200" b="1" dirty="0" smtClean="0">
                <a:solidFill>
                  <a:srgbClr val="000000"/>
                </a:solidFill>
                <a:latin typeface="Calibri" panose="020F0502020204030204" pitchFamily="34" charset="0"/>
                <a:cs typeface="Calibri" panose="020F0502020204030204" pitchFamily="34" charset="0"/>
              </a:rPr>
              <a:t>Natural Radiation Exposure</a:t>
            </a:r>
            <a:endParaRPr lang="en-US" altLang="de-DE" sz="2200" b="1" dirty="0">
              <a:solidFill>
                <a:srgbClr val="000000"/>
              </a:solidFill>
              <a:latin typeface="Calibri" panose="020F0502020204030204" pitchFamily="34" charset="0"/>
              <a:cs typeface="Calibri" panose="020F0502020204030204" pitchFamily="34" charset="0"/>
            </a:endParaRPr>
          </a:p>
        </p:txBody>
      </p:sp>
      <p:sp>
        <p:nvSpPr>
          <p:cNvPr id="15364" name="Text Box 3"/>
          <p:cNvSpPr txBox="1">
            <a:spLocks noChangeArrowheads="1"/>
          </p:cNvSpPr>
          <p:nvPr/>
        </p:nvSpPr>
        <p:spPr bwMode="auto">
          <a:xfrm>
            <a:off x="125413" y="1343025"/>
            <a:ext cx="8729662" cy="180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p:txBody>
      </p:sp>
      <p:sp>
        <p:nvSpPr>
          <p:cNvPr id="300037" name="Rectangle 5"/>
          <p:cNvSpPr>
            <a:spLocks noChangeArrowheads="1"/>
          </p:cNvSpPr>
          <p:nvPr/>
        </p:nvSpPr>
        <p:spPr bwMode="auto">
          <a:xfrm>
            <a:off x="284163" y="3497263"/>
            <a:ext cx="8491537"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en-US" altLang="de-DE" sz="2000" dirty="0">
              <a:solidFill>
                <a:schemeClr val="accent2"/>
              </a:solidFill>
            </a:endParaRPr>
          </a:p>
        </p:txBody>
      </p:sp>
      <p:sp>
        <p:nvSpPr>
          <p:cNvPr id="7" name="Rectangle 4"/>
          <p:cNvSpPr>
            <a:spLocks noChangeArrowheads="1"/>
          </p:cNvSpPr>
          <p:nvPr/>
        </p:nvSpPr>
        <p:spPr bwMode="auto">
          <a:xfrm>
            <a:off x="35496" y="837756"/>
            <a:ext cx="5336604" cy="11510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pPr>
            <a:r>
              <a:rPr lang="en-US" altLang="de-DE" sz="1600" b="1" dirty="0" smtClean="0">
                <a:solidFill>
                  <a:srgbClr val="0000FF"/>
                </a:solidFill>
                <a:latin typeface="Arial" panose="020B0604020202020204" pitchFamily="34" charset="0"/>
                <a:cs typeface="Arial" panose="020B0604020202020204" pitchFamily="34" charset="0"/>
              </a:rPr>
              <a:t>Example of radiation level:</a:t>
            </a:r>
            <a:endParaRPr lang="en-US" altLang="de-DE" sz="1600" b="1" dirty="0">
              <a:solidFill>
                <a:srgbClr val="0000FF"/>
              </a:solidFill>
              <a:latin typeface="Arial" panose="020B0604020202020204" pitchFamily="34" charset="0"/>
              <a:cs typeface="Arial" panose="020B0604020202020204" pitchFamily="34" charset="0"/>
            </a:endParaRPr>
          </a:p>
          <a:p>
            <a:pPr marL="285750" indent="-285750" algn="l">
              <a:lnSpc>
                <a:spcPct val="70000"/>
              </a:lnSpc>
              <a:buFont typeface="Wingdings" panose="05000000000000000000" pitchFamily="2" charset="2"/>
              <a:buChar char="Ø"/>
            </a:pPr>
            <a:r>
              <a:rPr lang="en-US" altLang="de-DE" sz="1600" b="1" dirty="0" smtClean="0">
                <a:latin typeface="Arial" panose="020B0604020202020204" pitchFamily="34" charset="0"/>
                <a:cs typeface="Arial" panose="020B0604020202020204" pitchFamily="34" charset="0"/>
              </a:rPr>
              <a:t>Natural geological dose up to 10 </a:t>
            </a:r>
            <a:r>
              <a:rPr lang="en-US" altLang="de-DE" sz="1600" b="1" dirty="0" err="1" smtClean="0">
                <a:latin typeface="Arial" panose="020B0604020202020204" pitchFamily="34" charset="0"/>
                <a:cs typeface="Arial" panose="020B0604020202020204" pitchFamily="34" charset="0"/>
              </a:rPr>
              <a:t>mSv</a:t>
            </a:r>
            <a:r>
              <a:rPr lang="en-US" altLang="de-DE" sz="1600" b="1" dirty="0" smtClean="0">
                <a:latin typeface="Arial" panose="020B0604020202020204" pitchFamily="34" charset="0"/>
                <a:cs typeface="Arial" panose="020B0604020202020204" pitchFamily="34" charset="0"/>
              </a:rPr>
              <a:t>/a:</a:t>
            </a:r>
          </a:p>
          <a:p>
            <a:pPr algn="l">
              <a:lnSpc>
                <a:spcPct val="70000"/>
              </a:lnSpc>
            </a:pPr>
            <a:r>
              <a:rPr lang="en-US" altLang="de-DE" sz="1600" dirty="0" smtClean="0">
                <a:latin typeface="Arial" panose="020B0604020202020204" pitchFamily="34" charset="0"/>
                <a:cs typeface="Arial" panose="020B0604020202020204" pitchFamily="34" charset="0"/>
              </a:rPr>
              <a:t>     Mainly due to rare gas Radon from decay chain </a:t>
            </a:r>
          </a:p>
          <a:p>
            <a:pPr algn="l">
              <a:lnSpc>
                <a:spcPct val="70000"/>
              </a:lnSpc>
            </a:pPr>
            <a:r>
              <a:rPr lang="en-US" altLang="de-DE" sz="1600" b="1" dirty="0" smtClean="0">
                <a:latin typeface="Arial" panose="020B0604020202020204" pitchFamily="34" charset="0"/>
                <a:cs typeface="Arial" panose="020B0604020202020204" pitchFamily="34" charset="0"/>
              </a:rPr>
              <a:t>     without</a:t>
            </a:r>
            <a:r>
              <a:rPr lang="en-US" altLang="de-DE" sz="1600" dirty="0" smtClean="0">
                <a:latin typeface="Arial" panose="020B0604020202020204" pitchFamily="34" charset="0"/>
                <a:cs typeface="Arial" panose="020B0604020202020204" pitchFamily="34" charset="0"/>
              </a:rPr>
              <a:t> significant increase of diseases</a:t>
            </a:r>
            <a:endParaRPr lang="en-US" altLang="de-DE" sz="1500" dirty="0" smtClean="0">
              <a:latin typeface="Arial" panose="020B0604020202020204" pitchFamily="34" charset="0"/>
              <a:cs typeface="Arial" panose="020B0604020202020204" pitchFamily="34" charset="0"/>
            </a:endParaRPr>
          </a:p>
        </p:txBody>
      </p:sp>
      <p:pic>
        <p:nvPicPr>
          <p:cNvPr id="13" name="Picture 2"/>
          <p:cNvPicPr>
            <a:picLocks noChangeAspect="1" noChangeArrowheads="1"/>
          </p:cNvPicPr>
          <p:nvPr/>
        </p:nvPicPr>
        <p:blipFill rotWithShape="1">
          <a:blip r:embed="rId2">
            <a:clrChange>
              <a:clrFrom>
                <a:srgbClr val="FFFFFF"/>
              </a:clrFrom>
              <a:clrTo>
                <a:srgbClr val="FFFFFF">
                  <a:alpha val="0"/>
                </a:srgbClr>
              </a:clrTo>
            </a:clrChange>
            <a:extLst>
              <a:ext uri="{BEBA8EAE-BF5A-486C-A8C5-ECC9F3942E4B}">
                <a14:imgProps xmlns:a14="http://schemas.microsoft.com/office/drawing/2010/main">
                  <a14:imgLayer r:embed="rId3">
                    <a14:imgEffect>
                      <a14:sharpenSoften amount="84000"/>
                    </a14:imgEffect>
                  </a14:imgLayer>
                </a14:imgProps>
              </a:ext>
              <a:ext uri="{28A0092B-C50C-407E-A947-70E740481C1C}">
                <a14:useLocalDpi xmlns:a14="http://schemas.microsoft.com/office/drawing/2010/main" val="0"/>
              </a:ext>
            </a:extLst>
          </a:blip>
          <a:srcRect r="43184"/>
          <a:stretch/>
        </p:blipFill>
        <p:spPr bwMode="auto">
          <a:xfrm>
            <a:off x="2987824" y="2234143"/>
            <a:ext cx="2578225" cy="34991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6" name="Rectangle 4"/>
          <p:cNvSpPr>
            <a:spLocks noChangeArrowheads="1"/>
          </p:cNvSpPr>
          <p:nvPr/>
        </p:nvSpPr>
        <p:spPr bwMode="auto">
          <a:xfrm>
            <a:off x="153627" y="5961416"/>
            <a:ext cx="3999274" cy="475387"/>
          </a:xfrm>
          <a:prstGeom prst="rect">
            <a:avLst/>
          </a:prstGeom>
          <a:solidFill>
            <a:schemeClr val="bg1"/>
          </a:solidFill>
          <a:ln>
            <a:noFill/>
          </a:ln>
          <a:effectLs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pPr>
            <a:r>
              <a:rPr lang="en-US" altLang="de-DE" sz="1300" dirty="0" smtClean="0">
                <a:latin typeface="Arial" panose="020B0604020202020204" pitchFamily="34" charset="0"/>
                <a:cs typeface="Arial" panose="020B0604020202020204" pitchFamily="34" charset="0"/>
              </a:rPr>
              <a:t>Source: German </a:t>
            </a:r>
            <a:r>
              <a:rPr lang="en-US" altLang="de-DE" sz="1300" dirty="0" err="1" smtClean="0">
                <a:latin typeface="Arial" panose="020B0604020202020204" pitchFamily="34" charset="0"/>
                <a:cs typeface="Arial" panose="020B0604020202020204" pitchFamily="34" charset="0"/>
              </a:rPr>
              <a:t>Bundesamt</a:t>
            </a:r>
            <a:r>
              <a:rPr lang="en-US" altLang="de-DE" sz="1300" dirty="0" smtClean="0">
                <a:latin typeface="Arial" panose="020B0604020202020204" pitchFamily="34" charset="0"/>
                <a:cs typeface="Arial" panose="020B0604020202020204" pitchFamily="34" charset="0"/>
              </a:rPr>
              <a:t> </a:t>
            </a:r>
            <a:r>
              <a:rPr lang="en-US" altLang="de-DE" sz="1300" dirty="0" err="1" smtClean="0">
                <a:latin typeface="Arial" panose="020B0604020202020204" pitchFamily="34" charset="0"/>
                <a:cs typeface="Arial" panose="020B0604020202020204" pitchFamily="34" charset="0"/>
              </a:rPr>
              <a:t>für</a:t>
            </a:r>
            <a:r>
              <a:rPr lang="en-US" altLang="de-DE" sz="1300" dirty="0" smtClean="0">
                <a:latin typeface="Arial" panose="020B0604020202020204" pitchFamily="34" charset="0"/>
                <a:cs typeface="Arial" panose="020B0604020202020204" pitchFamily="34" charset="0"/>
              </a:rPr>
              <a:t> </a:t>
            </a:r>
            <a:r>
              <a:rPr lang="en-US" altLang="de-DE" sz="1300" dirty="0" err="1" smtClean="0">
                <a:latin typeface="Arial" panose="020B0604020202020204" pitchFamily="34" charset="0"/>
                <a:cs typeface="Arial" panose="020B0604020202020204" pitchFamily="34" charset="0"/>
              </a:rPr>
              <a:t>Strahlenschutz</a:t>
            </a:r>
            <a:endParaRPr lang="en-US" altLang="de-DE" sz="1300" dirty="0" smtClean="0">
              <a:latin typeface="Arial" panose="020B0604020202020204" pitchFamily="34" charset="0"/>
              <a:cs typeface="Arial" panose="020B0604020202020204" pitchFamily="34" charset="0"/>
            </a:endParaRPr>
          </a:p>
          <a:p>
            <a:pPr algn="l">
              <a:lnSpc>
                <a:spcPct val="70000"/>
              </a:lnSpc>
            </a:pPr>
            <a:r>
              <a:rPr lang="en-US" altLang="de-DE" sz="1300" dirty="0" smtClean="0">
                <a:latin typeface="Arial" panose="020B0604020202020204" pitchFamily="34" charset="0"/>
                <a:cs typeface="Arial" panose="020B0604020202020204" pitchFamily="34" charset="0"/>
              </a:rPr>
              <a:t>C. </a:t>
            </a:r>
            <a:r>
              <a:rPr lang="en-US" altLang="de-DE" sz="1300" dirty="0" err="1" smtClean="0">
                <a:latin typeface="Arial" panose="020B0604020202020204" pitchFamily="34" charset="0"/>
                <a:cs typeface="Arial" panose="020B0604020202020204" pitchFamily="34" charset="0"/>
              </a:rPr>
              <a:t>Grupen</a:t>
            </a:r>
            <a:r>
              <a:rPr lang="en-US" altLang="de-DE" sz="1300" dirty="0" smtClean="0">
                <a:latin typeface="Arial" panose="020B0604020202020204" pitchFamily="34" charset="0"/>
                <a:cs typeface="Arial" panose="020B0604020202020204" pitchFamily="34" charset="0"/>
              </a:rPr>
              <a:t>, Introduction to Radiation Protection</a:t>
            </a:r>
          </a:p>
        </p:txBody>
      </p:sp>
      <p:sp>
        <p:nvSpPr>
          <p:cNvPr id="17" name="Rectangle 4"/>
          <p:cNvSpPr>
            <a:spLocks noChangeArrowheads="1"/>
          </p:cNvSpPr>
          <p:nvPr/>
        </p:nvSpPr>
        <p:spPr bwMode="auto">
          <a:xfrm>
            <a:off x="6000782" y="735846"/>
            <a:ext cx="2975751" cy="253916"/>
          </a:xfrm>
          <a:prstGeom prst="rect">
            <a:avLst/>
          </a:prstGeom>
          <a:solidFill>
            <a:schemeClr val="bg1"/>
          </a:solidFill>
          <a:ln>
            <a:noFill/>
          </a:ln>
          <a:effectLs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pPr>
            <a:r>
              <a:rPr lang="en-US" altLang="de-DE" sz="1500" dirty="0" smtClean="0">
                <a:latin typeface="Arial" panose="020B0604020202020204" pitchFamily="34" charset="0"/>
                <a:cs typeface="Arial" panose="020B0604020202020204" pitchFamily="34" charset="0"/>
              </a:rPr>
              <a:t>Natural dose in Germany:</a:t>
            </a:r>
          </a:p>
        </p:txBody>
      </p:sp>
      <p:grpSp>
        <p:nvGrpSpPr>
          <p:cNvPr id="5" name="Gruppieren 4"/>
          <p:cNvGrpSpPr/>
          <p:nvPr/>
        </p:nvGrpSpPr>
        <p:grpSpPr>
          <a:xfrm>
            <a:off x="6064378" y="914518"/>
            <a:ext cx="2790698" cy="3376656"/>
            <a:chOff x="5363441" y="1281751"/>
            <a:chExt cx="3406090" cy="4121261"/>
          </a:xfrm>
        </p:grpSpPr>
        <p:pic>
          <p:nvPicPr>
            <p:cNvPr id="8" name="Picture 2" descr="https://upload.wikimedia.org/wikipedia/commons/a/ab/Strahlenexposar.png"/>
            <p:cNvPicPr>
              <a:picLocks noChangeAspect="1" noChangeArrowheads="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689821" y="1343025"/>
              <a:ext cx="3079710" cy="4059987"/>
            </a:xfrm>
            <a:prstGeom prst="rect">
              <a:avLst/>
            </a:prstGeom>
            <a:noFill/>
            <a:extLst>
              <a:ext uri="{909E8E84-426E-40DD-AFC4-6F175D3DCCD1}">
                <a14:hiddenFill xmlns:a14="http://schemas.microsoft.com/office/drawing/2010/main">
                  <a:solidFill>
                    <a:srgbClr val="FFFFFF"/>
                  </a:solidFill>
                </a14:hiddenFill>
              </a:ext>
            </a:extLst>
          </p:spPr>
        </p:pic>
        <p:sp>
          <p:nvSpPr>
            <p:cNvPr id="2" name="Rechteck 1"/>
            <p:cNvSpPr/>
            <p:nvPr/>
          </p:nvSpPr>
          <p:spPr bwMode="auto">
            <a:xfrm>
              <a:off x="5631083" y="4455311"/>
              <a:ext cx="632151" cy="914630"/>
            </a:xfrm>
            <a:prstGeom prst="rect">
              <a:avLst/>
            </a:prstGeom>
            <a:solidFill>
              <a:schemeClr val="bg1"/>
            </a:solidFill>
            <a:ln w="3175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smtClean="0">
                <a:ln>
                  <a:noFill/>
                </a:ln>
                <a:solidFill>
                  <a:schemeClr val="tx1"/>
                </a:solidFill>
                <a:effectLst/>
                <a:latin typeface="Times New Roman" pitchFamily="18" charset="0"/>
              </a:endParaRPr>
            </a:p>
          </p:txBody>
        </p:sp>
        <p:pic>
          <p:nvPicPr>
            <p:cNvPr id="18" name="Picture 2" descr="https://upload.wikimedia.org/wikipedia/commons/a/ab/Strahlenexposar.png"/>
            <p:cNvPicPr>
              <a:picLocks noChangeAspect="1" noChangeArrowheads="1"/>
            </p:cNvPicPr>
            <p:nvPr/>
          </p:nvPicPr>
          <p:blipFill rotWithShape="1">
            <a:blip r:embed="rId4">
              <a:extLst>
                <a:ext uri="{28A0092B-C50C-407E-A947-70E740481C1C}">
                  <a14:useLocalDpi xmlns:a14="http://schemas.microsoft.com/office/drawing/2010/main" val="0"/>
                </a:ext>
              </a:extLst>
            </a:blip>
            <a:srcRect t="76614" r="80355" b="5847"/>
            <a:stretch/>
          </p:blipFill>
          <p:spPr bwMode="auto">
            <a:xfrm>
              <a:off x="5363441" y="1281751"/>
              <a:ext cx="1165673" cy="1371944"/>
            </a:xfrm>
            <a:prstGeom prst="rect">
              <a:avLst/>
            </a:prstGeom>
            <a:noFill/>
            <a:extLst>
              <a:ext uri="{909E8E84-426E-40DD-AFC4-6F175D3DCCD1}">
                <a14:hiddenFill xmlns:a14="http://schemas.microsoft.com/office/drawing/2010/main">
                  <a:solidFill>
                    <a:srgbClr val="FFFFFF"/>
                  </a:solidFill>
                </a14:hiddenFill>
              </a:ext>
            </a:extLst>
          </p:spPr>
        </p:pic>
      </p:grpSp>
      <p:sp>
        <p:nvSpPr>
          <p:cNvPr id="31" name="Rectangle 4"/>
          <p:cNvSpPr>
            <a:spLocks noChangeArrowheads="1"/>
          </p:cNvSpPr>
          <p:nvPr/>
        </p:nvSpPr>
        <p:spPr bwMode="auto">
          <a:xfrm>
            <a:off x="107504" y="2008593"/>
            <a:ext cx="5400600" cy="2682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marL="185738" indent="-185738" algn="l">
              <a:lnSpc>
                <a:spcPct val="70000"/>
              </a:lnSpc>
              <a:buFont typeface="Wingdings" panose="05000000000000000000" pitchFamily="2" charset="2"/>
              <a:buChar char="Ø"/>
            </a:pPr>
            <a:r>
              <a:rPr lang="en-US" altLang="de-DE" sz="1600" b="1" dirty="0" smtClean="0">
                <a:latin typeface="Arial" panose="020B0604020202020204" pitchFamily="34" charset="0"/>
                <a:cs typeface="Arial" panose="020B0604020202020204" pitchFamily="34" charset="0"/>
              </a:rPr>
              <a:t>Typical dose natural and artificial composition:</a:t>
            </a:r>
            <a:endParaRPr lang="en-US" altLang="de-DE" sz="1600" dirty="0" smtClean="0">
              <a:latin typeface="Arial" panose="020B0604020202020204" pitchFamily="34" charset="0"/>
              <a:cs typeface="Arial" panose="020B0604020202020204" pitchFamily="34" charset="0"/>
            </a:endParaRPr>
          </a:p>
        </p:txBody>
      </p:sp>
      <p:grpSp>
        <p:nvGrpSpPr>
          <p:cNvPr id="6" name="Gruppieren 5"/>
          <p:cNvGrpSpPr/>
          <p:nvPr/>
        </p:nvGrpSpPr>
        <p:grpSpPr>
          <a:xfrm>
            <a:off x="5477550" y="4094930"/>
            <a:ext cx="3601092" cy="2454151"/>
            <a:chOff x="5477550" y="4094930"/>
            <a:chExt cx="3601092" cy="2454151"/>
          </a:xfrm>
        </p:grpSpPr>
        <p:pic>
          <p:nvPicPr>
            <p:cNvPr id="15" name="Picture 4" descr="https://www.hep.physik.uni-siegen.de/~grupen/bforestcart.jpg"/>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b="6580"/>
            <a:stretch/>
          </p:blipFill>
          <p:spPr bwMode="auto">
            <a:xfrm>
              <a:off x="5522000" y="4291605"/>
              <a:ext cx="3556642" cy="2257476"/>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cxnSp>
          <p:nvCxnSpPr>
            <p:cNvPr id="4" name="Gerade Verbindung mit Pfeil 3"/>
            <p:cNvCxnSpPr/>
            <p:nvPr/>
          </p:nvCxnSpPr>
          <p:spPr bwMode="auto">
            <a:xfrm flipV="1">
              <a:off x="5522000" y="4094930"/>
              <a:ext cx="1279602" cy="196676"/>
            </a:xfrm>
            <a:prstGeom prst="straightConnector1">
              <a:avLst/>
            </a:prstGeom>
            <a:solidFill>
              <a:schemeClr val="accent1"/>
            </a:solidFill>
            <a:ln w="38100" cap="flat" cmpd="sng" algn="ctr">
              <a:solidFill>
                <a:srgbClr val="0000FF"/>
              </a:solidFill>
              <a:prstDash val="solid"/>
              <a:round/>
              <a:headEnd type="none" w="med" len="med"/>
              <a:tailEnd type="stealth"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 name="Abgerundete rechteckige Legende 2"/>
            <p:cNvSpPr/>
            <p:nvPr/>
          </p:nvSpPr>
          <p:spPr>
            <a:xfrm>
              <a:off x="5534700" y="4323356"/>
              <a:ext cx="1917620" cy="689820"/>
            </a:xfrm>
            <a:prstGeom prst="wedgeRoundRectCallout">
              <a:avLst>
                <a:gd name="adj1" fmla="val 13802"/>
                <a:gd name="adj2" fmla="val 71350"/>
                <a:gd name="adj3" fmla="val 16667"/>
              </a:avLst>
            </a:prstGeom>
            <a:solidFill>
              <a:schemeClr val="bg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9" name="Textfeld 18"/>
            <p:cNvSpPr txBox="1"/>
            <p:nvPr/>
          </p:nvSpPr>
          <p:spPr>
            <a:xfrm>
              <a:off x="5477550" y="4324856"/>
              <a:ext cx="2046778" cy="692497"/>
            </a:xfrm>
            <a:prstGeom prst="rect">
              <a:avLst/>
            </a:prstGeom>
          </p:spPr>
          <p:txBody>
            <a:bodyPr vert="horz" wrap="square" lIns="91440" tIns="45720" rIns="91440" bIns="45720" rtlCol="0" anchor="t">
              <a:spAutoFit/>
            </a:bodyPr>
            <a:lstStyle/>
            <a:p>
              <a:pPr algn="l"/>
              <a:r>
                <a:rPr lang="en-US" sz="1300" dirty="0" smtClean="0">
                  <a:latin typeface="Calibri" panose="020F0502020204030204" pitchFamily="34" charset="0"/>
                  <a:cs typeface="Calibri" panose="020F0502020204030204" pitchFamily="34" charset="0"/>
                </a:rPr>
                <a:t>There have been rumors that Black Forest must be evacuated due to 6 </a:t>
              </a:r>
              <a:r>
                <a:rPr lang="en-US" sz="1300" dirty="0" err="1" smtClean="0">
                  <a:latin typeface="Calibri" panose="020F0502020204030204" pitchFamily="34" charset="0"/>
                  <a:cs typeface="Calibri" panose="020F0502020204030204" pitchFamily="34" charset="0"/>
                </a:rPr>
                <a:t>mSv</a:t>
              </a:r>
              <a:r>
                <a:rPr lang="en-US" sz="1300" dirty="0" smtClean="0">
                  <a:latin typeface="Calibri" panose="020F0502020204030204" pitchFamily="34" charset="0"/>
                  <a:cs typeface="Calibri" panose="020F0502020204030204" pitchFamily="34" charset="0"/>
                </a:rPr>
                <a:t>/a</a:t>
              </a:r>
              <a:r>
                <a:rPr lang="en-US" sz="1300" dirty="0" smtClean="0"/>
                <a:t>. </a:t>
              </a:r>
            </a:p>
          </p:txBody>
        </p:sp>
      </p:grpSp>
      <p:sp>
        <p:nvSpPr>
          <p:cNvPr id="20" name="Textfeld 19">
            <a:hlinkClick r:id="" action="ppaction://noaction"/>
          </p:cNvPr>
          <p:cNvSpPr txBox="1"/>
          <p:nvPr/>
        </p:nvSpPr>
        <p:spPr>
          <a:xfrm>
            <a:off x="2699792" y="6468576"/>
            <a:ext cx="1508746" cy="369332"/>
          </a:xfrm>
          <a:prstGeom prst="rect">
            <a:avLst/>
          </a:prstGeom>
          <a:noFill/>
        </p:spPr>
        <p:txBody>
          <a:bodyPr wrap="none" rtlCol="0">
            <a:spAutoFit/>
          </a:bodyPr>
          <a:lstStyle/>
          <a:p>
            <a:r>
              <a:rPr lang="en-US" b="1" dirty="0" smtClean="0">
                <a:solidFill>
                  <a:srgbClr val="3333CC"/>
                </a:solidFill>
                <a:sym typeface="Symbol"/>
                <a:hlinkClick r:id="rId6" action="ppaction://hlinksldjump"/>
              </a:rPr>
              <a:t> </a:t>
            </a:r>
            <a:r>
              <a:rPr lang="en-US" b="1" dirty="0" smtClean="0">
                <a:solidFill>
                  <a:srgbClr val="3333CC"/>
                </a:solidFill>
                <a:hlinkClick r:id="rId6" action="ppaction://hlinksldjump"/>
              </a:rPr>
              <a:t>conclusion</a:t>
            </a:r>
            <a:endParaRPr lang="en-US" b="1" dirty="0">
              <a:solidFill>
                <a:srgbClr val="3333CC"/>
              </a:solidFill>
            </a:endParaRPr>
          </a:p>
        </p:txBody>
      </p:sp>
      <p:grpSp>
        <p:nvGrpSpPr>
          <p:cNvPr id="10" name="Gruppieren 9"/>
          <p:cNvGrpSpPr/>
          <p:nvPr/>
        </p:nvGrpSpPr>
        <p:grpSpPr>
          <a:xfrm>
            <a:off x="17261" y="2366366"/>
            <a:ext cx="3057453" cy="2125268"/>
            <a:chOff x="17261" y="2366366"/>
            <a:chExt cx="3057453" cy="2125268"/>
          </a:xfrm>
        </p:grpSpPr>
        <p:pic>
          <p:nvPicPr>
            <p:cNvPr id="5126" name="Picture 6" descr="Ähnliches Foto"/>
            <p:cNvPicPr>
              <a:picLocks noChangeAspect="1" noChangeArrowheads="1"/>
            </p:cNvPicPr>
            <p:nvPr/>
          </p:nvPicPr>
          <p:blipFill rotWithShape="1">
            <a:blip r:embed="rId7">
              <a:extLst>
                <a:ext uri="{28A0092B-C50C-407E-A947-70E740481C1C}">
                  <a14:useLocalDpi xmlns:a14="http://schemas.microsoft.com/office/drawing/2010/main" val="0"/>
                </a:ext>
              </a:extLst>
            </a:blip>
            <a:srcRect l="464" r="3872"/>
            <a:stretch/>
          </p:blipFill>
          <p:spPr bwMode="auto">
            <a:xfrm>
              <a:off x="35436" y="2366366"/>
              <a:ext cx="3039278" cy="2125268"/>
            </a:xfrm>
            <a:prstGeom prst="rect">
              <a:avLst/>
            </a:prstGeom>
            <a:noFill/>
            <a:extLst>
              <a:ext uri="{909E8E84-426E-40DD-AFC4-6F175D3DCCD1}">
                <a14:hiddenFill xmlns:a14="http://schemas.microsoft.com/office/drawing/2010/main">
                  <a:solidFill>
                    <a:srgbClr val="FFFFFF"/>
                  </a:solidFill>
                </a14:hiddenFill>
              </a:ext>
            </a:extLst>
          </p:spPr>
        </p:pic>
        <p:sp>
          <p:nvSpPr>
            <p:cNvPr id="9" name="Textfeld 8"/>
            <p:cNvSpPr txBox="1"/>
            <p:nvPr/>
          </p:nvSpPr>
          <p:spPr>
            <a:xfrm>
              <a:off x="1331640" y="4149080"/>
              <a:ext cx="1440160" cy="307777"/>
            </a:xfrm>
            <a:prstGeom prst="rect">
              <a:avLst/>
            </a:prstGeom>
            <a:solidFill>
              <a:schemeClr val="accent1">
                <a:lumMod val="20000"/>
                <a:lumOff val="80000"/>
              </a:schemeClr>
            </a:solidFill>
          </p:spPr>
          <p:txBody>
            <a:bodyPr vert="horz" wrap="square" lIns="91440" tIns="45720" rIns="91440" bIns="45720" rtlCol="0" anchor="t">
              <a:spAutoFit/>
            </a:bodyPr>
            <a:lstStyle/>
            <a:p>
              <a:pPr algn="l"/>
              <a:r>
                <a:rPr lang="en-US" sz="1400" dirty="0" smtClean="0">
                  <a:solidFill>
                    <a:srgbClr val="C00000"/>
                  </a:solidFill>
                  <a:latin typeface="Calibri" panose="020F0502020204030204" pitchFamily="34" charset="0"/>
                  <a:cs typeface="Calibri" panose="020F0502020204030204" pitchFamily="34" charset="0"/>
                </a:rPr>
                <a:t>Cosmic radiation</a:t>
              </a:r>
            </a:p>
          </p:txBody>
        </p:sp>
        <p:sp>
          <p:nvSpPr>
            <p:cNvPr id="22" name="Textfeld 21"/>
            <p:cNvSpPr txBox="1"/>
            <p:nvPr/>
          </p:nvSpPr>
          <p:spPr>
            <a:xfrm>
              <a:off x="72008" y="2420888"/>
              <a:ext cx="1475656" cy="307777"/>
            </a:xfrm>
            <a:prstGeom prst="rect">
              <a:avLst/>
            </a:prstGeom>
            <a:solidFill>
              <a:schemeClr val="accent4">
                <a:lumMod val="40000"/>
                <a:lumOff val="60000"/>
              </a:schemeClr>
            </a:solidFill>
          </p:spPr>
          <p:txBody>
            <a:bodyPr vert="horz" wrap="square" lIns="91440" tIns="45720" rIns="91440" bIns="45720" rtlCol="0" anchor="t">
              <a:spAutoFit/>
            </a:bodyPr>
            <a:lstStyle/>
            <a:p>
              <a:pPr algn="l"/>
              <a:r>
                <a:rPr lang="en-US" sz="1400" dirty="0" smtClean="0">
                  <a:solidFill>
                    <a:srgbClr val="009999"/>
                  </a:solidFill>
                  <a:latin typeface="Calibri" panose="020F0502020204030204" pitchFamily="34" charset="0"/>
                  <a:cs typeface="Calibri" panose="020F0502020204030204" pitchFamily="34" charset="0"/>
                </a:rPr>
                <a:t>Medical exposure</a:t>
              </a:r>
            </a:p>
          </p:txBody>
        </p:sp>
        <p:sp>
          <p:nvSpPr>
            <p:cNvPr id="23" name="Textfeld 22"/>
            <p:cNvSpPr txBox="1"/>
            <p:nvPr/>
          </p:nvSpPr>
          <p:spPr>
            <a:xfrm>
              <a:off x="1691680" y="2473151"/>
              <a:ext cx="1368152" cy="307777"/>
            </a:xfrm>
            <a:prstGeom prst="rect">
              <a:avLst/>
            </a:prstGeom>
            <a:solidFill>
              <a:schemeClr val="accent4">
                <a:lumMod val="40000"/>
                <a:lumOff val="60000"/>
              </a:schemeClr>
            </a:solidFill>
          </p:spPr>
          <p:txBody>
            <a:bodyPr vert="horz" wrap="square" lIns="91440" tIns="45720" rIns="91440" bIns="45720" rtlCol="0" anchor="t">
              <a:spAutoFit/>
            </a:bodyPr>
            <a:lstStyle/>
            <a:p>
              <a:pPr algn="l"/>
              <a:r>
                <a:rPr lang="en-US" sz="1400" dirty="0" smtClean="0">
                  <a:solidFill>
                    <a:srgbClr val="0066CC"/>
                  </a:solidFill>
                  <a:latin typeface="Calibri" panose="020F0502020204030204" pitchFamily="34" charset="0"/>
                  <a:cs typeface="Calibri" panose="020F0502020204030204" pitchFamily="34" charset="0"/>
                </a:rPr>
                <a:t>Radon &amp; thoron</a:t>
              </a:r>
            </a:p>
          </p:txBody>
        </p:sp>
        <p:sp>
          <p:nvSpPr>
            <p:cNvPr id="24" name="Textfeld 23"/>
            <p:cNvSpPr txBox="1"/>
            <p:nvPr/>
          </p:nvSpPr>
          <p:spPr>
            <a:xfrm>
              <a:off x="107504" y="3789040"/>
              <a:ext cx="874022" cy="692497"/>
            </a:xfrm>
            <a:prstGeom prst="rect">
              <a:avLst/>
            </a:prstGeom>
            <a:solidFill>
              <a:schemeClr val="accent1">
                <a:lumMod val="20000"/>
                <a:lumOff val="80000"/>
              </a:schemeClr>
            </a:solidFill>
          </p:spPr>
          <p:txBody>
            <a:bodyPr vert="horz" wrap="square" lIns="91440" tIns="45720" rIns="91440" bIns="45720" rtlCol="0" anchor="t">
              <a:spAutoFit/>
            </a:bodyPr>
            <a:lstStyle/>
            <a:p>
              <a:pPr algn="l"/>
              <a:r>
                <a:rPr lang="en-US" sz="1300" dirty="0" smtClean="0">
                  <a:solidFill>
                    <a:srgbClr val="008000"/>
                  </a:solidFill>
                  <a:latin typeface="Calibri" panose="020F0502020204030204" pitchFamily="34" charset="0"/>
                  <a:cs typeface="Calibri" panose="020F0502020204030204" pitchFamily="34" charset="0"/>
                </a:rPr>
                <a:t>External terrestrial radiation</a:t>
              </a:r>
            </a:p>
          </p:txBody>
        </p:sp>
        <p:sp>
          <p:nvSpPr>
            <p:cNvPr id="25" name="Textfeld 24"/>
            <p:cNvSpPr txBox="1"/>
            <p:nvPr/>
          </p:nvSpPr>
          <p:spPr>
            <a:xfrm>
              <a:off x="17261" y="2780928"/>
              <a:ext cx="855712" cy="307777"/>
            </a:xfrm>
            <a:prstGeom prst="rect">
              <a:avLst/>
            </a:prstGeom>
            <a:solidFill>
              <a:schemeClr val="accent4">
                <a:lumMod val="40000"/>
                <a:lumOff val="60000"/>
              </a:schemeClr>
            </a:solidFill>
          </p:spPr>
          <p:txBody>
            <a:bodyPr vert="horz" wrap="square" lIns="91440" tIns="45720" rIns="91440" bIns="45720" rtlCol="0" anchor="t">
              <a:spAutoFit/>
            </a:bodyPr>
            <a:lstStyle/>
            <a:p>
              <a:pPr algn="l"/>
              <a:r>
                <a:rPr lang="en-US" sz="1400" dirty="0" smtClean="0">
                  <a:solidFill>
                    <a:srgbClr val="9900CC"/>
                  </a:solidFill>
                  <a:latin typeface="Calibri" panose="020F0502020204030204" pitchFamily="34" charset="0"/>
                  <a:cs typeface="Calibri" panose="020F0502020204030204" pitchFamily="34" charset="0"/>
                </a:rPr>
                <a:t>Ingestion</a:t>
              </a:r>
            </a:p>
          </p:txBody>
        </p:sp>
      </p:grpSp>
    </p:spTree>
    <p:extLst>
      <p:ext uri="{BB962C8B-B14F-4D97-AF65-F5344CB8AC3E}">
        <p14:creationId xmlns:p14="http://schemas.microsoft.com/office/powerpoint/2010/main" val="1289585663"/>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1"/>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Text Box 2"/>
          <p:cNvSpPr txBox="1">
            <a:spLocks noChangeArrowheads="1"/>
          </p:cNvSpPr>
          <p:nvPr/>
        </p:nvSpPr>
        <p:spPr bwMode="auto">
          <a:xfrm>
            <a:off x="252000" y="180000"/>
            <a:ext cx="7924800" cy="430887"/>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200" b="1" dirty="0" smtClean="0">
                <a:solidFill>
                  <a:srgbClr val="000000"/>
                </a:solidFill>
                <a:latin typeface="Calibri" panose="020F0502020204030204" pitchFamily="34" charset="0"/>
                <a:cs typeface="Calibri" panose="020F0502020204030204" pitchFamily="34" charset="0"/>
              </a:rPr>
              <a:t>Avoidable, but wildly accepted </a:t>
            </a:r>
            <a:r>
              <a:rPr lang="en-US" altLang="de-DE" sz="2200" b="1" dirty="0">
                <a:solidFill>
                  <a:srgbClr val="000000"/>
                </a:solidFill>
                <a:latin typeface="Calibri" panose="020F0502020204030204" pitchFamily="34" charset="0"/>
                <a:cs typeface="Calibri" panose="020F0502020204030204" pitchFamily="34" charset="0"/>
              </a:rPr>
              <a:t>R</a:t>
            </a:r>
            <a:r>
              <a:rPr lang="en-US" altLang="de-DE" sz="2200" b="1" dirty="0" smtClean="0">
                <a:solidFill>
                  <a:srgbClr val="000000"/>
                </a:solidFill>
                <a:latin typeface="Calibri" panose="020F0502020204030204" pitchFamily="34" charset="0"/>
                <a:cs typeface="Calibri" panose="020F0502020204030204" pitchFamily="34" charset="0"/>
              </a:rPr>
              <a:t>adiation Exposure</a:t>
            </a:r>
            <a:endParaRPr lang="en-US" altLang="de-DE" sz="2200" b="1" dirty="0">
              <a:solidFill>
                <a:srgbClr val="000000"/>
              </a:solidFill>
              <a:latin typeface="Calibri" panose="020F0502020204030204" pitchFamily="34" charset="0"/>
              <a:cs typeface="Calibri" panose="020F0502020204030204" pitchFamily="34" charset="0"/>
            </a:endParaRPr>
          </a:p>
        </p:txBody>
      </p:sp>
      <p:sp>
        <p:nvSpPr>
          <p:cNvPr id="300037" name="Rectangle 5"/>
          <p:cNvSpPr>
            <a:spLocks noChangeArrowheads="1"/>
          </p:cNvSpPr>
          <p:nvPr/>
        </p:nvSpPr>
        <p:spPr bwMode="auto">
          <a:xfrm>
            <a:off x="284163" y="3497263"/>
            <a:ext cx="8491537"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en-US" altLang="de-DE" sz="2000" dirty="0">
              <a:solidFill>
                <a:schemeClr val="accent2"/>
              </a:solidFill>
            </a:endParaRPr>
          </a:p>
        </p:txBody>
      </p:sp>
      <p:sp>
        <p:nvSpPr>
          <p:cNvPr id="7" name="Rectangle 4"/>
          <p:cNvSpPr>
            <a:spLocks noChangeArrowheads="1"/>
          </p:cNvSpPr>
          <p:nvPr/>
        </p:nvSpPr>
        <p:spPr bwMode="auto">
          <a:xfrm>
            <a:off x="138684" y="824811"/>
            <a:ext cx="8338565" cy="2682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pPr>
            <a:r>
              <a:rPr lang="en-US" altLang="de-DE" sz="1600" b="1" dirty="0" smtClean="0">
                <a:solidFill>
                  <a:srgbClr val="0000FF"/>
                </a:solidFill>
                <a:latin typeface="Arial" panose="020B0604020202020204" pitchFamily="34" charset="0"/>
                <a:cs typeface="Arial" panose="020B0604020202020204" pitchFamily="34" charset="0"/>
              </a:rPr>
              <a:t>Cosmic ray based radiation effects depend on altitude and latitude</a:t>
            </a:r>
            <a:endParaRPr lang="en-US" altLang="de-DE" sz="1600" b="1" dirty="0">
              <a:solidFill>
                <a:srgbClr val="0000FF"/>
              </a:solidFill>
              <a:latin typeface="Arial" panose="020B0604020202020204" pitchFamily="34" charset="0"/>
              <a:cs typeface="Arial" panose="020B0604020202020204" pitchFamily="34" charset="0"/>
            </a:endParaRPr>
          </a:p>
        </p:txBody>
      </p:sp>
      <p:sp>
        <p:nvSpPr>
          <p:cNvPr id="8" name="Foliennummernplatzhalter 1"/>
          <p:cNvSpPr txBox="1">
            <a:spLocks/>
          </p:cNvSpPr>
          <p:nvPr/>
        </p:nvSpPr>
        <p:spPr bwMode="auto">
          <a:xfrm>
            <a:off x="3754438" y="65373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defPPr>
              <a:defRPr lang="en-US"/>
            </a:defPPr>
            <a:lvl1pPr algn="ctr" rtl="0" eaLnBrk="0" fontAlgn="base" hangingPunct="0">
              <a:spcBef>
                <a:spcPct val="0"/>
              </a:spcBef>
              <a:spcAft>
                <a:spcPct val="0"/>
              </a:spcAft>
              <a:defRPr sz="1400" kern="1200">
                <a:solidFill>
                  <a:schemeClr val="tx1"/>
                </a:solidFill>
                <a:latin typeface="+mn-lt"/>
                <a:ea typeface="+mn-ea"/>
                <a:cs typeface="+mn-cs"/>
              </a:defRPr>
            </a:lvl1pPr>
            <a:lvl2pPr marL="457200" algn="ctr" rtl="0" eaLnBrk="0" fontAlgn="base" hangingPunct="0">
              <a:spcBef>
                <a:spcPct val="50000"/>
              </a:spcBef>
              <a:spcAft>
                <a:spcPct val="0"/>
              </a:spcAft>
              <a:defRPr kern="1200">
                <a:solidFill>
                  <a:schemeClr val="tx1"/>
                </a:solidFill>
                <a:latin typeface="Times New Roman" pitchFamily="18" charset="0"/>
                <a:ea typeface="+mn-ea"/>
                <a:cs typeface="+mn-cs"/>
              </a:defRPr>
            </a:lvl2pPr>
            <a:lvl3pPr marL="914400" algn="ctr" rtl="0" eaLnBrk="0" fontAlgn="base" hangingPunct="0">
              <a:spcBef>
                <a:spcPct val="50000"/>
              </a:spcBef>
              <a:spcAft>
                <a:spcPct val="0"/>
              </a:spcAft>
              <a:defRPr kern="1200">
                <a:solidFill>
                  <a:schemeClr val="tx1"/>
                </a:solidFill>
                <a:latin typeface="Times New Roman" pitchFamily="18" charset="0"/>
                <a:ea typeface="+mn-ea"/>
                <a:cs typeface="+mn-cs"/>
              </a:defRPr>
            </a:lvl3pPr>
            <a:lvl4pPr marL="1371600" algn="ctr" rtl="0" eaLnBrk="0" fontAlgn="base" hangingPunct="0">
              <a:spcBef>
                <a:spcPct val="50000"/>
              </a:spcBef>
              <a:spcAft>
                <a:spcPct val="0"/>
              </a:spcAft>
              <a:defRPr kern="1200">
                <a:solidFill>
                  <a:schemeClr val="tx1"/>
                </a:solidFill>
                <a:latin typeface="Times New Roman" pitchFamily="18" charset="0"/>
                <a:ea typeface="+mn-ea"/>
                <a:cs typeface="+mn-cs"/>
              </a:defRPr>
            </a:lvl4pPr>
            <a:lvl5pPr marL="1828800" algn="ctr" rtl="0" eaLnBrk="0" fontAlgn="base" hangingPunct="0">
              <a:spcBef>
                <a:spcPct val="50000"/>
              </a:spcBef>
              <a:spcAft>
                <a:spcPct val="0"/>
              </a:spcAft>
              <a:defRPr kern="1200">
                <a:solidFill>
                  <a:schemeClr val="tx1"/>
                </a:solidFill>
                <a:latin typeface="Times New Roman" pitchFamily="18" charset="0"/>
                <a:ea typeface="+mn-ea"/>
                <a:cs typeface="+mn-cs"/>
              </a:defRPr>
            </a:lvl5pPr>
            <a:lvl6pPr marL="2286000" algn="l" defTabSz="914400" rtl="0" eaLnBrk="1" latinLnBrk="0" hangingPunct="1">
              <a:defRPr kern="1200">
                <a:solidFill>
                  <a:schemeClr val="tx1"/>
                </a:solidFill>
                <a:latin typeface="Times New Roman" pitchFamily="18" charset="0"/>
                <a:ea typeface="+mn-ea"/>
                <a:cs typeface="+mn-cs"/>
              </a:defRPr>
            </a:lvl6pPr>
            <a:lvl7pPr marL="2743200" algn="l" defTabSz="914400" rtl="0" eaLnBrk="1" latinLnBrk="0" hangingPunct="1">
              <a:defRPr kern="1200">
                <a:solidFill>
                  <a:schemeClr val="tx1"/>
                </a:solidFill>
                <a:latin typeface="Times New Roman" pitchFamily="18" charset="0"/>
                <a:ea typeface="+mn-ea"/>
                <a:cs typeface="+mn-cs"/>
              </a:defRPr>
            </a:lvl7pPr>
            <a:lvl8pPr marL="3200400" algn="l" defTabSz="914400" rtl="0" eaLnBrk="1" latinLnBrk="0" hangingPunct="1">
              <a:defRPr kern="1200">
                <a:solidFill>
                  <a:schemeClr val="tx1"/>
                </a:solidFill>
                <a:latin typeface="Times New Roman" pitchFamily="18" charset="0"/>
                <a:ea typeface="+mn-ea"/>
                <a:cs typeface="+mn-cs"/>
              </a:defRPr>
            </a:lvl8pPr>
            <a:lvl9pPr marL="3657600" algn="l" defTabSz="914400" rtl="0" eaLnBrk="1" latinLnBrk="0" hangingPunct="1">
              <a:defRPr kern="1200">
                <a:solidFill>
                  <a:schemeClr val="tx1"/>
                </a:solidFill>
                <a:latin typeface="Times New Roman" pitchFamily="18" charset="0"/>
                <a:ea typeface="+mn-ea"/>
                <a:cs typeface="+mn-cs"/>
              </a:defRPr>
            </a:lvl9pPr>
          </a:lstStyle>
          <a:p>
            <a:pPr>
              <a:defRPr/>
            </a:pPr>
            <a:fld id="{DF918FA8-8162-4DDB-A5D7-223A535A147F}" type="slidenum">
              <a:rPr lang="en-US" smtClean="0"/>
              <a:pPr>
                <a:defRPr/>
              </a:pPr>
              <a:t>53</a:t>
            </a:fld>
            <a:endParaRPr lang="en-US"/>
          </a:p>
        </p:txBody>
      </p:sp>
      <p:pic>
        <p:nvPicPr>
          <p:cNvPr id="14" name="Picture 4"/>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818472" y="764704"/>
            <a:ext cx="3325528" cy="353542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aphicFrame>
        <p:nvGraphicFramePr>
          <p:cNvPr id="2" name="Tabelle 1"/>
          <p:cNvGraphicFramePr>
            <a:graphicFrameLocks noGrp="1"/>
          </p:cNvGraphicFramePr>
          <p:nvPr>
            <p:extLst/>
          </p:nvPr>
        </p:nvGraphicFramePr>
        <p:xfrm>
          <a:off x="75256" y="5445193"/>
          <a:ext cx="4634676" cy="914400"/>
        </p:xfrm>
        <a:graphic>
          <a:graphicData uri="http://schemas.openxmlformats.org/drawingml/2006/table">
            <a:tbl>
              <a:tblPr firstRow="1" bandRow="1">
                <a:tableStyleId>{5C22544A-7EE6-4342-B048-85BDC9FD1C3A}</a:tableStyleId>
              </a:tblPr>
              <a:tblGrid>
                <a:gridCol w="1070293">
                  <a:extLst>
                    <a:ext uri="{9D8B030D-6E8A-4147-A177-3AD203B41FA5}">
                      <a16:colId xmlns:a16="http://schemas.microsoft.com/office/drawing/2014/main" val="20000"/>
                    </a:ext>
                  </a:extLst>
                </a:gridCol>
                <a:gridCol w="1375093">
                  <a:extLst>
                    <a:ext uri="{9D8B030D-6E8A-4147-A177-3AD203B41FA5}">
                      <a16:colId xmlns:a16="http://schemas.microsoft.com/office/drawing/2014/main" val="20001"/>
                    </a:ext>
                  </a:extLst>
                </a:gridCol>
                <a:gridCol w="960755">
                  <a:extLst>
                    <a:ext uri="{9D8B030D-6E8A-4147-A177-3AD203B41FA5}">
                      <a16:colId xmlns:a16="http://schemas.microsoft.com/office/drawing/2014/main" val="20002"/>
                    </a:ext>
                  </a:extLst>
                </a:gridCol>
                <a:gridCol w="1228535">
                  <a:extLst>
                    <a:ext uri="{9D8B030D-6E8A-4147-A177-3AD203B41FA5}">
                      <a16:colId xmlns:a16="http://schemas.microsoft.com/office/drawing/2014/main" val="20003"/>
                    </a:ext>
                  </a:extLst>
                </a:gridCol>
              </a:tblGrid>
              <a:tr h="289554">
                <a:tc>
                  <a:txBody>
                    <a:bodyPr/>
                    <a:lstStyle/>
                    <a:p>
                      <a:r>
                        <a:rPr lang="en-US" sz="1400" dirty="0" smtClean="0"/>
                        <a:t>Departure</a:t>
                      </a:r>
                      <a:endParaRPr lang="en-US" sz="1400" dirty="0">
                        <a:latin typeface="Arial" panose="020B0604020202020204" pitchFamily="34" charset="0"/>
                        <a:cs typeface="Arial" panose="020B0604020202020204" pitchFamily="34" charset="0"/>
                      </a:endParaRPr>
                    </a:p>
                  </a:txBody>
                  <a:tcPr/>
                </a:tc>
                <a:tc>
                  <a:txBody>
                    <a:bodyPr/>
                    <a:lstStyle/>
                    <a:p>
                      <a:r>
                        <a:rPr lang="en-US" sz="1400" dirty="0" smtClean="0"/>
                        <a:t>Arrival</a:t>
                      </a:r>
                      <a:endParaRPr lang="en-US" sz="1400" dirty="0">
                        <a:latin typeface="Arial" panose="020B0604020202020204" pitchFamily="34" charset="0"/>
                        <a:cs typeface="Arial" panose="020B0604020202020204" pitchFamily="34" charset="0"/>
                      </a:endParaRPr>
                    </a:p>
                  </a:txBody>
                  <a:tcPr/>
                </a:tc>
                <a:tc>
                  <a:txBody>
                    <a:bodyPr/>
                    <a:lstStyle/>
                    <a:p>
                      <a:r>
                        <a:rPr lang="en-US" sz="1400" dirty="0" smtClean="0"/>
                        <a:t>Duration</a:t>
                      </a:r>
                      <a:endParaRPr lang="en-US" sz="1400" dirty="0">
                        <a:latin typeface="Arial" panose="020B0604020202020204" pitchFamily="34" charset="0"/>
                        <a:cs typeface="Arial" panose="020B0604020202020204" pitchFamily="34" charset="0"/>
                      </a:endParaRPr>
                    </a:p>
                  </a:txBody>
                  <a:tcPr/>
                </a:tc>
                <a:tc>
                  <a:txBody>
                    <a:bodyPr/>
                    <a:lstStyle/>
                    <a:p>
                      <a:r>
                        <a:rPr lang="en-US" sz="1400" dirty="0" smtClean="0"/>
                        <a:t>Dose</a:t>
                      </a:r>
                      <a:endParaRPr lang="en-US" sz="14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0"/>
                  </a:ext>
                </a:extLst>
              </a:tr>
              <a:tr h="300064">
                <a:tc>
                  <a:txBody>
                    <a:bodyPr/>
                    <a:lstStyle/>
                    <a:p>
                      <a:r>
                        <a:rPr lang="en-US" sz="1400" dirty="0" smtClean="0"/>
                        <a:t>Frankfurt</a:t>
                      </a:r>
                      <a:endParaRPr lang="en-US" sz="1400" dirty="0">
                        <a:latin typeface="Arial" panose="020B0604020202020204" pitchFamily="34" charset="0"/>
                        <a:cs typeface="Arial" panose="020B0604020202020204" pitchFamily="34" charset="0"/>
                      </a:endParaRPr>
                    </a:p>
                  </a:txBody>
                  <a:tcPr/>
                </a:tc>
                <a:tc>
                  <a:txBody>
                    <a:bodyPr/>
                    <a:lstStyle/>
                    <a:p>
                      <a:r>
                        <a:rPr lang="en-US" sz="1400" dirty="0" smtClean="0"/>
                        <a:t>San Francisco</a:t>
                      </a:r>
                      <a:endParaRPr lang="en-US" sz="1400" dirty="0">
                        <a:latin typeface="Arial" panose="020B0604020202020204" pitchFamily="34" charset="0"/>
                        <a:cs typeface="Arial" panose="020B0604020202020204" pitchFamily="34" charset="0"/>
                      </a:endParaRPr>
                    </a:p>
                  </a:txBody>
                  <a:tcPr/>
                </a:tc>
                <a:tc>
                  <a:txBody>
                    <a:bodyPr/>
                    <a:lstStyle/>
                    <a:p>
                      <a:pPr algn="r"/>
                      <a:r>
                        <a:rPr lang="en-US" sz="1400" dirty="0" smtClean="0"/>
                        <a:t>11.5 h</a:t>
                      </a:r>
                      <a:endParaRPr lang="en-US" sz="1400" dirty="0">
                        <a:latin typeface="Arial" panose="020B0604020202020204" pitchFamily="34" charset="0"/>
                        <a:cs typeface="Arial" panose="020B0604020202020204" pitchFamily="34" charset="0"/>
                      </a:endParaRPr>
                    </a:p>
                  </a:txBody>
                  <a:tcPr/>
                </a:tc>
                <a:tc>
                  <a:txBody>
                    <a:bodyPr/>
                    <a:lstStyle/>
                    <a:p>
                      <a:pPr algn="r"/>
                      <a:r>
                        <a:rPr lang="en-US" sz="1400" dirty="0" smtClean="0"/>
                        <a:t>45 - 110 µ</a:t>
                      </a:r>
                      <a:r>
                        <a:rPr lang="en-US" sz="1400" dirty="0" err="1" smtClean="0"/>
                        <a:t>Sv</a:t>
                      </a:r>
                      <a:endParaRPr lang="en-US" sz="14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1"/>
                  </a:ext>
                </a:extLst>
              </a:tr>
              <a:tr h="279044">
                <a:tc>
                  <a:txBody>
                    <a:bodyPr/>
                    <a:lstStyle/>
                    <a:p>
                      <a:r>
                        <a:rPr lang="en-US" sz="1400" dirty="0" smtClean="0"/>
                        <a:t>Frankfurt</a:t>
                      </a:r>
                      <a:endParaRPr lang="en-US" sz="1400" dirty="0">
                        <a:latin typeface="Arial" panose="020B0604020202020204" pitchFamily="34" charset="0"/>
                        <a:cs typeface="Arial" panose="020B0604020202020204" pitchFamily="34" charset="0"/>
                      </a:endParaRPr>
                    </a:p>
                  </a:txBody>
                  <a:tcPr/>
                </a:tc>
                <a:tc>
                  <a:txBody>
                    <a:bodyPr/>
                    <a:lstStyle/>
                    <a:p>
                      <a:r>
                        <a:rPr lang="en-US" sz="1400" dirty="0" smtClean="0"/>
                        <a:t>Rio de Janeiro</a:t>
                      </a:r>
                      <a:endParaRPr lang="en-US" sz="1400" dirty="0">
                        <a:latin typeface="Arial" panose="020B0604020202020204" pitchFamily="34" charset="0"/>
                        <a:cs typeface="Arial" panose="020B0604020202020204" pitchFamily="34" charset="0"/>
                      </a:endParaRPr>
                    </a:p>
                  </a:txBody>
                  <a:tcPr/>
                </a:tc>
                <a:tc>
                  <a:txBody>
                    <a:bodyPr/>
                    <a:lstStyle/>
                    <a:p>
                      <a:pPr algn="r"/>
                      <a:r>
                        <a:rPr lang="en-US" sz="1400" dirty="0" smtClean="0"/>
                        <a:t>11.5 h</a:t>
                      </a:r>
                      <a:endParaRPr lang="en-US" sz="1400" dirty="0">
                        <a:latin typeface="Arial" panose="020B0604020202020204" pitchFamily="34" charset="0"/>
                        <a:cs typeface="Arial" panose="020B0604020202020204" pitchFamily="34" charset="0"/>
                      </a:endParaRPr>
                    </a:p>
                  </a:txBody>
                  <a:tcPr/>
                </a:tc>
                <a:tc>
                  <a:txBody>
                    <a:bodyPr/>
                    <a:lstStyle/>
                    <a:p>
                      <a:pPr algn="r"/>
                      <a:r>
                        <a:rPr lang="en-US" sz="1400" dirty="0" smtClean="0"/>
                        <a:t>17 - </a:t>
                      </a:r>
                      <a:r>
                        <a:rPr lang="en-US" sz="1400" baseline="30000" dirty="0" smtClean="0"/>
                        <a:t> </a:t>
                      </a:r>
                      <a:r>
                        <a:rPr lang="en-US" sz="1400" dirty="0" smtClean="0"/>
                        <a:t> 28 µ</a:t>
                      </a:r>
                      <a:r>
                        <a:rPr lang="en-US" sz="1400" dirty="0" err="1" smtClean="0"/>
                        <a:t>Sv</a:t>
                      </a:r>
                      <a:endParaRPr lang="en-US" sz="14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2"/>
                  </a:ext>
                </a:extLst>
              </a:tr>
            </a:tbl>
          </a:graphicData>
        </a:graphic>
      </p:graphicFrame>
      <p:sp>
        <p:nvSpPr>
          <p:cNvPr id="20" name="Rectangle 4"/>
          <p:cNvSpPr>
            <a:spLocks noChangeArrowheads="1"/>
          </p:cNvSpPr>
          <p:nvPr/>
        </p:nvSpPr>
        <p:spPr bwMode="auto">
          <a:xfrm>
            <a:off x="4572000" y="6363403"/>
            <a:ext cx="4448063" cy="475387"/>
          </a:xfrm>
          <a:prstGeom prst="rect">
            <a:avLst/>
          </a:prstGeom>
          <a:solidFill>
            <a:schemeClr val="bg1"/>
          </a:solidFill>
          <a:ln>
            <a:noFill/>
          </a:ln>
          <a:effectLs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pPr>
            <a:r>
              <a:rPr lang="en-US" altLang="de-DE" sz="1300" dirty="0" smtClean="0">
                <a:latin typeface="Arial" panose="020B0604020202020204" pitchFamily="34" charset="0"/>
                <a:cs typeface="Arial" panose="020B0604020202020204" pitchFamily="34" charset="0"/>
              </a:rPr>
              <a:t>Source: German </a:t>
            </a:r>
            <a:r>
              <a:rPr lang="en-US" altLang="de-DE" sz="1300" dirty="0" err="1" smtClean="0">
                <a:latin typeface="Arial" panose="020B0604020202020204" pitchFamily="34" charset="0"/>
                <a:cs typeface="Arial" panose="020B0604020202020204" pitchFamily="34" charset="0"/>
              </a:rPr>
              <a:t>Bundesamt</a:t>
            </a:r>
            <a:r>
              <a:rPr lang="en-US" altLang="de-DE" sz="1300" dirty="0" smtClean="0">
                <a:latin typeface="Arial" panose="020B0604020202020204" pitchFamily="34" charset="0"/>
                <a:cs typeface="Arial" panose="020B0604020202020204" pitchFamily="34" charset="0"/>
              </a:rPr>
              <a:t> </a:t>
            </a:r>
            <a:r>
              <a:rPr lang="en-US" altLang="de-DE" sz="1300" dirty="0" err="1" smtClean="0">
                <a:latin typeface="Arial" panose="020B0604020202020204" pitchFamily="34" charset="0"/>
                <a:cs typeface="Arial" panose="020B0604020202020204" pitchFamily="34" charset="0"/>
              </a:rPr>
              <a:t>für</a:t>
            </a:r>
            <a:r>
              <a:rPr lang="en-US" altLang="de-DE" sz="1300" dirty="0" smtClean="0">
                <a:latin typeface="Arial" panose="020B0604020202020204" pitchFamily="34" charset="0"/>
                <a:cs typeface="Arial" panose="020B0604020202020204" pitchFamily="34" charset="0"/>
              </a:rPr>
              <a:t> </a:t>
            </a:r>
            <a:r>
              <a:rPr lang="en-US" altLang="de-DE" sz="1300" dirty="0" err="1" smtClean="0">
                <a:latin typeface="Arial" panose="020B0604020202020204" pitchFamily="34" charset="0"/>
                <a:cs typeface="Arial" panose="020B0604020202020204" pitchFamily="34" charset="0"/>
              </a:rPr>
              <a:t>Strahlenschutz</a:t>
            </a:r>
            <a:endParaRPr lang="en-US" altLang="de-DE" sz="1300" dirty="0" smtClean="0">
              <a:latin typeface="Arial" panose="020B0604020202020204" pitchFamily="34" charset="0"/>
              <a:cs typeface="Arial" panose="020B0604020202020204" pitchFamily="34" charset="0"/>
            </a:endParaRPr>
          </a:p>
          <a:p>
            <a:pPr algn="l">
              <a:lnSpc>
                <a:spcPct val="70000"/>
              </a:lnSpc>
            </a:pPr>
            <a:r>
              <a:rPr lang="en-US" altLang="de-DE" sz="1300" dirty="0" smtClean="0">
                <a:latin typeface="Arial" panose="020B0604020202020204" pitchFamily="34" charset="0"/>
                <a:cs typeface="Arial" panose="020B0604020202020204" pitchFamily="34" charset="0"/>
              </a:rPr>
              <a:t>C. </a:t>
            </a:r>
            <a:r>
              <a:rPr lang="en-US" altLang="de-DE" sz="1300" dirty="0" err="1" smtClean="0">
                <a:latin typeface="Arial" panose="020B0604020202020204" pitchFamily="34" charset="0"/>
                <a:cs typeface="Arial" panose="020B0604020202020204" pitchFamily="34" charset="0"/>
              </a:rPr>
              <a:t>Grupen</a:t>
            </a:r>
            <a:r>
              <a:rPr lang="en-US" altLang="de-DE" sz="1300" dirty="0" smtClean="0">
                <a:latin typeface="Arial" panose="020B0604020202020204" pitchFamily="34" charset="0"/>
                <a:cs typeface="Arial" panose="020B0604020202020204" pitchFamily="34" charset="0"/>
              </a:rPr>
              <a:t>, Introduction to Radiation Protection</a:t>
            </a:r>
          </a:p>
        </p:txBody>
      </p:sp>
      <p:sp>
        <p:nvSpPr>
          <p:cNvPr id="23" name="Textfeld 22">
            <a:hlinkClick r:id="" action="ppaction://noaction"/>
          </p:cNvPr>
          <p:cNvSpPr txBox="1"/>
          <p:nvPr/>
        </p:nvSpPr>
        <p:spPr>
          <a:xfrm>
            <a:off x="2699792" y="6468576"/>
            <a:ext cx="1508746" cy="369332"/>
          </a:xfrm>
          <a:prstGeom prst="rect">
            <a:avLst/>
          </a:prstGeom>
          <a:noFill/>
        </p:spPr>
        <p:txBody>
          <a:bodyPr wrap="none" rtlCol="0">
            <a:spAutoFit/>
          </a:bodyPr>
          <a:lstStyle/>
          <a:p>
            <a:r>
              <a:rPr lang="en-US" b="1" dirty="0" smtClean="0">
                <a:solidFill>
                  <a:srgbClr val="3333CC"/>
                </a:solidFill>
                <a:sym typeface="Symbol"/>
                <a:hlinkClick r:id="rId3" action="ppaction://hlinksldjump"/>
              </a:rPr>
              <a:t> </a:t>
            </a:r>
            <a:r>
              <a:rPr lang="en-US" b="1" dirty="0" smtClean="0">
                <a:solidFill>
                  <a:srgbClr val="3333CC"/>
                </a:solidFill>
                <a:hlinkClick r:id="rId3" action="ppaction://hlinksldjump"/>
              </a:rPr>
              <a:t>conclusion</a:t>
            </a:r>
            <a:endParaRPr lang="en-US" b="1" dirty="0">
              <a:solidFill>
                <a:srgbClr val="3333CC"/>
              </a:solidFill>
            </a:endParaRPr>
          </a:p>
        </p:txBody>
      </p:sp>
      <p:grpSp>
        <p:nvGrpSpPr>
          <p:cNvPr id="6" name="Gruppieren 5"/>
          <p:cNvGrpSpPr/>
          <p:nvPr/>
        </p:nvGrpSpPr>
        <p:grpSpPr>
          <a:xfrm>
            <a:off x="138684" y="3398541"/>
            <a:ext cx="3725139" cy="2064198"/>
            <a:chOff x="138684" y="3384893"/>
            <a:chExt cx="3725139" cy="2064198"/>
          </a:xfrm>
        </p:grpSpPr>
        <p:pic>
          <p:nvPicPr>
            <p:cNvPr id="18" name="Picture 9"/>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38684" y="3384893"/>
              <a:ext cx="3725139" cy="206419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Freihandform 4"/>
            <p:cNvSpPr/>
            <p:nvPr/>
          </p:nvSpPr>
          <p:spPr bwMode="auto">
            <a:xfrm>
              <a:off x="959280" y="3741313"/>
              <a:ext cx="1021834" cy="460439"/>
            </a:xfrm>
            <a:custGeom>
              <a:avLst/>
              <a:gdLst>
                <a:gd name="connsiteX0" fmla="*/ 1026647 w 1026647"/>
                <a:gd name="connsiteY0" fmla="*/ 348033 h 460229"/>
                <a:gd name="connsiteX1" fmla="*/ 942500 w 1026647"/>
                <a:gd name="connsiteY1" fmla="*/ 196568 h 460229"/>
                <a:gd name="connsiteX2" fmla="*/ 824693 w 1026647"/>
                <a:gd name="connsiteY2" fmla="*/ 89981 h 460229"/>
                <a:gd name="connsiteX3" fmla="*/ 673228 w 1026647"/>
                <a:gd name="connsiteY3" fmla="*/ 5834 h 460229"/>
                <a:gd name="connsiteX4" fmla="*/ 381518 w 1026647"/>
                <a:gd name="connsiteY4" fmla="*/ 28273 h 460229"/>
                <a:gd name="connsiteX5" fmla="*/ 112247 w 1026647"/>
                <a:gd name="connsiteY5" fmla="*/ 196568 h 460229"/>
                <a:gd name="connsiteX6" fmla="*/ 16880 w 1026647"/>
                <a:gd name="connsiteY6" fmla="*/ 325594 h 460229"/>
                <a:gd name="connsiteX7" fmla="*/ 51 w 1026647"/>
                <a:gd name="connsiteY7" fmla="*/ 460229 h 460229"/>
                <a:gd name="connsiteX8" fmla="*/ 51 w 1026647"/>
                <a:gd name="connsiteY8" fmla="*/ 460229 h 460229"/>
                <a:gd name="connsiteX0" fmla="*/ 1026647 w 1026647"/>
                <a:gd name="connsiteY0" fmla="*/ 348033 h 460229"/>
                <a:gd name="connsiteX1" fmla="*/ 942500 w 1026647"/>
                <a:gd name="connsiteY1" fmla="*/ 196568 h 460229"/>
                <a:gd name="connsiteX2" fmla="*/ 824693 w 1026647"/>
                <a:gd name="connsiteY2" fmla="*/ 89981 h 460229"/>
                <a:gd name="connsiteX3" fmla="*/ 673228 w 1026647"/>
                <a:gd name="connsiteY3" fmla="*/ 5834 h 460229"/>
                <a:gd name="connsiteX4" fmla="*/ 381518 w 1026647"/>
                <a:gd name="connsiteY4" fmla="*/ 28273 h 460229"/>
                <a:gd name="connsiteX5" fmla="*/ 112247 w 1026647"/>
                <a:gd name="connsiteY5" fmla="*/ 196568 h 460229"/>
                <a:gd name="connsiteX6" fmla="*/ 16880 w 1026647"/>
                <a:gd name="connsiteY6" fmla="*/ 325594 h 460229"/>
                <a:gd name="connsiteX7" fmla="*/ 51 w 1026647"/>
                <a:gd name="connsiteY7" fmla="*/ 460229 h 460229"/>
                <a:gd name="connsiteX8" fmla="*/ 51 w 1026647"/>
                <a:gd name="connsiteY8" fmla="*/ 460229 h 460229"/>
                <a:gd name="connsiteX0" fmla="*/ 1026647 w 1026647"/>
                <a:gd name="connsiteY0" fmla="*/ 346289 h 458485"/>
                <a:gd name="connsiteX1" fmla="*/ 942500 w 1026647"/>
                <a:gd name="connsiteY1" fmla="*/ 194824 h 458485"/>
                <a:gd name="connsiteX2" fmla="*/ 824693 w 1026647"/>
                <a:gd name="connsiteY2" fmla="*/ 88237 h 458485"/>
                <a:gd name="connsiteX3" fmla="*/ 673228 w 1026647"/>
                <a:gd name="connsiteY3" fmla="*/ 4090 h 458485"/>
                <a:gd name="connsiteX4" fmla="*/ 398347 w 1026647"/>
                <a:gd name="connsiteY4" fmla="*/ 32138 h 458485"/>
                <a:gd name="connsiteX5" fmla="*/ 112247 w 1026647"/>
                <a:gd name="connsiteY5" fmla="*/ 194824 h 458485"/>
                <a:gd name="connsiteX6" fmla="*/ 16880 w 1026647"/>
                <a:gd name="connsiteY6" fmla="*/ 323850 h 458485"/>
                <a:gd name="connsiteX7" fmla="*/ 51 w 1026647"/>
                <a:gd name="connsiteY7" fmla="*/ 458485 h 458485"/>
                <a:gd name="connsiteX8" fmla="*/ 51 w 1026647"/>
                <a:gd name="connsiteY8" fmla="*/ 458485 h 458485"/>
                <a:gd name="connsiteX0" fmla="*/ 1026647 w 1026647"/>
                <a:gd name="connsiteY0" fmla="*/ 350300 h 462496"/>
                <a:gd name="connsiteX1" fmla="*/ 942500 w 1026647"/>
                <a:gd name="connsiteY1" fmla="*/ 198835 h 462496"/>
                <a:gd name="connsiteX2" fmla="*/ 824693 w 1026647"/>
                <a:gd name="connsiteY2" fmla="*/ 92248 h 462496"/>
                <a:gd name="connsiteX3" fmla="*/ 673228 w 1026647"/>
                <a:gd name="connsiteY3" fmla="*/ 8101 h 462496"/>
                <a:gd name="connsiteX4" fmla="*/ 381517 w 1026647"/>
                <a:gd name="connsiteY4" fmla="*/ 24929 h 462496"/>
                <a:gd name="connsiteX5" fmla="*/ 112247 w 1026647"/>
                <a:gd name="connsiteY5" fmla="*/ 198835 h 462496"/>
                <a:gd name="connsiteX6" fmla="*/ 16880 w 1026647"/>
                <a:gd name="connsiteY6" fmla="*/ 327861 h 462496"/>
                <a:gd name="connsiteX7" fmla="*/ 51 w 1026647"/>
                <a:gd name="connsiteY7" fmla="*/ 462496 h 462496"/>
                <a:gd name="connsiteX8" fmla="*/ 51 w 1026647"/>
                <a:gd name="connsiteY8" fmla="*/ 462496 h 462496"/>
                <a:gd name="connsiteX0" fmla="*/ 1026647 w 1026647"/>
                <a:gd name="connsiteY0" fmla="*/ 350300 h 462496"/>
                <a:gd name="connsiteX1" fmla="*/ 942500 w 1026647"/>
                <a:gd name="connsiteY1" fmla="*/ 198835 h 462496"/>
                <a:gd name="connsiteX2" fmla="*/ 824693 w 1026647"/>
                <a:gd name="connsiteY2" fmla="*/ 92248 h 462496"/>
                <a:gd name="connsiteX3" fmla="*/ 673228 w 1026647"/>
                <a:gd name="connsiteY3" fmla="*/ 8101 h 462496"/>
                <a:gd name="connsiteX4" fmla="*/ 381517 w 1026647"/>
                <a:gd name="connsiteY4" fmla="*/ 24929 h 462496"/>
                <a:gd name="connsiteX5" fmla="*/ 112247 w 1026647"/>
                <a:gd name="connsiteY5" fmla="*/ 198835 h 462496"/>
                <a:gd name="connsiteX6" fmla="*/ 16880 w 1026647"/>
                <a:gd name="connsiteY6" fmla="*/ 327861 h 462496"/>
                <a:gd name="connsiteX7" fmla="*/ 51 w 1026647"/>
                <a:gd name="connsiteY7" fmla="*/ 462496 h 462496"/>
                <a:gd name="connsiteX8" fmla="*/ 51 w 1026647"/>
                <a:gd name="connsiteY8" fmla="*/ 462496 h 462496"/>
                <a:gd name="connsiteX0" fmla="*/ 1026647 w 1026647"/>
                <a:gd name="connsiteY0" fmla="*/ 350300 h 462496"/>
                <a:gd name="connsiteX1" fmla="*/ 942500 w 1026647"/>
                <a:gd name="connsiteY1" fmla="*/ 198835 h 462496"/>
                <a:gd name="connsiteX2" fmla="*/ 824693 w 1026647"/>
                <a:gd name="connsiteY2" fmla="*/ 92248 h 462496"/>
                <a:gd name="connsiteX3" fmla="*/ 673228 w 1026647"/>
                <a:gd name="connsiteY3" fmla="*/ 8101 h 462496"/>
                <a:gd name="connsiteX4" fmla="*/ 381517 w 1026647"/>
                <a:gd name="connsiteY4" fmla="*/ 24929 h 462496"/>
                <a:gd name="connsiteX5" fmla="*/ 112247 w 1026647"/>
                <a:gd name="connsiteY5" fmla="*/ 198835 h 462496"/>
                <a:gd name="connsiteX6" fmla="*/ 16880 w 1026647"/>
                <a:gd name="connsiteY6" fmla="*/ 327861 h 462496"/>
                <a:gd name="connsiteX7" fmla="*/ 51 w 1026647"/>
                <a:gd name="connsiteY7" fmla="*/ 462496 h 462496"/>
                <a:gd name="connsiteX8" fmla="*/ 51 w 1026647"/>
                <a:gd name="connsiteY8" fmla="*/ 462496 h 462496"/>
                <a:gd name="connsiteX0" fmla="*/ 1026647 w 1026647"/>
                <a:gd name="connsiteY0" fmla="*/ 348243 h 460439"/>
                <a:gd name="connsiteX1" fmla="*/ 942500 w 1026647"/>
                <a:gd name="connsiteY1" fmla="*/ 196778 h 460439"/>
                <a:gd name="connsiteX2" fmla="*/ 824693 w 1026647"/>
                <a:gd name="connsiteY2" fmla="*/ 90191 h 460439"/>
                <a:gd name="connsiteX3" fmla="*/ 673228 w 1026647"/>
                <a:gd name="connsiteY3" fmla="*/ 6044 h 460439"/>
                <a:gd name="connsiteX4" fmla="*/ 381517 w 1026647"/>
                <a:gd name="connsiteY4" fmla="*/ 22872 h 460439"/>
                <a:gd name="connsiteX5" fmla="*/ 145906 w 1026647"/>
                <a:gd name="connsiteY5" fmla="*/ 151899 h 460439"/>
                <a:gd name="connsiteX6" fmla="*/ 112247 w 1026647"/>
                <a:gd name="connsiteY6" fmla="*/ 196778 h 460439"/>
                <a:gd name="connsiteX7" fmla="*/ 16880 w 1026647"/>
                <a:gd name="connsiteY7" fmla="*/ 325804 h 460439"/>
                <a:gd name="connsiteX8" fmla="*/ 51 w 1026647"/>
                <a:gd name="connsiteY8" fmla="*/ 460439 h 460439"/>
                <a:gd name="connsiteX9" fmla="*/ 51 w 1026647"/>
                <a:gd name="connsiteY9" fmla="*/ 460439 h 460439"/>
                <a:gd name="connsiteX0" fmla="*/ 1021885 w 1021885"/>
                <a:gd name="connsiteY0" fmla="*/ 319668 h 460439"/>
                <a:gd name="connsiteX1" fmla="*/ 942500 w 1021885"/>
                <a:gd name="connsiteY1" fmla="*/ 196778 h 460439"/>
                <a:gd name="connsiteX2" fmla="*/ 824693 w 1021885"/>
                <a:gd name="connsiteY2" fmla="*/ 90191 h 460439"/>
                <a:gd name="connsiteX3" fmla="*/ 673228 w 1021885"/>
                <a:gd name="connsiteY3" fmla="*/ 6044 h 460439"/>
                <a:gd name="connsiteX4" fmla="*/ 381517 w 1021885"/>
                <a:gd name="connsiteY4" fmla="*/ 22872 h 460439"/>
                <a:gd name="connsiteX5" fmla="*/ 145906 w 1021885"/>
                <a:gd name="connsiteY5" fmla="*/ 151899 h 460439"/>
                <a:gd name="connsiteX6" fmla="*/ 112247 w 1021885"/>
                <a:gd name="connsiteY6" fmla="*/ 196778 h 460439"/>
                <a:gd name="connsiteX7" fmla="*/ 16880 w 1021885"/>
                <a:gd name="connsiteY7" fmla="*/ 325804 h 460439"/>
                <a:gd name="connsiteX8" fmla="*/ 51 w 1021885"/>
                <a:gd name="connsiteY8" fmla="*/ 460439 h 460439"/>
                <a:gd name="connsiteX9" fmla="*/ 51 w 1021885"/>
                <a:gd name="connsiteY9" fmla="*/ 460439 h 460439"/>
                <a:gd name="connsiteX0" fmla="*/ 1021834 w 1021834"/>
                <a:gd name="connsiteY0" fmla="*/ 319668 h 460439"/>
                <a:gd name="connsiteX1" fmla="*/ 942449 w 1021834"/>
                <a:gd name="connsiteY1" fmla="*/ 196778 h 460439"/>
                <a:gd name="connsiteX2" fmla="*/ 824642 w 1021834"/>
                <a:gd name="connsiteY2" fmla="*/ 90191 h 460439"/>
                <a:gd name="connsiteX3" fmla="*/ 673177 w 1021834"/>
                <a:gd name="connsiteY3" fmla="*/ 6044 h 460439"/>
                <a:gd name="connsiteX4" fmla="*/ 381466 w 1021834"/>
                <a:gd name="connsiteY4" fmla="*/ 22872 h 460439"/>
                <a:gd name="connsiteX5" fmla="*/ 145855 w 1021834"/>
                <a:gd name="connsiteY5" fmla="*/ 151899 h 460439"/>
                <a:gd name="connsiteX6" fmla="*/ 76477 w 1021834"/>
                <a:gd name="connsiteY6" fmla="*/ 227734 h 460439"/>
                <a:gd name="connsiteX7" fmla="*/ 16829 w 1021834"/>
                <a:gd name="connsiteY7" fmla="*/ 325804 h 460439"/>
                <a:gd name="connsiteX8" fmla="*/ 0 w 1021834"/>
                <a:gd name="connsiteY8" fmla="*/ 460439 h 460439"/>
                <a:gd name="connsiteX9" fmla="*/ 0 w 1021834"/>
                <a:gd name="connsiteY9" fmla="*/ 460439 h 460439"/>
                <a:gd name="connsiteX0" fmla="*/ 1021834 w 1021834"/>
                <a:gd name="connsiteY0" fmla="*/ 319668 h 460439"/>
                <a:gd name="connsiteX1" fmla="*/ 942449 w 1021834"/>
                <a:gd name="connsiteY1" fmla="*/ 196778 h 460439"/>
                <a:gd name="connsiteX2" fmla="*/ 824642 w 1021834"/>
                <a:gd name="connsiteY2" fmla="*/ 90191 h 460439"/>
                <a:gd name="connsiteX3" fmla="*/ 673177 w 1021834"/>
                <a:gd name="connsiteY3" fmla="*/ 6044 h 460439"/>
                <a:gd name="connsiteX4" fmla="*/ 381466 w 1021834"/>
                <a:gd name="connsiteY4" fmla="*/ 22872 h 460439"/>
                <a:gd name="connsiteX5" fmla="*/ 145855 w 1021834"/>
                <a:gd name="connsiteY5" fmla="*/ 151899 h 460439"/>
                <a:gd name="connsiteX6" fmla="*/ 64571 w 1021834"/>
                <a:gd name="connsiteY6" fmla="*/ 230116 h 460439"/>
                <a:gd name="connsiteX7" fmla="*/ 16829 w 1021834"/>
                <a:gd name="connsiteY7" fmla="*/ 325804 h 460439"/>
                <a:gd name="connsiteX8" fmla="*/ 0 w 1021834"/>
                <a:gd name="connsiteY8" fmla="*/ 460439 h 460439"/>
                <a:gd name="connsiteX9" fmla="*/ 0 w 1021834"/>
                <a:gd name="connsiteY9" fmla="*/ 460439 h 4604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21834" h="460439">
                  <a:moveTo>
                    <a:pt x="1021834" y="319668"/>
                  </a:moveTo>
                  <a:cubicBezTo>
                    <a:pt x="996590" y="265440"/>
                    <a:pt x="975314" y="235024"/>
                    <a:pt x="942449" y="196778"/>
                  </a:cubicBezTo>
                  <a:cubicBezTo>
                    <a:pt x="909584" y="158532"/>
                    <a:pt x="869521" y="121980"/>
                    <a:pt x="824642" y="90191"/>
                  </a:cubicBezTo>
                  <a:cubicBezTo>
                    <a:pt x="779763" y="58402"/>
                    <a:pt x="747039" y="17264"/>
                    <a:pt x="673177" y="6044"/>
                  </a:cubicBezTo>
                  <a:cubicBezTo>
                    <a:pt x="599315" y="-5176"/>
                    <a:pt x="469353" y="-1437"/>
                    <a:pt x="381466" y="22872"/>
                  </a:cubicBezTo>
                  <a:cubicBezTo>
                    <a:pt x="293579" y="47181"/>
                    <a:pt x="190733" y="122915"/>
                    <a:pt x="145855" y="151899"/>
                  </a:cubicBezTo>
                  <a:cubicBezTo>
                    <a:pt x="100977" y="180883"/>
                    <a:pt x="86075" y="201132"/>
                    <a:pt x="64571" y="230116"/>
                  </a:cubicBezTo>
                  <a:cubicBezTo>
                    <a:pt x="43067" y="259100"/>
                    <a:pt x="27591" y="287417"/>
                    <a:pt x="16829" y="325804"/>
                  </a:cubicBezTo>
                  <a:cubicBezTo>
                    <a:pt x="6067" y="364191"/>
                    <a:pt x="0" y="460439"/>
                    <a:pt x="0" y="460439"/>
                  </a:cubicBezTo>
                  <a:lnTo>
                    <a:pt x="0" y="460439"/>
                  </a:lnTo>
                </a:path>
              </a:pathLst>
            </a:custGeom>
            <a:noFill/>
            <a:ln w="19050" cap="flat" cmpd="sng" algn="ctr">
              <a:solidFill>
                <a:schemeClr val="bg1"/>
              </a:solidFill>
              <a:prstDash val="solid"/>
              <a:round/>
              <a:headEnd type="none" w="med" len="med"/>
              <a:tailEnd type="stealth"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smtClean="0">
                <a:ln>
                  <a:noFill/>
                </a:ln>
                <a:solidFill>
                  <a:schemeClr val="tx1"/>
                </a:solidFill>
                <a:effectLst/>
                <a:latin typeface="Times New Roman" pitchFamily="18" charset="0"/>
              </a:endParaRPr>
            </a:p>
          </p:txBody>
        </p:sp>
        <p:cxnSp>
          <p:nvCxnSpPr>
            <p:cNvPr id="22" name="Gerade Verbindung mit Pfeil 21"/>
            <p:cNvCxnSpPr/>
            <p:nvPr/>
          </p:nvCxnSpPr>
          <p:spPr bwMode="auto">
            <a:xfrm flipH="1">
              <a:off x="1633406" y="4073630"/>
              <a:ext cx="347708" cy="633281"/>
            </a:xfrm>
            <a:prstGeom prst="straightConnector1">
              <a:avLst/>
            </a:prstGeom>
            <a:solidFill>
              <a:schemeClr val="accent1"/>
            </a:solidFill>
            <a:ln w="19050" cap="flat" cmpd="sng" algn="ctr">
              <a:solidFill>
                <a:srgbClr val="FFFF00"/>
              </a:solidFill>
              <a:prstDash val="solid"/>
              <a:round/>
              <a:headEnd type="none" w="med" len="med"/>
              <a:tailEnd type="stealth"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pic>
          <p:nvPicPr>
            <p:cNvPr id="24" name="Picture 9"/>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5482" t="55822" r="83626" b="15038"/>
            <a:stretch/>
          </p:blipFill>
          <p:spPr bwMode="auto">
            <a:xfrm>
              <a:off x="138684" y="4205299"/>
              <a:ext cx="752440" cy="111558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grpSp>
        <p:nvGrpSpPr>
          <p:cNvPr id="4" name="Gruppieren 3"/>
          <p:cNvGrpSpPr/>
          <p:nvPr/>
        </p:nvGrpSpPr>
        <p:grpSpPr>
          <a:xfrm>
            <a:off x="3658902" y="1205316"/>
            <a:ext cx="2129012" cy="2082914"/>
            <a:chOff x="3658902" y="1205316"/>
            <a:chExt cx="2129012" cy="2082914"/>
          </a:xfrm>
        </p:grpSpPr>
        <p:pic>
          <p:nvPicPr>
            <p:cNvPr id="15362" name="Picture 2" descr="Bildergebnis für polar light magneticfeld earth"/>
            <p:cNvPicPr>
              <a:picLocks noChangeAspect="1" noChangeArrowheads="1"/>
            </p:cNvPicPr>
            <p:nvPr/>
          </p:nvPicPr>
          <p:blipFill rotWithShape="1">
            <a:blip r:embed="rId5">
              <a:extLst>
                <a:ext uri="{28A0092B-C50C-407E-A947-70E740481C1C}">
                  <a14:useLocalDpi xmlns:a14="http://schemas.microsoft.com/office/drawing/2010/main" val="0"/>
                </a:ext>
              </a:extLst>
            </a:blip>
            <a:srcRect b="9154"/>
            <a:stretch/>
          </p:blipFill>
          <p:spPr bwMode="auto">
            <a:xfrm>
              <a:off x="3658902" y="1205316"/>
              <a:ext cx="2129012" cy="2082914"/>
            </a:xfrm>
            <a:prstGeom prst="rect">
              <a:avLst/>
            </a:prstGeom>
            <a:noFill/>
            <a:extLst>
              <a:ext uri="{909E8E84-426E-40DD-AFC4-6F175D3DCCD1}">
                <a14:hiddenFill xmlns:a14="http://schemas.microsoft.com/office/drawing/2010/main">
                  <a:solidFill>
                    <a:srgbClr val="FFFFFF"/>
                  </a:solidFill>
                </a14:hiddenFill>
              </a:ext>
            </a:extLst>
          </p:spPr>
        </p:pic>
        <p:sp>
          <p:nvSpPr>
            <p:cNvPr id="25" name="Rectangle 4"/>
            <p:cNvSpPr>
              <a:spLocks noChangeArrowheads="1"/>
            </p:cNvSpPr>
            <p:nvPr/>
          </p:nvSpPr>
          <p:spPr bwMode="auto">
            <a:xfrm>
              <a:off x="5004048" y="1257045"/>
              <a:ext cx="722068" cy="286232"/>
            </a:xfrm>
            <a:prstGeom prst="rect">
              <a:avLst/>
            </a:prstGeom>
            <a:noFill/>
            <a:ln>
              <a:noFill/>
            </a:ln>
            <a:effectLs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pPr>
              <a:r>
                <a:rPr lang="en-US" altLang="de-DE" b="1" i="1" dirty="0" err="1" smtClean="0">
                  <a:solidFill>
                    <a:srgbClr val="0099CC"/>
                  </a:solidFill>
                  <a:latin typeface="Arial" panose="020B0604020202020204" pitchFamily="34" charset="0"/>
                  <a:cs typeface="Arial" panose="020B0604020202020204" pitchFamily="34" charset="0"/>
                </a:rPr>
                <a:t>B</a:t>
              </a:r>
              <a:r>
                <a:rPr lang="en-US" altLang="de-DE" b="1" i="1" baseline="-25000" dirty="0" err="1" smtClean="0">
                  <a:solidFill>
                    <a:srgbClr val="0099CC"/>
                  </a:solidFill>
                  <a:latin typeface="Arial" panose="020B0604020202020204" pitchFamily="34" charset="0"/>
                  <a:cs typeface="Arial" panose="020B0604020202020204" pitchFamily="34" charset="0"/>
                </a:rPr>
                <a:t>earth</a:t>
              </a:r>
              <a:r>
                <a:rPr lang="en-US" altLang="de-DE" sz="1300" dirty="0" smtClean="0">
                  <a:latin typeface="Arial" panose="020B0604020202020204" pitchFamily="34" charset="0"/>
                  <a:cs typeface="Arial" panose="020B0604020202020204" pitchFamily="34" charset="0"/>
                </a:rPr>
                <a:t> </a:t>
              </a:r>
            </a:p>
          </p:txBody>
        </p:sp>
      </p:grpSp>
      <p:grpSp>
        <p:nvGrpSpPr>
          <p:cNvPr id="12" name="Gruppieren 11"/>
          <p:cNvGrpSpPr/>
          <p:nvPr/>
        </p:nvGrpSpPr>
        <p:grpSpPr>
          <a:xfrm>
            <a:off x="5652120" y="4077072"/>
            <a:ext cx="3275856" cy="2315898"/>
            <a:chOff x="5652120" y="4077072"/>
            <a:chExt cx="3275856" cy="2315898"/>
          </a:xfrm>
        </p:grpSpPr>
        <p:pic>
          <p:nvPicPr>
            <p:cNvPr id="10" name="Grafik 9"/>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652120" y="4077072"/>
              <a:ext cx="3275856" cy="2315898"/>
            </a:xfrm>
            <a:prstGeom prst="rect">
              <a:avLst/>
            </a:prstGeom>
          </p:spPr>
        </p:pic>
        <p:grpSp>
          <p:nvGrpSpPr>
            <p:cNvPr id="3" name="Gruppieren 2"/>
            <p:cNvGrpSpPr/>
            <p:nvPr/>
          </p:nvGrpSpPr>
          <p:grpSpPr>
            <a:xfrm>
              <a:off x="7524328" y="4221088"/>
              <a:ext cx="1277727" cy="632256"/>
              <a:chOff x="8789349" y="4584198"/>
              <a:chExt cx="1277727" cy="704264"/>
            </a:xfrm>
          </p:grpSpPr>
          <p:sp>
            <p:nvSpPr>
              <p:cNvPr id="26" name="Abgerundete rechteckige Legende 25"/>
              <p:cNvSpPr/>
              <p:nvPr/>
            </p:nvSpPr>
            <p:spPr>
              <a:xfrm>
                <a:off x="8789349" y="4629911"/>
                <a:ext cx="1275876" cy="658551"/>
              </a:xfrm>
              <a:prstGeom prst="wedgeRoundRectCallout">
                <a:avLst>
                  <a:gd name="adj1" fmla="val -21047"/>
                  <a:gd name="adj2" fmla="val 70016"/>
                  <a:gd name="adj3" fmla="val 16667"/>
                </a:avLst>
              </a:prstGeom>
              <a:solidFill>
                <a:schemeClr val="bg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 name="Textfeld 20"/>
              <p:cNvSpPr txBox="1"/>
              <p:nvPr/>
            </p:nvSpPr>
            <p:spPr>
              <a:xfrm>
                <a:off x="8861357" y="4584198"/>
                <a:ext cx="1205719" cy="669414"/>
              </a:xfrm>
              <a:prstGeom prst="rect">
                <a:avLst/>
              </a:prstGeom>
            </p:spPr>
            <p:txBody>
              <a:bodyPr vert="horz" wrap="square" lIns="91440" tIns="45720" rIns="91440" bIns="45720" rtlCol="0" anchor="t">
                <a:spAutoFit/>
              </a:bodyPr>
              <a:lstStyle/>
              <a:p>
                <a:pPr algn="l">
                  <a:spcBef>
                    <a:spcPts val="200"/>
                  </a:spcBef>
                </a:pPr>
                <a:r>
                  <a:rPr lang="en-US" sz="1250" dirty="0" smtClean="0">
                    <a:latin typeface="Calibri" panose="020F0502020204030204" pitchFamily="34" charset="0"/>
                    <a:cs typeface="Calibri" panose="020F0502020204030204" pitchFamily="34" charset="0"/>
                  </a:rPr>
                  <a:t>Radiation from the rock wall is even worse!</a:t>
                </a:r>
              </a:p>
            </p:txBody>
          </p:sp>
        </p:grpSp>
        <p:grpSp>
          <p:nvGrpSpPr>
            <p:cNvPr id="11" name="Gruppieren 10"/>
            <p:cNvGrpSpPr/>
            <p:nvPr/>
          </p:nvGrpSpPr>
          <p:grpSpPr>
            <a:xfrm>
              <a:off x="5940152" y="4271753"/>
              <a:ext cx="1302236" cy="669414"/>
              <a:chOff x="7580228" y="4284625"/>
              <a:chExt cx="1302236" cy="826178"/>
            </a:xfrm>
          </p:grpSpPr>
          <p:sp>
            <p:nvSpPr>
              <p:cNvPr id="28" name="Abgerundete rechteckige Legende 27"/>
              <p:cNvSpPr/>
              <p:nvPr/>
            </p:nvSpPr>
            <p:spPr>
              <a:xfrm>
                <a:off x="7580228" y="4310970"/>
                <a:ext cx="1302236" cy="758998"/>
              </a:xfrm>
              <a:prstGeom prst="wedgeRoundRectCallout">
                <a:avLst>
                  <a:gd name="adj1" fmla="val 13728"/>
                  <a:gd name="adj2" fmla="val 77080"/>
                  <a:gd name="adj3" fmla="val 16667"/>
                </a:avLst>
              </a:prstGeom>
              <a:solidFill>
                <a:schemeClr val="bg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Textfeld 28"/>
              <p:cNvSpPr txBox="1"/>
              <p:nvPr/>
            </p:nvSpPr>
            <p:spPr>
              <a:xfrm>
                <a:off x="7610045" y="4284625"/>
                <a:ext cx="1230630" cy="826178"/>
              </a:xfrm>
              <a:prstGeom prst="rect">
                <a:avLst/>
              </a:prstGeom>
            </p:spPr>
            <p:txBody>
              <a:bodyPr vert="horz" wrap="square" lIns="91440" tIns="45720" rIns="91440" bIns="45720" rtlCol="0" anchor="t">
                <a:spAutoFit/>
              </a:bodyPr>
              <a:lstStyle/>
              <a:p>
                <a:pPr algn="l">
                  <a:spcBef>
                    <a:spcPts val="200"/>
                  </a:spcBef>
                </a:pPr>
                <a:r>
                  <a:rPr lang="en-US" sz="1250" dirty="0" smtClean="0">
                    <a:latin typeface="Calibri" panose="020F0502020204030204" pitchFamily="34" charset="0"/>
                    <a:cs typeface="Calibri" panose="020F0502020204030204" pitchFamily="34" charset="0"/>
                  </a:rPr>
                  <a:t>This shelter protects against cosmic rays</a:t>
                </a:r>
              </a:p>
            </p:txBody>
          </p:sp>
        </p:grpSp>
      </p:grpSp>
      <p:sp>
        <p:nvSpPr>
          <p:cNvPr id="31" name="Rectangle 4"/>
          <p:cNvSpPr>
            <a:spLocks noChangeArrowheads="1"/>
          </p:cNvSpPr>
          <p:nvPr/>
        </p:nvSpPr>
        <p:spPr bwMode="auto">
          <a:xfrm>
            <a:off x="163876" y="3478135"/>
            <a:ext cx="3495026" cy="264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pPr>
            <a:r>
              <a:rPr lang="en-US" altLang="de-DE" sz="1600" b="1" dirty="0" smtClean="0">
                <a:latin typeface="Calibri" panose="020F0502020204030204" pitchFamily="34" charset="0"/>
                <a:cs typeface="Calibri" panose="020F0502020204030204" pitchFamily="34" charset="0"/>
              </a:rPr>
              <a:t>Radiation at 11 km altitude, year 2013</a:t>
            </a:r>
            <a:endParaRPr lang="en-US" altLang="de-DE" sz="1600" b="1" dirty="0">
              <a:latin typeface="Calibri" panose="020F0502020204030204" pitchFamily="34" charset="0"/>
              <a:cs typeface="Calibri" panose="020F0502020204030204" pitchFamily="34" charset="0"/>
            </a:endParaRPr>
          </a:p>
        </p:txBody>
      </p:sp>
      <p:grpSp>
        <p:nvGrpSpPr>
          <p:cNvPr id="30" name="Gruppieren 29"/>
          <p:cNvGrpSpPr/>
          <p:nvPr/>
        </p:nvGrpSpPr>
        <p:grpSpPr>
          <a:xfrm>
            <a:off x="107505" y="1093090"/>
            <a:ext cx="3168351" cy="2335910"/>
            <a:chOff x="107505" y="1093090"/>
            <a:chExt cx="3168351" cy="2335910"/>
          </a:xfrm>
        </p:grpSpPr>
        <p:pic>
          <p:nvPicPr>
            <p:cNvPr id="16" name="Picture 6"/>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68180" y="1093090"/>
              <a:ext cx="2930452" cy="230736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3" name="Textfeld 12"/>
            <p:cNvSpPr txBox="1"/>
            <p:nvPr/>
          </p:nvSpPr>
          <p:spPr>
            <a:xfrm>
              <a:off x="1979712" y="3121223"/>
              <a:ext cx="1152128" cy="307777"/>
            </a:xfrm>
            <a:prstGeom prst="rect">
              <a:avLst/>
            </a:prstGeom>
          </p:spPr>
          <p:txBody>
            <a:bodyPr vert="horz" wrap="square" lIns="91440" tIns="45720" rIns="91440" bIns="45720" rtlCol="0" anchor="t">
              <a:spAutoFit/>
            </a:bodyPr>
            <a:lstStyle/>
            <a:p>
              <a:pPr algn="l"/>
              <a:r>
                <a:rPr lang="en-US" sz="1400" b="1" dirty="0" smtClean="0">
                  <a:solidFill>
                    <a:schemeClr val="bg2">
                      <a:lumMod val="90000"/>
                    </a:schemeClr>
                  </a:solidFill>
                  <a:latin typeface="Calibri" panose="020F0502020204030204" pitchFamily="34" charset="0"/>
                  <a:cs typeface="Calibri" panose="020F0502020204030204" pitchFamily="34" charset="0"/>
                </a:rPr>
                <a:t>Dose [</a:t>
              </a:r>
              <a:r>
                <a:rPr lang="en-US" sz="1400" b="1" dirty="0" err="1" smtClean="0">
                  <a:solidFill>
                    <a:schemeClr val="bg2">
                      <a:lumMod val="90000"/>
                    </a:schemeClr>
                  </a:solidFill>
                  <a:latin typeface="Calibri" panose="020F0502020204030204" pitchFamily="34" charset="0"/>
                  <a:cs typeface="Calibri" panose="020F0502020204030204" pitchFamily="34" charset="0"/>
                </a:rPr>
                <a:t>Sv</a:t>
              </a:r>
              <a:r>
                <a:rPr lang="en-US" sz="1400" b="1" dirty="0" smtClean="0">
                  <a:solidFill>
                    <a:schemeClr val="bg2">
                      <a:lumMod val="90000"/>
                    </a:schemeClr>
                  </a:solidFill>
                  <a:latin typeface="Calibri" panose="020F0502020204030204" pitchFamily="34" charset="0"/>
                  <a:cs typeface="Calibri" panose="020F0502020204030204" pitchFamily="34" charset="0"/>
                </a:rPr>
                <a:t>/a]</a:t>
              </a:r>
            </a:p>
          </p:txBody>
        </p:sp>
        <p:sp>
          <p:nvSpPr>
            <p:cNvPr id="17" name="Rechteck 16"/>
            <p:cNvSpPr/>
            <p:nvPr/>
          </p:nvSpPr>
          <p:spPr>
            <a:xfrm>
              <a:off x="2195736" y="2276872"/>
              <a:ext cx="936104" cy="216024"/>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Textfeld 33"/>
            <p:cNvSpPr txBox="1"/>
            <p:nvPr/>
          </p:nvSpPr>
          <p:spPr>
            <a:xfrm>
              <a:off x="2123728" y="2215897"/>
              <a:ext cx="1152128" cy="276999"/>
            </a:xfrm>
            <a:prstGeom prst="rect">
              <a:avLst/>
            </a:prstGeom>
            <a:noFill/>
          </p:spPr>
          <p:txBody>
            <a:bodyPr vert="horz" wrap="square" lIns="91440" tIns="45720" rIns="91440" bIns="45720" rtlCol="0" anchor="t">
              <a:spAutoFit/>
            </a:bodyPr>
            <a:lstStyle/>
            <a:p>
              <a:pPr algn="l"/>
              <a:r>
                <a:rPr lang="en-US" sz="1200" b="1" dirty="0" smtClean="0">
                  <a:solidFill>
                    <a:srgbClr val="C00000"/>
                  </a:solidFill>
                  <a:latin typeface="Calibri" panose="020F0502020204030204" pitchFamily="34" charset="0"/>
                  <a:cs typeface="Calibri" panose="020F0502020204030204" pitchFamily="34" charset="0"/>
                </a:rPr>
                <a:t>terrestrial ray</a:t>
              </a:r>
            </a:p>
          </p:txBody>
        </p:sp>
        <p:sp>
          <p:nvSpPr>
            <p:cNvPr id="37" name="Rechteck 36"/>
            <p:cNvSpPr/>
            <p:nvPr/>
          </p:nvSpPr>
          <p:spPr>
            <a:xfrm>
              <a:off x="2267744" y="1916832"/>
              <a:ext cx="864096" cy="216024"/>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8" name="Rechteck 37"/>
            <p:cNvSpPr/>
            <p:nvPr/>
          </p:nvSpPr>
          <p:spPr>
            <a:xfrm rot="16200000">
              <a:off x="-180527" y="1988840"/>
              <a:ext cx="792088" cy="216024"/>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Textfeld 32"/>
            <p:cNvSpPr txBox="1"/>
            <p:nvPr/>
          </p:nvSpPr>
          <p:spPr>
            <a:xfrm>
              <a:off x="2195736" y="1844824"/>
              <a:ext cx="936104" cy="292388"/>
            </a:xfrm>
            <a:prstGeom prst="rect">
              <a:avLst/>
            </a:prstGeom>
            <a:noFill/>
          </p:spPr>
          <p:txBody>
            <a:bodyPr vert="horz" wrap="square" lIns="91440" tIns="45720" rIns="91440" bIns="45720" rtlCol="0" anchor="t">
              <a:spAutoFit/>
            </a:bodyPr>
            <a:lstStyle/>
            <a:p>
              <a:pPr algn="l"/>
              <a:r>
                <a:rPr lang="en-US" sz="1300" b="1" dirty="0">
                  <a:solidFill>
                    <a:schemeClr val="accent3">
                      <a:lumMod val="50000"/>
                    </a:schemeClr>
                  </a:solidFill>
                  <a:latin typeface="Calibri" panose="020F0502020204030204" pitchFamily="34" charset="0"/>
                  <a:cs typeface="Calibri" panose="020F0502020204030204" pitchFamily="34" charset="0"/>
                </a:rPr>
                <a:t>c</a:t>
              </a:r>
              <a:r>
                <a:rPr lang="en-US" sz="1300" b="1" dirty="0" smtClean="0">
                  <a:solidFill>
                    <a:schemeClr val="accent3">
                      <a:lumMod val="50000"/>
                    </a:schemeClr>
                  </a:solidFill>
                  <a:latin typeface="Calibri" panose="020F0502020204030204" pitchFamily="34" charset="0"/>
                  <a:cs typeface="Calibri" panose="020F0502020204030204" pitchFamily="34" charset="0"/>
                </a:rPr>
                <a:t>osmic ray</a:t>
              </a:r>
            </a:p>
          </p:txBody>
        </p:sp>
        <p:sp>
          <p:nvSpPr>
            <p:cNvPr id="32" name="Textfeld 31"/>
            <p:cNvSpPr txBox="1"/>
            <p:nvPr/>
          </p:nvSpPr>
          <p:spPr>
            <a:xfrm rot="16200000">
              <a:off x="-314670" y="1762944"/>
              <a:ext cx="1152128" cy="307777"/>
            </a:xfrm>
            <a:prstGeom prst="rect">
              <a:avLst/>
            </a:prstGeom>
          </p:spPr>
          <p:txBody>
            <a:bodyPr vert="horz" wrap="square" lIns="91440" tIns="45720" rIns="91440" bIns="45720" rtlCol="0" anchor="t">
              <a:spAutoFit/>
            </a:bodyPr>
            <a:lstStyle/>
            <a:p>
              <a:pPr algn="l"/>
              <a:r>
                <a:rPr lang="en-US" sz="1400" b="1" dirty="0" smtClean="0">
                  <a:latin typeface="Calibri" panose="020F0502020204030204" pitchFamily="34" charset="0"/>
                  <a:cs typeface="Calibri" panose="020F0502020204030204" pitchFamily="34" charset="0"/>
                </a:rPr>
                <a:t>altitude</a:t>
              </a:r>
            </a:p>
          </p:txBody>
        </p:sp>
      </p:grpSp>
    </p:spTree>
    <p:extLst>
      <p:ext uri="{BB962C8B-B14F-4D97-AF65-F5344CB8AC3E}">
        <p14:creationId xmlns:p14="http://schemas.microsoft.com/office/powerpoint/2010/main" val="1591687404"/>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6"/>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1"/>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Text Box 2"/>
          <p:cNvSpPr txBox="1">
            <a:spLocks noChangeArrowheads="1"/>
          </p:cNvSpPr>
          <p:nvPr/>
        </p:nvSpPr>
        <p:spPr bwMode="auto">
          <a:xfrm>
            <a:off x="252000" y="180000"/>
            <a:ext cx="7924800" cy="430887"/>
          </a:xfrm>
          <a:prstGeom prst="rect">
            <a:avLst/>
          </a:prstGeom>
          <a:solidFill>
            <a:schemeClr val="bg1">
              <a:alpha val="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sz="2200" b="1" dirty="0" smtClean="0">
                <a:solidFill>
                  <a:srgbClr val="000000"/>
                </a:solidFill>
                <a:latin typeface="Calibri" panose="020F0502020204030204" pitchFamily="34" charset="0"/>
                <a:cs typeface="Calibri" panose="020F0502020204030204" pitchFamily="34" charset="0"/>
              </a:rPr>
              <a:t>Passive Film Badge Dosimeter and TLD  </a:t>
            </a:r>
            <a:endParaRPr lang="en-US" sz="2200" b="1" dirty="0">
              <a:solidFill>
                <a:srgbClr val="000000"/>
              </a:solidFill>
              <a:latin typeface="Calibri" panose="020F0502020204030204" pitchFamily="34" charset="0"/>
              <a:cs typeface="Calibri" panose="020F0502020204030204" pitchFamily="34" charset="0"/>
            </a:endParaRPr>
          </a:p>
        </p:txBody>
      </p:sp>
      <p:pic>
        <p:nvPicPr>
          <p:cNvPr id="123912" name="Picture 8"/>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084168" y="893418"/>
            <a:ext cx="3121380" cy="397574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2" name="Rectangle 4"/>
          <p:cNvSpPr>
            <a:spLocks noChangeArrowheads="1"/>
          </p:cNvSpPr>
          <p:nvPr/>
        </p:nvSpPr>
        <p:spPr bwMode="auto">
          <a:xfrm>
            <a:off x="138684" y="856465"/>
            <a:ext cx="5524179" cy="2682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pPr>
            <a:r>
              <a:rPr lang="en-US" altLang="de-DE" sz="1600" b="1" dirty="0" smtClean="0">
                <a:solidFill>
                  <a:srgbClr val="0000FF"/>
                </a:solidFill>
                <a:latin typeface="Arial" panose="020B0604020202020204" pitchFamily="34" charset="0"/>
                <a:cs typeface="Arial" panose="020B0604020202020204" pitchFamily="34" charset="0"/>
              </a:rPr>
              <a:t>For personal safety a dosimeter should be worn!</a:t>
            </a:r>
            <a:endParaRPr lang="en-US" altLang="de-DE" sz="1600" b="1" dirty="0">
              <a:solidFill>
                <a:srgbClr val="0000FF"/>
              </a:solidFill>
              <a:latin typeface="Arial" panose="020B0604020202020204" pitchFamily="34" charset="0"/>
              <a:cs typeface="Arial" panose="020B0604020202020204" pitchFamily="34" charset="0"/>
            </a:endParaRPr>
          </a:p>
        </p:txBody>
      </p:sp>
      <p:sp>
        <p:nvSpPr>
          <p:cNvPr id="13" name="Rectangle 4"/>
          <p:cNvSpPr>
            <a:spLocks noChangeArrowheads="1"/>
          </p:cNvSpPr>
          <p:nvPr/>
        </p:nvSpPr>
        <p:spPr bwMode="auto">
          <a:xfrm>
            <a:off x="5224674" y="5074755"/>
            <a:ext cx="3727511" cy="144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pPr>
            <a:r>
              <a:rPr lang="en-US" altLang="de-DE" sz="1600" b="1" dirty="0" smtClean="0">
                <a:latin typeface="Arial" panose="020B0604020202020204" pitchFamily="34" charset="0"/>
                <a:cs typeface="Arial" panose="020B0604020202020204" pitchFamily="34" charset="0"/>
              </a:rPr>
              <a:t>Film badge: </a:t>
            </a:r>
            <a:r>
              <a:rPr lang="en-US" altLang="de-DE" sz="1600" dirty="0" smtClean="0">
                <a:latin typeface="Arial" panose="020B0604020202020204" pitchFamily="34" charset="0"/>
                <a:cs typeface="Arial" panose="020B0604020202020204" pitchFamily="34" charset="0"/>
              </a:rPr>
              <a:t>X-ray sensitive films </a:t>
            </a:r>
          </a:p>
          <a:p>
            <a:pPr algn="l">
              <a:lnSpc>
                <a:spcPct val="70000"/>
              </a:lnSpc>
            </a:pPr>
            <a:r>
              <a:rPr lang="en-US" altLang="de-DE" sz="1600" dirty="0" smtClean="0">
                <a:latin typeface="Arial" panose="020B0604020202020204" pitchFamily="34" charset="0"/>
                <a:cs typeface="Arial" panose="020B0604020202020204" pitchFamily="34" charset="0"/>
              </a:rPr>
              <a:t>photons (typ. 5keV... 9MeV) &amp;</a:t>
            </a:r>
          </a:p>
          <a:p>
            <a:pPr algn="l">
              <a:lnSpc>
                <a:spcPct val="70000"/>
              </a:lnSpc>
            </a:pPr>
            <a:r>
              <a:rPr lang="en-US" altLang="de-DE" sz="1600" dirty="0" smtClean="0">
                <a:latin typeface="Arial" panose="020B0604020202020204" pitchFamily="34" charset="0"/>
                <a:cs typeface="Arial" panose="020B0604020202020204" pitchFamily="34" charset="0"/>
              </a:rPr>
              <a:t> </a:t>
            </a:r>
            <a:r>
              <a:rPr lang="en-US" altLang="de-DE" sz="1600" b="1" dirty="0" smtClean="0">
                <a:latin typeface="Arial" panose="020B0604020202020204" pitchFamily="34" charset="0"/>
                <a:cs typeface="Arial" panose="020B0604020202020204" pitchFamily="34" charset="0"/>
                <a:sym typeface="Symbol"/>
              </a:rPr>
              <a:t></a:t>
            </a:r>
            <a:r>
              <a:rPr lang="en-US" altLang="de-DE" sz="1600" b="1" baseline="30000" dirty="0" smtClean="0">
                <a:latin typeface="Arial" panose="020B0604020202020204" pitchFamily="34" charset="0"/>
                <a:cs typeface="Arial" panose="020B0604020202020204" pitchFamily="34" charset="0"/>
                <a:sym typeface="Symbol"/>
              </a:rPr>
              <a:t></a:t>
            </a:r>
            <a:r>
              <a:rPr lang="en-US" altLang="de-DE" sz="1600" dirty="0" smtClean="0">
                <a:latin typeface="Arial" panose="020B0604020202020204" pitchFamily="34" charset="0"/>
                <a:cs typeface="Arial" panose="020B0604020202020204" pitchFamily="34" charset="0"/>
              </a:rPr>
              <a:t>  (typ. &gt; 0.3MeV) </a:t>
            </a:r>
          </a:p>
          <a:p>
            <a:pPr algn="l">
              <a:lnSpc>
                <a:spcPct val="70000"/>
              </a:lnSpc>
            </a:pPr>
            <a:r>
              <a:rPr lang="en-US" altLang="de-DE" sz="1600" b="1" dirty="0">
                <a:latin typeface="Arial" panose="020B0604020202020204" pitchFamily="34" charset="0"/>
                <a:cs typeface="Arial" panose="020B0604020202020204" pitchFamily="34" charset="0"/>
              </a:rPr>
              <a:t>Sensitivity for </a:t>
            </a:r>
            <a:r>
              <a:rPr lang="en-US" altLang="de-DE" sz="1600" b="1" dirty="0">
                <a:latin typeface="Arial" panose="020B0604020202020204" pitchFamily="34" charset="0"/>
                <a:cs typeface="Arial" panose="020B0604020202020204" pitchFamily="34" charset="0"/>
                <a:sym typeface="Symbol"/>
              </a:rPr>
              <a:t> &amp; : </a:t>
            </a:r>
            <a:r>
              <a:rPr lang="en-US" altLang="de-DE" sz="1600" dirty="0">
                <a:latin typeface="Arial" panose="020B0604020202020204" pitchFamily="34" charset="0"/>
                <a:cs typeface="Arial" panose="020B0604020202020204" pitchFamily="34" charset="0"/>
                <a:sym typeface="Symbol"/>
              </a:rPr>
              <a:t>0.1 </a:t>
            </a:r>
            <a:r>
              <a:rPr lang="en-US" altLang="de-DE" sz="1600" dirty="0" err="1">
                <a:latin typeface="Arial" panose="020B0604020202020204" pitchFamily="34" charset="0"/>
                <a:cs typeface="Arial" panose="020B0604020202020204" pitchFamily="34" charset="0"/>
                <a:sym typeface="Symbol"/>
              </a:rPr>
              <a:t>mSv</a:t>
            </a:r>
            <a:r>
              <a:rPr lang="en-US" altLang="de-DE" sz="1600" dirty="0">
                <a:latin typeface="Arial" panose="020B0604020202020204" pitchFamily="34" charset="0"/>
                <a:cs typeface="Arial" panose="020B0604020202020204" pitchFamily="34" charset="0"/>
                <a:sym typeface="Symbol"/>
              </a:rPr>
              <a:t> to 5 </a:t>
            </a:r>
            <a:r>
              <a:rPr lang="en-US" altLang="de-DE" sz="1600" dirty="0" err="1">
                <a:latin typeface="Arial" panose="020B0604020202020204" pitchFamily="34" charset="0"/>
                <a:cs typeface="Arial" panose="020B0604020202020204" pitchFamily="34" charset="0"/>
                <a:sym typeface="Symbol"/>
              </a:rPr>
              <a:t>Sv</a:t>
            </a:r>
            <a:endParaRPr lang="en-US" altLang="de-DE" sz="1600" dirty="0">
              <a:latin typeface="Arial" panose="020B0604020202020204" pitchFamily="34" charset="0"/>
              <a:cs typeface="Arial" panose="020B0604020202020204" pitchFamily="34" charset="0"/>
            </a:endParaRPr>
          </a:p>
          <a:p>
            <a:pPr algn="l">
              <a:lnSpc>
                <a:spcPct val="70000"/>
              </a:lnSpc>
            </a:pPr>
            <a:endParaRPr lang="en-US" altLang="de-DE" sz="1600" dirty="0">
              <a:latin typeface="Arial" panose="020B0604020202020204" pitchFamily="34" charset="0"/>
              <a:cs typeface="Arial" panose="020B0604020202020204" pitchFamily="34" charset="0"/>
            </a:endParaRPr>
          </a:p>
        </p:txBody>
      </p:sp>
      <p:sp>
        <p:nvSpPr>
          <p:cNvPr id="14" name="Rectangle 4"/>
          <p:cNvSpPr>
            <a:spLocks noChangeArrowheads="1"/>
          </p:cNvSpPr>
          <p:nvPr/>
        </p:nvSpPr>
        <p:spPr bwMode="auto">
          <a:xfrm>
            <a:off x="2672091" y="6917693"/>
            <a:ext cx="3962400" cy="264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pPr>
            <a:r>
              <a:rPr lang="en-US" altLang="de-DE" sz="1600" b="1" dirty="0" smtClean="0">
                <a:latin typeface="Arial" panose="020B0604020202020204" pitchFamily="34" charset="0"/>
                <a:cs typeface="Arial" panose="020B0604020202020204" pitchFamily="34" charset="0"/>
              </a:rPr>
              <a:t>Sensitivity for </a:t>
            </a:r>
            <a:r>
              <a:rPr lang="en-US" altLang="de-DE" sz="1600" b="1" dirty="0" smtClean="0">
                <a:latin typeface="Arial" panose="020B0604020202020204" pitchFamily="34" charset="0"/>
                <a:cs typeface="Arial" panose="020B0604020202020204" pitchFamily="34" charset="0"/>
                <a:sym typeface="Symbol"/>
              </a:rPr>
              <a:t> &amp; : </a:t>
            </a:r>
            <a:r>
              <a:rPr lang="en-US" altLang="de-DE" sz="1600" dirty="0" smtClean="0">
                <a:latin typeface="Arial" panose="020B0604020202020204" pitchFamily="34" charset="0"/>
                <a:cs typeface="Arial" panose="020B0604020202020204" pitchFamily="34" charset="0"/>
                <a:sym typeface="Symbol"/>
              </a:rPr>
              <a:t>0.1 </a:t>
            </a:r>
            <a:r>
              <a:rPr lang="en-US" altLang="de-DE" sz="1600" dirty="0" err="1" smtClean="0">
                <a:latin typeface="Arial" panose="020B0604020202020204" pitchFamily="34" charset="0"/>
                <a:cs typeface="Arial" panose="020B0604020202020204" pitchFamily="34" charset="0"/>
                <a:sym typeface="Symbol"/>
              </a:rPr>
              <a:t>mSv</a:t>
            </a:r>
            <a:r>
              <a:rPr lang="en-US" altLang="de-DE" sz="1600" dirty="0" smtClean="0">
                <a:latin typeface="Arial" panose="020B0604020202020204" pitchFamily="34" charset="0"/>
                <a:cs typeface="Arial" panose="020B0604020202020204" pitchFamily="34" charset="0"/>
                <a:sym typeface="Symbol"/>
              </a:rPr>
              <a:t> to 5 </a:t>
            </a:r>
            <a:r>
              <a:rPr lang="en-US" altLang="de-DE" sz="1600" dirty="0" err="1" smtClean="0">
                <a:latin typeface="Arial" panose="020B0604020202020204" pitchFamily="34" charset="0"/>
                <a:cs typeface="Arial" panose="020B0604020202020204" pitchFamily="34" charset="0"/>
                <a:sym typeface="Symbol"/>
              </a:rPr>
              <a:t>Sv</a:t>
            </a:r>
            <a:endParaRPr lang="en-US" altLang="de-DE" sz="1600" dirty="0">
              <a:latin typeface="Arial" panose="020B0604020202020204" pitchFamily="34" charset="0"/>
              <a:cs typeface="Arial" panose="020B0604020202020204" pitchFamily="34" charset="0"/>
            </a:endParaRPr>
          </a:p>
        </p:txBody>
      </p:sp>
      <p:sp>
        <p:nvSpPr>
          <p:cNvPr id="16" name="Rectangle 4"/>
          <p:cNvSpPr>
            <a:spLocks noChangeArrowheads="1"/>
          </p:cNvSpPr>
          <p:nvPr/>
        </p:nvSpPr>
        <p:spPr bwMode="auto">
          <a:xfrm>
            <a:off x="167184" y="1125788"/>
            <a:ext cx="6740608" cy="11510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pPr>
            <a:r>
              <a:rPr lang="en-US" altLang="de-DE" sz="1600" b="1" dirty="0" smtClean="0">
                <a:latin typeface="Arial" panose="020B0604020202020204" pitchFamily="34" charset="0"/>
                <a:cs typeface="Arial" panose="020B0604020202020204" pitchFamily="34" charset="0"/>
              </a:rPr>
              <a:t>Thermo-luminescence dosimeter TLD: </a:t>
            </a:r>
          </a:p>
          <a:p>
            <a:pPr marL="285750" indent="-285750" algn="l">
              <a:lnSpc>
                <a:spcPct val="70000"/>
              </a:lnSpc>
              <a:buFont typeface="Wingdings" panose="05000000000000000000" pitchFamily="2" charset="2"/>
              <a:buChar char="Ø"/>
            </a:pPr>
            <a:r>
              <a:rPr lang="en-US" altLang="de-DE" sz="1600" dirty="0" smtClean="0">
                <a:latin typeface="Arial" panose="020B0604020202020204" pitchFamily="34" charset="0"/>
                <a:cs typeface="Arial" panose="020B0604020202020204" pitchFamily="34" charset="0"/>
              </a:rPr>
              <a:t>Crystal e.g. </a:t>
            </a:r>
            <a:r>
              <a:rPr lang="en-US" altLang="de-DE" sz="1600" dirty="0" err="1" smtClean="0">
                <a:latin typeface="Arial" panose="020B0604020202020204" pitchFamily="34" charset="0"/>
                <a:cs typeface="Arial" panose="020B0604020202020204" pitchFamily="34" charset="0"/>
              </a:rPr>
              <a:t>LiF</a:t>
            </a:r>
            <a:r>
              <a:rPr lang="en-US" altLang="de-DE" sz="1600" dirty="0" smtClean="0">
                <a:latin typeface="Arial" panose="020B0604020202020204" pitchFamily="34" charset="0"/>
                <a:cs typeface="Arial" panose="020B0604020202020204" pitchFamily="34" charset="0"/>
              </a:rPr>
              <a:t> is excited by radiation and emit light when heated  </a:t>
            </a:r>
            <a:endParaRPr lang="en-US" altLang="de-DE" sz="1600" dirty="0">
              <a:latin typeface="Arial" panose="020B0604020202020204" pitchFamily="34" charset="0"/>
              <a:cs typeface="Arial" panose="020B0604020202020204" pitchFamily="34" charset="0"/>
            </a:endParaRPr>
          </a:p>
          <a:p>
            <a:pPr marL="285750" indent="-285750" algn="l">
              <a:lnSpc>
                <a:spcPct val="70000"/>
              </a:lnSpc>
              <a:buFont typeface="Wingdings" panose="05000000000000000000" pitchFamily="2" charset="2"/>
              <a:buChar char="Ø"/>
            </a:pPr>
            <a:r>
              <a:rPr lang="en-US" altLang="de-DE" sz="1600" dirty="0" smtClean="0">
                <a:latin typeface="Arial" panose="020B0604020202020204" pitchFamily="34" charset="0"/>
                <a:cs typeface="Arial" panose="020B0604020202020204" pitchFamily="34" charset="0"/>
              </a:rPr>
              <a:t>neutron sensitive via </a:t>
            </a:r>
            <a:r>
              <a:rPr lang="en-US" altLang="de-DE" sz="1600" baseline="30000" dirty="0" smtClean="0">
                <a:latin typeface="Arial" panose="020B0604020202020204" pitchFamily="34" charset="0"/>
                <a:cs typeface="Arial" panose="020B0604020202020204" pitchFamily="34" charset="0"/>
              </a:rPr>
              <a:t>6</a:t>
            </a:r>
            <a:r>
              <a:rPr lang="en-US" altLang="de-DE" sz="1600" dirty="0" smtClean="0">
                <a:latin typeface="Arial" panose="020B0604020202020204" pitchFamily="34" charset="0"/>
                <a:cs typeface="Arial" panose="020B0604020202020204" pitchFamily="34" charset="0"/>
              </a:rPr>
              <a:t>Li(n,</a:t>
            </a:r>
            <a:r>
              <a:rPr lang="en-US" altLang="de-DE" sz="1600" dirty="0" smtClean="0">
                <a:latin typeface="Arial" panose="020B0604020202020204" pitchFamily="34" charset="0"/>
                <a:cs typeface="Arial" panose="020B0604020202020204" pitchFamily="34" charset="0"/>
                <a:sym typeface="Symbol"/>
              </a:rPr>
              <a:t>)T</a:t>
            </a:r>
            <a:endParaRPr lang="en-US" altLang="de-DE" sz="1600" dirty="0" smtClean="0">
              <a:latin typeface="Arial" panose="020B0604020202020204" pitchFamily="34" charset="0"/>
              <a:cs typeface="Arial" panose="020B0604020202020204" pitchFamily="34" charset="0"/>
            </a:endParaRPr>
          </a:p>
          <a:p>
            <a:pPr algn="l">
              <a:lnSpc>
                <a:spcPct val="70000"/>
              </a:lnSpc>
            </a:pPr>
            <a:r>
              <a:rPr lang="en-US" altLang="de-DE" sz="1600" b="1" dirty="0" smtClean="0">
                <a:latin typeface="Arial" panose="020B0604020202020204" pitchFamily="34" charset="0"/>
                <a:cs typeface="Arial" panose="020B0604020202020204" pitchFamily="34" charset="0"/>
              </a:rPr>
              <a:t>Sensitivity for </a:t>
            </a:r>
            <a:r>
              <a:rPr lang="en-US" altLang="de-DE" sz="1600" b="1" dirty="0" smtClean="0">
                <a:latin typeface="Arial" panose="020B0604020202020204" pitchFamily="34" charset="0"/>
                <a:cs typeface="Arial" panose="020B0604020202020204" pitchFamily="34" charset="0"/>
                <a:sym typeface="Symbol"/>
              </a:rPr>
              <a:t> &amp; : </a:t>
            </a:r>
            <a:r>
              <a:rPr lang="en-US" altLang="de-DE" sz="1600" dirty="0" smtClean="0">
                <a:latin typeface="Arial" panose="020B0604020202020204" pitchFamily="34" charset="0"/>
                <a:cs typeface="Arial" panose="020B0604020202020204" pitchFamily="34" charset="0"/>
                <a:sym typeface="Symbol"/>
              </a:rPr>
              <a:t>0.1 </a:t>
            </a:r>
            <a:r>
              <a:rPr lang="en-US" altLang="de-DE" sz="1600" dirty="0" err="1" smtClean="0">
                <a:latin typeface="Arial" panose="020B0604020202020204" pitchFamily="34" charset="0"/>
                <a:cs typeface="Arial" panose="020B0604020202020204" pitchFamily="34" charset="0"/>
                <a:sym typeface="Symbol"/>
              </a:rPr>
              <a:t>mSv</a:t>
            </a:r>
            <a:r>
              <a:rPr lang="en-US" altLang="de-DE" sz="1600" dirty="0" smtClean="0">
                <a:latin typeface="Arial" panose="020B0604020202020204" pitchFamily="34" charset="0"/>
                <a:cs typeface="Arial" panose="020B0604020202020204" pitchFamily="34" charset="0"/>
                <a:sym typeface="Symbol"/>
              </a:rPr>
              <a:t> to 10 </a:t>
            </a:r>
            <a:r>
              <a:rPr lang="en-US" altLang="de-DE" sz="1600" dirty="0" err="1" smtClean="0">
                <a:latin typeface="Arial" panose="020B0604020202020204" pitchFamily="34" charset="0"/>
                <a:cs typeface="Arial" panose="020B0604020202020204" pitchFamily="34" charset="0"/>
                <a:sym typeface="Symbol"/>
              </a:rPr>
              <a:t>Sv</a:t>
            </a:r>
            <a:endParaRPr lang="en-US" altLang="de-DE" sz="1600" dirty="0">
              <a:latin typeface="Arial" panose="020B0604020202020204" pitchFamily="34" charset="0"/>
              <a:cs typeface="Arial" panose="020B0604020202020204" pitchFamily="34" charset="0"/>
            </a:endParaRPr>
          </a:p>
        </p:txBody>
      </p:sp>
      <p:sp>
        <p:nvSpPr>
          <p:cNvPr id="17" name="Rectangle 4"/>
          <p:cNvSpPr>
            <a:spLocks noChangeArrowheads="1"/>
          </p:cNvSpPr>
          <p:nvPr/>
        </p:nvSpPr>
        <p:spPr bwMode="auto">
          <a:xfrm>
            <a:off x="252000" y="5584802"/>
            <a:ext cx="5043388" cy="5601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pPr>
            <a:r>
              <a:rPr lang="en-US" altLang="de-DE" sz="1600" b="1" dirty="0" smtClean="0">
                <a:solidFill>
                  <a:srgbClr val="008000"/>
                </a:solidFill>
                <a:latin typeface="Arial" panose="020B0604020202020204" pitchFamily="34" charset="0"/>
                <a:cs typeface="Arial" panose="020B0604020202020204" pitchFamily="34" charset="0"/>
              </a:rPr>
              <a:t>Advantage: </a:t>
            </a:r>
            <a:r>
              <a:rPr lang="en-US" altLang="de-DE" sz="1600" dirty="0" smtClean="0">
                <a:latin typeface="Arial" panose="020B0604020202020204" pitchFamily="34" charset="0"/>
                <a:cs typeface="Arial" panose="020B0604020202020204" pitchFamily="34" charset="0"/>
              </a:rPr>
              <a:t>Can be archived</a:t>
            </a:r>
          </a:p>
          <a:p>
            <a:pPr algn="l">
              <a:lnSpc>
                <a:spcPct val="70000"/>
              </a:lnSpc>
            </a:pPr>
            <a:r>
              <a:rPr lang="en-US" altLang="de-DE" sz="1600" b="1" dirty="0" smtClean="0">
                <a:solidFill>
                  <a:srgbClr val="C00000"/>
                </a:solidFill>
                <a:latin typeface="Arial" panose="020B0604020202020204" pitchFamily="34" charset="0"/>
                <a:cs typeface="Arial" panose="020B0604020202020204" pitchFamily="34" charset="0"/>
              </a:rPr>
              <a:t>Disadvantage: </a:t>
            </a:r>
            <a:r>
              <a:rPr lang="en-US" altLang="de-DE" sz="1600" dirty="0">
                <a:latin typeface="Arial" panose="020B0604020202020204" pitchFamily="34" charset="0"/>
                <a:cs typeface="Arial" panose="020B0604020202020204" pitchFamily="34" charset="0"/>
              </a:rPr>
              <a:t>L</a:t>
            </a:r>
            <a:r>
              <a:rPr lang="en-US" altLang="de-DE" sz="1600" dirty="0" smtClean="0">
                <a:latin typeface="Arial" panose="020B0604020202020204" pitchFamily="34" charset="0"/>
                <a:cs typeface="Arial" panose="020B0604020202020204" pitchFamily="34" charset="0"/>
              </a:rPr>
              <a:t>imited sensitivity, </a:t>
            </a:r>
            <a:r>
              <a:rPr lang="en-US" altLang="de-DE" sz="1600" b="1" dirty="0">
                <a:latin typeface="Arial" panose="020B0604020202020204" pitchFamily="34" charset="0"/>
                <a:cs typeface="Arial" panose="020B0604020202020204" pitchFamily="34" charset="0"/>
              </a:rPr>
              <a:t>n</a:t>
            </a:r>
            <a:r>
              <a:rPr lang="en-US" altLang="de-DE" sz="1600" b="1" dirty="0" smtClean="0">
                <a:latin typeface="Arial" panose="020B0604020202020204" pitchFamily="34" charset="0"/>
                <a:cs typeface="Arial" panose="020B0604020202020204" pitchFamily="34" charset="0"/>
              </a:rPr>
              <a:t>o</a:t>
            </a:r>
            <a:r>
              <a:rPr lang="en-US" altLang="de-DE" sz="1600" dirty="0" smtClean="0">
                <a:latin typeface="Arial" panose="020B0604020202020204" pitchFamily="34" charset="0"/>
                <a:cs typeface="Arial" panose="020B0604020202020204" pitchFamily="34" charset="0"/>
              </a:rPr>
              <a:t> online display</a:t>
            </a:r>
            <a:endParaRPr lang="en-US" altLang="de-DE" sz="1600" dirty="0">
              <a:latin typeface="Arial" panose="020B0604020202020204" pitchFamily="34" charset="0"/>
              <a:cs typeface="Arial" panose="020B0604020202020204" pitchFamily="34" charset="0"/>
            </a:endParaRPr>
          </a:p>
        </p:txBody>
      </p:sp>
      <p:grpSp>
        <p:nvGrpSpPr>
          <p:cNvPr id="18" name="Gruppieren 17"/>
          <p:cNvGrpSpPr/>
          <p:nvPr/>
        </p:nvGrpSpPr>
        <p:grpSpPr>
          <a:xfrm>
            <a:off x="252020" y="2286617"/>
            <a:ext cx="4752028" cy="3131946"/>
            <a:chOff x="-1364868" y="1829992"/>
            <a:chExt cx="4921126" cy="4263304"/>
          </a:xfrm>
        </p:grpSpPr>
        <p:grpSp>
          <p:nvGrpSpPr>
            <p:cNvPr id="19" name="Gruppieren 18"/>
            <p:cNvGrpSpPr/>
            <p:nvPr/>
          </p:nvGrpSpPr>
          <p:grpSpPr>
            <a:xfrm>
              <a:off x="-1141214" y="1829992"/>
              <a:ext cx="4647045" cy="4231761"/>
              <a:chOff x="5433235" y="1446028"/>
              <a:chExt cx="4647045" cy="4231761"/>
            </a:xfrm>
          </p:grpSpPr>
          <p:pic>
            <p:nvPicPr>
              <p:cNvPr id="21" name="Grafik 20"/>
              <p:cNvPicPr>
                <a:picLocks noChangeAspect="1"/>
              </p:cNvPicPr>
              <p:nvPr/>
            </p:nvPicPr>
            <p:blipFill rotWithShape="1">
              <a:blip r:embed="rId3" cstate="print">
                <a:extLst>
                  <a:ext uri="{BEBA8EAE-BF5A-486C-A8C5-ECC9F3942E4B}">
                    <a14:imgProps xmlns:a14="http://schemas.microsoft.com/office/drawing/2010/main">
                      <a14:imgLayer r:embed="rId4">
                        <a14:imgEffect>
                          <a14:brightnessContrast bright="40000" contrast="-40000"/>
                        </a14:imgEffect>
                      </a14:imgLayer>
                    </a14:imgProps>
                  </a:ext>
                  <a:ext uri="{28A0092B-C50C-407E-A947-70E740481C1C}">
                    <a14:useLocalDpi xmlns:a14="http://schemas.microsoft.com/office/drawing/2010/main" val="0"/>
                  </a:ext>
                </a:extLst>
              </a:blip>
              <a:srcRect t="8814"/>
              <a:stretch/>
            </p:blipFill>
            <p:spPr>
              <a:xfrm>
                <a:off x="6244906" y="1509823"/>
                <a:ext cx="3381840" cy="4111708"/>
              </a:xfrm>
              <a:prstGeom prst="rect">
                <a:avLst/>
              </a:prstGeom>
            </p:spPr>
          </p:pic>
          <p:pic>
            <p:nvPicPr>
              <p:cNvPr id="22" name="Grafik 21"/>
              <p:cNvPicPr>
                <a:picLocks noChangeAspect="1"/>
              </p:cNvPicPr>
              <p:nvPr/>
            </p:nvPicPr>
            <p:blipFill rotWithShape="1">
              <a:blip r:embed="rId5" cstate="print">
                <a:clrChange>
                  <a:clrFrom>
                    <a:srgbClr val="FFFFFF"/>
                  </a:clrFrom>
                  <a:clrTo>
                    <a:srgbClr val="FFFFFF">
                      <a:alpha val="0"/>
                    </a:srgbClr>
                  </a:clrTo>
                </a:clrChange>
                <a:extLst>
                  <a:ext uri="{BEBA8EAE-BF5A-486C-A8C5-ECC9F3942E4B}">
                    <a14:imgProps xmlns:a14="http://schemas.microsoft.com/office/drawing/2010/main">
                      <a14:imgLayer r:embed="rId6">
                        <a14:imgEffect>
                          <a14:brightnessContrast bright="40000" contrast="-40000"/>
                        </a14:imgEffect>
                      </a14:imgLayer>
                    </a14:imgProps>
                  </a:ext>
                  <a:ext uri="{28A0092B-C50C-407E-A947-70E740481C1C}">
                    <a14:useLocalDpi xmlns:a14="http://schemas.microsoft.com/office/drawing/2010/main" val="0"/>
                  </a:ext>
                </a:extLst>
              </a:blip>
              <a:srcRect l="7140" r="4709" b="23592"/>
              <a:stretch/>
            </p:blipFill>
            <p:spPr>
              <a:xfrm rot="5400000">
                <a:off x="4692852" y="2186411"/>
                <a:ext cx="4231761" cy="2750995"/>
              </a:xfrm>
              <a:prstGeom prst="rect">
                <a:avLst/>
              </a:prstGeom>
            </p:spPr>
          </p:pic>
          <p:sp>
            <p:nvSpPr>
              <p:cNvPr id="23" name="Textfeld 22"/>
              <p:cNvSpPr txBox="1"/>
              <p:nvPr/>
            </p:nvSpPr>
            <p:spPr>
              <a:xfrm>
                <a:off x="8832303" y="1949499"/>
                <a:ext cx="1247976" cy="1216891"/>
              </a:xfrm>
              <a:prstGeom prst="rect">
                <a:avLst/>
              </a:prstGeom>
              <a:noFill/>
              <a:ln w="25400">
                <a:solidFill>
                  <a:srgbClr val="00B050"/>
                </a:solidFill>
              </a:ln>
            </p:spPr>
            <p:txBody>
              <a:bodyPr wrap="square" rtlCol="0">
                <a:spAutoFit/>
              </a:bodyPr>
              <a:lstStyle/>
              <a:p>
                <a:pPr algn="l">
                  <a:spcBef>
                    <a:spcPts val="0"/>
                  </a:spcBef>
                </a:pPr>
                <a:r>
                  <a:rPr lang="en-US" sz="2000" dirty="0" smtClean="0">
                    <a:latin typeface="Calibri" panose="020F0502020204030204" pitchFamily="34" charset="0"/>
                    <a:cs typeface="Calibri" panose="020F0502020204030204" pitchFamily="34" charset="0"/>
                  </a:rPr>
                  <a:t>TLD-100:</a:t>
                </a:r>
              </a:p>
              <a:p>
                <a:pPr algn="l">
                  <a:spcBef>
                    <a:spcPts val="0"/>
                  </a:spcBef>
                </a:pPr>
                <a:r>
                  <a:rPr lang="en-US" sz="2000" dirty="0" err="1" smtClean="0">
                    <a:latin typeface="Calibri" panose="020F0502020204030204" pitchFamily="34" charset="0"/>
                    <a:cs typeface="Calibri" panose="020F0502020204030204" pitchFamily="34" charset="0"/>
                  </a:rPr>
                  <a:t>LiF:Mg,Ti</a:t>
                </a:r>
                <a:endParaRPr lang="en-US" sz="2000" dirty="0" smtClean="0">
                  <a:latin typeface="Calibri" panose="020F0502020204030204" pitchFamily="34" charset="0"/>
                  <a:cs typeface="Calibri" panose="020F0502020204030204" pitchFamily="34" charset="0"/>
                </a:endParaRPr>
              </a:p>
              <a:p>
                <a:pPr algn="l">
                  <a:spcBef>
                    <a:spcPts val="0"/>
                  </a:spcBef>
                </a:pPr>
                <a:r>
                  <a:rPr lang="en-US" dirty="0" smtClean="0">
                    <a:latin typeface="Calibri" panose="020F0502020204030204" pitchFamily="34" charset="0"/>
                    <a:cs typeface="Calibri" panose="020F0502020204030204" pitchFamily="34" charset="0"/>
                  </a:rPr>
                  <a:t>5 x 5 mm</a:t>
                </a:r>
                <a:r>
                  <a:rPr lang="en-US" baseline="30000" dirty="0" smtClean="0">
                    <a:latin typeface="Calibri" panose="020F0502020204030204" pitchFamily="34" charset="0"/>
                    <a:cs typeface="Calibri" panose="020F0502020204030204" pitchFamily="34" charset="0"/>
                  </a:rPr>
                  <a:t>2</a:t>
                </a:r>
                <a:r>
                  <a:rPr lang="en-US" dirty="0" smtClean="0">
                    <a:latin typeface="Calibri" panose="020F0502020204030204" pitchFamily="34" charset="0"/>
                    <a:cs typeface="Calibri" panose="020F0502020204030204" pitchFamily="34" charset="0"/>
                  </a:rPr>
                  <a:t> </a:t>
                </a:r>
                <a:endParaRPr lang="en-US" dirty="0">
                  <a:latin typeface="Calibri" panose="020F0502020204030204" pitchFamily="34" charset="0"/>
                  <a:cs typeface="Calibri" panose="020F0502020204030204" pitchFamily="34" charset="0"/>
                </a:endParaRPr>
              </a:p>
            </p:txBody>
          </p:sp>
          <p:cxnSp>
            <p:nvCxnSpPr>
              <p:cNvPr id="24" name="Gerade Verbindung mit Pfeil 23"/>
              <p:cNvCxnSpPr/>
              <p:nvPr/>
            </p:nvCxnSpPr>
            <p:spPr>
              <a:xfrm flipH="1">
                <a:off x="8400256" y="2564904"/>
                <a:ext cx="432048" cy="373890"/>
              </a:xfrm>
              <a:prstGeom prst="straightConnector1">
                <a:avLst/>
              </a:prstGeom>
              <a:ln w="41275">
                <a:solidFill>
                  <a:srgbClr val="00B050"/>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25" name="Gerade Verbindung mit Pfeil 24"/>
              <p:cNvCxnSpPr/>
              <p:nvPr/>
            </p:nvCxnSpPr>
            <p:spPr>
              <a:xfrm flipH="1" flipV="1">
                <a:off x="8400255" y="2356445"/>
                <a:ext cx="432051" cy="69"/>
              </a:xfrm>
              <a:prstGeom prst="straightConnector1">
                <a:avLst/>
              </a:prstGeom>
              <a:ln w="41275">
                <a:solidFill>
                  <a:srgbClr val="00B050"/>
                </a:solidFill>
                <a:tailEnd type="triangle" w="lg" len="lg"/>
              </a:ln>
            </p:spPr>
            <p:style>
              <a:lnRef idx="1">
                <a:schemeClr val="accent1"/>
              </a:lnRef>
              <a:fillRef idx="0">
                <a:schemeClr val="accent1"/>
              </a:fillRef>
              <a:effectRef idx="0">
                <a:schemeClr val="accent1"/>
              </a:effectRef>
              <a:fontRef idx="minor">
                <a:schemeClr val="tx1"/>
              </a:fontRef>
            </p:style>
          </p:cxnSp>
          <p:sp>
            <p:nvSpPr>
              <p:cNvPr id="26" name="Textfeld 25"/>
              <p:cNvSpPr txBox="1"/>
              <p:nvPr/>
            </p:nvSpPr>
            <p:spPr>
              <a:xfrm>
                <a:off x="8859357" y="4370019"/>
                <a:ext cx="1220923" cy="494362"/>
              </a:xfrm>
              <a:prstGeom prst="rect">
                <a:avLst/>
              </a:prstGeom>
              <a:noFill/>
              <a:ln w="25400">
                <a:solidFill>
                  <a:srgbClr val="00B050"/>
                </a:solidFill>
              </a:ln>
            </p:spPr>
            <p:txBody>
              <a:bodyPr wrap="square" rtlCol="0">
                <a:spAutoFit/>
              </a:bodyPr>
              <a:lstStyle/>
              <a:p>
                <a:r>
                  <a:rPr lang="en-US" sz="2000" i="1" dirty="0" smtClean="0">
                    <a:latin typeface="Calibri" panose="020F0502020204030204" pitchFamily="34" charset="0"/>
                    <a:cs typeface="Calibri" panose="020F0502020204030204" pitchFamily="34" charset="0"/>
                  </a:rPr>
                  <a:t>Abso</a:t>
                </a:r>
                <a:r>
                  <a:rPr lang="en-US" sz="2000" dirty="0" smtClean="0">
                    <a:latin typeface="Calibri" panose="020F0502020204030204" pitchFamily="34" charset="0"/>
                    <a:cs typeface="Calibri" panose="020F0502020204030204" pitchFamily="34" charset="0"/>
                  </a:rPr>
                  <a:t>rber</a:t>
                </a:r>
                <a:endParaRPr lang="en-US" sz="2000" dirty="0">
                  <a:latin typeface="Calibri" panose="020F0502020204030204" pitchFamily="34" charset="0"/>
                  <a:cs typeface="Calibri" panose="020F0502020204030204" pitchFamily="34" charset="0"/>
                </a:endParaRPr>
              </a:p>
            </p:txBody>
          </p:sp>
          <p:cxnSp>
            <p:nvCxnSpPr>
              <p:cNvPr id="27" name="Gerade Verbindung mit Pfeil 26"/>
              <p:cNvCxnSpPr>
                <a:stCxn id="26" idx="1"/>
              </p:cNvCxnSpPr>
              <p:nvPr/>
            </p:nvCxnSpPr>
            <p:spPr>
              <a:xfrm flipH="1" flipV="1">
                <a:off x="8274244" y="4549770"/>
                <a:ext cx="585113" cy="67430"/>
              </a:xfrm>
              <a:prstGeom prst="straightConnector1">
                <a:avLst/>
              </a:prstGeom>
              <a:ln w="41275">
                <a:solidFill>
                  <a:srgbClr val="00B050"/>
                </a:solidFill>
                <a:tailEnd type="triangle" w="lg" len="lg"/>
              </a:ln>
            </p:spPr>
            <p:style>
              <a:lnRef idx="1">
                <a:schemeClr val="accent1"/>
              </a:lnRef>
              <a:fillRef idx="0">
                <a:schemeClr val="accent1"/>
              </a:fillRef>
              <a:effectRef idx="0">
                <a:schemeClr val="accent1"/>
              </a:effectRef>
              <a:fontRef idx="minor">
                <a:schemeClr val="tx1"/>
              </a:fontRef>
            </p:style>
          </p:cxnSp>
          <p:sp>
            <p:nvSpPr>
              <p:cNvPr id="28" name="Textfeld 27"/>
              <p:cNvSpPr txBox="1"/>
              <p:nvPr/>
            </p:nvSpPr>
            <p:spPr>
              <a:xfrm>
                <a:off x="6193386" y="4439267"/>
                <a:ext cx="1203648" cy="874640"/>
              </a:xfrm>
              <a:prstGeom prst="rect">
                <a:avLst/>
              </a:prstGeom>
              <a:noFill/>
              <a:ln w="25400">
                <a:solidFill>
                  <a:srgbClr val="00B050"/>
                </a:solidFill>
              </a:ln>
            </p:spPr>
            <p:txBody>
              <a:bodyPr wrap="square" rtlCol="0">
                <a:spAutoFit/>
              </a:bodyPr>
              <a:lstStyle/>
              <a:p>
                <a:pPr algn="l"/>
                <a:r>
                  <a:rPr lang="en-US" sz="2000" dirty="0" smtClean="0">
                    <a:latin typeface="Calibri" panose="020F0502020204030204" pitchFamily="34" charset="0"/>
                    <a:cs typeface="Calibri" panose="020F0502020204030204" pitchFamily="34" charset="0"/>
                  </a:rPr>
                  <a:t>Window for </a:t>
                </a:r>
                <a:r>
                  <a:rPr lang="en-US" sz="2000" dirty="0" smtClean="0">
                    <a:latin typeface="Calibri" panose="020F0502020204030204" pitchFamily="34" charset="0"/>
                    <a:cs typeface="Calibri" panose="020F0502020204030204" pitchFamily="34" charset="0"/>
                    <a:sym typeface="Symbol" panose="05050102010706020507" pitchFamily="18" charset="2"/>
                  </a:rPr>
                  <a:t>-ray</a:t>
                </a:r>
                <a:endParaRPr lang="en-US" sz="2000" dirty="0">
                  <a:latin typeface="Calibri" panose="020F0502020204030204" pitchFamily="34" charset="0"/>
                  <a:cs typeface="Calibri" panose="020F0502020204030204" pitchFamily="34" charset="0"/>
                </a:endParaRPr>
              </a:p>
            </p:txBody>
          </p:sp>
          <p:cxnSp>
            <p:nvCxnSpPr>
              <p:cNvPr id="29" name="Gerade Verbindung mit Pfeil 28"/>
              <p:cNvCxnSpPr/>
              <p:nvPr/>
            </p:nvCxnSpPr>
            <p:spPr>
              <a:xfrm flipH="1" flipV="1">
                <a:off x="6597650" y="3784600"/>
                <a:ext cx="197374" cy="645155"/>
              </a:xfrm>
              <a:prstGeom prst="straightConnector1">
                <a:avLst/>
              </a:prstGeom>
              <a:ln w="41275">
                <a:solidFill>
                  <a:srgbClr val="00B050"/>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30" name="Gerade Verbindung mit Pfeil 29"/>
              <p:cNvCxnSpPr>
                <a:stCxn id="28" idx="0"/>
              </p:cNvCxnSpPr>
              <p:nvPr/>
            </p:nvCxnSpPr>
            <p:spPr>
              <a:xfrm flipV="1">
                <a:off x="6795210" y="3886201"/>
                <a:ext cx="1088595" cy="553067"/>
              </a:xfrm>
              <a:prstGeom prst="straightConnector1">
                <a:avLst/>
              </a:prstGeom>
              <a:ln w="41275">
                <a:solidFill>
                  <a:srgbClr val="00B050"/>
                </a:solidFill>
                <a:tailEnd type="triangle" w="lg" len="lg"/>
              </a:ln>
            </p:spPr>
            <p:style>
              <a:lnRef idx="1">
                <a:schemeClr val="accent1"/>
              </a:lnRef>
              <a:fillRef idx="0">
                <a:schemeClr val="accent1"/>
              </a:fillRef>
              <a:effectRef idx="0">
                <a:schemeClr val="accent1"/>
              </a:effectRef>
              <a:fontRef idx="minor">
                <a:schemeClr val="tx1"/>
              </a:fontRef>
            </p:style>
          </p:cxnSp>
        </p:grpSp>
        <p:sp>
          <p:nvSpPr>
            <p:cNvPr id="20" name="Rechteck 19"/>
            <p:cNvSpPr/>
            <p:nvPr/>
          </p:nvSpPr>
          <p:spPr>
            <a:xfrm>
              <a:off x="-1364868" y="1844824"/>
              <a:ext cx="4921126" cy="4248472"/>
            </a:xfrm>
            <a:prstGeom prst="rect">
              <a:avLst/>
            </a:prstGeom>
            <a:noFill/>
            <a:ln w="19050">
              <a:solidFill>
                <a:srgbClr val="00B05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3586713172"/>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7" grpId="0"/>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Text Box 2"/>
          <p:cNvSpPr txBox="1">
            <a:spLocks noChangeArrowheads="1"/>
          </p:cNvSpPr>
          <p:nvPr/>
        </p:nvSpPr>
        <p:spPr bwMode="auto">
          <a:xfrm>
            <a:off x="252000" y="180000"/>
            <a:ext cx="7924800" cy="430887"/>
          </a:xfrm>
          <a:prstGeom prst="rect">
            <a:avLst/>
          </a:prstGeom>
          <a:solidFill>
            <a:schemeClr val="bg1">
              <a:alpha val="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sz="2200" b="1" dirty="0" smtClean="0">
                <a:solidFill>
                  <a:srgbClr val="000000"/>
                </a:solidFill>
                <a:latin typeface="Calibri" panose="020F0502020204030204" pitchFamily="34" charset="0"/>
                <a:cs typeface="Calibri" panose="020F0502020204030204" pitchFamily="34" charset="0"/>
              </a:rPr>
              <a:t>Active personal Dosimeter</a:t>
            </a:r>
            <a:endParaRPr lang="en-US" sz="2200" b="1" dirty="0">
              <a:solidFill>
                <a:srgbClr val="000000"/>
              </a:solidFill>
              <a:latin typeface="Calibri" panose="020F0502020204030204" pitchFamily="34" charset="0"/>
              <a:cs typeface="Calibri" panose="020F0502020204030204" pitchFamily="34" charset="0"/>
            </a:endParaRPr>
          </a:p>
        </p:txBody>
      </p:sp>
      <p:sp>
        <p:nvSpPr>
          <p:cNvPr id="3076" name="Text Box 3"/>
          <p:cNvSpPr txBox="1">
            <a:spLocks noChangeArrowheads="1"/>
          </p:cNvSpPr>
          <p:nvPr/>
        </p:nvSpPr>
        <p:spPr bwMode="auto">
          <a:xfrm>
            <a:off x="125413" y="1343025"/>
            <a:ext cx="8729662" cy="180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en-US" sz="1600">
              <a:solidFill>
                <a:srgbClr val="006600"/>
              </a:solidFill>
              <a:latin typeface="Comic Sans MS" pitchFamily="66" charset="0"/>
            </a:endParaRPr>
          </a:p>
          <a:p>
            <a:pPr algn="l"/>
            <a:endParaRPr lang="en-US" sz="1600">
              <a:solidFill>
                <a:srgbClr val="006600"/>
              </a:solidFill>
              <a:latin typeface="Comic Sans MS" pitchFamily="66" charset="0"/>
            </a:endParaRPr>
          </a:p>
          <a:p>
            <a:pPr algn="l"/>
            <a:endParaRPr lang="en-US" sz="1600">
              <a:solidFill>
                <a:srgbClr val="006600"/>
              </a:solidFill>
              <a:latin typeface="Comic Sans MS" pitchFamily="66" charset="0"/>
            </a:endParaRPr>
          </a:p>
          <a:p>
            <a:pPr algn="l"/>
            <a:endParaRPr lang="en-US" sz="1600">
              <a:solidFill>
                <a:srgbClr val="006600"/>
              </a:solidFill>
              <a:latin typeface="Comic Sans MS" pitchFamily="66" charset="0"/>
            </a:endParaRPr>
          </a:p>
          <a:p>
            <a:pPr algn="l"/>
            <a:endParaRPr lang="en-US" sz="1600">
              <a:solidFill>
                <a:srgbClr val="006600"/>
              </a:solidFill>
              <a:latin typeface="Comic Sans MS" pitchFamily="66" charset="0"/>
            </a:endParaRPr>
          </a:p>
        </p:txBody>
      </p:sp>
      <p:sp>
        <p:nvSpPr>
          <p:cNvPr id="12" name="Rectangle 4"/>
          <p:cNvSpPr>
            <a:spLocks noChangeArrowheads="1"/>
          </p:cNvSpPr>
          <p:nvPr/>
        </p:nvSpPr>
        <p:spPr bwMode="auto">
          <a:xfrm>
            <a:off x="229891" y="860204"/>
            <a:ext cx="5524179" cy="11510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pPr>
            <a:r>
              <a:rPr lang="en-US" altLang="de-DE" sz="1600" b="1" dirty="0" smtClean="0">
                <a:solidFill>
                  <a:srgbClr val="0000FF"/>
                </a:solidFill>
                <a:latin typeface="Arial" panose="020B0604020202020204" pitchFamily="34" charset="0"/>
                <a:cs typeface="Arial" panose="020B0604020202020204" pitchFamily="34" charset="0"/>
              </a:rPr>
              <a:t>Active dosimeters for online display </a:t>
            </a:r>
          </a:p>
          <a:p>
            <a:pPr algn="l">
              <a:lnSpc>
                <a:spcPct val="70000"/>
              </a:lnSpc>
            </a:pPr>
            <a:r>
              <a:rPr lang="en-US" altLang="de-DE" sz="1600" dirty="0">
                <a:latin typeface="Arial" panose="020B0604020202020204" pitchFamily="34" charset="0"/>
                <a:cs typeface="Arial" panose="020B0604020202020204" pitchFamily="34" charset="0"/>
              </a:rPr>
              <a:t>Dose measurement with alarm function, </a:t>
            </a:r>
          </a:p>
          <a:p>
            <a:pPr algn="l">
              <a:lnSpc>
                <a:spcPct val="70000"/>
              </a:lnSpc>
            </a:pPr>
            <a:r>
              <a:rPr lang="en-US" altLang="de-DE" sz="1600" dirty="0">
                <a:latin typeface="Arial" panose="020B0604020202020204" pitchFamily="34" charset="0"/>
                <a:cs typeface="Arial" panose="020B0604020202020204" pitchFamily="34" charset="0"/>
              </a:rPr>
              <a:t>has to be worn when entering a protected area  </a:t>
            </a:r>
          </a:p>
          <a:p>
            <a:pPr algn="l">
              <a:lnSpc>
                <a:spcPct val="70000"/>
              </a:lnSpc>
            </a:pPr>
            <a:endParaRPr lang="en-US" altLang="de-DE" sz="1600" b="1" dirty="0">
              <a:solidFill>
                <a:srgbClr val="0000FF"/>
              </a:solidFill>
              <a:latin typeface="Arial" panose="020B0604020202020204" pitchFamily="34" charset="0"/>
              <a:cs typeface="Arial" panose="020B0604020202020204" pitchFamily="34" charset="0"/>
            </a:endParaRPr>
          </a:p>
        </p:txBody>
      </p:sp>
      <p:sp>
        <p:nvSpPr>
          <p:cNvPr id="13" name="Rectangle 4"/>
          <p:cNvSpPr>
            <a:spLocks noChangeArrowheads="1"/>
          </p:cNvSpPr>
          <p:nvPr/>
        </p:nvSpPr>
        <p:spPr bwMode="auto">
          <a:xfrm>
            <a:off x="193934" y="1772542"/>
            <a:ext cx="5301134" cy="5601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pPr>
            <a:r>
              <a:rPr lang="en-US" altLang="de-DE" sz="1600" b="1" dirty="0" smtClean="0">
                <a:latin typeface="Arial" panose="020B0604020202020204" pitchFamily="34" charset="0"/>
                <a:cs typeface="Arial" panose="020B0604020202020204" pitchFamily="34" charset="0"/>
              </a:rPr>
              <a:t>Ionization chambers or proportional chambers:</a:t>
            </a:r>
            <a:endParaRPr lang="en-US" altLang="de-DE" sz="1600" dirty="0" smtClean="0">
              <a:latin typeface="Arial" panose="020B0604020202020204" pitchFamily="34" charset="0"/>
              <a:cs typeface="Arial" panose="020B0604020202020204" pitchFamily="34" charset="0"/>
            </a:endParaRPr>
          </a:p>
          <a:p>
            <a:pPr algn="l">
              <a:lnSpc>
                <a:spcPct val="70000"/>
              </a:lnSpc>
            </a:pPr>
            <a:r>
              <a:rPr lang="en-US" altLang="de-DE" sz="1600" dirty="0" smtClean="0">
                <a:latin typeface="Arial" panose="020B0604020202020204" pitchFamily="34" charset="0"/>
                <a:cs typeface="Arial" panose="020B0604020202020204" pitchFamily="34" charset="0"/>
              </a:rPr>
              <a:t>Alternative: PIN-diode solid state detector </a:t>
            </a:r>
          </a:p>
        </p:txBody>
      </p:sp>
      <p:sp>
        <p:nvSpPr>
          <p:cNvPr id="14" name="Rectangle 4"/>
          <p:cNvSpPr>
            <a:spLocks noChangeArrowheads="1"/>
          </p:cNvSpPr>
          <p:nvPr/>
        </p:nvSpPr>
        <p:spPr bwMode="auto">
          <a:xfrm>
            <a:off x="235458" y="2373436"/>
            <a:ext cx="4663987" cy="8556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pPr>
            <a:r>
              <a:rPr lang="en-US" altLang="de-DE" sz="1600" dirty="0">
                <a:latin typeface="Arial" panose="020B0604020202020204" pitchFamily="34" charset="0"/>
                <a:cs typeface="Arial" panose="020B0604020202020204" pitchFamily="34" charset="0"/>
              </a:rPr>
              <a:t>P</a:t>
            </a:r>
            <a:r>
              <a:rPr lang="en-US" altLang="de-DE" sz="1600" dirty="0" smtClean="0">
                <a:latin typeface="Arial" panose="020B0604020202020204" pitchFamily="34" charset="0"/>
                <a:cs typeface="Arial" panose="020B0604020202020204" pitchFamily="34" charset="0"/>
              </a:rPr>
              <a:t>hotons: typ</a:t>
            </a:r>
            <a:r>
              <a:rPr lang="en-US" altLang="de-DE" sz="1600" dirty="0">
                <a:latin typeface="Arial" panose="020B0604020202020204" pitchFamily="34" charset="0"/>
                <a:cs typeface="Arial" panose="020B0604020202020204" pitchFamily="34" charset="0"/>
              </a:rPr>
              <a:t>. </a:t>
            </a:r>
            <a:r>
              <a:rPr lang="en-US" altLang="de-DE" sz="1600" dirty="0" smtClean="0">
                <a:latin typeface="Arial" panose="020B0604020202020204" pitchFamily="34" charset="0"/>
                <a:cs typeface="Arial" panose="020B0604020202020204" pitchFamily="34" charset="0"/>
              </a:rPr>
              <a:t>10 </a:t>
            </a:r>
            <a:r>
              <a:rPr lang="en-US" altLang="de-DE" sz="1600" dirty="0" err="1">
                <a:latin typeface="Arial" panose="020B0604020202020204" pitchFamily="34" charset="0"/>
                <a:cs typeface="Arial" panose="020B0604020202020204" pitchFamily="34" charset="0"/>
              </a:rPr>
              <a:t>keV</a:t>
            </a:r>
            <a:r>
              <a:rPr lang="en-US" altLang="de-DE" sz="1600" dirty="0">
                <a:latin typeface="Arial" panose="020B0604020202020204" pitchFamily="34" charset="0"/>
                <a:cs typeface="Arial" panose="020B0604020202020204" pitchFamily="34" charset="0"/>
              </a:rPr>
              <a:t>...  </a:t>
            </a:r>
            <a:r>
              <a:rPr lang="en-US" altLang="de-DE" sz="1600" dirty="0" smtClean="0">
                <a:latin typeface="Arial" panose="020B0604020202020204" pitchFamily="34" charset="0"/>
                <a:cs typeface="Arial" panose="020B0604020202020204" pitchFamily="34" charset="0"/>
              </a:rPr>
              <a:t>10 MeV</a:t>
            </a:r>
          </a:p>
          <a:p>
            <a:pPr algn="l">
              <a:lnSpc>
                <a:spcPct val="70000"/>
              </a:lnSpc>
            </a:pPr>
            <a:r>
              <a:rPr lang="en-US" altLang="de-DE" sz="1600" b="1" dirty="0" smtClean="0">
                <a:latin typeface="Arial" panose="020B0604020202020204" pitchFamily="34" charset="0"/>
                <a:cs typeface="Arial" panose="020B0604020202020204" pitchFamily="34" charset="0"/>
                <a:sym typeface="Symbol"/>
              </a:rPr>
              <a:t></a:t>
            </a:r>
            <a:r>
              <a:rPr lang="en-US" altLang="de-DE" sz="1600" b="1" baseline="30000" dirty="0" smtClean="0">
                <a:latin typeface="Arial" panose="020B0604020202020204" pitchFamily="34" charset="0"/>
                <a:cs typeface="Arial" panose="020B0604020202020204" pitchFamily="34" charset="0"/>
                <a:sym typeface="Symbol"/>
              </a:rPr>
              <a:t> </a:t>
            </a:r>
            <a:r>
              <a:rPr lang="en-US" altLang="de-DE" sz="1600" dirty="0" smtClean="0">
                <a:latin typeface="Arial" panose="020B0604020202020204" pitchFamily="34" charset="0"/>
                <a:cs typeface="Arial" panose="020B0604020202020204" pitchFamily="34" charset="0"/>
                <a:sym typeface="Symbol"/>
              </a:rPr>
              <a:t> : 0.25 .... 1.5 MeV</a:t>
            </a:r>
            <a:endParaRPr lang="en-US" altLang="de-DE" sz="1600" b="1" dirty="0" smtClean="0">
              <a:latin typeface="Arial" panose="020B0604020202020204" pitchFamily="34" charset="0"/>
              <a:cs typeface="Arial" panose="020B0604020202020204" pitchFamily="34" charset="0"/>
            </a:endParaRPr>
          </a:p>
          <a:p>
            <a:pPr algn="l">
              <a:lnSpc>
                <a:spcPct val="70000"/>
              </a:lnSpc>
            </a:pPr>
            <a:r>
              <a:rPr lang="en-US" altLang="de-DE" sz="1600" b="1" dirty="0" smtClean="0">
                <a:solidFill>
                  <a:srgbClr val="0000FF"/>
                </a:solidFill>
                <a:latin typeface="Arial" panose="020B0604020202020204" pitchFamily="34" charset="0"/>
                <a:cs typeface="Arial" panose="020B0604020202020204" pitchFamily="34" charset="0"/>
              </a:rPr>
              <a:t>Sensitivity for </a:t>
            </a:r>
            <a:r>
              <a:rPr lang="en-US" altLang="de-DE" sz="1600" b="1" dirty="0" smtClean="0">
                <a:solidFill>
                  <a:srgbClr val="0000FF"/>
                </a:solidFill>
                <a:latin typeface="Arial" panose="020B0604020202020204" pitchFamily="34" charset="0"/>
                <a:cs typeface="Arial" panose="020B0604020202020204" pitchFamily="34" charset="0"/>
                <a:sym typeface="Symbol"/>
              </a:rPr>
              <a:t> &amp; : </a:t>
            </a:r>
            <a:r>
              <a:rPr lang="en-US" altLang="de-DE" sz="1600" dirty="0" smtClean="0">
                <a:solidFill>
                  <a:srgbClr val="0000FF"/>
                </a:solidFill>
                <a:latin typeface="Arial" panose="020B0604020202020204" pitchFamily="34" charset="0"/>
                <a:cs typeface="Arial" panose="020B0604020202020204" pitchFamily="34" charset="0"/>
                <a:sym typeface="Symbol"/>
              </a:rPr>
              <a:t>0.05 µ</a:t>
            </a:r>
            <a:r>
              <a:rPr lang="en-US" altLang="de-DE" sz="1600" dirty="0" err="1" smtClean="0">
                <a:solidFill>
                  <a:srgbClr val="0000FF"/>
                </a:solidFill>
                <a:latin typeface="Arial" panose="020B0604020202020204" pitchFamily="34" charset="0"/>
                <a:cs typeface="Arial" panose="020B0604020202020204" pitchFamily="34" charset="0"/>
                <a:sym typeface="Symbol"/>
              </a:rPr>
              <a:t>Sv</a:t>
            </a:r>
            <a:r>
              <a:rPr lang="en-US" altLang="de-DE" sz="1600" dirty="0" smtClean="0">
                <a:solidFill>
                  <a:srgbClr val="0000FF"/>
                </a:solidFill>
                <a:latin typeface="Arial" panose="020B0604020202020204" pitchFamily="34" charset="0"/>
                <a:cs typeface="Arial" panose="020B0604020202020204" pitchFamily="34" charset="0"/>
                <a:sym typeface="Symbol"/>
              </a:rPr>
              <a:t>/h to 1 </a:t>
            </a:r>
            <a:r>
              <a:rPr lang="en-US" altLang="de-DE" sz="1600" dirty="0" err="1" smtClean="0">
                <a:solidFill>
                  <a:srgbClr val="0000FF"/>
                </a:solidFill>
                <a:latin typeface="Arial" panose="020B0604020202020204" pitchFamily="34" charset="0"/>
                <a:cs typeface="Arial" panose="020B0604020202020204" pitchFamily="34" charset="0"/>
                <a:sym typeface="Symbol"/>
              </a:rPr>
              <a:t>Sv</a:t>
            </a:r>
            <a:r>
              <a:rPr lang="en-US" altLang="de-DE" sz="1600" dirty="0" smtClean="0">
                <a:solidFill>
                  <a:srgbClr val="0000FF"/>
                </a:solidFill>
                <a:latin typeface="Arial" panose="020B0604020202020204" pitchFamily="34" charset="0"/>
                <a:cs typeface="Arial" panose="020B0604020202020204" pitchFamily="34" charset="0"/>
                <a:sym typeface="Symbol"/>
              </a:rPr>
              <a:t>/h</a:t>
            </a:r>
            <a:endParaRPr lang="en-US" altLang="de-DE" sz="1600" dirty="0">
              <a:solidFill>
                <a:srgbClr val="0000FF"/>
              </a:solidFill>
              <a:latin typeface="Arial" panose="020B0604020202020204" pitchFamily="34" charset="0"/>
              <a:cs typeface="Arial" panose="020B0604020202020204" pitchFamily="34" charset="0"/>
            </a:endParaRPr>
          </a:p>
        </p:txBody>
      </p:sp>
      <p:sp>
        <p:nvSpPr>
          <p:cNvPr id="16" name="Rectangle 4"/>
          <p:cNvSpPr>
            <a:spLocks noChangeArrowheads="1"/>
          </p:cNvSpPr>
          <p:nvPr/>
        </p:nvSpPr>
        <p:spPr bwMode="auto">
          <a:xfrm>
            <a:off x="289682" y="3645024"/>
            <a:ext cx="5506454" cy="144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pPr>
            <a:r>
              <a:rPr lang="en-US" altLang="de-DE" sz="1600" b="1" dirty="0" smtClean="0">
                <a:latin typeface="Arial" panose="020B0604020202020204" pitchFamily="34" charset="0"/>
                <a:cs typeface="Arial" panose="020B0604020202020204" pitchFamily="34" charset="0"/>
              </a:rPr>
              <a:t>‘Pocket meter’ for </a:t>
            </a:r>
            <a:r>
              <a:rPr lang="en-US" altLang="de-DE" sz="1600" b="1" dirty="0" smtClean="0">
                <a:latin typeface="Arial" panose="020B0604020202020204" pitchFamily="34" charset="0"/>
                <a:cs typeface="Arial" panose="020B0604020202020204" pitchFamily="34" charset="0"/>
                <a:sym typeface="Symbol"/>
              </a:rPr>
              <a:t>-rays</a:t>
            </a:r>
            <a:r>
              <a:rPr lang="en-US" altLang="de-DE" sz="1600" b="1" dirty="0" smtClean="0">
                <a:latin typeface="Arial" panose="020B0604020202020204" pitchFamily="34" charset="0"/>
                <a:cs typeface="Arial" panose="020B0604020202020204" pitchFamily="34" charset="0"/>
              </a:rPr>
              <a:t>: </a:t>
            </a:r>
          </a:p>
          <a:p>
            <a:pPr algn="l">
              <a:lnSpc>
                <a:spcPct val="70000"/>
              </a:lnSpc>
            </a:pPr>
            <a:r>
              <a:rPr lang="en-US" altLang="de-DE" sz="1600" dirty="0" smtClean="0">
                <a:latin typeface="Arial" panose="020B0604020202020204" pitchFamily="34" charset="0"/>
                <a:cs typeface="Arial" panose="020B0604020202020204" pitchFamily="34" charset="0"/>
              </a:rPr>
              <a:t>Scintillator </a:t>
            </a:r>
            <a:r>
              <a:rPr lang="en-US" altLang="de-DE" sz="1600" dirty="0" err="1" smtClean="0">
                <a:latin typeface="Arial" panose="020B0604020202020204" pitchFamily="34" charset="0"/>
                <a:cs typeface="Arial" panose="020B0604020202020204" pitchFamily="34" charset="0"/>
              </a:rPr>
              <a:t>NaI</a:t>
            </a:r>
            <a:r>
              <a:rPr lang="en-US" altLang="de-DE" sz="1600" dirty="0" smtClean="0">
                <a:latin typeface="Arial" panose="020B0604020202020204" pitchFamily="34" charset="0"/>
                <a:cs typeface="Arial" panose="020B0604020202020204" pitchFamily="34" charset="0"/>
              </a:rPr>
              <a:t>(Tl) + photo-multiplier for </a:t>
            </a:r>
            <a:r>
              <a:rPr lang="en-US" altLang="de-DE" sz="1600" dirty="0" smtClean="0">
                <a:latin typeface="Arial" panose="020B0604020202020204" pitchFamily="34" charset="0"/>
                <a:cs typeface="Arial" panose="020B0604020202020204" pitchFamily="34" charset="0"/>
                <a:sym typeface="Symbol"/>
              </a:rPr>
              <a:t> detection</a:t>
            </a:r>
            <a:r>
              <a:rPr lang="en-US" altLang="de-DE" sz="1600" dirty="0" smtClean="0">
                <a:latin typeface="Arial" panose="020B0604020202020204" pitchFamily="34" charset="0"/>
                <a:cs typeface="Arial" panose="020B0604020202020204" pitchFamily="34" charset="0"/>
              </a:rPr>
              <a:t>  </a:t>
            </a:r>
            <a:endParaRPr lang="en-US" altLang="de-DE" sz="1600" dirty="0">
              <a:latin typeface="Arial" panose="020B0604020202020204" pitchFamily="34" charset="0"/>
              <a:cs typeface="Arial" panose="020B0604020202020204" pitchFamily="34" charset="0"/>
            </a:endParaRPr>
          </a:p>
          <a:p>
            <a:pPr algn="l">
              <a:lnSpc>
                <a:spcPct val="70000"/>
              </a:lnSpc>
            </a:pPr>
            <a:r>
              <a:rPr lang="en-US" altLang="de-DE" sz="1600" dirty="0">
                <a:latin typeface="Arial" panose="020B0604020202020204" pitchFamily="34" charset="0"/>
                <a:cs typeface="Arial" panose="020B0604020202020204" pitchFamily="34" charset="0"/>
              </a:rPr>
              <a:t>photons (typ. </a:t>
            </a:r>
            <a:r>
              <a:rPr lang="en-US" altLang="de-DE" sz="1600" dirty="0" smtClean="0">
                <a:latin typeface="Arial" panose="020B0604020202020204" pitchFamily="34" charset="0"/>
                <a:cs typeface="Arial" panose="020B0604020202020204" pitchFamily="34" charset="0"/>
              </a:rPr>
              <a:t>60 </a:t>
            </a:r>
            <a:r>
              <a:rPr lang="en-US" altLang="de-DE" sz="1600" dirty="0" err="1" smtClean="0">
                <a:latin typeface="Arial" panose="020B0604020202020204" pitchFamily="34" charset="0"/>
                <a:cs typeface="Arial" panose="020B0604020202020204" pitchFamily="34" charset="0"/>
              </a:rPr>
              <a:t>keV</a:t>
            </a:r>
            <a:r>
              <a:rPr lang="en-US" altLang="de-DE" sz="1600" dirty="0">
                <a:latin typeface="Arial" panose="020B0604020202020204" pitchFamily="34" charset="0"/>
                <a:cs typeface="Arial" panose="020B0604020202020204" pitchFamily="34" charset="0"/>
              </a:rPr>
              <a:t>... </a:t>
            </a:r>
            <a:r>
              <a:rPr lang="en-US" altLang="de-DE" sz="1600" dirty="0" smtClean="0">
                <a:latin typeface="Arial" panose="020B0604020202020204" pitchFamily="34" charset="0"/>
                <a:cs typeface="Arial" panose="020B0604020202020204" pitchFamily="34" charset="0"/>
              </a:rPr>
              <a:t> 1.5 MeV</a:t>
            </a:r>
            <a:r>
              <a:rPr lang="en-US" altLang="de-DE" sz="1600" dirty="0">
                <a:latin typeface="Arial" panose="020B0604020202020204" pitchFamily="34" charset="0"/>
                <a:cs typeface="Arial" panose="020B0604020202020204" pitchFamily="34" charset="0"/>
              </a:rPr>
              <a:t>) </a:t>
            </a:r>
            <a:endParaRPr lang="en-US" altLang="de-DE" sz="1600" dirty="0" smtClean="0">
              <a:latin typeface="Arial" panose="020B0604020202020204" pitchFamily="34" charset="0"/>
              <a:cs typeface="Arial" panose="020B0604020202020204" pitchFamily="34" charset="0"/>
            </a:endParaRPr>
          </a:p>
          <a:p>
            <a:pPr algn="l">
              <a:lnSpc>
                <a:spcPct val="70000"/>
              </a:lnSpc>
            </a:pPr>
            <a:r>
              <a:rPr lang="en-US" altLang="de-DE" sz="1600" b="1" dirty="0" smtClean="0">
                <a:solidFill>
                  <a:srgbClr val="0000FF"/>
                </a:solidFill>
                <a:latin typeface="Arial" panose="020B0604020202020204" pitchFamily="34" charset="0"/>
                <a:cs typeface="Arial" panose="020B0604020202020204" pitchFamily="34" charset="0"/>
              </a:rPr>
              <a:t>Sensitivity for </a:t>
            </a:r>
            <a:r>
              <a:rPr lang="en-US" altLang="de-DE" sz="1600" b="1" dirty="0" smtClean="0">
                <a:solidFill>
                  <a:srgbClr val="0000FF"/>
                </a:solidFill>
                <a:latin typeface="Arial" panose="020B0604020202020204" pitchFamily="34" charset="0"/>
                <a:cs typeface="Arial" panose="020B0604020202020204" pitchFamily="34" charset="0"/>
                <a:sym typeface="Symbol"/>
              </a:rPr>
              <a:t>: </a:t>
            </a:r>
            <a:r>
              <a:rPr lang="de-DE" sz="1600" dirty="0" smtClean="0">
                <a:solidFill>
                  <a:srgbClr val="0000FF"/>
                </a:solidFill>
              </a:rPr>
              <a:t> </a:t>
            </a:r>
            <a:r>
              <a:rPr lang="en-US" altLang="de-DE" sz="1600" dirty="0" smtClean="0">
                <a:solidFill>
                  <a:srgbClr val="0000FF"/>
                </a:solidFill>
                <a:latin typeface="Arial" panose="020B0604020202020204" pitchFamily="34" charset="0"/>
                <a:cs typeface="Arial" panose="020B0604020202020204" pitchFamily="34" charset="0"/>
                <a:sym typeface="Symbol"/>
              </a:rPr>
              <a:t>0.01 µ</a:t>
            </a:r>
            <a:r>
              <a:rPr lang="en-US" altLang="de-DE" sz="1600" dirty="0" err="1" smtClean="0">
                <a:solidFill>
                  <a:srgbClr val="0000FF"/>
                </a:solidFill>
                <a:latin typeface="Arial" panose="020B0604020202020204" pitchFamily="34" charset="0"/>
                <a:cs typeface="Arial" panose="020B0604020202020204" pitchFamily="34" charset="0"/>
                <a:sym typeface="Symbol"/>
              </a:rPr>
              <a:t>Sv</a:t>
            </a:r>
            <a:r>
              <a:rPr lang="en-US" altLang="de-DE" sz="1600" dirty="0" smtClean="0">
                <a:solidFill>
                  <a:srgbClr val="0000FF"/>
                </a:solidFill>
                <a:latin typeface="Arial" panose="020B0604020202020204" pitchFamily="34" charset="0"/>
                <a:cs typeface="Arial" panose="020B0604020202020204" pitchFamily="34" charset="0"/>
                <a:sym typeface="Symbol"/>
              </a:rPr>
              <a:t>/h to 100 </a:t>
            </a:r>
            <a:r>
              <a:rPr lang="en-US" altLang="de-DE" sz="1600" dirty="0" err="1" smtClean="0">
                <a:solidFill>
                  <a:srgbClr val="0000FF"/>
                </a:solidFill>
                <a:latin typeface="Arial" panose="020B0604020202020204" pitchFamily="34" charset="0"/>
                <a:cs typeface="Arial" panose="020B0604020202020204" pitchFamily="34" charset="0"/>
                <a:sym typeface="Symbol"/>
              </a:rPr>
              <a:t>mSv</a:t>
            </a:r>
            <a:r>
              <a:rPr lang="en-US" altLang="de-DE" sz="1600" dirty="0" smtClean="0">
                <a:solidFill>
                  <a:srgbClr val="0000FF"/>
                </a:solidFill>
                <a:latin typeface="Arial" panose="020B0604020202020204" pitchFamily="34" charset="0"/>
                <a:cs typeface="Arial" panose="020B0604020202020204" pitchFamily="34" charset="0"/>
                <a:sym typeface="Symbol"/>
              </a:rPr>
              <a:t>/h</a:t>
            </a:r>
          </a:p>
          <a:p>
            <a:pPr algn="l">
              <a:lnSpc>
                <a:spcPct val="70000"/>
              </a:lnSpc>
            </a:pPr>
            <a:r>
              <a:rPr lang="en-US" altLang="de-DE" sz="1600" dirty="0" smtClean="0">
                <a:latin typeface="Arial" panose="020B0604020202020204" pitchFamily="34" charset="0"/>
                <a:cs typeface="Arial" panose="020B0604020202020204" pitchFamily="34" charset="0"/>
                <a:sym typeface="Symbol"/>
              </a:rPr>
              <a:t>Older versions: Proportional tube</a:t>
            </a:r>
            <a:endParaRPr lang="en-US" altLang="de-DE" sz="1600" dirty="0">
              <a:latin typeface="Arial" panose="020B0604020202020204" pitchFamily="34" charset="0"/>
              <a:cs typeface="Arial" panose="020B0604020202020204" pitchFamily="34" charset="0"/>
            </a:endParaRPr>
          </a:p>
        </p:txBody>
      </p:sp>
      <p:pic>
        <p:nvPicPr>
          <p:cNvPr id="3074" name="Picture 2" descr="https://assets.thermofisher.com/TFS-Assets/CCG/product-images/F103951%7Ep.eps-650.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417659" y="3426505"/>
            <a:ext cx="1760082" cy="2678034"/>
          </a:xfrm>
          <a:prstGeom prst="rect">
            <a:avLst/>
          </a:prstGeom>
          <a:noFill/>
          <a:extLst>
            <a:ext uri="{909E8E84-426E-40DD-AFC4-6F175D3DCCD1}">
              <a14:hiddenFill xmlns:a14="http://schemas.microsoft.com/office/drawing/2010/main">
                <a:solidFill>
                  <a:srgbClr val="FFFFFF"/>
                </a:solidFill>
              </a14:hiddenFill>
            </a:ext>
          </a:extLst>
        </p:spPr>
      </p:pic>
      <p:pic>
        <p:nvPicPr>
          <p:cNvPr id="2" name="Picture 4" descr="Ähnliches Foto"/>
          <p:cNvPicPr>
            <a:picLocks noChangeAspect="1" noChangeArrowheads="1"/>
          </p:cNvPicPr>
          <p:nvPr/>
        </p:nvPicPr>
        <p:blipFill rotWithShape="1">
          <a:blip r:embed="rId3">
            <a:extLst>
              <a:ext uri="{28A0092B-C50C-407E-A947-70E740481C1C}">
                <a14:useLocalDpi xmlns:a14="http://schemas.microsoft.com/office/drawing/2010/main" val="0"/>
              </a:ext>
            </a:extLst>
          </a:blip>
          <a:srcRect t="8656" r="13149" b="6427"/>
          <a:stretch/>
        </p:blipFill>
        <p:spPr bwMode="auto">
          <a:xfrm>
            <a:off x="5662863" y="1113103"/>
            <a:ext cx="3269675" cy="2033322"/>
          </a:xfrm>
          <a:prstGeom prst="rect">
            <a:avLst/>
          </a:prstGeom>
          <a:noFill/>
          <a:extLst>
            <a:ext uri="{909E8E84-426E-40DD-AFC4-6F175D3DCCD1}">
              <a14:hiddenFill xmlns:a14="http://schemas.microsoft.com/office/drawing/2010/main">
                <a:solidFill>
                  <a:srgbClr val="FFFFFF"/>
                </a:solidFill>
              </a14:hiddenFill>
            </a:ext>
          </a:extLst>
        </p:spPr>
      </p:pic>
      <p:sp>
        <p:nvSpPr>
          <p:cNvPr id="18" name="Rectangle 4"/>
          <p:cNvSpPr>
            <a:spLocks noChangeArrowheads="1"/>
          </p:cNvSpPr>
          <p:nvPr/>
        </p:nvSpPr>
        <p:spPr bwMode="auto">
          <a:xfrm>
            <a:off x="267674" y="5237677"/>
            <a:ext cx="4967696" cy="8556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pPr>
            <a:r>
              <a:rPr lang="en-US" altLang="de-DE" sz="1600" b="1" dirty="0" smtClean="0">
                <a:solidFill>
                  <a:srgbClr val="008000"/>
                </a:solidFill>
                <a:latin typeface="Arial" panose="020B0604020202020204" pitchFamily="34" charset="0"/>
                <a:cs typeface="Arial" panose="020B0604020202020204" pitchFamily="34" charset="0"/>
              </a:rPr>
              <a:t>Advantage: </a:t>
            </a:r>
            <a:r>
              <a:rPr lang="en-US" altLang="de-DE" sz="1600" dirty="0" smtClean="0">
                <a:latin typeface="Arial" panose="020B0604020202020204" pitchFamily="34" charset="0"/>
                <a:cs typeface="Arial" panose="020B0604020202020204" pitchFamily="34" charset="0"/>
              </a:rPr>
              <a:t>Alarm functionality, sensitive </a:t>
            </a:r>
          </a:p>
          <a:p>
            <a:pPr algn="l">
              <a:lnSpc>
                <a:spcPct val="70000"/>
              </a:lnSpc>
            </a:pPr>
            <a:r>
              <a:rPr lang="en-US" altLang="de-DE" sz="1600" dirty="0">
                <a:latin typeface="Arial" panose="020B0604020202020204" pitchFamily="34" charset="0"/>
                <a:cs typeface="Arial" panose="020B0604020202020204" pitchFamily="34" charset="0"/>
              </a:rPr>
              <a:t> </a:t>
            </a:r>
            <a:r>
              <a:rPr lang="en-US" altLang="de-DE" sz="1600" dirty="0" smtClean="0">
                <a:latin typeface="Arial" panose="020B0604020202020204" pitchFamily="34" charset="0"/>
                <a:cs typeface="Arial" panose="020B0604020202020204" pitchFamily="34" charset="0"/>
              </a:rPr>
              <a:t>                    can be archived  with some efforts</a:t>
            </a:r>
          </a:p>
          <a:p>
            <a:pPr algn="l">
              <a:lnSpc>
                <a:spcPct val="70000"/>
              </a:lnSpc>
            </a:pPr>
            <a:r>
              <a:rPr lang="en-US" altLang="de-DE" sz="1600" b="1" dirty="0" smtClean="0">
                <a:solidFill>
                  <a:srgbClr val="C00000"/>
                </a:solidFill>
                <a:latin typeface="Arial" panose="020B0604020202020204" pitchFamily="34" charset="0"/>
                <a:cs typeface="Arial" panose="020B0604020202020204" pitchFamily="34" charset="0"/>
              </a:rPr>
              <a:t>Disadvantage: </a:t>
            </a:r>
            <a:r>
              <a:rPr lang="en-US" altLang="de-DE" sz="1600" dirty="0" smtClean="0">
                <a:latin typeface="Arial" panose="020B0604020202020204" pitchFamily="34" charset="0"/>
                <a:cs typeface="Arial" panose="020B0604020202020204" pitchFamily="34" charset="0"/>
              </a:rPr>
              <a:t>Expensive</a:t>
            </a:r>
          </a:p>
        </p:txBody>
      </p:sp>
      <p:sp>
        <p:nvSpPr>
          <p:cNvPr id="11" name="Rectangle 4"/>
          <p:cNvSpPr>
            <a:spLocks noChangeArrowheads="1"/>
          </p:cNvSpPr>
          <p:nvPr/>
        </p:nvSpPr>
        <p:spPr bwMode="auto">
          <a:xfrm>
            <a:off x="107504" y="3284984"/>
            <a:ext cx="6322282" cy="264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pPr>
            <a:r>
              <a:rPr lang="en-US" altLang="de-DE" sz="1600" dirty="0" smtClean="0">
                <a:latin typeface="Arial" panose="020B0604020202020204" pitchFamily="34" charset="0"/>
                <a:cs typeface="Arial" panose="020B0604020202020204" pitchFamily="34" charset="0"/>
                <a:sym typeface="Symbol"/>
              </a:rPr>
              <a:t>(TLD </a:t>
            </a:r>
            <a:r>
              <a:rPr lang="en-US" altLang="de-DE" sz="1600" dirty="0">
                <a:latin typeface="Arial" panose="020B0604020202020204" pitchFamily="34" charset="0"/>
                <a:cs typeface="Arial" panose="020B0604020202020204" pitchFamily="34" charset="0"/>
                <a:sym typeface="Symbol"/>
              </a:rPr>
              <a:t>sensitivity: 100 µ</a:t>
            </a:r>
            <a:r>
              <a:rPr lang="en-US" altLang="de-DE" sz="1600" dirty="0" err="1">
                <a:latin typeface="Arial" panose="020B0604020202020204" pitchFamily="34" charset="0"/>
                <a:cs typeface="Arial" panose="020B0604020202020204" pitchFamily="34" charset="0"/>
                <a:sym typeface="Symbol"/>
              </a:rPr>
              <a:t>Sv</a:t>
            </a:r>
            <a:r>
              <a:rPr lang="en-US" altLang="de-DE" sz="1600" dirty="0">
                <a:latin typeface="Arial" panose="020B0604020202020204" pitchFamily="34" charset="0"/>
                <a:cs typeface="Arial" panose="020B0604020202020204" pitchFamily="34" charset="0"/>
                <a:sym typeface="Symbol"/>
              </a:rPr>
              <a:t> to 5 </a:t>
            </a:r>
            <a:r>
              <a:rPr lang="en-US" altLang="de-DE" sz="1600" dirty="0" err="1" smtClean="0">
                <a:latin typeface="Arial" panose="020B0604020202020204" pitchFamily="34" charset="0"/>
                <a:cs typeface="Arial" panose="020B0604020202020204" pitchFamily="34" charset="0"/>
                <a:sym typeface="Symbol"/>
              </a:rPr>
              <a:t>Sv</a:t>
            </a:r>
            <a:r>
              <a:rPr lang="en-US" altLang="de-DE" sz="1600" dirty="0" smtClean="0">
                <a:latin typeface="Arial" panose="020B0604020202020204" pitchFamily="34" charset="0"/>
                <a:cs typeface="Arial" panose="020B0604020202020204" pitchFamily="34" charset="0"/>
                <a:sym typeface="Symbol"/>
              </a:rPr>
              <a:t>, flight above pole: 45...110 µ</a:t>
            </a:r>
            <a:r>
              <a:rPr lang="en-US" altLang="de-DE" sz="1600" dirty="0" err="1" smtClean="0">
                <a:latin typeface="Arial" panose="020B0604020202020204" pitchFamily="34" charset="0"/>
                <a:cs typeface="Arial" panose="020B0604020202020204" pitchFamily="34" charset="0"/>
                <a:sym typeface="Symbol"/>
              </a:rPr>
              <a:t>Sv</a:t>
            </a:r>
            <a:r>
              <a:rPr lang="en-US" altLang="de-DE" sz="1600" dirty="0" smtClean="0">
                <a:latin typeface="Arial" panose="020B0604020202020204" pitchFamily="34" charset="0"/>
                <a:cs typeface="Arial" panose="020B0604020202020204" pitchFamily="34" charset="0"/>
                <a:sym typeface="Symbol"/>
              </a:rPr>
              <a:t>)</a:t>
            </a:r>
            <a:endParaRPr lang="en-US" altLang="de-DE" sz="16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65145033"/>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074"/>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8" grpId="0"/>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Text Box 2"/>
          <p:cNvSpPr txBox="1">
            <a:spLocks noChangeArrowheads="1"/>
          </p:cNvSpPr>
          <p:nvPr/>
        </p:nvSpPr>
        <p:spPr bwMode="auto">
          <a:xfrm>
            <a:off x="252000" y="180000"/>
            <a:ext cx="7924800" cy="430887"/>
          </a:xfrm>
          <a:prstGeom prst="rect">
            <a:avLst/>
          </a:prstGeom>
          <a:solidFill>
            <a:schemeClr val="bg1">
              <a:alpha val="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sz="2200" b="1" dirty="0" smtClean="0">
                <a:solidFill>
                  <a:srgbClr val="000000"/>
                </a:solidFill>
                <a:latin typeface="Calibri" panose="020F0502020204030204" pitchFamily="34" charset="0"/>
                <a:cs typeface="Calibri" panose="020F0502020204030204" pitchFamily="34" charset="0"/>
              </a:rPr>
              <a:t>Summary</a:t>
            </a:r>
            <a:endParaRPr lang="en-US" sz="2200" b="1" dirty="0">
              <a:solidFill>
                <a:srgbClr val="000000"/>
              </a:solidFill>
              <a:latin typeface="Calibri" panose="020F0502020204030204" pitchFamily="34" charset="0"/>
              <a:cs typeface="Calibri" panose="020F0502020204030204" pitchFamily="34" charset="0"/>
            </a:endParaRPr>
          </a:p>
        </p:txBody>
      </p:sp>
      <p:sp>
        <p:nvSpPr>
          <p:cNvPr id="3076" name="Text Box 3"/>
          <p:cNvSpPr txBox="1">
            <a:spLocks noChangeArrowheads="1"/>
          </p:cNvSpPr>
          <p:nvPr/>
        </p:nvSpPr>
        <p:spPr bwMode="auto">
          <a:xfrm>
            <a:off x="125413" y="1343025"/>
            <a:ext cx="8729662" cy="180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en-US" sz="1600">
              <a:solidFill>
                <a:srgbClr val="006600"/>
              </a:solidFill>
              <a:latin typeface="Comic Sans MS" pitchFamily="66" charset="0"/>
            </a:endParaRPr>
          </a:p>
          <a:p>
            <a:pPr algn="l"/>
            <a:endParaRPr lang="en-US" sz="1600">
              <a:solidFill>
                <a:srgbClr val="006600"/>
              </a:solidFill>
              <a:latin typeface="Comic Sans MS" pitchFamily="66" charset="0"/>
            </a:endParaRPr>
          </a:p>
          <a:p>
            <a:pPr algn="l"/>
            <a:endParaRPr lang="en-US" sz="1600">
              <a:solidFill>
                <a:srgbClr val="006600"/>
              </a:solidFill>
              <a:latin typeface="Comic Sans MS" pitchFamily="66" charset="0"/>
            </a:endParaRPr>
          </a:p>
          <a:p>
            <a:pPr algn="l"/>
            <a:endParaRPr lang="en-US" sz="1600">
              <a:solidFill>
                <a:srgbClr val="006600"/>
              </a:solidFill>
              <a:latin typeface="Comic Sans MS" pitchFamily="66" charset="0"/>
            </a:endParaRPr>
          </a:p>
          <a:p>
            <a:pPr algn="l"/>
            <a:endParaRPr lang="en-US" sz="1600">
              <a:solidFill>
                <a:srgbClr val="006600"/>
              </a:solidFill>
              <a:latin typeface="Comic Sans MS" pitchFamily="66" charset="0"/>
            </a:endParaRPr>
          </a:p>
        </p:txBody>
      </p:sp>
      <p:sp>
        <p:nvSpPr>
          <p:cNvPr id="4" name="Rectangle 4"/>
          <p:cNvSpPr>
            <a:spLocks noChangeArrowheads="1"/>
          </p:cNvSpPr>
          <p:nvPr/>
        </p:nvSpPr>
        <p:spPr bwMode="auto">
          <a:xfrm>
            <a:off x="229891" y="692696"/>
            <a:ext cx="8781374" cy="50885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marL="285750" indent="-285750" algn="l">
              <a:buFont typeface="Wingdings" panose="05000000000000000000" pitchFamily="2" charset="2"/>
              <a:buChar char="Ø"/>
            </a:pPr>
            <a:r>
              <a:rPr lang="en-US" altLang="de-DE" sz="1700" b="1" dirty="0" smtClean="0">
                <a:solidFill>
                  <a:srgbClr val="0000FF"/>
                </a:solidFill>
                <a:latin typeface="Arial" panose="020B0604020202020204" pitchFamily="34" charset="0"/>
                <a:cs typeface="Arial" panose="020B0604020202020204" pitchFamily="34" charset="0"/>
              </a:rPr>
              <a:t>Many accelerator are build to produce radiation, some risk remains</a:t>
            </a:r>
          </a:p>
          <a:p>
            <a:pPr marL="285750" indent="-285750" algn="l">
              <a:spcBef>
                <a:spcPts val="800"/>
              </a:spcBef>
              <a:buFont typeface="Wingdings" panose="05000000000000000000" pitchFamily="2" charset="2"/>
              <a:buChar char="Ø"/>
            </a:pPr>
            <a:r>
              <a:rPr lang="en-US" altLang="de-DE" sz="1700" b="1" dirty="0" smtClean="0">
                <a:solidFill>
                  <a:srgbClr val="0000FF"/>
                </a:solidFill>
                <a:latin typeface="Arial" panose="020B0604020202020204" pitchFamily="34" charset="0"/>
                <a:cs typeface="Arial" panose="020B0604020202020204" pitchFamily="34" charset="0"/>
              </a:rPr>
              <a:t>Accelerator components must be protected from </a:t>
            </a:r>
            <a:r>
              <a:rPr lang="en-US" altLang="de-DE" sz="1700" b="1" u="sng" dirty="0" smtClean="0">
                <a:solidFill>
                  <a:srgbClr val="0000FF"/>
                </a:solidFill>
                <a:latin typeface="Arial" panose="020B0604020202020204" pitchFamily="34" charset="0"/>
                <a:cs typeface="Arial" panose="020B0604020202020204" pitchFamily="34" charset="0"/>
              </a:rPr>
              <a:t>overheating</a:t>
            </a:r>
            <a:r>
              <a:rPr lang="en-US" altLang="de-DE" sz="1700" b="1" dirty="0" smtClean="0">
                <a:solidFill>
                  <a:srgbClr val="0000FF"/>
                </a:solidFill>
                <a:latin typeface="Arial" panose="020B0604020202020204" pitchFamily="34" charset="0"/>
                <a:cs typeface="Arial" panose="020B0604020202020204" pitchFamily="34" charset="0"/>
              </a:rPr>
              <a:t> (‘atomic physics’)</a:t>
            </a:r>
          </a:p>
          <a:p>
            <a:pPr algn="l">
              <a:spcBef>
                <a:spcPts val="800"/>
              </a:spcBef>
            </a:pPr>
            <a:r>
              <a:rPr lang="en-US" altLang="de-DE" sz="1700" b="1" dirty="0">
                <a:solidFill>
                  <a:srgbClr val="0000FF"/>
                </a:solidFill>
                <a:latin typeface="Arial" panose="020B0604020202020204" pitchFamily="34" charset="0"/>
                <a:cs typeface="Arial" panose="020B0604020202020204" pitchFamily="34" charset="0"/>
              </a:rPr>
              <a:t> </a:t>
            </a:r>
            <a:r>
              <a:rPr lang="en-US" altLang="de-DE" sz="1700" b="1" dirty="0" smtClean="0">
                <a:solidFill>
                  <a:srgbClr val="0000FF"/>
                </a:solidFill>
                <a:latin typeface="Arial" panose="020B0604020202020204" pitchFamily="34" charset="0"/>
                <a:cs typeface="Arial" panose="020B0604020202020204" pitchFamily="34" charset="0"/>
              </a:rPr>
              <a:t>     e.g. super-conducting magnet &amp; cavities</a:t>
            </a:r>
          </a:p>
          <a:p>
            <a:pPr algn="l">
              <a:spcBef>
                <a:spcPts val="800"/>
              </a:spcBef>
            </a:pPr>
            <a:r>
              <a:rPr lang="en-US" altLang="de-DE" sz="1700" dirty="0" smtClean="0">
                <a:latin typeface="Arial" panose="020B0604020202020204" pitchFamily="34" charset="0"/>
                <a:cs typeface="Arial" panose="020B0604020202020204" pitchFamily="34" charset="0"/>
              </a:rPr>
              <a:t>     - Particles’ energy loss must be limited and/or steered to dedicated locations</a:t>
            </a:r>
          </a:p>
          <a:p>
            <a:pPr algn="l">
              <a:spcBef>
                <a:spcPts val="800"/>
              </a:spcBef>
            </a:pPr>
            <a:r>
              <a:rPr lang="en-US" altLang="de-DE" sz="1700" dirty="0" smtClean="0">
                <a:latin typeface="Arial" panose="020B0604020202020204" pitchFamily="34" charset="0"/>
                <a:cs typeface="Arial" panose="020B0604020202020204" pitchFamily="34" charset="0"/>
              </a:rPr>
              <a:t>     - Passive protection by collimators for protection or localizing </a:t>
            </a:r>
          </a:p>
          <a:p>
            <a:pPr algn="l">
              <a:spcBef>
                <a:spcPts val="800"/>
              </a:spcBef>
            </a:pPr>
            <a:r>
              <a:rPr lang="en-US" altLang="de-DE" sz="1700" dirty="0" smtClean="0">
                <a:latin typeface="Arial" panose="020B0604020202020204" pitchFamily="34" charset="0"/>
                <a:cs typeface="Arial" panose="020B0604020202020204" pitchFamily="34" charset="0"/>
              </a:rPr>
              <a:t>     - Active Machine </a:t>
            </a:r>
            <a:r>
              <a:rPr lang="en-US" altLang="de-DE" sz="1700" dirty="0">
                <a:latin typeface="Arial" panose="020B0604020202020204" pitchFamily="34" charset="0"/>
                <a:cs typeface="Arial" panose="020B0604020202020204" pitchFamily="34" charset="0"/>
              </a:rPr>
              <a:t>P</a:t>
            </a:r>
            <a:r>
              <a:rPr lang="en-US" altLang="de-DE" sz="1700" dirty="0" smtClean="0">
                <a:latin typeface="Arial" panose="020B0604020202020204" pitchFamily="34" charset="0"/>
                <a:cs typeface="Arial" panose="020B0604020202020204" pitchFamily="34" charset="0"/>
              </a:rPr>
              <a:t>rotection </a:t>
            </a:r>
            <a:r>
              <a:rPr lang="en-US" altLang="de-DE" sz="1700" dirty="0">
                <a:latin typeface="Arial" panose="020B0604020202020204" pitchFamily="34" charset="0"/>
                <a:cs typeface="Arial" panose="020B0604020202020204" pitchFamily="34" charset="0"/>
              </a:rPr>
              <a:t>S</a:t>
            </a:r>
            <a:r>
              <a:rPr lang="en-US" altLang="de-DE" sz="1700" dirty="0" smtClean="0">
                <a:latin typeface="Arial" panose="020B0604020202020204" pitchFamily="34" charset="0"/>
                <a:cs typeface="Arial" panose="020B0604020202020204" pitchFamily="34" charset="0"/>
              </a:rPr>
              <a:t>ystem based on Beam Loss Monitors</a:t>
            </a:r>
          </a:p>
          <a:p>
            <a:pPr marL="285750" indent="-285750" algn="l">
              <a:spcBef>
                <a:spcPts val="800"/>
              </a:spcBef>
              <a:buFont typeface="Wingdings" panose="05000000000000000000" pitchFamily="2" charset="2"/>
              <a:buChar char="Ø"/>
            </a:pPr>
            <a:r>
              <a:rPr lang="en-US" altLang="de-DE" sz="1700" b="1" dirty="0" smtClean="0">
                <a:solidFill>
                  <a:srgbClr val="0000FF"/>
                </a:solidFill>
                <a:latin typeface="Arial" panose="020B0604020202020204" pitchFamily="34" charset="0"/>
                <a:cs typeface="Arial" panose="020B0604020202020204" pitchFamily="34" charset="0"/>
              </a:rPr>
              <a:t>Accelerator </a:t>
            </a:r>
            <a:r>
              <a:rPr lang="en-US" altLang="de-DE" sz="1700" b="1" dirty="0">
                <a:solidFill>
                  <a:srgbClr val="0000FF"/>
                </a:solidFill>
                <a:latin typeface="Arial" panose="020B0604020202020204" pitchFamily="34" charset="0"/>
                <a:cs typeface="Arial" panose="020B0604020202020204" pitchFamily="34" charset="0"/>
              </a:rPr>
              <a:t>components must be protected </a:t>
            </a:r>
            <a:r>
              <a:rPr lang="en-US" altLang="de-DE" sz="1700" b="1" dirty="0" smtClean="0">
                <a:solidFill>
                  <a:srgbClr val="0000FF"/>
                </a:solidFill>
                <a:latin typeface="Arial" panose="020B0604020202020204" pitchFamily="34" charset="0"/>
                <a:cs typeface="Arial" panose="020B0604020202020204" pitchFamily="34" charset="0"/>
              </a:rPr>
              <a:t>from </a:t>
            </a:r>
            <a:r>
              <a:rPr lang="en-US" altLang="de-DE" sz="1700" b="1" u="sng" dirty="0" smtClean="0">
                <a:solidFill>
                  <a:srgbClr val="0000FF"/>
                </a:solidFill>
                <a:latin typeface="Arial" panose="020B0604020202020204" pitchFamily="34" charset="0"/>
                <a:cs typeface="Arial" panose="020B0604020202020204" pitchFamily="34" charset="0"/>
              </a:rPr>
              <a:t>activation</a:t>
            </a:r>
            <a:r>
              <a:rPr lang="en-US" altLang="de-DE" sz="1700" b="1" dirty="0" smtClean="0">
                <a:solidFill>
                  <a:srgbClr val="0000FF"/>
                </a:solidFill>
                <a:latin typeface="Arial" panose="020B0604020202020204" pitchFamily="34" charset="0"/>
                <a:cs typeface="Arial" panose="020B0604020202020204" pitchFamily="34" charset="0"/>
              </a:rPr>
              <a:t> (‘nuclear physics’)</a:t>
            </a:r>
          </a:p>
          <a:p>
            <a:pPr algn="l">
              <a:spcBef>
                <a:spcPts val="800"/>
              </a:spcBef>
            </a:pPr>
            <a:r>
              <a:rPr lang="en-US" altLang="de-DE" sz="1700" dirty="0" smtClean="0">
                <a:latin typeface="Arial" panose="020B0604020202020204" pitchFamily="34" charset="0"/>
                <a:cs typeface="Arial" panose="020B0604020202020204" pitchFamily="34" charset="0"/>
              </a:rPr>
              <a:t>     - Losses must be limited to certain locations e.g. collimators &amp; beam dump </a:t>
            </a:r>
          </a:p>
          <a:p>
            <a:pPr algn="l">
              <a:spcBef>
                <a:spcPts val="800"/>
              </a:spcBef>
            </a:pPr>
            <a:r>
              <a:rPr lang="en-US" altLang="de-DE" sz="1700" dirty="0" smtClean="0">
                <a:latin typeface="Arial" panose="020B0604020202020204" pitchFamily="34" charset="0"/>
                <a:cs typeface="Arial" panose="020B0604020202020204" pitchFamily="34" charset="0"/>
              </a:rPr>
              <a:t>     - ‘1 W/m criterion’ to limit activation for hand-on maintenance </a:t>
            </a:r>
          </a:p>
          <a:p>
            <a:pPr marL="285750" indent="-285750" algn="l">
              <a:spcBef>
                <a:spcPts val="800"/>
              </a:spcBef>
              <a:buFont typeface="Wingdings" panose="05000000000000000000" pitchFamily="2" charset="2"/>
              <a:buChar char="Ø"/>
            </a:pPr>
            <a:r>
              <a:rPr lang="en-US" altLang="de-DE" sz="1700" b="1" dirty="0" smtClean="0">
                <a:solidFill>
                  <a:srgbClr val="0000FF"/>
                </a:solidFill>
                <a:latin typeface="Arial" panose="020B0604020202020204" pitchFamily="34" charset="0"/>
                <a:cs typeface="Arial" panose="020B0604020202020204" pitchFamily="34" charset="0"/>
              </a:rPr>
              <a:t>Shield of the accelerator required </a:t>
            </a:r>
          </a:p>
          <a:p>
            <a:pPr algn="l">
              <a:spcBef>
                <a:spcPts val="800"/>
              </a:spcBef>
            </a:pPr>
            <a:r>
              <a:rPr lang="en-US" altLang="de-DE" sz="1700" dirty="0" smtClean="0">
                <a:latin typeface="Arial" panose="020B0604020202020204" pitchFamily="34" charset="0"/>
                <a:cs typeface="Arial" panose="020B0604020202020204" pitchFamily="34" charset="0"/>
              </a:rPr>
              <a:t>     - p, ion &amp; </a:t>
            </a:r>
            <a:r>
              <a:rPr lang="en-US" altLang="de-DE" sz="1700" dirty="0" smtClean="0">
                <a:latin typeface="Arial" panose="020B0604020202020204" pitchFamily="34" charset="0"/>
                <a:cs typeface="Arial" panose="020B0604020202020204" pitchFamily="34" charset="0"/>
                <a:sym typeface="Symbol"/>
              </a:rPr>
              <a:t> best shield by high density material, but care for nuclear reactions </a:t>
            </a:r>
            <a:r>
              <a:rPr lang="en-US" altLang="de-DE" sz="1700" dirty="0" smtClean="0">
                <a:latin typeface="Arial" panose="020B0604020202020204" pitchFamily="34" charset="0"/>
                <a:cs typeface="Arial" panose="020B0604020202020204" pitchFamily="34" charset="0"/>
              </a:rPr>
              <a:t> </a:t>
            </a:r>
            <a:endParaRPr lang="en-US" altLang="de-DE" sz="1700" dirty="0">
              <a:latin typeface="Arial" panose="020B0604020202020204" pitchFamily="34" charset="0"/>
              <a:cs typeface="Arial" panose="020B0604020202020204" pitchFamily="34" charset="0"/>
            </a:endParaRPr>
          </a:p>
          <a:p>
            <a:pPr algn="l">
              <a:spcBef>
                <a:spcPts val="800"/>
              </a:spcBef>
            </a:pPr>
            <a:r>
              <a:rPr lang="en-US" altLang="de-DE" sz="1700" dirty="0" smtClean="0">
                <a:latin typeface="Arial" panose="020B0604020202020204" pitchFamily="34" charset="0"/>
                <a:cs typeface="Arial" panose="020B0604020202020204" pitchFamily="34" charset="0"/>
              </a:rPr>
              <a:t>     - e</a:t>
            </a:r>
            <a:r>
              <a:rPr lang="en-US" altLang="de-DE" sz="1700" baseline="30000" dirty="0" smtClean="0">
                <a:latin typeface="Arial" panose="020B0604020202020204" pitchFamily="34" charset="0"/>
                <a:cs typeface="Arial" panose="020B0604020202020204" pitchFamily="34" charset="0"/>
              </a:rPr>
              <a:t>-</a:t>
            </a:r>
            <a:r>
              <a:rPr lang="en-US" altLang="de-DE" sz="1700" dirty="0" smtClean="0">
                <a:latin typeface="Arial" panose="020B0604020202020204" pitchFamily="34" charset="0"/>
                <a:cs typeface="Arial" panose="020B0604020202020204" pitchFamily="34" charset="0"/>
              </a:rPr>
              <a:t> shield for light material (lower Bremsstrahlung)</a:t>
            </a:r>
          </a:p>
          <a:p>
            <a:pPr algn="l">
              <a:spcBef>
                <a:spcPts val="800"/>
              </a:spcBef>
            </a:pPr>
            <a:r>
              <a:rPr lang="en-US" altLang="de-DE" sz="1700" dirty="0" smtClean="0">
                <a:latin typeface="Arial" panose="020B0604020202020204" pitchFamily="34" charset="0"/>
                <a:cs typeface="Arial" panose="020B0604020202020204" pitchFamily="34" charset="0"/>
              </a:rPr>
              <a:t>     - n light material preferred </a:t>
            </a:r>
          </a:p>
          <a:p>
            <a:pPr marL="285750" indent="-285750" algn="l">
              <a:spcBef>
                <a:spcPts val="800"/>
              </a:spcBef>
              <a:buFont typeface="Wingdings" panose="05000000000000000000" pitchFamily="2" charset="2"/>
              <a:buChar char="Ø"/>
            </a:pPr>
            <a:r>
              <a:rPr lang="en-US" altLang="de-DE" sz="1700" b="1" dirty="0">
                <a:solidFill>
                  <a:srgbClr val="0000FF"/>
                </a:solidFill>
                <a:latin typeface="Arial" panose="020B0604020202020204" pitchFamily="34" charset="0"/>
                <a:cs typeface="Arial" panose="020B0604020202020204" pitchFamily="34" charset="0"/>
              </a:rPr>
              <a:t>ALARA </a:t>
            </a:r>
            <a:r>
              <a:rPr lang="en-US" altLang="de-DE" sz="1700" b="1" dirty="0" smtClean="0">
                <a:solidFill>
                  <a:srgbClr val="0000FF"/>
                </a:solidFill>
                <a:latin typeface="Arial" panose="020B0604020202020204" pitchFamily="34" charset="0"/>
                <a:cs typeface="Arial" panose="020B0604020202020204" pitchFamily="34" charset="0"/>
              </a:rPr>
              <a:t>principle: Unnecessary </a:t>
            </a:r>
            <a:r>
              <a:rPr lang="en-US" altLang="de-DE" sz="1700" b="1" dirty="0">
                <a:solidFill>
                  <a:srgbClr val="0000FF"/>
                </a:solidFill>
                <a:latin typeface="Arial" panose="020B0604020202020204" pitchFamily="34" charset="0"/>
                <a:cs typeface="Arial" panose="020B0604020202020204" pitchFamily="34" charset="0"/>
              </a:rPr>
              <a:t>r</a:t>
            </a:r>
            <a:r>
              <a:rPr lang="en-US" altLang="de-DE" sz="1700" b="1" dirty="0" smtClean="0">
                <a:solidFill>
                  <a:srgbClr val="0000FF"/>
                </a:solidFill>
                <a:latin typeface="Arial" panose="020B0604020202020204" pitchFamily="34" charset="0"/>
                <a:cs typeface="Arial" panose="020B0604020202020204" pitchFamily="34" charset="0"/>
              </a:rPr>
              <a:t>adiation exposure to people should be avoided</a:t>
            </a:r>
          </a:p>
        </p:txBody>
      </p:sp>
      <p:sp>
        <p:nvSpPr>
          <p:cNvPr id="5" name="Textfeld 4"/>
          <p:cNvSpPr txBox="1">
            <a:spLocks noChangeArrowheads="1"/>
          </p:cNvSpPr>
          <p:nvPr/>
        </p:nvSpPr>
        <p:spPr bwMode="auto">
          <a:xfrm>
            <a:off x="0" y="5805264"/>
            <a:ext cx="9170764"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sz="2600" b="1" dirty="0">
                <a:solidFill>
                  <a:srgbClr val="009900"/>
                </a:solidFill>
                <a:latin typeface="+mj-lt"/>
              </a:rPr>
              <a:t>Thank you for your attention</a:t>
            </a:r>
            <a:r>
              <a:rPr lang="en-US" altLang="de-DE" sz="2600" b="1" dirty="0" smtClean="0">
                <a:solidFill>
                  <a:srgbClr val="009900"/>
                </a:solidFill>
                <a:latin typeface="+mj-lt"/>
              </a:rPr>
              <a:t>!</a:t>
            </a:r>
          </a:p>
        </p:txBody>
      </p:sp>
    </p:spTree>
    <p:extLst>
      <p:ext uri="{BB962C8B-B14F-4D97-AF65-F5344CB8AC3E}">
        <p14:creationId xmlns:p14="http://schemas.microsoft.com/office/powerpoint/2010/main" val="1158442223"/>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
                                            <p:txEl>
                                              <p:pRg st="3" end="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
                                            <p:txEl>
                                              <p:pRg st="4" end="4"/>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xEl>
                                              <p:pRg st="6" end="6"/>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4">
                                            <p:txEl>
                                              <p:pRg st="7" end="7"/>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4">
                                            <p:txEl>
                                              <p:pRg st="8" end="8"/>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4">
                                            <p:txEl>
                                              <p:pRg st="9" end="9"/>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4">
                                            <p:txEl>
                                              <p:pRg st="10" end="10"/>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4">
                                            <p:txEl>
                                              <p:pRg st="11" end="11"/>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4">
                                            <p:txEl>
                                              <p:pRg st="12" end="12"/>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4">
                                            <p:txEl>
                                              <p:pRg st="13" end="13"/>
                                            </p:txEl>
                                          </p:spTgt>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hteck 2"/>
          <p:cNvSpPr/>
          <p:nvPr/>
        </p:nvSpPr>
        <p:spPr>
          <a:xfrm>
            <a:off x="103239" y="918352"/>
            <a:ext cx="9144000" cy="3439403"/>
          </a:xfrm>
          <a:prstGeom prst="rect">
            <a:avLst/>
          </a:prstGeom>
        </p:spPr>
        <p:txBody>
          <a:bodyPr wrap="square">
            <a:spAutoFit/>
          </a:bodyPr>
          <a:lstStyle/>
          <a:p>
            <a:pPr marL="285750" indent="-285750" algn="l">
              <a:buFont typeface="Wingdings" panose="05000000000000000000" pitchFamily="2" charset="2"/>
              <a:buChar char="Ø"/>
            </a:pPr>
            <a:r>
              <a:rPr lang="en-US" sz="1500" dirty="0" smtClean="0">
                <a:latin typeface="+mj-lt"/>
              </a:rPr>
              <a:t>R. Schmidt (Ed.), </a:t>
            </a:r>
            <a:r>
              <a:rPr lang="en-US" sz="1500" i="1" dirty="0">
                <a:latin typeface="+mj-lt"/>
              </a:rPr>
              <a:t>Beam Loss and Accelerator </a:t>
            </a:r>
            <a:r>
              <a:rPr lang="en-US" sz="1500" i="1" dirty="0" smtClean="0">
                <a:latin typeface="+mj-lt"/>
              </a:rPr>
              <a:t>Protection, </a:t>
            </a:r>
            <a:r>
              <a:rPr lang="en-US" sz="1500" dirty="0" smtClean="0">
                <a:latin typeface="+mj-lt"/>
              </a:rPr>
              <a:t>Proc</a:t>
            </a:r>
            <a:r>
              <a:rPr lang="en-US" sz="1500" dirty="0">
                <a:latin typeface="+mj-lt"/>
              </a:rPr>
              <a:t>. </a:t>
            </a:r>
            <a:r>
              <a:rPr lang="en-US" sz="1500" dirty="0" smtClean="0">
                <a:latin typeface="+mj-lt"/>
              </a:rPr>
              <a:t>Joint International Accelerator School </a:t>
            </a:r>
          </a:p>
          <a:p>
            <a:pPr algn="l"/>
            <a:r>
              <a:rPr lang="en-US" sz="1500" dirty="0">
                <a:latin typeface="+mj-lt"/>
              </a:rPr>
              <a:t> </a:t>
            </a:r>
            <a:r>
              <a:rPr lang="en-US" sz="1500" dirty="0" smtClean="0">
                <a:latin typeface="+mj-lt"/>
              </a:rPr>
              <a:t>    CERN-2016-002 </a:t>
            </a:r>
          </a:p>
          <a:p>
            <a:pPr marL="285750" indent="-285750" algn="l">
              <a:buFont typeface="Wingdings" panose="05000000000000000000" pitchFamily="2" charset="2"/>
              <a:buChar char="Ø"/>
            </a:pPr>
            <a:r>
              <a:rPr lang="en-US" sz="1500" dirty="0" smtClean="0">
                <a:latin typeface="+mj-lt"/>
              </a:rPr>
              <a:t>US Particle Accelerator School – Beam Loss &amp; </a:t>
            </a:r>
            <a:r>
              <a:rPr lang="en-US" sz="1500" dirty="0">
                <a:latin typeface="+mj-lt"/>
              </a:rPr>
              <a:t>Machine Protection, </a:t>
            </a:r>
            <a:r>
              <a:rPr lang="en-US" sz="1500" dirty="0" smtClean="0">
                <a:latin typeface="+mj-lt"/>
              </a:rPr>
              <a:t>January 2017 </a:t>
            </a:r>
          </a:p>
          <a:p>
            <a:pPr algn="l"/>
            <a:r>
              <a:rPr lang="en-US" sz="1500" dirty="0">
                <a:latin typeface="+mj-lt"/>
              </a:rPr>
              <a:t> </a:t>
            </a:r>
            <a:r>
              <a:rPr lang="en-US" sz="1500" dirty="0" smtClean="0">
                <a:latin typeface="+mj-lt"/>
              </a:rPr>
              <a:t>     http</a:t>
            </a:r>
            <a:r>
              <a:rPr lang="en-US" sz="1500" dirty="0">
                <a:latin typeface="+mj-lt"/>
              </a:rPr>
              <a:t>://</a:t>
            </a:r>
            <a:r>
              <a:rPr lang="en-US" sz="1500" dirty="0" smtClean="0">
                <a:latin typeface="+mj-lt"/>
              </a:rPr>
              <a:t>uspas.fnal.gov/materials/17UCDavis/davis-machineprotection.shtml</a:t>
            </a:r>
            <a:endParaRPr lang="en-US" sz="1500" dirty="0">
              <a:latin typeface="+mj-lt"/>
            </a:endParaRPr>
          </a:p>
          <a:p>
            <a:pPr marL="285750" indent="-285750" algn="l">
              <a:buFont typeface="Wingdings" panose="05000000000000000000" pitchFamily="2" charset="2"/>
              <a:buChar char="Ø"/>
            </a:pPr>
            <a:r>
              <a:rPr lang="en-US" sz="1500" dirty="0" smtClean="0">
                <a:latin typeface="+mj-lt"/>
              </a:rPr>
              <a:t>D</a:t>
            </a:r>
            <a:r>
              <a:rPr lang="en-US" sz="1500" dirty="0">
                <a:latin typeface="+mj-lt"/>
              </a:rPr>
              <a:t>. </a:t>
            </a:r>
            <a:r>
              <a:rPr lang="en-US" sz="1500" dirty="0" err="1">
                <a:latin typeface="+mj-lt"/>
              </a:rPr>
              <a:t>Kiselev</a:t>
            </a:r>
            <a:r>
              <a:rPr lang="en-US" sz="1500" dirty="0">
                <a:latin typeface="+mj-lt"/>
              </a:rPr>
              <a:t> </a:t>
            </a:r>
            <a:r>
              <a:rPr lang="en-US" sz="1500" dirty="0" smtClean="0">
                <a:latin typeface="+mj-lt"/>
              </a:rPr>
              <a:t>, </a:t>
            </a:r>
            <a:r>
              <a:rPr lang="en-US" sz="1500" i="1" dirty="0" smtClean="0">
                <a:latin typeface="+mj-lt"/>
              </a:rPr>
              <a:t>Activation </a:t>
            </a:r>
            <a:r>
              <a:rPr lang="en-US" sz="1500" i="1" dirty="0">
                <a:latin typeface="+mj-lt"/>
              </a:rPr>
              <a:t>and radiation damage in the environment of hadron </a:t>
            </a:r>
            <a:r>
              <a:rPr lang="en-US" sz="1500" i="1" dirty="0" smtClean="0">
                <a:latin typeface="+mj-lt"/>
              </a:rPr>
              <a:t>accelerators &amp;</a:t>
            </a:r>
          </a:p>
          <a:p>
            <a:pPr algn="l"/>
            <a:r>
              <a:rPr lang="en-US" sz="1500" dirty="0" smtClean="0">
                <a:latin typeface="+mj-lt"/>
              </a:rPr>
              <a:t>      </a:t>
            </a:r>
            <a:r>
              <a:rPr lang="en-US" sz="1500" dirty="0">
                <a:latin typeface="+mj-lt"/>
              </a:rPr>
              <a:t>D. </a:t>
            </a:r>
            <a:r>
              <a:rPr lang="en-US" sz="1500" dirty="0" smtClean="0">
                <a:latin typeface="+mj-lt"/>
              </a:rPr>
              <a:t>Forkel-Wirth et al., </a:t>
            </a:r>
            <a:r>
              <a:rPr lang="en-US" sz="1500" i="1" dirty="0">
                <a:latin typeface="+mj-lt"/>
              </a:rPr>
              <a:t>Radiation protection at CERN  </a:t>
            </a:r>
            <a:r>
              <a:rPr lang="en-US" sz="1500" i="1" dirty="0" smtClean="0">
                <a:latin typeface="+mj-lt"/>
              </a:rPr>
              <a:t>in  R. Bailey (Ed.) Proc. CAS  </a:t>
            </a:r>
            <a:r>
              <a:rPr lang="en-US" sz="1500" dirty="0" smtClean="0">
                <a:latin typeface="+mj-lt"/>
              </a:rPr>
              <a:t>CERN</a:t>
            </a:r>
            <a:r>
              <a:rPr lang="en-US" sz="1500" i="1" dirty="0" smtClean="0">
                <a:latin typeface="+mj-lt"/>
              </a:rPr>
              <a:t>-2013-001</a:t>
            </a:r>
          </a:p>
          <a:p>
            <a:pPr marL="285750" indent="-285750" algn="l">
              <a:buFont typeface="Wingdings" panose="05000000000000000000" pitchFamily="2" charset="2"/>
              <a:buChar char="Ø"/>
            </a:pPr>
            <a:r>
              <a:rPr lang="en-US" sz="1500" dirty="0" smtClean="0">
                <a:latin typeface="+mj-lt"/>
              </a:rPr>
              <a:t>A. Zhukov, </a:t>
            </a:r>
            <a:r>
              <a:rPr lang="en-US" sz="1500" i="1" dirty="0" smtClean="0">
                <a:latin typeface="+mj-lt"/>
              </a:rPr>
              <a:t>BLMs: Physics, Simulation and Application in Accelerator, </a:t>
            </a:r>
            <a:r>
              <a:rPr lang="en-US" sz="1500" dirty="0" smtClean="0">
                <a:latin typeface="+mj-lt"/>
              </a:rPr>
              <a:t>Proc. BIW  2010, www.jacow.org</a:t>
            </a:r>
          </a:p>
          <a:p>
            <a:pPr marL="285750" indent="-285750" algn="l">
              <a:buFont typeface="Wingdings" panose="05000000000000000000" pitchFamily="2" charset="2"/>
              <a:buChar char="Ø"/>
            </a:pPr>
            <a:r>
              <a:rPr lang="en-US" sz="1500" i="1" dirty="0" smtClean="0">
                <a:latin typeface="+mj-lt"/>
              </a:rPr>
              <a:t>C</a:t>
            </a:r>
            <a:r>
              <a:rPr lang="en-US" sz="1500" i="1" dirty="0">
                <a:latin typeface="+mj-lt"/>
              </a:rPr>
              <a:t>. </a:t>
            </a:r>
            <a:r>
              <a:rPr lang="en-US" sz="1500" i="1" dirty="0" err="1" smtClean="0">
                <a:latin typeface="+mj-lt"/>
              </a:rPr>
              <a:t>Grupen</a:t>
            </a:r>
            <a:r>
              <a:rPr lang="en-US" sz="1500" i="1" dirty="0" smtClean="0">
                <a:latin typeface="+mj-lt"/>
              </a:rPr>
              <a:t>, Introduction </a:t>
            </a:r>
            <a:r>
              <a:rPr lang="en-US" sz="1500" i="1" dirty="0">
                <a:latin typeface="+mj-lt"/>
              </a:rPr>
              <a:t>to Radiation Protection, </a:t>
            </a:r>
            <a:r>
              <a:rPr lang="en-US" sz="1500" dirty="0" smtClean="0">
                <a:latin typeface="+mj-lt"/>
              </a:rPr>
              <a:t>Springer </a:t>
            </a:r>
            <a:r>
              <a:rPr lang="en-US" sz="1500" dirty="0" err="1">
                <a:latin typeface="+mj-lt"/>
              </a:rPr>
              <a:t>Verlag</a:t>
            </a:r>
            <a:r>
              <a:rPr lang="en-US" sz="1500" dirty="0">
                <a:latin typeface="+mj-lt"/>
              </a:rPr>
              <a:t> 2010 </a:t>
            </a:r>
            <a:endParaRPr lang="en-US" sz="1500" dirty="0" smtClean="0">
              <a:latin typeface="+mj-lt"/>
            </a:endParaRPr>
          </a:p>
          <a:p>
            <a:pPr marL="285750" indent="-285750" algn="l">
              <a:buFont typeface="Wingdings" panose="05000000000000000000" pitchFamily="2" charset="2"/>
              <a:buChar char="Ø"/>
            </a:pPr>
            <a:r>
              <a:rPr lang="en-US" sz="1500" dirty="0" smtClean="0">
                <a:latin typeface="+mj-lt"/>
              </a:rPr>
              <a:t>Proceedings of several CERN Acc. Schools (introduction &amp; advanced level, special topics).</a:t>
            </a:r>
          </a:p>
          <a:p>
            <a:pPr marL="285750" indent="-285750" algn="l">
              <a:buFont typeface="Wingdings" panose="05000000000000000000" pitchFamily="2" charset="2"/>
              <a:buChar char="Ø"/>
            </a:pPr>
            <a:r>
              <a:rPr lang="en-US" sz="1500" dirty="0" smtClean="0">
                <a:latin typeface="+mj-lt"/>
              </a:rPr>
              <a:t>Contributions to conferences, in particular to IPAC &amp;</a:t>
            </a:r>
            <a:r>
              <a:rPr lang="en-US" sz="1500" b="1" dirty="0" smtClean="0">
                <a:latin typeface="+mj-lt"/>
              </a:rPr>
              <a:t> </a:t>
            </a:r>
            <a:r>
              <a:rPr lang="en-US" sz="1500" dirty="0" smtClean="0">
                <a:latin typeface="+mj-lt"/>
              </a:rPr>
              <a:t>IBIC.</a:t>
            </a:r>
            <a:endParaRPr lang="en-US" sz="1500" dirty="0">
              <a:latin typeface="+mj-lt"/>
            </a:endParaRPr>
          </a:p>
        </p:txBody>
      </p:sp>
      <p:sp>
        <p:nvSpPr>
          <p:cNvPr id="5" name="Text Box 2"/>
          <p:cNvSpPr txBox="1">
            <a:spLocks noChangeArrowheads="1"/>
          </p:cNvSpPr>
          <p:nvPr/>
        </p:nvSpPr>
        <p:spPr bwMode="auto">
          <a:xfrm>
            <a:off x="252000" y="180000"/>
            <a:ext cx="7924800" cy="430887"/>
          </a:xfrm>
          <a:prstGeom prst="rect">
            <a:avLst/>
          </a:prstGeom>
          <a:solidFill>
            <a:schemeClr val="bg1">
              <a:alpha val="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sz="2200" b="1" dirty="0" smtClean="0">
                <a:solidFill>
                  <a:srgbClr val="000000"/>
                </a:solidFill>
                <a:latin typeface="Calibri" panose="020F0502020204030204" pitchFamily="34" charset="0"/>
                <a:cs typeface="Calibri" panose="020F0502020204030204" pitchFamily="34" charset="0"/>
              </a:rPr>
              <a:t>General Reading on Machine Protection </a:t>
            </a:r>
            <a:endParaRPr lang="en-US" sz="2200" b="1" dirty="0">
              <a:solidFill>
                <a:srgbClr val="000000"/>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849087151"/>
      </p:ext>
    </p:extLst>
  </p:cSld>
  <p:clrMapOvr>
    <a:masterClrMapping/>
  </p:clrMapOvr>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hteck 2"/>
          <p:cNvSpPr/>
          <p:nvPr/>
        </p:nvSpPr>
        <p:spPr>
          <a:xfrm>
            <a:off x="0" y="2708920"/>
            <a:ext cx="9144000" cy="553998"/>
          </a:xfrm>
          <a:prstGeom prst="rect">
            <a:avLst/>
          </a:prstGeom>
        </p:spPr>
        <p:txBody>
          <a:bodyPr wrap="square">
            <a:spAutoFit/>
          </a:bodyPr>
          <a:lstStyle/>
          <a:p>
            <a:r>
              <a:rPr lang="en-US" sz="3000" b="1" dirty="0" smtClean="0">
                <a:latin typeface="+mj-lt"/>
              </a:rPr>
              <a:t>Backup slides</a:t>
            </a:r>
            <a:endParaRPr lang="en-US" sz="3000" b="1" dirty="0">
              <a:latin typeface="+mj-lt"/>
            </a:endParaRPr>
          </a:p>
        </p:txBody>
      </p:sp>
    </p:spTree>
    <p:extLst>
      <p:ext uri="{BB962C8B-B14F-4D97-AF65-F5344CB8AC3E}">
        <p14:creationId xmlns:p14="http://schemas.microsoft.com/office/powerpoint/2010/main" val="2849087151"/>
      </p:ext>
    </p:extLst>
  </p:cSld>
  <p:clrMapOvr>
    <a:masterClrMapping/>
  </p:clrMapOvr>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2834" name="Text Box 2"/>
          <p:cNvSpPr txBox="1">
            <a:spLocks noChangeArrowheads="1"/>
          </p:cNvSpPr>
          <p:nvPr/>
        </p:nvSpPr>
        <p:spPr bwMode="auto">
          <a:xfrm>
            <a:off x="252000" y="180000"/>
            <a:ext cx="8153400" cy="430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en-US" altLang="de-DE" sz="2200" b="1" dirty="0">
                <a:solidFill>
                  <a:schemeClr val="tx1"/>
                </a:solidFill>
                <a:latin typeface="Calibri" panose="020F0502020204030204" pitchFamily="34" charset="0"/>
                <a:cs typeface="Calibri" panose="020F0502020204030204" pitchFamily="34" charset="0"/>
              </a:rPr>
              <a:t>Dynamic Machine Protection by Transmission Measurement</a:t>
            </a:r>
          </a:p>
        </p:txBody>
      </p:sp>
      <p:sp>
        <p:nvSpPr>
          <p:cNvPr id="632835" name="Text Box 3"/>
          <p:cNvSpPr txBox="1">
            <a:spLocks noChangeArrowheads="1"/>
          </p:cNvSpPr>
          <p:nvPr/>
        </p:nvSpPr>
        <p:spPr bwMode="auto">
          <a:xfrm>
            <a:off x="3124200" y="2057400"/>
            <a:ext cx="57912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endParaRPr lang="de-DE" altLang="de-DE" sz="2400" b="1" u="sng">
              <a:solidFill>
                <a:schemeClr val="tx1"/>
              </a:solidFill>
            </a:endParaRPr>
          </a:p>
        </p:txBody>
      </p:sp>
      <p:sp>
        <p:nvSpPr>
          <p:cNvPr id="632836" name="Rectangle 4"/>
          <p:cNvSpPr>
            <a:spLocks noChangeArrowheads="1"/>
          </p:cNvSpPr>
          <p:nvPr/>
        </p:nvSpPr>
        <p:spPr bwMode="auto">
          <a:xfrm>
            <a:off x="3344863" y="24923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632837" name="Rectangle 5"/>
          <p:cNvSpPr>
            <a:spLocks noChangeArrowheads="1"/>
          </p:cNvSpPr>
          <p:nvPr/>
        </p:nvSpPr>
        <p:spPr bwMode="auto">
          <a:xfrm>
            <a:off x="3276600" y="25146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632838" name="Text Box 6"/>
          <p:cNvSpPr txBox="1">
            <a:spLocks noChangeArrowheads="1"/>
          </p:cNvSpPr>
          <p:nvPr/>
        </p:nvSpPr>
        <p:spPr bwMode="auto">
          <a:xfrm>
            <a:off x="1638300" y="3835400"/>
            <a:ext cx="1104900" cy="284163"/>
          </a:xfrm>
          <a:prstGeom prst="rect">
            <a:avLst/>
          </a:prstGeom>
          <a:solidFill>
            <a:srgbClr val="333333">
              <a:alpha val="0"/>
            </a:srgbClr>
          </a:solidFill>
          <a:ln>
            <a:noFill/>
          </a:ln>
          <a:effectLst/>
          <a:extLst>
            <a:ext uri="{91240B29-F687-4F45-9708-019B960494DF}">
              <a14:hiddenLine xmlns:a14="http://schemas.microsoft.com/office/drawing/2010/main" w="9525" algn="ctr">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457200" indent="-457200" algn="l" eaLnBrk="0" hangingPunct="0">
              <a:spcBef>
                <a:spcPct val="0"/>
              </a:spcBef>
              <a:defRPr sz="2400">
                <a:solidFill>
                  <a:schemeClr val="tx1"/>
                </a:solidFill>
                <a:latin typeface="Times" pitchFamily="18" charset="0"/>
              </a:defRPr>
            </a:lvl1pPr>
            <a:lvl2pPr algn="l" eaLnBrk="0" hangingPunct="0">
              <a:spcBef>
                <a:spcPct val="0"/>
              </a:spcBef>
              <a:defRPr sz="2400">
                <a:solidFill>
                  <a:schemeClr val="tx1"/>
                </a:solidFill>
                <a:latin typeface="Times" pitchFamily="18" charset="0"/>
              </a:defRPr>
            </a:lvl2pPr>
            <a:lvl3pPr algn="l" eaLnBrk="0" hangingPunct="0">
              <a:spcBef>
                <a:spcPct val="0"/>
              </a:spcBef>
              <a:defRPr sz="2400">
                <a:solidFill>
                  <a:schemeClr val="tx1"/>
                </a:solidFill>
                <a:latin typeface="Times" pitchFamily="18" charset="0"/>
              </a:defRPr>
            </a:lvl3pPr>
            <a:lvl4pPr algn="l" eaLnBrk="0" hangingPunct="0">
              <a:spcBef>
                <a:spcPct val="0"/>
              </a:spcBef>
              <a:defRPr sz="2400">
                <a:solidFill>
                  <a:schemeClr val="tx1"/>
                </a:solidFill>
                <a:latin typeface="Times" pitchFamily="18" charset="0"/>
              </a:defRPr>
            </a:lvl4pPr>
            <a:lvl5pPr algn="l" eaLnBrk="0" hangingPunct="0">
              <a:spcBef>
                <a:spcPct val="0"/>
              </a:spcBef>
              <a:defRPr sz="2400">
                <a:solidFill>
                  <a:schemeClr val="tx1"/>
                </a:solidFill>
                <a:latin typeface="Times" pitchFamily="18" charset="0"/>
              </a:defRPr>
            </a:lvl5pPr>
            <a:lvl6pPr eaLnBrk="0" fontAlgn="base" hangingPunct="0">
              <a:spcBef>
                <a:spcPct val="0"/>
              </a:spcBef>
              <a:spcAft>
                <a:spcPct val="0"/>
              </a:spcAft>
              <a:defRPr sz="2400">
                <a:solidFill>
                  <a:schemeClr val="tx1"/>
                </a:solidFill>
                <a:latin typeface="Times" pitchFamily="18" charset="0"/>
              </a:defRPr>
            </a:lvl6pPr>
            <a:lvl7pPr eaLnBrk="0" fontAlgn="base" hangingPunct="0">
              <a:spcBef>
                <a:spcPct val="0"/>
              </a:spcBef>
              <a:spcAft>
                <a:spcPct val="0"/>
              </a:spcAft>
              <a:defRPr sz="2400">
                <a:solidFill>
                  <a:schemeClr val="tx1"/>
                </a:solidFill>
                <a:latin typeface="Times" pitchFamily="18" charset="0"/>
              </a:defRPr>
            </a:lvl7pPr>
            <a:lvl8pPr eaLnBrk="0" fontAlgn="base" hangingPunct="0">
              <a:spcBef>
                <a:spcPct val="0"/>
              </a:spcBef>
              <a:spcAft>
                <a:spcPct val="0"/>
              </a:spcAft>
              <a:defRPr sz="2400">
                <a:solidFill>
                  <a:schemeClr val="tx1"/>
                </a:solidFill>
                <a:latin typeface="Times" pitchFamily="18" charset="0"/>
              </a:defRPr>
            </a:lvl8pPr>
            <a:lvl9pPr eaLnBrk="0" fontAlgn="base" hangingPunct="0">
              <a:spcBef>
                <a:spcPct val="0"/>
              </a:spcBef>
              <a:spcAft>
                <a:spcPct val="0"/>
              </a:spcAft>
              <a:defRPr sz="2400">
                <a:solidFill>
                  <a:schemeClr val="tx1"/>
                </a:solidFill>
                <a:latin typeface="Times" pitchFamily="18" charset="0"/>
              </a:defRPr>
            </a:lvl9pPr>
          </a:lstStyle>
          <a:p>
            <a:pPr>
              <a:lnSpc>
                <a:spcPct val="70000"/>
              </a:lnSpc>
              <a:spcBef>
                <a:spcPct val="50000"/>
              </a:spcBef>
            </a:pPr>
            <a:r>
              <a:rPr lang="en-US" altLang="de-DE" sz="1800">
                <a:solidFill>
                  <a:schemeClr val="bg1"/>
                </a:solidFill>
              </a:rPr>
              <a:t>40 </a:t>
            </a:r>
            <a:r>
              <a:rPr lang="el-GR" altLang="de-DE" sz="1800">
                <a:solidFill>
                  <a:schemeClr val="bg1"/>
                </a:solidFill>
              </a:rPr>
              <a:t>μ</a:t>
            </a:r>
            <a:r>
              <a:rPr lang="en-US" altLang="de-DE" sz="1800">
                <a:solidFill>
                  <a:schemeClr val="bg1"/>
                </a:solidFill>
              </a:rPr>
              <a:t>s/div</a:t>
            </a:r>
            <a:endParaRPr lang="de-DE" altLang="de-DE" sz="1800">
              <a:solidFill>
                <a:schemeClr val="bg1"/>
              </a:solidFill>
            </a:endParaRPr>
          </a:p>
        </p:txBody>
      </p:sp>
      <p:sp>
        <p:nvSpPr>
          <p:cNvPr id="632840" name="Text Box 8"/>
          <p:cNvSpPr txBox="1">
            <a:spLocks noChangeArrowheads="1"/>
          </p:cNvSpPr>
          <p:nvPr/>
        </p:nvSpPr>
        <p:spPr bwMode="auto">
          <a:xfrm>
            <a:off x="4104204" y="1367777"/>
            <a:ext cx="4818380" cy="26084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lnSpc>
                <a:spcPct val="90000"/>
              </a:lnSpc>
              <a:spcBef>
                <a:spcPct val="0"/>
              </a:spcBef>
            </a:pPr>
            <a:r>
              <a:rPr lang="en-US" altLang="de-DE" sz="1500" dirty="0">
                <a:solidFill>
                  <a:schemeClr val="tx1"/>
                </a:solidFill>
                <a:latin typeface="+mj-lt"/>
              </a:rPr>
              <a:t>Determination of maximal loss between consecutive transformers </a:t>
            </a:r>
            <a:r>
              <a:rPr lang="en-US" altLang="de-DE" sz="1500" dirty="0" smtClean="0">
                <a:solidFill>
                  <a:schemeClr val="tx1"/>
                </a:solidFill>
                <a:latin typeface="+mj-lt"/>
              </a:rPr>
              <a:t>by ‘differential current measurement’</a:t>
            </a:r>
            <a:endParaRPr lang="en-US" altLang="de-DE" sz="1500" dirty="0">
              <a:solidFill>
                <a:schemeClr val="tx1"/>
              </a:solidFill>
              <a:latin typeface="+mj-lt"/>
            </a:endParaRPr>
          </a:p>
          <a:p>
            <a:pPr marL="285750" indent="-285750" algn="l">
              <a:lnSpc>
                <a:spcPct val="120000"/>
              </a:lnSpc>
              <a:spcBef>
                <a:spcPct val="0"/>
              </a:spcBef>
              <a:buFont typeface="Symbol"/>
              <a:buChar char="®"/>
            </a:pPr>
            <a:r>
              <a:rPr lang="en-US" altLang="de-DE" sz="1500" b="1" i="1" dirty="0" smtClean="0">
                <a:solidFill>
                  <a:schemeClr val="tx1"/>
                </a:solidFill>
                <a:latin typeface="+mj-lt"/>
                <a:sym typeface="Symbol" pitchFamily="18" charset="2"/>
              </a:rPr>
              <a:t>dynamic</a:t>
            </a:r>
            <a:r>
              <a:rPr lang="en-US" altLang="de-DE" sz="1500" dirty="0" smtClean="0">
                <a:solidFill>
                  <a:schemeClr val="tx1"/>
                </a:solidFill>
                <a:latin typeface="+mj-lt"/>
                <a:sym typeface="Symbol" pitchFamily="18" charset="2"/>
              </a:rPr>
              <a:t> </a:t>
            </a:r>
            <a:r>
              <a:rPr lang="en-US" altLang="de-DE" sz="1500" dirty="0">
                <a:solidFill>
                  <a:schemeClr val="tx1"/>
                </a:solidFill>
                <a:latin typeface="+mj-lt"/>
                <a:sym typeface="Symbol" pitchFamily="18" charset="2"/>
              </a:rPr>
              <a:t>beam interruption in case of software</a:t>
            </a:r>
            <a:r>
              <a:rPr lang="de-DE" altLang="de-DE" sz="1500" dirty="0" smtClean="0">
                <a:solidFill>
                  <a:schemeClr val="tx1"/>
                </a:solidFill>
                <a:latin typeface="+mj-lt"/>
                <a:sym typeface="Symbol" pitchFamily="18" charset="2"/>
              </a:rPr>
              <a:t>-       </a:t>
            </a:r>
          </a:p>
          <a:p>
            <a:pPr algn="l">
              <a:lnSpc>
                <a:spcPct val="120000"/>
              </a:lnSpc>
              <a:spcBef>
                <a:spcPct val="0"/>
              </a:spcBef>
            </a:pPr>
            <a:r>
              <a:rPr lang="de-DE" altLang="de-DE" sz="1500" dirty="0">
                <a:latin typeface="+mj-lt"/>
                <a:sym typeface="Symbol" pitchFamily="18" charset="2"/>
              </a:rPr>
              <a:t> </a:t>
            </a:r>
            <a:r>
              <a:rPr lang="de-DE" altLang="de-DE" sz="1500" dirty="0" smtClean="0">
                <a:latin typeface="+mj-lt"/>
                <a:sym typeface="Symbol" pitchFamily="18" charset="2"/>
              </a:rPr>
              <a:t>     </a:t>
            </a:r>
            <a:r>
              <a:rPr lang="en-US" altLang="de-DE" sz="1500" dirty="0" smtClean="0">
                <a:solidFill>
                  <a:schemeClr val="tx1"/>
                </a:solidFill>
                <a:latin typeface="+mj-lt"/>
                <a:sym typeface="Symbol" pitchFamily="18" charset="2"/>
              </a:rPr>
              <a:t>given </a:t>
            </a:r>
            <a:r>
              <a:rPr lang="en-US" altLang="de-DE" sz="1500" dirty="0">
                <a:solidFill>
                  <a:schemeClr val="tx1"/>
                </a:solidFill>
                <a:latin typeface="+mj-lt"/>
                <a:sym typeface="Symbol" pitchFamily="18" charset="2"/>
              </a:rPr>
              <a:t>threshold overshoot.</a:t>
            </a:r>
            <a:r>
              <a:rPr lang="en-US" altLang="de-DE" sz="1500" b="1" dirty="0">
                <a:solidFill>
                  <a:schemeClr val="tx1"/>
                </a:solidFill>
                <a:latin typeface="+mj-lt"/>
                <a:sym typeface="Symbol" pitchFamily="18" charset="2"/>
              </a:rPr>
              <a:t> </a:t>
            </a:r>
          </a:p>
          <a:p>
            <a:pPr algn="l">
              <a:lnSpc>
                <a:spcPct val="90000"/>
              </a:lnSpc>
            </a:pPr>
            <a:r>
              <a:rPr lang="en-US" altLang="de-DE" sz="1500" b="1" i="1" dirty="0">
                <a:solidFill>
                  <a:srgbClr val="0000FF"/>
                </a:solidFill>
                <a:latin typeface="+mj-lt"/>
              </a:rPr>
              <a:t>FPGA-electronics:</a:t>
            </a:r>
          </a:p>
          <a:p>
            <a:pPr algn="l" eaLnBrk="0" hangingPunct="0">
              <a:lnSpc>
                <a:spcPct val="90000"/>
              </a:lnSpc>
            </a:pPr>
            <a:r>
              <a:rPr lang="en-US" altLang="de-DE" sz="1500" dirty="0" smtClean="0">
                <a:solidFill>
                  <a:schemeClr val="tx1"/>
                </a:solidFill>
                <a:latin typeface="+mj-lt"/>
                <a:sym typeface="Symbol" pitchFamily="18" charset="2"/>
              </a:rPr>
              <a:t> ADC digitalization</a:t>
            </a:r>
            <a:endParaRPr lang="en-US" altLang="de-DE" sz="1500" i="1" dirty="0" smtClean="0">
              <a:solidFill>
                <a:schemeClr val="tx1"/>
              </a:solidFill>
              <a:latin typeface="+mj-lt"/>
              <a:sym typeface="Symbol" pitchFamily="18" charset="2"/>
            </a:endParaRPr>
          </a:p>
          <a:p>
            <a:pPr algn="l" eaLnBrk="0" hangingPunct="0">
              <a:lnSpc>
                <a:spcPct val="80000"/>
              </a:lnSpc>
            </a:pPr>
            <a:r>
              <a:rPr lang="en-US" altLang="de-DE" sz="1500" dirty="0" smtClean="0">
                <a:solidFill>
                  <a:schemeClr val="tx1"/>
                </a:solidFill>
                <a:latin typeface="+mj-lt"/>
                <a:sym typeface="Symbol" pitchFamily="18" charset="2"/>
              </a:rPr>
              <a:t> calculation of difference </a:t>
            </a:r>
          </a:p>
          <a:p>
            <a:pPr marL="285750" indent="-285750" algn="l" eaLnBrk="0" hangingPunct="0">
              <a:lnSpc>
                <a:spcPct val="80000"/>
              </a:lnSpc>
              <a:buFont typeface="Symbol"/>
              <a:buChar char="®"/>
            </a:pPr>
            <a:r>
              <a:rPr lang="en-US" altLang="de-DE" sz="1500" dirty="0" smtClean="0">
                <a:solidFill>
                  <a:schemeClr val="tx1"/>
                </a:solidFill>
                <a:latin typeface="+mj-lt"/>
                <a:sym typeface="Symbol" pitchFamily="18" charset="2"/>
              </a:rPr>
              <a:t>digital </a:t>
            </a:r>
            <a:r>
              <a:rPr lang="en-US" altLang="de-DE" sz="1500" dirty="0">
                <a:solidFill>
                  <a:schemeClr val="tx1"/>
                </a:solidFill>
                <a:latin typeface="+mj-lt"/>
                <a:sym typeface="Symbol" pitchFamily="18" charset="2"/>
              </a:rPr>
              <a:t>comparator </a:t>
            </a:r>
            <a:endParaRPr lang="en-US" altLang="de-DE" sz="1500" dirty="0" smtClean="0">
              <a:solidFill>
                <a:schemeClr val="tx1"/>
              </a:solidFill>
              <a:latin typeface="+mj-lt"/>
              <a:sym typeface="Symbol" pitchFamily="18" charset="2"/>
            </a:endParaRPr>
          </a:p>
          <a:p>
            <a:pPr marL="285750" indent="-285750" algn="l" eaLnBrk="0" hangingPunct="0">
              <a:lnSpc>
                <a:spcPct val="80000"/>
              </a:lnSpc>
              <a:buFont typeface="Symbol"/>
              <a:buChar char="®"/>
            </a:pPr>
            <a:r>
              <a:rPr lang="en-US" altLang="de-DE" sz="1500" dirty="0" smtClean="0">
                <a:solidFill>
                  <a:schemeClr val="tx1"/>
                </a:solidFill>
                <a:latin typeface="+mj-lt"/>
                <a:sym typeface="Symbol" pitchFamily="18" charset="2"/>
              </a:rPr>
              <a:t>chopper control in case of threshold overshoot </a:t>
            </a:r>
            <a:r>
              <a:rPr lang="en-GB" altLang="de-DE" sz="1500" dirty="0" smtClean="0">
                <a:solidFill>
                  <a:schemeClr val="tx1"/>
                </a:solidFill>
                <a:latin typeface="+mj-lt"/>
                <a:sym typeface="Symbol" pitchFamily="18" charset="2"/>
              </a:rPr>
              <a:t> </a:t>
            </a:r>
            <a:endParaRPr lang="en-GB" altLang="de-DE" sz="1500" dirty="0">
              <a:solidFill>
                <a:schemeClr val="tx1"/>
              </a:solidFill>
              <a:latin typeface="+mj-lt"/>
              <a:sym typeface="Symbol" pitchFamily="18" charset="2"/>
            </a:endParaRPr>
          </a:p>
        </p:txBody>
      </p:sp>
      <p:sp>
        <p:nvSpPr>
          <p:cNvPr id="632842" name="Text Box 10"/>
          <p:cNvSpPr txBox="1">
            <a:spLocks noChangeArrowheads="1"/>
          </p:cNvSpPr>
          <p:nvPr/>
        </p:nvSpPr>
        <p:spPr bwMode="auto">
          <a:xfrm>
            <a:off x="749300" y="800100"/>
            <a:ext cx="57658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endParaRPr lang="de-DE" altLang="de-DE" sz="2400" b="1">
              <a:latin typeface="Comic Sans MS" pitchFamily="66" charset="0"/>
            </a:endParaRPr>
          </a:p>
        </p:txBody>
      </p:sp>
      <p:pic>
        <p:nvPicPr>
          <p:cNvPr id="632844" name="Picture 12" descr="trafo-pg-schutz-uh4d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2394" y="849313"/>
            <a:ext cx="3827462" cy="2986087"/>
          </a:xfrm>
          <a:prstGeom prst="rect">
            <a:avLst/>
          </a:prstGeom>
          <a:noFill/>
          <a:extLst>
            <a:ext uri="{909E8E84-426E-40DD-AFC4-6F175D3DCCD1}">
              <a14:hiddenFill xmlns:a14="http://schemas.microsoft.com/office/drawing/2010/main">
                <a:solidFill>
                  <a:srgbClr val="FFFFFF"/>
                </a:solidFill>
              </a14:hiddenFill>
            </a:ext>
          </a:extLst>
        </p:spPr>
      </p:pic>
      <p:sp>
        <p:nvSpPr>
          <p:cNvPr id="632845" name="Text Box 13"/>
          <p:cNvSpPr txBox="1">
            <a:spLocks noChangeArrowheads="1"/>
          </p:cNvSpPr>
          <p:nvPr/>
        </p:nvSpPr>
        <p:spPr bwMode="auto">
          <a:xfrm>
            <a:off x="1476375" y="1276350"/>
            <a:ext cx="2317750" cy="1100138"/>
          </a:xfrm>
          <a:prstGeom prst="rect">
            <a:avLst/>
          </a:prstGeom>
          <a:solidFill>
            <a:schemeClr val="bg1"/>
          </a:solidFill>
          <a:ln>
            <a:noFill/>
          </a:ln>
          <a:effectLst/>
          <a:extLst>
            <a:ext uri="{91240B29-F687-4F45-9708-019B960494DF}">
              <a14:hiddenLine xmlns:a14="http://schemas.microsoft.com/office/drawing/2010/main" w="25400" algn="ctr">
                <a:solidFill>
                  <a:srgbClr val="00FF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l"/>
            <a:r>
              <a:rPr lang="en-US" altLang="de-DE" dirty="0">
                <a:latin typeface="Times" pitchFamily="18" charset="0"/>
              </a:rPr>
              <a:t>Ar</a:t>
            </a:r>
            <a:r>
              <a:rPr lang="en-US" altLang="de-DE" sz="2200" baseline="30000" dirty="0">
                <a:latin typeface="Times" pitchFamily="18" charset="0"/>
              </a:rPr>
              <a:t>1+</a:t>
            </a:r>
            <a:r>
              <a:rPr lang="en-US" altLang="de-DE" dirty="0">
                <a:latin typeface="Times" pitchFamily="18" charset="0"/>
              </a:rPr>
              <a:t> </a:t>
            </a:r>
            <a:r>
              <a:rPr lang="en-US" altLang="de-DE" sz="1700" dirty="0"/>
              <a:t>at 1.4 MeV/u</a:t>
            </a:r>
          </a:p>
          <a:p>
            <a:pPr algn="l">
              <a:lnSpc>
                <a:spcPct val="50000"/>
              </a:lnSpc>
              <a:buFont typeface="Symbol" pitchFamily="18" charset="2"/>
              <a:buChar char="Þ"/>
            </a:pPr>
            <a:r>
              <a:rPr lang="en-US" altLang="de-DE" sz="1600" b="1" dirty="0">
                <a:solidFill>
                  <a:srgbClr val="FF0000"/>
                </a:solidFill>
                <a:sym typeface="Symbol" pitchFamily="18" charset="2"/>
              </a:rPr>
              <a:t> Beam chopping</a:t>
            </a:r>
          </a:p>
          <a:p>
            <a:pPr algn="l">
              <a:lnSpc>
                <a:spcPct val="50000"/>
              </a:lnSpc>
              <a:buFont typeface="Symbol" pitchFamily="18" charset="2"/>
              <a:buNone/>
            </a:pPr>
            <a:r>
              <a:rPr lang="en-US" altLang="de-DE" sz="1600" b="1" dirty="0">
                <a:solidFill>
                  <a:srgbClr val="FF0000"/>
                </a:solidFill>
                <a:sym typeface="Symbol" pitchFamily="18" charset="2"/>
              </a:rPr>
              <a:t>     after Q=44 </a:t>
            </a:r>
            <a:r>
              <a:rPr lang="en-US" altLang="de-DE" sz="1600" b="1" dirty="0" err="1">
                <a:solidFill>
                  <a:srgbClr val="FF0000"/>
                </a:solidFill>
                <a:sym typeface="Symbol" pitchFamily="18" charset="2"/>
              </a:rPr>
              <a:t>nC</a:t>
            </a:r>
            <a:endParaRPr lang="en-US" altLang="de-DE" sz="1600" b="1" dirty="0">
              <a:solidFill>
                <a:srgbClr val="FF0000"/>
              </a:solidFill>
              <a:sym typeface="Symbol" pitchFamily="18" charset="2"/>
            </a:endParaRPr>
          </a:p>
          <a:p>
            <a:pPr algn="l">
              <a:lnSpc>
                <a:spcPct val="50000"/>
              </a:lnSpc>
              <a:buFont typeface="Symbol" pitchFamily="18" charset="2"/>
              <a:buNone/>
            </a:pPr>
            <a:r>
              <a:rPr lang="en-US" altLang="de-DE" sz="1600" b="1" dirty="0">
                <a:solidFill>
                  <a:srgbClr val="FF0000"/>
                </a:solidFill>
                <a:sym typeface="Symbol" pitchFamily="18" charset="2"/>
              </a:rPr>
              <a:t>     for intersecting BD</a:t>
            </a:r>
          </a:p>
        </p:txBody>
      </p:sp>
      <p:sp>
        <p:nvSpPr>
          <p:cNvPr id="632846" name="Text Box 14"/>
          <p:cNvSpPr txBox="1">
            <a:spLocks noChangeArrowheads="1"/>
          </p:cNvSpPr>
          <p:nvPr/>
        </p:nvSpPr>
        <p:spPr bwMode="auto">
          <a:xfrm>
            <a:off x="2016125" y="6761761"/>
            <a:ext cx="2520950" cy="3365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l"/>
            <a:r>
              <a:rPr lang="en-US" altLang="de-DE" sz="1600" dirty="0">
                <a:solidFill>
                  <a:schemeClr val="accent2"/>
                </a:solidFill>
                <a:latin typeface="Times" pitchFamily="18" charset="0"/>
              </a:rPr>
              <a:t>dependents on ion type</a:t>
            </a:r>
          </a:p>
        </p:txBody>
      </p:sp>
      <p:sp>
        <p:nvSpPr>
          <p:cNvPr id="632843" name="Text Box 11"/>
          <p:cNvSpPr txBox="1">
            <a:spLocks noChangeArrowheads="1"/>
          </p:cNvSpPr>
          <p:nvPr/>
        </p:nvSpPr>
        <p:spPr bwMode="auto">
          <a:xfrm>
            <a:off x="3758406" y="828039"/>
            <a:ext cx="5446554"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spcBef>
                <a:spcPct val="0"/>
              </a:spcBef>
            </a:pPr>
            <a:r>
              <a:rPr lang="en-US" altLang="de-DE" sz="1600" b="1" dirty="0" smtClean="0">
                <a:solidFill>
                  <a:srgbClr val="0000FF"/>
                </a:solidFill>
                <a:latin typeface="+mj-lt"/>
              </a:rPr>
              <a:t>For E &gt; 50 MeV protons: nuclear </a:t>
            </a:r>
            <a:r>
              <a:rPr lang="en-US" altLang="de-DE" sz="1600" b="1" i="1" dirty="0" smtClean="0">
                <a:solidFill>
                  <a:srgbClr val="0000FF"/>
                </a:solidFill>
                <a:latin typeface="+mj-lt"/>
                <a:sym typeface="Symbol"/>
              </a:rPr>
              <a:t></a:t>
            </a:r>
            <a:r>
              <a:rPr lang="en-US" altLang="de-DE" sz="1600" b="1" i="1" baseline="-25000" dirty="0" err="1" smtClean="0">
                <a:solidFill>
                  <a:srgbClr val="0000FF"/>
                </a:solidFill>
                <a:latin typeface="+mj-lt"/>
                <a:sym typeface="Symbol"/>
              </a:rPr>
              <a:t>nucl</a:t>
            </a:r>
            <a:r>
              <a:rPr lang="en-US" altLang="de-DE" sz="1600" b="1" i="1" dirty="0" smtClean="0">
                <a:solidFill>
                  <a:srgbClr val="0000FF"/>
                </a:solidFill>
                <a:latin typeface="+mj-lt"/>
                <a:sym typeface="Symbol"/>
              </a:rPr>
              <a:t> </a:t>
            </a:r>
            <a:r>
              <a:rPr lang="en-US" altLang="de-DE" sz="1600" b="1" dirty="0" smtClean="0">
                <a:solidFill>
                  <a:srgbClr val="0000FF"/>
                </a:solidFill>
                <a:latin typeface="+mj-lt"/>
                <a:sym typeface="Symbol"/>
              </a:rPr>
              <a:t>quite low</a:t>
            </a:r>
            <a:r>
              <a:rPr lang="en-US" altLang="de-DE" sz="1600" b="1" dirty="0" smtClean="0">
                <a:solidFill>
                  <a:srgbClr val="0000FF"/>
                </a:solidFill>
                <a:latin typeface="+mj-lt"/>
              </a:rPr>
              <a:t> </a:t>
            </a:r>
          </a:p>
          <a:p>
            <a:pPr algn="l">
              <a:spcBef>
                <a:spcPct val="0"/>
              </a:spcBef>
            </a:pPr>
            <a:r>
              <a:rPr lang="en-US" altLang="de-DE" sz="1600" b="1" dirty="0" smtClean="0">
                <a:solidFill>
                  <a:srgbClr val="0000FF"/>
                </a:solidFill>
                <a:latin typeface="+mj-lt"/>
                <a:sym typeface="Symbol"/>
              </a:rPr>
              <a:t> </a:t>
            </a:r>
            <a:r>
              <a:rPr lang="en-US" altLang="de-DE" sz="1600" b="1" dirty="0">
                <a:solidFill>
                  <a:srgbClr val="0000FF"/>
                </a:solidFill>
                <a:latin typeface="+mj-lt"/>
                <a:sym typeface="Symbol"/>
              </a:rPr>
              <a:t>m</a:t>
            </a:r>
            <a:r>
              <a:rPr lang="en-US" altLang="de-DE" sz="1600" b="1" dirty="0" smtClean="0">
                <a:solidFill>
                  <a:srgbClr val="0000FF"/>
                </a:solidFill>
                <a:latin typeface="+mj-lt"/>
              </a:rPr>
              <a:t>achine </a:t>
            </a:r>
            <a:r>
              <a:rPr lang="en-US" altLang="de-DE" sz="1600" b="1" dirty="0">
                <a:solidFill>
                  <a:srgbClr val="0000FF"/>
                </a:solidFill>
                <a:latin typeface="+mj-lt"/>
              </a:rPr>
              <a:t>protection by </a:t>
            </a:r>
            <a:r>
              <a:rPr lang="en-US" altLang="de-DE" sz="1600" b="1" i="1" dirty="0">
                <a:solidFill>
                  <a:srgbClr val="0000FF"/>
                </a:solidFill>
                <a:latin typeface="+mj-lt"/>
              </a:rPr>
              <a:t>active </a:t>
            </a:r>
            <a:r>
              <a:rPr lang="en-US" altLang="de-DE" sz="1600" b="1" dirty="0">
                <a:solidFill>
                  <a:srgbClr val="0000FF"/>
                </a:solidFill>
                <a:latin typeface="+mj-lt"/>
              </a:rPr>
              <a:t>transmission </a:t>
            </a:r>
            <a:r>
              <a:rPr lang="en-US" altLang="de-DE" sz="1600" b="1" dirty="0" smtClean="0">
                <a:solidFill>
                  <a:srgbClr val="0000FF"/>
                </a:solidFill>
                <a:latin typeface="+mj-lt"/>
              </a:rPr>
              <a:t>control</a:t>
            </a:r>
            <a:endParaRPr lang="en-US" altLang="de-DE" sz="1600" b="1" dirty="0">
              <a:solidFill>
                <a:srgbClr val="0000FF"/>
              </a:solidFill>
              <a:latin typeface="+mj-lt"/>
            </a:endParaRPr>
          </a:p>
        </p:txBody>
      </p:sp>
      <p:sp>
        <p:nvSpPr>
          <p:cNvPr id="632847" name="Text Box 15"/>
          <p:cNvSpPr txBox="1">
            <a:spLocks noChangeArrowheads="1"/>
          </p:cNvSpPr>
          <p:nvPr/>
        </p:nvSpPr>
        <p:spPr bwMode="auto">
          <a:xfrm>
            <a:off x="4849813" y="6202363"/>
            <a:ext cx="4179887"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r"/>
            <a:r>
              <a:rPr lang="en-US" altLang="de-DE" sz="1400">
                <a:solidFill>
                  <a:schemeClr val="tx1"/>
                </a:solidFill>
                <a:ea typeface="ＭＳ Ｐゴシック" charset="-128"/>
              </a:rPr>
              <a:t>H. Reeg (GSI) et al., Proc. EPAC’06</a:t>
            </a:r>
            <a:r>
              <a:rPr lang="en-US" altLang="de-DE" sz="1400">
                <a:solidFill>
                  <a:schemeClr val="tx1"/>
                </a:solidFill>
                <a:latin typeface="Times New Roman" pitchFamily="18" charset="0"/>
                <a:ea typeface="ＭＳ Ｐゴシック" charset="-128"/>
              </a:rPr>
              <a:t> </a:t>
            </a:r>
          </a:p>
        </p:txBody>
      </p:sp>
      <p:grpSp>
        <p:nvGrpSpPr>
          <p:cNvPr id="16" name="Gruppieren 15"/>
          <p:cNvGrpSpPr/>
          <p:nvPr/>
        </p:nvGrpSpPr>
        <p:grpSpPr>
          <a:xfrm>
            <a:off x="179904" y="3903362"/>
            <a:ext cx="6706543" cy="2364724"/>
            <a:chOff x="68907" y="4157663"/>
            <a:chExt cx="6706543" cy="2364724"/>
          </a:xfrm>
        </p:grpSpPr>
        <p:pic>
          <p:nvPicPr>
            <p:cNvPr id="632839" name="Picture 7" descr="gitterschutz-uf-converter-compact"/>
            <p:cNvPicPr>
              <a:picLocks noChangeAspect="1" noChangeArrowheads="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90500" y="4157663"/>
              <a:ext cx="6584950" cy="2243137"/>
            </a:xfrm>
            <a:prstGeom prst="rect">
              <a:avLst/>
            </a:prstGeom>
            <a:noFill/>
            <a:extLst>
              <a:ext uri="{909E8E84-426E-40DD-AFC4-6F175D3DCCD1}">
                <a14:hiddenFill xmlns:a14="http://schemas.microsoft.com/office/drawing/2010/main">
                  <a:solidFill>
                    <a:srgbClr val="FFFFFF"/>
                  </a:solidFill>
                </a14:hiddenFill>
              </a:ext>
            </a:extLst>
          </p:spPr>
        </p:pic>
        <p:sp>
          <p:nvSpPr>
            <p:cNvPr id="2" name="Rechteck 1"/>
            <p:cNvSpPr/>
            <p:nvPr/>
          </p:nvSpPr>
          <p:spPr>
            <a:xfrm>
              <a:off x="1034320" y="5234924"/>
              <a:ext cx="2390931" cy="1287463"/>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DE"/>
            </a:p>
          </p:txBody>
        </p:sp>
        <p:sp>
          <p:nvSpPr>
            <p:cNvPr id="17" name="Rechteck 16"/>
            <p:cNvSpPr/>
            <p:nvPr/>
          </p:nvSpPr>
          <p:spPr>
            <a:xfrm>
              <a:off x="190500" y="5387325"/>
              <a:ext cx="4433966" cy="101347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DE"/>
            </a:p>
          </p:txBody>
        </p:sp>
        <p:grpSp>
          <p:nvGrpSpPr>
            <p:cNvPr id="5" name="Gruppieren 4"/>
            <p:cNvGrpSpPr/>
            <p:nvPr/>
          </p:nvGrpSpPr>
          <p:grpSpPr>
            <a:xfrm>
              <a:off x="3949700" y="5463915"/>
              <a:ext cx="674767" cy="430148"/>
              <a:chOff x="3949700" y="5463915"/>
              <a:chExt cx="674767" cy="430148"/>
            </a:xfrm>
          </p:grpSpPr>
          <p:sp>
            <p:nvSpPr>
              <p:cNvPr id="3" name="Rechteck 2"/>
              <p:cNvSpPr/>
              <p:nvPr/>
            </p:nvSpPr>
            <p:spPr>
              <a:xfrm>
                <a:off x="3949700" y="5463915"/>
                <a:ext cx="674766" cy="430148"/>
              </a:xfrm>
              <a:prstGeom prst="rect">
                <a:avLst/>
              </a:prstGeom>
              <a:noFill/>
              <a:ln w="28575">
                <a:solidFill>
                  <a:srgbClr val="008000"/>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DE"/>
              </a:p>
            </p:txBody>
          </p:sp>
          <p:sp>
            <p:nvSpPr>
              <p:cNvPr id="4" name="Textfeld 3"/>
              <p:cNvSpPr txBox="1"/>
              <p:nvPr/>
            </p:nvSpPr>
            <p:spPr>
              <a:xfrm>
                <a:off x="3949701" y="5486838"/>
                <a:ext cx="674766" cy="369332"/>
              </a:xfrm>
              <a:prstGeom prst="rect">
                <a:avLst/>
              </a:prstGeom>
            </p:spPr>
            <p:txBody>
              <a:bodyPr vert="horz" wrap="square" lIns="91440" tIns="45720" rIns="91440" bIns="45720" rtlCol="0" anchor="t">
                <a:spAutoFit/>
              </a:bodyPr>
              <a:lstStyle/>
              <a:p>
                <a:pPr algn="l"/>
                <a:r>
                  <a:rPr lang="de-DE" dirty="0" smtClean="0">
                    <a:solidFill>
                      <a:srgbClr val="008000"/>
                    </a:solidFill>
                  </a:rPr>
                  <a:t>ADC</a:t>
                </a:r>
              </a:p>
            </p:txBody>
          </p:sp>
        </p:grpSp>
        <p:grpSp>
          <p:nvGrpSpPr>
            <p:cNvPr id="21" name="Gruppieren 20"/>
            <p:cNvGrpSpPr/>
            <p:nvPr/>
          </p:nvGrpSpPr>
          <p:grpSpPr>
            <a:xfrm>
              <a:off x="3949699" y="5973079"/>
              <a:ext cx="674767" cy="430148"/>
              <a:chOff x="3949700" y="5463915"/>
              <a:chExt cx="674767" cy="430148"/>
            </a:xfrm>
          </p:grpSpPr>
          <p:sp>
            <p:nvSpPr>
              <p:cNvPr id="22" name="Rechteck 21"/>
              <p:cNvSpPr/>
              <p:nvPr/>
            </p:nvSpPr>
            <p:spPr>
              <a:xfrm>
                <a:off x="3949700" y="5463915"/>
                <a:ext cx="674766" cy="430148"/>
              </a:xfrm>
              <a:prstGeom prst="rect">
                <a:avLst/>
              </a:prstGeom>
              <a:noFill/>
              <a:ln w="28575">
                <a:solidFill>
                  <a:srgbClr val="008000"/>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DE"/>
              </a:p>
            </p:txBody>
          </p:sp>
          <p:sp>
            <p:nvSpPr>
              <p:cNvPr id="23" name="Textfeld 22"/>
              <p:cNvSpPr txBox="1"/>
              <p:nvPr/>
            </p:nvSpPr>
            <p:spPr>
              <a:xfrm>
                <a:off x="3949701" y="5486838"/>
                <a:ext cx="674766" cy="369332"/>
              </a:xfrm>
              <a:prstGeom prst="rect">
                <a:avLst/>
              </a:prstGeom>
            </p:spPr>
            <p:txBody>
              <a:bodyPr vert="horz" wrap="square" lIns="91440" tIns="45720" rIns="91440" bIns="45720" rtlCol="0" anchor="t">
                <a:spAutoFit/>
              </a:bodyPr>
              <a:lstStyle/>
              <a:p>
                <a:pPr algn="l"/>
                <a:r>
                  <a:rPr lang="de-DE" dirty="0" smtClean="0">
                    <a:solidFill>
                      <a:srgbClr val="008000"/>
                    </a:solidFill>
                  </a:rPr>
                  <a:t>ADC</a:t>
                </a:r>
              </a:p>
            </p:txBody>
          </p:sp>
        </p:grpSp>
        <p:grpSp>
          <p:nvGrpSpPr>
            <p:cNvPr id="24" name="Gruppieren 23"/>
            <p:cNvGrpSpPr/>
            <p:nvPr/>
          </p:nvGrpSpPr>
          <p:grpSpPr>
            <a:xfrm>
              <a:off x="2810657" y="5448506"/>
              <a:ext cx="821544" cy="952293"/>
              <a:chOff x="3949700" y="5463915"/>
              <a:chExt cx="674767" cy="430148"/>
            </a:xfrm>
          </p:grpSpPr>
          <p:sp>
            <p:nvSpPr>
              <p:cNvPr id="25" name="Rechteck 24"/>
              <p:cNvSpPr/>
              <p:nvPr/>
            </p:nvSpPr>
            <p:spPr>
              <a:xfrm>
                <a:off x="3949700" y="5463915"/>
                <a:ext cx="674766" cy="430148"/>
              </a:xfrm>
              <a:prstGeom prst="rect">
                <a:avLst/>
              </a:prstGeom>
              <a:noFill/>
              <a:ln w="28575">
                <a:solidFill>
                  <a:srgbClr val="008000"/>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DE"/>
              </a:p>
            </p:txBody>
          </p:sp>
          <p:sp>
            <p:nvSpPr>
              <p:cNvPr id="26" name="Textfeld 25"/>
              <p:cNvSpPr txBox="1"/>
              <p:nvPr/>
            </p:nvSpPr>
            <p:spPr>
              <a:xfrm>
                <a:off x="3949700" y="5486838"/>
                <a:ext cx="674767" cy="264141"/>
              </a:xfrm>
              <a:prstGeom prst="rect">
                <a:avLst/>
              </a:prstGeom>
            </p:spPr>
            <p:txBody>
              <a:bodyPr vert="horz" wrap="square" lIns="91440" tIns="45720" rIns="91440" bIns="45720" rtlCol="0" anchor="t">
                <a:spAutoFit/>
              </a:bodyPr>
              <a:lstStyle/>
              <a:p>
                <a:pPr algn="l">
                  <a:spcBef>
                    <a:spcPts val="0"/>
                  </a:spcBef>
                </a:pPr>
                <a:r>
                  <a:rPr lang="en-US" sz="1600" dirty="0" smtClean="0">
                    <a:solidFill>
                      <a:srgbClr val="008000"/>
                    </a:solidFill>
                  </a:rPr>
                  <a:t>Differ-</a:t>
                </a:r>
              </a:p>
              <a:p>
                <a:pPr algn="l">
                  <a:spcBef>
                    <a:spcPts val="0"/>
                  </a:spcBef>
                </a:pPr>
                <a:r>
                  <a:rPr lang="en-US" sz="1600" dirty="0" err="1" smtClean="0">
                    <a:solidFill>
                      <a:srgbClr val="008000"/>
                    </a:solidFill>
                  </a:rPr>
                  <a:t>ence</a:t>
                </a:r>
                <a:endParaRPr lang="en-US" sz="1600" dirty="0" smtClean="0">
                  <a:solidFill>
                    <a:srgbClr val="008000"/>
                  </a:solidFill>
                </a:endParaRPr>
              </a:p>
            </p:txBody>
          </p:sp>
        </p:grpSp>
        <p:cxnSp>
          <p:nvCxnSpPr>
            <p:cNvPr id="7" name="Gerade Verbindung 6"/>
            <p:cNvCxnSpPr>
              <a:stCxn id="4" idx="1"/>
            </p:cNvCxnSpPr>
            <p:nvPr/>
          </p:nvCxnSpPr>
          <p:spPr>
            <a:xfrm flipH="1">
              <a:off x="3632200" y="5671504"/>
              <a:ext cx="317501" cy="0"/>
            </a:xfrm>
            <a:prstGeom prst="line">
              <a:avLst/>
            </a:prstGeom>
            <a:ln>
              <a:solidFill>
                <a:srgbClr val="008000"/>
              </a:solidFill>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29" name="Gerade Verbindung 28"/>
            <p:cNvCxnSpPr/>
            <p:nvPr/>
          </p:nvCxnSpPr>
          <p:spPr>
            <a:xfrm flipH="1">
              <a:off x="3635374" y="6188388"/>
              <a:ext cx="317501" cy="0"/>
            </a:xfrm>
            <a:prstGeom prst="line">
              <a:avLst/>
            </a:prstGeom>
            <a:ln>
              <a:solidFill>
                <a:srgbClr val="008000"/>
              </a:solidFill>
              <a:tailEnd type="triangle" w="med" len="lg"/>
            </a:ln>
            <a:effectLst/>
          </p:spPr>
          <p:style>
            <a:lnRef idx="2">
              <a:schemeClr val="accent1"/>
            </a:lnRef>
            <a:fillRef idx="0">
              <a:schemeClr val="accent1"/>
            </a:fillRef>
            <a:effectRef idx="1">
              <a:schemeClr val="accent1"/>
            </a:effectRef>
            <a:fontRef idx="minor">
              <a:schemeClr val="tx1"/>
            </a:fontRef>
          </p:style>
        </p:cxnSp>
        <p:grpSp>
          <p:nvGrpSpPr>
            <p:cNvPr id="30" name="Gruppieren 29"/>
            <p:cNvGrpSpPr/>
            <p:nvPr/>
          </p:nvGrpSpPr>
          <p:grpSpPr>
            <a:xfrm>
              <a:off x="1763485" y="5438876"/>
              <a:ext cx="793261" cy="952293"/>
              <a:chOff x="3925208" y="5463915"/>
              <a:chExt cx="713955" cy="430148"/>
            </a:xfrm>
          </p:grpSpPr>
          <p:sp>
            <p:nvSpPr>
              <p:cNvPr id="31" name="Rechteck 30"/>
              <p:cNvSpPr/>
              <p:nvPr/>
            </p:nvSpPr>
            <p:spPr>
              <a:xfrm>
                <a:off x="3949700" y="5463915"/>
                <a:ext cx="674766" cy="430148"/>
              </a:xfrm>
              <a:prstGeom prst="rect">
                <a:avLst/>
              </a:prstGeom>
              <a:noFill/>
              <a:ln w="28575">
                <a:solidFill>
                  <a:srgbClr val="008000"/>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DE"/>
              </a:p>
            </p:txBody>
          </p:sp>
          <p:sp>
            <p:nvSpPr>
              <p:cNvPr id="32" name="Textfeld 31"/>
              <p:cNvSpPr txBox="1"/>
              <p:nvPr/>
            </p:nvSpPr>
            <p:spPr>
              <a:xfrm>
                <a:off x="3925208" y="5486838"/>
                <a:ext cx="713955" cy="264141"/>
              </a:xfrm>
              <a:prstGeom prst="rect">
                <a:avLst/>
              </a:prstGeom>
            </p:spPr>
            <p:txBody>
              <a:bodyPr vert="horz" wrap="square" lIns="91440" tIns="45720" rIns="91440" bIns="45720" rtlCol="0" anchor="t">
                <a:spAutoFit/>
              </a:bodyPr>
              <a:lstStyle/>
              <a:p>
                <a:pPr algn="l">
                  <a:spcBef>
                    <a:spcPts val="0"/>
                  </a:spcBef>
                </a:pPr>
                <a:r>
                  <a:rPr lang="en-US" sz="1600" dirty="0" smtClean="0">
                    <a:solidFill>
                      <a:srgbClr val="008000"/>
                    </a:solidFill>
                  </a:rPr>
                  <a:t>com-</a:t>
                </a:r>
              </a:p>
              <a:p>
                <a:pPr algn="l">
                  <a:spcBef>
                    <a:spcPts val="0"/>
                  </a:spcBef>
                </a:pPr>
                <a:r>
                  <a:rPr lang="en-US" sz="1600" dirty="0" err="1" smtClean="0">
                    <a:solidFill>
                      <a:srgbClr val="008000"/>
                    </a:solidFill>
                  </a:rPr>
                  <a:t>parator</a:t>
                </a:r>
                <a:endParaRPr lang="en-US" sz="1600" dirty="0" smtClean="0">
                  <a:solidFill>
                    <a:srgbClr val="008000"/>
                  </a:solidFill>
                </a:endParaRPr>
              </a:p>
            </p:txBody>
          </p:sp>
        </p:grpSp>
        <p:cxnSp>
          <p:nvCxnSpPr>
            <p:cNvPr id="33" name="Gerade Verbindung 32"/>
            <p:cNvCxnSpPr/>
            <p:nvPr/>
          </p:nvCxnSpPr>
          <p:spPr>
            <a:xfrm flipH="1">
              <a:off x="2540417" y="5903849"/>
              <a:ext cx="270240" cy="225"/>
            </a:xfrm>
            <a:prstGeom prst="line">
              <a:avLst/>
            </a:prstGeom>
            <a:ln>
              <a:solidFill>
                <a:srgbClr val="008000"/>
              </a:solidFill>
              <a:tailEnd type="triangle" w="med" len="lg"/>
            </a:ln>
            <a:effectLst/>
          </p:spPr>
          <p:style>
            <a:lnRef idx="2">
              <a:schemeClr val="accent1"/>
            </a:lnRef>
            <a:fillRef idx="0">
              <a:schemeClr val="accent1"/>
            </a:fillRef>
            <a:effectRef idx="1">
              <a:schemeClr val="accent1"/>
            </a:effectRef>
            <a:fontRef idx="minor">
              <a:schemeClr val="tx1"/>
            </a:fontRef>
          </p:style>
        </p:cxnSp>
        <p:grpSp>
          <p:nvGrpSpPr>
            <p:cNvPr id="36" name="Gruppieren 35"/>
            <p:cNvGrpSpPr/>
            <p:nvPr/>
          </p:nvGrpSpPr>
          <p:grpSpPr>
            <a:xfrm>
              <a:off x="68907" y="5843304"/>
              <a:ext cx="1485878" cy="584775"/>
              <a:chOff x="3948857" y="5453795"/>
              <a:chExt cx="675609" cy="459806"/>
            </a:xfrm>
          </p:grpSpPr>
          <p:sp>
            <p:nvSpPr>
              <p:cNvPr id="37" name="Rechteck 36"/>
              <p:cNvSpPr/>
              <p:nvPr/>
            </p:nvSpPr>
            <p:spPr>
              <a:xfrm>
                <a:off x="3949700" y="5463915"/>
                <a:ext cx="674766" cy="430148"/>
              </a:xfrm>
              <a:prstGeom prst="rect">
                <a:avLst/>
              </a:prstGeom>
              <a:noFill/>
              <a:ln w="28575">
                <a:solidFill>
                  <a:srgbClr val="0000FF"/>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DE"/>
              </a:p>
            </p:txBody>
          </p:sp>
          <p:sp>
            <p:nvSpPr>
              <p:cNvPr id="38" name="Textfeld 37"/>
              <p:cNvSpPr txBox="1"/>
              <p:nvPr/>
            </p:nvSpPr>
            <p:spPr>
              <a:xfrm>
                <a:off x="3948857" y="5453795"/>
                <a:ext cx="674767" cy="459806"/>
              </a:xfrm>
              <a:prstGeom prst="rect">
                <a:avLst/>
              </a:prstGeom>
              <a:ln>
                <a:noFill/>
              </a:ln>
            </p:spPr>
            <p:txBody>
              <a:bodyPr vert="horz" wrap="square" lIns="91440" tIns="45720" rIns="91440" bIns="45720" rtlCol="0" anchor="t">
                <a:spAutoFit/>
              </a:bodyPr>
              <a:lstStyle/>
              <a:p>
                <a:pPr algn="l">
                  <a:spcBef>
                    <a:spcPts val="0"/>
                  </a:spcBef>
                </a:pPr>
                <a:r>
                  <a:rPr lang="en-US" sz="1600" dirty="0" smtClean="0">
                    <a:solidFill>
                      <a:srgbClr val="0000FF"/>
                    </a:solidFill>
                  </a:rPr>
                  <a:t>limits from</a:t>
                </a:r>
              </a:p>
              <a:p>
                <a:pPr algn="l">
                  <a:spcBef>
                    <a:spcPts val="0"/>
                  </a:spcBef>
                </a:pPr>
                <a:r>
                  <a:rPr lang="en-US" sz="1600" dirty="0" smtClean="0">
                    <a:solidFill>
                      <a:srgbClr val="0000FF"/>
                    </a:solidFill>
                  </a:rPr>
                  <a:t>control system</a:t>
                </a:r>
              </a:p>
            </p:txBody>
          </p:sp>
        </p:grpSp>
        <p:cxnSp>
          <p:nvCxnSpPr>
            <p:cNvPr id="39" name="Gerade Verbindung 38"/>
            <p:cNvCxnSpPr/>
            <p:nvPr/>
          </p:nvCxnSpPr>
          <p:spPr>
            <a:xfrm flipV="1">
              <a:off x="1554786" y="6129698"/>
              <a:ext cx="274014" cy="5990"/>
            </a:xfrm>
            <a:prstGeom prst="line">
              <a:avLst/>
            </a:prstGeom>
            <a:ln>
              <a:solidFill>
                <a:srgbClr val="0000FF"/>
              </a:solidFill>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42" name="Gerade Verbindung 41"/>
            <p:cNvCxnSpPr/>
            <p:nvPr/>
          </p:nvCxnSpPr>
          <p:spPr>
            <a:xfrm flipH="1">
              <a:off x="1554787" y="5671279"/>
              <a:ext cx="218633" cy="0"/>
            </a:xfrm>
            <a:prstGeom prst="line">
              <a:avLst/>
            </a:prstGeom>
            <a:ln>
              <a:solidFill>
                <a:srgbClr val="FF0000"/>
              </a:solidFill>
              <a:tailEnd type="none" w="med" len="lg"/>
            </a:ln>
            <a:effectLst/>
          </p:spPr>
          <p:style>
            <a:lnRef idx="2">
              <a:schemeClr val="accent1"/>
            </a:lnRef>
            <a:fillRef idx="0">
              <a:schemeClr val="accent1"/>
            </a:fillRef>
            <a:effectRef idx="1">
              <a:schemeClr val="accent1"/>
            </a:effectRef>
            <a:fontRef idx="minor">
              <a:schemeClr val="tx1"/>
            </a:fontRef>
          </p:style>
        </p:cxnSp>
        <p:cxnSp>
          <p:nvCxnSpPr>
            <p:cNvPr id="44" name="Gerade Verbindung 43"/>
            <p:cNvCxnSpPr/>
            <p:nvPr/>
          </p:nvCxnSpPr>
          <p:spPr>
            <a:xfrm flipV="1">
              <a:off x="1554786" y="5219700"/>
              <a:ext cx="1" cy="457994"/>
            </a:xfrm>
            <a:prstGeom prst="line">
              <a:avLst/>
            </a:prstGeom>
            <a:ln>
              <a:solidFill>
                <a:srgbClr val="FF0000"/>
              </a:solidFill>
              <a:tailEnd type="triangle" w="med" len="lg"/>
            </a:ln>
            <a:effectLst/>
          </p:spPr>
          <p:style>
            <a:lnRef idx="2">
              <a:schemeClr val="accent1"/>
            </a:lnRef>
            <a:fillRef idx="0">
              <a:schemeClr val="accent1"/>
            </a:fillRef>
            <a:effectRef idx="1">
              <a:schemeClr val="accent1"/>
            </a:effectRef>
            <a:fontRef idx="minor">
              <a:schemeClr val="tx1"/>
            </a:fontRef>
          </p:style>
        </p:cxnSp>
        <p:sp>
          <p:nvSpPr>
            <p:cNvPr id="52" name="Textfeld 51"/>
            <p:cNvSpPr txBox="1"/>
            <p:nvPr/>
          </p:nvSpPr>
          <p:spPr>
            <a:xfrm>
              <a:off x="461711" y="5309288"/>
              <a:ext cx="1166234" cy="338554"/>
            </a:xfrm>
            <a:prstGeom prst="rect">
              <a:avLst/>
            </a:prstGeom>
          </p:spPr>
          <p:txBody>
            <a:bodyPr vert="horz" wrap="square" lIns="91440" tIns="45720" rIns="91440" bIns="45720" rtlCol="0" anchor="t">
              <a:spAutoFit/>
            </a:bodyPr>
            <a:lstStyle/>
            <a:p>
              <a:pPr algn="l">
                <a:spcBef>
                  <a:spcPts val="0"/>
                </a:spcBef>
              </a:pPr>
              <a:r>
                <a:rPr lang="en-US" sz="1600" b="1" dirty="0" smtClean="0">
                  <a:solidFill>
                    <a:srgbClr val="FF0000"/>
                  </a:solidFill>
                </a:rPr>
                <a:t>if too high</a:t>
              </a:r>
            </a:p>
          </p:txBody>
        </p:sp>
      </p:grpSp>
      <p:sp>
        <p:nvSpPr>
          <p:cNvPr id="632841" name="Text Box 9"/>
          <p:cNvSpPr txBox="1">
            <a:spLocks noChangeArrowheads="1"/>
          </p:cNvSpPr>
          <p:nvPr/>
        </p:nvSpPr>
        <p:spPr bwMode="auto">
          <a:xfrm>
            <a:off x="6248400" y="4202424"/>
            <a:ext cx="2781300" cy="867930"/>
          </a:xfrm>
          <a:prstGeom prst="rect">
            <a:avLst/>
          </a:prstGeom>
          <a:solidFill>
            <a:schemeClr val="bg1"/>
          </a:solidFill>
          <a:ln w="25400" algn="ctr">
            <a:solidFill>
              <a:srgbClr val="FF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l"/>
            <a:r>
              <a:rPr lang="en-US" altLang="de-DE" sz="1700" b="1" dirty="0">
                <a:solidFill>
                  <a:srgbClr val="FF0000"/>
                </a:solidFill>
                <a:latin typeface="+mj-lt"/>
              </a:rPr>
              <a:t>High current:</a:t>
            </a:r>
            <a:r>
              <a:rPr lang="en-US" altLang="de-DE" sz="1700" dirty="0">
                <a:solidFill>
                  <a:srgbClr val="FF0000"/>
                </a:solidFill>
                <a:latin typeface="+mj-lt"/>
              </a:rPr>
              <a:t> </a:t>
            </a:r>
          </a:p>
          <a:p>
            <a:pPr algn="l">
              <a:lnSpc>
                <a:spcPct val="40000"/>
              </a:lnSpc>
            </a:pPr>
            <a:r>
              <a:rPr lang="en-US" altLang="de-DE" sz="1700" i="1" dirty="0">
                <a:latin typeface="+mj-lt"/>
              </a:rPr>
              <a:t>t</a:t>
            </a:r>
            <a:r>
              <a:rPr lang="en-US" altLang="de-DE" sz="1700" i="1" baseline="-25000" dirty="0">
                <a:latin typeface="+mj-lt"/>
              </a:rPr>
              <a:t> pulse</a:t>
            </a:r>
            <a:r>
              <a:rPr lang="en-US" altLang="de-DE" sz="1700" dirty="0">
                <a:latin typeface="+mj-lt"/>
              </a:rPr>
              <a:t> &lt; 10 </a:t>
            </a:r>
            <a:r>
              <a:rPr lang="el-GR" altLang="de-DE" sz="1700" dirty="0">
                <a:latin typeface="+mj-lt"/>
              </a:rPr>
              <a:t>μ</a:t>
            </a:r>
            <a:r>
              <a:rPr lang="en-US" altLang="de-DE" sz="1700" dirty="0">
                <a:latin typeface="+mj-lt"/>
              </a:rPr>
              <a:t>s only </a:t>
            </a:r>
          </a:p>
          <a:p>
            <a:pPr algn="l">
              <a:lnSpc>
                <a:spcPct val="50000"/>
              </a:lnSpc>
            </a:pPr>
            <a:r>
              <a:rPr lang="en-US" altLang="de-DE" sz="1700" dirty="0">
                <a:latin typeface="+mj-lt"/>
              </a:rPr>
              <a:t>to prevent from damage</a:t>
            </a:r>
            <a:r>
              <a:rPr lang="en-US" altLang="de-DE" sz="1700" b="1" dirty="0">
                <a:latin typeface="+mj-lt"/>
              </a:rPr>
              <a:t>!</a:t>
            </a:r>
            <a:endParaRPr lang="el-GR" altLang="de-DE" sz="1700" b="1" dirty="0">
              <a:latin typeface="+mj-lt"/>
            </a:endParaRPr>
          </a:p>
        </p:txBody>
      </p:sp>
    </p:spTree>
    <p:extLst>
      <p:ext uri="{BB962C8B-B14F-4D97-AF65-F5344CB8AC3E}">
        <p14:creationId xmlns:p14="http://schemas.microsoft.com/office/powerpoint/2010/main" val="1120605386"/>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3284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2841"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Text Box 2"/>
          <p:cNvSpPr txBox="1">
            <a:spLocks noChangeArrowheads="1"/>
          </p:cNvSpPr>
          <p:nvPr/>
        </p:nvSpPr>
        <p:spPr bwMode="auto">
          <a:xfrm>
            <a:off x="252000" y="180000"/>
            <a:ext cx="7924800" cy="430887"/>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200" b="1" dirty="0" smtClean="0">
                <a:solidFill>
                  <a:srgbClr val="000000"/>
                </a:solidFill>
                <a:latin typeface="Calibri" panose="020F0502020204030204" pitchFamily="34" charset="0"/>
                <a:cs typeface="Calibri" panose="020F0502020204030204" pitchFamily="34" charset="0"/>
              </a:rPr>
              <a:t>What is the Risk for an Accelerators?   </a:t>
            </a:r>
            <a:endParaRPr lang="en-US" altLang="de-DE" sz="2200" b="1" dirty="0">
              <a:solidFill>
                <a:srgbClr val="000000"/>
              </a:solidFill>
              <a:latin typeface="Calibri" panose="020F0502020204030204" pitchFamily="34" charset="0"/>
              <a:cs typeface="Calibri" panose="020F0502020204030204" pitchFamily="34" charset="0"/>
            </a:endParaRPr>
          </a:p>
        </p:txBody>
      </p:sp>
      <p:sp>
        <p:nvSpPr>
          <p:cNvPr id="17" name="Rectangle 5"/>
          <p:cNvSpPr>
            <a:spLocks noChangeArrowheads="1"/>
          </p:cNvSpPr>
          <p:nvPr/>
        </p:nvSpPr>
        <p:spPr bwMode="auto">
          <a:xfrm>
            <a:off x="179512" y="758121"/>
            <a:ext cx="8987952" cy="14260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0" algn="ctr">
                <a:solidFill>
                  <a:srgbClr val="000000"/>
                </a:solidFill>
                <a:miter lim="800000"/>
                <a:headEnd/>
                <a:tailEnd/>
              </a14:hiddenLine>
            </a:ext>
          </a:extLst>
        </p:spPr>
        <p:txBody>
          <a:bodyPr wrap="square">
            <a:spAutoFit/>
          </a:bodyPr>
          <a:lstStyle/>
          <a:p>
            <a:pPr algn="l"/>
            <a:r>
              <a:rPr lang="en-US" sz="1500" b="1" dirty="0" smtClean="0">
                <a:solidFill>
                  <a:srgbClr val="0000FF"/>
                </a:solidFill>
                <a:latin typeface="Arial" panose="020B0604020202020204" pitchFamily="34" charset="0"/>
                <a:cs typeface="Arial" panose="020B0604020202020204" pitchFamily="34" charset="0"/>
              </a:rPr>
              <a:t>Categories of destruction, consequences and risk: </a:t>
            </a:r>
          </a:p>
          <a:p>
            <a:pPr indent="-285750" algn="l">
              <a:spcBef>
                <a:spcPts val="400"/>
              </a:spcBef>
              <a:buFont typeface="Wingdings" panose="05000000000000000000" pitchFamily="2" charset="2"/>
              <a:buChar char="Ø"/>
            </a:pPr>
            <a:r>
              <a:rPr lang="en-US" sz="1500" b="1" dirty="0" smtClean="0">
                <a:solidFill>
                  <a:srgbClr val="C00000"/>
                </a:solidFill>
                <a:latin typeface="Arial" panose="020B0604020202020204" pitchFamily="34" charset="0"/>
                <a:cs typeface="Arial" panose="020B0604020202020204" pitchFamily="34" charset="0"/>
              </a:rPr>
              <a:t>Heating: </a:t>
            </a:r>
            <a:r>
              <a:rPr lang="en-US" sz="1500" dirty="0" smtClean="0">
                <a:latin typeface="Arial" panose="020B0604020202020204" pitchFamily="34" charset="0"/>
                <a:cs typeface="Arial" panose="020B0604020202020204" pitchFamily="34" charset="0"/>
              </a:rPr>
              <a:t>Lost beam heat the surrounding by its energy loss (by </a:t>
            </a:r>
            <a:r>
              <a:rPr lang="en-US" sz="1500" b="1" i="1" dirty="0" smtClean="0">
                <a:latin typeface="Arial" panose="020B0604020202020204" pitchFamily="34" charset="0"/>
                <a:cs typeface="Arial" panose="020B0604020202020204" pitchFamily="34" charset="0"/>
              </a:rPr>
              <a:t>atomic physics</a:t>
            </a:r>
            <a:r>
              <a:rPr lang="en-US" sz="1500" dirty="0" smtClean="0">
                <a:latin typeface="Arial" panose="020B0604020202020204" pitchFamily="34" charset="0"/>
                <a:cs typeface="Arial" panose="020B0604020202020204" pitchFamily="34" charset="0"/>
              </a:rPr>
              <a:t>)</a:t>
            </a:r>
          </a:p>
          <a:p>
            <a:pPr marL="285750" indent="-285750" algn="l">
              <a:spcBef>
                <a:spcPts val="400"/>
              </a:spcBef>
              <a:buFont typeface="Symbol"/>
              <a:buChar char="Þ"/>
            </a:pPr>
            <a:r>
              <a:rPr lang="en-US" sz="1500" b="1" dirty="0" smtClean="0">
                <a:solidFill>
                  <a:srgbClr val="008000"/>
                </a:solidFill>
                <a:latin typeface="Arial" panose="020B0604020202020204" pitchFamily="34" charset="0"/>
                <a:cs typeface="Arial" panose="020B0604020202020204" pitchFamily="34" charset="0"/>
                <a:sym typeface="Symbol"/>
              </a:rPr>
              <a:t>Consequence:  </a:t>
            </a:r>
            <a:r>
              <a:rPr lang="en-US" sz="1500" dirty="0" smtClean="0">
                <a:latin typeface="Arial" panose="020B0604020202020204" pitchFamily="34" charset="0"/>
                <a:cs typeface="Arial" panose="020B0604020202020204" pitchFamily="34" charset="0"/>
                <a:sym typeface="Symbol"/>
              </a:rPr>
              <a:t>Material is melted and deformed  proper functionality hindered </a:t>
            </a:r>
          </a:p>
          <a:p>
            <a:pPr algn="l">
              <a:spcBef>
                <a:spcPts val="400"/>
              </a:spcBef>
            </a:pPr>
            <a:r>
              <a:rPr lang="en-US" sz="1500" dirty="0" smtClean="0">
                <a:latin typeface="Arial" panose="020B0604020202020204" pitchFamily="34" charset="0"/>
                <a:cs typeface="Arial" panose="020B0604020202020204" pitchFamily="34" charset="0"/>
                <a:sym typeface="Symbol"/>
              </a:rPr>
              <a:t> </a:t>
            </a:r>
            <a:r>
              <a:rPr lang="en-US" sz="1500" b="1" dirty="0">
                <a:latin typeface="Arial" panose="020B0604020202020204" pitchFamily="34" charset="0"/>
                <a:cs typeface="Arial" panose="020B0604020202020204" pitchFamily="34" charset="0"/>
                <a:sym typeface="Symbol"/>
              </a:rPr>
              <a:t>Type of </a:t>
            </a:r>
            <a:r>
              <a:rPr lang="en-US" sz="1500" b="1" dirty="0" smtClean="0">
                <a:latin typeface="Arial" panose="020B0604020202020204" pitchFamily="34" charset="0"/>
                <a:cs typeface="Arial" panose="020B0604020202020204" pitchFamily="34" charset="0"/>
                <a:sym typeface="Symbol"/>
              </a:rPr>
              <a:t>risk: </a:t>
            </a:r>
            <a:r>
              <a:rPr lang="en-US" sz="1500" dirty="0">
                <a:latin typeface="Arial" panose="020B0604020202020204" pitchFamily="34" charset="0"/>
                <a:cs typeface="Arial" panose="020B0604020202020204" pitchFamily="34" charset="0"/>
                <a:sym typeface="Symbol"/>
              </a:rPr>
              <a:t>S</a:t>
            </a:r>
            <a:r>
              <a:rPr lang="en-US" sz="1500" dirty="0" smtClean="0">
                <a:latin typeface="Arial" panose="020B0604020202020204" pitchFamily="34" charset="0"/>
                <a:cs typeface="Arial" panose="020B0604020202020204" pitchFamily="34" charset="0"/>
                <a:sym typeface="Symbol"/>
              </a:rPr>
              <a:t>top of operation</a:t>
            </a:r>
          </a:p>
          <a:p>
            <a:pPr algn="l">
              <a:spcBef>
                <a:spcPts val="200"/>
              </a:spcBef>
            </a:pPr>
            <a:r>
              <a:rPr lang="en-US" sz="1500" b="1" dirty="0" smtClean="0">
                <a:solidFill>
                  <a:srgbClr val="0000FF"/>
                </a:solidFill>
                <a:latin typeface="Arial" panose="020B0604020202020204" pitchFamily="34" charset="0"/>
                <a:cs typeface="Arial" panose="020B0604020202020204" pitchFamily="34" charset="0"/>
                <a:sym typeface="Symbol"/>
              </a:rPr>
              <a:t>Example: </a:t>
            </a:r>
            <a:r>
              <a:rPr lang="en-US" sz="1500" dirty="0">
                <a:latin typeface="Arial" panose="020B0604020202020204" pitchFamily="34" charset="0"/>
                <a:cs typeface="Arial" panose="020B0604020202020204" pitchFamily="34" charset="0"/>
                <a:sym typeface="Symbol"/>
              </a:rPr>
              <a:t>D</a:t>
            </a:r>
            <a:r>
              <a:rPr lang="en-US" sz="1500" dirty="0" smtClean="0">
                <a:latin typeface="Arial" panose="020B0604020202020204" pitchFamily="34" charset="0"/>
                <a:cs typeface="Arial" panose="020B0604020202020204" pitchFamily="34" charset="0"/>
                <a:sym typeface="Symbol"/>
              </a:rPr>
              <a:t>estroyed insertions, leak in vacuum chamber, quench of superconducting magnet</a:t>
            </a:r>
          </a:p>
        </p:txBody>
      </p:sp>
      <p:sp>
        <p:nvSpPr>
          <p:cNvPr id="14" name="Rectangle 5"/>
          <p:cNvSpPr>
            <a:spLocks noChangeArrowheads="1"/>
          </p:cNvSpPr>
          <p:nvPr/>
        </p:nvSpPr>
        <p:spPr bwMode="auto">
          <a:xfrm>
            <a:off x="107504" y="4005064"/>
            <a:ext cx="7087234" cy="8874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0" algn="ctr">
                <a:solidFill>
                  <a:srgbClr val="000000"/>
                </a:solidFill>
                <a:miter lim="800000"/>
                <a:headEnd/>
                <a:tailEnd/>
              </a14:hiddenLine>
            </a:ext>
          </a:extLst>
        </p:spPr>
        <p:txBody>
          <a:bodyPr wrap="square">
            <a:spAutoFit/>
          </a:bodyPr>
          <a:lstStyle/>
          <a:p>
            <a:pPr marL="285750" indent="-285750" algn="l">
              <a:spcBef>
                <a:spcPts val="400"/>
              </a:spcBef>
              <a:buFont typeface="Wingdings" panose="05000000000000000000" pitchFamily="2" charset="2"/>
              <a:buChar char="Ø"/>
            </a:pPr>
            <a:r>
              <a:rPr lang="en-US" sz="1500" b="1" dirty="0" smtClean="0">
                <a:solidFill>
                  <a:srgbClr val="C00000"/>
                </a:solidFill>
                <a:latin typeface="Arial" panose="020B0604020202020204" pitchFamily="34" charset="0"/>
                <a:cs typeface="Arial" panose="020B0604020202020204" pitchFamily="34" charset="0"/>
                <a:sym typeface="Symbol"/>
              </a:rPr>
              <a:t>Financial aspects: </a:t>
            </a:r>
            <a:r>
              <a:rPr lang="en-US" sz="1500" dirty="0" smtClean="0">
                <a:latin typeface="Arial" panose="020B0604020202020204" pitchFamily="34" charset="0"/>
                <a:cs typeface="Arial" panose="020B0604020202020204" pitchFamily="34" charset="0"/>
                <a:sym typeface="Symbol"/>
              </a:rPr>
              <a:t>High cost of additional radiation shield  </a:t>
            </a:r>
          </a:p>
          <a:p>
            <a:pPr marL="285750" indent="-285750" algn="l">
              <a:spcBef>
                <a:spcPts val="400"/>
              </a:spcBef>
              <a:buFont typeface="Symbol"/>
              <a:buChar char="Þ"/>
            </a:pPr>
            <a:r>
              <a:rPr lang="en-US" sz="1500" b="1" dirty="0" smtClean="0">
                <a:solidFill>
                  <a:srgbClr val="008000"/>
                </a:solidFill>
                <a:latin typeface="Arial" panose="020B0604020202020204" pitchFamily="34" charset="0"/>
                <a:cs typeface="Arial" panose="020B0604020202020204" pitchFamily="34" charset="0"/>
                <a:sym typeface="Symbol"/>
              </a:rPr>
              <a:t>Consequence: </a:t>
            </a:r>
            <a:r>
              <a:rPr lang="en-US" sz="1500" dirty="0">
                <a:latin typeface="Arial" panose="020B0604020202020204" pitchFamily="34" charset="0"/>
                <a:cs typeface="Arial" panose="020B0604020202020204" pitchFamily="34" charset="0"/>
                <a:sym typeface="Symbol"/>
              </a:rPr>
              <a:t>R</a:t>
            </a:r>
            <a:r>
              <a:rPr lang="en-US" sz="1500" dirty="0" smtClean="0">
                <a:latin typeface="Arial" panose="020B0604020202020204" pitchFamily="34" charset="0"/>
                <a:cs typeface="Arial" panose="020B0604020202020204" pitchFamily="34" charset="0"/>
                <a:sym typeface="Symbol"/>
              </a:rPr>
              <a:t>econstruction of buildings   </a:t>
            </a:r>
          </a:p>
          <a:p>
            <a:pPr algn="l">
              <a:spcBef>
                <a:spcPts val="400"/>
              </a:spcBef>
            </a:pPr>
            <a:r>
              <a:rPr lang="en-US" sz="1500" dirty="0" smtClean="0">
                <a:latin typeface="Arial" panose="020B0604020202020204" pitchFamily="34" charset="0"/>
                <a:cs typeface="Arial" panose="020B0604020202020204" pitchFamily="34" charset="0"/>
                <a:sym typeface="Symbol"/>
              </a:rPr>
              <a:t> </a:t>
            </a:r>
            <a:r>
              <a:rPr lang="en-US" sz="1500" b="1" dirty="0" smtClean="0">
                <a:latin typeface="Arial" panose="020B0604020202020204" pitchFamily="34" charset="0"/>
                <a:cs typeface="Arial" panose="020B0604020202020204" pitchFamily="34" charset="0"/>
                <a:sym typeface="Symbol"/>
              </a:rPr>
              <a:t>Type </a:t>
            </a:r>
            <a:r>
              <a:rPr lang="en-US" sz="1500" b="1" dirty="0">
                <a:latin typeface="Arial" panose="020B0604020202020204" pitchFamily="34" charset="0"/>
                <a:cs typeface="Arial" panose="020B0604020202020204" pitchFamily="34" charset="0"/>
                <a:sym typeface="Symbol"/>
              </a:rPr>
              <a:t>of </a:t>
            </a:r>
            <a:r>
              <a:rPr lang="en-US" sz="1500" b="1" dirty="0" smtClean="0">
                <a:latin typeface="Arial" panose="020B0604020202020204" pitchFamily="34" charset="0"/>
                <a:cs typeface="Arial" panose="020B0604020202020204" pitchFamily="34" charset="0"/>
                <a:sym typeface="Symbol"/>
              </a:rPr>
              <a:t>risk: </a:t>
            </a:r>
            <a:r>
              <a:rPr lang="en-US" sz="1500" dirty="0" smtClean="0">
                <a:latin typeface="Arial" panose="020B0604020202020204" pitchFamily="34" charset="0"/>
                <a:cs typeface="Arial" panose="020B0604020202020204" pitchFamily="34" charset="0"/>
                <a:sym typeface="Symbol"/>
              </a:rPr>
              <a:t>Insufficient budget, loss of operation permit</a:t>
            </a:r>
          </a:p>
        </p:txBody>
      </p:sp>
      <p:sp>
        <p:nvSpPr>
          <p:cNvPr id="16" name="Rectangle 5"/>
          <p:cNvSpPr>
            <a:spLocks noChangeArrowheads="1"/>
          </p:cNvSpPr>
          <p:nvPr/>
        </p:nvSpPr>
        <p:spPr bwMode="auto">
          <a:xfrm>
            <a:off x="149062" y="4941168"/>
            <a:ext cx="7087234" cy="8874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0" algn="ctr">
                <a:solidFill>
                  <a:srgbClr val="000000"/>
                </a:solidFill>
                <a:miter lim="800000"/>
                <a:headEnd/>
                <a:tailEnd/>
              </a14:hiddenLine>
            </a:ext>
          </a:extLst>
        </p:spPr>
        <p:txBody>
          <a:bodyPr wrap="square">
            <a:spAutoFit/>
          </a:bodyPr>
          <a:lstStyle/>
          <a:p>
            <a:pPr marL="285750" indent="-285750" algn="l">
              <a:spcBef>
                <a:spcPts val="400"/>
              </a:spcBef>
              <a:buFont typeface="Wingdings" panose="05000000000000000000" pitchFamily="2" charset="2"/>
              <a:buChar char="Ø"/>
            </a:pPr>
            <a:r>
              <a:rPr lang="en-US" sz="1500" b="1" dirty="0" smtClean="0">
                <a:solidFill>
                  <a:srgbClr val="C00000"/>
                </a:solidFill>
                <a:latin typeface="Arial" panose="020B0604020202020204" pitchFamily="34" charset="0"/>
                <a:cs typeface="Arial" panose="020B0604020202020204" pitchFamily="34" charset="0"/>
                <a:sym typeface="Symbol"/>
              </a:rPr>
              <a:t>User requirements: </a:t>
            </a:r>
            <a:r>
              <a:rPr lang="en-US" sz="1500" dirty="0" smtClean="0">
                <a:latin typeface="Arial" panose="020B0604020202020204" pitchFamily="34" charset="0"/>
                <a:cs typeface="Arial" panose="020B0604020202020204" pitchFamily="34" charset="0"/>
                <a:sym typeface="Symbol"/>
              </a:rPr>
              <a:t>Less beam available for users </a:t>
            </a:r>
          </a:p>
          <a:p>
            <a:pPr algn="l">
              <a:spcBef>
                <a:spcPts val="400"/>
              </a:spcBef>
            </a:pPr>
            <a:r>
              <a:rPr lang="en-US" sz="1500" dirty="0" smtClean="0">
                <a:latin typeface="Arial" panose="020B0604020202020204" pitchFamily="34" charset="0"/>
                <a:cs typeface="Arial" panose="020B0604020202020204" pitchFamily="34" charset="0"/>
                <a:sym typeface="Symbol"/>
              </a:rPr>
              <a:t> </a:t>
            </a:r>
            <a:r>
              <a:rPr lang="en-US" sz="1500" b="1" dirty="0" smtClean="0">
                <a:solidFill>
                  <a:srgbClr val="008000"/>
                </a:solidFill>
                <a:latin typeface="Arial" panose="020B0604020202020204" pitchFamily="34" charset="0"/>
                <a:cs typeface="Arial" panose="020B0604020202020204" pitchFamily="34" charset="0"/>
                <a:sym typeface="Symbol"/>
              </a:rPr>
              <a:t>Consequence: </a:t>
            </a:r>
            <a:r>
              <a:rPr lang="en-US" sz="1500" dirty="0" smtClean="0">
                <a:latin typeface="Arial" panose="020B0604020202020204" pitchFamily="34" charset="0"/>
                <a:cs typeface="Arial" panose="020B0604020202020204" pitchFamily="34" charset="0"/>
                <a:sym typeface="Symbol"/>
              </a:rPr>
              <a:t>Angry or disappointed users  </a:t>
            </a:r>
          </a:p>
          <a:p>
            <a:pPr algn="l">
              <a:spcBef>
                <a:spcPts val="400"/>
              </a:spcBef>
            </a:pPr>
            <a:r>
              <a:rPr lang="en-US" sz="1500" dirty="0" smtClean="0">
                <a:latin typeface="Arial" panose="020B0604020202020204" pitchFamily="34" charset="0"/>
                <a:cs typeface="Arial" panose="020B0604020202020204" pitchFamily="34" charset="0"/>
                <a:sym typeface="Symbol"/>
              </a:rPr>
              <a:t> </a:t>
            </a:r>
            <a:r>
              <a:rPr lang="en-US" sz="1500" b="1" dirty="0">
                <a:latin typeface="Arial" panose="020B0604020202020204" pitchFamily="34" charset="0"/>
                <a:cs typeface="Arial" panose="020B0604020202020204" pitchFamily="34" charset="0"/>
                <a:sym typeface="Symbol"/>
              </a:rPr>
              <a:t>Type of </a:t>
            </a:r>
            <a:r>
              <a:rPr lang="en-US" sz="1500" b="1" dirty="0" smtClean="0">
                <a:latin typeface="Arial" panose="020B0604020202020204" pitchFamily="34" charset="0"/>
                <a:cs typeface="Arial" panose="020B0604020202020204" pitchFamily="34" charset="0"/>
                <a:sym typeface="Symbol"/>
              </a:rPr>
              <a:t>risk: </a:t>
            </a:r>
            <a:r>
              <a:rPr lang="en-US" sz="1500" dirty="0">
                <a:latin typeface="Arial" panose="020B0604020202020204" pitchFamily="34" charset="0"/>
                <a:cs typeface="Arial" panose="020B0604020202020204" pitchFamily="34" charset="0"/>
                <a:sym typeface="Symbol"/>
              </a:rPr>
              <a:t>C</a:t>
            </a:r>
            <a:r>
              <a:rPr lang="en-US" sz="1500" dirty="0" smtClean="0">
                <a:latin typeface="Arial" panose="020B0604020202020204" pitchFamily="34" charset="0"/>
                <a:cs typeface="Arial" panose="020B0604020202020204" pitchFamily="34" charset="0"/>
                <a:sym typeface="Symbol"/>
              </a:rPr>
              <a:t>ancel financial support for accelerator facility</a:t>
            </a:r>
            <a:endParaRPr lang="en-US" sz="1500" dirty="0">
              <a:latin typeface="Arial" panose="020B0604020202020204" pitchFamily="34" charset="0"/>
              <a:cs typeface="Arial" panose="020B0604020202020204" pitchFamily="34" charset="0"/>
            </a:endParaRPr>
          </a:p>
        </p:txBody>
      </p:sp>
      <p:sp>
        <p:nvSpPr>
          <p:cNvPr id="2" name="AutoShape 2" descr="Bildergebnis für radioactive"/>
          <p:cNvSpPr>
            <a:spLocks noChangeAspect="1" noChangeArrowheads="1"/>
          </p:cNvSpPr>
          <p:nvPr/>
        </p:nvSpPr>
        <p:spPr bwMode="auto">
          <a:xfrm>
            <a:off x="155575" y="-1455738"/>
            <a:ext cx="4286250" cy="3038476"/>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 name="AutoShape 4" descr="Bildergebnis für radioactive"/>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15367" name="Picture 7" descr="Bildergebnis für eur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55766" y="3811121"/>
            <a:ext cx="1138138" cy="998060"/>
          </a:xfrm>
          <a:prstGeom prst="rect">
            <a:avLst/>
          </a:prstGeom>
          <a:noFill/>
          <a:extLst>
            <a:ext uri="{909E8E84-426E-40DD-AFC4-6F175D3DCCD1}">
              <a14:hiddenFill xmlns:a14="http://schemas.microsoft.com/office/drawing/2010/main">
                <a:solidFill>
                  <a:srgbClr val="FFFFFF"/>
                </a:solidFill>
              </a14:hiddenFill>
            </a:ext>
          </a:extLst>
        </p:spPr>
      </p:pic>
      <p:grpSp>
        <p:nvGrpSpPr>
          <p:cNvPr id="20" name="Gruppieren 19"/>
          <p:cNvGrpSpPr/>
          <p:nvPr/>
        </p:nvGrpSpPr>
        <p:grpSpPr>
          <a:xfrm>
            <a:off x="7561916" y="733249"/>
            <a:ext cx="1554392" cy="1205739"/>
            <a:chOff x="7115029" y="1035387"/>
            <a:chExt cx="2114997" cy="1640598"/>
          </a:xfrm>
        </p:grpSpPr>
        <p:pic>
          <p:nvPicPr>
            <p:cNvPr id="21"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115029" y="1035387"/>
              <a:ext cx="2106595" cy="164059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22" name="Gerade Verbindung mit Pfeil 21"/>
            <p:cNvCxnSpPr/>
            <p:nvPr/>
          </p:nvCxnSpPr>
          <p:spPr>
            <a:xfrm>
              <a:off x="7123431" y="1092780"/>
              <a:ext cx="2106595" cy="0"/>
            </a:xfrm>
            <a:prstGeom prst="straightConnector1">
              <a:avLst/>
            </a:prstGeom>
            <a:ln w="15875">
              <a:solidFill>
                <a:srgbClr val="FFFF00"/>
              </a:solidFill>
              <a:headEnd type="arrow"/>
              <a:tailEnd type="arrow"/>
            </a:ln>
            <a:effectLst/>
          </p:spPr>
          <p:style>
            <a:lnRef idx="2">
              <a:schemeClr val="accent1"/>
            </a:lnRef>
            <a:fillRef idx="0">
              <a:schemeClr val="accent1"/>
            </a:fillRef>
            <a:effectRef idx="1">
              <a:schemeClr val="accent1"/>
            </a:effectRef>
            <a:fontRef idx="minor">
              <a:schemeClr val="tx1"/>
            </a:fontRef>
          </p:style>
        </p:cxnSp>
        <p:sp>
          <p:nvSpPr>
            <p:cNvPr id="23" name="Textfeld 22"/>
            <p:cNvSpPr txBox="1"/>
            <p:nvPr/>
          </p:nvSpPr>
          <p:spPr>
            <a:xfrm>
              <a:off x="7141906" y="1156672"/>
              <a:ext cx="1034823" cy="376901"/>
            </a:xfrm>
            <a:prstGeom prst="rect">
              <a:avLst/>
            </a:prstGeom>
          </p:spPr>
          <p:txBody>
            <a:bodyPr vert="horz" wrap="square" lIns="91440" tIns="45720" rIns="91440" bIns="45720" rtlCol="0" anchor="t">
              <a:spAutoFit/>
            </a:bodyPr>
            <a:lstStyle/>
            <a:p>
              <a:pPr algn="l"/>
              <a:r>
                <a:rPr lang="en-US" sz="1200" b="1" dirty="0" smtClean="0">
                  <a:solidFill>
                    <a:srgbClr val="FFFF00"/>
                  </a:solidFill>
                  <a:latin typeface="+mj-lt"/>
                </a:rPr>
                <a:t>6cm</a:t>
              </a:r>
            </a:p>
          </p:txBody>
        </p:sp>
      </p:grpSp>
      <p:pic>
        <p:nvPicPr>
          <p:cNvPr id="15362" name="Picture 2" descr="Bildergebnis für angry cartoon"/>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03988" y="4877606"/>
            <a:ext cx="1850812" cy="1567747"/>
          </a:xfrm>
          <a:prstGeom prst="rect">
            <a:avLst/>
          </a:prstGeom>
          <a:noFill/>
          <a:extLst>
            <a:ext uri="{909E8E84-426E-40DD-AFC4-6F175D3DCCD1}">
              <a14:hiddenFill xmlns:a14="http://schemas.microsoft.com/office/drawing/2010/main">
                <a:solidFill>
                  <a:srgbClr val="FFFFFF"/>
                </a:solidFill>
              </a14:hiddenFill>
            </a:ext>
          </a:extLst>
        </p:spPr>
      </p:pic>
      <p:sp>
        <p:nvSpPr>
          <p:cNvPr id="26" name="Rectangle 5"/>
          <p:cNvSpPr>
            <a:spLocks noChangeArrowheads="1"/>
          </p:cNvSpPr>
          <p:nvPr/>
        </p:nvSpPr>
        <p:spPr bwMode="auto">
          <a:xfrm>
            <a:off x="107504" y="2132856"/>
            <a:ext cx="7848872" cy="8874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0" algn="ctr">
                <a:solidFill>
                  <a:srgbClr val="000000"/>
                </a:solidFill>
                <a:miter lim="800000"/>
                <a:headEnd/>
                <a:tailEnd/>
              </a14:hiddenLine>
            </a:ext>
          </a:extLst>
        </p:spPr>
        <p:txBody>
          <a:bodyPr wrap="square">
            <a:spAutoFit/>
          </a:bodyPr>
          <a:lstStyle/>
          <a:p>
            <a:pPr marL="285750" indent="-285750" algn="l">
              <a:spcBef>
                <a:spcPts val="400"/>
              </a:spcBef>
              <a:buFont typeface="Wingdings" panose="05000000000000000000" pitchFamily="2" charset="2"/>
              <a:buChar char="Ø"/>
            </a:pPr>
            <a:r>
              <a:rPr lang="en-US" sz="1500" b="1" dirty="0" smtClean="0">
                <a:solidFill>
                  <a:srgbClr val="C00000"/>
                </a:solidFill>
                <a:latin typeface="Arial" panose="020B0604020202020204" pitchFamily="34" charset="0"/>
                <a:cs typeface="Arial" panose="020B0604020202020204" pitchFamily="34" charset="0"/>
                <a:sym typeface="Symbol"/>
              </a:rPr>
              <a:t>Activation: </a:t>
            </a:r>
            <a:r>
              <a:rPr lang="en-US" sz="1500" dirty="0" smtClean="0">
                <a:latin typeface="Arial" panose="020B0604020202020204" pitchFamily="34" charset="0"/>
                <a:cs typeface="Arial" panose="020B0604020202020204" pitchFamily="34" charset="0"/>
                <a:sym typeface="Symbol"/>
              </a:rPr>
              <a:t>Nuclear reaction by beam particles (</a:t>
            </a:r>
            <a:r>
              <a:rPr lang="en-US" sz="1500" b="1" i="1" dirty="0" smtClean="0">
                <a:latin typeface="Arial" panose="020B0604020202020204" pitchFamily="34" charset="0"/>
                <a:cs typeface="Arial" panose="020B0604020202020204" pitchFamily="34" charset="0"/>
                <a:sym typeface="Symbol"/>
              </a:rPr>
              <a:t>nuclear physics</a:t>
            </a:r>
            <a:r>
              <a:rPr lang="en-US" sz="1500" dirty="0" smtClean="0">
                <a:latin typeface="Arial" panose="020B0604020202020204" pitchFamily="34" charset="0"/>
                <a:cs typeface="Arial" panose="020B0604020202020204" pitchFamily="34" charset="0"/>
                <a:sym typeface="Symbol"/>
              </a:rPr>
              <a:t>)</a:t>
            </a:r>
          </a:p>
          <a:p>
            <a:pPr marL="285750" indent="-285750" algn="l">
              <a:spcBef>
                <a:spcPts val="400"/>
              </a:spcBef>
              <a:buFont typeface="Symbol"/>
              <a:buChar char="Þ"/>
            </a:pPr>
            <a:r>
              <a:rPr lang="en-US" sz="1500" b="1" dirty="0" smtClean="0">
                <a:solidFill>
                  <a:srgbClr val="008000"/>
                </a:solidFill>
                <a:latin typeface="Arial" panose="020B0604020202020204" pitchFamily="34" charset="0"/>
                <a:cs typeface="Arial" panose="020B0604020202020204" pitchFamily="34" charset="0"/>
                <a:sym typeface="Symbol"/>
              </a:rPr>
              <a:t>Consequence: </a:t>
            </a:r>
            <a:r>
              <a:rPr lang="en-US" sz="1500" dirty="0">
                <a:latin typeface="Arial" panose="020B0604020202020204" pitchFamily="34" charset="0"/>
                <a:cs typeface="Arial" panose="020B0604020202020204" pitchFamily="34" charset="0"/>
                <a:sym typeface="Symbol"/>
              </a:rPr>
              <a:t>P</a:t>
            </a:r>
            <a:r>
              <a:rPr lang="en-US" sz="1500" dirty="0" smtClean="0">
                <a:latin typeface="Arial" panose="020B0604020202020204" pitchFamily="34" charset="0"/>
                <a:cs typeface="Arial" panose="020B0604020202020204" pitchFamily="34" charset="0"/>
                <a:sym typeface="Symbol"/>
              </a:rPr>
              <a:t>ermanent activation   pollution, human access hindered </a:t>
            </a:r>
          </a:p>
          <a:p>
            <a:pPr algn="l">
              <a:spcBef>
                <a:spcPts val="400"/>
              </a:spcBef>
            </a:pPr>
            <a:r>
              <a:rPr lang="en-US" sz="1500" dirty="0" smtClean="0">
                <a:latin typeface="Arial" panose="020B0604020202020204" pitchFamily="34" charset="0"/>
                <a:cs typeface="Arial" panose="020B0604020202020204" pitchFamily="34" charset="0"/>
                <a:sym typeface="Symbol"/>
              </a:rPr>
              <a:t> </a:t>
            </a:r>
            <a:r>
              <a:rPr lang="en-US" sz="1500" b="1" dirty="0">
                <a:latin typeface="Arial" panose="020B0604020202020204" pitchFamily="34" charset="0"/>
                <a:cs typeface="Arial" panose="020B0604020202020204" pitchFamily="34" charset="0"/>
                <a:sym typeface="Symbol"/>
              </a:rPr>
              <a:t>Type of </a:t>
            </a:r>
            <a:r>
              <a:rPr lang="en-US" sz="1500" b="1" dirty="0" smtClean="0">
                <a:latin typeface="Arial" panose="020B0604020202020204" pitchFamily="34" charset="0"/>
                <a:cs typeface="Arial" panose="020B0604020202020204" pitchFamily="34" charset="0"/>
                <a:sym typeface="Symbol"/>
              </a:rPr>
              <a:t>risk: </a:t>
            </a:r>
            <a:r>
              <a:rPr lang="en-US" sz="1500" dirty="0" smtClean="0">
                <a:latin typeface="Arial" panose="020B0604020202020204" pitchFamily="34" charset="0"/>
                <a:cs typeface="Arial" panose="020B0604020202020204" pitchFamily="34" charset="0"/>
                <a:sym typeface="Symbol"/>
              </a:rPr>
              <a:t>Maintenance impossible, expensive disposal</a:t>
            </a:r>
          </a:p>
        </p:txBody>
      </p:sp>
      <p:pic>
        <p:nvPicPr>
          <p:cNvPr id="27" name="Picture 5"/>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932956" y="2212791"/>
            <a:ext cx="951820" cy="83284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8" name="Rectangle 5"/>
          <p:cNvSpPr>
            <a:spLocks noChangeArrowheads="1"/>
          </p:cNvSpPr>
          <p:nvPr/>
        </p:nvSpPr>
        <p:spPr bwMode="auto">
          <a:xfrm>
            <a:off x="107504" y="3045634"/>
            <a:ext cx="9361040" cy="8874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0" algn="ctr">
                <a:solidFill>
                  <a:srgbClr val="000000"/>
                </a:solidFill>
                <a:miter lim="800000"/>
                <a:headEnd/>
                <a:tailEnd/>
              </a14:hiddenLine>
            </a:ext>
          </a:extLst>
        </p:spPr>
        <p:txBody>
          <a:bodyPr wrap="square">
            <a:spAutoFit/>
          </a:bodyPr>
          <a:lstStyle/>
          <a:p>
            <a:pPr marL="285750" indent="-285750" algn="l">
              <a:spcBef>
                <a:spcPts val="400"/>
              </a:spcBef>
              <a:buFont typeface="Wingdings" panose="05000000000000000000" pitchFamily="2" charset="2"/>
              <a:buChar char="Ø"/>
            </a:pPr>
            <a:r>
              <a:rPr lang="en-US" sz="1500" b="1" dirty="0" smtClean="0">
                <a:solidFill>
                  <a:srgbClr val="C00000"/>
                </a:solidFill>
                <a:latin typeface="Arial" panose="020B0604020202020204" pitchFamily="34" charset="0"/>
                <a:cs typeface="Arial" panose="020B0604020202020204" pitchFamily="34" charset="0"/>
                <a:sym typeface="Symbol"/>
              </a:rPr>
              <a:t>Radiation damage: </a:t>
            </a:r>
            <a:r>
              <a:rPr lang="en-US" sz="1500" dirty="0" smtClean="0">
                <a:latin typeface="Arial" panose="020B0604020202020204" pitchFamily="34" charset="0"/>
                <a:cs typeface="Arial" panose="020B0604020202020204" pitchFamily="34" charset="0"/>
                <a:sym typeface="Symbol"/>
              </a:rPr>
              <a:t>Displacement of lattice atoms, destruction of molecules (</a:t>
            </a:r>
            <a:r>
              <a:rPr lang="en-US" sz="1500" b="1" i="1" dirty="0" smtClean="0">
                <a:latin typeface="Arial" panose="020B0604020202020204" pitchFamily="34" charset="0"/>
                <a:cs typeface="Arial" panose="020B0604020202020204" pitchFamily="34" charset="0"/>
                <a:sym typeface="Symbol"/>
              </a:rPr>
              <a:t>atomic physics</a:t>
            </a:r>
            <a:r>
              <a:rPr lang="en-US" sz="1500" dirty="0" smtClean="0">
                <a:latin typeface="Arial" panose="020B0604020202020204" pitchFamily="34" charset="0"/>
                <a:cs typeface="Arial" panose="020B0604020202020204" pitchFamily="34" charset="0"/>
                <a:sym typeface="Symbol"/>
              </a:rPr>
              <a:t>)</a:t>
            </a:r>
          </a:p>
          <a:p>
            <a:pPr marL="285750" indent="-285750" algn="l">
              <a:spcBef>
                <a:spcPts val="400"/>
              </a:spcBef>
              <a:buFont typeface="Symbol"/>
              <a:buChar char="Þ"/>
            </a:pPr>
            <a:r>
              <a:rPr lang="en-US" sz="1500" b="1" dirty="0" smtClean="0">
                <a:solidFill>
                  <a:srgbClr val="008000"/>
                </a:solidFill>
                <a:latin typeface="Arial" panose="020B0604020202020204" pitchFamily="34" charset="0"/>
                <a:cs typeface="Arial" panose="020B0604020202020204" pitchFamily="34" charset="0"/>
                <a:sym typeface="Symbol"/>
              </a:rPr>
              <a:t>Consequence: </a:t>
            </a:r>
            <a:r>
              <a:rPr lang="en-US" sz="1500" dirty="0" smtClean="0">
                <a:latin typeface="Arial" panose="020B0604020202020204" pitchFamily="34" charset="0"/>
                <a:cs typeface="Arial" panose="020B0604020202020204" pitchFamily="34" charset="0"/>
                <a:sym typeface="Symbol"/>
              </a:rPr>
              <a:t>Degradation of material properties, faulty electronics </a:t>
            </a:r>
          </a:p>
          <a:p>
            <a:pPr algn="l">
              <a:spcBef>
                <a:spcPts val="400"/>
              </a:spcBef>
            </a:pPr>
            <a:r>
              <a:rPr lang="en-US" sz="1500" dirty="0" smtClean="0">
                <a:latin typeface="Arial" panose="020B0604020202020204" pitchFamily="34" charset="0"/>
                <a:cs typeface="Arial" panose="020B0604020202020204" pitchFamily="34" charset="0"/>
                <a:sym typeface="Symbol"/>
              </a:rPr>
              <a:t> </a:t>
            </a:r>
            <a:r>
              <a:rPr lang="en-US" sz="1500" b="1" dirty="0">
                <a:latin typeface="Arial" panose="020B0604020202020204" pitchFamily="34" charset="0"/>
                <a:cs typeface="Arial" panose="020B0604020202020204" pitchFamily="34" charset="0"/>
                <a:sym typeface="Symbol"/>
              </a:rPr>
              <a:t>Type of </a:t>
            </a:r>
            <a:r>
              <a:rPr lang="en-US" sz="1500" b="1" dirty="0" smtClean="0">
                <a:latin typeface="Arial" panose="020B0604020202020204" pitchFamily="34" charset="0"/>
                <a:cs typeface="Arial" panose="020B0604020202020204" pitchFamily="34" charset="0"/>
                <a:sym typeface="Symbol"/>
              </a:rPr>
              <a:t>risk: </a:t>
            </a:r>
            <a:r>
              <a:rPr lang="en-US" sz="1500" dirty="0" smtClean="0">
                <a:latin typeface="Arial" panose="020B0604020202020204" pitchFamily="34" charset="0"/>
                <a:cs typeface="Arial" panose="020B0604020202020204" pitchFamily="34" charset="0"/>
                <a:sym typeface="Symbol"/>
              </a:rPr>
              <a:t>Stop of operation, exchange of equipment</a:t>
            </a:r>
          </a:p>
        </p:txBody>
      </p:sp>
      <p:sp>
        <p:nvSpPr>
          <p:cNvPr id="7" name="Rechteck 6"/>
          <p:cNvSpPr/>
          <p:nvPr/>
        </p:nvSpPr>
        <p:spPr>
          <a:xfrm>
            <a:off x="107504" y="1070759"/>
            <a:ext cx="8350696" cy="1974875"/>
          </a:xfrm>
          <a:prstGeom prst="rect">
            <a:avLst/>
          </a:prstGeom>
          <a:noFill/>
          <a:ln w="31750">
            <a:solidFill>
              <a:srgbClr val="0000F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nvGrpSpPr>
          <p:cNvPr id="25" name="Gruppieren 24"/>
          <p:cNvGrpSpPr/>
          <p:nvPr/>
        </p:nvGrpSpPr>
        <p:grpSpPr>
          <a:xfrm>
            <a:off x="6641500" y="3356162"/>
            <a:ext cx="2461288" cy="970638"/>
            <a:chOff x="4427984" y="3843827"/>
            <a:chExt cx="4608512" cy="1817421"/>
          </a:xfrm>
        </p:grpSpPr>
        <p:sp>
          <p:nvSpPr>
            <p:cNvPr id="29" name="Textfeld 28"/>
            <p:cNvSpPr txBox="1"/>
            <p:nvPr/>
          </p:nvSpPr>
          <p:spPr>
            <a:xfrm>
              <a:off x="7609841" y="4242575"/>
              <a:ext cx="1354648" cy="374583"/>
            </a:xfrm>
            <a:prstGeom prst="rect">
              <a:avLst/>
            </a:prstGeom>
          </p:spPr>
          <p:txBody>
            <a:bodyPr vert="horz" wrap="square" lIns="91440" tIns="45720" rIns="91440" bIns="45720" rtlCol="0" anchor="t">
              <a:spAutoFit/>
            </a:bodyPr>
            <a:lstStyle/>
            <a:p>
              <a:pPr algn="l">
                <a:spcBef>
                  <a:spcPts val="0"/>
                </a:spcBef>
              </a:pPr>
              <a:r>
                <a:rPr lang="en-US" sz="700" b="1" dirty="0" smtClean="0">
                  <a:latin typeface="Calibri" panose="020F0502020204030204" pitchFamily="34" charset="0"/>
                </a:rPr>
                <a:t>lattice atoms</a:t>
              </a:r>
            </a:p>
          </p:txBody>
        </p:sp>
        <p:grpSp>
          <p:nvGrpSpPr>
            <p:cNvPr id="30" name="Gruppieren 29"/>
            <p:cNvGrpSpPr/>
            <p:nvPr/>
          </p:nvGrpSpPr>
          <p:grpSpPr>
            <a:xfrm>
              <a:off x="5395673" y="4300492"/>
              <a:ext cx="2267118" cy="127593"/>
              <a:chOff x="5220072" y="4075917"/>
              <a:chExt cx="2267118" cy="127593"/>
            </a:xfrm>
          </p:grpSpPr>
          <p:sp>
            <p:nvSpPr>
              <p:cNvPr id="68" name="Ellipse 67"/>
              <p:cNvSpPr/>
              <p:nvPr/>
            </p:nvSpPr>
            <p:spPr>
              <a:xfrm>
                <a:off x="5220072" y="4080538"/>
                <a:ext cx="106878" cy="122972"/>
              </a:xfrm>
              <a:prstGeom prst="ellipse">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9" name="Ellipse 68"/>
              <p:cNvSpPr/>
              <p:nvPr/>
            </p:nvSpPr>
            <p:spPr>
              <a:xfrm>
                <a:off x="5580112" y="4080538"/>
                <a:ext cx="106878" cy="122972"/>
              </a:xfrm>
              <a:prstGeom prst="ellipse">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0" name="Ellipse 69"/>
              <p:cNvSpPr/>
              <p:nvPr/>
            </p:nvSpPr>
            <p:spPr>
              <a:xfrm>
                <a:off x="5940152" y="4075917"/>
                <a:ext cx="106878" cy="122972"/>
              </a:xfrm>
              <a:prstGeom prst="ellipse">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1" name="Ellipse 70"/>
              <p:cNvSpPr/>
              <p:nvPr/>
            </p:nvSpPr>
            <p:spPr>
              <a:xfrm>
                <a:off x="6300192" y="4080538"/>
                <a:ext cx="106878" cy="122972"/>
              </a:xfrm>
              <a:prstGeom prst="ellipse">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2" name="Ellipse 71"/>
              <p:cNvSpPr/>
              <p:nvPr/>
            </p:nvSpPr>
            <p:spPr>
              <a:xfrm>
                <a:off x="6660232" y="4075917"/>
                <a:ext cx="106878" cy="122972"/>
              </a:xfrm>
              <a:prstGeom prst="ellipse">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3" name="Ellipse 72"/>
              <p:cNvSpPr/>
              <p:nvPr/>
            </p:nvSpPr>
            <p:spPr>
              <a:xfrm>
                <a:off x="7020272" y="4075917"/>
                <a:ext cx="106878" cy="122972"/>
              </a:xfrm>
              <a:prstGeom prst="ellipse">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4" name="Ellipse 73"/>
              <p:cNvSpPr/>
              <p:nvPr/>
            </p:nvSpPr>
            <p:spPr>
              <a:xfrm>
                <a:off x="7380312" y="4075917"/>
                <a:ext cx="106878" cy="122972"/>
              </a:xfrm>
              <a:prstGeom prst="ellipse">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31" name="Gruppieren 30"/>
            <p:cNvGrpSpPr/>
            <p:nvPr/>
          </p:nvGrpSpPr>
          <p:grpSpPr>
            <a:xfrm>
              <a:off x="5220072" y="4509120"/>
              <a:ext cx="2627158" cy="136620"/>
              <a:chOff x="5220072" y="4075917"/>
              <a:chExt cx="2627158" cy="136620"/>
            </a:xfrm>
          </p:grpSpPr>
          <p:sp>
            <p:nvSpPr>
              <p:cNvPr id="60" name="Ellipse 59"/>
              <p:cNvSpPr/>
              <p:nvPr/>
            </p:nvSpPr>
            <p:spPr>
              <a:xfrm>
                <a:off x="5220072" y="4080538"/>
                <a:ext cx="106878" cy="122972"/>
              </a:xfrm>
              <a:prstGeom prst="ellipse">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1" name="Ellipse 60"/>
              <p:cNvSpPr/>
              <p:nvPr/>
            </p:nvSpPr>
            <p:spPr>
              <a:xfrm>
                <a:off x="5580112" y="4080538"/>
                <a:ext cx="106878" cy="122972"/>
              </a:xfrm>
              <a:prstGeom prst="ellipse">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2" name="Ellipse 61"/>
              <p:cNvSpPr/>
              <p:nvPr/>
            </p:nvSpPr>
            <p:spPr>
              <a:xfrm>
                <a:off x="5940152" y="4075917"/>
                <a:ext cx="106878" cy="122972"/>
              </a:xfrm>
              <a:prstGeom prst="ellipse">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3" name="Ellipse 62"/>
              <p:cNvSpPr/>
              <p:nvPr/>
            </p:nvSpPr>
            <p:spPr>
              <a:xfrm>
                <a:off x="6300192" y="4080538"/>
                <a:ext cx="106878" cy="122972"/>
              </a:xfrm>
              <a:prstGeom prst="ellipse">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4" name="Ellipse 63"/>
              <p:cNvSpPr/>
              <p:nvPr/>
            </p:nvSpPr>
            <p:spPr>
              <a:xfrm>
                <a:off x="6660232" y="4075917"/>
                <a:ext cx="106878" cy="122972"/>
              </a:xfrm>
              <a:prstGeom prst="ellipse">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5" name="Ellipse 64"/>
              <p:cNvSpPr/>
              <p:nvPr/>
            </p:nvSpPr>
            <p:spPr>
              <a:xfrm>
                <a:off x="7020272" y="4075917"/>
                <a:ext cx="106878" cy="122972"/>
              </a:xfrm>
              <a:prstGeom prst="ellipse">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6" name="Ellipse 65"/>
              <p:cNvSpPr/>
              <p:nvPr/>
            </p:nvSpPr>
            <p:spPr>
              <a:xfrm>
                <a:off x="7380312" y="4075917"/>
                <a:ext cx="106878" cy="122972"/>
              </a:xfrm>
              <a:prstGeom prst="ellipse">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7" name="Ellipse 66"/>
              <p:cNvSpPr/>
              <p:nvPr/>
            </p:nvSpPr>
            <p:spPr>
              <a:xfrm>
                <a:off x="7740352" y="4089565"/>
                <a:ext cx="106878" cy="122972"/>
              </a:xfrm>
              <a:prstGeom prst="ellipse">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32" name="Gruppieren 31"/>
            <p:cNvGrpSpPr/>
            <p:nvPr/>
          </p:nvGrpSpPr>
          <p:grpSpPr>
            <a:xfrm>
              <a:off x="5378917" y="4732540"/>
              <a:ext cx="2267118" cy="127593"/>
              <a:chOff x="5220072" y="4075917"/>
              <a:chExt cx="2267118" cy="127593"/>
            </a:xfrm>
          </p:grpSpPr>
          <p:sp>
            <p:nvSpPr>
              <p:cNvPr id="53" name="Ellipse 52"/>
              <p:cNvSpPr/>
              <p:nvPr/>
            </p:nvSpPr>
            <p:spPr>
              <a:xfrm>
                <a:off x="5220072" y="4080538"/>
                <a:ext cx="106878" cy="122972"/>
              </a:xfrm>
              <a:prstGeom prst="ellipse">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4" name="Ellipse 53"/>
              <p:cNvSpPr/>
              <p:nvPr/>
            </p:nvSpPr>
            <p:spPr>
              <a:xfrm>
                <a:off x="5580112" y="4080538"/>
                <a:ext cx="106878" cy="122972"/>
              </a:xfrm>
              <a:prstGeom prst="ellipse">
                <a:avLst/>
              </a:prstGeom>
              <a:solidFill>
                <a:srgbClr val="0099CC">
                  <a:alpha val="59000"/>
                </a:srgbClr>
              </a:solidFill>
              <a:ln w="19050">
                <a:solidFill>
                  <a:srgbClr val="0000CC"/>
                </a:solidFill>
                <a:prstDash val="sysDot"/>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5" name="Ellipse 54"/>
              <p:cNvSpPr/>
              <p:nvPr/>
            </p:nvSpPr>
            <p:spPr>
              <a:xfrm>
                <a:off x="5940152" y="4075917"/>
                <a:ext cx="106878" cy="122972"/>
              </a:xfrm>
              <a:prstGeom prst="ellipse">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6" name="Ellipse 55"/>
              <p:cNvSpPr/>
              <p:nvPr/>
            </p:nvSpPr>
            <p:spPr>
              <a:xfrm>
                <a:off x="6300192" y="4080538"/>
                <a:ext cx="106878" cy="122972"/>
              </a:xfrm>
              <a:prstGeom prst="ellipse">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7" name="Ellipse 56"/>
              <p:cNvSpPr/>
              <p:nvPr/>
            </p:nvSpPr>
            <p:spPr>
              <a:xfrm>
                <a:off x="6660232" y="4075917"/>
                <a:ext cx="106878" cy="122972"/>
              </a:xfrm>
              <a:prstGeom prst="ellipse">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8" name="Ellipse 57"/>
              <p:cNvSpPr/>
              <p:nvPr/>
            </p:nvSpPr>
            <p:spPr>
              <a:xfrm>
                <a:off x="7020272" y="4075917"/>
                <a:ext cx="106878" cy="122972"/>
              </a:xfrm>
              <a:prstGeom prst="ellipse">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9" name="Ellipse 58"/>
              <p:cNvSpPr/>
              <p:nvPr/>
            </p:nvSpPr>
            <p:spPr>
              <a:xfrm>
                <a:off x="7380312" y="4075917"/>
                <a:ext cx="106878" cy="122972"/>
              </a:xfrm>
              <a:prstGeom prst="ellipse">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33" name="Gruppieren 32"/>
            <p:cNvGrpSpPr/>
            <p:nvPr/>
          </p:nvGrpSpPr>
          <p:grpSpPr>
            <a:xfrm>
              <a:off x="5257539" y="4962399"/>
              <a:ext cx="2627158" cy="136620"/>
              <a:chOff x="5220072" y="4075917"/>
              <a:chExt cx="2627158" cy="136620"/>
            </a:xfrm>
          </p:grpSpPr>
          <p:sp>
            <p:nvSpPr>
              <p:cNvPr id="45" name="Ellipse 44"/>
              <p:cNvSpPr/>
              <p:nvPr/>
            </p:nvSpPr>
            <p:spPr>
              <a:xfrm>
                <a:off x="5220072" y="4080538"/>
                <a:ext cx="106878" cy="122972"/>
              </a:xfrm>
              <a:prstGeom prst="ellipse">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6" name="Ellipse 45"/>
              <p:cNvSpPr/>
              <p:nvPr/>
            </p:nvSpPr>
            <p:spPr>
              <a:xfrm>
                <a:off x="5580112" y="4080538"/>
                <a:ext cx="106878" cy="122972"/>
              </a:xfrm>
              <a:prstGeom prst="ellipse">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7" name="Ellipse 46"/>
              <p:cNvSpPr/>
              <p:nvPr/>
            </p:nvSpPr>
            <p:spPr>
              <a:xfrm>
                <a:off x="5940152" y="4075917"/>
                <a:ext cx="106878" cy="122972"/>
              </a:xfrm>
              <a:prstGeom prst="ellipse">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8" name="Ellipse 47"/>
              <p:cNvSpPr/>
              <p:nvPr/>
            </p:nvSpPr>
            <p:spPr>
              <a:xfrm>
                <a:off x="6300192" y="4080538"/>
                <a:ext cx="106878" cy="122972"/>
              </a:xfrm>
              <a:prstGeom prst="ellipse">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9" name="Ellipse 48"/>
              <p:cNvSpPr/>
              <p:nvPr/>
            </p:nvSpPr>
            <p:spPr>
              <a:xfrm>
                <a:off x="6660232" y="4075917"/>
                <a:ext cx="106878" cy="122972"/>
              </a:xfrm>
              <a:prstGeom prst="ellipse">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0" name="Ellipse 49"/>
              <p:cNvSpPr/>
              <p:nvPr/>
            </p:nvSpPr>
            <p:spPr>
              <a:xfrm>
                <a:off x="7020272" y="4075917"/>
                <a:ext cx="106878" cy="122972"/>
              </a:xfrm>
              <a:prstGeom prst="ellipse">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1" name="Ellipse 50"/>
              <p:cNvSpPr/>
              <p:nvPr/>
            </p:nvSpPr>
            <p:spPr>
              <a:xfrm>
                <a:off x="7380312" y="4075917"/>
                <a:ext cx="106878" cy="122972"/>
              </a:xfrm>
              <a:prstGeom prst="ellipse">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2" name="Ellipse 51"/>
              <p:cNvSpPr/>
              <p:nvPr/>
            </p:nvSpPr>
            <p:spPr>
              <a:xfrm>
                <a:off x="7740352" y="4089565"/>
                <a:ext cx="106878" cy="122972"/>
              </a:xfrm>
              <a:prstGeom prst="ellipse">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34" name="Ellipse 33"/>
            <p:cNvSpPr/>
            <p:nvPr/>
          </p:nvSpPr>
          <p:spPr>
            <a:xfrm>
              <a:off x="5076056" y="4731075"/>
              <a:ext cx="106878" cy="122972"/>
            </a:xfrm>
            <a:prstGeom prst="ellipse">
              <a:avLst/>
            </a:prstGeom>
            <a:solidFill>
              <a:srgbClr val="FF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 name="Ellipse 34"/>
            <p:cNvSpPr/>
            <p:nvPr/>
          </p:nvSpPr>
          <p:spPr>
            <a:xfrm>
              <a:off x="6098997" y="4513741"/>
              <a:ext cx="106878" cy="122972"/>
            </a:xfrm>
            <a:prstGeom prst="ellipse">
              <a:avLst/>
            </a:prstGeom>
            <a:solidFill>
              <a:srgbClr val="0000CC">
                <a:alpha val="59000"/>
              </a:srgbClr>
            </a:solidFill>
            <a:ln w="19050">
              <a:solidFill>
                <a:srgbClr val="0000CC"/>
              </a:solidFill>
              <a:prstDash val="solid"/>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6" name="Gerade Verbindung mit Pfeil 35"/>
            <p:cNvCxnSpPr>
              <a:stCxn id="34" idx="6"/>
            </p:cNvCxnSpPr>
            <p:nvPr/>
          </p:nvCxnSpPr>
          <p:spPr>
            <a:xfrm>
              <a:off x="5182934" y="4792561"/>
              <a:ext cx="504056" cy="0"/>
            </a:xfrm>
            <a:prstGeom prst="straightConnector1">
              <a:avLst/>
            </a:prstGeom>
            <a:ln w="34925">
              <a:solidFill>
                <a:srgbClr val="FF0000"/>
              </a:solidFill>
              <a:tailEnd type="stealth" w="lg" len="lg"/>
            </a:ln>
            <a:effectLst/>
          </p:spPr>
          <p:style>
            <a:lnRef idx="2">
              <a:schemeClr val="accent1"/>
            </a:lnRef>
            <a:fillRef idx="0">
              <a:schemeClr val="accent1"/>
            </a:fillRef>
            <a:effectRef idx="1">
              <a:schemeClr val="accent1"/>
            </a:effectRef>
            <a:fontRef idx="minor">
              <a:schemeClr val="tx1"/>
            </a:fontRef>
          </p:style>
        </p:cxnSp>
        <p:cxnSp>
          <p:nvCxnSpPr>
            <p:cNvPr id="37" name="Gerade Verbindung mit Pfeil 36"/>
            <p:cNvCxnSpPr/>
            <p:nvPr/>
          </p:nvCxnSpPr>
          <p:spPr>
            <a:xfrm>
              <a:off x="5892417" y="4814542"/>
              <a:ext cx="566620" cy="284477"/>
            </a:xfrm>
            <a:prstGeom prst="straightConnector1">
              <a:avLst/>
            </a:prstGeom>
            <a:ln w="34925">
              <a:solidFill>
                <a:srgbClr val="CC0066"/>
              </a:solidFill>
              <a:tailEnd type="stealth" w="lg" len="lg"/>
            </a:ln>
            <a:effectLst/>
          </p:spPr>
          <p:style>
            <a:lnRef idx="2">
              <a:schemeClr val="accent1"/>
            </a:lnRef>
            <a:fillRef idx="0">
              <a:schemeClr val="accent1"/>
            </a:fillRef>
            <a:effectRef idx="1">
              <a:schemeClr val="accent1"/>
            </a:effectRef>
            <a:fontRef idx="minor">
              <a:schemeClr val="tx1"/>
            </a:fontRef>
          </p:style>
        </p:cxnSp>
        <p:sp>
          <p:nvSpPr>
            <p:cNvPr id="38" name="Ellipse 37"/>
            <p:cNvSpPr/>
            <p:nvPr/>
          </p:nvSpPr>
          <p:spPr>
            <a:xfrm>
              <a:off x="6481268" y="5083019"/>
              <a:ext cx="106878" cy="122972"/>
            </a:xfrm>
            <a:prstGeom prst="ellipse">
              <a:avLst/>
            </a:prstGeom>
            <a:solidFill>
              <a:srgbClr val="CC006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9" name="Ellipse 38"/>
            <p:cNvSpPr/>
            <p:nvPr/>
          </p:nvSpPr>
          <p:spPr>
            <a:xfrm rot="18588837">
              <a:off x="5639501" y="4399814"/>
              <a:ext cx="722523" cy="492980"/>
            </a:xfrm>
            <a:prstGeom prst="ellipse">
              <a:avLst/>
            </a:prstGeom>
            <a:noFill/>
            <a:ln w="28575">
              <a:solidFill>
                <a:srgbClr val="0099CC"/>
              </a:solidFill>
              <a:prstDash val="sys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0" name="Textfeld 39"/>
            <p:cNvSpPr txBox="1"/>
            <p:nvPr/>
          </p:nvSpPr>
          <p:spPr>
            <a:xfrm>
              <a:off x="4427984" y="4221087"/>
              <a:ext cx="935774" cy="576281"/>
            </a:xfrm>
            <a:prstGeom prst="rect">
              <a:avLst/>
            </a:prstGeom>
          </p:spPr>
          <p:txBody>
            <a:bodyPr vert="horz" wrap="square" lIns="91440" tIns="45720" rIns="91440" bIns="45720" rtlCol="0" anchor="t">
              <a:spAutoFit/>
            </a:bodyPr>
            <a:lstStyle/>
            <a:p>
              <a:pPr algn="l">
                <a:spcBef>
                  <a:spcPts val="0"/>
                </a:spcBef>
              </a:pPr>
              <a:r>
                <a:rPr lang="en-US" sz="700" b="1" dirty="0" smtClean="0">
                  <a:solidFill>
                    <a:srgbClr val="FF0000"/>
                  </a:solidFill>
                  <a:latin typeface="Calibri" panose="020F0502020204030204" pitchFamily="34" charset="0"/>
                </a:rPr>
                <a:t>incident </a:t>
              </a:r>
            </a:p>
            <a:p>
              <a:pPr algn="l">
                <a:spcBef>
                  <a:spcPts val="0"/>
                </a:spcBef>
              </a:pPr>
              <a:r>
                <a:rPr lang="en-US" sz="700" b="1" dirty="0" smtClean="0">
                  <a:solidFill>
                    <a:srgbClr val="FF0000"/>
                  </a:solidFill>
                  <a:latin typeface="Calibri" panose="020F0502020204030204" pitchFamily="34" charset="0"/>
                </a:rPr>
                <a:t>particle</a:t>
              </a:r>
            </a:p>
          </p:txBody>
        </p:sp>
        <p:sp>
          <p:nvSpPr>
            <p:cNvPr id="41" name="Textfeld 40"/>
            <p:cNvSpPr txBox="1"/>
            <p:nvPr/>
          </p:nvSpPr>
          <p:spPr>
            <a:xfrm>
              <a:off x="6590155" y="5013175"/>
              <a:ext cx="2012272" cy="403397"/>
            </a:xfrm>
            <a:prstGeom prst="rect">
              <a:avLst/>
            </a:prstGeom>
          </p:spPr>
          <p:txBody>
            <a:bodyPr vert="horz" wrap="square" lIns="91440" tIns="45720" rIns="91440" bIns="45720" rtlCol="0" anchor="t">
              <a:spAutoFit/>
            </a:bodyPr>
            <a:lstStyle/>
            <a:p>
              <a:pPr algn="l">
                <a:spcBef>
                  <a:spcPts val="0"/>
                </a:spcBef>
              </a:pPr>
              <a:r>
                <a:rPr lang="en-US" sz="800" b="1" dirty="0" smtClean="0">
                  <a:solidFill>
                    <a:srgbClr val="CC0066"/>
                  </a:solidFill>
                  <a:latin typeface="Calibri" panose="020F0502020204030204" pitchFamily="34" charset="0"/>
                </a:rPr>
                <a:t>exciting particle</a:t>
              </a:r>
            </a:p>
          </p:txBody>
        </p:sp>
        <p:sp>
          <p:nvSpPr>
            <p:cNvPr id="42" name="Textfeld 41"/>
            <p:cNvSpPr txBox="1"/>
            <p:nvPr/>
          </p:nvSpPr>
          <p:spPr>
            <a:xfrm>
              <a:off x="5139241" y="5229200"/>
              <a:ext cx="3753240" cy="374583"/>
            </a:xfrm>
            <a:prstGeom prst="rect">
              <a:avLst/>
            </a:prstGeom>
          </p:spPr>
          <p:txBody>
            <a:bodyPr vert="horz" wrap="square" lIns="91440" tIns="45720" rIns="91440" bIns="45720" rtlCol="0" anchor="t">
              <a:spAutoFit/>
            </a:bodyPr>
            <a:lstStyle/>
            <a:p>
              <a:pPr algn="l">
                <a:spcBef>
                  <a:spcPts val="0"/>
                </a:spcBef>
              </a:pPr>
              <a:r>
                <a:rPr lang="en-US" sz="700" b="1" dirty="0" err="1" smtClean="0">
                  <a:solidFill>
                    <a:srgbClr val="0066CC"/>
                  </a:solidFill>
                  <a:latin typeface="Calibri" panose="020F0502020204030204" pitchFamily="34" charset="0"/>
                </a:rPr>
                <a:t>Frenkel</a:t>
              </a:r>
              <a:r>
                <a:rPr lang="en-US" sz="700" b="1" dirty="0" smtClean="0">
                  <a:solidFill>
                    <a:srgbClr val="0066CC"/>
                  </a:solidFill>
                  <a:latin typeface="Calibri" panose="020F0502020204030204" pitchFamily="34" charset="0"/>
                </a:rPr>
                <a:t> pair: Vacancy and interstitial atom</a:t>
              </a:r>
            </a:p>
          </p:txBody>
        </p:sp>
        <p:sp>
          <p:nvSpPr>
            <p:cNvPr id="43" name="Textfeld 42"/>
            <p:cNvSpPr txBox="1"/>
            <p:nvPr/>
          </p:nvSpPr>
          <p:spPr>
            <a:xfrm>
              <a:off x="4563216" y="3933056"/>
              <a:ext cx="4185247" cy="403397"/>
            </a:xfrm>
            <a:prstGeom prst="rect">
              <a:avLst/>
            </a:prstGeom>
          </p:spPr>
          <p:txBody>
            <a:bodyPr vert="horz" wrap="square" lIns="91440" tIns="45720" rIns="91440" bIns="45720" rtlCol="0" anchor="t">
              <a:spAutoFit/>
            </a:bodyPr>
            <a:lstStyle/>
            <a:p>
              <a:pPr algn="l">
                <a:spcBef>
                  <a:spcPts val="0"/>
                </a:spcBef>
              </a:pPr>
              <a:r>
                <a:rPr lang="en-US" sz="800" b="1" dirty="0" smtClean="0">
                  <a:solidFill>
                    <a:srgbClr val="0000FF"/>
                  </a:solidFill>
                  <a:latin typeface="Calibri" panose="020F0502020204030204" pitchFamily="34" charset="0"/>
                </a:rPr>
                <a:t>Rad-damage: Displacement from regular lattice </a:t>
              </a:r>
            </a:p>
          </p:txBody>
        </p:sp>
        <p:sp>
          <p:nvSpPr>
            <p:cNvPr id="44" name="Rechteck 43"/>
            <p:cNvSpPr/>
            <p:nvPr/>
          </p:nvSpPr>
          <p:spPr>
            <a:xfrm>
              <a:off x="4427984" y="3843827"/>
              <a:ext cx="4608512" cy="1817421"/>
            </a:xfrm>
            <a:prstGeom prst="rect">
              <a:avLst/>
            </a:prstGeom>
            <a:noFill/>
            <a:ln w="1270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406250726"/>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536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7" grpId="0" animBg="1"/>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6" name="Text Box 2"/>
          <p:cNvSpPr txBox="1">
            <a:spLocks noChangeArrowheads="1"/>
          </p:cNvSpPr>
          <p:nvPr/>
        </p:nvSpPr>
        <p:spPr bwMode="auto">
          <a:xfrm>
            <a:off x="252000" y="180000"/>
            <a:ext cx="7924800" cy="430887"/>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200" b="1" dirty="0" smtClean="0">
                <a:solidFill>
                  <a:srgbClr val="000000"/>
                </a:solidFill>
                <a:latin typeface="Calibri" panose="020F0502020204030204" pitchFamily="34" charset="0"/>
                <a:cs typeface="Calibri" panose="020F0502020204030204" pitchFamily="34" charset="0"/>
              </a:rPr>
              <a:t>Secondary Electron Monitor as BLM</a:t>
            </a:r>
            <a:endParaRPr lang="en-US" altLang="de-DE" sz="2200" b="1" dirty="0">
              <a:solidFill>
                <a:srgbClr val="000000"/>
              </a:solidFill>
              <a:latin typeface="Calibri" panose="020F0502020204030204" pitchFamily="34" charset="0"/>
              <a:cs typeface="Calibri" panose="020F0502020204030204" pitchFamily="34" charset="0"/>
            </a:endParaRPr>
          </a:p>
        </p:txBody>
      </p:sp>
      <p:sp>
        <p:nvSpPr>
          <p:cNvPr id="8197" name="Text Box 3"/>
          <p:cNvSpPr txBox="1">
            <a:spLocks noChangeArrowheads="1"/>
          </p:cNvSpPr>
          <p:nvPr/>
        </p:nvSpPr>
        <p:spPr bwMode="auto">
          <a:xfrm>
            <a:off x="125413" y="1343025"/>
            <a:ext cx="8729662" cy="180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p:txBody>
      </p:sp>
      <p:sp>
        <p:nvSpPr>
          <p:cNvPr id="8198" name="Rectangle 4"/>
          <p:cNvSpPr>
            <a:spLocks noChangeArrowheads="1"/>
          </p:cNvSpPr>
          <p:nvPr/>
        </p:nvSpPr>
        <p:spPr bwMode="auto">
          <a:xfrm>
            <a:off x="125413" y="797372"/>
            <a:ext cx="8802687"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1700" b="1" dirty="0" smtClean="0">
                <a:solidFill>
                  <a:srgbClr val="0000FF"/>
                </a:solidFill>
                <a:latin typeface="Arial" panose="020B0604020202020204" pitchFamily="34" charset="0"/>
                <a:cs typeface="Arial" panose="020B0604020202020204" pitchFamily="34" charset="0"/>
              </a:rPr>
              <a:t>Ionizing radiation liberates secondary electrons from a surface.</a:t>
            </a:r>
            <a:endParaRPr lang="en-US" altLang="de-DE" sz="1700" b="1" dirty="0">
              <a:solidFill>
                <a:srgbClr val="0000FF"/>
              </a:solidFill>
              <a:latin typeface="Arial" panose="020B0604020202020204" pitchFamily="34" charset="0"/>
              <a:cs typeface="Arial" panose="020B0604020202020204" pitchFamily="34" charset="0"/>
            </a:endParaRPr>
          </a:p>
        </p:txBody>
      </p:sp>
      <p:sp>
        <p:nvSpPr>
          <p:cNvPr id="8199" name="Rectangle 5"/>
          <p:cNvSpPr>
            <a:spLocks noChangeArrowheads="1"/>
          </p:cNvSpPr>
          <p:nvPr/>
        </p:nvSpPr>
        <p:spPr bwMode="auto">
          <a:xfrm>
            <a:off x="179512" y="1164084"/>
            <a:ext cx="8621713" cy="17765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1700" dirty="0">
                <a:solidFill>
                  <a:srgbClr val="0000FF"/>
                </a:solidFill>
                <a:latin typeface="Arial" panose="020B0604020202020204" pitchFamily="34" charset="0"/>
                <a:cs typeface="Arial" panose="020B0604020202020204" pitchFamily="34" charset="0"/>
              </a:rPr>
              <a:t>Working </a:t>
            </a:r>
            <a:r>
              <a:rPr lang="en-US" altLang="de-DE" sz="1700" dirty="0" smtClean="0">
                <a:solidFill>
                  <a:srgbClr val="0000FF"/>
                </a:solidFill>
                <a:latin typeface="Arial" panose="020B0604020202020204" pitchFamily="34" charset="0"/>
                <a:cs typeface="Arial" panose="020B0604020202020204" pitchFamily="34" charset="0"/>
              </a:rPr>
              <a:t>principle:</a:t>
            </a:r>
            <a:endParaRPr lang="en-US" altLang="de-DE" sz="1700" dirty="0">
              <a:solidFill>
                <a:srgbClr val="0000FF"/>
              </a:solidFill>
              <a:latin typeface="Arial" panose="020B0604020202020204" pitchFamily="34" charset="0"/>
              <a:cs typeface="Arial" panose="020B0604020202020204" pitchFamily="34" charset="0"/>
            </a:endParaRPr>
          </a:p>
          <a:p>
            <a:pPr algn="l">
              <a:lnSpc>
                <a:spcPct val="70000"/>
              </a:lnSpc>
              <a:buFont typeface="Wingdings" pitchFamily="2" charset="2"/>
              <a:buChar char="Ø"/>
            </a:pPr>
            <a:r>
              <a:rPr lang="en-US" altLang="de-DE" sz="1700" dirty="0">
                <a:latin typeface="Arial" panose="020B0604020202020204" pitchFamily="34" charset="0"/>
                <a:cs typeface="Arial" panose="020B0604020202020204" pitchFamily="34" charset="0"/>
              </a:rPr>
              <a:t> </a:t>
            </a:r>
            <a:r>
              <a:rPr lang="en-US" altLang="de-DE" sz="1700" dirty="0" smtClean="0">
                <a:latin typeface="Arial" panose="020B0604020202020204" pitchFamily="34" charset="0"/>
                <a:cs typeface="Arial" panose="020B0604020202020204" pitchFamily="34" charset="0"/>
              </a:rPr>
              <a:t>Three plates mounted in a vacuum vessel (passively NEG pumped)</a:t>
            </a:r>
          </a:p>
          <a:p>
            <a:pPr algn="l">
              <a:lnSpc>
                <a:spcPct val="70000"/>
              </a:lnSpc>
              <a:buFont typeface="Wingdings" pitchFamily="2" charset="2"/>
              <a:buChar char="Ø"/>
            </a:pPr>
            <a:r>
              <a:rPr lang="en-US" altLang="de-DE" sz="1700" dirty="0">
                <a:latin typeface="Arial" panose="020B0604020202020204" pitchFamily="34" charset="0"/>
                <a:cs typeface="Arial" panose="020B0604020202020204" pitchFamily="34" charset="0"/>
              </a:rPr>
              <a:t> </a:t>
            </a:r>
            <a:r>
              <a:rPr lang="en-US" altLang="de-DE" sz="1700" dirty="0" smtClean="0">
                <a:latin typeface="Arial" panose="020B0604020202020204" pitchFamily="34" charset="0"/>
                <a:cs typeface="Arial" panose="020B0604020202020204" pitchFamily="34" charset="0"/>
              </a:rPr>
              <a:t>Outer electrodes: biased by </a:t>
            </a:r>
            <a:r>
              <a:rPr lang="en-US" altLang="de-DE" sz="1700" b="1" i="1" dirty="0" smtClean="0">
                <a:latin typeface="Arial" panose="020B0604020202020204" pitchFamily="34" charset="0"/>
                <a:cs typeface="Arial" panose="020B0604020202020204" pitchFamily="34" charset="0"/>
              </a:rPr>
              <a:t>U</a:t>
            </a:r>
            <a:r>
              <a:rPr lang="en-US" altLang="de-DE" sz="1700" dirty="0" smtClean="0">
                <a:latin typeface="Arial" panose="020B0604020202020204" pitchFamily="34" charset="0"/>
                <a:cs typeface="Arial" panose="020B0604020202020204" pitchFamily="34" charset="0"/>
              </a:rPr>
              <a:t> </a:t>
            </a:r>
            <a:r>
              <a:rPr lang="en-US" altLang="de-DE" sz="1700" dirty="0" smtClean="0">
                <a:latin typeface="Arial" panose="020B0604020202020204" pitchFamily="34" charset="0"/>
                <a:cs typeface="Arial" panose="020B0604020202020204" pitchFamily="34" charset="0"/>
                <a:sym typeface="Symbol"/>
              </a:rPr>
              <a:t> +1 kV</a:t>
            </a:r>
            <a:endParaRPr lang="en-US" altLang="de-DE" sz="1700" dirty="0" smtClean="0">
              <a:latin typeface="Arial" panose="020B0604020202020204" pitchFamily="34" charset="0"/>
              <a:cs typeface="Arial" panose="020B0604020202020204" pitchFamily="34" charset="0"/>
            </a:endParaRPr>
          </a:p>
          <a:p>
            <a:pPr algn="l">
              <a:lnSpc>
                <a:spcPct val="70000"/>
              </a:lnSpc>
              <a:buFont typeface="Wingdings" pitchFamily="2" charset="2"/>
              <a:buChar char="Ø"/>
            </a:pPr>
            <a:r>
              <a:rPr lang="en-US" altLang="de-DE" sz="1700" dirty="0" smtClean="0">
                <a:latin typeface="Arial" panose="020B0604020202020204" pitchFamily="34" charset="0"/>
                <a:cs typeface="Arial" panose="020B0604020202020204" pitchFamily="34" charset="0"/>
              </a:rPr>
              <a:t> Inner electrode: connected for current measurement (here</a:t>
            </a:r>
            <a:r>
              <a:rPr lang="en-US" altLang="de-DE" sz="1700" b="1" i="1" dirty="0" smtClean="0">
                <a:latin typeface="Arial" panose="020B0604020202020204" pitchFamily="34" charset="0"/>
                <a:cs typeface="Arial" panose="020B0604020202020204" pitchFamily="34" charset="0"/>
              </a:rPr>
              <a:t> </a:t>
            </a:r>
            <a:r>
              <a:rPr lang="en-US" altLang="de-DE" sz="1700" dirty="0" smtClean="0">
                <a:latin typeface="Arial" panose="020B0604020202020204" pitchFamily="34" charset="0"/>
                <a:cs typeface="Arial" panose="020B0604020202020204" pitchFamily="34" charset="0"/>
              </a:rPr>
              <a:t>current-frequency</a:t>
            </a:r>
            <a:r>
              <a:rPr lang="en-US" altLang="de-DE" sz="1700" b="1" i="1" dirty="0" smtClean="0">
                <a:latin typeface="Arial" panose="020B0604020202020204" pitchFamily="34" charset="0"/>
                <a:cs typeface="Arial" panose="020B0604020202020204" pitchFamily="34" charset="0"/>
              </a:rPr>
              <a:t> </a:t>
            </a:r>
            <a:r>
              <a:rPr lang="en-US" altLang="de-DE" sz="1700" dirty="0" smtClean="0">
                <a:latin typeface="Arial" panose="020B0604020202020204" pitchFamily="34" charset="0"/>
                <a:cs typeface="Arial" panose="020B0604020202020204" pitchFamily="34" charset="0"/>
              </a:rPr>
              <a:t>converter)</a:t>
            </a:r>
            <a:endParaRPr lang="en-US" altLang="de-DE" sz="1700" dirty="0">
              <a:latin typeface="Arial" panose="020B0604020202020204" pitchFamily="34" charset="0"/>
              <a:cs typeface="Arial" panose="020B0604020202020204" pitchFamily="34" charset="0"/>
            </a:endParaRPr>
          </a:p>
          <a:p>
            <a:pPr algn="l">
              <a:lnSpc>
                <a:spcPct val="60000"/>
              </a:lnSpc>
            </a:pPr>
            <a:r>
              <a:rPr lang="en-US" altLang="de-DE" sz="1700" b="1" dirty="0" smtClean="0">
                <a:solidFill>
                  <a:srgbClr val="009900"/>
                </a:solidFill>
                <a:latin typeface="Arial" panose="020B0604020202020204" pitchFamily="34" charset="0"/>
                <a:cs typeface="Arial" panose="020B0604020202020204" pitchFamily="34" charset="0"/>
                <a:sym typeface="Symbol" pitchFamily="18" charset="2"/>
              </a:rPr>
              <a:t></a:t>
            </a:r>
            <a:r>
              <a:rPr lang="en-US" altLang="de-DE" sz="1700" b="1" dirty="0" smtClean="0">
                <a:solidFill>
                  <a:srgbClr val="009900"/>
                </a:solidFill>
                <a:latin typeface="Arial" panose="020B0604020202020204" pitchFamily="34" charset="0"/>
                <a:cs typeface="Arial" panose="020B0604020202020204" pitchFamily="34" charset="0"/>
              </a:rPr>
              <a:t> </a:t>
            </a:r>
            <a:r>
              <a:rPr lang="en-US" altLang="de-DE" sz="1700" b="1" dirty="0">
                <a:solidFill>
                  <a:srgbClr val="009900"/>
                </a:solidFill>
                <a:latin typeface="Arial" panose="020B0604020202020204" pitchFamily="34" charset="0"/>
                <a:cs typeface="Arial" panose="020B0604020202020204" pitchFamily="34" charset="0"/>
              </a:rPr>
              <a:t>small and cheap </a:t>
            </a:r>
            <a:r>
              <a:rPr lang="en-US" altLang="de-DE" sz="1700" b="1" dirty="0" smtClean="0">
                <a:solidFill>
                  <a:srgbClr val="009900"/>
                </a:solidFill>
                <a:latin typeface="Arial" panose="020B0604020202020204" pitchFamily="34" charset="0"/>
                <a:cs typeface="Arial" panose="020B0604020202020204" pitchFamily="34" charset="0"/>
              </a:rPr>
              <a:t>detector, very insensitive.</a:t>
            </a:r>
            <a:endParaRPr lang="en-US" altLang="de-DE" sz="1700" b="1" dirty="0">
              <a:solidFill>
                <a:srgbClr val="009900"/>
              </a:solidFill>
              <a:latin typeface="Arial" panose="020B0604020202020204" pitchFamily="34" charset="0"/>
              <a:cs typeface="Arial" panose="020B0604020202020204" pitchFamily="34" charset="0"/>
            </a:endParaRPr>
          </a:p>
        </p:txBody>
      </p:sp>
      <p:grpSp>
        <p:nvGrpSpPr>
          <p:cNvPr id="5" name="Gruppieren 4"/>
          <p:cNvGrpSpPr/>
          <p:nvPr/>
        </p:nvGrpSpPr>
        <p:grpSpPr>
          <a:xfrm>
            <a:off x="197301" y="3037241"/>
            <a:ext cx="5005652" cy="3038239"/>
            <a:chOff x="320133" y="3146425"/>
            <a:chExt cx="5005652" cy="3038239"/>
          </a:xfrm>
        </p:grpSpPr>
        <p:sp>
          <p:nvSpPr>
            <p:cNvPr id="8202" name="Text Box 9"/>
            <p:cNvSpPr txBox="1">
              <a:spLocks noChangeArrowheads="1"/>
            </p:cNvSpPr>
            <p:nvPr/>
          </p:nvSpPr>
          <p:spPr bwMode="auto">
            <a:xfrm>
              <a:off x="1135063" y="5614988"/>
              <a:ext cx="1330325"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a:t>electronics</a:t>
              </a:r>
            </a:p>
          </p:txBody>
        </p:sp>
        <p:pic>
          <p:nvPicPr>
            <p:cNvPr id="12288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0133" y="3146425"/>
              <a:ext cx="3387771" cy="303823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extfeld 1"/>
            <p:cNvSpPr txBox="1"/>
            <p:nvPr/>
          </p:nvSpPr>
          <p:spPr>
            <a:xfrm>
              <a:off x="3666579" y="3146425"/>
              <a:ext cx="1647329" cy="353943"/>
            </a:xfrm>
            <a:prstGeom prst="rect">
              <a:avLst/>
            </a:prstGeom>
            <a:noFill/>
          </p:spPr>
          <p:txBody>
            <a:bodyPr wrap="square" rtlCol="0">
              <a:spAutoFit/>
            </a:bodyPr>
            <a:lstStyle/>
            <a:p>
              <a:r>
                <a:rPr lang="en-US" sz="1700" dirty="0" smtClean="0">
                  <a:latin typeface="Arial" panose="020B0604020202020204" pitchFamily="34" charset="0"/>
                  <a:cs typeface="Arial" panose="020B0604020202020204" pitchFamily="34" charset="0"/>
                </a:rPr>
                <a:t>HV electrodes</a:t>
              </a:r>
              <a:endParaRPr lang="en-US" sz="1700" dirty="0">
                <a:latin typeface="Arial" panose="020B0604020202020204" pitchFamily="34" charset="0"/>
                <a:cs typeface="Arial" panose="020B0604020202020204" pitchFamily="34" charset="0"/>
              </a:endParaRPr>
            </a:p>
          </p:txBody>
        </p:sp>
        <p:sp>
          <p:nvSpPr>
            <p:cNvPr id="14" name="Textfeld 13"/>
            <p:cNvSpPr txBox="1"/>
            <p:nvPr/>
          </p:nvSpPr>
          <p:spPr>
            <a:xfrm>
              <a:off x="3678456" y="3933056"/>
              <a:ext cx="1647329" cy="877163"/>
            </a:xfrm>
            <a:prstGeom prst="rect">
              <a:avLst/>
            </a:prstGeom>
            <a:noFill/>
          </p:spPr>
          <p:txBody>
            <a:bodyPr wrap="square" rtlCol="0">
              <a:spAutoFit/>
            </a:bodyPr>
            <a:lstStyle/>
            <a:p>
              <a:pPr algn="l">
                <a:spcBef>
                  <a:spcPts val="0"/>
                </a:spcBef>
              </a:pPr>
              <a:r>
                <a:rPr lang="en-US" sz="1700" dirty="0">
                  <a:latin typeface="Arial" panose="020B0604020202020204" pitchFamily="34" charset="0"/>
                  <a:cs typeface="Arial" panose="020B0604020202020204" pitchFamily="34" charset="0"/>
                </a:rPr>
                <a:t>E</a:t>
              </a:r>
              <a:r>
                <a:rPr lang="en-US" sz="1700" dirty="0" smtClean="0">
                  <a:latin typeface="Arial" panose="020B0604020202020204" pitchFamily="34" charset="0"/>
                  <a:cs typeface="Arial" panose="020B0604020202020204" pitchFamily="34" charset="0"/>
                </a:rPr>
                <a:t>lectrode for measured</a:t>
              </a:r>
            </a:p>
            <a:p>
              <a:pPr algn="l">
                <a:spcBef>
                  <a:spcPts val="0"/>
                </a:spcBef>
              </a:pPr>
              <a:r>
                <a:rPr lang="en-US" sz="1700" dirty="0" smtClean="0">
                  <a:latin typeface="Arial" panose="020B0604020202020204" pitchFamily="34" charset="0"/>
                  <a:cs typeface="Arial" panose="020B0604020202020204" pitchFamily="34" charset="0"/>
                </a:rPr>
                <a:t>current </a:t>
              </a:r>
              <a:endParaRPr lang="en-US" sz="1700" dirty="0">
                <a:latin typeface="Arial" panose="020B0604020202020204" pitchFamily="34" charset="0"/>
                <a:cs typeface="Arial" panose="020B0604020202020204" pitchFamily="34" charset="0"/>
              </a:endParaRPr>
            </a:p>
          </p:txBody>
        </p:sp>
        <p:cxnSp>
          <p:nvCxnSpPr>
            <p:cNvPr id="4" name="Gerade Verbindung mit Pfeil 3"/>
            <p:cNvCxnSpPr/>
            <p:nvPr/>
          </p:nvCxnSpPr>
          <p:spPr bwMode="auto">
            <a:xfrm flipH="1">
              <a:off x="2987824" y="3331091"/>
              <a:ext cx="678755" cy="385941"/>
            </a:xfrm>
            <a:prstGeom prst="straightConnector1">
              <a:avLst/>
            </a:prstGeom>
            <a:solidFill>
              <a:schemeClr val="accent1"/>
            </a:solidFill>
            <a:ln w="31750" cap="flat" cmpd="sng" algn="ctr">
              <a:solidFill>
                <a:srgbClr val="00000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6" name="Gerade Verbindung mit Pfeil 5"/>
            <p:cNvCxnSpPr/>
            <p:nvPr/>
          </p:nvCxnSpPr>
          <p:spPr bwMode="auto">
            <a:xfrm flipH="1">
              <a:off x="3327201" y="3524061"/>
              <a:ext cx="339378" cy="408995"/>
            </a:xfrm>
            <a:prstGeom prst="straightConnector1">
              <a:avLst/>
            </a:prstGeom>
            <a:solidFill>
              <a:schemeClr val="accent1"/>
            </a:solidFill>
            <a:ln w="31750" cap="flat" cmpd="sng" algn="ctr">
              <a:solidFill>
                <a:srgbClr val="00000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 name="Gerade Verbindung mit Pfeil 7"/>
            <p:cNvCxnSpPr/>
            <p:nvPr/>
          </p:nvCxnSpPr>
          <p:spPr bwMode="auto">
            <a:xfrm flipH="1">
              <a:off x="2801248" y="4149080"/>
              <a:ext cx="906656" cy="0"/>
            </a:xfrm>
            <a:prstGeom prst="straightConnector1">
              <a:avLst/>
            </a:prstGeom>
            <a:solidFill>
              <a:schemeClr val="accent1"/>
            </a:solidFill>
            <a:ln w="31750" cap="flat" cmpd="sng" algn="ctr">
              <a:solidFill>
                <a:srgbClr val="00000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sp>
        <p:nvSpPr>
          <p:cNvPr id="16" name="Rectangle 5"/>
          <p:cNvSpPr>
            <a:spLocks noChangeArrowheads="1"/>
          </p:cNvSpPr>
          <p:nvPr/>
        </p:nvSpPr>
        <p:spPr bwMode="auto">
          <a:xfrm>
            <a:off x="191687" y="6166782"/>
            <a:ext cx="4070751" cy="292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1300" i="1" dirty="0" smtClean="0">
                <a:latin typeface="Arial" panose="020B0604020202020204" pitchFamily="34" charset="0"/>
                <a:cs typeface="Arial" panose="020B0604020202020204" pitchFamily="34" charset="0"/>
              </a:rPr>
              <a:t>B. </a:t>
            </a:r>
            <a:r>
              <a:rPr lang="en-US" altLang="de-DE" sz="1300" i="1" dirty="0" err="1">
                <a:latin typeface="Arial" panose="020B0604020202020204" pitchFamily="34" charset="0"/>
                <a:cs typeface="Arial" panose="020B0604020202020204" pitchFamily="34" charset="0"/>
              </a:rPr>
              <a:t>D</a:t>
            </a:r>
            <a:r>
              <a:rPr lang="en-US" altLang="de-DE" sz="1300" i="1" dirty="0" err="1" smtClean="0">
                <a:latin typeface="Arial" panose="020B0604020202020204" pitchFamily="34" charset="0"/>
                <a:cs typeface="Arial" panose="020B0604020202020204" pitchFamily="34" charset="0"/>
              </a:rPr>
              <a:t>ehning</a:t>
            </a:r>
            <a:r>
              <a:rPr lang="en-US" altLang="de-DE" sz="1300" i="1" dirty="0" smtClean="0">
                <a:latin typeface="Arial" panose="020B0604020202020204" pitchFamily="34" charset="0"/>
                <a:cs typeface="Arial" panose="020B0604020202020204" pitchFamily="34" charset="0"/>
              </a:rPr>
              <a:t> et al., PAC 2007</a:t>
            </a:r>
            <a:endParaRPr lang="en-US" altLang="de-DE" sz="1300" i="1" dirty="0">
              <a:latin typeface="Arial" panose="020B0604020202020204" pitchFamily="34" charset="0"/>
              <a:cs typeface="Arial" panose="020B0604020202020204" pitchFamily="34" charset="0"/>
            </a:endParaRPr>
          </a:p>
        </p:txBody>
      </p:sp>
      <p:grpSp>
        <p:nvGrpSpPr>
          <p:cNvPr id="7" name="Gruppieren 6"/>
          <p:cNvGrpSpPr/>
          <p:nvPr/>
        </p:nvGrpSpPr>
        <p:grpSpPr>
          <a:xfrm>
            <a:off x="5189754" y="2776958"/>
            <a:ext cx="3691557" cy="3095558"/>
            <a:chOff x="5189754" y="2776958"/>
            <a:chExt cx="3691557" cy="3095558"/>
          </a:xfrm>
        </p:grpSpPr>
        <p:grpSp>
          <p:nvGrpSpPr>
            <p:cNvPr id="3" name="Gruppieren 2"/>
            <p:cNvGrpSpPr/>
            <p:nvPr/>
          </p:nvGrpSpPr>
          <p:grpSpPr>
            <a:xfrm>
              <a:off x="5189754" y="2776958"/>
              <a:ext cx="3691557" cy="3095558"/>
              <a:chOff x="-3002619" y="-520139"/>
              <a:chExt cx="5235633" cy="3615697"/>
            </a:xfrm>
          </p:grpSpPr>
          <p:pic>
            <p:nvPicPr>
              <p:cNvPr id="14338" name="Picture 2"/>
              <p:cNvPicPr>
                <a:picLocks noChangeAspect="1" noChangeArrowheads="1"/>
              </p:cNvPicPr>
              <p:nvPr/>
            </p:nvPicPr>
            <p:blipFill>
              <a:blip r:embed="rId3">
                <a:extLst>
                  <a:ext uri="{BEBA8EAE-BF5A-486C-A8C5-ECC9F3942E4B}">
                    <a14:imgProps xmlns:a14="http://schemas.microsoft.com/office/drawing/2010/main">
                      <a14:imgLayer r:embed="rId4">
                        <a14:imgEffect>
                          <a14:sharpenSoften amount="65000"/>
                        </a14:imgEffect>
                        <a14:imgEffect>
                          <a14:brightnessContrast bright="-13000" contrast="100000"/>
                        </a14:imgEffect>
                      </a14:imgLayer>
                    </a14:imgProps>
                  </a:ext>
                  <a:ext uri="{28A0092B-C50C-407E-A947-70E740481C1C}">
                    <a14:useLocalDpi xmlns:a14="http://schemas.microsoft.com/office/drawing/2010/main" val="0"/>
                  </a:ext>
                </a:extLst>
              </a:blip>
              <a:srcRect/>
              <a:stretch>
                <a:fillRect/>
              </a:stretch>
            </p:blipFill>
            <p:spPr bwMode="auto">
              <a:xfrm>
                <a:off x="-3002619" y="-520139"/>
                <a:ext cx="5235633" cy="361569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7" name="Rectangle 5"/>
              <p:cNvSpPr>
                <a:spLocks noChangeArrowheads="1"/>
              </p:cNvSpPr>
              <p:nvPr/>
            </p:nvSpPr>
            <p:spPr bwMode="auto">
              <a:xfrm>
                <a:off x="-2351143" y="-146194"/>
                <a:ext cx="3164963" cy="3415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1300" b="1" dirty="0" smtClean="0">
                    <a:latin typeface="Arial" panose="020B0604020202020204" pitchFamily="34" charset="0"/>
                    <a:cs typeface="Arial" panose="020B0604020202020204" pitchFamily="34" charset="0"/>
                  </a:rPr>
                  <a:t>longitudinal impact</a:t>
                </a:r>
                <a:endParaRPr lang="en-US" altLang="de-DE" sz="1300" b="1" dirty="0">
                  <a:latin typeface="Arial" panose="020B0604020202020204" pitchFamily="34" charset="0"/>
                  <a:cs typeface="Arial" panose="020B0604020202020204" pitchFamily="34" charset="0"/>
                </a:endParaRPr>
              </a:p>
            </p:txBody>
          </p:sp>
        </p:grpSp>
        <p:sp>
          <p:nvSpPr>
            <p:cNvPr id="19" name="Rectangle 5"/>
            <p:cNvSpPr>
              <a:spLocks noChangeArrowheads="1"/>
            </p:cNvSpPr>
            <p:nvPr/>
          </p:nvSpPr>
          <p:spPr bwMode="auto">
            <a:xfrm>
              <a:off x="7581672" y="5014704"/>
              <a:ext cx="870565" cy="292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1300" b="1" dirty="0" smtClean="0">
                  <a:solidFill>
                    <a:srgbClr val="000066"/>
                  </a:solidFill>
                  <a:latin typeface="Arial" panose="020B0604020202020204" pitchFamily="34" charset="0"/>
                  <a:cs typeface="Arial" panose="020B0604020202020204" pitchFamily="34" charset="0"/>
                </a:rPr>
                <a:t>neutron</a:t>
              </a:r>
              <a:endParaRPr lang="en-US" altLang="de-DE" sz="1300" b="1" dirty="0">
                <a:solidFill>
                  <a:srgbClr val="000066"/>
                </a:solidFill>
                <a:latin typeface="Arial" panose="020B0604020202020204" pitchFamily="34" charset="0"/>
                <a:cs typeface="Arial" panose="020B0604020202020204" pitchFamily="34" charset="0"/>
              </a:endParaRPr>
            </a:p>
          </p:txBody>
        </p:sp>
        <p:sp>
          <p:nvSpPr>
            <p:cNvPr id="20" name="Rectangle 5"/>
            <p:cNvSpPr>
              <a:spLocks noChangeArrowheads="1"/>
            </p:cNvSpPr>
            <p:nvPr/>
          </p:nvSpPr>
          <p:spPr bwMode="auto">
            <a:xfrm>
              <a:off x="6711107" y="3306265"/>
              <a:ext cx="870565" cy="292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1300" b="1" dirty="0" smtClean="0">
                  <a:solidFill>
                    <a:srgbClr val="C00000"/>
                  </a:solidFill>
                  <a:latin typeface="Arial" panose="020B0604020202020204" pitchFamily="34" charset="0"/>
                  <a:cs typeface="Arial" panose="020B0604020202020204" pitchFamily="34" charset="0"/>
                </a:rPr>
                <a:t>electron</a:t>
              </a:r>
              <a:endParaRPr lang="en-US" altLang="de-DE" sz="1300" b="1" dirty="0">
                <a:solidFill>
                  <a:srgbClr val="C00000"/>
                </a:solidFill>
                <a:latin typeface="Arial" panose="020B0604020202020204" pitchFamily="34" charset="0"/>
                <a:cs typeface="Arial" panose="020B0604020202020204" pitchFamily="34" charset="0"/>
              </a:endParaRPr>
            </a:p>
          </p:txBody>
        </p:sp>
        <p:sp>
          <p:nvSpPr>
            <p:cNvPr id="21" name="Rectangle 5"/>
            <p:cNvSpPr>
              <a:spLocks noChangeArrowheads="1"/>
            </p:cNvSpPr>
            <p:nvPr/>
          </p:nvSpPr>
          <p:spPr bwMode="auto">
            <a:xfrm>
              <a:off x="6647038" y="4691840"/>
              <a:ext cx="870565" cy="292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1300" b="1" dirty="0" smtClean="0">
                  <a:latin typeface="Arial" panose="020B0604020202020204" pitchFamily="34" charset="0"/>
                  <a:cs typeface="Arial" panose="020B0604020202020204" pitchFamily="34" charset="0"/>
                </a:rPr>
                <a:t>proton</a:t>
              </a:r>
              <a:endParaRPr lang="en-US" altLang="de-DE" sz="1300" b="1" dirty="0">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426980991"/>
      </p:ext>
    </p:extLst>
  </p:cSld>
  <p:clrMapOvr>
    <a:masterClrMapping/>
  </p:clrMapOvr>
  <p:transition/>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liennummernplatzhalter 1"/>
          <p:cNvSpPr>
            <a:spLocks noGrp="1"/>
          </p:cNvSpPr>
          <p:nvPr>
            <p:ph type="sldNum" sz="quarter" idx="4294967295"/>
          </p:nvPr>
        </p:nvSpPr>
        <p:spPr>
          <a:xfrm>
            <a:off x="7010400" y="6537325"/>
            <a:ext cx="2133600" cy="476250"/>
          </a:xfrm>
          <a:prstGeom prst="rect">
            <a:avLst/>
          </a:prstGeom>
        </p:spPr>
        <p:txBody>
          <a:bodyPr/>
          <a:lstStyle/>
          <a:p>
            <a:pPr>
              <a:defRPr/>
            </a:pPr>
            <a:fld id="{0DF8189D-C7CC-4B19-9EBC-72B9BB388BC9}" type="slidenum">
              <a:rPr lang="en-US"/>
              <a:pPr>
                <a:defRPr/>
              </a:pPr>
              <a:t>61</a:t>
            </a:fld>
            <a:endParaRPr lang="en-US"/>
          </a:p>
        </p:txBody>
      </p:sp>
      <p:sp>
        <p:nvSpPr>
          <p:cNvPr id="15364" name="Text Box 3"/>
          <p:cNvSpPr txBox="1">
            <a:spLocks noChangeArrowheads="1"/>
          </p:cNvSpPr>
          <p:nvPr/>
        </p:nvSpPr>
        <p:spPr bwMode="auto">
          <a:xfrm>
            <a:off x="125413" y="1343025"/>
            <a:ext cx="8729662" cy="180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p:txBody>
      </p:sp>
      <p:sp>
        <p:nvSpPr>
          <p:cNvPr id="300037" name="Rectangle 5"/>
          <p:cNvSpPr>
            <a:spLocks noChangeArrowheads="1"/>
          </p:cNvSpPr>
          <p:nvPr/>
        </p:nvSpPr>
        <p:spPr bwMode="auto">
          <a:xfrm>
            <a:off x="284163" y="3497263"/>
            <a:ext cx="8491537"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en-US" altLang="de-DE" sz="2000" dirty="0">
              <a:solidFill>
                <a:schemeClr val="accent2"/>
              </a:solidFill>
            </a:endParaRPr>
          </a:p>
        </p:txBody>
      </p:sp>
      <p:pic>
        <p:nvPicPr>
          <p:cNvPr id="19458" name="Picture 2"/>
          <p:cNvPicPr>
            <a:picLocks noChangeAspect="1" noChangeArrowheads="1"/>
          </p:cNvPicPr>
          <p:nvPr/>
        </p:nvPicPr>
        <p:blipFill>
          <a:blip r:embed="rId2">
            <a:extLst>
              <a:ext uri="{BEBA8EAE-BF5A-486C-A8C5-ECC9F3942E4B}">
                <a14:imgProps xmlns:a14="http://schemas.microsoft.com/office/drawing/2010/main">
                  <a14:imgLayer r:embed="rId3">
                    <a14:imgEffect>
                      <a14:sharpenSoften amount="72000"/>
                    </a14:imgEffect>
                  </a14:imgLayer>
                </a14:imgProps>
              </a:ext>
              <a:ext uri="{28A0092B-C50C-407E-A947-70E740481C1C}">
                <a14:useLocalDpi xmlns:a14="http://schemas.microsoft.com/office/drawing/2010/main" val="0"/>
              </a:ext>
            </a:extLst>
          </a:blip>
          <a:srcRect/>
          <a:stretch>
            <a:fillRect/>
          </a:stretch>
        </p:blipFill>
        <p:spPr bwMode="auto">
          <a:xfrm>
            <a:off x="252000" y="872152"/>
            <a:ext cx="8603075" cy="496901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Rectangle 5"/>
          <p:cNvSpPr>
            <a:spLocks noChangeArrowheads="1"/>
          </p:cNvSpPr>
          <p:nvPr/>
        </p:nvSpPr>
        <p:spPr bwMode="auto">
          <a:xfrm>
            <a:off x="191687" y="6166782"/>
            <a:ext cx="4070751" cy="292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1300" dirty="0" smtClean="0">
                <a:latin typeface="Arial" panose="020B0604020202020204" pitchFamily="34" charset="0"/>
                <a:cs typeface="Arial" panose="020B0604020202020204" pitchFamily="34" charset="0"/>
              </a:rPr>
              <a:t>D. Forkel-Wirth et al., CAS 2011, CERN-2013-001</a:t>
            </a:r>
            <a:endParaRPr lang="en-US" altLang="de-DE" sz="1300" dirty="0">
              <a:latin typeface="Arial" panose="020B0604020202020204" pitchFamily="34" charset="0"/>
              <a:cs typeface="Arial" panose="020B0604020202020204" pitchFamily="34" charset="0"/>
            </a:endParaRPr>
          </a:p>
        </p:txBody>
      </p:sp>
      <p:sp>
        <p:nvSpPr>
          <p:cNvPr id="9" name="Text Box 2"/>
          <p:cNvSpPr txBox="1">
            <a:spLocks noChangeArrowheads="1"/>
          </p:cNvSpPr>
          <p:nvPr/>
        </p:nvSpPr>
        <p:spPr bwMode="auto">
          <a:xfrm>
            <a:off x="252000" y="180000"/>
            <a:ext cx="8153400" cy="430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en-US" altLang="de-DE" sz="2200" b="1" dirty="0" smtClean="0">
                <a:solidFill>
                  <a:schemeClr val="tx1"/>
                </a:solidFill>
                <a:latin typeface="Calibri" panose="020F0502020204030204" pitchFamily="34" charset="0"/>
                <a:cs typeface="Calibri" panose="020F0502020204030204" pitchFamily="34" charset="0"/>
              </a:rPr>
              <a:t>Neutron Energy Spectrum  </a:t>
            </a:r>
            <a:endParaRPr lang="en-US" altLang="de-DE" sz="2200" b="1" dirty="0">
              <a:solidFill>
                <a:schemeClr val="tx1"/>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196248133"/>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nodePh="1">
                                  <p:stCondLst>
                                    <p:cond delay="0"/>
                                  </p:stCondLst>
                                  <p:endCondLst>
                                    <p:cond evt="begin" delay="0">
                                      <p:tn val="5"/>
                                    </p:cond>
                                  </p:endCondLst>
                                  <p:childTnLst>
                                    <p:set>
                                      <p:cBhvr>
                                        <p:cTn id="6" dur="1" fill="hold">
                                          <p:stCondLst>
                                            <p:cond delay="0"/>
                                          </p:stCondLst>
                                        </p:cTn>
                                        <p:tgtEl>
                                          <p:spTgt spid="30003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0037" grpId="0"/>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liennummernplatzhalter 1"/>
          <p:cNvSpPr>
            <a:spLocks noGrp="1"/>
          </p:cNvSpPr>
          <p:nvPr>
            <p:ph type="sldNum" sz="quarter" idx="4294967295"/>
          </p:nvPr>
        </p:nvSpPr>
        <p:spPr>
          <a:xfrm>
            <a:off x="7010400" y="6537325"/>
            <a:ext cx="2133600" cy="476250"/>
          </a:xfrm>
          <a:prstGeom prst="rect">
            <a:avLst/>
          </a:prstGeom>
        </p:spPr>
        <p:txBody>
          <a:bodyPr/>
          <a:lstStyle/>
          <a:p>
            <a:pPr>
              <a:defRPr/>
            </a:pPr>
            <a:fld id="{0DF8189D-C7CC-4B19-9EBC-72B9BB388BC9}" type="slidenum">
              <a:rPr lang="en-US"/>
              <a:pPr>
                <a:defRPr/>
              </a:pPr>
              <a:t>62</a:t>
            </a:fld>
            <a:endParaRPr lang="en-US"/>
          </a:p>
        </p:txBody>
      </p:sp>
      <p:sp>
        <p:nvSpPr>
          <p:cNvPr id="15364" name="Text Box 3"/>
          <p:cNvSpPr txBox="1">
            <a:spLocks noChangeArrowheads="1"/>
          </p:cNvSpPr>
          <p:nvPr/>
        </p:nvSpPr>
        <p:spPr bwMode="auto">
          <a:xfrm>
            <a:off x="125413" y="1343025"/>
            <a:ext cx="8729662" cy="180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p:txBody>
      </p:sp>
      <p:sp>
        <p:nvSpPr>
          <p:cNvPr id="300037" name="Rectangle 5"/>
          <p:cNvSpPr>
            <a:spLocks noChangeArrowheads="1"/>
          </p:cNvSpPr>
          <p:nvPr/>
        </p:nvSpPr>
        <p:spPr bwMode="auto">
          <a:xfrm>
            <a:off x="284163" y="3497263"/>
            <a:ext cx="8491537"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en-US" altLang="de-DE" sz="2000" dirty="0">
              <a:solidFill>
                <a:schemeClr val="accent2"/>
              </a:solidFill>
            </a:endParaRPr>
          </a:p>
        </p:txBody>
      </p:sp>
      <p:sp>
        <p:nvSpPr>
          <p:cNvPr id="8" name="Rectangle 5"/>
          <p:cNvSpPr>
            <a:spLocks noChangeArrowheads="1"/>
          </p:cNvSpPr>
          <p:nvPr/>
        </p:nvSpPr>
        <p:spPr bwMode="auto">
          <a:xfrm>
            <a:off x="191687" y="6166782"/>
            <a:ext cx="3300193" cy="292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1300" dirty="0" smtClean="0">
                <a:latin typeface="Arial" panose="020B0604020202020204" pitchFamily="34" charset="0"/>
                <a:cs typeface="Arial" panose="020B0604020202020204" pitchFamily="34" charset="0"/>
              </a:rPr>
              <a:t>D. </a:t>
            </a:r>
            <a:r>
              <a:rPr lang="en-US" altLang="de-DE" sz="1300" dirty="0" err="1" smtClean="0">
                <a:latin typeface="Arial" panose="020B0604020202020204" pitchFamily="34" charset="0"/>
                <a:cs typeface="Arial" panose="020B0604020202020204" pitchFamily="34" charset="0"/>
              </a:rPr>
              <a:t>Kiselev</a:t>
            </a:r>
            <a:r>
              <a:rPr lang="en-US" altLang="de-DE" sz="1300" dirty="0" smtClean="0">
                <a:latin typeface="Arial" panose="020B0604020202020204" pitchFamily="34" charset="0"/>
                <a:cs typeface="Arial" panose="020B0604020202020204" pitchFamily="34" charset="0"/>
              </a:rPr>
              <a:t>, CAS 2011, CERN-2013-001</a:t>
            </a:r>
            <a:endParaRPr lang="en-US" altLang="de-DE" sz="1300" dirty="0">
              <a:latin typeface="Arial" panose="020B0604020202020204" pitchFamily="34" charset="0"/>
              <a:cs typeface="Arial" panose="020B0604020202020204" pitchFamily="34" charset="0"/>
            </a:endParaRPr>
          </a:p>
        </p:txBody>
      </p:sp>
      <p:sp>
        <p:nvSpPr>
          <p:cNvPr id="9" name="Text Box 2"/>
          <p:cNvSpPr txBox="1">
            <a:spLocks noChangeArrowheads="1"/>
          </p:cNvSpPr>
          <p:nvPr/>
        </p:nvSpPr>
        <p:spPr bwMode="auto">
          <a:xfrm>
            <a:off x="252000" y="180000"/>
            <a:ext cx="8153400" cy="430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en-US" altLang="de-DE" sz="2200" b="1" dirty="0" smtClean="0">
                <a:solidFill>
                  <a:schemeClr val="tx1"/>
                </a:solidFill>
                <a:latin typeface="Calibri" panose="020F0502020204030204" pitchFamily="34" charset="0"/>
                <a:cs typeface="Calibri" panose="020F0502020204030204" pitchFamily="34" charset="0"/>
              </a:rPr>
              <a:t>Radiation Damage Displacements of Atoms</a:t>
            </a:r>
            <a:endParaRPr lang="en-US" altLang="de-DE" sz="2200" b="1" dirty="0">
              <a:solidFill>
                <a:schemeClr val="tx1"/>
              </a:solidFill>
              <a:latin typeface="Calibri" panose="020F0502020204030204" pitchFamily="34" charset="0"/>
              <a:cs typeface="Calibri" panose="020F0502020204030204" pitchFamily="34" charset="0"/>
            </a:endParaRPr>
          </a:p>
        </p:txBody>
      </p:sp>
      <p:pic>
        <p:nvPicPr>
          <p:cNvPr id="1536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9063" y="2149946"/>
            <a:ext cx="8905875" cy="39433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Rectangle 5"/>
          <p:cNvSpPr>
            <a:spLocks noChangeArrowheads="1"/>
          </p:cNvSpPr>
          <p:nvPr/>
        </p:nvSpPr>
        <p:spPr bwMode="auto">
          <a:xfrm>
            <a:off x="179512" y="823652"/>
            <a:ext cx="4320480" cy="738664"/>
          </a:xfrm>
          <a:prstGeom prst="rect">
            <a:avLst/>
          </a:prstGeom>
          <a:noFill/>
          <a:ln w="19050" algn="ctr">
            <a:solidFill>
              <a:srgbClr val="00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spcBef>
                <a:spcPts val="600"/>
              </a:spcBef>
            </a:pPr>
            <a:r>
              <a:rPr lang="en-US" altLang="de-DE" sz="1400" dirty="0" smtClean="0">
                <a:latin typeface="Arial" panose="020B0604020202020204" pitchFamily="34" charset="0"/>
                <a:cs typeface="Arial" panose="020B0604020202020204" pitchFamily="34" charset="0"/>
              </a:rPr>
              <a:t>Low energy protons: Nuclear stopping (collision of protons with target nucleus results in recoil energy above binding energy to stopping </a:t>
            </a:r>
          </a:p>
        </p:txBody>
      </p:sp>
      <p:sp>
        <p:nvSpPr>
          <p:cNvPr id="11" name="Rectangle 5"/>
          <p:cNvSpPr>
            <a:spLocks noChangeArrowheads="1"/>
          </p:cNvSpPr>
          <p:nvPr/>
        </p:nvSpPr>
        <p:spPr bwMode="auto">
          <a:xfrm>
            <a:off x="5031284" y="822845"/>
            <a:ext cx="3744416" cy="292388"/>
          </a:xfrm>
          <a:prstGeom prst="rect">
            <a:avLst/>
          </a:prstGeom>
          <a:noFill/>
          <a:ln w="19050" algn="ctr">
            <a:solidFill>
              <a:srgbClr val="00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1300" dirty="0" smtClean="0">
                <a:latin typeface="Arial" panose="020B0604020202020204" pitchFamily="34" charset="0"/>
                <a:cs typeface="Arial" panose="020B0604020202020204" pitchFamily="34" charset="0"/>
              </a:rPr>
              <a:t>For </a:t>
            </a:r>
            <a:r>
              <a:rPr lang="en-US" altLang="de-DE" sz="1300" dirty="0" err="1" smtClean="0">
                <a:latin typeface="Arial" panose="020B0604020202020204" pitchFamily="34" charset="0"/>
                <a:cs typeface="Arial" panose="020B0604020202020204" pitchFamily="34" charset="0"/>
              </a:rPr>
              <a:t>E</a:t>
            </a:r>
            <a:r>
              <a:rPr lang="en-US" altLang="de-DE" sz="1300" baseline="-25000" dirty="0" err="1" smtClean="0">
                <a:latin typeface="Arial" panose="020B0604020202020204" pitchFamily="34" charset="0"/>
                <a:cs typeface="Arial" panose="020B0604020202020204" pitchFamily="34" charset="0"/>
              </a:rPr>
              <a:t>kin</a:t>
            </a:r>
            <a:r>
              <a:rPr lang="en-US" altLang="de-DE" sz="1300" dirty="0" smtClean="0">
                <a:latin typeface="Arial" panose="020B0604020202020204" pitchFamily="34" charset="0"/>
                <a:cs typeface="Arial" panose="020B0604020202020204" pitchFamily="34" charset="0"/>
              </a:rPr>
              <a:t> &gt; 100 MeV nearly equal cross section</a:t>
            </a:r>
            <a:endParaRPr lang="en-US" altLang="de-DE" sz="1300" dirty="0">
              <a:latin typeface="Arial" panose="020B0604020202020204" pitchFamily="34" charset="0"/>
              <a:cs typeface="Arial" panose="020B0604020202020204" pitchFamily="34" charset="0"/>
            </a:endParaRPr>
          </a:p>
        </p:txBody>
      </p:sp>
      <p:cxnSp>
        <p:nvCxnSpPr>
          <p:cNvPr id="3" name="Gerade Verbindung mit Pfeil 2"/>
          <p:cNvCxnSpPr/>
          <p:nvPr/>
        </p:nvCxnSpPr>
        <p:spPr>
          <a:xfrm>
            <a:off x="1331640" y="1562316"/>
            <a:ext cx="0" cy="930580"/>
          </a:xfrm>
          <a:prstGeom prst="straightConnector1">
            <a:avLst/>
          </a:prstGeom>
          <a:ln>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sp>
        <p:nvSpPr>
          <p:cNvPr id="13" name="Rectangle 5"/>
          <p:cNvSpPr>
            <a:spLocks noChangeArrowheads="1"/>
          </p:cNvSpPr>
          <p:nvPr/>
        </p:nvSpPr>
        <p:spPr bwMode="auto">
          <a:xfrm>
            <a:off x="1691680" y="1780614"/>
            <a:ext cx="2304256" cy="307777"/>
          </a:xfrm>
          <a:prstGeom prst="rect">
            <a:avLst/>
          </a:prstGeom>
          <a:noFill/>
          <a:ln w="19050" algn="ctr">
            <a:solidFill>
              <a:srgbClr val="00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1400" dirty="0" smtClean="0">
                <a:latin typeface="Arial" panose="020B0604020202020204" pitchFamily="34" charset="0"/>
                <a:cs typeface="Arial" panose="020B0604020202020204" pitchFamily="34" charset="0"/>
              </a:rPr>
              <a:t>Electronic stopping range</a:t>
            </a:r>
          </a:p>
        </p:txBody>
      </p:sp>
      <p:cxnSp>
        <p:nvCxnSpPr>
          <p:cNvPr id="14" name="Gerade Verbindung mit Pfeil 13"/>
          <p:cNvCxnSpPr/>
          <p:nvPr/>
        </p:nvCxnSpPr>
        <p:spPr>
          <a:xfrm>
            <a:off x="2354756" y="2088391"/>
            <a:ext cx="0" cy="930580"/>
          </a:xfrm>
          <a:prstGeom prst="straightConnector1">
            <a:avLst/>
          </a:prstGeom>
          <a:ln>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sp>
        <p:nvSpPr>
          <p:cNvPr id="15" name="Rectangle 5"/>
          <p:cNvSpPr>
            <a:spLocks noChangeArrowheads="1"/>
          </p:cNvSpPr>
          <p:nvPr/>
        </p:nvSpPr>
        <p:spPr bwMode="auto">
          <a:xfrm>
            <a:off x="5220072" y="1873717"/>
            <a:ext cx="2520280" cy="548868"/>
          </a:xfrm>
          <a:prstGeom prst="rect">
            <a:avLst/>
          </a:prstGeom>
          <a:noFill/>
          <a:ln w="19050" algn="ctr">
            <a:solidFill>
              <a:srgbClr val="00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1400" dirty="0" smtClean="0">
                <a:latin typeface="Arial" panose="020B0604020202020204" pitchFamily="34" charset="0"/>
                <a:cs typeface="Arial" panose="020B0604020202020204" pitchFamily="34" charset="0"/>
              </a:rPr>
              <a:t>Large capture cross section</a:t>
            </a:r>
          </a:p>
          <a:p>
            <a:pPr algn="l">
              <a:spcBef>
                <a:spcPts val="200"/>
              </a:spcBef>
            </a:pPr>
            <a:r>
              <a:rPr lang="en-US" altLang="de-DE" sz="1400" dirty="0" smtClean="0">
                <a:latin typeface="Arial" panose="020B0604020202020204" pitchFamily="34" charset="0"/>
                <a:cs typeface="Arial" panose="020B0604020202020204" pitchFamily="34" charset="0"/>
              </a:rPr>
              <a:t>results in recoil energy</a:t>
            </a:r>
          </a:p>
        </p:txBody>
      </p:sp>
      <p:cxnSp>
        <p:nvCxnSpPr>
          <p:cNvPr id="16" name="Gerade Verbindung mit Pfeil 15"/>
          <p:cNvCxnSpPr/>
          <p:nvPr/>
        </p:nvCxnSpPr>
        <p:spPr>
          <a:xfrm>
            <a:off x="5868144" y="2422585"/>
            <a:ext cx="0" cy="723840"/>
          </a:xfrm>
          <a:prstGeom prst="straightConnector1">
            <a:avLst/>
          </a:prstGeom>
          <a:ln>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20" name="Gerade Verbindung mit Pfeil 19"/>
          <p:cNvCxnSpPr/>
          <p:nvPr/>
        </p:nvCxnSpPr>
        <p:spPr>
          <a:xfrm>
            <a:off x="8100392" y="1115233"/>
            <a:ext cx="0" cy="1438448"/>
          </a:xfrm>
          <a:prstGeom prst="straightConnector1">
            <a:avLst/>
          </a:prstGeom>
          <a:ln>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23" name="Gerade Verbindung mit Pfeil 22"/>
          <p:cNvCxnSpPr/>
          <p:nvPr/>
        </p:nvCxnSpPr>
        <p:spPr>
          <a:xfrm flipH="1">
            <a:off x="3779912" y="1115233"/>
            <a:ext cx="1584176" cy="2382030"/>
          </a:xfrm>
          <a:prstGeom prst="straightConnector1">
            <a:avLst/>
          </a:prstGeom>
          <a:ln>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084191251"/>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nodePh="1">
                                  <p:stCondLst>
                                    <p:cond delay="0"/>
                                  </p:stCondLst>
                                  <p:endCondLst>
                                    <p:cond evt="begin" delay="0">
                                      <p:tn val="5"/>
                                    </p:cond>
                                  </p:endCondLst>
                                  <p:childTnLst>
                                    <p:set>
                                      <p:cBhvr>
                                        <p:cTn id="6" dur="1" fill="hold">
                                          <p:stCondLst>
                                            <p:cond delay="0"/>
                                          </p:stCondLst>
                                        </p:cTn>
                                        <p:tgtEl>
                                          <p:spTgt spid="30003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0037" grpId="0"/>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Text Box 2"/>
          <p:cNvSpPr txBox="1">
            <a:spLocks noChangeArrowheads="1"/>
          </p:cNvSpPr>
          <p:nvPr/>
        </p:nvSpPr>
        <p:spPr bwMode="auto">
          <a:xfrm>
            <a:off x="252000" y="180000"/>
            <a:ext cx="7924800" cy="430887"/>
          </a:xfrm>
          <a:prstGeom prst="rect">
            <a:avLst/>
          </a:prstGeom>
          <a:noFill/>
          <a:ln>
            <a:noFill/>
          </a:ln>
          <a:effectLs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200" b="1" dirty="0">
                <a:solidFill>
                  <a:srgbClr val="000000"/>
                </a:solidFill>
                <a:latin typeface="Calibri" panose="020F0502020204030204" pitchFamily="34" charset="0"/>
                <a:cs typeface="Calibri" panose="020F0502020204030204" pitchFamily="34" charset="0"/>
              </a:rPr>
              <a:t>R</a:t>
            </a:r>
            <a:r>
              <a:rPr lang="en-US" altLang="de-DE" sz="2200" b="1" dirty="0" smtClean="0">
                <a:solidFill>
                  <a:srgbClr val="000000"/>
                </a:solidFill>
                <a:latin typeface="Calibri" panose="020F0502020204030204" pitchFamily="34" charset="0"/>
                <a:cs typeface="Calibri" panose="020F0502020204030204" pitchFamily="34" charset="0"/>
              </a:rPr>
              <a:t>adiation Damage of organic Materials</a:t>
            </a:r>
            <a:endParaRPr lang="en-US" altLang="de-DE" sz="2200" b="1" dirty="0">
              <a:solidFill>
                <a:srgbClr val="000000"/>
              </a:solidFill>
              <a:latin typeface="Calibri" panose="020F0502020204030204" pitchFamily="34" charset="0"/>
              <a:cs typeface="Calibri" panose="020F0502020204030204" pitchFamily="34" charset="0"/>
            </a:endParaRPr>
          </a:p>
        </p:txBody>
      </p:sp>
      <p:sp>
        <p:nvSpPr>
          <p:cNvPr id="16388" name="Rectangle 4"/>
          <p:cNvSpPr>
            <a:spLocks noChangeArrowheads="1"/>
          </p:cNvSpPr>
          <p:nvPr/>
        </p:nvSpPr>
        <p:spPr bwMode="auto">
          <a:xfrm>
            <a:off x="188825" y="856777"/>
            <a:ext cx="7695543" cy="12926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spcBef>
                <a:spcPts val="400"/>
              </a:spcBef>
            </a:pPr>
            <a:r>
              <a:rPr lang="en-US" altLang="de-DE" sz="1700" b="1" dirty="0" smtClean="0">
                <a:solidFill>
                  <a:srgbClr val="0000FF"/>
                </a:solidFill>
                <a:latin typeface="Arial" panose="020B0604020202020204" pitchFamily="34" charset="0"/>
                <a:cs typeface="Arial" panose="020B0604020202020204" pitchFamily="34" charset="0"/>
              </a:rPr>
              <a:t>Radiation damage in plastic by ionizing radiation:</a:t>
            </a:r>
          </a:p>
          <a:p>
            <a:pPr marL="285750" indent="-285750" algn="l">
              <a:spcBef>
                <a:spcPts val="400"/>
              </a:spcBef>
              <a:buFont typeface="Wingdings" panose="05000000000000000000" pitchFamily="2" charset="2"/>
              <a:buChar char="Ø"/>
            </a:pPr>
            <a:r>
              <a:rPr lang="en-US" altLang="de-DE" sz="1700" dirty="0" smtClean="0">
                <a:latin typeface="Arial" panose="020B0604020202020204" pitchFamily="34" charset="0"/>
                <a:cs typeface="Arial" panose="020B0604020202020204" pitchFamily="34" charset="0"/>
              </a:rPr>
              <a:t>Brake of chemical bonds and displacement of atoms</a:t>
            </a:r>
          </a:p>
          <a:p>
            <a:pPr marL="285750" indent="-285750" algn="l">
              <a:spcBef>
                <a:spcPts val="400"/>
              </a:spcBef>
              <a:buFont typeface="Wingdings" panose="05000000000000000000" pitchFamily="2" charset="2"/>
              <a:buChar char="Ø"/>
            </a:pPr>
            <a:r>
              <a:rPr lang="en-US" altLang="de-DE" sz="1700" dirty="0" smtClean="0">
                <a:latin typeface="Arial" panose="020B0604020202020204" pitchFamily="34" charset="0"/>
                <a:cs typeface="Arial" panose="020B0604020202020204" pitchFamily="34" charset="0"/>
              </a:rPr>
              <a:t>Microscopic defects in the chemical bonds </a:t>
            </a:r>
          </a:p>
          <a:p>
            <a:pPr marL="285750" indent="-285750" algn="l">
              <a:spcBef>
                <a:spcPts val="400"/>
              </a:spcBef>
              <a:buFont typeface="Wingdings" panose="05000000000000000000" pitchFamily="2" charset="2"/>
              <a:buChar char="Ø"/>
            </a:pPr>
            <a:r>
              <a:rPr lang="en-US" altLang="de-DE" sz="1700" dirty="0" smtClean="0">
                <a:latin typeface="Arial" panose="020B0604020202020204" pitchFamily="34" charset="0"/>
                <a:cs typeface="Arial" panose="020B0604020202020204" pitchFamily="34" charset="0"/>
              </a:rPr>
              <a:t>Displacement of atoms in the structural material</a:t>
            </a:r>
          </a:p>
        </p:txBody>
      </p:sp>
      <p:sp>
        <p:nvSpPr>
          <p:cNvPr id="23" name="Rectangle 6"/>
          <p:cNvSpPr>
            <a:spLocks noChangeArrowheads="1"/>
          </p:cNvSpPr>
          <p:nvPr/>
        </p:nvSpPr>
        <p:spPr bwMode="auto">
          <a:xfrm>
            <a:off x="252000" y="2175215"/>
            <a:ext cx="4542270" cy="9848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spcBef>
                <a:spcPts val="600"/>
              </a:spcBef>
            </a:pPr>
            <a:r>
              <a:rPr lang="en-US" sz="1600" b="1" i="1" dirty="0">
                <a:latin typeface="Arial" panose="020B0604020202020204" pitchFamily="34" charset="0"/>
                <a:cs typeface="Arial" panose="020B0604020202020204" pitchFamily="34" charset="0"/>
              </a:rPr>
              <a:t>Example:</a:t>
            </a:r>
            <a:r>
              <a:rPr lang="en-US" sz="1600" dirty="0">
                <a:latin typeface="Arial" panose="020B0604020202020204" pitchFamily="34" charset="0"/>
                <a:cs typeface="Arial" panose="020B0604020202020204" pitchFamily="34" charset="0"/>
              </a:rPr>
              <a:t> </a:t>
            </a:r>
            <a:r>
              <a:rPr lang="en-US" sz="1600" dirty="0" err="1" smtClean="0">
                <a:latin typeface="Arial" panose="020B0604020202020204" pitchFamily="34" charset="0"/>
                <a:cs typeface="Arial" panose="020B0604020202020204" pitchFamily="34" charset="0"/>
              </a:rPr>
              <a:t>Kapton</a:t>
            </a:r>
            <a:r>
              <a:rPr lang="en-US" sz="1600" dirty="0" smtClean="0">
                <a:latin typeface="Arial" panose="020B0604020202020204" pitchFamily="34" charset="0"/>
                <a:cs typeface="Arial" panose="020B0604020202020204" pitchFamily="34" charset="0"/>
              </a:rPr>
              <a:t> foil of 125 µm thickness</a:t>
            </a:r>
          </a:p>
          <a:p>
            <a:pPr algn="l">
              <a:spcBef>
                <a:spcPts val="600"/>
              </a:spcBef>
            </a:pPr>
            <a:r>
              <a:rPr lang="en-US" sz="1600" dirty="0" smtClean="0">
                <a:latin typeface="Arial" panose="020B0604020202020204" pitchFamily="34" charset="0"/>
                <a:cs typeface="Arial" panose="020B0604020202020204" pitchFamily="34" charset="0"/>
              </a:rPr>
              <a:t> Direct irradiation by ion beam’s</a:t>
            </a:r>
          </a:p>
          <a:p>
            <a:pPr algn="l">
              <a:spcBef>
                <a:spcPts val="600"/>
              </a:spcBef>
            </a:pPr>
            <a:r>
              <a:rPr lang="en-US" sz="1600" dirty="0" smtClean="0">
                <a:latin typeface="Arial" panose="020B0604020202020204" pitchFamily="34" charset="0"/>
                <a:cs typeface="Arial" panose="020B0604020202020204" pitchFamily="34" charset="0"/>
              </a:rPr>
              <a:t>energy loss </a:t>
            </a:r>
            <a:r>
              <a:rPr lang="en-US" sz="1600" dirty="0" err="1" smtClean="0">
                <a:latin typeface="Arial" panose="020B0604020202020204" pitchFamily="34" charset="0"/>
                <a:cs typeface="Arial" panose="020B0604020202020204" pitchFamily="34" charset="0"/>
              </a:rPr>
              <a:t>dE</a:t>
            </a:r>
            <a:r>
              <a:rPr lang="en-US" sz="1600" dirty="0" smtClean="0">
                <a:latin typeface="Arial" panose="020B0604020202020204" pitchFamily="34" charset="0"/>
                <a:cs typeface="Arial" panose="020B0604020202020204" pitchFamily="34" charset="0"/>
              </a:rPr>
              <a:t>/dx increases for heavy ions</a:t>
            </a:r>
            <a:endParaRPr lang="en-US" sz="1600" dirty="0">
              <a:latin typeface="Arial" panose="020B0604020202020204" pitchFamily="34" charset="0"/>
              <a:cs typeface="Arial" panose="020B0604020202020204" pitchFamily="34" charset="0"/>
            </a:endParaRPr>
          </a:p>
        </p:txBody>
      </p:sp>
      <p:sp>
        <p:nvSpPr>
          <p:cNvPr id="27" name="Rectangle 5"/>
          <p:cNvSpPr>
            <a:spLocks noChangeArrowheads="1"/>
          </p:cNvSpPr>
          <p:nvPr/>
        </p:nvSpPr>
        <p:spPr bwMode="auto">
          <a:xfrm>
            <a:off x="1056889" y="6228635"/>
            <a:ext cx="1887522"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1200" dirty="0" smtClean="0">
                <a:latin typeface="Arial" panose="020B0604020202020204" pitchFamily="34" charset="0"/>
                <a:cs typeface="Arial" panose="020B0604020202020204" pitchFamily="34" charset="0"/>
              </a:rPr>
              <a:t>T. </a:t>
            </a:r>
            <a:r>
              <a:rPr lang="en-US" altLang="de-DE" sz="1200" dirty="0" err="1" smtClean="0">
                <a:latin typeface="Arial" panose="020B0604020202020204" pitchFamily="34" charset="0"/>
                <a:cs typeface="Arial" panose="020B0604020202020204" pitchFamily="34" charset="0"/>
              </a:rPr>
              <a:t>Seidl</a:t>
            </a:r>
            <a:r>
              <a:rPr lang="en-US" altLang="de-DE" sz="1200" dirty="0" smtClean="0">
                <a:latin typeface="Arial" panose="020B0604020202020204" pitchFamily="34" charset="0"/>
                <a:cs typeface="Arial" panose="020B0604020202020204" pitchFamily="34" charset="0"/>
              </a:rPr>
              <a:t> et al, HB 2010</a:t>
            </a:r>
            <a:endParaRPr lang="en-US" altLang="de-DE" sz="1200" dirty="0">
              <a:latin typeface="Arial" panose="020B0604020202020204" pitchFamily="34" charset="0"/>
              <a:cs typeface="Arial" panose="020B0604020202020204" pitchFamily="34" charset="0"/>
            </a:endParaRPr>
          </a:p>
        </p:txBody>
      </p:sp>
      <p:sp>
        <p:nvSpPr>
          <p:cNvPr id="47" name="Rectangle 6"/>
          <p:cNvSpPr>
            <a:spLocks noChangeArrowheads="1"/>
          </p:cNvSpPr>
          <p:nvPr/>
        </p:nvSpPr>
        <p:spPr bwMode="auto">
          <a:xfrm>
            <a:off x="5003261" y="2175215"/>
            <a:ext cx="3390142"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r>
              <a:rPr lang="en-US" sz="1600" dirty="0" smtClean="0">
                <a:latin typeface="Arial" panose="020B0604020202020204" pitchFamily="34" charset="0"/>
                <a:cs typeface="Arial" panose="020B0604020202020204" pitchFamily="34" charset="0"/>
              </a:rPr>
              <a:t>Rough estimation of maximal dose</a:t>
            </a:r>
            <a:endParaRPr lang="en-US" sz="1600" dirty="0">
              <a:latin typeface="Arial" panose="020B0604020202020204" pitchFamily="34" charset="0"/>
              <a:cs typeface="Arial" panose="020B0604020202020204" pitchFamily="34" charset="0"/>
            </a:endParaRPr>
          </a:p>
        </p:txBody>
      </p:sp>
      <p:graphicFrame>
        <p:nvGraphicFramePr>
          <p:cNvPr id="2" name="Tabelle 1"/>
          <p:cNvGraphicFramePr>
            <a:graphicFrameLocks noGrp="1"/>
          </p:cNvGraphicFramePr>
          <p:nvPr>
            <p:extLst>
              <p:ext uri="{D42A27DB-BD31-4B8C-83A1-F6EECF244321}">
                <p14:modId xmlns:p14="http://schemas.microsoft.com/office/powerpoint/2010/main" val="1484704684"/>
              </p:ext>
            </p:extLst>
          </p:nvPr>
        </p:nvGraphicFramePr>
        <p:xfrm>
          <a:off x="5162020" y="2630950"/>
          <a:ext cx="3072624" cy="2082206"/>
        </p:xfrm>
        <a:graphic>
          <a:graphicData uri="http://schemas.openxmlformats.org/drawingml/2006/table">
            <a:tbl>
              <a:tblPr firstRow="1" bandRow="1">
                <a:tableStyleId>{5C22544A-7EE6-4342-B048-85BDC9FD1C3A}</a:tableStyleId>
              </a:tblPr>
              <a:tblGrid>
                <a:gridCol w="1923718">
                  <a:extLst>
                    <a:ext uri="{9D8B030D-6E8A-4147-A177-3AD203B41FA5}">
                      <a16:colId xmlns:a16="http://schemas.microsoft.com/office/drawing/2014/main" val="20000"/>
                    </a:ext>
                  </a:extLst>
                </a:gridCol>
                <a:gridCol w="1148906">
                  <a:extLst>
                    <a:ext uri="{9D8B030D-6E8A-4147-A177-3AD203B41FA5}">
                      <a16:colId xmlns:a16="http://schemas.microsoft.com/office/drawing/2014/main" val="20001"/>
                    </a:ext>
                  </a:extLst>
                </a:gridCol>
              </a:tblGrid>
              <a:tr h="406964">
                <a:tc>
                  <a:txBody>
                    <a:bodyPr/>
                    <a:lstStyle/>
                    <a:p>
                      <a:r>
                        <a:rPr lang="de-DE" sz="1400" dirty="0" smtClean="0"/>
                        <a:t>Material</a:t>
                      </a:r>
                      <a:endParaRPr lang="de-DE" sz="1400" dirty="0"/>
                    </a:p>
                  </a:txBody>
                  <a:tcPr/>
                </a:tc>
                <a:tc>
                  <a:txBody>
                    <a:bodyPr/>
                    <a:lstStyle/>
                    <a:p>
                      <a:r>
                        <a:rPr lang="de-DE" sz="1400" dirty="0" smtClean="0"/>
                        <a:t>Dose [Gy]</a:t>
                      </a:r>
                      <a:endParaRPr lang="de-DE" sz="1400" dirty="0"/>
                    </a:p>
                  </a:txBody>
                  <a:tcPr/>
                </a:tc>
                <a:extLst>
                  <a:ext uri="{0D108BD9-81ED-4DB2-BD59-A6C34878D82A}">
                    <a16:rowId xmlns:a16="http://schemas.microsoft.com/office/drawing/2014/main" val="10000"/>
                  </a:ext>
                </a:extLst>
              </a:tr>
              <a:tr h="334491">
                <a:tc>
                  <a:txBody>
                    <a:bodyPr/>
                    <a:lstStyle/>
                    <a:p>
                      <a:r>
                        <a:rPr lang="en-US" sz="1400" noProof="0" dirty="0" smtClean="0"/>
                        <a:t>Teflon (PTEE)</a:t>
                      </a:r>
                      <a:endParaRPr lang="en-US" sz="1400" noProof="0" dirty="0"/>
                    </a:p>
                  </a:txBody>
                  <a:tcPr/>
                </a:tc>
                <a:tc>
                  <a:txBody>
                    <a:bodyPr/>
                    <a:lstStyle/>
                    <a:p>
                      <a:r>
                        <a:rPr lang="de-DE" sz="1400" dirty="0" smtClean="0"/>
                        <a:t>10</a:t>
                      </a:r>
                      <a:r>
                        <a:rPr lang="de-DE" sz="1400" baseline="30000" dirty="0" smtClean="0"/>
                        <a:t>3</a:t>
                      </a:r>
                      <a:endParaRPr lang="de-DE" sz="1400" dirty="0"/>
                    </a:p>
                  </a:txBody>
                  <a:tcPr/>
                </a:tc>
                <a:extLst>
                  <a:ext uri="{0D108BD9-81ED-4DB2-BD59-A6C34878D82A}">
                    <a16:rowId xmlns:a16="http://schemas.microsoft.com/office/drawing/2014/main" val="10001"/>
                  </a:ext>
                </a:extLst>
              </a:tr>
              <a:tr h="334491">
                <a:tc>
                  <a:txBody>
                    <a:bodyPr/>
                    <a:lstStyle/>
                    <a:p>
                      <a:r>
                        <a:rPr lang="en-US" sz="1400" noProof="0" dirty="0" smtClean="0"/>
                        <a:t>Mylar</a:t>
                      </a:r>
                      <a:endParaRPr lang="en-US" sz="1400" noProof="0" dirty="0"/>
                    </a:p>
                  </a:txBody>
                  <a:tcPr/>
                </a:tc>
                <a:tc>
                  <a:txBody>
                    <a:bodyPr/>
                    <a:lstStyle/>
                    <a:p>
                      <a:r>
                        <a:rPr lang="de-DE" sz="1400" dirty="0" smtClean="0"/>
                        <a:t>5</a:t>
                      </a:r>
                      <a:r>
                        <a:rPr lang="de-DE" sz="1400" dirty="0" smtClean="0">
                          <a:sym typeface="Symbol"/>
                        </a:rPr>
                        <a:t>10</a:t>
                      </a:r>
                      <a:r>
                        <a:rPr lang="de-DE" sz="1400" baseline="30000" dirty="0" smtClean="0">
                          <a:sym typeface="Symbol"/>
                        </a:rPr>
                        <a:t>4</a:t>
                      </a:r>
                      <a:endParaRPr lang="de-DE" sz="1400" dirty="0"/>
                    </a:p>
                  </a:txBody>
                  <a:tcPr/>
                </a:tc>
                <a:extLst>
                  <a:ext uri="{0D108BD9-81ED-4DB2-BD59-A6C34878D82A}">
                    <a16:rowId xmlns:a16="http://schemas.microsoft.com/office/drawing/2014/main" val="10002"/>
                  </a:ext>
                </a:extLst>
              </a:tr>
              <a:tr h="334491">
                <a:tc>
                  <a:txBody>
                    <a:bodyPr/>
                    <a:lstStyle/>
                    <a:p>
                      <a:r>
                        <a:rPr lang="en-US" sz="1400" noProof="0" dirty="0" smtClean="0"/>
                        <a:t>Cable insulation</a:t>
                      </a:r>
                    </a:p>
                  </a:txBody>
                  <a:tcPr/>
                </a:tc>
                <a:tc>
                  <a:txBody>
                    <a:bodyPr/>
                    <a:lstStyle/>
                    <a:p>
                      <a:r>
                        <a:rPr lang="de-DE" sz="1400" dirty="0" smtClean="0"/>
                        <a:t>5</a:t>
                      </a:r>
                      <a:r>
                        <a:rPr lang="de-DE" sz="1400" dirty="0" smtClean="0">
                          <a:sym typeface="Symbol"/>
                        </a:rPr>
                        <a:t>10</a:t>
                      </a:r>
                      <a:r>
                        <a:rPr lang="de-DE" sz="1400" baseline="30000" dirty="0" smtClean="0">
                          <a:sym typeface="Symbol"/>
                        </a:rPr>
                        <a:t>4</a:t>
                      </a:r>
                      <a:endParaRPr lang="de-DE" sz="1400" dirty="0"/>
                    </a:p>
                  </a:txBody>
                  <a:tcPr/>
                </a:tc>
                <a:extLst>
                  <a:ext uri="{0D108BD9-81ED-4DB2-BD59-A6C34878D82A}">
                    <a16:rowId xmlns:a16="http://schemas.microsoft.com/office/drawing/2014/main" val="10003"/>
                  </a:ext>
                </a:extLst>
              </a:tr>
              <a:tr h="337278">
                <a:tc>
                  <a:txBody>
                    <a:bodyPr/>
                    <a:lstStyle/>
                    <a:p>
                      <a:r>
                        <a:rPr lang="en-US" sz="1400" noProof="0" dirty="0" smtClean="0"/>
                        <a:t>Magnet coil </a:t>
                      </a:r>
                      <a:r>
                        <a:rPr lang="en-US" sz="1400" noProof="0" dirty="0" err="1" smtClean="0"/>
                        <a:t>insul</a:t>
                      </a:r>
                      <a:r>
                        <a:rPr lang="en-US" sz="1400" noProof="0" dirty="0" smtClean="0"/>
                        <a:t>.</a:t>
                      </a:r>
                      <a:endParaRPr lang="en-US" sz="1400" noProof="0"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de-DE" sz="1400" dirty="0" smtClean="0"/>
                        <a:t>10</a:t>
                      </a:r>
                      <a:r>
                        <a:rPr lang="de-DE" sz="1400" baseline="30000" dirty="0" smtClean="0"/>
                        <a:t>6</a:t>
                      </a:r>
                      <a:endParaRPr lang="de-DE" sz="1400" dirty="0" smtClean="0"/>
                    </a:p>
                  </a:txBody>
                  <a:tcPr/>
                </a:tc>
                <a:extLst>
                  <a:ext uri="{0D108BD9-81ED-4DB2-BD59-A6C34878D82A}">
                    <a16:rowId xmlns:a16="http://schemas.microsoft.com/office/drawing/2014/main" val="10004"/>
                  </a:ext>
                </a:extLst>
              </a:tr>
              <a:tr h="334491">
                <a:tc>
                  <a:txBody>
                    <a:bodyPr/>
                    <a:lstStyle/>
                    <a:p>
                      <a:r>
                        <a:rPr lang="en-US" sz="1400" noProof="0" dirty="0" err="1" smtClean="0"/>
                        <a:t>Kapton</a:t>
                      </a:r>
                      <a:r>
                        <a:rPr lang="en-US" sz="1400" noProof="0" dirty="0" smtClean="0"/>
                        <a:t> (Polyamide)</a:t>
                      </a:r>
                      <a:endParaRPr lang="en-US" sz="1400" noProof="0"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de-DE" sz="1400" dirty="0" smtClean="0"/>
                        <a:t>10</a:t>
                      </a:r>
                      <a:r>
                        <a:rPr lang="de-DE" sz="1400" baseline="30000" dirty="0" smtClean="0"/>
                        <a:t>7</a:t>
                      </a:r>
                      <a:endParaRPr lang="de-DE" sz="1400" dirty="0" smtClean="0"/>
                    </a:p>
                  </a:txBody>
                  <a:tcPr/>
                </a:tc>
                <a:extLst>
                  <a:ext uri="{0D108BD9-81ED-4DB2-BD59-A6C34878D82A}">
                    <a16:rowId xmlns:a16="http://schemas.microsoft.com/office/drawing/2014/main" val="10005"/>
                  </a:ext>
                </a:extLst>
              </a:tr>
            </a:tbl>
          </a:graphicData>
        </a:graphic>
      </p:graphicFrame>
      <p:grpSp>
        <p:nvGrpSpPr>
          <p:cNvPr id="5" name="Gruppieren 4"/>
          <p:cNvGrpSpPr/>
          <p:nvPr/>
        </p:nvGrpSpPr>
        <p:grpSpPr>
          <a:xfrm>
            <a:off x="421467" y="3289894"/>
            <a:ext cx="3956423" cy="2972094"/>
            <a:chOff x="921738" y="3557774"/>
            <a:chExt cx="3456152" cy="2574420"/>
          </a:xfrm>
        </p:grpSpPr>
        <p:pic>
          <p:nvPicPr>
            <p:cNvPr id="1843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21738" y="3557774"/>
              <a:ext cx="3456152" cy="257442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3" name="Rectangle 5"/>
            <p:cNvSpPr>
              <a:spLocks noChangeArrowheads="1"/>
            </p:cNvSpPr>
            <p:nvPr/>
          </p:nvSpPr>
          <p:spPr bwMode="auto">
            <a:xfrm>
              <a:off x="2301241" y="4510372"/>
              <a:ext cx="952500"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1200" dirty="0" smtClean="0">
                  <a:latin typeface="Arial" panose="020B0604020202020204" pitchFamily="34" charset="0"/>
                  <a:cs typeface="Arial" panose="020B0604020202020204" pitchFamily="34" charset="0"/>
                  <a:sym typeface="Symbol"/>
                </a:rPr>
                <a:t></a:t>
              </a:r>
              <a:r>
                <a:rPr lang="en-US" altLang="de-DE" sz="1200" dirty="0" smtClean="0">
                  <a:latin typeface="Arial" panose="020B0604020202020204" pitchFamily="34" charset="0"/>
                  <a:cs typeface="Arial" panose="020B0604020202020204" pitchFamily="34" charset="0"/>
                </a:rPr>
                <a:t>11 MeV/u</a:t>
              </a:r>
              <a:endParaRPr lang="en-US" altLang="de-DE" sz="1200" dirty="0">
                <a:latin typeface="Arial" panose="020B0604020202020204" pitchFamily="34" charset="0"/>
                <a:cs typeface="Arial" panose="020B0604020202020204" pitchFamily="34" charset="0"/>
              </a:endParaRPr>
            </a:p>
          </p:txBody>
        </p:sp>
        <p:sp>
          <p:nvSpPr>
            <p:cNvPr id="4" name="Geschweifte Klammer links 3"/>
            <p:cNvSpPr/>
            <p:nvPr/>
          </p:nvSpPr>
          <p:spPr>
            <a:xfrm>
              <a:off x="3215640" y="4479936"/>
              <a:ext cx="137160" cy="365048"/>
            </a:xfrm>
            <a:prstGeom prst="leftBrace">
              <a:avLst/>
            </a:prstGeom>
            <a:ln>
              <a:solidFill>
                <a:schemeClr val="tx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de-DE"/>
            </a:p>
          </p:txBody>
        </p:sp>
      </p:grpSp>
      <p:pic>
        <p:nvPicPr>
          <p:cNvPr id="17" name="Picture 4"/>
          <p:cNvPicPr>
            <a:picLocks noChangeAspect="1" noChangeArrowheads="1"/>
          </p:cNvPicPr>
          <p:nvPr/>
        </p:nvPicPr>
        <p:blipFill rotWithShape="1">
          <a:blip r:embed="rId3">
            <a:extLst>
              <a:ext uri="{28A0092B-C50C-407E-A947-70E740481C1C}">
                <a14:useLocalDpi xmlns:a14="http://schemas.microsoft.com/office/drawing/2010/main" val="0"/>
              </a:ext>
            </a:extLst>
          </a:blip>
          <a:srcRect l="63640" t="13372" r="2550"/>
          <a:stretch/>
        </p:blipFill>
        <p:spPr bwMode="auto">
          <a:xfrm>
            <a:off x="5050980" y="4854728"/>
            <a:ext cx="3312826" cy="151825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449419365"/>
      </p:ext>
    </p:extLst>
  </p:cSld>
  <p:clrMapOvr>
    <a:masterClrMapping/>
  </p:clrMapOvr>
  <p:transition/>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Text Box 2"/>
          <p:cNvSpPr txBox="1">
            <a:spLocks noChangeArrowheads="1"/>
          </p:cNvSpPr>
          <p:nvPr/>
        </p:nvSpPr>
        <p:spPr bwMode="auto">
          <a:xfrm>
            <a:off x="252000" y="180000"/>
            <a:ext cx="7924800" cy="430887"/>
          </a:xfrm>
          <a:prstGeom prst="rect">
            <a:avLst/>
          </a:prstGeom>
          <a:noFill/>
          <a:ln>
            <a:noFill/>
          </a:ln>
          <a:effectLs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200" b="1" dirty="0" smtClean="0">
                <a:solidFill>
                  <a:srgbClr val="000000"/>
                </a:solidFill>
                <a:latin typeface="Calibri" panose="020F0502020204030204" pitchFamily="34" charset="0"/>
                <a:cs typeface="Calibri" panose="020F0502020204030204" pitchFamily="34" charset="0"/>
              </a:rPr>
              <a:t>Microscopic Damage of structural Materials </a:t>
            </a:r>
            <a:endParaRPr lang="en-US" altLang="de-DE" sz="2200" b="1" dirty="0">
              <a:solidFill>
                <a:srgbClr val="000000"/>
              </a:solidFill>
              <a:latin typeface="Calibri" panose="020F0502020204030204" pitchFamily="34" charset="0"/>
              <a:cs typeface="Calibri" panose="020F0502020204030204" pitchFamily="34" charset="0"/>
            </a:endParaRPr>
          </a:p>
        </p:txBody>
      </p:sp>
      <p:pic>
        <p:nvPicPr>
          <p:cNvPr id="15365"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05136" y="6984718"/>
            <a:ext cx="7248525" cy="6000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8437" name="Picture 5"/>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2374" t="10260" r="-3840" b="2375"/>
          <a:stretch/>
        </p:blipFill>
        <p:spPr bwMode="auto">
          <a:xfrm>
            <a:off x="539552" y="764704"/>
            <a:ext cx="7727095" cy="501445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6" name="Rectangle 5"/>
          <p:cNvSpPr>
            <a:spLocks noChangeArrowheads="1"/>
          </p:cNvSpPr>
          <p:nvPr/>
        </p:nvSpPr>
        <p:spPr bwMode="auto">
          <a:xfrm>
            <a:off x="191687" y="6166782"/>
            <a:ext cx="3300193" cy="292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1300" dirty="0" smtClean="0">
                <a:latin typeface="Arial" panose="020B0604020202020204" pitchFamily="34" charset="0"/>
                <a:cs typeface="Arial" panose="020B0604020202020204" pitchFamily="34" charset="0"/>
              </a:rPr>
              <a:t>D. </a:t>
            </a:r>
            <a:r>
              <a:rPr lang="en-US" altLang="de-DE" sz="1300" dirty="0" err="1" smtClean="0">
                <a:latin typeface="Arial" panose="020B0604020202020204" pitchFamily="34" charset="0"/>
                <a:cs typeface="Arial" panose="020B0604020202020204" pitchFamily="34" charset="0"/>
              </a:rPr>
              <a:t>Kiselev</a:t>
            </a:r>
            <a:r>
              <a:rPr lang="en-US" altLang="de-DE" sz="1300" dirty="0" smtClean="0">
                <a:latin typeface="Arial" panose="020B0604020202020204" pitchFamily="34" charset="0"/>
                <a:cs typeface="Arial" panose="020B0604020202020204" pitchFamily="34" charset="0"/>
              </a:rPr>
              <a:t>, CAS 2011, CERN-2013-001</a:t>
            </a:r>
            <a:endParaRPr lang="en-US" altLang="de-DE" sz="13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841954087"/>
      </p:ext>
    </p:extLst>
  </p:cSld>
  <p:clrMapOvr>
    <a:masterClrMapping/>
  </p:clrMapOvr>
  <p:transition/>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4" name="Text Box 3"/>
          <p:cNvSpPr txBox="1">
            <a:spLocks noChangeArrowheads="1"/>
          </p:cNvSpPr>
          <p:nvPr/>
        </p:nvSpPr>
        <p:spPr bwMode="auto">
          <a:xfrm>
            <a:off x="125413" y="1343025"/>
            <a:ext cx="8729662" cy="180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p:txBody>
      </p:sp>
      <p:sp>
        <p:nvSpPr>
          <p:cNvPr id="300037" name="Rectangle 5"/>
          <p:cNvSpPr>
            <a:spLocks noChangeArrowheads="1"/>
          </p:cNvSpPr>
          <p:nvPr/>
        </p:nvSpPr>
        <p:spPr bwMode="auto">
          <a:xfrm>
            <a:off x="284163" y="3497263"/>
            <a:ext cx="8491537"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en-US" altLang="de-DE" sz="2000" dirty="0">
              <a:solidFill>
                <a:schemeClr val="accent2"/>
              </a:solidFill>
            </a:endParaRPr>
          </a:p>
        </p:txBody>
      </p:sp>
      <p:sp>
        <p:nvSpPr>
          <p:cNvPr id="12" name="Text Box 2"/>
          <p:cNvSpPr txBox="1">
            <a:spLocks noChangeArrowheads="1"/>
          </p:cNvSpPr>
          <p:nvPr/>
        </p:nvSpPr>
        <p:spPr bwMode="auto">
          <a:xfrm>
            <a:off x="252000" y="180000"/>
            <a:ext cx="7924800" cy="430887"/>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200" b="1" dirty="0" smtClean="0">
                <a:solidFill>
                  <a:srgbClr val="000000"/>
                </a:solidFill>
                <a:latin typeface="Calibri" panose="020F0502020204030204" pitchFamily="34" charset="0"/>
                <a:cs typeface="Calibri" panose="020F0502020204030204" pitchFamily="34" charset="0"/>
              </a:rPr>
              <a:t>Energy Loss and Heating: Experiment </a:t>
            </a:r>
            <a:endParaRPr lang="en-US" altLang="de-DE" sz="2200" b="1" dirty="0">
              <a:solidFill>
                <a:srgbClr val="000000"/>
              </a:solidFill>
              <a:latin typeface="Calibri" panose="020F0502020204030204" pitchFamily="34" charset="0"/>
              <a:cs typeface="Calibri" panose="020F0502020204030204" pitchFamily="34" charset="0"/>
            </a:endParaRPr>
          </a:p>
        </p:txBody>
      </p:sp>
      <p:sp>
        <p:nvSpPr>
          <p:cNvPr id="13" name="Rectangle 4"/>
          <p:cNvSpPr>
            <a:spLocks noChangeArrowheads="1"/>
          </p:cNvSpPr>
          <p:nvPr/>
        </p:nvSpPr>
        <p:spPr bwMode="auto">
          <a:xfrm>
            <a:off x="35497" y="823469"/>
            <a:ext cx="5940660" cy="19574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pPr>
            <a:r>
              <a:rPr lang="en-US" altLang="de-DE" sz="1600" b="1" dirty="0" smtClean="0">
                <a:solidFill>
                  <a:srgbClr val="0000FF"/>
                </a:solidFill>
                <a:latin typeface="Arial" panose="020B0604020202020204" pitchFamily="34" charset="0"/>
                <a:cs typeface="Arial" panose="020B0604020202020204" pitchFamily="34" charset="0"/>
              </a:rPr>
              <a:t>Verification of material interaction by 440 GeV protons: </a:t>
            </a:r>
            <a:endParaRPr lang="en-US" altLang="de-DE" sz="1600" b="1" dirty="0">
              <a:solidFill>
                <a:srgbClr val="0000FF"/>
              </a:solidFill>
              <a:latin typeface="Arial" panose="020B0604020202020204" pitchFamily="34" charset="0"/>
              <a:cs typeface="Arial" panose="020B0604020202020204" pitchFamily="34" charset="0"/>
            </a:endParaRPr>
          </a:p>
          <a:p>
            <a:pPr algn="l">
              <a:spcBef>
                <a:spcPts val="400"/>
              </a:spcBef>
            </a:pPr>
            <a:r>
              <a:rPr lang="en-US" altLang="de-DE" sz="1500" dirty="0" smtClean="0">
                <a:latin typeface="Arial" panose="020B0604020202020204" pitchFamily="34" charset="0"/>
                <a:cs typeface="Arial" panose="020B0604020202020204" pitchFamily="34" charset="0"/>
                <a:sym typeface="Symbol"/>
              </a:rPr>
              <a:t>Destruction of material due to temperature rise </a:t>
            </a:r>
          </a:p>
          <a:p>
            <a:pPr marL="285750" indent="-285750" algn="l">
              <a:spcBef>
                <a:spcPts val="400"/>
              </a:spcBef>
              <a:buFont typeface="Wingdings" panose="05000000000000000000" pitchFamily="2" charset="2"/>
              <a:buChar char="Ø"/>
            </a:pPr>
            <a:r>
              <a:rPr lang="en-US" altLang="de-DE" sz="1500" dirty="0" smtClean="0">
                <a:latin typeface="Arial" panose="020B0604020202020204" pitchFamily="34" charset="0"/>
                <a:cs typeface="Arial" panose="020B0604020202020204" pitchFamily="34" charset="0"/>
                <a:sym typeface="Symbol"/>
              </a:rPr>
              <a:t>melting, sublimation plasma formation</a:t>
            </a:r>
          </a:p>
          <a:p>
            <a:pPr marL="285750" indent="-285750" algn="l">
              <a:spcBef>
                <a:spcPts val="400"/>
              </a:spcBef>
              <a:buFont typeface="Wingdings" panose="05000000000000000000" pitchFamily="2" charset="2"/>
              <a:buChar char="Ø"/>
            </a:pPr>
            <a:r>
              <a:rPr lang="en-US" altLang="de-DE" sz="1500" dirty="0" smtClean="0">
                <a:latin typeface="Arial" panose="020B0604020202020204" pitchFamily="34" charset="0"/>
                <a:cs typeface="Arial" panose="020B0604020202020204" pitchFamily="34" charset="0"/>
                <a:sym typeface="Symbol"/>
              </a:rPr>
              <a:t>mechanical stress</a:t>
            </a:r>
          </a:p>
          <a:p>
            <a:pPr marL="285750" indent="-285750" algn="l">
              <a:spcBef>
                <a:spcPts val="400"/>
              </a:spcBef>
              <a:buFont typeface="Symbol"/>
              <a:buChar char="Þ"/>
            </a:pPr>
            <a:r>
              <a:rPr lang="en-US" altLang="de-DE" sz="1500" dirty="0" smtClean="0">
                <a:latin typeface="Arial" panose="020B0604020202020204" pitchFamily="34" charset="0"/>
                <a:cs typeface="Arial" panose="020B0604020202020204" pitchFamily="34" charset="0"/>
                <a:sym typeface="Symbol"/>
              </a:rPr>
              <a:t>verification of simulation</a:t>
            </a:r>
          </a:p>
          <a:p>
            <a:pPr marL="285750" indent="-285750" algn="l">
              <a:spcBef>
                <a:spcPts val="400"/>
              </a:spcBef>
              <a:buFont typeface="Symbol"/>
              <a:buChar char="Þ"/>
            </a:pPr>
            <a:r>
              <a:rPr lang="en-US" altLang="de-DE" sz="1500" b="1" dirty="0" smtClean="0">
                <a:latin typeface="Arial" panose="020B0604020202020204" pitchFamily="34" charset="0"/>
                <a:cs typeface="Arial" panose="020B0604020202020204" pitchFamily="34" charset="0"/>
                <a:sym typeface="Symbol"/>
              </a:rPr>
              <a:t>finding proper </a:t>
            </a:r>
          </a:p>
          <a:p>
            <a:pPr algn="l">
              <a:spcBef>
                <a:spcPts val="400"/>
              </a:spcBef>
            </a:pPr>
            <a:r>
              <a:rPr lang="en-US" altLang="de-DE" sz="1500" b="1" dirty="0">
                <a:latin typeface="Arial" panose="020B0604020202020204" pitchFamily="34" charset="0"/>
                <a:cs typeface="Arial" panose="020B0604020202020204" pitchFamily="34" charset="0"/>
                <a:sym typeface="Symbol"/>
              </a:rPr>
              <a:t> </a:t>
            </a:r>
            <a:r>
              <a:rPr lang="en-US" altLang="de-DE" sz="1500" b="1" dirty="0" smtClean="0">
                <a:latin typeface="Arial" panose="020B0604020202020204" pitchFamily="34" charset="0"/>
                <a:cs typeface="Arial" panose="020B0604020202020204" pitchFamily="34" charset="0"/>
                <a:sym typeface="Symbol"/>
              </a:rPr>
              <a:t>  dump material </a:t>
            </a:r>
            <a:endParaRPr lang="en-US" altLang="de-DE" sz="1500" b="1" dirty="0" smtClean="0">
              <a:latin typeface="Arial" panose="020B0604020202020204" pitchFamily="34" charset="0"/>
              <a:cs typeface="Arial" panose="020B0604020202020204" pitchFamily="34" charset="0"/>
            </a:endParaRPr>
          </a:p>
        </p:txBody>
      </p:sp>
      <p:pic>
        <p:nvPicPr>
          <p:cNvPr id="14338"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668190" y="1628800"/>
            <a:ext cx="3537981" cy="246120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4339" name="Picture 3"/>
          <p:cNvPicPr>
            <a:picLocks noChangeAspect="1" noChangeArrowheads="1"/>
          </p:cNvPicPr>
          <p:nvPr/>
        </p:nvPicPr>
        <p:blipFill rotWithShape="1">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rcRect r="7409"/>
          <a:stretch/>
        </p:blipFill>
        <p:spPr bwMode="auto">
          <a:xfrm>
            <a:off x="-36512" y="2636912"/>
            <a:ext cx="2680968" cy="203061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2" name="Gruppieren 1"/>
          <p:cNvGrpSpPr/>
          <p:nvPr/>
        </p:nvGrpSpPr>
        <p:grpSpPr>
          <a:xfrm>
            <a:off x="2762355" y="1700807"/>
            <a:ext cx="2817757" cy="1872208"/>
            <a:chOff x="2785548" y="1880195"/>
            <a:chExt cx="2781240" cy="1748918"/>
          </a:xfrm>
        </p:grpSpPr>
        <p:pic>
          <p:nvPicPr>
            <p:cNvPr id="14340" name="Picture 4"/>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785548" y="1880195"/>
              <a:ext cx="2781240" cy="168251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7" name="Rectangle 4"/>
            <p:cNvSpPr>
              <a:spLocks noChangeArrowheads="1"/>
            </p:cNvSpPr>
            <p:nvPr/>
          </p:nvSpPr>
          <p:spPr bwMode="auto">
            <a:xfrm>
              <a:off x="3556597" y="3068960"/>
              <a:ext cx="1951507" cy="5601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pPr>
              <a:r>
                <a:rPr lang="en-US" altLang="de-DE" sz="1600" b="1" dirty="0" err="1" smtClean="0">
                  <a:solidFill>
                    <a:schemeClr val="bg1"/>
                  </a:solidFill>
                  <a:latin typeface="Arial" panose="020B0604020202020204" pitchFamily="34" charset="0"/>
                  <a:cs typeface="Arial" panose="020B0604020202020204" pitchFamily="34" charset="0"/>
                </a:rPr>
                <a:t>HiRadMat</a:t>
              </a:r>
              <a:r>
                <a:rPr lang="en-US" altLang="de-DE" sz="1600" b="1" dirty="0" smtClean="0">
                  <a:solidFill>
                    <a:schemeClr val="bg1"/>
                  </a:solidFill>
                  <a:latin typeface="Arial" panose="020B0604020202020204" pitchFamily="34" charset="0"/>
                  <a:cs typeface="Arial" panose="020B0604020202020204" pitchFamily="34" charset="0"/>
                </a:rPr>
                <a:t> facility </a:t>
              </a:r>
            </a:p>
            <a:p>
              <a:pPr algn="l">
                <a:lnSpc>
                  <a:spcPct val="70000"/>
                </a:lnSpc>
              </a:pPr>
              <a:r>
                <a:rPr lang="en-US" altLang="de-DE" sz="1600" b="1" dirty="0" smtClean="0">
                  <a:solidFill>
                    <a:schemeClr val="bg1"/>
                  </a:solidFill>
                  <a:latin typeface="Arial" panose="020B0604020202020204" pitchFamily="34" charset="0"/>
                  <a:cs typeface="Arial" panose="020B0604020202020204" pitchFamily="34" charset="0"/>
                </a:rPr>
                <a:t>at CERN SPS </a:t>
              </a:r>
              <a:endParaRPr lang="en-US" altLang="de-DE" sz="1600" b="1" dirty="0">
                <a:solidFill>
                  <a:schemeClr val="bg1"/>
                </a:solidFill>
                <a:latin typeface="Arial" panose="020B0604020202020204" pitchFamily="34" charset="0"/>
                <a:cs typeface="Arial" panose="020B0604020202020204" pitchFamily="34" charset="0"/>
              </a:endParaRPr>
            </a:p>
          </p:txBody>
        </p:sp>
      </p:grpSp>
      <p:sp>
        <p:nvSpPr>
          <p:cNvPr id="18" name="Rectangle 4"/>
          <p:cNvSpPr>
            <a:spLocks noChangeArrowheads="1"/>
          </p:cNvSpPr>
          <p:nvPr/>
        </p:nvSpPr>
        <p:spPr bwMode="auto">
          <a:xfrm>
            <a:off x="5781773" y="764704"/>
            <a:ext cx="3172298" cy="8822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spcBef>
                <a:spcPts val="200"/>
              </a:spcBef>
            </a:pPr>
            <a:r>
              <a:rPr lang="en-US" altLang="de-DE" sz="1600" b="1" dirty="0" smtClean="0">
                <a:latin typeface="Arial" panose="020B0604020202020204" pitchFamily="34" charset="0"/>
                <a:cs typeface="Arial" panose="020B0604020202020204" pitchFamily="34" charset="0"/>
              </a:rPr>
              <a:t>Beam: </a:t>
            </a:r>
            <a:r>
              <a:rPr lang="en-US" altLang="de-DE" sz="1600" dirty="0" smtClean="0">
                <a:latin typeface="Arial" panose="020B0604020202020204" pitchFamily="34" charset="0"/>
                <a:cs typeface="Arial" panose="020B0604020202020204" pitchFamily="34" charset="0"/>
              </a:rPr>
              <a:t>440 GeV  </a:t>
            </a:r>
            <a:r>
              <a:rPr lang="en-US" altLang="de-DE" sz="1600" dirty="0" smtClean="0">
                <a:latin typeface="Arial" panose="020B0604020202020204" pitchFamily="34" charset="0"/>
                <a:cs typeface="Arial" panose="020B0604020202020204" pitchFamily="34" charset="0"/>
                <a:sym typeface="Symbol"/>
              </a:rPr>
              <a:t> 10</a:t>
            </a:r>
            <a:r>
              <a:rPr lang="en-US" altLang="de-DE" sz="1600" baseline="30000" dirty="0" smtClean="0">
                <a:latin typeface="Arial" panose="020B0604020202020204" pitchFamily="34" charset="0"/>
                <a:cs typeface="Arial" panose="020B0604020202020204" pitchFamily="34" charset="0"/>
                <a:sym typeface="Symbol"/>
              </a:rPr>
              <a:t>13</a:t>
            </a:r>
            <a:r>
              <a:rPr lang="en-US" altLang="de-DE" sz="1600" dirty="0" smtClean="0">
                <a:latin typeface="Arial" panose="020B0604020202020204" pitchFamily="34" charset="0"/>
                <a:cs typeface="Arial" panose="020B0604020202020204" pitchFamily="34" charset="0"/>
                <a:sym typeface="Symbol"/>
              </a:rPr>
              <a:t> protons, </a:t>
            </a:r>
          </a:p>
          <a:p>
            <a:pPr algn="l">
              <a:spcBef>
                <a:spcPts val="200"/>
              </a:spcBef>
            </a:pPr>
            <a:r>
              <a:rPr lang="en-US" altLang="de-DE" sz="1600" b="1" i="1" dirty="0" smtClean="0">
                <a:latin typeface="Arial" panose="020B0604020202020204" pitchFamily="34" charset="0"/>
                <a:cs typeface="Arial" panose="020B0604020202020204" pitchFamily="34" charset="0"/>
                <a:sym typeface="Symbol"/>
              </a:rPr>
              <a:t></a:t>
            </a:r>
            <a:r>
              <a:rPr lang="en-US" altLang="de-DE" sz="1600" b="1" i="1" baseline="-25000" dirty="0" smtClean="0">
                <a:latin typeface="Arial" panose="020B0604020202020204" pitchFamily="34" charset="0"/>
                <a:cs typeface="Arial" panose="020B0604020202020204" pitchFamily="34" charset="0"/>
                <a:sym typeface="Symbol"/>
              </a:rPr>
              <a:t>x</a:t>
            </a:r>
            <a:r>
              <a:rPr lang="en-US" altLang="de-DE" sz="1600" b="1" i="1" dirty="0" smtClean="0">
                <a:latin typeface="Arial" panose="020B0604020202020204" pitchFamily="34" charset="0"/>
                <a:cs typeface="Arial" panose="020B0604020202020204" pitchFamily="34" charset="0"/>
                <a:sym typeface="Symbol"/>
              </a:rPr>
              <a:t> </a:t>
            </a:r>
            <a:r>
              <a:rPr lang="en-US" altLang="de-DE" sz="1600" b="1" dirty="0" smtClean="0">
                <a:latin typeface="Arial" panose="020B0604020202020204" pitchFamily="34" charset="0"/>
                <a:cs typeface="Arial" panose="020B0604020202020204" pitchFamily="34" charset="0"/>
                <a:sym typeface="Symbol"/>
              </a:rPr>
              <a:t>= </a:t>
            </a:r>
            <a:r>
              <a:rPr lang="en-US" altLang="de-DE" sz="1600" b="1" i="1" dirty="0" smtClean="0">
                <a:latin typeface="Arial" panose="020B0604020202020204" pitchFamily="34" charset="0"/>
                <a:cs typeface="Arial" panose="020B0604020202020204" pitchFamily="34" charset="0"/>
                <a:sym typeface="Symbol"/>
              </a:rPr>
              <a:t></a:t>
            </a:r>
            <a:r>
              <a:rPr lang="en-US" altLang="de-DE" sz="1600" b="1" i="1" baseline="-25000" dirty="0" smtClean="0">
                <a:latin typeface="Arial" panose="020B0604020202020204" pitchFamily="34" charset="0"/>
                <a:cs typeface="Arial" panose="020B0604020202020204" pitchFamily="34" charset="0"/>
                <a:sym typeface="Symbol"/>
              </a:rPr>
              <a:t>y</a:t>
            </a:r>
            <a:r>
              <a:rPr lang="en-US" altLang="de-DE" sz="1600" b="1" i="1" dirty="0" smtClean="0">
                <a:latin typeface="Arial" panose="020B0604020202020204" pitchFamily="34" charset="0"/>
                <a:cs typeface="Arial" panose="020B0604020202020204" pitchFamily="34" charset="0"/>
                <a:sym typeface="Symbol"/>
              </a:rPr>
              <a:t> </a:t>
            </a:r>
            <a:r>
              <a:rPr lang="en-US" altLang="de-DE" sz="1600" b="1" dirty="0" smtClean="0">
                <a:latin typeface="Arial" panose="020B0604020202020204" pitchFamily="34" charset="0"/>
                <a:cs typeface="Arial" panose="020B0604020202020204" pitchFamily="34" charset="0"/>
                <a:sym typeface="Symbol"/>
              </a:rPr>
              <a:t> </a:t>
            </a:r>
            <a:r>
              <a:rPr lang="en-US" altLang="de-DE" sz="1600" dirty="0" smtClean="0">
                <a:latin typeface="Arial" panose="020B0604020202020204" pitchFamily="34" charset="0"/>
                <a:cs typeface="Arial" panose="020B0604020202020204" pitchFamily="34" charset="0"/>
                <a:sym typeface="Symbol"/>
              </a:rPr>
              <a:t>2 mm within</a:t>
            </a:r>
            <a:r>
              <a:rPr lang="en-US" altLang="de-DE" sz="1600" b="1" i="1" dirty="0" smtClean="0">
                <a:latin typeface="Arial" panose="020B0604020202020204" pitchFamily="34" charset="0"/>
                <a:cs typeface="Arial" panose="020B0604020202020204" pitchFamily="34" charset="0"/>
                <a:sym typeface="Symbol"/>
              </a:rPr>
              <a:t> t </a:t>
            </a:r>
            <a:r>
              <a:rPr lang="en-US" altLang="de-DE" sz="1600" dirty="0" smtClean="0">
                <a:latin typeface="Arial" panose="020B0604020202020204" pitchFamily="34" charset="0"/>
                <a:cs typeface="Arial" panose="020B0604020202020204" pitchFamily="34" charset="0"/>
                <a:sym typeface="Symbol"/>
              </a:rPr>
              <a:t>= 50 µs</a:t>
            </a:r>
            <a:endParaRPr lang="en-US" altLang="de-DE" sz="1600" dirty="0">
              <a:latin typeface="Arial" panose="020B0604020202020204" pitchFamily="34" charset="0"/>
              <a:cs typeface="Arial" panose="020B0604020202020204" pitchFamily="34" charset="0"/>
              <a:sym typeface="Symbol"/>
            </a:endParaRPr>
          </a:p>
          <a:p>
            <a:pPr algn="l">
              <a:spcBef>
                <a:spcPts val="200"/>
              </a:spcBef>
            </a:pPr>
            <a:r>
              <a:rPr lang="en-US" altLang="de-DE" sz="1600" dirty="0" smtClean="0">
                <a:latin typeface="Arial" panose="020B0604020202020204" pitchFamily="34" charset="0"/>
                <a:cs typeface="Arial" panose="020B0604020202020204" pitchFamily="34" charset="0"/>
                <a:sym typeface="Symbol"/>
              </a:rPr>
              <a:t> </a:t>
            </a:r>
            <a:r>
              <a:rPr lang="en-US" altLang="de-DE" sz="1600" b="1" i="1" dirty="0" err="1" smtClean="0">
                <a:latin typeface="Arial" panose="020B0604020202020204" pitchFamily="34" charset="0"/>
                <a:cs typeface="Arial" panose="020B0604020202020204" pitchFamily="34" charset="0"/>
                <a:sym typeface="Symbol"/>
              </a:rPr>
              <a:t>E</a:t>
            </a:r>
            <a:r>
              <a:rPr lang="en-US" altLang="de-DE" sz="1600" b="1" i="1" baseline="-25000" dirty="0" err="1" smtClean="0">
                <a:latin typeface="Arial" panose="020B0604020202020204" pitchFamily="34" charset="0"/>
                <a:cs typeface="Arial" panose="020B0604020202020204" pitchFamily="34" charset="0"/>
                <a:sym typeface="Symbol"/>
              </a:rPr>
              <a:t>tot</a:t>
            </a:r>
            <a:r>
              <a:rPr lang="en-US" altLang="de-DE" sz="1600" b="1" i="1" dirty="0" smtClean="0">
                <a:latin typeface="Arial" panose="020B0604020202020204" pitchFamily="34" charset="0"/>
                <a:cs typeface="Arial" panose="020B0604020202020204" pitchFamily="34" charset="0"/>
                <a:sym typeface="Symbol"/>
              </a:rPr>
              <a:t> </a:t>
            </a:r>
            <a:r>
              <a:rPr lang="en-US" altLang="de-DE" sz="1600" dirty="0" smtClean="0">
                <a:latin typeface="Arial" panose="020B0604020202020204" pitchFamily="34" charset="0"/>
                <a:cs typeface="Arial" panose="020B0604020202020204" pitchFamily="34" charset="0"/>
                <a:sym typeface="Symbol"/>
              </a:rPr>
              <a:t> 1 MJ</a:t>
            </a:r>
          </a:p>
        </p:txBody>
      </p:sp>
      <p:cxnSp>
        <p:nvCxnSpPr>
          <p:cNvPr id="4" name="Gerade Verbindung mit Pfeil 3"/>
          <p:cNvCxnSpPr/>
          <p:nvPr/>
        </p:nvCxnSpPr>
        <p:spPr bwMode="auto">
          <a:xfrm>
            <a:off x="7613811" y="1628800"/>
            <a:ext cx="54533" cy="808112"/>
          </a:xfrm>
          <a:prstGeom prst="straightConnector1">
            <a:avLst/>
          </a:prstGeom>
          <a:solidFill>
            <a:schemeClr val="accent1"/>
          </a:solidFill>
          <a:ln w="31750" cap="flat" cmpd="sng" algn="ctr">
            <a:solidFill>
              <a:srgbClr val="FF0000"/>
            </a:solidFill>
            <a:prstDash val="solid"/>
            <a:round/>
            <a:headEnd type="none" w="med" len="med"/>
            <a:tailEnd type="stealth"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5" name="Rectangle 4"/>
          <p:cNvSpPr>
            <a:spLocks noChangeArrowheads="1"/>
          </p:cNvSpPr>
          <p:nvPr/>
        </p:nvSpPr>
        <p:spPr bwMode="auto">
          <a:xfrm>
            <a:off x="6842937" y="1906171"/>
            <a:ext cx="836902"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spcBef>
                <a:spcPts val="200"/>
              </a:spcBef>
            </a:pPr>
            <a:r>
              <a:rPr lang="en-US" altLang="de-DE" sz="1600" b="1" dirty="0" smtClean="0">
                <a:solidFill>
                  <a:srgbClr val="FF0000"/>
                </a:solidFill>
                <a:latin typeface="Arial" panose="020B0604020202020204" pitchFamily="34" charset="0"/>
                <a:cs typeface="Arial" panose="020B0604020202020204" pitchFamily="34" charset="0"/>
              </a:rPr>
              <a:t>Beam</a:t>
            </a:r>
            <a:endParaRPr lang="en-US" altLang="de-DE" sz="1600" dirty="0" smtClean="0">
              <a:solidFill>
                <a:srgbClr val="FF0000"/>
              </a:solidFill>
              <a:latin typeface="Arial" panose="020B0604020202020204" pitchFamily="34" charset="0"/>
              <a:cs typeface="Arial" panose="020B0604020202020204" pitchFamily="34" charset="0"/>
              <a:sym typeface="Symbol"/>
            </a:endParaRPr>
          </a:p>
        </p:txBody>
      </p:sp>
      <p:sp>
        <p:nvSpPr>
          <p:cNvPr id="26" name="Rectangle 4"/>
          <p:cNvSpPr>
            <a:spLocks noChangeArrowheads="1"/>
          </p:cNvSpPr>
          <p:nvPr/>
        </p:nvSpPr>
        <p:spPr bwMode="auto">
          <a:xfrm>
            <a:off x="7701088" y="1828800"/>
            <a:ext cx="1094634" cy="6104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spcBef>
                <a:spcPts val="200"/>
              </a:spcBef>
            </a:pPr>
            <a:r>
              <a:rPr lang="en-US" altLang="de-DE" sz="1600" b="1" dirty="0" smtClean="0">
                <a:latin typeface="Arial" panose="020B0604020202020204" pitchFamily="34" charset="0"/>
                <a:cs typeface="Arial" panose="020B0604020202020204" pitchFamily="34" charset="0"/>
              </a:rPr>
              <a:t>cut </a:t>
            </a:r>
          </a:p>
          <a:p>
            <a:pPr algn="l">
              <a:spcBef>
                <a:spcPts val="200"/>
              </a:spcBef>
            </a:pPr>
            <a:r>
              <a:rPr lang="en-US" altLang="de-DE" sz="1600" b="1" dirty="0" smtClean="0">
                <a:latin typeface="Arial" panose="020B0604020202020204" pitchFamily="34" charset="0"/>
                <a:cs typeface="Arial" panose="020B0604020202020204" pitchFamily="34" charset="0"/>
                <a:sym typeface="Symbol"/>
              </a:rPr>
              <a:t>cylinders</a:t>
            </a:r>
            <a:endParaRPr lang="en-US" altLang="de-DE" sz="1600" dirty="0" smtClean="0">
              <a:latin typeface="Arial" panose="020B0604020202020204" pitchFamily="34" charset="0"/>
              <a:cs typeface="Arial" panose="020B0604020202020204" pitchFamily="34" charset="0"/>
              <a:sym typeface="Symbol"/>
            </a:endParaRPr>
          </a:p>
        </p:txBody>
      </p:sp>
      <p:sp>
        <p:nvSpPr>
          <p:cNvPr id="27" name="Textfeld 26"/>
          <p:cNvSpPr txBox="1"/>
          <p:nvPr/>
        </p:nvSpPr>
        <p:spPr>
          <a:xfrm>
            <a:off x="5796137" y="4090004"/>
            <a:ext cx="2979564" cy="276999"/>
          </a:xfrm>
          <a:prstGeom prst="rect">
            <a:avLst/>
          </a:prstGeom>
          <a:noFill/>
        </p:spPr>
        <p:txBody>
          <a:bodyPr wrap="square" rtlCol="0">
            <a:spAutoFit/>
          </a:bodyPr>
          <a:lstStyle/>
          <a:p>
            <a:pPr algn="l">
              <a:spcBef>
                <a:spcPts val="0"/>
              </a:spcBef>
            </a:pPr>
            <a:r>
              <a:rPr lang="en-US" sz="1200" dirty="0" smtClean="0">
                <a:latin typeface="Arial" panose="020B0604020202020204" pitchFamily="34" charset="0"/>
                <a:cs typeface="Arial" panose="020B0604020202020204" pitchFamily="34" charset="0"/>
              </a:rPr>
              <a:t>A. Bertarelli, JAS CERN-2016-002.</a:t>
            </a:r>
            <a:endParaRPr lang="en-US" sz="1200" dirty="0">
              <a:latin typeface="Arial" panose="020B0604020202020204" pitchFamily="34" charset="0"/>
              <a:cs typeface="Arial" panose="020B0604020202020204" pitchFamily="34" charset="0"/>
            </a:endParaRPr>
          </a:p>
        </p:txBody>
      </p:sp>
      <p:sp>
        <p:nvSpPr>
          <p:cNvPr id="28" name="Rectangle 4"/>
          <p:cNvSpPr>
            <a:spLocks noChangeArrowheads="1"/>
          </p:cNvSpPr>
          <p:nvPr/>
        </p:nvSpPr>
        <p:spPr bwMode="auto">
          <a:xfrm>
            <a:off x="201057" y="5063847"/>
            <a:ext cx="2258365" cy="5601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pPr>
            <a:r>
              <a:rPr lang="en-US" altLang="de-DE" sz="1600" b="1" dirty="0">
                <a:solidFill>
                  <a:srgbClr val="0000FF"/>
                </a:solidFill>
                <a:latin typeface="Arial" panose="020B0604020202020204" pitchFamily="34" charset="0"/>
                <a:cs typeface="Arial" panose="020B0604020202020204" pitchFamily="34" charset="0"/>
              </a:rPr>
              <a:t>E</a:t>
            </a:r>
            <a:r>
              <a:rPr lang="en-US" altLang="de-DE" sz="1600" b="1" dirty="0" smtClean="0">
                <a:solidFill>
                  <a:srgbClr val="0000FF"/>
                </a:solidFill>
                <a:latin typeface="Arial" panose="020B0604020202020204" pitchFamily="34" charset="0"/>
                <a:cs typeface="Arial" panose="020B0604020202020204" pitchFamily="34" charset="0"/>
              </a:rPr>
              <a:t>xperiment with </a:t>
            </a:r>
          </a:p>
          <a:p>
            <a:pPr algn="l">
              <a:lnSpc>
                <a:spcPct val="70000"/>
              </a:lnSpc>
            </a:pPr>
            <a:r>
              <a:rPr lang="en-US" altLang="de-DE" sz="1600" b="1" dirty="0" smtClean="0">
                <a:solidFill>
                  <a:srgbClr val="0000FF"/>
                </a:solidFill>
                <a:latin typeface="Arial" panose="020B0604020202020204" pitchFamily="34" charset="0"/>
                <a:cs typeface="Arial" panose="020B0604020202020204" pitchFamily="34" charset="0"/>
              </a:rPr>
              <a:t>450 GeV protons: </a:t>
            </a:r>
            <a:endParaRPr lang="en-US" altLang="de-DE" sz="1600" b="1" dirty="0">
              <a:solidFill>
                <a:srgbClr val="0000FF"/>
              </a:solidFill>
              <a:latin typeface="Arial" panose="020B0604020202020204" pitchFamily="34" charset="0"/>
              <a:cs typeface="Arial" panose="020B0604020202020204" pitchFamily="34" charset="0"/>
            </a:endParaRPr>
          </a:p>
        </p:txBody>
      </p:sp>
      <p:pic>
        <p:nvPicPr>
          <p:cNvPr id="32" name="Picture 3"/>
          <p:cNvPicPr>
            <a:picLocks noChangeAspect="1" noChangeArrowheads="1"/>
          </p:cNvPicPr>
          <p:nvPr/>
        </p:nvPicPr>
        <p:blipFill rotWithShape="1">
          <a:blip r:embed="rId6">
            <a:extLst>
              <a:ext uri="{28A0092B-C50C-407E-A947-70E740481C1C}">
                <a14:useLocalDpi xmlns:a14="http://schemas.microsoft.com/office/drawing/2010/main" val="0"/>
              </a:ext>
            </a:extLst>
          </a:blip>
          <a:srcRect l="5761" t="32221" r="62846" b="41311"/>
          <a:stretch/>
        </p:blipFill>
        <p:spPr bwMode="auto">
          <a:xfrm>
            <a:off x="2501635" y="4725144"/>
            <a:ext cx="2625955" cy="164881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3" name="Textfeld 32"/>
          <p:cNvSpPr txBox="1"/>
          <p:nvPr/>
        </p:nvSpPr>
        <p:spPr>
          <a:xfrm>
            <a:off x="612260" y="5944347"/>
            <a:ext cx="1927435" cy="461665"/>
          </a:xfrm>
          <a:prstGeom prst="rect">
            <a:avLst/>
          </a:prstGeom>
          <a:noFill/>
        </p:spPr>
        <p:txBody>
          <a:bodyPr wrap="square" rtlCol="0">
            <a:spAutoFit/>
          </a:bodyPr>
          <a:lstStyle/>
          <a:p>
            <a:pPr algn="l">
              <a:spcBef>
                <a:spcPts val="0"/>
              </a:spcBef>
            </a:pPr>
            <a:r>
              <a:rPr lang="en-US" sz="1200" dirty="0" smtClean="0">
                <a:latin typeface="Arial" panose="020B0604020202020204" pitchFamily="34" charset="0"/>
                <a:cs typeface="Arial" panose="020B0604020202020204" pitchFamily="34" charset="0"/>
              </a:rPr>
              <a:t>V. </a:t>
            </a:r>
            <a:r>
              <a:rPr lang="en-US" sz="1200" dirty="0" err="1" smtClean="0">
                <a:latin typeface="Arial" panose="020B0604020202020204" pitchFamily="34" charset="0"/>
                <a:cs typeface="Arial" panose="020B0604020202020204" pitchFamily="34" charset="0"/>
              </a:rPr>
              <a:t>Kain</a:t>
            </a:r>
            <a:r>
              <a:rPr lang="en-US" sz="1200" dirty="0" smtClean="0">
                <a:latin typeface="Arial" panose="020B0604020202020204" pitchFamily="34" charset="0"/>
                <a:cs typeface="Arial" panose="020B0604020202020204" pitchFamily="34" charset="0"/>
              </a:rPr>
              <a:t> et al., </a:t>
            </a:r>
          </a:p>
          <a:p>
            <a:pPr algn="l">
              <a:spcBef>
                <a:spcPts val="0"/>
              </a:spcBef>
            </a:pPr>
            <a:r>
              <a:rPr lang="en-US" sz="1200" dirty="0" smtClean="0">
                <a:latin typeface="Arial" panose="020B0604020202020204" pitchFamily="34" charset="0"/>
                <a:cs typeface="Arial" panose="020B0604020202020204" pitchFamily="34" charset="0"/>
              </a:rPr>
              <a:t>PAC’05, 1607 (2005)</a:t>
            </a:r>
            <a:endParaRPr lang="en-US" sz="1200" dirty="0">
              <a:latin typeface="Arial" panose="020B0604020202020204" pitchFamily="34" charset="0"/>
              <a:cs typeface="Arial" panose="020B0604020202020204" pitchFamily="34" charset="0"/>
            </a:endParaRPr>
          </a:p>
        </p:txBody>
      </p:sp>
      <p:grpSp>
        <p:nvGrpSpPr>
          <p:cNvPr id="3" name="Gruppieren 2"/>
          <p:cNvGrpSpPr/>
          <p:nvPr/>
        </p:nvGrpSpPr>
        <p:grpSpPr>
          <a:xfrm>
            <a:off x="5572688" y="4666895"/>
            <a:ext cx="2294693" cy="1787087"/>
            <a:chOff x="5572688" y="4666895"/>
            <a:chExt cx="2294693" cy="1787087"/>
          </a:xfrm>
        </p:grpSpPr>
        <p:pic>
          <p:nvPicPr>
            <p:cNvPr id="16387" name="Picture 3"/>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5572688" y="4666895"/>
              <a:ext cx="2294693" cy="17870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11" name="Gerade Verbindung mit Pfeil 10"/>
            <p:cNvCxnSpPr/>
            <p:nvPr/>
          </p:nvCxnSpPr>
          <p:spPr bwMode="auto">
            <a:xfrm>
              <a:off x="5572688" y="6309604"/>
              <a:ext cx="2294693" cy="0"/>
            </a:xfrm>
            <a:prstGeom prst="straightConnector1">
              <a:avLst/>
            </a:prstGeom>
            <a:solidFill>
              <a:schemeClr val="accent1"/>
            </a:solidFill>
            <a:ln w="31750" cap="flat" cmpd="sng" algn="ctr">
              <a:solidFill>
                <a:srgbClr val="66FF66"/>
              </a:solidFill>
              <a:prstDash val="solid"/>
              <a:round/>
              <a:headEnd type="stealth" w="lg" len="lg"/>
              <a:tailEnd type="stealth"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1" name="Rectangle 4"/>
            <p:cNvSpPr>
              <a:spLocks noChangeArrowheads="1"/>
            </p:cNvSpPr>
            <p:nvPr/>
          </p:nvSpPr>
          <p:spPr bwMode="auto">
            <a:xfrm>
              <a:off x="5763128" y="6041041"/>
              <a:ext cx="969112" cy="2682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pPr>
              <a:r>
                <a:rPr lang="en-US" altLang="de-DE" sz="1600" b="1" dirty="0" smtClean="0">
                  <a:solidFill>
                    <a:srgbClr val="66FF66"/>
                  </a:solidFill>
                  <a:latin typeface="Arial" panose="020B0604020202020204" pitchFamily="34" charset="0"/>
                  <a:cs typeface="Arial" panose="020B0604020202020204" pitchFamily="34" charset="0"/>
                </a:rPr>
                <a:t>6 cm</a:t>
              </a:r>
              <a:endParaRPr lang="en-US" altLang="de-DE" sz="1600" b="1" dirty="0">
                <a:solidFill>
                  <a:srgbClr val="66FF66"/>
                </a:solidFill>
                <a:latin typeface="Arial" panose="020B0604020202020204" pitchFamily="34" charset="0"/>
                <a:cs typeface="Arial" panose="020B0604020202020204" pitchFamily="34" charset="0"/>
              </a:endParaRPr>
            </a:p>
          </p:txBody>
        </p:sp>
        <p:sp>
          <p:nvSpPr>
            <p:cNvPr id="34" name="Rectangle 4"/>
            <p:cNvSpPr>
              <a:spLocks noChangeArrowheads="1"/>
            </p:cNvSpPr>
            <p:nvPr/>
          </p:nvSpPr>
          <p:spPr bwMode="auto">
            <a:xfrm>
              <a:off x="5580112" y="4941168"/>
              <a:ext cx="792088" cy="5637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pPr>
              <a:r>
                <a:rPr lang="en-US" altLang="de-DE" sz="1600" b="1" dirty="0" smtClean="0">
                  <a:solidFill>
                    <a:srgbClr val="66FF66"/>
                  </a:solidFill>
                  <a:latin typeface="Arial" panose="020B0604020202020204" pitchFamily="34" charset="0"/>
                  <a:cs typeface="Arial" panose="020B0604020202020204" pitchFamily="34" charset="0"/>
                </a:rPr>
                <a:t>depth</a:t>
              </a:r>
            </a:p>
            <a:p>
              <a:pPr algn="l">
                <a:lnSpc>
                  <a:spcPct val="70000"/>
                </a:lnSpc>
              </a:pPr>
              <a:r>
                <a:rPr lang="en-US" altLang="de-DE" sz="1600" b="1" dirty="0" smtClean="0">
                  <a:solidFill>
                    <a:srgbClr val="66FF66"/>
                  </a:solidFill>
                  <a:latin typeface="Arial" panose="020B0604020202020204" pitchFamily="34" charset="0"/>
                  <a:cs typeface="Arial" panose="020B0604020202020204" pitchFamily="34" charset="0"/>
                </a:rPr>
                <a:t>20cm</a:t>
              </a:r>
              <a:endParaRPr lang="en-US" altLang="de-DE" sz="1600" b="1" dirty="0">
                <a:solidFill>
                  <a:srgbClr val="66FF66"/>
                </a:solidFill>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3437631633"/>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nodePh="1">
                                  <p:stCondLst>
                                    <p:cond delay="0"/>
                                  </p:stCondLst>
                                  <p:endCondLst>
                                    <p:cond evt="begin" delay="0">
                                      <p:tn val="5"/>
                                    </p:cond>
                                  </p:endCondLst>
                                  <p:childTnLst>
                                    <p:set>
                                      <p:cBhvr>
                                        <p:cTn id="6" dur="1" fill="hold">
                                          <p:stCondLst>
                                            <p:cond delay="0"/>
                                          </p:stCondLst>
                                        </p:cTn>
                                        <p:tgtEl>
                                          <p:spTgt spid="30003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8"/>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2"/>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3"/>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0037" grpId="0"/>
      <p:bldP spid="28" grpId="0"/>
      <p:bldP spid="33" grpId="0"/>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6" name="Text Box 2"/>
          <p:cNvSpPr txBox="1">
            <a:spLocks noChangeArrowheads="1"/>
          </p:cNvSpPr>
          <p:nvPr/>
        </p:nvSpPr>
        <p:spPr bwMode="auto">
          <a:xfrm>
            <a:off x="252000" y="180000"/>
            <a:ext cx="7924800" cy="430887"/>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200" b="1" dirty="0">
                <a:solidFill>
                  <a:srgbClr val="000000"/>
                </a:solidFill>
                <a:latin typeface="Calibri" panose="020F0502020204030204" pitchFamily="34" charset="0"/>
                <a:cs typeface="Calibri" panose="020F0502020204030204" pitchFamily="34" charset="0"/>
              </a:rPr>
              <a:t>PIN-Diode (Solid State Detector) as BLM</a:t>
            </a:r>
          </a:p>
        </p:txBody>
      </p:sp>
      <p:sp>
        <p:nvSpPr>
          <p:cNvPr id="8197" name="Text Box 3"/>
          <p:cNvSpPr txBox="1">
            <a:spLocks noChangeArrowheads="1"/>
          </p:cNvSpPr>
          <p:nvPr/>
        </p:nvSpPr>
        <p:spPr bwMode="auto">
          <a:xfrm>
            <a:off x="125413" y="1343025"/>
            <a:ext cx="8729662" cy="180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p:txBody>
      </p:sp>
      <p:sp>
        <p:nvSpPr>
          <p:cNvPr id="8198" name="Rectangle 4"/>
          <p:cNvSpPr>
            <a:spLocks noChangeArrowheads="1"/>
          </p:cNvSpPr>
          <p:nvPr/>
        </p:nvSpPr>
        <p:spPr bwMode="auto">
          <a:xfrm>
            <a:off x="266363" y="800876"/>
            <a:ext cx="8802687"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1700" b="1" dirty="0">
                <a:solidFill>
                  <a:srgbClr val="0000FF"/>
                </a:solidFill>
                <a:latin typeface="Arial" panose="020B0604020202020204" pitchFamily="34" charset="0"/>
                <a:cs typeface="Arial" panose="020B0604020202020204" pitchFamily="34" charset="0"/>
              </a:rPr>
              <a:t>Solid-state detector: Detection of charged particles.</a:t>
            </a:r>
          </a:p>
        </p:txBody>
      </p:sp>
      <p:sp>
        <p:nvSpPr>
          <p:cNvPr id="8199" name="Rectangle 5"/>
          <p:cNvSpPr>
            <a:spLocks noChangeArrowheads="1"/>
          </p:cNvSpPr>
          <p:nvPr/>
        </p:nvSpPr>
        <p:spPr bwMode="auto">
          <a:xfrm>
            <a:off x="266700" y="1230882"/>
            <a:ext cx="8621713" cy="15410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1700" b="1" dirty="0">
                <a:solidFill>
                  <a:srgbClr val="0000FF"/>
                </a:solidFill>
                <a:latin typeface="Arial" panose="020B0604020202020204" pitchFamily="34" charset="0"/>
                <a:cs typeface="Arial" panose="020B0604020202020204" pitchFamily="34" charset="0"/>
              </a:rPr>
              <a:t>Working principle</a:t>
            </a:r>
          </a:p>
          <a:p>
            <a:pPr algn="l">
              <a:lnSpc>
                <a:spcPct val="70000"/>
              </a:lnSpc>
              <a:buFont typeface="Wingdings" pitchFamily="2" charset="2"/>
              <a:buChar char="Ø"/>
            </a:pPr>
            <a:r>
              <a:rPr lang="en-US" altLang="de-DE" sz="1700" dirty="0">
                <a:latin typeface="Arial" panose="020B0604020202020204" pitchFamily="34" charset="0"/>
                <a:cs typeface="Arial" panose="020B0604020202020204" pitchFamily="34" charset="0"/>
              </a:rPr>
              <a:t> About 10</a:t>
            </a:r>
            <a:r>
              <a:rPr lang="en-US" altLang="de-DE" sz="1700" baseline="30000" dirty="0">
                <a:latin typeface="Arial" panose="020B0604020202020204" pitchFamily="34" charset="0"/>
                <a:cs typeface="Arial" panose="020B0604020202020204" pitchFamily="34" charset="0"/>
              </a:rPr>
              <a:t>4</a:t>
            </a:r>
            <a:r>
              <a:rPr lang="en-US" altLang="de-DE" sz="1700" dirty="0">
                <a:latin typeface="Arial" panose="020B0604020202020204" pitchFamily="34" charset="0"/>
                <a:cs typeface="Arial" panose="020B0604020202020204" pitchFamily="34" charset="0"/>
              </a:rPr>
              <a:t> e</a:t>
            </a:r>
            <a:r>
              <a:rPr lang="en-US" altLang="de-DE" sz="1700" baseline="30000" dirty="0">
                <a:latin typeface="Arial" panose="020B0604020202020204" pitchFamily="34" charset="0"/>
                <a:cs typeface="Arial" panose="020B0604020202020204" pitchFamily="34" charset="0"/>
              </a:rPr>
              <a:t>−</a:t>
            </a:r>
            <a:r>
              <a:rPr lang="en-US" altLang="de-DE" sz="1700" dirty="0">
                <a:latin typeface="Arial" panose="020B0604020202020204" pitchFamily="34" charset="0"/>
                <a:cs typeface="Arial" panose="020B0604020202020204" pitchFamily="34" charset="0"/>
              </a:rPr>
              <a:t>-hole pairs are created by a Minimum Ionizing Particle (MIP).</a:t>
            </a:r>
          </a:p>
          <a:p>
            <a:pPr algn="l">
              <a:lnSpc>
                <a:spcPct val="60000"/>
              </a:lnSpc>
              <a:buFont typeface="Wingdings" pitchFamily="2" charset="2"/>
              <a:buChar char="Ø"/>
            </a:pPr>
            <a:r>
              <a:rPr lang="en-US" altLang="de-DE" sz="1700" dirty="0">
                <a:latin typeface="Arial" panose="020B0604020202020204" pitchFamily="34" charset="0"/>
                <a:cs typeface="Arial" panose="020B0604020202020204" pitchFamily="34" charset="0"/>
              </a:rPr>
              <a:t> A coincidence of the two PIN reduces the background due to low energy photons.</a:t>
            </a:r>
          </a:p>
          <a:p>
            <a:pPr algn="l">
              <a:lnSpc>
                <a:spcPct val="60000"/>
              </a:lnSpc>
              <a:buFont typeface="Wingdings" pitchFamily="2" charset="2"/>
              <a:buChar char="Ø"/>
            </a:pPr>
            <a:r>
              <a:rPr lang="en-US" altLang="de-DE" sz="1700" dirty="0">
                <a:latin typeface="Arial" panose="020B0604020202020204" pitchFamily="34" charset="0"/>
                <a:cs typeface="Arial" panose="020B0604020202020204" pitchFamily="34" charset="0"/>
              </a:rPr>
              <a:t> A counting module is used with threshold value comparator for alarming.</a:t>
            </a:r>
          </a:p>
          <a:p>
            <a:pPr algn="l">
              <a:lnSpc>
                <a:spcPct val="60000"/>
              </a:lnSpc>
            </a:pPr>
            <a:r>
              <a:rPr lang="en-US" altLang="de-DE" sz="1700" b="1" dirty="0">
                <a:solidFill>
                  <a:srgbClr val="009900"/>
                </a:solidFill>
                <a:latin typeface="Arial" panose="020B0604020202020204" pitchFamily="34" charset="0"/>
                <a:cs typeface="Arial" panose="020B0604020202020204" pitchFamily="34" charset="0"/>
                <a:sym typeface="Symbol" pitchFamily="18" charset="2"/>
              </a:rPr>
              <a:t></a:t>
            </a:r>
            <a:r>
              <a:rPr lang="en-US" altLang="de-DE" sz="1700" b="1" dirty="0">
                <a:solidFill>
                  <a:srgbClr val="009900"/>
                </a:solidFill>
                <a:latin typeface="Arial" panose="020B0604020202020204" pitchFamily="34" charset="0"/>
                <a:cs typeface="Arial" panose="020B0604020202020204" pitchFamily="34" charset="0"/>
              </a:rPr>
              <a:t> small and cheap detector.</a:t>
            </a:r>
          </a:p>
        </p:txBody>
      </p:sp>
      <p:grpSp>
        <p:nvGrpSpPr>
          <p:cNvPr id="2" name="Gruppieren 1"/>
          <p:cNvGrpSpPr/>
          <p:nvPr/>
        </p:nvGrpSpPr>
        <p:grpSpPr>
          <a:xfrm>
            <a:off x="955675" y="2815777"/>
            <a:ext cx="3852863" cy="2960687"/>
            <a:chOff x="955675" y="3287713"/>
            <a:chExt cx="3852863" cy="2960687"/>
          </a:xfrm>
        </p:grpSpPr>
        <p:pic>
          <p:nvPicPr>
            <p:cNvPr id="8200" name="Picture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55675" y="3379788"/>
              <a:ext cx="3041650" cy="28686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201" name="Rectangle 8"/>
            <p:cNvSpPr>
              <a:spLocks noChangeArrowheads="1"/>
            </p:cNvSpPr>
            <p:nvPr/>
          </p:nvSpPr>
          <p:spPr bwMode="auto">
            <a:xfrm>
              <a:off x="2627313" y="3287713"/>
              <a:ext cx="2181225" cy="8025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1700" dirty="0">
                  <a:latin typeface="Arial" panose="020B0604020202020204" pitchFamily="34" charset="0"/>
                  <a:cs typeface="Arial" panose="020B0604020202020204" pitchFamily="34" charset="0"/>
                </a:rPr>
                <a:t>2 PIN diodes: </a:t>
              </a:r>
            </a:p>
            <a:p>
              <a:pPr algn="l">
                <a:lnSpc>
                  <a:spcPct val="30000"/>
                </a:lnSpc>
              </a:pPr>
              <a:r>
                <a:rPr lang="en-US" altLang="de-DE" sz="1700" dirty="0">
                  <a:latin typeface="Arial" panose="020B0604020202020204" pitchFamily="34" charset="0"/>
                  <a:cs typeface="Arial" panose="020B0604020202020204" pitchFamily="34" charset="0"/>
                </a:rPr>
                <a:t>7.5 × 20 mm</a:t>
              </a:r>
              <a:r>
                <a:rPr lang="en-US" altLang="de-DE" sz="1700" baseline="30000" dirty="0">
                  <a:latin typeface="Arial" panose="020B0604020202020204" pitchFamily="34" charset="0"/>
                  <a:cs typeface="Arial" panose="020B0604020202020204" pitchFamily="34" charset="0"/>
                </a:rPr>
                <a:t>2</a:t>
              </a:r>
              <a:r>
                <a:rPr lang="en-US" altLang="de-DE" sz="1700" dirty="0">
                  <a:latin typeface="Arial" panose="020B0604020202020204" pitchFamily="34" charset="0"/>
                  <a:cs typeface="Arial" panose="020B0604020202020204" pitchFamily="34" charset="0"/>
                </a:rPr>
                <a:t> </a:t>
              </a:r>
            </a:p>
            <a:p>
              <a:pPr algn="l">
                <a:lnSpc>
                  <a:spcPct val="30000"/>
                </a:lnSpc>
              </a:pPr>
              <a:r>
                <a:rPr lang="en-US" altLang="de-DE" sz="1700" dirty="0">
                  <a:latin typeface="Arial" panose="020B0604020202020204" pitchFamily="34" charset="0"/>
                  <a:cs typeface="Arial" panose="020B0604020202020204" pitchFamily="34" charset="0"/>
                </a:rPr>
                <a:t>0.1 mm thickness.</a:t>
              </a:r>
            </a:p>
          </p:txBody>
        </p:sp>
        <p:sp>
          <p:nvSpPr>
            <p:cNvPr id="8202" name="Text Box 9"/>
            <p:cNvSpPr txBox="1">
              <a:spLocks noChangeArrowheads="1"/>
            </p:cNvSpPr>
            <p:nvPr/>
          </p:nvSpPr>
          <p:spPr bwMode="auto">
            <a:xfrm>
              <a:off x="1135063" y="5614988"/>
              <a:ext cx="1330325"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a:t>electronics</a:t>
              </a:r>
            </a:p>
          </p:txBody>
        </p:sp>
      </p:grpSp>
      <p:pic>
        <p:nvPicPr>
          <p:cNvPr id="116738" name="Picture 2"/>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499992" y="2608886"/>
            <a:ext cx="3689454" cy="328151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222580951"/>
      </p:ext>
    </p:extLst>
  </p:cSld>
  <p:clrMapOvr>
    <a:masterClrMapping/>
  </p:clrMapOvr>
  <p:transition/>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Text Box 2"/>
          <p:cNvSpPr txBox="1">
            <a:spLocks noChangeArrowheads="1"/>
          </p:cNvSpPr>
          <p:nvPr/>
        </p:nvSpPr>
        <p:spPr bwMode="auto">
          <a:xfrm>
            <a:off x="252000" y="180000"/>
            <a:ext cx="7924800" cy="430887"/>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200" b="1" dirty="0" smtClean="0">
                <a:solidFill>
                  <a:srgbClr val="000000"/>
                </a:solidFill>
                <a:latin typeface="Calibri" panose="020F0502020204030204" pitchFamily="34" charset="0"/>
                <a:cs typeface="Calibri" panose="020F0502020204030204" pitchFamily="34" charset="0"/>
              </a:rPr>
              <a:t>Collimation at LINACs</a:t>
            </a:r>
            <a:endParaRPr lang="en-US" altLang="de-DE" sz="2200" b="1" dirty="0">
              <a:solidFill>
                <a:srgbClr val="000000"/>
              </a:solidFill>
              <a:latin typeface="Calibri" panose="020F0502020204030204" pitchFamily="34" charset="0"/>
              <a:cs typeface="Calibri" panose="020F0502020204030204" pitchFamily="34" charset="0"/>
            </a:endParaRPr>
          </a:p>
        </p:txBody>
      </p:sp>
      <p:sp>
        <p:nvSpPr>
          <p:cNvPr id="12" name="Rectangle 4"/>
          <p:cNvSpPr>
            <a:spLocks noChangeArrowheads="1"/>
          </p:cNvSpPr>
          <p:nvPr/>
        </p:nvSpPr>
        <p:spPr bwMode="auto">
          <a:xfrm>
            <a:off x="56191" y="872299"/>
            <a:ext cx="5263229" cy="16496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pPr>
            <a:r>
              <a:rPr lang="en-US" altLang="de-DE" sz="1600" b="1" dirty="0" smtClean="0">
                <a:solidFill>
                  <a:srgbClr val="0000FF"/>
                </a:solidFill>
                <a:latin typeface="Arial" panose="020B0604020202020204" pitchFamily="34" charset="0"/>
                <a:cs typeface="Arial" panose="020B0604020202020204" pitchFamily="34" charset="0"/>
              </a:rPr>
              <a:t>Halo development caused by </a:t>
            </a:r>
          </a:p>
          <a:p>
            <a:pPr marL="285750" indent="-285750" algn="l">
              <a:lnSpc>
                <a:spcPct val="70000"/>
              </a:lnSpc>
              <a:buFont typeface="Wingdings" panose="05000000000000000000" pitchFamily="2" charset="2"/>
              <a:buChar char="Ø"/>
            </a:pPr>
            <a:r>
              <a:rPr lang="en-US" altLang="de-DE" sz="1500" dirty="0" smtClean="0">
                <a:latin typeface="Arial" panose="020B0604020202020204" pitchFamily="34" charset="0"/>
                <a:cs typeface="Arial" panose="020B0604020202020204" pitchFamily="34" charset="0"/>
              </a:rPr>
              <a:t>higher order magnet fields (e.g. aberration)</a:t>
            </a:r>
          </a:p>
          <a:p>
            <a:pPr marL="285750" indent="-285750" algn="l">
              <a:lnSpc>
                <a:spcPct val="70000"/>
              </a:lnSpc>
              <a:buFont typeface="Wingdings" panose="05000000000000000000" pitchFamily="2" charset="2"/>
              <a:buChar char="Ø"/>
            </a:pPr>
            <a:r>
              <a:rPr lang="en-US" altLang="de-DE" sz="1500" dirty="0" smtClean="0">
                <a:latin typeface="Arial" panose="020B0604020202020204" pitchFamily="34" charset="0"/>
                <a:cs typeface="Arial" panose="020B0604020202020204" pitchFamily="34" charset="0"/>
              </a:rPr>
              <a:t>transverse </a:t>
            </a:r>
            <a:r>
              <a:rPr lang="en-US" altLang="de-DE" sz="1500" dirty="0" err="1" smtClean="0">
                <a:latin typeface="Arial" panose="020B0604020202020204" pitchFamily="34" charset="0"/>
                <a:cs typeface="Arial" panose="020B0604020202020204" pitchFamily="34" charset="0"/>
              </a:rPr>
              <a:t>mis</a:t>
            </a:r>
            <a:r>
              <a:rPr lang="en-US" altLang="de-DE" sz="1500" dirty="0" smtClean="0">
                <a:latin typeface="Arial" panose="020B0604020202020204" pitchFamily="34" charset="0"/>
                <a:cs typeface="Arial" panose="020B0604020202020204" pitchFamily="34" charset="0"/>
              </a:rPr>
              <a:t>-match </a:t>
            </a:r>
          </a:p>
          <a:p>
            <a:pPr marL="285750" indent="-285750" algn="l">
              <a:lnSpc>
                <a:spcPct val="70000"/>
              </a:lnSpc>
              <a:buFont typeface="Wingdings" panose="05000000000000000000" pitchFamily="2" charset="2"/>
              <a:buChar char="Ø"/>
            </a:pPr>
            <a:r>
              <a:rPr lang="en-US" altLang="de-DE" sz="1500" dirty="0" smtClean="0">
                <a:latin typeface="Arial" panose="020B0604020202020204" pitchFamily="34" charset="0"/>
                <a:cs typeface="Arial" panose="020B0604020202020204" pitchFamily="34" charset="0"/>
              </a:rPr>
              <a:t>off-momentum particles due to wrong focusing</a:t>
            </a:r>
          </a:p>
          <a:p>
            <a:pPr marL="285750" indent="-285750" algn="l">
              <a:lnSpc>
                <a:spcPct val="70000"/>
              </a:lnSpc>
              <a:buFont typeface="Wingdings" panose="05000000000000000000" pitchFamily="2" charset="2"/>
              <a:buChar char="Ø"/>
            </a:pPr>
            <a:r>
              <a:rPr lang="en-US" altLang="de-DE" sz="1500" dirty="0" smtClean="0">
                <a:latin typeface="Arial" panose="020B0604020202020204" pitchFamily="34" charset="0"/>
                <a:cs typeface="Arial" panose="020B0604020202020204" pitchFamily="34" charset="0"/>
              </a:rPr>
              <a:t>space charge forces</a:t>
            </a:r>
          </a:p>
          <a:p>
            <a:pPr algn="l">
              <a:lnSpc>
                <a:spcPct val="70000"/>
              </a:lnSpc>
            </a:pPr>
            <a:r>
              <a:rPr lang="en-US" altLang="de-DE" sz="1500" b="1" dirty="0" smtClean="0">
                <a:solidFill>
                  <a:srgbClr val="0000FF"/>
                </a:solidFill>
                <a:latin typeface="Arial" panose="020B0604020202020204" pitchFamily="34" charset="0"/>
                <a:cs typeface="Arial" panose="020B0604020202020204" pitchFamily="34" charset="0"/>
                <a:sym typeface="Symbol"/>
              </a:rPr>
              <a:t>Goal: </a:t>
            </a:r>
            <a:r>
              <a:rPr lang="en-US" altLang="de-DE" sz="1500" dirty="0" smtClean="0">
                <a:latin typeface="Arial" panose="020B0604020202020204" pitchFamily="34" charset="0"/>
                <a:cs typeface="Arial" panose="020B0604020202020204" pitchFamily="34" charset="0"/>
                <a:sym typeface="Symbol"/>
              </a:rPr>
              <a:t>Halo </a:t>
            </a:r>
            <a:r>
              <a:rPr lang="en-US" altLang="de-DE" sz="1500" dirty="0">
                <a:latin typeface="Arial" panose="020B0604020202020204" pitchFamily="34" charset="0"/>
                <a:cs typeface="Arial" panose="020B0604020202020204" pitchFamily="34" charset="0"/>
                <a:sym typeface="Symbol"/>
              </a:rPr>
              <a:t>cutting at low energy to prevent </a:t>
            </a:r>
            <a:r>
              <a:rPr lang="en-US" altLang="de-DE" sz="1500" dirty="0" smtClean="0">
                <a:latin typeface="Arial" panose="020B0604020202020204" pitchFamily="34" charset="0"/>
                <a:cs typeface="Arial" panose="020B0604020202020204" pitchFamily="34" charset="0"/>
                <a:sym typeface="Symbol"/>
              </a:rPr>
              <a:t>for activation  </a:t>
            </a:r>
            <a:endParaRPr lang="en-US" altLang="de-DE" sz="1500" dirty="0">
              <a:latin typeface="Arial" panose="020B0604020202020204" pitchFamily="34" charset="0"/>
              <a:cs typeface="Arial" panose="020B0604020202020204" pitchFamily="34" charset="0"/>
            </a:endParaRPr>
          </a:p>
        </p:txBody>
      </p:sp>
      <p:sp>
        <p:nvSpPr>
          <p:cNvPr id="71" name="Rectangle 4"/>
          <p:cNvSpPr>
            <a:spLocks noChangeArrowheads="1"/>
          </p:cNvSpPr>
          <p:nvPr/>
        </p:nvSpPr>
        <p:spPr bwMode="auto">
          <a:xfrm>
            <a:off x="4884451" y="835235"/>
            <a:ext cx="4494435" cy="10849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pPr>
            <a:r>
              <a:rPr lang="en-US" altLang="de-DE" sz="1500" b="1" dirty="0" smtClean="0">
                <a:solidFill>
                  <a:srgbClr val="0000FF"/>
                </a:solidFill>
                <a:latin typeface="Arial" panose="020B0604020202020204" pitchFamily="34" charset="0"/>
                <a:cs typeface="Arial" panose="020B0604020202020204" pitchFamily="34" charset="0"/>
              </a:rPr>
              <a:t>Collimators: </a:t>
            </a:r>
          </a:p>
          <a:p>
            <a:pPr algn="l">
              <a:lnSpc>
                <a:spcPct val="70000"/>
              </a:lnSpc>
            </a:pPr>
            <a:r>
              <a:rPr lang="en-US" altLang="de-DE" sz="1500" dirty="0" smtClean="0">
                <a:latin typeface="Arial" panose="020B0604020202020204" pitchFamily="34" charset="0"/>
                <a:cs typeface="Arial" panose="020B0604020202020204" pitchFamily="34" charset="0"/>
              </a:rPr>
              <a:t>Cut the beam tail in space</a:t>
            </a:r>
          </a:p>
          <a:p>
            <a:pPr algn="l">
              <a:lnSpc>
                <a:spcPct val="70000"/>
              </a:lnSpc>
            </a:pPr>
            <a:r>
              <a:rPr lang="en-US" altLang="de-DE" sz="1500" dirty="0" smtClean="0">
                <a:latin typeface="Arial" panose="020B0604020202020204" pitchFamily="34" charset="0"/>
                <a:cs typeface="Arial" panose="020B0604020202020204" pitchFamily="34" charset="0"/>
              </a:rPr>
              <a:t>µ = 90</a:t>
            </a:r>
            <a:r>
              <a:rPr lang="en-US" altLang="de-DE" sz="1500" baseline="30000" dirty="0" smtClean="0">
                <a:latin typeface="Arial" panose="020B0604020202020204" pitchFamily="34" charset="0"/>
                <a:cs typeface="Arial" panose="020B0604020202020204" pitchFamily="34" charset="0"/>
              </a:rPr>
              <a:t>0</a:t>
            </a:r>
            <a:r>
              <a:rPr lang="en-US" altLang="de-DE" sz="1500" dirty="0" smtClean="0">
                <a:latin typeface="Arial" panose="020B0604020202020204" pitchFamily="34" charset="0"/>
                <a:cs typeface="Arial" panose="020B0604020202020204" pitchFamily="34" charset="0"/>
              </a:rPr>
              <a:t> or µ = 45</a:t>
            </a:r>
            <a:r>
              <a:rPr lang="en-US" altLang="de-DE" sz="1500" baseline="30000" dirty="0" smtClean="0">
                <a:latin typeface="Arial" panose="020B0604020202020204" pitchFamily="34" charset="0"/>
                <a:cs typeface="Arial" panose="020B0604020202020204" pitchFamily="34" charset="0"/>
              </a:rPr>
              <a:t>0</a:t>
            </a:r>
            <a:r>
              <a:rPr lang="en-US" altLang="de-DE" sz="1500" dirty="0" smtClean="0">
                <a:latin typeface="Arial" panose="020B0604020202020204" pitchFamily="34" charset="0"/>
                <a:cs typeface="Arial" panose="020B0604020202020204" pitchFamily="34" charset="0"/>
              </a:rPr>
              <a:t> </a:t>
            </a:r>
            <a:r>
              <a:rPr lang="en-US" altLang="de-DE" sz="1500" dirty="0" err="1" smtClean="0">
                <a:latin typeface="Arial" panose="020B0604020202020204" pitchFamily="34" charset="0"/>
                <a:cs typeface="Arial" panose="020B0604020202020204" pitchFamily="34" charset="0"/>
              </a:rPr>
              <a:t>betatron</a:t>
            </a:r>
            <a:r>
              <a:rPr lang="en-US" altLang="de-DE" sz="1500" dirty="0" smtClean="0">
                <a:latin typeface="Arial" panose="020B0604020202020204" pitchFamily="34" charset="0"/>
                <a:cs typeface="Arial" panose="020B0604020202020204" pitchFamily="34" charset="0"/>
              </a:rPr>
              <a:t> phase to cut angle </a:t>
            </a:r>
          </a:p>
          <a:p>
            <a:pPr marL="285750" indent="-285750" algn="l">
              <a:lnSpc>
                <a:spcPct val="70000"/>
              </a:lnSpc>
              <a:buFont typeface="Symbol"/>
              <a:buChar char="Þ"/>
            </a:pPr>
            <a:r>
              <a:rPr lang="en-US" altLang="de-DE" sz="1500" dirty="0" smtClean="0">
                <a:latin typeface="Arial" panose="020B0604020202020204" pitchFamily="34" charset="0"/>
                <a:cs typeface="Arial" panose="020B0604020202020204" pitchFamily="34" charset="0"/>
                <a:sym typeface="Symbol"/>
              </a:rPr>
              <a:t>at least two locations required</a:t>
            </a:r>
          </a:p>
        </p:txBody>
      </p:sp>
      <p:grpSp>
        <p:nvGrpSpPr>
          <p:cNvPr id="9" name="Gruppieren 8"/>
          <p:cNvGrpSpPr/>
          <p:nvPr/>
        </p:nvGrpSpPr>
        <p:grpSpPr>
          <a:xfrm>
            <a:off x="20493" y="2812400"/>
            <a:ext cx="6640519" cy="1696812"/>
            <a:chOff x="20493" y="2812400"/>
            <a:chExt cx="6640519" cy="1696812"/>
          </a:xfrm>
        </p:grpSpPr>
        <p:sp>
          <p:nvSpPr>
            <p:cNvPr id="10" name="Ellipse 9"/>
            <p:cNvSpPr/>
            <p:nvPr/>
          </p:nvSpPr>
          <p:spPr bwMode="auto">
            <a:xfrm rot="5400000">
              <a:off x="299944" y="3260279"/>
              <a:ext cx="845313" cy="578682"/>
            </a:xfrm>
            <a:prstGeom prst="ellipse">
              <a:avLst/>
            </a:prstGeom>
            <a:gradFill flip="none" rotWithShape="1">
              <a:gsLst>
                <a:gs pos="0">
                  <a:srgbClr val="FF3399">
                    <a:lumMod val="52000"/>
                    <a:lumOff val="48000"/>
                  </a:srgbClr>
                </a:gs>
                <a:gs pos="18000">
                  <a:srgbClr val="FF6633"/>
                </a:gs>
                <a:gs pos="29000">
                  <a:srgbClr val="FFFF00"/>
                </a:gs>
                <a:gs pos="62000">
                  <a:srgbClr val="01A78F"/>
                </a:gs>
                <a:gs pos="92000">
                  <a:srgbClr val="3366FF"/>
                </a:gs>
              </a:gsLst>
              <a:path path="circle">
                <a:fillToRect l="50000" t="50000" r="50000" b="50000"/>
              </a:path>
              <a:tileRect/>
            </a:gradFill>
            <a:ln w="3175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smtClean="0">
                <a:ln>
                  <a:noFill/>
                </a:ln>
                <a:solidFill>
                  <a:schemeClr val="tx1"/>
                </a:solidFill>
                <a:effectLst/>
                <a:latin typeface="Times New Roman" pitchFamily="18" charset="0"/>
              </a:endParaRPr>
            </a:p>
          </p:txBody>
        </p:sp>
        <p:grpSp>
          <p:nvGrpSpPr>
            <p:cNvPr id="4" name="Gruppieren 3"/>
            <p:cNvGrpSpPr/>
            <p:nvPr/>
          </p:nvGrpSpPr>
          <p:grpSpPr>
            <a:xfrm>
              <a:off x="1231042" y="3015240"/>
              <a:ext cx="748599" cy="1096636"/>
              <a:chOff x="1763688" y="3969381"/>
              <a:chExt cx="1224136" cy="1763875"/>
            </a:xfrm>
          </p:grpSpPr>
          <p:sp>
            <p:nvSpPr>
              <p:cNvPr id="14" name="Ellipse 13"/>
              <p:cNvSpPr/>
              <p:nvPr/>
            </p:nvSpPr>
            <p:spPr bwMode="auto">
              <a:xfrm rot="5400000">
                <a:off x="1701025" y="4358467"/>
                <a:ext cx="1359638" cy="946281"/>
              </a:xfrm>
              <a:prstGeom prst="ellipse">
                <a:avLst/>
              </a:prstGeom>
              <a:gradFill flip="none" rotWithShape="1">
                <a:gsLst>
                  <a:gs pos="0">
                    <a:srgbClr val="FF3399">
                      <a:lumMod val="52000"/>
                      <a:lumOff val="48000"/>
                    </a:srgbClr>
                  </a:gs>
                  <a:gs pos="18000">
                    <a:srgbClr val="FF6633"/>
                  </a:gs>
                  <a:gs pos="29000">
                    <a:srgbClr val="FFFF00"/>
                  </a:gs>
                  <a:gs pos="62000">
                    <a:srgbClr val="01A78F"/>
                  </a:gs>
                  <a:gs pos="92000">
                    <a:srgbClr val="3366FF"/>
                  </a:gs>
                </a:gsLst>
                <a:path path="circle">
                  <a:fillToRect l="50000" t="50000" r="50000" b="50000"/>
                </a:path>
                <a:tileRect/>
              </a:gradFill>
              <a:ln w="3175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smtClean="0">
                  <a:ln>
                    <a:noFill/>
                  </a:ln>
                  <a:solidFill>
                    <a:schemeClr val="tx1"/>
                  </a:solidFill>
                  <a:effectLst/>
                  <a:latin typeface="Times New Roman" pitchFamily="18" charset="0"/>
                </a:endParaRPr>
              </a:p>
            </p:txBody>
          </p:sp>
          <p:sp>
            <p:nvSpPr>
              <p:cNvPr id="3" name="Rechteck 2"/>
              <p:cNvSpPr/>
              <p:nvPr/>
            </p:nvSpPr>
            <p:spPr bwMode="auto">
              <a:xfrm>
                <a:off x="1763688" y="3969381"/>
                <a:ext cx="288032" cy="1763875"/>
              </a:xfrm>
              <a:prstGeom prst="rect">
                <a:avLst/>
              </a:prstGeom>
              <a:solidFill>
                <a:schemeClr val="bg2">
                  <a:alpha val="84000"/>
                </a:schemeClr>
              </a:solidFill>
              <a:ln w="31750" cap="flat" cmpd="sng" algn="ctr">
                <a:solidFill>
                  <a:schemeClr val="bg2"/>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de-DE" sz="1800" b="0" i="0" u="none" strike="noStrike" cap="none" normalizeH="0" baseline="0" smtClean="0">
                  <a:ln>
                    <a:noFill/>
                  </a:ln>
                  <a:solidFill>
                    <a:schemeClr val="tx1"/>
                  </a:solidFill>
                  <a:effectLst/>
                  <a:latin typeface="Times New Roman" pitchFamily="18" charset="0"/>
                </a:endParaRPr>
              </a:p>
            </p:txBody>
          </p:sp>
          <p:sp>
            <p:nvSpPr>
              <p:cNvPr id="16" name="Rechteck 15"/>
              <p:cNvSpPr/>
              <p:nvPr/>
            </p:nvSpPr>
            <p:spPr bwMode="auto">
              <a:xfrm>
                <a:off x="2699792" y="3969381"/>
                <a:ext cx="288032" cy="1763875"/>
              </a:xfrm>
              <a:prstGeom prst="rect">
                <a:avLst/>
              </a:prstGeom>
              <a:solidFill>
                <a:schemeClr val="bg2">
                  <a:alpha val="84000"/>
                </a:schemeClr>
              </a:solidFill>
              <a:ln w="31750" cap="flat" cmpd="sng" algn="ctr">
                <a:solidFill>
                  <a:schemeClr val="bg2"/>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de-DE" sz="1800" b="0" i="0" u="none" strike="noStrike" cap="none" normalizeH="0" baseline="0" smtClean="0">
                  <a:ln>
                    <a:noFill/>
                  </a:ln>
                  <a:solidFill>
                    <a:schemeClr val="tx1"/>
                  </a:solidFill>
                  <a:effectLst/>
                  <a:latin typeface="Times New Roman" pitchFamily="18" charset="0"/>
                </a:endParaRPr>
              </a:p>
            </p:txBody>
          </p:sp>
        </p:grpSp>
        <p:cxnSp>
          <p:nvCxnSpPr>
            <p:cNvPr id="23" name="Gerade Verbindung mit Pfeil 22"/>
            <p:cNvCxnSpPr/>
            <p:nvPr/>
          </p:nvCxnSpPr>
          <p:spPr bwMode="auto">
            <a:xfrm flipV="1">
              <a:off x="722601" y="2970472"/>
              <a:ext cx="0" cy="1096636"/>
            </a:xfrm>
            <a:prstGeom prst="straightConnector1">
              <a:avLst/>
            </a:prstGeom>
            <a:solidFill>
              <a:schemeClr val="accent1"/>
            </a:solidFill>
            <a:ln w="15875" cap="flat" cmpd="sng" algn="ctr">
              <a:solidFill>
                <a:srgbClr val="00000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8" name="Gerade Verbindung mit Pfeil 47"/>
            <p:cNvCxnSpPr/>
            <p:nvPr/>
          </p:nvCxnSpPr>
          <p:spPr bwMode="auto">
            <a:xfrm flipV="1">
              <a:off x="394370" y="3544334"/>
              <a:ext cx="704565" cy="3485"/>
            </a:xfrm>
            <a:prstGeom prst="straightConnector1">
              <a:avLst/>
            </a:prstGeom>
            <a:solidFill>
              <a:schemeClr val="accent1"/>
            </a:solidFill>
            <a:ln w="15875" cap="flat" cmpd="sng" algn="ctr">
              <a:solidFill>
                <a:srgbClr val="00000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53" name="Rectangle 4"/>
            <p:cNvSpPr>
              <a:spLocks noChangeArrowheads="1"/>
            </p:cNvSpPr>
            <p:nvPr/>
          </p:nvSpPr>
          <p:spPr bwMode="auto">
            <a:xfrm>
              <a:off x="394371" y="2972960"/>
              <a:ext cx="393207" cy="2427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pPr>
              <a:r>
                <a:rPr lang="en-US" altLang="de-DE" sz="1500" dirty="0" smtClean="0">
                  <a:latin typeface="Arial" panose="020B0604020202020204" pitchFamily="34" charset="0"/>
                  <a:cs typeface="Arial" panose="020B0604020202020204" pitchFamily="34" charset="0"/>
                  <a:sym typeface="Symbol"/>
                </a:rPr>
                <a:t>x’</a:t>
              </a:r>
              <a:endParaRPr lang="en-US" altLang="de-DE" sz="1500" dirty="0" smtClean="0">
                <a:latin typeface="Arial" panose="020B0604020202020204" pitchFamily="34" charset="0"/>
                <a:cs typeface="Arial" panose="020B0604020202020204" pitchFamily="34" charset="0"/>
              </a:endParaRPr>
            </a:p>
          </p:txBody>
        </p:sp>
        <p:sp>
          <p:nvSpPr>
            <p:cNvPr id="54" name="Rectangle 4"/>
            <p:cNvSpPr>
              <a:spLocks noChangeArrowheads="1"/>
            </p:cNvSpPr>
            <p:nvPr/>
          </p:nvSpPr>
          <p:spPr bwMode="auto">
            <a:xfrm>
              <a:off x="992722" y="3316566"/>
              <a:ext cx="167024" cy="1599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pPr>
              <a:r>
                <a:rPr lang="en-US" altLang="de-DE" sz="1500" dirty="0" smtClean="0">
                  <a:latin typeface="Arial" panose="020B0604020202020204" pitchFamily="34" charset="0"/>
                  <a:cs typeface="Arial" panose="020B0604020202020204" pitchFamily="34" charset="0"/>
                  <a:sym typeface="Symbol"/>
                </a:rPr>
                <a:t>x</a:t>
              </a:r>
              <a:endParaRPr lang="en-US" altLang="de-DE" sz="1500" dirty="0" smtClean="0">
                <a:latin typeface="Arial" panose="020B0604020202020204" pitchFamily="34" charset="0"/>
                <a:cs typeface="Arial" panose="020B0604020202020204" pitchFamily="34" charset="0"/>
              </a:endParaRPr>
            </a:p>
          </p:txBody>
        </p:sp>
        <p:sp>
          <p:nvSpPr>
            <p:cNvPr id="55" name="Rectangle 4"/>
            <p:cNvSpPr>
              <a:spLocks noChangeArrowheads="1"/>
            </p:cNvSpPr>
            <p:nvPr/>
          </p:nvSpPr>
          <p:spPr bwMode="auto">
            <a:xfrm>
              <a:off x="20493" y="2812400"/>
              <a:ext cx="2017508" cy="2431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pPr>
              <a:r>
                <a:rPr lang="en-US" altLang="de-DE" sz="1400" dirty="0" smtClean="0">
                  <a:latin typeface="Arial" panose="020B0604020202020204" pitchFamily="34" charset="0"/>
                  <a:cs typeface="Arial" panose="020B0604020202020204" pitchFamily="34" charset="0"/>
                  <a:sym typeface="Symbol"/>
                </a:rPr>
                <a:t>horizontal phase space </a:t>
              </a:r>
              <a:endParaRPr lang="en-US" altLang="de-DE" sz="1400" dirty="0" smtClean="0">
                <a:latin typeface="Arial" panose="020B0604020202020204" pitchFamily="34" charset="0"/>
                <a:cs typeface="Arial" panose="020B0604020202020204" pitchFamily="34" charset="0"/>
              </a:endParaRPr>
            </a:p>
          </p:txBody>
        </p:sp>
        <p:cxnSp>
          <p:nvCxnSpPr>
            <p:cNvPr id="56" name="Gerade Verbindung mit Pfeil 55"/>
            <p:cNvCxnSpPr/>
            <p:nvPr/>
          </p:nvCxnSpPr>
          <p:spPr bwMode="auto">
            <a:xfrm flipV="1">
              <a:off x="1603848" y="2990690"/>
              <a:ext cx="0" cy="1096636"/>
            </a:xfrm>
            <a:prstGeom prst="straightConnector1">
              <a:avLst/>
            </a:prstGeom>
            <a:solidFill>
              <a:schemeClr val="accent1"/>
            </a:solidFill>
            <a:ln w="15875" cap="flat" cmpd="sng" algn="ctr">
              <a:solidFill>
                <a:srgbClr val="00000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7" name="Gerade Verbindung mit Pfeil 56"/>
            <p:cNvCxnSpPr/>
            <p:nvPr/>
          </p:nvCxnSpPr>
          <p:spPr bwMode="auto">
            <a:xfrm flipV="1">
              <a:off x="1231042" y="3551566"/>
              <a:ext cx="704565" cy="3485"/>
            </a:xfrm>
            <a:prstGeom prst="straightConnector1">
              <a:avLst/>
            </a:prstGeom>
            <a:solidFill>
              <a:schemeClr val="accent1"/>
            </a:solidFill>
            <a:ln w="15875" cap="flat" cmpd="sng" algn="ctr">
              <a:solidFill>
                <a:srgbClr val="00000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17" name="Gruppieren 16"/>
            <p:cNvGrpSpPr/>
            <p:nvPr/>
          </p:nvGrpSpPr>
          <p:grpSpPr>
            <a:xfrm>
              <a:off x="3431836" y="2998838"/>
              <a:ext cx="909137" cy="1096636"/>
              <a:chOff x="2355946" y="2929301"/>
              <a:chExt cx="950993" cy="1147124"/>
            </a:xfrm>
          </p:grpSpPr>
          <p:grpSp>
            <p:nvGrpSpPr>
              <p:cNvPr id="5" name="Gruppieren 4"/>
              <p:cNvGrpSpPr/>
              <p:nvPr/>
            </p:nvGrpSpPr>
            <p:grpSpPr>
              <a:xfrm rot="5400000">
                <a:off x="2523739" y="3024415"/>
                <a:ext cx="615408" cy="950993"/>
                <a:chOff x="3794385" y="4077071"/>
                <a:chExt cx="946282" cy="1486652"/>
              </a:xfrm>
            </p:grpSpPr>
            <p:sp>
              <p:nvSpPr>
                <p:cNvPr id="19" name="Ellipse 18"/>
                <p:cNvSpPr/>
                <p:nvPr/>
              </p:nvSpPr>
              <p:spPr bwMode="auto">
                <a:xfrm rot="5400000">
                  <a:off x="3587707" y="4336047"/>
                  <a:ext cx="1359638" cy="946281"/>
                </a:xfrm>
                <a:prstGeom prst="ellipse">
                  <a:avLst/>
                </a:prstGeom>
                <a:gradFill flip="none" rotWithShape="1">
                  <a:gsLst>
                    <a:gs pos="0">
                      <a:srgbClr val="FF3399">
                        <a:lumMod val="52000"/>
                        <a:lumOff val="48000"/>
                      </a:srgbClr>
                    </a:gs>
                    <a:gs pos="18000">
                      <a:srgbClr val="FF6633"/>
                    </a:gs>
                    <a:gs pos="29000">
                      <a:srgbClr val="FFFF00"/>
                    </a:gs>
                    <a:gs pos="62000">
                      <a:srgbClr val="01A78F"/>
                    </a:gs>
                    <a:gs pos="92000">
                      <a:srgbClr val="3366FF"/>
                    </a:gs>
                  </a:gsLst>
                  <a:path path="circle">
                    <a:fillToRect l="50000" t="50000" r="50000" b="50000"/>
                  </a:path>
                  <a:tileRect/>
                </a:gradFill>
                <a:ln w="3175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smtClean="0">
                    <a:ln>
                      <a:noFill/>
                    </a:ln>
                    <a:solidFill>
                      <a:schemeClr val="tx1"/>
                    </a:solidFill>
                    <a:effectLst/>
                    <a:latin typeface="Times New Roman" pitchFamily="18" charset="0"/>
                  </a:endParaRPr>
                </a:p>
              </p:txBody>
            </p:sp>
            <p:sp>
              <p:nvSpPr>
                <p:cNvPr id="21" name="Rechteck 20"/>
                <p:cNvSpPr/>
                <p:nvPr/>
              </p:nvSpPr>
              <p:spPr bwMode="auto">
                <a:xfrm>
                  <a:off x="4572000" y="4077071"/>
                  <a:ext cx="168667" cy="1411935"/>
                </a:xfrm>
                <a:prstGeom prst="rect">
                  <a:avLst/>
                </a:prstGeom>
                <a:solidFill>
                  <a:schemeClr val="bg1"/>
                </a:solidFill>
                <a:ln w="3175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de-DE" sz="1800" b="0" i="0" u="none" strike="noStrike" cap="none" normalizeH="0" baseline="0" smtClean="0">
                    <a:ln>
                      <a:noFill/>
                    </a:ln>
                    <a:solidFill>
                      <a:schemeClr val="tx1"/>
                    </a:solidFill>
                    <a:effectLst/>
                    <a:latin typeface="Times New Roman" pitchFamily="18" charset="0"/>
                  </a:endParaRPr>
                </a:p>
              </p:txBody>
            </p:sp>
            <p:sp>
              <p:nvSpPr>
                <p:cNvPr id="22" name="Rechteck 21"/>
                <p:cNvSpPr/>
                <p:nvPr/>
              </p:nvSpPr>
              <p:spPr bwMode="auto">
                <a:xfrm>
                  <a:off x="3794385" y="4151788"/>
                  <a:ext cx="168667" cy="1411935"/>
                </a:xfrm>
                <a:prstGeom prst="rect">
                  <a:avLst/>
                </a:prstGeom>
                <a:solidFill>
                  <a:schemeClr val="bg1"/>
                </a:solidFill>
                <a:ln w="3175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de-DE" sz="1800" b="0" i="0" u="none" strike="noStrike" cap="none" normalizeH="0" baseline="0" smtClean="0">
                    <a:ln>
                      <a:noFill/>
                    </a:ln>
                    <a:solidFill>
                      <a:schemeClr val="tx1"/>
                    </a:solidFill>
                    <a:effectLst/>
                    <a:latin typeface="Times New Roman" pitchFamily="18" charset="0"/>
                  </a:endParaRPr>
                </a:p>
              </p:txBody>
            </p:sp>
          </p:grpSp>
          <p:cxnSp>
            <p:nvCxnSpPr>
              <p:cNvPr id="58" name="Gerade Verbindung mit Pfeil 57"/>
              <p:cNvCxnSpPr/>
              <p:nvPr/>
            </p:nvCxnSpPr>
            <p:spPr bwMode="auto">
              <a:xfrm flipV="1">
                <a:off x="2486839" y="3499219"/>
                <a:ext cx="737002" cy="3645"/>
              </a:xfrm>
              <a:prstGeom prst="straightConnector1">
                <a:avLst/>
              </a:prstGeom>
              <a:solidFill>
                <a:schemeClr val="accent1"/>
              </a:solidFill>
              <a:ln w="15875" cap="flat" cmpd="sng" algn="ctr">
                <a:solidFill>
                  <a:srgbClr val="00000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9" name="Gerade Verbindung mit Pfeil 58"/>
              <p:cNvCxnSpPr/>
              <p:nvPr/>
            </p:nvCxnSpPr>
            <p:spPr bwMode="auto">
              <a:xfrm flipV="1">
                <a:off x="2841961" y="2929301"/>
                <a:ext cx="0" cy="1147124"/>
              </a:xfrm>
              <a:prstGeom prst="straightConnector1">
                <a:avLst/>
              </a:prstGeom>
              <a:solidFill>
                <a:schemeClr val="accent1"/>
              </a:solidFill>
              <a:ln w="15875" cap="flat" cmpd="sng" algn="ctr">
                <a:solidFill>
                  <a:srgbClr val="00000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7" name="Bogen 46"/>
              <p:cNvSpPr/>
              <p:nvPr/>
            </p:nvSpPr>
            <p:spPr bwMode="auto">
              <a:xfrm>
                <a:off x="2579989" y="3167635"/>
                <a:ext cx="550701" cy="653411"/>
              </a:xfrm>
              <a:prstGeom prst="arc">
                <a:avLst/>
              </a:prstGeom>
              <a:noFill/>
              <a:ln w="31750" cap="flat" cmpd="sng" algn="ctr">
                <a:solidFill>
                  <a:srgbClr val="FF0000"/>
                </a:solidFill>
                <a:prstDash val="sysDash"/>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de-DE" sz="1800" b="0" i="0" u="none" strike="noStrike" cap="none" normalizeH="0" baseline="0" smtClean="0">
                  <a:ln>
                    <a:noFill/>
                  </a:ln>
                  <a:solidFill>
                    <a:schemeClr val="tx1"/>
                  </a:solidFill>
                  <a:effectLst/>
                  <a:latin typeface="Times New Roman" pitchFamily="18" charset="0"/>
                </a:endParaRPr>
              </a:p>
            </p:txBody>
          </p:sp>
        </p:grpSp>
        <p:sp>
          <p:nvSpPr>
            <p:cNvPr id="61" name="Rectangle 4"/>
            <p:cNvSpPr>
              <a:spLocks noChangeArrowheads="1"/>
            </p:cNvSpPr>
            <p:nvPr/>
          </p:nvSpPr>
          <p:spPr bwMode="auto">
            <a:xfrm>
              <a:off x="2200321" y="3044842"/>
              <a:ext cx="909612" cy="7723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pPr>
              <a:r>
                <a:rPr lang="en-US" altLang="de-DE" sz="1500" dirty="0" err="1" smtClean="0">
                  <a:solidFill>
                    <a:srgbClr val="FF0000"/>
                  </a:solidFill>
                  <a:latin typeface="Arial" panose="020B0604020202020204" pitchFamily="34" charset="0"/>
                  <a:cs typeface="Arial" panose="020B0604020202020204" pitchFamily="34" charset="0"/>
                  <a:sym typeface="Symbol"/>
                </a:rPr>
                <a:t>Betatron</a:t>
              </a:r>
              <a:endParaRPr lang="en-US" altLang="de-DE" sz="1500" dirty="0" smtClean="0">
                <a:solidFill>
                  <a:srgbClr val="FF0000"/>
                </a:solidFill>
                <a:latin typeface="Arial" panose="020B0604020202020204" pitchFamily="34" charset="0"/>
                <a:cs typeface="Arial" panose="020B0604020202020204" pitchFamily="34" charset="0"/>
                <a:sym typeface="Symbol"/>
              </a:endParaRPr>
            </a:p>
            <a:p>
              <a:pPr algn="l">
                <a:lnSpc>
                  <a:spcPct val="70000"/>
                </a:lnSpc>
              </a:pPr>
              <a:r>
                <a:rPr lang="en-US" altLang="de-DE" sz="1500" dirty="0" smtClean="0">
                  <a:solidFill>
                    <a:srgbClr val="FF0000"/>
                  </a:solidFill>
                  <a:latin typeface="Arial" panose="020B0604020202020204" pitchFamily="34" charset="0"/>
                  <a:cs typeface="Arial" panose="020B0604020202020204" pitchFamily="34" charset="0"/>
                  <a:sym typeface="Symbol"/>
                </a:rPr>
                <a:t>phase</a:t>
              </a:r>
            </a:p>
            <a:p>
              <a:pPr algn="l">
                <a:lnSpc>
                  <a:spcPct val="70000"/>
                </a:lnSpc>
              </a:pPr>
              <a:r>
                <a:rPr lang="en-US" altLang="de-DE" sz="1500" dirty="0" smtClean="0">
                  <a:solidFill>
                    <a:srgbClr val="FF0000"/>
                  </a:solidFill>
                  <a:latin typeface="Arial" panose="020B0604020202020204" pitchFamily="34" charset="0"/>
                  <a:cs typeface="Arial" panose="020B0604020202020204" pitchFamily="34" charset="0"/>
                  <a:sym typeface="Symbol"/>
                </a:rPr>
                <a:t>µ = 90</a:t>
              </a:r>
              <a:r>
                <a:rPr lang="en-US" altLang="de-DE" sz="1500" baseline="30000" dirty="0" smtClean="0">
                  <a:solidFill>
                    <a:srgbClr val="FF0000"/>
                  </a:solidFill>
                  <a:latin typeface="Arial" panose="020B0604020202020204" pitchFamily="34" charset="0"/>
                  <a:cs typeface="Arial" panose="020B0604020202020204" pitchFamily="34" charset="0"/>
                  <a:sym typeface="Symbol"/>
                </a:rPr>
                <a:t>0</a:t>
              </a:r>
              <a:r>
                <a:rPr lang="en-US" altLang="de-DE" sz="1500" dirty="0" smtClean="0">
                  <a:solidFill>
                    <a:srgbClr val="FF0000"/>
                  </a:solidFill>
                  <a:latin typeface="Arial" panose="020B0604020202020204" pitchFamily="34" charset="0"/>
                  <a:cs typeface="Arial" panose="020B0604020202020204" pitchFamily="34" charset="0"/>
                  <a:sym typeface="Symbol"/>
                </a:rPr>
                <a:t> </a:t>
              </a:r>
              <a:endParaRPr lang="en-US" altLang="de-DE" sz="1500" dirty="0" smtClean="0">
                <a:solidFill>
                  <a:srgbClr val="FF0000"/>
                </a:solidFill>
                <a:latin typeface="Arial" panose="020B0604020202020204" pitchFamily="34" charset="0"/>
                <a:cs typeface="Arial" panose="020B0604020202020204" pitchFamily="34" charset="0"/>
              </a:endParaRPr>
            </a:p>
          </p:txBody>
        </p:sp>
        <p:grpSp>
          <p:nvGrpSpPr>
            <p:cNvPr id="15" name="Gruppieren 14"/>
            <p:cNvGrpSpPr/>
            <p:nvPr/>
          </p:nvGrpSpPr>
          <p:grpSpPr>
            <a:xfrm>
              <a:off x="4367940" y="2990690"/>
              <a:ext cx="909137" cy="1121186"/>
              <a:chOff x="3258203" y="2920778"/>
              <a:chExt cx="950993" cy="1172805"/>
            </a:xfrm>
          </p:grpSpPr>
          <p:grpSp>
            <p:nvGrpSpPr>
              <p:cNvPr id="27" name="Gruppieren 26"/>
              <p:cNvGrpSpPr/>
              <p:nvPr/>
            </p:nvGrpSpPr>
            <p:grpSpPr>
              <a:xfrm rot="5400000">
                <a:off x="3425996" y="3035622"/>
                <a:ext cx="615408" cy="950993"/>
                <a:chOff x="3794385" y="4077071"/>
                <a:chExt cx="946282" cy="1486652"/>
              </a:xfrm>
            </p:grpSpPr>
            <p:sp>
              <p:nvSpPr>
                <p:cNvPr id="28" name="Ellipse 27"/>
                <p:cNvSpPr/>
                <p:nvPr/>
              </p:nvSpPr>
              <p:spPr bwMode="auto">
                <a:xfrm rot="5400000">
                  <a:off x="3587707" y="4336047"/>
                  <a:ext cx="1359638" cy="946281"/>
                </a:xfrm>
                <a:prstGeom prst="ellipse">
                  <a:avLst/>
                </a:prstGeom>
                <a:gradFill flip="none" rotWithShape="1">
                  <a:gsLst>
                    <a:gs pos="0">
                      <a:srgbClr val="FF3399">
                        <a:lumMod val="52000"/>
                        <a:lumOff val="48000"/>
                      </a:srgbClr>
                    </a:gs>
                    <a:gs pos="18000">
                      <a:srgbClr val="FF6633"/>
                    </a:gs>
                    <a:gs pos="29000">
                      <a:srgbClr val="FFFF00"/>
                    </a:gs>
                    <a:gs pos="62000">
                      <a:srgbClr val="01A78F"/>
                    </a:gs>
                    <a:gs pos="92000">
                      <a:srgbClr val="3366FF"/>
                    </a:gs>
                  </a:gsLst>
                  <a:path path="circle">
                    <a:fillToRect l="50000" t="50000" r="50000" b="50000"/>
                  </a:path>
                  <a:tileRect/>
                </a:gradFill>
                <a:ln w="3175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smtClean="0">
                    <a:ln>
                      <a:noFill/>
                    </a:ln>
                    <a:solidFill>
                      <a:schemeClr val="tx1"/>
                    </a:solidFill>
                    <a:effectLst/>
                    <a:latin typeface="Times New Roman" pitchFamily="18" charset="0"/>
                  </a:endParaRPr>
                </a:p>
              </p:txBody>
            </p:sp>
            <p:sp>
              <p:nvSpPr>
                <p:cNvPr id="29" name="Rechteck 28"/>
                <p:cNvSpPr/>
                <p:nvPr/>
              </p:nvSpPr>
              <p:spPr bwMode="auto">
                <a:xfrm>
                  <a:off x="4572000" y="4077071"/>
                  <a:ext cx="168667" cy="1411935"/>
                </a:xfrm>
                <a:prstGeom prst="rect">
                  <a:avLst/>
                </a:prstGeom>
                <a:solidFill>
                  <a:schemeClr val="bg1"/>
                </a:solidFill>
                <a:ln w="3175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de-DE" sz="1800" b="0" i="0" u="none" strike="noStrike" cap="none" normalizeH="0" baseline="0" smtClean="0">
                    <a:ln>
                      <a:noFill/>
                    </a:ln>
                    <a:solidFill>
                      <a:schemeClr val="tx1"/>
                    </a:solidFill>
                    <a:effectLst/>
                    <a:latin typeface="Times New Roman" pitchFamily="18" charset="0"/>
                  </a:endParaRPr>
                </a:p>
              </p:txBody>
            </p:sp>
            <p:sp>
              <p:nvSpPr>
                <p:cNvPr id="30" name="Rechteck 29"/>
                <p:cNvSpPr/>
                <p:nvPr/>
              </p:nvSpPr>
              <p:spPr bwMode="auto">
                <a:xfrm>
                  <a:off x="3794385" y="4151788"/>
                  <a:ext cx="168667" cy="1411935"/>
                </a:xfrm>
                <a:prstGeom prst="rect">
                  <a:avLst/>
                </a:prstGeom>
                <a:solidFill>
                  <a:schemeClr val="bg1"/>
                </a:solidFill>
                <a:ln w="3175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de-DE" sz="1800" b="0" i="0" u="none" strike="noStrike" cap="none" normalizeH="0" baseline="0" smtClean="0">
                    <a:ln>
                      <a:noFill/>
                    </a:ln>
                    <a:solidFill>
                      <a:schemeClr val="tx1"/>
                    </a:solidFill>
                    <a:effectLst/>
                    <a:latin typeface="Times New Roman" pitchFamily="18" charset="0"/>
                  </a:endParaRPr>
                </a:p>
              </p:txBody>
            </p:sp>
          </p:grpSp>
          <p:grpSp>
            <p:nvGrpSpPr>
              <p:cNvPr id="7" name="Gruppieren 6"/>
              <p:cNvGrpSpPr/>
              <p:nvPr/>
            </p:nvGrpSpPr>
            <p:grpSpPr>
              <a:xfrm>
                <a:off x="3302587" y="2946459"/>
                <a:ext cx="875190" cy="1147124"/>
                <a:chOff x="1835329" y="5733256"/>
                <a:chExt cx="1368152" cy="1763875"/>
              </a:xfrm>
            </p:grpSpPr>
            <p:sp>
              <p:nvSpPr>
                <p:cNvPr id="24" name="Rechteck 23"/>
                <p:cNvSpPr/>
                <p:nvPr/>
              </p:nvSpPr>
              <p:spPr bwMode="auto">
                <a:xfrm>
                  <a:off x="2915449" y="5733256"/>
                  <a:ext cx="288032" cy="1763875"/>
                </a:xfrm>
                <a:prstGeom prst="rect">
                  <a:avLst/>
                </a:prstGeom>
                <a:solidFill>
                  <a:schemeClr val="bg2">
                    <a:alpha val="84000"/>
                  </a:schemeClr>
                </a:solidFill>
                <a:ln w="31750" cap="flat" cmpd="sng" algn="ctr">
                  <a:solidFill>
                    <a:schemeClr val="bg2"/>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de-DE" sz="1800" b="0" i="0" u="none" strike="noStrike" cap="none" normalizeH="0" baseline="0" smtClean="0">
                    <a:ln>
                      <a:noFill/>
                    </a:ln>
                    <a:solidFill>
                      <a:schemeClr val="tx1"/>
                    </a:solidFill>
                    <a:effectLst/>
                    <a:latin typeface="Times New Roman" pitchFamily="18" charset="0"/>
                  </a:endParaRPr>
                </a:p>
              </p:txBody>
            </p:sp>
            <p:sp>
              <p:nvSpPr>
                <p:cNvPr id="25" name="Rechteck 24"/>
                <p:cNvSpPr/>
                <p:nvPr/>
              </p:nvSpPr>
              <p:spPr bwMode="auto">
                <a:xfrm>
                  <a:off x="1835329" y="5733256"/>
                  <a:ext cx="288032" cy="1763875"/>
                </a:xfrm>
                <a:prstGeom prst="rect">
                  <a:avLst/>
                </a:prstGeom>
                <a:solidFill>
                  <a:schemeClr val="bg2">
                    <a:alpha val="84000"/>
                  </a:schemeClr>
                </a:solidFill>
                <a:ln w="31750" cap="flat" cmpd="sng" algn="ctr">
                  <a:solidFill>
                    <a:schemeClr val="bg2"/>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de-DE" sz="1800" b="0" i="0" u="none" strike="noStrike" cap="none" normalizeH="0" baseline="0" smtClean="0">
                    <a:ln>
                      <a:noFill/>
                    </a:ln>
                    <a:solidFill>
                      <a:schemeClr val="tx1"/>
                    </a:solidFill>
                    <a:effectLst/>
                    <a:latin typeface="Times New Roman" pitchFamily="18" charset="0"/>
                  </a:endParaRPr>
                </a:p>
              </p:txBody>
            </p:sp>
          </p:grpSp>
          <p:cxnSp>
            <p:nvCxnSpPr>
              <p:cNvPr id="62" name="Gerade Verbindung mit Pfeil 61"/>
              <p:cNvCxnSpPr/>
              <p:nvPr/>
            </p:nvCxnSpPr>
            <p:spPr bwMode="auto">
              <a:xfrm flipV="1">
                <a:off x="3740870" y="2920778"/>
                <a:ext cx="0" cy="1147124"/>
              </a:xfrm>
              <a:prstGeom prst="straightConnector1">
                <a:avLst/>
              </a:prstGeom>
              <a:solidFill>
                <a:schemeClr val="accent1"/>
              </a:solidFill>
              <a:ln w="15875" cap="flat" cmpd="sng" algn="ctr">
                <a:solidFill>
                  <a:srgbClr val="00000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63" name="Gerade Verbindung mit Pfeil 62"/>
              <p:cNvCxnSpPr/>
              <p:nvPr/>
            </p:nvCxnSpPr>
            <p:spPr bwMode="auto">
              <a:xfrm flipV="1">
                <a:off x="3394712" y="3503556"/>
                <a:ext cx="737002" cy="3645"/>
              </a:xfrm>
              <a:prstGeom prst="straightConnector1">
                <a:avLst/>
              </a:prstGeom>
              <a:solidFill>
                <a:schemeClr val="accent1"/>
              </a:solidFill>
              <a:ln w="15875" cap="flat" cmpd="sng" algn="ctr">
                <a:solidFill>
                  <a:srgbClr val="00000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13" name="Gruppieren 12"/>
            <p:cNvGrpSpPr/>
            <p:nvPr/>
          </p:nvGrpSpPr>
          <p:grpSpPr>
            <a:xfrm>
              <a:off x="5321075" y="2972960"/>
              <a:ext cx="909138" cy="1096636"/>
              <a:chOff x="4210701" y="2902232"/>
              <a:chExt cx="950994" cy="1147124"/>
            </a:xfrm>
          </p:grpSpPr>
          <p:grpSp>
            <p:nvGrpSpPr>
              <p:cNvPr id="38" name="Gruppieren 37"/>
              <p:cNvGrpSpPr/>
              <p:nvPr/>
            </p:nvGrpSpPr>
            <p:grpSpPr>
              <a:xfrm rot="5400000">
                <a:off x="4378494" y="3029944"/>
                <a:ext cx="615408" cy="950993"/>
                <a:chOff x="3794385" y="4077071"/>
                <a:chExt cx="946282" cy="1486652"/>
              </a:xfrm>
            </p:grpSpPr>
            <p:sp>
              <p:nvSpPr>
                <p:cNvPr id="39" name="Ellipse 38"/>
                <p:cNvSpPr/>
                <p:nvPr/>
              </p:nvSpPr>
              <p:spPr bwMode="auto">
                <a:xfrm rot="5400000">
                  <a:off x="3587707" y="4336047"/>
                  <a:ext cx="1359638" cy="946281"/>
                </a:xfrm>
                <a:prstGeom prst="ellipse">
                  <a:avLst/>
                </a:prstGeom>
                <a:gradFill flip="none" rotWithShape="1">
                  <a:gsLst>
                    <a:gs pos="0">
                      <a:srgbClr val="FF3399">
                        <a:lumMod val="52000"/>
                        <a:lumOff val="48000"/>
                      </a:srgbClr>
                    </a:gs>
                    <a:gs pos="18000">
                      <a:srgbClr val="FF6633"/>
                    </a:gs>
                    <a:gs pos="29000">
                      <a:srgbClr val="FFFF00"/>
                    </a:gs>
                    <a:gs pos="62000">
                      <a:srgbClr val="01A78F"/>
                    </a:gs>
                    <a:gs pos="92000">
                      <a:srgbClr val="3366FF"/>
                    </a:gs>
                  </a:gsLst>
                  <a:path path="circle">
                    <a:fillToRect l="50000" t="50000" r="50000" b="50000"/>
                  </a:path>
                  <a:tileRect/>
                </a:gradFill>
                <a:ln w="3175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smtClean="0">
                    <a:ln>
                      <a:noFill/>
                    </a:ln>
                    <a:solidFill>
                      <a:schemeClr val="tx1"/>
                    </a:solidFill>
                    <a:effectLst/>
                    <a:latin typeface="Times New Roman" pitchFamily="18" charset="0"/>
                  </a:endParaRPr>
                </a:p>
              </p:txBody>
            </p:sp>
            <p:sp>
              <p:nvSpPr>
                <p:cNvPr id="40" name="Rechteck 39"/>
                <p:cNvSpPr/>
                <p:nvPr/>
              </p:nvSpPr>
              <p:spPr bwMode="auto">
                <a:xfrm>
                  <a:off x="4572000" y="4077071"/>
                  <a:ext cx="168667" cy="1411935"/>
                </a:xfrm>
                <a:prstGeom prst="rect">
                  <a:avLst/>
                </a:prstGeom>
                <a:solidFill>
                  <a:schemeClr val="bg1"/>
                </a:solidFill>
                <a:ln w="3175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de-DE" sz="1800" b="0" i="0" u="none" strike="noStrike" cap="none" normalizeH="0" baseline="0" smtClean="0">
                    <a:ln>
                      <a:noFill/>
                    </a:ln>
                    <a:solidFill>
                      <a:schemeClr val="tx1"/>
                    </a:solidFill>
                    <a:effectLst/>
                    <a:latin typeface="Times New Roman" pitchFamily="18" charset="0"/>
                  </a:endParaRPr>
                </a:p>
              </p:txBody>
            </p:sp>
            <p:sp>
              <p:nvSpPr>
                <p:cNvPr id="41" name="Rechteck 40"/>
                <p:cNvSpPr/>
                <p:nvPr/>
              </p:nvSpPr>
              <p:spPr bwMode="auto">
                <a:xfrm>
                  <a:off x="3794385" y="4151788"/>
                  <a:ext cx="168667" cy="1411935"/>
                </a:xfrm>
                <a:prstGeom prst="rect">
                  <a:avLst/>
                </a:prstGeom>
                <a:solidFill>
                  <a:schemeClr val="bg1"/>
                </a:solidFill>
                <a:ln w="3175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de-DE" sz="1800" b="0" i="0" u="none" strike="noStrike" cap="none" normalizeH="0" baseline="0" smtClean="0">
                    <a:ln>
                      <a:noFill/>
                    </a:ln>
                    <a:solidFill>
                      <a:schemeClr val="tx1"/>
                    </a:solidFill>
                    <a:effectLst/>
                    <a:latin typeface="Times New Roman" pitchFamily="18" charset="0"/>
                  </a:endParaRPr>
                </a:p>
              </p:txBody>
            </p:sp>
          </p:grpSp>
          <p:sp>
            <p:nvSpPr>
              <p:cNvPr id="42" name="Rechteck 41"/>
              <p:cNvSpPr/>
              <p:nvPr/>
            </p:nvSpPr>
            <p:spPr bwMode="auto">
              <a:xfrm rot="10800000">
                <a:off x="4258497" y="3258260"/>
                <a:ext cx="165363" cy="505717"/>
              </a:xfrm>
              <a:prstGeom prst="rect">
                <a:avLst/>
              </a:prstGeom>
              <a:solidFill>
                <a:schemeClr val="bg1"/>
              </a:solidFill>
              <a:ln w="3175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de-DE" sz="1800" b="0" i="0" u="none" strike="noStrike" cap="none" normalizeH="0" baseline="0" smtClean="0">
                  <a:ln>
                    <a:noFill/>
                  </a:ln>
                  <a:solidFill>
                    <a:schemeClr val="tx1"/>
                  </a:solidFill>
                  <a:effectLst/>
                  <a:latin typeface="Times New Roman" pitchFamily="18" charset="0"/>
                </a:endParaRPr>
              </a:p>
            </p:txBody>
          </p:sp>
          <p:sp>
            <p:nvSpPr>
              <p:cNvPr id="43" name="Rechteck 42"/>
              <p:cNvSpPr/>
              <p:nvPr/>
            </p:nvSpPr>
            <p:spPr bwMode="auto">
              <a:xfrm rot="10800000">
                <a:off x="4948537" y="3260056"/>
                <a:ext cx="213158" cy="505717"/>
              </a:xfrm>
              <a:prstGeom prst="rect">
                <a:avLst/>
              </a:prstGeom>
              <a:solidFill>
                <a:schemeClr val="bg1"/>
              </a:solidFill>
              <a:ln w="3175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de-DE" sz="1800" b="0" i="0" u="none" strike="noStrike" cap="none" normalizeH="0" baseline="0" smtClean="0">
                  <a:ln>
                    <a:noFill/>
                  </a:ln>
                  <a:solidFill>
                    <a:schemeClr val="tx1"/>
                  </a:solidFill>
                  <a:effectLst/>
                  <a:latin typeface="Times New Roman" pitchFamily="18" charset="0"/>
                </a:endParaRPr>
              </a:p>
            </p:txBody>
          </p:sp>
          <p:cxnSp>
            <p:nvCxnSpPr>
              <p:cNvPr id="64" name="Gerade Verbindung mit Pfeil 63"/>
              <p:cNvCxnSpPr/>
              <p:nvPr/>
            </p:nvCxnSpPr>
            <p:spPr bwMode="auto">
              <a:xfrm flipV="1">
                <a:off x="4315673" y="3494882"/>
                <a:ext cx="737002" cy="3645"/>
              </a:xfrm>
              <a:prstGeom prst="straightConnector1">
                <a:avLst/>
              </a:prstGeom>
              <a:solidFill>
                <a:schemeClr val="accent1"/>
              </a:solidFill>
              <a:ln w="15875" cap="flat" cmpd="sng" algn="ctr">
                <a:solidFill>
                  <a:srgbClr val="00000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65" name="Gerade Verbindung mit Pfeil 64"/>
              <p:cNvCxnSpPr/>
              <p:nvPr/>
            </p:nvCxnSpPr>
            <p:spPr bwMode="auto">
              <a:xfrm flipV="1">
                <a:off x="4701716" y="2902232"/>
                <a:ext cx="0" cy="1147124"/>
              </a:xfrm>
              <a:prstGeom prst="straightConnector1">
                <a:avLst/>
              </a:prstGeom>
              <a:solidFill>
                <a:schemeClr val="accent1"/>
              </a:solidFill>
              <a:ln w="15875" cap="flat" cmpd="sng" algn="ctr">
                <a:solidFill>
                  <a:srgbClr val="00000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cxnSp>
          <p:nvCxnSpPr>
            <p:cNvPr id="51" name="Gerade Verbindung mit Pfeil 50"/>
            <p:cNvCxnSpPr/>
            <p:nvPr/>
          </p:nvCxnSpPr>
          <p:spPr bwMode="auto">
            <a:xfrm>
              <a:off x="324246" y="4206369"/>
              <a:ext cx="6263978" cy="0"/>
            </a:xfrm>
            <a:prstGeom prst="straightConnector1">
              <a:avLst/>
            </a:prstGeom>
            <a:solidFill>
              <a:schemeClr val="accent1"/>
            </a:solidFill>
            <a:ln w="25400" cap="flat" cmpd="sng" algn="ctr">
              <a:solidFill>
                <a:srgbClr val="FF0000"/>
              </a:solidFill>
              <a:prstDash val="solid"/>
              <a:round/>
              <a:headEnd type="none" w="med" len="med"/>
              <a:tailEnd type="stealth"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69" name="Rectangle 4"/>
            <p:cNvSpPr>
              <a:spLocks noChangeArrowheads="1"/>
            </p:cNvSpPr>
            <p:nvPr/>
          </p:nvSpPr>
          <p:spPr bwMode="auto">
            <a:xfrm>
              <a:off x="2242245" y="4266472"/>
              <a:ext cx="1410737" cy="2427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pPr>
              <a:r>
                <a:rPr lang="en-US" altLang="de-DE" sz="1500" dirty="0" smtClean="0">
                  <a:solidFill>
                    <a:srgbClr val="FF0000"/>
                  </a:solidFill>
                  <a:latin typeface="Arial" panose="020B0604020202020204" pitchFamily="34" charset="0"/>
                  <a:cs typeface="Arial" panose="020B0604020202020204" pitchFamily="34" charset="0"/>
                  <a:sym typeface="Symbol"/>
                </a:rPr>
                <a:t>beam path s</a:t>
              </a:r>
              <a:endParaRPr lang="en-US" altLang="de-DE" sz="1500" dirty="0" smtClean="0">
                <a:solidFill>
                  <a:srgbClr val="FF0000"/>
                </a:solidFill>
                <a:latin typeface="Arial" panose="020B0604020202020204" pitchFamily="34" charset="0"/>
                <a:cs typeface="Arial" panose="020B0604020202020204" pitchFamily="34" charset="0"/>
              </a:endParaRPr>
            </a:p>
          </p:txBody>
        </p:sp>
        <p:sp>
          <p:nvSpPr>
            <p:cNvPr id="337" name="Rechteck 336"/>
            <p:cNvSpPr/>
            <p:nvPr/>
          </p:nvSpPr>
          <p:spPr bwMode="auto">
            <a:xfrm rot="5400000">
              <a:off x="6407771" y="3896157"/>
              <a:ext cx="406594" cy="99888"/>
            </a:xfrm>
            <a:prstGeom prst="rect">
              <a:avLst/>
            </a:prstGeom>
            <a:solidFill>
              <a:schemeClr val="bg1"/>
            </a:solidFill>
            <a:ln w="3175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de-DE" sz="1800" b="0" i="0" u="none" strike="noStrike" cap="none" normalizeH="0" baseline="0" smtClean="0">
                <a:ln>
                  <a:noFill/>
                </a:ln>
                <a:solidFill>
                  <a:schemeClr val="tx1"/>
                </a:solidFill>
                <a:effectLst/>
                <a:latin typeface="Times New Roman" pitchFamily="18" charset="0"/>
              </a:endParaRPr>
            </a:p>
          </p:txBody>
        </p:sp>
      </p:grpSp>
      <p:grpSp>
        <p:nvGrpSpPr>
          <p:cNvPr id="6" name="Gruppieren 5"/>
          <p:cNvGrpSpPr/>
          <p:nvPr/>
        </p:nvGrpSpPr>
        <p:grpSpPr>
          <a:xfrm>
            <a:off x="107504" y="4667424"/>
            <a:ext cx="8578306" cy="1622634"/>
            <a:chOff x="107504" y="4667424"/>
            <a:chExt cx="8578306" cy="1622634"/>
          </a:xfrm>
        </p:grpSpPr>
        <p:sp>
          <p:nvSpPr>
            <p:cNvPr id="73" name="Ellipse 72"/>
            <p:cNvSpPr/>
            <p:nvPr/>
          </p:nvSpPr>
          <p:spPr bwMode="auto">
            <a:xfrm rot="5400000">
              <a:off x="370552" y="5089013"/>
              <a:ext cx="795694" cy="544714"/>
            </a:xfrm>
            <a:prstGeom prst="ellipse">
              <a:avLst/>
            </a:prstGeom>
            <a:gradFill flip="none" rotWithShape="1">
              <a:gsLst>
                <a:gs pos="0">
                  <a:srgbClr val="FF3399">
                    <a:lumMod val="52000"/>
                    <a:lumOff val="48000"/>
                  </a:srgbClr>
                </a:gs>
                <a:gs pos="18000">
                  <a:srgbClr val="FF6633"/>
                </a:gs>
                <a:gs pos="29000">
                  <a:srgbClr val="FFFF00"/>
                </a:gs>
                <a:gs pos="62000">
                  <a:srgbClr val="01A78F"/>
                </a:gs>
                <a:gs pos="92000">
                  <a:srgbClr val="3366FF"/>
                </a:gs>
              </a:gsLst>
              <a:path path="circle">
                <a:fillToRect l="50000" t="50000" r="50000" b="50000"/>
              </a:path>
              <a:tileRect/>
            </a:gradFill>
            <a:ln w="3175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smtClean="0">
                <a:ln>
                  <a:noFill/>
                </a:ln>
                <a:solidFill>
                  <a:schemeClr val="tx1"/>
                </a:solidFill>
                <a:effectLst/>
                <a:latin typeface="Times New Roman" pitchFamily="18" charset="0"/>
              </a:endParaRPr>
            </a:p>
          </p:txBody>
        </p:sp>
        <p:grpSp>
          <p:nvGrpSpPr>
            <p:cNvPr id="74" name="Gruppieren 73"/>
            <p:cNvGrpSpPr/>
            <p:nvPr/>
          </p:nvGrpSpPr>
          <p:grpSpPr>
            <a:xfrm>
              <a:off x="1246994" y="4858357"/>
              <a:ext cx="704657" cy="1032264"/>
              <a:chOff x="1763688" y="3969381"/>
              <a:chExt cx="1224136" cy="1763875"/>
            </a:xfrm>
          </p:grpSpPr>
          <p:sp>
            <p:nvSpPr>
              <p:cNvPr id="109" name="Ellipse 108"/>
              <p:cNvSpPr/>
              <p:nvPr/>
            </p:nvSpPr>
            <p:spPr bwMode="auto">
              <a:xfrm rot="5400000">
                <a:off x="1701025" y="4358467"/>
                <a:ext cx="1359638" cy="946281"/>
              </a:xfrm>
              <a:prstGeom prst="ellipse">
                <a:avLst/>
              </a:prstGeom>
              <a:gradFill flip="none" rotWithShape="1">
                <a:gsLst>
                  <a:gs pos="0">
                    <a:srgbClr val="FF3399">
                      <a:lumMod val="52000"/>
                      <a:lumOff val="48000"/>
                    </a:srgbClr>
                  </a:gs>
                  <a:gs pos="18000">
                    <a:srgbClr val="FF6633"/>
                  </a:gs>
                  <a:gs pos="29000">
                    <a:srgbClr val="FFFF00"/>
                  </a:gs>
                  <a:gs pos="62000">
                    <a:srgbClr val="01A78F"/>
                  </a:gs>
                  <a:gs pos="92000">
                    <a:srgbClr val="3366FF"/>
                  </a:gs>
                </a:gsLst>
                <a:path path="circle">
                  <a:fillToRect l="50000" t="50000" r="50000" b="50000"/>
                </a:path>
                <a:tileRect/>
              </a:gradFill>
              <a:ln w="3175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smtClean="0">
                  <a:ln>
                    <a:noFill/>
                  </a:ln>
                  <a:solidFill>
                    <a:schemeClr val="tx1"/>
                  </a:solidFill>
                  <a:effectLst/>
                  <a:latin typeface="Times New Roman" pitchFamily="18" charset="0"/>
                </a:endParaRPr>
              </a:p>
            </p:txBody>
          </p:sp>
          <p:sp>
            <p:nvSpPr>
              <p:cNvPr id="110" name="Rechteck 109"/>
              <p:cNvSpPr/>
              <p:nvPr/>
            </p:nvSpPr>
            <p:spPr bwMode="auto">
              <a:xfrm>
                <a:off x="1763688" y="3969381"/>
                <a:ext cx="288032" cy="1763875"/>
              </a:xfrm>
              <a:prstGeom prst="rect">
                <a:avLst/>
              </a:prstGeom>
              <a:solidFill>
                <a:schemeClr val="bg2">
                  <a:alpha val="84000"/>
                </a:schemeClr>
              </a:solidFill>
              <a:ln w="31750" cap="flat" cmpd="sng" algn="ctr">
                <a:solidFill>
                  <a:schemeClr val="bg2"/>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de-DE" sz="1800" b="0" i="0" u="none" strike="noStrike" cap="none" normalizeH="0" baseline="0" smtClean="0">
                  <a:ln>
                    <a:noFill/>
                  </a:ln>
                  <a:solidFill>
                    <a:schemeClr val="tx1"/>
                  </a:solidFill>
                  <a:effectLst/>
                  <a:latin typeface="Times New Roman" pitchFamily="18" charset="0"/>
                </a:endParaRPr>
              </a:p>
            </p:txBody>
          </p:sp>
          <p:sp>
            <p:nvSpPr>
              <p:cNvPr id="111" name="Rechteck 110"/>
              <p:cNvSpPr/>
              <p:nvPr/>
            </p:nvSpPr>
            <p:spPr bwMode="auto">
              <a:xfrm>
                <a:off x="2699792" y="3969381"/>
                <a:ext cx="288032" cy="1763875"/>
              </a:xfrm>
              <a:prstGeom prst="rect">
                <a:avLst/>
              </a:prstGeom>
              <a:solidFill>
                <a:schemeClr val="bg2">
                  <a:alpha val="84000"/>
                </a:schemeClr>
              </a:solidFill>
              <a:ln w="31750" cap="flat" cmpd="sng" algn="ctr">
                <a:solidFill>
                  <a:schemeClr val="bg2"/>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de-DE" sz="1800" b="0" i="0" u="none" strike="noStrike" cap="none" normalizeH="0" baseline="0" smtClean="0">
                  <a:ln>
                    <a:noFill/>
                  </a:ln>
                  <a:solidFill>
                    <a:schemeClr val="tx1"/>
                  </a:solidFill>
                  <a:effectLst/>
                  <a:latin typeface="Times New Roman" pitchFamily="18" charset="0"/>
                </a:endParaRPr>
              </a:p>
            </p:txBody>
          </p:sp>
        </p:grpSp>
        <p:grpSp>
          <p:nvGrpSpPr>
            <p:cNvPr id="75" name="Gruppieren 74"/>
            <p:cNvGrpSpPr/>
            <p:nvPr/>
          </p:nvGrpSpPr>
          <p:grpSpPr>
            <a:xfrm rot="5400000">
              <a:off x="2110894" y="4953530"/>
              <a:ext cx="1167708" cy="782657"/>
              <a:chOff x="3250158" y="4129369"/>
              <a:chExt cx="1995316" cy="1359638"/>
            </a:xfrm>
          </p:grpSpPr>
          <p:sp>
            <p:nvSpPr>
              <p:cNvPr id="106" name="Ellipse 105"/>
              <p:cNvSpPr/>
              <p:nvPr/>
            </p:nvSpPr>
            <p:spPr bwMode="auto">
              <a:xfrm rot="2700000">
                <a:off x="3587706" y="4336048"/>
                <a:ext cx="1359638" cy="946280"/>
              </a:xfrm>
              <a:prstGeom prst="ellipse">
                <a:avLst/>
              </a:prstGeom>
              <a:gradFill flip="none" rotWithShape="1">
                <a:gsLst>
                  <a:gs pos="0">
                    <a:srgbClr val="FF3399">
                      <a:lumMod val="52000"/>
                      <a:lumOff val="48000"/>
                    </a:srgbClr>
                  </a:gs>
                  <a:gs pos="18000">
                    <a:srgbClr val="FF6633"/>
                  </a:gs>
                  <a:gs pos="29000">
                    <a:srgbClr val="FFFF00"/>
                  </a:gs>
                  <a:gs pos="62000">
                    <a:srgbClr val="01A78F"/>
                  </a:gs>
                  <a:gs pos="92000">
                    <a:srgbClr val="3366FF"/>
                  </a:gs>
                </a:gsLst>
                <a:path path="circle">
                  <a:fillToRect l="50000" t="50000" r="50000" b="50000"/>
                </a:path>
                <a:tileRect/>
              </a:gradFill>
              <a:ln w="3175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smtClean="0">
                  <a:ln>
                    <a:noFill/>
                  </a:ln>
                  <a:solidFill>
                    <a:schemeClr val="tx1"/>
                  </a:solidFill>
                  <a:effectLst/>
                  <a:latin typeface="Times New Roman" pitchFamily="18" charset="0"/>
                </a:endParaRPr>
              </a:p>
            </p:txBody>
          </p:sp>
          <p:sp>
            <p:nvSpPr>
              <p:cNvPr id="107" name="Rechteck 106"/>
              <p:cNvSpPr/>
              <p:nvPr/>
            </p:nvSpPr>
            <p:spPr bwMode="auto">
              <a:xfrm rot="18802918">
                <a:off x="4465334" y="3837696"/>
                <a:ext cx="171477" cy="1388802"/>
              </a:xfrm>
              <a:prstGeom prst="rect">
                <a:avLst/>
              </a:prstGeom>
              <a:solidFill>
                <a:schemeClr val="bg1"/>
              </a:solidFill>
              <a:ln w="3175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de-DE" sz="1800" b="0" i="0" u="none" strike="noStrike" cap="none" normalizeH="0" baseline="0" smtClean="0">
                  <a:ln>
                    <a:noFill/>
                  </a:ln>
                  <a:solidFill>
                    <a:schemeClr val="tx1"/>
                  </a:solidFill>
                  <a:effectLst/>
                  <a:latin typeface="Times New Roman" pitchFamily="18" charset="0"/>
                </a:endParaRPr>
              </a:p>
            </p:txBody>
          </p:sp>
          <p:sp>
            <p:nvSpPr>
              <p:cNvPr id="108" name="Rechteck 107"/>
              <p:cNvSpPr/>
              <p:nvPr/>
            </p:nvSpPr>
            <p:spPr bwMode="auto">
              <a:xfrm rot="18869671">
                <a:off x="3858820" y="4420351"/>
                <a:ext cx="171477" cy="1388801"/>
              </a:xfrm>
              <a:prstGeom prst="rect">
                <a:avLst/>
              </a:prstGeom>
              <a:solidFill>
                <a:schemeClr val="bg1"/>
              </a:solidFill>
              <a:ln w="3175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de-DE" sz="1800" b="0" i="0" u="none" strike="noStrike" cap="none" normalizeH="0" baseline="0" smtClean="0">
                  <a:ln>
                    <a:noFill/>
                  </a:ln>
                  <a:solidFill>
                    <a:schemeClr val="tx1"/>
                  </a:solidFill>
                  <a:effectLst/>
                  <a:latin typeface="Times New Roman" pitchFamily="18" charset="0"/>
                </a:endParaRPr>
              </a:p>
            </p:txBody>
          </p:sp>
        </p:grpSp>
        <p:cxnSp>
          <p:nvCxnSpPr>
            <p:cNvPr id="81" name="Gerade Verbindung mit Pfeil 80"/>
            <p:cNvCxnSpPr/>
            <p:nvPr/>
          </p:nvCxnSpPr>
          <p:spPr bwMode="auto">
            <a:xfrm flipV="1">
              <a:off x="768399" y="4816217"/>
              <a:ext cx="0" cy="1032264"/>
            </a:xfrm>
            <a:prstGeom prst="straightConnector1">
              <a:avLst/>
            </a:prstGeom>
            <a:solidFill>
              <a:schemeClr val="accent1"/>
            </a:solidFill>
            <a:ln w="15875" cap="flat" cmpd="sng" algn="ctr">
              <a:solidFill>
                <a:srgbClr val="00000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2" name="Gerade Verbindung mit Pfeil 81"/>
            <p:cNvCxnSpPr/>
            <p:nvPr/>
          </p:nvCxnSpPr>
          <p:spPr bwMode="auto">
            <a:xfrm flipV="1">
              <a:off x="459436" y="5356394"/>
              <a:ext cx="663207" cy="3280"/>
            </a:xfrm>
            <a:prstGeom prst="straightConnector1">
              <a:avLst/>
            </a:prstGeom>
            <a:solidFill>
              <a:schemeClr val="accent1"/>
            </a:solidFill>
            <a:ln w="15875" cap="flat" cmpd="sng" algn="ctr">
              <a:solidFill>
                <a:srgbClr val="00000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83" name="Rectangle 4"/>
            <p:cNvSpPr>
              <a:spLocks noChangeArrowheads="1"/>
            </p:cNvSpPr>
            <p:nvPr/>
          </p:nvSpPr>
          <p:spPr bwMode="auto">
            <a:xfrm>
              <a:off x="496043" y="4818559"/>
              <a:ext cx="333518" cy="2539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pPr>
              <a:r>
                <a:rPr lang="en-US" altLang="de-DE" sz="1500" dirty="0" smtClean="0">
                  <a:latin typeface="Arial" panose="020B0604020202020204" pitchFamily="34" charset="0"/>
                  <a:cs typeface="Arial" panose="020B0604020202020204" pitchFamily="34" charset="0"/>
                  <a:sym typeface="Symbol"/>
                </a:rPr>
                <a:t>x’</a:t>
              </a:r>
              <a:endParaRPr lang="en-US" altLang="de-DE" sz="1500" dirty="0" smtClean="0">
                <a:latin typeface="Arial" panose="020B0604020202020204" pitchFamily="34" charset="0"/>
                <a:cs typeface="Arial" panose="020B0604020202020204" pitchFamily="34" charset="0"/>
              </a:endParaRPr>
            </a:p>
          </p:txBody>
        </p:sp>
        <p:sp>
          <p:nvSpPr>
            <p:cNvPr id="84" name="Rectangle 4"/>
            <p:cNvSpPr>
              <a:spLocks noChangeArrowheads="1"/>
            </p:cNvSpPr>
            <p:nvPr/>
          </p:nvSpPr>
          <p:spPr bwMode="auto">
            <a:xfrm>
              <a:off x="1006873" y="5157192"/>
              <a:ext cx="157220" cy="1505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pPr>
              <a:r>
                <a:rPr lang="en-US" altLang="de-DE" sz="1500" dirty="0" smtClean="0">
                  <a:latin typeface="Arial" panose="020B0604020202020204" pitchFamily="34" charset="0"/>
                  <a:cs typeface="Arial" panose="020B0604020202020204" pitchFamily="34" charset="0"/>
                  <a:sym typeface="Symbol"/>
                </a:rPr>
                <a:t>x</a:t>
              </a:r>
              <a:endParaRPr lang="en-US" altLang="de-DE" sz="1500" dirty="0" smtClean="0">
                <a:latin typeface="Arial" panose="020B0604020202020204" pitchFamily="34" charset="0"/>
                <a:cs typeface="Arial" panose="020B0604020202020204" pitchFamily="34" charset="0"/>
              </a:endParaRPr>
            </a:p>
          </p:txBody>
        </p:sp>
        <p:sp>
          <p:nvSpPr>
            <p:cNvPr id="85" name="Rectangle 4"/>
            <p:cNvSpPr>
              <a:spLocks noChangeArrowheads="1"/>
            </p:cNvSpPr>
            <p:nvPr/>
          </p:nvSpPr>
          <p:spPr bwMode="auto">
            <a:xfrm>
              <a:off x="107504" y="4667424"/>
              <a:ext cx="2431750" cy="2431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pPr>
              <a:r>
                <a:rPr lang="en-US" altLang="de-DE" sz="1400" dirty="0" smtClean="0">
                  <a:latin typeface="Arial" panose="020B0604020202020204" pitchFamily="34" charset="0"/>
                  <a:cs typeface="Arial" panose="020B0604020202020204" pitchFamily="34" charset="0"/>
                  <a:sym typeface="Symbol"/>
                </a:rPr>
                <a:t>horizontal  phase space </a:t>
              </a:r>
              <a:endParaRPr lang="en-US" altLang="de-DE" sz="1400" dirty="0" smtClean="0">
                <a:latin typeface="Arial" panose="020B0604020202020204" pitchFamily="34" charset="0"/>
                <a:cs typeface="Arial" panose="020B0604020202020204" pitchFamily="34" charset="0"/>
              </a:endParaRPr>
            </a:p>
          </p:txBody>
        </p:sp>
        <p:cxnSp>
          <p:nvCxnSpPr>
            <p:cNvPr id="86" name="Gerade Verbindung mit Pfeil 85"/>
            <p:cNvCxnSpPr/>
            <p:nvPr/>
          </p:nvCxnSpPr>
          <p:spPr bwMode="auto">
            <a:xfrm flipV="1">
              <a:off x="1597917" y="4835248"/>
              <a:ext cx="0" cy="1032264"/>
            </a:xfrm>
            <a:prstGeom prst="straightConnector1">
              <a:avLst/>
            </a:prstGeom>
            <a:solidFill>
              <a:schemeClr val="accent1"/>
            </a:solidFill>
            <a:ln w="15875" cap="flat" cmpd="sng" algn="ctr">
              <a:solidFill>
                <a:srgbClr val="00000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7" name="Gerade Verbindung mit Pfeil 86"/>
            <p:cNvCxnSpPr/>
            <p:nvPr/>
          </p:nvCxnSpPr>
          <p:spPr bwMode="auto">
            <a:xfrm flipV="1">
              <a:off x="1246994" y="5363201"/>
              <a:ext cx="663207" cy="3280"/>
            </a:xfrm>
            <a:prstGeom prst="straightConnector1">
              <a:avLst/>
            </a:prstGeom>
            <a:solidFill>
              <a:schemeClr val="accent1"/>
            </a:solidFill>
            <a:ln w="15875" cap="flat" cmpd="sng" algn="ctr">
              <a:solidFill>
                <a:srgbClr val="00000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8" name="Gerade Verbindung mit Pfeil 87"/>
            <p:cNvCxnSpPr/>
            <p:nvPr/>
          </p:nvCxnSpPr>
          <p:spPr bwMode="auto">
            <a:xfrm flipV="1">
              <a:off x="2378195" y="5355770"/>
              <a:ext cx="663207" cy="3280"/>
            </a:xfrm>
            <a:prstGeom prst="straightConnector1">
              <a:avLst/>
            </a:prstGeom>
            <a:solidFill>
              <a:schemeClr val="accent1"/>
            </a:solidFill>
            <a:ln w="15875" cap="flat" cmpd="sng" algn="ctr">
              <a:solidFill>
                <a:srgbClr val="00000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90" name="Bogen 89"/>
            <p:cNvSpPr/>
            <p:nvPr/>
          </p:nvSpPr>
          <p:spPr bwMode="auto">
            <a:xfrm>
              <a:off x="2462018" y="5057387"/>
              <a:ext cx="495560" cy="587985"/>
            </a:xfrm>
            <a:prstGeom prst="arc">
              <a:avLst>
                <a:gd name="adj1" fmla="val 16200000"/>
                <a:gd name="adj2" fmla="val 18594905"/>
              </a:avLst>
            </a:prstGeom>
            <a:noFill/>
            <a:ln w="31750" cap="flat" cmpd="sng" algn="ctr">
              <a:solidFill>
                <a:srgbClr val="FF0000"/>
              </a:solidFill>
              <a:prstDash val="sysDash"/>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de-DE" sz="1800" b="0" i="0" u="none" strike="noStrike" cap="none" normalizeH="0" baseline="0" smtClean="0">
                <a:ln>
                  <a:noFill/>
                </a:ln>
                <a:solidFill>
                  <a:schemeClr val="tx1"/>
                </a:solidFill>
                <a:effectLst/>
                <a:latin typeface="Times New Roman" pitchFamily="18" charset="0"/>
              </a:endParaRPr>
            </a:p>
          </p:txBody>
        </p:sp>
        <p:sp>
          <p:nvSpPr>
            <p:cNvPr id="91" name="Rectangle 4"/>
            <p:cNvSpPr>
              <a:spLocks noChangeArrowheads="1"/>
            </p:cNvSpPr>
            <p:nvPr/>
          </p:nvSpPr>
          <p:spPr bwMode="auto">
            <a:xfrm>
              <a:off x="1907704" y="4934880"/>
              <a:ext cx="847665" cy="2539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pPr>
              <a:r>
                <a:rPr lang="en-US" altLang="de-DE" sz="1500" dirty="0" smtClean="0">
                  <a:solidFill>
                    <a:srgbClr val="FF0000"/>
                  </a:solidFill>
                  <a:latin typeface="Arial" panose="020B0604020202020204" pitchFamily="34" charset="0"/>
                  <a:cs typeface="Arial" panose="020B0604020202020204" pitchFamily="34" charset="0"/>
                  <a:sym typeface="Symbol"/>
                </a:rPr>
                <a:t>µ = 45</a:t>
              </a:r>
              <a:r>
                <a:rPr lang="en-US" altLang="de-DE" sz="1500" baseline="30000" dirty="0" smtClean="0">
                  <a:solidFill>
                    <a:srgbClr val="FF0000"/>
                  </a:solidFill>
                  <a:latin typeface="Arial" panose="020B0604020202020204" pitchFamily="34" charset="0"/>
                  <a:cs typeface="Arial" panose="020B0604020202020204" pitchFamily="34" charset="0"/>
                  <a:sym typeface="Symbol"/>
                </a:rPr>
                <a:t>0</a:t>
              </a:r>
              <a:r>
                <a:rPr lang="en-US" altLang="de-DE" sz="1500" dirty="0" smtClean="0">
                  <a:solidFill>
                    <a:srgbClr val="FF0000"/>
                  </a:solidFill>
                  <a:latin typeface="Arial" panose="020B0604020202020204" pitchFamily="34" charset="0"/>
                  <a:cs typeface="Arial" panose="020B0604020202020204" pitchFamily="34" charset="0"/>
                  <a:sym typeface="Symbol"/>
                </a:rPr>
                <a:t> </a:t>
              </a:r>
              <a:endParaRPr lang="en-US" altLang="de-DE" sz="1500" dirty="0" smtClean="0">
                <a:solidFill>
                  <a:srgbClr val="FF0000"/>
                </a:solidFill>
                <a:latin typeface="Arial" panose="020B0604020202020204" pitchFamily="34" charset="0"/>
                <a:cs typeface="Arial" panose="020B0604020202020204" pitchFamily="34" charset="0"/>
              </a:endParaRPr>
            </a:p>
          </p:txBody>
        </p:sp>
        <p:cxnSp>
          <p:nvCxnSpPr>
            <p:cNvPr id="96" name="Gerade Verbindung mit Pfeil 95"/>
            <p:cNvCxnSpPr/>
            <p:nvPr/>
          </p:nvCxnSpPr>
          <p:spPr bwMode="auto">
            <a:xfrm>
              <a:off x="393427" y="5979567"/>
              <a:ext cx="7602493" cy="0"/>
            </a:xfrm>
            <a:prstGeom prst="straightConnector1">
              <a:avLst/>
            </a:prstGeom>
            <a:solidFill>
              <a:schemeClr val="accent1"/>
            </a:solidFill>
            <a:ln w="25400" cap="flat" cmpd="sng" algn="ctr">
              <a:solidFill>
                <a:srgbClr val="FF0000"/>
              </a:solidFill>
              <a:prstDash val="solid"/>
              <a:round/>
              <a:headEnd type="none" w="med" len="med"/>
              <a:tailEnd type="stealth"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97" name="Rectangle 4"/>
            <p:cNvSpPr>
              <a:spLocks noChangeArrowheads="1"/>
            </p:cNvSpPr>
            <p:nvPr/>
          </p:nvSpPr>
          <p:spPr bwMode="auto">
            <a:xfrm>
              <a:off x="2198839" y="6036142"/>
              <a:ext cx="2179073" cy="2539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pPr>
              <a:r>
                <a:rPr lang="en-US" altLang="de-DE" sz="1500" dirty="0" smtClean="0">
                  <a:solidFill>
                    <a:srgbClr val="FF0000"/>
                  </a:solidFill>
                  <a:latin typeface="Arial" panose="020B0604020202020204" pitchFamily="34" charset="0"/>
                  <a:cs typeface="Arial" panose="020B0604020202020204" pitchFamily="34" charset="0"/>
                  <a:sym typeface="Symbol"/>
                </a:rPr>
                <a:t>beam path s</a:t>
              </a:r>
              <a:endParaRPr lang="en-US" altLang="de-DE" sz="1500" dirty="0" smtClean="0">
                <a:solidFill>
                  <a:srgbClr val="FF0000"/>
                </a:solidFill>
                <a:latin typeface="Arial" panose="020B0604020202020204" pitchFamily="34" charset="0"/>
                <a:cs typeface="Arial" panose="020B0604020202020204" pitchFamily="34" charset="0"/>
              </a:endParaRPr>
            </a:p>
          </p:txBody>
        </p:sp>
        <p:cxnSp>
          <p:nvCxnSpPr>
            <p:cNvPr id="66" name="Gerade Verbindung 65"/>
            <p:cNvCxnSpPr>
              <a:stCxn id="106" idx="6"/>
              <a:endCxn id="106" idx="2"/>
            </p:cNvCxnSpPr>
            <p:nvPr/>
          </p:nvCxnSpPr>
          <p:spPr bwMode="auto">
            <a:xfrm flipV="1">
              <a:off x="2418037" y="5079682"/>
              <a:ext cx="553422" cy="553422"/>
            </a:xfrm>
            <a:prstGeom prst="line">
              <a:avLst/>
            </a:prstGeom>
            <a:solidFill>
              <a:schemeClr val="accent1"/>
            </a:solidFill>
            <a:ln w="12700" cap="flat" cmpd="sng" algn="ctr">
              <a:solidFill>
                <a:srgbClr val="FF0000"/>
              </a:solidFill>
              <a:prstDash val="sys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2" name="Gruppieren 1"/>
            <p:cNvGrpSpPr/>
            <p:nvPr/>
          </p:nvGrpSpPr>
          <p:grpSpPr>
            <a:xfrm>
              <a:off x="3072323" y="4799930"/>
              <a:ext cx="855771" cy="1167708"/>
              <a:chOff x="3072323" y="4799930"/>
              <a:chExt cx="855771" cy="1167708"/>
            </a:xfrm>
          </p:grpSpPr>
          <p:grpSp>
            <p:nvGrpSpPr>
              <p:cNvPr id="76" name="Gruppieren 75"/>
              <p:cNvGrpSpPr/>
              <p:nvPr/>
            </p:nvGrpSpPr>
            <p:grpSpPr>
              <a:xfrm rot="5400000">
                <a:off x="3223315" y="4938592"/>
                <a:ext cx="553788" cy="855771"/>
                <a:chOff x="3794385" y="4077071"/>
                <a:chExt cx="946282" cy="1486652"/>
              </a:xfrm>
            </p:grpSpPr>
            <p:sp>
              <p:nvSpPr>
                <p:cNvPr id="104" name="Rechteck 103"/>
                <p:cNvSpPr/>
                <p:nvPr/>
              </p:nvSpPr>
              <p:spPr bwMode="auto">
                <a:xfrm>
                  <a:off x="4572000" y="4077071"/>
                  <a:ext cx="168667" cy="1411935"/>
                </a:xfrm>
                <a:prstGeom prst="rect">
                  <a:avLst/>
                </a:prstGeom>
                <a:solidFill>
                  <a:schemeClr val="bg1"/>
                </a:solidFill>
                <a:ln w="3175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de-DE" sz="1800" b="0" i="0" u="none" strike="noStrike" cap="none" normalizeH="0" baseline="0" smtClean="0">
                    <a:ln>
                      <a:noFill/>
                    </a:ln>
                    <a:solidFill>
                      <a:schemeClr val="tx1"/>
                    </a:solidFill>
                    <a:effectLst/>
                    <a:latin typeface="Times New Roman" pitchFamily="18" charset="0"/>
                  </a:endParaRPr>
                </a:p>
              </p:txBody>
            </p:sp>
            <p:sp>
              <p:nvSpPr>
                <p:cNvPr id="105" name="Rechteck 104"/>
                <p:cNvSpPr/>
                <p:nvPr/>
              </p:nvSpPr>
              <p:spPr bwMode="auto">
                <a:xfrm>
                  <a:off x="3794385" y="4151788"/>
                  <a:ext cx="168667" cy="1411935"/>
                </a:xfrm>
                <a:prstGeom prst="rect">
                  <a:avLst/>
                </a:prstGeom>
                <a:solidFill>
                  <a:schemeClr val="bg1"/>
                </a:solidFill>
                <a:ln w="3175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de-DE" sz="1800" b="0" i="0" u="none" strike="noStrike" cap="none" normalizeH="0" baseline="0" smtClean="0">
                    <a:ln>
                      <a:noFill/>
                    </a:ln>
                    <a:solidFill>
                      <a:schemeClr val="tx1"/>
                    </a:solidFill>
                    <a:effectLst/>
                    <a:latin typeface="Times New Roman" pitchFamily="18" charset="0"/>
                  </a:endParaRPr>
                </a:p>
              </p:txBody>
            </p:sp>
          </p:grpSp>
          <p:cxnSp>
            <p:nvCxnSpPr>
              <p:cNvPr id="93" name="Gerade Verbindung mit Pfeil 92"/>
              <p:cNvCxnSpPr/>
              <p:nvPr/>
            </p:nvCxnSpPr>
            <p:spPr bwMode="auto">
              <a:xfrm flipV="1">
                <a:off x="3195163" y="5359673"/>
                <a:ext cx="663206" cy="3280"/>
              </a:xfrm>
              <a:prstGeom prst="straightConnector1">
                <a:avLst/>
              </a:prstGeom>
              <a:solidFill>
                <a:schemeClr val="accent1"/>
              </a:solidFill>
              <a:ln w="15875" cap="flat" cmpd="sng" algn="ctr">
                <a:solidFill>
                  <a:srgbClr val="00000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115" name="Gruppieren 114"/>
              <p:cNvGrpSpPr/>
              <p:nvPr/>
            </p:nvGrpSpPr>
            <p:grpSpPr>
              <a:xfrm rot="5400000">
                <a:off x="2894849" y="4992455"/>
                <a:ext cx="1167708" cy="782657"/>
                <a:chOff x="3250158" y="4118968"/>
                <a:chExt cx="1995316" cy="1359638"/>
              </a:xfrm>
            </p:grpSpPr>
            <p:sp>
              <p:nvSpPr>
                <p:cNvPr id="116" name="Ellipse 115"/>
                <p:cNvSpPr/>
                <p:nvPr/>
              </p:nvSpPr>
              <p:spPr bwMode="auto">
                <a:xfrm rot="2700000">
                  <a:off x="3577476" y="4325646"/>
                  <a:ext cx="1359638" cy="946281"/>
                </a:xfrm>
                <a:prstGeom prst="ellipse">
                  <a:avLst/>
                </a:prstGeom>
                <a:gradFill flip="none" rotWithShape="1">
                  <a:gsLst>
                    <a:gs pos="0">
                      <a:srgbClr val="FF3399">
                        <a:lumMod val="52000"/>
                        <a:lumOff val="48000"/>
                      </a:srgbClr>
                    </a:gs>
                    <a:gs pos="18000">
                      <a:srgbClr val="FF6633"/>
                    </a:gs>
                    <a:gs pos="29000">
                      <a:srgbClr val="FFFF00"/>
                    </a:gs>
                    <a:gs pos="62000">
                      <a:srgbClr val="01A78F"/>
                    </a:gs>
                    <a:gs pos="92000">
                      <a:srgbClr val="3366FF"/>
                    </a:gs>
                  </a:gsLst>
                  <a:path path="circle">
                    <a:fillToRect l="50000" t="50000" r="50000" b="50000"/>
                  </a:path>
                  <a:tileRect/>
                </a:gradFill>
                <a:ln w="3175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smtClean="0">
                    <a:ln>
                      <a:noFill/>
                    </a:ln>
                    <a:solidFill>
                      <a:schemeClr val="tx1"/>
                    </a:solidFill>
                    <a:effectLst/>
                    <a:latin typeface="Times New Roman" pitchFamily="18" charset="0"/>
                  </a:endParaRPr>
                </a:p>
              </p:txBody>
            </p:sp>
            <p:sp>
              <p:nvSpPr>
                <p:cNvPr id="117" name="Rechteck 116"/>
                <p:cNvSpPr/>
                <p:nvPr/>
              </p:nvSpPr>
              <p:spPr bwMode="auto">
                <a:xfrm rot="18802918">
                  <a:off x="4465334" y="3837696"/>
                  <a:ext cx="171477" cy="1388802"/>
                </a:xfrm>
                <a:prstGeom prst="rect">
                  <a:avLst/>
                </a:prstGeom>
                <a:solidFill>
                  <a:schemeClr val="bg1"/>
                </a:solidFill>
                <a:ln w="3175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de-DE" sz="1800" b="0" i="0" u="none" strike="noStrike" cap="none" normalizeH="0" baseline="0" smtClean="0">
                    <a:ln>
                      <a:noFill/>
                    </a:ln>
                    <a:solidFill>
                      <a:schemeClr val="tx1"/>
                    </a:solidFill>
                    <a:effectLst/>
                    <a:latin typeface="Times New Roman" pitchFamily="18" charset="0"/>
                  </a:endParaRPr>
                </a:p>
              </p:txBody>
            </p:sp>
            <p:sp>
              <p:nvSpPr>
                <p:cNvPr id="118" name="Rechteck 117"/>
                <p:cNvSpPr/>
                <p:nvPr/>
              </p:nvSpPr>
              <p:spPr bwMode="auto">
                <a:xfrm rot="18869671">
                  <a:off x="3858820" y="4420351"/>
                  <a:ext cx="171477" cy="1388801"/>
                </a:xfrm>
                <a:prstGeom prst="rect">
                  <a:avLst/>
                </a:prstGeom>
                <a:solidFill>
                  <a:schemeClr val="bg1"/>
                </a:solidFill>
                <a:ln w="3175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de-DE" sz="1800" b="0" i="0" u="none" strike="noStrike" cap="none" normalizeH="0" baseline="0" smtClean="0">
                    <a:ln>
                      <a:noFill/>
                    </a:ln>
                    <a:solidFill>
                      <a:schemeClr val="tx1"/>
                    </a:solidFill>
                    <a:effectLst/>
                    <a:latin typeface="Times New Roman" pitchFamily="18" charset="0"/>
                  </a:endParaRPr>
                </a:p>
              </p:txBody>
            </p:sp>
          </p:grpSp>
          <p:sp>
            <p:nvSpPr>
              <p:cNvPr id="102" name="Rechteck 101"/>
              <p:cNvSpPr/>
              <p:nvPr/>
            </p:nvSpPr>
            <p:spPr bwMode="auto">
              <a:xfrm>
                <a:off x="3112262" y="4858357"/>
                <a:ext cx="165802" cy="1032263"/>
              </a:xfrm>
              <a:prstGeom prst="rect">
                <a:avLst/>
              </a:prstGeom>
              <a:solidFill>
                <a:schemeClr val="bg2">
                  <a:alpha val="84000"/>
                </a:schemeClr>
              </a:solidFill>
              <a:ln w="31750" cap="flat" cmpd="sng" algn="ctr">
                <a:solidFill>
                  <a:schemeClr val="bg2"/>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de-DE" sz="1800" b="0" i="0" u="none" strike="noStrike" cap="none" normalizeH="0" baseline="0" smtClean="0">
                  <a:ln>
                    <a:noFill/>
                  </a:ln>
                  <a:solidFill>
                    <a:schemeClr val="tx1"/>
                  </a:solidFill>
                  <a:effectLst/>
                  <a:latin typeface="Times New Roman" pitchFamily="18" charset="0"/>
                </a:endParaRPr>
              </a:p>
            </p:txBody>
          </p:sp>
          <p:sp>
            <p:nvSpPr>
              <p:cNvPr id="101" name="Rechteck 100"/>
              <p:cNvSpPr/>
              <p:nvPr/>
            </p:nvSpPr>
            <p:spPr bwMode="auto">
              <a:xfrm>
                <a:off x="3722045" y="4858357"/>
                <a:ext cx="165802" cy="1032263"/>
              </a:xfrm>
              <a:prstGeom prst="rect">
                <a:avLst/>
              </a:prstGeom>
              <a:solidFill>
                <a:schemeClr val="bg2">
                  <a:alpha val="84000"/>
                </a:schemeClr>
              </a:solidFill>
              <a:ln w="31750" cap="flat" cmpd="sng" algn="ctr">
                <a:solidFill>
                  <a:schemeClr val="bg2"/>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de-DE" sz="1800" b="0" i="0" u="none" strike="noStrike" cap="none" normalizeH="0" baseline="0" smtClean="0">
                  <a:ln>
                    <a:noFill/>
                  </a:ln>
                  <a:solidFill>
                    <a:schemeClr val="tx1"/>
                  </a:solidFill>
                  <a:effectLst/>
                  <a:latin typeface="Times New Roman" pitchFamily="18" charset="0"/>
                </a:endParaRPr>
              </a:p>
            </p:txBody>
          </p:sp>
          <p:cxnSp>
            <p:nvCxnSpPr>
              <p:cNvPr id="92" name="Gerade Verbindung mit Pfeil 91"/>
              <p:cNvCxnSpPr/>
              <p:nvPr/>
            </p:nvCxnSpPr>
            <p:spPr bwMode="auto">
              <a:xfrm flipV="1">
                <a:off x="3506661" y="4835248"/>
                <a:ext cx="0" cy="1032263"/>
              </a:xfrm>
              <a:prstGeom prst="straightConnector1">
                <a:avLst/>
              </a:prstGeom>
              <a:solidFill>
                <a:schemeClr val="accent1"/>
              </a:solidFill>
              <a:ln w="15875" cap="flat" cmpd="sng" algn="ctr">
                <a:solidFill>
                  <a:srgbClr val="00000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19" name="Gerade Verbindung mit Pfeil 118"/>
              <p:cNvCxnSpPr/>
              <p:nvPr/>
            </p:nvCxnSpPr>
            <p:spPr bwMode="auto">
              <a:xfrm flipV="1">
                <a:off x="3179931" y="5348099"/>
                <a:ext cx="663206" cy="3280"/>
              </a:xfrm>
              <a:prstGeom prst="straightConnector1">
                <a:avLst/>
              </a:prstGeom>
              <a:solidFill>
                <a:schemeClr val="accent1"/>
              </a:solidFill>
              <a:ln w="15875" cap="flat" cmpd="sng" algn="ctr">
                <a:solidFill>
                  <a:srgbClr val="00000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11" name="Gruppieren 10"/>
            <p:cNvGrpSpPr/>
            <p:nvPr/>
          </p:nvGrpSpPr>
          <p:grpSpPr>
            <a:xfrm>
              <a:off x="5579602" y="4794034"/>
              <a:ext cx="855771" cy="1167708"/>
              <a:chOff x="5579602" y="4794034"/>
              <a:chExt cx="855771" cy="1167708"/>
            </a:xfrm>
          </p:grpSpPr>
          <p:grpSp>
            <p:nvGrpSpPr>
              <p:cNvPr id="150" name="Gruppieren 149"/>
              <p:cNvGrpSpPr/>
              <p:nvPr/>
            </p:nvGrpSpPr>
            <p:grpSpPr>
              <a:xfrm rot="2700000">
                <a:off x="5423634" y="4950002"/>
                <a:ext cx="1167708" cy="855771"/>
                <a:chOff x="4175364" y="4928508"/>
                <a:chExt cx="1167708" cy="855771"/>
              </a:xfrm>
            </p:grpSpPr>
            <p:grpSp>
              <p:nvGrpSpPr>
                <p:cNvPr id="151" name="Gruppieren 150"/>
                <p:cNvGrpSpPr/>
                <p:nvPr/>
              </p:nvGrpSpPr>
              <p:grpSpPr>
                <a:xfrm rot="2700000">
                  <a:off x="4331332" y="4772540"/>
                  <a:ext cx="855771" cy="1167708"/>
                  <a:chOff x="3072323" y="4799930"/>
                  <a:chExt cx="855771" cy="1167708"/>
                </a:xfrm>
              </p:grpSpPr>
              <p:grpSp>
                <p:nvGrpSpPr>
                  <p:cNvPr id="156" name="Gruppieren 155"/>
                  <p:cNvGrpSpPr/>
                  <p:nvPr/>
                </p:nvGrpSpPr>
                <p:grpSpPr>
                  <a:xfrm rot="5400000">
                    <a:off x="3223315" y="4938592"/>
                    <a:ext cx="553788" cy="855771"/>
                    <a:chOff x="3794385" y="4077071"/>
                    <a:chExt cx="946282" cy="1486652"/>
                  </a:xfrm>
                </p:grpSpPr>
                <p:sp>
                  <p:nvSpPr>
                    <p:cNvPr id="164" name="Rechteck 163"/>
                    <p:cNvSpPr/>
                    <p:nvPr/>
                  </p:nvSpPr>
                  <p:spPr bwMode="auto">
                    <a:xfrm>
                      <a:off x="4572000" y="4077071"/>
                      <a:ext cx="168667" cy="1411935"/>
                    </a:xfrm>
                    <a:prstGeom prst="rect">
                      <a:avLst/>
                    </a:prstGeom>
                    <a:solidFill>
                      <a:schemeClr val="bg1"/>
                    </a:solidFill>
                    <a:ln w="3175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de-DE" sz="1800" b="0" i="0" u="none" strike="noStrike" cap="none" normalizeH="0" baseline="0" smtClean="0">
                        <a:ln>
                          <a:noFill/>
                        </a:ln>
                        <a:solidFill>
                          <a:schemeClr val="tx1"/>
                        </a:solidFill>
                        <a:effectLst/>
                        <a:latin typeface="Times New Roman" pitchFamily="18" charset="0"/>
                      </a:endParaRPr>
                    </a:p>
                  </p:txBody>
                </p:sp>
                <p:sp>
                  <p:nvSpPr>
                    <p:cNvPr id="165" name="Rechteck 164"/>
                    <p:cNvSpPr/>
                    <p:nvPr/>
                  </p:nvSpPr>
                  <p:spPr bwMode="auto">
                    <a:xfrm>
                      <a:off x="3794385" y="4151788"/>
                      <a:ext cx="168667" cy="1411935"/>
                    </a:xfrm>
                    <a:prstGeom prst="rect">
                      <a:avLst/>
                    </a:prstGeom>
                    <a:solidFill>
                      <a:schemeClr val="bg1"/>
                    </a:solidFill>
                    <a:ln w="3175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de-DE" sz="1800" b="0" i="0" u="none" strike="noStrike" cap="none" normalizeH="0" baseline="0" smtClean="0">
                        <a:ln>
                          <a:noFill/>
                        </a:ln>
                        <a:solidFill>
                          <a:schemeClr val="tx1"/>
                        </a:solidFill>
                        <a:effectLst/>
                        <a:latin typeface="Times New Roman" pitchFamily="18" charset="0"/>
                      </a:endParaRPr>
                    </a:p>
                  </p:txBody>
                </p:sp>
              </p:grpSp>
              <p:cxnSp>
                <p:nvCxnSpPr>
                  <p:cNvPr id="157" name="Gerade Verbindung mit Pfeil 156"/>
                  <p:cNvCxnSpPr/>
                  <p:nvPr/>
                </p:nvCxnSpPr>
                <p:spPr bwMode="auto">
                  <a:xfrm flipV="1">
                    <a:off x="3195163" y="5359673"/>
                    <a:ext cx="663206" cy="3280"/>
                  </a:xfrm>
                  <a:prstGeom prst="straightConnector1">
                    <a:avLst/>
                  </a:prstGeom>
                  <a:solidFill>
                    <a:schemeClr val="accent1"/>
                  </a:solidFill>
                  <a:ln w="15875" cap="flat" cmpd="sng" algn="ctr">
                    <a:solidFill>
                      <a:srgbClr val="00000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158" name="Gruppieren 157"/>
                  <p:cNvGrpSpPr/>
                  <p:nvPr/>
                </p:nvGrpSpPr>
                <p:grpSpPr>
                  <a:xfrm rot="5400000">
                    <a:off x="2907727" y="4992455"/>
                    <a:ext cx="1167708" cy="782657"/>
                    <a:chOff x="3250158" y="4096597"/>
                    <a:chExt cx="1995316" cy="1359638"/>
                  </a:xfrm>
                </p:grpSpPr>
                <p:sp>
                  <p:nvSpPr>
                    <p:cNvPr id="161" name="Ellipse 160"/>
                    <p:cNvSpPr/>
                    <p:nvPr/>
                  </p:nvSpPr>
                  <p:spPr bwMode="auto">
                    <a:xfrm rot="2700000">
                      <a:off x="3581376" y="4303275"/>
                      <a:ext cx="1359638" cy="946281"/>
                    </a:xfrm>
                    <a:prstGeom prst="ellipse">
                      <a:avLst/>
                    </a:prstGeom>
                    <a:gradFill flip="none" rotWithShape="1">
                      <a:gsLst>
                        <a:gs pos="0">
                          <a:srgbClr val="FF3399">
                            <a:lumMod val="52000"/>
                            <a:lumOff val="48000"/>
                          </a:srgbClr>
                        </a:gs>
                        <a:gs pos="18000">
                          <a:srgbClr val="FF6633"/>
                        </a:gs>
                        <a:gs pos="29000">
                          <a:srgbClr val="FFFF00"/>
                        </a:gs>
                        <a:gs pos="62000">
                          <a:srgbClr val="01A78F"/>
                        </a:gs>
                        <a:gs pos="92000">
                          <a:srgbClr val="3366FF"/>
                        </a:gs>
                      </a:gsLst>
                      <a:path path="circle">
                        <a:fillToRect l="50000" t="50000" r="50000" b="50000"/>
                      </a:path>
                      <a:tileRect/>
                    </a:gradFill>
                    <a:ln w="3175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smtClean="0">
                        <a:ln>
                          <a:noFill/>
                        </a:ln>
                        <a:solidFill>
                          <a:schemeClr val="tx1"/>
                        </a:solidFill>
                        <a:effectLst/>
                        <a:latin typeface="Times New Roman" pitchFamily="18" charset="0"/>
                      </a:endParaRPr>
                    </a:p>
                  </p:txBody>
                </p:sp>
                <p:sp>
                  <p:nvSpPr>
                    <p:cNvPr id="162" name="Rechteck 161"/>
                    <p:cNvSpPr/>
                    <p:nvPr/>
                  </p:nvSpPr>
                  <p:spPr bwMode="auto">
                    <a:xfrm rot="18802918">
                      <a:off x="4465334" y="3837696"/>
                      <a:ext cx="171477" cy="1388802"/>
                    </a:xfrm>
                    <a:prstGeom prst="rect">
                      <a:avLst/>
                    </a:prstGeom>
                    <a:solidFill>
                      <a:schemeClr val="bg1"/>
                    </a:solidFill>
                    <a:ln w="3175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de-DE" sz="1800" b="0" i="0" u="none" strike="noStrike" cap="none" normalizeH="0" baseline="0" smtClean="0">
                        <a:ln>
                          <a:noFill/>
                        </a:ln>
                        <a:solidFill>
                          <a:schemeClr val="tx1"/>
                        </a:solidFill>
                        <a:effectLst/>
                        <a:latin typeface="Times New Roman" pitchFamily="18" charset="0"/>
                      </a:endParaRPr>
                    </a:p>
                  </p:txBody>
                </p:sp>
                <p:sp>
                  <p:nvSpPr>
                    <p:cNvPr id="163" name="Rechteck 162"/>
                    <p:cNvSpPr/>
                    <p:nvPr/>
                  </p:nvSpPr>
                  <p:spPr bwMode="auto">
                    <a:xfrm rot="18869671">
                      <a:off x="3858820" y="4420351"/>
                      <a:ext cx="171477" cy="1388801"/>
                    </a:xfrm>
                    <a:prstGeom prst="rect">
                      <a:avLst/>
                    </a:prstGeom>
                    <a:solidFill>
                      <a:schemeClr val="bg1"/>
                    </a:solidFill>
                    <a:ln w="3175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de-DE" sz="1800" b="0" i="0" u="none" strike="noStrike" cap="none" normalizeH="0" baseline="0" smtClean="0">
                        <a:ln>
                          <a:noFill/>
                        </a:ln>
                        <a:solidFill>
                          <a:schemeClr val="tx1"/>
                        </a:solidFill>
                        <a:effectLst/>
                        <a:latin typeface="Times New Roman" pitchFamily="18" charset="0"/>
                      </a:endParaRPr>
                    </a:p>
                  </p:txBody>
                </p:sp>
              </p:grpSp>
              <p:sp>
                <p:nvSpPr>
                  <p:cNvPr id="159" name="Rechteck 158"/>
                  <p:cNvSpPr/>
                  <p:nvPr/>
                </p:nvSpPr>
                <p:spPr bwMode="auto">
                  <a:xfrm>
                    <a:off x="3118183" y="5190487"/>
                    <a:ext cx="159881" cy="700133"/>
                  </a:xfrm>
                  <a:prstGeom prst="rect">
                    <a:avLst/>
                  </a:prstGeom>
                  <a:solidFill>
                    <a:schemeClr val="bg1"/>
                  </a:solidFill>
                  <a:ln w="3175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de-DE" sz="1800" b="0" i="0" u="none" strike="noStrike" cap="none" normalizeH="0" baseline="0" smtClean="0">
                      <a:ln>
                        <a:noFill/>
                      </a:ln>
                      <a:solidFill>
                        <a:schemeClr val="tx1"/>
                      </a:solidFill>
                      <a:effectLst/>
                      <a:latin typeface="Times New Roman" pitchFamily="18" charset="0"/>
                    </a:endParaRPr>
                  </a:p>
                </p:txBody>
              </p:sp>
              <p:sp>
                <p:nvSpPr>
                  <p:cNvPr id="160" name="Rechteck 159"/>
                  <p:cNvSpPr/>
                  <p:nvPr/>
                </p:nvSpPr>
                <p:spPr bwMode="auto">
                  <a:xfrm>
                    <a:off x="3714485" y="5036267"/>
                    <a:ext cx="144713" cy="483166"/>
                  </a:xfrm>
                  <a:prstGeom prst="rect">
                    <a:avLst/>
                  </a:prstGeom>
                  <a:solidFill>
                    <a:schemeClr val="bg1"/>
                  </a:solidFill>
                  <a:ln w="3175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de-DE" sz="1800" b="0" i="0" u="none" strike="noStrike" cap="none" normalizeH="0" baseline="0" smtClean="0">
                      <a:ln>
                        <a:noFill/>
                      </a:ln>
                      <a:solidFill>
                        <a:schemeClr val="tx1"/>
                      </a:solidFill>
                      <a:effectLst/>
                      <a:latin typeface="Times New Roman" pitchFamily="18" charset="0"/>
                    </a:endParaRPr>
                  </a:p>
                </p:txBody>
              </p:sp>
            </p:grpSp>
            <p:sp>
              <p:nvSpPr>
                <p:cNvPr id="152" name="Rechteck 151"/>
                <p:cNvSpPr/>
                <p:nvPr/>
              </p:nvSpPr>
              <p:spPr bwMode="auto">
                <a:xfrm>
                  <a:off x="4291511" y="5173040"/>
                  <a:ext cx="304386" cy="492964"/>
                </a:xfrm>
                <a:prstGeom prst="rect">
                  <a:avLst/>
                </a:prstGeom>
                <a:solidFill>
                  <a:schemeClr val="bg1"/>
                </a:solidFill>
                <a:ln w="3175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de-DE" sz="1800" b="0" i="0" u="none" strike="noStrike" cap="none" normalizeH="0" baseline="0" smtClean="0">
                    <a:ln>
                      <a:noFill/>
                    </a:ln>
                    <a:solidFill>
                      <a:schemeClr val="tx1"/>
                    </a:solidFill>
                    <a:effectLst/>
                    <a:latin typeface="Times New Roman" pitchFamily="18" charset="0"/>
                  </a:endParaRPr>
                </a:p>
              </p:txBody>
            </p:sp>
            <p:sp>
              <p:nvSpPr>
                <p:cNvPr id="155" name="Rechteck 154"/>
                <p:cNvSpPr/>
                <p:nvPr/>
              </p:nvSpPr>
              <p:spPr bwMode="auto">
                <a:xfrm>
                  <a:off x="4950572" y="5045394"/>
                  <a:ext cx="193616" cy="542177"/>
                </a:xfrm>
                <a:prstGeom prst="rect">
                  <a:avLst/>
                </a:prstGeom>
                <a:solidFill>
                  <a:schemeClr val="bg1"/>
                </a:solidFill>
                <a:ln w="3175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de-DE" sz="1800" b="0" i="0" u="none" strike="noStrike" cap="none" normalizeH="0" baseline="0" smtClean="0">
                    <a:ln>
                      <a:noFill/>
                    </a:ln>
                    <a:solidFill>
                      <a:schemeClr val="tx1"/>
                    </a:solidFill>
                    <a:effectLst/>
                    <a:latin typeface="Times New Roman" pitchFamily="18" charset="0"/>
                  </a:endParaRPr>
                </a:p>
              </p:txBody>
            </p:sp>
          </p:grpSp>
          <p:grpSp>
            <p:nvGrpSpPr>
              <p:cNvPr id="300048" name="Gruppieren 300047"/>
              <p:cNvGrpSpPr/>
              <p:nvPr/>
            </p:nvGrpSpPr>
            <p:grpSpPr>
              <a:xfrm rot="2700000">
                <a:off x="5592807" y="4924867"/>
                <a:ext cx="788102" cy="755560"/>
                <a:chOff x="6425658" y="3003763"/>
                <a:chExt cx="1003079" cy="961661"/>
              </a:xfrm>
            </p:grpSpPr>
            <p:sp>
              <p:nvSpPr>
                <p:cNvPr id="304" name="Rechteck 303"/>
                <p:cNvSpPr/>
                <p:nvPr/>
              </p:nvSpPr>
              <p:spPr bwMode="auto">
                <a:xfrm rot="5369671">
                  <a:off x="6903814" y="3288507"/>
                  <a:ext cx="809667" cy="240179"/>
                </a:xfrm>
                <a:prstGeom prst="rect">
                  <a:avLst/>
                </a:prstGeom>
                <a:solidFill>
                  <a:schemeClr val="bg1"/>
                </a:solidFill>
                <a:ln w="3175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de-DE" sz="1800" b="0" i="0" u="none" strike="noStrike" cap="none" normalizeH="0" baseline="0" smtClean="0">
                    <a:ln>
                      <a:noFill/>
                    </a:ln>
                    <a:solidFill>
                      <a:schemeClr val="tx1"/>
                    </a:solidFill>
                    <a:effectLst/>
                    <a:latin typeface="Times New Roman" pitchFamily="18" charset="0"/>
                  </a:endParaRPr>
                </a:p>
              </p:txBody>
            </p:sp>
            <p:sp>
              <p:nvSpPr>
                <p:cNvPr id="305" name="Rechteck 304"/>
                <p:cNvSpPr/>
                <p:nvPr/>
              </p:nvSpPr>
              <p:spPr bwMode="auto">
                <a:xfrm rot="5369671">
                  <a:off x="6289659" y="3506103"/>
                  <a:ext cx="595320" cy="323322"/>
                </a:xfrm>
                <a:prstGeom prst="rect">
                  <a:avLst/>
                </a:prstGeom>
                <a:solidFill>
                  <a:schemeClr val="bg1"/>
                </a:solidFill>
                <a:ln w="3175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de-DE" sz="1800" b="0" i="0" u="none" strike="noStrike" cap="none" normalizeH="0" baseline="0" smtClean="0">
                    <a:ln>
                      <a:noFill/>
                    </a:ln>
                    <a:solidFill>
                      <a:schemeClr val="tx1"/>
                    </a:solidFill>
                    <a:effectLst/>
                    <a:latin typeface="Times New Roman" pitchFamily="18" charset="0"/>
                  </a:endParaRPr>
                </a:p>
              </p:txBody>
            </p:sp>
          </p:grpSp>
          <p:grpSp>
            <p:nvGrpSpPr>
              <p:cNvPr id="307" name="Gruppieren 306"/>
              <p:cNvGrpSpPr/>
              <p:nvPr/>
            </p:nvGrpSpPr>
            <p:grpSpPr>
              <a:xfrm>
                <a:off x="5656790" y="4860927"/>
                <a:ext cx="705118" cy="1057809"/>
                <a:chOff x="1550305" y="5827140"/>
                <a:chExt cx="897460" cy="1346357"/>
              </a:xfrm>
            </p:grpSpPr>
            <p:sp>
              <p:nvSpPr>
                <p:cNvPr id="308" name="Rechteck 307"/>
                <p:cNvSpPr/>
                <p:nvPr/>
              </p:nvSpPr>
              <p:spPr bwMode="auto">
                <a:xfrm>
                  <a:off x="1550305" y="5859654"/>
                  <a:ext cx="211029" cy="1313843"/>
                </a:xfrm>
                <a:prstGeom prst="rect">
                  <a:avLst/>
                </a:prstGeom>
                <a:solidFill>
                  <a:schemeClr val="bg2">
                    <a:alpha val="84000"/>
                  </a:schemeClr>
                </a:solidFill>
                <a:ln w="31750" cap="flat" cmpd="sng" algn="ctr">
                  <a:solidFill>
                    <a:schemeClr val="bg2"/>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de-DE" sz="1800" b="0" i="0" u="none" strike="noStrike" cap="none" normalizeH="0" baseline="0" smtClean="0">
                    <a:ln>
                      <a:noFill/>
                    </a:ln>
                    <a:solidFill>
                      <a:schemeClr val="tx1"/>
                    </a:solidFill>
                    <a:effectLst/>
                    <a:latin typeface="Times New Roman" pitchFamily="18" charset="0"/>
                  </a:endParaRPr>
                </a:p>
              </p:txBody>
            </p:sp>
            <p:sp>
              <p:nvSpPr>
                <p:cNvPr id="309" name="Rechteck 308"/>
                <p:cNvSpPr/>
                <p:nvPr/>
              </p:nvSpPr>
              <p:spPr bwMode="auto">
                <a:xfrm>
                  <a:off x="2236736" y="5856581"/>
                  <a:ext cx="211029" cy="1313843"/>
                </a:xfrm>
                <a:prstGeom prst="rect">
                  <a:avLst/>
                </a:prstGeom>
                <a:solidFill>
                  <a:schemeClr val="bg2">
                    <a:alpha val="84000"/>
                  </a:schemeClr>
                </a:solidFill>
                <a:ln w="31750" cap="flat" cmpd="sng" algn="ctr">
                  <a:solidFill>
                    <a:schemeClr val="bg2"/>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de-DE" sz="1800" b="0" i="0" u="none" strike="noStrike" cap="none" normalizeH="0" baseline="0" smtClean="0">
                    <a:ln>
                      <a:noFill/>
                    </a:ln>
                    <a:solidFill>
                      <a:schemeClr val="tx1"/>
                    </a:solidFill>
                    <a:effectLst/>
                    <a:latin typeface="Times New Roman" pitchFamily="18" charset="0"/>
                  </a:endParaRPr>
                </a:p>
              </p:txBody>
            </p:sp>
            <p:cxnSp>
              <p:nvCxnSpPr>
                <p:cNvPr id="310" name="Gerade Verbindung mit Pfeil 309"/>
                <p:cNvCxnSpPr/>
                <p:nvPr/>
              </p:nvCxnSpPr>
              <p:spPr bwMode="auto">
                <a:xfrm flipV="1">
                  <a:off x="1557925" y="6443623"/>
                  <a:ext cx="844115" cy="4175"/>
                </a:xfrm>
                <a:prstGeom prst="straightConnector1">
                  <a:avLst/>
                </a:prstGeom>
                <a:solidFill>
                  <a:schemeClr val="accent1"/>
                </a:solidFill>
                <a:ln w="15875" cap="flat" cmpd="sng" algn="ctr">
                  <a:solidFill>
                    <a:srgbClr val="00000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11" name="Gerade Verbindung mit Pfeil 310"/>
                <p:cNvCxnSpPr/>
                <p:nvPr/>
              </p:nvCxnSpPr>
              <p:spPr bwMode="auto">
                <a:xfrm flipV="1">
                  <a:off x="1972362" y="5827140"/>
                  <a:ext cx="0" cy="1313843"/>
                </a:xfrm>
                <a:prstGeom prst="straightConnector1">
                  <a:avLst/>
                </a:prstGeom>
                <a:solidFill>
                  <a:schemeClr val="accent1"/>
                </a:solidFill>
                <a:ln w="15875" cap="flat" cmpd="sng" algn="ctr">
                  <a:solidFill>
                    <a:srgbClr val="00000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grpSp>
        <p:grpSp>
          <p:nvGrpSpPr>
            <p:cNvPr id="8" name="Gruppieren 7"/>
            <p:cNvGrpSpPr/>
            <p:nvPr/>
          </p:nvGrpSpPr>
          <p:grpSpPr>
            <a:xfrm>
              <a:off x="4175364" y="4857027"/>
              <a:ext cx="1167708" cy="1057809"/>
              <a:chOff x="4175364" y="4857027"/>
              <a:chExt cx="1167708" cy="1057809"/>
            </a:xfrm>
          </p:grpSpPr>
          <p:grpSp>
            <p:nvGrpSpPr>
              <p:cNvPr id="136" name="Gruppieren 135"/>
              <p:cNvGrpSpPr/>
              <p:nvPr/>
            </p:nvGrpSpPr>
            <p:grpSpPr>
              <a:xfrm rot="2700000">
                <a:off x="4331332" y="4772540"/>
                <a:ext cx="855771" cy="1167708"/>
                <a:chOff x="3072323" y="4799930"/>
                <a:chExt cx="855771" cy="1167708"/>
              </a:xfrm>
            </p:grpSpPr>
            <p:grpSp>
              <p:nvGrpSpPr>
                <p:cNvPr id="137" name="Gruppieren 136"/>
                <p:cNvGrpSpPr/>
                <p:nvPr/>
              </p:nvGrpSpPr>
              <p:grpSpPr>
                <a:xfrm rot="5400000">
                  <a:off x="3223315" y="4938592"/>
                  <a:ext cx="553788" cy="855771"/>
                  <a:chOff x="3794385" y="4077071"/>
                  <a:chExt cx="946282" cy="1486652"/>
                </a:xfrm>
              </p:grpSpPr>
              <p:sp>
                <p:nvSpPr>
                  <p:cNvPr id="147" name="Rechteck 146"/>
                  <p:cNvSpPr/>
                  <p:nvPr/>
                </p:nvSpPr>
                <p:spPr bwMode="auto">
                  <a:xfrm>
                    <a:off x="4572000" y="4077071"/>
                    <a:ext cx="168667" cy="1411935"/>
                  </a:xfrm>
                  <a:prstGeom prst="rect">
                    <a:avLst/>
                  </a:prstGeom>
                  <a:solidFill>
                    <a:schemeClr val="bg1"/>
                  </a:solidFill>
                  <a:ln w="3175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de-DE" sz="1800" b="0" i="0" u="none" strike="noStrike" cap="none" normalizeH="0" baseline="0" smtClean="0">
                      <a:ln>
                        <a:noFill/>
                      </a:ln>
                      <a:solidFill>
                        <a:schemeClr val="tx1"/>
                      </a:solidFill>
                      <a:effectLst/>
                      <a:latin typeface="Times New Roman" pitchFamily="18" charset="0"/>
                    </a:endParaRPr>
                  </a:p>
                </p:txBody>
              </p:sp>
              <p:sp>
                <p:nvSpPr>
                  <p:cNvPr id="148" name="Rechteck 147"/>
                  <p:cNvSpPr/>
                  <p:nvPr/>
                </p:nvSpPr>
                <p:spPr bwMode="auto">
                  <a:xfrm>
                    <a:off x="3794385" y="4151788"/>
                    <a:ext cx="168667" cy="1411935"/>
                  </a:xfrm>
                  <a:prstGeom prst="rect">
                    <a:avLst/>
                  </a:prstGeom>
                  <a:solidFill>
                    <a:schemeClr val="bg1"/>
                  </a:solidFill>
                  <a:ln w="3175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de-DE" sz="1800" b="0" i="0" u="none" strike="noStrike" cap="none" normalizeH="0" baseline="0" smtClean="0">
                      <a:ln>
                        <a:noFill/>
                      </a:ln>
                      <a:solidFill>
                        <a:schemeClr val="tx1"/>
                      </a:solidFill>
                      <a:effectLst/>
                      <a:latin typeface="Times New Roman" pitchFamily="18" charset="0"/>
                    </a:endParaRPr>
                  </a:p>
                </p:txBody>
              </p:sp>
            </p:grpSp>
            <p:cxnSp>
              <p:nvCxnSpPr>
                <p:cNvPr id="138" name="Gerade Verbindung mit Pfeil 137"/>
                <p:cNvCxnSpPr/>
                <p:nvPr/>
              </p:nvCxnSpPr>
              <p:spPr bwMode="auto">
                <a:xfrm flipV="1">
                  <a:off x="3195163" y="5359673"/>
                  <a:ext cx="663206" cy="3280"/>
                </a:xfrm>
                <a:prstGeom prst="straightConnector1">
                  <a:avLst/>
                </a:prstGeom>
                <a:solidFill>
                  <a:schemeClr val="accent1"/>
                </a:solidFill>
                <a:ln w="15875" cap="flat" cmpd="sng" algn="ctr">
                  <a:solidFill>
                    <a:srgbClr val="00000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139" name="Gruppieren 138"/>
                <p:cNvGrpSpPr/>
                <p:nvPr/>
              </p:nvGrpSpPr>
              <p:grpSpPr>
                <a:xfrm rot="5400000">
                  <a:off x="2894849" y="4992455"/>
                  <a:ext cx="1167708" cy="782657"/>
                  <a:chOff x="3250158" y="4118968"/>
                  <a:chExt cx="1995316" cy="1359638"/>
                </a:xfrm>
              </p:grpSpPr>
              <p:sp>
                <p:nvSpPr>
                  <p:cNvPr id="144" name="Ellipse 143"/>
                  <p:cNvSpPr/>
                  <p:nvPr/>
                </p:nvSpPr>
                <p:spPr bwMode="auto">
                  <a:xfrm rot="2700000">
                    <a:off x="3577476" y="4325646"/>
                    <a:ext cx="1359638" cy="946281"/>
                  </a:xfrm>
                  <a:prstGeom prst="ellipse">
                    <a:avLst/>
                  </a:prstGeom>
                  <a:gradFill flip="none" rotWithShape="1">
                    <a:gsLst>
                      <a:gs pos="0">
                        <a:srgbClr val="FF3399">
                          <a:lumMod val="52000"/>
                          <a:lumOff val="48000"/>
                        </a:srgbClr>
                      </a:gs>
                      <a:gs pos="18000">
                        <a:srgbClr val="FF6633"/>
                      </a:gs>
                      <a:gs pos="29000">
                        <a:srgbClr val="FFFF00"/>
                      </a:gs>
                      <a:gs pos="62000">
                        <a:srgbClr val="01A78F"/>
                      </a:gs>
                      <a:gs pos="92000">
                        <a:srgbClr val="3366FF"/>
                      </a:gs>
                    </a:gsLst>
                    <a:path path="circle">
                      <a:fillToRect l="50000" t="50000" r="50000" b="50000"/>
                    </a:path>
                    <a:tileRect/>
                  </a:gradFill>
                  <a:ln w="3175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smtClean="0">
                      <a:ln>
                        <a:noFill/>
                      </a:ln>
                      <a:solidFill>
                        <a:schemeClr val="tx1"/>
                      </a:solidFill>
                      <a:effectLst/>
                      <a:latin typeface="Times New Roman" pitchFamily="18" charset="0"/>
                    </a:endParaRPr>
                  </a:p>
                </p:txBody>
              </p:sp>
              <p:sp>
                <p:nvSpPr>
                  <p:cNvPr id="145" name="Rechteck 144"/>
                  <p:cNvSpPr/>
                  <p:nvPr/>
                </p:nvSpPr>
                <p:spPr bwMode="auto">
                  <a:xfrm rot="18802918">
                    <a:off x="4465334" y="3837696"/>
                    <a:ext cx="171477" cy="1388802"/>
                  </a:xfrm>
                  <a:prstGeom prst="rect">
                    <a:avLst/>
                  </a:prstGeom>
                  <a:solidFill>
                    <a:schemeClr val="bg1"/>
                  </a:solidFill>
                  <a:ln w="3175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de-DE" sz="1800" b="0" i="0" u="none" strike="noStrike" cap="none" normalizeH="0" baseline="0" smtClean="0">
                      <a:ln>
                        <a:noFill/>
                      </a:ln>
                      <a:solidFill>
                        <a:schemeClr val="tx1"/>
                      </a:solidFill>
                      <a:effectLst/>
                      <a:latin typeface="Times New Roman" pitchFamily="18" charset="0"/>
                    </a:endParaRPr>
                  </a:p>
                </p:txBody>
              </p:sp>
              <p:sp>
                <p:nvSpPr>
                  <p:cNvPr id="146" name="Rechteck 145"/>
                  <p:cNvSpPr/>
                  <p:nvPr/>
                </p:nvSpPr>
                <p:spPr bwMode="auto">
                  <a:xfrm rot="18869671">
                    <a:off x="3858820" y="4420351"/>
                    <a:ext cx="171477" cy="1388801"/>
                  </a:xfrm>
                  <a:prstGeom prst="rect">
                    <a:avLst/>
                  </a:prstGeom>
                  <a:solidFill>
                    <a:schemeClr val="bg1"/>
                  </a:solidFill>
                  <a:ln w="3175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de-DE" sz="1800" b="0" i="0" u="none" strike="noStrike" cap="none" normalizeH="0" baseline="0" smtClean="0">
                      <a:ln>
                        <a:noFill/>
                      </a:ln>
                      <a:solidFill>
                        <a:schemeClr val="tx1"/>
                      </a:solidFill>
                      <a:effectLst/>
                      <a:latin typeface="Times New Roman" pitchFamily="18" charset="0"/>
                    </a:endParaRPr>
                  </a:p>
                </p:txBody>
              </p:sp>
            </p:grpSp>
            <p:sp>
              <p:nvSpPr>
                <p:cNvPr id="140" name="Rechteck 139"/>
                <p:cNvSpPr/>
                <p:nvPr/>
              </p:nvSpPr>
              <p:spPr bwMode="auto">
                <a:xfrm>
                  <a:off x="3118183" y="5190487"/>
                  <a:ext cx="159881" cy="700133"/>
                </a:xfrm>
                <a:prstGeom prst="rect">
                  <a:avLst/>
                </a:prstGeom>
                <a:solidFill>
                  <a:schemeClr val="bg1"/>
                </a:solidFill>
                <a:ln w="3175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de-DE" sz="1800" b="0" i="0" u="none" strike="noStrike" cap="none" normalizeH="0" baseline="0" smtClean="0">
                    <a:ln>
                      <a:noFill/>
                    </a:ln>
                    <a:solidFill>
                      <a:schemeClr val="tx1"/>
                    </a:solidFill>
                    <a:effectLst/>
                    <a:latin typeface="Times New Roman" pitchFamily="18" charset="0"/>
                  </a:endParaRPr>
                </a:p>
              </p:txBody>
            </p:sp>
            <p:sp>
              <p:nvSpPr>
                <p:cNvPr id="141" name="Rechteck 140"/>
                <p:cNvSpPr/>
                <p:nvPr/>
              </p:nvSpPr>
              <p:spPr bwMode="auto">
                <a:xfrm>
                  <a:off x="3714485" y="5036267"/>
                  <a:ext cx="144713" cy="483166"/>
                </a:xfrm>
                <a:prstGeom prst="rect">
                  <a:avLst/>
                </a:prstGeom>
                <a:solidFill>
                  <a:schemeClr val="bg1"/>
                </a:solidFill>
                <a:ln w="3175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de-DE" sz="1800" b="0" i="0" u="none" strike="noStrike" cap="none" normalizeH="0" baseline="0" smtClean="0">
                    <a:ln>
                      <a:noFill/>
                    </a:ln>
                    <a:solidFill>
                      <a:schemeClr val="tx1"/>
                    </a:solidFill>
                    <a:effectLst/>
                    <a:latin typeface="Times New Roman" pitchFamily="18" charset="0"/>
                  </a:endParaRPr>
                </a:p>
              </p:txBody>
            </p:sp>
          </p:grpSp>
          <p:sp>
            <p:nvSpPr>
              <p:cNvPr id="314" name="Rechteck 313"/>
              <p:cNvSpPr/>
              <p:nvPr/>
            </p:nvSpPr>
            <p:spPr bwMode="auto">
              <a:xfrm>
                <a:off x="4393571" y="4882573"/>
                <a:ext cx="202326" cy="1032263"/>
              </a:xfrm>
              <a:prstGeom prst="rect">
                <a:avLst/>
              </a:prstGeom>
              <a:solidFill>
                <a:schemeClr val="bg2">
                  <a:alpha val="84000"/>
                </a:schemeClr>
              </a:solidFill>
              <a:ln w="31750" cap="flat" cmpd="sng" algn="ctr">
                <a:solidFill>
                  <a:schemeClr val="bg2"/>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de-DE" sz="1800" b="0" i="0" u="none" strike="noStrike" cap="none" normalizeH="0" baseline="0" smtClean="0">
                  <a:ln>
                    <a:noFill/>
                  </a:ln>
                  <a:solidFill>
                    <a:schemeClr val="tx1"/>
                  </a:solidFill>
                  <a:effectLst/>
                  <a:latin typeface="Times New Roman" pitchFamily="18" charset="0"/>
                </a:endParaRPr>
              </a:p>
            </p:txBody>
          </p:sp>
          <p:cxnSp>
            <p:nvCxnSpPr>
              <p:cNvPr id="316" name="Gerade Verbindung mit Pfeil 315"/>
              <p:cNvCxnSpPr/>
              <p:nvPr/>
            </p:nvCxnSpPr>
            <p:spPr bwMode="auto">
              <a:xfrm flipV="1">
                <a:off x="4427615" y="5341387"/>
                <a:ext cx="663206" cy="3280"/>
              </a:xfrm>
              <a:prstGeom prst="straightConnector1">
                <a:avLst/>
              </a:prstGeom>
              <a:solidFill>
                <a:schemeClr val="accent1"/>
              </a:solidFill>
              <a:ln w="15875" cap="flat" cmpd="sng" algn="ctr">
                <a:solidFill>
                  <a:srgbClr val="00000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17" name="Gerade Verbindung mit Pfeil 316"/>
              <p:cNvCxnSpPr/>
              <p:nvPr/>
            </p:nvCxnSpPr>
            <p:spPr bwMode="auto">
              <a:xfrm flipV="1">
                <a:off x="4753230" y="4857027"/>
                <a:ext cx="0" cy="1032263"/>
              </a:xfrm>
              <a:prstGeom prst="straightConnector1">
                <a:avLst/>
              </a:prstGeom>
              <a:solidFill>
                <a:schemeClr val="accent1"/>
              </a:solidFill>
              <a:ln w="15875" cap="flat" cmpd="sng" algn="ctr">
                <a:solidFill>
                  <a:srgbClr val="00000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15" name="Rechteck 314"/>
              <p:cNvSpPr/>
              <p:nvPr/>
            </p:nvSpPr>
            <p:spPr bwMode="auto">
              <a:xfrm>
                <a:off x="4960944" y="4880158"/>
                <a:ext cx="165802" cy="1032263"/>
              </a:xfrm>
              <a:prstGeom prst="rect">
                <a:avLst/>
              </a:prstGeom>
              <a:solidFill>
                <a:schemeClr val="bg2">
                  <a:alpha val="84000"/>
                </a:schemeClr>
              </a:solidFill>
              <a:ln w="31750" cap="flat" cmpd="sng" algn="ctr">
                <a:solidFill>
                  <a:schemeClr val="bg2"/>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de-DE" sz="1800" b="0" i="0" u="none" strike="noStrike" cap="none" normalizeH="0" baseline="0" smtClean="0">
                  <a:ln>
                    <a:noFill/>
                  </a:ln>
                  <a:solidFill>
                    <a:schemeClr val="tx1"/>
                  </a:solidFill>
                  <a:effectLst/>
                  <a:latin typeface="Times New Roman" pitchFamily="18" charset="0"/>
                </a:endParaRPr>
              </a:p>
            </p:txBody>
          </p:sp>
        </p:grpSp>
        <p:cxnSp>
          <p:nvCxnSpPr>
            <p:cNvPr id="345" name="Gerade Verbindung mit Pfeil 344"/>
            <p:cNvCxnSpPr/>
            <p:nvPr/>
          </p:nvCxnSpPr>
          <p:spPr bwMode="auto">
            <a:xfrm flipV="1">
              <a:off x="2694748" y="4815537"/>
              <a:ext cx="0" cy="1032264"/>
            </a:xfrm>
            <a:prstGeom prst="straightConnector1">
              <a:avLst/>
            </a:prstGeom>
            <a:solidFill>
              <a:schemeClr val="accent1"/>
            </a:solidFill>
            <a:ln w="15875" cap="flat" cmpd="sng" algn="ctr">
              <a:solidFill>
                <a:srgbClr val="00000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46" name="Rectangle 4"/>
            <p:cNvSpPr>
              <a:spLocks noChangeArrowheads="1"/>
            </p:cNvSpPr>
            <p:nvPr/>
          </p:nvSpPr>
          <p:spPr bwMode="auto">
            <a:xfrm>
              <a:off x="3842825" y="4988796"/>
              <a:ext cx="681362" cy="2323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pPr>
              <a:r>
                <a:rPr lang="en-US" altLang="de-DE" sz="1300" dirty="0" smtClean="0">
                  <a:solidFill>
                    <a:srgbClr val="FF0000"/>
                  </a:solidFill>
                  <a:latin typeface="Arial" panose="020B0604020202020204" pitchFamily="34" charset="0"/>
                  <a:cs typeface="Arial" panose="020B0604020202020204" pitchFamily="34" charset="0"/>
                  <a:sym typeface="Symbol"/>
                </a:rPr>
                <a:t>µ=45</a:t>
              </a:r>
              <a:r>
                <a:rPr lang="en-US" altLang="de-DE" sz="1300" baseline="30000" dirty="0" smtClean="0">
                  <a:solidFill>
                    <a:srgbClr val="FF0000"/>
                  </a:solidFill>
                  <a:latin typeface="Arial" panose="020B0604020202020204" pitchFamily="34" charset="0"/>
                  <a:cs typeface="Arial" panose="020B0604020202020204" pitchFamily="34" charset="0"/>
                  <a:sym typeface="Symbol"/>
                </a:rPr>
                <a:t>0</a:t>
              </a:r>
              <a:r>
                <a:rPr lang="en-US" altLang="de-DE" sz="1300" dirty="0" smtClean="0">
                  <a:solidFill>
                    <a:srgbClr val="FF0000"/>
                  </a:solidFill>
                  <a:latin typeface="Arial" panose="020B0604020202020204" pitchFamily="34" charset="0"/>
                  <a:cs typeface="Arial" panose="020B0604020202020204" pitchFamily="34" charset="0"/>
                  <a:sym typeface="Symbol"/>
                </a:rPr>
                <a:t> </a:t>
              </a:r>
              <a:endParaRPr lang="en-US" altLang="de-DE" sz="1300" dirty="0" smtClean="0">
                <a:solidFill>
                  <a:srgbClr val="FF0000"/>
                </a:solidFill>
                <a:latin typeface="Arial" panose="020B0604020202020204" pitchFamily="34" charset="0"/>
                <a:cs typeface="Arial" panose="020B0604020202020204" pitchFamily="34" charset="0"/>
              </a:endParaRPr>
            </a:p>
          </p:txBody>
        </p:sp>
        <p:sp>
          <p:nvSpPr>
            <p:cNvPr id="350" name="Rectangle 4"/>
            <p:cNvSpPr>
              <a:spLocks noChangeArrowheads="1"/>
            </p:cNvSpPr>
            <p:nvPr/>
          </p:nvSpPr>
          <p:spPr bwMode="auto">
            <a:xfrm>
              <a:off x="5076056" y="4972089"/>
              <a:ext cx="818273" cy="2353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pPr>
              <a:r>
                <a:rPr lang="en-US" altLang="de-DE" sz="1300" dirty="0" smtClean="0">
                  <a:solidFill>
                    <a:srgbClr val="FF0000"/>
                  </a:solidFill>
                  <a:latin typeface="Arial" panose="020B0604020202020204" pitchFamily="34" charset="0"/>
                  <a:cs typeface="Arial" panose="020B0604020202020204" pitchFamily="34" charset="0"/>
                  <a:sym typeface="Symbol"/>
                </a:rPr>
                <a:t>µ=45</a:t>
              </a:r>
              <a:r>
                <a:rPr lang="en-US" altLang="de-DE" sz="1300" baseline="30000" dirty="0" smtClean="0">
                  <a:solidFill>
                    <a:srgbClr val="FF0000"/>
                  </a:solidFill>
                  <a:latin typeface="Arial" panose="020B0604020202020204" pitchFamily="34" charset="0"/>
                  <a:cs typeface="Arial" panose="020B0604020202020204" pitchFamily="34" charset="0"/>
                  <a:sym typeface="Symbol"/>
                </a:rPr>
                <a:t>0</a:t>
              </a:r>
              <a:r>
                <a:rPr lang="en-US" altLang="de-DE" sz="1300" dirty="0" smtClean="0">
                  <a:solidFill>
                    <a:srgbClr val="FF0000"/>
                  </a:solidFill>
                  <a:latin typeface="Arial" panose="020B0604020202020204" pitchFamily="34" charset="0"/>
                  <a:cs typeface="Arial" panose="020B0604020202020204" pitchFamily="34" charset="0"/>
                  <a:sym typeface="Symbol"/>
                </a:rPr>
                <a:t> </a:t>
              </a:r>
              <a:endParaRPr lang="en-US" altLang="de-DE" sz="1300" dirty="0" smtClean="0">
                <a:solidFill>
                  <a:srgbClr val="FF0000"/>
                </a:solidFill>
                <a:latin typeface="Arial" panose="020B0604020202020204" pitchFamily="34" charset="0"/>
                <a:cs typeface="Arial" panose="020B0604020202020204" pitchFamily="34" charset="0"/>
              </a:endParaRPr>
            </a:p>
          </p:txBody>
        </p:sp>
        <p:grpSp>
          <p:nvGrpSpPr>
            <p:cNvPr id="18" name="Gruppieren 17"/>
            <p:cNvGrpSpPr/>
            <p:nvPr/>
          </p:nvGrpSpPr>
          <p:grpSpPr>
            <a:xfrm>
              <a:off x="6349480" y="4859325"/>
              <a:ext cx="1460996" cy="1057809"/>
              <a:chOff x="6349480" y="4859325"/>
              <a:chExt cx="1460996" cy="1057809"/>
            </a:xfrm>
          </p:grpSpPr>
          <p:grpSp>
            <p:nvGrpSpPr>
              <p:cNvPr id="186" name="Gruppieren 185"/>
              <p:cNvGrpSpPr/>
              <p:nvPr/>
            </p:nvGrpSpPr>
            <p:grpSpPr>
              <a:xfrm rot="2700000">
                <a:off x="6798736" y="4757534"/>
                <a:ext cx="855771" cy="1167708"/>
                <a:chOff x="5579602" y="4794034"/>
                <a:chExt cx="855771" cy="1167708"/>
              </a:xfrm>
            </p:grpSpPr>
            <p:grpSp>
              <p:nvGrpSpPr>
                <p:cNvPr id="187" name="Gruppieren 186"/>
                <p:cNvGrpSpPr/>
                <p:nvPr/>
              </p:nvGrpSpPr>
              <p:grpSpPr>
                <a:xfrm rot="2700000">
                  <a:off x="5423634" y="4950002"/>
                  <a:ext cx="1167708" cy="855771"/>
                  <a:chOff x="4175364" y="4928508"/>
                  <a:chExt cx="1167708" cy="855771"/>
                </a:xfrm>
              </p:grpSpPr>
              <p:grpSp>
                <p:nvGrpSpPr>
                  <p:cNvPr id="196" name="Gruppieren 195"/>
                  <p:cNvGrpSpPr/>
                  <p:nvPr/>
                </p:nvGrpSpPr>
                <p:grpSpPr>
                  <a:xfrm rot="2700000">
                    <a:off x="4331332" y="4772540"/>
                    <a:ext cx="855771" cy="1167708"/>
                    <a:chOff x="3072323" y="4799930"/>
                    <a:chExt cx="855771" cy="1167708"/>
                  </a:xfrm>
                </p:grpSpPr>
                <p:grpSp>
                  <p:nvGrpSpPr>
                    <p:cNvPr id="199" name="Gruppieren 198"/>
                    <p:cNvGrpSpPr/>
                    <p:nvPr/>
                  </p:nvGrpSpPr>
                  <p:grpSpPr>
                    <a:xfrm rot="5400000">
                      <a:off x="3223315" y="4938592"/>
                      <a:ext cx="553788" cy="855771"/>
                      <a:chOff x="3794385" y="4077071"/>
                      <a:chExt cx="946282" cy="1486652"/>
                    </a:xfrm>
                  </p:grpSpPr>
                  <p:sp>
                    <p:nvSpPr>
                      <p:cNvPr id="207" name="Rechteck 206"/>
                      <p:cNvSpPr/>
                      <p:nvPr/>
                    </p:nvSpPr>
                    <p:spPr bwMode="auto">
                      <a:xfrm>
                        <a:off x="4572000" y="4077071"/>
                        <a:ext cx="168667" cy="1411935"/>
                      </a:xfrm>
                      <a:prstGeom prst="rect">
                        <a:avLst/>
                      </a:prstGeom>
                      <a:solidFill>
                        <a:schemeClr val="bg1"/>
                      </a:solidFill>
                      <a:ln w="3175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de-DE" sz="1800" b="0" i="0" u="none" strike="noStrike" cap="none" normalizeH="0" baseline="0" smtClean="0">
                          <a:ln>
                            <a:noFill/>
                          </a:ln>
                          <a:solidFill>
                            <a:schemeClr val="tx1"/>
                          </a:solidFill>
                          <a:effectLst/>
                          <a:latin typeface="Times New Roman" pitchFamily="18" charset="0"/>
                        </a:endParaRPr>
                      </a:p>
                    </p:txBody>
                  </p:sp>
                  <p:sp>
                    <p:nvSpPr>
                      <p:cNvPr id="208" name="Rechteck 207"/>
                      <p:cNvSpPr/>
                      <p:nvPr/>
                    </p:nvSpPr>
                    <p:spPr bwMode="auto">
                      <a:xfrm>
                        <a:off x="3794385" y="4151788"/>
                        <a:ext cx="168667" cy="1411935"/>
                      </a:xfrm>
                      <a:prstGeom prst="rect">
                        <a:avLst/>
                      </a:prstGeom>
                      <a:solidFill>
                        <a:schemeClr val="bg1"/>
                      </a:solidFill>
                      <a:ln w="3175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de-DE" sz="1800" b="0" i="0" u="none" strike="noStrike" cap="none" normalizeH="0" baseline="0" smtClean="0">
                          <a:ln>
                            <a:noFill/>
                          </a:ln>
                          <a:solidFill>
                            <a:schemeClr val="tx1"/>
                          </a:solidFill>
                          <a:effectLst/>
                          <a:latin typeface="Times New Roman" pitchFamily="18" charset="0"/>
                        </a:endParaRPr>
                      </a:p>
                    </p:txBody>
                  </p:sp>
                </p:grpSp>
                <p:cxnSp>
                  <p:nvCxnSpPr>
                    <p:cNvPr id="200" name="Gerade Verbindung mit Pfeil 199"/>
                    <p:cNvCxnSpPr/>
                    <p:nvPr/>
                  </p:nvCxnSpPr>
                  <p:spPr bwMode="auto">
                    <a:xfrm flipV="1">
                      <a:off x="3195163" y="5359673"/>
                      <a:ext cx="663206" cy="3280"/>
                    </a:xfrm>
                    <a:prstGeom prst="straightConnector1">
                      <a:avLst/>
                    </a:prstGeom>
                    <a:solidFill>
                      <a:schemeClr val="accent1"/>
                    </a:solidFill>
                    <a:ln w="15875" cap="flat" cmpd="sng" algn="ctr">
                      <a:solidFill>
                        <a:srgbClr val="00000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201" name="Gruppieren 200"/>
                    <p:cNvGrpSpPr/>
                    <p:nvPr/>
                  </p:nvGrpSpPr>
                  <p:grpSpPr>
                    <a:xfrm rot="5400000">
                      <a:off x="2907727" y="4992455"/>
                      <a:ext cx="1167708" cy="782657"/>
                      <a:chOff x="3250158" y="4096597"/>
                      <a:chExt cx="1995316" cy="1359638"/>
                    </a:xfrm>
                  </p:grpSpPr>
                  <p:sp>
                    <p:nvSpPr>
                      <p:cNvPr id="204" name="Ellipse 203"/>
                      <p:cNvSpPr/>
                      <p:nvPr/>
                    </p:nvSpPr>
                    <p:spPr bwMode="auto">
                      <a:xfrm rot="2700000">
                        <a:off x="3581376" y="4303275"/>
                        <a:ext cx="1359638" cy="946281"/>
                      </a:xfrm>
                      <a:prstGeom prst="ellipse">
                        <a:avLst/>
                      </a:prstGeom>
                      <a:gradFill flip="none" rotWithShape="1">
                        <a:gsLst>
                          <a:gs pos="0">
                            <a:srgbClr val="FF3399">
                              <a:lumMod val="52000"/>
                              <a:lumOff val="48000"/>
                            </a:srgbClr>
                          </a:gs>
                          <a:gs pos="18000">
                            <a:srgbClr val="FF6633"/>
                          </a:gs>
                          <a:gs pos="29000">
                            <a:srgbClr val="FFFF00"/>
                          </a:gs>
                          <a:gs pos="62000">
                            <a:srgbClr val="01A78F"/>
                          </a:gs>
                          <a:gs pos="92000">
                            <a:srgbClr val="3366FF"/>
                          </a:gs>
                        </a:gsLst>
                        <a:path path="circle">
                          <a:fillToRect l="50000" t="50000" r="50000" b="50000"/>
                        </a:path>
                        <a:tileRect/>
                      </a:gradFill>
                      <a:ln w="3175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smtClean="0">
                          <a:ln>
                            <a:noFill/>
                          </a:ln>
                          <a:solidFill>
                            <a:schemeClr val="tx1"/>
                          </a:solidFill>
                          <a:effectLst/>
                          <a:latin typeface="Times New Roman" pitchFamily="18" charset="0"/>
                        </a:endParaRPr>
                      </a:p>
                    </p:txBody>
                  </p:sp>
                  <p:sp>
                    <p:nvSpPr>
                      <p:cNvPr id="205" name="Rechteck 204"/>
                      <p:cNvSpPr/>
                      <p:nvPr/>
                    </p:nvSpPr>
                    <p:spPr bwMode="auto">
                      <a:xfrm rot="18802918">
                        <a:off x="4465334" y="3837696"/>
                        <a:ext cx="171477" cy="1388802"/>
                      </a:xfrm>
                      <a:prstGeom prst="rect">
                        <a:avLst/>
                      </a:prstGeom>
                      <a:solidFill>
                        <a:schemeClr val="bg1"/>
                      </a:solidFill>
                      <a:ln w="3175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de-DE" sz="1800" b="0" i="0" u="none" strike="noStrike" cap="none" normalizeH="0" baseline="0" smtClean="0">
                          <a:ln>
                            <a:noFill/>
                          </a:ln>
                          <a:solidFill>
                            <a:schemeClr val="tx1"/>
                          </a:solidFill>
                          <a:effectLst/>
                          <a:latin typeface="Times New Roman" pitchFamily="18" charset="0"/>
                        </a:endParaRPr>
                      </a:p>
                    </p:txBody>
                  </p:sp>
                  <p:sp>
                    <p:nvSpPr>
                      <p:cNvPr id="206" name="Rechteck 205"/>
                      <p:cNvSpPr/>
                      <p:nvPr/>
                    </p:nvSpPr>
                    <p:spPr bwMode="auto">
                      <a:xfrm rot="18869671">
                        <a:off x="3858820" y="4420351"/>
                        <a:ext cx="171477" cy="1388801"/>
                      </a:xfrm>
                      <a:prstGeom prst="rect">
                        <a:avLst/>
                      </a:prstGeom>
                      <a:solidFill>
                        <a:schemeClr val="bg1"/>
                      </a:solidFill>
                      <a:ln w="3175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de-DE" sz="1800" b="0" i="0" u="none" strike="noStrike" cap="none" normalizeH="0" baseline="0" smtClean="0">
                          <a:ln>
                            <a:noFill/>
                          </a:ln>
                          <a:solidFill>
                            <a:schemeClr val="tx1"/>
                          </a:solidFill>
                          <a:effectLst/>
                          <a:latin typeface="Times New Roman" pitchFamily="18" charset="0"/>
                        </a:endParaRPr>
                      </a:p>
                    </p:txBody>
                  </p:sp>
                </p:grpSp>
                <p:sp>
                  <p:nvSpPr>
                    <p:cNvPr id="202" name="Rechteck 201"/>
                    <p:cNvSpPr/>
                    <p:nvPr/>
                  </p:nvSpPr>
                  <p:spPr bwMode="auto">
                    <a:xfrm>
                      <a:off x="3118183" y="5190487"/>
                      <a:ext cx="159881" cy="700133"/>
                    </a:xfrm>
                    <a:prstGeom prst="rect">
                      <a:avLst/>
                    </a:prstGeom>
                    <a:solidFill>
                      <a:schemeClr val="bg1"/>
                    </a:solidFill>
                    <a:ln w="3175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de-DE" sz="1800" b="0" i="0" u="none" strike="noStrike" cap="none" normalizeH="0" baseline="0" smtClean="0">
                        <a:ln>
                          <a:noFill/>
                        </a:ln>
                        <a:solidFill>
                          <a:schemeClr val="tx1"/>
                        </a:solidFill>
                        <a:effectLst/>
                        <a:latin typeface="Times New Roman" pitchFamily="18" charset="0"/>
                      </a:endParaRPr>
                    </a:p>
                  </p:txBody>
                </p:sp>
                <p:sp>
                  <p:nvSpPr>
                    <p:cNvPr id="203" name="Rechteck 202"/>
                    <p:cNvSpPr/>
                    <p:nvPr/>
                  </p:nvSpPr>
                  <p:spPr bwMode="auto">
                    <a:xfrm>
                      <a:off x="3714485" y="5036267"/>
                      <a:ext cx="144713" cy="483166"/>
                    </a:xfrm>
                    <a:prstGeom prst="rect">
                      <a:avLst/>
                    </a:prstGeom>
                    <a:solidFill>
                      <a:schemeClr val="bg1"/>
                    </a:solidFill>
                    <a:ln w="3175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de-DE" sz="1800" b="0" i="0" u="none" strike="noStrike" cap="none" normalizeH="0" baseline="0" smtClean="0">
                        <a:ln>
                          <a:noFill/>
                        </a:ln>
                        <a:solidFill>
                          <a:schemeClr val="tx1"/>
                        </a:solidFill>
                        <a:effectLst/>
                        <a:latin typeface="Times New Roman" pitchFamily="18" charset="0"/>
                      </a:endParaRPr>
                    </a:p>
                  </p:txBody>
                </p:sp>
              </p:grpSp>
              <p:sp>
                <p:nvSpPr>
                  <p:cNvPr id="197" name="Rechteck 196"/>
                  <p:cNvSpPr/>
                  <p:nvPr/>
                </p:nvSpPr>
                <p:spPr bwMode="auto">
                  <a:xfrm>
                    <a:off x="4291511" y="5173040"/>
                    <a:ext cx="304386" cy="492964"/>
                  </a:xfrm>
                  <a:prstGeom prst="rect">
                    <a:avLst/>
                  </a:prstGeom>
                  <a:solidFill>
                    <a:schemeClr val="bg1"/>
                  </a:solidFill>
                  <a:ln w="3175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de-DE" sz="1800" b="0" i="0" u="none" strike="noStrike" cap="none" normalizeH="0" baseline="0" smtClean="0">
                      <a:ln>
                        <a:noFill/>
                      </a:ln>
                      <a:solidFill>
                        <a:schemeClr val="tx1"/>
                      </a:solidFill>
                      <a:effectLst/>
                      <a:latin typeface="Times New Roman" pitchFamily="18" charset="0"/>
                    </a:endParaRPr>
                  </a:p>
                </p:txBody>
              </p:sp>
              <p:sp>
                <p:nvSpPr>
                  <p:cNvPr id="198" name="Rechteck 197"/>
                  <p:cNvSpPr/>
                  <p:nvPr/>
                </p:nvSpPr>
                <p:spPr bwMode="auto">
                  <a:xfrm>
                    <a:off x="4950572" y="5045394"/>
                    <a:ext cx="193616" cy="542177"/>
                  </a:xfrm>
                  <a:prstGeom prst="rect">
                    <a:avLst/>
                  </a:prstGeom>
                  <a:solidFill>
                    <a:schemeClr val="bg1"/>
                  </a:solidFill>
                  <a:ln w="3175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de-DE" sz="1800" b="0" i="0" u="none" strike="noStrike" cap="none" normalizeH="0" baseline="0" smtClean="0">
                      <a:ln>
                        <a:noFill/>
                      </a:ln>
                      <a:solidFill>
                        <a:schemeClr val="tx1"/>
                      </a:solidFill>
                      <a:effectLst/>
                      <a:latin typeface="Times New Roman" pitchFamily="18" charset="0"/>
                    </a:endParaRPr>
                  </a:p>
                </p:txBody>
              </p:sp>
            </p:grpSp>
            <p:grpSp>
              <p:nvGrpSpPr>
                <p:cNvPr id="188" name="Gruppieren 187"/>
                <p:cNvGrpSpPr/>
                <p:nvPr/>
              </p:nvGrpSpPr>
              <p:grpSpPr>
                <a:xfrm rot="2700000">
                  <a:off x="5592807" y="4924867"/>
                  <a:ext cx="788102" cy="755560"/>
                  <a:chOff x="6425658" y="3003763"/>
                  <a:chExt cx="1003079" cy="961661"/>
                </a:xfrm>
              </p:grpSpPr>
              <p:sp>
                <p:nvSpPr>
                  <p:cNvPr id="194" name="Rechteck 193"/>
                  <p:cNvSpPr/>
                  <p:nvPr/>
                </p:nvSpPr>
                <p:spPr bwMode="auto">
                  <a:xfrm rot="5369671">
                    <a:off x="6903814" y="3288507"/>
                    <a:ext cx="809667" cy="240179"/>
                  </a:xfrm>
                  <a:prstGeom prst="rect">
                    <a:avLst/>
                  </a:prstGeom>
                  <a:solidFill>
                    <a:schemeClr val="bg1"/>
                  </a:solidFill>
                  <a:ln w="3175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de-DE" sz="1800" b="0" i="0" u="none" strike="noStrike" cap="none" normalizeH="0" baseline="0" smtClean="0">
                      <a:ln>
                        <a:noFill/>
                      </a:ln>
                      <a:solidFill>
                        <a:schemeClr val="tx1"/>
                      </a:solidFill>
                      <a:effectLst/>
                      <a:latin typeface="Times New Roman" pitchFamily="18" charset="0"/>
                    </a:endParaRPr>
                  </a:p>
                </p:txBody>
              </p:sp>
              <p:sp>
                <p:nvSpPr>
                  <p:cNvPr id="195" name="Rechteck 194"/>
                  <p:cNvSpPr/>
                  <p:nvPr/>
                </p:nvSpPr>
                <p:spPr bwMode="auto">
                  <a:xfrm rot="5369671">
                    <a:off x="6289659" y="3506103"/>
                    <a:ext cx="595320" cy="323322"/>
                  </a:xfrm>
                  <a:prstGeom prst="rect">
                    <a:avLst/>
                  </a:prstGeom>
                  <a:solidFill>
                    <a:schemeClr val="bg1"/>
                  </a:solidFill>
                  <a:ln w="3175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de-DE" sz="1800" b="0" i="0" u="none" strike="noStrike" cap="none" normalizeH="0" baseline="0" smtClean="0">
                      <a:ln>
                        <a:noFill/>
                      </a:ln>
                      <a:solidFill>
                        <a:schemeClr val="tx1"/>
                      </a:solidFill>
                      <a:effectLst/>
                      <a:latin typeface="Times New Roman" pitchFamily="18" charset="0"/>
                    </a:endParaRPr>
                  </a:p>
                </p:txBody>
              </p:sp>
            </p:grpSp>
            <p:grpSp>
              <p:nvGrpSpPr>
                <p:cNvPr id="189" name="Gruppieren 188"/>
                <p:cNvGrpSpPr/>
                <p:nvPr/>
              </p:nvGrpSpPr>
              <p:grpSpPr>
                <a:xfrm>
                  <a:off x="5689854" y="5095587"/>
                  <a:ext cx="672053" cy="515205"/>
                  <a:chOff x="1592388" y="6125800"/>
                  <a:chExt cx="855376" cy="655741"/>
                </a:xfrm>
              </p:grpSpPr>
              <p:sp>
                <p:nvSpPr>
                  <p:cNvPr id="190" name="Rechteck 189"/>
                  <p:cNvSpPr/>
                  <p:nvPr/>
                </p:nvSpPr>
                <p:spPr bwMode="auto">
                  <a:xfrm>
                    <a:off x="1592388" y="6164058"/>
                    <a:ext cx="168949" cy="617483"/>
                  </a:xfrm>
                  <a:prstGeom prst="rect">
                    <a:avLst/>
                  </a:prstGeom>
                  <a:solidFill>
                    <a:schemeClr val="bg1"/>
                  </a:solidFill>
                  <a:ln w="3175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de-DE" sz="1800" b="0" i="0" u="none" strike="noStrike" cap="none" normalizeH="0" baseline="0" smtClean="0">
                      <a:ln>
                        <a:noFill/>
                      </a:ln>
                      <a:solidFill>
                        <a:schemeClr val="tx1"/>
                      </a:solidFill>
                      <a:effectLst/>
                      <a:latin typeface="Times New Roman" pitchFamily="18" charset="0"/>
                    </a:endParaRPr>
                  </a:p>
                </p:txBody>
              </p:sp>
              <p:sp>
                <p:nvSpPr>
                  <p:cNvPr id="191" name="Rechteck 190"/>
                  <p:cNvSpPr/>
                  <p:nvPr/>
                </p:nvSpPr>
                <p:spPr bwMode="auto">
                  <a:xfrm>
                    <a:off x="2271024" y="6125800"/>
                    <a:ext cx="176740" cy="637252"/>
                  </a:xfrm>
                  <a:prstGeom prst="rect">
                    <a:avLst/>
                  </a:prstGeom>
                  <a:solidFill>
                    <a:schemeClr val="bg1"/>
                  </a:solidFill>
                  <a:ln w="3175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de-DE" sz="1800" b="0" i="0" u="none" strike="noStrike" cap="none" normalizeH="0" baseline="0" smtClean="0">
                      <a:ln>
                        <a:noFill/>
                      </a:ln>
                      <a:solidFill>
                        <a:schemeClr val="tx1"/>
                      </a:solidFill>
                      <a:effectLst/>
                      <a:latin typeface="Times New Roman" pitchFamily="18" charset="0"/>
                    </a:endParaRPr>
                  </a:p>
                </p:txBody>
              </p:sp>
            </p:grpSp>
          </p:grpSp>
          <p:grpSp>
            <p:nvGrpSpPr>
              <p:cNvPr id="300046" name="Gruppieren 300045"/>
              <p:cNvGrpSpPr/>
              <p:nvPr/>
            </p:nvGrpSpPr>
            <p:grpSpPr>
              <a:xfrm>
                <a:off x="6897818" y="4859325"/>
                <a:ext cx="705119" cy="1057809"/>
                <a:chOff x="1550305" y="5827140"/>
                <a:chExt cx="897460" cy="1346357"/>
              </a:xfrm>
            </p:grpSpPr>
            <p:sp>
              <p:nvSpPr>
                <p:cNvPr id="277" name="Rechteck 276"/>
                <p:cNvSpPr/>
                <p:nvPr/>
              </p:nvSpPr>
              <p:spPr bwMode="auto">
                <a:xfrm>
                  <a:off x="1550305" y="5859654"/>
                  <a:ext cx="211029" cy="1313843"/>
                </a:xfrm>
                <a:prstGeom prst="rect">
                  <a:avLst/>
                </a:prstGeom>
                <a:solidFill>
                  <a:schemeClr val="bg2">
                    <a:alpha val="84000"/>
                  </a:schemeClr>
                </a:solidFill>
                <a:ln w="31750" cap="flat" cmpd="sng" algn="ctr">
                  <a:solidFill>
                    <a:schemeClr val="bg2"/>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de-DE" sz="1800" b="0" i="0" u="none" strike="noStrike" cap="none" normalizeH="0" baseline="0" smtClean="0">
                    <a:ln>
                      <a:noFill/>
                    </a:ln>
                    <a:solidFill>
                      <a:schemeClr val="tx1"/>
                    </a:solidFill>
                    <a:effectLst/>
                    <a:latin typeface="Times New Roman" pitchFamily="18" charset="0"/>
                  </a:endParaRPr>
                </a:p>
              </p:txBody>
            </p:sp>
            <p:cxnSp>
              <p:nvCxnSpPr>
                <p:cNvPr id="296" name="Gerade Verbindung mit Pfeil 295"/>
                <p:cNvCxnSpPr/>
                <p:nvPr/>
              </p:nvCxnSpPr>
              <p:spPr bwMode="auto">
                <a:xfrm flipV="1">
                  <a:off x="1972362" y="5827140"/>
                  <a:ext cx="0" cy="1313843"/>
                </a:xfrm>
                <a:prstGeom prst="straightConnector1">
                  <a:avLst/>
                </a:prstGeom>
                <a:solidFill>
                  <a:schemeClr val="accent1"/>
                </a:solidFill>
                <a:ln w="15875" cap="flat" cmpd="sng" algn="ctr">
                  <a:solidFill>
                    <a:srgbClr val="00000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78" name="Rechteck 277"/>
                <p:cNvSpPr/>
                <p:nvPr/>
              </p:nvSpPr>
              <p:spPr bwMode="auto">
                <a:xfrm>
                  <a:off x="2236736" y="5856581"/>
                  <a:ext cx="211029" cy="1313843"/>
                </a:xfrm>
                <a:prstGeom prst="rect">
                  <a:avLst/>
                </a:prstGeom>
                <a:solidFill>
                  <a:schemeClr val="bg2">
                    <a:alpha val="84000"/>
                  </a:schemeClr>
                </a:solidFill>
                <a:ln w="31750" cap="flat" cmpd="sng" algn="ctr">
                  <a:solidFill>
                    <a:schemeClr val="bg2"/>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de-DE" sz="1800" b="0" i="0" u="none" strike="noStrike" cap="none" normalizeH="0" baseline="0" smtClean="0">
                    <a:ln>
                      <a:noFill/>
                    </a:ln>
                    <a:solidFill>
                      <a:schemeClr val="tx1"/>
                    </a:solidFill>
                    <a:effectLst/>
                    <a:latin typeface="Times New Roman" pitchFamily="18" charset="0"/>
                  </a:endParaRPr>
                </a:p>
              </p:txBody>
            </p:sp>
            <p:cxnSp>
              <p:nvCxnSpPr>
                <p:cNvPr id="295" name="Gerade Verbindung mit Pfeil 294"/>
                <p:cNvCxnSpPr/>
                <p:nvPr/>
              </p:nvCxnSpPr>
              <p:spPr bwMode="auto">
                <a:xfrm flipV="1">
                  <a:off x="1557925" y="6443623"/>
                  <a:ext cx="844115" cy="4175"/>
                </a:xfrm>
                <a:prstGeom prst="straightConnector1">
                  <a:avLst/>
                </a:prstGeom>
                <a:solidFill>
                  <a:schemeClr val="accent1"/>
                </a:solidFill>
                <a:ln w="15875" cap="flat" cmpd="sng" algn="ctr">
                  <a:solidFill>
                    <a:srgbClr val="00000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sp>
            <p:nvSpPr>
              <p:cNvPr id="351" name="Rectangle 4"/>
              <p:cNvSpPr>
                <a:spLocks noChangeArrowheads="1"/>
              </p:cNvSpPr>
              <p:nvPr/>
            </p:nvSpPr>
            <p:spPr bwMode="auto">
              <a:xfrm>
                <a:off x="6349480" y="4946771"/>
                <a:ext cx="742800" cy="2353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pPr>
                <a:r>
                  <a:rPr lang="en-US" altLang="de-DE" sz="1300" dirty="0" smtClean="0">
                    <a:solidFill>
                      <a:srgbClr val="FF0000"/>
                    </a:solidFill>
                    <a:latin typeface="Arial" panose="020B0604020202020204" pitchFamily="34" charset="0"/>
                    <a:cs typeface="Arial" panose="020B0604020202020204" pitchFamily="34" charset="0"/>
                    <a:sym typeface="Symbol"/>
                  </a:rPr>
                  <a:t>µ=45</a:t>
                </a:r>
                <a:r>
                  <a:rPr lang="en-US" altLang="de-DE" sz="1300" baseline="30000" dirty="0" smtClean="0">
                    <a:solidFill>
                      <a:srgbClr val="FF0000"/>
                    </a:solidFill>
                    <a:latin typeface="Arial" panose="020B0604020202020204" pitchFamily="34" charset="0"/>
                    <a:cs typeface="Arial" panose="020B0604020202020204" pitchFamily="34" charset="0"/>
                    <a:sym typeface="Symbol"/>
                  </a:rPr>
                  <a:t>0</a:t>
                </a:r>
                <a:r>
                  <a:rPr lang="en-US" altLang="de-DE" sz="1300" dirty="0" smtClean="0">
                    <a:solidFill>
                      <a:srgbClr val="FF0000"/>
                    </a:solidFill>
                    <a:latin typeface="Arial" panose="020B0604020202020204" pitchFamily="34" charset="0"/>
                    <a:cs typeface="Arial" panose="020B0604020202020204" pitchFamily="34" charset="0"/>
                    <a:sym typeface="Symbol"/>
                  </a:rPr>
                  <a:t> </a:t>
                </a:r>
                <a:endParaRPr lang="en-US" altLang="de-DE" sz="1300" dirty="0" smtClean="0">
                  <a:solidFill>
                    <a:srgbClr val="FF0000"/>
                  </a:solidFill>
                  <a:latin typeface="Arial" panose="020B0604020202020204" pitchFamily="34" charset="0"/>
                  <a:cs typeface="Arial" panose="020B0604020202020204" pitchFamily="34" charset="0"/>
                </a:endParaRPr>
              </a:p>
            </p:txBody>
          </p:sp>
        </p:grpSp>
        <p:grpSp>
          <p:nvGrpSpPr>
            <p:cNvPr id="231" name="Gruppieren 230"/>
            <p:cNvGrpSpPr/>
            <p:nvPr/>
          </p:nvGrpSpPr>
          <p:grpSpPr>
            <a:xfrm>
              <a:off x="7518102" y="4920069"/>
              <a:ext cx="1167708" cy="855771"/>
              <a:chOff x="6642768" y="4913502"/>
              <a:chExt cx="1167708" cy="855771"/>
            </a:xfrm>
          </p:grpSpPr>
          <p:grpSp>
            <p:nvGrpSpPr>
              <p:cNvPr id="232" name="Gruppieren 231"/>
              <p:cNvGrpSpPr/>
              <p:nvPr/>
            </p:nvGrpSpPr>
            <p:grpSpPr>
              <a:xfrm rot="2700000">
                <a:off x="6798736" y="4757534"/>
                <a:ext cx="855771" cy="1167708"/>
                <a:chOff x="5579602" y="4794034"/>
                <a:chExt cx="855771" cy="1167708"/>
              </a:xfrm>
            </p:grpSpPr>
            <p:grpSp>
              <p:nvGrpSpPr>
                <p:cNvPr id="239" name="Gruppieren 238"/>
                <p:cNvGrpSpPr/>
                <p:nvPr/>
              </p:nvGrpSpPr>
              <p:grpSpPr>
                <a:xfrm rot="2700000">
                  <a:off x="5423634" y="4950002"/>
                  <a:ext cx="1167708" cy="855771"/>
                  <a:chOff x="4175364" y="4928508"/>
                  <a:chExt cx="1167708" cy="855771"/>
                </a:xfrm>
              </p:grpSpPr>
              <p:grpSp>
                <p:nvGrpSpPr>
                  <p:cNvPr id="246" name="Gruppieren 245"/>
                  <p:cNvGrpSpPr/>
                  <p:nvPr/>
                </p:nvGrpSpPr>
                <p:grpSpPr>
                  <a:xfrm rot="2700000">
                    <a:off x="4331332" y="4772540"/>
                    <a:ext cx="855771" cy="1167708"/>
                    <a:chOff x="3072323" y="4799930"/>
                    <a:chExt cx="855771" cy="1167708"/>
                  </a:xfrm>
                </p:grpSpPr>
                <p:grpSp>
                  <p:nvGrpSpPr>
                    <p:cNvPr id="249" name="Gruppieren 248"/>
                    <p:cNvGrpSpPr/>
                    <p:nvPr/>
                  </p:nvGrpSpPr>
                  <p:grpSpPr>
                    <a:xfrm rot="5400000">
                      <a:off x="3223315" y="4938592"/>
                      <a:ext cx="553788" cy="855771"/>
                      <a:chOff x="3794385" y="4077071"/>
                      <a:chExt cx="946282" cy="1486652"/>
                    </a:xfrm>
                  </p:grpSpPr>
                  <p:sp>
                    <p:nvSpPr>
                      <p:cNvPr id="258" name="Rechteck 257"/>
                      <p:cNvSpPr/>
                      <p:nvPr/>
                    </p:nvSpPr>
                    <p:spPr bwMode="auto">
                      <a:xfrm>
                        <a:off x="4572000" y="4077071"/>
                        <a:ext cx="168667" cy="1411935"/>
                      </a:xfrm>
                      <a:prstGeom prst="rect">
                        <a:avLst/>
                      </a:prstGeom>
                      <a:solidFill>
                        <a:schemeClr val="bg1"/>
                      </a:solidFill>
                      <a:ln w="3175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de-DE" sz="1800" b="0" i="0" u="none" strike="noStrike" cap="none" normalizeH="0" baseline="0" smtClean="0">
                          <a:ln>
                            <a:noFill/>
                          </a:ln>
                          <a:solidFill>
                            <a:schemeClr val="tx1"/>
                          </a:solidFill>
                          <a:effectLst/>
                          <a:latin typeface="Times New Roman" pitchFamily="18" charset="0"/>
                        </a:endParaRPr>
                      </a:p>
                    </p:txBody>
                  </p:sp>
                  <p:sp>
                    <p:nvSpPr>
                      <p:cNvPr id="259" name="Rechteck 258"/>
                      <p:cNvSpPr/>
                      <p:nvPr/>
                    </p:nvSpPr>
                    <p:spPr bwMode="auto">
                      <a:xfrm>
                        <a:off x="3794385" y="4151788"/>
                        <a:ext cx="168667" cy="1411935"/>
                      </a:xfrm>
                      <a:prstGeom prst="rect">
                        <a:avLst/>
                      </a:prstGeom>
                      <a:solidFill>
                        <a:schemeClr val="bg1"/>
                      </a:solidFill>
                      <a:ln w="3175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de-DE" sz="1800" b="0" i="0" u="none" strike="noStrike" cap="none" normalizeH="0" baseline="0" smtClean="0">
                          <a:ln>
                            <a:noFill/>
                          </a:ln>
                          <a:solidFill>
                            <a:schemeClr val="tx1"/>
                          </a:solidFill>
                          <a:effectLst/>
                          <a:latin typeface="Times New Roman" pitchFamily="18" charset="0"/>
                        </a:endParaRPr>
                      </a:p>
                    </p:txBody>
                  </p:sp>
                </p:grpSp>
                <p:cxnSp>
                  <p:nvCxnSpPr>
                    <p:cNvPr id="250" name="Gerade Verbindung mit Pfeil 249"/>
                    <p:cNvCxnSpPr/>
                    <p:nvPr/>
                  </p:nvCxnSpPr>
                  <p:spPr bwMode="auto">
                    <a:xfrm flipV="1">
                      <a:off x="3195163" y="5359673"/>
                      <a:ext cx="663206" cy="3280"/>
                    </a:xfrm>
                    <a:prstGeom prst="straightConnector1">
                      <a:avLst/>
                    </a:prstGeom>
                    <a:solidFill>
                      <a:schemeClr val="accent1"/>
                    </a:solidFill>
                    <a:ln w="15875" cap="flat" cmpd="sng" algn="ctr">
                      <a:solidFill>
                        <a:srgbClr val="00000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251" name="Gruppieren 250"/>
                    <p:cNvGrpSpPr/>
                    <p:nvPr/>
                  </p:nvGrpSpPr>
                  <p:grpSpPr>
                    <a:xfrm rot="5400000">
                      <a:off x="2907727" y="4992455"/>
                      <a:ext cx="1167708" cy="782657"/>
                      <a:chOff x="3250158" y="4096597"/>
                      <a:chExt cx="1995316" cy="1359638"/>
                    </a:xfrm>
                  </p:grpSpPr>
                  <p:sp>
                    <p:nvSpPr>
                      <p:cNvPr id="254" name="Ellipse 253"/>
                      <p:cNvSpPr/>
                      <p:nvPr/>
                    </p:nvSpPr>
                    <p:spPr bwMode="auto">
                      <a:xfrm rot="2700000">
                        <a:off x="3581376" y="4303275"/>
                        <a:ext cx="1359638" cy="946281"/>
                      </a:xfrm>
                      <a:prstGeom prst="ellipse">
                        <a:avLst/>
                      </a:prstGeom>
                      <a:gradFill flip="none" rotWithShape="1">
                        <a:gsLst>
                          <a:gs pos="0">
                            <a:srgbClr val="FF3399">
                              <a:lumMod val="52000"/>
                              <a:lumOff val="48000"/>
                            </a:srgbClr>
                          </a:gs>
                          <a:gs pos="18000">
                            <a:srgbClr val="FF6633"/>
                          </a:gs>
                          <a:gs pos="29000">
                            <a:srgbClr val="FFFF00"/>
                          </a:gs>
                          <a:gs pos="62000">
                            <a:srgbClr val="01A78F"/>
                          </a:gs>
                          <a:gs pos="92000">
                            <a:srgbClr val="3366FF"/>
                          </a:gs>
                        </a:gsLst>
                        <a:path path="circle">
                          <a:fillToRect l="50000" t="50000" r="50000" b="50000"/>
                        </a:path>
                        <a:tileRect/>
                      </a:gradFill>
                      <a:ln w="3175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smtClean="0">
                          <a:ln>
                            <a:noFill/>
                          </a:ln>
                          <a:solidFill>
                            <a:schemeClr val="tx1"/>
                          </a:solidFill>
                          <a:effectLst/>
                          <a:latin typeface="Times New Roman" pitchFamily="18" charset="0"/>
                        </a:endParaRPr>
                      </a:p>
                    </p:txBody>
                  </p:sp>
                  <p:sp>
                    <p:nvSpPr>
                      <p:cNvPr id="255" name="Rechteck 254"/>
                      <p:cNvSpPr/>
                      <p:nvPr/>
                    </p:nvSpPr>
                    <p:spPr bwMode="auto">
                      <a:xfrm rot="18802918">
                        <a:off x="4465334" y="3837696"/>
                        <a:ext cx="171477" cy="1388802"/>
                      </a:xfrm>
                      <a:prstGeom prst="rect">
                        <a:avLst/>
                      </a:prstGeom>
                      <a:solidFill>
                        <a:schemeClr val="bg1"/>
                      </a:solidFill>
                      <a:ln w="3175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de-DE" sz="1800" b="0" i="0" u="none" strike="noStrike" cap="none" normalizeH="0" baseline="0" smtClean="0">
                          <a:ln>
                            <a:noFill/>
                          </a:ln>
                          <a:solidFill>
                            <a:schemeClr val="tx1"/>
                          </a:solidFill>
                          <a:effectLst/>
                          <a:latin typeface="Times New Roman" pitchFamily="18" charset="0"/>
                        </a:endParaRPr>
                      </a:p>
                    </p:txBody>
                  </p:sp>
                  <p:sp>
                    <p:nvSpPr>
                      <p:cNvPr id="257" name="Rechteck 256"/>
                      <p:cNvSpPr/>
                      <p:nvPr/>
                    </p:nvSpPr>
                    <p:spPr bwMode="auto">
                      <a:xfrm rot="18869671">
                        <a:off x="3858820" y="4420351"/>
                        <a:ext cx="171477" cy="1388801"/>
                      </a:xfrm>
                      <a:prstGeom prst="rect">
                        <a:avLst/>
                      </a:prstGeom>
                      <a:solidFill>
                        <a:schemeClr val="bg1"/>
                      </a:solidFill>
                      <a:ln w="3175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de-DE" sz="1800" b="0" i="0" u="none" strike="noStrike" cap="none" normalizeH="0" baseline="0" smtClean="0">
                          <a:ln>
                            <a:noFill/>
                          </a:ln>
                          <a:solidFill>
                            <a:schemeClr val="tx1"/>
                          </a:solidFill>
                          <a:effectLst/>
                          <a:latin typeface="Times New Roman" pitchFamily="18" charset="0"/>
                        </a:endParaRPr>
                      </a:p>
                    </p:txBody>
                  </p:sp>
                </p:grpSp>
                <p:sp>
                  <p:nvSpPr>
                    <p:cNvPr id="252" name="Rechteck 251"/>
                    <p:cNvSpPr/>
                    <p:nvPr/>
                  </p:nvSpPr>
                  <p:spPr bwMode="auto">
                    <a:xfrm>
                      <a:off x="3118183" y="5190487"/>
                      <a:ext cx="159881" cy="700133"/>
                    </a:xfrm>
                    <a:prstGeom prst="rect">
                      <a:avLst/>
                    </a:prstGeom>
                    <a:solidFill>
                      <a:schemeClr val="bg1"/>
                    </a:solidFill>
                    <a:ln w="3175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de-DE" sz="1800" b="0" i="0" u="none" strike="noStrike" cap="none" normalizeH="0" baseline="0" smtClean="0">
                        <a:ln>
                          <a:noFill/>
                        </a:ln>
                        <a:solidFill>
                          <a:schemeClr val="tx1"/>
                        </a:solidFill>
                        <a:effectLst/>
                        <a:latin typeface="Times New Roman" pitchFamily="18" charset="0"/>
                      </a:endParaRPr>
                    </a:p>
                  </p:txBody>
                </p:sp>
                <p:sp>
                  <p:nvSpPr>
                    <p:cNvPr id="253" name="Rechteck 252"/>
                    <p:cNvSpPr/>
                    <p:nvPr/>
                  </p:nvSpPr>
                  <p:spPr bwMode="auto">
                    <a:xfrm>
                      <a:off x="3714485" y="5036267"/>
                      <a:ext cx="144713" cy="483166"/>
                    </a:xfrm>
                    <a:prstGeom prst="rect">
                      <a:avLst/>
                    </a:prstGeom>
                    <a:solidFill>
                      <a:schemeClr val="bg1"/>
                    </a:solidFill>
                    <a:ln w="3175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de-DE" sz="1800" b="0" i="0" u="none" strike="noStrike" cap="none" normalizeH="0" baseline="0" smtClean="0">
                        <a:ln>
                          <a:noFill/>
                        </a:ln>
                        <a:solidFill>
                          <a:schemeClr val="tx1"/>
                        </a:solidFill>
                        <a:effectLst/>
                        <a:latin typeface="Times New Roman" pitchFamily="18" charset="0"/>
                      </a:endParaRPr>
                    </a:p>
                  </p:txBody>
                </p:sp>
              </p:grpSp>
              <p:sp>
                <p:nvSpPr>
                  <p:cNvPr id="247" name="Rechteck 246"/>
                  <p:cNvSpPr/>
                  <p:nvPr/>
                </p:nvSpPr>
                <p:spPr bwMode="auto">
                  <a:xfrm>
                    <a:off x="4291511" y="5173040"/>
                    <a:ext cx="304386" cy="492964"/>
                  </a:xfrm>
                  <a:prstGeom prst="rect">
                    <a:avLst/>
                  </a:prstGeom>
                  <a:solidFill>
                    <a:schemeClr val="bg1"/>
                  </a:solidFill>
                  <a:ln w="3175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de-DE" sz="1800" b="0" i="0" u="none" strike="noStrike" cap="none" normalizeH="0" baseline="0" smtClean="0">
                      <a:ln>
                        <a:noFill/>
                      </a:ln>
                      <a:solidFill>
                        <a:schemeClr val="tx1"/>
                      </a:solidFill>
                      <a:effectLst/>
                      <a:latin typeface="Times New Roman" pitchFamily="18" charset="0"/>
                    </a:endParaRPr>
                  </a:p>
                </p:txBody>
              </p:sp>
              <p:sp>
                <p:nvSpPr>
                  <p:cNvPr id="248" name="Rechteck 247"/>
                  <p:cNvSpPr/>
                  <p:nvPr/>
                </p:nvSpPr>
                <p:spPr bwMode="auto">
                  <a:xfrm>
                    <a:off x="4950572" y="5045394"/>
                    <a:ext cx="193616" cy="542177"/>
                  </a:xfrm>
                  <a:prstGeom prst="rect">
                    <a:avLst/>
                  </a:prstGeom>
                  <a:solidFill>
                    <a:schemeClr val="bg1"/>
                  </a:solidFill>
                  <a:ln w="3175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de-DE" sz="1800" b="0" i="0" u="none" strike="noStrike" cap="none" normalizeH="0" baseline="0" smtClean="0">
                      <a:ln>
                        <a:noFill/>
                      </a:ln>
                      <a:solidFill>
                        <a:schemeClr val="tx1"/>
                      </a:solidFill>
                      <a:effectLst/>
                      <a:latin typeface="Times New Roman" pitchFamily="18" charset="0"/>
                    </a:endParaRPr>
                  </a:p>
                </p:txBody>
              </p:sp>
            </p:grpSp>
            <p:grpSp>
              <p:nvGrpSpPr>
                <p:cNvPr id="240" name="Gruppieren 239"/>
                <p:cNvGrpSpPr/>
                <p:nvPr/>
              </p:nvGrpSpPr>
              <p:grpSpPr>
                <a:xfrm rot="2700000">
                  <a:off x="5592807" y="4924867"/>
                  <a:ext cx="788102" cy="755560"/>
                  <a:chOff x="6425658" y="3003763"/>
                  <a:chExt cx="1003079" cy="961661"/>
                </a:xfrm>
              </p:grpSpPr>
              <p:sp>
                <p:nvSpPr>
                  <p:cNvPr id="244" name="Rechteck 243"/>
                  <p:cNvSpPr/>
                  <p:nvPr/>
                </p:nvSpPr>
                <p:spPr bwMode="auto">
                  <a:xfrm rot="5369671">
                    <a:off x="6903814" y="3288507"/>
                    <a:ext cx="809667" cy="240179"/>
                  </a:xfrm>
                  <a:prstGeom prst="rect">
                    <a:avLst/>
                  </a:prstGeom>
                  <a:solidFill>
                    <a:schemeClr val="bg1"/>
                  </a:solidFill>
                  <a:ln w="3175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de-DE" sz="1800" b="0" i="0" u="none" strike="noStrike" cap="none" normalizeH="0" baseline="0" smtClean="0">
                      <a:ln>
                        <a:noFill/>
                      </a:ln>
                      <a:solidFill>
                        <a:schemeClr val="tx1"/>
                      </a:solidFill>
                      <a:effectLst/>
                      <a:latin typeface="Times New Roman" pitchFamily="18" charset="0"/>
                    </a:endParaRPr>
                  </a:p>
                </p:txBody>
              </p:sp>
              <p:sp>
                <p:nvSpPr>
                  <p:cNvPr id="245" name="Rechteck 244"/>
                  <p:cNvSpPr/>
                  <p:nvPr/>
                </p:nvSpPr>
                <p:spPr bwMode="auto">
                  <a:xfrm rot="5369671">
                    <a:off x="6289659" y="3506103"/>
                    <a:ext cx="595320" cy="323322"/>
                  </a:xfrm>
                  <a:prstGeom prst="rect">
                    <a:avLst/>
                  </a:prstGeom>
                  <a:solidFill>
                    <a:schemeClr val="bg1"/>
                  </a:solidFill>
                  <a:ln w="3175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de-DE" sz="1800" b="0" i="0" u="none" strike="noStrike" cap="none" normalizeH="0" baseline="0" smtClean="0">
                      <a:ln>
                        <a:noFill/>
                      </a:ln>
                      <a:solidFill>
                        <a:schemeClr val="tx1"/>
                      </a:solidFill>
                      <a:effectLst/>
                      <a:latin typeface="Times New Roman" pitchFamily="18" charset="0"/>
                    </a:endParaRPr>
                  </a:p>
                </p:txBody>
              </p:sp>
            </p:grpSp>
            <p:grpSp>
              <p:nvGrpSpPr>
                <p:cNvPr id="241" name="Gruppieren 240"/>
                <p:cNvGrpSpPr/>
                <p:nvPr/>
              </p:nvGrpSpPr>
              <p:grpSpPr>
                <a:xfrm>
                  <a:off x="5689854" y="5095587"/>
                  <a:ext cx="672053" cy="515205"/>
                  <a:chOff x="1592388" y="6125800"/>
                  <a:chExt cx="855376" cy="655741"/>
                </a:xfrm>
              </p:grpSpPr>
              <p:sp>
                <p:nvSpPr>
                  <p:cNvPr id="242" name="Rechteck 241"/>
                  <p:cNvSpPr/>
                  <p:nvPr/>
                </p:nvSpPr>
                <p:spPr bwMode="auto">
                  <a:xfrm>
                    <a:off x="1592388" y="6164058"/>
                    <a:ext cx="168949" cy="617483"/>
                  </a:xfrm>
                  <a:prstGeom prst="rect">
                    <a:avLst/>
                  </a:prstGeom>
                  <a:solidFill>
                    <a:schemeClr val="bg1"/>
                  </a:solidFill>
                  <a:ln w="3175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de-DE" sz="1800" b="0" i="0" u="none" strike="noStrike" cap="none" normalizeH="0" baseline="0" smtClean="0">
                      <a:ln>
                        <a:noFill/>
                      </a:ln>
                      <a:solidFill>
                        <a:schemeClr val="tx1"/>
                      </a:solidFill>
                      <a:effectLst/>
                      <a:latin typeface="Times New Roman" pitchFamily="18" charset="0"/>
                    </a:endParaRPr>
                  </a:p>
                </p:txBody>
              </p:sp>
              <p:sp>
                <p:nvSpPr>
                  <p:cNvPr id="243" name="Rechteck 242"/>
                  <p:cNvSpPr/>
                  <p:nvPr/>
                </p:nvSpPr>
                <p:spPr bwMode="auto">
                  <a:xfrm>
                    <a:off x="2271024" y="6125800"/>
                    <a:ext cx="176740" cy="637252"/>
                  </a:xfrm>
                  <a:prstGeom prst="rect">
                    <a:avLst/>
                  </a:prstGeom>
                  <a:solidFill>
                    <a:schemeClr val="bg1"/>
                  </a:solidFill>
                  <a:ln w="3175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de-DE" sz="1800" b="0" i="0" u="none" strike="noStrike" cap="none" normalizeH="0" baseline="0" smtClean="0">
                      <a:ln>
                        <a:noFill/>
                      </a:ln>
                      <a:solidFill>
                        <a:schemeClr val="tx1"/>
                      </a:solidFill>
                      <a:effectLst/>
                      <a:latin typeface="Times New Roman" pitchFamily="18" charset="0"/>
                    </a:endParaRPr>
                  </a:p>
                </p:txBody>
              </p:sp>
            </p:grpSp>
          </p:grpSp>
          <p:grpSp>
            <p:nvGrpSpPr>
              <p:cNvPr id="233" name="Gruppieren 232"/>
              <p:cNvGrpSpPr/>
              <p:nvPr/>
            </p:nvGrpSpPr>
            <p:grpSpPr>
              <a:xfrm>
                <a:off x="6917012" y="5093193"/>
                <a:ext cx="649999" cy="454409"/>
                <a:chOff x="1574735" y="6124800"/>
                <a:chExt cx="827305" cy="578362"/>
              </a:xfrm>
            </p:grpSpPr>
            <p:sp>
              <p:nvSpPr>
                <p:cNvPr id="235" name="Rechteck 234"/>
                <p:cNvSpPr/>
                <p:nvPr/>
              </p:nvSpPr>
              <p:spPr bwMode="auto">
                <a:xfrm>
                  <a:off x="1574735" y="6232828"/>
                  <a:ext cx="176631" cy="470334"/>
                </a:xfrm>
                <a:prstGeom prst="rect">
                  <a:avLst/>
                </a:prstGeom>
                <a:solidFill>
                  <a:schemeClr val="bg1"/>
                </a:solidFill>
                <a:ln w="3175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de-DE" sz="1800" b="0" i="0" u="none" strike="noStrike" cap="none" normalizeH="0" baseline="0" smtClean="0">
                    <a:ln>
                      <a:noFill/>
                    </a:ln>
                    <a:solidFill>
                      <a:schemeClr val="tx1"/>
                    </a:solidFill>
                    <a:effectLst/>
                    <a:latin typeface="Times New Roman" pitchFamily="18" charset="0"/>
                  </a:endParaRPr>
                </a:p>
              </p:txBody>
            </p:sp>
            <p:sp>
              <p:nvSpPr>
                <p:cNvPr id="237" name="Rechteck 236"/>
                <p:cNvSpPr/>
                <p:nvPr/>
              </p:nvSpPr>
              <p:spPr bwMode="auto">
                <a:xfrm>
                  <a:off x="2212490" y="6124800"/>
                  <a:ext cx="189550" cy="516901"/>
                </a:xfrm>
                <a:prstGeom prst="rect">
                  <a:avLst/>
                </a:prstGeom>
                <a:solidFill>
                  <a:schemeClr val="bg1">
                    <a:alpha val="84000"/>
                  </a:schemeClr>
                </a:solidFill>
                <a:ln w="3175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de-DE" sz="1800" b="0" i="0" u="none" strike="noStrike" cap="none" normalizeH="0" baseline="0" smtClean="0">
                    <a:ln>
                      <a:noFill/>
                    </a:ln>
                    <a:solidFill>
                      <a:schemeClr val="tx1"/>
                    </a:solidFill>
                    <a:effectLst/>
                    <a:latin typeface="Times New Roman" pitchFamily="18" charset="0"/>
                  </a:endParaRPr>
                </a:p>
              </p:txBody>
            </p:sp>
          </p:grpSp>
        </p:grpSp>
      </p:grpSp>
      <p:pic>
        <p:nvPicPr>
          <p:cNvPr id="15362" name="Picture 2"/>
          <p:cNvPicPr>
            <a:picLocks noChangeAspect="1" noChangeArrowheads="1"/>
          </p:cNvPicPr>
          <p:nvPr/>
        </p:nvPicPr>
        <p:blipFill>
          <a:blip r:embed="rId2" cstate="print">
            <a:extLst>
              <a:ext uri="{BEBA8EAE-BF5A-486C-A8C5-ECC9F3942E4B}">
                <a14:imgProps xmlns:a14="http://schemas.microsoft.com/office/drawing/2010/main">
                  <a14:imgLayer r:embed="rId3">
                    <a14:imgEffect>
                      <a14:sharpenSoften amount="76000"/>
                    </a14:imgEffect>
                    <a14:imgEffect>
                      <a14:brightnessContrast bright="20000" contrast="-36000"/>
                    </a14:imgEffect>
                  </a14:imgLayer>
                </a14:imgProps>
              </a:ext>
              <a:ext uri="{28A0092B-C50C-407E-A947-70E740481C1C}">
                <a14:useLocalDpi xmlns:a14="http://schemas.microsoft.com/office/drawing/2010/main" val="0"/>
              </a:ext>
            </a:extLst>
          </a:blip>
          <a:srcRect/>
          <a:stretch>
            <a:fillRect/>
          </a:stretch>
        </p:blipFill>
        <p:spPr bwMode="auto">
          <a:xfrm>
            <a:off x="6609120" y="3031187"/>
            <a:ext cx="2378119" cy="197268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30" name="Rectangle 4"/>
          <p:cNvSpPr>
            <a:spLocks noChangeArrowheads="1"/>
          </p:cNvSpPr>
          <p:nvPr/>
        </p:nvSpPr>
        <p:spPr bwMode="auto">
          <a:xfrm>
            <a:off x="6349480" y="2055013"/>
            <a:ext cx="3023446" cy="10218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pPr>
            <a:r>
              <a:rPr lang="en-US" altLang="de-DE" sz="1400" dirty="0" smtClean="0">
                <a:latin typeface="Arial" panose="020B0604020202020204" pitchFamily="34" charset="0"/>
                <a:cs typeface="Arial" panose="020B0604020202020204" pitchFamily="34" charset="0"/>
              </a:rPr>
              <a:t>Example: SNS LINAC </a:t>
            </a:r>
          </a:p>
          <a:p>
            <a:pPr algn="l">
              <a:lnSpc>
                <a:spcPct val="70000"/>
              </a:lnSpc>
            </a:pPr>
            <a:r>
              <a:rPr lang="en-US" altLang="de-DE" sz="1400" dirty="0" smtClean="0">
                <a:latin typeface="Arial" panose="020B0604020202020204" pitchFamily="34" charset="0"/>
                <a:cs typeface="Arial" panose="020B0604020202020204" pitchFamily="34" charset="0"/>
              </a:rPr>
              <a:t>Scraping at 3 MeV </a:t>
            </a:r>
          </a:p>
          <a:p>
            <a:pPr algn="l">
              <a:lnSpc>
                <a:spcPct val="70000"/>
              </a:lnSpc>
            </a:pPr>
            <a:r>
              <a:rPr lang="en-US" altLang="de-DE" sz="1400" dirty="0" smtClean="0">
                <a:latin typeface="Arial" panose="020B0604020202020204" pitchFamily="34" charset="0"/>
                <a:cs typeface="Arial" panose="020B0604020202020204" pitchFamily="34" charset="0"/>
              </a:rPr>
              <a:t>profile measurement at 40 MeV</a:t>
            </a:r>
          </a:p>
          <a:p>
            <a:pPr algn="l">
              <a:lnSpc>
                <a:spcPct val="70000"/>
              </a:lnSpc>
            </a:pPr>
            <a:r>
              <a:rPr lang="en-US" altLang="de-DE" sz="1400" dirty="0" smtClean="0">
                <a:latin typeface="Arial" panose="020B0604020202020204" pitchFamily="34" charset="0"/>
                <a:cs typeface="Arial" panose="020B0604020202020204" pitchFamily="34" charset="0"/>
                <a:sym typeface="Symbol"/>
              </a:rPr>
              <a:t>M. Plum, CERN-2016-002</a:t>
            </a:r>
          </a:p>
        </p:txBody>
      </p:sp>
      <p:sp>
        <p:nvSpPr>
          <p:cNvPr id="182" name="Rectangle 4"/>
          <p:cNvSpPr>
            <a:spLocks noChangeArrowheads="1"/>
          </p:cNvSpPr>
          <p:nvPr/>
        </p:nvSpPr>
        <p:spPr bwMode="auto">
          <a:xfrm>
            <a:off x="6645859" y="6168486"/>
            <a:ext cx="2431750" cy="2462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lnSpc>
                <a:spcPct val="70000"/>
              </a:lnSpc>
            </a:pPr>
            <a:r>
              <a:rPr lang="en-US" altLang="de-DE" sz="1400" dirty="0" smtClean="0">
                <a:latin typeface="Arial" panose="020B0604020202020204" pitchFamily="34" charset="0"/>
                <a:cs typeface="Arial" panose="020B0604020202020204" pitchFamily="34" charset="0"/>
                <a:sym typeface="Symbol"/>
              </a:rPr>
              <a:t>i.e. not completely cut...</a:t>
            </a:r>
            <a:endParaRPr lang="en-US" altLang="de-DE" sz="1400" dirty="0" smtClean="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708091143"/>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1"/>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30"/>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5362"/>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6"/>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8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 grpId="0"/>
      <p:bldP spid="230" grpId="0"/>
      <p:bldP spid="18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Box 2"/>
          <p:cNvSpPr txBox="1">
            <a:spLocks noChangeArrowheads="1"/>
          </p:cNvSpPr>
          <p:nvPr/>
        </p:nvSpPr>
        <p:spPr bwMode="auto">
          <a:xfrm>
            <a:off x="252000" y="180000"/>
            <a:ext cx="7924800" cy="430887"/>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200" b="1" dirty="0" smtClean="0">
                <a:solidFill>
                  <a:srgbClr val="000000"/>
                </a:solidFill>
                <a:latin typeface="Calibri" panose="020F0502020204030204" pitchFamily="34" charset="0"/>
                <a:cs typeface="Calibri" panose="020F0502020204030204" pitchFamily="34" charset="0"/>
              </a:rPr>
              <a:t>Stored Beam </a:t>
            </a:r>
            <a:r>
              <a:rPr lang="en-US" altLang="de-DE" sz="2200" b="1" dirty="0">
                <a:solidFill>
                  <a:srgbClr val="000000"/>
                </a:solidFill>
                <a:latin typeface="Calibri" panose="020F0502020204030204" pitchFamily="34" charset="0"/>
                <a:cs typeface="Calibri" panose="020F0502020204030204" pitchFamily="34" charset="0"/>
              </a:rPr>
              <a:t>E</a:t>
            </a:r>
            <a:r>
              <a:rPr lang="en-US" altLang="de-DE" sz="2200" b="1" dirty="0" smtClean="0">
                <a:solidFill>
                  <a:srgbClr val="000000"/>
                </a:solidFill>
                <a:latin typeface="Calibri" panose="020F0502020204030204" pitchFamily="34" charset="0"/>
                <a:cs typeface="Calibri" panose="020F0502020204030204" pitchFamily="34" charset="0"/>
              </a:rPr>
              <a:t>nergy at Accelerators</a:t>
            </a:r>
            <a:endParaRPr lang="en-US" altLang="de-DE" sz="2200" b="1" dirty="0">
              <a:solidFill>
                <a:srgbClr val="000000"/>
              </a:solidFill>
              <a:latin typeface="Calibri" panose="020F0502020204030204" pitchFamily="34" charset="0"/>
              <a:cs typeface="Calibri" panose="020F0502020204030204" pitchFamily="34" charset="0"/>
            </a:endParaRPr>
          </a:p>
        </p:txBody>
      </p:sp>
      <p:sp>
        <p:nvSpPr>
          <p:cNvPr id="30" name="Rectangle 5"/>
          <p:cNvSpPr>
            <a:spLocks noChangeArrowheads="1"/>
          </p:cNvSpPr>
          <p:nvPr/>
        </p:nvSpPr>
        <p:spPr bwMode="auto">
          <a:xfrm>
            <a:off x="300038" y="4437112"/>
            <a:ext cx="7030152" cy="14362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0" algn="ctr">
                <a:solidFill>
                  <a:srgbClr val="000000"/>
                </a:solidFill>
                <a:miter lim="800000"/>
                <a:headEnd/>
                <a:tailEnd/>
              </a14:hiddenLine>
            </a:ext>
          </a:extLst>
        </p:spPr>
        <p:txBody>
          <a:bodyPr wrap="square">
            <a:spAutoFit/>
          </a:bodyPr>
          <a:lstStyle/>
          <a:p>
            <a:pPr algn="l">
              <a:spcBef>
                <a:spcPts val="200"/>
              </a:spcBef>
            </a:pPr>
            <a:r>
              <a:rPr lang="en-US" sz="1500" b="1" dirty="0" smtClean="0">
                <a:solidFill>
                  <a:srgbClr val="0000FF"/>
                </a:solidFill>
                <a:latin typeface="Arial" panose="020B0604020202020204" pitchFamily="34" charset="0"/>
                <a:cs typeface="Arial" panose="020B0604020202020204" pitchFamily="34" charset="0"/>
                <a:sym typeface="Symbol"/>
              </a:rPr>
              <a:t>Examples: Energy of 1MJ correspondence:  </a:t>
            </a:r>
          </a:p>
          <a:p>
            <a:pPr marL="285750" indent="-285750" algn="l">
              <a:spcBef>
                <a:spcPts val="400"/>
              </a:spcBef>
              <a:buFont typeface="Wingdings" panose="05000000000000000000" pitchFamily="2" charset="2"/>
              <a:buChar char="Ø"/>
            </a:pPr>
            <a:r>
              <a:rPr lang="en-US" sz="1500" dirty="0" smtClean="0">
                <a:latin typeface="Arial" panose="020B0604020202020204" pitchFamily="34" charset="0"/>
                <a:cs typeface="Arial" panose="020B0604020202020204" pitchFamily="34" charset="0"/>
                <a:sym typeface="Symbol"/>
              </a:rPr>
              <a:t>1 MJ is the kinetic energy of 2600 kg with an velocity of 100 km/h</a:t>
            </a:r>
          </a:p>
          <a:p>
            <a:pPr marL="285750" indent="-285750" algn="l">
              <a:spcBef>
                <a:spcPts val="400"/>
              </a:spcBef>
              <a:buFont typeface="Wingdings" panose="05000000000000000000" pitchFamily="2" charset="2"/>
              <a:buChar char="Ø"/>
            </a:pPr>
            <a:r>
              <a:rPr lang="en-US" sz="1500" dirty="0" smtClean="0">
                <a:latin typeface="Arial" panose="020B0604020202020204" pitchFamily="34" charset="0"/>
                <a:cs typeface="Arial" panose="020B0604020202020204" pitchFamily="34" charset="0"/>
                <a:sym typeface="Symbol"/>
              </a:rPr>
              <a:t>1 MJ can heat and melt 1.5 kg of copper [equals cube (5.5 cm)</a:t>
            </a:r>
            <a:r>
              <a:rPr lang="en-US" sz="1500" baseline="30000" dirty="0" smtClean="0">
                <a:latin typeface="Arial" panose="020B0604020202020204" pitchFamily="34" charset="0"/>
                <a:cs typeface="Arial" panose="020B0604020202020204" pitchFamily="34" charset="0"/>
                <a:sym typeface="Symbol"/>
              </a:rPr>
              <a:t>3</a:t>
            </a:r>
            <a:r>
              <a:rPr lang="en-US" sz="1500" dirty="0" smtClean="0">
                <a:latin typeface="Arial" panose="020B0604020202020204" pitchFamily="34" charset="0"/>
                <a:cs typeface="Arial" panose="020B0604020202020204" pitchFamily="34" charset="0"/>
                <a:sym typeface="Symbol"/>
              </a:rPr>
              <a:t>]</a:t>
            </a:r>
          </a:p>
          <a:p>
            <a:pPr marL="285750" indent="-285750" algn="l">
              <a:spcBef>
                <a:spcPts val="400"/>
              </a:spcBef>
              <a:buFont typeface="Wingdings" panose="05000000000000000000" pitchFamily="2" charset="2"/>
              <a:buChar char="Ø"/>
            </a:pPr>
            <a:r>
              <a:rPr lang="en-US" sz="1500" dirty="0" smtClean="0">
                <a:latin typeface="Arial" panose="020B0604020202020204" pitchFamily="34" charset="0"/>
                <a:cs typeface="Arial" panose="020B0604020202020204" pitchFamily="34" charset="0"/>
                <a:sym typeface="Symbol"/>
              </a:rPr>
              <a:t>1 MJ is liberated by the explosion of 0.25 kg TNT </a:t>
            </a:r>
          </a:p>
          <a:p>
            <a:pPr algn="l">
              <a:spcBef>
                <a:spcPts val="400"/>
              </a:spcBef>
            </a:pPr>
            <a:r>
              <a:rPr lang="en-US" sz="1400" dirty="0" smtClean="0">
                <a:latin typeface="Arial" panose="020B0604020202020204" pitchFamily="34" charset="0"/>
                <a:cs typeface="Arial" panose="020B0604020202020204" pitchFamily="34" charset="0"/>
                <a:sym typeface="Symbol"/>
              </a:rPr>
              <a:t>LINAC: 1 MW delivered within 1 s equals to 1MJ</a:t>
            </a:r>
          </a:p>
        </p:txBody>
      </p:sp>
      <p:sp>
        <p:nvSpPr>
          <p:cNvPr id="31" name="Rectangle 5"/>
          <p:cNvSpPr>
            <a:spLocks noChangeArrowheads="1"/>
          </p:cNvSpPr>
          <p:nvPr/>
        </p:nvSpPr>
        <p:spPr bwMode="auto">
          <a:xfrm>
            <a:off x="169377" y="760682"/>
            <a:ext cx="4712664" cy="5796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0" algn="ctr">
                <a:solidFill>
                  <a:srgbClr val="000000"/>
                </a:solidFill>
                <a:miter lim="800000"/>
                <a:headEnd/>
                <a:tailEnd/>
              </a14:hiddenLine>
            </a:ext>
          </a:extLst>
        </p:spPr>
        <p:txBody>
          <a:bodyPr wrap="square">
            <a:spAutoFit/>
          </a:bodyPr>
          <a:lstStyle/>
          <a:p>
            <a:pPr algn="l">
              <a:spcBef>
                <a:spcPts val="200"/>
              </a:spcBef>
            </a:pPr>
            <a:r>
              <a:rPr lang="en-US" sz="1500" b="1" dirty="0">
                <a:solidFill>
                  <a:srgbClr val="0000FF"/>
                </a:solidFill>
                <a:latin typeface="Arial" panose="020B0604020202020204" pitchFamily="34" charset="0"/>
                <a:cs typeface="Arial" panose="020B0604020202020204" pitchFamily="34" charset="0"/>
                <a:sym typeface="Symbol"/>
              </a:rPr>
              <a:t>B</a:t>
            </a:r>
            <a:r>
              <a:rPr lang="en-US" sz="1500" b="1" dirty="0" smtClean="0">
                <a:solidFill>
                  <a:srgbClr val="0000FF"/>
                </a:solidFill>
                <a:latin typeface="Arial" panose="020B0604020202020204" pitchFamily="34" charset="0"/>
                <a:cs typeface="Arial" panose="020B0604020202020204" pitchFamily="34" charset="0"/>
                <a:sym typeface="Symbol"/>
              </a:rPr>
              <a:t>eam power on fixed target proton accelerator:</a:t>
            </a:r>
          </a:p>
          <a:p>
            <a:pPr algn="l">
              <a:spcBef>
                <a:spcPts val="200"/>
              </a:spcBef>
            </a:pPr>
            <a:r>
              <a:rPr lang="en-US" sz="1500" dirty="0" smtClean="0">
                <a:latin typeface="Arial" panose="020B0604020202020204" pitchFamily="34" charset="0"/>
                <a:cs typeface="Arial" panose="020B0604020202020204" pitchFamily="34" charset="0"/>
                <a:sym typeface="Symbol"/>
              </a:rPr>
              <a:t>LINACs, cyclotrons or extraction from synchrotrons</a:t>
            </a:r>
          </a:p>
        </p:txBody>
      </p:sp>
      <p:sp>
        <p:nvSpPr>
          <p:cNvPr id="32" name="Rectangle 5"/>
          <p:cNvSpPr>
            <a:spLocks noChangeArrowheads="1"/>
          </p:cNvSpPr>
          <p:nvPr/>
        </p:nvSpPr>
        <p:spPr bwMode="auto">
          <a:xfrm>
            <a:off x="4882041" y="794420"/>
            <a:ext cx="4261959" cy="5796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0" algn="ctr">
                <a:solidFill>
                  <a:srgbClr val="000000"/>
                </a:solidFill>
                <a:miter lim="800000"/>
                <a:headEnd/>
                <a:tailEnd/>
              </a14:hiddenLine>
            </a:ext>
          </a:extLst>
        </p:spPr>
        <p:txBody>
          <a:bodyPr wrap="square">
            <a:spAutoFit/>
          </a:bodyPr>
          <a:lstStyle/>
          <a:p>
            <a:pPr algn="l">
              <a:spcBef>
                <a:spcPts val="200"/>
              </a:spcBef>
            </a:pPr>
            <a:r>
              <a:rPr lang="en-US" sz="1500" b="1" dirty="0" smtClean="0">
                <a:solidFill>
                  <a:srgbClr val="0000FF"/>
                </a:solidFill>
                <a:latin typeface="Arial" panose="020B0604020202020204" pitchFamily="34" charset="0"/>
                <a:cs typeface="Arial" panose="020B0604020202020204" pitchFamily="34" charset="0"/>
                <a:sym typeface="Symbol"/>
              </a:rPr>
              <a:t>Stored beam energy within a synchrotron:</a:t>
            </a:r>
          </a:p>
          <a:p>
            <a:pPr algn="l">
              <a:spcBef>
                <a:spcPts val="200"/>
              </a:spcBef>
            </a:pPr>
            <a:r>
              <a:rPr lang="en-US" sz="1500" dirty="0" smtClean="0">
                <a:latin typeface="Arial" panose="020B0604020202020204" pitchFamily="34" charset="0"/>
                <a:cs typeface="Arial" panose="020B0604020202020204" pitchFamily="34" charset="0"/>
                <a:sym typeface="Symbol"/>
              </a:rPr>
              <a:t>Mainly large circular collider</a:t>
            </a:r>
          </a:p>
        </p:txBody>
      </p:sp>
      <p:sp>
        <p:nvSpPr>
          <p:cNvPr id="33" name="TextBox 9"/>
          <p:cNvSpPr txBox="1"/>
          <p:nvPr/>
        </p:nvSpPr>
        <p:spPr bwMode="auto">
          <a:xfrm>
            <a:off x="0" y="6313862"/>
            <a:ext cx="5194711" cy="276999"/>
          </a:xfrm>
          <a:prstGeom prst="rect">
            <a:avLst/>
          </a:prstGeom>
          <a:noFill/>
        </p:spPr>
        <p:txBody>
          <a:bodyPr wrap="square">
            <a:spAutoFit/>
          </a:bodyPr>
          <a:lstStyle/>
          <a:p>
            <a:pPr algn="l">
              <a:spcBef>
                <a:spcPct val="20000"/>
              </a:spcBef>
              <a:spcAft>
                <a:spcPts val="400"/>
              </a:spcAft>
              <a:buClr>
                <a:srgbClr val="0000FF"/>
              </a:buClr>
              <a:buSzPct val="80000"/>
              <a:defRPr/>
            </a:pPr>
            <a:r>
              <a:rPr lang="en-US" sz="1200" kern="0" dirty="0">
                <a:latin typeface="Calibri" panose="020F0502020204030204" pitchFamily="34" charset="0"/>
              </a:rPr>
              <a:t>Courtesy </a:t>
            </a:r>
            <a:r>
              <a:rPr lang="en-US" sz="1200" kern="0" dirty="0" smtClean="0">
                <a:latin typeface="Calibri" panose="020F0502020204030204" pitchFamily="34" charset="0"/>
              </a:rPr>
              <a:t>M. </a:t>
            </a:r>
            <a:r>
              <a:rPr lang="en-US" sz="1200" kern="0" dirty="0" err="1" smtClean="0">
                <a:latin typeface="Calibri" panose="020F0502020204030204" pitchFamily="34" charset="0"/>
              </a:rPr>
              <a:t>Lindroos</a:t>
            </a:r>
            <a:r>
              <a:rPr lang="en-US" sz="1200" kern="0" dirty="0" smtClean="0">
                <a:latin typeface="Calibri" panose="020F0502020204030204" pitchFamily="34" charset="0"/>
              </a:rPr>
              <a:t> &amp; R. Schmidt, JIAS 2014 on beam loss, CERN-2016-002 </a:t>
            </a:r>
            <a:endParaRPr lang="en-GB" sz="1200" kern="0" dirty="0">
              <a:latin typeface="Calibri" panose="020F0502020204030204" pitchFamily="34" charset="0"/>
            </a:endParaRPr>
          </a:p>
        </p:txBody>
      </p:sp>
      <p:grpSp>
        <p:nvGrpSpPr>
          <p:cNvPr id="9" name="Gruppieren 8"/>
          <p:cNvGrpSpPr/>
          <p:nvPr/>
        </p:nvGrpSpPr>
        <p:grpSpPr>
          <a:xfrm>
            <a:off x="108066" y="1340768"/>
            <a:ext cx="4331083" cy="3056311"/>
            <a:chOff x="23567" y="1613561"/>
            <a:chExt cx="4415582" cy="3115939"/>
          </a:xfrm>
        </p:grpSpPr>
        <p:grpSp>
          <p:nvGrpSpPr>
            <p:cNvPr id="7" name="Gruppieren 6"/>
            <p:cNvGrpSpPr/>
            <p:nvPr/>
          </p:nvGrpSpPr>
          <p:grpSpPr>
            <a:xfrm>
              <a:off x="176711" y="1613561"/>
              <a:ext cx="4262438" cy="2969424"/>
              <a:chOff x="1162756" y="3887048"/>
              <a:chExt cx="3849115" cy="2652609"/>
            </a:xfrm>
          </p:grpSpPr>
          <p:grpSp>
            <p:nvGrpSpPr>
              <p:cNvPr id="13" name="Group 1"/>
              <p:cNvGrpSpPr>
                <a:grpSpLocks/>
              </p:cNvGrpSpPr>
              <p:nvPr/>
            </p:nvGrpSpPr>
            <p:grpSpPr bwMode="auto">
              <a:xfrm>
                <a:off x="1162756" y="3887048"/>
                <a:ext cx="3849115" cy="2652609"/>
                <a:chOff x="1525588" y="1544758"/>
                <a:chExt cx="6491287" cy="4473456"/>
              </a:xfrm>
              <a:solidFill>
                <a:schemeClr val="bg1"/>
              </a:solidFill>
            </p:grpSpPr>
            <p:grpSp>
              <p:nvGrpSpPr>
                <p:cNvPr id="15" name="Group 7"/>
                <p:cNvGrpSpPr>
                  <a:grpSpLocks/>
                </p:cNvGrpSpPr>
                <p:nvPr/>
              </p:nvGrpSpPr>
              <p:grpSpPr bwMode="auto">
                <a:xfrm>
                  <a:off x="1525588" y="1544758"/>
                  <a:ext cx="6491287" cy="4473456"/>
                  <a:chOff x="1307575" y="1906310"/>
                  <a:chExt cx="6490445" cy="4473683"/>
                </a:xfrm>
                <a:grpFill/>
              </p:grpSpPr>
              <p:pic>
                <p:nvPicPr>
                  <p:cNvPr id="22" name="Picture 8" descr="HI-frontier-psi.jpg"/>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b="3374"/>
                  <a:stretch>
                    <a:fillRect/>
                  </a:stretch>
                </p:blipFill>
                <p:spPr bwMode="auto">
                  <a:xfrm>
                    <a:off x="1307575" y="2005482"/>
                    <a:ext cx="6490445" cy="43745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pic>
              <p:sp>
                <p:nvSpPr>
                  <p:cNvPr id="23" name="Oval 4"/>
                  <p:cNvSpPr>
                    <a:spLocks noChangeArrowheads="1"/>
                  </p:cNvSpPr>
                  <p:nvPr/>
                </p:nvSpPr>
                <p:spPr bwMode="auto">
                  <a:xfrm>
                    <a:off x="3035800" y="2105653"/>
                    <a:ext cx="140825" cy="132792"/>
                  </a:xfrm>
                  <a:prstGeom prst="ellipse">
                    <a:avLst/>
                  </a:prstGeom>
                  <a:grpFill/>
                  <a:ln w="9525" algn="ctr">
                    <a:solidFill>
                      <a:srgbClr val="FF0000"/>
                    </a:solidFill>
                    <a:round/>
                    <a:headEnd/>
                    <a:tailEnd/>
                  </a:ln>
                </p:spPr>
                <p:txBody>
                  <a:bodyPr/>
                  <a:lstStyle>
                    <a:lvl1pPr>
                      <a:spcBef>
                        <a:spcPct val="20000"/>
                      </a:spcBef>
                      <a:buClr>
                        <a:srgbClr val="0000FF"/>
                      </a:buClr>
                      <a:buSzPct val="80000"/>
                      <a:buFont typeface="Wingdings" pitchFamily="2" charset="2"/>
                      <a:buChar char="q"/>
                      <a:defRPr>
                        <a:solidFill>
                          <a:schemeClr val="tx1"/>
                        </a:solidFill>
                        <a:latin typeface="Arial" pitchFamily="34" charset="0"/>
                      </a:defRPr>
                    </a:lvl1pPr>
                    <a:lvl2pPr marL="742950" indent="-285750">
                      <a:spcBef>
                        <a:spcPct val="20000"/>
                      </a:spcBef>
                      <a:buChar char="–"/>
                      <a:defRPr sz="1600">
                        <a:solidFill>
                          <a:schemeClr val="tx1"/>
                        </a:solidFill>
                        <a:latin typeface="Arial" pitchFamily="34" charset="0"/>
                      </a:defRPr>
                    </a:lvl2pPr>
                    <a:lvl3pPr marL="1143000" indent="-228600">
                      <a:spcBef>
                        <a:spcPct val="20000"/>
                      </a:spcBef>
                      <a:buChar char="•"/>
                      <a:defRPr sz="1400">
                        <a:solidFill>
                          <a:schemeClr val="tx1"/>
                        </a:solidFill>
                        <a:latin typeface="Arial" pitchFamily="34" charset="0"/>
                      </a:defRPr>
                    </a:lvl3pPr>
                    <a:lvl4pPr marL="1600200" indent="-228600">
                      <a:spcBef>
                        <a:spcPct val="20000"/>
                      </a:spcBef>
                      <a:buChar char="–"/>
                      <a:defRPr sz="1400">
                        <a:solidFill>
                          <a:schemeClr val="tx1"/>
                        </a:solidFill>
                        <a:latin typeface="Arial" pitchFamily="34" charset="0"/>
                      </a:defRPr>
                    </a:lvl4pPr>
                    <a:lvl5pPr marL="2057400" indent="-228600">
                      <a:spcBef>
                        <a:spcPct val="20000"/>
                      </a:spcBef>
                      <a:buChar char="»"/>
                      <a:defRPr sz="1400">
                        <a:solidFill>
                          <a:schemeClr val="tx1"/>
                        </a:solidFill>
                        <a:latin typeface="Arial" pitchFamily="34" charset="0"/>
                      </a:defRPr>
                    </a:lvl5pPr>
                    <a:lvl6pPr marL="2514600" indent="-228600" eaLnBrk="0" fontAlgn="base" hangingPunct="0">
                      <a:spcBef>
                        <a:spcPct val="20000"/>
                      </a:spcBef>
                      <a:spcAft>
                        <a:spcPct val="0"/>
                      </a:spcAft>
                      <a:buChar char="»"/>
                      <a:defRPr sz="1400">
                        <a:solidFill>
                          <a:schemeClr val="tx1"/>
                        </a:solidFill>
                        <a:latin typeface="Arial" pitchFamily="34" charset="0"/>
                      </a:defRPr>
                    </a:lvl6pPr>
                    <a:lvl7pPr marL="2971800" indent="-228600" eaLnBrk="0" fontAlgn="base" hangingPunct="0">
                      <a:spcBef>
                        <a:spcPct val="20000"/>
                      </a:spcBef>
                      <a:spcAft>
                        <a:spcPct val="0"/>
                      </a:spcAft>
                      <a:buChar char="»"/>
                      <a:defRPr sz="1400">
                        <a:solidFill>
                          <a:schemeClr val="tx1"/>
                        </a:solidFill>
                        <a:latin typeface="Arial" pitchFamily="34" charset="0"/>
                      </a:defRPr>
                    </a:lvl7pPr>
                    <a:lvl8pPr marL="3429000" indent="-228600" eaLnBrk="0" fontAlgn="base" hangingPunct="0">
                      <a:spcBef>
                        <a:spcPct val="20000"/>
                      </a:spcBef>
                      <a:spcAft>
                        <a:spcPct val="0"/>
                      </a:spcAft>
                      <a:buChar char="»"/>
                      <a:defRPr sz="1400">
                        <a:solidFill>
                          <a:schemeClr val="tx1"/>
                        </a:solidFill>
                        <a:latin typeface="Arial" pitchFamily="34" charset="0"/>
                      </a:defRPr>
                    </a:lvl8pPr>
                    <a:lvl9pPr marL="3886200" indent="-228600" eaLnBrk="0" fontAlgn="base" hangingPunct="0">
                      <a:spcBef>
                        <a:spcPct val="20000"/>
                      </a:spcBef>
                      <a:spcAft>
                        <a:spcPct val="0"/>
                      </a:spcAft>
                      <a:buChar char="»"/>
                      <a:defRPr sz="1400">
                        <a:solidFill>
                          <a:schemeClr val="tx1"/>
                        </a:solidFill>
                        <a:latin typeface="Arial" pitchFamily="34" charset="0"/>
                      </a:defRPr>
                    </a:lvl9pPr>
                  </a:lstStyle>
                  <a:p>
                    <a:pPr>
                      <a:spcBef>
                        <a:spcPct val="0"/>
                      </a:spcBef>
                      <a:buClrTx/>
                      <a:buSzTx/>
                      <a:buFontTx/>
                      <a:buNone/>
                      <a:defRPr/>
                    </a:pPr>
                    <a:endParaRPr lang="en-GB" altLang="en-US" smtClean="0">
                      <a:latin typeface="Comic Sans MS" pitchFamily="66" charset="0"/>
                    </a:endParaRPr>
                  </a:p>
                </p:txBody>
              </p:sp>
              <p:sp>
                <p:nvSpPr>
                  <p:cNvPr id="24" name="Oval 10"/>
                  <p:cNvSpPr>
                    <a:spLocks noChangeArrowheads="1"/>
                  </p:cNvSpPr>
                  <p:nvPr/>
                </p:nvSpPr>
                <p:spPr bwMode="auto">
                  <a:xfrm>
                    <a:off x="1883650" y="2336083"/>
                    <a:ext cx="140825" cy="132792"/>
                  </a:xfrm>
                  <a:prstGeom prst="ellipse">
                    <a:avLst/>
                  </a:prstGeom>
                  <a:grpFill/>
                  <a:ln w="9525" algn="ctr">
                    <a:solidFill>
                      <a:srgbClr val="FF0000"/>
                    </a:solidFill>
                    <a:round/>
                    <a:headEnd/>
                    <a:tailEnd/>
                  </a:ln>
                </p:spPr>
                <p:txBody>
                  <a:bodyPr/>
                  <a:lstStyle>
                    <a:lvl1pPr>
                      <a:spcBef>
                        <a:spcPct val="20000"/>
                      </a:spcBef>
                      <a:buClr>
                        <a:srgbClr val="0000FF"/>
                      </a:buClr>
                      <a:buSzPct val="80000"/>
                      <a:buFont typeface="Wingdings" pitchFamily="2" charset="2"/>
                      <a:buChar char="q"/>
                      <a:defRPr>
                        <a:solidFill>
                          <a:schemeClr val="tx1"/>
                        </a:solidFill>
                        <a:latin typeface="Arial" pitchFamily="34" charset="0"/>
                      </a:defRPr>
                    </a:lvl1pPr>
                    <a:lvl2pPr marL="742950" indent="-285750">
                      <a:spcBef>
                        <a:spcPct val="20000"/>
                      </a:spcBef>
                      <a:buChar char="–"/>
                      <a:defRPr sz="1600">
                        <a:solidFill>
                          <a:schemeClr val="tx1"/>
                        </a:solidFill>
                        <a:latin typeface="Arial" pitchFamily="34" charset="0"/>
                      </a:defRPr>
                    </a:lvl2pPr>
                    <a:lvl3pPr marL="1143000" indent="-228600">
                      <a:spcBef>
                        <a:spcPct val="20000"/>
                      </a:spcBef>
                      <a:buChar char="•"/>
                      <a:defRPr sz="1400">
                        <a:solidFill>
                          <a:schemeClr val="tx1"/>
                        </a:solidFill>
                        <a:latin typeface="Arial" pitchFamily="34" charset="0"/>
                      </a:defRPr>
                    </a:lvl3pPr>
                    <a:lvl4pPr marL="1600200" indent="-228600">
                      <a:spcBef>
                        <a:spcPct val="20000"/>
                      </a:spcBef>
                      <a:buChar char="–"/>
                      <a:defRPr sz="1400">
                        <a:solidFill>
                          <a:schemeClr val="tx1"/>
                        </a:solidFill>
                        <a:latin typeface="Arial" pitchFamily="34" charset="0"/>
                      </a:defRPr>
                    </a:lvl4pPr>
                    <a:lvl5pPr marL="2057400" indent="-228600">
                      <a:spcBef>
                        <a:spcPct val="20000"/>
                      </a:spcBef>
                      <a:buChar char="»"/>
                      <a:defRPr sz="1400">
                        <a:solidFill>
                          <a:schemeClr val="tx1"/>
                        </a:solidFill>
                        <a:latin typeface="Arial" pitchFamily="34" charset="0"/>
                      </a:defRPr>
                    </a:lvl5pPr>
                    <a:lvl6pPr marL="2514600" indent="-228600" eaLnBrk="0" fontAlgn="base" hangingPunct="0">
                      <a:spcBef>
                        <a:spcPct val="20000"/>
                      </a:spcBef>
                      <a:spcAft>
                        <a:spcPct val="0"/>
                      </a:spcAft>
                      <a:buChar char="»"/>
                      <a:defRPr sz="1400">
                        <a:solidFill>
                          <a:schemeClr val="tx1"/>
                        </a:solidFill>
                        <a:latin typeface="Arial" pitchFamily="34" charset="0"/>
                      </a:defRPr>
                    </a:lvl6pPr>
                    <a:lvl7pPr marL="2971800" indent="-228600" eaLnBrk="0" fontAlgn="base" hangingPunct="0">
                      <a:spcBef>
                        <a:spcPct val="20000"/>
                      </a:spcBef>
                      <a:spcAft>
                        <a:spcPct val="0"/>
                      </a:spcAft>
                      <a:buChar char="»"/>
                      <a:defRPr sz="1400">
                        <a:solidFill>
                          <a:schemeClr val="tx1"/>
                        </a:solidFill>
                        <a:latin typeface="Arial" pitchFamily="34" charset="0"/>
                      </a:defRPr>
                    </a:lvl7pPr>
                    <a:lvl8pPr marL="3429000" indent="-228600" eaLnBrk="0" fontAlgn="base" hangingPunct="0">
                      <a:spcBef>
                        <a:spcPct val="20000"/>
                      </a:spcBef>
                      <a:spcAft>
                        <a:spcPct val="0"/>
                      </a:spcAft>
                      <a:buChar char="»"/>
                      <a:defRPr sz="1400">
                        <a:solidFill>
                          <a:schemeClr val="tx1"/>
                        </a:solidFill>
                        <a:latin typeface="Arial" pitchFamily="34" charset="0"/>
                      </a:defRPr>
                    </a:lvl8pPr>
                    <a:lvl9pPr marL="3886200" indent="-228600" eaLnBrk="0" fontAlgn="base" hangingPunct="0">
                      <a:spcBef>
                        <a:spcPct val="20000"/>
                      </a:spcBef>
                      <a:spcAft>
                        <a:spcPct val="0"/>
                      </a:spcAft>
                      <a:buChar char="»"/>
                      <a:defRPr sz="1400">
                        <a:solidFill>
                          <a:schemeClr val="tx1"/>
                        </a:solidFill>
                        <a:latin typeface="Arial" pitchFamily="34" charset="0"/>
                      </a:defRPr>
                    </a:lvl9pPr>
                  </a:lstStyle>
                  <a:p>
                    <a:pPr>
                      <a:spcBef>
                        <a:spcPct val="0"/>
                      </a:spcBef>
                      <a:buClrTx/>
                      <a:buSzTx/>
                      <a:buFontTx/>
                      <a:buNone/>
                      <a:defRPr/>
                    </a:pPr>
                    <a:endParaRPr lang="en-GB" altLang="en-US" smtClean="0">
                      <a:latin typeface="Comic Sans MS" pitchFamily="66" charset="0"/>
                    </a:endParaRPr>
                  </a:p>
                </p:txBody>
              </p:sp>
              <p:sp>
                <p:nvSpPr>
                  <p:cNvPr id="25" name="TextBox 6"/>
                  <p:cNvSpPr txBox="1"/>
                  <p:nvPr/>
                </p:nvSpPr>
                <p:spPr>
                  <a:xfrm>
                    <a:off x="3127670" y="1906310"/>
                    <a:ext cx="824958" cy="363351"/>
                  </a:xfrm>
                  <a:prstGeom prst="rect">
                    <a:avLst/>
                  </a:prstGeom>
                  <a:noFill/>
                  <a:ln>
                    <a:noFill/>
                  </a:ln>
                </p:spPr>
                <p:txBody>
                  <a:bodyPr wrap="none">
                    <a:spAutoFit/>
                  </a:bodyPr>
                  <a:lstStyle/>
                  <a:p>
                    <a:pPr>
                      <a:spcBef>
                        <a:spcPct val="20000"/>
                      </a:spcBef>
                      <a:spcAft>
                        <a:spcPts val="400"/>
                      </a:spcAft>
                      <a:buClr>
                        <a:srgbClr val="0000FF"/>
                      </a:buClr>
                      <a:buSzPct val="80000"/>
                      <a:defRPr/>
                    </a:pPr>
                    <a:r>
                      <a:rPr lang="en-US" sz="800" b="1" kern="0" dirty="0">
                        <a:latin typeface="Courier New" panose="02070309020205020404" pitchFamily="49" charset="0"/>
                        <a:cs typeface="Courier New" panose="02070309020205020404" pitchFamily="49" charset="0"/>
                      </a:rPr>
                      <a:t>IFMIF</a:t>
                    </a:r>
                    <a:endParaRPr lang="en-GB" sz="800" b="1" kern="0" dirty="0">
                      <a:latin typeface="Courier New" panose="02070309020205020404" pitchFamily="49" charset="0"/>
                      <a:cs typeface="Courier New" panose="02070309020205020404" pitchFamily="49" charset="0"/>
                    </a:endParaRPr>
                  </a:p>
                </p:txBody>
              </p:sp>
              <p:sp>
                <p:nvSpPr>
                  <p:cNvPr id="26" name="TextBox 12"/>
                  <p:cNvSpPr txBox="1"/>
                  <p:nvPr/>
                </p:nvSpPr>
                <p:spPr>
                  <a:xfrm>
                    <a:off x="1956953" y="2222119"/>
                    <a:ext cx="824958" cy="363351"/>
                  </a:xfrm>
                  <a:prstGeom prst="rect">
                    <a:avLst/>
                  </a:prstGeom>
                  <a:noFill/>
                  <a:ln>
                    <a:noFill/>
                  </a:ln>
                </p:spPr>
                <p:txBody>
                  <a:bodyPr wrap="none">
                    <a:spAutoFit/>
                  </a:bodyPr>
                  <a:lstStyle/>
                  <a:p>
                    <a:pPr>
                      <a:spcBef>
                        <a:spcPct val="20000"/>
                      </a:spcBef>
                      <a:spcAft>
                        <a:spcPts val="400"/>
                      </a:spcAft>
                      <a:buClr>
                        <a:srgbClr val="0000FF"/>
                      </a:buClr>
                      <a:buSzPct val="80000"/>
                      <a:defRPr/>
                    </a:pPr>
                    <a:r>
                      <a:rPr lang="en-US" sz="800" b="1" kern="0" dirty="0" err="1">
                        <a:latin typeface="Courier New" panose="02070309020205020404" pitchFamily="49" charset="0"/>
                        <a:cs typeface="Courier New" panose="02070309020205020404" pitchFamily="49" charset="0"/>
                      </a:rPr>
                      <a:t>LIPAc</a:t>
                    </a:r>
                    <a:endParaRPr lang="en-GB" sz="800" b="1" kern="0" dirty="0">
                      <a:latin typeface="Courier New" panose="02070309020205020404" pitchFamily="49" charset="0"/>
                      <a:cs typeface="Courier New" panose="02070309020205020404" pitchFamily="49" charset="0"/>
                    </a:endParaRPr>
                  </a:p>
                </p:txBody>
              </p:sp>
            </p:grpSp>
            <p:cxnSp>
              <p:nvCxnSpPr>
                <p:cNvPr id="16" name="Straight Connector 4"/>
                <p:cNvCxnSpPr>
                  <a:cxnSpLocks noChangeShapeType="1"/>
                </p:cNvCxnSpPr>
                <p:nvPr/>
              </p:nvCxnSpPr>
              <p:spPr bwMode="auto">
                <a:xfrm flipH="1" flipV="1">
                  <a:off x="3394075" y="1824039"/>
                  <a:ext cx="4340226" cy="2941637"/>
                </a:xfrm>
                <a:prstGeom prst="line">
                  <a:avLst/>
                </a:prstGeom>
                <a:grpFill/>
                <a:ln w="28575" algn="ctr">
                  <a:solidFill>
                    <a:srgbClr val="CC3399"/>
                  </a:solidFill>
                  <a:prstDash val="sysDash"/>
                  <a:round/>
                  <a:headEnd/>
                  <a:tailEnd/>
                </a:ln>
                <a:extLst/>
              </p:spPr>
            </p:cxnSp>
            <p:sp>
              <p:nvSpPr>
                <p:cNvPr id="17" name="TextBox 5"/>
                <p:cNvSpPr txBox="1"/>
                <p:nvPr/>
              </p:nvSpPr>
              <p:spPr bwMode="auto">
                <a:xfrm>
                  <a:off x="6753002" y="3524924"/>
                  <a:ext cx="836612" cy="338137"/>
                </a:xfrm>
                <a:prstGeom prst="rect">
                  <a:avLst/>
                </a:prstGeom>
                <a:noFill/>
                <a:effectLst>
                  <a:outerShdw blurRad="50800" dist="38100" dir="2700000" algn="tl" rotWithShape="0">
                    <a:prstClr val="black">
                      <a:alpha val="40000"/>
                    </a:prstClr>
                  </a:outerShdw>
                </a:effectLst>
              </p:spPr>
              <p:txBody>
                <a:bodyPr wrap="none">
                  <a:spAutoFit/>
                </a:bodyPr>
                <a:lstStyle/>
                <a:p>
                  <a:pPr>
                    <a:spcBef>
                      <a:spcPct val="20000"/>
                    </a:spcBef>
                    <a:spcAft>
                      <a:spcPts val="400"/>
                    </a:spcAft>
                    <a:buClr>
                      <a:srgbClr val="0000FF"/>
                    </a:buClr>
                    <a:buSzPct val="80000"/>
                    <a:defRPr/>
                  </a:pPr>
                  <a:r>
                    <a:rPr lang="en-US" sz="1600" kern="0" dirty="0">
                      <a:solidFill>
                        <a:srgbClr val="CC3399"/>
                      </a:solidFill>
                      <a:latin typeface="+mn-lt"/>
                    </a:rPr>
                    <a:t>10 MW</a:t>
                  </a:r>
                  <a:endParaRPr lang="en-GB" sz="1600" kern="0" dirty="0">
                    <a:solidFill>
                      <a:srgbClr val="CC3399"/>
                    </a:solidFill>
                    <a:latin typeface="+mn-lt"/>
                  </a:endParaRPr>
                </a:p>
              </p:txBody>
            </p:sp>
            <p:cxnSp>
              <p:nvCxnSpPr>
                <p:cNvPr id="18" name="Straight Connector 15"/>
                <p:cNvCxnSpPr>
                  <a:cxnSpLocks noChangeShapeType="1"/>
                </p:cNvCxnSpPr>
                <p:nvPr/>
              </p:nvCxnSpPr>
              <p:spPr bwMode="auto">
                <a:xfrm flipH="1" flipV="1">
                  <a:off x="2217738" y="2168526"/>
                  <a:ext cx="5030787" cy="3379787"/>
                </a:xfrm>
                <a:prstGeom prst="line">
                  <a:avLst/>
                </a:prstGeom>
                <a:grpFill/>
                <a:ln w="28575" algn="ctr">
                  <a:solidFill>
                    <a:srgbClr val="0000FF"/>
                  </a:solidFill>
                  <a:prstDash val="sysDash"/>
                  <a:round/>
                  <a:headEnd/>
                  <a:tailEnd/>
                </a:ln>
                <a:extLst/>
              </p:spPr>
            </p:cxnSp>
            <p:sp>
              <p:nvSpPr>
                <p:cNvPr id="19" name="TextBox 17"/>
                <p:cNvSpPr txBox="1"/>
                <p:nvPr/>
              </p:nvSpPr>
              <p:spPr bwMode="auto">
                <a:xfrm>
                  <a:off x="6059485" y="4480202"/>
                  <a:ext cx="1387034" cy="570950"/>
                </a:xfrm>
                <a:prstGeom prst="rect">
                  <a:avLst/>
                </a:prstGeom>
                <a:noFill/>
                <a:effectLst>
                  <a:outerShdw blurRad="50800" dist="38100" dir="2700000" algn="tl" rotWithShape="0">
                    <a:prstClr val="black">
                      <a:alpha val="40000"/>
                    </a:prstClr>
                  </a:outerShdw>
                </a:effectLst>
              </p:spPr>
              <p:txBody>
                <a:bodyPr wrap="square">
                  <a:spAutoFit/>
                </a:bodyPr>
                <a:lstStyle/>
                <a:p>
                  <a:pPr>
                    <a:spcBef>
                      <a:spcPct val="20000"/>
                    </a:spcBef>
                    <a:spcAft>
                      <a:spcPts val="400"/>
                    </a:spcAft>
                    <a:buClr>
                      <a:srgbClr val="0000FF"/>
                    </a:buClr>
                    <a:buSzPct val="80000"/>
                    <a:defRPr/>
                  </a:pPr>
                  <a:r>
                    <a:rPr lang="en-US" sz="1600" kern="0" dirty="0">
                      <a:solidFill>
                        <a:srgbClr val="0000FF"/>
                      </a:solidFill>
                      <a:latin typeface="+mn-lt"/>
                    </a:rPr>
                    <a:t>1 MW</a:t>
                  </a:r>
                  <a:endParaRPr lang="en-GB" sz="1600" kern="0" dirty="0">
                    <a:solidFill>
                      <a:srgbClr val="0000FF"/>
                    </a:solidFill>
                    <a:latin typeface="+mn-lt"/>
                  </a:endParaRPr>
                </a:p>
              </p:txBody>
            </p:sp>
            <p:cxnSp>
              <p:nvCxnSpPr>
                <p:cNvPr id="20" name="Straight Connector 18"/>
                <p:cNvCxnSpPr>
                  <a:cxnSpLocks noChangeShapeType="1"/>
                </p:cNvCxnSpPr>
                <p:nvPr/>
              </p:nvCxnSpPr>
              <p:spPr bwMode="auto">
                <a:xfrm flipH="1" flipV="1">
                  <a:off x="2171700" y="3294063"/>
                  <a:ext cx="3392488" cy="2254250"/>
                </a:xfrm>
                <a:prstGeom prst="line">
                  <a:avLst/>
                </a:prstGeom>
                <a:grpFill/>
                <a:ln w="28575" algn="ctr">
                  <a:solidFill>
                    <a:srgbClr val="663300"/>
                  </a:solidFill>
                  <a:prstDash val="sysDash"/>
                  <a:round/>
                  <a:headEnd/>
                  <a:tailEnd/>
                </a:ln>
                <a:extLst/>
              </p:spPr>
            </p:cxnSp>
            <p:sp>
              <p:nvSpPr>
                <p:cNvPr id="21" name="TextBox 21"/>
                <p:cNvSpPr txBox="1"/>
                <p:nvPr/>
              </p:nvSpPr>
              <p:spPr bwMode="auto">
                <a:xfrm>
                  <a:off x="5546617" y="5047774"/>
                  <a:ext cx="892175" cy="338139"/>
                </a:xfrm>
                <a:prstGeom prst="rect">
                  <a:avLst/>
                </a:prstGeom>
                <a:noFill/>
                <a:effectLst>
                  <a:outerShdw blurRad="50800" dist="38100" dir="2700000" algn="tl" rotWithShape="0">
                    <a:prstClr val="black">
                      <a:alpha val="40000"/>
                    </a:prstClr>
                  </a:outerShdw>
                </a:effectLst>
              </p:spPr>
              <p:txBody>
                <a:bodyPr wrap="none">
                  <a:spAutoFit/>
                </a:bodyPr>
                <a:lstStyle/>
                <a:p>
                  <a:pPr>
                    <a:spcBef>
                      <a:spcPct val="20000"/>
                    </a:spcBef>
                    <a:spcAft>
                      <a:spcPts val="400"/>
                    </a:spcAft>
                    <a:buClr>
                      <a:srgbClr val="0000FF"/>
                    </a:buClr>
                    <a:buSzPct val="80000"/>
                    <a:defRPr/>
                  </a:pPr>
                  <a:r>
                    <a:rPr lang="en-US" sz="1600" kern="0" dirty="0">
                      <a:solidFill>
                        <a:srgbClr val="663300"/>
                      </a:solidFill>
                      <a:latin typeface="+mn-lt"/>
                    </a:rPr>
                    <a:t>0.1 MW</a:t>
                  </a:r>
                  <a:endParaRPr lang="en-GB" sz="1600" kern="0" dirty="0">
                    <a:solidFill>
                      <a:srgbClr val="663300"/>
                    </a:solidFill>
                    <a:latin typeface="+mn-lt"/>
                  </a:endParaRPr>
                </a:p>
              </p:txBody>
            </p:sp>
          </p:grpSp>
          <p:sp>
            <p:nvSpPr>
              <p:cNvPr id="2" name="Rechteck 1"/>
              <p:cNvSpPr/>
              <p:nvPr/>
            </p:nvSpPr>
            <p:spPr bwMode="auto">
              <a:xfrm>
                <a:off x="1741676" y="4924798"/>
                <a:ext cx="377410" cy="103761"/>
              </a:xfrm>
              <a:prstGeom prst="rect">
                <a:avLst/>
              </a:prstGeom>
              <a:solidFill>
                <a:schemeClr val="bg1"/>
              </a:solidFill>
              <a:ln w="3175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de-DE" sz="1800" b="0" i="0" u="none" strike="noStrike" cap="none" normalizeH="0" baseline="0" smtClean="0">
                  <a:ln>
                    <a:noFill/>
                  </a:ln>
                  <a:solidFill>
                    <a:schemeClr val="tx1"/>
                  </a:solidFill>
                  <a:effectLst/>
                  <a:latin typeface="Times New Roman" pitchFamily="18" charset="0"/>
                </a:endParaRPr>
              </a:p>
            </p:txBody>
          </p:sp>
          <p:sp>
            <p:nvSpPr>
              <p:cNvPr id="27" name="Rechteck 26"/>
              <p:cNvSpPr/>
              <p:nvPr/>
            </p:nvSpPr>
            <p:spPr bwMode="auto">
              <a:xfrm>
                <a:off x="4367561" y="5349341"/>
                <a:ext cx="377410" cy="103761"/>
              </a:xfrm>
              <a:prstGeom prst="rect">
                <a:avLst/>
              </a:prstGeom>
              <a:solidFill>
                <a:schemeClr val="bg1"/>
              </a:solidFill>
              <a:ln w="3175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de-DE" sz="1800" b="0" i="0" u="none" strike="noStrike" cap="none" normalizeH="0" baseline="0" smtClean="0">
                  <a:ln>
                    <a:noFill/>
                  </a:ln>
                  <a:solidFill>
                    <a:schemeClr val="tx1"/>
                  </a:solidFill>
                  <a:effectLst/>
                  <a:latin typeface="Times New Roman" pitchFamily="18" charset="0"/>
                </a:endParaRPr>
              </a:p>
            </p:txBody>
          </p:sp>
          <p:sp>
            <p:nvSpPr>
              <p:cNvPr id="28" name="Rechteck 27"/>
              <p:cNvSpPr/>
              <p:nvPr/>
            </p:nvSpPr>
            <p:spPr bwMode="auto">
              <a:xfrm>
                <a:off x="1744936" y="4256922"/>
                <a:ext cx="377410" cy="103761"/>
              </a:xfrm>
              <a:prstGeom prst="rect">
                <a:avLst/>
              </a:prstGeom>
              <a:solidFill>
                <a:schemeClr val="bg1"/>
              </a:solidFill>
              <a:ln w="3175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de-DE" sz="1800" b="0" i="0" u="none" strike="noStrike" cap="none" normalizeH="0" baseline="0" smtClean="0">
                  <a:ln>
                    <a:noFill/>
                  </a:ln>
                  <a:solidFill>
                    <a:schemeClr val="tx1"/>
                  </a:solidFill>
                  <a:effectLst/>
                  <a:latin typeface="Times New Roman" pitchFamily="18" charset="0"/>
                </a:endParaRPr>
              </a:p>
            </p:txBody>
          </p:sp>
        </p:grpSp>
        <p:sp>
          <p:nvSpPr>
            <p:cNvPr id="34" name="Rechteck 33"/>
            <p:cNvSpPr/>
            <p:nvPr/>
          </p:nvSpPr>
          <p:spPr bwMode="auto">
            <a:xfrm>
              <a:off x="2073728" y="4477060"/>
              <a:ext cx="743351" cy="179515"/>
            </a:xfrm>
            <a:prstGeom prst="rect">
              <a:avLst/>
            </a:prstGeom>
            <a:solidFill>
              <a:schemeClr val="bg1"/>
            </a:solidFill>
            <a:ln w="3175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de-DE" sz="1800" b="0" i="0" u="none" strike="noStrike" cap="none" normalizeH="0" baseline="0" smtClean="0">
                <a:ln>
                  <a:noFill/>
                </a:ln>
                <a:solidFill>
                  <a:schemeClr val="tx1"/>
                </a:solidFill>
                <a:effectLst/>
                <a:latin typeface="Times New Roman" pitchFamily="18" charset="0"/>
              </a:endParaRPr>
            </a:p>
          </p:txBody>
        </p:sp>
        <p:sp>
          <p:nvSpPr>
            <p:cNvPr id="36" name="Rechteck 35"/>
            <p:cNvSpPr/>
            <p:nvPr/>
          </p:nvSpPr>
          <p:spPr bwMode="auto">
            <a:xfrm>
              <a:off x="498674" y="4325379"/>
              <a:ext cx="265060" cy="179515"/>
            </a:xfrm>
            <a:prstGeom prst="rect">
              <a:avLst/>
            </a:prstGeom>
            <a:solidFill>
              <a:schemeClr val="bg1"/>
            </a:solidFill>
            <a:ln w="3175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de-DE" sz="1800" b="0" i="0" u="none" strike="noStrike" cap="none" normalizeH="0" baseline="0" smtClean="0">
                <a:ln>
                  <a:noFill/>
                </a:ln>
                <a:solidFill>
                  <a:schemeClr val="tx1"/>
                </a:solidFill>
                <a:effectLst/>
                <a:latin typeface="Times New Roman" pitchFamily="18" charset="0"/>
              </a:endParaRPr>
            </a:p>
          </p:txBody>
        </p:sp>
        <p:sp>
          <p:nvSpPr>
            <p:cNvPr id="37" name="Rechteck 36"/>
            <p:cNvSpPr/>
            <p:nvPr/>
          </p:nvSpPr>
          <p:spPr bwMode="auto">
            <a:xfrm>
              <a:off x="1582265" y="4322348"/>
              <a:ext cx="265060" cy="179515"/>
            </a:xfrm>
            <a:prstGeom prst="rect">
              <a:avLst/>
            </a:prstGeom>
            <a:solidFill>
              <a:schemeClr val="bg1"/>
            </a:solidFill>
            <a:ln w="3175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de-DE" sz="1800" b="0" i="0" u="none" strike="noStrike" cap="none" normalizeH="0" baseline="0" smtClean="0">
                <a:ln>
                  <a:noFill/>
                </a:ln>
                <a:solidFill>
                  <a:schemeClr val="tx1"/>
                </a:solidFill>
                <a:effectLst/>
                <a:latin typeface="Times New Roman" pitchFamily="18" charset="0"/>
              </a:endParaRPr>
            </a:p>
          </p:txBody>
        </p:sp>
        <p:sp>
          <p:nvSpPr>
            <p:cNvPr id="38" name="Rechteck 37"/>
            <p:cNvSpPr/>
            <p:nvPr/>
          </p:nvSpPr>
          <p:spPr bwMode="auto">
            <a:xfrm>
              <a:off x="2696087" y="4325478"/>
              <a:ext cx="265060" cy="179515"/>
            </a:xfrm>
            <a:prstGeom prst="rect">
              <a:avLst/>
            </a:prstGeom>
            <a:solidFill>
              <a:schemeClr val="bg1"/>
            </a:solidFill>
            <a:ln w="3175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de-DE" sz="1800" b="0" i="0" u="none" strike="noStrike" cap="none" normalizeH="0" baseline="0" smtClean="0">
                <a:ln>
                  <a:noFill/>
                </a:ln>
                <a:solidFill>
                  <a:schemeClr val="tx1"/>
                </a:solidFill>
                <a:effectLst/>
                <a:latin typeface="Times New Roman" pitchFamily="18" charset="0"/>
              </a:endParaRPr>
            </a:p>
          </p:txBody>
        </p:sp>
        <p:sp>
          <p:nvSpPr>
            <p:cNvPr id="39" name="Rechteck 38"/>
            <p:cNvSpPr/>
            <p:nvPr/>
          </p:nvSpPr>
          <p:spPr bwMode="auto">
            <a:xfrm>
              <a:off x="3792765" y="4331082"/>
              <a:ext cx="265060" cy="179515"/>
            </a:xfrm>
            <a:prstGeom prst="rect">
              <a:avLst/>
            </a:prstGeom>
            <a:solidFill>
              <a:schemeClr val="bg1"/>
            </a:solidFill>
            <a:ln w="3175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de-DE" sz="1800" b="0" i="0" u="none" strike="noStrike" cap="none" normalizeH="0" baseline="0" smtClean="0">
                <a:ln>
                  <a:noFill/>
                </a:ln>
                <a:solidFill>
                  <a:schemeClr val="tx1"/>
                </a:solidFill>
                <a:effectLst/>
                <a:latin typeface="Times New Roman" pitchFamily="18" charset="0"/>
              </a:endParaRPr>
            </a:p>
          </p:txBody>
        </p:sp>
        <p:sp>
          <p:nvSpPr>
            <p:cNvPr id="40" name="Rectangle 5"/>
            <p:cNvSpPr>
              <a:spLocks noChangeArrowheads="1"/>
            </p:cNvSpPr>
            <p:nvPr/>
          </p:nvSpPr>
          <p:spPr bwMode="auto">
            <a:xfrm>
              <a:off x="360523" y="4232121"/>
              <a:ext cx="49778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0" algn="ctr">
                  <a:solidFill>
                    <a:srgbClr val="000000"/>
                  </a:solidFill>
                  <a:miter lim="800000"/>
                  <a:headEnd/>
                  <a:tailEnd/>
                </a14:hiddenLine>
              </a:ext>
            </a:extLst>
          </p:spPr>
          <p:txBody>
            <a:bodyPr wrap="square">
              <a:spAutoFit/>
            </a:bodyPr>
            <a:lstStyle/>
            <a:p>
              <a:pPr>
                <a:spcBef>
                  <a:spcPts val="200"/>
                </a:spcBef>
              </a:pPr>
              <a:r>
                <a:rPr lang="en-US" sz="1200" dirty="0" smtClean="0">
                  <a:latin typeface="Arial" panose="020B0604020202020204" pitchFamily="34" charset="0"/>
                  <a:cs typeface="Arial" panose="020B0604020202020204" pitchFamily="34" charset="0"/>
                  <a:sym typeface="Symbol"/>
                </a:rPr>
                <a:t>0.1</a:t>
              </a:r>
            </a:p>
          </p:txBody>
        </p:sp>
        <p:sp>
          <p:nvSpPr>
            <p:cNvPr id="41" name="Rectangle 5"/>
            <p:cNvSpPr>
              <a:spLocks noChangeArrowheads="1"/>
            </p:cNvSpPr>
            <p:nvPr/>
          </p:nvSpPr>
          <p:spPr bwMode="auto">
            <a:xfrm>
              <a:off x="1464036" y="4262603"/>
              <a:ext cx="49778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0" algn="ctr">
                  <a:solidFill>
                    <a:srgbClr val="000000"/>
                  </a:solidFill>
                  <a:miter lim="800000"/>
                  <a:headEnd/>
                  <a:tailEnd/>
                </a14:hiddenLine>
              </a:ext>
            </a:extLst>
          </p:spPr>
          <p:txBody>
            <a:bodyPr wrap="square">
              <a:spAutoFit/>
            </a:bodyPr>
            <a:lstStyle/>
            <a:p>
              <a:pPr>
                <a:spcBef>
                  <a:spcPts val="200"/>
                </a:spcBef>
              </a:pPr>
              <a:r>
                <a:rPr lang="en-US" sz="1200" dirty="0" smtClean="0">
                  <a:latin typeface="Arial" panose="020B0604020202020204" pitchFamily="34" charset="0"/>
                  <a:cs typeface="Arial" panose="020B0604020202020204" pitchFamily="34" charset="0"/>
                  <a:sym typeface="Symbol"/>
                </a:rPr>
                <a:t>1</a:t>
              </a:r>
            </a:p>
          </p:txBody>
        </p:sp>
        <p:sp>
          <p:nvSpPr>
            <p:cNvPr id="42" name="Rectangle 5"/>
            <p:cNvSpPr>
              <a:spLocks noChangeArrowheads="1"/>
            </p:cNvSpPr>
            <p:nvPr/>
          </p:nvSpPr>
          <p:spPr bwMode="auto">
            <a:xfrm>
              <a:off x="2525709" y="4238019"/>
              <a:ext cx="49778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0" algn="ctr">
                  <a:solidFill>
                    <a:srgbClr val="000000"/>
                  </a:solidFill>
                  <a:miter lim="800000"/>
                  <a:headEnd/>
                  <a:tailEnd/>
                </a14:hiddenLine>
              </a:ext>
            </a:extLst>
          </p:spPr>
          <p:txBody>
            <a:bodyPr wrap="square">
              <a:spAutoFit/>
            </a:bodyPr>
            <a:lstStyle/>
            <a:p>
              <a:pPr>
                <a:spcBef>
                  <a:spcPts val="200"/>
                </a:spcBef>
              </a:pPr>
              <a:r>
                <a:rPr lang="en-US" sz="1200" dirty="0" smtClean="0">
                  <a:latin typeface="Arial" panose="020B0604020202020204" pitchFamily="34" charset="0"/>
                  <a:cs typeface="Arial" panose="020B0604020202020204" pitchFamily="34" charset="0"/>
                  <a:sym typeface="Symbol"/>
                </a:rPr>
                <a:t>10</a:t>
              </a:r>
            </a:p>
          </p:txBody>
        </p:sp>
        <p:sp>
          <p:nvSpPr>
            <p:cNvPr id="43" name="Rectangle 5"/>
            <p:cNvSpPr>
              <a:spLocks noChangeArrowheads="1"/>
            </p:cNvSpPr>
            <p:nvPr/>
          </p:nvSpPr>
          <p:spPr bwMode="auto">
            <a:xfrm>
              <a:off x="3635023" y="4221088"/>
              <a:ext cx="49778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0" algn="ctr">
                  <a:solidFill>
                    <a:srgbClr val="000000"/>
                  </a:solidFill>
                  <a:miter lim="800000"/>
                  <a:headEnd/>
                  <a:tailEnd/>
                </a14:hiddenLine>
              </a:ext>
            </a:extLst>
          </p:spPr>
          <p:txBody>
            <a:bodyPr wrap="square">
              <a:spAutoFit/>
            </a:bodyPr>
            <a:lstStyle/>
            <a:p>
              <a:pPr>
                <a:spcBef>
                  <a:spcPts val="200"/>
                </a:spcBef>
              </a:pPr>
              <a:r>
                <a:rPr lang="en-US" sz="1200" dirty="0" smtClean="0">
                  <a:latin typeface="Arial" panose="020B0604020202020204" pitchFamily="34" charset="0"/>
                  <a:cs typeface="Arial" panose="020B0604020202020204" pitchFamily="34" charset="0"/>
                  <a:sym typeface="Symbol"/>
                </a:rPr>
                <a:t>100</a:t>
              </a:r>
            </a:p>
          </p:txBody>
        </p:sp>
        <p:sp>
          <p:nvSpPr>
            <p:cNvPr id="35" name="Rectangle 5"/>
            <p:cNvSpPr>
              <a:spLocks noChangeArrowheads="1"/>
            </p:cNvSpPr>
            <p:nvPr/>
          </p:nvSpPr>
          <p:spPr bwMode="auto">
            <a:xfrm>
              <a:off x="1187624" y="4437112"/>
              <a:ext cx="2302007" cy="29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0" algn="ctr">
                  <a:solidFill>
                    <a:srgbClr val="000000"/>
                  </a:solidFill>
                  <a:miter lim="800000"/>
                  <a:headEnd/>
                  <a:tailEnd/>
                </a14:hiddenLine>
              </a:ext>
            </a:extLst>
          </p:spPr>
          <p:txBody>
            <a:bodyPr wrap="square">
              <a:spAutoFit/>
            </a:bodyPr>
            <a:lstStyle/>
            <a:p>
              <a:pPr>
                <a:spcBef>
                  <a:spcPts val="200"/>
                </a:spcBef>
              </a:pPr>
              <a:r>
                <a:rPr lang="en-US" sz="1300" dirty="0" smtClean="0">
                  <a:latin typeface="Arial" panose="020B0604020202020204" pitchFamily="34" charset="0"/>
                  <a:cs typeface="Arial" panose="020B0604020202020204" pitchFamily="34" charset="0"/>
                  <a:sym typeface="Symbol"/>
                </a:rPr>
                <a:t>Proton beam energy [GeV]</a:t>
              </a:r>
            </a:p>
          </p:txBody>
        </p:sp>
        <p:sp>
          <p:nvSpPr>
            <p:cNvPr id="44" name="Rechteck 43"/>
            <p:cNvSpPr/>
            <p:nvPr/>
          </p:nvSpPr>
          <p:spPr bwMode="auto">
            <a:xfrm>
              <a:off x="226463" y="1772197"/>
              <a:ext cx="313089" cy="2520899"/>
            </a:xfrm>
            <a:prstGeom prst="rect">
              <a:avLst/>
            </a:prstGeom>
            <a:solidFill>
              <a:schemeClr val="bg1"/>
            </a:solidFill>
            <a:ln w="3175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de-DE" sz="1800" b="0" i="0" u="none" strike="noStrike" cap="none" normalizeH="0" baseline="0" smtClean="0">
                <a:ln>
                  <a:noFill/>
                </a:ln>
                <a:solidFill>
                  <a:schemeClr val="tx1"/>
                </a:solidFill>
                <a:effectLst/>
                <a:latin typeface="Times New Roman" pitchFamily="18" charset="0"/>
              </a:endParaRPr>
            </a:p>
          </p:txBody>
        </p:sp>
        <p:sp>
          <p:nvSpPr>
            <p:cNvPr id="45" name="Rectangle 5"/>
            <p:cNvSpPr>
              <a:spLocks noChangeArrowheads="1"/>
            </p:cNvSpPr>
            <p:nvPr/>
          </p:nvSpPr>
          <p:spPr bwMode="auto">
            <a:xfrm rot="16200000">
              <a:off x="-909718" y="2895102"/>
              <a:ext cx="2302007" cy="29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0" algn="ctr">
                  <a:solidFill>
                    <a:srgbClr val="000000"/>
                  </a:solidFill>
                  <a:miter lim="800000"/>
                  <a:headEnd/>
                  <a:tailEnd/>
                </a14:hiddenLine>
              </a:ext>
            </a:extLst>
          </p:spPr>
          <p:txBody>
            <a:bodyPr wrap="square">
              <a:spAutoFit/>
            </a:bodyPr>
            <a:lstStyle/>
            <a:p>
              <a:pPr>
                <a:spcBef>
                  <a:spcPts val="200"/>
                </a:spcBef>
              </a:pPr>
              <a:r>
                <a:rPr lang="en-US" sz="1300" dirty="0" smtClean="0">
                  <a:latin typeface="Arial" panose="020B0604020202020204" pitchFamily="34" charset="0"/>
                  <a:cs typeface="Arial" panose="020B0604020202020204" pitchFamily="34" charset="0"/>
                  <a:sym typeface="Symbol"/>
                </a:rPr>
                <a:t>Average beam current [mA]</a:t>
              </a:r>
            </a:p>
          </p:txBody>
        </p:sp>
        <p:sp>
          <p:nvSpPr>
            <p:cNvPr id="47" name="Rectangle 5"/>
            <p:cNvSpPr>
              <a:spLocks noChangeArrowheads="1"/>
            </p:cNvSpPr>
            <p:nvPr/>
          </p:nvSpPr>
          <p:spPr bwMode="auto">
            <a:xfrm>
              <a:off x="226462" y="1844824"/>
              <a:ext cx="42136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0" algn="ctr">
                  <a:solidFill>
                    <a:srgbClr val="000000"/>
                  </a:solidFill>
                  <a:miter lim="800000"/>
                  <a:headEnd/>
                  <a:tailEnd/>
                </a14:hiddenLine>
              </a:ext>
            </a:extLst>
          </p:spPr>
          <p:txBody>
            <a:bodyPr wrap="square">
              <a:spAutoFit/>
            </a:bodyPr>
            <a:lstStyle/>
            <a:p>
              <a:pPr algn="r">
                <a:spcBef>
                  <a:spcPts val="200"/>
                </a:spcBef>
              </a:pPr>
              <a:r>
                <a:rPr lang="en-US" sz="1200" dirty="0" smtClean="0">
                  <a:latin typeface="Arial" panose="020B0604020202020204" pitchFamily="34" charset="0"/>
                  <a:cs typeface="Arial" panose="020B0604020202020204" pitchFamily="34" charset="0"/>
                  <a:sym typeface="Symbol"/>
                </a:rPr>
                <a:t>10</a:t>
              </a:r>
            </a:p>
          </p:txBody>
        </p:sp>
        <p:sp>
          <p:nvSpPr>
            <p:cNvPr id="48" name="Rectangle 5"/>
            <p:cNvSpPr>
              <a:spLocks noChangeArrowheads="1"/>
            </p:cNvSpPr>
            <p:nvPr/>
          </p:nvSpPr>
          <p:spPr bwMode="auto">
            <a:xfrm>
              <a:off x="226150" y="2636228"/>
              <a:ext cx="42136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0" algn="ctr">
                  <a:solidFill>
                    <a:srgbClr val="000000"/>
                  </a:solidFill>
                  <a:miter lim="800000"/>
                  <a:headEnd/>
                  <a:tailEnd/>
                </a14:hiddenLine>
              </a:ext>
            </a:extLst>
          </p:spPr>
          <p:txBody>
            <a:bodyPr wrap="square">
              <a:spAutoFit/>
            </a:bodyPr>
            <a:lstStyle/>
            <a:p>
              <a:pPr algn="r">
                <a:spcBef>
                  <a:spcPts val="200"/>
                </a:spcBef>
              </a:pPr>
              <a:r>
                <a:rPr lang="en-US" sz="1200" dirty="0" smtClean="0">
                  <a:latin typeface="Arial" panose="020B0604020202020204" pitchFamily="34" charset="0"/>
                  <a:cs typeface="Arial" panose="020B0604020202020204" pitchFamily="34" charset="0"/>
                  <a:sym typeface="Symbol"/>
                </a:rPr>
                <a:t>1</a:t>
              </a:r>
            </a:p>
          </p:txBody>
        </p:sp>
        <p:sp>
          <p:nvSpPr>
            <p:cNvPr id="49" name="Rectangle 5"/>
            <p:cNvSpPr>
              <a:spLocks noChangeArrowheads="1"/>
            </p:cNvSpPr>
            <p:nvPr/>
          </p:nvSpPr>
          <p:spPr bwMode="auto">
            <a:xfrm>
              <a:off x="229614" y="3384399"/>
              <a:ext cx="42136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0" algn="ctr">
                  <a:solidFill>
                    <a:srgbClr val="000000"/>
                  </a:solidFill>
                  <a:miter lim="800000"/>
                  <a:headEnd/>
                  <a:tailEnd/>
                </a14:hiddenLine>
              </a:ext>
            </a:extLst>
          </p:spPr>
          <p:txBody>
            <a:bodyPr wrap="square">
              <a:spAutoFit/>
            </a:bodyPr>
            <a:lstStyle/>
            <a:p>
              <a:pPr algn="r">
                <a:spcBef>
                  <a:spcPts val="200"/>
                </a:spcBef>
              </a:pPr>
              <a:r>
                <a:rPr lang="en-US" sz="1200" dirty="0" smtClean="0">
                  <a:latin typeface="Arial" panose="020B0604020202020204" pitchFamily="34" charset="0"/>
                  <a:cs typeface="Arial" panose="020B0604020202020204" pitchFamily="34" charset="0"/>
                  <a:sym typeface="Symbol"/>
                </a:rPr>
                <a:t>0.1</a:t>
              </a:r>
            </a:p>
          </p:txBody>
        </p:sp>
        <p:sp>
          <p:nvSpPr>
            <p:cNvPr id="50" name="Rectangle 5"/>
            <p:cNvSpPr>
              <a:spLocks noChangeArrowheads="1"/>
            </p:cNvSpPr>
            <p:nvPr/>
          </p:nvSpPr>
          <p:spPr bwMode="auto">
            <a:xfrm>
              <a:off x="23567" y="4142249"/>
              <a:ext cx="597518" cy="2824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0" algn="ctr">
                  <a:solidFill>
                    <a:srgbClr val="000000"/>
                  </a:solidFill>
                  <a:miter lim="800000"/>
                  <a:headEnd/>
                  <a:tailEnd/>
                </a14:hiddenLine>
              </a:ext>
            </a:extLst>
          </p:spPr>
          <p:txBody>
            <a:bodyPr wrap="square">
              <a:spAutoFit/>
            </a:bodyPr>
            <a:lstStyle/>
            <a:p>
              <a:pPr algn="r">
                <a:spcBef>
                  <a:spcPts val="200"/>
                </a:spcBef>
              </a:pPr>
              <a:r>
                <a:rPr lang="en-US" sz="1200" dirty="0" smtClean="0">
                  <a:latin typeface="Arial" panose="020B0604020202020204" pitchFamily="34" charset="0"/>
                  <a:cs typeface="Arial" panose="020B0604020202020204" pitchFamily="34" charset="0"/>
                  <a:sym typeface="Symbol"/>
                </a:rPr>
                <a:t>0.01</a:t>
              </a:r>
            </a:p>
          </p:txBody>
        </p:sp>
      </p:grpSp>
      <p:grpSp>
        <p:nvGrpSpPr>
          <p:cNvPr id="52" name="Gruppieren 51"/>
          <p:cNvGrpSpPr/>
          <p:nvPr/>
        </p:nvGrpSpPr>
        <p:grpSpPr>
          <a:xfrm>
            <a:off x="4419288" y="1340768"/>
            <a:ext cx="4458706" cy="3093348"/>
            <a:chOff x="4419288" y="1659912"/>
            <a:chExt cx="4458706" cy="3093348"/>
          </a:xfrm>
        </p:grpSpPr>
        <p:pic>
          <p:nvPicPr>
            <p:cNvPr id="3"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19288" y="1659912"/>
              <a:ext cx="4458706" cy="309334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1" name="Rechteck 50"/>
            <p:cNvSpPr/>
            <p:nvPr/>
          </p:nvSpPr>
          <p:spPr bwMode="auto">
            <a:xfrm>
              <a:off x="5228705" y="3122973"/>
              <a:ext cx="3366655" cy="306027"/>
            </a:xfrm>
            <a:prstGeom prst="rect">
              <a:avLst/>
            </a:prstGeom>
            <a:solidFill>
              <a:srgbClr val="0000FF">
                <a:alpha val="20000"/>
              </a:srgbClr>
            </a:solidFill>
            <a:ln w="3175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de-DE" sz="1800" b="0" i="0" u="none" strike="noStrike" cap="none" normalizeH="0" baseline="0" dirty="0" smtClean="0">
                <a:ln>
                  <a:noFill/>
                </a:ln>
                <a:solidFill>
                  <a:schemeClr val="tx1"/>
                </a:solidFill>
                <a:effectLst/>
                <a:latin typeface="Times New Roman" pitchFamily="18" charset="0"/>
              </a:endParaRPr>
            </a:p>
          </p:txBody>
        </p:sp>
        <p:sp>
          <p:nvSpPr>
            <p:cNvPr id="55" name="Rectangle 5"/>
            <p:cNvSpPr>
              <a:spLocks noChangeArrowheads="1"/>
            </p:cNvSpPr>
            <p:nvPr/>
          </p:nvSpPr>
          <p:spPr bwMode="auto">
            <a:xfrm>
              <a:off x="5228705" y="3142207"/>
              <a:ext cx="225795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0" algn="ctr">
                  <a:solidFill>
                    <a:srgbClr val="000000"/>
                  </a:solidFill>
                  <a:miter lim="800000"/>
                  <a:headEnd/>
                  <a:tailEnd/>
                </a14:hiddenLine>
              </a:ext>
            </a:extLst>
          </p:spPr>
          <p:txBody>
            <a:bodyPr wrap="square">
              <a:spAutoFit/>
            </a:bodyPr>
            <a:lstStyle/>
            <a:p>
              <a:pPr algn="l">
                <a:spcBef>
                  <a:spcPts val="200"/>
                </a:spcBef>
              </a:pPr>
              <a:r>
                <a:rPr lang="en-US" sz="1200" b="1" dirty="0" smtClean="0">
                  <a:latin typeface="Arial" panose="020B0604020202020204" pitchFamily="34" charset="0"/>
                  <a:cs typeface="Arial" panose="020B0604020202020204" pitchFamily="34" charset="0"/>
                  <a:sym typeface="Symbol"/>
                </a:rPr>
                <a:t>damage threshold</a:t>
              </a:r>
            </a:p>
          </p:txBody>
        </p:sp>
      </p:grpSp>
      <p:pic>
        <p:nvPicPr>
          <p:cNvPr id="17410" name="Picture 2" descr="Bildergebnis für suv fast"/>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130788" y="4461821"/>
            <a:ext cx="1545668" cy="870401"/>
          </a:xfrm>
          <a:prstGeom prst="rect">
            <a:avLst/>
          </a:prstGeom>
          <a:noFill/>
          <a:extLst>
            <a:ext uri="{909E8E84-426E-40DD-AFC4-6F175D3DCCD1}">
              <a14:hiddenFill xmlns:a14="http://schemas.microsoft.com/office/drawing/2010/main">
                <a:solidFill>
                  <a:srgbClr val="FFFFFF"/>
                </a:solidFill>
              </a14:hiddenFill>
            </a:ext>
          </a:extLst>
        </p:spPr>
      </p:pic>
      <p:sp>
        <p:nvSpPr>
          <p:cNvPr id="4" name="AutoShape 4" descr="Bildergebnis für bomb cartoon"/>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p>
        </p:txBody>
      </p:sp>
      <p:pic>
        <p:nvPicPr>
          <p:cNvPr id="17413" name="Picture 5"/>
          <p:cNvPicPr>
            <a:picLocks noChangeAspect="1" noChangeArrowheads="1"/>
          </p:cNvPicPr>
          <p:nvPr/>
        </p:nvPicPr>
        <p:blipFill>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711941" y="5259352"/>
            <a:ext cx="1072028" cy="104841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6" name="Gruppieren 5"/>
          <p:cNvGrpSpPr/>
          <p:nvPr/>
        </p:nvGrpSpPr>
        <p:grpSpPr>
          <a:xfrm>
            <a:off x="5940152" y="4776944"/>
            <a:ext cx="1396321" cy="1744616"/>
            <a:chOff x="9008316" y="670863"/>
            <a:chExt cx="1654323" cy="2066973"/>
          </a:xfrm>
        </p:grpSpPr>
        <p:pic>
          <p:nvPicPr>
            <p:cNvPr id="15362" name="Picture 2" descr="Bildergebnis für copper block"/>
            <p:cNvPicPr>
              <a:picLocks noChangeAspect="1" noChangeArrowheads="1"/>
            </p:cNvPicPr>
            <p:nvPr/>
          </p:nvPicPr>
          <p:blipFill>
            <a:blip r:embed="rId6" cstate="print">
              <a:clrChange>
                <a:clrFrom>
                  <a:srgbClr val="FAFAFC"/>
                </a:clrFrom>
                <a:clrTo>
                  <a:srgbClr val="FAFAFC">
                    <a:alpha val="0"/>
                  </a:srgbClr>
                </a:clrTo>
              </a:clrChange>
              <a:extLst>
                <a:ext uri="{28A0092B-C50C-407E-A947-70E740481C1C}">
                  <a14:useLocalDpi xmlns:a14="http://schemas.microsoft.com/office/drawing/2010/main" val="0"/>
                </a:ext>
              </a:extLst>
            </a:blip>
            <a:srcRect/>
            <a:stretch>
              <a:fillRect/>
            </a:stretch>
          </p:blipFill>
          <p:spPr bwMode="auto">
            <a:xfrm>
              <a:off x="9008316" y="670863"/>
              <a:ext cx="1654323" cy="1654323"/>
            </a:xfrm>
            <a:prstGeom prst="rect">
              <a:avLst/>
            </a:prstGeom>
            <a:noFill/>
            <a:extLst>
              <a:ext uri="{909E8E84-426E-40DD-AFC4-6F175D3DCCD1}">
                <a14:hiddenFill xmlns:a14="http://schemas.microsoft.com/office/drawing/2010/main">
                  <a:solidFill>
                    <a:srgbClr val="FFFFFF"/>
                  </a:solidFill>
                </a14:hiddenFill>
              </a:ext>
            </a:extLst>
          </p:spPr>
        </p:pic>
        <p:sp>
          <p:nvSpPr>
            <p:cNvPr id="5" name="Textfeld 4"/>
            <p:cNvSpPr txBox="1"/>
            <p:nvPr/>
          </p:nvSpPr>
          <p:spPr>
            <a:xfrm>
              <a:off x="9453703" y="1079328"/>
              <a:ext cx="950342" cy="646331"/>
            </a:xfrm>
            <a:prstGeom prst="rect">
              <a:avLst/>
            </a:prstGeom>
          </p:spPr>
          <p:txBody>
            <a:bodyPr vert="horz" wrap="square" lIns="91440" tIns="45720" rIns="91440" bIns="45720" rtlCol="0" anchor="t">
              <a:spAutoFit/>
            </a:bodyPr>
            <a:lstStyle/>
            <a:p>
              <a:r>
                <a:rPr lang="en-US" sz="3600" dirty="0" smtClean="0">
                  <a:latin typeface="Calibri" panose="020F0502020204030204" pitchFamily="34" charset="0"/>
                </a:rPr>
                <a:t>Cu</a:t>
              </a:r>
            </a:p>
          </p:txBody>
        </p:sp>
        <p:sp>
          <p:nvSpPr>
            <p:cNvPr id="53" name="Textfeld 52"/>
            <p:cNvSpPr txBox="1"/>
            <p:nvPr/>
          </p:nvSpPr>
          <p:spPr>
            <a:xfrm>
              <a:off x="9071398" y="2020700"/>
              <a:ext cx="1528159" cy="717136"/>
            </a:xfrm>
            <a:prstGeom prst="rect">
              <a:avLst/>
            </a:prstGeom>
          </p:spPr>
          <p:txBody>
            <a:bodyPr vert="horz" wrap="square" lIns="91440" tIns="45720" rIns="91440" bIns="45720" rtlCol="0" anchor="t">
              <a:spAutoFit/>
            </a:bodyPr>
            <a:lstStyle/>
            <a:p>
              <a:r>
                <a:rPr lang="en-US" sz="1500" b="1" i="1" dirty="0" err="1" smtClean="0">
                  <a:latin typeface="Calibri" panose="020F0502020204030204" pitchFamily="34" charset="0"/>
                </a:rPr>
                <a:t>T</a:t>
              </a:r>
              <a:r>
                <a:rPr lang="en-US" sz="1500" b="1" i="1" baseline="-25000" dirty="0" err="1" smtClean="0">
                  <a:latin typeface="Calibri" panose="020F0502020204030204" pitchFamily="34" charset="0"/>
                </a:rPr>
                <a:t>melt</a:t>
              </a:r>
              <a:r>
                <a:rPr lang="en-US" sz="1500" dirty="0" smtClean="0">
                  <a:latin typeface="Calibri" panose="020F0502020204030204" pitchFamily="34" charset="0"/>
                </a:rPr>
                <a:t>=1080 </a:t>
              </a:r>
              <a:r>
                <a:rPr lang="en-US" sz="1500" baseline="30000" dirty="0" smtClean="0">
                  <a:latin typeface="Calibri" panose="020F0502020204030204" pitchFamily="34" charset="0"/>
                </a:rPr>
                <a:t>0</a:t>
              </a:r>
              <a:r>
                <a:rPr lang="en-US" sz="1500" dirty="0" smtClean="0">
                  <a:latin typeface="Calibri" panose="020F0502020204030204" pitchFamily="34" charset="0"/>
                </a:rPr>
                <a:t>C </a:t>
              </a:r>
            </a:p>
            <a:p>
              <a:pPr>
                <a:spcBef>
                  <a:spcPts val="400"/>
                </a:spcBef>
              </a:pPr>
              <a:r>
                <a:rPr lang="en-US" sz="1500" b="1" i="1" dirty="0" smtClean="0">
                  <a:latin typeface="Calibri" panose="020F0502020204030204" pitchFamily="34" charset="0"/>
                  <a:sym typeface="Symbol"/>
                </a:rPr>
                <a:t></a:t>
              </a:r>
              <a:r>
                <a:rPr lang="en-US" sz="1500" dirty="0" smtClean="0">
                  <a:latin typeface="Calibri" panose="020F0502020204030204" pitchFamily="34" charset="0"/>
                  <a:sym typeface="Symbol"/>
                </a:rPr>
                <a:t> = 8.9 g/cm</a:t>
              </a:r>
              <a:r>
                <a:rPr lang="en-US" sz="1500" baseline="30000" dirty="0" smtClean="0">
                  <a:latin typeface="Calibri" panose="020F0502020204030204" pitchFamily="34" charset="0"/>
                  <a:sym typeface="Symbol"/>
                </a:rPr>
                <a:t>3</a:t>
              </a:r>
              <a:r>
                <a:rPr lang="en-US" sz="1500" dirty="0" smtClean="0">
                  <a:latin typeface="Calibri" panose="020F0502020204030204" pitchFamily="34" charset="0"/>
                  <a:sym typeface="Symbol"/>
                </a:rPr>
                <a:t> </a:t>
              </a:r>
              <a:endParaRPr lang="en-US" sz="1500" dirty="0" smtClean="0">
                <a:latin typeface="Calibri" panose="020F0502020204030204" pitchFamily="34" charset="0"/>
              </a:endParaRPr>
            </a:p>
          </p:txBody>
        </p:sp>
      </p:grpSp>
    </p:spTree>
    <p:extLst>
      <p:ext uri="{BB962C8B-B14F-4D97-AF65-F5344CB8AC3E}">
        <p14:creationId xmlns:p14="http://schemas.microsoft.com/office/powerpoint/2010/main" val="381572184"/>
      </p:ext>
    </p:extLst>
  </p:cSld>
  <p:clrMapOvr>
    <a:masterClrMapping/>
  </p:clrMapOvr>
  <mc:AlternateContent xmlns:mc="http://schemas.openxmlformats.org/markup-compatibility/2006" xmlns:p14="http://schemas.microsoft.com/office/powerpoint/2010/main">
    <mc:Choice Requires="p14">
      <p:transition p14:dur="0" advTm="104789"/>
    </mc:Choice>
    <mc:Fallback xmlns="">
      <p:transition advTm="104789"/>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0"/>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7410"/>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7413"/>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Text Box 2"/>
          <p:cNvSpPr txBox="1">
            <a:spLocks noChangeArrowheads="1"/>
          </p:cNvSpPr>
          <p:nvPr/>
        </p:nvSpPr>
        <p:spPr bwMode="auto">
          <a:xfrm>
            <a:off x="252000" y="180000"/>
            <a:ext cx="7924800" cy="430887"/>
          </a:xfrm>
          <a:prstGeom prst="rect">
            <a:avLst/>
          </a:prstGeom>
          <a:solidFill>
            <a:schemeClr val="bg1">
              <a:alpha val="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sz="2200" b="1" dirty="0" smtClean="0">
                <a:solidFill>
                  <a:srgbClr val="000000"/>
                </a:solidFill>
                <a:latin typeface="Calibri" panose="020F0502020204030204" pitchFamily="34" charset="0"/>
                <a:cs typeface="Calibri" panose="020F0502020204030204" pitchFamily="34" charset="0"/>
              </a:rPr>
              <a:t>Outline</a:t>
            </a:r>
            <a:endParaRPr lang="en-US" sz="2200" b="1" dirty="0">
              <a:solidFill>
                <a:srgbClr val="000000"/>
              </a:solidFill>
              <a:latin typeface="Calibri" panose="020F0502020204030204" pitchFamily="34" charset="0"/>
              <a:cs typeface="Calibri" panose="020F0502020204030204" pitchFamily="34" charset="0"/>
            </a:endParaRPr>
          </a:p>
        </p:txBody>
      </p:sp>
      <p:sp>
        <p:nvSpPr>
          <p:cNvPr id="10" name="Rectangle 5"/>
          <p:cNvSpPr>
            <a:spLocks noChangeArrowheads="1"/>
          </p:cNvSpPr>
          <p:nvPr/>
        </p:nvSpPr>
        <p:spPr bwMode="auto">
          <a:xfrm>
            <a:off x="522200" y="1218367"/>
            <a:ext cx="5784104" cy="26468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0" algn="ctr">
                <a:solidFill>
                  <a:srgbClr val="000000"/>
                </a:solidFill>
                <a:miter lim="800000"/>
                <a:headEnd/>
                <a:tailEnd/>
              </a14:hiddenLine>
            </a:ext>
          </a:extLst>
        </p:spPr>
        <p:txBody>
          <a:bodyPr wrap="square">
            <a:spAutoFit/>
          </a:bodyPr>
          <a:lstStyle/>
          <a:p>
            <a:pPr algn="l"/>
            <a:r>
              <a:rPr lang="en-US" b="1" dirty="0" smtClean="0">
                <a:solidFill>
                  <a:srgbClr val="0000FF"/>
                </a:solidFill>
                <a:latin typeface="Arial" panose="020B0604020202020204" pitchFamily="34" charset="0"/>
                <a:cs typeface="Arial" panose="020B0604020202020204" pitchFamily="34" charset="0"/>
              </a:rPr>
              <a:t>Outline of this talk: </a:t>
            </a:r>
          </a:p>
          <a:p>
            <a:pPr marL="57150" indent="-342900" algn="l">
              <a:spcBef>
                <a:spcPts val="800"/>
              </a:spcBef>
              <a:buFont typeface="+mj-lt"/>
              <a:buAutoNum type="arabicPeriod"/>
            </a:pPr>
            <a:r>
              <a:rPr lang="en-US" b="1" dirty="0" smtClean="0">
                <a:solidFill>
                  <a:schemeClr val="bg1">
                    <a:lumMod val="50000"/>
                  </a:schemeClr>
                </a:solidFill>
                <a:latin typeface="Arial" panose="020B0604020202020204" pitchFamily="34" charset="0"/>
                <a:cs typeface="Arial" panose="020B0604020202020204" pitchFamily="34" charset="0"/>
              </a:rPr>
              <a:t>Introduction to risk &amp; destruction potential</a:t>
            </a:r>
          </a:p>
          <a:p>
            <a:pPr marL="57150" indent="-342900" algn="l">
              <a:spcBef>
                <a:spcPts val="800"/>
              </a:spcBef>
              <a:buFont typeface="+mj-lt"/>
              <a:buAutoNum type="arabicPeriod"/>
            </a:pPr>
            <a:r>
              <a:rPr lang="en-US" b="1" dirty="0" smtClean="0">
                <a:solidFill>
                  <a:srgbClr val="0000FF"/>
                </a:solidFill>
                <a:latin typeface="Arial" panose="020B0604020202020204" pitchFamily="34" charset="0"/>
                <a:cs typeface="Arial" panose="020B0604020202020204" pitchFamily="34" charset="0"/>
              </a:rPr>
              <a:t>Relevant atomic &amp; nuclear physics</a:t>
            </a:r>
          </a:p>
          <a:p>
            <a:pPr marL="57150" indent="-342900" algn="l">
              <a:spcBef>
                <a:spcPts val="800"/>
              </a:spcBef>
              <a:buFont typeface="+mj-lt"/>
              <a:buAutoNum type="arabicPeriod"/>
            </a:pPr>
            <a:r>
              <a:rPr lang="en-US" b="1" dirty="0" smtClean="0">
                <a:latin typeface="Arial" panose="020B0604020202020204" pitchFamily="34" charset="0"/>
                <a:cs typeface="Arial" panose="020B0604020202020204" pitchFamily="34" charset="0"/>
              </a:rPr>
              <a:t>Definition of loss categories, passive protection </a:t>
            </a:r>
          </a:p>
          <a:p>
            <a:pPr marL="57150" indent="-342900" algn="l">
              <a:spcBef>
                <a:spcPts val="800"/>
              </a:spcBef>
              <a:buFont typeface="+mj-lt"/>
              <a:buAutoNum type="arabicPeriod"/>
            </a:pPr>
            <a:r>
              <a:rPr lang="en-US" b="1" dirty="0" smtClean="0">
                <a:latin typeface="Arial" panose="020B0604020202020204" pitchFamily="34" charset="0"/>
                <a:cs typeface="Arial" panose="020B0604020202020204" pitchFamily="34" charset="0"/>
              </a:rPr>
              <a:t>Measurements by Beam Loss Monitors</a:t>
            </a:r>
          </a:p>
          <a:p>
            <a:pPr marL="57150" indent="-342900" algn="l">
              <a:spcBef>
                <a:spcPts val="800"/>
              </a:spcBef>
              <a:buFont typeface="+mj-lt"/>
              <a:buAutoNum type="arabicPeriod"/>
            </a:pPr>
            <a:r>
              <a:rPr lang="en-US" b="1" dirty="0" smtClean="0">
                <a:latin typeface="Arial" panose="020B0604020202020204" pitchFamily="34" charset="0"/>
                <a:cs typeface="Arial" panose="020B0604020202020204" pitchFamily="34" charset="0"/>
              </a:rPr>
              <a:t>Design of Machine Protection System</a:t>
            </a:r>
          </a:p>
          <a:p>
            <a:pPr marL="57150" indent="-342900" algn="l">
              <a:spcBef>
                <a:spcPts val="800"/>
              </a:spcBef>
              <a:buFont typeface="+mj-lt"/>
              <a:buAutoNum type="arabicPeriod"/>
            </a:pPr>
            <a:r>
              <a:rPr lang="en-US" b="1" dirty="0">
                <a:latin typeface="Arial" panose="020B0604020202020204" pitchFamily="34" charset="0"/>
                <a:cs typeface="Arial" panose="020B0604020202020204" pitchFamily="34" charset="0"/>
              </a:rPr>
              <a:t>O</a:t>
            </a:r>
            <a:r>
              <a:rPr lang="en-US" b="1" dirty="0" smtClean="0">
                <a:latin typeface="Arial" panose="020B0604020202020204" pitchFamily="34" charset="0"/>
                <a:cs typeface="Arial" panose="020B0604020202020204" pitchFamily="34" charset="0"/>
              </a:rPr>
              <a:t>verview of personal safety</a:t>
            </a:r>
            <a:endParaRPr lang="en-US" dirty="0" smtClean="0">
              <a:latin typeface="Arial" panose="020B0604020202020204" pitchFamily="34" charset="0"/>
              <a:cs typeface="Arial" panose="020B0604020202020204" pitchFamily="34" charset="0"/>
              <a:sym typeface="Symbol"/>
            </a:endParaRPr>
          </a:p>
        </p:txBody>
      </p:sp>
    </p:spTree>
    <p:extLst>
      <p:ext uri="{BB962C8B-B14F-4D97-AF65-F5344CB8AC3E}">
        <p14:creationId xmlns:p14="http://schemas.microsoft.com/office/powerpoint/2010/main" val="3155016167"/>
      </p:ext>
    </p:extLst>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85" name="Rectangle 5"/>
              <p:cNvSpPr>
                <a:spLocks noChangeArrowheads="1"/>
              </p:cNvSpPr>
              <p:nvPr/>
            </p:nvSpPr>
            <p:spPr bwMode="auto">
              <a:xfrm>
                <a:off x="163405" y="4438159"/>
                <a:ext cx="3776924" cy="1340047"/>
              </a:xfrm>
              <a:prstGeom prst="rect">
                <a:avLst/>
              </a:prstGeom>
              <a:noFill/>
              <a:ln w="6350">
                <a:noFill/>
              </a:ln>
              <a:extLst/>
            </p:spPr>
            <p:txBody>
              <a:bodyPr wrap="square">
                <a:spAutoFit/>
              </a:bodyPr>
              <a:lstStyle/>
              <a:p>
                <a:pPr marL="285750" indent="-285750" algn="l">
                  <a:spcBef>
                    <a:spcPts val="600"/>
                  </a:spcBef>
                  <a:buFont typeface="Wingdings" panose="05000000000000000000" pitchFamily="2" charset="2"/>
                  <a:buChar char="Ø"/>
                </a:pPr>
                <a:r>
                  <a:rPr lang="en-US" sz="1500" dirty="0" smtClean="0">
                    <a:latin typeface="Arial" panose="020B0604020202020204" pitchFamily="34" charset="0"/>
                    <a:cs typeface="Arial" panose="020B0604020202020204" pitchFamily="34" charset="0"/>
                    <a:sym typeface="Symbol"/>
                  </a:rPr>
                  <a:t>Size </a:t>
                </a:r>
                <a:r>
                  <a:rPr lang="en-US" sz="1500" dirty="0">
                    <a:latin typeface="Arial" panose="020B0604020202020204" pitchFamily="34" charset="0"/>
                    <a:cs typeface="Arial" panose="020B0604020202020204" pitchFamily="34" charset="0"/>
                    <a:sym typeface="Symbol"/>
                  </a:rPr>
                  <a:t>of  </a:t>
                </a:r>
                <a:r>
                  <a:rPr lang="en-US" sz="1500" b="1" dirty="0" smtClean="0">
                    <a:latin typeface="Arial" panose="020B0604020202020204" pitchFamily="34" charset="0"/>
                    <a:cs typeface="Arial" panose="020B0604020202020204" pitchFamily="34" charset="0"/>
                    <a:sym typeface="Symbol"/>
                  </a:rPr>
                  <a:t>nucleus</a:t>
                </a:r>
                <a:r>
                  <a:rPr lang="en-US" sz="1500" dirty="0" smtClean="0">
                    <a:latin typeface="Arial" panose="020B0604020202020204" pitchFamily="34" charset="0"/>
                    <a:cs typeface="Arial" panose="020B0604020202020204" pitchFamily="34" charset="0"/>
                    <a:sym typeface="Symbol"/>
                  </a:rPr>
                  <a:t>: </a:t>
                </a:r>
                <a:r>
                  <a:rPr lang="en-US" sz="1500" b="1" i="1" dirty="0" err="1" smtClean="0">
                    <a:latin typeface="Arial" panose="020B0604020202020204" pitchFamily="34" charset="0"/>
                    <a:cs typeface="Arial" panose="020B0604020202020204" pitchFamily="34" charset="0"/>
                    <a:sym typeface="Symbol"/>
                  </a:rPr>
                  <a:t>r</a:t>
                </a:r>
                <a:r>
                  <a:rPr lang="en-US" sz="1500" b="1" i="1" baseline="-25000" dirty="0" err="1" smtClean="0">
                    <a:latin typeface="Arial" panose="020B0604020202020204" pitchFamily="34" charset="0"/>
                    <a:cs typeface="Arial" panose="020B0604020202020204" pitchFamily="34" charset="0"/>
                    <a:sym typeface="Symbol"/>
                  </a:rPr>
                  <a:t>nucl</a:t>
                </a:r>
                <a:r>
                  <a:rPr lang="en-US" sz="1500" b="1" i="1" baseline="-25000" dirty="0" smtClean="0">
                    <a:latin typeface="Arial" panose="020B0604020202020204" pitchFamily="34" charset="0"/>
                    <a:cs typeface="Arial" panose="020B0604020202020204" pitchFamily="34" charset="0"/>
                    <a:sym typeface="Symbol"/>
                  </a:rPr>
                  <a:t> </a:t>
                </a:r>
                <a:r>
                  <a:rPr lang="en-US" sz="1500" b="1" dirty="0" smtClean="0">
                    <a:latin typeface="Arial" panose="020B0604020202020204" pitchFamily="34" charset="0"/>
                    <a:cs typeface="Arial" panose="020B0604020202020204" pitchFamily="34" charset="0"/>
                    <a:sym typeface="Symbol"/>
                  </a:rPr>
                  <a:t></a:t>
                </a:r>
                <a:r>
                  <a:rPr lang="en-US" sz="1500" dirty="0" smtClean="0">
                    <a:latin typeface="Arial" panose="020B0604020202020204" pitchFamily="34" charset="0"/>
                    <a:cs typeface="Arial" panose="020B0604020202020204" pitchFamily="34" charset="0"/>
                    <a:sym typeface="Symbol"/>
                  </a:rPr>
                  <a:t> 3 </a:t>
                </a:r>
                <a:r>
                  <a:rPr lang="en-US" sz="1500" dirty="0" err="1" smtClean="0">
                    <a:latin typeface="Arial" panose="020B0604020202020204" pitchFamily="34" charset="0"/>
                    <a:cs typeface="Arial" panose="020B0604020202020204" pitchFamily="34" charset="0"/>
                    <a:sym typeface="Symbol"/>
                  </a:rPr>
                  <a:t>fm</a:t>
                </a:r>
                <a:endParaRPr lang="de-DE" sz="1700" i="1" dirty="0">
                  <a:latin typeface="Cambria Math"/>
                  <a:ea typeface="Cambria Math"/>
                  <a:cs typeface="Arial" panose="020B0604020202020204" pitchFamily="34" charset="0"/>
                  <a:sym typeface="Symbol"/>
                </a:endParaRPr>
              </a:p>
              <a:p>
                <a:pPr algn="l">
                  <a:spcBef>
                    <a:spcPts val="600"/>
                  </a:spcBef>
                </a:pPr>
                <a:r>
                  <a:rPr lang="de-DE" sz="1700" dirty="0" smtClean="0">
                    <a:ea typeface="Cambria Math"/>
                    <a:cs typeface="Arial" panose="020B0604020202020204" pitchFamily="34" charset="0"/>
                    <a:sym typeface="Symbol"/>
                  </a:rPr>
                  <a:t>     </a:t>
                </a:r>
                <a14:m>
                  <m:oMath xmlns:m="http://schemas.openxmlformats.org/officeDocument/2006/math">
                    <m:sSubSup>
                      <m:sSubSupPr>
                        <m:ctrlPr>
                          <a:rPr lang="el-GR" sz="1700" i="1" smtClean="0">
                            <a:latin typeface="Cambria Math" panose="02040503050406030204" pitchFamily="18" charset="0"/>
                            <a:ea typeface="Cambria Math"/>
                            <a:cs typeface="Arial" panose="020B0604020202020204" pitchFamily="34" charset="0"/>
                            <a:sym typeface="Symbol"/>
                          </a:rPr>
                        </m:ctrlPr>
                      </m:sSubSupPr>
                      <m:e>
                        <m:r>
                          <a:rPr lang="el-GR" sz="1700" i="1" smtClean="0">
                            <a:latin typeface="Cambria Math" panose="02040503050406030204" pitchFamily="18" charset="0"/>
                            <a:ea typeface="Cambria Math" panose="02040503050406030204" pitchFamily="18" charset="0"/>
                            <a:cs typeface="Arial" panose="020B0604020202020204" pitchFamily="34" charset="0"/>
                            <a:sym typeface="Symbol"/>
                          </a:rPr>
                          <m:t>𝜎</m:t>
                        </m:r>
                      </m:e>
                      <m:sub>
                        <m:r>
                          <a:rPr lang="de-DE" sz="1700" b="0" i="1" smtClean="0">
                            <a:latin typeface="Cambria Math" panose="02040503050406030204" pitchFamily="18" charset="0"/>
                            <a:ea typeface="Cambria Math"/>
                            <a:cs typeface="Arial" panose="020B0604020202020204" pitchFamily="34" charset="0"/>
                            <a:sym typeface="Symbol"/>
                          </a:rPr>
                          <m:t>𝑔𝑒𝑜</m:t>
                        </m:r>
                      </m:sub>
                      <m:sup>
                        <m:r>
                          <a:rPr lang="de-DE" sz="1700" b="0" i="1" smtClean="0">
                            <a:latin typeface="Cambria Math" panose="02040503050406030204" pitchFamily="18" charset="0"/>
                            <a:ea typeface="Cambria Math"/>
                            <a:cs typeface="Arial" panose="020B0604020202020204" pitchFamily="34" charset="0"/>
                            <a:sym typeface="Symbol"/>
                          </a:rPr>
                          <m:t>𝑛𝑢𝑐𝑙</m:t>
                        </m:r>
                      </m:sup>
                    </m:sSubSup>
                    <m:r>
                      <a:rPr lang="de-DE" sz="1700" b="0" i="1" smtClean="0">
                        <a:latin typeface="Cambria Math"/>
                        <a:cs typeface="Arial" panose="020B0604020202020204" pitchFamily="34" charset="0"/>
                        <a:sym typeface="Symbol"/>
                      </a:rPr>
                      <m:t>=</m:t>
                    </m:r>
                    <m:r>
                      <a:rPr lang="de-DE" sz="1700" i="1">
                        <a:latin typeface="Cambria Math"/>
                        <a:ea typeface="Cambria Math"/>
                        <a:cs typeface="Arial" panose="020B0604020202020204" pitchFamily="34" charset="0"/>
                        <a:sym typeface="Symbol"/>
                      </a:rPr>
                      <m:t>𝜋</m:t>
                    </m:r>
                    <m:r>
                      <a:rPr lang="de-DE" sz="1700" i="1">
                        <a:latin typeface="Cambria Math"/>
                        <a:ea typeface="Cambria Math"/>
                        <a:cs typeface="Arial" panose="020B0604020202020204" pitchFamily="34" charset="0"/>
                        <a:sym typeface="Symbol"/>
                      </a:rPr>
                      <m:t> </m:t>
                    </m:r>
                    <m:sSup>
                      <m:sSupPr>
                        <m:ctrlPr>
                          <a:rPr lang="de-DE" sz="1700" i="1">
                            <a:latin typeface="Cambria Math" panose="02040503050406030204" pitchFamily="18" charset="0"/>
                            <a:ea typeface="Cambria Math"/>
                            <a:cs typeface="Arial" panose="020B0604020202020204" pitchFamily="34" charset="0"/>
                            <a:sym typeface="Symbol"/>
                          </a:rPr>
                        </m:ctrlPr>
                      </m:sSupPr>
                      <m:e>
                        <m:d>
                          <m:dPr>
                            <m:ctrlPr>
                              <a:rPr lang="de-DE" sz="1700" i="1">
                                <a:latin typeface="Cambria Math" panose="02040503050406030204" pitchFamily="18" charset="0"/>
                                <a:ea typeface="Cambria Math"/>
                                <a:cs typeface="Arial" panose="020B0604020202020204" pitchFamily="34" charset="0"/>
                                <a:sym typeface="Symbol"/>
                              </a:rPr>
                            </m:ctrlPr>
                          </m:dPr>
                          <m:e>
                            <m:sSub>
                              <m:sSubPr>
                                <m:ctrlPr>
                                  <a:rPr lang="de-DE" sz="1700" i="1">
                                    <a:latin typeface="Cambria Math" panose="02040503050406030204" pitchFamily="18" charset="0"/>
                                    <a:ea typeface="Cambria Math"/>
                                    <a:cs typeface="Arial" panose="020B0604020202020204" pitchFamily="34" charset="0"/>
                                    <a:sym typeface="Symbol"/>
                                  </a:rPr>
                                </m:ctrlPr>
                              </m:sSubPr>
                              <m:e>
                                <m:r>
                                  <a:rPr lang="de-DE" sz="1700" b="0" i="1" smtClean="0">
                                    <a:latin typeface="Cambria Math"/>
                                    <a:ea typeface="Cambria Math"/>
                                    <a:cs typeface="Arial" panose="020B0604020202020204" pitchFamily="34" charset="0"/>
                                    <a:sym typeface="Symbol"/>
                                  </a:rPr>
                                  <m:t>2∙</m:t>
                                </m:r>
                                <m:r>
                                  <a:rPr lang="de-DE" sz="1700" i="1">
                                    <a:latin typeface="Cambria Math"/>
                                    <a:ea typeface="Cambria Math"/>
                                    <a:cs typeface="Arial" panose="020B0604020202020204" pitchFamily="34" charset="0"/>
                                    <a:sym typeface="Symbol"/>
                                  </a:rPr>
                                  <m:t>𝑟</m:t>
                                </m:r>
                              </m:e>
                              <m:sub>
                                <m:r>
                                  <a:rPr lang="de-DE" sz="1700" b="0" i="1" smtClean="0">
                                    <a:latin typeface="Cambria Math"/>
                                    <a:ea typeface="Cambria Math"/>
                                    <a:cs typeface="Arial" panose="020B0604020202020204" pitchFamily="34" charset="0"/>
                                    <a:sym typeface="Symbol"/>
                                  </a:rPr>
                                  <m:t>𝑛𝑢𝑐𝑙</m:t>
                                </m:r>
                              </m:sub>
                            </m:sSub>
                          </m:e>
                        </m:d>
                      </m:e>
                      <m:sup>
                        <m:r>
                          <a:rPr lang="de-DE" sz="1700" i="1">
                            <a:latin typeface="Cambria Math"/>
                            <a:ea typeface="Cambria Math"/>
                            <a:cs typeface="Arial" panose="020B0604020202020204" pitchFamily="34" charset="0"/>
                            <a:sym typeface="Symbol"/>
                          </a:rPr>
                          <m:t>2</m:t>
                        </m:r>
                      </m:sup>
                    </m:sSup>
                  </m:oMath>
                </a14:m>
                <a:endParaRPr lang="en-US" altLang="de-DE" sz="1700" dirty="0" smtClean="0">
                  <a:latin typeface="Arial" panose="020B0604020202020204" pitchFamily="34" charset="0"/>
                  <a:cs typeface="Arial" panose="020B0604020202020204" pitchFamily="34" charset="0"/>
                  <a:sym typeface="Symbol"/>
                </a:endParaRPr>
              </a:p>
              <a:p>
                <a:pPr algn="l">
                  <a:spcBef>
                    <a:spcPts val="600"/>
                  </a:spcBef>
                </a:pPr>
                <a:r>
                  <a:rPr lang="de-DE" sz="1600" dirty="0" smtClean="0">
                    <a:ea typeface="Cambria Math"/>
                    <a:cs typeface="Arial" panose="020B0604020202020204" pitchFamily="34" charset="0"/>
                    <a:sym typeface="Symbol"/>
                  </a:rPr>
                  <a:t>                </a:t>
                </a:r>
                <a14:m>
                  <m:oMath xmlns:m="http://schemas.openxmlformats.org/officeDocument/2006/math">
                    <m:r>
                      <a:rPr lang="de-DE" sz="1600" i="1" smtClean="0">
                        <a:latin typeface="Cambria Math"/>
                        <a:ea typeface="Cambria Math"/>
                        <a:cs typeface="Arial" panose="020B0604020202020204" pitchFamily="34" charset="0"/>
                        <a:sym typeface="Symbol"/>
                      </a:rPr>
                      <m:t>≈</m:t>
                    </m:r>
                    <m:sSup>
                      <m:sSupPr>
                        <m:ctrlPr>
                          <a:rPr lang="de-DE" sz="1600" i="1">
                            <a:latin typeface="Cambria Math" panose="02040503050406030204" pitchFamily="18" charset="0"/>
                            <a:ea typeface="Cambria Math"/>
                            <a:cs typeface="Arial" panose="020B0604020202020204" pitchFamily="34" charset="0"/>
                            <a:sym typeface="Symbol"/>
                          </a:rPr>
                        </m:ctrlPr>
                      </m:sSupPr>
                      <m:e>
                        <m:r>
                          <a:rPr lang="de-DE" sz="1600" i="1">
                            <a:latin typeface="Cambria Math"/>
                            <a:ea typeface="Cambria Math"/>
                            <a:cs typeface="Arial" panose="020B0604020202020204" pitchFamily="34" charset="0"/>
                            <a:sym typeface="Symbol"/>
                          </a:rPr>
                          <m:t>10</m:t>
                        </m:r>
                      </m:e>
                      <m:sup>
                        <m:r>
                          <a:rPr lang="de-DE" sz="1600" i="1">
                            <a:latin typeface="Cambria Math"/>
                            <a:ea typeface="Cambria Math"/>
                            <a:cs typeface="Arial" panose="020B0604020202020204" pitchFamily="34" charset="0"/>
                            <a:sym typeface="Symbol"/>
                          </a:rPr>
                          <m:t>−24</m:t>
                        </m:r>
                      </m:sup>
                    </m:sSup>
                    <m:sSup>
                      <m:sSupPr>
                        <m:ctrlPr>
                          <a:rPr lang="de-DE" sz="1600" i="1">
                            <a:latin typeface="Cambria Math" panose="02040503050406030204" pitchFamily="18" charset="0"/>
                            <a:ea typeface="Cambria Math"/>
                            <a:cs typeface="Arial" panose="020B0604020202020204" pitchFamily="34" charset="0"/>
                            <a:sym typeface="Symbol"/>
                          </a:rPr>
                        </m:ctrlPr>
                      </m:sSupPr>
                      <m:e>
                        <m:r>
                          <m:rPr>
                            <m:sty m:val="p"/>
                          </m:rPr>
                          <a:rPr lang="de-DE" sz="1600">
                            <a:latin typeface="Cambria Math"/>
                            <a:ea typeface="Cambria Math"/>
                            <a:cs typeface="Arial" panose="020B0604020202020204" pitchFamily="34" charset="0"/>
                            <a:sym typeface="Symbol"/>
                          </a:rPr>
                          <m:t>cm</m:t>
                        </m:r>
                      </m:e>
                      <m:sup>
                        <m:r>
                          <a:rPr lang="de-DE" sz="1600" i="1">
                            <a:latin typeface="Cambria Math"/>
                            <a:ea typeface="Cambria Math"/>
                            <a:cs typeface="Arial" panose="020B0604020202020204" pitchFamily="34" charset="0"/>
                            <a:sym typeface="Symbol"/>
                          </a:rPr>
                          <m:t>2</m:t>
                        </m:r>
                      </m:sup>
                    </m:sSup>
                    <m:r>
                      <a:rPr lang="de-DE" sz="1600" b="0" i="1" smtClean="0">
                        <a:latin typeface="Cambria Math"/>
                        <a:ea typeface="Cambria Math"/>
                        <a:cs typeface="Arial" panose="020B0604020202020204" pitchFamily="34" charset="0"/>
                        <a:sym typeface="Symbol"/>
                      </a:rPr>
                      <m:t>≡</m:t>
                    </m:r>
                    <m:r>
                      <a:rPr lang="de-DE" sz="1600" b="1" i="1" smtClean="0">
                        <a:latin typeface="Cambria Math"/>
                        <a:ea typeface="Cambria Math"/>
                        <a:cs typeface="Arial" panose="020B0604020202020204" pitchFamily="34" charset="0"/>
                        <a:sym typeface="Symbol"/>
                      </a:rPr>
                      <m:t>𝟏</m:t>
                    </m:r>
                    <m:r>
                      <a:rPr lang="de-DE" sz="1600" b="1" i="1" smtClean="0">
                        <a:latin typeface="Cambria Math"/>
                        <a:ea typeface="Cambria Math"/>
                        <a:cs typeface="Arial" panose="020B0604020202020204" pitchFamily="34" charset="0"/>
                        <a:sym typeface="Symbol"/>
                      </a:rPr>
                      <m:t> </m:t>
                    </m:r>
                    <m:r>
                      <a:rPr lang="de-DE" sz="1600" b="1" i="0" smtClean="0">
                        <a:latin typeface="Cambria Math"/>
                        <a:ea typeface="Cambria Math"/>
                        <a:cs typeface="Arial" panose="020B0604020202020204" pitchFamily="34" charset="0"/>
                        <a:sym typeface="Symbol"/>
                      </a:rPr>
                      <m:t>𝐛𝐚𝐫𝐧</m:t>
                    </m:r>
                    <m:r>
                      <a:rPr lang="de-DE" sz="1600" b="1" i="1" smtClean="0">
                        <a:latin typeface="Cambria Math"/>
                        <a:ea typeface="Cambria Math"/>
                        <a:cs typeface="Arial" panose="020B0604020202020204" pitchFamily="34" charset="0"/>
                        <a:sym typeface="Symbol"/>
                      </a:rPr>
                      <m:t> </m:t>
                    </m:r>
                  </m:oMath>
                </a14:m>
                <a:endParaRPr lang="en-US" altLang="de-DE" sz="1600" b="1" dirty="0" smtClean="0">
                  <a:latin typeface="Arial" panose="020B0604020202020204" pitchFamily="34" charset="0"/>
                  <a:cs typeface="Arial" panose="020B0604020202020204" pitchFamily="34" charset="0"/>
                  <a:sym typeface="Symbol"/>
                </a:endParaRPr>
              </a:p>
              <a:p>
                <a:pPr algn="l">
                  <a:spcBef>
                    <a:spcPts val="600"/>
                  </a:spcBef>
                </a:pPr>
                <a:r>
                  <a:rPr lang="en-US" altLang="de-DE" sz="1600" dirty="0" smtClean="0">
                    <a:latin typeface="Arial" panose="020B0604020202020204" pitchFamily="34" charset="0"/>
                    <a:cs typeface="Arial" panose="020B0604020202020204" pitchFamily="34" charset="0"/>
                    <a:sym typeface="Symbol"/>
                  </a:rPr>
                  <a:t> very probable reactions have  </a:t>
                </a:r>
                <a:r>
                  <a:rPr lang="en-US" altLang="de-DE" sz="1600" b="1" i="1" dirty="0" smtClean="0">
                    <a:latin typeface="Arial" panose="020B0604020202020204" pitchFamily="34" charset="0"/>
                    <a:cs typeface="Arial" panose="020B0604020202020204" pitchFamily="34" charset="0"/>
                    <a:sym typeface="Symbol"/>
                  </a:rPr>
                  <a:t></a:t>
                </a:r>
                <a:r>
                  <a:rPr lang="en-US" altLang="de-DE" sz="1600" b="1" i="1" baseline="-25000" dirty="0" smtClean="0">
                    <a:latin typeface="Arial" panose="020B0604020202020204" pitchFamily="34" charset="0"/>
                    <a:cs typeface="Arial" panose="020B0604020202020204" pitchFamily="34" charset="0"/>
                    <a:sym typeface="Symbol"/>
                  </a:rPr>
                  <a:t>geo</a:t>
                </a:r>
                <a:r>
                  <a:rPr lang="en-US" altLang="de-DE" sz="1600" dirty="0" smtClean="0">
                    <a:latin typeface="Arial" panose="020B0604020202020204" pitchFamily="34" charset="0"/>
                    <a:cs typeface="Arial" panose="020B0604020202020204" pitchFamily="34" charset="0"/>
                    <a:sym typeface="Symbol"/>
                  </a:rPr>
                  <a:t>  </a:t>
                </a:r>
                <a:endParaRPr lang="en-US" altLang="de-DE" sz="1600" dirty="0">
                  <a:latin typeface="Arial" panose="020B0604020202020204" pitchFamily="34" charset="0"/>
                  <a:cs typeface="Arial" panose="020B0604020202020204" pitchFamily="34" charset="0"/>
                  <a:sym typeface="Symbol"/>
                </a:endParaRPr>
              </a:p>
            </p:txBody>
          </p:sp>
        </mc:Choice>
        <mc:Fallback xmlns="">
          <p:sp>
            <p:nvSpPr>
              <p:cNvPr id="85" name="Rectangle 5"/>
              <p:cNvSpPr>
                <a:spLocks noRot="1" noChangeAspect="1" noMove="1" noResize="1" noEditPoints="1" noAdjustHandles="1" noChangeArrowheads="1" noChangeShapeType="1" noTextEdit="1"/>
              </p:cNvSpPr>
              <p:nvPr/>
            </p:nvSpPr>
            <p:spPr bwMode="auto">
              <a:xfrm>
                <a:off x="163405" y="4438159"/>
                <a:ext cx="3776924" cy="1340047"/>
              </a:xfrm>
              <a:prstGeom prst="rect">
                <a:avLst/>
              </a:prstGeom>
              <a:blipFill>
                <a:blip r:embed="rId2"/>
                <a:stretch>
                  <a:fillRect l="-969" t="-909" b="-5000"/>
                </a:stretch>
              </a:blipFill>
              <a:ln w="6350">
                <a:noFill/>
              </a:ln>
              <a:extLst/>
            </p:spPr>
            <p:txBody>
              <a:bodyPr/>
              <a:lstStyle/>
              <a:p>
                <a:r>
                  <a:rPr lang="en-US">
                    <a:noFill/>
                  </a:rPr>
                  <a:t> </a:t>
                </a:r>
              </a:p>
            </p:txBody>
          </p:sp>
        </mc:Fallback>
      </mc:AlternateContent>
      <p:sp>
        <p:nvSpPr>
          <p:cNvPr id="3075" name="Text Box 2"/>
          <p:cNvSpPr txBox="1">
            <a:spLocks noChangeArrowheads="1"/>
          </p:cNvSpPr>
          <p:nvPr/>
        </p:nvSpPr>
        <p:spPr bwMode="auto">
          <a:xfrm>
            <a:off x="252000" y="180000"/>
            <a:ext cx="7924800" cy="430887"/>
          </a:xfrm>
          <a:prstGeom prst="rect">
            <a:avLst/>
          </a:prstGeom>
          <a:solidFill>
            <a:schemeClr val="bg1">
              <a:alpha val="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sz="2200" b="1" dirty="0" smtClean="0">
                <a:solidFill>
                  <a:srgbClr val="000000"/>
                </a:solidFill>
                <a:latin typeface="Calibri" panose="020F0502020204030204" pitchFamily="34" charset="0"/>
                <a:cs typeface="Calibri" panose="020F0502020204030204" pitchFamily="34" charset="0"/>
              </a:rPr>
              <a:t>Overview: Interaction of Particles and Photons with Matter</a:t>
            </a:r>
            <a:endParaRPr lang="en-US" sz="2200" b="1" dirty="0">
              <a:solidFill>
                <a:srgbClr val="000000"/>
              </a:solidFill>
              <a:latin typeface="Calibri" panose="020F0502020204030204" pitchFamily="34" charset="0"/>
              <a:cs typeface="Calibri" panose="020F0502020204030204" pitchFamily="34" charset="0"/>
            </a:endParaRPr>
          </a:p>
        </p:txBody>
      </p:sp>
      <p:sp>
        <p:nvSpPr>
          <p:cNvPr id="77" name="Rectangle 5"/>
          <p:cNvSpPr>
            <a:spLocks noChangeArrowheads="1"/>
          </p:cNvSpPr>
          <p:nvPr/>
        </p:nvSpPr>
        <p:spPr bwMode="auto">
          <a:xfrm>
            <a:off x="120040" y="732036"/>
            <a:ext cx="4533388" cy="2192908"/>
          </a:xfrm>
          <a:prstGeom prst="rect">
            <a:avLst/>
          </a:prstGeom>
          <a:noFill/>
          <a:ln w="6350">
            <a:noFill/>
          </a:ln>
          <a:extLst/>
        </p:spPr>
        <p:txBody>
          <a:bodyPr wrap="square">
            <a:spAutoFit/>
          </a:bodyPr>
          <a:lstStyle/>
          <a:p>
            <a:pPr algn="l"/>
            <a:r>
              <a:rPr lang="en-US" sz="1500" b="1" dirty="0" smtClean="0">
                <a:solidFill>
                  <a:srgbClr val="0000FF"/>
                </a:solidFill>
                <a:latin typeface="Arial" panose="020B0604020202020204" pitchFamily="34" charset="0"/>
                <a:cs typeface="Arial" panose="020B0604020202020204" pitchFamily="34" charset="0"/>
                <a:sym typeface="Symbol"/>
              </a:rPr>
              <a:t>Interaction with matter</a:t>
            </a:r>
          </a:p>
          <a:p>
            <a:pPr algn="l"/>
            <a:r>
              <a:rPr lang="en-US" sz="1500" b="1" dirty="0" smtClean="0">
                <a:solidFill>
                  <a:srgbClr val="0000FF"/>
                </a:solidFill>
                <a:latin typeface="Arial" panose="020B0604020202020204" pitchFamily="34" charset="0"/>
                <a:cs typeface="Arial" panose="020B0604020202020204" pitchFamily="34" charset="0"/>
                <a:sym typeface="Symbol"/>
              </a:rPr>
              <a:t>General: </a:t>
            </a:r>
          </a:p>
          <a:p>
            <a:pPr marL="285750" indent="-285750" algn="l">
              <a:spcBef>
                <a:spcPts val="300"/>
              </a:spcBef>
              <a:buFont typeface="Wingdings" panose="05000000000000000000" pitchFamily="2" charset="2"/>
              <a:buChar char="Ø"/>
            </a:pPr>
            <a:r>
              <a:rPr lang="en-US" sz="1400" dirty="0">
                <a:latin typeface="Arial" panose="020B0604020202020204" pitchFamily="34" charset="0"/>
                <a:cs typeface="Arial" panose="020B0604020202020204" pitchFamily="34" charset="0"/>
                <a:sym typeface="Symbol"/>
              </a:rPr>
              <a:t>C</a:t>
            </a:r>
            <a:r>
              <a:rPr lang="en-US" sz="1400" dirty="0" smtClean="0">
                <a:latin typeface="Arial" panose="020B0604020202020204" pitchFamily="34" charset="0"/>
                <a:cs typeface="Arial" panose="020B0604020202020204" pitchFamily="34" charset="0"/>
                <a:sym typeface="Symbol"/>
              </a:rPr>
              <a:t>harged particles interacts with electrons </a:t>
            </a:r>
          </a:p>
          <a:p>
            <a:pPr algn="l">
              <a:spcBef>
                <a:spcPts val="300"/>
              </a:spcBef>
            </a:pPr>
            <a:r>
              <a:rPr lang="en-US" sz="1400" dirty="0" smtClean="0">
                <a:latin typeface="Arial" panose="020B0604020202020204" pitchFamily="34" charset="0"/>
                <a:cs typeface="Arial" panose="020B0604020202020204" pitchFamily="34" charset="0"/>
                <a:sym typeface="Symbol"/>
              </a:rPr>
              <a:t>       shorter range</a:t>
            </a:r>
          </a:p>
          <a:p>
            <a:pPr marL="285750" indent="-285750" algn="l">
              <a:spcBef>
                <a:spcPts val="300"/>
              </a:spcBef>
              <a:buFont typeface="Wingdings" panose="05000000000000000000" pitchFamily="2" charset="2"/>
              <a:buChar char="Ø"/>
            </a:pPr>
            <a:r>
              <a:rPr lang="en-US" sz="1400" dirty="0" smtClean="0">
                <a:latin typeface="Arial" panose="020B0604020202020204" pitchFamily="34" charset="0"/>
                <a:cs typeface="Arial" panose="020B0604020202020204" pitchFamily="34" charset="0"/>
                <a:sym typeface="Symbol"/>
              </a:rPr>
              <a:t>Neutrons ionizes only indirectly </a:t>
            </a:r>
          </a:p>
          <a:p>
            <a:pPr algn="l">
              <a:spcBef>
                <a:spcPts val="300"/>
              </a:spcBef>
            </a:pPr>
            <a:r>
              <a:rPr lang="en-US" sz="1400" dirty="0" smtClean="0">
                <a:latin typeface="Arial" panose="020B0604020202020204" pitchFamily="34" charset="0"/>
                <a:cs typeface="Arial" panose="020B0604020202020204" pitchFamily="34" charset="0"/>
                <a:sym typeface="Symbol"/>
              </a:rPr>
              <a:t>       longer </a:t>
            </a:r>
            <a:r>
              <a:rPr lang="en-US" sz="1400" dirty="0">
                <a:latin typeface="Arial" panose="020B0604020202020204" pitchFamily="34" charset="0"/>
                <a:cs typeface="Arial" panose="020B0604020202020204" pitchFamily="34" charset="0"/>
                <a:sym typeface="Symbol"/>
              </a:rPr>
              <a:t>range</a:t>
            </a:r>
          </a:p>
          <a:p>
            <a:pPr marL="285750" indent="-285750" algn="l">
              <a:spcBef>
                <a:spcPts val="300"/>
              </a:spcBef>
              <a:buFont typeface="Wingdings" panose="05000000000000000000" pitchFamily="2" charset="2"/>
              <a:buChar char="Ø"/>
            </a:pPr>
            <a:r>
              <a:rPr lang="en-US" sz="1400" dirty="0" smtClean="0">
                <a:latin typeface="Arial" panose="020B0604020202020204" pitchFamily="34" charset="0"/>
                <a:cs typeface="Arial" panose="020B0604020202020204" pitchFamily="34" charset="0"/>
                <a:sym typeface="Symbol"/>
              </a:rPr>
              <a:t>Atomic processes have larger cross section</a:t>
            </a:r>
          </a:p>
          <a:p>
            <a:pPr algn="l">
              <a:spcBef>
                <a:spcPts val="300"/>
              </a:spcBef>
            </a:pPr>
            <a:r>
              <a:rPr lang="en-US" sz="1400" dirty="0" smtClean="0">
                <a:latin typeface="Arial" panose="020B0604020202020204" pitchFamily="34" charset="0"/>
                <a:cs typeface="Arial" panose="020B0604020202020204" pitchFamily="34" charset="0"/>
                <a:sym typeface="Symbol"/>
              </a:rPr>
              <a:t>      than nuclear processes</a:t>
            </a:r>
          </a:p>
        </p:txBody>
      </p:sp>
      <p:sp>
        <p:nvSpPr>
          <p:cNvPr id="65" name="Rectangle 5"/>
          <p:cNvSpPr>
            <a:spLocks noChangeArrowheads="1"/>
          </p:cNvSpPr>
          <p:nvPr/>
        </p:nvSpPr>
        <p:spPr bwMode="auto">
          <a:xfrm>
            <a:off x="120040" y="2924944"/>
            <a:ext cx="5353244" cy="323165"/>
          </a:xfrm>
          <a:prstGeom prst="rect">
            <a:avLst/>
          </a:prstGeom>
          <a:noFill/>
          <a:ln w="6350">
            <a:noFill/>
          </a:ln>
          <a:extLst/>
        </p:spPr>
        <p:txBody>
          <a:bodyPr wrap="square">
            <a:spAutoFit/>
          </a:bodyPr>
          <a:lstStyle/>
          <a:p>
            <a:pPr algn="l"/>
            <a:r>
              <a:rPr lang="en-US" sz="1300" b="1" dirty="0" smtClean="0">
                <a:solidFill>
                  <a:srgbClr val="0000FF"/>
                </a:solidFill>
                <a:latin typeface="Arial" panose="020B0604020202020204" pitchFamily="34" charset="0"/>
                <a:cs typeface="Arial" panose="020B0604020202020204" pitchFamily="34" charset="0"/>
                <a:sym typeface="Symbol"/>
              </a:rPr>
              <a:t>‘</a:t>
            </a:r>
            <a:r>
              <a:rPr lang="en-US" sz="1500" b="1" dirty="0" smtClean="0">
                <a:solidFill>
                  <a:srgbClr val="0000FF"/>
                </a:solidFill>
                <a:latin typeface="Arial" panose="020B0604020202020204" pitchFamily="34" charset="0"/>
                <a:cs typeface="Arial" panose="020B0604020202020204" pitchFamily="34" charset="0"/>
                <a:sym typeface="Symbol"/>
              </a:rPr>
              <a:t>Geometrical‘ cross section:</a:t>
            </a:r>
            <a:endParaRPr lang="en-US" sz="1500" b="1" dirty="0">
              <a:solidFill>
                <a:srgbClr val="0000FF"/>
              </a:solidFill>
              <a:latin typeface="Arial" panose="020B0604020202020204" pitchFamily="34" charset="0"/>
              <a:cs typeface="Arial" panose="020B0604020202020204" pitchFamily="34" charset="0"/>
              <a:sym typeface="Symbol"/>
            </a:endParaRPr>
          </a:p>
        </p:txBody>
      </p:sp>
      <p:sp>
        <p:nvSpPr>
          <p:cNvPr id="66" name="Rectangle 5"/>
          <p:cNvSpPr>
            <a:spLocks noChangeArrowheads="1"/>
          </p:cNvSpPr>
          <p:nvPr/>
        </p:nvSpPr>
        <p:spPr bwMode="auto">
          <a:xfrm>
            <a:off x="5826389" y="5591390"/>
            <a:ext cx="3435111" cy="605294"/>
          </a:xfrm>
          <a:prstGeom prst="rect">
            <a:avLst/>
          </a:prstGeom>
          <a:noFill/>
          <a:ln w="6350">
            <a:noFill/>
          </a:ln>
          <a:extLst/>
        </p:spPr>
        <p:txBody>
          <a:bodyPr wrap="square">
            <a:spAutoFit/>
          </a:bodyPr>
          <a:lstStyle/>
          <a:p>
            <a:pPr algn="l"/>
            <a:r>
              <a:rPr lang="en-US" sz="1300" dirty="0" smtClean="0">
                <a:latin typeface="Arial" panose="020B0604020202020204" pitchFamily="34" charset="0"/>
                <a:cs typeface="Arial" panose="020B0604020202020204" pitchFamily="34" charset="0"/>
                <a:sym typeface="Symbol"/>
              </a:rPr>
              <a:t>Hard balls’ ‘</a:t>
            </a:r>
            <a:r>
              <a:rPr lang="en-US" sz="1500" dirty="0">
                <a:latin typeface="Arial" panose="020B0604020202020204" pitchFamily="34" charset="0"/>
                <a:cs typeface="Arial" panose="020B0604020202020204" pitchFamily="34" charset="0"/>
                <a:sym typeface="Symbol"/>
              </a:rPr>
              <a:t>g</a:t>
            </a:r>
            <a:r>
              <a:rPr lang="en-US" sz="1500" dirty="0" smtClean="0">
                <a:latin typeface="Arial" panose="020B0604020202020204" pitchFamily="34" charset="0"/>
                <a:cs typeface="Arial" panose="020B0604020202020204" pitchFamily="34" charset="0"/>
                <a:sym typeface="Symbol"/>
              </a:rPr>
              <a:t>eometrical‘ cross section:</a:t>
            </a:r>
          </a:p>
          <a:p>
            <a:pPr algn="l">
              <a:spcBef>
                <a:spcPts val="400"/>
              </a:spcBef>
            </a:pPr>
            <a:r>
              <a:rPr lang="en-US" sz="1500" dirty="0" smtClean="0">
                <a:latin typeface="Arial" panose="020B0604020202020204" pitchFamily="34" charset="0"/>
                <a:cs typeface="Arial" panose="020B0604020202020204" pitchFamily="34" charset="0"/>
                <a:sym typeface="Symbol"/>
              </a:rPr>
              <a:t> </a:t>
            </a:r>
            <a:r>
              <a:rPr lang="en-US" sz="1500" b="1" i="1" dirty="0" smtClean="0">
                <a:solidFill>
                  <a:srgbClr val="0000FF"/>
                </a:solidFill>
                <a:latin typeface="Arial" panose="020B0604020202020204" pitchFamily="34" charset="0"/>
                <a:cs typeface="Arial" panose="020B0604020202020204" pitchFamily="34" charset="0"/>
                <a:sym typeface="Symbol"/>
              </a:rPr>
              <a:t></a:t>
            </a:r>
            <a:r>
              <a:rPr lang="en-US" sz="1500" b="1" i="1" baseline="-25000" dirty="0" smtClean="0">
                <a:solidFill>
                  <a:srgbClr val="0000FF"/>
                </a:solidFill>
                <a:latin typeface="Arial" panose="020B0604020202020204" pitchFamily="34" charset="0"/>
                <a:cs typeface="Arial" panose="020B0604020202020204" pitchFamily="34" charset="0"/>
                <a:sym typeface="Symbol"/>
              </a:rPr>
              <a:t>geo</a:t>
            </a:r>
            <a:r>
              <a:rPr lang="en-US" sz="1500" b="1" i="1" dirty="0" smtClean="0">
                <a:solidFill>
                  <a:srgbClr val="0000FF"/>
                </a:solidFill>
                <a:latin typeface="Arial" panose="020B0604020202020204" pitchFamily="34" charset="0"/>
                <a:cs typeface="Arial" panose="020B0604020202020204" pitchFamily="34" charset="0"/>
                <a:sym typeface="Symbol"/>
              </a:rPr>
              <a:t> </a:t>
            </a:r>
            <a:r>
              <a:rPr lang="en-US" sz="1500" b="1" i="1" dirty="0" smtClean="0">
                <a:latin typeface="Arial" panose="020B0604020202020204" pitchFamily="34" charset="0"/>
                <a:cs typeface="Arial" panose="020B0604020202020204" pitchFamily="34" charset="0"/>
                <a:sym typeface="Symbol"/>
              </a:rPr>
              <a:t>=  </a:t>
            </a:r>
            <a:r>
              <a:rPr lang="en-US" sz="1500" b="1" dirty="0" smtClean="0">
                <a:latin typeface="Arial" panose="020B0604020202020204" pitchFamily="34" charset="0"/>
                <a:cs typeface="Arial" panose="020B0604020202020204" pitchFamily="34" charset="0"/>
                <a:sym typeface="Symbol"/>
              </a:rPr>
              <a:t>(</a:t>
            </a:r>
            <a:r>
              <a:rPr lang="en-US" sz="1500" b="1" i="1" dirty="0" err="1" smtClean="0">
                <a:solidFill>
                  <a:srgbClr val="C00000"/>
                </a:solidFill>
                <a:latin typeface="Arial" panose="020B0604020202020204" pitchFamily="34" charset="0"/>
                <a:cs typeface="Arial" panose="020B0604020202020204" pitchFamily="34" charset="0"/>
                <a:sym typeface="Symbol"/>
              </a:rPr>
              <a:t>r</a:t>
            </a:r>
            <a:r>
              <a:rPr lang="en-US" sz="1500" b="1" i="1" baseline="-25000" dirty="0" err="1" smtClean="0">
                <a:solidFill>
                  <a:srgbClr val="C00000"/>
                </a:solidFill>
                <a:latin typeface="Arial" panose="020B0604020202020204" pitchFamily="34" charset="0"/>
                <a:cs typeface="Arial" panose="020B0604020202020204" pitchFamily="34" charset="0"/>
                <a:sym typeface="Symbol"/>
              </a:rPr>
              <a:t>a</a:t>
            </a:r>
            <a:r>
              <a:rPr lang="en-US" sz="1500" b="1" i="1" dirty="0" smtClean="0">
                <a:latin typeface="Arial" panose="020B0604020202020204" pitchFamily="34" charset="0"/>
                <a:cs typeface="Arial" panose="020B0604020202020204" pitchFamily="34" charset="0"/>
                <a:sym typeface="Symbol"/>
              </a:rPr>
              <a:t> + </a:t>
            </a:r>
            <a:r>
              <a:rPr lang="en-US" sz="1500" b="1" i="1" dirty="0" err="1">
                <a:solidFill>
                  <a:srgbClr val="008000"/>
                </a:solidFill>
                <a:latin typeface="Arial" panose="020B0604020202020204" pitchFamily="34" charset="0"/>
                <a:cs typeface="Arial" panose="020B0604020202020204" pitchFamily="34" charset="0"/>
                <a:sym typeface="Symbol"/>
              </a:rPr>
              <a:t>r</a:t>
            </a:r>
            <a:r>
              <a:rPr lang="en-US" sz="1500" b="1" i="1" baseline="-25000" dirty="0" err="1" smtClean="0">
                <a:solidFill>
                  <a:srgbClr val="008000"/>
                </a:solidFill>
                <a:latin typeface="Arial" panose="020B0604020202020204" pitchFamily="34" charset="0"/>
                <a:cs typeface="Arial" panose="020B0604020202020204" pitchFamily="34" charset="0"/>
                <a:sym typeface="Symbol"/>
              </a:rPr>
              <a:t>b</a:t>
            </a:r>
            <a:r>
              <a:rPr lang="en-US" sz="1500" b="1" dirty="0" smtClean="0">
                <a:latin typeface="Arial" panose="020B0604020202020204" pitchFamily="34" charset="0"/>
                <a:cs typeface="Arial" panose="020B0604020202020204" pitchFamily="34" charset="0"/>
                <a:sym typeface="Symbol"/>
              </a:rPr>
              <a:t>)</a:t>
            </a:r>
            <a:r>
              <a:rPr lang="en-US" sz="1500" b="1" i="1" baseline="30000" dirty="0" smtClean="0">
                <a:latin typeface="Arial" panose="020B0604020202020204" pitchFamily="34" charset="0"/>
                <a:cs typeface="Arial" panose="020B0604020202020204" pitchFamily="34" charset="0"/>
                <a:sym typeface="Symbol"/>
              </a:rPr>
              <a:t>2</a:t>
            </a:r>
            <a:r>
              <a:rPr lang="en-US" sz="1500" b="1" i="1" dirty="0" smtClean="0">
                <a:latin typeface="Arial" panose="020B0604020202020204" pitchFamily="34" charset="0"/>
                <a:cs typeface="Arial" panose="020B0604020202020204" pitchFamily="34" charset="0"/>
                <a:sym typeface="Symbol"/>
              </a:rPr>
              <a:t> </a:t>
            </a:r>
            <a:r>
              <a:rPr lang="en-US" sz="1500" dirty="0" smtClean="0">
                <a:latin typeface="Arial" panose="020B0604020202020204" pitchFamily="34" charset="0"/>
                <a:cs typeface="Arial" panose="020B0604020202020204" pitchFamily="34" charset="0"/>
                <a:sym typeface="Symbol"/>
              </a:rPr>
              <a:t>for </a:t>
            </a:r>
            <a:r>
              <a:rPr lang="en-US" sz="1500" b="1" u="sng" dirty="0" smtClean="0">
                <a:latin typeface="Arial" panose="020B0604020202020204" pitchFamily="34" charset="0"/>
                <a:cs typeface="Arial" panose="020B0604020202020204" pitchFamily="34" charset="0"/>
                <a:sym typeface="Symbol"/>
              </a:rPr>
              <a:t>any</a:t>
            </a:r>
            <a:r>
              <a:rPr lang="en-US" sz="1500" dirty="0" smtClean="0">
                <a:latin typeface="Arial" panose="020B0604020202020204" pitchFamily="34" charset="0"/>
                <a:cs typeface="Arial" panose="020B0604020202020204" pitchFamily="34" charset="0"/>
                <a:sym typeface="Symbol"/>
              </a:rPr>
              <a:t> ‘reaction’</a:t>
            </a:r>
          </a:p>
        </p:txBody>
      </p:sp>
      <p:grpSp>
        <p:nvGrpSpPr>
          <p:cNvPr id="20" name="Gruppieren 19"/>
          <p:cNvGrpSpPr/>
          <p:nvPr/>
        </p:nvGrpSpPr>
        <p:grpSpPr>
          <a:xfrm>
            <a:off x="3877461" y="5085184"/>
            <a:ext cx="1990683" cy="1222444"/>
            <a:chOff x="3340812" y="5274212"/>
            <a:chExt cx="1990683" cy="1222444"/>
          </a:xfrm>
        </p:grpSpPr>
        <p:sp>
          <p:nvSpPr>
            <p:cNvPr id="72" name="Ellipse 71"/>
            <p:cNvSpPr/>
            <p:nvPr/>
          </p:nvSpPr>
          <p:spPr>
            <a:xfrm>
              <a:off x="4144652" y="5277362"/>
              <a:ext cx="1061829" cy="1081869"/>
            </a:xfrm>
            <a:prstGeom prst="ellipse">
              <a:avLst/>
            </a:prstGeom>
            <a:solidFill>
              <a:srgbClr val="0000CC">
                <a:alpha val="66000"/>
              </a:srgbClr>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7" name="Ellipse 6"/>
            <p:cNvSpPr/>
            <p:nvPr/>
          </p:nvSpPr>
          <p:spPr>
            <a:xfrm>
              <a:off x="4718197" y="5884656"/>
              <a:ext cx="613298" cy="612000"/>
            </a:xfrm>
            <a:prstGeom prst="ellipse">
              <a:avLst/>
            </a:prstGeom>
            <a:solidFill>
              <a:srgbClr val="66FF66">
                <a:alpha val="78000"/>
              </a:srgbClr>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71" name="Ellipse 70"/>
            <p:cNvSpPr/>
            <p:nvPr/>
          </p:nvSpPr>
          <p:spPr>
            <a:xfrm>
              <a:off x="4443008" y="5557261"/>
              <a:ext cx="471600" cy="472134"/>
            </a:xfrm>
            <a:prstGeom prst="ellipse">
              <a:avLst/>
            </a:prstGeom>
            <a:solidFill>
              <a:srgbClr val="FF5050"/>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73" name="Rectangle 5"/>
            <p:cNvSpPr>
              <a:spLocks noChangeArrowheads="1"/>
            </p:cNvSpPr>
            <p:nvPr/>
          </p:nvSpPr>
          <p:spPr bwMode="auto">
            <a:xfrm>
              <a:off x="4308951" y="5274212"/>
              <a:ext cx="664085" cy="323165"/>
            </a:xfrm>
            <a:prstGeom prst="rect">
              <a:avLst/>
            </a:prstGeom>
            <a:noFill/>
            <a:ln w="6350">
              <a:noFill/>
            </a:ln>
            <a:extLst/>
          </p:spPr>
          <p:txBody>
            <a:bodyPr wrap="square">
              <a:spAutoFit/>
            </a:bodyPr>
            <a:lstStyle/>
            <a:p>
              <a:r>
                <a:rPr lang="en-US" sz="1500" b="1" i="1" dirty="0" err="1" smtClean="0">
                  <a:solidFill>
                    <a:srgbClr val="FFC000"/>
                  </a:solidFill>
                  <a:latin typeface="Arial" panose="020B0604020202020204" pitchFamily="34" charset="0"/>
                  <a:cs typeface="Arial" panose="020B0604020202020204" pitchFamily="34" charset="0"/>
                  <a:sym typeface="Symbol"/>
                </a:rPr>
                <a:t>r</a:t>
              </a:r>
              <a:r>
                <a:rPr lang="en-US" sz="1500" b="1" i="1" baseline="-25000" dirty="0" err="1" smtClean="0">
                  <a:solidFill>
                    <a:srgbClr val="FFC000"/>
                  </a:solidFill>
                  <a:latin typeface="Arial" panose="020B0604020202020204" pitchFamily="34" charset="0"/>
                  <a:cs typeface="Arial" panose="020B0604020202020204" pitchFamily="34" charset="0"/>
                  <a:sym typeface="Symbol"/>
                </a:rPr>
                <a:t>a</a:t>
              </a:r>
              <a:r>
                <a:rPr lang="en-US" sz="1500" b="1" i="1" dirty="0" err="1" smtClean="0">
                  <a:solidFill>
                    <a:srgbClr val="FFC000"/>
                  </a:solidFill>
                  <a:latin typeface="Arial" panose="020B0604020202020204" pitchFamily="34" charset="0"/>
                  <a:cs typeface="Arial" panose="020B0604020202020204" pitchFamily="34" charset="0"/>
                  <a:sym typeface="Symbol"/>
                </a:rPr>
                <a:t>+r</a:t>
              </a:r>
              <a:r>
                <a:rPr lang="en-US" sz="1500" b="1" i="1" baseline="-25000" dirty="0" err="1" smtClean="0">
                  <a:solidFill>
                    <a:srgbClr val="FFC000"/>
                  </a:solidFill>
                  <a:latin typeface="Arial" panose="020B0604020202020204" pitchFamily="34" charset="0"/>
                  <a:cs typeface="Arial" panose="020B0604020202020204" pitchFamily="34" charset="0"/>
                  <a:sym typeface="Symbol"/>
                </a:rPr>
                <a:t>b</a:t>
              </a:r>
              <a:r>
                <a:rPr lang="en-US" sz="1500" b="1" i="1" dirty="0" smtClean="0">
                  <a:solidFill>
                    <a:srgbClr val="FFC000"/>
                  </a:solidFill>
                  <a:latin typeface="Arial" panose="020B0604020202020204" pitchFamily="34" charset="0"/>
                  <a:cs typeface="Arial" panose="020B0604020202020204" pitchFamily="34" charset="0"/>
                  <a:sym typeface="Symbol"/>
                </a:rPr>
                <a:t> </a:t>
              </a:r>
            </a:p>
          </p:txBody>
        </p:sp>
        <p:sp>
          <p:nvSpPr>
            <p:cNvPr id="74" name="Rectangle 5"/>
            <p:cNvSpPr>
              <a:spLocks noChangeArrowheads="1"/>
            </p:cNvSpPr>
            <p:nvPr/>
          </p:nvSpPr>
          <p:spPr bwMode="auto">
            <a:xfrm>
              <a:off x="4299028" y="5716732"/>
              <a:ext cx="659337" cy="323165"/>
            </a:xfrm>
            <a:prstGeom prst="rect">
              <a:avLst/>
            </a:prstGeom>
            <a:noFill/>
            <a:ln w="6350">
              <a:noFill/>
            </a:ln>
            <a:extLst/>
          </p:spPr>
          <p:txBody>
            <a:bodyPr wrap="square">
              <a:spAutoFit/>
            </a:bodyPr>
            <a:lstStyle/>
            <a:p>
              <a:r>
                <a:rPr lang="en-US" sz="1500" b="1" i="1" dirty="0" err="1">
                  <a:latin typeface="Arial" panose="020B0604020202020204" pitchFamily="34" charset="0"/>
                  <a:cs typeface="Arial" panose="020B0604020202020204" pitchFamily="34" charset="0"/>
                  <a:sym typeface="Symbol"/>
                </a:rPr>
                <a:t>r</a:t>
              </a:r>
              <a:r>
                <a:rPr lang="en-US" sz="1500" b="1" i="1" baseline="-25000" dirty="0" err="1" smtClean="0">
                  <a:latin typeface="Arial" panose="020B0604020202020204" pitchFamily="34" charset="0"/>
                  <a:cs typeface="Arial" panose="020B0604020202020204" pitchFamily="34" charset="0"/>
                  <a:sym typeface="Symbol"/>
                </a:rPr>
                <a:t>a</a:t>
              </a:r>
              <a:endParaRPr lang="en-US" sz="1500" b="1" i="1" dirty="0" smtClean="0">
                <a:latin typeface="Arial" panose="020B0604020202020204" pitchFamily="34" charset="0"/>
                <a:cs typeface="Arial" panose="020B0604020202020204" pitchFamily="34" charset="0"/>
                <a:sym typeface="Symbol"/>
              </a:endParaRPr>
            </a:p>
          </p:txBody>
        </p:sp>
        <p:cxnSp>
          <p:nvCxnSpPr>
            <p:cNvPr id="15" name="Gerade Verbindung mit Pfeil 14"/>
            <p:cNvCxnSpPr>
              <a:endCxn id="71" idx="5"/>
            </p:cNvCxnSpPr>
            <p:nvPr/>
          </p:nvCxnSpPr>
          <p:spPr>
            <a:xfrm>
              <a:off x="4678808" y="5827821"/>
              <a:ext cx="166736" cy="132432"/>
            </a:xfrm>
            <a:prstGeom prst="straightConnector1">
              <a:avLst/>
            </a:prstGeom>
            <a:ln>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sp>
          <p:nvSpPr>
            <p:cNvPr id="78" name="Rectangle 5"/>
            <p:cNvSpPr>
              <a:spLocks noChangeArrowheads="1"/>
            </p:cNvSpPr>
            <p:nvPr/>
          </p:nvSpPr>
          <p:spPr bwMode="auto">
            <a:xfrm>
              <a:off x="4759149" y="6171606"/>
              <a:ext cx="473649" cy="323165"/>
            </a:xfrm>
            <a:prstGeom prst="rect">
              <a:avLst/>
            </a:prstGeom>
            <a:noFill/>
            <a:ln w="6350">
              <a:noFill/>
            </a:ln>
            <a:extLst/>
          </p:spPr>
          <p:txBody>
            <a:bodyPr wrap="square">
              <a:spAutoFit/>
            </a:bodyPr>
            <a:lstStyle/>
            <a:p>
              <a:r>
                <a:rPr lang="en-US" sz="1500" b="1" i="1" dirty="0" err="1" smtClean="0">
                  <a:latin typeface="Arial" panose="020B0604020202020204" pitchFamily="34" charset="0"/>
                  <a:cs typeface="Arial" panose="020B0604020202020204" pitchFamily="34" charset="0"/>
                  <a:sym typeface="Symbol"/>
                </a:rPr>
                <a:t>r</a:t>
              </a:r>
              <a:r>
                <a:rPr lang="en-US" sz="1500" b="1" i="1" baseline="-25000" dirty="0" err="1" smtClean="0">
                  <a:latin typeface="Arial" panose="020B0604020202020204" pitchFamily="34" charset="0"/>
                  <a:cs typeface="Arial" panose="020B0604020202020204" pitchFamily="34" charset="0"/>
                  <a:sym typeface="Symbol"/>
                </a:rPr>
                <a:t>b</a:t>
              </a:r>
              <a:endParaRPr lang="en-US" sz="1500" b="1" i="1" dirty="0" smtClean="0">
                <a:latin typeface="Arial" panose="020B0604020202020204" pitchFamily="34" charset="0"/>
                <a:cs typeface="Arial" panose="020B0604020202020204" pitchFamily="34" charset="0"/>
                <a:sym typeface="Symbol"/>
              </a:endParaRPr>
            </a:p>
          </p:txBody>
        </p:sp>
        <p:cxnSp>
          <p:nvCxnSpPr>
            <p:cNvPr id="79" name="Gerade Verbindung mit Pfeil 78"/>
            <p:cNvCxnSpPr>
              <a:endCxn id="7" idx="5"/>
            </p:cNvCxnSpPr>
            <p:nvPr/>
          </p:nvCxnSpPr>
          <p:spPr>
            <a:xfrm>
              <a:off x="5024846" y="6190656"/>
              <a:ext cx="216834" cy="216375"/>
            </a:xfrm>
            <a:prstGeom prst="straightConnector1">
              <a:avLst/>
            </a:prstGeom>
            <a:ln>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89" name="Gerade Verbindung mit Pfeil 88"/>
            <p:cNvCxnSpPr>
              <a:endCxn id="72" idx="7"/>
            </p:cNvCxnSpPr>
            <p:nvPr/>
          </p:nvCxnSpPr>
          <p:spPr>
            <a:xfrm flipV="1">
              <a:off x="4702441" y="5435798"/>
              <a:ext cx="348539" cy="356199"/>
            </a:xfrm>
            <a:prstGeom prst="straightConnector1">
              <a:avLst/>
            </a:prstGeom>
            <a:ln>
              <a:solidFill>
                <a:srgbClr val="FFC000"/>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10" name="Gerade Verbindung mit Pfeil 9"/>
            <p:cNvCxnSpPr/>
            <p:nvPr/>
          </p:nvCxnSpPr>
          <p:spPr>
            <a:xfrm>
              <a:off x="3399804" y="5827822"/>
              <a:ext cx="715451" cy="0"/>
            </a:xfrm>
            <a:prstGeom prst="straightConnector1">
              <a:avLst/>
            </a:prstGeom>
            <a:ln>
              <a:solidFill>
                <a:srgbClr val="FF0000"/>
              </a:solidFill>
              <a:tailEnd type="stealth" w="lg" len="lg"/>
            </a:ln>
            <a:effectLst/>
          </p:spPr>
          <p:style>
            <a:lnRef idx="2">
              <a:schemeClr val="accent1"/>
            </a:lnRef>
            <a:fillRef idx="0">
              <a:schemeClr val="accent1"/>
            </a:fillRef>
            <a:effectRef idx="1">
              <a:schemeClr val="accent1"/>
            </a:effectRef>
            <a:fontRef idx="minor">
              <a:schemeClr val="tx1"/>
            </a:fontRef>
          </p:style>
        </p:cxnSp>
        <p:sp>
          <p:nvSpPr>
            <p:cNvPr id="80" name="Rectangle 5"/>
            <p:cNvSpPr>
              <a:spLocks noChangeArrowheads="1"/>
            </p:cNvSpPr>
            <p:nvPr/>
          </p:nvSpPr>
          <p:spPr bwMode="auto">
            <a:xfrm>
              <a:off x="3340812" y="5484220"/>
              <a:ext cx="855301" cy="307777"/>
            </a:xfrm>
            <a:prstGeom prst="rect">
              <a:avLst/>
            </a:prstGeom>
            <a:noFill/>
            <a:ln w="6350">
              <a:noFill/>
            </a:ln>
            <a:extLst/>
          </p:spPr>
          <p:txBody>
            <a:bodyPr wrap="square">
              <a:spAutoFit/>
            </a:bodyPr>
            <a:lstStyle/>
            <a:p>
              <a:pPr algn="l"/>
              <a:r>
                <a:rPr lang="en-US" altLang="de-DE" sz="1400" b="1" dirty="0" smtClean="0">
                  <a:solidFill>
                    <a:srgbClr val="FF0000"/>
                  </a:solidFill>
                  <a:latin typeface="Arial" panose="020B0604020202020204" pitchFamily="34" charset="0"/>
                  <a:cs typeface="Arial" panose="020B0604020202020204" pitchFamily="34" charset="0"/>
                  <a:sym typeface="Symbol"/>
                </a:rPr>
                <a:t>‘beam’ </a:t>
              </a:r>
              <a:endParaRPr lang="en-US" altLang="de-DE" sz="1400" b="1" dirty="0">
                <a:solidFill>
                  <a:srgbClr val="FF0000"/>
                </a:solidFill>
                <a:latin typeface="Arial" panose="020B0604020202020204" pitchFamily="34" charset="0"/>
                <a:cs typeface="Arial" panose="020B0604020202020204" pitchFamily="34" charset="0"/>
                <a:sym typeface="Symbol"/>
              </a:endParaRPr>
            </a:p>
          </p:txBody>
        </p:sp>
      </p:grpSp>
      <p:grpSp>
        <p:nvGrpSpPr>
          <p:cNvPr id="18" name="Gruppieren 17"/>
          <p:cNvGrpSpPr/>
          <p:nvPr/>
        </p:nvGrpSpPr>
        <p:grpSpPr>
          <a:xfrm>
            <a:off x="3136850" y="4204486"/>
            <a:ext cx="1448628" cy="1109992"/>
            <a:chOff x="3059833" y="4623264"/>
            <a:chExt cx="1448628" cy="1109992"/>
          </a:xfrm>
        </p:grpSpPr>
        <p:sp>
          <p:nvSpPr>
            <p:cNvPr id="81" name="AutoShape 20"/>
            <p:cNvSpPr>
              <a:spLocks noChangeArrowheads="1"/>
            </p:cNvSpPr>
            <p:nvPr/>
          </p:nvSpPr>
          <p:spPr bwMode="auto">
            <a:xfrm rot="10800000" flipH="1">
              <a:off x="3059833" y="4623264"/>
              <a:ext cx="340090" cy="1109992"/>
            </a:xfrm>
            <a:prstGeom prst="curvedLeftArrow">
              <a:avLst>
                <a:gd name="adj1" fmla="val 27513"/>
                <a:gd name="adj2" fmla="val 55090"/>
                <a:gd name="adj3" fmla="val 34879"/>
              </a:avLst>
            </a:prstGeom>
            <a:solidFill>
              <a:srgbClr val="FF0000">
                <a:alpha val="93000"/>
              </a:srgbClr>
            </a:solidFill>
            <a:ln w="15875" cap="flat">
              <a:solidFill>
                <a:schemeClr val="tx1"/>
              </a:solidFill>
              <a:miter lim="800000"/>
              <a:headEnd/>
              <a:tailEnd/>
            </a:ln>
            <a:effectLst/>
            <a:extLst/>
          </p:spPr>
          <p:txBody>
            <a:bodyPr wrap="square" anchor="ctr">
              <a:spAutoFit/>
            </a:bodyPr>
            <a:lstStyle/>
            <a:p>
              <a:endParaRPr lang="de-DE">
                <a:latin typeface="Calibri" panose="020F0502020204030204" pitchFamily="34" charset="0"/>
              </a:endParaRPr>
            </a:p>
          </p:txBody>
        </p:sp>
        <p:sp>
          <p:nvSpPr>
            <p:cNvPr id="82" name="Rectangle 5"/>
            <p:cNvSpPr>
              <a:spLocks noChangeArrowheads="1"/>
            </p:cNvSpPr>
            <p:nvPr/>
          </p:nvSpPr>
          <p:spPr bwMode="auto">
            <a:xfrm>
              <a:off x="3347864" y="5194067"/>
              <a:ext cx="1160597" cy="323165"/>
            </a:xfrm>
            <a:prstGeom prst="rect">
              <a:avLst/>
            </a:prstGeom>
            <a:noFill/>
            <a:ln w="6350">
              <a:noFill/>
            </a:ln>
            <a:extLst/>
          </p:spPr>
          <p:txBody>
            <a:bodyPr wrap="square">
              <a:spAutoFit/>
            </a:bodyPr>
            <a:lstStyle/>
            <a:p>
              <a:pPr algn="l"/>
              <a:r>
                <a:rPr lang="en-US" sz="1500" b="1" dirty="0" smtClean="0">
                  <a:solidFill>
                    <a:srgbClr val="FF0000"/>
                  </a:solidFill>
                  <a:latin typeface="Arial" panose="020B0604020202020204" pitchFamily="34" charset="0"/>
                  <a:cs typeface="Arial" panose="020B0604020202020204" pitchFamily="34" charset="0"/>
                  <a:sym typeface="Symbol"/>
                </a:rPr>
                <a:t>factor 10</a:t>
              </a:r>
              <a:r>
                <a:rPr lang="en-US" sz="1500" b="1" baseline="30000" dirty="0" smtClean="0">
                  <a:solidFill>
                    <a:srgbClr val="FF0000"/>
                  </a:solidFill>
                  <a:latin typeface="Arial" panose="020B0604020202020204" pitchFamily="34" charset="0"/>
                  <a:cs typeface="Arial" panose="020B0604020202020204" pitchFamily="34" charset="0"/>
                  <a:sym typeface="Symbol"/>
                </a:rPr>
                <a:t>8</a:t>
              </a:r>
              <a:endParaRPr lang="en-US" sz="1400" dirty="0" smtClean="0">
                <a:solidFill>
                  <a:srgbClr val="FF0000"/>
                </a:solidFill>
                <a:latin typeface="Arial" panose="020B0604020202020204" pitchFamily="34" charset="0"/>
                <a:cs typeface="Arial" panose="020B0604020202020204" pitchFamily="34" charset="0"/>
                <a:sym typeface="Symbol"/>
              </a:endParaRPr>
            </a:p>
          </p:txBody>
        </p:sp>
      </p:grpSp>
      <mc:AlternateContent xmlns:mc="http://schemas.openxmlformats.org/markup-compatibility/2006" xmlns:a14="http://schemas.microsoft.com/office/drawing/2010/main">
        <mc:Choice Requires="a14">
          <p:sp>
            <p:nvSpPr>
              <p:cNvPr id="83" name="Rectangle 5"/>
              <p:cNvSpPr>
                <a:spLocks noChangeArrowheads="1"/>
              </p:cNvSpPr>
              <p:nvPr/>
            </p:nvSpPr>
            <p:spPr bwMode="auto">
              <a:xfrm>
                <a:off x="182313" y="5773150"/>
                <a:ext cx="6431251" cy="752194"/>
              </a:xfrm>
              <a:prstGeom prst="rect">
                <a:avLst/>
              </a:prstGeom>
              <a:noFill/>
              <a:ln w="6350">
                <a:noFill/>
              </a:ln>
              <a:extLst/>
            </p:spPr>
            <p:txBody>
              <a:bodyPr wrap="square">
                <a:spAutoFit/>
              </a:bodyPr>
              <a:lstStyle/>
              <a:p>
                <a:pPr algn="l"/>
                <a:r>
                  <a:rPr lang="en-US" sz="1500" b="1" dirty="0" smtClean="0">
                    <a:solidFill>
                      <a:srgbClr val="0000FF"/>
                    </a:solidFill>
                    <a:latin typeface="Arial" panose="020B0604020202020204" pitchFamily="34" charset="0"/>
                    <a:cs typeface="Arial" panose="020B0604020202020204" pitchFamily="34" charset="0"/>
                    <a:sym typeface="Symbol"/>
                  </a:rPr>
                  <a:t>Mean free path: </a:t>
                </a:r>
                <a14:m>
                  <m:oMath xmlns:m="http://schemas.openxmlformats.org/officeDocument/2006/math">
                    <m:r>
                      <a:rPr lang="en-US" sz="1700" b="0" i="1" smtClean="0">
                        <a:solidFill>
                          <a:schemeClr val="tx1"/>
                        </a:solidFill>
                        <a:latin typeface="Cambria Math"/>
                        <a:ea typeface="Cambria Math"/>
                        <a:cs typeface="Arial" panose="020B0604020202020204" pitchFamily="34" charset="0"/>
                        <a:sym typeface="Symbol"/>
                      </a:rPr>
                      <m:t>𝜆</m:t>
                    </m:r>
                    <m:r>
                      <a:rPr lang="de-DE" sz="1700" b="0" i="1" smtClean="0">
                        <a:solidFill>
                          <a:schemeClr val="tx1"/>
                        </a:solidFill>
                        <a:latin typeface="Cambria Math"/>
                        <a:ea typeface="Cambria Math"/>
                        <a:cs typeface="Arial" panose="020B0604020202020204" pitchFamily="34" charset="0"/>
                        <a:sym typeface="Symbol"/>
                      </a:rPr>
                      <m:t>= </m:t>
                    </m:r>
                    <m:box>
                      <m:boxPr>
                        <m:ctrlPr>
                          <a:rPr lang="de-DE" sz="1700" i="1" smtClean="0">
                            <a:solidFill>
                              <a:schemeClr val="tx1"/>
                            </a:solidFill>
                            <a:latin typeface="Cambria Math" panose="02040503050406030204" pitchFamily="18" charset="0"/>
                            <a:ea typeface="Cambria Math"/>
                            <a:cs typeface="Arial" panose="020B0604020202020204" pitchFamily="34" charset="0"/>
                            <a:sym typeface="Symbol"/>
                          </a:rPr>
                        </m:ctrlPr>
                      </m:boxPr>
                      <m:e>
                        <m:f>
                          <m:fPr>
                            <m:ctrlPr>
                              <a:rPr lang="de-DE" sz="1700" i="1" smtClean="0">
                                <a:solidFill>
                                  <a:schemeClr val="tx1"/>
                                </a:solidFill>
                                <a:latin typeface="Cambria Math" panose="02040503050406030204" pitchFamily="18" charset="0"/>
                                <a:ea typeface="Cambria Math"/>
                                <a:cs typeface="Arial" panose="020B0604020202020204" pitchFamily="34" charset="0"/>
                                <a:sym typeface="Symbol"/>
                              </a:rPr>
                            </m:ctrlPr>
                          </m:fPr>
                          <m:num>
                            <m:r>
                              <a:rPr lang="de-DE" sz="1700" b="0" i="1" smtClean="0">
                                <a:solidFill>
                                  <a:schemeClr val="tx1"/>
                                </a:solidFill>
                                <a:latin typeface="Cambria Math"/>
                                <a:ea typeface="Cambria Math"/>
                                <a:cs typeface="Arial" panose="020B0604020202020204" pitchFamily="34" charset="0"/>
                                <a:sym typeface="Symbol"/>
                              </a:rPr>
                              <m:t>1</m:t>
                            </m:r>
                          </m:num>
                          <m:den>
                            <m:r>
                              <a:rPr lang="de-DE" sz="1700" b="0" i="1" smtClean="0">
                                <a:solidFill>
                                  <a:schemeClr val="tx1"/>
                                </a:solidFill>
                                <a:latin typeface="Cambria Math"/>
                                <a:ea typeface="Cambria Math"/>
                                <a:cs typeface="Arial" panose="020B0604020202020204" pitchFamily="34" charset="0"/>
                                <a:sym typeface="Symbol"/>
                              </a:rPr>
                              <m:t>𝑛</m:t>
                            </m:r>
                            <m:r>
                              <a:rPr lang="de-DE" sz="1700" b="0" i="1" smtClean="0">
                                <a:solidFill>
                                  <a:schemeClr val="tx1"/>
                                </a:solidFill>
                                <a:latin typeface="Cambria Math"/>
                                <a:ea typeface="Cambria Math"/>
                                <a:cs typeface="Arial" panose="020B0604020202020204" pitchFamily="34" charset="0"/>
                                <a:sym typeface="Symbol"/>
                              </a:rPr>
                              <m:t> ∙ </m:t>
                            </m:r>
                            <m:r>
                              <a:rPr lang="de-DE" sz="1700" b="0" i="1" smtClean="0">
                                <a:solidFill>
                                  <a:schemeClr val="tx1"/>
                                </a:solidFill>
                                <a:latin typeface="Cambria Math"/>
                                <a:ea typeface="Cambria Math"/>
                                <a:cs typeface="Arial" panose="020B0604020202020204" pitchFamily="34" charset="0"/>
                                <a:sym typeface="Symbol"/>
                              </a:rPr>
                              <m:t>𝜎</m:t>
                            </m:r>
                            <m:r>
                              <a:rPr lang="de-DE" sz="1700" b="0" i="1" smtClean="0">
                                <a:solidFill>
                                  <a:schemeClr val="tx1"/>
                                </a:solidFill>
                                <a:latin typeface="Cambria Math"/>
                                <a:ea typeface="Cambria Math"/>
                                <a:cs typeface="Arial" panose="020B0604020202020204" pitchFamily="34" charset="0"/>
                                <a:sym typeface="Symbol"/>
                              </a:rPr>
                              <m:t> </m:t>
                            </m:r>
                          </m:den>
                        </m:f>
                        <m:r>
                          <a:rPr lang="de-DE" sz="1700" b="0" i="1" smtClean="0">
                            <a:solidFill>
                              <a:schemeClr val="tx1"/>
                            </a:solidFill>
                            <a:latin typeface="Cambria Math"/>
                            <a:ea typeface="Cambria Math"/>
                            <a:cs typeface="Arial" panose="020B0604020202020204" pitchFamily="34" charset="0"/>
                            <a:sym typeface="Symbol"/>
                          </a:rPr>
                          <m:t>= </m:t>
                        </m:r>
                        <m:box>
                          <m:boxPr>
                            <m:ctrlPr>
                              <a:rPr lang="de-DE" sz="1700" i="1" smtClean="0">
                                <a:solidFill>
                                  <a:schemeClr val="tx1"/>
                                </a:solidFill>
                                <a:latin typeface="Cambria Math" panose="02040503050406030204" pitchFamily="18" charset="0"/>
                                <a:ea typeface="Cambria Math"/>
                                <a:cs typeface="Arial" panose="020B0604020202020204" pitchFamily="34" charset="0"/>
                                <a:sym typeface="Symbol"/>
                              </a:rPr>
                            </m:ctrlPr>
                          </m:boxPr>
                          <m:e>
                            <m:f>
                              <m:fPr>
                                <m:ctrlPr>
                                  <a:rPr lang="de-DE" sz="1700" i="1" smtClean="0">
                                    <a:solidFill>
                                      <a:schemeClr val="tx1"/>
                                    </a:solidFill>
                                    <a:latin typeface="Cambria Math" panose="02040503050406030204" pitchFamily="18" charset="0"/>
                                    <a:ea typeface="Cambria Math"/>
                                    <a:cs typeface="Arial" panose="020B0604020202020204" pitchFamily="34" charset="0"/>
                                    <a:sym typeface="Symbol"/>
                                  </a:rPr>
                                </m:ctrlPr>
                              </m:fPr>
                              <m:num>
                                <m:r>
                                  <a:rPr lang="de-DE" sz="1700" b="0" i="1" smtClean="0">
                                    <a:solidFill>
                                      <a:schemeClr val="tx1"/>
                                    </a:solidFill>
                                    <a:latin typeface="Cambria Math"/>
                                    <a:ea typeface="Cambria Math"/>
                                    <a:cs typeface="Arial" panose="020B0604020202020204" pitchFamily="34" charset="0"/>
                                    <a:sym typeface="Symbol"/>
                                  </a:rPr>
                                  <m:t>𝑀</m:t>
                                </m:r>
                              </m:num>
                              <m:den>
                                <m:r>
                                  <a:rPr lang="de-DE" sz="1700" b="0" i="1" smtClean="0">
                                    <a:solidFill>
                                      <a:schemeClr val="tx1"/>
                                    </a:solidFill>
                                    <a:latin typeface="Cambria Math"/>
                                    <a:ea typeface="Cambria Math"/>
                                    <a:cs typeface="Arial" panose="020B0604020202020204" pitchFamily="34" charset="0"/>
                                    <a:sym typeface="Symbol"/>
                                  </a:rPr>
                                  <m:t>𝜌</m:t>
                                </m:r>
                                <m:sSub>
                                  <m:sSubPr>
                                    <m:ctrlPr>
                                      <a:rPr lang="de-DE" sz="1700" i="1" smtClean="0">
                                        <a:solidFill>
                                          <a:schemeClr val="tx1"/>
                                        </a:solidFill>
                                        <a:latin typeface="Cambria Math" panose="02040503050406030204" pitchFamily="18" charset="0"/>
                                        <a:ea typeface="Cambria Math"/>
                                        <a:cs typeface="Arial" panose="020B0604020202020204" pitchFamily="34" charset="0"/>
                                        <a:sym typeface="Symbol"/>
                                      </a:rPr>
                                    </m:ctrlPr>
                                  </m:sSubPr>
                                  <m:e>
                                    <m:r>
                                      <a:rPr lang="de-DE" sz="1700" b="0" i="1" smtClean="0">
                                        <a:solidFill>
                                          <a:schemeClr val="tx1"/>
                                        </a:solidFill>
                                        <a:latin typeface="Cambria Math"/>
                                        <a:ea typeface="Cambria Math"/>
                                        <a:cs typeface="Arial" panose="020B0604020202020204" pitchFamily="34" charset="0"/>
                                        <a:sym typeface="Symbol"/>
                                      </a:rPr>
                                      <m:t>𝑁</m:t>
                                    </m:r>
                                  </m:e>
                                  <m:sub>
                                    <m:r>
                                      <a:rPr lang="de-DE" sz="1700" b="0" i="1" smtClean="0">
                                        <a:solidFill>
                                          <a:schemeClr val="tx1"/>
                                        </a:solidFill>
                                        <a:latin typeface="Cambria Math"/>
                                        <a:ea typeface="Cambria Math"/>
                                        <a:cs typeface="Arial" panose="020B0604020202020204" pitchFamily="34" charset="0"/>
                                        <a:sym typeface="Symbol"/>
                                      </a:rPr>
                                      <m:t>𝐴</m:t>
                                    </m:r>
                                  </m:sub>
                                </m:sSub>
                                <m:r>
                                  <a:rPr lang="de-DE" sz="1700" b="0" i="1" smtClean="0">
                                    <a:solidFill>
                                      <a:schemeClr val="tx1"/>
                                    </a:solidFill>
                                    <a:latin typeface="Cambria Math"/>
                                    <a:ea typeface="Cambria Math"/>
                                    <a:cs typeface="Arial" panose="020B0604020202020204" pitchFamily="34" charset="0"/>
                                    <a:sym typeface="Symbol"/>
                                  </a:rPr>
                                  <m:t> ∙ </m:t>
                                </m:r>
                                <m:r>
                                  <a:rPr lang="de-DE" sz="1700" b="0" i="1" smtClean="0">
                                    <a:solidFill>
                                      <a:schemeClr val="tx1"/>
                                    </a:solidFill>
                                    <a:latin typeface="Cambria Math"/>
                                    <a:ea typeface="Cambria Math"/>
                                    <a:cs typeface="Arial" panose="020B0604020202020204" pitchFamily="34" charset="0"/>
                                    <a:sym typeface="Symbol"/>
                                  </a:rPr>
                                  <m:t>𝜎</m:t>
                                </m:r>
                              </m:den>
                            </m:f>
                          </m:e>
                        </m:box>
                      </m:e>
                    </m:box>
                  </m:oMath>
                </a14:m>
                <a:endParaRPr lang="en-US" altLang="de-DE" sz="1700" dirty="0" smtClean="0">
                  <a:solidFill>
                    <a:schemeClr val="tx1"/>
                  </a:solidFill>
                  <a:latin typeface="Arial" panose="020B0604020202020204" pitchFamily="34" charset="0"/>
                  <a:cs typeface="Arial" panose="020B0604020202020204" pitchFamily="34" charset="0"/>
                  <a:sym typeface="Symbol"/>
                </a:endParaRPr>
              </a:p>
              <a:p>
                <a:pPr algn="l">
                  <a:spcBef>
                    <a:spcPts val="200"/>
                  </a:spcBef>
                </a:pPr>
                <a:r>
                  <a:rPr lang="en-US" altLang="de-DE" sz="1500" i="1" dirty="0" smtClean="0">
                    <a:latin typeface="Cambria Math" panose="02040503050406030204" pitchFamily="18" charset="0"/>
                    <a:ea typeface="Cambria Math" panose="02040503050406030204" pitchFamily="18" charset="0"/>
                    <a:cs typeface="Arial" panose="020B0604020202020204" pitchFamily="34" charset="0"/>
                    <a:sym typeface="Symbol"/>
                  </a:rPr>
                  <a:t>n</a:t>
                </a:r>
                <a:r>
                  <a:rPr lang="en-US" altLang="de-DE" sz="1500" dirty="0">
                    <a:latin typeface="Calibri" panose="020F0502020204030204" pitchFamily="34" charset="0"/>
                    <a:cs typeface="Arial" panose="020B0604020202020204" pitchFamily="34" charset="0"/>
                    <a:sym typeface="Symbol"/>
                  </a:rPr>
                  <a:t> </a:t>
                </a:r>
                <a:r>
                  <a:rPr lang="en-US" altLang="de-DE" sz="1500" dirty="0" smtClean="0">
                    <a:latin typeface="Calibri" panose="020F0502020204030204" pitchFamily="34" charset="0"/>
                    <a:cs typeface="Arial" panose="020B0604020202020204" pitchFamily="34" charset="0"/>
                    <a:sym typeface="Symbol"/>
                  </a:rPr>
                  <a:t>target atom density [cm</a:t>
                </a:r>
                <a:r>
                  <a:rPr lang="en-US" altLang="de-DE" sz="1500" baseline="30000" dirty="0" smtClean="0">
                    <a:latin typeface="Calibri" panose="020F0502020204030204" pitchFamily="34" charset="0"/>
                    <a:cs typeface="Arial" panose="020B0604020202020204" pitchFamily="34" charset="0"/>
                    <a:sym typeface="Symbol"/>
                  </a:rPr>
                  <a:t>-3</a:t>
                </a:r>
                <a:r>
                  <a:rPr lang="en-US" altLang="de-DE" sz="1500" dirty="0" smtClean="0">
                    <a:latin typeface="Calibri" panose="020F0502020204030204" pitchFamily="34" charset="0"/>
                    <a:cs typeface="Arial" panose="020B0604020202020204" pitchFamily="34" charset="0"/>
                    <a:sym typeface="Symbol"/>
                  </a:rPr>
                  <a:t>], </a:t>
                </a:r>
                <a:r>
                  <a:rPr lang="en-US" altLang="de-DE" sz="1500" i="1" dirty="0" smtClean="0">
                    <a:latin typeface="Cambria Math" panose="02040503050406030204" pitchFamily="18" charset="0"/>
                    <a:ea typeface="Cambria Math" panose="02040503050406030204" pitchFamily="18" charset="0"/>
                    <a:cs typeface="Arial" panose="020B0604020202020204" pitchFamily="34" charset="0"/>
                    <a:sym typeface="Symbol"/>
                  </a:rPr>
                  <a:t>M</a:t>
                </a:r>
                <a:r>
                  <a:rPr lang="en-US" altLang="de-DE" sz="1500" dirty="0" smtClean="0">
                    <a:latin typeface="Calibri" panose="020F0502020204030204" pitchFamily="34" charset="0"/>
                    <a:cs typeface="Arial" panose="020B0604020202020204" pitchFamily="34" charset="0"/>
                    <a:sym typeface="Symbol"/>
                  </a:rPr>
                  <a:t> molar mass, </a:t>
                </a:r>
                <a:r>
                  <a:rPr lang="en-US" altLang="de-DE" sz="1500" i="1" dirty="0" smtClean="0">
                    <a:latin typeface="Cambria Math" panose="02040503050406030204" pitchFamily="18" charset="0"/>
                    <a:ea typeface="Cambria Math" panose="02040503050406030204" pitchFamily="18" charset="0"/>
                    <a:cs typeface="Arial" panose="020B0604020202020204" pitchFamily="34" charset="0"/>
                    <a:sym typeface="Symbol"/>
                  </a:rPr>
                  <a:t></a:t>
                </a:r>
                <a:r>
                  <a:rPr lang="en-US" altLang="de-DE" sz="1500" dirty="0" smtClean="0">
                    <a:latin typeface="Calibri" panose="020F0502020204030204" pitchFamily="34" charset="0"/>
                    <a:cs typeface="Arial" panose="020B0604020202020204" pitchFamily="34" charset="0"/>
                    <a:sym typeface="Symbol"/>
                  </a:rPr>
                  <a:t> density, </a:t>
                </a:r>
                <a:r>
                  <a:rPr lang="en-US" altLang="de-DE" sz="1500" i="1" dirty="0" smtClean="0">
                    <a:latin typeface="Cambria Math" panose="02040503050406030204" pitchFamily="18" charset="0"/>
                    <a:ea typeface="Cambria Math" panose="02040503050406030204" pitchFamily="18" charset="0"/>
                    <a:cs typeface="Arial" panose="020B0604020202020204" pitchFamily="34" charset="0"/>
                    <a:sym typeface="Symbol"/>
                  </a:rPr>
                  <a:t>N</a:t>
                </a:r>
                <a:r>
                  <a:rPr lang="en-US" altLang="de-DE" sz="1500" i="1" baseline="-25000" dirty="0" smtClean="0">
                    <a:latin typeface="Cambria Math" panose="02040503050406030204" pitchFamily="18" charset="0"/>
                    <a:ea typeface="Cambria Math" panose="02040503050406030204" pitchFamily="18" charset="0"/>
                    <a:cs typeface="Arial" panose="020B0604020202020204" pitchFamily="34" charset="0"/>
                    <a:sym typeface="Symbol"/>
                  </a:rPr>
                  <a:t>A </a:t>
                </a:r>
                <a:r>
                  <a:rPr lang="en-US" altLang="de-DE" sz="1500" dirty="0" err="1" smtClean="0">
                    <a:latin typeface="Calibri" panose="020F0502020204030204" pitchFamily="34" charset="0"/>
                    <a:cs typeface="Arial" panose="020B0604020202020204" pitchFamily="34" charset="0"/>
                    <a:sym typeface="Symbol"/>
                  </a:rPr>
                  <a:t>Advogadro</a:t>
                </a:r>
                <a:r>
                  <a:rPr lang="en-US" altLang="de-DE" sz="1500" dirty="0" smtClean="0">
                    <a:latin typeface="Calibri" panose="020F0502020204030204" pitchFamily="34" charset="0"/>
                    <a:cs typeface="Arial" panose="020B0604020202020204" pitchFamily="34" charset="0"/>
                    <a:sym typeface="Symbol"/>
                  </a:rPr>
                  <a:t> number</a:t>
                </a:r>
                <a:endParaRPr lang="en-US" altLang="de-DE" sz="1500" dirty="0" smtClean="0">
                  <a:solidFill>
                    <a:schemeClr val="tx1"/>
                  </a:solidFill>
                  <a:latin typeface="Calibri" panose="020F0502020204030204" pitchFamily="34" charset="0"/>
                  <a:cs typeface="Arial" panose="020B0604020202020204" pitchFamily="34" charset="0"/>
                  <a:sym typeface="Symbol"/>
                </a:endParaRPr>
              </a:p>
            </p:txBody>
          </p:sp>
        </mc:Choice>
        <mc:Fallback xmlns="">
          <p:sp>
            <p:nvSpPr>
              <p:cNvPr id="83" name="Rectangle 5"/>
              <p:cNvSpPr>
                <a:spLocks noRot="1" noChangeAspect="1" noMove="1" noResize="1" noEditPoints="1" noAdjustHandles="1" noChangeArrowheads="1" noChangeShapeType="1" noTextEdit="1"/>
              </p:cNvSpPr>
              <p:nvPr/>
            </p:nvSpPr>
            <p:spPr bwMode="auto">
              <a:xfrm>
                <a:off x="182313" y="5773150"/>
                <a:ext cx="6431251" cy="752194"/>
              </a:xfrm>
              <a:prstGeom prst="rect">
                <a:avLst/>
              </a:prstGeom>
              <a:blipFill rotWithShape="1">
                <a:blip r:embed="rId4"/>
                <a:stretch>
                  <a:fillRect l="-379" b="-8130"/>
                </a:stretch>
              </a:blipFill>
              <a:ln w="6350">
                <a:noFill/>
              </a:ln>
              <a:extLst/>
            </p:spPr>
            <p:txBody>
              <a:bodyPr/>
              <a:lstStyle/>
              <a:p>
                <a:r>
                  <a:rPr lang="en-US">
                    <a:noFill/>
                  </a:rPr>
                  <a:t> </a:t>
                </a:r>
              </a:p>
            </p:txBody>
          </p:sp>
        </mc:Fallback>
      </mc:AlternateContent>
      <p:grpSp>
        <p:nvGrpSpPr>
          <p:cNvPr id="84" name="Gruppieren 83"/>
          <p:cNvGrpSpPr/>
          <p:nvPr/>
        </p:nvGrpSpPr>
        <p:grpSpPr>
          <a:xfrm>
            <a:off x="4209881" y="855802"/>
            <a:ext cx="4847049" cy="4157374"/>
            <a:chOff x="4209881" y="855802"/>
            <a:chExt cx="4847049" cy="4157374"/>
          </a:xfrm>
        </p:grpSpPr>
        <p:sp>
          <p:nvSpPr>
            <p:cNvPr id="86" name="Rechteck 85"/>
            <p:cNvSpPr/>
            <p:nvPr/>
          </p:nvSpPr>
          <p:spPr>
            <a:xfrm>
              <a:off x="5436096" y="1421265"/>
              <a:ext cx="1584176" cy="3507494"/>
            </a:xfrm>
            <a:prstGeom prst="rect">
              <a:avLst/>
            </a:prstGeom>
            <a:solidFill>
              <a:schemeClr val="bg1">
                <a:lumMod val="95000"/>
              </a:schemeClr>
            </a:solidFill>
            <a:ln w="15875">
              <a:solidFill>
                <a:schemeClr val="tx1"/>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DE"/>
            </a:p>
          </p:txBody>
        </p:sp>
        <mc:AlternateContent xmlns:mc="http://schemas.openxmlformats.org/markup-compatibility/2006" xmlns:a14="http://schemas.microsoft.com/office/drawing/2010/main">
          <mc:Choice Requires="a14">
            <p:sp>
              <p:nvSpPr>
                <p:cNvPr id="87" name="Rectangle 5"/>
                <p:cNvSpPr>
                  <a:spLocks noChangeArrowheads="1"/>
                </p:cNvSpPr>
                <p:nvPr/>
              </p:nvSpPr>
              <p:spPr bwMode="auto">
                <a:xfrm>
                  <a:off x="7204476" y="1411905"/>
                  <a:ext cx="1852454" cy="492443"/>
                </a:xfrm>
                <a:prstGeom prst="rect">
                  <a:avLst/>
                </a:prstGeom>
                <a:noFill/>
                <a:ln w="12700">
                  <a:noFill/>
                </a:ln>
                <a:extLst/>
              </p:spPr>
              <p:txBody>
                <a:bodyPr wrap="square">
                  <a:spAutoFit/>
                </a:bodyPr>
                <a:lstStyle/>
                <a:p>
                  <a:pPr algn="l">
                    <a:spcBef>
                      <a:spcPts val="0"/>
                    </a:spcBef>
                  </a:pPr>
                  <a:r>
                    <a:rPr lang="en-US" sz="1300" b="1" i="1" dirty="0" smtClean="0">
                      <a:solidFill>
                        <a:srgbClr val="0000FF"/>
                      </a:solidFill>
                      <a:latin typeface="Arial" panose="020B0604020202020204" pitchFamily="34" charset="0"/>
                      <a:cs typeface="Arial" panose="020B0604020202020204" pitchFamily="34" charset="0"/>
                      <a:sym typeface="Symbol"/>
                    </a:rPr>
                    <a:t>A</a:t>
                  </a:r>
                  <a:r>
                    <a:rPr lang="en-US" sz="1300" dirty="0" smtClean="0">
                      <a:latin typeface="Arial" panose="020B0604020202020204" pitchFamily="34" charset="0"/>
                      <a:cs typeface="Arial" panose="020B0604020202020204" pitchFamily="34" charset="0"/>
                      <a:sym typeface="Symbol"/>
                    </a:rPr>
                    <a:t>: e</a:t>
                  </a:r>
                  <a:r>
                    <a:rPr lang="en-US" sz="1300" baseline="30000" dirty="0" smtClean="0">
                      <a:latin typeface="Arial" panose="020B0604020202020204" pitchFamily="34" charset="0"/>
                      <a:cs typeface="Arial" panose="020B0604020202020204" pitchFamily="34" charset="0"/>
                      <a:sym typeface="Symbol"/>
                    </a:rPr>
                    <a:t>-</a:t>
                  </a:r>
                </a:p>
                <a:p>
                  <a:pPr algn="l">
                    <a:spcBef>
                      <a:spcPts val="0"/>
                    </a:spcBef>
                  </a:pPr>
                  <a:r>
                    <a:rPr lang="en-US" sz="1300" b="1" i="1" dirty="0">
                      <a:solidFill>
                        <a:srgbClr val="0000FF"/>
                      </a:solidFill>
                      <a:latin typeface="Arial" panose="020B0604020202020204" pitchFamily="34" charset="0"/>
                      <a:cs typeface="Arial" panose="020B0604020202020204" pitchFamily="34" charset="0"/>
                      <a:sym typeface="Symbol"/>
                    </a:rPr>
                    <a:t>N</a:t>
                  </a:r>
                  <a:r>
                    <a:rPr lang="en-US" sz="1300" b="1" i="1" dirty="0" smtClean="0">
                      <a:solidFill>
                        <a:srgbClr val="0000FF"/>
                      </a:solidFill>
                      <a:latin typeface="Arial" panose="020B0604020202020204" pitchFamily="34" charset="0"/>
                      <a:cs typeface="Arial" panose="020B0604020202020204" pitchFamily="34" charset="0"/>
                      <a:sym typeface="Symbol"/>
                    </a:rPr>
                    <a:t>:</a:t>
                  </a:r>
                  <a:r>
                    <a:rPr lang="en-US" sz="1300" dirty="0" smtClean="0">
                      <a:latin typeface="Arial" panose="020B0604020202020204" pitchFamily="34" charset="0"/>
                      <a:cs typeface="Arial" panose="020B0604020202020204" pitchFamily="34" charset="0"/>
                      <a:sym typeface="Symbol"/>
                    </a:rPr>
                    <a:t> </a:t>
                  </a:r>
                  <a:r>
                    <a:rPr lang="en-US" sz="1200" dirty="0" err="1" smtClean="0">
                      <a:latin typeface="Arial" panose="020B0604020202020204" pitchFamily="34" charset="0"/>
                      <a:cs typeface="Arial" panose="020B0604020202020204" pitchFamily="34" charset="0"/>
                      <a:sym typeface="Symbol"/>
                    </a:rPr>
                    <a:t>reac</a:t>
                  </a:r>
                  <a:r>
                    <a:rPr lang="en-US" sz="1200" dirty="0" smtClean="0">
                      <a:latin typeface="Arial" panose="020B0604020202020204" pitchFamily="34" charset="0"/>
                      <a:cs typeface="Arial" panose="020B0604020202020204" pitchFamily="34" charset="0"/>
                      <a:sym typeface="Symbol"/>
                    </a:rPr>
                    <a:t>. if E</a:t>
                  </a:r>
                  <a:r>
                    <a:rPr lang="en-US" sz="1200" dirty="0" smtClean="0">
                      <a:latin typeface="Arial" panose="020B0604020202020204" pitchFamily="34" charset="0"/>
                      <a:cs typeface="Arial" panose="020B0604020202020204" pitchFamily="34" charset="0"/>
                      <a:sym typeface="Symbol" panose="05050102010706020507" pitchFamily="18" charset="2"/>
                    </a:rPr>
                    <a:t></a:t>
                  </a:r>
                  <a14:m>
                    <m:oMath xmlns:m="http://schemas.openxmlformats.org/officeDocument/2006/math">
                      <m:r>
                        <a:rPr lang="en-US" sz="1200" i="1" smtClean="0">
                          <a:latin typeface="Cambria Math" panose="02040503050406030204" pitchFamily="18" charset="0"/>
                          <a:ea typeface="Cambria Math" panose="02040503050406030204" pitchFamily="18" charset="0"/>
                          <a:cs typeface="Arial" panose="020B0604020202020204" pitchFamily="34" charset="0"/>
                          <a:sym typeface="Symbol" panose="05050102010706020507" pitchFamily="18" charset="2"/>
                        </a:rPr>
                        <m:t>≳</m:t>
                      </m:r>
                    </m:oMath>
                  </a14:m>
                  <a:r>
                    <a:rPr lang="en-US" sz="1200" dirty="0" smtClean="0">
                      <a:latin typeface="Arial" panose="020B0604020202020204" pitchFamily="34" charset="0"/>
                      <a:cs typeface="Arial" panose="020B0604020202020204" pitchFamily="34" charset="0"/>
                      <a:sym typeface="Symbol"/>
                    </a:rPr>
                    <a:t>10MeV/u</a:t>
                  </a:r>
                </a:p>
              </p:txBody>
            </p:sp>
          </mc:Choice>
          <mc:Fallback xmlns="">
            <p:sp>
              <p:nvSpPr>
                <p:cNvPr id="87" name="Rectangle 5"/>
                <p:cNvSpPr>
                  <a:spLocks noRot="1" noChangeAspect="1" noMove="1" noResize="1" noEditPoints="1" noAdjustHandles="1" noChangeArrowheads="1" noChangeShapeType="1" noTextEdit="1"/>
                </p:cNvSpPr>
                <p:nvPr/>
              </p:nvSpPr>
              <p:spPr bwMode="auto">
                <a:xfrm>
                  <a:off x="7204476" y="1411905"/>
                  <a:ext cx="1852454" cy="492443"/>
                </a:xfrm>
                <a:prstGeom prst="rect">
                  <a:avLst/>
                </a:prstGeom>
                <a:blipFill>
                  <a:blip r:embed="rId5"/>
                  <a:stretch>
                    <a:fillRect l="-658" t="-1250" b="-11250"/>
                  </a:stretch>
                </a:blipFill>
                <a:ln w="12700">
                  <a:noFill/>
                </a:ln>
                <a:extLst/>
              </p:spPr>
              <p:txBody>
                <a:bodyPr/>
                <a:lstStyle/>
                <a:p>
                  <a:r>
                    <a:rPr lang="de-DE">
                      <a:noFill/>
                    </a:rPr>
                    <a:t> </a:t>
                  </a:r>
                </a:p>
              </p:txBody>
            </p:sp>
          </mc:Fallback>
        </mc:AlternateContent>
        <p:sp>
          <p:nvSpPr>
            <p:cNvPr id="88" name="Rectangle 5"/>
            <p:cNvSpPr>
              <a:spLocks noChangeArrowheads="1"/>
            </p:cNvSpPr>
            <p:nvPr/>
          </p:nvSpPr>
          <p:spPr bwMode="auto">
            <a:xfrm>
              <a:off x="7219784" y="1979470"/>
              <a:ext cx="1721844" cy="492443"/>
            </a:xfrm>
            <a:prstGeom prst="rect">
              <a:avLst/>
            </a:prstGeom>
            <a:noFill/>
            <a:ln w="12700" algn="ctr">
              <a:no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p>
              <a:pPr algn="l">
                <a:spcBef>
                  <a:spcPts val="0"/>
                </a:spcBef>
              </a:pPr>
              <a:r>
                <a:rPr lang="en-US" sz="1300" b="1" i="1" dirty="0" smtClean="0">
                  <a:solidFill>
                    <a:srgbClr val="0000FF"/>
                  </a:solidFill>
                  <a:latin typeface="Arial" panose="020B0604020202020204" pitchFamily="34" charset="0"/>
                  <a:cs typeface="Arial" panose="020B0604020202020204" pitchFamily="34" charset="0"/>
                  <a:sym typeface="Symbol"/>
                </a:rPr>
                <a:t>A</a:t>
              </a:r>
              <a:r>
                <a:rPr lang="en-US" sz="1300" dirty="0" smtClean="0">
                  <a:latin typeface="Arial" panose="020B0604020202020204" pitchFamily="34" charset="0"/>
                  <a:cs typeface="Arial" panose="020B0604020202020204" pitchFamily="34" charset="0"/>
                  <a:sym typeface="Symbol"/>
                </a:rPr>
                <a:t>: e</a:t>
              </a:r>
              <a:r>
                <a:rPr lang="en-US" sz="1300" baseline="30000" dirty="0" smtClean="0">
                  <a:latin typeface="Arial" panose="020B0604020202020204" pitchFamily="34" charset="0"/>
                  <a:cs typeface="Arial" panose="020B0604020202020204" pitchFamily="34" charset="0"/>
                  <a:sym typeface="Symbol"/>
                </a:rPr>
                <a:t>-</a:t>
              </a:r>
              <a:r>
                <a:rPr lang="en-US" sz="1300" dirty="0" smtClean="0">
                  <a:latin typeface="Arial" panose="020B0604020202020204" pitchFamily="34" charset="0"/>
                  <a:cs typeface="Arial" panose="020B0604020202020204" pitchFamily="34" charset="0"/>
                  <a:sym typeface="Symbol"/>
                </a:rPr>
                <a:t>, X-ray, </a:t>
              </a:r>
              <a:r>
                <a:rPr lang="en-US" sz="1300" b="1" i="1" dirty="0" smtClean="0">
                  <a:latin typeface="Arial" panose="020B0604020202020204" pitchFamily="34" charset="0"/>
                  <a:cs typeface="Arial" panose="020B0604020202020204" pitchFamily="34" charset="0"/>
                  <a:sym typeface="Symbol"/>
                </a:rPr>
                <a:t></a:t>
              </a:r>
              <a:r>
                <a:rPr lang="en-US" sz="1300" dirty="0" smtClean="0">
                  <a:latin typeface="Arial" panose="020B0604020202020204" pitchFamily="34" charset="0"/>
                  <a:cs typeface="Arial" panose="020B0604020202020204" pitchFamily="34" charset="0"/>
                  <a:sym typeface="Symbol"/>
                </a:rPr>
                <a:t> </a:t>
              </a:r>
            </a:p>
            <a:p>
              <a:pPr algn="l">
                <a:spcBef>
                  <a:spcPts val="0"/>
                </a:spcBef>
              </a:pPr>
              <a:r>
                <a:rPr lang="en-US" sz="1300" b="1" i="1" dirty="0" smtClean="0">
                  <a:solidFill>
                    <a:srgbClr val="0000FF"/>
                  </a:solidFill>
                  <a:latin typeface="Arial" panose="020B0604020202020204" pitchFamily="34" charset="0"/>
                  <a:cs typeface="Arial" panose="020B0604020202020204" pitchFamily="34" charset="0"/>
                  <a:sym typeface="Symbol"/>
                </a:rPr>
                <a:t>N</a:t>
              </a:r>
              <a:r>
                <a:rPr lang="en-US" sz="1300" dirty="0" smtClean="0">
                  <a:latin typeface="Arial" panose="020B0604020202020204" pitchFamily="34" charset="0"/>
                  <a:cs typeface="Arial" panose="020B0604020202020204" pitchFamily="34" charset="0"/>
                  <a:sym typeface="Symbol"/>
                </a:rPr>
                <a:t>: reaction</a:t>
              </a:r>
            </a:p>
          </p:txBody>
        </p:sp>
        <p:grpSp>
          <p:nvGrpSpPr>
            <p:cNvPr id="90" name="Gruppieren 89"/>
            <p:cNvGrpSpPr/>
            <p:nvPr/>
          </p:nvGrpSpPr>
          <p:grpSpPr>
            <a:xfrm>
              <a:off x="4484378" y="2047762"/>
              <a:ext cx="2080194" cy="536073"/>
              <a:chOff x="5777162" y="3278933"/>
              <a:chExt cx="2080194" cy="536073"/>
            </a:xfrm>
          </p:grpSpPr>
          <p:sp>
            <p:nvSpPr>
              <p:cNvPr id="140" name="Ellipse 139"/>
              <p:cNvSpPr/>
              <p:nvPr/>
            </p:nvSpPr>
            <p:spPr>
              <a:xfrm>
                <a:off x="6368840" y="3436035"/>
                <a:ext cx="144016" cy="144016"/>
              </a:xfrm>
              <a:prstGeom prst="ellipse">
                <a:avLst/>
              </a:prstGeom>
              <a:solidFill>
                <a:srgbClr val="FF0000"/>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DE"/>
              </a:p>
            </p:txBody>
          </p:sp>
          <p:sp>
            <p:nvSpPr>
              <p:cNvPr id="141" name="Textfeld 140"/>
              <p:cNvSpPr txBox="1"/>
              <p:nvPr/>
            </p:nvSpPr>
            <p:spPr>
              <a:xfrm>
                <a:off x="5777162" y="3286669"/>
                <a:ext cx="675163" cy="369332"/>
              </a:xfrm>
              <a:prstGeom prst="rect">
                <a:avLst/>
              </a:prstGeom>
            </p:spPr>
            <p:txBody>
              <a:bodyPr vert="horz" wrap="square" lIns="91440" tIns="45720" rIns="91440" bIns="45720" rtlCol="0" anchor="t">
                <a:spAutoFit/>
              </a:bodyPr>
              <a:lstStyle/>
              <a:p>
                <a:pPr algn="l"/>
                <a:r>
                  <a:rPr lang="de-DE" b="1" i="1" dirty="0" smtClean="0">
                    <a:latin typeface="+mj-lt"/>
                    <a:sym typeface="Symbol"/>
                  </a:rPr>
                  <a:t>, </a:t>
                </a:r>
                <a:r>
                  <a:rPr lang="de-DE" sz="1600" dirty="0" smtClean="0">
                    <a:latin typeface="+mj-lt"/>
                    <a:sym typeface="Symbol"/>
                  </a:rPr>
                  <a:t>e</a:t>
                </a:r>
                <a:r>
                  <a:rPr lang="de-DE" sz="1600" i="1" baseline="30000" dirty="0" smtClean="0">
                    <a:latin typeface="+mj-lt"/>
                    <a:sym typeface="Symbol"/>
                  </a:rPr>
                  <a:t>-</a:t>
                </a:r>
                <a:endParaRPr lang="de-DE" sz="1600" i="1" dirty="0" smtClean="0">
                  <a:latin typeface="+mj-lt"/>
                </a:endParaRPr>
              </a:p>
            </p:txBody>
          </p:sp>
          <p:sp>
            <p:nvSpPr>
              <p:cNvPr id="142" name="Freihandform 141"/>
              <p:cNvSpPr/>
              <p:nvPr/>
            </p:nvSpPr>
            <p:spPr>
              <a:xfrm>
                <a:off x="6743700" y="3390863"/>
                <a:ext cx="868680" cy="186073"/>
              </a:xfrm>
              <a:custGeom>
                <a:avLst/>
                <a:gdLst>
                  <a:gd name="connsiteX0" fmla="*/ 0 w 868680"/>
                  <a:gd name="connsiteY0" fmla="*/ 144817 h 186073"/>
                  <a:gd name="connsiteX1" fmla="*/ 129540 w 868680"/>
                  <a:gd name="connsiteY1" fmla="*/ 83857 h 186073"/>
                  <a:gd name="connsiteX2" fmla="*/ 167640 w 868680"/>
                  <a:gd name="connsiteY2" fmla="*/ 99097 h 186073"/>
                  <a:gd name="connsiteX3" fmla="*/ 205740 w 868680"/>
                  <a:gd name="connsiteY3" fmla="*/ 45757 h 186073"/>
                  <a:gd name="connsiteX4" fmla="*/ 281940 w 868680"/>
                  <a:gd name="connsiteY4" fmla="*/ 38137 h 186073"/>
                  <a:gd name="connsiteX5" fmla="*/ 312420 w 868680"/>
                  <a:gd name="connsiteY5" fmla="*/ 37 h 186073"/>
                  <a:gd name="connsiteX6" fmla="*/ 426720 w 868680"/>
                  <a:gd name="connsiteY6" fmla="*/ 45757 h 186073"/>
                  <a:gd name="connsiteX7" fmla="*/ 556260 w 868680"/>
                  <a:gd name="connsiteY7" fmla="*/ 167677 h 186073"/>
                  <a:gd name="connsiteX8" fmla="*/ 670560 w 868680"/>
                  <a:gd name="connsiteY8" fmla="*/ 167677 h 186073"/>
                  <a:gd name="connsiteX9" fmla="*/ 769620 w 868680"/>
                  <a:gd name="connsiteY9" fmla="*/ 129577 h 186073"/>
                  <a:gd name="connsiteX10" fmla="*/ 845820 w 868680"/>
                  <a:gd name="connsiteY10" fmla="*/ 182917 h 186073"/>
                  <a:gd name="connsiteX11" fmla="*/ 868680 w 868680"/>
                  <a:gd name="connsiteY11" fmla="*/ 175297 h 1860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868680" h="186073">
                    <a:moveTo>
                      <a:pt x="0" y="144817"/>
                    </a:moveTo>
                    <a:cubicBezTo>
                      <a:pt x="50800" y="118147"/>
                      <a:pt x="101600" y="91477"/>
                      <a:pt x="129540" y="83857"/>
                    </a:cubicBezTo>
                    <a:cubicBezTo>
                      <a:pt x="157480" y="76237"/>
                      <a:pt x="154940" y="105447"/>
                      <a:pt x="167640" y="99097"/>
                    </a:cubicBezTo>
                    <a:cubicBezTo>
                      <a:pt x="180340" y="92747"/>
                      <a:pt x="186690" y="55917"/>
                      <a:pt x="205740" y="45757"/>
                    </a:cubicBezTo>
                    <a:cubicBezTo>
                      <a:pt x="224790" y="35597"/>
                      <a:pt x="264160" y="45757"/>
                      <a:pt x="281940" y="38137"/>
                    </a:cubicBezTo>
                    <a:cubicBezTo>
                      <a:pt x="299720" y="30517"/>
                      <a:pt x="288290" y="-1233"/>
                      <a:pt x="312420" y="37"/>
                    </a:cubicBezTo>
                    <a:cubicBezTo>
                      <a:pt x="336550" y="1307"/>
                      <a:pt x="386080" y="17817"/>
                      <a:pt x="426720" y="45757"/>
                    </a:cubicBezTo>
                    <a:cubicBezTo>
                      <a:pt x="467360" y="73697"/>
                      <a:pt x="515620" y="147357"/>
                      <a:pt x="556260" y="167677"/>
                    </a:cubicBezTo>
                    <a:cubicBezTo>
                      <a:pt x="596900" y="187997"/>
                      <a:pt x="635000" y="174027"/>
                      <a:pt x="670560" y="167677"/>
                    </a:cubicBezTo>
                    <a:cubicBezTo>
                      <a:pt x="706120" y="161327"/>
                      <a:pt x="740410" y="127037"/>
                      <a:pt x="769620" y="129577"/>
                    </a:cubicBezTo>
                    <a:cubicBezTo>
                      <a:pt x="798830" y="132117"/>
                      <a:pt x="829310" y="175297"/>
                      <a:pt x="845820" y="182917"/>
                    </a:cubicBezTo>
                    <a:cubicBezTo>
                      <a:pt x="862330" y="190537"/>
                      <a:pt x="865505" y="182917"/>
                      <a:pt x="868680" y="175297"/>
                    </a:cubicBezTo>
                  </a:path>
                </a:pathLst>
              </a:custGeom>
              <a:noFill/>
              <a:ln w="1905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43" name="Gewitterblitz 142"/>
              <p:cNvSpPr/>
              <p:nvPr/>
            </p:nvSpPr>
            <p:spPr>
              <a:xfrm>
                <a:off x="7092280" y="3460358"/>
                <a:ext cx="273098" cy="264165"/>
              </a:xfrm>
              <a:prstGeom prst="lightningBolt">
                <a:avLst/>
              </a:prstGeom>
              <a:solidFill>
                <a:srgbClr val="FDBB63"/>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DE"/>
              </a:p>
            </p:txBody>
          </p:sp>
          <p:cxnSp>
            <p:nvCxnSpPr>
              <p:cNvPr id="144" name="Gerade Verbindung mit Pfeil 143"/>
              <p:cNvCxnSpPr/>
              <p:nvPr/>
            </p:nvCxnSpPr>
            <p:spPr>
              <a:xfrm flipV="1">
                <a:off x="7308304" y="3413840"/>
                <a:ext cx="216024" cy="93036"/>
              </a:xfrm>
              <a:prstGeom prst="straightConnector1">
                <a:avLst/>
              </a:prstGeom>
              <a:ln>
                <a:solidFill>
                  <a:srgbClr val="FF0000"/>
                </a:solidFill>
                <a:tailEnd type="arrow"/>
              </a:ln>
              <a:effectLst/>
            </p:spPr>
            <p:style>
              <a:lnRef idx="2">
                <a:schemeClr val="accent1"/>
              </a:lnRef>
              <a:fillRef idx="0">
                <a:schemeClr val="accent1"/>
              </a:fillRef>
              <a:effectRef idx="1">
                <a:schemeClr val="accent1"/>
              </a:effectRef>
              <a:fontRef idx="minor">
                <a:schemeClr val="tx1"/>
              </a:fontRef>
            </p:style>
          </p:cxnSp>
          <p:sp>
            <p:nvSpPr>
              <p:cNvPr id="145" name="Rectangle 5"/>
              <p:cNvSpPr>
                <a:spLocks noChangeArrowheads="1"/>
              </p:cNvSpPr>
              <p:nvPr/>
            </p:nvSpPr>
            <p:spPr bwMode="auto">
              <a:xfrm>
                <a:off x="7516100" y="3278933"/>
                <a:ext cx="341256" cy="29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0" algn="ctr">
                    <a:solidFill>
                      <a:srgbClr val="000000"/>
                    </a:solidFill>
                    <a:miter lim="800000"/>
                    <a:headEnd/>
                    <a:tailEnd/>
                  </a14:hiddenLine>
                </a:ext>
              </a:extLst>
            </p:spPr>
            <p:txBody>
              <a:bodyPr wrap="square">
                <a:spAutoFit/>
              </a:bodyPr>
              <a:lstStyle/>
              <a:p>
                <a:pPr algn="l"/>
                <a:r>
                  <a:rPr lang="en-US" sz="1300" dirty="0" smtClean="0">
                    <a:solidFill>
                      <a:srgbClr val="FF0000"/>
                    </a:solidFill>
                    <a:latin typeface="Arial" panose="020B0604020202020204" pitchFamily="34" charset="0"/>
                    <a:cs typeface="Arial" panose="020B0604020202020204" pitchFamily="34" charset="0"/>
                    <a:sym typeface="Symbol"/>
                  </a:rPr>
                  <a:t>e</a:t>
                </a:r>
                <a:r>
                  <a:rPr lang="en-US" sz="1300" baseline="30000" dirty="0" smtClean="0">
                    <a:solidFill>
                      <a:srgbClr val="FF0000"/>
                    </a:solidFill>
                    <a:latin typeface="Arial" panose="020B0604020202020204" pitchFamily="34" charset="0"/>
                    <a:cs typeface="Arial" panose="020B0604020202020204" pitchFamily="34" charset="0"/>
                    <a:sym typeface="Symbol"/>
                  </a:rPr>
                  <a:t>-</a:t>
                </a:r>
                <a:endParaRPr lang="en-US" sz="1300" dirty="0" smtClean="0">
                  <a:solidFill>
                    <a:srgbClr val="FF0000"/>
                  </a:solidFill>
                  <a:latin typeface="Arial" panose="020B0604020202020204" pitchFamily="34" charset="0"/>
                  <a:cs typeface="Arial" panose="020B0604020202020204" pitchFamily="34" charset="0"/>
                  <a:sym typeface="Symbol"/>
                </a:endParaRPr>
              </a:p>
            </p:txBody>
          </p:sp>
          <p:sp>
            <p:nvSpPr>
              <p:cNvPr id="146" name="Rectangle 5"/>
              <p:cNvSpPr>
                <a:spLocks noChangeArrowheads="1"/>
              </p:cNvSpPr>
              <p:nvPr/>
            </p:nvSpPr>
            <p:spPr bwMode="auto">
              <a:xfrm>
                <a:off x="7323728" y="3507229"/>
                <a:ext cx="341256"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0" algn="ctr">
                    <a:solidFill>
                      <a:srgbClr val="000000"/>
                    </a:solidFill>
                    <a:miter lim="800000"/>
                    <a:headEnd/>
                    <a:tailEnd/>
                  </a14:hiddenLine>
                </a:ext>
              </a:extLst>
            </p:spPr>
            <p:txBody>
              <a:bodyPr wrap="square">
                <a:spAutoFit/>
              </a:bodyPr>
              <a:lstStyle/>
              <a:p>
                <a:pPr algn="l"/>
                <a:r>
                  <a:rPr lang="en-US" sz="1400" b="1" i="1" dirty="0" smtClean="0">
                    <a:solidFill>
                      <a:srgbClr val="FFC000"/>
                    </a:solidFill>
                    <a:latin typeface="Arial" panose="020B0604020202020204" pitchFamily="34" charset="0"/>
                    <a:cs typeface="Arial" panose="020B0604020202020204" pitchFamily="34" charset="0"/>
                    <a:sym typeface="Symbol"/>
                  </a:rPr>
                  <a:t></a:t>
                </a:r>
              </a:p>
            </p:txBody>
          </p:sp>
        </p:grpSp>
        <p:sp>
          <p:nvSpPr>
            <p:cNvPr id="91" name="Rectangle 5"/>
            <p:cNvSpPr>
              <a:spLocks noChangeArrowheads="1"/>
            </p:cNvSpPr>
            <p:nvPr/>
          </p:nvSpPr>
          <p:spPr bwMode="auto">
            <a:xfrm>
              <a:off x="7219183" y="2592487"/>
              <a:ext cx="1809583" cy="692497"/>
            </a:xfrm>
            <a:prstGeom prst="rect">
              <a:avLst/>
            </a:prstGeom>
            <a:noFill/>
            <a:ln w="12700" algn="ctr">
              <a:no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p>
              <a:pPr algn="l">
                <a:spcBef>
                  <a:spcPts val="0"/>
                </a:spcBef>
              </a:pPr>
              <a:r>
                <a:rPr lang="en-US" sz="1300" b="1" i="1" dirty="0" smtClean="0">
                  <a:solidFill>
                    <a:srgbClr val="0000FF"/>
                  </a:solidFill>
                  <a:latin typeface="Arial" panose="020B0604020202020204" pitchFamily="34" charset="0"/>
                  <a:cs typeface="Arial" panose="020B0604020202020204" pitchFamily="34" charset="0"/>
                  <a:sym typeface="Symbol"/>
                </a:rPr>
                <a:t>A</a:t>
              </a:r>
              <a:r>
                <a:rPr lang="en-US" sz="1300" dirty="0">
                  <a:latin typeface="Arial" panose="020B0604020202020204" pitchFamily="34" charset="0"/>
                  <a:cs typeface="Arial" panose="020B0604020202020204" pitchFamily="34" charset="0"/>
                  <a:sym typeface="Symbol"/>
                </a:rPr>
                <a:t>: </a:t>
              </a:r>
              <a:r>
                <a:rPr lang="en-US" sz="1300" dirty="0" smtClean="0">
                  <a:latin typeface="Arial" panose="020B0604020202020204" pitchFamily="34" charset="0"/>
                  <a:cs typeface="Arial" panose="020B0604020202020204" pitchFamily="34" charset="0"/>
                  <a:sym typeface="Symbol"/>
                </a:rPr>
                <a:t>e</a:t>
              </a:r>
              <a:r>
                <a:rPr lang="en-US" sz="1300" baseline="30000" dirty="0" smtClean="0">
                  <a:latin typeface="Arial" panose="020B0604020202020204" pitchFamily="34" charset="0"/>
                  <a:cs typeface="Arial" panose="020B0604020202020204" pitchFamily="34" charset="0"/>
                  <a:sym typeface="Symbol"/>
                </a:rPr>
                <a:t>-</a:t>
              </a:r>
              <a:r>
                <a:rPr lang="en-US" sz="1300" dirty="0" smtClean="0">
                  <a:latin typeface="Arial" panose="020B0604020202020204" pitchFamily="34" charset="0"/>
                  <a:cs typeface="Arial" panose="020B0604020202020204" pitchFamily="34" charset="0"/>
                  <a:sym typeface="Symbol"/>
                </a:rPr>
                <a:t>,X-ray, Compton</a:t>
              </a:r>
            </a:p>
            <a:p>
              <a:pPr algn="l">
                <a:spcBef>
                  <a:spcPts val="0"/>
                </a:spcBef>
              </a:pPr>
              <a:r>
                <a:rPr lang="en-US" sz="1300" b="1" i="1" dirty="0" smtClean="0">
                  <a:solidFill>
                    <a:srgbClr val="0000FF"/>
                  </a:solidFill>
                  <a:latin typeface="Arial" panose="020B0604020202020204" pitchFamily="34" charset="0"/>
                  <a:cs typeface="Arial" panose="020B0604020202020204" pitchFamily="34" charset="0"/>
                  <a:sym typeface="Symbol"/>
                </a:rPr>
                <a:t>N</a:t>
              </a:r>
              <a:r>
                <a:rPr lang="en-US" sz="1300" dirty="0" smtClean="0">
                  <a:latin typeface="Arial" panose="020B0604020202020204" pitchFamily="34" charset="0"/>
                  <a:cs typeface="Arial" panose="020B0604020202020204" pitchFamily="34" charset="0"/>
                  <a:sym typeface="Symbol"/>
                </a:rPr>
                <a:t>: nuclear reaction,</a:t>
              </a:r>
            </a:p>
            <a:p>
              <a:pPr algn="l">
                <a:spcBef>
                  <a:spcPts val="0"/>
                </a:spcBef>
              </a:pPr>
              <a:r>
                <a:rPr lang="en-US" sz="1300" dirty="0" smtClean="0">
                  <a:latin typeface="Arial" panose="020B0604020202020204" pitchFamily="34" charset="0"/>
                  <a:cs typeface="Arial" panose="020B0604020202020204" pitchFamily="34" charset="0"/>
                  <a:sym typeface="Symbol"/>
                </a:rPr>
                <a:t>     neutron, pair-prod. </a:t>
              </a:r>
            </a:p>
          </p:txBody>
        </p:sp>
        <p:sp>
          <p:nvSpPr>
            <p:cNvPr id="92" name="Rectangle 5"/>
            <p:cNvSpPr>
              <a:spLocks noChangeArrowheads="1"/>
            </p:cNvSpPr>
            <p:nvPr/>
          </p:nvSpPr>
          <p:spPr bwMode="auto">
            <a:xfrm>
              <a:off x="6303552" y="2597619"/>
              <a:ext cx="341256" cy="29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0" algn="ctr">
                  <a:solidFill>
                    <a:srgbClr val="000000"/>
                  </a:solidFill>
                  <a:miter lim="800000"/>
                  <a:headEnd/>
                  <a:tailEnd/>
                </a14:hiddenLine>
              </a:ext>
            </a:extLst>
          </p:spPr>
          <p:txBody>
            <a:bodyPr wrap="square">
              <a:spAutoFit/>
            </a:bodyPr>
            <a:lstStyle/>
            <a:p>
              <a:pPr algn="l"/>
              <a:r>
                <a:rPr lang="en-US" sz="1300" dirty="0" smtClean="0">
                  <a:solidFill>
                    <a:srgbClr val="FF0000"/>
                  </a:solidFill>
                  <a:latin typeface="Arial" panose="020B0604020202020204" pitchFamily="34" charset="0"/>
                  <a:cs typeface="Arial" panose="020B0604020202020204" pitchFamily="34" charset="0"/>
                  <a:sym typeface="Symbol"/>
                </a:rPr>
                <a:t>e</a:t>
              </a:r>
              <a:r>
                <a:rPr lang="en-US" sz="1300" baseline="30000" dirty="0" smtClean="0">
                  <a:solidFill>
                    <a:srgbClr val="FF0000"/>
                  </a:solidFill>
                  <a:latin typeface="Arial" panose="020B0604020202020204" pitchFamily="34" charset="0"/>
                  <a:cs typeface="Arial" panose="020B0604020202020204" pitchFamily="34" charset="0"/>
                  <a:sym typeface="Symbol"/>
                </a:rPr>
                <a:t>-</a:t>
              </a:r>
              <a:endParaRPr lang="en-US" sz="1300" dirty="0" smtClean="0">
                <a:solidFill>
                  <a:srgbClr val="FF0000"/>
                </a:solidFill>
                <a:latin typeface="Arial" panose="020B0604020202020204" pitchFamily="34" charset="0"/>
                <a:cs typeface="Arial" panose="020B0604020202020204" pitchFamily="34" charset="0"/>
                <a:sym typeface="Symbol"/>
              </a:endParaRPr>
            </a:p>
          </p:txBody>
        </p:sp>
        <p:grpSp>
          <p:nvGrpSpPr>
            <p:cNvPr id="93" name="Gruppieren 92"/>
            <p:cNvGrpSpPr/>
            <p:nvPr/>
          </p:nvGrpSpPr>
          <p:grpSpPr>
            <a:xfrm>
              <a:off x="4675096" y="2714726"/>
              <a:ext cx="2490320" cy="679276"/>
              <a:chOff x="5967880" y="3945897"/>
              <a:chExt cx="2490320" cy="679276"/>
            </a:xfrm>
          </p:grpSpPr>
          <p:sp>
            <p:nvSpPr>
              <p:cNvPr id="130" name="Textfeld 129"/>
              <p:cNvSpPr txBox="1"/>
              <p:nvPr/>
            </p:nvSpPr>
            <p:spPr>
              <a:xfrm>
                <a:off x="5967880" y="3945897"/>
                <a:ext cx="360040" cy="369332"/>
              </a:xfrm>
              <a:prstGeom prst="rect">
                <a:avLst/>
              </a:prstGeom>
            </p:spPr>
            <p:txBody>
              <a:bodyPr vert="horz" wrap="square" lIns="91440" tIns="45720" rIns="91440" bIns="45720" rtlCol="0" anchor="t">
                <a:spAutoFit/>
              </a:bodyPr>
              <a:lstStyle/>
              <a:p>
                <a:pPr algn="l"/>
                <a:r>
                  <a:rPr lang="de-DE" b="1" i="1" dirty="0" smtClean="0">
                    <a:sym typeface="Symbol"/>
                  </a:rPr>
                  <a:t></a:t>
                </a:r>
                <a:endParaRPr lang="de-DE" b="1" i="1" dirty="0" smtClean="0"/>
              </a:p>
            </p:txBody>
          </p:sp>
          <p:sp>
            <p:nvSpPr>
              <p:cNvPr id="131" name="Gewitterblitz 130"/>
              <p:cNvSpPr/>
              <p:nvPr/>
            </p:nvSpPr>
            <p:spPr>
              <a:xfrm rot="17686096">
                <a:off x="6335929" y="4020931"/>
                <a:ext cx="216024" cy="369332"/>
              </a:xfrm>
              <a:prstGeom prst="lightningBolt">
                <a:avLst/>
              </a:prstGeom>
              <a:solidFill>
                <a:srgbClr val="FDBB63"/>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DE"/>
              </a:p>
            </p:txBody>
          </p:sp>
          <p:sp>
            <p:nvSpPr>
              <p:cNvPr id="132" name="Freihandform 131"/>
              <p:cNvSpPr/>
              <p:nvPr/>
            </p:nvSpPr>
            <p:spPr>
              <a:xfrm>
                <a:off x="6743700" y="4030401"/>
                <a:ext cx="1714500" cy="200650"/>
              </a:xfrm>
              <a:custGeom>
                <a:avLst/>
                <a:gdLst>
                  <a:gd name="connsiteX0" fmla="*/ 0 w 868680"/>
                  <a:gd name="connsiteY0" fmla="*/ 144817 h 186073"/>
                  <a:gd name="connsiteX1" fmla="*/ 129540 w 868680"/>
                  <a:gd name="connsiteY1" fmla="*/ 83857 h 186073"/>
                  <a:gd name="connsiteX2" fmla="*/ 167640 w 868680"/>
                  <a:gd name="connsiteY2" fmla="*/ 99097 h 186073"/>
                  <a:gd name="connsiteX3" fmla="*/ 205740 w 868680"/>
                  <a:gd name="connsiteY3" fmla="*/ 45757 h 186073"/>
                  <a:gd name="connsiteX4" fmla="*/ 281940 w 868680"/>
                  <a:gd name="connsiteY4" fmla="*/ 38137 h 186073"/>
                  <a:gd name="connsiteX5" fmla="*/ 312420 w 868680"/>
                  <a:gd name="connsiteY5" fmla="*/ 37 h 186073"/>
                  <a:gd name="connsiteX6" fmla="*/ 426720 w 868680"/>
                  <a:gd name="connsiteY6" fmla="*/ 45757 h 186073"/>
                  <a:gd name="connsiteX7" fmla="*/ 556260 w 868680"/>
                  <a:gd name="connsiteY7" fmla="*/ 167677 h 186073"/>
                  <a:gd name="connsiteX8" fmla="*/ 670560 w 868680"/>
                  <a:gd name="connsiteY8" fmla="*/ 167677 h 186073"/>
                  <a:gd name="connsiteX9" fmla="*/ 769620 w 868680"/>
                  <a:gd name="connsiteY9" fmla="*/ 129577 h 186073"/>
                  <a:gd name="connsiteX10" fmla="*/ 845820 w 868680"/>
                  <a:gd name="connsiteY10" fmla="*/ 182917 h 186073"/>
                  <a:gd name="connsiteX11" fmla="*/ 868680 w 868680"/>
                  <a:gd name="connsiteY11" fmla="*/ 175297 h 1860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868680" h="186073">
                    <a:moveTo>
                      <a:pt x="0" y="144817"/>
                    </a:moveTo>
                    <a:cubicBezTo>
                      <a:pt x="50800" y="118147"/>
                      <a:pt x="101600" y="91477"/>
                      <a:pt x="129540" y="83857"/>
                    </a:cubicBezTo>
                    <a:cubicBezTo>
                      <a:pt x="157480" y="76237"/>
                      <a:pt x="154940" y="105447"/>
                      <a:pt x="167640" y="99097"/>
                    </a:cubicBezTo>
                    <a:cubicBezTo>
                      <a:pt x="180340" y="92747"/>
                      <a:pt x="186690" y="55917"/>
                      <a:pt x="205740" y="45757"/>
                    </a:cubicBezTo>
                    <a:cubicBezTo>
                      <a:pt x="224790" y="35597"/>
                      <a:pt x="264160" y="45757"/>
                      <a:pt x="281940" y="38137"/>
                    </a:cubicBezTo>
                    <a:cubicBezTo>
                      <a:pt x="299720" y="30517"/>
                      <a:pt x="288290" y="-1233"/>
                      <a:pt x="312420" y="37"/>
                    </a:cubicBezTo>
                    <a:cubicBezTo>
                      <a:pt x="336550" y="1307"/>
                      <a:pt x="386080" y="17817"/>
                      <a:pt x="426720" y="45757"/>
                    </a:cubicBezTo>
                    <a:cubicBezTo>
                      <a:pt x="467360" y="73697"/>
                      <a:pt x="515620" y="147357"/>
                      <a:pt x="556260" y="167677"/>
                    </a:cubicBezTo>
                    <a:cubicBezTo>
                      <a:pt x="596900" y="187997"/>
                      <a:pt x="635000" y="174027"/>
                      <a:pt x="670560" y="167677"/>
                    </a:cubicBezTo>
                    <a:cubicBezTo>
                      <a:pt x="706120" y="161327"/>
                      <a:pt x="740410" y="127037"/>
                      <a:pt x="769620" y="129577"/>
                    </a:cubicBezTo>
                    <a:cubicBezTo>
                      <a:pt x="798830" y="132117"/>
                      <a:pt x="829310" y="175297"/>
                      <a:pt x="845820" y="182917"/>
                    </a:cubicBezTo>
                    <a:cubicBezTo>
                      <a:pt x="862330" y="190537"/>
                      <a:pt x="865505" y="182917"/>
                      <a:pt x="868680" y="175297"/>
                    </a:cubicBezTo>
                  </a:path>
                </a:pathLst>
              </a:custGeom>
              <a:noFill/>
              <a:ln w="1905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33" name="Gewitterblitz 132"/>
              <p:cNvSpPr/>
              <p:nvPr/>
            </p:nvSpPr>
            <p:spPr>
              <a:xfrm>
                <a:off x="7092280" y="4153272"/>
                <a:ext cx="216024" cy="369332"/>
              </a:xfrm>
              <a:prstGeom prst="lightningBolt">
                <a:avLst/>
              </a:prstGeom>
              <a:solidFill>
                <a:srgbClr val="FDBB63"/>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DE"/>
              </a:p>
            </p:txBody>
          </p:sp>
          <p:sp>
            <p:nvSpPr>
              <p:cNvPr id="134" name="Rectangle 5"/>
              <p:cNvSpPr>
                <a:spLocks noChangeArrowheads="1"/>
              </p:cNvSpPr>
              <p:nvPr/>
            </p:nvSpPr>
            <p:spPr bwMode="auto">
              <a:xfrm>
                <a:off x="7271124" y="4191744"/>
                <a:ext cx="341256"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0" algn="ctr">
                    <a:solidFill>
                      <a:srgbClr val="000000"/>
                    </a:solidFill>
                    <a:miter lim="800000"/>
                    <a:headEnd/>
                    <a:tailEnd/>
                  </a14:hiddenLine>
                </a:ext>
              </a:extLst>
            </p:spPr>
            <p:txBody>
              <a:bodyPr wrap="square">
                <a:spAutoFit/>
              </a:bodyPr>
              <a:lstStyle/>
              <a:p>
                <a:pPr algn="l"/>
                <a:r>
                  <a:rPr lang="en-US" sz="1400" b="1" i="1" dirty="0" smtClean="0">
                    <a:solidFill>
                      <a:srgbClr val="FFC000"/>
                    </a:solidFill>
                    <a:latin typeface="Arial" panose="020B0604020202020204" pitchFamily="34" charset="0"/>
                    <a:cs typeface="Arial" panose="020B0604020202020204" pitchFamily="34" charset="0"/>
                    <a:sym typeface="Symbol"/>
                  </a:rPr>
                  <a:t></a:t>
                </a:r>
              </a:p>
            </p:txBody>
          </p:sp>
          <p:cxnSp>
            <p:nvCxnSpPr>
              <p:cNvPr id="135" name="Gerade Verbindung mit Pfeil 134"/>
              <p:cNvCxnSpPr/>
              <p:nvPr/>
            </p:nvCxnSpPr>
            <p:spPr>
              <a:xfrm flipV="1">
                <a:off x="7711616" y="4028142"/>
                <a:ext cx="216024" cy="93036"/>
              </a:xfrm>
              <a:prstGeom prst="straightConnector1">
                <a:avLst/>
              </a:prstGeom>
              <a:ln>
                <a:solidFill>
                  <a:srgbClr val="FF0000"/>
                </a:solidFill>
                <a:tailEnd type="arrow"/>
              </a:ln>
              <a:effectLst/>
            </p:spPr>
            <p:style>
              <a:lnRef idx="2">
                <a:schemeClr val="accent1"/>
              </a:lnRef>
              <a:fillRef idx="0">
                <a:schemeClr val="accent1"/>
              </a:fillRef>
              <a:effectRef idx="1">
                <a:schemeClr val="accent1"/>
              </a:effectRef>
              <a:fontRef idx="minor">
                <a:schemeClr val="tx1"/>
              </a:fontRef>
            </p:style>
          </p:cxnSp>
          <p:sp>
            <p:nvSpPr>
              <p:cNvPr id="136" name="Rectangle 5"/>
              <p:cNvSpPr>
                <a:spLocks noChangeArrowheads="1"/>
              </p:cNvSpPr>
              <p:nvPr/>
            </p:nvSpPr>
            <p:spPr bwMode="auto">
              <a:xfrm>
                <a:off x="7540988" y="4194698"/>
                <a:ext cx="341256" cy="29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0" algn="ctr">
                    <a:solidFill>
                      <a:srgbClr val="000000"/>
                    </a:solidFill>
                    <a:miter lim="800000"/>
                    <a:headEnd/>
                    <a:tailEnd/>
                  </a14:hiddenLine>
                </a:ext>
              </a:extLst>
            </p:spPr>
            <p:txBody>
              <a:bodyPr wrap="square">
                <a:spAutoFit/>
              </a:bodyPr>
              <a:lstStyle/>
              <a:p>
                <a:pPr algn="l"/>
                <a:r>
                  <a:rPr lang="en-US" sz="1300" dirty="0" smtClean="0">
                    <a:solidFill>
                      <a:srgbClr val="008000"/>
                    </a:solidFill>
                    <a:latin typeface="Arial" panose="020B0604020202020204" pitchFamily="34" charset="0"/>
                    <a:cs typeface="Arial" panose="020B0604020202020204" pitchFamily="34" charset="0"/>
                    <a:sym typeface="Symbol"/>
                  </a:rPr>
                  <a:t>e</a:t>
                </a:r>
                <a:r>
                  <a:rPr lang="en-US" sz="1300" baseline="30000" dirty="0" smtClean="0">
                    <a:solidFill>
                      <a:srgbClr val="008000"/>
                    </a:solidFill>
                    <a:latin typeface="Arial" panose="020B0604020202020204" pitchFamily="34" charset="0"/>
                    <a:cs typeface="Arial" panose="020B0604020202020204" pitchFamily="34" charset="0"/>
                    <a:sym typeface="Symbol"/>
                  </a:rPr>
                  <a:t>+</a:t>
                </a:r>
                <a:endParaRPr lang="en-US" sz="1300" dirty="0" smtClean="0">
                  <a:solidFill>
                    <a:srgbClr val="008000"/>
                  </a:solidFill>
                  <a:latin typeface="Arial" panose="020B0604020202020204" pitchFamily="34" charset="0"/>
                  <a:cs typeface="Arial" panose="020B0604020202020204" pitchFamily="34" charset="0"/>
                  <a:sym typeface="Symbol"/>
                </a:endParaRPr>
              </a:p>
            </p:txBody>
          </p:sp>
          <p:cxnSp>
            <p:nvCxnSpPr>
              <p:cNvPr id="137" name="Gerade Verbindung mit Pfeil 136"/>
              <p:cNvCxnSpPr/>
              <p:nvPr/>
            </p:nvCxnSpPr>
            <p:spPr>
              <a:xfrm flipH="1">
                <a:off x="7516100" y="4153272"/>
                <a:ext cx="178856" cy="137571"/>
              </a:xfrm>
              <a:prstGeom prst="straightConnector1">
                <a:avLst/>
              </a:prstGeom>
              <a:ln>
                <a:solidFill>
                  <a:srgbClr val="008000"/>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138" name="Gerade Verbindung mit Pfeil 137"/>
              <p:cNvCxnSpPr/>
              <p:nvPr/>
            </p:nvCxnSpPr>
            <p:spPr>
              <a:xfrm>
                <a:off x="8041802" y="4204038"/>
                <a:ext cx="94220" cy="220530"/>
              </a:xfrm>
              <a:prstGeom prst="straightConnector1">
                <a:avLst/>
              </a:prstGeom>
              <a:ln>
                <a:solidFill>
                  <a:srgbClr val="0000FF"/>
                </a:solidFill>
                <a:tailEnd type="arrow"/>
              </a:ln>
              <a:effectLst/>
            </p:spPr>
            <p:style>
              <a:lnRef idx="2">
                <a:schemeClr val="accent1"/>
              </a:lnRef>
              <a:fillRef idx="0">
                <a:schemeClr val="accent1"/>
              </a:fillRef>
              <a:effectRef idx="1">
                <a:schemeClr val="accent1"/>
              </a:effectRef>
              <a:fontRef idx="minor">
                <a:schemeClr val="tx1"/>
              </a:fontRef>
            </p:style>
          </p:cxnSp>
          <p:sp>
            <p:nvSpPr>
              <p:cNvPr id="139" name="Rectangle 5"/>
              <p:cNvSpPr>
                <a:spLocks noChangeArrowheads="1"/>
              </p:cNvSpPr>
              <p:nvPr/>
            </p:nvSpPr>
            <p:spPr bwMode="auto">
              <a:xfrm>
                <a:off x="7929764" y="4332785"/>
                <a:ext cx="341256" cy="29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0" algn="ctr">
                    <a:solidFill>
                      <a:srgbClr val="000000"/>
                    </a:solidFill>
                    <a:miter lim="800000"/>
                    <a:headEnd/>
                    <a:tailEnd/>
                  </a14:hiddenLine>
                </a:ext>
              </a:extLst>
            </p:spPr>
            <p:txBody>
              <a:bodyPr wrap="square">
                <a:spAutoFit/>
              </a:bodyPr>
              <a:lstStyle/>
              <a:p>
                <a:pPr algn="l"/>
                <a:r>
                  <a:rPr lang="en-US" sz="1300" b="1" dirty="0" smtClean="0">
                    <a:solidFill>
                      <a:srgbClr val="0000FF"/>
                    </a:solidFill>
                    <a:latin typeface="Arial" panose="020B0604020202020204" pitchFamily="34" charset="0"/>
                    <a:cs typeface="Arial" panose="020B0604020202020204" pitchFamily="34" charset="0"/>
                    <a:sym typeface="Symbol"/>
                  </a:rPr>
                  <a:t>n</a:t>
                </a:r>
              </a:p>
            </p:txBody>
          </p:sp>
        </p:grpSp>
        <p:grpSp>
          <p:nvGrpSpPr>
            <p:cNvPr id="94" name="Gruppieren 93"/>
            <p:cNvGrpSpPr/>
            <p:nvPr/>
          </p:nvGrpSpPr>
          <p:grpSpPr>
            <a:xfrm>
              <a:off x="4308197" y="3421965"/>
              <a:ext cx="2843625" cy="713005"/>
              <a:chOff x="5600981" y="4621958"/>
              <a:chExt cx="2843625" cy="713005"/>
            </a:xfrm>
          </p:grpSpPr>
          <p:sp>
            <p:nvSpPr>
              <p:cNvPr id="121" name="Textfeld 120"/>
              <p:cNvSpPr txBox="1"/>
              <p:nvPr/>
            </p:nvSpPr>
            <p:spPr>
              <a:xfrm>
                <a:off x="5600981" y="4687686"/>
                <a:ext cx="864096" cy="323165"/>
              </a:xfrm>
              <a:prstGeom prst="rect">
                <a:avLst/>
              </a:prstGeom>
            </p:spPr>
            <p:txBody>
              <a:bodyPr vert="horz" wrap="square" lIns="91440" tIns="45720" rIns="91440" bIns="45720" rtlCol="0" anchor="t">
                <a:spAutoFit/>
              </a:bodyPr>
              <a:lstStyle/>
              <a:p>
                <a:pPr algn="l"/>
                <a:r>
                  <a:rPr lang="en-US" sz="1500" dirty="0" smtClean="0">
                    <a:latin typeface="+mj-lt"/>
                    <a:sym typeface="Symbol"/>
                  </a:rPr>
                  <a:t>neutron</a:t>
                </a:r>
                <a:endParaRPr lang="en-US" sz="1500" dirty="0" smtClean="0">
                  <a:latin typeface="+mj-lt"/>
                </a:endParaRPr>
              </a:p>
            </p:txBody>
          </p:sp>
          <p:sp>
            <p:nvSpPr>
              <p:cNvPr id="122" name="Ellipse 121"/>
              <p:cNvSpPr/>
              <p:nvPr/>
            </p:nvSpPr>
            <p:spPr>
              <a:xfrm>
                <a:off x="6414900" y="4794263"/>
                <a:ext cx="144016" cy="144016"/>
              </a:xfrm>
              <a:prstGeom prst="ellipse">
                <a:avLst/>
              </a:prstGeom>
              <a:gradFill flip="none" rotWithShape="1">
                <a:gsLst>
                  <a:gs pos="90000">
                    <a:schemeClr val="accent1">
                      <a:tint val="66000"/>
                      <a:satMod val="160000"/>
                    </a:schemeClr>
                  </a:gs>
                  <a:gs pos="14000">
                    <a:schemeClr val="accent1">
                      <a:tint val="44500"/>
                      <a:satMod val="160000"/>
                    </a:schemeClr>
                  </a:gs>
                  <a:gs pos="100000">
                    <a:schemeClr val="accent1">
                      <a:tint val="23500"/>
                      <a:satMod val="160000"/>
                    </a:schemeClr>
                  </a:gs>
                </a:gsLst>
                <a:path path="circle">
                  <a:fillToRect l="100000" t="100000"/>
                </a:path>
                <a:tileRect r="-100000" b="-100000"/>
              </a:gra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DE"/>
              </a:p>
            </p:txBody>
          </p:sp>
          <p:sp>
            <p:nvSpPr>
              <p:cNvPr id="123" name="Freihandform 122"/>
              <p:cNvSpPr/>
              <p:nvPr/>
            </p:nvSpPr>
            <p:spPr>
              <a:xfrm>
                <a:off x="6730106" y="4748147"/>
                <a:ext cx="1714500" cy="200650"/>
              </a:xfrm>
              <a:custGeom>
                <a:avLst/>
                <a:gdLst>
                  <a:gd name="connsiteX0" fmla="*/ 0 w 868680"/>
                  <a:gd name="connsiteY0" fmla="*/ 144817 h 186073"/>
                  <a:gd name="connsiteX1" fmla="*/ 129540 w 868680"/>
                  <a:gd name="connsiteY1" fmla="*/ 83857 h 186073"/>
                  <a:gd name="connsiteX2" fmla="*/ 167640 w 868680"/>
                  <a:gd name="connsiteY2" fmla="*/ 99097 h 186073"/>
                  <a:gd name="connsiteX3" fmla="*/ 205740 w 868680"/>
                  <a:gd name="connsiteY3" fmla="*/ 45757 h 186073"/>
                  <a:gd name="connsiteX4" fmla="*/ 281940 w 868680"/>
                  <a:gd name="connsiteY4" fmla="*/ 38137 h 186073"/>
                  <a:gd name="connsiteX5" fmla="*/ 312420 w 868680"/>
                  <a:gd name="connsiteY5" fmla="*/ 37 h 186073"/>
                  <a:gd name="connsiteX6" fmla="*/ 426720 w 868680"/>
                  <a:gd name="connsiteY6" fmla="*/ 45757 h 186073"/>
                  <a:gd name="connsiteX7" fmla="*/ 556260 w 868680"/>
                  <a:gd name="connsiteY7" fmla="*/ 167677 h 186073"/>
                  <a:gd name="connsiteX8" fmla="*/ 670560 w 868680"/>
                  <a:gd name="connsiteY8" fmla="*/ 167677 h 186073"/>
                  <a:gd name="connsiteX9" fmla="*/ 769620 w 868680"/>
                  <a:gd name="connsiteY9" fmla="*/ 129577 h 186073"/>
                  <a:gd name="connsiteX10" fmla="*/ 845820 w 868680"/>
                  <a:gd name="connsiteY10" fmla="*/ 182917 h 186073"/>
                  <a:gd name="connsiteX11" fmla="*/ 868680 w 868680"/>
                  <a:gd name="connsiteY11" fmla="*/ 175297 h 1860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868680" h="186073">
                    <a:moveTo>
                      <a:pt x="0" y="144817"/>
                    </a:moveTo>
                    <a:cubicBezTo>
                      <a:pt x="50800" y="118147"/>
                      <a:pt x="101600" y="91477"/>
                      <a:pt x="129540" y="83857"/>
                    </a:cubicBezTo>
                    <a:cubicBezTo>
                      <a:pt x="157480" y="76237"/>
                      <a:pt x="154940" y="105447"/>
                      <a:pt x="167640" y="99097"/>
                    </a:cubicBezTo>
                    <a:cubicBezTo>
                      <a:pt x="180340" y="92747"/>
                      <a:pt x="186690" y="55917"/>
                      <a:pt x="205740" y="45757"/>
                    </a:cubicBezTo>
                    <a:cubicBezTo>
                      <a:pt x="224790" y="35597"/>
                      <a:pt x="264160" y="45757"/>
                      <a:pt x="281940" y="38137"/>
                    </a:cubicBezTo>
                    <a:cubicBezTo>
                      <a:pt x="299720" y="30517"/>
                      <a:pt x="288290" y="-1233"/>
                      <a:pt x="312420" y="37"/>
                    </a:cubicBezTo>
                    <a:cubicBezTo>
                      <a:pt x="336550" y="1307"/>
                      <a:pt x="386080" y="17817"/>
                      <a:pt x="426720" y="45757"/>
                    </a:cubicBezTo>
                    <a:cubicBezTo>
                      <a:pt x="467360" y="73697"/>
                      <a:pt x="515620" y="147357"/>
                      <a:pt x="556260" y="167677"/>
                    </a:cubicBezTo>
                    <a:cubicBezTo>
                      <a:pt x="596900" y="187997"/>
                      <a:pt x="635000" y="174027"/>
                      <a:pt x="670560" y="167677"/>
                    </a:cubicBezTo>
                    <a:cubicBezTo>
                      <a:pt x="706120" y="161327"/>
                      <a:pt x="740410" y="127037"/>
                      <a:pt x="769620" y="129577"/>
                    </a:cubicBezTo>
                    <a:cubicBezTo>
                      <a:pt x="798830" y="132117"/>
                      <a:pt x="829310" y="175297"/>
                      <a:pt x="845820" y="182917"/>
                    </a:cubicBezTo>
                    <a:cubicBezTo>
                      <a:pt x="862330" y="190537"/>
                      <a:pt x="865505" y="182917"/>
                      <a:pt x="868680" y="175297"/>
                    </a:cubicBezTo>
                  </a:path>
                </a:pathLst>
              </a:custGeom>
              <a:noFill/>
              <a:ln w="1905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cxnSp>
            <p:nvCxnSpPr>
              <p:cNvPr id="124" name="Gerade Verbindung mit Pfeil 123"/>
              <p:cNvCxnSpPr/>
              <p:nvPr/>
            </p:nvCxnSpPr>
            <p:spPr>
              <a:xfrm flipH="1">
                <a:off x="6911052" y="4859067"/>
                <a:ext cx="146432" cy="221761"/>
              </a:xfrm>
              <a:prstGeom prst="straightConnector1">
                <a:avLst/>
              </a:prstGeom>
              <a:ln>
                <a:solidFill>
                  <a:srgbClr val="9900CC"/>
                </a:solidFill>
                <a:tailEnd type="arrow"/>
              </a:ln>
              <a:effectLst/>
            </p:spPr>
            <p:style>
              <a:lnRef idx="2">
                <a:schemeClr val="accent1"/>
              </a:lnRef>
              <a:fillRef idx="0">
                <a:schemeClr val="accent1"/>
              </a:fillRef>
              <a:effectRef idx="1">
                <a:schemeClr val="accent1"/>
              </a:effectRef>
              <a:fontRef idx="minor">
                <a:schemeClr val="tx1"/>
              </a:fontRef>
            </p:style>
          </p:cxnSp>
          <p:sp>
            <p:nvSpPr>
              <p:cNvPr id="125" name="Rectangle 5"/>
              <p:cNvSpPr>
                <a:spLocks noChangeArrowheads="1"/>
              </p:cNvSpPr>
              <p:nvPr/>
            </p:nvSpPr>
            <p:spPr bwMode="auto">
              <a:xfrm>
                <a:off x="6690164" y="5042575"/>
                <a:ext cx="804232" cy="29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0" algn="ctr">
                    <a:solidFill>
                      <a:srgbClr val="000000"/>
                    </a:solidFill>
                    <a:miter lim="800000"/>
                    <a:headEnd/>
                    <a:tailEnd/>
                  </a14:hiddenLine>
                </a:ext>
              </a:extLst>
            </p:spPr>
            <p:txBody>
              <a:bodyPr wrap="square">
                <a:spAutoFit/>
              </a:bodyPr>
              <a:lstStyle/>
              <a:p>
                <a:pPr algn="l"/>
                <a:r>
                  <a:rPr lang="en-US" sz="1300" b="1" dirty="0" smtClean="0">
                    <a:solidFill>
                      <a:srgbClr val="9900CC"/>
                    </a:solidFill>
                    <a:latin typeface="Arial" panose="020B0604020202020204" pitchFamily="34" charset="0"/>
                    <a:cs typeface="Arial" panose="020B0604020202020204" pitchFamily="34" charset="0"/>
                    <a:sym typeface="Symbol"/>
                  </a:rPr>
                  <a:t>recoil p</a:t>
                </a:r>
              </a:p>
            </p:txBody>
          </p:sp>
          <p:sp>
            <p:nvSpPr>
              <p:cNvPr id="126" name="Ellipse 125"/>
              <p:cNvSpPr/>
              <p:nvPr/>
            </p:nvSpPr>
            <p:spPr>
              <a:xfrm>
                <a:off x="7853544" y="4880734"/>
                <a:ext cx="144016" cy="144016"/>
              </a:xfrm>
              <a:prstGeom prst="ellipse">
                <a:avLst/>
              </a:prstGeom>
              <a:solidFill>
                <a:srgbClr val="0000FF"/>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DE"/>
              </a:p>
            </p:txBody>
          </p:sp>
          <p:sp>
            <p:nvSpPr>
              <p:cNvPr id="127" name="Rectangle 5"/>
              <p:cNvSpPr>
                <a:spLocks noChangeArrowheads="1"/>
              </p:cNvSpPr>
              <p:nvPr/>
            </p:nvSpPr>
            <p:spPr bwMode="auto">
              <a:xfrm>
                <a:off x="7614181" y="4990888"/>
                <a:ext cx="804232" cy="29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0" algn="ctr">
                    <a:solidFill>
                      <a:srgbClr val="000000"/>
                    </a:solidFill>
                    <a:miter lim="800000"/>
                    <a:headEnd/>
                    <a:tailEnd/>
                  </a14:hiddenLine>
                </a:ext>
              </a:extLst>
            </p:spPr>
            <p:txBody>
              <a:bodyPr wrap="square">
                <a:spAutoFit/>
              </a:bodyPr>
              <a:lstStyle/>
              <a:p>
                <a:pPr algn="l"/>
                <a:r>
                  <a:rPr lang="en-US" sz="1300" b="1" dirty="0" smtClean="0">
                    <a:solidFill>
                      <a:srgbClr val="0066FF"/>
                    </a:solidFill>
                    <a:latin typeface="Arial" panose="020B0604020202020204" pitchFamily="34" charset="0"/>
                    <a:cs typeface="Arial" panose="020B0604020202020204" pitchFamily="34" charset="0"/>
                    <a:sym typeface="Symbol"/>
                  </a:rPr>
                  <a:t>capture</a:t>
                </a:r>
              </a:p>
            </p:txBody>
          </p:sp>
          <p:sp>
            <p:nvSpPr>
              <p:cNvPr id="128" name="Gewitterblitz 127"/>
              <p:cNvSpPr/>
              <p:nvPr/>
            </p:nvSpPr>
            <p:spPr>
              <a:xfrm rot="15843211">
                <a:off x="8068789" y="4621585"/>
                <a:ext cx="216024" cy="369332"/>
              </a:xfrm>
              <a:prstGeom prst="lightningBolt">
                <a:avLst/>
              </a:prstGeom>
              <a:solidFill>
                <a:srgbClr val="FDBB63"/>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DE"/>
              </a:p>
            </p:txBody>
          </p:sp>
          <p:sp>
            <p:nvSpPr>
              <p:cNvPr id="129" name="Rectangle 5"/>
              <p:cNvSpPr>
                <a:spLocks noChangeArrowheads="1"/>
              </p:cNvSpPr>
              <p:nvPr/>
            </p:nvSpPr>
            <p:spPr bwMode="auto">
              <a:xfrm>
                <a:off x="7831144" y="4621958"/>
                <a:ext cx="341256"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0" algn="ctr">
                    <a:solidFill>
                      <a:srgbClr val="000000"/>
                    </a:solidFill>
                    <a:miter lim="800000"/>
                    <a:headEnd/>
                    <a:tailEnd/>
                  </a14:hiddenLine>
                </a:ext>
              </a:extLst>
            </p:spPr>
            <p:txBody>
              <a:bodyPr wrap="square">
                <a:spAutoFit/>
              </a:bodyPr>
              <a:lstStyle/>
              <a:p>
                <a:pPr algn="l"/>
                <a:r>
                  <a:rPr lang="en-US" sz="1400" b="1" i="1" dirty="0" smtClean="0">
                    <a:solidFill>
                      <a:srgbClr val="FFC000"/>
                    </a:solidFill>
                    <a:latin typeface="Arial" panose="020B0604020202020204" pitchFamily="34" charset="0"/>
                    <a:cs typeface="Arial" panose="020B0604020202020204" pitchFamily="34" charset="0"/>
                    <a:sym typeface="Symbol"/>
                  </a:rPr>
                  <a:t></a:t>
                </a:r>
              </a:p>
            </p:txBody>
          </p:sp>
        </p:grpSp>
        <p:grpSp>
          <p:nvGrpSpPr>
            <p:cNvPr id="95" name="Gruppieren 94"/>
            <p:cNvGrpSpPr/>
            <p:nvPr/>
          </p:nvGrpSpPr>
          <p:grpSpPr>
            <a:xfrm>
              <a:off x="4264633" y="1340768"/>
              <a:ext cx="1917159" cy="646331"/>
              <a:chOff x="5557417" y="2571939"/>
              <a:chExt cx="1917159" cy="646331"/>
            </a:xfrm>
          </p:grpSpPr>
          <p:pic>
            <p:nvPicPr>
              <p:cNvPr id="116" name="Picture 2" descr="Bildergebnis für alpha nucleus"/>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b="40684"/>
              <a:stretch/>
            </p:blipFill>
            <p:spPr bwMode="auto">
              <a:xfrm>
                <a:off x="6173851" y="2624417"/>
                <a:ext cx="433976" cy="335370"/>
              </a:xfrm>
              <a:prstGeom prst="rect">
                <a:avLst/>
              </a:prstGeom>
              <a:noFill/>
              <a:extLst>
                <a:ext uri="{909E8E84-426E-40DD-AFC4-6F175D3DCCD1}">
                  <a14:hiddenFill xmlns:a14="http://schemas.microsoft.com/office/drawing/2010/main">
                    <a:solidFill>
                      <a:srgbClr val="FFFFFF"/>
                    </a:solidFill>
                  </a14:hiddenFill>
                </a:ext>
              </a:extLst>
            </p:spPr>
          </p:pic>
          <p:sp>
            <p:nvSpPr>
              <p:cNvPr id="117" name="Textfeld 116"/>
              <p:cNvSpPr txBox="1"/>
              <p:nvPr/>
            </p:nvSpPr>
            <p:spPr>
              <a:xfrm>
                <a:off x="5557417" y="2571939"/>
                <a:ext cx="1243471" cy="646331"/>
              </a:xfrm>
              <a:prstGeom prst="rect">
                <a:avLst/>
              </a:prstGeom>
            </p:spPr>
            <p:txBody>
              <a:bodyPr vert="horz" wrap="square" lIns="91440" tIns="45720" rIns="91440" bIns="45720" rtlCol="0" anchor="t">
                <a:spAutoFit/>
              </a:bodyPr>
              <a:lstStyle/>
              <a:p>
                <a:pPr algn="l"/>
                <a:r>
                  <a:rPr lang="de-DE" b="1" i="1" dirty="0" smtClean="0">
                    <a:sym typeface="Symbol"/>
                  </a:rPr>
                  <a:t>, </a:t>
                </a:r>
                <a:r>
                  <a:rPr lang="de-DE" sz="1500" dirty="0" err="1" smtClean="0">
                    <a:latin typeface="+mj-lt"/>
                    <a:sym typeface="Symbol"/>
                  </a:rPr>
                  <a:t>ion</a:t>
                </a:r>
                <a:r>
                  <a:rPr lang="de-DE" b="1" i="1" dirty="0" smtClean="0">
                    <a:latin typeface="+mj-lt"/>
                    <a:sym typeface="Symbol"/>
                  </a:rPr>
                  <a:t> </a:t>
                </a:r>
              </a:p>
              <a:p>
                <a:pPr algn="l">
                  <a:spcBef>
                    <a:spcPts val="0"/>
                  </a:spcBef>
                </a:pPr>
                <a:r>
                  <a:rPr lang="de-DE" b="1" i="1" dirty="0" smtClean="0">
                    <a:latin typeface="Calibri" panose="020F0502020204030204" pitchFamily="34" charset="0"/>
                    <a:sym typeface="Symbol"/>
                  </a:rPr>
                  <a:t>E </a:t>
                </a:r>
                <a:r>
                  <a:rPr lang="de-DE" i="1" dirty="0" smtClean="0">
                    <a:latin typeface="Calibri" panose="020F0502020204030204" pitchFamily="34" charset="0"/>
                    <a:sym typeface="Symbol"/>
                  </a:rPr>
                  <a:t>&lt; 10MeV</a:t>
                </a:r>
                <a:endParaRPr lang="de-DE" dirty="0" smtClean="0">
                  <a:latin typeface="Calibri" panose="020F0502020204030204" pitchFamily="34" charset="0"/>
                </a:endParaRPr>
              </a:p>
            </p:txBody>
          </p:sp>
          <p:cxnSp>
            <p:nvCxnSpPr>
              <p:cNvPr id="118" name="Gerade Verbindung 7"/>
              <p:cNvCxnSpPr/>
              <p:nvPr/>
            </p:nvCxnSpPr>
            <p:spPr>
              <a:xfrm>
                <a:off x="6732240" y="3069481"/>
                <a:ext cx="504056" cy="0"/>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19" name="Gerade Verbindung mit Pfeil 118"/>
              <p:cNvCxnSpPr/>
              <p:nvPr/>
            </p:nvCxnSpPr>
            <p:spPr>
              <a:xfrm flipV="1">
                <a:off x="6957668" y="2961966"/>
                <a:ext cx="216024" cy="93036"/>
              </a:xfrm>
              <a:prstGeom prst="straightConnector1">
                <a:avLst/>
              </a:prstGeom>
              <a:ln>
                <a:solidFill>
                  <a:srgbClr val="FF0000"/>
                </a:solidFill>
                <a:tailEnd type="arrow"/>
              </a:ln>
              <a:effectLst/>
            </p:spPr>
            <p:style>
              <a:lnRef idx="2">
                <a:schemeClr val="accent1"/>
              </a:lnRef>
              <a:fillRef idx="0">
                <a:schemeClr val="accent1"/>
              </a:fillRef>
              <a:effectRef idx="1">
                <a:schemeClr val="accent1"/>
              </a:effectRef>
              <a:fontRef idx="minor">
                <a:schemeClr val="tx1"/>
              </a:fontRef>
            </p:style>
          </p:cxnSp>
          <p:sp>
            <p:nvSpPr>
              <p:cNvPr id="120" name="Rectangle 5"/>
              <p:cNvSpPr>
                <a:spLocks noChangeArrowheads="1"/>
              </p:cNvSpPr>
              <p:nvPr/>
            </p:nvSpPr>
            <p:spPr bwMode="auto">
              <a:xfrm>
                <a:off x="7133320" y="2802331"/>
                <a:ext cx="341256" cy="29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0" algn="ctr">
                    <a:solidFill>
                      <a:srgbClr val="000000"/>
                    </a:solidFill>
                    <a:miter lim="800000"/>
                    <a:headEnd/>
                    <a:tailEnd/>
                  </a14:hiddenLine>
                </a:ext>
              </a:extLst>
            </p:spPr>
            <p:txBody>
              <a:bodyPr wrap="square">
                <a:spAutoFit/>
              </a:bodyPr>
              <a:lstStyle/>
              <a:p>
                <a:pPr algn="l"/>
                <a:r>
                  <a:rPr lang="en-US" sz="1300" dirty="0" smtClean="0">
                    <a:solidFill>
                      <a:srgbClr val="FF0000"/>
                    </a:solidFill>
                    <a:latin typeface="Arial" panose="020B0604020202020204" pitchFamily="34" charset="0"/>
                    <a:cs typeface="Arial" panose="020B0604020202020204" pitchFamily="34" charset="0"/>
                    <a:sym typeface="Symbol"/>
                  </a:rPr>
                  <a:t>e</a:t>
                </a:r>
                <a:r>
                  <a:rPr lang="en-US" sz="1300" baseline="30000" dirty="0" smtClean="0">
                    <a:solidFill>
                      <a:srgbClr val="FF0000"/>
                    </a:solidFill>
                    <a:latin typeface="Arial" panose="020B0604020202020204" pitchFamily="34" charset="0"/>
                    <a:cs typeface="Arial" panose="020B0604020202020204" pitchFamily="34" charset="0"/>
                    <a:sym typeface="Symbol"/>
                  </a:rPr>
                  <a:t>-</a:t>
                </a:r>
                <a:endParaRPr lang="en-US" sz="1300" dirty="0" smtClean="0">
                  <a:solidFill>
                    <a:srgbClr val="FF0000"/>
                  </a:solidFill>
                  <a:latin typeface="Arial" panose="020B0604020202020204" pitchFamily="34" charset="0"/>
                  <a:cs typeface="Arial" panose="020B0604020202020204" pitchFamily="34" charset="0"/>
                  <a:sym typeface="Symbol"/>
                </a:endParaRPr>
              </a:p>
            </p:txBody>
          </p:sp>
        </p:grpSp>
        <p:sp>
          <p:nvSpPr>
            <p:cNvPr id="96" name="Rectangle 5"/>
            <p:cNvSpPr>
              <a:spLocks noChangeArrowheads="1"/>
            </p:cNvSpPr>
            <p:nvPr/>
          </p:nvSpPr>
          <p:spPr bwMode="auto">
            <a:xfrm>
              <a:off x="7210348" y="3384575"/>
              <a:ext cx="1721844" cy="692497"/>
            </a:xfrm>
            <a:prstGeom prst="rect">
              <a:avLst/>
            </a:prstGeom>
            <a:noFill/>
            <a:ln w="12700" algn="ctr">
              <a:no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p>
              <a:pPr algn="l">
                <a:spcBef>
                  <a:spcPts val="0"/>
                </a:spcBef>
              </a:pPr>
              <a:r>
                <a:rPr lang="en-US" sz="1300" b="1" i="1" dirty="0" smtClean="0">
                  <a:solidFill>
                    <a:srgbClr val="0000FF"/>
                  </a:solidFill>
                  <a:latin typeface="Arial" panose="020B0604020202020204" pitchFamily="34" charset="0"/>
                  <a:cs typeface="Arial" panose="020B0604020202020204" pitchFamily="34" charset="0"/>
                  <a:sym typeface="Symbol"/>
                </a:rPr>
                <a:t>A</a:t>
              </a:r>
              <a:r>
                <a:rPr lang="en-US" sz="1300" dirty="0" smtClean="0">
                  <a:latin typeface="Arial" panose="020B0604020202020204" pitchFamily="34" charset="0"/>
                  <a:cs typeface="Arial" panose="020B0604020202020204" pitchFamily="34" charset="0"/>
                  <a:sym typeface="Symbol"/>
                </a:rPr>
                <a:t>: non</a:t>
              </a:r>
            </a:p>
            <a:p>
              <a:pPr algn="l">
                <a:spcBef>
                  <a:spcPts val="0"/>
                </a:spcBef>
              </a:pPr>
              <a:r>
                <a:rPr lang="en-US" sz="1300" b="1" i="1" dirty="0" smtClean="0">
                  <a:solidFill>
                    <a:srgbClr val="0000FF"/>
                  </a:solidFill>
                  <a:latin typeface="Arial" panose="020B0604020202020204" pitchFamily="34" charset="0"/>
                  <a:cs typeface="Arial" panose="020B0604020202020204" pitchFamily="34" charset="0"/>
                  <a:sym typeface="Symbol"/>
                </a:rPr>
                <a:t>N</a:t>
              </a:r>
              <a:r>
                <a:rPr lang="en-US" sz="1300" dirty="0" smtClean="0">
                  <a:latin typeface="Arial" panose="020B0604020202020204" pitchFamily="34" charset="0"/>
                  <a:cs typeface="Arial" panose="020B0604020202020204" pitchFamily="34" charset="0"/>
                  <a:sym typeface="Symbol"/>
                </a:rPr>
                <a:t>: elastic scattering</a:t>
              </a:r>
            </a:p>
            <a:p>
              <a:pPr algn="l">
                <a:spcBef>
                  <a:spcPts val="0"/>
                </a:spcBef>
              </a:pPr>
              <a:r>
                <a:rPr lang="en-US" sz="1300" dirty="0" smtClean="0">
                  <a:latin typeface="Arial" panose="020B0604020202020204" pitchFamily="34" charset="0"/>
                  <a:cs typeface="Arial" panose="020B0604020202020204" pitchFamily="34" charset="0"/>
                  <a:sym typeface="Symbol"/>
                </a:rPr>
                <a:t>     nuclear </a:t>
              </a:r>
              <a:r>
                <a:rPr lang="en-US" sz="1300" dirty="0">
                  <a:latin typeface="Arial" panose="020B0604020202020204" pitchFamily="34" charset="0"/>
                  <a:cs typeface="Arial" panose="020B0604020202020204" pitchFamily="34" charset="0"/>
                  <a:sym typeface="Symbol"/>
                </a:rPr>
                <a:t>excitation </a:t>
              </a:r>
              <a:endParaRPr lang="en-US" sz="1300" dirty="0" smtClean="0">
                <a:latin typeface="Arial" panose="020B0604020202020204" pitchFamily="34" charset="0"/>
                <a:cs typeface="Arial" panose="020B0604020202020204" pitchFamily="34" charset="0"/>
                <a:sym typeface="Symbol"/>
              </a:endParaRPr>
            </a:p>
          </p:txBody>
        </p:sp>
        <p:sp>
          <p:nvSpPr>
            <p:cNvPr id="97" name="Rectangle 5"/>
            <p:cNvSpPr>
              <a:spLocks noChangeArrowheads="1"/>
            </p:cNvSpPr>
            <p:nvPr/>
          </p:nvSpPr>
          <p:spPr bwMode="auto">
            <a:xfrm>
              <a:off x="7236296" y="4120624"/>
              <a:ext cx="1705308" cy="892552"/>
            </a:xfrm>
            <a:prstGeom prst="rect">
              <a:avLst/>
            </a:prstGeom>
            <a:noFill/>
            <a:ln w="12700" algn="ctr">
              <a:no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p>
              <a:pPr algn="l">
                <a:spcBef>
                  <a:spcPts val="0"/>
                </a:spcBef>
              </a:pPr>
              <a:r>
                <a:rPr lang="en-US" sz="1300" b="1" i="1" dirty="0" smtClean="0">
                  <a:solidFill>
                    <a:srgbClr val="0000FF"/>
                  </a:solidFill>
                  <a:latin typeface="Arial" panose="020B0604020202020204" pitchFamily="34" charset="0"/>
                  <a:cs typeface="Arial" panose="020B0604020202020204" pitchFamily="34" charset="0"/>
                  <a:sym typeface="Symbol"/>
                </a:rPr>
                <a:t>A</a:t>
              </a:r>
              <a:r>
                <a:rPr lang="en-US" sz="1300" dirty="0">
                  <a:latin typeface="Arial" panose="020B0604020202020204" pitchFamily="34" charset="0"/>
                  <a:cs typeface="Arial" panose="020B0604020202020204" pitchFamily="34" charset="0"/>
                  <a:sym typeface="Symbol"/>
                </a:rPr>
                <a:t>: e</a:t>
              </a:r>
              <a:r>
                <a:rPr lang="en-US" sz="1300" baseline="30000" dirty="0">
                  <a:latin typeface="Arial" panose="020B0604020202020204" pitchFamily="34" charset="0"/>
                  <a:cs typeface="Arial" panose="020B0604020202020204" pitchFamily="34" charset="0"/>
                  <a:sym typeface="Symbol"/>
                </a:rPr>
                <a:t>- </a:t>
              </a:r>
              <a:endParaRPr lang="en-US" sz="1300" baseline="30000" dirty="0" smtClean="0">
                <a:latin typeface="Arial" panose="020B0604020202020204" pitchFamily="34" charset="0"/>
                <a:cs typeface="Arial" panose="020B0604020202020204" pitchFamily="34" charset="0"/>
                <a:sym typeface="Symbol"/>
              </a:endParaRPr>
            </a:p>
            <a:p>
              <a:pPr algn="l">
                <a:spcBef>
                  <a:spcPts val="0"/>
                </a:spcBef>
              </a:pPr>
              <a:r>
                <a:rPr lang="en-US" sz="1300" b="1" i="1" dirty="0" smtClean="0">
                  <a:solidFill>
                    <a:srgbClr val="0000FF"/>
                  </a:solidFill>
                  <a:latin typeface="Arial" panose="020B0604020202020204" pitchFamily="34" charset="0"/>
                  <a:cs typeface="Arial" panose="020B0604020202020204" pitchFamily="34" charset="0"/>
                  <a:sym typeface="Symbol"/>
                </a:rPr>
                <a:t>N</a:t>
              </a:r>
              <a:r>
                <a:rPr lang="en-US" sz="1300" dirty="0" smtClean="0">
                  <a:latin typeface="Arial" panose="020B0604020202020204" pitchFamily="34" charset="0"/>
                  <a:cs typeface="Arial" panose="020B0604020202020204" pitchFamily="34" charset="0"/>
                  <a:sym typeface="Symbol"/>
                </a:rPr>
                <a:t>: nuclear excitation</a:t>
              </a:r>
            </a:p>
            <a:p>
              <a:pPr algn="l">
                <a:spcBef>
                  <a:spcPts val="0"/>
                </a:spcBef>
              </a:pPr>
              <a:r>
                <a:rPr lang="en-US" sz="1300" dirty="0" smtClean="0">
                  <a:latin typeface="Arial" panose="020B0604020202020204" pitchFamily="34" charset="0"/>
                  <a:cs typeface="Arial" panose="020B0604020202020204" pitchFamily="34" charset="0"/>
                  <a:sym typeface="Symbol"/>
                </a:rPr>
                <a:t>     hadronic shower</a:t>
              </a:r>
            </a:p>
            <a:p>
              <a:pPr algn="l">
                <a:spcBef>
                  <a:spcPts val="0"/>
                </a:spcBef>
              </a:pPr>
              <a:r>
                <a:rPr lang="en-US" sz="1300" dirty="0" smtClean="0">
                  <a:latin typeface="Arial" panose="020B0604020202020204" pitchFamily="34" charset="0"/>
                  <a:cs typeface="Arial" panose="020B0604020202020204" pitchFamily="34" charset="0"/>
                  <a:sym typeface="Symbol"/>
                </a:rPr>
                <a:t>     spallation</a:t>
              </a:r>
            </a:p>
          </p:txBody>
        </p:sp>
        <p:grpSp>
          <p:nvGrpSpPr>
            <p:cNvPr id="98" name="Gruppieren 97"/>
            <p:cNvGrpSpPr/>
            <p:nvPr/>
          </p:nvGrpSpPr>
          <p:grpSpPr>
            <a:xfrm>
              <a:off x="4209881" y="4242160"/>
              <a:ext cx="2964115" cy="619965"/>
              <a:chOff x="5502665" y="5351698"/>
              <a:chExt cx="2964115" cy="619965"/>
            </a:xfrm>
          </p:grpSpPr>
          <p:sp>
            <p:nvSpPr>
              <p:cNvPr id="105" name="Freihandform 104"/>
              <p:cNvSpPr/>
              <p:nvPr/>
            </p:nvSpPr>
            <p:spPr>
              <a:xfrm>
                <a:off x="6743700" y="5595726"/>
                <a:ext cx="1723080" cy="72008"/>
              </a:xfrm>
              <a:custGeom>
                <a:avLst/>
                <a:gdLst>
                  <a:gd name="connsiteX0" fmla="*/ 0 w 868680"/>
                  <a:gd name="connsiteY0" fmla="*/ 144817 h 186073"/>
                  <a:gd name="connsiteX1" fmla="*/ 129540 w 868680"/>
                  <a:gd name="connsiteY1" fmla="*/ 83857 h 186073"/>
                  <a:gd name="connsiteX2" fmla="*/ 167640 w 868680"/>
                  <a:gd name="connsiteY2" fmla="*/ 99097 h 186073"/>
                  <a:gd name="connsiteX3" fmla="*/ 205740 w 868680"/>
                  <a:gd name="connsiteY3" fmla="*/ 45757 h 186073"/>
                  <a:gd name="connsiteX4" fmla="*/ 281940 w 868680"/>
                  <a:gd name="connsiteY4" fmla="*/ 38137 h 186073"/>
                  <a:gd name="connsiteX5" fmla="*/ 312420 w 868680"/>
                  <a:gd name="connsiteY5" fmla="*/ 37 h 186073"/>
                  <a:gd name="connsiteX6" fmla="*/ 426720 w 868680"/>
                  <a:gd name="connsiteY6" fmla="*/ 45757 h 186073"/>
                  <a:gd name="connsiteX7" fmla="*/ 556260 w 868680"/>
                  <a:gd name="connsiteY7" fmla="*/ 167677 h 186073"/>
                  <a:gd name="connsiteX8" fmla="*/ 670560 w 868680"/>
                  <a:gd name="connsiteY8" fmla="*/ 167677 h 186073"/>
                  <a:gd name="connsiteX9" fmla="*/ 769620 w 868680"/>
                  <a:gd name="connsiteY9" fmla="*/ 129577 h 186073"/>
                  <a:gd name="connsiteX10" fmla="*/ 845820 w 868680"/>
                  <a:gd name="connsiteY10" fmla="*/ 182917 h 186073"/>
                  <a:gd name="connsiteX11" fmla="*/ 868680 w 868680"/>
                  <a:gd name="connsiteY11" fmla="*/ 175297 h 1860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868680" h="186073">
                    <a:moveTo>
                      <a:pt x="0" y="144817"/>
                    </a:moveTo>
                    <a:cubicBezTo>
                      <a:pt x="50800" y="118147"/>
                      <a:pt x="101600" y="91477"/>
                      <a:pt x="129540" y="83857"/>
                    </a:cubicBezTo>
                    <a:cubicBezTo>
                      <a:pt x="157480" y="76237"/>
                      <a:pt x="154940" y="105447"/>
                      <a:pt x="167640" y="99097"/>
                    </a:cubicBezTo>
                    <a:cubicBezTo>
                      <a:pt x="180340" y="92747"/>
                      <a:pt x="186690" y="55917"/>
                      <a:pt x="205740" y="45757"/>
                    </a:cubicBezTo>
                    <a:cubicBezTo>
                      <a:pt x="224790" y="35597"/>
                      <a:pt x="264160" y="45757"/>
                      <a:pt x="281940" y="38137"/>
                    </a:cubicBezTo>
                    <a:cubicBezTo>
                      <a:pt x="299720" y="30517"/>
                      <a:pt x="288290" y="-1233"/>
                      <a:pt x="312420" y="37"/>
                    </a:cubicBezTo>
                    <a:cubicBezTo>
                      <a:pt x="336550" y="1307"/>
                      <a:pt x="386080" y="17817"/>
                      <a:pt x="426720" y="45757"/>
                    </a:cubicBezTo>
                    <a:cubicBezTo>
                      <a:pt x="467360" y="73697"/>
                      <a:pt x="515620" y="147357"/>
                      <a:pt x="556260" y="167677"/>
                    </a:cubicBezTo>
                    <a:cubicBezTo>
                      <a:pt x="596900" y="187997"/>
                      <a:pt x="635000" y="174027"/>
                      <a:pt x="670560" y="167677"/>
                    </a:cubicBezTo>
                    <a:cubicBezTo>
                      <a:pt x="706120" y="161327"/>
                      <a:pt x="740410" y="127037"/>
                      <a:pt x="769620" y="129577"/>
                    </a:cubicBezTo>
                    <a:cubicBezTo>
                      <a:pt x="798830" y="132117"/>
                      <a:pt x="829310" y="175297"/>
                      <a:pt x="845820" y="182917"/>
                    </a:cubicBezTo>
                    <a:cubicBezTo>
                      <a:pt x="862330" y="190537"/>
                      <a:pt x="865505" y="182917"/>
                      <a:pt x="868680" y="175297"/>
                    </a:cubicBezTo>
                  </a:path>
                </a:pathLst>
              </a:custGeom>
              <a:noFill/>
              <a:ln w="1905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06" name="Textfeld 105"/>
              <p:cNvSpPr txBox="1"/>
              <p:nvPr/>
            </p:nvSpPr>
            <p:spPr>
              <a:xfrm>
                <a:off x="5502665" y="5414247"/>
                <a:ext cx="1004996" cy="492443"/>
              </a:xfrm>
              <a:prstGeom prst="rect">
                <a:avLst/>
              </a:prstGeom>
            </p:spPr>
            <p:txBody>
              <a:bodyPr vert="horz" wrap="square" lIns="91440" tIns="45720" rIns="91440" bIns="45720" rtlCol="0" anchor="t">
                <a:spAutoFit/>
              </a:bodyPr>
              <a:lstStyle/>
              <a:p>
                <a:pPr algn="l"/>
                <a:r>
                  <a:rPr lang="en-US" sz="1300" dirty="0" smtClean="0">
                    <a:latin typeface="+mj-lt"/>
                    <a:sym typeface="Symbol"/>
                  </a:rPr>
                  <a:t>fast proton</a:t>
                </a:r>
              </a:p>
              <a:p>
                <a:pPr algn="l">
                  <a:spcBef>
                    <a:spcPts val="0"/>
                  </a:spcBef>
                </a:pPr>
                <a:r>
                  <a:rPr lang="en-US" sz="1300" dirty="0" smtClean="0">
                    <a:latin typeface="+mj-lt"/>
                    <a:sym typeface="Symbol"/>
                  </a:rPr>
                  <a:t>&amp; ions</a:t>
                </a:r>
                <a:endParaRPr lang="en-US" sz="1300" dirty="0" smtClean="0">
                  <a:latin typeface="+mj-lt"/>
                </a:endParaRPr>
              </a:p>
            </p:txBody>
          </p:sp>
          <p:sp>
            <p:nvSpPr>
              <p:cNvPr id="107" name="Ellipse 106"/>
              <p:cNvSpPr/>
              <p:nvPr/>
            </p:nvSpPr>
            <p:spPr>
              <a:xfrm>
                <a:off x="6429256" y="5559722"/>
                <a:ext cx="144016" cy="144016"/>
              </a:xfrm>
              <a:prstGeom prst="ellipse">
                <a:avLst/>
              </a:prstGeom>
              <a:solidFill>
                <a:srgbClr val="9900CC"/>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DE"/>
              </a:p>
            </p:txBody>
          </p:sp>
          <p:cxnSp>
            <p:nvCxnSpPr>
              <p:cNvPr id="108" name="Gerade Verbindung mit Pfeil 107"/>
              <p:cNvCxnSpPr/>
              <p:nvPr/>
            </p:nvCxnSpPr>
            <p:spPr>
              <a:xfrm flipV="1">
                <a:off x="6963660" y="5501274"/>
                <a:ext cx="216024" cy="93036"/>
              </a:xfrm>
              <a:prstGeom prst="straightConnector1">
                <a:avLst/>
              </a:prstGeom>
              <a:ln>
                <a:solidFill>
                  <a:srgbClr val="FF0000"/>
                </a:solidFill>
                <a:tailEnd type="arrow"/>
              </a:ln>
              <a:effectLst/>
            </p:spPr>
            <p:style>
              <a:lnRef idx="2">
                <a:schemeClr val="accent1"/>
              </a:lnRef>
              <a:fillRef idx="0">
                <a:schemeClr val="accent1"/>
              </a:fillRef>
              <a:effectRef idx="1">
                <a:schemeClr val="accent1"/>
              </a:effectRef>
              <a:fontRef idx="minor">
                <a:schemeClr val="tx1"/>
              </a:fontRef>
            </p:style>
          </p:cxnSp>
          <p:sp>
            <p:nvSpPr>
              <p:cNvPr id="109" name="Rectangle 5"/>
              <p:cNvSpPr>
                <a:spLocks noChangeArrowheads="1"/>
              </p:cNvSpPr>
              <p:nvPr/>
            </p:nvSpPr>
            <p:spPr bwMode="auto">
              <a:xfrm>
                <a:off x="7183072" y="5355080"/>
                <a:ext cx="341256" cy="29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0" algn="ctr">
                    <a:solidFill>
                      <a:srgbClr val="000000"/>
                    </a:solidFill>
                    <a:miter lim="800000"/>
                    <a:headEnd/>
                    <a:tailEnd/>
                  </a14:hiddenLine>
                </a:ext>
              </a:extLst>
            </p:spPr>
            <p:txBody>
              <a:bodyPr wrap="square">
                <a:spAutoFit/>
              </a:bodyPr>
              <a:lstStyle/>
              <a:p>
                <a:pPr algn="l"/>
                <a:r>
                  <a:rPr lang="en-US" sz="1300" dirty="0" smtClean="0">
                    <a:solidFill>
                      <a:srgbClr val="FF0000"/>
                    </a:solidFill>
                    <a:latin typeface="Arial" panose="020B0604020202020204" pitchFamily="34" charset="0"/>
                    <a:cs typeface="Arial" panose="020B0604020202020204" pitchFamily="34" charset="0"/>
                    <a:sym typeface="Symbol"/>
                  </a:rPr>
                  <a:t>e</a:t>
                </a:r>
                <a:r>
                  <a:rPr lang="en-US" sz="1300" baseline="30000" dirty="0" smtClean="0">
                    <a:solidFill>
                      <a:srgbClr val="FF0000"/>
                    </a:solidFill>
                    <a:latin typeface="Arial" panose="020B0604020202020204" pitchFamily="34" charset="0"/>
                    <a:cs typeface="Arial" panose="020B0604020202020204" pitchFamily="34" charset="0"/>
                    <a:sym typeface="Symbol"/>
                  </a:rPr>
                  <a:t>-</a:t>
                </a:r>
                <a:endParaRPr lang="en-US" sz="1300" dirty="0" smtClean="0">
                  <a:solidFill>
                    <a:srgbClr val="FF0000"/>
                  </a:solidFill>
                  <a:latin typeface="Arial" panose="020B0604020202020204" pitchFamily="34" charset="0"/>
                  <a:cs typeface="Arial" panose="020B0604020202020204" pitchFamily="34" charset="0"/>
                  <a:sym typeface="Symbol"/>
                </a:endParaRPr>
              </a:p>
            </p:txBody>
          </p:sp>
          <p:sp>
            <p:nvSpPr>
              <p:cNvPr id="110" name="Ellipse 109"/>
              <p:cNvSpPr/>
              <p:nvPr/>
            </p:nvSpPr>
            <p:spPr>
              <a:xfrm>
                <a:off x="7822466" y="5595726"/>
                <a:ext cx="144016" cy="144016"/>
              </a:xfrm>
              <a:prstGeom prst="ellipse">
                <a:avLst/>
              </a:prstGeom>
              <a:solidFill>
                <a:srgbClr val="0000FF"/>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DE"/>
              </a:p>
            </p:txBody>
          </p:sp>
          <p:sp>
            <p:nvSpPr>
              <p:cNvPr id="111" name="Rectangle 5"/>
              <p:cNvSpPr>
                <a:spLocks noChangeArrowheads="1"/>
              </p:cNvSpPr>
              <p:nvPr/>
            </p:nvSpPr>
            <p:spPr bwMode="auto">
              <a:xfrm>
                <a:off x="7835545" y="5351698"/>
                <a:ext cx="341256"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0" algn="ctr">
                    <a:solidFill>
                      <a:srgbClr val="000000"/>
                    </a:solidFill>
                    <a:miter lim="800000"/>
                    <a:headEnd/>
                    <a:tailEnd/>
                  </a14:hiddenLine>
                </a:ext>
              </a:extLst>
            </p:spPr>
            <p:txBody>
              <a:bodyPr wrap="square">
                <a:spAutoFit/>
              </a:bodyPr>
              <a:lstStyle/>
              <a:p>
                <a:pPr algn="l"/>
                <a:r>
                  <a:rPr lang="en-US" sz="1400" b="1" i="1" dirty="0" smtClean="0">
                    <a:solidFill>
                      <a:srgbClr val="FFC000"/>
                    </a:solidFill>
                    <a:latin typeface="Arial" panose="020B0604020202020204" pitchFamily="34" charset="0"/>
                    <a:cs typeface="Arial" panose="020B0604020202020204" pitchFamily="34" charset="0"/>
                    <a:sym typeface="Symbol"/>
                  </a:rPr>
                  <a:t></a:t>
                </a:r>
              </a:p>
            </p:txBody>
          </p:sp>
          <p:sp>
            <p:nvSpPr>
              <p:cNvPr id="112" name="Gewitterblitz 111"/>
              <p:cNvSpPr/>
              <p:nvPr/>
            </p:nvSpPr>
            <p:spPr>
              <a:xfrm rot="15843211">
                <a:off x="8053332" y="5350593"/>
                <a:ext cx="216024" cy="369332"/>
              </a:xfrm>
              <a:prstGeom prst="lightningBolt">
                <a:avLst/>
              </a:prstGeom>
              <a:solidFill>
                <a:srgbClr val="FDBB63"/>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DE"/>
              </a:p>
            </p:txBody>
          </p:sp>
          <p:sp>
            <p:nvSpPr>
              <p:cNvPr id="113" name="Ellipse 112"/>
              <p:cNvSpPr/>
              <p:nvPr/>
            </p:nvSpPr>
            <p:spPr>
              <a:xfrm>
                <a:off x="7469464" y="5535259"/>
                <a:ext cx="144016" cy="144016"/>
              </a:xfrm>
              <a:prstGeom prst="ellipse">
                <a:avLst/>
              </a:prstGeom>
              <a:solidFill>
                <a:srgbClr val="0000FF"/>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DE"/>
              </a:p>
            </p:txBody>
          </p:sp>
          <p:cxnSp>
            <p:nvCxnSpPr>
              <p:cNvPr id="114" name="Gerade Verbindung mit Pfeil 113"/>
              <p:cNvCxnSpPr/>
              <p:nvPr/>
            </p:nvCxnSpPr>
            <p:spPr>
              <a:xfrm>
                <a:off x="7558130" y="5671606"/>
                <a:ext cx="94220" cy="220530"/>
              </a:xfrm>
              <a:prstGeom prst="straightConnector1">
                <a:avLst/>
              </a:prstGeom>
              <a:ln>
                <a:solidFill>
                  <a:srgbClr val="0000FF"/>
                </a:solidFill>
                <a:tailEnd type="arrow"/>
              </a:ln>
              <a:effectLst/>
            </p:spPr>
            <p:style>
              <a:lnRef idx="2">
                <a:schemeClr val="accent1"/>
              </a:lnRef>
              <a:fillRef idx="0">
                <a:schemeClr val="accent1"/>
              </a:fillRef>
              <a:effectRef idx="1">
                <a:schemeClr val="accent1"/>
              </a:effectRef>
              <a:fontRef idx="minor">
                <a:schemeClr val="tx1"/>
              </a:fontRef>
            </p:style>
          </p:cxnSp>
          <p:sp>
            <p:nvSpPr>
              <p:cNvPr id="115" name="Rectangle 5"/>
              <p:cNvSpPr>
                <a:spLocks noChangeArrowheads="1"/>
              </p:cNvSpPr>
              <p:nvPr/>
            </p:nvSpPr>
            <p:spPr bwMode="auto">
              <a:xfrm>
                <a:off x="7092280" y="5679275"/>
                <a:ext cx="560070" cy="29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0" algn="ctr">
                    <a:solidFill>
                      <a:srgbClr val="000000"/>
                    </a:solidFill>
                    <a:miter lim="800000"/>
                    <a:headEnd/>
                    <a:tailEnd/>
                  </a14:hiddenLine>
                </a:ext>
              </a:extLst>
            </p:spPr>
            <p:txBody>
              <a:bodyPr wrap="square">
                <a:spAutoFit/>
              </a:bodyPr>
              <a:lstStyle/>
              <a:p>
                <a:pPr algn="l"/>
                <a:r>
                  <a:rPr lang="en-US" sz="1300" b="1" dirty="0" smtClean="0">
                    <a:solidFill>
                      <a:srgbClr val="0000FF"/>
                    </a:solidFill>
                    <a:latin typeface="Arial" panose="020B0604020202020204" pitchFamily="34" charset="0"/>
                    <a:cs typeface="Arial" panose="020B0604020202020204" pitchFamily="34" charset="0"/>
                    <a:sym typeface="Symbol"/>
                  </a:rPr>
                  <a:t>n, </a:t>
                </a:r>
                <a:r>
                  <a:rPr lang="en-US" sz="1300" b="1" dirty="0" smtClean="0">
                    <a:solidFill>
                      <a:srgbClr val="9900CC"/>
                    </a:solidFill>
                    <a:latin typeface="Arial" panose="020B0604020202020204" pitchFamily="34" charset="0"/>
                    <a:cs typeface="Arial" panose="020B0604020202020204" pitchFamily="34" charset="0"/>
                    <a:sym typeface="Symbol"/>
                  </a:rPr>
                  <a:t>p</a:t>
                </a:r>
              </a:p>
            </p:txBody>
          </p:sp>
        </p:grpSp>
        <p:sp>
          <p:nvSpPr>
            <p:cNvPr id="99" name="Rectangle 5"/>
            <p:cNvSpPr>
              <a:spLocks noChangeArrowheads="1"/>
            </p:cNvSpPr>
            <p:nvPr/>
          </p:nvSpPr>
          <p:spPr bwMode="auto">
            <a:xfrm>
              <a:off x="5553266" y="1052736"/>
              <a:ext cx="1389876" cy="323165"/>
            </a:xfrm>
            <a:prstGeom prst="rect">
              <a:avLst/>
            </a:prstGeom>
            <a:noFill/>
            <a:ln w="6350">
              <a:noFill/>
            </a:ln>
            <a:extLst/>
          </p:spPr>
          <p:txBody>
            <a:bodyPr wrap="square">
              <a:spAutoFit/>
            </a:bodyPr>
            <a:lstStyle/>
            <a:p>
              <a:r>
                <a:rPr lang="en-US" sz="1500" dirty="0" smtClean="0">
                  <a:latin typeface="Arial" panose="020B0604020202020204" pitchFamily="34" charset="0"/>
                  <a:cs typeface="Arial" panose="020B0604020202020204" pitchFamily="34" charset="0"/>
                  <a:sym typeface="Symbol"/>
                </a:rPr>
                <a:t>material</a:t>
              </a:r>
            </a:p>
          </p:txBody>
        </p:sp>
        <p:sp>
          <p:nvSpPr>
            <p:cNvPr id="100" name="Rectangle 5"/>
            <p:cNvSpPr>
              <a:spLocks noChangeArrowheads="1"/>
            </p:cNvSpPr>
            <p:nvPr/>
          </p:nvSpPr>
          <p:spPr bwMode="auto">
            <a:xfrm>
              <a:off x="7189797" y="855802"/>
              <a:ext cx="1737670" cy="492443"/>
            </a:xfrm>
            <a:prstGeom prst="rect">
              <a:avLst/>
            </a:prstGeom>
            <a:noFill/>
            <a:ln w="12700">
              <a:solidFill>
                <a:srgbClr val="000000"/>
              </a:solidFill>
            </a:ln>
            <a:extLst/>
          </p:spPr>
          <p:txBody>
            <a:bodyPr wrap="square">
              <a:spAutoFit/>
            </a:bodyPr>
            <a:lstStyle/>
            <a:p>
              <a:pPr algn="l">
                <a:spcBef>
                  <a:spcPts val="0"/>
                </a:spcBef>
              </a:pPr>
              <a:r>
                <a:rPr lang="en-US" sz="1300" b="1" i="1" dirty="0" smtClean="0">
                  <a:solidFill>
                    <a:srgbClr val="0000FF"/>
                  </a:solidFill>
                  <a:latin typeface="Arial" panose="020B0604020202020204" pitchFamily="34" charset="0"/>
                  <a:cs typeface="Arial" panose="020B0604020202020204" pitchFamily="34" charset="0"/>
                  <a:sym typeface="Symbol"/>
                </a:rPr>
                <a:t>A =</a:t>
              </a:r>
              <a:r>
                <a:rPr lang="en-US" sz="1300" dirty="0" smtClean="0">
                  <a:latin typeface="Arial" panose="020B0604020202020204" pitchFamily="34" charset="0"/>
                  <a:cs typeface="Arial" panose="020B0604020202020204" pitchFamily="34" charset="0"/>
                  <a:sym typeface="Symbol"/>
                </a:rPr>
                <a:t> </a:t>
              </a:r>
              <a:r>
                <a:rPr lang="en-US" sz="1300" dirty="0" smtClean="0">
                  <a:solidFill>
                    <a:srgbClr val="0000FF"/>
                  </a:solidFill>
                  <a:latin typeface="Arial" panose="020B0604020202020204" pitchFamily="34" charset="0"/>
                  <a:cs typeface="Arial" panose="020B0604020202020204" pitchFamily="34" charset="0"/>
                  <a:sym typeface="Symbol"/>
                </a:rPr>
                <a:t>atomic reaction</a:t>
              </a:r>
            </a:p>
            <a:p>
              <a:pPr algn="l">
                <a:spcBef>
                  <a:spcPts val="0"/>
                </a:spcBef>
              </a:pPr>
              <a:r>
                <a:rPr lang="en-US" sz="1300" b="1" i="1" dirty="0" smtClean="0">
                  <a:solidFill>
                    <a:srgbClr val="0000FF"/>
                  </a:solidFill>
                  <a:latin typeface="Arial" panose="020B0604020202020204" pitchFamily="34" charset="0"/>
                  <a:cs typeface="Arial" panose="020B0604020202020204" pitchFamily="34" charset="0"/>
                  <a:sym typeface="Symbol"/>
                </a:rPr>
                <a:t>N =</a:t>
              </a:r>
              <a:r>
                <a:rPr lang="en-US" sz="1300" dirty="0" smtClean="0">
                  <a:latin typeface="Arial" panose="020B0604020202020204" pitchFamily="34" charset="0"/>
                  <a:cs typeface="Arial" panose="020B0604020202020204" pitchFamily="34" charset="0"/>
                  <a:sym typeface="Symbol"/>
                </a:rPr>
                <a:t> </a:t>
              </a:r>
              <a:r>
                <a:rPr lang="en-US" sz="1300" dirty="0" smtClean="0">
                  <a:solidFill>
                    <a:srgbClr val="0000FF"/>
                  </a:solidFill>
                  <a:latin typeface="Arial" panose="020B0604020202020204" pitchFamily="34" charset="0"/>
                  <a:cs typeface="Arial" panose="020B0604020202020204" pitchFamily="34" charset="0"/>
                  <a:sym typeface="Symbol"/>
                </a:rPr>
                <a:t>nuclear reaction</a:t>
              </a:r>
            </a:p>
          </p:txBody>
        </p:sp>
        <p:cxnSp>
          <p:nvCxnSpPr>
            <p:cNvPr id="101" name="Gerader Verbinder 100"/>
            <p:cNvCxnSpPr/>
            <p:nvPr/>
          </p:nvCxnSpPr>
          <p:spPr>
            <a:xfrm flipV="1">
              <a:off x="4308197" y="1904348"/>
              <a:ext cx="4578769" cy="13850"/>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02" name="Gerader Verbinder 101"/>
            <p:cNvCxnSpPr/>
            <p:nvPr/>
          </p:nvCxnSpPr>
          <p:spPr>
            <a:xfrm flipV="1">
              <a:off x="4288658" y="2577145"/>
              <a:ext cx="4589315" cy="14415"/>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03" name="Gerader Verbinder 102"/>
            <p:cNvCxnSpPr/>
            <p:nvPr/>
          </p:nvCxnSpPr>
          <p:spPr>
            <a:xfrm>
              <a:off x="4279279" y="3332527"/>
              <a:ext cx="4607687" cy="0"/>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04" name="Gerader Verbinder 103"/>
            <p:cNvCxnSpPr/>
            <p:nvPr/>
          </p:nvCxnSpPr>
          <p:spPr>
            <a:xfrm flipV="1">
              <a:off x="4279279" y="4097133"/>
              <a:ext cx="4598694" cy="6669"/>
            </a:xfrm>
            <a:prstGeom prst="line">
              <a:avLst/>
            </a:prstGeom>
            <a:ln w="127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grpSp>
      <mc:AlternateContent xmlns:mc="http://schemas.openxmlformats.org/markup-compatibility/2006" xmlns:a14="http://schemas.microsoft.com/office/drawing/2010/main">
        <mc:Choice Requires="a14">
          <p:sp>
            <p:nvSpPr>
              <p:cNvPr id="147" name="Rectangle 5"/>
              <p:cNvSpPr>
                <a:spLocks noChangeArrowheads="1"/>
              </p:cNvSpPr>
              <p:nvPr/>
            </p:nvSpPr>
            <p:spPr bwMode="auto">
              <a:xfrm>
                <a:off x="156441" y="3140968"/>
                <a:ext cx="5353244" cy="1373068"/>
              </a:xfrm>
              <a:prstGeom prst="rect">
                <a:avLst/>
              </a:prstGeom>
              <a:noFill/>
              <a:ln w="6350">
                <a:noFill/>
              </a:ln>
              <a:extLst/>
            </p:spPr>
            <p:txBody>
              <a:bodyPr wrap="square">
                <a:spAutoFit/>
              </a:bodyPr>
              <a:lstStyle/>
              <a:p>
                <a:pPr algn="l"/>
                <a:r>
                  <a:rPr lang="en-US" sz="1500" dirty="0" smtClean="0">
                    <a:latin typeface="Arial" panose="020B0604020202020204" pitchFamily="34" charset="0"/>
                    <a:cs typeface="Arial" panose="020B0604020202020204" pitchFamily="34" charset="0"/>
                    <a:sym typeface="Symbol"/>
                  </a:rPr>
                  <a:t>Cross section </a:t>
                </a:r>
                <a:r>
                  <a:rPr lang="en-US" sz="1500" b="1" i="1" dirty="0" smtClean="0">
                    <a:latin typeface="Arial" panose="020B0604020202020204" pitchFamily="34" charset="0"/>
                    <a:cs typeface="Arial" panose="020B0604020202020204" pitchFamily="34" charset="0"/>
                    <a:sym typeface="Symbol"/>
                  </a:rPr>
                  <a:t></a:t>
                </a:r>
                <a:r>
                  <a:rPr lang="en-US" sz="1500" b="1" i="1" baseline="-25000" dirty="0" smtClean="0">
                    <a:latin typeface="Arial" panose="020B0604020202020204" pitchFamily="34" charset="0"/>
                    <a:cs typeface="Arial" panose="020B0604020202020204" pitchFamily="34" charset="0"/>
                    <a:sym typeface="Symbol"/>
                  </a:rPr>
                  <a:t>geo</a:t>
                </a:r>
                <a:r>
                  <a:rPr lang="en-US" sz="1500" b="1" i="1" dirty="0" smtClean="0">
                    <a:latin typeface="Arial" panose="020B0604020202020204" pitchFamily="34" charset="0"/>
                    <a:cs typeface="Arial" panose="020B0604020202020204" pitchFamily="34" charset="0"/>
                    <a:sym typeface="Symbol"/>
                  </a:rPr>
                  <a:t> </a:t>
                </a:r>
                <a:r>
                  <a:rPr lang="en-US" sz="1500" dirty="0" smtClean="0">
                    <a:latin typeface="Arial" panose="020B0604020202020204" pitchFamily="34" charset="0"/>
                    <a:cs typeface="Arial" panose="020B0604020202020204" pitchFamily="34" charset="0"/>
                    <a:sym typeface="Symbol"/>
                  </a:rPr>
                  <a:t>comparable to size:</a:t>
                </a:r>
              </a:p>
              <a:p>
                <a:pPr marL="285750" indent="-285750" algn="l">
                  <a:buFont typeface="Wingdings" panose="05000000000000000000" pitchFamily="2" charset="2"/>
                  <a:buChar char="Ø"/>
                </a:pPr>
                <a:r>
                  <a:rPr lang="en-US" sz="1500" dirty="0" smtClean="0">
                    <a:latin typeface="Arial" panose="020B0604020202020204" pitchFamily="34" charset="0"/>
                    <a:cs typeface="Arial" panose="020B0604020202020204" pitchFamily="34" charset="0"/>
                    <a:sym typeface="Symbol"/>
                  </a:rPr>
                  <a:t>Size of  </a:t>
                </a:r>
                <a:r>
                  <a:rPr lang="en-US" sz="1500" b="1" dirty="0" smtClean="0">
                    <a:latin typeface="Arial" panose="020B0604020202020204" pitchFamily="34" charset="0"/>
                    <a:cs typeface="Arial" panose="020B0604020202020204" pitchFamily="34" charset="0"/>
                    <a:sym typeface="Symbol"/>
                  </a:rPr>
                  <a:t>atom</a:t>
                </a:r>
                <a:r>
                  <a:rPr lang="en-US" sz="1500" dirty="0" smtClean="0">
                    <a:latin typeface="Arial" panose="020B0604020202020204" pitchFamily="34" charset="0"/>
                    <a:cs typeface="Arial" panose="020B0604020202020204" pitchFamily="34" charset="0"/>
                    <a:sym typeface="Symbol"/>
                  </a:rPr>
                  <a:t>: </a:t>
                </a:r>
                <a:r>
                  <a:rPr lang="en-US" sz="1500" b="1" i="1" dirty="0" err="1" smtClean="0">
                    <a:latin typeface="Arial" panose="020B0604020202020204" pitchFamily="34" charset="0"/>
                    <a:cs typeface="Arial" panose="020B0604020202020204" pitchFamily="34" charset="0"/>
                    <a:sym typeface="Symbol"/>
                  </a:rPr>
                  <a:t>r</a:t>
                </a:r>
                <a:r>
                  <a:rPr lang="en-US" sz="1500" b="1" i="1" baseline="-25000" dirty="0" err="1" smtClean="0">
                    <a:latin typeface="Arial" panose="020B0604020202020204" pitchFamily="34" charset="0"/>
                    <a:cs typeface="Arial" panose="020B0604020202020204" pitchFamily="34" charset="0"/>
                    <a:sym typeface="Symbol"/>
                  </a:rPr>
                  <a:t>Bohr</a:t>
                </a:r>
                <a:r>
                  <a:rPr lang="en-US" sz="1500" b="1" i="1" baseline="-25000" dirty="0" smtClean="0">
                    <a:latin typeface="Arial" panose="020B0604020202020204" pitchFamily="34" charset="0"/>
                    <a:cs typeface="Arial" panose="020B0604020202020204" pitchFamily="34" charset="0"/>
                    <a:sym typeface="Symbol"/>
                  </a:rPr>
                  <a:t> </a:t>
                </a:r>
                <a:r>
                  <a:rPr lang="en-US" sz="1500" dirty="0" smtClean="0">
                    <a:latin typeface="Arial" panose="020B0604020202020204" pitchFamily="34" charset="0"/>
                    <a:cs typeface="Arial" panose="020B0604020202020204" pitchFamily="34" charset="0"/>
                    <a:sym typeface="Symbol"/>
                  </a:rPr>
                  <a:t>= 0.053 nm</a:t>
                </a:r>
                <a:endParaRPr lang="de-DE" sz="1700" i="1" dirty="0" smtClean="0">
                  <a:latin typeface="Cambria Math"/>
                  <a:ea typeface="Cambria Math"/>
                  <a:cs typeface="Arial" panose="020B0604020202020204" pitchFamily="34" charset="0"/>
                  <a:sym typeface="Symbol"/>
                </a:endParaRPr>
              </a:p>
              <a:p>
                <a:pPr algn="l">
                  <a:spcBef>
                    <a:spcPts val="600"/>
                  </a:spcBef>
                </a:pPr>
                <a:r>
                  <a:rPr lang="de-DE" sz="1700" b="0" dirty="0" smtClean="0">
                    <a:ea typeface="Cambria Math"/>
                    <a:cs typeface="Arial" panose="020B0604020202020204" pitchFamily="34" charset="0"/>
                    <a:sym typeface="Symbol"/>
                  </a:rPr>
                  <a:t>      </a:t>
                </a:r>
                <a14:m>
                  <m:oMath xmlns:m="http://schemas.openxmlformats.org/officeDocument/2006/math">
                    <m:sSubSup>
                      <m:sSubSupPr>
                        <m:ctrlPr>
                          <a:rPr lang="de-DE" sz="1700" b="0" i="1" smtClean="0">
                            <a:latin typeface="Cambria Math" panose="02040503050406030204" pitchFamily="18" charset="0"/>
                            <a:ea typeface="Cambria Math"/>
                            <a:cs typeface="Arial" panose="020B0604020202020204" pitchFamily="34" charset="0"/>
                            <a:sym typeface="Symbol"/>
                          </a:rPr>
                        </m:ctrlPr>
                      </m:sSubSupPr>
                      <m:e>
                        <m:r>
                          <a:rPr lang="de-DE" sz="1700" b="0" i="1" smtClean="0">
                            <a:latin typeface="Cambria Math" panose="02040503050406030204" pitchFamily="18" charset="0"/>
                            <a:ea typeface="Cambria Math" panose="02040503050406030204" pitchFamily="18" charset="0"/>
                            <a:cs typeface="Arial" panose="020B0604020202020204" pitchFamily="34" charset="0"/>
                            <a:sym typeface="Symbol"/>
                          </a:rPr>
                          <m:t>𝜎</m:t>
                        </m:r>
                      </m:e>
                      <m:sub>
                        <m:r>
                          <a:rPr lang="de-DE" sz="1700" b="0" i="1" smtClean="0">
                            <a:latin typeface="Cambria Math" panose="02040503050406030204" pitchFamily="18" charset="0"/>
                            <a:ea typeface="Cambria Math"/>
                            <a:cs typeface="Arial" panose="020B0604020202020204" pitchFamily="34" charset="0"/>
                            <a:sym typeface="Symbol"/>
                          </a:rPr>
                          <m:t>𝑔𝑒𝑜</m:t>
                        </m:r>
                      </m:sub>
                      <m:sup>
                        <m:r>
                          <a:rPr lang="de-DE" sz="1700" b="0" i="1" smtClean="0">
                            <a:latin typeface="Cambria Math" panose="02040503050406030204" pitchFamily="18" charset="0"/>
                            <a:ea typeface="Cambria Math"/>
                            <a:cs typeface="Arial" panose="020B0604020202020204" pitchFamily="34" charset="0"/>
                            <a:sym typeface="Symbol"/>
                          </a:rPr>
                          <m:t>𝑎𝑡𝑜𝑚</m:t>
                        </m:r>
                      </m:sup>
                    </m:sSubSup>
                    <m:r>
                      <a:rPr lang="de-DE" sz="1700" b="0" i="1" smtClean="0">
                        <a:latin typeface="Cambria Math"/>
                        <a:cs typeface="Arial" panose="020B0604020202020204" pitchFamily="34" charset="0"/>
                        <a:sym typeface="Symbol"/>
                      </a:rPr>
                      <m:t>=</m:t>
                    </m:r>
                    <m:r>
                      <a:rPr lang="de-DE" sz="1700" b="0" i="1" smtClean="0">
                        <a:latin typeface="Cambria Math"/>
                        <a:ea typeface="Cambria Math"/>
                        <a:cs typeface="Arial" panose="020B0604020202020204" pitchFamily="34" charset="0"/>
                        <a:sym typeface="Symbol"/>
                      </a:rPr>
                      <m:t>𝜋</m:t>
                    </m:r>
                    <m:r>
                      <a:rPr lang="de-DE" sz="1700" b="0" i="1" smtClean="0">
                        <a:latin typeface="Cambria Math"/>
                        <a:ea typeface="Cambria Math"/>
                        <a:cs typeface="Arial" panose="020B0604020202020204" pitchFamily="34" charset="0"/>
                        <a:sym typeface="Symbol"/>
                      </a:rPr>
                      <m:t> </m:t>
                    </m:r>
                    <m:sSup>
                      <m:sSupPr>
                        <m:ctrlPr>
                          <a:rPr lang="de-DE" sz="1700" b="0" i="1" smtClean="0">
                            <a:latin typeface="Cambria Math" panose="02040503050406030204" pitchFamily="18" charset="0"/>
                            <a:ea typeface="Cambria Math"/>
                            <a:cs typeface="Arial" panose="020B0604020202020204" pitchFamily="34" charset="0"/>
                            <a:sym typeface="Symbol"/>
                          </a:rPr>
                        </m:ctrlPr>
                      </m:sSupPr>
                      <m:e>
                        <m:d>
                          <m:dPr>
                            <m:ctrlPr>
                              <a:rPr lang="de-DE" sz="1700" b="0" i="1" smtClean="0">
                                <a:latin typeface="Cambria Math" panose="02040503050406030204" pitchFamily="18" charset="0"/>
                                <a:ea typeface="Cambria Math"/>
                                <a:cs typeface="Arial" panose="020B0604020202020204" pitchFamily="34" charset="0"/>
                                <a:sym typeface="Symbol"/>
                              </a:rPr>
                            </m:ctrlPr>
                          </m:dPr>
                          <m:e>
                            <m:sSub>
                              <m:sSubPr>
                                <m:ctrlPr>
                                  <a:rPr lang="de-DE" sz="1700" b="0" i="1" smtClean="0">
                                    <a:latin typeface="Cambria Math" panose="02040503050406030204" pitchFamily="18" charset="0"/>
                                    <a:ea typeface="Cambria Math"/>
                                    <a:cs typeface="Arial" panose="020B0604020202020204" pitchFamily="34" charset="0"/>
                                    <a:sym typeface="Symbol"/>
                                  </a:rPr>
                                </m:ctrlPr>
                              </m:sSubPr>
                              <m:e>
                                <m:r>
                                  <a:rPr lang="de-DE" sz="1700" b="0" i="1" smtClean="0">
                                    <a:latin typeface="Cambria Math"/>
                                    <a:ea typeface="Cambria Math"/>
                                    <a:cs typeface="Arial" panose="020B0604020202020204" pitchFamily="34" charset="0"/>
                                    <a:sym typeface="Symbol"/>
                                  </a:rPr>
                                  <m:t>𝑟</m:t>
                                </m:r>
                              </m:e>
                              <m:sub>
                                <m:r>
                                  <a:rPr lang="de-DE" sz="1700" b="0" i="1" smtClean="0">
                                    <a:latin typeface="Cambria Math"/>
                                    <a:ea typeface="Cambria Math"/>
                                    <a:cs typeface="Arial" panose="020B0604020202020204" pitchFamily="34" charset="0"/>
                                    <a:sym typeface="Symbol"/>
                                  </a:rPr>
                                  <m:t>𝐵𝑜h𝑟</m:t>
                                </m:r>
                              </m:sub>
                            </m:sSub>
                          </m:e>
                        </m:d>
                      </m:e>
                      <m:sup>
                        <m:r>
                          <a:rPr lang="de-DE" sz="1700" b="0" i="1" smtClean="0">
                            <a:latin typeface="Cambria Math"/>
                            <a:ea typeface="Cambria Math"/>
                            <a:cs typeface="Arial" panose="020B0604020202020204" pitchFamily="34" charset="0"/>
                            <a:sym typeface="Symbol"/>
                          </a:rPr>
                          <m:t>2</m:t>
                        </m:r>
                      </m:sup>
                    </m:sSup>
                    <m:r>
                      <a:rPr lang="de-DE" sz="1700" b="0" i="1" smtClean="0">
                        <a:latin typeface="Cambria Math"/>
                        <a:ea typeface="Cambria Math"/>
                        <a:cs typeface="Arial" panose="020B0604020202020204" pitchFamily="34" charset="0"/>
                        <a:sym typeface="Symbol"/>
                      </a:rPr>
                      <m:t>=8,8 ∙</m:t>
                    </m:r>
                    <m:sSup>
                      <m:sSupPr>
                        <m:ctrlPr>
                          <a:rPr lang="de-DE" sz="1700" b="0" i="1" smtClean="0">
                            <a:latin typeface="Cambria Math" panose="02040503050406030204" pitchFamily="18" charset="0"/>
                            <a:ea typeface="Cambria Math"/>
                            <a:cs typeface="Arial" panose="020B0604020202020204" pitchFamily="34" charset="0"/>
                            <a:sym typeface="Symbol"/>
                          </a:rPr>
                        </m:ctrlPr>
                      </m:sSupPr>
                      <m:e>
                        <m:r>
                          <a:rPr lang="de-DE" sz="1700" b="0" i="1" smtClean="0">
                            <a:latin typeface="Cambria Math"/>
                            <a:ea typeface="Cambria Math"/>
                            <a:cs typeface="Arial" panose="020B0604020202020204" pitchFamily="34" charset="0"/>
                            <a:sym typeface="Symbol"/>
                          </a:rPr>
                          <m:t>10</m:t>
                        </m:r>
                      </m:e>
                      <m:sup>
                        <m:r>
                          <a:rPr lang="de-DE" sz="1700" b="0" i="1" smtClean="0">
                            <a:latin typeface="Cambria Math"/>
                            <a:ea typeface="Cambria Math"/>
                            <a:cs typeface="Arial" panose="020B0604020202020204" pitchFamily="34" charset="0"/>
                            <a:sym typeface="Symbol"/>
                          </a:rPr>
                          <m:t>−17</m:t>
                        </m:r>
                      </m:sup>
                    </m:sSup>
                    <m:r>
                      <a:rPr lang="de-DE" sz="1700" b="0" i="1" smtClean="0">
                        <a:latin typeface="Cambria Math"/>
                        <a:ea typeface="Cambria Math"/>
                        <a:cs typeface="Arial" panose="020B0604020202020204" pitchFamily="34" charset="0"/>
                        <a:sym typeface="Symbol"/>
                      </a:rPr>
                      <m:t> </m:t>
                    </m:r>
                    <m:sSup>
                      <m:sSupPr>
                        <m:ctrlPr>
                          <a:rPr lang="de-DE" sz="1700" b="0" i="1" smtClean="0">
                            <a:latin typeface="Cambria Math" panose="02040503050406030204" pitchFamily="18" charset="0"/>
                            <a:ea typeface="Cambria Math"/>
                            <a:cs typeface="Arial" panose="020B0604020202020204" pitchFamily="34" charset="0"/>
                            <a:sym typeface="Symbol"/>
                          </a:rPr>
                        </m:ctrlPr>
                      </m:sSupPr>
                      <m:e>
                        <m:r>
                          <m:rPr>
                            <m:sty m:val="p"/>
                          </m:rPr>
                          <a:rPr lang="de-DE" sz="1700" b="0" i="0" smtClean="0">
                            <a:latin typeface="Cambria Math"/>
                            <a:ea typeface="Cambria Math"/>
                            <a:cs typeface="Arial" panose="020B0604020202020204" pitchFamily="34" charset="0"/>
                            <a:sym typeface="Symbol"/>
                          </a:rPr>
                          <m:t>cm</m:t>
                        </m:r>
                      </m:e>
                      <m:sup>
                        <m:r>
                          <a:rPr lang="de-DE" sz="1700" b="0" i="1" smtClean="0">
                            <a:latin typeface="Cambria Math"/>
                            <a:ea typeface="Cambria Math"/>
                            <a:cs typeface="Arial" panose="020B0604020202020204" pitchFamily="34" charset="0"/>
                            <a:sym typeface="Symbol"/>
                          </a:rPr>
                          <m:t>2</m:t>
                        </m:r>
                      </m:sup>
                    </m:sSup>
                  </m:oMath>
                </a14:m>
                <a:endParaRPr lang="en-US" sz="1700" dirty="0" smtClean="0">
                  <a:latin typeface="Arial" panose="020B0604020202020204" pitchFamily="34" charset="0"/>
                  <a:cs typeface="Arial" panose="020B0604020202020204" pitchFamily="34" charset="0"/>
                  <a:sym typeface="Symbol"/>
                </a:endParaRPr>
              </a:p>
              <a:p>
                <a:pPr algn="l">
                  <a:spcBef>
                    <a:spcPts val="600"/>
                  </a:spcBef>
                </a:pPr>
                <a:r>
                  <a:rPr lang="de-DE" sz="1600" dirty="0" smtClean="0">
                    <a:ea typeface="Cambria Math"/>
                    <a:cs typeface="Arial" panose="020B0604020202020204" pitchFamily="34" charset="0"/>
                    <a:sym typeface="Symbol"/>
                  </a:rPr>
                  <a:t>                   </a:t>
                </a:r>
                <a14:m>
                  <m:oMath xmlns:m="http://schemas.openxmlformats.org/officeDocument/2006/math">
                    <m:r>
                      <a:rPr lang="de-DE" sz="1700" i="1" smtClean="0">
                        <a:latin typeface="Cambria Math"/>
                        <a:ea typeface="Cambria Math"/>
                        <a:cs typeface="Arial" panose="020B0604020202020204" pitchFamily="34" charset="0"/>
                        <a:sym typeface="Symbol"/>
                      </a:rPr>
                      <m:t>≈</m:t>
                    </m:r>
                    <m:sSup>
                      <m:sSupPr>
                        <m:ctrlPr>
                          <a:rPr lang="de-DE" sz="1700" i="1">
                            <a:latin typeface="Cambria Math" panose="02040503050406030204" pitchFamily="18" charset="0"/>
                            <a:ea typeface="Cambria Math"/>
                            <a:cs typeface="Arial" panose="020B0604020202020204" pitchFamily="34" charset="0"/>
                            <a:sym typeface="Symbol"/>
                          </a:rPr>
                        </m:ctrlPr>
                      </m:sSupPr>
                      <m:e>
                        <m:r>
                          <a:rPr lang="de-DE" sz="1700" i="1">
                            <a:latin typeface="Cambria Math"/>
                            <a:ea typeface="Cambria Math"/>
                            <a:cs typeface="Arial" panose="020B0604020202020204" pitchFamily="34" charset="0"/>
                            <a:sym typeface="Symbol"/>
                          </a:rPr>
                          <m:t>10</m:t>
                        </m:r>
                      </m:e>
                      <m:sup>
                        <m:r>
                          <a:rPr lang="de-DE" sz="1700" i="1">
                            <a:latin typeface="Cambria Math"/>
                            <a:ea typeface="Cambria Math"/>
                            <a:cs typeface="Arial" panose="020B0604020202020204" pitchFamily="34" charset="0"/>
                            <a:sym typeface="Symbol"/>
                          </a:rPr>
                          <m:t>−16</m:t>
                        </m:r>
                      </m:sup>
                    </m:sSup>
                    <m:sSup>
                      <m:sSupPr>
                        <m:ctrlPr>
                          <a:rPr lang="de-DE" sz="1700" i="1">
                            <a:latin typeface="Cambria Math" panose="02040503050406030204" pitchFamily="18" charset="0"/>
                            <a:ea typeface="Cambria Math"/>
                            <a:cs typeface="Arial" panose="020B0604020202020204" pitchFamily="34" charset="0"/>
                            <a:sym typeface="Symbol"/>
                          </a:rPr>
                        </m:ctrlPr>
                      </m:sSupPr>
                      <m:e>
                        <m:r>
                          <m:rPr>
                            <m:sty m:val="p"/>
                          </m:rPr>
                          <a:rPr lang="de-DE" sz="1700">
                            <a:latin typeface="Cambria Math"/>
                            <a:ea typeface="Cambria Math"/>
                            <a:cs typeface="Arial" panose="020B0604020202020204" pitchFamily="34" charset="0"/>
                            <a:sym typeface="Symbol"/>
                          </a:rPr>
                          <m:t>cm</m:t>
                        </m:r>
                      </m:e>
                      <m:sup>
                        <m:r>
                          <a:rPr lang="de-DE" sz="1700" i="1">
                            <a:latin typeface="Cambria Math"/>
                            <a:ea typeface="Cambria Math"/>
                            <a:cs typeface="Arial" panose="020B0604020202020204" pitchFamily="34" charset="0"/>
                            <a:sym typeface="Symbol"/>
                          </a:rPr>
                          <m:t>2</m:t>
                        </m:r>
                      </m:sup>
                    </m:sSup>
                  </m:oMath>
                </a14:m>
                <a:endParaRPr lang="en-US" sz="1700" dirty="0">
                  <a:latin typeface="Arial" panose="020B0604020202020204" pitchFamily="34" charset="0"/>
                  <a:cs typeface="Arial" panose="020B0604020202020204" pitchFamily="34" charset="0"/>
                  <a:sym typeface="Symbol"/>
                </a:endParaRPr>
              </a:p>
            </p:txBody>
          </p:sp>
        </mc:Choice>
        <mc:Fallback xmlns="">
          <p:sp>
            <p:nvSpPr>
              <p:cNvPr id="147" name="Rectangle 5"/>
              <p:cNvSpPr>
                <a:spLocks noRot="1" noChangeAspect="1" noMove="1" noResize="1" noEditPoints="1" noAdjustHandles="1" noChangeArrowheads="1" noChangeShapeType="1" noTextEdit="1"/>
              </p:cNvSpPr>
              <p:nvPr/>
            </p:nvSpPr>
            <p:spPr bwMode="auto">
              <a:xfrm>
                <a:off x="156441" y="3140968"/>
                <a:ext cx="5353244" cy="1373068"/>
              </a:xfrm>
              <a:prstGeom prst="rect">
                <a:avLst/>
              </a:prstGeom>
              <a:blipFill>
                <a:blip r:embed="rId7"/>
                <a:stretch>
                  <a:fillRect l="-456" t="-889"/>
                </a:stretch>
              </a:blipFill>
              <a:ln w="6350">
                <a:noFill/>
              </a:ln>
              <a:extLst/>
            </p:spPr>
            <p:txBody>
              <a:bodyPr/>
              <a:lstStyle/>
              <a:p>
                <a:r>
                  <a:rPr lang="en-US">
                    <a:noFill/>
                  </a:rPr>
                  <a:t> </a:t>
                </a:r>
              </a:p>
            </p:txBody>
          </p:sp>
        </mc:Fallback>
      </mc:AlternateContent>
    </p:spTree>
    <p:extLst>
      <p:ext uri="{BB962C8B-B14F-4D97-AF65-F5344CB8AC3E}">
        <p14:creationId xmlns:p14="http://schemas.microsoft.com/office/powerpoint/2010/main" val="1441791034"/>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6"/>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4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8"/>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8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5" grpId="0"/>
      <p:bldP spid="65" grpId="0"/>
      <p:bldP spid="66" grpId="0"/>
      <p:bldP spid="83" grpId="0"/>
      <p:bldP spid="147" grpId="0"/>
    </p:bldLst>
  </p:timing>
</p:sld>
</file>

<file path=ppt/theme/theme1.xml><?xml version="1.0" encoding="utf-8"?>
<a:theme xmlns:a="http://schemas.openxmlformats.org/drawingml/2006/main" name="gsi-folienmaster-2014-II">
  <a:themeElements>
    <a:clrScheme name="Benutzerdefiniert 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666666"/>
      </a:hlink>
      <a:folHlink>
        <a:srgbClr val="800080"/>
      </a:folHlink>
    </a:clrScheme>
    <a:fontScheme name="Office Klassisch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a:solidFill>
            <a:srgbClr val="FF0000"/>
          </a:solidFill>
        </a:ln>
        <a:effectLst/>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ln>
          <a:solidFill>
            <a:schemeClr val="tx1"/>
          </a:solidFill>
        </a:ln>
        <a:effectLst/>
      </a:spPr>
      <a:bodyPr/>
      <a:lstStyle/>
      <a:style>
        <a:lnRef idx="2">
          <a:schemeClr val="accent1"/>
        </a:lnRef>
        <a:fillRef idx="0">
          <a:schemeClr val="accent1"/>
        </a:fillRef>
        <a:effectRef idx="1">
          <a:schemeClr val="accent1"/>
        </a:effectRef>
        <a:fontRef idx="minor">
          <a:schemeClr val="tx1"/>
        </a:fontRef>
      </a:style>
    </a:lnDef>
    <a:txDef>
      <a:spPr/>
      <a:bodyPr vert="horz" lIns="91440" tIns="45720" rIns="91440" bIns="45720" rtlCol="0" anchor="t"/>
      <a:lstStyle>
        <a:defPPr algn="l">
          <a:defRPr dirty="0" smtClean="0"/>
        </a:defPPr>
      </a:lstStyle>
    </a:txDef>
  </a:objectDefaults>
  <a:extraClrSchemeLst/>
</a:theme>
</file>

<file path=ppt/theme/theme2.xml><?xml version="1.0" encoding="utf-8"?>
<a:theme xmlns:a="http://schemas.openxmlformats.org/drawingml/2006/main" name="Larissa">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8694</Words>
  <Application>Microsoft Office PowerPoint</Application>
  <PresentationFormat>Bildschirmpräsentation (4:3)</PresentationFormat>
  <Paragraphs>1597</Paragraphs>
  <Slides>67</Slides>
  <Notes>7</Notes>
  <HiddenSlides>1</HiddenSlides>
  <MMClips>0</MMClips>
  <ScaleCrop>false</ScaleCrop>
  <HeadingPairs>
    <vt:vector size="8" baseType="variant">
      <vt:variant>
        <vt:lpstr>Verwendete Schriftarten</vt:lpstr>
      </vt:variant>
      <vt:variant>
        <vt:i4>12</vt:i4>
      </vt:variant>
      <vt:variant>
        <vt:lpstr>Design</vt:lpstr>
      </vt:variant>
      <vt:variant>
        <vt:i4>1</vt:i4>
      </vt:variant>
      <vt:variant>
        <vt:lpstr>Eingebettete OLE-Server</vt:lpstr>
      </vt:variant>
      <vt:variant>
        <vt:i4>1</vt:i4>
      </vt:variant>
      <vt:variant>
        <vt:lpstr>Folientitel</vt:lpstr>
      </vt:variant>
      <vt:variant>
        <vt:i4>67</vt:i4>
      </vt:variant>
    </vt:vector>
  </HeadingPairs>
  <TitlesOfParts>
    <vt:vector size="81" baseType="lpstr">
      <vt:lpstr>ＭＳ Ｐゴシック</vt:lpstr>
      <vt:lpstr>ＭＳ Ｐゴシック</vt:lpstr>
      <vt:lpstr>Arial</vt:lpstr>
      <vt:lpstr>Book Antiqua</vt:lpstr>
      <vt:lpstr>Calibri</vt:lpstr>
      <vt:lpstr>Cambria Math</vt:lpstr>
      <vt:lpstr>Comic Sans MS</vt:lpstr>
      <vt:lpstr>Courier New</vt:lpstr>
      <vt:lpstr>Symbol</vt:lpstr>
      <vt:lpstr>Times</vt:lpstr>
      <vt:lpstr>Times New Roman</vt:lpstr>
      <vt:lpstr>Wingdings</vt:lpstr>
      <vt:lpstr>gsi-folienmaster-2014-II</vt:lpstr>
      <vt:lpstr>Equation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Demo</dc:creator>
  <cp:lastModifiedBy>Peter Forck</cp:lastModifiedBy>
  <cp:revision>1549</cp:revision>
  <cp:lastPrinted>2018-09-21T15:07:22Z</cp:lastPrinted>
  <dcterms:created xsi:type="dcterms:W3CDTF">2001-11-19T11:22:51Z</dcterms:created>
  <dcterms:modified xsi:type="dcterms:W3CDTF">2022-09-24T07:49:03Z</dcterms:modified>
</cp:coreProperties>
</file>