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tif" ContentType="image/t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1"/>
    <p:sldMasterId id="2147483687" r:id="rId2"/>
  </p:sldMasterIdLst>
  <p:notesMasterIdLst>
    <p:notesMasterId r:id="rId106"/>
  </p:notesMasterIdLst>
  <p:handoutMasterIdLst>
    <p:handoutMasterId r:id="rId107"/>
  </p:handoutMasterIdLst>
  <p:sldIdLst>
    <p:sldId id="256" r:id="rId3"/>
    <p:sldId id="532" r:id="rId4"/>
    <p:sldId id="257" r:id="rId5"/>
    <p:sldId id="354" r:id="rId6"/>
    <p:sldId id="396" r:id="rId7"/>
    <p:sldId id="378" r:id="rId8"/>
    <p:sldId id="430" r:id="rId9"/>
    <p:sldId id="271" r:id="rId10"/>
    <p:sldId id="397" r:id="rId11"/>
    <p:sldId id="424" r:id="rId12"/>
    <p:sldId id="425" r:id="rId13"/>
    <p:sldId id="546" r:id="rId14"/>
    <p:sldId id="545" r:id="rId15"/>
    <p:sldId id="592" r:id="rId16"/>
    <p:sldId id="439" r:id="rId17"/>
    <p:sldId id="426" r:id="rId18"/>
    <p:sldId id="440" r:id="rId19"/>
    <p:sldId id="497" r:id="rId20"/>
    <p:sldId id="401" r:id="rId21"/>
    <p:sldId id="398" r:id="rId22"/>
    <p:sldId id="442" r:id="rId23"/>
    <p:sldId id="349" r:id="rId24"/>
    <p:sldId id="584" r:id="rId25"/>
    <p:sldId id="583" r:id="rId26"/>
    <p:sldId id="589" r:id="rId27"/>
    <p:sldId id="586" r:id="rId28"/>
    <p:sldId id="591" r:id="rId29"/>
    <p:sldId id="594" r:id="rId30"/>
    <p:sldId id="598" r:id="rId31"/>
    <p:sldId id="595" r:id="rId32"/>
    <p:sldId id="596" r:id="rId33"/>
    <p:sldId id="597" r:id="rId34"/>
    <p:sldId id="599" r:id="rId35"/>
    <p:sldId id="600" r:id="rId36"/>
    <p:sldId id="601" r:id="rId37"/>
    <p:sldId id="602" r:id="rId38"/>
    <p:sldId id="603" r:id="rId39"/>
    <p:sldId id="604" r:id="rId40"/>
    <p:sldId id="572" r:id="rId41"/>
    <p:sldId id="607" r:id="rId42"/>
    <p:sldId id="458" r:id="rId43"/>
    <p:sldId id="496" r:id="rId44"/>
    <p:sldId id="543" r:id="rId45"/>
    <p:sldId id="606" r:id="rId46"/>
    <p:sldId id="523" r:id="rId47"/>
    <p:sldId id="519" r:id="rId48"/>
    <p:sldId id="521" r:id="rId49"/>
    <p:sldId id="516" r:id="rId50"/>
    <p:sldId id="608" r:id="rId51"/>
    <p:sldId id="509" r:id="rId52"/>
    <p:sldId id="513" r:id="rId53"/>
    <p:sldId id="609" r:id="rId54"/>
    <p:sldId id="515" r:id="rId55"/>
    <p:sldId id="514" r:id="rId56"/>
    <p:sldId id="613" r:id="rId57"/>
    <p:sldId id="510" r:id="rId58"/>
    <p:sldId id="610" r:id="rId59"/>
    <p:sldId id="614" r:id="rId60"/>
    <p:sldId id="616" r:id="rId61"/>
    <p:sldId id="611" r:id="rId62"/>
    <p:sldId id="517" r:id="rId63"/>
    <p:sldId id="443" r:id="rId64"/>
    <p:sldId id="418" r:id="rId65"/>
    <p:sldId id="498" r:id="rId66"/>
    <p:sldId id="479" r:id="rId67"/>
    <p:sldId id="469" r:id="rId68"/>
    <p:sldId id="525" r:id="rId69"/>
    <p:sldId id="527" r:id="rId70"/>
    <p:sldId id="530" r:id="rId71"/>
    <p:sldId id="531" r:id="rId72"/>
    <p:sldId id="473" r:id="rId73"/>
    <p:sldId id="617" r:id="rId74"/>
    <p:sldId id="544" r:id="rId75"/>
    <p:sldId id="474" r:id="rId76"/>
    <p:sldId id="475" r:id="rId77"/>
    <p:sldId id="419" r:id="rId78"/>
    <p:sldId id="477" r:id="rId79"/>
    <p:sldId id="576" r:id="rId80"/>
    <p:sldId id="579" r:id="rId81"/>
    <p:sldId id="619" r:id="rId82"/>
    <p:sldId id="420" r:id="rId83"/>
    <p:sldId id="421" r:id="rId84"/>
    <p:sldId id="573" r:id="rId85"/>
    <p:sldId id="593" r:id="rId86"/>
    <p:sldId id="612" r:id="rId87"/>
    <p:sldId id="375" r:id="rId88"/>
    <p:sldId id="620" r:id="rId89"/>
    <p:sldId id="621" r:id="rId90"/>
    <p:sldId id="622" r:id="rId91"/>
    <p:sldId id="623" r:id="rId92"/>
    <p:sldId id="624" r:id="rId93"/>
    <p:sldId id="625" r:id="rId94"/>
    <p:sldId id="626" r:id="rId95"/>
    <p:sldId id="627" r:id="rId96"/>
    <p:sldId id="628" r:id="rId97"/>
    <p:sldId id="629" r:id="rId98"/>
    <p:sldId id="630" r:id="rId99"/>
    <p:sldId id="631" r:id="rId100"/>
    <p:sldId id="632" r:id="rId101"/>
    <p:sldId id="633" r:id="rId102"/>
    <p:sldId id="634" r:id="rId103"/>
    <p:sldId id="635" r:id="rId104"/>
    <p:sldId id="636" r:id="rId10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719" userDrawn="1">
          <p15:clr>
            <a:srgbClr val="A4A3A4"/>
          </p15:clr>
        </p15:guide>
        <p15:guide id="3" pos="680" userDrawn="1">
          <p15:clr>
            <a:srgbClr val="A4A3A4"/>
          </p15:clr>
        </p15:guide>
        <p15:guide id="4" pos="2880" userDrawn="1">
          <p15:clr>
            <a:srgbClr val="A4A3A4"/>
          </p15:clr>
        </p15:guide>
        <p15:guide id="5" pos="5465" userDrawn="1">
          <p15:clr>
            <a:srgbClr val="A4A3A4"/>
          </p15:clr>
        </p15:guide>
        <p15:guide id="6" pos="317" userDrawn="1">
          <p15:clr>
            <a:srgbClr val="A4A3A4"/>
          </p15:clr>
        </p15:guide>
        <p15:guide id="12" orient="horz" pos="20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0504D"/>
    <a:srgbClr val="1F497D"/>
    <a:srgbClr val="5A9AD6"/>
    <a:srgbClr val="5B9BD5"/>
    <a:srgbClr val="EAEFF7"/>
    <a:srgbClr val="E9EDF4"/>
    <a:srgbClr val="4A7EBB"/>
    <a:srgbClr val="0E7EB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57" autoAdjust="0"/>
    <p:restoredTop sz="94660"/>
  </p:normalViewPr>
  <p:slideViewPr>
    <p:cSldViewPr snapToGrid="0" showGuides="1">
      <p:cViewPr varScale="1">
        <p:scale>
          <a:sx n="88" d="100"/>
          <a:sy n="88" d="100"/>
        </p:scale>
        <p:origin x="1162" y="91"/>
      </p:cViewPr>
      <p:guideLst>
        <p:guide pos="3719"/>
        <p:guide pos="680"/>
        <p:guide pos="2880"/>
        <p:guide pos="5465"/>
        <p:guide pos="317"/>
        <p:guide orient="horz" pos="2024"/>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handoutMaster" Target="handoutMasters/handoutMaster1.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viewProps" Target="viewProps.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4.wmf"/><Relationship Id="rId1" Type="http://schemas.openxmlformats.org/officeDocument/2006/relationships/image" Target="../media/image1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9F148EEC-505C-45B2-B5E8-4418437557CF}" type="datetimeFigureOut">
              <a:rPr lang="en-GB" smtClean="0"/>
              <a:t>25/09/2022</a:t>
            </a:fld>
            <a:endParaRPr lang="en-GB"/>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EB00ABD8-ACA1-4F93-94E1-5132D0F9C2B1}" type="slidenum">
              <a:rPr lang="en-GB" smtClean="0"/>
              <a:t>‹#›</a:t>
            </a:fld>
            <a:endParaRPr lang="en-GB"/>
          </a:p>
        </p:txBody>
      </p:sp>
    </p:spTree>
    <p:extLst>
      <p:ext uri="{BB962C8B-B14F-4D97-AF65-F5344CB8AC3E}">
        <p14:creationId xmlns:p14="http://schemas.microsoft.com/office/powerpoint/2010/main" val="4206615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157AB228-66D7-4178-B178-0E97D9C7B00D}" type="datetimeFigureOut">
              <a:rPr lang="en-US" smtClean="0"/>
              <a:t>9/25/2022</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3C1BC3C-79C8-4B9B-9B4F-47E7D28F4BD4}" type="slidenum">
              <a:rPr lang="en-US" smtClean="0"/>
              <a:t>‹#›</a:t>
            </a:fld>
            <a:endParaRPr lang="en-US"/>
          </a:p>
        </p:txBody>
      </p:sp>
    </p:spTree>
    <p:extLst>
      <p:ext uri="{BB962C8B-B14F-4D97-AF65-F5344CB8AC3E}">
        <p14:creationId xmlns:p14="http://schemas.microsoft.com/office/powerpoint/2010/main" val="4030921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C38E55B4-A633-4C51-AE8F-B8C1C12B8FA9}" type="slidenum">
              <a:rPr lang="en-GB" smtClean="0">
                <a:solidFill>
                  <a:srgbClr val="000000"/>
                </a:solidFill>
              </a:rPr>
              <a:pPr>
                <a:defRPr/>
              </a:pPr>
              <a:t>9</a:t>
            </a:fld>
            <a:endParaRPr lang="en-GB">
              <a:solidFill>
                <a:srgbClr val="000000"/>
              </a:solidFill>
            </a:endParaRPr>
          </a:p>
        </p:txBody>
      </p:sp>
    </p:spTree>
    <p:extLst>
      <p:ext uri="{BB962C8B-B14F-4D97-AF65-F5344CB8AC3E}">
        <p14:creationId xmlns:p14="http://schemas.microsoft.com/office/powerpoint/2010/main" val="21552728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33</a:t>
            </a:fld>
            <a:endParaRPr lang="en-US"/>
          </a:p>
        </p:txBody>
      </p:sp>
    </p:spTree>
    <p:extLst>
      <p:ext uri="{BB962C8B-B14F-4D97-AF65-F5344CB8AC3E}">
        <p14:creationId xmlns:p14="http://schemas.microsoft.com/office/powerpoint/2010/main" val="1219463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34</a:t>
            </a:fld>
            <a:endParaRPr lang="en-US"/>
          </a:p>
        </p:txBody>
      </p:sp>
    </p:spTree>
    <p:extLst>
      <p:ext uri="{BB962C8B-B14F-4D97-AF65-F5344CB8AC3E}">
        <p14:creationId xmlns:p14="http://schemas.microsoft.com/office/powerpoint/2010/main" val="892785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35</a:t>
            </a:fld>
            <a:endParaRPr lang="en-US"/>
          </a:p>
        </p:txBody>
      </p:sp>
    </p:spTree>
    <p:extLst>
      <p:ext uri="{BB962C8B-B14F-4D97-AF65-F5344CB8AC3E}">
        <p14:creationId xmlns:p14="http://schemas.microsoft.com/office/powerpoint/2010/main" val="3366262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36</a:t>
            </a:fld>
            <a:endParaRPr lang="en-US"/>
          </a:p>
        </p:txBody>
      </p:sp>
    </p:spTree>
    <p:extLst>
      <p:ext uri="{BB962C8B-B14F-4D97-AF65-F5344CB8AC3E}">
        <p14:creationId xmlns:p14="http://schemas.microsoft.com/office/powerpoint/2010/main" val="5474072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37</a:t>
            </a:fld>
            <a:endParaRPr lang="en-US"/>
          </a:p>
        </p:txBody>
      </p:sp>
    </p:spTree>
    <p:extLst>
      <p:ext uri="{BB962C8B-B14F-4D97-AF65-F5344CB8AC3E}">
        <p14:creationId xmlns:p14="http://schemas.microsoft.com/office/powerpoint/2010/main" val="1592764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43</a:t>
            </a:fld>
            <a:endParaRPr lang="en-US"/>
          </a:p>
        </p:txBody>
      </p:sp>
    </p:spTree>
    <p:extLst>
      <p:ext uri="{BB962C8B-B14F-4D97-AF65-F5344CB8AC3E}">
        <p14:creationId xmlns:p14="http://schemas.microsoft.com/office/powerpoint/2010/main" val="24303566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6763"/>
            <a:ext cx="5118100"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1849441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6763"/>
            <a:ext cx="5118100"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629627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6763"/>
            <a:ext cx="5118100"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30115323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3793329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24</a:t>
            </a:fld>
            <a:endParaRPr lang="en-US"/>
          </a:p>
        </p:txBody>
      </p:sp>
    </p:spTree>
    <p:extLst>
      <p:ext uri="{BB962C8B-B14F-4D97-AF65-F5344CB8AC3E}">
        <p14:creationId xmlns:p14="http://schemas.microsoft.com/office/powerpoint/2010/main" val="36367297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1777576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33479652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86</a:t>
            </a:fld>
            <a:endParaRPr lang="en-US"/>
          </a:p>
        </p:txBody>
      </p:sp>
    </p:spTree>
    <p:extLst>
      <p:ext uri="{BB962C8B-B14F-4D97-AF65-F5344CB8AC3E}">
        <p14:creationId xmlns:p14="http://schemas.microsoft.com/office/powerpoint/2010/main" val="2268562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There are MANY ways to implement an RF </a:t>
            </a:r>
            <a:r>
              <a:rPr lang="en-US" dirty="0" err="1"/>
              <a:t>system..it</a:t>
            </a:r>
            <a:r>
              <a:rPr lang="en-US" dirty="0"/>
              <a:t> first good to know what we have in our toolbox and then select the best tool for the job to be </a:t>
            </a:r>
            <a:r>
              <a:rPr lang="en-US" dirty="0" err="1"/>
              <a:t>done..what</a:t>
            </a:r>
            <a:r>
              <a:rPr lang="en-US" dirty="0"/>
              <a:t> is beam loading? in short:  how much energy stored in the cavity is taken out by the </a:t>
            </a:r>
            <a:r>
              <a:rPr lang="en-US" dirty="0" err="1"/>
              <a:t>beam..per</a:t>
            </a:r>
            <a:r>
              <a:rPr lang="en-US" dirty="0"/>
              <a:t> passage..</a:t>
            </a:r>
            <a:endParaRPr lang="en-GB" dirty="0"/>
          </a:p>
        </p:txBody>
      </p:sp>
    </p:spTree>
    <p:extLst>
      <p:ext uri="{BB962C8B-B14F-4D97-AF65-F5344CB8AC3E}">
        <p14:creationId xmlns:p14="http://schemas.microsoft.com/office/powerpoint/2010/main" val="17432661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88</a:t>
            </a:fld>
            <a:endParaRPr lang="en-US"/>
          </a:p>
        </p:txBody>
      </p:sp>
    </p:spTree>
    <p:extLst>
      <p:ext uri="{BB962C8B-B14F-4D97-AF65-F5344CB8AC3E}">
        <p14:creationId xmlns:p14="http://schemas.microsoft.com/office/powerpoint/2010/main" val="13310907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89</a:t>
            </a:fld>
            <a:endParaRPr lang="en-US"/>
          </a:p>
        </p:txBody>
      </p:sp>
    </p:spTree>
    <p:extLst>
      <p:ext uri="{BB962C8B-B14F-4D97-AF65-F5344CB8AC3E}">
        <p14:creationId xmlns:p14="http://schemas.microsoft.com/office/powerpoint/2010/main" val="27019589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90</a:t>
            </a:fld>
            <a:endParaRPr lang="en-US"/>
          </a:p>
        </p:txBody>
      </p:sp>
    </p:spTree>
    <p:extLst>
      <p:ext uri="{BB962C8B-B14F-4D97-AF65-F5344CB8AC3E}">
        <p14:creationId xmlns:p14="http://schemas.microsoft.com/office/powerpoint/2010/main" val="18751290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91</a:t>
            </a:fld>
            <a:endParaRPr lang="en-US"/>
          </a:p>
        </p:txBody>
      </p:sp>
    </p:spTree>
    <p:extLst>
      <p:ext uri="{BB962C8B-B14F-4D97-AF65-F5344CB8AC3E}">
        <p14:creationId xmlns:p14="http://schemas.microsoft.com/office/powerpoint/2010/main" val="28373352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92</a:t>
            </a:fld>
            <a:endParaRPr lang="en-US"/>
          </a:p>
        </p:txBody>
      </p:sp>
    </p:spTree>
    <p:extLst>
      <p:ext uri="{BB962C8B-B14F-4D97-AF65-F5344CB8AC3E}">
        <p14:creationId xmlns:p14="http://schemas.microsoft.com/office/powerpoint/2010/main" val="18092836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93</a:t>
            </a:fld>
            <a:endParaRPr lang="en-US"/>
          </a:p>
        </p:txBody>
      </p:sp>
    </p:spTree>
    <p:extLst>
      <p:ext uri="{BB962C8B-B14F-4D97-AF65-F5344CB8AC3E}">
        <p14:creationId xmlns:p14="http://schemas.microsoft.com/office/powerpoint/2010/main" val="2199041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In 1897, the physicist John William Strutt, better known as Lord Rayleigh gave the mathematical proof that wave propagation in waveguides must be possible. This was a novum as until then, people believed that two conductors would be necessary for the transfer of electromagnetic energy. Rayleigh also gave the theory of the TE- and TM-mode patterns and the cut-off frequency, he was, however, not able to provide experimental proof at the time. The waveguide was then essentially forgotten again until the 1930s.</a:t>
            </a:r>
          </a:p>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25</a:t>
            </a:fld>
            <a:endParaRPr lang="en-US"/>
          </a:p>
        </p:txBody>
      </p:sp>
    </p:spTree>
    <p:extLst>
      <p:ext uri="{BB962C8B-B14F-4D97-AF65-F5344CB8AC3E}">
        <p14:creationId xmlns:p14="http://schemas.microsoft.com/office/powerpoint/2010/main" val="40708708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94</a:t>
            </a:fld>
            <a:endParaRPr lang="en-US"/>
          </a:p>
        </p:txBody>
      </p:sp>
    </p:spTree>
    <p:extLst>
      <p:ext uri="{BB962C8B-B14F-4D97-AF65-F5344CB8AC3E}">
        <p14:creationId xmlns:p14="http://schemas.microsoft.com/office/powerpoint/2010/main" val="787169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95</a:t>
            </a:fld>
            <a:endParaRPr lang="en-US"/>
          </a:p>
        </p:txBody>
      </p:sp>
    </p:spTree>
    <p:extLst>
      <p:ext uri="{BB962C8B-B14F-4D97-AF65-F5344CB8AC3E}">
        <p14:creationId xmlns:p14="http://schemas.microsoft.com/office/powerpoint/2010/main" val="1445121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96</a:t>
            </a:fld>
            <a:endParaRPr lang="en-US"/>
          </a:p>
        </p:txBody>
      </p:sp>
    </p:spTree>
    <p:extLst>
      <p:ext uri="{BB962C8B-B14F-4D97-AF65-F5344CB8AC3E}">
        <p14:creationId xmlns:p14="http://schemas.microsoft.com/office/powerpoint/2010/main" val="20995670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97</a:t>
            </a:fld>
            <a:endParaRPr lang="en-US"/>
          </a:p>
        </p:txBody>
      </p:sp>
    </p:spTree>
    <p:extLst>
      <p:ext uri="{BB962C8B-B14F-4D97-AF65-F5344CB8AC3E}">
        <p14:creationId xmlns:p14="http://schemas.microsoft.com/office/powerpoint/2010/main" val="25618414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98</a:t>
            </a:fld>
            <a:endParaRPr lang="en-US"/>
          </a:p>
        </p:txBody>
      </p:sp>
    </p:spTree>
    <p:extLst>
      <p:ext uri="{BB962C8B-B14F-4D97-AF65-F5344CB8AC3E}">
        <p14:creationId xmlns:p14="http://schemas.microsoft.com/office/powerpoint/2010/main" val="2198266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99</a:t>
            </a:fld>
            <a:endParaRPr lang="en-US"/>
          </a:p>
        </p:txBody>
      </p:sp>
    </p:spTree>
    <p:extLst>
      <p:ext uri="{BB962C8B-B14F-4D97-AF65-F5344CB8AC3E}">
        <p14:creationId xmlns:p14="http://schemas.microsoft.com/office/powerpoint/2010/main" val="42615899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100</a:t>
            </a:fld>
            <a:endParaRPr lang="en-US"/>
          </a:p>
        </p:txBody>
      </p:sp>
    </p:spTree>
    <p:extLst>
      <p:ext uri="{BB962C8B-B14F-4D97-AF65-F5344CB8AC3E}">
        <p14:creationId xmlns:p14="http://schemas.microsoft.com/office/powerpoint/2010/main" val="2247176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101</a:t>
            </a:fld>
            <a:endParaRPr lang="en-US"/>
          </a:p>
        </p:txBody>
      </p:sp>
    </p:spTree>
    <p:extLst>
      <p:ext uri="{BB962C8B-B14F-4D97-AF65-F5344CB8AC3E}">
        <p14:creationId xmlns:p14="http://schemas.microsoft.com/office/powerpoint/2010/main" val="13856305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102</a:t>
            </a:fld>
            <a:endParaRPr lang="en-US"/>
          </a:p>
        </p:txBody>
      </p:sp>
    </p:spTree>
    <p:extLst>
      <p:ext uri="{BB962C8B-B14F-4D97-AF65-F5344CB8AC3E}">
        <p14:creationId xmlns:p14="http://schemas.microsoft.com/office/powerpoint/2010/main" val="28117414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26</a:t>
            </a:fld>
            <a:endParaRPr lang="en-US"/>
          </a:p>
        </p:txBody>
      </p:sp>
    </p:spTree>
    <p:extLst>
      <p:ext uri="{BB962C8B-B14F-4D97-AF65-F5344CB8AC3E}">
        <p14:creationId xmlns:p14="http://schemas.microsoft.com/office/powerpoint/2010/main" val="3372401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3335071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29</a:t>
            </a:fld>
            <a:endParaRPr lang="en-US"/>
          </a:p>
        </p:txBody>
      </p:sp>
    </p:spTree>
    <p:extLst>
      <p:ext uri="{BB962C8B-B14F-4D97-AF65-F5344CB8AC3E}">
        <p14:creationId xmlns:p14="http://schemas.microsoft.com/office/powerpoint/2010/main" val="2965884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30</a:t>
            </a:fld>
            <a:endParaRPr lang="en-US"/>
          </a:p>
        </p:txBody>
      </p:sp>
    </p:spTree>
    <p:extLst>
      <p:ext uri="{BB962C8B-B14F-4D97-AF65-F5344CB8AC3E}">
        <p14:creationId xmlns:p14="http://schemas.microsoft.com/office/powerpoint/2010/main" val="3229983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31</a:t>
            </a:fld>
            <a:endParaRPr lang="en-US"/>
          </a:p>
        </p:txBody>
      </p:sp>
    </p:spTree>
    <p:extLst>
      <p:ext uri="{BB962C8B-B14F-4D97-AF65-F5344CB8AC3E}">
        <p14:creationId xmlns:p14="http://schemas.microsoft.com/office/powerpoint/2010/main" val="3394183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32</a:t>
            </a:fld>
            <a:endParaRPr lang="en-US"/>
          </a:p>
        </p:txBody>
      </p:sp>
    </p:spTree>
    <p:extLst>
      <p:ext uri="{BB962C8B-B14F-4D97-AF65-F5344CB8AC3E}">
        <p14:creationId xmlns:p14="http://schemas.microsoft.com/office/powerpoint/2010/main" val="1151667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9/25/2022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905954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9/25/2022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9065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9/25/2022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676606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89586" indent="0" algn="ctr">
              <a:buNone/>
              <a:defRPr>
                <a:solidFill>
                  <a:schemeClr val="tx1">
                    <a:tint val="75000"/>
                  </a:schemeClr>
                </a:solidFill>
              </a:defRPr>
            </a:lvl2pPr>
            <a:lvl3pPr marL="779173" indent="0" algn="ctr">
              <a:buNone/>
              <a:defRPr>
                <a:solidFill>
                  <a:schemeClr val="tx1">
                    <a:tint val="75000"/>
                  </a:schemeClr>
                </a:solidFill>
              </a:defRPr>
            </a:lvl3pPr>
            <a:lvl4pPr marL="1168759" indent="0" algn="ctr">
              <a:buNone/>
              <a:defRPr>
                <a:solidFill>
                  <a:schemeClr val="tx1">
                    <a:tint val="75000"/>
                  </a:schemeClr>
                </a:solidFill>
              </a:defRPr>
            </a:lvl4pPr>
            <a:lvl5pPr marL="1558345" indent="0" algn="ctr">
              <a:buNone/>
              <a:defRPr>
                <a:solidFill>
                  <a:schemeClr val="tx1">
                    <a:tint val="75000"/>
                  </a:schemeClr>
                </a:solidFill>
              </a:defRPr>
            </a:lvl5pPr>
            <a:lvl6pPr marL="1947932" indent="0" algn="ctr">
              <a:buNone/>
              <a:defRPr>
                <a:solidFill>
                  <a:schemeClr val="tx1">
                    <a:tint val="75000"/>
                  </a:schemeClr>
                </a:solidFill>
              </a:defRPr>
            </a:lvl6pPr>
            <a:lvl7pPr marL="2337518" indent="0" algn="ctr">
              <a:buNone/>
              <a:defRPr>
                <a:solidFill>
                  <a:schemeClr val="tx1">
                    <a:tint val="75000"/>
                  </a:schemeClr>
                </a:solidFill>
              </a:defRPr>
            </a:lvl7pPr>
            <a:lvl8pPr marL="2727104" indent="0" algn="ctr">
              <a:buNone/>
              <a:defRPr>
                <a:solidFill>
                  <a:schemeClr val="tx1">
                    <a:tint val="75000"/>
                  </a:schemeClr>
                </a:solidFill>
              </a:defRPr>
            </a:lvl8pPr>
            <a:lvl9pPr marL="311669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03381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8075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10845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584DA5-4842-45AF-9E5B-2EAAD25032B4}" type="datetime1">
              <a:rPr lang="en-US" smtClean="0">
                <a:solidFill>
                  <a:prstClr val="black">
                    <a:tint val="75000"/>
                  </a:prstClr>
                </a:solidFill>
              </a:rPr>
              <a:pPr/>
              <a:t>9/25/2022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89606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692"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46">
                <a:solidFill>
                  <a:schemeClr val="tx1">
                    <a:tint val="75000"/>
                  </a:schemeClr>
                </a:solidFill>
              </a:defRPr>
            </a:lvl1pPr>
            <a:lvl2pPr marL="422041" indent="0">
              <a:buNone/>
              <a:defRPr sz="1662">
                <a:solidFill>
                  <a:schemeClr val="tx1">
                    <a:tint val="75000"/>
                  </a:schemeClr>
                </a:solidFill>
              </a:defRPr>
            </a:lvl2pPr>
            <a:lvl3pPr marL="844083" indent="0">
              <a:buNone/>
              <a:defRPr sz="1477">
                <a:solidFill>
                  <a:schemeClr val="tx1">
                    <a:tint val="75000"/>
                  </a:schemeClr>
                </a:solidFill>
              </a:defRPr>
            </a:lvl3pPr>
            <a:lvl4pPr marL="1266124" indent="0">
              <a:buNone/>
              <a:defRPr sz="1292">
                <a:solidFill>
                  <a:schemeClr val="tx1">
                    <a:tint val="75000"/>
                  </a:schemeClr>
                </a:solidFill>
              </a:defRPr>
            </a:lvl4pPr>
            <a:lvl5pPr marL="1688165" indent="0">
              <a:buNone/>
              <a:defRPr sz="1292">
                <a:solidFill>
                  <a:schemeClr val="tx1">
                    <a:tint val="75000"/>
                  </a:schemeClr>
                </a:solidFill>
              </a:defRPr>
            </a:lvl5pPr>
            <a:lvl6pPr marL="2110207" indent="0">
              <a:buNone/>
              <a:defRPr sz="1292">
                <a:solidFill>
                  <a:schemeClr val="tx1">
                    <a:tint val="75000"/>
                  </a:schemeClr>
                </a:solidFill>
              </a:defRPr>
            </a:lvl6pPr>
            <a:lvl7pPr marL="2532248" indent="0">
              <a:buNone/>
              <a:defRPr sz="1292">
                <a:solidFill>
                  <a:schemeClr val="tx1">
                    <a:tint val="75000"/>
                  </a:schemeClr>
                </a:solidFill>
              </a:defRPr>
            </a:lvl7pPr>
            <a:lvl8pPr marL="2954289" indent="0">
              <a:buNone/>
              <a:defRPr sz="1292">
                <a:solidFill>
                  <a:schemeClr val="tx1">
                    <a:tint val="75000"/>
                  </a:schemeClr>
                </a:solidFill>
              </a:defRPr>
            </a:lvl8pPr>
            <a:lvl9pPr marL="3376331" indent="0">
              <a:buNone/>
              <a:defRPr sz="129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3D663E-F9AD-49D1-9A63-B7C851D1906E}" type="datetime1">
              <a:rPr lang="en-US" smtClean="0">
                <a:solidFill>
                  <a:prstClr val="black">
                    <a:tint val="75000"/>
                  </a:prstClr>
                </a:solidFill>
              </a:rPr>
              <a:pPr/>
              <a:t>9/25/2022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9443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0A56C19-9EB7-4512-8E87-16C56853BF44}" type="datetime1">
              <a:rPr lang="en-US" smtClean="0">
                <a:solidFill>
                  <a:prstClr val="black">
                    <a:tint val="75000"/>
                  </a:prstClr>
                </a:solidFill>
              </a:rPr>
              <a:pPr/>
              <a:t>9/25/2022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75005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73246C9-FBD8-4C3F-80DB-DDFC6FB179F7}" type="datetime1">
              <a:rPr lang="en-US" smtClean="0">
                <a:solidFill>
                  <a:prstClr val="black">
                    <a:tint val="75000"/>
                  </a:prstClr>
                </a:solidFill>
              </a:rPr>
              <a:pPr/>
              <a:t>9/25/2022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5951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9E051D-0C19-4E1B-8DA2-3088B1C48F88}" type="datetime1">
              <a:rPr lang="en-US" smtClean="0">
                <a:solidFill>
                  <a:prstClr val="black">
                    <a:tint val="75000"/>
                  </a:prstClr>
                </a:solidFill>
              </a:rPr>
              <a:pPr/>
              <a:t>9/25/2022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4880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9/25/2022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657015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115596-EACE-4D96-B24C-61DA811E72BD}" type="datetime1">
              <a:rPr lang="en-US" smtClean="0">
                <a:solidFill>
                  <a:prstClr val="black">
                    <a:tint val="75000"/>
                  </a:prstClr>
                </a:solidFill>
              </a:rPr>
              <a:pPr/>
              <a:t>9/25/2022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22435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1846" b="1"/>
            </a:lvl1pPr>
          </a:lstStyle>
          <a:p>
            <a:r>
              <a:rPr lang="en-US"/>
              <a:t>Click to edit Master title style</a:t>
            </a:r>
          </a:p>
        </p:txBody>
      </p:sp>
      <p:sp>
        <p:nvSpPr>
          <p:cNvPr id="3" name="Content Placeholder 2"/>
          <p:cNvSpPr>
            <a:spLocks noGrp="1"/>
          </p:cNvSpPr>
          <p:nvPr>
            <p:ph idx="1"/>
          </p:nvPr>
        </p:nvSpPr>
        <p:spPr>
          <a:xfrm>
            <a:off x="3575051" y="273052"/>
            <a:ext cx="5111750"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D6F2995E-7FF4-417C-8F40-32FB9F87E27E}" type="datetime1">
              <a:rPr lang="en-US" smtClean="0">
                <a:solidFill>
                  <a:prstClr val="black">
                    <a:tint val="75000"/>
                  </a:prstClr>
                </a:solidFill>
              </a:rPr>
              <a:pPr/>
              <a:t>9/25/2022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46015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46"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3403B615-C91D-4160-B6CC-2FE210C8D6BA}" type="datetime1">
              <a:rPr lang="en-US" smtClean="0">
                <a:solidFill>
                  <a:prstClr val="black">
                    <a:tint val="75000"/>
                  </a:prstClr>
                </a:solidFill>
              </a:rPr>
              <a:pPr/>
              <a:t>9/25/2022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76274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693AC1-DEC4-45F1-87B5-21233B4E5E0A}" type="datetime1">
              <a:rPr lang="en-US" smtClean="0">
                <a:solidFill>
                  <a:prstClr val="black">
                    <a:tint val="75000"/>
                  </a:prstClr>
                </a:solidFill>
              </a:rPr>
              <a:pPr/>
              <a:t>9/25/2022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0389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9980FA-8E83-44DA-8BD7-A4A9A4C4699B}" type="datetime1">
              <a:rPr lang="en-US" smtClean="0">
                <a:solidFill>
                  <a:prstClr val="black">
                    <a:tint val="75000"/>
                  </a:prstClr>
                </a:solidFill>
              </a:rPr>
              <a:pPr/>
              <a:t>9/25/2022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612897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ern logo - Open presentation">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77955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427112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266568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87928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90600" y="533400"/>
            <a:ext cx="7162800" cy="5562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4" name="Rectangle 4"/>
          <p:cNvSpPr>
            <a:spLocks noGrp="1" noChangeArrowheads="1"/>
          </p:cNvSpPr>
          <p:nvPr>
            <p:ph type="sldNum" sz="quarter" idx="11"/>
          </p:nvPr>
        </p:nvSpPr>
        <p:spPr>
          <a:ln/>
        </p:spPr>
        <p:txBody>
          <a:bodyPr/>
          <a:lstStyle>
            <a:lvl1pPr>
              <a:defRPr/>
            </a:lvl1pPr>
          </a:lstStyle>
          <a:p>
            <a:pPr>
              <a:defRPr/>
            </a:pPr>
            <a:fld id="{DB653AB4-270A-4471-BF70-A07B881A5130}" type="slidenum">
              <a:rPr lang="en-US"/>
              <a:pPr>
                <a:defRPr/>
              </a:pPr>
              <a:t>‹#›</a:t>
            </a:fld>
            <a:endParaRPr lang="en-US" dirty="0"/>
          </a:p>
        </p:txBody>
      </p:sp>
    </p:spTree>
    <p:extLst>
      <p:ext uri="{BB962C8B-B14F-4D97-AF65-F5344CB8AC3E}">
        <p14:creationId xmlns:p14="http://schemas.microsoft.com/office/powerpoint/2010/main" val="1562594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B8FBA4-C6E0-4CBF-BEE8-0B817CC3FC8D}" type="datetimeFigureOut">
              <a:rPr lang="en-US" smtClean="0"/>
              <a:t>9/25/2022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87094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B8FBA4-C6E0-4CBF-BEE8-0B817CC3FC8D}" type="datetimeFigureOut">
              <a:rPr lang="en-US" smtClean="0"/>
              <a:t>9/25/2022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17100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B8FBA4-C6E0-4CBF-BEE8-0B817CC3FC8D}" type="datetimeFigureOut">
              <a:rPr lang="en-US" smtClean="0"/>
              <a:t>9/25/2022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752716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B8FBA4-C6E0-4CBF-BEE8-0B817CC3FC8D}" type="datetimeFigureOut">
              <a:rPr lang="en-US" smtClean="0"/>
              <a:t>9/25/2022</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9517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8FBA4-C6E0-4CBF-BEE8-0B817CC3FC8D}" type="datetimeFigureOut">
              <a:rPr lang="en-US" smtClean="0"/>
              <a:t>9/25/2022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23479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B8FBA4-C6E0-4CBF-BEE8-0B817CC3FC8D}" type="datetimeFigureOut">
              <a:rPr lang="en-US" smtClean="0"/>
              <a:t>9/25/2022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992974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B8FBA4-C6E0-4CBF-BEE8-0B817CC3FC8D}" type="datetimeFigureOut">
              <a:rPr lang="en-US" smtClean="0"/>
              <a:t>9/25/2022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143959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8FBA4-C6E0-4CBF-BEE8-0B817CC3FC8D}" type="datetimeFigureOut">
              <a:rPr lang="en-US" smtClean="0"/>
              <a:t>9/25/2022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CFC349-7D77-4880-B366-B5E0CFFFAF4D}" type="slidenum">
              <a:rPr lang="en-US" smtClean="0"/>
              <a:t>‹#›</a:t>
            </a:fld>
            <a:endParaRPr lang="en-US"/>
          </a:p>
        </p:txBody>
      </p:sp>
      <p:sp>
        <p:nvSpPr>
          <p:cNvPr id="7" name="Slide Number Placeholder 5"/>
          <p:cNvSpPr txBox="1">
            <a:spLocks/>
          </p:cNvSpPr>
          <p:nvPr userDrawn="1"/>
        </p:nvSpPr>
        <p:spPr>
          <a:xfrm>
            <a:off x="7010400" y="1"/>
            <a:ext cx="2133600" cy="260648"/>
          </a:xfrm>
          <a:prstGeom prst="rect">
            <a:avLst/>
          </a:prstGeom>
        </p:spPr>
        <p:txBody>
          <a:bodyPr/>
          <a:lstStyle>
            <a:defPPr>
              <a:defRPr lang="en-US"/>
            </a:defPPr>
            <a:lvl1pPr algn="ctr" rtl="0" eaLnBrk="0" fontAlgn="base" hangingPunct="0">
              <a:spcBef>
                <a:spcPct val="50000"/>
              </a:spcBef>
              <a:spcAft>
                <a:spcPct val="0"/>
              </a:spcAft>
              <a:defRPr sz="23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pPr algn="r"/>
            <a:fld id="{80312B61-8FBB-43B8-A6DD-B3B75C37806A}" type="slidenum">
              <a:rPr lang="en-US" sz="1292" smtClean="0">
                <a:solidFill>
                  <a:prstClr val="black"/>
                </a:solidFill>
              </a:rPr>
              <a:pPr algn="r"/>
              <a:t>‹#›</a:t>
            </a:fld>
            <a:endParaRPr lang="en-US" sz="1292" dirty="0">
              <a:solidFill>
                <a:prstClr val="black"/>
              </a:solidFill>
            </a:endParaRPr>
          </a:p>
        </p:txBody>
      </p:sp>
    </p:spTree>
    <p:extLst>
      <p:ext uri="{BB962C8B-B14F-4D97-AF65-F5344CB8AC3E}">
        <p14:creationId xmlns:p14="http://schemas.microsoft.com/office/powerpoint/2010/main" val="2943952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3" r:id="rId12"/>
    <p:sldLayoutId id="214748370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D2E97337-0ABD-4724-9121-FDB78380D8EF}" type="datetime1">
              <a:rPr lang="en-US" smtClean="0">
                <a:solidFill>
                  <a:prstClr val="black">
                    <a:tint val="75000"/>
                  </a:prstClr>
                </a:solidFill>
              </a:rPr>
              <a:pPr/>
              <a:t>9/25/2022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
        <p:nvSpPr>
          <p:cNvPr id="8" name="Slide Number Placeholder 5"/>
          <p:cNvSpPr txBox="1">
            <a:spLocks/>
          </p:cNvSpPr>
          <p:nvPr userDrawn="1"/>
        </p:nvSpPr>
        <p:spPr>
          <a:xfrm>
            <a:off x="7010400" y="1"/>
            <a:ext cx="2133600" cy="260648"/>
          </a:xfrm>
          <a:prstGeom prst="rect">
            <a:avLst/>
          </a:prstGeom>
        </p:spPr>
        <p:txBody>
          <a:bodyPr/>
          <a:lstStyle>
            <a:defPPr>
              <a:defRPr lang="en-US"/>
            </a:defPPr>
            <a:lvl1pPr algn="ctr" rtl="0" eaLnBrk="0" fontAlgn="base" hangingPunct="0">
              <a:spcBef>
                <a:spcPct val="50000"/>
              </a:spcBef>
              <a:spcAft>
                <a:spcPct val="0"/>
              </a:spcAft>
              <a:defRPr sz="23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pPr algn="r"/>
            <a:fld id="{80312B61-8FBB-43B8-A6DD-B3B75C37806A}" type="slidenum">
              <a:rPr lang="en-US" sz="1292" smtClean="0">
                <a:solidFill>
                  <a:prstClr val="black"/>
                </a:solidFill>
              </a:rPr>
              <a:pPr algn="r"/>
              <a:t>‹#›</a:t>
            </a:fld>
            <a:endParaRPr lang="en-US" sz="1292" dirty="0">
              <a:solidFill>
                <a:prstClr val="black"/>
              </a:solidFill>
            </a:endParaRPr>
          </a:p>
        </p:txBody>
      </p:sp>
    </p:spTree>
    <p:extLst>
      <p:ext uri="{BB962C8B-B14F-4D97-AF65-F5344CB8AC3E}">
        <p14:creationId xmlns:p14="http://schemas.microsoft.com/office/powerpoint/2010/main" val="272351235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5" r:id="rId16"/>
  </p:sldLayoutIdLst>
  <p:hf hdr="0" ftr="0" dt="0"/>
  <p:txStyles>
    <p:titleStyle>
      <a:lvl1pPr algn="ctr" defTabSz="844083" rtl="0" eaLnBrk="1" latinLnBrk="0" hangingPunct="1">
        <a:spcBef>
          <a:spcPct val="0"/>
        </a:spcBef>
        <a:buNone/>
        <a:defRPr sz="4062" kern="1200">
          <a:solidFill>
            <a:schemeClr val="tx1"/>
          </a:solidFill>
          <a:latin typeface="+mj-lt"/>
          <a:ea typeface="+mj-ea"/>
          <a:cs typeface="+mj-cs"/>
        </a:defRPr>
      </a:lvl1pPr>
    </p:titleStyle>
    <p:bodyStyle>
      <a:lvl1pPr marL="316531" indent="-316531" algn="l" defTabSz="844083" rtl="0" eaLnBrk="1" latinLnBrk="0" hangingPunct="1">
        <a:spcBef>
          <a:spcPct val="20000"/>
        </a:spcBef>
        <a:buFont typeface="Arial" pitchFamily="34" charset="0"/>
        <a:buChar char="•"/>
        <a:defRPr sz="2954" kern="1200">
          <a:solidFill>
            <a:schemeClr val="tx1"/>
          </a:solidFill>
          <a:latin typeface="+mn-lt"/>
          <a:ea typeface="+mn-ea"/>
          <a:cs typeface="+mn-cs"/>
        </a:defRPr>
      </a:lvl1pPr>
      <a:lvl2pPr marL="685817" indent="-263776" algn="l" defTabSz="844083" rtl="0" eaLnBrk="1" latinLnBrk="0" hangingPunct="1">
        <a:spcBef>
          <a:spcPct val="20000"/>
        </a:spcBef>
        <a:buFont typeface="Arial" pitchFamily="34" charset="0"/>
        <a:buChar char="–"/>
        <a:defRPr sz="2585" kern="1200">
          <a:solidFill>
            <a:schemeClr val="tx1"/>
          </a:solidFill>
          <a:latin typeface="+mn-lt"/>
          <a:ea typeface="+mn-ea"/>
          <a:cs typeface="+mn-cs"/>
        </a:defRPr>
      </a:lvl2pPr>
      <a:lvl3pPr marL="1055103" indent="-211021" algn="l" defTabSz="844083" rtl="0" eaLnBrk="1" latinLnBrk="0" hangingPunct="1">
        <a:spcBef>
          <a:spcPct val="20000"/>
        </a:spcBef>
        <a:buFont typeface="Arial" pitchFamily="34" charset="0"/>
        <a:buChar char="•"/>
        <a:defRPr sz="2215" kern="1200">
          <a:solidFill>
            <a:schemeClr val="tx1"/>
          </a:solidFill>
          <a:latin typeface="+mn-lt"/>
          <a:ea typeface="+mn-ea"/>
          <a:cs typeface="+mn-cs"/>
        </a:defRPr>
      </a:lvl3pPr>
      <a:lvl4pPr marL="1477145"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4pPr>
      <a:lvl5pPr marL="1899186"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5pPr>
      <a:lvl6pPr marL="2321227"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6pPr>
      <a:lvl7pPr marL="2743269"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7pPr>
      <a:lvl8pPr marL="3165310"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8pPr>
      <a:lvl9pPr marL="3587351"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3" Type="http://schemas.openxmlformats.org/officeDocument/2006/relationships/image" Target="../media/image202.JPG"/><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101.xml.rels><?xml version="1.0" encoding="UTF-8" standalone="yes"?>
<Relationships xmlns="http://schemas.openxmlformats.org/package/2006/relationships"><Relationship Id="rId3" Type="http://schemas.openxmlformats.org/officeDocument/2006/relationships/image" Target="../media/image203.jpe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102.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notesSlide" Target="../notesSlides/notesSlide37.xml"/><Relationship Id="rId1" Type="http://schemas.openxmlformats.org/officeDocument/2006/relationships/slideLayout" Target="../slideLayouts/slideLayout15.xml"/><Relationship Id="rId6" Type="http://schemas.openxmlformats.org/officeDocument/2006/relationships/image" Target="../media/image207.JPG"/><Relationship Id="rId5" Type="http://schemas.openxmlformats.org/officeDocument/2006/relationships/image" Target="../media/image206.JPG"/><Relationship Id="rId4" Type="http://schemas.openxmlformats.org/officeDocument/2006/relationships/image" Target="../media/image205.JPG"/></Relationships>
</file>

<file path=ppt/slides/_rels/slide103.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notesSlide" Target="../notesSlides/notesSlide38.xml"/><Relationship Id="rId1" Type="http://schemas.openxmlformats.org/officeDocument/2006/relationships/slideLayout" Target="../slideLayouts/slideLayout15.xml"/><Relationship Id="rId4" Type="http://schemas.openxmlformats.org/officeDocument/2006/relationships/image" Target="../media/image20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30.e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37.gi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6.PN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G"/><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50.PNG"/><Relationship Id="rId1" Type="http://schemas.openxmlformats.org/officeDocument/2006/relationships/slideLayout" Target="../slideLayouts/slideLayout1.xml"/><Relationship Id="rId4" Type="http://schemas.openxmlformats.org/officeDocument/2006/relationships/image" Target="../media/image51.JPG"/></Relationships>
</file>

<file path=ppt/slides/_rels/slide25.xml.rels><?xml version="1.0" encoding="UTF-8" standalone="yes"?>
<Relationships xmlns="http://schemas.openxmlformats.org/package/2006/relationships"><Relationship Id="rId3" Type="http://schemas.openxmlformats.org/officeDocument/2006/relationships/image" Target="../media/image52.JPG"/><Relationship Id="rId7" Type="http://schemas.openxmlformats.org/officeDocument/2006/relationships/image" Target="../media/image56.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png"/><Relationship Id="rId4" Type="http://schemas.openxmlformats.org/officeDocument/2006/relationships/image" Target="../media/image53.png"/></Relationships>
</file>

<file path=ppt/slides/_rels/slide26.xml.rels><?xml version="1.0" encoding="UTF-8" standalone="yes"?>
<Relationships xmlns="http://schemas.openxmlformats.org/package/2006/relationships"><Relationship Id="rId8" Type="http://schemas.openxmlformats.org/officeDocument/2006/relationships/image" Target="../media/image61.JPG"/><Relationship Id="rId3" Type="http://schemas.openxmlformats.org/officeDocument/2006/relationships/image" Target="../media/image47.JPG"/><Relationship Id="rId7" Type="http://schemas.openxmlformats.org/officeDocument/2006/relationships/image" Target="../media/image60.JPG"/><Relationship Id="rId12" Type="http://schemas.openxmlformats.org/officeDocument/2006/relationships/image" Target="../media/image6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9.JPG"/><Relationship Id="rId11" Type="http://schemas.openxmlformats.org/officeDocument/2006/relationships/image" Target="../media/image64.png"/><Relationship Id="rId5" Type="http://schemas.openxmlformats.org/officeDocument/2006/relationships/image" Target="../media/image58.JPG"/><Relationship Id="rId10" Type="http://schemas.openxmlformats.org/officeDocument/2006/relationships/image" Target="../media/image63.JPG"/><Relationship Id="rId4" Type="http://schemas.openxmlformats.org/officeDocument/2006/relationships/image" Target="../media/image57.JPG"/><Relationship Id="rId9" Type="http://schemas.openxmlformats.org/officeDocument/2006/relationships/image" Target="../media/image62.png"/></Relationships>
</file>

<file path=ppt/slides/_rels/slide2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7.jpeg"/></Relationships>
</file>

<file path=ppt/slides/_rels/slide28.xml.rels><?xml version="1.0" encoding="UTF-8" standalone="yes"?>
<Relationships xmlns="http://schemas.openxmlformats.org/package/2006/relationships"><Relationship Id="rId2" Type="http://schemas.openxmlformats.org/officeDocument/2006/relationships/image" Target="../media/image6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71.gif"/><Relationship Id="rId4" Type="http://schemas.openxmlformats.org/officeDocument/2006/relationships/image" Target="../media/image70.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4.jpeg"/><Relationship Id="rId4" Type="http://schemas.openxmlformats.org/officeDocument/2006/relationships/image" Target="../media/image73.JPG"/></Relationships>
</file>

<file path=ppt/slides/_rels/slide31.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78.JPG"/><Relationship Id="rId4" Type="http://schemas.openxmlformats.org/officeDocument/2006/relationships/image" Target="../media/image77.JPG"/></Relationships>
</file>

<file path=ppt/slides/_rels/slide33.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1.jpg"/><Relationship Id="rId4" Type="http://schemas.openxmlformats.org/officeDocument/2006/relationships/image" Target="../media/image80.JPG"/></Relationships>
</file>

<file path=ppt/slides/_rels/slide34.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2.JPG"/></Relationships>
</file>

<file path=ppt/slides/_rels/slide35.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6.JPG"/><Relationship Id="rId5" Type="http://schemas.openxmlformats.org/officeDocument/2006/relationships/image" Target="../media/image85.JPG"/><Relationship Id="rId4" Type="http://schemas.openxmlformats.org/officeDocument/2006/relationships/image" Target="../media/image84.JP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92.JPG"/><Relationship Id="rId3" Type="http://schemas.openxmlformats.org/officeDocument/2006/relationships/image" Target="../media/image87.jpeg"/><Relationship Id="rId7" Type="http://schemas.openxmlformats.org/officeDocument/2006/relationships/image" Target="../media/image91.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90.JPG"/><Relationship Id="rId5" Type="http://schemas.openxmlformats.org/officeDocument/2006/relationships/image" Target="../media/image89.JPG"/><Relationship Id="rId4" Type="http://schemas.openxmlformats.org/officeDocument/2006/relationships/image" Target="../media/image88.JPG"/><Relationship Id="rId9" Type="http://schemas.openxmlformats.org/officeDocument/2006/relationships/image" Target="../media/image93.JPG"/></Relationships>
</file>

<file path=ppt/slides/_rels/slide38.xml.rels><?xml version="1.0" encoding="UTF-8" standalone="yes"?>
<Relationships xmlns="http://schemas.openxmlformats.org/package/2006/relationships"><Relationship Id="rId8" Type="http://schemas.openxmlformats.org/officeDocument/2006/relationships/image" Target="../media/image91.JPG"/><Relationship Id="rId13" Type="http://schemas.openxmlformats.org/officeDocument/2006/relationships/image" Target="../media/image99.png"/><Relationship Id="rId3" Type="http://schemas.openxmlformats.org/officeDocument/2006/relationships/image" Target="../media/image87.jpeg"/><Relationship Id="rId7" Type="http://schemas.openxmlformats.org/officeDocument/2006/relationships/image" Target="../media/image94.JPG"/><Relationship Id="rId12" Type="http://schemas.openxmlformats.org/officeDocument/2006/relationships/image" Target="../media/image98.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0.JPG"/><Relationship Id="rId11" Type="http://schemas.openxmlformats.org/officeDocument/2006/relationships/image" Target="../media/image97.JPG"/><Relationship Id="rId5" Type="http://schemas.openxmlformats.org/officeDocument/2006/relationships/image" Target="../media/image89.JPG"/><Relationship Id="rId10" Type="http://schemas.openxmlformats.org/officeDocument/2006/relationships/image" Target="../media/image96.JPG"/><Relationship Id="rId4" Type="http://schemas.openxmlformats.org/officeDocument/2006/relationships/image" Target="../media/image88.JPG"/><Relationship Id="rId9" Type="http://schemas.openxmlformats.org/officeDocument/2006/relationships/image" Target="../media/image95.JPG"/></Relationships>
</file>

<file path=ppt/slides/_rels/slide3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1.xml"/><Relationship Id="rId4" Type="http://schemas.openxmlformats.org/officeDocument/2006/relationships/image" Target="../media/image9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01.JP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104.JPG"/><Relationship Id="rId5" Type="http://schemas.openxmlformats.org/officeDocument/2006/relationships/image" Target="../media/image103.JPG"/><Relationship Id="rId4" Type="http://schemas.openxmlformats.org/officeDocument/2006/relationships/image" Target="../media/image102.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1.xml"/><Relationship Id="rId5" Type="http://schemas.openxmlformats.org/officeDocument/2006/relationships/image" Target="../media/image108.png"/><Relationship Id="rId4" Type="http://schemas.openxmlformats.org/officeDocument/2006/relationships/image" Target="../media/image107.png"/></Relationships>
</file>

<file path=ppt/slides/_rels/slide43.xml.rels><?xml version="1.0" encoding="UTF-8" standalone="yes"?>
<Relationships xmlns="http://schemas.openxmlformats.org/package/2006/relationships"><Relationship Id="rId3" Type="http://schemas.openxmlformats.org/officeDocument/2006/relationships/image" Target="../media/image110.jpg"/><Relationship Id="rId2" Type="http://schemas.openxmlformats.org/officeDocument/2006/relationships/image" Target="../media/image109.jpg"/><Relationship Id="rId1" Type="http://schemas.openxmlformats.org/officeDocument/2006/relationships/slideLayout" Target="../slideLayouts/slideLayout1.xml"/><Relationship Id="rId5" Type="http://schemas.openxmlformats.org/officeDocument/2006/relationships/image" Target="../media/image112.png"/><Relationship Id="rId4" Type="http://schemas.openxmlformats.org/officeDocument/2006/relationships/image" Target="../media/image111.tif"/></Relationships>
</file>

<file path=ppt/slides/_rels/slide44.xml.rels><?xml version="1.0" encoding="UTF-8" standalone="yes"?>
<Relationships xmlns="http://schemas.openxmlformats.org/package/2006/relationships"><Relationship Id="rId8" Type="http://schemas.openxmlformats.org/officeDocument/2006/relationships/image" Target="../media/image87.jpeg"/><Relationship Id="rId13" Type="http://schemas.openxmlformats.org/officeDocument/2006/relationships/image" Target="../media/image112.png"/><Relationship Id="rId3" Type="http://schemas.openxmlformats.org/officeDocument/2006/relationships/notesSlide" Target="../notesSlides/notesSlide15.xml"/><Relationship Id="rId7" Type="http://schemas.openxmlformats.org/officeDocument/2006/relationships/image" Target="../media/image116.JPG"/><Relationship Id="rId12" Type="http://schemas.openxmlformats.org/officeDocument/2006/relationships/image" Target="../media/image11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5.JPG"/><Relationship Id="rId11" Type="http://schemas.openxmlformats.org/officeDocument/2006/relationships/oleObject" Target="../embeddings/oleObject3.bin"/><Relationship Id="rId5" Type="http://schemas.openxmlformats.org/officeDocument/2006/relationships/image" Target="../media/image98.JPG"/><Relationship Id="rId10" Type="http://schemas.openxmlformats.org/officeDocument/2006/relationships/image" Target="../media/image113.wmf"/><Relationship Id="rId4" Type="http://schemas.openxmlformats.org/officeDocument/2006/relationships/image" Target="../media/image97.JPG"/><Relationship Id="rId9" Type="http://schemas.openxmlformats.org/officeDocument/2006/relationships/oleObject" Target="../embeddings/oleObject2.bin"/></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1.xml"/><Relationship Id="rId4" Type="http://schemas.openxmlformats.org/officeDocument/2006/relationships/image" Target="../media/image112.png"/></Relationships>
</file>

<file path=ppt/slides/_rels/slide47.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2.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21.jpg"/><Relationship Id="rId2" Type="http://schemas.openxmlformats.org/officeDocument/2006/relationships/image" Target="../media/image120.png"/><Relationship Id="rId1" Type="http://schemas.openxmlformats.org/officeDocument/2006/relationships/slideLayout" Target="../slideLayouts/slideLayout1.xml"/><Relationship Id="rId4" Type="http://schemas.openxmlformats.org/officeDocument/2006/relationships/hyperlink" Target="https://en.wikipedia.org/wiki/Transmitter_Solt"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97.JPG"/><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oleObject" Target="../embeddings/oleObject4.bin"/></Relationships>
</file>

<file path=ppt/slides/_rels/slide5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54.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openxmlformats.org/officeDocument/2006/relationships/image" Target="../media/image131.emf"/><Relationship Id="rId4" Type="http://schemas.openxmlformats.org/officeDocument/2006/relationships/image" Target="../media/image130.png"/></Relationships>
</file>

<file path=ppt/slides/_rels/slide55.xml.rels><?xml version="1.0" encoding="UTF-8" standalone="yes"?>
<Relationships xmlns="http://schemas.openxmlformats.org/package/2006/relationships"><Relationship Id="rId2" Type="http://schemas.openxmlformats.org/officeDocument/2006/relationships/image" Target="../media/image132.jpeg"/><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134.png"/></Relationships>
</file>

<file path=ppt/slides/_rels/slide57.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3.png"/><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image" Target="../media/image136.png"/><Relationship Id="rId1" Type="http://schemas.openxmlformats.org/officeDocument/2006/relationships/slideLayout" Target="../slideLayouts/slideLayout13.xml"/><Relationship Id="rId4" Type="http://schemas.openxmlformats.org/officeDocument/2006/relationships/image" Target="../media/image138.jpeg"/></Relationships>
</file>

<file path=ppt/slides/_rels/slide59.xml.rels><?xml version="1.0" encoding="UTF-8" standalone="yes"?>
<Relationships xmlns="http://schemas.openxmlformats.org/package/2006/relationships"><Relationship Id="rId3" Type="http://schemas.openxmlformats.org/officeDocument/2006/relationships/image" Target="../media/image140.jpeg"/><Relationship Id="rId7" Type="http://schemas.openxmlformats.org/officeDocument/2006/relationships/image" Target="../media/image144.jpeg"/><Relationship Id="rId2" Type="http://schemas.openxmlformats.org/officeDocument/2006/relationships/image" Target="../media/image139.jpeg"/><Relationship Id="rId1" Type="http://schemas.openxmlformats.org/officeDocument/2006/relationships/slideLayout" Target="../slideLayouts/slideLayout7.xml"/><Relationship Id="rId6" Type="http://schemas.openxmlformats.org/officeDocument/2006/relationships/image" Target="../media/image143.jpeg"/><Relationship Id="rId5" Type="http://schemas.openxmlformats.org/officeDocument/2006/relationships/image" Target="../media/image142.jpeg"/><Relationship Id="rId4" Type="http://schemas.openxmlformats.org/officeDocument/2006/relationships/image" Target="../media/image141.jpe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jpeg"/><Relationship Id="rId12"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60.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jpeg"/><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image" Target="../media/image147.jpg"/><Relationship Id="rId1" Type="http://schemas.openxmlformats.org/officeDocument/2006/relationships/slideLayout" Target="../slideLayouts/slideLayout1.xml"/><Relationship Id="rId4" Type="http://schemas.openxmlformats.org/officeDocument/2006/relationships/image" Target="../media/image149.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50.png"/><Relationship Id="rId1" Type="http://schemas.openxmlformats.org/officeDocument/2006/relationships/slideLayout" Target="../slideLayouts/slideLayout1.xml"/><Relationship Id="rId6" Type="http://schemas.openxmlformats.org/officeDocument/2006/relationships/image" Target="../media/image154.png"/><Relationship Id="rId5" Type="http://schemas.openxmlformats.org/officeDocument/2006/relationships/image" Target="../media/image153.png"/><Relationship Id="rId4" Type="http://schemas.openxmlformats.org/officeDocument/2006/relationships/image" Target="../media/image152.png"/></Relationships>
</file>

<file path=ppt/slides/_rels/slide65.xml.rels><?xml version="1.0" encoding="UTF-8" standalone="yes"?>
<Relationships xmlns="http://schemas.openxmlformats.org/package/2006/relationships"><Relationship Id="rId2" Type="http://schemas.openxmlformats.org/officeDocument/2006/relationships/image" Target="../media/image890.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19.jpg"/><Relationship Id="rId11" Type="http://schemas.openxmlformats.org/officeDocument/2006/relationships/image" Target="../media/image24.png"/><Relationship Id="rId5" Type="http://schemas.openxmlformats.org/officeDocument/2006/relationships/image" Target="../media/image18.jpg"/><Relationship Id="rId10" Type="http://schemas.openxmlformats.org/officeDocument/2006/relationships/image" Target="../media/image23.jpg"/><Relationship Id="rId4" Type="http://schemas.openxmlformats.org/officeDocument/2006/relationships/image" Target="../media/image17.jpeg"/><Relationship Id="rId9" Type="http://schemas.openxmlformats.org/officeDocument/2006/relationships/image" Target="../media/image22.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156.jpeg"/><Relationship Id="rId2" Type="http://schemas.openxmlformats.org/officeDocument/2006/relationships/image" Target="../media/image155.jpeg"/><Relationship Id="rId1" Type="http://schemas.openxmlformats.org/officeDocument/2006/relationships/slideLayout" Target="../slideLayouts/slideLayout6.xml"/><Relationship Id="rId4" Type="http://schemas.openxmlformats.org/officeDocument/2006/relationships/image" Target="../media/image157.jpeg"/></Relationships>
</file>

<file path=ppt/slides/_rels/slide72.xml.rels><?xml version="1.0" encoding="UTF-8" standalone="yes"?>
<Relationships xmlns="http://schemas.openxmlformats.org/package/2006/relationships"><Relationship Id="rId3" Type="http://schemas.openxmlformats.org/officeDocument/2006/relationships/image" Target="../media/image159.jpg"/><Relationship Id="rId2" Type="http://schemas.openxmlformats.org/officeDocument/2006/relationships/image" Target="../media/image15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29.jpe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3" Type="http://schemas.openxmlformats.org/officeDocument/2006/relationships/image" Target="../media/image163.jpeg"/><Relationship Id="rId2" Type="http://schemas.openxmlformats.org/officeDocument/2006/relationships/image" Target="../media/image162.png"/><Relationship Id="rId1" Type="http://schemas.openxmlformats.org/officeDocument/2006/relationships/slideLayout" Target="../slideLayouts/slideLayout1.xml"/><Relationship Id="rId5" Type="http://schemas.openxmlformats.org/officeDocument/2006/relationships/image" Target="../media/image165.png"/><Relationship Id="rId4" Type="http://schemas.openxmlformats.org/officeDocument/2006/relationships/image" Target="../media/image164.png"/></Relationships>
</file>

<file path=ppt/slides/_rels/slide77.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jpeg"/><Relationship Id="rId1" Type="http://schemas.openxmlformats.org/officeDocument/2006/relationships/slideLayout" Target="../slideLayouts/slideLayout6.xml"/><Relationship Id="rId5" Type="http://schemas.openxmlformats.org/officeDocument/2006/relationships/image" Target="../media/image168.png"/><Relationship Id="rId4" Type="http://schemas.openxmlformats.org/officeDocument/2006/relationships/image" Target="../media/image162.png"/></Relationships>
</file>

<file path=ppt/slides/_rels/slide78.xml.rels><?xml version="1.0" encoding="UTF-8" standalone="yes"?>
<Relationships xmlns="http://schemas.openxmlformats.org/package/2006/relationships"><Relationship Id="rId3" Type="http://schemas.openxmlformats.org/officeDocument/2006/relationships/image" Target="../media/image170.JPG"/><Relationship Id="rId2" Type="http://schemas.openxmlformats.org/officeDocument/2006/relationships/image" Target="../media/image169.jpg"/><Relationship Id="rId1" Type="http://schemas.openxmlformats.org/officeDocument/2006/relationships/slideLayout" Target="../slideLayouts/slideLayout6.xml"/><Relationship Id="rId4" Type="http://schemas.openxmlformats.org/officeDocument/2006/relationships/image" Target="../media/image171.JPG"/></Relationships>
</file>

<file path=ppt/slides/_rels/slide79.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g"/></Relationships>
</file>

<file path=ppt/slides/_rels/slide80.xml.rels><?xml version="1.0" encoding="UTF-8" standalone="yes"?>
<Relationships xmlns="http://schemas.openxmlformats.org/package/2006/relationships"><Relationship Id="rId2" Type="http://schemas.openxmlformats.org/officeDocument/2006/relationships/image" Target="../media/image172.jp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174.emf"/></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hyperlink" Target="http://www.slac.stanford.edu/cgi-wrap/getdoc/slac-pub-7684.pdf" TargetMode="External"/><Relationship Id="rId2" Type="http://schemas.openxmlformats.org/officeDocument/2006/relationships/hyperlink" Target="http://cds.cern.ch/record/2833138/files/CERN-PS-2002-028-RF.pdf" TargetMode="External"/><Relationship Id="rId1" Type="http://schemas.openxmlformats.org/officeDocument/2006/relationships/slideLayout" Target="../slideLayouts/slideLayout2.xml"/><Relationship Id="rId4" Type="http://schemas.openxmlformats.org/officeDocument/2006/relationships/hyperlink" Target="http://inspirehep.net/record/44645" TargetMode="External"/></Relationships>
</file>

<file path=ppt/slides/_rels/slide85.xml.rels><?xml version="1.0" encoding="UTF-8" standalone="yes"?>
<Relationships xmlns="http://schemas.openxmlformats.org/package/2006/relationships"><Relationship Id="rId3" Type="http://schemas.openxmlformats.org/officeDocument/2006/relationships/hyperlink" Target="https://www.fritz.dellsperger.net/smith.html" TargetMode="External"/><Relationship Id="rId2" Type="http://schemas.openxmlformats.org/officeDocument/2006/relationships/hyperlink" Target="https://home.cern/science/accelerators/proton-synchrotron"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7.xml.rels><?xml version="1.0" encoding="UTF-8" standalone="yes"?>
<Relationships xmlns="http://schemas.openxmlformats.org/package/2006/relationships"><Relationship Id="rId8" Type="http://schemas.openxmlformats.org/officeDocument/2006/relationships/image" Target="../media/image180.JPG"/><Relationship Id="rId3" Type="http://schemas.openxmlformats.org/officeDocument/2006/relationships/image" Target="../media/image175.JPG"/><Relationship Id="rId7" Type="http://schemas.openxmlformats.org/officeDocument/2006/relationships/image" Target="../media/image179.JPG"/><Relationship Id="rId2" Type="http://schemas.openxmlformats.org/officeDocument/2006/relationships/notesSlide" Target="../notesSlides/notesSlide22.xml"/><Relationship Id="rId1" Type="http://schemas.openxmlformats.org/officeDocument/2006/relationships/slideLayout" Target="../slideLayouts/slideLayout15.xml"/><Relationship Id="rId6" Type="http://schemas.openxmlformats.org/officeDocument/2006/relationships/image" Target="../media/image178.JPG"/><Relationship Id="rId5" Type="http://schemas.openxmlformats.org/officeDocument/2006/relationships/image" Target="../media/image177.JPG"/><Relationship Id="rId10" Type="http://schemas.openxmlformats.org/officeDocument/2006/relationships/image" Target="../media/image182.JPG"/><Relationship Id="rId4" Type="http://schemas.openxmlformats.org/officeDocument/2006/relationships/image" Target="../media/image176.JPG"/><Relationship Id="rId9" Type="http://schemas.openxmlformats.org/officeDocument/2006/relationships/image" Target="../media/image181.JPG"/></Relationships>
</file>

<file path=ppt/slides/_rels/slide88.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184.JP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3" Type="http://schemas.openxmlformats.org/officeDocument/2006/relationships/image" Target="../media/image185.JPG"/><Relationship Id="rId2" Type="http://schemas.openxmlformats.org/officeDocument/2006/relationships/notesSlide" Target="../notesSlides/notesSlide26.xml"/><Relationship Id="rId1" Type="http://schemas.openxmlformats.org/officeDocument/2006/relationships/slideLayout" Target="../slideLayouts/slideLayout15.xml"/><Relationship Id="rId5" Type="http://schemas.openxmlformats.org/officeDocument/2006/relationships/image" Target="../media/image184.JPG"/><Relationship Id="rId4" Type="http://schemas.openxmlformats.org/officeDocument/2006/relationships/image" Target="../media/image186.JPG"/></Relationships>
</file>

<file path=ppt/slides/_rels/slide92.xml.rels><?xml version="1.0" encoding="UTF-8" standalone="yes"?>
<Relationships xmlns="http://schemas.openxmlformats.org/package/2006/relationships"><Relationship Id="rId3" Type="http://schemas.openxmlformats.org/officeDocument/2006/relationships/image" Target="../media/image187.png"/><Relationship Id="rId7" Type="http://schemas.openxmlformats.org/officeDocument/2006/relationships/image" Target="../media/image191.JPG"/><Relationship Id="rId2" Type="http://schemas.openxmlformats.org/officeDocument/2006/relationships/notesSlide" Target="../notesSlides/notesSlide27.xml"/><Relationship Id="rId1" Type="http://schemas.openxmlformats.org/officeDocument/2006/relationships/slideLayout" Target="../slideLayouts/slideLayout15.xml"/><Relationship Id="rId6" Type="http://schemas.openxmlformats.org/officeDocument/2006/relationships/image" Target="../media/image190.JPG"/><Relationship Id="rId5" Type="http://schemas.openxmlformats.org/officeDocument/2006/relationships/image" Target="../media/image189.JPG"/><Relationship Id="rId4" Type="http://schemas.openxmlformats.org/officeDocument/2006/relationships/image" Target="../media/image188.jpeg"/></Relationships>
</file>

<file path=ppt/slides/_rels/slide93.xml.rels><?xml version="1.0" encoding="UTF-8" standalone="yes"?>
<Relationships xmlns="http://schemas.openxmlformats.org/package/2006/relationships"><Relationship Id="rId3" Type="http://schemas.openxmlformats.org/officeDocument/2006/relationships/image" Target="../media/image192.jpeg"/><Relationship Id="rId2" Type="http://schemas.openxmlformats.org/officeDocument/2006/relationships/notesSlide" Target="../notesSlides/notesSlide28.xml"/><Relationship Id="rId1" Type="http://schemas.openxmlformats.org/officeDocument/2006/relationships/slideLayout" Target="../slideLayouts/slideLayout15.xml"/><Relationship Id="rId5" Type="http://schemas.openxmlformats.org/officeDocument/2006/relationships/image" Target="../media/image193.JPG"/><Relationship Id="rId4" Type="http://schemas.openxmlformats.org/officeDocument/2006/relationships/image" Target="../media/image187.png"/></Relationships>
</file>

<file path=ppt/slides/_rels/slide94.xml.rels><?xml version="1.0" encoding="UTF-8" standalone="yes"?>
<Relationships xmlns="http://schemas.openxmlformats.org/package/2006/relationships"><Relationship Id="rId3" Type="http://schemas.openxmlformats.org/officeDocument/2006/relationships/image" Target="../media/image194.JP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95.xml.rels><?xml version="1.0" encoding="UTF-8" standalone="yes"?>
<Relationships xmlns="http://schemas.openxmlformats.org/package/2006/relationships"><Relationship Id="rId3" Type="http://schemas.openxmlformats.org/officeDocument/2006/relationships/image" Target="../media/image195.JPG"/><Relationship Id="rId2" Type="http://schemas.openxmlformats.org/officeDocument/2006/relationships/notesSlide" Target="../notesSlides/notesSlide30.xml"/><Relationship Id="rId1" Type="http://schemas.openxmlformats.org/officeDocument/2006/relationships/slideLayout" Target="../slideLayouts/slideLayout15.xml"/><Relationship Id="rId6" Type="http://schemas.openxmlformats.org/officeDocument/2006/relationships/image" Target="../media/image176.JPG"/><Relationship Id="rId5" Type="http://schemas.openxmlformats.org/officeDocument/2006/relationships/image" Target="../media/image181.JPG"/><Relationship Id="rId4" Type="http://schemas.openxmlformats.org/officeDocument/2006/relationships/image" Target="../media/image196.JPG"/></Relationships>
</file>

<file path=ppt/slides/_rels/slide96.xml.rels><?xml version="1.0" encoding="UTF-8" standalone="yes"?>
<Relationships xmlns="http://schemas.openxmlformats.org/package/2006/relationships"><Relationship Id="rId3" Type="http://schemas.openxmlformats.org/officeDocument/2006/relationships/image" Target="../media/image197.JP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97.xml.rels><?xml version="1.0" encoding="UTF-8" standalone="yes"?>
<Relationships xmlns="http://schemas.openxmlformats.org/package/2006/relationships"><Relationship Id="rId3" Type="http://schemas.openxmlformats.org/officeDocument/2006/relationships/image" Target="../media/image198.JP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98.xml.rels><?xml version="1.0" encoding="UTF-8" standalone="yes"?>
<Relationships xmlns="http://schemas.openxmlformats.org/package/2006/relationships"><Relationship Id="rId3" Type="http://schemas.openxmlformats.org/officeDocument/2006/relationships/image" Target="../media/image199.JP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99.xml.rels><?xml version="1.0" encoding="UTF-8" standalone="yes"?>
<Relationships xmlns="http://schemas.openxmlformats.org/package/2006/relationships"><Relationship Id="rId3" Type="http://schemas.openxmlformats.org/officeDocument/2006/relationships/image" Target="../media/image184.JPG"/><Relationship Id="rId2" Type="http://schemas.openxmlformats.org/officeDocument/2006/relationships/notesSlide" Target="../notesSlides/notesSlide34.xml"/><Relationship Id="rId1" Type="http://schemas.openxmlformats.org/officeDocument/2006/relationships/slideLayout" Target="../slideLayouts/slideLayout15.xml"/><Relationship Id="rId5" Type="http://schemas.openxmlformats.org/officeDocument/2006/relationships/image" Target="../media/image201.jpeg"/><Relationship Id="rId4" Type="http://schemas.openxmlformats.org/officeDocument/2006/relationships/image" Target="../media/image20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1850" y="1616115"/>
            <a:ext cx="7772400" cy="2387600"/>
          </a:xfrm>
        </p:spPr>
        <p:txBody>
          <a:bodyPr anchor="ctr">
            <a:normAutofit/>
          </a:bodyPr>
          <a:lstStyle/>
          <a:p>
            <a:r>
              <a:rPr lang="en-US" dirty="0">
                <a:latin typeface="Constantia" panose="02030602050306030303" pitchFamily="18" charset="0"/>
              </a:rPr>
              <a:t>RF Systems </a:t>
            </a:r>
            <a:r>
              <a:rPr lang="en-US" dirty="0" smtClean="0">
                <a:latin typeface="Constantia" panose="02030602050306030303" pitchFamily="18" charset="0"/>
              </a:rPr>
              <a:t>  </a:t>
            </a:r>
            <a:endParaRPr lang="en-US" dirty="0">
              <a:latin typeface="Constantia" panose="02030602050306030303" pitchFamily="18" charset="0"/>
            </a:endParaRPr>
          </a:p>
        </p:txBody>
      </p:sp>
      <p:sp>
        <p:nvSpPr>
          <p:cNvPr id="3" name="Subtitle 2"/>
          <p:cNvSpPr>
            <a:spLocks noGrp="1"/>
          </p:cNvSpPr>
          <p:nvPr>
            <p:ph type="subTitle" idx="1"/>
          </p:nvPr>
        </p:nvSpPr>
        <p:spPr>
          <a:xfrm>
            <a:off x="1143000" y="3719513"/>
            <a:ext cx="6858000" cy="1655762"/>
          </a:xfrm>
        </p:spPr>
        <p:txBody>
          <a:bodyPr>
            <a:normAutofit/>
          </a:bodyPr>
          <a:lstStyle/>
          <a:p>
            <a:r>
              <a:rPr lang="en-US" sz="2000" dirty="0" smtClean="0">
                <a:latin typeface="Constantia" panose="02030602050306030303" pitchFamily="18" charset="0"/>
              </a:rPr>
              <a:t>Christine.Vollinger@cern.ch</a:t>
            </a:r>
            <a:endParaRPr lang="en-US" sz="2000" dirty="0">
              <a:latin typeface="Constantia" panose="02030602050306030303" pitchFamily="18" charset="0"/>
            </a:endParaRPr>
          </a:p>
          <a:p>
            <a:endParaRPr lang="en-US" sz="2100" b="1" dirty="0">
              <a:latin typeface="Constantia" panose="02030602050306030303" pitchFamily="18" charset="0"/>
            </a:endParaRPr>
          </a:p>
          <a:p>
            <a:endParaRPr lang="en-GB" sz="2100" dirty="0">
              <a:latin typeface="Constantia" panose="02030602050306030303" pitchFamily="18" charset="0"/>
            </a:endParaRPr>
          </a:p>
          <a:p>
            <a:endParaRPr lang="en-US" sz="2100" dirty="0">
              <a:latin typeface="Constantia" panose="02030602050306030303" pitchFamily="18" charset="0"/>
            </a:endParaRPr>
          </a:p>
        </p:txBody>
      </p:sp>
      <p:sp>
        <p:nvSpPr>
          <p:cNvPr id="4" name="Rectangle 3"/>
          <p:cNvSpPr/>
          <p:nvPr/>
        </p:nvSpPr>
        <p:spPr>
          <a:xfrm>
            <a:off x="8132536" y="49213"/>
            <a:ext cx="943428" cy="40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618" y="522401"/>
            <a:ext cx="1474787" cy="1474787"/>
          </a:xfrm>
          <a:prstGeom prst="rect">
            <a:avLst/>
          </a:prstGeom>
        </p:spPr>
      </p:pic>
      <p:pic>
        <p:nvPicPr>
          <p:cNvPr id="6" name="Picture 5"/>
          <p:cNvPicPr>
            <a:picLocks noChangeAspect="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6633590" y="252413"/>
            <a:ext cx="2262957" cy="1474787"/>
          </a:xfrm>
          <a:prstGeom prst="rect">
            <a:avLst/>
          </a:prstGeom>
        </p:spPr>
      </p:pic>
      <p:sp>
        <p:nvSpPr>
          <p:cNvPr id="7" name="Text Box 5"/>
          <p:cNvSpPr txBox="1">
            <a:spLocks noChangeArrowheads="1"/>
          </p:cNvSpPr>
          <p:nvPr/>
        </p:nvSpPr>
        <p:spPr bwMode="auto">
          <a:xfrm>
            <a:off x="3011487" y="5518150"/>
            <a:ext cx="2971800" cy="396875"/>
          </a:xfrm>
          <a:prstGeom prst="rect">
            <a:avLst/>
          </a:prstGeom>
          <a:noFill/>
          <a:ln w="9525">
            <a:noFill/>
            <a:miter lim="800000"/>
            <a:headEnd/>
            <a:tailEnd/>
          </a:ln>
        </p:spPr>
        <p:txBody>
          <a:bodyPr>
            <a:spAutoFit/>
          </a:bodyPr>
          <a:lstStyle/>
          <a:p>
            <a:pPr algn="ctr"/>
            <a:r>
              <a:rPr lang="en-US" sz="2000" dirty="0" smtClean="0">
                <a:solidFill>
                  <a:srgbClr val="000000"/>
                </a:solidFill>
                <a:latin typeface="Constantia" panose="02030602050306030303" pitchFamily="18" charset="0"/>
              </a:rPr>
              <a:t>26 September 2022</a:t>
            </a:r>
            <a:endParaRPr lang="en-US" sz="2000" dirty="0">
              <a:solidFill>
                <a:srgbClr val="000000"/>
              </a:solidFill>
              <a:latin typeface="Constantia" panose="02030602050306030303" pitchFamily="18" charset="0"/>
              <a:ea typeface="Arial Unicode MS" pitchFamily="34" charset="-128"/>
              <a:cs typeface="Arial Unicode MS" pitchFamily="34" charset="-128"/>
            </a:endParaRPr>
          </a:p>
        </p:txBody>
      </p:sp>
      <p:sp>
        <p:nvSpPr>
          <p:cNvPr id="9" name="Text Box 8">
            <a:extLst>
              <a:ext uri="{FF2B5EF4-FFF2-40B4-BE49-F238E27FC236}">
                <a16:creationId xmlns:a16="http://schemas.microsoft.com/office/drawing/2014/main" id="{52D5BA78-68AA-4B87-8E4E-C19C47C16D18}"/>
              </a:ext>
            </a:extLst>
          </p:cNvPr>
          <p:cNvSpPr txBox="1">
            <a:spLocks noChangeArrowheads="1"/>
          </p:cNvSpPr>
          <p:nvPr/>
        </p:nvSpPr>
        <p:spPr bwMode="auto">
          <a:xfrm>
            <a:off x="1663700" y="4890624"/>
            <a:ext cx="5676900" cy="415498"/>
          </a:xfrm>
          <a:prstGeom prst="rect">
            <a:avLst/>
          </a:prstGeom>
          <a:noFill/>
          <a:ln w="9525">
            <a:noFill/>
            <a:miter lim="800000"/>
            <a:headEnd/>
            <a:tailEnd/>
          </a:ln>
        </p:spPr>
        <p:txBody>
          <a:bodyPr wrap="square">
            <a:spAutoFit/>
          </a:bodyPr>
          <a:lstStyle/>
          <a:p>
            <a:pPr algn="ctr"/>
            <a:r>
              <a:rPr lang="en-GB" sz="2100" b="1" dirty="0" smtClean="0">
                <a:solidFill>
                  <a:srgbClr val="000000"/>
                </a:solidFill>
                <a:latin typeface="Constantia" panose="02030602050306030303" pitchFamily="18" charset="0"/>
              </a:rPr>
              <a:t>CAS - Introduction </a:t>
            </a:r>
            <a:r>
              <a:rPr lang="en-GB" sz="2100" b="1" dirty="0">
                <a:solidFill>
                  <a:srgbClr val="000000"/>
                </a:solidFill>
                <a:latin typeface="Constantia" panose="02030602050306030303" pitchFamily="18" charset="0"/>
              </a:rPr>
              <a:t>to Accelerator Physics</a:t>
            </a:r>
            <a:endParaRPr lang="en-GB" sz="2100" dirty="0">
              <a:solidFill>
                <a:srgbClr val="000000"/>
              </a:solidFill>
              <a:latin typeface="Constantia" panose="02030602050306030303" pitchFamily="18" charset="0"/>
            </a:endParaRPr>
          </a:p>
        </p:txBody>
      </p:sp>
    </p:spTree>
    <p:extLst>
      <p:ext uri="{BB962C8B-B14F-4D97-AF65-F5344CB8AC3E}">
        <p14:creationId xmlns:p14="http://schemas.microsoft.com/office/powerpoint/2010/main" val="401286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51246" y="792318"/>
            <a:ext cx="2113885" cy="390748"/>
          </a:xfrm>
          <a:prstGeom prst="rect">
            <a:avLst/>
          </a:prstGeom>
          <a:noFill/>
        </p:spPr>
        <p:txBody>
          <a:bodyPr wrap="square" rtlCol="0">
            <a:spAutoFit/>
          </a:bodyPr>
          <a:lstStyle/>
          <a:p>
            <a:pPr algn="ctr"/>
            <a:r>
              <a:rPr lang="en-US" sz="1939" b="1" dirty="0">
                <a:solidFill>
                  <a:srgbClr val="FF0000"/>
                </a:solidFill>
                <a:latin typeface="Constantia" panose="02030602050306030303" pitchFamily="18" charset="0"/>
              </a:rPr>
              <a:t>Accelerator type</a:t>
            </a:r>
          </a:p>
        </p:txBody>
      </p:sp>
      <p:sp>
        <p:nvSpPr>
          <p:cNvPr id="60" name="TextBox 59"/>
          <p:cNvSpPr txBox="1"/>
          <p:nvPr/>
        </p:nvSpPr>
        <p:spPr>
          <a:xfrm>
            <a:off x="1334199" y="1542319"/>
            <a:ext cx="2406430" cy="390748"/>
          </a:xfrm>
          <a:prstGeom prst="rect">
            <a:avLst/>
          </a:prstGeom>
          <a:noFill/>
        </p:spPr>
        <p:txBody>
          <a:bodyPr wrap="square" rtlCol="0">
            <a:spAutoFit/>
          </a:bodyPr>
          <a:lstStyle/>
          <a:p>
            <a:pPr algn="ctr"/>
            <a:r>
              <a:rPr lang="en-US" sz="1939" b="1" dirty="0">
                <a:solidFill>
                  <a:srgbClr val="C0504D"/>
                </a:solidFill>
                <a:latin typeface="Constantia" panose="02030602050306030303" pitchFamily="18" charset="0"/>
              </a:rPr>
              <a:t>Linear</a:t>
            </a:r>
          </a:p>
        </p:txBody>
      </p:sp>
      <p:sp>
        <p:nvSpPr>
          <p:cNvPr id="62" name="TextBox 61"/>
          <p:cNvSpPr txBox="1"/>
          <p:nvPr/>
        </p:nvSpPr>
        <p:spPr>
          <a:xfrm>
            <a:off x="1756549" y="1770149"/>
            <a:ext cx="1723556" cy="390748"/>
          </a:xfrm>
          <a:prstGeom prst="rect">
            <a:avLst/>
          </a:prstGeom>
          <a:noFill/>
        </p:spPr>
        <p:txBody>
          <a:bodyPr wrap="square" rtlCol="0">
            <a:spAutoFit/>
          </a:bodyPr>
          <a:lstStyle/>
          <a:p>
            <a:r>
              <a:rPr lang="en-US" sz="1939" b="1" dirty="0">
                <a:solidFill>
                  <a:srgbClr val="C0504D"/>
                </a:solidFill>
                <a:latin typeface="Constantia" panose="02030602050306030303" pitchFamily="18" charset="0"/>
              </a:rPr>
              <a:t>(single pass)</a:t>
            </a:r>
          </a:p>
        </p:txBody>
      </p:sp>
      <p:cxnSp>
        <p:nvCxnSpPr>
          <p:cNvPr id="6" name="Straight Arrow Connector 5"/>
          <p:cNvCxnSpPr/>
          <p:nvPr/>
        </p:nvCxnSpPr>
        <p:spPr>
          <a:xfrm flipH="1">
            <a:off x="2670631" y="1183715"/>
            <a:ext cx="1228926" cy="403497"/>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5098692" y="1183715"/>
            <a:ext cx="1229538" cy="403497"/>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7"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system for high-energy accelerators</a:t>
            </a:r>
            <a:endParaRPr lang="en-GB" sz="3200" dirty="0">
              <a:solidFill>
                <a:srgbClr val="1F497D"/>
              </a:solidFill>
              <a:latin typeface="Constantia" pitchFamily="18" charset="0"/>
            </a:endParaRPr>
          </a:p>
        </p:txBody>
      </p:sp>
      <p:grpSp>
        <p:nvGrpSpPr>
          <p:cNvPr id="7" name="Group 6"/>
          <p:cNvGrpSpPr/>
          <p:nvPr/>
        </p:nvGrpSpPr>
        <p:grpSpPr>
          <a:xfrm>
            <a:off x="547946" y="2189175"/>
            <a:ext cx="3868615" cy="3685683"/>
            <a:chOff x="547946" y="2189175"/>
            <a:chExt cx="3868615" cy="3685683"/>
          </a:xfrm>
        </p:grpSpPr>
        <p:grpSp>
          <p:nvGrpSpPr>
            <p:cNvPr id="5" name="Group 4"/>
            <p:cNvGrpSpPr/>
            <p:nvPr/>
          </p:nvGrpSpPr>
          <p:grpSpPr>
            <a:xfrm>
              <a:off x="547946" y="2189175"/>
              <a:ext cx="3868615" cy="764850"/>
              <a:chOff x="620516" y="2435918"/>
              <a:chExt cx="3868615" cy="764850"/>
            </a:xfrm>
          </p:grpSpPr>
          <p:cxnSp>
            <p:nvCxnSpPr>
              <p:cNvPr id="74" name="Straight Arrow Connector 73"/>
              <p:cNvCxnSpPr/>
              <p:nvPr/>
            </p:nvCxnSpPr>
            <p:spPr>
              <a:xfrm flipH="1">
                <a:off x="1547446" y="2435919"/>
                <a:ext cx="666220" cy="455349"/>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2892697" y="2435918"/>
                <a:ext cx="666857" cy="455262"/>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801008" y="2810020"/>
                <a:ext cx="1688123" cy="390748"/>
              </a:xfrm>
              <a:prstGeom prst="rect">
                <a:avLst/>
              </a:prstGeom>
              <a:noFill/>
            </p:spPr>
            <p:txBody>
              <a:bodyPr wrap="square" rtlCol="0">
                <a:spAutoFit/>
              </a:bodyPr>
              <a:lstStyle/>
              <a:p>
                <a:r>
                  <a:rPr lang="en-US" sz="1939" b="1" dirty="0">
                    <a:solidFill>
                      <a:srgbClr val="C0504D"/>
                    </a:solidFill>
                    <a:latin typeface="Constantia" panose="02030602050306030303" pitchFamily="18" charset="0"/>
                  </a:rPr>
                  <a:t>Hadrons</a:t>
                </a:r>
              </a:p>
            </p:txBody>
          </p:sp>
          <p:sp>
            <p:nvSpPr>
              <p:cNvPr id="32" name="TextBox 31"/>
              <p:cNvSpPr txBox="1"/>
              <p:nvPr/>
            </p:nvSpPr>
            <p:spPr>
              <a:xfrm>
                <a:off x="620516" y="2810020"/>
                <a:ext cx="2028361" cy="390748"/>
              </a:xfrm>
              <a:prstGeom prst="rect">
                <a:avLst/>
              </a:prstGeom>
              <a:noFill/>
            </p:spPr>
            <p:txBody>
              <a:bodyPr wrap="square" rtlCol="0">
                <a:spAutoFit/>
              </a:bodyPr>
              <a:lstStyle/>
              <a:p>
                <a:pPr algn="ctr"/>
                <a:r>
                  <a:rPr lang="en-US" sz="1939" b="1" dirty="0">
                    <a:solidFill>
                      <a:srgbClr val="C0504D"/>
                    </a:solidFill>
                    <a:latin typeface="Constantia" panose="02030602050306030303" pitchFamily="18" charset="0"/>
                  </a:rPr>
                  <a:t>Electron</a:t>
                </a:r>
              </a:p>
            </p:txBody>
          </p:sp>
        </p:grpSp>
        <p:cxnSp>
          <p:nvCxnSpPr>
            <p:cNvPr id="39" name="Straight Arrow Connector 38"/>
            <p:cNvCxnSpPr/>
            <p:nvPr/>
          </p:nvCxnSpPr>
          <p:spPr>
            <a:xfrm>
              <a:off x="1435445" y="2932684"/>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3487746" y="2932808"/>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7660581">
              <a:off x="-83602" y="4091735"/>
              <a:ext cx="2810575" cy="689163"/>
            </a:xfrm>
            <a:prstGeom prst="rect">
              <a:avLst/>
            </a:prstGeom>
            <a:noFill/>
          </p:spPr>
          <p:txBody>
            <a:bodyPr wrap="square" rtlCol="0">
              <a:spAutoFit/>
            </a:bodyPr>
            <a:lstStyle/>
            <a:p>
              <a:pPr algn="r"/>
              <a:r>
                <a:rPr lang="en-US" sz="1939" b="1" dirty="0">
                  <a:solidFill>
                    <a:srgbClr val="1F497D"/>
                  </a:solidFill>
                  <a:latin typeface="Constantia" panose="02030602050306030303" pitchFamily="18" charset="0"/>
                </a:rPr>
                <a:t>Maximum RF voltage, constant velocity</a:t>
              </a:r>
            </a:p>
          </p:txBody>
        </p:sp>
        <p:sp>
          <p:nvSpPr>
            <p:cNvPr id="43" name="TextBox 42"/>
            <p:cNvSpPr txBox="1"/>
            <p:nvPr/>
          </p:nvSpPr>
          <p:spPr>
            <a:xfrm rot="17528953">
              <a:off x="1937978" y="4124990"/>
              <a:ext cx="2810573" cy="689163"/>
            </a:xfrm>
            <a:prstGeom prst="rect">
              <a:avLst/>
            </a:prstGeom>
            <a:noFill/>
          </p:spPr>
          <p:txBody>
            <a:bodyPr wrap="square" rtlCol="0">
              <a:spAutoFit/>
            </a:bodyPr>
            <a:lstStyle/>
            <a:p>
              <a:pPr algn="r"/>
              <a:r>
                <a:rPr lang="en-US" sz="1939" b="1" dirty="0">
                  <a:solidFill>
                    <a:srgbClr val="1F497D"/>
                  </a:solidFill>
                  <a:latin typeface="Constantia" panose="02030602050306030303" pitchFamily="18" charset="0"/>
                </a:rPr>
                <a:t>Maximum RF voltage, variable velocity</a:t>
              </a:r>
            </a:p>
          </p:txBody>
        </p:sp>
      </p:grpSp>
      <p:sp>
        <p:nvSpPr>
          <p:cNvPr id="64" name="TextBox 63"/>
          <p:cNvSpPr txBox="1"/>
          <p:nvPr/>
        </p:nvSpPr>
        <p:spPr>
          <a:xfrm>
            <a:off x="5469246" y="1542898"/>
            <a:ext cx="2406430" cy="390748"/>
          </a:xfrm>
          <a:prstGeom prst="rect">
            <a:avLst/>
          </a:prstGeom>
          <a:noFill/>
        </p:spPr>
        <p:txBody>
          <a:bodyPr wrap="square" rtlCol="0">
            <a:spAutoFit/>
          </a:bodyPr>
          <a:lstStyle/>
          <a:p>
            <a:pPr algn="ctr"/>
            <a:r>
              <a:rPr lang="en-US" sz="1939" b="1" dirty="0">
                <a:solidFill>
                  <a:srgbClr val="C0504D"/>
                </a:solidFill>
                <a:latin typeface="Constantia" panose="02030602050306030303" pitchFamily="18" charset="0"/>
              </a:rPr>
              <a:t>Circular</a:t>
            </a:r>
          </a:p>
        </p:txBody>
      </p:sp>
      <p:sp>
        <p:nvSpPr>
          <p:cNvPr id="30" name="TextBox 29"/>
          <p:cNvSpPr txBox="1"/>
          <p:nvPr/>
        </p:nvSpPr>
        <p:spPr>
          <a:xfrm>
            <a:off x="5906202" y="1797517"/>
            <a:ext cx="1723556" cy="390748"/>
          </a:xfrm>
          <a:prstGeom prst="rect">
            <a:avLst/>
          </a:prstGeom>
          <a:noFill/>
        </p:spPr>
        <p:txBody>
          <a:bodyPr wrap="square" rtlCol="0">
            <a:spAutoFit/>
          </a:bodyPr>
          <a:lstStyle/>
          <a:p>
            <a:r>
              <a:rPr lang="en-US" sz="1939" b="1" dirty="0">
                <a:solidFill>
                  <a:srgbClr val="C0504D"/>
                </a:solidFill>
                <a:latin typeface="Constantia" panose="02030602050306030303" pitchFamily="18" charset="0"/>
              </a:rPr>
              <a:t>(multi-pass)</a:t>
            </a:r>
          </a:p>
        </p:txBody>
      </p:sp>
      <p:grpSp>
        <p:nvGrpSpPr>
          <p:cNvPr id="3" name="Group 2"/>
          <p:cNvGrpSpPr/>
          <p:nvPr/>
        </p:nvGrpSpPr>
        <p:grpSpPr>
          <a:xfrm>
            <a:off x="4789389" y="2189175"/>
            <a:ext cx="3868615" cy="3417737"/>
            <a:chOff x="4789389" y="2189175"/>
            <a:chExt cx="3868615" cy="3417737"/>
          </a:xfrm>
        </p:grpSpPr>
        <p:cxnSp>
          <p:nvCxnSpPr>
            <p:cNvPr id="118" name="Straight Arrow Connector 117"/>
            <p:cNvCxnSpPr/>
            <p:nvPr/>
          </p:nvCxnSpPr>
          <p:spPr>
            <a:xfrm>
              <a:off x="5716319" y="2932808"/>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a:off x="7768620" y="2932932"/>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rot="17491415">
              <a:off x="4695536" y="4014575"/>
              <a:ext cx="2041566" cy="987578"/>
            </a:xfrm>
            <a:prstGeom prst="rect">
              <a:avLst/>
            </a:prstGeom>
            <a:noFill/>
          </p:spPr>
          <p:txBody>
            <a:bodyPr wrap="square" rtlCol="0">
              <a:spAutoFit/>
            </a:bodyPr>
            <a:lstStyle/>
            <a:p>
              <a:pPr algn="r"/>
              <a:r>
                <a:rPr lang="en-US" sz="1939" b="1" dirty="0">
                  <a:solidFill>
                    <a:srgbClr val="1F497D"/>
                  </a:solidFill>
                  <a:latin typeface="Constantia" panose="02030602050306030303" pitchFamily="18" charset="0"/>
                </a:rPr>
                <a:t>Compensate synchrotron radiation losses</a:t>
              </a:r>
            </a:p>
          </p:txBody>
        </p:sp>
        <p:sp>
          <p:nvSpPr>
            <p:cNvPr id="28" name="TextBox 27"/>
            <p:cNvSpPr txBox="1"/>
            <p:nvPr/>
          </p:nvSpPr>
          <p:spPr>
            <a:xfrm rot="17836370">
              <a:off x="6435765" y="4121761"/>
              <a:ext cx="2281138" cy="689163"/>
            </a:xfrm>
            <a:prstGeom prst="rect">
              <a:avLst/>
            </a:prstGeom>
            <a:noFill/>
          </p:spPr>
          <p:txBody>
            <a:bodyPr wrap="square" rtlCol="0">
              <a:spAutoFit/>
            </a:bodyPr>
            <a:lstStyle/>
            <a:p>
              <a:pPr algn="r"/>
              <a:r>
                <a:rPr lang="en-US" sz="1939" b="1" dirty="0">
                  <a:solidFill>
                    <a:srgbClr val="1F497D"/>
                  </a:solidFill>
                  <a:latin typeface="Constantia" panose="02030602050306030303" pitchFamily="18" charset="0"/>
                </a:rPr>
                <a:t>Sweep frequency with beam</a:t>
              </a:r>
            </a:p>
          </p:txBody>
        </p:sp>
        <p:grpSp>
          <p:nvGrpSpPr>
            <p:cNvPr id="34" name="Group 33"/>
            <p:cNvGrpSpPr/>
            <p:nvPr/>
          </p:nvGrpSpPr>
          <p:grpSpPr>
            <a:xfrm>
              <a:off x="4789389" y="2189175"/>
              <a:ext cx="3868615" cy="764850"/>
              <a:chOff x="620516" y="2435918"/>
              <a:chExt cx="3868615" cy="764850"/>
            </a:xfrm>
          </p:grpSpPr>
          <p:cxnSp>
            <p:nvCxnSpPr>
              <p:cNvPr id="35" name="Straight Arrow Connector 34"/>
              <p:cNvCxnSpPr/>
              <p:nvPr/>
            </p:nvCxnSpPr>
            <p:spPr>
              <a:xfrm flipH="1">
                <a:off x="1547446" y="2435919"/>
                <a:ext cx="666220" cy="455349"/>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892697" y="2435918"/>
                <a:ext cx="666857" cy="455262"/>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801008" y="2810020"/>
                <a:ext cx="1688123" cy="390748"/>
              </a:xfrm>
              <a:prstGeom prst="rect">
                <a:avLst/>
              </a:prstGeom>
              <a:noFill/>
            </p:spPr>
            <p:txBody>
              <a:bodyPr wrap="square" rtlCol="0">
                <a:spAutoFit/>
              </a:bodyPr>
              <a:lstStyle/>
              <a:p>
                <a:r>
                  <a:rPr lang="en-US" sz="1939" b="1" dirty="0">
                    <a:solidFill>
                      <a:srgbClr val="C0504D"/>
                    </a:solidFill>
                    <a:latin typeface="Constantia" panose="02030602050306030303" pitchFamily="18" charset="0"/>
                  </a:rPr>
                  <a:t>Hadrons</a:t>
                </a:r>
              </a:p>
            </p:txBody>
          </p:sp>
          <p:sp>
            <p:nvSpPr>
              <p:cNvPr id="38" name="TextBox 37"/>
              <p:cNvSpPr txBox="1"/>
              <p:nvPr/>
            </p:nvSpPr>
            <p:spPr>
              <a:xfrm>
                <a:off x="620516" y="2810020"/>
                <a:ext cx="2028361" cy="390748"/>
              </a:xfrm>
              <a:prstGeom prst="rect">
                <a:avLst/>
              </a:prstGeom>
              <a:noFill/>
            </p:spPr>
            <p:txBody>
              <a:bodyPr wrap="square" rtlCol="0">
                <a:spAutoFit/>
              </a:bodyPr>
              <a:lstStyle/>
              <a:p>
                <a:pPr algn="ctr"/>
                <a:r>
                  <a:rPr lang="en-US" sz="1939" b="1" dirty="0">
                    <a:solidFill>
                      <a:srgbClr val="C0504D"/>
                    </a:solidFill>
                    <a:latin typeface="Constantia" panose="02030602050306030303" pitchFamily="18" charset="0"/>
                  </a:rPr>
                  <a:t>Electron</a:t>
                </a:r>
              </a:p>
            </p:txBody>
          </p:sp>
        </p:grpSp>
      </p:grpSp>
      <p:grpSp>
        <p:nvGrpSpPr>
          <p:cNvPr id="11" name="Group 10"/>
          <p:cNvGrpSpPr/>
          <p:nvPr/>
        </p:nvGrpSpPr>
        <p:grpSpPr>
          <a:xfrm>
            <a:off x="5083178" y="5639093"/>
            <a:ext cx="3773405" cy="1230879"/>
            <a:chOff x="5083178" y="5639093"/>
            <a:chExt cx="3773405" cy="1230879"/>
          </a:xfrm>
        </p:grpSpPr>
        <p:sp>
          <p:nvSpPr>
            <p:cNvPr id="33" name="TextBox 32"/>
            <p:cNvSpPr txBox="1"/>
            <p:nvPr/>
          </p:nvSpPr>
          <p:spPr>
            <a:xfrm>
              <a:off x="7449684" y="5639093"/>
              <a:ext cx="340158" cy="523220"/>
            </a:xfrm>
            <a:prstGeom prst="rect">
              <a:avLst/>
            </a:prstGeom>
            <a:noFill/>
          </p:spPr>
          <p:txBody>
            <a:bodyPr wrap="none" rtlCol="0">
              <a:spAutoFit/>
            </a:bodyPr>
            <a:lstStyle/>
            <a:p>
              <a:r>
                <a:rPr lang="en-GB" sz="2800" dirty="0">
                  <a:latin typeface="Constantia" panose="02030602050306030303" pitchFamily="18" charset="0"/>
                </a:rPr>
                <a:t>*</a:t>
              </a:r>
            </a:p>
          </p:txBody>
        </p:sp>
        <p:grpSp>
          <p:nvGrpSpPr>
            <p:cNvPr id="10" name="Group 9"/>
            <p:cNvGrpSpPr/>
            <p:nvPr/>
          </p:nvGrpSpPr>
          <p:grpSpPr>
            <a:xfrm>
              <a:off x="5083178" y="5798658"/>
              <a:ext cx="3773405" cy="1071314"/>
              <a:chOff x="5083178" y="5798658"/>
              <a:chExt cx="3773405" cy="1071314"/>
            </a:xfrm>
          </p:grpSpPr>
          <p:sp>
            <p:nvSpPr>
              <p:cNvPr id="4" name="TextBox 3"/>
              <p:cNvSpPr txBox="1"/>
              <p:nvPr/>
            </p:nvSpPr>
            <p:spPr>
              <a:xfrm>
                <a:off x="5083178" y="6285197"/>
                <a:ext cx="3773405" cy="584775"/>
              </a:xfrm>
              <a:prstGeom prst="rect">
                <a:avLst/>
              </a:prstGeom>
              <a:noFill/>
            </p:spPr>
            <p:txBody>
              <a:bodyPr wrap="none" rtlCol="0">
                <a:spAutoFit/>
              </a:bodyPr>
              <a:lstStyle/>
              <a:p>
                <a:r>
                  <a:rPr lang="en-GB" sz="1600" dirty="0">
                    <a:latin typeface="Constantia" panose="02030602050306030303" pitchFamily="18" charset="0"/>
                  </a:rPr>
                  <a:t>*Exceptions (rare) </a:t>
                </a:r>
                <a:r>
                  <a:rPr lang="en-GB" sz="1600" dirty="0" smtClean="0">
                    <a:latin typeface="Constantia" panose="02030602050306030303" pitchFamily="18" charset="0"/>
                  </a:rPr>
                  <a:t>exist, </a:t>
                </a:r>
              </a:p>
              <a:p>
                <a:r>
                  <a:rPr lang="en-GB" sz="1600" dirty="0" smtClean="0">
                    <a:latin typeface="Constantia" panose="02030602050306030303" pitchFamily="18" charset="0"/>
                  </a:rPr>
                  <a:t>e.g. “fixed frequency” acceleration in SPS</a:t>
                </a:r>
                <a:endParaRPr lang="en-GB" sz="1600" dirty="0">
                  <a:latin typeface="Constantia" panose="02030602050306030303" pitchFamily="18" charset="0"/>
                </a:endParaRPr>
              </a:p>
            </p:txBody>
          </p:sp>
          <p:sp>
            <p:nvSpPr>
              <p:cNvPr id="8" name="TextBox 7"/>
              <p:cNvSpPr txBox="1"/>
              <p:nvPr/>
            </p:nvSpPr>
            <p:spPr>
              <a:xfrm>
                <a:off x="6049429" y="5798658"/>
                <a:ext cx="1460169" cy="430887"/>
              </a:xfrm>
              <a:prstGeom prst="rect">
                <a:avLst/>
              </a:prstGeom>
              <a:noFill/>
              <a:ln w="28575">
                <a:solidFill>
                  <a:schemeClr val="accent1">
                    <a:lumMod val="75000"/>
                  </a:schemeClr>
                </a:solidFill>
              </a:ln>
            </p:spPr>
            <p:txBody>
              <a:bodyPr wrap="square" rtlCol="0">
                <a:spAutoFit/>
              </a:bodyPr>
              <a:lstStyle/>
              <a:p>
                <a:r>
                  <a:rPr lang="en-US" sz="2200" i="1" dirty="0" err="1" smtClean="0"/>
                  <a:t>f</a:t>
                </a:r>
                <a:r>
                  <a:rPr lang="en-US" sz="2200" i="1" baseline="-25000" dirty="0" err="1" smtClean="0"/>
                  <a:t>RF</a:t>
                </a:r>
                <a:r>
                  <a:rPr lang="en-US" sz="2200" i="1" dirty="0" smtClean="0"/>
                  <a:t> = h · </a:t>
                </a:r>
                <a:r>
                  <a:rPr lang="en-US" sz="2200" i="1" dirty="0" err="1" smtClean="0"/>
                  <a:t>f</a:t>
                </a:r>
                <a:r>
                  <a:rPr lang="en-US" sz="2200" i="1" baseline="-25000" dirty="0" err="1" smtClean="0"/>
                  <a:t>rev</a:t>
                </a:r>
                <a:endParaRPr lang="de-DE" sz="2200" i="1" baseline="-25000" dirty="0"/>
              </a:p>
            </p:txBody>
          </p:sp>
        </p:grpSp>
      </p:grpSp>
      <p:grpSp>
        <p:nvGrpSpPr>
          <p:cNvPr id="9" name="Group 8"/>
          <p:cNvGrpSpPr/>
          <p:nvPr/>
        </p:nvGrpSpPr>
        <p:grpSpPr>
          <a:xfrm>
            <a:off x="156225" y="5779370"/>
            <a:ext cx="3743332" cy="998876"/>
            <a:chOff x="156225" y="5779370"/>
            <a:chExt cx="3743332" cy="998876"/>
          </a:xfrm>
        </p:grpSpPr>
        <p:sp>
          <p:nvSpPr>
            <p:cNvPr id="42" name="TextBox 41"/>
            <p:cNvSpPr txBox="1"/>
            <p:nvPr/>
          </p:nvSpPr>
          <p:spPr>
            <a:xfrm>
              <a:off x="1359958" y="5779370"/>
              <a:ext cx="1460169" cy="430887"/>
            </a:xfrm>
            <a:prstGeom prst="rect">
              <a:avLst/>
            </a:prstGeom>
            <a:noFill/>
            <a:ln w="28575">
              <a:solidFill>
                <a:schemeClr val="accent1">
                  <a:lumMod val="75000"/>
                </a:schemeClr>
              </a:solidFill>
            </a:ln>
          </p:spPr>
          <p:txBody>
            <a:bodyPr wrap="square" rtlCol="0">
              <a:spAutoFit/>
            </a:bodyPr>
            <a:lstStyle/>
            <a:p>
              <a:r>
                <a:rPr lang="en-US" sz="2200" i="1" dirty="0" smtClean="0"/>
                <a:t>L</a:t>
              </a:r>
              <a:r>
                <a:rPr lang="en-US" sz="2200" i="1" baseline="-25000" dirty="0" smtClean="0"/>
                <a:t>i</a:t>
              </a:r>
              <a:r>
                <a:rPr lang="en-US" sz="2200" i="1" dirty="0" smtClean="0"/>
                <a:t> = v</a:t>
              </a:r>
              <a:r>
                <a:rPr lang="en-US" sz="2200" i="1" baseline="-25000" dirty="0" smtClean="0"/>
                <a:t>i</a:t>
              </a:r>
              <a:r>
                <a:rPr lang="en-US" sz="2200" i="1" dirty="0" smtClean="0"/>
                <a:t> </a:t>
              </a:r>
              <a:r>
                <a:rPr lang="en-US" sz="2200" i="1" dirty="0"/>
                <a:t>· </a:t>
              </a:r>
              <a:r>
                <a:rPr lang="en-US" sz="2200" i="1" dirty="0" smtClean="0"/>
                <a:t>T</a:t>
              </a:r>
              <a:r>
                <a:rPr lang="en-US" sz="2200" i="1" baseline="-25000" dirty="0" smtClean="0"/>
                <a:t>RF</a:t>
              </a:r>
              <a:endParaRPr lang="de-DE" sz="2200" i="1" baseline="-25000" dirty="0"/>
            </a:p>
          </p:txBody>
        </p:sp>
        <p:sp>
          <p:nvSpPr>
            <p:cNvPr id="44" name="TextBox 43"/>
            <p:cNvSpPr txBox="1"/>
            <p:nvPr/>
          </p:nvSpPr>
          <p:spPr>
            <a:xfrm>
              <a:off x="156225" y="6439692"/>
              <a:ext cx="3743332" cy="338554"/>
            </a:xfrm>
            <a:prstGeom prst="rect">
              <a:avLst/>
            </a:prstGeom>
            <a:noFill/>
          </p:spPr>
          <p:txBody>
            <a:bodyPr wrap="none" rtlCol="0">
              <a:spAutoFit/>
            </a:bodyPr>
            <a:lstStyle/>
            <a:p>
              <a:r>
                <a:rPr lang="en-GB" sz="1600" dirty="0" smtClean="0">
                  <a:latin typeface="Constantia" panose="02030602050306030303" pitchFamily="18" charset="0"/>
                </a:rPr>
                <a:t>L</a:t>
              </a:r>
              <a:r>
                <a:rPr lang="en-GB" sz="1600" baseline="-25000" dirty="0" smtClean="0">
                  <a:latin typeface="Constantia" panose="02030602050306030303" pitchFamily="18" charset="0"/>
                </a:rPr>
                <a:t>i</a:t>
              </a:r>
              <a:r>
                <a:rPr lang="en-GB" sz="1600" dirty="0" smtClean="0">
                  <a:latin typeface="Constantia" panose="02030602050306030303" pitchFamily="18" charset="0"/>
                </a:rPr>
                <a:t> = Distance between two adjacent gaps</a:t>
              </a:r>
              <a:endParaRPr lang="en-GB" sz="1600" dirty="0">
                <a:latin typeface="Constantia" panose="02030602050306030303" pitchFamily="18" charset="0"/>
              </a:endParaRPr>
            </a:p>
          </p:txBody>
        </p:sp>
      </p:grpSp>
    </p:spTree>
    <p:extLst>
      <p:ext uri="{BB962C8B-B14F-4D97-AF65-F5344CB8AC3E}">
        <p14:creationId xmlns:p14="http://schemas.microsoft.com/office/powerpoint/2010/main" val="1955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Slow wave structure (6/7)</a:t>
            </a:r>
            <a:endParaRPr lang="en-GB" dirty="0"/>
          </a:p>
        </p:txBody>
      </p:sp>
      <p:pic>
        <p:nvPicPr>
          <p:cNvPr id="5" name="Picture 4" descr="Diagram&#10;&#10;Description automatically generated">
            <a:extLst>
              <a:ext uri="{FF2B5EF4-FFF2-40B4-BE49-F238E27FC236}">
                <a16:creationId xmlns:a16="http://schemas.microsoft.com/office/drawing/2014/main" id="{B94C1FA5-A9D9-4701-8097-4615F60F7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5253" y="1671971"/>
            <a:ext cx="3768584" cy="1843440"/>
          </a:xfrm>
          <a:prstGeom prst="rect">
            <a:avLst/>
          </a:prstGeom>
        </p:spPr>
      </p:pic>
      <p:sp>
        <p:nvSpPr>
          <p:cNvPr id="16" name="TextBox 15">
            <a:extLst>
              <a:ext uri="{FF2B5EF4-FFF2-40B4-BE49-F238E27FC236}">
                <a16:creationId xmlns:a16="http://schemas.microsoft.com/office/drawing/2014/main" id="{4C023390-57E0-461B-8453-80BB3E4DF98A}"/>
              </a:ext>
            </a:extLst>
          </p:cNvPr>
          <p:cNvSpPr txBox="1"/>
          <p:nvPr/>
        </p:nvSpPr>
        <p:spPr>
          <a:xfrm>
            <a:off x="568279" y="1815990"/>
            <a:ext cx="4291759" cy="1338828"/>
          </a:xfrm>
          <a:prstGeom prst="rect">
            <a:avLst/>
          </a:prstGeom>
          <a:noFill/>
        </p:spPr>
        <p:txBody>
          <a:bodyPr wrap="square" rtlCol="0">
            <a:spAutoFit/>
          </a:bodyPr>
          <a:lstStyle/>
          <a:p>
            <a:pPr marL="214313" indent="-214313">
              <a:buFont typeface="Arial" panose="020B0604020202020204" pitchFamily="34" charset="0"/>
              <a:buChar char="•"/>
            </a:pPr>
            <a:r>
              <a:rPr lang="en-US" sz="1350" dirty="0"/>
              <a:t>The only missing component for our travelling wave system are the input and output couplers.</a:t>
            </a:r>
            <a:br>
              <a:rPr lang="en-US" sz="1350" dirty="0"/>
            </a:br>
            <a:endParaRPr lang="en-US" sz="1350" dirty="0"/>
          </a:p>
          <a:p>
            <a:pPr marL="214313" indent="-214313">
              <a:buFont typeface="Arial" panose="020B0604020202020204" pitchFamily="34" charset="0"/>
              <a:buChar char="•"/>
            </a:pPr>
            <a:r>
              <a:rPr lang="en-US" sz="1350" dirty="0"/>
              <a:t>These have to be matching the structure to avoid that standing waves are building up inside the periodic structure.</a:t>
            </a:r>
          </a:p>
        </p:txBody>
      </p:sp>
      <p:sp>
        <p:nvSpPr>
          <p:cNvPr id="18" name="TextBox 17">
            <a:extLst>
              <a:ext uri="{FF2B5EF4-FFF2-40B4-BE49-F238E27FC236}">
                <a16:creationId xmlns:a16="http://schemas.microsoft.com/office/drawing/2014/main" id="{7183E7CE-ED81-4B0E-B020-844ACCFBA278}"/>
              </a:ext>
            </a:extLst>
          </p:cNvPr>
          <p:cNvSpPr txBox="1"/>
          <p:nvPr/>
        </p:nvSpPr>
        <p:spPr>
          <a:xfrm>
            <a:off x="568279" y="3729523"/>
            <a:ext cx="7921031" cy="1338828"/>
          </a:xfrm>
          <a:prstGeom prst="rect">
            <a:avLst/>
          </a:prstGeom>
          <a:noFill/>
        </p:spPr>
        <p:txBody>
          <a:bodyPr wrap="square">
            <a:spAutoFit/>
          </a:bodyPr>
          <a:lstStyle/>
          <a:p>
            <a:pPr marL="214313" indent="-214313">
              <a:buFont typeface="Arial" panose="020B0604020202020204" pitchFamily="34" charset="0"/>
              <a:buChar char="•"/>
            </a:pPr>
            <a:r>
              <a:rPr lang="en-US" sz="1350" dirty="0"/>
              <a:t>Often, higher order modes (HOMs) are building up in the structure due to the finite length </a:t>
            </a:r>
            <a:br>
              <a:rPr lang="en-US" sz="1350" dirty="0"/>
            </a:br>
            <a:r>
              <a:rPr lang="en-US" sz="1350" dirty="0"/>
              <a:t>(end covers are put there).</a:t>
            </a:r>
            <a:br>
              <a:rPr lang="en-US" sz="1350" dirty="0"/>
            </a:br>
            <a:r>
              <a:rPr lang="en-US" sz="1350" dirty="0"/>
              <a:t/>
            </a:r>
            <a:br>
              <a:rPr lang="en-US" sz="1350" dirty="0"/>
            </a:br>
            <a:r>
              <a:rPr lang="en-US" sz="1350" dirty="0"/>
              <a:t>Note that a matching network is used to obtain the travelling state. This network is only matching the fundamental mode and not the HOMs! </a:t>
            </a:r>
            <a:br>
              <a:rPr lang="en-US" sz="1350" dirty="0"/>
            </a:br>
            <a:r>
              <a:rPr lang="en-US" sz="1350" dirty="0"/>
              <a:t>I.e. the fundamental mode is travelling, others might be travelling, partially travelling or standing modes.</a:t>
            </a:r>
            <a:endParaRPr lang="en-GB" sz="1350" dirty="0"/>
          </a:p>
        </p:txBody>
      </p:sp>
    </p:spTree>
    <p:extLst>
      <p:ext uri="{BB962C8B-B14F-4D97-AF65-F5344CB8AC3E}">
        <p14:creationId xmlns:p14="http://schemas.microsoft.com/office/powerpoint/2010/main" val="356779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Slow wave structure (7/7)</a:t>
            </a:r>
            <a:endParaRPr lang="en-GB" dirty="0"/>
          </a:p>
        </p:txBody>
      </p:sp>
      <p:sp>
        <p:nvSpPr>
          <p:cNvPr id="5" name="TextBox 4">
            <a:extLst>
              <a:ext uri="{FF2B5EF4-FFF2-40B4-BE49-F238E27FC236}">
                <a16:creationId xmlns:a16="http://schemas.microsoft.com/office/drawing/2014/main" id="{44F90A7C-69D6-4CF3-AEDA-F604603E136D}"/>
              </a:ext>
            </a:extLst>
          </p:cNvPr>
          <p:cNvSpPr txBox="1"/>
          <p:nvPr/>
        </p:nvSpPr>
        <p:spPr>
          <a:xfrm>
            <a:off x="136223" y="2140051"/>
            <a:ext cx="1699421" cy="507831"/>
          </a:xfrm>
          <a:prstGeom prst="rect">
            <a:avLst/>
          </a:prstGeom>
          <a:noFill/>
        </p:spPr>
        <p:txBody>
          <a:bodyPr wrap="square" rtlCol="0">
            <a:spAutoFit/>
          </a:bodyPr>
          <a:lstStyle/>
          <a:p>
            <a:r>
              <a:rPr lang="en-US" sz="1350" i="1" dirty="0">
                <a:solidFill>
                  <a:srgbClr val="C00000"/>
                </a:solidFill>
              </a:rPr>
              <a:t>B</a:t>
            </a:r>
            <a:r>
              <a:rPr lang="en-GB" sz="1350" i="1" dirty="0" err="1">
                <a:solidFill>
                  <a:srgbClr val="C00000"/>
                </a:solidFill>
              </a:rPr>
              <a:t>ackward</a:t>
            </a:r>
            <a:r>
              <a:rPr lang="en-GB" sz="1350" i="1" dirty="0">
                <a:solidFill>
                  <a:srgbClr val="C00000"/>
                </a:solidFill>
              </a:rPr>
              <a:t> wave structure</a:t>
            </a:r>
            <a:endParaRPr lang="en-US" sz="1350" i="1" dirty="0">
              <a:solidFill>
                <a:srgbClr val="C00000"/>
              </a:solidFill>
            </a:endParaRPr>
          </a:p>
        </p:txBody>
      </p:sp>
      <p:grpSp>
        <p:nvGrpSpPr>
          <p:cNvPr id="8" name="Group 7">
            <a:extLst>
              <a:ext uri="{FF2B5EF4-FFF2-40B4-BE49-F238E27FC236}">
                <a16:creationId xmlns:a16="http://schemas.microsoft.com/office/drawing/2014/main" id="{C2C103CC-C7F8-48D4-97B6-2097B003CA5D}"/>
              </a:ext>
            </a:extLst>
          </p:cNvPr>
          <p:cNvGrpSpPr/>
          <p:nvPr/>
        </p:nvGrpSpPr>
        <p:grpSpPr>
          <a:xfrm>
            <a:off x="1922055" y="1688541"/>
            <a:ext cx="5299890" cy="3805421"/>
            <a:chOff x="2562740" y="1108387"/>
            <a:chExt cx="7066520" cy="5073895"/>
          </a:xfrm>
        </p:grpSpPr>
        <p:pic>
          <p:nvPicPr>
            <p:cNvPr id="4" name="Picture 3">
              <a:extLst>
                <a:ext uri="{FF2B5EF4-FFF2-40B4-BE49-F238E27FC236}">
                  <a16:creationId xmlns:a16="http://schemas.microsoft.com/office/drawing/2014/main" id="{B4EBC3B2-3F4F-4F10-9737-B68B254E32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9550" y="1700775"/>
              <a:ext cx="5914370" cy="4481507"/>
            </a:xfrm>
            <a:prstGeom prst="rect">
              <a:avLst/>
            </a:prstGeom>
          </p:spPr>
        </p:pic>
        <p:sp>
          <p:nvSpPr>
            <p:cNvPr id="7" name="TextBox 6">
              <a:extLst>
                <a:ext uri="{FF2B5EF4-FFF2-40B4-BE49-F238E27FC236}">
                  <a16:creationId xmlns:a16="http://schemas.microsoft.com/office/drawing/2014/main" id="{20B97518-983C-4BF2-A294-9B0C2F821689}"/>
                </a:ext>
              </a:extLst>
            </p:cNvPr>
            <p:cNvSpPr txBox="1"/>
            <p:nvPr/>
          </p:nvSpPr>
          <p:spPr>
            <a:xfrm>
              <a:off x="2562740" y="1108387"/>
              <a:ext cx="7066520" cy="461665"/>
            </a:xfrm>
            <a:prstGeom prst="rect">
              <a:avLst/>
            </a:prstGeom>
            <a:noFill/>
          </p:spPr>
          <p:txBody>
            <a:bodyPr wrap="square">
              <a:spAutoFit/>
            </a:bodyPr>
            <a:lstStyle/>
            <a:p>
              <a:r>
                <a:rPr lang="en-US" sz="1650" dirty="0">
                  <a:solidFill>
                    <a:srgbClr val="C00000"/>
                  </a:solidFill>
                </a:rPr>
                <a:t>SPS 200 MHz travelling wave cavity (16m long).</a:t>
              </a:r>
            </a:p>
          </p:txBody>
        </p:sp>
      </p:grpSp>
      <p:grpSp>
        <p:nvGrpSpPr>
          <p:cNvPr id="36" name="Group 35">
            <a:extLst>
              <a:ext uri="{FF2B5EF4-FFF2-40B4-BE49-F238E27FC236}">
                <a16:creationId xmlns:a16="http://schemas.microsoft.com/office/drawing/2014/main" id="{7B00E9CC-877F-4392-ABC7-DD0D168DBA05}"/>
              </a:ext>
            </a:extLst>
          </p:cNvPr>
          <p:cNvGrpSpPr/>
          <p:nvPr/>
        </p:nvGrpSpPr>
        <p:grpSpPr>
          <a:xfrm>
            <a:off x="4355971" y="3889860"/>
            <a:ext cx="2059469" cy="1289997"/>
            <a:chOff x="5807962" y="4043480"/>
            <a:chExt cx="2745958" cy="1719996"/>
          </a:xfrm>
        </p:grpSpPr>
        <p:cxnSp>
          <p:nvCxnSpPr>
            <p:cNvPr id="10" name="Straight Arrow Connector 9">
              <a:extLst>
                <a:ext uri="{FF2B5EF4-FFF2-40B4-BE49-F238E27FC236}">
                  <a16:creationId xmlns:a16="http://schemas.microsoft.com/office/drawing/2014/main" id="{E1374CDD-4E90-4024-983F-810ADCD6A5B5}"/>
                </a:ext>
              </a:extLst>
            </p:cNvPr>
            <p:cNvCxnSpPr>
              <a:cxnSpLocks/>
            </p:cNvCxnSpPr>
            <p:nvPr/>
          </p:nvCxnSpPr>
          <p:spPr bwMode="auto">
            <a:xfrm flipV="1">
              <a:off x="5807962" y="4043480"/>
              <a:ext cx="2208288" cy="57607"/>
            </a:xfrm>
            <a:prstGeom prst="straightConnector1">
              <a:avLst/>
            </a:prstGeom>
            <a:solidFill>
              <a:schemeClr val="accent1"/>
            </a:solidFill>
            <a:ln w="38100" cap="flat" cmpd="sng" algn="ctr">
              <a:solidFill>
                <a:srgbClr val="FFFF00"/>
              </a:solidFill>
              <a:prstDash val="solid"/>
              <a:round/>
              <a:headEnd type="none" w="med" len="med"/>
              <a:tailEnd type="triangle"/>
            </a:ln>
            <a:effectLst/>
          </p:spPr>
        </p:cxnSp>
        <p:sp>
          <p:nvSpPr>
            <p:cNvPr id="11" name="TextBox 10">
              <a:extLst>
                <a:ext uri="{FF2B5EF4-FFF2-40B4-BE49-F238E27FC236}">
                  <a16:creationId xmlns:a16="http://schemas.microsoft.com/office/drawing/2014/main" id="{1CCB3D66-EC58-4183-BBAD-F1026165B31F}"/>
                </a:ext>
              </a:extLst>
            </p:cNvPr>
            <p:cNvSpPr txBox="1"/>
            <p:nvPr/>
          </p:nvSpPr>
          <p:spPr>
            <a:xfrm>
              <a:off x="6755612" y="5363367"/>
              <a:ext cx="1798308" cy="400109"/>
            </a:xfrm>
            <a:prstGeom prst="rect">
              <a:avLst/>
            </a:prstGeom>
            <a:noFill/>
          </p:spPr>
          <p:txBody>
            <a:bodyPr wrap="square" rtlCol="0">
              <a:spAutoFit/>
            </a:bodyPr>
            <a:lstStyle/>
            <a:p>
              <a:r>
                <a:rPr lang="en-US" sz="1350" i="1" dirty="0">
                  <a:solidFill>
                    <a:srgbClr val="FFFF00"/>
                  </a:solidFill>
                </a:rPr>
                <a:t>beam direction</a:t>
              </a:r>
              <a:endParaRPr lang="en-GB" sz="1350" i="1" dirty="0">
                <a:solidFill>
                  <a:srgbClr val="FFFF00"/>
                </a:solidFill>
              </a:endParaRPr>
            </a:p>
          </p:txBody>
        </p:sp>
      </p:grpSp>
      <p:grpSp>
        <p:nvGrpSpPr>
          <p:cNvPr id="19" name="Group 18">
            <a:extLst>
              <a:ext uri="{FF2B5EF4-FFF2-40B4-BE49-F238E27FC236}">
                <a16:creationId xmlns:a16="http://schemas.microsoft.com/office/drawing/2014/main" id="{5FD2F106-BE72-4F12-A413-B047F66D488C}"/>
              </a:ext>
            </a:extLst>
          </p:cNvPr>
          <p:cNvGrpSpPr/>
          <p:nvPr/>
        </p:nvGrpSpPr>
        <p:grpSpPr>
          <a:xfrm>
            <a:off x="6415440" y="3022815"/>
            <a:ext cx="1293507" cy="643774"/>
            <a:chOff x="8154217" y="2033567"/>
            <a:chExt cx="1724676" cy="858365"/>
          </a:xfrm>
        </p:grpSpPr>
        <p:sp>
          <p:nvSpPr>
            <p:cNvPr id="13" name="TextBox 12">
              <a:extLst>
                <a:ext uri="{FF2B5EF4-FFF2-40B4-BE49-F238E27FC236}">
                  <a16:creationId xmlns:a16="http://schemas.microsoft.com/office/drawing/2014/main" id="{594B1208-8E09-479F-8532-F5B9C5645A2B}"/>
                </a:ext>
              </a:extLst>
            </p:cNvPr>
            <p:cNvSpPr txBox="1"/>
            <p:nvPr/>
          </p:nvSpPr>
          <p:spPr>
            <a:xfrm>
              <a:off x="8745945" y="2033567"/>
              <a:ext cx="1132948" cy="677108"/>
            </a:xfrm>
            <a:prstGeom prst="rect">
              <a:avLst/>
            </a:prstGeom>
            <a:noFill/>
          </p:spPr>
          <p:txBody>
            <a:bodyPr wrap="square" rtlCol="0">
              <a:spAutoFit/>
            </a:bodyPr>
            <a:lstStyle/>
            <a:p>
              <a:r>
                <a:rPr lang="en-US" sz="1350" i="1" dirty="0">
                  <a:solidFill>
                    <a:srgbClr val="C00000"/>
                  </a:solidFill>
                </a:rPr>
                <a:t>RF IN side</a:t>
              </a:r>
            </a:p>
          </p:txBody>
        </p:sp>
        <p:cxnSp>
          <p:nvCxnSpPr>
            <p:cNvPr id="15" name="Straight Arrow Connector 14">
              <a:extLst>
                <a:ext uri="{FF2B5EF4-FFF2-40B4-BE49-F238E27FC236}">
                  <a16:creationId xmlns:a16="http://schemas.microsoft.com/office/drawing/2014/main" id="{DFD42740-F983-416C-B8F8-80C6E0476342}"/>
                </a:ext>
              </a:extLst>
            </p:cNvPr>
            <p:cNvCxnSpPr>
              <a:cxnSpLocks/>
            </p:cNvCxnSpPr>
            <p:nvPr/>
          </p:nvCxnSpPr>
          <p:spPr bwMode="auto">
            <a:xfrm flipH="1">
              <a:off x="8154217" y="2679898"/>
              <a:ext cx="860563" cy="212034"/>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grpSp>
        <p:nvGrpSpPr>
          <p:cNvPr id="22" name="Group 21">
            <a:extLst>
              <a:ext uri="{FF2B5EF4-FFF2-40B4-BE49-F238E27FC236}">
                <a16:creationId xmlns:a16="http://schemas.microsoft.com/office/drawing/2014/main" id="{A1150F8C-C16E-4C95-9CA7-D05343E3A9BA}"/>
              </a:ext>
            </a:extLst>
          </p:cNvPr>
          <p:cNvGrpSpPr/>
          <p:nvPr/>
        </p:nvGrpSpPr>
        <p:grpSpPr>
          <a:xfrm>
            <a:off x="669092" y="2944252"/>
            <a:ext cx="2491524" cy="988814"/>
            <a:chOff x="892123" y="2782669"/>
            <a:chExt cx="3322032" cy="1318418"/>
          </a:xfrm>
        </p:grpSpPr>
        <p:sp>
          <p:nvSpPr>
            <p:cNvPr id="12" name="TextBox 11">
              <a:extLst>
                <a:ext uri="{FF2B5EF4-FFF2-40B4-BE49-F238E27FC236}">
                  <a16:creationId xmlns:a16="http://schemas.microsoft.com/office/drawing/2014/main" id="{4F51AE7C-10FC-413B-9262-8611E555B900}"/>
                </a:ext>
              </a:extLst>
            </p:cNvPr>
            <p:cNvSpPr txBox="1"/>
            <p:nvPr/>
          </p:nvSpPr>
          <p:spPr>
            <a:xfrm>
              <a:off x="892123" y="2782669"/>
              <a:ext cx="1132948" cy="677108"/>
            </a:xfrm>
            <a:prstGeom prst="rect">
              <a:avLst/>
            </a:prstGeom>
            <a:noFill/>
          </p:spPr>
          <p:txBody>
            <a:bodyPr wrap="square" rtlCol="0">
              <a:spAutoFit/>
            </a:bodyPr>
            <a:lstStyle/>
            <a:p>
              <a:r>
                <a:rPr lang="en-US" sz="1350" i="1" dirty="0">
                  <a:solidFill>
                    <a:srgbClr val="C00000"/>
                  </a:solidFill>
                </a:rPr>
                <a:t>RF OUT side</a:t>
              </a:r>
            </a:p>
          </p:txBody>
        </p:sp>
        <p:cxnSp>
          <p:nvCxnSpPr>
            <p:cNvPr id="18" name="Straight Arrow Connector 17">
              <a:extLst>
                <a:ext uri="{FF2B5EF4-FFF2-40B4-BE49-F238E27FC236}">
                  <a16:creationId xmlns:a16="http://schemas.microsoft.com/office/drawing/2014/main" id="{26EC905E-6291-4282-BB89-6F84939D95D6}"/>
                </a:ext>
              </a:extLst>
            </p:cNvPr>
            <p:cNvCxnSpPr>
              <a:cxnSpLocks/>
            </p:cNvCxnSpPr>
            <p:nvPr/>
          </p:nvCxnSpPr>
          <p:spPr bwMode="auto">
            <a:xfrm>
              <a:off x="1641020" y="3236975"/>
              <a:ext cx="2573135" cy="864112"/>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grpSp>
        <p:nvGrpSpPr>
          <p:cNvPr id="29" name="Group 28">
            <a:extLst>
              <a:ext uri="{FF2B5EF4-FFF2-40B4-BE49-F238E27FC236}">
                <a16:creationId xmlns:a16="http://schemas.microsoft.com/office/drawing/2014/main" id="{17BFC73F-4DF8-4696-8820-82A0210CB4AA}"/>
              </a:ext>
            </a:extLst>
          </p:cNvPr>
          <p:cNvGrpSpPr/>
          <p:nvPr/>
        </p:nvGrpSpPr>
        <p:grpSpPr>
          <a:xfrm>
            <a:off x="4456786" y="2132831"/>
            <a:ext cx="4329641" cy="969497"/>
            <a:chOff x="5942380" y="1700775"/>
            <a:chExt cx="5772854" cy="1292662"/>
          </a:xfrm>
        </p:grpSpPr>
        <p:cxnSp>
          <p:nvCxnSpPr>
            <p:cNvPr id="23" name="Straight Arrow Connector 22">
              <a:extLst>
                <a:ext uri="{FF2B5EF4-FFF2-40B4-BE49-F238E27FC236}">
                  <a16:creationId xmlns:a16="http://schemas.microsoft.com/office/drawing/2014/main" id="{CB72822B-9A6B-42F0-AF81-620CAD15F30E}"/>
                </a:ext>
              </a:extLst>
            </p:cNvPr>
            <p:cNvCxnSpPr>
              <a:cxnSpLocks/>
              <a:stCxn id="26" idx="1"/>
            </p:cNvCxnSpPr>
            <p:nvPr/>
          </p:nvCxnSpPr>
          <p:spPr bwMode="auto">
            <a:xfrm flipH="1">
              <a:off x="5942380" y="2023941"/>
              <a:ext cx="4128538" cy="969496"/>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sp>
          <p:nvSpPr>
            <p:cNvPr id="26" name="TextBox 25">
              <a:extLst>
                <a:ext uri="{FF2B5EF4-FFF2-40B4-BE49-F238E27FC236}">
                  <a16:creationId xmlns:a16="http://schemas.microsoft.com/office/drawing/2014/main" id="{54A78806-0978-45DE-AFDB-BF9021B8EA3F}"/>
                </a:ext>
              </a:extLst>
            </p:cNvPr>
            <p:cNvSpPr txBox="1"/>
            <p:nvPr/>
          </p:nvSpPr>
          <p:spPr>
            <a:xfrm>
              <a:off x="10070919" y="1700775"/>
              <a:ext cx="1644315" cy="677108"/>
            </a:xfrm>
            <a:prstGeom prst="rect">
              <a:avLst/>
            </a:prstGeom>
            <a:noFill/>
          </p:spPr>
          <p:txBody>
            <a:bodyPr wrap="square" rtlCol="0">
              <a:spAutoFit/>
            </a:bodyPr>
            <a:lstStyle/>
            <a:p>
              <a:r>
                <a:rPr lang="en-US" sz="1350" i="1" dirty="0">
                  <a:solidFill>
                    <a:srgbClr val="C00000"/>
                  </a:solidFill>
                </a:rPr>
                <a:t>Water cooled coaxial load</a:t>
              </a:r>
            </a:p>
          </p:txBody>
        </p:sp>
      </p:grpSp>
      <p:grpSp>
        <p:nvGrpSpPr>
          <p:cNvPr id="35" name="Group 34">
            <a:extLst>
              <a:ext uri="{FF2B5EF4-FFF2-40B4-BE49-F238E27FC236}">
                <a16:creationId xmlns:a16="http://schemas.microsoft.com/office/drawing/2014/main" id="{D6B280CB-6C71-4541-90AB-BD442D4EE68A}"/>
              </a:ext>
            </a:extLst>
          </p:cNvPr>
          <p:cNvGrpSpPr/>
          <p:nvPr/>
        </p:nvGrpSpPr>
        <p:grpSpPr>
          <a:xfrm>
            <a:off x="3938318" y="4011322"/>
            <a:ext cx="4983049" cy="716470"/>
            <a:chOff x="5251090" y="4205428"/>
            <a:chExt cx="6644065" cy="955293"/>
          </a:xfrm>
        </p:grpSpPr>
        <p:sp>
          <p:nvSpPr>
            <p:cNvPr id="25" name="TextBox 24">
              <a:extLst>
                <a:ext uri="{FF2B5EF4-FFF2-40B4-BE49-F238E27FC236}">
                  <a16:creationId xmlns:a16="http://schemas.microsoft.com/office/drawing/2014/main" id="{99C1376C-8D45-4665-8B92-0732C93E816F}"/>
                </a:ext>
              </a:extLst>
            </p:cNvPr>
            <p:cNvSpPr txBox="1"/>
            <p:nvPr/>
          </p:nvSpPr>
          <p:spPr>
            <a:xfrm>
              <a:off x="9629260" y="4483613"/>
              <a:ext cx="2265895" cy="677108"/>
            </a:xfrm>
            <a:prstGeom prst="rect">
              <a:avLst/>
            </a:prstGeom>
            <a:noFill/>
          </p:spPr>
          <p:txBody>
            <a:bodyPr wrap="square" rtlCol="0">
              <a:spAutoFit/>
            </a:bodyPr>
            <a:lstStyle/>
            <a:p>
              <a:r>
                <a:rPr lang="en-US" sz="1350" i="1" dirty="0">
                  <a:solidFill>
                    <a:srgbClr val="C00000"/>
                  </a:solidFill>
                </a:rPr>
                <a:t>Drift tube </a:t>
              </a:r>
            </a:p>
            <a:p>
              <a:r>
                <a:rPr lang="en-US" sz="1350" i="1" dirty="0">
                  <a:solidFill>
                    <a:srgbClr val="C00000"/>
                  </a:solidFill>
                </a:rPr>
                <a:t>with water cooling</a:t>
              </a:r>
            </a:p>
          </p:txBody>
        </p:sp>
        <p:cxnSp>
          <p:nvCxnSpPr>
            <p:cNvPr id="31" name="Straight Arrow Connector 30">
              <a:extLst>
                <a:ext uri="{FF2B5EF4-FFF2-40B4-BE49-F238E27FC236}">
                  <a16:creationId xmlns:a16="http://schemas.microsoft.com/office/drawing/2014/main" id="{C97C7D7C-2992-47BB-A9BB-7CFF7E10ED64}"/>
                </a:ext>
              </a:extLst>
            </p:cNvPr>
            <p:cNvCxnSpPr>
              <a:cxnSpLocks/>
            </p:cNvCxnSpPr>
            <p:nvPr/>
          </p:nvCxnSpPr>
          <p:spPr bwMode="auto">
            <a:xfrm flipH="1" flipV="1">
              <a:off x="5251090" y="4205428"/>
              <a:ext cx="4378170" cy="556371"/>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sp>
        <p:nvSpPr>
          <p:cNvPr id="37" name="TextBox 36">
            <a:extLst>
              <a:ext uri="{FF2B5EF4-FFF2-40B4-BE49-F238E27FC236}">
                <a16:creationId xmlns:a16="http://schemas.microsoft.com/office/drawing/2014/main" id="{7C30A4C7-967E-491B-BFCD-79D797A59582}"/>
              </a:ext>
            </a:extLst>
          </p:cNvPr>
          <p:cNvSpPr txBox="1"/>
          <p:nvPr/>
        </p:nvSpPr>
        <p:spPr>
          <a:xfrm>
            <a:off x="597083" y="5243636"/>
            <a:ext cx="1152150" cy="300082"/>
          </a:xfrm>
          <a:prstGeom prst="rect">
            <a:avLst/>
          </a:prstGeom>
          <a:noFill/>
        </p:spPr>
        <p:txBody>
          <a:bodyPr wrap="square" rtlCol="0">
            <a:spAutoFit/>
          </a:bodyPr>
          <a:lstStyle/>
          <a:p>
            <a:r>
              <a:rPr lang="en-US" sz="1350" dirty="0"/>
              <a:t>© CERN</a:t>
            </a:r>
            <a:endParaRPr lang="en-GB" sz="1350" dirty="0"/>
          </a:p>
        </p:txBody>
      </p:sp>
    </p:spTree>
    <p:extLst>
      <p:ext uri="{BB962C8B-B14F-4D97-AF65-F5344CB8AC3E}">
        <p14:creationId xmlns:p14="http://schemas.microsoft.com/office/powerpoint/2010/main" val="2049734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ppt_x"/>
                                          </p:val>
                                        </p:tav>
                                        <p:tav tm="100000">
                                          <p:val>
                                            <p:strVal val="#ppt_x"/>
                                          </p:val>
                                        </p:tav>
                                      </p:tavLst>
                                    </p:anim>
                                    <p:anim calcmode="lin" valueType="num">
                                      <p:cBhvr additive="base">
                                        <p:cTn id="3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200 MHz TWC of SPS (1/2)</a:t>
            </a:r>
            <a:endParaRPr lang="en-GB" dirty="0"/>
          </a:p>
        </p:txBody>
      </p:sp>
      <p:grpSp>
        <p:nvGrpSpPr>
          <p:cNvPr id="15" name="Group 14">
            <a:extLst>
              <a:ext uri="{FF2B5EF4-FFF2-40B4-BE49-F238E27FC236}">
                <a16:creationId xmlns:a16="http://schemas.microsoft.com/office/drawing/2014/main" id="{645CB8C3-9A28-4492-BBAB-59DB454F98D8}"/>
              </a:ext>
            </a:extLst>
          </p:cNvPr>
          <p:cNvGrpSpPr/>
          <p:nvPr/>
        </p:nvGrpSpPr>
        <p:grpSpPr>
          <a:xfrm>
            <a:off x="165026" y="1556756"/>
            <a:ext cx="8978975" cy="1446485"/>
            <a:chOff x="220035" y="932675"/>
            <a:chExt cx="11971966" cy="1928646"/>
          </a:xfrm>
        </p:grpSpPr>
        <p:pic>
          <p:nvPicPr>
            <p:cNvPr id="13" name="Picture 12">
              <a:extLst>
                <a:ext uri="{FF2B5EF4-FFF2-40B4-BE49-F238E27FC236}">
                  <a16:creationId xmlns:a16="http://schemas.microsoft.com/office/drawing/2014/main" id="{D7E9D533-A227-43D1-ACFE-AF54C8266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035" y="932675"/>
              <a:ext cx="11858677" cy="1928646"/>
            </a:xfrm>
            <a:prstGeom prst="rect">
              <a:avLst/>
            </a:prstGeom>
          </p:spPr>
        </p:pic>
        <p:sp>
          <p:nvSpPr>
            <p:cNvPr id="14" name="TextBox 13">
              <a:extLst>
                <a:ext uri="{FF2B5EF4-FFF2-40B4-BE49-F238E27FC236}">
                  <a16:creationId xmlns:a16="http://schemas.microsoft.com/office/drawing/2014/main" id="{5E3492F0-472B-49AC-8C64-1AD813C37FBE}"/>
                </a:ext>
              </a:extLst>
            </p:cNvPr>
            <p:cNvSpPr txBox="1"/>
            <p:nvPr/>
          </p:nvSpPr>
          <p:spPr>
            <a:xfrm>
              <a:off x="8784351" y="940970"/>
              <a:ext cx="3407650" cy="338555"/>
            </a:xfrm>
            <a:prstGeom prst="rect">
              <a:avLst/>
            </a:prstGeom>
            <a:noFill/>
          </p:spPr>
          <p:txBody>
            <a:bodyPr wrap="square" rtlCol="0">
              <a:spAutoFit/>
            </a:bodyPr>
            <a:lstStyle/>
            <a:p>
              <a:r>
                <a:rPr lang="en-US" sz="1050" dirty="0"/>
                <a:t>courtesy: E. Montesinos, CERN</a:t>
              </a:r>
              <a:endParaRPr lang="en-GB" sz="1050" dirty="0"/>
            </a:p>
          </p:txBody>
        </p:sp>
      </p:grpSp>
      <p:sp>
        <p:nvSpPr>
          <p:cNvPr id="17" name="TextBox 16">
            <a:extLst>
              <a:ext uri="{FF2B5EF4-FFF2-40B4-BE49-F238E27FC236}">
                <a16:creationId xmlns:a16="http://schemas.microsoft.com/office/drawing/2014/main" id="{771F5E13-FF63-4131-8D5E-5933E9E53871}"/>
              </a:ext>
            </a:extLst>
          </p:cNvPr>
          <p:cNvSpPr txBox="1"/>
          <p:nvPr/>
        </p:nvSpPr>
        <p:spPr>
          <a:xfrm>
            <a:off x="521897" y="3012118"/>
            <a:ext cx="8180265" cy="715581"/>
          </a:xfrm>
          <a:prstGeom prst="rect">
            <a:avLst/>
          </a:prstGeom>
          <a:noFill/>
        </p:spPr>
        <p:txBody>
          <a:bodyPr wrap="square" rtlCol="0">
            <a:spAutoFit/>
          </a:bodyPr>
          <a:lstStyle/>
          <a:p>
            <a:pPr marL="214313" indent="-214313">
              <a:buFont typeface="Arial" panose="020B0604020202020204" pitchFamily="34" charset="0"/>
              <a:buChar char="•"/>
            </a:pPr>
            <a:r>
              <a:rPr lang="en-US" sz="1350" dirty="0"/>
              <a:t>Cavity is part of the LHC injector chain and was upgraded recently and equipped with new power amplifiers to reach a higher accelerating voltage.</a:t>
            </a:r>
          </a:p>
          <a:p>
            <a:pPr marL="214313" indent="-214313">
              <a:buFont typeface="Arial" panose="020B0604020202020204" pitchFamily="34" charset="0"/>
              <a:buChar char="•"/>
            </a:pPr>
            <a:r>
              <a:rPr lang="en-US" sz="1350" dirty="0"/>
              <a:t>The cavity was entirely modelled in CST, so that we could well see the fields of the fundamental and the HOMs.</a:t>
            </a:r>
          </a:p>
        </p:txBody>
      </p:sp>
      <p:grpSp>
        <p:nvGrpSpPr>
          <p:cNvPr id="6" name="Group 5">
            <a:extLst>
              <a:ext uri="{FF2B5EF4-FFF2-40B4-BE49-F238E27FC236}">
                <a16:creationId xmlns:a16="http://schemas.microsoft.com/office/drawing/2014/main" id="{CB54A377-C471-4D9D-B389-73B805CF7947}"/>
              </a:ext>
            </a:extLst>
          </p:cNvPr>
          <p:cNvGrpSpPr/>
          <p:nvPr/>
        </p:nvGrpSpPr>
        <p:grpSpPr>
          <a:xfrm>
            <a:off x="769906" y="3861057"/>
            <a:ext cx="1446485" cy="1775196"/>
            <a:chOff x="1026540" y="4005075"/>
            <a:chExt cx="1928647" cy="2366928"/>
          </a:xfrm>
        </p:grpSpPr>
        <p:pic>
          <p:nvPicPr>
            <p:cNvPr id="4" name="Picture 3" descr="A picture containing text, clipart&#10;&#10;Description automatically generated">
              <a:extLst>
                <a:ext uri="{FF2B5EF4-FFF2-40B4-BE49-F238E27FC236}">
                  <a16:creationId xmlns:a16="http://schemas.microsoft.com/office/drawing/2014/main" id="{1E0CA582-C6EA-405E-8969-41492E60B1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50" y="4005075"/>
              <a:ext cx="1671869" cy="1723819"/>
            </a:xfrm>
            <a:prstGeom prst="rect">
              <a:avLst/>
            </a:prstGeom>
          </p:spPr>
        </p:pic>
        <p:sp>
          <p:nvSpPr>
            <p:cNvPr id="5" name="TextBox 4">
              <a:extLst>
                <a:ext uri="{FF2B5EF4-FFF2-40B4-BE49-F238E27FC236}">
                  <a16:creationId xmlns:a16="http://schemas.microsoft.com/office/drawing/2014/main" id="{8EA41002-FD1E-4E7D-98C2-3065A5C59F37}"/>
                </a:ext>
              </a:extLst>
            </p:cNvPr>
            <p:cNvSpPr txBox="1"/>
            <p:nvPr/>
          </p:nvSpPr>
          <p:spPr>
            <a:xfrm>
              <a:off x="1026540" y="5694895"/>
              <a:ext cx="1928647" cy="677108"/>
            </a:xfrm>
            <a:prstGeom prst="rect">
              <a:avLst/>
            </a:prstGeom>
            <a:noFill/>
          </p:spPr>
          <p:txBody>
            <a:bodyPr wrap="square" rtlCol="0">
              <a:spAutoFit/>
            </a:bodyPr>
            <a:lstStyle/>
            <a:p>
              <a:r>
                <a:rPr lang="en-US" sz="900" i="1" dirty="0">
                  <a:solidFill>
                    <a:srgbClr val="C00000"/>
                  </a:solidFill>
                </a:rPr>
                <a:t>Single cell CST model with symmetries </a:t>
              </a:r>
              <a:br>
                <a:rPr lang="en-US" sz="900" i="1" dirty="0">
                  <a:solidFill>
                    <a:srgbClr val="C00000"/>
                  </a:solidFill>
                </a:rPr>
              </a:br>
              <a:r>
                <a:rPr lang="en-US" sz="900" i="1" dirty="0">
                  <a:solidFill>
                    <a:srgbClr val="C00000"/>
                  </a:solidFill>
                </a:rPr>
                <a:t>(no HOM coupler)</a:t>
              </a:r>
              <a:endParaRPr lang="en-GB" sz="900" i="1" dirty="0">
                <a:solidFill>
                  <a:srgbClr val="C00000"/>
                </a:solidFill>
              </a:endParaRPr>
            </a:p>
          </p:txBody>
        </p:sp>
      </p:grpSp>
      <p:grpSp>
        <p:nvGrpSpPr>
          <p:cNvPr id="12" name="Group 11">
            <a:extLst>
              <a:ext uri="{FF2B5EF4-FFF2-40B4-BE49-F238E27FC236}">
                <a16:creationId xmlns:a16="http://schemas.microsoft.com/office/drawing/2014/main" id="{0076B246-CCEC-408E-848E-2C74F6B5736C}"/>
              </a:ext>
            </a:extLst>
          </p:cNvPr>
          <p:cNvGrpSpPr/>
          <p:nvPr/>
        </p:nvGrpSpPr>
        <p:grpSpPr>
          <a:xfrm>
            <a:off x="2693459" y="3911799"/>
            <a:ext cx="1446485" cy="1729340"/>
            <a:chOff x="3193378" y="4072732"/>
            <a:chExt cx="1928647" cy="2305786"/>
          </a:xfrm>
        </p:grpSpPr>
        <p:pic>
          <p:nvPicPr>
            <p:cNvPr id="8" name="Picture 7" descr="Shape, circle&#10;&#10;Description automatically generated">
              <a:extLst>
                <a:ext uri="{FF2B5EF4-FFF2-40B4-BE49-F238E27FC236}">
                  <a16:creationId xmlns:a16="http://schemas.microsoft.com/office/drawing/2014/main" id="{32688831-B6CE-445A-AC8F-21DED24A727F}"/>
                </a:ext>
              </a:extLst>
            </p:cNvPr>
            <p:cNvPicPr>
              <a:picLocks noChangeAspect="1"/>
            </p:cNvPicPr>
            <p:nvPr/>
          </p:nvPicPr>
          <p:blipFill rotWithShape="1">
            <a:blip r:embed="rId5">
              <a:extLst>
                <a:ext uri="{28A0092B-C50C-407E-A947-70E740481C1C}">
                  <a14:useLocalDpi xmlns:a14="http://schemas.microsoft.com/office/drawing/2010/main" val="0"/>
                </a:ext>
              </a:extLst>
            </a:blip>
            <a:srcRect t="50232" b="4390"/>
            <a:stretch/>
          </p:blipFill>
          <p:spPr>
            <a:xfrm>
              <a:off x="3193378" y="4072732"/>
              <a:ext cx="1747980" cy="1667340"/>
            </a:xfrm>
            <a:prstGeom prst="rect">
              <a:avLst/>
            </a:prstGeom>
          </p:spPr>
        </p:pic>
        <p:sp>
          <p:nvSpPr>
            <p:cNvPr id="22" name="TextBox 21">
              <a:extLst>
                <a:ext uri="{FF2B5EF4-FFF2-40B4-BE49-F238E27FC236}">
                  <a16:creationId xmlns:a16="http://schemas.microsoft.com/office/drawing/2014/main" id="{BCB17BB8-7F9A-4B02-A7F4-391BD091E136}"/>
                </a:ext>
              </a:extLst>
            </p:cNvPr>
            <p:cNvSpPr txBox="1"/>
            <p:nvPr/>
          </p:nvSpPr>
          <p:spPr>
            <a:xfrm>
              <a:off x="3193378" y="5701410"/>
              <a:ext cx="1928647" cy="677108"/>
            </a:xfrm>
            <a:prstGeom prst="rect">
              <a:avLst/>
            </a:prstGeom>
            <a:noFill/>
          </p:spPr>
          <p:txBody>
            <a:bodyPr wrap="square" rtlCol="0">
              <a:spAutoFit/>
            </a:bodyPr>
            <a:lstStyle/>
            <a:p>
              <a:r>
                <a:rPr lang="en-US" sz="900" i="1" dirty="0">
                  <a:solidFill>
                    <a:srgbClr val="C00000"/>
                  </a:solidFill>
                </a:rPr>
                <a:t>Electric field of fundamental mode in the </a:t>
              </a:r>
            </a:p>
            <a:p>
              <a:r>
                <a:rPr lang="en-US" sz="900" i="1" dirty="0">
                  <a:solidFill>
                    <a:srgbClr val="C00000"/>
                  </a:solidFill>
                </a:rPr>
                <a:t>Cross-section</a:t>
              </a:r>
              <a:endParaRPr lang="en-GB" sz="900" i="1" dirty="0">
                <a:solidFill>
                  <a:srgbClr val="C00000"/>
                </a:solidFill>
              </a:endParaRPr>
            </a:p>
          </p:txBody>
        </p:sp>
      </p:grpSp>
      <p:grpSp>
        <p:nvGrpSpPr>
          <p:cNvPr id="11" name="Group 10">
            <a:extLst>
              <a:ext uri="{FF2B5EF4-FFF2-40B4-BE49-F238E27FC236}">
                <a16:creationId xmlns:a16="http://schemas.microsoft.com/office/drawing/2014/main" id="{88AA2263-CB31-4A86-A982-F3B0BA8F70D1}"/>
              </a:ext>
            </a:extLst>
          </p:cNvPr>
          <p:cNvGrpSpPr/>
          <p:nvPr/>
        </p:nvGrpSpPr>
        <p:grpSpPr>
          <a:xfrm>
            <a:off x="4420921" y="3857904"/>
            <a:ext cx="1504856" cy="1699382"/>
            <a:chOff x="5059065" y="4000872"/>
            <a:chExt cx="2006474" cy="2265843"/>
          </a:xfrm>
        </p:grpSpPr>
        <p:pic>
          <p:nvPicPr>
            <p:cNvPr id="10" name="Picture 9" descr="Shape, circle&#10;&#10;Description automatically generated">
              <a:extLst>
                <a:ext uri="{FF2B5EF4-FFF2-40B4-BE49-F238E27FC236}">
                  <a16:creationId xmlns:a16="http://schemas.microsoft.com/office/drawing/2014/main" id="{A1A27925-9633-495E-B88E-C69F6CA9CA22}"/>
                </a:ext>
              </a:extLst>
            </p:cNvPr>
            <p:cNvPicPr>
              <a:picLocks noChangeAspect="1"/>
            </p:cNvPicPr>
            <p:nvPr/>
          </p:nvPicPr>
          <p:blipFill rotWithShape="1">
            <a:blip r:embed="rId5">
              <a:extLst>
                <a:ext uri="{28A0092B-C50C-407E-A947-70E740481C1C}">
                  <a14:useLocalDpi xmlns:a14="http://schemas.microsoft.com/office/drawing/2010/main" val="0"/>
                </a:ext>
              </a:extLst>
            </a:blip>
            <a:srcRect b="54480"/>
            <a:stretch/>
          </p:blipFill>
          <p:spPr>
            <a:xfrm>
              <a:off x="5059065" y="4000872"/>
              <a:ext cx="1888767" cy="1807264"/>
            </a:xfrm>
            <a:prstGeom prst="rect">
              <a:avLst/>
            </a:prstGeom>
          </p:spPr>
        </p:pic>
        <p:sp>
          <p:nvSpPr>
            <p:cNvPr id="24" name="TextBox 23">
              <a:extLst>
                <a:ext uri="{FF2B5EF4-FFF2-40B4-BE49-F238E27FC236}">
                  <a16:creationId xmlns:a16="http://schemas.microsoft.com/office/drawing/2014/main" id="{BC85AB64-B4B4-47BC-8BCA-C23BF23E8B0E}"/>
                </a:ext>
              </a:extLst>
            </p:cNvPr>
            <p:cNvSpPr txBox="1"/>
            <p:nvPr/>
          </p:nvSpPr>
          <p:spPr>
            <a:xfrm>
              <a:off x="5136892" y="5774272"/>
              <a:ext cx="1928647" cy="492443"/>
            </a:xfrm>
            <a:prstGeom prst="rect">
              <a:avLst/>
            </a:prstGeom>
            <a:noFill/>
          </p:spPr>
          <p:txBody>
            <a:bodyPr wrap="square" rtlCol="0">
              <a:spAutoFit/>
            </a:bodyPr>
            <a:lstStyle/>
            <a:p>
              <a:r>
                <a:rPr lang="en-US" sz="900" i="1" dirty="0">
                  <a:solidFill>
                    <a:srgbClr val="C00000"/>
                  </a:solidFill>
                </a:rPr>
                <a:t>Surface currents on the </a:t>
              </a:r>
            </a:p>
            <a:p>
              <a:r>
                <a:rPr lang="en-US" sz="900" i="1" dirty="0">
                  <a:solidFill>
                    <a:srgbClr val="C00000"/>
                  </a:solidFill>
                </a:rPr>
                <a:t>Drift tube</a:t>
              </a:r>
              <a:endParaRPr lang="en-GB" sz="900" i="1" dirty="0">
                <a:solidFill>
                  <a:srgbClr val="C00000"/>
                </a:solidFill>
              </a:endParaRPr>
            </a:p>
          </p:txBody>
        </p:sp>
      </p:grpSp>
      <p:grpSp>
        <p:nvGrpSpPr>
          <p:cNvPr id="27" name="Group 26">
            <a:extLst>
              <a:ext uri="{FF2B5EF4-FFF2-40B4-BE49-F238E27FC236}">
                <a16:creationId xmlns:a16="http://schemas.microsoft.com/office/drawing/2014/main" id="{818B7089-7615-4DFE-AE73-DBDB82C16648}"/>
              </a:ext>
            </a:extLst>
          </p:cNvPr>
          <p:cNvGrpSpPr/>
          <p:nvPr/>
        </p:nvGrpSpPr>
        <p:grpSpPr>
          <a:xfrm>
            <a:off x="6286894" y="3717645"/>
            <a:ext cx="1597538" cy="1861284"/>
            <a:chOff x="8382525" y="3813859"/>
            <a:chExt cx="2130050" cy="2481712"/>
          </a:xfrm>
        </p:grpSpPr>
        <p:pic>
          <p:nvPicPr>
            <p:cNvPr id="25" name="Picture 24" descr="A picture containing clock, vector graphics&#10;&#10;Description automatically generated">
              <a:extLst>
                <a:ext uri="{FF2B5EF4-FFF2-40B4-BE49-F238E27FC236}">
                  <a16:creationId xmlns:a16="http://schemas.microsoft.com/office/drawing/2014/main" id="{96E5109E-DC64-45D4-975E-D920DD4411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19318" y="3813859"/>
              <a:ext cx="1735021" cy="1994277"/>
            </a:xfrm>
            <a:prstGeom prst="rect">
              <a:avLst/>
            </a:prstGeom>
          </p:spPr>
        </p:pic>
        <p:sp>
          <p:nvSpPr>
            <p:cNvPr id="26" name="TextBox 25">
              <a:extLst>
                <a:ext uri="{FF2B5EF4-FFF2-40B4-BE49-F238E27FC236}">
                  <a16:creationId xmlns:a16="http://schemas.microsoft.com/office/drawing/2014/main" id="{451EC6CB-C186-44BE-9912-BED7A6BA1E7F}"/>
                </a:ext>
              </a:extLst>
            </p:cNvPr>
            <p:cNvSpPr txBox="1"/>
            <p:nvPr/>
          </p:nvSpPr>
          <p:spPr>
            <a:xfrm>
              <a:off x="8382525" y="5803128"/>
              <a:ext cx="2130050" cy="492443"/>
            </a:xfrm>
            <a:prstGeom prst="rect">
              <a:avLst/>
            </a:prstGeom>
            <a:noFill/>
          </p:spPr>
          <p:txBody>
            <a:bodyPr wrap="square" rtlCol="0">
              <a:spAutoFit/>
            </a:bodyPr>
            <a:lstStyle/>
            <a:p>
              <a:r>
                <a:rPr lang="en-US" sz="900" i="1" dirty="0">
                  <a:solidFill>
                    <a:srgbClr val="C00000"/>
                  </a:solidFill>
                </a:rPr>
                <a:t>E-field in a cell with HOM-coupler (22</a:t>
              </a:r>
              <a:r>
                <a:rPr lang="el-GR" sz="900" i="1" dirty="0">
                  <a:solidFill>
                    <a:srgbClr val="C00000"/>
                  </a:solidFill>
                </a:rPr>
                <a:t>π</a:t>
              </a:r>
              <a:r>
                <a:rPr lang="en-US" sz="900" i="1" dirty="0">
                  <a:solidFill>
                    <a:srgbClr val="C00000"/>
                  </a:solidFill>
                </a:rPr>
                <a:t>/33 mode) </a:t>
              </a:r>
            </a:p>
          </p:txBody>
        </p:sp>
      </p:grpSp>
      <p:sp>
        <p:nvSpPr>
          <p:cNvPr id="28" name="TextBox 27">
            <a:extLst>
              <a:ext uri="{FF2B5EF4-FFF2-40B4-BE49-F238E27FC236}">
                <a16:creationId xmlns:a16="http://schemas.microsoft.com/office/drawing/2014/main" id="{037AA65A-C686-4513-A8DA-4C5A82CBF238}"/>
              </a:ext>
            </a:extLst>
          </p:cNvPr>
          <p:cNvSpPr txBox="1"/>
          <p:nvPr/>
        </p:nvSpPr>
        <p:spPr>
          <a:xfrm>
            <a:off x="7608228" y="3793271"/>
            <a:ext cx="1785833" cy="507831"/>
          </a:xfrm>
          <a:prstGeom prst="rect">
            <a:avLst/>
          </a:prstGeom>
          <a:noFill/>
        </p:spPr>
        <p:txBody>
          <a:bodyPr wrap="square" rtlCol="0">
            <a:spAutoFit/>
          </a:bodyPr>
          <a:lstStyle/>
          <a:p>
            <a:r>
              <a:rPr lang="en-US" sz="1350" i="1" dirty="0">
                <a:solidFill>
                  <a:srgbClr val="C00000"/>
                </a:solidFill>
              </a:rPr>
              <a:t>Modelling in CST</a:t>
            </a:r>
          </a:p>
          <a:p>
            <a:r>
              <a:rPr lang="en-US" sz="1350" i="1" dirty="0">
                <a:solidFill>
                  <a:srgbClr val="C00000"/>
                </a:solidFill>
              </a:rPr>
              <a:t>(P. Kramer, CERN)</a:t>
            </a:r>
            <a:endParaRPr lang="en-GB" sz="1350" i="1" dirty="0">
              <a:solidFill>
                <a:srgbClr val="C00000"/>
              </a:solidFill>
            </a:endParaRPr>
          </a:p>
        </p:txBody>
      </p:sp>
    </p:spTree>
    <p:extLst>
      <p:ext uri="{BB962C8B-B14F-4D97-AF65-F5344CB8AC3E}">
        <p14:creationId xmlns:p14="http://schemas.microsoft.com/office/powerpoint/2010/main" val="3910258943"/>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200 MHz TWC of SPS (2/2)</a:t>
            </a:r>
            <a:endParaRPr lang="en-GB" dirty="0"/>
          </a:p>
        </p:txBody>
      </p:sp>
      <p:grpSp>
        <p:nvGrpSpPr>
          <p:cNvPr id="15" name="Group 14">
            <a:extLst>
              <a:ext uri="{FF2B5EF4-FFF2-40B4-BE49-F238E27FC236}">
                <a16:creationId xmlns:a16="http://schemas.microsoft.com/office/drawing/2014/main" id="{645CB8C3-9A28-4492-BBAB-59DB454F98D8}"/>
              </a:ext>
            </a:extLst>
          </p:cNvPr>
          <p:cNvGrpSpPr/>
          <p:nvPr/>
        </p:nvGrpSpPr>
        <p:grpSpPr>
          <a:xfrm>
            <a:off x="165026" y="1556756"/>
            <a:ext cx="9735668" cy="1446485"/>
            <a:chOff x="220035" y="932675"/>
            <a:chExt cx="12980890" cy="1928646"/>
          </a:xfrm>
        </p:grpSpPr>
        <p:pic>
          <p:nvPicPr>
            <p:cNvPr id="13" name="Picture 12">
              <a:extLst>
                <a:ext uri="{FF2B5EF4-FFF2-40B4-BE49-F238E27FC236}">
                  <a16:creationId xmlns:a16="http://schemas.microsoft.com/office/drawing/2014/main" id="{D7E9D533-A227-43D1-ACFE-AF54C8266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035" y="932675"/>
              <a:ext cx="11858677" cy="1928646"/>
            </a:xfrm>
            <a:prstGeom prst="rect">
              <a:avLst/>
            </a:prstGeom>
          </p:spPr>
        </p:pic>
        <p:sp>
          <p:nvSpPr>
            <p:cNvPr id="14" name="TextBox 13">
              <a:extLst>
                <a:ext uri="{FF2B5EF4-FFF2-40B4-BE49-F238E27FC236}">
                  <a16:creationId xmlns:a16="http://schemas.microsoft.com/office/drawing/2014/main" id="{5E3492F0-472B-49AC-8C64-1AD813C37FBE}"/>
                </a:ext>
              </a:extLst>
            </p:cNvPr>
            <p:cNvSpPr txBox="1"/>
            <p:nvPr/>
          </p:nvSpPr>
          <p:spPr>
            <a:xfrm>
              <a:off x="8784351" y="940970"/>
              <a:ext cx="4416574" cy="400109"/>
            </a:xfrm>
            <a:prstGeom prst="rect">
              <a:avLst/>
            </a:prstGeom>
            <a:noFill/>
          </p:spPr>
          <p:txBody>
            <a:bodyPr wrap="square" rtlCol="0">
              <a:spAutoFit/>
            </a:bodyPr>
            <a:lstStyle/>
            <a:p>
              <a:r>
                <a:rPr lang="en-US" sz="1350" dirty="0"/>
                <a:t>courtesy: E. Montesinos, CERN</a:t>
              </a:r>
              <a:endParaRPr lang="en-GB" sz="1350" dirty="0"/>
            </a:p>
          </p:txBody>
        </p:sp>
      </p:grpSp>
      <p:sp>
        <p:nvSpPr>
          <p:cNvPr id="17" name="TextBox 16">
            <a:extLst>
              <a:ext uri="{FF2B5EF4-FFF2-40B4-BE49-F238E27FC236}">
                <a16:creationId xmlns:a16="http://schemas.microsoft.com/office/drawing/2014/main" id="{771F5E13-FF63-4131-8D5E-5933E9E53871}"/>
              </a:ext>
            </a:extLst>
          </p:cNvPr>
          <p:cNvSpPr txBox="1"/>
          <p:nvPr/>
        </p:nvSpPr>
        <p:spPr>
          <a:xfrm>
            <a:off x="521897" y="3012118"/>
            <a:ext cx="8180265" cy="1338828"/>
          </a:xfrm>
          <a:prstGeom prst="rect">
            <a:avLst/>
          </a:prstGeom>
          <a:noFill/>
        </p:spPr>
        <p:txBody>
          <a:bodyPr wrap="square" rtlCol="0">
            <a:spAutoFit/>
          </a:bodyPr>
          <a:lstStyle/>
          <a:p>
            <a:pPr marL="214313" indent="-214313">
              <a:buFont typeface="Arial" panose="020B0604020202020204" pitchFamily="34" charset="0"/>
              <a:buChar char="•"/>
            </a:pPr>
            <a:r>
              <a:rPr lang="en-US" sz="1350" dirty="0"/>
              <a:t>Cavity is part of the LHC injector chain and was upgraded recently and equipped with new power amplifiers to reach a higher accelerating voltage.</a:t>
            </a:r>
          </a:p>
          <a:p>
            <a:pPr marL="214313" indent="-214313">
              <a:buFont typeface="Arial" panose="020B0604020202020204" pitchFamily="34" charset="0"/>
              <a:buChar char="•"/>
            </a:pPr>
            <a:endParaRPr lang="en-US" sz="1350" dirty="0"/>
          </a:p>
          <a:p>
            <a:pPr marL="214313" indent="-214313">
              <a:buFont typeface="Arial" panose="020B0604020202020204" pitchFamily="34" charset="0"/>
              <a:buChar char="•"/>
            </a:pPr>
            <a:r>
              <a:rPr lang="en-US" sz="1350" dirty="0"/>
              <a:t>A number of HOMs are developing, mostly as standing wave and these were taken out by HOM-couplers.</a:t>
            </a:r>
            <a:br>
              <a:rPr lang="en-US" sz="1350" dirty="0"/>
            </a:br>
            <a:r>
              <a:rPr lang="en-US" sz="1350" dirty="0"/>
              <a:t>Most harmful was the mode at 630 MHz, each section of the cavity has a number of these </a:t>
            </a:r>
            <a:r>
              <a:rPr lang="en-US" sz="1350" dirty="0" err="1"/>
              <a:t>Hom</a:t>
            </a:r>
            <a:r>
              <a:rPr lang="en-US" sz="1350" dirty="0"/>
              <a:t> couplers installed: </a:t>
            </a:r>
            <a:endParaRPr lang="en-GB" sz="1350" dirty="0"/>
          </a:p>
        </p:txBody>
      </p:sp>
      <p:pic>
        <p:nvPicPr>
          <p:cNvPr id="18" name="Picture 17" descr="A picture containing diagram&#10;&#10;Description automatically generated">
            <a:extLst>
              <a:ext uri="{FF2B5EF4-FFF2-40B4-BE49-F238E27FC236}">
                <a16:creationId xmlns:a16="http://schemas.microsoft.com/office/drawing/2014/main" id="{13ECF062-8A58-4C91-BABA-E6FAEA25DB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07" y="4293113"/>
            <a:ext cx="3542861" cy="1207793"/>
          </a:xfrm>
          <a:prstGeom prst="rect">
            <a:avLst/>
          </a:prstGeom>
        </p:spPr>
      </p:pic>
      <p:sp>
        <p:nvSpPr>
          <p:cNvPr id="19" name="TextBox 18">
            <a:extLst>
              <a:ext uri="{FF2B5EF4-FFF2-40B4-BE49-F238E27FC236}">
                <a16:creationId xmlns:a16="http://schemas.microsoft.com/office/drawing/2014/main" id="{C4C0A843-60A4-4A41-84AB-C129516F82D9}"/>
              </a:ext>
            </a:extLst>
          </p:cNvPr>
          <p:cNvSpPr txBox="1"/>
          <p:nvPr/>
        </p:nvSpPr>
        <p:spPr>
          <a:xfrm>
            <a:off x="3218224" y="5223907"/>
            <a:ext cx="1785833" cy="300082"/>
          </a:xfrm>
          <a:prstGeom prst="rect">
            <a:avLst/>
          </a:prstGeom>
          <a:noFill/>
        </p:spPr>
        <p:txBody>
          <a:bodyPr wrap="square" rtlCol="0">
            <a:spAutoFit/>
          </a:bodyPr>
          <a:lstStyle/>
          <a:p>
            <a:r>
              <a:rPr lang="en-US" sz="1350" i="1" dirty="0">
                <a:solidFill>
                  <a:srgbClr val="C00000"/>
                </a:solidFill>
              </a:rPr>
              <a:t>E-field pick-up probe</a:t>
            </a:r>
            <a:endParaRPr lang="en-GB" sz="1350" i="1" dirty="0">
              <a:solidFill>
                <a:srgbClr val="C00000"/>
              </a:solidFill>
            </a:endParaRPr>
          </a:p>
        </p:txBody>
      </p:sp>
      <p:sp>
        <p:nvSpPr>
          <p:cNvPr id="20" name="TextBox 19">
            <a:extLst>
              <a:ext uri="{FF2B5EF4-FFF2-40B4-BE49-F238E27FC236}">
                <a16:creationId xmlns:a16="http://schemas.microsoft.com/office/drawing/2014/main" id="{07B86363-F27D-4686-8B6C-24D16DB67679}"/>
              </a:ext>
            </a:extLst>
          </p:cNvPr>
          <p:cNvSpPr txBox="1"/>
          <p:nvPr/>
        </p:nvSpPr>
        <p:spPr>
          <a:xfrm>
            <a:off x="2642149" y="4781570"/>
            <a:ext cx="1785833" cy="300082"/>
          </a:xfrm>
          <a:prstGeom prst="rect">
            <a:avLst/>
          </a:prstGeom>
          <a:noFill/>
        </p:spPr>
        <p:txBody>
          <a:bodyPr wrap="square" rtlCol="0">
            <a:spAutoFit/>
          </a:bodyPr>
          <a:lstStyle/>
          <a:p>
            <a:r>
              <a:rPr lang="en-US" sz="1350" i="1" dirty="0">
                <a:solidFill>
                  <a:srgbClr val="C00000"/>
                </a:solidFill>
              </a:rPr>
              <a:t>Schematic illustration</a:t>
            </a:r>
            <a:endParaRPr lang="en-GB" sz="1350" i="1" dirty="0">
              <a:solidFill>
                <a:srgbClr val="C00000"/>
              </a:solidFill>
            </a:endParaRPr>
          </a:p>
        </p:txBody>
      </p:sp>
      <p:sp>
        <p:nvSpPr>
          <p:cNvPr id="21" name="TextBox 20">
            <a:extLst>
              <a:ext uri="{FF2B5EF4-FFF2-40B4-BE49-F238E27FC236}">
                <a16:creationId xmlns:a16="http://schemas.microsoft.com/office/drawing/2014/main" id="{94296D71-2E6B-41A1-9294-C6E65CD5B031}"/>
              </a:ext>
            </a:extLst>
          </p:cNvPr>
          <p:cNvSpPr txBox="1"/>
          <p:nvPr/>
        </p:nvSpPr>
        <p:spPr>
          <a:xfrm>
            <a:off x="7249267" y="4637386"/>
            <a:ext cx="1785833" cy="507831"/>
          </a:xfrm>
          <a:prstGeom prst="rect">
            <a:avLst/>
          </a:prstGeom>
          <a:noFill/>
        </p:spPr>
        <p:txBody>
          <a:bodyPr wrap="square" rtlCol="0">
            <a:spAutoFit/>
          </a:bodyPr>
          <a:lstStyle/>
          <a:p>
            <a:r>
              <a:rPr lang="en-US" sz="1350" i="1" dirty="0">
                <a:solidFill>
                  <a:srgbClr val="C00000"/>
                </a:solidFill>
              </a:rPr>
              <a:t>Modelling in CST</a:t>
            </a:r>
          </a:p>
          <a:p>
            <a:r>
              <a:rPr lang="en-US" sz="1350" i="1" dirty="0">
                <a:solidFill>
                  <a:srgbClr val="C00000"/>
                </a:solidFill>
              </a:rPr>
              <a:t>(P. Kramer, CERN)</a:t>
            </a:r>
            <a:endParaRPr lang="en-GB" sz="1350" i="1" dirty="0">
              <a:solidFill>
                <a:srgbClr val="C00000"/>
              </a:solidFill>
            </a:endParaRPr>
          </a:p>
        </p:txBody>
      </p:sp>
      <p:cxnSp>
        <p:nvCxnSpPr>
          <p:cNvPr id="23" name="Straight Arrow Connector 22">
            <a:extLst>
              <a:ext uri="{FF2B5EF4-FFF2-40B4-BE49-F238E27FC236}">
                <a16:creationId xmlns:a16="http://schemas.microsoft.com/office/drawing/2014/main" id="{354DE43C-440B-45EB-AF3F-101AFB4E26E3}"/>
              </a:ext>
            </a:extLst>
          </p:cNvPr>
          <p:cNvCxnSpPr/>
          <p:nvPr/>
        </p:nvCxnSpPr>
        <p:spPr bwMode="auto">
          <a:xfrm flipV="1">
            <a:off x="4917645" y="5272441"/>
            <a:ext cx="230430" cy="89966"/>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spTree>
    <p:extLst>
      <p:ext uri="{BB962C8B-B14F-4D97-AF65-F5344CB8AC3E}">
        <p14:creationId xmlns:p14="http://schemas.microsoft.com/office/powerpoint/2010/main" val="8906461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Choice of frequency (range</a:t>
            </a:r>
            <a:r>
              <a:rPr lang="en-US" sz="4800" b="1" dirty="0" smtClean="0">
                <a:solidFill>
                  <a:srgbClr val="1F497D"/>
                </a:solidFill>
                <a:latin typeface="Constantia" pitchFamily="18" charset="0"/>
              </a:rPr>
              <a:t>), or: sha</a:t>
            </a:r>
            <a:r>
              <a:rPr lang="en-US" sz="4800" b="1" dirty="0" smtClean="0">
                <a:solidFill>
                  <a:srgbClr val="1F497D"/>
                </a:solidFill>
                <a:latin typeface="Constantia" pitchFamily="18" charset="0"/>
              </a:rPr>
              <a:t>ll we try high or low RF frequency?</a:t>
            </a:r>
            <a:endParaRPr lang="en-US" sz="4800" b="1" dirty="0">
              <a:solidFill>
                <a:srgbClr val="1F497D"/>
              </a:solidFill>
              <a:latin typeface="Constantia" pitchFamily="18" charset="0"/>
            </a:endParaRPr>
          </a:p>
        </p:txBody>
      </p:sp>
    </p:spTree>
    <p:extLst>
      <p:ext uri="{BB962C8B-B14F-4D97-AF65-F5344CB8AC3E}">
        <p14:creationId xmlns:p14="http://schemas.microsoft.com/office/powerpoint/2010/main" val="24576068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1738333228"/>
                  </p:ext>
                </p:extLst>
              </p:nvPr>
            </p:nvGraphicFramePr>
            <p:xfrm>
              <a:off x="583883" y="807972"/>
              <a:ext cx="8064500" cy="5755641"/>
            </p:xfrm>
            <a:graphic>
              <a:graphicData uri="http://schemas.openxmlformats.org/drawingml/2006/table">
                <a:tbl>
                  <a:tblPr firstRow="1" bandRow="1">
                    <a:tableStyleId>{5C22544A-7EE6-4342-B048-85BDC9FD1C3A}</a:tableStyleId>
                  </a:tblPr>
                  <a:tblGrid>
                    <a:gridCol w="4017736">
                      <a:extLst>
                        <a:ext uri="{9D8B030D-6E8A-4147-A177-3AD203B41FA5}">
                          <a16:colId xmlns:a16="http://schemas.microsoft.com/office/drawing/2014/main" val="20000"/>
                        </a:ext>
                      </a:extLst>
                    </a:gridCol>
                    <a:gridCol w="4046764">
                      <a:extLst>
                        <a:ext uri="{9D8B030D-6E8A-4147-A177-3AD203B41FA5}">
                          <a16:colId xmlns:a16="http://schemas.microsoft.com/office/drawing/2014/main" val="20001"/>
                        </a:ext>
                      </a:extLst>
                    </a:gridCol>
                  </a:tblGrid>
                  <a:tr h="493049">
                    <a:tc>
                      <a:txBody>
                        <a:bodyPr/>
                        <a:lstStyle/>
                        <a:p>
                          <a:pPr algn="ctr"/>
                          <a:r>
                            <a:rPr lang="en-US" dirty="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3800663">
                    <a:tc>
                      <a:txBody>
                        <a:bodyPr/>
                        <a:lstStyle/>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Large beam aperture</a:t>
                          </a:r>
                          <a:r>
                            <a:rPr lang="en-US" b="1" i="1" baseline="30000" dirty="0">
                              <a:solidFill>
                                <a:schemeClr val="tx1"/>
                              </a:solidFill>
                              <a:latin typeface="Constantia" panose="02030602050306030303" pitchFamily="18" charset="0"/>
                              <a:sym typeface="Symbol" panose="05050102010706020507" pitchFamily="18" charset="2"/>
                            </a:rPr>
                            <a:t/>
                          </a:r>
                          <a:br>
                            <a:rPr lang="en-US" b="1" i="1" baseline="30000" dirty="0">
                              <a:solidFill>
                                <a:schemeClr val="tx1"/>
                              </a:solidFill>
                              <a:latin typeface="Constantia" panose="02030602050306030303" pitchFamily="18" charset="0"/>
                              <a:sym typeface="Symbol" panose="05050102010706020507" pitchFamily="18" charset="2"/>
                            </a:rPr>
                          </a:br>
                          <a:endParaRPr lang="en-US" b="1" i="1" baseline="0" dirty="0">
                            <a:solidFill>
                              <a:schemeClr val="tx1"/>
                            </a:solidFill>
                            <a:latin typeface="Constantia" panose="02030602050306030303" pitchFamily="18" charset="0"/>
                            <a:sym typeface="Symbol" panose="05050102010706020507" pitchFamily="18"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i="0" baseline="0" dirty="0">
                              <a:solidFill>
                                <a:schemeClr val="tx1"/>
                              </a:solidFill>
                              <a:latin typeface="Constantia" panose="02030602050306030303" pitchFamily="18" charset="0"/>
                              <a:sym typeface="Symbol" panose="05050102010706020507" pitchFamily="18" charset="2"/>
                            </a:rPr>
                            <a:t>Long RF buckets, large acceptance</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i="0" baseline="0" dirty="0">
                              <a:solidFill>
                                <a:srgbClr val="FF0000"/>
                              </a:solidFill>
                              <a:latin typeface="Constantia" panose="02030602050306030303" pitchFamily="18" charset="0"/>
                              <a:sym typeface="Symbol" panose="05050102010706020507" pitchFamily="18" charset="2"/>
                            </a:rPr>
                            <a:t>Wide-band </a:t>
                          </a:r>
                          <a:r>
                            <a:rPr lang="en-US" b="1" i="0" baseline="0" dirty="0">
                              <a:solidFill>
                                <a:schemeClr val="tx1"/>
                              </a:solidFill>
                              <a:latin typeface="Constantia" panose="02030602050306030303" pitchFamily="18" charset="0"/>
                              <a:sym typeface="Symbol" panose="05050102010706020507" pitchFamily="18" charset="2"/>
                            </a:rPr>
                            <a:t>or</a:t>
                          </a:r>
                          <a:r>
                            <a:rPr lang="en-US" b="1" i="0" baseline="0" dirty="0">
                              <a:solidFill>
                                <a:srgbClr val="FF0000"/>
                              </a:solidFill>
                              <a:latin typeface="Constantia" panose="02030602050306030303" pitchFamily="18" charset="0"/>
                              <a:sym typeface="Symbol" panose="05050102010706020507" pitchFamily="18" charset="2"/>
                            </a:rPr>
                            <a:t> wide range tunable cavities </a:t>
                          </a:r>
                          <a:r>
                            <a:rPr lang="en-US" b="1" i="0" baseline="0" dirty="0">
                              <a:solidFill>
                                <a:schemeClr val="tx1"/>
                              </a:solidFill>
                              <a:latin typeface="Constantia" panose="02030602050306030303" pitchFamily="18" charset="0"/>
                              <a:sym typeface="Symbol" panose="05050102010706020507" pitchFamily="18" charset="2"/>
                            </a:rPr>
                            <a:t>possible</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Power amplification and transmission straightforward</a:t>
                          </a:r>
                        </a:p>
                      </a:txBody>
                      <a:tcPr/>
                    </a:tc>
                    <a:tc>
                      <a:txBody>
                        <a:bodyPr/>
                        <a:lstStyle/>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Bulky cavities, size scales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0" baseline="0" dirty="0">
                              <a:solidFill>
                                <a:schemeClr val="tx1"/>
                              </a:solidFill>
                              <a:latin typeface="Constantia" panose="02030602050306030303" pitchFamily="18" charset="0"/>
                              <a:sym typeface="Symbol" panose="05050102010706020507" pitchFamily="18" charset="2"/>
                            </a:rPr>
                            <a:t>, volume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1" baseline="30000" dirty="0">
                              <a:solidFill>
                                <a:schemeClr val="tx1"/>
                              </a:solidFill>
                              <a:latin typeface="Constantia" panose="02030602050306030303" pitchFamily="18" charset="0"/>
                              <a:sym typeface="Symbol" panose="05050102010706020507" pitchFamily="18" charset="2"/>
                            </a:rPr>
                            <a:t>3</a:t>
                          </a:r>
                          <a:endParaRPr lang="en-US" b="1" i="1" baseline="0" dirty="0">
                            <a:solidFill>
                              <a:schemeClr val="tx1"/>
                            </a:solidFill>
                            <a:latin typeface="Constantia" panose="02030602050306030303" pitchFamily="18" charset="0"/>
                            <a:sym typeface="Symbol" panose="05050102010706020507" pitchFamily="18" charset="2"/>
                          </a:endParaRPr>
                        </a:p>
                        <a:p>
                          <a:pPr marL="342900" indent="-342900">
                            <a:buClr>
                              <a:schemeClr val="tx1"/>
                            </a:buClr>
                            <a:buFont typeface="Arial" panose="020B0604020202020204" pitchFamily="34" charset="0"/>
                            <a:buChar char="•"/>
                          </a:pPr>
                          <a:endParaRPr lang="en-US" b="1" i="1" baseline="0" dirty="0">
                            <a:solidFill>
                              <a:schemeClr val="tx1"/>
                            </a:solidFill>
                            <a:latin typeface="Constantia" panose="02030602050306030303" pitchFamily="18" charset="0"/>
                            <a:sym typeface="Symbol" panose="05050102010706020507" pitchFamily="18" charset="2"/>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err="1">
                              <a:solidFill>
                                <a:schemeClr val="tx1"/>
                              </a:solidFill>
                              <a:latin typeface="Constantia" panose="02030602050306030303" pitchFamily="18" charset="0"/>
                            </a:rPr>
                            <a:t>Lossy</a:t>
                          </a:r>
                          <a:r>
                            <a:rPr lang="en-GB" b="1" baseline="0" dirty="0">
                              <a:solidFill>
                                <a:schemeClr val="tx1"/>
                              </a:solidFill>
                              <a:latin typeface="Constantia" panose="02030602050306030303" pitchFamily="18" charset="0"/>
                            </a:rPr>
                            <a:t> material to downsize cavities</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Moderate or low acceleration gradient</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Short particle bunches difficult to generate</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txBody>
                      <a:tcPr/>
                    </a:tc>
                    <a:extLst>
                      <a:ext uri="{0D108BD9-81ED-4DB2-BD59-A6C34878D82A}">
                        <a16:rowId xmlns:a16="http://schemas.microsoft.com/office/drawing/2014/main" val="10001"/>
                      </a:ext>
                    </a:extLst>
                  </a:tr>
                  <a:tr h="1461929">
                    <a:tc gridSpan="2">
                      <a:txBody>
                        <a:bodyPr/>
                        <a:lstStyle/>
                        <a:p>
                          <a:pPr marL="266700" lvl="1" indent="-266700">
                            <a:buFont typeface="Symbol" panose="05050102010706020507" pitchFamily="18" charset="2"/>
                            <a:buChar char="®"/>
                          </a:pPr>
                          <a:endParaRPr lang="en-GB" b="1" baseline="0" dirty="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1738333228"/>
                  </p:ext>
                </p:extLst>
              </p:nvPr>
            </p:nvGraphicFramePr>
            <p:xfrm>
              <a:off x="583883" y="807972"/>
              <a:ext cx="8064500" cy="5755641"/>
            </p:xfrm>
            <a:graphic>
              <a:graphicData uri="http://schemas.openxmlformats.org/drawingml/2006/table">
                <a:tbl>
                  <a:tblPr firstRow="1" bandRow="1">
                    <a:tableStyleId>{5C22544A-7EE6-4342-B048-85BDC9FD1C3A}</a:tableStyleId>
                  </a:tblPr>
                  <a:tblGrid>
                    <a:gridCol w="4017736">
                      <a:extLst>
                        <a:ext uri="{9D8B030D-6E8A-4147-A177-3AD203B41FA5}">
                          <a16:colId xmlns:a16="http://schemas.microsoft.com/office/drawing/2014/main" val="20000"/>
                        </a:ext>
                      </a:extLst>
                    </a:gridCol>
                    <a:gridCol w="4046764">
                      <a:extLst>
                        <a:ext uri="{9D8B030D-6E8A-4147-A177-3AD203B41FA5}">
                          <a16:colId xmlns:a16="http://schemas.microsoft.com/office/drawing/2014/main" val="20001"/>
                        </a:ext>
                      </a:extLst>
                    </a:gridCol>
                  </a:tblGrid>
                  <a:tr h="493049">
                    <a:tc>
                      <a:txBody>
                        <a:bodyPr/>
                        <a:lstStyle/>
                        <a:p>
                          <a:pPr algn="ctr"/>
                          <a:r>
                            <a:rPr lang="en-US" dirty="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3800663">
                    <a:tc>
                      <a:txBody>
                        <a:bodyPr/>
                        <a:lstStyle/>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Large beam aperture</a:t>
                          </a:r>
                          <a:r>
                            <a:rPr lang="en-US" b="1" i="1" baseline="30000" dirty="0">
                              <a:solidFill>
                                <a:schemeClr val="tx1"/>
                              </a:solidFill>
                              <a:latin typeface="Constantia" panose="02030602050306030303" pitchFamily="18" charset="0"/>
                              <a:sym typeface="Symbol" panose="05050102010706020507" pitchFamily="18" charset="2"/>
                            </a:rPr>
                            <a:t/>
                          </a:r>
                          <a:br>
                            <a:rPr lang="en-US" b="1" i="1" baseline="30000" dirty="0">
                              <a:solidFill>
                                <a:schemeClr val="tx1"/>
                              </a:solidFill>
                              <a:latin typeface="Constantia" panose="02030602050306030303" pitchFamily="18" charset="0"/>
                              <a:sym typeface="Symbol" panose="05050102010706020507" pitchFamily="18" charset="2"/>
                            </a:rPr>
                          </a:br>
                          <a:endParaRPr lang="en-US" b="1" i="1" baseline="0" dirty="0">
                            <a:solidFill>
                              <a:schemeClr val="tx1"/>
                            </a:solidFill>
                            <a:latin typeface="Constantia" panose="02030602050306030303" pitchFamily="18" charset="0"/>
                            <a:sym typeface="Symbol" panose="05050102010706020507" pitchFamily="18"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i="0" baseline="0" dirty="0">
                              <a:solidFill>
                                <a:schemeClr val="tx1"/>
                              </a:solidFill>
                              <a:latin typeface="Constantia" panose="02030602050306030303" pitchFamily="18" charset="0"/>
                              <a:sym typeface="Symbol" panose="05050102010706020507" pitchFamily="18" charset="2"/>
                            </a:rPr>
                            <a:t>Long RF buckets, large acceptance</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i="0" baseline="0" dirty="0">
                              <a:solidFill>
                                <a:srgbClr val="FF0000"/>
                              </a:solidFill>
                              <a:latin typeface="Constantia" panose="02030602050306030303" pitchFamily="18" charset="0"/>
                              <a:sym typeface="Symbol" panose="05050102010706020507" pitchFamily="18" charset="2"/>
                            </a:rPr>
                            <a:t>Wide-band </a:t>
                          </a:r>
                          <a:r>
                            <a:rPr lang="en-US" b="1" i="0" baseline="0" dirty="0">
                              <a:solidFill>
                                <a:schemeClr val="tx1"/>
                              </a:solidFill>
                              <a:latin typeface="Constantia" panose="02030602050306030303" pitchFamily="18" charset="0"/>
                              <a:sym typeface="Symbol" panose="05050102010706020507" pitchFamily="18" charset="2"/>
                            </a:rPr>
                            <a:t>or</a:t>
                          </a:r>
                          <a:r>
                            <a:rPr lang="en-US" b="1" i="0" baseline="0" dirty="0">
                              <a:solidFill>
                                <a:srgbClr val="FF0000"/>
                              </a:solidFill>
                              <a:latin typeface="Constantia" panose="02030602050306030303" pitchFamily="18" charset="0"/>
                              <a:sym typeface="Symbol" panose="05050102010706020507" pitchFamily="18" charset="2"/>
                            </a:rPr>
                            <a:t> wide range tunable cavities </a:t>
                          </a:r>
                          <a:r>
                            <a:rPr lang="en-US" b="1" i="0" baseline="0" dirty="0">
                              <a:solidFill>
                                <a:schemeClr val="tx1"/>
                              </a:solidFill>
                              <a:latin typeface="Constantia" panose="02030602050306030303" pitchFamily="18" charset="0"/>
                              <a:sym typeface="Symbol" panose="05050102010706020507" pitchFamily="18" charset="2"/>
                            </a:rPr>
                            <a:t>possible</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Power amplification and transmission straightforward</a:t>
                          </a:r>
                        </a:p>
                      </a:txBody>
                      <a:tcPr/>
                    </a:tc>
                    <a:tc>
                      <a:txBody>
                        <a:bodyPr/>
                        <a:lstStyle/>
                        <a:p>
                          <a:endParaRPr lang="de-DE"/>
                        </a:p>
                      </a:txBody>
                      <a:tcPr>
                        <a:blipFill>
                          <a:blip r:embed="rId2"/>
                          <a:stretch>
                            <a:fillRect l="-99548" t="-13782" r="-602" b="-38782"/>
                          </a:stretch>
                        </a:blipFill>
                      </a:tcPr>
                    </a:tc>
                    <a:extLst>
                      <a:ext uri="{0D108BD9-81ED-4DB2-BD59-A6C34878D82A}">
                        <a16:rowId xmlns:a16="http://schemas.microsoft.com/office/drawing/2014/main" val="10001"/>
                      </a:ext>
                    </a:extLst>
                  </a:tr>
                  <a:tr h="1461929">
                    <a:tc gridSpan="2">
                      <a:txBody>
                        <a:bodyPr/>
                        <a:lstStyle/>
                        <a:p>
                          <a:pPr marL="266700" lvl="1" indent="-266700">
                            <a:buFont typeface="Symbol" panose="05050102010706020507" pitchFamily="18" charset="2"/>
                            <a:buChar char="®"/>
                          </a:pPr>
                          <a:endParaRPr lang="en-GB" b="1" baseline="0" dirty="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Fallback>
      </mc:AlternateContent>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Why choose a </a:t>
            </a:r>
            <a:r>
              <a:rPr lang="en-GB" sz="3200" b="1" dirty="0">
                <a:solidFill>
                  <a:srgbClr val="C0504D"/>
                </a:solidFill>
                <a:latin typeface="Constantia" pitchFamily="18" charset="0"/>
              </a:rPr>
              <a:t>low</a:t>
            </a:r>
            <a:r>
              <a:rPr lang="en-GB" sz="3200" b="1" dirty="0">
                <a:solidFill>
                  <a:srgbClr val="1F497D"/>
                </a:solidFill>
                <a:latin typeface="Constantia" pitchFamily="18" charset="0"/>
              </a:rPr>
              <a:t> RF frequency?</a:t>
            </a:r>
            <a:endParaRPr lang="en-GB" sz="3200" dirty="0">
              <a:solidFill>
                <a:srgbClr val="1F497D"/>
              </a:solidFill>
              <a:latin typeface="Constantia" pitchFamily="18" charset="0"/>
            </a:endParaRPr>
          </a:p>
        </p:txBody>
      </p:sp>
      <p:grpSp>
        <p:nvGrpSpPr>
          <p:cNvPr id="2" name="Group 1"/>
          <p:cNvGrpSpPr/>
          <p:nvPr/>
        </p:nvGrpSpPr>
        <p:grpSpPr>
          <a:xfrm>
            <a:off x="583883" y="5157405"/>
            <a:ext cx="8224837" cy="1477328"/>
            <a:chOff x="583883" y="5157405"/>
            <a:chExt cx="8224837" cy="1477328"/>
          </a:xfrm>
        </p:grpSpPr>
        <p:sp>
          <p:nvSpPr>
            <p:cNvPr id="7" name="Rectangle 6"/>
            <p:cNvSpPr/>
            <p:nvPr/>
          </p:nvSpPr>
          <p:spPr>
            <a:xfrm>
              <a:off x="583883" y="5533807"/>
              <a:ext cx="2803525" cy="646331"/>
            </a:xfrm>
            <a:prstGeom prst="rect">
              <a:avLst/>
            </a:prstGeom>
          </p:spPr>
          <p:txBody>
            <a:bodyPr wrap="square">
              <a:spAutoFit/>
            </a:bodyPr>
            <a:lstStyle/>
            <a:p>
              <a:pPr marL="85725" lvl="1"/>
              <a:r>
                <a:rPr lang="en-GB" b="1" dirty="0">
                  <a:latin typeface="Constantia" panose="02030602050306030303" pitchFamily="18" charset="0"/>
                </a:rPr>
                <a:t>RF frequencies</a:t>
              </a:r>
              <a:r>
                <a:rPr lang="en-GB" b="1" dirty="0">
                  <a:solidFill>
                    <a:srgbClr val="C0504D"/>
                  </a:solidFill>
                  <a:latin typeface="Constantia" panose="02030602050306030303" pitchFamily="18" charset="0"/>
                </a:rPr>
                <a:t> </a:t>
              </a:r>
              <a:endParaRPr lang="en-GB" b="1" dirty="0" smtClean="0">
                <a:solidFill>
                  <a:srgbClr val="C0504D"/>
                </a:solidFill>
                <a:latin typeface="Constantia" panose="02030602050306030303" pitchFamily="18" charset="0"/>
              </a:endParaRPr>
            </a:p>
            <a:p>
              <a:pPr marL="85725" lvl="1"/>
              <a:r>
                <a:rPr lang="en-GB" b="1" dirty="0" smtClean="0">
                  <a:solidFill>
                    <a:srgbClr val="C0504D"/>
                  </a:solidFill>
                  <a:latin typeface="Constantia" panose="02030602050306030303" pitchFamily="18" charset="0"/>
                </a:rPr>
                <a:t>below </a:t>
              </a:r>
              <a:r>
                <a:rPr lang="en-GB" b="1" dirty="0">
                  <a:solidFill>
                    <a:srgbClr val="C0504D"/>
                  </a:solidFill>
                  <a:latin typeface="Constantia" panose="02030602050306030303" pitchFamily="18" charset="0"/>
                </a:rPr>
                <a:t>~200 MHz</a:t>
              </a:r>
              <a:r>
                <a:rPr lang="en-GB" b="1" dirty="0">
                  <a:latin typeface="Constantia" panose="02030602050306030303" pitchFamily="18" charset="0"/>
                </a:rPr>
                <a:t> for</a:t>
              </a:r>
            </a:p>
          </p:txBody>
        </p:sp>
        <p:sp>
          <p:nvSpPr>
            <p:cNvPr id="8" name="Rectangle 7"/>
            <p:cNvSpPr/>
            <p:nvPr/>
          </p:nvSpPr>
          <p:spPr>
            <a:xfrm>
              <a:off x="3810318" y="5157405"/>
              <a:ext cx="4998402" cy="1477328"/>
            </a:xfrm>
            <a:prstGeom prst="rect">
              <a:avLst/>
            </a:prstGeom>
          </p:spPr>
          <p:txBody>
            <a:bodyPr wrap="square">
              <a:spAutoFit/>
            </a:bodyPr>
            <a:lstStyle/>
            <a:p>
              <a:pPr marL="342900" indent="-342900">
                <a:buFont typeface="Symbol" panose="05050102010706020507" pitchFamily="18" charset="2"/>
                <a:buChar char="®"/>
              </a:pPr>
              <a:r>
                <a:rPr lang="en-GB" b="1" dirty="0" smtClean="0">
                  <a:solidFill>
                    <a:srgbClr val="C0504D"/>
                  </a:solidFill>
                  <a:latin typeface="Constantia" panose="02030602050306030303" pitchFamily="18" charset="0"/>
                </a:rPr>
                <a:t>Mainly electrons, some </a:t>
              </a:r>
              <a:r>
                <a:rPr lang="en-GB" b="1" dirty="0">
                  <a:solidFill>
                    <a:srgbClr val="C0504D"/>
                  </a:solidFill>
                  <a:latin typeface="Constantia" panose="02030602050306030303" pitchFamily="18" charset="0"/>
                </a:rPr>
                <a:t>hadron linear accelerators</a:t>
              </a:r>
            </a:p>
            <a:p>
              <a:pPr marL="342900" indent="-342900">
                <a:buFont typeface="Symbol" panose="05050102010706020507" pitchFamily="18" charset="2"/>
                <a:buChar char="®"/>
              </a:pPr>
              <a:r>
                <a:rPr lang="en-GB" b="1" dirty="0">
                  <a:solidFill>
                    <a:srgbClr val="C0504D"/>
                  </a:solidFill>
                  <a:latin typeface="Constantia" panose="02030602050306030303" pitchFamily="18" charset="0"/>
                </a:rPr>
                <a:t>Cyclotrons</a:t>
              </a:r>
            </a:p>
            <a:p>
              <a:pPr marL="342900" indent="-342900">
                <a:buFont typeface="Symbol" panose="05050102010706020507" pitchFamily="18" charset="2"/>
                <a:buChar char="®"/>
              </a:pPr>
              <a:r>
                <a:rPr lang="en-GB" b="1" dirty="0">
                  <a:solidFill>
                    <a:srgbClr val="C0504D"/>
                  </a:solidFill>
                  <a:latin typeface="Constantia" panose="02030602050306030303" pitchFamily="18" charset="0"/>
                </a:rPr>
                <a:t>Low- and medium energy hadron synchrotrons</a:t>
              </a:r>
            </a:p>
          </p:txBody>
        </p:sp>
        <p:sp>
          <p:nvSpPr>
            <p:cNvPr id="9" name="Down Arrow 8"/>
            <p:cNvSpPr/>
            <p:nvPr/>
          </p:nvSpPr>
          <p:spPr>
            <a:xfrm rot="16200000">
              <a:off x="2973096" y="5599958"/>
              <a:ext cx="681305" cy="58419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628966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1812697524"/>
                  </p:ext>
                </p:extLst>
              </p:nvPr>
            </p:nvGraphicFramePr>
            <p:xfrm>
              <a:off x="539750" y="990599"/>
              <a:ext cx="8064500" cy="4730738"/>
            </p:xfrm>
            <a:graphic>
              <a:graphicData uri="http://schemas.openxmlformats.org/drawingml/2006/table">
                <a:tbl>
                  <a:tblPr firstRow="1" bandRow="1">
                    <a:tableStyleId>{5C22544A-7EE6-4342-B048-85BDC9FD1C3A}</a:tableStyleId>
                  </a:tblPr>
                  <a:tblGrid>
                    <a:gridCol w="4017736">
                      <a:extLst>
                        <a:ext uri="{9D8B030D-6E8A-4147-A177-3AD203B41FA5}">
                          <a16:colId xmlns:a16="http://schemas.microsoft.com/office/drawing/2014/main" val="20000"/>
                        </a:ext>
                      </a:extLst>
                    </a:gridCol>
                    <a:gridCol w="4046764">
                      <a:extLst>
                        <a:ext uri="{9D8B030D-6E8A-4147-A177-3AD203B41FA5}">
                          <a16:colId xmlns:a16="http://schemas.microsoft.com/office/drawing/2014/main" val="20001"/>
                        </a:ext>
                      </a:extLst>
                    </a:gridCol>
                  </a:tblGrid>
                  <a:tr h="474490">
                    <a:tc>
                      <a:txBody>
                        <a:bodyPr/>
                        <a:lstStyle/>
                        <a:p>
                          <a:pPr algn="ctr"/>
                          <a:r>
                            <a:rPr lang="en-US" dirty="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2691144">
                    <a:tc>
                      <a:txBody>
                        <a:bodyPr/>
                        <a:lstStyle/>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smtClean="0">
                              <a:solidFill>
                                <a:schemeClr val="tx1"/>
                              </a:solidFill>
                              <a:latin typeface="Constantia" panose="02030602050306030303" pitchFamily="18" charset="0"/>
                              <a:sym typeface="Symbol" panose="05050102010706020507" pitchFamily="18" charset="2"/>
                            </a:rPr>
                            <a:t>Reasonable cavity </a:t>
                          </a:r>
                          <a:r>
                            <a:rPr lang="en-US" b="1" baseline="0" dirty="0">
                              <a:solidFill>
                                <a:schemeClr val="tx1"/>
                              </a:solidFill>
                              <a:latin typeface="Constantia" panose="02030602050306030303" pitchFamily="18" charset="0"/>
                              <a:sym typeface="Symbol" panose="05050102010706020507" pitchFamily="18" charset="2"/>
                            </a:rPr>
                            <a:t>size </a:t>
                          </a:r>
                          <a:r>
                            <a:rPr lang="en-US" b="1" baseline="0" dirty="0" smtClean="0">
                              <a:solidFill>
                                <a:schemeClr val="tx1"/>
                              </a:solidFill>
                              <a:latin typeface="Constantia" panose="02030602050306030303" pitchFamily="18" charset="0"/>
                              <a:sym typeface="Symbol" panose="05050102010706020507" pitchFamily="18" charset="2"/>
                            </a:rPr>
                            <a:t/>
                          </a:r>
                          <a:br>
                            <a:rPr lang="en-US" b="1" baseline="0" dirty="0" smtClean="0">
                              <a:solidFill>
                                <a:schemeClr val="tx1"/>
                              </a:solidFill>
                              <a:latin typeface="Constantia" panose="02030602050306030303" pitchFamily="18" charset="0"/>
                              <a:sym typeface="Symbol" panose="05050102010706020507" pitchFamily="18" charset="2"/>
                            </a:rPr>
                          </a:br>
                          <a:r>
                            <a:rPr lang="en-US" b="1" baseline="0" dirty="0" smtClean="0">
                              <a:solidFill>
                                <a:schemeClr val="tx1"/>
                              </a:solidFill>
                              <a:latin typeface="Constantia" panose="02030602050306030303" pitchFamily="18" charset="0"/>
                              <a:sym typeface="Symbol" panose="05050102010706020507" pitchFamily="18" charset="2"/>
                            </a:rPr>
                            <a:t>scales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0" baseline="0" dirty="0">
                              <a:solidFill>
                                <a:schemeClr val="tx1"/>
                              </a:solidFill>
                              <a:latin typeface="Constantia" panose="02030602050306030303" pitchFamily="18" charset="0"/>
                              <a:sym typeface="Symbol" panose="05050102010706020507" pitchFamily="18" charset="2"/>
                            </a:rPr>
                            <a:t>,</a:t>
                          </a:r>
                          <a:br>
                            <a:rPr lang="en-US" b="1" i="0" baseline="0" dirty="0">
                              <a:solidFill>
                                <a:schemeClr val="tx1"/>
                              </a:solidFill>
                              <a:latin typeface="Constantia" panose="02030602050306030303" pitchFamily="18" charset="0"/>
                              <a:sym typeface="Symbol" panose="05050102010706020507" pitchFamily="18" charset="2"/>
                            </a:rPr>
                          </a:br>
                          <a:r>
                            <a:rPr lang="en-US" b="1" i="0" baseline="0" dirty="0">
                              <a:solidFill>
                                <a:schemeClr val="tx1"/>
                              </a:solidFill>
                              <a:latin typeface="Constantia" panose="02030602050306030303" pitchFamily="18" charset="0"/>
                              <a:sym typeface="Symbol" panose="05050102010706020507" pitchFamily="18" charset="2"/>
                            </a:rPr>
                            <a:t>volume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1" baseline="30000" dirty="0">
                              <a:solidFill>
                                <a:schemeClr val="tx1"/>
                              </a:solidFill>
                              <a:latin typeface="Constantia" panose="02030602050306030303" pitchFamily="18" charset="0"/>
                              <a:sym typeface="Symbol" panose="05050102010706020507" pitchFamily="18" charset="2"/>
                            </a:rPr>
                            <a:t>3</a:t>
                          </a:r>
                          <a:br>
                            <a:rPr lang="en-US" b="1" i="1" baseline="30000" dirty="0">
                              <a:solidFill>
                                <a:schemeClr val="tx1"/>
                              </a:solidFill>
                              <a:latin typeface="Constantia" panose="02030602050306030303" pitchFamily="18" charset="0"/>
                              <a:sym typeface="Symbol" panose="05050102010706020507" pitchFamily="18" charset="2"/>
                            </a:rPr>
                          </a:br>
                          <a:endParaRPr lang="en-US" b="1" i="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endParaRPr lang="en-US" b="1" i="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Break down voltage increases</a:t>
                          </a:r>
                          <a:br>
                            <a:rPr lang="en-US" b="1" i="0" baseline="0" dirty="0">
                              <a:solidFill>
                                <a:schemeClr val="tx1"/>
                              </a:solidFill>
                              <a:latin typeface="Constantia" panose="02030602050306030303" pitchFamily="18" charset="0"/>
                              <a:sym typeface="Symbol" panose="05050102010706020507" pitchFamily="18" charset="2"/>
                            </a:rPr>
                          </a:b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High gradient per length</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Particle bunches are short</a:t>
                          </a:r>
                        </a:p>
                      </a:txBody>
                      <a:tcPr/>
                    </a:tc>
                    <a:tc>
                      <a:txBody>
                        <a:bodyPr/>
                        <a:lstStyle/>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rPr>
                            <a:t>Maximum beam available aperture scales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rgbClr val="C0504D"/>
                              </a:solidFill>
                              <a:latin typeface="Constantia" panose="02030602050306030303" pitchFamily="18" charset="0"/>
                              <a:sym typeface="Symbol" panose="05050102010706020507" pitchFamily="18" charset="2"/>
                            </a:rPr>
                            <a:t> </a:t>
                          </a:r>
                          <a:r>
                            <a:rPr lang="en-US" b="1" baseline="0" dirty="0">
                              <a:solidFill>
                                <a:schemeClr val="tx1"/>
                              </a:solidFill>
                              <a:latin typeface="Constantia" panose="02030602050306030303" pitchFamily="18" charset="0"/>
                              <a:sym typeface="Symbol" panose="05050102010706020507" pitchFamily="18" charset="2"/>
                            </a:rPr>
                            <a:t>1/</a:t>
                          </a:r>
                          <a:r>
                            <a:rPr lang="en-US" b="1" i="1" baseline="0" dirty="0">
                              <a:solidFill>
                                <a:schemeClr val="tx1"/>
                              </a:solidFill>
                              <a:latin typeface="Constantia" panose="02030602050306030303" pitchFamily="18" charset="0"/>
                              <a:sym typeface="Symbol" panose="05050102010706020507" pitchFamily="18" charset="2"/>
                            </a:rPr>
                            <a:t>f</a:t>
                          </a:r>
                        </a:p>
                        <a:p>
                          <a:pPr marL="342900" indent="-342900">
                            <a:buClr>
                              <a:schemeClr val="tx1"/>
                            </a:buClr>
                            <a:buFont typeface="Arial" panose="020B0604020202020204" pitchFamily="34" charset="0"/>
                            <a:buChar char="•"/>
                          </a:pPr>
                          <a:endParaRPr lang="en-US" b="1" i="1" baseline="0" dirty="0">
                            <a:solidFill>
                              <a:schemeClr val="tx1"/>
                            </a:solidFill>
                            <a:latin typeface="Constantia" panose="02030602050306030303" pitchFamily="18" charset="0"/>
                            <a:sym typeface="Symbol" panose="05050102010706020507" pitchFamily="18" charset="2"/>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rgbClr val="FF0000"/>
                              </a:solidFill>
                              <a:latin typeface="Constantia" panose="02030602050306030303" pitchFamily="18" charset="0"/>
                            </a:rPr>
                            <a:t>No technology for wide-band </a:t>
                          </a:r>
                          <a:r>
                            <a:rPr lang="en-GB" b="1" baseline="0" dirty="0">
                              <a:solidFill>
                                <a:schemeClr val="tx1"/>
                              </a:solidFill>
                              <a:latin typeface="Constantia" panose="02030602050306030303" pitchFamily="18" charset="0"/>
                            </a:rPr>
                            <a:t>or </a:t>
                          </a:r>
                          <a:r>
                            <a:rPr lang="en-GB" b="1" baseline="0" dirty="0" err="1">
                              <a:solidFill>
                                <a:srgbClr val="FF0000"/>
                              </a:solidFill>
                              <a:latin typeface="Constantia" panose="02030602050306030303" pitchFamily="18" charset="0"/>
                            </a:rPr>
                            <a:t>tunable</a:t>
                          </a:r>
                          <a:r>
                            <a:rPr lang="en-GB" b="1" baseline="0" dirty="0">
                              <a:solidFill>
                                <a:schemeClr val="tx1"/>
                              </a:solidFill>
                              <a:latin typeface="Constantia" panose="02030602050306030303" pitchFamily="18" charset="0"/>
                            </a:rPr>
                            <a:t> cavities</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Power amplifiers more difficult</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Power transmission losses</a:t>
                          </a:r>
                          <a:endParaRPr lang="en-GB" b="1" baseline="0" dirty="0">
                            <a:solidFill>
                              <a:srgbClr val="C0504D"/>
                            </a:solidFill>
                            <a:latin typeface="Constantia" panose="02030602050306030303" pitchFamily="18" charset="0"/>
                          </a:endParaRPr>
                        </a:p>
                        <a:p>
                          <a:pPr marL="342900" indent="-342900">
                            <a:buClr>
                              <a:schemeClr val="tx1"/>
                            </a:buClr>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1"/>
                      </a:ext>
                    </a:extLst>
                  </a:tr>
                  <a:tr h="1147288">
                    <a:tc gridSpan="2">
                      <a:txBody>
                        <a:bodyPr/>
                        <a:lstStyle/>
                        <a:p>
                          <a:pPr marL="266700" lvl="1" indent="-266700">
                            <a:buFont typeface="Symbol" panose="05050102010706020507" pitchFamily="18" charset="2"/>
                            <a:buChar char="®"/>
                          </a:pPr>
                          <a:endParaRPr lang="en-GB" b="1" baseline="0" dirty="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1812697524"/>
                  </p:ext>
                </p:extLst>
              </p:nvPr>
            </p:nvGraphicFramePr>
            <p:xfrm>
              <a:off x="539750" y="990599"/>
              <a:ext cx="8064500" cy="4730738"/>
            </p:xfrm>
            <a:graphic>
              <a:graphicData uri="http://schemas.openxmlformats.org/drawingml/2006/table">
                <a:tbl>
                  <a:tblPr firstRow="1" bandRow="1">
                    <a:tableStyleId>{5C22544A-7EE6-4342-B048-85BDC9FD1C3A}</a:tableStyleId>
                  </a:tblPr>
                  <a:tblGrid>
                    <a:gridCol w="4017736">
                      <a:extLst>
                        <a:ext uri="{9D8B030D-6E8A-4147-A177-3AD203B41FA5}">
                          <a16:colId xmlns:a16="http://schemas.microsoft.com/office/drawing/2014/main" val="20000"/>
                        </a:ext>
                      </a:extLst>
                    </a:gridCol>
                    <a:gridCol w="4046764">
                      <a:extLst>
                        <a:ext uri="{9D8B030D-6E8A-4147-A177-3AD203B41FA5}">
                          <a16:colId xmlns:a16="http://schemas.microsoft.com/office/drawing/2014/main" val="20001"/>
                        </a:ext>
                      </a:extLst>
                    </a:gridCol>
                  </a:tblGrid>
                  <a:tr h="474490">
                    <a:tc>
                      <a:txBody>
                        <a:bodyPr/>
                        <a:lstStyle/>
                        <a:p>
                          <a:pPr algn="ctr"/>
                          <a:r>
                            <a:rPr lang="en-US" dirty="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3108960">
                    <a:tc>
                      <a:txBody>
                        <a:bodyPr/>
                        <a:lstStyle/>
                        <a:p>
                          <a:endParaRPr lang="de-DE"/>
                        </a:p>
                      </a:txBody>
                      <a:tcPr>
                        <a:blipFill>
                          <a:blip r:embed="rId2"/>
                          <a:stretch>
                            <a:fillRect l="-152" t="-16243" r="-101212" b="-37182"/>
                          </a:stretch>
                        </a:blipFill>
                      </a:tcPr>
                    </a:tc>
                    <a:tc>
                      <a:txBody>
                        <a:bodyPr/>
                        <a:lstStyle/>
                        <a:p>
                          <a:endParaRPr lang="de-DE"/>
                        </a:p>
                      </a:txBody>
                      <a:tcPr>
                        <a:blipFill>
                          <a:blip r:embed="rId2"/>
                          <a:stretch>
                            <a:fillRect l="-99548" t="-16243" r="-602" b="-37182"/>
                          </a:stretch>
                        </a:blipFill>
                      </a:tcPr>
                    </a:tc>
                    <a:extLst>
                      <a:ext uri="{0D108BD9-81ED-4DB2-BD59-A6C34878D82A}">
                        <a16:rowId xmlns:a16="http://schemas.microsoft.com/office/drawing/2014/main" val="10001"/>
                      </a:ext>
                    </a:extLst>
                  </a:tr>
                  <a:tr h="1147288">
                    <a:tc gridSpan="2">
                      <a:txBody>
                        <a:bodyPr/>
                        <a:lstStyle/>
                        <a:p>
                          <a:pPr marL="266700" lvl="1" indent="-266700">
                            <a:buFont typeface="Symbol" panose="05050102010706020507" pitchFamily="18" charset="2"/>
                            <a:buChar char="®"/>
                          </a:pPr>
                          <a:endParaRPr lang="en-GB" b="1" baseline="0" dirty="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Fallback>
      </mc:AlternateContent>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Why choose a </a:t>
            </a:r>
            <a:r>
              <a:rPr lang="en-GB" sz="3200" b="1" dirty="0">
                <a:solidFill>
                  <a:srgbClr val="C0504D"/>
                </a:solidFill>
                <a:latin typeface="Constantia" pitchFamily="18" charset="0"/>
              </a:rPr>
              <a:t>high</a:t>
            </a:r>
            <a:r>
              <a:rPr lang="en-GB" sz="3200" b="1" dirty="0">
                <a:solidFill>
                  <a:srgbClr val="1F497D"/>
                </a:solidFill>
                <a:latin typeface="Constantia" pitchFamily="18" charset="0"/>
              </a:rPr>
              <a:t> RF frequency?</a:t>
            </a:r>
            <a:endParaRPr lang="en-GB" sz="3200" dirty="0">
              <a:solidFill>
                <a:srgbClr val="1F497D"/>
              </a:solidFill>
              <a:latin typeface="Constantia" pitchFamily="18" charset="0"/>
            </a:endParaRPr>
          </a:p>
        </p:txBody>
      </p:sp>
      <p:grpSp>
        <p:nvGrpSpPr>
          <p:cNvPr id="10" name="Group 9"/>
          <p:cNvGrpSpPr/>
          <p:nvPr/>
        </p:nvGrpSpPr>
        <p:grpSpPr>
          <a:xfrm>
            <a:off x="539750" y="4670405"/>
            <a:ext cx="8070850" cy="923330"/>
            <a:chOff x="539750" y="4670405"/>
            <a:chExt cx="8070850" cy="923330"/>
          </a:xfrm>
        </p:grpSpPr>
        <p:sp>
          <p:nvSpPr>
            <p:cNvPr id="7" name="Rectangle 6"/>
            <p:cNvSpPr/>
            <p:nvPr/>
          </p:nvSpPr>
          <p:spPr>
            <a:xfrm>
              <a:off x="539750" y="4832330"/>
              <a:ext cx="2803525" cy="646331"/>
            </a:xfrm>
            <a:prstGeom prst="rect">
              <a:avLst/>
            </a:prstGeom>
          </p:spPr>
          <p:txBody>
            <a:bodyPr wrap="square">
              <a:spAutoFit/>
            </a:bodyPr>
            <a:lstStyle/>
            <a:p>
              <a:pPr marL="85725" lvl="1"/>
              <a:r>
                <a:rPr lang="en-GB" b="1" dirty="0">
                  <a:latin typeface="Constantia" panose="02030602050306030303" pitchFamily="18" charset="0"/>
                </a:rPr>
                <a:t>RF frequencies</a:t>
              </a:r>
              <a:r>
                <a:rPr lang="en-GB" b="1" dirty="0">
                  <a:solidFill>
                    <a:srgbClr val="C0504D"/>
                  </a:solidFill>
                  <a:latin typeface="Constantia" panose="02030602050306030303" pitchFamily="18" charset="0"/>
                </a:rPr>
                <a:t> above</a:t>
              </a:r>
              <a:br>
                <a:rPr lang="en-GB" b="1" dirty="0">
                  <a:solidFill>
                    <a:srgbClr val="C0504D"/>
                  </a:solidFill>
                  <a:latin typeface="Constantia" panose="02030602050306030303" pitchFamily="18" charset="0"/>
                </a:rPr>
              </a:br>
              <a:r>
                <a:rPr lang="en-GB" b="1" dirty="0">
                  <a:solidFill>
                    <a:srgbClr val="C0504D"/>
                  </a:solidFill>
                  <a:latin typeface="Constantia" panose="02030602050306030303" pitchFamily="18" charset="0"/>
                </a:rPr>
                <a:t> ~200 MHz </a:t>
              </a:r>
              <a:r>
                <a:rPr lang="en-GB" b="1" dirty="0">
                  <a:latin typeface="Constantia" panose="02030602050306030303" pitchFamily="18" charset="0"/>
                </a:rPr>
                <a:t>used for</a:t>
              </a:r>
            </a:p>
          </p:txBody>
        </p:sp>
        <p:sp>
          <p:nvSpPr>
            <p:cNvPr id="8" name="Rectangle 7"/>
            <p:cNvSpPr/>
            <p:nvPr/>
          </p:nvSpPr>
          <p:spPr>
            <a:xfrm>
              <a:off x="3746500" y="4670405"/>
              <a:ext cx="4864100" cy="923330"/>
            </a:xfrm>
            <a:prstGeom prst="rect">
              <a:avLst/>
            </a:prstGeom>
          </p:spPr>
          <p:txBody>
            <a:bodyPr wrap="square">
              <a:spAutoFit/>
            </a:bodyPr>
            <a:lstStyle/>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Linear accelerators</a:t>
              </a:r>
            </a:p>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Electron storage rings</a:t>
              </a:r>
            </a:p>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High energy hadron storage rings</a:t>
              </a:r>
            </a:p>
          </p:txBody>
        </p:sp>
        <p:sp>
          <p:nvSpPr>
            <p:cNvPr id="9" name="Down Arrow 8"/>
            <p:cNvSpPr/>
            <p:nvPr/>
          </p:nvSpPr>
          <p:spPr>
            <a:xfrm rot="16200000">
              <a:off x="3405847" y="4859020"/>
              <a:ext cx="681305" cy="58419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46623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Limits to maximum gradient</a:t>
            </a:r>
            <a:endParaRPr lang="en-GB" sz="3200" dirty="0">
              <a:solidFill>
                <a:srgbClr val="1F497D"/>
              </a:solidFill>
              <a:latin typeface="Constantia" pitchFamily="18" charset="0"/>
            </a:endParaRPr>
          </a:p>
        </p:txBody>
      </p:sp>
      <p:sp>
        <p:nvSpPr>
          <p:cNvPr id="15" name="Rectangle 7"/>
          <p:cNvSpPr>
            <a:spLocks noChangeArrowheads="1"/>
          </p:cNvSpPr>
          <p:nvPr/>
        </p:nvSpPr>
        <p:spPr bwMode="auto">
          <a:xfrm>
            <a:off x="241564" y="579582"/>
            <a:ext cx="7416800" cy="525695"/>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Surface electric field in vacuum</a:t>
            </a:r>
          </a:p>
        </p:txBody>
      </p:sp>
      <p:sp>
        <p:nvSpPr>
          <p:cNvPr id="17" name="Rectangle 16"/>
          <p:cNvSpPr/>
          <p:nvPr/>
        </p:nvSpPr>
        <p:spPr>
          <a:xfrm>
            <a:off x="523635" y="1267564"/>
            <a:ext cx="754794" cy="4104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grpSp>
        <p:nvGrpSpPr>
          <p:cNvPr id="14" name="Group 13"/>
          <p:cNvGrpSpPr/>
          <p:nvPr/>
        </p:nvGrpSpPr>
        <p:grpSpPr>
          <a:xfrm>
            <a:off x="1015856" y="994207"/>
            <a:ext cx="7235694" cy="4648641"/>
            <a:chOff x="1015856" y="994207"/>
            <a:chExt cx="7235694" cy="4648641"/>
          </a:xfrm>
        </p:grpSpPr>
        <p:grpSp>
          <p:nvGrpSpPr>
            <p:cNvPr id="9" name="Group 8"/>
            <p:cNvGrpSpPr/>
            <p:nvPr/>
          </p:nvGrpSpPr>
          <p:grpSpPr>
            <a:xfrm>
              <a:off x="1015856" y="994207"/>
              <a:ext cx="7235694" cy="4648641"/>
              <a:chOff x="1549489" y="673501"/>
              <a:chExt cx="7235694" cy="4648641"/>
            </a:xfrm>
          </p:grpSpPr>
          <p:pic>
            <p:nvPicPr>
              <p:cNvPr id="5" name="Picture 4" descr="Breakdown.png"/>
              <p:cNvPicPr>
                <a:picLocks noChangeAspect="1"/>
              </p:cNvPicPr>
              <p:nvPr/>
            </p:nvPicPr>
            <p:blipFill>
              <a:blip r:embed="rId3" cstate="print"/>
              <a:srcRect t="3872" r="951"/>
              <a:stretch>
                <a:fillRect/>
              </a:stretch>
            </p:blipFill>
            <p:spPr>
              <a:xfrm>
                <a:off x="1638711" y="673501"/>
                <a:ext cx="7113117" cy="4630520"/>
              </a:xfrm>
              <a:prstGeom prst="rect">
                <a:avLst/>
              </a:prstGeom>
            </p:spPr>
          </p:pic>
          <p:sp>
            <p:nvSpPr>
              <p:cNvPr id="8" name="Rectangle 7"/>
              <p:cNvSpPr/>
              <p:nvPr/>
            </p:nvSpPr>
            <p:spPr>
              <a:xfrm>
                <a:off x="1549489" y="748937"/>
                <a:ext cx="584111" cy="37198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Rectangle 34"/>
              <p:cNvSpPr/>
              <p:nvPr/>
            </p:nvSpPr>
            <p:spPr>
              <a:xfrm>
                <a:off x="2166956" y="4920598"/>
                <a:ext cx="6618227" cy="401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0" name="Rectangle 29"/>
            <p:cNvSpPr/>
            <p:nvPr/>
          </p:nvSpPr>
          <p:spPr>
            <a:xfrm>
              <a:off x="6589619" y="2159616"/>
              <a:ext cx="358809" cy="2309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grpSp>
      <p:sp>
        <p:nvSpPr>
          <p:cNvPr id="29" name="Rectangle 28"/>
          <p:cNvSpPr/>
          <p:nvPr/>
        </p:nvSpPr>
        <p:spPr>
          <a:xfrm>
            <a:off x="1633323" y="5278966"/>
            <a:ext cx="6726062" cy="540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a:t>
            </a:r>
            <a:endParaRPr lang="en-GB" sz="2000" dirty="0"/>
          </a:p>
        </p:txBody>
      </p:sp>
      <p:grpSp>
        <p:nvGrpSpPr>
          <p:cNvPr id="16" name="Group 15"/>
          <p:cNvGrpSpPr/>
          <p:nvPr/>
        </p:nvGrpSpPr>
        <p:grpSpPr>
          <a:xfrm>
            <a:off x="5487910" y="3730975"/>
            <a:ext cx="2562225" cy="1333671"/>
            <a:chOff x="7977474" y="4328313"/>
            <a:chExt cx="2562225" cy="1333671"/>
          </a:xfrm>
        </p:grpSpPr>
        <p:sp>
          <p:nvSpPr>
            <p:cNvPr id="10" name="Rectangle 1034"/>
            <p:cNvSpPr>
              <a:spLocks noChangeArrowheads="1"/>
            </p:cNvSpPr>
            <p:nvPr/>
          </p:nvSpPr>
          <p:spPr bwMode="auto">
            <a:xfrm>
              <a:off x="7977474" y="4328313"/>
              <a:ext cx="2562225" cy="1333671"/>
            </a:xfrm>
            <a:prstGeom prst="rect">
              <a:avLst/>
            </a:prstGeom>
            <a:solidFill>
              <a:schemeClr val="bg1">
                <a:lumMod val="50000"/>
                <a:lumOff val="50000"/>
              </a:schemeClr>
            </a:solidFill>
            <a:ln w="9525">
              <a:solidFill>
                <a:schemeClr val="tx1"/>
              </a:solidFill>
              <a:miter lim="800000"/>
              <a:headEnd/>
              <a:tailEnd/>
            </a:ln>
          </p:spPr>
          <p:txBody>
            <a:bodyPr wrap="none" anchor="ctr"/>
            <a:lstStyle/>
            <a:p>
              <a:pPr algn="ctr"/>
              <a:r>
                <a:rPr lang="en-US" sz="1800" dirty="0">
                  <a:latin typeface="Constantia" panose="02030602050306030303" pitchFamily="18" charset="0"/>
                </a:rPr>
                <a:t>Kilpatrick 1957,</a:t>
              </a:r>
            </a:p>
            <a:p>
              <a:pPr algn="ctr"/>
              <a:endParaRPr lang="en-US" sz="1800" i="1" dirty="0">
                <a:latin typeface="Constantia" panose="02030602050306030303" pitchFamily="18" charset="0"/>
              </a:endParaRPr>
            </a:p>
            <a:p>
              <a:pPr algn="ctr"/>
              <a:endParaRPr lang="en-US" sz="1800" i="1" dirty="0">
                <a:latin typeface="Constantia" panose="02030602050306030303" pitchFamily="18" charset="0"/>
              </a:endParaRPr>
            </a:p>
            <a:p>
              <a:pPr algn="ctr"/>
              <a:r>
                <a:rPr lang="en-US" sz="1800" i="1" dirty="0">
                  <a:latin typeface="Constantia" panose="02030602050306030303" pitchFamily="18" charset="0"/>
                </a:rPr>
                <a:t>f</a:t>
              </a:r>
              <a:r>
                <a:rPr lang="en-US" sz="1800" dirty="0">
                  <a:latin typeface="Constantia" panose="02030602050306030303" pitchFamily="18" charset="0"/>
                </a:rPr>
                <a:t>  in GHz, </a:t>
              </a:r>
              <a:r>
                <a:rPr lang="en-US" sz="1800" i="1" dirty="0" err="1">
                  <a:latin typeface="Constantia" panose="02030602050306030303" pitchFamily="18" charset="0"/>
                </a:rPr>
                <a:t>E</a:t>
              </a:r>
              <a:r>
                <a:rPr lang="en-US" sz="1800" baseline="-25000" dirty="0" err="1">
                  <a:latin typeface="Constantia" panose="02030602050306030303" pitchFamily="18" charset="0"/>
                </a:rPr>
                <a:t>crit</a:t>
              </a:r>
              <a:r>
                <a:rPr lang="en-US" sz="1800" dirty="0">
                  <a:latin typeface="Constantia" panose="02030602050306030303" pitchFamily="18" charset="0"/>
                </a:rPr>
                <a:t> in MV/m</a:t>
              </a:r>
            </a:p>
          </p:txBody>
        </p:sp>
        <p:graphicFrame>
          <p:nvGraphicFramePr>
            <p:cNvPr id="11" name="Object 1024"/>
            <p:cNvGraphicFramePr>
              <a:graphicFrameLocks noChangeAspect="1"/>
            </p:cNvGraphicFramePr>
            <p:nvPr>
              <p:extLst>
                <p:ext uri="{D42A27DB-BD31-4B8C-83A1-F6EECF244321}">
                  <p14:modId xmlns:p14="http://schemas.microsoft.com/office/powerpoint/2010/main" val="1978627650"/>
                </p:ext>
              </p:extLst>
            </p:nvPr>
          </p:nvGraphicFramePr>
          <p:xfrm>
            <a:off x="8016895" y="4611611"/>
            <a:ext cx="2463800" cy="673100"/>
          </p:xfrm>
          <a:graphic>
            <a:graphicData uri="http://schemas.openxmlformats.org/presentationml/2006/ole">
              <mc:AlternateContent xmlns:mc="http://schemas.openxmlformats.org/markup-compatibility/2006">
                <mc:Choice xmlns:v="urn:schemas-microsoft-com:vml" Requires="v">
                  <p:oleObj spid="_x0000_s11431" name="Equation" r:id="rId4" imgW="2463480" imgH="672840" progId="Equation.3">
                    <p:embed/>
                  </p:oleObj>
                </mc:Choice>
                <mc:Fallback>
                  <p:oleObj name="Equation" r:id="rId4" imgW="2463480" imgH="672840" progId="Equation.3">
                    <p:embed/>
                    <p:pic>
                      <p:nvPicPr>
                        <p:cNvPr id="11" name="Object 1024"/>
                        <p:cNvPicPr>
                          <a:picLocks noChangeAspect="1" noChangeArrowheads="1"/>
                        </p:cNvPicPr>
                        <p:nvPr/>
                      </p:nvPicPr>
                      <p:blipFill>
                        <a:blip r:embed="rId5">
                          <a:lum bright="-100000"/>
                          <a:extLst>
                            <a:ext uri="{28A0092B-C50C-407E-A947-70E740481C1C}">
                              <a14:useLocalDpi xmlns:a14="http://schemas.microsoft.com/office/drawing/2010/main" val="0"/>
                            </a:ext>
                          </a:extLst>
                        </a:blip>
                        <a:srcRect/>
                        <a:stretch>
                          <a:fillRect/>
                        </a:stretch>
                      </p:blipFill>
                      <p:spPr bwMode="auto">
                        <a:xfrm>
                          <a:off x="8016895" y="4611611"/>
                          <a:ext cx="2463800" cy="67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2" name="Rectangle 1034"/>
          <p:cNvSpPr>
            <a:spLocks noChangeArrowheads="1"/>
          </p:cNvSpPr>
          <p:nvPr/>
        </p:nvSpPr>
        <p:spPr bwMode="auto">
          <a:xfrm>
            <a:off x="1950570" y="1583137"/>
            <a:ext cx="2419575" cy="801540"/>
          </a:xfrm>
          <a:prstGeom prst="rect">
            <a:avLst/>
          </a:prstGeom>
          <a:solidFill>
            <a:schemeClr val="bg1">
              <a:lumMod val="50000"/>
              <a:lumOff val="50000"/>
            </a:schemeClr>
          </a:solidFill>
          <a:ln w="9525">
            <a:solidFill>
              <a:schemeClr val="tx1"/>
            </a:solidFill>
            <a:miter lim="800000"/>
            <a:headEnd/>
            <a:tailEnd/>
          </a:ln>
        </p:spPr>
        <p:txBody>
          <a:bodyPr wrap="none" anchor="ctr"/>
          <a:lstStyle/>
          <a:p>
            <a:pPr algn="ctr"/>
            <a:r>
              <a:rPr lang="en-US" sz="1800" dirty="0">
                <a:latin typeface="Constantia" panose="02030602050306030303" pitchFamily="18" charset="0"/>
              </a:rPr>
              <a:t>Wang &amp; Loew, </a:t>
            </a:r>
            <a:br>
              <a:rPr lang="en-US" sz="1800" dirty="0">
                <a:latin typeface="Constantia" panose="02030602050306030303" pitchFamily="18" charset="0"/>
              </a:rPr>
            </a:br>
            <a:r>
              <a:rPr lang="en-US" sz="1800" dirty="0">
                <a:latin typeface="Constantia" panose="02030602050306030303" pitchFamily="18" charset="0"/>
              </a:rPr>
              <a:t>SLAC-PUB-7684, 1997</a:t>
            </a:r>
          </a:p>
        </p:txBody>
      </p:sp>
      <p:sp>
        <p:nvSpPr>
          <p:cNvPr id="33" name="Rectangle 7"/>
          <p:cNvSpPr>
            <a:spLocks noChangeArrowheads="1"/>
          </p:cNvSpPr>
          <p:nvPr/>
        </p:nvSpPr>
        <p:spPr bwMode="auto">
          <a:xfrm>
            <a:off x="0" y="5756707"/>
            <a:ext cx="9496759" cy="976731"/>
          </a:xfrm>
          <a:prstGeom prst="rect">
            <a:avLst/>
          </a:prstGeom>
          <a:noFill/>
          <a:ln w="9525">
            <a:noFill/>
            <a:miter lim="800000"/>
            <a:headEnd/>
            <a:tailEnd/>
          </a:ln>
          <a:effectLst/>
        </p:spPr>
        <p:txBody>
          <a:bodyPr/>
          <a:lstStyle/>
          <a:p>
            <a:pPr marL="342900" indent="-342900">
              <a:spcBef>
                <a:spcPct val="20000"/>
              </a:spcBef>
              <a:buFont typeface="Symbol" panose="05050102010706020507" pitchFamily="18" charset="2"/>
              <a:buChar char="®"/>
            </a:pPr>
            <a:r>
              <a:rPr lang="en-GB" sz="2000" b="1" dirty="0">
                <a:solidFill>
                  <a:srgbClr val="1F497D"/>
                </a:solidFill>
                <a:latin typeface="Constantia" pitchFamily="18" charset="0"/>
                <a:cs typeface="Times New Roman" pitchFamily="18" charset="0"/>
                <a:sym typeface="Wingdings" pitchFamily="2" charset="2"/>
              </a:rPr>
              <a:t>High frequencies preferred for large </a:t>
            </a:r>
            <a:r>
              <a:rPr lang="en-GB" sz="2000" b="1" dirty="0" smtClean="0">
                <a:solidFill>
                  <a:srgbClr val="1F497D"/>
                </a:solidFill>
                <a:latin typeface="Constantia" pitchFamily="18" charset="0"/>
                <a:cs typeface="Times New Roman" pitchFamily="18" charset="0"/>
                <a:sym typeface="Wingdings" pitchFamily="2" charset="2"/>
              </a:rPr>
              <a:t>gradient.</a:t>
            </a:r>
          </a:p>
          <a:p>
            <a:pPr marL="342900" indent="-342900">
              <a:spcBef>
                <a:spcPct val="20000"/>
              </a:spcBef>
              <a:buFont typeface="Symbol" panose="05050102010706020507" pitchFamily="18" charset="2"/>
              <a:buChar char="®"/>
            </a:pPr>
            <a:r>
              <a:rPr lang="en-GB" sz="2000" b="1" dirty="0" smtClean="0">
                <a:solidFill>
                  <a:srgbClr val="1F497D"/>
                </a:solidFill>
                <a:latin typeface="Constantia" pitchFamily="18" charset="0"/>
                <a:cs typeface="Times New Roman" pitchFamily="18" charset="0"/>
                <a:sym typeface="Wingdings" pitchFamily="2" charset="2"/>
              </a:rPr>
              <a:t>Today also other criteria are used, e.g. considering  local field quantity, </a:t>
            </a:r>
            <a:br>
              <a:rPr lang="en-GB" sz="2000" b="1" dirty="0" smtClean="0">
                <a:solidFill>
                  <a:srgbClr val="1F497D"/>
                </a:solidFill>
                <a:latin typeface="Constantia" pitchFamily="18" charset="0"/>
                <a:cs typeface="Times New Roman" pitchFamily="18" charset="0"/>
                <a:sym typeface="Wingdings" pitchFamily="2" charset="2"/>
              </a:rPr>
            </a:br>
            <a:r>
              <a:rPr lang="en-GB" sz="2000" b="1" dirty="0" smtClean="0">
                <a:solidFill>
                  <a:srgbClr val="1F497D"/>
                </a:solidFill>
                <a:latin typeface="Constantia" pitchFamily="18" charset="0"/>
                <a:cs typeface="Times New Roman" pitchFamily="18" charset="0"/>
                <a:sym typeface="Wingdings" pitchFamily="2" charset="2"/>
              </a:rPr>
              <a:t>see: </a:t>
            </a:r>
            <a:r>
              <a:rPr lang="en-GB" sz="2000" b="1" dirty="0" err="1" smtClean="0">
                <a:solidFill>
                  <a:srgbClr val="1F497D"/>
                </a:solidFill>
                <a:latin typeface="Constantia" pitchFamily="18" charset="0"/>
                <a:cs typeface="Times New Roman" pitchFamily="18" charset="0"/>
                <a:sym typeface="Wingdings" pitchFamily="2" charset="2"/>
              </a:rPr>
              <a:t>Grudiev</a:t>
            </a:r>
            <a:r>
              <a:rPr lang="en-GB" sz="2000" b="1" dirty="0" smtClean="0">
                <a:solidFill>
                  <a:srgbClr val="1F497D"/>
                </a:solidFill>
                <a:latin typeface="Constantia" pitchFamily="18" charset="0"/>
                <a:cs typeface="Times New Roman" pitchFamily="18" charset="0"/>
                <a:sym typeface="Wingdings" pitchFamily="2" charset="2"/>
              </a:rPr>
              <a:t> et al., PRAB #102001 , 2009, </a:t>
            </a:r>
            <a:r>
              <a:rPr lang="en-GB" sz="2000" b="1" dirty="0" smtClean="0">
                <a:solidFill>
                  <a:srgbClr val="1F497D"/>
                </a:solidFill>
                <a:latin typeface="Constantia" pitchFamily="18" charset="0"/>
                <a:cs typeface="Times New Roman" pitchFamily="18" charset="0"/>
              </a:rPr>
              <a:t>[1</a:t>
            </a:r>
            <a:r>
              <a:rPr lang="en-GB" sz="2000" b="1" dirty="0">
                <a:solidFill>
                  <a:srgbClr val="1F497D"/>
                </a:solidFill>
                <a:latin typeface="Constantia" pitchFamily="18" charset="0"/>
                <a:cs typeface="Times New Roman" pitchFamily="18" charset="0"/>
              </a:rPr>
              <a:t>] &amp; </a:t>
            </a:r>
            <a:r>
              <a:rPr lang="en-GB" sz="2000" b="1" dirty="0" err="1" smtClean="0">
                <a:solidFill>
                  <a:srgbClr val="1F497D"/>
                </a:solidFill>
                <a:latin typeface="Constantia" pitchFamily="18" charset="0"/>
                <a:cs typeface="Times New Roman" pitchFamily="18" charset="0"/>
              </a:rPr>
              <a:t>Wuensch</a:t>
            </a:r>
            <a:r>
              <a:rPr lang="en-GB" sz="2000" b="1" dirty="0" smtClean="0">
                <a:solidFill>
                  <a:srgbClr val="1F497D"/>
                </a:solidFill>
                <a:latin typeface="Constantia" pitchFamily="18" charset="0"/>
                <a:cs typeface="Times New Roman" pitchFamily="18" charset="0"/>
              </a:rPr>
              <a:t> [2]</a:t>
            </a:r>
            <a:endParaRPr lang="en-GB" sz="2000" b="1" dirty="0">
              <a:solidFill>
                <a:srgbClr val="1F497D"/>
              </a:solidFill>
              <a:latin typeface="Constantia" pitchFamily="18" charset="0"/>
              <a:cs typeface="Times New Roman" pitchFamily="18" charset="0"/>
              <a:sym typeface="Wingdings" pitchFamily="2" charset="2"/>
            </a:endParaRPr>
          </a:p>
        </p:txBody>
      </p:sp>
      <p:sp>
        <p:nvSpPr>
          <p:cNvPr id="32" name="TextBox 31"/>
          <p:cNvSpPr txBox="1"/>
          <p:nvPr/>
        </p:nvSpPr>
        <p:spPr>
          <a:xfrm rot="16200000">
            <a:off x="-143408" y="2983099"/>
            <a:ext cx="1549463" cy="400110"/>
          </a:xfrm>
          <a:prstGeom prst="rect">
            <a:avLst/>
          </a:prstGeom>
          <a:noFill/>
        </p:spPr>
        <p:txBody>
          <a:bodyPr wrap="none" rtlCol="0">
            <a:spAutoFit/>
          </a:bodyPr>
          <a:lstStyle/>
          <a:p>
            <a:pPr algn="r"/>
            <a:r>
              <a:rPr lang="en-GB" sz="2000" i="1" dirty="0" err="1">
                <a:latin typeface="Constantia" panose="02030602050306030303" pitchFamily="18" charset="0"/>
              </a:rPr>
              <a:t>E</a:t>
            </a:r>
            <a:r>
              <a:rPr lang="en-GB" sz="2000" baseline="-25000" dirty="0" err="1">
                <a:latin typeface="Constantia" panose="02030602050306030303" pitchFamily="18" charset="0"/>
              </a:rPr>
              <a:t>crit</a:t>
            </a:r>
            <a:r>
              <a:rPr lang="en-GB" sz="2000" dirty="0">
                <a:latin typeface="Constantia" panose="02030602050306030303" pitchFamily="18" charset="0"/>
              </a:rPr>
              <a:t> [MV/m]</a:t>
            </a:r>
          </a:p>
        </p:txBody>
      </p:sp>
      <p:sp>
        <p:nvSpPr>
          <p:cNvPr id="31" name="TextBox 30"/>
          <p:cNvSpPr txBox="1"/>
          <p:nvPr/>
        </p:nvSpPr>
        <p:spPr>
          <a:xfrm>
            <a:off x="8000723" y="5196626"/>
            <a:ext cx="1018099" cy="400110"/>
          </a:xfrm>
          <a:prstGeom prst="rect">
            <a:avLst/>
          </a:prstGeom>
          <a:noFill/>
        </p:spPr>
        <p:txBody>
          <a:bodyPr wrap="none" rtlCol="0">
            <a:spAutoFit/>
          </a:bodyPr>
          <a:lstStyle/>
          <a:p>
            <a:pPr algn="r"/>
            <a:r>
              <a:rPr lang="en-GB" sz="2000" i="1" dirty="0">
                <a:latin typeface="Constantia" panose="02030602050306030303" pitchFamily="18" charset="0"/>
              </a:rPr>
              <a:t>f</a:t>
            </a:r>
            <a:r>
              <a:rPr lang="en-GB" sz="2000" dirty="0">
                <a:latin typeface="Constantia" panose="02030602050306030303" pitchFamily="18" charset="0"/>
              </a:rPr>
              <a:t> [GHz]</a:t>
            </a:r>
          </a:p>
        </p:txBody>
      </p:sp>
      <p:sp>
        <p:nvSpPr>
          <p:cNvPr id="34" name="TextBox 33"/>
          <p:cNvSpPr txBox="1"/>
          <p:nvPr/>
        </p:nvSpPr>
        <p:spPr>
          <a:xfrm>
            <a:off x="8212872" y="1183076"/>
            <a:ext cx="999313"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Jensen</a:t>
            </a:r>
            <a:endParaRPr lang="en-US" sz="1477" b="1" dirty="0">
              <a:solidFill>
                <a:prstClr val="black"/>
              </a:solidFill>
              <a:latin typeface="Constantia" panose="02030602050306030303" pitchFamily="18" charset="0"/>
            </a:endParaRPr>
          </a:p>
        </p:txBody>
      </p:sp>
      <p:sp>
        <p:nvSpPr>
          <p:cNvPr id="24" name="TextBox 23"/>
          <p:cNvSpPr txBox="1"/>
          <p:nvPr/>
        </p:nvSpPr>
        <p:spPr>
          <a:xfrm>
            <a:off x="1145307" y="5235803"/>
            <a:ext cx="606256" cy="400110"/>
          </a:xfrm>
          <a:prstGeom prst="rect">
            <a:avLst/>
          </a:prstGeom>
          <a:noFill/>
        </p:spPr>
        <p:txBody>
          <a:bodyPr wrap="none" rtlCol="0">
            <a:spAutoFit/>
          </a:bodyPr>
          <a:lstStyle/>
          <a:p>
            <a:pPr algn="ctr"/>
            <a:r>
              <a:rPr lang="en-GB" sz="2000" dirty="0">
                <a:latin typeface="Constantia" panose="02030602050306030303" pitchFamily="18" charset="0"/>
              </a:rPr>
              <a:t>0.01</a:t>
            </a:r>
          </a:p>
        </p:txBody>
      </p:sp>
      <p:sp>
        <p:nvSpPr>
          <p:cNvPr id="25" name="TextBox 24"/>
          <p:cNvSpPr txBox="1"/>
          <p:nvPr/>
        </p:nvSpPr>
        <p:spPr>
          <a:xfrm>
            <a:off x="2741307" y="5235803"/>
            <a:ext cx="468398" cy="400110"/>
          </a:xfrm>
          <a:prstGeom prst="rect">
            <a:avLst/>
          </a:prstGeom>
          <a:noFill/>
        </p:spPr>
        <p:txBody>
          <a:bodyPr wrap="none" rtlCol="0">
            <a:spAutoFit/>
          </a:bodyPr>
          <a:lstStyle/>
          <a:p>
            <a:pPr algn="ctr"/>
            <a:r>
              <a:rPr lang="en-GB" sz="2000" dirty="0">
                <a:latin typeface="Constantia" panose="02030602050306030303" pitchFamily="18" charset="0"/>
              </a:rPr>
              <a:t>0.1</a:t>
            </a:r>
          </a:p>
        </p:txBody>
      </p:sp>
      <p:sp>
        <p:nvSpPr>
          <p:cNvPr id="26" name="TextBox 25"/>
          <p:cNvSpPr txBox="1"/>
          <p:nvPr/>
        </p:nvSpPr>
        <p:spPr>
          <a:xfrm>
            <a:off x="4460273" y="5242738"/>
            <a:ext cx="264816" cy="400110"/>
          </a:xfrm>
          <a:prstGeom prst="rect">
            <a:avLst/>
          </a:prstGeom>
          <a:noFill/>
        </p:spPr>
        <p:txBody>
          <a:bodyPr wrap="none" rtlCol="0">
            <a:spAutoFit/>
          </a:bodyPr>
          <a:lstStyle/>
          <a:p>
            <a:pPr algn="ctr"/>
            <a:r>
              <a:rPr lang="en-GB" sz="2000" dirty="0">
                <a:latin typeface="Constantia" panose="02030602050306030303" pitchFamily="18" charset="0"/>
              </a:rPr>
              <a:t>1</a:t>
            </a:r>
          </a:p>
        </p:txBody>
      </p:sp>
      <p:sp>
        <p:nvSpPr>
          <p:cNvPr id="27" name="TextBox 26"/>
          <p:cNvSpPr txBox="1"/>
          <p:nvPr/>
        </p:nvSpPr>
        <p:spPr>
          <a:xfrm>
            <a:off x="5972506" y="5242738"/>
            <a:ext cx="402675" cy="400110"/>
          </a:xfrm>
          <a:prstGeom prst="rect">
            <a:avLst/>
          </a:prstGeom>
          <a:noFill/>
        </p:spPr>
        <p:txBody>
          <a:bodyPr wrap="none" rtlCol="0">
            <a:spAutoFit/>
          </a:bodyPr>
          <a:lstStyle/>
          <a:p>
            <a:pPr algn="ctr"/>
            <a:r>
              <a:rPr lang="en-GB" sz="2000" dirty="0">
                <a:latin typeface="Constantia" panose="02030602050306030303" pitchFamily="18" charset="0"/>
              </a:rPr>
              <a:t>10</a:t>
            </a:r>
          </a:p>
        </p:txBody>
      </p:sp>
      <p:sp>
        <p:nvSpPr>
          <p:cNvPr id="28" name="TextBox 27"/>
          <p:cNvSpPr txBox="1"/>
          <p:nvPr/>
        </p:nvSpPr>
        <p:spPr>
          <a:xfrm>
            <a:off x="7497826" y="5242738"/>
            <a:ext cx="540534" cy="400110"/>
          </a:xfrm>
          <a:prstGeom prst="rect">
            <a:avLst/>
          </a:prstGeom>
          <a:noFill/>
        </p:spPr>
        <p:txBody>
          <a:bodyPr wrap="none" rtlCol="0">
            <a:spAutoFit/>
          </a:bodyPr>
          <a:lstStyle/>
          <a:p>
            <a:pPr algn="ctr"/>
            <a:r>
              <a:rPr lang="en-GB" sz="2000" dirty="0">
                <a:latin typeface="Constantia" panose="02030602050306030303" pitchFamily="18" charset="0"/>
              </a:rPr>
              <a:t>100</a:t>
            </a:r>
          </a:p>
        </p:txBody>
      </p:sp>
      <p:grpSp>
        <p:nvGrpSpPr>
          <p:cNvPr id="13" name="Group 12"/>
          <p:cNvGrpSpPr/>
          <p:nvPr/>
        </p:nvGrpSpPr>
        <p:grpSpPr>
          <a:xfrm>
            <a:off x="816518" y="983021"/>
            <a:ext cx="694707" cy="3838346"/>
            <a:chOff x="689259" y="1143333"/>
            <a:chExt cx="694707" cy="3838346"/>
          </a:xfrm>
        </p:grpSpPr>
        <p:sp>
          <p:nvSpPr>
            <p:cNvPr id="2" name="TextBox 1"/>
            <p:cNvSpPr txBox="1"/>
            <p:nvPr/>
          </p:nvSpPr>
          <p:spPr>
            <a:xfrm>
              <a:off x="689259" y="1143333"/>
              <a:ext cx="678392" cy="400110"/>
            </a:xfrm>
            <a:prstGeom prst="rect">
              <a:avLst/>
            </a:prstGeom>
            <a:noFill/>
          </p:spPr>
          <p:txBody>
            <a:bodyPr wrap="none" rtlCol="0">
              <a:spAutoFit/>
            </a:bodyPr>
            <a:lstStyle/>
            <a:p>
              <a:pPr algn="r"/>
              <a:r>
                <a:rPr lang="en-GB" sz="2000" dirty="0">
                  <a:latin typeface="Constantia" panose="02030602050306030303" pitchFamily="18" charset="0"/>
                </a:rPr>
                <a:t>1000</a:t>
              </a:r>
            </a:p>
          </p:txBody>
        </p:sp>
        <p:sp>
          <p:nvSpPr>
            <p:cNvPr id="18" name="TextBox 17"/>
            <p:cNvSpPr txBox="1"/>
            <p:nvPr/>
          </p:nvSpPr>
          <p:spPr>
            <a:xfrm>
              <a:off x="789515" y="1665005"/>
              <a:ext cx="582212" cy="400110"/>
            </a:xfrm>
            <a:prstGeom prst="rect">
              <a:avLst/>
            </a:prstGeom>
            <a:noFill/>
          </p:spPr>
          <p:txBody>
            <a:bodyPr wrap="none" rtlCol="0">
              <a:spAutoFit/>
            </a:bodyPr>
            <a:lstStyle/>
            <a:p>
              <a:pPr algn="r"/>
              <a:r>
                <a:rPr lang="en-GB" sz="2000" dirty="0">
                  <a:latin typeface="Constantia" panose="02030602050306030303" pitchFamily="18" charset="0"/>
                </a:rPr>
                <a:t>500</a:t>
              </a:r>
            </a:p>
          </p:txBody>
        </p:sp>
        <p:sp>
          <p:nvSpPr>
            <p:cNvPr id="19" name="TextBox 18"/>
            <p:cNvSpPr txBox="1"/>
            <p:nvPr/>
          </p:nvSpPr>
          <p:spPr>
            <a:xfrm>
              <a:off x="786489" y="2344934"/>
              <a:ext cx="585418" cy="400110"/>
            </a:xfrm>
            <a:prstGeom prst="rect">
              <a:avLst/>
            </a:prstGeom>
            <a:noFill/>
          </p:spPr>
          <p:txBody>
            <a:bodyPr wrap="none" rtlCol="0">
              <a:spAutoFit/>
            </a:bodyPr>
            <a:lstStyle/>
            <a:p>
              <a:pPr algn="r"/>
              <a:r>
                <a:rPr lang="en-GB" sz="2000" dirty="0">
                  <a:latin typeface="Constantia" panose="02030602050306030303" pitchFamily="18" charset="0"/>
                </a:rPr>
                <a:t>200</a:t>
              </a:r>
            </a:p>
          </p:txBody>
        </p:sp>
        <p:sp>
          <p:nvSpPr>
            <p:cNvPr id="20" name="TextBox 19"/>
            <p:cNvSpPr txBox="1"/>
            <p:nvPr/>
          </p:nvSpPr>
          <p:spPr>
            <a:xfrm>
              <a:off x="831371" y="2867318"/>
              <a:ext cx="540533" cy="400110"/>
            </a:xfrm>
            <a:prstGeom prst="rect">
              <a:avLst/>
            </a:prstGeom>
            <a:noFill/>
          </p:spPr>
          <p:txBody>
            <a:bodyPr wrap="none" rtlCol="0">
              <a:spAutoFit/>
            </a:bodyPr>
            <a:lstStyle/>
            <a:p>
              <a:pPr algn="r"/>
              <a:r>
                <a:rPr lang="en-GB" sz="2000" dirty="0">
                  <a:latin typeface="Constantia" panose="02030602050306030303" pitchFamily="18" charset="0"/>
                </a:rPr>
                <a:t>100</a:t>
              </a:r>
            </a:p>
          </p:txBody>
        </p:sp>
        <p:sp>
          <p:nvSpPr>
            <p:cNvPr id="21" name="TextBox 20"/>
            <p:cNvSpPr txBox="1"/>
            <p:nvPr/>
          </p:nvSpPr>
          <p:spPr>
            <a:xfrm>
              <a:off x="939614" y="3384939"/>
              <a:ext cx="444352" cy="400110"/>
            </a:xfrm>
            <a:prstGeom prst="rect">
              <a:avLst/>
            </a:prstGeom>
            <a:noFill/>
          </p:spPr>
          <p:txBody>
            <a:bodyPr wrap="none" rtlCol="0">
              <a:spAutoFit/>
            </a:bodyPr>
            <a:lstStyle/>
            <a:p>
              <a:pPr algn="r"/>
              <a:r>
                <a:rPr lang="en-GB" sz="2000" dirty="0">
                  <a:latin typeface="Constantia" panose="02030602050306030303" pitchFamily="18" charset="0"/>
                </a:rPr>
                <a:t>50</a:t>
              </a:r>
            </a:p>
          </p:txBody>
        </p:sp>
        <p:sp>
          <p:nvSpPr>
            <p:cNvPr id="22" name="TextBox 21"/>
            <p:cNvSpPr txBox="1"/>
            <p:nvPr/>
          </p:nvSpPr>
          <p:spPr>
            <a:xfrm>
              <a:off x="924856" y="4068711"/>
              <a:ext cx="447558" cy="400110"/>
            </a:xfrm>
            <a:prstGeom prst="rect">
              <a:avLst/>
            </a:prstGeom>
            <a:noFill/>
          </p:spPr>
          <p:txBody>
            <a:bodyPr wrap="none" rtlCol="0">
              <a:spAutoFit/>
            </a:bodyPr>
            <a:lstStyle/>
            <a:p>
              <a:pPr algn="r"/>
              <a:r>
                <a:rPr lang="en-GB" sz="2000" dirty="0">
                  <a:latin typeface="Constantia" panose="02030602050306030303" pitchFamily="18" charset="0"/>
                </a:rPr>
                <a:t>20</a:t>
              </a:r>
            </a:p>
          </p:txBody>
        </p:sp>
        <p:sp>
          <p:nvSpPr>
            <p:cNvPr id="23" name="TextBox 22"/>
            <p:cNvSpPr txBox="1"/>
            <p:nvPr/>
          </p:nvSpPr>
          <p:spPr>
            <a:xfrm>
              <a:off x="967818" y="4581569"/>
              <a:ext cx="402675" cy="400110"/>
            </a:xfrm>
            <a:prstGeom prst="rect">
              <a:avLst/>
            </a:prstGeom>
            <a:noFill/>
          </p:spPr>
          <p:txBody>
            <a:bodyPr wrap="none" rtlCol="0">
              <a:spAutoFit/>
            </a:bodyPr>
            <a:lstStyle/>
            <a:p>
              <a:pPr algn="r"/>
              <a:r>
                <a:rPr lang="en-GB" sz="2000" dirty="0">
                  <a:latin typeface="Constantia" panose="02030602050306030303" pitchFamily="18" charset="0"/>
                </a:rPr>
                <a:t>10</a:t>
              </a:r>
            </a:p>
          </p:txBody>
        </p:sp>
      </p:grpSp>
    </p:spTree>
    <p:extLst>
      <p:ext uri="{BB962C8B-B14F-4D97-AF65-F5344CB8AC3E}">
        <p14:creationId xmlns:p14="http://schemas.microsoft.com/office/powerpoint/2010/main" val="3003079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539750" y="763712"/>
            <a:ext cx="7777163"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If exact RF frequency not critical, </a:t>
            </a:r>
            <a:r>
              <a:rPr lang="en-GB" sz="2100" b="1" dirty="0">
                <a:solidFill>
                  <a:srgbClr val="1F497D"/>
                </a:solidFill>
                <a:latin typeface="Constantia" pitchFamily="18" charset="0"/>
                <a:cs typeface="Times New Roman" pitchFamily="18" charset="0"/>
                <a:sym typeface="Wingdings" pitchFamily="2" charset="2"/>
              </a:rPr>
              <a:t>choose standard value</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Off-the-shelf </a:t>
            </a:r>
            <a:r>
              <a:rPr lang="en-GB" sz="2100" b="1" dirty="0">
                <a:solidFill>
                  <a:srgbClr val="1F497D"/>
                </a:solidFill>
                <a:latin typeface="Constantia" pitchFamily="18" charset="0"/>
                <a:cs typeface="Times New Roman" pitchFamily="18" charset="0"/>
                <a:sym typeface="Wingdings" pitchFamily="2" charset="2"/>
              </a:rPr>
              <a:t>RF components easily available </a:t>
            </a:r>
            <a:r>
              <a:rPr lang="en-GB" sz="2100" b="1" dirty="0">
                <a:latin typeface="Constantia" pitchFamily="18" charset="0"/>
                <a:cs typeface="Times New Roman" pitchFamily="18" charset="0"/>
                <a:sym typeface="Wingdings" pitchFamily="2" charset="2"/>
              </a:rPr>
              <a:t>in frequency ranges used by </a:t>
            </a:r>
            <a:r>
              <a:rPr lang="en-GB" sz="2100" b="1" dirty="0" smtClean="0">
                <a:latin typeface="Constantia" pitchFamily="18" charset="0"/>
                <a:cs typeface="Times New Roman" pitchFamily="18" charset="0"/>
                <a:sym typeface="Wingdings" pitchFamily="2" charset="2"/>
              </a:rPr>
              <a:t>industry.</a:t>
            </a: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Exchange of developments and equipment </a:t>
            </a:r>
            <a:r>
              <a:rPr lang="en-GB" sz="2100" b="1" dirty="0">
                <a:latin typeface="Constantia" pitchFamily="18" charset="0"/>
                <a:cs typeface="Times New Roman" pitchFamily="18" charset="0"/>
                <a:sym typeface="Wingdings" pitchFamily="2" charset="2"/>
              </a:rPr>
              <a:t>amongst research </a:t>
            </a:r>
            <a:r>
              <a:rPr lang="en-GB" sz="2100" b="1" dirty="0" smtClean="0">
                <a:latin typeface="Constantia" pitchFamily="18" charset="0"/>
                <a:cs typeface="Times New Roman" pitchFamily="18" charset="0"/>
                <a:sym typeface="Wingdings" pitchFamily="2" charset="2"/>
              </a:rPr>
              <a:t>laboratories</a:t>
            </a:r>
            <a:r>
              <a:rPr lang="en-GB" sz="2100" b="1" dirty="0" smtClean="0">
                <a:latin typeface="Constantia" pitchFamily="18" charset="0"/>
                <a:cs typeface="Times New Roman" pitchFamily="18" charset="0"/>
                <a:sym typeface="Wingdings" pitchFamily="2" charset="2"/>
              </a:rPr>
              <a:t>.</a:t>
            </a:r>
          </a:p>
          <a:p>
            <a:pPr marL="342900" indent="-342900" algn="l">
              <a:spcBef>
                <a:spcPct val="20000"/>
              </a:spcBef>
              <a:buClr>
                <a:schemeClr val="tx1"/>
              </a:buClr>
              <a:buFont typeface="Symbol" panose="05050102010706020507" pitchFamily="18" charset="2"/>
              <a:buChar char="®"/>
            </a:pPr>
            <a:r>
              <a:rPr lang="en-GB" sz="2100" b="1" dirty="0" smtClean="0">
                <a:latin typeface="Constantia" pitchFamily="18" charset="0"/>
                <a:cs typeface="Times New Roman" pitchFamily="18" charset="0"/>
                <a:sym typeface="Wingdings" pitchFamily="2" charset="2"/>
              </a:rPr>
              <a:t>Exchange expertise with colleagues from other labs!</a:t>
            </a: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Some standard </a:t>
            </a:r>
            <a:r>
              <a:rPr lang="en-GB" sz="3200" b="1" dirty="0" smtClean="0">
                <a:solidFill>
                  <a:srgbClr val="1F497D"/>
                </a:solidFill>
                <a:latin typeface="Constantia" pitchFamily="18" charset="0"/>
              </a:rPr>
              <a:t>frequencies = your choice</a:t>
            </a:r>
            <a:endParaRPr lang="en-GB" sz="3200" dirty="0">
              <a:solidFill>
                <a:srgbClr val="1F497D"/>
              </a:solidFill>
              <a:latin typeface="Constantia"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909872073"/>
              </p:ext>
            </p:extLst>
          </p:nvPr>
        </p:nvGraphicFramePr>
        <p:xfrm>
          <a:off x="539750" y="1298825"/>
          <a:ext cx="8101013" cy="2966720"/>
        </p:xfrm>
        <a:graphic>
          <a:graphicData uri="http://schemas.openxmlformats.org/drawingml/2006/table">
            <a:tbl>
              <a:tblPr firstRow="1" bandRow="1">
                <a:tableStyleId>{5C22544A-7EE6-4342-B048-85BDC9FD1C3A}</a:tableStyleId>
              </a:tblPr>
              <a:tblGrid>
                <a:gridCol w="5822413">
                  <a:extLst>
                    <a:ext uri="{9D8B030D-6E8A-4147-A177-3AD203B41FA5}">
                      <a16:colId xmlns:a16="http://schemas.microsoft.com/office/drawing/2014/main" val="4219077158"/>
                    </a:ext>
                  </a:extLst>
                </a:gridCol>
                <a:gridCol w="2278600">
                  <a:extLst>
                    <a:ext uri="{9D8B030D-6E8A-4147-A177-3AD203B41FA5}">
                      <a16:colId xmlns:a16="http://schemas.microsoft.com/office/drawing/2014/main" val="2559531745"/>
                    </a:ext>
                  </a:extLst>
                </a:gridCol>
              </a:tblGrid>
              <a:tr h="370840">
                <a:tc>
                  <a:txBody>
                    <a:bodyPr/>
                    <a:lstStyle/>
                    <a:p>
                      <a:r>
                        <a:rPr lang="en-GB" dirty="0">
                          <a:latin typeface="Constantia" panose="02030602050306030303" pitchFamily="18" charset="0"/>
                        </a:rPr>
                        <a:t>Accelerator</a:t>
                      </a:r>
                    </a:p>
                  </a:txBody>
                  <a:tcPr/>
                </a:tc>
                <a:tc>
                  <a:txBody>
                    <a:bodyPr/>
                    <a:lstStyle/>
                    <a:p>
                      <a:r>
                        <a:rPr lang="en-GB" dirty="0">
                          <a:latin typeface="Constantia" panose="02030602050306030303" pitchFamily="18" charset="0"/>
                        </a:rPr>
                        <a:t>Frequency</a:t>
                      </a:r>
                    </a:p>
                  </a:txBody>
                  <a:tcPr/>
                </a:tc>
                <a:extLst>
                  <a:ext uri="{0D108BD9-81ED-4DB2-BD59-A6C34878D82A}">
                    <a16:rowId xmlns:a16="http://schemas.microsoft.com/office/drawing/2014/main" val="258251343"/>
                  </a:ext>
                </a:extLst>
              </a:tr>
              <a:tr h="370840">
                <a:tc>
                  <a:txBody>
                    <a:bodyPr/>
                    <a:lstStyle/>
                    <a:p>
                      <a:r>
                        <a:rPr lang="en-GB" dirty="0">
                          <a:latin typeface="Constantia" panose="02030602050306030303" pitchFamily="18" charset="0"/>
                        </a:rPr>
                        <a:t>Hadron synchrotrons (PSB</a:t>
                      </a:r>
                      <a:r>
                        <a:rPr lang="en-GB" baseline="0" dirty="0">
                          <a:latin typeface="Constantia" panose="02030602050306030303" pitchFamily="18" charset="0"/>
                        </a:rPr>
                        <a:t>, PS, JPARC RCS, MR)</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&lt;10 MHz</a:t>
                      </a:r>
                    </a:p>
                  </a:txBody>
                  <a:tcPr/>
                </a:tc>
                <a:extLst>
                  <a:ext uri="{0D108BD9-81ED-4DB2-BD59-A6C34878D82A}">
                    <a16:rowId xmlns:a16="http://schemas.microsoft.com/office/drawing/2014/main" val="2677100805"/>
                  </a:ext>
                </a:extLst>
              </a:tr>
              <a:tr h="370840">
                <a:tc>
                  <a:txBody>
                    <a:bodyPr/>
                    <a:lstStyle/>
                    <a:p>
                      <a:r>
                        <a:rPr lang="en-GB" dirty="0">
                          <a:latin typeface="Constantia" panose="02030602050306030303" pitchFamily="18" charset="0"/>
                        </a:rPr>
                        <a:t>Hadron</a:t>
                      </a:r>
                      <a:r>
                        <a:rPr lang="en-GB" baseline="0" dirty="0">
                          <a:latin typeface="Constantia" panose="02030602050306030303" pitchFamily="18" charset="0"/>
                        </a:rPr>
                        <a:t> accelerators and storage rings (RHIC, SPS)</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~200</a:t>
                      </a:r>
                      <a:r>
                        <a:rPr lang="en-GB" baseline="0" dirty="0">
                          <a:latin typeface="Constantia" panose="02030602050306030303" pitchFamily="18" charset="0"/>
                        </a:rPr>
                        <a:t> MHz</a:t>
                      </a:r>
                      <a:endParaRPr lang="en-GB" dirty="0">
                        <a:latin typeface="Constantia" panose="02030602050306030303" pitchFamily="18" charset="0"/>
                      </a:endParaRPr>
                    </a:p>
                  </a:txBody>
                  <a:tcPr/>
                </a:tc>
                <a:extLst>
                  <a:ext uri="{0D108BD9-81ED-4DB2-BD59-A6C34878D82A}">
                    <a16:rowId xmlns:a16="http://schemas.microsoft.com/office/drawing/2014/main" val="1597786188"/>
                  </a:ext>
                </a:extLst>
              </a:tr>
              <a:tr h="370840">
                <a:tc>
                  <a:txBody>
                    <a:bodyPr/>
                    <a:lstStyle/>
                    <a:p>
                      <a:r>
                        <a:rPr lang="en-GB" dirty="0">
                          <a:latin typeface="Constantia" panose="02030602050306030303" pitchFamily="18" charset="0"/>
                        </a:rPr>
                        <a:t>Electron</a:t>
                      </a:r>
                      <a:r>
                        <a:rPr lang="en-GB" baseline="0" dirty="0">
                          <a:latin typeface="Constantia" panose="02030602050306030303" pitchFamily="18" charset="0"/>
                        </a:rPr>
                        <a:t> storage rings (LEP, ESRF, Soleil)</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352 MHz</a:t>
                      </a:r>
                    </a:p>
                  </a:txBody>
                  <a:tcPr/>
                </a:tc>
                <a:extLst>
                  <a:ext uri="{0D108BD9-81ED-4DB2-BD59-A6C34878D82A}">
                    <a16:rowId xmlns:a16="http://schemas.microsoft.com/office/drawing/2014/main" val="4149894869"/>
                  </a:ext>
                </a:extLst>
              </a:tr>
              <a:tr h="370840">
                <a:tc>
                  <a:txBody>
                    <a:bodyPr/>
                    <a:lstStyle/>
                    <a:p>
                      <a:r>
                        <a:rPr lang="en-GB" dirty="0">
                          <a:latin typeface="Constantia" panose="02030602050306030303" pitchFamily="18" charset="0"/>
                        </a:rPr>
                        <a:t>Electron storage rings (DORIS, BESSY,</a:t>
                      </a:r>
                      <a:r>
                        <a:rPr lang="en-GB" baseline="0" dirty="0">
                          <a:latin typeface="Constantia" panose="02030602050306030303" pitchFamily="18" charset="0"/>
                        </a:rPr>
                        <a:t> SLS,…)</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499.6…499.8 MHz</a:t>
                      </a:r>
                    </a:p>
                  </a:txBody>
                  <a:tcPr/>
                </a:tc>
                <a:extLst>
                  <a:ext uri="{0D108BD9-81ED-4DB2-BD59-A6C34878D82A}">
                    <a16:rowId xmlns:a16="http://schemas.microsoft.com/office/drawing/2014/main" val="2510383317"/>
                  </a:ext>
                </a:extLst>
              </a:tr>
              <a:tr h="370840">
                <a:tc>
                  <a:txBody>
                    <a:bodyPr/>
                    <a:lstStyle/>
                    <a:p>
                      <a:r>
                        <a:rPr lang="en-GB" dirty="0">
                          <a:latin typeface="Constantia" panose="02030602050306030303" pitchFamily="18" charset="0"/>
                        </a:rPr>
                        <a:t>Superconducting</a:t>
                      </a:r>
                      <a:r>
                        <a:rPr lang="en-GB" baseline="0" dirty="0">
                          <a:latin typeface="Constantia" panose="02030602050306030303" pitchFamily="18" charset="0"/>
                        </a:rPr>
                        <a:t> electron </a:t>
                      </a:r>
                      <a:r>
                        <a:rPr lang="en-GB" baseline="0" dirty="0" err="1">
                          <a:latin typeface="Constantia" panose="02030602050306030303" pitchFamily="18" charset="0"/>
                        </a:rPr>
                        <a:t>linacs</a:t>
                      </a:r>
                      <a:r>
                        <a:rPr lang="en-GB" baseline="0" dirty="0">
                          <a:latin typeface="Constantia" panose="02030602050306030303" pitchFamily="18" charset="0"/>
                        </a:rPr>
                        <a:t> and FELs (X-FEL, ILC)</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1300</a:t>
                      </a:r>
                      <a:r>
                        <a:rPr lang="en-GB" baseline="0" dirty="0">
                          <a:latin typeface="Constantia" panose="02030602050306030303" pitchFamily="18" charset="0"/>
                        </a:rPr>
                        <a:t> MHz</a:t>
                      </a:r>
                      <a:endParaRPr lang="en-GB" dirty="0">
                        <a:latin typeface="Constantia" panose="02030602050306030303" pitchFamily="18" charset="0"/>
                      </a:endParaRPr>
                    </a:p>
                  </a:txBody>
                  <a:tcPr/>
                </a:tc>
                <a:extLst>
                  <a:ext uri="{0D108BD9-81ED-4DB2-BD59-A6C34878D82A}">
                    <a16:rowId xmlns:a16="http://schemas.microsoft.com/office/drawing/2014/main" val="515454573"/>
                  </a:ext>
                </a:extLst>
              </a:tr>
              <a:tr h="370840">
                <a:tc>
                  <a:txBody>
                    <a:bodyPr/>
                    <a:lstStyle/>
                    <a:p>
                      <a:r>
                        <a:rPr lang="en-GB" dirty="0">
                          <a:latin typeface="Constantia" panose="02030602050306030303" pitchFamily="18" charset="0"/>
                        </a:rPr>
                        <a:t>Normal</a:t>
                      </a:r>
                      <a:r>
                        <a:rPr lang="en-GB" baseline="0" dirty="0">
                          <a:latin typeface="Constantia" panose="02030602050306030303" pitchFamily="18" charset="0"/>
                        </a:rPr>
                        <a:t> conducting electron </a:t>
                      </a:r>
                      <a:r>
                        <a:rPr lang="en-GB" baseline="0" dirty="0" err="1">
                          <a:latin typeface="Constantia" panose="02030602050306030303" pitchFamily="18" charset="0"/>
                        </a:rPr>
                        <a:t>linacs</a:t>
                      </a:r>
                      <a:r>
                        <a:rPr lang="en-GB" baseline="0" dirty="0">
                          <a:latin typeface="Constantia" panose="02030602050306030303" pitchFamily="18" charset="0"/>
                        </a:rPr>
                        <a:t> (SLAC)</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2856 MHz</a:t>
                      </a:r>
                    </a:p>
                  </a:txBody>
                  <a:tcPr/>
                </a:tc>
                <a:extLst>
                  <a:ext uri="{0D108BD9-81ED-4DB2-BD59-A6C34878D82A}">
                    <a16:rowId xmlns:a16="http://schemas.microsoft.com/office/drawing/2014/main" val="2989744355"/>
                  </a:ext>
                </a:extLst>
              </a:tr>
              <a:tr h="370840">
                <a:tc>
                  <a:txBody>
                    <a:bodyPr/>
                    <a:lstStyle/>
                    <a:p>
                      <a:r>
                        <a:rPr lang="en-GB" dirty="0">
                          <a:latin typeface="Constantia" panose="02030602050306030303" pitchFamily="18" charset="0"/>
                        </a:rPr>
                        <a:t>High-gradient</a:t>
                      </a:r>
                      <a:r>
                        <a:rPr lang="en-GB" baseline="0" dirty="0">
                          <a:latin typeface="Constantia" panose="02030602050306030303" pitchFamily="18" charset="0"/>
                        </a:rPr>
                        <a:t> electron </a:t>
                      </a:r>
                      <a:r>
                        <a:rPr lang="en-GB" baseline="0" dirty="0" err="1">
                          <a:latin typeface="Constantia" panose="02030602050306030303" pitchFamily="18" charset="0"/>
                        </a:rPr>
                        <a:t>linac</a:t>
                      </a:r>
                      <a:r>
                        <a:rPr lang="en-GB" baseline="0" dirty="0">
                          <a:latin typeface="Constantia" panose="02030602050306030303" pitchFamily="18" charset="0"/>
                        </a:rPr>
                        <a:t> (CLIC)</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11.99 GHz</a:t>
                      </a:r>
                    </a:p>
                  </a:txBody>
                  <a:tcPr/>
                </a:tc>
                <a:extLst>
                  <a:ext uri="{0D108BD9-81ED-4DB2-BD59-A6C34878D82A}">
                    <a16:rowId xmlns:a16="http://schemas.microsoft.com/office/drawing/2014/main" val="2277706581"/>
                  </a:ext>
                </a:extLst>
              </a:tr>
            </a:tbl>
          </a:graphicData>
        </a:graphic>
      </p:graphicFrame>
    </p:spTree>
    <p:extLst>
      <p:ext uri="{BB962C8B-B14F-4D97-AF65-F5344CB8AC3E}">
        <p14:creationId xmlns:p14="http://schemas.microsoft.com/office/powerpoint/2010/main" val="1512673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smtClean="0">
                <a:solidFill>
                  <a:srgbClr val="1F497D"/>
                </a:solidFill>
                <a:latin typeface="Constantia" pitchFamily="18" charset="0"/>
              </a:rPr>
              <a:t>Required RF </a:t>
            </a:r>
            <a:r>
              <a:rPr lang="en-US" sz="4800" b="1" dirty="0">
                <a:solidFill>
                  <a:srgbClr val="1F497D"/>
                </a:solidFill>
                <a:latin typeface="Constantia" pitchFamily="18" charset="0"/>
              </a:rPr>
              <a:t>voltage</a:t>
            </a:r>
          </a:p>
        </p:txBody>
      </p:sp>
    </p:spTree>
    <p:extLst>
      <p:ext uri="{BB962C8B-B14F-4D97-AF65-F5344CB8AC3E}">
        <p14:creationId xmlns:p14="http://schemas.microsoft.com/office/powerpoint/2010/main" val="23381410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3548" y="4370400"/>
            <a:ext cx="2129564" cy="291600"/>
          </a:xfrm>
          <a:prstGeom prst="rect">
            <a:avLst/>
          </a:prstGeom>
        </p:spPr>
      </p:pic>
      <p:sp>
        <p:nvSpPr>
          <p:cNvPr id="3" name="Rectangle 7"/>
          <p:cNvSpPr>
            <a:spLocks noChangeArrowheads="1"/>
          </p:cNvSpPr>
          <p:nvPr/>
        </p:nvSpPr>
        <p:spPr bwMode="auto">
          <a:xfrm>
            <a:off x="539748" y="927831"/>
            <a:ext cx="7777163" cy="5124626"/>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RF system expected to provide </a:t>
            </a:r>
            <a:r>
              <a:rPr lang="en-GB" sz="2100" b="1" dirty="0" smtClean="0">
                <a:latin typeface="Constantia" pitchFamily="18" charset="0"/>
                <a:cs typeface="Times New Roman" pitchFamily="18" charset="0"/>
                <a:sym typeface="Wingdings" pitchFamily="2" charset="2"/>
              </a:rPr>
              <a:t>certain </a:t>
            </a:r>
            <a:r>
              <a:rPr lang="en-GB" sz="2100" b="1" dirty="0">
                <a:latin typeface="Constantia" pitchFamily="18" charset="0"/>
                <a:cs typeface="Times New Roman" pitchFamily="18" charset="0"/>
                <a:sym typeface="Wingdings" pitchFamily="2" charset="2"/>
              </a:rPr>
              <a:t>energy gain</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On-crest acceleration</a:t>
            </a:r>
          </a:p>
          <a:p>
            <a:pPr marL="342900" indent="-342900" algn="l">
              <a:spcBef>
                <a:spcPct val="20000"/>
              </a:spcBef>
              <a:buClr>
                <a:schemeClr val="tx1"/>
              </a:buClr>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Used </a:t>
            </a:r>
            <a:r>
              <a:rPr lang="en-GB" b="1" dirty="0" smtClean="0">
                <a:solidFill>
                  <a:srgbClr val="1F497D"/>
                </a:solidFill>
                <a:latin typeface="Constantia" pitchFamily="18" charset="0"/>
                <a:cs typeface="Times New Roman" pitchFamily="18" charset="0"/>
                <a:sym typeface="Wingdings" pitchFamily="2" charset="2"/>
              </a:rPr>
              <a:t>mostly in linear </a:t>
            </a:r>
            <a:r>
              <a:rPr lang="en-GB" b="1" dirty="0">
                <a:solidFill>
                  <a:srgbClr val="1F497D"/>
                </a:solidFill>
                <a:latin typeface="Constantia" pitchFamily="18" charset="0"/>
                <a:cs typeface="Times New Roman" pitchFamily="18" charset="0"/>
                <a:sym typeface="Wingdings" pitchFamily="2" charset="2"/>
              </a:rPr>
              <a:t>accelerators</a:t>
            </a:r>
          </a:p>
          <a:p>
            <a:pPr marL="342900" indent="-342900" algn="l">
              <a:spcBef>
                <a:spcPct val="20000"/>
              </a:spcBef>
              <a:buClr>
                <a:schemeClr val="tx1"/>
              </a:buClr>
              <a:buFont typeface="Symbol" panose="05050102010706020507" pitchFamily="18" charset="2"/>
              <a:buChar char="®"/>
            </a:pPr>
            <a:r>
              <a:rPr lang="en-GB" b="1" dirty="0">
                <a:solidFill>
                  <a:srgbClr val="C0504D"/>
                </a:solidFill>
                <a:latin typeface="Constantia" pitchFamily="18" charset="0"/>
                <a:cs typeface="Times New Roman" pitchFamily="18" charset="0"/>
                <a:sym typeface="Wingdings" pitchFamily="2" charset="2"/>
              </a:rPr>
              <a:t>Insufficient in a circular </a:t>
            </a:r>
            <a:r>
              <a:rPr lang="en-GB" b="1" dirty="0" smtClean="0">
                <a:solidFill>
                  <a:srgbClr val="C0504D"/>
                </a:solidFill>
                <a:latin typeface="Constantia" pitchFamily="18" charset="0"/>
                <a:cs typeface="Times New Roman" pitchFamily="18" charset="0"/>
                <a:sym typeface="Wingdings" pitchFamily="2" charset="2"/>
              </a:rPr>
              <a:t>accelerator, </a:t>
            </a:r>
            <a:br>
              <a:rPr lang="en-GB" b="1" dirty="0" smtClean="0">
                <a:solidFill>
                  <a:srgbClr val="C0504D"/>
                </a:solidFill>
                <a:latin typeface="Constantia" pitchFamily="18" charset="0"/>
                <a:cs typeface="Times New Roman" pitchFamily="18" charset="0"/>
                <a:sym typeface="Wingdings" pitchFamily="2" charset="2"/>
              </a:rPr>
            </a:br>
            <a:r>
              <a:rPr lang="en-GB" b="1" dirty="0" smtClean="0">
                <a:solidFill>
                  <a:srgbClr val="C0504D"/>
                </a:solidFill>
                <a:latin typeface="Constantia" pitchFamily="18" charset="0"/>
                <a:cs typeface="Times New Roman" pitchFamily="18" charset="0"/>
                <a:sym typeface="Wingdings" pitchFamily="2" charset="2"/>
              </a:rPr>
              <a:t>(stable phase condition)</a:t>
            </a:r>
            <a:endParaRPr lang="en-GB" b="1" dirty="0">
              <a:solidFill>
                <a:srgbClr val="C0504D"/>
              </a:solidFill>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More voltage provided to avoid on-crest acceleration</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Off-crest acceleration</a:t>
            </a:r>
          </a:p>
          <a:p>
            <a:pPr marL="342900" indent="-342900">
              <a:spcBef>
                <a:spcPct val="20000"/>
              </a:spcBef>
              <a:buClr>
                <a:schemeClr val="tx1"/>
              </a:buClr>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Needed for circular accelerator</a:t>
            </a:r>
          </a:p>
          <a:p>
            <a:pPr marL="342900" indent="-342900">
              <a:spcBef>
                <a:spcPct val="20000"/>
              </a:spcBef>
              <a:buClr>
                <a:schemeClr val="tx1"/>
              </a:buClr>
              <a:buFont typeface="Symbol" panose="05050102010706020507" pitchFamily="18" charset="2"/>
              <a:buChar char="®"/>
            </a:pPr>
            <a:r>
              <a:rPr lang="en-GB" b="1" dirty="0">
                <a:solidFill>
                  <a:srgbClr val="C0504D"/>
                </a:solidFill>
                <a:latin typeface="Constantia" pitchFamily="18" charset="0"/>
                <a:cs typeface="Times New Roman" pitchFamily="18" charset="0"/>
                <a:sym typeface="Wingdings" pitchFamily="2" charset="2"/>
              </a:rPr>
              <a:t>Higher voltage for given energy gain</a:t>
            </a:r>
          </a:p>
          <a:p>
            <a:pPr marL="342900" indent="-342900">
              <a:spcBef>
                <a:spcPct val="20000"/>
              </a:spcBef>
              <a:buClr>
                <a:schemeClr val="tx1"/>
              </a:buClr>
              <a:buFont typeface="Symbol" panose="05050102010706020507" pitchFamily="18" charset="2"/>
              <a:buChar char="®"/>
            </a:pPr>
            <a:endParaRPr lang="en-GB"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Minimum voltage requirement</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5555" y="1632728"/>
            <a:ext cx="1166948" cy="25615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858" y="1501275"/>
            <a:ext cx="2352673" cy="1895582"/>
          </a:xfrm>
          <a:prstGeom prst="rect">
            <a:avLst/>
          </a:prstGeom>
        </p:spPr>
      </p:pic>
      <p:grpSp>
        <p:nvGrpSpPr>
          <p:cNvPr id="100" name="Group 99"/>
          <p:cNvGrpSpPr/>
          <p:nvPr/>
        </p:nvGrpSpPr>
        <p:grpSpPr>
          <a:xfrm>
            <a:off x="7178790" y="1429983"/>
            <a:ext cx="303972" cy="258661"/>
            <a:chOff x="6560481" y="1598708"/>
            <a:chExt cx="303972" cy="258661"/>
          </a:xfrm>
        </p:grpSpPr>
        <p:sp>
          <p:nvSpPr>
            <p:cNvPr id="9" name="Oval 8"/>
            <p:cNvSpPr/>
            <p:nvPr/>
          </p:nvSpPr>
          <p:spPr>
            <a:xfrm flipH="1">
              <a:off x="6599351" y="16661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Oval 9"/>
            <p:cNvSpPr/>
            <p:nvPr/>
          </p:nvSpPr>
          <p:spPr>
            <a:xfrm flipH="1">
              <a:off x="6630405" y="17204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1" name="Oval 10"/>
            <p:cNvSpPr/>
            <p:nvPr/>
          </p:nvSpPr>
          <p:spPr>
            <a:xfrm flipH="1">
              <a:off x="6659610" y="171074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2" name="Oval 11"/>
            <p:cNvSpPr/>
            <p:nvPr/>
          </p:nvSpPr>
          <p:spPr>
            <a:xfrm flipH="1">
              <a:off x="6673744" y="168843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 name="Oval 12"/>
            <p:cNvSpPr/>
            <p:nvPr/>
          </p:nvSpPr>
          <p:spPr>
            <a:xfrm flipH="1">
              <a:off x="6687879"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4" name="Oval 13"/>
            <p:cNvSpPr/>
            <p:nvPr/>
          </p:nvSpPr>
          <p:spPr>
            <a:xfrm flipH="1">
              <a:off x="6644540" y="16779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5" name="Oval 14"/>
            <p:cNvSpPr/>
            <p:nvPr/>
          </p:nvSpPr>
          <p:spPr>
            <a:xfrm flipH="1">
              <a:off x="6630405" y="169661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6" name="Oval 15"/>
            <p:cNvSpPr/>
            <p:nvPr/>
          </p:nvSpPr>
          <p:spPr>
            <a:xfrm flipH="1">
              <a:off x="6661460" y="175097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7" name="Oval 16"/>
            <p:cNvSpPr/>
            <p:nvPr/>
          </p:nvSpPr>
          <p:spPr>
            <a:xfrm flipH="1">
              <a:off x="6690664" y="174122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8" name="Oval 17"/>
            <p:cNvSpPr/>
            <p:nvPr/>
          </p:nvSpPr>
          <p:spPr>
            <a:xfrm flipH="1">
              <a:off x="6704799" y="171890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 name="Oval 18"/>
            <p:cNvSpPr/>
            <p:nvPr/>
          </p:nvSpPr>
          <p:spPr>
            <a:xfrm flipH="1">
              <a:off x="6718933" y="169041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 name="Oval 19"/>
            <p:cNvSpPr/>
            <p:nvPr/>
          </p:nvSpPr>
          <p:spPr>
            <a:xfrm flipH="1">
              <a:off x="6675594" y="170842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 name="Oval 20"/>
            <p:cNvSpPr/>
            <p:nvPr/>
          </p:nvSpPr>
          <p:spPr>
            <a:xfrm flipH="1">
              <a:off x="6702014" y="169463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 name="Oval 21"/>
            <p:cNvSpPr/>
            <p:nvPr/>
          </p:nvSpPr>
          <p:spPr>
            <a:xfrm flipH="1">
              <a:off x="6733068" y="174899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 name="Oval 22"/>
            <p:cNvSpPr/>
            <p:nvPr/>
          </p:nvSpPr>
          <p:spPr>
            <a:xfrm flipH="1">
              <a:off x="6762272" y="17392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 name="Oval 23"/>
            <p:cNvSpPr/>
            <p:nvPr/>
          </p:nvSpPr>
          <p:spPr>
            <a:xfrm flipH="1">
              <a:off x="6776407" y="171692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 name="Oval 24"/>
            <p:cNvSpPr/>
            <p:nvPr/>
          </p:nvSpPr>
          <p:spPr>
            <a:xfrm flipH="1">
              <a:off x="6598440" y="162680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 name="Oval 25"/>
            <p:cNvSpPr/>
            <p:nvPr/>
          </p:nvSpPr>
          <p:spPr>
            <a:xfrm flipH="1">
              <a:off x="6747202" y="17064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 name="Oval 26"/>
            <p:cNvSpPr/>
            <p:nvPr/>
          </p:nvSpPr>
          <p:spPr>
            <a:xfrm flipH="1">
              <a:off x="6637473" y="174122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 name="Oval 27"/>
            <p:cNvSpPr/>
            <p:nvPr/>
          </p:nvSpPr>
          <p:spPr>
            <a:xfrm flipH="1">
              <a:off x="6710783" y="167306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 name="Oval 28"/>
            <p:cNvSpPr/>
            <p:nvPr/>
          </p:nvSpPr>
          <p:spPr>
            <a:xfrm flipH="1">
              <a:off x="6739987" y="16858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0" name="Oval 29"/>
            <p:cNvSpPr/>
            <p:nvPr/>
          </p:nvSpPr>
          <p:spPr>
            <a:xfrm flipH="1">
              <a:off x="6711866" y="176351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1" name="Oval 30"/>
            <p:cNvSpPr/>
            <p:nvPr/>
          </p:nvSpPr>
          <p:spPr>
            <a:xfrm flipH="1">
              <a:off x="6724917" y="172058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2" name="Oval 31"/>
            <p:cNvSpPr/>
            <p:nvPr/>
          </p:nvSpPr>
          <p:spPr>
            <a:xfrm flipH="1">
              <a:off x="6682661" y="175303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3" name="Oval 32"/>
            <p:cNvSpPr/>
            <p:nvPr/>
          </p:nvSpPr>
          <p:spPr>
            <a:xfrm flipH="1">
              <a:off x="6573765"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 name="Oval 33"/>
            <p:cNvSpPr/>
            <p:nvPr/>
          </p:nvSpPr>
          <p:spPr>
            <a:xfrm flipH="1">
              <a:off x="6560481" y="172606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5" name="Oval 34"/>
            <p:cNvSpPr/>
            <p:nvPr/>
          </p:nvSpPr>
          <p:spPr>
            <a:xfrm flipH="1">
              <a:off x="6589686" y="171631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6" name="Oval 35"/>
            <p:cNvSpPr/>
            <p:nvPr/>
          </p:nvSpPr>
          <p:spPr>
            <a:xfrm flipH="1">
              <a:off x="6603820" y="16939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7" name="Oval 36"/>
            <p:cNvSpPr/>
            <p:nvPr/>
          </p:nvSpPr>
          <p:spPr>
            <a:xfrm flipH="1">
              <a:off x="6574616" y="168351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8" name="Oval 37"/>
            <p:cNvSpPr/>
            <p:nvPr/>
          </p:nvSpPr>
          <p:spPr>
            <a:xfrm flipH="1">
              <a:off x="6560481" y="170217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 name="Oval 38"/>
            <p:cNvSpPr/>
            <p:nvPr/>
          </p:nvSpPr>
          <p:spPr>
            <a:xfrm flipH="1">
              <a:off x="6591535" y="175653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0" name="Oval 39"/>
            <p:cNvSpPr/>
            <p:nvPr/>
          </p:nvSpPr>
          <p:spPr>
            <a:xfrm flipH="1">
              <a:off x="6605670" y="171398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1" name="Oval 40"/>
            <p:cNvSpPr/>
            <p:nvPr/>
          </p:nvSpPr>
          <p:spPr>
            <a:xfrm flipH="1">
              <a:off x="6567548" y="174678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2" name="Oval 41"/>
            <p:cNvSpPr/>
            <p:nvPr/>
          </p:nvSpPr>
          <p:spPr>
            <a:xfrm flipH="1">
              <a:off x="6719335" y="174354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3" name="Oval 42"/>
            <p:cNvSpPr/>
            <p:nvPr/>
          </p:nvSpPr>
          <p:spPr>
            <a:xfrm flipH="1">
              <a:off x="6603581" y="164878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4" name="Oval 43"/>
            <p:cNvSpPr/>
            <p:nvPr/>
          </p:nvSpPr>
          <p:spPr>
            <a:xfrm flipH="1">
              <a:off x="6630405" y="163763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5" name="Oval 44"/>
            <p:cNvSpPr/>
            <p:nvPr/>
          </p:nvSpPr>
          <p:spPr>
            <a:xfrm flipH="1">
              <a:off x="6621945"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6" name="Oval 45"/>
            <p:cNvSpPr/>
            <p:nvPr/>
          </p:nvSpPr>
          <p:spPr>
            <a:xfrm flipH="1">
              <a:off x="6596836" y="178193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7" name="Oval 46"/>
            <p:cNvSpPr/>
            <p:nvPr/>
          </p:nvSpPr>
          <p:spPr>
            <a:xfrm flipH="1">
              <a:off x="6626040" y="17721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8" name="Oval 47"/>
            <p:cNvSpPr/>
            <p:nvPr/>
          </p:nvSpPr>
          <p:spPr>
            <a:xfrm flipH="1">
              <a:off x="6572849" y="17721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9" name="Oval 48"/>
            <p:cNvSpPr/>
            <p:nvPr/>
          </p:nvSpPr>
          <p:spPr>
            <a:xfrm flipH="1">
              <a:off x="6618038" y="17839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0" name="Oval 49"/>
            <p:cNvSpPr/>
            <p:nvPr/>
          </p:nvSpPr>
          <p:spPr>
            <a:xfrm flipH="1">
              <a:off x="6650595" y="162632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1" name="Oval 50"/>
            <p:cNvSpPr/>
            <p:nvPr/>
          </p:nvSpPr>
          <p:spPr>
            <a:xfrm flipH="1">
              <a:off x="6679800" y="161657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2" name="Oval 51"/>
            <p:cNvSpPr/>
            <p:nvPr/>
          </p:nvSpPr>
          <p:spPr>
            <a:xfrm flipH="1">
              <a:off x="6626608" y="161657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3" name="Oval 52"/>
            <p:cNvSpPr/>
            <p:nvPr/>
          </p:nvSpPr>
          <p:spPr>
            <a:xfrm flipH="1">
              <a:off x="6671797" y="162838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4" name="Oval 53"/>
            <p:cNvSpPr/>
            <p:nvPr/>
          </p:nvSpPr>
          <p:spPr>
            <a:xfrm flipH="1">
              <a:off x="6782075" y="173345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5" name="Oval 54"/>
            <p:cNvSpPr/>
            <p:nvPr/>
          </p:nvSpPr>
          <p:spPr>
            <a:xfrm flipH="1">
              <a:off x="6811279" y="172370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6" name="Oval 55"/>
            <p:cNvSpPr/>
            <p:nvPr/>
          </p:nvSpPr>
          <p:spPr>
            <a:xfrm flipH="1">
              <a:off x="6825414" y="170139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7" name="Oval 56"/>
            <p:cNvSpPr/>
            <p:nvPr/>
          </p:nvSpPr>
          <p:spPr>
            <a:xfrm flipH="1">
              <a:off x="6796209" y="16909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8" name="Oval 57"/>
            <p:cNvSpPr/>
            <p:nvPr/>
          </p:nvSpPr>
          <p:spPr>
            <a:xfrm flipH="1">
              <a:off x="6788994" y="167027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9" name="Oval 58"/>
            <p:cNvSpPr/>
            <p:nvPr/>
          </p:nvSpPr>
          <p:spPr>
            <a:xfrm flipH="1">
              <a:off x="6734003" y="17728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0" name="Oval 59"/>
            <p:cNvSpPr/>
            <p:nvPr/>
          </p:nvSpPr>
          <p:spPr>
            <a:xfrm flipH="1">
              <a:off x="6739671" y="178938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1" name="Oval 60"/>
            <p:cNvSpPr/>
            <p:nvPr/>
          </p:nvSpPr>
          <p:spPr>
            <a:xfrm flipH="1">
              <a:off x="6768876" y="177963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2" name="Oval 61"/>
            <p:cNvSpPr/>
            <p:nvPr/>
          </p:nvSpPr>
          <p:spPr>
            <a:xfrm flipH="1">
              <a:off x="6783010" y="175731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3" name="Oval 62"/>
            <p:cNvSpPr/>
            <p:nvPr/>
          </p:nvSpPr>
          <p:spPr>
            <a:xfrm flipH="1">
              <a:off x="6752586" y="17527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4" name="Oval 63"/>
            <p:cNvSpPr/>
            <p:nvPr/>
          </p:nvSpPr>
          <p:spPr>
            <a:xfrm flipH="1">
              <a:off x="6746591" y="172619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5" name="Oval 64"/>
            <p:cNvSpPr/>
            <p:nvPr/>
          </p:nvSpPr>
          <p:spPr>
            <a:xfrm flipH="1">
              <a:off x="6621945" y="179739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6" name="Oval 65"/>
            <p:cNvSpPr/>
            <p:nvPr/>
          </p:nvSpPr>
          <p:spPr>
            <a:xfrm flipH="1">
              <a:off x="6655518" y="17849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7" name="Oval 66"/>
            <p:cNvSpPr/>
            <p:nvPr/>
          </p:nvSpPr>
          <p:spPr>
            <a:xfrm flipH="1">
              <a:off x="6657662" y="17283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8" name="Oval 67"/>
            <p:cNvSpPr/>
            <p:nvPr/>
          </p:nvSpPr>
          <p:spPr>
            <a:xfrm flipH="1">
              <a:off x="6644540" y="180358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9" name="Oval 68"/>
            <p:cNvSpPr/>
            <p:nvPr/>
          </p:nvSpPr>
          <p:spPr>
            <a:xfrm flipH="1">
              <a:off x="6818347" y="16789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0" name="Oval 69"/>
            <p:cNvSpPr/>
            <p:nvPr/>
          </p:nvSpPr>
          <p:spPr>
            <a:xfrm flipH="1">
              <a:off x="6811279" y="165326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1" name="Oval 70"/>
            <p:cNvSpPr/>
            <p:nvPr/>
          </p:nvSpPr>
          <p:spPr>
            <a:xfrm flipH="1">
              <a:off x="6769093" y="16578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2" name="Oval 71"/>
            <p:cNvSpPr/>
            <p:nvPr/>
          </p:nvSpPr>
          <p:spPr>
            <a:xfrm flipH="1">
              <a:off x="6788994" y="164473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3" name="Oval 72"/>
            <p:cNvSpPr/>
            <p:nvPr/>
          </p:nvSpPr>
          <p:spPr>
            <a:xfrm flipH="1">
              <a:off x="6667591" y="180113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4" name="Oval 73"/>
            <p:cNvSpPr/>
            <p:nvPr/>
          </p:nvSpPr>
          <p:spPr>
            <a:xfrm flipH="1">
              <a:off x="6666677" y="182071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5" name="Oval 74"/>
            <p:cNvSpPr/>
            <p:nvPr/>
          </p:nvSpPr>
          <p:spPr>
            <a:xfrm flipH="1">
              <a:off x="6688634" y="181334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6" name="Oval 75"/>
            <p:cNvSpPr/>
            <p:nvPr/>
          </p:nvSpPr>
          <p:spPr>
            <a:xfrm flipH="1">
              <a:off x="6704799" y="18048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7" name="Oval 76"/>
            <p:cNvSpPr/>
            <p:nvPr/>
          </p:nvSpPr>
          <p:spPr>
            <a:xfrm flipH="1">
              <a:off x="6710467" y="182136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8" name="Oval 77"/>
            <p:cNvSpPr/>
            <p:nvPr/>
          </p:nvSpPr>
          <p:spPr>
            <a:xfrm flipH="1">
              <a:off x="6718311" y="17877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9" name="Oval 78"/>
            <p:cNvSpPr/>
            <p:nvPr/>
          </p:nvSpPr>
          <p:spPr>
            <a:xfrm flipH="1">
              <a:off x="6682575" y="178859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0" name="Oval 79"/>
            <p:cNvSpPr/>
            <p:nvPr/>
          </p:nvSpPr>
          <p:spPr>
            <a:xfrm flipH="1">
              <a:off x="6764143" y="16336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1" name="Oval 80"/>
            <p:cNvSpPr/>
            <p:nvPr/>
          </p:nvSpPr>
          <p:spPr>
            <a:xfrm flipH="1">
              <a:off x="6733457" y="165381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2" name="Oval 81"/>
            <p:cNvSpPr/>
            <p:nvPr/>
          </p:nvSpPr>
          <p:spPr>
            <a:xfrm flipH="1">
              <a:off x="6755993" y="16162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3" name="Oval 82"/>
            <p:cNvSpPr/>
            <p:nvPr/>
          </p:nvSpPr>
          <p:spPr>
            <a:xfrm flipH="1">
              <a:off x="6785197" y="16289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4" name="Oval 83"/>
            <p:cNvSpPr/>
            <p:nvPr/>
          </p:nvSpPr>
          <p:spPr>
            <a:xfrm flipH="1">
              <a:off x="6739671" y="163144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5" name="Oval 84"/>
            <p:cNvSpPr/>
            <p:nvPr/>
          </p:nvSpPr>
          <p:spPr>
            <a:xfrm flipH="1">
              <a:off x="6715886" y="163346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6" name="Oval 85"/>
            <p:cNvSpPr/>
            <p:nvPr/>
          </p:nvSpPr>
          <p:spPr>
            <a:xfrm flipH="1">
              <a:off x="6757449" y="167851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7" name="Oval 86"/>
            <p:cNvSpPr/>
            <p:nvPr/>
          </p:nvSpPr>
          <p:spPr>
            <a:xfrm flipH="1">
              <a:off x="6806483" y="174543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8" name="Oval 87"/>
            <p:cNvSpPr/>
            <p:nvPr/>
          </p:nvSpPr>
          <p:spPr>
            <a:xfrm flipH="1">
              <a:off x="6828453" y="173304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9" name="Oval 88"/>
            <p:cNvSpPr/>
            <p:nvPr/>
          </p:nvSpPr>
          <p:spPr>
            <a:xfrm flipH="1">
              <a:off x="6814611" y="176097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0" name="Oval 89"/>
            <p:cNvSpPr/>
            <p:nvPr/>
          </p:nvSpPr>
          <p:spPr>
            <a:xfrm flipH="1">
              <a:off x="6802906" y="177905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1" name="Oval 90"/>
            <p:cNvSpPr/>
            <p:nvPr/>
          </p:nvSpPr>
          <p:spPr>
            <a:xfrm flipH="1">
              <a:off x="6785197" y="179398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2" name="Oval 91"/>
            <p:cNvSpPr/>
            <p:nvPr/>
          </p:nvSpPr>
          <p:spPr>
            <a:xfrm flipH="1">
              <a:off x="6763837" y="180094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3" name="Oval 92"/>
            <p:cNvSpPr/>
            <p:nvPr/>
          </p:nvSpPr>
          <p:spPr>
            <a:xfrm flipH="1">
              <a:off x="6736190" y="181088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4" name="Oval 93"/>
            <p:cNvSpPr/>
            <p:nvPr/>
          </p:nvSpPr>
          <p:spPr>
            <a:xfrm flipH="1">
              <a:off x="6655229" y="165722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5" name="Oval 94"/>
            <p:cNvSpPr/>
            <p:nvPr/>
          </p:nvSpPr>
          <p:spPr>
            <a:xfrm flipH="1">
              <a:off x="6688967" y="164587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6" name="Oval 95"/>
            <p:cNvSpPr/>
            <p:nvPr/>
          </p:nvSpPr>
          <p:spPr>
            <a:xfrm flipH="1">
              <a:off x="6731370" y="161200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7" name="Oval 96"/>
            <p:cNvSpPr/>
            <p:nvPr/>
          </p:nvSpPr>
          <p:spPr>
            <a:xfrm flipH="1">
              <a:off x="6707585" y="161403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8" name="Oval 97"/>
            <p:cNvSpPr/>
            <p:nvPr/>
          </p:nvSpPr>
          <p:spPr>
            <a:xfrm flipH="1">
              <a:off x="6691450" y="159870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9" name="Oval 98"/>
            <p:cNvSpPr/>
            <p:nvPr/>
          </p:nvSpPr>
          <p:spPr>
            <a:xfrm flipH="1">
              <a:off x="6655518" y="160793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grpSp>
      <p:pic>
        <p:nvPicPr>
          <p:cNvPr id="101" name="Picture 10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54045" y="4376638"/>
            <a:ext cx="1178458" cy="259318"/>
          </a:xfrm>
          <a:prstGeom prst="rect">
            <a:avLst/>
          </a:prstGeom>
        </p:spPr>
      </p:pic>
      <p:pic>
        <p:nvPicPr>
          <p:cNvPr id="102" name="Picture 10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2510" y="4346571"/>
            <a:ext cx="2352673" cy="1895582"/>
          </a:xfrm>
          <a:prstGeom prst="rect">
            <a:avLst/>
          </a:prstGeom>
        </p:spPr>
      </p:pic>
      <p:grpSp>
        <p:nvGrpSpPr>
          <p:cNvPr id="195" name="Group 194"/>
          <p:cNvGrpSpPr/>
          <p:nvPr/>
        </p:nvGrpSpPr>
        <p:grpSpPr>
          <a:xfrm>
            <a:off x="6789081" y="4765671"/>
            <a:ext cx="303972" cy="258661"/>
            <a:chOff x="6560481" y="1598708"/>
            <a:chExt cx="303972" cy="258661"/>
          </a:xfrm>
        </p:grpSpPr>
        <p:sp>
          <p:nvSpPr>
            <p:cNvPr id="196" name="Oval 195"/>
            <p:cNvSpPr/>
            <p:nvPr/>
          </p:nvSpPr>
          <p:spPr>
            <a:xfrm flipH="1">
              <a:off x="6599351" y="16661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7" name="Oval 196"/>
            <p:cNvSpPr/>
            <p:nvPr/>
          </p:nvSpPr>
          <p:spPr>
            <a:xfrm flipH="1">
              <a:off x="6630405" y="17204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8" name="Oval 197"/>
            <p:cNvSpPr/>
            <p:nvPr/>
          </p:nvSpPr>
          <p:spPr>
            <a:xfrm flipH="1">
              <a:off x="6659610" y="171074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9" name="Oval 198"/>
            <p:cNvSpPr/>
            <p:nvPr/>
          </p:nvSpPr>
          <p:spPr>
            <a:xfrm flipH="1">
              <a:off x="6673744" y="168843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0" name="Oval 199"/>
            <p:cNvSpPr/>
            <p:nvPr/>
          </p:nvSpPr>
          <p:spPr>
            <a:xfrm flipH="1">
              <a:off x="6687879"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1" name="Oval 200"/>
            <p:cNvSpPr/>
            <p:nvPr/>
          </p:nvSpPr>
          <p:spPr>
            <a:xfrm flipH="1">
              <a:off x="6644540" y="16779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2" name="Oval 201"/>
            <p:cNvSpPr/>
            <p:nvPr/>
          </p:nvSpPr>
          <p:spPr>
            <a:xfrm flipH="1">
              <a:off x="6630405" y="169661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3" name="Oval 202"/>
            <p:cNvSpPr/>
            <p:nvPr/>
          </p:nvSpPr>
          <p:spPr>
            <a:xfrm flipH="1">
              <a:off x="6661460" y="175097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4" name="Oval 203"/>
            <p:cNvSpPr/>
            <p:nvPr/>
          </p:nvSpPr>
          <p:spPr>
            <a:xfrm flipH="1">
              <a:off x="6690664" y="174122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5" name="Oval 204"/>
            <p:cNvSpPr/>
            <p:nvPr/>
          </p:nvSpPr>
          <p:spPr>
            <a:xfrm flipH="1">
              <a:off x="6704799" y="171890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6" name="Oval 205"/>
            <p:cNvSpPr/>
            <p:nvPr/>
          </p:nvSpPr>
          <p:spPr>
            <a:xfrm flipH="1">
              <a:off x="6718933" y="169041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7" name="Oval 206"/>
            <p:cNvSpPr/>
            <p:nvPr/>
          </p:nvSpPr>
          <p:spPr>
            <a:xfrm flipH="1">
              <a:off x="6675594" y="170842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8" name="Oval 207"/>
            <p:cNvSpPr/>
            <p:nvPr/>
          </p:nvSpPr>
          <p:spPr>
            <a:xfrm flipH="1">
              <a:off x="6702014" y="169463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9" name="Oval 208"/>
            <p:cNvSpPr/>
            <p:nvPr/>
          </p:nvSpPr>
          <p:spPr>
            <a:xfrm flipH="1">
              <a:off x="6733068" y="174899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0" name="Oval 209"/>
            <p:cNvSpPr/>
            <p:nvPr/>
          </p:nvSpPr>
          <p:spPr>
            <a:xfrm flipH="1">
              <a:off x="6762272" y="17392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1" name="Oval 210"/>
            <p:cNvSpPr/>
            <p:nvPr/>
          </p:nvSpPr>
          <p:spPr>
            <a:xfrm flipH="1">
              <a:off x="6776407" y="171692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2" name="Oval 211"/>
            <p:cNvSpPr/>
            <p:nvPr/>
          </p:nvSpPr>
          <p:spPr>
            <a:xfrm flipH="1">
              <a:off x="6598440" y="162680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3" name="Oval 212"/>
            <p:cNvSpPr/>
            <p:nvPr/>
          </p:nvSpPr>
          <p:spPr>
            <a:xfrm flipH="1">
              <a:off x="6747202" y="17064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4" name="Oval 213"/>
            <p:cNvSpPr/>
            <p:nvPr/>
          </p:nvSpPr>
          <p:spPr>
            <a:xfrm flipH="1">
              <a:off x="6637473" y="174122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5" name="Oval 214"/>
            <p:cNvSpPr/>
            <p:nvPr/>
          </p:nvSpPr>
          <p:spPr>
            <a:xfrm flipH="1">
              <a:off x="6710783" y="167306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6" name="Oval 215"/>
            <p:cNvSpPr/>
            <p:nvPr/>
          </p:nvSpPr>
          <p:spPr>
            <a:xfrm flipH="1">
              <a:off x="6739987" y="16858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7" name="Oval 216"/>
            <p:cNvSpPr/>
            <p:nvPr/>
          </p:nvSpPr>
          <p:spPr>
            <a:xfrm flipH="1">
              <a:off x="6711866" y="176351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8" name="Oval 217"/>
            <p:cNvSpPr/>
            <p:nvPr/>
          </p:nvSpPr>
          <p:spPr>
            <a:xfrm flipH="1">
              <a:off x="6724917" y="172058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9" name="Oval 218"/>
            <p:cNvSpPr/>
            <p:nvPr/>
          </p:nvSpPr>
          <p:spPr>
            <a:xfrm flipH="1">
              <a:off x="6682661" y="175303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0" name="Oval 219"/>
            <p:cNvSpPr/>
            <p:nvPr/>
          </p:nvSpPr>
          <p:spPr>
            <a:xfrm flipH="1">
              <a:off x="6573765"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1" name="Oval 220"/>
            <p:cNvSpPr/>
            <p:nvPr/>
          </p:nvSpPr>
          <p:spPr>
            <a:xfrm flipH="1">
              <a:off x="6560481" y="172606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2" name="Oval 221"/>
            <p:cNvSpPr/>
            <p:nvPr/>
          </p:nvSpPr>
          <p:spPr>
            <a:xfrm flipH="1">
              <a:off x="6589686" y="171631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3" name="Oval 222"/>
            <p:cNvSpPr/>
            <p:nvPr/>
          </p:nvSpPr>
          <p:spPr>
            <a:xfrm flipH="1">
              <a:off x="6603820" y="16939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4" name="Oval 223"/>
            <p:cNvSpPr/>
            <p:nvPr/>
          </p:nvSpPr>
          <p:spPr>
            <a:xfrm flipH="1">
              <a:off x="6574616" y="168351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5" name="Oval 224"/>
            <p:cNvSpPr/>
            <p:nvPr/>
          </p:nvSpPr>
          <p:spPr>
            <a:xfrm flipH="1">
              <a:off x="6560481" y="170217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6" name="Oval 225"/>
            <p:cNvSpPr/>
            <p:nvPr/>
          </p:nvSpPr>
          <p:spPr>
            <a:xfrm flipH="1">
              <a:off x="6591535" y="175653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7" name="Oval 226"/>
            <p:cNvSpPr/>
            <p:nvPr/>
          </p:nvSpPr>
          <p:spPr>
            <a:xfrm flipH="1">
              <a:off x="6605670" y="171398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8" name="Oval 227"/>
            <p:cNvSpPr/>
            <p:nvPr/>
          </p:nvSpPr>
          <p:spPr>
            <a:xfrm flipH="1">
              <a:off x="6567548" y="174678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9" name="Oval 228"/>
            <p:cNvSpPr/>
            <p:nvPr/>
          </p:nvSpPr>
          <p:spPr>
            <a:xfrm flipH="1">
              <a:off x="6719335" y="174354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0" name="Oval 229"/>
            <p:cNvSpPr/>
            <p:nvPr/>
          </p:nvSpPr>
          <p:spPr>
            <a:xfrm flipH="1">
              <a:off x="6603581" y="164878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1" name="Oval 230"/>
            <p:cNvSpPr/>
            <p:nvPr/>
          </p:nvSpPr>
          <p:spPr>
            <a:xfrm flipH="1">
              <a:off x="6630405" y="163763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2" name="Oval 231"/>
            <p:cNvSpPr/>
            <p:nvPr/>
          </p:nvSpPr>
          <p:spPr>
            <a:xfrm flipH="1">
              <a:off x="6621945"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3" name="Oval 232"/>
            <p:cNvSpPr/>
            <p:nvPr/>
          </p:nvSpPr>
          <p:spPr>
            <a:xfrm flipH="1">
              <a:off x="6596836" y="178193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4" name="Oval 233"/>
            <p:cNvSpPr/>
            <p:nvPr/>
          </p:nvSpPr>
          <p:spPr>
            <a:xfrm flipH="1">
              <a:off x="6626040" y="17721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5" name="Oval 234"/>
            <p:cNvSpPr/>
            <p:nvPr/>
          </p:nvSpPr>
          <p:spPr>
            <a:xfrm flipH="1">
              <a:off x="6572849" y="17721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6" name="Oval 235"/>
            <p:cNvSpPr/>
            <p:nvPr/>
          </p:nvSpPr>
          <p:spPr>
            <a:xfrm flipH="1">
              <a:off x="6618038" y="17839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7" name="Oval 236"/>
            <p:cNvSpPr/>
            <p:nvPr/>
          </p:nvSpPr>
          <p:spPr>
            <a:xfrm flipH="1">
              <a:off x="6650595" y="162632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8" name="Oval 237"/>
            <p:cNvSpPr/>
            <p:nvPr/>
          </p:nvSpPr>
          <p:spPr>
            <a:xfrm flipH="1">
              <a:off x="6679800" y="161657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9" name="Oval 238"/>
            <p:cNvSpPr/>
            <p:nvPr/>
          </p:nvSpPr>
          <p:spPr>
            <a:xfrm flipH="1">
              <a:off x="6626608" y="161657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0" name="Oval 239"/>
            <p:cNvSpPr/>
            <p:nvPr/>
          </p:nvSpPr>
          <p:spPr>
            <a:xfrm flipH="1">
              <a:off x="6671797" y="162838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1" name="Oval 240"/>
            <p:cNvSpPr/>
            <p:nvPr/>
          </p:nvSpPr>
          <p:spPr>
            <a:xfrm flipH="1">
              <a:off x="6782075" y="173345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2" name="Oval 241"/>
            <p:cNvSpPr/>
            <p:nvPr/>
          </p:nvSpPr>
          <p:spPr>
            <a:xfrm flipH="1">
              <a:off x="6811279" y="172370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3" name="Oval 242"/>
            <p:cNvSpPr/>
            <p:nvPr/>
          </p:nvSpPr>
          <p:spPr>
            <a:xfrm flipH="1">
              <a:off x="6825414" y="170139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4" name="Oval 243"/>
            <p:cNvSpPr/>
            <p:nvPr/>
          </p:nvSpPr>
          <p:spPr>
            <a:xfrm flipH="1">
              <a:off x="6796209" y="16909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5" name="Oval 244"/>
            <p:cNvSpPr/>
            <p:nvPr/>
          </p:nvSpPr>
          <p:spPr>
            <a:xfrm flipH="1">
              <a:off x="6788994" y="167027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6" name="Oval 245"/>
            <p:cNvSpPr/>
            <p:nvPr/>
          </p:nvSpPr>
          <p:spPr>
            <a:xfrm flipH="1">
              <a:off x="6734003" y="17728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7" name="Oval 246"/>
            <p:cNvSpPr/>
            <p:nvPr/>
          </p:nvSpPr>
          <p:spPr>
            <a:xfrm flipH="1">
              <a:off x="6739671" y="178938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8" name="Oval 247"/>
            <p:cNvSpPr/>
            <p:nvPr/>
          </p:nvSpPr>
          <p:spPr>
            <a:xfrm flipH="1">
              <a:off x="6768876" y="177963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9" name="Oval 248"/>
            <p:cNvSpPr/>
            <p:nvPr/>
          </p:nvSpPr>
          <p:spPr>
            <a:xfrm flipH="1">
              <a:off x="6783010" y="175731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0" name="Oval 249"/>
            <p:cNvSpPr/>
            <p:nvPr/>
          </p:nvSpPr>
          <p:spPr>
            <a:xfrm flipH="1">
              <a:off x="6752586" y="17527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1" name="Oval 250"/>
            <p:cNvSpPr/>
            <p:nvPr/>
          </p:nvSpPr>
          <p:spPr>
            <a:xfrm flipH="1">
              <a:off x="6746591" y="172619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2" name="Oval 251"/>
            <p:cNvSpPr/>
            <p:nvPr/>
          </p:nvSpPr>
          <p:spPr>
            <a:xfrm flipH="1">
              <a:off x="6621945" y="179739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3" name="Oval 252"/>
            <p:cNvSpPr/>
            <p:nvPr/>
          </p:nvSpPr>
          <p:spPr>
            <a:xfrm flipH="1">
              <a:off x="6655518" y="17849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4" name="Oval 253"/>
            <p:cNvSpPr/>
            <p:nvPr/>
          </p:nvSpPr>
          <p:spPr>
            <a:xfrm flipH="1">
              <a:off x="6657662" y="17283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5" name="Oval 254"/>
            <p:cNvSpPr/>
            <p:nvPr/>
          </p:nvSpPr>
          <p:spPr>
            <a:xfrm flipH="1">
              <a:off x="6644540" y="180358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6" name="Oval 255"/>
            <p:cNvSpPr/>
            <p:nvPr/>
          </p:nvSpPr>
          <p:spPr>
            <a:xfrm flipH="1">
              <a:off x="6818347" y="16789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7" name="Oval 256"/>
            <p:cNvSpPr/>
            <p:nvPr/>
          </p:nvSpPr>
          <p:spPr>
            <a:xfrm flipH="1">
              <a:off x="6811279" y="165326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8" name="Oval 257"/>
            <p:cNvSpPr/>
            <p:nvPr/>
          </p:nvSpPr>
          <p:spPr>
            <a:xfrm flipH="1">
              <a:off x="6769093" y="16578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9" name="Oval 258"/>
            <p:cNvSpPr/>
            <p:nvPr/>
          </p:nvSpPr>
          <p:spPr>
            <a:xfrm flipH="1">
              <a:off x="6788994" y="164473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0" name="Oval 259"/>
            <p:cNvSpPr/>
            <p:nvPr/>
          </p:nvSpPr>
          <p:spPr>
            <a:xfrm flipH="1">
              <a:off x="6667591" y="180113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1" name="Oval 260"/>
            <p:cNvSpPr/>
            <p:nvPr/>
          </p:nvSpPr>
          <p:spPr>
            <a:xfrm flipH="1">
              <a:off x="6666677" y="182071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2" name="Oval 261"/>
            <p:cNvSpPr/>
            <p:nvPr/>
          </p:nvSpPr>
          <p:spPr>
            <a:xfrm flipH="1">
              <a:off x="6688634" y="181334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3" name="Oval 262"/>
            <p:cNvSpPr/>
            <p:nvPr/>
          </p:nvSpPr>
          <p:spPr>
            <a:xfrm flipH="1">
              <a:off x="6704799" y="18048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4" name="Oval 263"/>
            <p:cNvSpPr/>
            <p:nvPr/>
          </p:nvSpPr>
          <p:spPr>
            <a:xfrm flipH="1">
              <a:off x="6710467" y="182136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5" name="Oval 264"/>
            <p:cNvSpPr/>
            <p:nvPr/>
          </p:nvSpPr>
          <p:spPr>
            <a:xfrm flipH="1">
              <a:off x="6718311" y="17877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6" name="Oval 265"/>
            <p:cNvSpPr/>
            <p:nvPr/>
          </p:nvSpPr>
          <p:spPr>
            <a:xfrm flipH="1">
              <a:off x="6682575" y="178859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7" name="Oval 266"/>
            <p:cNvSpPr/>
            <p:nvPr/>
          </p:nvSpPr>
          <p:spPr>
            <a:xfrm flipH="1">
              <a:off x="6764143" y="16336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8" name="Oval 267"/>
            <p:cNvSpPr/>
            <p:nvPr/>
          </p:nvSpPr>
          <p:spPr>
            <a:xfrm flipH="1">
              <a:off x="6733457" y="165381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9" name="Oval 268"/>
            <p:cNvSpPr/>
            <p:nvPr/>
          </p:nvSpPr>
          <p:spPr>
            <a:xfrm flipH="1">
              <a:off x="6755993" y="16162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0" name="Oval 269"/>
            <p:cNvSpPr/>
            <p:nvPr/>
          </p:nvSpPr>
          <p:spPr>
            <a:xfrm flipH="1">
              <a:off x="6785197" y="16289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1" name="Oval 270"/>
            <p:cNvSpPr/>
            <p:nvPr/>
          </p:nvSpPr>
          <p:spPr>
            <a:xfrm flipH="1">
              <a:off x="6739671" y="163144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2" name="Oval 271"/>
            <p:cNvSpPr/>
            <p:nvPr/>
          </p:nvSpPr>
          <p:spPr>
            <a:xfrm flipH="1">
              <a:off x="6715886" y="163346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3" name="Oval 272"/>
            <p:cNvSpPr/>
            <p:nvPr/>
          </p:nvSpPr>
          <p:spPr>
            <a:xfrm flipH="1">
              <a:off x="6757449" y="167851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4" name="Oval 273"/>
            <p:cNvSpPr/>
            <p:nvPr/>
          </p:nvSpPr>
          <p:spPr>
            <a:xfrm flipH="1">
              <a:off x="6806483" y="174543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5" name="Oval 274"/>
            <p:cNvSpPr/>
            <p:nvPr/>
          </p:nvSpPr>
          <p:spPr>
            <a:xfrm flipH="1">
              <a:off x="6828453" y="173304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6" name="Oval 275"/>
            <p:cNvSpPr/>
            <p:nvPr/>
          </p:nvSpPr>
          <p:spPr>
            <a:xfrm flipH="1">
              <a:off x="6814611" y="176097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7" name="Oval 276"/>
            <p:cNvSpPr/>
            <p:nvPr/>
          </p:nvSpPr>
          <p:spPr>
            <a:xfrm flipH="1">
              <a:off x="6802906" y="177905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8" name="Oval 277"/>
            <p:cNvSpPr/>
            <p:nvPr/>
          </p:nvSpPr>
          <p:spPr>
            <a:xfrm flipH="1">
              <a:off x="6785197" y="179398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9" name="Oval 278"/>
            <p:cNvSpPr/>
            <p:nvPr/>
          </p:nvSpPr>
          <p:spPr>
            <a:xfrm flipH="1">
              <a:off x="6763837" y="180094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0" name="Oval 279"/>
            <p:cNvSpPr/>
            <p:nvPr/>
          </p:nvSpPr>
          <p:spPr>
            <a:xfrm flipH="1">
              <a:off x="6736190" y="181088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1" name="Oval 280"/>
            <p:cNvSpPr/>
            <p:nvPr/>
          </p:nvSpPr>
          <p:spPr>
            <a:xfrm flipH="1">
              <a:off x="6655229" y="165722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2" name="Oval 281"/>
            <p:cNvSpPr/>
            <p:nvPr/>
          </p:nvSpPr>
          <p:spPr>
            <a:xfrm flipH="1">
              <a:off x="6688967" y="164587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3" name="Oval 282"/>
            <p:cNvSpPr/>
            <p:nvPr/>
          </p:nvSpPr>
          <p:spPr>
            <a:xfrm flipH="1">
              <a:off x="6731370" y="161200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4" name="Oval 283"/>
            <p:cNvSpPr/>
            <p:nvPr/>
          </p:nvSpPr>
          <p:spPr>
            <a:xfrm flipH="1">
              <a:off x="6707585" y="161403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5" name="Oval 284"/>
            <p:cNvSpPr/>
            <p:nvPr/>
          </p:nvSpPr>
          <p:spPr>
            <a:xfrm flipH="1">
              <a:off x="6691450" y="159870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6" name="Oval 285"/>
            <p:cNvSpPr/>
            <p:nvPr/>
          </p:nvSpPr>
          <p:spPr>
            <a:xfrm flipH="1">
              <a:off x="6655518" y="160793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grpSp>
      <p:sp>
        <p:nvSpPr>
          <p:cNvPr id="379" name="TextBox 378"/>
          <p:cNvSpPr txBox="1"/>
          <p:nvPr/>
        </p:nvSpPr>
        <p:spPr>
          <a:xfrm>
            <a:off x="2808702" y="4265364"/>
            <a:ext cx="450764" cy="415498"/>
          </a:xfrm>
          <a:prstGeom prst="rect">
            <a:avLst/>
          </a:prstGeom>
          <a:noFill/>
        </p:spPr>
        <p:txBody>
          <a:bodyPr wrap="none" rtlCol="0">
            <a:spAutoFit/>
          </a:bodyPr>
          <a:lstStyle/>
          <a:p>
            <a:r>
              <a:rPr lang="en-GB" sz="2100" dirty="0">
                <a:latin typeface="Constantia" panose="02030602050306030303" pitchFamily="18" charset="0"/>
                <a:sym typeface="Symbol" panose="05050102010706020507" pitchFamily="18" charset="2"/>
              </a:rPr>
              <a:t></a:t>
            </a:r>
            <a:endParaRPr lang="en-GB" sz="2100" dirty="0">
              <a:latin typeface="Constantia" panose="02030602050306030303" pitchFamily="18" charset="0"/>
            </a:endParaRPr>
          </a:p>
        </p:txBody>
      </p:sp>
    </p:spTree>
    <p:extLst>
      <p:ext uri="{BB962C8B-B14F-4D97-AF65-F5344CB8AC3E}">
        <p14:creationId xmlns:p14="http://schemas.microsoft.com/office/powerpoint/2010/main" val="10708324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8587" y="2252367"/>
            <a:ext cx="3743196" cy="264363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023" y="2253600"/>
            <a:ext cx="3721690" cy="26424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Bucket area dependence on stable phase</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39749" y="964117"/>
            <a:ext cx="795401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In a circular accelerator the area in energy-time phase space (bucket area) depends on the stable phase</a:t>
            </a:r>
            <a:endParaRPr lang="en-GB" b="1" dirty="0">
              <a:solidFill>
                <a:srgbClr val="C0504D"/>
              </a:solidFill>
              <a:latin typeface="Constantia" pitchFamily="18" charset="0"/>
              <a:cs typeface="Times New Roman" pitchFamily="18" charset="0"/>
              <a:sym typeface="Wingdings" pitchFamily="2" charset="2"/>
            </a:endParaRPr>
          </a:p>
          <a:p>
            <a:pPr marL="342900" indent="-342900">
              <a:spcBef>
                <a:spcPct val="20000"/>
              </a:spcBef>
              <a:buClr>
                <a:schemeClr val="tx1"/>
              </a:buClr>
              <a:buFont typeface="Symbol" panose="05050102010706020507" pitchFamily="18" charset="2"/>
              <a:buChar char="®"/>
            </a:pPr>
            <a:endParaRPr lang="en-GB"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7" name="TextBox 6"/>
          <p:cNvSpPr txBox="1"/>
          <p:nvPr/>
        </p:nvSpPr>
        <p:spPr>
          <a:xfrm>
            <a:off x="829067" y="2080766"/>
            <a:ext cx="350068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Below transition, </a:t>
            </a:r>
            <a:r>
              <a:rPr lang="en-GB" sz="1662" b="1" dirty="0" err="1">
                <a:solidFill>
                  <a:prstClr val="black"/>
                </a:solidFill>
                <a:latin typeface="Symbol" panose="05050102010706020507" pitchFamily="18" charset="2"/>
              </a:rPr>
              <a:t>f</a:t>
            </a:r>
            <a:r>
              <a:rPr lang="en-GB" sz="1662" b="1" baseline="-25000" dirty="0" err="1">
                <a:solidFill>
                  <a:prstClr val="black"/>
                </a:solidFill>
                <a:latin typeface="Constantia" panose="02030602050306030303" pitchFamily="18" charset="0"/>
              </a:rPr>
              <a:t>S</a:t>
            </a:r>
            <a:r>
              <a:rPr lang="en-GB" sz="1662" b="1" dirty="0">
                <a:solidFill>
                  <a:prstClr val="black"/>
                </a:solidFill>
                <a:latin typeface="Constantia" panose="02030602050306030303" pitchFamily="18" charset="0"/>
              </a:rPr>
              <a:t> = 0…90</a:t>
            </a:r>
            <a:r>
              <a:rPr lang="en-GB" sz="1662" b="1" dirty="0">
                <a:solidFill>
                  <a:prstClr val="black"/>
                </a:solidFill>
                <a:latin typeface="Calibri" panose="020F0502020204030204" pitchFamily="34" charset="0"/>
              </a:rPr>
              <a:t>°</a:t>
            </a:r>
            <a:endParaRPr lang="en-US" sz="1662" b="1" dirty="0">
              <a:solidFill>
                <a:prstClr val="black"/>
              </a:solidFill>
              <a:latin typeface="Constantia" panose="02030602050306030303" pitchFamily="18" charset="0"/>
            </a:endParaRPr>
          </a:p>
        </p:txBody>
      </p:sp>
      <p:sp>
        <p:nvSpPr>
          <p:cNvPr id="8" name="TextBox 7"/>
          <p:cNvSpPr txBox="1"/>
          <p:nvPr/>
        </p:nvSpPr>
        <p:spPr>
          <a:xfrm>
            <a:off x="5039360" y="2080765"/>
            <a:ext cx="3413760" cy="348109"/>
          </a:xfrm>
          <a:prstGeom prst="rect">
            <a:avLst/>
          </a:prstGeom>
          <a:noFill/>
        </p:spPr>
        <p:txBody>
          <a:bodyPr wrap="square" rtlCol="0">
            <a:spAutoFit/>
          </a:bodyPr>
          <a:lstStyle/>
          <a:p>
            <a:pPr algn="ctr" defTabSz="422041"/>
            <a:r>
              <a:rPr lang="en-GB" sz="1662" b="1" dirty="0" smtClean="0">
                <a:solidFill>
                  <a:prstClr val="black"/>
                </a:solidFill>
                <a:latin typeface="Constantia" panose="02030602050306030303" pitchFamily="18" charset="0"/>
              </a:rPr>
              <a:t>Above </a:t>
            </a:r>
            <a:r>
              <a:rPr lang="en-GB" sz="1662" b="1" dirty="0">
                <a:solidFill>
                  <a:prstClr val="black"/>
                </a:solidFill>
                <a:latin typeface="Constantia" panose="02030602050306030303" pitchFamily="18" charset="0"/>
              </a:rPr>
              <a:t>transition, </a:t>
            </a:r>
            <a:r>
              <a:rPr lang="en-GB" sz="1662" b="1" dirty="0" err="1">
                <a:solidFill>
                  <a:prstClr val="black"/>
                </a:solidFill>
                <a:latin typeface="Symbol" panose="05050102010706020507" pitchFamily="18" charset="2"/>
              </a:rPr>
              <a:t>f</a:t>
            </a:r>
            <a:r>
              <a:rPr lang="en-GB" sz="1662" b="1" baseline="-25000" dirty="0" err="1">
                <a:solidFill>
                  <a:prstClr val="black"/>
                </a:solidFill>
                <a:latin typeface="Constantia" panose="02030602050306030303" pitchFamily="18" charset="0"/>
              </a:rPr>
              <a:t>S</a:t>
            </a:r>
            <a:r>
              <a:rPr lang="en-GB" sz="1662" b="1" dirty="0">
                <a:solidFill>
                  <a:prstClr val="black"/>
                </a:solidFill>
                <a:latin typeface="Constantia" panose="02030602050306030303" pitchFamily="18" charset="0"/>
              </a:rPr>
              <a:t> = 90</a:t>
            </a:r>
            <a:r>
              <a:rPr lang="en-GB" sz="1662" b="1" dirty="0">
                <a:solidFill>
                  <a:prstClr val="black"/>
                </a:solidFill>
                <a:latin typeface="Calibri" panose="020F0502020204030204" pitchFamily="34" charset="0"/>
              </a:rPr>
              <a:t>°</a:t>
            </a:r>
            <a:r>
              <a:rPr lang="en-GB" sz="1662" b="1" dirty="0">
                <a:solidFill>
                  <a:prstClr val="black"/>
                </a:solidFill>
                <a:latin typeface="Constantia" panose="02030602050306030303" pitchFamily="18" charset="0"/>
              </a:rPr>
              <a:t>…180</a:t>
            </a:r>
            <a:r>
              <a:rPr lang="en-GB" sz="1662" b="1" dirty="0">
                <a:solidFill>
                  <a:prstClr val="black"/>
                </a:solidFill>
                <a:latin typeface="Calibri" panose="020F0502020204030204" pitchFamily="34" charset="0"/>
              </a:rPr>
              <a:t>°</a:t>
            </a:r>
            <a:endParaRPr lang="en-US" sz="1662" b="1" dirty="0">
              <a:solidFill>
                <a:prstClr val="black"/>
              </a:solidFill>
              <a:latin typeface="Constantia" panose="02030602050306030303" pitchFamily="18" charset="0"/>
            </a:endParaRPr>
          </a:p>
        </p:txBody>
      </p:sp>
      <p:sp>
        <p:nvSpPr>
          <p:cNvPr id="10" name="Rectangle 7"/>
          <p:cNvSpPr>
            <a:spLocks noChangeArrowheads="1"/>
          </p:cNvSpPr>
          <p:nvPr/>
        </p:nvSpPr>
        <p:spPr bwMode="auto">
          <a:xfrm>
            <a:off x="539749" y="5122583"/>
            <a:ext cx="7954011"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Typical synchronous phase with respect to 0</a:t>
            </a:r>
            <a:r>
              <a:rPr lang="en-GB" sz="2100" b="1" dirty="0">
                <a:latin typeface="Calibri" panose="020F0502020204030204" pitchFamily="34" charset="0"/>
                <a:cs typeface="Times New Roman" pitchFamily="18" charset="0"/>
                <a:sym typeface="Wingdings" pitchFamily="2" charset="2"/>
              </a:rPr>
              <a:t>°</a:t>
            </a:r>
            <a:r>
              <a:rPr lang="en-GB" sz="2100" b="1" dirty="0">
                <a:latin typeface="Constantia" pitchFamily="18" charset="0"/>
                <a:cs typeface="Times New Roman" pitchFamily="18" charset="0"/>
                <a:sym typeface="Wingdings" pitchFamily="2" charset="2"/>
              </a:rPr>
              <a:t> or 180</a:t>
            </a:r>
            <a:r>
              <a:rPr lang="en-GB" sz="2100" b="1" dirty="0">
                <a:latin typeface="Calibri" panose="020F0502020204030204" pitchFamily="34" charset="0"/>
                <a:cs typeface="Times New Roman" pitchFamily="18" charset="0"/>
                <a:sym typeface="Wingdings" pitchFamily="2" charset="2"/>
              </a:rPr>
              <a:t>°</a:t>
            </a:r>
            <a:endParaRPr lang="en-GB" sz="2100" b="1" dirty="0">
              <a:latin typeface="Constantia" pitchFamily="18" charset="0"/>
              <a:cs typeface="Times New Roman" pitchFamily="18" charset="0"/>
              <a:sym typeface="Wingdings" pitchFamily="2" charset="2"/>
            </a:endParaRPr>
          </a:p>
          <a:p>
            <a:pPr marL="800100" lvl="1" indent="-3429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Hadron accelerators:	&lt; 40</a:t>
            </a:r>
            <a:r>
              <a:rPr lang="en-GB" b="1" dirty="0">
                <a:latin typeface="Calibri" panose="020F0502020204030204" pitchFamily="34" charset="0"/>
                <a:cs typeface="Times New Roman" pitchFamily="18" charset="0"/>
                <a:sym typeface="Wingdings" pitchFamily="2" charset="2"/>
              </a:rPr>
              <a:t>°</a:t>
            </a:r>
            <a:endParaRPr lang="en-GB" b="1" dirty="0">
              <a:latin typeface="Constantia" pitchFamily="18" charset="0"/>
              <a:cs typeface="Times New Roman" pitchFamily="18" charset="0"/>
              <a:sym typeface="Wingdings" pitchFamily="2" charset="2"/>
            </a:endParaRPr>
          </a:p>
          <a:p>
            <a:pPr marL="800100" lvl="1" indent="-3429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Electron storage rings:	~ 20</a:t>
            </a:r>
            <a:r>
              <a:rPr lang="en-GB" b="1" dirty="0">
                <a:latin typeface="Calibri" panose="020F0502020204030204" pitchFamily="34" charset="0"/>
                <a:cs typeface="Times New Roman" pitchFamily="18" charset="0"/>
                <a:sym typeface="Wingdings" pitchFamily="2" charset="2"/>
              </a:rPr>
              <a:t>°</a:t>
            </a:r>
            <a:endParaRPr lang="en-GB"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2" name="TextBox 1"/>
          <p:cNvSpPr txBox="1"/>
          <p:nvPr/>
        </p:nvSpPr>
        <p:spPr>
          <a:xfrm>
            <a:off x="7670800" y="4639960"/>
            <a:ext cx="1473200" cy="369332"/>
          </a:xfrm>
          <a:prstGeom prst="rect">
            <a:avLst/>
          </a:prstGeom>
          <a:noFill/>
        </p:spPr>
        <p:txBody>
          <a:bodyPr wrap="square" rtlCol="0">
            <a:spAutoFit/>
          </a:bodyPr>
          <a:lstStyle/>
          <a:p>
            <a:r>
              <a:rPr lang="en-US" dirty="0" smtClean="0"/>
              <a:t>H. </a:t>
            </a:r>
            <a:r>
              <a:rPr lang="en-US" dirty="0" err="1" smtClean="0"/>
              <a:t>Damerau</a:t>
            </a:r>
            <a:endParaRPr lang="de-DE" dirty="0"/>
          </a:p>
        </p:txBody>
      </p:sp>
    </p:spTree>
    <p:extLst>
      <p:ext uri="{BB962C8B-B14F-4D97-AF65-F5344CB8AC3E}">
        <p14:creationId xmlns:p14="http://schemas.microsoft.com/office/powerpoint/2010/main" val="18889460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4192" y="5410800"/>
            <a:ext cx="3986433" cy="6228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5239" y="5425200"/>
            <a:ext cx="3345619" cy="622800"/>
          </a:xfrm>
          <a:prstGeom prst="rect">
            <a:avLst/>
          </a:prstGeom>
        </p:spPr>
      </p:pic>
      <p:sp>
        <p:nvSpPr>
          <p:cNvPr id="13" name="Rectangle 12"/>
          <p:cNvSpPr/>
          <p:nvPr/>
        </p:nvSpPr>
        <p:spPr>
          <a:xfrm>
            <a:off x="2938408" y="4302128"/>
            <a:ext cx="3431569" cy="92741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938409" y="3215815"/>
            <a:ext cx="2589088" cy="51370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Minimum voltage requirement (circular)</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39749" y="768533"/>
            <a:ext cx="7984006"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The RF system must compensate</a:t>
            </a:r>
          </a:p>
          <a:p>
            <a:pPr marL="457200" indent="-457200" algn="l">
              <a:spcBef>
                <a:spcPct val="20000"/>
              </a:spcBef>
              <a:buFont typeface="+mj-lt"/>
              <a:buAutoNum type="arabicPeriod"/>
            </a:pPr>
            <a:r>
              <a:rPr lang="en-GB" sz="2100" b="1" dirty="0">
                <a:solidFill>
                  <a:srgbClr val="1F497D"/>
                </a:solidFill>
                <a:latin typeface="Constantia" pitchFamily="18" charset="0"/>
                <a:cs typeface="Times New Roman" pitchFamily="18" charset="0"/>
                <a:sym typeface="Wingdings" pitchFamily="2" charset="2"/>
              </a:rPr>
              <a:t>Energy gain per turn due to changing magnetic field</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mj-lt"/>
              <a:buAutoNum type="arabicPeriod" startAt="2"/>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mj-lt"/>
              <a:buAutoNum type="arabicPeriod" startAt="2"/>
            </a:pPr>
            <a:endParaRPr lang="en-GB" sz="2100" b="1" dirty="0">
              <a:solidFill>
                <a:srgbClr val="1F497D"/>
              </a:solidFill>
              <a:latin typeface="Constantia" pitchFamily="18" charset="0"/>
              <a:cs typeface="Times New Roman" pitchFamily="18" charset="0"/>
              <a:sym typeface="Wingdings" pitchFamily="2" charset="2"/>
            </a:endParaRPr>
          </a:p>
          <a:p>
            <a:pPr marL="457200" indent="-457200" algn="l">
              <a:spcBef>
                <a:spcPct val="20000"/>
              </a:spcBef>
              <a:buFont typeface="+mj-lt"/>
              <a:buAutoNum type="arabicPeriod" startAt="2"/>
            </a:pPr>
            <a:r>
              <a:rPr lang="en-GB" sz="2100" b="1" dirty="0">
                <a:solidFill>
                  <a:srgbClr val="1F497D"/>
                </a:solidFill>
                <a:latin typeface="Constantia" pitchFamily="18" charset="0"/>
                <a:cs typeface="Times New Roman" pitchFamily="18" charset="0"/>
                <a:sym typeface="Wingdings" pitchFamily="2" charset="2"/>
              </a:rPr>
              <a:t>Energy loss, e.g., due to synchrotron radiation (electrons)</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7155" y="1703864"/>
            <a:ext cx="5106256" cy="580390"/>
          </a:xfrm>
          <a:prstGeom prst="rect">
            <a:avLst/>
          </a:prstGeom>
        </p:spPr>
      </p:pic>
      <p:pic>
        <p:nvPicPr>
          <p:cNvPr id="5" name="Picture 4"/>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41323" y="3293095"/>
            <a:ext cx="2373160" cy="34121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52986" y="2399492"/>
            <a:ext cx="4668495" cy="576000"/>
          </a:xfrm>
          <a:prstGeom prst="rect">
            <a:avLst/>
          </a:prstGeom>
        </p:spPr>
      </p:pic>
      <p:pic>
        <p:nvPicPr>
          <p:cNvPr id="9" name="Picture 8"/>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20774" y="4397339"/>
            <a:ext cx="3268707" cy="780106"/>
          </a:xfrm>
          <a:prstGeom prst="rect">
            <a:avLst/>
          </a:prstGeom>
        </p:spPr>
      </p:pic>
      <p:sp>
        <p:nvSpPr>
          <p:cNvPr id="14" name="Rectangle 7"/>
          <p:cNvSpPr>
            <a:spLocks noChangeArrowheads="1"/>
          </p:cNvSpPr>
          <p:nvPr/>
        </p:nvSpPr>
        <p:spPr bwMode="auto">
          <a:xfrm>
            <a:off x="954576" y="6353533"/>
            <a:ext cx="7267272" cy="405296"/>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dirty="0">
                <a:solidFill>
                  <a:srgbClr val="FF0000"/>
                </a:solidFill>
                <a:latin typeface="Constantia" pitchFamily="18" charset="0"/>
                <a:cs typeface="Times New Roman" pitchFamily="18" charset="0"/>
                <a:sym typeface="Symbol" panose="05050102010706020507" pitchFamily="18" charset="2"/>
              </a:rPr>
              <a:t>(</a:t>
            </a:r>
            <a:r>
              <a:rPr lang="en-GB" sz="2100" i="1" dirty="0" err="1">
                <a:solidFill>
                  <a:srgbClr val="FF0000"/>
                </a:solidFill>
                <a:latin typeface="Constantia" pitchFamily="18" charset="0"/>
                <a:cs typeface="Times New Roman" pitchFamily="18" charset="0"/>
                <a:sym typeface="Wingdings" pitchFamily="2" charset="2"/>
              </a:rPr>
              <a:t>m</a:t>
            </a:r>
            <a:r>
              <a:rPr lang="en-GB" sz="2100" baseline="-25000" dirty="0" err="1">
                <a:solidFill>
                  <a:srgbClr val="FF0000"/>
                </a:solidFill>
                <a:latin typeface="Constantia" pitchFamily="18" charset="0"/>
                <a:cs typeface="Times New Roman" pitchFamily="18" charset="0"/>
                <a:sym typeface="Wingdings" pitchFamily="2" charset="2"/>
              </a:rPr>
              <a:t>p</a:t>
            </a:r>
            <a:r>
              <a:rPr lang="en-GB" sz="2100" dirty="0">
                <a:solidFill>
                  <a:srgbClr val="FF0000"/>
                </a:solidFill>
                <a:latin typeface="Constantia" pitchFamily="18" charset="0"/>
                <a:cs typeface="Times New Roman" pitchFamily="18" charset="0"/>
                <a:sym typeface="Wingdings" pitchFamily="2" charset="2"/>
              </a:rPr>
              <a:t>/</a:t>
            </a:r>
            <a:r>
              <a:rPr lang="en-GB" sz="2100" i="1" dirty="0">
                <a:solidFill>
                  <a:srgbClr val="FF0000"/>
                </a:solidFill>
                <a:latin typeface="Constantia" pitchFamily="18" charset="0"/>
                <a:cs typeface="Times New Roman" pitchFamily="18" charset="0"/>
                <a:sym typeface="Wingdings" pitchFamily="2" charset="2"/>
              </a:rPr>
              <a:t>m</a:t>
            </a:r>
            <a:r>
              <a:rPr lang="en-GB" sz="2100" baseline="-25000" dirty="0">
                <a:solidFill>
                  <a:srgbClr val="FF0000"/>
                </a:solidFill>
                <a:latin typeface="Constantia" pitchFamily="18" charset="0"/>
                <a:cs typeface="Times New Roman" pitchFamily="18" charset="0"/>
                <a:sym typeface="Wingdings" pitchFamily="2" charset="2"/>
              </a:rPr>
              <a:t>e</a:t>
            </a:r>
            <a:r>
              <a:rPr lang="en-GB" sz="2100" dirty="0">
                <a:solidFill>
                  <a:srgbClr val="FF0000"/>
                </a:solidFill>
                <a:latin typeface="Constantia" pitchFamily="18" charset="0"/>
                <a:cs typeface="Times New Roman" pitchFamily="18" charset="0"/>
                <a:sym typeface="Wingdings" pitchFamily="2" charset="2"/>
              </a:rPr>
              <a:t>)</a:t>
            </a:r>
            <a:r>
              <a:rPr lang="en-GB" sz="2100" baseline="30000" dirty="0">
                <a:solidFill>
                  <a:srgbClr val="FF0000"/>
                </a:solidFill>
                <a:latin typeface="Constantia" pitchFamily="18" charset="0"/>
                <a:cs typeface="Times New Roman" pitchFamily="18" charset="0"/>
                <a:sym typeface="Wingdings" pitchFamily="2" charset="2"/>
              </a:rPr>
              <a:t>4</a:t>
            </a:r>
            <a:r>
              <a:rPr lang="en-GB" sz="2100" dirty="0">
                <a:solidFill>
                  <a:srgbClr val="FF0000"/>
                </a:solidFill>
                <a:latin typeface="Constantia" pitchFamily="18" charset="0"/>
                <a:cs typeface="Times New Roman" pitchFamily="18" charset="0"/>
                <a:sym typeface="Wingdings" pitchFamily="2" charset="2"/>
              </a:rPr>
              <a:t> = 1836</a:t>
            </a:r>
            <a:r>
              <a:rPr lang="en-GB" sz="2100" baseline="30000" dirty="0">
                <a:solidFill>
                  <a:srgbClr val="FF0000"/>
                </a:solidFill>
                <a:latin typeface="Constantia" pitchFamily="18" charset="0"/>
                <a:cs typeface="Times New Roman" pitchFamily="18" charset="0"/>
                <a:sym typeface="Wingdings" pitchFamily="2" charset="2"/>
              </a:rPr>
              <a:t>4</a:t>
            </a:r>
            <a:r>
              <a:rPr lang="en-GB" sz="2100" dirty="0">
                <a:solidFill>
                  <a:srgbClr val="FF0000"/>
                </a:solidFill>
                <a:latin typeface="Constantia" pitchFamily="18" charset="0"/>
                <a:cs typeface="Times New Roman" pitchFamily="18" charset="0"/>
                <a:sym typeface="Wingdings" pitchFamily="2" charset="2"/>
              </a:rPr>
              <a:t> ~ 1.1 ∙ 10</a:t>
            </a:r>
            <a:r>
              <a:rPr lang="en-GB" sz="2100" baseline="30000" dirty="0">
                <a:solidFill>
                  <a:srgbClr val="FF0000"/>
                </a:solidFill>
                <a:latin typeface="Constantia" pitchFamily="18" charset="0"/>
                <a:cs typeface="Times New Roman" pitchFamily="18" charset="0"/>
                <a:sym typeface="Wingdings" pitchFamily="2" charset="2"/>
              </a:rPr>
              <a:t>13</a:t>
            </a:r>
            <a:r>
              <a:rPr lang="en-GB" sz="2100" dirty="0">
                <a:solidFill>
                  <a:srgbClr val="FF0000"/>
                </a:solidFill>
                <a:latin typeface="Constantia" pitchFamily="18" charset="0"/>
                <a:cs typeface="Times New Roman" pitchFamily="18" charset="0"/>
                <a:sym typeface="Wingdings" pitchFamily="2" charset="2"/>
              </a:rPr>
              <a:t> times less for protons </a:t>
            </a:r>
          </a:p>
        </p:txBody>
      </p:sp>
      <p:grpSp>
        <p:nvGrpSpPr>
          <p:cNvPr id="12" name="Group 11"/>
          <p:cNvGrpSpPr/>
          <p:nvPr/>
        </p:nvGrpSpPr>
        <p:grpSpPr>
          <a:xfrm>
            <a:off x="7193280" y="1733588"/>
            <a:ext cx="1832412" cy="1607115"/>
            <a:chOff x="7193280" y="1733588"/>
            <a:chExt cx="1832412" cy="1607115"/>
          </a:xfrm>
        </p:grpSpPr>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93280" y="1733588"/>
              <a:ext cx="1832412" cy="1370796"/>
            </a:xfrm>
            <a:prstGeom prst="rect">
              <a:avLst/>
            </a:prstGeom>
          </p:spPr>
        </p:pic>
        <p:sp>
          <p:nvSpPr>
            <p:cNvPr id="11" name="TextBox 10"/>
            <p:cNvSpPr txBox="1"/>
            <p:nvPr/>
          </p:nvSpPr>
          <p:spPr>
            <a:xfrm>
              <a:off x="7193280" y="3032926"/>
              <a:ext cx="1832412" cy="307777"/>
            </a:xfrm>
            <a:prstGeom prst="rect">
              <a:avLst/>
            </a:prstGeom>
            <a:noFill/>
          </p:spPr>
          <p:txBody>
            <a:bodyPr wrap="square" rtlCol="0">
              <a:spAutoFit/>
            </a:bodyPr>
            <a:lstStyle/>
            <a:p>
              <a:r>
                <a:rPr lang="en-US" sz="1400" dirty="0" smtClean="0"/>
                <a:t>Recall talk of F. </a:t>
              </a:r>
              <a:r>
                <a:rPr lang="en-US" sz="1400" dirty="0" err="1" smtClean="0"/>
                <a:t>Tecker</a:t>
              </a:r>
              <a:endParaRPr lang="de-DE" sz="1400" dirty="0"/>
            </a:p>
          </p:txBody>
        </p:sp>
      </p:grpSp>
      <p:sp>
        <p:nvSpPr>
          <p:cNvPr id="16" name="TextBox 15"/>
          <p:cNvSpPr txBox="1"/>
          <p:nvPr/>
        </p:nvSpPr>
        <p:spPr>
          <a:xfrm>
            <a:off x="7037977" y="4921768"/>
            <a:ext cx="1832412" cy="307777"/>
          </a:xfrm>
          <a:prstGeom prst="rect">
            <a:avLst/>
          </a:prstGeom>
          <a:noFill/>
        </p:spPr>
        <p:txBody>
          <a:bodyPr wrap="square" rtlCol="0">
            <a:spAutoFit/>
          </a:bodyPr>
          <a:lstStyle/>
          <a:p>
            <a:r>
              <a:rPr lang="en-US" sz="1400" dirty="0" smtClean="0"/>
              <a:t>Recall talk of L. </a:t>
            </a:r>
            <a:r>
              <a:rPr lang="en-US" sz="1400" dirty="0" err="1" smtClean="0"/>
              <a:t>Rivkin</a:t>
            </a:r>
            <a:endParaRPr lang="de-DE" sz="1400" dirty="0"/>
          </a:p>
        </p:txBody>
      </p:sp>
      <p:pic>
        <p:nvPicPr>
          <p:cNvPr id="17" name="Picture 1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54005" y="2204295"/>
            <a:ext cx="708721" cy="602032"/>
          </a:xfrm>
          <a:prstGeom prst="rect">
            <a:avLst/>
          </a:prstGeom>
        </p:spPr>
      </p:pic>
      <p:grpSp>
        <p:nvGrpSpPr>
          <p:cNvPr id="24" name="Group 23"/>
          <p:cNvGrpSpPr/>
          <p:nvPr/>
        </p:nvGrpSpPr>
        <p:grpSpPr>
          <a:xfrm>
            <a:off x="6319710" y="4292841"/>
            <a:ext cx="2134518" cy="369332"/>
            <a:chOff x="6319710" y="4292841"/>
            <a:chExt cx="2134518" cy="369332"/>
          </a:xfrm>
        </p:grpSpPr>
        <p:sp>
          <p:nvSpPr>
            <p:cNvPr id="18" name="TextBox 17"/>
            <p:cNvSpPr txBox="1"/>
            <p:nvPr/>
          </p:nvSpPr>
          <p:spPr>
            <a:xfrm>
              <a:off x="6873411" y="4292841"/>
              <a:ext cx="1580817" cy="369332"/>
            </a:xfrm>
            <a:prstGeom prst="rect">
              <a:avLst/>
            </a:prstGeom>
            <a:noFill/>
          </p:spPr>
          <p:txBody>
            <a:bodyPr wrap="none" rtlCol="0">
              <a:spAutoFit/>
            </a:bodyPr>
            <a:lstStyle/>
            <a:p>
              <a:r>
                <a:rPr lang="en-US" dirty="0" smtClean="0"/>
                <a:t>Particle energy</a:t>
              </a:r>
              <a:endParaRPr lang="de-DE" dirty="0"/>
            </a:p>
          </p:txBody>
        </p:sp>
        <p:cxnSp>
          <p:nvCxnSpPr>
            <p:cNvPr id="20" name="Straight Arrow Connector 19"/>
            <p:cNvCxnSpPr/>
            <p:nvPr/>
          </p:nvCxnSpPr>
          <p:spPr>
            <a:xfrm flipH="1">
              <a:off x="6319710" y="4498696"/>
              <a:ext cx="513721" cy="11964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p:nvPr/>
        </p:nvCxnSpPr>
        <p:spPr>
          <a:xfrm flipV="1">
            <a:off x="2052986" y="5252727"/>
            <a:ext cx="3057494" cy="110080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6054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D07E9B4-881F-4C2F-802A-0E79D902EF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0272" y="259092"/>
            <a:ext cx="1676400" cy="1092523"/>
          </a:xfrm>
          <a:prstGeom prst="rect">
            <a:avLst/>
          </a:prstGeom>
        </p:spPr>
      </p:pic>
      <p:sp>
        <p:nvSpPr>
          <p:cNvPr id="4" name="Rectangle 3"/>
          <p:cNvSpPr/>
          <p:nvPr/>
        </p:nvSpPr>
        <p:spPr>
          <a:xfrm>
            <a:off x="736620" y="2348880"/>
            <a:ext cx="7869088" cy="4247317"/>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other teachers.</a:t>
            </a:r>
            <a:endParaRPr lang="fr-FR" dirty="0"/>
          </a:p>
        </p:txBody>
      </p:sp>
      <p:sp>
        <p:nvSpPr>
          <p:cNvPr id="5" name="TextBox 4"/>
          <p:cNvSpPr txBox="1"/>
          <p:nvPr/>
        </p:nvSpPr>
        <p:spPr>
          <a:xfrm>
            <a:off x="1475656" y="1484804"/>
            <a:ext cx="6192688" cy="369332"/>
          </a:xfrm>
          <a:prstGeom prst="rect">
            <a:avLst/>
          </a:prstGeom>
          <a:noFill/>
        </p:spPr>
        <p:txBody>
          <a:bodyPr wrap="square" rtlCol="0">
            <a:spAutoFit/>
          </a:bodyPr>
          <a:lstStyle/>
          <a:p>
            <a:r>
              <a:rPr lang="en-GB" b="1" dirty="0"/>
              <a:t>Copyright statement and speaker’s release for video publishing</a:t>
            </a:r>
          </a:p>
        </p:txBody>
      </p:sp>
    </p:spTree>
    <p:extLst>
      <p:ext uri="{BB962C8B-B14F-4D97-AF65-F5344CB8AC3E}">
        <p14:creationId xmlns:p14="http://schemas.microsoft.com/office/powerpoint/2010/main" val="18268540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system overview</a:t>
            </a:r>
            <a:endParaRPr lang="en-GB" sz="3200" dirty="0">
              <a:solidFill>
                <a:srgbClr val="1F497D"/>
              </a:solidFill>
              <a:latin typeface="Constantia" pitchFamily="18" charset="0"/>
            </a:endParaRPr>
          </a:p>
        </p:txBody>
      </p:sp>
      <p:sp>
        <p:nvSpPr>
          <p:cNvPr id="2" name="Rectangle 1"/>
          <p:cNvSpPr/>
          <p:nvPr/>
        </p:nvSpPr>
        <p:spPr>
          <a:xfrm>
            <a:off x="877825" y="1659681"/>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smtClean="0">
                <a:latin typeface="Constantia" panose="02030602050306030303" pitchFamily="18" charset="0"/>
              </a:rPr>
              <a:t>Waveguide &amp; Cavity</a:t>
            </a:r>
            <a:endParaRPr lang="en-GB" sz="2100" b="1" dirty="0">
              <a:latin typeface="Constantia" panose="02030602050306030303" pitchFamily="18" charset="0"/>
            </a:endParaRPr>
          </a:p>
        </p:txBody>
      </p:sp>
      <p:sp>
        <p:nvSpPr>
          <p:cNvPr id="4" name="Rectangle 3"/>
          <p:cNvSpPr/>
          <p:nvPr/>
        </p:nvSpPr>
        <p:spPr>
          <a:xfrm>
            <a:off x="877825" y="3196173"/>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Power amplifier</a:t>
            </a:r>
          </a:p>
        </p:txBody>
      </p:sp>
      <p:sp>
        <p:nvSpPr>
          <p:cNvPr id="5" name="Rectangle 4"/>
          <p:cNvSpPr/>
          <p:nvPr/>
        </p:nvSpPr>
        <p:spPr>
          <a:xfrm>
            <a:off x="877825" y="4742939"/>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Low-level RF</a:t>
            </a:r>
          </a:p>
          <a:p>
            <a:pPr algn="ctr"/>
            <a:r>
              <a:rPr lang="en-GB" sz="2100" b="1" dirty="0">
                <a:latin typeface="Constantia" panose="02030602050306030303" pitchFamily="18" charset="0"/>
              </a:rPr>
              <a:t>system</a:t>
            </a:r>
          </a:p>
        </p:txBody>
      </p:sp>
      <p:sp>
        <p:nvSpPr>
          <p:cNvPr id="7" name="Right Arrow 6"/>
          <p:cNvSpPr/>
          <p:nvPr/>
        </p:nvSpPr>
        <p:spPr>
          <a:xfrm rot="16200000">
            <a:off x="1728273" y="2661788"/>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rot="16200000">
            <a:off x="1728273" y="4208555"/>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rot="16200000">
            <a:off x="1728273" y="1125296"/>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582866" y="6595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2" name="Right Arrow 11"/>
          <p:cNvSpPr/>
          <p:nvPr/>
        </p:nvSpPr>
        <p:spPr>
          <a:xfrm rot="16200000">
            <a:off x="1728272" y="5755322"/>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582865" y="62819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5" name="Rectangle 7"/>
          <p:cNvSpPr>
            <a:spLocks noChangeArrowheads="1"/>
          </p:cNvSpPr>
          <p:nvPr/>
        </p:nvSpPr>
        <p:spPr bwMode="auto">
          <a:xfrm>
            <a:off x="3626778" y="1799894"/>
            <a:ext cx="465362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Convert RF power into longitudinal electric field</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Amplify low-power signal from beam control to kW, MW or GW</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Provide RF signals with correct frequency, amplitude and phase</a:t>
            </a:r>
          </a:p>
        </p:txBody>
      </p:sp>
    </p:spTree>
    <p:extLst>
      <p:ext uri="{BB962C8B-B14F-4D97-AF65-F5344CB8AC3E}">
        <p14:creationId xmlns:p14="http://schemas.microsoft.com/office/powerpoint/2010/main" val="17065056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system overview</a:t>
            </a:r>
            <a:endParaRPr lang="en-GB" sz="3200" dirty="0">
              <a:solidFill>
                <a:srgbClr val="1F497D"/>
              </a:solidFill>
              <a:latin typeface="Constantia" pitchFamily="18" charset="0"/>
            </a:endParaRPr>
          </a:p>
        </p:txBody>
      </p:sp>
      <p:sp>
        <p:nvSpPr>
          <p:cNvPr id="2" name="Rectangle 1"/>
          <p:cNvSpPr/>
          <p:nvPr/>
        </p:nvSpPr>
        <p:spPr>
          <a:xfrm>
            <a:off x="877825" y="1659681"/>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smtClean="0">
                <a:latin typeface="Constantia" panose="02030602050306030303" pitchFamily="18" charset="0"/>
              </a:rPr>
              <a:t>Waveguide &amp; Cavity</a:t>
            </a:r>
            <a:endParaRPr lang="en-GB" sz="2100" b="1" dirty="0">
              <a:latin typeface="Constantia" panose="02030602050306030303" pitchFamily="18" charset="0"/>
            </a:endParaRPr>
          </a:p>
        </p:txBody>
      </p:sp>
      <p:sp>
        <p:nvSpPr>
          <p:cNvPr id="4" name="Rectangle 3"/>
          <p:cNvSpPr/>
          <p:nvPr/>
        </p:nvSpPr>
        <p:spPr>
          <a:xfrm>
            <a:off x="877825" y="3196173"/>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Power amplifier</a:t>
            </a:r>
          </a:p>
        </p:txBody>
      </p:sp>
      <p:sp>
        <p:nvSpPr>
          <p:cNvPr id="5" name="Rectangle 4"/>
          <p:cNvSpPr/>
          <p:nvPr/>
        </p:nvSpPr>
        <p:spPr>
          <a:xfrm>
            <a:off x="877825" y="4742939"/>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Low-level RF</a:t>
            </a:r>
          </a:p>
          <a:p>
            <a:pPr algn="ctr"/>
            <a:r>
              <a:rPr lang="en-GB" sz="2100" b="1" dirty="0">
                <a:latin typeface="Constantia" panose="02030602050306030303" pitchFamily="18" charset="0"/>
              </a:rPr>
              <a:t>system</a:t>
            </a:r>
          </a:p>
        </p:txBody>
      </p:sp>
      <p:sp>
        <p:nvSpPr>
          <p:cNvPr id="7" name="Right Arrow 6"/>
          <p:cNvSpPr/>
          <p:nvPr/>
        </p:nvSpPr>
        <p:spPr>
          <a:xfrm rot="16200000">
            <a:off x="1728273" y="2661788"/>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rot="16200000">
            <a:off x="1728273" y="4208555"/>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rot="16200000">
            <a:off x="1728273" y="1125296"/>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582866" y="6595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2" name="Right Arrow 11"/>
          <p:cNvSpPr/>
          <p:nvPr/>
        </p:nvSpPr>
        <p:spPr>
          <a:xfrm rot="16200000">
            <a:off x="1728272" y="5755322"/>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582865" y="62819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5" name="Rectangle 7"/>
          <p:cNvSpPr>
            <a:spLocks noChangeArrowheads="1"/>
          </p:cNvSpPr>
          <p:nvPr/>
        </p:nvSpPr>
        <p:spPr bwMode="auto">
          <a:xfrm>
            <a:off x="3626778" y="1799894"/>
            <a:ext cx="465362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Convert RF power into longitudinal electric field</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Amplify low-power signal from beam control to kW, MW or GW</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Provide RF signals with correct frequency, amplitude and phase</a:t>
            </a:r>
          </a:p>
        </p:txBody>
      </p:sp>
      <p:sp>
        <p:nvSpPr>
          <p:cNvPr id="3" name="Rectangle 2"/>
          <p:cNvSpPr/>
          <p:nvPr/>
        </p:nvSpPr>
        <p:spPr>
          <a:xfrm>
            <a:off x="770561" y="3020602"/>
            <a:ext cx="2527443" cy="3676862"/>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728959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smtClean="0">
                <a:solidFill>
                  <a:srgbClr val="1F497D"/>
                </a:solidFill>
                <a:latin typeface="Constantia" pitchFamily="18" charset="0"/>
              </a:rPr>
              <a:t>RF components: </a:t>
            </a:r>
          </a:p>
          <a:p>
            <a:pPr algn="ctr" eaLnBrk="1" fontAlgn="auto" hangingPunct="1">
              <a:spcBef>
                <a:spcPct val="0"/>
              </a:spcBef>
              <a:spcAft>
                <a:spcPts val="0"/>
              </a:spcAft>
            </a:pPr>
            <a:r>
              <a:rPr lang="en-US" sz="4800" b="1" dirty="0" smtClean="0">
                <a:solidFill>
                  <a:srgbClr val="1F497D"/>
                </a:solidFill>
                <a:latin typeface="Constantia" pitchFamily="18" charset="0"/>
              </a:rPr>
              <a:t>Waveguide and Cavity </a:t>
            </a:r>
            <a:endParaRPr lang="en-US" sz="4800" b="1" dirty="0">
              <a:solidFill>
                <a:srgbClr val="1F497D"/>
              </a:solidFill>
              <a:latin typeface="Constantia" pitchFamily="18" charset="0"/>
            </a:endParaRPr>
          </a:p>
        </p:txBody>
      </p:sp>
    </p:spTree>
    <p:extLst>
      <p:ext uri="{BB962C8B-B14F-4D97-AF65-F5344CB8AC3E}">
        <p14:creationId xmlns:p14="http://schemas.microsoft.com/office/powerpoint/2010/main" val="6480544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B478307-6042-4525-A71A-B62D15FC5C47}"/>
              </a:ext>
            </a:extLst>
          </p:cNvPr>
          <p:cNvGrpSpPr/>
          <p:nvPr/>
        </p:nvGrpSpPr>
        <p:grpSpPr>
          <a:xfrm>
            <a:off x="0" y="595509"/>
            <a:ext cx="9659978" cy="1736545"/>
            <a:chOff x="1252103" y="1048467"/>
            <a:chExt cx="9799795" cy="1958078"/>
          </a:xfrm>
        </p:grpSpPr>
        <p:grpSp>
          <p:nvGrpSpPr>
            <p:cNvPr id="4" name="Group 3">
              <a:extLst>
                <a:ext uri="{FF2B5EF4-FFF2-40B4-BE49-F238E27FC236}">
                  <a16:creationId xmlns:a16="http://schemas.microsoft.com/office/drawing/2014/main" id="{8D56C206-438F-47A8-B3D8-1422ED6CB1AB}"/>
                </a:ext>
              </a:extLst>
            </p:cNvPr>
            <p:cNvGrpSpPr/>
            <p:nvPr/>
          </p:nvGrpSpPr>
          <p:grpSpPr>
            <a:xfrm>
              <a:off x="1252103" y="1467790"/>
              <a:ext cx="9222067" cy="1538755"/>
              <a:chOff x="1252103" y="1189294"/>
              <a:chExt cx="9222067" cy="1538755"/>
            </a:xfrm>
          </p:grpSpPr>
          <p:pic>
            <p:nvPicPr>
              <p:cNvPr id="8" name="Picture 7" descr="Diagram, shape&#10;&#10;Description automatically generated">
                <a:extLst>
                  <a:ext uri="{FF2B5EF4-FFF2-40B4-BE49-F238E27FC236}">
                    <a16:creationId xmlns:a16="http://schemas.microsoft.com/office/drawing/2014/main" id="{85BF73C2-1BCE-496E-8DCE-23D61682A768}"/>
                  </a:ext>
                </a:extLst>
              </p:cNvPr>
              <p:cNvPicPr>
                <a:picLocks noChangeAspect="1"/>
              </p:cNvPicPr>
              <p:nvPr/>
            </p:nvPicPr>
            <p:blipFill rotWithShape="1">
              <a:blip r:embed="rId2">
                <a:extLst>
                  <a:ext uri="{28A0092B-C50C-407E-A947-70E740481C1C}">
                    <a14:useLocalDpi xmlns:a14="http://schemas.microsoft.com/office/drawing/2010/main" val="0"/>
                  </a:ext>
                </a:extLst>
              </a:blip>
              <a:srcRect b="62185"/>
              <a:stretch/>
            </p:blipFill>
            <p:spPr>
              <a:xfrm>
                <a:off x="1252103" y="1189294"/>
                <a:ext cx="6381750" cy="1311095"/>
              </a:xfrm>
              <a:prstGeom prst="rect">
                <a:avLst/>
              </a:prstGeom>
            </p:spPr>
          </p:pic>
          <p:grpSp>
            <p:nvGrpSpPr>
              <p:cNvPr id="9" name="Group 8">
                <a:extLst>
                  <a:ext uri="{FF2B5EF4-FFF2-40B4-BE49-F238E27FC236}">
                    <a16:creationId xmlns:a16="http://schemas.microsoft.com/office/drawing/2014/main" id="{96BB31FD-55BA-4921-AAD5-E607F5D29402}"/>
                  </a:ext>
                </a:extLst>
              </p:cNvPr>
              <p:cNvGrpSpPr/>
              <p:nvPr/>
            </p:nvGrpSpPr>
            <p:grpSpPr>
              <a:xfrm>
                <a:off x="7632200" y="1329582"/>
                <a:ext cx="2841970" cy="1183023"/>
                <a:chOff x="9001507" y="4899200"/>
                <a:chExt cx="2419515" cy="1028664"/>
              </a:xfrm>
            </p:grpSpPr>
            <p:pic>
              <p:nvPicPr>
                <p:cNvPr id="11" name="Picture 10" descr="Diagram, shape&#10;&#10;Description automatically generated">
                  <a:extLst>
                    <a:ext uri="{FF2B5EF4-FFF2-40B4-BE49-F238E27FC236}">
                      <a16:creationId xmlns:a16="http://schemas.microsoft.com/office/drawing/2014/main" id="{6F778EC0-DC4B-480A-8593-B30B5C540295}"/>
                    </a:ext>
                  </a:extLst>
                </p:cNvPr>
                <p:cNvPicPr>
                  <a:picLocks noChangeAspect="1"/>
                </p:cNvPicPr>
                <p:nvPr/>
              </p:nvPicPr>
              <p:blipFill rotWithShape="1">
                <a:blip r:embed="rId2">
                  <a:extLst>
                    <a:ext uri="{28A0092B-C50C-407E-A947-70E740481C1C}">
                      <a14:useLocalDpi xmlns:a14="http://schemas.microsoft.com/office/drawing/2010/main" val="0"/>
                    </a:ext>
                  </a:extLst>
                </a:blip>
                <a:srcRect l="57170" t="52722" r="4916" b="17609"/>
                <a:stretch/>
              </p:blipFill>
              <p:spPr>
                <a:xfrm>
                  <a:off x="9001507" y="4899200"/>
                  <a:ext cx="2419515" cy="1028664"/>
                </a:xfrm>
                <a:prstGeom prst="rect">
                  <a:avLst/>
                </a:prstGeom>
              </p:spPr>
            </p:pic>
            <p:sp>
              <p:nvSpPr>
                <p:cNvPr id="12" name="Rectangle 11">
                  <a:extLst>
                    <a:ext uri="{FF2B5EF4-FFF2-40B4-BE49-F238E27FC236}">
                      <a16:creationId xmlns:a16="http://schemas.microsoft.com/office/drawing/2014/main" id="{9DFD346D-D6BC-4238-9303-F2423B6261CD}"/>
                    </a:ext>
                  </a:extLst>
                </p:cNvPr>
                <p:cNvSpPr/>
                <p:nvPr/>
              </p:nvSpPr>
              <p:spPr bwMode="auto">
                <a:xfrm>
                  <a:off x="9245210" y="5118821"/>
                  <a:ext cx="213962"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3" name="Rectangle 12">
                  <a:extLst>
                    <a:ext uri="{FF2B5EF4-FFF2-40B4-BE49-F238E27FC236}">
                      <a16:creationId xmlns:a16="http://schemas.microsoft.com/office/drawing/2014/main" id="{5A41F42F-575F-4AB4-83DC-8855C80283EB}"/>
                    </a:ext>
                  </a:extLst>
                </p:cNvPr>
                <p:cNvSpPr/>
                <p:nvPr/>
              </p:nvSpPr>
              <p:spPr bwMode="auto">
                <a:xfrm>
                  <a:off x="9608065" y="5118821"/>
                  <a:ext cx="1211749"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4" name="Rectangle 13">
                  <a:extLst>
                    <a:ext uri="{FF2B5EF4-FFF2-40B4-BE49-F238E27FC236}">
                      <a16:creationId xmlns:a16="http://schemas.microsoft.com/office/drawing/2014/main" id="{D89C079D-AAD2-4D70-B829-9251FDC70467}"/>
                    </a:ext>
                  </a:extLst>
                </p:cNvPr>
                <p:cNvSpPr/>
                <p:nvPr/>
              </p:nvSpPr>
              <p:spPr bwMode="auto">
                <a:xfrm>
                  <a:off x="9631995" y="5506637"/>
                  <a:ext cx="1187820"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5" name="Rectangle 14">
                  <a:extLst>
                    <a:ext uri="{FF2B5EF4-FFF2-40B4-BE49-F238E27FC236}">
                      <a16:creationId xmlns:a16="http://schemas.microsoft.com/office/drawing/2014/main" id="{102E46A4-4758-4B8F-A627-FF619F81E87A}"/>
                    </a:ext>
                  </a:extLst>
                </p:cNvPr>
                <p:cNvSpPr/>
                <p:nvPr/>
              </p:nvSpPr>
              <p:spPr bwMode="auto">
                <a:xfrm>
                  <a:off x="9278633" y="5551082"/>
                  <a:ext cx="213962" cy="1542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 name="Rectangle 15">
                  <a:extLst>
                    <a:ext uri="{FF2B5EF4-FFF2-40B4-BE49-F238E27FC236}">
                      <a16:creationId xmlns:a16="http://schemas.microsoft.com/office/drawing/2014/main" id="{A801A9E9-F2CC-4553-9CBE-2A90638AB1D0}"/>
                    </a:ext>
                  </a:extLst>
                </p:cNvPr>
                <p:cNvSpPr/>
                <p:nvPr/>
              </p:nvSpPr>
              <p:spPr bwMode="auto">
                <a:xfrm>
                  <a:off x="9319657" y="5109143"/>
                  <a:ext cx="213962" cy="1542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7" name="Rectangle 16">
                  <a:extLst>
                    <a:ext uri="{FF2B5EF4-FFF2-40B4-BE49-F238E27FC236}">
                      <a16:creationId xmlns:a16="http://schemas.microsoft.com/office/drawing/2014/main" id="{63B6411A-E2C9-4D63-B5ED-4C53566259E3}"/>
                    </a:ext>
                  </a:extLst>
                </p:cNvPr>
                <p:cNvSpPr/>
                <p:nvPr/>
              </p:nvSpPr>
              <p:spPr bwMode="auto">
                <a:xfrm>
                  <a:off x="9330657" y="5627493"/>
                  <a:ext cx="213962" cy="10580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8" name="Rectangle 17">
                  <a:extLst>
                    <a:ext uri="{FF2B5EF4-FFF2-40B4-BE49-F238E27FC236}">
                      <a16:creationId xmlns:a16="http://schemas.microsoft.com/office/drawing/2014/main" id="{67542BE0-77A0-48C9-9A62-6413148D8159}"/>
                    </a:ext>
                  </a:extLst>
                </p:cNvPr>
                <p:cNvSpPr/>
                <p:nvPr/>
              </p:nvSpPr>
              <p:spPr bwMode="auto">
                <a:xfrm>
                  <a:off x="10702592" y="5676233"/>
                  <a:ext cx="213962" cy="10580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9" name="Rectangle 18">
                  <a:extLst>
                    <a:ext uri="{FF2B5EF4-FFF2-40B4-BE49-F238E27FC236}">
                      <a16:creationId xmlns:a16="http://schemas.microsoft.com/office/drawing/2014/main" id="{7191538A-BD0A-4277-97C0-E9F5D873418E}"/>
                    </a:ext>
                  </a:extLst>
                </p:cNvPr>
                <p:cNvSpPr/>
                <p:nvPr/>
              </p:nvSpPr>
              <p:spPr bwMode="auto">
                <a:xfrm>
                  <a:off x="10968707" y="5133387"/>
                  <a:ext cx="204274"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0" name="Rectangle 19">
                  <a:extLst>
                    <a:ext uri="{FF2B5EF4-FFF2-40B4-BE49-F238E27FC236}">
                      <a16:creationId xmlns:a16="http://schemas.microsoft.com/office/drawing/2014/main" id="{3FC689A0-BE75-47BE-A446-5CD861713458}"/>
                    </a:ext>
                  </a:extLst>
                </p:cNvPr>
                <p:cNvSpPr/>
                <p:nvPr/>
              </p:nvSpPr>
              <p:spPr bwMode="auto">
                <a:xfrm>
                  <a:off x="10916783" y="5338752"/>
                  <a:ext cx="237951" cy="2798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1" name="Rectangle 20">
                  <a:extLst>
                    <a:ext uri="{FF2B5EF4-FFF2-40B4-BE49-F238E27FC236}">
                      <a16:creationId xmlns:a16="http://schemas.microsoft.com/office/drawing/2014/main" id="{87D556CB-7839-4B99-8EF2-D54BD1E7E456}"/>
                    </a:ext>
                  </a:extLst>
                </p:cNvPr>
                <p:cNvSpPr/>
                <p:nvPr/>
              </p:nvSpPr>
              <p:spPr bwMode="auto">
                <a:xfrm>
                  <a:off x="11052013" y="5599571"/>
                  <a:ext cx="213962" cy="10580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2" name="Rectangle 21">
                  <a:extLst>
                    <a:ext uri="{FF2B5EF4-FFF2-40B4-BE49-F238E27FC236}">
                      <a16:creationId xmlns:a16="http://schemas.microsoft.com/office/drawing/2014/main" id="{2419FDB8-A7A7-4F32-9847-5DA385ACCD79}"/>
                    </a:ext>
                  </a:extLst>
                </p:cNvPr>
                <p:cNvSpPr/>
                <p:nvPr/>
              </p:nvSpPr>
              <p:spPr bwMode="auto">
                <a:xfrm>
                  <a:off x="9551421" y="5347230"/>
                  <a:ext cx="213962" cy="9107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3" name="Rectangle 22">
                  <a:extLst>
                    <a:ext uri="{FF2B5EF4-FFF2-40B4-BE49-F238E27FC236}">
                      <a16:creationId xmlns:a16="http://schemas.microsoft.com/office/drawing/2014/main" id="{3CCB9C04-356C-48C6-B6CF-BA276E5612D4}"/>
                    </a:ext>
                  </a:extLst>
                </p:cNvPr>
                <p:cNvSpPr/>
                <p:nvPr/>
              </p:nvSpPr>
              <p:spPr bwMode="auto">
                <a:xfrm>
                  <a:off x="9598256" y="5508494"/>
                  <a:ext cx="213962" cy="9107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10" name="TextBox 9">
                <a:extLst>
                  <a:ext uri="{FF2B5EF4-FFF2-40B4-BE49-F238E27FC236}">
                    <a16:creationId xmlns:a16="http://schemas.microsoft.com/office/drawing/2014/main" id="{D90F24CE-235C-4D23-B6C8-4768354B3D97}"/>
                  </a:ext>
                </a:extLst>
              </p:cNvPr>
              <p:cNvSpPr txBox="1"/>
              <p:nvPr/>
            </p:nvSpPr>
            <p:spPr>
              <a:xfrm>
                <a:off x="1333780" y="2512605"/>
                <a:ext cx="4570195" cy="215444"/>
              </a:xfrm>
              <a:prstGeom prst="rect">
                <a:avLst/>
              </a:prstGeom>
              <a:noFill/>
            </p:spPr>
            <p:txBody>
              <a:bodyPr wrap="square" rtlCol="0">
                <a:spAutoFit/>
              </a:bodyPr>
              <a:lstStyle/>
              <a:p>
                <a:r>
                  <a:rPr lang="en-US" sz="800" dirty="0"/>
                  <a:t>Source: Zhang, </a:t>
                </a:r>
                <a:r>
                  <a:rPr lang="en-US" sz="800" i="1" dirty="0"/>
                  <a:t>Electromagnetic Theory for Microwaves and Optoelectronics</a:t>
                </a:r>
                <a:r>
                  <a:rPr lang="en-US" sz="800" dirty="0"/>
                  <a:t>, 2</a:t>
                </a:r>
                <a:r>
                  <a:rPr lang="en-US" sz="800" baseline="30000" dirty="0"/>
                  <a:t>nd</a:t>
                </a:r>
                <a:r>
                  <a:rPr lang="en-US" sz="800" dirty="0"/>
                  <a:t> ed., Springer</a:t>
                </a:r>
                <a:endParaRPr lang="en-GB" sz="800" dirty="0"/>
              </a:p>
            </p:txBody>
          </p:sp>
        </p:grpSp>
        <p:sp>
          <p:nvSpPr>
            <p:cNvPr id="5" name="TextBox 4">
              <a:extLst>
                <a:ext uri="{FF2B5EF4-FFF2-40B4-BE49-F238E27FC236}">
                  <a16:creationId xmlns:a16="http://schemas.microsoft.com/office/drawing/2014/main" id="{7E33C73F-B8BD-4B4E-B0E7-BD24CE277225}"/>
                </a:ext>
              </a:extLst>
            </p:cNvPr>
            <p:cNvSpPr txBox="1"/>
            <p:nvPr/>
          </p:nvSpPr>
          <p:spPr>
            <a:xfrm>
              <a:off x="1564210" y="1308084"/>
              <a:ext cx="2649945" cy="369332"/>
            </a:xfrm>
            <a:prstGeom prst="rect">
              <a:avLst/>
            </a:prstGeom>
            <a:noFill/>
          </p:spPr>
          <p:txBody>
            <a:bodyPr wrap="square" rtlCol="0">
              <a:spAutoFit/>
            </a:bodyPr>
            <a:lstStyle/>
            <a:p>
              <a:r>
                <a:rPr lang="en-US" i="1" dirty="0">
                  <a:solidFill>
                    <a:srgbClr val="C00000"/>
                  </a:solidFill>
                </a:rPr>
                <a:t>Rectangular waveguide</a:t>
              </a:r>
            </a:p>
          </p:txBody>
        </p:sp>
        <p:sp>
          <p:nvSpPr>
            <p:cNvPr id="6" name="TextBox 5">
              <a:extLst>
                <a:ext uri="{FF2B5EF4-FFF2-40B4-BE49-F238E27FC236}">
                  <a16:creationId xmlns:a16="http://schemas.microsoft.com/office/drawing/2014/main" id="{293CB77A-EB91-4132-ACC2-2EB87933957C}"/>
                </a:ext>
              </a:extLst>
            </p:cNvPr>
            <p:cNvSpPr txBox="1"/>
            <p:nvPr/>
          </p:nvSpPr>
          <p:spPr>
            <a:xfrm>
              <a:off x="5097470" y="1176211"/>
              <a:ext cx="2150680" cy="369332"/>
            </a:xfrm>
            <a:prstGeom prst="rect">
              <a:avLst/>
            </a:prstGeom>
            <a:noFill/>
          </p:spPr>
          <p:txBody>
            <a:bodyPr wrap="square" rtlCol="0">
              <a:spAutoFit/>
            </a:bodyPr>
            <a:lstStyle/>
            <a:p>
              <a:r>
                <a:rPr lang="en-US" i="1" dirty="0">
                  <a:solidFill>
                    <a:srgbClr val="C00000"/>
                  </a:solidFill>
                </a:rPr>
                <a:t>Circular waveguide</a:t>
              </a:r>
            </a:p>
          </p:txBody>
        </p:sp>
        <p:sp>
          <p:nvSpPr>
            <p:cNvPr id="7" name="TextBox 6">
              <a:extLst>
                <a:ext uri="{FF2B5EF4-FFF2-40B4-BE49-F238E27FC236}">
                  <a16:creationId xmlns:a16="http://schemas.microsoft.com/office/drawing/2014/main" id="{0BB2AF79-8DBE-4480-926E-37871EC45C3F}"/>
                </a:ext>
              </a:extLst>
            </p:cNvPr>
            <p:cNvSpPr txBox="1"/>
            <p:nvPr/>
          </p:nvSpPr>
          <p:spPr>
            <a:xfrm>
              <a:off x="7876810" y="1048467"/>
              <a:ext cx="3175088" cy="646331"/>
            </a:xfrm>
            <a:prstGeom prst="rect">
              <a:avLst/>
            </a:prstGeom>
            <a:noFill/>
          </p:spPr>
          <p:txBody>
            <a:bodyPr wrap="square" rtlCol="0">
              <a:spAutoFit/>
            </a:bodyPr>
            <a:lstStyle/>
            <a:p>
              <a:r>
                <a:rPr lang="en-US" i="1" dirty="0" err="1">
                  <a:solidFill>
                    <a:srgbClr val="C00000"/>
                  </a:solidFill>
                </a:rPr>
                <a:t>Arbitrarly</a:t>
              </a:r>
              <a:r>
                <a:rPr lang="en-US" i="1" dirty="0">
                  <a:solidFill>
                    <a:srgbClr val="C00000"/>
                  </a:solidFill>
                </a:rPr>
                <a:t> shaped </a:t>
              </a:r>
              <a:br>
                <a:rPr lang="en-US" i="1" dirty="0">
                  <a:solidFill>
                    <a:srgbClr val="C00000"/>
                  </a:solidFill>
                </a:rPr>
              </a:br>
              <a:r>
                <a:rPr lang="en-US" i="1" dirty="0">
                  <a:solidFill>
                    <a:srgbClr val="C00000"/>
                  </a:solidFill>
                </a:rPr>
                <a:t>cross-section waveguide</a:t>
              </a:r>
            </a:p>
          </p:txBody>
        </p:sp>
      </p:grpSp>
      <p:sp>
        <p:nvSpPr>
          <p:cNvPr id="24" name="TextBox 23">
            <a:extLst>
              <a:ext uri="{FF2B5EF4-FFF2-40B4-BE49-F238E27FC236}">
                <a16:creationId xmlns:a16="http://schemas.microsoft.com/office/drawing/2014/main" id="{15EE6683-3C72-4F50-B071-B615D827621A}"/>
              </a:ext>
            </a:extLst>
          </p:cNvPr>
          <p:cNvSpPr txBox="1"/>
          <p:nvPr/>
        </p:nvSpPr>
        <p:spPr>
          <a:xfrm>
            <a:off x="80512" y="2413224"/>
            <a:ext cx="8874722" cy="2585323"/>
          </a:xfrm>
          <a:prstGeom prst="rect">
            <a:avLst/>
          </a:prstGeom>
          <a:noFill/>
        </p:spPr>
        <p:txBody>
          <a:bodyPr wrap="square" rtlCol="0">
            <a:spAutoFit/>
          </a:bodyPr>
          <a:lstStyle/>
          <a:p>
            <a:pPr marL="285750" indent="-285750">
              <a:buFont typeface="Arial" panose="020B0604020202020204" pitchFamily="34" charset="0"/>
              <a:buChar char="•"/>
            </a:pPr>
            <a:r>
              <a:rPr lang="en-US" dirty="0"/>
              <a:t>Waveguides </a:t>
            </a:r>
            <a:r>
              <a:rPr lang="en-US" dirty="0" smtClean="0"/>
              <a:t>are hollow </a:t>
            </a:r>
            <a:r>
              <a:rPr lang="en-US" dirty="0"/>
              <a:t>metallic tubes with </a:t>
            </a:r>
            <a:r>
              <a:rPr lang="en-US" u="sng" dirty="0"/>
              <a:t>uniform </a:t>
            </a:r>
            <a:r>
              <a:rPr lang="en-US" u="sng" dirty="0" smtClean="0"/>
              <a:t>cross-sections</a:t>
            </a:r>
            <a:r>
              <a:rPr lang="en-US" dirty="0" smtClean="0"/>
              <a:t> of different shapes.</a:t>
            </a:r>
            <a:endParaRPr lang="en-US" dirty="0"/>
          </a:p>
          <a:p>
            <a:endParaRPr lang="en-US" dirty="0"/>
          </a:p>
          <a:p>
            <a:pPr marL="285750" indent="-285750">
              <a:buFont typeface="Arial" panose="020B0604020202020204" pitchFamily="34" charset="0"/>
              <a:buChar char="•"/>
            </a:pPr>
            <a:r>
              <a:rPr lang="en-US" dirty="0"/>
              <a:t>The metallic waveguide is a completely enclosed system </a:t>
            </a:r>
            <a:r>
              <a:rPr lang="en-US" u="sng" dirty="0"/>
              <a:t>without any radiation </a:t>
            </a:r>
            <a:r>
              <a:rPr lang="en-US" u="sng" dirty="0" smtClean="0"/>
              <a:t>loss</a:t>
            </a:r>
            <a:r>
              <a:rPr lang="en-US" dirty="0" smtClean="0"/>
              <a:t>.</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Waveguides present a one-conductor system, so </a:t>
            </a:r>
            <a:r>
              <a:rPr lang="en-US" i="1" dirty="0"/>
              <a:t>no TEM-mode propagation </a:t>
            </a:r>
            <a:r>
              <a:rPr lang="en-US" dirty="0"/>
              <a:t>is possible. </a:t>
            </a:r>
            <a:br>
              <a:rPr lang="en-US" dirty="0"/>
            </a:br>
            <a:r>
              <a:rPr lang="en-US" dirty="0"/>
              <a:t>Propagation happens in TE-mode </a:t>
            </a:r>
            <a:r>
              <a:rPr lang="en-US" i="1" dirty="0"/>
              <a:t>(</a:t>
            </a:r>
            <a:r>
              <a:rPr lang="en-US" b="1" i="1" dirty="0"/>
              <a:t>T</a:t>
            </a:r>
            <a:r>
              <a:rPr lang="en-US" i="1" dirty="0"/>
              <a:t>ransverse-</a:t>
            </a:r>
            <a:r>
              <a:rPr lang="en-US" b="1" i="1" dirty="0"/>
              <a:t>E</a:t>
            </a:r>
            <a:r>
              <a:rPr lang="en-US" i="1" dirty="0"/>
              <a:t>lectric) </a:t>
            </a:r>
            <a:r>
              <a:rPr lang="en-US" dirty="0"/>
              <a:t>and TM-mode </a:t>
            </a:r>
            <a:r>
              <a:rPr lang="en-US" i="1" dirty="0"/>
              <a:t>(</a:t>
            </a:r>
            <a:r>
              <a:rPr lang="en-US" b="1" i="1" dirty="0"/>
              <a:t>T</a:t>
            </a:r>
            <a:r>
              <a:rPr lang="en-US" i="1" dirty="0"/>
              <a:t>ransverse-</a:t>
            </a:r>
            <a:r>
              <a:rPr lang="en-US" b="1" i="1" dirty="0"/>
              <a:t>M</a:t>
            </a:r>
            <a:r>
              <a:rPr lang="en-US" i="1" dirty="0"/>
              <a:t>agnetic). </a:t>
            </a:r>
            <a:r>
              <a:rPr lang="en-US" dirty="0"/>
              <a:t>These </a:t>
            </a:r>
            <a:r>
              <a:rPr lang="en-US" u="sng" dirty="0"/>
              <a:t>modes have a lower frequency limit, the so-called cut-off frequency</a:t>
            </a:r>
            <a:r>
              <a:rPr lang="en-US" dirty="0"/>
              <a:t> below which propagation is not possible. The cut-off frequency depends on the dimensions of the waveguide cross-section.</a:t>
            </a:r>
            <a:endParaRPr lang="en-GB" dirty="0"/>
          </a:p>
        </p:txBody>
      </p:sp>
      <p:sp>
        <p:nvSpPr>
          <p:cNvPr id="2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Waveguides</a:t>
            </a:r>
            <a:endParaRPr lang="en-GB" sz="3200" dirty="0">
              <a:solidFill>
                <a:srgbClr val="1F497D"/>
              </a:solidFill>
              <a:latin typeface="Constantia" pitchFamily="18" charset="0"/>
            </a:endParaRPr>
          </a:p>
        </p:txBody>
      </p:sp>
      <p:sp>
        <p:nvSpPr>
          <p:cNvPr id="26" name="TextBox 25"/>
          <p:cNvSpPr txBox="1"/>
          <p:nvPr/>
        </p:nvSpPr>
        <p:spPr>
          <a:xfrm>
            <a:off x="1322138" y="6671262"/>
            <a:ext cx="2080982" cy="246221"/>
          </a:xfrm>
          <a:prstGeom prst="rect">
            <a:avLst/>
          </a:prstGeom>
          <a:noFill/>
        </p:spPr>
        <p:txBody>
          <a:bodyPr wrap="square" rtlCol="0">
            <a:spAutoFit/>
          </a:bodyPr>
          <a:lstStyle/>
          <a:p>
            <a:r>
              <a:rPr lang="en-US" sz="1000" i="1" dirty="0" smtClean="0"/>
              <a:t>Picture source: www.pasternak.com</a:t>
            </a:r>
            <a:endParaRPr lang="de-DE" sz="1000" i="1" dirty="0"/>
          </a:p>
        </p:txBody>
      </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3882" y="5106365"/>
            <a:ext cx="1798476" cy="1630821"/>
          </a:xfrm>
          <a:prstGeom prst="rect">
            <a:avLst/>
          </a:prstGeom>
        </p:spPr>
      </p:pic>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12" y="5169992"/>
            <a:ext cx="2423370" cy="1501270"/>
          </a:xfrm>
          <a:prstGeom prst="rect">
            <a:avLst/>
          </a:prstGeom>
        </p:spPr>
      </p:pic>
      <p:sp>
        <p:nvSpPr>
          <p:cNvPr id="29" name="TextBox 28">
            <a:extLst>
              <a:ext uri="{FF2B5EF4-FFF2-40B4-BE49-F238E27FC236}">
                <a16:creationId xmlns:a16="http://schemas.microsoft.com/office/drawing/2014/main" id="{D0967019-FD22-4FF5-A62F-673A85BA20A4}"/>
              </a:ext>
            </a:extLst>
          </p:cNvPr>
          <p:cNvSpPr txBox="1"/>
          <p:nvPr/>
        </p:nvSpPr>
        <p:spPr>
          <a:xfrm>
            <a:off x="4572000" y="5106365"/>
            <a:ext cx="478539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Waves are following the waveguide shape, even if it is bend.</a:t>
            </a:r>
          </a:p>
          <a:p>
            <a:pPr marL="285750" indent="-285750">
              <a:buFont typeface="Arial" panose="020B0604020202020204" pitchFamily="34" charset="0"/>
              <a:buChar char="•"/>
            </a:pPr>
            <a:r>
              <a:rPr lang="en-US" dirty="0"/>
              <a:t>P</a:t>
            </a:r>
            <a:r>
              <a:rPr lang="en-US" dirty="0" smtClean="0"/>
              <a:t>ropagating </a:t>
            </a:r>
            <a:r>
              <a:rPr lang="en-US" dirty="0"/>
              <a:t>waves </a:t>
            </a:r>
            <a:r>
              <a:rPr lang="en-US" dirty="0" smtClean="0"/>
              <a:t>need </a:t>
            </a:r>
            <a:r>
              <a:rPr lang="en-US" dirty="0"/>
              <a:t>to </a:t>
            </a:r>
            <a:r>
              <a:rPr lang="en-US" dirty="0" smtClean="0"/>
              <a:t>fulfill </a:t>
            </a:r>
            <a:r>
              <a:rPr lang="en-US" dirty="0"/>
              <a:t>boundary conditions on the waveguide walls.</a:t>
            </a:r>
          </a:p>
        </p:txBody>
      </p:sp>
    </p:spTree>
    <p:extLst>
      <p:ext uri="{BB962C8B-B14F-4D97-AF65-F5344CB8AC3E}">
        <p14:creationId xmlns:p14="http://schemas.microsoft.com/office/powerpoint/2010/main" val="13002422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5704" y="67325"/>
            <a:ext cx="3668510" cy="2087965"/>
          </a:xfrm>
          <a:prstGeom prst="rect">
            <a:avLst/>
          </a:prstGeom>
        </p:spPr>
      </p:pic>
      <p:sp>
        <p:nvSpPr>
          <p:cNvPr id="24" name="Rectangle 3"/>
          <p:cNvSpPr>
            <a:spLocks noChangeArrowheads="1"/>
          </p:cNvSpPr>
          <p:nvPr/>
        </p:nvSpPr>
        <p:spPr bwMode="auto">
          <a:xfrm>
            <a:off x="0" y="0"/>
            <a:ext cx="4737463"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Rectangular Waveguide</a:t>
            </a:r>
            <a:endParaRPr lang="en-GB" sz="3200" dirty="0">
              <a:solidFill>
                <a:srgbClr val="1F497D"/>
              </a:solidFill>
              <a:latin typeface="Constantia" pitchFamily="18" charset="0"/>
            </a:endParaRPr>
          </a:p>
        </p:txBody>
      </p:sp>
      <p:grpSp>
        <p:nvGrpSpPr>
          <p:cNvPr id="25" name="Group 24">
            <a:extLst>
              <a:ext uri="{FF2B5EF4-FFF2-40B4-BE49-F238E27FC236}">
                <a16:creationId xmlns:a16="http://schemas.microsoft.com/office/drawing/2014/main" id="{7943E443-816F-435D-B190-6460B847861D}"/>
              </a:ext>
            </a:extLst>
          </p:cNvPr>
          <p:cNvGrpSpPr/>
          <p:nvPr/>
        </p:nvGrpSpPr>
        <p:grpSpPr>
          <a:xfrm>
            <a:off x="364650" y="609600"/>
            <a:ext cx="3427646" cy="1166002"/>
            <a:chOff x="335250" y="1484373"/>
            <a:chExt cx="4570195" cy="1554668"/>
          </a:xfrm>
        </p:grpSpPr>
        <p:grpSp>
          <p:nvGrpSpPr>
            <p:cNvPr id="26" name="Group 25">
              <a:extLst>
                <a:ext uri="{FF2B5EF4-FFF2-40B4-BE49-F238E27FC236}">
                  <a16:creationId xmlns:a16="http://schemas.microsoft.com/office/drawing/2014/main" id="{EBD05B95-AC0E-4032-98B9-7664A165E1BA}"/>
                </a:ext>
              </a:extLst>
            </p:cNvPr>
            <p:cNvGrpSpPr/>
            <p:nvPr/>
          </p:nvGrpSpPr>
          <p:grpSpPr>
            <a:xfrm>
              <a:off x="335250" y="1484373"/>
              <a:ext cx="4570195" cy="1554668"/>
              <a:chOff x="258440" y="1009485"/>
              <a:chExt cx="4570195" cy="1554668"/>
            </a:xfrm>
          </p:grpSpPr>
          <p:pic>
            <p:nvPicPr>
              <p:cNvPr id="28" name="Picture 27" descr="Diagram, shape&#10;&#10;Description automatically generated">
                <a:extLst>
                  <a:ext uri="{FF2B5EF4-FFF2-40B4-BE49-F238E27FC236}">
                    <a16:creationId xmlns:a16="http://schemas.microsoft.com/office/drawing/2014/main" id="{01ED0F27-B896-4725-B803-4D6B97299346}"/>
                  </a:ext>
                </a:extLst>
              </p:cNvPr>
              <p:cNvPicPr>
                <a:picLocks noChangeAspect="1"/>
              </p:cNvPicPr>
              <p:nvPr/>
            </p:nvPicPr>
            <p:blipFill rotWithShape="1">
              <a:blip r:embed="rId3">
                <a:extLst>
                  <a:ext uri="{28A0092B-C50C-407E-A947-70E740481C1C}">
                    <a14:useLocalDpi xmlns:a14="http://schemas.microsoft.com/office/drawing/2010/main" val="0"/>
                  </a:ext>
                </a:extLst>
              </a:blip>
              <a:srcRect r="46364" b="62185"/>
              <a:stretch/>
            </p:blipFill>
            <p:spPr>
              <a:xfrm>
                <a:off x="642490" y="1009485"/>
                <a:ext cx="3422912" cy="1311095"/>
              </a:xfrm>
              <a:prstGeom prst="rect">
                <a:avLst/>
              </a:prstGeom>
            </p:spPr>
          </p:pic>
          <p:sp>
            <p:nvSpPr>
              <p:cNvPr id="29" name="TextBox 28">
                <a:extLst>
                  <a:ext uri="{FF2B5EF4-FFF2-40B4-BE49-F238E27FC236}">
                    <a16:creationId xmlns:a16="http://schemas.microsoft.com/office/drawing/2014/main" id="{BFAE74EA-5171-4294-9CE3-2C5792C0BA46}"/>
                  </a:ext>
                </a:extLst>
              </p:cNvPr>
              <p:cNvSpPr txBox="1"/>
              <p:nvPr/>
            </p:nvSpPr>
            <p:spPr>
              <a:xfrm>
                <a:off x="258440" y="2317932"/>
                <a:ext cx="4570195" cy="246221"/>
              </a:xfrm>
              <a:prstGeom prst="rect">
                <a:avLst/>
              </a:prstGeom>
              <a:noFill/>
            </p:spPr>
            <p:txBody>
              <a:bodyPr wrap="square" rtlCol="0">
                <a:spAutoFit/>
              </a:bodyPr>
              <a:lstStyle/>
              <a:p>
                <a:r>
                  <a:rPr lang="en-US" sz="600" dirty="0"/>
                  <a:t>Source: Zhang, </a:t>
                </a:r>
                <a:r>
                  <a:rPr lang="en-US" sz="600" i="1" dirty="0"/>
                  <a:t>Electromagnetic Theory for Microwaves and Optoelectronics</a:t>
                </a:r>
                <a:r>
                  <a:rPr lang="en-US" sz="600" dirty="0"/>
                  <a:t>, 2</a:t>
                </a:r>
                <a:r>
                  <a:rPr lang="en-US" sz="600" baseline="30000" dirty="0"/>
                  <a:t>nd</a:t>
                </a:r>
                <a:r>
                  <a:rPr lang="en-US" sz="600" dirty="0"/>
                  <a:t> ed., Springer</a:t>
                </a:r>
                <a:endParaRPr lang="en-GB" sz="600" dirty="0"/>
              </a:p>
            </p:txBody>
          </p:sp>
          <p:cxnSp>
            <p:nvCxnSpPr>
              <p:cNvPr id="30" name="Straight Arrow Connector 29">
                <a:extLst>
                  <a:ext uri="{FF2B5EF4-FFF2-40B4-BE49-F238E27FC236}">
                    <a16:creationId xmlns:a16="http://schemas.microsoft.com/office/drawing/2014/main" id="{25CF08B2-C409-499E-B3FE-C0F03DE66CC1}"/>
                  </a:ext>
                </a:extLst>
              </p:cNvPr>
              <p:cNvCxnSpPr>
                <a:cxnSpLocks/>
              </p:cNvCxnSpPr>
              <p:nvPr/>
            </p:nvCxnSpPr>
            <p:spPr bwMode="auto">
              <a:xfrm flipH="1">
                <a:off x="3983725" y="2032392"/>
                <a:ext cx="708058" cy="0"/>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31" name="TextBox 30">
                <a:extLst>
                  <a:ext uri="{FF2B5EF4-FFF2-40B4-BE49-F238E27FC236}">
                    <a16:creationId xmlns:a16="http://schemas.microsoft.com/office/drawing/2014/main" id="{C36B9632-9124-416B-B39C-2246CD2F015A}"/>
                  </a:ext>
                </a:extLst>
              </p:cNvPr>
              <p:cNvSpPr txBox="1"/>
              <p:nvPr/>
            </p:nvSpPr>
            <p:spPr>
              <a:xfrm>
                <a:off x="4142212" y="1973620"/>
                <a:ext cx="115213" cy="369332"/>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z</a:t>
                </a:r>
                <a:endParaRPr lang="en-GB" sz="1200" i="1" dirty="0">
                  <a:latin typeface="Times New Roman" panose="02020603050405020304" pitchFamily="18" charset="0"/>
                  <a:cs typeface="Times New Roman" panose="02020603050405020304" pitchFamily="18" charset="0"/>
                </a:endParaRPr>
              </a:p>
            </p:txBody>
          </p:sp>
          <p:grpSp>
            <p:nvGrpSpPr>
              <p:cNvPr id="32" name="Group 31">
                <a:extLst>
                  <a:ext uri="{FF2B5EF4-FFF2-40B4-BE49-F238E27FC236}">
                    <a16:creationId xmlns:a16="http://schemas.microsoft.com/office/drawing/2014/main" id="{2AB6569A-44D2-4E37-82F0-217C47D05BDE}"/>
                  </a:ext>
                </a:extLst>
              </p:cNvPr>
              <p:cNvGrpSpPr/>
              <p:nvPr/>
            </p:nvGrpSpPr>
            <p:grpSpPr>
              <a:xfrm>
                <a:off x="488870" y="1234956"/>
                <a:ext cx="285524" cy="504224"/>
                <a:chOff x="488870" y="1234956"/>
                <a:chExt cx="285524" cy="504224"/>
              </a:xfrm>
            </p:grpSpPr>
            <p:cxnSp>
              <p:nvCxnSpPr>
                <p:cNvPr id="36" name="Straight Arrow Connector 35">
                  <a:extLst>
                    <a:ext uri="{FF2B5EF4-FFF2-40B4-BE49-F238E27FC236}">
                      <a16:creationId xmlns:a16="http://schemas.microsoft.com/office/drawing/2014/main" id="{9C431DF0-A679-44A1-A79C-590C4B3EAB86}"/>
                    </a:ext>
                  </a:extLst>
                </p:cNvPr>
                <p:cNvCxnSpPr>
                  <a:cxnSpLocks/>
                </p:cNvCxnSpPr>
                <p:nvPr/>
              </p:nvCxnSpPr>
              <p:spPr bwMode="auto">
                <a:xfrm flipV="1">
                  <a:off x="735989" y="1234956"/>
                  <a:ext cx="0" cy="504224"/>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37" name="TextBox 36">
                  <a:extLst>
                    <a:ext uri="{FF2B5EF4-FFF2-40B4-BE49-F238E27FC236}">
                      <a16:creationId xmlns:a16="http://schemas.microsoft.com/office/drawing/2014/main" id="{5C5D5EA6-99EF-41A3-99C1-56975F4EF198}"/>
                    </a:ext>
                  </a:extLst>
                </p:cNvPr>
                <p:cNvSpPr txBox="1"/>
                <p:nvPr/>
              </p:nvSpPr>
              <p:spPr>
                <a:xfrm>
                  <a:off x="488870" y="1278320"/>
                  <a:ext cx="285524" cy="400109"/>
                </a:xfrm>
                <a:prstGeom prst="rect">
                  <a:avLst/>
                </a:prstGeom>
                <a:noFill/>
              </p:spPr>
              <p:txBody>
                <a:bodyPr wrap="square" rtlCol="0">
                  <a:spAutoFit/>
                </a:bodyPr>
                <a:lstStyle/>
                <a:p>
                  <a:r>
                    <a:rPr lang="en-US" sz="1350" i="1" dirty="0">
                      <a:latin typeface="Times New Roman" panose="02020603050405020304" pitchFamily="18" charset="0"/>
                      <a:cs typeface="Times New Roman" panose="02020603050405020304" pitchFamily="18" charset="0"/>
                    </a:rPr>
                    <a:t>b</a:t>
                  </a:r>
                  <a:endParaRPr lang="en-GB" sz="1350" i="1" dirty="0">
                    <a:latin typeface="Times New Roman" panose="02020603050405020304" pitchFamily="18" charset="0"/>
                    <a:cs typeface="Times New Roman" panose="02020603050405020304" pitchFamily="18" charset="0"/>
                  </a:endParaRPr>
                </a:p>
              </p:txBody>
            </p:sp>
          </p:grpSp>
          <p:grpSp>
            <p:nvGrpSpPr>
              <p:cNvPr id="33" name="Group 32">
                <a:extLst>
                  <a:ext uri="{FF2B5EF4-FFF2-40B4-BE49-F238E27FC236}">
                    <a16:creationId xmlns:a16="http://schemas.microsoft.com/office/drawing/2014/main" id="{27D88026-BD2F-4E52-9A30-ABFB0160313D}"/>
                  </a:ext>
                </a:extLst>
              </p:cNvPr>
              <p:cNvGrpSpPr/>
              <p:nvPr/>
            </p:nvGrpSpPr>
            <p:grpSpPr>
              <a:xfrm>
                <a:off x="812800" y="1892800"/>
                <a:ext cx="789815" cy="453232"/>
                <a:chOff x="812800" y="1892800"/>
                <a:chExt cx="789815" cy="453232"/>
              </a:xfrm>
            </p:grpSpPr>
            <p:cxnSp>
              <p:nvCxnSpPr>
                <p:cNvPr id="34" name="Straight Arrow Connector 33">
                  <a:extLst>
                    <a:ext uri="{FF2B5EF4-FFF2-40B4-BE49-F238E27FC236}">
                      <a16:creationId xmlns:a16="http://schemas.microsoft.com/office/drawing/2014/main" id="{C3558278-EAF9-496A-88BC-B95233125C9C}"/>
                    </a:ext>
                  </a:extLst>
                </p:cNvPr>
                <p:cNvCxnSpPr/>
                <p:nvPr/>
              </p:nvCxnSpPr>
              <p:spPr bwMode="auto">
                <a:xfrm>
                  <a:off x="812800" y="1892800"/>
                  <a:ext cx="789815" cy="419374"/>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35" name="TextBox 34">
                  <a:extLst>
                    <a:ext uri="{FF2B5EF4-FFF2-40B4-BE49-F238E27FC236}">
                      <a16:creationId xmlns:a16="http://schemas.microsoft.com/office/drawing/2014/main" id="{74BC493D-C8CF-46F0-B50B-4F8D63DA63D2}"/>
                    </a:ext>
                  </a:extLst>
                </p:cNvPr>
                <p:cNvSpPr txBox="1"/>
                <p:nvPr/>
              </p:nvSpPr>
              <p:spPr>
                <a:xfrm>
                  <a:off x="894636" y="1945923"/>
                  <a:ext cx="285524" cy="400109"/>
                </a:xfrm>
                <a:prstGeom prst="rect">
                  <a:avLst/>
                </a:prstGeom>
                <a:noFill/>
              </p:spPr>
              <p:txBody>
                <a:bodyPr wrap="square" rtlCol="0">
                  <a:spAutoFit/>
                </a:bodyPr>
                <a:lstStyle/>
                <a:p>
                  <a:r>
                    <a:rPr lang="en-US" sz="1350" i="1" dirty="0">
                      <a:latin typeface="Times New Roman" panose="02020603050405020304" pitchFamily="18" charset="0"/>
                      <a:cs typeface="Times New Roman" panose="02020603050405020304" pitchFamily="18" charset="0"/>
                    </a:rPr>
                    <a:t>a</a:t>
                  </a:r>
                  <a:endParaRPr lang="en-GB" sz="1350" i="1" dirty="0">
                    <a:latin typeface="Times New Roman" panose="02020603050405020304" pitchFamily="18" charset="0"/>
                    <a:cs typeface="Times New Roman" panose="02020603050405020304" pitchFamily="18" charset="0"/>
                  </a:endParaRPr>
                </a:p>
              </p:txBody>
            </p:sp>
          </p:grpSp>
        </p:grpSp>
        <p:sp>
          <p:nvSpPr>
            <p:cNvPr id="27" name="TextBox 26">
              <a:extLst>
                <a:ext uri="{FF2B5EF4-FFF2-40B4-BE49-F238E27FC236}">
                  <a16:creationId xmlns:a16="http://schemas.microsoft.com/office/drawing/2014/main" id="{394E2BD2-AFE5-436C-8592-F13A7B5385BA}"/>
                </a:ext>
              </a:extLst>
            </p:cNvPr>
            <p:cNvSpPr txBox="1"/>
            <p:nvPr/>
          </p:nvSpPr>
          <p:spPr>
            <a:xfrm>
              <a:off x="1948259" y="1707895"/>
              <a:ext cx="767839" cy="400109"/>
            </a:xfrm>
            <a:prstGeom prst="rect">
              <a:avLst/>
            </a:prstGeom>
            <a:noFill/>
          </p:spPr>
          <p:txBody>
            <a:bodyPr wrap="square" rtlCol="0">
              <a:spAutoFit/>
            </a:bodyPr>
            <a:lstStyle/>
            <a:p>
              <a:r>
                <a:rPr lang="en-US" sz="1350" i="1" dirty="0">
                  <a:latin typeface="Times New Roman" panose="02020603050405020304" pitchFamily="18" charset="0"/>
                  <a:cs typeface="Times New Roman" panose="02020603050405020304" pitchFamily="18" charset="0"/>
                </a:rPr>
                <a:t>a &gt; b</a:t>
              </a:r>
              <a:endParaRPr lang="en-GB" sz="1350" i="1" dirty="0">
                <a:latin typeface="Times New Roman" panose="02020603050405020304" pitchFamily="18" charset="0"/>
                <a:cs typeface="Times New Roman" panose="02020603050405020304" pitchFamily="18" charset="0"/>
              </a:endParaRPr>
            </a:p>
          </p:txBody>
        </p:sp>
      </p:grpSp>
      <p:sp>
        <p:nvSpPr>
          <p:cNvPr id="38" name="TextBox 37">
            <a:extLst>
              <a:ext uri="{FF2B5EF4-FFF2-40B4-BE49-F238E27FC236}">
                <a16:creationId xmlns:a16="http://schemas.microsoft.com/office/drawing/2014/main" id="{6D72032F-D596-4AB6-B8C8-FF03280B539E}"/>
              </a:ext>
            </a:extLst>
          </p:cNvPr>
          <p:cNvSpPr txBox="1"/>
          <p:nvPr/>
        </p:nvSpPr>
        <p:spPr>
          <a:xfrm>
            <a:off x="244014" y="2239350"/>
            <a:ext cx="5472713" cy="584775"/>
          </a:xfrm>
          <a:prstGeom prst="rect">
            <a:avLst/>
          </a:prstGeom>
          <a:noFill/>
        </p:spPr>
        <p:txBody>
          <a:bodyPr wrap="square" rtlCol="0">
            <a:spAutoFit/>
          </a:bodyPr>
          <a:lstStyle/>
          <a:p>
            <a:pPr marL="214313" indent="-214313">
              <a:buFont typeface="Arial" panose="020B0604020202020204" pitchFamily="34" charset="0"/>
              <a:buChar char="•"/>
            </a:pPr>
            <a:r>
              <a:rPr lang="en-US" sz="1600" dirty="0" smtClean="0"/>
              <a:t>The </a:t>
            </a:r>
            <a:r>
              <a:rPr lang="en-US" sz="1600" dirty="0"/>
              <a:t>rectangular waveguide is characterized by a propagation constant, </a:t>
            </a:r>
            <a:r>
              <a:rPr lang="en-US" sz="1600" dirty="0" smtClean="0"/>
              <a:t>attenuation </a:t>
            </a:r>
            <a:r>
              <a:rPr lang="en-US" sz="1600" dirty="0"/>
              <a:t>constant and </a:t>
            </a:r>
            <a:r>
              <a:rPr lang="en-US" sz="1600" dirty="0" smtClean="0"/>
              <a:t>characteristic </a:t>
            </a:r>
            <a:r>
              <a:rPr lang="en-US" sz="1600" dirty="0"/>
              <a:t>impedance.</a:t>
            </a:r>
          </a:p>
        </p:txBody>
      </p:sp>
      <p:sp>
        <p:nvSpPr>
          <p:cNvPr id="39" name="TextBox 38">
            <a:extLst>
              <a:ext uri="{FF2B5EF4-FFF2-40B4-BE49-F238E27FC236}">
                <a16:creationId xmlns:a16="http://schemas.microsoft.com/office/drawing/2014/main" id="{9E202EB1-0C0B-4849-8BA3-AA65E69BF67B}"/>
              </a:ext>
            </a:extLst>
          </p:cNvPr>
          <p:cNvSpPr txBox="1"/>
          <p:nvPr/>
        </p:nvSpPr>
        <p:spPr>
          <a:xfrm>
            <a:off x="294861" y="2892048"/>
            <a:ext cx="2073870" cy="369332"/>
          </a:xfrm>
          <a:prstGeom prst="rect">
            <a:avLst/>
          </a:prstGeom>
          <a:noFill/>
        </p:spPr>
        <p:txBody>
          <a:bodyPr wrap="square" rtlCol="0">
            <a:spAutoFit/>
          </a:bodyPr>
          <a:lstStyle/>
          <a:p>
            <a:r>
              <a:rPr lang="en-US" b="1" i="1" dirty="0">
                <a:solidFill>
                  <a:srgbClr val="C00000"/>
                </a:solidFill>
              </a:rPr>
              <a:t>TE-modes</a:t>
            </a:r>
            <a:endParaRPr lang="en-GB" b="1" i="1" dirty="0">
              <a:solidFill>
                <a:srgbClr val="C00000"/>
              </a:solidFill>
            </a:endParaRPr>
          </a:p>
        </p:txBody>
      </p:sp>
      <p:sp>
        <p:nvSpPr>
          <p:cNvPr id="40" name="TextBox 39">
            <a:extLst>
              <a:ext uri="{FF2B5EF4-FFF2-40B4-BE49-F238E27FC236}">
                <a16:creationId xmlns:a16="http://schemas.microsoft.com/office/drawing/2014/main" id="{3C9318BD-DE0F-4432-B79D-193D7C498816}"/>
              </a:ext>
            </a:extLst>
          </p:cNvPr>
          <p:cNvSpPr txBox="1"/>
          <p:nvPr/>
        </p:nvSpPr>
        <p:spPr>
          <a:xfrm>
            <a:off x="294861" y="3277404"/>
            <a:ext cx="4288109" cy="830997"/>
          </a:xfrm>
          <a:prstGeom prst="rect">
            <a:avLst/>
          </a:prstGeom>
          <a:noFill/>
        </p:spPr>
        <p:txBody>
          <a:bodyPr wrap="square" rtlCol="0">
            <a:spAutoFit/>
          </a:bodyPr>
          <a:lstStyle/>
          <a:p>
            <a:pPr marL="214313" indent="-214313">
              <a:buFont typeface="Arial" panose="020B0604020202020204" pitchFamily="34" charset="0"/>
              <a:buChar char="•"/>
            </a:pPr>
            <a:r>
              <a:rPr lang="en-US" sz="1600" dirty="0"/>
              <a:t>TE-modes are characterized by a zero </a:t>
            </a:r>
            <a:r>
              <a:rPr lang="en-US" sz="1600" i="1" dirty="0"/>
              <a:t>electric</a:t>
            </a:r>
            <a:r>
              <a:rPr lang="en-US" sz="1600" dirty="0"/>
              <a:t> field in propagation direction. The electric field is in the transverse plane, only.</a:t>
            </a:r>
          </a:p>
        </p:txBody>
      </p:sp>
      <p:sp>
        <p:nvSpPr>
          <p:cNvPr id="41" name="TextBox 40">
            <a:extLst>
              <a:ext uri="{FF2B5EF4-FFF2-40B4-BE49-F238E27FC236}">
                <a16:creationId xmlns:a16="http://schemas.microsoft.com/office/drawing/2014/main" id="{9E202EB1-0C0B-4849-8BA3-AA65E69BF67B}"/>
              </a:ext>
            </a:extLst>
          </p:cNvPr>
          <p:cNvSpPr txBox="1"/>
          <p:nvPr/>
        </p:nvSpPr>
        <p:spPr>
          <a:xfrm>
            <a:off x="5225341" y="2892047"/>
            <a:ext cx="2073870" cy="369332"/>
          </a:xfrm>
          <a:prstGeom prst="rect">
            <a:avLst/>
          </a:prstGeom>
          <a:noFill/>
        </p:spPr>
        <p:txBody>
          <a:bodyPr wrap="square" rtlCol="0">
            <a:spAutoFit/>
          </a:bodyPr>
          <a:lstStyle/>
          <a:p>
            <a:r>
              <a:rPr lang="en-US" b="1" i="1" dirty="0">
                <a:solidFill>
                  <a:srgbClr val="C00000"/>
                </a:solidFill>
              </a:rPr>
              <a:t>TM-modes</a:t>
            </a:r>
            <a:endParaRPr lang="en-GB" b="1" i="1" dirty="0">
              <a:solidFill>
                <a:srgbClr val="C00000"/>
              </a:solidFill>
            </a:endParaRPr>
          </a:p>
        </p:txBody>
      </p:sp>
      <p:sp>
        <p:nvSpPr>
          <p:cNvPr id="43" name="TextBox 42">
            <a:extLst>
              <a:ext uri="{FF2B5EF4-FFF2-40B4-BE49-F238E27FC236}">
                <a16:creationId xmlns:a16="http://schemas.microsoft.com/office/drawing/2014/main" id="{8F655E66-58F1-492F-94BB-85F5B3C951FA}"/>
              </a:ext>
            </a:extLst>
          </p:cNvPr>
          <p:cNvSpPr txBox="1"/>
          <p:nvPr/>
        </p:nvSpPr>
        <p:spPr>
          <a:xfrm>
            <a:off x="4628329" y="3210929"/>
            <a:ext cx="4423260" cy="830997"/>
          </a:xfrm>
          <a:prstGeom prst="rect">
            <a:avLst/>
          </a:prstGeom>
          <a:noFill/>
        </p:spPr>
        <p:txBody>
          <a:bodyPr wrap="square" rtlCol="0">
            <a:spAutoFit/>
          </a:bodyPr>
          <a:lstStyle/>
          <a:p>
            <a:pPr marL="214313" indent="-214313">
              <a:buFont typeface="Arial" panose="020B0604020202020204" pitchFamily="34" charset="0"/>
              <a:buChar char="•"/>
            </a:pPr>
            <a:r>
              <a:rPr lang="en-US" sz="1600" dirty="0"/>
              <a:t>TM-modes are characterized by a zero </a:t>
            </a:r>
            <a:r>
              <a:rPr lang="en-US" sz="1600" i="1" dirty="0"/>
              <a:t>magnetic</a:t>
            </a:r>
            <a:r>
              <a:rPr lang="en-US" sz="1600" dirty="0"/>
              <a:t> field in propagation direction. The magnetic field is in the transverse plane, only.</a:t>
            </a:r>
          </a:p>
        </p:txBody>
      </p:sp>
      <p:pic>
        <p:nvPicPr>
          <p:cNvPr id="44" name="Picture 43" descr="A picture containing text, clock&#10;&#10;Description automatically generated">
            <a:extLst>
              <a:ext uri="{FF2B5EF4-FFF2-40B4-BE49-F238E27FC236}">
                <a16:creationId xmlns:a16="http://schemas.microsoft.com/office/drawing/2014/main" id="{4FDCB267-B1CF-48BC-91DF-0ED47D1E33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9870" y="4568169"/>
            <a:ext cx="2909822" cy="628755"/>
          </a:xfrm>
          <a:prstGeom prst="rect">
            <a:avLst/>
          </a:prstGeom>
        </p:spPr>
      </p:pic>
      <p:sp>
        <p:nvSpPr>
          <p:cNvPr id="47" name="TextBox 46">
            <a:extLst>
              <a:ext uri="{FF2B5EF4-FFF2-40B4-BE49-F238E27FC236}">
                <a16:creationId xmlns:a16="http://schemas.microsoft.com/office/drawing/2014/main" id="{3C9318BD-DE0F-4432-B79D-193D7C498816}"/>
              </a:ext>
            </a:extLst>
          </p:cNvPr>
          <p:cNvSpPr txBox="1"/>
          <p:nvPr/>
        </p:nvSpPr>
        <p:spPr>
          <a:xfrm>
            <a:off x="948868" y="4224977"/>
            <a:ext cx="5468349" cy="584775"/>
          </a:xfrm>
          <a:prstGeom prst="rect">
            <a:avLst/>
          </a:prstGeom>
          <a:noFill/>
        </p:spPr>
        <p:txBody>
          <a:bodyPr wrap="square" rtlCol="0">
            <a:spAutoFit/>
          </a:bodyPr>
          <a:lstStyle/>
          <a:p>
            <a:pPr marL="214313" indent="-214313">
              <a:buFont typeface="Arial" panose="020B0604020202020204" pitchFamily="34" charset="0"/>
              <a:buChar char="•"/>
            </a:pPr>
            <a:r>
              <a:rPr lang="en-US" sz="1600" dirty="0" smtClean="0"/>
              <a:t>Modes have a cut-off frequency (no propagation below this frequency), identical for TE or TM:</a:t>
            </a:r>
            <a:endParaRPr lang="en-US" sz="1600" dirty="0"/>
          </a:p>
        </p:txBody>
      </p:sp>
      <p:sp>
        <p:nvSpPr>
          <p:cNvPr id="48" name="TextBox 47">
            <a:extLst>
              <a:ext uri="{FF2B5EF4-FFF2-40B4-BE49-F238E27FC236}">
                <a16:creationId xmlns:a16="http://schemas.microsoft.com/office/drawing/2014/main" id="{54FFA1B9-B09C-4D94-B463-A46AC22B136B}"/>
              </a:ext>
            </a:extLst>
          </p:cNvPr>
          <p:cNvSpPr txBox="1"/>
          <p:nvPr/>
        </p:nvSpPr>
        <p:spPr>
          <a:xfrm>
            <a:off x="166773" y="5196926"/>
            <a:ext cx="8503232" cy="1569660"/>
          </a:xfrm>
          <a:prstGeom prst="rect">
            <a:avLst/>
          </a:prstGeom>
          <a:noFill/>
        </p:spPr>
        <p:txBody>
          <a:bodyPr wrap="square" rtlCol="0">
            <a:spAutoFit/>
          </a:bodyPr>
          <a:lstStyle/>
          <a:p>
            <a:r>
              <a:rPr lang="en-US" sz="1600" dirty="0"/>
              <a:t>The mode with the </a:t>
            </a:r>
            <a:r>
              <a:rPr lang="en-US" sz="1600" i="1" dirty="0">
                <a:solidFill>
                  <a:srgbClr val="C00000"/>
                </a:solidFill>
              </a:rPr>
              <a:t>lowest cut-off frequency </a:t>
            </a:r>
            <a:r>
              <a:rPr lang="en-US" sz="1600" dirty="0"/>
              <a:t>is called </a:t>
            </a:r>
            <a:r>
              <a:rPr lang="en-US" sz="1600" i="1" dirty="0">
                <a:solidFill>
                  <a:srgbClr val="C00000"/>
                </a:solidFill>
              </a:rPr>
              <a:t>the dominant mode</a:t>
            </a:r>
            <a:r>
              <a:rPr lang="en-US" sz="1600" dirty="0" smtClean="0"/>
              <a:t>.</a:t>
            </a:r>
          </a:p>
          <a:p>
            <a:endParaRPr lang="en-US" sz="1600" dirty="0"/>
          </a:p>
          <a:p>
            <a:r>
              <a:rPr lang="en-US" sz="1600" i="1" dirty="0">
                <a:solidFill>
                  <a:srgbClr val="C00000"/>
                </a:solidFill>
              </a:rPr>
              <a:t>Hybrid </a:t>
            </a:r>
            <a:r>
              <a:rPr lang="en-US" sz="1600" i="1" dirty="0" smtClean="0">
                <a:solidFill>
                  <a:srgbClr val="C00000"/>
                </a:solidFill>
              </a:rPr>
              <a:t>mode </a:t>
            </a:r>
            <a:r>
              <a:rPr lang="en-US" sz="1600" dirty="0" smtClean="0"/>
              <a:t>happens when TE- and TM-modes start to couple.</a:t>
            </a:r>
            <a:endParaRPr lang="en-US" sz="1600" dirty="0"/>
          </a:p>
          <a:p>
            <a:endParaRPr lang="en-US" sz="1600" dirty="0"/>
          </a:p>
          <a:p>
            <a:r>
              <a:rPr lang="en-US" sz="1600" dirty="0"/>
              <a:t>A waveguide is called </a:t>
            </a:r>
            <a:r>
              <a:rPr lang="en-US" sz="1600" i="1" dirty="0" err="1">
                <a:solidFill>
                  <a:srgbClr val="C00000"/>
                </a:solidFill>
              </a:rPr>
              <a:t>overmoded</a:t>
            </a:r>
            <a:r>
              <a:rPr lang="en-US" sz="1600" dirty="0"/>
              <a:t>, if more than one mode is propagating in the waveguide at the same time.</a:t>
            </a:r>
          </a:p>
        </p:txBody>
      </p:sp>
    </p:spTree>
    <p:extLst>
      <p:ext uri="{BB962C8B-B14F-4D97-AF65-F5344CB8AC3E}">
        <p14:creationId xmlns:p14="http://schemas.microsoft.com/office/powerpoint/2010/main" val="27374765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9AD8A7A-3EA0-4A1A-97C5-DDDDE4B8D1AC}"/>
              </a:ext>
            </a:extLst>
          </p:cNvPr>
          <p:cNvSpPr txBox="1"/>
          <p:nvPr/>
        </p:nvSpPr>
        <p:spPr>
          <a:xfrm>
            <a:off x="198514" y="642622"/>
            <a:ext cx="7343109" cy="346249"/>
          </a:xfrm>
          <a:prstGeom prst="rect">
            <a:avLst/>
          </a:prstGeom>
          <a:noFill/>
        </p:spPr>
        <p:txBody>
          <a:bodyPr wrap="square" rtlCol="0">
            <a:spAutoFit/>
          </a:bodyPr>
          <a:lstStyle/>
          <a:p>
            <a:r>
              <a:rPr lang="en-US" sz="1650" i="1" dirty="0">
                <a:solidFill>
                  <a:srgbClr val="C00000"/>
                </a:solidFill>
              </a:rPr>
              <a:t>Fundamental and higher waveguide </a:t>
            </a:r>
            <a:r>
              <a:rPr lang="en-US" sz="1650" i="1" dirty="0" smtClean="0">
                <a:solidFill>
                  <a:srgbClr val="C00000"/>
                </a:solidFill>
              </a:rPr>
              <a:t>modes and </a:t>
            </a:r>
            <a:r>
              <a:rPr lang="en-US" sz="1650" i="1" dirty="0">
                <a:solidFill>
                  <a:srgbClr val="C00000"/>
                </a:solidFill>
              </a:rPr>
              <a:t>field patterns for TE-modes</a:t>
            </a:r>
            <a:endParaRPr lang="en-GB" sz="1650" i="1" dirty="0">
              <a:solidFill>
                <a:srgbClr val="C00000"/>
              </a:solidFill>
            </a:endParaRPr>
          </a:p>
        </p:txBody>
      </p:sp>
      <p:grpSp>
        <p:nvGrpSpPr>
          <p:cNvPr id="3" name="Group 2">
            <a:extLst>
              <a:ext uri="{FF2B5EF4-FFF2-40B4-BE49-F238E27FC236}">
                <a16:creationId xmlns:a16="http://schemas.microsoft.com/office/drawing/2014/main" id="{E15FAB76-5E62-4F1E-8046-C0C48BBF0478}"/>
              </a:ext>
            </a:extLst>
          </p:cNvPr>
          <p:cNvGrpSpPr/>
          <p:nvPr/>
        </p:nvGrpSpPr>
        <p:grpSpPr>
          <a:xfrm>
            <a:off x="3531745" y="1369451"/>
            <a:ext cx="2419515" cy="2926941"/>
            <a:chOff x="400625" y="2099543"/>
            <a:chExt cx="3226020" cy="3902588"/>
          </a:xfrm>
        </p:grpSpPr>
        <p:pic>
          <p:nvPicPr>
            <p:cNvPr id="5" name="Picture 4" descr="A picture containing text, receipt&#10;&#10;Description automatically generated">
              <a:extLst>
                <a:ext uri="{FF2B5EF4-FFF2-40B4-BE49-F238E27FC236}">
                  <a16:creationId xmlns:a16="http://schemas.microsoft.com/office/drawing/2014/main" id="{8C603C4E-E34E-40FF-A237-CF48EB4FF166}"/>
                </a:ext>
              </a:extLst>
            </p:cNvPr>
            <p:cNvPicPr>
              <a:picLocks noChangeAspect="1"/>
            </p:cNvPicPr>
            <p:nvPr/>
          </p:nvPicPr>
          <p:blipFill rotWithShape="1">
            <a:blip r:embed="rId3">
              <a:extLst>
                <a:ext uri="{28A0092B-C50C-407E-A947-70E740481C1C}">
                  <a14:useLocalDpi xmlns:a14="http://schemas.microsoft.com/office/drawing/2010/main" val="0"/>
                </a:ext>
              </a:extLst>
            </a:blip>
            <a:srcRect l="9310" t="33209" r="49311" b="34367"/>
            <a:stretch/>
          </p:blipFill>
          <p:spPr>
            <a:xfrm rot="5400000">
              <a:off x="861487" y="3236973"/>
              <a:ext cx="2304296" cy="3226020"/>
            </a:xfrm>
            <a:prstGeom prst="rect">
              <a:avLst/>
            </a:prstGeom>
          </p:spPr>
        </p:pic>
        <p:pic>
          <p:nvPicPr>
            <p:cNvPr id="8" name="Picture 5">
              <a:extLst>
                <a:ext uri="{FF2B5EF4-FFF2-40B4-BE49-F238E27FC236}">
                  <a16:creationId xmlns:a16="http://schemas.microsoft.com/office/drawing/2014/main" id="{C70BC549-5669-4196-B6BA-92FAE1EB73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495" y="2315255"/>
              <a:ext cx="2952750" cy="146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id="{9BD888D8-3879-483E-96F9-B15C996BE115}"/>
                </a:ext>
              </a:extLst>
            </p:cNvPr>
            <p:cNvSpPr txBox="1"/>
            <p:nvPr/>
          </p:nvSpPr>
          <p:spPr>
            <a:xfrm>
              <a:off x="1267192" y="2099543"/>
              <a:ext cx="1333953" cy="400109"/>
            </a:xfrm>
            <a:prstGeom prst="rect">
              <a:avLst/>
            </a:prstGeom>
            <a:noFill/>
          </p:spPr>
          <p:txBody>
            <a:bodyPr wrap="square" rtlCol="0">
              <a:spAutoFit/>
            </a:bodyPr>
            <a:lstStyle/>
            <a:p>
              <a:pPr>
                <a:buNone/>
              </a:pPr>
              <a:r>
                <a:rPr lang="en-GB" sz="1350" dirty="0"/>
                <a:t>TE</a:t>
              </a:r>
              <a:r>
                <a:rPr lang="en-GB" sz="1350" baseline="-25000" dirty="0"/>
                <a:t>11</a:t>
              </a:r>
              <a:r>
                <a:rPr lang="en-GB" sz="1350" dirty="0"/>
                <a:t>-mode</a:t>
              </a:r>
            </a:p>
          </p:txBody>
        </p:sp>
      </p:grpSp>
      <p:grpSp>
        <p:nvGrpSpPr>
          <p:cNvPr id="13" name="Group 12">
            <a:extLst>
              <a:ext uri="{FF2B5EF4-FFF2-40B4-BE49-F238E27FC236}">
                <a16:creationId xmlns:a16="http://schemas.microsoft.com/office/drawing/2014/main" id="{E3D656DC-F235-4C4F-9F37-3D1577E19DC1}"/>
              </a:ext>
            </a:extLst>
          </p:cNvPr>
          <p:cNvGrpSpPr/>
          <p:nvPr/>
        </p:nvGrpSpPr>
        <p:grpSpPr>
          <a:xfrm>
            <a:off x="6530656" y="1369451"/>
            <a:ext cx="2419514" cy="2924376"/>
            <a:chOff x="4350789" y="2099543"/>
            <a:chExt cx="3226019" cy="3899168"/>
          </a:xfrm>
        </p:grpSpPr>
        <p:pic>
          <p:nvPicPr>
            <p:cNvPr id="9" name="Picture 3">
              <a:extLst>
                <a:ext uri="{FF2B5EF4-FFF2-40B4-BE49-F238E27FC236}">
                  <a16:creationId xmlns:a16="http://schemas.microsoft.com/office/drawing/2014/main" id="{3BA3B875-6753-40BE-B9C0-66E1211629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7425" y="2346200"/>
              <a:ext cx="2952750" cy="146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1" name="TextBox 10">
              <a:extLst>
                <a:ext uri="{FF2B5EF4-FFF2-40B4-BE49-F238E27FC236}">
                  <a16:creationId xmlns:a16="http://schemas.microsoft.com/office/drawing/2014/main" id="{DAFC4ABA-4355-46B4-A8C8-85E6A1C5C120}"/>
                </a:ext>
              </a:extLst>
            </p:cNvPr>
            <p:cNvSpPr txBox="1"/>
            <p:nvPr/>
          </p:nvSpPr>
          <p:spPr>
            <a:xfrm>
              <a:off x="5261312" y="2099543"/>
              <a:ext cx="1333953" cy="400109"/>
            </a:xfrm>
            <a:prstGeom prst="rect">
              <a:avLst/>
            </a:prstGeom>
            <a:noFill/>
          </p:spPr>
          <p:txBody>
            <a:bodyPr wrap="square" rtlCol="0">
              <a:spAutoFit/>
            </a:bodyPr>
            <a:lstStyle/>
            <a:p>
              <a:pPr>
                <a:buNone/>
              </a:pPr>
              <a:r>
                <a:rPr lang="en-GB" sz="1350" dirty="0"/>
                <a:t>TE</a:t>
              </a:r>
              <a:r>
                <a:rPr lang="en-GB" sz="1350" baseline="-25000" dirty="0"/>
                <a:t>21</a:t>
              </a:r>
              <a:r>
                <a:rPr lang="en-GB" sz="1350" dirty="0"/>
                <a:t>-mode</a:t>
              </a:r>
            </a:p>
          </p:txBody>
        </p:sp>
        <p:pic>
          <p:nvPicPr>
            <p:cNvPr id="12" name="Picture 11" descr="A picture containing text, receipt&#10;&#10;Description automatically generated">
              <a:extLst>
                <a:ext uri="{FF2B5EF4-FFF2-40B4-BE49-F238E27FC236}">
                  <a16:creationId xmlns:a16="http://schemas.microsoft.com/office/drawing/2014/main" id="{D6BED357-B113-463B-A745-14D33B84EB92}"/>
                </a:ext>
              </a:extLst>
            </p:cNvPr>
            <p:cNvPicPr>
              <a:picLocks noChangeAspect="1"/>
            </p:cNvPicPr>
            <p:nvPr/>
          </p:nvPicPr>
          <p:blipFill rotWithShape="1">
            <a:blip r:embed="rId3">
              <a:extLst>
                <a:ext uri="{28A0092B-C50C-407E-A947-70E740481C1C}">
                  <a14:useLocalDpi xmlns:a14="http://schemas.microsoft.com/office/drawing/2010/main" val="0"/>
                </a:ext>
              </a:extLst>
            </a:blip>
            <a:srcRect l="8873" r="49313" b="67370"/>
            <a:stretch/>
          </p:blipFill>
          <p:spPr>
            <a:xfrm rot="5400000">
              <a:off x="4806814" y="3228716"/>
              <a:ext cx="2313970" cy="3226019"/>
            </a:xfrm>
            <a:prstGeom prst="rect">
              <a:avLst/>
            </a:prstGeom>
          </p:spPr>
        </p:pic>
      </p:grpSp>
      <p:sp>
        <p:nvSpPr>
          <p:cNvPr id="14" name="TextBox 13">
            <a:extLst>
              <a:ext uri="{FF2B5EF4-FFF2-40B4-BE49-F238E27FC236}">
                <a16:creationId xmlns:a16="http://schemas.microsoft.com/office/drawing/2014/main" id="{80510BA5-688C-48AD-811B-AE9EB11456F9}"/>
              </a:ext>
            </a:extLst>
          </p:cNvPr>
          <p:cNvSpPr txBox="1"/>
          <p:nvPr/>
        </p:nvSpPr>
        <p:spPr>
          <a:xfrm>
            <a:off x="539475" y="4329415"/>
            <a:ext cx="5106057" cy="213585"/>
          </a:xfrm>
          <a:prstGeom prst="rect">
            <a:avLst/>
          </a:prstGeom>
          <a:noFill/>
        </p:spPr>
        <p:txBody>
          <a:bodyPr wrap="square" rtlCol="0">
            <a:spAutoFit/>
          </a:bodyPr>
          <a:lstStyle/>
          <a:p>
            <a:pPr>
              <a:buNone/>
            </a:pPr>
            <a:r>
              <a:rPr lang="en-GB" sz="788" dirty="0" err="1"/>
              <a:t>Simulaton</a:t>
            </a:r>
            <a:r>
              <a:rPr lang="en-GB" sz="788" dirty="0"/>
              <a:t> pictures: courtesy E. Jensen, field pattern source: </a:t>
            </a:r>
            <a:r>
              <a:rPr lang="en-US" sz="788" dirty="0" err="1"/>
              <a:t>Pozar</a:t>
            </a:r>
            <a:r>
              <a:rPr lang="en-US" sz="788" i="1" dirty="0"/>
              <a:t>, Microwave engineering</a:t>
            </a:r>
            <a:r>
              <a:rPr lang="en-US" sz="788" dirty="0"/>
              <a:t>, 4</a:t>
            </a:r>
            <a:r>
              <a:rPr lang="en-US" sz="788" baseline="30000" dirty="0"/>
              <a:t>th</a:t>
            </a:r>
            <a:r>
              <a:rPr lang="en-US" sz="788" dirty="0"/>
              <a:t> ed., Wiley</a:t>
            </a:r>
            <a:endParaRPr lang="en-GB" sz="788" dirty="0"/>
          </a:p>
        </p:txBody>
      </p:sp>
      <p:grpSp>
        <p:nvGrpSpPr>
          <p:cNvPr id="18" name="Group 17">
            <a:extLst>
              <a:ext uri="{FF2B5EF4-FFF2-40B4-BE49-F238E27FC236}">
                <a16:creationId xmlns:a16="http://schemas.microsoft.com/office/drawing/2014/main" id="{24C01677-2380-45A5-A958-CC81A3741F0F}"/>
              </a:ext>
            </a:extLst>
          </p:cNvPr>
          <p:cNvGrpSpPr/>
          <p:nvPr/>
        </p:nvGrpSpPr>
        <p:grpSpPr>
          <a:xfrm>
            <a:off x="500977" y="1369843"/>
            <a:ext cx="2505926" cy="2923985"/>
            <a:chOff x="667969" y="2100065"/>
            <a:chExt cx="3341235" cy="3898647"/>
          </a:xfrm>
        </p:grpSpPr>
        <p:pic>
          <p:nvPicPr>
            <p:cNvPr id="15" name="Picture 8" descr="rect_fundamental">
              <a:extLst>
                <a:ext uri="{FF2B5EF4-FFF2-40B4-BE49-F238E27FC236}">
                  <a16:creationId xmlns:a16="http://schemas.microsoft.com/office/drawing/2014/main" id="{5FC2CCE6-AA7A-47D4-A94F-8202C105612F}"/>
                </a:ext>
              </a:extLst>
            </p:cNvPr>
            <p:cNvPicPr>
              <a:picLocks noChangeAspect="1" noChangeArrowheads="1"/>
            </p:cNvPicPr>
            <p:nvPr/>
          </p:nvPicPr>
          <p:blipFill>
            <a:blip r:embed="rId6" cstate="print"/>
            <a:srcRect/>
            <a:stretch>
              <a:fillRect/>
            </a:stretch>
          </p:blipFill>
          <p:spPr bwMode="auto">
            <a:xfrm rot="10800000">
              <a:off x="1166090" y="2513427"/>
              <a:ext cx="2115703" cy="1076320"/>
            </a:xfrm>
            <a:prstGeom prst="rect">
              <a:avLst/>
            </a:prstGeom>
            <a:noFill/>
            <a:ln w="9525">
              <a:noFill/>
              <a:miter lim="800000"/>
              <a:headEnd/>
              <a:tailEnd/>
            </a:ln>
          </p:spPr>
        </p:pic>
        <p:pic>
          <p:nvPicPr>
            <p:cNvPr id="16" name="Picture 15" descr="A picture containing text, receipt&#10;&#10;Description automatically generated">
              <a:extLst>
                <a:ext uri="{FF2B5EF4-FFF2-40B4-BE49-F238E27FC236}">
                  <a16:creationId xmlns:a16="http://schemas.microsoft.com/office/drawing/2014/main" id="{26D0880D-679D-4B1E-BA3B-5985295414AA}"/>
                </a:ext>
              </a:extLst>
            </p:cNvPr>
            <p:cNvPicPr>
              <a:picLocks noChangeAspect="1"/>
            </p:cNvPicPr>
            <p:nvPr/>
          </p:nvPicPr>
          <p:blipFill rotWithShape="1">
            <a:blip r:embed="rId3">
              <a:extLst>
                <a:ext uri="{28A0092B-C50C-407E-A947-70E740481C1C}">
                  <a14:useLocalDpi xmlns:a14="http://schemas.microsoft.com/office/drawing/2010/main" val="0"/>
                </a:ext>
              </a:extLst>
            </a:blip>
            <a:srcRect l="7859" t="66236" r="49875" b="951"/>
            <a:stretch/>
          </p:blipFill>
          <p:spPr>
            <a:xfrm rot="5400000">
              <a:off x="1134105" y="3123612"/>
              <a:ext cx="2408964" cy="3341235"/>
            </a:xfrm>
            <a:prstGeom prst="rect">
              <a:avLst/>
            </a:prstGeom>
          </p:spPr>
        </p:pic>
        <p:sp>
          <p:nvSpPr>
            <p:cNvPr id="17" name="TextBox 16">
              <a:extLst>
                <a:ext uri="{FF2B5EF4-FFF2-40B4-BE49-F238E27FC236}">
                  <a16:creationId xmlns:a16="http://schemas.microsoft.com/office/drawing/2014/main" id="{C967BFB0-C739-49F2-A33C-F65F1924BD6E}"/>
                </a:ext>
              </a:extLst>
            </p:cNvPr>
            <p:cNvSpPr txBox="1"/>
            <p:nvPr/>
          </p:nvSpPr>
          <p:spPr>
            <a:xfrm>
              <a:off x="1574432" y="2100065"/>
              <a:ext cx="1333953" cy="400109"/>
            </a:xfrm>
            <a:prstGeom prst="rect">
              <a:avLst/>
            </a:prstGeom>
            <a:noFill/>
          </p:spPr>
          <p:txBody>
            <a:bodyPr wrap="square" rtlCol="0">
              <a:spAutoFit/>
            </a:bodyPr>
            <a:lstStyle/>
            <a:p>
              <a:pPr>
                <a:buNone/>
              </a:pPr>
              <a:r>
                <a:rPr lang="en-GB" sz="1350" dirty="0" smtClean="0"/>
                <a:t>TE</a:t>
              </a:r>
              <a:r>
                <a:rPr lang="en-GB" sz="1350" baseline="-25000" dirty="0" smtClean="0"/>
                <a:t>10</a:t>
              </a:r>
              <a:r>
                <a:rPr lang="en-GB" sz="1350" dirty="0" smtClean="0"/>
                <a:t>-mode</a:t>
              </a:r>
              <a:endParaRPr lang="en-GB" sz="1350" dirty="0"/>
            </a:p>
          </p:txBody>
        </p:sp>
      </p:grpSp>
      <p:sp>
        <p:nvSpPr>
          <p:cNvPr id="19" name="Rectangle 3"/>
          <p:cNvSpPr>
            <a:spLocks noChangeArrowheads="1"/>
          </p:cNvSpPr>
          <p:nvPr/>
        </p:nvSpPr>
        <p:spPr bwMode="auto">
          <a:xfrm>
            <a:off x="0" y="0"/>
            <a:ext cx="4737463"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Rectangular Waveguide</a:t>
            </a:r>
            <a:endParaRPr lang="en-GB" sz="3200" dirty="0">
              <a:solidFill>
                <a:srgbClr val="1F497D"/>
              </a:solidFill>
              <a:latin typeface="Constantia" pitchFamily="18" charset="0"/>
            </a:endParaRPr>
          </a:p>
        </p:txBody>
      </p:sp>
      <p:grpSp>
        <p:nvGrpSpPr>
          <p:cNvPr id="24" name="Group 23"/>
          <p:cNvGrpSpPr/>
          <p:nvPr/>
        </p:nvGrpSpPr>
        <p:grpSpPr>
          <a:xfrm>
            <a:off x="198515" y="4841965"/>
            <a:ext cx="3527532" cy="1931007"/>
            <a:chOff x="198515" y="4841965"/>
            <a:chExt cx="3527532" cy="1931007"/>
          </a:xfrm>
        </p:grpSpPr>
        <p:pic>
          <p:nvPicPr>
            <p:cNvPr id="21" name="Picture 20" descr="Diagram&#10;&#10;Description automatically generated">
              <a:extLst>
                <a:ext uri="{FF2B5EF4-FFF2-40B4-BE49-F238E27FC236}">
                  <a16:creationId xmlns:a16="http://schemas.microsoft.com/office/drawing/2014/main" id="{F8E2D3B8-575D-4E1E-8B48-8C30D556C72A}"/>
                </a:ext>
              </a:extLst>
            </p:cNvPr>
            <p:cNvPicPr>
              <a:picLocks noChangeAspect="1"/>
            </p:cNvPicPr>
            <p:nvPr/>
          </p:nvPicPr>
          <p:blipFill rotWithShape="1">
            <a:blip r:embed="rId7">
              <a:extLst>
                <a:ext uri="{28A0092B-C50C-407E-A947-70E740481C1C}">
                  <a14:useLocalDpi xmlns:a14="http://schemas.microsoft.com/office/drawing/2010/main" val="0"/>
                </a:ext>
              </a:extLst>
            </a:blip>
            <a:srcRect r="53476"/>
            <a:stretch/>
          </p:blipFill>
          <p:spPr>
            <a:xfrm rot="16200000">
              <a:off x="957309" y="4083171"/>
              <a:ext cx="1717421" cy="3235010"/>
            </a:xfrm>
            <a:prstGeom prst="rect">
              <a:avLst/>
            </a:prstGeom>
          </p:spPr>
        </p:pic>
        <p:sp>
          <p:nvSpPr>
            <p:cNvPr id="22" name="TextBox 21">
              <a:extLst>
                <a:ext uri="{FF2B5EF4-FFF2-40B4-BE49-F238E27FC236}">
                  <a16:creationId xmlns:a16="http://schemas.microsoft.com/office/drawing/2014/main" id="{F2EE7B86-5E8A-4B91-9B18-C9728B21800C}"/>
                </a:ext>
              </a:extLst>
            </p:cNvPr>
            <p:cNvSpPr txBox="1"/>
            <p:nvPr/>
          </p:nvSpPr>
          <p:spPr>
            <a:xfrm>
              <a:off x="332626" y="6559387"/>
              <a:ext cx="2966786" cy="213585"/>
            </a:xfrm>
            <a:prstGeom prst="rect">
              <a:avLst/>
            </a:prstGeom>
            <a:noFill/>
          </p:spPr>
          <p:txBody>
            <a:bodyPr wrap="square" rtlCol="0">
              <a:spAutoFit/>
            </a:bodyPr>
            <a:lstStyle/>
            <a:p>
              <a:pPr>
                <a:buNone/>
              </a:pPr>
              <a:r>
                <a:rPr lang="en-GB" sz="788" dirty="0"/>
                <a:t>source: </a:t>
              </a:r>
              <a:r>
                <a:rPr lang="en-US" sz="788" dirty="0"/>
                <a:t>Zinke/Brunswig, </a:t>
              </a:r>
              <a:r>
                <a:rPr lang="en-US" sz="788" i="1" dirty="0" err="1"/>
                <a:t>Hochfrequenztechnik</a:t>
              </a:r>
              <a:r>
                <a:rPr lang="en-US" sz="788" i="1" dirty="0"/>
                <a:t>,</a:t>
              </a:r>
              <a:r>
                <a:rPr lang="en-US" sz="788" dirty="0"/>
                <a:t> 5</a:t>
              </a:r>
              <a:r>
                <a:rPr lang="en-US" sz="788" baseline="30000" dirty="0"/>
                <a:t>th</a:t>
              </a:r>
              <a:r>
                <a:rPr lang="en-US" sz="788" dirty="0"/>
                <a:t> ed., Springer</a:t>
              </a:r>
              <a:endParaRPr lang="en-GB" sz="788" dirty="0"/>
            </a:p>
          </p:txBody>
        </p:sp>
        <p:sp>
          <p:nvSpPr>
            <p:cNvPr id="23" name="TextBox 22">
              <a:extLst>
                <a:ext uri="{FF2B5EF4-FFF2-40B4-BE49-F238E27FC236}">
                  <a16:creationId xmlns:a16="http://schemas.microsoft.com/office/drawing/2014/main" id="{AF48C8CA-7BC0-4AA0-A70C-177B5724B603}"/>
                </a:ext>
              </a:extLst>
            </p:cNvPr>
            <p:cNvSpPr txBox="1"/>
            <p:nvPr/>
          </p:nvSpPr>
          <p:spPr>
            <a:xfrm>
              <a:off x="2287761" y="6110381"/>
              <a:ext cx="1438286" cy="300082"/>
            </a:xfrm>
            <a:prstGeom prst="rect">
              <a:avLst/>
            </a:prstGeom>
            <a:noFill/>
          </p:spPr>
          <p:txBody>
            <a:bodyPr wrap="square" rtlCol="0">
              <a:spAutoFit/>
            </a:bodyPr>
            <a:lstStyle/>
            <a:p>
              <a:r>
                <a:rPr lang="en-US" sz="1350" dirty="0"/>
                <a:t> E-field ---H-field</a:t>
              </a:r>
              <a:endParaRPr lang="en-GB" sz="1350" dirty="0"/>
            </a:p>
          </p:txBody>
        </p:sp>
        <p:sp>
          <p:nvSpPr>
            <p:cNvPr id="10" name="Rectangle 9"/>
            <p:cNvSpPr/>
            <p:nvPr/>
          </p:nvSpPr>
          <p:spPr>
            <a:xfrm>
              <a:off x="609600" y="6260422"/>
              <a:ext cx="264967" cy="2989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9281951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4002F727-6C42-4101-B38B-CAF39E62113C}"/>
              </a:ext>
            </a:extLst>
          </p:cNvPr>
          <p:cNvSpPr txBox="1"/>
          <p:nvPr/>
        </p:nvSpPr>
        <p:spPr>
          <a:xfrm>
            <a:off x="2599723" y="557270"/>
            <a:ext cx="5574280" cy="338554"/>
          </a:xfrm>
          <a:prstGeom prst="rect">
            <a:avLst/>
          </a:prstGeom>
          <a:noFill/>
        </p:spPr>
        <p:txBody>
          <a:bodyPr wrap="square" rtlCol="0">
            <a:spAutoFit/>
          </a:bodyPr>
          <a:lstStyle/>
          <a:p>
            <a:pPr marL="214313" indent="-214313">
              <a:buFont typeface="Arial" panose="020B0604020202020204" pitchFamily="34" charset="0"/>
              <a:buChar char="•"/>
            </a:pPr>
            <a:r>
              <a:rPr lang="en-US" sz="1600" dirty="0" smtClean="0"/>
              <a:t>We know the </a:t>
            </a:r>
            <a:r>
              <a:rPr lang="en-US" sz="1600" dirty="0"/>
              <a:t>cut-off frequencies for the different modes:</a:t>
            </a:r>
            <a:endParaRPr lang="en-GB" sz="1600" dirty="0"/>
          </a:p>
        </p:txBody>
      </p:sp>
      <p:grpSp>
        <p:nvGrpSpPr>
          <p:cNvPr id="32" name="Group 31">
            <a:extLst>
              <a:ext uri="{FF2B5EF4-FFF2-40B4-BE49-F238E27FC236}">
                <a16:creationId xmlns:a16="http://schemas.microsoft.com/office/drawing/2014/main" id="{B8A98294-25C3-440E-8F21-A92CE9309D81}"/>
              </a:ext>
            </a:extLst>
          </p:cNvPr>
          <p:cNvGrpSpPr/>
          <p:nvPr/>
        </p:nvGrpSpPr>
        <p:grpSpPr>
          <a:xfrm>
            <a:off x="504688" y="883157"/>
            <a:ext cx="1785833" cy="952601"/>
            <a:chOff x="796110" y="1502777"/>
            <a:chExt cx="2381111" cy="1270135"/>
          </a:xfrm>
        </p:grpSpPr>
        <p:grpSp>
          <p:nvGrpSpPr>
            <p:cNvPr id="8" name="Group 7">
              <a:extLst>
                <a:ext uri="{FF2B5EF4-FFF2-40B4-BE49-F238E27FC236}">
                  <a16:creationId xmlns:a16="http://schemas.microsoft.com/office/drawing/2014/main" id="{E1BFE6FC-D065-493A-9607-9C20C2AA443A}"/>
                </a:ext>
              </a:extLst>
            </p:cNvPr>
            <p:cNvGrpSpPr/>
            <p:nvPr/>
          </p:nvGrpSpPr>
          <p:grpSpPr>
            <a:xfrm>
              <a:off x="796110" y="1502777"/>
              <a:ext cx="2381111" cy="1270135"/>
              <a:chOff x="796110" y="1502777"/>
              <a:chExt cx="2381111" cy="1270135"/>
            </a:xfrm>
          </p:grpSpPr>
          <p:pic>
            <p:nvPicPr>
              <p:cNvPr id="3" name="Picture 2" descr="Diagram, shape&#10;&#10;Description automatically generated">
                <a:extLst>
                  <a:ext uri="{FF2B5EF4-FFF2-40B4-BE49-F238E27FC236}">
                    <a16:creationId xmlns:a16="http://schemas.microsoft.com/office/drawing/2014/main" id="{3AA1CAB8-5F94-405E-80D7-58ACD60F47A4}"/>
                  </a:ext>
                </a:extLst>
              </p:cNvPr>
              <p:cNvPicPr>
                <a:picLocks noChangeAspect="1"/>
              </p:cNvPicPr>
              <p:nvPr/>
            </p:nvPicPr>
            <p:blipFill rotWithShape="1">
              <a:blip r:embed="rId3">
                <a:extLst>
                  <a:ext uri="{28A0092B-C50C-407E-A947-70E740481C1C}">
                    <a14:useLocalDpi xmlns:a14="http://schemas.microsoft.com/office/drawing/2010/main" val="0"/>
                  </a:ext>
                </a:extLst>
              </a:blip>
              <a:srcRect l="59052" t="1181" r="3637" b="62185"/>
              <a:stretch/>
            </p:blipFill>
            <p:spPr>
              <a:xfrm>
                <a:off x="796110" y="1502777"/>
                <a:ext cx="2381111" cy="1270135"/>
              </a:xfrm>
              <a:prstGeom prst="rect">
                <a:avLst/>
              </a:prstGeom>
            </p:spPr>
          </p:pic>
          <p:grpSp>
            <p:nvGrpSpPr>
              <p:cNvPr id="7" name="Group 6">
                <a:extLst>
                  <a:ext uri="{FF2B5EF4-FFF2-40B4-BE49-F238E27FC236}">
                    <a16:creationId xmlns:a16="http://schemas.microsoft.com/office/drawing/2014/main" id="{0AC29B6C-6F62-4123-9F7A-13A49EE0EA29}"/>
                  </a:ext>
                </a:extLst>
              </p:cNvPr>
              <p:cNvGrpSpPr/>
              <p:nvPr/>
            </p:nvGrpSpPr>
            <p:grpSpPr>
              <a:xfrm>
                <a:off x="796110" y="2074119"/>
                <a:ext cx="2381111" cy="369332"/>
                <a:chOff x="796110" y="2074119"/>
                <a:chExt cx="2381111" cy="369332"/>
              </a:xfrm>
            </p:grpSpPr>
            <p:cxnSp>
              <p:nvCxnSpPr>
                <p:cNvPr id="5" name="Straight Arrow Connector 4">
                  <a:extLst>
                    <a:ext uri="{FF2B5EF4-FFF2-40B4-BE49-F238E27FC236}">
                      <a16:creationId xmlns:a16="http://schemas.microsoft.com/office/drawing/2014/main" id="{33BB40C4-16F1-4231-8EAD-D792E6E36858}"/>
                    </a:ext>
                  </a:extLst>
                </p:cNvPr>
                <p:cNvCxnSpPr>
                  <a:stCxn id="3" idx="1"/>
                  <a:endCxn id="3" idx="3"/>
                </p:cNvCxnSpPr>
                <p:nvPr/>
              </p:nvCxnSpPr>
              <p:spPr bwMode="auto">
                <a:xfrm>
                  <a:off x="796110" y="2137845"/>
                  <a:ext cx="2381111" cy="0"/>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6" name="TextBox 5">
                  <a:extLst>
                    <a:ext uri="{FF2B5EF4-FFF2-40B4-BE49-F238E27FC236}">
                      <a16:creationId xmlns:a16="http://schemas.microsoft.com/office/drawing/2014/main" id="{65A7C9E8-9E31-4ABA-9248-47705112591E}"/>
                    </a:ext>
                  </a:extLst>
                </p:cNvPr>
                <p:cNvSpPr txBox="1"/>
                <p:nvPr/>
              </p:nvSpPr>
              <p:spPr>
                <a:xfrm>
                  <a:off x="3054029" y="2074119"/>
                  <a:ext cx="115213" cy="369332"/>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z</a:t>
                  </a:r>
                  <a:endParaRPr lang="en-GB" sz="1200" i="1" dirty="0">
                    <a:latin typeface="Times New Roman" panose="02020603050405020304" pitchFamily="18" charset="0"/>
                    <a:cs typeface="Times New Roman" panose="02020603050405020304" pitchFamily="18" charset="0"/>
                  </a:endParaRPr>
                </a:p>
              </p:txBody>
            </p:sp>
          </p:grpSp>
        </p:grpSp>
        <p:cxnSp>
          <p:nvCxnSpPr>
            <p:cNvPr id="30" name="Straight Arrow Connector 29">
              <a:extLst>
                <a:ext uri="{FF2B5EF4-FFF2-40B4-BE49-F238E27FC236}">
                  <a16:creationId xmlns:a16="http://schemas.microsoft.com/office/drawing/2014/main" id="{64E5A249-7173-4173-BF15-58CAE5469F69}"/>
                </a:ext>
              </a:extLst>
            </p:cNvPr>
            <p:cNvCxnSpPr/>
            <p:nvPr/>
          </p:nvCxnSpPr>
          <p:spPr bwMode="auto">
            <a:xfrm>
              <a:off x="1641020" y="2137845"/>
              <a:ext cx="192025" cy="52305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1" name="TextBox 30">
              <a:extLst>
                <a:ext uri="{FF2B5EF4-FFF2-40B4-BE49-F238E27FC236}">
                  <a16:creationId xmlns:a16="http://schemas.microsoft.com/office/drawing/2014/main" id="{EB80CA5A-EE47-4115-B9C8-B65479602CD9}"/>
                </a:ext>
              </a:extLst>
            </p:cNvPr>
            <p:cNvSpPr txBox="1"/>
            <p:nvPr/>
          </p:nvSpPr>
          <p:spPr>
            <a:xfrm>
              <a:off x="1717830" y="2179875"/>
              <a:ext cx="230429" cy="400109"/>
            </a:xfrm>
            <a:prstGeom prst="rect">
              <a:avLst/>
            </a:prstGeom>
            <a:noFill/>
          </p:spPr>
          <p:txBody>
            <a:bodyPr wrap="square" rtlCol="0">
              <a:spAutoFit/>
            </a:bodyPr>
            <a:lstStyle/>
            <a:p>
              <a:r>
                <a:rPr lang="en-US" sz="1350" i="1" dirty="0">
                  <a:latin typeface="Times New Roman" panose="02020603050405020304" pitchFamily="18" charset="0"/>
                  <a:cs typeface="Times New Roman" panose="02020603050405020304" pitchFamily="18" charset="0"/>
                </a:rPr>
                <a:t>R</a:t>
              </a:r>
              <a:endParaRPr lang="en-GB" sz="1350" i="1" dirty="0">
                <a:latin typeface="Times New Roman" panose="02020603050405020304" pitchFamily="18" charset="0"/>
                <a:cs typeface="Times New Roman" panose="02020603050405020304" pitchFamily="18" charset="0"/>
              </a:endParaRPr>
            </a:p>
          </p:txBody>
        </p:sp>
      </p:grpSp>
      <p:grpSp>
        <p:nvGrpSpPr>
          <p:cNvPr id="35" name="Group 34">
            <a:extLst>
              <a:ext uri="{FF2B5EF4-FFF2-40B4-BE49-F238E27FC236}">
                <a16:creationId xmlns:a16="http://schemas.microsoft.com/office/drawing/2014/main" id="{D35667C5-0A6B-4A8C-8A10-09A7559D26EF}"/>
              </a:ext>
            </a:extLst>
          </p:cNvPr>
          <p:cNvGrpSpPr/>
          <p:nvPr/>
        </p:nvGrpSpPr>
        <p:grpSpPr>
          <a:xfrm>
            <a:off x="205309" y="2087065"/>
            <a:ext cx="6048854" cy="649050"/>
            <a:chOff x="5079768" y="3815593"/>
            <a:chExt cx="7153035" cy="865400"/>
          </a:xfrm>
        </p:grpSpPr>
        <p:pic>
          <p:nvPicPr>
            <p:cNvPr id="19" name="Picture 18">
              <a:extLst>
                <a:ext uri="{FF2B5EF4-FFF2-40B4-BE49-F238E27FC236}">
                  <a16:creationId xmlns:a16="http://schemas.microsoft.com/office/drawing/2014/main" id="{4D8FFDF0-86CA-41EA-A83B-1D57E68855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9768" y="3871448"/>
              <a:ext cx="632947" cy="324385"/>
            </a:xfrm>
            <a:prstGeom prst="rect">
              <a:avLst/>
            </a:prstGeom>
          </p:spPr>
        </p:pic>
        <p:pic>
          <p:nvPicPr>
            <p:cNvPr id="20" name="Picture 19" descr="Text&#10;&#10;Description automatically generated">
              <a:extLst>
                <a:ext uri="{FF2B5EF4-FFF2-40B4-BE49-F238E27FC236}">
                  <a16:creationId xmlns:a16="http://schemas.microsoft.com/office/drawing/2014/main" id="{3184034B-D38B-4C33-8A57-0E56C97845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83464" y="4175016"/>
              <a:ext cx="629251" cy="480216"/>
            </a:xfrm>
            <a:prstGeom prst="rect">
              <a:avLst/>
            </a:prstGeom>
          </p:spPr>
        </p:pic>
        <p:sp>
          <p:nvSpPr>
            <p:cNvPr id="21" name="TextBox 20">
              <a:extLst>
                <a:ext uri="{FF2B5EF4-FFF2-40B4-BE49-F238E27FC236}">
                  <a16:creationId xmlns:a16="http://schemas.microsoft.com/office/drawing/2014/main" id="{1BF6539B-2F00-4602-BC94-8170FA58F8C2}"/>
                </a:ext>
              </a:extLst>
            </p:cNvPr>
            <p:cNvSpPr txBox="1"/>
            <p:nvPr/>
          </p:nvSpPr>
          <p:spPr>
            <a:xfrm>
              <a:off x="5721024" y="3815593"/>
              <a:ext cx="5292627" cy="451405"/>
            </a:xfrm>
            <a:prstGeom prst="rect">
              <a:avLst/>
            </a:prstGeom>
            <a:noFill/>
          </p:spPr>
          <p:txBody>
            <a:bodyPr wrap="square" rtlCol="0">
              <a:spAutoFit/>
            </a:bodyPr>
            <a:lstStyle/>
            <a:p>
              <a:r>
                <a:rPr lang="en-US" sz="1600" dirty="0">
                  <a:sym typeface="Wingdings" panose="05000000000000000000" pitchFamily="2" charset="2"/>
                </a:rPr>
                <a:t> Roots of the Bessel-function for TM-mode </a:t>
              </a:r>
              <a:endParaRPr lang="en-GB" sz="1600" dirty="0"/>
            </a:p>
          </p:txBody>
        </p:sp>
        <p:sp>
          <p:nvSpPr>
            <p:cNvPr id="22" name="TextBox 21">
              <a:extLst>
                <a:ext uri="{FF2B5EF4-FFF2-40B4-BE49-F238E27FC236}">
                  <a16:creationId xmlns:a16="http://schemas.microsoft.com/office/drawing/2014/main" id="{56F76B87-6C1C-4265-9581-6FF3BB22DB5A}"/>
                </a:ext>
              </a:extLst>
            </p:cNvPr>
            <p:cNvSpPr txBox="1"/>
            <p:nvPr/>
          </p:nvSpPr>
          <p:spPr>
            <a:xfrm>
              <a:off x="5693995" y="4229588"/>
              <a:ext cx="5660884" cy="451405"/>
            </a:xfrm>
            <a:prstGeom prst="rect">
              <a:avLst/>
            </a:prstGeom>
            <a:noFill/>
          </p:spPr>
          <p:txBody>
            <a:bodyPr wrap="square" rtlCol="0">
              <a:spAutoFit/>
            </a:bodyPr>
            <a:lstStyle/>
            <a:p>
              <a:r>
                <a:rPr lang="en-US" sz="1600" dirty="0">
                  <a:sym typeface="Wingdings" panose="05000000000000000000" pitchFamily="2" charset="2"/>
                </a:rPr>
                <a:t> Roots of the derivative of the B.F. for TE-mode </a:t>
              </a:r>
              <a:endParaRPr lang="en-GB" sz="1600" dirty="0"/>
            </a:p>
          </p:txBody>
        </p:sp>
        <p:pic>
          <p:nvPicPr>
            <p:cNvPr id="33" name="Picture 32">
              <a:extLst>
                <a:ext uri="{FF2B5EF4-FFF2-40B4-BE49-F238E27FC236}">
                  <a16:creationId xmlns:a16="http://schemas.microsoft.com/office/drawing/2014/main" id="{727C1AC5-0ED4-45A0-BD9F-6890F754A93F}"/>
                </a:ext>
              </a:extLst>
            </p:cNvPr>
            <p:cNvPicPr>
              <a:picLocks noChangeAspect="1"/>
            </p:cNvPicPr>
            <p:nvPr/>
          </p:nvPicPr>
          <p:blipFill rotWithShape="1">
            <a:blip r:embed="rId6">
              <a:extLst>
                <a:ext uri="{28A0092B-C50C-407E-A947-70E740481C1C}">
                  <a14:useLocalDpi xmlns:a14="http://schemas.microsoft.com/office/drawing/2010/main" val="0"/>
                </a:ext>
              </a:extLst>
            </a:blip>
            <a:srcRect t="-11708" r="52268" b="-1"/>
            <a:stretch/>
          </p:blipFill>
          <p:spPr>
            <a:xfrm>
              <a:off x="10781409" y="4238908"/>
              <a:ext cx="1451394" cy="410523"/>
            </a:xfrm>
            <a:prstGeom prst="rect">
              <a:avLst/>
            </a:prstGeom>
          </p:spPr>
        </p:pic>
        <p:pic>
          <p:nvPicPr>
            <p:cNvPr id="34" name="Picture 33">
              <a:extLst>
                <a:ext uri="{FF2B5EF4-FFF2-40B4-BE49-F238E27FC236}">
                  <a16:creationId xmlns:a16="http://schemas.microsoft.com/office/drawing/2014/main" id="{5AD4BB90-7D31-4BAE-81CE-2B1A760BA70E}"/>
                </a:ext>
              </a:extLst>
            </p:cNvPr>
            <p:cNvPicPr>
              <a:picLocks noChangeAspect="1"/>
            </p:cNvPicPr>
            <p:nvPr/>
          </p:nvPicPr>
          <p:blipFill rotWithShape="1">
            <a:blip r:embed="rId6">
              <a:extLst>
                <a:ext uri="{28A0092B-C50C-407E-A947-70E740481C1C}">
                  <a14:useLocalDpi xmlns:a14="http://schemas.microsoft.com/office/drawing/2010/main" val="0"/>
                </a:ext>
              </a:extLst>
            </a:blip>
            <a:srcRect l="54940" t="-1" b="-11708"/>
            <a:stretch/>
          </p:blipFill>
          <p:spPr>
            <a:xfrm>
              <a:off x="10282145" y="3856476"/>
              <a:ext cx="1401286" cy="419843"/>
            </a:xfrm>
            <a:prstGeom prst="rect">
              <a:avLst/>
            </a:prstGeom>
          </p:spPr>
        </p:pic>
      </p:grpSp>
      <p:sp>
        <p:nvSpPr>
          <p:cNvPr id="24" name="Rectangle 3"/>
          <p:cNvSpPr>
            <a:spLocks noChangeArrowheads="1"/>
          </p:cNvSpPr>
          <p:nvPr/>
        </p:nvSpPr>
        <p:spPr bwMode="auto">
          <a:xfrm>
            <a:off x="0" y="0"/>
            <a:ext cx="4737463"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Circular Waveguide</a:t>
            </a:r>
            <a:endParaRPr lang="en-GB" sz="3200" dirty="0">
              <a:solidFill>
                <a:srgbClr val="1F497D"/>
              </a:solidFill>
              <a:latin typeface="Constantia" pitchFamily="18" charset="0"/>
            </a:endParaRPr>
          </a:p>
        </p:txBody>
      </p:sp>
      <p:grpSp>
        <p:nvGrpSpPr>
          <p:cNvPr id="27" name="Group 26">
            <a:extLst>
              <a:ext uri="{FF2B5EF4-FFF2-40B4-BE49-F238E27FC236}">
                <a16:creationId xmlns:a16="http://schemas.microsoft.com/office/drawing/2014/main" id="{E702D4E0-10EE-4863-89CA-DE330CD4595B}"/>
              </a:ext>
            </a:extLst>
          </p:cNvPr>
          <p:cNvGrpSpPr/>
          <p:nvPr/>
        </p:nvGrpSpPr>
        <p:grpSpPr>
          <a:xfrm>
            <a:off x="108835" y="2767913"/>
            <a:ext cx="9129313" cy="1335835"/>
            <a:chOff x="1247884" y="4414900"/>
            <a:chExt cx="12172417" cy="1781113"/>
          </a:xfrm>
        </p:grpSpPr>
        <p:grpSp>
          <p:nvGrpSpPr>
            <p:cNvPr id="29" name="Group 28">
              <a:extLst>
                <a:ext uri="{FF2B5EF4-FFF2-40B4-BE49-F238E27FC236}">
                  <a16:creationId xmlns:a16="http://schemas.microsoft.com/office/drawing/2014/main" id="{BFF19698-DD12-4EBE-9370-622EB5B918AD}"/>
                </a:ext>
              </a:extLst>
            </p:cNvPr>
            <p:cNvGrpSpPr/>
            <p:nvPr/>
          </p:nvGrpSpPr>
          <p:grpSpPr>
            <a:xfrm>
              <a:off x="4329108" y="4414900"/>
              <a:ext cx="9091193" cy="1781113"/>
              <a:chOff x="4329108" y="4414900"/>
              <a:chExt cx="9091193" cy="1781113"/>
            </a:xfrm>
          </p:grpSpPr>
          <p:sp>
            <p:nvSpPr>
              <p:cNvPr id="37" name="TextBox 36">
                <a:extLst>
                  <a:ext uri="{FF2B5EF4-FFF2-40B4-BE49-F238E27FC236}">
                    <a16:creationId xmlns:a16="http://schemas.microsoft.com/office/drawing/2014/main" id="{E2FF4A5A-9172-46BB-A6DA-7849CA3A696A}"/>
                  </a:ext>
                </a:extLst>
              </p:cNvPr>
              <p:cNvSpPr txBox="1"/>
              <p:nvPr/>
            </p:nvSpPr>
            <p:spPr>
              <a:xfrm>
                <a:off x="9118939" y="5888237"/>
                <a:ext cx="4301362" cy="307776"/>
              </a:xfrm>
              <a:prstGeom prst="rect">
                <a:avLst/>
              </a:prstGeom>
              <a:noFill/>
            </p:spPr>
            <p:txBody>
              <a:bodyPr wrap="square" rtlCol="0">
                <a:spAutoFit/>
              </a:bodyPr>
              <a:lstStyle/>
              <a:p>
                <a:r>
                  <a:rPr lang="en-US" sz="900" dirty="0"/>
                  <a:t>Source: </a:t>
                </a:r>
                <a:r>
                  <a:rPr lang="en-US" sz="900" dirty="0" err="1"/>
                  <a:t>Pozar</a:t>
                </a:r>
                <a:r>
                  <a:rPr lang="en-US" sz="900" i="1" dirty="0"/>
                  <a:t>, Microwave engineering</a:t>
                </a:r>
                <a:r>
                  <a:rPr lang="en-US" sz="900" dirty="0"/>
                  <a:t>, 4</a:t>
                </a:r>
                <a:r>
                  <a:rPr lang="en-US" sz="900" baseline="30000" dirty="0"/>
                  <a:t>th</a:t>
                </a:r>
                <a:r>
                  <a:rPr lang="en-US" sz="900" dirty="0"/>
                  <a:t> ed., Wiley</a:t>
                </a:r>
                <a:endParaRPr lang="en-GB" sz="900" dirty="0"/>
              </a:p>
            </p:txBody>
          </p:sp>
          <p:pic>
            <p:nvPicPr>
              <p:cNvPr id="38" name="Picture 37" descr="A picture containing text, clock&#10;&#10;Description automatically generated">
                <a:extLst>
                  <a:ext uri="{FF2B5EF4-FFF2-40B4-BE49-F238E27FC236}">
                    <a16:creationId xmlns:a16="http://schemas.microsoft.com/office/drawing/2014/main" id="{11BF9B3A-6B93-4EBE-BA5E-9D5A8A08B5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29108" y="4414900"/>
                <a:ext cx="7580687" cy="1532603"/>
              </a:xfrm>
              <a:prstGeom prst="rect">
                <a:avLst/>
              </a:prstGeom>
            </p:spPr>
          </p:pic>
        </p:grpSp>
        <p:sp>
          <p:nvSpPr>
            <p:cNvPr id="36" name="TextBox 35">
              <a:extLst>
                <a:ext uri="{FF2B5EF4-FFF2-40B4-BE49-F238E27FC236}">
                  <a16:creationId xmlns:a16="http://schemas.microsoft.com/office/drawing/2014/main" id="{903CFD1F-3F4E-491E-A0E4-D43E3A4299F7}"/>
                </a:ext>
              </a:extLst>
            </p:cNvPr>
            <p:cNvSpPr txBox="1"/>
            <p:nvPr/>
          </p:nvSpPr>
          <p:spPr>
            <a:xfrm>
              <a:off x="1247884" y="4716769"/>
              <a:ext cx="3101582" cy="1107996"/>
            </a:xfrm>
            <a:prstGeom prst="rect">
              <a:avLst/>
            </a:prstGeom>
            <a:noFill/>
          </p:spPr>
          <p:txBody>
            <a:bodyPr wrap="square" rtlCol="0">
              <a:spAutoFit/>
            </a:bodyPr>
            <a:lstStyle/>
            <a:p>
              <a:r>
                <a:rPr lang="en-US" sz="1600" dirty="0"/>
                <a:t>Chart of cut-off frequencies relative to </a:t>
              </a:r>
              <a:r>
                <a:rPr lang="en-US" sz="1600" i="1" dirty="0">
                  <a:latin typeface="Times New Roman" panose="02020603050405020304" pitchFamily="18" charset="0"/>
                  <a:cs typeface="Times New Roman" panose="02020603050405020304" pitchFamily="18" charset="0"/>
                </a:rPr>
                <a:t>f</a:t>
              </a:r>
              <a:r>
                <a:rPr lang="en-US" sz="1600" i="1" baseline="-25000" dirty="0">
                  <a:latin typeface="Times New Roman" panose="02020603050405020304" pitchFamily="18" charset="0"/>
                  <a:cs typeface="Times New Roman" panose="02020603050405020304" pitchFamily="18" charset="0"/>
                </a:rPr>
                <a:t>c</a:t>
              </a:r>
              <a:r>
                <a:rPr lang="en-US" sz="1600" dirty="0"/>
                <a:t> of TE</a:t>
              </a:r>
              <a:r>
                <a:rPr lang="en-US" sz="1600" baseline="-25000" dirty="0"/>
                <a:t>11</a:t>
              </a:r>
              <a:r>
                <a:rPr lang="en-US" sz="1600" dirty="0"/>
                <a:t>-mode:</a:t>
              </a:r>
              <a:endParaRPr lang="en-GB" sz="1600" dirty="0"/>
            </a:p>
          </p:txBody>
        </p:sp>
      </p:grpSp>
      <p:grpSp>
        <p:nvGrpSpPr>
          <p:cNvPr id="39" name="Group 38">
            <a:extLst>
              <a:ext uri="{FF2B5EF4-FFF2-40B4-BE49-F238E27FC236}">
                <a16:creationId xmlns:a16="http://schemas.microsoft.com/office/drawing/2014/main" id="{EF4A546F-5521-4004-9F26-79094C9AC8E2}"/>
              </a:ext>
            </a:extLst>
          </p:cNvPr>
          <p:cNvGrpSpPr/>
          <p:nvPr/>
        </p:nvGrpSpPr>
        <p:grpSpPr>
          <a:xfrm>
            <a:off x="3623195" y="847707"/>
            <a:ext cx="3200021" cy="1053544"/>
            <a:chOff x="642490" y="2792375"/>
            <a:chExt cx="4266694" cy="1404725"/>
          </a:xfrm>
        </p:grpSpPr>
        <p:pic>
          <p:nvPicPr>
            <p:cNvPr id="40" name="Picture 39" descr="Diagram&#10;&#10;Description automatically generated with medium confidence">
              <a:extLst>
                <a:ext uri="{FF2B5EF4-FFF2-40B4-BE49-F238E27FC236}">
                  <a16:creationId xmlns:a16="http://schemas.microsoft.com/office/drawing/2014/main" id="{24E1C84D-FDF2-47A8-B589-77C5F89E3FA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2490" y="3346510"/>
              <a:ext cx="3499758" cy="850590"/>
            </a:xfrm>
            <a:prstGeom prst="rect">
              <a:avLst/>
            </a:prstGeom>
          </p:spPr>
        </p:pic>
        <p:grpSp>
          <p:nvGrpSpPr>
            <p:cNvPr id="41" name="Group 40">
              <a:extLst>
                <a:ext uri="{FF2B5EF4-FFF2-40B4-BE49-F238E27FC236}">
                  <a16:creationId xmlns:a16="http://schemas.microsoft.com/office/drawing/2014/main" id="{357B3948-D0C9-46F0-BBD3-EB33E40ACC9C}"/>
                </a:ext>
              </a:extLst>
            </p:cNvPr>
            <p:cNvGrpSpPr/>
            <p:nvPr/>
          </p:nvGrpSpPr>
          <p:grpSpPr>
            <a:xfrm>
              <a:off x="3676485" y="2792375"/>
              <a:ext cx="1232699" cy="722003"/>
              <a:chOff x="3676485" y="2630187"/>
              <a:chExt cx="1232699" cy="722003"/>
            </a:xfrm>
          </p:grpSpPr>
          <p:sp>
            <p:nvSpPr>
              <p:cNvPr id="45" name="TextBox 44">
                <a:extLst>
                  <a:ext uri="{FF2B5EF4-FFF2-40B4-BE49-F238E27FC236}">
                    <a16:creationId xmlns:a16="http://schemas.microsoft.com/office/drawing/2014/main" id="{39CE8824-CA98-44F1-949A-1BFE7B19FC63}"/>
                  </a:ext>
                </a:extLst>
              </p:cNvPr>
              <p:cNvSpPr txBox="1"/>
              <p:nvPr/>
            </p:nvSpPr>
            <p:spPr>
              <a:xfrm>
                <a:off x="3676485" y="2630187"/>
                <a:ext cx="1232699" cy="400110"/>
              </a:xfrm>
              <a:prstGeom prst="rect">
                <a:avLst/>
              </a:prstGeom>
              <a:noFill/>
            </p:spPr>
            <p:txBody>
              <a:bodyPr wrap="square" rtlCol="0">
                <a:spAutoFit/>
              </a:bodyPr>
              <a:lstStyle/>
              <a:p>
                <a:r>
                  <a:rPr lang="en-US" sz="1350" dirty="0">
                    <a:sym typeface="Wingdings" panose="05000000000000000000" pitchFamily="2" charset="2"/>
                  </a:rPr>
                  <a:t>TM-mode </a:t>
                </a:r>
                <a:endParaRPr lang="en-GB" sz="1350" dirty="0"/>
              </a:p>
            </p:txBody>
          </p:sp>
          <p:cxnSp>
            <p:nvCxnSpPr>
              <p:cNvPr id="46" name="Straight Arrow Connector 45">
                <a:extLst>
                  <a:ext uri="{FF2B5EF4-FFF2-40B4-BE49-F238E27FC236}">
                    <a16:creationId xmlns:a16="http://schemas.microsoft.com/office/drawing/2014/main" id="{2C0CC2D6-2383-4647-944F-AAEBEDB788E4}"/>
                  </a:ext>
                </a:extLst>
              </p:cNvPr>
              <p:cNvCxnSpPr>
                <a:cxnSpLocks/>
              </p:cNvCxnSpPr>
              <p:nvPr/>
            </p:nvCxnSpPr>
            <p:spPr bwMode="auto">
              <a:xfrm flipH="1">
                <a:off x="3868511" y="2999519"/>
                <a:ext cx="115214" cy="35267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42" name="Group 41">
              <a:extLst>
                <a:ext uri="{FF2B5EF4-FFF2-40B4-BE49-F238E27FC236}">
                  <a16:creationId xmlns:a16="http://schemas.microsoft.com/office/drawing/2014/main" id="{5FD07BBD-41B8-4CED-8862-255123838BF2}"/>
                </a:ext>
              </a:extLst>
            </p:cNvPr>
            <p:cNvGrpSpPr/>
            <p:nvPr/>
          </p:nvGrpSpPr>
          <p:grpSpPr>
            <a:xfrm>
              <a:off x="2533691" y="2935930"/>
              <a:ext cx="1232699" cy="578448"/>
              <a:chOff x="2533691" y="2935930"/>
              <a:chExt cx="1232699" cy="578448"/>
            </a:xfrm>
          </p:grpSpPr>
          <p:sp>
            <p:nvSpPr>
              <p:cNvPr id="43" name="TextBox 42">
                <a:extLst>
                  <a:ext uri="{FF2B5EF4-FFF2-40B4-BE49-F238E27FC236}">
                    <a16:creationId xmlns:a16="http://schemas.microsoft.com/office/drawing/2014/main" id="{498E09CF-4A8A-4AED-8649-9A0391C8D2B4}"/>
                  </a:ext>
                </a:extLst>
              </p:cNvPr>
              <p:cNvSpPr txBox="1"/>
              <p:nvPr/>
            </p:nvSpPr>
            <p:spPr>
              <a:xfrm>
                <a:off x="2533691" y="2935930"/>
                <a:ext cx="1232699" cy="400109"/>
              </a:xfrm>
              <a:prstGeom prst="rect">
                <a:avLst/>
              </a:prstGeom>
              <a:noFill/>
            </p:spPr>
            <p:txBody>
              <a:bodyPr wrap="square" rtlCol="0">
                <a:spAutoFit/>
              </a:bodyPr>
              <a:lstStyle/>
              <a:p>
                <a:r>
                  <a:rPr lang="en-US" sz="1350" dirty="0">
                    <a:sym typeface="Wingdings" panose="05000000000000000000" pitchFamily="2" charset="2"/>
                  </a:rPr>
                  <a:t>TE-mode </a:t>
                </a:r>
                <a:endParaRPr lang="en-GB" sz="1350" dirty="0"/>
              </a:p>
            </p:txBody>
          </p:sp>
          <p:cxnSp>
            <p:nvCxnSpPr>
              <p:cNvPr id="44" name="Straight Arrow Connector 43">
                <a:extLst>
                  <a:ext uri="{FF2B5EF4-FFF2-40B4-BE49-F238E27FC236}">
                    <a16:creationId xmlns:a16="http://schemas.microsoft.com/office/drawing/2014/main" id="{D9E17749-481A-4957-AE4E-0611FF5A1D60}"/>
                  </a:ext>
                </a:extLst>
              </p:cNvPr>
              <p:cNvCxnSpPr>
                <a:cxnSpLocks/>
                <a:stCxn id="43" idx="2"/>
              </p:cNvCxnSpPr>
              <p:nvPr/>
            </p:nvCxnSpPr>
            <p:spPr bwMode="auto">
              <a:xfrm flipH="1">
                <a:off x="2985195" y="3305262"/>
                <a:ext cx="164846" cy="2091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sp>
        <p:nvSpPr>
          <p:cNvPr id="51" name="TextBox 50">
            <a:extLst>
              <a:ext uri="{FF2B5EF4-FFF2-40B4-BE49-F238E27FC236}">
                <a16:creationId xmlns:a16="http://schemas.microsoft.com/office/drawing/2014/main" id="{1798511E-C4F5-49A3-9A66-57A83394F923}"/>
              </a:ext>
            </a:extLst>
          </p:cNvPr>
          <p:cNvSpPr txBox="1"/>
          <p:nvPr/>
        </p:nvSpPr>
        <p:spPr>
          <a:xfrm>
            <a:off x="108835" y="6608972"/>
            <a:ext cx="5106057" cy="213585"/>
          </a:xfrm>
          <a:prstGeom prst="rect">
            <a:avLst/>
          </a:prstGeom>
          <a:noFill/>
        </p:spPr>
        <p:txBody>
          <a:bodyPr wrap="square" rtlCol="0">
            <a:spAutoFit/>
          </a:bodyPr>
          <a:lstStyle/>
          <a:p>
            <a:pPr>
              <a:buNone/>
            </a:pPr>
            <a:r>
              <a:rPr lang="en-GB" sz="788" dirty="0" err="1"/>
              <a:t>Simulaton</a:t>
            </a:r>
            <a:r>
              <a:rPr lang="en-GB" sz="788" dirty="0"/>
              <a:t> pictures: courtesy E. Jensen, source pictures and chart: </a:t>
            </a:r>
            <a:r>
              <a:rPr lang="en-US" sz="788" dirty="0" err="1"/>
              <a:t>Pozar</a:t>
            </a:r>
            <a:r>
              <a:rPr lang="en-US" sz="788" i="1" dirty="0"/>
              <a:t>, Microwave engineering</a:t>
            </a:r>
            <a:r>
              <a:rPr lang="en-US" sz="788" dirty="0"/>
              <a:t>, 4</a:t>
            </a:r>
            <a:r>
              <a:rPr lang="en-US" sz="788" baseline="30000" dirty="0"/>
              <a:t>th</a:t>
            </a:r>
            <a:r>
              <a:rPr lang="en-US" sz="788" dirty="0"/>
              <a:t> ed., Wiley</a:t>
            </a:r>
            <a:endParaRPr lang="en-GB" sz="788" dirty="0"/>
          </a:p>
        </p:txBody>
      </p:sp>
      <p:grpSp>
        <p:nvGrpSpPr>
          <p:cNvPr id="52" name="Group 51">
            <a:extLst>
              <a:ext uri="{FF2B5EF4-FFF2-40B4-BE49-F238E27FC236}">
                <a16:creationId xmlns:a16="http://schemas.microsoft.com/office/drawing/2014/main" id="{49CDDA30-AB75-468C-B9A3-A020DFBD1966}"/>
              </a:ext>
            </a:extLst>
          </p:cNvPr>
          <p:cNvGrpSpPr/>
          <p:nvPr/>
        </p:nvGrpSpPr>
        <p:grpSpPr>
          <a:xfrm>
            <a:off x="4737463" y="4238256"/>
            <a:ext cx="4240407" cy="2378932"/>
            <a:chOff x="6394899" y="2521951"/>
            <a:chExt cx="5653876" cy="3171909"/>
          </a:xfrm>
        </p:grpSpPr>
        <p:pic>
          <p:nvPicPr>
            <p:cNvPr id="53" name="Picture 7">
              <a:extLst>
                <a:ext uri="{FF2B5EF4-FFF2-40B4-BE49-F238E27FC236}">
                  <a16:creationId xmlns:a16="http://schemas.microsoft.com/office/drawing/2014/main" id="{921F598E-6BAD-47FB-9A44-342531296C10}"/>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36470" y="3475174"/>
              <a:ext cx="1396636" cy="14006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4" name="TextBox 53">
              <a:extLst>
                <a:ext uri="{FF2B5EF4-FFF2-40B4-BE49-F238E27FC236}">
                  <a16:creationId xmlns:a16="http://schemas.microsoft.com/office/drawing/2014/main" id="{70946740-B34D-4BF1-9B2B-B1C44393A446}"/>
                </a:ext>
              </a:extLst>
            </p:cNvPr>
            <p:cNvSpPr txBox="1"/>
            <p:nvPr/>
          </p:nvSpPr>
          <p:spPr>
            <a:xfrm>
              <a:off x="6394899" y="2521951"/>
              <a:ext cx="5653876" cy="451405"/>
            </a:xfrm>
            <a:prstGeom prst="rect">
              <a:avLst/>
            </a:prstGeom>
            <a:noFill/>
          </p:spPr>
          <p:txBody>
            <a:bodyPr wrap="square" rtlCol="0">
              <a:spAutoFit/>
            </a:bodyPr>
            <a:lstStyle/>
            <a:p>
              <a:pPr marL="214313" indent="-214313">
                <a:buFont typeface="Arial" panose="020B0604020202020204" pitchFamily="34" charset="0"/>
                <a:buChar char="•"/>
              </a:pPr>
              <a:r>
                <a:rPr lang="en-US" sz="1600" dirty="0"/>
                <a:t>2</a:t>
              </a:r>
              <a:r>
                <a:rPr lang="en-US" sz="1600" baseline="30000" dirty="0"/>
                <a:t>nd</a:t>
              </a:r>
              <a:r>
                <a:rPr lang="en-US" sz="1600" dirty="0"/>
                <a:t> mode is </a:t>
              </a:r>
              <a:r>
                <a:rPr lang="en-US" sz="1600" dirty="0">
                  <a:latin typeface="+mj-lt"/>
                  <a:cs typeface="Times New Roman" panose="02020603050405020304" pitchFamily="18" charset="0"/>
                </a:rPr>
                <a:t>TM</a:t>
              </a:r>
              <a:r>
                <a:rPr lang="en-US" sz="1600" baseline="-25000" dirty="0">
                  <a:latin typeface="+mj-lt"/>
                  <a:cs typeface="Times New Roman" panose="02020603050405020304" pitchFamily="18" charset="0"/>
                </a:rPr>
                <a:t>01</a:t>
              </a:r>
              <a:r>
                <a:rPr lang="en-US" sz="1600" dirty="0"/>
                <a:t>. Magnetic field is transverse.</a:t>
              </a:r>
              <a:endParaRPr lang="en-GB" sz="1600" dirty="0"/>
            </a:p>
          </p:txBody>
        </p:sp>
        <p:pic>
          <p:nvPicPr>
            <p:cNvPr id="55" name="Picture 54" descr="Diagram, text&#10;&#10;Description automatically generated">
              <a:extLst>
                <a:ext uri="{FF2B5EF4-FFF2-40B4-BE49-F238E27FC236}">
                  <a16:creationId xmlns:a16="http://schemas.microsoft.com/office/drawing/2014/main" id="{CC7D59F6-C5A5-411A-9826-1F163B9C0A9A}"/>
                </a:ext>
              </a:extLst>
            </p:cNvPr>
            <p:cNvPicPr>
              <a:picLocks noChangeAspect="1"/>
            </p:cNvPicPr>
            <p:nvPr/>
          </p:nvPicPr>
          <p:blipFill rotWithShape="1">
            <a:blip r:embed="rId10">
              <a:extLst>
                <a:ext uri="{28A0092B-C50C-407E-A947-70E740481C1C}">
                  <a14:useLocalDpi xmlns:a14="http://schemas.microsoft.com/office/drawing/2010/main" val="0"/>
                </a:ext>
              </a:extLst>
            </a:blip>
            <a:srcRect l="4914" t="78960" r="2946" b="1439"/>
            <a:stretch/>
          </p:blipFill>
          <p:spPr>
            <a:xfrm rot="5400000">
              <a:off x="8363033" y="3730354"/>
              <a:ext cx="2346419" cy="1580594"/>
            </a:xfrm>
            <a:prstGeom prst="rect">
              <a:avLst/>
            </a:prstGeom>
            <a:ln>
              <a:solidFill>
                <a:schemeClr val="tx1"/>
              </a:solidFill>
            </a:ln>
          </p:spPr>
        </p:pic>
      </p:grpSp>
      <p:grpSp>
        <p:nvGrpSpPr>
          <p:cNvPr id="56" name="Group 55">
            <a:extLst>
              <a:ext uri="{FF2B5EF4-FFF2-40B4-BE49-F238E27FC236}">
                <a16:creationId xmlns:a16="http://schemas.microsoft.com/office/drawing/2014/main" id="{D76747B4-0E8F-4CC5-BDE9-23871476E93F}"/>
              </a:ext>
            </a:extLst>
          </p:cNvPr>
          <p:cNvGrpSpPr/>
          <p:nvPr/>
        </p:nvGrpSpPr>
        <p:grpSpPr>
          <a:xfrm>
            <a:off x="303491" y="4195620"/>
            <a:ext cx="4158455" cy="2380286"/>
            <a:chOff x="205748" y="2521951"/>
            <a:chExt cx="5544607" cy="3173714"/>
          </a:xfrm>
        </p:grpSpPr>
        <p:sp>
          <p:nvSpPr>
            <p:cNvPr id="57" name="TextBox 56">
              <a:extLst>
                <a:ext uri="{FF2B5EF4-FFF2-40B4-BE49-F238E27FC236}">
                  <a16:creationId xmlns:a16="http://schemas.microsoft.com/office/drawing/2014/main" id="{12B116F6-2323-4B11-9E9C-28A85FEDE083}"/>
                </a:ext>
              </a:extLst>
            </p:cNvPr>
            <p:cNvSpPr txBox="1"/>
            <p:nvPr/>
          </p:nvSpPr>
          <p:spPr>
            <a:xfrm>
              <a:off x="205748" y="2521951"/>
              <a:ext cx="5544607" cy="1107996"/>
            </a:xfrm>
            <a:prstGeom prst="rect">
              <a:avLst/>
            </a:prstGeom>
            <a:noFill/>
          </p:spPr>
          <p:txBody>
            <a:bodyPr wrap="square" rtlCol="0">
              <a:spAutoFit/>
            </a:bodyPr>
            <a:lstStyle/>
            <a:p>
              <a:r>
                <a:rPr lang="en-US" sz="1600" dirty="0"/>
                <a:t>1</a:t>
              </a:r>
              <a:r>
                <a:rPr lang="en-US" sz="1600" baseline="30000" dirty="0"/>
                <a:t>st</a:t>
              </a:r>
              <a:r>
                <a:rPr lang="en-US" sz="1600" dirty="0"/>
                <a:t> mode is </a:t>
              </a:r>
              <a:r>
                <a:rPr lang="en-US" sz="1600" dirty="0">
                  <a:latin typeface="+mj-lt"/>
                  <a:cs typeface="Times New Roman" panose="02020603050405020304" pitchFamily="18" charset="0"/>
                </a:rPr>
                <a:t>TE</a:t>
              </a:r>
              <a:r>
                <a:rPr lang="en-US" sz="1600" baseline="-25000" dirty="0">
                  <a:latin typeface="+mj-lt"/>
                  <a:cs typeface="Times New Roman" panose="02020603050405020304" pitchFamily="18" charset="0"/>
                </a:rPr>
                <a:t>11</a:t>
              </a:r>
              <a:r>
                <a:rPr lang="en-US" sz="1600" dirty="0"/>
                <a:t>. Electric field is transverse. </a:t>
              </a:r>
            </a:p>
            <a:p>
              <a:r>
                <a:rPr lang="en-US" sz="1600" dirty="0"/>
                <a:t>Mode has 2 </a:t>
              </a:r>
              <a:r>
                <a:rPr lang="en-US" sz="1600" dirty="0" err="1"/>
                <a:t>polarisations</a:t>
              </a:r>
              <a:r>
                <a:rPr lang="en-US" sz="1600" dirty="0"/>
                <a:t> (orientations of the electrical field).</a:t>
              </a:r>
              <a:endParaRPr lang="en-GB" sz="1600" dirty="0"/>
            </a:p>
          </p:txBody>
        </p:sp>
        <p:pic>
          <p:nvPicPr>
            <p:cNvPr id="58" name="Picture 5">
              <a:extLst>
                <a:ext uri="{FF2B5EF4-FFF2-40B4-BE49-F238E27FC236}">
                  <a16:creationId xmlns:a16="http://schemas.microsoft.com/office/drawing/2014/main" id="{8D99B33D-C04B-433B-B75F-4F70C4EF8815}"/>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88869" y="3797277"/>
              <a:ext cx="1344216" cy="13085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9" name="Picture 6">
              <a:extLst>
                <a:ext uri="{FF2B5EF4-FFF2-40B4-BE49-F238E27FC236}">
                  <a16:creationId xmlns:a16="http://schemas.microsoft.com/office/drawing/2014/main" id="{61920F27-29DE-4E63-99F1-0BE22CDBF315}"/>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61312" y="3758920"/>
              <a:ext cx="1388933" cy="13929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0" name="Picture 59" descr="Diagram, text&#10;&#10;Description automatically generated">
              <a:extLst>
                <a:ext uri="{FF2B5EF4-FFF2-40B4-BE49-F238E27FC236}">
                  <a16:creationId xmlns:a16="http://schemas.microsoft.com/office/drawing/2014/main" id="{BC3C7457-07D0-4646-A1E7-FCDF842D61BA}"/>
                </a:ext>
              </a:extLst>
            </p:cNvPr>
            <p:cNvPicPr>
              <a:picLocks noChangeAspect="1"/>
            </p:cNvPicPr>
            <p:nvPr/>
          </p:nvPicPr>
          <p:blipFill rotWithShape="1">
            <a:blip r:embed="rId10">
              <a:extLst>
                <a:ext uri="{28A0092B-C50C-407E-A947-70E740481C1C}">
                  <a14:useLocalDpi xmlns:a14="http://schemas.microsoft.com/office/drawing/2010/main" val="0"/>
                </a:ext>
              </a:extLst>
            </a:blip>
            <a:srcRect l="4914" t="1117" r="2946" b="79282"/>
            <a:stretch/>
          </p:blipFill>
          <p:spPr>
            <a:xfrm rot="5400000">
              <a:off x="3319093" y="3732159"/>
              <a:ext cx="2346419" cy="1580594"/>
            </a:xfrm>
            <a:prstGeom prst="rect">
              <a:avLst/>
            </a:prstGeom>
            <a:ln>
              <a:solidFill>
                <a:schemeClr val="tx1"/>
              </a:solidFill>
            </a:ln>
          </p:spPr>
        </p:pic>
      </p:grpSp>
    </p:spTree>
    <p:extLst>
      <p:ext uri="{BB962C8B-B14F-4D97-AF65-F5344CB8AC3E}">
        <p14:creationId xmlns:p14="http://schemas.microsoft.com/office/powerpoint/2010/main" val="9201249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A24647F-ACDD-4C4F-9ADF-5698ABD44281}"/>
              </a:ext>
            </a:extLst>
          </p:cNvPr>
          <p:cNvSpPr txBox="1"/>
          <p:nvPr/>
        </p:nvSpPr>
        <p:spPr>
          <a:xfrm>
            <a:off x="266851" y="755422"/>
            <a:ext cx="8517905" cy="646331"/>
          </a:xfrm>
          <a:prstGeom prst="rect">
            <a:avLst/>
          </a:prstGeom>
          <a:noFill/>
        </p:spPr>
        <p:txBody>
          <a:bodyPr wrap="square" rtlCol="0">
            <a:spAutoFit/>
          </a:bodyPr>
          <a:lstStyle/>
          <a:p>
            <a:r>
              <a:rPr lang="en-US" dirty="0"/>
              <a:t>A cylindrical cavity resonator can be seen as a section of circular waveguide shorted at both ends.</a:t>
            </a:r>
            <a:endParaRPr lang="en-GB" dirty="0"/>
          </a:p>
        </p:txBody>
      </p:sp>
      <p:sp>
        <p:nvSpPr>
          <p:cNvPr id="7" name="TextBox 6">
            <a:extLst>
              <a:ext uri="{FF2B5EF4-FFF2-40B4-BE49-F238E27FC236}">
                <a16:creationId xmlns:a16="http://schemas.microsoft.com/office/drawing/2014/main" id="{27EF08BA-EF30-4CE6-9F58-EF4B8C674B46}"/>
              </a:ext>
            </a:extLst>
          </p:cNvPr>
          <p:cNvSpPr txBox="1"/>
          <p:nvPr/>
        </p:nvSpPr>
        <p:spPr>
          <a:xfrm>
            <a:off x="402063" y="1522513"/>
            <a:ext cx="5013821" cy="3693319"/>
          </a:xfrm>
          <a:prstGeom prst="rect">
            <a:avLst/>
          </a:prstGeom>
          <a:noFill/>
        </p:spPr>
        <p:txBody>
          <a:bodyPr wrap="square" rtlCol="0">
            <a:spAutoFit/>
          </a:bodyPr>
          <a:lstStyle/>
          <a:p>
            <a:r>
              <a:rPr lang="en-US" dirty="0">
                <a:solidFill>
                  <a:srgbClr val="C00000"/>
                </a:solidFill>
              </a:rPr>
              <a:t>From the TE</a:t>
            </a:r>
            <a:r>
              <a:rPr lang="en-US" baseline="-25000" dirty="0">
                <a:solidFill>
                  <a:srgbClr val="C00000"/>
                </a:solidFill>
              </a:rPr>
              <a:t>11</a:t>
            </a:r>
            <a:r>
              <a:rPr lang="en-US" dirty="0">
                <a:solidFill>
                  <a:srgbClr val="C00000"/>
                </a:solidFill>
              </a:rPr>
              <a:t>-mode (dominant mode for circular waveguide) </a:t>
            </a:r>
            <a:br>
              <a:rPr lang="en-US" dirty="0">
                <a:solidFill>
                  <a:srgbClr val="C00000"/>
                </a:solidFill>
              </a:rPr>
            </a:br>
            <a:r>
              <a:rPr lang="en-US" i="1" dirty="0">
                <a:solidFill>
                  <a:srgbClr val="C00000"/>
                </a:solidFill>
                <a:sym typeface="Wingdings" panose="05000000000000000000" pitchFamily="2" charset="2"/>
              </a:rPr>
              <a:t> </a:t>
            </a:r>
            <a:r>
              <a:rPr lang="en-US" dirty="0">
                <a:solidFill>
                  <a:srgbClr val="C00000"/>
                </a:solidFill>
                <a:sym typeface="Wingdings" panose="05000000000000000000" pitchFamily="2" charset="2"/>
              </a:rPr>
              <a:t>TE</a:t>
            </a:r>
            <a:r>
              <a:rPr lang="en-US" baseline="-25000" dirty="0">
                <a:solidFill>
                  <a:srgbClr val="C00000"/>
                </a:solidFill>
                <a:sym typeface="Wingdings" panose="05000000000000000000" pitchFamily="2" charset="2"/>
              </a:rPr>
              <a:t>111</a:t>
            </a:r>
            <a:r>
              <a:rPr lang="en-US" dirty="0">
                <a:solidFill>
                  <a:srgbClr val="C00000"/>
                </a:solidFill>
                <a:sym typeface="Wingdings" panose="05000000000000000000" pitchFamily="2" charset="2"/>
              </a:rPr>
              <a:t>-mode is the dominant </a:t>
            </a:r>
            <a:r>
              <a:rPr lang="en-US" u="sng" dirty="0">
                <a:solidFill>
                  <a:srgbClr val="C00000"/>
                </a:solidFill>
                <a:sym typeface="Wingdings" panose="05000000000000000000" pitchFamily="2" charset="2"/>
              </a:rPr>
              <a:t>TE-mode</a:t>
            </a:r>
            <a:r>
              <a:rPr lang="en-US" dirty="0">
                <a:solidFill>
                  <a:srgbClr val="C00000"/>
                </a:solidFill>
                <a:sym typeface="Wingdings" panose="05000000000000000000" pitchFamily="2" charset="2"/>
              </a:rPr>
              <a:t> for a cylindrical cavity.</a:t>
            </a:r>
          </a:p>
          <a:p>
            <a:endParaRPr lang="en-US" i="1" dirty="0">
              <a:solidFill>
                <a:srgbClr val="CC0000"/>
              </a:solidFill>
              <a:sym typeface="Wingdings" panose="05000000000000000000" pitchFamily="2" charset="2"/>
            </a:endParaRPr>
          </a:p>
          <a:p>
            <a:pPr marL="214313" indent="-214313">
              <a:buFont typeface="Wingdings" panose="05000000000000000000" pitchFamily="2" charset="2"/>
              <a:buChar char="à"/>
            </a:pPr>
            <a:r>
              <a:rPr lang="en-US" dirty="0">
                <a:solidFill>
                  <a:srgbClr val="CC0000"/>
                </a:solidFill>
                <a:sym typeface="Wingdings" panose="05000000000000000000" pitchFamily="2" charset="2"/>
              </a:rPr>
              <a:t>TM</a:t>
            </a:r>
            <a:r>
              <a:rPr lang="en-US" baseline="-25000" dirty="0">
                <a:solidFill>
                  <a:srgbClr val="CC0000"/>
                </a:solidFill>
                <a:sym typeface="Wingdings" panose="05000000000000000000" pitchFamily="2" charset="2"/>
              </a:rPr>
              <a:t>010</a:t>
            </a:r>
            <a:r>
              <a:rPr lang="en-US" dirty="0">
                <a:solidFill>
                  <a:srgbClr val="CC0000"/>
                </a:solidFill>
                <a:sym typeface="Wingdings" panose="05000000000000000000" pitchFamily="2" charset="2"/>
              </a:rPr>
              <a:t>-mode is the dominant </a:t>
            </a:r>
            <a:r>
              <a:rPr lang="en-US" u="sng" dirty="0">
                <a:solidFill>
                  <a:srgbClr val="CC0000"/>
                </a:solidFill>
                <a:sym typeface="Wingdings" panose="05000000000000000000" pitchFamily="2" charset="2"/>
              </a:rPr>
              <a:t>TM-mode</a:t>
            </a:r>
            <a:r>
              <a:rPr lang="en-US" dirty="0">
                <a:solidFill>
                  <a:srgbClr val="CC0000"/>
                </a:solidFill>
                <a:sym typeface="Wingdings" panose="05000000000000000000" pitchFamily="2" charset="2"/>
              </a:rPr>
              <a:t> for a cylindrical cavity.</a:t>
            </a:r>
          </a:p>
          <a:p>
            <a:endParaRPr lang="en-US" i="1" dirty="0">
              <a:solidFill>
                <a:srgbClr val="CC0000"/>
              </a:solidFill>
              <a:sym typeface="Wingdings" panose="05000000000000000000" pitchFamily="2" charset="2"/>
            </a:endParaRPr>
          </a:p>
          <a:p>
            <a:pPr marL="214313" indent="-214313">
              <a:buFont typeface="Wingdings" panose="05000000000000000000" pitchFamily="2" charset="2"/>
              <a:buChar char="à"/>
            </a:pPr>
            <a:r>
              <a:rPr lang="en-US" i="1" dirty="0">
                <a:solidFill>
                  <a:srgbClr val="CC0000"/>
                </a:solidFill>
                <a:sym typeface="Wingdings" panose="05000000000000000000" pitchFamily="2" charset="2"/>
              </a:rPr>
              <a:t>TM</a:t>
            </a:r>
            <a:r>
              <a:rPr lang="en-US" i="1" baseline="-25000" dirty="0">
                <a:solidFill>
                  <a:srgbClr val="CC0000"/>
                </a:solidFill>
                <a:sym typeface="Wingdings" panose="05000000000000000000" pitchFamily="2" charset="2"/>
              </a:rPr>
              <a:t>010</a:t>
            </a:r>
            <a:r>
              <a:rPr lang="en-US" i="1" dirty="0">
                <a:solidFill>
                  <a:srgbClr val="CC0000"/>
                </a:solidFill>
                <a:sym typeface="Wingdings" panose="05000000000000000000" pitchFamily="2" charset="2"/>
              </a:rPr>
              <a:t>-mode mode is used for acceleration as it has a large electric field along the z-axis.</a:t>
            </a:r>
          </a:p>
          <a:p>
            <a:pPr marL="214313" indent="-214313">
              <a:buFont typeface="Wingdings" panose="05000000000000000000" pitchFamily="2" charset="2"/>
              <a:buChar char="à"/>
            </a:pPr>
            <a:endParaRPr lang="en-US" i="1" dirty="0">
              <a:solidFill>
                <a:srgbClr val="CC0000"/>
              </a:solidFill>
              <a:sym typeface="Wingdings" panose="05000000000000000000" pitchFamily="2" charset="2"/>
            </a:endParaRPr>
          </a:p>
          <a:p>
            <a:pPr marL="214313" indent="-214313">
              <a:buFont typeface="Wingdings" panose="05000000000000000000" pitchFamily="2" charset="2"/>
              <a:buChar char="à"/>
            </a:pPr>
            <a:r>
              <a:rPr lang="en-US" i="1" dirty="0">
                <a:solidFill>
                  <a:srgbClr val="CC0000"/>
                </a:solidFill>
                <a:sym typeface="Wingdings" panose="05000000000000000000" pitchFamily="2" charset="2"/>
              </a:rPr>
              <a:t>Electric field is described by </a:t>
            </a:r>
            <a:r>
              <a:rPr lang="en-US" i="1" dirty="0" err="1">
                <a:solidFill>
                  <a:srgbClr val="CC0000"/>
                </a:solidFill>
                <a:sym typeface="Wingdings" panose="05000000000000000000" pitchFamily="2" charset="2"/>
              </a:rPr>
              <a:t>Besselfunction</a:t>
            </a:r>
            <a:r>
              <a:rPr lang="en-US" i="1" dirty="0">
                <a:solidFill>
                  <a:srgbClr val="CC0000"/>
                </a:solidFill>
                <a:sym typeface="Wingdings" panose="05000000000000000000" pitchFamily="2" charset="2"/>
              </a:rPr>
              <a:t> </a:t>
            </a:r>
            <a:r>
              <a:rPr lang="en-US" i="1" dirty="0" smtClean="0">
                <a:solidFill>
                  <a:srgbClr val="CC0000"/>
                </a:solidFill>
                <a:sym typeface="Wingdings" panose="05000000000000000000" pitchFamily="2" charset="2"/>
              </a:rPr>
              <a:t>J</a:t>
            </a:r>
            <a:r>
              <a:rPr lang="en-US" i="1" baseline="-25000" dirty="0" smtClean="0">
                <a:solidFill>
                  <a:srgbClr val="CC0000"/>
                </a:solidFill>
                <a:sym typeface="Wingdings" panose="05000000000000000000" pitchFamily="2" charset="2"/>
              </a:rPr>
              <a:t>0.</a:t>
            </a:r>
          </a:p>
          <a:p>
            <a:endParaRPr lang="en-US" i="1" dirty="0">
              <a:solidFill>
                <a:srgbClr val="CC0000"/>
              </a:solidFill>
              <a:sym typeface="Wingdings" panose="05000000000000000000" pitchFamily="2" charset="2"/>
            </a:endParaRPr>
          </a:p>
        </p:txBody>
      </p:sp>
      <p:sp>
        <p:nvSpPr>
          <p:cNvPr id="9" name="Rectangle 7">
            <a:extLst>
              <a:ext uri="{FF2B5EF4-FFF2-40B4-BE49-F238E27FC236}">
                <a16:creationId xmlns:a16="http://schemas.microsoft.com/office/drawing/2014/main" id="{C4D0BD1E-0FEC-4F64-8C90-F22935DBDD6D}"/>
              </a:ext>
            </a:extLst>
          </p:cNvPr>
          <p:cNvSpPr>
            <a:spLocks noChangeArrowheads="1"/>
          </p:cNvSpPr>
          <p:nvPr/>
        </p:nvSpPr>
        <p:spPr bwMode="auto">
          <a:xfrm>
            <a:off x="5310347" y="1916907"/>
            <a:ext cx="317897" cy="289322"/>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900" baseline="30000" dirty="0"/>
          </a:p>
        </p:txBody>
      </p:sp>
      <p:grpSp>
        <p:nvGrpSpPr>
          <p:cNvPr id="5" name="Group 4"/>
          <p:cNvGrpSpPr/>
          <p:nvPr/>
        </p:nvGrpSpPr>
        <p:grpSpPr>
          <a:xfrm>
            <a:off x="5253006" y="1372555"/>
            <a:ext cx="3359771" cy="2885936"/>
            <a:chOff x="5856459" y="1712372"/>
            <a:chExt cx="2916587" cy="2556462"/>
          </a:xfrm>
        </p:grpSpPr>
        <p:grpSp>
          <p:nvGrpSpPr>
            <p:cNvPr id="78" name="Group 77">
              <a:extLst>
                <a:ext uri="{FF2B5EF4-FFF2-40B4-BE49-F238E27FC236}">
                  <a16:creationId xmlns:a16="http://schemas.microsoft.com/office/drawing/2014/main" id="{B428A227-379C-4DFB-9FE7-32E78B0628D0}"/>
                </a:ext>
              </a:extLst>
            </p:cNvPr>
            <p:cNvGrpSpPr/>
            <p:nvPr/>
          </p:nvGrpSpPr>
          <p:grpSpPr>
            <a:xfrm>
              <a:off x="5856459" y="1712372"/>
              <a:ext cx="2916587" cy="2556462"/>
              <a:chOff x="6495161" y="1007314"/>
              <a:chExt cx="3888782" cy="3408616"/>
            </a:xfrm>
          </p:grpSpPr>
          <p:grpSp>
            <p:nvGrpSpPr>
              <p:cNvPr id="77" name="Group 76">
                <a:extLst>
                  <a:ext uri="{FF2B5EF4-FFF2-40B4-BE49-F238E27FC236}">
                    <a16:creationId xmlns:a16="http://schemas.microsoft.com/office/drawing/2014/main" id="{1430F433-7FEE-4FB6-AF25-33DFCFFD7372}"/>
                  </a:ext>
                </a:extLst>
              </p:cNvPr>
              <p:cNvGrpSpPr/>
              <p:nvPr/>
            </p:nvGrpSpPr>
            <p:grpSpPr>
              <a:xfrm>
                <a:off x="6495161" y="1007314"/>
                <a:ext cx="3888782" cy="3408616"/>
                <a:chOff x="6495161" y="1007314"/>
                <a:chExt cx="3888782" cy="3408616"/>
              </a:xfrm>
            </p:grpSpPr>
            <p:grpSp>
              <p:nvGrpSpPr>
                <p:cNvPr id="64" name="Group 63">
                  <a:extLst>
                    <a:ext uri="{FF2B5EF4-FFF2-40B4-BE49-F238E27FC236}">
                      <a16:creationId xmlns:a16="http://schemas.microsoft.com/office/drawing/2014/main" id="{6CE70918-A9C1-4FF4-8486-1514DDD5F292}"/>
                    </a:ext>
                  </a:extLst>
                </p:cNvPr>
                <p:cNvGrpSpPr/>
                <p:nvPr/>
              </p:nvGrpSpPr>
              <p:grpSpPr>
                <a:xfrm rot="16200000">
                  <a:off x="7429114" y="432051"/>
                  <a:ext cx="1668072" cy="3535978"/>
                  <a:chOff x="5940637" y="1427163"/>
                  <a:chExt cx="2898775" cy="4051300"/>
                </a:xfrm>
              </p:grpSpPr>
              <p:grpSp>
                <p:nvGrpSpPr>
                  <p:cNvPr id="30" name="Group 29">
                    <a:extLst>
                      <a:ext uri="{FF2B5EF4-FFF2-40B4-BE49-F238E27FC236}">
                        <a16:creationId xmlns:a16="http://schemas.microsoft.com/office/drawing/2014/main" id="{76F6D5FC-1D21-42AD-BDFC-D64E86418A1B}"/>
                      </a:ext>
                    </a:extLst>
                  </p:cNvPr>
                  <p:cNvGrpSpPr/>
                  <p:nvPr/>
                </p:nvGrpSpPr>
                <p:grpSpPr>
                  <a:xfrm>
                    <a:off x="5940637" y="1427163"/>
                    <a:ext cx="2898775" cy="4051300"/>
                    <a:chOff x="5940637" y="1427163"/>
                    <a:chExt cx="2898775" cy="4051300"/>
                  </a:xfrm>
                </p:grpSpPr>
                <p:cxnSp>
                  <p:nvCxnSpPr>
                    <p:cNvPr id="12" name="Straight Connector 26">
                      <a:extLst>
                        <a:ext uri="{FF2B5EF4-FFF2-40B4-BE49-F238E27FC236}">
                          <a16:creationId xmlns:a16="http://schemas.microsoft.com/office/drawing/2014/main" id="{5FE21A21-E001-4C0A-99A5-36636B0BAA46}"/>
                        </a:ext>
                      </a:extLst>
                    </p:cNvPr>
                    <p:cNvCxnSpPr>
                      <a:cxnSpLocks noChangeShapeType="1"/>
                      <a:stCxn id="15" idx="0"/>
                      <a:endCxn id="28" idx="0"/>
                    </p:cNvCxnSpPr>
                    <p:nvPr/>
                  </p:nvCxnSpPr>
                  <p:spPr bwMode="auto">
                    <a:xfrm rot="5400000" flipH="1" flipV="1">
                      <a:off x="7390025" y="641350"/>
                      <a:ext cx="1587" cy="1573213"/>
                    </a:xfrm>
                    <a:prstGeom prst="line">
                      <a:avLst/>
                    </a:prstGeom>
                    <a:noFill/>
                    <a:ln w="25400" algn="ctr">
                      <a:solidFill>
                        <a:schemeClr val="tx1"/>
                      </a:solidFill>
                      <a:round/>
                      <a:headEnd/>
                      <a:tailEnd type="none" w="lg" len="lg"/>
                    </a:ln>
                  </p:spPr>
                </p:cxnSp>
                <p:cxnSp>
                  <p:nvCxnSpPr>
                    <p:cNvPr id="13" name="Straight Connector 28">
                      <a:extLst>
                        <a:ext uri="{FF2B5EF4-FFF2-40B4-BE49-F238E27FC236}">
                          <a16:creationId xmlns:a16="http://schemas.microsoft.com/office/drawing/2014/main" id="{8DF96728-070A-49F7-8541-9DDF4CD07702}"/>
                        </a:ext>
                      </a:extLst>
                    </p:cNvPr>
                    <p:cNvCxnSpPr>
                      <a:cxnSpLocks noChangeShapeType="1"/>
                      <a:stCxn id="15" idx="4"/>
                      <a:endCxn id="28" idx="4"/>
                    </p:cNvCxnSpPr>
                    <p:nvPr/>
                  </p:nvCxnSpPr>
                  <p:spPr bwMode="auto">
                    <a:xfrm rot="16200000" flipH="1">
                      <a:off x="7390025" y="4691062"/>
                      <a:ext cx="1588" cy="1573213"/>
                    </a:xfrm>
                    <a:prstGeom prst="line">
                      <a:avLst/>
                    </a:prstGeom>
                    <a:noFill/>
                    <a:ln w="25400" algn="ctr">
                      <a:solidFill>
                        <a:schemeClr val="tx1"/>
                      </a:solidFill>
                      <a:round/>
                      <a:headEnd/>
                      <a:tailEnd type="none" w="lg" len="lg"/>
                    </a:ln>
                  </p:spPr>
                </p:cxnSp>
                <p:grpSp>
                  <p:nvGrpSpPr>
                    <p:cNvPr id="14" name="Group 31">
                      <a:extLst>
                        <a:ext uri="{FF2B5EF4-FFF2-40B4-BE49-F238E27FC236}">
                          <a16:creationId xmlns:a16="http://schemas.microsoft.com/office/drawing/2014/main" id="{A457874E-F204-417D-B342-ED1B34C59F68}"/>
                        </a:ext>
                      </a:extLst>
                    </p:cNvPr>
                    <p:cNvGrpSpPr>
                      <a:grpSpLocks/>
                    </p:cNvGrpSpPr>
                    <p:nvPr/>
                  </p:nvGrpSpPr>
                  <p:grpSpPr bwMode="auto">
                    <a:xfrm>
                      <a:off x="5940637" y="1428750"/>
                      <a:ext cx="1371600" cy="4048125"/>
                      <a:chOff x="2386584" y="2532888"/>
                      <a:chExt cx="1371600" cy="2926080"/>
                    </a:xfrm>
                  </p:grpSpPr>
                  <p:sp>
                    <p:nvSpPr>
                      <p:cNvPr id="15" name="Oval 14">
                        <a:extLst>
                          <a:ext uri="{FF2B5EF4-FFF2-40B4-BE49-F238E27FC236}">
                            <a16:creationId xmlns:a16="http://schemas.microsoft.com/office/drawing/2014/main" id="{3F27C64D-FEFD-47E4-961F-D8B3E34C30F6}"/>
                          </a:ext>
                        </a:extLst>
                      </p:cNvPr>
                      <p:cNvSpPr/>
                      <p:nvPr/>
                    </p:nvSpPr>
                    <p:spPr bwMode="auto">
                      <a:xfrm>
                        <a:off x="2386584" y="2532888"/>
                        <a:ext cx="1325563" cy="2926080"/>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16" name="Rectangle 15">
                        <a:extLst>
                          <a:ext uri="{FF2B5EF4-FFF2-40B4-BE49-F238E27FC236}">
                            <a16:creationId xmlns:a16="http://schemas.microsoft.com/office/drawing/2014/main" id="{4C2AAEC9-F53D-44BE-A817-C66D8A8C9CF2}"/>
                          </a:ext>
                        </a:extLst>
                      </p:cNvPr>
                      <p:cNvSpPr/>
                      <p:nvPr/>
                    </p:nvSpPr>
                    <p:spPr bwMode="auto">
                      <a:xfrm>
                        <a:off x="3053334" y="2551248"/>
                        <a:ext cx="704850" cy="2898540"/>
                      </a:xfrm>
                      <a:prstGeom prst="rect">
                        <a:avLst/>
                      </a:prstGeom>
                      <a:solidFill>
                        <a:schemeClr val="bg1">
                          <a:alpha val="75000"/>
                        </a:schemeClr>
                      </a:solidFill>
                      <a:ln w="25400" cap="flat" cmpd="sng" algn="ctr">
                        <a:no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grpSp>
                <p:sp>
                  <p:nvSpPr>
                    <p:cNvPr id="28" name="Oval 27">
                      <a:extLst>
                        <a:ext uri="{FF2B5EF4-FFF2-40B4-BE49-F238E27FC236}">
                          <a16:creationId xmlns:a16="http://schemas.microsoft.com/office/drawing/2014/main" id="{27035362-9A8F-44B4-9E9F-2D654D73D55A}"/>
                        </a:ext>
                      </a:extLst>
                    </p:cNvPr>
                    <p:cNvSpPr/>
                    <p:nvPr/>
                  </p:nvSpPr>
                  <p:spPr bwMode="auto">
                    <a:xfrm>
                      <a:off x="7513850" y="1428750"/>
                      <a:ext cx="1325562" cy="4048125"/>
                    </a:xfrm>
                    <a:prstGeom prst="ellipse">
                      <a:avLst/>
                    </a:prstGeom>
                    <a:noFill/>
                    <a:ln w="254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grpSp>
              <p:sp>
                <p:nvSpPr>
                  <p:cNvPr id="29" name="Freeform 84">
                    <a:extLst>
                      <a:ext uri="{FF2B5EF4-FFF2-40B4-BE49-F238E27FC236}">
                        <a16:creationId xmlns:a16="http://schemas.microsoft.com/office/drawing/2014/main" id="{CBD67D9F-419B-4F27-A2F2-DA525603EFD5}"/>
                      </a:ext>
                    </a:extLst>
                  </p:cNvPr>
                  <p:cNvSpPr/>
                  <p:nvPr/>
                </p:nvSpPr>
                <p:spPr bwMode="auto">
                  <a:xfrm rot="5400000">
                    <a:off x="5270392" y="2791556"/>
                    <a:ext cx="4041896" cy="1325562"/>
                  </a:xfrm>
                  <a:custGeom>
                    <a:avLst/>
                    <a:gdLst>
                      <a:gd name="connsiteX0" fmla="*/ 0 w 4014216"/>
                      <a:gd name="connsiteY0" fmla="*/ 996696 h 996696"/>
                      <a:gd name="connsiteX1" fmla="*/ 2029968 w 4014216"/>
                      <a:gd name="connsiteY1" fmla="*/ 0 h 996696"/>
                      <a:gd name="connsiteX2" fmla="*/ 4014216 w 4014216"/>
                      <a:gd name="connsiteY2" fmla="*/ 996696 h 996696"/>
                    </a:gdLst>
                    <a:ahLst/>
                    <a:cxnLst>
                      <a:cxn ang="0">
                        <a:pos x="connsiteX0" y="connsiteY0"/>
                      </a:cxn>
                      <a:cxn ang="0">
                        <a:pos x="connsiteX1" y="connsiteY1"/>
                      </a:cxn>
                      <a:cxn ang="0">
                        <a:pos x="connsiteX2" y="connsiteY2"/>
                      </a:cxn>
                    </a:cxnLst>
                    <a:rect l="l" t="t" r="r" b="b"/>
                    <a:pathLst>
                      <a:path w="4014216" h="996696">
                        <a:moveTo>
                          <a:pt x="0" y="996696"/>
                        </a:moveTo>
                        <a:cubicBezTo>
                          <a:pt x="680466" y="498348"/>
                          <a:pt x="1360932" y="0"/>
                          <a:pt x="2029968" y="0"/>
                        </a:cubicBezTo>
                        <a:cubicBezTo>
                          <a:pt x="2699004" y="0"/>
                          <a:pt x="3356610" y="498348"/>
                          <a:pt x="4014216" y="996696"/>
                        </a:cubicBezTo>
                      </a:path>
                    </a:pathLst>
                  </a:custGeom>
                  <a:solidFill>
                    <a:srgbClr val="FFFF00">
                      <a:alpha val="20000"/>
                    </a:srgbClr>
                  </a:solidFill>
                  <a:ln w="19050" cap="flat" cmpd="sng" algn="ctr">
                    <a:solidFill>
                      <a:srgbClr val="FF0000"/>
                    </a:solidFill>
                    <a:prstDash val="dash"/>
                    <a:round/>
                    <a:headEnd type="none" w="med" len="med"/>
                    <a:tailEnd type="none" w="lg" len="lg"/>
                  </a:ln>
                  <a:effectLst/>
                </p:spPr>
                <p:txBody>
                  <a:bodyPr anchor="ctr"/>
                  <a:lstStyle/>
                  <a:p>
                    <a:pPr algn="ctr">
                      <a:defRPr/>
                    </a:pPr>
                    <a:endParaRPr lang="en-GB" sz="1350" dirty="0"/>
                  </a:p>
                </p:txBody>
              </p:sp>
              <p:cxnSp>
                <p:nvCxnSpPr>
                  <p:cNvPr id="43" name="Straight Arrow Connector 37">
                    <a:extLst>
                      <a:ext uri="{FF2B5EF4-FFF2-40B4-BE49-F238E27FC236}">
                        <a16:creationId xmlns:a16="http://schemas.microsoft.com/office/drawing/2014/main" id="{DDB80706-D7DC-4989-8C8A-E59FD4FF70A3}"/>
                      </a:ext>
                    </a:extLst>
                  </p:cNvPr>
                  <p:cNvCxnSpPr>
                    <a:cxnSpLocks noChangeShapeType="1"/>
                  </p:cNvCxnSpPr>
                  <p:nvPr/>
                </p:nvCxnSpPr>
                <p:spPr bwMode="auto">
                  <a:xfrm flipV="1">
                    <a:off x="6672075" y="3228062"/>
                    <a:ext cx="1251401" cy="726"/>
                  </a:xfrm>
                  <a:prstGeom prst="straightConnector1">
                    <a:avLst/>
                  </a:prstGeom>
                  <a:solidFill>
                    <a:srgbClr val="FFFF00">
                      <a:alpha val="20000"/>
                    </a:srgbClr>
                  </a:solidFill>
                  <a:ln w="25400" algn="ctr">
                    <a:solidFill>
                      <a:srgbClr val="FF0000"/>
                    </a:solidFill>
                    <a:round/>
                    <a:headEnd/>
                    <a:tailEnd type="arrow" w="med" len="med"/>
                  </a:ln>
                </p:spPr>
              </p:cxnSp>
              <p:cxnSp>
                <p:nvCxnSpPr>
                  <p:cNvPr id="44" name="Straight Arrow Connector 37">
                    <a:extLst>
                      <a:ext uri="{FF2B5EF4-FFF2-40B4-BE49-F238E27FC236}">
                        <a16:creationId xmlns:a16="http://schemas.microsoft.com/office/drawing/2014/main" id="{D931CC0A-C913-4BB8-ABBB-008EA5AA7AF8}"/>
                      </a:ext>
                    </a:extLst>
                  </p:cNvPr>
                  <p:cNvCxnSpPr>
                    <a:cxnSpLocks noChangeShapeType="1"/>
                  </p:cNvCxnSpPr>
                  <p:nvPr/>
                </p:nvCxnSpPr>
                <p:spPr bwMode="auto">
                  <a:xfrm flipV="1">
                    <a:off x="6672263" y="2983268"/>
                    <a:ext cx="1222070"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47" name="Straight Arrow Connector 37">
                    <a:extLst>
                      <a:ext uri="{FF2B5EF4-FFF2-40B4-BE49-F238E27FC236}">
                        <a16:creationId xmlns:a16="http://schemas.microsoft.com/office/drawing/2014/main" id="{7E44C195-B2AF-42FA-B80B-75CEFC48A720}"/>
                      </a:ext>
                    </a:extLst>
                  </p:cNvPr>
                  <p:cNvCxnSpPr>
                    <a:cxnSpLocks noChangeShapeType="1"/>
                  </p:cNvCxnSpPr>
                  <p:nvPr/>
                </p:nvCxnSpPr>
                <p:spPr bwMode="auto">
                  <a:xfrm flipV="1">
                    <a:off x="6672075" y="2776115"/>
                    <a:ext cx="1110973"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48" name="Straight Arrow Connector 37">
                    <a:extLst>
                      <a:ext uri="{FF2B5EF4-FFF2-40B4-BE49-F238E27FC236}">
                        <a16:creationId xmlns:a16="http://schemas.microsoft.com/office/drawing/2014/main" id="{E21303D1-872F-4D25-B1AC-6B5A4F8FDF33}"/>
                      </a:ext>
                    </a:extLst>
                  </p:cNvPr>
                  <p:cNvCxnSpPr>
                    <a:cxnSpLocks noChangeShapeType="1"/>
                  </p:cNvCxnSpPr>
                  <p:nvPr/>
                </p:nvCxnSpPr>
                <p:spPr bwMode="auto">
                  <a:xfrm flipV="1">
                    <a:off x="6672075" y="2545685"/>
                    <a:ext cx="918159"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49" name="Straight Arrow Connector 37">
                    <a:extLst>
                      <a:ext uri="{FF2B5EF4-FFF2-40B4-BE49-F238E27FC236}">
                        <a16:creationId xmlns:a16="http://schemas.microsoft.com/office/drawing/2014/main" id="{F4E896AE-B215-4ACF-AF3E-B1F5C25E6769}"/>
                      </a:ext>
                    </a:extLst>
                  </p:cNvPr>
                  <p:cNvCxnSpPr>
                    <a:cxnSpLocks noChangeShapeType="1"/>
                  </p:cNvCxnSpPr>
                  <p:nvPr/>
                </p:nvCxnSpPr>
                <p:spPr bwMode="auto">
                  <a:xfrm flipV="1">
                    <a:off x="6671596" y="2315256"/>
                    <a:ext cx="728710" cy="17064"/>
                  </a:xfrm>
                  <a:prstGeom prst="straightConnector1">
                    <a:avLst/>
                  </a:prstGeom>
                  <a:solidFill>
                    <a:srgbClr val="FFFF00">
                      <a:alpha val="20000"/>
                    </a:srgbClr>
                  </a:solidFill>
                  <a:ln w="25400" algn="ctr">
                    <a:solidFill>
                      <a:srgbClr val="FF0000"/>
                    </a:solidFill>
                    <a:round/>
                    <a:headEnd/>
                    <a:tailEnd type="arrow" w="med" len="med"/>
                  </a:ln>
                </p:spPr>
              </p:cxnSp>
              <p:cxnSp>
                <p:nvCxnSpPr>
                  <p:cNvPr id="50" name="Straight Arrow Connector 37">
                    <a:extLst>
                      <a:ext uri="{FF2B5EF4-FFF2-40B4-BE49-F238E27FC236}">
                        <a16:creationId xmlns:a16="http://schemas.microsoft.com/office/drawing/2014/main" id="{829C60DA-DE99-4C01-B05E-BFC538C55E42}"/>
                      </a:ext>
                    </a:extLst>
                  </p:cNvPr>
                  <p:cNvCxnSpPr>
                    <a:cxnSpLocks noChangeShapeType="1"/>
                  </p:cNvCxnSpPr>
                  <p:nvPr/>
                </p:nvCxnSpPr>
                <p:spPr bwMode="auto">
                  <a:xfrm flipV="1">
                    <a:off x="6672075" y="2084825"/>
                    <a:ext cx="518277"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51" name="Straight Arrow Connector 37">
                    <a:extLst>
                      <a:ext uri="{FF2B5EF4-FFF2-40B4-BE49-F238E27FC236}">
                        <a16:creationId xmlns:a16="http://schemas.microsoft.com/office/drawing/2014/main" id="{5B9FE3FA-21A1-4F69-81C7-DCC8DB746F72}"/>
                      </a:ext>
                    </a:extLst>
                  </p:cNvPr>
                  <p:cNvCxnSpPr>
                    <a:cxnSpLocks noChangeShapeType="1"/>
                  </p:cNvCxnSpPr>
                  <p:nvPr/>
                </p:nvCxnSpPr>
                <p:spPr bwMode="auto">
                  <a:xfrm flipV="1">
                    <a:off x="6672075" y="1854395"/>
                    <a:ext cx="353990"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52" name="Straight Arrow Connector 37">
                    <a:extLst>
                      <a:ext uri="{FF2B5EF4-FFF2-40B4-BE49-F238E27FC236}">
                        <a16:creationId xmlns:a16="http://schemas.microsoft.com/office/drawing/2014/main" id="{2EF46CC6-2D42-45F6-8395-C88D22A708CB}"/>
                      </a:ext>
                    </a:extLst>
                  </p:cNvPr>
                  <p:cNvCxnSpPr>
                    <a:cxnSpLocks noChangeShapeType="1"/>
                  </p:cNvCxnSpPr>
                  <p:nvPr/>
                </p:nvCxnSpPr>
                <p:spPr bwMode="auto">
                  <a:xfrm>
                    <a:off x="6657116" y="3485553"/>
                    <a:ext cx="1282324" cy="1"/>
                  </a:xfrm>
                  <a:prstGeom prst="straightConnector1">
                    <a:avLst/>
                  </a:prstGeom>
                  <a:solidFill>
                    <a:srgbClr val="FFFF00">
                      <a:alpha val="20000"/>
                    </a:srgbClr>
                  </a:solidFill>
                  <a:ln w="25400" algn="ctr">
                    <a:solidFill>
                      <a:srgbClr val="FF0000"/>
                    </a:solidFill>
                    <a:round/>
                    <a:headEnd/>
                    <a:tailEnd type="arrow" w="med" len="med"/>
                  </a:ln>
                </p:spPr>
              </p:cxnSp>
              <p:cxnSp>
                <p:nvCxnSpPr>
                  <p:cNvPr id="54" name="Straight Arrow Connector 37">
                    <a:extLst>
                      <a:ext uri="{FF2B5EF4-FFF2-40B4-BE49-F238E27FC236}">
                        <a16:creationId xmlns:a16="http://schemas.microsoft.com/office/drawing/2014/main" id="{F6FA04A2-5AC5-46BA-AFBC-EFA4A998E836}"/>
                      </a:ext>
                    </a:extLst>
                  </p:cNvPr>
                  <p:cNvCxnSpPr>
                    <a:cxnSpLocks noChangeShapeType="1"/>
                  </p:cNvCxnSpPr>
                  <p:nvPr/>
                </p:nvCxnSpPr>
                <p:spPr bwMode="auto">
                  <a:xfrm>
                    <a:off x="6666641" y="3697834"/>
                    <a:ext cx="1282324" cy="1"/>
                  </a:xfrm>
                  <a:prstGeom prst="straightConnector1">
                    <a:avLst/>
                  </a:prstGeom>
                  <a:solidFill>
                    <a:srgbClr val="FFFF00">
                      <a:alpha val="20000"/>
                    </a:srgbClr>
                  </a:solidFill>
                  <a:ln w="25400" algn="ctr">
                    <a:solidFill>
                      <a:srgbClr val="FF0000"/>
                    </a:solidFill>
                    <a:round/>
                    <a:headEnd/>
                    <a:tailEnd type="arrow" w="med" len="med"/>
                  </a:ln>
                </p:spPr>
              </p:cxnSp>
              <p:cxnSp>
                <p:nvCxnSpPr>
                  <p:cNvPr id="55" name="Straight Arrow Connector 37">
                    <a:extLst>
                      <a:ext uri="{FF2B5EF4-FFF2-40B4-BE49-F238E27FC236}">
                        <a16:creationId xmlns:a16="http://schemas.microsoft.com/office/drawing/2014/main" id="{150811A6-D441-42A2-9A07-86DA79F32696}"/>
                      </a:ext>
                    </a:extLst>
                  </p:cNvPr>
                  <p:cNvCxnSpPr>
                    <a:cxnSpLocks noChangeShapeType="1"/>
                  </p:cNvCxnSpPr>
                  <p:nvPr/>
                </p:nvCxnSpPr>
                <p:spPr bwMode="auto">
                  <a:xfrm>
                    <a:off x="6672075" y="3928264"/>
                    <a:ext cx="1165749" cy="1"/>
                  </a:xfrm>
                  <a:prstGeom prst="straightConnector1">
                    <a:avLst/>
                  </a:prstGeom>
                  <a:solidFill>
                    <a:srgbClr val="FFFF00">
                      <a:alpha val="20000"/>
                    </a:srgbClr>
                  </a:solidFill>
                  <a:ln w="25400" algn="ctr">
                    <a:solidFill>
                      <a:srgbClr val="FF0000"/>
                    </a:solidFill>
                    <a:round/>
                    <a:headEnd/>
                    <a:tailEnd type="arrow" w="med" len="med"/>
                  </a:ln>
                </p:spPr>
              </p:cxnSp>
              <p:cxnSp>
                <p:nvCxnSpPr>
                  <p:cNvPr id="56" name="Straight Arrow Connector 37">
                    <a:extLst>
                      <a:ext uri="{FF2B5EF4-FFF2-40B4-BE49-F238E27FC236}">
                        <a16:creationId xmlns:a16="http://schemas.microsoft.com/office/drawing/2014/main" id="{217DA66C-562A-47D4-805C-BFEBA20AE419}"/>
                      </a:ext>
                    </a:extLst>
                  </p:cNvPr>
                  <p:cNvCxnSpPr>
                    <a:cxnSpLocks noChangeShapeType="1"/>
                  </p:cNvCxnSpPr>
                  <p:nvPr/>
                </p:nvCxnSpPr>
                <p:spPr bwMode="auto">
                  <a:xfrm>
                    <a:off x="6672075" y="4158694"/>
                    <a:ext cx="1059772" cy="1"/>
                  </a:xfrm>
                  <a:prstGeom prst="straightConnector1">
                    <a:avLst/>
                  </a:prstGeom>
                  <a:solidFill>
                    <a:srgbClr val="FFFF00">
                      <a:alpha val="20000"/>
                    </a:srgbClr>
                  </a:solidFill>
                  <a:ln w="25400" algn="ctr">
                    <a:solidFill>
                      <a:srgbClr val="FF0000"/>
                    </a:solidFill>
                    <a:round/>
                    <a:headEnd/>
                    <a:tailEnd type="arrow" w="med" len="med"/>
                  </a:ln>
                </p:spPr>
              </p:cxnSp>
              <p:cxnSp>
                <p:nvCxnSpPr>
                  <p:cNvPr id="57" name="Straight Arrow Connector 37">
                    <a:extLst>
                      <a:ext uri="{FF2B5EF4-FFF2-40B4-BE49-F238E27FC236}">
                        <a16:creationId xmlns:a16="http://schemas.microsoft.com/office/drawing/2014/main" id="{63D3FEB9-6987-4D4C-81D9-F6A3ACBCDA67}"/>
                      </a:ext>
                    </a:extLst>
                  </p:cNvPr>
                  <p:cNvCxnSpPr>
                    <a:cxnSpLocks noChangeShapeType="1"/>
                  </p:cNvCxnSpPr>
                  <p:nvPr/>
                </p:nvCxnSpPr>
                <p:spPr bwMode="auto">
                  <a:xfrm>
                    <a:off x="6672075" y="4389124"/>
                    <a:ext cx="963429" cy="1"/>
                  </a:xfrm>
                  <a:prstGeom prst="straightConnector1">
                    <a:avLst/>
                  </a:prstGeom>
                  <a:solidFill>
                    <a:srgbClr val="FFFF00">
                      <a:alpha val="20000"/>
                    </a:srgbClr>
                  </a:solidFill>
                  <a:ln w="25400" algn="ctr">
                    <a:solidFill>
                      <a:srgbClr val="FF0000"/>
                    </a:solidFill>
                    <a:round/>
                    <a:headEnd/>
                    <a:tailEnd type="arrow" w="med" len="med"/>
                  </a:ln>
                </p:spPr>
              </p:cxnSp>
              <p:cxnSp>
                <p:nvCxnSpPr>
                  <p:cNvPr id="58" name="Straight Arrow Connector 37">
                    <a:extLst>
                      <a:ext uri="{FF2B5EF4-FFF2-40B4-BE49-F238E27FC236}">
                        <a16:creationId xmlns:a16="http://schemas.microsoft.com/office/drawing/2014/main" id="{6D6A24A3-88B6-4119-87A3-8D8D39AF0E9A}"/>
                      </a:ext>
                    </a:extLst>
                  </p:cNvPr>
                  <p:cNvCxnSpPr>
                    <a:cxnSpLocks noChangeShapeType="1"/>
                  </p:cNvCxnSpPr>
                  <p:nvPr/>
                </p:nvCxnSpPr>
                <p:spPr bwMode="auto">
                  <a:xfrm>
                    <a:off x="6672075" y="4619554"/>
                    <a:ext cx="796223" cy="1"/>
                  </a:xfrm>
                  <a:prstGeom prst="straightConnector1">
                    <a:avLst/>
                  </a:prstGeom>
                  <a:solidFill>
                    <a:srgbClr val="FFFF00">
                      <a:alpha val="20000"/>
                    </a:srgbClr>
                  </a:solidFill>
                  <a:ln w="25400" algn="ctr">
                    <a:solidFill>
                      <a:srgbClr val="FF0000"/>
                    </a:solidFill>
                    <a:round/>
                    <a:headEnd/>
                    <a:tailEnd type="arrow" w="med" len="med"/>
                  </a:ln>
                </p:spPr>
              </p:cxnSp>
              <p:cxnSp>
                <p:nvCxnSpPr>
                  <p:cNvPr id="59" name="Straight Arrow Connector 37">
                    <a:extLst>
                      <a:ext uri="{FF2B5EF4-FFF2-40B4-BE49-F238E27FC236}">
                        <a16:creationId xmlns:a16="http://schemas.microsoft.com/office/drawing/2014/main" id="{D1B0E9D2-8BBC-4671-BD62-61AA634F9CE6}"/>
                      </a:ext>
                    </a:extLst>
                  </p:cNvPr>
                  <p:cNvCxnSpPr>
                    <a:cxnSpLocks noChangeShapeType="1"/>
                  </p:cNvCxnSpPr>
                  <p:nvPr/>
                </p:nvCxnSpPr>
                <p:spPr bwMode="auto">
                  <a:xfrm>
                    <a:off x="6672075" y="4849984"/>
                    <a:ext cx="598214" cy="1"/>
                  </a:xfrm>
                  <a:prstGeom prst="straightConnector1">
                    <a:avLst/>
                  </a:prstGeom>
                  <a:solidFill>
                    <a:srgbClr val="FFFF00">
                      <a:alpha val="20000"/>
                    </a:srgbClr>
                  </a:solidFill>
                  <a:ln w="25400" algn="ctr">
                    <a:solidFill>
                      <a:srgbClr val="FF0000"/>
                    </a:solidFill>
                    <a:round/>
                    <a:headEnd/>
                    <a:tailEnd type="arrow" w="med" len="med"/>
                  </a:ln>
                </p:spPr>
              </p:cxnSp>
              <p:cxnSp>
                <p:nvCxnSpPr>
                  <p:cNvPr id="60" name="Straight Arrow Connector 37">
                    <a:extLst>
                      <a:ext uri="{FF2B5EF4-FFF2-40B4-BE49-F238E27FC236}">
                        <a16:creationId xmlns:a16="http://schemas.microsoft.com/office/drawing/2014/main" id="{7BC715C0-5AFD-478E-8AEF-0E7FE6924451}"/>
                      </a:ext>
                    </a:extLst>
                  </p:cNvPr>
                  <p:cNvCxnSpPr>
                    <a:cxnSpLocks noChangeShapeType="1"/>
                  </p:cNvCxnSpPr>
                  <p:nvPr/>
                </p:nvCxnSpPr>
                <p:spPr bwMode="auto">
                  <a:xfrm>
                    <a:off x="6672075" y="5080414"/>
                    <a:ext cx="337676" cy="1"/>
                  </a:xfrm>
                  <a:prstGeom prst="straightConnector1">
                    <a:avLst/>
                  </a:prstGeom>
                  <a:solidFill>
                    <a:srgbClr val="FFFF00">
                      <a:alpha val="20000"/>
                    </a:srgbClr>
                  </a:solidFill>
                  <a:ln w="25400" algn="ctr">
                    <a:solidFill>
                      <a:srgbClr val="FF0000"/>
                    </a:solidFill>
                    <a:round/>
                    <a:headEnd/>
                    <a:tailEnd type="arrow" w="med" len="med"/>
                  </a:ln>
                </p:spPr>
              </p:cxnSp>
            </p:grpSp>
            <p:pic>
              <p:nvPicPr>
                <p:cNvPr id="71" name="Picture 50" descr="pillbox.tif">
                  <a:extLst>
                    <a:ext uri="{FF2B5EF4-FFF2-40B4-BE49-F238E27FC236}">
                      <a16:creationId xmlns:a16="http://schemas.microsoft.com/office/drawing/2014/main" id="{B0729B4F-75B4-4DD0-92D9-EBBC682940AC}"/>
                    </a:ext>
                  </a:extLst>
                </p:cNvPr>
                <p:cNvPicPr>
                  <a:picLocks noChangeAspect="1"/>
                </p:cNvPicPr>
                <p:nvPr/>
              </p:nvPicPr>
              <p:blipFill>
                <a:blip r:embed="rId3" cstate="print"/>
                <a:srcRect/>
                <a:stretch>
                  <a:fillRect/>
                </a:stretch>
              </p:blipFill>
              <p:spPr bwMode="auto">
                <a:xfrm rot="16200000">
                  <a:off x="8607712" y="2904786"/>
                  <a:ext cx="1182688" cy="1839600"/>
                </a:xfrm>
                <a:prstGeom prst="rect">
                  <a:avLst/>
                </a:prstGeom>
                <a:noFill/>
                <a:ln w="9525">
                  <a:noFill/>
                  <a:miter lim="800000"/>
                  <a:headEnd/>
                  <a:tailEnd/>
                </a:ln>
              </p:spPr>
            </p:pic>
            <p:cxnSp>
              <p:nvCxnSpPr>
                <p:cNvPr id="72" name="Straight Connector 42">
                  <a:extLst>
                    <a:ext uri="{FF2B5EF4-FFF2-40B4-BE49-F238E27FC236}">
                      <a16:creationId xmlns:a16="http://schemas.microsoft.com/office/drawing/2014/main" id="{30EB517A-B087-4FC5-846E-685CFA88021F}"/>
                    </a:ext>
                  </a:extLst>
                </p:cNvPr>
                <p:cNvCxnSpPr>
                  <a:cxnSpLocks noChangeShapeType="1"/>
                </p:cNvCxnSpPr>
                <p:nvPr/>
              </p:nvCxnSpPr>
              <p:spPr bwMode="auto">
                <a:xfrm flipH="1" flipV="1">
                  <a:off x="8279254" y="1191521"/>
                  <a:ext cx="25165" cy="2243556"/>
                </a:xfrm>
                <a:prstGeom prst="line">
                  <a:avLst/>
                </a:prstGeom>
                <a:noFill/>
                <a:ln w="12700" algn="ctr">
                  <a:solidFill>
                    <a:schemeClr val="tx1"/>
                  </a:solidFill>
                  <a:prstDash val="dash"/>
                  <a:round/>
                  <a:headEnd type="none" w="med" len="med"/>
                  <a:tailEnd type="triangle" w="med" len="med"/>
                </a:ln>
              </p:spPr>
            </p:cxnSp>
            <p:sp>
              <p:nvSpPr>
                <p:cNvPr id="74" name="TextBox 73">
                  <a:extLst>
                    <a:ext uri="{FF2B5EF4-FFF2-40B4-BE49-F238E27FC236}">
                      <a16:creationId xmlns:a16="http://schemas.microsoft.com/office/drawing/2014/main" id="{901928EE-AC23-4510-B1B3-3C12666646F5}"/>
                    </a:ext>
                  </a:extLst>
                </p:cNvPr>
                <p:cNvSpPr txBox="1"/>
                <p:nvPr/>
              </p:nvSpPr>
              <p:spPr>
                <a:xfrm>
                  <a:off x="8279254" y="1007314"/>
                  <a:ext cx="115215" cy="369332"/>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z</a:t>
                  </a:r>
                  <a:endParaRPr lang="en-GB" sz="1200" i="1" dirty="0">
                    <a:latin typeface="Times New Roman" panose="02020603050405020304" pitchFamily="18" charset="0"/>
                    <a:cs typeface="Times New Roman" panose="02020603050405020304" pitchFamily="18" charset="0"/>
                  </a:endParaRPr>
                </a:p>
              </p:txBody>
            </p:sp>
            <p:sp>
              <p:nvSpPr>
                <p:cNvPr id="75" name="TextBox 28">
                  <a:extLst>
                    <a:ext uri="{FF2B5EF4-FFF2-40B4-BE49-F238E27FC236}">
                      <a16:creationId xmlns:a16="http://schemas.microsoft.com/office/drawing/2014/main" id="{D6A63D89-B982-48B8-A67D-09C30E9D89F9}"/>
                    </a:ext>
                  </a:extLst>
                </p:cNvPr>
                <p:cNvSpPr txBox="1">
                  <a:spLocks noChangeArrowheads="1"/>
                </p:cNvSpPr>
                <p:nvPr/>
              </p:nvSpPr>
              <p:spPr bwMode="auto">
                <a:xfrm>
                  <a:off x="8901217" y="3230862"/>
                  <a:ext cx="741363" cy="338555"/>
                </a:xfrm>
                <a:prstGeom prst="rect">
                  <a:avLst/>
                </a:prstGeom>
                <a:noFill/>
                <a:ln w="9525">
                  <a:noFill/>
                  <a:miter lim="800000"/>
                  <a:headEnd/>
                  <a:tailEnd/>
                </a:ln>
              </p:spPr>
              <p:txBody>
                <a:bodyPr>
                  <a:spAutoFit/>
                </a:bodyPr>
                <a:lstStyle/>
                <a:p>
                  <a:pPr>
                    <a:buFont typeface="Wingdings" pitchFamily="2" charset="2"/>
                    <a:buNone/>
                  </a:pPr>
                  <a:r>
                    <a:rPr lang="en-US" sz="1050" i="1" dirty="0">
                      <a:solidFill>
                        <a:srgbClr val="FF0000"/>
                      </a:solidFill>
                    </a:rPr>
                    <a:t>E</a:t>
                  </a:r>
                  <a:r>
                    <a:rPr lang="en-US" sz="1050" i="1" baseline="-25000" dirty="0">
                      <a:solidFill>
                        <a:srgbClr val="FF0000"/>
                      </a:solidFill>
                    </a:rPr>
                    <a:t>z</a:t>
                  </a:r>
                  <a:endParaRPr lang="en-GB" sz="1050" i="1" baseline="-25000" dirty="0">
                    <a:solidFill>
                      <a:srgbClr val="FF0000"/>
                    </a:solidFill>
                  </a:endParaRPr>
                </a:p>
              </p:txBody>
            </p:sp>
            <p:sp>
              <p:nvSpPr>
                <p:cNvPr id="76" name="TextBox 28">
                  <a:extLst>
                    <a:ext uri="{FF2B5EF4-FFF2-40B4-BE49-F238E27FC236}">
                      <a16:creationId xmlns:a16="http://schemas.microsoft.com/office/drawing/2014/main" id="{D3E371D9-F9F4-4A7A-8AF5-DD827DED2F74}"/>
                    </a:ext>
                  </a:extLst>
                </p:cNvPr>
                <p:cNvSpPr txBox="1">
                  <a:spLocks noChangeArrowheads="1"/>
                </p:cNvSpPr>
                <p:nvPr/>
              </p:nvSpPr>
              <p:spPr bwMode="auto">
                <a:xfrm>
                  <a:off x="9642580" y="3445381"/>
                  <a:ext cx="741363" cy="338555"/>
                </a:xfrm>
                <a:prstGeom prst="rect">
                  <a:avLst/>
                </a:prstGeom>
                <a:noFill/>
                <a:ln w="9525">
                  <a:noFill/>
                  <a:miter lim="800000"/>
                  <a:headEnd/>
                  <a:tailEnd/>
                </a:ln>
              </p:spPr>
              <p:txBody>
                <a:bodyPr>
                  <a:spAutoFit/>
                </a:bodyPr>
                <a:lstStyle/>
                <a:p>
                  <a:pPr>
                    <a:buFont typeface="Wingdings" pitchFamily="2" charset="2"/>
                    <a:buNone/>
                  </a:pPr>
                  <a:r>
                    <a:rPr lang="en-US" sz="1050" i="1" dirty="0"/>
                    <a:t>-B</a:t>
                  </a:r>
                  <a:r>
                    <a:rPr lang="en-US" sz="1050" i="1" baseline="-25000" dirty="0">
                      <a:sym typeface="Symbol" pitchFamily="18" charset="2"/>
                    </a:rPr>
                    <a:t></a:t>
                  </a:r>
                  <a:endParaRPr lang="en-GB" sz="1050" i="1" baseline="-25000" dirty="0"/>
                </a:p>
              </p:txBody>
            </p:sp>
          </p:grpSp>
          <p:cxnSp>
            <p:nvCxnSpPr>
              <p:cNvPr id="73" name="Straight Connector 42">
                <a:extLst>
                  <a:ext uri="{FF2B5EF4-FFF2-40B4-BE49-F238E27FC236}">
                    <a16:creationId xmlns:a16="http://schemas.microsoft.com/office/drawing/2014/main" id="{AEB60844-04C8-45F2-AD63-94B547449983}"/>
                  </a:ext>
                </a:extLst>
              </p:cNvPr>
              <p:cNvCxnSpPr>
                <a:cxnSpLocks noChangeShapeType="1"/>
              </p:cNvCxnSpPr>
              <p:nvPr/>
            </p:nvCxnSpPr>
            <p:spPr bwMode="auto">
              <a:xfrm flipH="1" flipV="1">
                <a:off x="10028367" y="1676725"/>
                <a:ext cx="25165" cy="2714703"/>
              </a:xfrm>
              <a:prstGeom prst="line">
                <a:avLst/>
              </a:prstGeom>
              <a:noFill/>
              <a:ln w="12700" algn="ctr">
                <a:solidFill>
                  <a:schemeClr val="tx1"/>
                </a:solidFill>
                <a:prstDash val="dash"/>
                <a:round/>
                <a:headEnd/>
                <a:tailEnd type="none" w="lg" len="lg"/>
              </a:ln>
            </p:spPr>
          </p:cxnSp>
        </p:grpSp>
        <p:grpSp>
          <p:nvGrpSpPr>
            <p:cNvPr id="4" name="Group 3"/>
            <p:cNvGrpSpPr/>
            <p:nvPr/>
          </p:nvGrpSpPr>
          <p:grpSpPr>
            <a:xfrm>
              <a:off x="6137079" y="2483173"/>
              <a:ext cx="2049752" cy="285893"/>
              <a:chOff x="6137079" y="2483173"/>
              <a:chExt cx="2049752" cy="285893"/>
            </a:xfrm>
          </p:grpSpPr>
          <p:sp>
            <p:nvSpPr>
              <p:cNvPr id="105" name="Oval 104">
                <a:extLst>
                  <a:ext uri="{FF2B5EF4-FFF2-40B4-BE49-F238E27FC236}">
                    <a16:creationId xmlns:a16="http://schemas.microsoft.com/office/drawing/2014/main" id="{472887B3-5C91-4F10-873A-4BDB6F2891F3}"/>
                  </a:ext>
                </a:extLst>
              </p:cNvPr>
              <p:cNvSpPr/>
              <p:nvPr/>
            </p:nvSpPr>
            <p:spPr bwMode="auto">
              <a:xfrm rot="16200000">
                <a:off x="7022001" y="1598251"/>
                <a:ext cx="279908" cy="2049752"/>
              </a:xfrm>
              <a:prstGeom prst="ellipse">
                <a:avLst/>
              </a:prstGeom>
              <a:noFill/>
              <a:ln w="19050" cap="flat" cmpd="sng" algn="ctr">
                <a:solidFill>
                  <a:schemeClr val="tx1"/>
                </a:solidFill>
                <a:prstDash val="dash"/>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cxnSp>
            <p:nvCxnSpPr>
              <p:cNvPr id="108" name="Straight Arrow Connector 107">
                <a:extLst>
                  <a:ext uri="{FF2B5EF4-FFF2-40B4-BE49-F238E27FC236}">
                    <a16:creationId xmlns:a16="http://schemas.microsoft.com/office/drawing/2014/main" id="{ADB80DDA-16E2-4FDD-A50A-C347D8B4E9C8}"/>
                  </a:ext>
                </a:extLst>
              </p:cNvPr>
              <p:cNvCxnSpPr>
                <a:stCxn id="105" idx="0"/>
              </p:cNvCxnSpPr>
              <p:nvPr/>
            </p:nvCxnSpPr>
            <p:spPr bwMode="auto">
              <a:xfrm>
                <a:off x="6137079" y="2623127"/>
                <a:ext cx="105539" cy="6428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09" name="Straight Arrow Connector 108">
                <a:extLst>
                  <a:ext uri="{FF2B5EF4-FFF2-40B4-BE49-F238E27FC236}">
                    <a16:creationId xmlns:a16="http://schemas.microsoft.com/office/drawing/2014/main" id="{4AD418ED-D090-4D21-B5E2-3C7D377596AB}"/>
                  </a:ext>
                </a:extLst>
              </p:cNvPr>
              <p:cNvCxnSpPr>
                <a:cxnSpLocks/>
              </p:cNvCxnSpPr>
              <p:nvPr/>
            </p:nvCxnSpPr>
            <p:spPr bwMode="auto">
              <a:xfrm>
                <a:off x="7363731" y="2766514"/>
                <a:ext cx="163059" cy="255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4" name="Straight Arrow Connector 113">
                <a:extLst>
                  <a:ext uri="{FF2B5EF4-FFF2-40B4-BE49-F238E27FC236}">
                    <a16:creationId xmlns:a16="http://schemas.microsoft.com/office/drawing/2014/main" id="{9253869D-ADCF-434A-B2A5-EEC31029938C}"/>
                  </a:ext>
                </a:extLst>
              </p:cNvPr>
              <p:cNvCxnSpPr>
                <a:cxnSpLocks/>
              </p:cNvCxnSpPr>
              <p:nvPr/>
            </p:nvCxnSpPr>
            <p:spPr bwMode="auto">
              <a:xfrm flipV="1">
                <a:off x="8065172" y="2633843"/>
                <a:ext cx="118175" cy="5908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grpSp>
        <p:nvGrpSpPr>
          <p:cNvPr id="122" name="Group 121">
            <a:extLst>
              <a:ext uri="{FF2B5EF4-FFF2-40B4-BE49-F238E27FC236}">
                <a16:creationId xmlns:a16="http://schemas.microsoft.com/office/drawing/2014/main" id="{5F0C277E-2852-44BE-8592-9E05034224EB}"/>
              </a:ext>
            </a:extLst>
          </p:cNvPr>
          <p:cNvGrpSpPr/>
          <p:nvPr/>
        </p:nvGrpSpPr>
        <p:grpSpPr>
          <a:xfrm>
            <a:off x="402062" y="4221451"/>
            <a:ext cx="7743910" cy="2543051"/>
            <a:chOff x="1703723" y="3399598"/>
            <a:chExt cx="8992183" cy="3390734"/>
          </a:xfrm>
        </p:grpSpPr>
        <p:pic>
          <p:nvPicPr>
            <p:cNvPr id="119" name="Picture 118" descr="Diagram&#10;&#10;Description automatically generated">
              <a:extLst>
                <a:ext uri="{FF2B5EF4-FFF2-40B4-BE49-F238E27FC236}">
                  <a16:creationId xmlns:a16="http://schemas.microsoft.com/office/drawing/2014/main" id="{0952FABC-B995-4AF6-B6E6-386ECEB76A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7326" y="3399598"/>
              <a:ext cx="1896200" cy="3160086"/>
            </a:xfrm>
            <a:prstGeom prst="rect">
              <a:avLst/>
            </a:prstGeom>
          </p:spPr>
        </p:pic>
        <p:sp>
          <p:nvSpPr>
            <p:cNvPr id="8" name="TextBox 7">
              <a:extLst>
                <a:ext uri="{FF2B5EF4-FFF2-40B4-BE49-F238E27FC236}">
                  <a16:creationId xmlns:a16="http://schemas.microsoft.com/office/drawing/2014/main" id="{31AB4749-8214-45D2-9196-02AD4D35F69E}"/>
                </a:ext>
              </a:extLst>
            </p:cNvPr>
            <p:cNvSpPr txBox="1"/>
            <p:nvPr/>
          </p:nvSpPr>
          <p:spPr>
            <a:xfrm>
              <a:off x="1703723" y="5430124"/>
              <a:ext cx="5822020" cy="779700"/>
            </a:xfrm>
            <a:prstGeom prst="rect">
              <a:avLst/>
            </a:prstGeom>
            <a:noFill/>
          </p:spPr>
          <p:txBody>
            <a:bodyPr wrap="square" rtlCol="0">
              <a:spAutoFit/>
            </a:bodyPr>
            <a:lstStyle/>
            <a:p>
              <a:r>
                <a:rPr lang="en-US" sz="1600" i="1" dirty="0">
                  <a:solidFill>
                    <a:srgbClr val="CC0000"/>
                  </a:solidFill>
                </a:rPr>
                <a:t>Pillbox cavity </a:t>
              </a:r>
              <a:r>
                <a:rPr lang="en-US" sz="1600" dirty="0"/>
                <a:t>is flat compared to a “</a:t>
              </a:r>
              <a:r>
                <a:rPr lang="en-US" sz="1600" dirty="0" smtClean="0"/>
                <a:t>long” cylindrical </a:t>
              </a:r>
              <a:r>
                <a:rPr lang="en-US" sz="1600" dirty="0"/>
                <a:t>cavity. </a:t>
              </a:r>
            </a:p>
            <a:p>
              <a:r>
                <a:rPr lang="en-US" sz="1600" dirty="0"/>
                <a:t>Also, beam-pipe connection is needed.</a:t>
              </a:r>
              <a:endParaRPr lang="en-GB" sz="1600" dirty="0"/>
            </a:p>
          </p:txBody>
        </p:sp>
        <p:sp>
          <p:nvSpPr>
            <p:cNvPr id="121" name="TextBox 120">
              <a:extLst>
                <a:ext uri="{FF2B5EF4-FFF2-40B4-BE49-F238E27FC236}">
                  <a16:creationId xmlns:a16="http://schemas.microsoft.com/office/drawing/2014/main" id="{AE9C6C05-8C42-4FA1-820E-87A19F2D016F}"/>
                </a:ext>
              </a:extLst>
            </p:cNvPr>
            <p:cNvSpPr txBox="1"/>
            <p:nvPr/>
          </p:nvSpPr>
          <p:spPr>
            <a:xfrm>
              <a:off x="7469886" y="6482556"/>
              <a:ext cx="3226020" cy="307776"/>
            </a:xfrm>
            <a:prstGeom prst="rect">
              <a:avLst/>
            </a:prstGeom>
            <a:noFill/>
          </p:spPr>
          <p:txBody>
            <a:bodyPr wrap="square" rtlCol="0">
              <a:spAutoFit/>
            </a:bodyPr>
            <a:lstStyle/>
            <a:p>
              <a:r>
                <a:rPr lang="en-US" sz="900" dirty="0"/>
                <a:t>Simulation: P. Kramer</a:t>
              </a:r>
              <a:endParaRPr lang="en-GB" sz="900" dirty="0"/>
            </a:p>
          </p:txBody>
        </p:sp>
      </p:grpSp>
      <p:sp>
        <p:nvSpPr>
          <p:cNvPr id="46" name="Rectangle 3"/>
          <p:cNvSpPr>
            <a:spLocks noChangeArrowheads="1"/>
          </p:cNvSpPr>
          <p:nvPr/>
        </p:nvSpPr>
        <p:spPr bwMode="auto">
          <a:xfrm>
            <a:off x="0" y="0"/>
            <a:ext cx="6000206"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Pillbox Cavity Resonator</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42354492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0"/>
            <a:ext cx="6000206"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Pillbox Cavity Resonator</a:t>
            </a:r>
            <a:endParaRPr lang="en-GB" sz="3200" dirty="0">
              <a:solidFill>
                <a:srgbClr val="1F497D"/>
              </a:solidFill>
              <a:latin typeface="Constantia" pitchFamily="18" charset="0"/>
            </a:endParaRPr>
          </a:p>
        </p:txBody>
      </p:sp>
      <p:sp>
        <p:nvSpPr>
          <p:cNvPr id="8" name="TextBox 7">
            <a:extLst>
              <a:ext uri="{FF2B5EF4-FFF2-40B4-BE49-F238E27FC236}">
                <a16:creationId xmlns:a16="http://schemas.microsoft.com/office/drawing/2014/main" id="{D0539427-7B99-4220-A40D-C91CDCECA8DD}"/>
              </a:ext>
            </a:extLst>
          </p:cNvPr>
          <p:cNvSpPr txBox="1"/>
          <p:nvPr/>
        </p:nvSpPr>
        <p:spPr>
          <a:xfrm>
            <a:off x="425810" y="6058961"/>
            <a:ext cx="2822964" cy="230832"/>
          </a:xfrm>
          <a:prstGeom prst="rect">
            <a:avLst/>
          </a:prstGeom>
          <a:noFill/>
        </p:spPr>
        <p:txBody>
          <a:bodyPr wrap="square" rtlCol="0">
            <a:spAutoFit/>
          </a:bodyPr>
          <a:lstStyle/>
          <a:p>
            <a:r>
              <a:rPr lang="en-US" sz="900" dirty="0"/>
              <a:t>Source: </a:t>
            </a:r>
            <a:r>
              <a:rPr lang="en-US" sz="900" dirty="0" err="1"/>
              <a:t>Pozar</a:t>
            </a:r>
            <a:r>
              <a:rPr lang="en-US" sz="900" i="1" dirty="0"/>
              <a:t>, Microwave engineering</a:t>
            </a:r>
            <a:r>
              <a:rPr lang="en-US" sz="900" dirty="0"/>
              <a:t>, 4</a:t>
            </a:r>
            <a:r>
              <a:rPr lang="en-US" sz="900" baseline="30000" dirty="0"/>
              <a:t>th</a:t>
            </a:r>
            <a:r>
              <a:rPr lang="en-US" sz="900" dirty="0"/>
              <a:t> ed., Wiley</a:t>
            </a:r>
            <a:endParaRPr lang="en-GB" sz="900" dirty="0"/>
          </a:p>
        </p:txBody>
      </p:sp>
      <p:sp>
        <p:nvSpPr>
          <p:cNvPr id="11" name="TextBox 10">
            <a:extLst>
              <a:ext uri="{FF2B5EF4-FFF2-40B4-BE49-F238E27FC236}">
                <a16:creationId xmlns:a16="http://schemas.microsoft.com/office/drawing/2014/main" id="{70118F04-1F75-4E0F-9318-C3A18E33ACD8}"/>
              </a:ext>
            </a:extLst>
          </p:cNvPr>
          <p:cNvSpPr txBox="1"/>
          <p:nvPr/>
        </p:nvSpPr>
        <p:spPr>
          <a:xfrm>
            <a:off x="4944802" y="2824769"/>
            <a:ext cx="3666654" cy="2585323"/>
          </a:xfrm>
          <a:prstGeom prst="rect">
            <a:avLst/>
          </a:prstGeom>
          <a:noFill/>
        </p:spPr>
        <p:txBody>
          <a:bodyPr wrap="square" rtlCol="0">
            <a:spAutoFit/>
          </a:bodyPr>
          <a:lstStyle/>
          <a:p>
            <a:r>
              <a:rPr lang="en-US" dirty="0"/>
              <a:t>Resonant chart for a general cylindrical cavity </a:t>
            </a:r>
            <a:r>
              <a:rPr lang="en-US" dirty="0" smtClean="0"/>
              <a:t>shows </a:t>
            </a:r>
            <a:r>
              <a:rPr lang="en-US" dirty="0"/>
              <a:t>the excited modes as a function of cavity dimensions.</a:t>
            </a:r>
          </a:p>
          <a:p>
            <a:endParaRPr lang="en-US" dirty="0"/>
          </a:p>
          <a:p>
            <a:pPr marL="214313" indent="-214313">
              <a:buFont typeface="Wingdings" panose="05000000000000000000" pitchFamily="2" charset="2"/>
              <a:buChar char="à"/>
            </a:pPr>
            <a:r>
              <a:rPr lang="en-US" dirty="0" smtClean="0">
                <a:sym typeface="Wingdings" panose="05000000000000000000" pitchFamily="2" charset="2"/>
              </a:rPr>
              <a:t>  1st </a:t>
            </a:r>
            <a:r>
              <a:rPr lang="en-US" dirty="0">
                <a:sym typeface="Wingdings" panose="05000000000000000000" pitchFamily="2" charset="2"/>
              </a:rPr>
              <a:t>TE-mode is TE</a:t>
            </a:r>
            <a:r>
              <a:rPr lang="en-US" baseline="-25000" dirty="0">
                <a:sym typeface="Wingdings" panose="05000000000000000000" pitchFamily="2" charset="2"/>
              </a:rPr>
              <a:t>111</a:t>
            </a:r>
            <a:r>
              <a:rPr lang="en-US" dirty="0">
                <a:sym typeface="Wingdings" panose="05000000000000000000" pitchFamily="2" charset="2"/>
              </a:rPr>
              <a:t/>
            </a:r>
            <a:br>
              <a:rPr lang="en-US" dirty="0">
                <a:sym typeface="Wingdings" panose="05000000000000000000" pitchFamily="2" charset="2"/>
              </a:rPr>
            </a:br>
            <a:endParaRPr lang="en-US" dirty="0">
              <a:sym typeface="Wingdings" panose="05000000000000000000" pitchFamily="2" charset="2"/>
            </a:endParaRPr>
          </a:p>
          <a:p>
            <a:pPr marL="214313" indent="-214313">
              <a:buFont typeface="Wingdings" panose="05000000000000000000" pitchFamily="2" charset="2"/>
              <a:buChar char="à"/>
            </a:pPr>
            <a:r>
              <a:rPr lang="en-US" dirty="0" smtClean="0">
                <a:sym typeface="Wingdings" panose="05000000000000000000" pitchFamily="2" charset="2"/>
              </a:rPr>
              <a:t>  1st </a:t>
            </a:r>
            <a:r>
              <a:rPr lang="en-US" dirty="0">
                <a:sym typeface="Wingdings" panose="05000000000000000000" pitchFamily="2" charset="2"/>
              </a:rPr>
              <a:t>TM-mode is TM</a:t>
            </a:r>
            <a:r>
              <a:rPr lang="en-US" baseline="-25000" dirty="0">
                <a:sym typeface="Wingdings" panose="05000000000000000000" pitchFamily="2" charset="2"/>
              </a:rPr>
              <a:t>010</a:t>
            </a:r>
            <a:r>
              <a:rPr lang="en-US" dirty="0">
                <a:sym typeface="Wingdings" panose="05000000000000000000" pitchFamily="2" charset="2"/>
              </a:rPr>
              <a:t>, and shows up for ratios (</a:t>
            </a:r>
            <a:r>
              <a:rPr lang="en-US" dirty="0" smtClean="0">
                <a:sym typeface="Wingdings" panose="05000000000000000000" pitchFamily="2" charset="2"/>
              </a:rPr>
              <a:t>2R/h)2 </a:t>
            </a:r>
            <a:r>
              <a:rPr lang="en-US" dirty="0">
                <a:sym typeface="Wingdings" panose="05000000000000000000" pitchFamily="2" charset="2"/>
              </a:rPr>
              <a:t>&gt; 1</a:t>
            </a:r>
            <a:endParaRPr lang="en-GB" dirty="0"/>
          </a:p>
        </p:txBody>
      </p:sp>
      <p:sp>
        <p:nvSpPr>
          <p:cNvPr id="13" name="TextBox 12">
            <a:extLst>
              <a:ext uri="{FF2B5EF4-FFF2-40B4-BE49-F238E27FC236}">
                <a16:creationId xmlns:a16="http://schemas.microsoft.com/office/drawing/2014/main" id="{61037CA5-2DA3-47FC-9D1F-98AAF99C2B69}"/>
              </a:ext>
            </a:extLst>
          </p:cNvPr>
          <p:cNvSpPr txBox="1"/>
          <p:nvPr/>
        </p:nvSpPr>
        <p:spPr>
          <a:xfrm>
            <a:off x="4944802" y="894058"/>
            <a:ext cx="4037833" cy="923330"/>
          </a:xfrm>
          <a:prstGeom prst="rect">
            <a:avLst/>
          </a:prstGeom>
          <a:noFill/>
        </p:spPr>
        <p:txBody>
          <a:bodyPr wrap="square" rtlCol="0">
            <a:spAutoFit/>
          </a:bodyPr>
          <a:lstStyle/>
          <a:p>
            <a:r>
              <a:rPr lang="en-US" dirty="0"/>
              <a:t>For the case of the TM</a:t>
            </a:r>
            <a:r>
              <a:rPr lang="en-US" baseline="-25000" dirty="0"/>
              <a:t>010</a:t>
            </a:r>
            <a:r>
              <a:rPr lang="en-US" dirty="0"/>
              <a:t>-mode, </a:t>
            </a:r>
            <a:endParaRPr lang="en-US" dirty="0" smtClean="0"/>
          </a:p>
          <a:p>
            <a:r>
              <a:rPr lang="en-US" dirty="0" smtClean="0"/>
              <a:t>we </a:t>
            </a:r>
            <a:r>
              <a:rPr lang="en-US" dirty="0"/>
              <a:t>have no dependence on cavity height, </a:t>
            </a:r>
            <a:endParaRPr lang="en-US" dirty="0" smtClean="0"/>
          </a:p>
          <a:p>
            <a:r>
              <a:rPr lang="en-US" dirty="0" smtClean="0"/>
              <a:t>so </a:t>
            </a:r>
            <a:r>
              <a:rPr lang="en-US" dirty="0"/>
              <a:t>we get a </a:t>
            </a:r>
            <a:r>
              <a:rPr lang="en-US" dirty="0" smtClean="0"/>
              <a:t>very simple </a:t>
            </a:r>
            <a:r>
              <a:rPr lang="en-US" dirty="0"/>
              <a:t>formulae:</a:t>
            </a:r>
            <a:endParaRPr lang="en-GB" dirty="0"/>
          </a:p>
        </p:txBody>
      </p:sp>
      <p:sp>
        <p:nvSpPr>
          <p:cNvPr id="15" name="TextBox 14"/>
          <p:cNvSpPr txBox="1"/>
          <p:nvPr/>
        </p:nvSpPr>
        <p:spPr>
          <a:xfrm>
            <a:off x="5925672" y="1986045"/>
            <a:ext cx="1882588" cy="400110"/>
          </a:xfrm>
          <a:prstGeom prst="rect">
            <a:avLst/>
          </a:prstGeom>
          <a:noFill/>
          <a:ln w="28575">
            <a:solidFill>
              <a:srgbClr val="C00000"/>
            </a:solidFill>
          </a:ln>
        </p:spPr>
        <p:txBody>
          <a:bodyPr wrap="square" rtlCol="0">
            <a:spAutoFit/>
          </a:bodyPr>
          <a:lstStyle/>
          <a:p>
            <a:r>
              <a:rPr lang="en-US" sz="2000" dirty="0" smtClean="0"/>
              <a:t>0.383 </a:t>
            </a:r>
            <a:r>
              <a:rPr lang="el-GR" sz="2000" dirty="0" smtClean="0"/>
              <a:t>λ</a:t>
            </a:r>
            <a:r>
              <a:rPr lang="en-US" sz="2000" baseline="-25000" dirty="0" smtClean="0"/>
              <a:t>TM,010</a:t>
            </a:r>
            <a:r>
              <a:rPr lang="en-US" sz="2000" dirty="0" smtClean="0"/>
              <a:t> = R</a:t>
            </a:r>
            <a:endParaRPr lang="de-DE" sz="2000" baseline="-25000" dirty="0"/>
          </a:p>
        </p:txBody>
      </p:sp>
      <p:grpSp>
        <p:nvGrpSpPr>
          <p:cNvPr id="18" name="Group 17"/>
          <p:cNvGrpSpPr/>
          <p:nvPr/>
        </p:nvGrpSpPr>
        <p:grpSpPr>
          <a:xfrm>
            <a:off x="0" y="894058"/>
            <a:ext cx="4766724" cy="4823328"/>
            <a:chOff x="291737" y="864029"/>
            <a:chExt cx="4766724" cy="4823328"/>
          </a:xfrm>
        </p:grpSpPr>
        <p:pic>
          <p:nvPicPr>
            <p:cNvPr id="9" name="Picture 8" descr="Diagram&#10;&#10;Description automatically generated">
              <a:extLst>
                <a:ext uri="{FF2B5EF4-FFF2-40B4-BE49-F238E27FC236}">
                  <a16:creationId xmlns:a16="http://schemas.microsoft.com/office/drawing/2014/main" id="{649F6144-78F0-44D5-845F-F1F84B479D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737" y="864029"/>
              <a:ext cx="4766724" cy="4717344"/>
            </a:xfrm>
            <a:prstGeom prst="rect">
              <a:avLst/>
            </a:prstGeom>
          </p:spPr>
        </p:pic>
        <p:sp>
          <p:nvSpPr>
            <p:cNvPr id="10" name="TextBox 9">
              <a:extLst>
                <a:ext uri="{FF2B5EF4-FFF2-40B4-BE49-F238E27FC236}">
                  <a16:creationId xmlns:a16="http://schemas.microsoft.com/office/drawing/2014/main" id="{3619B431-5F43-4D6D-BE0E-0702C2EB5345}"/>
                </a:ext>
              </a:extLst>
            </p:cNvPr>
            <p:cNvSpPr txBox="1"/>
            <p:nvPr/>
          </p:nvSpPr>
          <p:spPr>
            <a:xfrm>
              <a:off x="2675099" y="5287247"/>
              <a:ext cx="933447" cy="400110"/>
            </a:xfrm>
            <a:prstGeom prst="rect">
              <a:avLst/>
            </a:prstGeom>
            <a:solidFill>
              <a:schemeClr val="bg1"/>
            </a:solidFill>
          </p:spPr>
          <p:txBody>
            <a:bodyPr wrap="square" rtlCol="0">
              <a:spAutoFit/>
            </a:bodyPr>
            <a:lstStyle/>
            <a:p>
              <a:r>
                <a:rPr lang="en-US" sz="2000" i="1" dirty="0">
                  <a:latin typeface="Times New Roman" panose="02020603050405020304" pitchFamily="18" charset="0"/>
                  <a:cs typeface="Times New Roman" panose="02020603050405020304" pitchFamily="18" charset="0"/>
                </a:rPr>
                <a:t>(</a:t>
              </a:r>
              <a:r>
                <a:rPr lang="en-US" sz="2000" i="1" dirty="0" smtClean="0">
                  <a:latin typeface="Times New Roman" panose="02020603050405020304" pitchFamily="18" charset="0"/>
                  <a:cs typeface="Times New Roman" panose="02020603050405020304" pitchFamily="18" charset="0"/>
                </a:rPr>
                <a:t>2R/h)</a:t>
              </a:r>
              <a:r>
                <a:rPr lang="en-US" sz="2000" i="1" baseline="30000" dirty="0" smtClean="0">
                  <a:latin typeface="Times New Roman" panose="02020603050405020304" pitchFamily="18" charset="0"/>
                  <a:cs typeface="Times New Roman" panose="02020603050405020304" pitchFamily="18" charset="0"/>
                </a:rPr>
                <a:t>2</a:t>
              </a:r>
              <a:endParaRPr lang="en-GB" sz="2000" i="1" baseline="30000" dirty="0">
                <a:latin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a16="http://schemas.microsoft.com/office/drawing/2014/main" id="{3619B431-5F43-4D6D-BE0E-0702C2EB5345}"/>
                </a:ext>
              </a:extLst>
            </p:cNvPr>
            <p:cNvSpPr txBox="1"/>
            <p:nvPr/>
          </p:nvSpPr>
          <p:spPr>
            <a:xfrm rot="16200000">
              <a:off x="131836" y="3507556"/>
              <a:ext cx="848588" cy="363736"/>
            </a:xfrm>
            <a:prstGeom prst="rect">
              <a:avLst/>
            </a:prstGeom>
            <a:solidFill>
              <a:schemeClr val="bg1"/>
            </a:solidFill>
          </p:spPr>
          <p:txBody>
            <a:bodyPr wrap="square" rtlCol="0">
              <a:spAutoFit/>
            </a:bodyPr>
            <a:lstStyle/>
            <a:p>
              <a:r>
                <a:rPr lang="en-US" sz="2000" i="1" dirty="0">
                  <a:latin typeface="Times New Roman" panose="02020603050405020304" pitchFamily="18" charset="0"/>
                  <a:cs typeface="Times New Roman" panose="02020603050405020304" pitchFamily="18" charset="0"/>
                </a:rPr>
                <a:t>(</a:t>
              </a:r>
              <a:r>
                <a:rPr lang="en-US" sz="2000" i="1" dirty="0" smtClean="0">
                  <a:latin typeface="Times New Roman" panose="02020603050405020304" pitchFamily="18" charset="0"/>
                  <a:cs typeface="Times New Roman" panose="02020603050405020304" pitchFamily="18" charset="0"/>
                </a:rPr>
                <a:t>2Rf)</a:t>
              </a:r>
              <a:r>
                <a:rPr lang="en-US" sz="2000" i="1" baseline="30000" dirty="0" smtClean="0">
                  <a:latin typeface="Times New Roman" panose="02020603050405020304" pitchFamily="18" charset="0"/>
                  <a:cs typeface="Times New Roman" panose="02020603050405020304" pitchFamily="18" charset="0"/>
                </a:rPr>
                <a:t>2</a:t>
              </a:r>
              <a:endParaRPr lang="en-GB" sz="2000" i="1" baseline="30000" dirty="0">
                <a:latin typeface="Times New Roman" panose="02020603050405020304" pitchFamily="18" charset="0"/>
                <a:cs typeface="Times New Roman" panose="02020603050405020304" pitchFamily="18" charset="0"/>
              </a:endParaRPr>
            </a:p>
          </p:txBody>
        </p:sp>
      </p:grpSp>
      <p:grpSp>
        <p:nvGrpSpPr>
          <p:cNvPr id="40" name="Group 39"/>
          <p:cNvGrpSpPr/>
          <p:nvPr/>
        </p:nvGrpSpPr>
        <p:grpSpPr>
          <a:xfrm>
            <a:off x="4684027" y="5749724"/>
            <a:ext cx="3023059" cy="866245"/>
            <a:chOff x="4684027" y="5749724"/>
            <a:chExt cx="3023059" cy="866245"/>
          </a:xfrm>
        </p:grpSpPr>
        <p:grpSp>
          <p:nvGrpSpPr>
            <p:cNvPr id="20" name="Group 19">
              <a:extLst>
                <a:ext uri="{FF2B5EF4-FFF2-40B4-BE49-F238E27FC236}">
                  <a16:creationId xmlns:a16="http://schemas.microsoft.com/office/drawing/2014/main" id="{5252394A-FEF6-4842-9F37-E9B103974E64}"/>
                </a:ext>
              </a:extLst>
            </p:cNvPr>
            <p:cNvGrpSpPr/>
            <p:nvPr/>
          </p:nvGrpSpPr>
          <p:grpSpPr>
            <a:xfrm>
              <a:off x="4684027" y="5749724"/>
              <a:ext cx="3023059" cy="866245"/>
              <a:chOff x="1435045" y="2743080"/>
              <a:chExt cx="3461820" cy="1975841"/>
            </a:xfrm>
          </p:grpSpPr>
          <p:sp>
            <p:nvSpPr>
              <p:cNvPr id="23" name="TextBox 22">
                <a:extLst>
                  <a:ext uri="{FF2B5EF4-FFF2-40B4-BE49-F238E27FC236}">
                    <a16:creationId xmlns:a16="http://schemas.microsoft.com/office/drawing/2014/main" id="{B15CEE03-4941-4587-A1C4-DA89C23A5E0F}"/>
                  </a:ext>
                </a:extLst>
              </p:cNvPr>
              <p:cNvSpPr txBox="1"/>
              <p:nvPr/>
            </p:nvSpPr>
            <p:spPr>
              <a:xfrm>
                <a:off x="3346992" y="2743080"/>
                <a:ext cx="531030" cy="369332"/>
              </a:xfrm>
              <a:prstGeom prst="rect">
                <a:avLst/>
              </a:prstGeom>
              <a:noFill/>
            </p:spPr>
            <p:txBody>
              <a:bodyPr wrap="square" rtlCol="0">
                <a:spAutoFit/>
              </a:bodyPr>
              <a:lstStyle/>
              <a:p>
                <a:r>
                  <a:rPr lang="en-US" i="1" dirty="0" err="1">
                    <a:solidFill>
                      <a:srgbClr val="CC0000"/>
                    </a:solidFill>
                    <a:latin typeface="Times New Roman" panose="02020603050405020304" pitchFamily="18" charset="0"/>
                    <a:cs typeface="Times New Roman" panose="02020603050405020304" pitchFamily="18" charset="0"/>
                  </a:rPr>
                  <a:t>E</a:t>
                </a:r>
                <a:r>
                  <a:rPr lang="en-US" i="1" baseline="-25000" dirty="0" err="1">
                    <a:solidFill>
                      <a:srgbClr val="CC0000"/>
                    </a:solidFill>
                    <a:latin typeface="Times New Roman" panose="02020603050405020304" pitchFamily="18" charset="0"/>
                    <a:cs typeface="Times New Roman" panose="02020603050405020304" pitchFamily="18" charset="0"/>
                  </a:rPr>
                  <a:t>z</a:t>
                </a:r>
                <a:endParaRPr lang="en-GB" i="1" baseline="-25000" dirty="0">
                  <a:solidFill>
                    <a:srgbClr val="CC0000"/>
                  </a:solidFill>
                  <a:latin typeface="Times New Roman" panose="02020603050405020304" pitchFamily="18" charset="0"/>
                  <a:cs typeface="Times New Roman" panose="02020603050405020304" pitchFamily="18" charset="0"/>
                </a:endParaRPr>
              </a:p>
            </p:txBody>
          </p:sp>
          <p:sp>
            <p:nvSpPr>
              <p:cNvPr id="24" name="Rectangle 7">
                <a:extLst>
                  <a:ext uri="{FF2B5EF4-FFF2-40B4-BE49-F238E27FC236}">
                    <a16:creationId xmlns:a16="http://schemas.microsoft.com/office/drawing/2014/main" id="{AC84E61F-7458-45F4-BDC2-C128ABDBE7EC}"/>
                  </a:ext>
                </a:extLst>
              </p:cNvPr>
              <p:cNvSpPr>
                <a:spLocks noChangeArrowheads="1"/>
              </p:cNvSpPr>
              <p:nvPr/>
            </p:nvSpPr>
            <p:spPr bwMode="auto">
              <a:xfrm rot="16200000">
                <a:off x="1797797" y="3704099"/>
                <a:ext cx="271937" cy="295156"/>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1200" b="0" baseline="30000" dirty="0"/>
              </a:p>
            </p:txBody>
          </p:sp>
          <p:cxnSp>
            <p:nvCxnSpPr>
              <p:cNvPr id="25" name="Straight Connector 26">
                <a:extLst>
                  <a:ext uri="{FF2B5EF4-FFF2-40B4-BE49-F238E27FC236}">
                    <a16:creationId xmlns:a16="http://schemas.microsoft.com/office/drawing/2014/main" id="{16E6EF14-5634-4874-9FA9-B159806AA094}"/>
                  </a:ext>
                </a:extLst>
              </p:cNvPr>
              <p:cNvCxnSpPr>
                <a:cxnSpLocks noChangeShapeType="1"/>
                <a:stCxn id="27" idx="0"/>
                <a:endCxn id="33" idx="0"/>
              </p:cNvCxnSpPr>
              <p:nvPr/>
            </p:nvCxnSpPr>
            <p:spPr bwMode="auto">
              <a:xfrm flipH="1" flipV="1">
                <a:off x="1797119" y="3283989"/>
                <a:ext cx="1681" cy="1009083"/>
              </a:xfrm>
              <a:prstGeom prst="line">
                <a:avLst/>
              </a:prstGeom>
              <a:noFill/>
              <a:ln w="25400" algn="ctr">
                <a:solidFill>
                  <a:schemeClr val="tx1"/>
                </a:solidFill>
                <a:round/>
                <a:headEnd/>
                <a:tailEnd type="none" w="lg" len="lg"/>
              </a:ln>
            </p:spPr>
          </p:cxnSp>
          <p:cxnSp>
            <p:nvCxnSpPr>
              <p:cNvPr id="26" name="Straight Connector 28">
                <a:extLst>
                  <a:ext uri="{FF2B5EF4-FFF2-40B4-BE49-F238E27FC236}">
                    <a16:creationId xmlns:a16="http://schemas.microsoft.com/office/drawing/2014/main" id="{529CC34E-A164-4AA3-8BC1-F4A8F00D1A7D}"/>
                  </a:ext>
                </a:extLst>
              </p:cNvPr>
              <p:cNvCxnSpPr>
                <a:cxnSpLocks noChangeShapeType="1"/>
                <a:stCxn id="27" idx="4"/>
                <a:endCxn id="33" idx="4"/>
              </p:cNvCxnSpPr>
              <p:nvPr/>
            </p:nvCxnSpPr>
            <p:spPr bwMode="auto">
              <a:xfrm rot="10800000" flipH="1">
                <a:off x="4895184" y="3283989"/>
                <a:ext cx="1681" cy="1009083"/>
              </a:xfrm>
              <a:prstGeom prst="line">
                <a:avLst/>
              </a:prstGeom>
              <a:noFill/>
              <a:ln w="25400" algn="ctr">
                <a:solidFill>
                  <a:schemeClr val="tx1"/>
                </a:solidFill>
                <a:round/>
                <a:headEnd/>
                <a:tailEnd type="none" w="lg" len="lg"/>
              </a:ln>
            </p:spPr>
          </p:cxnSp>
          <p:sp>
            <p:nvSpPr>
              <p:cNvPr id="27" name="Oval 26">
                <a:extLst>
                  <a:ext uri="{FF2B5EF4-FFF2-40B4-BE49-F238E27FC236}">
                    <a16:creationId xmlns:a16="http://schemas.microsoft.com/office/drawing/2014/main" id="{C0167CCE-567E-4511-89E5-751A995C5FFD}"/>
                  </a:ext>
                </a:extLst>
              </p:cNvPr>
              <p:cNvSpPr/>
              <p:nvPr/>
            </p:nvSpPr>
            <p:spPr bwMode="auto">
              <a:xfrm rot="16200000">
                <a:off x="2921773" y="2745043"/>
                <a:ext cx="850440" cy="3097316"/>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0" name="Rectangle 29">
                <a:extLst>
                  <a:ext uri="{FF2B5EF4-FFF2-40B4-BE49-F238E27FC236}">
                    <a16:creationId xmlns:a16="http://schemas.microsoft.com/office/drawing/2014/main" id="{22745D17-8BFD-4DCA-8E8D-6022F274EFFC}"/>
                  </a:ext>
                </a:extLst>
              </p:cNvPr>
              <p:cNvSpPr/>
              <p:nvPr/>
            </p:nvSpPr>
            <p:spPr bwMode="auto">
              <a:xfrm rot="16200000">
                <a:off x="3277316" y="3794959"/>
                <a:ext cx="77405" cy="1348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31" name="Straight Arrow Connector 27">
                <a:extLst>
                  <a:ext uri="{FF2B5EF4-FFF2-40B4-BE49-F238E27FC236}">
                    <a16:creationId xmlns:a16="http://schemas.microsoft.com/office/drawing/2014/main" id="{83BCB914-ECF2-4B68-A966-7C7857D775EB}"/>
                  </a:ext>
                </a:extLst>
              </p:cNvPr>
              <p:cNvCxnSpPr>
                <a:cxnSpLocks noChangeShapeType="1"/>
              </p:cNvCxnSpPr>
              <p:nvPr/>
            </p:nvCxnSpPr>
            <p:spPr bwMode="auto">
              <a:xfrm rot="16200000" flipV="1">
                <a:off x="2858584" y="3806158"/>
                <a:ext cx="957381" cy="2429"/>
              </a:xfrm>
              <a:prstGeom prst="straightConnector1">
                <a:avLst/>
              </a:prstGeom>
              <a:noFill/>
              <a:ln w="25400" algn="ctr">
                <a:solidFill>
                  <a:srgbClr val="FF0000"/>
                </a:solidFill>
                <a:round/>
                <a:headEnd/>
                <a:tailEnd type="arrow" w="med" len="med"/>
              </a:ln>
            </p:spPr>
          </p:cxnSp>
          <p:sp>
            <p:nvSpPr>
              <p:cNvPr id="32" name="Rectangle 31">
                <a:extLst>
                  <a:ext uri="{FF2B5EF4-FFF2-40B4-BE49-F238E27FC236}">
                    <a16:creationId xmlns:a16="http://schemas.microsoft.com/office/drawing/2014/main" id="{7373ED96-4A99-4FB2-B38E-701FF2E31DA7}"/>
                  </a:ext>
                </a:extLst>
              </p:cNvPr>
              <p:cNvSpPr/>
              <p:nvPr/>
            </p:nvSpPr>
            <p:spPr bwMode="auto">
              <a:xfrm rot="16200000">
                <a:off x="3309697" y="3668613"/>
                <a:ext cx="47869" cy="85024"/>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3" name="Oval 32">
                <a:extLst>
                  <a:ext uri="{FF2B5EF4-FFF2-40B4-BE49-F238E27FC236}">
                    <a16:creationId xmlns:a16="http://schemas.microsoft.com/office/drawing/2014/main" id="{2FD39A15-C474-4C10-8BA6-1001472C495E}"/>
                  </a:ext>
                </a:extLst>
              </p:cNvPr>
              <p:cNvSpPr/>
              <p:nvPr/>
            </p:nvSpPr>
            <p:spPr bwMode="auto">
              <a:xfrm rot="16200000">
                <a:off x="2921772" y="1735720"/>
                <a:ext cx="850439" cy="3097317"/>
              </a:xfrm>
              <a:prstGeom prst="ellipse">
                <a:avLst/>
              </a:prstGeom>
              <a:no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38" name="Straight Arrow Connector 17">
                <a:extLst>
                  <a:ext uri="{FF2B5EF4-FFF2-40B4-BE49-F238E27FC236}">
                    <a16:creationId xmlns:a16="http://schemas.microsoft.com/office/drawing/2014/main" id="{BB33E413-162D-45E7-B133-489E8573817B}"/>
                  </a:ext>
                </a:extLst>
              </p:cNvPr>
              <p:cNvCxnSpPr>
                <a:cxnSpLocks noChangeShapeType="1"/>
              </p:cNvCxnSpPr>
              <p:nvPr/>
            </p:nvCxnSpPr>
            <p:spPr bwMode="auto">
              <a:xfrm flipV="1">
                <a:off x="1631035" y="3240023"/>
                <a:ext cx="9986" cy="1232932"/>
              </a:xfrm>
              <a:prstGeom prst="straightConnector1">
                <a:avLst/>
              </a:prstGeom>
              <a:noFill/>
              <a:ln w="25400" algn="ctr">
                <a:solidFill>
                  <a:schemeClr val="tx1"/>
                </a:solidFill>
                <a:round/>
                <a:headEnd type="arrow" w="med" len="med"/>
                <a:tailEnd type="arrow" w="med" len="med"/>
              </a:ln>
            </p:spPr>
          </p:cxnSp>
          <p:sp>
            <p:nvSpPr>
              <p:cNvPr id="39" name="Rectangle 17">
                <a:extLst>
                  <a:ext uri="{FF2B5EF4-FFF2-40B4-BE49-F238E27FC236}">
                    <a16:creationId xmlns:a16="http://schemas.microsoft.com/office/drawing/2014/main" id="{A1E08BCA-8364-480D-B276-E7B6C566EA99}"/>
                  </a:ext>
                </a:extLst>
              </p:cNvPr>
              <p:cNvSpPr>
                <a:spLocks noChangeArrowheads="1"/>
              </p:cNvSpPr>
              <p:nvPr/>
            </p:nvSpPr>
            <p:spPr bwMode="auto">
              <a:xfrm>
                <a:off x="1435045" y="3698218"/>
                <a:ext cx="52355" cy="202859"/>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t>h</a:t>
                </a:r>
                <a:endParaRPr lang="en-US" sz="1600" b="0" baseline="-25000" dirty="0"/>
              </a:p>
            </p:txBody>
          </p:sp>
        </p:grpSp>
        <p:cxnSp>
          <p:nvCxnSpPr>
            <p:cNvPr id="21" name="Straight Arrow Connector 20">
              <a:extLst>
                <a:ext uri="{FF2B5EF4-FFF2-40B4-BE49-F238E27FC236}">
                  <a16:creationId xmlns:a16="http://schemas.microsoft.com/office/drawing/2014/main" id="{77859865-DF8D-40B7-A0CB-FDC3427D35B9}"/>
                </a:ext>
              </a:extLst>
            </p:cNvPr>
            <p:cNvCxnSpPr>
              <a:cxnSpLocks/>
            </p:cNvCxnSpPr>
            <p:nvPr/>
          </p:nvCxnSpPr>
          <p:spPr bwMode="auto">
            <a:xfrm flipH="1">
              <a:off x="5702333" y="6426196"/>
              <a:ext cx="652471" cy="163875"/>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22" name="Rectangle 17">
              <a:extLst>
                <a:ext uri="{FF2B5EF4-FFF2-40B4-BE49-F238E27FC236}">
                  <a16:creationId xmlns:a16="http://schemas.microsoft.com/office/drawing/2014/main" id="{5FA0AF0C-175E-4DD7-A180-0442D61AE611}"/>
                </a:ext>
              </a:extLst>
            </p:cNvPr>
            <p:cNvSpPr>
              <a:spLocks noChangeArrowheads="1"/>
            </p:cNvSpPr>
            <p:nvPr/>
          </p:nvSpPr>
          <p:spPr bwMode="auto">
            <a:xfrm flipH="1">
              <a:off x="6000206" y="6322175"/>
              <a:ext cx="168868" cy="271290"/>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dirty="0"/>
                <a:t>R</a:t>
              </a:r>
              <a:endParaRPr lang="en-US" sz="1600" b="0" dirty="0"/>
            </a:p>
          </p:txBody>
        </p:sp>
      </p:grpSp>
    </p:spTree>
    <p:extLst>
      <p:ext uri="{BB962C8B-B14F-4D97-AF65-F5344CB8AC3E}">
        <p14:creationId xmlns:p14="http://schemas.microsoft.com/office/powerpoint/2010/main" val="34316762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146" y="1040496"/>
            <a:ext cx="3117762" cy="3489809"/>
          </a:xfrm>
          <a:prstGeom prst="rect">
            <a:avLst/>
          </a:prstGeom>
        </p:spPr>
      </p:pic>
      <p:sp>
        <p:nvSpPr>
          <p:cNvPr id="1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Example “true” Pillbox Cavity</a:t>
            </a:r>
            <a:endParaRPr lang="en-GB" sz="3200" dirty="0">
              <a:solidFill>
                <a:srgbClr val="1F497D"/>
              </a:solidFill>
              <a:latin typeface="Constantia" pitchFamily="18" charset="0"/>
            </a:endParaRPr>
          </a:p>
        </p:txBody>
      </p:sp>
      <p:grpSp>
        <p:nvGrpSpPr>
          <p:cNvPr id="3" name="Group 2"/>
          <p:cNvGrpSpPr/>
          <p:nvPr/>
        </p:nvGrpSpPr>
        <p:grpSpPr>
          <a:xfrm>
            <a:off x="3890094" y="2089171"/>
            <a:ext cx="5353629" cy="2147023"/>
            <a:chOff x="3591372" y="3656714"/>
            <a:chExt cx="5353629" cy="2147023"/>
          </a:xfrm>
        </p:grpSpPr>
        <p:pic>
          <p:nvPicPr>
            <p:cNvPr id="49" name="Picture 48" descr="PillE.gif"/>
            <p:cNvPicPr>
              <a:picLocks noChangeAspect="1"/>
            </p:cNvPicPr>
            <p:nvPr/>
          </p:nvPicPr>
          <p:blipFill>
            <a:blip r:embed="rId4" cstate="print"/>
            <a:stretch>
              <a:fillRect/>
            </a:stretch>
          </p:blipFill>
          <p:spPr>
            <a:xfrm>
              <a:off x="5207088" y="3822517"/>
              <a:ext cx="1118189" cy="1981220"/>
            </a:xfrm>
            <a:prstGeom prst="rect">
              <a:avLst/>
            </a:prstGeom>
          </p:spPr>
        </p:pic>
        <p:pic>
          <p:nvPicPr>
            <p:cNvPr id="50" name="Picture 49" descr="PillH.gif"/>
            <p:cNvPicPr>
              <a:picLocks noChangeAspect="1"/>
            </p:cNvPicPr>
            <p:nvPr/>
          </p:nvPicPr>
          <p:blipFill>
            <a:blip r:embed="rId5" cstate="print"/>
            <a:stretch>
              <a:fillRect/>
            </a:stretch>
          </p:blipFill>
          <p:spPr>
            <a:xfrm>
              <a:off x="6364372" y="3822517"/>
              <a:ext cx="1118189" cy="1981220"/>
            </a:xfrm>
            <a:prstGeom prst="rect">
              <a:avLst/>
            </a:prstGeom>
          </p:spPr>
        </p:pic>
        <p:sp>
          <p:nvSpPr>
            <p:cNvPr id="51" name="TextBox 50"/>
            <p:cNvSpPr txBox="1"/>
            <p:nvPr/>
          </p:nvSpPr>
          <p:spPr>
            <a:xfrm>
              <a:off x="3591372" y="3656715"/>
              <a:ext cx="1816016" cy="646331"/>
            </a:xfrm>
            <a:prstGeom prst="rect">
              <a:avLst/>
            </a:prstGeom>
            <a:noFill/>
          </p:spPr>
          <p:txBody>
            <a:bodyPr wrap="square" rtlCol="0">
              <a:spAutoFit/>
            </a:bodyPr>
            <a:lstStyle/>
            <a:p>
              <a:pPr algn="r" defTabSz="422041"/>
              <a:r>
                <a:rPr lang="en-GB" b="1" dirty="0">
                  <a:solidFill>
                    <a:prstClr val="black"/>
                  </a:solidFill>
                  <a:latin typeface="Constantia" panose="02030602050306030303" pitchFamily="18" charset="0"/>
                </a:rPr>
                <a:t>Electric field, TM</a:t>
              </a:r>
              <a:r>
                <a:rPr lang="en-GB" b="1" baseline="-25000" dirty="0">
                  <a:solidFill>
                    <a:prstClr val="black"/>
                  </a:solidFill>
                  <a:latin typeface="Constantia" panose="02030602050306030303" pitchFamily="18" charset="0"/>
                </a:rPr>
                <a:t>010</a:t>
              </a:r>
              <a:r>
                <a:rPr lang="en-GB" b="1" dirty="0">
                  <a:solidFill>
                    <a:prstClr val="black"/>
                  </a:solidFill>
                  <a:latin typeface="Constantia" panose="02030602050306030303" pitchFamily="18" charset="0"/>
                </a:rPr>
                <a:t>-mode</a:t>
              </a:r>
            </a:p>
          </p:txBody>
        </p:sp>
        <p:sp>
          <p:nvSpPr>
            <p:cNvPr id="52" name="TextBox 51"/>
            <p:cNvSpPr txBox="1"/>
            <p:nvPr/>
          </p:nvSpPr>
          <p:spPr>
            <a:xfrm>
              <a:off x="7128985" y="3656714"/>
              <a:ext cx="1816016" cy="646331"/>
            </a:xfrm>
            <a:prstGeom prst="rect">
              <a:avLst/>
            </a:prstGeom>
            <a:noFill/>
          </p:spPr>
          <p:txBody>
            <a:bodyPr wrap="square" rtlCol="0">
              <a:spAutoFit/>
            </a:bodyPr>
            <a:lstStyle/>
            <a:p>
              <a:pPr defTabSz="422041"/>
              <a:r>
                <a:rPr lang="en-GB" b="1" dirty="0">
                  <a:solidFill>
                    <a:prstClr val="black"/>
                  </a:solidFill>
                  <a:latin typeface="Constantia" panose="02030602050306030303" pitchFamily="18" charset="0"/>
                </a:rPr>
                <a:t>Magnetic field, TM</a:t>
              </a:r>
              <a:r>
                <a:rPr lang="en-GB" b="1" baseline="-25000" dirty="0">
                  <a:solidFill>
                    <a:prstClr val="black"/>
                  </a:solidFill>
                  <a:latin typeface="Constantia" panose="02030602050306030303" pitchFamily="18" charset="0"/>
                </a:rPr>
                <a:t>010</a:t>
              </a:r>
              <a:r>
                <a:rPr lang="en-GB" b="1" dirty="0">
                  <a:solidFill>
                    <a:prstClr val="black"/>
                  </a:solidFill>
                  <a:latin typeface="Constantia" panose="02030602050306030303" pitchFamily="18" charset="0"/>
                </a:rPr>
                <a:t>-mode</a:t>
              </a:r>
            </a:p>
          </p:txBody>
        </p:sp>
        <p:sp>
          <p:nvSpPr>
            <p:cNvPr id="37" name="TextBox 36"/>
            <p:cNvSpPr txBox="1"/>
            <p:nvPr/>
          </p:nvSpPr>
          <p:spPr>
            <a:xfrm>
              <a:off x="7186386" y="5418154"/>
              <a:ext cx="999313"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Jensen</a:t>
              </a:r>
              <a:endParaRPr lang="en-US" sz="1477" b="1" dirty="0">
                <a:solidFill>
                  <a:prstClr val="black"/>
                </a:solidFill>
                <a:latin typeface="Constantia" panose="02030602050306030303" pitchFamily="18" charset="0"/>
              </a:endParaRPr>
            </a:p>
          </p:txBody>
        </p:sp>
      </p:grpSp>
      <p:sp>
        <p:nvSpPr>
          <p:cNvPr id="56" name="TextBox 55"/>
          <p:cNvSpPr txBox="1"/>
          <p:nvPr/>
        </p:nvSpPr>
        <p:spPr>
          <a:xfrm>
            <a:off x="423223" y="4818985"/>
            <a:ext cx="3617553" cy="923330"/>
          </a:xfrm>
          <a:prstGeom prst="rect">
            <a:avLst/>
          </a:prstGeom>
          <a:noFill/>
        </p:spPr>
        <p:txBody>
          <a:bodyPr wrap="square" rtlCol="0">
            <a:spAutoFit/>
          </a:bodyPr>
          <a:lstStyle/>
          <a:p>
            <a:pPr algn="ctr" defTabSz="422041"/>
            <a:r>
              <a:rPr lang="en-GB" b="1" dirty="0" smtClean="0">
                <a:solidFill>
                  <a:srgbClr val="1F497D"/>
                </a:solidFill>
                <a:latin typeface="Constantia" panose="02030602050306030303" pitchFamily="18" charset="0"/>
              </a:rPr>
              <a:t>Cavity from DORIS Storage ring </a:t>
            </a:r>
            <a:r>
              <a:rPr lang="en-GB" b="1" dirty="0" smtClean="0">
                <a:solidFill>
                  <a:srgbClr val="1F497D"/>
                </a:solidFill>
                <a:latin typeface="Constantia" panose="02030602050306030303" pitchFamily="18" charset="0"/>
              </a:rPr>
              <a:t>(1970-ish, very </a:t>
            </a:r>
            <a:r>
              <a:rPr lang="en-GB" b="1" dirty="0" smtClean="0">
                <a:solidFill>
                  <a:srgbClr val="1F497D"/>
                </a:solidFill>
                <a:latin typeface="Constantia" panose="02030602050306030303" pitchFamily="18" charset="0"/>
              </a:rPr>
              <a:t>early electron/positron collider)</a:t>
            </a:r>
            <a:endParaRPr lang="en-GB" b="1" dirty="0">
              <a:solidFill>
                <a:srgbClr val="1F497D"/>
              </a:solidFill>
              <a:latin typeface="Constantia" panose="02030602050306030303" pitchFamily="18" charset="0"/>
            </a:endParaRPr>
          </a:p>
        </p:txBody>
      </p:sp>
    </p:spTree>
    <p:extLst>
      <p:ext uri="{BB962C8B-B14F-4D97-AF65-F5344CB8AC3E}">
        <p14:creationId xmlns:p14="http://schemas.microsoft.com/office/powerpoint/2010/main" val="1680354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618128" y="1021446"/>
            <a:ext cx="8064500" cy="5715000"/>
          </a:xfrm>
          <a:prstGeom prst="rect">
            <a:avLst/>
          </a:prstGeom>
          <a:noFill/>
          <a:ln w="9525">
            <a:noFill/>
            <a:miter lim="800000"/>
            <a:headEnd/>
            <a:tailEnd/>
          </a:ln>
        </p:spPr>
        <p:txBody>
          <a:bodyPr/>
          <a:lstStyle/>
          <a:p>
            <a:pPr marL="342900" indent="-342900" algn="l" eaLnBrk="1" fontAlgn="auto" hangingPunct="1">
              <a:spcBef>
                <a:spcPct val="20000"/>
              </a:spcBef>
              <a:spcAft>
                <a:spcPts val="0"/>
              </a:spcAft>
              <a:buFontTx/>
              <a:buChar char="•"/>
            </a:pPr>
            <a:r>
              <a:rPr lang="en-GB" sz="2800" b="1" dirty="0">
                <a:solidFill>
                  <a:prstClr val="black"/>
                </a:solidFill>
                <a:latin typeface="Constantia" pitchFamily="18" charset="0"/>
              </a:rPr>
              <a:t>Introduction </a:t>
            </a:r>
          </a:p>
          <a:p>
            <a:pPr marL="342900" indent="-342900" algn="l" eaLnBrk="1" fontAlgn="auto" hangingPunct="1">
              <a:spcBef>
                <a:spcPct val="20000"/>
              </a:spcBef>
              <a:spcAft>
                <a:spcPts val="0"/>
              </a:spcAft>
              <a:buFontTx/>
              <a:buChar char="•"/>
            </a:pPr>
            <a:endParaRPr lang="en-GB" sz="600" b="1" dirty="0">
              <a:solidFill>
                <a:prstClr val="black"/>
              </a:solidFill>
              <a:latin typeface="Constantia" pitchFamily="18" charset="0"/>
            </a:endParaRPr>
          </a:p>
          <a:p>
            <a:pPr marL="342900" indent="-342900" algn="l" eaLnBrk="1" fontAlgn="auto" hangingPunct="1">
              <a:spcBef>
                <a:spcPct val="20000"/>
              </a:spcBef>
              <a:spcAft>
                <a:spcPts val="0"/>
              </a:spcAft>
              <a:buFontTx/>
              <a:buChar char="•"/>
            </a:pPr>
            <a:r>
              <a:rPr lang="en-GB" sz="2800" b="1" dirty="0">
                <a:solidFill>
                  <a:prstClr val="black"/>
                </a:solidFill>
                <a:latin typeface="Constantia" pitchFamily="18" charset="0"/>
              </a:rPr>
              <a:t>Choice of </a:t>
            </a:r>
            <a:r>
              <a:rPr lang="en-GB" sz="2800" b="1" dirty="0" smtClean="0">
                <a:solidFill>
                  <a:prstClr val="black"/>
                </a:solidFill>
                <a:latin typeface="Constantia" pitchFamily="18" charset="0"/>
              </a:rPr>
              <a:t>parameters for an RF system</a:t>
            </a:r>
            <a:endParaRPr lang="en-US" sz="2800" b="1" dirty="0">
              <a:solidFill>
                <a:prstClr val="black"/>
              </a:solidFill>
              <a:latin typeface="Constantia" pitchFamily="18" charset="0"/>
            </a:endParaRPr>
          </a:p>
          <a:p>
            <a:pPr marL="812800" lvl="1" indent="-355600" algn="l" eaLnBrk="1" fontAlgn="auto" hangingPunct="1">
              <a:spcBef>
                <a:spcPct val="20000"/>
              </a:spcBef>
              <a:spcAft>
                <a:spcPts val="0"/>
              </a:spcAft>
              <a:buFontTx/>
              <a:buChar char="•"/>
            </a:pPr>
            <a:r>
              <a:rPr lang="en-GB" b="1" dirty="0">
                <a:solidFill>
                  <a:prstClr val="black"/>
                </a:solidFill>
                <a:latin typeface="Constantia" pitchFamily="18" charset="0"/>
              </a:rPr>
              <a:t>Frequency and v</a:t>
            </a:r>
            <a:r>
              <a:rPr lang="en-GB" sz="1800" b="1" dirty="0">
                <a:solidFill>
                  <a:prstClr val="black"/>
                </a:solidFill>
                <a:latin typeface="Constantia" pitchFamily="18" charset="0"/>
              </a:rPr>
              <a:t>oltage</a:t>
            </a:r>
            <a:endParaRPr lang="en-US" sz="1800" b="1" dirty="0">
              <a:solidFill>
                <a:prstClr val="black"/>
              </a:solidFill>
              <a:latin typeface="Constantia" pitchFamily="18" charset="0"/>
            </a:endParaRPr>
          </a:p>
          <a:p>
            <a:pPr algn="l" eaLnBrk="1" fontAlgn="auto" hangingPunct="1">
              <a:spcBef>
                <a:spcPct val="20000"/>
              </a:spcBef>
              <a:spcAft>
                <a:spcPts val="0"/>
              </a:spcAft>
            </a:pPr>
            <a:endParaRPr lang="en-GB" sz="600" b="1" dirty="0">
              <a:solidFill>
                <a:prstClr val="black"/>
              </a:solidFill>
              <a:latin typeface="Constantia" pitchFamily="18" charset="0"/>
            </a:endParaRPr>
          </a:p>
          <a:p>
            <a:pPr marL="355600" indent="-355600" algn="l" eaLnBrk="1" fontAlgn="auto" hangingPunct="1">
              <a:spcBef>
                <a:spcPct val="20000"/>
              </a:spcBef>
              <a:spcAft>
                <a:spcPts val="0"/>
              </a:spcAft>
              <a:buFontTx/>
              <a:buChar char="•"/>
            </a:pPr>
            <a:r>
              <a:rPr lang="en-GB" sz="2800" b="1" dirty="0">
                <a:solidFill>
                  <a:prstClr val="black"/>
                </a:solidFill>
                <a:latin typeface="Constantia" pitchFamily="18" charset="0"/>
              </a:rPr>
              <a:t>RF cavity parameters</a:t>
            </a:r>
            <a:endParaRPr lang="en-US" sz="2800" b="1" dirty="0">
              <a:solidFill>
                <a:prstClr val="black"/>
              </a:solidFill>
              <a:latin typeface="Constantia" pitchFamily="18" charset="0"/>
            </a:endParaRPr>
          </a:p>
          <a:p>
            <a:pPr marL="812800" lvl="1" indent="-355600" algn="l" eaLnBrk="1" fontAlgn="auto" hangingPunct="1">
              <a:spcBef>
                <a:spcPct val="20000"/>
              </a:spcBef>
              <a:spcAft>
                <a:spcPts val="0"/>
              </a:spcAft>
              <a:buFontTx/>
              <a:buChar char="•"/>
            </a:pPr>
            <a:r>
              <a:rPr lang="en-GB" b="1" dirty="0">
                <a:latin typeface="Constantia" pitchFamily="18" charset="0"/>
              </a:rPr>
              <a:t>Shunt impedance, beam loading, power coupling</a:t>
            </a:r>
            <a:endParaRPr lang="en-GB" sz="1800" b="1" dirty="0">
              <a:latin typeface="Constantia" pitchFamily="18" charset="0"/>
            </a:endParaRPr>
          </a:p>
          <a:p>
            <a:pPr marL="800100" lvl="1" indent="-342900" algn="l" eaLnBrk="1" fontAlgn="auto" hangingPunct="1">
              <a:spcBef>
                <a:spcPct val="20000"/>
              </a:spcBef>
              <a:spcAft>
                <a:spcPts val="0"/>
              </a:spcAft>
              <a:buFontTx/>
              <a:buChar char="•"/>
            </a:pPr>
            <a:endParaRPr lang="en-GB" sz="600" b="1" dirty="0">
              <a:latin typeface="Constantia" pitchFamily="18" charset="0"/>
            </a:endParaRPr>
          </a:p>
          <a:p>
            <a:pPr marL="355600" indent="-355600">
              <a:spcBef>
                <a:spcPct val="20000"/>
              </a:spcBef>
              <a:buFontTx/>
              <a:buChar char="•"/>
            </a:pPr>
            <a:r>
              <a:rPr lang="en-GB" sz="2800" b="1" dirty="0">
                <a:solidFill>
                  <a:prstClr val="black"/>
                </a:solidFill>
                <a:latin typeface="Constantia" pitchFamily="18" charset="0"/>
              </a:rPr>
              <a:t>Power amplifiers</a:t>
            </a:r>
            <a:endParaRPr lang="en-US" sz="2800" b="1" dirty="0">
              <a:solidFill>
                <a:prstClr val="black"/>
              </a:solidFill>
              <a:latin typeface="Constantia" pitchFamily="18" charset="0"/>
            </a:endParaRPr>
          </a:p>
          <a:p>
            <a:pPr marL="812800" lvl="1" indent="-355600">
              <a:spcBef>
                <a:spcPct val="20000"/>
              </a:spcBef>
              <a:buFontTx/>
              <a:buChar char="•"/>
            </a:pPr>
            <a:r>
              <a:rPr lang="en-GB" b="1" dirty="0">
                <a:latin typeface="Constantia" pitchFamily="18" charset="0"/>
              </a:rPr>
              <a:t>Tube or solid state</a:t>
            </a:r>
          </a:p>
          <a:p>
            <a:pPr marL="812800" lvl="1" indent="-355600" algn="l" eaLnBrk="1" fontAlgn="auto" hangingPunct="1">
              <a:spcBef>
                <a:spcPct val="20000"/>
              </a:spcBef>
              <a:spcAft>
                <a:spcPts val="0"/>
              </a:spcAft>
              <a:buFontTx/>
              <a:buChar char="•"/>
            </a:pPr>
            <a:endParaRPr lang="en-GB" sz="600" b="1" dirty="0">
              <a:solidFill>
                <a:schemeClr val="bg1">
                  <a:lumMod val="75000"/>
                </a:schemeClr>
              </a:solidFill>
              <a:latin typeface="Constantia" pitchFamily="18" charset="0"/>
            </a:endParaRPr>
          </a:p>
          <a:p>
            <a:pPr algn="l" eaLnBrk="1" fontAlgn="auto" hangingPunct="1">
              <a:spcBef>
                <a:spcPct val="20000"/>
              </a:spcBef>
              <a:spcAft>
                <a:spcPts val="0"/>
              </a:spcAft>
            </a:pPr>
            <a:endParaRPr lang="en-GB" sz="600" b="1" dirty="0">
              <a:solidFill>
                <a:schemeClr val="bg1">
                  <a:lumMod val="75000"/>
                </a:schemeClr>
              </a:solidFill>
              <a:latin typeface="Constantia" pitchFamily="18" charset="0"/>
            </a:endParaRPr>
          </a:p>
          <a:p>
            <a:pPr marL="355600" indent="-355600" algn="l" eaLnBrk="1" fontAlgn="auto" hangingPunct="1">
              <a:spcBef>
                <a:spcPct val="20000"/>
              </a:spcBef>
              <a:spcAft>
                <a:spcPts val="0"/>
              </a:spcAft>
              <a:buFontTx/>
              <a:buChar char="•"/>
            </a:pPr>
            <a:r>
              <a:rPr lang="en-GB" sz="2800" b="1" dirty="0">
                <a:solidFill>
                  <a:prstClr val="black"/>
                </a:solidFill>
                <a:latin typeface="Constantia" pitchFamily="18" charset="0"/>
              </a:rPr>
              <a:t>Summary</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Outline</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17168038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3D9C1FE0-6AB3-4250-8BAB-6B0D66B2EBAD}"/>
              </a:ext>
            </a:extLst>
          </p:cNvPr>
          <p:cNvPicPr>
            <a:picLocks noChangeAspect="1" noChangeArrowheads="1"/>
          </p:cNvPicPr>
          <p:nvPr/>
        </p:nvPicPr>
        <p:blipFill>
          <a:blip r:embed="rId3" cstate="print"/>
          <a:srcRect l="54507" b="39845"/>
          <a:stretch>
            <a:fillRect/>
          </a:stretch>
        </p:blipFill>
        <p:spPr bwMode="auto">
          <a:xfrm rot="10800000">
            <a:off x="2665785" y="2359899"/>
            <a:ext cx="2176172" cy="2177653"/>
          </a:xfrm>
          <a:prstGeom prst="rect">
            <a:avLst/>
          </a:prstGeom>
          <a:noFill/>
          <a:ln w="9525">
            <a:noFill/>
            <a:miter lim="800000"/>
            <a:headEnd/>
            <a:tailEnd/>
          </a:ln>
        </p:spPr>
      </p:pic>
      <p:sp>
        <p:nvSpPr>
          <p:cNvPr id="34" name="Arrow: Right 33">
            <a:extLst>
              <a:ext uri="{FF2B5EF4-FFF2-40B4-BE49-F238E27FC236}">
                <a16:creationId xmlns:a16="http://schemas.microsoft.com/office/drawing/2014/main" id="{924C00CE-43F5-4485-9123-AA6E2083342C}"/>
              </a:ext>
            </a:extLst>
          </p:cNvPr>
          <p:cNvSpPr/>
          <p:nvPr/>
        </p:nvSpPr>
        <p:spPr bwMode="auto">
          <a:xfrm>
            <a:off x="2192193" y="3119828"/>
            <a:ext cx="576076" cy="65779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37" name="Group 36">
            <a:extLst>
              <a:ext uri="{FF2B5EF4-FFF2-40B4-BE49-F238E27FC236}">
                <a16:creationId xmlns:a16="http://schemas.microsoft.com/office/drawing/2014/main" id="{9669365F-180A-4F69-A74D-E7F9E0CE4443}"/>
              </a:ext>
            </a:extLst>
          </p:cNvPr>
          <p:cNvGrpSpPr/>
          <p:nvPr/>
        </p:nvGrpSpPr>
        <p:grpSpPr>
          <a:xfrm>
            <a:off x="296091" y="2593690"/>
            <a:ext cx="2671459" cy="2004435"/>
            <a:chOff x="757781" y="2315255"/>
            <a:chExt cx="2688350" cy="1868383"/>
          </a:xfrm>
        </p:grpSpPr>
        <p:pic>
          <p:nvPicPr>
            <p:cNvPr id="33" name="Picture 32" descr="Text&#10;&#10;Description automatically generated">
              <a:extLst>
                <a:ext uri="{FF2B5EF4-FFF2-40B4-BE49-F238E27FC236}">
                  <a16:creationId xmlns:a16="http://schemas.microsoft.com/office/drawing/2014/main" id="{F6F3B64C-7CCD-40F6-ADCB-5B77154A4A7C}"/>
                </a:ext>
              </a:extLst>
            </p:cNvPr>
            <p:cNvPicPr>
              <a:picLocks noChangeAspect="1"/>
            </p:cNvPicPr>
            <p:nvPr/>
          </p:nvPicPr>
          <p:blipFill rotWithShape="1">
            <a:blip r:embed="rId4">
              <a:extLst>
                <a:ext uri="{28A0092B-C50C-407E-A947-70E740481C1C}">
                  <a14:useLocalDpi xmlns:a14="http://schemas.microsoft.com/office/drawing/2010/main" val="0"/>
                </a:ext>
              </a:extLst>
            </a:blip>
            <a:srcRect l="2335" t="5172" r="51563" b="1690"/>
            <a:stretch/>
          </p:blipFill>
          <p:spPr>
            <a:xfrm>
              <a:off x="796260" y="2315255"/>
              <a:ext cx="1651416" cy="1403034"/>
            </a:xfrm>
            <a:prstGeom prst="rect">
              <a:avLst/>
            </a:prstGeom>
          </p:spPr>
        </p:pic>
        <p:sp>
          <p:nvSpPr>
            <p:cNvPr id="36" name="TextBox 35">
              <a:extLst>
                <a:ext uri="{FF2B5EF4-FFF2-40B4-BE49-F238E27FC236}">
                  <a16:creationId xmlns:a16="http://schemas.microsoft.com/office/drawing/2014/main" id="{3E65A21B-D9BB-441A-AB01-5329A751B89D}"/>
                </a:ext>
              </a:extLst>
            </p:cNvPr>
            <p:cNvSpPr txBox="1"/>
            <p:nvPr/>
          </p:nvSpPr>
          <p:spPr>
            <a:xfrm>
              <a:off x="757781" y="3691195"/>
              <a:ext cx="2688350" cy="492443"/>
            </a:xfrm>
            <a:prstGeom prst="rect">
              <a:avLst/>
            </a:prstGeom>
            <a:noFill/>
          </p:spPr>
          <p:txBody>
            <a:bodyPr wrap="square" rtlCol="0">
              <a:spAutoFit/>
            </a:bodyPr>
            <a:lstStyle/>
            <a:p>
              <a:r>
                <a:rPr lang="en-US" sz="900" dirty="0"/>
                <a:t>Source: Puglisi, </a:t>
              </a:r>
              <a:br>
                <a:rPr lang="en-US" sz="900" dirty="0"/>
              </a:br>
              <a:r>
                <a:rPr lang="en-US" sz="900" i="1" dirty="0"/>
                <a:t>RF-CAS 92</a:t>
              </a:r>
              <a:r>
                <a:rPr lang="en-US" sz="900" dirty="0"/>
                <a:t>, CERN</a:t>
              </a:r>
              <a:endParaRPr lang="en-GB" sz="900" dirty="0"/>
            </a:p>
          </p:txBody>
        </p:sp>
      </p:grpSp>
      <p:grpSp>
        <p:nvGrpSpPr>
          <p:cNvPr id="41" name="Group 40">
            <a:extLst>
              <a:ext uri="{FF2B5EF4-FFF2-40B4-BE49-F238E27FC236}">
                <a16:creationId xmlns:a16="http://schemas.microsoft.com/office/drawing/2014/main" id="{1D4B924B-BEEF-4F40-8C59-A05A73E2763F}"/>
              </a:ext>
            </a:extLst>
          </p:cNvPr>
          <p:cNvGrpSpPr/>
          <p:nvPr/>
        </p:nvGrpSpPr>
        <p:grpSpPr>
          <a:xfrm>
            <a:off x="1027348" y="3098438"/>
            <a:ext cx="3427533" cy="1911876"/>
            <a:chOff x="796261" y="3429000"/>
            <a:chExt cx="4570044" cy="2549169"/>
          </a:xfrm>
        </p:grpSpPr>
        <p:sp>
          <p:nvSpPr>
            <p:cNvPr id="35" name="Oval 34">
              <a:extLst>
                <a:ext uri="{FF2B5EF4-FFF2-40B4-BE49-F238E27FC236}">
                  <a16:creationId xmlns:a16="http://schemas.microsoft.com/office/drawing/2014/main" id="{6A3FF34B-801F-4F32-982A-1D5CBC939217}"/>
                </a:ext>
              </a:extLst>
            </p:cNvPr>
            <p:cNvSpPr/>
            <p:nvPr/>
          </p:nvSpPr>
          <p:spPr bwMode="auto">
            <a:xfrm>
              <a:off x="3714890" y="3429000"/>
              <a:ext cx="1651415" cy="883315"/>
            </a:xfrm>
            <a:prstGeom prst="ellipse">
              <a:avLst/>
            </a:prstGeom>
            <a:noFill/>
            <a:ln w="28575" cap="flat" cmpd="sng" algn="ctr">
              <a:solidFill>
                <a:srgbClr val="CC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38" name="TextBox 37">
              <a:extLst>
                <a:ext uri="{FF2B5EF4-FFF2-40B4-BE49-F238E27FC236}">
                  <a16:creationId xmlns:a16="http://schemas.microsoft.com/office/drawing/2014/main" id="{0D0E33FB-C27E-4132-96F2-BF4FAF6AE50C}"/>
                </a:ext>
              </a:extLst>
            </p:cNvPr>
            <p:cNvSpPr txBox="1"/>
            <p:nvPr/>
          </p:nvSpPr>
          <p:spPr>
            <a:xfrm>
              <a:off x="796261" y="5485726"/>
              <a:ext cx="3251551" cy="492443"/>
            </a:xfrm>
            <a:prstGeom prst="rect">
              <a:avLst/>
            </a:prstGeom>
            <a:noFill/>
          </p:spPr>
          <p:txBody>
            <a:bodyPr wrap="square" rtlCol="0">
              <a:spAutoFit/>
            </a:bodyPr>
            <a:lstStyle/>
            <a:p>
              <a:r>
                <a:rPr lang="en-US" i="1" dirty="0">
                  <a:solidFill>
                    <a:srgbClr val="C00000"/>
                  </a:solidFill>
                </a:rPr>
                <a:t>Enhancement of E-field</a:t>
              </a:r>
              <a:endParaRPr lang="en-GB" i="1" dirty="0">
                <a:solidFill>
                  <a:srgbClr val="C00000"/>
                </a:solidFill>
              </a:endParaRPr>
            </a:p>
          </p:txBody>
        </p:sp>
        <p:cxnSp>
          <p:nvCxnSpPr>
            <p:cNvPr id="40" name="Straight Arrow Connector 39">
              <a:extLst>
                <a:ext uri="{FF2B5EF4-FFF2-40B4-BE49-F238E27FC236}">
                  <a16:creationId xmlns:a16="http://schemas.microsoft.com/office/drawing/2014/main" id="{19F491B6-E49A-439A-AFA7-9C1668E8CDDF}"/>
                </a:ext>
              </a:extLst>
            </p:cNvPr>
            <p:cNvCxnSpPr>
              <a:endCxn id="35" idx="3"/>
            </p:cNvCxnSpPr>
            <p:nvPr/>
          </p:nvCxnSpPr>
          <p:spPr bwMode="auto">
            <a:xfrm flipV="1">
              <a:off x="2716360" y="4182957"/>
              <a:ext cx="1240374" cy="1243103"/>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sp>
        <p:nvSpPr>
          <p:cNvPr id="46" name="Arrow: Right 45">
            <a:extLst>
              <a:ext uri="{FF2B5EF4-FFF2-40B4-BE49-F238E27FC236}">
                <a16:creationId xmlns:a16="http://schemas.microsoft.com/office/drawing/2014/main" id="{1CFB37AA-37FD-4124-B541-F9BFFD89D38F}"/>
              </a:ext>
            </a:extLst>
          </p:cNvPr>
          <p:cNvSpPr/>
          <p:nvPr/>
        </p:nvSpPr>
        <p:spPr bwMode="auto">
          <a:xfrm>
            <a:off x="6265172" y="4810746"/>
            <a:ext cx="590226" cy="62924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49" name="Group 48">
            <a:extLst>
              <a:ext uri="{FF2B5EF4-FFF2-40B4-BE49-F238E27FC236}">
                <a16:creationId xmlns:a16="http://schemas.microsoft.com/office/drawing/2014/main" id="{5FF30DB3-10AB-413F-B70F-6812158714E8}"/>
              </a:ext>
            </a:extLst>
          </p:cNvPr>
          <p:cNvGrpSpPr/>
          <p:nvPr/>
        </p:nvGrpSpPr>
        <p:grpSpPr>
          <a:xfrm>
            <a:off x="4454881" y="4440957"/>
            <a:ext cx="2722450" cy="1804185"/>
            <a:chOff x="6518455" y="2303580"/>
            <a:chExt cx="2688350" cy="1880059"/>
          </a:xfrm>
        </p:grpSpPr>
        <p:pic>
          <p:nvPicPr>
            <p:cNvPr id="44" name="Picture 43" descr="Text&#10;&#10;Description automatically generated">
              <a:extLst>
                <a:ext uri="{FF2B5EF4-FFF2-40B4-BE49-F238E27FC236}">
                  <a16:creationId xmlns:a16="http://schemas.microsoft.com/office/drawing/2014/main" id="{C99C6FA4-AD29-45A5-BF60-3A90E55A3545}"/>
                </a:ext>
              </a:extLst>
            </p:cNvPr>
            <p:cNvPicPr>
              <a:picLocks noChangeAspect="1"/>
            </p:cNvPicPr>
            <p:nvPr/>
          </p:nvPicPr>
          <p:blipFill rotWithShape="1">
            <a:blip r:embed="rId4">
              <a:extLst>
                <a:ext uri="{28A0092B-C50C-407E-A947-70E740481C1C}">
                  <a14:useLocalDpi xmlns:a14="http://schemas.microsoft.com/office/drawing/2010/main" val="0"/>
                </a:ext>
              </a:extLst>
            </a:blip>
            <a:srcRect l="53793" t="5172" r="104" b="1690"/>
            <a:stretch/>
          </p:blipFill>
          <p:spPr>
            <a:xfrm>
              <a:off x="6566187" y="2315255"/>
              <a:ext cx="1651416" cy="1403034"/>
            </a:xfrm>
            <a:prstGeom prst="rect">
              <a:avLst/>
            </a:prstGeom>
          </p:spPr>
        </p:pic>
        <p:sp>
          <p:nvSpPr>
            <p:cNvPr id="45" name="TextBox 44">
              <a:extLst>
                <a:ext uri="{FF2B5EF4-FFF2-40B4-BE49-F238E27FC236}">
                  <a16:creationId xmlns:a16="http://schemas.microsoft.com/office/drawing/2014/main" id="{54999E5E-788B-41D5-B5F2-E159D319074B}"/>
                </a:ext>
              </a:extLst>
            </p:cNvPr>
            <p:cNvSpPr txBox="1"/>
            <p:nvPr/>
          </p:nvSpPr>
          <p:spPr>
            <a:xfrm>
              <a:off x="6518455" y="3691196"/>
              <a:ext cx="2688350" cy="492443"/>
            </a:xfrm>
            <a:prstGeom prst="rect">
              <a:avLst/>
            </a:prstGeom>
            <a:noFill/>
          </p:spPr>
          <p:txBody>
            <a:bodyPr wrap="square" rtlCol="0">
              <a:spAutoFit/>
            </a:bodyPr>
            <a:lstStyle/>
            <a:p>
              <a:r>
                <a:rPr lang="en-US" sz="900" dirty="0"/>
                <a:t>Source: Puglisi, </a:t>
              </a:r>
              <a:br>
                <a:rPr lang="en-US" sz="900" dirty="0"/>
              </a:br>
              <a:r>
                <a:rPr lang="en-US" sz="900" i="1" dirty="0"/>
                <a:t>RF-CAS 92</a:t>
              </a:r>
              <a:r>
                <a:rPr lang="en-US" sz="900" dirty="0"/>
                <a:t>, CERN</a:t>
              </a:r>
              <a:endParaRPr lang="en-GB" sz="900" dirty="0"/>
            </a:p>
          </p:txBody>
        </p:sp>
        <p:pic>
          <p:nvPicPr>
            <p:cNvPr id="48" name="Picture 47" descr="Text&#10;&#10;Description automatically generated">
              <a:extLst>
                <a:ext uri="{FF2B5EF4-FFF2-40B4-BE49-F238E27FC236}">
                  <a16:creationId xmlns:a16="http://schemas.microsoft.com/office/drawing/2014/main" id="{19F03A76-5ECF-4002-93BC-5A10210F0A16}"/>
                </a:ext>
              </a:extLst>
            </p:cNvPr>
            <p:cNvPicPr>
              <a:picLocks noChangeAspect="1"/>
            </p:cNvPicPr>
            <p:nvPr/>
          </p:nvPicPr>
          <p:blipFill rotWithShape="1">
            <a:blip r:embed="rId4">
              <a:extLst>
                <a:ext uri="{28A0092B-C50C-407E-A947-70E740481C1C}">
                  <a14:useLocalDpi xmlns:a14="http://schemas.microsoft.com/office/drawing/2010/main" val="0"/>
                </a:ext>
              </a:extLst>
            </a:blip>
            <a:srcRect l="78679" t="5172" r="105" b="1690"/>
            <a:stretch/>
          </p:blipFill>
          <p:spPr>
            <a:xfrm rot="10800000">
              <a:off x="7476939" y="2303580"/>
              <a:ext cx="759993" cy="1403034"/>
            </a:xfrm>
            <a:prstGeom prst="rect">
              <a:avLst/>
            </a:prstGeom>
          </p:spPr>
        </p:pic>
      </p:grpSp>
      <p:grpSp>
        <p:nvGrpSpPr>
          <p:cNvPr id="51" name="Group 50">
            <a:extLst>
              <a:ext uri="{FF2B5EF4-FFF2-40B4-BE49-F238E27FC236}">
                <a16:creationId xmlns:a16="http://schemas.microsoft.com/office/drawing/2014/main" id="{B557AA02-E2E7-43A3-BF47-F9B4FF642EAA}"/>
              </a:ext>
            </a:extLst>
          </p:cNvPr>
          <p:cNvGrpSpPr/>
          <p:nvPr/>
        </p:nvGrpSpPr>
        <p:grpSpPr>
          <a:xfrm>
            <a:off x="5532806" y="2785745"/>
            <a:ext cx="3424039" cy="3936974"/>
            <a:chOff x="7792836" y="2074984"/>
            <a:chExt cx="3544776" cy="4071752"/>
          </a:xfrm>
        </p:grpSpPr>
        <p:pic>
          <p:nvPicPr>
            <p:cNvPr id="47" name="Picture 46" descr="Chart&#10;&#10;Description automatically generated">
              <a:extLst>
                <a:ext uri="{FF2B5EF4-FFF2-40B4-BE49-F238E27FC236}">
                  <a16:creationId xmlns:a16="http://schemas.microsoft.com/office/drawing/2014/main" id="{2E5D0F7C-D4BB-42A6-ADEB-E9003BD3D2F3}"/>
                </a:ext>
              </a:extLst>
            </p:cNvPr>
            <p:cNvPicPr>
              <a:picLocks noChangeAspect="1"/>
            </p:cNvPicPr>
            <p:nvPr/>
          </p:nvPicPr>
          <p:blipFill rotWithShape="1">
            <a:blip r:embed="rId5"/>
            <a:srcRect l="473" r="-1" b="8596"/>
            <a:stretch/>
          </p:blipFill>
          <p:spPr>
            <a:xfrm rot="5400000">
              <a:off x="8250205" y="3059329"/>
              <a:ext cx="4071752" cy="2103062"/>
            </a:xfrm>
            <a:prstGeom prst="rect">
              <a:avLst/>
            </a:prstGeom>
            <a:noFill/>
            <a:ln>
              <a:noFill/>
              <a:prstDash/>
            </a:ln>
          </p:spPr>
        </p:pic>
        <p:sp>
          <p:nvSpPr>
            <p:cNvPr id="50" name="TextBox 49">
              <a:extLst>
                <a:ext uri="{FF2B5EF4-FFF2-40B4-BE49-F238E27FC236}">
                  <a16:creationId xmlns:a16="http://schemas.microsoft.com/office/drawing/2014/main" id="{B67938C7-4125-44EB-B4E6-9FD431F58BE9}"/>
                </a:ext>
              </a:extLst>
            </p:cNvPr>
            <p:cNvSpPr txBox="1"/>
            <p:nvPr/>
          </p:nvSpPr>
          <p:spPr>
            <a:xfrm>
              <a:off x="7792836" y="5724701"/>
              <a:ext cx="1791148" cy="350144"/>
            </a:xfrm>
            <a:prstGeom prst="rect">
              <a:avLst/>
            </a:prstGeom>
            <a:noFill/>
          </p:spPr>
          <p:txBody>
            <a:bodyPr wrap="square" rtlCol="0">
              <a:spAutoFit/>
            </a:bodyPr>
            <a:lstStyle/>
            <a:p>
              <a:r>
                <a:rPr lang="en-US" sz="1600" i="1" dirty="0">
                  <a:solidFill>
                    <a:srgbClr val="C00000"/>
                  </a:solidFill>
                </a:rPr>
                <a:t>PS 80 MHz cavity</a:t>
              </a:r>
              <a:endParaRPr lang="en-GB" sz="1600" i="1" dirty="0">
                <a:solidFill>
                  <a:srgbClr val="C00000"/>
                </a:solidFill>
              </a:endParaRPr>
            </a:p>
          </p:txBody>
        </p:sp>
      </p:grpSp>
      <p:sp>
        <p:nvSpPr>
          <p:cNvPr id="3" name="TextBox 2">
            <a:extLst>
              <a:ext uri="{FF2B5EF4-FFF2-40B4-BE49-F238E27FC236}">
                <a16:creationId xmlns:a16="http://schemas.microsoft.com/office/drawing/2014/main" id="{8E8D3B7D-4ABD-44A4-AD09-FEF4D68C42AB}"/>
              </a:ext>
            </a:extLst>
          </p:cNvPr>
          <p:cNvSpPr txBox="1"/>
          <p:nvPr/>
        </p:nvSpPr>
        <p:spPr>
          <a:xfrm>
            <a:off x="199841" y="781072"/>
            <a:ext cx="8324284" cy="1631216"/>
          </a:xfrm>
          <a:prstGeom prst="rect">
            <a:avLst/>
          </a:prstGeom>
          <a:noFill/>
        </p:spPr>
        <p:txBody>
          <a:bodyPr wrap="square" rtlCol="0">
            <a:spAutoFit/>
          </a:bodyPr>
          <a:lstStyle/>
          <a:p>
            <a:r>
              <a:rPr lang="en-US" sz="2000" dirty="0"/>
              <a:t>In practice, a “pure” pillbox cavity is not very efficient for acceleration. </a:t>
            </a:r>
            <a:br>
              <a:rPr lang="en-US" sz="2000" dirty="0"/>
            </a:br>
            <a:r>
              <a:rPr lang="en-US" sz="2000" dirty="0"/>
              <a:t>A simple shape modification can be done by using so-called “nose cones”.</a:t>
            </a:r>
          </a:p>
          <a:p>
            <a:endParaRPr lang="en-US" sz="2000" dirty="0"/>
          </a:p>
          <a:p>
            <a:r>
              <a:rPr lang="en-US" sz="2000" dirty="0"/>
              <a:t>Nose cone is a protrusion on the cavity wall that causes a concentration of the electrical field in the gap.</a:t>
            </a:r>
            <a:endParaRPr lang="en-GB" sz="2000" dirty="0"/>
          </a:p>
        </p:txBody>
      </p:sp>
      <p:sp>
        <p:nvSpPr>
          <p:cNvPr id="21" name="Rectangle 3"/>
          <p:cNvSpPr>
            <a:spLocks noChangeArrowheads="1"/>
          </p:cNvSpPr>
          <p:nvPr/>
        </p:nvSpPr>
        <p:spPr bwMode="auto">
          <a:xfrm>
            <a:off x="0" y="0"/>
            <a:ext cx="6000206"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Pillbox Cavity Design Feature</a:t>
            </a:r>
            <a:endParaRPr lang="en-GB" sz="3200" dirty="0">
              <a:solidFill>
                <a:srgbClr val="1F497D"/>
              </a:solidFill>
              <a:latin typeface="Constantia" pitchFamily="18" charset="0"/>
            </a:endParaRPr>
          </a:p>
        </p:txBody>
      </p:sp>
      <p:sp>
        <p:nvSpPr>
          <p:cNvPr id="5" name="TextBox 4"/>
          <p:cNvSpPr txBox="1"/>
          <p:nvPr/>
        </p:nvSpPr>
        <p:spPr>
          <a:xfrm>
            <a:off x="475466" y="5654351"/>
            <a:ext cx="3518263" cy="646331"/>
          </a:xfrm>
          <a:prstGeom prst="rect">
            <a:avLst/>
          </a:prstGeom>
          <a:noFill/>
        </p:spPr>
        <p:txBody>
          <a:bodyPr wrap="square" rtlCol="0">
            <a:spAutoFit/>
          </a:bodyPr>
          <a:lstStyle/>
          <a:p>
            <a:r>
              <a:rPr lang="en-US" dirty="0" smtClean="0"/>
              <a:t>Nose cones also help to improve the Transit-time factor…</a:t>
            </a:r>
          </a:p>
        </p:txBody>
      </p:sp>
    </p:spTree>
    <p:extLst>
      <p:ext uri="{BB962C8B-B14F-4D97-AF65-F5344CB8AC3E}">
        <p14:creationId xmlns:p14="http://schemas.microsoft.com/office/powerpoint/2010/main" val="39350003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7E680E3A-3550-4F07-8EE4-CA7C0EB0E14C}"/>
              </a:ext>
            </a:extLst>
          </p:cNvPr>
          <p:cNvSpPr txBox="1"/>
          <p:nvPr/>
        </p:nvSpPr>
        <p:spPr>
          <a:xfrm>
            <a:off x="377492" y="921655"/>
            <a:ext cx="8522547" cy="1015663"/>
          </a:xfrm>
          <a:prstGeom prst="rect">
            <a:avLst/>
          </a:prstGeom>
          <a:noFill/>
        </p:spPr>
        <p:txBody>
          <a:bodyPr wrap="square" rtlCol="0">
            <a:spAutoFit/>
          </a:bodyPr>
          <a:lstStyle/>
          <a:p>
            <a:pPr marL="214313" indent="-214313">
              <a:buFont typeface="Arial" panose="020B0604020202020204" pitchFamily="34" charset="0"/>
              <a:buChar char="•"/>
            </a:pPr>
            <a:r>
              <a:rPr lang="en-US" sz="2000" dirty="0">
                <a:solidFill>
                  <a:srgbClr val="C00000"/>
                </a:solidFill>
              </a:rPr>
              <a:t>Resonators are classified by their quality factor </a:t>
            </a:r>
            <a:r>
              <a:rPr lang="en-US" sz="2000" i="1" dirty="0">
                <a:solidFill>
                  <a:srgbClr val="C00000"/>
                </a:solidFill>
              </a:rPr>
              <a:t>Q</a:t>
            </a:r>
            <a:r>
              <a:rPr lang="en-US" sz="2000" dirty="0"/>
              <a:t>.</a:t>
            </a:r>
          </a:p>
          <a:p>
            <a:pPr marL="214313" indent="-214313">
              <a:buFont typeface="Arial" panose="020B0604020202020204" pitchFamily="34" charset="0"/>
              <a:buChar char="•"/>
            </a:pPr>
            <a:r>
              <a:rPr lang="en-US" sz="2000" dirty="0"/>
              <a:t>The quality factor (or </a:t>
            </a:r>
            <a:r>
              <a:rPr lang="en-US" sz="2000" i="1" dirty="0"/>
              <a:t>Q-value</a:t>
            </a:r>
            <a:r>
              <a:rPr lang="en-US" sz="2000" dirty="0"/>
              <a:t>) can be used as a measure of “how well the cavity is resonating” (more details will come).</a:t>
            </a:r>
          </a:p>
        </p:txBody>
      </p:sp>
      <p:sp>
        <p:nvSpPr>
          <p:cNvPr id="41" name="TextBox 40">
            <a:extLst>
              <a:ext uri="{FF2B5EF4-FFF2-40B4-BE49-F238E27FC236}">
                <a16:creationId xmlns:a16="http://schemas.microsoft.com/office/drawing/2014/main" id="{35262487-D000-4C1A-BA01-77CE559F669F}"/>
              </a:ext>
            </a:extLst>
          </p:cNvPr>
          <p:cNvSpPr txBox="1"/>
          <p:nvPr/>
        </p:nvSpPr>
        <p:spPr>
          <a:xfrm>
            <a:off x="212147" y="3547959"/>
            <a:ext cx="8853235" cy="2554545"/>
          </a:xfrm>
          <a:prstGeom prst="rect">
            <a:avLst/>
          </a:prstGeom>
          <a:noFill/>
        </p:spPr>
        <p:txBody>
          <a:bodyPr wrap="square" rtlCol="0">
            <a:spAutoFit/>
          </a:bodyPr>
          <a:lstStyle/>
          <a:p>
            <a:pPr marL="214313" indent="-214313">
              <a:buFont typeface="Arial" panose="020B0604020202020204" pitchFamily="34" charset="0"/>
              <a:buChar char="•"/>
            </a:pPr>
            <a:r>
              <a:rPr lang="en-US" sz="2000" dirty="0">
                <a:solidFill>
                  <a:srgbClr val="C00000"/>
                </a:solidFill>
              </a:rPr>
              <a:t>High </a:t>
            </a:r>
            <a:r>
              <a:rPr lang="en-US" sz="2000" i="1" dirty="0">
                <a:solidFill>
                  <a:srgbClr val="C00000"/>
                </a:solidFill>
              </a:rPr>
              <a:t>Q-</a:t>
            </a:r>
            <a:r>
              <a:rPr lang="en-US" sz="2000" dirty="0">
                <a:solidFill>
                  <a:srgbClr val="C00000"/>
                </a:solidFill>
              </a:rPr>
              <a:t>value is desired in accelerating cavities; </a:t>
            </a:r>
            <a:r>
              <a:rPr lang="en-US" sz="2000" i="1" dirty="0">
                <a:solidFill>
                  <a:srgbClr val="C00000"/>
                </a:solidFill>
              </a:rPr>
              <a:t>Q</a:t>
            </a:r>
            <a:r>
              <a:rPr lang="en-US" sz="2000" dirty="0">
                <a:solidFill>
                  <a:srgbClr val="C00000"/>
                </a:solidFill>
              </a:rPr>
              <a:t>-value is one of the accelerator efficiency figures-of-merit.</a:t>
            </a:r>
          </a:p>
          <a:p>
            <a:pPr marL="214313" indent="-214313">
              <a:buFont typeface="Arial" panose="020B0604020202020204" pitchFamily="34" charset="0"/>
              <a:buChar char="•"/>
            </a:pPr>
            <a:endParaRPr lang="en-US" sz="2000" dirty="0"/>
          </a:p>
          <a:p>
            <a:pPr marL="214313" indent="-214313">
              <a:buFont typeface="Arial" panose="020B0604020202020204" pitchFamily="34" charset="0"/>
              <a:buChar char="•"/>
            </a:pPr>
            <a:r>
              <a:rPr lang="en-US" sz="2000" i="1" dirty="0"/>
              <a:t>Q-</a:t>
            </a:r>
            <a:r>
              <a:rPr lang="en-US" sz="2000" dirty="0"/>
              <a:t>value reduces e.g. due to the power dissipated in the metallic walls or other loss mechanisms.</a:t>
            </a:r>
          </a:p>
          <a:p>
            <a:endParaRPr lang="en-US" sz="2000" dirty="0"/>
          </a:p>
          <a:p>
            <a:pPr marL="214313" indent="-214313">
              <a:buFont typeface="Arial" panose="020B0604020202020204" pitchFamily="34" charset="0"/>
              <a:buChar char="•"/>
            </a:pPr>
            <a:r>
              <a:rPr lang="en-US" sz="2000" dirty="0"/>
              <a:t>The connection of the cavity resonator to the outer world will reduce its </a:t>
            </a:r>
            <a:r>
              <a:rPr lang="en-US" sz="2000" i="1" dirty="0"/>
              <a:t>Q</a:t>
            </a:r>
            <a:r>
              <a:rPr lang="en-US" sz="2000" dirty="0"/>
              <a:t>-value as well </a:t>
            </a:r>
            <a:r>
              <a:rPr lang="en-US" sz="2000" i="1" dirty="0"/>
              <a:t>(we say “it </a:t>
            </a:r>
            <a:r>
              <a:rPr lang="en-US" sz="2000" i="1" dirty="0" smtClean="0"/>
              <a:t>loads” </a:t>
            </a:r>
            <a:r>
              <a:rPr lang="en-US" sz="2000" i="1" dirty="0"/>
              <a:t>the cavity with an additional loss mechanism</a:t>
            </a:r>
            <a:r>
              <a:rPr lang="en-US" sz="2000" i="1" dirty="0" smtClean="0"/>
              <a:t>)</a:t>
            </a:r>
            <a:r>
              <a:rPr lang="en-US" sz="2000" dirty="0" smtClean="0"/>
              <a:t>.</a:t>
            </a:r>
            <a:endParaRPr lang="en-US" sz="2000" dirty="0"/>
          </a:p>
        </p:txBody>
      </p:sp>
      <p:grpSp>
        <p:nvGrpSpPr>
          <p:cNvPr id="4" name="Group 3"/>
          <p:cNvGrpSpPr/>
          <p:nvPr/>
        </p:nvGrpSpPr>
        <p:grpSpPr>
          <a:xfrm>
            <a:off x="1789101" y="2137316"/>
            <a:ext cx="2134262" cy="668835"/>
            <a:chOff x="1114697" y="2598990"/>
            <a:chExt cx="2134262" cy="668835"/>
          </a:xfrm>
        </p:grpSpPr>
        <p:sp>
          <p:nvSpPr>
            <p:cNvPr id="42" name="Arrow: Right 41">
              <a:extLst>
                <a:ext uri="{FF2B5EF4-FFF2-40B4-BE49-F238E27FC236}">
                  <a16:creationId xmlns:a16="http://schemas.microsoft.com/office/drawing/2014/main" id="{C62D7832-368B-4C7E-B9F3-6CD7F79E7E4E}"/>
                </a:ext>
              </a:extLst>
            </p:cNvPr>
            <p:cNvSpPr/>
            <p:nvPr/>
          </p:nvSpPr>
          <p:spPr bwMode="auto">
            <a:xfrm>
              <a:off x="1114697" y="2598990"/>
              <a:ext cx="1481209" cy="66883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43" name="TextBox 42">
              <a:extLst>
                <a:ext uri="{FF2B5EF4-FFF2-40B4-BE49-F238E27FC236}">
                  <a16:creationId xmlns:a16="http://schemas.microsoft.com/office/drawing/2014/main" id="{B8555ABD-F843-4882-A854-3E3C3EC5E969}"/>
                </a:ext>
              </a:extLst>
            </p:cNvPr>
            <p:cNvSpPr txBox="1"/>
            <p:nvPr/>
          </p:nvSpPr>
          <p:spPr>
            <a:xfrm>
              <a:off x="1369214" y="2783366"/>
              <a:ext cx="1879745" cy="300082"/>
            </a:xfrm>
            <a:prstGeom prst="rect">
              <a:avLst/>
            </a:prstGeom>
            <a:noFill/>
          </p:spPr>
          <p:txBody>
            <a:bodyPr wrap="square" rtlCol="0">
              <a:spAutoFit/>
            </a:bodyPr>
            <a:lstStyle/>
            <a:p>
              <a:r>
                <a:rPr lang="en-US" sz="1350" dirty="0"/>
                <a:t>define</a:t>
              </a:r>
              <a:endParaRPr lang="en-GB" sz="1350" dirty="0"/>
            </a:p>
          </p:txBody>
        </p:sp>
      </p:grpSp>
      <p:pic>
        <p:nvPicPr>
          <p:cNvPr id="46" name="Picture 45" descr="Text&#10;&#10;Description automatically generated with medium confidence">
            <a:extLst>
              <a:ext uri="{FF2B5EF4-FFF2-40B4-BE49-F238E27FC236}">
                <a16:creationId xmlns:a16="http://schemas.microsoft.com/office/drawing/2014/main" id="{B4662267-BC64-4AC2-9600-B35B1B4081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7571" y="2205828"/>
            <a:ext cx="4067129" cy="556778"/>
          </a:xfrm>
          <a:prstGeom prst="rect">
            <a:avLst/>
          </a:prstGeom>
        </p:spPr>
      </p:pic>
      <p:grpSp>
        <p:nvGrpSpPr>
          <p:cNvPr id="49" name="Group 48">
            <a:extLst>
              <a:ext uri="{FF2B5EF4-FFF2-40B4-BE49-F238E27FC236}">
                <a16:creationId xmlns:a16="http://schemas.microsoft.com/office/drawing/2014/main" id="{A44653C8-E467-4442-9A87-8FF73DAC3A28}"/>
              </a:ext>
            </a:extLst>
          </p:cNvPr>
          <p:cNvGrpSpPr/>
          <p:nvPr/>
        </p:nvGrpSpPr>
        <p:grpSpPr>
          <a:xfrm>
            <a:off x="2455198" y="2977000"/>
            <a:ext cx="1984745" cy="400110"/>
            <a:chOff x="613922" y="3398737"/>
            <a:chExt cx="2646327" cy="533479"/>
          </a:xfrm>
        </p:grpSpPr>
        <p:sp>
          <p:nvSpPr>
            <p:cNvPr id="47" name="TextBox 46">
              <a:extLst>
                <a:ext uri="{FF2B5EF4-FFF2-40B4-BE49-F238E27FC236}">
                  <a16:creationId xmlns:a16="http://schemas.microsoft.com/office/drawing/2014/main" id="{9C49B61D-86B7-4C67-AAC9-AA0A319C164A}"/>
                </a:ext>
              </a:extLst>
            </p:cNvPr>
            <p:cNvSpPr txBox="1"/>
            <p:nvPr/>
          </p:nvSpPr>
          <p:spPr>
            <a:xfrm>
              <a:off x="1061972" y="3398737"/>
              <a:ext cx="2198277" cy="533479"/>
            </a:xfrm>
            <a:prstGeom prst="rect">
              <a:avLst/>
            </a:prstGeom>
            <a:noFill/>
          </p:spPr>
          <p:txBody>
            <a:bodyPr wrap="square" rtlCol="0">
              <a:spAutoFit/>
            </a:bodyPr>
            <a:lstStyle/>
            <a:p>
              <a:r>
                <a:rPr lang="en-US" sz="2000" dirty="0"/>
                <a:t>= unloaded </a:t>
              </a:r>
              <a:r>
                <a:rPr lang="en-US" sz="2000" i="1" dirty="0"/>
                <a:t>Q</a:t>
              </a:r>
              <a:endParaRPr lang="en-GB" sz="2000" dirty="0"/>
            </a:p>
          </p:txBody>
        </p:sp>
        <p:pic>
          <p:nvPicPr>
            <p:cNvPr id="48" name="Picture 47" descr="Text&#10;&#10;Description automatically generated with medium confidence">
              <a:extLst>
                <a:ext uri="{FF2B5EF4-FFF2-40B4-BE49-F238E27FC236}">
                  <a16:creationId xmlns:a16="http://schemas.microsoft.com/office/drawing/2014/main" id="{841444E8-42F4-4615-A095-963F244989EE}"/>
                </a:ext>
              </a:extLst>
            </p:cNvPr>
            <p:cNvPicPr>
              <a:picLocks noChangeAspect="1"/>
            </p:cNvPicPr>
            <p:nvPr/>
          </p:nvPicPr>
          <p:blipFill rotWithShape="1">
            <a:blip r:embed="rId3">
              <a:extLst>
                <a:ext uri="{28A0092B-C50C-407E-A947-70E740481C1C}">
                  <a14:useLocalDpi xmlns:a14="http://schemas.microsoft.com/office/drawing/2010/main" val="0"/>
                </a:ext>
              </a:extLst>
            </a:blip>
            <a:srcRect l="-738" t="27962" r="91642" b="30514"/>
            <a:stretch/>
          </p:blipFill>
          <p:spPr>
            <a:xfrm>
              <a:off x="613922" y="3532139"/>
              <a:ext cx="581245" cy="363258"/>
            </a:xfrm>
            <a:prstGeom prst="rect">
              <a:avLst/>
            </a:prstGeom>
          </p:spPr>
        </p:pic>
      </p:grpSp>
      <p:cxnSp>
        <p:nvCxnSpPr>
          <p:cNvPr id="51" name="Straight Arrow Connector 50">
            <a:extLst>
              <a:ext uri="{FF2B5EF4-FFF2-40B4-BE49-F238E27FC236}">
                <a16:creationId xmlns:a16="http://schemas.microsoft.com/office/drawing/2014/main" id="{2E887E83-8714-4306-BFE1-C6DA0E911385}"/>
              </a:ext>
            </a:extLst>
          </p:cNvPr>
          <p:cNvCxnSpPr/>
          <p:nvPr/>
        </p:nvCxnSpPr>
        <p:spPr bwMode="auto">
          <a:xfrm flipV="1">
            <a:off x="3270310" y="2673230"/>
            <a:ext cx="230430" cy="332918"/>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13" name="Rectangle 3"/>
          <p:cNvSpPr>
            <a:spLocks noChangeArrowheads="1"/>
          </p:cNvSpPr>
          <p:nvPr/>
        </p:nvSpPr>
        <p:spPr bwMode="auto">
          <a:xfrm>
            <a:off x="-1" y="0"/>
            <a:ext cx="7689669"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Cavity Resonators and Q-value (1/2)</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39108509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descr="A picture containing engine, dirty&#10;&#10;Description automatically generated">
            <a:extLst>
              <a:ext uri="{FF2B5EF4-FFF2-40B4-BE49-F238E27FC236}">
                <a16:creationId xmlns:a16="http://schemas.microsoft.com/office/drawing/2014/main" id="{08306CE3-622B-403C-A616-E9917CEC57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646" t="2" r="42911" b="-3"/>
          <a:stretch/>
        </p:blipFill>
        <p:spPr>
          <a:xfrm rot="5400000">
            <a:off x="452812" y="1124894"/>
            <a:ext cx="3298522" cy="3618180"/>
          </a:xfrm>
          <a:prstGeom prst="rect">
            <a:avLst/>
          </a:prstGeom>
          <a:noFill/>
        </p:spPr>
      </p:pic>
      <p:sp>
        <p:nvSpPr>
          <p:cNvPr id="3" name="TextBox 2">
            <a:extLst>
              <a:ext uri="{FF2B5EF4-FFF2-40B4-BE49-F238E27FC236}">
                <a16:creationId xmlns:a16="http://schemas.microsoft.com/office/drawing/2014/main" id="{D0F1D6B4-8D3B-4FA8-9854-CC9F9D93991B}"/>
              </a:ext>
            </a:extLst>
          </p:cNvPr>
          <p:cNvSpPr txBox="1"/>
          <p:nvPr/>
        </p:nvSpPr>
        <p:spPr bwMode="auto">
          <a:xfrm>
            <a:off x="4099992" y="867058"/>
            <a:ext cx="4983048" cy="710640"/>
          </a:xfrm>
          <a:prstGeom prst="rect">
            <a:avLst/>
          </a:prstGeom>
          <a:noFill/>
          <a:ln w="19050">
            <a:noFill/>
            <a:miter lim="800000"/>
            <a:headEnd/>
            <a:tailEnd/>
          </a:ln>
        </p:spPr>
        <p:txBody>
          <a:bodyPr vert="horz" wrap="square" lIns="68580" tIns="34290" rIns="68580" bIns="34290" numCol="1" rtlCol="0" anchor="t" anchorCtr="0" compatLnSpc="1">
            <a:prstTxWarp prst="textNoShape">
              <a:avLst/>
            </a:prstTxWarp>
            <a:noAutofit/>
          </a:bodyPr>
          <a:lstStyle/>
          <a:p>
            <a:pPr eaLnBrk="0" hangingPunct="0">
              <a:spcBef>
                <a:spcPct val="20000"/>
              </a:spcBef>
            </a:pPr>
            <a:r>
              <a:rPr kumimoji="1" lang="en-US" sz="2000" dirty="0"/>
              <a:t>Example: measurements taken on the PS 80MHz pillbox cavity</a:t>
            </a:r>
          </a:p>
        </p:txBody>
      </p:sp>
      <p:pic>
        <p:nvPicPr>
          <p:cNvPr id="45" name="Picture 44" descr="Chart&#10;&#10;Description automatically generated">
            <a:extLst>
              <a:ext uri="{FF2B5EF4-FFF2-40B4-BE49-F238E27FC236}">
                <a16:creationId xmlns:a16="http://schemas.microsoft.com/office/drawing/2014/main" id="{7BF8C764-D408-43B6-A13A-3FE21F5443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9991" y="1590608"/>
            <a:ext cx="4876133" cy="1910238"/>
          </a:xfrm>
          <a:prstGeom prst="rect">
            <a:avLst/>
          </a:prstGeom>
        </p:spPr>
      </p:pic>
      <p:pic>
        <p:nvPicPr>
          <p:cNvPr id="53" name="Picture 52" descr="Chart, line chart&#10;&#10;Description automatically generated">
            <a:extLst>
              <a:ext uri="{FF2B5EF4-FFF2-40B4-BE49-F238E27FC236}">
                <a16:creationId xmlns:a16="http://schemas.microsoft.com/office/drawing/2014/main" id="{18100B4A-73BC-4728-8DFF-478A204C39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73867" y="3394718"/>
            <a:ext cx="4803147" cy="1832066"/>
          </a:xfrm>
          <a:prstGeom prst="rect">
            <a:avLst/>
          </a:prstGeom>
        </p:spPr>
      </p:pic>
      <p:sp>
        <p:nvSpPr>
          <p:cNvPr id="54" name="TextBox 53">
            <a:extLst>
              <a:ext uri="{FF2B5EF4-FFF2-40B4-BE49-F238E27FC236}">
                <a16:creationId xmlns:a16="http://schemas.microsoft.com/office/drawing/2014/main" id="{220059C9-AF63-4E61-B38A-1BC30642546D}"/>
              </a:ext>
            </a:extLst>
          </p:cNvPr>
          <p:cNvSpPr txBox="1"/>
          <p:nvPr/>
        </p:nvSpPr>
        <p:spPr>
          <a:xfrm>
            <a:off x="130279" y="5226784"/>
            <a:ext cx="8473790" cy="1323439"/>
          </a:xfrm>
          <a:prstGeom prst="rect">
            <a:avLst/>
          </a:prstGeom>
          <a:noFill/>
        </p:spPr>
        <p:txBody>
          <a:bodyPr wrap="square" rtlCol="0">
            <a:spAutoFit/>
          </a:bodyPr>
          <a:lstStyle/>
          <a:p>
            <a:pPr marL="214313" indent="-214313">
              <a:buFont typeface="Arial" panose="020B0604020202020204" pitchFamily="34" charset="0"/>
              <a:buChar char="•"/>
            </a:pPr>
            <a:r>
              <a:rPr lang="en-US" sz="2000" dirty="0"/>
              <a:t>We tested this cavity for </a:t>
            </a:r>
            <a:r>
              <a:rPr lang="en-US" sz="2000" i="1" dirty="0"/>
              <a:t>Q</a:t>
            </a:r>
            <a:r>
              <a:rPr lang="en-US" sz="2000" dirty="0"/>
              <a:t>-deterioration and shifting of </a:t>
            </a:r>
            <a:r>
              <a:rPr lang="en-US" sz="2000" dirty="0" smtClean="0"/>
              <a:t>its fundamental </a:t>
            </a:r>
            <a:r>
              <a:rPr lang="en-US" sz="2000" dirty="0"/>
              <a:t>mode (~80 MHz).</a:t>
            </a:r>
          </a:p>
          <a:p>
            <a:pPr marL="214313" indent="-214313">
              <a:buFont typeface="Arial" panose="020B0604020202020204" pitchFamily="34" charset="0"/>
              <a:buChar char="•"/>
            </a:pPr>
            <a:r>
              <a:rPr lang="en-US" sz="2000" i="1" dirty="0"/>
              <a:t>Q</a:t>
            </a:r>
            <a:r>
              <a:rPr lang="en-US" sz="2000" dirty="0"/>
              <a:t>-values obtained from 3-dB-measurement (see dashed red </a:t>
            </a:r>
            <a:r>
              <a:rPr lang="en-US" sz="2000" dirty="0" smtClean="0"/>
              <a:t>lines).</a:t>
            </a:r>
            <a:r>
              <a:rPr lang="en-US" sz="2000" dirty="0"/>
              <a:t/>
            </a:r>
            <a:br>
              <a:rPr lang="en-US" sz="2000" dirty="0"/>
            </a:br>
            <a:r>
              <a:rPr lang="en-US" sz="2000" dirty="0">
                <a:sym typeface="Wingdings" panose="05000000000000000000" pitchFamily="2" charset="2"/>
              </a:rPr>
              <a:t> </a:t>
            </a:r>
            <a:r>
              <a:rPr lang="en-US" sz="2000" dirty="0"/>
              <a:t>Plot on the top has a higher </a:t>
            </a:r>
            <a:r>
              <a:rPr lang="en-US" sz="2000" i="1" dirty="0"/>
              <a:t>Q</a:t>
            </a:r>
            <a:r>
              <a:rPr lang="en-US" sz="2000" dirty="0"/>
              <a:t>-value than the plot below.</a:t>
            </a:r>
          </a:p>
        </p:txBody>
      </p:sp>
      <p:sp>
        <p:nvSpPr>
          <p:cNvPr id="8" name="Rectangle 3"/>
          <p:cNvSpPr>
            <a:spLocks noChangeArrowheads="1"/>
          </p:cNvSpPr>
          <p:nvPr/>
        </p:nvSpPr>
        <p:spPr bwMode="auto">
          <a:xfrm>
            <a:off x="-1" y="0"/>
            <a:ext cx="7689669"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Cavity Resonators and Q-value (2/2)</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9075328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E3D4A0BE-8114-4245-ADEB-8841A15AE75B}"/>
              </a:ext>
            </a:extLst>
          </p:cNvPr>
          <p:cNvSpPr txBox="1"/>
          <p:nvPr/>
        </p:nvSpPr>
        <p:spPr>
          <a:xfrm>
            <a:off x="166152" y="4289387"/>
            <a:ext cx="4716609" cy="2246769"/>
          </a:xfrm>
          <a:prstGeom prst="rect">
            <a:avLst/>
          </a:prstGeom>
          <a:noFill/>
        </p:spPr>
        <p:txBody>
          <a:bodyPr wrap="square" rtlCol="0">
            <a:spAutoFit/>
          </a:bodyPr>
          <a:lstStyle/>
          <a:p>
            <a:pPr marL="214313" indent="-214313">
              <a:buFont typeface="Arial" panose="020B0604020202020204" pitchFamily="34" charset="0"/>
              <a:buChar char="•"/>
            </a:pPr>
            <a:r>
              <a:rPr lang="en-US" sz="2000" dirty="0">
                <a:solidFill>
                  <a:srgbClr val="C00000"/>
                </a:solidFill>
              </a:rPr>
              <a:t>Particle in the harmonic time-varying field will see less energy gain compared to a constant DC field.</a:t>
            </a:r>
          </a:p>
          <a:p>
            <a:endParaRPr lang="en-US" sz="2000" dirty="0">
              <a:solidFill>
                <a:srgbClr val="C00000"/>
              </a:solidFill>
            </a:endParaRPr>
          </a:p>
          <a:p>
            <a:pPr marL="214313" indent="-214313">
              <a:buFont typeface="Arial" panose="020B0604020202020204" pitchFamily="34" charset="0"/>
              <a:buChar char="•"/>
            </a:pPr>
            <a:r>
              <a:rPr lang="en-US" sz="2000" dirty="0">
                <a:solidFill>
                  <a:srgbClr val="C00000"/>
                </a:solidFill>
              </a:rPr>
              <a:t>This is called transit-time effect and is described by a factor T </a:t>
            </a:r>
            <a:r>
              <a:rPr lang="en-US" sz="2000" dirty="0" smtClean="0">
                <a:solidFill>
                  <a:srgbClr val="C00000"/>
                </a:solidFill>
              </a:rPr>
              <a:t/>
            </a:r>
            <a:br>
              <a:rPr lang="en-US" sz="2000" dirty="0" smtClean="0">
                <a:solidFill>
                  <a:srgbClr val="C00000"/>
                </a:solidFill>
              </a:rPr>
            </a:br>
            <a:r>
              <a:rPr lang="en-US" sz="2000" dirty="0" smtClean="0">
                <a:solidFill>
                  <a:srgbClr val="C00000"/>
                </a:solidFill>
              </a:rPr>
              <a:t>(</a:t>
            </a:r>
            <a:r>
              <a:rPr lang="en-US" sz="2000" dirty="0">
                <a:solidFill>
                  <a:srgbClr val="C00000"/>
                </a:solidFill>
              </a:rPr>
              <a:t>so-called transit-time factor).</a:t>
            </a:r>
            <a:endParaRPr lang="en-GB" sz="2000" dirty="0">
              <a:solidFill>
                <a:srgbClr val="C00000"/>
              </a:solidFill>
            </a:endParaRPr>
          </a:p>
        </p:txBody>
      </p:sp>
      <p:grpSp>
        <p:nvGrpSpPr>
          <p:cNvPr id="49" name="Group 48">
            <a:extLst>
              <a:ext uri="{FF2B5EF4-FFF2-40B4-BE49-F238E27FC236}">
                <a16:creationId xmlns:a16="http://schemas.microsoft.com/office/drawing/2014/main" id="{8E144927-E135-4A5C-B275-FDAB543BF9F0}"/>
              </a:ext>
            </a:extLst>
          </p:cNvPr>
          <p:cNvGrpSpPr/>
          <p:nvPr/>
        </p:nvGrpSpPr>
        <p:grpSpPr>
          <a:xfrm>
            <a:off x="4672012" y="1903145"/>
            <a:ext cx="4793589" cy="755324"/>
            <a:chOff x="418675" y="5771811"/>
            <a:chExt cx="5954493" cy="1007096"/>
          </a:xfrm>
        </p:grpSpPr>
        <p:sp>
          <p:nvSpPr>
            <p:cNvPr id="13" name="TextBox 12">
              <a:extLst>
                <a:ext uri="{FF2B5EF4-FFF2-40B4-BE49-F238E27FC236}">
                  <a16:creationId xmlns:a16="http://schemas.microsoft.com/office/drawing/2014/main" id="{5C82956F-27E6-4F68-AA01-0EB8845192C2}"/>
                </a:ext>
              </a:extLst>
            </p:cNvPr>
            <p:cNvSpPr txBox="1"/>
            <p:nvPr/>
          </p:nvSpPr>
          <p:spPr>
            <a:xfrm>
              <a:off x="418675" y="6024426"/>
              <a:ext cx="733013" cy="492442"/>
            </a:xfrm>
            <a:prstGeom prst="rect">
              <a:avLst/>
            </a:prstGeom>
            <a:noFill/>
          </p:spPr>
          <p:txBody>
            <a:bodyPr wrap="square" rtlCol="0">
              <a:spAutoFit/>
            </a:bodyPr>
            <a:lstStyle/>
            <a:p>
              <a:r>
                <a:rPr lang="en-US" i="1" dirty="0" smtClean="0">
                  <a:latin typeface="Times New Roman" panose="02020603050405020304" pitchFamily="18" charset="0"/>
                  <a:cs typeface="Times New Roman" panose="02020603050405020304" pitchFamily="18" charset="0"/>
                </a:rPr>
                <a:t>T</a:t>
              </a:r>
              <a:r>
                <a:rPr lang="en-US" i="1" dirty="0" smtClean="0"/>
                <a:t> </a:t>
              </a:r>
              <a:r>
                <a:rPr lang="en-US" i="1" dirty="0"/>
                <a:t>=</a:t>
              </a:r>
              <a:endParaRPr lang="en-GB" i="1" dirty="0"/>
            </a:p>
          </p:txBody>
        </p:sp>
        <p:cxnSp>
          <p:nvCxnSpPr>
            <p:cNvPr id="44" name="Straight Connector 43">
              <a:extLst>
                <a:ext uri="{FF2B5EF4-FFF2-40B4-BE49-F238E27FC236}">
                  <a16:creationId xmlns:a16="http://schemas.microsoft.com/office/drawing/2014/main" id="{B241C94E-7A0B-4B5E-8AA3-D60ECBBF9097}"/>
                </a:ext>
              </a:extLst>
            </p:cNvPr>
            <p:cNvCxnSpPr>
              <a:cxnSpLocks/>
            </p:cNvCxnSpPr>
            <p:nvPr/>
          </p:nvCxnSpPr>
          <p:spPr bwMode="auto">
            <a:xfrm flipV="1">
              <a:off x="1071290" y="6249199"/>
              <a:ext cx="5055194" cy="6849"/>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45" name="TextBox 44">
              <a:extLst>
                <a:ext uri="{FF2B5EF4-FFF2-40B4-BE49-F238E27FC236}">
                  <a16:creationId xmlns:a16="http://schemas.microsoft.com/office/drawing/2014/main" id="{BCBCA9B5-C8EE-4C59-863D-211C5EEBBF6C}"/>
                </a:ext>
              </a:extLst>
            </p:cNvPr>
            <p:cNvSpPr txBox="1"/>
            <p:nvPr/>
          </p:nvSpPr>
          <p:spPr>
            <a:xfrm>
              <a:off x="1071290" y="5771811"/>
              <a:ext cx="5021944" cy="492442"/>
            </a:xfrm>
            <a:prstGeom prst="rect">
              <a:avLst/>
            </a:prstGeom>
            <a:noFill/>
          </p:spPr>
          <p:txBody>
            <a:bodyPr wrap="square" rtlCol="0">
              <a:spAutoFit/>
            </a:bodyPr>
            <a:lstStyle/>
            <a:p>
              <a:r>
                <a:rPr lang="en-US" i="1" dirty="0"/>
                <a:t>energy gained in time-varying RF-field</a:t>
              </a:r>
              <a:endParaRPr lang="en-GB" i="1" dirty="0"/>
            </a:p>
          </p:txBody>
        </p:sp>
        <p:sp>
          <p:nvSpPr>
            <p:cNvPr id="48" name="TextBox 47">
              <a:extLst>
                <a:ext uri="{FF2B5EF4-FFF2-40B4-BE49-F238E27FC236}">
                  <a16:creationId xmlns:a16="http://schemas.microsoft.com/office/drawing/2014/main" id="{373DB367-EE07-44E1-8AB6-63AF884C1700}"/>
                </a:ext>
              </a:extLst>
            </p:cNvPr>
            <p:cNvSpPr txBox="1"/>
            <p:nvPr/>
          </p:nvSpPr>
          <p:spPr>
            <a:xfrm>
              <a:off x="1071290" y="6286466"/>
              <a:ext cx="5301878" cy="492441"/>
            </a:xfrm>
            <a:prstGeom prst="rect">
              <a:avLst/>
            </a:prstGeom>
            <a:noFill/>
          </p:spPr>
          <p:txBody>
            <a:bodyPr wrap="square" rtlCol="0">
              <a:spAutoFit/>
            </a:bodyPr>
            <a:lstStyle/>
            <a:p>
              <a:r>
                <a:rPr lang="en-US" i="1" dirty="0"/>
                <a:t>energy gained in a DC field of voltage V</a:t>
              </a:r>
              <a:r>
                <a:rPr lang="en-US" i="1" baseline="-25000" dirty="0"/>
                <a:t>0</a:t>
              </a:r>
              <a:endParaRPr lang="en-GB" i="1" baseline="-25000" dirty="0"/>
            </a:p>
          </p:txBody>
        </p:sp>
      </p:grpSp>
      <p:pic>
        <p:nvPicPr>
          <p:cNvPr id="56" name="Picture 55" descr="A picture containing text&#10;&#10;Description automatically generated">
            <a:extLst>
              <a:ext uri="{FF2B5EF4-FFF2-40B4-BE49-F238E27FC236}">
                <a16:creationId xmlns:a16="http://schemas.microsoft.com/office/drawing/2014/main" id="{8761AE3D-1E5E-4998-9477-DC8A616FF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7063" y="2819512"/>
            <a:ext cx="3668606" cy="1340276"/>
          </a:xfrm>
          <a:prstGeom prst="rect">
            <a:avLst/>
          </a:prstGeom>
          <a:ln w="28575">
            <a:solidFill>
              <a:srgbClr val="CC0000"/>
            </a:solidFill>
          </a:ln>
        </p:spPr>
      </p:pic>
      <p:grpSp>
        <p:nvGrpSpPr>
          <p:cNvPr id="63" name="Group 62">
            <a:extLst>
              <a:ext uri="{FF2B5EF4-FFF2-40B4-BE49-F238E27FC236}">
                <a16:creationId xmlns:a16="http://schemas.microsoft.com/office/drawing/2014/main" id="{66F903B2-E0A9-487D-A9BD-7ABBFDBAE46B}"/>
              </a:ext>
            </a:extLst>
          </p:cNvPr>
          <p:cNvGrpSpPr/>
          <p:nvPr/>
        </p:nvGrpSpPr>
        <p:grpSpPr>
          <a:xfrm>
            <a:off x="5415739" y="2935404"/>
            <a:ext cx="2996741" cy="2982223"/>
            <a:chOff x="8361285" y="759190"/>
            <a:chExt cx="3995654" cy="3976300"/>
          </a:xfrm>
        </p:grpSpPr>
        <p:sp>
          <p:nvSpPr>
            <p:cNvPr id="57" name="Oval 56">
              <a:extLst>
                <a:ext uri="{FF2B5EF4-FFF2-40B4-BE49-F238E27FC236}">
                  <a16:creationId xmlns:a16="http://schemas.microsoft.com/office/drawing/2014/main" id="{7FDD1BC8-5BC1-4816-843C-D53C64CE6FE2}"/>
                </a:ext>
              </a:extLst>
            </p:cNvPr>
            <p:cNvSpPr/>
            <p:nvPr/>
          </p:nvSpPr>
          <p:spPr bwMode="auto">
            <a:xfrm>
              <a:off x="11290141" y="759190"/>
              <a:ext cx="712293" cy="567944"/>
            </a:xfrm>
            <a:prstGeom prst="ellipse">
              <a:avLst/>
            </a:prstGeom>
            <a:noFill/>
            <a:ln w="19050" cap="flat" cmpd="sng" algn="ctr">
              <a:solidFill>
                <a:srgbClr val="CC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cxnSp>
          <p:nvCxnSpPr>
            <p:cNvPr id="59" name="Straight Arrow Connector 58">
              <a:extLst>
                <a:ext uri="{FF2B5EF4-FFF2-40B4-BE49-F238E27FC236}">
                  <a16:creationId xmlns:a16="http://schemas.microsoft.com/office/drawing/2014/main" id="{ED05CF7E-3439-4FFD-AAD0-ADC323EC2006}"/>
                </a:ext>
              </a:extLst>
            </p:cNvPr>
            <p:cNvCxnSpPr>
              <a:cxnSpLocks/>
            </p:cNvCxnSpPr>
            <p:nvPr/>
          </p:nvCxnSpPr>
          <p:spPr bwMode="auto">
            <a:xfrm flipV="1">
              <a:off x="10185470" y="1350882"/>
              <a:ext cx="1348952" cy="252515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62" name="TextBox 61">
              <a:extLst>
                <a:ext uri="{FF2B5EF4-FFF2-40B4-BE49-F238E27FC236}">
                  <a16:creationId xmlns:a16="http://schemas.microsoft.com/office/drawing/2014/main" id="{5B9724EB-9262-4986-84EF-08ED84FC9B52}"/>
                </a:ext>
              </a:extLst>
            </p:cNvPr>
            <p:cNvSpPr txBox="1"/>
            <p:nvPr/>
          </p:nvSpPr>
          <p:spPr>
            <a:xfrm>
              <a:off x="8361285" y="3791641"/>
              <a:ext cx="3995654" cy="943849"/>
            </a:xfrm>
            <a:prstGeom prst="rect">
              <a:avLst/>
            </a:prstGeom>
            <a:noFill/>
          </p:spPr>
          <p:txBody>
            <a:bodyPr wrap="square" rtlCol="0">
              <a:spAutoFit/>
            </a:bodyPr>
            <a:lstStyle/>
            <a:p>
              <a:r>
                <a:rPr lang="en-US" sz="2000" dirty="0"/>
                <a:t>Distance the particle travelled in </a:t>
              </a:r>
              <a:r>
                <a:rPr lang="en-US" sz="2000" dirty="0" smtClean="0"/>
                <a:t>one </a:t>
              </a:r>
              <a:r>
                <a:rPr lang="en-US" sz="2000" dirty="0"/>
                <a:t>RF-period</a:t>
              </a:r>
              <a:endParaRPr lang="en-GB" sz="2000" dirty="0"/>
            </a:p>
          </p:txBody>
        </p:sp>
      </p:grpSp>
      <p:sp>
        <p:nvSpPr>
          <p:cNvPr id="32" name="Rectangle 3"/>
          <p:cNvSpPr>
            <a:spLocks noChangeArrowheads="1"/>
          </p:cNvSpPr>
          <p:nvPr/>
        </p:nvSpPr>
        <p:spPr bwMode="auto">
          <a:xfrm>
            <a:off x="-1" y="0"/>
            <a:ext cx="7689669"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smtClean="0">
                <a:solidFill>
                  <a:srgbClr val="1F497D"/>
                </a:solidFill>
                <a:latin typeface="Constantia" pitchFamily="18" charset="0"/>
              </a:rPr>
              <a:t>Transit Time Factor (1/2)</a:t>
            </a:r>
            <a:endParaRPr lang="en-GB" sz="3200" dirty="0">
              <a:solidFill>
                <a:srgbClr val="1F497D"/>
              </a:solidFill>
              <a:latin typeface="Constantia" pitchFamily="18" charset="0"/>
            </a:endParaRPr>
          </a:p>
        </p:txBody>
      </p:sp>
      <p:grpSp>
        <p:nvGrpSpPr>
          <p:cNvPr id="18" name="Group 17"/>
          <p:cNvGrpSpPr/>
          <p:nvPr/>
        </p:nvGrpSpPr>
        <p:grpSpPr>
          <a:xfrm>
            <a:off x="266625" y="783086"/>
            <a:ext cx="3940328" cy="2959995"/>
            <a:chOff x="417266" y="1587799"/>
            <a:chExt cx="3940328" cy="2959995"/>
          </a:xfrm>
        </p:grpSpPr>
        <p:sp>
          <p:nvSpPr>
            <p:cNvPr id="10" name="TextBox 9">
              <a:extLst>
                <a:ext uri="{FF2B5EF4-FFF2-40B4-BE49-F238E27FC236}">
                  <a16:creationId xmlns:a16="http://schemas.microsoft.com/office/drawing/2014/main" id="{67366273-2C73-4623-96DD-C71322234163}"/>
                </a:ext>
              </a:extLst>
            </p:cNvPr>
            <p:cNvSpPr txBox="1"/>
            <p:nvPr/>
          </p:nvSpPr>
          <p:spPr>
            <a:xfrm>
              <a:off x="417266" y="2055501"/>
              <a:ext cx="1182839" cy="1015663"/>
            </a:xfrm>
            <a:prstGeom prst="rect">
              <a:avLst/>
            </a:prstGeom>
            <a:noFill/>
          </p:spPr>
          <p:txBody>
            <a:bodyPr wrap="square" rtlCol="0">
              <a:spAutoFit/>
            </a:bodyPr>
            <a:lstStyle/>
            <a:p>
              <a:r>
                <a:rPr lang="en-US" sz="2000" dirty="0"/>
                <a:t>particle with velocity v</a:t>
              </a:r>
              <a:endParaRPr lang="en-GB" sz="2000" dirty="0"/>
            </a:p>
          </p:txBody>
        </p:sp>
        <p:sp>
          <p:nvSpPr>
            <p:cNvPr id="12" name="TextBox 11">
              <a:extLst>
                <a:ext uri="{FF2B5EF4-FFF2-40B4-BE49-F238E27FC236}">
                  <a16:creationId xmlns:a16="http://schemas.microsoft.com/office/drawing/2014/main" id="{BE057D91-FE08-4FF2-B6CA-6FF2BF34512A}"/>
                </a:ext>
              </a:extLst>
            </p:cNvPr>
            <p:cNvSpPr txBox="1"/>
            <p:nvPr/>
          </p:nvSpPr>
          <p:spPr>
            <a:xfrm>
              <a:off x="2248791" y="1587799"/>
              <a:ext cx="1953355" cy="400110"/>
            </a:xfrm>
            <a:prstGeom prst="rect">
              <a:avLst/>
            </a:prstGeom>
            <a:noFill/>
          </p:spPr>
          <p:txBody>
            <a:bodyPr wrap="square" rtlCol="0">
              <a:spAutoFit/>
            </a:bodyPr>
            <a:lstStyle/>
            <a:p>
              <a:r>
                <a:rPr lang="en-US" sz="2000" dirty="0"/>
                <a:t>accelerating gap</a:t>
              </a:r>
              <a:endParaRPr lang="en-GB" sz="2000" dirty="0"/>
            </a:p>
          </p:txBody>
        </p:sp>
        <p:sp>
          <p:nvSpPr>
            <p:cNvPr id="6" name="Oval 5">
              <a:extLst>
                <a:ext uri="{FF2B5EF4-FFF2-40B4-BE49-F238E27FC236}">
                  <a16:creationId xmlns:a16="http://schemas.microsoft.com/office/drawing/2014/main" id="{8BFDDAEF-BE50-4657-8392-F49F0FE7AE23}"/>
                </a:ext>
              </a:extLst>
            </p:cNvPr>
            <p:cNvSpPr/>
            <p:nvPr/>
          </p:nvSpPr>
          <p:spPr bwMode="auto">
            <a:xfrm>
              <a:off x="1836855" y="2824879"/>
              <a:ext cx="85825" cy="9017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cxnSp>
          <p:nvCxnSpPr>
            <p:cNvPr id="9" name="Straight Arrow Connector 8">
              <a:extLst>
                <a:ext uri="{FF2B5EF4-FFF2-40B4-BE49-F238E27FC236}">
                  <a16:creationId xmlns:a16="http://schemas.microsoft.com/office/drawing/2014/main" id="{8FABD06F-518A-43DC-B552-29982F7A078F}"/>
                </a:ext>
              </a:extLst>
            </p:cNvPr>
            <p:cNvCxnSpPr/>
            <p:nvPr/>
          </p:nvCxnSpPr>
          <p:spPr bwMode="auto">
            <a:xfrm>
              <a:off x="1195252" y="2515914"/>
              <a:ext cx="564829" cy="296773"/>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11" name="Right Brace 10">
              <a:extLst>
                <a:ext uri="{FF2B5EF4-FFF2-40B4-BE49-F238E27FC236}">
                  <a16:creationId xmlns:a16="http://schemas.microsoft.com/office/drawing/2014/main" id="{B2B6E9FA-29EB-4C87-AD20-6F9A52D585C1}"/>
                </a:ext>
              </a:extLst>
            </p:cNvPr>
            <p:cNvSpPr/>
            <p:nvPr/>
          </p:nvSpPr>
          <p:spPr bwMode="auto">
            <a:xfrm rot="16200000">
              <a:off x="2970610" y="1781213"/>
              <a:ext cx="104970" cy="559785"/>
            </a:xfrm>
            <a:prstGeom prst="rightBrace">
              <a:avLst>
                <a:gd name="adj1" fmla="val 52976"/>
                <a:gd name="adj2" fmla="val 50000"/>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34" name="Group 33">
              <a:extLst>
                <a:ext uri="{FF2B5EF4-FFF2-40B4-BE49-F238E27FC236}">
                  <a16:creationId xmlns:a16="http://schemas.microsoft.com/office/drawing/2014/main" id="{905EDC69-322F-425A-ABEA-BB14E69F9E73}"/>
                </a:ext>
              </a:extLst>
            </p:cNvPr>
            <p:cNvGrpSpPr/>
            <p:nvPr/>
          </p:nvGrpSpPr>
          <p:grpSpPr>
            <a:xfrm>
              <a:off x="1946824" y="2182499"/>
              <a:ext cx="2359169" cy="2365295"/>
              <a:chOff x="2697960" y="1766979"/>
              <a:chExt cx="2570151" cy="3022142"/>
            </a:xfrm>
          </p:grpSpPr>
          <p:pic>
            <p:nvPicPr>
              <p:cNvPr id="3" name="Picture 2" descr="Shape, rectangle&#10;&#10;Description automatically generated">
                <a:extLst>
                  <a:ext uri="{FF2B5EF4-FFF2-40B4-BE49-F238E27FC236}">
                    <a16:creationId xmlns:a16="http://schemas.microsoft.com/office/drawing/2014/main" id="{00C70B39-9601-4199-970C-0EFD184458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7960" y="1766979"/>
                <a:ext cx="2570151" cy="3022142"/>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0950FD37-8F18-477C-81EA-AAEF8F9A008A}"/>
                  </a:ext>
                </a:extLst>
              </p:cNvPr>
              <p:cNvPicPr>
                <a:picLocks noChangeAspect="1"/>
              </p:cNvPicPr>
              <p:nvPr/>
            </p:nvPicPr>
            <p:blipFill rotWithShape="1">
              <a:blip r:embed="rId5">
                <a:extLst>
                  <a:ext uri="{28A0092B-C50C-407E-A947-70E740481C1C}">
                    <a14:useLocalDpi xmlns:a14="http://schemas.microsoft.com/office/drawing/2010/main" val="0"/>
                  </a:ext>
                </a:extLst>
              </a:blip>
              <a:srcRect r="74966" b="59403"/>
              <a:stretch/>
            </p:blipFill>
            <p:spPr>
              <a:xfrm>
                <a:off x="3491364" y="4014542"/>
                <a:ext cx="684040" cy="472231"/>
              </a:xfrm>
              <a:prstGeom prst="rect">
                <a:avLst/>
              </a:prstGeom>
            </p:spPr>
          </p:pic>
        </p:grpSp>
        <p:cxnSp>
          <p:nvCxnSpPr>
            <p:cNvPr id="39" name="Straight Arrow Connector 38">
              <a:extLst>
                <a:ext uri="{FF2B5EF4-FFF2-40B4-BE49-F238E27FC236}">
                  <a16:creationId xmlns:a16="http://schemas.microsoft.com/office/drawing/2014/main" id="{11DF5575-C581-4BEE-A794-5DBC255B23DB}"/>
                </a:ext>
              </a:extLst>
            </p:cNvPr>
            <p:cNvCxnSpPr/>
            <p:nvPr/>
          </p:nvCxnSpPr>
          <p:spPr bwMode="auto">
            <a:xfrm>
              <a:off x="4046698" y="2879989"/>
              <a:ext cx="310896" cy="0"/>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sp>
          <p:nvSpPr>
            <p:cNvPr id="51" name="Rectangle 50">
              <a:extLst>
                <a:ext uri="{FF2B5EF4-FFF2-40B4-BE49-F238E27FC236}">
                  <a16:creationId xmlns:a16="http://schemas.microsoft.com/office/drawing/2014/main" id="{FD05B7E6-3107-45E0-A3AE-C73FBDDB3B06}"/>
                </a:ext>
              </a:extLst>
            </p:cNvPr>
            <p:cNvSpPr/>
            <p:nvPr/>
          </p:nvSpPr>
          <p:spPr bwMode="auto">
            <a:xfrm>
              <a:off x="2865767" y="2975760"/>
              <a:ext cx="146962" cy="172544"/>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cxnSp>
          <p:nvCxnSpPr>
            <p:cNvPr id="7" name="Straight Connector 6"/>
            <p:cNvCxnSpPr/>
            <p:nvPr/>
          </p:nvCxnSpPr>
          <p:spPr>
            <a:xfrm>
              <a:off x="3035068" y="3933929"/>
              <a:ext cx="0" cy="40010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743200" y="3953096"/>
              <a:ext cx="1305" cy="3574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a:off x="4672012" y="1346036"/>
            <a:ext cx="2111866" cy="369332"/>
          </a:xfrm>
          <a:prstGeom prst="rect">
            <a:avLst/>
          </a:prstGeom>
          <a:noFill/>
        </p:spPr>
        <p:txBody>
          <a:bodyPr wrap="square" rtlCol="0">
            <a:spAutoFit/>
          </a:bodyPr>
          <a:lstStyle/>
          <a:p>
            <a:r>
              <a:rPr lang="en-US" i="1" dirty="0"/>
              <a:t>transit-time </a:t>
            </a:r>
            <a:r>
              <a:rPr lang="en-US" i="1" dirty="0" smtClean="0"/>
              <a:t>factor:</a:t>
            </a:r>
            <a:endParaRPr lang="de-DE" dirty="0"/>
          </a:p>
        </p:txBody>
      </p:sp>
      <p:cxnSp>
        <p:nvCxnSpPr>
          <p:cNvPr id="4" name="Straight Connector 3"/>
          <p:cNvCxnSpPr/>
          <p:nvPr/>
        </p:nvCxnSpPr>
        <p:spPr>
          <a:xfrm>
            <a:off x="2592559" y="3160575"/>
            <a:ext cx="55978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905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wipe(down)">
                                      <p:cBhvr>
                                        <p:cTn id="13" dur="500"/>
                                        <p:tgtEl>
                                          <p:spTgt spid="49"/>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5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additive="base">
                                        <p:cTn id="22" dur="500" fill="hold"/>
                                        <p:tgtEl>
                                          <p:spTgt spid="63"/>
                                        </p:tgtEl>
                                        <p:attrNameLst>
                                          <p:attrName>ppt_x</p:attrName>
                                        </p:attrNameLst>
                                      </p:cBhvr>
                                      <p:tavLst>
                                        <p:tav tm="0">
                                          <p:val>
                                            <p:strVal val="#ppt_x"/>
                                          </p:val>
                                        </p:tav>
                                        <p:tav tm="100000">
                                          <p:val>
                                            <p:strVal val="#ppt_x"/>
                                          </p:val>
                                        </p:tav>
                                      </p:tavLst>
                                    </p:anim>
                                    <p:anim calcmode="lin" valueType="num">
                                      <p:cBhvr additive="base">
                                        <p:cTn id="23"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90C5D72D-F18B-4C44-B6F3-5840E2CEC3DA}"/>
              </a:ext>
            </a:extLst>
          </p:cNvPr>
          <p:cNvGrpSpPr/>
          <p:nvPr/>
        </p:nvGrpSpPr>
        <p:grpSpPr>
          <a:xfrm>
            <a:off x="428501" y="1128958"/>
            <a:ext cx="3693432" cy="1730895"/>
            <a:chOff x="571334" y="362278"/>
            <a:chExt cx="4924576" cy="2307859"/>
          </a:xfrm>
        </p:grpSpPr>
        <p:pic>
          <p:nvPicPr>
            <p:cNvPr id="6" name="Picture 5" descr="A picture containing text&#10;&#10;Description automatically generated">
              <a:extLst>
                <a:ext uri="{FF2B5EF4-FFF2-40B4-BE49-F238E27FC236}">
                  <a16:creationId xmlns:a16="http://schemas.microsoft.com/office/drawing/2014/main" id="{FF92369A-FDDA-432A-88C5-9E14F1A1C0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705" y="362278"/>
              <a:ext cx="4738205" cy="1731040"/>
            </a:xfrm>
            <a:prstGeom prst="rect">
              <a:avLst/>
            </a:prstGeom>
            <a:ln w="28575">
              <a:solidFill>
                <a:srgbClr val="CC0000"/>
              </a:solidFill>
            </a:ln>
          </p:spPr>
        </p:pic>
        <p:sp>
          <p:nvSpPr>
            <p:cNvPr id="7" name="TextBox 6">
              <a:extLst>
                <a:ext uri="{FF2B5EF4-FFF2-40B4-BE49-F238E27FC236}">
                  <a16:creationId xmlns:a16="http://schemas.microsoft.com/office/drawing/2014/main" id="{563440F1-91AC-46BE-9D6A-3BC9C84DACF6}"/>
                </a:ext>
              </a:extLst>
            </p:cNvPr>
            <p:cNvSpPr txBox="1"/>
            <p:nvPr/>
          </p:nvSpPr>
          <p:spPr>
            <a:xfrm>
              <a:off x="571334" y="2177695"/>
              <a:ext cx="2765160" cy="492442"/>
            </a:xfrm>
            <a:prstGeom prst="rect">
              <a:avLst/>
            </a:prstGeom>
            <a:noFill/>
          </p:spPr>
          <p:txBody>
            <a:bodyPr wrap="square" rtlCol="0">
              <a:spAutoFit/>
            </a:bodyPr>
            <a:lstStyle/>
            <a:p>
              <a:r>
                <a:rPr lang="en-US" i="1" dirty="0">
                  <a:solidFill>
                    <a:srgbClr val="C00000"/>
                  </a:solidFill>
                </a:rPr>
                <a:t>Transit time factor</a:t>
              </a:r>
              <a:endParaRPr lang="en-GB" i="1" dirty="0">
                <a:solidFill>
                  <a:srgbClr val="C00000"/>
                </a:solidFill>
              </a:endParaRPr>
            </a:p>
          </p:txBody>
        </p:sp>
      </p:grpSp>
      <p:grpSp>
        <p:nvGrpSpPr>
          <p:cNvPr id="16" name="Group 15">
            <a:extLst>
              <a:ext uri="{FF2B5EF4-FFF2-40B4-BE49-F238E27FC236}">
                <a16:creationId xmlns:a16="http://schemas.microsoft.com/office/drawing/2014/main" id="{16EB86E8-3979-4F49-91C7-0EB8C0159E39}"/>
              </a:ext>
            </a:extLst>
          </p:cNvPr>
          <p:cNvGrpSpPr/>
          <p:nvPr/>
        </p:nvGrpSpPr>
        <p:grpSpPr>
          <a:xfrm>
            <a:off x="2237232" y="2268381"/>
            <a:ext cx="2700211" cy="1094070"/>
            <a:chOff x="2794858" y="2507280"/>
            <a:chExt cx="3600281" cy="1458759"/>
          </a:xfrm>
        </p:grpSpPr>
        <p:grpSp>
          <p:nvGrpSpPr>
            <p:cNvPr id="14" name="Group 13">
              <a:extLst>
                <a:ext uri="{FF2B5EF4-FFF2-40B4-BE49-F238E27FC236}">
                  <a16:creationId xmlns:a16="http://schemas.microsoft.com/office/drawing/2014/main" id="{1C7E926C-6792-481A-8D52-EE86BF4F9E94}"/>
                </a:ext>
              </a:extLst>
            </p:cNvPr>
            <p:cNvGrpSpPr/>
            <p:nvPr/>
          </p:nvGrpSpPr>
          <p:grpSpPr>
            <a:xfrm>
              <a:off x="3234827" y="2507280"/>
              <a:ext cx="2907580" cy="1180931"/>
              <a:chOff x="3234827" y="2507280"/>
              <a:chExt cx="2907580" cy="1180931"/>
            </a:xfrm>
          </p:grpSpPr>
          <p:cxnSp>
            <p:nvCxnSpPr>
              <p:cNvPr id="10" name="Straight Arrow Connector 9">
                <a:extLst>
                  <a:ext uri="{FF2B5EF4-FFF2-40B4-BE49-F238E27FC236}">
                    <a16:creationId xmlns:a16="http://schemas.microsoft.com/office/drawing/2014/main" id="{5E721A7C-739F-4EA1-9C47-6DF94237B6F4}"/>
                  </a:ext>
                </a:extLst>
              </p:cNvPr>
              <p:cNvCxnSpPr>
                <a:cxnSpLocks/>
                <a:stCxn id="11" idx="0"/>
              </p:cNvCxnSpPr>
              <p:nvPr/>
            </p:nvCxnSpPr>
            <p:spPr bwMode="auto">
              <a:xfrm flipH="1" flipV="1">
                <a:off x="3330843" y="2507280"/>
                <a:ext cx="529237" cy="71153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1" name="Picture 10" descr="A picture containing text&#10;&#10;Description automatically generated">
                <a:extLst>
                  <a:ext uri="{FF2B5EF4-FFF2-40B4-BE49-F238E27FC236}">
                    <a16:creationId xmlns:a16="http://schemas.microsoft.com/office/drawing/2014/main" id="{02D2DBA5-17E8-4EA9-A2E7-63BFE5DCBFCE}"/>
                  </a:ext>
                </a:extLst>
              </p:cNvPr>
              <p:cNvPicPr>
                <a:picLocks noChangeAspect="1"/>
              </p:cNvPicPr>
              <p:nvPr/>
            </p:nvPicPr>
            <p:blipFill rotWithShape="1">
              <a:blip r:embed="rId3">
                <a:extLst>
                  <a:ext uri="{28A0092B-C50C-407E-A947-70E740481C1C}">
                    <a14:useLocalDpi xmlns:a14="http://schemas.microsoft.com/office/drawing/2010/main" val="0"/>
                  </a:ext>
                </a:extLst>
              </a:blip>
              <a:srcRect l="48600" t="61384" r="23792" b="16335"/>
              <a:stretch/>
            </p:blipFill>
            <p:spPr>
              <a:xfrm>
                <a:off x="3234827" y="3218818"/>
                <a:ext cx="1250505" cy="368716"/>
              </a:xfrm>
              <a:prstGeom prst="rect">
                <a:avLst/>
              </a:prstGeom>
              <a:ln w="28575">
                <a:noFill/>
              </a:ln>
            </p:spPr>
          </p:pic>
          <p:sp>
            <p:nvSpPr>
              <p:cNvPr id="13" name="TextBox 12">
                <a:extLst>
                  <a:ext uri="{FF2B5EF4-FFF2-40B4-BE49-F238E27FC236}">
                    <a16:creationId xmlns:a16="http://schemas.microsoft.com/office/drawing/2014/main" id="{B415F6E6-A1E8-4C8E-92DA-BF7A41AE1E6F}"/>
                  </a:ext>
                </a:extLst>
              </p:cNvPr>
              <p:cNvSpPr txBox="1"/>
              <p:nvPr/>
            </p:nvSpPr>
            <p:spPr>
              <a:xfrm>
                <a:off x="4426352" y="3195769"/>
                <a:ext cx="1716055" cy="492442"/>
              </a:xfrm>
              <a:prstGeom prst="rect">
                <a:avLst/>
              </a:prstGeom>
              <a:noFill/>
            </p:spPr>
            <p:txBody>
              <a:bodyPr wrap="square" rtlCol="0">
                <a:spAutoFit/>
              </a:bodyPr>
              <a:lstStyle/>
              <a:p>
                <a:r>
                  <a:rPr lang="en-US" dirty="0"/>
                  <a:t>= constant</a:t>
                </a:r>
                <a:endParaRPr lang="en-GB" dirty="0"/>
              </a:p>
            </p:txBody>
          </p:sp>
        </p:grpSp>
        <p:sp>
          <p:nvSpPr>
            <p:cNvPr id="15" name="TextBox 14">
              <a:extLst>
                <a:ext uri="{FF2B5EF4-FFF2-40B4-BE49-F238E27FC236}">
                  <a16:creationId xmlns:a16="http://schemas.microsoft.com/office/drawing/2014/main" id="{FACCB521-1D99-47C7-B067-30129BF4AC82}"/>
                </a:ext>
              </a:extLst>
            </p:cNvPr>
            <p:cNvSpPr txBox="1"/>
            <p:nvPr/>
          </p:nvSpPr>
          <p:spPr>
            <a:xfrm>
              <a:off x="2794858" y="3555670"/>
              <a:ext cx="3600281" cy="410369"/>
            </a:xfrm>
            <a:prstGeom prst="rect">
              <a:avLst/>
            </a:prstGeom>
            <a:noFill/>
          </p:spPr>
          <p:txBody>
            <a:bodyPr wrap="square" rtlCol="0">
              <a:spAutoFit/>
            </a:bodyPr>
            <a:lstStyle/>
            <a:p>
              <a:r>
                <a:rPr lang="en-US" sz="1400" dirty="0"/>
                <a:t>(as it is for </a:t>
              </a:r>
              <a:r>
                <a:rPr lang="en-US" sz="1400" dirty="0" smtClean="0"/>
                <a:t>an ideal pillbox </a:t>
              </a:r>
              <a:r>
                <a:rPr lang="en-US" sz="1400" dirty="0"/>
                <a:t>cavity!)</a:t>
              </a:r>
              <a:endParaRPr lang="en-GB" sz="1400" dirty="0"/>
            </a:p>
          </p:txBody>
        </p:sp>
      </p:grpSp>
      <p:grpSp>
        <p:nvGrpSpPr>
          <p:cNvPr id="20" name="Group 19">
            <a:extLst>
              <a:ext uri="{FF2B5EF4-FFF2-40B4-BE49-F238E27FC236}">
                <a16:creationId xmlns:a16="http://schemas.microsoft.com/office/drawing/2014/main" id="{307C2E27-8F35-461A-9AFB-0E94F866A77A}"/>
              </a:ext>
            </a:extLst>
          </p:cNvPr>
          <p:cNvGrpSpPr/>
          <p:nvPr/>
        </p:nvGrpSpPr>
        <p:grpSpPr>
          <a:xfrm>
            <a:off x="4891014" y="2552404"/>
            <a:ext cx="2649860" cy="810048"/>
            <a:chOff x="5368150" y="2296909"/>
            <a:chExt cx="3533146" cy="1080064"/>
          </a:xfrm>
        </p:grpSpPr>
        <p:sp>
          <p:nvSpPr>
            <p:cNvPr id="17" name="Arrow: Right 16">
              <a:extLst>
                <a:ext uri="{FF2B5EF4-FFF2-40B4-BE49-F238E27FC236}">
                  <a16:creationId xmlns:a16="http://schemas.microsoft.com/office/drawing/2014/main" id="{E72FF99D-4B9E-4C7A-BAAD-34D261CE2899}"/>
                </a:ext>
              </a:extLst>
            </p:cNvPr>
            <p:cNvSpPr/>
            <p:nvPr/>
          </p:nvSpPr>
          <p:spPr bwMode="auto">
            <a:xfrm>
              <a:off x="5368150" y="2296909"/>
              <a:ext cx="691290" cy="101367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pic>
          <p:nvPicPr>
            <p:cNvPr id="19" name="Picture 18" descr="Text&#10;&#10;Description automatically generated">
              <a:extLst>
                <a:ext uri="{FF2B5EF4-FFF2-40B4-BE49-F238E27FC236}">
                  <a16:creationId xmlns:a16="http://schemas.microsoft.com/office/drawing/2014/main" id="{726F34D8-A749-4392-8AF4-3B82D3DE4E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2015" y="2430170"/>
              <a:ext cx="2499281" cy="946803"/>
            </a:xfrm>
            <a:prstGeom prst="rect">
              <a:avLst/>
            </a:prstGeom>
            <a:ln w="19050">
              <a:solidFill>
                <a:srgbClr val="C00000"/>
              </a:solidFill>
            </a:ln>
          </p:spPr>
        </p:pic>
      </p:grpSp>
      <p:grpSp>
        <p:nvGrpSpPr>
          <p:cNvPr id="26" name="Group 25">
            <a:extLst>
              <a:ext uri="{FF2B5EF4-FFF2-40B4-BE49-F238E27FC236}">
                <a16:creationId xmlns:a16="http://schemas.microsoft.com/office/drawing/2014/main" id="{BA8A73D2-B5C2-4A26-8BE5-3677B3381C18}"/>
              </a:ext>
            </a:extLst>
          </p:cNvPr>
          <p:cNvGrpSpPr/>
          <p:nvPr/>
        </p:nvGrpSpPr>
        <p:grpSpPr>
          <a:xfrm>
            <a:off x="6926065" y="2030080"/>
            <a:ext cx="1229941" cy="710102"/>
            <a:chOff x="7747415" y="1560478"/>
            <a:chExt cx="1639921" cy="946802"/>
          </a:xfrm>
        </p:grpSpPr>
        <p:sp>
          <p:nvSpPr>
            <p:cNvPr id="21" name="TextBox 20">
              <a:extLst>
                <a:ext uri="{FF2B5EF4-FFF2-40B4-BE49-F238E27FC236}">
                  <a16:creationId xmlns:a16="http://schemas.microsoft.com/office/drawing/2014/main" id="{51E4DB99-46D7-4325-AB79-8E529014EB39}"/>
                </a:ext>
              </a:extLst>
            </p:cNvPr>
            <p:cNvSpPr txBox="1"/>
            <p:nvPr/>
          </p:nvSpPr>
          <p:spPr>
            <a:xfrm>
              <a:off x="7747415" y="1560478"/>
              <a:ext cx="1639921" cy="492442"/>
            </a:xfrm>
            <a:prstGeom prst="rect">
              <a:avLst/>
            </a:prstGeom>
            <a:noFill/>
          </p:spPr>
          <p:txBody>
            <a:bodyPr wrap="square" rtlCol="0">
              <a:spAutoFit/>
            </a:bodyPr>
            <a:lstStyle/>
            <a:p>
              <a:r>
                <a:rPr lang="en-US" dirty="0"/>
                <a:t>gap length</a:t>
              </a:r>
              <a:endParaRPr lang="en-GB" dirty="0"/>
            </a:p>
          </p:txBody>
        </p:sp>
        <p:cxnSp>
          <p:nvCxnSpPr>
            <p:cNvPr id="22" name="Straight Arrow Connector 21">
              <a:extLst>
                <a:ext uri="{FF2B5EF4-FFF2-40B4-BE49-F238E27FC236}">
                  <a16:creationId xmlns:a16="http://schemas.microsoft.com/office/drawing/2014/main" id="{B8704CBA-F839-4227-B4A0-313F9A41D83D}"/>
                </a:ext>
              </a:extLst>
            </p:cNvPr>
            <p:cNvCxnSpPr>
              <a:cxnSpLocks/>
            </p:cNvCxnSpPr>
            <p:nvPr/>
          </p:nvCxnSpPr>
          <p:spPr bwMode="auto">
            <a:xfrm flipH="1">
              <a:off x="7747415" y="2020996"/>
              <a:ext cx="345645" cy="48628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27" name="TextBox 26">
            <a:extLst>
              <a:ext uri="{FF2B5EF4-FFF2-40B4-BE49-F238E27FC236}">
                <a16:creationId xmlns:a16="http://schemas.microsoft.com/office/drawing/2014/main" id="{4A7CBB8A-D4A3-472C-8C5F-8D9E00DE0F68}"/>
              </a:ext>
            </a:extLst>
          </p:cNvPr>
          <p:cNvSpPr txBox="1"/>
          <p:nvPr/>
        </p:nvSpPr>
        <p:spPr>
          <a:xfrm>
            <a:off x="287383" y="3670169"/>
            <a:ext cx="8448187" cy="2862322"/>
          </a:xfrm>
          <a:prstGeom prst="rect">
            <a:avLst/>
          </a:prstGeom>
          <a:noFill/>
        </p:spPr>
        <p:txBody>
          <a:bodyPr wrap="square" rtlCol="0">
            <a:spAutoFit/>
          </a:bodyPr>
          <a:lstStyle/>
          <a:p>
            <a:pPr marL="214313" indent="-214313">
              <a:buFont typeface="Arial" panose="020B0604020202020204" pitchFamily="34" charset="0"/>
              <a:buChar char="•"/>
            </a:pPr>
            <a:r>
              <a:rPr lang="en-US" sz="2000" dirty="0"/>
              <a:t>To achieve max. energy gain from this formulae, we want that </a:t>
            </a:r>
            <a:r>
              <a:rPr lang="en-US" sz="2000" b="1" i="1" dirty="0">
                <a:solidFill>
                  <a:srgbClr val="C00000"/>
                </a:solidFill>
                <a:latin typeface="Times New Roman" panose="02020603050405020304" pitchFamily="18" charset="0"/>
                <a:cs typeface="Times New Roman" panose="02020603050405020304" pitchFamily="18" charset="0"/>
              </a:rPr>
              <a:t>T </a:t>
            </a:r>
            <a:r>
              <a:rPr lang="en-US" sz="2000" b="1" dirty="0">
                <a:solidFill>
                  <a:srgbClr val="C00000"/>
                </a:solidFill>
                <a:latin typeface="Times New Roman" panose="02020603050405020304" pitchFamily="18" charset="0"/>
                <a:cs typeface="Times New Roman" panose="02020603050405020304" pitchFamily="18" charset="0"/>
              </a:rPr>
              <a:t>= 1 </a:t>
            </a:r>
            <a:r>
              <a:rPr lang="en-US" sz="2000" b="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000" b="1" i="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g</a:t>
            </a:r>
            <a:r>
              <a:rPr lang="en-US" sz="2000" b="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 = 0</a:t>
            </a:r>
          </a:p>
          <a:p>
            <a:pPr marL="214313" indent="-214313">
              <a:buFont typeface="Arial" panose="020B0604020202020204" pitchFamily="34" charset="0"/>
              <a:buChar char="•"/>
            </a:pPr>
            <a:endParaRPr lang="en-US" sz="2000" dirty="0">
              <a:sym typeface="Wingdings" panose="05000000000000000000" pitchFamily="2" charset="2"/>
            </a:endParaRPr>
          </a:p>
          <a:p>
            <a:pPr marL="214313" indent="-214313">
              <a:buFont typeface="Arial" panose="020B0604020202020204" pitchFamily="34" charset="0"/>
              <a:buChar char="•"/>
            </a:pPr>
            <a:r>
              <a:rPr lang="en-US" sz="2000" dirty="0">
                <a:sym typeface="Wingdings" panose="05000000000000000000" pitchFamily="2" charset="2"/>
              </a:rPr>
              <a:t>Leads to design request: </a:t>
            </a:r>
            <a:r>
              <a:rPr lang="en-US" sz="2000" b="1" i="1" dirty="0">
                <a:solidFill>
                  <a:srgbClr val="C00000"/>
                </a:solidFill>
                <a:latin typeface="+mj-lt"/>
                <a:cs typeface="Times New Roman" panose="02020603050405020304" pitchFamily="18" charset="0"/>
                <a:sym typeface="Wingdings" panose="05000000000000000000" pitchFamily="2" charset="2"/>
              </a:rPr>
              <a:t>gap as small as possible</a:t>
            </a:r>
            <a:r>
              <a:rPr lang="en-US" sz="2000" b="1" dirty="0">
                <a:sym typeface="Wingdings" panose="05000000000000000000" pitchFamily="2" charset="2"/>
              </a:rPr>
              <a:t>.</a:t>
            </a:r>
          </a:p>
          <a:p>
            <a:pPr marL="214313" indent="-214313">
              <a:buFont typeface="Arial" panose="020B0604020202020204" pitchFamily="34" charset="0"/>
              <a:buChar char="•"/>
            </a:pPr>
            <a:endParaRPr lang="en-US" sz="2000" b="1" dirty="0">
              <a:sym typeface="Wingdings" panose="05000000000000000000" pitchFamily="2" charset="2"/>
            </a:endParaRPr>
          </a:p>
          <a:p>
            <a:pPr marL="214313" indent="-214313">
              <a:buFont typeface="Arial" panose="020B0604020202020204" pitchFamily="34" charset="0"/>
              <a:buChar char="•"/>
            </a:pPr>
            <a:r>
              <a:rPr lang="en-US" sz="2000" dirty="0">
                <a:sym typeface="Wingdings" panose="05000000000000000000" pitchFamily="2" charset="2"/>
              </a:rPr>
              <a:t>But other considerations as: risk of RF electric breakdown also impact on optimum gap geometry.</a:t>
            </a:r>
          </a:p>
          <a:p>
            <a:pPr marL="214313" indent="-214313">
              <a:buFont typeface="Arial" panose="020B0604020202020204" pitchFamily="34" charset="0"/>
              <a:buChar char="•"/>
            </a:pPr>
            <a:endParaRPr lang="en-US" sz="2000" dirty="0">
              <a:sym typeface="Wingdings" panose="05000000000000000000" pitchFamily="2" charset="2"/>
            </a:endParaRPr>
          </a:p>
          <a:p>
            <a:pPr marL="214313" indent="-214313">
              <a:buFont typeface="Arial" panose="020B0604020202020204" pitchFamily="34" charset="0"/>
              <a:buChar char="•"/>
            </a:pPr>
            <a:r>
              <a:rPr lang="en-US" sz="2000" dirty="0">
                <a:sym typeface="Wingdings" panose="05000000000000000000" pitchFamily="2" charset="2"/>
              </a:rPr>
              <a:t>Note that it is assumed that the particle does not change velocity along the gap length.</a:t>
            </a:r>
            <a:endParaRPr lang="en-US" sz="2000" dirty="0"/>
          </a:p>
        </p:txBody>
      </p:sp>
      <p:sp>
        <p:nvSpPr>
          <p:cNvPr id="23" name="Rectangle 3"/>
          <p:cNvSpPr>
            <a:spLocks noChangeArrowheads="1"/>
          </p:cNvSpPr>
          <p:nvPr/>
        </p:nvSpPr>
        <p:spPr bwMode="auto">
          <a:xfrm>
            <a:off x="-1" y="0"/>
            <a:ext cx="7689669"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smtClean="0">
                <a:solidFill>
                  <a:srgbClr val="1F497D"/>
                </a:solidFill>
                <a:latin typeface="Constantia" pitchFamily="18" charset="0"/>
              </a:rPr>
              <a:t>Transit Time Factor (2/2)</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475259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CC229414-2933-4843-94D9-2A9A759BA527}"/>
              </a:ext>
            </a:extLst>
          </p:cNvPr>
          <p:cNvGrpSpPr/>
          <p:nvPr/>
        </p:nvGrpSpPr>
        <p:grpSpPr>
          <a:xfrm>
            <a:off x="258985" y="1566317"/>
            <a:ext cx="5329567" cy="1015663"/>
            <a:chOff x="757705" y="1617227"/>
            <a:chExt cx="7106089" cy="1354217"/>
          </a:xfrm>
        </p:grpSpPr>
        <p:sp>
          <p:nvSpPr>
            <p:cNvPr id="4" name="TextBox 3">
              <a:extLst>
                <a:ext uri="{FF2B5EF4-FFF2-40B4-BE49-F238E27FC236}">
                  <a16:creationId xmlns:a16="http://schemas.microsoft.com/office/drawing/2014/main" id="{46A30501-7117-492D-BB75-601C246B5DC9}"/>
                </a:ext>
              </a:extLst>
            </p:cNvPr>
            <p:cNvSpPr txBox="1"/>
            <p:nvPr/>
          </p:nvSpPr>
          <p:spPr>
            <a:xfrm>
              <a:off x="757705" y="1617227"/>
              <a:ext cx="5299890" cy="1354217"/>
            </a:xfrm>
            <a:prstGeom prst="rect">
              <a:avLst/>
            </a:prstGeom>
            <a:noFill/>
          </p:spPr>
          <p:txBody>
            <a:bodyPr wrap="square" rtlCol="0">
              <a:spAutoFit/>
            </a:bodyPr>
            <a:lstStyle/>
            <a:p>
              <a:pPr marL="214313" indent="-214313">
                <a:buFont typeface="Arial" panose="020B0604020202020204" pitchFamily="34" charset="0"/>
                <a:buChar char="•"/>
              </a:pPr>
              <a:r>
                <a:rPr lang="en-US" sz="2000" i="1" dirty="0">
                  <a:solidFill>
                    <a:srgbClr val="C00000"/>
                  </a:solidFill>
                </a:rPr>
                <a:t>Q-value</a:t>
              </a:r>
              <a:r>
                <a:rPr lang="en-US" sz="2000" dirty="0"/>
                <a:t/>
              </a:r>
              <a:br>
                <a:rPr lang="en-US" sz="2000" dirty="0"/>
              </a:br>
              <a:r>
                <a:rPr lang="en-US" sz="2000" dirty="0"/>
                <a:t>unloaded </a:t>
              </a:r>
              <a:r>
                <a:rPr lang="en-US" sz="2000" i="1" dirty="0">
                  <a:latin typeface="Times New Roman" panose="02020603050405020304" pitchFamily="18" charset="0"/>
                  <a:cs typeface="Times New Roman" panose="02020603050405020304" pitchFamily="18" charset="0"/>
                </a:rPr>
                <a:t>Q</a:t>
              </a:r>
              <a:r>
                <a:rPr lang="en-US" sz="2000" i="1" baseline="-25000" dirty="0">
                  <a:latin typeface="Times New Roman" panose="02020603050405020304" pitchFamily="18" charset="0"/>
                  <a:cs typeface="Times New Roman" panose="02020603050405020304" pitchFamily="18" charset="0"/>
                </a:rPr>
                <a:t>0</a:t>
              </a:r>
              <a:r>
                <a:rPr lang="en-US" sz="2000" dirty="0"/>
                <a:t> - measure of the resonance quality</a:t>
              </a:r>
            </a:p>
          </p:txBody>
        </p:sp>
        <p:pic>
          <p:nvPicPr>
            <p:cNvPr id="11" name="Picture 10" descr="A picture containing text, clock&#10;&#10;Description automatically generated">
              <a:extLst>
                <a:ext uri="{FF2B5EF4-FFF2-40B4-BE49-F238E27FC236}">
                  <a16:creationId xmlns:a16="http://schemas.microsoft.com/office/drawing/2014/main" id="{82557C2A-94C7-4343-98EB-7A3C978914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7595" y="1792616"/>
              <a:ext cx="1806199" cy="957833"/>
            </a:xfrm>
            <a:prstGeom prst="rect">
              <a:avLst/>
            </a:prstGeom>
          </p:spPr>
        </p:pic>
      </p:grpSp>
      <p:grpSp>
        <p:nvGrpSpPr>
          <p:cNvPr id="32" name="Group 31">
            <a:extLst>
              <a:ext uri="{FF2B5EF4-FFF2-40B4-BE49-F238E27FC236}">
                <a16:creationId xmlns:a16="http://schemas.microsoft.com/office/drawing/2014/main" id="{8A3C0E3C-B27A-4D45-8CD1-57CE9650F0B0}"/>
              </a:ext>
            </a:extLst>
          </p:cNvPr>
          <p:cNvGrpSpPr/>
          <p:nvPr/>
        </p:nvGrpSpPr>
        <p:grpSpPr>
          <a:xfrm>
            <a:off x="5476630" y="1247972"/>
            <a:ext cx="2692204" cy="707886"/>
            <a:chOff x="7171341" y="1391682"/>
            <a:chExt cx="3589605" cy="943848"/>
          </a:xfrm>
        </p:grpSpPr>
        <p:sp>
          <p:nvSpPr>
            <p:cNvPr id="6" name="TextBox 5">
              <a:extLst>
                <a:ext uri="{FF2B5EF4-FFF2-40B4-BE49-F238E27FC236}">
                  <a16:creationId xmlns:a16="http://schemas.microsoft.com/office/drawing/2014/main" id="{7477ACE7-0E2D-4A0D-B04A-F67AF3A8D5D6}"/>
                </a:ext>
              </a:extLst>
            </p:cNvPr>
            <p:cNvSpPr txBox="1"/>
            <p:nvPr/>
          </p:nvSpPr>
          <p:spPr>
            <a:xfrm>
              <a:off x="7871860" y="1391682"/>
              <a:ext cx="2889086" cy="943848"/>
            </a:xfrm>
            <a:prstGeom prst="rect">
              <a:avLst/>
            </a:prstGeom>
            <a:noFill/>
          </p:spPr>
          <p:txBody>
            <a:bodyPr wrap="square" rtlCol="0">
              <a:spAutoFit/>
            </a:bodyPr>
            <a:lstStyle/>
            <a:p>
              <a:r>
                <a:rPr lang="en-GB" sz="2000" i="1" dirty="0"/>
                <a:t>energy stored in the resonator</a:t>
              </a:r>
            </a:p>
          </p:txBody>
        </p:sp>
        <p:cxnSp>
          <p:nvCxnSpPr>
            <p:cNvPr id="16" name="Straight Arrow Connector 15">
              <a:extLst>
                <a:ext uri="{FF2B5EF4-FFF2-40B4-BE49-F238E27FC236}">
                  <a16:creationId xmlns:a16="http://schemas.microsoft.com/office/drawing/2014/main" id="{6D4C6A88-9DC7-4075-A576-9242DE5D77B7}"/>
                </a:ext>
              </a:extLst>
            </p:cNvPr>
            <p:cNvCxnSpPr>
              <a:cxnSpLocks/>
            </p:cNvCxnSpPr>
            <p:nvPr/>
          </p:nvCxnSpPr>
          <p:spPr bwMode="auto">
            <a:xfrm flipH="1">
              <a:off x="7171341" y="1863606"/>
              <a:ext cx="628431" cy="298029"/>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grpSp>
      <p:grpSp>
        <p:nvGrpSpPr>
          <p:cNvPr id="35" name="Group 34">
            <a:extLst>
              <a:ext uri="{FF2B5EF4-FFF2-40B4-BE49-F238E27FC236}">
                <a16:creationId xmlns:a16="http://schemas.microsoft.com/office/drawing/2014/main" id="{61D5EAC6-D9F8-42C7-A379-6FD00E572A8A}"/>
              </a:ext>
            </a:extLst>
          </p:cNvPr>
          <p:cNvGrpSpPr/>
          <p:nvPr/>
        </p:nvGrpSpPr>
        <p:grpSpPr>
          <a:xfrm>
            <a:off x="5466860" y="2137336"/>
            <a:ext cx="3505929" cy="707886"/>
            <a:chOff x="7029232" y="2111702"/>
            <a:chExt cx="4194288" cy="943845"/>
          </a:xfrm>
        </p:grpSpPr>
        <p:sp>
          <p:nvSpPr>
            <p:cNvPr id="7" name="TextBox 6">
              <a:extLst>
                <a:ext uri="{FF2B5EF4-FFF2-40B4-BE49-F238E27FC236}">
                  <a16:creationId xmlns:a16="http://schemas.microsoft.com/office/drawing/2014/main" id="{8DEF4706-17E8-4EBE-8CC0-829FA046ECE8}"/>
                </a:ext>
              </a:extLst>
            </p:cNvPr>
            <p:cNvSpPr txBox="1"/>
            <p:nvPr/>
          </p:nvSpPr>
          <p:spPr>
            <a:xfrm>
              <a:off x="7651855" y="2111702"/>
              <a:ext cx="3571665" cy="943845"/>
            </a:xfrm>
            <a:prstGeom prst="rect">
              <a:avLst/>
            </a:prstGeom>
            <a:noFill/>
          </p:spPr>
          <p:txBody>
            <a:bodyPr wrap="square" rtlCol="0">
              <a:spAutoFit/>
            </a:bodyPr>
            <a:lstStyle/>
            <a:p>
              <a:r>
                <a:rPr lang="en-GB" sz="2000" i="1" dirty="0"/>
                <a:t>energy dissipated in the resonator </a:t>
              </a:r>
            </a:p>
          </p:txBody>
        </p:sp>
        <p:cxnSp>
          <p:nvCxnSpPr>
            <p:cNvPr id="17" name="Straight Arrow Connector 16">
              <a:extLst>
                <a:ext uri="{FF2B5EF4-FFF2-40B4-BE49-F238E27FC236}">
                  <a16:creationId xmlns:a16="http://schemas.microsoft.com/office/drawing/2014/main" id="{AE39D165-74C1-4BE2-A987-73C0DD85E4A3}"/>
                </a:ext>
              </a:extLst>
            </p:cNvPr>
            <p:cNvCxnSpPr>
              <a:cxnSpLocks/>
              <a:stCxn id="7" idx="1"/>
            </p:cNvCxnSpPr>
            <p:nvPr/>
          </p:nvCxnSpPr>
          <p:spPr bwMode="auto">
            <a:xfrm flipH="1" flipV="1">
              <a:off x="7029232" y="2294087"/>
              <a:ext cx="622623" cy="289538"/>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grpSp>
      <p:sp>
        <p:nvSpPr>
          <p:cNvPr id="20" name="TextBox 19">
            <a:extLst>
              <a:ext uri="{FF2B5EF4-FFF2-40B4-BE49-F238E27FC236}">
                <a16:creationId xmlns:a16="http://schemas.microsoft.com/office/drawing/2014/main" id="{58951736-360C-456C-8D81-5C3D96ACCF7D}"/>
              </a:ext>
            </a:extLst>
          </p:cNvPr>
          <p:cNvSpPr txBox="1"/>
          <p:nvPr/>
        </p:nvSpPr>
        <p:spPr>
          <a:xfrm>
            <a:off x="7185345" y="2947333"/>
            <a:ext cx="1958655" cy="1015663"/>
          </a:xfrm>
          <a:prstGeom prst="rect">
            <a:avLst/>
          </a:prstGeom>
          <a:noFill/>
        </p:spPr>
        <p:txBody>
          <a:bodyPr wrap="square" rtlCol="0">
            <a:spAutoFit/>
          </a:bodyPr>
          <a:lstStyle/>
          <a:p>
            <a:r>
              <a:rPr lang="en-US" sz="2000" i="1" dirty="0">
                <a:solidFill>
                  <a:srgbClr val="C00000"/>
                </a:solidFill>
              </a:rPr>
              <a:t>Design goal is a high shunt impedance</a:t>
            </a:r>
            <a:endParaRPr lang="en-GB" sz="2000" i="1" dirty="0">
              <a:solidFill>
                <a:srgbClr val="C00000"/>
              </a:solidFill>
            </a:endParaRPr>
          </a:p>
        </p:txBody>
      </p:sp>
      <p:grpSp>
        <p:nvGrpSpPr>
          <p:cNvPr id="25" name="Group 24">
            <a:extLst>
              <a:ext uri="{FF2B5EF4-FFF2-40B4-BE49-F238E27FC236}">
                <a16:creationId xmlns:a16="http://schemas.microsoft.com/office/drawing/2014/main" id="{12836C44-336A-40E2-B5BC-B05BB73C2E32}"/>
              </a:ext>
            </a:extLst>
          </p:cNvPr>
          <p:cNvGrpSpPr/>
          <p:nvPr/>
        </p:nvGrpSpPr>
        <p:grpSpPr>
          <a:xfrm>
            <a:off x="324526" y="5300183"/>
            <a:ext cx="7460937" cy="1323439"/>
            <a:chOff x="-2767159" y="4310839"/>
            <a:chExt cx="9947916" cy="1764586"/>
          </a:xfrm>
        </p:grpSpPr>
        <p:pic>
          <p:nvPicPr>
            <p:cNvPr id="22" name="Picture 21" descr="Text, letter&#10;&#10;Description automatically generated">
              <a:extLst>
                <a:ext uri="{FF2B5EF4-FFF2-40B4-BE49-F238E27FC236}">
                  <a16:creationId xmlns:a16="http://schemas.microsoft.com/office/drawing/2014/main" id="{E398C08E-BDBE-4F30-AD83-0672083A55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7065" y="4835943"/>
              <a:ext cx="2273692" cy="997234"/>
            </a:xfrm>
            <a:prstGeom prst="rect">
              <a:avLst/>
            </a:prstGeom>
          </p:spPr>
        </p:pic>
        <p:sp>
          <p:nvSpPr>
            <p:cNvPr id="24" name="TextBox 23">
              <a:extLst>
                <a:ext uri="{FF2B5EF4-FFF2-40B4-BE49-F238E27FC236}">
                  <a16:creationId xmlns:a16="http://schemas.microsoft.com/office/drawing/2014/main" id="{A47259BE-6FFF-4F74-95EE-C226473A4DEC}"/>
                </a:ext>
              </a:extLst>
            </p:cNvPr>
            <p:cNvSpPr txBox="1"/>
            <p:nvPr/>
          </p:nvSpPr>
          <p:spPr>
            <a:xfrm>
              <a:off x="-2767159" y="4310839"/>
              <a:ext cx="6951307" cy="1764586"/>
            </a:xfrm>
            <a:prstGeom prst="rect">
              <a:avLst/>
            </a:prstGeom>
            <a:noFill/>
          </p:spPr>
          <p:txBody>
            <a:bodyPr wrap="square" rtlCol="0">
              <a:spAutoFit/>
            </a:bodyPr>
            <a:lstStyle/>
            <a:p>
              <a:pPr marL="214313" indent="-214313">
                <a:buFont typeface="Arial" panose="020B0604020202020204" pitchFamily="34" charset="0"/>
                <a:buChar char="•"/>
              </a:pPr>
              <a:r>
                <a:rPr lang="en-US" sz="2000" i="1" dirty="0" smtClean="0">
                  <a:solidFill>
                    <a:srgbClr val="C00000"/>
                  </a:solidFill>
                </a:rPr>
                <a:t>“R-over-Q”</a:t>
              </a:r>
              <a:r>
                <a:rPr lang="en-US" sz="2000" dirty="0" smtClean="0"/>
                <a:t> </a:t>
              </a:r>
              <a:r>
                <a:rPr lang="en-US" sz="2000" i="1" dirty="0">
                  <a:solidFill>
                    <a:srgbClr val="C00000"/>
                  </a:solidFill>
                  <a:latin typeface="Times New Roman" panose="02020603050405020304" pitchFamily="18" charset="0"/>
                  <a:cs typeface="Times New Roman" panose="02020603050405020304" pitchFamily="18" charset="0"/>
                </a:rPr>
                <a:t>[</a:t>
              </a:r>
              <a:r>
                <a:rPr lang="el-GR" sz="2000" i="1" dirty="0">
                  <a:solidFill>
                    <a:srgbClr val="C00000"/>
                  </a:solidFill>
                  <a:latin typeface="Times New Roman" panose="02020603050405020304" pitchFamily="18" charset="0"/>
                  <a:cs typeface="Times New Roman" panose="02020603050405020304" pitchFamily="18" charset="0"/>
                </a:rPr>
                <a:t>Ω</a:t>
              </a:r>
              <a:r>
                <a:rPr lang="en-US" sz="2000" i="1" dirty="0">
                  <a:solidFill>
                    <a:srgbClr val="C00000"/>
                  </a:solidFill>
                  <a:latin typeface="Times New Roman" panose="02020603050405020304" pitchFamily="18" charset="0"/>
                  <a:cs typeface="Times New Roman" panose="02020603050405020304" pitchFamily="18" charset="0"/>
                </a:rPr>
                <a:t>]</a:t>
              </a:r>
              <a:r>
                <a:rPr lang="en-US" sz="2000" dirty="0"/>
                <a:t/>
              </a:r>
              <a:br>
                <a:rPr lang="en-US" sz="2000" dirty="0"/>
              </a:br>
              <a:r>
                <a:rPr lang="en-US" sz="2000" dirty="0"/>
                <a:t>Measure of cavity acceleration efficiency </a:t>
              </a:r>
              <a:r>
                <a:rPr lang="en-US" sz="2000" dirty="0" smtClean="0"/>
                <a:t/>
              </a:r>
              <a:br>
                <a:rPr lang="en-US" sz="2000" dirty="0" smtClean="0"/>
              </a:br>
              <a:r>
                <a:rPr lang="en-US" sz="2000" dirty="0" smtClean="0"/>
                <a:t>at </a:t>
              </a:r>
              <a:r>
                <a:rPr lang="en-US" sz="2000" dirty="0"/>
                <a:t>a given </a:t>
              </a:r>
              <a:r>
                <a:rPr lang="en-US" sz="2000" dirty="0" smtClean="0"/>
                <a:t>frequency – geometry dependent only!</a:t>
              </a:r>
              <a:endParaRPr lang="en-GB" sz="2000" dirty="0"/>
            </a:p>
          </p:txBody>
        </p:sp>
      </p:grpSp>
      <p:grpSp>
        <p:nvGrpSpPr>
          <p:cNvPr id="27" name="Group 26">
            <a:extLst>
              <a:ext uri="{FF2B5EF4-FFF2-40B4-BE49-F238E27FC236}">
                <a16:creationId xmlns:a16="http://schemas.microsoft.com/office/drawing/2014/main" id="{16BE18E3-8D47-4C36-87D2-B9F7C78BEE35}"/>
              </a:ext>
            </a:extLst>
          </p:cNvPr>
          <p:cNvGrpSpPr/>
          <p:nvPr/>
        </p:nvGrpSpPr>
        <p:grpSpPr>
          <a:xfrm>
            <a:off x="324526" y="3856205"/>
            <a:ext cx="6977249" cy="1323439"/>
            <a:chOff x="812800" y="4028372"/>
            <a:chExt cx="9302998" cy="1764583"/>
          </a:xfrm>
        </p:grpSpPr>
        <p:pic>
          <p:nvPicPr>
            <p:cNvPr id="13" name="Picture 12" descr="A picture containing text, clock, gauge&#10;&#10;Description automatically generated">
              <a:extLst>
                <a:ext uri="{FF2B5EF4-FFF2-40B4-BE49-F238E27FC236}">
                  <a16:creationId xmlns:a16="http://schemas.microsoft.com/office/drawing/2014/main" id="{E0BCA02B-52E3-40DF-8E83-A980B305F2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49782" y="4404538"/>
              <a:ext cx="3466016" cy="1088501"/>
            </a:xfrm>
            <a:prstGeom prst="rect">
              <a:avLst/>
            </a:prstGeom>
          </p:spPr>
        </p:pic>
        <p:sp>
          <p:nvSpPr>
            <p:cNvPr id="26" name="TextBox 25">
              <a:extLst>
                <a:ext uri="{FF2B5EF4-FFF2-40B4-BE49-F238E27FC236}">
                  <a16:creationId xmlns:a16="http://schemas.microsoft.com/office/drawing/2014/main" id="{F5F23BE3-9F00-4E39-8EC8-649E48925E58}"/>
                </a:ext>
              </a:extLst>
            </p:cNvPr>
            <p:cNvSpPr txBox="1"/>
            <p:nvPr/>
          </p:nvSpPr>
          <p:spPr>
            <a:xfrm>
              <a:off x="812800" y="4028372"/>
              <a:ext cx="5465902" cy="1764583"/>
            </a:xfrm>
            <a:prstGeom prst="rect">
              <a:avLst/>
            </a:prstGeom>
            <a:noFill/>
          </p:spPr>
          <p:txBody>
            <a:bodyPr wrap="square" rtlCol="0">
              <a:spAutoFit/>
            </a:bodyPr>
            <a:lstStyle/>
            <a:p>
              <a:pPr marL="214313" indent="-214313">
                <a:buFont typeface="Arial" panose="020B0604020202020204" pitchFamily="34" charset="0"/>
                <a:buChar char="•"/>
              </a:pPr>
              <a:r>
                <a:rPr lang="en-US" sz="2000" i="1" dirty="0">
                  <a:solidFill>
                    <a:srgbClr val="C00000"/>
                  </a:solidFill>
                </a:rPr>
                <a:t>Effective Shunt </a:t>
              </a:r>
              <a:r>
                <a:rPr lang="en-US" sz="2000" i="1" dirty="0" smtClean="0">
                  <a:solidFill>
                    <a:srgbClr val="C00000"/>
                  </a:solidFill>
                </a:rPr>
                <a:t>impedance </a:t>
              </a:r>
              <a:r>
                <a:rPr lang="en-US" sz="2000" i="1" dirty="0" smtClean="0">
                  <a:solidFill>
                    <a:srgbClr val="C00000"/>
                  </a:solidFill>
                  <a:latin typeface="Times New Roman" panose="02020603050405020304" pitchFamily="18" charset="0"/>
                  <a:cs typeface="Times New Roman" panose="02020603050405020304" pitchFamily="18" charset="0"/>
                </a:rPr>
                <a:t>[M</a:t>
              </a:r>
              <a:r>
                <a:rPr lang="el-GR" sz="2000" i="1" dirty="0">
                  <a:solidFill>
                    <a:srgbClr val="C00000"/>
                  </a:solidFill>
                  <a:latin typeface="Times New Roman" panose="02020603050405020304" pitchFamily="18" charset="0"/>
                  <a:cs typeface="Times New Roman" panose="02020603050405020304" pitchFamily="18" charset="0"/>
                </a:rPr>
                <a:t>Ω</a:t>
              </a:r>
              <a:r>
                <a:rPr lang="en-US" sz="2000" i="1" dirty="0">
                  <a:solidFill>
                    <a:srgbClr val="C00000"/>
                  </a:solidFill>
                  <a:latin typeface="Times New Roman" panose="02020603050405020304" pitchFamily="18" charset="0"/>
                  <a:cs typeface="Times New Roman" panose="02020603050405020304" pitchFamily="18" charset="0"/>
                </a:rPr>
                <a:t>/m]</a:t>
              </a:r>
              <a:br>
                <a:rPr lang="en-US" sz="2000" i="1" dirty="0">
                  <a:solidFill>
                    <a:srgbClr val="C00000"/>
                  </a:solidFill>
                  <a:latin typeface="Times New Roman" panose="02020603050405020304" pitchFamily="18" charset="0"/>
                  <a:cs typeface="Times New Roman" panose="02020603050405020304" pitchFamily="18" charset="0"/>
                </a:rPr>
              </a:br>
              <a:r>
                <a:rPr lang="en-US" sz="2000" dirty="0"/>
                <a:t>Measure of effectiveness per unit power loss </a:t>
              </a:r>
              <a:r>
                <a:rPr lang="en-US" sz="2000" dirty="0" smtClean="0"/>
                <a:t>to </a:t>
              </a:r>
              <a:r>
                <a:rPr lang="en-US" sz="2000" dirty="0"/>
                <a:t>deliver </a:t>
              </a:r>
              <a:r>
                <a:rPr lang="en-US" sz="2000" dirty="0" smtClean="0"/>
                <a:t/>
              </a:r>
              <a:br>
                <a:rPr lang="en-US" sz="2000" dirty="0" smtClean="0"/>
              </a:br>
              <a:r>
                <a:rPr lang="en-US" sz="2000" dirty="0" smtClean="0"/>
                <a:t>energy </a:t>
              </a:r>
              <a:r>
                <a:rPr lang="en-US" sz="2000" dirty="0"/>
                <a:t>to a particle</a:t>
              </a:r>
            </a:p>
          </p:txBody>
        </p:sp>
      </p:grpSp>
      <p:grpSp>
        <p:nvGrpSpPr>
          <p:cNvPr id="29" name="Group 28">
            <a:extLst>
              <a:ext uri="{FF2B5EF4-FFF2-40B4-BE49-F238E27FC236}">
                <a16:creationId xmlns:a16="http://schemas.microsoft.com/office/drawing/2014/main" id="{3658534D-7576-461E-A951-6B56F051A253}"/>
              </a:ext>
            </a:extLst>
          </p:cNvPr>
          <p:cNvGrpSpPr/>
          <p:nvPr/>
        </p:nvGrpSpPr>
        <p:grpSpPr>
          <a:xfrm>
            <a:off x="324527" y="2754202"/>
            <a:ext cx="5893344" cy="1015663"/>
            <a:chOff x="786998" y="2733222"/>
            <a:chExt cx="6087135" cy="1354217"/>
          </a:xfrm>
        </p:grpSpPr>
        <p:pic>
          <p:nvPicPr>
            <p:cNvPr id="9" name="Picture 8" descr="A picture containing text, clock, watch&#10;&#10;Description automatically generated">
              <a:extLst>
                <a:ext uri="{FF2B5EF4-FFF2-40B4-BE49-F238E27FC236}">
                  <a16:creationId xmlns:a16="http://schemas.microsoft.com/office/drawing/2014/main" id="{267907D7-B099-4290-A8CD-9324A682B3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74107" y="3023786"/>
              <a:ext cx="1300026" cy="904918"/>
            </a:xfrm>
            <a:prstGeom prst="rect">
              <a:avLst/>
            </a:prstGeom>
          </p:spPr>
        </p:pic>
        <p:sp>
          <p:nvSpPr>
            <p:cNvPr id="28" name="TextBox 27">
              <a:extLst>
                <a:ext uri="{FF2B5EF4-FFF2-40B4-BE49-F238E27FC236}">
                  <a16:creationId xmlns:a16="http://schemas.microsoft.com/office/drawing/2014/main" id="{D5B1D257-550C-4B77-A521-FE96C0A3A10D}"/>
                </a:ext>
              </a:extLst>
            </p:cNvPr>
            <p:cNvSpPr txBox="1"/>
            <p:nvPr/>
          </p:nvSpPr>
          <p:spPr>
            <a:xfrm>
              <a:off x="786998" y="2733222"/>
              <a:ext cx="5616271" cy="1354217"/>
            </a:xfrm>
            <a:prstGeom prst="rect">
              <a:avLst/>
            </a:prstGeom>
            <a:noFill/>
          </p:spPr>
          <p:txBody>
            <a:bodyPr wrap="square" rtlCol="0">
              <a:spAutoFit/>
            </a:bodyPr>
            <a:lstStyle/>
            <a:p>
              <a:pPr marL="214313" indent="-214313">
                <a:buFont typeface="Arial" panose="020B0604020202020204" pitchFamily="34" charset="0"/>
                <a:buChar char="•"/>
              </a:pPr>
              <a:r>
                <a:rPr lang="en-US" sz="2000" i="1" dirty="0">
                  <a:solidFill>
                    <a:srgbClr val="C00000"/>
                  </a:solidFill>
                </a:rPr>
                <a:t>Shunt impedance </a:t>
              </a:r>
              <a:r>
                <a:rPr lang="en-US" sz="2000" i="1" dirty="0">
                  <a:solidFill>
                    <a:srgbClr val="C00000"/>
                  </a:solidFill>
                  <a:latin typeface="Times New Roman" panose="02020603050405020304" pitchFamily="18" charset="0"/>
                  <a:cs typeface="Times New Roman" panose="02020603050405020304" pitchFamily="18" charset="0"/>
                </a:rPr>
                <a:t>[M</a:t>
              </a:r>
              <a:r>
                <a:rPr lang="el-GR" sz="2000" i="1" dirty="0">
                  <a:solidFill>
                    <a:srgbClr val="C00000"/>
                  </a:solidFill>
                  <a:latin typeface="Times New Roman" panose="02020603050405020304" pitchFamily="18" charset="0"/>
                  <a:cs typeface="Times New Roman" panose="02020603050405020304" pitchFamily="18" charset="0"/>
                </a:rPr>
                <a:t>Ω</a:t>
              </a:r>
              <a:r>
                <a:rPr lang="en-US" sz="2000" i="1" dirty="0">
                  <a:solidFill>
                    <a:srgbClr val="C00000"/>
                  </a:solidFill>
                  <a:latin typeface="Times New Roman" panose="02020603050405020304" pitchFamily="18" charset="0"/>
                  <a:cs typeface="Times New Roman" panose="02020603050405020304" pitchFamily="18" charset="0"/>
                </a:rPr>
                <a:t>]</a:t>
              </a:r>
              <a:r>
                <a:rPr lang="en-US" sz="2000" i="1" dirty="0">
                  <a:solidFill>
                    <a:srgbClr val="C00000"/>
                  </a:solidFill>
                </a:rPr>
                <a:t/>
              </a:r>
              <a:br>
                <a:rPr lang="en-US" sz="2000" i="1" dirty="0">
                  <a:solidFill>
                    <a:srgbClr val="C00000"/>
                  </a:solidFill>
                </a:rPr>
              </a:br>
              <a:r>
                <a:rPr lang="en-US" sz="2000" dirty="0"/>
                <a:t>measure of effectiveness to produce </a:t>
              </a:r>
              <a:r>
                <a:rPr lang="en-US" sz="2000" dirty="0" smtClean="0"/>
                <a:t>an</a:t>
              </a:r>
              <a:br>
                <a:rPr lang="en-US" sz="2000" dirty="0" smtClean="0"/>
              </a:br>
              <a:r>
                <a:rPr lang="en-US" sz="2000" dirty="0" smtClean="0"/>
                <a:t>axial</a:t>
              </a:r>
              <a:r>
                <a:rPr lang="en-US" sz="2000" dirty="0"/>
                <a:t> </a:t>
              </a:r>
              <a:r>
                <a:rPr lang="en-US" sz="2000" dirty="0" smtClean="0"/>
                <a:t>voltage </a:t>
              </a:r>
              <a:r>
                <a:rPr lang="en-US" sz="2000" i="1" dirty="0">
                  <a:latin typeface="Times New Roman" panose="02020603050405020304" pitchFamily="18" charset="0"/>
                  <a:cs typeface="Times New Roman" panose="02020603050405020304" pitchFamily="18" charset="0"/>
                </a:rPr>
                <a:t>V</a:t>
              </a:r>
              <a:r>
                <a:rPr lang="en-US" sz="2000" i="1" baseline="-25000" dirty="0">
                  <a:latin typeface="Times New Roman" panose="02020603050405020304" pitchFamily="18" charset="0"/>
                  <a:cs typeface="Times New Roman" panose="02020603050405020304" pitchFamily="18" charset="0"/>
                </a:rPr>
                <a:t>0</a:t>
              </a:r>
              <a:r>
                <a:rPr lang="en-US" sz="2000" dirty="0"/>
                <a:t> </a:t>
              </a:r>
            </a:p>
          </p:txBody>
        </p:sp>
      </p:grpSp>
      <p:sp>
        <p:nvSpPr>
          <p:cNvPr id="31" name="TextBox 30">
            <a:extLst>
              <a:ext uri="{FF2B5EF4-FFF2-40B4-BE49-F238E27FC236}">
                <a16:creationId xmlns:a16="http://schemas.microsoft.com/office/drawing/2014/main" id="{6317B73B-E115-4426-9C72-BF2523EA5C35}"/>
              </a:ext>
            </a:extLst>
          </p:cNvPr>
          <p:cNvSpPr txBox="1"/>
          <p:nvPr/>
        </p:nvSpPr>
        <p:spPr>
          <a:xfrm>
            <a:off x="185463" y="791078"/>
            <a:ext cx="8548922" cy="400110"/>
          </a:xfrm>
          <a:prstGeom prst="rect">
            <a:avLst/>
          </a:prstGeom>
          <a:noFill/>
        </p:spPr>
        <p:txBody>
          <a:bodyPr wrap="square" rtlCol="0">
            <a:spAutoFit/>
          </a:bodyPr>
          <a:lstStyle/>
          <a:p>
            <a:r>
              <a:rPr lang="en-US" sz="2000" dirty="0"/>
              <a:t>Several figures-of-merit are commonly used to characterize accelerating cavities:</a:t>
            </a:r>
            <a:endParaRPr lang="en-GB" sz="2000" dirty="0"/>
          </a:p>
        </p:txBody>
      </p:sp>
      <p:sp>
        <p:nvSpPr>
          <p:cNvPr id="23" name="Rectangle 3"/>
          <p:cNvSpPr>
            <a:spLocks noChangeArrowheads="1"/>
          </p:cNvSpPr>
          <p:nvPr/>
        </p:nvSpPr>
        <p:spPr bwMode="auto">
          <a:xfrm>
            <a:off x="-1" y="0"/>
            <a:ext cx="844799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smtClean="0">
                <a:solidFill>
                  <a:srgbClr val="1F497D"/>
                </a:solidFill>
                <a:latin typeface="Constantia" pitchFamily="18" charset="0"/>
              </a:rPr>
              <a:t>Accelerator efficiency figures-of-merit (1/2)</a:t>
            </a:r>
            <a:endParaRPr lang="en-GB" sz="3200" dirty="0">
              <a:solidFill>
                <a:srgbClr val="1F497D"/>
              </a:solidFill>
              <a:latin typeface="Constantia" pitchFamily="18" charset="0"/>
            </a:endParaRPr>
          </a:p>
        </p:txBody>
      </p:sp>
      <p:sp>
        <p:nvSpPr>
          <p:cNvPr id="10" name="Rectangle 9"/>
          <p:cNvSpPr/>
          <p:nvPr/>
        </p:nvSpPr>
        <p:spPr>
          <a:xfrm>
            <a:off x="7367451" y="5582194"/>
            <a:ext cx="148046" cy="182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Rectangle 32"/>
          <p:cNvSpPr/>
          <p:nvPr/>
        </p:nvSpPr>
        <p:spPr>
          <a:xfrm>
            <a:off x="5967184" y="4046890"/>
            <a:ext cx="148046" cy="182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2868933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F6AF72D-FBE7-413D-B18C-6576A57B3094}"/>
              </a:ext>
            </a:extLst>
          </p:cNvPr>
          <p:cNvSpPr txBox="1"/>
          <p:nvPr/>
        </p:nvSpPr>
        <p:spPr>
          <a:xfrm>
            <a:off x="476473" y="1099955"/>
            <a:ext cx="4679001" cy="400110"/>
          </a:xfrm>
          <a:prstGeom prst="rect">
            <a:avLst/>
          </a:prstGeom>
          <a:noFill/>
        </p:spPr>
        <p:txBody>
          <a:bodyPr wrap="square" rtlCol="0">
            <a:spAutoFit/>
          </a:bodyPr>
          <a:lstStyle/>
          <a:p>
            <a:r>
              <a:rPr lang="en-US" sz="2000" dirty="0"/>
              <a:t>Typical values for different cavities: </a:t>
            </a:r>
            <a:endParaRPr lang="en-GB" sz="2000" dirty="0"/>
          </a:p>
        </p:txBody>
      </p:sp>
      <p:graphicFrame>
        <p:nvGraphicFramePr>
          <p:cNvPr id="19" name="Group 58">
            <a:extLst>
              <a:ext uri="{FF2B5EF4-FFF2-40B4-BE49-F238E27FC236}">
                <a16:creationId xmlns:a16="http://schemas.microsoft.com/office/drawing/2014/main" id="{46F3BB91-D538-46C7-86AA-64A2BDA2F654}"/>
              </a:ext>
            </a:extLst>
          </p:cNvPr>
          <p:cNvGraphicFramePr>
            <a:graphicFrameLocks noGrp="1"/>
          </p:cNvGraphicFramePr>
          <p:nvPr>
            <p:extLst>
              <p:ext uri="{D42A27DB-BD31-4B8C-83A1-F6EECF244321}">
                <p14:modId xmlns:p14="http://schemas.microsoft.com/office/powerpoint/2010/main" val="1724075479"/>
              </p:ext>
            </p:extLst>
          </p:nvPr>
        </p:nvGraphicFramePr>
        <p:xfrm>
          <a:off x="914402" y="1703038"/>
          <a:ext cx="7437118" cy="2642538"/>
        </p:xfrm>
        <a:graphic>
          <a:graphicData uri="http://schemas.openxmlformats.org/drawingml/2006/table">
            <a:tbl>
              <a:tblPr/>
              <a:tblGrid>
                <a:gridCol w="3657083">
                  <a:extLst>
                    <a:ext uri="{9D8B030D-6E8A-4147-A177-3AD203B41FA5}">
                      <a16:colId xmlns:a16="http://schemas.microsoft.com/office/drawing/2014/main" val="20000"/>
                    </a:ext>
                  </a:extLst>
                </a:gridCol>
                <a:gridCol w="1338654">
                  <a:extLst>
                    <a:ext uri="{9D8B030D-6E8A-4147-A177-3AD203B41FA5}">
                      <a16:colId xmlns:a16="http://schemas.microsoft.com/office/drawing/2014/main" val="20001"/>
                    </a:ext>
                  </a:extLst>
                </a:gridCol>
                <a:gridCol w="1049645">
                  <a:extLst>
                    <a:ext uri="{9D8B030D-6E8A-4147-A177-3AD203B41FA5}">
                      <a16:colId xmlns:a16="http://schemas.microsoft.com/office/drawing/2014/main" val="20002"/>
                    </a:ext>
                  </a:extLst>
                </a:gridCol>
                <a:gridCol w="1391736">
                  <a:extLst>
                    <a:ext uri="{9D8B030D-6E8A-4147-A177-3AD203B41FA5}">
                      <a16:colId xmlns:a16="http://schemas.microsoft.com/office/drawing/2014/main" val="20003"/>
                    </a:ext>
                  </a:extLst>
                </a:gridCol>
              </a:tblGrid>
              <a:tr h="42169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FF"/>
                          </a:solidFill>
                          <a:effectLst/>
                          <a:latin typeface="Times New Roman" pitchFamily="18" charset="0"/>
                          <a:ea typeface="Times New Roman" pitchFamily="18" charset="0"/>
                          <a:cs typeface="Arial" charset="0"/>
                        </a:rPr>
                        <a:t>Cavity type</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dirty="0">
                          <a:ln>
                            <a:noFill/>
                          </a:ln>
                          <a:solidFill>
                            <a:srgbClr val="0000FF"/>
                          </a:solidFill>
                          <a:effectLst/>
                          <a:latin typeface="Times New Roman" pitchFamily="18" charset="0"/>
                          <a:cs typeface="Times New Roman" pitchFamily="18" charset="0"/>
                        </a:rPr>
                        <a:t>R/Q</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dirty="0" smtClean="0">
                          <a:ln>
                            <a:noFill/>
                          </a:ln>
                          <a:solidFill>
                            <a:srgbClr val="0000FF"/>
                          </a:solidFill>
                          <a:effectLst/>
                          <a:latin typeface="Times New Roman" pitchFamily="18" charset="0"/>
                          <a:cs typeface="Times New Roman" pitchFamily="18" charset="0"/>
                        </a:rPr>
                        <a:t>Q</a:t>
                      </a:r>
                      <a:r>
                        <a:rPr kumimoji="0" lang="en-US" sz="1800" b="1" i="1" u="none" strike="noStrike" cap="none" normalizeH="0" baseline="-25000" dirty="0" smtClean="0">
                          <a:ln>
                            <a:noFill/>
                          </a:ln>
                          <a:solidFill>
                            <a:srgbClr val="0000FF"/>
                          </a:solidFill>
                          <a:effectLst/>
                          <a:latin typeface="Times New Roman" pitchFamily="18" charset="0"/>
                          <a:cs typeface="Times New Roman" pitchFamily="18" charset="0"/>
                        </a:rPr>
                        <a:t>0</a:t>
                      </a:r>
                      <a:endParaRPr kumimoji="0" lang="en-US" sz="1800" b="1" i="1" u="none" strike="noStrike" cap="none" normalizeH="0" baseline="-25000" dirty="0">
                        <a:ln>
                          <a:noFill/>
                        </a:ln>
                        <a:solidFill>
                          <a:srgbClr val="0000FF"/>
                        </a:solidFill>
                        <a:effectLst/>
                        <a:latin typeface="Times New Roman" pitchFamily="18" charset="0"/>
                      </a:endParaRP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dirty="0">
                          <a:ln>
                            <a:noFill/>
                          </a:ln>
                          <a:solidFill>
                            <a:srgbClr val="0000FF"/>
                          </a:solidFill>
                          <a:effectLst/>
                          <a:latin typeface="Times New Roman" pitchFamily="18" charset="0"/>
                          <a:cs typeface="Times New Roman" pitchFamily="18" charset="0"/>
                        </a:rPr>
                        <a:t>R</a:t>
                      </a:r>
                      <a:endParaRPr kumimoji="0" lang="en-US" sz="1800" b="1" i="1" u="none" strike="noStrike" cap="none" normalizeH="0" baseline="0" dirty="0">
                        <a:ln>
                          <a:noFill/>
                        </a:ln>
                        <a:solidFill>
                          <a:srgbClr val="0000FF"/>
                        </a:solidFill>
                        <a:effectLst/>
                        <a:latin typeface="Times New Roman" pitchFamily="18" charset="0"/>
                      </a:endParaRP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028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Ferrite loaded cavity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(low frequency, rapid cycling)</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4 k</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50</a:t>
                      </a:r>
                      <a:endPar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endParaRP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200</a:t>
                      </a: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 k</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4028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Room temperature copper cavity (type 1 with nose cone)</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192 </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30 * 10</a:t>
                      </a:r>
                      <a:r>
                        <a:rPr kumimoji="0" lang="en-US" sz="1800" b="0" i="0" u="none" strike="noStrike" cap="none" normalizeH="0" baseline="40000" dirty="0">
                          <a:ln>
                            <a:noFill/>
                          </a:ln>
                          <a:solidFill>
                            <a:srgbClr val="0000FF"/>
                          </a:solidFill>
                          <a:effectLst/>
                          <a:latin typeface="Times New Roman" pitchFamily="18" charset="0"/>
                          <a:ea typeface="Times New Roman" pitchFamily="18" charset="0"/>
                          <a:cs typeface="Arial" charset="0"/>
                        </a:rPr>
                        <a:t>3</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5.75 M</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4028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Superconducting cavity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(type 2 with large iris)</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50 </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1 * 10</a:t>
                      </a:r>
                      <a:r>
                        <a:rPr kumimoji="0" lang="en-US" sz="1800" b="0" i="0" u="none" strike="noStrike" cap="none" normalizeH="0" baseline="40000" dirty="0">
                          <a:ln>
                            <a:noFill/>
                          </a:ln>
                          <a:solidFill>
                            <a:srgbClr val="0000FF"/>
                          </a:solidFill>
                          <a:effectLst/>
                          <a:latin typeface="Times New Roman" pitchFamily="18" charset="0"/>
                          <a:cs typeface="Times New Roman" pitchFamily="18" charset="0"/>
                        </a:rPr>
                        <a:t>10</a:t>
                      </a:r>
                      <a:endParaRPr kumimoji="0" lang="en-US" sz="1800" b="0" i="0" u="none" strike="noStrike" cap="none" normalizeH="0" baseline="40000" dirty="0">
                        <a:ln>
                          <a:noFill/>
                        </a:ln>
                        <a:solidFill>
                          <a:srgbClr val="0000FF"/>
                        </a:solidFill>
                        <a:effectLst/>
                        <a:latin typeface="Times New Roman" pitchFamily="18" charset="0"/>
                      </a:endParaRP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500 G</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 name="Rectangle 3"/>
          <p:cNvSpPr>
            <a:spLocks noChangeArrowheads="1"/>
          </p:cNvSpPr>
          <p:nvPr/>
        </p:nvSpPr>
        <p:spPr bwMode="auto">
          <a:xfrm>
            <a:off x="-1" y="0"/>
            <a:ext cx="844799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smtClean="0">
                <a:solidFill>
                  <a:srgbClr val="1F497D"/>
                </a:solidFill>
                <a:latin typeface="Constantia" pitchFamily="18" charset="0"/>
              </a:rPr>
              <a:t>Accelerator efficiency figures-of-merit (2/2)</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30672721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F496336-417F-4E46-BEA5-347F1B2D15F8}"/>
              </a:ext>
            </a:extLst>
          </p:cNvPr>
          <p:cNvSpPr txBox="1"/>
          <p:nvPr/>
        </p:nvSpPr>
        <p:spPr>
          <a:xfrm>
            <a:off x="121463" y="898022"/>
            <a:ext cx="8787406" cy="707886"/>
          </a:xfrm>
          <a:prstGeom prst="rect">
            <a:avLst/>
          </a:prstGeom>
          <a:noFill/>
        </p:spPr>
        <p:txBody>
          <a:bodyPr wrap="square" rtlCol="0">
            <a:spAutoFit/>
          </a:bodyPr>
          <a:lstStyle/>
          <a:p>
            <a:r>
              <a:rPr lang="en-US" sz="2000" dirty="0"/>
              <a:t>At frequency near resonance, the cavity resonator can be modeled by a lumped-element circuit.</a:t>
            </a:r>
            <a:endParaRPr lang="en-GB" sz="2000" dirty="0"/>
          </a:p>
        </p:txBody>
      </p:sp>
      <p:sp>
        <p:nvSpPr>
          <p:cNvPr id="9" name="TextBox 8">
            <a:extLst>
              <a:ext uri="{FF2B5EF4-FFF2-40B4-BE49-F238E27FC236}">
                <a16:creationId xmlns:a16="http://schemas.microsoft.com/office/drawing/2014/main" id="{ACE92518-F0D8-4D73-A324-3525863F9943}"/>
              </a:ext>
            </a:extLst>
          </p:cNvPr>
          <p:cNvSpPr txBox="1"/>
          <p:nvPr/>
        </p:nvSpPr>
        <p:spPr>
          <a:xfrm>
            <a:off x="176824" y="1676473"/>
            <a:ext cx="8709028" cy="707886"/>
          </a:xfrm>
          <a:prstGeom prst="rect">
            <a:avLst/>
          </a:prstGeom>
          <a:noFill/>
        </p:spPr>
        <p:txBody>
          <a:bodyPr wrap="square" rtlCol="0">
            <a:spAutoFit/>
          </a:bodyPr>
          <a:lstStyle/>
          <a:p>
            <a:r>
              <a:rPr lang="en-US" sz="2000" dirty="0"/>
              <a:t>For a cavity with the desired high shunt impedance, only a parallel resonant circuit is suited </a:t>
            </a:r>
            <a:r>
              <a:rPr lang="en-US" sz="2000" dirty="0" smtClean="0">
                <a:sym typeface="Wingdings" panose="05000000000000000000" pitchFamily="2" charset="2"/>
              </a:rPr>
              <a:t> </a:t>
            </a:r>
            <a:r>
              <a:rPr lang="en-US" sz="2000" dirty="0">
                <a:sym typeface="Wingdings" panose="05000000000000000000" pitchFamily="2" charset="2"/>
              </a:rPr>
              <a:t>require to model a large voltage.</a:t>
            </a:r>
            <a:endParaRPr lang="en-GB" sz="2000" dirty="0"/>
          </a:p>
        </p:txBody>
      </p:sp>
      <p:grpSp>
        <p:nvGrpSpPr>
          <p:cNvPr id="56" name="Group 55">
            <a:extLst>
              <a:ext uri="{FF2B5EF4-FFF2-40B4-BE49-F238E27FC236}">
                <a16:creationId xmlns:a16="http://schemas.microsoft.com/office/drawing/2014/main" id="{E2C63712-66CA-4724-808C-6B5EE0950943}"/>
              </a:ext>
            </a:extLst>
          </p:cNvPr>
          <p:cNvGrpSpPr/>
          <p:nvPr/>
        </p:nvGrpSpPr>
        <p:grpSpPr>
          <a:xfrm>
            <a:off x="1246539" y="2865825"/>
            <a:ext cx="1979412" cy="957859"/>
            <a:chOff x="2063475" y="2678100"/>
            <a:chExt cx="2321673" cy="1058140"/>
          </a:xfrm>
        </p:grpSpPr>
        <p:sp>
          <p:nvSpPr>
            <p:cNvPr id="42" name="TextBox 41">
              <a:extLst>
                <a:ext uri="{FF2B5EF4-FFF2-40B4-BE49-F238E27FC236}">
                  <a16:creationId xmlns:a16="http://schemas.microsoft.com/office/drawing/2014/main" id="{CA5F56FB-554C-4C3C-8DB8-86B9172723CF}"/>
                </a:ext>
              </a:extLst>
            </p:cNvPr>
            <p:cNvSpPr txBox="1"/>
            <p:nvPr/>
          </p:nvSpPr>
          <p:spPr>
            <a:xfrm>
              <a:off x="2063475" y="2992735"/>
              <a:ext cx="307240" cy="492443"/>
            </a:xfrm>
            <a:prstGeom prst="rect">
              <a:avLst/>
            </a:prstGeom>
            <a:noFill/>
          </p:spPr>
          <p:txBody>
            <a:bodyPr wrap="square" rtlCol="0">
              <a:spAutoFit/>
            </a:bodyPr>
            <a:lstStyle/>
            <a:p>
              <a:r>
                <a:rPr lang="en-US" dirty="0"/>
                <a:t>R</a:t>
              </a:r>
              <a:endParaRPr lang="en-GB" dirty="0"/>
            </a:p>
          </p:txBody>
        </p:sp>
        <p:cxnSp>
          <p:nvCxnSpPr>
            <p:cNvPr id="15" name="Straight Connector 14">
              <a:extLst>
                <a:ext uri="{FF2B5EF4-FFF2-40B4-BE49-F238E27FC236}">
                  <a16:creationId xmlns:a16="http://schemas.microsoft.com/office/drawing/2014/main" id="{F310E5BA-401E-45A6-BD7B-A5CE6646EECE}"/>
                </a:ext>
              </a:extLst>
            </p:cNvPr>
            <p:cNvCxnSpPr>
              <a:cxnSpLocks/>
            </p:cNvCxnSpPr>
            <p:nvPr/>
          </p:nvCxnSpPr>
          <p:spPr bwMode="auto">
            <a:xfrm>
              <a:off x="2499703" y="2680352"/>
              <a:ext cx="0" cy="10558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Rectangle 15">
              <a:extLst>
                <a:ext uri="{FF2B5EF4-FFF2-40B4-BE49-F238E27FC236}">
                  <a16:creationId xmlns:a16="http://schemas.microsoft.com/office/drawing/2014/main" id="{D4D6BEDF-16AD-4B77-988C-C8C0F2E18E34}"/>
                </a:ext>
              </a:extLst>
            </p:cNvPr>
            <p:cNvSpPr/>
            <p:nvPr/>
          </p:nvSpPr>
          <p:spPr bwMode="auto">
            <a:xfrm rot="10800000">
              <a:off x="2370715" y="2810708"/>
              <a:ext cx="257977" cy="79410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cxnSp>
          <p:nvCxnSpPr>
            <p:cNvPr id="17" name="Straight Connector 16">
              <a:extLst>
                <a:ext uri="{FF2B5EF4-FFF2-40B4-BE49-F238E27FC236}">
                  <a16:creationId xmlns:a16="http://schemas.microsoft.com/office/drawing/2014/main" id="{90F0340A-4011-4C2A-BAF6-EB09685938F3}"/>
                </a:ext>
              </a:extLst>
            </p:cNvPr>
            <p:cNvCxnSpPr>
              <a:cxnSpLocks/>
            </p:cNvCxnSpPr>
            <p:nvPr/>
          </p:nvCxnSpPr>
          <p:spPr bwMode="auto">
            <a:xfrm>
              <a:off x="3409464" y="3257137"/>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7B2E2B31-6F80-4EB2-BA73-B801BF262836}"/>
                </a:ext>
              </a:extLst>
            </p:cNvPr>
            <p:cNvCxnSpPr>
              <a:cxnSpLocks/>
            </p:cNvCxnSpPr>
            <p:nvPr/>
          </p:nvCxnSpPr>
          <p:spPr bwMode="auto">
            <a:xfrm>
              <a:off x="3403909" y="2680352"/>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CC37044D-C491-42B9-A612-E1455CFF3CA3}"/>
                </a:ext>
              </a:extLst>
            </p:cNvPr>
            <p:cNvCxnSpPr>
              <a:cxnSpLocks/>
            </p:cNvCxnSpPr>
            <p:nvPr/>
          </p:nvCxnSpPr>
          <p:spPr bwMode="auto">
            <a:xfrm>
              <a:off x="3251717" y="3258617"/>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1837F127-8AA5-4FCB-A190-CD5842E35F3A}"/>
                </a:ext>
              </a:extLst>
            </p:cNvPr>
            <p:cNvCxnSpPr>
              <a:cxnSpLocks/>
            </p:cNvCxnSpPr>
            <p:nvPr/>
          </p:nvCxnSpPr>
          <p:spPr bwMode="auto">
            <a:xfrm>
              <a:off x="3251717" y="3170421"/>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1" name="Picture 20" descr="Icon&#10;&#10;Description automatically generated">
              <a:extLst>
                <a:ext uri="{FF2B5EF4-FFF2-40B4-BE49-F238E27FC236}">
                  <a16:creationId xmlns:a16="http://schemas.microsoft.com/office/drawing/2014/main" id="{F641581E-F3A3-4155-8189-3E57E63D3322}"/>
                </a:ext>
              </a:extLst>
            </p:cNvPr>
            <p:cNvPicPr>
              <a:picLocks noChangeAspect="1"/>
            </p:cNvPicPr>
            <p:nvPr/>
          </p:nvPicPr>
          <p:blipFill rotWithShape="1">
            <a:blip r:embed="rId3" cstate="print">
              <a:alphaModFix/>
              <a:extLst>
                <a:ext uri="{28A0092B-C50C-407E-A947-70E740481C1C}">
                  <a14:useLocalDpi xmlns:a14="http://schemas.microsoft.com/office/drawing/2010/main" val="0"/>
                </a:ext>
              </a:extLst>
            </a:blip>
            <a:srcRect l="11893" t="6734" r="20817" b="11889"/>
            <a:stretch/>
          </p:blipFill>
          <p:spPr>
            <a:xfrm>
              <a:off x="4053950" y="2859388"/>
              <a:ext cx="331198" cy="636024"/>
            </a:xfrm>
            <a:prstGeom prst="rect">
              <a:avLst/>
            </a:prstGeom>
          </p:spPr>
        </p:pic>
        <p:cxnSp>
          <p:nvCxnSpPr>
            <p:cNvPr id="25" name="Straight Connector 24">
              <a:extLst>
                <a:ext uri="{FF2B5EF4-FFF2-40B4-BE49-F238E27FC236}">
                  <a16:creationId xmlns:a16="http://schemas.microsoft.com/office/drawing/2014/main" id="{D6E4E988-54F1-41B0-9C3F-8BAD781AD7C4}"/>
                </a:ext>
              </a:extLst>
            </p:cNvPr>
            <p:cNvCxnSpPr>
              <a:cxnSpLocks/>
            </p:cNvCxnSpPr>
            <p:nvPr/>
          </p:nvCxnSpPr>
          <p:spPr bwMode="auto">
            <a:xfrm>
              <a:off x="2497322" y="2678100"/>
              <a:ext cx="172222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06D1F68F-0995-4DF0-A9AF-98C5EE8A223C}"/>
                </a:ext>
              </a:extLst>
            </p:cNvPr>
            <p:cNvCxnSpPr>
              <a:cxnSpLocks/>
              <a:stCxn id="21" idx="2"/>
            </p:cNvCxnSpPr>
            <p:nvPr/>
          </p:nvCxnSpPr>
          <p:spPr bwMode="auto">
            <a:xfrm>
              <a:off x="4219549" y="3495412"/>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E0EFFABC-3DFF-4F8E-85B9-311B1C646D45}"/>
                </a:ext>
              </a:extLst>
            </p:cNvPr>
            <p:cNvCxnSpPr>
              <a:cxnSpLocks/>
            </p:cNvCxnSpPr>
            <p:nvPr/>
          </p:nvCxnSpPr>
          <p:spPr bwMode="auto">
            <a:xfrm>
              <a:off x="2499703" y="3736240"/>
              <a:ext cx="171984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C6948D12-E64C-4554-BE37-F348F4B77AA4}"/>
                </a:ext>
              </a:extLst>
            </p:cNvPr>
            <p:cNvCxnSpPr>
              <a:cxnSpLocks/>
            </p:cNvCxnSpPr>
            <p:nvPr/>
          </p:nvCxnSpPr>
          <p:spPr bwMode="auto">
            <a:xfrm>
              <a:off x="4219549" y="2678100"/>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6" name="TextBox 45">
              <a:extLst>
                <a:ext uri="{FF2B5EF4-FFF2-40B4-BE49-F238E27FC236}">
                  <a16:creationId xmlns:a16="http://schemas.microsoft.com/office/drawing/2014/main" id="{FCC4242E-A52E-4E62-8E87-22FC6DAE258D}"/>
                </a:ext>
              </a:extLst>
            </p:cNvPr>
            <p:cNvSpPr txBox="1"/>
            <p:nvPr/>
          </p:nvSpPr>
          <p:spPr>
            <a:xfrm>
              <a:off x="2938922" y="2992735"/>
              <a:ext cx="307240" cy="492443"/>
            </a:xfrm>
            <a:prstGeom prst="rect">
              <a:avLst/>
            </a:prstGeom>
            <a:noFill/>
          </p:spPr>
          <p:txBody>
            <a:bodyPr wrap="square" rtlCol="0">
              <a:spAutoFit/>
            </a:bodyPr>
            <a:lstStyle/>
            <a:p>
              <a:r>
                <a:rPr lang="en-US" dirty="0"/>
                <a:t>C</a:t>
              </a:r>
              <a:endParaRPr lang="en-GB" dirty="0"/>
            </a:p>
          </p:txBody>
        </p:sp>
        <p:sp>
          <p:nvSpPr>
            <p:cNvPr id="47" name="TextBox 46">
              <a:extLst>
                <a:ext uri="{FF2B5EF4-FFF2-40B4-BE49-F238E27FC236}">
                  <a16:creationId xmlns:a16="http://schemas.microsoft.com/office/drawing/2014/main" id="{877E2375-3B2E-45EC-A1EC-EEC0BECBF0DB}"/>
                </a:ext>
              </a:extLst>
            </p:cNvPr>
            <p:cNvSpPr txBox="1"/>
            <p:nvPr/>
          </p:nvSpPr>
          <p:spPr>
            <a:xfrm>
              <a:off x="3785115" y="2992735"/>
              <a:ext cx="307240" cy="492443"/>
            </a:xfrm>
            <a:prstGeom prst="rect">
              <a:avLst/>
            </a:prstGeom>
            <a:noFill/>
          </p:spPr>
          <p:txBody>
            <a:bodyPr wrap="square" rtlCol="0">
              <a:spAutoFit/>
            </a:bodyPr>
            <a:lstStyle/>
            <a:p>
              <a:r>
                <a:rPr lang="en-US" dirty="0"/>
                <a:t>L</a:t>
              </a:r>
              <a:endParaRPr lang="en-GB" dirty="0"/>
            </a:p>
          </p:txBody>
        </p:sp>
        <p:cxnSp>
          <p:nvCxnSpPr>
            <p:cNvPr id="53" name="Straight Connector 52">
              <a:extLst>
                <a:ext uri="{FF2B5EF4-FFF2-40B4-BE49-F238E27FC236}">
                  <a16:creationId xmlns:a16="http://schemas.microsoft.com/office/drawing/2014/main" id="{603CBE32-9323-45F0-A892-C31DA4F5DC6E}"/>
                </a:ext>
              </a:extLst>
            </p:cNvPr>
            <p:cNvCxnSpPr>
              <a:cxnSpLocks/>
            </p:cNvCxnSpPr>
            <p:nvPr/>
          </p:nvCxnSpPr>
          <p:spPr bwMode="auto">
            <a:xfrm>
              <a:off x="3405016" y="267810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4" name="Straight Connector 53">
              <a:extLst>
                <a:ext uri="{FF2B5EF4-FFF2-40B4-BE49-F238E27FC236}">
                  <a16:creationId xmlns:a16="http://schemas.microsoft.com/office/drawing/2014/main" id="{C50B0459-3EB2-43FB-AFDE-CA768119C99E}"/>
                </a:ext>
              </a:extLst>
            </p:cNvPr>
            <p:cNvCxnSpPr>
              <a:cxnSpLocks/>
            </p:cNvCxnSpPr>
            <p:nvPr/>
          </p:nvCxnSpPr>
          <p:spPr bwMode="auto">
            <a:xfrm>
              <a:off x="3405016" y="373624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grpSp>
      <p:grpSp>
        <p:nvGrpSpPr>
          <p:cNvPr id="61" name="Group 60">
            <a:extLst>
              <a:ext uri="{FF2B5EF4-FFF2-40B4-BE49-F238E27FC236}">
                <a16:creationId xmlns:a16="http://schemas.microsoft.com/office/drawing/2014/main" id="{A67E484D-6F82-4915-912E-3B0C69100CD4}"/>
              </a:ext>
            </a:extLst>
          </p:cNvPr>
          <p:cNvGrpSpPr/>
          <p:nvPr/>
        </p:nvGrpSpPr>
        <p:grpSpPr>
          <a:xfrm>
            <a:off x="764323" y="2867864"/>
            <a:ext cx="848991" cy="947914"/>
            <a:chOff x="726762" y="2678100"/>
            <a:chExt cx="1131988" cy="1051790"/>
          </a:xfrm>
        </p:grpSpPr>
        <p:cxnSp>
          <p:nvCxnSpPr>
            <p:cNvPr id="50" name="Straight Connector 49">
              <a:extLst>
                <a:ext uri="{FF2B5EF4-FFF2-40B4-BE49-F238E27FC236}">
                  <a16:creationId xmlns:a16="http://schemas.microsoft.com/office/drawing/2014/main" id="{F1C2135C-E448-4646-8CA7-843D985A3CD7}"/>
                </a:ext>
              </a:extLst>
            </p:cNvPr>
            <p:cNvCxnSpPr>
              <a:cxnSpLocks/>
            </p:cNvCxnSpPr>
            <p:nvPr/>
          </p:nvCxnSpPr>
          <p:spPr bwMode="auto">
            <a:xfrm>
              <a:off x="1118890" y="2678100"/>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2" name="Straight Connector 51">
              <a:extLst>
                <a:ext uri="{FF2B5EF4-FFF2-40B4-BE49-F238E27FC236}">
                  <a16:creationId xmlns:a16="http://schemas.microsoft.com/office/drawing/2014/main" id="{9879EE8C-B83D-49FA-9CE1-C2CAB4DE8557}"/>
                </a:ext>
              </a:extLst>
            </p:cNvPr>
            <p:cNvCxnSpPr>
              <a:cxnSpLocks/>
            </p:cNvCxnSpPr>
            <p:nvPr/>
          </p:nvCxnSpPr>
          <p:spPr bwMode="auto">
            <a:xfrm>
              <a:off x="1112235" y="3729890"/>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8" name="Straight Arrow Connector 57">
              <a:extLst>
                <a:ext uri="{FF2B5EF4-FFF2-40B4-BE49-F238E27FC236}">
                  <a16:creationId xmlns:a16="http://schemas.microsoft.com/office/drawing/2014/main" id="{496F7C57-3CAA-4085-8910-6B24B999D4EB}"/>
                </a:ext>
              </a:extLst>
            </p:cNvPr>
            <p:cNvCxnSpPr/>
            <p:nvPr/>
          </p:nvCxnSpPr>
          <p:spPr bwMode="auto">
            <a:xfrm>
              <a:off x="1112235" y="2798514"/>
              <a:ext cx="0" cy="817312"/>
            </a:xfrm>
            <a:prstGeom prst="straightConnector1">
              <a:avLst/>
            </a:prstGeom>
            <a:solidFill>
              <a:schemeClr val="accent1"/>
            </a:solidFill>
            <a:ln w="28575" cap="flat" cmpd="sng" algn="ctr">
              <a:solidFill>
                <a:srgbClr val="C00000"/>
              </a:solidFill>
              <a:prstDash val="solid"/>
              <a:round/>
              <a:headEnd type="none" w="med" len="med"/>
              <a:tailEnd type="triangle"/>
            </a:ln>
            <a:effectLst/>
          </p:spPr>
        </p:cxnSp>
        <p:sp>
          <p:nvSpPr>
            <p:cNvPr id="59" name="TextBox 58">
              <a:extLst>
                <a:ext uri="{FF2B5EF4-FFF2-40B4-BE49-F238E27FC236}">
                  <a16:creationId xmlns:a16="http://schemas.microsoft.com/office/drawing/2014/main" id="{F41F112D-599E-44E4-8E04-F1351534AC18}"/>
                </a:ext>
              </a:extLst>
            </p:cNvPr>
            <p:cNvSpPr txBox="1"/>
            <p:nvPr/>
          </p:nvSpPr>
          <p:spPr>
            <a:xfrm>
              <a:off x="726762" y="2975750"/>
              <a:ext cx="379160" cy="492442"/>
            </a:xfrm>
            <a:prstGeom prst="rect">
              <a:avLst/>
            </a:prstGeom>
            <a:noFill/>
          </p:spPr>
          <p:txBody>
            <a:bodyPr wrap="square" rtlCol="0">
              <a:spAutoFit/>
            </a:bodyPr>
            <a:lstStyle/>
            <a:p>
              <a:r>
                <a:rPr lang="en-US" dirty="0">
                  <a:solidFill>
                    <a:srgbClr val="C00000"/>
                  </a:solidFill>
                </a:rPr>
                <a:t>V</a:t>
              </a:r>
              <a:endParaRPr lang="en-GB" dirty="0">
                <a:solidFill>
                  <a:srgbClr val="C00000"/>
                </a:solidFill>
              </a:endParaRPr>
            </a:p>
          </p:txBody>
        </p:sp>
      </p:grpSp>
      <p:grpSp>
        <p:nvGrpSpPr>
          <p:cNvPr id="67" name="Group 66">
            <a:extLst>
              <a:ext uri="{FF2B5EF4-FFF2-40B4-BE49-F238E27FC236}">
                <a16:creationId xmlns:a16="http://schemas.microsoft.com/office/drawing/2014/main" id="{3109D751-4A9D-4CD7-B899-BC49AF5D3D1A}"/>
              </a:ext>
            </a:extLst>
          </p:cNvPr>
          <p:cNvGrpSpPr/>
          <p:nvPr/>
        </p:nvGrpSpPr>
        <p:grpSpPr>
          <a:xfrm>
            <a:off x="2061950" y="3972671"/>
            <a:ext cx="1837747" cy="463220"/>
            <a:chOff x="2537499" y="3862550"/>
            <a:chExt cx="2450329" cy="617626"/>
          </a:xfrm>
        </p:grpSpPr>
        <p:sp>
          <p:nvSpPr>
            <p:cNvPr id="65" name="Left Brace 64">
              <a:extLst>
                <a:ext uri="{FF2B5EF4-FFF2-40B4-BE49-F238E27FC236}">
                  <a16:creationId xmlns:a16="http://schemas.microsoft.com/office/drawing/2014/main" id="{B5617816-26B8-4DD3-9E1C-330CE411F548}"/>
                </a:ext>
              </a:extLst>
            </p:cNvPr>
            <p:cNvSpPr/>
            <p:nvPr/>
          </p:nvSpPr>
          <p:spPr bwMode="auto">
            <a:xfrm rot="16200000">
              <a:off x="3350166" y="3434761"/>
              <a:ext cx="189424" cy="1045001"/>
            </a:xfrm>
            <a:prstGeom prst="leftBrace">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66" name="TextBox 65">
              <a:extLst>
                <a:ext uri="{FF2B5EF4-FFF2-40B4-BE49-F238E27FC236}">
                  <a16:creationId xmlns:a16="http://schemas.microsoft.com/office/drawing/2014/main" id="{E4755A7D-9FAF-42F2-A754-245927BE5534}"/>
                </a:ext>
              </a:extLst>
            </p:cNvPr>
            <p:cNvSpPr txBox="1"/>
            <p:nvPr/>
          </p:nvSpPr>
          <p:spPr>
            <a:xfrm>
              <a:off x="2537499" y="3987733"/>
              <a:ext cx="2450329" cy="492443"/>
            </a:xfrm>
            <a:prstGeom prst="rect">
              <a:avLst/>
            </a:prstGeom>
            <a:noFill/>
          </p:spPr>
          <p:txBody>
            <a:bodyPr wrap="none" rtlCol="0">
              <a:spAutoFit/>
            </a:bodyPr>
            <a:lstStyle/>
            <a:p>
              <a:r>
                <a:rPr lang="en-US" i="1" dirty="0"/>
                <a:t>lossless resonator</a:t>
              </a:r>
              <a:endParaRPr lang="en-GB" i="1" dirty="0"/>
            </a:p>
          </p:txBody>
        </p:sp>
      </p:grpSp>
      <p:grpSp>
        <p:nvGrpSpPr>
          <p:cNvPr id="81" name="Group 80">
            <a:extLst>
              <a:ext uri="{FF2B5EF4-FFF2-40B4-BE49-F238E27FC236}">
                <a16:creationId xmlns:a16="http://schemas.microsoft.com/office/drawing/2014/main" id="{AADAF0EF-13D2-4A45-96ED-7A5E3727FD60}"/>
              </a:ext>
            </a:extLst>
          </p:cNvPr>
          <p:cNvGrpSpPr/>
          <p:nvPr/>
        </p:nvGrpSpPr>
        <p:grpSpPr>
          <a:xfrm>
            <a:off x="203245" y="2984059"/>
            <a:ext cx="499022" cy="391094"/>
            <a:chOff x="270993" y="2835744"/>
            <a:chExt cx="665363" cy="521459"/>
          </a:xfrm>
        </p:grpSpPr>
        <p:sp>
          <p:nvSpPr>
            <p:cNvPr id="62" name="Arrow: Right 61">
              <a:extLst>
                <a:ext uri="{FF2B5EF4-FFF2-40B4-BE49-F238E27FC236}">
                  <a16:creationId xmlns:a16="http://schemas.microsoft.com/office/drawing/2014/main" id="{C32EB8C2-81FC-40DE-9B76-C00D4FFF0DF7}"/>
                </a:ext>
              </a:extLst>
            </p:cNvPr>
            <p:cNvSpPr/>
            <p:nvPr/>
          </p:nvSpPr>
          <p:spPr bwMode="auto">
            <a:xfrm>
              <a:off x="667492" y="2835744"/>
              <a:ext cx="268864" cy="521459"/>
            </a:xfrm>
            <a:prstGeom prst="rightArrow">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solidFill>
                  <a:srgbClr val="FFFF00"/>
                </a:solidFill>
                <a:latin typeface="Comic Sans MS" pitchFamily="66" charset="0"/>
              </a:endParaRPr>
            </a:p>
          </p:txBody>
        </p:sp>
        <p:pic>
          <p:nvPicPr>
            <p:cNvPr id="80" name="Picture 79" descr="A picture containing text, clock, watch, gauge&#10;&#10;Description automatically generated">
              <a:extLst>
                <a:ext uri="{FF2B5EF4-FFF2-40B4-BE49-F238E27FC236}">
                  <a16:creationId xmlns:a16="http://schemas.microsoft.com/office/drawing/2014/main" id="{045EBB1A-0C7C-4363-ABFC-43F9DDE813FF}"/>
                </a:ext>
              </a:extLst>
            </p:cNvPr>
            <p:cNvPicPr>
              <a:picLocks noChangeAspect="1"/>
            </p:cNvPicPr>
            <p:nvPr/>
          </p:nvPicPr>
          <p:blipFill rotWithShape="1">
            <a:blip r:embed="rId4">
              <a:extLst>
                <a:ext uri="{28A0092B-C50C-407E-A947-70E740481C1C}">
                  <a14:useLocalDpi xmlns:a14="http://schemas.microsoft.com/office/drawing/2010/main" val="0"/>
                </a:ext>
              </a:extLst>
            </a:blip>
            <a:srcRect l="948" t="22625" r="85590" b="24795"/>
            <a:stretch/>
          </p:blipFill>
          <p:spPr>
            <a:xfrm>
              <a:off x="270993" y="2885240"/>
              <a:ext cx="358123" cy="409284"/>
            </a:xfrm>
            <a:prstGeom prst="rect">
              <a:avLst/>
            </a:prstGeom>
          </p:spPr>
        </p:pic>
      </p:grpSp>
      <p:grpSp>
        <p:nvGrpSpPr>
          <p:cNvPr id="83" name="Group 82">
            <a:extLst>
              <a:ext uri="{FF2B5EF4-FFF2-40B4-BE49-F238E27FC236}">
                <a16:creationId xmlns:a16="http://schemas.microsoft.com/office/drawing/2014/main" id="{089B12F4-E88B-4BD0-A266-BEB1673F87A7}"/>
              </a:ext>
            </a:extLst>
          </p:cNvPr>
          <p:cNvGrpSpPr/>
          <p:nvPr/>
        </p:nvGrpSpPr>
        <p:grpSpPr>
          <a:xfrm>
            <a:off x="277786" y="3460504"/>
            <a:ext cx="658824" cy="432942"/>
            <a:chOff x="334491" y="3454995"/>
            <a:chExt cx="878431" cy="577256"/>
          </a:xfrm>
        </p:grpSpPr>
        <p:grpSp>
          <p:nvGrpSpPr>
            <p:cNvPr id="75" name="Group 74">
              <a:extLst>
                <a:ext uri="{FF2B5EF4-FFF2-40B4-BE49-F238E27FC236}">
                  <a16:creationId xmlns:a16="http://schemas.microsoft.com/office/drawing/2014/main" id="{AED465BF-37BE-43BD-BF3B-2243F0B5ACD0}"/>
                </a:ext>
              </a:extLst>
            </p:cNvPr>
            <p:cNvGrpSpPr/>
            <p:nvPr/>
          </p:nvGrpSpPr>
          <p:grpSpPr>
            <a:xfrm>
              <a:off x="825669" y="3454995"/>
              <a:ext cx="387253" cy="388249"/>
              <a:chOff x="757705" y="3655232"/>
              <a:chExt cx="387253" cy="388249"/>
            </a:xfrm>
          </p:grpSpPr>
          <p:sp>
            <p:nvSpPr>
              <p:cNvPr id="73" name="Arrow: Right 72">
                <a:extLst>
                  <a:ext uri="{FF2B5EF4-FFF2-40B4-BE49-F238E27FC236}">
                    <a16:creationId xmlns:a16="http://schemas.microsoft.com/office/drawing/2014/main" id="{7754F5AC-2AC8-4C61-ADD9-C13E3F85D672}"/>
                  </a:ext>
                </a:extLst>
              </p:cNvPr>
              <p:cNvSpPr/>
              <p:nvPr/>
            </p:nvSpPr>
            <p:spPr bwMode="auto">
              <a:xfrm>
                <a:off x="765798" y="3655232"/>
                <a:ext cx="379160" cy="207318"/>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74" name="Rectangle 73">
                <a:extLst>
                  <a:ext uri="{FF2B5EF4-FFF2-40B4-BE49-F238E27FC236}">
                    <a16:creationId xmlns:a16="http://schemas.microsoft.com/office/drawing/2014/main" id="{899271CE-EF5B-4661-A0E6-080400E3D9C0}"/>
                  </a:ext>
                </a:extLst>
              </p:cNvPr>
              <p:cNvSpPr/>
              <p:nvPr/>
            </p:nvSpPr>
            <p:spPr bwMode="auto">
              <a:xfrm>
                <a:off x="757705" y="3712125"/>
                <a:ext cx="84903" cy="331356"/>
              </a:xfrm>
              <a:prstGeom prst="rect">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pic>
          <p:nvPicPr>
            <p:cNvPr id="82" name="Picture 81" descr="A picture containing text, clock&#10;&#10;Description automatically generated">
              <a:extLst>
                <a:ext uri="{FF2B5EF4-FFF2-40B4-BE49-F238E27FC236}">
                  <a16:creationId xmlns:a16="http://schemas.microsoft.com/office/drawing/2014/main" id="{7A400BCF-3238-44C8-BCF7-0AD93D7DA3B4}"/>
                </a:ext>
              </a:extLst>
            </p:cNvPr>
            <p:cNvPicPr>
              <a:picLocks noChangeAspect="1"/>
            </p:cNvPicPr>
            <p:nvPr/>
          </p:nvPicPr>
          <p:blipFill rotWithShape="1">
            <a:blip r:embed="rId5">
              <a:extLst>
                <a:ext uri="{28A0092B-C50C-407E-A947-70E740481C1C}">
                  <a14:useLocalDpi xmlns:a14="http://schemas.microsoft.com/office/drawing/2010/main" val="0"/>
                </a:ext>
              </a:extLst>
            </a:blip>
            <a:srcRect t="25097" r="84911" b="28895"/>
            <a:stretch/>
          </p:blipFill>
          <p:spPr>
            <a:xfrm>
              <a:off x="334491" y="3655147"/>
              <a:ext cx="461621" cy="377104"/>
            </a:xfrm>
            <a:prstGeom prst="rect">
              <a:avLst/>
            </a:prstGeom>
          </p:spPr>
        </p:pic>
      </p:grpSp>
      <p:grpSp>
        <p:nvGrpSpPr>
          <p:cNvPr id="86" name="Group 85">
            <a:extLst>
              <a:ext uri="{FF2B5EF4-FFF2-40B4-BE49-F238E27FC236}">
                <a16:creationId xmlns:a16="http://schemas.microsoft.com/office/drawing/2014/main" id="{93411822-9383-4BDD-8099-995615FACB07}"/>
              </a:ext>
            </a:extLst>
          </p:cNvPr>
          <p:cNvGrpSpPr/>
          <p:nvPr/>
        </p:nvGrpSpPr>
        <p:grpSpPr>
          <a:xfrm>
            <a:off x="3607579" y="2656883"/>
            <a:ext cx="2424500" cy="1184221"/>
            <a:chOff x="4797129" y="2293704"/>
            <a:chExt cx="3118290" cy="1684842"/>
          </a:xfrm>
        </p:grpSpPr>
        <p:pic>
          <p:nvPicPr>
            <p:cNvPr id="77" name="Picture 76" descr="A picture containing text, clock, watch, gauge&#10;&#10;Description automatically generated">
              <a:extLst>
                <a:ext uri="{FF2B5EF4-FFF2-40B4-BE49-F238E27FC236}">
                  <a16:creationId xmlns:a16="http://schemas.microsoft.com/office/drawing/2014/main" id="{1D405ADC-66C3-42DD-B686-44A6E115E7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3850" y="2293704"/>
              <a:ext cx="2793277" cy="817292"/>
            </a:xfrm>
            <a:prstGeom prst="rect">
              <a:avLst/>
            </a:prstGeom>
          </p:spPr>
        </p:pic>
        <p:sp>
          <p:nvSpPr>
            <p:cNvPr id="84" name="TextBox 83">
              <a:extLst>
                <a:ext uri="{FF2B5EF4-FFF2-40B4-BE49-F238E27FC236}">
                  <a16:creationId xmlns:a16="http://schemas.microsoft.com/office/drawing/2014/main" id="{684908C6-B7AD-4018-A4ED-92EA367FF8EF}"/>
                </a:ext>
              </a:extLst>
            </p:cNvPr>
            <p:cNvSpPr txBox="1"/>
            <p:nvPr/>
          </p:nvSpPr>
          <p:spPr>
            <a:xfrm>
              <a:off x="4797129" y="3116772"/>
              <a:ext cx="3118290" cy="861774"/>
            </a:xfrm>
            <a:prstGeom prst="rect">
              <a:avLst/>
            </a:prstGeom>
            <a:noFill/>
          </p:spPr>
          <p:txBody>
            <a:bodyPr wrap="none" rtlCol="0">
              <a:spAutoFit/>
            </a:bodyPr>
            <a:lstStyle/>
            <a:p>
              <a:pPr algn="ctr"/>
              <a:r>
                <a:rPr lang="en-US" i="1" dirty="0"/>
                <a:t>power to the resonator</a:t>
              </a:r>
            </a:p>
            <a:p>
              <a:pPr algn="ctr"/>
              <a:r>
                <a:rPr lang="en-US" i="1" dirty="0"/>
                <a:t>circuit</a:t>
              </a:r>
              <a:endParaRPr lang="en-GB" i="1" dirty="0"/>
            </a:p>
          </p:txBody>
        </p:sp>
      </p:grpSp>
      <p:grpSp>
        <p:nvGrpSpPr>
          <p:cNvPr id="87" name="Group 86">
            <a:extLst>
              <a:ext uri="{FF2B5EF4-FFF2-40B4-BE49-F238E27FC236}">
                <a16:creationId xmlns:a16="http://schemas.microsoft.com/office/drawing/2014/main" id="{2A5D07F7-956C-4BCB-931B-867CE96A6027}"/>
              </a:ext>
            </a:extLst>
          </p:cNvPr>
          <p:cNvGrpSpPr/>
          <p:nvPr/>
        </p:nvGrpSpPr>
        <p:grpSpPr>
          <a:xfrm>
            <a:off x="6568816" y="2579262"/>
            <a:ext cx="2222370" cy="922866"/>
            <a:chOff x="8758422" y="2296015"/>
            <a:chExt cx="2963159" cy="1230487"/>
          </a:xfrm>
        </p:grpSpPr>
        <p:pic>
          <p:nvPicPr>
            <p:cNvPr id="79" name="Picture 78" descr="A picture containing text, clock&#10;&#10;Description automatically generated">
              <a:extLst>
                <a:ext uri="{FF2B5EF4-FFF2-40B4-BE49-F238E27FC236}">
                  <a16:creationId xmlns:a16="http://schemas.microsoft.com/office/drawing/2014/main" id="{8EC65097-E1A5-47C7-BA1E-16D60A7A09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58422" y="2296015"/>
              <a:ext cx="2963159" cy="793868"/>
            </a:xfrm>
            <a:prstGeom prst="rect">
              <a:avLst/>
            </a:prstGeom>
          </p:spPr>
        </p:pic>
        <p:sp>
          <p:nvSpPr>
            <p:cNvPr id="85" name="TextBox 84">
              <a:extLst>
                <a:ext uri="{FF2B5EF4-FFF2-40B4-BE49-F238E27FC236}">
                  <a16:creationId xmlns:a16="http://schemas.microsoft.com/office/drawing/2014/main" id="{4CA2EF1C-DE9C-49AE-B280-70C397535FD1}"/>
                </a:ext>
              </a:extLst>
            </p:cNvPr>
            <p:cNvSpPr txBox="1"/>
            <p:nvPr/>
          </p:nvSpPr>
          <p:spPr>
            <a:xfrm>
              <a:off x="9186847" y="3034060"/>
              <a:ext cx="2332433" cy="492442"/>
            </a:xfrm>
            <a:prstGeom prst="rect">
              <a:avLst/>
            </a:prstGeom>
            <a:noFill/>
          </p:spPr>
          <p:txBody>
            <a:bodyPr wrap="none" rtlCol="0">
              <a:spAutoFit/>
            </a:bodyPr>
            <a:lstStyle/>
            <a:p>
              <a:r>
                <a:rPr lang="en-US" i="1" dirty="0"/>
                <a:t>input impedance</a:t>
              </a:r>
              <a:endParaRPr lang="en-GB" i="1" dirty="0"/>
            </a:p>
          </p:txBody>
        </p:sp>
      </p:grpSp>
      <p:grpSp>
        <p:nvGrpSpPr>
          <p:cNvPr id="95" name="Group 94">
            <a:extLst>
              <a:ext uri="{FF2B5EF4-FFF2-40B4-BE49-F238E27FC236}">
                <a16:creationId xmlns:a16="http://schemas.microsoft.com/office/drawing/2014/main" id="{25065F3C-202D-474D-8800-F2D233F956ED}"/>
              </a:ext>
            </a:extLst>
          </p:cNvPr>
          <p:cNvGrpSpPr/>
          <p:nvPr/>
        </p:nvGrpSpPr>
        <p:grpSpPr>
          <a:xfrm>
            <a:off x="5475512" y="3502127"/>
            <a:ext cx="3136954" cy="1350626"/>
            <a:chOff x="6710480" y="3254161"/>
            <a:chExt cx="4182606" cy="1800834"/>
          </a:xfrm>
        </p:grpSpPr>
        <p:pic>
          <p:nvPicPr>
            <p:cNvPr id="89" name="Picture 88" descr="A picture containing text, clock, watch, gauge&#10;&#10;Description automatically generated">
              <a:extLst>
                <a:ext uri="{FF2B5EF4-FFF2-40B4-BE49-F238E27FC236}">
                  <a16:creationId xmlns:a16="http://schemas.microsoft.com/office/drawing/2014/main" id="{6F8A0893-7DF0-4686-9D47-D2BE4020FA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10480" y="4147333"/>
              <a:ext cx="4182606" cy="907662"/>
            </a:xfrm>
            <a:prstGeom prst="rect">
              <a:avLst/>
            </a:prstGeom>
          </p:spPr>
        </p:pic>
        <p:cxnSp>
          <p:nvCxnSpPr>
            <p:cNvPr id="91" name="Straight Arrow Connector 90">
              <a:extLst>
                <a:ext uri="{FF2B5EF4-FFF2-40B4-BE49-F238E27FC236}">
                  <a16:creationId xmlns:a16="http://schemas.microsoft.com/office/drawing/2014/main" id="{BDA95A99-8E44-4842-A939-FB3CBD75C483}"/>
                </a:ext>
              </a:extLst>
            </p:cNvPr>
            <p:cNvCxnSpPr/>
            <p:nvPr/>
          </p:nvCxnSpPr>
          <p:spPr bwMode="auto">
            <a:xfrm>
              <a:off x="7202936" y="3369221"/>
              <a:ext cx="599640" cy="637514"/>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92" name="Straight Arrow Connector 91">
              <a:extLst>
                <a:ext uri="{FF2B5EF4-FFF2-40B4-BE49-F238E27FC236}">
                  <a16:creationId xmlns:a16="http://schemas.microsoft.com/office/drawing/2014/main" id="{8FB44E3F-6827-494D-BFB2-4EE304969C46}"/>
                </a:ext>
              </a:extLst>
            </p:cNvPr>
            <p:cNvCxnSpPr>
              <a:cxnSpLocks/>
            </p:cNvCxnSpPr>
            <p:nvPr/>
          </p:nvCxnSpPr>
          <p:spPr bwMode="auto">
            <a:xfrm flipH="1">
              <a:off x="8946651" y="3254161"/>
              <a:ext cx="520741" cy="738045"/>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grpSp>
      <p:grpSp>
        <p:nvGrpSpPr>
          <p:cNvPr id="99" name="Group 98">
            <a:extLst>
              <a:ext uri="{FF2B5EF4-FFF2-40B4-BE49-F238E27FC236}">
                <a16:creationId xmlns:a16="http://schemas.microsoft.com/office/drawing/2014/main" id="{418D2840-A7F7-49C6-8E8C-4A98F6B5A3C0}"/>
              </a:ext>
            </a:extLst>
          </p:cNvPr>
          <p:cNvGrpSpPr/>
          <p:nvPr/>
        </p:nvGrpSpPr>
        <p:grpSpPr>
          <a:xfrm>
            <a:off x="548012" y="3669922"/>
            <a:ext cx="1377365" cy="910308"/>
            <a:chOff x="910572" y="3396092"/>
            <a:chExt cx="1836488" cy="1213745"/>
          </a:xfrm>
        </p:grpSpPr>
        <p:sp>
          <p:nvSpPr>
            <p:cNvPr id="96" name="TextBox 95">
              <a:extLst>
                <a:ext uri="{FF2B5EF4-FFF2-40B4-BE49-F238E27FC236}">
                  <a16:creationId xmlns:a16="http://schemas.microsoft.com/office/drawing/2014/main" id="{1820CA33-55FE-44EF-A626-7AA505C6B4E5}"/>
                </a:ext>
              </a:extLst>
            </p:cNvPr>
            <p:cNvSpPr txBox="1"/>
            <p:nvPr/>
          </p:nvSpPr>
          <p:spPr>
            <a:xfrm>
              <a:off x="910572" y="4117394"/>
              <a:ext cx="1836488" cy="492443"/>
            </a:xfrm>
            <a:prstGeom prst="rect">
              <a:avLst/>
            </a:prstGeom>
            <a:noFill/>
          </p:spPr>
          <p:txBody>
            <a:bodyPr wrap="none" rtlCol="0">
              <a:spAutoFit/>
            </a:bodyPr>
            <a:lstStyle/>
            <a:p>
              <a:r>
                <a:rPr lang="en-US" i="1" dirty="0"/>
                <a:t>lossy resistor</a:t>
              </a:r>
              <a:endParaRPr lang="en-GB" i="1" dirty="0"/>
            </a:p>
          </p:txBody>
        </p:sp>
        <p:cxnSp>
          <p:nvCxnSpPr>
            <p:cNvPr id="97" name="Straight Arrow Connector 96">
              <a:extLst>
                <a:ext uri="{FF2B5EF4-FFF2-40B4-BE49-F238E27FC236}">
                  <a16:creationId xmlns:a16="http://schemas.microsoft.com/office/drawing/2014/main" id="{D0093315-1A61-4AC0-8CDE-4CA41C8B2E6C}"/>
                </a:ext>
              </a:extLst>
            </p:cNvPr>
            <p:cNvCxnSpPr>
              <a:cxnSpLocks/>
            </p:cNvCxnSpPr>
            <p:nvPr/>
          </p:nvCxnSpPr>
          <p:spPr bwMode="auto">
            <a:xfrm flipV="1">
              <a:off x="1566039" y="3396092"/>
              <a:ext cx="529860" cy="79838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grpSp>
      <p:grpSp>
        <p:nvGrpSpPr>
          <p:cNvPr id="2" name="Group 1"/>
          <p:cNvGrpSpPr/>
          <p:nvPr/>
        </p:nvGrpSpPr>
        <p:grpSpPr>
          <a:xfrm>
            <a:off x="262872" y="4811270"/>
            <a:ext cx="4769989" cy="570285"/>
            <a:chOff x="262872" y="4811270"/>
            <a:chExt cx="4769989" cy="570285"/>
          </a:xfrm>
        </p:grpSpPr>
        <p:sp>
          <p:nvSpPr>
            <p:cNvPr id="100" name="TextBox 99">
              <a:extLst>
                <a:ext uri="{FF2B5EF4-FFF2-40B4-BE49-F238E27FC236}">
                  <a16:creationId xmlns:a16="http://schemas.microsoft.com/office/drawing/2014/main" id="{B084A902-D13A-4D2A-A146-A6B9F6100011}"/>
                </a:ext>
              </a:extLst>
            </p:cNvPr>
            <p:cNvSpPr txBox="1"/>
            <p:nvPr/>
          </p:nvSpPr>
          <p:spPr>
            <a:xfrm>
              <a:off x="262872" y="4852754"/>
              <a:ext cx="3583274" cy="400110"/>
            </a:xfrm>
            <a:prstGeom prst="rect">
              <a:avLst/>
            </a:prstGeom>
            <a:noFill/>
          </p:spPr>
          <p:txBody>
            <a:bodyPr wrap="square" rtlCol="0">
              <a:spAutoFit/>
            </a:bodyPr>
            <a:lstStyle/>
            <a:p>
              <a:r>
                <a:rPr lang="en-US" sz="2000" dirty="0"/>
                <a:t>Power dissipated in the resistor:</a:t>
              </a:r>
              <a:endParaRPr lang="en-GB" sz="2000" dirty="0"/>
            </a:p>
          </p:txBody>
        </p:sp>
        <p:pic>
          <p:nvPicPr>
            <p:cNvPr id="102" name="Picture 101" descr="A picture containing text, clock, watch, gauge&#10;&#10;Description automatically generated">
              <a:extLst>
                <a:ext uri="{FF2B5EF4-FFF2-40B4-BE49-F238E27FC236}">
                  <a16:creationId xmlns:a16="http://schemas.microsoft.com/office/drawing/2014/main" id="{6AE38310-199B-4D5E-ABA9-5E391CEFD08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62476" y="4811270"/>
              <a:ext cx="1370385" cy="570285"/>
            </a:xfrm>
            <a:prstGeom prst="rect">
              <a:avLst/>
            </a:prstGeom>
          </p:spPr>
        </p:pic>
      </p:grpSp>
      <p:grpSp>
        <p:nvGrpSpPr>
          <p:cNvPr id="3" name="Group 2"/>
          <p:cNvGrpSpPr/>
          <p:nvPr/>
        </p:nvGrpSpPr>
        <p:grpSpPr>
          <a:xfrm>
            <a:off x="277786" y="5361035"/>
            <a:ext cx="4365656" cy="568826"/>
            <a:chOff x="277786" y="5361035"/>
            <a:chExt cx="4365656" cy="568826"/>
          </a:xfrm>
        </p:grpSpPr>
        <p:sp>
          <p:nvSpPr>
            <p:cNvPr id="104" name="TextBox 103">
              <a:extLst>
                <a:ext uri="{FF2B5EF4-FFF2-40B4-BE49-F238E27FC236}">
                  <a16:creationId xmlns:a16="http://schemas.microsoft.com/office/drawing/2014/main" id="{61921C7A-549F-4BC1-91A9-8F032B8F9971}"/>
                </a:ext>
              </a:extLst>
            </p:cNvPr>
            <p:cNvSpPr txBox="1"/>
            <p:nvPr/>
          </p:nvSpPr>
          <p:spPr>
            <a:xfrm>
              <a:off x="277786" y="5432737"/>
              <a:ext cx="2938547" cy="400110"/>
            </a:xfrm>
            <a:prstGeom prst="rect">
              <a:avLst/>
            </a:prstGeom>
            <a:noFill/>
          </p:spPr>
          <p:txBody>
            <a:bodyPr wrap="square" rtlCol="0">
              <a:spAutoFit/>
            </a:bodyPr>
            <a:lstStyle/>
            <a:p>
              <a:r>
                <a:rPr lang="en-US" sz="2000" dirty="0"/>
                <a:t>Energy stored in capacitor: </a:t>
              </a:r>
              <a:endParaRPr lang="en-GB" sz="2000" dirty="0"/>
            </a:p>
          </p:txBody>
        </p:sp>
        <p:pic>
          <p:nvPicPr>
            <p:cNvPr id="109" name="Picture 108" descr="A picture containing text, clock, watch, gauge&#10;&#10;Description automatically generated">
              <a:extLst>
                <a:ext uri="{FF2B5EF4-FFF2-40B4-BE49-F238E27FC236}">
                  <a16:creationId xmlns:a16="http://schemas.microsoft.com/office/drawing/2014/main" id="{23B722A4-9424-4BB8-A563-52C5E7C1D21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05125" y="5361035"/>
              <a:ext cx="1438317" cy="568826"/>
            </a:xfrm>
            <a:prstGeom prst="rect">
              <a:avLst/>
            </a:prstGeom>
          </p:spPr>
        </p:pic>
      </p:grpSp>
      <p:pic>
        <p:nvPicPr>
          <p:cNvPr id="114" name="Picture 113" descr="A picture containing text, clock, watch, gauge&#10;&#10;Description automatically generated">
            <a:extLst>
              <a:ext uri="{FF2B5EF4-FFF2-40B4-BE49-F238E27FC236}">
                <a16:creationId xmlns:a16="http://schemas.microsoft.com/office/drawing/2014/main" id="{106E42CC-FA15-4B82-A232-6425776E75F6}"/>
              </a:ext>
            </a:extLst>
          </p:cNvPr>
          <p:cNvPicPr>
            <a:picLocks noChangeAspect="1"/>
          </p:cNvPicPr>
          <p:nvPr/>
        </p:nvPicPr>
        <p:blipFill rotWithShape="1">
          <a:blip r:embed="rId9">
            <a:extLst>
              <a:ext uri="{28A0092B-C50C-407E-A947-70E740481C1C}">
                <a14:useLocalDpi xmlns:a14="http://schemas.microsoft.com/office/drawing/2010/main" val="0"/>
              </a:ext>
            </a:extLst>
          </a:blip>
          <a:srcRect l="12953" t="-146160" r="34093" b="146160"/>
          <a:stretch/>
        </p:blipFill>
        <p:spPr>
          <a:xfrm>
            <a:off x="6674674" y="4905911"/>
            <a:ext cx="1084747" cy="430933"/>
          </a:xfrm>
          <a:prstGeom prst="rect">
            <a:avLst/>
          </a:prstGeom>
        </p:spPr>
      </p:pic>
      <p:grpSp>
        <p:nvGrpSpPr>
          <p:cNvPr id="117" name="Group 116">
            <a:extLst>
              <a:ext uri="{FF2B5EF4-FFF2-40B4-BE49-F238E27FC236}">
                <a16:creationId xmlns:a16="http://schemas.microsoft.com/office/drawing/2014/main" id="{DD84EE3B-55AA-40DB-8310-4929BF7B2893}"/>
              </a:ext>
            </a:extLst>
          </p:cNvPr>
          <p:cNvGrpSpPr/>
          <p:nvPr/>
        </p:nvGrpSpPr>
        <p:grpSpPr>
          <a:xfrm>
            <a:off x="2832922" y="2596253"/>
            <a:ext cx="723628" cy="526479"/>
            <a:chOff x="3559573" y="2397494"/>
            <a:chExt cx="758255" cy="577559"/>
          </a:xfrm>
        </p:grpSpPr>
        <p:cxnSp>
          <p:nvCxnSpPr>
            <p:cNvPr id="107" name="Straight Arrow Connector 106">
              <a:extLst>
                <a:ext uri="{FF2B5EF4-FFF2-40B4-BE49-F238E27FC236}">
                  <a16:creationId xmlns:a16="http://schemas.microsoft.com/office/drawing/2014/main" id="{422D0E68-A843-4CB8-BB32-8B9B2D165DB3}"/>
                </a:ext>
              </a:extLst>
            </p:cNvPr>
            <p:cNvCxnSpPr>
              <a:endCxn id="21" idx="0"/>
            </p:cNvCxnSpPr>
            <p:nvPr/>
          </p:nvCxnSpPr>
          <p:spPr bwMode="auto">
            <a:xfrm>
              <a:off x="3817439" y="2678100"/>
              <a:ext cx="687" cy="181288"/>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pic>
          <p:nvPicPr>
            <p:cNvPr id="115" name="Picture 114" descr="A picture containing text, clock, watch, gauge&#10;&#10;Description automatically generated">
              <a:extLst>
                <a:ext uri="{FF2B5EF4-FFF2-40B4-BE49-F238E27FC236}">
                  <a16:creationId xmlns:a16="http://schemas.microsoft.com/office/drawing/2014/main" id="{B2EFF841-62C2-40AC-9982-B78E5ADB9D89}"/>
                </a:ext>
              </a:extLst>
            </p:cNvPr>
            <p:cNvPicPr>
              <a:picLocks noChangeAspect="1"/>
            </p:cNvPicPr>
            <p:nvPr/>
          </p:nvPicPr>
          <p:blipFill rotWithShape="1">
            <a:blip r:embed="rId9">
              <a:extLst>
                <a:ext uri="{28A0092B-C50C-407E-A947-70E740481C1C}">
                  <a14:useLocalDpi xmlns:a14="http://schemas.microsoft.com/office/drawing/2010/main" val="0"/>
                </a:ext>
              </a:extLst>
            </a:blip>
            <a:srcRect l="33599" t="15713" r="57964" b="20008"/>
            <a:stretch/>
          </p:blipFill>
          <p:spPr>
            <a:xfrm>
              <a:off x="3946428" y="2585108"/>
              <a:ext cx="215675" cy="345685"/>
            </a:xfrm>
            <a:prstGeom prst="rect">
              <a:avLst/>
            </a:prstGeom>
          </p:spPr>
        </p:pic>
        <p:sp>
          <p:nvSpPr>
            <p:cNvPr id="116" name="Oval 115">
              <a:extLst>
                <a:ext uri="{FF2B5EF4-FFF2-40B4-BE49-F238E27FC236}">
                  <a16:creationId xmlns:a16="http://schemas.microsoft.com/office/drawing/2014/main" id="{1E416F64-8E7F-4344-94B5-9CF810E0381E}"/>
                </a:ext>
              </a:extLst>
            </p:cNvPr>
            <p:cNvSpPr/>
            <p:nvPr/>
          </p:nvSpPr>
          <p:spPr bwMode="auto">
            <a:xfrm>
              <a:off x="3559573" y="2397494"/>
              <a:ext cx="758255" cy="577559"/>
            </a:xfrm>
            <a:prstGeom prst="ellipse">
              <a:avLst/>
            </a:prstGeom>
            <a:noFill/>
            <a:ln w="28575" cap="flat" cmpd="sng" algn="ctr">
              <a:solidFill>
                <a:srgbClr val="CC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a:solidFill>
                    <a:srgbClr val="CC0000"/>
                  </a:solidFill>
                </a:ln>
                <a:noFill/>
                <a:latin typeface="Comic Sans MS" pitchFamily="66" charset="0"/>
              </a:endParaRPr>
            </a:p>
          </p:txBody>
        </p:sp>
      </p:grpSp>
      <p:pic>
        <p:nvPicPr>
          <p:cNvPr id="120" name="Picture 119" descr="A picture containing text, clock, watch, gauge&#10;&#10;Description automatically generated">
            <a:extLst>
              <a:ext uri="{FF2B5EF4-FFF2-40B4-BE49-F238E27FC236}">
                <a16:creationId xmlns:a16="http://schemas.microsoft.com/office/drawing/2014/main" id="{7C4AB0A7-9789-4B08-9FC0-3A6E4D7D84E2}"/>
              </a:ext>
            </a:extLst>
          </p:cNvPr>
          <p:cNvPicPr>
            <a:picLocks noChangeAspect="1"/>
          </p:cNvPicPr>
          <p:nvPr/>
        </p:nvPicPr>
        <p:blipFill rotWithShape="1">
          <a:blip r:embed="rId9">
            <a:extLst>
              <a:ext uri="{28A0092B-C50C-407E-A947-70E740481C1C}">
                <a14:useLocalDpi xmlns:a14="http://schemas.microsoft.com/office/drawing/2010/main" val="0"/>
              </a:ext>
            </a:extLst>
          </a:blip>
          <a:srcRect l="53542"/>
          <a:stretch/>
        </p:blipFill>
        <p:spPr>
          <a:xfrm>
            <a:off x="4643442" y="5973061"/>
            <a:ext cx="1262188" cy="571537"/>
          </a:xfrm>
          <a:prstGeom prst="rect">
            <a:avLst/>
          </a:prstGeom>
        </p:spPr>
      </p:pic>
      <p:grpSp>
        <p:nvGrpSpPr>
          <p:cNvPr id="4" name="Group 3"/>
          <p:cNvGrpSpPr/>
          <p:nvPr/>
        </p:nvGrpSpPr>
        <p:grpSpPr>
          <a:xfrm>
            <a:off x="283432" y="5960501"/>
            <a:ext cx="4258221" cy="623003"/>
            <a:chOff x="283432" y="5960501"/>
            <a:chExt cx="4258221" cy="623003"/>
          </a:xfrm>
        </p:grpSpPr>
        <p:sp>
          <p:nvSpPr>
            <p:cNvPr id="105" name="TextBox 104">
              <a:extLst>
                <a:ext uri="{FF2B5EF4-FFF2-40B4-BE49-F238E27FC236}">
                  <a16:creationId xmlns:a16="http://schemas.microsoft.com/office/drawing/2014/main" id="{3046913C-268F-492B-8EDF-85124195A4E2}"/>
                </a:ext>
              </a:extLst>
            </p:cNvPr>
            <p:cNvSpPr txBox="1"/>
            <p:nvPr/>
          </p:nvSpPr>
          <p:spPr>
            <a:xfrm>
              <a:off x="283432" y="6046627"/>
              <a:ext cx="4218443" cy="400111"/>
            </a:xfrm>
            <a:prstGeom prst="rect">
              <a:avLst/>
            </a:prstGeom>
            <a:noFill/>
          </p:spPr>
          <p:txBody>
            <a:bodyPr wrap="square" rtlCol="0">
              <a:spAutoFit/>
            </a:bodyPr>
            <a:lstStyle/>
            <a:p>
              <a:r>
                <a:rPr lang="en-US" sz="2000" dirty="0"/>
                <a:t>Energy stored in inductor: </a:t>
              </a:r>
              <a:endParaRPr lang="en-GB" sz="2000" dirty="0"/>
            </a:p>
          </p:txBody>
        </p:sp>
        <p:pic>
          <p:nvPicPr>
            <p:cNvPr id="121" name="Picture 120" descr="A picture containing text, clock, watch, gauge&#10;&#10;Description automatically generated">
              <a:extLst>
                <a:ext uri="{FF2B5EF4-FFF2-40B4-BE49-F238E27FC236}">
                  <a16:creationId xmlns:a16="http://schemas.microsoft.com/office/drawing/2014/main" id="{09DE751E-C461-41E4-9BD6-DB5EBE415BA3}"/>
                </a:ext>
              </a:extLst>
            </p:cNvPr>
            <p:cNvPicPr>
              <a:picLocks noChangeAspect="1"/>
            </p:cNvPicPr>
            <p:nvPr/>
          </p:nvPicPr>
          <p:blipFill rotWithShape="1">
            <a:blip r:embed="rId9">
              <a:extLst>
                <a:ext uri="{28A0092B-C50C-407E-A947-70E740481C1C}">
                  <a14:useLocalDpi xmlns:a14="http://schemas.microsoft.com/office/drawing/2010/main" val="0"/>
                </a:ext>
              </a:extLst>
            </a:blip>
            <a:srcRect r="48029"/>
            <a:stretch/>
          </p:blipFill>
          <p:spPr>
            <a:xfrm>
              <a:off x="3079012" y="5960501"/>
              <a:ext cx="1462641" cy="623003"/>
            </a:xfrm>
            <a:prstGeom prst="rect">
              <a:avLst/>
            </a:prstGeom>
          </p:spPr>
        </p:pic>
      </p:grpSp>
      <p:sp>
        <p:nvSpPr>
          <p:cNvPr id="68" name="Rectangle 3"/>
          <p:cNvSpPr>
            <a:spLocks noChangeArrowheads="1"/>
          </p:cNvSpPr>
          <p:nvPr/>
        </p:nvSpPr>
        <p:spPr bwMode="auto">
          <a:xfrm>
            <a:off x="-1" y="0"/>
            <a:ext cx="844799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smtClean="0">
                <a:solidFill>
                  <a:srgbClr val="1F497D"/>
                </a:solidFill>
                <a:latin typeface="Constantia" pitchFamily="18" charset="0"/>
              </a:rPr>
              <a:t>Cavity equivalent circuit (1/4)</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2347380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circle(in)">
                                      <p:cBhvr>
                                        <p:cTn id="17" dur="2000"/>
                                        <p:tgtEl>
                                          <p:spTgt spid="61"/>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81"/>
                                        </p:tgtEl>
                                        <p:attrNameLst>
                                          <p:attrName>style.visibility</p:attrName>
                                        </p:attrNameLst>
                                      </p:cBhvr>
                                      <p:to>
                                        <p:strVal val="visible"/>
                                      </p:to>
                                    </p:set>
                                    <p:animEffect transition="in" filter="fade">
                                      <p:cBhvr>
                                        <p:cTn id="22" dur="1000"/>
                                        <p:tgtEl>
                                          <p:spTgt spid="81"/>
                                        </p:tgtEl>
                                      </p:cBhvr>
                                    </p:animEffect>
                                    <p:anim calcmode="lin" valueType="num">
                                      <p:cBhvr>
                                        <p:cTn id="23" dur="1000" fill="hold"/>
                                        <p:tgtEl>
                                          <p:spTgt spid="81"/>
                                        </p:tgtEl>
                                        <p:attrNameLst>
                                          <p:attrName>ppt_x</p:attrName>
                                        </p:attrNameLst>
                                      </p:cBhvr>
                                      <p:tavLst>
                                        <p:tav tm="0">
                                          <p:val>
                                            <p:strVal val="#ppt_x"/>
                                          </p:val>
                                        </p:tav>
                                        <p:tav tm="100000">
                                          <p:val>
                                            <p:strVal val="#ppt_x"/>
                                          </p:val>
                                        </p:tav>
                                      </p:tavLst>
                                    </p:anim>
                                    <p:anim calcmode="lin" valueType="num">
                                      <p:cBhvr>
                                        <p:cTn id="24"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1000"/>
                                        <p:tgtEl>
                                          <p:spTgt spid="86"/>
                                        </p:tgtEl>
                                      </p:cBhvr>
                                    </p:animEffect>
                                    <p:anim calcmode="lin" valueType="num">
                                      <p:cBhvr>
                                        <p:cTn id="30" dur="1000" fill="hold"/>
                                        <p:tgtEl>
                                          <p:spTgt spid="86"/>
                                        </p:tgtEl>
                                        <p:attrNameLst>
                                          <p:attrName>ppt_x</p:attrName>
                                        </p:attrNameLst>
                                      </p:cBhvr>
                                      <p:tavLst>
                                        <p:tav tm="0">
                                          <p:val>
                                            <p:strVal val="#ppt_x"/>
                                          </p:val>
                                        </p:tav>
                                        <p:tav tm="100000">
                                          <p:val>
                                            <p:strVal val="#ppt_x"/>
                                          </p:val>
                                        </p:tav>
                                      </p:tavLst>
                                    </p:anim>
                                    <p:anim calcmode="lin" valueType="num">
                                      <p:cBhvr>
                                        <p:cTn id="31"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cBhvr additive="base">
                                        <p:cTn id="36" dur="500" fill="hold"/>
                                        <p:tgtEl>
                                          <p:spTgt spid="83"/>
                                        </p:tgtEl>
                                        <p:attrNameLst>
                                          <p:attrName>ppt_x</p:attrName>
                                        </p:attrNameLst>
                                      </p:cBhvr>
                                      <p:tavLst>
                                        <p:tav tm="0">
                                          <p:val>
                                            <p:strVal val="#ppt_x"/>
                                          </p:val>
                                        </p:tav>
                                        <p:tav tm="100000">
                                          <p:val>
                                            <p:strVal val="#ppt_x"/>
                                          </p:val>
                                        </p:tav>
                                      </p:tavLst>
                                    </p:anim>
                                    <p:anim calcmode="lin" valueType="num">
                                      <p:cBhvr additive="base">
                                        <p:cTn id="37"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87"/>
                                        </p:tgtEl>
                                        <p:attrNameLst>
                                          <p:attrName>style.visibility</p:attrName>
                                        </p:attrNameLst>
                                      </p:cBhvr>
                                      <p:to>
                                        <p:strVal val="visible"/>
                                      </p:to>
                                    </p:set>
                                    <p:anim calcmode="lin" valueType="num">
                                      <p:cBhvr additive="base">
                                        <p:cTn id="42" dur="500" fill="hold"/>
                                        <p:tgtEl>
                                          <p:spTgt spid="87"/>
                                        </p:tgtEl>
                                        <p:attrNameLst>
                                          <p:attrName>ppt_x</p:attrName>
                                        </p:attrNameLst>
                                      </p:cBhvr>
                                      <p:tavLst>
                                        <p:tav tm="0">
                                          <p:val>
                                            <p:strVal val="#ppt_x"/>
                                          </p:val>
                                        </p:tav>
                                        <p:tav tm="100000">
                                          <p:val>
                                            <p:strVal val="#ppt_x"/>
                                          </p:val>
                                        </p:tav>
                                      </p:tavLst>
                                    </p:anim>
                                    <p:anim calcmode="lin" valueType="num">
                                      <p:cBhvr additive="base">
                                        <p:cTn id="43"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fade">
                                      <p:cBhvr>
                                        <p:cTn id="48" dur="500"/>
                                        <p:tgtEl>
                                          <p:spTgt spid="95"/>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500"/>
                                        <p:tgtEl>
                                          <p:spTgt spid="6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99"/>
                                        </p:tgtEl>
                                        <p:attrNameLst>
                                          <p:attrName>style.visibility</p:attrName>
                                        </p:attrNameLst>
                                      </p:cBhvr>
                                      <p:to>
                                        <p:strVal val="visible"/>
                                      </p:to>
                                    </p:set>
                                    <p:animEffect transition="in" filter="fade">
                                      <p:cBhvr>
                                        <p:cTn id="58" dur="500"/>
                                        <p:tgtEl>
                                          <p:spTgt spid="99"/>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6" presetClass="entr" presetSubtype="16" fill="hold" nodeType="clickEffect">
                                  <p:stCondLst>
                                    <p:cond delay="0"/>
                                  </p:stCondLst>
                                  <p:childTnLst>
                                    <p:set>
                                      <p:cBhvr>
                                        <p:cTn id="74" dur="1" fill="hold">
                                          <p:stCondLst>
                                            <p:cond delay="0"/>
                                          </p:stCondLst>
                                        </p:cTn>
                                        <p:tgtEl>
                                          <p:spTgt spid="117"/>
                                        </p:tgtEl>
                                        <p:attrNameLst>
                                          <p:attrName>style.visibility</p:attrName>
                                        </p:attrNameLst>
                                      </p:cBhvr>
                                      <p:to>
                                        <p:strVal val="visible"/>
                                      </p:to>
                                    </p:set>
                                    <p:animEffect transition="in" filter="circle(in)">
                                      <p:cBhvr>
                                        <p:cTn id="75" dur="2000"/>
                                        <p:tgtEl>
                                          <p:spTgt spid="117"/>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120"/>
                                        </p:tgtEl>
                                        <p:attrNameLst>
                                          <p:attrName>style.visibility</p:attrName>
                                        </p:attrNameLst>
                                      </p:cBhvr>
                                      <p:to>
                                        <p:strVal val="visible"/>
                                      </p:to>
                                    </p:set>
                                    <p:animEffect transition="in" filter="fade">
                                      <p:cBhvr>
                                        <p:cTn id="80"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F496336-417F-4E46-BEA5-347F1B2D15F8}"/>
              </a:ext>
            </a:extLst>
          </p:cNvPr>
          <p:cNvSpPr txBox="1"/>
          <p:nvPr/>
        </p:nvSpPr>
        <p:spPr>
          <a:xfrm>
            <a:off x="154408" y="716504"/>
            <a:ext cx="7924800" cy="707886"/>
          </a:xfrm>
          <a:prstGeom prst="rect">
            <a:avLst/>
          </a:prstGeom>
          <a:noFill/>
        </p:spPr>
        <p:txBody>
          <a:bodyPr wrap="square" rtlCol="0">
            <a:spAutoFit/>
          </a:bodyPr>
          <a:lstStyle/>
          <a:p>
            <a:r>
              <a:rPr lang="en-US" sz="2000" dirty="0"/>
              <a:t>At frequency near resonance, the cavity resonator can be modeled by a lumped-element circuit.</a:t>
            </a:r>
            <a:endParaRPr lang="en-GB" sz="2000" dirty="0"/>
          </a:p>
        </p:txBody>
      </p:sp>
      <p:sp>
        <p:nvSpPr>
          <p:cNvPr id="9" name="TextBox 8">
            <a:extLst>
              <a:ext uri="{FF2B5EF4-FFF2-40B4-BE49-F238E27FC236}">
                <a16:creationId xmlns:a16="http://schemas.microsoft.com/office/drawing/2014/main" id="{ACE92518-F0D8-4D73-A324-3525863F9943}"/>
              </a:ext>
            </a:extLst>
          </p:cNvPr>
          <p:cNvSpPr txBox="1"/>
          <p:nvPr/>
        </p:nvSpPr>
        <p:spPr>
          <a:xfrm>
            <a:off x="203245" y="1494217"/>
            <a:ext cx="8662081" cy="707886"/>
          </a:xfrm>
          <a:prstGeom prst="rect">
            <a:avLst/>
          </a:prstGeom>
          <a:noFill/>
        </p:spPr>
        <p:txBody>
          <a:bodyPr wrap="square" rtlCol="0">
            <a:spAutoFit/>
          </a:bodyPr>
          <a:lstStyle/>
          <a:p>
            <a:r>
              <a:rPr lang="en-US" sz="2000" dirty="0"/>
              <a:t>For a cavity with the desired high shunt impedance, only a parallel resonant circuit is suited </a:t>
            </a:r>
            <a:r>
              <a:rPr lang="en-US" sz="2000" dirty="0" smtClean="0">
                <a:sym typeface="Wingdings" panose="05000000000000000000" pitchFamily="2" charset="2"/>
              </a:rPr>
              <a:t> </a:t>
            </a:r>
            <a:r>
              <a:rPr lang="en-US" sz="2000" dirty="0">
                <a:sym typeface="Wingdings" panose="05000000000000000000" pitchFamily="2" charset="2"/>
              </a:rPr>
              <a:t>require to model a large voltage.</a:t>
            </a:r>
            <a:endParaRPr lang="en-GB" sz="2000" dirty="0"/>
          </a:p>
        </p:txBody>
      </p:sp>
      <p:grpSp>
        <p:nvGrpSpPr>
          <p:cNvPr id="56" name="Group 55">
            <a:extLst>
              <a:ext uri="{FF2B5EF4-FFF2-40B4-BE49-F238E27FC236}">
                <a16:creationId xmlns:a16="http://schemas.microsoft.com/office/drawing/2014/main" id="{E2C63712-66CA-4724-808C-6B5EE0950943}"/>
              </a:ext>
            </a:extLst>
          </p:cNvPr>
          <p:cNvGrpSpPr/>
          <p:nvPr/>
        </p:nvGrpSpPr>
        <p:grpSpPr>
          <a:xfrm>
            <a:off x="1246539" y="2462269"/>
            <a:ext cx="2232099" cy="1197162"/>
            <a:chOff x="2063475" y="2678100"/>
            <a:chExt cx="2321673" cy="1058140"/>
          </a:xfrm>
        </p:grpSpPr>
        <p:sp>
          <p:nvSpPr>
            <p:cNvPr id="42" name="TextBox 41">
              <a:extLst>
                <a:ext uri="{FF2B5EF4-FFF2-40B4-BE49-F238E27FC236}">
                  <a16:creationId xmlns:a16="http://schemas.microsoft.com/office/drawing/2014/main" id="{CA5F56FB-554C-4C3C-8DB8-86B9172723CF}"/>
                </a:ext>
              </a:extLst>
            </p:cNvPr>
            <p:cNvSpPr txBox="1"/>
            <p:nvPr/>
          </p:nvSpPr>
          <p:spPr>
            <a:xfrm>
              <a:off x="2063475" y="2992735"/>
              <a:ext cx="307240" cy="400109"/>
            </a:xfrm>
            <a:prstGeom prst="rect">
              <a:avLst/>
            </a:prstGeom>
            <a:noFill/>
          </p:spPr>
          <p:txBody>
            <a:bodyPr wrap="square" rtlCol="0">
              <a:spAutoFit/>
            </a:bodyPr>
            <a:lstStyle/>
            <a:p>
              <a:r>
                <a:rPr lang="en-US" sz="1350" dirty="0"/>
                <a:t>R</a:t>
              </a:r>
              <a:endParaRPr lang="en-GB" sz="1350" dirty="0"/>
            </a:p>
          </p:txBody>
        </p:sp>
        <p:cxnSp>
          <p:nvCxnSpPr>
            <p:cNvPr id="15" name="Straight Connector 14">
              <a:extLst>
                <a:ext uri="{FF2B5EF4-FFF2-40B4-BE49-F238E27FC236}">
                  <a16:creationId xmlns:a16="http://schemas.microsoft.com/office/drawing/2014/main" id="{F310E5BA-401E-45A6-BD7B-A5CE6646EECE}"/>
                </a:ext>
              </a:extLst>
            </p:cNvPr>
            <p:cNvCxnSpPr>
              <a:cxnSpLocks/>
            </p:cNvCxnSpPr>
            <p:nvPr/>
          </p:nvCxnSpPr>
          <p:spPr bwMode="auto">
            <a:xfrm>
              <a:off x="2499703" y="2680352"/>
              <a:ext cx="0" cy="10558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Rectangle 15">
              <a:extLst>
                <a:ext uri="{FF2B5EF4-FFF2-40B4-BE49-F238E27FC236}">
                  <a16:creationId xmlns:a16="http://schemas.microsoft.com/office/drawing/2014/main" id="{D4D6BEDF-16AD-4B77-988C-C8C0F2E18E34}"/>
                </a:ext>
              </a:extLst>
            </p:cNvPr>
            <p:cNvSpPr/>
            <p:nvPr/>
          </p:nvSpPr>
          <p:spPr bwMode="auto">
            <a:xfrm rot="10800000">
              <a:off x="2370715" y="2810708"/>
              <a:ext cx="257977" cy="79410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cxnSp>
          <p:nvCxnSpPr>
            <p:cNvPr id="17" name="Straight Connector 16">
              <a:extLst>
                <a:ext uri="{FF2B5EF4-FFF2-40B4-BE49-F238E27FC236}">
                  <a16:creationId xmlns:a16="http://schemas.microsoft.com/office/drawing/2014/main" id="{90F0340A-4011-4C2A-BAF6-EB09685938F3}"/>
                </a:ext>
              </a:extLst>
            </p:cNvPr>
            <p:cNvCxnSpPr>
              <a:cxnSpLocks/>
            </p:cNvCxnSpPr>
            <p:nvPr/>
          </p:nvCxnSpPr>
          <p:spPr bwMode="auto">
            <a:xfrm>
              <a:off x="3409464" y="3257137"/>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7B2E2B31-6F80-4EB2-BA73-B801BF262836}"/>
                </a:ext>
              </a:extLst>
            </p:cNvPr>
            <p:cNvCxnSpPr>
              <a:cxnSpLocks/>
            </p:cNvCxnSpPr>
            <p:nvPr/>
          </p:nvCxnSpPr>
          <p:spPr bwMode="auto">
            <a:xfrm>
              <a:off x="3403909" y="2680352"/>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CC37044D-C491-42B9-A612-E1455CFF3CA3}"/>
                </a:ext>
              </a:extLst>
            </p:cNvPr>
            <p:cNvCxnSpPr>
              <a:cxnSpLocks/>
            </p:cNvCxnSpPr>
            <p:nvPr/>
          </p:nvCxnSpPr>
          <p:spPr bwMode="auto">
            <a:xfrm>
              <a:off x="3251717" y="3258617"/>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1837F127-8AA5-4FCB-A190-CD5842E35F3A}"/>
                </a:ext>
              </a:extLst>
            </p:cNvPr>
            <p:cNvCxnSpPr>
              <a:cxnSpLocks/>
            </p:cNvCxnSpPr>
            <p:nvPr/>
          </p:nvCxnSpPr>
          <p:spPr bwMode="auto">
            <a:xfrm>
              <a:off x="3251717" y="3170421"/>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1" name="Picture 20" descr="Icon&#10;&#10;Description automatically generated">
              <a:extLst>
                <a:ext uri="{FF2B5EF4-FFF2-40B4-BE49-F238E27FC236}">
                  <a16:creationId xmlns:a16="http://schemas.microsoft.com/office/drawing/2014/main" id="{F641581E-F3A3-4155-8189-3E57E63D3322}"/>
                </a:ext>
              </a:extLst>
            </p:cNvPr>
            <p:cNvPicPr>
              <a:picLocks noChangeAspect="1"/>
            </p:cNvPicPr>
            <p:nvPr/>
          </p:nvPicPr>
          <p:blipFill rotWithShape="1">
            <a:blip r:embed="rId3" cstate="print">
              <a:alphaModFix/>
              <a:extLst>
                <a:ext uri="{28A0092B-C50C-407E-A947-70E740481C1C}">
                  <a14:useLocalDpi xmlns:a14="http://schemas.microsoft.com/office/drawing/2010/main" val="0"/>
                </a:ext>
              </a:extLst>
            </a:blip>
            <a:srcRect l="11893" t="6734" r="20817" b="11889"/>
            <a:stretch/>
          </p:blipFill>
          <p:spPr>
            <a:xfrm>
              <a:off x="4053950" y="2859388"/>
              <a:ext cx="331198" cy="636024"/>
            </a:xfrm>
            <a:prstGeom prst="rect">
              <a:avLst/>
            </a:prstGeom>
          </p:spPr>
        </p:pic>
        <p:cxnSp>
          <p:nvCxnSpPr>
            <p:cNvPr id="25" name="Straight Connector 24">
              <a:extLst>
                <a:ext uri="{FF2B5EF4-FFF2-40B4-BE49-F238E27FC236}">
                  <a16:creationId xmlns:a16="http://schemas.microsoft.com/office/drawing/2014/main" id="{D6E4E988-54F1-41B0-9C3F-8BAD781AD7C4}"/>
                </a:ext>
              </a:extLst>
            </p:cNvPr>
            <p:cNvCxnSpPr>
              <a:cxnSpLocks/>
            </p:cNvCxnSpPr>
            <p:nvPr/>
          </p:nvCxnSpPr>
          <p:spPr bwMode="auto">
            <a:xfrm>
              <a:off x="2497322" y="2678100"/>
              <a:ext cx="172222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06D1F68F-0995-4DF0-A9AF-98C5EE8A223C}"/>
                </a:ext>
              </a:extLst>
            </p:cNvPr>
            <p:cNvCxnSpPr>
              <a:cxnSpLocks/>
              <a:stCxn id="21" idx="2"/>
            </p:cNvCxnSpPr>
            <p:nvPr/>
          </p:nvCxnSpPr>
          <p:spPr bwMode="auto">
            <a:xfrm>
              <a:off x="4219549" y="3495412"/>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E0EFFABC-3DFF-4F8E-85B9-311B1C646D45}"/>
                </a:ext>
              </a:extLst>
            </p:cNvPr>
            <p:cNvCxnSpPr>
              <a:cxnSpLocks/>
            </p:cNvCxnSpPr>
            <p:nvPr/>
          </p:nvCxnSpPr>
          <p:spPr bwMode="auto">
            <a:xfrm>
              <a:off x="2499703" y="3736240"/>
              <a:ext cx="171984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C6948D12-E64C-4554-BE37-F348F4B77AA4}"/>
                </a:ext>
              </a:extLst>
            </p:cNvPr>
            <p:cNvCxnSpPr>
              <a:cxnSpLocks/>
            </p:cNvCxnSpPr>
            <p:nvPr/>
          </p:nvCxnSpPr>
          <p:spPr bwMode="auto">
            <a:xfrm>
              <a:off x="4219549" y="2678100"/>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6" name="TextBox 45">
              <a:extLst>
                <a:ext uri="{FF2B5EF4-FFF2-40B4-BE49-F238E27FC236}">
                  <a16:creationId xmlns:a16="http://schemas.microsoft.com/office/drawing/2014/main" id="{FCC4242E-A52E-4E62-8E87-22FC6DAE258D}"/>
                </a:ext>
              </a:extLst>
            </p:cNvPr>
            <p:cNvSpPr txBox="1"/>
            <p:nvPr/>
          </p:nvSpPr>
          <p:spPr>
            <a:xfrm>
              <a:off x="2938922" y="2992735"/>
              <a:ext cx="307240" cy="400109"/>
            </a:xfrm>
            <a:prstGeom prst="rect">
              <a:avLst/>
            </a:prstGeom>
            <a:noFill/>
          </p:spPr>
          <p:txBody>
            <a:bodyPr wrap="square" rtlCol="0">
              <a:spAutoFit/>
            </a:bodyPr>
            <a:lstStyle/>
            <a:p>
              <a:r>
                <a:rPr lang="en-US" sz="1350" dirty="0"/>
                <a:t>C</a:t>
              </a:r>
              <a:endParaRPr lang="en-GB" sz="1350" dirty="0"/>
            </a:p>
          </p:txBody>
        </p:sp>
        <p:sp>
          <p:nvSpPr>
            <p:cNvPr id="47" name="TextBox 46">
              <a:extLst>
                <a:ext uri="{FF2B5EF4-FFF2-40B4-BE49-F238E27FC236}">
                  <a16:creationId xmlns:a16="http://schemas.microsoft.com/office/drawing/2014/main" id="{877E2375-3B2E-45EC-A1EC-EEC0BECBF0DB}"/>
                </a:ext>
              </a:extLst>
            </p:cNvPr>
            <p:cNvSpPr txBox="1"/>
            <p:nvPr/>
          </p:nvSpPr>
          <p:spPr>
            <a:xfrm>
              <a:off x="3785115" y="2992735"/>
              <a:ext cx="307240" cy="400109"/>
            </a:xfrm>
            <a:prstGeom prst="rect">
              <a:avLst/>
            </a:prstGeom>
            <a:noFill/>
          </p:spPr>
          <p:txBody>
            <a:bodyPr wrap="square" rtlCol="0">
              <a:spAutoFit/>
            </a:bodyPr>
            <a:lstStyle/>
            <a:p>
              <a:r>
                <a:rPr lang="en-US" sz="1350" dirty="0"/>
                <a:t>L</a:t>
              </a:r>
              <a:endParaRPr lang="en-GB" sz="1350" dirty="0"/>
            </a:p>
          </p:txBody>
        </p:sp>
        <p:cxnSp>
          <p:nvCxnSpPr>
            <p:cNvPr id="53" name="Straight Connector 52">
              <a:extLst>
                <a:ext uri="{FF2B5EF4-FFF2-40B4-BE49-F238E27FC236}">
                  <a16:creationId xmlns:a16="http://schemas.microsoft.com/office/drawing/2014/main" id="{603CBE32-9323-45F0-A892-C31DA4F5DC6E}"/>
                </a:ext>
              </a:extLst>
            </p:cNvPr>
            <p:cNvCxnSpPr>
              <a:cxnSpLocks/>
            </p:cNvCxnSpPr>
            <p:nvPr/>
          </p:nvCxnSpPr>
          <p:spPr bwMode="auto">
            <a:xfrm>
              <a:off x="3405016" y="267810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4" name="Straight Connector 53">
              <a:extLst>
                <a:ext uri="{FF2B5EF4-FFF2-40B4-BE49-F238E27FC236}">
                  <a16:creationId xmlns:a16="http://schemas.microsoft.com/office/drawing/2014/main" id="{C50B0459-3EB2-43FB-AFDE-CA768119C99E}"/>
                </a:ext>
              </a:extLst>
            </p:cNvPr>
            <p:cNvCxnSpPr>
              <a:cxnSpLocks/>
            </p:cNvCxnSpPr>
            <p:nvPr/>
          </p:nvCxnSpPr>
          <p:spPr bwMode="auto">
            <a:xfrm>
              <a:off x="3405016" y="373624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grpSp>
      <p:grpSp>
        <p:nvGrpSpPr>
          <p:cNvPr id="61" name="Group 60">
            <a:extLst>
              <a:ext uri="{FF2B5EF4-FFF2-40B4-BE49-F238E27FC236}">
                <a16:creationId xmlns:a16="http://schemas.microsoft.com/office/drawing/2014/main" id="{A67E484D-6F82-4915-912E-3B0C69100CD4}"/>
              </a:ext>
            </a:extLst>
          </p:cNvPr>
          <p:cNvGrpSpPr/>
          <p:nvPr/>
        </p:nvGrpSpPr>
        <p:grpSpPr>
          <a:xfrm>
            <a:off x="729229" y="2459969"/>
            <a:ext cx="936010" cy="1199462"/>
            <a:chOff x="808070" y="2678100"/>
            <a:chExt cx="1050680" cy="1051790"/>
          </a:xfrm>
        </p:grpSpPr>
        <p:cxnSp>
          <p:nvCxnSpPr>
            <p:cNvPr id="50" name="Straight Connector 49">
              <a:extLst>
                <a:ext uri="{FF2B5EF4-FFF2-40B4-BE49-F238E27FC236}">
                  <a16:creationId xmlns:a16="http://schemas.microsoft.com/office/drawing/2014/main" id="{F1C2135C-E448-4646-8CA7-843D985A3CD7}"/>
                </a:ext>
              </a:extLst>
            </p:cNvPr>
            <p:cNvCxnSpPr>
              <a:cxnSpLocks/>
            </p:cNvCxnSpPr>
            <p:nvPr/>
          </p:nvCxnSpPr>
          <p:spPr bwMode="auto">
            <a:xfrm>
              <a:off x="1118890" y="2678100"/>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2" name="Straight Connector 51">
              <a:extLst>
                <a:ext uri="{FF2B5EF4-FFF2-40B4-BE49-F238E27FC236}">
                  <a16:creationId xmlns:a16="http://schemas.microsoft.com/office/drawing/2014/main" id="{9879EE8C-B83D-49FA-9CE1-C2CAB4DE8557}"/>
                </a:ext>
              </a:extLst>
            </p:cNvPr>
            <p:cNvCxnSpPr>
              <a:cxnSpLocks/>
            </p:cNvCxnSpPr>
            <p:nvPr/>
          </p:nvCxnSpPr>
          <p:spPr bwMode="auto">
            <a:xfrm>
              <a:off x="1112235" y="3729890"/>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8" name="Straight Arrow Connector 57">
              <a:extLst>
                <a:ext uri="{FF2B5EF4-FFF2-40B4-BE49-F238E27FC236}">
                  <a16:creationId xmlns:a16="http://schemas.microsoft.com/office/drawing/2014/main" id="{496F7C57-3CAA-4085-8910-6B24B999D4EB}"/>
                </a:ext>
              </a:extLst>
            </p:cNvPr>
            <p:cNvCxnSpPr/>
            <p:nvPr/>
          </p:nvCxnSpPr>
          <p:spPr bwMode="auto">
            <a:xfrm>
              <a:off x="1112235" y="2798514"/>
              <a:ext cx="0" cy="817312"/>
            </a:xfrm>
            <a:prstGeom prst="straightConnector1">
              <a:avLst/>
            </a:prstGeom>
            <a:solidFill>
              <a:schemeClr val="accent1"/>
            </a:solidFill>
            <a:ln w="28575" cap="flat" cmpd="sng" algn="ctr">
              <a:solidFill>
                <a:srgbClr val="C00000"/>
              </a:solidFill>
              <a:prstDash val="solid"/>
              <a:round/>
              <a:headEnd type="none" w="med" len="med"/>
              <a:tailEnd type="triangle"/>
            </a:ln>
            <a:effectLst/>
          </p:spPr>
        </p:cxnSp>
        <p:sp>
          <p:nvSpPr>
            <p:cNvPr id="59" name="TextBox 58">
              <a:extLst>
                <a:ext uri="{FF2B5EF4-FFF2-40B4-BE49-F238E27FC236}">
                  <a16:creationId xmlns:a16="http://schemas.microsoft.com/office/drawing/2014/main" id="{F41F112D-599E-44E4-8E04-F1351534AC18}"/>
                </a:ext>
              </a:extLst>
            </p:cNvPr>
            <p:cNvSpPr txBox="1"/>
            <p:nvPr/>
          </p:nvSpPr>
          <p:spPr>
            <a:xfrm>
              <a:off x="808070" y="3016484"/>
              <a:ext cx="379160" cy="400109"/>
            </a:xfrm>
            <a:prstGeom prst="rect">
              <a:avLst/>
            </a:prstGeom>
            <a:noFill/>
          </p:spPr>
          <p:txBody>
            <a:bodyPr wrap="square" rtlCol="0">
              <a:spAutoFit/>
            </a:bodyPr>
            <a:lstStyle/>
            <a:p>
              <a:r>
                <a:rPr lang="en-US" sz="1350" dirty="0">
                  <a:solidFill>
                    <a:srgbClr val="C00000"/>
                  </a:solidFill>
                </a:rPr>
                <a:t>V</a:t>
              </a:r>
              <a:endParaRPr lang="en-GB" sz="1350" dirty="0">
                <a:solidFill>
                  <a:srgbClr val="C00000"/>
                </a:solidFill>
              </a:endParaRPr>
            </a:p>
          </p:txBody>
        </p:sp>
      </p:grpSp>
      <p:grpSp>
        <p:nvGrpSpPr>
          <p:cNvPr id="81" name="Group 80">
            <a:extLst>
              <a:ext uri="{FF2B5EF4-FFF2-40B4-BE49-F238E27FC236}">
                <a16:creationId xmlns:a16="http://schemas.microsoft.com/office/drawing/2014/main" id="{AADAF0EF-13D2-4A45-96ED-7A5E3727FD60}"/>
              </a:ext>
            </a:extLst>
          </p:cNvPr>
          <p:cNvGrpSpPr/>
          <p:nvPr/>
        </p:nvGrpSpPr>
        <p:grpSpPr>
          <a:xfrm>
            <a:off x="108442" y="2673577"/>
            <a:ext cx="572576" cy="555607"/>
            <a:chOff x="270993" y="2909691"/>
            <a:chExt cx="577096" cy="521459"/>
          </a:xfrm>
        </p:grpSpPr>
        <p:sp>
          <p:nvSpPr>
            <p:cNvPr id="62" name="Arrow: Right 61">
              <a:extLst>
                <a:ext uri="{FF2B5EF4-FFF2-40B4-BE49-F238E27FC236}">
                  <a16:creationId xmlns:a16="http://schemas.microsoft.com/office/drawing/2014/main" id="{C32EB8C2-81FC-40DE-9B76-C00D4FFF0DF7}"/>
                </a:ext>
              </a:extLst>
            </p:cNvPr>
            <p:cNvSpPr/>
            <p:nvPr/>
          </p:nvSpPr>
          <p:spPr bwMode="auto">
            <a:xfrm>
              <a:off x="579225" y="2909691"/>
              <a:ext cx="268864" cy="521459"/>
            </a:xfrm>
            <a:prstGeom prst="rightArrow">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solidFill>
                  <a:srgbClr val="FFFF00"/>
                </a:solidFill>
                <a:latin typeface="Comic Sans MS" pitchFamily="66" charset="0"/>
              </a:endParaRPr>
            </a:p>
          </p:txBody>
        </p:sp>
        <p:pic>
          <p:nvPicPr>
            <p:cNvPr id="80" name="Picture 79" descr="A picture containing text, clock, watch, gauge&#10;&#10;Description automatically generated">
              <a:extLst>
                <a:ext uri="{FF2B5EF4-FFF2-40B4-BE49-F238E27FC236}">
                  <a16:creationId xmlns:a16="http://schemas.microsoft.com/office/drawing/2014/main" id="{045EBB1A-0C7C-4363-ABFC-43F9DDE813FF}"/>
                </a:ext>
              </a:extLst>
            </p:cNvPr>
            <p:cNvPicPr>
              <a:picLocks noChangeAspect="1"/>
            </p:cNvPicPr>
            <p:nvPr/>
          </p:nvPicPr>
          <p:blipFill rotWithShape="1">
            <a:blip r:embed="rId4">
              <a:extLst>
                <a:ext uri="{28A0092B-C50C-407E-A947-70E740481C1C}">
                  <a14:useLocalDpi xmlns:a14="http://schemas.microsoft.com/office/drawing/2010/main" val="0"/>
                </a:ext>
              </a:extLst>
            </a:blip>
            <a:srcRect l="948" t="22625" r="85590" b="24795"/>
            <a:stretch/>
          </p:blipFill>
          <p:spPr>
            <a:xfrm>
              <a:off x="270993" y="2987285"/>
              <a:ext cx="268835" cy="307240"/>
            </a:xfrm>
            <a:prstGeom prst="rect">
              <a:avLst/>
            </a:prstGeom>
          </p:spPr>
        </p:pic>
      </p:grpSp>
      <p:grpSp>
        <p:nvGrpSpPr>
          <p:cNvPr id="83" name="Group 82">
            <a:extLst>
              <a:ext uri="{FF2B5EF4-FFF2-40B4-BE49-F238E27FC236}">
                <a16:creationId xmlns:a16="http://schemas.microsoft.com/office/drawing/2014/main" id="{089B12F4-E88B-4BD0-A266-BEB1673F87A7}"/>
              </a:ext>
            </a:extLst>
          </p:cNvPr>
          <p:cNvGrpSpPr/>
          <p:nvPr/>
        </p:nvGrpSpPr>
        <p:grpSpPr>
          <a:xfrm>
            <a:off x="223921" y="3377538"/>
            <a:ext cx="675974" cy="517418"/>
            <a:chOff x="467024" y="3454995"/>
            <a:chExt cx="745898" cy="468987"/>
          </a:xfrm>
        </p:grpSpPr>
        <p:grpSp>
          <p:nvGrpSpPr>
            <p:cNvPr id="75" name="Group 74">
              <a:extLst>
                <a:ext uri="{FF2B5EF4-FFF2-40B4-BE49-F238E27FC236}">
                  <a16:creationId xmlns:a16="http://schemas.microsoft.com/office/drawing/2014/main" id="{AED465BF-37BE-43BD-BF3B-2243F0B5ACD0}"/>
                </a:ext>
              </a:extLst>
            </p:cNvPr>
            <p:cNvGrpSpPr/>
            <p:nvPr/>
          </p:nvGrpSpPr>
          <p:grpSpPr>
            <a:xfrm>
              <a:off x="825669" y="3454995"/>
              <a:ext cx="387253" cy="388249"/>
              <a:chOff x="757705" y="3655232"/>
              <a:chExt cx="387253" cy="388249"/>
            </a:xfrm>
          </p:grpSpPr>
          <p:sp>
            <p:nvSpPr>
              <p:cNvPr id="73" name="Arrow: Right 72">
                <a:extLst>
                  <a:ext uri="{FF2B5EF4-FFF2-40B4-BE49-F238E27FC236}">
                    <a16:creationId xmlns:a16="http://schemas.microsoft.com/office/drawing/2014/main" id="{7754F5AC-2AC8-4C61-ADD9-C13E3F85D672}"/>
                  </a:ext>
                </a:extLst>
              </p:cNvPr>
              <p:cNvSpPr/>
              <p:nvPr/>
            </p:nvSpPr>
            <p:spPr bwMode="auto">
              <a:xfrm>
                <a:off x="765798" y="3655232"/>
                <a:ext cx="379160" cy="207318"/>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74" name="Rectangle 73">
                <a:extLst>
                  <a:ext uri="{FF2B5EF4-FFF2-40B4-BE49-F238E27FC236}">
                    <a16:creationId xmlns:a16="http://schemas.microsoft.com/office/drawing/2014/main" id="{899271CE-EF5B-4661-A0E6-080400E3D9C0}"/>
                  </a:ext>
                </a:extLst>
              </p:cNvPr>
              <p:cNvSpPr/>
              <p:nvPr/>
            </p:nvSpPr>
            <p:spPr bwMode="auto">
              <a:xfrm>
                <a:off x="757705" y="3712125"/>
                <a:ext cx="84903" cy="331356"/>
              </a:xfrm>
              <a:prstGeom prst="rect">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pic>
          <p:nvPicPr>
            <p:cNvPr id="82" name="Picture 81" descr="A picture containing text, clock&#10;&#10;Description automatically generated">
              <a:extLst>
                <a:ext uri="{FF2B5EF4-FFF2-40B4-BE49-F238E27FC236}">
                  <a16:creationId xmlns:a16="http://schemas.microsoft.com/office/drawing/2014/main" id="{7A400BCF-3238-44C8-BCF7-0AD93D7DA3B4}"/>
                </a:ext>
              </a:extLst>
            </p:cNvPr>
            <p:cNvPicPr>
              <a:picLocks noChangeAspect="1"/>
            </p:cNvPicPr>
            <p:nvPr/>
          </p:nvPicPr>
          <p:blipFill rotWithShape="1">
            <a:blip r:embed="rId5">
              <a:extLst>
                <a:ext uri="{28A0092B-C50C-407E-A947-70E740481C1C}">
                  <a14:useLocalDpi xmlns:a14="http://schemas.microsoft.com/office/drawing/2010/main" val="0"/>
                </a:ext>
              </a:extLst>
            </a:blip>
            <a:srcRect t="25097" r="84911" b="28895"/>
            <a:stretch/>
          </p:blipFill>
          <p:spPr>
            <a:xfrm>
              <a:off x="467024" y="3655147"/>
              <a:ext cx="329086" cy="268835"/>
            </a:xfrm>
            <a:prstGeom prst="rect">
              <a:avLst/>
            </a:prstGeom>
          </p:spPr>
        </p:pic>
      </p:grpSp>
      <p:grpSp>
        <p:nvGrpSpPr>
          <p:cNvPr id="3" name="Group 2">
            <a:extLst>
              <a:ext uri="{FF2B5EF4-FFF2-40B4-BE49-F238E27FC236}">
                <a16:creationId xmlns:a16="http://schemas.microsoft.com/office/drawing/2014/main" id="{CB963379-2C79-4095-8C96-AA94E3694763}"/>
              </a:ext>
            </a:extLst>
          </p:cNvPr>
          <p:cNvGrpSpPr/>
          <p:nvPr/>
        </p:nvGrpSpPr>
        <p:grpSpPr>
          <a:xfrm>
            <a:off x="3588996" y="2689591"/>
            <a:ext cx="2642670" cy="1012168"/>
            <a:chOff x="4785327" y="2443118"/>
            <a:chExt cx="3523560" cy="1349557"/>
          </a:xfrm>
        </p:grpSpPr>
        <p:sp>
          <p:nvSpPr>
            <p:cNvPr id="84" name="TextBox 83">
              <a:extLst>
                <a:ext uri="{FF2B5EF4-FFF2-40B4-BE49-F238E27FC236}">
                  <a16:creationId xmlns:a16="http://schemas.microsoft.com/office/drawing/2014/main" id="{684908C6-B7AD-4018-A4ED-92EA367FF8EF}"/>
                </a:ext>
              </a:extLst>
            </p:cNvPr>
            <p:cNvSpPr txBox="1"/>
            <p:nvPr/>
          </p:nvSpPr>
          <p:spPr>
            <a:xfrm>
              <a:off x="4803411" y="3115567"/>
              <a:ext cx="2398179" cy="677108"/>
            </a:xfrm>
            <a:prstGeom prst="rect">
              <a:avLst/>
            </a:prstGeom>
            <a:noFill/>
          </p:spPr>
          <p:txBody>
            <a:bodyPr wrap="none" rtlCol="0">
              <a:spAutoFit/>
            </a:bodyPr>
            <a:lstStyle/>
            <a:p>
              <a:pPr algn="ctr"/>
              <a:r>
                <a:rPr lang="en-US" sz="1350" i="1" dirty="0"/>
                <a:t>power to the resonator</a:t>
              </a:r>
            </a:p>
            <a:p>
              <a:pPr algn="ctr"/>
              <a:r>
                <a:rPr lang="en-US" sz="1350" i="1" dirty="0"/>
                <a:t>circuit</a:t>
              </a:r>
              <a:endParaRPr lang="en-GB" sz="1350" i="1" dirty="0"/>
            </a:p>
          </p:txBody>
        </p:sp>
        <p:pic>
          <p:nvPicPr>
            <p:cNvPr id="89" name="Picture 88" descr="A picture containing text, clock, watch, gauge&#10;&#10;Description automatically generated">
              <a:extLst>
                <a:ext uri="{FF2B5EF4-FFF2-40B4-BE49-F238E27FC236}">
                  <a16:creationId xmlns:a16="http://schemas.microsoft.com/office/drawing/2014/main" id="{6F8A0893-7DF0-4686-9D47-D2BE4020FA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85327" y="2443118"/>
              <a:ext cx="3523560" cy="764644"/>
            </a:xfrm>
            <a:prstGeom prst="rect">
              <a:avLst/>
            </a:prstGeom>
          </p:spPr>
        </p:pic>
      </p:grpSp>
      <p:pic>
        <p:nvPicPr>
          <p:cNvPr id="8" name="Picture 7">
            <a:extLst>
              <a:ext uri="{FF2B5EF4-FFF2-40B4-BE49-F238E27FC236}">
                <a16:creationId xmlns:a16="http://schemas.microsoft.com/office/drawing/2014/main" id="{3E36BF00-2128-43C5-A2E5-8F32070E9A13}"/>
              </a:ext>
            </a:extLst>
          </p:cNvPr>
          <p:cNvPicPr>
            <a:picLocks noChangeAspect="1"/>
          </p:cNvPicPr>
          <p:nvPr/>
        </p:nvPicPr>
        <p:blipFill rotWithShape="1">
          <a:blip r:embed="rId7">
            <a:extLst>
              <a:ext uri="{28A0092B-C50C-407E-A947-70E740481C1C}">
                <a14:useLocalDpi xmlns:a14="http://schemas.microsoft.com/office/drawing/2010/main" val="0"/>
              </a:ext>
            </a:extLst>
          </a:blip>
          <a:srcRect l="15435"/>
          <a:stretch/>
        </p:blipFill>
        <p:spPr>
          <a:xfrm>
            <a:off x="6242882" y="2736478"/>
            <a:ext cx="2482899" cy="439040"/>
          </a:xfrm>
          <a:prstGeom prst="rect">
            <a:avLst/>
          </a:prstGeom>
        </p:spPr>
      </p:pic>
      <p:grpSp>
        <p:nvGrpSpPr>
          <p:cNvPr id="76" name="Group 75">
            <a:extLst>
              <a:ext uri="{FF2B5EF4-FFF2-40B4-BE49-F238E27FC236}">
                <a16:creationId xmlns:a16="http://schemas.microsoft.com/office/drawing/2014/main" id="{5F5A195E-1C23-4855-9FFA-619246F53E31}"/>
              </a:ext>
            </a:extLst>
          </p:cNvPr>
          <p:cNvGrpSpPr/>
          <p:nvPr/>
        </p:nvGrpSpPr>
        <p:grpSpPr>
          <a:xfrm>
            <a:off x="203245" y="3868684"/>
            <a:ext cx="4793777" cy="547046"/>
            <a:chOff x="796109" y="4663400"/>
            <a:chExt cx="5042486" cy="729396"/>
          </a:xfrm>
        </p:grpSpPr>
        <p:sp>
          <p:nvSpPr>
            <p:cNvPr id="78" name="TextBox 77">
              <a:extLst>
                <a:ext uri="{FF2B5EF4-FFF2-40B4-BE49-F238E27FC236}">
                  <a16:creationId xmlns:a16="http://schemas.microsoft.com/office/drawing/2014/main" id="{8FA0215E-533D-4894-90DD-D6D5FFC8E2BB}"/>
                </a:ext>
              </a:extLst>
            </p:cNvPr>
            <p:cNvSpPr txBox="1"/>
            <p:nvPr/>
          </p:nvSpPr>
          <p:spPr>
            <a:xfrm>
              <a:off x="796109" y="4757139"/>
              <a:ext cx="3794972" cy="533481"/>
            </a:xfrm>
            <a:prstGeom prst="rect">
              <a:avLst/>
            </a:prstGeom>
            <a:noFill/>
          </p:spPr>
          <p:txBody>
            <a:bodyPr wrap="square" rtlCol="0">
              <a:spAutoFit/>
            </a:bodyPr>
            <a:lstStyle/>
            <a:p>
              <a:r>
                <a:rPr lang="en-US" sz="2000" dirty="0"/>
                <a:t>Power dissipated in the resistor:</a:t>
              </a:r>
              <a:endParaRPr lang="en-GB" sz="2000" dirty="0"/>
            </a:p>
          </p:txBody>
        </p:sp>
        <p:pic>
          <p:nvPicPr>
            <p:cNvPr id="88" name="Picture 87" descr="A picture containing text, clock, watch, gauge&#10;&#10;Description automatically generated">
              <a:extLst>
                <a:ext uri="{FF2B5EF4-FFF2-40B4-BE49-F238E27FC236}">
                  <a16:creationId xmlns:a16="http://schemas.microsoft.com/office/drawing/2014/main" id="{0336648F-9697-4D8B-B597-DD121D2431C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79680" y="4663400"/>
              <a:ext cx="1458915" cy="729396"/>
            </a:xfrm>
            <a:prstGeom prst="rect">
              <a:avLst/>
            </a:prstGeom>
          </p:spPr>
        </p:pic>
      </p:grpSp>
      <p:grpSp>
        <p:nvGrpSpPr>
          <p:cNvPr id="22" name="Group 21"/>
          <p:cNvGrpSpPr/>
          <p:nvPr/>
        </p:nvGrpSpPr>
        <p:grpSpPr>
          <a:xfrm>
            <a:off x="6007633" y="2337845"/>
            <a:ext cx="2953395" cy="779537"/>
            <a:chOff x="6007633" y="2337845"/>
            <a:chExt cx="2953395" cy="779537"/>
          </a:xfrm>
        </p:grpSpPr>
        <p:grpSp>
          <p:nvGrpSpPr>
            <p:cNvPr id="12" name="Group 11">
              <a:extLst>
                <a:ext uri="{FF2B5EF4-FFF2-40B4-BE49-F238E27FC236}">
                  <a16:creationId xmlns:a16="http://schemas.microsoft.com/office/drawing/2014/main" id="{7D14F944-DCCD-4FA6-ACC6-AE264E952847}"/>
                </a:ext>
              </a:extLst>
            </p:cNvPr>
            <p:cNvGrpSpPr/>
            <p:nvPr/>
          </p:nvGrpSpPr>
          <p:grpSpPr>
            <a:xfrm>
              <a:off x="6007633" y="2337845"/>
              <a:ext cx="2953395" cy="392897"/>
              <a:chOff x="5482634" y="4196837"/>
              <a:chExt cx="3384366" cy="523863"/>
            </a:xfrm>
          </p:grpSpPr>
          <p:sp>
            <p:nvSpPr>
              <p:cNvPr id="71" name="TextBox 70">
                <a:extLst>
                  <a:ext uri="{FF2B5EF4-FFF2-40B4-BE49-F238E27FC236}">
                    <a16:creationId xmlns:a16="http://schemas.microsoft.com/office/drawing/2014/main" id="{A1E8B604-3DE3-496B-927C-9921D8FE6B46}"/>
                  </a:ext>
                </a:extLst>
              </p:cNvPr>
              <p:cNvSpPr txBox="1"/>
              <p:nvPr/>
            </p:nvSpPr>
            <p:spPr>
              <a:xfrm>
                <a:off x="5482634" y="4196837"/>
                <a:ext cx="2140671" cy="492442"/>
              </a:xfrm>
              <a:prstGeom prst="rect">
                <a:avLst/>
              </a:prstGeom>
              <a:noFill/>
            </p:spPr>
            <p:txBody>
              <a:bodyPr wrap="none" rtlCol="0">
                <a:spAutoFit/>
              </a:bodyPr>
              <a:lstStyle/>
              <a:p>
                <a:r>
                  <a:rPr lang="en-US" i="1" dirty="0"/>
                  <a:t>resonance case is:</a:t>
                </a:r>
                <a:endParaRPr lang="en-GB" i="1" dirty="0"/>
              </a:p>
            </p:txBody>
          </p:sp>
          <p:pic>
            <p:nvPicPr>
              <p:cNvPr id="11" name="Picture 10">
                <a:extLst>
                  <a:ext uri="{FF2B5EF4-FFF2-40B4-BE49-F238E27FC236}">
                    <a16:creationId xmlns:a16="http://schemas.microsoft.com/office/drawing/2014/main" id="{AE37453F-AAD2-41B0-8D99-6BF0363EC9C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552981" y="4286314"/>
                <a:ext cx="1314019" cy="434386"/>
              </a:xfrm>
              <a:prstGeom prst="rect">
                <a:avLst/>
              </a:prstGeom>
            </p:spPr>
          </p:pic>
        </p:grpSp>
        <p:grpSp>
          <p:nvGrpSpPr>
            <p:cNvPr id="90" name="Group 89">
              <a:extLst>
                <a:ext uri="{FF2B5EF4-FFF2-40B4-BE49-F238E27FC236}">
                  <a16:creationId xmlns:a16="http://schemas.microsoft.com/office/drawing/2014/main" id="{311F8B7D-179A-408E-9EFE-687B0AB9E20B}"/>
                </a:ext>
              </a:extLst>
            </p:cNvPr>
            <p:cNvGrpSpPr/>
            <p:nvPr/>
          </p:nvGrpSpPr>
          <p:grpSpPr>
            <a:xfrm>
              <a:off x="7726515" y="2810669"/>
              <a:ext cx="787066" cy="306713"/>
              <a:chOff x="6480050" y="3028668"/>
              <a:chExt cx="1919335" cy="1821317"/>
            </a:xfrm>
          </p:grpSpPr>
          <p:grpSp>
            <p:nvGrpSpPr>
              <p:cNvPr id="93" name="Group 92">
                <a:extLst>
                  <a:ext uri="{FF2B5EF4-FFF2-40B4-BE49-F238E27FC236}">
                    <a16:creationId xmlns:a16="http://schemas.microsoft.com/office/drawing/2014/main" id="{23CA195E-E9AB-4B34-9F2C-9DDA4D728C7C}"/>
                  </a:ext>
                </a:extLst>
              </p:cNvPr>
              <p:cNvGrpSpPr/>
              <p:nvPr/>
            </p:nvGrpSpPr>
            <p:grpSpPr>
              <a:xfrm>
                <a:off x="6480050" y="3030291"/>
                <a:ext cx="1919335" cy="1752175"/>
                <a:chOff x="2255500" y="3160165"/>
                <a:chExt cx="1919335" cy="1752175"/>
              </a:xfrm>
            </p:grpSpPr>
            <p:cxnSp>
              <p:nvCxnSpPr>
                <p:cNvPr id="118" name="Straight Connector 117">
                  <a:extLst>
                    <a:ext uri="{FF2B5EF4-FFF2-40B4-BE49-F238E27FC236}">
                      <a16:creationId xmlns:a16="http://schemas.microsoft.com/office/drawing/2014/main" id="{B2F911BB-63C8-4E04-B217-0CB715A3DB78}"/>
                    </a:ext>
                  </a:extLst>
                </p:cNvPr>
                <p:cNvCxnSpPr/>
                <p:nvPr/>
              </p:nvCxnSpPr>
              <p:spPr bwMode="auto">
                <a:xfrm>
                  <a:off x="2255500" y="31601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19" name="Straight Connector 118">
                  <a:extLst>
                    <a:ext uri="{FF2B5EF4-FFF2-40B4-BE49-F238E27FC236}">
                      <a16:creationId xmlns:a16="http://schemas.microsoft.com/office/drawing/2014/main" id="{7ACBA1A0-CEEB-4B60-9492-89DE5B935D57}"/>
                    </a:ext>
                  </a:extLst>
                </p:cNvPr>
                <p:cNvCxnSpPr>
                  <a:cxnSpLocks/>
                </p:cNvCxnSpPr>
                <p:nvPr/>
              </p:nvCxnSpPr>
              <p:spPr bwMode="auto">
                <a:xfrm>
                  <a:off x="2407900" y="3312565"/>
                  <a:ext cx="1766935" cy="1599775"/>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23" name="Straight Connector 122">
                  <a:extLst>
                    <a:ext uri="{FF2B5EF4-FFF2-40B4-BE49-F238E27FC236}">
                      <a16:creationId xmlns:a16="http://schemas.microsoft.com/office/drawing/2014/main" id="{EDA497CD-EF4A-498E-96BF-03146B34E9BD}"/>
                    </a:ext>
                  </a:extLst>
                </p:cNvPr>
                <p:cNvCxnSpPr/>
                <p:nvPr/>
              </p:nvCxnSpPr>
              <p:spPr bwMode="auto">
                <a:xfrm>
                  <a:off x="2293600" y="32363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24" name="Straight Connector 123">
                  <a:extLst>
                    <a:ext uri="{FF2B5EF4-FFF2-40B4-BE49-F238E27FC236}">
                      <a16:creationId xmlns:a16="http://schemas.microsoft.com/office/drawing/2014/main" id="{DC36F08F-16EC-4DEF-93F7-0E5C406F4E7E}"/>
                    </a:ext>
                  </a:extLst>
                </p:cNvPr>
                <p:cNvCxnSpPr/>
                <p:nvPr/>
              </p:nvCxnSpPr>
              <p:spPr bwMode="auto">
                <a:xfrm>
                  <a:off x="2331700" y="31601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25" name="Straight Connector 124">
                  <a:extLst>
                    <a:ext uri="{FF2B5EF4-FFF2-40B4-BE49-F238E27FC236}">
                      <a16:creationId xmlns:a16="http://schemas.microsoft.com/office/drawing/2014/main" id="{2E6F4039-E45A-4649-99EB-DE6B9406B8D8}"/>
                    </a:ext>
                  </a:extLst>
                </p:cNvPr>
                <p:cNvCxnSpPr>
                  <a:cxnSpLocks/>
                </p:cNvCxnSpPr>
                <p:nvPr/>
              </p:nvCxnSpPr>
              <p:spPr bwMode="auto">
                <a:xfrm>
                  <a:off x="2418221" y="3173400"/>
                  <a:ext cx="1652635" cy="1484560"/>
                </a:xfrm>
                <a:prstGeom prst="line">
                  <a:avLst/>
                </a:prstGeom>
                <a:solidFill>
                  <a:schemeClr val="accent1"/>
                </a:solidFill>
                <a:ln w="76200" cap="flat" cmpd="sng" algn="ctr">
                  <a:solidFill>
                    <a:srgbClr val="C00000"/>
                  </a:solidFill>
                  <a:prstDash val="solid"/>
                  <a:round/>
                  <a:headEnd type="none" w="med" len="med"/>
                  <a:tailEnd type="none" w="med" len="med"/>
                </a:ln>
                <a:effectLst/>
              </p:spPr>
            </p:cxnSp>
          </p:grpSp>
          <p:grpSp>
            <p:nvGrpSpPr>
              <p:cNvPr id="94" name="Group 93">
                <a:extLst>
                  <a:ext uri="{FF2B5EF4-FFF2-40B4-BE49-F238E27FC236}">
                    <a16:creationId xmlns:a16="http://schemas.microsoft.com/office/drawing/2014/main" id="{B40BDB3B-A185-4383-B458-C55806FD4649}"/>
                  </a:ext>
                </a:extLst>
              </p:cNvPr>
              <p:cNvGrpSpPr/>
              <p:nvPr/>
            </p:nvGrpSpPr>
            <p:grpSpPr>
              <a:xfrm>
                <a:off x="6551079" y="3028668"/>
                <a:ext cx="1766935" cy="1821317"/>
                <a:chOff x="2491093" y="3234743"/>
                <a:chExt cx="1838351" cy="1919335"/>
              </a:xfrm>
            </p:grpSpPr>
            <p:grpSp>
              <p:nvGrpSpPr>
                <p:cNvPr id="98" name="Group 97">
                  <a:extLst>
                    <a:ext uri="{FF2B5EF4-FFF2-40B4-BE49-F238E27FC236}">
                      <a16:creationId xmlns:a16="http://schemas.microsoft.com/office/drawing/2014/main" id="{CDEC560E-DD8E-4FF5-AD74-FE94F7917C02}"/>
                    </a:ext>
                  </a:extLst>
                </p:cNvPr>
                <p:cNvGrpSpPr/>
                <p:nvPr/>
              </p:nvGrpSpPr>
              <p:grpSpPr>
                <a:xfrm rot="5860814">
                  <a:off x="2450601" y="3275235"/>
                  <a:ext cx="1919335" cy="1838351"/>
                  <a:chOff x="2255500" y="3073989"/>
                  <a:chExt cx="1919335" cy="1838351"/>
                </a:xfrm>
              </p:grpSpPr>
              <p:cxnSp>
                <p:nvCxnSpPr>
                  <p:cNvPr id="106" name="Straight Connector 105">
                    <a:extLst>
                      <a:ext uri="{FF2B5EF4-FFF2-40B4-BE49-F238E27FC236}">
                        <a16:creationId xmlns:a16="http://schemas.microsoft.com/office/drawing/2014/main" id="{ECE30998-131A-4302-972F-9C92783CDAB9}"/>
                      </a:ext>
                    </a:extLst>
                  </p:cNvPr>
                  <p:cNvCxnSpPr/>
                  <p:nvPr/>
                </p:nvCxnSpPr>
                <p:spPr bwMode="auto">
                  <a:xfrm>
                    <a:off x="2255500" y="31601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08" name="Straight Connector 107">
                    <a:extLst>
                      <a:ext uri="{FF2B5EF4-FFF2-40B4-BE49-F238E27FC236}">
                        <a16:creationId xmlns:a16="http://schemas.microsoft.com/office/drawing/2014/main" id="{16F3DB16-814D-427A-BD0F-7326693CCAB3}"/>
                      </a:ext>
                    </a:extLst>
                  </p:cNvPr>
                  <p:cNvCxnSpPr>
                    <a:cxnSpLocks/>
                  </p:cNvCxnSpPr>
                  <p:nvPr/>
                </p:nvCxnSpPr>
                <p:spPr bwMode="auto">
                  <a:xfrm>
                    <a:off x="2407900" y="3312565"/>
                    <a:ext cx="1766935" cy="1599775"/>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11" name="Straight Connector 110">
                    <a:extLst>
                      <a:ext uri="{FF2B5EF4-FFF2-40B4-BE49-F238E27FC236}">
                        <a16:creationId xmlns:a16="http://schemas.microsoft.com/office/drawing/2014/main" id="{BAC1BC15-B8E8-4AAF-A506-74E14D5A88BF}"/>
                      </a:ext>
                    </a:extLst>
                  </p:cNvPr>
                  <p:cNvCxnSpPr/>
                  <p:nvPr/>
                </p:nvCxnSpPr>
                <p:spPr bwMode="auto">
                  <a:xfrm>
                    <a:off x="2293600" y="32363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12" name="Straight Connector 111">
                    <a:extLst>
                      <a:ext uri="{FF2B5EF4-FFF2-40B4-BE49-F238E27FC236}">
                        <a16:creationId xmlns:a16="http://schemas.microsoft.com/office/drawing/2014/main" id="{ED47A69E-4AF7-4D05-8141-5A8929660EAE}"/>
                      </a:ext>
                    </a:extLst>
                  </p:cNvPr>
                  <p:cNvCxnSpPr/>
                  <p:nvPr/>
                </p:nvCxnSpPr>
                <p:spPr bwMode="auto">
                  <a:xfrm>
                    <a:off x="2331700" y="31601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13" name="Straight Connector 112">
                    <a:extLst>
                      <a:ext uri="{FF2B5EF4-FFF2-40B4-BE49-F238E27FC236}">
                        <a16:creationId xmlns:a16="http://schemas.microsoft.com/office/drawing/2014/main" id="{6516AF57-DE52-456D-B803-AF1A29C96353}"/>
                      </a:ext>
                    </a:extLst>
                  </p:cNvPr>
                  <p:cNvCxnSpPr>
                    <a:cxnSpLocks/>
                  </p:cNvCxnSpPr>
                  <p:nvPr/>
                </p:nvCxnSpPr>
                <p:spPr bwMode="auto">
                  <a:xfrm rot="15739186" flipH="1">
                    <a:off x="2416576" y="3207057"/>
                    <a:ext cx="1643495" cy="1377360"/>
                  </a:xfrm>
                  <a:prstGeom prst="line">
                    <a:avLst/>
                  </a:prstGeom>
                  <a:solidFill>
                    <a:schemeClr val="accent1"/>
                  </a:solidFill>
                  <a:ln w="76200" cap="flat" cmpd="sng" algn="ctr">
                    <a:solidFill>
                      <a:srgbClr val="C00000"/>
                    </a:solidFill>
                    <a:prstDash val="solid"/>
                    <a:round/>
                    <a:headEnd type="none" w="med" len="med"/>
                    <a:tailEnd type="none" w="med" len="med"/>
                  </a:ln>
                  <a:effectLst/>
                </p:spPr>
              </p:cxnSp>
            </p:grpSp>
            <p:cxnSp>
              <p:nvCxnSpPr>
                <p:cNvPr id="101" name="Straight Connector 100">
                  <a:extLst>
                    <a:ext uri="{FF2B5EF4-FFF2-40B4-BE49-F238E27FC236}">
                      <a16:creationId xmlns:a16="http://schemas.microsoft.com/office/drawing/2014/main" id="{A3327EBF-986D-4A50-AAF0-1685DD51FDB4}"/>
                    </a:ext>
                  </a:extLst>
                </p:cNvPr>
                <p:cNvCxnSpPr>
                  <a:cxnSpLocks/>
                </p:cNvCxnSpPr>
                <p:nvPr/>
              </p:nvCxnSpPr>
              <p:spPr bwMode="auto">
                <a:xfrm flipH="1">
                  <a:off x="2643155" y="3507665"/>
                  <a:ext cx="1431576" cy="1278063"/>
                </a:xfrm>
                <a:prstGeom prst="line">
                  <a:avLst/>
                </a:prstGeom>
                <a:solidFill>
                  <a:schemeClr val="accent1"/>
                </a:solidFill>
                <a:ln w="76200" cap="flat" cmpd="sng" algn="ctr">
                  <a:solidFill>
                    <a:srgbClr val="C00000"/>
                  </a:solidFill>
                  <a:prstDash val="solid"/>
                  <a:round/>
                  <a:headEnd type="none" w="med" len="med"/>
                  <a:tailEnd type="none" w="med" len="med"/>
                </a:ln>
                <a:effectLst/>
              </p:spPr>
            </p:cxnSp>
          </p:grpSp>
        </p:grpSp>
      </p:grpSp>
      <p:grpSp>
        <p:nvGrpSpPr>
          <p:cNvPr id="26" name="Group 25">
            <a:extLst>
              <a:ext uri="{FF2B5EF4-FFF2-40B4-BE49-F238E27FC236}">
                <a16:creationId xmlns:a16="http://schemas.microsoft.com/office/drawing/2014/main" id="{6BC2ECC5-E3E4-4DFF-A1D3-0AAA87D0FA79}"/>
              </a:ext>
            </a:extLst>
          </p:cNvPr>
          <p:cNvGrpSpPr/>
          <p:nvPr/>
        </p:nvGrpSpPr>
        <p:grpSpPr>
          <a:xfrm>
            <a:off x="6862663" y="3366929"/>
            <a:ext cx="1903348" cy="1465847"/>
            <a:chOff x="6815379" y="3429000"/>
            <a:chExt cx="2537797" cy="1954463"/>
          </a:xfrm>
        </p:grpSpPr>
        <p:pic>
          <p:nvPicPr>
            <p:cNvPr id="23" name="Picture 22" descr="A picture containing text, clock, watch, gauge&#10;&#10;Description automatically generated">
              <a:extLst>
                <a:ext uri="{FF2B5EF4-FFF2-40B4-BE49-F238E27FC236}">
                  <a16:creationId xmlns:a16="http://schemas.microsoft.com/office/drawing/2014/main" id="{B904E331-C7DB-4BF6-80AA-1BFA0795780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15379" y="4357824"/>
              <a:ext cx="2537797" cy="1025639"/>
            </a:xfrm>
            <a:prstGeom prst="rect">
              <a:avLst/>
            </a:prstGeom>
          </p:spPr>
        </p:pic>
        <p:sp>
          <p:nvSpPr>
            <p:cNvPr id="24" name="Arrow: Down 23">
              <a:extLst>
                <a:ext uri="{FF2B5EF4-FFF2-40B4-BE49-F238E27FC236}">
                  <a16:creationId xmlns:a16="http://schemas.microsoft.com/office/drawing/2014/main" id="{688F452F-AB60-4751-81F9-8901E7FD4F40}"/>
                </a:ext>
              </a:extLst>
            </p:cNvPr>
            <p:cNvSpPr/>
            <p:nvPr/>
          </p:nvSpPr>
          <p:spPr bwMode="auto">
            <a:xfrm>
              <a:off x="6926082" y="3429000"/>
              <a:ext cx="2185134" cy="809464"/>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nvGrpSpPr>
          <p:cNvPr id="37" name="Group 36">
            <a:extLst>
              <a:ext uri="{FF2B5EF4-FFF2-40B4-BE49-F238E27FC236}">
                <a16:creationId xmlns:a16="http://schemas.microsoft.com/office/drawing/2014/main" id="{BA8BE1EB-8DD9-4905-8CA6-FB52A29E180C}"/>
              </a:ext>
            </a:extLst>
          </p:cNvPr>
          <p:cNvGrpSpPr/>
          <p:nvPr/>
        </p:nvGrpSpPr>
        <p:grpSpPr>
          <a:xfrm>
            <a:off x="979975" y="2610965"/>
            <a:ext cx="2560624" cy="2719092"/>
            <a:chOff x="1249112" y="2588870"/>
            <a:chExt cx="2874324" cy="3247043"/>
          </a:xfrm>
        </p:grpSpPr>
        <p:pic>
          <p:nvPicPr>
            <p:cNvPr id="28" name="Picture 27" descr="A picture containing text, clock&#10;&#10;Description automatically generated">
              <a:extLst>
                <a:ext uri="{FF2B5EF4-FFF2-40B4-BE49-F238E27FC236}">
                  <a16:creationId xmlns:a16="http://schemas.microsoft.com/office/drawing/2014/main" id="{19C6E9C2-B95D-438A-B6A2-072F0BFDC04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49112" y="5056532"/>
              <a:ext cx="1690656" cy="779381"/>
            </a:xfrm>
            <a:prstGeom prst="rect">
              <a:avLst/>
            </a:prstGeom>
            <a:ln w="28575">
              <a:solidFill>
                <a:srgbClr val="CC0000"/>
              </a:solidFill>
            </a:ln>
          </p:spPr>
        </p:pic>
        <p:sp>
          <p:nvSpPr>
            <p:cNvPr id="30" name="Rectangle 29">
              <a:extLst>
                <a:ext uri="{FF2B5EF4-FFF2-40B4-BE49-F238E27FC236}">
                  <a16:creationId xmlns:a16="http://schemas.microsoft.com/office/drawing/2014/main" id="{29AB766F-6123-4B44-9BAD-BC12A9BCB43C}"/>
                </a:ext>
              </a:extLst>
            </p:cNvPr>
            <p:cNvSpPr/>
            <p:nvPr/>
          </p:nvSpPr>
          <p:spPr bwMode="auto">
            <a:xfrm>
              <a:off x="2537499" y="2588870"/>
              <a:ext cx="1585937" cy="990370"/>
            </a:xfrm>
            <a:prstGeom prst="rect">
              <a:avLst/>
            </a:prstGeom>
            <a:noFill/>
            <a:ln w="28575" cap="flat" cmpd="sng" algn="ctr">
              <a:solidFill>
                <a:srgbClr val="CC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cxnSp>
          <p:nvCxnSpPr>
            <p:cNvPr id="32" name="Straight Arrow Connector 31">
              <a:extLst>
                <a:ext uri="{FF2B5EF4-FFF2-40B4-BE49-F238E27FC236}">
                  <a16:creationId xmlns:a16="http://schemas.microsoft.com/office/drawing/2014/main" id="{D8EFEE9A-4ED8-4107-90C1-3A953C505C72}"/>
                </a:ext>
              </a:extLst>
            </p:cNvPr>
            <p:cNvCxnSpPr>
              <a:cxnSpLocks/>
              <a:stCxn id="30" idx="2"/>
              <a:endCxn id="28" idx="0"/>
            </p:cNvCxnSpPr>
            <p:nvPr/>
          </p:nvCxnSpPr>
          <p:spPr bwMode="auto">
            <a:xfrm flipH="1">
              <a:off x="2094440" y="3579240"/>
              <a:ext cx="1236027" cy="1477292"/>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pic>
        <p:nvPicPr>
          <p:cNvPr id="39" name="Picture 38" descr="Letter&#10;&#10;Description automatically generated">
            <a:extLst>
              <a:ext uri="{FF2B5EF4-FFF2-40B4-BE49-F238E27FC236}">
                <a16:creationId xmlns:a16="http://schemas.microsoft.com/office/drawing/2014/main" id="{02ACDDDC-86C7-4977-8289-25C58EC55B7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46811" y="4582655"/>
            <a:ext cx="3423347" cy="829016"/>
          </a:xfrm>
          <a:prstGeom prst="rect">
            <a:avLst/>
          </a:prstGeom>
          <a:ln w="28575">
            <a:solidFill>
              <a:srgbClr val="CC0000"/>
            </a:solidFill>
          </a:ln>
        </p:spPr>
      </p:pic>
      <p:pic>
        <p:nvPicPr>
          <p:cNvPr id="72" name="Picture 7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335243" y="5787243"/>
            <a:ext cx="4530083" cy="949061"/>
          </a:xfrm>
          <a:prstGeom prst="rect">
            <a:avLst/>
          </a:prstGeom>
        </p:spPr>
      </p:pic>
      <p:sp>
        <p:nvSpPr>
          <p:cNvPr id="4" name="TextBox 3"/>
          <p:cNvSpPr txBox="1"/>
          <p:nvPr/>
        </p:nvSpPr>
        <p:spPr>
          <a:xfrm>
            <a:off x="842198" y="5723049"/>
            <a:ext cx="3082796" cy="646331"/>
          </a:xfrm>
          <a:prstGeom prst="rect">
            <a:avLst/>
          </a:prstGeom>
          <a:noFill/>
        </p:spPr>
        <p:txBody>
          <a:bodyPr wrap="square" rtlCol="0">
            <a:spAutoFit/>
          </a:bodyPr>
          <a:lstStyle/>
          <a:p>
            <a:r>
              <a:rPr lang="en-US" dirty="0" smtClean="0">
                <a:solidFill>
                  <a:srgbClr val="C00000"/>
                </a:solidFill>
              </a:rPr>
              <a:t>3 Parameters are sufficient </a:t>
            </a:r>
          </a:p>
          <a:p>
            <a:r>
              <a:rPr lang="en-US" dirty="0" smtClean="0">
                <a:solidFill>
                  <a:srgbClr val="C00000"/>
                </a:solidFill>
              </a:rPr>
              <a:t>to describe the cavity</a:t>
            </a:r>
            <a:endParaRPr lang="de-DE" dirty="0">
              <a:solidFill>
                <a:srgbClr val="C00000"/>
              </a:solidFill>
            </a:endParaRPr>
          </a:p>
        </p:txBody>
      </p:sp>
      <p:sp>
        <p:nvSpPr>
          <p:cNvPr id="77" name="Rectangle 3"/>
          <p:cNvSpPr>
            <a:spLocks noChangeArrowheads="1"/>
          </p:cNvSpPr>
          <p:nvPr/>
        </p:nvSpPr>
        <p:spPr bwMode="auto">
          <a:xfrm>
            <a:off x="-1" y="0"/>
            <a:ext cx="844799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smtClean="0">
                <a:solidFill>
                  <a:srgbClr val="1F497D"/>
                </a:solidFill>
                <a:latin typeface="Constantia" pitchFamily="18" charset="0"/>
              </a:rPr>
              <a:t>Cavity equivalent circuit (2/4)</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275704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up)">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barn(inVertical)">
                                      <p:cBhvr>
                                        <p:cTn id="31" dur="500"/>
                                        <p:tgtEl>
                                          <p:spTgt spid="39"/>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spcBef>
                <a:spcPct val="0"/>
              </a:spcBef>
            </a:pPr>
            <a:r>
              <a:rPr lang="en-GB" sz="3200" b="1" dirty="0">
                <a:solidFill>
                  <a:srgbClr val="1F497D"/>
                </a:solidFill>
                <a:latin typeface="Constantia" pitchFamily="18" charset="0"/>
              </a:rPr>
              <a:t>Cavity equivalent circuit </a:t>
            </a:r>
            <a:r>
              <a:rPr lang="en-GB" sz="3200" b="1" dirty="0" smtClean="0">
                <a:solidFill>
                  <a:srgbClr val="1F497D"/>
                </a:solidFill>
                <a:latin typeface="Constantia" pitchFamily="18" charset="0"/>
              </a:rPr>
              <a:t>(3/4</a:t>
            </a:r>
            <a:r>
              <a:rPr lang="en-GB" sz="3200" b="1" dirty="0">
                <a:solidFill>
                  <a:srgbClr val="1F497D"/>
                </a:solidFill>
                <a:latin typeface="Constantia" pitchFamily="18" charset="0"/>
              </a:rPr>
              <a:t>)</a:t>
            </a:r>
            <a:endParaRPr lang="en-GB" sz="3200" dirty="0">
              <a:solidFill>
                <a:srgbClr val="1F497D"/>
              </a:solidFill>
              <a:latin typeface="Constantia" pitchFamily="18" charset="0"/>
            </a:endParaRPr>
          </a:p>
        </p:txBody>
      </p:sp>
      <p:cxnSp>
        <p:nvCxnSpPr>
          <p:cNvPr id="53" name="Straight Connector 52"/>
          <p:cNvCxnSpPr/>
          <p:nvPr/>
        </p:nvCxnSpPr>
        <p:spPr>
          <a:xfrm flipH="1">
            <a:off x="2571750" y="1860912"/>
            <a:ext cx="1289051"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5" name="Group 54"/>
          <p:cNvGrpSpPr/>
          <p:nvPr/>
        </p:nvGrpSpPr>
        <p:grpSpPr>
          <a:xfrm>
            <a:off x="2461215" y="2306403"/>
            <a:ext cx="229060" cy="1145299"/>
            <a:chOff x="2888616" y="2282692"/>
            <a:chExt cx="152400" cy="762000"/>
          </a:xfrm>
        </p:grpSpPr>
        <p:sp>
          <p:nvSpPr>
            <p:cNvPr id="56" name="Arc 55"/>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7" name="Arc 56"/>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8" name="Arc 57"/>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9" name="Arc 58"/>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60" name="Arc 59"/>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69" name="Straight Connector 68"/>
          <p:cNvCxnSpPr/>
          <p:nvPr/>
        </p:nvCxnSpPr>
        <p:spPr>
          <a:xfrm flipV="1">
            <a:off x="2575746" y="1853257"/>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2575746" y="3435201"/>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2566194" y="3904849"/>
            <a:ext cx="13009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Oval 134"/>
          <p:cNvSpPr/>
          <p:nvPr/>
        </p:nvSpPr>
        <p:spPr>
          <a:xfrm>
            <a:off x="3204780" y="1816100"/>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Oval 138"/>
          <p:cNvSpPr/>
          <p:nvPr/>
        </p:nvSpPr>
        <p:spPr>
          <a:xfrm>
            <a:off x="3204780" y="3857656"/>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ectangle 7"/>
          <p:cNvSpPr>
            <a:spLocks noChangeArrowheads="1"/>
          </p:cNvSpPr>
          <p:nvPr/>
        </p:nvSpPr>
        <p:spPr bwMode="auto">
          <a:xfrm>
            <a:off x="317396" y="820782"/>
            <a:ext cx="8412661" cy="5945777"/>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The resonance of a cavity can be understood as simple parallel resonant circuit described by </a:t>
            </a:r>
            <a:r>
              <a:rPr lang="en-GB" sz="2100" b="1" i="1" dirty="0">
                <a:solidFill>
                  <a:srgbClr val="C0504D"/>
                </a:solidFill>
                <a:latin typeface="Constantia" pitchFamily="18" charset="0"/>
                <a:cs typeface="Times New Roman" pitchFamily="18" charset="0"/>
                <a:sym typeface="Wingdings" pitchFamily="2" charset="2"/>
              </a:rPr>
              <a:t>R</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L</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C</a:t>
            </a: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smtClean="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Resonant circuit can also be described by </a:t>
            </a:r>
            <a:r>
              <a:rPr lang="en-GB" sz="2100" b="1" i="1" dirty="0">
                <a:solidFill>
                  <a:srgbClr val="C0504D"/>
                </a:solidFill>
                <a:latin typeface="Constantia" pitchFamily="18" charset="0"/>
                <a:cs typeface="Times New Roman" pitchFamily="18" charset="0"/>
                <a:sym typeface="Wingdings" pitchFamily="2" charset="2"/>
              </a:rPr>
              <a:t>R</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R</a:t>
            </a:r>
            <a:r>
              <a:rPr lang="en-GB" sz="2100" b="1" dirty="0">
                <a:solidFill>
                  <a:srgbClr val="C0504D"/>
                </a:solidFill>
                <a:latin typeface="Constantia" pitchFamily="18" charset="0"/>
                <a:cs typeface="Times New Roman" pitchFamily="18" charset="0"/>
                <a:sym typeface="Wingdings" pitchFamily="2" charset="2"/>
              </a:rPr>
              <a:t>/</a:t>
            </a:r>
            <a:r>
              <a:rPr lang="en-GB" sz="2100" b="1" i="1" dirty="0">
                <a:solidFill>
                  <a:srgbClr val="C0504D"/>
                </a:solidFill>
                <a:latin typeface="Constantia" pitchFamily="18" charset="0"/>
                <a:cs typeface="Times New Roman" pitchFamily="18" charset="0"/>
                <a:sym typeface="Wingdings" pitchFamily="2" charset="2"/>
              </a:rPr>
              <a:t>Q</a:t>
            </a:r>
            <a:r>
              <a:rPr lang="en-GB" sz="2100" b="1" dirty="0">
                <a:solidFill>
                  <a:srgbClr val="C0504D"/>
                </a:solidFill>
                <a:latin typeface="Constantia" pitchFamily="18" charset="0"/>
                <a:cs typeface="Times New Roman" pitchFamily="18" charset="0"/>
                <a:sym typeface="Wingdings" pitchFamily="2" charset="2"/>
              </a:rPr>
              <a:t>, </a:t>
            </a:r>
            <a:r>
              <a:rPr lang="en-GB" sz="2100" b="1" dirty="0">
                <a:solidFill>
                  <a:srgbClr val="C0504D"/>
                </a:solidFill>
                <a:latin typeface="Symbol" panose="05050102010706020507" pitchFamily="18" charset="2"/>
                <a:cs typeface="Times New Roman" pitchFamily="18" charset="0"/>
                <a:sym typeface="Wingdings" pitchFamily="2" charset="2"/>
              </a:rPr>
              <a:t>w</a:t>
            </a:r>
            <a:r>
              <a:rPr lang="en-GB" sz="2100" b="1" baseline="-25000" dirty="0">
                <a:solidFill>
                  <a:srgbClr val="C0504D"/>
                </a:solidFill>
                <a:latin typeface="Constantia" pitchFamily="18" charset="0"/>
                <a:cs typeface="Times New Roman" pitchFamily="18" charset="0"/>
                <a:sym typeface="Wingdings" pitchFamily="2" charset="2"/>
              </a:rPr>
              <a:t>0</a:t>
            </a:r>
            <a:r>
              <a:rPr lang="en-GB" sz="2100" b="1" dirty="0">
                <a:solidFill>
                  <a:srgbClr val="C0504D"/>
                </a:solidFill>
                <a:latin typeface="Constantia" pitchFamily="18" charset="0"/>
                <a:cs typeface="Times New Roman" pitchFamily="18" charset="0"/>
                <a:sym typeface="Wingdings" pitchFamily="2" charset="2"/>
              </a:rPr>
              <a:t> </a:t>
            </a:r>
            <a:r>
              <a:rPr lang="en-GB" sz="2100" b="1" dirty="0">
                <a:latin typeface="Constantia" pitchFamily="18" charset="0"/>
                <a:cs typeface="Times New Roman" pitchFamily="18" charset="0"/>
                <a:sym typeface="Wingdings" pitchFamily="2" charset="2"/>
              </a:rPr>
              <a:t>or any other set of three </a:t>
            </a:r>
            <a:r>
              <a:rPr lang="en-GB" sz="2100" b="1" dirty="0" smtClean="0">
                <a:latin typeface="Constantia" pitchFamily="18" charset="0"/>
                <a:cs typeface="Times New Roman" pitchFamily="18" charset="0"/>
                <a:sym typeface="Wingdings" pitchFamily="2" charset="2"/>
              </a:rPr>
              <a:t>parameters – and this is what cavity designers use.</a:t>
            </a:r>
            <a:endParaRPr lang="en-GB" sz="2100" b="1" baseline="-25000"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baseline="-25000"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p:txBody>
      </p:sp>
      <p:grpSp>
        <p:nvGrpSpPr>
          <p:cNvPr id="3" name="Group 2"/>
          <p:cNvGrpSpPr/>
          <p:nvPr/>
        </p:nvGrpSpPr>
        <p:grpSpPr>
          <a:xfrm>
            <a:off x="3111445" y="1853257"/>
            <a:ext cx="469137" cy="2065116"/>
            <a:chOff x="3721045" y="1853257"/>
            <a:chExt cx="469137" cy="2065116"/>
          </a:xfrm>
        </p:grpSpPr>
        <p:sp>
          <p:nvSpPr>
            <p:cNvPr id="65" name="Rectangle 64"/>
            <p:cNvSpPr/>
            <p:nvPr/>
          </p:nvSpPr>
          <p:spPr>
            <a:xfrm>
              <a:off x="3721045" y="2394163"/>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71" name="Straight Connector 70"/>
            <p:cNvCxnSpPr/>
            <p:nvPr/>
          </p:nvCxnSpPr>
          <p:spPr>
            <a:xfrm flipV="1">
              <a:off x="3855410" y="1853257"/>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3856849" y="3363945"/>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68358" y="1936895"/>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grpSp>
        <p:nvGrpSpPr>
          <p:cNvPr id="4" name="Group 3"/>
          <p:cNvGrpSpPr/>
          <p:nvPr/>
        </p:nvGrpSpPr>
        <p:grpSpPr>
          <a:xfrm>
            <a:off x="3591488" y="1853256"/>
            <a:ext cx="561461" cy="2051594"/>
            <a:chOff x="2991413" y="1853256"/>
            <a:chExt cx="561461" cy="2051594"/>
          </a:xfrm>
        </p:grpSpPr>
        <p:grpSp>
          <p:nvGrpSpPr>
            <p:cNvPr id="66" name="Group 65"/>
            <p:cNvGrpSpPr/>
            <p:nvPr/>
          </p:nvGrpSpPr>
          <p:grpSpPr>
            <a:xfrm>
              <a:off x="2991413" y="2783702"/>
              <a:ext cx="513188" cy="214853"/>
              <a:chOff x="3400623" y="2600252"/>
              <a:chExt cx="441652" cy="142948"/>
            </a:xfrm>
          </p:grpSpPr>
          <p:cxnSp>
            <p:nvCxnSpPr>
              <p:cNvPr id="67" name="Straight Arrow Connector 66"/>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nvCxnSpPr>
          <p:spPr>
            <a:xfrm flipV="1">
              <a:off x="3250336" y="1853256"/>
              <a:ext cx="0" cy="9304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3254864" y="2993585"/>
              <a:ext cx="0" cy="9112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3231050" y="1936895"/>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grpSp>
      <p:sp>
        <p:nvSpPr>
          <p:cNvPr id="95" name="TextBox 94"/>
          <p:cNvSpPr txBox="1"/>
          <p:nvPr/>
        </p:nvSpPr>
        <p:spPr>
          <a:xfrm>
            <a:off x="2581574" y="1936895"/>
            <a:ext cx="321824" cy="415818"/>
          </a:xfrm>
          <a:prstGeom prst="rect">
            <a:avLst/>
          </a:prstGeom>
          <a:noFill/>
        </p:spPr>
        <p:txBody>
          <a:bodyPr wrap="square" rtlCol="0">
            <a:spAutoFit/>
          </a:bodyPr>
          <a:lstStyle/>
          <a:p>
            <a:r>
              <a:rPr lang="en-GB" sz="2100" b="1" i="1" dirty="0">
                <a:latin typeface="Constantia" panose="02030602050306030303" pitchFamily="18" charset="0"/>
              </a:rPr>
              <a:t>L</a:t>
            </a:r>
          </a:p>
        </p:txBody>
      </p:sp>
      <p:cxnSp>
        <p:nvCxnSpPr>
          <p:cNvPr id="12" name="Straight Arrow Connector 11"/>
          <p:cNvCxnSpPr/>
          <p:nvPr/>
        </p:nvCxnSpPr>
        <p:spPr>
          <a:xfrm>
            <a:off x="1578179" y="1860912"/>
            <a:ext cx="949915" cy="0"/>
          </a:xfrm>
          <a:prstGeom prst="straightConnector1">
            <a:avLst/>
          </a:prstGeom>
          <a:ln w="381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1578179" y="3904849"/>
            <a:ext cx="949915" cy="0"/>
          </a:xfrm>
          <a:prstGeom prst="straightConnector1">
            <a:avLst/>
          </a:prstGeom>
          <a:ln w="381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300418" y="2671304"/>
            <a:ext cx="858260" cy="415498"/>
          </a:xfrm>
          <a:prstGeom prst="rect">
            <a:avLst/>
          </a:prstGeom>
          <a:noFill/>
        </p:spPr>
        <p:txBody>
          <a:bodyPr wrap="square" rtlCol="0">
            <a:spAutoFit/>
          </a:bodyPr>
          <a:lstStyle/>
          <a:p>
            <a:r>
              <a:rPr lang="en-GB" sz="2100" b="1" i="1" dirty="0">
                <a:solidFill>
                  <a:srgbClr val="C0504D"/>
                </a:solidFill>
                <a:latin typeface="Constantia" panose="02030602050306030303" pitchFamily="18" charset="0"/>
              </a:rPr>
              <a:t>Z</a:t>
            </a:r>
            <a:r>
              <a:rPr lang="en-GB" sz="2100" b="1" dirty="0">
                <a:solidFill>
                  <a:srgbClr val="C0504D"/>
                </a:solidFill>
                <a:latin typeface="Constantia" panose="02030602050306030303" pitchFamily="18" charset="0"/>
              </a:rPr>
              <a:t>(</a:t>
            </a:r>
            <a:r>
              <a:rPr lang="en-GB" sz="2100" b="1" dirty="0">
                <a:solidFill>
                  <a:srgbClr val="C0504D"/>
                </a:solidFill>
                <a:latin typeface="Symbol" panose="05050102010706020507" pitchFamily="18" charset="2"/>
              </a:rPr>
              <a:t>w</a:t>
            </a:r>
            <a:r>
              <a:rPr lang="en-GB" sz="2100" b="1" dirty="0">
                <a:solidFill>
                  <a:srgbClr val="C0504D"/>
                </a:solidFill>
                <a:latin typeface="Constantia" panose="02030602050306030303" pitchFamily="18" charset="0"/>
              </a:rPr>
              <a:t>)</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7421" y="4305250"/>
            <a:ext cx="4584894" cy="960544"/>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5764" y="1825612"/>
            <a:ext cx="3729705" cy="2408324"/>
          </a:xfrm>
          <a:prstGeom prst="rect">
            <a:avLst/>
          </a:prstGeom>
        </p:spPr>
      </p:pic>
      <p:sp>
        <p:nvSpPr>
          <p:cNvPr id="8" name="Left-Right Arrow 7"/>
          <p:cNvSpPr/>
          <p:nvPr/>
        </p:nvSpPr>
        <p:spPr>
          <a:xfrm>
            <a:off x="6431756" y="3086802"/>
            <a:ext cx="276225" cy="277141"/>
          </a:xfrm>
          <a:prstGeom prst="leftRightArrow">
            <a:avLst>
              <a:gd name="adj1" fmla="val 48282"/>
              <a:gd name="adj2" fmla="val 2680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6666913" y="3015488"/>
            <a:ext cx="492443" cy="369332"/>
          </a:xfrm>
          <a:prstGeom prst="rect">
            <a:avLst/>
          </a:prstGeom>
          <a:noFill/>
        </p:spPr>
        <p:txBody>
          <a:bodyPr wrap="none" rtlCol="0">
            <a:spAutoFit/>
          </a:bodyPr>
          <a:lstStyle/>
          <a:p>
            <a:r>
              <a:rPr lang="en-GB" dirty="0" err="1">
                <a:latin typeface="Symbol" panose="05050102010706020507" pitchFamily="18" charset="2"/>
              </a:rPr>
              <a:t>Dw</a:t>
            </a:r>
            <a:endParaRPr lang="en-GB" dirty="0">
              <a:latin typeface="Symbol" panose="05050102010706020507" pitchFamily="18" charset="2"/>
            </a:endParaRPr>
          </a:p>
        </p:txBody>
      </p:sp>
      <p:pic>
        <p:nvPicPr>
          <p:cNvPr id="37" name="Picture 36" descr="Letter&#10;&#10;Description automatically generated">
            <a:extLst>
              <a:ext uri="{FF2B5EF4-FFF2-40B4-BE49-F238E27FC236}">
                <a16:creationId xmlns:a16="http://schemas.microsoft.com/office/drawing/2014/main" id="{02ACDDDC-86C7-4977-8289-25C58EC55B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396" y="4216160"/>
            <a:ext cx="3423347" cy="829016"/>
          </a:xfrm>
          <a:prstGeom prst="rect">
            <a:avLst/>
          </a:prstGeom>
          <a:ln w="28575">
            <a:noFill/>
          </a:ln>
        </p:spPr>
      </p:pic>
    </p:spTree>
    <p:extLst>
      <p:ext uri="{BB962C8B-B14F-4D97-AF65-F5344CB8AC3E}">
        <p14:creationId xmlns:p14="http://schemas.microsoft.com/office/powerpoint/2010/main" val="34401135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Introduction</a:t>
            </a:r>
          </a:p>
        </p:txBody>
      </p:sp>
    </p:spTree>
    <p:extLst>
      <p:ext uri="{BB962C8B-B14F-4D97-AF65-F5344CB8AC3E}">
        <p14:creationId xmlns:p14="http://schemas.microsoft.com/office/powerpoint/2010/main" val="22649659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BF43B1D-B035-4CEF-BDC3-3BE360A62204}"/>
              </a:ext>
            </a:extLst>
          </p:cNvPr>
          <p:cNvGrpSpPr/>
          <p:nvPr/>
        </p:nvGrpSpPr>
        <p:grpSpPr>
          <a:xfrm>
            <a:off x="372683" y="944631"/>
            <a:ext cx="2614490" cy="2326167"/>
            <a:chOff x="450465" y="1661667"/>
            <a:chExt cx="3485987" cy="3101555"/>
          </a:xfrm>
        </p:grpSpPr>
        <p:grpSp>
          <p:nvGrpSpPr>
            <p:cNvPr id="8" name="Group 7">
              <a:extLst>
                <a:ext uri="{FF2B5EF4-FFF2-40B4-BE49-F238E27FC236}">
                  <a16:creationId xmlns:a16="http://schemas.microsoft.com/office/drawing/2014/main" id="{5252394A-FEF6-4842-9F37-E9B103974E64}"/>
                </a:ext>
              </a:extLst>
            </p:cNvPr>
            <p:cNvGrpSpPr/>
            <p:nvPr/>
          </p:nvGrpSpPr>
          <p:grpSpPr>
            <a:xfrm>
              <a:off x="450465" y="1661667"/>
              <a:ext cx="3485987" cy="3101555"/>
              <a:chOff x="1487400" y="1617366"/>
              <a:chExt cx="3485987" cy="3101555"/>
            </a:xfrm>
          </p:grpSpPr>
          <p:sp>
            <p:nvSpPr>
              <p:cNvPr id="11" name="TextBox 10">
                <a:extLst>
                  <a:ext uri="{FF2B5EF4-FFF2-40B4-BE49-F238E27FC236}">
                    <a16:creationId xmlns:a16="http://schemas.microsoft.com/office/drawing/2014/main" id="{B15CEE03-4941-4587-A1C4-DA89C23A5E0F}"/>
                  </a:ext>
                </a:extLst>
              </p:cNvPr>
              <p:cNvSpPr txBox="1"/>
              <p:nvPr/>
            </p:nvSpPr>
            <p:spPr>
              <a:xfrm>
                <a:off x="3348314" y="3295452"/>
                <a:ext cx="531029" cy="400109"/>
              </a:xfrm>
              <a:prstGeom prst="rect">
                <a:avLst/>
              </a:prstGeom>
              <a:noFill/>
            </p:spPr>
            <p:txBody>
              <a:bodyPr wrap="square" rtlCol="0">
                <a:spAutoFit/>
              </a:bodyPr>
              <a:lstStyle/>
              <a:p>
                <a:r>
                  <a:rPr lang="en-US" sz="1350" i="1" dirty="0" err="1">
                    <a:solidFill>
                      <a:srgbClr val="CC0000"/>
                    </a:solidFill>
                    <a:latin typeface="Times New Roman" panose="02020603050405020304" pitchFamily="18" charset="0"/>
                    <a:cs typeface="Times New Roman" panose="02020603050405020304" pitchFamily="18" charset="0"/>
                  </a:rPr>
                  <a:t>E</a:t>
                </a:r>
                <a:r>
                  <a:rPr lang="en-US" sz="1350" i="1" baseline="-25000" dirty="0" err="1">
                    <a:solidFill>
                      <a:srgbClr val="CC0000"/>
                    </a:solidFill>
                    <a:latin typeface="Times New Roman" panose="02020603050405020304" pitchFamily="18" charset="0"/>
                    <a:cs typeface="Times New Roman" panose="02020603050405020304" pitchFamily="18" charset="0"/>
                  </a:rPr>
                  <a:t>z</a:t>
                </a:r>
                <a:endParaRPr lang="en-GB" sz="1350" i="1" baseline="-25000" dirty="0">
                  <a:solidFill>
                    <a:srgbClr val="CC0000"/>
                  </a:solidFill>
                  <a:latin typeface="Times New Roman" panose="02020603050405020304" pitchFamily="18" charset="0"/>
                  <a:cs typeface="Times New Roman" panose="02020603050405020304" pitchFamily="18" charset="0"/>
                </a:endParaRPr>
              </a:p>
            </p:txBody>
          </p:sp>
          <p:sp>
            <p:nvSpPr>
              <p:cNvPr id="12" name="Rectangle 7">
                <a:extLst>
                  <a:ext uri="{FF2B5EF4-FFF2-40B4-BE49-F238E27FC236}">
                    <a16:creationId xmlns:a16="http://schemas.microsoft.com/office/drawing/2014/main" id="{AC84E61F-7458-45F4-BDC2-C128ABDBE7EC}"/>
                  </a:ext>
                </a:extLst>
              </p:cNvPr>
              <p:cNvSpPr>
                <a:spLocks noChangeArrowheads="1"/>
              </p:cNvSpPr>
              <p:nvPr/>
            </p:nvSpPr>
            <p:spPr bwMode="auto">
              <a:xfrm rot="16200000">
                <a:off x="1797797" y="3704099"/>
                <a:ext cx="271937" cy="295156"/>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900" baseline="30000" dirty="0"/>
              </a:p>
            </p:txBody>
          </p:sp>
          <p:cxnSp>
            <p:nvCxnSpPr>
              <p:cNvPr id="13" name="Straight Connector 26">
                <a:extLst>
                  <a:ext uri="{FF2B5EF4-FFF2-40B4-BE49-F238E27FC236}">
                    <a16:creationId xmlns:a16="http://schemas.microsoft.com/office/drawing/2014/main" id="{16E6EF14-5634-4874-9FA9-B159806AA094}"/>
                  </a:ext>
                </a:extLst>
              </p:cNvPr>
              <p:cNvCxnSpPr>
                <a:cxnSpLocks noChangeShapeType="1"/>
                <a:stCxn id="15" idx="0"/>
                <a:endCxn id="21" idx="0"/>
              </p:cNvCxnSpPr>
              <p:nvPr/>
            </p:nvCxnSpPr>
            <p:spPr bwMode="auto">
              <a:xfrm flipH="1" flipV="1">
                <a:off x="1797119" y="3283989"/>
                <a:ext cx="1681" cy="1009083"/>
              </a:xfrm>
              <a:prstGeom prst="line">
                <a:avLst/>
              </a:prstGeom>
              <a:noFill/>
              <a:ln w="25400" algn="ctr">
                <a:solidFill>
                  <a:schemeClr val="tx1"/>
                </a:solidFill>
                <a:round/>
                <a:headEnd/>
                <a:tailEnd type="none" w="lg" len="lg"/>
              </a:ln>
            </p:spPr>
          </p:cxnSp>
          <p:cxnSp>
            <p:nvCxnSpPr>
              <p:cNvPr id="14" name="Straight Connector 28">
                <a:extLst>
                  <a:ext uri="{FF2B5EF4-FFF2-40B4-BE49-F238E27FC236}">
                    <a16:creationId xmlns:a16="http://schemas.microsoft.com/office/drawing/2014/main" id="{529CC34E-A164-4AA3-8BC1-F4A8F00D1A7D}"/>
                  </a:ext>
                </a:extLst>
              </p:cNvPr>
              <p:cNvCxnSpPr>
                <a:cxnSpLocks noChangeShapeType="1"/>
                <a:stCxn id="15" idx="4"/>
                <a:endCxn id="21" idx="4"/>
              </p:cNvCxnSpPr>
              <p:nvPr/>
            </p:nvCxnSpPr>
            <p:spPr bwMode="auto">
              <a:xfrm rot="10800000" flipH="1">
                <a:off x="4895184" y="3283989"/>
                <a:ext cx="1681" cy="1009083"/>
              </a:xfrm>
              <a:prstGeom prst="line">
                <a:avLst/>
              </a:prstGeom>
              <a:noFill/>
              <a:ln w="25400" algn="ctr">
                <a:solidFill>
                  <a:schemeClr val="tx1"/>
                </a:solidFill>
                <a:round/>
                <a:headEnd/>
                <a:tailEnd type="none" w="lg" len="lg"/>
              </a:ln>
            </p:spPr>
          </p:cxnSp>
          <p:sp>
            <p:nvSpPr>
              <p:cNvPr id="15" name="Oval 14">
                <a:extLst>
                  <a:ext uri="{FF2B5EF4-FFF2-40B4-BE49-F238E27FC236}">
                    <a16:creationId xmlns:a16="http://schemas.microsoft.com/office/drawing/2014/main" id="{C0167CCE-567E-4511-89E5-751A995C5FFD}"/>
                  </a:ext>
                </a:extLst>
              </p:cNvPr>
              <p:cNvSpPr/>
              <p:nvPr/>
            </p:nvSpPr>
            <p:spPr bwMode="auto">
              <a:xfrm rot="16200000">
                <a:off x="2921773" y="2745043"/>
                <a:ext cx="850440" cy="3097316"/>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cxnSp>
            <p:nvCxnSpPr>
              <p:cNvPr id="16" name="Straight Connector 45">
                <a:extLst>
                  <a:ext uri="{FF2B5EF4-FFF2-40B4-BE49-F238E27FC236}">
                    <a16:creationId xmlns:a16="http://schemas.microsoft.com/office/drawing/2014/main" id="{AC83ED43-10E2-4ACB-A26A-D0A8EA15CE95}"/>
                  </a:ext>
                </a:extLst>
              </p:cNvPr>
              <p:cNvCxnSpPr>
                <a:cxnSpLocks noChangeShapeType="1"/>
              </p:cNvCxnSpPr>
              <p:nvPr/>
            </p:nvCxnSpPr>
            <p:spPr bwMode="auto">
              <a:xfrm rot="16200000">
                <a:off x="4383094" y="2723601"/>
                <a:ext cx="1009323" cy="1214"/>
              </a:xfrm>
              <a:prstGeom prst="line">
                <a:avLst/>
              </a:prstGeom>
              <a:noFill/>
              <a:ln w="12700" algn="ctr">
                <a:solidFill>
                  <a:schemeClr val="tx1"/>
                </a:solidFill>
                <a:prstDash val="dash"/>
                <a:round/>
                <a:headEnd/>
                <a:tailEnd type="none" w="lg" len="lg"/>
              </a:ln>
            </p:spPr>
          </p:cxnSp>
          <p:cxnSp>
            <p:nvCxnSpPr>
              <p:cNvPr id="17" name="Straight Connector 42">
                <a:extLst>
                  <a:ext uri="{FF2B5EF4-FFF2-40B4-BE49-F238E27FC236}">
                    <a16:creationId xmlns:a16="http://schemas.microsoft.com/office/drawing/2014/main" id="{A59EE5B9-F82D-4C2B-BB9A-70621ACE7991}"/>
                  </a:ext>
                </a:extLst>
              </p:cNvPr>
              <p:cNvCxnSpPr>
                <a:cxnSpLocks noChangeShapeType="1"/>
              </p:cNvCxnSpPr>
              <p:nvPr/>
            </p:nvCxnSpPr>
            <p:spPr bwMode="auto">
              <a:xfrm rot="16200000">
                <a:off x="2682152" y="2567674"/>
                <a:ext cx="1319963" cy="2429"/>
              </a:xfrm>
              <a:prstGeom prst="line">
                <a:avLst/>
              </a:prstGeom>
              <a:noFill/>
              <a:ln w="12700" algn="ctr">
                <a:solidFill>
                  <a:schemeClr val="tx1"/>
                </a:solidFill>
                <a:prstDash val="dash"/>
                <a:round/>
                <a:headEnd/>
                <a:tailEnd type="none" w="lg" len="lg"/>
              </a:ln>
            </p:spPr>
          </p:cxnSp>
          <p:sp>
            <p:nvSpPr>
              <p:cNvPr id="18" name="Rectangle 17">
                <a:extLst>
                  <a:ext uri="{FF2B5EF4-FFF2-40B4-BE49-F238E27FC236}">
                    <a16:creationId xmlns:a16="http://schemas.microsoft.com/office/drawing/2014/main" id="{22745D17-8BFD-4DCA-8E8D-6022F274EFFC}"/>
                  </a:ext>
                </a:extLst>
              </p:cNvPr>
              <p:cNvSpPr/>
              <p:nvPr/>
            </p:nvSpPr>
            <p:spPr bwMode="auto">
              <a:xfrm rot="16200000">
                <a:off x="3277316" y="3794959"/>
                <a:ext cx="77405" cy="134825"/>
              </a:xfrm>
              <a:prstGeom prst="rect">
                <a:avLst/>
              </a:prstGeom>
              <a:solidFill>
                <a:schemeClr val="bg1"/>
              </a:solidFill>
              <a:ln w="25400" cap="flat" cmpd="sng" algn="ctr">
                <a:no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cxnSp>
            <p:nvCxnSpPr>
              <p:cNvPr id="19" name="Straight Arrow Connector 27">
                <a:extLst>
                  <a:ext uri="{FF2B5EF4-FFF2-40B4-BE49-F238E27FC236}">
                    <a16:creationId xmlns:a16="http://schemas.microsoft.com/office/drawing/2014/main" id="{83BCB914-ECF2-4B68-A966-7C7857D775EB}"/>
                  </a:ext>
                </a:extLst>
              </p:cNvPr>
              <p:cNvCxnSpPr>
                <a:cxnSpLocks noChangeShapeType="1"/>
              </p:cNvCxnSpPr>
              <p:nvPr/>
            </p:nvCxnSpPr>
            <p:spPr bwMode="auto">
              <a:xfrm rot="16200000" flipV="1">
                <a:off x="2858584" y="3806158"/>
                <a:ext cx="957381" cy="2429"/>
              </a:xfrm>
              <a:prstGeom prst="straightConnector1">
                <a:avLst/>
              </a:prstGeom>
              <a:noFill/>
              <a:ln w="25400" algn="ctr">
                <a:solidFill>
                  <a:srgbClr val="FF0000"/>
                </a:solidFill>
                <a:round/>
                <a:headEnd/>
                <a:tailEnd type="arrow" w="med" len="med"/>
              </a:ln>
            </p:spPr>
          </p:cxnSp>
          <p:sp>
            <p:nvSpPr>
              <p:cNvPr id="20" name="Rectangle 19">
                <a:extLst>
                  <a:ext uri="{FF2B5EF4-FFF2-40B4-BE49-F238E27FC236}">
                    <a16:creationId xmlns:a16="http://schemas.microsoft.com/office/drawing/2014/main" id="{7373ED96-4A99-4FB2-B38E-701FF2E31DA7}"/>
                  </a:ext>
                </a:extLst>
              </p:cNvPr>
              <p:cNvSpPr/>
              <p:nvPr/>
            </p:nvSpPr>
            <p:spPr bwMode="auto">
              <a:xfrm rot="16200000">
                <a:off x="3309697" y="3668613"/>
                <a:ext cx="47869" cy="85024"/>
              </a:xfrm>
              <a:prstGeom prst="rect">
                <a:avLst/>
              </a:prstGeom>
              <a:solidFill>
                <a:schemeClr val="bg1"/>
              </a:solidFill>
              <a:ln w="25400" cap="flat" cmpd="sng" algn="ctr">
                <a:no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1" name="Oval 20">
                <a:extLst>
                  <a:ext uri="{FF2B5EF4-FFF2-40B4-BE49-F238E27FC236}">
                    <a16:creationId xmlns:a16="http://schemas.microsoft.com/office/drawing/2014/main" id="{2FD39A15-C474-4C10-8BA6-1001472C495E}"/>
                  </a:ext>
                </a:extLst>
              </p:cNvPr>
              <p:cNvSpPr/>
              <p:nvPr/>
            </p:nvSpPr>
            <p:spPr bwMode="auto">
              <a:xfrm rot="16200000">
                <a:off x="2921772" y="1735720"/>
                <a:ext cx="850439" cy="3097317"/>
              </a:xfrm>
              <a:prstGeom prst="ellipse">
                <a:avLst/>
              </a:prstGeom>
              <a:noFill/>
              <a:ln w="254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pic>
            <p:nvPicPr>
              <p:cNvPr id="22" name="Picture 50" descr="pillbox.tif">
                <a:extLst>
                  <a:ext uri="{FF2B5EF4-FFF2-40B4-BE49-F238E27FC236}">
                    <a16:creationId xmlns:a16="http://schemas.microsoft.com/office/drawing/2014/main" id="{0F6838BA-562E-46A8-B490-872CF8D0EDB6}"/>
                  </a:ext>
                </a:extLst>
              </p:cNvPr>
              <p:cNvPicPr>
                <a:picLocks noChangeAspect="1"/>
              </p:cNvPicPr>
              <p:nvPr/>
            </p:nvPicPr>
            <p:blipFill>
              <a:blip r:embed="rId2" cstate="print"/>
              <a:srcRect/>
              <a:stretch>
                <a:fillRect/>
              </a:stretch>
            </p:blipFill>
            <p:spPr bwMode="auto">
              <a:xfrm rot="16200000">
                <a:off x="3775336" y="1520556"/>
                <a:ext cx="758775" cy="1637327"/>
              </a:xfrm>
              <a:prstGeom prst="rect">
                <a:avLst/>
              </a:prstGeom>
              <a:noFill/>
              <a:ln w="9525">
                <a:noFill/>
                <a:miter lim="800000"/>
                <a:headEnd/>
                <a:tailEnd/>
              </a:ln>
            </p:spPr>
          </p:pic>
          <p:sp>
            <p:nvSpPr>
              <p:cNvPr id="24" name="TextBox 23">
                <a:extLst>
                  <a:ext uri="{FF2B5EF4-FFF2-40B4-BE49-F238E27FC236}">
                    <a16:creationId xmlns:a16="http://schemas.microsoft.com/office/drawing/2014/main" id="{F1E45E8F-EDAB-430A-A90B-33779F19E0D1}"/>
                  </a:ext>
                </a:extLst>
              </p:cNvPr>
              <p:cNvSpPr txBox="1"/>
              <p:nvPr/>
            </p:nvSpPr>
            <p:spPr>
              <a:xfrm>
                <a:off x="3378654" y="1617366"/>
                <a:ext cx="531029" cy="400109"/>
              </a:xfrm>
              <a:prstGeom prst="rect">
                <a:avLst/>
              </a:prstGeom>
              <a:noFill/>
            </p:spPr>
            <p:txBody>
              <a:bodyPr wrap="square" rtlCol="0">
                <a:spAutoFit/>
              </a:bodyPr>
              <a:lstStyle/>
              <a:p>
                <a:r>
                  <a:rPr lang="en-US" sz="1350" i="1" dirty="0" err="1">
                    <a:solidFill>
                      <a:srgbClr val="CC0000"/>
                    </a:solidFill>
                    <a:latin typeface="Times New Roman" panose="02020603050405020304" pitchFamily="18" charset="0"/>
                    <a:cs typeface="Times New Roman" panose="02020603050405020304" pitchFamily="18" charset="0"/>
                  </a:rPr>
                  <a:t>E</a:t>
                </a:r>
                <a:r>
                  <a:rPr lang="en-US" sz="1350" i="1" baseline="-25000" dirty="0" err="1">
                    <a:solidFill>
                      <a:srgbClr val="CC0000"/>
                    </a:solidFill>
                    <a:latin typeface="Times New Roman" panose="02020603050405020304" pitchFamily="18" charset="0"/>
                    <a:cs typeface="Times New Roman" panose="02020603050405020304" pitchFamily="18" charset="0"/>
                  </a:rPr>
                  <a:t>z</a:t>
                </a:r>
                <a:endParaRPr lang="en-GB" sz="1350" i="1" baseline="-25000" dirty="0">
                  <a:solidFill>
                    <a:srgbClr val="CC0000"/>
                  </a:solidFill>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ED8D57C4-26A5-4AD4-AEAD-D9D53E7B370F}"/>
                  </a:ext>
                </a:extLst>
              </p:cNvPr>
              <p:cNvSpPr txBox="1"/>
              <p:nvPr/>
            </p:nvSpPr>
            <p:spPr>
              <a:xfrm>
                <a:off x="3823582" y="1654059"/>
                <a:ext cx="849279" cy="400109"/>
              </a:xfrm>
              <a:prstGeom prst="rect">
                <a:avLst/>
              </a:prstGeom>
              <a:noFill/>
            </p:spPr>
            <p:txBody>
              <a:bodyPr wrap="square">
                <a:spAutoFit/>
              </a:bodyPr>
              <a:lstStyle/>
              <a:p>
                <a:r>
                  <a:rPr lang="en-US" sz="1350" i="1" dirty="0">
                    <a:solidFill>
                      <a:srgbClr val="CC0000"/>
                    </a:solidFill>
                    <a:sym typeface="Wingdings" panose="05000000000000000000" pitchFamily="2" charset="2"/>
                  </a:rPr>
                  <a:t>TM</a:t>
                </a:r>
                <a:r>
                  <a:rPr lang="en-US" sz="1350" i="1" baseline="-25000" dirty="0">
                    <a:solidFill>
                      <a:srgbClr val="CC0000"/>
                    </a:solidFill>
                    <a:sym typeface="Wingdings" panose="05000000000000000000" pitchFamily="2" charset="2"/>
                  </a:rPr>
                  <a:t>010</a:t>
                </a:r>
                <a:endParaRPr lang="en-GB" sz="1350" dirty="0"/>
              </a:p>
            </p:txBody>
          </p:sp>
          <p:cxnSp>
            <p:nvCxnSpPr>
              <p:cNvPr id="26" name="Straight Arrow Connector 17">
                <a:extLst>
                  <a:ext uri="{FF2B5EF4-FFF2-40B4-BE49-F238E27FC236}">
                    <a16:creationId xmlns:a16="http://schemas.microsoft.com/office/drawing/2014/main" id="{BB33E413-162D-45E7-B133-489E8573817B}"/>
                  </a:ext>
                </a:extLst>
              </p:cNvPr>
              <p:cNvCxnSpPr>
                <a:cxnSpLocks noChangeShapeType="1"/>
              </p:cNvCxnSpPr>
              <p:nvPr/>
            </p:nvCxnSpPr>
            <p:spPr bwMode="auto">
              <a:xfrm flipH="1" flipV="1">
                <a:off x="1641020" y="3240022"/>
                <a:ext cx="9690" cy="1149103"/>
              </a:xfrm>
              <a:prstGeom prst="straightConnector1">
                <a:avLst/>
              </a:prstGeom>
              <a:noFill/>
              <a:ln w="25400" algn="ctr">
                <a:solidFill>
                  <a:schemeClr val="tx1"/>
                </a:solidFill>
                <a:round/>
                <a:headEnd type="arrow" w="med" len="med"/>
                <a:tailEnd type="arrow" w="med" len="med"/>
              </a:ln>
            </p:spPr>
          </p:cxnSp>
          <p:sp>
            <p:nvSpPr>
              <p:cNvPr id="27" name="Rectangle 17">
                <a:extLst>
                  <a:ext uri="{FF2B5EF4-FFF2-40B4-BE49-F238E27FC236}">
                    <a16:creationId xmlns:a16="http://schemas.microsoft.com/office/drawing/2014/main" id="{A1E08BCA-8364-480D-B276-E7B6C566EA99}"/>
                  </a:ext>
                </a:extLst>
              </p:cNvPr>
              <p:cNvSpPr>
                <a:spLocks noChangeArrowheads="1"/>
              </p:cNvSpPr>
              <p:nvPr/>
            </p:nvSpPr>
            <p:spPr bwMode="auto">
              <a:xfrm flipH="1">
                <a:off x="1487400" y="3698217"/>
                <a:ext cx="287269" cy="250903"/>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200" dirty="0"/>
                  <a:t>h</a:t>
                </a:r>
                <a:endParaRPr lang="en-US" sz="1200" baseline="-25000" dirty="0"/>
              </a:p>
            </p:txBody>
          </p:sp>
        </p:grpSp>
        <p:cxnSp>
          <p:nvCxnSpPr>
            <p:cNvPr id="9" name="Straight Arrow Connector 8">
              <a:extLst>
                <a:ext uri="{FF2B5EF4-FFF2-40B4-BE49-F238E27FC236}">
                  <a16:creationId xmlns:a16="http://schemas.microsoft.com/office/drawing/2014/main" id="{77859865-DF8D-40B7-A0CB-FDC3427D35B9}"/>
                </a:ext>
              </a:extLst>
            </p:cNvPr>
            <p:cNvCxnSpPr>
              <a:cxnSpLocks/>
            </p:cNvCxnSpPr>
            <p:nvPr/>
          </p:nvCxnSpPr>
          <p:spPr bwMode="auto">
            <a:xfrm flipH="1">
              <a:off x="1564210" y="4330364"/>
              <a:ext cx="747169" cy="37378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10" name="Rectangle 17">
              <a:extLst>
                <a:ext uri="{FF2B5EF4-FFF2-40B4-BE49-F238E27FC236}">
                  <a16:creationId xmlns:a16="http://schemas.microsoft.com/office/drawing/2014/main" id="{5FA0AF0C-175E-4DD7-A180-0442D61AE611}"/>
                </a:ext>
              </a:extLst>
            </p:cNvPr>
            <p:cNvSpPr>
              <a:spLocks noChangeArrowheads="1"/>
            </p:cNvSpPr>
            <p:nvPr/>
          </p:nvSpPr>
          <p:spPr bwMode="auto">
            <a:xfrm flipH="1">
              <a:off x="1794159" y="4357332"/>
              <a:ext cx="287269" cy="250903"/>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200" dirty="0"/>
                <a:t>a</a:t>
              </a:r>
            </a:p>
          </p:txBody>
        </p:sp>
      </p:grpSp>
      <p:sp>
        <p:nvSpPr>
          <p:cNvPr id="28" name="TextBox 27">
            <a:extLst>
              <a:ext uri="{FF2B5EF4-FFF2-40B4-BE49-F238E27FC236}">
                <a16:creationId xmlns:a16="http://schemas.microsoft.com/office/drawing/2014/main" id="{61037CA5-2DA3-47FC-9D1F-98AAF99C2B69}"/>
              </a:ext>
            </a:extLst>
          </p:cNvPr>
          <p:cNvSpPr txBox="1"/>
          <p:nvPr/>
        </p:nvSpPr>
        <p:spPr>
          <a:xfrm>
            <a:off x="3234292" y="962024"/>
            <a:ext cx="5316176" cy="1015663"/>
          </a:xfrm>
          <a:prstGeom prst="rect">
            <a:avLst/>
          </a:prstGeom>
          <a:noFill/>
        </p:spPr>
        <p:txBody>
          <a:bodyPr wrap="square" rtlCol="0">
            <a:spAutoFit/>
          </a:bodyPr>
          <a:lstStyle/>
          <a:p>
            <a:r>
              <a:rPr lang="en-US" sz="2000" dirty="0"/>
              <a:t>For the case of the </a:t>
            </a:r>
            <a:r>
              <a:rPr lang="en-US" sz="2000" dirty="0" smtClean="0"/>
              <a:t>TM</a:t>
            </a:r>
            <a:r>
              <a:rPr lang="en-US" sz="2000" baseline="-25000" dirty="0" smtClean="0"/>
              <a:t>010</a:t>
            </a:r>
            <a:r>
              <a:rPr lang="en-US" sz="2000" dirty="0" smtClean="0"/>
              <a:t>-mode in a pillbox, where we </a:t>
            </a:r>
            <a:r>
              <a:rPr lang="en-US" sz="2000" dirty="0"/>
              <a:t>have no dependence on cavity height, </a:t>
            </a:r>
            <a:r>
              <a:rPr lang="en-US" sz="2000" dirty="0" smtClean="0"/>
              <a:t>we get a very simple </a:t>
            </a:r>
            <a:r>
              <a:rPr lang="en-US" sz="2000" dirty="0"/>
              <a:t>formulae:</a:t>
            </a:r>
            <a:endParaRPr lang="en-GB" sz="2000" dirty="0"/>
          </a:p>
        </p:txBody>
      </p:sp>
      <p:pic>
        <p:nvPicPr>
          <p:cNvPr id="30" name="Picture 29" descr="Text&#10;&#10;Description automatically generated">
            <a:extLst>
              <a:ext uri="{FF2B5EF4-FFF2-40B4-BE49-F238E27FC236}">
                <a16:creationId xmlns:a16="http://schemas.microsoft.com/office/drawing/2014/main" id="{6741B361-CFA5-4A25-9ADF-214CD875D9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151983"/>
            <a:ext cx="2175523" cy="367207"/>
          </a:xfrm>
          <a:prstGeom prst="rect">
            <a:avLst/>
          </a:prstGeom>
          <a:ln w="28575">
            <a:solidFill>
              <a:srgbClr val="C00000"/>
            </a:solidFill>
          </a:ln>
        </p:spPr>
      </p:pic>
      <p:pic>
        <p:nvPicPr>
          <p:cNvPr id="32" name="Picture 31" descr="Diagram&#10;&#10;Description automatically generated">
            <a:extLst>
              <a:ext uri="{FF2B5EF4-FFF2-40B4-BE49-F238E27FC236}">
                <a16:creationId xmlns:a16="http://schemas.microsoft.com/office/drawing/2014/main" id="{CAC95190-E8BA-472A-B324-12EE21F8CD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66989" y="2792543"/>
            <a:ext cx="4985543" cy="812791"/>
          </a:xfrm>
          <a:prstGeom prst="rect">
            <a:avLst/>
          </a:prstGeom>
        </p:spPr>
      </p:pic>
      <p:pic>
        <p:nvPicPr>
          <p:cNvPr id="34" name="Picture 33" descr="A picture containing text, clock&#10;&#10;Description automatically generated">
            <a:extLst>
              <a:ext uri="{FF2B5EF4-FFF2-40B4-BE49-F238E27FC236}">
                <a16:creationId xmlns:a16="http://schemas.microsoft.com/office/drawing/2014/main" id="{9F5732B3-70AB-4205-ADE2-C91141749F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92170" y="4082047"/>
            <a:ext cx="4543686" cy="609734"/>
          </a:xfrm>
          <a:prstGeom prst="rect">
            <a:avLst/>
          </a:prstGeom>
          <a:ln w="28575">
            <a:solidFill>
              <a:srgbClr val="C00000"/>
            </a:solidFill>
          </a:ln>
        </p:spPr>
      </p:pic>
      <p:sp>
        <p:nvSpPr>
          <p:cNvPr id="35" name="Arrow: Right 34">
            <a:extLst>
              <a:ext uri="{FF2B5EF4-FFF2-40B4-BE49-F238E27FC236}">
                <a16:creationId xmlns:a16="http://schemas.microsoft.com/office/drawing/2014/main" id="{1AC2E10C-0048-4FDB-A222-1DCD88232E43}"/>
              </a:ext>
            </a:extLst>
          </p:cNvPr>
          <p:cNvSpPr/>
          <p:nvPr/>
        </p:nvSpPr>
        <p:spPr bwMode="auto">
          <a:xfrm>
            <a:off x="1793529" y="4130852"/>
            <a:ext cx="630170" cy="53346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37"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spcBef>
                <a:spcPct val="0"/>
              </a:spcBef>
            </a:pPr>
            <a:r>
              <a:rPr lang="en-GB" sz="3200" b="1" dirty="0" smtClean="0">
                <a:solidFill>
                  <a:srgbClr val="1F497D"/>
                </a:solidFill>
                <a:latin typeface="Constantia" pitchFamily="18" charset="0"/>
              </a:rPr>
              <a:t>Pillbox Cavity Resonators</a:t>
            </a:r>
            <a:endParaRPr lang="en-GB" sz="3200" dirty="0">
              <a:solidFill>
                <a:srgbClr val="1F497D"/>
              </a:solidFill>
              <a:latin typeface="Constantia" pitchFamily="18" charset="0"/>
            </a:endParaRPr>
          </a:p>
        </p:txBody>
      </p:sp>
      <p:grpSp>
        <p:nvGrpSpPr>
          <p:cNvPr id="55" name="Group 54"/>
          <p:cNvGrpSpPr/>
          <p:nvPr/>
        </p:nvGrpSpPr>
        <p:grpSpPr>
          <a:xfrm>
            <a:off x="2761778" y="4616947"/>
            <a:ext cx="4940493" cy="2109917"/>
            <a:chOff x="2761778" y="4616947"/>
            <a:chExt cx="4940493" cy="2109917"/>
          </a:xfrm>
        </p:grpSpPr>
        <p:grpSp>
          <p:nvGrpSpPr>
            <p:cNvPr id="5" name="Group 4">
              <a:extLst>
                <a:ext uri="{FF2B5EF4-FFF2-40B4-BE49-F238E27FC236}">
                  <a16:creationId xmlns:a16="http://schemas.microsoft.com/office/drawing/2014/main" id="{111DC43E-4E8E-4FC3-9FA8-6B68A045D538}"/>
                </a:ext>
              </a:extLst>
            </p:cNvPr>
            <p:cNvGrpSpPr/>
            <p:nvPr/>
          </p:nvGrpSpPr>
          <p:grpSpPr>
            <a:xfrm>
              <a:off x="2761778" y="4616947"/>
              <a:ext cx="2776872" cy="1401341"/>
              <a:chOff x="5384474" y="3945375"/>
              <a:chExt cx="3702497" cy="1868454"/>
            </a:xfrm>
          </p:grpSpPr>
          <p:grpSp>
            <p:nvGrpSpPr>
              <p:cNvPr id="39" name="Group 38">
                <a:extLst>
                  <a:ext uri="{FF2B5EF4-FFF2-40B4-BE49-F238E27FC236}">
                    <a16:creationId xmlns:a16="http://schemas.microsoft.com/office/drawing/2014/main" id="{8DEFB922-28C9-418A-B38E-212833E16394}"/>
                  </a:ext>
                </a:extLst>
              </p:cNvPr>
              <p:cNvGrpSpPr/>
              <p:nvPr/>
            </p:nvGrpSpPr>
            <p:grpSpPr>
              <a:xfrm>
                <a:off x="5384474" y="4829864"/>
                <a:ext cx="3702497" cy="983965"/>
                <a:chOff x="1646526" y="4741601"/>
                <a:chExt cx="3702497" cy="983965"/>
              </a:xfrm>
            </p:grpSpPr>
            <p:sp>
              <p:nvSpPr>
                <p:cNvPr id="36" name="TextBox 35">
                  <a:extLst>
                    <a:ext uri="{FF2B5EF4-FFF2-40B4-BE49-F238E27FC236}">
                      <a16:creationId xmlns:a16="http://schemas.microsoft.com/office/drawing/2014/main" id="{8CBAFE0A-3E68-4973-8DB6-CDFE5C7367CC}"/>
                    </a:ext>
                  </a:extLst>
                </p:cNvPr>
                <p:cNvSpPr txBox="1"/>
                <p:nvPr/>
              </p:nvSpPr>
              <p:spPr>
                <a:xfrm>
                  <a:off x="1646526" y="4741601"/>
                  <a:ext cx="2957185" cy="943848"/>
                </a:xfrm>
                <a:prstGeom prst="rect">
                  <a:avLst/>
                </a:prstGeom>
                <a:noFill/>
              </p:spPr>
              <p:txBody>
                <a:bodyPr wrap="square" rtlCol="0">
                  <a:spAutoFit/>
                </a:bodyPr>
                <a:lstStyle/>
                <a:p>
                  <a:r>
                    <a:rPr lang="en-US" sz="2000" dirty="0"/>
                    <a:t>Remember? </a:t>
                  </a:r>
                  <a:r>
                    <a:rPr lang="en-US" sz="2000" dirty="0" err="1"/>
                    <a:t>s</a:t>
                  </a:r>
                  <a:r>
                    <a:rPr lang="en-US" sz="2000" dirty="0" err="1" smtClean="0"/>
                    <a:t>kindepth</a:t>
                  </a:r>
                  <a:r>
                    <a:rPr lang="en-US" sz="2000" dirty="0" smtClean="0"/>
                    <a:t> </a:t>
                  </a:r>
                  <a:r>
                    <a:rPr lang="en-US" sz="2000" dirty="0"/>
                    <a:t>is:</a:t>
                  </a:r>
                  <a:endParaRPr lang="en-GB" sz="2000" dirty="0"/>
                </a:p>
              </p:txBody>
            </p:sp>
            <p:pic>
              <p:nvPicPr>
                <p:cNvPr id="38" name="Picture 37" descr="A picture containing text, clock&#10;&#10;Description automatically generated">
                  <a:extLst>
                    <a:ext uri="{FF2B5EF4-FFF2-40B4-BE49-F238E27FC236}">
                      <a16:creationId xmlns:a16="http://schemas.microsoft.com/office/drawing/2014/main" id="{8D274A75-3961-4DCC-BACB-8F5621D321D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25604" y="4766977"/>
                  <a:ext cx="1623419" cy="958589"/>
                </a:xfrm>
                <a:prstGeom prst="rect">
                  <a:avLst/>
                </a:prstGeom>
              </p:spPr>
            </p:pic>
          </p:grpSp>
          <p:cxnSp>
            <p:nvCxnSpPr>
              <p:cNvPr id="4" name="Straight Arrow Connector 3">
                <a:extLst>
                  <a:ext uri="{FF2B5EF4-FFF2-40B4-BE49-F238E27FC236}">
                    <a16:creationId xmlns:a16="http://schemas.microsoft.com/office/drawing/2014/main" id="{14297C03-129A-4AA9-BA76-944492E684D9}"/>
                  </a:ext>
                </a:extLst>
              </p:cNvPr>
              <p:cNvCxnSpPr/>
              <p:nvPr/>
            </p:nvCxnSpPr>
            <p:spPr bwMode="auto">
              <a:xfrm flipH="1" flipV="1">
                <a:off x="6767699" y="3945375"/>
                <a:ext cx="1042744" cy="996712"/>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grpSp>
          <p:nvGrpSpPr>
            <p:cNvPr id="52" name="Group 51"/>
            <p:cNvGrpSpPr/>
            <p:nvPr/>
          </p:nvGrpSpPr>
          <p:grpSpPr>
            <a:xfrm>
              <a:off x="3754666" y="5935818"/>
              <a:ext cx="1685459" cy="606380"/>
              <a:chOff x="3754666" y="5935818"/>
              <a:chExt cx="1685459" cy="606380"/>
            </a:xfrm>
          </p:grpSpPr>
          <p:sp>
            <p:nvSpPr>
              <p:cNvPr id="31" name="TextBox 30"/>
              <p:cNvSpPr txBox="1"/>
              <p:nvPr/>
            </p:nvSpPr>
            <p:spPr>
              <a:xfrm>
                <a:off x="3754666" y="6172866"/>
                <a:ext cx="1685459" cy="369332"/>
              </a:xfrm>
              <a:prstGeom prst="rect">
                <a:avLst/>
              </a:prstGeom>
              <a:noFill/>
            </p:spPr>
            <p:txBody>
              <a:bodyPr wrap="square" rtlCol="0">
                <a:spAutoFit/>
              </a:bodyPr>
              <a:lstStyle/>
              <a:p>
                <a:r>
                  <a:rPr lang="en-US" dirty="0" smtClean="0"/>
                  <a:t>frequency</a:t>
                </a:r>
                <a:endParaRPr lang="de-DE" dirty="0"/>
              </a:p>
            </p:txBody>
          </p:sp>
          <p:cxnSp>
            <p:nvCxnSpPr>
              <p:cNvPr id="42" name="Straight Arrow Connector 41"/>
              <p:cNvCxnSpPr/>
              <p:nvPr/>
            </p:nvCxnSpPr>
            <p:spPr>
              <a:xfrm flipV="1">
                <a:off x="4820604" y="5935818"/>
                <a:ext cx="183551" cy="38173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4796115" y="5935818"/>
              <a:ext cx="1685459" cy="791046"/>
              <a:chOff x="4796115" y="5935818"/>
              <a:chExt cx="1685459" cy="791046"/>
            </a:xfrm>
          </p:grpSpPr>
          <p:sp>
            <p:nvSpPr>
              <p:cNvPr id="41" name="TextBox 40"/>
              <p:cNvSpPr txBox="1"/>
              <p:nvPr/>
            </p:nvSpPr>
            <p:spPr>
              <a:xfrm>
                <a:off x="4796115" y="6357532"/>
                <a:ext cx="1685459" cy="369332"/>
              </a:xfrm>
              <a:prstGeom prst="rect">
                <a:avLst/>
              </a:prstGeom>
              <a:noFill/>
            </p:spPr>
            <p:txBody>
              <a:bodyPr wrap="square" rtlCol="0">
                <a:spAutoFit/>
              </a:bodyPr>
              <a:lstStyle/>
              <a:p>
                <a:r>
                  <a:rPr lang="en-US" dirty="0" smtClean="0"/>
                  <a:t>conductivity</a:t>
                </a:r>
                <a:endParaRPr lang="de-DE" dirty="0"/>
              </a:p>
            </p:txBody>
          </p:sp>
          <p:cxnSp>
            <p:nvCxnSpPr>
              <p:cNvPr id="44" name="Straight Arrow Connector 43"/>
              <p:cNvCxnSpPr/>
              <p:nvPr/>
            </p:nvCxnSpPr>
            <p:spPr>
              <a:xfrm flipH="1" flipV="1">
                <a:off x="5225319" y="5935818"/>
                <a:ext cx="85380" cy="48267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5501556" y="5935818"/>
              <a:ext cx="2200715" cy="508870"/>
              <a:chOff x="5501556" y="5935818"/>
              <a:chExt cx="2200715" cy="508870"/>
            </a:xfrm>
          </p:grpSpPr>
          <p:sp>
            <p:nvSpPr>
              <p:cNvPr id="40" name="TextBox 39"/>
              <p:cNvSpPr txBox="1"/>
              <p:nvPr/>
            </p:nvSpPr>
            <p:spPr>
              <a:xfrm>
                <a:off x="6016812" y="6075356"/>
                <a:ext cx="1685459" cy="369332"/>
              </a:xfrm>
              <a:prstGeom prst="rect">
                <a:avLst/>
              </a:prstGeom>
              <a:noFill/>
            </p:spPr>
            <p:txBody>
              <a:bodyPr wrap="square" rtlCol="0">
                <a:spAutoFit/>
              </a:bodyPr>
              <a:lstStyle/>
              <a:p>
                <a:r>
                  <a:rPr lang="en-US" dirty="0" smtClean="0"/>
                  <a:t>permeability</a:t>
                </a:r>
                <a:endParaRPr lang="de-DE" dirty="0"/>
              </a:p>
            </p:txBody>
          </p:sp>
          <p:cxnSp>
            <p:nvCxnSpPr>
              <p:cNvPr id="47" name="Straight Arrow Connector 46"/>
              <p:cNvCxnSpPr/>
              <p:nvPr/>
            </p:nvCxnSpPr>
            <p:spPr>
              <a:xfrm flipH="1" flipV="1">
                <a:off x="5501556" y="5935818"/>
                <a:ext cx="613781" cy="26713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51" name="TextBox 50"/>
          <p:cNvSpPr txBox="1"/>
          <p:nvPr/>
        </p:nvSpPr>
        <p:spPr>
          <a:xfrm>
            <a:off x="249944" y="4895593"/>
            <a:ext cx="1816712" cy="1477328"/>
          </a:xfrm>
          <a:prstGeom prst="rect">
            <a:avLst/>
          </a:prstGeom>
          <a:noFill/>
        </p:spPr>
        <p:txBody>
          <a:bodyPr wrap="square" rtlCol="0">
            <a:spAutoFit/>
          </a:bodyPr>
          <a:lstStyle/>
          <a:p>
            <a:r>
              <a:rPr lang="en-US" dirty="0" smtClean="0"/>
              <a:t>Gives an idea of expected Q for a normal-conducting, single-gap cavity.</a:t>
            </a:r>
            <a:endParaRPr lang="de-DE" dirty="0"/>
          </a:p>
        </p:txBody>
      </p:sp>
    </p:spTree>
    <p:extLst>
      <p:ext uri="{BB962C8B-B14F-4D97-AF65-F5344CB8AC3E}">
        <p14:creationId xmlns:p14="http://schemas.microsoft.com/office/powerpoint/2010/main" val="1166668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endParaRPr lang="en-GB" sz="3200" dirty="0">
              <a:solidFill>
                <a:srgbClr val="1F497D"/>
              </a:solidFill>
              <a:latin typeface="Constantia" pitchFamily="18" charset="0"/>
            </a:endParaRPr>
          </a:p>
        </p:txBody>
      </p:sp>
      <p:sp>
        <p:nvSpPr>
          <p:cNvPr id="93"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Most common choice by cavity designers </a:t>
            </a:r>
            <a:r>
              <a:rPr lang="en-GB" sz="2100" b="1" dirty="0">
                <a:solidFill>
                  <a:srgbClr val="C0504D"/>
                </a:solidFill>
                <a:latin typeface="Symbol" panose="05050102010706020507" pitchFamily="18" charset="2"/>
                <a:cs typeface="Times New Roman" pitchFamily="18" charset="0"/>
                <a:sym typeface="Wingdings" pitchFamily="2" charset="2"/>
              </a:rPr>
              <a:t>w</a:t>
            </a:r>
            <a:r>
              <a:rPr lang="en-GB" sz="2100" b="1" baseline="-25000" dirty="0">
                <a:solidFill>
                  <a:srgbClr val="C0504D"/>
                </a:solidFill>
                <a:latin typeface="Constantia" pitchFamily="18" charset="0"/>
                <a:cs typeface="Times New Roman" pitchFamily="18" charset="0"/>
                <a:sym typeface="Wingdings" pitchFamily="2" charset="2"/>
              </a:rPr>
              <a:t>0</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R</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R/Q</a:t>
            </a:r>
            <a:r>
              <a:rPr lang="en-GB" sz="2100" b="1" dirty="0">
                <a:latin typeface="Constantia" pitchFamily="18" charset="0"/>
                <a:cs typeface="Times New Roman" pitchFamily="18" charset="0"/>
                <a:sym typeface="Wingdings" pitchFamily="2" charset="2"/>
              </a:rPr>
              <a:t> – </a:t>
            </a:r>
            <a:r>
              <a:rPr lang="en-GB" sz="2100" b="1" dirty="0">
                <a:solidFill>
                  <a:srgbClr val="1F497D"/>
                </a:solidFill>
                <a:latin typeface="Constantia" pitchFamily="18" charset="0"/>
                <a:cs typeface="Times New Roman" pitchFamily="18" charset="0"/>
                <a:sym typeface="Wingdings" pitchFamily="2" charset="2"/>
              </a:rPr>
              <a:t>why?</a:t>
            </a:r>
          </a:p>
          <a:p>
            <a:pPr marL="457200" indent="-457200" algn="l">
              <a:spcBef>
                <a:spcPct val="20000"/>
              </a:spcBef>
              <a:buClr>
                <a:schemeClr val="tx1"/>
              </a:buClr>
              <a:buFont typeface="Arial" panose="020B0604020202020204" pitchFamily="34" charset="0"/>
              <a:buChar char="•"/>
            </a:pPr>
            <a:endParaRPr lang="en-GB" sz="2100" b="1" baseline="-25000" dirty="0">
              <a:solidFill>
                <a:srgbClr val="1F497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baseline="-25000" dirty="0">
              <a:solidFill>
                <a:srgbClr val="1F497D"/>
              </a:solidFill>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r>
              <a:rPr lang="en-GB" sz="2400" b="1" dirty="0">
                <a:solidFill>
                  <a:srgbClr val="C0504D"/>
                </a:solidFill>
                <a:latin typeface="Constantia" pitchFamily="18" charset="0"/>
                <a:cs typeface="Times New Roman" pitchFamily="18" charset="0"/>
                <a:sym typeface="Wingdings" pitchFamily="2" charset="2"/>
              </a:rPr>
              <a:t>Resonance frequency, </a:t>
            </a:r>
            <a:r>
              <a:rPr lang="en-GB" sz="2400" b="1" dirty="0">
                <a:solidFill>
                  <a:srgbClr val="C0504D"/>
                </a:solidFill>
                <a:latin typeface="Symbol" panose="05050102010706020507" pitchFamily="18" charset="2"/>
                <a:cs typeface="Times New Roman" pitchFamily="18" charset="0"/>
                <a:sym typeface="Wingdings" pitchFamily="2" charset="2"/>
              </a:rPr>
              <a:t>w</a:t>
            </a:r>
            <a:r>
              <a:rPr lang="en-GB" sz="2400" b="1" baseline="-25000" dirty="0">
                <a:solidFill>
                  <a:srgbClr val="C0504D"/>
                </a:solidFill>
                <a:latin typeface="Constantia" pitchFamily="18" charset="0"/>
                <a:cs typeface="Times New Roman" pitchFamily="18" charset="0"/>
                <a:sym typeface="Wingdings" pitchFamily="2" charset="2"/>
              </a:rPr>
              <a:t>0</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Exactly defined for given application, e.g</a:t>
            </a:r>
            <a:r>
              <a:rPr lang="en-GB" sz="2100" b="1" dirty="0" smtClean="0">
                <a:latin typeface="Constantia" pitchFamily="18" charset="0"/>
                <a:cs typeface="Times New Roman" pitchFamily="18" charset="0"/>
                <a:sym typeface="Wingdings" pitchFamily="2" charset="2"/>
              </a:rPr>
              <a:t>.,: </a:t>
            </a:r>
            <a:r>
              <a:rPr lang="en-GB" sz="2100" b="1" i="1" dirty="0" smtClean="0">
                <a:latin typeface="Constantia" pitchFamily="18" charset="0"/>
                <a:cs typeface="Times New Roman" pitchFamily="18" charset="0"/>
                <a:sym typeface="Wingdings" pitchFamily="2" charset="2"/>
              </a:rPr>
              <a:t>h · </a:t>
            </a:r>
            <a:r>
              <a:rPr lang="en-GB" sz="2100" b="1" i="1" dirty="0" err="1" smtClean="0">
                <a:latin typeface="Constantia" pitchFamily="18" charset="0"/>
                <a:cs typeface="Times New Roman" pitchFamily="18" charset="0"/>
                <a:sym typeface="Wingdings" pitchFamily="2" charset="2"/>
              </a:rPr>
              <a:t>f</a:t>
            </a:r>
            <a:r>
              <a:rPr lang="en-GB" sz="2100" b="1" baseline="-25000" dirty="0" err="1" smtClean="0">
                <a:latin typeface="Constantia" pitchFamily="18" charset="0"/>
                <a:cs typeface="Times New Roman" pitchFamily="18" charset="0"/>
                <a:sym typeface="Wingdings" pitchFamily="2" charset="2"/>
              </a:rPr>
              <a:t>rev</a:t>
            </a:r>
            <a:endParaRPr lang="en-GB" sz="2100" b="1" baseline="-25000" dirty="0">
              <a:latin typeface="Constantia" pitchFamily="18" charset="0"/>
              <a:cs typeface="Times New Roman" pitchFamily="18" charset="0"/>
              <a:sym typeface="Wingdings" pitchFamily="2" charset="2"/>
            </a:endParaRPr>
          </a:p>
          <a:p>
            <a:pPr marL="914400" lvl="1"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r>
              <a:rPr lang="en-GB" sz="2400" b="1" dirty="0">
                <a:solidFill>
                  <a:srgbClr val="C0504D"/>
                </a:solidFill>
                <a:latin typeface="Constantia" pitchFamily="18" charset="0"/>
                <a:cs typeface="Times New Roman" pitchFamily="18" charset="0"/>
                <a:sym typeface="Wingdings" pitchFamily="2" charset="2"/>
              </a:rPr>
              <a:t>Shunt impedance, </a:t>
            </a:r>
            <a:r>
              <a:rPr lang="en-GB" sz="2400" b="1" i="1" dirty="0" err="1" smtClean="0">
                <a:solidFill>
                  <a:srgbClr val="C0504D"/>
                </a:solidFill>
                <a:latin typeface="Constantia" pitchFamily="18" charset="0"/>
                <a:cs typeface="Times New Roman" pitchFamily="18" charset="0"/>
                <a:sym typeface="Wingdings" pitchFamily="2" charset="2"/>
              </a:rPr>
              <a:t>r</a:t>
            </a:r>
            <a:r>
              <a:rPr lang="en-GB" sz="2400" b="1" i="1" baseline="-25000" dirty="0" err="1" smtClean="0">
                <a:solidFill>
                  <a:srgbClr val="C0504D"/>
                </a:solidFill>
                <a:latin typeface="Constantia" pitchFamily="18" charset="0"/>
                <a:cs typeface="Times New Roman" pitchFamily="18" charset="0"/>
                <a:sym typeface="Wingdings" pitchFamily="2" charset="2"/>
              </a:rPr>
              <a:t>sh</a:t>
            </a:r>
            <a:r>
              <a:rPr lang="en-GB" sz="2400" b="1" i="1" dirty="0" smtClean="0">
                <a:solidFill>
                  <a:srgbClr val="C0504D"/>
                </a:solidFill>
                <a:latin typeface="Constantia" pitchFamily="18" charset="0"/>
                <a:cs typeface="Times New Roman" pitchFamily="18" charset="0"/>
                <a:sym typeface="Wingdings" pitchFamily="2" charset="2"/>
              </a:rPr>
              <a:t> or R</a:t>
            </a:r>
            <a:endParaRPr lang="en-GB" sz="2400" b="1" i="1" dirty="0">
              <a:solidFill>
                <a:srgbClr val="C0504D"/>
              </a:solidFill>
              <a:latin typeface="Constantia" pitchFamily="18" charset="0"/>
              <a:cs typeface="Times New Roman" pitchFamily="18" charset="0"/>
              <a:sym typeface="Wingdings" pitchFamily="2" charset="2"/>
            </a:endParaRPr>
          </a:p>
          <a:p>
            <a:pPr marL="914400" lvl="1" indent="-457200">
              <a:spcBef>
                <a:spcPct val="20000"/>
              </a:spcBef>
              <a:buClr>
                <a:schemeClr val="tx1"/>
              </a:buClr>
              <a:buFont typeface="Symbol" panose="05050102010706020507" pitchFamily="18" charset="2"/>
              <a:buChar char="®"/>
            </a:pPr>
            <a:r>
              <a:rPr lang="en-GB" sz="2100" b="1" dirty="0" smtClean="0">
                <a:latin typeface="Constantia" pitchFamily="18" charset="0"/>
                <a:cs typeface="Times New Roman" pitchFamily="18" charset="0"/>
                <a:sym typeface="Wingdings" pitchFamily="2" charset="2"/>
              </a:rPr>
              <a:t>High shunt impedance required </a:t>
            </a:r>
            <a:r>
              <a:rPr lang="en-GB" sz="2100" b="1" dirty="0">
                <a:latin typeface="Constantia" pitchFamily="18" charset="0"/>
                <a:cs typeface="Times New Roman" pitchFamily="18" charset="0"/>
                <a:sym typeface="Wingdings" pitchFamily="2" charset="2"/>
              </a:rPr>
              <a:t>to produce a given voltage </a:t>
            </a:r>
            <a:r>
              <a:rPr lang="en-GB" sz="2100" b="1" dirty="0">
                <a:solidFill>
                  <a:srgbClr val="1F497D"/>
                </a:solidFill>
                <a:latin typeface="Constantia" pitchFamily="18" charset="0"/>
                <a:cs typeface="Times New Roman" pitchFamily="18" charset="0"/>
                <a:sym typeface="Wingdings" pitchFamily="2" charset="2"/>
              </a:rPr>
              <a:t>without </a:t>
            </a:r>
            <a:r>
              <a:rPr lang="en-GB" sz="2100" b="1" dirty="0" smtClean="0">
                <a:solidFill>
                  <a:srgbClr val="1F497D"/>
                </a:solidFill>
                <a:latin typeface="Constantia" pitchFamily="18" charset="0"/>
                <a:cs typeface="Times New Roman" pitchFamily="18" charset="0"/>
                <a:sym typeface="Wingdings" pitchFamily="2" charset="2"/>
              </a:rPr>
              <a:t>beam.</a:t>
            </a:r>
            <a:endParaRPr lang="en-GB" sz="2100" b="1" dirty="0">
              <a:solidFill>
                <a:srgbClr val="1F497D"/>
              </a:solidFill>
              <a:latin typeface="Constantia" pitchFamily="18" charset="0"/>
              <a:cs typeface="Times New Roman" pitchFamily="18" charset="0"/>
              <a:sym typeface="Wingdings" pitchFamily="2" charset="2"/>
            </a:endParaRPr>
          </a:p>
          <a:p>
            <a:pPr marL="914400" lvl="1"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r>
              <a:rPr lang="en-GB" sz="2400" b="1" dirty="0">
                <a:solidFill>
                  <a:srgbClr val="C0504D"/>
                </a:solidFill>
                <a:latin typeface="Constantia" pitchFamily="18" charset="0"/>
                <a:cs typeface="Times New Roman" pitchFamily="18" charset="0"/>
                <a:sym typeface="Wingdings" pitchFamily="2" charset="2"/>
              </a:rPr>
              <a:t>“R-upon-Q”, </a:t>
            </a:r>
            <a:r>
              <a:rPr lang="en-GB" sz="2400" b="1" i="1" dirty="0">
                <a:solidFill>
                  <a:srgbClr val="C0504D"/>
                </a:solidFill>
                <a:latin typeface="Constantia" pitchFamily="18" charset="0"/>
                <a:cs typeface="Times New Roman" pitchFamily="18" charset="0"/>
                <a:sym typeface="Wingdings" pitchFamily="2" charset="2"/>
              </a:rPr>
              <a:t>R</a:t>
            </a:r>
            <a:r>
              <a:rPr lang="en-GB" sz="2400" b="1" dirty="0">
                <a:solidFill>
                  <a:srgbClr val="C0504D"/>
                </a:solidFill>
                <a:latin typeface="Constantia" pitchFamily="18" charset="0"/>
                <a:cs typeface="Times New Roman" pitchFamily="18" charset="0"/>
                <a:sym typeface="Wingdings" pitchFamily="2" charset="2"/>
              </a:rPr>
              <a:t>/</a:t>
            </a:r>
            <a:r>
              <a:rPr lang="en-GB" sz="2400" b="1" i="1" dirty="0">
                <a:solidFill>
                  <a:srgbClr val="C0504D"/>
                </a:solidFill>
                <a:latin typeface="Constantia" pitchFamily="18" charset="0"/>
                <a:cs typeface="Times New Roman" pitchFamily="18" charset="0"/>
                <a:sym typeface="Wingdings" pitchFamily="2" charset="2"/>
              </a:rPr>
              <a:t>Q</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Defined only by the cavity geometry</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Criterion to optimize a geometry</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Detuning with beam proportional to </a:t>
            </a:r>
            <a:r>
              <a:rPr lang="en-GB" sz="2100" b="1" i="1" dirty="0">
                <a:latin typeface="Constantia" pitchFamily="18" charset="0"/>
                <a:cs typeface="Times New Roman" pitchFamily="18" charset="0"/>
                <a:sym typeface="Wingdings" pitchFamily="2" charset="2"/>
              </a:rPr>
              <a:t>R</a:t>
            </a:r>
            <a:r>
              <a:rPr lang="en-GB" sz="2100" b="1" dirty="0">
                <a:latin typeface="Constantia" pitchFamily="18" charset="0"/>
                <a:cs typeface="Times New Roman" pitchFamily="18" charset="0"/>
                <a:sym typeface="Wingdings" pitchFamily="2" charset="2"/>
              </a:rPr>
              <a:t>/</a:t>
            </a:r>
            <a:r>
              <a:rPr lang="en-GB" sz="2100" b="1" i="1" dirty="0">
                <a:latin typeface="Constantia" pitchFamily="18" charset="0"/>
                <a:cs typeface="Times New Roman" pitchFamily="18" charset="0"/>
                <a:sym typeface="Wingdings" pitchFamily="2" charset="2"/>
              </a:rPr>
              <a:t>Q</a:t>
            </a: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p:txBody>
      </p:sp>
      <p:sp>
        <p:nvSpPr>
          <p:cNvPr id="2" name="Lightning Bolt 1"/>
          <p:cNvSpPr/>
          <p:nvPr/>
        </p:nvSpPr>
        <p:spPr>
          <a:xfrm flipH="1">
            <a:off x="6943997" y="4850674"/>
            <a:ext cx="336369" cy="1054826"/>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Rectangle 3"/>
          <p:cNvSpPr>
            <a:spLocks noChangeArrowheads="1"/>
          </p:cNvSpPr>
          <p:nvPr/>
        </p:nvSpPr>
        <p:spPr bwMode="auto">
          <a:xfrm>
            <a:off x="-1" y="0"/>
            <a:ext cx="844799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smtClean="0">
                <a:solidFill>
                  <a:srgbClr val="1F497D"/>
                </a:solidFill>
                <a:latin typeface="Constantia" pitchFamily="18" charset="0"/>
              </a:rPr>
              <a:t>Cavity equivalent circuit (4/4) - Summary</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4507700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sp>
        <p:nvSpPr>
          <p:cNvPr id="57" name="Rectangle 56"/>
          <p:cNvSpPr/>
          <p:nvPr/>
        </p:nvSpPr>
        <p:spPr>
          <a:xfrm>
            <a:off x="6000750" y="5362576"/>
            <a:ext cx="600075" cy="4953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What about </a:t>
            </a:r>
            <a:r>
              <a:rPr lang="en-GB" sz="3200" b="1" dirty="0" smtClean="0">
                <a:solidFill>
                  <a:srgbClr val="1F497D"/>
                </a:solidFill>
                <a:latin typeface="Constantia" pitchFamily="18" charset="0"/>
              </a:rPr>
              <a:t>this R/Q-criteria</a:t>
            </a:r>
            <a:r>
              <a:rPr lang="en-GB" sz="3200" b="1" dirty="0" smtClean="0">
                <a:solidFill>
                  <a:srgbClr val="1F497D"/>
                </a:solidFill>
                <a:latin typeface="Constantia" pitchFamily="18" charset="0"/>
              </a:rPr>
              <a:t>?</a:t>
            </a:r>
            <a:endParaRPr lang="en-GB" sz="3200" dirty="0">
              <a:solidFill>
                <a:srgbClr val="1F497D"/>
              </a:solidFill>
              <a:latin typeface="Constantia" pitchFamily="18" charset="0"/>
            </a:endParaRPr>
          </a:p>
        </p:txBody>
      </p:sp>
      <p:sp>
        <p:nvSpPr>
          <p:cNvPr id="93" name="Rectangle 7"/>
          <p:cNvSpPr>
            <a:spLocks noChangeArrowheads="1"/>
          </p:cNvSpPr>
          <p:nvPr/>
        </p:nvSpPr>
        <p:spPr bwMode="auto">
          <a:xfrm>
            <a:off x="316933" y="881742"/>
            <a:ext cx="8510134" cy="6146074"/>
          </a:xfrm>
          <a:prstGeom prst="rect">
            <a:avLst/>
          </a:prstGeom>
          <a:noFill/>
          <a:ln w="9525">
            <a:noFill/>
            <a:miter lim="800000"/>
            <a:headEnd/>
            <a:tailEnd/>
          </a:ln>
          <a:effectLst/>
        </p:spPr>
        <p:txBody>
          <a:bodyPr/>
          <a:lstStyle/>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Charged particle experiences cavity gap as capacitor</a:t>
            </a: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r>
              <a:rPr lang="en-GB" sz="2100" b="1" dirty="0" smtClean="0">
                <a:latin typeface="Constantia" pitchFamily="18" charset="0"/>
                <a:cs typeface="Times New Roman" pitchFamily="18" charset="0"/>
                <a:sym typeface="Wingdings" pitchFamily="2" charset="2"/>
              </a:rPr>
              <a:t>Goal: cavity </a:t>
            </a:r>
            <a:r>
              <a:rPr lang="en-GB" sz="2100" b="1" dirty="0">
                <a:latin typeface="Constantia" pitchFamily="18" charset="0"/>
                <a:cs typeface="Times New Roman" pitchFamily="18" charset="0"/>
                <a:sym typeface="Wingdings" pitchFamily="2" charset="2"/>
              </a:rPr>
              <a:t>geometry with small </a:t>
            </a:r>
            <a:r>
              <a:rPr lang="en-GB" sz="2100" b="1" i="1" dirty="0">
                <a:latin typeface="Constantia" pitchFamily="18" charset="0"/>
                <a:cs typeface="Times New Roman" pitchFamily="18" charset="0"/>
                <a:sym typeface="Wingdings" pitchFamily="2" charset="2"/>
              </a:rPr>
              <a:t>R</a:t>
            </a:r>
            <a:r>
              <a:rPr lang="en-GB" sz="2100" b="1" dirty="0">
                <a:latin typeface="Constantia" pitchFamily="18" charset="0"/>
                <a:cs typeface="Times New Roman" pitchFamily="18" charset="0"/>
                <a:sym typeface="Wingdings" pitchFamily="2" charset="2"/>
              </a:rPr>
              <a:t>/</a:t>
            </a:r>
            <a:r>
              <a:rPr lang="en-GB" sz="2100" b="1" i="1" dirty="0">
                <a:latin typeface="Constantia" pitchFamily="18" charset="0"/>
                <a:cs typeface="Times New Roman" pitchFamily="18" charset="0"/>
                <a:sym typeface="Wingdings" pitchFamily="2" charset="2"/>
              </a:rPr>
              <a:t>Q</a:t>
            </a:r>
            <a:r>
              <a:rPr lang="en-GB" sz="2100" b="1" dirty="0">
                <a:latin typeface="Constantia" pitchFamily="18" charset="0"/>
                <a:cs typeface="Times New Roman" pitchFamily="18" charset="0"/>
                <a:sym typeface="Wingdings" pitchFamily="2" charset="2"/>
              </a:rPr>
              <a:t> to reduce beam loading</a:t>
            </a: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21" name="Picture 20"/>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63007" y="1784103"/>
            <a:ext cx="4346824" cy="2831645"/>
          </a:xfrm>
          <a:prstGeom prst="rect">
            <a:avLst/>
          </a:prstGeom>
        </p:spPr>
      </p:pic>
      <p:grpSp>
        <p:nvGrpSpPr>
          <p:cNvPr id="22" name="Group 21"/>
          <p:cNvGrpSpPr/>
          <p:nvPr/>
        </p:nvGrpSpPr>
        <p:grpSpPr>
          <a:xfrm>
            <a:off x="1016000" y="1432568"/>
            <a:ext cx="2813208" cy="2709877"/>
            <a:chOff x="1092200" y="1432568"/>
            <a:chExt cx="2813208" cy="2709877"/>
          </a:xfrm>
        </p:grpSpPr>
        <p:sp>
          <p:nvSpPr>
            <p:cNvPr id="35" name="Oval 34"/>
            <p:cNvSpPr/>
            <p:nvPr/>
          </p:nvSpPr>
          <p:spPr>
            <a:xfrm>
              <a:off x="1585976" y="2891408"/>
              <a:ext cx="170308" cy="170308"/>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Arrow Connector 36"/>
            <p:cNvCxnSpPr/>
            <p:nvPr/>
          </p:nvCxnSpPr>
          <p:spPr>
            <a:xfrm>
              <a:off x="1813381" y="2976562"/>
              <a:ext cx="1556426" cy="9728"/>
            </a:xfrm>
            <a:prstGeom prst="straightConnector1">
              <a:avLst/>
            </a:prstGeom>
            <a:ln w="47625">
              <a:solidFill>
                <a:srgbClr val="C0504D"/>
              </a:solidFill>
              <a:headEnd w="med" len="lg"/>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309404" y="2767213"/>
              <a:ext cx="338554" cy="415498"/>
            </a:xfrm>
            <a:prstGeom prst="rect">
              <a:avLst/>
            </a:prstGeom>
            <a:noFill/>
          </p:spPr>
          <p:txBody>
            <a:bodyPr wrap="none" rtlCol="0">
              <a:spAutoFit/>
            </a:bodyPr>
            <a:lstStyle/>
            <a:p>
              <a:r>
                <a:rPr lang="en-GB" sz="2100" b="1" i="1" dirty="0">
                  <a:latin typeface="Constantia" panose="02030602050306030303" pitchFamily="18" charset="0"/>
                </a:rPr>
                <a:t>q</a:t>
              </a:r>
            </a:p>
          </p:txBody>
        </p:sp>
        <p:grpSp>
          <p:nvGrpSpPr>
            <p:cNvPr id="20" name="Group 19"/>
            <p:cNvGrpSpPr/>
            <p:nvPr/>
          </p:nvGrpSpPr>
          <p:grpSpPr>
            <a:xfrm>
              <a:off x="1092200" y="1830386"/>
              <a:ext cx="2807811" cy="769666"/>
              <a:chOff x="1092200" y="1830386"/>
              <a:chExt cx="2807811" cy="769666"/>
            </a:xfrm>
          </p:grpSpPr>
          <p:cxnSp>
            <p:nvCxnSpPr>
              <p:cNvPr id="4" name="Straight Connector 3"/>
              <p:cNvCxnSpPr/>
              <p:nvPr/>
            </p:nvCxnSpPr>
            <p:spPr>
              <a:xfrm>
                <a:off x="1092200" y="2600051"/>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2262505" y="1836737"/>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260203" y="1836735"/>
                <a:ext cx="482600"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729706" y="1830386"/>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729706" y="2593699"/>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10800000">
              <a:off x="1097597" y="3372779"/>
              <a:ext cx="2807811" cy="769666"/>
              <a:chOff x="1092200" y="1830386"/>
              <a:chExt cx="2807811" cy="769666"/>
            </a:xfrm>
          </p:grpSpPr>
          <p:cxnSp>
            <p:nvCxnSpPr>
              <p:cNvPr id="44" name="Straight Connector 43"/>
              <p:cNvCxnSpPr/>
              <p:nvPr/>
            </p:nvCxnSpPr>
            <p:spPr>
              <a:xfrm>
                <a:off x="1092200" y="2600051"/>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2262505" y="1836737"/>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2260203" y="1836735"/>
                <a:ext cx="482600"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2729706" y="1830386"/>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729706" y="2593699"/>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grpSp>
        <p:sp>
          <p:nvSpPr>
            <p:cNvPr id="49" name="TextBox 48"/>
            <p:cNvSpPr txBox="1"/>
            <p:nvPr/>
          </p:nvSpPr>
          <p:spPr>
            <a:xfrm>
              <a:off x="2010233" y="1432568"/>
              <a:ext cx="971741" cy="415498"/>
            </a:xfrm>
            <a:prstGeom prst="rect">
              <a:avLst/>
            </a:prstGeom>
            <a:noFill/>
          </p:spPr>
          <p:txBody>
            <a:bodyPr wrap="none" rtlCol="0">
              <a:spAutoFit/>
            </a:bodyPr>
            <a:lstStyle/>
            <a:p>
              <a:pPr algn="ctr"/>
              <a:r>
                <a:rPr lang="en-GB" sz="2100" b="1" dirty="0">
                  <a:latin typeface="Constantia" panose="02030602050306030303" pitchFamily="18" charset="0"/>
                </a:rPr>
                <a:t>Cavity</a:t>
              </a:r>
            </a:p>
          </p:txBody>
        </p:sp>
      </p:gr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9987" y="5285900"/>
            <a:ext cx="4006370" cy="692744"/>
          </a:xfrm>
          <a:prstGeom prst="rect">
            <a:avLst/>
          </a:prstGeom>
        </p:spPr>
      </p:pic>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6292" y="4442124"/>
            <a:ext cx="1186753" cy="258875"/>
          </a:xfrm>
          <a:prstGeom prst="rect">
            <a:avLst/>
          </a:prstGeom>
        </p:spPr>
      </p:pic>
      <p:cxnSp>
        <p:nvCxnSpPr>
          <p:cNvPr id="50" name="Straight Arrow Connector 49"/>
          <p:cNvCxnSpPr/>
          <p:nvPr/>
        </p:nvCxnSpPr>
        <p:spPr>
          <a:xfrm>
            <a:off x="3023045" y="4700999"/>
            <a:ext cx="567880" cy="578549"/>
          </a:xfrm>
          <a:prstGeom prst="straightConnector1">
            <a:avLst/>
          </a:prstGeom>
          <a:ln w="34925">
            <a:solidFill>
              <a:srgbClr val="1F497D"/>
            </a:solidFill>
            <a:headEnd w="med" len="med"/>
            <a:tailEnd type="triangle" w="med" len="lg"/>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7315200" y="5209808"/>
            <a:ext cx="692628" cy="83856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54"/>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93303" y="5285900"/>
            <a:ext cx="1821972" cy="674917"/>
          </a:xfrm>
          <a:prstGeom prst="rect">
            <a:avLst/>
          </a:prstGeom>
        </p:spPr>
      </p:pic>
      <p:sp>
        <p:nvSpPr>
          <p:cNvPr id="63" name="TextBox 62"/>
          <p:cNvSpPr txBox="1"/>
          <p:nvPr/>
        </p:nvSpPr>
        <p:spPr>
          <a:xfrm>
            <a:off x="4572000" y="1510747"/>
            <a:ext cx="3708400" cy="319639"/>
          </a:xfrm>
          <a:prstGeom prst="rect">
            <a:avLst/>
          </a:prstGeom>
          <a:noFill/>
        </p:spPr>
        <p:txBody>
          <a:bodyPr wrap="square" rtlCol="0">
            <a:spAutoFit/>
          </a:bodyPr>
          <a:lstStyle/>
          <a:p>
            <a:pPr algn="ctr"/>
            <a:r>
              <a:rPr lang="en-US" sz="1477" b="1" dirty="0">
                <a:solidFill>
                  <a:srgbClr val="1F497D"/>
                </a:solidFill>
                <a:latin typeface="Constantia" panose="02030602050306030303" pitchFamily="18" charset="0"/>
              </a:rPr>
              <a:t>Beam induced voltage</a:t>
            </a:r>
            <a:endParaRPr lang="en-GB" sz="1477" b="1" dirty="0">
              <a:solidFill>
                <a:srgbClr val="1F497D"/>
              </a:solidFill>
              <a:latin typeface="Constantia" panose="02030602050306030303" pitchFamily="18" charset="0"/>
            </a:endParaRPr>
          </a:p>
        </p:txBody>
      </p:sp>
    </p:spTree>
    <p:extLst>
      <p:ext uri="{BB962C8B-B14F-4D97-AF65-F5344CB8AC3E}">
        <p14:creationId xmlns:p14="http://schemas.microsoft.com/office/powerpoint/2010/main" val="22347190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400 MHz cavities in LHC</a:t>
            </a:r>
            <a:endParaRPr lang="en-GB" sz="3200" dirty="0">
              <a:solidFill>
                <a:srgbClr val="1F497D"/>
              </a:solidFill>
              <a:latin typeface="Constantia" pitchFamily="18" charset="0"/>
            </a:endParaRPr>
          </a:p>
        </p:txBody>
      </p:sp>
      <p:sp>
        <p:nvSpPr>
          <p:cNvPr id="93" name="Rectangle 7"/>
          <p:cNvSpPr>
            <a:spLocks noChangeArrowheads="1"/>
          </p:cNvSpPr>
          <p:nvPr/>
        </p:nvSpPr>
        <p:spPr bwMode="auto">
          <a:xfrm>
            <a:off x="402045" y="590549"/>
            <a:ext cx="8016649" cy="1472045"/>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smtClean="0">
                <a:solidFill>
                  <a:srgbClr val="C0504D"/>
                </a:solidFill>
                <a:latin typeface="Constantia" pitchFamily="18" charset="0"/>
                <a:cs typeface="Times New Roman" pitchFamily="18" charset="0"/>
                <a:sym typeface="Wingdings" pitchFamily="2" charset="2"/>
              </a:rPr>
              <a:t>Very high beam currents, need to reduce </a:t>
            </a:r>
            <a:r>
              <a:rPr lang="en-GB" sz="2100" b="1" dirty="0">
                <a:solidFill>
                  <a:srgbClr val="C0504D"/>
                </a:solidFill>
                <a:latin typeface="Constantia" pitchFamily="18" charset="0"/>
                <a:cs typeface="Times New Roman" pitchFamily="18" charset="0"/>
                <a:sym typeface="Wingdings" pitchFamily="2" charset="2"/>
              </a:rPr>
              <a:t>beam loading in RF cavities</a:t>
            </a:r>
          </a:p>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Shunt impedance, </a:t>
            </a:r>
            <a:r>
              <a:rPr lang="en-GB" sz="2100" b="1" i="1" dirty="0" smtClean="0">
                <a:latin typeface="Constantia" pitchFamily="18" charset="0"/>
                <a:cs typeface="Times New Roman" pitchFamily="18" charset="0"/>
                <a:sym typeface="Wingdings" pitchFamily="2" charset="2"/>
              </a:rPr>
              <a:t>R is high but</a:t>
            </a:r>
            <a:r>
              <a:rPr lang="en-GB" sz="2100" b="1" dirty="0" smtClean="0">
                <a:latin typeface="Constantia" pitchFamily="18" charset="0"/>
                <a:cs typeface="Times New Roman" pitchFamily="18" charset="0"/>
                <a:sym typeface="Wingdings" pitchFamily="2" charset="2"/>
              </a:rPr>
              <a:t> </a:t>
            </a:r>
            <a:r>
              <a:rPr lang="en-GB" sz="2100" b="1" dirty="0">
                <a:latin typeface="Constantia" pitchFamily="18" charset="0"/>
                <a:cs typeface="Times New Roman" pitchFamily="18" charset="0"/>
                <a:sym typeface="Wingdings" pitchFamily="2" charset="2"/>
              </a:rPr>
              <a:t>small R/Q </a:t>
            </a:r>
            <a:r>
              <a:rPr lang="en-GB" sz="2100" b="1" dirty="0" smtClean="0">
                <a:latin typeface="Constantia" pitchFamily="18" charset="0"/>
                <a:cs typeface="Times New Roman" pitchFamily="18" charset="0"/>
                <a:sym typeface="Wingdings" pitchFamily="2" charset="2"/>
              </a:rPr>
              <a:t>is needed </a:t>
            </a:r>
          </a:p>
          <a:p>
            <a:pPr algn="l">
              <a:spcBef>
                <a:spcPct val="20000"/>
              </a:spcBef>
              <a:buClr>
                <a:schemeClr val="tx1"/>
              </a:buClr>
            </a:pPr>
            <a:r>
              <a:rPr lang="en-GB" sz="2100" b="1" dirty="0" smtClean="0">
                <a:solidFill>
                  <a:srgbClr val="1F497D"/>
                </a:solidFill>
                <a:latin typeface="Constantia" pitchFamily="18" charset="0"/>
                <a:cs typeface="Times New Roman" pitchFamily="18" charset="0"/>
                <a:sym typeface="Symbol" panose="05050102010706020507" pitchFamily="18" charset="2"/>
              </a:rPr>
              <a:t>  Possible with </a:t>
            </a:r>
            <a:r>
              <a:rPr lang="en-GB" sz="2100" b="1" dirty="0">
                <a:solidFill>
                  <a:srgbClr val="1F497D"/>
                </a:solidFill>
                <a:latin typeface="Constantia" pitchFamily="18" charset="0"/>
                <a:cs typeface="Times New Roman" pitchFamily="18" charset="0"/>
                <a:sym typeface="Symbol" panose="05050102010706020507" pitchFamily="18" charset="2"/>
              </a:rPr>
              <a:t>superconducting cavities in LHC</a:t>
            </a:r>
            <a:endParaRPr lang="en-GB" sz="2100" b="1" dirty="0">
              <a:solidFill>
                <a:srgbClr val="1F497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3356" y="4626154"/>
            <a:ext cx="3553200" cy="199867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356" y="2227442"/>
            <a:ext cx="3553177" cy="1998662"/>
          </a:xfrm>
          <a:prstGeom prst="rect">
            <a:avLst/>
          </a:prstGeom>
        </p:spPr>
      </p:pic>
      <p:sp>
        <p:nvSpPr>
          <p:cNvPr id="34" name="TextBox 33"/>
          <p:cNvSpPr txBox="1"/>
          <p:nvPr/>
        </p:nvSpPr>
        <p:spPr>
          <a:xfrm>
            <a:off x="963356" y="4306515"/>
            <a:ext cx="3553176" cy="338554"/>
          </a:xfrm>
          <a:prstGeom prst="rect">
            <a:avLst/>
          </a:prstGeom>
          <a:noFill/>
        </p:spPr>
        <p:txBody>
          <a:bodyPr wrap="square" rtlCol="0">
            <a:spAutoFit/>
          </a:bodyPr>
          <a:lstStyle/>
          <a:p>
            <a:pPr algn="ctr"/>
            <a:r>
              <a:rPr lang="en-US" sz="1600" b="1" dirty="0">
                <a:latin typeface="Constantia" panose="02030602050306030303" pitchFamily="18" charset="0"/>
              </a:rPr>
              <a:t>Bell shape: </a:t>
            </a:r>
            <a:r>
              <a:rPr lang="en-US" sz="1600" b="1" dirty="0">
                <a:solidFill>
                  <a:srgbClr val="1F497D"/>
                </a:solidFill>
                <a:latin typeface="Constantia" panose="02030602050306030303" pitchFamily="18" charset="0"/>
              </a:rPr>
              <a:t>R/Q ~ 44 </a:t>
            </a:r>
            <a:r>
              <a:rPr lang="en-US" sz="1600" b="1" dirty="0">
                <a:solidFill>
                  <a:srgbClr val="1F497D"/>
                </a:solidFill>
                <a:latin typeface="Symbol" panose="05050102010706020507" pitchFamily="18" charset="2"/>
              </a:rPr>
              <a:t>W</a:t>
            </a:r>
            <a:r>
              <a:rPr lang="en-US" sz="1600" b="1" dirty="0">
                <a:solidFill>
                  <a:srgbClr val="1F497D"/>
                </a:solidFill>
                <a:latin typeface="Constantia" panose="02030602050306030303" pitchFamily="18" charset="0"/>
              </a:rPr>
              <a:t>, 400 MHz</a:t>
            </a:r>
            <a:endParaRPr lang="en-GB" sz="1600" b="1" dirty="0">
              <a:solidFill>
                <a:srgbClr val="1F497D"/>
              </a:solidFill>
              <a:latin typeface="Constantia" panose="02030602050306030303" pitchFamily="18" charset="0"/>
            </a:endParaRPr>
          </a:p>
        </p:txBody>
      </p:sp>
      <p:sp>
        <p:nvSpPr>
          <p:cNvPr id="10" name="Oval 9"/>
          <p:cNvSpPr/>
          <p:nvPr/>
        </p:nvSpPr>
        <p:spPr>
          <a:xfrm>
            <a:off x="1738909" y="4663803"/>
            <a:ext cx="762000" cy="17716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asted-image.tiff" descr="pasted-image.tiff"/>
          <p:cNvPicPr>
            <a:picLocks noChangeAspect="1"/>
          </p:cNvPicPr>
          <p:nvPr/>
        </p:nvPicPr>
        <p:blipFill>
          <a:blip r:embed="rId4"/>
          <a:stretch>
            <a:fillRect/>
          </a:stretch>
        </p:blipFill>
        <p:spPr>
          <a:xfrm>
            <a:off x="5337876" y="2117587"/>
            <a:ext cx="2711181" cy="2094045"/>
          </a:xfrm>
          <a:prstGeom prst="rect">
            <a:avLst/>
          </a:prstGeom>
          <a:ln w="12700">
            <a:miter lim="400000"/>
          </a:ln>
        </p:spPr>
      </p:pic>
      <p:sp>
        <p:nvSpPr>
          <p:cNvPr id="12" name="Rectangle 7"/>
          <p:cNvSpPr>
            <a:spLocks noChangeArrowheads="1"/>
          </p:cNvSpPr>
          <p:nvPr/>
        </p:nvSpPr>
        <p:spPr bwMode="auto">
          <a:xfrm>
            <a:off x="4804229" y="4523131"/>
            <a:ext cx="3836534" cy="838200"/>
          </a:xfrm>
          <a:prstGeom prst="rect">
            <a:avLst/>
          </a:prstGeom>
          <a:noFill/>
          <a:ln w="9525">
            <a:noFill/>
            <a:miter lim="800000"/>
            <a:headEnd/>
            <a:tailEnd/>
          </a:ln>
          <a:effectLst/>
        </p:spPr>
        <p:txBody>
          <a:bodyPr/>
          <a:lstStyle/>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2</a:t>
            </a:r>
            <a:r>
              <a:rPr lang="en-GB" sz="2100" b="1" dirty="0">
                <a:latin typeface="Constantia" pitchFamily="18" charset="0"/>
                <a:cs typeface="Times New Roman" pitchFamily="18" charset="0"/>
                <a:sym typeface="Symbol" panose="05050102010706020507" pitchFamily="18" charset="2"/>
              </a:rPr>
              <a:t>8 cavities, 5.3 MV/m</a:t>
            </a: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7126" y="5166991"/>
            <a:ext cx="2311249" cy="702874"/>
          </a:xfrm>
          <a:prstGeom prst="rect">
            <a:avLst/>
          </a:prstGeom>
        </p:spPr>
      </p:pic>
      <p:cxnSp>
        <p:nvCxnSpPr>
          <p:cNvPr id="14" name="Straight Arrow Connector 13"/>
          <p:cNvCxnSpPr/>
          <p:nvPr/>
        </p:nvCxnSpPr>
        <p:spPr>
          <a:xfrm flipV="1">
            <a:off x="6467474" y="5117302"/>
            <a:ext cx="407646" cy="790659"/>
          </a:xfrm>
          <a:prstGeom prst="straightConnector1">
            <a:avLst/>
          </a:prstGeom>
          <a:ln w="34925">
            <a:solidFill>
              <a:srgbClr val="C0504D"/>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816111" y="4853111"/>
            <a:ext cx="538930" cy="461665"/>
          </a:xfrm>
          <a:prstGeom prst="rect">
            <a:avLst/>
          </a:prstGeom>
          <a:noFill/>
        </p:spPr>
        <p:txBody>
          <a:bodyPr wrap="none" rtlCol="0">
            <a:spAutoFit/>
          </a:bodyPr>
          <a:lstStyle/>
          <a:p>
            <a:r>
              <a:rPr lang="en-GB" sz="2400" b="1" dirty="0">
                <a:solidFill>
                  <a:srgbClr val="C0504D"/>
                </a:solidFill>
                <a:latin typeface="Constantia" panose="02030602050306030303" pitchFamily="18" charset="0"/>
              </a:rPr>
              <a:t>~o</a:t>
            </a:r>
            <a:endParaRPr lang="en-US" sz="2400" b="1" dirty="0">
              <a:solidFill>
                <a:srgbClr val="C0504D"/>
              </a:solidFill>
              <a:latin typeface="Constantia" panose="02030602050306030303" pitchFamily="18" charset="0"/>
            </a:endParaRPr>
          </a:p>
        </p:txBody>
      </p:sp>
    </p:spTree>
    <p:extLst>
      <p:ext uri="{BB962C8B-B14F-4D97-AF65-F5344CB8AC3E}">
        <p14:creationId xmlns:p14="http://schemas.microsoft.com/office/powerpoint/2010/main" val="10125257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5D9B79D-EFE6-4DB2-A212-F0E7156BB5DF}"/>
              </a:ext>
            </a:extLst>
          </p:cNvPr>
          <p:cNvGrpSpPr/>
          <p:nvPr/>
        </p:nvGrpSpPr>
        <p:grpSpPr>
          <a:xfrm>
            <a:off x="192584" y="622899"/>
            <a:ext cx="2332690" cy="924455"/>
            <a:chOff x="335250" y="1600663"/>
            <a:chExt cx="3110253" cy="1232607"/>
          </a:xfrm>
        </p:grpSpPr>
        <p:pic>
          <p:nvPicPr>
            <p:cNvPr id="28" name="Picture 27" descr="A picture containing text, clock&#10;&#10;Description automatically generated">
              <a:extLst>
                <a:ext uri="{FF2B5EF4-FFF2-40B4-BE49-F238E27FC236}">
                  <a16:creationId xmlns:a16="http://schemas.microsoft.com/office/drawing/2014/main" id="{19C6E9C2-B95D-438A-B6A2-072F0BFDC0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801" y="1600663"/>
              <a:ext cx="1516564" cy="699126"/>
            </a:xfrm>
            <a:prstGeom prst="rect">
              <a:avLst/>
            </a:prstGeom>
            <a:ln w="28575">
              <a:solidFill>
                <a:srgbClr val="CC0000"/>
              </a:solidFill>
            </a:ln>
          </p:spPr>
        </p:pic>
        <p:sp>
          <p:nvSpPr>
            <p:cNvPr id="4" name="TextBox 3">
              <a:extLst>
                <a:ext uri="{FF2B5EF4-FFF2-40B4-BE49-F238E27FC236}">
                  <a16:creationId xmlns:a16="http://schemas.microsoft.com/office/drawing/2014/main" id="{9D42CBA8-9F03-4018-AED3-611DBD5FAEE2}"/>
                </a:ext>
              </a:extLst>
            </p:cNvPr>
            <p:cNvSpPr txBox="1"/>
            <p:nvPr/>
          </p:nvSpPr>
          <p:spPr>
            <a:xfrm>
              <a:off x="335250" y="2299790"/>
              <a:ext cx="3110253" cy="533480"/>
            </a:xfrm>
            <a:prstGeom prst="rect">
              <a:avLst/>
            </a:prstGeom>
            <a:noFill/>
          </p:spPr>
          <p:txBody>
            <a:bodyPr wrap="none" rtlCol="0">
              <a:spAutoFit/>
            </a:bodyPr>
            <a:lstStyle/>
            <a:p>
              <a:r>
                <a:rPr lang="en-US" sz="2000" i="1" dirty="0">
                  <a:solidFill>
                    <a:srgbClr val="C00000"/>
                  </a:solidFill>
                </a:rPr>
                <a:t>resonance frequency</a:t>
              </a:r>
              <a:endParaRPr lang="en-GB" sz="2000" i="1" dirty="0">
                <a:solidFill>
                  <a:srgbClr val="C00000"/>
                </a:solidFill>
              </a:endParaRPr>
            </a:p>
          </p:txBody>
        </p:sp>
      </p:grpSp>
      <p:grpSp>
        <p:nvGrpSpPr>
          <p:cNvPr id="7" name="Group 6">
            <a:extLst>
              <a:ext uri="{FF2B5EF4-FFF2-40B4-BE49-F238E27FC236}">
                <a16:creationId xmlns:a16="http://schemas.microsoft.com/office/drawing/2014/main" id="{E66ACB45-BB93-4A77-916D-C711202EB142}"/>
              </a:ext>
            </a:extLst>
          </p:cNvPr>
          <p:cNvGrpSpPr/>
          <p:nvPr/>
        </p:nvGrpSpPr>
        <p:grpSpPr>
          <a:xfrm>
            <a:off x="2786207" y="638097"/>
            <a:ext cx="3319130" cy="1225327"/>
            <a:chOff x="2869980" y="1659308"/>
            <a:chExt cx="4425506" cy="1633770"/>
          </a:xfrm>
        </p:grpSpPr>
        <p:pic>
          <p:nvPicPr>
            <p:cNvPr id="39" name="Picture 38" descr="Letter&#10;&#10;Description automatically generated">
              <a:extLst>
                <a:ext uri="{FF2B5EF4-FFF2-40B4-BE49-F238E27FC236}">
                  <a16:creationId xmlns:a16="http://schemas.microsoft.com/office/drawing/2014/main" id="{02ACDDDC-86C7-4977-8289-25C58EC55B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69980" y="1659308"/>
              <a:ext cx="4425506" cy="1071704"/>
            </a:xfrm>
            <a:prstGeom prst="rect">
              <a:avLst/>
            </a:prstGeom>
            <a:ln w="28575">
              <a:solidFill>
                <a:srgbClr val="CC0000"/>
              </a:solidFill>
            </a:ln>
          </p:spPr>
        </p:pic>
        <p:sp>
          <p:nvSpPr>
            <p:cNvPr id="77" name="TextBox 76">
              <a:extLst>
                <a:ext uri="{FF2B5EF4-FFF2-40B4-BE49-F238E27FC236}">
                  <a16:creationId xmlns:a16="http://schemas.microsoft.com/office/drawing/2014/main" id="{3F25B97A-2313-4A18-B455-2C6A358D126A}"/>
                </a:ext>
              </a:extLst>
            </p:cNvPr>
            <p:cNvSpPr txBox="1"/>
            <p:nvPr/>
          </p:nvSpPr>
          <p:spPr>
            <a:xfrm>
              <a:off x="3023371" y="2759598"/>
              <a:ext cx="1842813" cy="533480"/>
            </a:xfrm>
            <a:prstGeom prst="rect">
              <a:avLst/>
            </a:prstGeom>
            <a:noFill/>
          </p:spPr>
          <p:txBody>
            <a:bodyPr wrap="none" rtlCol="0">
              <a:spAutoFit/>
            </a:bodyPr>
            <a:lstStyle/>
            <a:p>
              <a:r>
                <a:rPr lang="en-US" sz="2000" i="1" dirty="0">
                  <a:solidFill>
                    <a:srgbClr val="C00000"/>
                  </a:solidFill>
                </a:rPr>
                <a:t>unloaded Q</a:t>
              </a:r>
              <a:endParaRPr lang="en-GB" sz="2000" i="1" dirty="0">
                <a:solidFill>
                  <a:srgbClr val="C00000"/>
                </a:solidFill>
              </a:endParaRPr>
            </a:p>
          </p:txBody>
        </p:sp>
      </p:grpSp>
      <p:grpSp>
        <p:nvGrpSpPr>
          <p:cNvPr id="3" name="Group 2">
            <a:extLst>
              <a:ext uri="{FF2B5EF4-FFF2-40B4-BE49-F238E27FC236}">
                <a16:creationId xmlns:a16="http://schemas.microsoft.com/office/drawing/2014/main" id="{C974ACB5-93F6-4B05-9756-58D996D3FAC0}"/>
              </a:ext>
            </a:extLst>
          </p:cNvPr>
          <p:cNvGrpSpPr/>
          <p:nvPr/>
        </p:nvGrpSpPr>
        <p:grpSpPr>
          <a:xfrm>
            <a:off x="6465888" y="665123"/>
            <a:ext cx="3094268" cy="2275204"/>
            <a:chOff x="7841437" y="78203"/>
            <a:chExt cx="4125689" cy="3033603"/>
          </a:xfrm>
        </p:grpSpPr>
        <p:sp>
          <p:nvSpPr>
            <p:cNvPr id="14" name="TextBox 13">
              <a:extLst>
                <a:ext uri="{FF2B5EF4-FFF2-40B4-BE49-F238E27FC236}">
                  <a16:creationId xmlns:a16="http://schemas.microsoft.com/office/drawing/2014/main" id="{72698402-4ABF-446D-9C9E-D9FD302196DD}"/>
                </a:ext>
              </a:extLst>
            </p:cNvPr>
            <p:cNvSpPr txBox="1"/>
            <p:nvPr/>
          </p:nvSpPr>
          <p:spPr>
            <a:xfrm>
              <a:off x="7841437" y="2167959"/>
              <a:ext cx="4125689" cy="943847"/>
            </a:xfrm>
            <a:prstGeom prst="rect">
              <a:avLst/>
            </a:prstGeom>
            <a:noFill/>
          </p:spPr>
          <p:txBody>
            <a:bodyPr wrap="square" rtlCol="0">
              <a:spAutoFit/>
            </a:bodyPr>
            <a:lstStyle/>
            <a:p>
              <a:r>
                <a:rPr lang="en-US" sz="2000" i="1" dirty="0">
                  <a:solidFill>
                    <a:srgbClr val="C00000"/>
                  </a:solidFill>
                </a:rPr>
                <a:t>parallel</a:t>
              </a:r>
              <a:r>
                <a:rPr lang="en-US" sz="2000" dirty="0"/>
                <a:t> </a:t>
              </a:r>
              <a:r>
                <a:rPr lang="en-US" sz="2000" i="1" dirty="0">
                  <a:solidFill>
                    <a:srgbClr val="C00000"/>
                  </a:solidFill>
                </a:rPr>
                <a:t>capacitance</a:t>
              </a:r>
              <a:r>
                <a:rPr lang="en-US" sz="2000" dirty="0"/>
                <a:t> </a:t>
              </a:r>
              <a:endParaRPr lang="en-US" sz="2000" dirty="0" smtClean="0"/>
            </a:p>
            <a:p>
              <a:r>
                <a:rPr lang="en-US" sz="2000" i="1" dirty="0" smtClean="0">
                  <a:solidFill>
                    <a:srgbClr val="C00000"/>
                  </a:solidFill>
                </a:rPr>
                <a:t>and </a:t>
              </a:r>
              <a:r>
                <a:rPr lang="en-US" sz="2000" i="1" dirty="0">
                  <a:solidFill>
                    <a:srgbClr val="C00000"/>
                  </a:solidFill>
                </a:rPr>
                <a:t>inductance</a:t>
              </a:r>
              <a:endParaRPr lang="en-GB" sz="2000" i="1" dirty="0">
                <a:solidFill>
                  <a:srgbClr val="C00000"/>
                </a:solidFill>
              </a:endParaRPr>
            </a:p>
          </p:txBody>
        </p:sp>
        <p:pic>
          <p:nvPicPr>
            <p:cNvPr id="27" name="Picture 26" descr="Text, letter&#10;&#10;Description automatically generated">
              <a:extLst>
                <a:ext uri="{FF2B5EF4-FFF2-40B4-BE49-F238E27FC236}">
                  <a16:creationId xmlns:a16="http://schemas.microsoft.com/office/drawing/2014/main" id="{503B02B9-260B-44F5-B642-080E8171AA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05182" y="78203"/>
              <a:ext cx="1969996" cy="931269"/>
            </a:xfrm>
            <a:prstGeom prst="rect">
              <a:avLst/>
            </a:prstGeom>
            <a:ln w="28575">
              <a:solidFill>
                <a:srgbClr val="CC0000"/>
              </a:solidFill>
            </a:ln>
          </p:spPr>
        </p:pic>
        <p:pic>
          <p:nvPicPr>
            <p:cNvPr id="33" name="Picture 32" descr="A picture containing text, device, gauge&#10;&#10;Description automatically generated">
              <a:extLst>
                <a:ext uri="{FF2B5EF4-FFF2-40B4-BE49-F238E27FC236}">
                  <a16:creationId xmlns:a16="http://schemas.microsoft.com/office/drawing/2014/main" id="{77167F0E-BEA8-4087-8923-2C38BE3577E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05182" y="1251911"/>
              <a:ext cx="2015284" cy="878456"/>
            </a:xfrm>
            <a:prstGeom prst="rect">
              <a:avLst/>
            </a:prstGeom>
            <a:ln w="28575">
              <a:solidFill>
                <a:srgbClr val="CC0000"/>
              </a:solidFill>
            </a:ln>
          </p:spPr>
        </p:pic>
      </p:grpSp>
      <p:sp>
        <p:nvSpPr>
          <p:cNvPr id="115" name="TextBox 114">
            <a:extLst>
              <a:ext uri="{FF2B5EF4-FFF2-40B4-BE49-F238E27FC236}">
                <a16:creationId xmlns:a16="http://schemas.microsoft.com/office/drawing/2014/main" id="{1F2010C4-E938-4347-90AB-EABAA27EABDB}"/>
              </a:ext>
            </a:extLst>
          </p:cNvPr>
          <p:cNvSpPr txBox="1"/>
          <p:nvPr/>
        </p:nvSpPr>
        <p:spPr>
          <a:xfrm>
            <a:off x="1246539" y="3578564"/>
            <a:ext cx="230430" cy="300082"/>
          </a:xfrm>
          <a:prstGeom prst="rect">
            <a:avLst/>
          </a:prstGeom>
          <a:noFill/>
        </p:spPr>
        <p:txBody>
          <a:bodyPr wrap="square" rtlCol="0">
            <a:spAutoFit/>
          </a:bodyPr>
          <a:lstStyle/>
          <a:p>
            <a:r>
              <a:rPr lang="en-US" sz="1350" dirty="0"/>
              <a:t>R</a:t>
            </a:r>
            <a:endParaRPr lang="en-GB" sz="1350" dirty="0"/>
          </a:p>
        </p:txBody>
      </p:sp>
      <p:cxnSp>
        <p:nvCxnSpPr>
          <p:cNvPr id="116" name="Straight Connector 115">
            <a:extLst>
              <a:ext uri="{FF2B5EF4-FFF2-40B4-BE49-F238E27FC236}">
                <a16:creationId xmlns:a16="http://schemas.microsoft.com/office/drawing/2014/main" id="{0BC7BC9C-C099-4BD6-BE13-091DAEAAA6E8}"/>
              </a:ext>
            </a:extLst>
          </p:cNvPr>
          <p:cNvCxnSpPr>
            <a:cxnSpLocks/>
          </p:cNvCxnSpPr>
          <p:nvPr/>
        </p:nvCxnSpPr>
        <p:spPr bwMode="auto">
          <a:xfrm>
            <a:off x="1573710" y="3344278"/>
            <a:ext cx="0" cy="7919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7" name="Rectangle 116">
            <a:extLst>
              <a:ext uri="{FF2B5EF4-FFF2-40B4-BE49-F238E27FC236}">
                <a16:creationId xmlns:a16="http://schemas.microsoft.com/office/drawing/2014/main" id="{A7984176-308D-478C-8D5F-7F9D48027A40}"/>
              </a:ext>
            </a:extLst>
          </p:cNvPr>
          <p:cNvSpPr/>
          <p:nvPr/>
        </p:nvSpPr>
        <p:spPr bwMode="auto">
          <a:xfrm rot="10800000">
            <a:off x="1476969" y="3442045"/>
            <a:ext cx="193483" cy="59557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cxnSp>
        <p:nvCxnSpPr>
          <p:cNvPr id="120" name="Straight Connector 119">
            <a:extLst>
              <a:ext uri="{FF2B5EF4-FFF2-40B4-BE49-F238E27FC236}">
                <a16:creationId xmlns:a16="http://schemas.microsoft.com/office/drawing/2014/main" id="{337B4E49-4843-4CC9-891E-71F0006A5773}"/>
              </a:ext>
            </a:extLst>
          </p:cNvPr>
          <p:cNvCxnSpPr>
            <a:cxnSpLocks/>
          </p:cNvCxnSpPr>
          <p:nvPr/>
        </p:nvCxnSpPr>
        <p:spPr bwMode="auto">
          <a:xfrm>
            <a:off x="2256031" y="3776867"/>
            <a:ext cx="0" cy="35932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1" name="Straight Connector 120">
            <a:extLst>
              <a:ext uri="{FF2B5EF4-FFF2-40B4-BE49-F238E27FC236}">
                <a16:creationId xmlns:a16="http://schemas.microsoft.com/office/drawing/2014/main" id="{E57E47E5-E363-409F-B775-2FC557ED50C5}"/>
              </a:ext>
            </a:extLst>
          </p:cNvPr>
          <p:cNvCxnSpPr>
            <a:cxnSpLocks/>
          </p:cNvCxnSpPr>
          <p:nvPr/>
        </p:nvCxnSpPr>
        <p:spPr bwMode="auto">
          <a:xfrm>
            <a:off x="2251865" y="3344278"/>
            <a:ext cx="0" cy="35932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2" name="Straight Connector 121">
            <a:extLst>
              <a:ext uri="{FF2B5EF4-FFF2-40B4-BE49-F238E27FC236}">
                <a16:creationId xmlns:a16="http://schemas.microsoft.com/office/drawing/2014/main" id="{A5CD485F-CE89-4FF2-B7E6-04EB5BE2D4C6}"/>
              </a:ext>
            </a:extLst>
          </p:cNvPr>
          <p:cNvCxnSpPr>
            <a:cxnSpLocks/>
          </p:cNvCxnSpPr>
          <p:nvPr/>
        </p:nvCxnSpPr>
        <p:spPr bwMode="auto">
          <a:xfrm>
            <a:off x="2137721" y="3777977"/>
            <a:ext cx="23662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6" name="Straight Connector 125">
            <a:extLst>
              <a:ext uri="{FF2B5EF4-FFF2-40B4-BE49-F238E27FC236}">
                <a16:creationId xmlns:a16="http://schemas.microsoft.com/office/drawing/2014/main" id="{7FE8001D-1CE4-4D1B-8F5E-346B62ED2D69}"/>
              </a:ext>
            </a:extLst>
          </p:cNvPr>
          <p:cNvCxnSpPr>
            <a:cxnSpLocks/>
          </p:cNvCxnSpPr>
          <p:nvPr/>
        </p:nvCxnSpPr>
        <p:spPr bwMode="auto">
          <a:xfrm>
            <a:off x="2137721" y="3711830"/>
            <a:ext cx="23662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27" name="Picture 126" descr="Icon&#10;&#10;Description automatically generated">
            <a:extLst>
              <a:ext uri="{FF2B5EF4-FFF2-40B4-BE49-F238E27FC236}">
                <a16:creationId xmlns:a16="http://schemas.microsoft.com/office/drawing/2014/main" id="{03699620-7E74-434C-97B4-D3425312A95B}"/>
              </a:ext>
            </a:extLst>
          </p:cNvPr>
          <p:cNvPicPr>
            <a:picLocks noChangeAspect="1"/>
          </p:cNvPicPr>
          <p:nvPr/>
        </p:nvPicPr>
        <p:blipFill rotWithShape="1">
          <a:blip r:embed="rId8" cstate="print">
            <a:alphaModFix/>
            <a:extLst>
              <a:ext uri="{28A0092B-C50C-407E-A947-70E740481C1C}">
                <a14:useLocalDpi xmlns:a14="http://schemas.microsoft.com/office/drawing/2010/main" val="0"/>
              </a:ext>
            </a:extLst>
          </a:blip>
          <a:srcRect l="11893" t="6734" r="20817" b="11889"/>
          <a:stretch/>
        </p:blipFill>
        <p:spPr>
          <a:xfrm>
            <a:off x="2739395" y="3478555"/>
            <a:ext cx="248399" cy="477018"/>
          </a:xfrm>
          <a:prstGeom prst="rect">
            <a:avLst/>
          </a:prstGeom>
        </p:spPr>
      </p:pic>
      <p:cxnSp>
        <p:nvCxnSpPr>
          <p:cNvPr id="128" name="Straight Connector 127">
            <a:extLst>
              <a:ext uri="{FF2B5EF4-FFF2-40B4-BE49-F238E27FC236}">
                <a16:creationId xmlns:a16="http://schemas.microsoft.com/office/drawing/2014/main" id="{FBA8DFD7-8C13-4EEC-B0F5-BD3DD4B831AA}"/>
              </a:ext>
            </a:extLst>
          </p:cNvPr>
          <p:cNvCxnSpPr>
            <a:cxnSpLocks/>
          </p:cNvCxnSpPr>
          <p:nvPr/>
        </p:nvCxnSpPr>
        <p:spPr bwMode="auto">
          <a:xfrm>
            <a:off x="1571925" y="3342589"/>
            <a:ext cx="129167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9" name="Straight Connector 128">
            <a:extLst>
              <a:ext uri="{FF2B5EF4-FFF2-40B4-BE49-F238E27FC236}">
                <a16:creationId xmlns:a16="http://schemas.microsoft.com/office/drawing/2014/main" id="{C9917556-46B8-477D-A179-1E3331C5FA19}"/>
              </a:ext>
            </a:extLst>
          </p:cNvPr>
          <p:cNvCxnSpPr>
            <a:cxnSpLocks/>
            <a:stCxn id="127" idx="2"/>
          </p:cNvCxnSpPr>
          <p:nvPr/>
        </p:nvCxnSpPr>
        <p:spPr bwMode="auto">
          <a:xfrm>
            <a:off x="2863595" y="3955573"/>
            <a:ext cx="0" cy="18062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0" name="Straight Connector 129">
            <a:extLst>
              <a:ext uri="{FF2B5EF4-FFF2-40B4-BE49-F238E27FC236}">
                <a16:creationId xmlns:a16="http://schemas.microsoft.com/office/drawing/2014/main" id="{68B2053F-CF31-4297-A6B8-6FB75D464263}"/>
              </a:ext>
            </a:extLst>
          </p:cNvPr>
          <p:cNvCxnSpPr>
            <a:cxnSpLocks/>
          </p:cNvCxnSpPr>
          <p:nvPr/>
        </p:nvCxnSpPr>
        <p:spPr bwMode="auto">
          <a:xfrm>
            <a:off x="1573710" y="4136194"/>
            <a:ext cx="128988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1" name="Straight Connector 130">
            <a:extLst>
              <a:ext uri="{FF2B5EF4-FFF2-40B4-BE49-F238E27FC236}">
                <a16:creationId xmlns:a16="http://schemas.microsoft.com/office/drawing/2014/main" id="{7D82407D-0826-463C-918C-7B473ABD95C9}"/>
              </a:ext>
            </a:extLst>
          </p:cNvPr>
          <p:cNvCxnSpPr>
            <a:cxnSpLocks/>
          </p:cNvCxnSpPr>
          <p:nvPr/>
        </p:nvCxnSpPr>
        <p:spPr bwMode="auto">
          <a:xfrm>
            <a:off x="2863595" y="3342589"/>
            <a:ext cx="0" cy="18062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2" name="TextBox 131">
            <a:extLst>
              <a:ext uri="{FF2B5EF4-FFF2-40B4-BE49-F238E27FC236}">
                <a16:creationId xmlns:a16="http://schemas.microsoft.com/office/drawing/2014/main" id="{FB626C4C-889A-4686-8160-EE147C96F48B}"/>
              </a:ext>
            </a:extLst>
          </p:cNvPr>
          <p:cNvSpPr txBox="1"/>
          <p:nvPr/>
        </p:nvSpPr>
        <p:spPr>
          <a:xfrm>
            <a:off x="1903124" y="3578564"/>
            <a:ext cx="230430" cy="300082"/>
          </a:xfrm>
          <a:prstGeom prst="rect">
            <a:avLst/>
          </a:prstGeom>
          <a:noFill/>
        </p:spPr>
        <p:txBody>
          <a:bodyPr wrap="square" rtlCol="0">
            <a:spAutoFit/>
          </a:bodyPr>
          <a:lstStyle/>
          <a:p>
            <a:r>
              <a:rPr lang="en-US" sz="1350" dirty="0"/>
              <a:t>C</a:t>
            </a:r>
            <a:endParaRPr lang="en-GB" sz="1350" dirty="0"/>
          </a:p>
        </p:txBody>
      </p:sp>
      <p:sp>
        <p:nvSpPr>
          <p:cNvPr id="133" name="TextBox 132">
            <a:extLst>
              <a:ext uri="{FF2B5EF4-FFF2-40B4-BE49-F238E27FC236}">
                <a16:creationId xmlns:a16="http://schemas.microsoft.com/office/drawing/2014/main" id="{BE43E136-1E69-461A-97B6-C601FBED470C}"/>
              </a:ext>
            </a:extLst>
          </p:cNvPr>
          <p:cNvSpPr txBox="1"/>
          <p:nvPr/>
        </p:nvSpPr>
        <p:spPr>
          <a:xfrm>
            <a:off x="2537769" y="3578564"/>
            <a:ext cx="230430" cy="300082"/>
          </a:xfrm>
          <a:prstGeom prst="rect">
            <a:avLst/>
          </a:prstGeom>
          <a:noFill/>
        </p:spPr>
        <p:txBody>
          <a:bodyPr wrap="square" rtlCol="0">
            <a:spAutoFit/>
          </a:bodyPr>
          <a:lstStyle/>
          <a:p>
            <a:r>
              <a:rPr lang="en-US" sz="1350" dirty="0"/>
              <a:t>L</a:t>
            </a:r>
            <a:endParaRPr lang="en-GB" sz="1350" dirty="0"/>
          </a:p>
        </p:txBody>
      </p:sp>
      <p:cxnSp>
        <p:nvCxnSpPr>
          <p:cNvPr id="134" name="Straight Connector 133">
            <a:extLst>
              <a:ext uri="{FF2B5EF4-FFF2-40B4-BE49-F238E27FC236}">
                <a16:creationId xmlns:a16="http://schemas.microsoft.com/office/drawing/2014/main" id="{AB5BA792-5B6C-4621-819A-51C0D41573E1}"/>
              </a:ext>
            </a:extLst>
          </p:cNvPr>
          <p:cNvCxnSpPr>
            <a:cxnSpLocks/>
          </p:cNvCxnSpPr>
          <p:nvPr/>
        </p:nvCxnSpPr>
        <p:spPr bwMode="auto">
          <a:xfrm>
            <a:off x="2252695" y="3342589"/>
            <a:ext cx="610385"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135" name="Straight Connector 134">
            <a:extLst>
              <a:ext uri="{FF2B5EF4-FFF2-40B4-BE49-F238E27FC236}">
                <a16:creationId xmlns:a16="http://schemas.microsoft.com/office/drawing/2014/main" id="{B4BBB26F-726D-4E99-A04C-A0AA776D4596}"/>
              </a:ext>
            </a:extLst>
          </p:cNvPr>
          <p:cNvCxnSpPr>
            <a:cxnSpLocks/>
          </p:cNvCxnSpPr>
          <p:nvPr/>
        </p:nvCxnSpPr>
        <p:spPr bwMode="auto">
          <a:xfrm>
            <a:off x="2252695" y="4136194"/>
            <a:ext cx="610385"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grpSp>
        <p:nvGrpSpPr>
          <p:cNvPr id="34" name="Group 33">
            <a:extLst>
              <a:ext uri="{FF2B5EF4-FFF2-40B4-BE49-F238E27FC236}">
                <a16:creationId xmlns:a16="http://schemas.microsoft.com/office/drawing/2014/main" id="{9499465F-10BD-47D2-9D6D-FD5ED12E47BC}"/>
              </a:ext>
            </a:extLst>
          </p:cNvPr>
          <p:cNvGrpSpPr/>
          <p:nvPr/>
        </p:nvGrpSpPr>
        <p:grpSpPr>
          <a:xfrm>
            <a:off x="2322127" y="3037419"/>
            <a:ext cx="1520255" cy="1226890"/>
            <a:chOff x="3096168" y="2906892"/>
            <a:chExt cx="2027007" cy="1635853"/>
          </a:xfrm>
        </p:grpSpPr>
        <p:grpSp>
          <p:nvGrpSpPr>
            <p:cNvPr id="32" name="Group 31">
              <a:extLst>
                <a:ext uri="{FF2B5EF4-FFF2-40B4-BE49-F238E27FC236}">
                  <a16:creationId xmlns:a16="http://schemas.microsoft.com/office/drawing/2014/main" id="{17180BC1-6667-48F9-B48A-3AFBC0ACEB16}"/>
                </a:ext>
              </a:extLst>
            </p:cNvPr>
            <p:cNvGrpSpPr/>
            <p:nvPr/>
          </p:nvGrpSpPr>
          <p:grpSpPr>
            <a:xfrm>
              <a:off x="3096168" y="2906892"/>
              <a:ext cx="2027007" cy="1635853"/>
              <a:chOff x="3096168" y="2906892"/>
              <a:chExt cx="2027007" cy="1635853"/>
            </a:xfrm>
          </p:grpSpPr>
          <p:cxnSp>
            <p:nvCxnSpPr>
              <p:cNvPr id="37" name="Straight Connector 36">
                <a:extLst>
                  <a:ext uri="{FF2B5EF4-FFF2-40B4-BE49-F238E27FC236}">
                    <a16:creationId xmlns:a16="http://schemas.microsoft.com/office/drawing/2014/main" id="{3F36D4BC-CCE0-4223-8EED-1C0DAF94581E}"/>
                  </a:ext>
                </a:extLst>
              </p:cNvPr>
              <p:cNvCxnSpPr>
                <a:cxnSpLocks/>
              </p:cNvCxnSpPr>
              <p:nvPr/>
            </p:nvCxnSpPr>
            <p:spPr bwMode="auto">
              <a:xfrm rot="10800000">
                <a:off x="4302902" y="3501609"/>
                <a:ext cx="0" cy="87685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2108A112-3869-4F42-8184-5492BE7E47F3}"/>
                  </a:ext>
                </a:extLst>
              </p:cNvPr>
              <p:cNvCxnSpPr>
                <a:cxnSpLocks/>
              </p:cNvCxnSpPr>
              <p:nvPr/>
            </p:nvCxnSpPr>
            <p:spPr bwMode="auto">
              <a:xfrm rot="10800000">
                <a:off x="4302902" y="3320321"/>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Straight Connector 40">
                <a:extLst>
                  <a:ext uri="{FF2B5EF4-FFF2-40B4-BE49-F238E27FC236}">
                    <a16:creationId xmlns:a16="http://schemas.microsoft.com/office/drawing/2014/main" id="{48FEA7CE-C43A-4261-82E4-6C79BB042510}"/>
                  </a:ext>
                </a:extLst>
              </p:cNvPr>
              <p:cNvCxnSpPr>
                <a:cxnSpLocks/>
              </p:cNvCxnSpPr>
              <p:nvPr/>
            </p:nvCxnSpPr>
            <p:spPr bwMode="auto">
              <a:xfrm>
                <a:off x="4309329" y="3313785"/>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42" name="Straight Connector 41">
                <a:extLst>
                  <a:ext uri="{FF2B5EF4-FFF2-40B4-BE49-F238E27FC236}">
                    <a16:creationId xmlns:a16="http://schemas.microsoft.com/office/drawing/2014/main" id="{45D5CF08-687E-487E-BEE2-0488D6DE1DBF}"/>
                  </a:ext>
                </a:extLst>
              </p:cNvPr>
              <p:cNvCxnSpPr>
                <a:cxnSpLocks/>
              </p:cNvCxnSpPr>
              <p:nvPr/>
            </p:nvCxnSpPr>
            <p:spPr bwMode="auto">
              <a:xfrm>
                <a:off x="4303665" y="437325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11" name="Straight Connector 10">
                <a:extLst>
                  <a:ext uri="{FF2B5EF4-FFF2-40B4-BE49-F238E27FC236}">
                    <a16:creationId xmlns:a16="http://schemas.microsoft.com/office/drawing/2014/main" id="{538B6F51-06E5-40BD-B967-E76631FEBD49}"/>
                  </a:ext>
                </a:extLst>
              </p:cNvPr>
              <p:cNvCxnSpPr>
                <a:cxnSpLocks/>
                <a:stCxn id="45" idx="2"/>
              </p:cNvCxnSpPr>
              <p:nvPr/>
            </p:nvCxnSpPr>
            <p:spPr bwMode="auto">
              <a:xfrm>
                <a:off x="4060535" y="3276224"/>
                <a:ext cx="0" cy="1266521"/>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45" name="TextBox 44">
                <a:extLst>
                  <a:ext uri="{FF2B5EF4-FFF2-40B4-BE49-F238E27FC236}">
                    <a16:creationId xmlns:a16="http://schemas.microsoft.com/office/drawing/2014/main" id="{32A261CA-DC40-47AB-9404-4DA2A9FC8BA0}"/>
                  </a:ext>
                </a:extLst>
              </p:cNvPr>
              <p:cNvSpPr txBox="1"/>
              <p:nvPr/>
            </p:nvSpPr>
            <p:spPr>
              <a:xfrm>
                <a:off x="3096168" y="2906892"/>
                <a:ext cx="1875984" cy="400109"/>
              </a:xfrm>
              <a:prstGeom prst="rect">
                <a:avLst/>
              </a:prstGeom>
              <a:noFill/>
            </p:spPr>
            <p:txBody>
              <a:bodyPr wrap="none" rtlCol="0">
                <a:spAutoFit/>
              </a:bodyPr>
              <a:lstStyle/>
              <a:p>
                <a:r>
                  <a:rPr lang="en-US" sz="1350" dirty="0"/>
                  <a:t>ideal transformer</a:t>
                </a:r>
                <a:endParaRPr lang="en-GB" sz="1350" dirty="0"/>
              </a:p>
            </p:txBody>
          </p:sp>
        </p:grpSp>
        <p:pic>
          <p:nvPicPr>
            <p:cNvPr id="36" name="Picture 35" descr="Icon&#10;&#10;Description automatically generated">
              <a:extLst>
                <a:ext uri="{FF2B5EF4-FFF2-40B4-BE49-F238E27FC236}">
                  <a16:creationId xmlns:a16="http://schemas.microsoft.com/office/drawing/2014/main" id="{A286E2EA-3517-4B70-8D50-0C66D03C5A5E}"/>
                </a:ext>
              </a:extLst>
            </p:cNvPr>
            <p:cNvPicPr>
              <a:picLocks noChangeAspect="1"/>
            </p:cNvPicPr>
            <p:nvPr/>
          </p:nvPicPr>
          <p:blipFill rotWithShape="1">
            <a:blip r:embed="rId8" cstate="print">
              <a:alphaModFix/>
              <a:extLst>
                <a:ext uri="{28A0092B-C50C-407E-A947-70E740481C1C}">
                  <a14:useLocalDpi xmlns:a14="http://schemas.microsoft.com/office/drawing/2010/main" val="0"/>
                </a:ext>
              </a:extLst>
            </a:blip>
            <a:srcRect l="11893" t="6734" r="20817" b="11889"/>
            <a:stretch/>
          </p:blipFill>
          <p:spPr>
            <a:xfrm rot="10800000">
              <a:off x="4137303" y="3501609"/>
              <a:ext cx="331198" cy="636024"/>
            </a:xfrm>
            <a:prstGeom prst="rect">
              <a:avLst/>
            </a:prstGeom>
          </p:spPr>
        </p:pic>
      </p:grpSp>
      <p:grpSp>
        <p:nvGrpSpPr>
          <p:cNvPr id="16" name="Group 15">
            <a:extLst>
              <a:ext uri="{FF2B5EF4-FFF2-40B4-BE49-F238E27FC236}">
                <a16:creationId xmlns:a16="http://schemas.microsoft.com/office/drawing/2014/main" id="{860CBCED-F31D-432F-8F73-53C5BCA09DDA}"/>
              </a:ext>
            </a:extLst>
          </p:cNvPr>
          <p:cNvGrpSpPr/>
          <p:nvPr/>
        </p:nvGrpSpPr>
        <p:grpSpPr>
          <a:xfrm>
            <a:off x="1779936" y="4189146"/>
            <a:ext cx="2673681" cy="799179"/>
            <a:chOff x="2373247" y="4442524"/>
            <a:chExt cx="3564908" cy="1065571"/>
          </a:xfrm>
        </p:grpSpPr>
        <p:sp>
          <p:nvSpPr>
            <p:cNvPr id="13" name="Left Brace 12">
              <a:extLst>
                <a:ext uri="{FF2B5EF4-FFF2-40B4-BE49-F238E27FC236}">
                  <a16:creationId xmlns:a16="http://schemas.microsoft.com/office/drawing/2014/main" id="{D660FC51-0BA3-462E-9025-AB6F50D2E621}"/>
                </a:ext>
              </a:extLst>
            </p:cNvPr>
            <p:cNvSpPr/>
            <p:nvPr/>
          </p:nvSpPr>
          <p:spPr bwMode="auto">
            <a:xfrm rot="16200000">
              <a:off x="3936776" y="4239841"/>
              <a:ext cx="247517" cy="652884"/>
            </a:xfrm>
            <a:prstGeom prst="leftBrace">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49" name="TextBox 48">
              <a:extLst>
                <a:ext uri="{FF2B5EF4-FFF2-40B4-BE49-F238E27FC236}">
                  <a16:creationId xmlns:a16="http://schemas.microsoft.com/office/drawing/2014/main" id="{0BC50B9E-4759-469A-8DE1-45D61ECE8448}"/>
                </a:ext>
              </a:extLst>
            </p:cNvPr>
            <p:cNvSpPr txBox="1"/>
            <p:nvPr/>
          </p:nvSpPr>
          <p:spPr>
            <a:xfrm>
              <a:off x="2373247" y="4646321"/>
              <a:ext cx="3564908" cy="861774"/>
            </a:xfrm>
            <a:prstGeom prst="rect">
              <a:avLst/>
            </a:prstGeom>
            <a:noFill/>
          </p:spPr>
          <p:txBody>
            <a:bodyPr wrap="none" rtlCol="0">
              <a:spAutoFit/>
            </a:bodyPr>
            <a:lstStyle/>
            <a:p>
              <a:pPr algn="ctr"/>
              <a:r>
                <a:rPr lang="en-US" dirty="0"/>
                <a:t>coupling loop</a:t>
              </a:r>
            </a:p>
            <a:p>
              <a:pPr algn="ctr"/>
              <a:r>
                <a:rPr lang="en-US" dirty="0"/>
                <a:t>to generator (RF amplifier)</a:t>
              </a:r>
              <a:endParaRPr lang="en-GB" dirty="0"/>
            </a:p>
          </p:txBody>
        </p:sp>
      </p:grpSp>
      <p:grpSp>
        <p:nvGrpSpPr>
          <p:cNvPr id="20" name="Group 19">
            <a:extLst>
              <a:ext uri="{FF2B5EF4-FFF2-40B4-BE49-F238E27FC236}">
                <a16:creationId xmlns:a16="http://schemas.microsoft.com/office/drawing/2014/main" id="{D24A0C15-6EB1-49AB-AFA3-684A08310E69}"/>
              </a:ext>
            </a:extLst>
          </p:cNvPr>
          <p:cNvGrpSpPr/>
          <p:nvPr/>
        </p:nvGrpSpPr>
        <p:grpSpPr>
          <a:xfrm>
            <a:off x="3693600" y="3329189"/>
            <a:ext cx="280988" cy="807005"/>
            <a:chOff x="5224804" y="3310912"/>
            <a:chExt cx="374650" cy="1076007"/>
          </a:xfrm>
        </p:grpSpPr>
        <p:cxnSp>
          <p:nvCxnSpPr>
            <p:cNvPr id="52" name="Straight Connector 62">
              <a:extLst>
                <a:ext uri="{FF2B5EF4-FFF2-40B4-BE49-F238E27FC236}">
                  <a16:creationId xmlns:a16="http://schemas.microsoft.com/office/drawing/2014/main" id="{422A8BCA-6AF4-4321-8D10-CFBD8B149CAD}"/>
                </a:ext>
              </a:extLst>
            </p:cNvPr>
            <p:cNvCxnSpPr>
              <a:cxnSpLocks noChangeShapeType="1"/>
            </p:cNvCxnSpPr>
            <p:nvPr/>
          </p:nvCxnSpPr>
          <p:spPr bwMode="auto">
            <a:xfrm rot="5400000">
              <a:off x="5243100" y="3934672"/>
              <a:ext cx="330200" cy="1587"/>
            </a:xfrm>
            <a:prstGeom prst="line">
              <a:avLst/>
            </a:prstGeom>
            <a:noFill/>
            <a:ln w="15875" algn="ctr">
              <a:solidFill>
                <a:schemeClr val="tx1"/>
              </a:solidFill>
              <a:round/>
              <a:headEnd/>
              <a:tailEnd type="none" w="lg" len="lg"/>
            </a:ln>
          </p:spPr>
        </p:cxnSp>
        <p:cxnSp>
          <p:nvCxnSpPr>
            <p:cNvPr id="53" name="Straight Connector 52">
              <a:extLst>
                <a:ext uri="{FF2B5EF4-FFF2-40B4-BE49-F238E27FC236}">
                  <a16:creationId xmlns:a16="http://schemas.microsoft.com/office/drawing/2014/main" id="{2A877409-1556-44AF-8166-9FB81F6D2E2B}"/>
                </a:ext>
              </a:extLst>
            </p:cNvPr>
            <p:cNvCxnSpPr>
              <a:cxnSpLocks/>
            </p:cNvCxnSpPr>
            <p:nvPr/>
          </p:nvCxnSpPr>
          <p:spPr bwMode="auto">
            <a:xfrm>
              <a:off x="5413159" y="3310912"/>
              <a:ext cx="0" cy="433016"/>
            </a:xfrm>
            <a:prstGeom prst="line">
              <a:avLst/>
            </a:prstGeom>
            <a:noFill/>
            <a:ln w="15875" cap="flat" cmpd="sng" algn="ctr">
              <a:solidFill>
                <a:schemeClr val="tx1"/>
              </a:solidFill>
              <a:prstDash val="solid"/>
              <a:round/>
              <a:headEnd type="none" w="med" len="med"/>
              <a:tailEnd type="none" w="lg" len="lg"/>
            </a:ln>
            <a:effectLst/>
          </p:spPr>
        </p:cxnSp>
        <p:sp>
          <p:nvSpPr>
            <p:cNvPr id="54" name="Rectangle 53">
              <a:extLst>
                <a:ext uri="{FF2B5EF4-FFF2-40B4-BE49-F238E27FC236}">
                  <a16:creationId xmlns:a16="http://schemas.microsoft.com/office/drawing/2014/main" id="{07344CB7-01A4-4AC7-AB36-774110E5C0C3}"/>
                </a:ext>
              </a:extLst>
            </p:cNvPr>
            <p:cNvSpPr/>
            <p:nvPr/>
          </p:nvSpPr>
          <p:spPr bwMode="auto">
            <a:xfrm>
              <a:off x="5350236" y="3424271"/>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cxnSp>
          <p:nvCxnSpPr>
            <p:cNvPr id="55" name="Straight Connector 54">
              <a:extLst>
                <a:ext uri="{FF2B5EF4-FFF2-40B4-BE49-F238E27FC236}">
                  <a16:creationId xmlns:a16="http://schemas.microsoft.com/office/drawing/2014/main" id="{1016666F-3456-4125-9355-040BA1F5C3EA}"/>
                </a:ext>
              </a:extLst>
            </p:cNvPr>
            <p:cNvCxnSpPr>
              <a:cxnSpLocks/>
            </p:cNvCxnSpPr>
            <p:nvPr/>
          </p:nvCxnSpPr>
          <p:spPr bwMode="auto">
            <a:xfrm>
              <a:off x="5416307" y="4171296"/>
              <a:ext cx="6872" cy="215623"/>
            </a:xfrm>
            <a:prstGeom prst="line">
              <a:avLst/>
            </a:prstGeom>
            <a:noFill/>
            <a:ln w="15875" cap="flat" cmpd="sng" algn="ctr">
              <a:solidFill>
                <a:schemeClr val="tx1"/>
              </a:solidFill>
              <a:prstDash val="solid"/>
              <a:round/>
              <a:headEnd type="none" w="med" len="med"/>
              <a:tailEnd type="none" w="lg" len="lg"/>
            </a:ln>
            <a:effectLst/>
          </p:spPr>
        </p:cxnSp>
        <p:sp>
          <p:nvSpPr>
            <p:cNvPr id="56" name="Oval 55">
              <a:extLst>
                <a:ext uri="{FF2B5EF4-FFF2-40B4-BE49-F238E27FC236}">
                  <a16:creationId xmlns:a16="http://schemas.microsoft.com/office/drawing/2014/main" id="{7171A9FD-A23F-4DF4-ADCB-9352F9810974}"/>
                </a:ext>
              </a:extLst>
            </p:cNvPr>
            <p:cNvSpPr/>
            <p:nvPr/>
          </p:nvSpPr>
          <p:spPr bwMode="auto">
            <a:xfrm>
              <a:off x="5224804" y="3885293"/>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60" name="Freeform 70">
              <a:extLst>
                <a:ext uri="{FF2B5EF4-FFF2-40B4-BE49-F238E27FC236}">
                  <a16:creationId xmlns:a16="http://schemas.microsoft.com/office/drawing/2014/main" id="{C8675E6E-A45E-4EA3-BDFE-B923EE7B7AFF}"/>
                </a:ext>
              </a:extLst>
            </p:cNvPr>
            <p:cNvSpPr>
              <a:spLocks noChangeArrowheads="1"/>
            </p:cNvSpPr>
            <p:nvPr/>
          </p:nvSpPr>
          <p:spPr bwMode="auto">
            <a:xfrm rot="17501934">
              <a:off x="5345663" y="3957481"/>
              <a:ext cx="141287" cy="223837"/>
            </a:xfrm>
            <a:custGeom>
              <a:avLst/>
              <a:gdLst>
                <a:gd name="T0" fmla="*/ 0 w 148347"/>
                <a:gd name="T1" fmla="*/ 1513224 h 188978"/>
                <a:gd name="T2" fmla="*/ 35883 w 148347"/>
                <a:gd name="T3" fmla="*/ 3410505 h 188978"/>
                <a:gd name="T4" fmla="*/ 2345 w 148347"/>
                <a:gd name="T5" fmla="*/ 21976921 h 188978"/>
                <a:gd name="T6" fmla="*/ 31295 w 148347"/>
                <a:gd name="T7" fmla="*/ 25032278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p:spPr>
          <p:txBody>
            <a:bodyPr anchor="ctr"/>
            <a:lstStyle/>
            <a:p>
              <a:endParaRPr lang="en-US" sz="1350" dirty="0"/>
            </a:p>
          </p:txBody>
        </p:sp>
      </p:grpSp>
      <p:grpSp>
        <p:nvGrpSpPr>
          <p:cNvPr id="44" name="Group 43">
            <a:extLst>
              <a:ext uri="{FF2B5EF4-FFF2-40B4-BE49-F238E27FC236}">
                <a16:creationId xmlns:a16="http://schemas.microsoft.com/office/drawing/2014/main" id="{66A81846-AC88-4446-816F-96BD0CEE7AFC}"/>
              </a:ext>
            </a:extLst>
          </p:cNvPr>
          <p:cNvGrpSpPr/>
          <p:nvPr/>
        </p:nvGrpSpPr>
        <p:grpSpPr>
          <a:xfrm>
            <a:off x="657030" y="3342589"/>
            <a:ext cx="925630" cy="788843"/>
            <a:chOff x="876039" y="3313785"/>
            <a:chExt cx="1234173" cy="1051790"/>
          </a:xfrm>
        </p:grpSpPr>
        <p:cxnSp>
          <p:nvCxnSpPr>
            <p:cNvPr id="137" name="Straight Connector 136">
              <a:extLst>
                <a:ext uri="{FF2B5EF4-FFF2-40B4-BE49-F238E27FC236}">
                  <a16:creationId xmlns:a16="http://schemas.microsoft.com/office/drawing/2014/main" id="{C8F06982-D050-4F57-9DE9-591C2157D7DC}"/>
                </a:ext>
              </a:extLst>
            </p:cNvPr>
            <p:cNvCxnSpPr>
              <a:cxnSpLocks/>
            </p:cNvCxnSpPr>
            <p:nvPr/>
          </p:nvCxnSpPr>
          <p:spPr bwMode="auto">
            <a:xfrm>
              <a:off x="1370352" y="3313785"/>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138" name="Straight Connector 137">
              <a:extLst>
                <a:ext uri="{FF2B5EF4-FFF2-40B4-BE49-F238E27FC236}">
                  <a16:creationId xmlns:a16="http://schemas.microsoft.com/office/drawing/2014/main" id="{73499605-8102-43F0-97F9-6A2AA8CB8828}"/>
                </a:ext>
              </a:extLst>
            </p:cNvPr>
            <p:cNvCxnSpPr>
              <a:cxnSpLocks/>
            </p:cNvCxnSpPr>
            <p:nvPr/>
          </p:nvCxnSpPr>
          <p:spPr bwMode="auto">
            <a:xfrm>
              <a:off x="1363697" y="4365575"/>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grpSp>
          <p:nvGrpSpPr>
            <p:cNvPr id="26" name="Group 25">
              <a:extLst>
                <a:ext uri="{FF2B5EF4-FFF2-40B4-BE49-F238E27FC236}">
                  <a16:creationId xmlns:a16="http://schemas.microsoft.com/office/drawing/2014/main" id="{905C6345-5BBC-435E-B5B0-D94DCFC891E7}"/>
                </a:ext>
              </a:extLst>
            </p:cNvPr>
            <p:cNvGrpSpPr/>
            <p:nvPr/>
          </p:nvGrpSpPr>
          <p:grpSpPr>
            <a:xfrm>
              <a:off x="1255150" y="3320321"/>
              <a:ext cx="219075" cy="998585"/>
              <a:chOff x="7065452" y="2313690"/>
              <a:chExt cx="219075" cy="998585"/>
            </a:xfrm>
          </p:grpSpPr>
          <p:cxnSp>
            <p:nvCxnSpPr>
              <p:cNvPr id="70" name="Straight Arrow Connector 120">
                <a:extLst>
                  <a:ext uri="{FF2B5EF4-FFF2-40B4-BE49-F238E27FC236}">
                    <a16:creationId xmlns:a16="http://schemas.microsoft.com/office/drawing/2014/main" id="{199A06A1-420F-407E-8543-92705D50AE27}"/>
                  </a:ext>
                </a:extLst>
              </p:cNvPr>
              <p:cNvCxnSpPr>
                <a:cxnSpLocks noChangeShapeType="1"/>
                <a:endCxn id="71" idx="0"/>
              </p:cNvCxnSpPr>
              <p:nvPr/>
            </p:nvCxnSpPr>
            <p:spPr bwMode="auto">
              <a:xfrm>
                <a:off x="7173999" y="2313690"/>
                <a:ext cx="991" cy="353919"/>
              </a:xfrm>
              <a:prstGeom prst="straightConnector1">
                <a:avLst/>
              </a:prstGeom>
              <a:noFill/>
              <a:ln w="15875" algn="ctr">
                <a:solidFill>
                  <a:schemeClr val="tx1"/>
                </a:solidFill>
                <a:round/>
                <a:headEnd/>
                <a:tailEnd type="none" w="lg" len="lg"/>
              </a:ln>
            </p:spPr>
          </p:cxnSp>
          <p:sp>
            <p:nvSpPr>
              <p:cNvPr id="71" name="Oval 70">
                <a:extLst>
                  <a:ext uri="{FF2B5EF4-FFF2-40B4-BE49-F238E27FC236}">
                    <a16:creationId xmlns:a16="http://schemas.microsoft.com/office/drawing/2014/main" id="{A084C517-18B9-46AD-8262-7EA4E3F55498}"/>
                  </a:ext>
                </a:extLst>
              </p:cNvPr>
              <p:cNvSpPr/>
              <p:nvPr/>
            </p:nvSpPr>
            <p:spPr bwMode="auto">
              <a:xfrm>
                <a:off x="7065452" y="2667609"/>
                <a:ext cx="219075" cy="226411"/>
              </a:xfrm>
              <a:prstGeom prst="ellipse">
                <a:avLst/>
              </a:prstGeom>
              <a:noFill/>
              <a:ln w="25400" cap="flat" cmpd="sng" algn="ctr">
                <a:solidFill>
                  <a:schemeClr val="tx1"/>
                </a:solidFill>
                <a:prstDash val="solid"/>
                <a:round/>
                <a:headEnd type="none" w="med" len="med"/>
                <a:tailEnd type="stealth" w="lg" len="lg"/>
              </a:ln>
              <a:effectLst/>
            </p:spPr>
            <p:txBody>
              <a:bodyPr vert="horz" wrap="square" lIns="69056" tIns="34529" rIns="69056" bIns="34529" numCol="1" rtlCol="0" anchor="t" anchorCtr="0" compatLnSpc="1">
                <a:prstTxWarp prst="textNoShape">
                  <a:avLst/>
                </a:prstTxWarp>
              </a:bodyPr>
              <a:lstStyle/>
              <a:p>
                <a:pPr marL="428625" indent="-428625" defTabSz="685800" eaLnBrk="0" fontAlgn="base" hangingPunct="0">
                  <a:lnSpc>
                    <a:spcPct val="90000"/>
                  </a:lnSpc>
                  <a:spcBef>
                    <a:spcPct val="30000"/>
                  </a:spcBef>
                  <a:spcAft>
                    <a:spcPct val="0"/>
                  </a:spcAft>
                  <a:buClr>
                    <a:schemeClr val="hlink"/>
                  </a:buClr>
                  <a:buSzPct val="70000"/>
                  <a:buFont typeface="Wingdings" pitchFamily="2" charset="2"/>
                  <a:buChar char="u"/>
                </a:pPr>
                <a:endParaRPr lang="en-GB" b="1">
                  <a:solidFill>
                    <a:srgbClr val="0000FF"/>
                  </a:solidFill>
                  <a:effectLst>
                    <a:outerShdw blurRad="38100" dist="38100" dir="2700000" algn="tl">
                      <a:srgbClr val="000000">
                        <a:alpha val="43137"/>
                      </a:srgbClr>
                    </a:outerShdw>
                  </a:effectLst>
                  <a:latin typeface="Arial" charset="0"/>
                </a:endParaRPr>
              </a:p>
            </p:txBody>
          </p:sp>
          <p:sp>
            <p:nvSpPr>
              <p:cNvPr id="72" name="Oval 71">
                <a:extLst>
                  <a:ext uri="{FF2B5EF4-FFF2-40B4-BE49-F238E27FC236}">
                    <a16:creationId xmlns:a16="http://schemas.microsoft.com/office/drawing/2014/main" id="{46A2FAD9-DD8A-4335-AB45-F30F68AF197E}"/>
                  </a:ext>
                </a:extLst>
              </p:cNvPr>
              <p:cNvSpPr/>
              <p:nvPr/>
            </p:nvSpPr>
            <p:spPr bwMode="auto">
              <a:xfrm>
                <a:off x="7065452" y="2809989"/>
                <a:ext cx="219075" cy="226411"/>
              </a:xfrm>
              <a:prstGeom prst="ellipse">
                <a:avLst/>
              </a:prstGeom>
              <a:noFill/>
              <a:ln w="25400" cap="flat" cmpd="sng" algn="ctr">
                <a:solidFill>
                  <a:schemeClr val="tx1"/>
                </a:solidFill>
                <a:prstDash val="solid"/>
                <a:round/>
                <a:headEnd type="none" w="med" len="med"/>
                <a:tailEnd type="stealth" w="lg" len="lg"/>
              </a:ln>
              <a:effectLst/>
            </p:spPr>
            <p:txBody>
              <a:bodyPr vert="horz" wrap="square" lIns="69056" tIns="34529" rIns="69056" bIns="34529" numCol="1" rtlCol="0" anchor="t" anchorCtr="0" compatLnSpc="1">
                <a:prstTxWarp prst="textNoShape">
                  <a:avLst/>
                </a:prstTxWarp>
              </a:bodyPr>
              <a:lstStyle/>
              <a:p>
                <a:pPr marL="428625" indent="-428625" defTabSz="685800" eaLnBrk="0" fontAlgn="base" hangingPunct="0">
                  <a:lnSpc>
                    <a:spcPct val="90000"/>
                  </a:lnSpc>
                  <a:spcBef>
                    <a:spcPct val="30000"/>
                  </a:spcBef>
                  <a:spcAft>
                    <a:spcPct val="0"/>
                  </a:spcAft>
                  <a:buClr>
                    <a:schemeClr val="hlink"/>
                  </a:buClr>
                  <a:buSzPct val="70000"/>
                  <a:buFont typeface="Wingdings" pitchFamily="2" charset="2"/>
                  <a:buChar char="u"/>
                </a:pPr>
                <a:endParaRPr lang="en-GB" b="1">
                  <a:solidFill>
                    <a:srgbClr val="0000FF"/>
                  </a:solidFill>
                  <a:effectLst>
                    <a:outerShdw blurRad="38100" dist="38100" dir="2700000" algn="tl">
                      <a:srgbClr val="000000">
                        <a:alpha val="43137"/>
                      </a:srgbClr>
                    </a:outerShdw>
                  </a:effectLst>
                  <a:latin typeface="Arial" charset="0"/>
                </a:endParaRPr>
              </a:p>
            </p:txBody>
          </p:sp>
          <p:cxnSp>
            <p:nvCxnSpPr>
              <p:cNvPr id="73" name="Straight Arrow Connector 120">
                <a:extLst>
                  <a:ext uri="{FF2B5EF4-FFF2-40B4-BE49-F238E27FC236}">
                    <a16:creationId xmlns:a16="http://schemas.microsoft.com/office/drawing/2014/main" id="{0AE089C9-6B54-4E03-8DDA-309A3DE8CB36}"/>
                  </a:ext>
                </a:extLst>
              </p:cNvPr>
              <p:cNvCxnSpPr>
                <a:cxnSpLocks noChangeShapeType="1"/>
                <a:stCxn id="72" idx="4"/>
              </p:cNvCxnSpPr>
              <p:nvPr/>
            </p:nvCxnSpPr>
            <p:spPr bwMode="auto">
              <a:xfrm>
                <a:off x="7174990" y="3036400"/>
                <a:ext cx="0" cy="275875"/>
              </a:xfrm>
              <a:prstGeom prst="straightConnector1">
                <a:avLst/>
              </a:prstGeom>
              <a:noFill/>
              <a:ln w="15875" algn="ctr">
                <a:solidFill>
                  <a:schemeClr val="tx1"/>
                </a:solidFill>
                <a:round/>
                <a:headEnd/>
                <a:tailEnd type="none" w="lg" len="lg"/>
              </a:ln>
            </p:spPr>
          </p:cxnSp>
        </p:grpSp>
        <p:cxnSp>
          <p:nvCxnSpPr>
            <p:cNvPr id="78" name="Straight Arrow Connector 35">
              <a:extLst>
                <a:ext uri="{FF2B5EF4-FFF2-40B4-BE49-F238E27FC236}">
                  <a16:creationId xmlns:a16="http://schemas.microsoft.com/office/drawing/2014/main" id="{B1C1BABB-9519-4B2B-93C4-F2DF93E20130}"/>
                </a:ext>
              </a:extLst>
            </p:cNvPr>
            <p:cNvCxnSpPr>
              <a:cxnSpLocks noChangeShapeType="1"/>
            </p:cNvCxnSpPr>
            <p:nvPr/>
          </p:nvCxnSpPr>
          <p:spPr bwMode="auto">
            <a:xfrm flipH="1">
              <a:off x="1153764" y="3662985"/>
              <a:ext cx="1" cy="394639"/>
            </a:xfrm>
            <a:prstGeom prst="straightConnector1">
              <a:avLst/>
            </a:prstGeom>
            <a:noFill/>
            <a:ln w="25400" algn="ctr">
              <a:solidFill>
                <a:schemeClr val="tx1"/>
              </a:solidFill>
              <a:round/>
              <a:headEnd type="arrow"/>
              <a:tailEnd type="none" w="med" len="med"/>
            </a:ln>
          </p:spPr>
        </p:cxnSp>
        <p:graphicFrame>
          <p:nvGraphicFramePr>
            <p:cNvPr id="79" name="Object 30">
              <a:extLst>
                <a:ext uri="{FF2B5EF4-FFF2-40B4-BE49-F238E27FC236}">
                  <a16:creationId xmlns:a16="http://schemas.microsoft.com/office/drawing/2014/main" id="{3706A343-934E-47A0-BF47-851BDB2155CA}"/>
                </a:ext>
              </a:extLst>
            </p:cNvPr>
            <p:cNvGraphicFramePr>
              <a:graphicFrameLocks noChangeAspect="1"/>
            </p:cNvGraphicFramePr>
            <p:nvPr>
              <p:extLst/>
            </p:nvPr>
          </p:nvGraphicFramePr>
          <p:xfrm>
            <a:off x="876039" y="4001552"/>
            <a:ext cx="457200" cy="347663"/>
          </p:xfrm>
          <a:graphic>
            <a:graphicData uri="http://schemas.openxmlformats.org/presentationml/2006/ole">
              <mc:AlternateContent xmlns:mc="http://schemas.openxmlformats.org/markup-compatibility/2006">
                <mc:Choice xmlns:v="urn:schemas-microsoft-com:vml" Requires="v">
                  <p:oleObj spid="_x0000_s12568" name="Equation" r:id="rId9" imgW="304560" imgH="228600" progId="Equation.3">
                    <p:embed/>
                  </p:oleObj>
                </mc:Choice>
                <mc:Fallback>
                  <p:oleObj name="Equation" r:id="rId9" imgW="304560" imgH="228600" progId="Equation.3">
                    <p:embed/>
                    <p:pic>
                      <p:nvPicPr>
                        <p:cNvPr id="79" name="Object 30">
                          <a:extLst>
                            <a:ext uri="{FF2B5EF4-FFF2-40B4-BE49-F238E27FC236}">
                              <a16:creationId xmlns:a16="http://schemas.microsoft.com/office/drawing/2014/main" id="{3706A343-934E-47A0-BF47-851BDB2155CA}"/>
                            </a:ext>
                          </a:extLst>
                        </p:cNvPr>
                        <p:cNvPicPr>
                          <a:picLocks noChangeAspect="1" noChangeArrowheads="1"/>
                        </p:cNvPicPr>
                        <p:nvPr/>
                      </p:nvPicPr>
                      <p:blipFill>
                        <a:blip r:embed="rId10"/>
                        <a:srcRect/>
                        <a:stretch>
                          <a:fillRect/>
                        </a:stretch>
                      </p:blipFill>
                      <p:spPr bwMode="auto">
                        <a:xfrm>
                          <a:off x="876039" y="4001552"/>
                          <a:ext cx="457200" cy="3476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grpSp>
        <p:nvGrpSpPr>
          <p:cNvPr id="43" name="Group 42">
            <a:extLst>
              <a:ext uri="{FF2B5EF4-FFF2-40B4-BE49-F238E27FC236}">
                <a16:creationId xmlns:a16="http://schemas.microsoft.com/office/drawing/2014/main" id="{AB6F3351-91CF-4641-BC72-CB2EC37FECF9}"/>
              </a:ext>
            </a:extLst>
          </p:cNvPr>
          <p:cNvGrpSpPr/>
          <p:nvPr/>
        </p:nvGrpSpPr>
        <p:grpSpPr>
          <a:xfrm>
            <a:off x="4072813" y="3147787"/>
            <a:ext cx="3647784" cy="1030630"/>
            <a:chOff x="5220689" y="3080588"/>
            <a:chExt cx="4863711" cy="1374176"/>
          </a:xfrm>
        </p:grpSpPr>
        <p:grpSp>
          <p:nvGrpSpPr>
            <p:cNvPr id="25" name="Group 24">
              <a:extLst>
                <a:ext uri="{FF2B5EF4-FFF2-40B4-BE49-F238E27FC236}">
                  <a16:creationId xmlns:a16="http://schemas.microsoft.com/office/drawing/2014/main" id="{374221ED-4228-49B5-AA90-5C1C4FD5B63F}"/>
                </a:ext>
              </a:extLst>
            </p:cNvPr>
            <p:cNvGrpSpPr/>
            <p:nvPr/>
          </p:nvGrpSpPr>
          <p:grpSpPr>
            <a:xfrm>
              <a:off x="5443116" y="3734815"/>
              <a:ext cx="535662" cy="719949"/>
              <a:chOff x="5463751" y="3814587"/>
              <a:chExt cx="535662" cy="719949"/>
            </a:xfrm>
          </p:grpSpPr>
          <p:graphicFrame>
            <p:nvGraphicFramePr>
              <p:cNvPr id="64" name="Object 30">
                <a:extLst>
                  <a:ext uri="{FF2B5EF4-FFF2-40B4-BE49-F238E27FC236}">
                    <a16:creationId xmlns:a16="http://schemas.microsoft.com/office/drawing/2014/main" id="{970F3BAE-CB30-419F-B417-3F09D2C3D480}"/>
                  </a:ext>
                </a:extLst>
              </p:cNvPr>
              <p:cNvGraphicFramePr>
                <a:graphicFrameLocks noChangeAspect="1"/>
              </p:cNvGraphicFramePr>
              <p:nvPr>
                <p:extLst>
                  <p:ext uri="{D42A27DB-BD31-4B8C-83A1-F6EECF244321}">
                    <p14:modId xmlns:p14="http://schemas.microsoft.com/office/powerpoint/2010/main" val="2203757783"/>
                  </p:ext>
                </p:extLst>
              </p:nvPr>
            </p:nvGraphicFramePr>
            <p:xfrm>
              <a:off x="5554228" y="3912419"/>
              <a:ext cx="445185" cy="622117"/>
            </p:xfrm>
            <a:graphic>
              <a:graphicData uri="http://schemas.openxmlformats.org/presentationml/2006/ole">
                <mc:AlternateContent xmlns:mc="http://schemas.openxmlformats.org/markup-compatibility/2006">
                  <mc:Choice xmlns:v="urn:schemas-microsoft-com:vml" Requires="v">
                    <p:oleObj spid="_x0000_s12569" name="Equation" r:id="rId11" imgW="165028" imgH="228501" progId="Equation.3">
                      <p:embed/>
                    </p:oleObj>
                  </mc:Choice>
                  <mc:Fallback>
                    <p:oleObj name="Equation" r:id="rId11" imgW="165028" imgH="228501" progId="Equation.3">
                      <p:embed/>
                      <p:pic>
                        <p:nvPicPr>
                          <p:cNvPr id="64" name="Object 30">
                            <a:extLst>
                              <a:ext uri="{FF2B5EF4-FFF2-40B4-BE49-F238E27FC236}">
                                <a16:creationId xmlns:a16="http://schemas.microsoft.com/office/drawing/2014/main" id="{970F3BAE-CB30-419F-B417-3F09D2C3D48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54228" y="3912419"/>
                            <a:ext cx="445185" cy="62211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65" name="Straight Arrow Connector 31">
                <a:extLst>
                  <a:ext uri="{FF2B5EF4-FFF2-40B4-BE49-F238E27FC236}">
                    <a16:creationId xmlns:a16="http://schemas.microsoft.com/office/drawing/2014/main" id="{3E3A9321-F96D-499D-9CFF-7869DB8C96B3}"/>
                  </a:ext>
                </a:extLst>
              </p:cNvPr>
              <p:cNvCxnSpPr>
                <a:cxnSpLocks noChangeShapeType="1"/>
              </p:cNvCxnSpPr>
              <p:nvPr/>
            </p:nvCxnSpPr>
            <p:spPr bwMode="auto">
              <a:xfrm>
                <a:off x="5463751" y="3814587"/>
                <a:ext cx="0" cy="629236"/>
              </a:xfrm>
              <a:prstGeom prst="straightConnector1">
                <a:avLst/>
              </a:prstGeom>
              <a:noFill/>
              <a:ln w="25400" algn="ctr">
                <a:solidFill>
                  <a:schemeClr val="tx1"/>
                </a:solidFill>
                <a:round/>
                <a:headEnd/>
                <a:tailEnd type="arrow" w="med" len="med"/>
              </a:ln>
            </p:spPr>
          </p:cxnSp>
        </p:grpSp>
        <p:sp>
          <p:nvSpPr>
            <p:cNvPr id="83" name="TextBox 82">
              <a:extLst>
                <a:ext uri="{FF2B5EF4-FFF2-40B4-BE49-F238E27FC236}">
                  <a16:creationId xmlns:a16="http://schemas.microsoft.com/office/drawing/2014/main" id="{F087EFC1-FDA7-4FAE-995B-DC4203F007D7}"/>
                </a:ext>
              </a:extLst>
            </p:cNvPr>
            <p:cNvSpPr txBox="1"/>
            <p:nvPr/>
          </p:nvSpPr>
          <p:spPr>
            <a:xfrm>
              <a:off x="6213255" y="3080588"/>
              <a:ext cx="3871145" cy="615554"/>
            </a:xfrm>
            <a:prstGeom prst="rect">
              <a:avLst/>
            </a:prstGeom>
            <a:noFill/>
          </p:spPr>
          <p:txBody>
            <a:bodyPr wrap="none" rtlCol="0">
              <a:spAutoFit/>
            </a:bodyPr>
            <a:lstStyle/>
            <a:p>
              <a:r>
                <a:rPr lang="en-US" sz="1350" dirty="0"/>
                <a:t>Generator impedance</a:t>
              </a:r>
              <a:br>
                <a:rPr lang="en-US" sz="1350" dirty="0"/>
              </a:br>
              <a:r>
                <a:rPr lang="en-US" sz="1050" dirty="0"/>
                <a:t>(generally complex due to matching requirement)</a:t>
              </a:r>
              <a:endParaRPr lang="en-GB" sz="1050" dirty="0"/>
            </a:p>
          </p:txBody>
        </p:sp>
        <p:cxnSp>
          <p:nvCxnSpPr>
            <p:cNvPr id="84" name="Straight Arrow Connector 83">
              <a:extLst>
                <a:ext uri="{FF2B5EF4-FFF2-40B4-BE49-F238E27FC236}">
                  <a16:creationId xmlns:a16="http://schemas.microsoft.com/office/drawing/2014/main" id="{6F2C598A-7132-4878-9512-34DA026EB0A1}"/>
                </a:ext>
              </a:extLst>
            </p:cNvPr>
            <p:cNvCxnSpPr>
              <a:cxnSpLocks/>
            </p:cNvCxnSpPr>
            <p:nvPr/>
          </p:nvCxnSpPr>
          <p:spPr bwMode="auto">
            <a:xfrm flipH="1">
              <a:off x="5611625" y="3326479"/>
              <a:ext cx="609997" cy="234671"/>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sp>
          <p:nvSpPr>
            <p:cNvPr id="87" name="TextBox 86">
              <a:extLst>
                <a:ext uri="{FF2B5EF4-FFF2-40B4-BE49-F238E27FC236}">
                  <a16:creationId xmlns:a16="http://schemas.microsoft.com/office/drawing/2014/main" id="{57EBE66C-B5DF-417A-8BB5-1A483448828C}"/>
                </a:ext>
              </a:extLst>
            </p:cNvPr>
            <p:cNvSpPr txBox="1"/>
            <p:nvPr/>
          </p:nvSpPr>
          <p:spPr>
            <a:xfrm>
              <a:off x="5220689" y="3197592"/>
              <a:ext cx="694815" cy="492443"/>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Z</a:t>
              </a:r>
              <a:r>
                <a:rPr lang="en-US" i="1" baseline="-25000" dirty="0" err="1">
                  <a:latin typeface="Times New Roman" panose="02020603050405020304" pitchFamily="18" charset="0"/>
                  <a:cs typeface="Times New Roman" panose="02020603050405020304" pitchFamily="18" charset="0"/>
                </a:rPr>
                <a:t>g</a:t>
              </a:r>
              <a:endParaRPr lang="en-GB" i="1" baseline="-25000" dirty="0">
                <a:latin typeface="Times New Roman" panose="02020603050405020304" pitchFamily="18" charset="0"/>
                <a:cs typeface="Times New Roman" panose="02020603050405020304" pitchFamily="18" charset="0"/>
              </a:endParaRPr>
            </a:p>
          </p:txBody>
        </p:sp>
      </p:grpSp>
      <p:sp>
        <p:nvSpPr>
          <p:cNvPr id="90" name="TextBox 89">
            <a:extLst>
              <a:ext uri="{FF2B5EF4-FFF2-40B4-BE49-F238E27FC236}">
                <a16:creationId xmlns:a16="http://schemas.microsoft.com/office/drawing/2014/main" id="{8B777BD4-F6EC-4EB6-8CCD-1CAB0B78B972}"/>
              </a:ext>
            </a:extLst>
          </p:cNvPr>
          <p:cNvSpPr txBox="1"/>
          <p:nvPr/>
        </p:nvSpPr>
        <p:spPr>
          <a:xfrm>
            <a:off x="192584" y="5417735"/>
            <a:ext cx="8881747" cy="1323439"/>
          </a:xfrm>
          <a:prstGeom prst="rect">
            <a:avLst/>
          </a:prstGeom>
          <a:noFill/>
        </p:spPr>
        <p:txBody>
          <a:bodyPr wrap="square" rtlCol="0">
            <a:spAutoFit/>
          </a:bodyPr>
          <a:lstStyle/>
          <a:p>
            <a:pPr marL="214313" indent="-214313">
              <a:buFont typeface="Arial" panose="020B0604020202020204" pitchFamily="34" charset="0"/>
              <a:buChar char="•"/>
            </a:pPr>
            <a:r>
              <a:rPr lang="en-US" sz="2000" dirty="0"/>
              <a:t>Beam is usually modelled as a current source and sees a (generally complex) </a:t>
            </a:r>
            <a:r>
              <a:rPr lang="en-US" sz="2000" i="1" dirty="0" err="1">
                <a:latin typeface="Times New Roman" panose="02020603050405020304" pitchFamily="18" charset="0"/>
                <a:cs typeface="Times New Roman" panose="02020603050405020304" pitchFamily="18" charset="0"/>
              </a:rPr>
              <a:t>Z</a:t>
            </a:r>
            <a:r>
              <a:rPr lang="en-US" sz="2000" i="1" baseline="-25000" dirty="0" err="1">
                <a:latin typeface="Times New Roman" panose="02020603050405020304" pitchFamily="18" charset="0"/>
                <a:cs typeface="Times New Roman" panose="02020603050405020304" pitchFamily="18" charset="0"/>
              </a:rPr>
              <a:t>shunt</a:t>
            </a:r>
            <a:r>
              <a:rPr lang="en-US" sz="2000" dirty="0" smtClean="0">
                <a:latin typeface="Times New Roman" panose="02020603050405020304" pitchFamily="18" charset="0"/>
                <a:cs typeface="Times New Roman" panose="02020603050405020304" pitchFamily="18" charset="0"/>
              </a:rPr>
              <a:t>.</a:t>
            </a:r>
            <a:br>
              <a:rPr lang="en-US" sz="2000" dirty="0" smtClean="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r>
              <a:rPr lang="en-US" sz="2000" dirty="0"/>
              <a:t>Via the transformer, the coupling to the cavity can be adjusted to </a:t>
            </a:r>
            <a:r>
              <a:rPr lang="en-US" sz="2000" i="1" dirty="0"/>
              <a:t>“matching</a:t>
            </a:r>
            <a:r>
              <a:rPr lang="en-US" sz="2000" i="1" dirty="0" smtClean="0"/>
              <a:t>”</a:t>
            </a:r>
            <a:r>
              <a:rPr lang="en-US" sz="2000" dirty="0"/>
              <a:t> </a:t>
            </a:r>
            <a:r>
              <a:rPr lang="en-US" sz="2000" dirty="0" smtClean="0"/>
              <a:t>/ in practice, we would rotate our coupling loop to modify the coupling strength.</a:t>
            </a:r>
            <a:endParaRPr lang="en-US" sz="2000" dirty="0"/>
          </a:p>
        </p:txBody>
      </p:sp>
      <p:grpSp>
        <p:nvGrpSpPr>
          <p:cNvPr id="48" name="Group 47">
            <a:extLst>
              <a:ext uri="{FF2B5EF4-FFF2-40B4-BE49-F238E27FC236}">
                <a16:creationId xmlns:a16="http://schemas.microsoft.com/office/drawing/2014/main" id="{F67488E1-B141-4F0E-BC12-6D7E8379B3B4}"/>
              </a:ext>
            </a:extLst>
          </p:cNvPr>
          <p:cNvGrpSpPr/>
          <p:nvPr/>
        </p:nvGrpSpPr>
        <p:grpSpPr>
          <a:xfrm>
            <a:off x="592327" y="3033988"/>
            <a:ext cx="707894" cy="1460751"/>
            <a:chOff x="789768" y="2902317"/>
            <a:chExt cx="943859" cy="1947668"/>
          </a:xfrm>
        </p:grpSpPr>
        <p:cxnSp>
          <p:nvCxnSpPr>
            <p:cNvPr id="47" name="Straight Connector 46">
              <a:extLst>
                <a:ext uri="{FF2B5EF4-FFF2-40B4-BE49-F238E27FC236}">
                  <a16:creationId xmlns:a16="http://schemas.microsoft.com/office/drawing/2014/main" id="{27C8E92D-C5F3-493F-B817-B4F81C757EBD}"/>
                </a:ext>
              </a:extLst>
            </p:cNvPr>
            <p:cNvCxnSpPr/>
            <p:nvPr/>
          </p:nvCxnSpPr>
          <p:spPr bwMode="auto">
            <a:xfrm>
              <a:off x="1662052" y="3080588"/>
              <a:ext cx="0" cy="1769397"/>
            </a:xfrm>
            <a:prstGeom prst="line">
              <a:avLst/>
            </a:prstGeom>
            <a:solidFill>
              <a:schemeClr val="accent1"/>
            </a:solidFill>
            <a:ln w="28575" cap="flat" cmpd="sng" algn="ctr">
              <a:solidFill>
                <a:srgbClr val="009900"/>
              </a:solidFill>
              <a:prstDash val="dash"/>
              <a:round/>
              <a:headEnd type="none" w="med" len="med"/>
              <a:tailEnd type="none" w="med" len="med"/>
            </a:ln>
            <a:effectLst/>
          </p:spPr>
        </p:cxnSp>
        <p:sp>
          <p:nvSpPr>
            <p:cNvPr id="102" name="TextBox 101">
              <a:extLst>
                <a:ext uri="{FF2B5EF4-FFF2-40B4-BE49-F238E27FC236}">
                  <a16:creationId xmlns:a16="http://schemas.microsoft.com/office/drawing/2014/main" id="{CF0F5D43-B241-4BE0-88A8-00DF595FD6A9}"/>
                </a:ext>
              </a:extLst>
            </p:cNvPr>
            <p:cNvSpPr txBox="1"/>
            <p:nvPr/>
          </p:nvSpPr>
          <p:spPr>
            <a:xfrm>
              <a:off x="789768" y="2902317"/>
              <a:ext cx="943859" cy="400109"/>
            </a:xfrm>
            <a:prstGeom prst="rect">
              <a:avLst/>
            </a:prstGeom>
            <a:noFill/>
          </p:spPr>
          <p:txBody>
            <a:bodyPr wrap="square" rtlCol="0">
              <a:spAutoFit/>
            </a:bodyPr>
            <a:lstStyle/>
            <a:p>
              <a:r>
                <a:rPr lang="en-US" sz="1350" i="1" dirty="0" err="1">
                  <a:solidFill>
                    <a:srgbClr val="008000"/>
                  </a:solidFill>
                  <a:latin typeface="Times New Roman" panose="02020603050405020304" pitchFamily="18" charset="0"/>
                  <a:cs typeface="Times New Roman" panose="02020603050405020304" pitchFamily="18" charset="0"/>
                </a:rPr>
                <a:t>Z</a:t>
              </a:r>
              <a:r>
                <a:rPr lang="en-US" sz="1350" i="1" baseline="-25000" dirty="0" err="1">
                  <a:solidFill>
                    <a:srgbClr val="008000"/>
                  </a:solidFill>
                  <a:latin typeface="Times New Roman" panose="02020603050405020304" pitchFamily="18" charset="0"/>
                  <a:cs typeface="Times New Roman" panose="02020603050405020304" pitchFamily="18" charset="0"/>
                </a:rPr>
                <a:t>shunt</a:t>
              </a:r>
              <a:r>
                <a:rPr lang="en-US" sz="1350" i="1" baseline="-25000" dirty="0">
                  <a:solidFill>
                    <a:srgbClr val="008000"/>
                  </a:solidFill>
                  <a:latin typeface="Times New Roman" panose="02020603050405020304" pitchFamily="18" charset="0"/>
                  <a:cs typeface="Times New Roman" panose="02020603050405020304" pitchFamily="18" charset="0"/>
                </a:rPr>
                <a:t> </a:t>
              </a:r>
              <a:r>
                <a:rPr lang="en-US" sz="1350" dirty="0">
                  <a:solidFill>
                    <a:srgbClr val="008000"/>
                  </a:solidFill>
                  <a:latin typeface="Times New Roman" panose="02020603050405020304" pitchFamily="18" charset="0"/>
                  <a:cs typeface="Times New Roman" panose="02020603050405020304" pitchFamily="18" charset="0"/>
                  <a:sym typeface="Wingdings" panose="05000000000000000000" pitchFamily="2" charset="2"/>
                </a:rPr>
                <a:t></a:t>
              </a:r>
              <a:endParaRPr lang="en-GB" sz="1350" baseline="-25000" dirty="0">
                <a:solidFill>
                  <a:srgbClr val="008000"/>
                </a:solidFill>
                <a:latin typeface="Times New Roman" panose="02020603050405020304" pitchFamily="18" charset="0"/>
                <a:cs typeface="Times New Roman" panose="02020603050405020304" pitchFamily="18" charset="0"/>
              </a:endParaRPr>
            </a:p>
          </p:txBody>
        </p:sp>
      </p:grpSp>
      <p:grpSp>
        <p:nvGrpSpPr>
          <p:cNvPr id="57" name="Group 56">
            <a:extLst>
              <a:ext uri="{FF2B5EF4-FFF2-40B4-BE49-F238E27FC236}">
                <a16:creationId xmlns:a16="http://schemas.microsoft.com/office/drawing/2014/main" id="{09BF1AF1-2B5B-4D67-84C9-A75C0663FE4E}"/>
              </a:ext>
            </a:extLst>
          </p:cNvPr>
          <p:cNvGrpSpPr/>
          <p:nvPr/>
        </p:nvGrpSpPr>
        <p:grpSpPr>
          <a:xfrm>
            <a:off x="3650281" y="3272726"/>
            <a:ext cx="787187" cy="1220068"/>
            <a:chOff x="4867040" y="3220634"/>
            <a:chExt cx="1049583" cy="1626756"/>
          </a:xfrm>
        </p:grpSpPr>
        <p:cxnSp>
          <p:nvCxnSpPr>
            <p:cNvPr id="93" name="Straight Connector 92">
              <a:extLst>
                <a:ext uri="{FF2B5EF4-FFF2-40B4-BE49-F238E27FC236}">
                  <a16:creationId xmlns:a16="http://schemas.microsoft.com/office/drawing/2014/main" id="{18CEF6DA-52D9-40F8-9BCE-0E4FC661F794}"/>
                </a:ext>
              </a:extLst>
            </p:cNvPr>
            <p:cNvCxnSpPr>
              <a:cxnSpLocks/>
            </p:cNvCxnSpPr>
            <p:nvPr/>
          </p:nvCxnSpPr>
          <p:spPr bwMode="auto">
            <a:xfrm>
              <a:off x="4867040" y="3220634"/>
              <a:ext cx="0" cy="1469408"/>
            </a:xfrm>
            <a:prstGeom prst="line">
              <a:avLst/>
            </a:prstGeom>
            <a:solidFill>
              <a:schemeClr val="accent1"/>
            </a:solidFill>
            <a:ln w="28575" cap="flat" cmpd="sng" algn="ctr">
              <a:solidFill>
                <a:srgbClr val="009900"/>
              </a:solidFill>
              <a:prstDash val="dash"/>
              <a:round/>
              <a:headEnd type="none" w="med" len="med"/>
              <a:tailEnd type="none" w="med" len="med"/>
            </a:ln>
            <a:effectLst/>
          </p:spPr>
        </p:cxnSp>
        <p:sp>
          <p:nvSpPr>
            <p:cNvPr id="105" name="TextBox 104">
              <a:extLst>
                <a:ext uri="{FF2B5EF4-FFF2-40B4-BE49-F238E27FC236}">
                  <a16:creationId xmlns:a16="http://schemas.microsoft.com/office/drawing/2014/main" id="{E9DC977C-12F6-4A9E-B055-D446F9E03642}"/>
                </a:ext>
              </a:extLst>
            </p:cNvPr>
            <p:cNvSpPr txBox="1"/>
            <p:nvPr/>
          </p:nvSpPr>
          <p:spPr>
            <a:xfrm>
              <a:off x="4972764" y="4447281"/>
              <a:ext cx="943859" cy="400109"/>
            </a:xfrm>
            <a:prstGeom prst="rect">
              <a:avLst/>
            </a:prstGeom>
            <a:noFill/>
          </p:spPr>
          <p:txBody>
            <a:bodyPr wrap="square" rtlCol="0">
              <a:spAutoFit/>
            </a:bodyPr>
            <a:lstStyle/>
            <a:p>
              <a:r>
                <a:rPr lang="en-US" sz="1350" dirty="0">
                  <a:solidFill>
                    <a:srgbClr val="008000"/>
                  </a:solidFill>
                  <a:latin typeface="Times New Roman" panose="02020603050405020304" pitchFamily="18" charset="0"/>
                  <a:cs typeface="Times New Roman" panose="02020603050405020304" pitchFamily="18" charset="0"/>
                  <a:sym typeface="Wingdings" panose="05000000000000000000" pitchFamily="2" charset="2"/>
                </a:rPr>
                <a:t> </a:t>
              </a:r>
              <a:r>
                <a:rPr lang="en-US" sz="1350" i="1" dirty="0">
                  <a:solidFill>
                    <a:srgbClr val="008000"/>
                  </a:solidFill>
                  <a:latin typeface="Times New Roman" panose="02020603050405020304" pitchFamily="18" charset="0"/>
                  <a:cs typeface="Times New Roman" panose="02020603050405020304" pitchFamily="18" charset="0"/>
                </a:rPr>
                <a:t>Z</a:t>
              </a:r>
              <a:r>
                <a:rPr lang="en-US" sz="1350" i="1" baseline="-25000" dirty="0">
                  <a:solidFill>
                    <a:srgbClr val="008000"/>
                  </a:solidFill>
                  <a:latin typeface="Times New Roman" panose="02020603050405020304" pitchFamily="18" charset="0"/>
                  <a:cs typeface="Times New Roman" panose="02020603050405020304" pitchFamily="18" charset="0"/>
                </a:rPr>
                <a:t>i </a:t>
              </a:r>
              <a:endParaRPr lang="en-GB" sz="1350" baseline="-25000" dirty="0">
                <a:solidFill>
                  <a:srgbClr val="008000"/>
                </a:solidFill>
                <a:latin typeface="Times New Roman" panose="02020603050405020304" pitchFamily="18" charset="0"/>
                <a:cs typeface="Times New Roman" panose="02020603050405020304" pitchFamily="18" charset="0"/>
              </a:endParaRPr>
            </a:p>
          </p:txBody>
        </p:sp>
      </p:grpSp>
      <p:sp>
        <p:nvSpPr>
          <p:cNvPr id="8" name="TextBox 7"/>
          <p:cNvSpPr txBox="1"/>
          <p:nvPr/>
        </p:nvSpPr>
        <p:spPr>
          <a:xfrm>
            <a:off x="6077021" y="4018025"/>
            <a:ext cx="1936001" cy="646331"/>
          </a:xfrm>
          <a:prstGeom prst="rect">
            <a:avLst/>
          </a:prstGeom>
          <a:noFill/>
        </p:spPr>
        <p:txBody>
          <a:bodyPr wrap="square" rtlCol="0">
            <a:spAutoFit/>
          </a:bodyPr>
          <a:lstStyle/>
          <a:p>
            <a:r>
              <a:rPr lang="en-US" i="1" dirty="0" smtClean="0"/>
              <a:t>So-called: Inductive loading</a:t>
            </a:r>
            <a:endParaRPr lang="de-DE" i="1" dirty="0"/>
          </a:p>
        </p:txBody>
      </p:sp>
      <p:sp>
        <p:nvSpPr>
          <p:cNvPr id="74" name="Rectangle 3"/>
          <p:cNvSpPr>
            <a:spLocks noChangeArrowheads="1"/>
          </p:cNvSpPr>
          <p:nvPr/>
        </p:nvSpPr>
        <p:spPr bwMode="auto">
          <a:xfrm>
            <a:off x="-1" y="0"/>
            <a:ext cx="844799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smtClean="0">
                <a:solidFill>
                  <a:srgbClr val="1F497D"/>
                </a:solidFill>
                <a:latin typeface="Constantia" pitchFamily="18" charset="0"/>
              </a:rPr>
              <a:t>What is Cavity </a:t>
            </a:r>
            <a:r>
              <a:rPr lang="en-GB" sz="3200" b="1" dirty="0" smtClean="0">
                <a:solidFill>
                  <a:srgbClr val="1F497D"/>
                </a:solidFill>
                <a:latin typeface="Constantia" pitchFamily="18" charset="0"/>
              </a:rPr>
              <a:t>loading…</a:t>
            </a:r>
          </a:p>
        </p:txBody>
      </p:sp>
      <p:grpSp>
        <p:nvGrpSpPr>
          <p:cNvPr id="142" name="Group 141"/>
          <p:cNvGrpSpPr/>
          <p:nvPr/>
        </p:nvGrpSpPr>
        <p:grpSpPr>
          <a:xfrm>
            <a:off x="497117" y="1725141"/>
            <a:ext cx="3042444" cy="1045323"/>
            <a:chOff x="4675366" y="1372555"/>
            <a:chExt cx="4371638" cy="1715977"/>
          </a:xfrm>
        </p:grpSpPr>
        <p:grpSp>
          <p:nvGrpSpPr>
            <p:cNvPr id="143" name="Group 142"/>
            <p:cNvGrpSpPr/>
            <p:nvPr/>
          </p:nvGrpSpPr>
          <p:grpSpPr>
            <a:xfrm>
              <a:off x="5253007" y="1372555"/>
              <a:ext cx="3054961" cy="1715977"/>
              <a:chOff x="5253007" y="1372555"/>
              <a:chExt cx="3054961" cy="1715977"/>
            </a:xfrm>
          </p:grpSpPr>
          <p:grpSp>
            <p:nvGrpSpPr>
              <p:cNvPr id="154" name="Group 153">
                <a:extLst>
                  <a:ext uri="{FF2B5EF4-FFF2-40B4-BE49-F238E27FC236}">
                    <a16:creationId xmlns:a16="http://schemas.microsoft.com/office/drawing/2014/main" id="{1430F433-7FEE-4FB6-AF25-33DFCFFD7372}"/>
                  </a:ext>
                </a:extLst>
              </p:cNvPr>
              <p:cNvGrpSpPr/>
              <p:nvPr/>
            </p:nvGrpSpPr>
            <p:grpSpPr>
              <a:xfrm>
                <a:off x="5253007" y="1372555"/>
                <a:ext cx="3054961" cy="1715977"/>
                <a:chOff x="6495161" y="1007314"/>
                <a:chExt cx="3535978" cy="2026763"/>
              </a:xfrm>
            </p:grpSpPr>
            <p:grpSp>
              <p:nvGrpSpPr>
                <p:cNvPr id="160" name="Group 159">
                  <a:extLst>
                    <a:ext uri="{FF2B5EF4-FFF2-40B4-BE49-F238E27FC236}">
                      <a16:creationId xmlns:a16="http://schemas.microsoft.com/office/drawing/2014/main" id="{6CE70918-A9C1-4FF4-8486-1514DDD5F292}"/>
                    </a:ext>
                  </a:extLst>
                </p:cNvPr>
                <p:cNvGrpSpPr/>
                <p:nvPr/>
              </p:nvGrpSpPr>
              <p:grpSpPr>
                <a:xfrm rot="16200000">
                  <a:off x="7429114" y="432051"/>
                  <a:ext cx="1668072" cy="3535978"/>
                  <a:chOff x="5940637" y="1427163"/>
                  <a:chExt cx="2898775" cy="4051300"/>
                </a:xfrm>
              </p:grpSpPr>
              <p:grpSp>
                <p:nvGrpSpPr>
                  <p:cNvPr id="165" name="Group 164">
                    <a:extLst>
                      <a:ext uri="{FF2B5EF4-FFF2-40B4-BE49-F238E27FC236}">
                        <a16:creationId xmlns:a16="http://schemas.microsoft.com/office/drawing/2014/main" id="{76F6D5FC-1D21-42AD-BDFC-D64E86418A1B}"/>
                      </a:ext>
                    </a:extLst>
                  </p:cNvPr>
                  <p:cNvGrpSpPr/>
                  <p:nvPr/>
                </p:nvGrpSpPr>
                <p:grpSpPr>
                  <a:xfrm>
                    <a:off x="5940637" y="1427163"/>
                    <a:ext cx="2898775" cy="4051300"/>
                    <a:chOff x="5940637" y="1427163"/>
                    <a:chExt cx="2898775" cy="4051300"/>
                  </a:xfrm>
                </p:grpSpPr>
                <p:cxnSp>
                  <p:nvCxnSpPr>
                    <p:cNvPr id="182" name="Straight Connector 26">
                      <a:extLst>
                        <a:ext uri="{FF2B5EF4-FFF2-40B4-BE49-F238E27FC236}">
                          <a16:creationId xmlns:a16="http://schemas.microsoft.com/office/drawing/2014/main" id="{5FE21A21-E001-4C0A-99A5-36636B0BAA46}"/>
                        </a:ext>
                      </a:extLst>
                    </p:cNvPr>
                    <p:cNvCxnSpPr>
                      <a:cxnSpLocks noChangeShapeType="1"/>
                      <a:stCxn id="186" idx="0"/>
                      <a:endCxn id="185" idx="0"/>
                    </p:cNvCxnSpPr>
                    <p:nvPr/>
                  </p:nvCxnSpPr>
                  <p:spPr bwMode="auto">
                    <a:xfrm rot="5400000" flipH="1" flipV="1">
                      <a:off x="7390025" y="641350"/>
                      <a:ext cx="1587" cy="1573213"/>
                    </a:xfrm>
                    <a:prstGeom prst="line">
                      <a:avLst/>
                    </a:prstGeom>
                    <a:noFill/>
                    <a:ln w="25400" algn="ctr">
                      <a:solidFill>
                        <a:schemeClr val="tx1"/>
                      </a:solidFill>
                      <a:round/>
                      <a:headEnd/>
                      <a:tailEnd type="none" w="lg" len="lg"/>
                    </a:ln>
                  </p:spPr>
                </p:cxnSp>
                <p:cxnSp>
                  <p:nvCxnSpPr>
                    <p:cNvPr id="183" name="Straight Connector 28">
                      <a:extLst>
                        <a:ext uri="{FF2B5EF4-FFF2-40B4-BE49-F238E27FC236}">
                          <a16:creationId xmlns:a16="http://schemas.microsoft.com/office/drawing/2014/main" id="{8DF96728-070A-49F7-8541-9DDF4CD07702}"/>
                        </a:ext>
                      </a:extLst>
                    </p:cNvPr>
                    <p:cNvCxnSpPr>
                      <a:cxnSpLocks noChangeShapeType="1"/>
                      <a:stCxn id="186" idx="4"/>
                      <a:endCxn id="185" idx="4"/>
                    </p:cNvCxnSpPr>
                    <p:nvPr/>
                  </p:nvCxnSpPr>
                  <p:spPr bwMode="auto">
                    <a:xfrm rot="16200000" flipH="1">
                      <a:off x="7390025" y="4691062"/>
                      <a:ext cx="1588" cy="1573213"/>
                    </a:xfrm>
                    <a:prstGeom prst="line">
                      <a:avLst/>
                    </a:prstGeom>
                    <a:noFill/>
                    <a:ln w="25400" algn="ctr">
                      <a:solidFill>
                        <a:schemeClr val="tx1"/>
                      </a:solidFill>
                      <a:round/>
                      <a:headEnd/>
                      <a:tailEnd type="none" w="lg" len="lg"/>
                    </a:ln>
                  </p:spPr>
                </p:cxnSp>
                <p:grpSp>
                  <p:nvGrpSpPr>
                    <p:cNvPr id="184" name="Group 31">
                      <a:extLst>
                        <a:ext uri="{FF2B5EF4-FFF2-40B4-BE49-F238E27FC236}">
                          <a16:creationId xmlns:a16="http://schemas.microsoft.com/office/drawing/2014/main" id="{A457874E-F204-417D-B342-ED1B34C59F68}"/>
                        </a:ext>
                      </a:extLst>
                    </p:cNvPr>
                    <p:cNvGrpSpPr>
                      <a:grpSpLocks/>
                    </p:cNvGrpSpPr>
                    <p:nvPr/>
                  </p:nvGrpSpPr>
                  <p:grpSpPr bwMode="auto">
                    <a:xfrm>
                      <a:off x="5940637" y="1428750"/>
                      <a:ext cx="1371600" cy="4048125"/>
                      <a:chOff x="2386584" y="2532888"/>
                      <a:chExt cx="1371600" cy="2926080"/>
                    </a:xfrm>
                  </p:grpSpPr>
                  <p:sp>
                    <p:nvSpPr>
                      <p:cNvPr id="186" name="Oval 185">
                        <a:extLst>
                          <a:ext uri="{FF2B5EF4-FFF2-40B4-BE49-F238E27FC236}">
                            <a16:creationId xmlns:a16="http://schemas.microsoft.com/office/drawing/2014/main" id="{3F27C64D-FEFD-47E4-961F-D8B3E34C30F6}"/>
                          </a:ext>
                        </a:extLst>
                      </p:cNvPr>
                      <p:cNvSpPr/>
                      <p:nvPr/>
                    </p:nvSpPr>
                    <p:spPr bwMode="auto">
                      <a:xfrm>
                        <a:off x="2386584" y="2532888"/>
                        <a:ext cx="1325563" cy="2926080"/>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187" name="Rectangle 186">
                        <a:extLst>
                          <a:ext uri="{FF2B5EF4-FFF2-40B4-BE49-F238E27FC236}">
                            <a16:creationId xmlns:a16="http://schemas.microsoft.com/office/drawing/2014/main" id="{4C2AAEC9-F53D-44BE-A817-C66D8A8C9CF2}"/>
                          </a:ext>
                        </a:extLst>
                      </p:cNvPr>
                      <p:cNvSpPr/>
                      <p:nvPr/>
                    </p:nvSpPr>
                    <p:spPr bwMode="auto">
                      <a:xfrm>
                        <a:off x="3053334" y="2551248"/>
                        <a:ext cx="704850" cy="2898540"/>
                      </a:xfrm>
                      <a:prstGeom prst="rect">
                        <a:avLst/>
                      </a:prstGeom>
                      <a:solidFill>
                        <a:schemeClr val="bg1">
                          <a:alpha val="75000"/>
                        </a:schemeClr>
                      </a:solidFill>
                      <a:ln w="25400" cap="flat" cmpd="sng" algn="ctr">
                        <a:no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grpSp>
                <p:sp>
                  <p:nvSpPr>
                    <p:cNvPr id="185" name="Oval 184">
                      <a:extLst>
                        <a:ext uri="{FF2B5EF4-FFF2-40B4-BE49-F238E27FC236}">
                          <a16:creationId xmlns:a16="http://schemas.microsoft.com/office/drawing/2014/main" id="{27035362-9A8F-44B4-9E9F-2D654D73D55A}"/>
                        </a:ext>
                      </a:extLst>
                    </p:cNvPr>
                    <p:cNvSpPr/>
                    <p:nvPr/>
                  </p:nvSpPr>
                  <p:spPr bwMode="auto">
                    <a:xfrm>
                      <a:off x="7513850" y="1428750"/>
                      <a:ext cx="1325562" cy="4048125"/>
                    </a:xfrm>
                    <a:prstGeom prst="ellipse">
                      <a:avLst/>
                    </a:prstGeom>
                    <a:noFill/>
                    <a:ln w="254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grpSp>
              <p:sp>
                <p:nvSpPr>
                  <p:cNvPr id="166" name="Freeform 84">
                    <a:extLst>
                      <a:ext uri="{FF2B5EF4-FFF2-40B4-BE49-F238E27FC236}">
                        <a16:creationId xmlns:a16="http://schemas.microsoft.com/office/drawing/2014/main" id="{CBD67D9F-419B-4F27-A2F2-DA525603EFD5}"/>
                      </a:ext>
                    </a:extLst>
                  </p:cNvPr>
                  <p:cNvSpPr/>
                  <p:nvPr/>
                </p:nvSpPr>
                <p:spPr bwMode="auto">
                  <a:xfrm rot="5400000">
                    <a:off x="5270392" y="2791556"/>
                    <a:ext cx="4041896" cy="1325562"/>
                  </a:xfrm>
                  <a:custGeom>
                    <a:avLst/>
                    <a:gdLst>
                      <a:gd name="connsiteX0" fmla="*/ 0 w 4014216"/>
                      <a:gd name="connsiteY0" fmla="*/ 996696 h 996696"/>
                      <a:gd name="connsiteX1" fmla="*/ 2029968 w 4014216"/>
                      <a:gd name="connsiteY1" fmla="*/ 0 h 996696"/>
                      <a:gd name="connsiteX2" fmla="*/ 4014216 w 4014216"/>
                      <a:gd name="connsiteY2" fmla="*/ 996696 h 996696"/>
                    </a:gdLst>
                    <a:ahLst/>
                    <a:cxnLst>
                      <a:cxn ang="0">
                        <a:pos x="connsiteX0" y="connsiteY0"/>
                      </a:cxn>
                      <a:cxn ang="0">
                        <a:pos x="connsiteX1" y="connsiteY1"/>
                      </a:cxn>
                      <a:cxn ang="0">
                        <a:pos x="connsiteX2" y="connsiteY2"/>
                      </a:cxn>
                    </a:cxnLst>
                    <a:rect l="l" t="t" r="r" b="b"/>
                    <a:pathLst>
                      <a:path w="4014216" h="996696">
                        <a:moveTo>
                          <a:pt x="0" y="996696"/>
                        </a:moveTo>
                        <a:cubicBezTo>
                          <a:pt x="680466" y="498348"/>
                          <a:pt x="1360932" y="0"/>
                          <a:pt x="2029968" y="0"/>
                        </a:cubicBezTo>
                        <a:cubicBezTo>
                          <a:pt x="2699004" y="0"/>
                          <a:pt x="3356610" y="498348"/>
                          <a:pt x="4014216" y="996696"/>
                        </a:cubicBezTo>
                      </a:path>
                    </a:pathLst>
                  </a:custGeom>
                  <a:solidFill>
                    <a:srgbClr val="FFFF00">
                      <a:alpha val="20000"/>
                    </a:srgbClr>
                  </a:solidFill>
                  <a:ln w="19050" cap="flat" cmpd="sng" algn="ctr">
                    <a:solidFill>
                      <a:srgbClr val="FF0000"/>
                    </a:solidFill>
                    <a:prstDash val="dash"/>
                    <a:round/>
                    <a:headEnd type="none" w="med" len="med"/>
                    <a:tailEnd type="none" w="lg" len="lg"/>
                  </a:ln>
                  <a:effectLst/>
                </p:spPr>
                <p:txBody>
                  <a:bodyPr anchor="ctr"/>
                  <a:lstStyle/>
                  <a:p>
                    <a:pPr algn="ctr">
                      <a:defRPr/>
                    </a:pPr>
                    <a:endParaRPr lang="en-GB" sz="1350" dirty="0"/>
                  </a:p>
                </p:txBody>
              </p:sp>
              <p:cxnSp>
                <p:nvCxnSpPr>
                  <p:cNvPr id="167" name="Straight Arrow Connector 37">
                    <a:extLst>
                      <a:ext uri="{FF2B5EF4-FFF2-40B4-BE49-F238E27FC236}">
                        <a16:creationId xmlns:a16="http://schemas.microsoft.com/office/drawing/2014/main" id="{DDB80706-D7DC-4989-8C8A-E59FD4FF70A3}"/>
                      </a:ext>
                    </a:extLst>
                  </p:cNvPr>
                  <p:cNvCxnSpPr>
                    <a:cxnSpLocks noChangeShapeType="1"/>
                  </p:cNvCxnSpPr>
                  <p:nvPr/>
                </p:nvCxnSpPr>
                <p:spPr bwMode="auto">
                  <a:xfrm flipV="1">
                    <a:off x="6672075" y="3228062"/>
                    <a:ext cx="1251401" cy="726"/>
                  </a:xfrm>
                  <a:prstGeom prst="straightConnector1">
                    <a:avLst/>
                  </a:prstGeom>
                  <a:solidFill>
                    <a:srgbClr val="FFFF00">
                      <a:alpha val="20000"/>
                    </a:srgbClr>
                  </a:solidFill>
                  <a:ln w="25400" algn="ctr">
                    <a:solidFill>
                      <a:srgbClr val="FF0000"/>
                    </a:solidFill>
                    <a:round/>
                    <a:headEnd/>
                    <a:tailEnd type="arrow" w="med" len="med"/>
                  </a:ln>
                </p:spPr>
              </p:cxnSp>
              <p:cxnSp>
                <p:nvCxnSpPr>
                  <p:cNvPr id="168" name="Straight Arrow Connector 37">
                    <a:extLst>
                      <a:ext uri="{FF2B5EF4-FFF2-40B4-BE49-F238E27FC236}">
                        <a16:creationId xmlns:a16="http://schemas.microsoft.com/office/drawing/2014/main" id="{D931CC0A-C913-4BB8-ABBB-008EA5AA7AF8}"/>
                      </a:ext>
                    </a:extLst>
                  </p:cNvPr>
                  <p:cNvCxnSpPr>
                    <a:cxnSpLocks noChangeShapeType="1"/>
                  </p:cNvCxnSpPr>
                  <p:nvPr/>
                </p:nvCxnSpPr>
                <p:spPr bwMode="auto">
                  <a:xfrm flipV="1">
                    <a:off x="6672263" y="2983268"/>
                    <a:ext cx="1222070"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169" name="Straight Arrow Connector 37">
                    <a:extLst>
                      <a:ext uri="{FF2B5EF4-FFF2-40B4-BE49-F238E27FC236}">
                        <a16:creationId xmlns:a16="http://schemas.microsoft.com/office/drawing/2014/main" id="{7E44C195-B2AF-42FA-B80B-75CEFC48A720}"/>
                      </a:ext>
                    </a:extLst>
                  </p:cNvPr>
                  <p:cNvCxnSpPr>
                    <a:cxnSpLocks noChangeShapeType="1"/>
                  </p:cNvCxnSpPr>
                  <p:nvPr/>
                </p:nvCxnSpPr>
                <p:spPr bwMode="auto">
                  <a:xfrm flipV="1">
                    <a:off x="6672075" y="2776115"/>
                    <a:ext cx="1110973"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170" name="Straight Arrow Connector 37">
                    <a:extLst>
                      <a:ext uri="{FF2B5EF4-FFF2-40B4-BE49-F238E27FC236}">
                        <a16:creationId xmlns:a16="http://schemas.microsoft.com/office/drawing/2014/main" id="{E21303D1-872F-4D25-B1AC-6B5A4F8FDF33}"/>
                      </a:ext>
                    </a:extLst>
                  </p:cNvPr>
                  <p:cNvCxnSpPr>
                    <a:cxnSpLocks noChangeShapeType="1"/>
                  </p:cNvCxnSpPr>
                  <p:nvPr/>
                </p:nvCxnSpPr>
                <p:spPr bwMode="auto">
                  <a:xfrm flipV="1">
                    <a:off x="6672075" y="2545685"/>
                    <a:ext cx="918159"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171" name="Straight Arrow Connector 37">
                    <a:extLst>
                      <a:ext uri="{FF2B5EF4-FFF2-40B4-BE49-F238E27FC236}">
                        <a16:creationId xmlns:a16="http://schemas.microsoft.com/office/drawing/2014/main" id="{F4E896AE-B215-4ACF-AF3E-B1F5C25E6769}"/>
                      </a:ext>
                    </a:extLst>
                  </p:cNvPr>
                  <p:cNvCxnSpPr>
                    <a:cxnSpLocks noChangeShapeType="1"/>
                  </p:cNvCxnSpPr>
                  <p:nvPr/>
                </p:nvCxnSpPr>
                <p:spPr bwMode="auto">
                  <a:xfrm flipV="1">
                    <a:off x="6671596" y="2315256"/>
                    <a:ext cx="728710" cy="17064"/>
                  </a:xfrm>
                  <a:prstGeom prst="straightConnector1">
                    <a:avLst/>
                  </a:prstGeom>
                  <a:solidFill>
                    <a:srgbClr val="FFFF00">
                      <a:alpha val="20000"/>
                    </a:srgbClr>
                  </a:solidFill>
                  <a:ln w="25400" algn="ctr">
                    <a:solidFill>
                      <a:srgbClr val="FF0000"/>
                    </a:solidFill>
                    <a:round/>
                    <a:headEnd/>
                    <a:tailEnd type="arrow" w="med" len="med"/>
                  </a:ln>
                </p:spPr>
              </p:cxnSp>
              <p:cxnSp>
                <p:nvCxnSpPr>
                  <p:cNvPr id="172" name="Straight Arrow Connector 37">
                    <a:extLst>
                      <a:ext uri="{FF2B5EF4-FFF2-40B4-BE49-F238E27FC236}">
                        <a16:creationId xmlns:a16="http://schemas.microsoft.com/office/drawing/2014/main" id="{829C60DA-DE99-4C01-B05E-BFC538C55E42}"/>
                      </a:ext>
                    </a:extLst>
                  </p:cNvPr>
                  <p:cNvCxnSpPr>
                    <a:cxnSpLocks noChangeShapeType="1"/>
                  </p:cNvCxnSpPr>
                  <p:nvPr/>
                </p:nvCxnSpPr>
                <p:spPr bwMode="auto">
                  <a:xfrm flipV="1">
                    <a:off x="6672075" y="2084825"/>
                    <a:ext cx="518277"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173" name="Straight Arrow Connector 37">
                    <a:extLst>
                      <a:ext uri="{FF2B5EF4-FFF2-40B4-BE49-F238E27FC236}">
                        <a16:creationId xmlns:a16="http://schemas.microsoft.com/office/drawing/2014/main" id="{5B9FE3FA-21A1-4F69-81C7-DCC8DB746F72}"/>
                      </a:ext>
                    </a:extLst>
                  </p:cNvPr>
                  <p:cNvCxnSpPr>
                    <a:cxnSpLocks noChangeShapeType="1"/>
                  </p:cNvCxnSpPr>
                  <p:nvPr/>
                </p:nvCxnSpPr>
                <p:spPr bwMode="auto">
                  <a:xfrm flipV="1">
                    <a:off x="6672075" y="1854395"/>
                    <a:ext cx="353990"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174" name="Straight Arrow Connector 37">
                    <a:extLst>
                      <a:ext uri="{FF2B5EF4-FFF2-40B4-BE49-F238E27FC236}">
                        <a16:creationId xmlns:a16="http://schemas.microsoft.com/office/drawing/2014/main" id="{2EF46CC6-2D42-45F6-8395-C88D22A708CB}"/>
                      </a:ext>
                    </a:extLst>
                  </p:cNvPr>
                  <p:cNvCxnSpPr>
                    <a:cxnSpLocks noChangeShapeType="1"/>
                  </p:cNvCxnSpPr>
                  <p:nvPr/>
                </p:nvCxnSpPr>
                <p:spPr bwMode="auto">
                  <a:xfrm>
                    <a:off x="6657116" y="3485553"/>
                    <a:ext cx="1282324" cy="1"/>
                  </a:xfrm>
                  <a:prstGeom prst="straightConnector1">
                    <a:avLst/>
                  </a:prstGeom>
                  <a:solidFill>
                    <a:srgbClr val="FFFF00">
                      <a:alpha val="20000"/>
                    </a:srgbClr>
                  </a:solidFill>
                  <a:ln w="25400" algn="ctr">
                    <a:solidFill>
                      <a:srgbClr val="FF0000"/>
                    </a:solidFill>
                    <a:round/>
                    <a:headEnd/>
                    <a:tailEnd type="arrow" w="med" len="med"/>
                  </a:ln>
                </p:spPr>
              </p:cxnSp>
              <p:cxnSp>
                <p:nvCxnSpPr>
                  <p:cNvPr id="175" name="Straight Arrow Connector 37">
                    <a:extLst>
                      <a:ext uri="{FF2B5EF4-FFF2-40B4-BE49-F238E27FC236}">
                        <a16:creationId xmlns:a16="http://schemas.microsoft.com/office/drawing/2014/main" id="{F6FA04A2-5AC5-46BA-AFBC-EFA4A998E836}"/>
                      </a:ext>
                    </a:extLst>
                  </p:cNvPr>
                  <p:cNvCxnSpPr>
                    <a:cxnSpLocks noChangeShapeType="1"/>
                  </p:cNvCxnSpPr>
                  <p:nvPr/>
                </p:nvCxnSpPr>
                <p:spPr bwMode="auto">
                  <a:xfrm>
                    <a:off x="6666641" y="3697834"/>
                    <a:ext cx="1282324" cy="1"/>
                  </a:xfrm>
                  <a:prstGeom prst="straightConnector1">
                    <a:avLst/>
                  </a:prstGeom>
                  <a:solidFill>
                    <a:srgbClr val="FFFF00">
                      <a:alpha val="20000"/>
                    </a:srgbClr>
                  </a:solidFill>
                  <a:ln w="25400" algn="ctr">
                    <a:solidFill>
                      <a:srgbClr val="FF0000"/>
                    </a:solidFill>
                    <a:round/>
                    <a:headEnd/>
                    <a:tailEnd type="arrow" w="med" len="med"/>
                  </a:ln>
                </p:spPr>
              </p:cxnSp>
              <p:cxnSp>
                <p:nvCxnSpPr>
                  <p:cNvPr id="176" name="Straight Arrow Connector 37">
                    <a:extLst>
                      <a:ext uri="{FF2B5EF4-FFF2-40B4-BE49-F238E27FC236}">
                        <a16:creationId xmlns:a16="http://schemas.microsoft.com/office/drawing/2014/main" id="{150811A6-D441-42A2-9A07-86DA79F32696}"/>
                      </a:ext>
                    </a:extLst>
                  </p:cNvPr>
                  <p:cNvCxnSpPr>
                    <a:cxnSpLocks noChangeShapeType="1"/>
                  </p:cNvCxnSpPr>
                  <p:nvPr/>
                </p:nvCxnSpPr>
                <p:spPr bwMode="auto">
                  <a:xfrm>
                    <a:off x="6672075" y="3928264"/>
                    <a:ext cx="1165749" cy="1"/>
                  </a:xfrm>
                  <a:prstGeom prst="straightConnector1">
                    <a:avLst/>
                  </a:prstGeom>
                  <a:solidFill>
                    <a:srgbClr val="FFFF00">
                      <a:alpha val="20000"/>
                    </a:srgbClr>
                  </a:solidFill>
                  <a:ln w="25400" algn="ctr">
                    <a:solidFill>
                      <a:srgbClr val="FF0000"/>
                    </a:solidFill>
                    <a:round/>
                    <a:headEnd/>
                    <a:tailEnd type="arrow" w="med" len="med"/>
                  </a:ln>
                </p:spPr>
              </p:cxnSp>
              <p:cxnSp>
                <p:nvCxnSpPr>
                  <p:cNvPr id="177" name="Straight Arrow Connector 37">
                    <a:extLst>
                      <a:ext uri="{FF2B5EF4-FFF2-40B4-BE49-F238E27FC236}">
                        <a16:creationId xmlns:a16="http://schemas.microsoft.com/office/drawing/2014/main" id="{217DA66C-562A-47D4-805C-BFEBA20AE419}"/>
                      </a:ext>
                    </a:extLst>
                  </p:cNvPr>
                  <p:cNvCxnSpPr>
                    <a:cxnSpLocks noChangeShapeType="1"/>
                  </p:cNvCxnSpPr>
                  <p:nvPr/>
                </p:nvCxnSpPr>
                <p:spPr bwMode="auto">
                  <a:xfrm>
                    <a:off x="6672075" y="4158694"/>
                    <a:ext cx="1059772" cy="1"/>
                  </a:xfrm>
                  <a:prstGeom prst="straightConnector1">
                    <a:avLst/>
                  </a:prstGeom>
                  <a:solidFill>
                    <a:srgbClr val="FFFF00">
                      <a:alpha val="20000"/>
                    </a:srgbClr>
                  </a:solidFill>
                  <a:ln w="25400" algn="ctr">
                    <a:solidFill>
                      <a:srgbClr val="FF0000"/>
                    </a:solidFill>
                    <a:round/>
                    <a:headEnd/>
                    <a:tailEnd type="arrow" w="med" len="med"/>
                  </a:ln>
                </p:spPr>
              </p:cxnSp>
              <p:cxnSp>
                <p:nvCxnSpPr>
                  <p:cNvPr id="178" name="Straight Arrow Connector 37">
                    <a:extLst>
                      <a:ext uri="{FF2B5EF4-FFF2-40B4-BE49-F238E27FC236}">
                        <a16:creationId xmlns:a16="http://schemas.microsoft.com/office/drawing/2014/main" id="{63D3FEB9-6987-4D4C-81D9-F6A3ACBCDA67}"/>
                      </a:ext>
                    </a:extLst>
                  </p:cNvPr>
                  <p:cNvCxnSpPr>
                    <a:cxnSpLocks noChangeShapeType="1"/>
                  </p:cNvCxnSpPr>
                  <p:nvPr/>
                </p:nvCxnSpPr>
                <p:spPr bwMode="auto">
                  <a:xfrm>
                    <a:off x="6672075" y="4389124"/>
                    <a:ext cx="963429" cy="1"/>
                  </a:xfrm>
                  <a:prstGeom prst="straightConnector1">
                    <a:avLst/>
                  </a:prstGeom>
                  <a:solidFill>
                    <a:srgbClr val="FFFF00">
                      <a:alpha val="20000"/>
                    </a:srgbClr>
                  </a:solidFill>
                  <a:ln w="25400" algn="ctr">
                    <a:solidFill>
                      <a:srgbClr val="FF0000"/>
                    </a:solidFill>
                    <a:round/>
                    <a:headEnd/>
                    <a:tailEnd type="arrow" w="med" len="med"/>
                  </a:ln>
                </p:spPr>
              </p:cxnSp>
              <p:cxnSp>
                <p:nvCxnSpPr>
                  <p:cNvPr id="179" name="Straight Arrow Connector 37">
                    <a:extLst>
                      <a:ext uri="{FF2B5EF4-FFF2-40B4-BE49-F238E27FC236}">
                        <a16:creationId xmlns:a16="http://schemas.microsoft.com/office/drawing/2014/main" id="{6D6A24A3-88B6-4119-87A3-8D8D39AF0E9A}"/>
                      </a:ext>
                    </a:extLst>
                  </p:cNvPr>
                  <p:cNvCxnSpPr>
                    <a:cxnSpLocks noChangeShapeType="1"/>
                  </p:cNvCxnSpPr>
                  <p:nvPr/>
                </p:nvCxnSpPr>
                <p:spPr bwMode="auto">
                  <a:xfrm>
                    <a:off x="6672075" y="4619554"/>
                    <a:ext cx="796223" cy="1"/>
                  </a:xfrm>
                  <a:prstGeom prst="straightConnector1">
                    <a:avLst/>
                  </a:prstGeom>
                  <a:solidFill>
                    <a:srgbClr val="FFFF00">
                      <a:alpha val="20000"/>
                    </a:srgbClr>
                  </a:solidFill>
                  <a:ln w="25400" algn="ctr">
                    <a:solidFill>
                      <a:srgbClr val="FF0000"/>
                    </a:solidFill>
                    <a:round/>
                    <a:headEnd/>
                    <a:tailEnd type="arrow" w="med" len="med"/>
                  </a:ln>
                </p:spPr>
              </p:cxnSp>
              <p:cxnSp>
                <p:nvCxnSpPr>
                  <p:cNvPr id="180" name="Straight Arrow Connector 37">
                    <a:extLst>
                      <a:ext uri="{FF2B5EF4-FFF2-40B4-BE49-F238E27FC236}">
                        <a16:creationId xmlns:a16="http://schemas.microsoft.com/office/drawing/2014/main" id="{D1B0E9D2-8BBC-4671-BD62-61AA634F9CE6}"/>
                      </a:ext>
                    </a:extLst>
                  </p:cNvPr>
                  <p:cNvCxnSpPr>
                    <a:cxnSpLocks noChangeShapeType="1"/>
                  </p:cNvCxnSpPr>
                  <p:nvPr/>
                </p:nvCxnSpPr>
                <p:spPr bwMode="auto">
                  <a:xfrm>
                    <a:off x="6672075" y="4849984"/>
                    <a:ext cx="598214" cy="1"/>
                  </a:xfrm>
                  <a:prstGeom prst="straightConnector1">
                    <a:avLst/>
                  </a:prstGeom>
                  <a:solidFill>
                    <a:srgbClr val="FFFF00">
                      <a:alpha val="20000"/>
                    </a:srgbClr>
                  </a:solidFill>
                  <a:ln w="25400" algn="ctr">
                    <a:solidFill>
                      <a:srgbClr val="FF0000"/>
                    </a:solidFill>
                    <a:round/>
                    <a:headEnd/>
                    <a:tailEnd type="arrow" w="med" len="med"/>
                  </a:ln>
                </p:spPr>
              </p:cxnSp>
              <p:cxnSp>
                <p:nvCxnSpPr>
                  <p:cNvPr id="181" name="Straight Arrow Connector 37">
                    <a:extLst>
                      <a:ext uri="{FF2B5EF4-FFF2-40B4-BE49-F238E27FC236}">
                        <a16:creationId xmlns:a16="http://schemas.microsoft.com/office/drawing/2014/main" id="{7BC715C0-5AFD-478E-8AEF-0E7FE6924451}"/>
                      </a:ext>
                    </a:extLst>
                  </p:cNvPr>
                  <p:cNvCxnSpPr>
                    <a:cxnSpLocks noChangeShapeType="1"/>
                  </p:cNvCxnSpPr>
                  <p:nvPr/>
                </p:nvCxnSpPr>
                <p:spPr bwMode="auto">
                  <a:xfrm>
                    <a:off x="6672075" y="5080414"/>
                    <a:ext cx="337676" cy="1"/>
                  </a:xfrm>
                  <a:prstGeom prst="straightConnector1">
                    <a:avLst/>
                  </a:prstGeom>
                  <a:solidFill>
                    <a:srgbClr val="FFFF00">
                      <a:alpha val="20000"/>
                    </a:srgbClr>
                  </a:solidFill>
                  <a:ln w="25400" algn="ctr">
                    <a:solidFill>
                      <a:srgbClr val="FF0000"/>
                    </a:solidFill>
                    <a:round/>
                    <a:headEnd/>
                    <a:tailEnd type="arrow" w="med" len="med"/>
                  </a:ln>
                </p:spPr>
              </p:cxnSp>
            </p:grpSp>
            <p:cxnSp>
              <p:nvCxnSpPr>
                <p:cNvPr id="161" name="Straight Connector 42">
                  <a:extLst>
                    <a:ext uri="{FF2B5EF4-FFF2-40B4-BE49-F238E27FC236}">
                      <a16:creationId xmlns:a16="http://schemas.microsoft.com/office/drawing/2014/main" id="{30EB517A-B087-4FC5-846E-685CFA88021F}"/>
                    </a:ext>
                  </a:extLst>
                </p:cNvPr>
                <p:cNvCxnSpPr>
                  <a:cxnSpLocks noChangeShapeType="1"/>
                  <a:stCxn id="186" idx="2"/>
                </p:cNvCxnSpPr>
                <p:nvPr/>
              </p:nvCxnSpPr>
              <p:spPr bwMode="auto">
                <a:xfrm flipV="1">
                  <a:off x="8263151" y="1191523"/>
                  <a:ext cx="16104" cy="1842554"/>
                </a:xfrm>
                <a:prstGeom prst="line">
                  <a:avLst/>
                </a:prstGeom>
                <a:noFill/>
                <a:ln w="12700" algn="ctr">
                  <a:solidFill>
                    <a:schemeClr val="tx1"/>
                  </a:solidFill>
                  <a:prstDash val="dash"/>
                  <a:round/>
                  <a:headEnd type="none" w="med" len="med"/>
                  <a:tailEnd type="triangle" w="med" len="med"/>
                </a:ln>
              </p:spPr>
            </p:cxnSp>
            <p:sp>
              <p:nvSpPr>
                <p:cNvPr id="162" name="TextBox 161">
                  <a:extLst>
                    <a:ext uri="{FF2B5EF4-FFF2-40B4-BE49-F238E27FC236}">
                      <a16:creationId xmlns:a16="http://schemas.microsoft.com/office/drawing/2014/main" id="{901928EE-AC23-4510-B1B3-3C12666646F5}"/>
                    </a:ext>
                  </a:extLst>
                </p:cNvPr>
                <p:cNvSpPr txBox="1"/>
                <p:nvPr/>
              </p:nvSpPr>
              <p:spPr>
                <a:xfrm>
                  <a:off x="8279254" y="1007314"/>
                  <a:ext cx="115215" cy="369332"/>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z</a:t>
                  </a:r>
                  <a:endParaRPr lang="en-GB" sz="1200" i="1" dirty="0">
                    <a:latin typeface="Times New Roman" panose="02020603050405020304" pitchFamily="18" charset="0"/>
                    <a:cs typeface="Times New Roman" panose="02020603050405020304" pitchFamily="18" charset="0"/>
                  </a:endParaRPr>
                </a:p>
              </p:txBody>
            </p:sp>
            <p:sp>
              <p:nvSpPr>
                <p:cNvPr id="163" name="TextBox 28">
                  <a:extLst>
                    <a:ext uri="{FF2B5EF4-FFF2-40B4-BE49-F238E27FC236}">
                      <a16:creationId xmlns:a16="http://schemas.microsoft.com/office/drawing/2014/main" id="{D6A63D89-B982-48B8-A67D-09C30E9D89F9}"/>
                    </a:ext>
                  </a:extLst>
                </p:cNvPr>
                <p:cNvSpPr txBox="1">
                  <a:spLocks noChangeArrowheads="1"/>
                </p:cNvSpPr>
                <p:nvPr/>
              </p:nvSpPr>
              <p:spPr bwMode="auto">
                <a:xfrm>
                  <a:off x="8901216" y="1574416"/>
                  <a:ext cx="741363" cy="338555"/>
                </a:xfrm>
                <a:prstGeom prst="rect">
                  <a:avLst/>
                </a:prstGeom>
                <a:noFill/>
                <a:ln w="9525">
                  <a:noFill/>
                  <a:miter lim="800000"/>
                  <a:headEnd/>
                  <a:tailEnd/>
                </a:ln>
              </p:spPr>
              <p:txBody>
                <a:bodyPr>
                  <a:spAutoFit/>
                </a:bodyPr>
                <a:lstStyle/>
                <a:p>
                  <a:pPr>
                    <a:buFont typeface="Wingdings" pitchFamily="2" charset="2"/>
                    <a:buNone/>
                  </a:pPr>
                  <a:r>
                    <a:rPr lang="en-US" sz="1050" i="1" dirty="0">
                      <a:solidFill>
                        <a:srgbClr val="FF0000"/>
                      </a:solidFill>
                    </a:rPr>
                    <a:t>E</a:t>
                  </a:r>
                  <a:r>
                    <a:rPr lang="en-US" sz="1050" i="1" baseline="-25000" dirty="0">
                      <a:solidFill>
                        <a:srgbClr val="FF0000"/>
                      </a:solidFill>
                    </a:rPr>
                    <a:t>z</a:t>
                  </a:r>
                  <a:endParaRPr lang="en-GB" sz="1050" i="1" baseline="-25000" dirty="0">
                    <a:solidFill>
                      <a:srgbClr val="FF0000"/>
                    </a:solidFill>
                  </a:endParaRPr>
                </a:p>
              </p:txBody>
            </p:sp>
            <p:sp>
              <p:nvSpPr>
                <p:cNvPr id="164" name="TextBox 28">
                  <a:extLst>
                    <a:ext uri="{FF2B5EF4-FFF2-40B4-BE49-F238E27FC236}">
                      <a16:creationId xmlns:a16="http://schemas.microsoft.com/office/drawing/2014/main" id="{D3E371D9-F9F4-4A7A-8AF5-DD827DED2F74}"/>
                    </a:ext>
                  </a:extLst>
                </p:cNvPr>
                <p:cNvSpPr txBox="1">
                  <a:spLocks noChangeArrowheads="1"/>
                </p:cNvSpPr>
                <p:nvPr/>
              </p:nvSpPr>
              <p:spPr bwMode="auto">
                <a:xfrm>
                  <a:off x="8781849" y="2592057"/>
                  <a:ext cx="741363" cy="299904"/>
                </a:xfrm>
                <a:prstGeom prst="rect">
                  <a:avLst/>
                </a:prstGeom>
                <a:noFill/>
                <a:ln w="9525">
                  <a:noFill/>
                  <a:miter lim="800000"/>
                  <a:headEnd/>
                  <a:tailEnd/>
                </a:ln>
              </p:spPr>
              <p:txBody>
                <a:bodyPr>
                  <a:spAutoFit/>
                </a:bodyPr>
                <a:lstStyle/>
                <a:p>
                  <a:pPr>
                    <a:buFont typeface="Wingdings" pitchFamily="2" charset="2"/>
                    <a:buNone/>
                  </a:pPr>
                  <a:r>
                    <a:rPr lang="en-US" sz="1050" i="1" dirty="0" smtClean="0"/>
                    <a:t>B</a:t>
                  </a:r>
                  <a:r>
                    <a:rPr lang="en-US" sz="1050" i="1" baseline="-25000" dirty="0">
                      <a:sym typeface="Symbol" pitchFamily="18" charset="2"/>
                    </a:rPr>
                    <a:t></a:t>
                  </a:r>
                  <a:endParaRPr lang="en-GB" sz="1050" i="1" baseline="-25000" dirty="0"/>
                </a:p>
              </p:txBody>
            </p:sp>
          </p:grpSp>
          <p:grpSp>
            <p:nvGrpSpPr>
              <p:cNvPr id="155" name="Group 154"/>
              <p:cNvGrpSpPr/>
              <p:nvPr/>
            </p:nvGrpSpPr>
            <p:grpSpPr>
              <a:xfrm>
                <a:off x="5576267" y="2242696"/>
                <a:ext cx="2361218" cy="322739"/>
                <a:chOff x="6137079" y="2483173"/>
                <a:chExt cx="2049752" cy="285893"/>
              </a:xfrm>
            </p:grpSpPr>
            <p:sp>
              <p:nvSpPr>
                <p:cNvPr id="156" name="Oval 155">
                  <a:extLst>
                    <a:ext uri="{FF2B5EF4-FFF2-40B4-BE49-F238E27FC236}">
                      <a16:creationId xmlns:a16="http://schemas.microsoft.com/office/drawing/2014/main" id="{472887B3-5C91-4F10-873A-4BDB6F2891F3}"/>
                    </a:ext>
                  </a:extLst>
                </p:cNvPr>
                <p:cNvSpPr/>
                <p:nvPr/>
              </p:nvSpPr>
              <p:spPr bwMode="auto">
                <a:xfrm rot="16200000">
                  <a:off x="7022001" y="1598251"/>
                  <a:ext cx="279908" cy="2049752"/>
                </a:xfrm>
                <a:prstGeom prst="ellipse">
                  <a:avLst/>
                </a:prstGeom>
                <a:noFill/>
                <a:ln w="19050" cap="flat" cmpd="sng" algn="ctr">
                  <a:solidFill>
                    <a:schemeClr val="tx1"/>
                  </a:solidFill>
                  <a:prstDash val="dash"/>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cxnSp>
              <p:nvCxnSpPr>
                <p:cNvPr id="157" name="Straight Arrow Connector 156">
                  <a:extLst>
                    <a:ext uri="{FF2B5EF4-FFF2-40B4-BE49-F238E27FC236}">
                      <a16:creationId xmlns:a16="http://schemas.microsoft.com/office/drawing/2014/main" id="{ADB80DDA-16E2-4FDD-A50A-C347D8B4E9C8}"/>
                    </a:ext>
                  </a:extLst>
                </p:cNvPr>
                <p:cNvCxnSpPr>
                  <a:stCxn id="156" idx="0"/>
                </p:cNvCxnSpPr>
                <p:nvPr/>
              </p:nvCxnSpPr>
              <p:spPr bwMode="auto">
                <a:xfrm>
                  <a:off x="6137079" y="2623127"/>
                  <a:ext cx="105539" cy="6428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8" name="Straight Arrow Connector 157">
                  <a:extLst>
                    <a:ext uri="{FF2B5EF4-FFF2-40B4-BE49-F238E27FC236}">
                      <a16:creationId xmlns:a16="http://schemas.microsoft.com/office/drawing/2014/main" id="{4AD418ED-D090-4D21-B5E2-3C7D377596AB}"/>
                    </a:ext>
                  </a:extLst>
                </p:cNvPr>
                <p:cNvCxnSpPr>
                  <a:cxnSpLocks/>
                </p:cNvCxnSpPr>
                <p:nvPr/>
              </p:nvCxnSpPr>
              <p:spPr bwMode="auto">
                <a:xfrm>
                  <a:off x="7363731" y="2766514"/>
                  <a:ext cx="163059" cy="255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9" name="Straight Arrow Connector 158">
                  <a:extLst>
                    <a:ext uri="{FF2B5EF4-FFF2-40B4-BE49-F238E27FC236}">
                      <a16:creationId xmlns:a16="http://schemas.microsoft.com/office/drawing/2014/main" id="{9253869D-ADCF-434A-B2A5-EEC31029938C}"/>
                    </a:ext>
                  </a:extLst>
                </p:cNvPr>
                <p:cNvCxnSpPr>
                  <a:cxnSpLocks/>
                </p:cNvCxnSpPr>
                <p:nvPr/>
              </p:nvCxnSpPr>
              <p:spPr bwMode="auto">
                <a:xfrm flipV="1">
                  <a:off x="8065172" y="2633843"/>
                  <a:ext cx="118175" cy="5908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grpSp>
          <p:nvGrpSpPr>
            <p:cNvPr id="144" name="Group 143"/>
            <p:cNvGrpSpPr/>
            <p:nvPr/>
          </p:nvGrpSpPr>
          <p:grpSpPr>
            <a:xfrm>
              <a:off x="4675366" y="2259143"/>
              <a:ext cx="734258" cy="299535"/>
              <a:chOff x="4675366" y="2259143"/>
              <a:chExt cx="734258" cy="299535"/>
            </a:xfrm>
          </p:grpSpPr>
          <p:grpSp>
            <p:nvGrpSpPr>
              <p:cNvPr id="150" name="Group 149"/>
              <p:cNvGrpSpPr/>
              <p:nvPr/>
            </p:nvGrpSpPr>
            <p:grpSpPr>
              <a:xfrm>
                <a:off x="4861856" y="2259143"/>
                <a:ext cx="547768" cy="299535"/>
                <a:chOff x="4705240" y="2242695"/>
                <a:chExt cx="547768" cy="537873"/>
              </a:xfrm>
              <a:solidFill>
                <a:schemeClr val="bg1"/>
              </a:solidFill>
            </p:grpSpPr>
            <p:sp>
              <p:nvSpPr>
                <p:cNvPr id="152" name="Oval 151"/>
                <p:cNvSpPr/>
                <p:nvPr/>
              </p:nvSpPr>
              <p:spPr>
                <a:xfrm>
                  <a:off x="4798423" y="2322060"/>
                  <a:ext cx="454585" cy="3238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3" name="Rectangle 152"/>
                <p:cNvSpPr/>
                <p:nvPr/>
              </p:nvSpPr>
              <p:spPr>
                <a:xfrm>
                  <a:off x="4705240" y="2242695"/>
                  <a:ext cx="374469" cy="53787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151" name="Straight Connector 150"/>
              <p:cNvCxnSpPr/>
              <p:nvPr/>
            </p:nvCxnSpPr>
            <p:spPr>
              <a:xfrm flipV="1">
                <a:off x="4675366" y="2472108"/>
                <a:ext cx="579887" cy="7379"/>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45" name="Group 144"/>
            <p:cNvGrpSpPr/>
            <p:nvPr/>
          </p:nvGrpSpPr>
          <p:grpSpPr>
            <a:xfrm flipH="1">
              <a:off x="8097559" y="2289102"/>
              <a:ext cx="949445" cy="223169"/>
              <a:chOff x="4675366" y="2259143"/>
              <a:chExt cx="734258" cy="299535"/>
            </a:xfrm>
          </p:grpSpPr>
          <p:grpSp>
            <p:nvGrpSpPr>
              <p:cNvPr id="146" name="Group 145"/>
              <p:cNvGrpSpPr/>
              <p:nvPr/>
            </p:nvGrpSpPr>
            <p:grpSpPr>
              <a:xfrm>
                <a:off x="4861856" y="2259143"/>
                <a:ext cx="547768" cy="299535"/>
                <a:chOff x="4705240" y="2242695"/>
                <a:chExt cx="547768" cy="537873"/>
              </a:xfrm>
              <a:solidFill>
                <a:schemeClr val="bg1"/>
              </a:solidFill>
            </p:grpSpPr>
            <p:sp>
              <p:nvSpPr>
                <p:cNvPr id="148" name="Oval 147"/>
                <p:cNvSpPr/>
                <p:nvPr/>
              </p:nvSpPr>
              <p:spPr>
                <a:xfrm>
                  <a:off x="4798423" y="2322060"/>
                  <a:ext cx="454585" cy="3238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9" name="Rectangle 148"/>
                <p:cNvSpPr/>
                <p:nvPr/>
              </p:nvSpPr>
              <p:spPr>
                <a:xfrm>
                  <a:off x="4705240" y="2242695"/>
                  <a:ext cx="374469" cy="53787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147" name="Straight Connector 146"/>
              <p:cNvCxnSpPr/>
              <p:nvPr/>
            </p:nvCxnSpPr>
            <p:spPr>
              <a:xfrm flipV="1">
                <a:off x="4675366" y="2472108"/>
                <a:ext cx="579887" cy="7379"/>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pic>
        <p:nvPicPr>
          <p:cNvPr id="119" name="Picture 11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996752" y="4724292"/>
            <a:ext cx="2016270" cy="613168"/>
          </a:xfrm>
          <a:prstGeom prst="rect">
            <a:avLst/>
          </a:prstGeom>
        </p:spPr>
      </p:pic>
    </p:spTree>
    <p:extLst>
      <p:ext uri="{BB962C8B-B14F-4D97-AF65-F5344CB8AC3E}">
        <p14:creationId xmlns:p14="http://schemas.microsoft.com/office/powerpoint/2010/main" val="378312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arn(inVertic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anim calcmode="lin" valueType="num">
                                      <p:cBhvr>
                                        <p:cTn id="28" dur="1000" fill="hold"/>
                                        <p:tgtEl>
                                          <p:spTgt spid="44"/>
                                        </p:tgtEl>
                                        <p:attrNameLst>
                                          <p:attrName>ppt_x</p:attrName>
                                        </p:attrNameLst>
                                      </p:cBhvr>
                                      <p:tavLst>
                                        <p:tav tm="0">
                                          <p:val>
                                            <p:strVal val="#ppt_x"/>
                                          </p:val>
                                        </p:tav>
                                        <p:tav tm="100000">
                                          <p:val>
                                            <p:strVal val="#ppt_x"/>
                                          </p:val>
                                        </p:tav>
                                      </p:tavLst>
                                    </p:anim>
                                    <p:anim calcmode="lin" valueType="num">
                                      <p:cBhvr>
                                        <p:cTn id="2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0"/>
                                        </p:tgtEl>
                                        <p:attrNameLst>
                                          <p:attrName>style.visibility</p:attrName>
                                        </p:attrNameLst>
                                      </p:cBhvr>
                                      <p:to>
                                        <p:strVal val="visible"/>
                                      </p:to>
                                    </p:set>
                                    <p:animEffect transition="in" filter="fade">
                                      <p:cBhvr>
                                        <p:cTn id="34" dur="500"/>
                                        <p:tgtEl>
                                          <p:spTgt spid="9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par>
                                <p:cTn id="40" presetID="10" presetClass="entr" presetSubtype="0" fill="hold"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smtClean="0">
                <a:solidFill>
                  <a:srgbClr val="1F497D"/>
                </a:solidFill>
                <a:latin typeface="Constantia" pitchFamily="18" charset="0"/>
              </a:rPr>
              <a:t>Principles of coupling </a:t>
            </a:r>
            <a:r>
              <a:rPr lang="en-US" sz="4800" b="1" dirty="0">
                <a:solidFill>
                  <a:srgbClr val="1F497D"/>
                </a:solidFill>
                <a:latin typeface="Constantia" pitchFamily="18" charset="0"/>
              </a:rPr>
              <a:t>power</a:t>
            </a:r>
            <a:br>
              <a:rPr lang="en-US" sz="4800" b="1" dirty="0">
                <a:solidFill>
                  <a:srgbClr val="1F497D"/>
                </a:solidFill>
                <a:latin typeface="Constantia" pitchFamily="18" charset="0"/>
              </a:rPr>
            </a:br>
            <a:r>
              <a:rPr lang="en-US" sz="4800" b="1" dirty="0">
                <a:solidFill>
                  <a:srgbClr val="1F497D"/>
                </a:solidFill>
                <a:latin typeface="Constantia" pitchFamily="18" charset="0"/>
              </a:rPr>
              <a:t>into a cavity</a:t>
            </a:r>
          </a:p>
        </p:txBody>
      </p:sp>
    </p:spTree>
    <p:extLst>
      <p:ext uri="{BB962C8B-B14F-4D97-AF65-F5344CB8AC3E}">
        <p14:creationId xmlns:p14="http://schemas.microsoft.com/office/powerpoint/2010/main" val="34696531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7"/>
          <p:cNvSpPr>
            <a:spLocks noChangeArrowheads="1"/>
          </p:cNvSpPr>
          <p:nvPr/>
        </p:nvSpPr>
        <p:spPr bwMode="auto">
          <a:xfrm>
            <a:off x="503239" y="838200"/>
            <a:ext cx="8137524" cy="588772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smtClean="0">
                <a:latin typeface="Constantia" pitchFamily="18" charset="0"/>
                <a:cs typeface="Times New Roman" pitchFamily="18" charset="0"/>
                <a:sym typeface="Wingdings" pitchFamily="2" charset="2"/>
              </a:rPr>
              <a:t>Attach </a:t>
            </a:r>
            <a:r>
              <a:rPr lang="en-GB" sz="2100" b="1" dirty="0">
                <a:solidFill>
                  <a:srgbClr val="1F497D"/>
                </a:solidFill>
                <a:latin typeface="Constantia" pitchFamily="18" charset="0"/>
                <a:cs typeface="Times New Roman" pitchFamily="18" charset="0"/>
                <a:sym typeface="Wingdings" pitchFamily="2" charset="2"/>
              </a:rPr>
              <a:t>inductivity</a:t>
            </a:r>
            <a:r>
              <a:rPr lang="en-GB" sz="2100" b="1" dirty="0">
                <a:latin typeface="Constantia" pitchFamily="18" charset="0"/>
                <a:cs typeface="Times New Roman" pitchFamily="18" charset="0"/>
                <a:sym typeface="Wingdings" pitchFamily="2" charset="2"/>
              </a:rPr>
              <a:t> or capacitance of resonator, or </a:t>
            </a:r>
            <a:r>
              <a:rPr lang="en-GB" sz="2100" b="1" dirty="0" smtClean="0">
                <a:latin typeface="Constantia" pitchFamily="18" charset="0"/>
                <a:cs typeface="Times New Roman" pitchFamily="18" charset="0"/>
                <a:sym typeface="Wingdings" pitchFamily="2" charset="2"/>
              </a:rPr>
              <a:t>combined</a:t>
            </a:r>
          </a:p>
          <a:p>
            <a:pPr algn="l">
              <a:spcBef>
                <a:spcPct val="20000"/>
              </a:spcBef>
              <a:buClr>
                <a:schemeClr val="tx1"/>
              </a:buClr>
            </a:pPr>
            <a:endParaRPr lang="en-GB" sz="2100" b="1" i="1" dirty="0" smtClean="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Coupling </a:t>
            </a:r>
            <a:r>
              <a:rPr lang="en-GB" sz="2100" b="1" dirty="0">
                <a:solidFill>
                  <a:srgbClr val="1F497D"/>
                </a:solidFill>
                <a:latin typeface="Constantia" pitchFamily="18" charset="0"/>
                <a:cs typeface="Times New Roman" pitchFamily="18" charset="0"/>
                <a:sym typeface="Wingdings" pitchFamily="2" charset="2"/>
              </a:rPr>
              <a:t>loop forms transformer with resonator </a:t>
            </a:r>
            <a:r>
              <a:rPr lang="en-GB" sz="2100" b="1" dirty="0">
                <a:latin typeface="Constantia" pitchFamily="18" charset="0"/>
                <a:cs typeface="Times New Roman" pitchFamily="18" charset="0"/>
                <a:sym typeface="Wingdings" pitchFamily="2" charset="2"/>
              </a:rPr>
              <a:t>inductivity</a:t>
            </a: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a:solidFill>
                  <a:srgbClr val="1F497D"/>
                </a:solidFill>
                <a:latin typeface="Constantia" pitchFamily="18" charset="0"/>
              </a:rPr>
              <a:t>Coupling power into a cavity</a:t>
            </a:r>
            <a:endParaRPr lang="en-GB" sz="3200" dirty="0">
              <a:solidFill>
                <a:srgbClr val="1F497D"/>
              </a:solidFill>
              <a:latin typeface="Constantia" pitchFamily="18" charset="0"/>
            </a:endParaRPr>
          </a:p>
        </p:txBody>
      </p:sp>
      <p:grpSp>
        <p:nvGrpSpPr>
          <p:cNvPr id="3" name="Group 2"/>
          <p:cNvGrpSpPr/>
          <p:nvPr/>
        </p:nvGrpSpPr>
        <p:grpSpPr>
          <a:xfrm>
            <a:off x="3201508" y="2522479"/>
            <a:ext cx="229060" cy="458120"/>
            <a:chOff x="3291046" y="2961683"/>
            <a:chExt cx="229060" cy="458120"/>
          </a:xfrm>
        </p:grpSpPr>
        <p:sp>
          <p:nvSpPr>
            <p:cNvPr id="41" name="Arc 40"/>
            <p:cNvSpPr/>
            <p:nvPr/>
          </p:nvSpPr>
          <p:spPr>
            <a:xfrm>
              <a:off x="3291046" y="2961683"/>
              <a:ext cx="229060" cy="22906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42" name="Arc 41"/>
            <p:cNvSpPr/>
            <p:nvPr/>
          </p:nvSpPr>
          <p:spPr>
            <a:xfrm>
              <a:off x="3291046" y="3190743"/>
              <a:ext cx="229060" cy="22906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43" name="Straight Connector 42"/>
          <p:cNvCxnSpPr/>
          <p:nvPr/>
        </p:nvCxnSpPr>
        <p:spPr>
          <a:xfrm flipV="1">
            <a:off x="3316038" y="2966929"/>
            <a:ext cx="0" cy="2356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3316038" y="2286855"/>
            <a:ext cx="0" cy="2356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2692198" y="2279910"/>
            <a:ext cx="6310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2692198" y="3202553"/>
            <a:ext cx="6238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a:off x="4904723" y="1385784"/>
            <a:ext cx="561461" cy="2051594"/>
            <a:chOff x="2991413" y="1853256"/>
            <a:chExt cx="561461" cy="2051594"/>
          </a:xfrm>
        </p:grpSpPr>
        <p:grpSp>
          <p:nvGrpSpPr>
            <p:cNvPr id="91" name="Group 90"/>
            <p:cNvGrpSpPr/>
            <p:nvPr/>
          </p:nvGrpSpPr>
          <p:grpSpPr>
            <a:xfrm>
              <a:off x="2991413" y="2783702"/>
              <a:ext cx="513188" cy="214853"/>
              <a:chOff x="3400623" y="2600252"/>
              <a:chExt cx="441652" cy="142948"/>
            </a:xfrm>
          </p:grpSpPr>
          <p:cxnSp>
            <p:nvCxnSpPr>
              <p:cNvPr id="100" name="Straight Arrow Connector 99"/>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92" name="Straight Connector 91"/>
            <p:cNvCxnSpPr/>
            <p:nvPr/>
          </p:nvCxnSpPr>
          <p:spPr>
            <a:xfrm flipV="1">
              <a:off x="3250336" y="1853256"/>
              <a:ext cx="0" cy="9304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3254864" y="2993585"/>
              <a:ext cx="0" cy="9112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3231050" y="1936895"/>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grpSp>
      <p:sp>
        <p:nvSpPr>
          <p:cNvPr id="128" name="TextBox 127"/>
          <p:cNvSpPr txBox="1"/>
          <p:nvPr/>
        </p:nvSpPr>
        <p:spPr>
          <a:xfrm>
            <a:off x="2893754" y="2529423"/>
            <a:ext cx="539170" cy="415498"/>
          </a:xfrm>
          <a:prstGeom prst="rect">
            <a:avLst/>
          </a:prstGeom>
          <a:noFill/>
        </p:spPr>
        <p:txBody>
          <a:bodyPr wrap="square" rtlCol="0">
            <a:spAutoFit/>
          </a:bodyPr>
          <a:lstStyle/>
          <a:p>
            <a:r>
              <a:rPr lang="en-GB" sz="2100" b="1" i="1" dirty="0" err="1">
                <a:latin typeface="Constantia" panose="02030602050306030303" pitchFamily="18" charset="0"/>
              </a:rPr>
              <a:t>L</a:t>
            </a:r>
            <a:r>
              <a:rPr lang="en-GB" sz="2100" b="1" i="1" baseline="-25000" dirty="0" err="1">
                <a:latin typeface="Constantia" panose="02030602050306030303" pitchFamily="18" charset="0"/>
              </a:rPr>
              <a:t>c</a:t>
            </a:r>
            <a:endParaRPr lang="en-GB" sz="2100" b="1" i="1" baseline="-25000" dirty="0">
              <a:latin typeface="Constantia" panose="02030602050306030303" pitchFamily="18" charset="0"/>
            </a:endParaRPr>
          </a:p>
        </p:txBody>
      </p:sp>
      <p:sp>
        <p:nvSpPr>
          <p:cNvPr id="129" name="TextBox 128"/>
          <p:cNvSpPr txBox="1"/>
          <p:nvPr/>
        </p:nvSpPr>
        <p:spPr>
          <a:xfrm>
            <a:off x="3461876" y="2500608"/>
            <a:ext cx="321824" cy="415818"/>
          </a:xfrm>
          <a:prstGeom prst="rect">
            <a:avLst/>
          </a:prstGeom>
          <a:noFill/>
        </p:spPr>
        <p:txBody>
          <a:bodyPr wrap="square" rtlCol="0">
            <a:spAutoFit/>
          </a:bodyPr>
          <a:lstStyle/>
          <a:p>
            <a:r>
              <a:rPr lang="en-GB" sz="2100" b="1" i="1" dirty="0">
                <a:latin typeface="Constantia" panose="02030602050306030303" pitchFamily="18" charset="0"/>
              </a:rPr>
              <a:t>M</a:t>
            </a:r>
          </a:p>
        </p:txBody>
      </p:sp>
      <p:sp>
        <p:nvSpPr>
          <p:cNvPr id="16" name="Right Arrow 15"/>
          <p:cNvSpPr/>
          <p:nvPr/>
        </p:nvSpPr>
        <p:spPr>
          <a:xfrm>
            <a:off x="1374904" y="2461487"/>
            <a:ext cx="1317294" cy="580104"/>
          </a:xfrm>
          <a:prstGeom prst="righ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onstantia" panose="02030602050306030303" pitchFamily="18" charset="0"/>
              </a:rPr>
              <a:t>RF power</a:t>
            </a:r>
          </a:p>
        </p:txBody>
      </p:sp>
      <p:grpSp>
        <p:nvGrpSpPr>
          <p:cNvPr id="4" name="Group 3"/>
          <p:cNvGrpSpPr/>
          <p:nvPr/>
        </p:nvGrpSpPr>
        <p:grpSpPr>
          <a:xfrm>
            <a:off x="661071" y="4030684"/>
            <a:ext cx="8028904" cy="2695236"/>
            <a:chOff x="661071" y="4030684"/>
            <a:chExt cx="8028904" cy="2695236"/>
          </a:xfrm>
        </p:grpSpPr>
        <p:pic>
          <p:nvPicPr>
            <p:cNvPr id="39" name="Picture 9" descr="C:\Heiko\Vorträge\Beschleuniger Seminar SS2000\PSI-Schleife2-v.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071" y="4030685"/>
              <a:ext cx="1935258" cy="2419289"/>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8" descr="C:\Heiko\Vorträge\Beschleuniger Seminar SS2000\PSI-Schleife1-v.bmp"/>
            <p:cNvPicPr>
              <a:picLocks noChangeAspect="1" noChangeArrowheads="1"/>
            </p:cNvPicPr>
            <p:nvPr/>
          </p:nvPicPr>
          <p:blipFill rotWithShape="1">
            <a:blip r:embed="rId3">
              <a:extLst>
                <a:ext uri="{28A0092B-C50C-407E-A947-70E740481C1C}">
                  <a14:useLocalDpi xmlns:a14="http://schemas.microsoft.com/office/drawing/2010/main" val="0"/>
                </a:ext>
              </a:extLst>
            </a:blip>
            <a:srcRect r="14170"/>
            <a:stretch/>
          </p:blipFill>
          <p:spPr bwMode="auto">
            <a:xfrm>
              <a:off x="2936267" y="4041558"/>
              <a:ext cx="2754162" cy="2567093"/>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p:cNvSpPr txBox="1"/>
            <p:nvPr/>
          </p:nvSpPr>
          <p:spPr>
            <a:xfrm rot="16200000">
              <a:off x="5312152" y="5846569"/>
              <a:ext cx="1076193"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L. </a:t>
              </a:r>
              <a:r>
                <a:rPr lang="en-GB" sz="1477" b="1" dirty="0" err="1">
                  <a:solidFill>
                    <a:prstClr val="black"/>
                  </a:solidFill>
                  <a:latin typeface="Constantia" panose="02030602050306030303" pitchFamily="18" charset="0"/>
                </a:rPr>
                <a:t>Stigelin</a:t>
              </a:r>
              <a:endParaRPr lang="en-US" sz="1477" b="1" dirty="0">
                <a:solidFill>
                  <a:prstClr val="black"/>
                </a:solidFill>
                <a:latin typeface="Constantia" panose="02030602050306030303" pitchFamily="18" charset="0"/>
              </a:endParaRPr>
            </a:p>
          </p:txBody>
        </p:sp>
        <p:sp>
          <p:nvSpPr>
            <p:cNvPr id="45" name="Rectangle 7"/>
            <p:cNvSpPr>
              <a:spLocks noChangeArrowheads="1"/>
            </p:cNvSpPr>
            <p:nvPr/>
          </p:nvSpPr>
          <p:spPr bwMode="auto">
            <a:xfrm>
              <a:off x="5980423" y="4030684"/>
              <a:ext cx="2709552" cy="2695236"/>
            </a:xfrm>
            <a:prstGeom prst="rect">
              <a:avLst/>
            </a:prstGeom>
            <a:noFill/>
            <a:ln w="9525">
              <a:noFill/>
              <a:miter lim="800000"/>
              <a:headEnd/>
              <a:tailEnd/>
            </a:ln>
            <a:effectLst/>
          </p:spPr>
          <p:txBody>
            <a:bodyPr/>
            <a:lstStyle/>
            <a:p>
              <a:pPr marL="355600" indent="-355600" algn="l">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Main coupler</a:t>
              </a:r>
              <a:br>
                <a:rPr lang="en-GB" b="1" dirty="0">
                  <a:latin typeface="Constantia" pitchFamily="18" charset="0"/>
                  <a:cs typeface="Times New Roman" pitchFamily="18" charset="0"/>
                  <a:sym typeface="Wingdings" pitchFamily="2" charset="2"/>
                </a:rPr>
              </a:br>
              <a:r>
                <a:rPr lang="en-GB" b="1" dirty="0">
                  <a:latin typeface="Constantia" pitchFamily="18" charset="0"/>
                  <a:cs typeface="Times New Roman" pitchFamily="18" charset="0"/>
                  <a:sym typeface="Wingdings" pitchFamily="2" charset="2"/>
                </a:rPr>
                <a:t>PSI cyclotron</a:t>
              </a:r>
            </a:p>
            <a:p>
              <a:pPr marL="355600" indent="-355600" algn="l">
                <a:spcBef>
                  <a:spcPct val="20000"/>
                </a:spcBef>
                <a:buClr>
                  <a:schemeClr val="tx1"/>
                </a:buClr>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~1 MW at 50 </a:t>
              </a:r>
              <a:r>
                <a:rPr lang="en-GB" b="1" dirty="0" smtClean="0">
                  <a:solidFill>
                    <a:srgbClr val="1F497D"/>
                  </a:solidFill>
                  <a:latin typeface="Constantia" pitchFamily="18" charset="0"/>
                  <a:cs typeface="Times New Roman" pitchFamily="18" charset="0"/>
                  <a:sym typeface="Wingdings" pitchFamily="2" charset="2"/>
                </a:rPr>
                <a:t>MHz</a:t>
              </a:r>
            </a:p>
            <a:p>
              <a:pPr algn="l">
                <a:spcBef>
                  <a:spcPct val="20000"/>
                </a:spcBef>
                <a:buClr>
                  <a:schemeClr val="tx1"/>
                </a:buClr>
              </a:pPr>
              <a:endParaRPr lang="en-GB" b="1" i="1" dirty="0">
                <a:solidFill>
                  <a:srgbClr val="1F497D"/>
                </a:solidFill>
                <a:latin typeface="Constantia" pitchFamily="18" charset="0"/>
                <a:cs typeface="Times New Roman" pitchFamily="18" charset="0"/>
                <a:sym typeface="Wingdings" pitchFamily="2" charset="2"/>
              </a:endParaRPr>
            </a:p>
            <a:p>
              <a:pPr marL="285750" indent="-285750" algn="l">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By far the most common method, allows also to </a:t>
              </a:r>
              <a:r>
                <a:rPr lang="en-GB" b="1" dirty="0" smtClean="0">
                  <a:latin typeface="Constantia" pitchFamily="18" charset="0"/>
                  <a:cs typeface="Times New Roman" pitchFamily="18" charset="0"/>
                  <a:sym typeface="Wingdings" pitchFamily="2" charset="2"/>
                </a:rPr>
                <a:t>adopt the matching.</a:t>
              </a:r>
              <a:endParaRPr lang="en-GB" b="1" dirty="0">
                <a:latin typeface="Constantia" pitchFamily="18" charset="0"/>
                <a:cs typeface="Times New Roman" pitchFamily="18" charset="0"/>
                <a:sym typeface="Wingdings" pitchFamily="2" charset="2"/>
              </a:endParaRPr>
            </a:p>
          </p:txBody>
        </p:sp>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5299" y="1422212"/>
            <a:ext cx="2538844" cy="772088"/>
          </a:xfrm>
          <a:prstGeom prst="rect">
            <a:avLst/>
          </a:prstGeom>
        </p:spPr>
      </p:pic>
      <p:grpSp>
        <p:nvGrpSpPr>
          <p:cNvPr id="46" name="Group 45"/>
          <p:cNvGrpSpPr/>
          <p:nvPr/>
        </p:nvGrpSpPr>
        <p:grpSpPr>
          <a:xfrm>
            <a:off x="3774450" y="1844908"/>
            <a:ext cx="229060" cy="1145299"/>
            <a:chOff x="2888616" y="2282692"/>
            <a:chExt cx="152400" cy="762000"/>
          </a:xfrm>
        </p:grpSpPr>
        <p:sp>
          <p:nvSpPr>
            <p:cNvPr id="47" name="Arc 46"/>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48" name="Arc 47"/>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1" name="Arc 50"/>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2" name="Arc 51"/>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3" name="Arc 52"/>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54" name="Straight Connector 53"/>
          <p:cNvCxnSpPr/>
          <p:nvPr/>
        </p:nvCxnSpPr>
        <p:spPr>
          <a:xfrm flipV="1">
            <a:off x="3888981" y="1391762"/>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3888981" y="2973706"/>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4518015" y="1354605"/>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4518015" y="3396161"/>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8" name="Group 57"/>
          <p:cNvGrpSpPr/>
          <p:nvPr/>
        </p:nvGrpSpPr>
        <p:grpSpPr>
          <a:xfrm>
            <a:off x="4424680" y="1391762"/>
            <a:ext cx="469137" cy="2065116"/>
            <a:chOff x="3721045" y="1853257"/>
            <a:chExt cx="469137" cy="2065116"/>
          </a:xfrm>
        </p:grpSpPr>
        <p:sp>
          <p:nvSpPr>
            <p:cNvPr id="59" name="Rectangle 58"/>
            <p:cNvSpPr/>
            <p:nvPr/>
          </p:nvSpPr>
          <p:spPr>
            <a:xfrm>
              <a:off x="3721045" y="2394163"/>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60" name="Straight Connector 59"/>
            <p:cNvCxnSpPr/>
            <p:nvPr/>
          </p:nvCxnSpPr>
          <p:spPr>
            <a:xfrm flipV="1">
              <a:off x="3855410" y="1853257"/>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3856849" y="3363945"/>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3868358" y="1936895"/>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sp>
        <p:nvSpPr>
          <p:cNvPr id="67" name="TextBox 66"/>
          <p:cNvSpPr txBox="1"/>
          <p:nvPr/>
        </p:nvSpPr>
        <p:spPr>
          <a:xfrm>
            <a:off x="3894809" y="1475400"/>
            <a:ext cx="321824" cy="415818"/>
          </a:xfrm>
          <a:prstGeom prst="rect">
            <a:avLst/>
          </a:prstGeom>
          <a:noFill/>
        </p:spPr>
        <p:txBody>
          <a:bodyPr wrap="square" rtlCol="0">
            <a:spAutoFit/>
          </a:bodyPr>
          <a:lstStyle/>
          <a:p>
            <a:r>
              <a:rPr lang="en-GB" sz="2100" b="1" i="1" dirty="0">
                <a:latin typeface="Constantia" panose="02030602050306030303" pitchFamily="18" charset="0"/>
              </a:rPr>
              <a:t>L</a:t>
            </a:r>
          </a:p>
        </p:txBody>
      </p:sp>
      <p:cxnSp>
        <p:nvCxnSpPr>
          <p:cNvPr id="68" name="Straight Connector 67"/>
          <p:cNvCxnSpPr/>
          <p:nvPr/>
        </p:nvCxnSpPr>
        <p:spPr>
          <a:xfrm flipH="1">
            <a:off x="3884985" y="1399417"/>
            <a:ext cx="1289051"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879429" y="3443354"/>
            <a:ext cx="13009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718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7"/>
          <p:cNvSpPr>
            <a:spLocks noChangeArrowheads="1"/>
          </p:cNvSpPr>
          <p:nvPr/>
        </p:nvSpPr>
        <p:spPr bwMode="auto">
          <a:xfrm>
            <a:off x="91441" y="838200"/>
            <a:ext cx="8549322" cy="60198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smtClean="0">
                <a:latin typeface="Constantia" pitchFamily="18" charset="0"/>
                <a:cs typeface="Times New Roman" pitchFamily="18" charset="0"/>
                <a:sym typeface="Wingdings" pitchFamily="2" charset="2"/>
              </a:rPr>
              <a:t>Attach </a:t>
            </a:r>
            <a:r>
              <a:rPr lang="en-GB" sz="2100" b="1" dirty="0">
                <a:latin typeface="Constantia" pitchFamily="18" charset="0"/>
                <a:cs typeface="Times New Roman" pitchFamily="18" charset="0"/>
                <a:sym typeface="Wingdings" pitchFamily="2" charset="2"/>
              </a:rPr>
              <a:t>inductivity or </a:t>
            </a:r>
            <a:r>
              <a:rPr lang="en-GB" sz="2100" b="1" dirty="0">
                <a:solidFill>
                  <a:srgbClr val="1F497D"/>
                </a:solidFill>
                <a:latin typeface="Constantia" pitchFamily="18" charset="0"/>
                <a:cs typeface="Times New Roman" pitchFamily="18" charset="0"/>
                <a:sym typeface="Wingdings" pitchFamily="2" charset="2"/>
              </a:rPr>
              <a:t>capacitance </a:t>
            </a:r>
            <a:r>
              <a:rPr lang="en-GB" sz="2100" b="1" dirty="0">
                <a:latin typeface="Constantia" pitchFamily="18" charset="0"/>
                <a:cs typeface="Times New Roman" pitchFamily="18" charset="0"/>
                <a:sym typeface="Wingdings" pitchFamily="2" charset="2"/>
              </a:rPr>
              <a:t>of resonator, or combined</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smtClean="0">
                <a:solidFill>
                  <a:srgbClr val="1F497D"/>
                </a:solidFill>
                <a:latin typeface="Constantia" pitchFamily="18" charset="0"/>
                <a:cs typeface="Times New Roman" pitchFamily="18" charset="0"/>
                <a:sym typeface="Wingdings" pitchFamily="2" charset="2"/>
              </a:rPr>
              <a:t>Capacitive </a:t>
            </a:r>
            <a:r>
              <a:rPr lang="en-GB" sz="2100" b="1" dirty="0">
                <a:solidFill>
                  <a:srgbClr val="1F497D"/>
                </a:solidFill>
                <a:latin typeface="Constantia" pitchFamily="18" charset="0"/>
                <a:cs typeface="Times New Roman" pitchFamily="18" charset="0"/>
                <a:sym typeface="Wingdings" pitchFamily="2" charset="2"/>
              </a:rPr>
              <a:t>divider</a:t>
            </a:r>
            <a:r>
              <a:rPr lang="en-GB" sz="2100" b="1" dirty="0">
                <a:latin typeface="Constantia" pitchFamily="18" charset="0"/>
                <a:cs typeface="Times New Roman" pitchFamily="18" charset="0"/>
                <a:sym typeface="Wingdings" pitchFamily="2" charset="2"/>
              </a:rPr>
              <a:t> to gap to</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transform generator impedance</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to cavity shunt </a:t>
            </a:r>
            <a:r>
              <a:rPr lang="en-GB" sz="2100" b="1" dirty="0" smtClean="0">
                <a:latin typeface="Constantia" pitchFamily="18" charset="0"/>
                <a:cs typeface="Times New Roman" pitchFamily="18" charset="0"/>
                <a:sym typeface="Wingdings" pitchFamily="2" charset="2"/>
              </a:rPr>
              <a:t>impedance</a:t>
            </a:r>
          </a:p>
          <a:p>
            <a:pPr marL="457200" indent="-457200">
              <a:spcBef>
                <a:spcPct val="20000"/>
              </a:spcBef>
              <a:buClr>
                <a:schemeClr val="tx1"/>
              </a:buClr>
              <a:buFont typeface="Symbol" panose="05050102010706020507" pitchFamily="18" charset="2"/>
              <a:buChar char="®"/>
            </a:pPr>
            <a:r>
              <a:rPr lang="en-GB" sz="2100" b="1" dirty="0" smtClean="0">
                <a:latin typeface="Constantia" pitchFamily="18" charset="0"/>
                <a:cs typeface="Times New Roman" pitchFamily="18" charset="0"/>
                <a:sym typeface="Wingdings" pitchFamily="2" charset="2"/>
              </a:rPr>
              <a:t>Advantage: allows to DC isolate the</a:t>
            </a:r>
            <a:br>
              <a:rPr lang="en-GB" sz="2100" b="1" dirty="0" smtClean="0">
                <a:latin typeface="Constantia" pitchFamily="18" charset="0"/>
                <a:cs typeface="Times New Roman" pitchFamily="18" charset="0"/>
                <a:sym typeface="Wingdings" pitchFamily="2" charset="2"/>
              </a:rPr>
            </a:br>
            <a:r>
              <a:rPr lang="en-GB" sz="2100" b="1" dirty="0" smtClean="0">
                <a:latin typeface="Constantia" pitchFamily="18" charset="0"/>
                <a:cs typeface="Times New Roman" pitchFamily="18" charset="0"/>
                <a:sym typeface="Wingdings" pitchFamily="2" charset="2"/>
              </a:rPr>
              <a:t>coupler (if required by amplifier).</a:t>
            </a:r>
          </a:p>
          <a:p>
            <a:pPr marL="457200" indent="-457200">
              <a:spcBef>
                <a:spcPct val="20000"/>
              </a:spcBef>
              <a:buClr>
                <a:schemeClr val="tx1"/>
              </a:buClr>
              <a:buFont typeface="Symbol" panose="05050102010706020507" pitchFamily="18" charset="2"/>
              <a:buChar char="®"/>
            </a:pPr>
            <a:r>
              <a:rPr lang="en-GB" sz="2100" b="1" dirty="0" smtClean="0">
                <a:latin typeface="Constantia" pitchFamily="18" charset="0"/>
                <a:cs typeface="Times New Roman" pitchFamily="18" charset="0"/>
                <a:sym typeface="Wingdings" pitchFamily="2" charset="2"/>
              </a:rPr>
              <a:t>Disadvantage: coupling is fixed.</a:t>
            </a: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12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Beam also </a:t>
            </a:r>
            <a:r>
              <a:rPr lang="en-GB" sz="2100" b="1" dirty="0">
                <a:solidFill>
                  <a:srgbClr val="1F497D"/>
                </a:solidFill>
                <a:latin typeface="Constantia" pitchFamily="18" charset="0"/>
                <a:cs typeface="Times New Roman" pitchFamily="18" charset="0"/>
                <a:sym typeface="Wingdings" pitchFamily="2" charset="2"/>
              </a:rPr>
              <a:t>couples</a:t>
            </a:r>
            <a:br>
              <a:rPr lang="en-GB" sz="2100" b="1" dirty="0">
                <a:solidFill>
                  <a:srgbClr val="1F497D"/>
                </a:solidFill>
                <a:latin typeface="Constantia" pitchFamily="18" charset="0"/>
                <a:cs typeface="Times New Roman" pitchFamily="18" charset="0"/>
                <a:sym typeface="Wingdings" pitchFamily="2" charset="2"/>
              </a:rPr>
            </a:br>
            <a:r>
              <a:rPr lang="en-GB" sz="2100" b="1" dirty="0">
                <a:solidFill>
                  <a:srgbClr val="1F497D"/>
                </a:solidFill>
                <a:latin typeface="Constantia" pitchFamily="18" charset="0"/>
                <a:cs typeface="Times New Roman" pitchFamily="18" charset="0"/>
                <a:sym typeface="Wingdings" pitchFamily="2" charset="2"/>
              </a:rPr>
              <a:t>capacitively  via the </a:t>
            </a:r>
            <a:r>
              <a:rPr lang="en-GB" sz="2100" b="1" dirty="0" smtClean="0">
                <a:solidFill>
                  <a:srgbClr val="1F497D"/>
                </a:solidFill>
                <a:latin typeface="Constantia" pitchFamily="18" charset="0"/>
                <a:cs typeface="Times New Roman" pitchFamily="18" charset="0"/>
                <a:sym typeface="Wingdings" pitchFamily="2" charset="2"/>
              </a:rPr>
              <a:t>gap</a:t>
            </a: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a:solidFill>
                  <a:srgbClr val="1F497D"/>
                </a:solidFill>
                <a:latin typeface="Constantia" pitchFamily="18" charset="0"/>
              </a:rPr>
              <a:t>Coupling power into a cavity</a:t>
            </a:r>
            <a:endParaRPr lang="en-GB" sz="3200" dirty="0">
              <a:solidFill>
                <a:srgbClr val="1F497D"/>
              </a:solidFill>
              <a:latin typeface="Constantia" pitchFamily="18" charset="0"/>
            </a:endParaRPr>
          </a:p>
        </p:txBody>
      </p:sp>
      <p:cxnSp>
        <p:nvCxnSpPr>
          <p:cNvPr id="62" name="Straight Connector 61"/>
          <p:cNvCxnSpPr/>
          <p:nvPr/>
        </p:nvCxnSpPr>
        <p:spPr>
          <a:xfrm flipH="1">
            <a:off x="3884985" y="1399417"/>
            <a:ext cx="1289051"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63" name="Group 62"/>
          <p:cNvGrpSpPr/>
          <p:nvPr/>
        </p:nvGrpSpPr>
        <p:grpSpPr>
          <a:xfrm>
            <a:off x="3774450" y="1844908"/>
            <a:ext cx="229060" cy="1145299"/>
            <a:chOff x="2888616" y="2282692"/>
            <a:chExt cx="152400" cy="762000"/>
          </a:xfrm>
        </p:grpSpPr>
        <p:sp>
          <p:nvSpPr>
            <p:cNvPr id="64" name="Arc 63"/>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5" name="Arc 74"/>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6" name="Arc 75"/>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8" name="Arc 77"/>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9" name="Arc 78"/>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80" name="Straight Connector 79"/>
          <p:cNvCxnSpPr/>
          <p:nvPr/>
        </p:nvCxnSpPr>
        <p:spPr>
          <a:xfrm flipV="1">
            <a:off x="3888981" y="1391762"/>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V="1">
            <a:off x="3888981" y="2973706"/>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3879429" y="3443354"/>
            <a:ext cx="13009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4518015" y="1354605"/>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p:cNvSpPr/>
          <p:nvPr/>
        </p:nvSpPr>
        <p:spPr>
          <a:xfrm>
            <a:off x="4518015" y="3396161"/>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5" name="Group 84"/>
          <p:cNvGrpSpPr/>
          <p:nvPr/>
        </p:nvGrpSpPr>
        <p:grpSpPr>
          <a:xfrm>
            <a:off x="4424680" y="1391762"/>
            <a:ext cx="469137" cy="2065116"/>
            <a:chOff x="3721045" y="1853257"/>
            <a:chExt cx="469137" cy="2065116"/>
          </a:xfrm>
        </p:grpSpPr>
        <p:sp>
          <p:nvSpPr>
            <p:cNvPr id="86" name="Rectangle 85"/>
            <p:cNvSpPr/>
            <p:nvPr/>
          </p:nvSpPr>
          <p:spPr>
            <a:xfrm>
              <a:off x="3721045" y="2394163"/>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87" name="Straight Connector 86"/>
            <p:cNvCxnSpPr/>
            <p:nvPr/>
          </p:nvCxnSpPr>
          <p:spPr>
            <a:xfrm flipV="1">
              <a:off x="3855410" y="1853257"/>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3856849" y="3363945"/>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3868358" y="1936895"/>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grpSp>
        <p:nvGrpSpPr>
          <p:cNvPr id="91" name="Group 90"/>
          <p:cNvGrpSpPr/>
          <p:nvPr/>
        </p:nvGrpSpPr>
        <p:grpSpPr>
          <a:xfrm>
            <a:off x="4904723" y="2196249"/>
            <a:ext cx="513188" cy="499454"/>
            <a:chOff x="3400623" y="2600252"/>
            <a:chExt cx="441652" cy="142948"/>
          </a:xfrm>
        </p:grpSpPr>
        <p:cxnSp>
          <p:nvCxnSpPr>
            <p:cNvPr id="100" name="Straight Arrow Connector 99"/>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92" name="Straight Connector 91"/>
          <p:cNvCxnSpPr/>
          <p:nvPr/>
        </p:nvCxnSpPr>
        <p:spPr>
          <a:xfrm flipV="1">
            <a:off x="5163646" y="1391761"/>
            <a:ext cx="0" cy="80448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5168174" y="2695704"/>
            <a:ext cx="0" cy="74765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5144360" y="1475400"/>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sp>
        <p:nvSpPr>
          <p:cNvPr id="102" name="TextBox 101"/>
          <p:cNvSpPr txBox="1"/>
          <p:nvPr/>
        </p:nvSpPr>
        <p:spPr>
          <a:xfrm>
            <a:off x="3894809" y="1475400"/>
            <a:ext cx="321824" cy="415818"/>
          </a:xfrm>
          <a:prstGeom prst="rect">
            <a:avLst/>
          </a:prstGeom>
          <a:noFill/>
        </p:spPr>
        <p:txBody>
          <a:bodyPr wrap="square" rtlCol="0">
            <a:spAutoFit/>
          </a:bodyPr>
          <a:lstStyle/>
          <a:p>
            <a:r>
              <a:rPr lang="en-GB" sz="2100" b="1" i="1" dirty="0">
                <a:latin typeface="Constantia" panose="02030602050306030303" pitchFamily="18" charset="0"/>
              </a:rPr>
              <a:t>L</a:t>
            </a:r>
          </a:p>
        </p:txBody>
      </p:sp>
      <p:cxnSp>
        <p:nvCxnSpPr>
          <p:cNvPr id="44" name="Straight Arrow Connector 43"/>
          <p:cNvCxnSpPr/>
          <p:nvPr/>
        </p:nvCxnSpPr>
        <p:spPr bwMode="auto">
          <a:xfrm>
            <a:off x="5233988" y="2319460"/>
            <a:ext cx="18391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5335096" y="2303029"/>
            <a:ext cx="0" cy="22905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5324476" y="2532087"/>
            <a:ext cx="69294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5180387" y="3442164"/>
            <a:ext cx="83703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5118721" y="3396161"/>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ight Arrow 53"/>
          <p:cNvSpPr/>
          <p:nvPr/>
        </p:nvSpPr>
        <p:spPr>
          <a:xfrm flipH="1">
            <a:off x="6037557" y="2721754"/>
            <a:ext cx="1317600" cy="580104"/>
          </a:xfrm>
          <a:prstGeom prst="righ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onstantia" panose="02030602050306030303" pitchFamily="18" charset="0"/>
              </a:rPr>
              <a:t>RF power</a:t>
            </a:r>
          </a:p>
        </p:txBody>
      </p:sp>
      <p:sp>
        <p:nvSpPr>
          <p:cNvPr id="55" name="TextBox 54"/>
          <p:cNvSpPr txBox="1"/>
          <p:nvPr/>
        </p:nvSpPr>
        <p:spPr>
          <a:xfrm>
            <a:off x="5422567" y="2036719"/>
            <a:ext cx="521457" cy="415498"/>
          </a:xfrm>
          <a:prstGeom prst="rect">
            <a:avLst/>
          </a:prstGeom>
          <a:noFill/>
        </p:spPr>
        <p:txBody>
          <a:bodyPr wrap="square" rtlCol="0">
            <a:spAutoFit/>
          </a:bodyPr>
          <a:lstStyle/>
          <a:p>
            <a:r>
              <a:rPr lang="en-GB" sz="2100" b="1" i="1" dirty="0">
                <a:latin typeface="Constantia" panose="02030602050306030303" pitchFamily="18" charset="0"/>
              </a:rPr>
              <a:t>C</a:t>
            </a:r>
            <a:r>
              <a:rPr lang="en-GB" sz="2100" b="1" i="1" baseline="-25000" dirty="0">
                <a:latin typeface="Constantia" panose="02030602050306030303" pitchFamily="18" charset="0"/>
              </a:rPr>
              <a:t>c</a:t>
            </a:r>
          </a:p>
        </p:txBody>
      </p:sp>
      <p:sp>
        <p:nvSpPr>
          <p:cNvPr id="56" name="Right Arrow 55"/>
          <p:cNvSpPr/>
          <p:nvPr/>
        </p:nvSpPr>
        <p:spPr>
          <a:xfrm rot="5400000" flipH="1">
            <a:off x="4509374" y="2112343"/>
            <a:ext cx="1317600" cy="580104"/>
          </a:xfrm>
          <a:prstGeom prst="righ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onstantia" panose="02030602050306030303" pitchFamily="18" charset="0"/>
              </a:rPr>
              <a:t>Beam</a:t>
            </a:r>
          </a:p>
        </p:txBody>
      </p:sp>
      <p:pic>
        <p:nvPicPr>
          <p:cNvPr id="37" name="Picture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9151" y="1401562"/>
            <a:ext cx="2311249" cy="702874"/>
          </a:xfrm>
          <a:prstGeom prst="rect">
            <a:avLst/>
          </a:prstGeom>
        </p:spPr>
      </p:pic>
      <p:grpSp>
        <p:nvGrpSpPr>
          <p:cNvPr id="2" name="Group 1">
            <a:extLst>
              <a:ext uri="{FF2B5EF4-FFF2-40B4-BE49-F238E27FC236}">
                <a16:creationId xmlns:a16="http://schemas.microsoft.com/office/drawing/2014/main" id="{C32DAE6F-2793-4312-B996-4BE46BDE1B86}"/>
              </a:ext>
            </a:extLst>
          </p:cNvPr>
          <p:cNvGrpSpPr/>
          <p:nvPr/>
        </p:nvGrpSpPr>
        <p:grpSpPr>
          <a:xfrm>
            <a:off x="4956206" y="3683344"/>
            <a:ext cx="4092661" cy="3041306"/>
            <a:chOff x="4956206" y="3683344"/>
            <a:chExt cx="4092661" cy="3041306"/>
          </a:xfrm>
        </p:grpSpPr>
        <p:pic>
          <p:nvPicPr>
            <p:cNvPr id="41" name="Picture 3" descr="C:\Heiko\Vorträge\Beschleuniger Seminar SS2000\KapaKopp.bmp">
              <a:extLst>
                <a:ext uri="{FF2B5EF4-FFF2-40B4-BE49-F238E27FC236}">
                  <a16:creationId xmlns:a16="http://schemas.microsoft.com/office/drawing/2014/main" id="{04C855B8-15C9-4255-AB96-618C18F490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4914" y="4031125"/>
              <a:ext cx="2835244" cy="2070840"/>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CAC4D107-B90B-43A7-B78E-6B5EEDBDF232}"/>
                </a:ext>
              </a:extLst>
            </p:cNvPr>
            <p:cNvSpPr txBox="1"/>
            <p:nvPr/>
          </p:nvSpPr>
          <p:spPr>
            <a:xfrm>
              <a:off x="4956206" y="3683344"/>
              <a:ext cx="409266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Coupler of CERN PS 40 MHz</a:t>
              </a:r>
              <a:endParaRPr lang="en-US" sz="1662" b="1" dirty="0">
                <a:solidFill>
                  <a:prstClr val="black"/>
                </a:solidFill>
                <a:latin typeface="Constantia" panose="02030602050306030303" pitchFamily="18" charset="0"/>
              </a:endParaRPr>
            </a:p>
          </p:txBody>
        </p:sp>
        <p:sp>
          <p:nvSpPr>
            <p:cNvPr id="43" name="Rectangle 7">
              <a:extLst>
                <a:ext uri="{FF2B5EF4-FFF2-40B4-BE49-F238E27FC236}">
                  <a16:creationId xmlns:a16="http://schemas.microsoft.com/office/drawing/2014/main" id="{55FAABF2-548A-4F6A-AFE8-77E0948EE6F0}"/>
                </a:ext>
              </a:extLst>
            </p:cNvPr>
            <p:cNvSpPr>
              <a:spLocks noChangeArrowheads="1"/>
            </p:cNvSpPr>
            <p:nvPr/>
          </p:nvSpPr>
          <p:spPr bwMode="auto">
            <a:xfrm>
              <a:off x="5048249" y="6115889"/>
              <a:ext cx="3886201" cy="608761"/>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Coupler forms one </a:t>
              </a:r>
              <a:r>
                <a:rPr lang="en-GB" b="1" dirty="0">
                  <a:solidFill>
                    <a:srgbClr val="C0504D"/>
                  </a:solidFill>
                  <a:latin typeface="Constantia" pitchFamily="18" charset="0"/>
                  <a:cs typeface="Times New Roman" pitchFamily="18" charset="0"/>
                  <a:sym typeface="Wingdings" pitchFamily="2" charset="2"/>
                </a:rPr>
                <a:t>half of capacitor with the gap</a:t>
              </a:r>
            </a:p>
          </p:txBody>
        </p:sp>
      </p:grpSp>
    </p:spTree>
    <p:extLst>
      <p:ext uri="{BB962C8B-B14F-4D97-AF65-F5344CB8AC3E}">
        <p14:creationId xmlns:p14="http://schemas.microsoft.com/office/powerpoint/2010/main" val="59203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down)">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p:cNvSpPr>
            <a:spLocks noChangeArrowheads="1"/>
          </p:cNvSpPr>
          <p:nvPr/>
        </p:nvSpPr>
        <p:spPr bwMode="auto">
          <a:xfrm>
            <a:off x="503237" y="74295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Coupling through an electric antenna</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Capacitive (electric) coupling</a:t>
            </a:r>
            <a:endParaRPr lang="en-GB" sz="3200" dirty="0">
              <a:solidFill>
                <a:srgbClr val="1F497D"/>
              </a:solidFill>
              <a:latin typeface="Constantia" pitchFamily="18" charset="0"/>
            </a:endParaRPr>
          </a:p>
        </p:txBody>
      </p:sp>
      <p:sp>
        <p:nvSpPr>
          <p:cNvPr id="9" name="TextBox 8"/>
          <p:cNvSpPr txBox="1"/>
          <p:nvPr/>
        </p:nvSpPr>
        <p:spPr>
          <a:xfrm>
            <a:off x="150883" y="1243017"/>
            <a:ext cx="409266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Electrical coupler to space</a:t>
            </a:r>
            <a:endParaRPr lang="en-US" sz="1662" b="1" dirty="0">
              <a:solidFill>
                <a:prstClr val="black"/>
              </a:solidFill>
              <a:latin typeface="Constantia" panose="02030602050306030303" pitchFamily="18" charset="0"/>
            </a:endParaRPr>
          </a:p>
        </p:txBody>
      </p:sp>
      <p:grpSp>
        <p:nvGrpSpPr>
          <p:cNvPr id="17" name="Group 16">
            <a:extLst>
              <a:ext uri="{FF2B5EF4-FFF2-40B4-BE49-F238E27FC236}">
                <a16:creationId xmlns:a16="http://schemas.microsoft.com/office/drawing/2014/main" id="{68966F79-D9C0-4B15-A3BC-DE77C37D1823}"/>
              </a:ext>
            </a:extLst>
          </p:cNvPr>
          <p:cNvGrpSpPr/>
          <p:nvPr/>
        </p:nvGrpSpPr>
        <p:grpSpPr>
          <a:xfrm>
            <a:off x="4532315" y="1237182"/>
            <a:ext cx="4194173" cy="5134808"/>
            <a:chOff x="4360864" y="1324267"/>
            <a:chExt cx="4194173" cy="5134808"/>
          </a:xfrm>
        </p:grpSpPr>
        <p:pic>
          <p:nvPicPr>
            <p:cNvPr id="7" name="Picture 1" descr="image00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150084" y="1573520"/>
              <a:ext cx="3013355" cy="400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405399" y="1324267"/>
              <a:ext cx="4149638" cy="603883"/>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Power coupler of LHC cavities</a:t>
              </a:r>
              <a:br>
                <a:rPr lang="en-GB" sz="1662" b="1" dirty="0">
                  <a:solidFill>
                    <a:prstClr val="black"/>
                  </a:solidFill>
                  <a:latin typeface="Constantia" panose="02030602050306030303" pitchFamily="18" charset="0"/>
                </a:rPr>
              </a:br>
              <a:r>
                <a:rPr lang="en-GB" sz="1662" b="1" dirty="0">
                  <a:solidFill>
                    <a:prstClr val="black"/>
                  </a:solidFill>
                  <a:latin typeface="Constantia" panose="02030602050306030303" pitchFamily="18" charset="0"/>
                </a:rPr>
                <a:t>                                       </a:t>
              </a:r>
              <a:r>
                <a:rPr lang="en-GB" sz="1662" b="1" dirty="0">
                  <a:solidFill>
                    <a:srgbClr val="C0504D"/>
                  </a:solidFill>
                  <a:latin typeface="Constantia" panose="02030602050306030303" pitchFamily="18" charset="0"/>
                </a:rPr>
                <a:t>300 kW at 400 MHz</a:t>
              </a:r>
              <a:endParaRPr lang="en-US" sz="1662" b="1" dirty="0">
                <a:solidFill>
                  <a:srgbClr val="C0504D"/>
                </a:solidFill>
                <a:latin typeface="Constantia" panose="02030602050306030303" pitchFamily="18" charset="0"/>
              </a:endParaRPr>
            </a:p>
          </p:txBody>
        </p:sp>
        <p:sp>
          <p:nvSpPr>
            <p:cNvPr id="11" name="Rectangle 7"/>
            <p:cNvSpPr>
              <a:spLocks noChangeArrowheads="1"/>
            </p:cNvSpPr>
            <p:nvPr/>
          </p:nvSpPr>
          <p:spPr bwMode="auto">
            <a:xfrm>
              <a:off x="4360864" y="5620875"/>
              <a:ext cx="4003674"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Coupler </a:t>
              </a:r>
              <a:r>
                <a:rPr lang="en-GB" sz="2100" b="1" dirty="0">
                  <a:solidFill>
                    <a:srgbClr val="C0504D"/>
                  </a:solidFill>
                  <a:latin typeface="Constantia" pitchFamily="18" charset="0"/>
                  <a:cs typeface="Times New Roman" pitchFamily="18" charset="0"/>
                  <a:sym typeface="Wingdings" pitchFamily="2" charset="2"/>
                </a:rPr>
                <a:t>antenna transmits </a:t>
              </a:r>
              <a:r>
                <a:rPr lang="en-GB" sz="2100" b="1" dirty="0">
                  <a:solidFill>
                    <a:srgbClr val="1F497D"/>
                  </a:solidFill>
                  <a:latin typeface="Constantia" pitchFamily="18" charset="0"/>
                  <a:cs typeface="Times New Roman" pitchFamily="18" charset="0"/>
                  <a:sym typeface="Wingdings" pitchFamily="2" charset="2"/>
                </a:rPr>
                <a:t>directly </a:t>
              </a:r>
              <a:r>
                <a:rPr lang="en-GB" sz="2100" b="1" dirty="0">
                  <a:solidFill>
                    <a:srgbClr val="C0504D"/>
                  </a:solidFill>
                  <a:latin typeface="Constantia" pitchFamily="18" charset="0"/>
                  <a:cs typeface="Times New Roman" pitchFamily="18" charset="0"/>
                  <a:sym typeface="Wingdings" pitchFamily="2" charset="2"/>
                </a:rPr>
                <a:t>into the cavity</a:t>
              </a:r>
            </a:p>
          </p:txBody>
        </p:sp>
      </p:grpSp>
      <p:pic>
        <p:nvPicPr>
          <p:cNvPr id="13" name="Picture 12">
            <a:extLst>
              <a:ext uri="{FF2B5EF4-FFF2-40B4-BE49-F238E27FC236}">
                <a16:creationId xmlns:a16="http://schemas.microsoft.com/office/drawing/2014/main" id="{A4C6A953-A78D-484F-B646-ADA5E298CB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782" y="1643196"/>
            <a:ext cx="2206625" cy="2943086"/>
          </a:xfrm>
          <a:prstGeom prst="rect">
            <a:avLst/>
          </a:prstGeom>
        </p:spPr>
      </p:pic>
      <p:sp>
        <p:nvSpPr>
          <p:cNvPr id="14" name="TextBox 13">
            <a:extLst>
              <a:ext uri="{FF2B5EF4-FFF2-40B4-BE49-F238E27FC236}">
                <a16:creationId xmlns:a16="http://schemas.microsoft.com/office/drawing/2014/main" id="{7A4CAEF3-042F-4D02-B322-A46DB774CD80}"/>
              </a:ext>
            </a:extLst>
          </p:cNvPr>
          <p:cNvSpPr txBox="1"/>
          <p:nvPr/>
        </p:nvSpPr>
        <p:spPr>
          <a:xfrm>
            <a:off x="-1" y="4643121"/>
            <a:ext cx="4249783" cy="2548390"/>
          </a:xfrm>
          <a:prstGeom prst="rect">
            <a:avLst/>
          </a:prstGeom>
          <a:noFill/>
        </p:spPr>
        <p:txBody>
          <a:bodyPr wrap="square">
            <a:spAutoFit/>
          </a:bodyPr>
          <a:lstStyle/>
          <a:p>
            <a:pPr marL="457200" indent="-457200">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2 MW at 540 </a:t>
            </a:r>
            <a:r>
              <a:rPr lang="en-GB" sz="2100" b="1" dirty="0" smtClean="0">
                <a:solidFill>
                  <a:srgbClr val="C0504D"/>
                </a:solidFill>
                <a:latin typeface="Constantia" pitchFamily="18" charset="0"/>
                <a:cs typeface="Times New Roman" pitchFamily="18" charset="0"/>
                <a:sym typeface="Wingdings" pitchFamily="2" charset="2"/>
              </a:rPr>
              <a:t>kHz</a:t>
            </a:r>
          </a:p>
          <a:p>
            <a:pPr marL="457200" indent="-457200">
              <a:spcBef>
                <a:spcPct val="20000"/>
              </a:spcBef>
              <a:buClr>
                <a:schemeClr val="tx1"/>
              </a:buClr>
              <a:buFont typeface="Symbol" panose="05050102010706020507" pitchFamily="18" charset="2"/>
              <a:buChar char="®"/>
            </a:pPr>
            <a:r>
              <a:rPr lang="en-GB" sz="2100" b="1" dirty="0" smtClean="0">
                <a:solidFill>
                  <a:srgbClr val="C0504D"/>
                </a:solidFill>
                <a:latin typeface="Constantia" pitchFamily="18" charset="0"/>
                <a:cs typeface="Times New Roman" pitchFamily="18" charset="0"/>
                <a:sym typeface="Wingdings" pitchFamily="2" charset="2"/>
              </a:rPr>
              <a:t>Used to transmit radio broadcast in Hungarian language around the world.</a:t>
            </a:r>
          </a:p>
          <a:p>
            <a:pPr marL="457200" indent="-457200">
              <a:spcBef>
                <a:spcPct val="20000"/>
              </a:spcBef>
              <a:buClr>
                <a:schemeClr val="tx1"/>
              </a:buClr>
              <a:buFont typeface="Symbol" panose="05050102010706020507" pitchFamily="18" charset="2"/>
              <a:buChar char="®"/>
            </a:pPr>
            <a:r>
              <a:rPr lang="en-GB" sz="2100" b="1" dirty="0" smtClean="0">
                <a:solidFill>
                  <a:srgbClr val="C0504D"/>
                </a:solidFill>
                <a:latin typeface="Constantia" pitchFamily="18" charset="0"/>
                <a:cs typeface="Times New Roman" pitchFamily="18" charset="0"/>
                <a:sym typeface="Wingdings" pitchFamily="2" charset="2"/>
              </a:rPr>
              <a:t>*claims to have reached Michigan…</a:t>
            </a:r>
          </a:p>
          <a:p>
            <a:pPr marL="457200" indent="-457200">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p:txBody>
      </p:sp>
      <p:sp>
        <p:nvSpPr>
          <p:cNvPr id="16" name="TextBox 15">
            <a:extLst>
              <a:ext uri="{FF2B5EF4-FFF2-40B4-BE49-F238E27FC236}">
                <a16:creationId xmlns:a16="http://schemas.microsoft.com/office/drawing/2014/main" id="{B8756879-0BD1-4F61-8601-49878E85EDB8}"/>
              </a:ext>
            </a:extLst>
          </p:cNvPr>
          <p:cNvSpPr txBox="1"/>
          <p:nvPr/>
        </p:nvSpPr>
        <p:spPr>
          <a:xfrm rot="16200000">
            <a:off x="1838245" y="2976342"/>
            <a:ext cx="3142195" cy="261610"/>
          </a:xfrm>
          <a:prstGeom prst="rect">
            <a:avLst/>
          </a:prstGeom>
          <a:noFill/>
        </p:spPr>
        <p:txBody>
          <a:bodyPr wrap="square">
            <a:spAutoFit/>
          </a:bodyPr>
          <a:lstStyle/>
          <a:p>
            <a:r>
              <a:rPr lang="en-GB" sz="1100" dirty="0">
                <a:latin typeface="Constantia" panose="02030602050306030303" pitchFamily="18" charset="0"/>
                <a:hlinkClick r:id="rId4"/>
              </a:rPr>
              <a:t>https://en.wikipedia.org/wiki/Transmitter_Solt</a:t>
            </a:r>
            <a:endParaRPr lang="en-GB" sz="1100" dirty="0">
              <a:latin typeface="Constantia" panose="02030602050306030303" pitchFamily="18" charset="0"/>
            </a:endParaRPr>
          </a:p>
        </p:txBody>
      </p:sp>
    </p:spTree>
    <p:extLst>
      <p:ext uri="{BB962C8B-B14F-4D97-AF65-F5344CB8AC3E}">
        <p14:creationId xmlns:p14="http://schemas.microsoft.com/office/powerpoint/2010/main" val="2954604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smtClean="0">
                <a:solidFill>
                  <a:srgbClr val="1F497D"/>
                </a:solidFill>
                <a:latin typeface="Constantia" pitchFamily="18" charset="0"/>
              </a:rPr>
              <a:t>Cavity Design Issues</a:t>
            </a:r>
            <a:endParaRPr lang="en-US" sz="4800" b="1" dirty="0">
              <a:solidFill>
                <a:srgbClr val="1F497D"/>
              </a:solidFill>
              <a:latin typeface="Constantia" pitchFamily="18" charset="0"/>
            </a:endParaRPr>
          </a:p>
        </p:txBody>
      </p:sp>
    </p:spTree>
    <p:extLst>
      <p:ext uri="{BB962C8B-B14F-4D97-AF65-F5344CB8AC3E}">
        <p14:creationId xmlns:p14="http://schemas.microsoft.com/office/powerpoint/2010/main" val="1385468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38200"/>
            <a:ext cx="8064500" cy="4953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Introduction</a:t>
            </a:r>
            <a:endParaRPr lang="en-GB" sz="3200" dirty="0">
              <a:solidFill>
                <a:srgbClr val="1F497D"/>
              </a:solidFill>
              <a:latin typeface="Constantia" pitchFamily="18" charset="0"/>
            </a:endParaRPr>
          </a:p>
        </p:txBody>
      </p:sp>
      <p:sp>
        <p:nvSpPr>
          <p:cNvPr id="5" name="Rectangle 7"/>
          <p:cNvSpPr>
            <a:spLocks noChangeArrowheads="1"/>
          </p:cNvSpPr>
          <p:nvPr/>
        </p:nvSpPr>
        <p:spPr bwMode="auto">
          <a:xfrm>
            <a:off x="539750" y="4066681"/>
            <a:ext cx="5367564" cy="495300"/>
          </a:xfrm>
          <a:prstGeom prst="rect">
            <a:avLst/>
          </a:prstGeom>
          <a:noFill/>
          <a:ln w="9525">
            <a:noFill/>
            <a:miter lim="800000"/>
            <a:headEnd/>
            <a:tailEnd/>
          </a:ln>
          <a:effectLst/>
        </p:spPr>
        <p:txBody>
          <a:bodyPr/>
          <a:lstStyle/>
          <a:p>
            <a:pPr marL="342900" indent="-342900">
              <a:spcBef>
                <a:spcPct val="20000"/>
              </a:spcBef>
              <a:buClr>
                <a:srgbClr val="FF0000"/>
              </a:buClr>
              <a:buFont typeface="Symbol" panose="05050102010706020507" pitchFamily="18" charset="2"/>
              <a:buChar char="®"/>
            </a:pPr>
            <a:endParaRPr lang="en-GB" sz="2400" b="1" dirty="0">
              <a:solidFill>
                <a:srgbClr val="FF0000"/>
              </a:solidFill>
              <a:latin typeface="Constantia" pitchFamily="18" charset="0"/>
              <a:cs typeface="Times New Roman" pitchFamily="18" charset="0"/>
              <a:sym typeface="Wingdings" pitchFamily="2" charset="2"/>
            </a:endParaRPr>
          </a:p>
        </p:txBody>
      </p:sp>
      <p:sp>
        <p:nvSpPr>
          <p:cNvPr id="8" name="Rectangle 7"/>
          <p:cNvSpPr>
            <a:spLocks noChangeArrowheads="1"/>
          </p:cNvSpPr>
          <p:nvPr/>
        </p:nvSpPr>
        <p:spPr bwMode="auto">
          <a:xfrm>
            <a:off x="440873" y="5035169"/>
            <a:ext cx="5751606" cy="1269711"/>
          </a:xfrm>
          <a:prstGeom prst="rect">
            <a:avLst/>
          </a:prstGeom>
          <a:noFill/>
          <a:ln w="9525">
            <a:noFill/>
            <a:miter lim="800000"/>
            <a:headEnd/>
            <a:tailEnd/>
          </a:ln>
          <a:effectLst/>
        </p:spPr>
        <p:txBody>
          <a:bodyPr/>
          <a:lstStyle/>
          <a:p>
            <a:pPr marL="342900" indent="-342900">
              <a:spcBef>
                <a:spcPct val="20000"/>
              </a:spcBef>
              <a:buClr>
                <a:srgbClr val="1F497D"/>
              </a:buClr>
              <a:buFont typeface="Symbol" panose="05050102010706020507" pitchFamily="18" charset="2"/>
              <a:buChar char="®"/>
            </a:pPr>
            <a:r>
              <a:rPr lang="en-GB" sz="2400" b="1" dirty="0">
                <a:solidFill>
                  <a:srgbClr val="1F497D"/>
                </a:solidFill>
                <a:latin typeface="Constantia" pitchFamily="18" charset="0"/>
                <a:cs typeface="Times New Roman" pitchFamily="18" charset="0"/>
                <a:sym typeface="Wingdings" pitchFamily="2" charset="2"/>
              </a:rPr>
              <a:t>What is below?</a:t>
            </a:r>
          </a:p>
          <a:p>
            <a:pPr marL="342900" indent="-342900">
              <a:spcBef>
                <a:spcPct val="20000"/>
              </a:spcBef>
              <a:buClr>
                <a:srgbClr val="1F497D"/>
              </a:buClr>
              <a:buFont typeface="Symbol" panose="05050102010706020507" pitchFamily="18" charset="2"/>
              <a:buChar char="®"/>
            </a:pPr>
            <a:r>
              <a:rPr lang="en-GB" sz="2400" b="1" dirty="0">
                <a:solidFill>
                  <a:srgbClr val="1F497D"/>
                </a:solidFill>
                <a:latin typeface="Constantia" pitchFamily="18" charset="0"/>
                <a:cs typeface="Times New Roman" pitchFamily="18" charset="0"/>
                <a:sym typeface="Wingdings" pitchFamily="2" charset="2"/>
              </a:rPr>
              <a:t>How are RF signals generated which make the beam feel comfortable?</a:t>
            </a:r>
          </a:p>
          <a:p>
            <a:pPr marL="342900" indent="-342900">
              <a:spcBef>
                <a:spcPct val="20000"/>
              </a:spcBef>
              <a:buClr>
                <a:schemeClr val="tx1"/>
              </a:buClr>
              <a:buFont typeface="Symbol" panose="05050102010706020507" pitchFamily="18" charset="2"/>
              <a:buChar char="®"/>
            </a:pPr>
            <a:endParaRPr lang="en-GB" sz="2400" b="1" dirty="0">
              <a:latin typeface="Constantia" pitchFamily="18" charset="0"/>
              <a:cs typeface="Times New Roman" pitchFamily="18" charset="0"/>
              <a:sym typeface="Wingdings" pitchFamily="2" charset="2"/>
            </a:endParaRPr>
          </a:p>
        </p:txBody>
      </p:sp>
      <p:sp>
        <p:nvSpPr>
          <p:cNvPr id="9" name="Rectangle 7"/>
          <p:cNvSpPr>
            <a:spLocks noChangeArrowheads="1"/>
          </p:cNvSpPr>
          <p:nvPr/>
        </p:nvSpPr>
        <p:spPr bwMode="auto">
          <a:xfrm>
            <a:off x="378729" y="986760"/>
            <a:ext cx="5689605" cy="4737154"/>
          </a:xfrm>
          <a:prstGeom prst="rect">
            <a:avLst/>
          </a:prstGeom>
          <a:noFill/>
          <a:ln w="9525">
            <a:noFill/>
            <a:miter lim="800000"/>
            <a:headEnd/>
            <a:tailEnd/>
          </a:ln>
          <a:effectLst/>
        </p:spPr>
        <p:txBody>
          <a:bodyPr/>
          <a:lstStyle/>
          <a:p>
            <a:pPr marL="342900" indent="-342900">
              <a:spcBef>
                <a:spcPct val="20000"/>
              </a:spcBef>
              <a:buFont typeface="Arial" panose="020B0604020202020204" pitchFamily="34" charset="0"/>
              <a:buChar char="•"/>
            </a:pPr>
            <a:r>
              <a:rPr lang="en-GB" sz="2400" b="1" dirty="0">
                <a:latin typeface="Constantia" pitchFamily="18" charset="0"/>
                <a:cs typeface="Times New Roman" pitchFamily="18" charset="0"/>
                <a:sym typeface="Wingdings" pitchFamily="2" charset="2"/>
              </a:rPr>
              <a:t>The </a:t>
            </a:r>
            <a:r>
              <a:rPr lang="en-GB" sz="2400" b="1" dirty="0">
                <a:solidFill>
                  <a:srgbClr val="C0504D"/>
                </a:solidFill>
                <a:latin typeface="Constantia" pitchFamily="18" charset="0"/>
                <a:cs typeface="Times New Roman" pitchFamily="18" charset="0"/>
                <a:sym typeface="Wingdings" pitchFamily="2" charset="2"/>
              </a:rPr>
              <a:t>radiofrequency (RF) </a:t>
            </a:r>
            <a:r>
              <a:rPr lang="en-GB" sz="2400" b="1" dirty="0" smtClean="0">
                <a:latin typeface="Constantia" pitchFamily="18" charset="0"/>
                <a:cs typeface="Times New Roman" pitchFamily="18" charset="0"/>
                <a:sym typeface="Wingdings" pitchFamily="2" charset="2"/>
              </a:rPr>
              <a:t>system does the actual </a:t>
            </a:r>
            <a:r>
              <a:rPr lang="en-GB" sz="2400" b="1" dirty="0">
                <a:solidFill>
                  <a:srgbClr val="C0504D"/>
                </a:solidFill>
                <a:latin typeface="Constantia" pitchFamily="18" charset="0"/>
                <a:cs typeface="Times New Roman" pitchFamily="18" charset="0"/>
                <a:sym typeface="Wingdings" pitchFamily="2" charset="2"/>
              </a:rPr>
              <a:t>acceleration</a:t>
            </a:r>
            <a:r>
              <a:rPr lang="en-GB" sz="2400" b="1" dirty="0" smtClean="0">
                <a:latin typeface="Constantia" pitchFamily="18" charset="0"/>
                <a:cs typeface="Times New Roman" pitchFamily="18" charset="0"/>
                <a:sym typeface="Wingdings" pitchFamily="2" charset="2"/>
              </a:rPr>
              <a:t> - it </a:t>
            </a:r>
            <a:r>
              <a:rPr lang="en-GB" sz="2400" b="1" dirty="0">
                <a:latin typeface="Constantia" pitchFamily="18" charset="0"/>
                <a:cs typeface="Times New Roman" pitchFamily="18" charset="0"/>
                <a:sym typeface="Wingdings" pitchFamily="2" charset="2"/>
              </a:rPr>
              <a:t>transforms a string of magnets into an </a:t>
            </a:r>
            <a:r>
              <a:rPr lang="en-GB" sz="2400" b="1" dirty="0">
                <a:solidFill>
                  <a:srgbClr val="C0504D"/>
                </a:solidFill>
                <a:latin typeface="Constantia" pitchFamily="18" charset="0"/>
                <a:cs typeface="Times New Roman" pitchFamily="18" charset="0"/>
                <a:sym typeface="Wingdings" pitchFamily="2" charset="2"/>
              </a:rPr>
              <a:t>accelerator </a:t>
            </a:r>
          </a:p>
          <a:p>
            <a:pPr marL="342900" indent="-342900">
              <a:spcBef>
                <a:spcPct val="20000"/>
              </a:spcBef>
              <a:buFont typeface="Arial" panose="020B0604020202020204" pitchFamily="34" charset="0"/>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Font typeface="Arial" panose="020B0604020202020204" pitchFamily="34" charset="0"/>
              <a:buChar char="•"/>
            </a:pPr>
            <a:r>
              <a:rPr lang="en-GB" sz="2400" b="1" dirty="0">
                <a:latin typeface="Constantia" pitchFamily="18" charset="0"/>
                <a:cs typeface="Times New Roman" pitchFamily="18" charset="0"/>
                <a:sym typeface="Wingdings" pitchFamily="2" charset="2"/>
              </a:rPr>
              <a:t>Cavity </a:t>
            </a:r>
            <a:r>
              <a:rPr lang="en-GB" sz="2400" b="1" dirty="0" smtClean="0">
                <a:latin typeface="Constantia" pitchFamily="18" charset="0"/>
                <a:cs typeface="Times New Roman" pitchFamily="18" charset="0"/>
                <a:sym typeface="Wingdings" pitchFamily="2" charset="2"/>
              </a:rPr>
              <a:t>is </a:t>
            </a:r>
            <a:r>
              <a:rPr lang="en-GB" sz="2400" b="1" dirty="0">
                <a:latin typeface="Constantia" pitchFamily="18" charset="0"/>
                <a:cs typeface="Times New Roman" pitchFamily="18" charset="0"/>
                <a:sym typeface="Wingdings" pitchFamily="2" charset="2"/>
              </a:rPr>
              <a:t>the most visible part of an RF system</a:t>
            </a:r>
          </a:p>
          <a:p>
            <a:pPr marL="800100" lvl="1"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On top of the RF system </a:t>
            </a:r>
            <a:r>
              <a:rPr lang="en-GB" sz="2100" b="1" dirty="0">
                <a:solidFill>
                  <a:srgbClr val="1F497D"/>
                </a:solidFill>
                <a:latin typeface="Constantia" pitchFamily="18" charset="0"/>
                <a:cs typeface="Times New Roman" pitchFamily="18" charset="0"/>
                <a:sym typeface="Wingdings" pitchFamily="2" charset="2"/>
              </a:rPr>
              <a:t>food chain</a:t>
            </a:r>
          </a:p>
          <a:p>
            <a:pPr marL="800100" lvl="1"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Interacts directly with </a:t>
            </a:r>
            <a:r>
              <a:rPr lang="en-GB" sz="2100" b="1" dirty="0" smtClean="0">
                <a:latin typeface="Constantia" pitchFamily="18" charset="0"/>
                <a:cs typeface="Times New Roman" pitchFamily="18" charset="0"/>
                <a:sym typeface="Wingdings" pitchFamily="2" charset="2"/>
              </a:rPr>
              <a:t>beam</a:t>
            </a:r>
          </a:p>
          <a:p>
            <a:pPr marL="800100" lvl="1" indent="-342900">
              <a:spcBef>
                <a:spcPct val="20000"/>
              </a:spcBef>
              <a:buClr>
                <a:schemeClr val="tx1"/>
              </a:buClr>
              <a:buFont typeface="Symbol" panose="05050102010706020507" pitchFamily="18" charset="2"/>
              <a:buChar char="®"/>
            </a:pPr>
            <a:r>
              <a:rPr lang="en-GB" sz="2100" b="1" dirty="0" smtClean="0">
                <a:latin typeface="Constantia" pitchFamily="18" charset="0"/>
                <a:cs typeface="Times New Roman" pitchFamily="18" charset="0"/>
                <a:sym typeface="Wingdings" pitchFamily="2" charset="2"/>
              </a:rPr>
              <a:t>Also RF gymnastics!</a:t>
            </a:r>
          </a:p>
          <a:p>
            <a:pPr marL="800100" lvl="1" indent="-3429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800100" lvl="1" indent="-342900">
              <a:spcBef>
                <a:spcPct val="20000"/>
              </a:spcBef>
              <a:buClr>
                <a:schemeClr val="tx1"/>
              </a:buClr>
              <a:buFont typeface="Symbol" panose="05050102010706020507" pitchFamily="18" charset="2"/>
              <a:buChar char="®"/>
            </a:pPr>
            <a:endParaRPr lang="en-GB" sz="2100" b="1" dirty="0">
              <a:solidFill>
                <a:srgbClr val="1F497D"/>
              </a:solidFill>
              <a:latin typeface="Constantia" pitchFamily="18" charset="0"/>
              <a:cs typeface="Times New Roman" pitchFamily="18" charset="0"/>
              <a:sym typeface="Wingdings" pitchFamily="2" charset="2"/>
            </a:endParaRPr>
          </a:p>
        </p:txBody>
      </p:sp>
      <p:sp>
        <p:nvSpPr>
          <p:cNvPr id="10" name="Rectangle 9"/>
          <p:cNvSpPr/>
          <p:nvPr/>
        </p:nvSpPr>
        <p:spPr>
          <a:xfrm>
            <a:off x="6291356" y="1609715"/>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smtClean="0">
                <a:latin typeface="Constantia" panose="02030602050306030303" pitchFamily="18" charset="0"/>
              </a:rPr>
              <a:t>Waveguide &amp; Cavity</a:t>
            </a:r>
            <a:endParaRPr lang="en-GB" sz="2100" b="1" dirty="0">
              <a:latin typeface="Constantia" panose="02030602050306030303" pitchFamily="18" charset="0"/>
            </a:endParaRPr>
          </a:p>
        </p:txBody>
      </p:sp>
      <p:sp>
        <p:nvSpPr>
          <p:cNvPr id="11" name="Rectangle 10"/>
          <p:cNvSpPr/>
          <p:nvPr/>
        </p:nvSpPr>
        <p:spPr>
          <a:xfrm>
            <a:off x="6291356" y="3146207"/>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Power amplifier</a:t>
            </a:r>
          </a:p>
        </p:txBody>
      </p:sp>
      <p:sp>
        <p:nvSpPr>
          <p:cNvPr id="12" name="Rectangle 11"/>
          <p:cNvSpPr/>
          <p:nvPr/>
        </p:nvSpPr>
        <p:spPr>
          <a:xfrm>
            <a:off x="6291356" y="4692973"/>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Low-level RF</a:t>
            </a:r>
          </a:p>
          <a:p>
            <a:pPr algn="ctr"/>
            <a:r>
              <a:rPr lang="en-GB" sz="2100" b="1" dirty="0">
                <a:latin typeface="Constantia" panose="02030602050306030303" pitchFamily="18" charset="0"/>
              </a:rPr>
              <a:t>system</a:t>
            </a:r>
          </a:p>
        </p:txBody>
      </p:sp>
      <p:sp>
        <p:nvSpPr>
          <p:cNvPr id="13" name="Right Arrow 12"/>
          <p:cNvSpPr/>
          <p:nvPr/>
        </p:nvSpPr>
        <p:spPr>
          <a:xfrm rot="16200000">
            <a:off x="7141804" y="2611822"/>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ight Arrow 13"/>
          <p:cNvSpPr/>
          <p:nvPr/>
        </p:nvSpPr>
        <p:spPr>
          <a:xfrm rot="16200000">
            <a:off x="7141804" y="4158589"/>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Arrow 14"/>
          <p:cNvSpPr/>
          <p:nvPr/>
        </p:nvSpPr>
        <p:spPr>
          <a:xfrm rot="16200000">
            <a:off x="7141804" y="1075330"/>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6996397" y="609600"/>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7" name="Right Arrow 16"/>
          <p:cNvSpPr/>
          <p:nvPr/>
        </p:nvSpPr>
        <p:spPr>
          <a:xfrm rot="16200000">
            <a:off x="7141803" y="5705356"/>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6996396" y="6232000"/>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Tree>
    <p:extLst>
      <p:ext uri="{BB962C8B-B14F-4D97-AF65-F5344CB8AC3E}">
        <p14:creationId xmlns:p14="http://schemas.microsoft.com/office/powerpoint/2010/main" val="1672899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208598" y="626181"/>
            <a:ext cx="8101012" cy="1596093"/>
          </a:xfrm>
          <a:prstGeom prst="rect">
            <a:avLst/>
          </a:prstGeom>
          <a:noFill/>
          <a:ln w="9525">
            <a:noFill/>
            <a:miter lim="800000"/>
            <a:headEnd/>
            <a:tailEnd/>
          </a:ln>
          <a:effectLst/>
        </p:spPr>
        <p:txBody>
          <a:bodyPr/>
          <a:lstStyle/>
          <a:p>
            <a:pPr marL="457200" indent="-457200" algn="l">
              <a:spcBef>
                <a:spcPct val="20000"/>
              </a:spcBef>
              <a:buFont typeface="Arial" panose="020B0604020202020204" pitchFamily="34" charset="0"/>
              <a:buChar char="•"/>
            </a:pPr>
            <a:r>
              <a:rPr lang="en-GB" sz="2100" b="1" dirty="0">
                <a:solidFill>
                  <a:srgbClr val="C0504D"/>
                </a:solidFill>
                <a:latin typeface="Constantia" pitchFamily="18" charset="0"/>
                <a:cs typeface="Times New Roman" pitchFamily="18" charset="0"/>
                <a:sym typeface="Wingdings" pitchFamily="2" charset="2"/>
              </a:rPr>
              <a:t>RF wavelength large below ~10 MHz: &gt;30 m</a:t>
            </a:r>
          </a:p>
          <a:p>
            <a:pPr marL="457200" indent="-457200" algn="l">
              <a:spcBef>
                <a:spcPct val="20000"/>
              </a:spcBef>
              <a:buFont typeface="Symbol" panose="05050102010706020507" pitchFamily="18" charset="2"/>
              <a:buChar char="®"/>
            </a:pPr>
            <a:r>
              <a:rPr lang="en-GB" sz="2100" b="1" dirty="0" smtClean="0">
                <a:latin typeface="Constantia" pitchFamily="18" charset="0"/>
                <a:cs typeface="Times New Roman" pitchFamily="18" charset="0"/>
                <a:sym typeface="Wingdings" pitchFamily="2" charset="2"/>
              </a:rPr>
              <a:t>With a pillbox design, we would </a:t>
            </a:r>
            <a:r>
              <a:rPr lang="en-GB" sz="2100" b="1" dirty="0">
                <a:latin typeface="Constantia" pitchFamily="18" charset="0"/>
                <a:cs typeface="Times New Roman" pitchFamily="18" charset="0"/>
                <a:sym typeface="Wingdings" pitchFamily="2" charset="2"/>
              </a:rPr>
              <a:t>need huge cavities </a:t>
            </a:r>
            <a:r>
              <a:rPr lang="en-GB" sz="2100" b="1" dirty="0">
                <a:latin typeface="Constantia" pitchFamily="18" charset="0"/>
                <a:cs typeface="Times New Roman" pitchFamily="18" charset="0"/>
                <a:sym typeface="Symbol" panose="05050102010706020507" pitchFamily="18" charset="2"/>
              </a:rPr>
              <a:t> too large for accelerators</a:t>
            </a: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Line resonators: </a:t>
            </a:r>
            <a:r>
              <a:rPr lang="en-GB" sz="2100" b="1" dirty="0">
                <a:solidFill>
                  <a:srgbClr val="C0504D"/>
                </a:solidFill>
                <a:latin typeface="Symbol" panose="05050102010706020507" pitchFamily="18" charset="2"/>
                <a:cs typeface="Times New Roman" pitchFamily="18" charset="0"/>
                <a:sym typeface="Wingdings" pitchFamily="2" charset="2"/>
              </a:rPr>
              <a:t>l</a:t>
            </a:r>
            <a:r>
              <a:rPr lang="en-GB" sz="2100" b="1" dirty="0">
                <a:solidFill>
                  <a:srgbClr val="C0504D"/>
                </a:solidFill>
                <a:latin typeface="Constantia" pitchFamily="18" charset="0"/>
                <a:cs typeface="Times New Roman" pitchFamily="18" charset="0"/>
                <a:sym typeface="Wingdings" pitchFamily="2" charset="2"/>
              </a:rPr>
              <a:t>/4 resonator</a:t>
            </a: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algn="l">
              <a:spcBef>
                <a:spcPct val="20000"/>
              </a:spcBef>
            </a:pPr>
            <a:endParaRPr lang="en-GB" sz="2100" b="1" dirty="0">
              <a:latin typeface="Constantia" pitchFamily="18" charset="0"/>
              <a:cs typeface="Times New Roman" pitchFamily="18" charset="0"/>
              <a:sym typeface="Wingdings" pitchFamily="2" charset="2"/>
            </a:endParaRPr>
          </a:p>
          <a:p>
            <a:pPr lvl="1">
              <a:spcBef>
                <a:spcPct val="20000"/>
              </a:spcBef>
            </a:pPr>
            <a:endParaRPr lang="en-GB" sz="2100" b="1" dirty="0">
              <a:latin typeface="Constantia" pitchFamily="18" charset="0"/>
              <a:cs typeface="Times New Roman" pitchFamily="18" charset="0"/>
              <a:sym typeface="Wingdings" pitchFamily="2" charset="2"/>
            </a:endParaRPr>
          </a:p>
          <a:p>
            <a:pPr marL="914400" lvl="1" indent="-457200">
              <a:spcBef>
                <a:spcPct val="20000"/>
              </a:spcBef>
              <a:buFont typeface="Symbol" panose="05050102010706020507" pitchFamily="18" charset="2"/>
              <a:buChar char="®"/>
            </a:pPr>
            <a:r>
              <a:rPr lang="en-GB" b="1" dirty="0">
                <a:latin typeface="Constantia" pitchFamily="18" charset="0"/>
                <a:cs typeface="Times New Roman" pitchFamily="18" charset="0"/>
                <a:sym typeface="Wingdings" pitchFamily="2" charset="2"/>
              </a:rPr>
              <a:t>Short circuit on one side		</a:t>
            </a:r>
            <a:r>
              <a:rPr lang="en-GB" b="1" dirty="0">
                <a:latin typeface="Constantia" pitchFamily="18" charset="0"/>
                <a:cs typeface="Times New Roman" pitchFamily="18" charset="0"/>
                <a:sym typeface="Symbol" panose="05050102010706020507" pitchFamily="18" charset="2"/>
              </a:rPr>
              <a:t> </a:t>
            </a:r>
            <a:r>
              <a:rPr lang="en-GB" b="1" dirty="0">
                <a:latin typeface="Constantia" pitchFamily="18" charset="0"/>
                <a:cs typeface="Times New Roman" pitchFamily="18" charset="0"/>
                <a:sym typeface="Wingdings" pitchFamily="2" charset="2"/>
              </a:rPr>
              <a:t>Voltage is zero</a:t>
            </a:r>
          </a:p>
          <a:p>
            <a:pPr marL="914400" lvl="1" indent="-457200">
              <a:spcBef>
                <a:spcPct val="20000"/>
              </a:spcBef>
              <a:buFont typeface="Symbol" panose="05050102010706020507" pitchFamily="18" charset="2"/>
              <a:buChar char="®"/>
            </a:pPr>
            <a:r>
              <a:rPr lang="en-GB" b="1" dirty="0">
                <a:latin typeface="Constantia" pitchFamily="18" charset="0"/>
                <a:cs typeface="Times New Roman" pitchFamily="18" charset="0"/>
                <a:sym typeface="Wingdings" pitchFamily="2" charset="2"/>
              </a:rPr>
              <a:t>Open end on other 		</a:t>
            </a:r>
            <a:r>
              <a:rPr lang="en-GB" b="1" dirty="0">
                <a:latin typeface="Constantia" pitchFamily="18" charset="0"/>
                <a:cs typeface="Times New Roman" pitchFamily="18" charset="0"/>
                <a:sym typeface="Symbol" panose="05050102010706020507" pitchFamily="18" charset="2"/>
              </a:rPr>
              <a:t> </a:t>
            </a:r>
            <a:r>
              <a:rPr lang="en-GB" b="1" dirty="0">
                <a:latin typeface="Constantia" pitchFamily="18" charset="0"/>
                <a:cs typeface="Times New Roman" pitchFamily="18" charset="0"/>
                <a:sym typeface="Wingdings" pitchFamily="2" charset="2"/>
              </a:rPr>
              <a:t>No current but voltage</a:t>
            </a:r>
          </a:p>
          <a:p>
            <a:pPr marL="914400" lvl="1" indent="-457200">
              <a:spcBef>
                <a:spcPct val="20000"/>
              </a:spcBef>
              <a:buFont typeface="Symbol" panose="05050102010706020507" pitchFamily="18" charset="2"/>
              <a:buChar char="®"/>
            </a:pPr>
            <a:endParaRPr lang="en-GB" b="1" dirty="0">
              <a:latin typeface="Constantia" pitchFamily="18" charset="0"/>
              <a:cs typeface="Times New Roman" pitchFamily="18" charset="0"/>
              <a:sym typeface="Wingdings" pitchFamily="2" charset="2"/>
            </a:endParaRPr>
          </a:p>
          <a:p>
            <a:pPr algn="ctr">
              <a:spcBef>
                <a:spcPct val="20000"/>
              </a:spcBef>
            </a:pPr>
            <a:r>
              <a:rPr lang="en-GB" sz="2100" b="1" dirty="0">
                <a:solidFill>
                  <a:srgbClr val="1F497D"/>
                </a:solidFill>
                <a:latin typeface="Constantia" pitchFamily="18" charset="0"/>
                <a:cs typeface="Times New Roman" pitchFamily="18" charset="0"/>
                <a:sym typeface="Wingdings" pitchFamily="2" charset="2"/>
              </a:rPr>
              <a:t>Why is this resonator so common in particle accelerators?</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spcBef>
                <a:spcPct val="20000"/>
              </a:spcBef>
              <a:buClr>
                <a:schemeClr val="tx1"/>
              </a:buClr>
            </a:pPr>
            <a:endParaRPr lang="en-GB" sz="2100" b="1" dirty="0">
              <a:latin typeface="Constantia" pitchFamily="18" charset="0"/>
              <a:cs typeface="Times New Roman" pitchFamily="18" charset="0"/>
              <a:sym typeface="Wingdings" pitchFamily="2" charset="2"/>
            </a:endParaRPr>
          </a:p>
        </p:txBody>
      </p:sp>
      <p:sp>
        <p:nvSpPr>
          <p:cNvPr id="26" name="Rectangle 25"/>
          <p:cNvSpPr/>
          <p:nvPr/>
        </p:nvSpPr>
        <p:spPr>
          <a:xfrm>
            <a:off x="2754549" y="3521413"/>
            <a:ext cx="4773930" cy="62257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2669088" y="2116374"/>
            <a:ext cx="5179395" cy="2522325"/>
            <a:chOff x="1168399" y="2701968"/>
            <a:chExt cx="4204800" cy="2047705"/>
          </a:xfrm>
        </p:grpSpPr>
        <p:pic>
          <p:nvPicPr>
            <p:cNvPr id="11" name="Picture 10"/>
            <p:cNvPicPr>
              <a:picLocks/>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1168399" y="2701968"/>
              <a:ext cx="4204800" cy="2047705"/>
            </a:xfrm>
            <a:prstGeom prst="rect">
              <a:avLst/>
            </a:prstGeom>
          </p:spPr>
        </p:pic>
        <p:sp>
          <p:nvSpPr>
            <p:cNvPr id="13" name="Rectangle 12"/>
            <p:cNvSpPr/>
            <p:nvPr/>
          </p:nvSpPr>
          <p:spPr>
            <a:xfrm>
              <a:off x="2688658" y="4443771"/>
              <a:ext cx="916782" cy="2945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2731293" y="3949541"/>
              <a:ext cx="916782" cy="29451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3226495" y="3552078"/>
              <a:ext cx="1023937" cy="209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4133850" y="2979767"/>
              <a:ext cx="659605" cy="2945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4924426" y="2979766"/>
              <a:ext cx="275794" cy="572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7" name="Rectangle 3"/>
          <p:cNvSpPr>
            <a:spLocks noChangeArrowheads="1"/>
          </p:cNvSpPr>
          <p:nvPr/>
        </p:nvSpPr>
        <p:spPr bwMode="auto">
          <a:xfrm>
            <a:off x="351693" y="507248"/>
            <a:ext cx="8440615" cy="519423"/>
          </a:xfrm>
          <a:prstGeom prst="rect">
            <a:avLst/>
          </a:prstGeom>
          <a:noFill/>
          <a:ln w="9525">
            <a:noFill/>
            <a:miter lim="800000"/>
            <a:headEnd/>
            <a:tailEnd/>
          </a:ln>
          <a:effectLst/>
        </p:spPr>
        <p:txBody>
          <a:bodyPr anchor="ctr"/>
          <a:lstStyle/>
          <a:p>
            <a:pPr defTabSz="779173">
              <a:spcBef>
                <a:spcPct val="0"/>
              </a:spcBef>
            </a:pPr>
            <a:endParaRPr lang="en-GB" sz="2727" dirty="0">
              <a:solidFill>
                <a:srgbClr val="1F497D"/>
              </a:solidFill>
              <a:latin typeface="Constantia" panose="02030602050306030303" pitchFamily="18" charset="0"/>
              <a:cs typeface="Arial" panose="020B0604020202020204" pitchFamily="34" charset="0"/>
            </a:endParaRPr>
          </a:p>
        </p:txBody>
      </p:sp>
      <p:sp>
        <p:nvSpPr>
          <p:cNvPr id="1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a:solidFill>
                  <a:srgbClr val="1F497D"/>
                </a:solidFill>
                <a:latin typeface="Constantia" pitchFamily="18" charset="0"/>
              </a:rPr>
              <a:t>RF cavities in low frequency range</a:t>
            </a:r>
            <a:endParaRPr lang="en-GB" sz="3200" dirty="0">
              <a:solidFill>
                <a:srgbClr val="1F497D"/>
              </a:solidFill>
              <a:latin typeface="Constantia" pitchFamily="18" charset="0"/>
            </a:endParaRPr>
          </a:p>
        </p:txBody>
      </p:sp>
      <p:sp>
        <p:nvSpPr>
          <p:cNvPr id="22" name="TextBox 21"/>
          <p:cNvSpPr txBox="1"/>
          <p:nvPr/>
        </p:nvSpPr>
        <p:spPr>
          <a:xfrm>
            <a:off x="2954916" y="2448321"/>
            <a:ext cx="931794" cy="348109"/>
          </a:xfrm>
          <a:prstGeom prst="rect">
            <a:avLst/>
          </a:prstGeom>
          <a:noFill/>
        </p:spPr>
        <p:txBody>
          <a:bodyPr wrap="none" rtlCol="0">
            <a:spAutoFit/>
          </a:bodyPr>
          <a:lstStyle/>
          <a:p>
            <a:pPr defTabSz="422041"/>
            <a:r>
              <a:rPr lang="en-GB" sz="1662" b="1" dirty="0">
                <a:solidFill>
                  <a:prstClr val="black"/>
                </a:solidFill>
                <a:latin typeface="Constantia" panose="02030602050306030303" pitchFamily="18" charset="0"/>
              </a:rPr>
              <a:t>Voltage</a:t>
            </a:r>
          </a:p>
        </p:txBody>
      </p:sp>
      <p:sp>
        <p:nvSpPr>
          <p:cNvPr id="23" name="TextBox 22"/>
          <p:cNvSpPr txBox="1"/>
          <p:nvPr/>
        </p:nvSpPr>
        <p:spPr>
          <a:xfrm>
            <a:off x="6285972" y="2427455"/>
            <a:ext cx="970650" cy="348109"/>
          </a:xfrm>
          <a:prstGeom prst="rect">
            <a:avLst/>
          </a:prstGeom>
          <a:noFill/>
        </p:spPr>
        <p:txBody>
          <a:bodyPr wrap="none" rtlCol="0">
            <a:spAutoFit/>
          </a:bodyPr>
          <a:lstStyle/>
          <a:p>
            <a:pPr defTabSz="422041"/>
            <a:r>
              <a:rPr lang="en-GB" sz="1662" b="1" dirty="0">
                <a:solidFill>
                  <a:prstClr val="black"/>
                </a:solidFill>
                <a:latin typeface="Constantia" panose="02030602050306030303" pitchFamily="18" charset="0"/>
              </a:rPr>
              <a:t>Current</a:t>
            </a:r>
          </a:p>
        </p:txBody>
      </p:sp>
      <p:sp>
        <p:nvSpPr>
          <p:cNvPr id="27" name="TextBox 26"/>
          <p:cNvSpPr txBox="1"/>
          <p:nvPr/>
        </p:nvSpPr>
        <p:spPr>
          <a:xfrm>
            <a:off x="3299326" y="3659253"/>
            <a:ext cx="4336085" cy="348109"/>
          </a:xfrm>
          <a:prstGeom prst="rect">
            <a:avLst/>
          </a:prstGeom>
          <a:noFill/>
        </p:spPr>
        <p:txBody>
          <a:bodyPr wrap="square" rtlCol="0">
            <a:spAutoFit/>
          </a:bodyPr>
          <a:lstStyle/>
          <a:p>
            <a:pPr defTabSz="422041"/>
            <a:r>
              <a:rPr lang="en-GB" sz="1662" b="1" dirty="0">
                <a:solidFill>
                  <a:prstClr val="black"/>
                </a:solidFill>
                <a:latin typeface="Constantia" panose="02030602050306030303" pitchFamily="18" charset="0"/>
              </a:rPr>
              <a:t>Transmission line, impedance </a:t>
            </a:r>
            <a:r>
              <a:rPr lang="en-GB" sz="1662" b="1" i="1" dirty="0">
                <a:solidFill>
                  <a:prstClr val="black"/>
                </a:solidFill>
                <a:latin typeface="Constantia" panose="02030602050306030303" pitchFamily="18" charset="0"/>
              </a:rPr>
              <a:t>Z</a:t>
            </a:r>
            <a:r>
              <a:rPr lang="en-GB" sz="1662" b="1" baseline="-25000" dirty="0">
                <a:solidFill>
                  <a:prstClr val="black"/>
                </a:solidFill>
                <a:latin typeface="Constantia" panose="02030602050306030303" pitchFamily="18" charset="0"/>
              </a:rPr>
              <a:t>L</a:t>
            </a:r>
          </a:p>
        </p:txBody>
      </p:sp>
      <p:sp>
        <p:nvSpPr>
          <p:cNvPr id="28" name="TextBox 27"/>
          <p:cNvSpPr txBox="1"/>
          <p:nvPr/>
        </p:nvSpPr>
        <p:spPr>
          <a:xfrm>
            <a:off x="4492080" y="4235910"/>
            <a:ext cx="1231427" cy="353943"/>
          </a:xfrm>
          <a:prstGeom prst="rect">
            <a:avLst/>
          </a:prstGeom>
          <a:noFill/>
        </p:spPr>
        <p:txBody>
          <a:bodyPr wrap="none" rtlCol="0">
            <a:spAutoFit/>
          </a:bodyPr>
          <a:lstStyle/>
          <a:p>
            <a:pPr algn="ctr" defTabSz="422041"/>
            <a:r>
              <a:rPr lang="en-GB" sz="1700" b="1" dirty="0">
                <a:solidFill>
                  <a:prstClr val="black"/>
                </a:solidFill>
                <a:latin typeface="Symbol" panose="05050102010706020507" pitchFamily="18" charset="2"/>
              </a:rPr>
              <a:t>l</a:t>
            </a:r>
            <a:r>
              <a:rPr lang="en-GB" sz="1700" b="1" dirty="0">
                <a:solidFill>
                  <a:prstClr val="black"/>
                </a:solidFill>
                <a:latin typeface="Constantia" panose="02030602050306030303" pitchFamily="18" charset="0"/>
              </a:rPr>
              <a:t>/4 length</a:t>
            </a:r>
          </a:p>
        </p:txBody>
      </p:sp>
      <p:sp>
        <p:nvSpPr>
          <p:cNvPr id="29" name="Down Arrow 28"/>
          <p:cNvSpPr/>
          <p:nvPr/>
        </p:nvSpPr>
        <p:spPr bwMode="auto">
          <a:xfrm rot="16200000">
            <a:off x="1896642" y="3405116"/>
            <a:ext cx="511553" cy="899518"/>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sp>
        <p:nvSpPr>
          <p:cNvPr id="30" name="TextBox 29"/>
          <p:cNvSpPr txBox="1"/>
          <p:nvPr/>
        </p:nvSpPr>
        <p:spPr>
          <a:xfrm>
            <a:off x="832756" y="3624949"/>
            <a:ext cx="907621" cy="415498"/>
          </a:xfrm>
          <a:prstGeom prst="rect">
            <a:avLst/>
          </a:prstGeom>
          <a:noFill/>
        </p:spPr>
        <p:txBody>
          <a:bodyPr wrap="none" rtlCol="0">
            <a:spAutoFit/>
          </a:bodyPr>
          <a:lstStyle/>
          <a:p>
            <a:pPr defTabSz="422041"/>
            <a:r>
              <a:rPr lang="en-GB" sz="2100" b="1" i="1" dirty="0" smtClean="0">
                <a:latin typeface="Constantia" panose="02030602050306030303" pitchFamily="18" charset="0"/>
              </a:rPr>
              <a:t>Z</a:t>
            </a:r>
            <a:r>
              <a:rPr lang="en-GB" sz="2100" b="1" i="1" baseline="-25000" dirty="0" smtClean="0">
                <a:latin typeface="Constantia" panose="02030602050306030303" pitchFamily="18" charset="0"/>
              </a:rPr>
              <a:t>in</a:t>
            </a:r>
            <a:r>
              <a:rPr lang="en-GB" sz="2100" b="1" dirty="0" smtClean="0">
                <a:latin typeface="Constantia" panose="02030602050306030303" pitchFamily="18" charset="0"/>
              </a:rPr>
              <a:t>(</a:t>
            </a:r>
            <a:r>
              <a:rPr lang="en-GB" sz="2100" b="1" dirty="0" smtClean="0">
                <a:latin typeface="Symbol" panose="05050102010706020507" pitchFamily="18" charset="2"/>
              </a:rPr>
              <a:t>w</a:t>
            </a:r>
            <a:r>
              <a:rPr lang="en-GB" sz="2100" b="1" dirty="0">
                <a:latin typeface="Constantia" panose="02030602050306030303" pitchFamily="18" charset="0"/>
              </a:rPr>
              <a:t>)</a:t>
            </a:r>
          </a:p>
        </p:txBody>
      </p:sp>
      <p:sp>
        <p:nvSpPr>
          <p:cNvPr id="32" name="TextBox 31"/>
          <p:cNvSpPr txBox="1"/>
          <p:nvPr/>
        </p:nvSpPr>
        <p:spPr>
          <a:xfrm>
            <a:off x="7589419" y="3552933"/>
            <a:ext cx="1069973" cy="603883"/>
          </a:xfrm>
          <a:prstGeom prst="rect">
            <a:avLst/>
          </a:prstGeom>
          <a:noFill/>
        </p:spPr>
        <p:txBody>
          <a:bodyPr wrap="square" rtlCol="0">
            <a:spAutoFit/>
          </a:bodyPr>
          <a:lstStyle/>
          <a:p>
            <a:pPr defTabSz="422041"/>
            <a:r>
              <a:rPr lang="en-GB" sz="1662" b="1" dirty="0">
                <a:solidFill>
                  <a:srgbClr val="C0504D"/>
                </a:solidFill>
                <a:latin typeface="Constantia" panose="02030602050306030303" pitchFamily="18" charset="0"/>
              </a:rPr>
              <a:t>Short-</a:t>
            </a:r>
            <a:br>
              <a:rPr lang="en-GB" sz="1662" b="1" dirty="0">
                <a:solidFill>
                  <a:srgbClr val="C0504D"/>
                </a:solidFill>
                <a:latin typeface="Constantia" panose="02030602050306030303" pitchFamily="18" charset="0"/>
              </a:rPr>
            </a:br>
            <a:r>
              <a:rPr lang="en-GB" sz="1662" b="1" dirty="0">
                <a:solidFill>
                  <a:srgbClr val="C0504D"/>
                </a:solidFill>
                <a:latin typeface="Constantia" panose="02030602050306030303" pitchFamily="18" charset="0"/>
              </a:rPr>
              <a:t>circuit</a:t>
            </a:r>
          </a:p>
        </p:txBody>
      </p:sp>
      <p:sp>
        <p:nvSpPr>
          <p:cNvPr id="21" name="TextBox 20"/>
          <p:cNvSpPr txBox="1"/>
          <p:nvPr/>
        </p:nvSpPr>
        <p:spPr>
          <a:xfrm>
            <a:off x="1804279" y="2689398"/>
            <a:ext cx="1069973" cy="859659"/>
          </a:xfrm>
          <a:prstGeom prst="rect">
            <a:avLst/>
          </a:prstGeom>
          <a:noFill/>
        </p:spPr>
        <p:txBody>
          <a:bodyPr wrap="square" rtlCol="0">
            <a:spAutoFit/>
          </a:bodyPr>
          <a:lstStyle/>
          <a:p>
            <a:pPr defTabSz="422041"/>
            <a:r>
              <a:rPr lang="en-GB" sz="1662" b="1" dirty="0" smtClean="0">
                <a:solidFill>
                  <a:srgbClr val="C0504D"/>
                </a:solidFill>
                <a:latin typeface="Constantia" panose="02030602050306030303" pitchFamily="18" charset="0"/>
              </a:rPr>
              <a:t>Electric Open side</a:t>
            </a:r>
            <a:endParaRPr lang="en-GB" sz="1662" b="1" dirty="0">
              <a:solidFill>
                <a:srgbClr val="C0504D"/>
              </a:solidFill>
              <a:latin typeface="Constantia" panose="02030602050306030303" pitchFamily="18" charset="0"/>
            </a:endParaRPr>
          </a:p>
        </p:txBody>
      </p:sp>
    </p:spTree>
    <p:extLst>
      <p:ext uri="{BB962C8B-B14F-4D97-AF65-F5344CB8AC3E}">
        <p14:creationId xmlns:p14="http://schemas.microsoft.com/office/powerpoint/2010/main" val="18642986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424753" y="676163"/>
            <a:ext cx="8101012" cy="540822"/>
          </a:xfrm>
          <a:prstGeom prst="rect">
            <a:avLst/>
          </a:prstGeom>
          <a:noFill/>
          <a:ln w="9525">
            <a:noFill/>
            <a:miter lim="800000"/>
            <a:headEnd/>
            <a:tailEnd/>
          </a:ln>
          <a:effectLst/>
        </p:spPr>
        <p:txBody>
          <a:bodyPr/>
          <a:lstStyle/>
          <a:p>
            <a:pPr marL="457200" indent="-457200" algn="l">
              <a:spcBef>
                <a:spcPct val="20000"/>
              </a:spcBef>
              <a:buFont typeface="Arial" panose="020B0604020202020204" pitchFamily="34" charset="0"/>
              <a:buChar char="•"/>
            </a:pPr>
            <a:r>
              <a:rPr lang="en-GB" sz="2100" b="1" dirty="0">
                <a:latin typeface="Constantia" pitchFamily="18" charset="0"/>
                <a:cs typeface="Times New Roman" pitchFamily="18" charset="0"/>
                <a:sym typeface="Wingdings" pitchFamily="2" charset="2"/>
              </a:rPr>
              <a:t>Coaxial structure with inner conductor as beam </a:t>
            </a:r>
            <a:r>
              <a:rPr lang="en-GB" sz="2100" b="1" dirty="0" smtClean="0">
                <a:latin typeface="Constantia" pitchFamily="18" charset="0"/>
                <a:cs typeface="Times New Roman" pitchFamily="18" charset="0"/>
                <a:sym typeface="Wingdings" pitchFamily="2" charset="2"/>
              </a:rPr>
              <a:t>pipe </a:t>
            </a:r>
            <a:endParaRPr lang="en-GB" sz="2100" b="1" dirty="0">
              <a:latin typeface="Constantia" pitchFamily="18" charset="0"/>
              <a:cs typeface="Times New Roman" pitchFamily="18" charset="0"/>
              <a:sym typeface="Wingdings" pitchFamily="2" charset="2"/>
            </a:endParaRPr>
          </a:p>
        </p:txBody>
      </p:sp>
      <p:sp>
        <p:nvSpPr>
          <p:cNvPr id="1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a:solidFill>
                  <a:srgbClr val="1F497D"/>
                </a:solidFill>
                <a:latin typeface="Constantia" pitchFamily="18" charset="0"/>
              </a:rPr>
              <a:t>RF cavities in low frequency range</a:t>
            </a:r>
            <a:endParaRPr lang="en-GB" sz="3200" dirty="0">
              <a:solidFill>
                <a:srgbClr val="1F497D"/>
              </a:solidFill>
              <a:latin typeface="Constantia" pitchFamily="18" charset="0"/>
            </a:endParaRPr>
          </a:p>
        </p:txBody>
      </p:sp>
      <p:grpSp>
        <p:nvGrpSpPr>
          <p:cNvPr id="7" name="Group 6"/>
          <p:cNvGrpSpPr/>
          <p:nvPr/>
        </p:nvGrpSpPr>
        <p:grpSpPr>
          <a:xfrm>
            <a:off x="4043663" y="1364100"/>
            <a:ext cx="4510620" cy="1080000"/>
            <a:chOff x="2053876" y="2160000"/>
            <a:chExt cx="4510620" cy="1080000"/>
          </a:xfrm>
        </p:grpSpPr>
        <p:cxnSp>
          <p:nvCxnSpPr>
            <p:cNvPr id="3" name="Straight Connector 2"/>
            <p:cNvCxnSpPr/>
            <p:nvPr/>
          </p:nvCxnSpPr>
          <p:spPr>
            <a:xfrm>
              <a:off x="2160000" y="216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160000" y="324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6348496" y="216000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6420496"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p:nvPr/>
          </p:nvCxnSpPr>
          <p:spPr>
            <a:xfrm>
              <a:off x="2160000" y="252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160000" y="288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2128542"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p:cNvSpPr/>
            <p:nvPr/>
          </p:nvSpPr>
          <p:spPr>
            <a:xfrm>
              <a:off x="2053876" y="2160000"/>
              <a:ext cx="216000" cy="10800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3" name="Down Arrow 42"/>
          <p:cNvSpPr/>
          <p:nvPr/>
        </p:nvSpPr>
        <p:spPr bwMode="auto">
          <a:xfrm rot="16200000">
            <a:off x="3287883" y="1611827"/>
            <a:ext cx="511553" cy="608742"/>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sp>
        <p:nvSpPr>
          <p:cNvPr id="44" name="TextBox 43"/>
          <p:cNvSpPr txBox="1"/>
          <p:nvPr/>
        </p:nvSpPr>
        <p:spPr>
          <a:xfrm>
            <a:off x="3059253" y="1226696"/>
            <a:ext cx="907621" cy="415498"/>
          </a:xfrm>
          <a:prstGeom prst="rect">
            <a:avLst/>
          </a:prstGeom>
          <a:noFill/>
        </p:spPr>
        <p:txBody>
          <a:bodyPr wrap="none" rtlCol="0">
            <a:spAutoFit/>
          </a:bodyPr>
          <a:lstStyle/>
          <a:p>
            <a:pPr defTabSz="422041"/>
            <a:r>
              <a:rPr lang="en-GB" sz="2100" b="1" i="1" dirty="0" smtClean="0">
                <a:latin typeface="Constantia" panose="02030602050306030303" pitchFamily="18" charset="0"/>
              </a:rPr>
              <a:t>Z</a:t>
            </a:r>
            <a:r>
              <a:rPr lang="en-GB" sz="2100" b="1" i="1" baseline="-25000" dirty="0" smtClean="0">
                <a:latin typeface="Constantia" panose="02030602050306030303" pitchFamily="18" charset="0"/>
              </a:rPr>
              <a:t>in</a:t>
            </a:r>
            <a:r>
              <a:rPr lang="en-GB" sz="2100" b="1" dirty="0" smtClean="0">
                <a:latin typeface="Constantia" panose="02030602050306030303" pitchFamily="18" charset="0"/>
              </a:rPr>
              <a:t>(</a:t>
            </a:r>
            <a:r>
              <a:rPr lang="en-GB" sz="2100" b="1" dirty="0" smtClean="0">
                <a:latin typeface="Symbol" panose="05050102010706020507" pitchFamily="18" charset="2"/>
              </a:rPr>
              <a:t>w</a:t>
            </a:r>
            <a:r>
              <a:rPr lang="en-GB" sz="2100" b="1" dirty="0">
                <a:latin typeface="Constantia" panose="02030602050306030303" pitchFamily="18" charset="0"/>
              </a:rPr>
              <a:t>)</a:t>
            </a:r>
          </a:p>
        </p:txBody>
      </p:sp>
      <p:grpSp>
        <p:nvGrpSpPr>
          <p:cNvPr id="82" name="Group 81"/>
          <p:cNvGrpSpPr/>
          <p:nvPr/>
        </p:nvGrpSpPr>
        <p:grpSpPr>
          <a:xfrm>
            <a:off x="5739993" y="1738196"/>
            <a:ext cx="2109309" cy="348109"/>
            <a:chOff x="4134327" y="2112150"/>
            <a:chExt cx="2109309" cy="348109"/>
          </a:xfrm>
        </p:grpSpPr>
        <p:sp>
          <p:nvSpPr>
            <p:cNvPr id="81" name="Left-Right Arrow 80"/>
            <p:cNvSpPr/>
            <p:nvPr/>
          </p:nvSpPr>
          <p:spPr>
            <a:xfrm>
              <a:off x="4134327" y="2116352"/>
              <a:ext cx="2109309" cy="327389"/>
            </a:xfrm>
            <a:prstGeom prst="leftRightArrow">
              <a:avLst>
                <a:gd name="adj1" fmla="val 58624"/>
                <a:gd name="adj2" fmla="val 50000"/>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TextBox 79"/>
            <p:cNvSpPr txBox="1"/>
            <p:nvPr/>
          </p:nvSpPr>
          <p:spPr>
            <a:xfrm>
              <a:off x="4501569" y="2112150"/>
              <a:ext cx="1374826" cy="348109"/>
            </a:xfrm>
            <a:prstGeom prst="rect">
              <a:avLst/>
            </a:prstGeom>
            <a:noFill/>
          </p:spPr>
          <p:txBody>
            <a:bodyPr wrap="square" rtlCol="0">
              <a:spAutoFit/>
            </a:bodyPr>
            <a:lstStyle/>
            <a:p>
              <a:pPr algn="ctr" defTabSz="422041"/>
              <a:r>
                <a:rPr lang="en-GB" sz="1662" b="1" dirty="0">
                  <a:solidFill>
                    <a:schemeClr val="bg1"/>
                  </a:solidFill>
                  <a:latin typeface="Constantia" panose="02030602050306030303" pitchFamily="18" charset="0"/>
                </a:rPr>
                <a:t>Beam axis</a:t>
              </a:r>
            </a:p>
          </p:txBody>
        </p:sp>
      </p:grpSp>
      <p:sp>
        <p:nvSpPr>
          <p:cNvPr id="35" name="TextBox 34"/>
          <p:cNvSpPr txBox="1"/>
          <p:nvPr/>
        </p:nvSpPr>
        <p:spPr>
          <a:xfrm>
            <a:off x="8069263" y="2464448"/>
            <a:ext cx="1069973" cy="603883"/>
          </a:xfrm>
          <a:prstGeom prst="rect">
            <a:avLst/>
          </a:prstGeom>
          <a:noFill/>
        </p:spPr>
        <p:txBody>
          <a:bodyPr wrap="square" rtlCol="0">
            <a:spAutoFit/>
          </a:bodyPr>
          <a:lstStyle/>
          <a:p>
            <a:pPr defTabSz="422041"/>
            <a:r>
              <a:rPr lang="en-GB" sz="1662" b="1" dirty="0">
                <a:solidFill>
                  <a:srgbClr val="C0504D"/>
                </a:solidFill>
                <a:latin typeface="Constantia" panose="02030602050306030303" pitchFamily="18" charset="0"/>
              </a:rPr>
              <a:t>Short-</a:t>
            </a:r>
            <a:br>
              <a:rPr lang="en-GB" sz="1662" b="1" dirty="0">
                <a:solidFill>
                  <a:srgbClr val="C0504D"/>
                </a:solidFill>
                <a:latin typeface="Constantia" panose="02030602050306030303" pitchFamily="18" charset="0"/>
              </a:rPr>
            </a:br>
            <a:r>
              <a:rPr lang="en-GB" sz="1662" b="1" dirty="0">
                <a:solidFill>
                  <a:srgbClr val="C0504D"/>
                </a:solidFill>
                <a:latin typeface="Constantia" panose="02030602050306030303" pitchFamily="18" charset="0"/>
              </a:rPr>
              <a:t>circuit</a:t>
            </a:r>
          </a:p>
        </p:txBody>
      </p:sp>
      <p:sp>
        <p:nvSpPr>
          <p:cNvPr id="84" name="Rectangle 7"/>
          <p:cNvSpPr>
            <a:spLocks noChangeArrowheads="1"/>
          </p:cNvSpPr>
          <p:nvPr/>
        </p:nvSpPr>
        <p:spPr bwMode="auto">
          <a:xfrm>
            <a:off x="409345" y="6089039"/>
            <a:ext cx="8101012"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Still rather long geometry, 7.5 m at 10 </a:t>
            </a:r>
            <a:r>
              <a:rPr lang="en-GB" sz="2100" b="1" dirty="0" smtClean="0">
                <a:latin typeface="Constantia" pitchFamily="18" charset="0"/>
                <a:cs typeface="Times New Roman" pitchFamily="18" charset="0"/>
                <a:sym typeface="Wingdings" pitchFamily="2" charset="2"/>
              </a:rPr>
              <a:t>MHz</a:t>
            </a: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grpSp>
        <p:nvGrpSpPr>
          <p:cNvPr id="56" name="Group 55">
            <a:extLst>
              <a:ext uri="{FF2B5EF4-FFF2-40B4-BE49-F238E27FC236}">
                <a16:creationId xmlns:a16="http://schemas.microsoft.com/office/drawing/2014/main" id="{C7970340-2D56-43CC-B749-F0D62520B324}"/>
              </a:ext>
            </a:extLst>
          </p:cNvPr>
          <p:cNvGrpSpPr/>
          <p:nvPr/>
        </p:nvGrpSpPr>
        <p:grpSpPr>
          <a:xfrm>
            <a:off x="151577" y="1113517"/>
            <a:ext cx="2559195" cy="1414409"/>
            <a:chOff x="988135" y="1116339"/>
            <a:chExt cx="3139572" cy="1813396"/>
          </a:xfrm>
        </p:grpSpPr>
        <p:grpSp>
          <p:nvGrpSpPr>
            <p:cNvPr id="59" name="Group 58">
              <a:extLst>
                <a:ext uri="{FF2B5EF4-FFF2-40B4-BE49-F238E27FC236}">
                  <a16:creationId xmlns:a16="http://schemas.microsoft.com/office/drawing/2014/main" id="{B7D79FBE-3348-468B-9037-12E407E20E17}"/>
                </a:ext>
              </a:extLst>
            </p:cNvPr>
            <p:cNvGrpSpPr/>
            <p:nvPr/>
          </p:nvGrpSpPr>
          <p:grpSpPr>
            <a:xfrm>
              <a:off x="988135" y="1250085"/>
              <a:ext cx="1713434" cy="1679650"/>
              <a:chOff x="2601145" y="5154078"/>
              <a:chExt cx="808945" cy="797126"/>
            </a:xfrm>
          </p:grpSpPr>
          <p:grpSp>
            <p:nvGrpSpPr>
              <p:cNvPr id="71" name="Group 70">
                <a:extLst>
                  <a:ext uri="{FF2B5EF4-FFF2-40B4-BE49-F238E27FC236}">
                    <a16:creationId xmlns:a16="http://schemas.microsoft.com/office/drawing/2014/main" id="{787B8ED5-4F45-4381-BEF3-47190A4A0240}"/>
                  </a:ext>
                </a:extLst>
              </p:cNvPr>
              <p:cNvGrpSpPr/>
              <p:nvPr/>
            </p:nvGrpSpPr>
            <p:grpSpPr>
              <a:xfrm>
                <a:off x="2601145" y="5154078"/>
                <a:ext cx="808945" cy="797126"/>
                <a:chOff x="8400300" y="3087434"/>
                <a:chExt cx="808945" cy="797126"/>
              </a:xfrm>
            </p:grpSpPr>
            <p:sp>
              <p:nvSpPr>
                <p:cNvPr id="103" name="Oval 102">
                  <a:extLst>
                    <a:ext uri="{FF2B5EF4-FFF2-40B4-BE49-F238E27FC236}">
                      <a16:creationId xmlns:a16="http://schemas.microsoft.com/office/drawing/2014/main" id="{B31CA3FA-CCD8-41F7-B2A4-E0F3E47C6873}"/>
                    </a:ext>
                  </a:extLst>
                </p:cNvPr>
                <p:cNvSpPr/>
                <p:nvPr/>
              </p:nvSpPr>
              <p:spPr bwMode="auto">
                <a:xfrm>
                  <a:off x="8400300" y="3087434"/>
                  <a:ext cx="808945" cy="797126"/>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4" name="Oval 103">
                  <a:extLst>
                    <a:ext uri="{FF2B5EF4-FFF2-40B4-BE49-F238E27FC236}">
                      <a16:creationId xmlns:a16="http://schemas.microsoft.com/office/drawing/2014/main" id="{C8368DAE-C959-4CBF-9650-8E7E0F2CEFB2}"/>
                    </a:ext>
                  </a:extLst>
                </p:cNvPr>
                <p:cNvSpPr/>
                <p:nvPr/>
              </p:nvSpPr>
              <p:spPr bwMode="auto">
                <a:xfrm>
                  <a:off x="8442556" y="3122692"/>
                  <a:ext cx="730915" cy="73091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5" name="Oval 104">
                  <a:extLst>
                    <a:ext uri="{FF2B5EF4-FFF2-40B4-BE49-F238E27FC236}">
                      <a16:creationId xmlns:a16="http://schemas.microsoft.com/office/drawing/2014/main" id="{729C8B1E-23DF-49EC-859D-FE8A5F3F3E1F}"/>
                    </a:ext>
                  </a:extLst>
                </p:cNvPr>
                <p:cNvSpPr/>
                <p:nvPr/>
              </p:nvSpPr>
              <p:spPr bwMode="auto">
                <a:xfrm>
                  <a:off x="8708759" y="3389984"/>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cxnSp>
            <p:nvCxnSpPr>
              <p:cNvPr id="75" name="Straight Arrow Connector 74">
                <a:extLst>
                  <a:ext uri="{FF2B5EF4-FFF2-40B4-BE49-F238E27FC236}">
                    <a16:creationId xmlns:a16="http://schemas.microsoft.com/office/drawing/2014/main" id="{C9DF821C-021D-4627-A028-99BCD09B15E0}"/>
                  </a:ext>
                </a:extLst>
              </p:cNvPr>
              <p:cNvCxnSpPr>
                <a:cxnSpLocks/>
                <a:endCxn id="104" idx="6"/>
              </p:cNvCxnSpPr>
              <p:nvPr/>
            </p:nvCxnSpPr>
            <p:spPr bwMode="auto">
              <a:xfrm>
                <a:off x="3101629" y="5552639"/>
                <a:ext cx="272687" cy="215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9" name="Straight Arrow Connector 78">
                <a:extLst>
                  <a:ext uri="{FF2B5EF4-FFF2-40B4-BE49-F238E27FC236}">
                    <a16:creationId xmlns:a16="http://schemas.microsoft.com/office/drawing/2014/main" id="{D90B9B8C-76BF-46FC-B655-B23AC06245E6}"/>
                  </a:ext>
                </a:extLst>
              </p:cNvPr>
              <p:cNvCxnSpPr>
                <a:cxnSpLocks/>
                <a:stCxn id="105" idx="4"/>
                <a:endCxn id="104" idx="4"/>
              </p:cNvCxnSpPr>
              <p:nvPr/>
            </p:nvCxnSpPr>
            <p:spPr bwMode="auto">
              <a:xfrm>
                <a:off x="3005617" y="5648653"/>
                <a:ext cx="3242" cy="27159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83" name="Straight Arrow Connector 82">
                <a:extLst>
                  <a:ext uri="{FF2B5EF4-FFF2-40B4-BE49-F238E27FC236}">
                    <a16:creationId xmlns:a16="http://schemas.microsoft.com/office/drawing/2014/main" id="{7D848909-97E3-4FC4-B2C1-EC30E1473905}"/>
                  </a:ext>
                </a:extLst>
              </p:cNvPr>
              <p:cNvCxnSpPr>
                <a:cxnSpLocks/>
                <a:stCxn id="105" idx="5"/>
                <a:endCxn id="104" idx="5"/>
              </p:cNvCxnSpPr>
              <p:nvPr/>
            </p:nvCxnSpPr>
            <p:spPr bwMode="auto">
              <a:xfrm>
                <a:off x="3073508" y="5620532"/>
                <a:ext cx="193768" cy="19267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0" name="Straight Arrow Connector 89">
                <a:extLst>
                  <a:ext uri="{FF2B5EF4-FFF2-40B4-BE49-F238E27FC236}">
                    <a16:creationId xmlns:a16="http://schemas.microsoft.com/office/drawing/2014/main" id="{AAC913DC-5382-4E8D-BF61-3FA76F2717C9}"/>
                  </a:ext>
                </a:extLst>
              </p:cNvPr>
              <p:cNvCxnSpPr>
                <a:cxnSpLocks/>
                <a:stCxn id="105" idx="3"/>
                <a:endCxn id="104" idx="3"/>
              </p:cNvCxnSpPr>
              <p:nvPr/>
            </p:nvCxnSpPr>
            <p:spPr bwMode="auto">
              <a:xfrm flipH="1">
                <a:off x="2750441" y="5620532"/>
                <a:ext cx="187284" cy="19267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2" name="Straight Arrow Connector 91">
                <a:extLst>
                  <a:ext uri="{FF2B5EF4-FFF2-40B4-BE49-F238E27FC236}">
                    <a16:creationId xmlns:a16="http://schemas.microsoft.com/office/drawing/2014/main" id="{3D1EB26E-C6BC-42A2-91BA-98534135FACA}"/>
                  </a:ext>
                </a:extLst>
              </p:cNvPr>
              <p:cNvCxnSpPr>
                <a:cxnSpLocks/>
                <a:stCxn id="105" idx="7"/>
                <a:endCxn id="104" idx="7"/>
              </p:cNvCxnSpPr>
              <p:nvPr/>
            </p:nvCxnSpPr>
            <p:spPr bwMode="auto">
              <a:xfrm flipV="1">
                <a:off x="3073508" y="5296376"/>
                <a:ext cx="193768" cy="18837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3" name="Straight Arrow Connector 92">
                <a:extLst>
                  <a:ext uri="{FF2B5EF4-FFF2-40B4-BE49-F238E27FC236}">
                    <a16:creationId xmlns:a16="http://schemas.microsoft.com/office/drawing/2014/main" id="{4ABBBD85-A1F0-4739-913A-FB723D663E5A}"/>
                  </a:ext>
                </a:extLst>
              </p:cNvPr>
              <p:cNvCxnSpPr>
                <a:cxnSpLocks/>
                <a:stCxn id="105" idx="0"/>
                <a:endCxn id="104" idx="0"/>
              </p:cNvCxnSpPr>
              <p:nvPr/>
            </p:nvCxnSpPr>
            <p:spPr bwMode="auto">
              <a:xfrm flipV="1">
                <a:off x="3005617" y="5189336"/>
                <a:ext cx="3242" cy="26729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8" name="Straight Arrow Connector 97">
                <a:extLst>
                  <a:ext uri="{FF2B5EF4-FFF2-40B4-BE49-F238E27FC236}">
                    <a16:creationId xmlns:a16="http://schemas.microsoft.com/office/drawing/2014/main" id="{B16C54EB-8197-45BD-933B-8B8130ED2122}"/>
                  </a:ext>
                </a:extLst>
              </p:cNvPr>
              <p:cNvCxnSpPr>
                <a:cxnSpLocks/>
                <a:endCxn id="104" idx="1"/>
              </p:cNvCxnSpPr>
              <p:nvPr/>
            </p:nvCxnSpPr>
            <p:spPr bwMode="auto">
              <a:xfrm flipH="1" flipV="1">
                <a:off x="2750441" y="5296376"/>
                <a:ext cx="185664" cy="1761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9" name="Straight Arrow Connector 98">
                <a:extLst>
                  <a:ext uri="{FF2B5EF4-FFF2-40B4-BE49-F238E27FC236}">
                    <a16:creationId xmlns:a16="http://schemas.microsoft.com/office/drawing/2014/main" id="{FFFD8713-24E2-4899-8348-56A1C94A14A9}"/>
                  </a:ext>
                </a:extLst>
              </p:cNvPr>
              <p:cNvCxnSpPr>
                <a:cxnSpLocks/>
                <a:stCxn id="105" idx="2"/>
                <a:endCxn id="104" idx="2"/>
              </p:cNvCxnSpPr>
              <p:nvPr/>
            </p:nvCxnSpPr>
            <p:spPr bwMode="auto">
              <a:xfrm flipH="1">
                <a:off x="2643401" y="5552641"/>
                <a:ext cx="266203" cy="215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0" name="Oval 99">
                <a:extLst>
                  <a:ext uri="{FF2B5EF4-FFF2-40B4-BE49-F238E27FC236}">
                    <a16:creationId xmlns:a16="http://schemas.microsoft.com/office/drawing/2014/main" id="{0456171D-A749-4280-8AD5-FE6DB3CCCFB4}"/>
                  </a:ext>
                </a:extLst>
              </p:cNvPr>
              <p:cNvSpPr/>
              <p:nvPr/>
            </p:nvSpPr>
            <p:spPr bwMode="auto">
              <a:xfrm>
                <a:off x="2831575" y="5384446"/>
                <a:ext cx="345645" cy="335707"/>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1" name="Oval 100">
                <a:extLst>
                  <a:ext uri="{FF2B5EF4-FFF2-40B4-BE49-F238E27FC236}">
                    <a16:creationId xmlns:a16="http://schemas.microsoft.com/office/drawing/2014/main" id="{7C84F780-8968-4B39-B0C2-4A0165371571}"/>
                  </a:ext>
                </a:extLst>
              </p:cNvPr>
              <p:cNvSpPr/>
              <p:nvPr/>
            </p:nvSpPr>
            <p:spPr bwMode="auto">
              <a:xfrm>
                <a:off x="2785881" y="5345682"/>
                <a:ext cx="437852" cy="416604"/>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2" name="Oval 101">
                <a:extLst>
                  <a:ext uri="{FF2B5EF4-FFF2-40B4-BE49-F238E27FC236}">
                    <a16:creationId xmlns:a16="http://schemas.microsoft.com/office/drawing/2014/main" id="{14032BDA-6A67-45EF-BB9E-849F0CC1E2CA}"/>
                  </a:ext>
                </a:extLst>
              </p:cNvPr>
              <p:cNvSpPr/>
              <p:nvPr/>
            </p:nvSpPr>
            <p:spPr bwMode="auto">
              <a:xfrm>
                <a:off x="2736782" y="5290753"/>
                <a:ext cx="537670" cy="523776"/>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60" name="Group 59">
              <a:extLst>
                <a:ext uri="{FF2B5EF4-FFF2-40B4-BE49-F238E27FC236}">
                  <a16:creationId xmlns:a16="http://schemas.microsoft.com/office/drawing/2014/main" id="{8D99BEA9-0D7A-4E07-AC06-E351C1F7BA47}"/>
                </a:ext>
              </a:extLst>
            </p:cNvPr>
            <p:cNvGrpSpPr/>
            <p:nvPr/>
          </p:nvGrpSpPr>
          <p:grpSpPr>
            <a:xfrm>
              <a:off x="2414273" y="1116339"/>
              <a:ext cx="1713434" cy="828653"/>
              <a:chOff x="988135" y="3928265"/>
              <a:chExt cx="1713434" cy="828653"/>
            </a:xfrm>
          </p:grpSpPr>
          <p:sp>
            <p:nvSpPr>
              <p:cNvPr id="68" name="TextBox 67">
                <a:extLst>
                  <a:ext uri="{FF2B5EF4-FFF2-40B4-BE49-F238E27FC236}">
                    <a16:creationId xmlns:a16="http://schemas.microsoft.com/office/drawing/2014/main" id="{8AA1E804-43A1-4654-A2E0-2EB3F90E6461}"/>
                  </a:ext>
                </a:extLst>
              </p:cNvPr>
              <p:cNvSpPr txBox="1"/>
              <p:nvPr/>
            </p:nvSpPr>
            <p:spPr>
              <a:xfrm>
                <a:off x="1237062" y="3928265"/>
                <a:ext cx="1464507" cy="828653"/>
              </a:xfrm>
              <a:prstGeom prst="rect">
                <a:avLst/>
              </a:prstGeom>
              <a:noFill/>
            </p:spPr>
            <p:txBody>
              <a:bodyPr wrap="square" rtlCol="0">
                <a:spAutoFit/>
              </a:bodyPr>
              <a:lstStyle/>
              <a:p>
                <a:r>
                  <a:rPr lang="en-US" dirty="0"/>
                  <a:t> </a:t>
                </a:r>
                <a:r>
                  <a:rPr lang="en-US" dirty="0" smtClean="0"/>
                  <a:t>E-field</a:t>
                </a:r>
              </a:p>
              <a:p>
                <a:r>
                  <a:rPr lang="en-US" dirty="0" smtClean="0"/>
                  <a:t> </a:t>
                </a:r>
                <a:r>
                  <a:rPr lang="en-US" dirty="0"/>
                  <a:t>---H-field</a:t>
                </a:r>
                <a:endParaRPr lang="en-GB" dirty="0"/>
              </a:p>
            </p:txBody>
          </p:sp>
          <p:cxnSp>
            <p:nvCxnSpPr>
              <p:cNvPr id="69" name="Straight Connector 68">
                <a:extLst>
                  <a:ext uri="{FF2B5EF4-FFF2-40B4-BE49-F238E27FC236}">
                    <a16:creationId xmlns:a16="http://schemas.microsoft.com/office/drawing/2014/main" id="{290785E2-3F7A-42B6-8291-A55972D5D5BF}"/>
                  </a:ext>
                </a:extLst>
              </p:cNvPr>
              <p:cNvCxnSpPr>
                <a:cxnSpLocks/>
              </p:cNvCxnSpPr>
              <p:nvPr/>
            </p:nvCxnSpPr>
            <p:spPr bwMode="auto">
              <a:xfrm>
                <a:off x="988135" y="4134768"/>
                <a:ext cx="3472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grpSp>
        <p:nvGrpSpPr>
          <p:cNvPr id="45" name="Group 44"/>
          <p:cNvGrpSpPr/>
          <p:nvPr/>
        </p:nvGrpSpPr>
        <p:grpSpPr>
          <a:xfrm>
            <a:off x="3216146" y="3151344"/>
            <a:ext cx="5691793" cy="1233241"/>
            <a:chOff x="3216146" y="3151344"/>
            <a:chExt cx="5691793" cy="1233241"/>
          </a:xfrm>
        </p:grpSpPr>
        <p:grpSp>
          <p:nvGrpSpPr>
            <p:cNvPr id="76" name="Group 75"/>
            <p:cNvGrpSpPr/>
            <p:nvPr/>
          </p:nvGrpSpPr>
          <p:grpSpPr>
            <a:xfrm>
              <a:off x="3653842" y="3151344"/>
              <a:ext cx="5254097" cy="1233241"/>
              <a:chOff x="2540000" y="3873500"/>
              <a:chExt cx="5254097" cy="1233241"/>
            </a:xfrm>
          </p:grpSpPr>
          <p:sp>
            <p:nvSpPr>
              <p:cNvPr id="74" name="Rectangle 73"/>
              <p:cNvSpPr/>
              <p:nvPr/>
            </p:nvSpPr>
            <p:spPr>
              <a:xfrm>
                <a:off x="2540000" y="3873500"/>
                <a:ext cx="5254097" cy="1233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6" name="Group 45"/>
              <p:cNvGrpSpPr/>
              <p:nvPr/>
            </p:nvGrpSpPr>
            <p:grpSpPr>
              <a:xfrm>
                <a:off x="2655055" y="3960000"/>
                <a:ext cx="4928913" cy="1080000"/>
                <a:chOff x="1635583" y="2160000"/>
                <a:chExt cx="4928913" cy="1080000"/>
              </a:xfrm>
            </p:grpSpPr>
            <p:cxnSp>
              <p:nvCxnSpPr>
                <p:cNvPr id="47" name="Straight Connector 46"/>
                <p:cNvCxnSpPr>
                  <a:stCxn id="54" idx="0"/>
                </p:cNvCxnSpPr>
                <p:nvPr/>
              </p:nvCxnSpPr>
              <p:spPr>
                <a:xfrm>
                  <a:off x="1743583" y="2160000"/>
                  <a:ext cx="4725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54" idx="4"/>
                </p:cNvCxnSpPr>
                <p:nvPr/>
              </p:nvCxnSpPr>
              <p:spPr>
                <a:xfrm>
                  <a:off x="1743583" y="3240000"/>
                  <a:ext cx="4725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6348496" y="216000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p:cNvSpPr/>
                <p:nvPr/>
              </p:nvSpPr>
              <p:spPr>
                <a:xfrm>
                  <a:off x="6420496"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Straight Connector 50"/>
                <p:cNvCxnSpPr/>
                <p:nvPr/>
              </p:nvCxnSpPr>
              <p:spPr>
                <a:xfrm>
                  <a:off x="2160000" y="252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160000" y="288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Oval 52"/>
                <p:cNvSpPr/>
                <p:nvPr/>
              </p:nvSpPr>
              <p:spPr>
                <a:xfrm>
                  <a:off x="2128542"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p:cNvSpPr/>
                <p:nvPr/>
              </p:nvSpPr>
              <p:spPr>
                <a:xfrm>
                  <a:off x="1635583" y="2160000"/>
                  <a:ext cx="216000" cy="10800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0" name="Group 19"/>
            <p:cNvGrpSpPr/>
            <p:nvPr/>
          </p:nvGrpSpPr>
          <p:grpSpPr>
            <a:xfrm>
              <a:off x="3216146" y="3603941"/>
              <a:ext cx="683893" cy="360000"/>
              <a:chOff x="3216146" y="3581081"/>
              <a:chExt cx="683893" cy="360000"/>
            </a:xfrm>
          </p:grpSpPr>
          <p:sp>
            <p:nvSpPr>
              <p:cNvPr id="111" name="Oval 110"/>
              <p:cNvSpPr/>
              <p:nvPr/>
            </p:nvSpPr>
            <p:spPr>
              <a:xfrm>
                <a:off x="3828039" y="3581081"/>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2" name="Straight Connector 111"/>
              <p:cNvCxnSpPr/>
              <p:nvPr/>
            </p:nvCxnSpPr>
            <p:spPr>
              <a:xfrm>
                <a:off x="3239288" y="3581081"/>
                <a:ext cx="6376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3239288" y="3941081"/>
                <a:ext cx="6376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Oval 113"/>
              <p:cNvSpPr/>
              <p:nvPr/>
            </p:nvSpPr>
            <p:spPr>
              <a:xfrm>
                <a:off x="3216146" y="3581081"/>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16" name="Group 115"/>
          <p:cNvGrpSpPr/>
          <p:nvPr/>
        </p:nvGrpSpPr>
        <p:grpSpPr>
          <a:xfrm>
            <a:off x="5849040" y="3573685"/>
            <a:ext cx="2109309" cy="348109"/>
            <a:chOff x="4134327" y="2112150"/>
            <a:chExt cx="2109309" cy="348109"/>
          </a:xfrm>
        </p:grpSpPr>
        <p:sp>
          <p:nvSpPr>
            <p:cNvPr id="117" name="Left-Right Arrow 116"/>
            <p:cNvSpPr/>
            <p:nvPr/>
          </p:nvSpPr>
          <p:spPr>
            <a:xfrm>
              <a:off x="4134327" y="2116352"/>
              <a:ext cx="2109309" cy="327389"/>
            </a:xfrm>
            <a:prstGeom prst="leftRightArrow">
              <a:avLst>
                <a:gd name="adj1" fmla="val 58624"/>
                <a:gd name="adj2" fmla="val 50000"/>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TextBox 117"/>
            <p:cNvSpPr txBox="1"/>
            <p:nvPr/>
          </p:nvSpPr>
          <p:spPr>
            <a:xfrm>
              <a:off x="4501569" y="2112150"/>
              <a:ext cx="1374826" cy="348109"/>
            </a:xfrm>
            <a:prstGeom prst="rect">
              <a:avLst/>
            </a:prstGeom>
            <a:noFill/>
          </p:spPr>
          <p:txBody>
            <a:bodyPr wrap="square" rtlCol="0">
              <a:spAutoFit/>
            </a:bodyPr>
            <a:lstStyle/>
            <a:p>
              <a:pPr algn="ctr" defTabSz="422041"/>
              <a:r>
                <a:rPr lang="en-GB" sz="1662" b="1" dirty="0">
                  <a:solidFill>
                    <a:schemeClr val="bg1"/>
                  </a:solidFill>
                  <a:latin typeface="Constantia" panose="02030602050306030303" pitchFamily="18" charset="0"/>
                </a:rPr>
                <a:t>Beam axis</a:t>
              </a:r>
            </a:p>
          </p:txBody>
        </p:sp>
      </p:grpSp>
      <p:grpSp>
        <p:nvGrpSpPr>
          <p:cNvPr id="140" name="Group 139"/>
          <p:cNvGrpSpPr/>
          <p:nvPr/>
        </p:nvGrpSpPr>
        <p:grpSpPr>
          <a:xfrm>
            <a:off x="3868669" y="3256924"/>
            <a:ext cx="469817" cy="1057668"/>
            <a:chOff x="3868669" y="3256924"/>
            <a:chExt cx="469817" cy="1057668"/>
          </a:xfrm>
        </p:grpSpPr>
        <p:cxnSp>
          <p:nvCxnSpPr>
            <p:cNvPr id="17" name="Straight Arrow Connector 16"/>
            <p:cNvCxnSpPr/>
            <p:nvPr/>
          </p:nvCxnSpPr>
          <p:spPr>
            <a:xfrm flipH="1">
              <a:off x="3868669" y="3603941"/>
              <a:ext cx="433817" cy="6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flipH="1">
              <a:off x="3890304" y="3963941"/>
              <a:ext cx="412182" cy="60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p:nvPr/>
          </p:nvCxnSpPr>
          <p:spPr>
            <a:xfrm flipH="1">
              <a:off x="3931589" y="3966990"/>
              <a:ext cx="366355" cy="1878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flipH="1" flipV="1">
              <a:off x="3897417" y="3447797"/>
              <a:ext cx="405069" cy="156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p:nvPr/>
          </p:nvCxnSpPr>
          <p:spPr>
            <a:xfrm flipH="1" flipV="1">
              <a:off x="4046523" y="3256924"/>
              <a:ext cx="261227" cy="337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flipH="1">
              <a:off x="3969418" y="3978792"/>
              <a:ext cx="369068" cy="335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34" name="Group 133"/>
          <p:cNvGrpSpPr/>
          <p:nvPr/>
        </p:nvGrpSpPr>
        <p:grpSpPr>
          <a:xfrm>
            <a:off x="3442484" y="3595268"/>
            <a:ext cx="2205854" cy="1412357"/>
            <a:chOff x="3460812" y="3600891"/>
            <a:chExt cx="2205854" cy="1412357"/>
          </a:xfrm>
        </p:grpSpPr>
        <p:sp>
          <p:nvSpPr>
            <p:cNvPr id="115" name="TextBox 114"/>
            <p:cNvSpPr txBox="1"/>
            <p:nvPr/>
          </p:nvSpPr>
          <p:spPr>
            <a:xfrm>
              <a:off x="3460812" y="4409365"/>
              <a:ext cx="2205854" cy="603883"/>
            </a:xfrm>
            <a:prstGeom prst="rect">
              <a:avLst/>
            </a:prstGeom>
            <a:noFill/>
          </p:spPr>
          <p:txBody>
            <a:bodyPr wrap="square" rtlCol="0">
              <a:spAutoFit/>
            </a:bodyPr>
            <a:lstStyle/>
            <a:p>
              <a:pPr defTabSz="422041"/>
              <a:r>
                <a:rPr lang="en-GB" sz="1662" b="1" dirty="0" smtClean="0">
                  <a:solidFill>
                    <a:srgbClr val="C0504D"/>
                  </a:solidFill>
                  <a:latin typeface="Constantia" panose="02030602050306030303" pitchFamily="18" charset="0"/>
                </a:rPr>
                <a:t>Ceramic gap = electric Open</a:t>
              </a:r>
              <a:endParaRPr lang="en-GB" sz="1662" b="1" dirty="0">
                <a:solidFill>
                  <a:srgbClr val="C0504D"/>
                </a:solidFill>
                <a:latin typeface="Constantia" panose="02030602050306030303" pitchFamily="18" charset="0"/>
              </a:endParaRPr>
            </a:p>
          </p:txBody>
        </p:sp>
        <p:grpSp>
          <p:nvGrpSpPr>
            <p:cNvPr id="129" name="Group 128"/>
            <p:cNvGrpSpPr/>
            <p:nvPr/>
          </p:nvGrpSpPr>
          <p:grpSpPr>
            <a:xfrm>
              <a:off x="3850281" y="3600891"/>
              <a:ext cx="499342" cy="360000"/>
              <a:chOff x="3216146" y="3581081"/>
              <a:chExt cx="683893" cy="360000"/>
            </a:xfrm>
          </p:grpSpPr>
          <p:sp>
            <p:nvSpPr>
              <p:cNvPr id="130" name="Oval 129"/>
              <p:cNvSpPr/>
              <p:nvPr/>
            </p:nvSpPr>
            <p:spPr>
              <a:xfrm>
                <a:off x="3828039" y="3581081"/>
                <a:ext cx="72000" cy="360000"/>
              </a:xfrm>
              <a:prstGeom prst="ellipse">
                <a:avLst/>
              </a:prstGeom>
              <a:solidFill>
                <a:schemeClr val="bg1"/>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1" name="Straight Connector 130"/>
              <p:cNvCxnSpPr/>
              <p:nvPr/>
            </p:nvCxnSpPr>
            <p:spPr>
              <a:xfrm>
                <a:off x="3239288" y="3581081"/>
                <a:ext cx="63760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3239288" y="3941081"/>
                <a:ext cx="63760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33" name="Oval 132"/>
              <p:cNvSpPr/>
              <p:nvPr/>
            </p:nvSpPr>
            <p:spPr>
              <a:xfrm>
                <a:off x="3216146" y="3581081"/>
                <a:ext cx="72000" cy="360000"/>
              </a:xfrm>
              <a:prstGeom prst="ellipse">
                <a:avLst/>
              </a:prstGeom>
              <a:solidFill>
                <a:schemeClr val="bg1"/>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42" name="Group 41"/>
          <p:cNvGrpSpPr/>
          <p:nvPr/>
        </p:nvGrpSpPr>
        <p:grpSpPr>
          <a:xfrm>
            <a:off x="967139" y="2759213"/>
            <a:ext cx="4408950" cy="2751908"/>
            <a:chOff x="874002" y="2596741"/>
            <a:chExt cx="4408950" cy="2751908"/>
          </a:xfrm>
        </p:grpSpPr>
        <p:sp>
          <p:nvSpPr>
            <p:cNvPr id="39" name="Oval 38"/>
            <p:cNvSpPr/>
            <p:nvPr/>
          </p:nvSpPr>
          <p:spPr>
            <a:xfrm>
              <a:off x="2801009" y="2596741"/>
              <a:ext cx="2481943" cy="275190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TextBox 40"/>
            <p:cNvSpPr txBox="1"/>
            <p:nvPr/>
          </p:nvSpPr>
          <p:spPr>
            <a:xfrm>
              <a:off x="874002" y="3244808"/>
              <a:ext cx="1980867" cy="1200329"/>
            </a:xfrm>
            <a:prstGeom prst="rect">
              <a:avLst/>
            </a:prstGeom>
            <a:noFill/>
          </p:spPr>
          <p:txBody>
            <a:bodyPr wrap="square" rtlCol="0">
              <a:spAutoFit/>
            </a:bodyPr>
            <a:lstStyle/>
            <a:p>
              <a:r>
                <a:rPr lang="en-US" dirty="0" smtClean="0"/>
                <a:t>This side acts like a capacitor, we speak of capacitive loading.</a:t>
              </a:r>
              <a:endParaRPr lang="de-DE" dirty="0"/>
            </a:p>
          </p:txBody>
        </p:sp>
      </p:grpSp>
    </p:spTree>
    <p:extLst>
      <p:ext uri="{BB962C8B-B14F-4D97-AF65-F5344CB8AC3E}">
        <p14:creationId xmlns:p14="http://schemas.microsoft.com/office/powerpoint/2010/main" val="109602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barn(outVertical)">
                                      <p:cBhvr>
                                        <p:cTn id="7" dur="500"/>
                                        <p:tgtEl>
                                          <p:spTgt spid="8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right)">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116"/>
                                        </p:tgtEl>
                                        <p:attrNameLst>
                                          <p:attrName>style.visibility</p:attrName>
                                        </p:attrNameLst>
                                      </p:cBhvr>
                                      <p:to>
                                        <p:strVal val="visible"/>
                                      </p:to>
                                    </p:set>
                                    <p:animEffect transition="in" filter="barn(outVertical)">
                                      <p:cBhvr>
                                        <p:cTn id="17" dur="500"/>
                                        <p:tgtEl>
                                          <p:spTgt spid="11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140"/>
                                        </p:tgtEl>
                                        <p:attrNameLst>
                                          <p:attrName>style.visibility</p:attrName>
                                        </p:attrNameLst>
                                      </p:cBhvr>
                                      <p:to>
                                        <p:strVal val="visible"/>
                                      </p:to>
                                    </p:set>
                                    <p:animEffect transition="in" filter="wipe(right)">
                                      <p:cBhvr>
                                        <p:cTn id="22" dur="500"/>
                                        <p:tgtEl>
                                          <p:spTgt spid="1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4"/>
                                        </p:tgtEl>
                                        <p:attrNameLst>
                                          <p:attrName>style.visibility</p:attrName>
                                        </p:attrNameLst>
                                      </p:cBhvr>
                                      <p:to>
                                        <p:strVal val="visible"/>
                                      </p:to>
                                    </p:set>
                                    <p:animEffect transition="in" filter="fade">
                                      <p:cBhvr>
                                        <p:cTn id="27" dur="500"/>
                                        <p:tgtEl>
                                          <p:spTgt spid="134"/>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394273" y="723960"/>
            <a:ext cx="8101012" cy="540822"/>
          </a:xfrm>
          <a:prstGeom prst="rect">
            <a:avLst/>
          </a:prstGeom>
          <a:noFill/>
          <a:ln w="9525">
            <a:noFill/>
            <a:miter lim="800000"/>
            <a:headEnd/>
            <a:tailEnd/>
          </a:ln>
          <a:effectLst/>
        </p:spPr>
        <p:txBody>
          <a:bodyPr/>
          <a:lstStyle/>
          <a:p>
            <a:pPr marL="457200" indent="-457200" algn="l">
              <a:spcBef>
                <a:spcPct val="20000"/>
              </a:spcBef>
              <a:buFont typeface="Arial" panose="020B0604020202020204" pitchFamily="34" charset="0"/>
              <a:buChar char="•"/>
            </a:pPr>
            <a:r>
              <a:rPr lang="en-GB" sz="2100" b="1" dirty="0">
                <a:latin typeface="Constantia" pitchFamily="18" charset="0"/>
                <a:cs typeface="Times New Roman" pitchFamily="18" charset="0"/>
                <a:sym typeface="Wingdings" pitchFamily="2" charset="2"/>
              </a:rPr>
              <a:t>Coaxial structure with inner conductor as beam </a:t>
            </a:r>
            <a:r>
              <a:rPr lang="en-GB" sz="2100" b="1" dirty="0" smtClean="0">
                <a:latin typeface="Constantia" pitchFamily="18" charset="0"/>
                <a:cs typeface="Times New Roman" pitchFamily="18" charset="0"/>
                <a:sym typeface="Wingdings" pitchFamily="2" charset="2"/>
              </a:rPr>
              <a:t>pipe </a:t>
            </a:r>
            <a:endParaRPr lang="en-GB" sz="2100" b="1" dirty="0">
              <a:latin typeface="Constantia" pitchFamily="18" charset="0"/>
              <a:cs typeface="Times New Roman" pitchFamily="18" charset="0"/>
              <a:sym typeface="Wingdings" pitchFamily="2" charset="2"/>
            </a:endParaRPr>
          </a:p>
        </p:txBody>
      </p:sp>
      <p:sp>
        <p:nvSpPr>
          <p:cNvPr id="1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a:solidFill>
                  <a:srgbClr val="1F497D"/>
                </a:solidFill>
                <a:latin typeface="Constantia" pitchFamily="18" charset="0"/>
              </a:rPr>
              <a:t>RF cavities in low frequency range</a:t>
            </a:r>
            <a:endParaRPr lang="en-GB" sz="3200" dirty="0">
              <a:solidFill>
                <a:srgbClr val="1F497D"/>
              </a:solidFill>
              <a:latin typeface="Constantia" pitchFamily="18" charset="0"/>
            </a:endParaRPr>
          </a:p>
        </p:txBody>
      </p:sp>
      <p:grpSp>
        <p:nvGrpSpPr>
          <p:cNvPr id="97" name="Group 96"/>
          <p:cNvGrpSpPr/>
          <p:nvPr/>
        </p:nvGrpSpPr>
        <p:grpSpPr>
          <a:xfrm>
            <a:off x="521494" y="1493236"/>
            <a:ext cx="8289242" cy="3350275"/>
            <a:chOff x="503238" y="4014868"/>
            <a:chExt cx="8289242" cy="3350275"/>
          </a:xfrm>
        </p:grpSpPr>
        <p:graphicFrame>
          <p:nvGraphicFramePr>
            <p:cNvPr id="21" name="Object 24"/>
            <p:cNvGraphicFramePr>
              <a:graphicFrameLocks noChangeAspect="1"/>
            </p:cNvGraphicFramePr>
            <p:nvPr>
              <p:extLst>
                <p:ext uri="{D42A27DB-BD31-4B8C-83A1-F6EECF244321}">
                  <p14:modId xmlns:p14="http://schemas.microsoft.com/office/powerpoint/2010/main" val="3431520472"/>
                </p:ext>
              </p:extLst>
            </p:nvPr>
          </p:nvGraphicFramePr>
          <p:xfrm>
            <a:off x="4317019" y="4499152"/>
            <a:ext cx="4475461" cy="2865991"/>
          </p:xfrm>
          <a:graphic>
            <a:graphicData uri="http://schemas.openxmlformats.org/presentationml/2006/ole">
              <mc:AlternateContent xmlns:mc="http://schemas.openxmlformats.org/markup-compatibility/2006">
                <mc:Choice xmlns:v="urn:schemas-microsoft-com:vml" Requires="v">
                  <p:oleObj spid="_x0000_s13395" name="Image" r:id="rId4" imgW="19504762" imgH="14628571" progId="PSP7.Image">
                    <p:embed/>
                  </p:oleObj>
                </mc:Choice>
                <mc:Fallback>
                  <p:oleObj name="Image" r:id="rId4" imgW="19504762" imgH="14628571" progId="PSP7.Image">
                    <p:embed/>
                    <p:pic>
                      <p:nvPicPr>
                        <p:cNvPr id="21"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7019" y="4499152"/>
                          <a:ext cx="4475461" cy="2865991"/>
                        </a:xfrm>
                        <a:prstGeom prst="rect">
                          <a:avLst/>
                        </a:prstGeom>
                        <a:noFill/>
                        <a:ln>
                          <a:noFill/>
                        </a:ln>
                        <a:effectLst/>
                      </p:spPr>
                    </p:pic>
                  </p:oleObj>
                </mc:Fallback>
              </mc:AlternateContent>
            </a:graphicData>
          </a:graphic>
        </p:graphicFrame>
        <p:pic>
          <p:nvPicPr>
            <p:cNvPr id="85" name="Picture 5" descr="C:\Heiko\Vorträge\3D-gross-koax.tif"/>
            <p:cNvPicPr>
              <a:picLocks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20588" t="8007" r="9570" b="10480"/>
            <a:stretch/>
          </p:blipFill>
          <p:spPr bwMode="auto">
            <a:xfrm>
              <a:off x="1498125" y="4691346"/>
              <a:ext cx="2037610" cy="2580233"/>
            </a:xfrm>
            <a:prstGeom prst="rect">
              <a:avLst/>
            </a:prstGeom>
            <a:noFill/>
            <a:extLst>
              <a:ext uri="{909E8E84-426E-40DD-AFC4-6F175D3DCCD1}">
                <a14:hiddenFill xmlns:a14="http://schemas.microsoft.com/office/drawing/2010/main">
                  <a:solidFill>
                    <a:srgbClr val="FFFFFF"/>
                  </a:solidFill>
                </a14:hiddenFill>
              </a:ext>
            </a:extLst>
          </p:spPr>
        </p:pic>
        <p:sp>
          <p:nvSpPr>
            <p:cNvPr id="86" name="Rectangle 7"/>
            <p:cNvSpPr>
              <a:spLocks noChangeArrowheads="1"/>
            </p:cNvSpPr>
            <p:nvPr/>
          </p:nvSpPr>
          <p:spPr bwMode="auto">
            <a:xfrm>
              <a:off x="503238" y="4014868"/>
              <a:ext cx="8101012" cy="838200"/>
            </a:xfrm>
            <a:prstGeom prst="rect">
              <a:avLst/>
            </a:prstGeom>
            <a:noFill/>
            <a:ln w="9525">
              <a:noFill/>
              <a:miter lim="800000"/>
              <a:headEnd/>
              <a:tailEnd/>
            </a:ln>
            <a:effectLst/>
          </p:spPr>
          <p:txBody>
            <a:bodyPr/>
            <a:lstStyle/>
            <a:p>
              <a:pPr marL="457200" indent="-457200" algn="ctr">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Add </a:t>
              </a:r>
              <a:r>
                <a:rPr lang="en-GB" sz="2100" b="1" dirty="0" smtClean="0">
                  <a:latin typeface="Constantia" pitchFamily="18" charset="0"/>
                  <a:cs typeface="Times New Roman" pitchFamily="18" charset="0"/>
                  <a:sym typeface="Wingdings" pitchFamily="2" charset="2"/>
                </a:rPr>
                <a:t>more </a:t>
              </a:r>
              <a:r>
                <a:rPr lang="en-GB" sz="2100" b="1" dirty="0">
                  <a:latin typeface="Constantia" pitchFamily="18" charset="0"/>
                  <a:cs typeface="Times New Roman" pitchFamily="18" charset="0"/>
                  <a:sym typeface="Wingdings" pitchFamily="2" charset="2"/>
                </a:rPr>
                <a:t>capacitive          or            inductive </a:t>
              </a:r>
              <a:r>
                <a:rPr lang="en-GB" sz="2100" b="1" dirty="0" smtClean="0">
                  <a:latin typeface="Constantia" pitchFamily="18" charset="0"/>
                  <a:cs typeface="Times New Roman" pitchFamily="18" charset="0"/>
                  <a:sym typeface="Wingdings" pitchFamily="2" charset="2"/>
                </a:rPr>
                <a:t>loading</a:t>
              </a:r>
              <a:endParaRPr lang="en-GB" sz="2100" b="1" dirty="0">
                <a:latin typeface="Constantia" pitchFamily="18" charset="0"/>
                <a:cs typeface="Times New Roman" pitchFamily="18" charset="0"/>
                <a:sym typeface="Wingdings" pitchFamily="2" charset="2"/>
              </a:endParaRPr>
            </a:p>
          </p:txBody>
        </p:sp>
        <p:sp>
          <p:nvSpPr>
            <p:cNvPr id="87" name="Down Arrow 86"/>
            <p:cNvSpPr/>
            <p:nvPr/>
          </p:nvSpPr>
          <p:spPr bwMode="auto">
            <a:xfrm>
              <a:off x="6043197" y="4384800"/>
              <a:ext cx="511553" cy="305051"/>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sp>
          <p:nvSpPr>
            <p:cNvPr id="88" name="Down Arrow 87"/>
            <p:cNvSpPr/>
            <p:nvPr/>
          </p:nvSpPr>
          <p:spPr bwMode="auto">
            <a:xfrm>
              <a:off x="2125246" y="4462892"/>
              <a:ext cx="511553" cy="305051"/>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grpSp>
      <p:grpSp>
        <p:nvGrpSpPr>
          <p:cNvPr id="96" name="Group 95"/>
          <p:cNvGrpSpPr/>
          <p:nvPr/>
        </p:nvGrpSpPr>
        <p:grpSpPr>
          <a:xfrm>
            <a:off x="640604" y="4392687"/>
            <a:ext cx="1199111" cy="838231"/>
            <a:chOff x="1455944" y="5816601"/>
            <a:chExt cx="1199111" cy="838231"/>
          </a:xfrm>
        </p:grpSpPr>
        <p:sp>
          <p:nvSpPr>
            <p:cNvPr id="89" name="TextBox 88"/>
            <p:cNvSpPr txBox="1"/>
            <p:nvPr/>
          </p:nvSpPr>
          <p:spPr>
            <a:xfrm>
              <a:off x="1455944" y="6008501"/>
              <a:ext cx="1199111" cy="646331"/>
            </a:xfrm>
            <a:prstGeom prst="rect">
              <a:avLst/>
            </a:prstGeom>
            <a:noFill/>
          </p:spPr>
          <p:txBody>
            <a:bodyPr wrap="none" rtlCol="0">
              <a:spAutoFit/>
            </a:bodyPr>
            <a:lstStyle/>
            <a:p>
              <a:pPr defTabSz="422041"/>
              <a:r>
                <a:rPr lang="en-GB" b="1" dirty="0">
                  <a:solidFill>
                    <a:srgbClr val="FF0000"/>
                  </a:solidFill>
                  <a:latin typeface="Constantia" panose="02030602050306030303" pitchFamily="18" charset="0"/>
                </a:rPr>
                <a:t>Plate</a:t>
              </a:r>
              <a:br>
                <a:rPr lang="en-GB" b="1" dirty="0">
                  <a:solidFill>
                    <a:srgbClr val="FF0000"/>
                  </a:solidFill>
                  <a:latin typeface="Constantia" panose="02030602050306030303" pitchFamily="18" charset="0"/>
                </a:rPr>
              </a:br>
              <a:r>
                <a:rPr lang="en-GB" b="1" dirty="0">
                  <a:solidFill>
                    <a:srgbClr val="FF0000"/>
                  </a:solidFill>
                  <a:latin typeface="Constantia" panose="02030602050306030303" pitchFamily="18" charset="0"/>
                </a:rPr>
                <a:t>capacitor</a:t>
              </a:r>
            </a:p>
          </p:txBody>
        </p:sp>
        <p:cxnSp>
          <p:nvCxnSpPr>
            <p:cNvPr id="91" name="Straight Arrow Connector 90"/>
            <p:cNvCxnSpPr/>
            <p:nvPr/>
          </p:nvCxnSpPr>
          <p:spPr>
            <a:xfrm flipV="1">
              <a:off x="2159794" y="5816601"/>
              <a:ext cx="380206" cy="350837"/>
            </a:xfrm>
            <a:prstGeom prst="straightConnector1">
              <a:avLst/>
            </a:prstGeom>
            <a:ln w="381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63" name="Group 62"/>
          <p:cNvGrpSpPr/>
          <p:nvPr/>
        </p:nvGrpSpPr>
        <p:grpSpPr>
          <a:xfrm>
            <a:off x="5628098" y="4392687"/>
            <a:ext cx="1378262" cy="838231"/>
            <a:chOff x="4149244" y="5816601"/>
            <a:chExt cx="1378262" cy="838231"/>
          </a:xfrm>
        </p:grpSpPr>
        <p:sp>
          <p:nvSpPr>
            <p:cNvPr id="66" name="TextBox 65"/>
            <p:cNvSpPr txBox="1"/>
            <p:nvPr/>
          </p:nvSpPr>
          <p:spPr>
            <a:xfrm>
              <a:off x="4149244" y="6008501"/>
              <a:ext cx="1378262" cy="646331"/>
            </a:xfrm>
            <a:prstGeom prst="rect">
              <a:avLst/>
            </a:prstGeom>
            <a:noFill/>
          </p:spPr>
          <p:txBody>
            <a:bodyPr wrap="none" rtlCol="0">
              <a:spAutoFit/>
            </a:bodyPr>
            <a:lstStyle/>
            <a:p>
              <a:pPr defTabSz="422041"/>
              <a:r>
                <a:rPr lang="en-GB" b="1" dirty="0">
                  <a:solidFill>
                    <a:srgbClr val="FF0000"/>
                  </a:solidFill>
                  <a:latin typeface="Constantia" panose="02030602050306030303" pitchFamily="18" charset="0"/>
                </a:rPr>
                <a:t>Ferrite</a:t>
              </a:r>
              <a:br>
                <a:rPr lang="en-GB" b="1" dirty="0">
                  <a:solidFill>
                    <a:srgbClr val="FF0000"/>
                  </a:solidFill>
                  <a:latin typeface="Constantia" panose="02030602050306030303" pitchFamily="18" charset="0"/>
                </a:rPr>
              </a:br>
              <a:r>
                <a:rPr lang="en-GB" b="1" dirty="0">
                  <a:solidFill>
                    <a:srgbClr val="FF0000"/>
                  </a:solidFill>
                  <a:latin typeface="Constantia" panose="02030602050306030303" pitchFamily="18" charset="0"/>
                </a:rPr>
                <a:t>inductivity</a:t>
              </a:r>
            </a:p>
          </p:txBody>
        </p:sp>
        <p:cxnSp>
          <p:nvCxnSpPr>
            <p:cNvPr id="67" name="Straight Arrow Connector 66"/>
            <p:cNvCxnSpPr/>
            <p:nvPr/>
          </p:nvCxnSpPr>
          <p:spPr>
            <a:xfrm flipV="1">
              <a:off x="5015019" y="5816601"/>
              <a:ext cx="380206" cy="350837"/>
            </a:xfrm>
            <a:prstGeom prst="straightConnector1">
              <a:avLst/>
            </a:prstGeom>
            <a:ln w="381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70" name="Group 69">
            <a:extLst>
              <a:ext uri="{FF2B5EF4-FFF2-40B4-BE49-F238E27FC236}">
                <a16:creationId xmlns:a16="http://schemas.microsoft.com/office/drawing/2014/main" id="{15D9B79D-EFE6-4DB2-A212-F0E7156BB5DF}"/>
              </a:ext>
            </a:extLst>
          </p:cNvPr>
          <p:cNvGrpSpPr/>
          <p:nvPr/>
        </p:nvGrpSpPr>
        <p:grpSpPr>
          <a:xfrm>
            <a:off x="2874824" y="5464528"/>
            <a:ext cx="2332690" cy="979917"/>
            <a:chOff x="335250" y="1526714"/>
            <a:chExt cx="3110253" cy="1306556"/>
          </a:xfrm>
        </p:grpSpPr>
        <p:pic>
          <p:nvPicPr>
            <p:cNvPr id="72" name="Picture 71" descr="A picture containing text, clock&#10;&#10;Description automatically generated">
              <a:extLst>
                <a:ext uri="{FF2B5EF4-FFF2-40B4-BE49-F238E27FC236}">
                  <a16:creationId xmlns:a16="http://schemas.microsoft.com/office/drawing/2014/main" id="{19C6E9C2-B95D-438A-B6A2-072F0BFDC04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2801" y="1526714"/>
              <a:ext cx="1676977" cy="773075"/>
            </a:xfrm>
            <a:prstGeom prst="rect">
              <a:avLst/>
            </a:prstGeom>
            <a:ln w="28575">
              <a:solidFill>
                <a:srgbClr val="CC0000"/>
              </a:solidFill>
            </a:ln>
          </p:spPr>
        </p:pic>
        <p:sp>
          <p:nvSpPr>
            <p:cNvPr id="73" name="TextBox 72">
              <a:extLst>
                <a:ext uri="{FF2B5EF4-FFF2-40B4-BE49-F238E27FC236}">
                  <a16:creationId xmlns:a16="http://schemas.microsoft.com/office/drawing/2014/main" id="{9D42CBA8-9F03-4018-AED3-611DBD5FAEE2}"/>
                </a:ext>
              </a:extLst>
            </p:cNvPr>
            <p:cNvSpPr txBox="1"/>
            <p:nvPr/>
          </p:nvSpPr>
          <p:spPr>
            <a:xfrm>
              <a:off x="335250" y="2299790"/>
              <a:ext cx="3110253" cy="533480"/>
            </a:xfrm>
            <a:prstGeom prst="rect">
              <a:avLst/>
            </a:prstGeom>
            <a:noFill/>
          </p:spPr>
          <p:txBody>
            <a:bodyPr wrap="none" rtlCol="0">
              <a:spAutoFit/>
            </a:bodyPr>
            <a:lstStyle/>
            <a:p>
              <a:r>
                <a:rPr lang="en-US" sz="2000" i="1" dirty="0">
                  <a:solidFill>
                    <a:srgbClr val="C00000"/>
                  </a:solidFill>
                </a:rPr>
                <a:t>resonance frequency</a:t>
              </a:r>
              <a:endParaRPr lang="en-GB" sz="2000" i="1" dirty="0">
                <a:solidFill>
                  <a:srgbClr val="C00000"/>
                </a:solidFill>
              </a:endParaRPr>
            </a:p>
          </p:txBody>
        </p:sp>
      </p:grpSp>
    </p:spTree>
    <p:extLst>
      <p:ext uri="{BB962C8B-B14F-4D97-AF65-F5344CB8AC3E}">
        <p14:creationId xmlns:p14="http://schemas.microsoft.com/office/powerpoint/2010/main" val="603851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a:solidFill>
                  <a:srgbClr val="1F497D"/>
                </a:solidFill>
                <a:latin typeface="Constantia" pitchFamily="18" charset="0"/>
              </a:rPr>
              <a:t>Capacitive </a:t>
            </a:r>
            <a:r>
              <a:rPr lang="en-GB" sz="3200" b="1" dirty="0" smtClean="0">
                <a:solidFill>
                  <a:srgbClr val="1F497D"/>
                </a:solidFill>
                <a:latin typeface="Constantia" pitchFamily="18" charset="0"/>
              </a:rPr>
              <a:t>loading in real world</a:t>
            </a:r>
            <a:endParaRPr lang="en-GB" sz="3200" dirty="0">
              <a:solidFill>
                <a:srgbClr val="1F497D"/>
              </a:solidFill>
              <a:latin typeface="Constantia" pitchFamily="18" charset="0"/>
            </a:endParaRPr>
          </a:p>
        </p:txBody>
      </p:sp>
      <p:sp>
        <p:nvSpPr>
          <p:cNvPr id="20" name="Rectangle 7"/>
          <p:cNvSpPr>
            <a:spLocks noChangeArrowheads="1"/>
          </p:cNvSpPr>
          <p:nvPr/>
        </p:nvSpPr>
        <p:spPr bwMode="auto">
          <a:xfrm>
            <a:off x="503238" y="838200"/>
            <a:ext cx="8101012"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Add capacitor at gap of cavity to shorten the resonator</a:t>
            </a: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21" name="Rectangle 7"/>
          <p:cNvSpPr>
            <a:spLocks noChangeArrowheads="1"/>
          </p:cNvSpPr>
          <p:nvPr/>
        </p:nvSpPr>
        <p:spPr bwMode="auto">
          <a:xfrm>
            <a:off x="3484786" y="5027254"/>
            <a:ext cx="5114290" cy="1681877"/>
          </a:xfrm>
          <a:prstGeom prst="rect">
            <a:avLst/>
          </a:prstGeom>
          <a:noFill/>
          <a:ln w="9525">
            <a:noFill/>
            <a:miter lim="800000"/>
            <a:headEnd/>
            <a:tailEnd/>
          </a:ln>
          <a:effectLst/>
        </p:spPr>
        <p:txBody>
          <a:bodyPr/>
          <a:lstStyle/>
          <a:p>
            <a:pPr marL="444500" indent="-4445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Significantly reduces cavity size</a:t>
            </a:r>
          </a:p>
          <a:p>
            <a:pPr marL="444500" indent="-4445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Fixed frequency only</a:t>
            </a:r>
          </a:p>
          <a:p>
            <a:pPr marL="444500" indent="-444500" algn="l">
              <a:spcBef>
                <a:spcPct val="20000"/>
              </a:spcBef>
              <a:buFont typeface="Symbol" panose="05050102010706020507" pitchFamily="18" charset="2"/>
              <a:buChar char="®"/>
            </a:pPr>
            <a:r>
              <a:rPr lang="en-GB" sz="2100" b="1" dirty="0" smtClean="0">
                <a:solidFill>
                  <a:srgbClr val="1F497D"/>
                </a:solidFill>
                <a:latin typeface="Constantia" pitchFamily="18" charset="0"/>
                <a:cs typeface="Times New Roman" pitchFamily="18" charset="0"/>
                <a:sym typeface="Wingdings" pitchFamily="2" charset="2"/>
              </a:rPr>
              <a:t>Adds small </a:t>
            </a:r>
            <a:r>
              <a:rPr lang="en-GB" sz="2100" b="1" dirty="0">
                <a:solidFill>
                  <a:srgbClr val="1F497D"/>
                </a:solidFill>
                <a:latin typeface="Constantia" pitchFamily="18" charset="0"/>
                <a:cs typeface="Times New Roman" pitchFamily="18" charset="0"/>
                <a:sym typeface="Wingdings" pitchFamily="2" charset="2"/>
              </a:rPr>
              <a:t>losses due to capacitor</a:t>
            </a:r>
          </a:p>
          <a:p>
            <a:pPr marL="444500" indent="-444500" algn="l">
              <a:spcBef>
                <a:spcPct val="20000"/>
              </a:spcBef>
              <a:buFont typeface="Symbol" panose="05050102010706020507" pitchFamily="18" charset="2"/>
              <a:buChar char="®"/>
            </a:pPr>
            <a:r>
              <a:rPr lang="en-GB" sz="2100" b="1" dirty="0" smtClean="0">
                <a:solidFill>
                  <a:srgbClr val="1F497D"/>
                </a:solidFill>
                <a:latin typeface="Constantia" pitchFamily="18" charset="0"/>
                <a:cs typeface="Times New Roman" pitchFamily="18" charset="0"/>
                <a:sym typeface="Wingdings" pitchFamily="2" charset="2"/>
              </a:rPr>
              <a:t>Advantage: entire cavity </a:t>
            </a:r>
            <a:r>
              <a:rPr lang="en-GB" sz="2100" b="1" dirty="0">
                <a:solidFill>
                  <a:srgbClr val="1F497D"/>
                </a:solidFill>
                <a:latin typeface="Constantia" pitchFamily="18" charset="0"/>
                <a:cs typeface="Times New Roman" pitchFamily="18" charset="0"/>
                <a:sym typeface="Wingdings" pitchFamily="2" charset="2"/>
              </a:rPr>
              <a:t>in vacuum</a:t>
            </a: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9" name="Picture 10" descr="C:\Heiko\Vorträge\Heidelberg-MPI\Bild 2  10.4 MHz Cavity.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8107" y="1584516"/>
            <a:ext cx="3488402" cy="244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1" descr="C:\Heiko\Vorträge\Heidelberg-MPI\Bild 1  10.4 MHz Cavity.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3849" y="1583787"/>
            <a:ext cx="1665227" cy="2448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descr="C:\Heiko\Vorträge\BNL-xrayrf.1.gif"/>
          <p:cNvPicPr>
            <a:picLocks noChangeArrowheads="1"/>
          </p:cNvPicPr>
          <p:nvPr/>
        </p:nvPicPr>
        <p:blipFill rotWithShape="1">
          <a:blip r:embed="rId5">
            <a:extLst>
              <a:ext uri="{28A0092B-C50C-407E-A947-70E740481C1C}">
                <a14:useLocalDpi xmlns:a14="http://schemas.microsoft.com/office/drawing/2010/main" val="0"/>
              </a:ext>
            </a:extLst>
          </a:blip>
          <a:srcRect l="6380" t="14360" r="48113" b="16231"/>
          <a:stretch/>
        </p:blipFill>
        <p:spPr bwMode="auto">
          <a:xfrm>
            <a:off x="1042988" y="1584515"/>
            <a:ext cx="2019300" cy="24480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042988" y="1246532"/>
            <a:ext cx="201930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NSLS, 52.88 MHz</a:t>
            </a:r>
            <a:endParaRPr lang="en-US" sz="1662" b="1" dirty="0">
              <a:solidFill>
                <a:prstClr val="black"/>
              </a:solidFill>
              <a:latin typeface="Constantia" panose="02030602050306030303" pitchFamily="18" charset="0"/>
            </a:endParaRPr>
          </a:p>
        </p:txBody>
      </p:sp>
      <p:sp>
        <p:nvSpPr>
          <p:cNvPr id="13" name="TextBox 12"/>
          <p:cNvSpPr txBox="1"/>
          <p:nvPr/>
        </p:nvSpPr>
        <p:spPr>
          <a:xfrm>
            <a:off x="3308107" y="1246531"/>
            <a:ext cx="350068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DESY PIA, 10.4 MHz, inner cond.</a:t>
            </a:r>
            <a:endParaRPr lang="en-US" sz="1662" b="1" dirty="0">
              <a:solidFill>
                <a:prstClr val="black"/>
              </a:solidFill>
              <a:latin typeface="Constantia" panose="02030602050306030303" pitchFamily="18" charset="0"/>
            </a:endParaRPr>
          </a:p>
        </p:txBody>
      </p:sp>
      <p:sp>
        <p:nvSpPr>
          <p:cNvPr id="19" name="TextBox 18"/>
          <p:cNvSpPr txBox="1"/>
          <p:nvPr/>
        </p:nvSpPr>
        <p:spPr>
          <a:xfrm>
            <a:off x="6933849" y="1244510"/>
            <a:ext cx="167040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Outer cond.</a:t>
            </a:r>
            <a:endParaRPr lang="en-US" sz="1662" b="1" dirty="0">
              <a:solidFill>
                <a:prstClr val="black"/>
              </a:solidFill>
              <a:latin typeface="Constantia" panose="02030602050306030303" pitchFamily="18" charset="0"/>
            </a:endParaRPr>
          </a:p>
        </p:txBody>
      </p:sp>
      <p:cxnSp>
        <p:nvCxnSpPr>
          <p:cNvPr id="5" name="Straight Arrow Connector 4"/>
          <p:cNvCxnSpPr/>
          <p:nvPr/>
        </p:nvCxnSpPr>
        <p:spPr>
          <a:xfrm>
            <a:off x="4381500" y="3651667"/>
            <a:ext cx="1828800" cy="0"/>
          </a:xfrm>
          <a:prstGeom prst="straightConnector1">
            <a:avLst/>
          </a:prstGeom>
          <a:ln w="38100">
            <a:solidFill>
              <a:srgbClr val="C0504D"/>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962315" y="3563712"/>
            <a:ext cx="667170" cy="369332"/>
          </a:xfrm>
          <a:prstGeom prst="rect">
            <a:avLst/>
          </a:prstGeom>
          <a:noFill/>
        </p:spPr>
        <p:txBody>
          <a:bodyPr wrap="none" rtlCol="0">
            <a:spAutoFit/>
          </a:bodyPr>
          <a:lstStyle/>
          <a:p>
            <a:r>
              <a:rPr lang="en-GB" b="1" dirty="0">
                <a:solidFill>
                  <a:srgbClr val="C0504D"/>
                </a:solidFill>
                <a:latin typeface="Constantia" panose="02030602050306030303" pitchFamily="18" charset="0"/>
              </a:rPr>
              <a:t>~1 m</a:t>
            </a:r>
          </a:p>
        </p:txBody>
      </p:sp>
      <p:pic>
        <p:nvPicPr>
          <p:cNvPr id="25" name="Picture 24"/>
          <p:cNvPicPr>
            <a:picLocks noChangeAspect="1"/>
          </p:cNvPicPr>
          <p:nvPr/>
        </p:nvPicPr>
        <p:blipFill rotWithShape="1">
          <a:blip r:embed="rId6">
            <a:extLst>
              <a:ext uri="{28A0092B-C50C-407E-A947-70E740481C1C}">
                <a14:useLocalDpi xmlns:a14="http://schemas.microsoft.com/office/drawing/2010/main" val="0"/>
              </a:ext>
            </a:extLst>
          </a:blip>
          <a:srcRect b="6723"/>
          <a:stretch/>
        </p:blipFill>
        <p:spPr>
          <a:xfrm>
            <a:off x="810550" y="4370497"/>
            <a:ext cx="2397092" cy="2338635"/>
          </a:xfrm>
          <a:prstGeom prst="rect">
            <a:avLst/>
          </a:prstGeom>
        </p:spPr>
      </p:pic>
      <p:sp>
        <p:nvSpPr>
          <p:cNvPr id="26" name="TextBox 25"/>
          <p:cNvSpPr txBox="1"/>
          <p:nvPr/>
        </p:nvSpPr>
        <p:spPr>
          <a:xfrm>
            <a:off x="1054458" y="4056480"/>
            <a:ext cx="201930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ACOL, </a:t>
            </a:r>
            <a:r>
              <a:rPr lang="en-GB" sz="1662" b="1">
                <a:solidFill>
                  <a:prstClr val="black"/>
                </a:solidFill>
                <a:latin typeface="Constantia" panose="02030602050306030303" pitchFamily="18" charset="0"/>
              </a:rPr>
              <a:t>9.53 MHz</a:t>
            </a:r>
            <a:endParaRPr lang="en-US" sz="1662" b="1" dirty="0">
              <a:solidFill>
                <a:prstClr val="black"/>
              </a:solidFill>
              <a:latin typeface="Constantia" panose="02030602050306030303" pitchFamily="18" charset="0"/>
            </a:endParaRPr>
          </a:p>
        </p:txBody>
      </p:sp>
      <p:sp>
        <p:nvSpPr>
          <p:cNvPr id="27" name="TextBox 26"/>
          <p:cNvSpPr txBox="1"/>
          <p:nvPr/>
        </p:nvSpPr>
        <p:spPr>
          <a:xfrm rot="16200000">
            <a:off x="8304663" y="3446981"/>
            <a:ext cx="863506"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M. </a:t>
            </a:r>
            <a:r>
              <a:rPr lang="en-GB" sz="1477" b="1" dirty="0" err="1">
                <a:solidFill>
                  <a:prstClr val="black"/>
                </a:solidFill>
                <a:latin typeface="Constantia" panose="02030602050306030303" pitchFamily="18" charset="0"/>
              </a:rPr>
              <a:t>Nagl</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302662771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7"/>
          <p:cNvSpPr>
            <a:spLocks noChangeArrowheads="1"/>
          </p:cNvSpPr>
          <p:nvPr/>
        </p:nvSpPr>
        <p:spPr bwMode="auto">
          <a:xfrm>
            <a:off x="503238" y="838200"/>
            <a:ext cx="8101012"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Inductive loading with magnetic material shortens resonator from tens of meters to a device, </a:t>
            </a:r>
            <a:r>
              <a:rPr lang="en-GB" sz="2100" b="1" dirty="0" err="1">
                <a:solidFill>
                  <a:srgbClr val="C0504D"/>
                </a:solidFill>
                <a:latin typeface="Constantia" pitchFamily="18" charset="0"/>
                <a:cs typeface="Times New Roman" pitchFamily="18" charset="0"/>
                <a:sym typeface="Wingdings" pitchFamily="2" charset="2"/>
              </a:rPr>
              <a:t>lossy</a:t>
            </a:r>
            <a:r>
              <a:rPr lang="en-GB" sz="2100" b="1" dirty="0">
                <a:solidFill>
                  <a:srgbClr val="C0504D"/>
                </a:solidFill>
                <a:latin typeface="Constantia" pitchFamily="18" charset="0"/>
                <a:cs typeface="Times New Roman" pitchFamily="18" charset="0"/>
                <a:sym typeface="Wingdings" pitchFamily="2" charset="2"/>
              </a:rPr>
              <a:t> though</a:t>
            </a: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1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a:solidFill>
                  <a:srgbClr val="1F497D"/>
                </a:solidFill>
                <a:latin typeface="Constantia" pitchFamily="18" charset="0"/>
              </a:rPr>
              <a:t>Inductive </a:t>
            </a:r>
            <a:r>
              <a:rPr lang="en-GB" sz="3200" b="1" dirty="0" smtClean="0">
                <a:solidFill>
                  <a:srgbClr val="1F497D"/>
                </a:solidFill>
                <a:latin typeface="Constantia" pitchFamily="18" charset="0"/>
              </a:rPr>
              <a:t>loading in real world</a:t>
            </a:r>
            <a:endParaRPr lang="en-GB" sz="3200" dirty="0">
              <a:solidFill>
                <a:srgbClr val="1F497D"/>
              </a:solidFill>
              <a:latin typeface="Constantia" pitchFamily="18" charset="0"/>
            </a:endParaRPr>
          </a:p>
        </p:txBody>
      </p:sp>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l="5041" r="12620"/>
          <a:stretch/>
        </p:blipFill>
        <p:spPr>
          <a:xfrm>
            <a:off x="4800601" y="2099464"/>
            <a:ext cx="3600000" cy="2526707"/>
          </a:xfrm>
          <a:prstGeom prst="rect">
            <a:avLst/>
          </a:prstGeom>
        </p:spPr>
      </p:pic>
      <p:sp>
        <p:nvSpPr>
          <p:cNvPr id="17" name="TextBox 16"/>
          <p:cNvSpPr txBox="1"/>
          <p:nvPr/>
        </p:nvSpPr>
        <p:spPr>
          <a:xfrm>
            <a:off x="933450" y="1751355"/>
            <a:ext cx="386715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CERN PSB </a:t>
            </a:r>
            <a:r>
              <a:rPr lang="en-GB" sz="1662" b="1" dirty="0" err="1">
                <a:solidFill>
                  <a:prstClr val="black"/>
                </a:solidFill>
                <a:latin typeface="Constantia" panose="02030602050306030303" pitchFamily="18" charset="0"/>
              </a:rPr>
              <a:t>Finemet</a:t>
            </a:r>
            <a:r>
              <a:rPr lang="en-GB" sz="1662" b="1" dirty="0">
                <a:solidFill>
                  <a:prstClr val="black"/>
                </a:solidFill>
                <a:latin typeface="Constantia" panose="02030602050306030303" pitchFamily="18" charset="0"/>
              </a:rPr>
              <a:t> cav., 0.6-18 MHz</a:t>
            </a:r>
            <a:endParaRPr lang="en-US" sz="1662" b="1" dirty="0">
              <a:solidFill>
                <a:prstClr val="black"/>
              </a:solidFill>
              <a:latin typeface="Constantia" panose="02030602050306030303" pitchFamily="18" charset="0"/>
            </a:endParaRPr>
          </a:p>
        </p:txBody>
      </p:sp>
      <p:sp>
        <p:nvSpPr>
          <p:cNvPr id="18" name="TextBox 17"/>
          <p:cNvSpPr txBox="1"/>
          <p:nvPr/>
        </p:nvSpPr>
        <p:spPr>
          <a:xfrm>
            <a:off x="4800601" y="1751354"/>
            <a:ext cx="3599999" cy="348109"/>
          </a:xfrm>
          <a:prstGeom prst="rect">
            <a:avLst/>
          </a:prstGeom>
          <a:noFill/>
        </p:spPr>
        <p:txBody>
          <a:bodyPr wrap="square" rtlCol="0">
            <a:spAutoFit/>
          </a:bodyPr>
          <a:lstStyle/>
          <a:p>
            <a:pPr defTabSz="422041"/>
            <a:r>
              <a:rPr lang="en-GB" sz="1662" b="1" dirty="0">
                <a:solidFill>
                  <a:prstClr val="black"/>
                </a:solidFill>
                <a:latin typeface="Constantia" panose="02030602050306030303" pitchFamily="18" charset="0"/>
              </a:rPr>
              <a:t>CERN PS, double gap, 2.8-10 MHz</a:t>
            </a:r>
            <a:endParaRPr lang="en-US" sz="1662" b="1" dirty="0">
              <a:solidFill>
                <a:prstClr val="black"/>
              </a:solidFill>
              <a:latin typeface="Constantia" panose="02030602050306030303" pitchFamily="18" charset="0"/>
            </a:endParaRPr>
          </a:p>
        </p:txBody>
      </p:sp>
      <p:sp>
        <p:nvSpPr>
          <p:cNvPr id="21" name="Rectangle 7"/>
          <p:cNvSpPr>
            <a:spLocks noChangeArrowheads="1"/>
          </p:cNvSpPr>
          <p:nvPr/>
        </p:nvSpPr>
        <p:spPr bwMode="auto">
          <a:xfrm>
            <a:off x="503238" y="4974280"/>
            <a:ext cx="8101012" cy="838200"/>
          </a:xfrm>
          <a:prstGeom prst="rect">
            <a:avLst/>
          </a:prstGeom>
          <a:noFill/>
          <a:ln w="9525">
            <a:noFill/>
            <a:miter lim="800000"/>
            <a:headEnd/>
            <a:tailEnd/>
          </a:ln>
          <a:effectLst/>
        </p:spPr>
        <p:txBody>
          <a:bodyPr/>
          <a:lstStyle/>
          <a:p>
            <a:pPr marL="444500" indent="-444500" algn="l">
              <a:spcBef>
                <a:spcPct val="20000"/>
              </a:spcBef>
              <a:buFont typeface="Arial" panose="020B0604020202020204" pitchFamily="34" charset="0"/>
              <a:buChar char="•"/>
            </a:pPr>
            <a:r>
              <a:rPr lang="en-GB" sz="2100" b="1" dirty="0">
                <a:latin typeface="Constantia" pitchFamily="18" charset="0"/>
                <a:cs typeface="Times New Roman" pitchFamily="18" charset="0"/>
                <a:sym typeface="Wingdings" pitchFamily="2" charset="2"/>
              </a:rPr>
              <a:t>Additional advantage: permeability of ferrite can be controlled by DC bias current </a:t>
            </a:r>
            <a:r>
              <a:rPr lang="en-GB" sz="2100" b="1" dirty="0">
                <a:solidFill>
                  <a:srgbClr val="C0504D"/>
                </a:solidFill>
                <a:latin typeface="Constantia" pitchFamily="18" charset="0"/>
                <a:cs typeface="Times New Roman" pitchFamily="18" charset="0"/>
                <a:sym typeface="Symbol" panose="05050102010706020507" pitchFamily="18" charset="2"/>
              </a:rPr>
              <a:t> variable inductivity</a:t>
            </a:r>
          </a:p>
          <a:p>
            <a:pPr marL="901700" lvl="1" indent="-4445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Symbol" panose="05050102010706020507" pitchFamily="18" charset="2"/>
              </a:rPr>
              <a:t>Cavity with programmable resonance frequency</a:t>
            </a:r>
          </a:p>
          <a:p>
            <a:pPr marL="901700" lvl="1" indent="-4445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Symbol" panose="05050102010706020507" pitchFamily="18" charset="2"/>
              </a:rPr>
              <a:t>Essential for hadron acceleration in low-energy accelerators</a:t>
            </a:r>
            <a:endParaRPr lang="en-GB" b="1" dirty="0">
              <a:solidFill>
                <a:srgbClr val="1F497D"/>
              </a:solidFill>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23" name="Picture 22"/>
          <p:cNvPicPr>
            <a:picLocks noChangeAspect="1"/>
          </p:cNvPicPr>
          <p:nvPr/>
        </p:nvPicPr>
        <p:blipFill rotWithShape="1">
          <a:blip r:embed="rId4"/>
          <a:srcRect l="6200" r="8851"/>
          <a:stretch/>
        </p:blipFill>
        <p:spPr>
          <a:xfrm>
            <a:off x="1042988" y="2099464"/>
            <a:ext cx="3529012" cy="2526708"/>
          </a:xfrm>
          <a:prstGeom prst="rect">
            <a:avLst/>
          </a:prstGeom>
        </p:spPr>
      </p:pic>
      <p:sp>
        <p:nvSpPr>
          <p:cNvPr id="24" name="TextBox 23"/>
          <p:cNvSpPr txBox="1"/>
          <p:nvPr/>
        </p:nvSpPr>
        <p:spPr>
          <a:xfrm rot="16200000">
            <a:off x="293848" y="3939317"/>
            <a:ext cx="1229440"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M. Paoluzzi</a:t>
            </a:r>
            <a:endParaRPr lang="en-US" sz="1477" b="1" dirty="0">
              <a:solidFill>
                <a:prstClr val="black"/>
              </a:solidFill>
              <a:latin typeface="Constantia" panose="02030602050306030303" pitchFamily="18" charset="0"/>
            </a:endParaRPr>
          </a:p>
        </p:txBody>
      </p:sp>
      <p:grpSp>
        <p:nvGrpSpPr>
          <p:cNvPr id="4" name="Group 3"/>
          <p:cNvGrpSpPr/>
          <p:nvPr/>
        </p:nvGrpSpPr>
        <p:grpSpPr>
          <a:xfrm>
            <a:off x="2669059" y="2953266"/>
            <a:ext cx="1902941" cy="1672906"/>
            <a:chOff x="2669059" y="2953266"/>
            <a:chExt cx="1902941" cy="1672906"/>
          </a:xfrm>
        </p:grpSpPr>
        <p:sp>
          <p:nvSpPr>
            <p:cNvPr id="2" name="Rectangle 1"/>
            <p:cNvSpPr/>
            <p:nvPr/>
          </p:nvSpPr>
          <p:spPr>
            <a:xfrm>
              <a:off x="2669059" y="2953266"/>
              <a:ext cx="1902941" cy="16729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Group 2"/>
            <p:cNvGrpSpPr/>
            <p:nvPr/>
          </p:nvGrpSpPr>
          <p:grpSpPr>
            <a:xfrm>
              <a:off x="2770140" y="3169146"/>
              <a:ext cx="1801860" cy="1382070"/>
              <a:chOff x="6802390" y="-103852"/>
              <a:chExt cx="1801860" cy="1382070"/>
            </a:xfrm>
          </p:grpSpPr>
          <p:pic>
            <p:nvPicPr>
              <p:cNvPr id="25" name="Picture 4"/>
              <p:cNvPicPr>
                <a:picLocks noChangeAspect="1" noChangeArrowheads="1"/>
              </p:cNvPicPr>
              <p:nvPr/>
            </p:nvPicPr>
            <p:blipFill>
              <a:blip r:embed="rId5" cstate="print"/>
              <a:srcRect/>
              <a:stretch>
                <a:fillRect/>
              </a:stretch>
            </p:blipFill>
            <p:spPr bwMode="auto">
              <a:xfrm>
                <a:off x="7030989" y="-103852"/>
                <a:ext cx="1573261" cy="1382070"/>
              </a:xfrm>
              <a:prstGeom prst="rect">
                <a:avLst/>
              </a:prstGeom>
              <a:noFill/>
              <a:ln w="9525">
                <a:noFill/>
                <a:miter lim="800000"/>
                <a:headEnd/>
                <a:tailEnd/>
              </a:ln>
              <a:effectLst/>
            </p:spPr>
          </p:pic>
          <p:sp>
            <p:nvSpPr>
              <p:cNvPr id="26" name="Rectangle 25"/>
              <p:cNvSpPr/>
              <p:nvPr/>
            </p:nvSpPr>
            <p:spPr>
              <a:xfrm>
                <a:off x="8157322" y="505748"/>
                <a:ext cx="3048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Arrow Connector 26"/>
              <p:cNvCxnSpPr>
                <a:stCxn id="26" idx="1"/>
              </p:cNvCxnSpPr>
              <p:nvPr/>
            </p:nvCxnSpPr>
            <p:spPr>
              <a:xfrm flipH="1">
                <a:off x="6802390" y="581948"/>
                <a:ext cx="1354932" cy="0"/>
              </a:xfrm>
              <a:prstGeom prst="straightConnector1">
                <a:avLst/>
              </a:prstGeom>
              <a:ln w="31750">
                <a:solidFill>
                  <a:srgbClr val="FF0000"/>
                </a:solidFill>
                <a:headEnd type="none"/>
                <a:tailEnd type="triangle" w="med" len="lg"/>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61119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85652" y="1008017"/>
            <a:ext cx="5745480" cy="3580310"/>
            <a:chOff x="381000" y="2895600"/>
            <a:chExt cx="5001768" cy="3263475"/>
          </a:xfrm>
        </p:grpSpPr>
        <p:pic>
          <p:nvPicPr>
            <p:cNvPr id="3" name="Picture 2" descr="boosterCavity.jpg"/>
            <p:cNvPicPr>
              <a:picLocks noChangeAspect="1"/>
            </p:cNvPicPr>
            <p:nvPr/>
          </p:nvPicPr>
          <p:blipFill>
            <a:blip r:embed="rId2" cstate="print"/>
            <a:stretch>
              <a:fillRect/>
            </a:stretch>
          </p:blipFill>
          <p:spPr>
            <a:xfrm>
              <a:off x="381000" y="2895600"/>
              <a:ext cx="4995672" cy="2983694"/>
            </a:xfrm>
            <a:prstGeom prst="rect">
              <a:avLst/>
            </a:prstGeom>
          </p:spPr>
        </p:pic>
        <p:sp>
          <p:nvSpPr>
            <p:cNvPr id="4" name="TextBox 3"/>
            <p:cNvSpPr txBox="1"/>
            <p:nvPr/>
          </p:nvSpPr>
          <p:spPr>
            <a:xfrm>
              <a:off x="3706368" y="5513832"/>
              <a:ext cx="1676400" cy="645243"/>
            </a:xfrm>
            <a:prstGeom prst="rect">
              <a:avLst/>
            </a:prstGeom>
            <a:solidFill>
              <a:schemeClr val="bg1"/>
            </a:solidFill>
          </p:spPr>
          <p:txBody>
            <a:bodyPr wrap="square" rtlCol="0">
              <a:spAutoFit/>
            </a:bodyPr>
            <a:lstStyle/>
            <a:p>
              <a:r>
                <a:rPr lang="en-US" sz="2000" dirty="0" smtClean="0">
                  <a:solidFill>
                    <a:srgbClr val="FF0000"/>
                  </a:solidFill>
                  <a:latin typeface="Arial Narrow" pitchFamily="34" charset="0"/>
                </a:rPr>
                <a:t>Booster </a:t>
              </a:r>
              <a:r>
                <a:rPr lang="en-US" sz="2000" dirty="0" smtClean="0">
                  <a:solidFill>
                    <a:srgbClr val="FF0000"/>
                  </a:solidFill>
                  <a:latin typeface="Arial Narrow" pitchFamily="34" charset="0"/>
                </a:rPr>
                <a:t>Cavity, below 20 MHz</a:t>
              </a:r>
              <a:endParaRPr lang="en-US" sz="2000" dirty="0">
                <a:solidFill>
                  <a:srgbClr val="FF0000"/>
                </a:solidFill>
                <a:latin typeface="Arial Narrow" pitchFamily="34" charset="0"/>
              </a:endParaRPr>
            </a:p>
          </p:txBody>
        </p:sp>
      </p:grpSp>
      <p:sp>
        <p:nvSpPr>
          <p:cNvPr id="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err="1" smtClean="0">
                <a:solidFill>
                  <a:srgbClr val="1F497D"/>
                </a:solidFill>
                <a:latin typeface="Constantia" pitchFamily="18" charset="0"/>
              </a:rPr>
              <a:t>Tunable</a:t>
            </a:r>
            <a:r>
              <a:rPr lang="en-GB" sz="3200" b="1" dirty="0" smtClean="0">
                <a:solidFill>
                  <a:srgbClr val="1F497D"/>
                </a:solidFill>
                <a:latin typeface="Constantia" pitchFamily="18" charset="0"/>
              </a:rPr>
              <a:t> cavities – the PSB </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156839049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503238" y="838200"/>
            <a:ext cx="8101012"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Remove inductive or capacitive loading</a:t>
            </a: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0103" y="2025883"/>
            <a:ext cx="3180223" cy="343498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3609" y="1979658"/>
            <a:ext cx="3049627" cy="3406140"/>
          </a:xfrm>
          <a:prstGeom prst="rect">
            <a:avLst/>
          </a:prstGeom>
        </p:spPr>
      </p:pic>
      <p:sp>
        <p:nvSpPr>
          <p:cNvPr id="9" name="TextBox 8"/>
          <p:cNvSpPr txBox="1"/>
          <p:nvPr/>
        </p:nvSpPr>
        <p:spPr>
          <a:xfrm rot="16200000">
            <a:off x="2504855" y="3351488"/>
            <a:ext cx="3362460"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C. C. </a:t>
            </a:r>
            <a:r>
              <a:rPr lang="en-GB" sz="1477" b="1" dirty="0" err="1">
                <a:solidFill>
                  <a:prstClr val="black"/>
                </a:solidFill>
                <a:latin typeface="Constantia" panose="02030602050306030303" pitchFamily="18" charset="0"/>
              </a:rPr>
              <a:t>Friedrichs</a:t>
            </a:r>
            <a:r>
              <a:rPr lang="en-GB" sz="1477" b="1" dirty="0">
                <a:solidFill>
                  <a:prstClr val="black"/>
                </a:solidFill>
                <a:latin typeface="Constantia" panose="02030602050306030303" pitchFamily="18" charset="0"/>
              </a:rPr>
              <a:t> et al., PAC91, p. 1020 </a:t>
            </a:r>
            <a:endParaRPr lang="en-US" sz="1477" b="1" dirty="0">
              <a:solidFill>
                <a:prstClr val="black"/>
              </a:solidFill>
              <a:latin typeface="Constantia" panose="02030602050306030303" pitchFamily="18" charset="0"/>
            </a:endParaRPr>
          </a:p>
        </p:txBody>
      </p:sp>
      <p:sp>
        <p:nvSpPr>
          <p:cNvPr id="10" name="TextBox 9"/>
          <p:cNvSpPr txBox="1"/>
          <p:nvPr/>
        </p:nvSpPr>
        <p:spPr>
          <a:xfrm rot="16200000">
            <a:off x="6811508" y="3115235"/>
            <a:ext cx="2626296"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R. L. </a:t>
            </a:r>
            <a:r>
              <a:rPr lang="en-GB" sz="1477" b="1" dirty="0" err="1">
                <a:solidFill>
                  <a:prstClr val="black"/>
                </a:solidFill>
                <a:latin typeface="Constantia" panose="02030602050306030303" pitchFamily="18" charset="0"/>
              </a:rPr>
              <a:t>Madrak</a:t>
            </a:r>
            <a:r>
              <a:rPr lang="en-GB" sz="1477" b="1" dirty="0">
                <a:solidFill>
                  <a:prstClr val="black"/>
                </a:solidFill>
                <a:latin typeface="Constantia" panose="02030602050306030303" pitchFamily="18" charset="0"/>
              </a:rPr>
              <a:t>, IPAC16, p. 130 </a:t>
            </a:r>
            <a:endParaRPr lang="en-US" sz="1477" b="1" dirty="0">
              <a:solidFill>
                <a:prstClr val="black"/>
              </a:solidFill>
              <a:latin typeface="Constantia" panose="02030602050306030303" pitchFamily="18" charset="0"/>
            </a:endParaRPr>
          </a:p>
        </p:txBody>
      </p:sp>
      <p:sp>
        <p:nvSpPr>
          <p:cNvPr id="11" name="TextBox 10"/>
          <p:cNvSpPr txBox="1"/>
          <p:nvPr/>
        </p:nvSpPr>
        <p:spPr>
          <a:xfrm>
            <a:off x="1606806" y="1422000"/>
            <a:ext cx="2629374" cy="603883"/>
          </a:xfrm>
          <a:prstGeom prst="rect">
            <a:avLst/>
          </a:prstGeom>
          <a:noFill/>
        </p:spPr>
        <p:txBody>
          <a:bodyPr wrap="none" rtlCol="0">
            <a:spAutoFit/>
          </a:bodyPr>
          <a:lstStyle/>
          <a:p>
            <a:pPr defTabSz="422041"/>
            <a:r>
              <a:rPr lang="en-GB" sz="1662" b="1" dirty="0">
                <a:solidFill>
                  <a:prstClr val="black"/>
                </a:solidFill>
                <a:latin typeface="Constantia" panose="02030602050306030303" pitchFamily="18" charset="0"/>
              </a:rPr>
              <a:t>SSC Low Energy Booster,</a:t>
            </a:r>
            <a:r>
              <a:rPr lang="en-US" sz="1662" b="1" dirty="0">
                <a:solidFill>
                  <a:prstClr val="black"/>
                </a:solidFill>
                <a:latin typeface="Constantia" panose="02030602050306030303" pitchFamily="18" charset="0"/>
              </a:rPr>
              <a:t/>
            </a:r>
            <a:br>
              <a:rPr lang="en-US" sz="1662" b="1" dirty="0">
                <a:solidFill>
                  <a:prstClr val="black"/>
                </a:solidFill>
                <a:latin typeface="Constantia" panose="02030602050306030303" pitchFamily="18" charset="0"/>
              </a:rPr>
            </a:br>
            <a:r>
              <a:rPr lang="en-US" sz="1662" b="1" dirty="0">
                <a:solidFill>
                  <a:prstClr val="black"/>
                </a:solidFill>
                <a:latin typeface="Constantia" panose="02030602050306030303" pitchFamily="18" charset="0"/>
              </a:rPr>
              <a:t>~47 MHz to 60 MHz</a:t>
            </a:r>
            <a:endParaRPr lang="en-GB" sz="1662" b="1" dirty="0">
              <a:solidFill>
                <a:prstClr val="black"/>
              </a:solidFill>
              <a:latin typeface="Constantia" panose="02030602050306030303" pitchFamily="18" charset="0"/>
            </a:endParaRPr>
          </a:p>
        </p:txBody>
      </p:sp>
      <p:sp>
        <p:nvSpPr>
          <p:cNvPr id="13" name="TextBox 12"/>
          <p:cNvSpPr txBox="1"/>
          <p:nvPr/>
        </p:nvSpPr>
        <p:spPr>
          <a:xfrm>
            <a:off x="4971648" y="1422932"/>
            <a:ext cx="2979405" cy="603883"/>
          </a:xfrm>
          <a:prstGeom prst="rect">
            <a:avLst/>
          </a:prstGeom>
          <a:noFill/>
        </p:spPr>
        <p:txBody>
          <a:bodyPr wrap="none" rtlCol="0">
            <a:spAutoFit/>
          </a:bodyPr>
          <a:lstStyle/>
          <a:p>
            <a:pPr defTabSz="422041"/>
            <a:r>
              <a:rPr lang="en-GB" sz="1662" b="1" dirty="0">
                <a:solidFill>
                  <a:prstClr val="black"/>
                </a:solidFill>
                <a:latin typeface="Constantia" panose="02030602050306030303" pitchFamily="18" charset="0"/>
              </a:rPr>
              <a:t>FNAL Booster 2</a:t>
            </a:r>
            <a:r>
              <a:rPr lang="en-GB" sz="1662" b="1" baseline="30000" dirty="0">
                <a:solidFill>
                  <a:prstClr val="black"/>
                </a:solidFill>
                <a:latin typeface="Constantia" panose="02030602050306030303" pitchFamily="18" charset="0"/>
              </a:rPr>
              <a:t>nd</a:t>
            </a:r>
            <a:r>
              <a:rPr lang="en-GB" sz="1662" b="1" dirty="0">
                <a:solidFill>
                  <a:prstClr val="black"/>
                </a:solidFill>
                <a:latin typeface="Constantia" panose="02030602050306030303" pitchFamily="18" charset="0"/>
              </a:rPr>
              <a:t> </a:t>
            </a:r>
            <a:r>
              <a:rPr lang="en-GB" sz="1662" b="1" dirty="0" err="1">
                <a:solidFill>
                  <a:prstClr val="black"/>
                </a:solidFill>
                <a:latin typeface="Constantia" panose="02030602050306030303" pitchFamily="18" charset="0"/>
              </a:rPr>
              <a:t>harmoni</a:t>
            </a:r>
            <a:r>
              <a:rPr lang="en-US" sz="1662" b="1" dirty="0">
                <a:solidFill>
                  <a:prstClr val="black"/>
                </a:solidFill>
                <a:latin typeface="Constantia" panose="02030602050306030303" pitchFamily="18" charset="0"/>
              </a:rPr>
              <a:t>c</a:t>
            </a:r>
            <a:r>
              <a:rPr lang="en-GB" sz="1662" b="1" dirty="0">
                <a:solidFill>
                  <a:prstClr val="black"/>
                </a:solidFill>
                <a:latin typeface="Constantia" panose="02030602050306030303" pitchFamily="18" charset="0"/>
              </a:rPr>
              <a:t>,</a:t>
            </a:r>
            <a:br>
              <a:rPr lang="en-GB" sz="1662" b="1" dirty="0">
                <a:solidFill>
                  <a:prstClr val="black"/>
                </a:solidFill>
                <a:latin typeface="Constantia" panose="02030602050306030303" pitchFamily="18" charset="0"/>
              </a:rPr>
            </a:br>
            <a:r>
              <a:rPr lang="en-GB" sz="1662" b="1" dirty="0">
                <a:solidFill>
                  <a:prstClr val="black"/>
                </a:solidFill>
                <a:latin typeface="Constantia" panose="02030602050306030303" pitchFamily="18" charset="0"/>
              </a:rPr>
              <a:t>76 MHz – 106 MHz, 100 kV</a:t>
            </a:r>
            <a:endParaRPr lang="en-US" sz="1662" b="1" dirty="0">
              <a:solidFill>
                <a:prstClr val="black"/>
              </a:solidFill>
              <a:latin typeface="Constantia" panose="02030602050306030303" pitchFamily="18" charset="0"/>
            </a:endParaRPr>
          </a:p>
        </p:txBody>
      </p:sp>
      <p:sp>
        <p:nvSpPr>
          <p:cNvPr id="1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err="1">
                <a:solidFill>
                  <a:srgbClr val="1F497D"/>
                </a:solidFill>
                <a:latin typeface="Constantia" pitchFamily="18" charset="0"/>
              </a:rPr>
              <a:t>Tunable</a:t>
            </a:r>
            <a:r>
              <a:rPr lang="en-GB" sz="3200" b="1" dirty="0">
                <a:solidFill>
                  <a:srgbClr val="1F497D"/>
                </a:solidFill>
                <a:latin typeface="Constantia" pitchFamily="18" charset="0"/>
              </a:rPr>
              <a:t> cavities at higher frequencies</a:t>
            </a:r>
            <a:endParaRPr lang="en-GB" sz="3200" dirty="0">
              <a:solidFill>
                <a:srgbClr val="1F497D"/>
              </a:solidFill>
              <a:latin typeface="Constantia" pitchFamily="18" charset="0"/>
            </a:endParaRPr>
          </a:p>
        </p:txBody>
      </p:sp>
      <p:sp>
        <p:nvSpPr>
          <p:cNvPr id="17" name="Rectangle 7"/>
          <p:cNvSpPr>
            <a:spLocks noChangeArrowheads="1"/>
          </p:cNvSpPr>
          <p:nvPr/>
        </p:nvSpPr>
        <p:spPr bwMode="auto">
          <a:xfrm>
            <a:off x="411798" y="5835392"/>
            <a:ext cx="8101012" cy="466265"/>
          </a:xfrm>
          <a:prstGeom prst="rect">
            <a:avLst/>
          </a:prstGeom>
          <a:noFill/>
          <a:ln w="9525">
            <a:noFill/>
            <a:miter lim="800000"/>
            <a:headEnd/>
            <a:tailEnd/>
          </a:ln>
          <a:effectLst/>
        </p:spPr>
        <p:txBody>
          <a:bodyPr/>
          <a:lstStyle/>
          <a:p>
            <a:pPr marL="444500" indent="-4445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Upper frequency limit for cavities with large tuning range</a:t>
            </a:r>
            <a:endParaRPr lang="en-GB" b="1" dirty="0">
              <a:solidFill>
                <a:srgbClr val="1F497D"/>
              </a:solidFill>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207206003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err="1">
                <a:solidFill>
                  <a:srgbClr val="1F497D"/>
                </a:solidFill>
                <a:latin typeface="Constantia" pitchFamily="18" charset="0"/>
              </a:rPr>
              <a:t>Tunable</a:t>
            </a:r>
            <a:r>
              <a:rPr lang="en-GB" sz="3200" b="1" dirty="0">
                <a:solidFill>
                  <a:srgbClr val="1F497D"/>
                </a:solidFill>
                <a:latin typeface="Constantia" pitchFamily="18" charset="0"/>
              </a:rPr>
              <a:t> cavities at higher frequencies</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09303" y="777809"/>
            <a:ext cx="3300463" cy="3564852"/>
          </a:xfrm>
          <a:prstGeom prst="rect">
            <a:avLst/>
          </a:prstGeom>
        </p:spPr>
      </p:pic>
      <p:sp>
        <p:nvSpPr>
          <p:cNvPr id="4" name="TextBox 3"/>
          <p:cNvSpPr txBox="1"/>
          <p:nvPr/>
        </p:nvSpPr>
        <p:spPr>
          <a:xfrm>
            <a:off x="76200" y="5203287"/>
            <a:ext cx="8986520"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Garnets are ferrites with a magnetic field-dependent relative permeability.</a:t>
            </a:r>
          </a:p>
          <a:p>
            <a:pPr marL="285750" indent="-285750">
              <a:buFont typeface="Arial" panose="020B0604020202020204" pitchFamily="34" charset="0"/>
              <a:buChar char="•"/>
            </a:pPr>
            <a:r>
              <a:rPr lang="en-US" dirty="0" smtClean="0"/>
              <a:t>Exposed to a (slowly varying) magnetic field, their µ-value covers a certain range until they saturate.</a:t>
            </a:r>
          </a:p>
          <a:p>
            <a:pPr marL="285750" indent="-285750">
              <a:buFont typeface="Arial" panose="020B0604020202020204" pitchFamily="34" charset="0"/>
              <a:buChar char="•"/>
            </a:pPr>
            <a:r>
              <a:rPr lang="en-US" dirty="0" smtClean="0"/>
              <a:t>Problems are the garnet losses (cannot be in vacuum) and the limited Q-value of the material (reduces the cavity Q).</a:t>
            </a:r>
            <a:endParaRPr lang="de-DE"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52" y="1231305"/>
            <a:ext cx="4556547" cy="2844305"/>
          </a:xfrm>
          <a:prstGeom prst="rect">
            <a:avLst/>
          </a:prstGeom>
        </p:spPr>
      </p:pic>
      <p:sp>
        <p:nvSpPr>
          <p:cNvPr id="6" name="TextBox 5"/>
          <p:cNvSpPr txBox="1"/>
          <p:nvPr/>
        </p:nvSpPr>
        <p:spPr>
          <a:xfrm>
            <a:off x="740689" y="792322"/>
            <a:ext cx="3396342" cy="369332"/>
          </a:xfrm>
          <a:prstGeom prst="rect">
            <a:avLst/>
          </a:prstGeom>
          <a:noFill/>
        </p:spPr>
        <p:txBody>
          <a:bodyPr wrap="square" rtlCol="0">
            <a:spAutoFit/>
          </a:bodyPr>
          <a:lstStyle/>
          <a:p>
            <a:r>
              <a:rPr lang="en-US" b="1" dirty="0">
                <a:solidFill>
                  <a:srgbClr val="1F497D"/>
                </a:solidFill>
                <a:latin typeface="Constantia" pitchFamily="18" charset="0"/>
                <a:cs typeface="Times New Roman" pitchFamily="18" charset="0"/>
              </a:rPr>
              <a:t>From: </a:t>
            </a:r>
            <a:r>
              <a:rPr lang="en-US" b="1" dirty="0" err="1">
                <a:solidFill>
                  <a:srgbClr val="1F497D"/>
                </a:solidFill>
                <a:latin typeface="Constantia" pitchFamily="18" charset="0"/>
                <a:cs typeface="Times New Roman" pitchFamily="18" charset="0"/>
              </a:rPr>
              <a:t>Smythe</a:t>
            </a:r>
            <a:r>
              <a:rPr lang="en-US" b="1" dirty="0">
                <a:solidFill>
                  <a:srgbClr val="1F497D"/>
                </a:solidFill>
                <a:latin typeface="Constantia" pitchFamily="18" charset="0"/>
                <a:cs typeface="Times New Roman" pitchFamily="18" charset="0"/>
              </a:rPr>
              <a:t>, IEEE, TNS </a:t>
            </a:r>
            <a:r>
              <a:rPr lang="en-GB" b="1" dirty="0">
                <a:solidFill>
                  <a:srgbClr val="1F497D"/>
                </a:solidFill>
                <a:latin typeface="Constantia" pitchFamily="18" charset="0"/>
                <a:cs typeface="Times New Roman" pitchFamily="18" charset="0"/>
              </a:rPr>
              <a:t>[3]</a:t>
            </a:r>
            <a:r>
              <a:rPr lang="en-US" dirty="0" smtClean="0"/>
              <a:t> </a:t>
            </a:r>
            <a:endParaRPr lang="de-DE" dirty="0"/>
          </a:p>
        </p:txBody>
      </p:sp>
      <p:cxnSp>
        <p:nvCxnSpPr>
          <p:cNvPr id="8" name="Straight Connector 7"/>
          <p:cNvCxnSpPr/>
          <p:nvPr/>
        </p:nvCxnSpPr>
        <p:spPr>
          <a:xfrm flipV="1">
            <a:off x="518160" y="2799295"/>
            <a:ext cx="462280" cy="79683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031240" y="2418080"/>
            <a:ext cx="762000" cy="31522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0" y="1610360"/>
            <a:ext cx="2798342" cy="3164335"/>
            <a:chOff x="0" y="1610360"/>
            <a:chExt cx="2798342" cy="3164335"/>
          </a:xfrm>
        </p:grpSpPr>
        <p:sp>
          <p:nvSpPr>
            <p:cNvPr id="18" name="Oval 17"/>
            <p:cNvSpPr/>
            <p:nvPr/>
          </p:nvSpPr>
          <p:spPr>
            <a:xfrm>
              <a:off x="599440" y="1610360"/>
              <a:ext cx="975360" cy="38608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 name="Straight Arrow Connector 19"/>
            <p:cNvCxnSpPr/>
            <p:nvPr/>
          </p:nvCxnSpPr>
          <p:spPr>
            <a:xfrm flipV="1">
              <a:off x="270718" y="1986281"/>
              <a:ext cx="613202" cy="217349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4128364"/>
              <a:ext cx="2798342" cy="646331"/>
            </a:xfrm>
            <a:prstGeom prst="rect">
              <a:avLst/>
            </a:prstGeom>
            <a:noFill/>
          </p:spPr>
          <p:txBody>
            <a:bodyPr wrap="square" rtlCol="0">
              <a:spAutoFit/>
            </a:bodyPr>
            <a:lstStyle/>
            <a:p>
              <a:r>
                <a:rPr lang="en-US" dirty="0" smtClean="0">
                  <a:solidFill>
                    <a:srgbClr val="FF0000"/>
                  </a:solidFill>
                </a:rPr>
                <a:t>Parallel bias</a:t>
              </a:r>
              <a:br>
                <a:rPr lang="en-US" dirty="0" smtClean="0">
                  <a:solidFill>
                    <a:srgbClr val="FF0000"/>
                  </a:solidFill>
                </a:rPr>
              </a:br>
              <a:r>
                <a:rPr lang="en-US" dirty="0" smtClean="0">
                  <a:solidFill>
                    <a:srgbClr val="FF0000"/>
                  </a:solidFill>
                </a:rPr>
                <a:t> (= </a:t>
              </a:r>
              <a:r>
                <a:rPr lang="en-US" dirty="0" err="1" smtClean="0">
                  <a:solidFill>
                    <a:srgbClr val="FF0000"/>
                  </a:solidFill>
                </a:rPr>
                <a:t>H</a:t>
              </a:r>
              <a:r>
                <a:rPr lang="en-US" baseline="-25000" dirty="0" err="1" smtClean="0">
                  <a:solidFill>
                    <a:srgbClr val="FF0000"/>
                  </a:solidFill>
                </a:rPr>
                <a:t>mag,bias</a:t>
              </a:r>
              <a:r>
                <a:rPr lang="en-US" dirty="0" smtClean="0">
                  <a:solidFill>
                    <a:srgbClr val="FF0000"/>
                  </a:solidFill>
                </a:rPr>
                <a:t> is parallel H</a:t>
              </a:r>
              <a:r>
                <a:rPr lang="en-US" baseline="-25000" dirty="0" smtClean="0">
                  <a:solidFill>
                    <a:srgbClr val="FF0000"/>
                  </a:solidFill>
                </a:rPr>
                <a:t>RF</a:t>
              </a:r>
              <a:r>
                <a:rPr lang="en-US" dirty="0" smtClean="0">
                  <a:solidFill>
                    <a:srgbClr val="FF0000"/>
                  </a:solidFill>
                </a:rPr>
                <a:t>)</a:t>
              </a:r>
              <a:endParaRPr lang="de-DE" dirty="0">
                <a:solidFill>
                  <a:srgbClr val="FF0000"/>
                </a:solidFill>
              </a:endParaRPr>
            </a:p>
          </p:txBody>
        </p:sp>
      </p:grpSp>
      <p:grpSp>
        <p:nvGrpSpPr>
          <p:cNvPr id="34" name="Group 33"/>
          <p:cNvGrpSpPr/>
          <p:nvPr/>
        </p:nvGrpSpPr>
        <p:grpSpPr>
          <a:xfrm>
            <a:off x="2464539" y="2799295"/>
            <a:ext cx="3949325" cy="2289233"/>
            <a:chOff x="2464539" y="2799295"/>
            <a:chExt cx="3949325" cy="2289233"/>
          </a:xfrm>
        </p:grpSpPr>
        <p:sp>
          <p:nvSpPr>
            <p:cNvPr id="23" name="Oval 22"/>
            <p:cNvSpPr/>
            <p:nvPr/>
          </p:nvSpPr>
          <p:spPr>
            <a:xfrm>
              <a:off x="2464539" y="2799295"/>
              <a:ext cx="975360" cy="386080"/>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Box 23"/>
            <p:cNvSpPr txBox="1"/>
            <p:nvPr/>
          </p:nvSpPr>
          <p:spPr>
            <a:xfrm>
              <a:off x="3232333" y="4442197"/>
              <a:ext cx="3181531" cy="646331"/>
            </a:xfrm>
            <a:prstGeom prst="rect">
              <a:avLst/>
            </a:prstGeom>
            <a:noFill/>
          </p:spPr>
          <p:txBody>
            <a:bodyPr wrap="square" rtlCol="0">
              <a:spAutoFit/>
            </a:bodyPr>
            <a:lstStyle/>
            <a:p>
              <a:r>
                <a:rPr lang="en-US" dirty="0" smtClean="0">
                  <a:solidFill>
                    <a:srgbClr val="0000FF"/>
                  </a:solidFill>
                </a:rPr>
                <a:t>Perpendicular bias</a:t>
              </a:r>
              <a:br>
                <a:rPr lang="en-US" dirty="0" smtClean="0">
                  <a:solidFill>
                    <a:srgbClr val="0000FF"/>
                  </a:solidFill>
                </a:rPr>
              </a:br>
              <a:r>
                <a:rPr lang="en-US" dirty="0" smtClean="0">
                  <a:solidFill>
                    <a:srgbClr val="0000FF"/>
                  </a:solidFill>
                </a:rPr>
                <a:t> (= </a:t>
              </a:r>
              <a:r>
                <a:rPr lang="en-US" dirty="0" err="1" smtClean="0">
                  <a:solidFill>
                    <a:srgbClr val="0000FF"/>
                  </a:solidFill>
                </a:rPr>
                <a:t>H</a:t>
              </a:r>
              <a:r>
                <a:rPr lang="en-US" baseline="-25000" dirty="0" err="1" smtClean="0">
                  <a:solidFill>
                    <a:srgbClr val="0000FF"/>
                  </a:solidFill>
                </a:rPr>
                <a:t>mag,bias</a:t>
              </a:r>
              <a:r>
                <a:rPr lang="en-US" dirty="0" smtClean="0">
                  <a:solidFill>
                    <a:srgbClr val="0000FF"/>
                  </a:solidFill>
                </a:rPr>
                <a:t> is perpendicular H</a:t>
              </a:r>
              <a:r>
                <a:rPr lang="en-US" baseline="-25000" dirty="0" smtClean="0">
                  <a:solidFill>
                    <a:srgbClr val="0000FF"/>
                  </a:solidFill>
                </a:rPr>
                <a:t>RF</a:t>
              </a:r>
              <a:r>
                <a:rPr lang="en-US" dirty="0" smtClean="0">
                  <a:solidFill>
                    <a:srgbClr val="0000FF"/>
                  </a:solidFill>
                </a:rPr>
                <a:t>)</a:t>
              </a:r>
              <a:endParaRPr lang="de-DE" dirty="0">
                <a:solidFill>
                  <a:srgbClr val="0000FF"/>
                </a:solidFill>
              </a:endParaRPr>
            </a:p>
          </p:txBody>
        </p:sp>
        <p:cxnSp>
          <p:nvCxnSpPr>
            <p:cNvPr id="25" name="Straight Arrow Connector 24"/>
            <p:cNvCxnSpPr/>
            <p:nvPr/>
          </p:nvCxnSpPr>
          <p:spPr>
            <a:xfrm flipH="1" flipV="1">
              <a:off x="3232333" y="3197713"/>
              <a:ext cx="587827" cy="1229112"/>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9" name="Straight Connector 28"/>
          <p:cNvCxnSpPr/>
          <p:nvPr/>
        </p:nvCxnSpPr>
        <p:spPr>
          <a:xfrm flipV="1">
            <a:off x="480981" y="2148840"/>
            <a:ext cx="3915759" cy="1682405"/>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518160" y="2751416"/>
            <a:ext cx="636478" cy="1046831"/>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5368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smtClean="0">
                <a:solidFill>
                  <a:srgbClr val="1F497D"/>
                </a:solidFill>
                <a:latin typeface="Constantia" pitchFamily="18" charset="0"/>
              </a:rPr>
              <a:t>Can that also work on a single-gap cavity?</a:t>
            </a:r>
            <a:endParaRPr lang="en-GB" sz="3200" dirty="0">
              <a:solidFill>
                <a:srgbClr val="1F497D"/>
              </a:solidFill>
              <a:latin typeface="Constantia" pitchFamily="18" charset="0"/>
            </a:endParaRPr>
          </a:p>
        </p:txBody>
      </p:sp>
      <p:pic>
        <p:nvPicPr>
          <p:cNvPr id="3" name="Picture 2" descr="SmytheBHplot.bmp"/>
          <p:cNvPicPr>
            <a:picLocks noChangeAspect="1"/>
          </p:cNvPicPr>
          <p:nvPr/>
        </p:nvPicPr>
        <p:blipFill>
          <a:blip r:embed="rId2" cstate="print"/>
          <a:srcRect l="3580" t="2769" r="4212" b="3102"/>
          <a:stretch>
            <a:fillRect/>
          </a:stretch>
        </p:blipFill>
        <p:spPr>
          <a:xfrm>
            <a:off x="5486400" y="838200"/>
            <a:ext cx="3281218" cy="2165604"/>
          </a:xfrm>
          <a:prstGeom prst="rect">
            <a:avLst/>
          </a:prstGeom>
        </p:spPr>
      </p:pic>
      <p:pic>
        <p:nvPicPr>
          <p:cNvPr id="4" name="Picture 3" descr="SmallCavWithToroidCoilInMagnet 004.jpg"/>
          <p:cNvPicPr>
            <a:picLocks noChangeAspect="1"/>
          </p:cNvPicPr>
          <p:nvPr/>
        </p:nvPicPr>
        <p:blipFill>
          <a:blip r:embed="rId3" cstate="print"/>
          <a:stretch>
            <a:fillRect/>
          </a:stretch>
        </p:blipFill>
        <p:spPr>
          <a:xfrm>
            <a:off x="149352" y="1380744"/>
            <a:ext cx="4876800" cy="3657600"/>
          </a:xfrm>
          <a:prstGeom prst="rect">
            <a:avLst/>
          </a:prstGeom>
        </p:spPr>
      </p:pic>
      <p:pic>
        <p:nvPicPr>
          <p:cNvPr id="5" name="Picture 4" descr="SmallCavWithToroidCoilInMagnet 001.jpg"/>
          <p:cNvPicPr>
            <a:picLocks noChangeAspect="1"/>
          </p:cNvPicPr>
          <p:nvPr/>
        </p:nvPicPr>
        <p:blipFill>
          <a:blip r:embed="rId4" cstate="print"/>
          <a:srcRect l="15306" t="10204" r="3571" b="10204"/>
          <a:stretch>
            <a:fillRect/>
          </a:stretch>
        </p:blipFill>
        <p:spPr>
          <a:xfrm>
            <a:off x="3654552" y="3034140"/>
            <a:ext cx="5105400" cy="3756804"/>
          </a:xfrm>
          <a:prstGeom prst="rect">
            <a:avLst/>
          </a:prstGeom>
        </p:spPr>
      </p:pic>
      <p:sp>
        <p:nvSpPr>
          <p:cNvPr id="6" name="Freeform 5"/>
          <p:cNvSpPr/>
          <p:nvPr/>
        </p:nvSpPr>
        <p:spPr>
          <a:xfrm>
            <a:off x="6547104" y="3553968"/>
            <a:ext cx="1408176" cy="2868349"/>
          </a:xfrm>
          <a:custGeom>
            <a:avLst/>
            <a:gdLst>
              <a:gd name="connsiteX0" fmla="*/ 0 w 1408176"/>
              <a:gd name="connsiteY0" fmla="*/ 0 h 2868349"/>
              <a:gd name="connsiteX1" fmla="*/ 18288 w 1408176"/>
              <a:gd name="connsiteY1" fmla="*/ 27432 h 2868349"/>
              <a:gd name="connsiteX2" fmla="*/ 82296 w 1408176"/>
              <a:gd name="connsiteY2" fmla="*/ 54864 h 2868349"/>
              <a:gd name="connsiteX3" fmla="*/ 118872 w 1408176"/>
              <a:gd name="connsiteY3" fmla="*/ 73152 h 2868349"/>
              <a:gd name="connsiteX4" fmla="*/ 164592 w 1408176"/>
              <a:gd name="connsiteY4" fmla="*/ 91440 h 2868349"/>
              <a:gd name="connsiteX5" fmla="*/ 201168 w 1408176"/>
              <a:gd name="connsiteY5" fmla="*/ 118872 h 2868349"/>
              <a:gd name="connsiteX6" fmla="*/ 228600 w 1408176"/>
              <a:gd name="connsiteY6" fmla="*/ 128016 h 2868349"/>
              <a:gd name="connsiteX7" fmla="*/ 265176 w 1408176"/>
              <a:gd name="connsiteY7" fmla="*/ 146304 h 2868349"/>
              <a:gd name="connsiteX8" fmla="*/ 365760 w 1408176"/>
              <a:gd name="connsiteY8" fmla="*/ 201168 h 2868349"/>
              <a:gd name="connsiteX9" fmla="*/ 393192 w 1408176"/>
              <a:gd name="connsiteY9" fmla="*/ 228600 h 2868349"/>
              <a:gd name="connsiteX10" fmla="*/ 420624 w 1408176"/>
              <a:gd name="connsiteY10" fmla="*/ 237744 h 2868349"/>
              <a:gd name="connsiteX11" fmla="*/ 457200 w 1408176"/>
              <a:gd name="connsiteY11" fmla="*/ 265176 h 2868349"/>
              <a:gd name="connsiteX12" fmla="*/ 512064 w 1408176"/>
              <a:gd name="connsiteY12" fmla="*/ 310896 h 2868349"/>
              <a:gd name="connsiteX13" fmla="*/ 548640 w 1408176"/>
              <a:gd name="connsiteY13" fmla="*/ 347472 h 2868349"/>
              <a:gd name="connsiteX14" fmla="*/ 658368 w 1408176"/>
              <a:gd name="connsiteY14" fmla="*/ 429768 h 2868349"/>
              <a:gd name="connsiteX15" fmla="*/ 694944 w 1408176"/>
              <a:gd name="connsiteY15" fmla="*/ 484632 h 2868349"/>
              <a:gd name="connsiteX16" fmla="*/ 713232 w 1408176"/>
              <a:gd name="connsiteY16" fmla="*/ 512064 h 2868349"/>
              <a:gd name="connsiteX17" fmla="*/ 841248 w 1408176"/>
              <a:gd name="connsiteY17" fmla="*/ 658368 h 2868349"/>
              <a:gd name="connsiteX18" fmla="*/ 868680 w 1408176"/>
              <a:gd name="connsiteY18" fmla="*/ 694944 h 2868349"/>
              <a:gd name="connsiteX19" fmla="*/ 905256 w 1408176"/>
              <a:gd name="connsiteY19" fmla="*/ 731520 h 2868349"/>
              <a:gd name="connsiteX20" fmla="*/ 941832 w 1408176"/>
              <a:gd name="connsiteY20" fmla="*/ 777240 h 2868349"/>
              <a:gd name="connsiteX21" fmla="*/ 996696 w 1408176"/>
              <a:gd name="connsiteY21" fmla="*/ 822960 h 2868349"/>
              <a:gd name="connsiteX22" fmla="*/ 1033272 w 1408176"/>
              <a:gd name="connsiteY22" fmla="*/ 932688 h 2868349"/>
              <a:gd name="connsiteX23" fmla="*/ 1051560 w 1408176"/>
              <a:gd name="connsiteY23" fmla="*/ 978408 h 2868349"/>
              <a:gd name="connsiteX24" fmla="*/ 1106424 w 1408176"/>
              <a:gd name="connsiteY24" fmla="*/ 1051560 h 2868349"/>
              <a:gd name="connsiteX25" fmla="*/ 1143000 w 1408176"/>
              <a:gd name="connsiteY25" fmla="*/ 1133856 h 2868349"/>
              <a:gd name="connsiteX26" fmla="*/ 1188720 w 1408176"/>
              <a:gd name="connsiteY26" fmla="*/ 1225296 h 2868349"/>
              <a:gd name="connsiteX27" fmla="*/ 1234440 w 1408176"/>
              <a:gd name="connsiteY27" fmla="*/ 1298448 h 2868349"/>
              <a:gd name="connsiteX28" fmla="*/ 1243584 w 1408176"/>
              <a:gd name="connsiteY28" fmla="*/ 1325880 h 2868349"/>
              <a:gd name="connsiteX29" fmla="*/ 1261872 w 1408176"/>
              <a:gd name="connsiteY29" fmla="*/ 1371600 h 2868349"/>
              <a:gd name="connsiteX30" fmla="*/ 1280160 w 1408176"/>
              <a:gd name="connsiteY30" fmla="*/ 1399032 h 2868349"/>
              <a:gd name="connsiteX31" fmla="*/ 1335024 w 1408176"/>
              <a:gd name="connsiteY31" fmla="*/ 1481328 h 2868349"/>
              <a:gd name="connsiteX32" fmla="*/ 1344168 w 1408176"/>
              <a:gd name="connsiteY32" fmla="*/ 1517904 h 2868349"/>
              <a:gd name="connsiteX33" fmla="*/ 1380744 w 1408176"/>
              <a:gd name="connsiteY33" fmla="*/ 1581912 h 2868349"/>
              <a:gd name="connsiteX34" fmla="*/ 1399032 w 1408176"/>
              <a:gd name="connsiteY34" fmla="*/ 1655064 h 2868349"/>
              <a:gd name="connsiteX35" fmla="*/ 1408176 w 1408176"/>
              <a:gd name="connsiteY35" fmla="*/ 1810512 h 2868349"/>
              <a:gd name="connsiteX36" fmla="*/ 1399032 w 1408176"/>
              <a:gd name="connsiteY36" fmla="*/ 2423160 h 2868349"/>
              <a:gd name="connsiteX37" fmla="*/ 1353312 w 1408176"/>
              <a:gd name="connsiteY37" fmla="*/ 2542032 h 2868349"/>
              <a:gd name="connsiteX38" fmla="*/ 1335024 w 1408176"/>
              <a:gd name="connsiteY38" fmla="*/ 2596896 h 2868349"/>
              <a:gd name="connsiteX39" fmla="*/ 1289304 w 1408176"/>
              <a:gd name="connsiteY39" fmla="*/ 2651760 h 2868349"/>
              <a:gd name="connsiteX40" fmla="*/ 1261872 w 1408176"/>
              <a:gd name="connsiteY40" fmla="*/ 2660904 h 2868349"/>
              <a:gd name="connsiteX41" fmla="*/ 1243584 w 1408176"/>
              <a:gd name="connsiteY41" fmla="*/ 2688336 h 2868349"/>
              <a:gd name="connsiteX42" fmla="*/ 1115568 w 1408176"/>
              <a:gd name="connsiteY42" fmla="*/ 2770632 h 2868349"/>
              <a:gd name="connsiteX43" fmla="*/ 1069848 w 1408176"/>
              <a:gd name="connsiteY43" fmla="*/ 2779776 h 2868349"/>
              <a:gd name="connsiteX44" fmla="*/ 941832 w 1408176"/>
              <a:gd name="connsiteY44" fmla="*/ 2825496 h 2868349"/>
              <a:gd name="connsiteX45" fmla="*/ 576072 w 1408176"/>
              <a:gd name="connsiteY45" fmla="*/ 2825496 h 2868349"/>
              <a:gd name="connsiteX46" fmla="*/ 521208 w 1408176"/>
              <a:gd name="connsiteY46" fmla="*/ 2788920 h 2868349"/>
              <a:gd name="connsiteX47" fmla="*/ 475488 w 1408176"/>
              <a:gd name="connsiteY47" fmla="*/ 2770632 h 2868349"/>
              <a:gd name="connsiteX48" fmla="*/ 448056 w 1408176"/>
              <a:gd name="connsiteY48" fmla="*/ 2761488 h 2868349"/>
              <a:gd name="connsiteX49" fmla="*/ 420624 w 1408176"/>
              <a:gd name="connsiteY49" fmla="*/ 2743200 h 2868349"/>
              <a:gd name="connsiteX50" fmla="*/ 347472 w 1408176"/>
              <a:gd name="connsiteY50" fmla="*/ 2660904 h 2868349"/>
              <a:gd name="connsiteX51" fmla="*/ 320040 w 1408176"/>
              <a:gd name="connsiteY51" fmla="*/ 2633472 h 2868349"/>
              <a:gd name="connsiteX52" fmla="*/ 256032 w 1408176"/>
              <a:gd name="connsiteY52" fmla="*/ 2560320 h 2868349"/>
              <a:gd name="connsiteX53" fmla="*/ 237744 w 1408176"/>
              <a:gd name="connsiteY53" fmla="*/ 2532888 h 2868349"/>
              <a:gd name="connsiteX54" fmla="*/ 210312 w 1408176"/>
              <a:gd name="connsiteY54" fmla="*/ 2514600 h 2868349"/>
              <a:gd name="connsiteX55" fmla="*/ 201168 w 1408176"/>
              <a:gd name="connsiteY55" fmla="*/ 2487168 h 2868349"/>
              <a:gd name="connsiteX56" fmla="*/ 182880 w 1408176"/>
              <a:gd name="connsiteY56" fmla="*/ 2459736 h 2868349"/>
              <a:gd name="connsiteX57" fmla="*/ 155448 w 1408176"/>
              <a:gd name="connsiteY57" fmla="*/ 2432304 h 286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408176" h="2868349">
                <a:moveTo>
                  <a:pt x="0" y="0"/>
                </a:moveTo>
                <a:cubicBezTo>
                  <a:pt x="6096" y="9144"/>
                  <a:pt x="9144" y="21336"/>
                  <a:pt x="18288" y="27432"/>
                </a:cubicBezTo>
                <a:cubicBezTo>
                  <a:pt x="37602" y="40308"/>
                  <a:pt x="61164" y="45258"/>
                  <a:pt x="82296" y="54864"/>
                </a:cubicBezTo>
                <a:cubicBezTo>
                  <a:pt x="94705" y="60505"/>
                  <a:pt x="106416" y="67616"/>
                  <a:pt x="118872" y="73152"/>
                </a:cubicBezTo>
                <a:cubicBezTo>
                  <a:pt x="133871" y="79818"/>
                  <a:pt x="150244" y="83469"/>
                  <a:pt x="164592" y="91440"/>
                </a:cubicBezTo>
                <a:cubicBezTo>
                  <a:pt x="177914" y="98841"/>
                  <a:pt x="187936" y="111311"/>
                  <a:pt x="201168" y="118872"/>
                </a:cubicBezTo>
                <a:cubicBezTo>
                  <a:pt x="209537" y="123654"/>
                  <a:pt x="219741" y="124219"/>
                  <a:pt x="228600" y="128016"/>
                </a:cubicBezTo>
                <a:cubicBezTo>
                  <a:pt x="241129" y="133386"/>
                  <a:pt x="253487" y="139291"/>
                  <a:pt x="265176" y="146304"/>
                </a:cubicBezTo>
                <a:cubicBezTo>
                  <a:pt x="356538" y="201121"/>
                  <a:pt x="282576" y="167894"/>
                  <a:pt x="365760" y="201168"/>
                </a:cubicBezTo>
                <a:cubicBezTo>
                  <a:pt x="374904" y="210312"/>
                  <a:pt x="382432" y="221427"/>
                  <a:pt x="393192" y="228600"/>
                </a:cubicBezTo>
                <a:cubicBezTo>
                  <a:pt x="401212" y="233947"/>
                  <a:pt x="412255" y="232962"/>
                  <a:pt x="420624" y="237744"/>
                </a:cubicBezTo>
                <a:cubicBezTo>
                  <a:pt x="433856" y="245305"/>
                  <a:pt x="445300" y="255656"/>
                  <a:pt x="457200" y="265176"/>
                </a:cubicBezTo>
                <a:cubicBezTo>
                  <a:pt x="475789" y="280047"/>
                  <a:pt x="494369" y="294971"/>
                  <a:pt x="512064" y="310896"/>
                </a:cubicBezTo>
                <a:cubicBezTo>
                  <a:pt x="524880" y="322430"/>
                  <a:pt x="535549" y="336251"/>
                  <a:pt x="548640" y="347472"/>
                </a:cubicBezTo>
                <a:cubicBezTo>
                  <a:pt x="589365" y="382379"/>
                  <a:pt x="616803" y="367420"/>
                  <a:pt x="658368" y="429768"/>
                </a:cubicBezTo>
                <a:lnTo>
                  <a:pt x="694944" y="484632"/>
                </a:lnTo>
                <a:cubicBezTo>
                  <a:pt x="701040" y="493776"/>
                  <a:pt x="705461" y="504293"/>
                  <a:pt x="713232" y="512064"/>
                </a:cubicBezTo>
                <a:cubicBezTo>
                  <a:pt x="765030" y="563862"/>
                  <a:pt x="781828" y="579141"/>
                  <a:pt x="841248" y="658368"/>
                </a:cubicBezTo>
                <a:cubicBezTo>
                  <a:pt x="850392" y="670560"/>
                  <a:pt x="858644" y="683475"/>
                  <a:pt x="868680" y="694944"/>
                </a:cubicBezTo>
                <a:cubicBezTo>
                  <a:pt x="880034" y="707920"/>
                  <a:pt x="893801" y="718633"/>
                  <a:pt x="905256" y="731520"/>
                </a:cubicBezTo>
                <a:cubicBezTo>
                  <a:pt x="918222" y="746107"/>
                  <a:pt x="928032" y="763440"/>
                  <a:pt x="941832" y="777240"/>
                </a:cubicBezTo>
                <a:cubicBezTo>
                  <a:pt x="981933" y="817341"/>
                  <a:pt x="959246" y="770530"/>
                  <a:pt x="996696" y="822960"/>
                </a:cubicBezTo>
                <a:cubicBezTo>
                  <a:pt x="1021395" y="857539"/>
                  <a:pt x="1020582" y="891447"/>
                  <a:pt x="1033272" y="932688"/>
                </a:cubicBezTo>
                <a:cubicBezTo>
                  <a:pt x="1038099" y="948376"/>
                  <a:pt x="1042957" y="964429"/>
                  <a:pt x="1051560" y="978408"/>
                </a:cubicBezTo>
                <a:cubicBezTo>
                  <a:pt x="1067534" y="1004367"/>
                  <a:pt x="1106424" y="1051560"/>
                  <a:pt x="1106424" y="1051560"/>
                </a:cubicBezTo>
                <a:cubicBezTo>
                  <a:pt x="1123363" y="1136253"/>
                  <a:pt x="1101530" y="1061284"/>
                  <a:pt x="1143000" y="1133856"/>
                </a:cubicBezTo>
                <a:cubicBezTo>
                  <a:pt x="1159907" y="1163444"/>
                  <a:pt x="1169817" y="1196942"/>
                  <a:pt x="1188720" y="1225296"/>
                </a:cubicBezTo>
                <a:cubicBezTo>
                  <a:pt x="1203227" y="1247057"/>
                  <a:pt x="1223411" y="1276391"/>
                  <a:pt x="1234440" y="1298448"/>
                </a:cubicBezTo>
                <a:cubicBezTo>
                  <a:pt x="1238751" y="1307069"/>
                  <a:pt x="1240200" y="1316855"/>
                  <a:pt x="1243584" y="1325880"/>
                </a:cubicBezTo>
                <a:cubicBezTo>
                  <a:pt x="1249347" y="1341249"/>
                  <a:pt x="1254531" y="1356919"/>
                  <a:pt x="1261872" y="1371600"/>
                </a:cubicBezTo>
                <a:cubicBezTo>
                  <a:pt x="1266787" y="1381430"/>
                  <a:pt x="1274708" y="1389490"/>
                  <a:pt x="1280160" y="1399032"/>
                </a:cubicBezTo>
                <a:cubicBezTo>
                  <a:pt x="1320684" y="1469949"/>
                  <a:pt x="1270592" y="1400788"/>
                  <a:pt x="1335024" y="1481328"/>
                </a:cubicBezTo>
                <a:cubicBezTo>
                  <a:pt x="1338072" y="1493520"/>
                  <a:pt x="1339218" y="1506353"/>
                  <a:pt x="1344168" y="1517904"/>
                </a:cubicBezTo>
                <a:cubicBezTo>
                  <a:pt x="1374269" y="1588139"/>
                  <a:pt x="1352268" y="1496484"/>
                  <a:pt x="1380744" y="1581912"/>
                </a:cubicBezTo>
                <a:cubicBezTo>
                  <a:pt x="1388692" y="1605757"/>
                  <a:pt x="1399032" y="1655064"/>
                  <a:pt x="1399032" y="1655064"/>
                </a:cubicBezTo>
                <a:cubicBezTo>
                  <a:pt x="1402080" y="1706880"/>
                  <a:pt x="1408176" y="1758606"/>
                  <a:pt x="1408176" y="1810512"/>
                </a:cubicBezTo>
                <a:cubicBezTo>
                  <a:pt x="1408176" y="2014751"/>
                  <a:pt x="1404703" y="2219000"/>
                  <a:pt x="1399032" y="2423160"/>
                </a:cubicBezTo>
                <a:cubicBezTo>
                  <a:pt x="1397402" y="2481845"/>
                  <a:pt x="1374280" y="2479128"/>
                  <a:pt x="1353312" y="2542032"/>
                </a:cubicBezTo>
                <a:cubicBezTo>
                  <a:pt x="1347216" y="2560320"/>
                  <a:pt x="1342853" y="2579280"/>
                  <a:pt x="1335024" y="2596896"/>
                </a:cubicBezTo>
                <a:cubicBezTo>
                  <a:pt x="1327922" y="2612876"/>
                  <a:pt x="1302904" y="2642693"/>
                  <a:pt x="1289304" y="2651760"/>
                </a:cubicBezTo>
                <a:cubicBezTo>
                  <a:pt x="1281284" y="2657107"/>
                  <a:pt x="1271016" y="2657856"/>
                  <a:pt x="1261872" y="2660904"/>
                </a:cubicBezTo>
                <a:cubicBezTo>
                  <a:pt x="1255776" y="2670048"/>
                  <a:pt x="1251753" y="2680984"/>
                  <a:pt x="1243584" y="2688336"/>
                </a:cubicBezTo>
                <a:cubicBezTo>
                  <a:pt x="1210232" y="2718352"/>
                  <a:pt x="1160022" y="2754467"/>
                  <a:pt x="1115568" y="2770632"/>
                </a:cubicBezTo>
                <a:cubicBezTo>
                  <a:pt x="1100962" y="2775943"/>
                  <a:pt x="1085088" y="2776728"/>
                  <a:pt x="1069848" y="2779776"/>
                </a:cubicBezTo>
                <a:cubicBezTo>
                  <a:pt x="994537" y="2829983"/>
                  <a:pt x="1036794" y="2813626"/>
                  <a:pt x="941832" y="2825496"/>
                </a:cubicBezTo>
                <a:cubicBezTo>
                  <a:pt x="813274" y="2868349"/>
                  <a:pt x="854961" y="2857925"/>
                  <a:pt x="576072" y="2825496"/>
                </a:cubicBezTo>
                <a:cubicBezTo>
                  <a:pt x="554240" y="2822957"/>
                  <a:pt x="541615" y="2797083"/>
                  <a:pt x="521208" y="2788920"/>
                </a:cubicBezTo>
                <a:cubicBezTo>
                  <a:pt x="505968" y="2782824"/>
                  <a:pt x="490857" y="2776395"/>
                  <a:pt x="475488" y="2770632"/>
                </a:cubicBezTo>
                <a:cubicBezTo>
                  <a:pt x="466463" y="2767248"/>
                  <a:pt x="456677" y="2765799"/>
                  <a:pt x="448056" y="2761488"/>
                </a:cubicBezTo>
                <a:cubicBezTo>
                  <a:pt x="438226" y="2756573"/>
                  <a:pt x="429768" y="2749296"/>
                  <a:pt x="420624" y="2743200"/>
                </a:cubicBezTo>
                <a:cubicBezTo>
                  <a:pt x="387990" y="2694249"/>
                  <a:pt x="410107" y="2723539"/>
                  <a:pt x="347472" y="2660904"/>
                </a:cubicBezTo>
                <a:cubicBezTo>
                  <a:pt x="338328" y="2651760"/>
                  <a:pt x="327213" y="2644232"/>
                  <a:pt x="320040" y="2633472"/>
                </a:cubicBezTo>
                <a:cubicBezTo>
                  <a:pt x="277368" y="2569464"/>
                  <a:pt x="301752" y="2590800"/>
                  <a:pt x="256032" y="2560320"/>
                </a:cubicBezTo>
                <a:cubicBezTo>
                  <a:pt x="249936" y="2551176"/>
                  <a:pt x="245515" y="2540659"/>
                  <a:pt x="237744" y="2532888"/>
                </a:cubicBezTo>
                <a:cubicBezTo>
                  <a:pt x="229973" y="2525117"/>
                  <a:pt x="217177" y="2523182"/>
                  <a:pt x="210312" y="2514600"/>
                </a:cubicBezTo>
                <a:cubicBezTo>
                  <a:pt x="204291" y="2507074"/>
                  <a:pt x="205479" y="2495789"/>
                  <a:pt x="201168" y="2487168"/>
                </a:cubicBezTo>
                <a:cubicBezTo>
                  <a:pt x="196253" y="2477338"/>
                  <a:pt x="190651" y="2467507"/>
                  <a:pt x="182880" y="2459736"/>
                </a:cubicBezTo>
                <a:cubicBezTo>
                  <a:pt x="152912" y="2429768"/>
                  <a:pt x="155448" y="2455208"/>
                  <a:pt x="155448" y="2432304"/>
                </a:cubicBezTo>
              </a:path>
            </a:pathLst>
          </a:cu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7" name="Group 7"/>
          <p:cNvGrpSpPr/>
          <p:nvPr/>
        </p:nvGrpSpPr>
        <p:grpSpPr>
          <a:xfrm>
            <a:off x="3654552" y="3057144"/>
            <a:ext cx="1371600" cy="3124200"/>
            <a:chOff x="3581400" y="2667000"/>
            <a:chExt cx="1371600" cy="3124200"/>
          </a:xfrm>
        </p:grpSpPr>
        <p:cxnSp>
          <p:nvCxnSpPr>
            <p:cNvPr id="8" name="Straight Arrow Connector 7"/>
            <p:cNvCxnSpPr/>
            <p:nvPr/>
          </p:nvCxnSpPr>
          <p:spPr>
            <a:xfrm>
              <a:off x="4267200" y="3048000"/>
              <a:ext cx="0" cy="2743200"/>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81400" y="2667000"/>
              <a:ext cx="1371600" cy="381000"/>
            </a:xfrm>
            <a:prstGeom prst="rect">
              <a:avLst/>
            </a:prstGeom>
            <a:noFill/>
          </p:spPr>
          <p:txBody>
            <a:bodyPr wrap="square" rtlCol="0">
              <a:spAutoFit/>
            </a:bodyPr>
            <a:lstStyle/>
            <a:p>
              <a:r>
                <a:rPr lang="en-US" b="1" dirty="0" smtClean="0">
                  <a:solidFill>
                    <a:srgbClr val="FF0000"/>
                  </a:solidFill>
                  <a:latin typeface="Arial Rounded MT Bold" pitchFamily="34" charset="0"/>
                </a:rPr>
                <a:t>Perp. bias</a:t>
              </a:r>
              <a:endParaRPr lang="en-US" b="1" dirty="0">
                <a:solidFill>
                  <a:srgbClr val="FF0000"/>
                </a:solidFill>
                <a:latin typeface="Arial Rounded MT Bold" pitchFamily="34" charset="0"/>
              </a:endParaRPr>
            </a:p>
          </p:txBody>
        </p:sp>
      </p:grpSp>
      <p:grpSp>
        <p:nvGrpSpPr>
          <p:cNvPr id="10" name="Group 10"/>
          <p:cNvGrpSpPr/>
          <p:nvPr/>
        </p:nvGrpSpPr>
        <p:grpSpPr>
          <a:xfrm>
            <a:off x="5543698" y="3624415"/>
            <a:ext cx="2012905" cy="2328329"/>
            <a:chOff x="5470546" y="3234271"/>
            <a:chExt cx="2012905" cy="2328329"/>
          </a:xfrm>
        </p:grpSpPr>
        <p:sp>
          <p:nvSpPr>
            <p:cNvPr id="11" name="Arc 10"/>
            <p:cNvSpPr/>
            <p:nvPr/>
          </p:nvSpPr>
          <p:spPr>
            <a:xfrm rot="8590036">
              <a:off x="5470546" y="3234271"/>
              <a:ext cx="2012905" cy="1888456"/>
            </a:xfrm>
            <a:prstGeom prst="arc">
              <a:avLst>
                <a:gd name="adj1" fmla="val 17056842"/>
                <a:gd name="adj2" fmla="val 19957081"/>
              </a:avLst>
            </a:prstGeom>
            <a:ln w="57150">
              <a:solidFill>
                <a:srgbClr val="C0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5867400" y="5181600"/>
              <a:ext cx="1371600" cy="381000"/>
            </a:xfrm>
            <a:prstGeom prst="rect">
              <a:avLst/>
            </a:prstGeom>
            <a:noFill/>
          </p:spPr>
          <p:txBody>
            <a:bodyPr wrap="square" rtlCol="0">
              <a:spAutoFit/>
            </a:bodyPr>
            <a:lstStyle/>
            <a:p>
              <a:r>
                <a:rPr lang="en-US" b="1" dirty="0" smtClean="0">
                  <a:solidFill>
                    <a:srgbClr val="FF0000"/>
                  </a:solidFill>
                  <a:latin typeface="Arial Rounded MT Bold" pitchFamily="34" charset="0"/>
                </a:rPr>
                <a:t>Par. bias</a:t>
              </a:r>
              <a:endParaRPr lang="en-US" b="1" dirty="0">
                <a:solidFill>
                  <a:srgbClr val="FF0000"/>
                </a:solidFill>
                <a:latin typeface="Arial Rounded MT Bold" pitchFamily="34" charset="0"/>
              </a:endParaRPr>
            </a:p>
          </p:txBody>
        </p:sp>
      </p:grpSp>
    </p:spTree>
    <p:extLst>
      <p:ext uri="{BB962C8B-B14F-4D97-AF65-F5344CB8AC3E}">
        <p14:creationId xmlns:p14="http://schemas.microsoft.com/office/powerpoint/2010/main" val="242845896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PeakShift500Gperp_varyParBias.jpg"/>
          <p:cNvPicPr>
            <a:picLocks noChangeAspect="1"/>
          </p:cNvPicPr>
          <p:nvPr/>
        </p:nvPicPr>
        <p:blipFill>
          <a:blip r:embed="rId2" cstate="print"/>
          <a:stretch>
            <a:fillRect/>
          </a:stretch>
        </p:blipFill>
        <p:spPr>
          <a:xfrm>
            <a:off x="4648200" y="4800600"/>
            <a:ext cx="3907691" cy="2095500"/>
          </a:xfrm>
          <a:prstGeom prst="rect">
            <a:avLst/>
          </a:prstGeom>
        </p:spPr>
      </p:pic>
      <p:pic>
        <p:nvPicPr>
          <p:cNvPr id="19" name="Picture 18" descr="PeakShift127Gperp_varyParBias.jpg"/>
          <p:cNvPicPr>
            <a:picLocks noChangeAspect="1"/>
          </p:cNvPicPr>
          <p:nvPr/>
        </p:nvPicPr>
        <p:blipFill>
          <a:blip r:embed="rId3" cstate="print"/>
          <a:stretch>
            <a:fillRect/>
          </a:stretch>
        </p:blipFill>
        <p:spPr>
          <a:xfrm>
            <a:off x="381000" y="396240"/>
            <a:ext cx="4092419" cy="2194560"/>
          </a:xfrm>
          <a:prstGeom prst="rect">
            <a:avLst/>
          </a:prstGeom>
        </p:spPr>
      </p:pic>
      <p:pic>
        <p:nvPicPr>
          <p:cNvPr id="20" name="Picture 19" descr="PeakShift150Gperp_varyParBias.jpg"/>
          <p:cNvPicPr>
            <a:picLocks noChangeAspect="1"/>
          </p:cNvPicPr>
          <p:nvPr/>
        </p:nvPicPr>
        <p:blipFill>
          <a:blip r:embed="rId4" cstate="print"/>
          <a:stretch>
            <a:fillRect/>
          </a:stretch>
        </p:blipFill>
        <p:spPr>
          <a:xfrm>
            <a:off x="381000" y="2590800"/>
            <a:ext cx="4092419" cy="2194560"/>
          </a:xfrm>
          <a:prstGeom prst="rect">
            <a:avLst/>
          </a:prstGeom>
        </p:spPr>
      </p:pic>
      <p:pic>
        <p:nvPicPr>
          <p:cNvPr id="22" name="Picture 21" descr="PeakShift250Gperp_varyParBias.jpg"/>
          <p:cNvPicPr>
            <a:picLocks noChangeAspect="1"/>
          </p:cNvPicPr>
          <p:nvPr/>
        </p:nvPicPr>
        <p:blipFill>
          <a:blip r:embed="rId5" cstate="print"/>
          <a:stretch>
            <a:fillRect/>
          </a:stretch>
        </p:blipFill>
        <p:spPr>
          <a:xfrm>
            <a:off x="381000" y="4724400"/>
            <a:ext cx="4092419" cy="2194560"/>
          </a:xfrm>
          <a:prstGeom prst="rect">
            <a:avLst/>
          </a:prstGeom>
        </p:spPr>
      </p:pic>
      <p:pic>
        <p:nvPicPr>
          <p:cNvPr id="23" name="Picture 22" descr="PeakShift300Gperp_varyParBias.jpg"/>
          <p:cNvPicPr>
            <a:picLocks noChangeAspect="1"/>
          </p:cNvPicPr>
          <p:nvPr/>
        </p:nvPicPr>
        <p:blipFill>
          <a:blip r:embed="rId6" cstate="print"/>
          <a:stretch>
            <a:fillRect/>
          </a:stretch>
        </p:blipFill>
        <p:spPr>
          <a:xfrm>
            <a:off x="4648200" y="396240"/>
            <a:ext cx="4092419" cy="2194560"/>
          </a:xfrm>
          <a:prstGeom prst="rect">
            <a:avLst/>
          </a:prstGeom>
        </p:spPr>
      </p:pic>
      <p:pic>
        <p:nvPicPr>
          <p:cNvPr id="25" name="Picture 24" descr="PeakShift400Gperp_varyParBias.jpg"/>
          <p:cNvPicPr>
            <a:picLocks noChangeAspect="1"/>
          </p:cNvPicPr>
          <p:nvPr/>
        </p:nvPicPr>
        <p:blipFill>
          <a:blip r:embed="rId7" cstate="print"/>
          <a:stretch>
            <a:fillRect/>
          </a:stretch>
        </p:blipFill>
        <p:spPr>
          <a:xfrm>
            <a:off x="4648200" y="2590800"/>
            <a:ext cx="4092419" cy="2194560"/>
          </a:xfrm>
          <a:prstGeom prst="rect">
            <a:avLst/>
          </a:prstGeom>
        </p:spPr>
      </p:pic>
      <p:sp>
        <p:nvSpPr>
          <p:cNvPr id="10" name="Slide Number Placeholder 9"/>
          <p:cNvSpPr>
            <a:spLocks noGrp="1"/>
          </p:cNvSpPr>
          <p:nvPr>
            <p:ph type="sldNum" sz="quarter" idx="12"/>
          </p:nvPr>
        </p:nvSpPr>
        <p:spPr/>
        <p:txBody>
          <a:bodyPr/>
          <a:lstStyle/>
          <a:p>
            <a:fld id="{49688BA1-195F-4E49-83BB-3B7AA5EDCB3A}" type="slidenum">
              <a:rPr lang="en-US" smtClean="0"/>
              <a:pPr/>
              <a:t>58</a:t>
            </a:fld>
            <a:endParaRPr lang="en-US"/>
          </a:p>
        </p:txBody>
      </p:sp>
      <p:grpSp>
        <p:nvGrpSpPr>
          <p:cNvPr id="2" name="Group 1"/>
          <p:cNvGrpSpPr/>
          <p:nvPr/>
        </p:nvGrpSpPr>
        <p:grpSpPr>
          <a:xfrm>
            <a:off x="6093822" y="4935583"/>
            <a:ext cx="2078628" cy="951412"/>
            <a:chOff x="6093822" y="4935583"/>
            <a:chExt cx="2078628" cy="951412"/>
          </a:xfrm>
        </p:grpSpPr>
        <p:cxnSp>
          <p:nvCxnSpPr>
            <p:cNvPr id="11" name="Straight Arrow Connector 10"/>
            <p:cNvCxnSpPr/>
            <p:nvPr/>
          </p:nvCxnSpPr>
          <p:spPr>
            <a:xfrm>
              <a:off x="6093822" y="5201195"/>
              <a:ext cx="0" cy="6858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781800" y="4935583"/>
              <a:ext cx="0" cy="6858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800850" y="5024478"/>
              <a:ext cx="1371600" cy="369332"/>
            </a:xfrm>
            <a:prstGeom prst="rect">
              <a:avLst/>
            </a:prstGeom>
            <a:noFill/>
          </p:spPr>
          <p:txBody>
            <a:bodyPr wrap="square" rtlCol="0">
              <a:spAutoFit/>
            </a:bodyPr>
            <a:lstStyle/>
            <a:p>
              <a:r>
                <a:rPr lang="en-US" dirty="0" smtClean="0">
                  <a:solidFill>
                    <a:srgbClr val="C00000"/>
                  </a:solidFill>
                </a:rPr>
                <a:t>tuning range</a:t>
              </a:r>
              <a:endParaRPr lang="en-US" dirty="0">
                <a:solidFill>
                  <a:srgbClr val="C00000"/>
                </a:solidFill>
              </a:endParaRPr>
            </a:p>
          </p:txBody>
        </p:sp>
      </p:grpSp>
      <p:sp>
        <p:nvSpPr>
          <p:cNvPr id="1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smtClean="0">
                <a:solidFill>
                  <a:srgbClr val="1F497D"/>
                </a:solidFill>
                <a:latin typeface="Constantia" pitchFamily="18" charset="0"/>
              </a:rPr>
              <a:t>Can that also work on a single-gap cavity?</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1503773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3"/>
          <p:cNvSpPr>
            <a:spLocks noChangeArrowheads="1"/>
          </p:cNvSpPr>
          <p:nvPr/>
        </p:nvSpPr>
        <p:spPr bwMode="auto">
          <a:xfrm>
            <a:off x="0" y="8965"/>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Frequency and wavelength ranges</a:t>
            </a:r>
            <a:endParaRPr lang="en-GB" sz="3200" dirty="0">
              <a:solidFill>
                <a:srgbClr val="1F497D"/>
              </a:solidFill>
              <a:latin typeface="Constantia" pitchFamily="18" charset="0"/>
            </a:endParaRPr>
          </a:p>
        </p:txBody>
      </p:sp>
      <p:sp>
        <p:nvSpPr>
          <p:cNvPr id="31" name="Down Arrow 30"/>
          <p:cNvSpPr/>
          <p:nvPr/>
        </p:nvSpPr>
        <p:spPr>
          <a:xfrm>
            <a:off x="3507638" y="920839"/>
            <a:ext cx="2147899" cy="5397500"/>
          </a:xfrm>
          <a:prstGeom prst="downArrow">
            <a:avLst>
              <a:gd name="adj1" fmla="val 50000"/>
              <a:gd name="adj2" fmla="val 30129"/>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4041104" y="985362"/>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100 kHz</a:t>
            </a:r>
            <a:br>
              <a:rPr lang="en-GB" sz="1600" b="1" dirty="0">
                <a:solidFill>
                  <a:schemeClr val="bg1"/>
                </a:solidFill>
                <a:latin typeface="Constantia" panose="02030602050306030303" pitchFamily="18" charset="0"/>
              </a:rPr>
            </a:br>
            <a:r>
              <a:rPr lang="en-GB" sz="1600" b="1" dirty="0">
                <a:solidFill>
                  <a:schemeClr val="bg1"/>
                </a:solidFill>
                <a:latin typeface="Constantia" panose="02030602050306030303" pitchFamily="18" charset="0"/>
              </a:rPr>
              <a:t>3 km</a:t>
            </a:r>
            <a:endParaRPr lang="en-US" sz="1600" b="1" dirty="0">
              <a:solidFill>
                <a:schemeClr val="bg1"/>
              </a:solidFill>
              <a:latin typeface="Constantia" panose="02030602050306030303" pitchFamily="18" charset="0"/>
            </a:endParaRPr>
          </a:p>
        </p:txBody>
      </p:sp>
      <p:sp>
        <p:nvSpPr>
          <p:cNvPr id="33" name="TextBox 32"/>
          <p:cNvSpPr txBox="1"/>
          <p:nvPr/>
        </p:nvSpPr>
        <p:spPr>
          <a:xfrm>
            <a:off x="4041105" y="1706295"/>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 MHz</a:t>
            </a:r>
            <a:br>
              <a:rPr lang="en-GB" sz="1600" b="1" dirty="0">
                <a:solidFill>
                  <a:schemeClr val="bg1"/>
                </a:solidFill>
                <a:latin typeface="Constantia" panose="02030602050306030303" pitchFamily="18" charset="0"/>
              </a:rPr>
            </a:br>
            <a:r>
              <a:rPr lang="en-GB" sz="1600" b="1" dirty="0">
                <a:solidFill>
                  <a:schemeClr val="bg1"/>
                </a:solidFill>
                <a:latin typeface="Constantia" panose="02030602050306030303" pitchFamily="18" charset="0"/>
              </a:rPr>
              <a:t>300 m</a:t>
            </a:r>
            <a:endParaRPr lang="en-US" sz="1600" b="1" dirty="0">
              <a:solidFill>
                <a:schemeClr val="bg1"/>
              </a:solidFill>
              <a:latin typeface="Constantia" panose="02030602050306030303" pitchFamily="18" charset="0"/>
            </a:endParaRPr>
          </a:p>
        </p:txBody>
      </p:sp>
      <p:sp>
        <p:nvSpPr>
          <p:cNvPr id="34" name="TextBox 33"/>
          <p:cNvSpPr txBox="1"/>
          <p:nvPr/>
        </p:nvSpPr>
        <p:spPr>
          <a:xfrm>
            <a:off x="4041104" y="2426295"/>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10 MHz</a:t>
            </a:r>
          </a:p>
          <a:p>
            <a:pPr algn="ctr"/>
            <a:r>
              <a:rPr lang="en-GB" sz="1600" b="1" dirty="0">
                <a:solidFill>
                  <a:schemeClr val="bg1"/>
                </a:solidFill>
                <a:latin typeface="Constantia" panose="02030602050306030303" pitchFamily="18" charset="0"/>
              </a:rPr>
              <a:t>30 m</a:t>
            </a:r>
            <a:endParaRPr lang="en-US" sz="1600" b="1" dirty="0">
              <a:solidFill>
                <a:schemeClr val="bg1"/>
              </a:solidFill>
              <a:latin typeface="Constantia" panose="02030602050306030303" pitchFamily="18" charset="0"/>
            </a:endParaRPr>
          </a:p>
        </p:txBody>
      </p:sp>
      <p:sp>
        <p:nvSpPr>
          <p:cNvPr id="35" name="TextBox 34"/>
          <p:cNvSpPr txBox="1"/>
          <p:nvPr/>
        </p:nvSpPr>
        <p:spPr>
          <a:xfrm>
            <a:off x="3960078" y="3146295"/>
            <a:ext cx="1225379"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100 MHz</a:t>
            </a:r>
          </a:p>
          <a:p>
            <a:pPr algn="ctr"/>
            <a:r>
              <a:rPr lang="en-GB" sz="1600" b="1" dirty="0">
                <a:solidFill>
                  <a:schemeClr val="bg1"/>
                </a:solidFill>
                <a:latin typeface="Constantia" panose="02030602050306030303" pitchFamily="18" charset="0"/>
              </a:rPr>
              <a:t>3 m</a:t>
            </a:r>
            <a:endParaRPr lang="en-US" sz="1600" b="1" dirty="0">
              <a:solidFill>
                <a:schemeClr val="bg1"/>
              </a:solidFill>
              <a:latin typeface="Constantia" panose="02030602050306030303" pitchFamily="18" charset="0"/>
            </a:endParaRPr>
          </a:p>
        </p:txBody>
      </p:sp>
      <p:sp>
        <p:nvSpPr>
          <p:cNvPr id="36" name="TextBox 35"/>
          <p:cNvSpPr txBox="1"/>
          <p:nvPr/>
        </p:nvSpPr>
        <p:spPr>
          <a:xfrm>
            <a:off x="4041104" y="3866295"/>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 GHz</a:t>
            </a:r>
          </a:p>
          <a:p>
            <a:pPr algn="ctr"/>
            <a:r>
              <a:rPr lang="en-GB" sz="1600" b="1" dirty="0">
                <a:solidFill>
                  <a:schemeClr val="bg1"/>
                </a:solidFill>
                <a:latin typeface="Constantia" panose="02030602050306030303" pitchFamily="18" charset="0"/>
              </a:rPr>
              <a:t>30 cm</a:t>
            </a:r>
            <a:endParaRPr lang="en-US" sz="1600" b="1" dirty="0">
              <a:solidFill>
                <a:schemeClr val="bg1"/>
              </a:solidFill>
              <a:latin typeface="Constantia" panose="02030602050306030303" pitchFamily="18" charset="0"/>
            </a:endParaRPr>
          </a:p>
        </p:txBody>
      </p:sp>
      <p:sp>
        <p:nvSpPr>
          <p:cNvPr id="37" name="TextBox 36"/>
          <p:cNvSpPr txBox="1"/>
          <p:nvPr/>
        </p:nvSpPr>
        <p:spPr>
          <a:xfrm>
            <a:off x="4041104" y="4586295"/>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10 GHz</a:t>
            </a:r>
            <a:br>
              <a:rPr lang="en-GB" sz="1600" b="1" dirty="0">
                <a:solidFill>
                  <a:schemeClr val="bg1"/>
                </a:solidFill>
                <a:latin typeface="Constantia" panose="02030602050306030303" pitchFamily="18" charset="0"/>
              </a:rPr>
            </a:br>
            <a:r>
              <a:rPr lang="en-GB" sz="1600" b="1" dirty="0">
                <a:solidFill>
                  <a:schemeClr val="bg1"/>
                </a:solidFill>
                <a:latin typeface="Constantia" panose="02030602050306030303" pitchFamily="18" charset="0"/>
              </a:rPr>
              <a:t>3 cm</a:t>
            </a:r>
            <a:endParaRPr lang="en-US" sz="1600" b="1" dirty="0">
              <a:solidFill>
                <a:schemeClr val="bg1"/>
              </a:solidFill>
              <a:latin typeface="Constantia" panose="02030602050306030303" pitchFamily="18" charset="0"/>
            </a:endParaRPr>
          </a:p>
        </p:txBody>
      </p:sp>
      <p:sp>
        <p:nvSpPr>
          <p:cNvPr id="38" name="TextBox 37"/>
          <p:cNvSpPr txBox="1"/>
          <p:nvPr/>
        </p:nvSpPr>
        <p:spPr>
          <a:xfrm>
            <a:off x="4041104" y="5306295"/>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100 GHz</a:t>
            </a:r>
          </a:p>
          <a:p>
            <a:pPr algn="ctr"/>
            <a:r>
              <a:rPr lang="en-GB" sz="1600" b="1" dirty="0">
                <a:solidFill>
                  <a:schemeClr val="bg1"/>
                </a:solidFill>
                <a:latin typeface="Constantia" panose="02030602050306030303" pitchFamily="18" charset="0"/>
              </a:rPr>
              <a:t>3 mm</a:t>
            </a:r>
            <a:endParaRPr lang="en-US" sz="1600" b="1" dirty="0">
              <a:solidFill>
                <a:schemeClr val="bg1"/>
              </a:solidFill>
              <a:latin typeface="Constantia" panose="02030602050306030303" pitchFamily="18" charset="0"/>
            </a:endParaRPr>
          </a:p>
        </p:txBody>
      </p:sp>
      <p:pic>
        <p:nvPicPr>
          <p:cNvPr id="39" name="Picture 2" descr="C:\Heiko\Presentations\2012-01_LHCBeamShutdownLectureWithIons\image.pn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r="19767"/>
          <a:stretch/>
        </p:blipFill>
        <p:spPr bwMode="auto">
          <a:xfrm>
            <a:off x="663817" y="947550"/>
            <a:ext cx="1739744" cy="1219709"/>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rotWithShape="1">
          <a:blip r:embed="rId3" cstate="email">
            <a:extLst>
              <a:ext uri="{28A0092B-C50C-407E-A947-70E740481C1C}">
                <a14:useLocalDpi xmlns:a14="http://schemas.microsoft.com/office/drawing/2010/main" val="0"/>
              </a:ext>
            </a:extLst>
          </a:blip>
          <a:srcRect l="20833" r="18750"/>
          <a:stretch/>
        </p:blipFill>
        <p:spPr>
          <a:xfrm>
            <a:off x="7421395" y="4580390"/>
            <a:ext cx="1173955" cy="1295398"/>
          </a:xfrm>
          <a:prstGeom prst="rect">
            <a:avLst/>
          </a:prstGeom>
        </p:spPr>
      </p:pic>
      <p:pic>
        <p:nvPicPr>
          <p:cNvPr id="41" name="Picture 40" descr="TD18#2 before installation to Nextef IMG_0346.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8302" y="4362250"/>
            <a:ext cx="1975007" cy="1131117"/>
          </a:xfrm>
          <a:prstGeom prst="rect">
            <a:avLst/>
          </a:prstGeom>
        </p:spPr>
      </p:pic>
      <p:pic>
        <p:nvPicPr>
          <p:cNvPr id="42" name="Picture 4" descr="SPScavity"/>
          <p:cNvPicPr>
            <a:picLocks noChangeAspect="1" noChangeArrowheads="1"/>
          </p:cNvPicPr>
          <p:nvPr/>
        </p:nvPicPr>
        <p:blipFill>
          <a:blip r:embed="rId5"/>
          <a:srcRect/>
          <a:stretch>
            <a:fillRect/>
          </a:stretch>
        </p:blipFill>
        <p:spPr bwMode="auto">
          <a:xfrm>
            <a:off x="2078331" y="2909727"/>
            <a:ext cx="1629956" cy="1306070"/>
          </a:xfrm>
          <a:prstGeom prst="rect">
            <a:avLst/>
          </a:prstGeom>
          <a:noFill/>
          <a:ln w="9525">
            <a:noFill/>
            <a:miter lim="800000"/>
            <a:headEnd/>
            <a:tailEnd/>
          </a:ln>
        </p:spPr>
      </p:pic>
      <p:pic>
        <p:nvPicPr>
          <p:cNvPr id="43" name="Picture 18" descr="10MHzCavityss11"/>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69462" y="2263164"/>
            <a:ext cx="1582974" cy="1266092"/>
          </a:xfrm>
          <a:prstGeom prst="rect">
            <a:avLst/>
          </a:prstGeom>
          <a:noFill/>
          <a:ln w="50800">
            <a:noFill/>
          </a:ln>
          <a:extLst>
            <a:ext uri="{909E8E84-426E-40DD-AFC4-6F175D3DCCD1}">
              <a14:hiddenFill xmlns:a14="http://schemas.microsoft.com/office/drawing/2010/main">
                <a:solidFill>
                  <a:srgbClr val="FFFFFF"/>
                </a:solidFill>
              </a14:hiddenFill>
            </a:ext>
          </a:extLst>
        </p:spPr>
      </p:pic>
      <p:pic>
        <p:nvPicPr>
          <p:cNvPr id="44" name="Picture 43"/>
          <p:cNvPicPr>
            <a:picLocks noChangeAspect="1"/>
          </p:cNvPicPr>
          <p:nvPr/>
        </p:nvPicPr>
        <p:blipFill rotWithShape="1">
          <a:blip r:embed="rId7" cstate="email">
            <a:extLst>
              <a:ext uri="{28A0092B-C50C-407E-A947-70E740481C1C}">
                <a14:useLocalDpi xmlns:a14="http://schemas.microsoft.com/office/drawing/2010/main" val="0"/>
              </a:ext>
            </a:extLst>
          </a:blip>
          <a:srcRect l="1666" t="47583" r="1042"/>
          <a:stretch/>
        </p:blipFill>
        <p:spPr>
          <a:xfrm>
            <a:off x="5457288" y="3174237"/>
            <a:ext cx="2853813" cy="861386"/>
          </a:xfrm>
          <a:prstGeom prst="rect">
            <a:avLst/>
          </a:prstGeom>
        </p:spPr>
      </p:pic>
      <p:pic>
        <p:nvPicPr>
          <p:cNvPr id="45" name="Picture 44"/>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791008" y="4433475"/>
            <a:ext cx="906041" cy="536501"/>
          </a:xfrm>
          <a:prstGeom prst="rect">
            <a:avLst/>
          </a:prstGeom>
        </p:spPr>
      </p:pic>
      <p:pic>
        <p:nvPicPr>
          <p:cNvPr id="46" name="Picture 45"/>
          <p:cNvPicPr>
            <a:picLocks noChangeAspect="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388365" y="3927111"/>
            <a:ext cx="870277" cy="870277"/>
          </a:xfrm>
          <a:prstGeom prst="rect">
            <a:avLst/>
          </a:prstGeom>
        </p:spPr>
      </p:pic>
      <p:pic>
        <p:nvPicPr>
          <p:cNvPr id="47" name="Picture 46"/>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6434138" y="1787783"/>
            <a:ext cx="1876963" cy="1236483"/>
          </a:xfrm>
          <a:prstGeom prst="rect">
            <a:avLst/>
          </a:prstGeom>
        </p:spPr>
      </p:pic>
      <p:pic>
        <p:nvPicPr>
          <p:cNvPr id="48" name="Picture 47"/>
          <p:cNvPicPr>
            <a:picLocks noChangeAspect="1"/>
          </p:cNvPicPr>
          <p:nvPr/>
        </p:nvPicPr>
        <p:blipFill>
          <a:blip r:embed="rId11" cstate="email">
            <a:clrChange>
              <a:clrFrom>
                <a:srgbClr val="FEFFFF"/>
              </a:clrFrom>
              <a:clrTo>
                <a:srgbClr val="FEFFFF">
                  <a:alpha val="0"/>
                </a:srgbClr>
              </a:clrTo>
            </a:clrChange>
            <a:extLst>
              <a:ext uri="{28A0092B-C50C-407E-A947-70E740481C1C}">
                <a14:useLocalDpi xmlns:a14="http://schemas.microsoft.com/office/drawing/2010/main" val="0"/>
              </a:ext>
            </a:extLst>
          </a:blip>
          <a:stretch>
            <a:fillRect/>
          </a:stretch>
        </p:blipFill>
        <p:spPr>
          <a:xfrm>
            <a:off x="5364825" y="1069612"/>
            <a:ext cx="1360025" cy="1002445"/>
          </a:xfrm>
          <a:prstGeom prst="rect">
            <a:avLst/>
          </a:prstGeom>
        </p:spPr>
      </p:pic>
      <p:sp>
        <p:nvSpPr>
          <p:cNvPr id="49" name="Text Box 22"/>
          <p:cNvSpPr txBox="1">
            <a:spLocks noChangeArrowheads="1"/>
          </p:cNvSpPr>
          <p:nvPr/>
        </p:nvSpPr>
        <p:spPr bwMode="auto">
          <a:xfrm>
            <a:off x="553552" y="3850957"/>
            <a:ext cx="163754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SPS 200 MHz</a:t>
            </a:r>
          </a:p>
        </p:txBody>
      </p:sp>
      <p:sp>
        <p:nvSpPr>
          <p:cNvPr id="50" name="Text Box 22"/>
          <p:cNvSpPr txBox="1">
            <a:spLocks noChangeArrowheads="1"/>
          </p:cNvSpPr>
          <p:nvPr/>
        </p:nvSpPr>
        <p:spPr bwMode="auto">
          <a:xfrm>
            <a:off x="1905805" y="2188902"/>
            <a:ext cx="16375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PS main RF system</a:t>
            </a:r>
          </a:p>
        </p:txBody>
      </p:sp>
      <p:sp>
        <p:nvSpPr>
          <p:cNvPr id="51" name="Text Box 22"/>
          <p:cNvSpPr txBox="1">
            <a:spLocks noChangeArrowheads="1"/>
          </p:cNvSpPr>
          <p:nvPr/>
        </p:nvSpPr>
        <p:spPr bwMode="auto">
          <a:xfrm>
            <a:off x="2397014" y="906032"/>
            <a:ext cx="16375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PS longitudi- nal damper</a:t>
            </a:r>
          </a:p>
        </p:txBody>
      </p:sp>
      <p:sp>
        <p:nvSpPr>
          <p:cNvPr id="52" name="Text Box 22"/>
          <p:cNvSpPr txBox="1">
            <a:spLocks noChangeArrowheads="1"/>
          </p:cNvSpPr>
          <p:nvPr/>
        </p:nvSpPr>
        <p:spPr bwMode="auto">
          <a:xfrm>
            <a:off x="812920" y="5493367"/>
            <a:ext cx="163754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CLIC 12 GHz</a:t>
            </a:r>
          </a:p>
        </p:txBody>
      </p:sp>
      <p:sp>
        <p:nvSpPr>
          <p:cNvPr id="53" name="Text Box 22"/>
          <p:cNvSpPr txBox="1">
            <a:spLocks noChangeArrowheads="1"/>
          </p:cNvSpPr>
          <p:nvPr/>
        </p:nvSpPr>
        <p:spPr bwMode="auto">
          <a:xfrm>
            <a:off x="6602623" y="1105056"/>
            <a:ext cx="163754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Long wave</a:t>
            </a:r>
          </a:p>
        </p:txBody>
      </p:sp>
      <p:sp>
        <p:nvSpPr>
          <p:cNvPr id="54" name="Text Box 22"/>
          <p:cNvSpPr txBox="1">
            <a:spLocks noChangeArrowheads="1"/>
          </p:cNvSpPr>
          <p:nvPr/>
        </p:nvSpPr>
        <p:spPr bwMode="auto">
          <a:xfrm>
            <a:off x="4832334" y="2178731"/>
            <a:ext cx="16375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de-DE" altLang="en-US" b="1" dirty="0">
                <a:solidFill>
                  <a:srgbClr val="000000"/>
                </a:solidFill>
                <a:latin typeface="Constantia" panose="02030602050306030303" pitchFamily="18" charset="0"/>
              </a:rPr>
              <a:t>Medium/ short wave</a:t>
            </a:r>
          </a:p>
        </p:txBody>
      </p:sp>
      <p:sp>
        <p:nvSpPr>
          <p:cNvPr id="55" name="Text Box 22"/>
          <p:cNvSpPr txBox="1">
            <a:spLocks noChangeArrowheads="1"/>
          </p:cNvSpPr>
          <p:nvPr/>
        </p:nvSpPr>
        <p:spPr bwMode="auto">
          <a:xfrm>
            <a:off x="7257941" y="3984841"/>
            <a:ext cx="11769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de-DE" altLang="en-US" b="1" dirty="0">
                <a:solidFill>
                  <a:srgbClr val="000000"/>
                </a:solidFill>
                <a:latin typeface="Constantia" panose="02030602050306030303" pitchFamily="18" charset="0"/>
              </a:rPr>
              <a:t>VHF</a:t>
            </a:r>
          </a:p>
        </p:txBody>
      </p:sp>
      <p:sp>
        <p:nvSpPr>
          <p:cNvPr id="56" name="Text Box 22"/>
          <p:cNvSpPr txBox="1">
            <a:spLocks noChangeArrowheads="1"/>
          </p:cNvSpPr>
          <p:nvPr/>
        </p:nvSpPr>
        <p:spPr bwMode="auto">
          <a:xfrm>
            <a:off x="5655537" y="5298651"/>
            <a:ext cx="178959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de-DE" altLang="en-US" b="1" dirty="0">
                <a:solidFill>
                  <a:srgbClr val="000000"/>
                </a:solidFill>
                <a:latin typeface="Constantia" panose="02030602050306030303" pitchFamily="18" charset="0"/>
              </a:rPr>
              <a:t>Microwave links</a:t>
            </a:r>
          </a:p>
        </p:txBody>
      </p:sp>
      <p:pic>
        <p:nvPicPr>
          <p:cNvPr id="57" name="Picture 5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588337" y="4136489"/>
            <a:ext cx="765048" cy="545592"/>
          </a:xfrm>
          <a:prstGeom prst="rect">
            <a:avLst/>
          </a:prstGeom>
        </p:spPr>
      </p:pic>
    </p:spTree>
    <p:extLst>
      <p:ext uri="{BB962C8B-B14F-4D97-AF65-F5344CB8AC3E}">
        <p14:creationId xmlns:p14="http://schemas.microsoft.com/office/powerpoint/2010/main" val="112112019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4360957" y="1868103"/>
            <a:ext cx="5088568" cy="3816425"/>
          </a:xfrm>
          <a:prstGeom prst="rect">
            <a:avLst/>
          </a:prstGeom>
        </p:spPr>
      </p:pic>
      <p:sp>
        <p:nvSpPr>
          <p:cNvPr id="2" name="TextBox 1"/>
          <p:cNvSpPr txBox="1"/>
          <p:nvPr/>
        </p:nvSpPr>
        <p:spPr>
          <a:xfrm>
            <a:off x="5433144" y="1147718"/>
            <a:ext cx="1875160" cy="369332"/>
          </a:xfrm>
          <a:prstGeom prst="rect">
            <a:avLst/>
          </a:prstGeom>
          <a:solidFill>
            <a:schemeClr val="bg1"/>
          </a:solidFill>
          <a:ln>
            <a:solidFill>
              <a:srgbClr val="DF6F13"/>
            </a:solidFill>
          </a:ln>
        </p:spPr>
        <p:txBody>
          <a:bodyPr wrap="square" rtlCol="0">
            <a:spAutoFit/>
          </a:bodyPr>
          <a:lstStyle/>
          <a:p>
            <a:r>
              <a:rPr lang="en-US" dirty="0" smtClean="0"/>
              <a:t>Coupler to cavity</a:t>
            </a:r>
            <a:endParaRPr lang="en-GB" dirty="0"/>
          </a:p>
        </p:txBody>
      </p:sp>
      <p:sp>
        <p:nvSpPr>
          <p:cNvPr id="3" name="TextBox 2"/>
          <p:cNvSpPr txBox="1"/>
          <p:nvPr/>
        </p:nvSpPr>
        <p:spPr>
          <a:xfrm>
            <a:off x="6370724" y="5683736"/>
            <a:ext cx="2016224" cy="369332"/>
          </a:xfrm>
          <a:prstGeom prst="rect">
            <a:avLst/>
          </a:prstGeom>
          <a:solidFill>
            <a:schemeClr val="bg1"/>
          </a:solidFill>
          <a:ln>
            <a:solidFill>
              <a:srgbClr val="DF6F13"/>
            </a:solidFill>
          </a:ln>
        </p:spPr>
        <p:txBody>
          <a:bodyPr wrap="square" rtlCol="0">
            <a:spAutoFit/>
          </a:bodyPr>
          <a:lstStyle/>
          <a:p>
            <a:r>
              <a:rPr lang="en-US" dirty="0" smtClean="0"/>
              <a:t>Support structure</a:t>
            </a:r>
            <a:endParaRPr lang="en-GB" dirty="0"/>
          </a:p>
        </p:txBody>
      </p:sp>
      <p:pic>
        <p:nvPicPr>
          <p:cNvPr id="7" name="Picture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768" y="1374540"/>
            <a:ext cx="3895212" cy="480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3"/>
          <p:cNvSpPr>
            <a:spLocks noChangeArrowheads="1"/>
          </p:cNvSpPr>
          <p:nvPr/>
        </p:nvSpPr>
        <p:spPr bwMode="auto">
          <a:xfrm>
            <a:off x="0" y="46328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smtClean="0">
                <a:solidFill>
                  <a:srgbClr val="1F497D"/>
                </a:solidFill>
                <a:latin typeface="Constantia" pitchFamily="18" charset="0"/>
              </a:rPr>
              <a:t>Applying the tuning principle to a single-gap cavity</a:t>
            </a:r>
            <a:endParaRPr lang="en-GB" sz="3200" dirty="0">
              <a:solidFill>
                <a:srgbClr val="1F497D"/>
              </a:solidFill>
              <a:latin typeface="Constantia" pitchFamily="18" charset="0"/>
            </a:endParaRPr>
          </a:p>
        </p:txBody>
      </p:sp>
      <p:sp>
        <p:nvSpPr>
          <p:cNvPr id="5" name="TextBox 4"/>
          <p:cNvSpPr txBox="1"/>
          <p:nvPr/>
        </p:nvSpPr>
        <p:spPr>
          <a:xfrm>
            <a:off x="3310892" y="4296455"/>
            <a:ext cx="3059832" cy="923330"/>
          </a:xfrm>
          <a:prstGeom prst="rect">
            <a:avLst/>
          </a:prstGeom>
          <a:solidFill>
            <a:schemeClr val="bg1"/>
          </a:solidFill>
          <a:ln>
            <a:solidFill>
              <a:srgbClr val="FF0000"/>
            </a:solidFill>
          </a:ln>
        </p:spPr>
        <p:txBody>
          <a:bodyPr wrap="square" rtlCol="0">
            <a:spAutoFit/>
          </a:bodyPr>
          <a:lstStyle/>
          <a:p>
            <a:r>
              <a:rPr lang="en-US" dirty="0" smtClean="0">
                <a:solidFill>
                  <a:srgbClr val="FF0000"/>
                </a:solidFill>
              </a:rPr>
              <a:t>Ferrite-filled part</a:t>
            </a:r>
            <a:br>
              <a:rPr lang="en-US" dirty="0" smtClean="0">
                <a:solidFill>
                  <a:srgbClr val="FF0000"/>
                </a:solidFill>
              </a:rPr>
            </a:br>
            <a:r>
              <a:rPr lang="en-US" dirty="0" smtClean="0">
                <a:solidFill>
                  <a:srgbClr val="FF0000"/>
                </a:solidFill>
              </a:rPr>
              <a:t>(makes use of area of homogeneous magnetic field)</a:t>
            </a:r>
            <a:endParaRPr lang="en-GB" dirty="0">
              <a:solidFill>
                <a:srgbClr val="FF0000"/>
              </a:solidFill>
            </a:endParaRPr>
          </a:p>
        </p:txBody>
      </p:sp>
    </p:spTree>
    <p:extLst>
      <p:ext uri="{BB962C8B-B14F-4D97-AF65-F5344CB8AC3E}">
        <p14:creationId xmlns:p14="http://schemas.microsoft.com/office/powerpoint/2010/main" val="293169007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cavities in linear accelerators</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03238" y="838200"/>
            <a:ext cx="8101012"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Beam only passes once </a:t>
            </a:r>
            <a:r>
              <a:rPr lang="en-GB" sz="2100" b="1" dirty="0">
                <a:solidFill>
                  <a:srgbClr val="C0504D"/>
                </a:solidFill>
                <a:latin typeface="Constantia" pitchFamily="18" charset="0"/>
                <a:cs typeface="Times New Roman" pitchFamily="18" charset="0"/>
                <a:sym typeface="Symbol" panose="05050102010706020507" pitchFamily="18" charset="2"/>
              </a:rPr>
              <a:t> Maximize gradient</a:t>
            </a: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Many accelerating cells to best reuse RF voltage</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Cavity is the </a:t>
            </a:r>
            <a:r>
              <a:rPr lang="en-GB" sz="2100" b="1" dirty="0">
                <a:solidFill>
                  <a:srgbClr val="1F497D"/>
                </a:solidFill>
                <a:latin typeface="Constantia" pitchFamily="18" charset="0"/>
                <a:cs typeface="Times New Roman" pitchFamily="18" charset="0"/>
                <a:sym typeface="Wingdings" pitchFamily="2" charset="2"/>
              </a:rPr>
              <a:t>contrary to ‘one size fits all’</a:t>
            </a: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Many, many more variants</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988" y="2295524"/>
            <a:ext cx="3402826" cy="2643187"/>
          </a:xfrm>
          <a:prstGeom prst="rect">
            <a:avLst/>
          </a:prstGeom>
        </p:spPr>
      </p:pic>
      <p:pic>
        <p:nvPicPr>
          <p:cNvPr id="5" name="Picture 3" descr="\\CERN\dfs\Workspaces\w\Wuensch\Talks\2011\LC school 2011\from others\DSC0452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0589" y="3640977"/>
            <a:ext cx="3579812" cy="1297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8974" y="2295524"/>
            <a:ext cx="1391426" cy="1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042988" y="1947415"/>
            <a:ext cx="3402825" cy="348109"/>
          </a:xfrm>
          <a:prstGeom prst="rect">
            <a:avLst/>
          </a:prstGeom>
          <a:noFill/>
        </p:spPr>
        <p:txBody>
          <a:bodyPr wrap="square" rtlCol="0">
            <a:spAutoFit/>
          </a:bodyPr>
          <a:lstStyle/>
          <a:p>
            <a:pPr algn="ctr" defTabSz="422041"/>
            <a:r>
              <a:rPr lang="en-GB" sz="1662" b="1" dirty="0" err="1">
                <a:solidFill>
                  <a:prstClr val="black"/>
                </a:solidFill>
                <a:latin typeface="Constantia" panose="02030602050306030303" pitchFamily="18" charset="0"/>
              </a:rPr>
              <a:t>SuperHILAC</a:t>
            </a:r>
            <a:r>
              <a:rPr lang="en-GB" sz="1662" b="1" dirty="0">
                <a:solidFill>
                  <a:prstClr val="black"/>
                </a:solidFill>
                <a:latin typeface="Constantia" panose="02030602050306030303" pitchFamily="18" charset="0"/>
              </a:rPr>
              <a:t>, ~70 MHz, Berkley</a:t>
            </a:r>
            <a:endParaRPr lang="en-US" sz="1662" b="1" dirty="0">
              <a:solidFill>
                <a:prstClr val="black"/>
              </a:solidFill>
              <a:latin typeface="Constantia" panose="02030602050306030303" pitchFamily="18" charset="0"/>
            </a:endParaRPr>
          </a:p>
        </p:txBody>
      </p:sp>
      <p:sp>
        <p:nvSpPr>
          <p:cNvPr id="12" name="TextBox 11"/>
          <p:cNvSpPr txBox="1"/>
          <p:nvPr/>
        </p:nvSpPr>
        <p:spPr>
          <a:xfrm>
            <a:off x="4630056" y="3321896"/>
            <a:ext cx="2678887"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CLIC, 12 GHz, ~100 MV/m</a:t>
            </a:r>
            <a:endParaRPr lang="en-US" sz="1662"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314031133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system overview</a:t>
            </a:r>
            <a:endParaRPr lang="en-GB" sz="3200" dirty="0">
              <a:solidFill>
                <a:srgbClr val="1F497D"/>
              </a:solidFill>
              <a:latin typeface="Constantia" pitchFamily="18" charset="0"/>
            </a:endParaRPr>
          </a:p>
        </p:txBody>
      </p:sp>
      <p:sp>
        <p:nvSpPr>
          <p:cNvPr id="2" name="Rectangle 1"/>
          <p:cNvSpPr/>
          <p:nvPr/>
        </p:nvSpPr>
        <p:spPr>
          <a:xfrm>
            <a:off x="877825" y="1659681"/>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Cavity</a:t>
            </a:r>
          </a:p>
        </p:txBody>
      </p:sp>
      <p:sp>
        <p:nvSpPr>
          <p:cNvPr id="4" name="Rectangle 3"/>
          <p:cNvSpPr/>
          <p:nvPr/>
        </p:nvSpPr>
        <p:spPr>
          <a:xfrm>
            <a:off x="877825" y="3196173"/>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Power amplifier</a:t>
            </a:r>
          </a:p>
        </p:txBody>
      </p:sp>
      <p:sp>
        <p:nvSpPr>
          <p:cNvPr id="5" name="Rectangle 4"/>
          <p:cNvSpPr/>
          <p:nvPr/>
        </p:nvSpPr>
        <p:spPr>
          <a:xfrm>
            <a:off x="877825" y="4742939"/>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Low-level RF</a:t>
            </a:r>
          </a:p>
          <a:p>
            <a:pPr algn="ctr"/>
            <a:r>
              <a:rPr lang="en-GB" sz="2100" b="1" dirty="0">
                <a:latin typeface="Constantia" panose="02030602050306030303" pitchFamily="18" charset="0"/>
              </a:rPr>
              <a:t>system</a:t>
            </a:r>
          </a:p>
        </p:txBody>
      </p:sp>
      <p:sp>
        <p:nvSpPr>
          <p:cNvPr id="8" name="Right Arrow 7"/>
          <p:cNvSpPr/>
          <p:nvPr/>
        </p:nvSpPr>
        <p:spPr>
          <a:xfrm rot="16200000">
            <a:off x="1728273" y="4208555"/>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rot="16200000">
            <a:off x="1728273" y="1125296"/>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582866" y="6595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2" name="Right Arrow 11"/>
          <p:cNvSpPr/>
          <p:nvPr/>
        </p:nvSpPr>
        <p:spPr>
          <a:xfrm rot="16200000">
            <a:off x="1728272" y="5755322"/>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582865" y="62819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5" name="Rectangle 7"/>
          <p:cNvSpPr>
            <a:spLocks noChangeArrowheads="1"/>
          </p:cNvSpPr>
          <p:nvPr/>
        </p:nvSpPr>
        <p:spPr bwMode="auto">
          <a:xfrm>
            <a:off x="3626778" y="1799894"/>
            <a:ext cx="465362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Convert RF power into longitudinal electric field</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Amplify low-power signal from beam control to kW, MW or GW</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Provide RF signals with correct frequency, amplitude and phase</a:t>
            </a:r>
          </a:p>
        </p:txBody>
      </p:sp>
      <p:sp>
        <p:nvSpPr>
          <p:cNvPr id="3" name="Rectangle 2"/>
          <p:cNvSpPr/>
          <p:nvPr/>
        </p:nvSpPr>
        <p:spPr>
          <a:xfrm>
            <a:off x="770561" y="4551452"/>
            <a:ext cx="2527443" cy="2146012"/>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770548" y="765869"/>
            <a:ext cx="2527443" cy="2146012"/>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ight Arrow 6"/>
          <p:cNvSpPr/>
          <p:nvPr/>
        </p:nvSpPr>
        <p:spPr>
          <a:xfrm rot="16200000">
            <a:off x="1728273" y="2661788"/>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704570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Power amplifiers</a:t>
            </a:r>
          </a:p>
        </p:txBody>
      </p:sp>
    </p:spTree>
    <p:extLst>
      <p:ext uri="{BB962C8B-B14F-4D97-AF65-F5344CB8AC3E}">
        <p14:creationId xmlns:p14="http://schemas.microsoft.com/office/powerpoint/2010/main" val="148551522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457200" indent="-457200" algn="l">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P</a:t>
            </a:r>
            <a:r>
              <a:rPr lang="en-GB" sz="2100" b="1" dirty="0" smtClean="0">
                <a:latin typeface="Constantia" pitchFamily="18" charset="0"/>
                <a:cs typeface="Times New Roman" pitchFamily="18" charset="0"/>
                <a:sym typeface="Wingdings" pitchFamily="2" charset="2"/>
              </a:rPr>
              <a:t>ower </a:t>
            </a:r>
            <a:r>
              <a:rPr lang="en-GB" sz="2100" b="1" dirty="0">
                <a:latin typeface="Constantia" pitchFamily="18" charset="0"/>
                <a:cs typeface="Times New Roman" pitchFamily="18" charset="0"/>
                <a:sym typeface="Wingdings" pitchFamily="2" charset="2"/>
              </a:rPr>
              <a:t>to accelerate </a:t>
            </a:r>
            <a:r>
              <a:rPr lang="en-GB" sz="2100" b="1" dirty="0" smtClean="0">
                <a:latin typeface="Constantia" pitchFamily="18" charset="0"/>
                <a:cs typeface="Times New Roman" pitchFamily="18" charset="0"/>
                <a:sym typeface="Wingdings" pitchFamily="2" charset="2"/>
              </a:rPr>
              <a:t>beam</a:t>
            </a:r>
            <a:r>
              <a:rPr lang="en-GB" sz="2100" b="1" dirty="0">
                <a:latin typeface="Constantia" pitchFamily="18" charset="0"/>
                <a:cs typeface="Times New Roman" pitchFamily="18" charset="0"/>
                <a:sym typeface="Wingdings" pitchFamily="2" charset="2"/>
              </a:rPr>
              <a:t>		</a:t>
            </a:r>
            <a:r>
              <a:rPr lang="en-GB" sz="2100" b="1" dirty="0" smtClean="0">
                <a:latin typeface="Constantia" pitchFamily="18" charset="0"/>
                <a:cs typeface="Times New Roman" pitchFamily="18" charset="0"/>
                <a:sym typeface="Wingdings" pitchFamily="2" charset="2"/>
              </a:rPr>
              <a:t>               </a:t>
            </a:r>
            <a:r>
              <a:rPr lang="en-GB" sz="2100" b="1" dirty="0">
                <a:latin typeface="Constantia" pitchFamily="18" charset="0"/>
                <a:cs typeface="Times New Roman" pitchFamily="18" charset="0"/>
                <a:sym typeface="Wingdings" pitchFamily="2" charset="2"/>
              </a:rPr>
              <a:t>	</a:t>
            </a:r>
            <a:r>
              <a:rPr lang="en-GB" sz="2100" b="1" dirty="0">
                <a:solidFill>
                  <a:srgbClr val="1F497D"/>
                </a:solidFill>
                <a:latin typeface="Constantia" pitchFamily="18" charset="0"/>
                <a:cs typeface="Times New Roman" pitchFamily="18" charset="0"/>
                <a:sym typeface="Symbol" panose="05050102010706020507" pitchFamily="18" charset="2"/>
              </a:rPr>
              <a:t> Wanted</a:t>
            </a:r>
            <a:endParaRPr lang="en-GB" sz="2100" b="1" dirty="0">
              <a:solidFill>
                <a:srgbClr val="1F497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Compensate beam-induced voltage		</a:t>
            </a:r>
            <a:r>
              <a:rPr lang="en-GB" sz="2100" b="1" dirty="0">
                <a:solidFill>
                  <a:srgbClr val="C0504D"/>
                </a:solidFill>
                <a:latin typeface="Constantia" pitchFamily="18" charset="0"/>
                <a:cs typeface="Times New Roman" pitchFamily="18" charset="0"/>
                <a:sym typeface="Symbol" panose="05050102010706020507" pitchFamily="18" charset="2"/>
              </a:rPr>
              <a:t> Refl. </a:t>
            </a:r>
            <a:r>
              <a:rPr lang="en-GB" sz="2100" b="1" i="1" dirty="0">
                <a:solidFill>
                  <a:srgbClr val="C0504D"/>
                </a:solidFill>
                <a:latin typeface="Constantia" pitchFamily="18" charset="0"/>
                <a:cs typeface="Times New Roman" pitchFamily="18" charset="0"/>
                <a:sym typeface="Symbol" panose="05050102010706020507" pitchFamily="18" charset="2"/>
              </a:rPr>
              <a:t>P</a:t>
            </a:r>
            <a:endParaRPr lang="en-GB" sz="2100" b="1" i="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mj-lt"/>
              <a:buAutoNum type="arabicPeriod"/>
            </a:pPr>
            <a:r>
              <a:rPr lang="en-GB" sz="2100" b="1" dirty="0" smtClean="0">
                <a:latin typeface="Constantia" pitchFamily="18" charset="0"/>
                <a:cs typeface="Times New Roman" pitchFamily="18" charset="0"/>
                <a:sym typeface="Wingdings" pitchFamily="2" charset="2"/>
              </a:rPr>
              <a:t>Compensate </a:t>
            </a:r>
            <a:r>
              <a:rPr lang="en-GB" sz="2100" b="1" dirty="0">
                <a:latin typeface="Constantia" pitchFamily="18" charset="0"/>
                <a:cs typeface="Times New Roman" pitchFamily="18" charset="0"/>
                <a:sym typeface="Wingdings" pitchFamily="2" charset="2"/>
              </a:rPr>
              <a:t>electrical losses in cavity		</a:t>
            </a:r>
            <a:r>
              <a:rPr lang="en-GB" sz="2100" b="1" dirty="0">
                <a:solidFill>
                  <a:srgbClr val="C0504D"/>
                </a:solidFill>
                <a:latin typeface="Constantia" pitchFamily="18" charset="0"/>
                <a:cs typeface="Times New Roman" pitchFamily="18" charset="0"/>
                <a:sym typeface="Symbol" panose="05050102010706020507" pitchFamily="18" charset="2"/>
              </a:rPr>
              <a:t> Heat</a:t>
            </a:r>
            <a:endParaRPr lang="en-GB" sz="2100" b="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Compensate electrical losses in distribution	</a:t>
            </a:r>
            <a:r>
              <a:rPr lang="en-GB" sz="2100" b="1" dirty="0">
                <a:solidFill>
                  <a:srgbClr val="C0504D"/>
                </a:solidFill>
                <a:latin typeface="Constantia" pitchFamily="18" charset="0"/>
                <a:cs typeface="Times New Roman" pitchFamily="18" charset="0"/>
                <a:sym typeface="Symbol" panose="05050102010706020507" pitchFamily="18" charset="2"/>
              </a:rPr>
              <a:t> Heat</a:t>
            </a: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How much power is required?</a:t>
            </a:r>
            <a:endParaRPr lang="en-GB" sz="3200" dirty="0">
              <a:solidFill>
                <a:srgbClr val="1F497D"/>
              </a:solidFill>
              <a:latin typeface="Constantia" pitchFamily="18" charset="0"/>
            </a:endParaRPr>
          </a:p>
        </p:txBody>
      </p:sp>
      <p:grpSp>
        <p:nvGrpSpPr>
          <p:cNvPr id="14" name="Group 13"/>
          <p:cNvGrpSpPr/>
          <p:nvPr/>
        </p:nvGrpSpPr>
        <p:grpSpPr>
          <a:xfrm>
            <a:off x="3809913" y="3067100"/>
            <a:ext cx="1854287" cy="3427827"/>
            <a:chOff x="3809913" y="3067100"/>
            <a:chExt cx="1854287" cy="3427827"/>
          </a:xfrm>
        </p:grpSpPr>
        <p:sp>
          <p:nvSpPr>
            <p:cNvPr id="3" name="Up Arrow 2"/>
            <p:cNvSpPr/>
            <p:nvPr/>
          </p:nvSpPr>
          <p:spPr>
            <a:xfrm rot="10800000">
              <a:off x="4234700" y="3067100"/>
              <a:ext cx="1023100" cy="3056962"/>
            </a:xfrm>
            <a:prstGeom prst="up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504D"/>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9913" y="6242208"/>
              <a:ext cx="1854287" cy="252719"/>
            </a:xfrm>
            <a:prstGeom prst="rect">
              <a:avLst/>
            </a:prstGeom>
          </p:spPr>
        </p:pic>
      </p:grpSp>
      <p:grpSp>
        <p:nvGrpSpPr>
          <p:cNvPr id="13" name="Group 12"/>
          <p:cNvGrpSpPr/>
          <p:nvPr/>
        </p:nvGrpSpPr>
        <p:grpSpPr>
          <a:xfrm>
            <a:off x="4994727" y="3067100"/>
            <a:ext cx="3844473" cy="1508461"/>
            <a:chOff x="5007427" y="3067100"/>
            <a:chExt cx="3844473" cy="1508461"/>
          </a:xfrm>
        </p:grpSpPr>
        <p:sp>
          <p:nvSpPr>
            <p:cNvPr id="5" name="Bent Arrow 4"/>
            <p:cNvSpPr/>
            <p:nvPr/>
          </p:nvSpPr>
          <p:spPr>
            <a:xfrm rot="10800000" flipH="1">
              <a:off x="5007427" y="3067100"/>
              <a:ext cx="1574801" cy="1508461"/>
            </a:xfrm>
            <a:prstGeom prst="ben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8980" y="4057233"/>
              <a:ext cx="2222920" cy="277466"/>
            </a:xfrm>
            <a:prstGeom prst="rect">
              <a:avLst/>
            </a:prstGeom>
          </p:spPr>
        </p:pic>
      </p:grpSp>
      <p:grpSp>
        <p:nvGrpSpPr>
          <p:cNvPr id="15" name="Group 14"/>
          <p:cNvGrpSpPr/>
          <p:nvPr/>
        </p:nvGrpSpPr>
        <p:grpSpPr>
          <a:xfrm>
            <a:off x="342219" y="3067100"/>
            <a:ext cx="4157778" cy="2433598"/>
            <a:chOff x="342219" y="3067100"/>
            <a:chExt cx="4157778" cy="2433598"/>
          </a:xfrm>
        </p:grpSpPr>
        <p:sp>
          <p:nvSpPr>
            <p:cNvPr id="8" name="Bent Arrow 7"/>
            <p:cNvSpPr/>
            <p:nvPr/>
          </p:nvSpPr>
          <p:spPr>
            <a:xfrm rot="10800000">
              <a:off x="2642808" y="3067100"/>
              <a:ext cx="1857189" cy="2433598"/>
            </a:xfrm>
            <a:prstGeom prst="ben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504D"/>
                </a:solidFill>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219" y="4669412"/>
              <a:ext cx="2257629" cy="633872"/>
            </a:xfrm>
            <a:prstGeom prst="rect">
              <a:avLst/>
            </a:prstGeom>
          </p:spPr>
        </p:pic>
      </p:grpSp>
      <p:grpSp>
        <p:nvGrpSpPr>
          <p:cNvPr id="16" name="Group 15"/>
          <p:cNvGrpSpPr/>
          <p:nvPr/>
        </p:nvGrpSpPr>
        <p:grpSpPr>
          <a:xfrm>
            <a:off x="1607434" y="3067100"/>
            <a:ext cx="2449466" cy="1430298"/>
            <a:chOff x="1607434" y="3067100"/>
            <a:chExt cx="2449466" cy="1430298"/>
          </a:xfrm>
        </p:grpSpPr>
        <p:sp>
          <p:nvSpPr>
            <p:cNvPr id="2" name="Bent Arrow 1"/>
            <p:cNvSpPr/>
            <p:nvPr/>
          </p:nvSpPr>
          <p:spPr>
            <a:xfrm rot="10800000">
              <a:off x="2268442" y="3067100"/>
              <a:ext cx="1788458" cy="1430298"/>
            </a:xfrm>
            <a:prstGeom prst="bentArrow">
              <a:avLst>
                <a:gd name="adj1" fmla="val 25000"/>
                <a:gd name="adj2" fmla="val 25000"/>
                <a:gd name="adj3" fmla="val 25000"/>
                <a:gd name="adj4" fmla="val 42330"/>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504D"/>
                </a:solidFill>
              </a:endParaRP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7434" y="3956600"/>
              <a:ext cx="554932" cy="277466"/>
            </a:xfrm>
            <a:prstGeom prst="rect">
              <a:avLst/>
            </a:prstGeom>
          </p:spPr>
        </p:pic>
      </p:gr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39725" y="2598544"/>
            <a:ext cx="1571344" cy="461312"/>
          </a:xfrm>
          <a:prstGeom prst="rect">
            <a:avLst/>
          </a:prstGeom>
        </p:spPr>
      </p:pic>
      <p:sp>
        <p:nvSpPr>
          <p:cNvPr id="17" name="TextBox 16"/>
          <p:cNvSpPr txBox="1"/>
          <p:nvPr/>
        </p:nvSpPr>
        <p:spPr>
          <a:xfrm>
            <a:off x="5771241" y="6183901"/>
            <a:ext cx="1009572" cy="369332"/>
          </a:xfrm>
          <a:prstGeom prst="rect">
            <a:avLst/>
          </a:prstGeom>
          <a:noFill/>
        </p:spPr>
        <p:txBody>
          <a:bodyPr wrap="none" rtlCol="0">
            <a:spAutoFit/>
          </a:bodyPr>
          <a:lstStyle/>
          <a:p>
            <a:r>
              <a:rPr lang="en-GB" dirty="0">
                <a:latin typeface="Constantia" panose="02030602050306030303" pitchFamily="18" charset="0"/>
              </a:rPr>
              <a:t>(ideally)</a:t>
            </a:r>
          </a:p>
        </p:txBody>
      </p:sp>
    </p:spTree>
    <p:extLst>
      <p:ext uri="{BB962C8B-B14F-4D97-AF65-F5344CB8AC3E}">
        <p14:creationId xmlns:p14="http://schemas.microsoft.com/office/powerpoint/2010/main" val="420824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Basically</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ctr">
                  <a:spcBef>
                    <a:spcPct val="20000"/>
                  </a:spcBef>
                  <a:buClr>
                    <a:schemeClr val="tx1"/>
                  </a:buClr>
                </a:pPr>
                <a:r>
                  <a:rPr lang="en-GB" sz="2800" b="1" i="1" dirty="0">
                    <a:latin typeface="Constantia" pitchFamily="18" charset="0"/>
                    <a:cs typeface="Times New Roman" pitchFamily="18" charset="0"/>
                    <a:sym typeface="Wingdings" pitchFamily="2" charset="2"/>
                  </a:rPr>
                  <a:t>P</a:t>
                </a:r>
                <a:r>
                  <a:rPr lang="en-GB" sz="2800" b="1" baseline="-25000" dirty="0">
                    <a:latin typeface="Constantia" pitchFamily="18" charset="0"/>
                    <a:cs typeface="Times New Roman" pitchFamily="18" charset="0"/>
                    <a:sym typeface="Wingdings" pitchFamily="2" charset="2"/>
                  </a:rPr>
                  <a:t>out</a:t>
                </a:r>
                <a:r>
                  <a:rPr lang="en-GB" sz="2800" b="1" dirty="0">
                    <a:latin typeface="Constantia" pitchFamily="18" charset="0"/>
                    <a:cs typeface="Times New Roman" pitchFamily="18" charset="0"/>
                    <a:sym typeface="Wingdings" pitchFamily="2" charset="2"/>
                  </a:rPr>
                  <a:t> = </a:t>
                </a:r>
                <a:r>
                  <a:rPr lang="en-GB" sz="2800" b="1" i="1" dirty="0">
                    <a:latin typeface="Constantia" pitchFamily="18" charset="0"/>
                    <a:cs typeface="Times New Roman" pitchFamily="18" charset="0"/>
                    <a:sym typeface="Wingdings" pitchFamily="2" charset="2"/>
                  </a:rPr>
                  <a:t>g</a:t>
                </a:r>
                <a:r>
                  <a:rPr lang="en-GB" sz="2800" b="1" dirty="0">
                    <a:latin typeface="Constantia" pitchFamily="18" charset="0"/>
                    <a:cs typeface="Times New Roman" pitchFamily="18" charset="0"/>
                    <a:sym typeface="Wingdings" pitchFamily="2" charset="2"/>
                  </a:rPr>
                  <a:t> ∙ </a:t>
                </a:r>
                <a:r>
                  <a:rPr lang="en-GB" sz="2800" b="1" i="1" dirty="0">
                    <a:latin typeface="Constantia" pitchFamily="18" charset="0"/>
                    <a:cs typeface="Times New Roman" pitchFamily="18" charset="0"/>
                    <a:sym typeface="Wingdings" pitchFamily="2" charset="2"/>
                  </a:rPr>
                  <a:t>P</a:t>
                </a:r>
                <a:r>
                  <a:rPr lang="en-GB" sz="2800" b="1" baseline="-25000" dirty="0">
                    <a:latin typeface="Constantia" pitchFamily="18" charset="0"/>
                    <a:cs typeface="Times New Roman" pitchFamily="18" charset="0"/>
                    <a:sym typeface="Wingdings" pitchFamily="2" charset="2"/>
                  </a:rPr>
                  <a:t>in</a:t>
                </a:r>
                <a:r>
                  <a:rPr lang="en-GB" sz="2800" b="1" dirty="0">
                    <a:latin typeface="Constantia" pitchFamily="18" charset="0"/>
                    <a:cs typeface="Times New Roman" pitchFamily="18" charset="0"/>
                    <a:sym typeface="Wingdings" pitchFamily="2" charset="2"/>
                  </a:rPr>
                  <a:t>  or  </a:t>
                </a:r>
                <a:r>
                  <a:rPr lang="en-GB" sz="2800" b="1" i="1" dirty="0" err="1">
                    <a:latin typeface="Constantia" pitchFamily="18" charset="0"/>
                    <a:cs typeface="Times New Roman" pitchFamily="18" charset="0"/>
                    <a:sym typeface="Wingdings" pitchFamily="2" charset="2"/>
                  </a:rPr>
                  <a:t>V</a:t>
                </a:r>
                <a:r>
                  <a:rPr lang="en-GB" sz="2800" b="1" baseline="-25000" dirty="0" err="1">
                    <a:latin typeface="Constantia" pitchFamily="18" charset="0"/>
                    <a:cs typeface="Times New Roman" pitchFamily="18" charset="0"/>
                    <a:sym typeface="Wingdings" pitchFamily="2" charset="2"/>
                  </a:rPr>
                  <a:t>out</a:t>
                </a:r>
                <a:r>
                  <a:rPr lang="en-GB" sz="2800" b="1" dirty="0">
                    <a:latin typeface="Constantia" pitchFamily="18" charset="0"/>
                    <a:cs typeface="Times New Roman" pitchFamily="18" charset="0"/>
                    <a:sym typeface="Wingdings" pitchFamily="2" charset="2"/>
                  </a:rPr>
                  <a:t> = </a:t>
                </a:r>
                <a14:m>
                  <m:oMath xmlns:m="http://schemas.openxmlformats.org/officeDocument/2006/math">
                    <m:rad>
                      <m:radPr>
                        <m:degHide m:val="on"/>
                        <m:ctrlPr>
                          <a:rPr lang="en-GB" sz="2800" b="1" i="1" dirty="0" smtClean="0">
                            <a:latin typeface="Cambria Math" panose="02040503050406030204" pitchFamily="18" charset="0"/>
                            <a:cs typeface="Times New Roman" pitchFamily="18" charset="0"/>
                            <a:sym typeface="Wingdings" pitchFamily="2" charset="2"/>
                          </a:rPr>
                        </m:ctrlPr>
                      </m:radPr>
                      <m:deg/>
                      <m:e>
                        <m:r>
                          <a:rPr lang="en-GB" sz="2800" b="1" i="1" dirty="0" smtClean="0">
                            <a:latin typeface="Cambria Math" panose="02040503050406030204" pitchFamily="18" charset="0"/>
                            <a:cs typeface="Times New Roman" pitchFamily="18" charset="0"/>
                            <a:sym typeface="Wingdings" pitchFamily="2" charset="2"/>
                          </a:rPr>
                          <m:t>𝒈</m:t>
                        </m:r>
                      </m:e>
                    </m:rad>
                  </m:oMath>
                </a14:m>
                <a:r>
                  <a:rPr lang="en-GB" sz="2800" b="1" dirty="0">
                    <a:latin typeface="Constantia" pitchFamily="18" charset="0"/>
                    <a:cs typeface="Times New Roman" pitchFamily="18" charset="0"/>
                    <a:sym typeface="Wingdings" pitchFamily="2" charset="2"/>
                  </a:rPr>
                  <a:t> ∙ </a:t>
                </a:r>
                <a:r>
                  <a:rPr lang="en-GB" sz="2800" b="1" i="1" dirty="0">
                    <a:latin typeface="Constantia" pitchFamily="18" charset="0"/>
                    <a:cs typeface="Times New Roman" pitchFamily="18" charset="0"/>
                    <a:sym typeface="Wingdings" pitchFamily="2" charset="2"/>
                  </a:rPr>
                  <a:t>V</a:t>
                </a:r>
                <a:r>
                  <a:rPr lang="en-GB" sz="2800" b="1" baseline="-25000" dirty="0">
                    <a:latin typeface="Constantia" pitchFamily="18" charset="0"/>
                    <a:cs typeface="Times New Roman" pitchFamily="18" charset="0"/>
                    <a:sym typeface="Wingdings" pitchFamily="2" charset="2"/>
                  </a:rPr>
                  <a:t>in</a:t>
                </a:r>
              </a:p>
              <a:p>
                <a:pPr algn="ctr">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The ideal power amplifier</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Large bandwidth: amplifies all frequencies equally</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No saturation, infinite power</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Zero delay</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No added noise</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Unconditionally stable and resistant to reverse power</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Radiation-hard</a:t>
                </a:r>
              </a:p>
              <a:p>
                <a:pPr marL="914400" lvl="1"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Unfortunately such a device has not been invented yet</a:t>
                </a:r>
              </a:p>
              <a:p>
                <a:pPr marL="457200" indent="-457200">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Let us have a look at some real amplifiers</a:t>
                </a:r>
              </a:p>
              <a:p>
                <a:pPr marL="914400" lvl="1"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mc:Choice>
        <mc:Fallback xmlns="">
          <p:sp>
            <p:nvSpPr>
              <p:cNvPr id="7" name="Rectangle 7"/>
              <p:cNvSpPr>
                <a:spLocks noRot="1" noChangeAspect="1" noMove="1" noResize="1" noEditPoints="1" noAdjustHandles="1" noChangeArrowheads="1" noChangeShapeType="1" noTextEdit="1"/>
              </p:cNvSpPr>
              <p:nvPr/>
            </p:nvSpPr>
            <p:spPr bwMode="auto">
              <a:xfrm>
                <a:off x="539750" y="838200"/>
                <a:ext cx="8064500" cy="838200"/>
              </a:xfrm>
              <a:prstGeom prst="rect">
                <a:avLst/>
              </a:prstGeom>
              <a:blipFill>
                <a:blip r:embed="rId2"/>
                <a:stretch>
                  <a:fillRect l="-983" t="-5109" b="-578102"/>
                </a:stretch>
              </a:blipFill>
              <a:ln w="9525">
                <a:noFill/>
                <a:miter lim="800000"/>
                <a:headEnd/>
                <a:tailEnd/>
              </a:ln>
              <a:effectLst/>
            </p:spPr>
            <p:txBody>
              <a:bodyPr/>
              <a:lstStyle/>
              <a:p>
                <a:r>
                  <a:rPr lang="en-GB">
                    <a:noFill/>
                  </a:rPr>
                  <a:t> </a:t>
                </a:r>
              </a:p>
            </p:txBody>
          </p:sp>
        </mc:Fallback>
      </mc:AlternateContent>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Power amplifiers</a:t>
            </a:r>
            <a:endParaRPr lang="en-GB" sz="3200" dirty="0">
              <a:solidFill>
                <a:srgbClr val="1F497D"/>
              </a:solidFill>
              <a:latin typeface="Constantia" pitchFamily="18" charset="0"/>
            </a:endParaRPr>
          </a:p>
        </p:txBody>
      </p:sp>
      <p:sp>
        <p:nvSpPr>
          <p:cNvPr id="2" name="Rectangle 1"/>
          <p:cNvSpPr/>
          <p:nvPr/>
        </p:nvSpPr>
        <p:spPr>
          <a:xfrm>
            <a:off x="2113280" y="1574800"/>
            <a:ext cx="4978400" cy="6807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614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2" end="1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ectangle 137"/>
          <p:cNvSpPr/>
          <p:nvPr/>
        </p:nvSpPr>
        <p:spPr>
          <a:xfrm>
            <a:off x="3761994" y="4401108"/>
            <a:ext cx="756000" cy="540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750" dirty="0">
              <a:latin typeface="Constantia" panose="02030602050306030303" pitchFamily="18" charset="0"/>
            </a:endParaRPr>
          </a:p>
        </p:txBody>
      </p:sp>
      <p:sp>
        <p:nvSpPr>
          <p:cNvPr id="4" name="TextBox 3"/>
          <p:cNvSpPr txBox="1"/>
          <p:nvPr/>
        </p:nvSpPr>
        <p:spPr>
          <a:xfrm>
            <a:off x="3729748" y="4357871"/>
            <a:ext cx="867415" cy="646331"/>
          </a:xfrm>
          <a:prstGeom prst="rect">
            <a:avLst/>
          </a:prstGeom>
          <a:noFill/>
        </p:spPr>
        <p:txBody>
          <a:bodyPr wrap="square" rtlCol="0">
            <a:spAutoFit/>
          </a:bodyPr>
          <a:lstStyle/>
          <a:p>
            <a:pPr algn="ctr"/>
            <a:r>
              <a:rPr lang="en-GB" sz="1200" b="1" dirty="0">
                <a:latin typeface="Constantia" panose="02030602050306030303" pitchFamily="18" charset="0"/>
              </a:rPr>
              <a:t>Cathode and filament</a:t>
            </a:r>
          </a:p>
        </p:txBody>
      </p:sp>
      <p:sp>
        <p:nvSpPr>
          <p:cNvPr id="130" name="Content Placeholder 3"/>
          <p:cNvSpPr txBox="1">
            <a:spLocks/>
          </p:cNvSpPr>
          <p:nvPr/>
        </p:nvSpPr>
        <p:spPr>
          <a:xfrm>
            <a:off x="4887000" y="2072250"/>
            <a:ext cx="4050000" cy="3375000"/>
          </a:xfrm>
          <a:prstGeom prst="rect">
            <a:avLst/>
          </a:prstGeom>
        </p:spPr>
        <p:txBody>
          <a:bodyPr lIns="54000" tIns="27000" rIns="54000" bIns="27000" anchor="ctr"/>
          <a:lstStyle>
            <a:lvl1pPr marL="0" indent="0" algn="l" defTabSz="914400" rtl="0" eaLnBrk="1" latinLnBrk="0" hangingPunct="1">
              <a:lnSpc>
                <a:spcPct val="150000"/>
              </a:lnSpc>
              <a:spcBef>
                <a:spcPts val="0"/>
              </a:spcBef>
              <a:spcAft>
                <a:spcPts val="0"/>
              </a:spcAft>
              <a:buClr>
                <a:schemeClr val="accent1"/>
              </a:buClr>
              <a:buSzPct val="100000"/>
              <a:buFont typeface="Tw Cen MT" panose="020B0602020104020603" pitchFamily="34" charset="0"/>
              <a:buNone/>
              <a:defRPr sz="2400" kern="1200">
                <a:solidFill>
                  <a:schemeClr val="tx1"/>
                </a:solidFill>
                <a:latin typeface="Century Gothic" panose="020B0502020202020204" pitchFamily="34" charset="0"/>
                <a:ea typeface="+mn-ea"/>
                <a:cs typeface="+mn-cs"/>
              </a:defRPr>
            </a:lvl1pPr>
            <a:lvl2pPr marL="182563" indent="0" algn="l" defTabSz="914400" rtl="0" eaLnBrk="1" latinLnBrk="0" hangingPunct="1">
              <a:lnSpc>
                <a:spcPct val="150000"/>
              </a:lnSpc>
              <a:spcBef>
                <a:spcPts val="0"/>
              </a:spcBef>
              <a:spcAft>
                <a:spcPts val="0"/>
              </a:spcAft>
              <a:buClr>
                <a:schemeClr val="accent1"/>
              </a:buClr>
              <a:buFontTx/>
              <a:buNone/>
              <a:defRPr sz="2000" kern="1200">
                <a:solidFill>
                  <a:schemeClr val="tx1"/>
                </a:solidFill>
                <a:latin typeface="Century Gothic" panose="020B0502020202020204" pitchFamily="34" charset="0"/>
                <a:ea typeface="+mn-ea"/>
                <a:cs typeface="+mn-cs"/>
              </a:defRPr>
            </a:lvl2pPr>
            <a:lvl3pPr marL="355600" indent="0" algn="l" defTabSz="914400" rtl="0" eaLnBrk="1" latinLnBrk="0" hangingPunct="1">
              <a:lnSpc>
                <a:spcPct val="150000"/>
              </a:lnSpc>
              <a:spcBef>
                <a:spcPts val="0"/>
              </a:spcBef>
              <a:spcAft>
                <a:spcPts val="0"/>
              </a:spcAft>
              <a:buClr>
                <a:schemeClr val="accent1"/>
              </a:buClr>
              <a:buFontTx/>
              <a:buNone/>
              <a:defRPr sz="1800" kern="1200">
                <a:solidFill>
                  <a:schemeClr val="tx1"/>
                </a:solidFill>
                <a:latin typeface="Century Gothic" panose="020B0502020202020204" pitchFamily="34" charset="0"/>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Century Gothic" panose="020B0502020202020204" pitchFamily="34" charset="0"/>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Century Gothic" panose="020B0502020202020204" pitchFamily="34" charset="0"/>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285750" indent="-285750">
              <a:buClrTx/>
              <a:buFont typeface="Arial" panose="020B0604020202020204" pitchFamily="34" charset="0"/>
              <a:buChar char="•"/>
            </a:pPr>
            <a:r>
              <a:rPr lang="en-GB" sz="1800" b="1" dirty="0">
                <a:latin typeface="Constantia" panose="02030602050306030303" pitchFamily="18" charset="0"/>
              </a:rPr>
              <a:t>Vacuum tube</a:t>
            </a:r>
          </a:p>
          <a:p>
            <a:pPr marL="285750" indent="-285750">
              <a:buClrTx/>
              <a:buFont typeface="Arial" panose="020B0604020202020204" pitchFamily="34" charset="0"/>
              <a:buChar char="•"/>
            </a:pPr>
            <a:r>
              <a:rPr lang="en-GB" sz="1800" b="1" dirty="0">
                <a:latin typeface="Constantia" panose="02030602050306030303" pitchFamily="18" charset="0"/>
              </a:rPr>
              <a:t>Heater + Cathode</a:t>
            </a:r>
          </a:p>
          <a:p>
            <a:pPr marL="468313" lvl="1" indent="-285750">
              <a:buClrTx/>
              <a:buFont typeface="Arial" panose="020B0604020202020204" pitchFamily="34" charset="0"/>
              <a:buChar char="•"/>
            </a:pPr>
            <a:r>
              <a:rPr lang="en-GB" sz="1800" b="1" dirty="0">
                <a:latin typeface="Constantia" panose="02030602050306030303" pitchFamily="18" charset="0"/>
              </a:rPr>
              <a:t>Heated cathode</a:t>
            </a:r>
          </a:p>
          <a:p>
            <a:pPr marL="641350" lvl="2" indent="-285750">
              <a:buClrTx/>
              <a:buFont typeface="Arial" panose="020B0604020202020204" pitchFamily="34" charset="0"/>
              <a:buChar char="•"/>
            </a:pPr>
            <a:r>
              <a:rPr lang="en-GB" b="1" dirty="0">
                <a:latin typeface="Constantia" panose="02030602050306030303" pitchFamily="18" charset="0"/>
              </a:rPr>
              <a:t>Coated metal, carbides, borides,…</a:t>
            </a:r>
          </a:p>
          <a:p>
            <a:pPr marL="468313" lvl="1" indent="-285750">
              <a:buClrTx/>
              <a:buFont typeface="Arial" panose="020B0604020202020204" pitchFamily="34" charset="0"/>
              <a:buChar char="•"/>
            </a:pPr>
            <a:r>
              <a:rPr lang="en-GB" sz="1800" b="1" dirty="0">
                <a:latin typeface="Constantia" panose="02030602050306030303" pitchFamily="18" charset="0"/>
              </a:rPr>
              <a:t>thermionic emission</a:t>
            </a:r>
          </a:p>
          <a:p>
            <a:pPr marL="468313" lvl="1" indent="-285750">
              <a:buClrTx/>
              <a:buFont typeface="Arial" panose="020B0604020202020204" pitchFamily="34" charset="0"/>
              <a:buChar char="•"/>
            </a:pPr>
            <a:r>
              <a:rPr lang="en-GB" sz="1800" b="1" dirty="0">
                <a:latin typeface="Constantia" panose="02030602050306030303" pitchFamily="18" charset="0"/>
              </a:rPr>
              <a:t>Electron cloud</a:t>
            </a:r>
          </a:p>
          <a:p>
            <a:pPr marL="285750" indent="-285750">
              <a:buClrTx/>
              <a:buFont typeface="Arial" panose="020B0604020202020204" pitchFamily="34" charset="0"/>
              <a:buChar char="•"/>
            </a:pPr>
            <a:r>
              <a:rPr lang="en-GB" sz="1800" b="1" dirty="0">
                <a:latin typeface="Constantia" panose="02030602050306030303" pitchFamily="18" charset="0"/>
              </a:rPr>
              <a:t>Anode</a:t>
            </a:r>
          </a:p>
          <a:p>
            <a:pPr marL="285750" indent="-285750">
              <a:buClrTx/>
              <a:buFont typeface="Symbol" panose="05050102010706020507" pitchFamily="18" charset="2"/>
              <a:buChar char="®"/>
            </a:pPr>
            <a:r>
              <a:rPr lang="en-GB" sz="2100" b="1" dirty="0">
                <a:solidFill>
                  <a:srgbClr val="1F497D"/>
                </a:solidFill>
                <a:latin typeface="Constantia" panose="02030602050306030303" pitchFamily="18" charset="0"/>
              </a:rPr>
              <a:t>Diode</a:t>
            </a:r>
          </a:p>
        </p:txBody>
      </p:sp>
      <p:sp>
        <p:nvSpPr>
          <p:cNvPr id="131" name="Rounded Rectangle 130"/>
          <p:cNvSpPr/>
          <p:nvPr/>
        </p:nvSpPr>
        <p:spPr>
          <a:xfrm>
            <a:off x="3761994" y="2564904"/>
            <a:ext cx="756000" cy="1674186"/>
          </a:xfrm>
          <a:prstGeom prst="roundRect">
            <a:avLst>
              <a:gd name="adj" fmla="val 32848"/>
            </a:avLst>
          </a:prstGeom>
          <a:ln w="317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cxnSp>
        <p:nvCxnSpPr>
          <p:cNvPr id="132" name="Straight Connector 131"/>
          <p:cNvCxnSpPr/>
          <p:nvPr/>
        </p:nvCxnSpPr>
        <p:spPr>
          <a:xfrm flipH="1">
            <a:off x="4032024" y="4023066"/>
            <a:ext cx="21602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V="1">
            <a:off x="3707988" y="4131078"/>
            <a:ext cx="0" cy="972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V="1">
            <a:off x="3707988" y="4023066"/>
            <a:ext cx="324036"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Arc 134"/>
          <p:cNvSpPr/>
          <p:nvPr/>
        </p:nvSpPr>
        <p:spPr>
          <a:xfrm>
            <a:off x="4032048" y="4077072"/>
            <a:ext cx="216000" cy="216000"/>
          </a:xfrm>
          <a:prstGeom prst="arc">
            <a:avLst>
              <a:gd name="adj1" fmla="val 10751584"/>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cxnSp>
        <p:nvCxnSpPr>
          <p:cNvPr id="136" name="Straight Connector 135"/>
          <p:cNvCxnSpPr>
            <a:endCxn id="135" idx="0"/>
          </p:cNvCxnSpPr>
          <p:nvPr/>
        </p:nvCxnSpPr>
        <p:spPr>
          <a:xfrm flipV="1">
            <a:off x="4032024" y="4186594"/>
            <a:ext cx="35" cy="2145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a:endCxn id="135" idx="2"/>
          </p:cNvCxnSpPr>
          <p:nvPr/>
        </p:nvCxnSpPr>
        <p:spPr>
          <a:xfrm flipV="1">
            <a:off x="4248048" y="4185072"/>
            <a:ext cx="0" cy="2160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9" name="Group 138"/>
          <p:cNvGrpSpPr/>
          <p:nvPr/>
        </p:nvGrpSpPr>
        <p:grpSpPr>
          <a:xfrm>
            <a:off x="3869927" y="3807049"/>
            <a:ext cx="261610" cy="207749"/>
            <a:chOff x="5652894" y="3356992"/>
            <a:chExt cx="348812" cy="276997"/>
          </a:xfrm>
        </p:grpSpPr>
        <p:sp>
          <p:nvSpPr>
            <p:cNvPr id="140" name="Oval 139"/>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1" name="TextBox 140"/>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2" name="Group 141"/>
          <p:cNvGrpSpPr/>
          <p:nvPr/>
        </p:nvGrpSpPr>
        <p:grpSpPr>
          <a:xfrm>
            <a:off x="4031945" y="3807049"/>
            <a:ext cx="261610" cy="207749"/>
            <a:chOff x="5652894" y="3356992"/>
            <a:chExt cx="348812" cy="276997"/>
          </a:xfrm>
        </p:grpSpPr>
        <p:sp>
          <p:nvSpPr>
            <p:cNvPr id="143" name="Oval 142"/>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4" name="TextBox 143"/>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5" name="Group 144"/>
          <p:cNvGrpSpPr/>
          <p:nvPr/>
        </p:nvGrpSpPr>
        <p:grpSpPr>
          <a:xfrm>
            <a:off x="4193963" y="3807049"/>
            <a:ext cx="261610" cy="207749"/>
            <a:chOff x="5652894" y="3356992"/>
            <a:chExt cx="348812" cy="276997"/>
          </a:xfrm>
        </p:grpSpPr>
        <p:sp>
          <p:nvSpPr>
            <p:cNvPr id="146" name="Oval 1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7" name="TextBox 1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8" name="Group 147"/>
          <p:cNvGrpSpPr/>
          <p:nvPr/>
        </p:nvGrpSpPr>
        <p:grpSpPr>
          <a:xfrm>
            <a:off x="4112004" y="3679062"/>
            <a:ext cx="261610" cy="207749"/>
            <a:chOff x="5652894" y="3356992"/>
            <a:chExt cx="348812" cy="276997"/>
          </a:xfrm>
        </p:grpSpPr>
        <p:sp>
          <p:nvSpPr>
            <p:cNvPr id="149" name="Oval 148"/>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50" name="TextBox 149"/>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51" name="Group 150"/>
          <p:cNvGrpSpPr/>
          <p:nvPr/>
        </p:nvGrpSpPr>
        <p:grpSpPr>
          <a:xfrm>
            <a:off x="3949986" y="3679062"/>
            <a:ext cx="261610" cy="207749"/>
            <a:chOff x="5652894" y="3356992"/>
            <a:chExt cx="348812" cy="276997"/>
          </a:xfrm>
        </p:grpSpPr>
        <p:sp>
          <p:nvSpPr>
            <p:cNvPr id="152" name="Oval 151"/>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53" name="TextBox 152"/>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154" name="Straight Connector 153"/>
          <p:cNvCxnSpPr/>
          <p:nvPr/>
        </p:nvCxnSpPr>
        <p:spPr>
          <a:xfrm>
            <a:off x="3707988" y="4293096"/>
            <a:ext cx="32337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Rectangle 154"/>
          <p:cNvSpPr/>
          <p:nvPr/>
        </p:nvSpPr>
        <p:spPr>
          <a:xfrm>
            <a:off x="630469" y="2517578"/>
            <a:ext cx="756000" cy="432000"/>
          </a:xfrm>
          <a:prstGeom prst="rect">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b="1" i="1" dirty="0" err="1">
                <a:latin typeface="Constantia" panose="02030602050306030303" pitchFamily="18" charset="0"/>
              </a:rPr>
              <a:t>U</a:t>
            </a:r>
            <a:r>
              <a:rPr lang="en-GB" sz="1200" b="1" baseline="-25000" dirty="0" err="1">
                <a:latin typeface="Constantia" panose="02030602050306030303" pitchFamily="18" charset="0"/>
              </a:rPr>
              <a:t>a</a:t>
            </a:r>
            <a:r>
              <a:rPr lang="en-GB" sz="1200" b="1" dirty="0">
                <a:latin typeface="Constantia" panose="02030602050306030303" pitchFamily="18" charset="0"/>
              </a:rPr>
              <a:t>*</a:t>
            </a:r>
          </a:p>
          <a:p>
            <a:pPr algn="ctr"/>
            <a:r>
              <a:rPr lang="en-GB" sz="1200" b="1" dirty="0">
                <a:latin typeface="Constantia" panose="02030602050306030303" pitchFamily="18" charset="0"/>
              </a:rPr>
              <a:t>anode</a:t>
            </a:r>
          </a:p>
        </p:txBody>
      </p:sp>
      <p:cxnSp>
        <p:nvCxnSpPr>
          <p:cNvPr id="156" name="Straight Connector 155"/>
          <p:cNvCxnSpPr/>
          <p:nvPr/>
        </p:nvCxnSpPr>
        <p:spPr>
          <a:xfrm flipH="1">
            <a:off x="1547784" y="2240868"/>
            <a:ext cx="7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1547820" y="3212976"/>
            <a:ext cx="0" cy="18902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H="1">
            <a:off x="1493832" y="3213024"/>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a:off x="1385802" y="3159018"/>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4139952" y="2240868"/>
            <a:ext cx="156" cy="48605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3924012" y="2726922"/>
            <a:ext cx="432048"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547784" y="2240868"/>
            <a:ext cx="259216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1547856" y="5103186"/>
            <a:ext cx="2160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4" name="Group 163"/>
          <p:cNvGrpSpPr/>
          <p:nvPr/>
        </p:nvGrpSpPr>
        <p:grpSpPr>
          <a:xfrm>
            <a:off x="3815921" y="2976363"/>
            <a:ext cx="261610" cy="207749"/>
            <a:chOff x="5652894" y="3356992"/>
            <a:chExt cx="348812" cy="276997"/>
          </a:xfrm>
        </p:grpSpPr>
        <p:sp>
          <p:nvSpPr>
            <p:cNvPr id="165" name="Oval 164"/>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66" name="TextBox 165"/>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67" name="Group 166"/>
          <p:cNvGrpSpPr/>
          <p:nvPr/>
        </p:nvGrpSpPr>
        <p:grpSpPr>
          <a:xfrm>
            <a:off x="3978519" y="2791698"/>
            <a:ext cx="261610" cy="207749"/>
            <a:chOff x="5652894" y="3356992"/>
            <a:chExt cx="348812" cy="276997"/>
          </a:xfrm>
        </p:grpSpPr>
        <p:sp>
          <p:nvSpPr>
            <p:cNvPr id="168" name="Oval 167"/>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69" name="TextBox 168"/>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70" name="Group 169"/>
          <p:cNvGrpSpPr/>
          <p:nvPr/>
        </p:nvGrpSpPr>
        <p:grpSpPr>
          <a:xfrm>
            <a:off x="4117577" y="2928645"/>
            <a:ext cx="261610" cy="207749"/>
            <a:chOff x="5652894" y="3356992"/>
            <a:chExt cx="348812" cy="276997"/>
          </a:xfrm>
        </p:grpSpPr>
        <p:sp>
          <p:nvSpPr>
            <p:cNvPr id="171" name="Oval 170"/>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72" name="TextBox 171"/>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73" name="Group 172"/>
          <p:cNvGrpSpPr/>
          <p:nvPr/>
        </p:nvGrpSpPr>
        <p:grpSpPr>
          <a:xfrm>
            <a:off x="4283505" y="2845704"/>
            <a:ext cx="261610" cy="207749"/>
            <a:chOff x="5652894" y="3356992"/>
            <a:chExt cx="348812" cy="276997"/>
          </a:xfrm>
        </p:grpSpPr>
        <p:sp>
          <p:nvSpPr>
            <p:cNvPr id="174" name="Oval 173"/>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75" name="TextBox 174"/>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176" name="Straight Connector 175"/>
          <p:cNvCxnSpPr/>
          <p:nvPr/>
        </p:nvCxnSpPr>
        <p:spPr>
          <a:xfrm flipH="1" flipV="1">
            <a:off x="3919166" y="3147899"/>
            <a:ext cx="135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flipV="1">
            <a:off x="4068635" y="2962069"/>
            <a:ext cx="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flipV="1">
            <a:off x="4201985" y="3103418"/>
            <a:ext cx="54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flipV="1">
            <a:off x="4356764" y="3024053"/>
            <a:ext cx="162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0" name="Arc 179"/>
          <p:cNvSpPr/>
          <p:nvPr/>
        </p:nvSpPr>
        <p:spPr>
          <a:xfrm flipH="1">
            <a:off x="1925706" y="3266982"/>
            <a:ext cx="1512168" cy="864096"/>
          </a:xfrm>
          <a:prstGeom prst="arc">
            <a:avLst>
              <a:gd name="adj1" fmla="val 16200000"/>
              <a:gd name="adj2" fmla="val 20750982"/>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181" name="Arc 180"/>
          <p:cNvSpPr/>
          <p:nvPr/>
        </p:nvSpPr>
        <p:spPr>
          <a:xfrm>
            <a:off x="1925706" y="3266982"/>
            <a:ext cx="1512168" cy="864096"/>
          </a:xfrm>
          <a:prstGeom prst="arc">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182" name="Arc 181"/>
          <p:cNvSpPr/>
          <p:nvPr/>
        </p:nvSpPr>
        <p:spPr>
          <a:xfrm flipV="1">
            <a:off x="1925706" y="3266982"/>
            <a:ext cx="1512168" cy="864096"/>
          </a:xfrm>
          <a:prstGeom prst="arc">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183" name="Arc 182"/>
          <p:cNvSpPr/>
          <p:nvPr/>
        </p:nvSpPr>
        <p:spPr>
          <a:xfrm flipH="1" flipV="1">
            <a:off x="1925706" y="3266982"/>
            <a:ext cx="1512168" cy="864096"/>
          </a:xfrm>
          <a:prstGeom prst="arc">
            <a:avLst>
              <a:gd name="adj1" fmla="val 16200000"/>
              <a:gd name="adj2" fmla="val 20647935"/>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grpSp>
        <p:nvGrpSpPr>
          <p:cNvPr id="185" name="Group 184"/>
          <p:cNvGrpSpPr/>
          <p:nvPr/>
        </p:nvGrpSpPr>
        <p:grpSpPr>
          <a:xfrm>
            <a:off x="3977939" y="3429007"/>
            <a:ext cx="261610" cy="207749"/>
            <a:chOff x="5652894" y="3356992"/>
            <a:chExt cx="348812" cy="276997"/>
          </a:xfrm>
        </p:grpSpPr>
        <p:sp>
          <p:nvSpPr>
            <p:cNvPr id="186" name="Oval 18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87" name="TextBox 18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88" name="Group 187"/>
          <p:cNvGrpSpPr/>
          <p:nvPr/>
        </p:nvGrpSpPr>
        <p:grpSpPr>
          <a:xfrm>
            <a:off x="4154244" y="3591025"/>
            <a:ext cx="261610" cy="207749"/>
            <a:chOff x="5652894" y="3356992"/>
            <a:chExt cx="348812" cy="276997"/>
          </a:xfrm>
        </p:grpSpPr>
        <p:sp>
          <p:nvSpPr>
            <p:cNvPr id="189" name="Oval 188"/>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90" name="TextBox 189"/>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sp>
        <p:nvSpPr>
          <p:cNvPr id="67"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grid tube</a:t>
            </a:r>
            <a:endParaRPr lang="en-GB" sz="3200" dirty="0">
              <a:solidFill>
                <a:srgbClr val="1F497D"/>
              </a:solidFill>
              <a:latin typeface="Constantia" pitchFamily="18" charset="0"/>
            </a:endParaRPr>
          </a:p>
        </p:txBody>
      </p:sp>
      <p:sp>
        <p:nvSpPr>
          <p:cNvPr id="9" name="TextBox 8"/>
          <p:cNvSpPr txBox="1"/>
          <p:nvPr/>
        </p:nvSpPr>
        <p:spPr>
          <a:xfrm>
            <a:off x="2378304" y="3289822"/>
            <a:ext cx="615874" cy="784830"/>
          </a:xfrm>
          <a:prstGeom prst="rect">
            <a:avLst/>
          </a:prstGeom>
          <a:noFill/>
        </p:spPr>
        <p:txBody>
          <a:bodyPr wrap="none" rtlCol="0">
            <a:spAutoFit/>
          </a:bodyPr>
          <a:lstStyle/>
          <a:p>
            <a:r>
              <a:rPr lang="en-GB" sz="4500" b="1" i="1" dirty="0" err="1">
                <a:latin typeface="Constantia" panose="02030602050306030303" pitchFamily="18" charset="0"/>
              </a:rPr>
              <a:t>I</a:t>
            </a:r>
            <a:r>
              <a:rPr lang="en-GB" sz="4500" b="1" baseline="-25000" dirty="0" err="1">
                <a:latin typeface="Constantia" panose="02030602050306030303" pitchFamily="18" charset="0"/>
              </a:rPr>
              <a:t>a</a:t>
            </a:r>
            <a:endParaRPr lang="en-GB" sz="4500" b="1" baseline="-25000" dirty="0">
              <a:latin typeface="Constantia" panose="02030602050306030303" pitchFamily="18" charset="0"/>
            </a:endParaRPr>
          </a:p>
        </p:txBody>
      </p:sp>
      <p:sp>
        <p:nvSpPr>
          <p:cNvPr id="72"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From diode to tetrode amplifier</a:t>
            </a:r>
          </a:p>
        </p:txBody>
      </p:sp>
      <p:sp>
        <p:nvSpPr>
          <p:cNvPr id="73" name="TextBox 72"/>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
        <p:nvSpPr>
          <p:cNvPr id="2" name="TextBox 1"/>
          <p:cNvSpPr txBox="1"/>
          <p:nvPr/>
        </p:nvSpPr>
        <p:spPr>
          <a:xfrm>
            <a:off x="520535" y="5976573"/>
            <a:ext cx="3241459" cy="584775"/>
          </a:xfrm>
          <a:prstGeom prst="rect">
            <a:avLst/>
          </a:prstGeom>
          <a:noFill/>
        </p:spPr>
        <p:txBody>
          <a:bodyPr wrap="square" rtlCol="0">
            <a:spAutoFit/>
          </a:bodyPr>
          <a:lstStyle/>
          <a:p>
            <a:r>
              <a:rPr lang="en-GB" sz="1600" b="1" dirty="0">
                <a:latin typeface="Constantia" panose="02030602050306030303" pitchFamily="18" charset="0"/>
              </a:rPr>
              <a:t>*</a:t>
            </a:r>
            <a:r>
              <a:rPr lang="en-GB" sz="1600" dirty="0">
                <a:latin typeface="Constantia" panose="02030602050306030303" pitchFamily="18" charset="0"/>
              </a:rPr>
              <a:t>For tube amplifier designs voltages are named </a:t>
            </a:r>
            <a:r>
              <a:rPr lang="en-GB" sz="1600" i="1" dirty="0">
                <a:latin typeface="Constantia" panose="02030602050306030303" pitchFamily="18" charset="0"/>
              </a:rPr>
              <a:t>U</a:t>
            </a:r>
            <a:r>
              <a:rPr lang="en-GB" sz="1600" dirty="0">
                <a:latin typeface="Constantia" panose="02030602050306030303" pitchFamily="18" charset="0"/>
              </a:rPr>
              <a:t> instead of V</a:t>
            </a:r>
            <a:endParaRPr lang="en-GB" sz="1600" b="1" dirty="0">
              <a:latin typeface="Constantia" panose="02030602050306030303" pitchFamily="18" charset="0"/>
            </a:endParaRPr>
          </a:p>
        </p:txBody>
      </p:sp>
    </p:spTree>
    <p:extLst>
      <p:ext uri="{BB962C8B-B14F-4D97-AF65-F5344CB8AC3E}">
        <p14:creationId xmlns:p14="http://schemas.microsoft.com/office/powerpoint/2010/main" val="36889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0">
                                            <p:txEl>
                                              <p:pRg st="1" end="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0">
                                            <p:txEl>
                                              <p:pRg st="2" end="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30">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0">
                                            <p:txEl>
                                              <p:pRg st="4" end="4"/>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30">
                                            <p:txEl>
                                              <p:pRg st="5" end="5"/>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5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5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5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5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6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6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6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6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30">
                                            <p:txEl>
                                              <p:pRg st="6" end="6"/>
                                            </p:tx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6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67"/>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70"/>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73"/>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76"/>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77"/>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78"/>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7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80"/>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81"/>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8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83"/>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130">
                                            <p:txEl>
                                              <p:pRg st="7" end="7"/>
                                            </p:txEl>
                                          </p:spTgt>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185"/>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88"/>
                                        </p:tgtEl>
                                        <p:attrNameLst>
                                          <p:attrName>style.visibility</p:attrName>
                                        </p:attrNameLst>
                                      </p:cBhvr>
                                      <p:to>
                                        <p:strVal val="visible"/>
                                      </p:to>
                                    </p:set>
                                  </p:childTnLst>
                                </p:cTn>
                              </p:par>
                              <p:par>
                                <p:cTn id="99" presetID="1" presetClass="exit" presetSubtype="0" fill="hold" nodeType="withEffect">
                                  <p:stCondLst>
                                    <p:cond delay="0"/>
                                  </p:stCondLst>
                                  <p:childTnLst>
                                    <p:set>
                                      <p:cBhvr>
                                        <p:cTn id="100" dur="1" fill="hold">
                                          <p:stCondLst>
                                            <p:cond delay="0"/>
                                          </p:stCondLst>
                                        </p:cTn>
                                        <p:tgtEl>
                                          <p:spTgt spid="148"/>
                                        </p:tgtEl>
                                        <p:attrNameLst>
                                          <p:attrName>style.visibility</p:attrName>
                                        </p:attrNameLst>
                                      </p:cBhvr>
                                      <p:to>
                                        <p:strVal val="hidden"/>
                                      </p:to>
                                    </p:set>
                                  </p:childTnLst>
                                </p:cTn>
                              </p:par>
                              <p:par>
                                <p:cTn id="101" presetID="1" presetClass="entr" presetSubtype="0" fill="hold" grpId="0" nodeType="withEffect">
                                  <p:stCondLst>
                                    <p:cond delay="0"/>
                                  </p:stCondLst>
                                  <p:childTnLst>
                                    <p:set>
                                      <p:cBhvr>
                                        <p:cTn id="10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4" grpId="0"/>
      <p:bldP spid="135" grpId="0" animBg="1"/>
      <p:bldP spid="155" grpId="0" animBg="1"/>
      <p:bldP spid="180" grpId="0" animBg="1"/>
      <p:bldP spid="181" grpId="0" animBg="1"/>
      <p:bldP spid="182" grpId="0" animBg="1"/>
      <p:bldP spid="183" grpId="0" animBg="1"/>
      <p:bldP spid="9" grpId="0"/>
      <p:bldP spid="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2378304" y="3289822"/>
            <a:ext cx="615874" cy="784830"/>
          </a:xfrm>
          <a:prstGeom prst="rect">
            <a:avLst/>
          </a:prstGeom>
          <a:noFill/>
        </p:spPr>
        <p:txBody>
          <a:bodyPr wrap="none" rtlCol="0">
            <a:spAutoFit/>
          </a:bodyPr>
          <a:lstStyle/>
          <a:p>
            <a:r>
              <a:rPr lang="en-GB" sz="4500" b="1" i="1" dirty="0" err="1">
                <a:latin typeface="Constantia" panose="02030602050306030303" pitchFamily="18" charset="0"/>
              </a:rPr>
              <a:t>I</a:t>
            </a:r>
            <a:r>
              <a:rPr lang="en-GB" sz="4500" b="1" baseline="-25000" dirty="0" err="1">
                <a:latin typeface="Constantia" panose="02030602050306030303" pitchFamily="18" charset="0"/>
              </a:rPr>
              <a:t>a</a:t>
            </a:r>
            <a:endParaRPr lang="en-GB" sz="4500" b="1" baseline="-25000" dirty="0">
              <a:latin typeface="Constantia" panose="02030602050306030303" pitchFamily="18" charset="0"/>
            </a:endParaRPr>
          </a:p>
        </p:txBody>
      </p:sp>
      <p:sp>
        <p:nvSpPr>
          <p:cNvPr id="138" name="Rectangle 137"/>
          <p:cNvSpPr/>
          <p:nvPr/>
        </p:nvSpPr>
        <p:spPr>
          <a:xfrm>
            <a:off x="3761994" y="4401108"/>
            <a:ext cx="756000" cy="540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750" dirty="0">
              <a:latin typeface="Constantia" panose="02030602050306030303" pitchFamily="18" charset="0"/>
            </a:endParaRPr>
          </a:p>
        </p:txBody>
      </p:sp>
      <p:sp>
        <p:nvSpPr>
          <p:cNvPr id="4" name="TextBox 3"/>
          <p:cNvSpPr txBox="1"/>
          <p:nvPr/>
        </p:nvSpPr>
        <p:spPr>
          <a:xfrm>
            <a:off x="3729748" y="4357871"/>
            <a:ext cx="867415" cy="646331"/>
          </a:xfrm>
          <a:prstGeom prst="rect">
            <a:avLst/>
          </a:prstGeom>
          <a:noFill/>
        </p:spPr>
        <p:txBody>
          <a:bodyPr wrap="square" rtlCol="0">
            <a:spAutoFit/>
          </a:bodyPr>
          <a:lstStyle/>
          <a:p>
            <a:pPr algn="ctr"/>
            <a:r>
              <a:rPr lang="en-GB" sz="1200" b="1" dirty="0">
                <a:latin typeface="Constantia" panose="02030602050306030303" pitchFamily="18" charset="0"/>
              </a:rPr>
              <a:t>Cathode and filament</a:t>
            </a:r>
          </a:p>
        </p:txBody>
      </p:sp>
      <p:sp>
        <p:nvSpPr>
          <p:cNvPr id="130" name="Content Placeholder 3"/>
          <p:cNvSpPr txBox="1">
            <a:spLocks/>
          </p:cNvSpPr>
          <p:nvPr/>
        </p:nvSpPr>
        <p:spPr>
          <a:xfrm>
            <a:off x="4887000" y="2072250"/>
            <a:ext cx="4050000" cy="3375000"/>
          </a:xfrm>
          <a:prstGeom prst="rect">
            <a:avLst/>
          </a:prstGeom>
        </p:spPr>
        <p:txBody>
          <a:bodyPr lIns="54000" tIns="27000" rIns="54000" bIns="27000" anchor="ctr"/>
          <a:lstStyle>
            <a:lvl1pPr marL="0" indent="0" algn="l" defTabSz="914400" rtl="0" eaLnBrk="1" latinLnBrk="0" hangingPunct="1">
              <a:lnSpc>
                <a:spcPct val="150000"/>
              </a:lnSpc>
              <a:spcBef>
                <a:spcPts val="0"/>
              </a:spcBef>
              <a:spcAft>
                <a:spcPts val="0"/>
              </a:spcAft>
              <a:buClr>
                <a:schemeClr val="accent1"/>
              </a:buClr>
              <a:buSzPct val="100000"/>
              <a:buFont typeface="Tw Cen MT" panose="020B0602020104020603" pitchFamily="34" charset="0"/>
              <a:buNone/>
              <a:defRPr sz="2400" kern="1200">
                <a:solidFill>
                  <a:schemeClr val="tx1"/>
                </a:solidFill>
                <a:latin typeface="Century Gothic" panose="020B0502020202020204" pitchFamily="34" charset="0"/>
                <a:ea typeface="+mn-ea"/>
                <a:cs typeface="+mn-cs"/>
              </a:defRPr>
            </a:lvl1pPr>
            <a:lvl2pPr marL="182563" indent="0" algn="l" defTabSz="914400" rtl="0" eaLnBrk="1" latinLnBrk="0" hangingPunct="1">
              <a:lnSpc>
                <a:spcPct val="150000"/>
              </a:lnSpc>
              <a:spcBef>
                <a:spcPts val="0"/>
              </a:spcBef>
              <a:spcAft>
                <a:spcPts val="0"/>
              </a:spcAft>
              <a:buClr>
                <a:schemeClr val="accent1"/>
              </a:buClr>
              <a:buFontTx/>
              <a:buNone/>
              <a:defRPr sz="2000" kern="1200">
                <a:solidFill>
                  <a:schemeClr val="tx1"/>
                </a:solidFill>
                <a:latin typeface="Century Gothic" panose="020B0502020202020204" pitchFamily="34" charset="0"/>
                <a:ea typeface="+mn-ea"/>
                <a:cs typeface="+mn-cs"/>
              </a:defRPr>
            </a:lvl2pPr>
            <a:lvl3pPr marL="355600" indent="0" algn="l" defTabSz="914400" rtl="0" eaLnBrk="1" latinLnBrk="0" hangingPunct="1">
              <a:lnSpc>
                <a:spcPct val="150000"/>
              </a:lnSpc>
              <a:spcBef>
                <a:spcPts val="0"/>
              </a:spcBef>
              <a:spcAft>
                <a:spcPts val="0"/>
              </a:spcAft>
              <a:buClr>
                <a:schemeClr val="accent1"/>
              </a:buClr>
              <a:buFontTx/>
              <a:buNone/>
              <a:defRPr sz="1800" kern="1200">
                <a:solidFill>
                  <a:schemeClr val="tx1"/>
                </a:solidFill>
                <a:latin typeface="Century Gothic" panose="020B0502020202020204" pitchFamily="34" charset="0"/>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Century Gothic" panose="020B0502020202020204" pitchFamily="34" charset="0"/>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Century Gothic" panose="020B0502020202020204" pitchFamily="34" charset="0"/>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285750" indent="-285750">
              <a:buClrTx/>
              <a:buFont typeface="Arial" panose="020B0604020202020204" pitchFamily="34" charset="0"/>
              <a:buChar char="•"/>
            </a:pPr>
            <a:r>
              <a:rPr lang="en-GB" sz="1800" b="1" dirty="0">
                <a:latin typeface="Constantia" panose="02030602050306030303" pitchFamily="18" charset="0"/>
              </a:rPr>
              <a:t>Vacuum tube</a:t>
            </a:r>
          </a:p>
          <a:p>
            <a:pPr marL="285750" indent="-285750">
              <a:buClrTx/>
              <a:buFont typeface="Arial" panose="020B0604020202020204" pitchFamily="34" charset="0"/>
              <a:buChar char="•"/>
            </a:pPr>
            <a:r>
              <a:rPr lang="en-GB" sz="1800" b="1" dirty="0">
                <a:latin typeface="Constantia" panose="02030602050306030303" pitchFamily="18" charset="0"/>
              </a:rPr>
              <a:t>Heater + Cathode</a:t>
            </a:r>
          </a:p>
          <a:p>
            <a:pPr marL="468313" lvl="1" indent="-285750">
              <a:buClrTx/>
              <a:buFont typeface="Arial" panose="020B0604020202020204" pitchFamily="34" charset="0"/>
              <a:buChar char="•"/>
            </a:pPr>
            <a:r>
              <a:rPr lang="en-GB" sz="1800" b="1" dirty="0">
                <a:latin typeface="Constantia" panose="02030602050306030303" pitchFamily="18" charset="0"/>
              </a:rPr>
              <a:t>Heated cathode</a:t>
            </a:r>
          </a:p>
          <a:p>
            <a:pPr marL="641350" lvl="2" indent="-285750">
              <a:buClrTx/>
              <a:buFont typeface="Arial" panose="020B0604020202020204" pitchFamily="34" charset="0"/>
              <a:buChar char="•"/>
            </a:pPr>
            <a:r>
              <a:rPr lang="en-GB" b="1" dirty="0">
                <a:latin typeface="Constantia" panose="02030602050306030303" pitchFamily="18" charset="0"/>
              </a:rPr>
              <a:t>Coated metal, carbides, borides,…</a:t>
            </a:r>
          </a:p>
          <a:p>
            <a:pPr marL="468313" lvl="1" indent="-285750">
              <a:buClrTx/>
              <a:buFont typeface="Arial" panose="020B0604020202020204" pitchFamily="34" charset="0"/>
              <a:buChar char="•"/>
            </a:pPr>
            <a:r>
              <a:rPr lang="en-GB" sz="1800" b="1" dirty="0">
                <a:latin typeface="Constantia" panose="02030602050306030303" pitchFamily="18" charset="0"/>
              </a:rPr>
              <a:t>thermionic emission</a:t>
            </a:r>
          </a:p>
          <a:p>
            <a:pPr marL="468313" lvl="1" indent="-285750">
              <a:buClrTx/>
              <a:buFont typeface="Arial" panose="020B0604020202020204" pitchFamily="34" charset="0"/>
              <a:buChar char="•"/>
            </a:pPr>
            <a:r>
              <a:rPr lang="en-GB" sz="1800" b="1" dirty="0">
                <a:latin typeface="Constantia" panose="02030602050306030303" pitchFamily="18" charset="0"/>
              </a:rPr>
              <a:t>Electron cloud</a:t>
            </a:r>
          </a:p>
          <a:p>
            <a:pPr marL="285750" indent="-285750">
              <a:buClrTx/>
              <a:buFont typeface="Arial" panose="020B0604020202020204" pitchFamily="34" charset="0"/>
              <a:buChar char="•"/>
            </a:pPr>
            <a:r>
              <a:rPr lang="en-GB" sz="1800" b="1" dirty="0">
                <a:latin typeface="Constantia" panose="02030602050306030303" pitchFamily="18" charset="0"/>
              </a:rPr>
              <a:t>Anode</a:t>
            </a:r>
          </a:p>
          <a:p>
            <a:pPr marL="285750" indent="-285750">
              <a:buClrTx/>
              <a:buFont typeface="Symbol" panose="05050102010706020507" pitchFamily="18" charset="2"/>
              <a:buChar char="®"/>
            </a:pPr>
            <a:r>
              <a:rPr lang="en-GB" sz="2100" b="1" dirty="0" smtClean="0">
                <a:solidFill>
                  <a:srgbClr val="1F497D"/>
                </a:solidFill>
                <a:latin typeface="Constantia" panose="02030602050306030303" pitchFamily="18" charset="0"/>
              </a:rPr>
              <a:t>Diode! (but no amplification …yet)</a:t>
            </a:r>
            <a:endParaRPr lang="en-GB" sz="2100" b="1" dirty="0">
              <a:solidFill>
                <a:srgbClr val="1F497D"/>
              </a:solidFill>
              <a:latin typeface="Constantia" panose="02030602050306030303" pitchFamily="18" charset="0"/>
            </a:endParaRPr>
          </a:p>
        </p:txBody>
      </p:sp>
      <p:sp>
        <p:nvSpPr>
          <p:cNvPr id="131" name="Rounded Rectangle 130"/>
          <p:cNvSpPr/>
          <p:nvPr/>
        </p:nvSpPr>
        <p:spPr>
          <a:xfrm>
            <a:off x="3761994" y="2564904"/>
            <a:ext cx="756000" cy="1674186"/>
          </a:xfrm>
          <a:prstGeom prst="roundRect">
            <a:avLst>
              <a:gd name="adj" fmla="val 32848"/>
            </a:avLst>
          </a:prstGeom>
          <a:ln w="317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cxnSp>
        <p:nvCxnSpPr>
          <p:cNvPr id="132" name="Straight Connector 131"/>
          <p:cNvCxnSpPr/>
          <p:nvPr/>
        </p:nvCxnSpPr>
        <p:spPr>
          <a:xfrm flipH="1">
            <a:off x="4032024" y="4023066"/>
            <a:ext cx="21602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V="1">
            <a:off x="3707988" y="4131078"/>
            <a:ext cx="0" cy="972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V="1">
            <a:off x="3707988" y="4023066"/>
            <a:ext cx="324036"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Arc 134"/>
          <p:cNvSpPr/>
          <p:nvPr/>
        </p:nvSpPr>
        <p:spPr>
          <a:xfrm>
            <a:off x="4032048" y="4077072"/>
            <a:ext cx="216000" cy="216000"/>
          </a:xfrm>
          <a:prstGeom prst="arc">
            <a:avLst>
              <a:gd name="adj1" fmla="val 10751584"/>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cxnSp>
        <p:nvCxnSpPr>
          <p:cNvPr id="136" name="Straight Connector 135"/>
          <p:cNvCxnSpPr>
            <a:endCxn id="135" idx="0"/>
          </p:cNvCxnSpPr>
          <p:nvPr/>
        </p:nvCxnSpPr>
        <p:spPr>
          <a:xfrm flipV="1">
            <a:off x="4032024" y="4186594"/>
            <a:ext cx="35" cy="2145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a:endCxn id="135" idx="2"/>
          </p:cNvCxnSpPr>
          <p:nvPr/>
        </p:nvCxnSpPr>
        <p:spPr>
          <a:xfrm flipV="1">
            <a:off x="4248048" y="4185072"/>
            <a:ext cx="0" cy="2160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9" name="Group 138"/>
          <p:cNvGrpSpPr/>
          <p:nvPr/>
        </p:nvGrpSpPr>
        <p:grpSpPr>
          <a:xfrm>
            <a:off x="3869927" y="3807049"/>
            <a:ext cx="261610" cy="207749"/>
            <a:chOff x="5652894" y="3356992"/>
            <a:chExt cx="348812" cy="276997"/>
          </a:xfrm>
        </p:grpSpPr>
        <p:sp>
          <p:nvSpPr>
            <p:cNvPr id="140" name="Oval 139"/>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1" name="TextBox 140"/>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2" name="Group 141"/>
          <p:cNvGrpSpPr/>
          <p:nvPr/>
        </p:nvGrpSpPr>
        <p:grpSpPr>
          <a:xfrm>
            <a:off x="4031945" y="3807049"/>
            <a:ext cx="261610" cy="207749"/>
            <a:chOff x="5652894" y="3356992"/>
            <a:chExt cx="348812" cy="276997"/>
          </a:xfrm>
        </p:grpSpPr>
        <p:sp>
          <p:nvSpPr>
            <p:cNvPr id="143" name="Oval 142"/>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4" name="TextBox 143"/>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5" name="Group 144"/>
          <p:cNvGrpSpPr/>
          <p:nvPr/>
        </p:nvGrpSpPr>
        <p:grpSpPr>
          <a:xfrm>
            <a:off x="4193963" y="3807049"/>
            <a:ext cx="261610" cy="207749"/>
            <a:chOff x="5652894" y="3356992"/>
            <a:chExt cx="348812" cy="276997"/>
          </a:xfrm>
        </p:grpSpPr>
        <p:sp>
          <p:nvSpPr>
            <p:cNvPr id="146" name="Oval 1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7" name="TextBox 1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154" name="Straight Connector 153"/>
          <p:cNvCxnSpPr/>
          <p:nvPr/>
        </p:nvCxnSpPr>
        <p:spPr>
          <a:xfrm>
            <a:off x="3707988" y="4293096"/>
            <a:ext cx="32337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Rectangle 154"/>
          <p:cNvSpPr/>
          <p:nvPr/>
        </p:nvSpPr>
        <p:spPr>
          <a:xfrm>
            <a:off x="630469" y="2517578"/>
            <a:ext cx="756000" cy="432000"/>
          </a:xfrm>
          <a:prstGeom prst="rect">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b="1" i="1" dirty="0" err="1">
                <a:latin typeface="Constantia" panose="02030602050306030303" pitchFamily="18" charset="0"/>
              </a:rPr>
              <a:t>U</a:t>
            </a:r>
            <a:r>
              <a:rPr lang="en-GB" sz="1200" b="1" baseline="-25000" dirty="0" err="1">
                <a:latin typeface="Constantia" panose="02030602050306030303" pitchFamily="18" charset="0"/>
              </a:rPr>
              <a:t>a</a:t>
            </a:r>
            <a:endParaRPr lang="en-GB" sz="1200" b="1" baseline="-25000" dirty="0">
              <a:latin typeface="Constantia" panose="02030602050306030303" pitchFamily="18" charset="0"/>
            </a:endParaRPr>
          </a:p>
          <a:p>
            <a:pPr algn="ctr"/>
            <a:r>
              <a:rPr lang="en-GB" sz="1200" b="1" dirty="0">
                <a:latin typeface="Constantia" panose="02030602050306030303" pitchFamily="18" charset="0"/>
              </a:rPr>
              <a:t>anode</a:t>
            </a:r>
          </a:p>
        </p:txBody>
      </p:sp>
      <p:cxnSp>
        <p:nvCxnSpPr>
          <p:cNvPr id="156" name="Straight Connector 155"/>
          <p:cNvCxnSpPr/>
          <p:nvPr/>
        </p:nvCxnSpPr>
        <p:spPr>
          <a:xfrm flipH="1">
            <a:off x="1547784" y="2240868"/>
            <a:ext cx="7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1547820" y="3212976"/>
            <a:ext cx="0" cy="18902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H="1">
            <a:off x="1493784" y="3147899"/>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a:off x="1385784" y="3212976"/>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4139952" y="2240868"/>
            <a:ext cx="156" cy="48605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3924012" y="2726922"/>
            <a:ext cx="432048"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547784" y="2240868"/>
            <a:ext cx="259216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1547856" y="5103186"/>
            <a:ext cx="2160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Curved Down Arrow 1"/>
          <p:cNvSpPr/>
          <p:nvPr/>
        </p:nvSpPr>
        <p:spPr>
          <a:xfrm rot="5400000">
            <a:off x="1649488" y="3001886"/>
            <a:ext cx="479421" cy="36817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Cross 2"/>
          <p:cNvSpPr/>
          <p:nvPr/>
        </p:nvSpPr>
        <p:spPr>
          <a:xfrm rot="2711602">
            <a:off x="2274538" y="3316772"/>
            <a:ext cx="898296" cy="898296"/>
          </a:xfrm>
          <a:prstGeom prst="plus">
            <a:avLst>
              <a:gd name="adj" fmla="val 47621"/>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grid tube</a:t>
            </a:r>
            <a:endParaRPr lang="en-GB" sz="3200" dirty="0">
              <a:solidFill>
                <a:srgbClr val="1F497D"/>
              </a:solidFill>
              <a:latin typeface="Constantia" pitchFamily="18" charset="0"/>
            </a:endParaRPr>
          </a:p>
        </p:txBody>
      </p:sp>
      <p:sp>
        <p:nvSpPr>
          <p:cNvPr id="69"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From diode to tetrode amplifier</a:t>
            </a:r>
          </a:p>
        </p:txBody>
      </p:sp>
      <p:sp>
        <p:nvSpPr>
          <p:cNvPr id="70" name="TextBox 69"/>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156955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ectangle 137"/>
          <p:cNvSpPr/>
          <p:nvPr/>
        </p:nvSpPr>
        <p:spPr>
          <a:xfrm>
            <a:off x="3761994" y="4401108"/>
            <a:ext cx="756000" cy="540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750" dirty="0">
              <a:latin typeface="Constantia" panose="02030602050306030303" pitchFamily="18" charset="0"/>
            </a:endParaRPr>
          </a:p>
        </p:txBody>
      </p:sp>
      <p:sp>
        <p:nvSpPr>
          <p:cNvPr id="4" name="TextBox 3"/>
          <p:cNvSpPr txBox="1"/>
          <p:nvPr/>
        </p:nvSpPr>
        <p:spPr>
          <a:xfrm>
            <a:off x="3729748" y="4357871"/>
            <a:ext cx="867415" cy="646331"/>
          </a:xfrm>
          <a:prstGeom prst="rect">
            <a:avLst/>
          </a:prstGeom>
          <a:noFill/>
        </p:spPr>
        <p:txBody>
          <a:bodyPr wrap="square" rtlCol="0">
            <a:spAutoFit/>
          </a:bodyPr>
          <a:lstStyle/>
          <a:p>
            <a:pPr algn="ctr"/>
            <a:r>
              <a:rPr lang="en-GB" sz="1200" b="1" dirty="0">
                <a:latin typeface="Constantia" panose="02030602050306030303" pitchFamily="18" charset="0"/>
              </a:rPr>
              <a:t>Cathode and filament</a:t>
            </a:r>
          </a:p>
        </p:txBody>
      </p:sp>
      <p:sp>
        <p:nvSpPr>
          <p:cNvPr id="131" name="Rounded Rectangle 130"/>
          <p:cNvSpPr/>
          <p:nvPr/>
        </p:nvSpPr>
        <p:spPr>
          <a:xfrm>
            <a:off x="3761994" y="2564904"/>
            <a:ext cx="756000" cy="1674186"/>
          </a:xfrm>
          <a:prstGeom prst="roundRect">
            <a:avLst>
              <a:gd name="adj" fmla="val 32848"/>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cxnSp>
        <p:nvCxnSpPr>
          <p:cNvPr id="132" name="Straight Connector 131"/>
          <p:cNvCxnSpPr/>
          <p:nvPr/>
        </p:nvCxnSpPr>
        <p:spPr>
          <a:xfrm flipH="1">
            <a:off x="4032024" y="4023066"/>
            <a:ext cx="21602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V="1">
            <a:off x="3707988" y="4131078"/>
            <a:ext cx="0" cy="972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V="1">
            <a:off x="3707988" y="4023066"/>
            <a:ext cx="324036"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Arc 134"/>
          <p:cNvSpPr/>
          <p:nvPr/>
        </p:nvSpPr>
        <p:spPr>
          <a:xfrm>
            <a:off x="4032048" y="4077072"/>
            <a:ext cx="216000" cy="216000"/>
          </a:xfrm>
          <a:prstGeom prst="arc">
            <a:avLst>
              <a:gd name="adj1" fmla="val 10751584"/>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cxnSp>
        <p:nvCxnSpPr>
          <p:cNvPr id="136" name="Straight Connector 135"/>
          <p:cNvCxnSpPr>
            <a:endCxn id="135" idx="0"/>
          </p:cNvCxnSpPr>
          <p:nvPr/>
        </p:nvCxnSpPr>
        <p:spPr>
          <a:xfrm flipV="1">
            <a:off x="4032024" y="4186594"/>
            <a:ext cx="35" cy="2145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a:endCxn id="135" idx="2"/>
          </p:cNvCxnSpPr>
          <p:nvPr/>
        </p:nvCxnSpPr>
        <p:spPr>
          <a:xfrm flipV="1">
            <a:off x="4248048" y="4185072"/>
            <a:ext cx="0" cy="2160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9" name="Group 138"/>
          <p:cNvGrpSpPr/>
          <p:nvPr/>
        </p:nvGrpSpPr>
        <p:grpSpPr>
          <a:xfrm>
            <a:off x="3869927" y="3807049"/>
            <a:ext cx="261610" cy="207749"/>
            <a:chOff x="5652894" y="3356992"/>
            <a:chExt cx="348812" cy="276997"/>
          </a:xfrm>
        </p:grpSpPr>
        <p:sp>
          <p:nvSpPr>
            <p:cNvPr id="140" name="Oval 139"/>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1" name="TextBox 140"/>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2" name="Group 141"/>
          <p:cNvGrpSpPr/>
          <p:nvPr/>
        </p:nvGrpSpPr>
        <p:grpSpPr>
          <a:xfrm>
            <a:off x="4031945" y="3807049"/>
            <a:ext cx="261610" cy="207749"/>
            <a:chOff x="5652894" y="3356992"/>
            <a:chExt cx="348812" cy="276997"/>
          </a:xfrm>
        </p:grpSpPr>
        <p:sp>
          <p:nvSpPr>
            <p:cNvPr id="143" name="Oval 142"/>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4" name="TextBox 143"/>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5" name="Group 144"/>
          <p:cNvGrpSpPr/>
          <p:nvPr/>
        </p:nvGrpSpPr>
        <p:grpSpPr>
          <a:xfrm>
            <a:off x="4193963" y="3807049"/>
            <a:ext cx="261610" cy="207749"/>
            <a:chOff x="5652894" y="3356992"/>
            <a:chExt cx="348812" cy="276997"/>
          </a:xfrm>
        </p:grpSpPr>
        <p:sp>
          <p:nvSpPr>
            <p:cNvPr id="146" name="Oval 1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7" name="TextBox 1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154" name="Straight Connector 153"/>
          <p:cNvCxnSpPr/>
          <p:nvPr/>
        </p:nvCxnSpPr>
        <p:spPr>
          <a:xfrm>
            <a:off x="3707988" y="4293096"/>
            <a:ext cx="32337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Rectangle 154"/>
          <p:cNvSpPr/>
          <p:nvPr/>
        </p:nvSpPr>
        <p:spPr>
          <a:xfrm>
            <a:off x="630469" y="2517578"/>
            <a:ext cx="756000" cy="432000"/>
          </a:xfrm>
          <a:prstGeom prst="rect">
            <a:avLst/>
          </a:prstGeom>
          <a:ln w="127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b="1" i="1" dirty="0" err="1">
                <a:latin typeface="Constantia" panose="02030602050306030303" pitchFamily="18" charset="0"/>
              </a:rPr>
              <a:t>U</a:t>
            </a:r>
            <a:r>
              <a:rPr lang="en-GB" sz="1200" b="1" baseline="-25000" dirty="0" err="1">
                <a:latin typeface="Constantia" panose="02030602050306030303" pitchFamily="18" charset="0"/>
              </a:rPr>
              <a:t>a</a:t>
            </a:r>
            <a:endParaRPr lang="en-GB" sz="1200" b="1" baseline="-25000" dirty="0">
              <a:latin typeface="Constantia" panose="02030602050306030303" pitchFamily="18" charset="0"/>
            </a:endParaRPr>
          </a:p>
          <a:p>
            <a:pPr algn="ctr"/>
            <a:r>
              <a:rPr lang="en-GB" sz="1200" b="1" dirty="0">
                <a:latin typeface="Constantia" panose="02030602050306030303" pitchFamily="18" charset="0"/>
              </a:rPr>
              <a:t>anode</a:t>
            </a:r>
          </a:p>
        </p:txBody>
      </p:sp>
      <p:cxnSp>
        <p:nvCxnSpPr>
          <p:cNvPr id="156" name="Straight Connector 155"/>
          <p:cNvCxnSpPr/>
          <p:nvPr/>
        </p:nvCxnSpPr>
        <p:spPr>
          <a:xfrm flipH="1">
            <a:off x="1547784" y="2240868"/>
            <a:ext cx="7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1547820" y="3212976"/>
            <a:ext cx="0" cy="18902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4139952" y="2240868"/>
            <a:ext cx="156" cy="48605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3924012" y="2726922"/>
            <a:ext cx="432048"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547784" y="2240868"/>
            <a:ext cx="259216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1547856" y="5103186"/>
            <a:ext cx="2160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3924012" y="3483126"/>
            <a:ext cx="432048"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789976" y="3483006"/>
            <a:ext cx="113403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789994" y="3483006"/>
            <a:ext cx="0" cy="6480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2789994" y="4185036"/>
            <a:ext cx="4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735988" y="4131078"/>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2627976" y="4185084"/>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843964" y="3591066"/>
            <a:ext cx="692923" cy="432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i="1" dirty="0">
                <a:latin typeface="Constantia" panose="02030602050306030303" pitchFamily="18" charset="0"/>
              </a:rPr>
              <a:t>U</a:t>
            </a:r>
            <a:r>
              <a:rPr lang="en-GB" sz="1400" baseline="-25000" dirty="0">
                <a:latin typeface="Constantia" panose="02030602050306030303" pitchFamily="18" charset="0"/>
              </a:rPr>
              <a:t>g1</a:t>
            </a:r>
            <a:r>
              <a:rPr lang="en-GB" sz="1200" baseline="-25000" dirty="0">
                <a:latin typeface="Constantia" panose="02030602050306030303" pitchFamily="18" charset="0"/>
              </a:rPr>
              <a:t/>
            </a:r>
            <a:br>
              <a:rPr lang="en-GB" sz="1200" baseline="-25000" dirty="0">
                <a:latin typeface="Constantia" panose="02030602050306030303" pitchFamily="18" charset="0"/>
              </a:rPr>
            </a:br>
            <a:r>
              <a:rPr lang="en-GB" sz="700" b="1" dirty="0">
                <a:latin typeface="Constantia" panose="02030602050306030303" pitchFamily="18" charset="0"/>
              </a:rPr>
              <a:t>control grid</a:t>
            </a:r>
          </a:p>
        </p:txBody>
      </p:sp>
      <p:grpSp>
        <p:nvGrpSpPr>
          <p:cNvPr id="42" name="Group 41"/>
          <p:cNvGrpSpPr/>
          <p:nvPr/>
        </p:nvGrpSpPr>
        <p:grpSpPr>
          <a:xfrm>
            <a:off x="3815921" y="2976363"/>
            <a:ext cx="261610" cy="207749"/>
            <a:chOff x="5652894" y="3356992"/>
            <a:chExt cx="348812" cy="276997"/>
          </a:xfrm>
        </p:grpSpPr>
        <p:sp>
          <p:nvSpPr>
            <p:cNvPr id="43" name="Oval 42"/>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44" name="TextBox 43"/>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45" name="Group 44"/>
          <p:cNvGrpSpPr/>
          <p:nvPr/>
        </p:nvGrpSpPr>
        <p:grpSpPr>
          <a:xfrm>
            <a:off x="3978519" y="2791698"/>
            <a:ext cx="261610" cy="207749"/>
            <a:chOff x="5652894" y="3356992"/>
            <a:chExt cx="348812" cy="276997"/>
          </a:xfrm>
        </p:grpSpPr>
        <p:sp>
          <p:nvSpPr>
            <p:cNvPr id="46" name="Oval 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47" name="TextBox 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48" name="Group 47"/>
          <p:cNvGrpSpPr/>
          <p:nvPr/>
        </p:nvGrpSpPr>
        <p:grpSpPr>
          <a:xfrm>
            <a:off x="4117577" y="2928645"/>
            <a:ext cx="261610" cy="207749"/>
            <a:chOff x="5652894" y="3356992"/>
            <a:chExt cx="348812" cy="276997"/>
          </a:xfrm>
        </p:grpSpPr>
        <p:sp>
          <p:nvSpPr>
            <p:cNvPr id="49" name="Oval 48"/>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50" name="TextBox 49"/>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51" name="Group 50"/>
          <p:cNvGrpSpPr/>
          <p:nvPr/>
        </p:nvGrpSpPr>
        <p:grpSpPr>
          <a:xfrm>
            <a:off x="4283505" y="2845704"/>
            <a:ext cx="261610" cy="207749"/>
            <a:chOff x="5652894" y="3356992"/>
            <a:chExt cx="348812" cy="276997"/>
          </a:xfrm>
        </p:grpSpPr>
        <p:sp>
          <p:nvSpPr>
            <p:cNvPr id="52" name="Oval 51"/>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53" name="TextBox 52"/>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54" name="Straight Connector 53"/>
          <p:cNvCxnSpPr/>
          <p:nvPr/>
        </p:nvCxnSpPr>
        <p:spPr>
          <a:xfrm flipH="1" flipV="1">
            <a:off x="3919166" y="3147899"/>
            <a:ext cx="135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4068635" y="2962069"/>
            <a:ext cx="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4201985" y="3103418"/>
            <a:ext cx="54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4356764" y="3024053"/>
            <a:ext cx="162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8" name="Content Placeholder 3"/>
          <p:cNvSpPr txBox="1">
            <a:spLocks/>
          </p:cNvSpPr>
          <p:nvPr/>
        </p:nvSpPr>
        <p:spPr>
          <a:xfrm>
            <a:off x="4849877" y="1325215"/>
            <a:ext cx="4310407" cy="4099560"/>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ts val="400"/>
              </a:spcBef>
              <a:buFont typeface="Symbol" panose="05050102010706020507" pitchFamily="18" charset="2"/>
              <a:buChar char="®"/>
            </a:pPr>
            <a:r>
              <a:rPr lang="en-GB" b="1" dirty="0" smtClean="0">
                <a:solidFill>
                  <a:srgbClr val="1F497D"/>
                </a:solidFill>
                <a:latin typeface="Constantia" panose="02030602050306030303" pitchFamily="18" charset="0"/>
              </a:rPr>
              <a:t>From Diode to Triode</a:t>
            </a:r>
            <a:endParaRPr lang="en-GB" b="1" dirty="0">
              <a:solidFill>
                <a:srgbClr val="1F497D"/>
              </a:solidFill>
              <a:latin typeface="Constantia" panose="02030602050306030303" pitchFamily="18" charset="0"/>
            </a:endParaRPr>
          </a:p>
          <a:p>
            <a:pPr lvl="1">
              <a:lnSpc>
                <a:spcPct val="120000"/>
              </a:lnSpc>
              <a:spcBef>
                <a:spcPts val="400"/>
              </a:spcBef>
            </a:pPr>
            <a:r>
              <a:rPr lang="en-GB" b="1" dirty="0" smtClean="0">
                <a:latin typeface="Constantia" panose="02030602050306030303" pitchFamily="18" charset="0"/>
              </a:rPr>
              <a:t>Adding a </a:t>
            </a:r>
            <a:r>
              <a:rPr lang="en-GB" b="1" dirty="0" smtClean="0">
                <a:latin typeface="Constantia" panose="02030602050306030303" pitchFamily="18" charset="0"/>
              </a:rPr>
              <a:t>negatively charged control grid (e- won’t catch)</a:t>
            </a:r>
          </a:p>
          <a:p>
            <a:pPr lvl="1">
              <a:lnSpc>
                <a:spcPct val="120000"/>
              </a:lnSpc>
              <a:spcBef>
                <a:spcPts val="400"/>
              </a:spcBef>
            </a:pPr>
            <a:r>
              <a:rPr lang="en-GB" b="1" dirty="0" smtClean="0">
                <a:latin typeface="Constantia" panose="02030602050306030303" pitchFamily="18" charset="0"/>
              </a:rPr>
              <a:t>Modulating </a:t>
            </a:r>
            <a:r>
              <a:rPr lang="en-GB" b="1" dirty="0">
                <a:latin typeface="Constantia" panose="02030602050306030303" pitchFamily="18" charset="0"/>
              </a:rPr>
              <a:t>the grid voltage proportionally modulates the anode current</a:t>
            </a:r>
          </a:p>
          <a:p>
            <a:pPr lvl="1">
              <a:lnSpc>
                <a:spcPct val="120000"/>
              </a:lnSpc>
              <a:spcBef>
                <a:spcPts val="400"/>
              </a:spcBef>
            </a:pPr>
            <a:r>
              <a:rPr lang="en-GB" b="1" dirty="0" err="1">
                <a:latin typeface="Constantia" panose="02030602050306030303" pitchFamily="18" charset="0"/>
              </a:rPr>
              <a:t>Transconductance</a:t>
            </a:r>
            <a:endParaRPr lang="en-GB" b="1" dirty="0">
              <a:latin typeface="Constantia" panose="02030602050306030303" pitchFamily="18" charset="0"/>
            </a:endParaRPr>
          </a:p>
          <a:p>
            <a:pPr lvl="2">
              <a:lnSpc>
                <a:spcPct val="120000"/>
              </a:lnSpc>
              <a:spcBef>
                <a:spcPts val="400"/>
              </a:spcBef>
            </a:pPr>
            <a:r>
              <a:rPr lang="en-GB" b="1" dirty="0" smtClean="0">
                <a:latin typeface="Constantia" panose="02030602050306030303" pitchFamily="18" charset="0"/>
              </a:rPr>
              <a:t>By changing the voltage </a:t>
            </a:r>
            <a:r>
              <a:rPr lang="en-GB" b="1" dirty="0">
                <a:latin typeface="Constantia" panose="02030602050306030303" pitchFamily="18" charset="0"/>
              </a:rPr>
              <a:t>at grid</a:t>
            </a:r>
          </a:p>
          <a:p>
            <a:pPr lvl="2">
              <a:lnSpc>
                <a:spcPct val="120000"/>
              </a:lnSpc>
              <a:spcBef>
                <a:spcPts val="400"/>
              </a:spcBef>
              <a:buFont typeface="Symbol" panose="05050102010706020507" pitchFamily="18" charset="2"/>
              <a:buChar char="®"/>
            </a:pPr>
            <a:r>
              <a:rPr lang="en-GB" b="1" dirty="0" smtClean="0">
                <a:latin typeface="Constantia" panose="02030602050306030303" pitchFamily="18" charset="0"/>
              </a:rPr>
              <a:t> steering current </a:t>
            </a:r>
            <a:r>
              <a:rPr lang="en-GB" b="1" dirty="0">
                <a:latin typeface="Constantia" panose="02030602050306030303" pitchFamily="18" charset="0"/>
              </a:rPr>
              <a:t>at anode</a:t>
            </a:r>
          </a:p>
          <a:p>
            <a:pPr lvl="1">
              <a:lnSpc>
                <a:spcPct val="120000"/>
              </a:lnSpc>
              <a:spcBef>
                <a:spcPts val="400"/>
              </a:spcBef>
            </a:pPr>
            <a:r>
              <a:rPr lang="en-GB" b="1" dirty="0">
                <a:solidFill>
                  <a:srgbClr val="C0504D"/>
                </a:solidFill>
                <a:latin typeface="Constantia" panose="02030602050306030303" pitchFamily="18" charset="0"/>
              </a:rPr>
              <a:t>Limitations</a:t>
            </a:r>
          </a:p>
          <a:p>
            <a:pPr lvl="2">
              <a:lnSpc>
                <a:spcPct val="120000"/>
              </a:lnSpc>
              <a:spcBef>
                <a:spcPts val="400"/>
              </a:spcBef>
            </a:pPr>
            <a:r>
              <a:rPr lang="en-GB" b="1" dirty="0">
                <a:solidFill>
                  <a:srgbClr val="C0504D"/>
                </a:solidFill>
                <a:latin typeface="Constantia" panose="02030602050306030303" pitchFamily="18" charset="0"/>
              </a:rPr>
              <a:t>Parasitic capacitor from anode to control grid (g1)</a:t>
            </a:r>
          </a:p>
          <a:p>
            <a:pPr lvl="2">
              <a:lnSpc>
                <a:spcPct val="120000"/>
              </a:lnSpc>
              <a:spcBef>
                <a:spcPts val="400"/>
              </a:spcBef>
            </a:pPr>
            <a:r>
              <a:rPr lang="en-GB" b="1" dirty="0">
                <a:solidFill>
                  <a:srgbClr val="C0504D"/>
                </a:solidFill>
                <a:latin typeface="Constantia" panose="02030602050306030303" pitchFamily="18" charset="0"/>
              </a:rPr>
              <a:t>Tendency to oscillate</a:t>
            </a:r>
          </a:p>
        </p:txBody>
      </p:sp>
      <p:cxnSp>
        <p:nvCxnSpPr>
          <p:cNvPr id="60" name="Straight Connector 59"/>
          <p:cNvCxnSpPr/>
          <p:nvPr/>
        </p:nvCxnSpPr>
        <p:spPr>
          <a:xfrm>
            <a:off x="3306050" y="3070008"/>
            <a:ext cx="27003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3306050" y="3144683"/>
            <a:ext cx="27003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2" name="Arc 61"/>
          <p:cNvSpPr/>
          <p:nvPr/>
        </p:nvSpPr>
        <p:spPr>
          <a:xfrm>
            <a:off x="3437874" y="2726922"/>
            <a:ext cx="972108" cy="675000"/>
          </a:xfrm>
          <a:prstGeom prst="arc">
            <a:avLst>
              <a:gd name="adj1" fmla="val 10773150"/>
              <a:gd name="adj2" fmla="val 16261135"/>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63" name="Arc 62"/>
          <p:cNvSpPr/>
          <p:nvPr/>
        </p:nvSpPr>
        <p:spPr>
          <a:xfrm flipV="1">
            <a:off x="3437874" y="2808006"/>
            <a:ext cx="972108" cy="675000"/>
          </a:xfrm>
          <a:prstGeom prst="arc">
            <a:avLst>
              <a:gd name="adj1" fmla="val 10773150"/>
              <a:gd name="adj2" fmla="val 16261135"/>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cxnSp>
        <p:nvCxnSpPr>
          <p:cNvPr id="64" name="Straight Connector 63"/>
          <p:cNvCxnSpPr/>
          <p:nvPr/>
        </p:nvCxnSpPr>
        <p:spPr>
          <a:xfrm flipH="1">
            <a:off x="1493832" y="3213024"/>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1385802" y="3159018"/>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grid tube</a:t>
            </a:r>
            <a:endParaRPr lang="en-GB" sz="3200" dirty="0">
              <a:solidFill>
                <a:srgbClr val="1F497D"/>
              </a:solidFill>
              <a:latin typeface="Constantia" pitchFamily="18" charset="0"/>
            </a:endParaRPr>
          </a:p>
        </p:txBody>
      </p:sp>
      <p:sp>
        <p:nvSpPr>
          <p:cNvPr id="68"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From diode to tetrode amplifier</a:t>
            </a:r>
          </a:p>
        </p:txBody>
      </p:sp>
      <p:sp>
        <p:nvSpPr>
          <p:cNvPr id="69" name="TextBox 68"/>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1698394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8">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8">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8">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ectangle 137"/>
          <p:cNvSpPr/>
          <p:nvPr/>
        </p:nvSpPr>
        <p:spPr>
          <a:xfrm>
            <a:off x="3761994" y="4401108"/>
            <a:ext cx="756000" cy="540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750" dirty="0">
              <a:latin typeface="Constantia" panose="02030602050306030303" pitchFamily="18" charset="0"/>
            </a:endParaRPr>
          </a:p>
        </p:txBody>
      </p:sp>
      <p:sp>
        <p:nvSpPr>
          <p:cNvPr id="4" name="TextBox 3"/>
          <p:cNvSpPr txBox="1"/>
          <p:nvPr/>
        </p:nvSpPr>
        <p:spPr>
          <a:xfrm>
            <a:off x="3729748" y="4357871"/>
            <a:ext cx="867415" cy="646331"/>
          </a:xfrm>
          <a:prstGeom prst="rect">
            <a:avLst/>
          </a:prstGeom>
          <a:noFill/>
        </p:spPr>
        <p:txBody>
          <a:bodyPr wrap="square" rtlCol="0">
            <a:spAutoFit/>
          </a:bodyPr>
          <a:lstStyle/>
          <a:p>
            <a:pPr algn="ctr"/>
            <a:r>
              <a:rPr lang="en-GB" sz="1200" b="1" dirty="0">
                <a:latin typeface="Constantia" panose="02030602050306030303" pitchFamily="18" charset="0"/>
              </a:rPr>
              <a:t>Cathode and filament</a:t>
            </a:r>
          </a:p>
        </p:txBody>
      </p:sp>
      <p:sp>
        <p:nvSpPr>
          <p:cNvPr id="131" name="Rounded Rectangle 130"/>
          <p:cNvSpPr/>
          <p:nvPr/>
        </p:nvSpPr>
        <p:spPr>
          <a:xfrm>
            <a:off x="3761994" y="2564904"/>
            <a:ext cx="756000" cy="1674186"/>
          </a:xfrm>
          <a:prstGeom prst="roundRect">
            <a:avLst>
              <a:gd name="adj" fmla="val 32848"/>
            </a:avLst>
          </a:prstGeom>
          <a:ln w="317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cxnSp>
        <p:nvCxnSpPr>
          <p:cNvPr id="132" name="Straight Connector 131"/>
          <p:cNvCxnSpPr/>
          <p:nvPr/>
        </p:nvCxnSpPr>
        <p:spPr>
          <a:xfrm flipH="1">
            <a:off x="4032024" y="4023066"/>
            <a:ext cx="21602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V="1">
            <a:off x="3707988" y="4131078"/>
            <a:ext cx="0" cy="972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V="1">
            <a:off x="3707988" y="4023066"/>
            <a:ext cx="324036"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Arc 134"/>
          <p:cNvSpPr/>
          <p:nvPr/>
        </p:nvSpPr>
        <p:spPr>
          <a:xfrm>
            <a:off x="4032048" y="4077072"/>
            <a:ext cx="216000" cy="216000"/>
          </a:xfrm>
          <a:prstGeom prst="arc">
            <a:avLst>
              <a:gd name="adj1" fmla="val 10751584"/>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cxnSp>
        <p:nvCxnSpPr>
          <p:cNvPr id="136" name="Straight Connector 135"/>
          <p:cNvCxnSpPr>
            <a:endCxn id="135" idx="0"/>
          </p:cNvCxnSpPr>
          <p:nvPr/>
        </p:nvCxnSpPr>
        <p:spPr>
          <a:xfrm flipV="1">
            <a:off x="4032024" y="4186594"/>
            <a:ext cx="35" cy="2145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a:endCxn id="135" idx="2"/>
          </p:cNvCxnSpPr>
          <p:nvPr/>
        </p:nvCxnSpPr>
        <p:spPr>
          <a:xfrm flipV="1">
            <a:off x="4248048" y="4185072"/>
            <a:ext cx="0" cy="2160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9" name="Group 138"/>
          <p:cNvGrpSpPr/>
          <p:nvPr/>
        </p:nvGrpSpPr>
        <p:grpSpPr>
          <a:xfrm>
            <a:off x="3869927" y="3807049"/>
            <a:ext cx="261610" cy="207749"/>
            <a:chOff x="5652894" y="3356992"/>
            <a:chExt cx="348812" cy="276997"/>
          </a:xfrm>
        </p:grpSpPr>
        <p:sp>
          <p:nvSpPr>
            <p:cNvPr id="140" name="Oval 139"/>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1" name="TextBox 140"/>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2" name="Group 141"/>
          <p:cNvGrpSpPr/>
          <p:nvPr/>
        </p:nvGrpSpPr>
        <p:grpSpPr>
          <a:xfrm>
            <a:off x="4031945" y="3807049"/>
            <a:ext cx="261610" cy="207749"/>
            <a:chOff x="5652894" y="3356992"/>
            <a:chExt cx="348812" cy="276997"/>
          </a:xfrm>
        </p:grpSpPr>
        <p:sp>
          <p:nvSpPr>
            <p:cNvPr id="143" name="Oval 142"/>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4" name="TextBox 143"/>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5" name="Group 144"/>
          <p:cNvGrpSpPr/>
          <p:nvPr/>
        </p:nvGrpSpPr>
        <p:grpSpPr>
          <a:xfrm>
            <a:off x="4193963" y="3807049"/>
            <a:ext cx="261610" cy="207749"/>
            <a:chOff x="5652894" y="3356992"/>
            <a:chExt cx="348812" cy="276997"/>
          </a:xfrm>
        </p:grpSpPr>
        <p:sp>
          <p:nvSpPr>
            <p:cNvPr id="146" name="Oval 1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7" name="TextBox 1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154" name="Straight Connector 153"/>
          <p:cNvCxnSpPr/>
          <p:nvPr/>
        </p:nvCxnSpPr>
        <p:spPr>
          <a:xfrm>
            <a:off x="3707988" y="4293096"/>
            <a:ext cx="32337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Rectangle 154"/>
          <p:cNvSpPr/>
          <p:nvPr/>
        </p:nvSpPr>
        <p:spPr>
          <a:xfrm>
            <a:off x="630469" y="2517578"/>
            <a:ext cx="756000" cy="432000"/>
          </a:xfrm>
          <a:prstGeom prst="rect">
            <a:avLst/>
          </a:prstGeom>
          <a:ln w="127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b="1" i="1" dirty="0" err="1">
                <a:latin typeface="Constantia" panose="02030602050306030303" pitchFamily="18" charset="0"/>
              </a:rPr>
              <a:t>U</a:t>
            </a:r>
            <a:r>
              <a:rPr lang="en-GB" sz="1200" b="1" baseline="-25000" dirty="0" err="1">
                <a:latin typeface="Constantia" panose="02030602050306030303" pitchFamily="18" charset="0"/>
              </a:rPr>
              <a:t>a</a:t>
            </a:r>
            <a:endParaRPr lang="en-GB" sz="1200" b="1" baseline="-25000" dirty="0">
              <a:latin typeface="Constantia" panose="02030602050306030303" pitchFamily="18" charset="0"/>
            </a:endParaRPr>
          </a:p>
          <a:p>
            <a:pPr algn="ctr"/>
            <a:r>
              <a:rPr lang="en-GB" sz="1200" b="1" dirty="0">
                <a:latin typeface="Constantia" panose="02030602050306030303" pitchFamily="18" charset="0"/>
              </a:rPr>
              <a:t>anode</a:t>
            </a:r>
          </a:p>
        </p:txBody>
      </p:sp>
      <p:cxnSp>
        <p:nvCxnSpPr>
          <p:cNvPr id="156" name="Straight Connector 155"/>
          <p:cNvCxnSpPr/>
          <p:nvPr/>
        </p:nvCxnSpPr>
        <p:spPr>
          <a:xfrm flipH="1">
            <a:off x="1547784" y="2240868"/>
            <a:ext cx="7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1547820" y="3212976"/>
            <a:ext cx="0" cy="18902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4139952" y="2240868"/>
            <a:ext cx="156" cy="48605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3924012" y="2726922"/>
            <a:ext cx="432048"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547784" y="2240868"/>
            <a:ext cx="259216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1547856" y="5103186"/>
            <a:ext cx="2160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3924012" y="3483126"/>
            <a:ext cx="432048"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789976" y="3483006"/>
            <a:ext cx="113403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789994" y="3483006"/>
            <a:ext cx="0" cy="6480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2789994" y="4185036"/>
            <a:ext cx="4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735988" y="4131078"/>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2627976" y="4185084"/>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843964" y="3591066"/>
            <a:ext cx="756000" cy="432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i="1" dirty="0">
                <a:latin typeface="Constantia" panose="02030602050306030303" pitchFamily="18" charset="0"/>
              </a:rPr>
              <a:t>U</a:t>
            </a:r>
            <a:r>
              <a:rPr lang="en-GB" sz="1600" baseline="-25000" dirty="0">
                <a:latin typeface="Constantia" panose="02030602050306030303" pitchFamily="18" charset="0"/>
              </a:rPr>
              <a:t>g1</a:t>
            </a:r>
            <a:r>
              <a:rPr lang="en-GB" sz="1200" baseline="-25000" dirty="0">
                <a:latin typeface="Constantia" panose="02030602050306030303" pitchFamily="18" charset="0"/>
              </a:rPr>
              <a:t/>
            </a:r>
            <a:br>
              <a:rPr lang="en-GB" sz="1200" baseline="-25000" dirty="0">
                <a:latin typeface="Constantia" panose="02030602050306030303" pitchFamily="18" charset="0"/>
              </a:rPr>
            </a:br>
            <a:r>
              <a:rPr lang="en-GB" sz="760" b="1" dirty="0">
                <a:latin typeface="Constantia" panose="02030602050306030303" pitchFamily="18" charset="0"/>
              </a:rPr>
              <a:t>Control grid</a:t>
            </a:r>
          </a:p>
        </p:txBody>
      </p:sp>
      <p:grpSp>
        <p:nvGrpSpPr>
          <p:cNvPr id="45" name="Group 44"/>
          <p:cNvGrpSpPr/>
          <p:nvPr/>
        </p:nvGrpSpPr>
        <p:grpSpPr>
          <a:xfrm>
            <a:off x="3978519" y="2791698"/>
            <a:ext cx="261610" cy="207749"/>
            <a:chOff x="5652894" y="3356992"/>
            <a:chExt cx="348812" cy="276997"/>
          </a:xfrm>
        </p:grpSpPr>
        <p:sp>
          <p:nvSpPr>
            <p:cNvPr id="46" name="Oval 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47" name="TextBox 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51" name="Group 50"/>
          <p:cNvGrpSpPr/>
          <p:nvPr/>
        </p:nvGrpSpPr>
        <p:grpSpPr>
          <a:xfrm>
            <a:off x="4283505" y="2845704"/>
            <a:ext cx="261610" cy="207749"/>
            <a:chOff x="5652894" y="3356992"/>
            <a:chExt cx="348812" cy="276997"/>
          </a:xfrm>
        </p:grpSpPr>
        <p:sp>
          <p:nvSpPr>
            <p:cNvPr id="52" name="Oval 51"/>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53" name="TextBox 52"/>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55" name="Straight Connector 54"/>
          <p:cNvCxnSpPr/>
          <p:nvPr/>
        </p:nvCxnSpPr>
        <p:spPr>
          <a:xfrm flipV="1">
            <a:off x="4068635" y="2962069"/>
            <a:ext cx="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4356764" y="3024053"/>
            <a:ext cx="162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1493832" y="3213024"/>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1385802" y="3159018"/>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grid tube</a:t>
            </a:r>
            <a:endParaRPr lang="en-GB" sz="3200" dirty="0">
              <a:solidFill>
                <a:srgbClr val="1F497D"/>
              </a:solidFill>
              <a:latin typeface="Constantia" pitchFamily="18" charset="0"/>
            </a:endParaRPr>
          </a:p>
        </p:txBody>
      </p:sp>
      <p:cxnSp>
        <p:nvCxnSpPr>
          <p:cNvPr id="59" name="Straight Connector 58"/>
          <p:cNvCxnSpPr/>
          <p:nvPr/>
        </p:nvCxnSpPr>
        <p:spPr>
          <a:xfrm>
            <a:off x="1817850" y="3320988"/>
            <a:ext cx="2106162" cy="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1817814" y="3320988"/>
            <a:ext cx="36" cy="81009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1817814" y="4185084"/>
            <a:ext cx="36" cy="91810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1763898" y="4185036"/>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1655868" y="4131030"/>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1871892" y="3591066"/>
            <a:ext cx="756000" cy="432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i="1" dirty="0">
                <a:latin typeface="Constantia" panose="02030602050306030303" pitchFamily="18" charset="0"/>
              </a:rPr>
              <a:t>U</a:t>
            </a:r>
            <a:r>
              <a:rPr lang="en-GB" sz="1600" baseline="-25000" dirty="0">
                <a:latin typeface="Constantia" panose="02030602050306030303" pitchFamily="18" charset="0"/>
              </a:rPr>
              <a:t>g2</a:t>
            </a:r>
            <a:r>
              <a:rPr lang="en-GB" baseline="-25000" dirty="0">
                <a:latin typeface="Constantia" panose="02030602050306030303" pitchFamily="18" charset="0"/>
              </a:rPr>
              <a:t/>
            </a:r>
            <a:br>
              <a:rPr lang="en-GB" baseline="-25000" dirty="0">
                <a:latin typeface="Constantia" panose="02030602050306030303" pitchFamily="18" charset="0"/>
              </a:rPr>
            </a:br>
            <a:r>
              <a:rPr lang="en-GB" sz="800" b="1" dirty="0">
                <a:latin typeface="Constantia" panose="02030602050306030303" pitchFamily="18" charset="0"/>
              </a:rPr>
              <a:t>Screen grid</a:t>
            </a:r>
          </a:p>
        </p:txBody>
      </p:sp>
      <p:cxnSp>
        <p:nvCxnSpPr>
          <p:cNvPr id="72" name="Straight Connector 71"/>
          <p:cNvCxnSpPr/>
          <p:nvPr/>
        </p:nvCxnSpPr>
        <p:spPr>
          <a:xfrm flipH="1">
            <a:off x="3923928" y="3320988"/>
            <a:ext cx="432048"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3" name="Content Placeholder 3"/>
          <p:cNvSpPr txBox="1">
            <a:spLocks/>
          </p:cNvSpPr>
          <p:nvPr/>
        </p:nvSpPr>
        <p:spPr>
          <a:xfrm>
            <a:off x="4842030" y="1506583"/>
            <a:ext cx="4157555" cy="39452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Symbol" panose="05050102010706020507" pitchFamily="18" charset="2"/>
              <a:buChar char="®"/>
            </a:pPr>
            <a:r>
              <a:rPr lang="en-GB" sz="2200" b="1" dirty="0">
                <a:solidFill>
                  <a:srgbClr val="1F497D"/>
                </a:solidFill>
                <a:latin typeface="Constantia" panose="02030602050306030303" pitchFamily="18" charset="0"/>
              </a:rPr>
              <a:t>Tetrode</a:t>
            </a:r>
          </a:p>
          <a:p>
            <a:pPr lvl="1">
              <a:lnSpc>
                <a:spcPct val="100000"/>
              </a:lnSpc>
            </a:pPr>
            <a:r>
              <a:rPr lang="en-GB" sz="1900" b="1" dirty="0" smtClean="0">
                <a:latin typeface="Constantia" panose="02030602050306030303" pitchFamily="18" charset="0"/>
              </a:rPr>
              <a:t>To avoid oscillation, add a screen grid (g2)</a:t>
            </a:r>
            <a:endParaRPr lang="en-GB" sz="1900" b="1" dirty="0">
              <a:latin typeface="Constantia" panose="02030602050306030303" pitchFamily="18" charset="0"/>
            </a:endParaRPr>
          </a:p>
          <a:p>
            <a:pPr lvl="2">
              <a:lnSpc>
                <a:spcPct val="100000"/>
              </a:lnSpc>
            </a:pPr>
            <a:r>
              <a:rPr lang="en-GB" sz="1600" b="1" dirty="0">
                <a:latin typeface="Constantia" panose="02030602050306030303" pitchFamily="18" charset="0"/>
              </a:rPr>
              <a:t>Positive (lower anode)</a:t>
            </a:r>
          </a:p>
          <a:p>
            <a:pPr lvl="2">
              <a:lnSpc>
                <a:spcPct val="100000"/>
              </a:lnSpc>
            </a:pPr>
            <a:r>
              <a:rPr lang="en-GB" sz="1600" b="1" dirty="0" smtClean="0">
                <a:latin typeface="Constantia" panose="02030602050306030303" pitchFamily="18" charset="0"/>
              </a:rPr>
              <a:t>de</a:t>
            </a:r>
            <a:r>
              <a:rPr lang="en-GB" sz="1600" b="1" dirty="0" smtClean="0">
                <a:latin typeface="Constantia" panose="02030602050306030303" pitchFamily="18" charset="0"/>
              </a:rPr>
              <a:t>couples </a:t>
            </a:r>
            <a:r>
              <a:rPr lang="en-GB" sz="1600" b="1" dirty="0">
                <a:latin typeface="Constantia" panose="02030602050306030303" pitchFamily="18" charset="0"/>
              </a:rPr>
              <a:t>anode </a:t>
            </a:r>
            <a:r>
              <a:rPr lang="en-GB" sz="1600" b="1" dirty="0" smtClean="0">
                <a:latin typeface="Constantia" panose="02030602050306030303" pitchFamily="18" charset="0"/>
              </a:rPr>
              <a:t>from control grid </a:t>
            </a:r>
            <a:r>
              <a:rPr lang="en-GB" sz="1600" b="1" dirty="0">
                <a:latin typeface="Constantia" panose="02030602050306030303" pitchFamily="18" charset="0"/>
              </a:rPr>
              <a:t>g1</a:t>
            </a:r>
          </a:p>
          <a:p>
            <a:pPr lvl="2">
              <a:lnSpc>
                <a:spcPct val="100000"/>
              </a:lnSpc>
            </a:pPr>
            <a:r>
              <a:rPr lang="en-GB" sz="1600" b="1" dirty="0">
                <a:latin typeface="Constantia" panose="02030602050306030303" pitchFamily="18" charset="0"/>
              </a:rPr>
              <a:t>Higher gain</a:t>
            </a:r>
          </a:p>
          <a:p>
            <a:pPr lvl="1">
              <a:lnSpc>
                <a:spcPct val="100000"/>
              </a:lnSpc>
            </a:pPr>
            <a:r>
              <a:rPr lang="en-GB" sz="1900" b="1" dirty="0">
                <a:solidFill>
                  <a:srgbClr val="C0504D"/>
                </a:solidFill>
                <a:latin typeface="Constantia" panose="02030602050306030303" pitchFamily="18" charset="0"/>
              </a:rPr>
              <a:t>Limitations</a:t>
            </a:r>
          </a:p>
          <a:p>
            <a:pPr lvl="2">
              <a:lnSpc>
                <a:spcPct val="100000"/>
              </a:lnSpc>
            </a:pPr>
            <a:r>
              <a:rPr lang="en-GB" sz="1600" b="1" dirty="0">
                <a:solidFill>
                  <a:srgbClr val="C0504D"/>
                </a:solidFill>
                <a:latin typeface="Constantia" panose="02030602050306030303" pitchFamily="18" charset="0"/>
              </a:rPr>
              <a:t>Secondary </a:t>
            </a:r>
            <a:r>
              <a:rPr lang="en-GB" sz="1600" b="1" dirty="0" smtClean="0">
                <a:solidFill>
                  <a:srgbClr val="C0504D"/>
                </a:solidFill>
                <a:latin typeface="Constantia" panose="02030602050306030303" pitchFamily="18" charset="0"/>
              </a:rPr>
              <a:t>electrons due to anode </a:t>
            </a:r>
            <a:r>
              <a:rPr lang="en-GB" sz="1600" b="1" dirty="0" err="1" smtClean="0">
                <a:solidFill>
                  <a:srgbClr val="C0504D"/>
                </a:solidFill>
                <a:latin typeface="Constantia" panose="02030602050306030303" pitchFamily="18" charset="0"/>
              </a:rPr>
              <a:t>bombardement</a:t>
            </a:r>
            <a:endParaRPr lang="en-GB" sz="1600" b="1" dirty="0">
              <a:solidFill>
                <a:srgbClr val="C0504D"/>
              </a:solidFill>
              <a:latin typeface="Constantia" panose="02030602050306030303" pitchFamily="18" charset="0"/>
            </a:endParaRPr>
          </a:p>
          <a:p>
            <a:pPr lvl="2">
              <a:lnSpc>
                <a:spcPct val="100000"/>
              </a:lnSpc>
            </a:pPr>
            <a:r>
              <a:rPr lang="en-GB" sz="1600" b="1" dirty="0" smtClean="0">
                <a:solidFill>
                  <a:srgbClr val="C0504D"/>
                </a:solidFill>
                <a:latin typeface="Constantia" panose="02030602050306030303" pitchFamily="18" charset="0"/>
              </a:rPr>
              <a:t>To avoid this the </a:t>
            </a:r>
            <a:r>
              <a:rPr lang="en-GB" sz="1600" b="1" dirty="0">
                <a:solidFill>
                  <a:srgbClr val="C0504D"/>
                </a:solidFill>
                <a:latin typeface="Constantia" panose="02030602050306030303" pitchFamily="18" charset="0"/>
              </a:rPr>
              <a:t>a</a:t>
            </a:r>
            <a:r>
              <a:rPr lang="en-GB" sz="1600" b="1" dirty="0" smtClean="0">
                <a:solidFill>
                  <a:srgbClr val="C0504D"/>
                </a:solidFill>
                <a:latin typeface="Constantia" panose="02030602050306030303" pitchFamily="18" charset="0"/>
              </a:rPr>
              <a:t>node is treated </a:t>
            </a:r>
            <a:r>
              <a:rPr lang="en-GB" sz="1600" b="1" dirty="0">
                <a:solidFill>
                  <a:srgbClr val="C0504D"/>
                </a:solidFill>
                <a:latin typeface="Constantia" panose="02030602050306030303" pitchFamily="18" charset="0"/>
              </a:rPr>
              <a:t>to reduce secondary emission</a:t>
            </a:r>
          </a:p>
        </p:txBody>
      </p:sp>
      <p:grpSp>
        <p:nvGrpSpPr>
          <p:cNvPr id="74" name="Group 73"/>
          <p:cNvGrpSpPr/>
          <p:nvPr/>
        </p:nvGrpSpPr>
        <p:grpSpPr>
          <a:xfrm>
            <a:off x="3815919" y="2976363"/>
            <a:ext cx="261610" cy="207749"/>
            <a:chOff x="3563888" y="2825474"/>
            <a:chExt cx="348812" cy="276997"/>
          </a:xfrm>
        </p:grpSpPr>
        <p:sp>
          <p:nvSpPr>
            <p:cNvPr id="75" name="Oval 74"/>
            <p:cNvSpPr/>
            <p:nvPr/>
          </p:nvSpPr>
          <p:spPr>
            <a:xfrm>
              <a:off x="3599138" y="2861498"/>
              <a:ext cx="180000" cy="180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sz="1350"/>
            </a:p>
          </p:txBody>
        </p:sp>
        <p:sp>
          <p:nvSpPr>
            <p:cNvPr id="76" name="TextBox 75"/>
            <p:cNvSpPr txBox="1"/>
            <p:nvPr/>
          </p:nvSpPr>
          <p:spPr>
            <a:xfrm>
              <a:off x="3563888" y="2825474"/>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77" name="Straight Connector 76"/>
          <p:cNvCxnSpPr/>
          <p:nvPr/>
        </p:nvCxnSpPr>
        <p:spPr>
          <a:xfrm flipH="1">
            <a:off x="3923928" y="3320988"/>
            <a:ext cx="432048"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3923641" y="2790454"/>
            <a:ext cx="54296" cy="195428"/>
          </a:xfrm>
          <a:prstGeom prst="line">
            <a:avLst/>
          </a:prstGeom>
          <a:ln w="19050">
            <a:solidFill>
              <a:srgbClr val="7030A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4198721" y="2809503"/>
            <a:ext cx="13500" cy="226800"/>
          </a:xfrm>
          <a:prstGeom prst="line">
            <a:avLst/>
          </a:prstGeom>
          <a:ln w="19050">
            <a:solidFill>
              <a:srgbClr val="7030A0"/>
            </a:solidFill>
            <a:prstDash val="sysDash"/>
            <a:tailEnd type="arrow"/>
          </a:ln>
        </p:spPr>
        <p:style>
          <a:lnRef idx="1">
            <a:schemeClr val="accent1"/>
          </a:lnRef>
          <a:fillRef idx="0">
            <a:schemeClr val="accent1"/>
          </a:fillRef>
          <a:effectRef idx="0">
            <a:schemeClr val="accent1"/>
          </a:effectRef>
          <a:fontRef idx="minor">
            <a:schemeClr val="tx1"/>
          </a:fontRef>
        </p:style>
      </p:cxnSp>
      <p:grpSp>
        <p:nvGrpSpPr>
          <p:cNvPr id="80" name="Group 79"/>
          <p:cNvGrpSpPr/>
          <p:nvPr/>
        </p:nvGrpSpPr>
        <p:grpSpPr>
          <a:xfrm>
            <a:off x="4121962" y="3028317"/>
            <a:ext cx="261610" cy="207749"/>
            <a:chOff x="3563888" y="2825474"/>
            <a:chExt cx="348812" cy="276997"/>
          </a:xfrm>
        </p:grpSpPr>
        <p:sp>
          <p:nvSpPr>
            <p:cNvPr id="81" name="Oval 80"/>
            <p:cNvSpPr/>
            <p:nvPr/>
          </p:nvSpPr>
          <p:spPr>
            <a:xfrm>
              <a:off x="3599138" y="2861498"/>
              <a:ext cx="180000" cy="180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sz="1350"/>
            </a:p>
          </p:txBody>
        </p:sp>
        <p:sp>
          <p:nvSpPr>
            <p:cNvPr id="82" name="TextBox 81"/>
            <p:cNvSpPr txBox="1"/>
            <p:nvPr/>
          </p:nvSpPr>
          <p:spPr>
            <a:xfrm>
              <a:off x="3563888" y="2825474"/>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83" name="Group 82"/>
          <p:cNvGrpSpPr/>
          <p:nvPr/>
        </p:nvGrpSpPr>
        <p:grpSpPr>
          <a:xfrm>
            <a:off x="3977939" y="3537019"/>
            <a:ext cx="261610" cy="207749"/>
            <a:chOff x="5652894" y="3356992"/>
            <a:chExt cx="348812" cy="276997"/>
          </a:xfrm>
        </p:grpSpPr>
        <p:sp>
          <p:nvSpPr>
            <p:cNvPr id="84" name="Oval 83"/>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85" name="TextBox 84"/>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86" name="Group 85"/>
          <p:cNvGrpSpPr/>
          <p:nvPr/>
        </p:nvGrpSpPr>
        <p:grpSpPr>
          <a:xfrm>
            <a:off x="4154244" y="3630744"/>
            <a:ext cx="261610" cy="207749"/>
            <a:chOff x="5652894" y="3356992"/>
            <a:chExt cx="348812" cy="276997"/>
          </a:xfrm>
        </p:grpSpPr>
        <p:sp>
          <p:nvSpPr>
            <p:cNvPr id="87" name="Oval 86"/>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88" name="TextBox 87"/>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sp>
        <p:nvSpPr>
          <p:cNvPr id="89"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From diode to tetrode amplifier</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90" name="TextBox 89"/>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4213518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3"/>
          <p:cNvSpPr>
            <a:spLocks noChangeArrowheads="1"/>
          </p:cNvSpPr>
          <p:nvPr/>
        </p:nvSpPr>
        <p:spPr bwMode="auto">
          <a:xfrm>
            <a:off x="0" y="8965"/>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Amplitude ranges</a:t>
            </a:r>
            <a:endParaRPr lang="en-GB" sz="3200" dirty="0">
              <a:solidFill>
                <a:srgbClr val="1F497D"/>
              </a:solidFill>
              <a:latin typeface="Constantia" pitchFamily="18" charset="0"/>
            </a:endParaRPr>
          </a:p>
        </p:txBody>
      </p:sp>
      <p:sp>
        <p:nvSpPr>
          <p:cNvPr id="31" name="Down Arrow 30"/>
          <p:cNvSpPr/>
          <p:nvPr/>
        </p:nvSpPr>
        <p:spPr>
          <a:xfrm>
            <a:off x="3507638" y="920839"/>
            <a:ext cx="2147899" cy="5397500"/>
          </a:xfrm>
          <a:prstGeom prst="downArrow">
            <a:avLst>
              <a:gd name="adj1" fmla="val 50000"/>
              <a:gd name="adj2" fmla="val 30129"/>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4041104" y="1260000"/>
            <a:ext cx="1080966"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a:t>
            </a:r>
            <a:r>
              <a:rPr lang="en-GB" b="1" dirty="0">
                <a:solidFill>
                  <a:schemeClr val="bg1"/>
                </a:solidFill>
                <a:latin typeface="Symbol" panose="05050102010706020507" pitchFamily="18" charset="2"/>
              </a:rPr>
              <a:t>m</a:t>
            </a:r>
            <a:r>
              <a:rPr lang="en-GB" b="1" dirty="0">
                <a:solidFill>
                  <a:schemeClr val="bg1"/>
                </a:solidFill>
                <a:latin typeface="Constantia" panose="02030602050306030303" pitchFamily="18" charset="0"/>
              </a:rPr>
              <a:t>V</a:t>
            </a:r>
            <a:endParaRPr lang="en-US" b="1" dirty="0">
              <a:solidFill>
                <a:schemeClr val="bg1"/>
              </a:solidFill>
              <a:latin typeface="Constantia" panose="02030602050306030303" pitchFamily="18" charset="0"/>
            </a:endParaRPr>
          </a:p>
        </p:txBody>
      </p:sp>
      <p:sp>
        <p:nvSpPr>
          <p:cNvPr id="33" name="TextBox 32"/>
          <p:cNvSpPr txBox="1"/>
          <p:nvPr/>
        </p:nvSpPr>
        <p:spPr>
          <a:xfrm>
            <a:off x="4041105" y="2052000"/>
            <a:ext cx="1080966"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mV</a:t>
            </a:r>
            <a:endParaRPr lang="en-US" b="1" dirty="0">
              <a:solidFill>
                <a:schemeClr val="bg1"/>
              </a:solidFill>
              <a:latin typeface="Constantia" panose="02030602050306030303" pitchFamily="18" charset="0"/>
            </a:endParaRPr>
          </a:p>
        </p:txBody>
      </p:sp>
      <p:sp>
        <p:nvSpPr>
          <p:cNvPr id="34" name="TextBox 33"/>
          <p:cNvSpPr txBox="1"/>
          <p:nvPr/>
        </p:nvSpPr>
        <p:spPr>
          <a:xfrm>
            <a:off x="4041104" y="2865600"/>
            <a:ext cx="1080966"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V</a:t>
            </a:r>
            <a:endParaRPr lang="en-US" b="1" dirty="0">
              <a:solidFill>
                <a:schemeClr val="bg1"/>
              </a:solidFill>
              <a:latin typeface="Constantia" panose="02030602050306030303" pitchFamily="18" charset="0"/>
            </a:endParaRPr>
          </a:p>
        </p:txBody>
      </p:sp>
      <p:sp>
        <p:nvSpPr>
          <p:cNvPr id="35" name="TextBox 34"/>
          <p:cNvSpPr txBox="1"/>
          <p:nvPr/>
        </p:nvSpPr>
        <p:spPr>
          <a:xfrm>
            <a:off x="3960078" y="3636000"/>
            <a:ext cx="1225379"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kV</a:t>
            </a:r>
            <a:endParaRPr lang="en-US" b="1" dirty="0">
              <a:solidFill>
                <a:schemeClr val="bg1"/>
              </a:solidFill>
              <a:latin typeface="Constantia" panose="02030602050306030303" pitchFamily="18" charset="0"/>
            </a:endParaRPr>
          </a:p>
        </p:txBody>
      </p:sp>
      <p:sp>
        <p:nvSpPr>
          <p:cNvPr id="36" name="TextBox 35"/>
          <p:cNvSpPr txBox="1"/>
          <p:nvPr/>
        </p:nvSpPr>
        <p:spPr>
          <a:xfrm>
            <a:off x="4041104" y="4428000"/>
            <a:ext cx="1080966"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MV</a:t>
            </a:r>
            <a:endParaRPr lang="en-US" b="1" dirty="0">
              <a:solidFill>
                <a:schemeClr val="bg1"/>
              </a:solidFill>
              <a:latin typeface="Constantia" panose="02030602050306030303" pitchFamily="18" charset="0"/>
            </a:endParaRPr>
          </a:p>
        </p:txBody>
      </p:sp>
      <p:sp>
        <p:nvSpPr>
          <p:cNvPr id="37" name="TextBox 36"/>
          <p:cNvSpPr txBox="1"/>
          <p:nvPr/>
        </p:nvSpPr>
        <p:spPr>
          <a:xfrm>
            <a:off x="4041104" y="5220000"/>
            <a:ext cx="1080966"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GV</a:t>
            </a:r>
            <a:endParaRPr lang="en-US" b="1" dirty="0">
              <a:solidFill>
                <a:schemeClr val="bg1"/>
              </a:solidFill>
              <a:latin typeface="Constantia" panose="02030602050306030303" pitchFamily="18" charset="0"/>
            </a:endParaRPr>
          </a:p>
        </p:txBody>
      </p:sp>
      <p:sp>
        <p:nvSpPr>
          <p:cNvPr id="49" name="Text Box 22"/>
          <p:cNvSpPr txBox="1">
            <a:spLocks noChangeArrowheads="1"/>
          </p:cNvSpPr>
          <p:nvPr/>
        </p:nvSpPr>
        <p:spPr bwMode="auto">
          <a:xfrm>
            <a:off x="438188" y="6144122"/>
            <a:ext cx="20398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LEP: 3.6 GV total</a:t>
            </a:r>
          </a:p>
        </p:txBody>
      </p:sp>
      <p:sp>
        <p:nvSpPr>
          <p:cNvPr id="50" name="Text Box 22"/>
          <p:cNvSpPr txBox="1">
            <a:spLocks noChangeArrowheads="1"/>
          </p:cNvSpPr>
          <p:nvPr/>
        </p:nvSpPr>
        <p:spPr bwMode="auto">
          <a:xfrm>
            <a:off x="1826222" y="2472578"/>
            <a:ext cx="20590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LLRF systems</a:t>
            </a:r>
          </a:p>
        </p:txBody>
      </p:sp>
      <p:sp>
        <p:nvSpPr>
          <p:cNvPr id="51" name="Text Box 22"/>
          <p:cNvSpPr txBox="1">
            <a:spLocks noChangeArrowheads="1"/>
          </p:cNvSpPr>
          <p:nvPr/>
        </p:nvSpPr>
        <p:spPr bwMode="auto">
          <a:xfrm>
            <a:off x="592318" y="966556"/>
            <a:ext cx="238673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Signals from beam pick-ups</a:t>
            </a:r>
          </a:p>
        </p:txBody>
      </p:sp>
      <p:sp>
        <p:nvSpPr>
          <p:cNvPr id="52" name="Text Box 22"/>
          <p:cNvSpPr txBox="1">
            <a:spLocks noChangeArrowheads="1"/>
          </p:cNvSpPr>
          <p:nvPr/>
        </p:nvSpPr>
        <p:spPr bwMode="auto">
          <a:xfrm>
            <a:off x="5604194" y="6118447"/>
            <a:ext cx="307421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ILC and CLIC: several TV</a:t>
            </a:r>
          </a:p>
        </p:txBody>
      </p:sp>
      <p:pic>
        <p:nvPicPr>
          <p:cNvPr id="25" name="Picture 2" descr="C:\mea_home\docs\my Public docs &amp; presentations\docs\MyPresentations\2014\Finemet review Sept 2014\pictures\hardware\ADC 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3807" y="1306784"/>
            <a:ext cx="1731120" cy="93309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345" y="5325990"/>
            <a:ext cx="1872644" cy="834616"/>
          </a:xfrm>
          <a:prstGeom prst="rect">
            <a:avLst/>
          </a:prstGeom>
        </p:spPr>
      </p:pic>
      <p:pic>
        <p:nvPicPr>
          <p:cNvPr id="28" name="Picture 2" descr="C:\mea_home\docs\my Public docs &amp; presentations\docs\MyPresentations\2014\Finemet review Sept 2014\pictures\best\P102002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5826" y="1904275"/>
            <a:ext cx="1184473" cy="88835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4093" y="5498335"/>
            <a:ext cx="2854415" cy="635676"/>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86984" y="4146248"/>
            <a:ext cx="1726123" cy="1151648"/>
          </a:xfrm>
          <a:prstGeom prst="rect">
            <a:avLst/>
          </a:prstGeom>
        </p:spPr>
      </p:pic>
      <p:sp>
        <p:nvSpPr>
          <p:cNvPr id="38" name="Text Box 22"/>
          <p:cNvSpPr txBox="1">
            <a:spLocks noChangeArrowheads="1"/>
          </p:cNvSpPr>
          <p:nvPr/>
        </p:nvSpPr>
        <p:spPr bwMode="auto">
          <a:xfrm>
            <a:off x="848993" y="4956658"/>
            <a:ext cx="20398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LHC: 16 MV</a:t>
            </a:r>
          </a:p>
        </p:txBody>
      </p:sp>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76018" y="2383828"/>
            <a:ext cx="1200346" cy="1100452"/>
          </a:xfrm>
          <a:prstGeom prst="rect">
            <a:avLst/>
          </a:prstGeom>
        </p:spPr>
      </p:pic>
      <p:pic>
        <p:nvPicPr>
          <p:cNvPr id="7" name="Picture 6"/>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247079" y="3234932"/>
            <a:ext cx="1503597" cy="1486835"/>
          </a:xfrm>
          <a:prstGeom prst="rect">
            <a:avLst/>
          </a:prstGeom>
        </p:spPr>
      </p:pic>
      <p:sp>
        <p:nvSpPr>
          <p:cNvPr id="62" name="Text Box 22"/>
          <p:cNvSpPr txBox="1">
            <a:spLocks noChangeArrowheads="1"/>
          </p:cNvSpPr>
          <p:nvPr/>
        </p:nvSpPr>
        <p:spPr bwMode="auto">
          <a:xfrm>
            <a:off x="5342266" y="2026790"/>
            <a:ext cx="182527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Cooled hadron beams (ELENA)</a:t>
            </a:r>
          </a:p>
        </p:txBody>
      </p:sp>
      <p:sp>
        <p:nvSpPr>
          <p:cNvPr id="63" name="Text Box 22"/>
          <p:cNvSpPr txBox="1">
            <a:spLocks noChangeArrowheads="1"/>
          </p:cNvSpPr>
          <p:nvPr/>
        </p:nvSpPr>
        <p:spPr bwMode="auto">
          <a:xfrm>
            <a:off x="6766186" y="3466297"/>
            <a:ext cx="182527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Electron light</a:t>
            </a:r>
          </a:p>
          <a:p>
            <a:r>
              <a:rPr lang="de-DE" altLang="en-US" b="1" dirty="0">
                <a:solidFill>
                  <a:srgbClr val="000000"/>
                </a:solidFill>
                <a:latin typeface="Constantia" panose="02030602050306030303" pitchFamily="18" charset="0"/>
              </a:rPr>
              <a:t>sources</a:t>
            </a:r>
          </a:p>
        </p:txBody>
      </p:sp>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55106" y="3701601"/>
            <a:ext cx="1367879" cy="1268581"/>
          </a:xfrm>
          <a:prstGeom prst="rect">
            <a:avLst/>
          </a:prstGeom>
        </p:spPr>
      </p:pic>
      <p:sp>
        <p:nvSpPr>
          <p:cNvPr id="67" name="Text Box 22"/>
          <p:cNvSpPr txBox="1">
            <a:spLocks noChangeArrowheads="1"/>
          </p:cNvSpPr>
          <p:nvPr/>
        </p:nvSpPr>
        <p:spPr bwMode="auto">
          <a:xfrm>
            <a:off x="2110172" y="3723908"/>
            <a:ext cx="20398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SLS</a:t>
            </a:r>
          </a:p>
        </p:txBody>
      </p:sp>
      <p:pic>
        <p:nvPicPr>
          <p:cNvPr id="9" name="Picture 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685099" y="4038166"/>
            <a:ext cx="1553795" cy="1370447"/>
          </a:xfrm>
          <a:prstGeom prst="rect">
            <a:avLst/>
          </a:prstGeom>
        </p:spPr>
      </p:pic>
      <p:sp>
        <p:nvSpPr>
          <p:cNvPr id="68" name="Text Box 22"/>
          <p:cNvSpPr txBox="1">
            <a:spLocks noChangeArrowheads="1"/>
          </p:cNvSpPr>
          <p:nvPr/>
        </p:nvSpPr>
        <p:spPr bwMode="auto">
          <a:xfrm>
            <a:off x="6024154" y="5035334"/>
            <a:ext cx="72652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LHC</a:t>
            </a:r>
          </a:p>
        </p:txBody>
      </p:sp>
      <p:pic>
        <p:nvPicPr>
          <p:cNvPr id="69" name="Picture 50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5367" y="2840604"/>
            <a:ext cx="1128891" cy="96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0" name="Text Box 22"/>
          <p:cNvSpPr txBox="1">
            <a:spLocks noChangeArrowheads="1"/>
          </p:cNvSpPr>
          <p:nvPr/>
        </p:nvSpPr>
        <p:spPr bwMode="auto">
          <a:xfrm>
            <a:off x="484770" y="2814506"/>
            <a:ext cx="22946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de-DE" altLang="en-US" b="1" dirty="0">
                <a:solidFill>
                  <a:srgbClr val="000000"/>
                </a:solidFill>
                <a:latin typeface="Constantia" panose="02030602050306030303" pitchFamily="18" charset="0"/>
              </a:rPr>
              <a:t>Low/Medium energy hadron RF</a:t>
            </a:r>
          </a:p>
        </p:txBody>
      </p:sp>
    </p:spTree>
    <p:extLst>
      <p:ext uri="{BB962C8B-B14F-4D97-AF65-F5344CB8AC3E}">
        <p14:creationId xmlns:p14="http://schemas.microsoft.com/office/powerpoint/2010/main" val="296518010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Tetrode based power amplifier</a:t>
            </a:r>
            <a:endParaRPr lang="en-GB" sz="3200" dirty="0">
              <a:solidFill>
                <a:srgbClr val="1F497D"/>
              </a:solidFill>
              <a:latin typeface="Constantia" pitchFamily="18" charset="0"/>
            </a:endParaRPr>
          </a:p>
        </p:txBody>
      </p:sp>
      <p:sp>
        <p:nvSpPr>
          <p:cNvPr id="90" name="Rounded Rectangle 89"/>
          <p:cNvSpPr/>
          <p:nvPr/>
        </p:nvSpPr>
        <p:spPr>
          <a:xfrm>
            <a:off x="3563792" y="2565064"/>
            <a:ext cx="1008000" cy="1944056"/>
          </a:xfrm>
          <a:prstGeom prst="roundRect">
            <a:avLst>
              <a:gd name="adj" fmla="val 32848"/>
            </a:avLst>
          </a:prstGeom>
          <a:ln w="317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latin typeface="Constantia" panose="02030602050306030303" pitchFamily="18" charset="0"/>
            </a:endParaRPr>
          </a:p>
        </p:txBody>
      </p:sp>
      <p:cxnSp>
        <p:nvCxnSpPr>
          <p:cNvPr id="91" name="Straight Connector 90"/>
          <p:cNvCxnSpPr/>
          <p:nvPr/>
        </p:nvCxnSpPr>
        <p:spPr>
          <a:xfrm flipV="1">
            <a:off x="4067848" y="1844824"/>
            <a:ext cx="96" cy="93626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3779816" y="2781088"/>
            <a:ext cx="57606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3779816" y="3285144"/>
            <a:ext cx="576064"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3779816" y="3501168"/>
            <a:ext cx="576064"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H="1">
            <a:off x="3923832" y="4221088"/>
            <a:ext cx="28803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3491784" y="4365104"/>
            <a:ext cx="0" cy="129614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1979664" y="5661248"/>
            <a:ext cx="51125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1979664" y="3501008"/>
            <a:ext cx="18721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4355880" y="3284984"/>
            <a:ext cx="8640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4067848" y="1844824"/>
            <a:ext cx="302433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979712" y="3501008"/>
            <a:ext cx="56" cy="12241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1979712" y="4797152"/>
            <a:ext cx="0" cy="8640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5219976" y="3284984"/>
            <a:ext cx="48" cy="1080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5219976" y="4437112"/>
            <a:ext cx="48" cy="12241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a:xfrm>
            <a:off x="7452144" y="2747227"/>
            <a:ext cx="1008000" cy="576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i="1" dirty="0" err="1">
                <a:latin typeface="Constantia" panose="02030602050306030303" pitchFamily="18" charset="0"/>
              </a:rPr>
              <a:t>U</a:t>
            </a:r>
            <a:r>
              <a:rPr lang="en-GB" sz="1400" baseline="-25000" dirty="0" err="1">
                <a:latin typeface="Constantia" panose="02030602050306030303" pitchFamily="18" charset="0"/>
              </a:rPr>
              <a:t>a</a:t>
            </a:r>
            <a:endParaRPr lang="en-GB" sz="1400" baseline="-25000" dirty="0">
              <a:latin typeface="Constantia" panose="02030602050306030303" pitchFamily="18" charset="0"/>
            </a:endParaRPr>
          </a:p>
          <a:p>
            <a:pPr algn="ctr"/>
            <a:r>
              <a:rPr lang="en-GB" sz="1600" b="1" dirty="0">
                <a:latin typeface="Constantia" panose="02030602050306030303" pitchFamily="18" charset="0"/>
              </a:rPr>
              <a:t>Anode</a:t>
            </a:r>
          </a:p>
        </p:txBody>
      </p:sp>
      <p:cxnSp>
        <p:nvCxnSpPr>
          <p:cNvPr id="108" name="Straight Connector 107"/>
          <p:cNvCxnSpPr/>
          <p:nvPr/>
        </p:nvCxnSpPr>
        <p:spPr>
          <a:xfrm flipH="1">
            <a:off x="7092184" y="1844824"/>
            <a:ext cx="96" cy="1224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7092232" y="3140968"/>
            <a:ext cx="0" cy="2520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V="1">
            <a:off x="3491784" y="4221088"/>
            <a:ext cx="432048" cy="1440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1" name="Arc 110"/>
          <p:cNvSpPr/>
          <p:nvPr/>
        </p:nvSpPr>
        <p:spPr>
          <a:xfrm>
            <a:off x="3923864" y="4293096"/>
            <a:ext cx="288000" cy="288000"/>
          </a:xfrm>
          <a:prstGeom prst="arc">
            <a:avLst>
              <a:gd name="adj1" fmla="val 10751584"/>
              <a:gd name="adj2" fmla="val 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Constantia" panose="02030602050306030303" pitchFamily="18" charset="0"/>
            </a:endParaRPr>
          </a:p>
        </p:txBody>
      </p:sp>
      <p:cxnSp>
        <p:nvCxnSpPr>
          <p:cNvPr id="112" name="Straight Connector 111"/>
          <p:cNvCxnSpPr>
            <a:endCxn id="111" idx="0"/>
          </p:cNvCxnSpPr>
          <p:nvPr/>
        </p:nvCxnSpPr>
        <p:spPr>
          <a:xfrm flipV="1">
            <a:off x="3923832" y="4439125"/>
            <a:ext cx="46" cy="2860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a:endCxn id="111" idx="2"/>
          </p:cNvCxnSpPr>
          <p:nvPr/>
        </p:nvCxnSpPr>
        <p:spPr>
          <a:xfrm flipV="1">
            <a:off x="4211864" y="4437096"/>
            <a:ext cx="0" cy="2880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1907728" y="4725144"/>
            <a:ext cx="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1763688" y="4797152"/>
            <a:ext cx="43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H="1">
            <a:off x="5148088" y="4437048"/>
            <a:ext cx="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a:off x="5004048" y="4365040"/>
            <a:ext cx="43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7020248" y="3141032"/>
            <a:ext cx="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6876208" y="3069024"/>
            <a:ext cx="43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V="1">
            <a:off x="5220024" y="3068960"/>
            <a:ext cx="48" cy="21602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004096" y="3068960"/>
            <a:ext cx="4320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076056" y="2996952"/>
            <a:ext cx="2880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5148064" y="2924944"/>
            <a:ext cx="144016"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24" name="Rectangle 123"/>
          <p:cNvSpPr/>
          <p:nvPr/>
        </p:nvSpPr>
        <p:spPr>
          <a:xfrm>
            <a:off x="4644136" y="2132856"/>
            <a:ext cx="1152000" cy="576000"/>
          </a:xfrm>
          <a:prstGeom prst="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400" dirty="0">
                <a:latin typeface="Constantia" panose="02030602050306030303" pitchFamily="18" charset="0"/>
              </a:rPr>
              <a:t>Grounded screen grid</a:t>
            </a:r>
            <a:endParaRPr lang="en-GB" sz="1000" dirty="0">
              <a:latin typeface="Constantia" panose="02030602050306030303" pitchFamily="18" charset="0"/>
            </a:endParaRPr>
          </a:p>
        </p:txBody>
      </p:sp>
      <p:sp>
        <p:nvSpPr>
          <p:cNvPr id="125" name="Oval 124"/>
          <p:cNvSpPr/>
          <p:nvPr/>
        </p:nvSpPr>
        <p:spPr>
          <a:xfrm>
            <a:off x="2339768" y="3645024"/>
            <a:ext cx="576000" cy="576000"/>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200" dirty="0">
                <a:solidFill>
                  <a:srgbClr val="FF0000"/>
                </a:solidFill>
                <a:latin typeface="Constantia" panose="02030602050306030303" pitchFamily="18" charset="0"/>
              </a:rPr>
              <a:t>RF in</a:t>
            </a:r>
          </a:p>
        </p:txBody>
      </p:sp>
      <p:cxnSp>
        <p:nvCxnSpPr>
          <p:cNvPr id="126" name="Straight Connector 125"/>
          <p:cNvCxnSpPr>
            <a:stCxn id="125" idx="0"/>
          </p:cNvCxnSpPr>
          <p:nvPr/>
        </p:nvCxnSpPr>
        <p:spPr>
          <a:xfrm flipH="1" flipV="1">
            <a:off x="2627736" y="3501008"/>
            <a:ext cx="32" cy="14401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a:off x="2627736" y="4365104"/>
            <a:ext cx="8640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V="1">
            <a:off x="2627736" y="4221088"/>
            <a:ext cx="40" cy="14401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9" name="Oval 128"/>
          <p:cNvSpPr/>
          <p:nvPr/>
        </p:nvSpPr>
        <p:spPr>
          <a:xfrm>
            <a:off x="6012160" y="2204864"/>
            <a:ext cx="720000" cy="720000"/>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solidFill>
                  <a:srgbClr val="FF0000"/>
                </a:solidFill>
                <a:latin typeface="Constantia" panose="02030602050306030303" pitchFamily="18" charset="0"/>
              </a:rPr>
              <a:t>RF out</a:t>
            </a:r>
          </a:p>
        </p:txBody>
      </p:sp>
      <p:cxnSp>
        <p:nvCxnSpPr>
          <p:cNvPr id="130" name="Straight Connector 129"/>
          <p:cNvCxnSpPr>
            <a:stCxn id="129" idx="0"/>
          </p:cNvCxnSpPr>
          <p:nvPr/>
        </p:nvCxnSpPr>
        <p:spPr>
          <a:xfrm flipV="1">
            <a:off x="6372160" y="1844824"/>
            <a:ext cx="40" cy="36004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flipH="1">
            <a:off x="5220072" y="3284984"/>
            <a:ext cx="11521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a:endCxn id="129" idx="4"/>
          </p:cNvCxnSpPr>
          <p:nvPr/>
        </p:nvCxnSpPr>
        <p:spPr>
          <a:xfrm flipH="1" flipV="1">
            <a:off x="6372160" y="2924864"/>
            <a:ext cx="40" cy="36012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51" name="Rectangle 150"/>
          <p:cNvSpPr/>
          <p:nvPr/>
        </p:nvSpPr>
        <p:spPr>
          <a:xfrm>
            <a:off x="3635992" y="4725144"/>
            <a:ext cx="864000" cy="720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dirty="0">
                <a:latin typeface="Constantia" panose="02030602050306030303" pitchFamily="18" charset="0"/>
              </a:rPr>
              <a:t>Cathode and filament</a:t>
            </a:r>
            <a:endParaRPr lang="en-GB" sz="1000" dirty="0">
              <a:latin typeface="Constantia" panose="02030602050306030303" pitchFamily="18" charset="0"/>
            </a:endParaRPr>
          </a:p>
        </p:txBody>
      </p:sp>
      <p:cxnSp>
        <p:nvCxnSpPr>
          <p:cNvPr id="152" name="Straight Connector 151"/>
          <p:cNvCxnSpPr/>
          <p:nvPr/>
        </p:nvCxnSpPr>
        <p:spPr>
          <a:xfrm>
            <a:off x="3492766" y="4581128"/>
            <a:ext cx="4311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3"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Example of SPS 200 MHz amplifier, tetrode RS2004</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Very simplified block </a:t>
            </a:r>
            <a:r>
              <a:rPr lang="en-GB" sz="2100" b="1" dirty="0" smtClean="0">
                <a:latin typeface="Constantia" pitchFamily="18" charset="0"/>
                <a:cs typeface="Times New Roman" pitchFamily="18" charset="0"/>
                <a:sym typeface="Wingdings" pitchFamily="2" charset="2"/>
              </a:rPr>
              <a:t>diagram</a:t>
            </a:r>
            <a:br>
              <a:rPr lang="en-GB" sz="2100" b="1" dirty="0" smtClean="0">
                <a:latin typeface="Constantia" pitchFamily="18" charset="0"/>
                <a:cs typeface="Times New Roman" pitchFamily="18" charset="0"/>
                <a:sym typeface="Wingdings" pitchFamily="2" charset="2"/>
              </a:rPr>
            </a:br>
            <a:r>
              <a:rPr lang="en-GB" sz="2100" b="1" dirty="0" smtClean="0">
                <a:latin typeface="Constantia" pitchFamily="18" charset="0"/>
                <a:cs typeface="Times New Roman" pitchFamily="18" charset="0"/>
                <a:sym typeface="Wingdings" pitchFamily="2" charset="2"/>
              </a:rPr>
              <a:t>small signal RF going in and amplified RF coming out</a:t>
            </a:r>
            <a:endParaRPr lang="en-GB" sz="2100" b="1" dirty="0">
              <a:latin typeface="Constantia" pitchFamily="18" charset="0"/>
              <a:cs typeface="Times New Roman" pitchFamily="18" charset="0"/>
              <a:sym typeface="Wingdings" pitchFamily="2" charset="2"/>
            </a:endParaRPr>
          </a:p>
        </p:txBody>
      </p:sp>
      <p:sp>
        <p:nvSpPr>
          <p:cNvPr id="159" name="Rectangle 158"/>
          <p:cNvSpPr/>
          <p:nvPr/>
        </p:nvSpPr>
        <p:spPr>
          <a:xfrm>
            <a:off x="668560" y="4509120"/>
            <a:ext cx="966121" cy="556921"/>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i="1" dirty="0">
                <a:latin typeface="Constantia" panose="02030602050306030303" pitchFamily="18" charset="0"/>
              </a:rPr>
              <a:t>U</a:t>
            </a:r>
            <a:r>
              <a:rPr lang="en-GB" sz="1600" baseline="-25000" dirty="0">
                <a:latin typeface="Constantia" panose="02030602050306030303" pitchFamily="18" charset="0"/>
              </a:rPr>
              <a:t>g1</a:t>
            </a:r>
            <a:r>
              <a:rPr lang="en-GB" sz="1200" baseline="-25000" dirty="0">
                <a:latin typeface="Constantia" panose="02030602050306030303" pitchFamily="18" charset="0"/>
              </a:rPr>
              <a:t/>
            </a:r>
            <a:br>
              <a:rPr lang="en-GB" sz="1200" baseline="-25000" dirty="0">
                <a:latin typeface="Constantia" panose="02030602050306030303" pitchFamily="18" charset="0"/>
              </a:rPr>
            </a:br>
            <a:r>
              <a:rPr lang="en-GB" sz="1000" b="1" dirty="0">
                <a:latin typeface="Constantia" panose="02030602050306030303" pitchFamily="18" charset="0"/>
              </a:rPr>
              <a:t>Control grid</a:t>
            </a:r>
          </a:p>
        </p:txBody>
      </p:sp>
      <p:sp>
        <p:nvSpPr>
          <p:cNvPr id="165" name="Rectangle 164"/>
          <p:cNvSpPr/>
          <p:nvPr/>
        </p:nvSpPr>
        <p:spPr>
          <a:xfrm>
            <a:off x="5585809" y="4100946"/>
            <a:ext cx="966121" cy="556921"/>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i="1" dirty="0">
                <a:latin typeface="Constantia" panose="02030602050306030303" pitchFamily="18" charset="0"/>
              </a:rPr>
              <a:t>U</a:t>
            </a:r>
            <a:r>
              <a:rPr lang="en-GB" sz="1600" baseline="-25000" dirty="0">
                <a:latin typeface="Constantia" panose="02030602050306030303" pitchFamily="18" charset="0"/>
              </a:rPr>
              <a:t>g2</a:t>
            </a:r>
            <a:r>
              <a:rPr lang="en-GB" sz="1200" baseline="-25000" dirty="0">
                <a:latin typeface="Constantia" panose="02030602050306030303" pitchFamily="18" charset="0"/>
              </a:rPr>
              <a:t/>
            </a:r>
            <a:br>
              <a:rPr lang="en-GB" sz="1200" baseline="-25000" dirty="0">
                <a:latin typeface="Constantia" panose="02030602050306030303" pitchFamily="18" charset="0"/>
              </a:rPr>
            </a:br>
            <a:r>
              <a:rPr lang="en-GB" sz="1000" b="1" dirty="0">
                <a:latin typeface="Constantia" panose="02030602050306030303" pitchFamily="18" charset="0"/>
              </a:rPr>
              <a:t>Screen grid</a:t>
            </a:r>
          </a:p>
        </p:txBody>
      </p:sp>
      <p:sp>
        <p:nvSpPr>
          <p:cNvPr id="166" name="TextBox 165"/>
          <p:cNvSpPr txBox="1"/>
          <p:nvPr/>
        </p:nvSpPr>
        <p:spPr>
          <a:xfrm>
            <a:off x="7636379" y="6443661"/>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262978615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Tetrode amplifier driving SPS RF</a:t>
            </a:r>
            <a:endParaRPr lang="en-GB" sz="3200" dirty="0">
              <a:solidFill>
                <a:srgbClr val="1F497D"/>
              </a:solidFill>
              <a:latin typeface="Constantia" pitchFamily="18" charset="0"/>
            </a:endParaRPr>
          </a:p>
        </p:txBody>
      </p:sp>
      <p:pic>
        <p:nvPicPr>
          <p:cNvPr id="12" name="Picture 2" descr="G:\Departments\AB\Groups\RF\Sections\PM\QA Inventory\Photographies\TWC 200MHz\Siemens\P712003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3528" y="2440229"/>
            <a:ext cx="216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G:\Departments\AB\Groups\RF\Sections\PM\QA Inventory\Photographies\TWC 200MHz\Siemens\P7170010.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99792" y="2440229"/>
            <a:ext cx="216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G:\Departments\AB\Groups\RF\Sections\PM\QA Inventory\Photographies\TWC 200MHz\Siemens\P1080044.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76056" y="2440229"/>
            <a:ext cx="3840000" cy="2880000"/>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Two transmitters, 2 </a:t>
            </a:r>
            <a:r>
              <a:rPr lang="en-GB" sz="2100" b="1" dirty="0">
                <a:latin typeface="Constantia" pitchFamily="18" charset="0"/>
                <a:cs typeface="Times New Roman" pitchFamily="18" charset="0"/>
                <a:sym typeface="Symbol" panose="05050102010706020507" pitchFamily="18" charset="2"/>
              </a:rPr>
              <a:t> </a:t>
            </a:r>
            <a:r>
              <a:rPr lang="en-GB" sz="2100" b="1" dirty="0">
                <a:latin typeface="Constantia" pitchFamily="18" charset="0"/>
                <a:cs typeface="Times New Roman" pitchFamily="18" charset="0"/>
                <a:sym typeface="Wingdings" pitchFamily="2" charset="2"/>
              </a:rPr>
              <a:t>1 MW at 200 MHz (almost continuous)</a:t>
            </a:r>
          </a:p>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Eight tetrodes per amplifier</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18" name="TextBox 17"/>
          <p:cNvSpPr txBox="1"/>
          <p:nvPr/>
        </p:nvSpPr>
        <p:spPr>
          <a:xfrm>
            <a:off x="323528" y="2110326"/>
            <a:ext cx="216000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RS2004 tetrode</a:t>
            </a:r>
            <a:endParaRPr lang="en-US" sz="1662" b="1" dirty="0">
              <a:solidFill>
                <a:prstClr val="black"/>
              </a:solidFill>
              <a:latin typeface="Constantia" panose="02030602050306030303" pitchFamily="18" charset="0"/>
            </a:endParaRPr>
          </a:p>
        </p:txBody>
      </p:sp>
      <p:sp>
        <p:nvSpPr>
          <p:cNvPr id="19" name="TextBox 18"/>
          <p:cNvSpPr txBox="1"/>
          <p:nvPr/>
        </p:nvSpPr>
        <p:spPr>
          <a:xfrm>
            <a:off x="2686050" y="2110326"/>
            <a:ext cx="216000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Amplifier trolley</a:t>
            </a:r>
            <a:endParaRPr lang="en-US" sz="1662" b="1" dirty="0">
              <a:solidFill>
                <a:prstClr val="black"/>
              </a:solidFill>
              <a:latin typeface="Constantia" panose="02030602050306030303" pitchFamily="18" charset="0"/>
            </a:endParaRPr>
          </a:p>
        </p:txBody>
      </p:sp>
      <p:sp>
        <p:nvSpPr>
          <p:cNvPr id="20" name="TextBox 19"/>
          <p:cNvSpPr txBox="1"/>
          <p:nvPr/>
        </p:nvSpPr>
        <p:spPr>
          <a:xfrm>
            <a:off x="5076057" y="2092120"/>
            <a:ext cx="3766386"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Complete transmitter</a:t>
            </a:r>
            <a:endParaRPr lang="en-US" sz="1662" b="1" dirty="0">
              <a:solidFill>
                <a:prstClr val="black"/>
              </a:solidFill>
              <a:latin typeface="Constantia" panose="02030602050306030303" pitchFamily="18" charset="0"/>
            </a:endParaRPr>
          </a:p>
        </p:txBody>
      </p:sp>
      <p:sp>
        <p:nvSpPr>
          <p:cNvPr id="21" name="TextBox 20"/>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
        <p:nvSpPr>
          <p:cNvPr id="2" name="TextBox 1"/>
          <p:cNvSpPr txBox="1"/>
          <p:nvPr/>
        </p:nvSpPr>
        <p:spPr>
          <a:xfrm>
            <a:off x="539930" y="5956663"/>
            <a:ext cx="3509555" cy="646331"/>
          </a:xfrm>
          <a:prstGeom prst="rect">
            <a:avLst/>
          </a:prstGeom>
          <a:noFill/>
        </p:spPr>
        <p:txBody>
          <a:bodyPr wrap="square" rtlCol="0">
            <a:spAutoFit/>
          </a:bodyPr>
          <a:lstStyle/>
          <a:p>
            <a:pPr marL="285750" indent="-285750">
              <a:buFont typeface="Wingdings" panose="05000000000000000000" pitchFamily="2" charset="2"/>
              <a:buChar char="Ø"/>
            </a:pPr>
            <a:r>
              <a:rPr lang="en-GB" b="1" dirty="0">
                <a:latin typeface="Constantia" pitchFamily="18" charset="0"/>
                <a:cs typeface="Times New Roman" pitchFamily="18" charset="0"/>
                <a:sym typeface="Wingdings" pitchFamily="2" charset="2"/>
              </a:rPr>
              <a:t>In operation since 1976</a:t>
            </a:r>
          </a:p>
          <a:p>
            <a:endParaRPr lang="de-DE" dirty="0"/>
          </a:p>
        </p:txBody>
      </p:sp>
      <p:sp>
        <p:nvSpPr>
          <p:cNvPr id="3" name="TextBox 2"/>
          <p:cNvSpPr txBox="1"/>
          <p:nvPr/>
        </p:nvSpPr>
        <p:spPr>
          <a:xfrm>
            <a:off x="5138057" y="5477691"/>
            <a:ext cx="3775140" cy="348109"/>
          </a:xfrm>
          <a:prstGeom prst="rect">
            <a:avLst/>
          </a:prstGeom>
          <a:noFill/>
        </p:spPr>
        <p:txBody>
          <a:bodyPr wrap="square" rtlCol="0">
            <a:spAutoFit/>
          </a:bodyPr>
          <a:lstStyle/>
          <a:p>
            <a:pPr marL="285750" indent="-285750">
              <a:buFont typeface="Arial" panose="020B0604020202020204" pitchFamily="34" charset="0"/>
              <a:buChar char="•"/>
            </a:pPr>
            <a:r>
              <a:rPr lang="en-US" sz="1662" dirty="0">
                <a:solidFill>
                  <a:prstClr val="black"/>
                </a:solidFill>
                <a:latin typeface="Constantia" panose="02030602050306030303" pitchFamily="18" charset="0"/>
              </a:rPr>
              <a:t>Consists of 8 individual amplifiers</a:t>
            </a:r>
            <a:r>
              <a:rPr lang="en-US" sz="1662" dirty="0" smtClean="0">
                <a:solidFill>
                  <a:prstClr val="black"/>
                </a:solidFill>
                <a:latin typeface="Constantia" panose="02030602050306030303" pitchFamily="18" charset="0"/>
              </a:rPr>
              <a:t>.</a:t>
            </a:r>
          </a:p>
        </p:txBody>
      </p:sp>
    </p:spTree>
    <p:extLst>
      <p:ext uri="{BB962C8B-B14F-4D97-AF65-F5344CB8AC3E}">
        <p14:creationId xmlns:p14="http://schemas.microsoft.com/office/powerpoint/2010/main" val="41364849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orange&#10;&#10;Description automatically generated">
            <a:extLst>
              <a:ext uri="{FF2B5EF4-FFF2-40B4-BE49-F238E27FC236}">
                <a16:creationId xmlns:a16="http://schemas.microsoft.com/office/drawing/2014/main" id="{391202BC-5925-460D-BDAC-EC5C282F66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7215" y="2494772"/>
            <a:ext cx="3946114" cy="2796522"/>
          </a:xfrm>
          <a:prstGeom prst="rect">
            <a:avLst/>
          </a:prstGeom>
          <a:effectLst>
            <a:outerShdw blurRad="50800" dist="38100" dir="2700000" algn="tl" rotWithShape="0">
              <a:prstClr val="black">
                <a:alpha val="40000"/>
              </a:prstClr>
            </a:outerShdw>
          </a:effectLst>
        </p:spPr>
      </p:pic>
      <p:pic>
        <p:nvPicPr>
          <p:cNvPr id="7" name="Picture 6" descr="A picture containing text, indoor, store, several&#10;&#10;Description automatically generated">
            <a:extLst>
              <a:ext uri="{FF2B5EF4-FFF2-40B4-BE49-F238E27FC236}">
                <a16:creationId xmlns:a16="http://schemas.microsoft.com/office/drawing/2014/main" id="{D73F5585-FA4B-4AF8-9009-C989EC843D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018" y="2512956"/>
            <a:ext cx="4212826" cy="2835276"/>
          </a:xfrm>
          <a:prstGeom prst="rect">
            <a:avLst/>
          </a:prstGeom>
        </p:spPr>
      </p:pic>
      <p:sp>
        <p:nvSpPr>
          <p:cNvPr id="8" name="TextBox 7">
            <a:extLst>
              <a:ext uri="{FF2B5EF4-FFF2-40B4-BE49-F238E27FC236}">
                <a16:creationId xmlns:a16="http://schemas.microsoft.com/office/drawing/2014/main" id="{983B5E30-1B13-48E7-9D15-B6A3CF1C7590}"/>
              </a:ext>
            </a:extLst>
          </p:cNvPr>
          <p:cNvSpPr txBox="1"/>
          <p:nvPr/>
        </p:nvSpPr>
        <p:spPr>
          <a:xfrm>
            <a:off x="309017" y="1221129"/>
            <a:ext cx="8234092" cy="707886"/>
          </a:xfrm>
          <a:prstGeom prst="rect">
            <a:avLst/>
          </a:prstGeom>
          <a:noFill/>
        </p:spPr>
        <p:txBody>
          <a:bodyPr wrap="square" rtlCol="0">
            <a:spAutoFit/>
          </a:bodyPr>
          <a:lstStyle/>
          <a:p>
            <a:r>
              <a:rPr lang="en-US" sz="2000" dirty="0"/>
              <a:t>Amplifiers of the 200 MHz travelling wave system in the CERN SPS and their coaxial power lines leading to the underground installation (feeder lines)</a:t>
            </a:r>
            <a:endParaRPr lang="en-GB" sz="2000" dirty="0"/>
          </a:p>
        </p:txBody>
      </p:sp>
      <p:sp>
        <p:nvSpPr>
          <p:cNvPr id="9" name="Rectangle 3"/>
          <p:cNvSpPr>
            <a:spLocks noChangeArrowheads="1"/>
          </p:cNvSpPr>
          <p:nvPr/>
        </p:nvSpPr>
        <p:spPr bwMode="auto">
          <a:xfrm>
            <a:off x="309017" y="87085"/>
            <a:ext cx="8538891" cy="1482163"/>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a:solidFill>
                  <a:srgbClr val="1F497D"/>
                </a:solidFill>
                <a:latin typeface="Constantia" pitchFamily="18" charset="0"/>
              </a:rPr>
              <a:t>Example: Tetrode amplifier driving SPS </a:t>
            </a:r>
            <a:r>
              <a:rPr lang="en-GB" sz="3200" b="1" dirty="0" smtClean="0">
                <a:solidFill>
                  <a:srgbClr val="1F497D"/>
                </a:solidFill>
                <a:latin typeface="Constantia" pitchFamily="18" charset="0"/>
              </a:rPr>
              <a:t>RF</a:t>
            </a:r>
          </a:p>
          <a:p>
            <a:pPr eaLnBrk="1" fontAlgn="auto" hangingPunct="1">
              <a:spcBef>
                <a:spcPct val="0"/>
              </a:spcBef>
              <a:spcAft>
                <a:spcPts val="0"/>
              </a:spcAft>
            </a:pPr>
            <a:r>
              <a:rPr lang="en-GB" sz="3200" b="1" dirty="0">
                <a:solidFill>
                  <a:srgbClr val="1F497D"/>
                </a:solidFill>
                <a:latin typeface="Constantia" pitchFamily="18" charset="0"/>
              </a:rPr>
              <a:t>a</a:t>
            </a:r>
            <a:r>
              <a:rPr lang="en-GB" sz="3200" b="1" dirty="0" smtClean="0">
                <a:solidFill>
                  <a:srgbClr val="1F497D"/>
                </a:solidFill>
                <a:latin typeface="Constantia" pitchFamily="18" charset="0"/>
              </a:rPr>
              <a:t>nd transfer to the cavity</a:t>
            </a:r>
            <a:endParaRPr lang="en-GB" sz="3200" b="1" dirty="0">
              <a:solidFill>
                <a:srgbClr val="1F497D"/>
              </a:solidFill>
              <a:latin typeface="Constantia" pitchFamily="18" charset="0"/>
            </a:endParaRPr>
          </a:p>
          <a:p>
            <a:pPr algn="ctr" eaLnBrk="1" fontAlgn="auto" hangingPunct="1">
              <a:spcBef>
                <a:spcPct val="0"/>
              </a:spcBef>
              <a:spcAft>
                <a:spcPts val="0"/>
              </a:spcAft>
            </a:pPr>
            <a:endParaRPr lang="en-GB" sz="3200" dirty="0">
              <a:solidFill>
                <a:srgbClr val="1F497D"/>
              </a:solidFill>
              <a:latin typeface="Constantia" pitchFamily="18" charset="0"/>
            </a:endParaRPr>
          </a:p>
        </p:txBody>
      </p:sp>
      <p:sp>
        <p:nvSpPr>
          <p:cNvPr id="10" name="TextBox 9">
            <a:extLst>
              <a:ext uri="{FF2B5EF4-FFF2-40B4-BE49-F238E27FC236}">
                <a16:creationId xmlns:a16="http://schemas.microsoft.com/office/drawing/2014/main" id="{983B5E30-1B13-48E7-9D15-B6A3CF1C7590}"/>
              </a:ext>
            </a:extLst>
          </p:cNvPr>
          <p:cNvSpPr txBox="1"/>
          <p:nvPr/>
        </p:nvSpPr>
        <p:spPr>
          <a:xfrm>
            <a:off x="461416" y="5649438"/>
            <a:ext cx="8234092" cy="707886"/>
          </a:xfrm>
          <a:prstGeom prst="rect">
            <a:avLst/>
          </a:prstGeom>
          <a:noFill/>
        </p:spPr>
        <p:txBody>
          <a:bodyPr wrap="square" rtlCol="0">
            <a:spAutoFit/>
          </a:bodyPr>
          <a:lstStyle/>
          <a:p>
            <a:r>
              <a:rPr lang="en-US" sz="2000" dirty="0" smtClean="0"/>
              <a:t>Having the amplifiers on the surface and the cavity underground is only possible because no strict matching from amplifier to cavity is needed.</a:t>
            </a:r>
            <a:endParaRPr lang="en-GB" sz="2000" dirty="0"/>
          </a:p>
        </p:txBody>
      </p:sp>
    </p:spTree>
    <p:extLst>
      <p:ext uri="{BB962C8B-B14F-4D97-AF65-F5344CB8AC3E}">
        <p14:creationId xmlns:p14="http://schemas.microsoft.com/office/powerpoint/2010/main" val="38970846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rotWithShape="1">
          <a:blip r:embed="rId2" cstate="print">
            <a:extLst>
              <a:ext uri="{28A0092B-C50C-407E-A947-70E740481C1C}">
                <a14:useLocalDpi xmlns:a14="http://schemas.microsoft.com/office/drawing/2010/main" val="0"/>
              </a:ext>
            </a:extLst>
          </a:blip>
          <a:srcRect l="5041" r="12620"/>
          <a:stretch/>
        </p:blipFill>
        <p:spPr>
          <a:xfrm>
            <a:off x="971999" y="2252330"/>
            <a:ext cx="3600000" cy="2526707"/>
          </a:xfrm>
          <a:prstGeom prst="rect">
            <a:avLst/>
          </a:prstGeom>
        </p:spPr>
      </p:pic>
      <p:sp>
        <p:nvSpPr>
          <p:cNvPr id="10"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Tetrode amplifier driving PS RF</a:t>
            </a:r>
            <a:endParaRPr lang="en-GB" sz="3200" dirty="0">
              <a:solidFill>
                <a:srgbClr val="1F497D"/>
              </a:solidFill>
              <a:latin typeface="Constantia" pitchFamily="18" charset="0"/>
            </a:endParaRPr>
          </a:p>
        </p:txBody>
      </p:sp>
      <p:sp>
        <p:nvSpPr>
          <p:cNvPr id="16" name="Rectangle 7"/>
          <p:cNvSpPr>
            <a:spLocks noChangeArrowheads="1"/>
          </p:cNvSpPr>
          <p:nvPr/>
        </p:nvSpPr>
        <p:spPr bwMode="auto">
          <a:xfrm>
            <a:off x="503237" y="838200"/>
            <a:ext cx="8228639"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Frequency range 2.8…10 MHz, ~60 kW per cavity, 11 units</a:t>
            </a:r>
          </a:p>
          <a:p>
            <a:pPr marL="457200" indent="-457200" algn="l">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Space constraints to have amplifier installed below cavity</a:t>
            </a: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smtClean="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Tetrode is obvious choice</a:t>
            </a:r>
          </a:p>
          <a:p>
            <a:pPr marL="914400" lvl="1" indent="-457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High power in small </a:t>
            </a:r>
            <a:r>
              <a:rPr lang="en-GB" b="1" dirty="0" smtClean="0">
                <a:solidFill>
                  <a:srgbClr val="1F497D"/>
                </a:solidFill>
                <a:latin typeface="Constantia" pitchFamily="18" charset="0"/>
                <a:cs typeface="Times New Roman" pitchFamily="18" charset="0"/>
                <a:sym typeface="Wingdings" pitchFamily="2" charset="2"/>
              </a:rPr>
              <a:t>volume is needed</a:t>
            </a:r>
            <a:endParaRPr lang="en-GB" b="1" dirty="0">
              <a:solidFill>
                <a:srgbClr val="1F497D"/>
              </a:solidFill>
              <a:latin typeface="Constantia" pitchFamily="18" charset="0"/>
              <a:cs typeface="Times New Roman" pitchFamily="18" charset="0"/>
              <a:sym typeface="Wingdings" pitchFamily="2" charset="2"/>
            </a:endParaRPr>
          </a:p>
          <a:p>
            <a:pPr marL="914400" lvl="1" indent="-457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Operates in radioactive </a:t>
            </a:r>
            <a:r>
              <a:rPr lang="en-GB" b="1" dirty="0" smtClean="0">
                <a:solidFill>
                  <a:srgbClr val="1F497D"/>
                </a:solidFill>
                <a:latin typeface="Constantia" pitchFamily="18" charset="0"/>
                <a:cs typeface="Times New Roman" pitchFamily="18" charset="0"/>
                <a:sym typeface="Wingdings" pitchFamily="2" charset="2"/>
              </a:rPr>
              <a:t>environment (consists of ceramics and metal parts)</a:t>
            </a:r>
            <a:endParaRPr lang="en-GB" b="1" dirty="0">
              <a:solidFill>
                <a:srgbClr val="1F497D"/>
              </a:solidFill>
              <a:latin typeface="Constantia" pitchFamily="18" charset="0"/>
              <a:cs typeface="Times New Roman" pitchFamily="18" charset="0"/>
              <a:sym typeface="Wingdings" pitchFamily="2" charset="2"/>
            </a:endParaRPr>
          </a:p>
        </p:txBody>
      </p:sp>
      <p:pic>
        <p:nvPicPr>
          <p:cNvPr id="11" name="Picture 1" descr="image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2938" y="2252330"/>
            <a:ext cx="3331090" cy="2526707"/>
          </a:xfrm>
          <a:prstGeom prst="rect">
            <a:avLst/>
          </a:prstGeom>
          <a:noFill/>
          <a:ln w="63500">
            <a:noFill/>
            <a:miter lim="800000"/>
            <a:headEnd/>
            <a:tailEnd/>
          </a:ln>
          <a:extLst>
            <a:ext uri="{909E8E84-426E-40DD-AFC4-6F175D3DCCD1}">
              <a14:hiddenFill xmlns:a14="http://schemas.microsoft.com/office/drawing/2010/main">
                <a:solidFill>
                  <a:srgbClr val="FFFFFF"/>
                </a:solidFill>
              </a14:hiddenFill>
            </a:ext>
          </a:extLst>
        </p:spPr>
      </p:pic>
      <p:cxnSp>
        <p:nvCxnSpPr>
          <p:cNvPr id="17" name="Straight Arrow Connector 16"/>
          <p:cNvCxnSpPr/>
          <p:nvPr/>
        </p:nvCxnSpPr>
        <p:spPr>
          <a:xfrm flipV="1">
            <a:off x="3707606" y="3634336"/>
            <a:ext cx="3040877" cy="175267"/>
          </a:xfrm>
          <a:prstGeom prst="straightConnector1">
            <a:avLst/>
          </a:prstGeom>
          <a:ln w="38100">
            <a:solidFill>
              <a:srgbClr val="FFFF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869406" y="3681413"/>
            <a:ext cx="73819" cy="840581"/>
          </a:xfrm>
          <a:prstGeom prst="line">
            <a:avLst/>
          </a:prstGeom>
          <a:ln w="349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851786" y="3450431"/>
            <a:ext cx="841533" cy="236842"/>
          </a:xfrm>
          <a:prstGeom prst="line">
            <a:avLst/>
          </a:prstGeom>
          <a:ln w="349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681413" y="3440906"/>
            <a:ext cx="52387" cy="737394"/>
          </a:xfrm>
          <a:prstGeom prst="line">
            <a:avLst/>
          </a:prstGeom>
          <a:ln w="349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945606" y="4176714"/>
            <a:ext cx="797719" cy="335755"/>
          </a:xfrm>
          <a:prstGeom prst="line">
            <a:avLst/>
          </a:prstGeom>
          <a:ln w="34925">
            <a:solidFill>
              <a:srgbClr val="FFFF00"/>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5161315" y="4779037"/>
            <a:ext cx="3331090" cy="603883"/>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Amplifier </a:t>
            </a:r>
            <a:r>
              <a:rPr lang="en-GB" sz="1662" b="1" dirty="0" smtClean="0">
                <a:solidFill>
                  <a:prstClr val="black"/>
                </a:solidFill>
                <a:latin typeface="Constantia" panose="02030602050306030303" pitchFamily="18" charset="0"/>
              </a:rPr>
              <a:t>trolley underneath cavity</a:t>
            </a:r>
            <a:endParaRPr lang="en-US" sz="1662"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39686309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491008" y="892174"/>
            <a:ext cx="4531072" cy="5318126"/>
          </a:xfrm>
        </p:spPr>
        <p:txBody>
          <a:bodyPr>
            <a:normAutofit fontScale="70000" lnSpcReduction="20000"/>
          </a:bodyPr>
          <a:lstStyle/>
          <a:p>
            <a:pPr>
              <a:lnSpc>
                <a:spcPct val="120000"/>
              </a:lnSpc>
            </a:pPr>
            <a:r>
              <a:rPr lang="en-US" b="1" dirty="0">
                <a:latin typeface="Constantia" panose="02030602050306030303" pitchFamily="18" charset="0"/>
              </a:rPr>
              <a:t>In a </a:t>
            </a:r>
            <a:r>
              <a:rPr lang="en-US" b="1" dirty="0">
                <a:solidFill>
                  <a:srgbClr val="1F497D"/>
                </a:solidFill>
                <a:latin typeface="Constantia" panose="02030602050306030303" pitchFamily="18" charset="0"/>
              </a:rPr>
              <a:t>push-pull</a:t>
            </a:r>
            <a:r>
              <a:rPr lang="en-US" b="1" dirty="0">
                <a:latin typeface="Constantia" panose="02030602050306030303" pitchFamily="18" charset="0"/>
              </a:rPr>
              <a:t> circuit the RF signal is applied to </a:t>
            </a:r>
            <a:r>
              <a:rPr lang="en-US" b="1" dirty="0">
                <a:solidFill>
                  <a:srgbClr val="1F497D"/>
                </a:solidFill>
                <a:latin typeface="Constantia" panose="02030602050306030303" pitchFamily="18" charset="0"/>
              </a:rPr>
              <a:t>two devices</a:t>
            </a:r>
          </a:p>
          <a:p>
            <a:pPr lvl="1">
              <a:lnSpc>
                <a:spcPct val="120000"/>
              </a:lnSpc>
            </a:pPr>
            <a:r>
              <a:rPr lang="en-US" b="1" dirty="0">
                <a:latin typeface="Constantia" panose="02030602050306030303" pitchFamily="18" charset="0"/>
              </a:rPr>
              <a:t>One of the devices is </a:t>
            </a:r>
            <a:r>
              <a:rPr lang="en-US" b="1" dirty="0" smtClean="0">
                <a:latin typeface="Constantia" panose="02030602050306030303" pitchFamily="18" charset="0"/>
              </a:rPr>
              <a:t>acting </a:t>
            </a:r>
            <a:r>
              <a:rPr lang="en-US" b="1" dirty="0">
                <a:latin typeface="Constantia" panose="02030602050306030303" pitchFamily="18" charset="0"/>
              </a:rPr>
              <a:t>on the positive voltage swing and off during the negative voltage swing</a:t>
            </a:r>
          </a:p>
          <a:p>
            <a:pPr lvl="1">
              <a:lnSpc>
                <a:spcPct val="120000"/>
              </a:lnSpc>
            </a:pPr>
            <a:r>
              <a:rPr lang="en-US" b="1" dirty="0">
                <a:latin typeface="Constantia" panose="02030602050306030303" pitchFamily="18" charset="0"/>
              </a:rPr>
              <a:t>The other device works in the opposite manner so that the two devices conduct half the time</a:t>
            </a:r>
          </a:p>
          <a:p>
            <a:pPr lvl="1">
              <a:lnSpc>
                <a:spcPct val="120000"/>
              </a:lnSpc>
              <a:buFont typeface="Symbol" panose="05050102010706020507" pitchFamily="18" charset="2"/>
              <a:buChar char="®"/>
            </a:pPr>
            <a:r>
              <a:rPr lang="en-US" b="1" dirty="0">
                <a:solidFill>
                  <a:srgbClr val="1F497D"/>
                </a:solidFill>
                <a:latin typeface="Constantia" panose="02030602050306030303" pitchFamily="18" charset="0"/>
              </a:rPr>
              <a:t>The full RF signal is then </a:t>
            </a:r>
            <a:r>
              <a:rPr lang="en-US" b="1" dirty="0" smtClean="0">
                <a:solidFill>
                  <a:srgbClr val="1F497D"/>
                </a:solidFill>
                <a:latin typeface="Constantia" panose="02030602050306030303" pitchFamily="18" charset="0"/>
              </a:rPr>
              <a:t>amplified and need to be recombined.</a:t>
            </a:r>
            <a:endParaRPr lang="en-US" b="1" dirty="0">
              <a:solidFill>
                <a:srgbClr val="1F497D"/>
              </a:solidFill>
              <a:latin typeface="Constantia" panose="02030602050306030303" pitchFamily="18" charset="0"/>
            </a:endParaRPr>
          </a:p>
          <a:p>
            <a:pPr>
              <a:lnSpc>
                <a:spcPct val="120000"/>
              </a:lnSpc>
            </a:pPr>
            <a:endParaRPr lang="en-US" b="1" dirty="0">
              <a:latin typeface="Constantia" panose="02030602050306030303" pitchFamily="18" charset="0"/>
            </a:endParaRPr>
          </a:p>
          <a:p>
            <a:pPr>
              <a:lnSpc>
                <a:spcPct val="120000"/>
              </a:lnSpc>
              <a:buFont typeface="Symbol" panose="05050102010706020507" pitchFamily="18" charset="2"/>
              <a:buChar char="®"/>
            </a:pPr>
            <a:r>
              <a:rPr lang="en-US" b="1" dirty="0">
                <a:solidFill>
                  <a:srgbClr val="C0504D"/>
                </a:solidFill>
                <a:latin typeface="Constantia" panose="02030602050306030303" pitchFamily="18" charset="0"/>
              </a:rPr>
              <a:t>Needs two different type of </a:t>
            </a:r>
            <a:r>
              <a:rPr lang="en-US" b="1" dirty="0" smtClean="0">
                <a:solidFill>
                  <a:srgbClr val="C0504D"/>
                </a:solidFill>
                <a:latin typeface="Constantia" panose="02030602050306030303" pitchFamily="18" charset="0"/>
              </a:rPr>
              <a:t>devices that work as “ matched pairs” - and this cannot be obtained in RF.</a:t>
            </a:r>
            <a:endParaRPr lang="en-GB" b="1" dirty="0">
              <a:solidFill>
                <a:srgbClr val="C0504D"/>
              </a:solidFill>
              <a:latin typeface="Constantia" panose="02030602050306030303" pitchFamily="18" charset="0"/>
            </a:endParaRPr>
          </a:p>
        </p:txBody>
      </p:sp>
      <p:sp>
        <p:nvSpPr>
          <p:cNvPr id="3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RF solid state amplifiers</a:t>
            </a:r>
            <a:endParaRPr lang="en-GB" sz="3200" dirty="0">
              <a:solidFill>
                <a:srgbClr val="1F497D"/>
              </a:solidFill>
              <a:latin typeface="Constantia" pitchFamily="18" charset="0"/>
            </a:endParaRPr>
          </a:p>
        </p:txBody>
      </p:sp>
      <p:grpSp>
        <p:nvGrpSpPr>
          <p:cNvPr id="8" name="Group 7"/>
          <p:cNvGrpSpPr/>
          <p:nvPr/>
        </p:nvGrpSpPr>
        <p:grpSpPr>
          <a:xfrm>
            <a:off x="1493658" y="1093061"/>
            <a:ext cx="2619273" cy="3130681"/>
            <a:chOff x="1493658" y="1093061"/>
            <a:chExt cx="2619273" cy="3130681"/>
          </a:xfrm>
        </p:grpSpPr>
        <p:cxnSp>
          <p:nvCxnSpPr>
            <p:cNvPr id="12" name="Straight Connector 11"/>
            <p:cNvCxnSpPr/>
            <p:nvPr/>
          </p:nvCxnSpPr>
          <p:spPr>
            <a:xfrm>
              <a:off x="2411760" y="1955490"/>
              <a:ext cx="0" cy="17281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411760" y="1955490"/>
              <a:ext cx="37804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411760" y="3683682"/>
              <a:ext cx="37804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789802" y="1739466"/>
              <a:ext cx="0" cy="432048"/>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789802" y="3467658"/>
              <a:ext cx="0" cy="43204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789802" y="1774424"/>
              <a:ext cx="162018" cy="7200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2789802" y="2063502"/>
              <a:ext cx="162018" cy="108012"/>
            </a:xfrm>
            <a:prstGeom prst="line">
              <a:avLst/>
            </a:prstGeom>
            <a:ln w="25400">
              <a:solidFill>
                <a:srgbClr val="00B050"/>
              </a:solidFill>
              <a:headEnd type="triangle"/>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925706" y="2819586"/>
              <a:ext cx="486054" cy="0"/>
            </a:xfrm>
            <a:prstGeom prst="line">
              <a:avLst/>
            </a:prstGeom>
            <a:ln w="25400">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951820" y="1577448"/>
              <a:ext cx="0" cy="196976"/>
            </a:xfrm>
            <a:prstGeom prst="line">
              <a:avLst/>
            </a:prstGeom>
            <a:ln w="25400">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789802" y="3490912"/>
              <a:ext cx="162018" cy="108000"/>
            </a:xfrm>
            <a:prstGeom prst="line">
              <a:avLst/>
            </a:prstGeom>
            <a:ln w="25400">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789802" y="3791694"/>
              <a:ext cx="162018" cy="72000"/>
            </a:xfrm>
            <a:prstGeom prst="line">
              <a:avLst/>
            </a:prstGeom>
            <a:ln w="25400">
              <a:solidFill>
                <a:srgbClr val="FF0000"/>
              </a:solidFill>
              <a:head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951820" y="2171514"/>
              <a:ext cx="0" cy="64807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951820" y="2819586"/>
              <a:ext cx="540060" cy="0"/>
            </a:xfrm>
            <a:prstGeom prst="line">
              <a:avLst/>
            </a:prstGeom>
            <a:ln w="254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951820" y="3863694"/>
              <a:ext cx="0" cy="2520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843808" y="4115730"/>
              <a:ext cx="21602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897826" y="4169736"/>
              <a:ext cx="10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924886" y="4223742"/>
              <a:ext cx="5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024000" y="1820475"/>
              <a:ext cx="877163" cy="307777"/>
            </a:xfrm>
            <a:prstGeom prst="rect">
              <a:avLst/>
            </a:prstGeom>
            <a:noFill/>
          </p:spPr>
          <p:txBody>
            <a:bodyPr wrap="none" rtlCol="0">
              <a:spAutoFit/>
            </a:bodyPr>
            <a:lstStyle/>
            <a:p>
              <a:r>
                <a:rPr lang="en-GB" sz="1400" dirty="0">
                  <a:latin typeface="Constantia" panose="02030602050306030303" pitchFamily="18" charset="0"/>
                </a:rPr>
                <a:t>NPN BJT</a:t>
              </a:r>
            </a:p>
          </p:txBody>
        </p:sp>
        <p:sp>
          <p:nvSpPr>
            <p:cNvPr id="47" name="TextBox 46"/>
            <p:cNvSpPr txBox="1"/>
            <p:nvPr/>
          </p:nvSpPr>
          <p:spPr>
            <a:xfrm>
              <a:off x="3024000" y="3564371"/>
              <a:ext cx="844975" cy="307777"/>
            </a:xfrm>
            <a:prstGeom prst="rect">
              <a:avLst/>
            </a:prstGeom>
            <a:noFill/>
          </p:spPr>
          <p:txBody>
            <a:bodyPr wrap="none" rtlCol="0">
              <a:spAutoFit/>
            </a:bodyPr>
            <a:lstStyle/>
            <a:p>
              <a:r>
                <a:rPr lang="en-GB" sz="1400" dirty="0">
                  <a:latin typeface="Constantia" panose="02030602050306030303" pitchFamily="18" charset="0"/>
                </a:rPr>
                <a:t>PNP BJT</a:t>
              </a:r>
            </a:p>
          </p:txBody>
        </p:sp>
        <p:sp>
          <p:nvSpPr>
            <p:cNvPr id="54" name="TextBox 53"/>
            <p:cNvSpPr txBox="1"/>
            <p:nvPr/>
          </p:nvSpPr>
          <p:spPr>
            <a:xfrm>
              <a:off x="1673184" y="2441544"/>
              <a:ext cx="471604" cy="369332"/>
            </a:xfrm>
            <a:prstGeom prst="rect">
              <a:avLst/>
            </a:prstGeom>
            <a:noFill/>
          </p:spPr>
          <p:txBody>
            <a:bodyPr wrap="none" rtlCol="0">
              <a:spAutoFit/>
            </a:bodyPr>
            <a:lstStyle/>
            <a:p>
              <a:r>
                <a:rPr lang="en-GB" i="1" dirty="0">
                  <a:latin typeface="Constantia" panose="02030602050306030303" pitchFamily="18" charset="0"/>
                </a:rPr>
                <a:t>V</a:t>
              </a:r>
              <a:r>
                <a:rPr lang="en-GB" baseline="-25000" dirty="0">
                  <a:latin typeface="Constantia" panose="02030602050306030303" pitchFamily="18" charset="0"/>
                </a:rPr>
                <a:t>in</a:t>
              </a:r>
            </a:p>
          </p:txBody>
        </p:sp>
        <p:cxnSp>
          <p:nvCxnSpPr>
            <p:cNvPr id="59" name="Straight Connector 58"/>
            <p:cNvCxnSpPr/>
            <p:nvPr/>
          </p:nvCxnSpPr>
          <p:spPr>
            <a:xfrm>
              <a:off x="2951820" y="2819586"/>
              <a:ext cx="0" cy="67132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1" name="Arc 70"/>
            <p:cNvSpPr/>
            <p:nvPr/>
          </p:nvSpPr>
          <p:spPr>
            <a:xfrm>
              <a:off x="1574649" y="2739899"/>
              <a:ext cx="80991" cy="161982"/>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5" name="Arc 74"/>
            <p:cNvSpPr/>
            <p:nvPr/>
          </p:nvSpPr>
          <p:spPr>
            <a:xfrm flipV="1">
              <a:off x="1493658" y="2739881"/>
              <a:ext cx="80991" cy="161982"/>
            </a:xfrm>
            <a:prstGeom prst="arc">
              <a:avLst>
                <a:gd name="adj1" fmla="val 10754166"/>
                <a:gd name="adj2" fmla="val 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6" name="Arc 75"/>
            <p:cNvSpPr/>
            <p:nvPr/>
          </p:nvSpPr>
          <p:spPr>
            <a:xfrm>
              <a:off x="4031940" y="2441544"/>
              <a:ext cx="80991" cy="810000"/>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7" name="Arc 76"/>
            <p:cNvSpPr/>
            <p:nvPr/>
          </p:nvSpPr>
          <p:spPr>
            <a:xfrm flipV="1">
              <a:off x="3950949" y="2441544"/>
              <a:ext cx="80991" cy="810000"/>
            </a:xfrm>
            <a:prstGeom prst="arc">
              <a:avLst>
                <a:gd name="adj1" fmla="val 10754166"/>
                <a:gd name="adj2" fmla="val 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36" name="TextBox 35"/>
            <p:cNvSpPr txBox="1"/>
            <p:nvPr/>
          </p:nvSpPr>
          <p:spPr>
            <a:xfrm>
              <a:off x="2686834" y="1093061"/>
              <a:ext cx="554960" cy="369332"/>
            </a:xfrm>
            <a:prstGeom prst="rect">
              <a:avLst/>
            </a:prstGeom>
            <a:noFill/>
          </p:spPr>
          <p:txBody>
            <a:bodyPr wrap="none" rtlCol="0">
              <a:spAutoFit/>
            </a:bodyPr>
            <a:lstStyle/>
            <a:p>
              <a:r>
                <a:rPr lang="en-GB" i="1" dirty="0">
                  <a:latin typeface="Constantia" panose="02030602050306030303" pitchFamily="18" charset="0"/>
                </a:rPr>
                <a:t>V</a:t>
              </a:r>
              <a:r>
                <a:rPr lang="en-GB" baseline="-25000" dirty="0">
                  <a:latin typeface="Constantia" panose="02030602050306030303" pitchFamily="18" charset="0"/>
                </a:rPr>
                <a:t>DC</a:t>
              </a:r>
            </a:p>
          </p:txBody>
        </p:sp>
        <p:sp>
          <p:nvSpPr>
            <p:cNvPr id="37" name="TextBox 36"/>
            <p:cNvSpPr txBox="1"/>
            <p:nvPr/>
          </p:nvSpPr>
          <p:spPr>
            <a:xfrm>
              <a:off x="3350513" y="2441544"/>
              <a:ext cx="564578" cy="369332"/>
            </a:xfrm>
            <a:prstGeom prst="rect">
              <a:avLst/>
            </a:prstGeom>
            <a:noFill/>
          </p:spPr>
          <p:txBody>
            <a:bodyPr wrap="none" rtlCol="0">
              <a:spAutoFit/>
            </a:bodyPr>
            <a:lstStyle/>
            <a:p>
              <a:r>
                <a:rPr lang="en-GB" i="1" dirty="0" err="1">
                  <a:latin typeface="Constantia" panose="02030602050306030303" pitchFamily="18" charset="0"/>
                </a:rPr>
                <a:t>V</a:t>
              </a:r>
              <a:r>
                <a:rPr lang="en-GB" baseline="-25000" dirty="0" err="1">
                  <a:latin typeface="Constantia" panose="02030602050306030303" pitchFamily="18" charset="0"/>
                </a:rPr>
                <a:t>out</a:t>
              </a:r>
              <a:endParaRPr lang="en-GB" baseline="-25000" dirty="0">
                <a:latin typeface="Constantia" panose="02030602050306030303" pitchFamily="18" charset="0"/>
              </a:endParaRPr>
            </a:p>
          </p:txBody>
        </p:sp>
      </p:grpSp>
      <p:sp>
        <p:nvSpPr>
          <p:cNvPr id="42" name="TextBox 41"/>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
        <p:nvSpPr>
          <p:cNvPr id="38" name="TextBox 37"/>
          <p:cNvSpPr txBox="1"/>
          <p:nvPr/>
        </p:nvSpPr>
        <p:spPr>
          <a:xfrm>
            <a:off x="288419" y="4602603"/>
            <a:ext cx="2968505" cy="338554"/>
          </a:xfrm>
          <a:prstGeom prst="rect">
            <a:avLst/>
          </a:prstGeom>
          <a:noFill/>
        </p:spPr>
        <p:txBody>
          <a:bodyPr wrap="none" rtlCol="0">
            <a:spAutoFit/>
          </a:bodyPr>
          <a:lstStyle/>
          <a:p>
            <a:r>
              <a:rPr lang="en-GB" sz="1600" dirty="0">
                <a:latin typeface="Constantia" panose="02030602050306030303" pitchFamily="18" charset="0"/>
              </a:rPr>
              <a:t>BJT: Bipolar Junction Transistor</a:t>
            </a:r>
          </a:p>
        </p:txBody>
      </p:sp>
    </p:spTree>
    <p:extLst>
      <p:ext uri="{BB962C8B-B14F-4D97-AF65-F5344CB8AC3E}">
        <p14:creationId xmlns:p14="http://schemas.microsoft.com/office/powerpoint/2010/main" val="160269842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33667" y="815975"/>
            <a:ext cx="4470996" cy="5027476"/>
          </a:xfrm>
        </p:spPr>
        <p:txBody>
          <a:bodyPr>
            <a:normAutofit fontScale="70000" lnSpcReduction="20000"/>
          </a:bodyPr>
          <a:lstStyle/>
          <a:p>
            <a:pPr>
              <a:lnSpc>
                <a:spcPct val="120000"/>
              </a:lnSpc>
            </a:pPr>
            <a:r>
              <a:rPr lang="en-US" b="1" dirty="0">
                <a:latin typeface="Constantia" panose="02030602050306030303" pitchFamily="18" charset="0"/>
              </a:rPr>
              <a:t>Another </a:t>
            </a:r>
            <a:r>
              <a:rPr lang="en-US" b="1" dirty="0">
                <a:solidFill>
                  <a:srgbClr val="1F497D"/>
                </a:solidFill>
                <a:latin typeface="Constantia" panose="02030602050306030303" pitchFamily="18" charset="0"/>
              </a:rPr>
              <a:t>push-pull configuration</a:t>
            </a:r>
            <a:r>
              <a:rPr lang="en-US" b="1" dirty="0">
                <a:latin typeface="Constantia" panose="02030602050306030303" pitchFamily="18" charset="0"/>
              </a:rPr>
              <a:t> is to use </a:t>
            </a:r>
            <a:r>
              <a:rPr lang="en-US" b="1" dirty="0" smtClean="0">
                <a:latin typeface="Constantia" panose="02030602050306030303" pitchFamily="18" charset="0"/>
              </a:rPr>
              <a:t>two identical transistors and a </a:t>
            </a:r>
            <a:r>
              <a:rPr lang="en-US" b="1" dirty="0" err="1">
                <a:latin typeface="Constantia" panose="02030602050306030303" pitchFamily="18" charset="0"/>
              </a:rPr>
              <a:t>balun</a:t>
            </a:r>
            <a:r>
              <a:rPr lang="en-US" b="1" dirty="0">
                <a:latin typeface="Constantia" panose="02030602050306030303" pitchFamily="18" charset="0"/>
              </a:rPr>
              <a:t> (</a:t>
            </a:r>
            <a:r>
              <a:rPr lang="en-US" b="1" dirty="0" smtClean="0">
                <a:latin typeface="Constantia" panose="02030602050306030303" pitchFamily="18" charset="0"/>
              </a:rPr>
              <a:t>balanced-unbalanced “transformer” ) </a:t>
            </a:r>
            <a:endParaRPr lang="en-US" b="1" dirty="0">
              <a:latin typeface="Constantia" panose="02030602050306030303" pitchFamily="18" charset="0"/>
            </a:endParaRPr>
          </a:p>
          <a:p>
            <a:pPr lvl="1">
              <a:lnSpc>
                <a:spcPct val="120000"/>
              </a:lnSpc>
            </a:pPr>
            <a:r>
              <a:rPr lang="en-US" b="1" dirty="0">
                <a:latin typeface="Constantia" panose="02030602050306030303" pitchFamily="18" charset="0"/>
              </a:rPr>
              <a:t>Power splitter, equally dividing the input power between the two transistors</a:t>
            </a:r>
          </a:p>
          <a:p>
            <a:pPr lvl="1">
              <a:lnSpc>
                <a:spcPct val="120000"/>
              </a:lnSpc>
            </a:pPr>
            <a:r>
              <a:rPr lang="en-US" b="1" dirty="0" err="1">
                <a:latin typeface="Constantia" panose="02030602050306030303" pitchFamily="18" charset="0"/>
              </a:rPr>
              <a:t>Balun</a:t>
            </a:r>
            <a:r>
              <a:rPr lang="en-US" b="1" dirty="0">
                <a:latin typeface="Constantia" panose="02030602050306030303" pitchFamily="18" charset="0"/>
              </a:rPr>
              <a:t> keeps one port in phase and inverts the second port in phase </a:t>
            </a:r>
            <a:r>
              <a:rPr lang="en-US" b="1" dirty="0" smtClean="0">
                <a:latin typeface="Constantia" panose="02030602050306030303" pitchFamily="18" charset="0"/>
              </a:rPr>
              <a:t>(sign flip!)</a:t>
            </a:r>
            <a:endParaRPr lang="en-US" b="1" dirty="0">
              <a:latin typeface="Constantia" panose="02030602050306030303" pitchFamily="18" charset="0"/>
            </a:endParaRPr>
          </a:p>
          <a:p>
            <a:pPr>
              <a:lnSpc>
                <a:spcPct val="120000"/>
              </a:lnSpc>
            </a:pPr>
            <a:r>
              <a:rPr lang="en-US" b="1" dirty="0">
                <a:latin typeface="Constantia" panose="02030602050306030303" pitchFamily="18" charset="0"/>
              </a:rPr>
              <a:t>Since the signals are out of phase only one device is </a:t>
            </a:r>
            <a:r>
              <a:rPr lang="en-US" b="1" dirty="0" smtClean="0">
                <a:latin typeface="Constantia" panose="02030602050306030303" pitchFamily="18" charset="0"/>
              </a:rPr>
              <a:t>on </a:t>
            </a:r>
            <a:r>
              <a:rPr lang="en-US" b="1" dirty="0">
                <a:latin typeface="Constantia" panose="02030602050306030303" pitchFamily="18" charset="0"/>
              </a:rPr>
              <a:t>at a time</a:t>
            </a:r>
          </a:p>
          <a:p>
            <a:pPr>
              <a:lnSpc>
                <a:spcPct val="120000"/>
              </a:lnSpc>
              <a:buFont typeface="Symbol" panose="05050102010706020507" pitchFamily="18" charset="2"/>
              <a:buChar char="®"/>
            </a:pPr>
            <a:r>
              <a:rPr lang="en-US" b="1" dirty="0">
                <a:solidFill>
                  <a:srgbClr val="1F497D"/>
                </a:solidFill>
                <a:latin typeface="Constantia" panose="02030602050306030303" pitchFamily="18" charset="0"/>
              </a:rPr>
              <a:t>This configuration is easier to manufacture since only one type of </a:t>
            </a:r>
            <a:r>
              <a:rPr lang="en-US" b="1" dirty="0" smtClean="0">
                <a:solidFill>
                  <a:srgbClr val="1F497D"/>
                </a:solidFill>
                <a:latin typeface="Constantia" panose="02030602050306030303" pitchFamily="18" charset="0"/>
              </a:rPr>
              <a:t>BJT</a:t>
            </a:r>
            <a:r>
              <a:rPr lang="en-US" b="1" dirty="0" smtClean="0">
                <a:solidFill>
                  <a:srgbClr val="1F497D"/>
                </a:solidFill>
                <a:latin typeface="Constantia" panose="02030602050306030303" pitchFamily="18" charset="0"/>
              </a:rPr>
              <a:t> </a:t>
            </a:r>
            <a:r>
              <a:rPr lang="en-US" b="1" dirty="0">
                <a:solidFill>
                  <a:srgbClr val="1F497D"/>
                </a:solidFill>
                <a:latin typeface="Constantia" panose="02030602050306030303" pitchFamily="18" charset="0"/>
              </a:rPr>
              <a:t>is required</a:t>
            </a:r>
            <a:endParaRPr lang="en-GB" b="1" dirty="0">
              <a:solidFill>
                <a:srgbClr val="1F497D"/>
              </a:solidFill>
              <a:latin typeface="Constantia" panose="02030602050306030303" pitchFamily="18" charset="0"/>
            </a:endParaRPr>
          </a:p>
        </p:txBody>
      </p:sp>
      <p:sp>
        <p:nvSpPr>
          <p:cNvPr id="6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RF solid state amplifiers</a:t>
            </a:r>
            <a:endParaRPr lang="en-GB" sz="3200" dirty="0">
              <a:solidFill>
                <a:srgbClr val="1F497D"/>
              </a:solidFill>
              <a:latin typeface="Constantia" pitchFamily="18" charset="0"/>
            </a:endParaRPr>
          </a:p>
        </p:txBody>
      </p:sp>
      <p:grpSp>
        <p:nvGrpSpPr>
          <p:cNvPr id="10" name="Group 9"/>
          <p:cNvGrpSpPr/>
          <p:nvPr/>
        </p:nvGrpSpPr>
        <p:grpSpPr>
          <a:xfrm>
            <a:off x="725583" y="1129447"/>
            <a:ext cx="3307880" cy="2970329"/>
            <a:chOff x="1108760" y="1177213"/>
            <a:chExt cx="3307880" cy="2970329"/>
          </a:xfrm>
        </p:grpSpPr>
        <p:sp>
          <p:nvSpPr>
            <p:cNvPr id="76" name="Rectangle 75"/>
            <p:cNvSpPr/>
            <p:nvPr/>
          </p:nvSpPr>
          <p:spPr>
            <a:xfrm>
              <a:off x="2087724" y="2635374"/>
              <a:ext cx="324000" cy="216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sp>
          <p:nvSpPr>
            <p:cNvPr id="77" name="Oval 76"/>
            <p:cNvSpPr/>
            <p:nvPr/>
          </p:nvSpPr>
          <p:spPr>
            <a:xfrm>
              <a:off x="2033718" y="2635398"/>
              <a:ext cx="108000" cy="2160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sp>
          <p:nvSpPr>
            <p:cNvPr id="78" name="Oval 77"/>
            <p:cNvSpPr/>
            <p:nvPr/>
          </p:nvSpPr>
          <p:spPr>
            <a:xfrm>
              <a:off x="2357754" y="2635374"/>
              <a:ext cx="108000" cy="2160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cxnSp>
          <p:nvCxnSpPr>
            <p:cNvPr id="12" name="Straight Connector 11"/>
            <p:cNvCxnSpPr/>
            <p:nvPr/>
          </p:nvCxnSpPr>
          <p:spPr>
            <a:xfrm>
              <a:off x="2519772" y="1879290"/>
              <a:ext cx="0" cy="8640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519772" y="1879290"/>
              <a:ext cx="27003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411760" y="3607482"/>
              <a:ext cx="37804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951820" y="1501248"/>
              <a:ext cx="0" cy="216024"/>
            </a:xfrm>
            <a:prstGeom prst="line">
              <a:avLst/>
            </a:prstGeom>
            <a:ln w="25400">
              <a:solidFill>
                <a:schemeClr val="tx1"/>
              </a:solidFill>
              <a:headEnd type="oval"/>
            </a:ln>
            <a:effectLst/>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951820" y="3823506"/>
              <a:ext cx="0" cy="216024"/>
            </a:xfrm>
            <a:prstGeom prst="line">
              <a:avLst/>
            </a:prstGeom>
            <a:ln w="254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843808" y="4039530"/>
              <a:ext cx="216024" cy="0"/>
            </a:xfrm>
            <a:prstGeom prst="line">
              <a:avLst/>
            </a:prstGeom>
            <a:ln w="254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897826" y="4093536"/>
              <a:ext cx="108000" cy="0"/>
            </a:xfrm>
            <a:prstGeom prst="line">
              <a:avLst/>
            </a:prstGeom>
            <a:ln w="254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924886" y="4147542"/>
              <a:ext cx="54000" cy="0"/>
            </a:xfrm>
            <a:prstGeom prst="line">
              <a:avLst/>
            </a:prstGeom>
            <a:ln w="254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2735796" y="1177213"/>
              <a:ext cx="410562" cy="276999"/>
            </a:xfrm>
            <a:prstGeom prst="rect">
              <a:avLst/>
            </a:prstGeom>
            <a:noFill/>
          </p:spPr>
          <p:txBody>
            <a:bodyPr wrap="none" rtlCol="0">
              <a:spAutoFit/>
            </a:bodyPr>
            <a:lstStyle/>
            <a:p>
              <a:r>
                <a:rPr lang="en-GB" sz="1200" dirty="0" err="1"/>
                <a:t>Vdc</a:t>
              </a:r>
              <a:endParaRPr lang="en-GB" sz="1200" dirty="0"/>
            </a:p>
          </p:txBody>
        </p:sp>
        <p:cxnSp>
          <p:nvCxnSpPr>
            <p:cNvPr id="37" name="Straight Connector 36"/>
            <p:cNvCxnSpPr/>
            <p:nvPr/>
          </p:nvCxnSpPr>
          <p:spPr>
            <a:xfrm>
              <a:off x="3383868" y="2851398"/>
              <a:ext cx="0"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275856" y="2959410"/>
              <a:ext cx="21602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329874" y="3013416"/>
              <a:ext cx="10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356934" y="3067422"/>
              <a:ext cx="5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763688" y="2743386"/>
              <a:ext cx="324000" cy="0"/>
            </a:xfrm>
            <a:prstGeom prst="line">
              <a:avLst/>
            </a:prstGeom>
            <a:ln w="25400">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2789802" y="1663266"/>
              <a:ext cx="0" cy="432048"/>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2789802" y="1717272"/>
              <a:ext cx="162018" cy="5400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H="1" flipV="1">
              <a:off x="2789802" y="1987302"/>
              <a:ext cx="162018" cy="108012"/>
            </a:xfrm>
            <a:prstGeom prst="line">
              <a:avLst/>
            </a:prstGeom>
            <a:ln>
              <a:solidFill>
                <a:srgbClr val="0070C0"/>
              </a:solidFill>
              <a:headEnd type="triangle"/>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2951820" y="2095314"/>
              <a:ext cx="0" cy="648072"/>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2789802" y="3391458"/>
              <a:ext cx="0" cy="432048"/>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flipV="1">
              <a:off x="2789802" y="3445464"/>
              <a:ext cx="162018" cy="5400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H="1" flipV="1">
              <a:off x="2789802" y="3715494"/>
              <a:ext cx="162018" cy="108012"/>
            </a:xfrm>
            <a:prstGeom prst="line">
              <a:avLst/>
            </a:prstGeom>
            <a:ln>
              <a:solidFill>
                <a:srgbClr val="0070C0"/>
              </a:solidFill>
              <a:headEnd type="triangle"/>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3059832" y="2851398"/>
              <a:ext cx="0" cy="594066"/>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2411760" y="2743386"/>
              <a:ext cx="10801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78" idx="4"/>
            </p:cNvCxnSpPr>
            <p:nvPr/>
          </p:nvCxnSpPr>
          <p:spPr>
            <a:xfrm>
              <a:off x="2411754" y="2851374"/>
              <a:ext cx="6" cy="756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a:off x="3059832" y="2635374"/>
              <a:ext cx="324000" cy="216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sp>
          <p:nvSpPr>
            <p:cNvPr id="92" name="Oval 91"/>
            <p:cNvSpPr/>
            <p:nvPr/>
          </p:nvSpPr>
          <p:spPr>
            <a:xfrm>
              <a:off x="3005826" y="2635398"/>
              <a:ext cx="108000" cy="2160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sp>
          <p:nvSpPr>
            <p:cNvPr id="93" name="Oval 92"/>
            <p:cNvSpPr/>
            <p:nvPr/>
          </p:nvSpPr>
          <p:spPr>
            <a:xfrm>
              <a:off x="3329862" y="2635374"/>
              <a:ext cx="108000" cy="2160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cxnSp>
          <p:nvCxnSpPr>
            <p:cNvPr id="94" name="Straight Connector 93"/>
            <p:cNvCxnSpPr/>
            <p:nvPr/>
          </p:nvCxnSpPr>
          <p:spPr>
            <a:xfrm>
              <a:off x="2951820" y="2743386"/>
              <a:ext cx="10801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2951820" y="3445464"/>
              <a:ext cx="10801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383868" y="2743386"/>
              <a:ext cx="324000" cy="12"/>
            </a:xfrm>
            <a:prstGeom prst="line">
              <a:avLst/>
            </a:prstGeom>
            <a:ln w="25400">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1108760" y="2166474"/>
              <a:ext cx="1470274" cy="446276"/>
            </a:xfrm>
            <a:prstGeom prst="rect">
              <a:avLst/>
            </a:prstGeom>
            <a:noFill/>
          </p:spPr>
          <p:txBody>
            <a:bodyPr wrap="none" rtlCol="0">
              <a:spAutoFit/>
            </a:bodyPr>
            <a:lstStyle/>
            <a:p>
              <a:pPr algn="ctr"/>
              <a:r>
                <a:rPr lang="en-GB" sz="1400" b="1" dirty="0">
                  <a:latin typeface="Constantia" panose="02030602050306030303" pitchFamily="18" charset="0"/>
                </a:rPr>
                <a:t>Input </a:t>
              </a:r>
              <a:r>
                <a:rPr lang="en-GB" sz="1400" b="1" dirty="0" err="1">
                  <a:latin typeface="Constantia" panose="02030602050306030303" pitchFamily="18" charset="0"/>
                </a:rPr>
                <a:t>balun</a:t>
              </a:r>
              <a:endParaRPr lang="en-GB" sz="1400" b="1" dirty="0">
                <a:latin typeface="Constantia" panose="02030602050306030303" pitchFamily="18" charset="0"/>
              </a:endParaRPr>
            </a:p>
            <a:p>
              <a:pPr algn="ctr"/>
              <a:r>
                <a:rPr lang="en-GB" sz="900" b="1" dirty="0">
                  <a:latin typeface="Constantia" panose="02030602050306030303" pitchFamily="18" charset="0"/>
                </a:rPr>
                <a:t>(Unbalanced-Balanced</a:t>
              </a:r>
              <a:r>
                <a:rPr lang="en-GB" sz="900" dirty="0"/>
                <a:t>)</a:t>
              </a:r>
            </a:p>
          </p:txBody>
        </p:sp>
        <p:sp>
          <p:nvSpPr>
            <p:cNvPr id="99" name="TextBox 98"/>
            <p:cNvSpPr txBox="1"/>
            <p:nvPr/>
          </p:nvSpPr>
          <p:spPr>
            <a:xfrm>
              <a:off x="2936748" y="2165494"/>
              <a:ext cx="1479892" cy="446276"/>
            </a:xfrm>
            <a:prstGeom prst="rect">
              <a:avLst/>
            </a:prstGeom>
            <a:noFill/>
          </p:spPr>
          <p:txBody>
            <a:bodyPr wrap="none" rtlCol="0">
              <a:spAutoFit/>
            </a:bodyPr>
            <a:lstStyle/>
            <a:p>
              <a:pPr algn="ctr"/>
              <a:r>
                <a:rPr lang="en-GB" sz="1400" b="1" dirty="0">
                  <a:latin typeface="Constantia" panose="02030602050306030303" pitchFamily="18" charset="0"/>
                </a:rPr>
                <a:t>Output </a:t>
              </a:r>
              <a:r>
                <a:rPr lang="en-GB" sz="1400" b="1" dirty="0" err="1">
                  <a:latin typeface="Constantia" panose="02030602050306030303" pitchFamily="18" charset="0"/>
                </a:rPr>
                <a:t>balun</a:t>
              </a:r>
              <a:endParaRPr lang="en-GB" sz="1400" b="1" dirty="0">
                <a:latin typeface="Constantia" panose="02030602050306030303" pitchFamily="18" charset="0"/>
              </a:endParaRPr>
            </a:p>
            <a:p>
              <a:pPr algn="ctr"/>
              <a:r>
                <a:rPr lang="en-GB" sz="900" b="1" dirty="0">
                  <a:latin typeface="Constantia" panose="02030602050306030303" pitchFamily="18" charset="0"/>
                </a:rPr>
                <a:t>(Balanced-Unbalanced)</a:t>
              </a:r>
            </a:p>
          </p:txBody>
        </p:sp>
        <p:cxnSp>
          <p:nvCxnSpPr>
            <p:cNvPr id="101" name="Straight Connector 100"/>
            <p:cNvCxnSpPr/>
            <p:nvPr/>
          </p:nvCxnSpPr>
          <p:spPr>
            <a:xfrm>
              <a:off x="2081933" y="2851398"/>
              <a:ext cx="0"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1973921" y="2959410"/>
              <a:ext cx="21602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2027939" y="3013416"/>
              <a:ext cx="10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2054999" y="3067422"/>
              <a:ext cx="5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2135939" y="1609261"/>
              <a:ext cx="360996" cy="276999"/>
            </a:xfrm>
            <a:prstGeom prst="rect">
              <a:avLst/>
            </a:prstGeom>
            <a:noFill/>
          </p:spPr>
          <p:txBody>
            <a:bodyPr wrap="none" rtlCol="0">
              <a:spAutoFit/>
            </a:bodyPr>
            <a:lstStyle/>
            <a:p>
              <a:r>
                <a:rPr lang="en-GB" sz="1200" dirty="0"/>
                <a:t>0 </a:t>
              </a:r>
              <a:r>
                <a:rPr lang="en-GB" sz="1200" dirty="0">
                  <a:latin typeface="Cambria Math"/>
                  <a:ea typeface="Cambria Math"/>
                </a:rPr>
                <a:t>⁰</a:t>
              </a:r>
              <a:endParaRPr lang="en-GB" sz="1200" dirty="0"/>
            </a:p>
          </p:txBody>
        </p:sp>
        <p:sp>
          <p:nvSpPr>
            <p:cNvPr id="106" name="TextBox 105"/>
            <p:cNvSpPr txBox="1"/>
            <p:nvPr/>
          </p:nvSpPr>
          <p:spPr>
            <a:xfrm>
              <a:off x="2946029" y="1987303"/>
              <a:ext cx="360996" cy="276999"/>
            </a:xfrm>
            <a:prstGeom prst="rect">
              <a:avLst/>
            </a:prstGeom>
            <a:noFill/>
          </p:spPr>
          <p:txBody>
            <a:bodyPr wrap="none" rtlCol="0">
              <a:spAutoFit/>
            </a:bodyPr>
            <a:lstStyle/>
            <a:p>
              <a:r>
                <a:rPr lang="en-GB" sz="1200" dirty="0"/>
                <a:t>0 </a:t>
              </a:r>
              <a:r>
                <a:rPr lang="en-GB" sz="1200" dirty="0">
                  <a:latin typeface="Cambria Math"/>
                  <a:ea typeface="Cambria Math"/>
                </a:rPr>
                <a:t>⁰</a:t>
              </a:r>
              <a:endParaRPr lang="en-GB" sz="1200" dirty="0"/>
            </a:p>
          </p:txBody>
        </p:sp>
        <p:sp>
          <p:nvSpPr>
            <p:cNvPr id="107" name="TextBox 106"/>
            <p:cNvSpPr txBox="1"/>
            <p:nvPr/>
          </p:nvSpPr>
          <p:spPr>
            <a:xfrm>
              <a:off x="3054041" y="3299561"/>
              <a:ext cx="518091" cy="276999"/>
            </a:xfrm>
            <a:prstGeom prst="rect">
              <a:avLst/>
            </a:prstGeom>
            <a:noFill/>
          </p:spPr>
          <p:txBody>
            <a:bodyPr wrap="none" rtlCol="0">
              <a:spAutoFit/>
            </a:bodyPr>
            <a:lstStyle/>
            <a:p>
              <a:r>
                <a:rPr lang="en-GB" sz="1200" dirty="0"/>
                <a:t>180 </a:t>
              </a:r>
              <a:r>
                <a:rPr lang="en-GB" sz="1200" dirty="0">
                  <a:latin typeface="Cambria Math"/>
                  <a:ea typeface="Cambria Math"/>
                </a:rPr>
                <a:t>⁰</a:t>
              </a:r>
              <a:endParaRPr lang="en-GB" sz="1200" dirty="0"/>
            </a:p>
          </p:txBody>
        </p:sp>
        <p:sp>
          <p:nvSpPr>
            <p:cNvPr id="108" name="TextBox 107"/>
            <p:cNvSpPr txBox="1"/>
            <p:nvPr/>
          </p:nvSpPr>
          <p:spPr>
            <a:xfrm>
              <a:off x="1905592" y="3461579"/>
              <a:ext cx="518091" cy="276999"/>
            </a:xfrm>
            <a:prstGeom prst="rect">
              <a:avLst/>
            </a:prstGeom>
            <a:noFill/>
          </p:spPr>
          <p:txBody>
            <a:bodyPr wrap="none" rtlCol="0">
              <a:spAutoFit/>
            </a:bodyPr>
            <a:lstStyle/>
            <a:p>
              <a:r>
                <a:rPr lang="en-GB" sz="1200" dirty="0"/>
                <a:t>180 </a:t>
              </a:r>
              <a:r>
                <a:rPr lang="en-GB" sz="1200" dirty="0">
                  <a:latin typeface="Cambria Math"/>
                  <a:ea typeface="Cambria Math"/>
                </a:rPr>
                <a:t>⁰</a:t>
              </a:r>
              <a:endParaRPr lang="en-GB" sz="1200" dirty="0"/>
            </a:p>
          </p:txBody>
        </p:sp>
        <p:sp>
          <p:nvSpPr>
            <p:cNvPr id="67" name="TextBox 66"/>
            <p:cNvSpPr txBox="1"/>
            <p:nvPr/>
          </p:nvSpPr>
          <p:spPr>
            <a:xfrm>
              <a:off x="3053298" y="1696370"/>
              <a:ext cx="877163" cy="307777"/>
            </a:xfrm>
            <a:prstGeom prst="rect">
              <a:avLst/>
            </a:prstGeom>
            <a:noFill/>
          </p:spPr>
          <p:txBody>
            <a:bodyPr wrap="none" rtlCol="0">
              <a:spAutoFit/>
            </a:bodyPr>
            <a:lstStyle/>
            <a:p>
              <a:r>
                <a:rPr lang="en-GB" sz="1400" dirty="0">
                  <a:latin typeface="Constantia" panose="02030602050306030303" pitchFamily="18" charset="0"/>
                </a:rPr>
                <a:t>NPN BJT</a:t>
              </a:r>
            </a:p>
          </p:txBody>
        </p:sp>
        <p:sp>
          <p:nvSpPr>
            <p:cNvPr id="68" name="TextBox 67"/>
            <p:cNvSpPr txBox="1"/>
            <p:nvPr/>
          </p:nvSpPr>
          <p:spPr>
            <a:xfrm>
              <a:off x="3052800" y="3569580"/>
              <a:ext cx="877163" cy="307777"/>
            </a:xfrm>
            <a:prstGeom prst="rect">
              <a:avLst/>
            </a:prstGeom>
            <a:noFill/>
          </p:spPr>
          <p:txBody>
            <a:bodyPr wrap="none" rtlCol="0">
              <a:spAutoFit/>
            </a:bodyPr>
            <a:lstStyle/>
            <a:p>
              <a:r>
                <a:rPr lang="en-GB" sz="1400" dirty="0">
                  <a:latin typeface="Constantia" panose="02030602050306030303" pitchFamily="18" charset="0"/>
                </a:rPr>
                <a:t>NPN BJT</a:t>
              </a:r>
            </a:p>
          </p:txBody>
        </p:sp>
        <p:sp>
          <p:nvSpPr>
            <p:cNvPr id="69" name="TextBox 68"/>
            <p:cNvSpPr txBox="1"/>
            <p:nvPr/>
          </p:nvSpPr>
          <p:spPr>
            <a:xfrm>
              <a:off x="1445419" y="2743374"/>
              <a:ext cx="471604" cy="369332"/>
            </a:xfrm>
            <a:prstGeom prst="rect">
              <a:avLst/>
            </a:prstGeom>
            <a:noFill/>
          </p:spPr>
          <p:txBody>
            <a:bodyPr wrap="none" rtlCol="0">
              <a:spAutoFit/>
            </a:bodyPr>
            <a:lstStyle/>
            <a:p>
              <a:r>
                <a:rPr lang="en-GB" i="1" dirty="0">
                  <a:latin typeface="Constantia" panose="02030602050306030303" pitchFamily="18" charset="0"/>
                </a:rPr>
                <a:t>V</a:t>
              </a:r>
              <a:r>
                <a:rPr lang="en-GB" baseline="-25000" dirty="0">
                  <a:latin typeface="Constantia" panose="02030602050306030303" pitchFamily="18" charset="0"/>
                </a:rPr>
                <a:t>in</a:t>
              </a:r>
            </a:p>
          </p:txBody>
        </p:sp>
        <p:sp>
          <p:nvSpPr>
            <p:cNvPr id="70" name="TextBox 69"/>
            <p:cNvSpPr txBox="1"/>
            <p:nvPr/>
          </p:nvSpPr>
          <p:spPr>
            <a:xfrm>
              <a:off x="3598786" y="2774744"/>
              <a:ext cx="564578" cy="369332"/>
            </a:xfrm>
            <a:prstGeom prst="rect">
              <a:avLst/>
            </a:prstGeom>
            <a:noFill/>
          </p:spPr>
          <p:txBody>
            <a:bodyPr wrap="none" rtlCol="0">
              <a:spAutoFit/>
            </a:bodyPr>
            <a:lstStyle/>
            <a:p>
              <a:r>
                <a:rPr lang="en-GB" i="1" dirty="0" err="1">
                  <a:latin typeface="Constantia" panose="02030602050306030303" pitchFamily="18" charset="0"/>
                </a:rPr>
                <a:t>V</a:t>
              </a:r>
              <a:r>
                <a:rPr lang="en-GB" baseline="-25000" dirty="0" err="1">
                  <a:latin typeface="Constantia" panose="02030602050306030303" pitchFamily="18" charset="0"/>
                </a:rPr>
                <a:t>out</a:t>
              </a:r>
              <a:endParaRPr lang="en-GB" baseline="-25000" dirty="0">
                <a:latin typeface="Constantia" panose="02030602050306030303" pitchFamily="18" charset="0"/>
              </a:endParaRPr>
            </a:p>
          </p:txBody>
        </p:sp>
      </p:grpSp>
      <p:sp>
        <p:nvSpPr>
          <p:cNvPr id="71" name="TextBox 70"/>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pic>
        <p:nvPicPr>
          <p:cNvPr id="72"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5516" y="4224691"/>
            <a:ext cx="3101779" cy="2134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3" name="TextBox 72"/>
          <p:cNvSpPr txBox="1"/>
          <p:nvPr/>
        </p:nvSpPr>
        <p:spPr>
          <a:xfrm>
            <a:off x="143433" y="5933460"/>
            <a:ext cx="4256354" cy="738664"/>
          </a:xfrm>
          <a:prstGeom prst="rect">
            <a:avLst/>
          </a:prstGeom>
          <a:noFill/>
        </p:spPr>
        <p:txBody>
          <a:bodyPr wrap="square" rtlCol="0">
            <a:spAutoFit/>
          </a:bodyPr>
          <a:lstStyle/>
          <a:p>
            <a:pPr algn="r" defTabSz="422041"/>
            <a:r>
              <a:rPr lang="en-GB" sz="1400" b="1" dirty="0">
                <a:solidFill>
                  <a:prstClr val="black"/>
                </a:solidFill>
                <a:latin typeface="Constantia" panose="02030602050306030303" pitchFamily="18" charset="0"/>
              </a:rPr>
              <a:t>NXP Semi-</a:t>
            </a:r>
            <a:br>
              <a:rPr lang="en-GB" sz="1400" b="1" dirty="0">
                <a:solidFill>
                  <a:prstClr val="black"/>
                </a:solidFill>
                <a:latin typeface="Constantia" panose="02030602050306030303" pitchFamily="18" charset="0"/>
              </a:rPr>
            </a:br>
            <a:r>
              <a:rPr lang="en-GB" sz="1400" b="1" dirty="0">
                <a:solidFill>
                  <a:prstClr val="black"/>
                </a:solidFill>
                <a:latin typeface="Constantia" panose="02030602050306030303" pitchFamily="18" charset="0"/>
              </a:rPr>
              <a:t>conductors AN11325</a:t>
            </a:r>
            <a:br>
              <a:rPr lang="en-GB" sz="1400" b="1" dirty="0">
                <a:solidFill>
                  <a:prstClr val="black"/>
                </a:solidFill>
                <a:latin typeface="Constantia" panose="02030602050306030303" pitchFamily="18" charset="0"/>
              </a:rPr>
            </a:br>
            <a:r>
              <a:rPr lang="en-GB" sz="1400" b="1" dirty="0">
                <a:solidFill>
                  <a:prstClr val="black"/>
                </a:solidFill>
                <a:latin typeface="Constantia" panose="02030602050306030303" pitchFamily="18" charset="0"/>
              </a:rPr>
              <a:t>2-way Doherty amplifier with BLF888A</a:t>
            </a:r>
          </a:p>
        </p:txBody>
      </p:sp>
      <p:sp>
        <p:nvSpPr>
          <p:cNvPr id="64" name="Arc 63"/>
          <p:cNvSpPr/>
          <p:nvPr/>
        </p:nvSpPr>
        <p:spPr>
          <a:xfrm>
            <a:off x="924266" y="2739881"/>
            <a:ext cx="80991" cy="161982"/>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65" name="Arc 64"/>
          <p:cNvSpPr/>
          <p:nvPr/>
        </p:nvSpPr>
        <p:spPr>
          <a:xfrm flipV="1">
            <a:off x="1017140" y="2739881"/>
            <a:ext cx="80991" cy="161982"/>
          </a:xfrm>
          <a:prstGeom prst="arc">
            <a:avLst>
              <a:gd name="adj1" fmla="val 10754166"/>
              <a:gd name="adj2" fmla="val 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4" name="Arc 73"/>
          <p:cNvSpPr/>
          <p:nvPr/>
        </p:nvSpPr>
        <p:spPr>
          <a:xfrm>
            <a:off x="4048012" y="2318191"/>
            <a:ext cx="80991" cy="810000"/>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5" name="Arc 74"/>
          <p:cNvSpPr/>
          <p:nvPr/>
        </p:nvSpPr>
        <p:spPr>
          <a:xfrm flipV="1">
            <a:off x="3967021" y="2318191"/>
            <a:ext cx="80991" cy="810000"/>
          </a:xfrm>
          <a:prstGeom prst="arc">
            <a:avLst>
              <a:gd name="adj1" fmla="val 10754166"/>
              <a:gd name="adj2" fmla="val 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9" name="Arc 78"/>
          <p:cNvSpPr/>
          <p:nvPr/>
        </p:nvSpPr>
        <p:spPr>
          <a:xfrm rot="10800000" flipV="1">
            <a:off x="2218642" y="2963055"/>
            <a:ext cx="80991" cy="810000"/>
          </a:xfrm>
          <a:prstGeom prst="arc">
            <a:avLst>
              <a:gd name="adj1" fmla="val 10754166"/>
              <a:gd name="adj2" fmla="val 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80" name="Arc 79"/>
          <p:cNvSpPr/>
          <p:nvPr/>
        </p:nvSpPr>
        <p:spPr>
          <a:xfrm>
            <a:off x="2217993" y="1222631"/>
            <a:ext cx="80991" cy="810000"/>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81" name="TextBox 80"/>
          <p:cNvSpPr txBox="1"/>
          <p:nvPr/>
        </p:nvSpPr>
        <p:spPr>
          <a:xfrm>
            <a:off x="447820" y="797073"/>
            <a:ext cx="2968505" cy="338554"/>
          </a:xfrm>
          <a:prstGeom prst="rect">
            <a:avLst/>
          </a:prstGeom>
          <a:noFill/>
        </p:spPr>
        <p:txBody>
          <a:bodyPr wrap="none" rtlCol="0">
            <a:spAutoFit/>
          </a:bodyPr>
          <a:lstStyle/>
          <a:p>
            <a:r>
              <a:rPr lang="en-GB" sz="1600" dirty="0">
                <a:latin typeface="Constantia" panose="02030602050306030303" pitchFamily="18" charset="0"/>
              </a:rPr>
              <a:t>BJT: Bipolar Junction Transistor</a:t>
            </a:r>
          </a:p>
        </p:txBody>
      </p:sp>
      <p:grpSp>
        <p:nvGrpSpPr>
          <p:cNvPr id="8" name="Group 7"/>
          <p:cNvGrpSpPr/>
          <p:nvPr/>
        </p:nvGrpSpPr>
        <p:grpSpPr>
          <a:xfrm>
            <a:off x="1098131" y="4484914"/>
            <a:ext cx="6121457" cy="1900852"/>
            <a:chOff x="1098131" y="4484914"/>
            <a:chExt cx="6121457" cy="1900852"/>
          </a:xfrm>
        </p:grpSpPr>
        <p:sp>
          <p:nvSpPr>
            <p:cNvPr id="2" name="Oval 1"/>
            <p:cNvSpPr/>
            <p:nvPr/>
          </p:nvSpPr>
          <p:spPr>
            <a:xfrm>
              <a:off x="1098131" y="4484914"/>
              <a:ext cx="708637" cy="757646"/>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 name="Straight Arrow Connector 4"/>
            <p:cNvCxnSpPr>
              <a:endCxn id="2" idx="6"/>
            </p:cNvCxnSpPr>
            <p:nvPr/>
          </p:nvCxnSpPr>
          <p:spPr>
            <a:xfrm flipH="1" flipV="1">
              <a:off x="1806768" y="4863737"/>
              <a:ext cx="3392249" cy="118872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112114" y="5739435"/>
              <a:ext cx="2107474" cy="646331"/>
            </a:xfrm>
            <a:prstGeom prst="rect">
              <a:avLst/>
            </a:prstGeom>
            <a:noFill/>
          </p:spPr>
          <p:txBody>
            <a:bodyPr wrap="square" rtlCol="0">
              <a:spAutoFit/>
            </a:bodyPr>
            <a:lstStyle/>
            <a:p>
              <a:r>
                <a:rPr lang="en-US" dirty="0" smtClean="0"/>
                <a:t>Two </a:t>
              </a:r>
              <a:r>
                <a:rPr lang="en-US" dirty="0" err="1" smtClean="0"/>
                <a:t>semincoductor</a:t>
              </a:r>
              <a:r>
                <a:rPr lang="en-US" dirty="0" smtClean="0"/>
                <a:t> BJTs on one ceramic.</a:t>
              </a:r>
              <a:endParaRPr lang="de-DE" dirty="0"/>
            </a:p>
          </p:txBody>
        </p:sp>
      </p:grpSp>
    </p:spTree>
    <p:extLst>
      <p:ext uri="{BB962C8B-B14F-4D97-AF65-F5344CB8AC3E}">
        <p14:creationId xmlns:p14="http://schemas.microsoft.com/office/powerpoint/2010/main" val="2975121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spcBef>
                <a:spcPct val="0"/>
              </a:spcBef>
            </a:pPr>
            <a:r>
              <a:rPr lang="en-GB" sz="3200" b="1" dirty="0">
                <a:solidFill>
                  <a:srgbClr val="1F497D"/>
                </a:solidFill>
                <a:latin typeface="Constantia" pitchFamily="18" charset="0"/>
              </a:rPr>
              <a:t>Example: Soleil </a:t>
            </a:r>
            <a:r>
              <a:rPr lang="en-US" sz="3200" b="1" dirty="0">
                <a:solidFill>
                  <a:srgbClr val="1F497D"/>
                </a:solidFill>
                <a:latin typeface="Constantia" panose="02030602050306030303" pitchFamily="18" charset="0"/>
              </a:rPr>
              <a:t>45 </a:t>
            </a:r>
            <a:r>
              <a:rPr lang="en-US" sz="3200" b="1" dirty="0" smtClean="0">
                <a:solidFill>
                  <a:srgbClr val="1F497D"/>
                </a:solidFill>
                <a:latin typeface="Constantia" panose="02030602050306030303" pitchFamily="18" charset="0"/>
              </a:rPr>
              <a:t>kW (1</a:t>
            </a:r>
            <a:r>
              <a:rPr lang="en-US" sz="3200" b="1" baseline="30000" dirty="0" smtClean="0">
                <a:solidFill>
                  <a:srgbClr val="1F497D"/>
                </a:solidFill>
                <a:latin typeface="Constantia" panose="02030602050306030303" pitchFamily="18" charset="0"/>
              </a:rPr>
              <a:t>st</a:t>
            </a:r>
            <a:r>
              <a:rPr lang="en-US" sz="3200" b="1" dirty="0" smtClean="0">
                <a:solidFill>
                  <a:srgbClr val="1F497D"/>
                </a:solidFill>
                <a:latin typeface="Constantia" panose="02030602050306030303" pitchFamily="18" charset="0"/>
              </a:rPr>
              <a:t> Generation)</a:t>
            </a:r>
            <a:r>
              <a:rPr lang="en-GB" sz="3200" b="1" dirty="0" smtClean="0">
                <a:solidFill>
                  <a:srgbClr val="1F497D"/>
                </a:solidFill>
                <a:latin typeface="Constantia" pitchFamily="18" charset="0"/>
              </a:rPr>
              <a:t> </a:t>
            </a:r>
            <a:endParaRPr lang="en-GB" sz="3200" b="1" dirty="0">
              <a:solidFill>
                <a:srgbClr val="1F497D"/>
              </a:solidFill>
              <a:latin typeface="Constantia" pitchFamily="18" charset="0"/>
            </a:endParaRPr>
          </a:p>
        </p:txBody>
      </p:sp>
      <p:pic>
        <p:nvPicPr>
          <p:cNvPr id="10"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09436" y="757937"/>
            <a:ext cx="770964" cy="4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7"/>
          <p:cNvSpPr>
            <a:spLocks noChangeArrowheads="1"/>
          </p:cNvSpPr>
          <p:nvPr/>
        </p:nvSpPr>
        <p:spPr bwMode="auto">
          <a:xfrm>
            <a:off x="154714" y="582611"/>
            <a:ext cx="8137525" cy="838200"/>
          </a:xfrm>
          <a:prstGeom prst="rect">
            <a:avLst/>
          </a:prstGeom>
          <a:noFill/>
          <a:ln w="9525">
            <a:noFill/>
            <a:miter lim="800000"/>
            <a:headEnd/>
            <a:tailEnd/>
          </a:ln>
          <a:effectLst/>
        </p:spPr>
        <p:txBody>
          <a:bodyPr/>
          <a:lstStyle/>
          <a:p>
            <a:pPr algn="l">
              <a:spcBef>
                <a:spcPct val="20000"/>
              </a:spcBef>
              <a:buClr>
                <a:schemeClr val="tx1"/>
              </a:buClr>
            </a:pPr>
            <a:r>
              <a:rPr lang="en-GB" sz="2100" b="1" dirty="0" smtClean="0">
                <a:latin typeface="Constantia" pitchFamily="18" charset="0"/>
                <a:cs typeface="Times New Roman" pitchFamily="18" charset="0"/>
                <a:sym typeface="Wingdings" pitchFamily="2" charset="2"/>
              </a:rPr>
              <a:t>For the e</a:t>
            </a:r>
            <a:r>
              <a:rPr lang="en-GB" sz="2100" b="1" dirty="0" smtClean="0">
                <a:latin typeface="Constantia" pitchFamily="18" charset="0"/>
                <a:cs typeface="Times New Roman" pitchFamily="18" charset="0"/>
                <a:sym typeface="Wingdings" pitchFamily="2" charset="2"/>
              </a:rPr>
              <a:t>lectron </a:t>
            </a:r>
            <a:r>
              <a:rPr lang="en-GB" sz="2100" b="1" dirty="0">
                <a:latin typeface="Constantia" pitchFamily="18" charset="0"/>
                <a:cs typeface="Times New Roman" pitchFamily="18" charset="0"/>
                <a:sym typeface="Wingdings" pitchFamily="2" charset="2"/>
              </a:rPr>
              <a:t>storage ring running at 352 MHz</a:t>
            </a:r>
          </a:p>
        </p:txBody>
      </p:sp>
      <p:sp>
        <p:nvSpPr>
          <p:cNvPr id="12" name="Rectangle 11"/>
          <p:cNvSpPr/>
          <p:nvPr/>
        </p:nvSpPr>
        <p:spPr>
          <a:xfrm>
            <a:off x="1986280" y="4718742"/>
            <a:ext cx="2667000" cy="1769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530668" y="3030336"/>
            <a:ext cx="3027362"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p:cNvGrpSpPr/>
          <p:nvPr/>
        </p:nvGrpSpPr>
        <p:grpSpPr>
          <a:xfrm>
            <a:off x="2116183" y="1230111"/>
            <a:ext cx="6780484" cy="4569798"/>
            <a:chOff x="1216342" y="1230111"/>
            <a:chExt cx="7680325" cy="5234188"/>
          </a:xfrm>
        </p:grpSpPr>
        <p:pic>
          <p:nvPicPr>
            <p:cNvPr id="3" name="Picture 8" descr="BOOSTER-STATE-AMPLI"/>
            <p:cNvPicPr>
              <a:picLocks noChangeAspect="1" noChangeArrowheads="1"/>
            </p:cNvPicPr>
            <p:nvPr/>
          </p:nvPicPr>
          <p:blipFill>
            <a:blip r:embed="rId3"/>
            <a:srcRect/>
            <a:stretch>
              <a:fillRect/>
            </a:stretch>
          </p:blipFill>
          <p:spPr bwMode="auto">
            <a:xfrm>
              <a:off x="1692592" y="1311274"/>
              <a:ext cx="7204075" cy="5153025"/>
            </a:xfrm>
            <a:prstGeom prst="rect">
              <a:avLst/>
            </a:prstGeom>
            <a:ln>
              <a:noFill/>
            </a:ln>
            <a:effectLst/>
          </p:spPr>
        </p:pic>
        <p:pic>
          <p:nvPicPr>
            <p:cNvPr id="7" name="Picture 13"/>
            <p:cNvPicPr>
              <a:picLocks noChangeAspect="1" noChangeArrowheads="1"/>
            </p:cNvPicPr>
            <p:nvPr/>
          </p:nvPicPr>
          <p:blipFill>
            <a:blip r:embed="rId4"/>
            <a:srcRect b="2493"/>
            <a:stretch>
              <a:fillRect/>
            </a:stretch>
          </p:blipFill>
          <p:spPr bwMode="auto">
            <a:xfrm>
              <a:off x="1387793" y="1230111"/>
              <a:ext cx="3444875" cy="1800225"/>
            </a:xfrm>
            <a:prstGeom prst="rect">
              <a:avLst/>
            </a:prstGeom>
            <a:noFill/>
            <a:ln w="12700" algn="ctr">
              <a:noFill/>
              <a:miter lim="800000"/>
              <a:headEnd type="none" w="sm" len="sm"/>
              <a:tailEnd type="none" w="sm" len="sm"/>
            </a:ln>
            <a:effectLst/>
          </p:spPr>
        </p:pic>
        <p:pic>
          <p:nvPicPr>
            <p:cNvPr id="4" name="Picture 11"/>
            <p:cNvPicPr>
              <a:picLocks noChangeAspect="1" noChangeArrowheads="1"/>
            </p:cNvPicPr>
            <p:nvPr/>
          </p:nvPicPr>
          <p:blipFill>
            <a:blip r:embed="rId5"/>
            <a:srcRect/>
            <a:stretch>
              <a:fillRect/>
            </a:stretch>
          </p:blipFill>
          <p:spPr bwMode="auto">
            <a:xfrm>
              <a:off x="1216342" y="3144894"/>
              <a:ext cx="3787775" cy="1562100"/>
            </a:xfrm>
            <a:prstGeom prst="rect">
              <a:avLst/>
            </a:prstGeom>
            <a:ln>
              <a:noFill/>
            </a:ln>
            <a:effectLst/>
          </p:spPr>
        </p:pic>
        <p:sp>
          <p:nvSpPr>
            <p:cNvPr id="2" name="TextBox 1"/>
            <p:cNvSpPr txBox="1"/>
            <p:nvPr/>
          </p:nvSpPr>
          <p:spPr>
            <a:xfrm>
              <a:off x="1692592" y="4653306"/>
              <a:ext cx="2960688" cy="307777"/>
            </a:xfrm>
            <a:prstGeom prst="rect">
              <a:avLst/>
            </a:prstGeom>
            <a:solidFill>
              <a:schemeClr val="bg1"/>
            </a:solidFill>
          </p:spPr>
          <p:txBody>
            <a:bodyPr wrap="square" rtlCol="0">
              <a:spAutoFit/>
            </a:bodyPr>
            <a:lstStyle/>
            <a:p>
              <a:r>
                <a:rPr lang="en-GB" sz="1400" b="1" dirty="0">
                  <a:latin typeface="Constantia" panose="02030602050306030303" pitchFamily="18" charset="0"/>
                  <a:cs typeface="Times" panose="02020603050405020304" pitchFamily="18" charset="0"/>
                </a:rPr>
                <a:t>600 W, 300 V</a:t>
              </a:r>
              <a:r>
                <a:rPr lang="en-GB" sz="1400" b="1" baseline="-25000" dirty="0">
                  <a:latin typeface="Constantia" panose="02030602050306030303" pitchFamily="18" charset="0"/>
                  <a:cs typeface="Times" panose="02020603050405020304" pitchFamily="18" charset="0"/>
                </a:rPr>
                <a:t>DC</a:t>
              </a:r>
              <a:r>
                <a:rPr lang="en-GB" sz="1400" b="1" dirty="0">
                  <a:latin typeface="Constantia" panose="02030602050306030303" pitchFamily="18" charset="0"/>
                  <a:cs typeface="Times" panose="02020603050405020304" pitchFamily="18" charset="0"/>
                </a:rPr>
                <a:t>/30 V</a:t>
              </a:r>
              <a:r>
                <a:rPr lang="en-GB" sz="1400" b="1" baseline="-25000" dirty="0">
                  <a:latin typeface="Constantia" panose="02030602050306030303" pitchFamily="18" charset="0"/>
                  <a:cs typeface="Times" panose="02020603050405020304" pitchFamily="18" charset="0"/>
                </a:rPr>
                <a:t>DC</a:t>
              </a:r>
              <a:r>
                <a:rPr lang="en-GB" sz="1400" b="1" dirty="0">
                  <a:latin typeface="Constantia" panose="02030602050306030303" pitchFamily="18" charset="0"/>
                  <a:cs typeface="Times" panose="02020603050405020304" pitchFamily="18" charset="0"/>
                </a:rPr>
                <a:t> converter</a:t>
              </a:r>
            </a:p>
          </p:txBody>
        </p:sp>
        <p:sp>
          <p:nvSpPr>
            <p:cNvPr id="14" name="TextBox 13"/>
            <p:cNvSpPr txBox="1"/>
            <p:nvPr/>
          </p:nvSpPr>
          <p:spPr>
            <a:xfrm>
              <a:off x="1359877" y="2804856"/>
              <a:ext cx="3369602" cy="352524"/>
            </a:xfrm>
            <a:prstGeom prst="rect">
              <a:avLst/>
            </a:prstGeom>
            <a:solidFill>
              <a:schemeClr val="bg1"/>
            </a:solidFill>
          </p:spPr>
          <p:txBody>
            <a:bodyPr wrap="square" rtlCol="0">
              <a:spAutoFit/>
            </a:bodyPr>
            <a:lstStyle/>
            <a:p>
              <a:pPr algn="ctr"/>
              <a:r>
                <a:rPr lang="en-GB" sz="1400" b="1" dirty="0">
                  <a:latin typeface="Constantia" panose="02030602050306030303" pitchFamily="18" charset="0"/>
                  <a:cs typeface="Times" panose="02020603050405020304" pitchFamily="18" charset="0"/>
                </a:rPr>
                <a:t>330 W </a:t>
              </a:r>
              <a:r>
                <a:rPr lang="en-GB" sz="1400" b="1" dirty="0" smtClean="0">
                  <a:latin typeface="Constantia" panose="02030602050306030303" pitchFamily="18" charset="0"/>
                  <a:cs typeface="Times" panose="02020603050405020304" pitchFamily="18" charset="0"/>
                </a:rPr>
                <a:t>for one </a:t>
              </a:r>
              <a:r>
                <a:rPr lang="en-GB" sz="1400" b="1" dirty="0" smtClean="0">
                  <a:latin typeface="Constantia" panose="02030602050306030303" pitchFamily="18" charset="0"/>
                  <a:cs typeface="Times" panose="02020603050405020304" pitchFamily="18" charset="0"/>
                </a:rPr>
                <a:t>amplifier </a:t>
              </a:r>
              <a:r>
                <a:rPr lang="en-GB" sz="1400" b="1" dirty="0">
                  <a:latin typeface="Constantia" panose="02030602050306030303" pitchFamily="18" charset="0"/>
                  <a:cs typeface="Times" panose="02020603050405020304" pitchFamily="18" charset="0"/>
                </a:rPr>
                <a:t>module</a:t>
              </a:r>
            </a:p>
          </p:txBody>
        </p:sp>
      </p:grpSp>
      <p:sp>
        <p:nvSpPr>
          <p:cNvPr id="17" name="TextBox 16"/>
          <p:cNvSpPr txBox="1"/>
          <p:nvPr/>
        </p:nvSpPr>
        <p:spPr>
          <a:xfrm>
            <a:off x="205014" y="1634271"/>
            <a:ext cx="1628503" cy="646331"/>
          </a:xfrm>
          <a:prstGeom prst="rect">
            <a:avLst/>
          </a:prstGeom>
          <a:noFill/>
        </p:spPr>
        <p:txBody>
          <a:bodyPr wrap="square" rtlCol="0">
            <a:spAutoFit/>
          </a:bodyPr>
          <a:lstStyle/>
          <a:p>
            <a:r>
              <a:rPr lang="en-US" dirty="0" smtClean="0"/>
              <a:t>Set of splitters and combiners.</a:t>
            </a:r>
            <a:endParaRPr lang="de-DE" dirty="0"/>
          </a:p>
        </p:txBody>
      </p:sp>
      <p:sp>
        <p:nvSpPr>
          <p:cNvPr id="18" name="TextBox 17"/>
          <p:cNvSpPr txBox="1"/>
          <p:nvPr/>
        </p:nvSpPr>
        <p:spPr>
          <a:xfrm>
            <a:off x="194922" y="3030336"/>
            <a:ext cx="1628503" cy="923330"/>
          </a:xfrm>
          <a:prstGeom prst="rect">
            <a:avLst/>
          </a:prstGeom>
          <a:noFill/>
        </p:spPr>
        <p:txBody>
          <a:bodyPr wrap="square" rtlCol="0">
            <a:spAutoFit/>
          </a:bodyPr>
          <a:lstStyle/>
          <a:p>
            <a:r>
              <a:rPr lang="en-US" dirty="0" smtClean="0"/>
              <a:t>Modules are mounted into towers.</a:t>
            </a:r>
            <a:endParaRPr lang="de-DE" dirty="0"/>
          </a:p>
        </p:txBody>
      </p:sp>
      <p:sp>
        <p:nvSpPr>
          <p:cNvPr id="19" name="TextBox 18"/>
          <p:cNvSpPr txBox="1"/>
          <p:nvPr/>
        </p:nvSpPr>
        <p:spPr>
          <a:xfrm>
            <a:off x="1530668" y="5964828"/>
            <a:ext cx="6841604" cy="646331"/>
          </a:xfrm>
          <a:prstGeom prst="rect">
            <a:avLst/>
          </a:prstGeom>
          <a:noFill/>
        </p:spPr>
        <p:txBody>
          <a:bodyPr wrap="square" rtlCol="0">
            <a:spAutoFit/>
          </a:bodyPr>
          <a:lstStyle/>
          <a:p>
            <a:r>
              <a:rPr lang="en-US" dirty="0" smtClean="0"/>
              <a:t>Problem: Solid state amplifiers has high current requirement → heating and high losses.  </a:t>
            </a:r>
            <a:endParaRPr lang="de-DE" dirty="0"/>
          </a:p>
        </p:txBody>
      </p:sp>
      <p:sp>
        <p:nvSpPr>
          <p:cNvPr id="20" name="TextBox 19"/>
          <p:cNvSpPr txBox="1"/>
          <p:nvPr/>
        </p:nvSpPr>
        <p:spPr>
          <a:xfrm>
            <a:off x="154714" y="4487500"/>
            <a:ext cx="2037887" cy="1477328"/>
          </a:xfrm>
          <a:prstGeom prst="rect">
            <a:avLst/>
          </a:prstGeom>
          <a:noFill/>
        </p:spPr>
        <p:txBody>
          <a:bodyPr wrap="square" rtlCol="0">
            <a:spAutoFit/>
          </a:bodyPr>
          <a:lstStyle/>
          <a:p>
            <a:r>
              <a:rPr lang="en-US" dirty="0" smtClean="0"/>
              <a:t>Converters need to be near by to avoid transport of high currents over long distance.</a:t>
            </a:r>
            <a:endParaRPr lang="de-DE" dirty="0"/>
          </a:p>
        </p:txBody>
      </p:sp>
    </p:spTree>
    <p:extLst>
      <p:ext uri="{BB962C8B-B14F-4D97-AF65-F5344CB8AC3E}">
        <p14:creationId xmlns:p14="http://schemas.microsoft.com/office/powerpoint/2010/main" val="130935219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esrf.eu/files/live/sites/www/files/UsersAndScience/Publications/Highlights/2011/figures/figure_162_HL2011.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694514" y="1776659"/>
            <a:ext cx="3820835" cy="291338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8751" y="1776659"/>
            <a:ext cx="3839243" cy="291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57506" y="4745639"/>
            <a:ext cx="770964" cy="4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p:cNvPicPr>
          <p:nvPr/>
        </p:nvPicPr>
        <p:blipFill>
          <a:blip r:embed="rId5"/>
          <a:stretch>
            <a:fillRect/>
          </a:stretch>
        </p:blipFill>
        <p:spPr>
          <a:xfrm>
            <a:off x="7989054" y="4750888"/>
            <a:ext cx="526295" cy="405000"/>
          </a:xfrm>
          <a:prstGeom prst="rect">
            <a:avLst/>
          </a:prstGeom>
        </p:spPr>
      </p:pic>
      <p:sp>
        <p:nvSpPr>
          <p:cNvPr id="13"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spcBef>
                <a:spcPct val="0"/>
              </a:spcBef>
            </a:pPr>
            <a:r>
              <a:rPr lang="en-GB" sz="3200" b="1" dirty="0">
                <a:solidFill>
                  <a:srgbClr val="1F497D"/>
                </a:solidFill>
                <a:latin typeface="Constantia" pitchFamily="18" charset="0"/>
              </a:rPr>
              <a:t>Example: Soleil </a:t>
            </a:r>
            <a:r>
              <a:rPr lang="en-US" sz="3200" b="1" dirty="0" smtClean="0">
                <a:solidFill>
                  <a:srgbClr val="1F497D"/>
                </a:solidFill>
                <a:latin typeface="Constantia" panose="02030602050306030303" pitchFamily="18" charset="0"/>
              </a:rPr>
              <a:t>for 352 </a:t>
            </a:r>
            <a:r>
              <a:rPr lang="en-US" sz="3200" b="1" dirty="0">
                <a:solidFill>
                  <a:srgbClr val="1F497D"/>
                </a:solidFill>
                <a:latin typeface="Constantia" panose="02030602050306030303" pitchFamily="18" charset="0"/>
              </a:rPr>
              <a:t>MHz</a:t>
            </a:r>
            <a:r>
              <a:rPr lang="en-GB" sz="3200" b="1" dirty="0">
                <a:solidFill>
                  <a:srgbClr val="1F497D"/>
                </a:solidFill>
                <a:latin typeface="Constantia" pitchFamily="18" charset="0"/>
              </a:rPr>
              <a:t> </a:t>
            </a:r>
          </a:p>
        </p:txBody>
      </p:sp>
      <p:sp>
        <p:nvSpPr>
          <p:cNvPr id="14" name="Rectangle 7"/>
          <p:cNvSpPr>
            <a:spLocks noChangeArrowheads="1"/>
          </p:cNvSpPr>
          <p:nvPr/>
        </p:nvSpPr>
        <p:spPr bwMode="auto">
          <a:xfrm>
            <a:off x="617537" y="738886"/>
            <a:ext cx="8137525"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Large scale solid state amplifier installations</a:t>
            </a:r>
          </a:p>
        </p:txBody>
      </p:sp>
      <p:sp>
        <p:nvSpPr>
          <p:cNvPr id="15" name="TextBox 14"/>
          <p:cNvSpPr txBox="1"/>
          <p:nvPr/>
        </p:nvSpPr>
        <p:spPr>
          <a:xfrm>
            <a:off x="678751" y="1448896"/>
            <a:ext cx="3860488"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45 kW per tower (</a:t>
            </a:r>
            <a:r>
              <a:rPr lang="en-GB" sz="1662" b="1" dirty="0">
                <a:solidFill>
                  <a:srgbClr val="FF0000"/>
                </a:solidFill>
                <a:latin typeface="Constantia" panose="02030602050306030303" pitchFamily="18" charset="0"/>
              </a:rPr>
              <a:t>2004 and 2007</a:t>
            </a:r>
            <a:r>
              <a:rPr lang="en-GB" sz="1662" b="1" dirty="0">
                <a:solidFill>
                  <a:prstClr val="black"/>
                </a:solidFill>
                <a:latin typeface="Constantia" panose="02030602050306030303" pitchFamily="18" charset="0"/>
              </a:rPr>
              <a:t>)</a:t>
            </a:r>
            <a:endParaRPr lang="en-US" sz="1662" b="1" dirty="0">
              <a:solidFill>
                <a:prstClr val="black"/>
              </a:solidFill>
              <a:latin typeface="Constantia" panose="02030602050306030303" pitchFamily="18" charset="0"/>
            </a:endParaRPr>
          </a:p>
        </p:txBody>
      </p:sp>
      <p:sp>
        <p:nvSpPr>
          <p:cNvPr id="16" name="TextBox 15"/>
          <p:cNvSpPr txBox="1"/>
          <p:nvPr/>
        </p:nvSpPr>
        <p:spPr>
          <a:xfrm>
            <a:off x="4780275" y="1446220"/>
            <a:ext cx="3860488"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150 kW per tower (</a:t>
            </a:r>
            <a:r>
              <a:rPr lang="en-GB" sz="1662" b="1" dirty="0">
                <a:solidFill>
                  <a:srgbClr val="FF0000"/>
                </a:solidFill>
                <a:latin typeface="Constantia" panose="02030602050306030303" pitchFamily="18" charset="0"/>
              </a:rPr>
              <a:t>2012</a:t>
            </a:r>
            <a:r>
              <a:rPr lang="en-GB" sz="1662" b="1" dirty="0">
                <a:solidFill>
                  <a:prstClr val="black"/>
                </a:solidFill>
                <a:latin typeface="Constantia" panose="02030602050306030303" pitchFamily="18" charset="0"/>
              </a:rPr>
              <a:t>)</a:t>
            </a:r>
            <a:endParaRPr lang="en-US" sz="1662" b="1" dirty="0">
              <a:solidFill>
                <a:prstClr val="black"/>
              </a:solidFill>
              <a:latin typeface="Constantia" panose="02030602050306030303" pitchFamily="18" charset="0"/>
            </a:endParaRPr>
          </a:p>
        </p:txBody>
      </p:sp>
      <p:sp>
        <p:nvSpPr>
          <p:cNvPr id="17" name="TextBox 16"/>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
        <p:nvSpPr>
          <p:cNvPr id="18" name="Rectangle 7"/>
          <p:cNvSpPr>
            <a:spLocks noChangeArrowheads="1"/>
          </p:cNvSpPr>
          <p:nvPr/>
        </p:nvSpPr>
        <p:spPr bwMode="auto">
          <a:xfrm>
            <a:off x="377824" y="5604990"/>
            <a:ext cx="8137525"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Requires a series of power combiners to moderate power per amplifier module to several tens of kilowatts</a:t>
            </a:r>
          </a:p>
        </p:txBody>
      </p:sp>
    </p:spTree>
    <p:extLst>
      <p:ext uri="{BB962C8B-B14F-4D97-AF65-F5344CB8AC3E}">
        <p14:creationId xmlns:p14="http://schemas.microsoft.com/office/powerpoint/2010/main" val="426743417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spcBef>
                <a:spcPct val="0"/>
              </a:spcBef>
            </a:pPr>
            <a:r>
              <a:rPr lang="en-GB" sz="3200" b="1" dirty="0">
                <a:solidFill>
                  <a:srgbClr val="1F497D"/>
                </a:solidFill>
                <a:latin typeface="Constantia" pitchFamily="18" charset="0"/>
              </a:rPr>
              <a:t>Example: BESSY </a:t>
            </a:r>
            <a:r>
              <a:rPr lang="en-GB" sz="3200" b="1" dirty="0" smtClean="0">
                <a:solidFill>
                  <a:srgbClr val="1F497D"/>
                </a:solidFill>
                <a:latin typeface="Constantia" pitchFamily="18" charset="0"/>
              </a:rPr>
              <a:t>II </a:t>
            </a:r>
            <a:r>
              <a:rPr lang="en-GB" sz="2000" b="1" dirty="0" smtClean="0">
                <a:solidFill>
                  <a:srgbClr val="1F497D"/>
                </a:solidFill>
                <a:latin typeface="Constantia" pitchFamily="18" charset="0"/>
              </a:rPr>
              <a:t>(more </a:t>
            </a:r>
            <a:r>
              <a:rPr lang="en-GB" sz="2000" b="1" dirty="0" err="1" smtClean="0">
                <a:solidFill>
                  <a:srgbClr val="1F497D"/>
                </a:solidFill>
                <a:latin typeface="Constantia" pitchFamily="18" charset="0"/>
              </a:rPr>
              <a:t>tranditional</a:t>
            </a:r>
            <a:r>
              <a:rPr lang="en-GB" sz="2000" b="1" dirty="0" smtClean="0">
                <a:solidFill>
                  <a:srgbClr val="1F497D"/>
                </a:solidFill>
                <a:latin typeface="Constantia" pitchFamily="18" charset="0"/>
              </a:rPr>
              <a:t> looks…)</a:t>
            </a:r>
            <a:endParaRPr lang="en-GB" sz="2000" b="1" dirty="0">
              <a:solidFill>
                <a:srgbClr val="1F497D"/>
              </a:solidFill>
              <a:latin typeface="Constantia" pitchFamily="18" charset="0"/>
            </a:endParaRPr>
          </a:p>
        </p:txBody>
      </p:sp>
      <p:sp>
        <p:nvSpPr>
          <p:cNvPr id="14" name="Rectangle 7"/>
          <p:cNvSpPr>
            <a:spLocks noChangeArrowheads="1"/>
          </p:cNvSpPr>
          <p:nvPr/>
        </p:nvSpPr>
        <p:spPr bwMode="auto">
          <a:xfrm>
            <a:off x="503237" y="1037921"/>
            <a:ext cx="8137525" cy="838200"/>
          </a:xfrm>
          <a:prstGeom prst="rect">
            <a:avLst/>
          </a:prstGeom>
          <a:noFill/>
          <a:ln w="9525">
            <a:noFill/>
            <a:miter lim="800000"/>
            <a:headEnd/>
            <a:tailEnd/>
          </a:ln>
          <a:effectLst/>
        </p:spPr>
        <p:txBody>
          <a:bodyPr/>
          <a:lstStyle/>
          <a:p>
            <a:pPr algn="l" defTabSz="808038">
              <a:spcBef>
                <a:spcPct val="20000"/>
              </a:spcBef>
              <a:buClr>
                <a:schemeClr val="tx1"/>
              </a:buClr>
            </a:pPr>
            <a:r>
              <a:rPr lang="en-GB" sz="2100" b="1" dirty="0">
                <a:latin typeface="Constantia" pitchFamily="18" charset="0"/>
                <a:cs typeface="Times New Roman" pitchFamily="18" charset="0"/>
                <a:sym typeface="Wingdings" pitchFamily="2" charset="2"/>
              </a:rPr>
              <a:t>500 MHz solid state amplifiers: 	</a:t>
            </a:r>
            <a:r>
              <a:rPr lang="en-GB" sz="2100" b="1" dirty="0">
                <a:solidFill>
                  <a:srgbClr val="C0504D"/>
                </a:solidFill>
                <a:latin typeface="Constantia" pitchFamily="18" charset="0"/>
                <a:cs typeface="Times New Roman" pitchFamily="18" charset="0"/>
                <a:sym typeface="Wingdings" pitchFamily="2" charset="2"/>
              </a:rPr>
              <a:t>4 </a:t>
            </a:r>
            <a:r>
              <a:rPr lang="en-GB" sz="2100" b="1" dirty="0">
                <a:solidFill>
                  <a:srgbClr val="C0504D"/>
                </a:solidFill>
                <a:latin typeface="Constantia" pitchFamily="18" charset="0"/>
                <a:cs typeface="Times New Roman" pitchFamily="18" charset="0"/>
                <a:sym typeface="Symbol" panose="05050102010706020507" pitchFamily="18" charset="2"/>
              </a:rPr>
              <a:t> 80 kW</a:t>
            </a:r>
            <a:r>
              <a:rPr lang="en-GB" sz="2100" b="1" dirty="0">
                <a:latin typeface="Constantia" pitchFamily="18" charset="0"/>
                <a:cs typeface="Times New Roman" pitchFamily="18" charset="0"/>
                <a:sym typeface="Symbol" panose="05050102010706020507" pitchFamily="18" charset="2"/>
              </a:rPr>
              <a:t> for storage ring,</a:t>
            </a:r>
            <a:br>
              <a:rPr lang="en-GB" sz="2100" b="1" dirty="0">
                <a:latin typeface="Constantia" pitchFamily="18" charset="0"/>
                <a:cs typeface="Times New Roman" pitchFamily="18" charset="0"/>
                <a:sym typeface="Symbol" panose="05050102010706020507" pitchFamily="18" charset="2"/>
              </a:rPr>
            </a:br>
            <a:r>
              <a:rPr lang="en-GB" sz="2100" b="1" dirty="0">
                <a:latin typeface="Constantia" pitchFamily="18" charset="0"/>
                <a:cs typeface="Times New Roman" pitchFamily="18" charset="0"/>
                <a:sym typeface="Symbol" panose="05050102010706020507" pitchFamily="18" charset="2"/>
              </a:rPr>
              <a:t>					</a:t>
            </a:r>
            <a:r>
              <a:rPr lang="en-GB" sz="2100" b="1" dirty="0">
                <a:solidFill>
                  <a:srgbClr val="C0504D"/>
                </a:solidFill>
                <a:latin typeface="Constantia" pitchFamily="18" charset="0"/>
                <a:cs typeface="Times New Roman" pitchFamily="18" charset="0"/>
                <a:sym typeface="Symbol" panose="05050102010706020507" pitchFamily="18" charset="2"/>
              </a:rPr>
              <a:t>40 kW </a:t>
            </a:r>
            <a:r>
              <a:rPr lang="en-GB" sz="2100" b="1" dirty="0">
                <a:latin typeface="Constantia" pitchFamily="18" charset="0"/>
                <a:cs typeface="Times New Roman" pitchFamily="18" charset="0"/>
                <a:sym typeface="Symbol" panose="05050102010706020507" pitchFamily="18" charset="2"/>
              </a:rPr>
              <a:t>for booster synchrotron </a:t>
            </a:r>
            <a:endParaRPr lang="en-GB" sz="2100" b="1" dirty="0">
              <a:latin typeface="Constantia" pitchFamily="18" charset="0"/>
              <a:cs typeface="Times New Roman" pitchFamily="18" charset="0"/>
              <a:sym typeface="Wingdings" pitchFamily="2" charset="2"/>
            </a:endParaRPr>
          </a:p>
        </p:txBody>
      </p:sp>
      <p:sp>
        <p:nvSpPr>
          <p:cNvPr id="17" name="TextBox 16"/>
          <p:cNvSpPr txBox="1"/>
          <p:nvPr/>
        </p:nvSpPr>
        <p:spPr>
          <a:xfrm>
            <a:off x="7700428" y="6225947"/>
            <a:ext cx="1212769"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B. </a:t>
            </a:r>
            <a:r>
              <a:rPr lang="en-GB" sz="1477" b="1" dirty="0" err="1">
                <a:solidFill>
                  <a:prstClr val="black"/>
                </a:solidFill>
                <a:latin typeface="Constantia" panose="02030602050306030303" pitchFamily="18" charset="0"/>
              </a:rPr>
              <a:t>Schriefer</a:t>
            </a:r>
            <a:endParaRPr lang="en-US" sz="1477" b="1" dirty="0">
              <a:solidFill>
                <a:prstClr val="black"/>
              </a:solidFill>
              <a:latin typeface="Constantia" panose="02030602050306030303" pitchFamily="18" charset="0"/>
            </a:endParaRPr>
          </a:p>
        </p:txBody>
      </p:sp>
      <p:sp>
        <p:nvSpPr>
          <p:cNvPr id="18" name="Rectangle 7"/>
          <p:cNvSpPr>
            <a:spLocks noChangeArrowheads="1"/>
          </p:cNvSpPr>
          <p:nvPr/>
        </p:nvSpPr>
        <p:spPr bwMode="auto">
          <a:xfrm>
            <a:off x="503238" y="5220945"/>
            <a:ext cx="8137525"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Power per module limited by RF transistors</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Increasing with modern semiconductor devices</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4390" r="9026"/>
          <a:stretch/>
        </p:blipFill>
        <p:spPr>
          <a:xfrm>
            <a:off x="4457986" y="1985739"/>
            <a:ext cx="2800351" cy="2742459"/>
          </a:xfrm>
          <a:prstGeom prst="rect">
            <a:avLst/>
          </a:prstGeom>
        </p:spPr>
      </p:pic>
      <p:grpSp>
        <p:nvGrpSpPr>
          <p:cNvPr id="7" name="Group 6"/>
          <p:cNvGrpSpPr/>
          <p:nvPr/>
        </p:nvGrpSpPr>
        <p:grpSpPr>
          <a:xfrm>
            <a:off x="503236" y="1896262"/>
            <a:ext cx="5512227" cy="3167847"/>
            <a:chOff x="503236" y="1896262"/>
            <a:chExt cx="5512227" cy="3167847"/>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238" y="1985740"/>
              <a:ext cx="3656611" cy="2742459"/>
            </a:xfrm>
            <a:prstGeom prst="rect">
              <a:avLst/>
            </a:prstGeom>
          </p:spPr>
        </p:pic>
        <p:sp>
          <p:nvSpPr>
            <p:cNvPr id="19" name="Curved Right Arrow 18"/>
            <p:cNvSpPr/>
            <p:nvPr/>
          </p:nvSpPr>
          <p:spPr>
            <a:xfrm rot="6418385" flipV="1">
              <a:off x="4038728" y="1198838"/>
              <a:ext cx="714375" cy="210922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Curved Right Arrow 19"/>
            <p:cNvSpPr/>
            <p:nvPr/>
          </p:nvSpPr>
          <p:spPr>
            <a:xfrm rot="6132080" flipH="1" flipV="1">
              <a:off x="4484775" y="3069242"/>
              <a:ext cx="546892" cy="251448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TextBox 20"/>
            <p:cNvSpPr txBox="1"/>
            <p:nvPr/>
          </p:nvSpPr>
          <p:spPr>
            <a:xfrm>
              <a:off x="503236" y="4716000"/>
              <a:ext cx="365661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Amplifier </a:t>
              </a:r>
              <a:r>
                <a:rPr lang="en-GB" sz="1662" b="1" dirty="0" smtClean="0">
                  <a:solidFill>
                    <a:prstClr val="black"/>
                  </a:solidFill>
                  <a:latin typeface="Constantia" panose="02030602050306030303" pitchFamily="18" charset="0"/>
                </a:rPr>
                <a:t>modules </a:t>
              </a:r>
              <a:endParaRPr lang="en-US" sz="1662" b="1" dirty="0">
                <a:solidFill>
                  <a:prstClr val="black"/>
                </a:solidFill>
                <a:latin typeface="Constantia" panose="02030602050306030303" pitchFamily="18" charset="0"/>
              </a:endParaRPr>
            </a:p>
          </p:txBody>
        </p:sp>
      </p:grpSp>
      <p:sp>
        <p:nvSpPr>
          <p:cNvPr id="22" name="TextBox 21"/>
          <p:cNvSpPr txBox="1"/>
          <p:nvPr/>
        </p:nvSpPr>
        <p:spPr>
          <a:xfrm>
            <a:off x="4457987" y="4716000"/>
            <a:ext cx="280035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80 kW unit</a:t>
            </a:r>
            <a:endParaRPr lang="en-US" sz="1662" b="1" dirty="0">
              <a:solidFill>
                <a:prstClr val="black"/>
              </a:solidFill>
              <a:latin typeface="Constantia" panose="02030602050306030303" pitchFamily="18" charset="0"/>
            </a:endParaRPr>
          </a:p>
        </p:txBody>
      </p:sp>
      <p:grpSp>
        <p:nvGrpSpPr>
          <p:cNvPr id="8" name="Group 7"/>
          <p:cNvGrpSpPr/>
          <p:nvPr/>
        </p:nvGrpSpPr>
        <p:grpSpPr>
          <a:xfrm>
            <a:off x="5213786" y="1786736"/>
            <a:ext cx="3426976" cy="3241373"/>
            <a:chOff x="5213786" y="1786736"/>
            <a:chExt cx="3426976" cy="3241373"/>
          </a:xfrm>
        </p:grpSpPr>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29002" t="10235" r="33131" b="4242"/>
            <a:stretch/>
          </p:blipFill>
          <p:spPr>
            <a:xfrm>
              <a:off x="7556475" y="1985740"/>
              <a:ext cx="911274" cy="2742459"/>
            </a:xfrm>
            <a:prstGeom prst="rect">
              <a:avLst/>
            </a:prstGeom>
          </p:spPr>
        </p:pic>
        <p:sp>
          <p:nvSpPr>
            <p:cNvPr id="5" name="Curved Right Arrow 4"/>
            <p:cNvSpPr/>
            <p:nvPr/>
          </p:nvSpPr>
          <p:spPr>
            <a:xfrm rot="4312990">
              <a:off x="6206389" y="794133"/>
              <a:ext cx="714375" cy="269958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3" name="TextBox 22"/>
            <p:cNvSpPr txBox="1"/>
            <p:nvPr/>
          </p:nvSpPr>
          <p:spPr>
            <a:xfrm>
              <a:off x="7381875" y="4680000"/>
              <a:ext cx="1258887"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Combiner</a:t>
              </a:r>
              <a:endParaRPr lang="en-US" sz="1662" b="1" dirty="0">
                <a:solidFill>
                  <a:prstClr val="black"/>
                </a:solidFill>
                <a:latin typeface="Constantia" panose="02030602050306030303" pitchFamily="18" charset="0"/>
              </a:endParaRPr>
            </a:p>
          </p:txBody>
        </p:sp>
      </p:grpSp>
    </p:spTree>
    <p:extLst>
      <p:ext uri="{BB962C8B-B14F-4D97-AF65-F5344CB8AC3E}">
        <p14:creationId xmlns:p14="http://schemas.microsoft.com/office/powerpoint/2010/main" val="854501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TextBox 239">
            <a:extLst>
              <a:ext uri="{FF2B5EF4-FFF2-40B4-BE49-F238E27FC236}">
                <a16:creationId xmlns:a16="http://schemas.microsoft.com/office/drawing/2014/main" id="{B0B3CD88-C14B-4F77-AA62-1B5E758EE1AE}"/>
              </a:ext>
            </a:extLst>
          </p:cNvPr>
          <p:cNvSpPr txBox="1"/>
          <p:nvPr/>
        </p:nvSpPr>
        <p:spPr>
          <a:xfrm rot="16200000">
            <a:off x="1026118" y="2878383"/>
            <a:ext cx="5188650" cy="415498"/>
          </a:xfrm>
          <a:prstGeom prst="rect">
            <a:avLst/>
          </a:prstGeom>
          <a:noFill/>
        </p:spPr>
        <p:txBody>
          <a:bodyPr wrap="square" rtlCol="0" anchor="t">
            <a:spAutoFit/>
          </a:bodyPr>
          <a:lstStyle/>
          <a:p>
            <a:pPr algn="ctr">
              <a:spcBef>
                <a:spcPts val="0"/>
              </a:spcBef>
            </a:pPr>
            <a:r>
              <a:rPr lang="en-US" sz="2100" b="1" dirty="0">
                <a:solidFill>
                  <a:srgbClr val="C00000"/>
                </a:solidFill>
                <a:latin typeface="Constantia" panose="02030602050306030303" pitchFamily="18" charset="0"/>
              </a:rPr>
              <a:t>1.6 MW at    cavity input</a:t>
            </a:r>
          </a:p>
        </p:txBody>
      </p:sp>
      <p:sp>
        <p:nvSpPr>
          <p:cNvPr id="13"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SPS</a:t>
            </a:r>
          </a:p>
        </p:txBody>
      </p:sp>
      <p:sp>
        <p:nvSpPr>
          <p:cNvPr id="14" name="Rectangle 7"/>
          <p:cNvSpPr>
            <a:spLocks noChangeArrowheads="1"/>
          </p:cNvSpPr>
          <p:nvPr/>
        </p:nvSpPr>
        <p:spPr bwMode="auto">
          <a:xfrm>
            <a:off x="174171" y="738886"/>
            <a:ext cx="8969829" cy="838200"/>
          </a:xfrm>
          <a:prstGeom prst="rect">
            <a:avLst/>
          </a:prstGeom>
          <a:noFill/>
          <a:ln w="9525">
            <a:noFill/>
            <a:miter lim="800000"/>
            <a:headEnd/>
            <a:tailEnd/>
          </a:ln>
          <a:effectLst/>
        </p:spPr>
        <p:txBody>
          <a:bodyPr/>
          <a:lstStyle/>
          <a:p>
            <a:pPr algn="l" defTabSz="808038">
              <a:spcBef>
                <a:spcPct val="20000"/>
              </a:spcBef>
              <a:buClr>
                <a:schemeClr val="tx1"/>
              </a:buClr>
            </a:pPr>
            <a:r>
              <a:rPr lang="en-GB" sz="2100" b="1" dirty="0">
                <a:latin typeface="Constantia" pitchFamily="18" charset="0"/>
                <a:cs typeface="Times New Roman" pitchFamily="18" charset="0"/>
                <a:sym typeface="Wingdings" pitchFamily="2" charset="2"/>
              </a:rPr>
              <a:t>200 MHz solid state amplifiers: 	</a:t>
            </a:r>
            <a:r>
              <a:rPr lang="en-GB" sz="2100" b="1" dirty="0">
                <a:solidFill>
                  <a:srgbClr val="C0504D"/>
                </a:solidFill>
                <a:latin typeface="Constantia" pitchFamily="18" charset="0"/>
                <a:cs typeface="Times New Roman" pitchFamily="18" charset="0"/>
                <a:sym typeface="Wingdings" pitchFamily="2" charset="2"/>
              </a:rPr>
              <a:t>2 </a:t>
            </a:r>
            <a:r>
              <a:rPr lang="en-GB" sz="2100" b="1" dirty="0" smtClean="0">
                <a:solidFill>
                  <a:srgbClr val="C0504D"/>
                </a:solidFill>
                <a:latin typeface="Constantia" pitchFamily="18" charset="0"/>
                <a:cs typeface="Times New Roman" pitchFamily="18" charset="0"/>
                <a:sym typeface="Wingdings" pitchFamily="2" charset="2"/>
              </a:rPr>
              <a:t>amplifiers with </a:t>
            </a:r>
            <a:r>
              <a:rPr lang="en-GB" sz="2100" b="1" dirty="0" smtClean="0">
                <a:solidFill>
                  <a:srgbClr val="C0504D"/>
                </a:solidFill>
                <a:latin typeface="Constantia" pitchFamily="18" charset="0"/>
                <a:cs typeface="Times New Roman" pitchFamily="18" charset="0"/>
                <a:sym typeface="Symbol" panose="05050102010706020507" pitchFamily="18" charset="2"/>
              </a:rPr>
              <a:t>1.6 </a:t>
            </a:r>
            <a:r>
              <a:rPr lang="en-GB" sz="2100" b="1" dirty="0">
                <a:solidFill>
                  <a:srgbClr val="C0504D"/>
                </a:solidFill>
                <a:latin typeface="Constantia" pitchFamily="18" charset="0"/>
                <a:cs typeface="Times New Roman" pitchFamily="18" charset="0"/>
                <a:sym typeface="Symbol" panose="05050102010706020507" pitchFamily="18" charset="2"/>
              </a:rPr>
              <a:t>MW</a:t>
            </a:r>
            <a:r>
              <a:rPr lang="en-GB" sz="2100" b="1" dirty="0">
                <a:latin typeface="Constantia" pitchFamily="18" charset="0"/>
                <a:cs typeface="Times New Roman" pitchFamily="18" charset="0"/>
                <a:sym typeface="Symbol" panose="05050102010706020507" pitchFamily="18" charset="2"/>
              </a:rPr>
              <a:t> peak power,</a:t>
            </a:r>
            <a:br>
              <a:rPr lang="en-GB" sz="2100" b="1" dirty="0">
                <a:latin typeface="Constantia" pitchFamily="18" charset="0"/>
                <a:cs typeface="Times New Roman" pitchFamily="18" charset="0"/>
                <a:sym typeface="Symbol" panose="05050102010706020507" pitchFamily="18" charset="2"/>
              </a:rPr>
            </a:br>
            <a:r>
              <a:rPr lang="en-GB" sz="2100" b="1" dirty="0">
                <a:latin typeface="Constantia" pitchFamily="18" charset="0"/>
                <a:cs typeface="Times New Roman" pitchFamily="18" charset="0"/>
                <a:sym typeface="Symbol" panose="05050102010706020507" pitchFamily="18" charset="2"/>
              </a:rPr>
              <a:t>					</a:t>
            </a:r>
            <a:r>
              <a:rPr lang="en-GB" sz="2100" b="1" dirty="0" smtClean="0">
                <a:solidFill>
                  <a:srgbClr val="C0504D"/>
                </a:solidFill>
                <a:latin typeface="Constantia" pitchFamily="18" charset="0"/>
                <a:cs typeface="Times New Roman" pitchFamily="18" charset="0"/>
                <a:sym typeface="Symbol" panose="05050102010706020507" pitchFamily="18" charset="2"/>
              </a:rPr>
              <a:t>16 </a:t>
            </a:r>
            <a:r>
              <a:rPr lang="en-GB" sz="2100" b="1" dirty="0">
                <a:solidFill>
                  <a:srgbClr val="C0504D"/>
                </a:solidFill>
                <a:latin typeface="Constantia" pitchFamily="18" charset="0"/>
                <a:cs typeface="Times New Roman" pitchFamily="18" charset="0"/>
                <a:sym typeface="Symbol" panose="05050102010706020507" pitchFamily="18" charset="2"/>
              </a:rPr>
              <a:t>towers </a:t>
            </a:r>
            <a:r>
              <a:rPr lang="en-GB" sz="2100" b="1" dirty="0">
                <a:latin typeface="Constantia" pitchFamily="18" charset="0"/>
                <a:cs typeface="Times New Roman" pitchFamily="18" charset="0"/>
                <a:sym typeface="Symbol" panose="05050102010706020507" pitchFamily="18" charset="2"/>
              </a:rPr>
              <a:t>per amplifier </a:t>
            </a:r>
            <a:endParaRPr lang="en-GB" sz="2100" b="1" dirty="0">
              <a:latin typeface="Constantia" pitchFamily="18" charset="0"/>
              <a:cs typeface="Times New Roman" pitchFamily="18" charset="0"/>
              <a:sym typeface="Wingdings" pitchFamily="2" charset="2"/>
            </a:endParaRPr>
          </a:p>
        </p:txBody>
      </p:sp>
      <p:sp>
        <p:nvSpPr>
          <p:cNvPr id="17" name="TextBox 16"/>
          <p:cNvSpPr txBox="1"/>
          <p:nvPr/>
        </p:nvSpPr>
        <p:spPr>
          <a:xfrm>
            <a:off x="7462415" y="6334235"/>
            <a:ext cx="1450782" cy="319639"/>
          </a:xfrm>
          <a:prstGeom prst="rect">
            <a:avLst/>
          </a:prstGeom>
          <a:noFill/>
        </p:spPr>
        <p:txBody>
          <a:bodyPr wrap="none" rtlCol="0">
            <a:spAutoFit/>
          </a:bodyPr>
          <a:lstStyle/>
          <a:p>
            <a:pPr algn="r" defTabSz="422041"/>
            <a:r>
              <a:rPr lang="en-US" sz="1477" b="1" dirty="0">
                <a:solidFill>
                  <a:prstClr val="black"/>
                </a:solidFill>
                <a:latin typeface="Constantia" panose="02030602050306030303" pitchFamily="18" charset="0"/>
              </a:rPr>
              <a:t>E</a:t>
            </a:r>
            <a:r>
              <a:rPr lang="en-GB" sz="1477" b="1" dirty="0">
                <a:solidFill>
                  <a:prstClr val="black"/>
                </a:solidFill>
                <a:latin typeface="Constantia" panose="02030602050306030303" pitchFamily="18" charset="0"/>
              </a:rPr>
              <a:t>. Montesinos</a:t>
            </a:r>
            <a:endParaRPr lang="en-US" sz="1477" b="1" dirty="0">
              <a:solidFill>
                <a:prstClr val="black"/>
              </a:solidFill>
              <a:latin typeface="Constantia" panose="02030602050306030303" pitchFamily="18" charset="0"/>
            </a:endParaRPr>
          </a:p>
        </p:txBody>
      </p:sp>
      <p:sp>
        <p:nvSpPr>
          <p:cNvPr id="18" name="Rectangle 7"/>
          <p:cNvSpPr>
            <a:spLocks noChangeArrowheads="1"/>
          </p:cNvSpPr>
          <p:nvPr/>
        </p:nvSpPr>
        <p:spPr bwMode="auto">
          <a:xfrm>
            <a:off x="503238" y="5220945"/>
            <a:ext cx="8137525"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80 modules per tower, 1280 modules with </a:t>
            </a:r>
            <a:r>
              <a:rPr lang="en-GB" sz="2100" b="1" dirty="0">
                <a:solidFill>
                  <a:srgbClr val="C0504D"/>
                </a:solidFill>
                <a:latin typeface="Constantia" pitchFamily="18" charset="0"/>
                <a:cs typeface="Times New Roman" pitchFamily="18" charset="0"/>
                <a:sym typeface="Wingdings" pitchFamily="2" charset="2"/>
              </a:rPr>
              <a:t>5120 transistors</a:t>
            </a:r>
            <a:br>
              <a:rPr lang="en-GB" sz="2100" b="1" dirty="0">
                <a:solidFill>
                  <a:srgbClr val="C0504D"/>
                </a:solidFill>
                <a:latin typeface="Constantia" pitchFamily="18" charset="0"/>
                <a:cs typeface="Times New Roman" pitchFamily="18" charset="0"/>
                <a:sym typeface="Wingdings" pitchFamily="2" charset="2"/>
              </a:rPr>
            </a:br>
            <a:r>
              <a:rPr lang="en-GB" sz="2100" b="1" dirty="0">
                <a:solidFill>
                  <a:srgbClr val="C0504D"/>
                </a:solidFill>
                <a:latin typeface="Constantia" pitchFamily="18" charset="0"/>
                <a:cs typeface="Times New Roman" pitchFamily="18" charset="0"/>
                <a:sym typeface="Wingdings" pitchFamily="2" charset="2"/>
              </a:rPr>
              <a:t>per amplifier</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Presently the </a:t>
            </a:r>
            <a:r>
              <a:rPr lang="en-GB" sz="2100" b="1" dirty="0">
                <a:solidFill>
                  <a:srgbClr val="1F497D"/>
                </a:solidFill>
                <a:latin typeface="Constantia" pitchFamily="18" charset="0"/>
                <a:cs typeface="Times New Roman" pitchFamily="18" charset="0"/>
                <a:sym typeface="Wingdings" pitchFamily="2" charset="2"/>
              </a:rPr>
              <a:t>largest RF installation </a:t>
            </a:r>
            <a:r>
              <a:rPr lang="en-GB" sz="2100" b="1" dirty="0">
                <a:latin typeface="Constantia" pitchFamily="18" charset="0"/>
                <a:cs typeface="Times New Roman" pitchFamily="18" charset="0"/>
                <a:sym typeface="Wingdings" pitchFamily="2" charset="2"/>
              </a:rPr>
              <a:t>in a particle accelerator</a:t>
            </a:r>
          </a:p>
        </p:txBody>
      </p:sp>
      <p:pic>
        <p:nvPicPr>
          <p:cNvPr id="11" name="Picture 10" descr="A picture containing warehouse&#10;&#10;Description automatically generated">
            <a:extLst>
              <a:ext uri="{FF2B5EF4-FFF2-40B4-BE49-F238E27FC236}">
                <a16:creationId xmlns:a16="http://schemas.microsoft.com/office/drawing/2014/main" id="{8A576B16-E404-47E9-B593-BE97566C9842}"/>
              </a:ext>
            </a:extLst>
          </p:cNvPr>
          <p:cNvPicPr>
            <a:picLocks noChangeAspect="1"/>
          </p:cNvPicPr>
          <p:nvPr/>
        </p:nvPicPr>
        <p:blipFill>
          <a:blip r:embed="rId2"/>
          <a:stretch>
            <a:fillRect/>
          </a:stretch>
        </p:blipFill>
        <p:spPr>
          <a:xfrm>
            <a:off x="3968340" y="1637491"/>
            <a:ext cx="4665600" cy="3110400"/>
          </a:xfrm>
          <a:prstGeom prst="rect">
            <a:avLst/>
          </a:prstGeom>
        </p:spPr>
      </p:pic>
      <p:cxnSp>
        <p:nvCxnSpPr>
          <p:cNvPr id="127" name="Straight Arrow Connector 126">
            <a:extLst>
              <a:ext uri="{FF2B5EF4-FFF2-40B4-BE49-F238E27FC236}">
                <a16:creationId xmlns:a16="http://schemas.microsoft.com/office/drawing/2014/main" id="{D445044A-72EF-4685-B47A-BA5F7A0870A3}"/>
              </a:ext>
            </a:extLst>
          </p:cNvPr>
          <p:cNvCxnSpPr/>
          <p:nvPr/>
        </p:nvCxnSpPr>
        <p:spPr bwMode="auto">
          <a:xfrm>
            <a:off x="2445086" y="4805892"/>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28" name="Straight Arrow Connector 127">
            <a:extLst>
              <a:ext uri="{FF2B5EF4-FFF2-40B4-BE49-F238E27FC236}">
                <a16:creationId xmlns:a16="http://schemas.microsoft.com/office/drawing/2014/main" id="{B64FD3F7-325A-433F-81EB-07D8B6A989E7}"/>
              </a:ext>
            </a:extLst>
          </p:cNvPr>
          <p:cNvCxnSpPr/>
          <p:nvPr/>
        </p:nvCxnSpPr>
        <p:spPr bwMode="auto">
          <a:xfrm>
            <a:off x="2734274" y="4576378"/>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29" name="Straight Arrow Connector 128">
            <a:extLst>
              <a:ext uri="{FF2B5EF4-FFF2-40B4-BE49-F238E27FC236}">
                <a16:creationId xmlns:a16="http://schemas.microsoft.com/office/drawing/2014/main" id="{9331D566-EEEE-4FAB-9954-15CB4B1ACD64}"/>
              </a:ext>
            </a:extLst>
          </p:cNvPr>
          <p:cNvCxnSpPr/>
          <p:nvPr/>
        </p:nvCxnSpPr>
        <p:spPr bwMode="auto">
          <a:xfrm>
            <a:off x="2445086" y="3430092"/>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30" name="Straight Arrow Connector 129">
            <a:extLst>
              <a:ext uri="{FF2B5EF4-FFF2-40B4-BE49-F238E27FC236}">
                <a16:creationId xmlns:a16="http://schemas.microsoft.com/office/drawing/2014/main" id="{B4845911-51A6-433D-9A07-CB17CCDE29CB}"/>
              </a:ext>
            </a:extLst>
          </p:cNvPr>
          <p:cNvCxnSpPr/>
          <p:nvPr/>
        </p:nvCxnSpPr>
        <p:spPr bwMode="auto">
          <a:xfrm>
            <a:off x="2990022" y="4117351"/>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31" name="Straight Arrow Connector 130">
            <a:extLst>
              <a:ext uri="{FF2B5EF4-FFF2-40B4-BE49-F238E27FC236}">
                <a16:creationId xmlns:a16="http://schemas.microsoft.com/office/drawing/2014/main" id="{733C3387-6B80-40BD-AABC-16A700EF59B7}"/>
              </a:ext>
            </a:extLst>
          </p:cNvPr>
          <p:cNvCxnSpPr>
            <a:endCxn id="162" idx="0"/>
          </p:cNvCxnSpPr>
          <p:nvPr/>
        </p:nvCxnSpPr>
        <p:spPr bwMode="auto">
          <a:xfrm>
            <a:off x="661778" y="3190098"/>
            <a:ext cx="33968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sp>
        <p:nvSpPr>
          <p:cNvPr id="132" name="TextBox 131">
            <a:extLst>
              <a:ext uri="{FF2B5EF4-FFF2-40B4-BE49-F238E27FC236}">
                <a16:creationId xmlns:a16="http://schemas.microsoft.com/office/drawing/2014/main" id="{6EC03074-B4D9-449C-A1AD-9B397269FD69}"/>
              </a:ext>
            </a:extLst>
          </p:cNvPr>
          <p:cNvSpPr txBox="1"/>
          <p:nvPr/>
        </p:nvSpPr>
        <p:spPr>
          <a:xfrm rot="16200000">
            <a:off x="59863" y="3015149"/>
            <a:ext cx="1241621" cy="338553"/>
          </a:xfrm>
          <a:prstGeom prst="rect">
            <a:avLst/>
          </a:prstGeom>
          <a:solidFill>
            <a:schemeClr val="bg1">
              <a:lumMod val="85000"/>
            </a:schemeClr>
          </a:solidFill>
          <a:ln>
            <a:noFill/>
          </a:ln>
        </p:spPr>
        <p:txBody>
          <a:bodyPr wrap="none" rtlCol="0">
            <a:spAutoFit/>
          </a:bodyPr>
          <a:lstStyle/>
          <a:p>
            <a:pPr algn="ctr"/>
            <a:r>
              <a:rPr lang="en-US" sz="1600" b="1" dirty="0">
                <a:latin typeface="Constantia" panose="02030602050306030303" pitchFamily="18" charset="0"/>
              </a:rPr>
              <a:t>From LLRF</a:t>
            </a:r>
          </a:p>
        </p:txBody>
      </p:sp>
      <p:cxnSp>
        <p:nvCxnSpPr>
          <p:cNvPr id="133" name="Straight Arrow Connector 132">
            <a:extLst>
              <a:ext uri="{FF2B5EF4-FFF2-40B4-BE49-F238E27FC236}">
                <a16:creationId xmlns:a16="http://schemas.microsoft.com/office/drawing/2014/main" id="{A92F7CE6-E920-4E44-B863-0AC912F980B5}"/>
              </a:ext>
            </a:extLst>
          </p:cNvPr>
          <p:cNvCxnSpPr/>
          <p:nvPr/>
        </p:nvCxnSpPr>
        <p:spPr bwMode="auto">
          <a:xfrm>
            <a:off x="2734274" y="3658325"/>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34" name="Straight Arrow Connector 133">
            <a:extLst>
              <a:ext uri="{FF2B5EF4-FFF2-40B4-BE49-F238E27FC236}">
                <a16:creationId xmlns:a16="http://schemas.microsoft.com/office/drawing/2014/main" id="{0FDC8CC3-0D75-4B37-944E-BDF9A907A045}"/>
              </a:ext>
            </a:extLst>
          </p:cNvPr>
          <p:cNvCxnSpPr/>
          <p:nvPr/>
        </p:nvCxnSpPr>
        <p:spPr bwMode="auto">
          <a:xfrm>
            <a:off x="2445086" y="4346865"/>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35" name="Straight Arrow Connector 134">
            <a:extLst>
              <a:ext uri="{FF2B5EF4-FFF2-40B4-BE49-F238E27FC236}">
                <a16:creationId xmlns:a16="http://schemas.microsoft.com/office/drawing/2014/main" id="{9A916E88-DC55-4730-A791-B953049C8A6E}"/>
              </a:ext>
            </a:extLst>
          </p:cNvPr>
          <p:cNvCxnSpPr/>
          <p:nvPr/>
        </p:nvCxnSpPr>
        <p:spPr bwMode="auto">
          <a:xfrm>
            <a:off x="2445086" y="3887838"/>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sp>
        <p:nvSpPr>
          <p:cNvPr id="136" name="Isosceles Triangle 135">
            <a:extLst>
              <a:ext uri="{FF2B5EF4-FFF2-40B4-BE49-F238E27FC236}">
                <a16:creationId xmlns:a16="http://schemas.microsoft.com/office/drawing/2014/main" id="{C48B2EA0-6141-4E40-81F1-E2E8A6E86832}"/>
              </a:ext>
            </a:extLst>
          </p:cNvPr>
          <p:cNvSpPr/>
          <p:nvPr/>
        </p:nvSpPr>
        <p:spPr bwMode="auto">
          <a:xfrm rot="5400000">
            <a:off x="1957522" y="4806888"/>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37" name="Isosceles Triangle 136">
            <a:extLst>
              <a:ext uri="{FF2B5EF4-FFF2-40B4-BE49-F238E27FC236}">
                <a16:creationId xmlns:a16="http://schemas.microsoft.com/office/drawing/2014/main" id="{BCB8D50E-4E51-4A1E-B2C6-A6D596C91FCD}"/>
              </a:ext>
            </a:extLst>
          </p:cNvPr>
          <p:cNvSpPr/>
          <p:nvPr/>
        </p:nvSpPr>
        <p:spPr bwMode="auto">
          <a:xfrm rot="5400000">
            <a:off x="1957522" y="4577375"/>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38" name="Isosceles Triangle 137">
            <a:extLst>
              <a:ext uri="{FF2B5EF4-FFF2-40B4-BE49-F238E27FC236}">
                <a16:creationId xmlns:a16="http://schemas.microsoft.com/office/drawing/2014/main" id="{BD2FD984-EF18-46F1-88B4-6A2FFEA62187}"/>
              </a:ext>
            </a:extLst>
          </p:cNvPr>
          <p:cNvSpPr/>
          <p:nvPr/>
        </p:nvSpPr>
        <p:spPr bwMode="auto">
          <a:xfrm rot="5400000">
            <a:off x="1957522" y="4347861"/>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39" name="Isosceles Triangle 138">
            <a:extLst>
              <a:ext uri="{FF2B5EF4-FFF2-40B4-BE49-F238E27FC236}">
                <a16:creationId xmlns:a16="http://schemas.microsoft.com/office/drawing/2014/main" id="{A90C073D-2890-4D5E-8998-BAF3FE493933}"/>
              </a:ext>
            </a:extLst>
          </p:cNvPr>
          <p:cNvSpPr/>
          <p:nvPr/>
        </p:nvSpPr>
        <p:spPr bwMode="auto">
          <a:xfrm rot="5400000">
            <a:off x="1957522" y="4118348"/>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40" name="Isosceles Triangle 139">
            <a:extLst>
              <a:ext uri="{FF2B5EF4-FFF2-40B4-BE49-F238E27FC236}">
                <a16:creationId xmlns:a16="http://schemas.microsoft.com/office/drawing/2014/main" id="{C249B0B8-003C-4361-8321-581DFEF2F982}"/>
              </a:ext>
            </a:extLst>
          </p:cNvPr>
          <p:cNvSpPr/>
          <p:nvPr/>
        </p:nvSpPr>
        <p:spPr bwMode="auto">
          <a:xfrm rot="5400000">
            <a:off x="1957522" y="3888834"/>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41" name="Isosceles Triangle 140">
            <a:extLst>
              <a:ext uri="{FF2B5EF4-FFF2-40B4-BE49-F238E27FC236}">
                <a16:creationId xmlns:a16="http://schemas.microsoft.com/office/drawing/2014/main" id="{78283DC4-B10D-42AC-B849-24A732379A37}"/>
              </a:ext>
            </a:extLst>
          </p:cNvPr>
          <p:cNvSpPr/>
          <p:nvPr/>
        </p:nvSpPr>
        <p:spPr bwMode="auto">
          <a:xfrm rot="5400000">
            <a:off x="1957522" y="3659321"/>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42" name="Isosceles Triangle 141">
            <a:extLst>
              <a:ext uri="{FF2B5EF4-FFF2-40B4-BE49-F238E27FC236}">
                <a16:creationId xmlns:a16="http://schemas.microsoft.com/office/drawing/2014/main" id="{870D6A47-CDB1-4A81-8AC7-E6C5D686170A}"/>
              </a:ext>
            </a:extLst>
          </p:cNvPr>
          <p:cNvSpPr/>
          <p:nvPr/>
        </p:nvSpPr>
        <p:spPr bwMode="auto">
          <a:xfrm rot="5400000">
            <a:off x="1957522" y="3429808"/>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43" name="Isosceles Triangle 142">
            <a:extLst>
              <a:ext uri="{FF2B5EF4-FFF2-40B4-BE49-F238E27FC236}">
                <a16:creationId xmlns:a16="http://schemas.microsoft.com/office/drawing/2014/main" id="{AA268EBD-8CB5-48AC-A322-B8A1D960228A}"/>
              </a:ext>
            </a:extLst>
          </p:cNvPr>
          <p:cNvSpPr/>
          <p:nvPr/>
        </p:nvSpPr>
        <p:spPr bwMode="auto">
          <a:xfrm rot="5400000">
            <a:off x="1957522" y="3200294"/>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144" name="Straight Arrow Connector 143">
            <a:extLst>
              <a:ext uri="{FF2B5EF4-FFF2-40B4-BE49-F238E27FC236}">
                <a16:creationId xmlns:a16="http://schemas.microsoft.com/office/drawing/2014/main" id="{1ED37D86-5472-4BAC-8667-DAE94EB25E7F}"/>
              </a:ext>
            </a:extLst>
          </p:cNvPr>
          <p:cNvCxnSpPr/>
          <p:nvPr/>
        </p:nvCxnSpPr>
        <p:spPr bwMode="auto">
          <a:xfrm>
            <a:off x="2445086" y="2969784"/>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45" name="Straight Arrow Connector 144">
            <a:extLst>
              <a:ext uri="{FF2B5EF4-FFF2-40B4-BE49-F238E27FC236}">
                <a16:creationId xmlns:a16="http://schemas.microsoft.com/office/drawing/2014/main" id="{D1C35A61-68C2-4709-B06E-E865B627BEE8}"/>
              </a:ext>
            </a:extLst>
          </p:cNvPr>
          <p:cNvCxnSpPr/>
          <p:nvPr/>
        </p:nvCxnSpPr>
        <p:spPr bwMode="auto">
          <a:xfrm>
            <a:off x="2734274" y="2740271"/>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46" name="Straight Arrow Connector 145">
            <a:extLst>
              <a:ext uri="{FF2B5EF4-FFF2-40B4-BE49-F238E27FC236}">
                <a16:creationId xmlns:a16="http://schemas.microsoft.com/office/drawing/2014/main" id="{0C0C3204-43A7-4017-92A5-0EC9A6F08419}"/>
              </a:ext>
            </a:extLst>
          </p:cNvPr>
          <p:cNvCxnSpPr/>
          <p:nvPr/>
        </p:nvCxnSpPr>
        <p:spPr bwMode="auto">
          <a:xfrm>
            <a:off x="2445086" y="1598566"/>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47" name="Straight Arrow Connector 146">
            <a:extLst>
              <a:ext uri="{FF2B5EF4-FFF2-40B4-BE49-F238E27FC236}">
                <a16:creationId xmlns:a16="http://schemas.microsoft.com/office/drawing/2014/main" id="{77F3A6C2-DBA8-4377-903C-A2E7C269599C}"/>
              </a:ext>
            </a:extLst>
          </p:cNvPr>
          <p:cNvCxnSpPr/>
          <p:nvPr/>
        </p:nvCxnSpPr>
        <p:spPr bwMode="auto">
          <a:xfrm rot="16200000">
            <a:off x="2530995" y="2281244"/>
            <a:ext cx="918054"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48" name="Straight Arrow Connector 147">
            <a:extLst>
              <a:ext uri="{FF2B5EF4-FFF2-40B4-BE49-F238E27FC236}">
                <a16:creationId xmlns:a16="http://schemas.microsoft.com/office/drawing/2014/main" id="{F57FBDD4-00D0-429C-B2A8-EE2645ED56C2}"/>
              </a:ext>
            </a:extLst>
          </p:cNvPr>
          <p:cNvCxnSpPr/>
          <p:nvPr/>
        </p:nvCxnSpPr>
        <p:spPr bwMode="auto">
          <a:xfrm rot="16200000">
            <a:off x="2313513" y="3199298"/>
            <a:ext cx="1836107"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49" name="Straight Arrow Connector 148">
            <a:extLst>
              <a:ext uri="{FF2B5EF4-FFF2-40B4-BE49-F238E27FC236}">
                <a16:creationId xmlns:a16="http://schemas.microsoft.com/office/drawing/2014/main" id="{FB6DABF3-2226-44A2-BFB7-AC914D44BC19}"/>
              </a:ext>
            </a:extLst>
          </p:cNvPr>
          <p:cNvCxnSpPr/>
          <p:nvPr/>
        </p:nvCxnSpPr>
        <p:spPr bwMode="auto">
          <a:xfrm>
            <a:off x="2990022" y="2281244"/>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50" name="Straight Arrow Connector 149">
            <a:extLst>
              <a:ext uri="{FF2B5EF4-FFF2-40B4-BE49-F238E27FC236}">
                <a16:creationId xmlns:a16="http://schemas.microsoft.com/office/drawing/2014/main" id="{96A41885-B64B-4533-8952-EB2D1273CA4C}"/>
              </a:ext>
            </a:extLst>
          </p:cNvPr>
          <p:cNvCxnSpPr/>
          <p:nvPr/>
        </p:nvCxnSpPr>
        <p:spPr bwMode="auto">
          <a:xfrm>
            <a:off x="2734274" y="1822217"/>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51" name="Straight Arrow Connector 150">
            <a:extLst>
              <a:ext uri="{FF2B5EF4-FFF2-40B4-BE49-F238E27FC236}">
                <a16:creationId xmlns:a16="http://schemas.microsoft.com/office/drawing/2014/main" id="{7FEE1114-92C5-4C26-8476-426B66C29F7D}"/>
              </a:ext>
            </a:extLst>
          </p:cNvPr>
          <p:cNvCxnSpPr/>
          <p:nvPr/>
        </p:nvCxnSpPr>
        <p:spPr bwMode="auto">
          <a:xfrm>
            <a:off x="2445086" y="2514329"/>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52" name="Straight Arrow Connector 151">
            <a:extLst>
              <a:ext uri="{FF2B5EF4-FFF2-40B4-BE49-F238E27FC236}">
                <a16:creationId xmlns:a16="http://schemas.microsoft.com/office/drawing/2014/main" id="{0CE008F0-9D67-4CB5-961E-3693321283F2}"/>
              </a:ext>
            </a:extLst>
          </p:cNvPr>
          <p:cNvCxnSpPr/>
          <p:nvPr/>
        </p:nvCxnSpPr>
        <p:spPr bwMode="auto">
          <a:xfrm>
            <a:off x="2445086" y="2051731"/>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sp>
        <p:nvSpPr>
          <p:cNvPr id="153" name="Isosceles Triangle 152">
            <a:extLst>
              <a:ext uri="{FF2B5EF4-FFF2-40B4-BE49-F238E27FC236}">
                <a16:creationId xmlns:a16="http://schemas.microsoft.com/office/drawing/2014/main" id="{C7F010B8-5673-4D31-939A-DAB09324CD97}"/>
              </a:ext>
            </a:extLst>
          </p:cNvPr>
          <p:cNvSpPr/>
          <p:nvPr/>
        </p:nvSpPr>
        <p:spPr bwMode="auto">
          <a:xfrm rot="5400000">
            <a:off x="1957522" y="2970781"/>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4" name="Isosceles Triangle 153">
            <a:extLst>
              <a:ext uri="{FF2B5EF4-FFF2-40B4-BE49-F238E27FC236}">
                <a16:creationId xmlns:a16="http://schemas.microsoft.com/office/drawing/2014/main" id="{8DAC651B-1C3A-4278-A1C4-12DAA98FE166}"/>
              </a:ext>
            </a:extLst>
          </p:cNvPr>
          <p:cNvSpPr/>
          <p:nvPr/>
        </p:nvSpPr>
        <p:spPr bwMode="auto">
          <a:xfrm rot="5400000">
            <a:off x="1957522" y="2741267"/>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5" name="Isosceles Triangle 154">
            <a:extLst>
              <a:ext uri="{FF2B5EF4-FFF2-40B4-BE49-F238E27FC236}">
                <a16:creationId xmlns:a16="http://schemas.microsoft.com/office/drawing/2014/main" id="{DBFF646B-B5FA-4253-9AE6-4F80EEAF174C}"/>
              </a:ext>
            </a:extLst>
          </p:cNvPr>
          <p:cNvSpPr/>
          <p:nvPr/>
        </p:nvSpPr>
        <p:spPr bwMode="auto">
          <a:xfrm rot="5400000">
            <a:off x="1957522" y="2511754"/>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6" name="Isosceles Triangle 155">
            <a:extLst>
              <a:ext uri="{FF2B5EF4-FFF2-40B4-BE49-F238E27FC236}">
                <a16:creationId xmlns:a16="http://schemas.microsoft.com/office/drawing/2014/main" id="{1F21D29D-E246-45F2-93B0-0C4F696599F6}"/>
              </a:ext>
            </a:extLst>
          </p:cNvPr>
          <p:cNvSpPr/>
          <p:nvPr/>
        </p:nvSpPr>
        <p:spPr bwMode="auto">
          <a:xfrm rot="5400000">
            <a:off x="1957522" y="2282241"/>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7" name="Isosceles Triangle 156">
            <a:extLst>
              <a:ext uri="{FF2B5EF4-FFF2-40B4-BE49-F238E27FC236}">
                <a16:creationId xmlns:a16="http://schemas.microsoft.com/office/drawing/2014/main" id="{6FB345B2-7DB8-4B0B-AB23-8F4DF1672676}"/>
              </a:ext>
            </a:extLst>
          </p:cNvPr>
          <p:cNvSpPr/>
          <p:nvPr/>
        </p:nvSpPr>
        <p:spPr bwMode="auto">
          <a:xfrm rot="5400000">
            <a:off x="1957522" y="2052727"/>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8" name="Isosceles Triangle 157">
            <a:extLst>
              <a:ext uri="{FF2B5EF4-FFF2-40B4-BE49-F238E27FC236}">
                <a16:creationId xmlns:a16="http://schemas.microsoft.com/office/drawing/2014/main" id="{2294994A-32D7-4F42-8919-619BB1C4C669}"/>
              </a:ext>
            </a:extLst>
          </p:cNvPr>
          <p:cNvSpPr/>
          <p:nvPr/>
        </p:nvSpPr>
        <p:spPr bwMode="auto">
          <a:xfrm rot="5400000">
            <a:off x="1957522" y="1823214"/>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9" name="Isosceles Triangle 158">
            <a:extLst>
              <a:ext uri="{FF2B5EF4-FFF2-40B4-BE49-F238E27FC236}">
                <a16:creationId xmlns:a16="http://schemas.microsoft.com/office/drawing/2014/main" id="{717250A9-5E4A-4F50-941B-8B6303873030}"/>
              </a:ext>
            </a:extLst>
          </p:cNvPr>
          <p:cNvSpPr/>
          <p:nvPr/>
        </p:nvSpPr>
        <p:spPr bwMode="auto">
          <a:xfrm rot="5400000">
            <a:off x="1957522" y="1593700"/>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60" name="Isosceles Triangle 159">
            <a:extLst>
              <a:ext uri="{FF2B5EF4-FFF2-40B4-BE49-F238E27FC236}">
                <a16:creationId xmlns:a16="http://schemas.microsoft.com/office/drawing/2014/main" id="{1E6BC035-CEBC-40F2-B18B-60D92381F49F}"/>
              </a:ext>
            </a:extLst>
          </p:cNvPr>
          <p:cNvSpPr/>
          <p:nvPr/>
        </p:nvSpPr>
        <p:spPr bwMode="auto">
          <a:xfrm rot="5400000">
            <a:off x="1957522" y="1364187"/>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161" name="Straight Arrow Connector 160">
            <a:extLst>
              <a:ext uri="{FF2B5EF4-FFF2-40B4-BE49-F238E27FC236}">
                <a16:creationId xmlns:a16="http://schemas.microsoft.com/office/drawing/2014/main" id="{C810F2FB-8522-4C2C-B1F5-400B994A9542}"/>
              </a:ext>
            </a:extLst>
          </p:cNvPr>
          <p:cNvCxnSpPr/>
          <p:nvPr/>
        </p:nvCxnSpPr>
        <p:spPr bwMode="auto">
          <a:xfrm>
            <a:off x="3252851" y="3210499"/>
            <a:ext cx="344270"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sp>
        <p:nvSpPr>
          <p:cNvPr id="162" name="Rectangle 161">
            <a:extLst>
              <a:ext uri="{FF2B5EF4-FFF2-40B4-BE49-F238E27FC236}">
                <a16:creationId xmlns:a16="http://schemas.microsoft.com/office/drawing/2014/main" id="{24A02159-6562-4552-8B10-5FBF1C4EB4F9}"/>
              </a:ext>
            </a:extLst>
          </p:cNvPr>
          <p:cNvSpPr/>
          <p:nvPr/>
        </p:nvSpPr>
        <p:spPr bwMode="auto">
          <a:xfrm rot="16200000">
            <a:off x="-687616" y="3047649"/>
            <a:ext cx="3663053" cy="286892"/>
          </a:xfrm>
          <a:prstGeom prst="rect">
            <a:avLst/>
          </a:prstGeom>
          <a:solidFill>
            <a:schemeClr val="bg1">
              <a:lumMod val="85000"/>
            </a:schemeClr>
          </a:solidFill>
          <a:ln w="25400" cap="rnd" cmpd="sng" algn="ctr">
            <a:solidFill>
              <a:schemeClr val="bg1">
                <a:lumMod val="8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hlink"/>
              </a:buClr>
              <a:buSzTx/>
              <a:tabLst/>
            </a:pPr>
            <a:r>
              <a:rPr kumimoji="0" lang="en-US" sz="1600" b="1" i="0" u="none" strike="noStrike" cap="none" normalizeH="0" baseline="0" dirty="0">
                <a:ln>
                  <a:noFill/>
                </a:ln>
                <a:latin typeface="Constantia" panose="02030602050306030303" pitchFamily="18" charset="0"/>
              </a:rPr>
              <a:t>1/16 splitter</a:t>
            </a:r>
          </a:p>
        </p:txBody>
      </p:sp>
      <p:cxnSp>
        <p:nvCxnSpPr>
          <p:cNvPr id="163" name="Straight Arrow Connector 162">
            <a:extLst>
              <a:ext uri="{FF2B5EF4-FFF2-40B4-BE49-F238E27FC236}">
                <a16:creationId xmlns:a16="http://schemas.microsoft.com/office/drawing/2014/main" id="{7D489165-306B-49FB-A898-879FB8A26F01}"/>
              </a:ext>
            </a:extLst>
          </p:cNvPr>
          <p:cNvCxnSpPr/>
          <p:nvPr/>
        </p:nvCxnSpPr>
        <p:spPr bwMode="auto">
          <a:xfrm>
            <a:off x="2188032" y="239600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64" name="Straight Arrow Connector 163">
            <a:extLst>
              <a:ext uri="{FF2B5EF4-FFF2-40B4-BE49-F238E27FC236}">
                <a16:creationId xmlns:a16="http://schemas.microsoft.com/office/drawing/2014/main" id="{74E64480-86B0-46CA-B57F-4B851B3AC878}"/>
              </a:ext>
            </a:extLst>
          </p:cNvPr>
          <p:cNvCxnSpPr/>
          <p:nvPr/>
        </p:nvCxnSpPr>
        <p:spPr bwMode="auto">
          <a:xfrm>
            <a:off x="2188032" y="2166487"/>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65" name="Straight Arrow Connector 164">
            <a:extLst>
              <a:ext uri="{FF2B5EF4-FFF2-40B4-BE49-F238E27FC236}">
                <a16:creationId xmlns:a16="http://schemas.microsoft.com/office/drawing/2014/main" id="{C0F3E729-BD2B-4A70-B68D-18B0D3EC2D4E}"/>
              </a:ext>
            </a:extLst>
          </p:cNvPr>
          <p:cNvCxnSpPr/>
          <p:nvPr/>
        </p:nvCxnSpPr>
        <p:spPr bwMode="auto">
          <a:xfrm>
            <a:off x="2188032" y="1936974"/>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66" name="Straight Arrow Connector 165">
            <a:extLst>
              <a:ext uri="{FF2B5EF4-FFF2-40B4-BE49-F238E27FC236}">
                <a16:creationId xmlns:a16="http://schemas.microsoft.com/office/drawing/2014/main" id="{CDE530CA-4AF1-4E88-BAEF-BA8F25B6D997}"/>
              </a:ext>
            </a:extLst>
          </p:cNvPr>
          <p:cNvCxnSpPr/>
          <p:nvPr/>
        </p:nvCxnSpPr>
        <p:spPr bwMode="auto">
          <a:xfrm rot="16200000">
            <a:off x="2302789" y="1592704"/>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67" name="Straight Arrow Connector 166">
            <a:extLst>
              <a:ext uri="{FF2B5EF4-FFF2-40B4-BE49-F238E27FC236}">
                <a16:creationId xmlns:a16="http://schemas.microsoft.com/office/drawing/2014/main" id="{16F11EE8-F709-4A14-BFB0-5A9AFFA84727}"/>
              </a:ext>
            </a:extLst>
          </p:cNvPr>
          <p:cNvCxnSpPr/>
          <p:nvPr/>
        </p:nvCxnSpPr>
        <p:spPr bwMode="auto">
          <a:xfrm>
            <a:off x="2188032" y="170746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68" name="Straight Arrow Connector 167">
            <a:extLst>
              <a:ext uri="{FF2B5EF4-FFF2-40B4-BE49-F238E27FC236}">
                <a16:creationId xmlns:a16="http://schemas.microsoft.com/office/drawing/2014/main" id="{F10B241B-A846-4445-92F2-A8A829F1349A}"/>
              </a:ext>
            </a:extLst>
          </p:cNvPr>
          <p:cNvCxnSpPr/>
          <p:nvPr/>
        </p:nvCxnSpPr>
        <p:spPr bwMode="auto">
          <a:xfrm>
            <a:off x="2188032" y="1477947"/>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69" name="Straight Arrow Connector 168">
            <a:extLst>
              <a:ext uri="{FF2B5EF4-FFF2-40B4-BE49-F238E27FC236}">
                <a16:creationId xmlns:a16="http://schemas.microsoft.com/office/drawing/2014/main" id="{9FD91EA1-73BC-4257-B473-5AE63FDCA456}"/>
              </a:ext>
            </a:extLst>
          </p:cNvPr>
          <p:cNvCxnSpPr/>
          <p:nvPr/>
        </p:nvCxnSpPr>
        <p:spPr bwMode="auto">
          <a:xfrm>
            <a:off x="2188032" y="3314054"/>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0" name="Straight Arrow Connector 169">
            <a:extLst>
              <a:ext uri="{FF2B5EF4-FFF2-40B4-BE49-F238E27FC236}">
                <a16:creationId xmlns:a16="http://schemas.microsoft.com/office/drawing/2014/main" id="{85CE94B0-A86C-4DD8-8EF6-BFA42DF14E23}"/>
              </a:ext>
            </a:extLst>
          </p:cNvPr>
          <p:cNvCxnSpPr/>
          <p:nvPr/>
        </p:nvCxnSpPr>
        <p:spPr bwMode="auto">
          <a:xfrm>
            <a:off x="2188032" y="308454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1" name="Straight Arrow Connector 170">
            <a:extLst>
              <a:ext uri="{FF2B5EF4-FFF2-40B4-BE49-F238E27FC236}">
                <a16:creationId xmlns:a16="http://schemas.microsoft.com/office/drawing/2014/main" id="{6D641429-2F48-41CD-BCBF-418DAD280320}"/>
              </a:ext>
            </a:extLst>
          </p:cNvPr>
          <p:cNvCxnSpPr/>
          <p:nvPr/>
        </p:nvCxnSpPr>
        <p:spPr bwMode="auto">
          <a:xfrm>
            <a:off x="2188032" y="285502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2" name="Straight Arrow Connector 171">
            <a:extLst>
              <a:ext uri="{FF2B5EF4-FFF2-40B4-BE49-F238E27FC236}">
                <a16:creationId xmlns:a16="http://schemas.microsoft.com/office/drawing/2014/main" id="{907B2EE6-3216-41A5-8661-8E64C3E846AC}"/>
              </a:ext>
            </a:extLst>
          </p:cNvPr>
          <p:cNvCxnSpPr/>
          <p:nvPr/>
        </p:nvCxnSpPr>
        <p:spPr bwMode="auto">
          <a:xfrm>
            <a:off x="2188032" y="2625514"/>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3" name="Straight Arrow Connector 172">
            <a:extLst>
              <a:ext uri="{FF2B5EF4-FFF2-40B4-BE49-F238E27FC236}">
                <a16:creationId xmlns:a16="http://schemas.microsoft.com/office/drawing/2014/main" id="{9AB6B16D-6D0B-45F0-8D36-EB3F3625BAE1}"/>
              </a:ext>
            </a:extLst>
          </p:cNvPr>
          <p:cNvCxnSpPr/>
          <p:nvPr/>
        </p:nvCxnSpPr>
        <p:spPr bwMode="auto">
          <a:xfrm>
            <a:off x="2188032" y="423210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4" name="Straight Arrow Connector 173">
            <a:extLst>
              <a:ext uri="{FF2B5EF4-FFF2-40B4-BE49-F238E27FC236}">
                <a16:creationId xmlns:a16="http://schemas.microsoft.com/office/drawing/2014/main" id="{23EA407F-D9AA-4B8D-9BAD-16BAE5968707}"/>
              </a:ext>
            </a:extLst>
          </p:cNvPr>
          <p:cNvCxnSpPr/>
          <p:nvPr/>
        </p:nvCxnSpPr>
        <p:spPr bwMode="auto">
          <a:xfrm>
            <a:off x="2188032" y="4002595"/>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5" name="Straight Arrow Connector 174">
            <a:extLst>
              <a:ext uri="{FF2B5EF4-FFF2-40B4-BE49-F238E27FC236}">
                <a16:creationId xmlns:a16="http://schemas.microsoft.com/office/drawing/2014/main" id="{13FDA78F-FA03-4289-A67D-328B82BDE979}"/>
              </a:ext>
            </a:extLst>
          </p:cNvPr>
          <p:cNvCxnSpPr/>
          <p:nvPr/>
        </p:nvCxnSpPr>
        <p:spPr bwMode="auto">
          <a:xfrm>
            <a:off x="2188032" y="377308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6" name="Straight Arrow Connector 175">
            <a:extLst>
              <a:ext uri="{FF2B5EF4-FFF2-40B4-BE49-F238E27FC236}">
                <a16:creationId xmlns:a16="http://schemas.microsoft.com/office/drawing/2014/main" id="{FEFB95DA-28B8-4781-AFAA-698424E7C187}"/>
              </a:ext>
            </a:extLst>
          </p:cNvPr>
          <p:cNvCxnSpPr/>
          <p:nvPr/>
        </p:nvCxnSpPr>
        <p:spPr bwMode="auto">
          <a:xfrm>
            <a:off x="2188032" y="354356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7" name="Straight Arrow Connector 176">
            <a:extLst>
              <a:ext uri="{FF2B5EF4-FFF2-40B4-BE49-F238E27FC236}">
                <a16:creationId xmlns:a16="http://schemas.microsoft.com/office/drawing/2014/main" id="{A22C826C-1465-418B-9009-B5214BAB4A72}"/>
              </a:ext>
            </a:extLst>
          </p:cNvPr>
          <p:cNvCxnSpPr/>
          <p:nvPr/>
        </p:nvCxnSpPr>
        <p:spPr bwMode="auto">
          <a:xfrm>
            <a:off x="2188032" y="492064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8" name="Straight Arrow Connector 177">
            <a:extLst>
              <a:ext uri="{FF2B5EF4-FFF2-40B4-BE49-F238E27FC236}">
                <a16:creationId xmlns:a16="http://schemas.microsoft.com/office/drawing/2014/main" id="{050015BB-4D20-4F78-90E7-297A9ECA23F7}"/>
              </a:ext>
            </a:extLst>
          </p:cNvPr>
          <p:cNvCxnSpPr/>
          <p:nvPr/>
        </p:nvCxnSpPr>
        <p:spPr bwMode="auto">
          <a:xfrm>
            <a:off x="2188032" y="4691135"/>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9" name="Straight Arrow Connector 178">
            <a:extLst>
              <a:ext uri="{FF2B5EF4-FFF2-40B4-BE49-F238E27FC236}">
                <a16:creationId xmlns:a16="http://schemas.microsoft.com/office/drawing/2014/main" id="{94EE9B34-6AEA-44F7-BE11-307C04B0DB31}"/>
              </a:ext>
            </a:extLst>
          </p:cNvPr>
          <p:cNvCxnSpPr/>
          <p:nvPr/>
        </p:nvCxnSpPr>
        <p:spPr bwMode="auto">
          <a:xfrm rot="16200000">
            <a:off x="2473617" y="1822217"/>
            <a:ext cx="459027"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0" name="Straight Arrow Connector 179">
            <a:extLst>
              <a:ext uri="{FF2B5EF4-FFF2-40B4-BE49-F238E27FC236}">
                <a16:creationId xmlns:a16="http://schemas.microsoft.com/office/drawing/2014/main" id="{C9B151B4-7663-4262-8F79-A5E84E738703}"/>
              </a:ext>
            </a:extLst>
          </p:cNvPr>
          <p:cNvCxnSpPr/>
          <p:nvPr/>
        </p:nvCxnSpPr>
        <p:spPr bwMode="auto">
          <a:xfrm>
            <a:off x="2188032" y="446162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81" name="Straight Arrow Connector 180">
            <a:extLst>
              <a:ext uri="{FF2B5EF4-FFF2-40B4-BE49-F238E27FC236}">
                <a16:creationId xmlns:a16="http://schemas.microsoft.com/office/drawing/2014/main" id="{DAAFD7D9-AF7F-4B66-AF78-462E767E9503}"/>
              </a:ext>
            </a:extLst>
          </p:cNvPr>
          <p:cNvCxnSpPr/>
          <p:nvPr/>
        </p:nvCxnSpPr>
        <p:spPr bwMode="auto">
          <a:xfrm rot="16200000">
            <a:off x="2302789" y="2051731"/>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2" name="Straight Arrow Connector 181">
            <a:extLst>
              <a:ext uri="{FF2B5EF4-FFF2-40B4-BE49-F238E27FC236}">
                <a16:creationId xmlns:a16="http://schemas.microsoft.com/office/drawing/2014/main" id="{97DA5126-0DE2-492B-B260-21D0E4FABE18}"/>
              </a:ext>
            </a:extLst>
          </p:cNvPr>
          <p:cNvCxnSpPr/>
          <p:nvPr/>
        </p:nvCxnSpPr>
        <p:spPr bwMode="auto">
          <a:xfrm rot="16200000">
            <a:off x="2302789" y="2510757"/>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3" name="Straight Arrow Connector 182">
            <a:extLst>
              <a:ext uri="{FF2B5EF4-FFF2-40B4-BE49-F238E27FC236}">
                <a16:creationId xmlns:a16="http://schemas.microsoft.com/office/drawing/2014/main" id="{5AF73905-3BB9-4B8E-9E44-B4BC7D9FB2E2}"/>
              </a:ext>
            </a:extLst>
          </p:cNvPr>
          <p:cNvCxnSpPr/>
          <p:nvPr/>
        </p:nvCxnSpPr>
        <p:spPr bwMode="auto">
          <a:xfrm rot="16200000">
            <a:off x="2302789" y="2969784"/>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4" name="Straight Arrow Connector 183">
            <a:extLst>
              <a:ext uri="{FF2B5EF4-FFF2-40B4-BE49-F238E27FC236}">
                <a16:creationId xmlns:a16="http://schemas.microsoft.com/office/drawing/2014/main" id="{3A47E1B2-5C9D-4979-9AB7-5371641E917F}"/>
              </a:ext>
            </a:extLst>
          </p:cNvPr>
          <p:cNvCxnSpPr/>
          <p:nvPr/>
        </p:nvCxnSpPr>
        <p:spPr bwMode="auto">
          <a:xfrm rot="16200000">
            <a:off x="2302789" y="3428811"/>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5" name="Straight Arrow Connector 184">
            <a:extLst>
              <a:ext uri="{FF2B5EF4-FFF2-40B4-BE49-F238E27FC236}">
                <a16:creationId xmlns:a16="http://schemas.microsoft.com/office/drawing/2014/main" id="{0F72C9E9-E35A-4529-967F-CAF0648C6F29}"/>
              </a:ext>
            </a:extLst>
          </p:cNvPr>
          <p:cNvCxnSpPr/>
          <p:nvPr/>
        </p:nvCxnSpPr>
        <p:spPr bwMode="auto">
          <a:xfrm rot="16200000">
            <a:off x="2302789" y="3887838"/>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6" name="Straight Arrow Connector 185">
            <a:extLst>
              <a:ext uri="{FF2B5EF4-FFF2-40B4-BE49-F238E27FC236}">
                <a16:creationId xmlns:a16="http://schemas.microsoft.com/office/drawing/2014/main" id="{B8342D50-E8AE-46E2-9576-556B480CA77A}"/>
              </a:ext>
            </a:extLst>
          </p:cNvPr>
          <p:cNvCxnSpPr/>
          <p:nvPr/>
        </p:nvCxnSpPr>
        <p:spPr bwMode="auto">
          <a:xfrm rot="16200000">
            <a:off x="2302789" y="4346865"/>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7" name="Straight Arrow Connector 186">
            <a:extLst>
              <a:ext uri="{FF2B5EF4-FFF2-40B4-BE49-F238E27FC236}">
                <a16:creationId xmlns:a16="http://schemas.microsoft.com/office/drawing/2014/main" id="{768B36DF-D364-4B6A-A553-63C9A68411E3}"/>
              </a:ext>
            </a:extLst>
          </p:cNvPr>
          <p:cNvCxnSpPr/>
          <p:nvPr/>
        </p:nvCxnSpPr>
        <p:spPr bwMode="auto">
          <a:xfrm rot="16200000">
            <a:off x="2302789" y="4805892"/>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8" name="Straight Arrow Connector 187">
            <a:extLst>
              <a:ext uri="{FF2B5EF4-FFF2-40B4-BE49-F238E27FC236}">
                <a16:creationId xmlns:a16="http://schemas.microsoft.com/office/drawing/2014/main" id="{AA5F7CDC-6C70-47F6-842C-0B34AD6BF641}"/>
              </a:ext>
            </a:extLst>
          </p:cNvPr>
          <p:cNvCxnSpPr/>
          <p:nvPr/>
        </p:nvCxnSpPr>
        <p:spPr bwMode="auto">
          <a:xfrm rot="16200000">
            <a:off x="2473617" y="2744839"/>
            <a:ext cx="459027"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9" name="Straight Arrow Connector 188">
            <a:extLst>
              <a:ext uri="{FF2B5EF4-FFF2-40B4-BE49-F238E27FC236}">
                <a16:creationId xmlns:a16="http://schemas.microsoft.com/office/drawing/2014/main" id="{B537CF82-E007-4FDF-9FF1-C3281F3F91E3}"/>
              </a:ext>
            </a:extLst>
          </p:cNvPr>
          <p:cNvCxnSpPr/>
          <p:nvPr/>
        </p:nvCxnSpPr>
        <p:spPr bwMode="auto">
          <a:xfrm rot="16200000">
            <a:off x="2473617" y="3658325"/>
            <a:ext cx="459027"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90" name="Straight Arrow Connector 189">
            <a:extLst>
              <a:ext uri="{FF2B5EF4-FFF2-40B4-BE49-F238E27FC236}">
                <a16:creationId xmlns:a16="http://schemas.microsoft.com/office/drawing/2014/main" id="{8CDB02A4-A676-4429-94BE-CCAAF2BA3A24}"/>
              </a:ext>
            </a:extLst>
          </p:cNvPr>
          <p:cNvCxnSpPr/>
          <p:nvPr/>
        </p:nvCxnSpPr>
        <p:spPr bwMode="auto">
          <a:xfrm rot="16200000">
            <a:off x="2473617" y="4576378"/>
            <a:ext cx="459027"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91" name="Straight Arrow Connector 190">
            <a:extLst>
              <a:ext uri="{FF2B5EF4-FFF2-40B4-BE49-F238E27FC236}">
                <a16:creationId xmlns:a16="http://schemas.microsoft.com/office/drawing/2014/main" id="{6B3D7CE0-B3D8-48B1-8F23-49C712445428}"/>
              </a:ext>
            </a:extLst>
          </p:cNvPr>
          <p:cNvCxnSpPr/>
          <p:nvPr/>
        </p:nvCxnSpPr>
        <p:spPr bwMode="auto">
          <a:xfrm rot="16200000">
            <a:off x="2530995" y="4117351"/>
            <a:ext cx="918054"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92" name="Straight Arrow Connector 191">
            <a:extLst>
              <a:ext uri="{FF2B5EF4-FFF2-40B4-BE49-F238E27FC236}">
                <a16:creationId xmlns:a16="http://schemas.microsoft.com/office/drawing/2014/main" id="{1FC2D91A-C768-459E-A6E5-EEEC348710A2}"/>
              </a:ext>
            </a:extLst>
          </p:cNvPr>
          <p:cNvCxnSpPr/>
          <p:nvPr/>
        </p:nvCxnSpPr>
        <p:spPr bwMode="auto">
          <a:xfrm>
            <a:off x="1723422" y="2399585"/>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3" name="Straight Arrow Connector 192">
            <a:extLst>
              <a:ext uri="{FF2B5EF4-FFF2-40B4-BE49-F238E27FC236}">
                <a16:creationId xmlns:a16="http://schemas.microsoft.com/office/drawing/2014/main" id="{CBA46C17-CF92-48D5-B86B-7B9FD95A472A}"/>
              </a:ext>
            </a:extLst>
          </p:cNvPr>
          <p:cNvCxnSpPr/>
          <p:nvPr/>
        </p:nvCxnSpPr>
        <p:spPr bwMode="auto">
          <a:xfrm>
            <a:off x="1723422" y="2170072"/>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4" name="Straight Arrow Connector 193">
            <a:extLst>
              <a:ext uri="{FF2B5EF4-FFF2-40B4-BE49-F238E27FC236}">
                <a16:creationId xmlns:a16="http://schemas.microsoft.com/office/drawing/2014/main" id="{DB89B2D6-5E94-4C28-A40F-CFBC4CC34B9B}"/>
              </a:ext>
            </a:extLst>
          </p:cNvPr>
          <p:cNvCxnSpPr/>
          <p:nvPr/>
        </p:nvCxnSpPr>
        <p:spPr bwMode="auto">
          <a:xfrm>
            <a:off x="1723422" y="194055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5" name="Straight Arrow Connector 194">
            <a:extLst>
              <a:ext uri="{FF2B5EF4-FFF2-40B4-BE49-F238E27FC236}">
                <a16:creationId xmlns:a16="http://schemas.microsoft.com/office/drawing/2014/main" id="{3140BD95-F03A-4115-B99D-2B10DF6FE802}"/>
              </a:ext>
            </a:extLst>
          </p:cNvPr>
          <p:cNvCxnSpPr/>
          <p:nvPr/>
        </p:nvCxnSpPr>
        <p:spPr bwMode="auto">
          <a:xfrm>
            <a:off x="1723422" y="1711045"/>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6" name="Straight Arrow Connector 195">
            <a:extLst>
              <a:ext uri="{FF2B5EF4-FFF2-40B4-BE49-F238E27FC236}">
                <a16:creationId xmlns:a16="http://schemas.microsoft.com/office/drawing/2014/main" id="{F9531558-E9EE-408B-B51B-DE2601CE2A52}"/>
              </a:ext>
            </a:extLst>
          </p:cNvPr>
          <p:cNvCxnSpPr/>
          <p:nvPr/>
        </p:nvCxnSpPr>
        <p:spPr bwMode="auto">
          <a:xfrm>
            <a:off x="1723422" y="148153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7" name="Straight Arrow Connector 196">
            <a:extLst>
              <a:ext uri="{FF2B5EF4-FFF2-40B4-BE49-F238E27FC236}">
                <a16:creationId xmlns:a16="http://schemas.microsoft.com/office/drawing/2014/main" id="{F1A3E6B6-BE23-45DC-9510-58AB64C1D496}"/>
              </a:ext>
            </a:extLst>
          </p:cNvPr>
          <p:cNvCxnSpPr/>
          <p:nvPr/>
        </p:nvCxnSpPr>
        <p:spPr bwMode="auto">
          <a:xfrm>
            <a:off x="1723422" y="3317639"/>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8" name="Straight Arrow Connector 197">
            <a:extLst>
              <a:ext uri="{FF2B5EF4-FFF2-40B4-BE49-F238E27FC236}">
                <a16:creationId xmlns:a16="http://schemas.microsoft.com/office/drawing/2014/main" id="{65A67945-7EF9-4251-9A56-3AAB0ADFB045}"/>
              </a:ext>
            </a:extLst>
          </p:cNvPr>
          <p:cNvCxnSpPr/>
          <p:nvPr/>
        </p:nvCxnSpPr>
        <p:spPr bwMode="auto">
          <a:xfrm>
            <a:off x="1723422" y="3088125"/>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9" name="Straight Arrow Connector 198">
            <a:extLst>
              <a:ext uri="{FF2B5EF4-FFF2-40B4-BE49-F238E27FC236}">
                <a16:creationId xmlns:a16="http://schemas.microsoft.com/office/drawing/2014/main" id="{F83206F1-F986-4D2D-9181-4AA5BF3380FF}"/>
              </a:ext>
            </a:extLst>
          </p:cNvPr>
          <p:cNvCxnSpPr/>
          <p:nvPr/>
        </p:nvCxnSpPr>
        <p:spPr bwMode="auto">
          <a:xfrm>
            <a:off x="1723422" y="2858612"/>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0" name="Straight Arrow Connector 199">
            <a:extLst>
              <a:ext uri="{FF2B5EF4-FFF2-40B4-BE49-F238E27FC236}">
                <a16:creationId xmlns:a16="http://schemas.microsoft.com/office/drawing/2014/main" id="{F2C7B510-A1AB-4027-A396-39EF3750C571}"/>
              </a:ext>
            </a:extLst>
          </p:cNvPr>
          <p:cNvCxnSpPr/>
          <p:nvPr/>
        </p:nvCxnSpPr>
        <p:spPr bwMode="auto">
          <a:xfrm>
            <a:off x="1723422" y="262909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1" name="Straight Arrow Connector 200">
            <a:extLst>
              <a:ext uri="{FF2B5EF4-FFF2-40B4-BE49-F238E27FC236}">
                <a16:creationId xmlns:a16="http://schemas.microsoft.com/office/drawing/2014/main" id="{7E22720B-C69D-4478-AA4C-A126261ACEFF}"/>
              </a:ext>
            </a:extLst>
          </p:cNvPr>
          <p:cNvCxnSpPr/>
          <p:nvPr/>
        </p:nvCxnSpPr>
        <p:spPr bwMode="auto">
          <a:xfrm>
            <a:off x="1723422" y="4235692"/>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2" name="Straight Arrow Connector 201">
            <a:extLst>
              <a:ext uri="{FF2B5EF4-FFF2-40B4-BE49-F238E27FC236}">
                <a16:creationId xmlns:a16="http://schemas.microsoft.com/office/drawing/2014/main" id="{9B4D2033-FE79-4865-9C14-FA77B122CF2B}"/>
              </a:ext>
            </a:extLst>
          </p:cNvPr>
          <p:cNvCxnSpPr/>
          <p:nvPr/>
        </p:nvCxnSpPr>
        <p:spPr bwMode="auto">
          <a:xfrm>
            <a:off x="1723422" y="4006179"/>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3" name="Straight Arrow Connector 202">
            <a:extLst>
              <a:ext uri="{FF2B5EF4-FFF2-40B4-BE49-F238E27FC236}">
                <a16:creationId xmlns:a16="http://schemas.microsoft.com/office/drawing/2014/main" id="{1A261535-5B32-478B-A9B7-E779324BF802}"/>
              </a:ext>
            </a:extLst>
          </p:cNvPr>
          <p:cNvCxnSpPr/>
          <p:nvPr/>
        </p:nvCxnSpPr>
        <p:spPr bwMode="auto">
          <a:xfrm>
            <a:off x="1723422" y="3776666"/>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4" name="Straight Arrow Connector 203">
            <a:extLst>
              <a:ext uri="{FF2B5EF4-FFF2-40B4-BE49-F238E27FC236}">
                <a16:creationId xmlns:a16="http://schemas.microsoft.com/office/drawing/2014/main" id="{00C0013A-5ABC-4FC6-A40E-3D665ECE91B6}"/>
              </a:ext>
            </a:extLst>
          </p:cNvPr>
          <p:cNvCxnSpPr/>
          <p:nvPr/>
        </p:nvCxnSpPr>
        <p:spPr bwMode="auto">
          <a:xfrm>
            <a:off x="1723422" y="3547152"/>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5" name="Straight Arrow Connector 204">
            <a:extLst>
              <a:ext uri="{FF2B5EF4-FFF2-40B4-BE49-F238E27FC236}">
                <a16:creationId xmlns:a16="http://schemas.microsoft.com/office/drawing/2014/main" id="{D3198EBC-7022-469C-9251-4F1CB9B258C5}"/>
              </a:ext>
            </a:extLst>
          </p:cNvPr>
          <p:cNvCxnSpPr/>
          <p:nvPr/>
        </p:nvCxnSpPr>
        <p:spPr bwMode="auto">
          <a:xfrm>
            <a:off x="1723422" y="4924233"/>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6" name="Straight Arrow Connector 205">
            <a:extLst>
              <a:ext uri="{FF2B5EF4-FFF2-40B4-BE49-F238E27FC236}">
                <a16:creationId xmlns:a16="http://schemas.microsoft.com/office/drawing/2014/main" id="{4EB3E8E5-A72A-473B-8F21-2C478B57835C}"/>
              </a:ext>
            </a:extLst>
          </p:cNvPr>
          <p:cNvCxnSpPr/>
          <p:nvPr/>
        </p:nvCxnSpPr>
        <p:spPr bwMode="auto">
          <a:xfrm>
            <a:off x="1723422" y="4694719"/>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7" name="Straight Arrow Connector 206">
            <a:extLst>
              <a:ext uri="{FF2B5EF4-FFF2-40B4-BE49-F238E27FC236}">
                <a16:creationId xmlns:a16="http://schemas.microsoft.com/office/drawing/2014/main" id="{17B2A1C3-7FD5-423A-895C-0FA7700BA844}"/>
              </a:ext>
            </a:extLst>
          </p:cNvPr>
          <p:cNvCxnSpPr/>
          <p:nvPr/>
        </p:nvCxnSpPr>
        <p:spPr bwMode="auto">
          <a:xfrm>
            <a:off x="1723422" y="4465206"/>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sp>
        <p:nvSpPr>
          <p:cNvPr id="208" name="Isosceles Triangle 207">
            <a:extLst>
              <a:ext uri="{FF2B5EF4-FFF2-40B4-BE49-F238E27FC236}">
                <a16:creationId xmlns:a16="http://schemas.microsoft.com/office/drawing/2014/main" id="{97EEE774-A48E-46E7-8AC1-C55567B3658F}"/>
              </a:ext>
            </a:extLst>
          </p:cNvPr>
          <p:cNvSpPr/>
          <p:nvPr/>
        </p:nvSpPr>
        <p:spPr bwMode="auto">
          <a:xfrm rot="5400000">
            <a:off x="1542684" y="4802270"/>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09" name="Isosceles Triangle 208">
            <a:extLst>
              <a:ext uri="{FF2B5EF4-FFF2-40B4-BE49-F238E27FC236}">
                <a16:creationId xmlns:a16="http://schemas.microsoft.com/office/drawing/2014/main" id="{47D7E147-F1A6-4D11-ABAD-1C94F643B796}"/>
              </a:ext>
            </a:extLst>
          </p:cNvPr>
          <p:cNvSpPr/>
          <p:nvPr/>
        </p:nvSpPr>
        <p:spPr bwMode="auto">
          <a:xfrm rot="5400000">
            <a:off x="1542684" y="4572756"/>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0" name="Isosceles Triangle 209">
            <a:extLst>
              <a:ext uri="{FF2B5EF4-FFF2-40B4-BE49-F238E27FC236}">
                <a16:creationId xmlns:a16="http://schemas.microsoft.com/office/drawing/2014/main" id="{8A290556-7280-47F5-AC8E-9FA8A1BCF457}"/>
              </a:ext>
            </a:extLst>
          </p:cNvPr>
          <p:cNvSpPr/>
          <p:nvPr/>
        </p:nvSpPr>
        <p:spPr bwMode="auto">
          <a:xfrm rot="5400000">
            <a:off x="1542684" y="4343243"/>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1" name="Isosceles Triangle 210">
            <a:extLst>
              <a:ext uri="{FF2B5EF4-FFF2-40B4-BE49-F238E27FC236}">
                <a16:creationId xmlns:a16="http://schemas.microsoft.com/office/drawing/2014/main" id="{DB8B9810-0EEF-4D62-B98D-80EAC157B538}"/>
              </a:ext>
            </a:extLst>
          </p:cNvPr>
          <p:cNvSpPr/>
          <p:nvPr/>
        </p:nvSpPr>
        <p:spPr bwMode="auto">
          <a:xfrm rot="5400000">
            <a:off x="1542684" y="4113730"/>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2" name="Isosceles Triangle 211">
            <a:extLst>
              <a:ext uri="{FF2B5EF4-FFF2-40B4-BE49-F238E27FC236}">
                <a16:creationId xmlns:a16="http://schemas.microsoft.com/office/drawing/2014/main" id="{D02CC0D8-2BAF-4020-9EC4-BC08AF4BBF52}"/>
              </a:ext>
            </a:extLst>
          </p:cNvPr>
          <p:cNvSpPr/>
          <p:nvPr/>
        </p:nvSpPr>
        <p:spPr bwMode="auto">
          <a:xfrm rot="5400000">
            <a:off x="1542684" y="3884216"/>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3" name="Isosceles Triangle 212">
            <a:extLst>
              <a:ext uri="{FF2B5EF4-FFF2-40B4-BE49-F238E27FC236}">
                <a16:creationId xmlns:a16="http://schemas.microsoft.com/office/drawing/2014/main" id="{E43E8077-801E-4865-B40E-4C8B1C11600C}"/>
              </a:ext>
            </a:extLst>
          </p:cNvPr>
          <p:cNvSpPr/>
          <p:nvPr/>
        </p:nvSpPr>
        <p:spPr bwMode="auto">
          <a:xfrm rot="5400000">
            <a:off x="1542684" y="3654703"/>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4" name="Isosceles Triangle 213">
            <a:extLst>
              <a:ext uri="{FF2B5EF4-FFF2-40B4-BE49-F238E27FC236}">
                <a16:creationId xmlns:a16="http://schemas.microsoft.com/office/drawing/2014/main" id="{63A9D7EB-42FB-4698-B93C-3C62EF2DD69E}"/>
              </a:ext>
            </a:extLst>
          </p:cNvPr>
          <p:cNvSpPr/>
          <p:nvPr/>
        </p:nvSpPr>
        <p:spPr bwMode="auto">
          <a:xfrm rot="5400000">
            <a:off x="1542684" y="3425189"/>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5" name="Isosceles Triangle 214">
            <a:extLst>
              <a:ext uri="{FF2B5EF4-FFF2-40B4-BE49-F238E27FC236}">
                <a16:creationId xmlns:a16="http://schemas.microsoft.com/office/drawing/2014/main" id="{6D360F62-0B3B-4793-B343-8957D0600799}"/>
              </a:ext>
            </a:extLst>
          </p:cNvPr>
          <p:cNvSpPr/>
          <p:nvPr/>
        </p:nvSpPr>
        <p:spPr bwMode="auto">
          <a:xfrm rot="5400000">
            <a:off x="1542684" y="3195676"/>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6" name="Isosceles Triangle 215">
            <a:extLst>
              <a:ext uri="{FF2B5EF4-FFF2-40B4-BE49-F238E27FC236}">
                <a16:creationId xmlns:a16="http://schemas.microsoft.com/office/drawing/2014/main" id="{43376DFD-A6C2-4C7F-975A-BFFFAF8996A7}"/>
              </a:ext>
            </a:extLst>
          </p:cNvPr>
          <p:cNvSpPr/>
          <p:nvPr/>
        </p:nvSpPr>
        <p:spPr bwMode="auto">
          <a:xfrm rot="5400000">
            <a:off x="1542684" y="2966162"/>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7" name="Isosceles Triangle 216">
            <a:extLst>
              <a:ext uri="{FF2B5EF4-FFF2-40B4-BE49-F238E27FC236}">
                <a16:creationId xmlns:a16="http://schemas.microsoft.com/office/drawing/2014/main" id="{9D679C63-D708-4F80-8445-844E97F87FFE}"/>
              </a:ext>
            </a:extLst>
          </p:cNvPr>
          <p:cNvSpPr/>
          <p:nvPr/>
        </p:nvSpPr>
        <p:spPr bwMode="auto">
          <a:xfrm rot="5400000">
            <a:off x="1542684" y="2736649"/>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8" name="Isosceles Triangle 217">
            <a:extLst>
              <a:ext uri="{FF2B5EF4-FFF2-40B4-BE49-F238E27FC236}">
                <a16:creationId xmlns:a16="http://schemas.microsoft.com/office/drawing/2014/main" id="{03EE4E64-B09C-4970-B706-083EFBDD10F6}"/>
              </a:ext>
            </a:extLst>
          </p:cNvPr>
          <p:cNvSpPr/>
          <p:nvPr/>
        </p:nvSpPr>
        <p:spPr bwMode="auto">
          <a:xfrm rot="5400000">
            <a:off x="1542684" y="2507136"/>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9" name="Isosceles Triangle 218">
            <a:extLst>
              <a:ext uri="{FF2B5EF4-FFF2-40B4-BE49-F238E27FC236}">
                <a16:creationId xmlns:a16="http://schemas.microsoft.com/office/drawing/2014/main" id="{5B644346-4657-48DE-BBE1-F2BF9DD22E13}"/>
              </a:ext>
            </a:extLst>
          </p:cNvPr>
          <p:cNvSpPr/>
          <p:nvPr/>
        </p:nvSpPr>
        <p:spPr bwMode="auto">
          <a:xfrm rot="5400000">
            <a:off x="1542684" y="2277622"/>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20" name="Isosceles Triangle 219">
            <a:extLst>
              <a:ext uri="{FF2B5EF4-FFF2-40B4-BE49-F238E27FC236}">
                <a16:creationId xmlns:a16="http://schemas.microsoft.com/office/drawing/2014/main" id="{D17E764B-9DA0-46FB-90DB-1DF312351B7B}"/>
              </a:ext>
            </a:extLst>
          </p:cNvPr>
          <p:cNvSpPr/>
          <p:nvPr/>
        </p:nvSpPr>
        <p:spPr bwMode="auto">
          <a:xfrm rot="5400000">
            <a:off x="1542684" y="2048109"/>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21" name="Isosceles Triangle 220">
            <a:extLst>
              <a:ext uri="{FF2B5EF4-FFF2-40B4-BE49-F238E27FC236}">
                <a16:creationId xmlns:a16="http://schemas.microsoft.com/office/drawing/2014/main" id="{BA5DF98A-0565-43BA-AE79-AB90C99AE0C2}"/>
              </a:ext>
            </a:extLst>
          </p:cNvPr>
          <p:cNvSpPr/>
          <p:nvPr/>
        </p:nvSpPr>
        <p:spPr bwMode="auto">
          <a:xfrm rot="5400000">
            <a:off x="1542684" y="1818595"/>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22" name="Isosceles Triangle 221">
            <a:extLst>
              <a:ext uri="{FF2B5EF4-FFF2-40B4-BE49-F238E27FC236}">
                <a16:creationId xmlns:a16="http://schemas.microsoft.com/office/drawing/2014/main" id="{3F887E49-125D-44BF-A39D-E9EA1F7BC138}"/>
              </a:ext>
            </a:extLst>
          </p:cNvPr>
          <p:cNvSpPr/>
          <p:nvPr/>
        </p:nvSpPr>
        <p:spPr bwMode="auto">
          <a:xfrm rot="5400000">
            <a:off x="1542684" y="1589082"/>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23" name="Isosceles Triangle 222">
            <a:extLst>
              <a:ext uri="{FF2B5EF4-FFF2-40B4-BE49-F238E27FC236}">
                <a16:creationId xmlns:a16="http://schemas.microsoft.com/office/drawing/2014/main" id="{9792A122-9395-473C-9122-CC2955935FA5}"/>
              </a:ext>
            </a:extLst>
          </p:cNvPr>
          <p:cNvSpPr/>
          <p:nvPr/>
        </p:nvSpPr>
        <p:spPr bwMode="auto">
          <a:xfrm rot="5400000">
            <a:off x="1542684" y="1359569"/>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24" name="Straight Arrow Connector 223">
            <a:extLst>
              <a:ext uri="{FF2B5EF4-FFF2-40B4-BE49-F238E27FC236}">
                <a16:creationId xmlns:a16="http://schemas.microsoft.com/office/drawing/2014/main" id="{72D3C7C9-BE42-45C2-84B8-F3EB90FB6D1F}"/>
              </a:ext>
            </a:extLst>
          </p:cNvPr>
          <p:cNvCxnSpPr/>
          <p:nvPr/>
        </p:nvCxnSpPr>
        <p:spPr bwMode="auto">
          <a:xfrm>
            <a:off x="1287357" y="2399585"/>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25" name="Straight Arrow Connector 224">
            <a:extLst>
              <a:ext uri="{FF2B5EF4-FFF2-40B4-BE49-F238E27FC236}">
                <a16:creationId xmlns:a16="http://schemas.microsoft.com/office/drawing/2014/main" id="{7203CFF1-ACC0-4136-8ABF-AEB4A7B5D096}"/>
              </a:ext>
            </a:extLst>
          </p:cNvPr>
          <p:cNvCxnSpPr/>
          <p:nvPr/>
        </p:nvCxnSpPr>
        <p:spPr bwMode="auto">
          <a:xfrm>
            <a:off x="1287357" y="2170072"/>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26" name="Straight Arrow Connector 225">
            <a:extLst>
              <a:ext uri="{FF2B5EF4-FFF2-40B4-BE49-F238E27FC236}">
                <a16:creationId xmlns:a16="http://schemas.microsoft.com/office/drawing/2014/main" id="{C33B2143-6368-4ABD-8326-5B2F6CF3DB73}"/>
              </a:ext>
            </a:extLst>
          </p:cNvPr>
          <p:cNvCxnSpPr/>
          <p:nvPr/>
        </p:nvCxnSpPr>
        <p:spPr bwMode="auto">
          <a:xfrm>
            <a:off x="1287357" y="1940558"/>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27" name="Straight Arrow Connector 226">
            <a:extLst>
              <a:ext uri="{FF2B5EF4-FFF2-40B4-BE49-F238E27FC236}">
                <a16:creationId xmlns:a16="http://schemas.microsoft.com/office/drawing/2014/main" id="{F7EA5535-CD82-4443-9097-2E66EBE7F369}"/>
              </a:ext>
            </a:extLst>
          </p:cNvPr>
          <p:cNvCxnSpPr/>
          <p:nvPr/>
        </p:nvCxnSpPr>
        <p:spPr bwMode="auto">
          <a:xfrm>
            <a:off x="1287357" y="1711045"/>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28" name="Straight Arrow Connector 227">
            <a:extLst>
              <a:ext uri="{FF2B5EF4-FFF2-40B4-BE49-F238E27FC236}">
                <a16:creationId xmlns:a16="http://schemas.microsoft.com/office/drawing/2014/main" id="{4971F40B-EE87-44BF-BB2F-36A6CCCF5A5F}"/>
              </a:ext>
            </a:extLst>
          </p:cNvPr>
          <p:cNvCxnSpPr/>
          <p:nvPr/>
        </p:nvCxnSpPr>
        <p:spPr bwMode="auto">
          <a:xfrm>
            <a:off x="1287357" y="1481531"/>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29" name="Straight Arrow Connector 228">
            <a:extLst>
              <a:ext uri="{FF2B5EF4-FFF2-40B4-BE49-F238E27FC236}">
                <a16:creationId xmlns:a16="http://schemas.microsoft.com/office/drawing/2014/main" id="{17C01996-FADE-44F8-9E1D-BCBB20FD89DF}"/>
              </a:ext>
            </a:extLst>
          </p:cNvPr>
          <p:cNvCxnSpPr/>
          <p:nvPr/>
        </p:nvCxnSpPr>
        <p:spPr bwMode="auto">
          <a:xfrm>
            <a:off x="1287357" y="3317639"/>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0" name="Straight Arrow Connector 229">
            <a:extLst>
              <a:ext uri="{FF2B5EF4-FFF2-40B4-BE49-F238E27FC236}">
                <a16:creationId xmlns:a16="http://schemas.microsoft.com/office/drawing/2014/main" id="{20710472-481B-40E2-9C67-55D655670274}"/>
              </a:ext>
            </a:extLst>
          </p:cNvPr>
          <p:cNvCxnSpPr/>
          <p:nvPr/>
        </p:nvCxnSpPr>
        <p:spPr bwMode="auto">
          <a:xfrm>
            <a:off x="1287357" y="3088125"/>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1" name="Straight Arrow Connector 230">
            <a:extLst>
              <a:ext uri="{FF2B5EF4-FFF2-40B4-BE49-F238E27FC236}">
                <a16:creationId xmlns:a16="http://schemas.microsoft.com/office/drawing/2014/main" id="{35D2B57F-FB76-4D33-BCFE-9EB3783BAB59}"/>
              </a:ext>
            </a:extLst>
          </p:cNvPr>
          <p:cNvCxnSpPr/>
          <p:nvPr/>
        </p:nvCxnSpPr>
        <p:spPr bwMode="auto">
          <a:xfrm>
            <a:off x="1287357" y="2858612"/>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2" name="Straight Arrow Connector 231">
            <a:extLst>
              <a:ext uri="{FF2B5EF4-FFF2-40B4-BE49-F238E27FC236}">
                <a16:creationId xmlns:a16="http://schemas.microsoft.com/office/drawing/2014/main" id="{11C59005-6307-4058-99B6-C65EE704337E}"/>
              </a:ext>
            </a:extLst>
          </p:cNvPr>
          <p:cNvCxnSpPr/>
          <p:nvPr/>
        </p:nvCxnSpPr>
        <p:spPr bwMode="auto">
          <a:xfrm>
            <a:off x="1287357" y="2629098"/>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3" name="Straight Arrow Connector 232">
            <a:extLst>
              <a:ext uri="{FF2B5EF4-FFF2-40B4-BE49-F238E27FC236}">
                <a16:creationId xmlns:a16="http://schemas.microsoft.com/office/drawing/2014/main" id="{F4CCB808-6853-493A-B1C0-5C6C6A215A5B}"/>
              </a:ext>
            </a:extLst>
          </p:cNvPr>
          <p:cNvCxnSpPr/>
          <p:nvPr/>
        </p:nvCxnSpPr>
        <p:spPr bwMode="auto">
          <a:xfrm>
            <a:off x="1287357" y="4235692"/>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4" name="Straight Arrow Connector 233">
            <a:extLst>
              <a:ext uri="{FF2B5EF4-FFF2-40B4-BE49-F238E27FC236}">
                <a16:creationId xmlns:a16="http://schemas.microsoft.com/office/drawing/2014/main" id="{EDA400AF-B5A7-4371-B501-E9D9DCFD209B}"/>
              </a:ext>
            </a:extLst>
          </p:cNvPr>
          <p:cNvCxnSpPr/>
          <p:nvPr/>
        </p:nvCxnSpPr>
        <p:spPr bwMode="auto">
          <a:xfrm>
            <a:off x="1287357" y="4006179"/>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5" name="Straight Arrow Connector 234">
            <a:extLst>
              <a:ext uri="{FF2B5EF4-FFF2-40B4-BE49-F238E27FC236}">
                <a16:creationId xmlns:a16="http://schemas.microsoft.com/office/drawing/2014/main" id="{628F79F4-DB24-46D2-8C29-83EB7F9BC314}"/>
              </a:ext>
            </a:extLst>
          </p:cNvPr>
          <p:cNvCxnSpPr/>
          <p:nvPr/>
        </p:nvCxnSpPr>
        <p:spPr bwMode="auto">
          <a:xfrm>
            <a:off x="1287357" y="3776666"/>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6" name="Straight Arrow Connector 235">
            <a:extLst>
              <a:ext uri="{FF2B5EF4-FFF2-40B4-BE49-F238E27FC236}">
                <a16:creationId xmlns:a16="http://schemas.microsoft.com/office/drawing/2014/main" id="{772BC73F-DDED-4F4E-AD51-15A813A09CAF}"/>
              </a:ext>
            </a:extLst>
          </p:cNvPr>
          <p:cNvCxnSpPr/>
          <p:nvPr/>
        </p:nvCxnSpPr>
        <p:spPr bwMode="auto">
          <a:xfrm>
            <a:off x="1287357" y="3547152"/>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7" name="Straight Arrow Connector 236">
            <a:extLst>
              <a:ext uri="{FF2B5EF4-FFF2-40B4-BE49-F238E27FC236}">
                <a16:creationId xmlns:a16="http://schemas.microsoft.com/office/drawing/2014/main" id="{4F49B72F-6207-4D72-ACDC-8A3B8C182490}"/>
              </a:ext>
            </a:extLst>
          </p:cNvPr>
          <p:cNvCxnSpPr/>
          <p:nvPr/>
        </p:nvCxnSpPr>
        <p:spPr bwMode="auto">
          <a:xfrm>
            <a:off x="1287357" y="4924233"/>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8" name="Straight Arrow Connector 237">
            <a:extLst>
              <a:ext uri="{FF2B5EF4-FFF2-40B4-BE49-F238E27FC236}">
                <a16:creationId xmlns:a16="http://schemas.microsoft.com/office/drawing/2014/main" id="{290389F1-B651-4746-BCA7-46F168CBB839}"/>
              </a:ext>
            </a:extLst>
          </p:cNvPr>
          <p:cNvCxnSpPr/>
          <p:nvPr/>
        </p:nvCxnSpPr>
        <p:spPr bwMode="auto">
          <a:xfrm>
            <a:off x="1287357" y="4694719"/>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9" name="Straight Arrow Connector 238">
            <a:extLst>
              <a:ext uri="{FF2B5EF4-FFF2-40B4-BE49-F238E27FC236}">
                <a16:creationId xmlns:a16="http://schemas.microsoft.com/office/drawing/2014/main" id="{B209C4E9-864F-40A0-8ED9-15ACB3B6D509}"/>
              </a:ext>
            </a:extLst>
          </p:cNvPr>
          <p:cNvCxnSpPr/>
          <p:nvPr/>
        </p:nvCxnSpPr>
        <p:spPr bwMode="auto">
          <a:xfrm>
            <a:off x="1287357" y="4465206"/>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spTree>
    <p:extLst>
      <p:ext uri="{BB962C8B-B14F-4D97-AF65-F5344CB8AC3E}">
        <p14:creationId xmlns:p14="http://schemas.microsoft.com/office/powerpoint/2010/main" val="825878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Particle velocity depends on its type:</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6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Old television set (30 kV):	</a:t>
            </a:r>
            <a:r>
              <a:rPr lang="en-GB" b="1" dirty="0">
                <a:solidFill>
                  <a:srgbClr val="FF0000"/>
                </a:solidFill>
                <a:latin typeface="Constantia" pitchFamily="18" charset="0"/>
                <a:cs typeface="Times New Roman" pitchFamily="18" charset="0"/>
                <a:sym typeface="Wingdings" pitchFamily="2" charset="2"/>
              </a:rPr>
              <a:t>Electrons</a:t>
            </a:r>
            <a:r>
              <a:rPr lang="en-GB" b="1" dirty="0">
                <a:latin typeface="Constantia" pitchFamily="18" charset="0"/>
                <a:cs typeface="Times New Roman" pitchFamily="18" charset="0"/>
                <a:sym typeface="Wingdings" pitchFamily="2" charset="2"/>
              </a:rPr>
              <a:t> at 30% of </a:t>
            </a:r>
            <a:r>
              <a:rPr lang="en-GB" b="1" i="1" dirty="0">
                <a:latin typeface="Constantia" pitchFamily="18" charset="0"/>
                <a:cs typeface="Times New Roman" pitchFamily="18" charset="0"/>
                <a:sym typeface="Wingdings" pitchFamily="2" charset="2"/>
              </a:rPr>
              <a:t>c</a:t>
            </a:r>
            <a:r>
              <a:rPr lang="en-GB" b="1" baseline="-25000" dirty="0">
                <a:latin typeface="Constantia" pitchFamily="18" charset="0"/>
                <a:cs typeface="Times New Roman" pitchFamily="18" charset="0"/>
                <a:sym typeface="Wingdings" pitchFamily="2" charset="2"/>
              </a:rPr>
              <a:t>0</a:t>
            </a:r>
          </a:p>
          <a:p>
            <a:pPr lvl="6">
              <a:spcBef>
                <a:spcPct val="20000"/>
              </a:spcBef>
              <a:buClr>
                <a:schemeClr val="tx1"/>
              </a:buClr>
            </a:pPr>
            <a:r>
              <a:rPr lang="en-GB" b="1" dirty="0">
                <a:latin typeface="Constantia" pitchFamily="18" charset="0"/>
                <a:cs typeface="Times New Roman" pitchFamily="18" charset="0"/>
                <a:sym typeface="Wingdings" pitchFamily="2" charset="2"/>
              </a:rPr>
              <a:t>	</a:t>
            </a:r>
            <a:r>
              <a:rPr lang="en-GB" b="1" dirty="0">
                <a:solidFill>
                  <a:srgbClr val="0000FF"/>
                </a:solidFill>
                <a:latin typeface="Constantia" pitchFamily="18" charset="0"/>
                <a:cs typeface="Times New Roman" pitchFamily="18" charset="0"/>
                <a:sym typeface="Wingdings" pitchFamily="2" charset="2"/>
              </a:rPr>
              <a:t>Protons</a:t>
            </a:r>
            <a:r>
              <a:rPr lang="en-GB" b="1" dirty="0">
                <a:latin typeface="Constantia" pitchFamily="18" charset="0"/>
                <a:cs typeface="Times New Roman" pitchFamily="18" charset="0"/>
                <a:sym typeface="Wingdings" pitchFamily="2" charset="2"/>
              </a:rPr>
              <a:t> just at  0.7%</a:t>
            </a:r>
            <a:endParaRPr lang="en-US" b="1" baseline="30000" dirty="0">
              <a:latin typeface="Constantia" pitchFamily="18" charset="0"/>
              <a:cs typeface="Times New Roman" pitchFamily="18" charset="0"/>
              <a:sym typeface="Wingdings" pitchFamily="2" charset="2"/>
            </a:endParaRPr>
          </a:p>
          <a:p>
            <a:pPr marL="342900" indent="-342900">
              <a:spcBef>
                <a:spcPct val="20000"/>
              </a:spcBef>
              <a:buFont typeface="Arial" panose="020B0604020202020204" pitchFamily="34" charset="0"/>
              <a:buChar char="•"/>
            </a:pPr>
            <a:r>
              <a:rPr lang="en-US" b="1" dirty="0">
                <a:latin typeface="Constantia" pitchFamily="18" charset="0"/>
                <a:cs typeface="Times New Roman" pitchFamily="18" charset="0"/>
                <a:sym typeface="Wingdings" pitchFamily="2" charset="2"/>
              </a:rPr>
              <a:t>Small synchrotron (500 MeV):	</a:t>
            </a:r>
            <a:r>
              <a:rPr lang="en-US" b="1" dirty="0">
                <a:solidFill>
                  <a:srgbClr val="FF0000"/>
                </a:solidFill>
                <a:latin typeface="Constantia" pitchFamily="18" charset="0"/>
                <a:cs typeface="Times New Roman" pitchFamily="18" charset="0"/>
                <a:sym typeface="Wingdings" pitchFamily="2" charset="2"/>
              </a:rPr>
              <a:t>Electrons</a:t>
            </a:r>
            <a:r>
              <a:rPr lang="en-US" b="1" dirty="0">
                <a:latin typeface="Constantia" pitchFamily="18" charset="0"/>
                <a:cs typeface="Times New Roman" pitchFamily="18" charset="0"/>
                <a:sym typeface="Wingdings" pitchFamily="2" charset="2"/>
              </a:rPr>
              <a:t> at 99.99995%</a:t>
            </a:r>
          </a:p>
          <a:p>
            <a:pPr lvl="7">
              <a:spcBef>
                <a:spcPct val="20000"/>
              </a:spcBef>
            </a:pPr>
            <a:r>
              <a:rPr lang="en-US" b="1" dirty="0">
                <a:latin typeface="Constantia" pitchFamily="18" charset="0"/>
                <a:cs typeface="Times New Roman" pitchFamily="18" charset="0"/>
                <a:sym typeface="Wingdings" pitchFamily="2" charset="2"/>
              </a:rPr>
              <a:t>	</a:t>
            </a:r>
            <a:r>
              <a:rPr lang="en-US" b="1" dirty="0">
                <a:solidFill>
                  <a:srgbClr val="0000FF"/>
                </a:solidFill>
                <a:latin typeface="Constantia" pitchFamily="18" charset="0"/>
                <a:cs typeface="Times New Roman" pitchFamily="18" charset="0"/>
                <a:sym typeface="Wingdings" pitchFamily="2" charset="2"/>
              </a:rPr>
              <a:t>Protons</a:t>
            </a:r>
            <a:r>
              <a:rPr lang="en-US" b="1" dirty="0">
                <a:latin typeface="Constantia" pitchFamily="18" charset="0"/>
                <a:cs typeface="Times New Roman" pitchFamily="18" charset="0"/>
                <a:sym typeface="Wingdings" pitchFamily="2" charset="2"/>
              </a:rPr>
              <a:t> at 75.8%</a:t>
            </a:r>
          </a:p>
          <a:p>
            <a:pPr marL="342900" indent="-342900">
              <a:spcBef>
                <a:spcPct val="20000"/>
              </a:spcBef>
              <a:buFont typeface="Symbol" panose="05050102010706020507" pitchFamily="18" charset="2"/>
              <a:buChar char="®"/>
            </a:pPr>
            <a:endParaRPr lang="en-US" sz="600" b="1" dirty="0">
              <a:latin typeface="Constantia" pitchFamily="18" charset="0"/>
              <a:cs typeface="Times New Roman" pitchFamily="18" charset="0"/>
              <a:sym typeface="Wingdings" pitchFamily="2" charset="2"/>
            </a:endParaRPr>
          </a:p>
          <a:p>
            <a:pPr marL="342900" indent="-342900">
              <a:spcBef>
                <a:spcPct val="20000"/>
              </a:spcBef>
              <a:buFont typeface="Symbol" panose="05050102010706020507" pitchFamily="18" charset="2"/>
              <a:buChar char="®"/>
            </a:pPr>
            <a:r>
              <a:rPr lang="en-US" sz="2100" b="1" dirty="0">
                <a:latin typeface="Constantia" pitchFamily="18" charset="0"/>
                <a:cs typeface="Times New Roman" pitchFamily="18" charset="0"/>
                <a:sym typeface="Wingdings" pitchFamily="2" charset="2"/>
              </a:rPr>
              <a:t>Most </a:t>
            </a:r>
            <a:r>
              <a:rPr lang="en-US" sz="2100" b="1" i="1" dirty="0">
                <a:latin typeface="Constantia" pitchFamily="18" charset="0"/>
                <a:cs typeface="Times New Roman" pitchFamily="18" charset="0"/>
                <a:sym typeface="Wingdings" pitchFamily="2" charset="2"/>
              </a:rPr>
              <a:t>electron</a:t>
            </a:r>
            <a:r>
              <a:rPr lang="en-US" sz="2100" b="1" dirty="0">
                <a:latin typeface="Constantia" pitchFamily="18" charset="0"/>
                <a:cs typeface="Times New Roman" pitchFamily="18" charset="0"/>
                <a:sym typeface="Wingdings" pitchFamily="2" charset="2"/>
              </a:rPr>
              <a:t> accelerators at ‘fixed’ </a:t>
            </a:r>
            <a:r>
              <a:rPr lang="en-US" sz="2100" b="1" dirty="0" smtClean="0">
                <a:latin typeface="Constantia" pitchFamily="18" charset="0"/>
                <a:cs typeface="Times New Roman" pitchFamily="18" charset="0"/>
                <a:sym typeface="Wingdings" pitchFamily="2" charset="2"/>
              </a:rPr>
              <a:t>frequency</a:t>
            </a:r>
            <a:br>
              <a:rPr lang="en-US" sz="2100" b="1" dirty="0" smtClean="0">
                <a:latin typeface="Constantia" pitchFamily="18" charset="0"/>
                <a:cs typeface="Times New Roman" pitchFamily="18" charset="0"/>
                <a:sym typeface="Wingdings" pitchFamily="2" charset="2"/>
              </a:rPr>
            </a:br>
            <a:r>
              <a:rPr lang="en-US" sz="2100" b="1" dirty="0" smtClean="0">
                <a:latin typeface="Constantia" pitchFamily="18" charset="0"/>
                <a:cs typeface="Times New Roman" pitchFamily="18" charset="0"/>
                <a:sym typeface="Wingdings" pitchFamily="2" charset="2"/>
              </a:rPr>
              <a:t>(example here: accelerator in Bonn, 1996)</a:t>
            </a:r>
            <a:endParaRPr lang="en-US" sz="2100" b="1" dirty="0">
              <a:latin typeface="Constantia" pitchFamily="18" charset="0"/>
              <a:cs typeface="Times New Roman" pitchFamily="18" charset="0"/>
              <a:sym typeface="Wingdings" pitchFamily="2" charset="2"/>
            </a:endParaRPr>
          </a:p>
          <a:p>
            <a:pPr algn="l">
              <a:spcBef>
                <a:spcPct val="20000"/>
              </a:spcBef>
            </a:pPr>
            <a:endParaRPr lang="en-US" sz="20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Particle velocity</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6980" y="1371020"/>
            <a:ext cx="2949364" cy="2851052"/>
          </a:xfrm>
          <a:prstGeom prst="rect">
            <a:avLst/>
          </a:prstGeom>
        </p:spPr>
      </p:pic>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90241" y="1370872"/>
            <a:ext cx="3166794" cy="2881782"/>
          </a:xfrm>
          <a:prstGeom prst="rect">
            <a:avLst/>
          </a:prstGeom>
        </p:spPr>
      </p:pic>
      <p:pic>
        <p:nvPicPr>
          <p:cNvPr id="4" name="Picture 3"/>
          <p:cNvPicPr>
            <a:picLocks noChangeAspect="1"/>
          </p:cNvPicPr>
          <p:nvPr/>
        </p:nvPicPr>
        <p:blipFill>
          <a:blip r:embed="rId4">
            <a:clrChange>
              <a:clrFrom>
                <a:srgbClr val="FAF8F9"/>
              </a:clrFrom>
              <a:clrTo>
                <a:srgbClr val="FAF8F9">
                  <a:alpha val="0"/>
                </a:srgbClr>
              </a:clrTo>
            </a:clrChange>
            <a:extLst>
              <a:ext uri="{28A0092B-C50C-407E-A947-70E740481C1C}">
                <a14:useLocalDpi xmlns:a14="http://schemas.microsoft.com/office/drawing/2010/main" val="0"/>
              </a:ext>
            </a:extLst>
          </a:blip>
          <a:stretch>
            <a:fillRect/>
          </a:stretch>
        </p:blipFill>
        <p:spPr>
          <a:xfrm>
            <a:off x="7099783" y="3483275"/>
            <a:ext cx="1934308" cy="1934308"/>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90880" y="854112"/>
            <a:ext cx="2840466" cy="363048"/>
          </a:xfrm>
          <a:prstGeom prst="rect">
            <a:avLst/>
          </a:prstGeom>
        </p:spPr>
      </p:pic>
      <p:sp>
        <p:nvSpPr>
          <p:cNvPr id="8" name="TextBox 7"/>
          <p:cNvSpPr txBox="1"/>
          <p:nvPr/>
        </p:nvSpPr>
        <p:spPr>
          <a:xfrm>
            <a:off x="7099783" y="1437066"/>
            <a:ext cx="449162" cy="415498"/>
          </a:xfrm>
          <a:prstGeom prst="rect">
            <a:avLst/>
          </a:prstGeom>
          <a:noFill/>
        </p:spPr>
        <p:txBody>
          <a:bodyPr wrap="none" rtlCol="0">
            <a:spAutoFit/>
          </a:bodyPr>
          <a:lstStyle/>
          <a:p>
            <a:r>
              <a:rPr lang="en-US" sz="2100" b="1" dirty="0">
                <a:solidFill>
                  <a:srgbClr val="0000FF"/>
                </a:solidFill>
                <a:latin typeface="Constantia" panose="02030602050306030303" pitchFamily="18" charset="0"/>
              </a:rPr>
              <a:t>p</a:t>
            </a:r>
            <a:r>
              <a:rPr lang="en-US" sz="2100" b="1" baseline="30000" dirty="0">
                <a:solidFill>
                  <a:srgbClr val="0000FF"/>
                </a:solidFill>
                <a:latin typeface="Constantia" panose="02030602050306030303" pitchFamily="18" charset="0"/>
              </a:rPr>
              <a:t>+</a:t>
            </a:r>
          </a:p>
        </p:txBody>
      </p:sp>
      <p:sp>
        <p:nvSpPr>
          <p:cNvPr id="9" name="TextBox 8"/>
          <p:cNvSpPr txBox="1"/>
          <p:nvPr/>
        </p:nvSpPr>
        <p:spPr>
          <a:xfrm>
            <a:off x="5655891" y="1435399"/>
            <a:ext cx="391454" cy="415498"/>
          </a:xfrm>
          <a:prstGeom prst="rect">
            <a:avLst/>
          </a:prstGeom>
          <a:noFill/>
        </p:spPr>
        <p:txBody>
          <a:bodyPr wrap="none" rtlCol="0">
            <a:spAutoFit/>
          </a:bodyPr>
          <a:lstStyle/>
          <a:p>
            <a:r>
              <a:rPr lang="en-US" sz="2100" b="1" dirty="0">
                <a:solidFill>
                  <a:srgbClr val="FF0000"/>
                </a:solidFill>
                <a:latin typeface="Constantia" panose="02030602050306030303" pitchFamily="18" charset="0"/>
              </a:rPr>
              <a:t>e</a:t>
            </a:r>
            <a:r>
              <a:rPr lang="en-US" sz="2100" b="1" baseline="30000" dirty="0">
                <a:solidFill>
                  <a:srgbClr val="FF0000"/>
                </a:solidFill>
                <a:latin typeface="Constantia" panose="02030602050306030303" pitchFamily="18" charset="0"/>
              </a:rPr>
              <a:t>-</a:t>
            </a:r>
          </a:p>
        </p:txBody>
      </p:sp>
      <p:sp>
        <p:nvSpPr>
          <p:cNvPr id="10" name="TextBox 9"/>
          <p:cNvSpPr txBox="1"/>
          <p:nvPr/>
        </p:nvSpPr>
        <p:spPr>
          <a:xfrm>
            <a:off x="3207622" y="2001471"/>
            <a:ext cx="449162" cy="415498"/>
          </a:xfrm>
          <a:prstGeom prst="rect">
            <a:avLst/>
          </a:prstGeom>
          <a:noFill/>
        </p:spPr>
        <p:txBody>
          <a:bodyPr wrap="none" rtlCol="0">
            <a:spAutoFit/>
          </a:bodyPr>
          <a:lstStyle/>
          <a:p>
            <a:r>
              <a:rPr lang="en-US" sz="2100" b="1" dirty="0">
                <a:solidFill>
                  <a:srgbClr val="0000FF"/>
                </a:solidFill>
                <a:latin typeface="Constantia" panose="02030602050306030303" pitchFamily="18" charset="0"/>
              </a:rPr>
              <a:t>p</a:t>
            </a:r>
            <a:r>
              <a:rPr lang="en-US" sz="2100" b="1" baseline="30000" dirty="0">
                <a:solidFill>
                  <a:srgbClr val="0000FF"/>
                </a:solidFill>
                <a:latin typeface="Constantia" panose="02030602050306030303" pitchFamily="18" charset="0"/>
              </a:rPr>
              <a:t>+</a:t>
            </a:r>
          </a:p>
        </p:txBody>
      </p:sp>
      <p:sp>
        <p:nvSpPr>
          <p:cNvPr id="11" name="TextBox 10"/>
          <p:cNvSpPr txBox="1"/>
          <p:nvPr/>
        </p:nvSpPr>
        <p:spPr>
          <a:xfrm>
            <a:off x="1763730" y="1999804"/>
            <a:ext cx="391454" cy="415498"/>
          </a:xfrm>
          <a:prstGeom prst="rect">
            <a:avLst/>
          </a:prstGeom>
          <a:noFill/>
        </p:spPr>
        <p:txBody>
          <a:bodyPr wrap="none" rtlCol="0">
            <a:spAutoFit/>
          </a:bodyPr>
          <a:lstStyle/>
          <a:p>
            <a:r>
              <a:rPr lang="en-US" sz="2100" b="1" dirty="0">
                <a:solidFill>
                  <a:srgbClr val="FF0000"/>
                </a:solidFill>
                <a:latin typeface="Constantia" panose="02030602050306030303" pitchFamily="18" charset="0"/>
              </a:rPr>
              <a:t>e</a:t>
            </a:r>
            <a:r>
              <a:rPr lang="en-US" sz="2100" b="1" baseline="30000" dirty="0">
                <a:solidFill>
                  <a:srgbClr val="FF0000"/>
                </a:solidFill>
                <a:latin typeface="Constantia" panose="02030602050306030303" pitchFamily="18" charset="0"/>
              </a:rPr>
              <a:t>-</a:t>
            </a:r>
          </a:p>
        </p:txBody>
      </p:sp>
      <p:pic>
        <p:nvPicPr>
          <p:cNvPr id="12" name="Picture 11"/>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24364" y="5412976"/>
            <a:ext cx="1506982" cy="1214009"/>
          </a:xfrm>
          <a:prstGeom prst="rect">
            <a:avLst/>
          </a:prstGeom>
        </p:spPr>
      </p:pic>
      <p:sp>
        <p:nvSpPr>
          <p:cNvPr id="13" name="Right Arrow 12"/>
          <p:cNvSpPr/>
          <p:nvPr/>
        </p:nvSpPr>
        <p:spPr>
          <a:xfrm>
            <a:off x="6192716" y="6252756"/>
            <a:ext cx="1019358" cy="22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6904573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101" y="4336235"/>
            <a:ext cx="8445681" cy="2439035"/>
          </a:xfrm>
        </p:spPr>
        <p:txBody>
          <a:bodyPr>
            <a:normAutofit/>
          </a:bodyPr>
          <a:lstStyle/>
          <a:p>
            <a:r>
              <a:rPr lang="en-US" sz="3200" b="1" dirty="0">
                <a:solidFill>
                  <a:srgbClr val="1F497D"/>
                </a:solidFill>
                <a:latin typeface="Constantia" pitchFamily="18" charset="0"/>
                <a:ea typeface="+mn-ea"/>
                <a:cs typeface="+mn-cs"/>
              </a:rPr>
              <a:t>All these slides were from Eric </a:t>
            </a:r>
            <a:r>
              <a:rPr lang="en-US" sz="3200" b="1" dirty="0" err="1">
                <a:solidFill>
                  <a:srgbClr val="1F497D"/>
                </a:solidFill>
                <a:latin typeface="Constantia" pitchFamily="18" charset="0"/>
                <a:ea typeface="+mn-ea"/>
                <a:cs typeface="+mn-cs"/>
              </a:rPr>
              <a:t>Montesinos</a:t>
            </a:r>
            <a:r>
              <a:rPr lang="en-US" sz="3200" b="1" dirty="0">
                <a:solidFill>
                  <a:srgbClr val="1F497D"/>
                </a:solidFill>
                <a:latin typeface="Constantia" pitchFamily="18" charset="0"/>
                <a:ea typeface="+mn-ea"/>
                <a:cs typeface="+mn-cs"/>
              </a:rPr>
              <a:t> – BIG thanks!</a:t>
            </a:r>
            <a:br>
              <a:rPr lang="en-US" sz="3200" b="1" dirty="0">
                <a:solidFill>
                  <a:srgbClr val="1F497D"/>
                </a:solidFill>
                <a:latin typeface="Constantia" pitchFamily="18" charset="0"/>
                <a:ea typeface="+mn-ea"/>
                <a:cs typeface="+mn-cs"/>
              </a:rPr>
            </a:br>
            <a:r>
              <a:rPr lang="en-US" sz="3200" b="1" dirty="0">
                <a:solidFill>
                  <a:srgbClr val="1F497D"/>
                </a:solidFill>
                <a:latin typeface="Constantia" pitchFamily="18" charset="0"/>
                <a:ea typeface="+mn-ea"/>
                <a:cs typeface="+mn-cs"/>
              </a:rPr>
              <a:t/>
            </a:r>
            <a:br>
              <a:rPr lang="en-US" sz="3200" b="1" dirty="0">
                <a:solidFill>
                  <a:srgbClr val="1F497D"/>
                </a:solidFill>
                <a:latin typeface="Constantia" pitchFamily="18" charset="0"/>
                <a:ea typeface="+mn-ea"/>
                <a:cs typeface="+mn-cs"/>
              </a:rPr>
            </a:br>
            <a:r>
              <a:rPr lang="en-US" sz="3200" b="1" dirty="0">
                <a:solidFill>
                  <a:srgbClr val="1F497D"/>
                </a:solidFill>
                <a:latin typeface="Constantia" pitchFamily="18" charset="0"/>
                <a:ea typeface="+mn-ea"/>
                <a:cs typeface="+mn-cs"/>
              </a:rPr>
              <a:t>AND to </a:t>
            </a:r>
            <a:r>
              <a:rPr lang="en-US" sz="3200" b="1" dirty="0" err="1">
                <a:solidFill>
                  <a:srgbClr val="1F497D"/>
                </a:solidFill>
                <a:latin typeface="Constantia" pitchFamily="18" charset="0"/>
                <a:ea typeface="+mn-ea"/>
                <a:cs typeface="+mn-cs"/>
              </a:rPr>
              <a:t>Heiko</a:t>
            </a:r>
            <a:r>
              <a:rPr lang="en-US" sz="3200" b="1" dirty="0">
                <a:solidFill>
                  <a:srgbClr val="1F497D"/>
                </a:solidFill>
                <a:latin typeface="Constantia" pitchFamily="18" charset="0"/>
                <a:ea typeface="+mn-ea"/>
                <a:cs typeface="+mn-cs"/>
              </a:rPr>
              <a:t> </a:t>
            </a:r>
            <a:r>
              <a:rPr lang="en-US" sz="3200" b="1" dirty="0" err="1">
                <a:solidFill>
                  <a:srgbClr val="1F497D"/>
                </a:solidFill>
                <a:latin typeface="Constantia" pitchFamily="18" charset="0"/>
                <a:ea typeface="+mn-ea"/>
                <a:cs typeface="+mn-cs"/>
              </a:rPr>
              <a:t>Damerau</a:t>
            </a:r>
            <a:r>
              <a:rPr lang="en-US" sz="3200" b="1" dirty="0">
                <a:solidFill>
                  <a:srgbClr val="1F497D"/>
                </a:solidFill>
                <a:latin typeface="Constantia" pitchFamily="18" charset="0"/>
                <a:ea typeface="+mn-ea"/>
                <a:cs typeface="+mn-cs"/>
              </a:rPr>
              <a:t> for giving additional explanations.</a:t>
            </a:r>
            <a:endParaRPr lang="de-DE" sz="3200" b="1" dirty="0">
              <a:solidFill>
                <a:srgbClr val="1F497D"/>
              </a:solidFill>
              <a:latin typeface="Constantia" pitchFamily="18" charset="0"/>
              <a:ea typeface="+mn-ea"/>
              <a:cs typeface="+mn-cs"/>
            </a:endParaRPr>
          </a:p>
        </p:txBody>
      </p:sp>
      <p:pic>
        <p:nvPicPr>
          <p:cNvPr id="3" name="Picture 2" descr="A picture containing warehouse&#10;&#10;Description automatically generated">
            <a:extLst>
              <a:ext uri="{FF2B5EF4-FFF2-40B4-BE49-F238E27FC236}">
                <a16:creationId xmlns:a16="http://schemas.microsoft.com/office/drawing/2014/main" id="{8A576B16-E404-47E9-B593-BE97566C9842}"/>
              </a:ext>
            </a:extLst>
          </p:cNvPr>
          <p:cNvPicPr>
            <a:picLocks noChangeAspect="1"/>
          </p:cNvPicPr>
          <p:nvPr/>
        </p:nvPicPr>
        <p:blipFill>
          <a:blip r:embed="rId2"/>
          <a:stretch>
            <a:fillRect/>
          </a:stretch>
        </p:blipFill>
        <p:spPr>
          <a:xfrm>
            <a:off x="2660422" y="139616"/>
            <a:ext cx="6063934" cy="4042623"/>
          </a:xfrm>
          <a:prstGeom prst="rect">
            <a:avLst/>
          </a:prstGeom>
        </p:spPr>
      </p:pic>
      <p:cxnSp>
        <p:nvCxnSpPr>
          <p:cNvPr id="5" name="Straight Arrow Connector 4"/>
          <p:cNvCxnSpPr/>
          <p:nvPr/>
        </p:nvCxnSpPr>
        <p:spPr>
          <a:xfrm flipH="1" flipV="1">
            <a:off x="4920343" y="2995749"/>
            <a:ext cx="1132114" cy="146304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128427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GB" sz="3200" b="1" dirty="0">
                <a:solidFill>
                  <a:srgbClr val="1F497D"/>
                </a:solidFill>
                <a:latin typeface="Constantia" pitchFamily="18" charset="0"/>
              </a:rPr>
              <a:t>RF power amplifier</a:t>
            </a:r>
            <a:endParaRPr lang="en-GB" sz="3200" dirty="0">
              <a:solidFill>
                <a:srgbClr val="1F497D"/>
              </a:solidFill>
              <a:latin typeface="Constantia" pitchFamily="18" charset="0"/>
            </a:endParaRPr>
          </a:p>
        </p:txBody>
      </p:sp>
      <p:graphicFrame>
        <p:nvGraphicFramePr>
          <p:cNvPr id="3" name="Object 5"/>
          <p:cNvGraphicFramePr>
            <a:graphicFrameLocks noChangeAspect="1"/>
          </p:cNvGraphicFramePr>
          <p:nvPr>
            <p:extLst>
              <p:ext uri="{D42A27DB-BD31-4B8C-83A1-F6EECF244321}">
                <p14:modId xmlns:p14="http://schemas.microsoft.com/office/powerpoint/2010/main" val="170982450"/>
              </p:ext>
            </p:extLst>
          </p:nvPr>
        </p:nvGraphicFramePr>
        <p:xfrm>
          <a:off x="1108075" y="1110933"/>
          <a:ext cx="6629400" cy="5403850"/>
        </p:xfrm>
        <a:graphic>
          <a:graphicData uri="http://schemas.openxmlformats.org/presentationml/2006/ole">
            <mc:AlternateContent xmlns:mc="http://schemas.openxmlformats.org/markup-compatibility/2006">
              <mc:Choice xmlns:v="urn:schemas-microsoft-com:vml" Requires="v">
                <p:oleObj spid="_x0000_s3279" name="Worksheet" r:id="rId3" imgW="6962894" imgH="5676926" progId="Excel.Sheet.8">
                  <p:embed/>
                </p:oleObj>
              </mc:Choice>
              <mc:Fallback>
                <p:oleObj name="Worksheet" r:id="rId3" imgW="6962894" imgH="5676926" progId="Excel.Sheet.8">
                  <p:embed/>
                  <p:pic>
                    <p:nvPicPr>
                      <p:cNvPr id="30722" name="Object 5"/>
                      <p:cNvPicPr>
                        <a:picLocks noChangeAspect="1" noChangeArrowheads="1"/>
                      </p:cNvPicPr>
                      <p:nvPr/>
                    </p:nvPicPr>
                    <p:blipFill>
                      <a:blip r:embed="rId4"/>
                      <a:srcRect/>
                      <a:stretch>
                        <a:fillRect/>
                      </a:stretch>
                    </p:blipFill>
                    <p:spPr bwMode="auto">
                      <a:xfrm>
                        <a:off x="1108075" y="1110933"/>
                        <a:ext cx="6629400" cy="540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7913884" y="6225947"/>
            <a:ext cx="999313"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Jensen</a:t>
            </a:r>
            <a:endParaRPr lang="en-US" sz="1477" b="1" dirty="0">
              <a:solidFill>
                <a:prstClr val="black"/>
              </a:solidFill>
              <a:latin typeface="Constantia" panose="02030602050306030303" pitchFamily="18" charset="0"/>
            </a:endParaRPr>
          </a:p>
        </p:txBody>
      </p:sp>
      <p:sp>
        <p:nvSpPr>
          <p:cNvPr id="5" name="Rectangle 7"/>
          <p:cNvSpPr>
            <a:spLocks noChangeArrowheads="1"/>
          </p:cNvSpPr>
          <p:nvPr/>
        </p:nvSpPr>
        <p:spPr bwMode="auto">
          <a:xfrm>
            <a:off x="617537" y="738886"/>
            <a:ext cx="8137525"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Power capability of commercially available amplifier types</a:t>
            </a:r>
          </a:p>
        </p:txBody>
      </p:sp>
    </p:spTree>
    <p:extLst>
      <p:ext uri="{BB962C8B-B14F-4D97-AF65-F5344CB8AC3E}">
        <p14:creationId xmlns:p14="http://schemas.microsoft.com/office/powerpoint/2010/main" val="260766589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How to choose the right RF amplifier?</a:t>
            </a:r>
            <a:endParaRPr lang="en-GB" sz="3200" dirty="0">
              <a:solidFill>
                <a:srgbClr val="1F497D"/>
              </a:solidFill>
              <a:latin typeface="Constantia"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536183887"/>
              </p:ext>
            </p:extLst>
          </p:nvPr>
        </p:nvGraphicFramePr>
        <p:xfrm>
          <a:off x="539750" y="634998"/>
          <a:ext cx="8064500" cy="5295902"/>
        </p:xfrm>
        <a:graphic>
          <a:graphicData uri="http://schemas.openxmlformats.org/drawingml/2006/table">
            <a:tbl>
              <a:tblPr firstRow="1" bandRow="1">
                <a:tableStyleId>{5C22544A-7EE6-4342-B048-85BDC9FD1C3A}</a:tableStyleId>
              </a:tblPr>
              <a:tblGrid>
                <a:gridCol w="4017736">
                  <a:extLst>
                    <a:ext uri="{9D8B030D-6E8A-4147-A177-3AD203B41FA5}">
                      <a16:colId xmlns:a16="http://schemas.microsoft.com/office/drawing/2014/main" val="20000"/>
                    </a:ext>
                  </a:extLst>
                </a:gridCol>
                <a:gridCol w="4046764">
                  <a:extLst>
                    <a:ext uri="{9D8B030D-6E8A-4147-A177-3AD203B41FA5}">
                      <a16:colId xmlns:a16="http://schemas.microsoft.com/office/drawing/2014/main" val="20001"/>
                    </a:ext>
                  </a:extLst>
                </a:gridCol>
              </a:tblGrid>
              <a:tr h="615358">
                <a:tc>
                  <a:txBody>
                    <a:bodyPr/>
                    <a:lstStyle/>
                    <a:p>
                      <a:pPr algn="ctr"/>
                      <a:r>
                        <a:rPr lang="en-US" dirty="0">
                          <a:latin typeface="Constantia" panose="02030602050306030303" pitchFamily="18" charset="0"/>
                        </a:rPr>
                        <a:t>Prefer tube</a:t>
                      </a:r>
                      <a:r>
                        <a:rPr lang="en-US" baseline="0" dirty="0">
                          <a:latin typeface="Constantia" panose="02030602050306030303" pitchFamily="18" charset="0"/>
                        </a:rPr>
                        <a:t> amplifier, when</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Prefer solid-state amplifier, when</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4680544">
                <a:tc>
                  <a:txBody>
                    <a:bodyPr/>
                    <a:lstStyle/>
                    <a:p>
                      <a:pPr marL="285750" indent="-285750">
                        <a:buClr>
                          <a:schemeClr val="tx1"/>
                        </a:buClr>
                        <a:buFont typeface="Arial" panose="020B0604020202020204" pitchFamily="34" charset="0"/>
                        <a:buChar char="•"/>
                      </a:pPr>
                      <a:r>
                        <a:rPr lang="en-US" b="1" dirty="0">
                          <a:solidFill>
                            <a:schemeClr val="tx1"/>
                          </a:solidFill>
                          <a:latin typeface="Constantia" panose="02030602050306030303" pitchFamily="18" charset="0"/>
                          <a:sym typeface="Symbol" panose="05050102010706020507" pitchFamily="18" charset="2"/>
                        </a:rPr>
                        <a:t>Amplifier</a:t>
                      </a:r>
                      <a:r>
                        <a:rPr lang="en-US" b="1" baseline="0" dirty="0">
                          <a:solidFill>
                            <a:schemeClr val="tx1"/>
                          </a:solidFill>
                          <a:latin typeface="Constantia" panose="02030602050306030303" pitchFamily="18" charset="0"/>
                          <a:sym typeface="Symbol" panose="05050102010706020507" pitchFamily="18" charset="2"/>
                        </a:rPr>
                        <a:t> must </a:t>
                      </a:r>
                      <a:r>
                        <a:rPr lang="en-US" b="1" baseline="0" dirty="0">
                          <a:solidFill>
                            <a:srgbClr val="C0504D"/>
                          </a:solidFill>
                          <a:latin typeface="Constantia" panose="02030602050306030303" pitchFamily="18" charset="0"/>
                          <a:sym typeface="Symbol" panose="05050102010706020507" pitchFamily="18" charset="2"/>
                        </a:rPr>
                        <a:t>be installed in </a:t>
                      </a:r>
                      <a:r>
                        <a:rPr lang="en-US" b="1" baseline="0" dirty="0">
                          <a:solidFill>
                            <a:schemeClr val="tx1"/>
                          </a:solidFill>
                          <a:latin typeface="Constantia" panose="02030602050306030303" pitchFamily="18" charset="0"/>
                          <a:sym typeface="Symbol" panose="05050102010706020507" pitchFamily="18" charset="2"/>
                        </a:rPr>
                        <a:t>the accelerator </a:t>
                      </a:r>
                      <a:r>
                        <a:rPr lang="en-US" b="1" baseline="0" dirty="0">
                          <a:solidFill>
                            <a:srgbClr val="C0504D"/>
                          </a:solidFill>
                          <a:latin typeface="Constantia" panose="02030602050306030303" pitchFamily="18" charset="0"/>
                          <a:sym typeface="Symbol" panose="05050102010706020507" pitchFamily="18" charset="2"/>
                        </a:rPr>
                        <a:t>tunnel</a:t>
                      </a:r>
                      <a:endParaRPr lang="en-US" b="1" dirty="0">
                        <a:solidFill>
                          <a:srgbClr val="C0504D"/>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Expecting important </a:t>
                      </a:r>
                      <a:r>
                        <a:rPr lang="en-US" b="1" baseline="0" dirty="0">
                          <a:solidFill>
                            <a:srgbClr val="C0504D"/>
                          </a:solidFill>
                          <a:latin typeface="Constantia" panose="02030602050306030303" pitchFamily="18" charset="0"/>
                          <a:sym typeface="Symbol" panose="05050102010706020507" pitchFamily="18" charset="2"/>
                        </a:rPr>
                        <a:t>spikes from beam induced voltage</a:t>
                      </a:r>
                    </a:p>
                    <a:p>
                      <a:pPr marL="285750" indent="-285750">
                        <a:buClr>
                          <a:schemeClr val="tx1"/>
                        </a:buClr>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baseline="0" dirty="0">
                          <a:solidFill>
                            <a:srgbClr val="C0504D"/>
                          </a:solidFill>
                          <a:latin typeface="Constantia" panose="02030602050306030303" pitchFamily="18" charset="0"/>
                          <a:sym typeface="Symbol" panose="05050102010706020507" pitchFamily="18" charset="2"/>
                        </a:rPr>
                        <a:t>Large</a:t>
                      </a:r>
                      <a:r>
                        <a:rPr lang="en-US" b="1" baseline="0" dirty="0">
                          <a:solidFill>
                            <a:schemeClr val="tx1"/>
                          </a:solidFill>
                          <a:latin typeface="Constantia" panose="02030602050306030303" pitchFamily="18" charset="0"/>
                          <a:sym typeface="Symbol" panose="05050102010706020507" pitchFamily="18" charset="2"/>
                        </a:rPr>
                        <a:t> output </a:t>
                      </a:r>
                      <a:r>
                        <a:rPr lang="en-US" b="1" baseline="0" dirty="0">
                          <a:solidFill>
                            <a:srgbClr val="C0504D"/>
                          </a:solidFill>
                          <a:latin typeface="Constantia" panose="02030602050306030303" pitchFamily="18" charset="0"/>
                          <a:sym typeface="Symbol" panose="05050102010706020507" pitchFamily="18" charset="2"/>
                        </a:rPr>
                        <a:t>power of a single device</a:t>
                      </a:r>
                      <a:r>
                        <a:rPr lang="en-US" b="1" baseline="0" dirty="0">
                          <a:solidFill>
                            <a:schemeClr val="tx1"/>
                          </a:solidFill>
                          <a:latin typeface="Constantia" panose="02030602050306030303" pitchFamily="18" charset="0"/>
                          <a:sym typeface="Symbol" panose="05050102010706020507" pitchFamily="18" charset="2"/>
                        </a:rPr>
                        <a:t> is required, without combiners</a:t>
                      </a:r>
                    </a:p>
                    <a:p>
                      <a:pPr marL="285750" indent="-285750">
                        <a:buClr>
                          <a:schemeClr val="tx1"/>
                        </a:buClr>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Not much space is available</a:t>
                      </a:r>
                      <a:endParaRPr lang="en-US" b="1" baseline="0" dirty="0">
                        <a:solidFill>
                          <a:srgbClr val="C0504D"/>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endParaRPr lang="en-US" b="1" baseline="0" dirty="0">
                        <a:solidFill>
                          <a:srgbClr val="C0504D"/>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baseline="0" dirty="0">
                          <a:solidFill>
                            <a:srgbClr val="C0504D"/>
                          </a:solidFill>
                          <a:latin typeface="Constantia" panose="02030602050306030303" pitchFamily="18" charset="0"/>
                          <a:sym typeface="Symbol" panose="05050102010706020507" pitchFamily="18" charset="2"/>
                        </a:rPr>
                        <a:t>High peak power </a:t>
                      </a:r>
                      <a:r>
                        <a:rPr lang="en-US" b="1" baseline="0" dirty="0">
                          <a:solidFill>
                            <a:schemeClr val="tx1"/>
                          </a:solidFill>
                          <a:latin typeface="Constantia" panose="02030602050306030303" pitchFamily="18" charset="0"/>
                          <a:sym typeface="Symbol" panose="05050102010706020507" pitchFamily="18" charset="2"/>
                        </a:rPr>
                        <a:t>in pulsed mode</a:t>
                      </a:r>
                    </a:p>
                    <a:p>
                      <a:pPr marL="285750" indent="-285750">
                        <a:buClr>
                          <a:schemeClr val="tx1"/>
                        </a:buClr>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Amplifier must be </a:t>
                      </a:r>
                      <a:r>
                        <a:rPr lang="en-US" b="1" baseline="0" dirty="0">
                          <a:solidFill>
                            <a:srgbClr val="C0504D"/>
                          </a:solidFill>
                          <a:latin typeface="Constantia" panose="02030602050306030303" pitchFamily="18" charset="0"/>
                          <a:sym typeface="Symbol" panose="05050102010706020507" pitchFamily="18" charset="2"/>
                        </a:rPr>
                        <a:t>compact and/or close to cavity</a:t>
                      </a:r>
                    </a:p>
                  </a:txBody>
                  <a:tcPr/>
                </a:tc>
                <a:tc>
                  <a:txBody>
                    <a:bodyPr/>
                    <a:lstStyle/>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rPr>
                        <a:t>Amplifier can be located in </a:t>
                      </a:r>
                      <a:r>
                        <a:rPr lang="en-GB" b="1" baseline="0" dirty="0">
                          <a:solidFill>
                            <a:srgbClr val="C0504D"/>
                          </a:solidFill>
                          <a:latin typeface="Constantia" panose="02030602050306030303" pitchFamily="18" charset="0"/>
                        </a:rPr>
                        <a:t>non-radioactive environment</a:t>
                      </a:r>
                    </a:p>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rgbClr val="C0504D"/>
                          </a:solidFill>
                          <a:latin typeface="Constantia" panose="02030602050306030303" pitchFamily="18" charset="0"/>
                        </a:rPr>
                        <a:t>Circulator</a:t>
                      </a:r>
                      <a:r>
                        <a:rPr lang="en-GB" b="1" baseline="0" dirty="0">
                          <a:solidFill>
                            <a:schemeClr val="tx1"/>
                          </a:solidFill>
                          <a:latin typeface="Constantia" panose="02030602050306030303" pitchFamily="18" charset="0"/>
                        </a:rPr>
                        <a:t> can be installed to protect the amplifier</a:t>
                      </a:r>
                    </a:p>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rgbClr val="C0504D"/>
                          </a:solidFill>
                          <a:latin typeface="Constantia" panose="02030602050306030303" pitchFamily="18" charset="0"/>
                        </a:rPr>
                        <a:t>Delay </a:t>
                      </a:r>
                      <a:r>
                        <a:rPr lang="en-GB" b="1" baseline="0" dirty="0">
                          <a:solidFill>
                            <a:schemeClr val="tx1"/>
                          </a:solidFill>
                          <a:latin typeface="Constantia" panose="02030602050306030303" pitchFamily="18" charset="0"/>
                        </a:rPr>
                        <a:t>due to unavoidable combiner stages is </a:t>
                      </a:r>
                      <a:r>
                        <a:rPr lang="en-GB" b="1" baseline="0" dirty="0">
                          <a:solidFill>
                            <a:srgbClr val="C0504D"/>
                          </a:solidFill>
                          <a:latin typeface="Constantia" panose="02030602050306030303" pitchFamily="18" charset="0"/>
                        </a:rPr>
                        <a:t>little issue</a:t>
                      </a:r>
                    </a:p>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rPr>
                        <a:t>Sufficient space can be made available</a:t>
                      </a:r>
                    </a:p>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rgbClr val="C0504D"/>
                          </a:solidFill>
                          <a:latin typeface="Constantia" panose="02030602050306030303" pitchFamily="18" charset="0"/>
                        </a:rPr>
                        <a:t>Continuous operation</a:t>
                      </a:r>
                    </a:p>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rPr>
                        <a:t>Amplifier can be </a:t>
                      </a:r>
                      <a:r>
                        <a:rPr lang="en-GB" b="1" baseline="0" dirty="0">
                          <a:solidFill>
                            <a:srgbClr val="C0504D"/>
                          </a:solidFill>
                          <a:latin typeface="Constantia" panose="02030602050306030303" pitchFamily="18" charset="0"/>
                        </a:rPr>
                        <a:t>separate from the cavity</a:t>
                      </a:r>
                    </a:p>
                  </a:txBody>
                  <a:tcPr/>
                </a:tc>
                <a:extLst>
                  <a:ext uri="{0D108BD9-81ED-4DB2-BD59-A6C34878D82A}">
                    <a16:rowId xmlns:a16="http://schemas.microsoft.com/office/drawing/2014/main" val="10001"/>
                  </a:ext>
                </a:extLst>
              </a:tr>
            </a:tbl>
          </a:graphicData>
        </a:graphic>
      </p:graphicFrame>
      <p:sp>
        <p:nvSpPr>
          <p:cNvPr id="7" name="Rectangle 7"/>
          <p:cNvSpPr>
            <a:spLocks noChangeArrowheads="1"/>
          </p:cNvSpPr>
          <p:nvPr/>
        </p:nvSpPr>
        <p:spPr bwMode="auto">
          <a:xfrm>
            <a:off x="466725" y="6070600"/>
            <a:ext cx="8137525" cy="457200"/>
          </a:xfrm>
          <a:prstGeom prst="rect">
            <a:avLst/>
          </a:prstGeom>
          <a:noFill/>
          <a:ln w="9525">
            <a:noFill/>
            <a:miter lim="800000"/>
            <a:headEnd/>
            <a:tailEnd/>
          </a:ln>
          <a:effectLst/>
        </p:spPr>
        <p:txBody>
          <a:bodyPr/>
          <a:lstStyle/>
          <a:p>
            <a:pPr marL="342900" indent="-3429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Mostly no hard criteria </a:t>
            </a:r>
            <a:r>
              <a:rPr lang="en-GB" sz="2100" b="1" dirty="0">
                <a:solidFill>
                  <a:srgbClr val="1F497D"/>
                </a:solidFill>
                <a:latin typeface="Constantia" pitchFamily="18" charset="0"/>
                <a:cs typeface="Times New Roman" pitchFamily="18" charset="0"/>
                <a:sym typeface="Symbol" panose="05050102010706020507" pitchFamily="18" charset="2"/>
              </a:rPr>
              <a:t> decide on case by case basis</a:t>
            </a:r>
            <a:endParaRPr lang="en-GB" sz="2100" b="1" dirty="0">
              <a:solidFill>
                <a:srgbClr val="1F497D"/>
              </a:solidFill>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260362783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Summary</a:t>
            </a:r>
            <a:endParaRPr lang="en-GB" sz="3200" dirty="0">
              <a:solidFill>
                <a:srgbClr val="1F497D"/>
              </a:solidFill>
              <a:latin typeface="Constantia" pitchFamily="18" charset="0"/>
            </a:endParaRPr>
          </a:p>
        </p:txBody>
      </p:sp>
      <p:sp>
        <p:nvSpPr>
          <p:cNvPr id="7" name="Rectangle 7"/>
          <p:cNvSpPr>
            <a:spLocks noChangeArrowheads="1"/>
          </p:cNvSpPr>
          <p:nvPr/>
        </p:nvSpPr>
        <p:spPr bwMode="auto">
          <a:xfrm>
            <a:off x="539750" y="850900"/>
            <a:ext cx="8064500"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RF system parameters</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Choose frequency and voltage wisely</a:t>
            </a: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12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Parameters of RF cavities</a:t>
            </a:r>
          </a:p>
          <a:p>
            <a:pPr marL="800100" lvl="1" indent="-342900">
              <a:spcBef>
                <a:spcPct val="20000"/>
              </a:spcBef>
              <a:buClr>
                <a:srgbClr val="C0504D"/>
              </a:buClr>
              <a:buFont typeface="Symbol" panose="05050102010706020507" pitchFamily="18" charset="2"/>
              <a:buChar char="®"/>
            </a:pPr>
            <a:r>
              <a:rPr lang="en-GB" sz="2400" b="1" i="1" dirty="0">
                <a:solidFill>
                  <a:srgbClr val="C0504D"/>
                </a:solidFill>
                <a:latin typeface="Constantia" pitchFamily="18" charset="0"/>
                <a:cs typeface="Times New Roman" pitchFamily="18" charset="0"/>
                <a:sym typeface="Wingdings" pitchFamily="2" charset="2"/>
              </a:rPr>
              <a:t>R</a:t>
            </a:r>
            <a:r>
              <a:rPr lang="en-GB" sz="2400" b="1" dirty="0">
                <a:solidFill>
                  <a:srgbClr val="C0504D"/>
                </a:solidFill>
                <a:latin typeface="Constantia" pitchFamily="18" charset="0"/>
                <a:cs typeface="Times New Roman" pitchFamily="18" charset="0"/>
                <a:sym typeface="Wingdings" pitchFamily="2" charset="2"/>
              </a:rPr>
              <a:t>, </a:t>
            </a:r>
            <a:r>
              <a:rPr lang="en-GB" sz="2400" b="1" i="1" dirty="0">
                <a:solidFill>
                  <a:srgbClr val="C0504D"/>
                </a:solidFill>
                <a:latin typeface="Constantia" pitchFamily="18" charset="0"/>
                <a:cs typeface="Times New Roman" pitchFamily="18" charset="0"/>
                <a:sym typeface="Wingdings" pitchFamily="2" charset="2"/>
              </a:rPr>
              <a:t>R</a:t>
            </a:r>
            <a:r>
              <a:rPr lang="en-GB" sz="2400" b="1" dirty="0">
                <a:solidFill>
                  <a:srgbClr val="C0504D"/>
                </a:solidFill>
                <a:latin typeface="Constantia" pitchFamily="18" charset="0"/>
                <a:cs typeface="Times New Roman" pitchFamily="18" charset="0"/>
                <a:sym typeface="Wingdings" pitchFamily="2" charset="2"/>
              </a:rPr>
              <a:t>/</a:t>
            </a:r>
            <a:r>
              <a:rPr lang="en-GB" sz="2400" b="1" i="1" dirty="0">
                <a:solidFill>
                  <a:srgbClr val="C0504D"/>
                </a:solidFill>
                <a:latin typeface="Constantia" pitchFamily="18" charset="0"/>
                <a:cs typeface="Times New Roman" pitchFamily="18" charset="0"/>
                <a:sym typeface="Wingdings" pitchFamily="2" charset="2"/>
              </a:rPr>
              <a:t>Q</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No ‘one-size fits’ all</a:t>
            </a:r>
            <a:endParaRPr lang="en-US" sz="2400" b="1" dirty="0">
              <a:solidFill>
                <a:srgbClr val="C0504D"/>
              </a:solidFill>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12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Power amplifier</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Ideal amplifier does not (yet) exist</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Tube or solid-state based</a:t>
            </a:r>
          </a:p>
          <a:p>
            <a:pPr lvl="1">
              <a:spcBef>
                <a:spcPct val="20000"/>
              </a:spcBef>
              <a:buClr>
                <a:schemeClr val="tx1"/>
              </a:buClr>
            </a:pPr>
            <a:endParaRPr lang="en-GB" sz="12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57547979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664" y="875243"/>
            <a:ext cx="8673351" cy="3087158"/>
          </a:xfrm>
        </p:spPr>
        <p:txBody>
          <a:bodyPr>
            <a:normAutofit/>
          </a:bodyPr>
          <a:lstStyle/>
          <a:p>
            <a:pPr marL="0" indent="0">
              <a:buNone/>
            </a:pPr>
            <a:r>
              <a:rPr lang="en-GB" sz="1400" b="1" dirty="0" smtClean="0">
                <a:solidFill>
                  <a:srgbClr val="1F497D"/>
                </a:solidFill>
                <a:latin typeface="Constantia" pitchFamily="18" charset="0"/>
                <a:cs typeface="Times New Roman" pitchFamily="18" charset="0"/>
              </a:rPr>
              <a:t>[</a:t>
            </a:r>
            <a:r>
              <a:rPr lang="en-GB" sz="1400" b="1" dirty="0">
                <a:solidFill>
                  <a:srgbClr val="1F497D"/>
                </a:solidFill>
                <a:latin typeface="Constantia" pitchFamily="18" charset="0"/>
                <a:cs typeface="Times New Roman" pitchFamily="18" charset="0"/>
              </a:rPr>
              <a:t>1</a:t>
            </a:r>
            <a:r>
              <a:rPr lang="en-GB" sz="1400" b="1" dirty="0" smtClean="0">
                <a:solidFill>
                  <a:srgbClr val="1F497D"/>
                </a:solidFill>
                <a:latin typeface="Constantia" pitchFamily="18" charset="0"/>
                <a:cs typeface="Times New Roman" pitchFamily="18" charset="0"/>
              </a:rPr>
              <a:t>] A. </a:t>
            </a:r>
            <a:r>
              <a:rPr lang="en-GB" sz="1400" b="1" dirty="0" err="1" smtClean="0">
                <a:solidFill>
                  <a:srgbClr val="1F497D"/>
                </a:solidFill>
                <a:latin typeface="Constantia" pitchFamily="18" charset="0"/>
                <a:cs typeface="Times New Roman" pitchFamily="18" charset="0"/>
              </a:rPr>
              <a:t>Grudiev</a:t>
            </a:r>
            <a:r>
              <a:rPr lang="en-GB" sz="1400" b="1" dirty="0" smtClean="0">
                <a:solidFill>
                  <a:srgbClr val="1F497D"/>
                </a:solidFill>
                <a:latin typeface="Constantia" pitchFamily="18" charset="0"/>
                <a:cs typeface="Times New Roman" pitchFamily="18" charset="0"/>
              </a:rPr>
              <a:t>, S. </a:t>
            </a:r>
            <a:r>
              <a:rPr lang="en-GB" sz="1400" b="1" dirty="0" err="1" smtClean="0">
                <a:solidFill>
                  <a:srgbClr val="1F497D"/>
                </a:solidFill>
                <a:latin typeface="Constantia" pitchFamily="18" charset="0"/>
                <a:cs typeface="Times New Roman" pitchFamily="18" charset="0"/>
              </a:rPr>
              <a:t>Calatroni</a:t>
            </a:r>
            <a:r>
              <a:rPr lang="en-GB" sz="1400" b="1" dirty="0" smtClean="0">
                <a:solidFill>
                  <a:srgbClr val="1F497D"/>
                </a:solidFill>
                <a:latin typeface="Constantia" pitchFamily="18" charset="0"/>
                <a:cs typeface="Times New Roman" pitchFamily="18" charset="0"/>
              </a:rPr>
              <a:t>, W. </a:t>
            </a:r>
            <a:r>
              <a:rPr lang="en-GB" sz="1400" b="1" dirty="0" err="1" smtClean="0">
                <a:solidFill>
                  <a:srgbClr val="1F497D"/>
                </a:solidFill>
                <a:latin typeface="Constantia" pitchFamily="18" charset="0"/>
                <a:cs typeface="Times New Roman" pitchFamily="18" charset="0"/>
              </a:rPr>
              <a:t>Wuensch</a:t>
            </a:r>
            <a:r>
              <a:rPr lang="en-GB" sz="1400" b="1" dirty="0" smtClean="0">
                <a:solidFill>
                  <a:srgbClr val="1F497D"/>
                </a:solidFill>
                <a:latin typeface="Constantia" pitchFamily="18" charset="0"/>
                <a:cs typeface="Times New Roman" pitchFamily="18" charset="0"/>
              </a:rPr>
              <a:t>: </a:t>
            </a:r>
            <a:r>
              <a:rPr lang="en-GB" sz="1400" b="1" i="1" dirty="0" smtClean="0">
                <a:solidFill>
                  <a:srgbClr val="1F497D"/>
                </a:solidFill>
                <a:latin typeface="Constantia" pitchFamily="18" charset="0"/>
                <a:cs typeface="Times New Roman" pitchFamily="18" charset="0"/>
              </a:rPr>
              <a:t>New local field quantity describing the high gradient limit of accelerating cavities</a:t>
            </a:r>
            <a:r>
              <a:rPr lang="en-GB" sz="1400" b="1" dirty="0" smtClean="0">
                <a:solidFill>
                  <a:srgbClr val="1F497D"/>
                </a:solidFill>
                <a:latin typeface="Constantia" pitchFamily="18" charset="0"/>
                <a:cs typeface="Times New Roman" pitchFamily="18" charset="0"/>
              </a:rPr>
              <a:t>, </a:t>
            </a:r>
            <a:br>
              <a:rPr lang="en-GB" sz="1400" b="1" dirty="0" smtClean="0">
                <a:solidFill>
                  <a:srgbClr val="1F497D"/>
                </a:solidFill>
                <a:latin typeface="Constantia" pitchFamily="18" charset="0"/>
                <a:cs typeface="Times New Roman" pitchFamily="18" charset="0"/>
              </a:rPr>
            </a:br>
            <a:r>
              <a:rPr lang="en-GB" sz="1400" b="1" dirty="0" smtClean="0">
                <a:solidFill>
                  <a:srgbClr val="1F497D"/>
                </a:solidFill>
                <a:latin typeface="Constantia" pitchFamily="18" charset="0"/>
                <a:cs typeface="Times New Roman" pitchFamily="18" charset="0"/>
              </a:rPr>
              <a:t>Physical Review Special Topics – Accelerators and Beams, vol. 12, no. </a:t>
            </a:r>
            <a:r>
              <a:rPr lang="en-US" sz="1400" b="1" dirty="0" smtClean="0">
                <a:solidFill>
                  <a:srgbClr val="1F497D"/>
                </a:solidFill>
                <a:latin typeface="Constantia" pitchFamily="18" charset="0"/>
                <a:cs typeface="Times New Roman" pitchFamily="18" charset="0"/>
              </a:rPr>
              <a:t>102001</a:t>
            </a:r>
            <a:r>
              <a:rPr lang="en-US" sz="1400" b="1" dirty="0">
                <a:solidFill>
                  <a:srgbClr val="1F497D"/>
                </a:solidFill>
                <a:latin typeface="Constantia" pitchFamily="18" charset="0"/>
                <a:cs typeface="Times New Roman" pitchFamily="18" charset="0"/>
              </a:rPr>
              <a:t>, </a:t>
            </a:r>
            <a:r>
              <a:rPr lang="en-US" sz="1400" b="1" dirty="0" smtClean="0">
                <a:solidFill>
                  <a:srgbClr val="1F497D"/>
                </a:solidFill>
                <a:latin typeface="Constantia" pitchFamily="18" charset="0"/>
                <a:cs typeface="Times New Roman" pitchFamily="18" charset="0"/>
              </a:rPr>
              <a:t>2009.</a:t>
            </a:r>
          </a:p>
          <a:p>
            <a:pPr marL="0" indent="0">
              <a:buNone/>
            </a:pPr>
            <a:r>
              <a:rPr lang="en-GB" sz="1400" b="1" dirty="0" smtClean="0">
                <a:solidFill>
                  <a:srgbClr val="1F497D"/>
                </a:solidFill>
                <a:latin typeface="Constantia" pitchFamily="18" charset="0"/>
                <a:cs typeface="Times New Roman" pitchFamily="18" charset="0"/>
              </a:rPr>
              <a:t>[2] W. </a:t>
            </a:r>
            <a:r>
              <a:rPr lang="en-GB" sz="1400" b="1" dirty="0" err="1" smtClean="0">
                <a:solidFill>
                  <a:srgbClr val="1F497D"/>
                </a:solidFill>
                <a:latin typeface="Constantia" pitchFamily="18" charset="0"/>
                <a:cs typeface="Times New Roman" pitchFamily="18" charset="0"/>
              </a:rPr>
              <a:t>Wuensch</a:t>
            </a:r>
            <a:r>
              <a:rPr lang="en-GB" sz="1400" b="1" dirty="0" smtClean="0">
                <a:solidFill>
                  <a:srgbClr val="1F497D"/>
                </a:solidFill>
                <a:latin typeface="Constantia" pitchFamily="18" charset="0"/>
                <a:cs typeface="Times New Roman" pitchFamily="18" charset="0"/>
              </a:rPr>
              <a:t>: </a:t>
            </a:r>
            <a:r>
              <a:rPr lang="en-GB" sz="1400" b="1" i="1" dirty="0" smtClean="0">
                <a:solidFill>
                  <a:srgbClr val="1F497D"/>
                </a:solidFill>
                <a:latin typeface="Constantia" pitchFamily="18" charset="0"/>
                <a:cs typeface="Times New Roman" pitchFamily="18" charset="0"/>
              </a:rPr>
              <a:t>High Gradient Breakdown in Normal-Conducting RF Cavities</a:t>
            </a:r>
            <a:r>
              <a:rPr lang="en-GB" sz="1400" b="1" dirty="0" smtClean="0">
                <a:solidFill>
                  <a:srgbClr val="1F497D"/>
                </a:solidFill>
                <a:latin typeface="Constantia" pitchFamily="18" charset="0"/>
                <a:cs typeface="Times New Roman" pitchFamily="18" charset="0"/>
              </a:rPr>
              <a:t>, CERN/PS 2002-028 (RF</a:t>
            </a:r>
            <a:r>
              <a:rPr lang="en-GB" sz="1400" b="1" dirty="0">
                <a:solidFill>
                  <a:srgbClr val="1F497D"/>
                </a:solidFill>
                <a:latin typeface="Constantia" pitchFamily="18" charset="0"/>
                <a:cs typeface="Times New Roman" pitchFamily="18" charset="0"/>
              </a:rPr>
              <a:t>), </a:t>
            </a:r>
            <a:r>
              <a:rPr lang="en-GB" sz="1400" b="1" dirty="0">
                <a:solidFill>
                  <a:srgbClr val="1F497D"/>
                </a:solidFill>
                <a:latin typeface="Constantia" pitchFamily="18" charset="0"/>
                <a:cs typeface="Times New Roman" pitchFamily="18" charset="0"/>
                <a:hlinkClick r:id="rId2"/>
              </a:rPr>
              <a:t>http://</a:t>
            </a:r>
            <a:r>
              <a:rPr lang="en-GB" sz="1400" b="1" dirty="0" smtClean="0">
                <a:solidFill>
                  <a:srgbClr val="1F497D"/>
                </a:solidFill>
                <a:latin typeface="Constantia" pitchFamily="18" charset="0"/>
                <a:cs typeface="Times New Roman" pitchFamily="18" charset="0"/>
                <a:hlinkClick r:id="rId2"/>
              </a:rPr>
              <a:t>cds.cern.ch/record/2833138/files/CERN-PS-2002-028-RF.pdf</a:t>
            </a:r>
            <a:r>
              <a:rPr lang="en-GB" sz="1400" b="1" dirty="0" smtClean="0">
                <a:solidFill>
                  <a:srgbClr val="1F497D"/>
                </a:solidFill>
                <a:latin typeface="Constantia" pitchFamily="18" charset="0"/>
                <a:cs typeface="Times New Roman" pitchFamily="18" charset="0"/>
              </a:rPr>
              <a:t> </a:t>
            </a:r>
          </a:p>
          <a:p>
            <a:pPr marL="0" indent="0">
              <a:buNone/>
            </a:pPr>
            <a:r>
              <a:rPr lang="en-GB" sz="1400" b="1" dirty="0" smtClean="0">
                <a:solidFill>
                  <a:srgbClr val="1F497D"/>
                </a:solidFill>
                <a:latin typeface="Constantia" pitchFamily="18" charset="0"/>
                <a:cs typeface="Times New Roman" pitchFamily="18" charset="0"/>
              </a:rPr>
              <a:t>[3] </a:t>
            </a:r>
            <a:r>
              <a:rPr lang="en-GB" sz="1400" b="1" dirty="0" err="1" smtClean="0">
                <a:solidFill>
                  <a:srgbClr val="1F497D"/>
                </a:solidFill>
                <a:latin typeface="Constantia" pitchFamily="18" charset="0"/>
                <a:cs typeface="Times New Roman" pitchFamily="18" charset="0"/>
              </a:rPr>
              <a:t>Smythe</a:t>
            </a:r>
            <a:r>
              <a:rPr lang="en-GB" sz="1400" b="1" dirty="0" smtClean="0">
                <a:solidFill>
                  <a:srgbClr val="1F497D"/>
                </a:solidFill>
                <a:latin typeface="Constantia" pitchFamily="18" charset="0"/>
                <a:cs typeface="Times New Roman" pitchFamily="18" charset="0"/>
              </a:rPr>
              <a:t>: Reducing Ferrite Tuner Loss by Bias-Field Rotation, IEEE, Trans Nuclear Science, Vol 30, no. 4, 1983.</a:t>
            </a:r>
          </a:p>
          <a:p>
            <a:pPr marL="0" indent="0">
              <a:buNone/>
            </a:pPr>
            <a:r>
              <a:rPr lang="en-GB" sz="1400" b="1" dirty="0">
                <a:latin typeface="Constantia" pitchFamily="18" charset="0"/>
                <a:cs typeface="Times New Roman" pitchFamily="18" charset="0"/>
                <a:sym typeface="Wingdings" pitchFamily="2" charset="2"/>
              </a:rPr>
              <a:t>J. W. Wang, G. A. Loew, Field Emission and RF Breakdown in High-Gradient Room-Temperature </a:t>
            </a:r>
            <a:r>
              <a:rPr lang="en-GB" sz="1400" b="1" dirty="0" err="1">
                <a:latin typeface="Constantia" pitchFamily="18" charset="0"/>
                <a:cs typeface="Times New Roman" pitchFamily="18" charset="0"/>
                <a:sym typeface="Wingdings" pitchFamily="2" charset="2"/>
              </a:rPr>
              <a:t>Linac</a:t>
            </a:r>
            <a:r>
              <a:rPr lang="en-GB" sz="1400" b="1" dirty="0">
                <a:latin typeface="Constantia" pitchFamily="18" charset="0"/>
                <a:cs typeface="Times New Roman" pitchFamily="18" charset="0"/>
                <a:sym typeface="Wingdings" pitchFamily="2" charset="2"/>
              </a:rPr>
              <a:t> Structures, SLAC-PUB-7684, 1997, </a:t>
            </a:r>
            <a:r>
              <a:rPr lang="en-GB" sz="1400" b="1" dirty="0">
                <a:latin typeface="Constantia" pitchFamily="18" charset="0"/>
                <a:cs typeface="Times New Roman" pitchFamily="18" charset="0"/>
                <a:sym typeface="Wingdings" pitchFamily="2" charset="2"/>
                <a:hlinkClick r:id="rId3"/>
              </a:rPr>
              <a:t>http://</a:t>
            </a:r>
            <a:r>
              <a:rPr lang="en-GB" sz="1400" b="1" dirty="0" smtClean="0">
                <a:latin typeface="Constantia" pitchFamily="18" charset="0"/>
                <a:cs typeface="Times New Roman" pitchFamily="18" charset="0"/>
                <a:sym typeface="Wingdings" pitchFamily="2" charset="2"/>
                <a:hlinkClick r:id="rId3"/>
              </a:rPr>
              <a:t>www.slac.stanford.edu/cgi-wrap/getdoc/slac-pub-7684.pdf</a:t>
            </a:r>
            <a:endParaRPr lang="en-GB" sz="1400" b="1" dirty="0" smtClean="0">
              <a:latin typeface="Constantia" pitchFamily="18" charset="0"/>
              <a:cs typeface="Times New Roman" pitchFamily="18" charset="0"/>
              <a:sym typeface="Wingdings" pitchFamily="2" charset="2"/>
            </a:endParaRPr>
          </a:p>
          <a:p>
            <a:pPr marL="0" indent="0">
              <a:buNone/>
            </a:pPr>
            <a:endParaRPr lang="en-GB" sz="1400" b="1" dirty="0">
              <a:latin typeface="Constantia" pitchFamily="18" charset="0"/>
              <a:cs typeface="Times New Roman" pitchFamily="18" charset="0"/>
              <a:sym typeface="Wingdings" pitchFamily="2" charset="2"/>
            </a:endParaRPr>
          </a:p>
          <a:p>
            <a:pPr marL="0" indent="0">
              <a:buNone/>
            </a:pPr>
            <a:r>
              <a:rPr lang="en-GB" sz="1400" b="1" dirty="0">
                <a:latin typeface="Constantia" pitchFamily="18" charset="0"/>
                <a:cs typeface="Times New Roman" pitchFamily="18" charset="0"/>
                <a:sym typeface="Wingdings" pitchFamily="2" charset="2"/>
              </a:rPr>
              <a:t>W. D. Kilpatrick, Criterion for vacuum sparking designed to include both </a:t>
            </a:r>
            <a:r>
              <a:rPr lang="en-GB" sz="1400" b="1" dirty="0" err="1">
                <a:latin typeface="Constantia" pitchFamily="18" charset="0"/>
                <a:cs typeface="Times New Roman" pitchFamily="18" charset="0"/>
                <a:sym typeface="Wingdings" pitchFamily="2" charset="2"/>
              </a:rPr>
              <a:t>rf</a:t>
            </a:r>
            <a:r>
              <a:rPr lang="en-GB" sz="1400" b="1" dirty="0">
                <a:latin typeface="Constantia" pitchFamily="18" charset="0"/>
                <a:cs typeface="Times New Roman" pitchFamily="18" charset="0"/>
                <a:sym typeface="Wingdings" pitchFamily="2" charset="2"/>
              </a:rPr>
              <a:t> and dc, Rev. Sci. </a:t>
            </a:r>
            <a:r>
              <a:rPr lang="en-GB" sz="1400" b="1" dirty="0" err="1">
                <a:latin typeface="Constantia" pitchFamily="18" charset="0"/>
                <a:cs typeface="Times New Roman" pitchFamily="18" charset="0"/>
                <a:sym typeface="Wingdings" pitchFamily="2" charset="2"/>
              </a:rPr>
              <a:t>Instrum</a:t>
            </a:r>
            <a:r>
              <a:rPr lang="en-GB" sz="1400" b="1" dirty="0">
                <a:latin typeface="Constantia" pitchFamily="18" charset="0"/>
                <a:cs typeface="Times New Roman" pitchFamily="18" charset="0"/>
                <a:sym typeface="Wingdings" pitchFamily="2" charset="2"/>
              </a:rPr>
              <a:t>. 28 (1957), 1957, </a:t>
            </a:r>
            <a:r>
              <a:rPr lang="en-GB" sz="1400" b="1" dirty="0">
                <a:latin typeface="Constantia" pitchFamily="18" charset="0"/>
                <a:cs typeface="Times New Roman" pitchFamily="18" charset="0"/>
                <a:sym typeface="Wingdings" pitchFamily="2" charset="2"/>
                <a:hlinkClick r:id="rId4"/>
              </a:rPr>
              <a:t>http://inspirehep.net/record/44645</a:t>
            </a:r>
            <a:endParaRPr lang="en-GB" sz="1400" b="1" dirty="0">
              <a:latin typeface="Constantia" pitchFamily="18" charset="0"/>
              <a:cs typeface="Times New Roman" pitchFamily="18" charset="0"/>
              <a:sym typeface="Wingdings" pitchFamily="2" charset="2"/>
            </a:endParaRPr>
          </a:p>
          <a:p>
            <a:pPr marL="0" indent="0">
              <a:buNone/>
            </a:pPr>
            <a:endParaRPr lang="en-GB" sz="1400" b="1" dirty="0">
              <a:latin typeface="Constantia" pitchFamily="18" charset="0"/>
              <a:cs typeface="Times New Roman" pitchFamily="18" charset="0"/>
              <a:sym typeface="Wingdings" pitchFamily="2" charset="2"/>
            </a:endParaRPr>
          </a:p>
          <a:p>
            <a:pPr marL="0" indent="0">
              <a:buNone/>
            </a:pPr>
            <a:endParaRPr lang="en-GB" sz="1400" b="1" dirty="0" smtClean="0">
              <a:solidFill>
                <a:srgbClr val="1F497D"/>
              </a:solidFill>
              <a:latin typeface="Constantia" pitchFamily="18" charset="0"/>
              <a:cs typeface="Times New Roman" pitchFamily="18" charset="0"/>
            </a:endParaRPr>
          </a:p>
          <a:p>
            <a:pPr marL="0" indent="0">
              <a:buNone/>
            </a:pPr>
            <a:endParaRPr lang="en-GB" sz="1400" b="1" dirty="0">
              <a:solidFill>
                <a:srgbClr val="1F497D"/>
              </a:solidFill>
              <a:latin typeface="Constantia" pitchFamily="18" charset="0"/>
              <a:cs typeface="Times New Roman" pitchFamily="18" charset="0"/>
            </a:endParaRPr>
          </a:p>
          <a:p>
            <a:pPr marL="0" indent="0">
              <a:buNone/>
            </a:pPr>
            <a:endParaRPr lang="en-US" sz="1400" b="1" dirty="0" smtClean="0">
              <a:solidFill>
                <a:srgbClr val="1F497D"/>
              </a:solidFill>
              <a:latin typeface="Constantia" pitchFamily="18" charset="0"/>
              <a:cs typeface="Times New Roman" pitchFamily="18" charset="0"/>
            </a:endParaRPr>
          </a:p>
          <a:p>
            <a:pPr marL="0" indent="0">
              <a:buNone/>
            </a:pPr>
            <a:endParaRPr lang="de-DE" sz="1400" b="1" dirty="0">
              <a:solidFill>
                <a:srgbClr val="1F497D"/>
              </a:solidFill>
              <a:latin typeface="Constantia" pitchFamily="18" charset="0"/>
              <a:cs typeface="Times New Roman" pitchFamily="18" charset="0"/>
            </a:endParaRPr>
          </a:p>
        </p:txBody>
      </p:sp>
      <p:sp>
        <p:nvSpPr>
          <p:cNvPr id="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References and Recommended Literature</a:t>
            </a:r>
            <a:endParaRPr lang="en-GB" sz="3200" dirty="0">
              <a:solidFill>
                <a:srgbClr val="1F497D"/>
              </a:solidFill>
              <a:latin typeface="Constantia" pitchFamily="18" charset="0"/>
            </a:endParaRPr>
          </a:p>
        </p:txBody>
      </p:sp>
      <p:sp>
        <p:nvSpPr>
          <p:cNvPr id="6" name="TextBox 5">
            <a:extLst>
              <a:ext uri="{FF2B5EF4-FFF2-40B4-BE49-F238E27FC236}">
                <a16:creationId xmlns:a16="http://schemas.microsoft.com/office/drawing/2014/main" id="{0BD52D79-94B0-4D7F-95B3-BD009B599E88}"/>
              </a:ext>
            </a:extLst>
          </p:cNvPr>
          <p:cNvSpPr txBox="1"/>
          <p:nvPr/>
        </p:nvSpPr>
        <p:spPr>
          <a:xfrm>
            <a:off x="527685" y="4723286"/>
            <a:ext cx="8088630" cy="1200329"/>
          </a:xfrm>
          <a:prstGeom prst="rect">
            <a:avLst/>
          </a:prstGeom>
          <a:noFill/>
        </p:spPr>
        <p:txBody>
          <a:bodyPr wrap="square" rtlCol="0">
            <a:spAutoFit/>
          </a:bodyPr>
          <a:lstStyle/>
          <a:p>
            <a:r>
              <a:rPr lang="en-US" dirty="0" smtClean="0"/>
              <a:t>Books:</a:t>
            </a:r>
          </a:p>
          <a:p>
            <a:pPr marL="285750" indent="-285750">
              <a:buFont typeface="Arial" panose="020B0604020202020204" pitchFamily="34" charset="0"/>
              <a:buChar char="•"/>
            </a:pPr>
            <a:r>
              <a:rPr lang="en-US" dirty="0" smtClean="0"/>
              <a:t>POZAR</a:t>
            </a:r>
            <a:r>
              <a:rPr lang="en-US" dirty="0"/>
              <a:t>, David M., </a:t>
            </a:r>
            <a:r>
              <a:rPr lang="en-US" i="1" dirty="0"/>
              <a:t>“Microwave Engineering”</a:t>
            </a:r>
            <a:r>
              <a:rPr lang="en-US" dirty="0"/>
              <a:t>, 4</a:t>
            </a:r>
            <a:r>
              <a:rPr lang="en-US" baseline="30000" dirty="0"/>
              <a:t>th</a:t>
            </a:r>
            <a:r>
              <a:rPr lang="en-US" dirty="0"/>
              <a:t> edition, Wiley and sons.</a:t>
            </a:r>
          </a:p>
          <a:p>
            <a:pPr marL="285750" indent="-285750">
              <a:buFont typeface="Arial" panose="020B0604020202020204" pitchFamily="34" charset="0"/>
              <a:buChar char="•"/>
            </a:pPr>
            <a:r>
              <a:rPr lang="en-US" dirty="0" smtClean="0"/>
              <a:t>ZHANG</a:t>
            </a:r>
            <a:r>
              <a:rPr lang="en-US" dirty="0"/>
              <a:t>, </a:t>
            </a:r>
            <a:r>
              <a:rPr lang="en-US" dirty="0" err="1"/>
              <a:t>Keqian</a:t>
            </a:r>
            <a:r>
              <a:rPr lang="en-US" dirty="0"/>
              <a:t>, “</a:t>
            </a:r>
            <a:r>
              <a:rPr lang="en-US" i="1" dirty="0"/>
              <a:t>Electromagnetic Theory for Microwaves and Optoelectronics</a:t>
            </a:r>
            <a:r>
              <a:rPr lang="en-US" dirty="0"/>
              <a:t>”, 2</a:t>
            </a:r>
            <a:r>
              <a:rPr lang="en-US" baseline="30000" dirty="0"/>
              <a:t>nd</a:t>
            </a:r>
            <a:r>
              <a:rPr lang="en-US" dirty="0"/>
              <a:t> edition, </a:t>
            </a:r>
            <a:r>
              <a:rPr lang="en-US" dirty="0" smtClean="0"/>
              <a:t>Springer</a:t>
            </a:r>
            <a:r>
              <a:rPr lang="en-GB" dirty="0"/>
              <a:t>.</a:t>
            </a:r>
          </a:p>
        </p:txBody>
      </p:sp>
    </p:spTree>
    <p:extLst>
      <p:ext uri="{BB962C8B-B14F-4D97-AF65-F5344CB8AC3E}">
        <p14:creationId xmlns:p14="http://schemas.microsoft.com/office/powerpoint/2010/main" val="184451387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GB" dirty="0">
                <a:latin typeface="Calibri" panose="020F0502020204030204" pitchFamily="34" charset="0"/>
              </a:rPr>
              <a:t>Walk through the CERN </a:t>
            </a:r>
            <a:r>
              <a:rPr lang="en-GB" dirty="0" err="1">
                <a:latin typeface="Calibri" panose="020F0502020204030204" pitchFamily="34" charset="0"/>
              </a:rPr>
              <a:t>acceleratos</a:t>
            </a:r>
            <a:r>
              <a:rPr lang="en-GB" dirty="0">
                <a:latin typeface="Calibri" panose="020F0502020204030204" pitchFamily="34" charset="0"/>
              </a:rPr>
              <a:t> by using Google street view</a:t>
            </a:r>
            <a:r>
              <a:rPr lang="en-GB" dirty="0" smtClean="0">
                <a:latin typeface="Calibri" panose="020F0502020204030204" pitchFamily="34" charset="0"/>
              </a:rPr>
              <a:t>!</a:t>
            </a:r>
          </a:p>
          <a:p>
            <a:pPr marL="0" indent="0">
              <a:buNone/>
            </a:pPr>
            <a:endParaRPr lang="en-GB" dirty="0">
              <a:latin typeface="Calibri" panose="020F0502020204030204" pitchFamily="34" charset="0"/>
            </a:endParaRPr>
          </a:p>
          <a:p>
            <a:pPr marL="0" indent="0">
              <a:buNone/>
            </a:pPr>
            <a:r>
              <a:rPr lang="en-GB" sz="2200" dirty="0" smtClean="0">
                <a:latin typeface="Calibri" panose="020F0502020204030204" pitchFamily="34" charset="0"/>
              </a:rPr>
              <a:t>PS </a:t>
            </a:r>
            <a:r>
              <a:rPr lang="en-GB" sz="2200">
                <a:latin typeface="Calibri" panose="020F0502020204030204" pitchFamily="34" charset="0"/>
              </a:rPr>
              <a:t>machine </a:t>
            </a:r>
            <a:endParaRPr lang="en-GB" sz="2200" smtClean="0">
              <a:latin typeface="Calibri" panose="020F0502020204030204" pitchFamily="34" charset="0"/>
            </a:endParaRPr>
          </a:p>
          <a:p>
            <a:pPr marL="0" indent="0">
              <a:buNone/>
            </a:pPr>
            <a:r>
              <a:rPr lang="en-GB" sz="2200" smtClean="0">
                <a:latin typeface="Calibri" panose="020F0502020204030204" pitchFamily="34" charset="0"/>
                <a:hlinkClick r:id="rId2"/>
              </a:rPr>
              <a:t>https</a:t>
            </a:r>
            <a:r>
              <a:rPr lang="en-GB" sz="2200" dirty="0">
                <a:latin typeface="Calibri" panose="020F0502020204030204" pitchFamily="34" charset="0"/>
                <a:hlinkClick r:id="rId2"/>
              </a:rPr>
              <a:t>://home.cern/science/accelerators/proton-synchrotron</a:t>
            </a:r>
            <a:r>
              <a:rPr lang="en-GB" sz="2200" dirty="0">
                <a:latin typeface="Calibri" panose="020F0502020204030204" pitchFamily="34" charset="0"/>
              </a:rPr>
              <a:t> </a:t>
            </a:r>
            <a:endParaRPr lang="en-GB" sz="2200" dirty="0" smtClean="0">
              <a:latin typeface="Calibri" panose="020F0502020204030204" pitchFamily="34" charset="0"/>
            </a:endParaRPr>
          </a:p>
          <a:p>
            <a:endParaRPr lang="en-GB" dirty="0">
              <a:latin typeface="Calibri" panose="020F0502020204030204" pitchFamily="34" charset="0"/>
            </a:endParaRPr>
          </a:p>
          <a:p>
            <a:pPr marL="0" indent="0">
              <a:buNone/>
            </a:pPr>
            <a:r>
              <a:rPr lang="en-GB" dirty="0" smtClean="0">
                <a:latin typeface="Calibri" panose="020F0502020204030204" pitchFamily="34" charset="0"/>
              </a:rPr>
              <a:t>Use an electronic Smith-chart!</a:t>
            </a:r>
          </a:p>
          <a:p>
            <a:pPr marL="0" indent="0">
              <a:buNone/>
            </a:pPr>
            <a:endParaRPr lang="en-GB" dirty="0">
              <a:latin typeface="Calibri" panose="020F0502020204030204" pitchFamily="34" charset="0"/>
            </a:endParaRPr>
          </a:p>
          <a:p>
            <a:endParaRPr lang="de-DE" dirty="0"/>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References and Recommended Literature</a:t>
            </a:r>
            <a:endParaRPr lang="en-GB" sz="3200" dirty="0">
              <a:solidFill>
                <a:srgbClr val="1F497D"/>
              </a:solidFill>
              <a:latin typeface="Constantia" pitchFamily="18" charset="0"/>
            </a:endParaRPr>
          </a:p>
        </p:txBody>
      </p:sp>
      <p:sp>
        <p:nvSpPr>
          <p:cNvPr id="5" name="TextBox 4">
            <a:extLst>
              <a:ext uri="{FF2B5EF4-FFF2-40B4-BE49-F238E27FC236}">
                <a16:creationId xmlns:a16="http://schemas.microsoft.com/office/drawing/2014/main" id="{224E8E73-8A2F-4691-9933-3FDA1275D15F}"/>
              </a:ext>
            </a:extLst>
          </p:cNvPr>
          <p:cNvSpPr txBox="1"/>
          <p:nvPr/>
        </p:nvSpPr>
        <p:spPr>
          <a:xfrm>
            <a:off x="715736" y="5077786"/>
            <a:ext cx="8349887" cy="646331"/>
          </a:xfrm>
          <a:prstGeom prst="rect">
            <a:avLst/>
          </a:prstGeom>
          <a:noFill/>
        </p:spPr>
        <p:txBody>
          <a:bodyPr wrap="square">
            <a:spAutoFit/>
          </a:bodyPr>
          <a:lstStyle/>
          <a:p>
            <a:r>
              <a:rPr lang="en-GB" dirty="0">
                <a:latin typeface="Calibri" panose="020F0502020204030204" pitchFamily="34" charset="0"/>
              </a:rPr>
              <a:t>Smith-Chart Software “</a:t>
            </a:r>
            <a:r>
              <a:rPr lang="en-GB" dirty="0" err="1">
                <a:latin typeface="Calibri" panose="020F0502020204030204" pitchFamily="34" charset="0"/>
              </a:rPr>
              <a:t>Dellsperger</a:t>
            </a:r>
            <a:r>
              <a:rPr lang="en-GB" dirty="0">
                <a:latin typeface="Calibri" panose="020F0502020204030204" pitchFamily="34" charset="0"/>
              </a:rPr>
              <a:t>”</a:t>
            </a:r>
            <a:endParaRPr lang="en-GB" dirty="0">
              <a:hlinkClick r:id="rId3"/>
            </a:endParaRPr>
          </a:p>
          <a:p>
            <a:r>
              <a:rPr lang="en-GB" dirty="0">
                <a:hlinkClick r:id="rId3"/>
              </a:rPr>
              <a:t>https://</a:t>
            </a:r>
            <a:r>
              <a:rPr lang="en-GB" dirty="0" smtClean="0">
                <a:hlinkClick r:id="rId3"/>
              </a:rPr>
              <a:t>www.fritz.dellsperger.net/smith.html</a:t>
            </a:r>
            <a:endParaRPr lang="en-GB" dirty="0"/>
          </a:p>
        </p:txBody>
      </p:sp>
    </p:spTree>
    <p:extLst>
      <p:ext uri="{BB962C8B-B14F-4D97-AF65-F5344CB8AC3E}">
        <p14:creationId xmlns:p14="http://schemas.microsoft.com/office/powerpoint/2010/main" val="125192804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92369" y="2704542"/>
            <a:ext cx="8152248" cy="1456040"/>
          </a:xfrm>
          <a:prstGeom prst="rect">
            <a:avLst/>
          </a:prstGeom>
          <a:noFill/>
        </p:spPr>
        <p:txBody>
          <a:bodyPr wrap="square" rtlCol="0">
            <a:spAutoFit/>
          </a:bodyPr>
          <a:lstStyle/>
          <a:p>
            <a:pPr algn="ctr" eaLnBrk="0" fontAlgn="base" hangingPunct="0">
              <a:spcBef>
                <a:spcPct val="50000"/>
              </a:spcBef>
              <a:spcAft>
                <a:spcPct val="0"/>
              </a:spcAft>
            </a:pPr>
            <a:r>
              <a:rPr lang="en-US" sz="4431" b="1" dirty="0">
                <a:solidFill>
                  <a:prstClr val="black"/>
                </a:solidFill>
                <a:latin typeface="Constantia" panose="02030602050306030303" pitchFamily="18" charset="0"/>
              </a:rPr>
              <a:t>Thank you very much            for your attention!</a:t>
            </a:r>
            <a:endParaRPr lang="en-GB" sz="4431"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417259727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a:extLst>
              <a:ext uri="{FF2B5EF4-FFF2-40B4-BE49-F238E27FC236}">
                <a16:creationId xmlns:a16="http://schemas.microsoft.com/office/drawing/2014/main" id="{9B65AB23-2EC6-4238-978A-E15D16D04459}"/>
              </a:ext>
            </a:extLst>
          </p:cNvPr>
          <p:cNvGrpSpPr/>
          <p:nvPr/>
        </p:nvGrpSpPr>
        <p:grpSpPr>
          <a:xfrm>
            <a:off x="293040" y="1878241"/>
            <a:ext cx="4221564" cy="2183029"/>
            <a:chOff x="390720" y="1361321"/>
            <a:chExt cx="5628752" cy="2910705"/>
          </a:xfrm>
        </p:grpSpPr>
        <p:pic>
          <p:nvPicPr>
            <p:cNvPr id="4" name="Picture 3" descr="A picture containing diagram&#10;&#10;Description automatically generated">
              <a:extLst>
                <a:ext uri="{FF2B5EF4-FFF2-40B4-BE49-F238E27FC236}">
                  <a16:creationId xmlns:a16="http://schemas.microsoft.com/office/drawing/2014/main" id="{6D8FE81A-1C14-4DB0-973F-F554E05028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390720" y="1361321"/>
              <a:ext cx="5628752" cy="2910705"/>
            </a:xfrm>
            <a:prstGeom prst="rect">
              <a:avLst/>
            </a:prstGeom>
          </p:spPr>
        </p:pic>
        <p:cxnSp>
          <p:nvCxnSpPr>
            <p:cNvPr id="9" name="Straight Arrow Connector 8">
              <a:extLst>
                <a:ext uri="{FF2B5EF4-FFF2-40B4-BE49-F238E27FC236}">
                  <a16:creationId xmlns:a16="http://schemas.microsoft.com/office/drawing/2014/main" id="{0EE5E308-1C15-471B-BF9C-3BA414EE8447}"/>
                </a:ext>
              </a:extLst>
            </p:cNvPr>
            <p:cNvCxnSpPr>
              <a:cxnSpLocks/>
            </p:cNvCxnSpPr>
            <p:nvPr/>
          </p:nvCxnSpPr>
          <p:spPr bwMode="auto">
            <a:xfrm>
              <a:off x="596277" y="4151551"/>
              <a:ext cx="5398896" cy="0"/>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10" name="Straight Arrow Connector 9">
              <a:extLst>
                <a:ext uri="{FF2B5EF4-FFF2-40B4-BE49-F238E27FC236}">
                  <a16:creationId xmlns:a16="http://schemas.microsoft.com/office/drawing/2014/main" id="{BB53BA73-BADE-4BF2-9A5F-B5B11C877DF4}"/>
                </a:ext>
              </a:extLst>
            </p:cNvPr>
            <p:cNvCxnSpPr>
              <a:cxnSpLocks/>
            </p:cNvCxnSpPr>
            <p:nvPr/>
          </p:nvCxnSpPr>
          <p:spPr bwMode="auto">
            <a:xfrm flipV="1">
              <a:off x="3170076" y="1398468"/>
              <a:ext cx="0" cy="276022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pic>
          <p:nvPicPr>
            <p:cNvPr id="52" name="Picture 51" descr="Text, letter&#10;&#10;Description automatically generated">
              <a:extLst>
                <a:ext uri="{FF2B5EF4-FFF2-40B4-BE49-F238E27FC236}">
                  <a16:creationId xmlns:a16="http://schemas.microsoft.com/office/drawing/2014/main" id="{382CE1F1-1386-417F-8051-A647B3AC573A}"/>
                </a:ext>
              </a:extLst>
            </p:cNvPr>
            <p:cNvPicPr>
              <a:picLocks noChangeAspect="1"/>
            </p:cNvPicPr>
            <p:nvPr/>
          </p:nvPicPr>
          <p:blipFill rotWithShape="1">
            <a:blip r:embed="rId4">
              <a:extLst>
                <a:ext uri="{28A0092B-C50C-407E-A947-70E740481C1C}">
                  <a14:useLocalDpi xmlns:a14="http://schemas.microsoft.com/office/drawing/2010/main" val="0"/>
                </a:ext>
              </a:extLst>
            </a:blip>
            <a:srcRect l="64020" t="50258" r="8525"/>
            <a:stretch/>
          </p:blipFill>
          <p:spPr>
            <a:xfrm>
              <a:off x="5521089" y="3796290"/>
              <a:ext cx="230431" cy="276999"/>
            </a:xfrm>
            <a:prstGeom prst="rect">
              <a:avLst/>
            </a:prstGeom>
          </p:spPr>
        </p:pic>
        <p:pic>
          <p:nvPicPr>
            <p:cNvPr id="53" name="Picture 52" descr="Text, letter&#10;&#10;Description automatically generated">
              <a:extLst>
                <a:ext uri="{FF2B5EF4-FFF2-40B4-BE49-F238E27FC236}">
                  <a16:creationId xmlns:a16="http://schemas.microsoft.com/office/drawing/2014/main" id="{6F638A34-EEA4-4976-9455-9C76E1A225C8}"/>
                </a:ext>
              </a:extLst>
            </p:cNvPr>
            <p:cNvPicPr>
              <a:picLocks noChangeAspect="1"/>
            </p:cNvPicPr>
            <p:nvPr/>
          </p:nvPicPr>
          <p:blipFill rotWithShape="1">
            <a:blip r:embed="rId4">
              <a:extLst>
                <a:ext uri="{28A0092B-C50C-407E-A947-70E740481C1C}">
                  <a14:useLocalDpi xmlns:a14="http://schemas.microsoft.com/office/drawing/2010/main" val="0"/>
                </a:ext>
              </a:extLst>
            </a:blip>
            <a:srcRect l="66534" t="-1225" r="6012" b="63117"/>
            <a:stretch/>
          </p:blipFill>
          <p:spPr>
            <a:xfrm>
              <a:off x="3282140" y="1551083"/>
              <a:ext cx="230430" cy="212209"/>
            </a:xfrm>
            <a:prstGeom prst="rect">
              <a:avLst/>
            </a:prstGeom>
          </p:spPr>
        </p:pic>
      </p:grpSp>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Dispersion Diagram</a:t>
            </a:r>
            <a:endParaRPr lang="en-GB" dirty="0"/>
          </a:p>
        </p:txBody>
      </p:sp>
      <p:sp>
        <p:nvSpPr>
          <p:cNvPr id="5" name="TextBox 4">
            <a:extLst>
              <a:ext uri="{FF2B5EF4-FFF2-40B4-BE49-F238E27FC236}">
                <a16:creationId xmlns:a16="http://schemas.microsoft.com/office/drawing/2014/main" id="{813D16CD-E25A-4F5D-8EA4-F40DA2F4D6B6}"/>
              </a:ext>
            </a:extLst>
          </p:cNvPr>
          <p:cNvSpPr txBox="1"/>
          <p:nvPr/>
        </p:nvSpPr>
        <p:spPr>
          <a:xfrm>
            <a:off x="1314161" y="1598563"/>
            <a:ext cx="2220905" cy="300082"/>
          </a:xfrm>
          <a:prstGeom prst="rect">
            <a:avLst/>
          </a:prstGeom>
          <a:noFill/>
        </p:spPr>
        <p:txBody>
          <a:bodyPr wrap="square" rtlCol="0">
            <a:spAutoFit/>
          </a:bodyPr>
          <a:lstStyle/>
          <a:p>
            <a:r>
              <a:rPr lang="en-US" sz="1350" dirty="0"/>
              <a:t>general dispersion relation </a:t>
            </a:r>
            <a:endParaRPr lang="en-GB" sz="1350" dirty="0"/>
          </a:p>
        </p:txBody>
      </p:sp>
      <p:pic>
        <p:nvPicPr>
          <p:cNvPr id="27" name="Picture 26">
            <a:extLst>
              <a:ext uri="{FF2B5EF4-FFF2-40B4-BE49-F238E27FC236}">
                <a16:creationId xmlns:a16="http://schemas.microsoft.com/office/drawing/2014/main" id="{7768FF5C-1485-48F0-936A-374CD2FA25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4972" y="2230505"/>
            <a:ext cx="588173" cy="245548"/>
          </a:xfrm>
          <a:prstGeom prst="rect">
            <a:avLst/>
          </a:prstGeom>
        </p:spPr>
      </p:pic>
      <p:grpSp>
        <p:nvGrpSpPr>
          <p:cNvPr id="51" name="Group 50">
            <a:extLst>
              <a:ext uri="{FF2B5EF4-FFF2-40B4-BE49-F238E27FC236}">
                <a16:creationId xmlns:a16="http://schemas.microsoft.com/office/drawing/2014/main" id="{219645FF-5E7E-4261-80F1-D4357611D104}"/>
              </a:ext>
            </a:extLst>
          </p:cNvPr>
          <p:cNvGrpSpPr/>
          <p:nvPr/>
        </p:nvGrpSpPr>
        <p:grpSpPr>
          <a:xfrm>
            <a:off x="2070832" y="3330463"/>
            <a:ext cx="335529" cy="274643"/>
            <a:chOff x="2761109" y="3297616"/>
            <a:chExt cx="447372" cy="366191"/>
          </a:xfrm>
        </p:grpSpPr>
        <p:pic>
          <p:nvPicPr>
            <p:cNvPr id="19" name="Picture 18">
              <a:extLst>
                <a:ext uri="{FF2B5EF4-FFF2-40B4-BE49-F238E27FC236}">
                  <a16:creationId xmlns:a16="http://schemas.microsoft.com/office/drawing/2014/main" id="{78367D87-9832-4C5D-A53B-39590BC9C1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61109" y="3396307"/>
              <a:ext cx="305715" cy="267500"/>
            </a:xfrm>
            <a:prstGeom prst="rect">
              <a:avLst/>
            </a:prstGeom>
            <a:ln w="19050">
              <a:noFill/>
            </a:ln>
          </p:spPr>
        </p:pic>
        <p:sp>
          <p:nvSpPr>
            <p:cNvPr id="45" name="Oval 44">
              <a:extLst>
                <a:ext uri="{FF2B5EF4-FFF2-40B4-BE49-F238E27FC236}">
                  <a16:creationId xmlns:a16="http://schemas.microsoft.com/office/drawing/2014/main" id="{E87FD104-A726-449F-83EC-A088B536F82F}"/>
                </a:ext>
              </a:extLst>
            </p:cNvPr>
            <p:cNvSpPr/>
            <p:nvPr/>
          </p:nvSpPr>
          <p:spPr bwMode="auto">
            <a:xfrm>
              <a:off x="3131671" y="3297616"/>
              <a:ext cx="76810" cy="90632"/>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nvGrpSpPr>
          <p:cNvPr id="55" name="Group 54">
            <a:extLst>
              <a:ext uri="{FF2B5EF4-FFF2-40B4-BE49-F238E27FC236}">
                <a16:creationId xmlns:a16="http://schemas.microsoft.com/office/drawing/2014/main" id="{520D73C1-3CC5-44D3-9E0C-250042B16033}"/>
              </a:ext>
            </a:extLst>
          </p:cNvPr>
          <p:cNvGrpSpPr/>
          <p:nvPr/>
        </p:nvGrpSpPr>
        <p:grpSpPr>
          <a:xfrm>
            <a:off x="2403821" y="2024981"/>
            <a:ext cx="1899903" cy="1945933"/>
            <a:chOff x="3205095" y="1556974"/>
            <a:chExt cx="2533204" cy="2594577"/>
          </a:xfrm>
        </p:grpSpPr>
        <p:grpSp>
          <p:nvGrpSpPr>
            <p:cNvPr id="32" name="Group 31">
              <a:extLst>
                <a:ext uri="{FF2B5EF4-FFF2-40B4-BE49-F238E27FC236}">
                  <a16:creationId xmlns:a16="http://schemas.microsoft.com/office/drawing/2014/main" id="{C619633E-3536-4BAE-9ED1-ECA252A30847}"/>
                </a:ext>
              </a:extLst>
            </p:cNvPr>
            <p:cNvGrpSpPr/>
            <p:nvPr/>
          </p:nvGrpSpPr>
          <p:grpSpPr>
            <a:xfrm>
              <a:off x="4779512" y="2606644"/>
              <a:ext cx="958787" cy="343873"/>
              <a:chOff x="4406180" y="1969610"/>
              <a:chExt cx="958787" cy="343873"/>
            </a:xfrm>
          </p:grpSpPr>
          <p:pic>
            <p:nvPicPr>
              <p:cNvPr id="29" name="Picture 28">
                <a:extLst>
                  <a:ext uri="{FF2B5EF4-FFF2-40B4-BE49-F238E27FC236}">
                    <a16:creationId xmlns:a16="http://schemas.microsoft.com/office/drawing/2014/main" id="{5C1673BB-EBFA-4566-9C8A-09E51B1916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35272" y="2024359"/>
                <a:ext cx="729695" cy="289124"/>
              </a:xfrm>
              <a:prstGeom prst="rect">
                <a:avLst/>
              </a:prstGeom>
            </p:spPr>
          </p:pic>
          <p:cxnSp>
            <p:nvCxnSpPr>
              <p:cNvPr id="31" name="Straight Arrow Connector 30">
                <a:extLst>
                  <a:ext uri="{FF2B5EF4-FFF2-40B4-BE49-F238E27FC236}">
                    <a16:creationId xmlns:a16="http://schemas.microsoft.com/office/drawing/2014/main" id="{AFC71FD0-5BAC-431F-9C6A-5171D61EBCC7}"/>
                  </a:ext>
                </a:extLst>
              </p:cNvPr>
              <p:cNvCxnSpPr/>
              <p:nvPr/>
            </p:nvCxnSpPr>
            <p:spPr bwMode="auto">
              <a:xfrm flipH="1" flipV="1">
                <a:off x="4406180" y="1969610"/>
                <a:ext cx="229092" cy="16668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cxnSp>
          <p:nvCxnSpPr>
            <p:cNvPr id="47" name="Straight Connector 46">
              <a:extLst>
                <a:ext uri="{FF2B5EF4-FFF2-40B4-BE49-F238E27FC236}">
                  <a16:creationId xmlns:a16="http://schemas.microsoft.com/office/drawing/2014/main" id="{1B658208-9F47-4722-B298-3965D2F6B7D7}"/>
                </a:ext>
              </a:extLst>
            </p:cNvPr>
            <p:cNvCxnSpPr/>
            <p:nvPr/>
          </p:nvCxnSpPr>
          <p:spPr bwMode="auto">
            <a:xfrm flipV="1">
              <a:off x="3205095" y="1556974"/>
              <a:ext cx="2533204" cy="259457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57" name="Straight Connector 56">
            <a:extLst>
              <a:ext uri="{FF2B5EF4-FFF2-40B4-BE49-F238E27FC236}">
                <a16:creationId xmlns:a16="http://schemas.microsoft.com/office/drawing/2014/main" id="{67FEEF59-4E7E-4BFE-B026-7F64DF7307F4}"/>
              </a:ext>
            </a:extLst>
          </p:cNvPr>
          <p:cNvCxnSpPr>
            <a:cxnSpLocks/>
          </p:cNvCxnSpPr>
          <p:nvPr/>
        </p:nvCxnSpPr>
        <p:spPr bwMode="auto">
          <a:xfrm flipV="1">
            <a:off x="2393906" y="3243697"/>
            <a:ext cx="421066" cy="721859"/>
          </a:xfrm>
          <a:prstGeom prst="line">
            <a:avLst/>
          </a:prstGeom>
          <a:solidFill>
            <a:schemeClr val="accent1"/>
          </a:solidFill>
          <a:ln w="19050" cap="flat" cmpd="sng" algn="ctr">
            <a:solidFill>
              <a:srgbClr val="CC0000"/>
            </a:solidFill>
            <a:prstDash val="dash"/>
            <a:round/>
            <a:headEnd type="none" w="med" len="med"/>
            <a:tailEnd type="none" w="med" len="med"/>
          </a:ln>
          <a:effectLst/>
        </p:spPr>
      </p:cxnSp>
      <p:sp>
        <p:nvSpPr>
          <p:cNvPr id="49" name="Oval 48">
            <a:extLst>
              <a:ext uri="{FF2B5EF4-FFF2-40B4-BE49-F238E27FC236}">
                <a16:creationId xmlns:a16="http://schemas.microsoft.com/office/drawing/2014/main" id="{567D66FA-83A4-47EE-AE0A-914A687BFDBF}"/>
              </a:ext>
            </a:extLst>
          </p:cNvPr>
          <p:cNvSpPr/>
          <p:nvPr/>
        </p:nvSpPr>
        <p:spPr bwMode="auto">
          <a:xfrm flipH="1">
            <a:off x="2780972" y="3196488"/>
            <a:ext cx="70622" cy="83704"/>
          </a:xfrm>
          <a:prstGeom prst="ellipse">
            <a:avLst/>
          </a:prstGeom>
          <a:solidFill>
            <a:srgbClr val="FF7C80"/>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67" name="Group 66">
            <a:extLst>
              <a:ext uri="{FF2B5EF4-FFF2-40B4-BE49-F238E27FC236}">
                <a16:creationId xmlns:a16="http://schemas.microsoft.com/office/drawing/2014/main" id="{71656572-3AA8-46EF-916F-DA5344275851}"/>
              </a:ext>
            </a:extLst>
          </p:cNvPr>
          <p:cNvGrpSpPr/>
          <p:nvPr/>
        </p:nvGrpSpPr>
        <p:grpSpPr>
          <a:xfrm>
            <a:off x="424260" y="4610929"/>
            <a:ext cx="1953297" cy="965432"/>
            <a:chOff x="565680" y="5004903"/>
            <a:chExt cx="2604396" cy="1287242"/>
          </a:xfrm>
        </p:grpSpPr>
        <p:pic>
          <p:nvPicPr>
            <p:cNvPr id="23" name="Picture 22" descr="Text, letter&#10;&#10;Description automatically generated">
              <a:extLst>
                <a:ext uri="{FF2B5EF4-FFF2-40B4-BE49-F238E27FC236}">
                  <a16:creationId xmlns:a16="http://schemas.microsoft.com/office/drawing/2014/main" id="{70CEDD97-E388-4D45-B447-4F7E7DB8DF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375" y="5004903"/>
              <a:ext cx="913678" cy="606191"/>
            </a:xfrm>
            <a:prstGeom prst="rect">
              <a:avLst/>
            </a:prstGeom>
            <a:ln w="19050">
              <a:solidFill>
                <a:srgbClr val="CC0000"/>
              </a:solidFill>
            </a:ln>
          </p:spPr>
        </p:pic>
        <p:sp>
          <p:nvSpPr>
            <p:cNvPr id="64" name="TextBox 63">
              <a:extLst>
                <a:ext uri="{FF2B5EF4-FFF2-40B4-BE49-F238E27FC236}">
                  <a16:creationId xmlns:a16="http://schemas.microsoft.com/office/drawing/2014/main" id="{8385F9A9-FB83-48B1-AF4C-E2D2D8AE08EF}"/>
                </a:ext>
              </a:extLst>
            </p:cNvPr>
            <p:cNvSpPr txBox="1"/>
            <p:nvPr/>
          </p:nvSpPr>
          <p:spPr>
            <a:xfrm>
              <a:off x="565680" y="5615037"/>
              <a:ext cx="2604396" cy="677108"/>
            </a:xfrm>
            <a:prstGeom prst="rect">
              <a:avLst/>
            </a:prstGeom>
            <a:noFill/>
          </p:spPr>
          <p:txBody>
            <a:bodyPr wrap="square" rtlCol="0">
              <a:spAutoFit/>
            </a:bodyPr>
            <a:lstStyle/>
            <a:p>
              <a:r>
                <a:rPr lang="en-US" sz="1350" dirty="0">
                  <a:solidFill>
                    <a:srgbClr val="C00000"/>
                  </a:solidFill>
                </a:rPr>
                <a:t>From origin to point on the dispersion curve</a:t>
              </a:r>
              <a:endParaRPr lang="en-GB" sz="1350" dirty="0">
                <a:solidFill>
                  <a:srgbClr val="C00000"/>
                </a:solidFill>
              </a:endParaRPr>
            </a:p>
          </p:txBody>
        </p:sp>
      </p:grpSp>
      <p:grpSp>
        <p:nvGrpSpPr>
          <p:cNvPr id="70" name="Group 69">
            <a:extLst>
              <a:ext uri="{FF2B5EF4-FFF2-40B4-BE49-F238E27FC236}">
                <a16:creationId xmlns:a16="http://schemas.microsoft.com/office/drawing/2014/main" id="{6145FE4B-EA23-4645-BDBD-857FC04C4F76}"/>
              </a:ext>
            </a:extLst>
          </p:cNvPr>
          <p:cNvGrpSpPr/>
          <p:nvPr/>
        </p:nvGrpSpPr>
        <p:grpSpPr>
          <a:xfrm>
            <a:off x="2162036" y="2995327"/>
            <a:ext cx="1953297" cy="2093063"/>
            <a:chOff x="2882714" y="2850770"/>
            <a:chExt cx="2604396" cy="2790750"/>
          </a:xfrm>
        </p:grpSpPr>
        <p:cxnSp>
          <p:nvCxnSpPr>
            <p:cNvPr id="61" name="Straight Connector 60">
              <a:extLst>
                <a:ext uri="{FF2B5EF4-FFF2-40B4-BE49-F238E27FC236}">
                  <a16:creationId xmlns:a16="http://schemas.microsoft.com/office/drawing/2014/main" id="{A41C65A5-949C-4F92-A40D-D13F19FCDF65}"/>
                </a:ext>
              </a:extLst>
            </p:cNvPr>
            <p:cNvCxnSpPr>
              <a:cxnSpLocks/>
            </p:cNvCxnSpPr>
            <p:nvPr/>
          </p:nvCxnSpPr>
          <p:spPr bwMode="auto">
            <a:xfrm flipV="1">
              <a:off x="3282140" y="2850770"/>
              <a:ext cx="1039261" cy="578230"/>
            </a:xfrm>
            <a:prstGeom prst="line">
              <a:avLst/>
            </a:prstGeom>
            <a:solidFill>
              <a:schemeClr val="accent1"/>
            </a:solidFill>
            <a:ln w="19050" cap="flat" cmpd="sng" algn="ctr">
              <a:solidFill>
                <a:srgbClr val="009900"/>
              </a:solidFill>
              <a:prstDash val="dash"/>
              <a:round/>
              <a:headEnd type="none" w="med" len="med"/>
              <a:tailEnd type="none" w="med" len="med"/>
            </a:ln>
            <a:effectLst/>
          </p:spPr>
        </p:cxnSp>
        <p:grpSp>
          <p:nvGrpSpPr>
            <p:cNvPr id="66" name="Group 65">
              <a:extLst>
                <a:ext uri="{FF2B5EF4-FFF2-40B4-BE49-F238E27FC236}">
                  <a16:creationId xmlns:a16="http://schemas.microsoft.com/office/drawing/2014/main" id="{A7B81F36-07D1-4629-981F-9300F8584495}"/>
                </a:ext>
              </a:extLst>
            </p:cNvPr>
            <p:cNvGrpSpPr/>
            <p:nvPr/>
          </p:nvGrpSpPr>
          <p:grpSpPr>
            <a:xfrm>
              <a:off x="2882714" y="4388998"/>
              <a:ext cx="2604396" cy="1252522"/>
              <a:chOff x="2882714" y="4388998"/>
              <a:chExt cx="2604396" cy="1252522"/>
            </a:xfrm>
          </p:grpSpPr>
          <p:pic>
            <p:nvPicPr>
              <p:cNvPr id="25" name="Picture 24" descr="Text, letter&#10;&#10;Description automatically generated">
                <a:extLst>
                  <a:ext uri="{FF2B5EF4-FFF2-40B4-BE49-F238E27FC236}">
                    <a16:creationId xmlns:a16="http://schemas.microsoft.com/office/drawing/2014/main" id="{BB2329AD-75DE-4959-AADE-14A378949EDC}"/>
                  </a:ext>
                </a:extLst>
              </p:cNvPr>
              <p:cNvPicPr>
                <a:picLocks noChangeAspect="1"/>
              </p:cNvPicPr>
              <p:nvPr/>
            </p:nvPicPr>
            <p:blipFill rotWithShape="1">
              <a:blip r:embed="rId8">
                <a:extLst>
                  <a:ext uri="{28A0092B-C50C-407E-A947-70E740481C1C}">
                    <a14:useLocalDpi xmlns:a14="http://schemas.microsoft.com/office/drawing/2010/main" val="0"/>
                  </a:ext>
                </a:extLst>
              </a:blip>
              <a:srcRect t="-1" b="9466"/>
              <a:stretch/>
            </p:blipFill>
            <p:spPr>
              <a:xfrm>
                <a:off x="3516644" y="5035329"/>
                <a:ext cx="988025" cy="606191"/>
              </a:xfrm>
              <a:prstGeom prst="rect">
                <a:avLst/>
              </a:prstGeom>
              <a:ln w="19050">
                <a:solidFill>
                  <a:srgbClr val="009900"/>
                </a:solidFill>
              </a:ln>
            </p:spPr>
          </p:pic>
          <p:sp>
            <p:nvSpPr>
              <p:cNvPr id="65" name="TextBox 64">
                <a:extLst>
                  <a:ext uri="{FF2B5EF4-FFF2-40B4-BE49-F238E27FC236}">
                    <a16:creationId xmlns:a16="http://schemas.microsoft.com/office/drawing/2014/main" id="{7AC83731-F477-4147-A082-1EAFFA3A034F}"/>
                  </a:ext>
                </a:extLst>
              </p:cNvPr>
              <p:cNvSpPr txBox="1"/>
              <p:nvPr/>
            </p:nvSpPr>
            <p:spPr>
              <a:xfrm>
                <a:off x="2882714" y="4388998"/>
                <a:ext cx="2604396" cy="677108"/>
              </a:xfrm>
              <a:prstGeom prst="rect">
                <a:avLst/>
              </a:prstGeom>
              <a:noFill/>
            </p:spPr>
            <p:txBody>
              <a:bodyPr wrap="square" rtlCol="0">
                <a:spAutoFit/>
              </a:bodyPr>
              <a:lstStyle/>
              <a:p>
                <a:r>
                  <a:rPr lang="en-US" sz="1350" dirty="0">
                    <a:solidFill>
                      <a:srgbClr val="008000"/>
                    </a:solidFill>
                  </a:rPr>
                  <a:t>Tangent at point on the dispersion curve</a:t>
                </a:r>
                <a:endParaRPr lang="en-GB" sz="1350" dirty="0">
                  <a:solidFill>
                    <a:srgbClr val="008000"/>
                  </a:solidFill>
                </a:endParaRPr>
              </a:p>
            </p:txBody>
          </p:sp>
        </p:grpSp>
      </p:grpSp>
      <p:pic>
        <p:nvPicPr>
          <p:cNvPr id="69" name="Picture 68">
            <a:extLst>
              <a:ext uri="{FF2B5EF4-FFF2-40B4-BE49-F238E27FC236}">
                <a16:creationId xmlns:a16="http://schemas.microsoft.com/office/drawing/2014/main" id="{26A9E137-E9A3-444C-A972-A8EAD346C2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72652" y="3468517"/>
            <a:ext cx="583922" cy="241430"/>
          </a:xfrm>
          <a:prstGeom prst="rect">
            <a:avLst/>
          </a:prstGeom>
        </p:spPr>
      </p:pic>
      <p:sp>
        <p:nvSpPr>
          <p:cNvPr id="71" name="TextBox 70">
            <a:extLst>
              <a:ext uri="{FF2B5EF4-FFF2-40B4-BE49-F238E27FC236}">
                <a16:creationId xmlns:a16="http://schemas.microsoft.com/office/drawing/2014/main" id="{BF76B9CF-36FA-4DB2-87F3-2857B16BE8BE}"/>
              </a:ext>
            </a:extLst>
          </p:cNvPr>
          <p:cNvSpPr txBox="1"/>
          <p:nvPr/>
        </p:nvSpPr>
        <p:spPr>
          <a:xfrm>
            <a:off x="3649214" y="4799228"/>
            <a:ext cx="2599468" cy="715581"/>
          </a:xfrm>
          <a:prstGeom prst="rect">
            <a:avLst/>
          </a:prstGeom>
          <a:noFill/>
        </p:spPr>
        <p:txBody>
          <a:bodyPr wrap="square" rtlCol="0">
            <a:spAutoFit/>
          </a:bodyPr>
          <a:lstStyle/>
          <a:p>
            <a:pPr marL="214313" indent="-214313">
              <a:buFont typeface="Arial" panose="020B0604020202020204" pitchFamily="34" charset="0"/>
              <a:buChar char="•"/>
            </a:pPr>
            <a:r>
              <a:rPr lang="en-US" sz="1350" i="1" dirty="0">
                <a:latin typeface="Times New Roman" panose="02020603050405020304" pitchFamily="18" charset="0"/>
                <a:cs typeface="Times New Roman" panose="02020603050405020304" pitchFamily="18" charset="0"/>
              </a:rPr>
              <a:t>v</a:t>
            </a:r>
            <a:r>
              <a:rPr lang="en-US" sz="1350" i="1" baseline="-25000" dirty="0">
                <a:latin typeface="Times New Roman" panose="02020603050405020304" pitchFamily="18" charset="0"/>
                <a:cs typeface="Times New Roman" panose="02020603050405020304" pitchFamily="18" charset="0"/>
              </a:rPr>
              <a:t>g</a:t>
            </a:r>
            <a:r>
              <a:rPr lang="en-US" sz="1350" dirty="0"/>
              <a:t> is zero at cut-off frequency</a:t>
            </a:r>
          </a:p>
          <a:p>
            <a:pPr marL="214313" indent="-214313">
              <a:buFont typeface="Arial" panose="020B0604020202020204" pitchFamily="34" charset="0"/>
              <a:buChar char="•"/>
            </a:pPr>
            <a:r>
              <a:rPr lang="en-US" sz="1350" i="1" dirty="0">
                <a:latin typeface="Times New Roman" panose="02020603050405020304" pitchFamily="18" charset="0"/>
                <a:cs typeface="Times New Roman" panose="02020603050405020304" pitchFamily="18" charset="0"/>
              </a:rPr>
              <a:t>v</a:t>
            </a:r>
            <a:r>
              <a:rPr lang="en-US" sz="1350" i="1" baseline="-25000" dirty="0">
                <a:latin typeface="Times New Roman" panose="02020603050405020304" pitchFamily="18" charset="0"/>
                <a:cs typeface="Times New Roman" panose="02020603050405020304" pitchFamily="18" charset="0"/>
              </a:rPr>
              <a:t>g</a:t>
            </a:r>
            <a:r>
              <a:rPr lang="en-US" sz="1350" dirty="0"/>
              <a:t> is smaller than </a:t>
            </a:r>
            <a:r>
              <a:rPr lang="en-US" sz="1350" i="1" dirty="0">
                <a:latin typeface="Times New Roman" panose="02020603050405020304" pitchFamily="18" charset="0"/>
                <a:cs typeface="Times New Roman" panose="02020603050405020304" pitchFamily="18" charset="0"/>
              </a:rPr>
              <a:t>c</a:t>
            </a:r>
            <a:r>
              <a:rPr lang="en-US" sz="1350" i="1" baseline="-25000" dirty="0">
                <a:latin typeface="Times New Roman" panose="02020603050405020304" pitchFamily="18" charset="0"/>
                <a:cs typeface="Times New Roman" panose="02020603050405020304" pitchFamily="18" charset="0"/>
              </a:rPr>
              <a:t>0</a:t>
            </a:r>
            <a:r>
              <a:rPr lang="en-GB" sz="1350" i="1" dirty="0">
                <a:latin typeface="Times New Roman" panose="02020603050405020304" pitchFamily="18" charset="0"/>
                <a:cs typeface="Times New Roman" panose="02020603050405020304" pitchFamily="18" charset="0"/>
              </a:rPr>
              <a:t> </a:t>
            </a:r>
          </a:p>
          <a:p>
            <a:pPr marL="214313" indent="-214313">
              <a:buFont typeface="Arial" panose="020B0604020202020204" pitchFamily="34" charset="0"/>
              <a:buChar char="•"/>
            </a:pPr>
            <a:r>
              <a:rPr lang="en-GB" sz="1350" i="1" dirty="0" err="1">
                <a:latin typeface="Times New Roman" panose="02020603050405020304" pitchFamily="18" charset="0"/>
                <a:cs typeface="Times New Roman" panose="02020603050405020304" pitchFamily="18" charset="0"/>
              </a:rPr>
              <a:t>v</a:t>
            </a:r>
            <a:r>
              <a:rPr lang="en-GB" sz="1350" i="1" baseline="-25000" dirty="0" err="1">
                <a:latin typeface="Times New Roman" panose="02020603050405020304" pitchFamily="18" charset="0"/>
                <a:cs typeface="Times New Roman" panose="02020603050405020304" pitchFamily="18" charset="0"/>
              </a:rPr>
              <a:t>p</a:t>
            </a:r>
            <a:r>
              <a:rPr lang="en-GB" sz="1350" i="1" dirty="0">
                <a:latin typeface="Times New Roman" panose="02020603050405020304" pitchFamily="18" charset="0"/>
                <a:cs typeface="Times New Roman" panose="02020603050405020304" pitchFamily="18" charset="0"/>
              </a:rPr>
              <a:t> </a:t>
            </a:r>
            <a:r>
              <a:rPr lang="en-GB" sz="1350" dirty="0"/>
              <a:t>can be larger than </a:t>
            </a:r>
            <a:r>
              <a:rPr lang="en-GB" sz="1350" i="1" dirty="0">
                <a:latin typeface="Times New Roman" panose="02020603050405020304" pitchFamily="18" charset="0"/>
                <a:cs typeface="Times New Roman" panose="02020603050405020304" pitchFamily="18" charset="0"/>
              </a:rPr>
              <a:t>c</a:t>
            </a:r>
            <a:r>
              <a:rPr lang="en-GB" sz="1350" i="1" baseline="-25000" dirty="0">
                <a:latin typeface="Times New Roman" panose="02020603050405020304" pitchFamily="18" charset="0"/>
                <a:cs typeface="Times New Roman" panose="02020603050405020304" pitchFamily="18" charset="0"/>
              </a:rPr>
              <a:t>0</a:t>
            </a:r>
            <a:endParaRPr lang="en-US" sz="1350" i="1" baseline="-25000" dirty="0">
              <a:latin typeface="Times New Roman" panose="02020603050405020304" pitchFamily="18" charset="0"/>
              <a:cs typeface="Times New Roman" panose="02020603050405020304" pitchFamily="18" charset="0"/>
            </a:endParaRPr>
          </a:p>
        </p:txBody>
      </p:sp>
      <p:grpSp>
        <p:nvGrpSpPr>
          <p:cNvPr id="73" name="Group 72">
            <a:extLst>
              <a:ext uri="{FF2B5EF4-FFF2-40B4-BE49-F238E27FC236}">
                <a16:creationId xmlns:a16="http://schemas.microsoft.com/office/drawing/2014/main" id="{A11655AD-DEB4-41B9-B508-0343D11D3480}"/>
              </a:ext>
            </a:extLst>
          </p:cNvPr>
          <p:cNvGrpSpPr/>
          <p:nvPr/>
        </p:nvGrpSpPr>
        <p:grpSpPr>
          <a:xfrm>
            <a:off x="4573654" y="1594770"/>
            <a:ext cx="4781423" cy="3143116"/>
            <a:chOff x="6098205" y="983359"/>
            <a:chExt cx="6375230" cy="4190821"/>
          </a:xfrm>
        </p:grpSpPr>
        <p:grpSp>
          <p:nvGrpSpPr>
            <p:cNvPr id="40" name="Group 39">
              <a:extLst>
                <a:ext uri="{FF2B5EF4-FFF2-40B4-BE49-F238E27FC236}">
                  <a16:creationId xmlns:a16="http://schemas.microsoft.com/office/drawing/2014/main" id="{2192FCBC-631E-43F7-AD1D-1CC9D1F79E93}"/>
                </a:ext>
              </a:extLst>
            </p:cNvPr>
            <p:cNvGrpSpPr/>
            <p:nvPr/>
          </p:nvGrpSpPr>
          <p:grpSpPr>
            <a:xfrm>
              <a:off x="6098205" y="983359"/>
              <a:ext cx="6375230" cy="4190821"/>
              <a:chOff x="6098205" y="983359"/>
              <a:chExt cx="6375230" cy="4190821"/>
            </a:xfrm>
          </p:grpSpPr>
          <p:pic>
            <p:nvPicPr>
              <p:cNvPr id="34" name="Picture 33" descr="Diagram&#10;&#10;Description automatically generated">
                <a:extLst>
                  <a:ext uri="{FF2B5EF4-FFF2-40B4-BE49-F238E27FC236}">
                    <a16:creationId xmlns:a16="http://schemas.microsoft.com/office/drawing/2014/main" id="{E9B3F481-7C6F-498D-9243-99C6F95634E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2810" y="983359"/>
                <a:ext cx="5676900" cy="3810000"/>
              </a:xfrm>
              <a:prstGeom prst="rect">
                <a:avLst/>
              </a:prstGeom>
            </p:spPr>
          </p:pic>
          <p:sp>
            <p:nvSpPr>
              <p:cNvPr id="39" name="TextBox 38">
                <a:extLst>
                  <a:ext uri="{FF2B5EF4-FFF2-40B4-BE49-F238E27FC236}">
                    <a16:creationId xmlns:a16="http://schemas.microsoft.com/office/drawing/2014/main" id="{580D72FB-490F-4D13-BA33-401494F70410}"/>
                  </a:ext>
                </a:extLst>
              </p:cNvPr>
              <p:cNvSpPr txBox="1"/>
              <p:nvPr/>
            </p:nvSpPr>
            <p:spPr>
              <a:xfrm>
                <a:off x="6098205" y="4866404"/>
                <a:ext cx="6375230" cy="307776"/>
              </a:xfrm>
              <a:prstGeom prst="rect">
                <a:avLst/>
              </a:prstGeom>
              <a:noFill/>
            </p:spPr>
            <p:txBody>
              <a:bodyPr wrap="square" rtlCol="0">
                <a:spAutoFit/>
              </a:bodyPr>
              <a:lstStyle/>
              <a:p>
                <a:r>
                  <a:rPr lang="en-US" sz="900" dirty="0"/>
                  <a:t>Source: Zhang,</a:t>
                </a:r>
                <a:r>
                  <a:rPr lang="en-US" sz="900" i="1" dirty="0"/>
                  <a:t> Electromagnetic Theory for Microwaves and Optoelectronics, </a:t>
                </a:r>
                <a:r>
                  <a:rPr lang="en-US" sz="900" dirty="0"/>
                  <a:t>Springer</a:t>
                </a:r>
                <a:endParaRPr lang="en-GB" sz="900" i="1" dirty="0"/>
              </a:p>
            </p:txBody>
          </p:sp>
        </p:grpSp>
        <p:sp>
          <p:nvSpPr>
            <p:cNvPr id="72" name="TextBox 71">
              <a:extLst>
                <a:ext uri="{FF2B5EF4-FFF2-40B4-BE49-F238E27FC236}">
                  <a16:creationId xmlns:a16="http://schemas.microsoft.com/office/drawing/2014/main" id="{536A756F-745A-4B52-A82B-8906D099E09E}"/>
                </a:ext>
              </a:extLst>
            </p:cNvPr>
            <p:cNvSpPr txBox="1"/>
            <p:nvPr/>
          </p:nvSpPr>
          <p:spPr>
            <a:xfrm>
              <a:off x="6326430" y="3230083"/>
              <a:ext cx="1534999" cy="954108"/>
            </a:xfrm>
            <a:prstGeom prst="rect">
              <a:avLst/>
            </a:prstGeom>
            <a:solidFill>
              <a:schemeClr val="bg1"/>
            </a:solidFill>
          </p:spPr>
          <p:txBody>
            <a:bodyPr wrap="square" rtlCol="0">
              <a:spAutoFit/>
            </a:bodyPr>
            <a:lstStyle/>
            <a:p>
              <a:r>
                <a:rPr lang="en-US" sz="1350" dirty="0"/>
                <a:t>dispersion relation </a:t>
              </a:r>
            </a:p>
            <a:p>
              <a:r>
                <a:rPr lang="en-US" sz="1350" dirty="0"/>
                <a:t>of waveguide</a:t>
              </a:r>
              <a:endParaRPr lang="en-GB" sz="1350" dirty="0"/>
            </a:p>
          </p:txBody>
        </p:sp>
      </p:grpSp>
      <p:sp>
        <p:nvSpPr>
          <p:cNvPr id="36" name="Rectangle 35"/>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smtClean="0">
                <a:solidFill>
                  <a:srgbClr val="1F497D"/>
                </a:solidFill>
                <a:latin typeface="Constantia" pitchFamily="18" charset="0"/>
              </a:rPr>
              <a:t>From waveguide to slow wave structure…</a:t>
            </a:r>
            <a:endParaRPr lang="en-GB" sz="3200" dirty="0">
              <a:solidFill>
                <a:srgbClr val="1F497D"/>
              </a:solidFill>
              <a:latin typeface="Constantia" pitchFamily="18" charset="0"/>
            </a:endParaRPr>
          </a:p>
        </p:txBody>
      </p:sp>
      <p:sp>
        <p:nvSpPr>
          <p:cNvPr id="3" name="TextBox 2"/>
          <p:cNvSpPr txBox="1"/>
          <p:nvPr/>
        </p:nvSpPr>
        <p:spPr>
          <a:xfrm>
            <a:off x="4629608" y="5791101"/>
            <a:ext cx="3954061" cy="923330"/>
          </a:xfrm>
          <a:prstGeom prst="rect">
            <a:avLst/>
          </a:prstGeom>
          <a:noFill/>
          <a:ln>
            <a:solidFill>
              <a:srgbClr val="FF0000"/>
            </a:solidFill>
          </a:ln>
        </p:spPr>
        <p:txBody>
          <a:bodyPr wrap="square" rtlCol="0">
            <a:spAutoFit/>
          </a:bodyPr>
          <a:lstStyle/>
          <a:p>
            <a:r>
              <a:rPr lang="en-US" dirty="0" smtClean="0">
                <a:solidFill>
                  <a:srgbClr val="FF0000"/>
                </a:solidFill>
              </a:rPr>
              <a:t>NOTE that “we”, the RF engineers often use BETA for the imaginary part of the propagation constant (formerly “k”).</a:t>
            </a:r>
            <a:endParaRPr lang="de-DE" dirty="0">
              <a:solidFill>
                <a:srgbClr val="FF0000"/>
              </a:solidFill>
            </a:endParaRPr>
          </a:p>
        </p:txBody>
      </p:sp>
    </p:spTree>
    <p:extLst>
      <p:ext uri="{BB962C8B-B14F-4D97-AF65-F5344CB8AC3E}">
        <p14:creationId xmlns:p14="http://schemas.microsoft.com/office/powerpoint/2010/main" val="2092610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ppt_x"/>
                                          </p:val>
                                        </p:tav>
                                        <p:tav tm="100000">
                                          <p:val>
                                            <p:strVal val="#ppt_x"/>
                                          </p:val>
                                        </p:tav>
                                      </p:tavLst>
                                    </p:anim>
                                    <p:anim calcmode="lin" valueType="num">
                                      <p:cBhvr additive="base">
                                        <p:cTn id="23"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4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500"/>
                                        <p:tgtEl>
                                          <p:spTgt spid="67"/>
                                        </p:tgtEl>
                                      </p:cBhvr>
                                    </p:animEffect>
                                  </p:childTnLst>
                                </p:cTn>
                              </p:par>
                              <p:par>
                                <p:cTn id="33" presetID="10" presetClass="entr" presetSubtype="0"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fade">
                                      <p:cBhvr>
                                        <p:cTn id="45" dur="500"/>
                                        <p:tgtEl>
                                          <p:spTgt spid="71"/>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73"/>
                                        </p:tgtEl>
                                        <p:attrNameLst>
                                          <p:attrName>style.visibility</p:attrName>
                                        </p:attrNameLst>
                                      </p:cBhvr>
                                      <p:to>
                                        <p:strVal val="visible"/>
                                      </p:to>
                                    </p:set>
                                    <p:anim calcmode="lin" valueType="num">
                                      <p:cBhvr additive="base">
                                        <p:cTn id="50" dur="500" fill="hold"/>
                                        <p:tgtEl>
                                          <p:spTgt spid="73"/>
                                        </p:tgtEl>
                                        <p:attrNameLst>
                                          <p:attrName>ppt_x</p:attrName>
                                        </p:attrNameLst>
                                      </p:cBhvr>
                                      <p:tavLst>
                                        <p:tav tm="0">
                                          <p:val>
                                            <p:strVal val="#ppt_x"/>
                                          </p:val>
                                        </p:tav>
                                        <p:tav tm="100000">
                                          <p:val>
                                            <p:strVal val="#ppt_x"/>
                                          </p:val>
                                        </p:tav>
                                      </p:tavLst>
                                    </p:anim>
                                    <p:anim calcmode="lin" valueType="num">
                                      <p:cBhvr additive="base">
                                        <p:cTn id="51"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71"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50" name="Rectangle 19"/>
          <p:cNvSpPr>
            <a:spLocks noChangeArrowheads="1"/>
          </p:cNvSpPr>
          <p:nvPr/>
        </p:nvSpPr>
        <p:spPr bwMode="auto">
          <a:xfrm>
            <a:off x="3543300" y="1802606"/>
            <a:ext cx="1844279" cy="244079"/>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350" dirty="0"/>
              <a:t>RF systems</a:t>
            </a:r>
          </a:p>
        </p:txBody>
      </p:sp>
      <p:sp>
        <p:nvSpPr>
          <p:cNvPr id="82951" name="Rectangle 20"/>
          <p:cNvSpPr>
            <a:spLocks noChangeArrowheads="1"/>
          </p:cNvSpPr>
          <p:nvPr/>
        </p:nvSpPr>
        <p:spPr bwMode="auto">
          <a:xfrm>
            <a:off x="2382915" y="2329520"/>
            <a:ext cx="1452386" cy="493172"/>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350" dirty="0"/>
              <a:t>Single gap cavity</a:t>
            </a:r>
          </a:p>
          <a:p>
            <a:pPr algn="ctr">
              <a:spcBef>
                <a:spcPct val="0"/>
              </a:spcBef>
              <a:buClrTx/>
              <a:buSzTx/>
              <a:buFontTx/>
              <a:buNone/>
            </a:pPr>
            <a:r>
              <a:rPr lang="en-US" sz="1350" dirty="0"/>
              <a:t>“Pillbox type”</a:t>
            </a:r>
          </a:p>
        </p:txBody>
      </p:sp>
      <p:sp>
        <p:nvSpPr>
          <p:cNvPr id="82952" name="Rectangle 21"/>
          <p:cNvSpPr>
            <a:spLocks noChangeArrowheads="1"/>
          </p:cNvSpPr>
          <p:nvPr/>
        </p:nvSpPr>
        <p:spPr bwMode="auto">
          <a:xfrm>
            <a:off x="4400550" y="2316956"/>
            <a:ext cx="1844279" cy="244079"/>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350" dirty="0"/>
              <a:t>Multiple cell cavities</a:t>
            </a:r>
          </a:p>
        </p:txBody>
      </p:sp>
      <p:sp>
        <p:nvSpPr>
          <p:cNvPr id="82955" name="Rectangle 24"/>
          <p:cNvSpPr>
            <a:spLocks noChangeArrowheads="1"/>
          </p:cNvSpPr>
          <p:nvPr/>
        </p:nvSpPr>
        <p:spPr bwMode="auto">
          <a:xfrm>
            <a:off x="5406470" y="3371251"/>
            <a:ext cx="1844279" cy="244079"/>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350" dirty="0"/>
              <a:t>Travelling wave cavities</a:t>
            </a:r>
          </a:p>
        </p:txBody>
      </p:sp>
      <p:sp>
        <p:nvSpPr>
          <p:cNvPr id="82956" name="Rectangle 25"/>
          <p:cNvSpPr>
            <a:spLocks noChangeArrowheads="1"/>
          </p:cNvSpPr>
          <p:nvPr/>
        </p:nvSpPr>
        <p:spPr bwMode="auto">
          <a:xfrm>
            <a:off x="1911851" y="3385064"/>
            <a:ext cx="1844279" cy="244079"/>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350" dirty="0"/>
              <a:t>Standing wave cavities</a:t>
            </a:r>
          </a:p>
        </p:txBody>
      </p:sp>
      <p:sp>
        <p:nvSpPr>
          <p:cNvPr id="77851" name="Line 27"/>
          <p:cNvSpPr>
            <a:spLocks noChangeShapeType="1"/>
          </p:cNvSpPr>
          <p:nvPr/>
        </p:nvSpPr>
        <p:spPr bwMode="auto">
          <a:xfrm flipH="1">
            <a:off x="3431381" y="2050258"/>
            <a:ext cx="867966" cy="259556"/>
          </a:xfrm>
          <a:prstGeom prst="line">
            <a:avLst/>
          </a:prstGeom>
          <a:noFill/>
          <a:ln w="25400">
            <a:solidFill>
              <a:srgbClr val="0000FF"/>
            </a:solidFill>
            <a:round/>
            <a:headEnd/>
            <a:tailEnd type="stealth" w="med" len="lg"/>
          </a:ln>
          <a:effectLst/>
        </p:spPr>
        <p:txBody>
          <a:bodyPr lIns="69056" tIns="34529" rIns="69056" bIns="34529"/>
          <a:lstStyle/>
          <a:p>
            <a:pPr>
              <a:defRPr/>
            </a:pPr>
            <a:endParaRPr lang="en-GB" sz="1350" dirty="0">
              <a:effectLst>
                <a:outerShdw blurRad="38100" dist="38100" dir="2700000" algn="tl">
                  <a:srgbClr val="000000">
                    <a:alpha val="43137"/>
                  </a:srgbClr>
                </a:outerShdw>
              </a:effectLst>
            </a:endParaRPr>
          </a:p>
        </p:txBody>
      </p:sp>
      <p:sp>
        <p:nvSpPr>
          <p:cNvPr id="77853" name="Line 29"/>
          <p:cNvSpPr>
            <a:spLocks noChangeShapeType="1"/>
          </p:cNvSpPr>
          <p:nvPr/>
        </p:nvSpPr>
        <p:spPr bwMode="auto">
          <a:xfrm flipH="1">
            <a:off x="3151879" y="2560438"/>
            <a:ext cx="1844278" cy="812284"/>
          </a:xfrm>
          <a:prstGeom prst="line">
            <a:avLst/>
          </a:prstGeom>
          <a:noFill/>
          <a:ln w="25400">
            <a:solidFill>
              <a:srgbClr val="0000FF"/>
            </a:solidFill>
            <a:round/>
            <a:headEnd/>
            <a:tailEnd type="stealth" w="med" len="lg"/>
          </a:ln>
          <a:effectLst/>
        </p:spPr>
        <p:txBody>
          <a:bodyPr lIns="69056" tIns="34529" rIns="69056" bIns="34529"/>
          <a:lstStyle/>
          <a:p>
            <a:pPr>
              <a:defRPr/>
            </a:pPr>
            <a:endParaRPr lang="en-GB" sz="1350" dirty="0">
              <a:effectLst>
                <a:outerShdw blurRad="38100" dist="38100" dir="2700000" algn="tl">
                  <a:srgbClr val="000000">
                    <a:alpha val="43137"/>
                  </a:srgbClr>
                </a:outerShdw>
              </a:effectLst>
            </a:endParaRPr>
          </a:p>
        </p:txBody>
      </p:sp>
      <p:sp>
        <p:nvSpPr>
          <p:cNvPr id="77854" name="Line 30"/>
          <p:cNvSpPr>
            <a:spLocks noChangeShapeType="1"/>
          </p:cNvSpPr>
          <p:nvPr/>
        </p:nvSpPr>
        <p:spPr bwMode="auto">
          <a:xfrm>
            <a:off x="4501755" y="2055020"/>
            <a:ext cx="867965" cy="259556"/>
          </a:xfrm>
          <a:prstGeom prst="line">
            <a:avLst/>
          </a:prstGeom>
          <a:noFill/>
          <a:ln w="25400">
            <a:solidFill>
              <a:srgbClr val="0000FF"/>
            </a:solidFill>
            <a:round/>
            <a:headEnd/>
            <a:tailEnd type="stealth" w="med" len="lg"/>
          </a:ln>
          <a:effectLst/>
        </p:spPr>
        <p:txBody>
          <a:bodyPr lIns="69056" tIns="34529" rIns="69056" bIns="34529"/>
          <a:lstStyle/>
          <a:p>
            <a:pPr>
              <a:defRPr/>
            </a:pPr>
            <a:endParaRPr lang="en-GB" sz="1350" dirty="0">
              <a:effectLst>
                <a:outerShdw blurRad="38100" dist="38100" dir="2700000" algn="tl">
                  <a:srgbClr val="000000">
                    <a:alpha val="43137"/>
                  </a:srgbClr>
                </a:outerShdw>
              </a:effectLst>
            </a:endParaRPr>
          </a:p>
        </p:txBody>
      </p:sp>
      <p:sp>
        <p:nvSpPr>
          <p:cNvPr id="77856" name="Line 32"/>
          <p:cNvSpPr>
            <a:spLocks noChangeShapeType="1"/>
          </p:cNvSpPr>
          <p:nvPr/>
        </p:nvSpPr>
        <p:spPr bwMode="auto">
          <a:xfrm>
            <a:off x="5905979" y="2563705"/>
            <a:ext cx="480658" cy="807546"/>
          </a:xfrm>
          <a:prstGeom prst="line">
            <a:avLst/>
          </a:prstGeom>
          <a:noFill/>
          <a:ln w="25400">
            <a:solidFill>
              <a:srgbClr val="0000FF"/>
            </a:solidFill>
            <a:round/>
            <a:headEnd/>
            <a:tailEnd type="stealth" w="med" len="lg"/>
          </a:ln>
          <a:effectLst/>
        </p:spPr>
        <p:txBody>
          <a:bodyPr lIns="69056" tIns="34529" rIns="69056" bIns="34529"/>
          <a:lstStyle/>
          <a:p>
            <a:pPr>
              <a:defRPr/>
            </a:pPr>
            <a:endParaRPr lang="en-GB" sz="1350" dirty="0">
              <a:effectLst>
                <a:outerShdw blurRad="38100" dist="38100" dir="2700000" algn="tl">
                  <a:srgbClr val="000000">
                    <a:alpha val="43137"/>
                  </a:srgbClr>
                </a:outerShdw>
              </a:effectLst>
            </a:endParaRPr>
          </a:p>
        </p:txBody>
      </p:sp>
      <p:sp>
        <p:nvSpPr>
          <p:cNvPr id="82963" name="Rectangle 33"/>
          <p:cNvSpPr>
            <a:spLocks noChangeArrowheads="1"/>
          </p:cNvSpPr>
          <p:nvPr/>
        </p:nvSpPr>
        <p:spPr bwMode="auto">
          <a:xfrm>
            <a:off x="3911205" y="5657850"/>
            <a:ext cx="3073003" cy="3429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050" dirty="0"/>
              <a:t>Multiple cell cavities</a:t>
            </a:r>
          </a:p>
        </p:txBody>
      </p:sp>
      <p:sp>
        <p:nvSpPr>
          <p:cNvPr id="20" name="Rectangle 19"/>
          <p:cNvSpPr/>
          <p:nvPr/>
        </p:nvSpPr>
        <p:spPr bwMode="auto">
          <a:xfrm>
            <a:off x="4595813" y="3949785"/>
            <a:ext cx="533400" cy="234553"/>
          </a:xfrm>
          <a:prstGeom prst="rect">
            <a:avLst/>
          </a:prstGeom>
          <a:solidFill>
            <a:schemeClr val="bg1"/>
          </a:solidFill>
          <a:ln w="25400" cap="flat" cmpd="sng" algn="ctr">
            <a:no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2" name="Rectangle 21"/>
          <p:cNvSpPr/>
          <p:nvPr/>
        </p:nvSpPr>
        <p:spPr bwMode="auto">
          <a:xfrm>
            <a:off x="7190185" y="4872039"/>
            <a:ext cx="679847" cy="250031"/>
          </a:xfrm>
          <a:prstGeom prst="rect">
            <a:avLst/>
          </a:prstGeom>
          <a:solidFill>
            <a:schemeClr val="bg1"/>
          </a:solidFill>
          <a:ln w="25400" cap="flat" cmpd="sng" algn="ctr">
            <a:no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3" name="Rectangle 22"/>
          <p:cNvSpPr/>
          <p:nvPr/>
        </p:nvSpPr>
        <p:spPr bwMode="auto">
          <a:xfrm>
            <a:off x="1143000" y="3935350"/>
            <a:ext cx="762000" cy="248840"/>
          </a:xfrm>
          <a:prstGeom prst="rect">
            <a:avLst/>
          </a:prstGeom>
          <a:solidFill>
            <a:schemeClr val="bg1"/>
          </a:solidFill>
          <a:ln w="25400" cap="flat" cmpd="sng" algn="ctr">
            <a:no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 name="TextBox 1"/>
          <p:cNvSpPr txBox="1"/>
          <p:nvPr/>
        </p:nvSpPr>
        <p:spPr>
          <a:xfrm>
            <a:off x="626365" y="5196774"/>
            <a:ext cx="3703946" cy="415498"/>
          </a:xfrm>
          <a:prstGeom prst="rect">
            <a:avLst/>
          </a:prstGeom>
          <a:noFill/>
        </p:spPr>
        <p:txBody>
          <a:bodyPr wrap="square" rtlCol="0">
            <a:spAutoFit/>
          </a:bodyPr>
          <a:lstStyle/>
          <a:p>
            <a:pPr>
              <a:buNone/>
            </a:pPr>
            <a:r>
              <a:rPr lang="en-US" sz="1050" dirty="0"/>
              <a:t>Typically used in applications with low beam loading, </a:t>
            </a:r>
            <a:br>
              <a:rPr lang="en-US" sz="1050" dirty="0"/>
            </a:br>
            <a:r>
              <a:rPr lang="en-US" sz="1050" dirty="0"/>
              <a:t>e.g. ring accelerators (storage rings)</a:t>
            </a:r>
          </a:p>
        </p:txBody>
      </p:sp>
      <p:sp>
        <p:nvSpPr>
          <p:cNvPr id="31" name="TextBox 30"/>
          <p:cNvSpPr txBox="1"/>
          <p:nvPr/>
        </p:nvSpPr>
        <p:spPr>
          <a:xfrm>
            <a:off x="4741989" y="5105891"/>
            <a:ext cx="3356915" cy="415498"/>
          </a:xfrm>
          <a:prstGeom prst="rect">
            <a:avLst/>
          </a:prstGeom>
          <a:noFill/>
        </p:spPr>
        <p:txBody>
          <a:bodyPr wrap="square" rtlCol="0">
            <a:spAutoFit/>
          </a:bodyPr>
          <a:lstStyle/>
          <a:p>
            <a:pPr>
              <a:buNone/>
            </a:pPr>
            <a:r>
              <a:rPr lang="en-US" sz="1050" dirty="0"/>
              <a:t>Typically used in applications with high beam loading, e.g. linear accelerators (</a:t>
            </a:r>
            <a:r>
              <a:rPr lang="en-US" sz="1050" dirty="0" err="1"/>
              <a:t>linacs</a:t>
            </a:r>
            <a:r>
              <a:rPr lang="en-US" sz="1050" dirty="0"/>
              <a:t>)</a:t>
            </a:r>
          </a:p>
        </p:txBody>
      </p:sp>
      <p:sp>
        <p:nvSpPr>
          <p:cNvPr id="36" name="Title 1">
            <a:extLst>
              <a:ext uri="{FF2B5EF4-FFF2-40B4-BE49-F238E27FC236}">
                <a16:creationId xmlns:a16="http://schemas.microsoft.com/office/drawing/2014/main" id="{EFCE51E1-1331-4030-85DA-3648AA3706ED}"/>
              </a:ext>
            </a:extLst>
          </p:cNvPr>
          <p:cNvSpPr txBox="1">
            <a:spLocks/>
          </p:cNvSpPr>
          <p:nvPr/>
        </p:nvSpPr>
        <p:spPr bwMode="auto">
          <a:xfrm>
            <a:off x="1230765" y="980683"/>
            <a:ext cx="6250414" cy="471821"/>
          </a:xfrm>
          <a:prstGeom prst="rect">
            <a:avLst/>
          </a:prstGeom>
          <a:noFill/>
          <a:ln w="19050">
            <a:noFill/>
            <a:miter lim="800000"/>
            <a:headEnd/>
            <a:tailEnd/>
          </a:ln>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125000"/>
              <a:buChar char="•"/>
              <a:defRPr kumimoji="1" sz="2000" b="1">
                <a:solidFill>
                  <a:srgbClr val="003399"/>
                </a:solidFill>
                <a:latin typeface="+mn-lt"/>
                <a:ea typeface="+mn-ea"/>
                <a:cs typeface="+mn-cs"/>
              </a:defRPr>
            </a:lvl1pPr>
            <a:lvl2pPr marL="742950" indent="-285750" algn="l" rtl="0" eaLnBrk="0" fontAlgn="base" hangingPunct="0">
              <a:spcBef>
                <a:spcPct val="20000"/>
              </a:spcBef>
              <a:spcAft>
                <a:spcPct val="0"/>
              </a:spcAft>
              <a:buChar char="–"/>
              <a:defRPr kumimoji="1" b="1">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Ø"/>
              <a:defRPr kumimoji="1" sz="1600">
                <a:solidFill>
                  <a:srgbClr val="006600"/>
                </a:solidFill>
                <a:latin typeface="+mn-lt"/>
              </a:defRPr>
            </a:lvl3pPr>
            <a:lvl4pPr marL="1600200" indent="-228600" algn="l" rtl="0" eaLnBrk="0" fontAlgn="base" hangingPunct="0">
              <a:spcBef>
                <a:spcPct val="20000"/>
              </a:spcBef>
              <a:spcAft>
                <a:spcPct val="0"/>
              </a:spcAft>
              <a:buChar char="–"/>
              <a:defRPr kumimoji="1" sz="1400">
                <a:solidFill>
                  <a:schemeClr val="tx1"/>
                </a:solidFill>
                <a:latin typeface="+mn-lt"/>
              </a:defRPr>
            </a:lvl4pPr>
            <a:lvl5pPr marL="2057400" indent="-228600" algn="l" rtl="0" eaLnBrk="0" fontAlgn="base" hangingPunct="0">
              <a:spcBef>
                <a:spcPct val="20000"/>
              </a:spcBef>
              <a:spcAft>
                <a:spcPct val="0"/>
              </a:spcAft>
              <a:buChar char="»"/>
              <a:defRPr kumimoji="1" sz="1200">
                <a:solidFill>
                  <a:schemeClr val="tx1"/>
                </a:solidFill>
                <a:latin typeface="+mn-lt"/>
              </a:defRPr>
            </a:lvl5pPr>
            <a:lvl6pPr marL="2514600" indent="-228600" algn="l" rtl="0" eaLnBrk="0" fontAlgn="base" hangingPunct="0">
              <a:spcBef>
                <a:spcPct val="20000"/>
              </a:spcBef>
              <a:spcAft>
                <a:spcPct val="0"/>
              </a:spcAft>
              <a:buChar char="»"/>
              <a:defRPr kumimoji="1" sz="1600">
                <a:solidFill>
                  <a:schemeClr val="tx1"/>
                </a:solidFill>
                <a:latin typeface="+mn-lt"/>
              </a:defRPr>
            </a:lvl6pPr>
            <a:lvl7pPr marL="2971800" indent="-228600" algn="l" rtl="0" eaLnBrk="0" fontAlgn="base" hangingPunct="0">
              <a:spcBef>
                <a:spcPct val="20000"/>
              </a:spcBef>
              <a:spcAft>
                <a:spcPct val="0"/>
              </a:spcAft>
              <a:buChar char="»"/>
              <a:defRPr kumimoji="1" sz="1600">
                <a:solidFill>
                  <a:schemeClr val="tx1"/>
                </a:solidFill>
                <a:latin typeface="+mn-lt"/>
              </a:defRPr>
            </a:lvl7pPr>
            <a:lvl8pPr marL="3429000" indent="-228600" algn="l" rtl="0" eaLnBrk="0" fontAlgn="base" hangingPunct="0">
              <a:spcBef>
                <a:spcPct val="20000"/>
              </a:spcBef>
              <a:spcAft>
                <a:spcPct val="0"/>
              </a:spcAft>
              <a:buChar char="»"/>
              <a:defRPr kumimoji="1" sz="1600">
                <a:solidFill>
                  <a:schemeClr val="tx1"/>
                </a:solidFill>
                <a:latin typeface="+mn-lt"/>
              </a:defRPr>
            </a:lvl8pPr>
            <a:lvl9pPr marL="3886200" indent="-228600" algn="l" rtl="0" eaLnBrk="0" fontAlgn="base" hangingPunct="0">
              <a:spcBef>
                <a:spcPct val="20000"/>
              </a:spcBef>
              <a:spcAft>
                <a:spcPct val="0"/>
              </a:spcAft>
              <a:buChar char="»"/>
              <a:defRPr kumimoji="1" sz="1600">
                <a:solidFill>
                  <a:schemeClr val="tx1"/>
                </a:solidFill>
                <a:latin typeface="+mn-lt"/>
              </a:defRPr>
            </a:lvl9pPr>
          </a:lstStyle>
          <a:p>
            <a:pPr marL="0" indent="0" algn="ctr">
              <a:buNone/>
            </a:pPr>
            <a:r>
              <a:rPr lang="en-US" sz="2400" dirty="0">
                <a:solidFill>
                  <a:srgbClr val="000099"/>
                </a:solidFill>
                <a:latin typeface="+mj-lt"/>
                <a:ea typeface="+mj-ea"/>
                <a:cs typeface="+mj-cs"/>
              </a:rPr>
              <a:t>RF-systems</a:t>
            </a:r>
            <a:endParaRPr lang="en-GB" sz="2400" dirty="0">
              <a:solidFill>
                <a:srgbClr val="000099"/>
              </a:solidFill>
              <a:latin typeface="+mj-lt"/>
              <a:ea typeface="+mj-ea"/>
              <a:cs typeface="+mj-cs"/>
            </a:endParaRPr>
          </a:p>
        </p:txBody>
      </p:sp>
      <p:grpSp>
        <p:nvGrpSpPr>
          <p:cNvPr id="7" name="Group 6">
            <a:extLst>
              <a:ext uri="{FF2B5EF4-FFF2-40B4-BE49-F238E27FC236}">
                <a16:creationId xmlns:a16="http://schemas.microsoft.com/office/drawing/2014/main" id="{EC66E222-92AE-4001-A007-2C4BF5178FD9}"/>
              </a:ext>
            </a:extLst>
          </p:cNvPr>
          <p:cNvGrpSpPr/>
          <p:nvPr/>
        </p:nvGrpSpPr>
        <p:grpSpPr>
          <a:xfrm>
            <a:off x="1034653" y="3507104"/>
            <a:ext cx="7022388" cy="1598788"/>
            <a:chOff x="1379537" y="3533138"/>
            <a:chExt cx="9363184" cy="2131717"/>
          </a:xfrm>
        </p:grpSpPr>
        <p:grpSp>
          <p:nvGrpSpPr>
            <p:cNvPr id="4" name="Group 3">
              <a:extLst>
                <a:ext uri="{FF2B5EF4-FFF2-40B4-BE49-F238E27FC236}">
                  <a16:creationId xmlns:a16="http://schemas.microsoft.com/office/drawing/2014/main" id="{59389BDD-F6A3-421A-B2F9-95D744D36B15}"/>
                </a:ext>
              </a:extLst>
            </p:cNvPr>
            <p:cNvGrpSpPr/>
            <p:nvPr/>
          </p:nvGrpSpPr>
          <p:grpSpPr>
            <a:xfrm>
              <a:off x="1379537" y="3748960"/>
              <a:ext cx="9363184" cy="1730623"/>
              <a:chOff x="1379537" y="3748960"/>
              <a:chExt cx="9363184" cy="1730623"/>
            </a:xfrm>
          </p:grpSpPr>
          <p:pic>
            <p:nvPicPr>
              <p:cNvPr id="82948" name="Picture 17"/>
              <p:cNvPicPr>
                <a:picLocks noChangeAspect="1" noChangeArrowheads="1"/>
              </p:cNvPicPr>
              <p:nvPr/>
            </p:nvPicPr>
            <p:blipFill>
              <a:blip r:embed="rId3" cstate="print"/>
              <a:srcRect/>
              <a:stretch>
                <a:fillRect/>
              </a:stretch>
            </p:blipFill>
            <p:spPr bwMode="auto">
              <a:xfrm>
                <a:off x="1524000" y="3748960"/>
                <a:ext cx="8666162" cy="1695450"/>
              </a:xfrm>
              <a:prstGeom prst="rect">
                <a:avLst/>
              </a:prstGeom>
              <a:noFill/>
              <a:ln w="9525" algn="ctr">
                <a:noFill/>
                <a:miter lim="800000"/>
                <a:headEnd/>
                <a:tailEnd/>
              </a:ln>
            </p:spPr>
          </p:pic>
          <p:sp>
            <p:nvSpPr>
              <p:cNvPr id="21" name="Rectangle 20"/>
              <p:cNvSpPr/>
              <p:nvPr/>
            </p:nvSpPr>
            <p:spPr bwMode="auto">
              <a:xfrm>
                <a:off x="6064250" y="3969393"/>
                <a:ext cx="881064" cy="1423114"/>
              </a:xfrm>
              <a:prstGeom prst="rect">
                <a:avLst/>
              </a:prstGeom>
              <a:solidFill>
                <a:schemeClr val="bg1"/>
              </a:solidFill>
              <a:ln w="25400" cap="flat" cmpd="sng" algn="ctr">
                <a:no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4" name="Rectangle 23"/>
              <p:cNvSpPr/>
              <p:nvPr/>
            </p:nvSpPr>
            <p:spPr bwMode="auto">
              <a:xfrm>
                <a:off x="1379537" y="4335241"/>
                <a:ext cx="1079501" cy="1032564"/>
              </a:xfrm>
              <a:prstGeom prst="rect">
                <a:avLst/>
              </a:prstGeom>
              <a:solidFill>
                <a:schemeClr val="bg1"/>
              </a:solidFill>
              <a:ln w="25400" cap="flat" cmpd="sng" algn="ctr">
                <a:no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5" name="Rectangle 24"/>
              <p:cNvSpPr/>
              <p:nvPr/>
            </p:nvSpPr>
            <p:spPr bwMode="auto">
              <a:xfrm>
                <a:off x="9282975" y="5150634"/>
                <a:ext cx="1124180" cy="328949"/>
              </a:xfrm>
              <a:prstGeom prst="rect">
                <a:avLst/>
              </a:prstGeom>
              <a:solidFill>
                <a:schemeClr val="bg1"/>
              </a:solidFill>
              <a:ln w="25400" cap="flat" cmpd="sng" algn="ctr">
                <a:no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82973" name="Rectangle 24"/>
              <p:cNvSpPr>
                <a:spLocks noChangeArrowheads="1"/>
              </p:cNvSpPr>
              <p:nvPr/>
            </p:nvSpPr>
            <p:spPr bwMode="auto">
              <a:xfrm>
                <a:off x="10026759" y="4820826"/>
                <a:ext cx="715962" cy="228600"/>
              </a:xfrm>
              <a:prstGeom prst="rect">
                <a:avLst/>
              </a:prstGeom>
              <a:solidFill>
                <a:schemeClr val="bg1"/>
              </a:solidFill>
              <a:ln w="9525">
                <a:noFill/>
                <a:miter lim="800000"/>
                <a:headEnd/>
                <a:tailEnd/>
              </a:ln>
            </p:spPr>
            <p:txBody>
              <a:bodyPr lIns="0" tIns="0" rIns="0" bIns="0" anchor="ctr" anchorCtr="1"/>
              <a:lstStyle/>
              <a:p>
                <a:pPr algn="ctr">
                  <a:spcBef>
                    <a:spcPct val="0"/>
                  </a:spcBef>
                  <a:buClrTx/>
                  <a:buSzTx/>
                  <a:buFontTx/>
                  <a:buNone/>
                </a:pPr>
                <a:r>
                  <a:rPr lang="en-US" sz="750" dirty="0"/>
                  <a:t>RF load</a:t>
                </a:r>
              </a:p>
            </p:txBody>
          </p:sp>
        </p:grpSp>
        <p:sp>
          <p:nvSpPr>
            <p:cNvPr id="6" name="Rectangle 5">
              <a:extLst>
                <a:ext uri="{FF2B5EF4-FFF2-40B4-BE49-F238E27FC236}">
                  <a16:creationId xmlns:a16="http://schemas.microsoft.com/office/drawing/2014/main" id="{FBB56163-9D9B-4679-8A84-07A3170DB0AA}"/>
                </a:ext>
              </a:extLst>
            </p:cNvPr>
            <p:cNvSpPr/>
            <p:nvPr/>
          </p:nvSpPr>
          <p:spPr bwMode="auto">
            <a:xfrm>
              <a:off x="5770093" y="3533138"/>
              <a:ext cx="357658" cy="213171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8" name="TextBox 7">
            <a:extLst>
              <a:ext uri="{FF2B5EF4-FFF2-40B4-BE49-F238E27FC236}">
                <a16:creationId xmlns:a16="http://schemas.microsoft.com/office/drawing/2014/main" id="{2B5C49A9-64BD-4253-BEFD-1470BEE28234}"/>
              </a:ext>
            </a:extLst>
          </p:cNvPr>
          <p:cNvSpPr txBox="1"/>
          <p:nvPr/>
        </p:nvSpPr>
        <p:spPr>
          <a:xfrm>
            <a:off x="14725" y="1573666"/>
            <a:ext cx="3472616" cy="230832"/>
          </a:xfrm>
          <a:prstGeom prst="rect">
            <a:avLst/>
          </a:prstGeom>
          <a:noFill/>
        </p:spPr>
        <p:txBody>
          <a:bodyPr wrap="square" rtlCol="0">
            <a:spAutoFit/>
          </a:bodyPr>
          <a:lstStyle/>
          <a:p>
            <a:r>
              <a:rPr lang="en-US" sz="900" dirty="0"/>
              <a:t>source: F. Caspers et al., </a:t>
            </a:r>
            <a:r>
              <a:rPr lang="en-US" sz="900" i="1" dirty="0"/>
              <a:t>JUAS 2021</a:t>
            </a:r>
            <a:endParaRPr lang="en-GB" sz="900" i="1" dirty="0"/>
          </a:p>
        </p:txBody>
      </p:sp>
    </p:spTree>
    <p:extLst>
      <p:ext uri="{BB962C8B-B14F-4D97-AF65-F5344CB8AC3E}">
        <p14:creationId xmlns:p14="http://schemas.microsoft.com/office/powerpoint/2010/main" val="392435935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Disc-loaded circular waveguide (1/2)</a:t>
            </a:r>
            <a:endParaRPr lang="en-GB" dirty="0"/>
          </a:p>
        </p:txBody>
      </p:sp>
      <p:grpSp>
        <p:nvGrpSpPr>
          <p:cNvPr id="118" name="Group 117">
            <a:extLst>
              <a:ext uri="{FF2B5EF4-FFF2-40B4-BE49-F238E27FC236}">
                <a16:creationId xmlns:a16="http://schemas.microsoft.com/office/drawing/2014/main" id="{1539891F-D764-46B7-B603-0C4E4772BC1E}"/>
              </a:ext>
            </a:extLst>
          </p:cNvPr>
          <p:cNvGrpSpPr/>
          <p:nvPr/>
        </p:nvGrpSpPr>
        <p:grpSpPr>
          <a:xfrm>
            <a:off x="2613346" y="1644462"/>
            <a:ext cx="3762785" cy="1356511"/>
            <a:chOff x="3009635" y="1912003"/>
            <a:chExt cx="5017047" cy="1808681"/>
          </a:xfrm>
        </p:grpSpPr>
        <p:grpSp>
          <p:nvGrpSpPr>
            <p:cNvPr id="67" name="Group 66">
              <a:extLst>
                <a:ext uri="{FF2B5EF4-FFF2-40B4-BE49-F238E27FC236}">
                  <a16:creationId xmlns:a16="http://schemas.microsoft.com/office/drawing/2014/main" id="{E782621B-954C-4948-BC29-4A051159C0B5}"/>
                </a:ext>
              </a:extLst>
            </p:cNvPr>
            <p:cNvGrpSpPr/>
            <p:nvPr/>
          </p:nvGrpSpPr>
          <p:grpSpPr>
            <a:xfrm>
              <a:off x="3009635" y="1912003"/>
              <a:ext cx="5017047" cy="1808681"/>
              <a:chOff x="3009635" y="1912003"/>
              <a:chExt cx="5017047" cy="1808681"/>
            </a:xfrm>
          </p:grpSpPr>
          <p:grpSp>
            <p:nvGrpSpPr>
              <p:cNvPr id="66" name="Group 65">
                <a:extLst>
                  <a:ext uri="{FF2B5EF4-FFF2-40B4-BE49-F238E27FC236}">
                    <a16:creationId xmlns:a16="http://schemas.microsoft.com/office/drawing/2014/main" id="{93F5E5E8-148C-4F8A-B44B-4671386E5444}"/>
                  </a:ext>
                </a:extLst>
              </p:cNvPr>
              <p:cNvGrpSpPr/>
              <p:nvPr/>
            </p:nvGrpSpPr>
            <p:grpSpPr>
              <a:xfrm>
                <a:off x="3009635" y="1912003"/>
                <a:ext cx="5017047" cy="1808681"/>
                <a:chOff x="3009635" y="1912003"/>
                <a:chExt cx="5017047" cy="1808681"/>
              </a:xfrm>
            </p:grpSpPr>
            <p:grpSp>
              <p:nvGrpSpPr>
                <p:cNvPr id="64" name="Group 63">
                  <a:extLst>
                    <a:ext uri="{FF2B5EF4-FFF2-40B4-BE49-F238E27FC236}">
                      <a16:creationId xmlns:a16="http://schemas.microsoft.com/office/drawing/2014/main" id="{E44E3F46-CB2A-4447-87B7-CEBCC1F5DBC5}"/>
                    </a:ext>
                  </a:extLst>
                </p:cNvPr>
                <p:cNvGrpSpPr/>
                <p:nvPr/>
              </p:nvGrpSpPr>
              <p:grpSpPr>
                <a:xfrm>
                  <a:off x="3009635" y="1912003"/>
                  <a:ext cx="4393041" cy="1808681"/>
                  <a:chOff x="3009635" y="1912003"/>
                  <a:chExt cx="4393041" cy="1808681"/>
                </a:xfrm>
              </p:grpSpPr>
              <p:grpSp>
                <p:nvGrpSpPr>
                  <p:cNvPr id="16" name="Group 15">
                    <a:extLst>
                      <a:ext uri="{FF2B5EF4-FFF2-40B4-BE49-F238E27FC236}">
                        <a16:creationId xmlns:a16="http://schemas.microsoft.com/office/drawing/2014/main" id="{98C9A25D-D56D-43EF-B44E-18F96A181277}"/>
                      </a:ext>
                    </a:extLst>
                  </p:cNvPr>
                  <p:cNvGrpSpPr/>
                  <p:nvPr/>
                </p:nvGrpSpPr>
                <p:grpSpPr>
                  <a:xfrm>
                    <a:off x="3009635" y="1912003"/>
                    <a:ext cx="2049430" cy="1805033"/>
                    <a:chOff x="3009635" y="1912003"/>
                    <a:chExt cx="2049430" cy="1805033"/>
                  </a:xfrm>
                </p:grpSpPr>
                <p:sp>
                  <p:nvSpPr>
                    <p:cNvPr id="5" name="Oval 4">
                      <a:extLst>
                        <a:ext uri="{FF2B5EF4-FFF2-40B4-BE49-F238E27FC236}">
                          <a16:creationId xmlns:a16="http://schemas.microsoft.com/office/drawing/2014/main" id="{6F5C82D8-EB5E-4C73-84E9-63CE702FBA64}"/>
                        </a:ext>
                      </a:extLst>
                    </p:cNvPr>
                    <p:cNvSpPr/>
                    <p:nvPr/>
                  </p:nvSpPr>
                  <p:spPr bwMode="auto">
                    <a:xfrm>
                      <a:off x="3009635" y="1976754"/>
                      <a:ext cx="921720" cy="1721082"/>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3" name="Rectangle 2">
                      <a:extLst>
                        <a:ext uri="{FF2B5EF4-FFF2-40B4-BE49-F238E27FC236}">
                          <a16:creationId xmlns:a16="http://schemas.microsoft.com/office/drawing/2014/main" id="{BEB51D98-3D61-4AA4-8AE6-E61AE4FC549E}"/>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13" name="Group 12">
                      <a:extLst>
                        <a:ext uri="{FF2B5EF4-FFF2-40B4-BE49-F238E27FC236}">
                          <a16:creationId xmlns:a16="http://schemas.microsoft.com/office/drawing/2014/main" id="{74A0D7AF-AF5C-47D1-9E11-3A5EE4399368}"/>
                        </a:ext>
                      </a:extLst>
                    </p:cNvPr>
                    <p:cNvGrpSpPr/>
                    <p:nvPr/>
                  </p:nvGrpSpPr>
                  <p:grpSpPr>
                    <a:xfrm>
                      <a:off x="3446055" y="1912003"/>
                      <a:ext cx="1613010" cy="1805033"/>
                      <a:chOff x="4482990" y="1931206"/>
                      <a:chExt cx="1613010" cy="1805033"/>
                    </a:xfrm>
                  </p:grpSpPr>
                  <p:sp>
                    <p:nvSpPr>
                      <p:cNvPr id="4" name="Rectangle 3">
                        <a:extLst>
                          <a:ext uri="{FF2B5EF4-FFF2-40B4-BE49-F238E27FC236}">
                            <a16:creationId xmlns:a16="http://schemas.microsoft.com/office/drawing/2014/main" id="{4B324CE6-3A45-46F2-8315-B3A64D6475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11" name="Group 10">
                        <a:extLst>
                          <a:ext uri="{FF2B5EF4-FFF2-40B4-BE49-F238E27FC236}">
                            <a16:creationId xmlns:a16="http://schemas.microsoft.com/office/drawing/2014/main" id="{626EA03B-EADE-4634-9387-F8A8D0E48D64}"/>
                          </a:ext>
                        </a:extLst>
                      </p:cNvPr>
                      <p:cNvGrpSpPr/>
                      <p:nvPr/>
                    </p:nvGrpSpPr>
                    <p:grpSpPr>
                      <a:xfrm>
                        <a:off x="5141545" y="1931206"/>
                        <a:ext cx="954455" cy="1805033"/>
                        <a:chOff x="5141545" y="1931206"/>
                        <a:chExt cx="954455" cy="1805033"/>
                      </a:xfrm>
                    </p:grpSpPr>
                    <p:grpSp>
                      <p:nvGrpSpPr>
                        <p:cNvPr id="8" name="Group 7">
                          <a:extLst>
                            <a:ext uri="{FF2B5EF4-FFF2-40B4-BE49-F238E27FC236}">
                              <a16:creationId xmlns:a16="http://schemas.microsoft.com/office/drawing/2014/main" id="{DADD4E10-A488-4795-B452-2105FA9ACBEF}"/>
                            </a:ext>
                          </a:extLst>
                        </p:cNvPr>
                        <p:cNvGrpSpPr/>
                        <p:nvPr/>
                      </p:nvGrpSpPr>
                      <p:grpSpPr>
                        <a:xfrm>
                          <a:off x="5141545" y="1931206"/>
                          <a:ext cx="954455" cy="1766629"/>
                          <a:chOff x="5218355" y="1931205"/>
                          <a:chExt cx="954455" cy="1766629"/>
                        </a:xfrm>
                      </p:grpSpPr>
                      <p:sp>
                        <p:nvSpPr>
                          <p:cNvPr id="6" name="Oval 5">
                            <a:extLst>
                              <a:ext uri="{FF2B5EF4-FFF2-40B4-BE49-F238E27FC236}">
                                <a16:creationId xmlns:a16="http://schemas.microsoft.com/office/drawing/2014/main" id="{BF9B7255-AED6-4287-ADBD-66194F5B63A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7" name="Rectangle 6">
                            <a:extLst>
                              <a:ext uri="{FF2B5EF4-FFF2-40B4-BE49-F238E27FC236}">
                                <a16:creationId xmlns:a16="http://schemas.microsoft.com/office/drawing/2014/main" id="{ECB81E82-A0C3-487C-9EF3-984D47DA9607}"/>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9" name="Rectangle 8">
                          <a:extLst>
                            <a:ext uri="{FF2B5EF4-FFF2-40B4-BE49-F238E27FC236}">
                              <a16:creationId xmlns:a16="http://schemas.microsoft.com/office/drawing/2014/main" id="{AAC4AF4C-F89E-4999-B961-63FD20D4628E}"/>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 name="Rectangle 9">
                          <a:extLst>
                            <a:ext uri="{FF2B5EF4-FFF2-40B4-BE49-F238E27FC236}">
                              <a16:creationId xmlns:a16="http://schemas.microsoft.com/office/drawing/2014/main" id="{7041297A-8C93-478E-9206-7CBED2EB03C6}"/>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grpSp>
                <p:nvGrpSpPr>
                  <p:cNvPr id="18" name="Group 17">
                    <a:extLst>
                      <a:ext uri="{FF2B5EF4-FFF2-40B4-BE49-F238E27FC236}">
                        <a16:creationId xmlns:a16="http://schemas.microsoft.com/office/drawing/2014/main" id="{51ABCC14-0E84-461D-8D48-C4482D8DC3FA}"/>
                      </a:ext>
                    </a:extLst>
                  </p:cNvPr>
                  <p:cNvGrpSpPr/>
                  <p:nvPr/>
                </p:nvGrpSpPr>
                <p:grpSpPr>
                  <a:xfrm>
                    <a:off x="4363013" y="1915575"/>
                    <a:ext cx="1689820" cy="1805033"/>
                    <a:chOff x="3369245" y="1912003"/>
                    <a:chExt cx="1689820" cy="1805033"/>
                  </a:xfrm>
                </p:grpSpPr>
                <p:sp>
                  <p:nvSpPr>
                    <p:cNvPr id="20" name="Rectangle 19">
                      <a:extLst>
                        <a:ext uri="{FF2B5EF4-FFF2-40B4-BE49-F238E27FC236}">
                          <a16:creationId xmlns:a16="http://schemas.microsoft.com/office/drawing/2014/main" id="{8F27DBDD-D8E9-43F7-9705-6C6540C6D568}"/>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21" name="Group 20">
                      <a:extLst>
                        <a:ext uri="{FF2B5EF4-FFF2-40B4-BE49-F238E27FC236}">
                          <a16:creationId xmlns:a16="http://schemas.microsoft.com/office/drawing/2014/main" id="{1D1B1A9F-AC0B-4109-8E74-CF1196C14723}"/>
                        </a:ext>
                      </a:extLst>
                    </p:cNvPr>
                    <p:cNvGrpSpPr/>
                    <p:nvPr/>
                  </p:nvGrpSpPr>
                  <p:grpSpPr>
                    <a:xfrm>
                      <a:off x="3446055" y="1912003"/>
                      <a:ext cx="1613010" cy="1805033"/>
                      <a:chOff x="4482990" y="1931206"/>
                      <a:chExt cx="1613010" cy="1805033"/>
                    </a:xfrm>
                  </p:grpSpPr>
                  <p:sp>
                    <p:nvSpPr>
                      <p:cNvPr id="22" name="Rectangle 21">
                        <a:extLst>
                          <a:ext uri="{FF2B5EF4-FFF2-40B4-BE49-F238E27FC236}">
                            <a16:creationId xmlns:a16="http://schemas.microsoft.com/office/drawing/2014/main" id="{E0CA9A6C-3893-4DC3-8DF5-FA9D374D29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23" name="Group 22">
                        <a:extLst>
                          <a:ext uri="{FF2B5EF4-FFF2-40B4-BE49-F238E27FC236}">
                            <a16:creationId xmlns:a16="http://schemas.microsoft.com/office/drawing/2014/main" id="{FFE25942-961F-4946-87C0-0C0174E5E23C}"/>
                          </a:ext>
                        </a:extLst>
                      </p:cNvPr>
                      <p:cNvGrpSpPr/>
                      <p:nvPr/>
                    </p:nvGrpSpPr>
                    <p:grpSpPr>
                      <a:xfrm>
                        <a:off x="5141545" y="1931206"/>
                        <a:ext cx="954455" cy="1805033"/>
                        <a:chOff x="5141545" y="1931206"/>
                        <a:chExt cx="954455" cy="1805033"/>
                      </a:xfrm>
                    </p:grpSpPr>
                    <p:grpSp>
                      <p:nvGrpSpPr>
                        <p:cNvPr id="24" name="Group 23">
                          <a:extLst>
                            <a:ext uri="{FF2B5EF4-FFF2-40B4-BE49-F238E27FC236}">
                              <a16:creationId xmlns:a16="http://schemas.microsoft.com/office/drawing/2014/main" id="{1E695BC7-EE93-4A66-BD10-E7FA8788E9D7}"/>
                            </a:ext>
                          </a:extLst>
                        </p:cNvPr>
                        <p:cNvGrpSpPr/>
                        <p:nvPr/>
                      </p:nvGrpSpPr>
                      <p:grpSpPr>
                        <a:xfrm>
                          <a:off x="5141545" y="1931206"/>
                          <a:ext cx="954455" cy="1766629"/>
                          <a:chOff x="5218355" y="1931205"/>
                          <a:chExt cx="954455" cy="1766629"/>
                        </a:xfrm>
                      </p:grpSpPr>
                      <p:sp>
                        <p:nvSpPr>
                          <p:cNvPr id="27" name="Oval 26">
                            <a:extLst>
                              <a:ext uri="{FF2B5EF4-FFF2-40B4-BE49-F238E27FC236}">
                                <a16:creationId xmlns:a16="http://schemas.microsoft.com/office/drawing/2014/main" id="{E28B0CDB-85EC-46C7-AC2D-0B5FBB0A80E8}"/>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28" name="Rectangle 27">
                            <a:extLst>
                              <a:ext uri="{FF2B5EF4-FFF2-40B4-BE49-F238E27FC236}">
                                <a16:creationId xmlns:a16="http://schemas.microsoft.com/office/drawing/2014/main" id="{6B018423-9A17-42B8-B51C-CD047699BD28}"/>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25" name="Rectangle 24">
                          <a:extLst>
                            <a:ext uri="{FF2B5EF4-FFF2-40B4-BE49-F238E27FC236}">
                              <a16:creationId xmlns:a16="http://schemas.microsoft.com/office/drawing/2014/main" id="{F92535C0-BC24-444A-BA22-A1EF44289C78}"/>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26" name="Rectangle 25">
                          <a:extLst>
                            <a:ext uri="{FF2B5EF4-FFF2-40B4-BE49-F238E27FC236}">
                              <a16:creationId xmlns:a16="http://schemas.microsoft.com/office/drawing/2014/main" id="{AFCF9E20-DF77-4069-8AF5-63C61A3F7431}"/>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grpSp>
                <p:nvGrpSpPr>
                  <p:cNvPr id="29" name="Group 28">
                    <a:extLst>
                      <a:ext uri="{FF2B5EF4-FFF2-40B4-BE49-F238E27FC236}">
                        <a16:creationId xmlns:a16="http://schemas.microsoft.com/office/drawing/2014/main" id="{CB91F35A-D4B6-4CF2-9AA9-3CD6F8177131}"/>
                      </a:ext>
                    </a:extLst>
                  </p:cNvPr>
                  <p:cNvGrpSpPr/>
                  <p:nvPr/>
                </p:nvGrpSpPr>
                <p:grpSpPr>
                  <a:xfrm>
                    <a:off x="5333570" y="1915651"/>
                    <a:ext cx="1689820" cy="1805033"/>
                    <a:chOff x="3369245" y="1912003"/>
                    <a:chExt cx="1689820" cy="1805033"/>
                  </a:xfrm>
                </p:grpSpPr>
                <p:sp>
                  <p:nvSpPr>
                    <p:cNvPr id="31" name="Rectangle 30">
                      <a:extLst>
                        <a:ext uri="{FF2B5EF4-FFF2-40B4-BE49-F238E27FC236}">
                          <a16:creationId xmlns:a16="http://schemas.microsoft.com/office/drawing/2014/main" id="{EEEC42A1-1077-43B8-B690-72E1BFB476B4}"/>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32" name="Group 31">
                      <a:extLst>
                        <a:ext uri="{FF2B5EF4-FFF2-40B4-BE49-F238E27FC236}">
                          <a16:creationId xmlns:a16="http://schemas.microsoft.com/office/drawing/2014/main" id="{5E61AC64-02C6-4926-AFCB-D60316F6DD57}"/>
                        </a:ext>
                      </a:extLst>
                    </p:cNvPr>
                    <p:cNvGrpSpPr/>
                    <p:nvPr/>
                  </p:nvGrpSpPr>
                  <p:grpSpPr>
                    <a:xfrm>
                      <a:off x="3439196" y="1912003"/>
                      <a:ext cx="1619869" cy="1805033"/>
                      <a:chOff x="4476131" y="1931206"/>
                      <a:chExt cx="1619869" cy="1805033"/>
                    </a:xfrm>
                  </p:grpSpPr>
                  <p:sp>
                    <p:nvSpPr>
                      <p:cNvPr id="33" name="Rectangle 32">
                        <a:extLst>
                          <a:ext uri="{FF2B5EF4-FFF2-40B4-BE49-F238E27FC236}">
                            <a16:creationId xmlns:a16="http://schemas.microsoft.com/office/drawing/2014/main" id="{8A015398-EC66-47ED-AEB9-2CD6EE5B88B4}"/>
                          </a:ext>
                        </a:extLst>
                      </p:cNvPr>
                      <p:cNvSpPr/>
                      <p:nvPr/>
                    </p:nvSpPr>
                    <p:spPr bwMode="auto">
                      <a:xfrm>
                        <a:off x="4476131" y="2075149"/>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34" name="Group 33">
                        <a:extLst>
                          <a:ext uri="{FF2B5EF4-FFF2-40B4-BE49-F238E27FC236}">
                            <a16:creationId xmlns:a16="http://schemas.microsoft.com/office/drawing/2014/main" id="{EDC18FA0-A320-41F4-8EBE-33CDCD183029}"/>
                          </a:ext>
                        </a:extLst>
                      </p:cNvPr>
                      <p:cNvGrpSpPr/>
                      <p:nvPr/>
                    </p:nvGrpSpPr>
                    <p:grpSpPr>
                      <a:xfrm>
                        <a:off x="5141545" y="1931206"/>
                        <a:ext cx="954455" cy="1805033"/>
                        <a:chOff x="5141545" y="1931206"/>
                        <a:chExt cx="954455" cy="1805033"/>
                      </a:xfrm>
                    </p:grpSpPr>
                    <p:grpSp>
                      <p:nvGrpSpPr>
                        <p:cNvPr id="35" name="Group 34">
                          <a:extLst>
                            <a:ext uri="{FF2B5EF4-FFF2-40B4-BE49-F238E27FC236}">
                              <a16:creationId xmlns:a16="http://schemas.microsoft.com/office/drawing/2014/main" id="{2BD4060F-0975-4155-8437-377C79E686D7}"/>
                            </a:ext>
                          </a:extLst>
                        </p:cNvPr>
                        <p:cNvGrpSpPr/>
                        <p:nvPr/>
                      </p:nvGrpSpPr>
                      <p:grpSpPr>
                        <a:xfrm>
                          <a:off x="5141545" y="1931206"/>
                          <a:ext cx="954455" cy="1766629"/>
                          <a:chOff x="5218355" y="1931205"/>
                          <a:chExt cx="954455" cy="1766629"/>
                        </a:xfrm>
                      </p:grpSpPr>
                      <p:sp>
                        <p:nvSpPr>
                          <p:cNvPr id="38" name="Oval 37">
                            <a:extLst>
                              <a:ext uri="{FF2B5EF4-FFF2-40B4-BE49-F238E27FC236}">
                                <a16:creationId xmlns:a16="http://schemas.microsoft.com/office/drawing/2014/main" id="{33AE7C32-1B35-4E24-B5CA-7E5B07373F2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39" name="Rectangle 38">
                            <a:extLst>
                              <a:ext uri="{FF2B5EF4-FFF2-40B4-BE49-F238E27FC236}">
                                <a16:creationId xmlns:a16="http://schemas.microsoft.com/office/drawing/2014/main" id="{EB30A427-AB09-4B4C-839B-0474E97B5B7A}"/>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36" name="Rectangle 35">
                          <a:extLst>
                            <a:ext uri="{FF2B5EF4-FFF2-40B4-BE49-F238E27FC236}">
                              <a16:creationId xmlns:a16="http://schemas.microsoft.com/office/drawing/2014/main" id="{0ADB1919-EDE8-489A-B619-5F5CE65BA741}"/>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37" name="Rectangle 36">
                          <a:extLst>
                            <a:ext uri="{FF2B5EF4-FFF2-40B4-BE49-F238E27FC236}">
                              <a16:creationId xmlns:a16="http://schemas.microsoft.com/office/drawing/2014/main" id="{F2A097C1-D6CE-4E60-B5E5-00149A78A2D2}"/>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sp>
                <p:nvSpPr>
                  <p:cNvPr id="42" name="Rectangle 41">
                    <a:extLst>
                      <a:ext uri="{FF2B5EF4-FFF2-40B4-BE49-F238E27FC236}">
                        <a16:creationId xmlns:a16="http://schemas.microsoft.com/office/drawing/2014/main" id="{81022CC5-AB5A-42C9-810B-C652BF05329B}"/>
                      </a:ext>
                    </a:extLst>
                  </p:cNvPr>
                  <p:cNvSpPr/>
                  <p:nvPr/>
                </p:nvSpPr>
                <p:spPr bwMode="auto">
                  <a:xfrm>
                    <a:off x="6327336"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grpSp>
              <p:nvGrpSpPr>
                <p:cNvPr id="43" name="Group 42">
                  <a:extLst>
                    <a:ext uri="{FF2B5EF4-FFF2-40B4-BE49-F238E27FC236}">
                      <a16:creationId xmlns:a16="http://schemas.microsoft.com/office/drawing/2014/main" id="{3A4DDDD9-F750-4053-BF23-187A6EA2DEE9}"/>
                    </a:ext>
                  </a:extLst>
                </p:cNvPr>
                <p:cNvGrpSpPr/>
                <p:nvPr/>
              </p:nvGrpSpPr>
              <p:grpSpPr>
                <a:xfrm>
                  <a:off x="6413672" y="1912003"/>
                  <a:ext cx="1613010" cy="1805033"/>
                  <a:chOff x="4482990" y="1931206"/>
                  <a:chExt cx="1613010" cy="1805033"/>
                </a:xfrm>
              </p:grpSpPr>
              <p:sp>
                <p:nvSpPr>
                  <p:cNvPr id="44" name="Rectangle 43">
                    <a:extLst>
                      <a:ext uri="{FF2B5EF4-FFF2-40B4-BE49-F238E27FC236}">
                        <a16:creationId xmlns:a16="http://schemas.microsoft.com/office/drawing/2014/main" id="{2A784E37-4BDB-4731-896D-36D36E518B39}"/>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45" name="Group 44">
                    <a:extLst>
                      <a:ext uri="{FF2B5EF4-FFF2-40B4-BE49-F238E27FC236}">
                        <a16:creationId xmlns:a16="http://schemas.microsoft.com/office/drawing/2014/main" id="{06489422-0F8C-476B-BF53-11BC733BFD48}"/>
                      </a:ext>
                    </a:extLst>
                  </p:cNvPr>
                  <p:cNvGrpSpPr/>
                  <p:nvPr/>
                </p:nvGrpSpPr>
                <p:grpSpPr>
                  <a:xfrm>
                    <a:off x="5141545" y="1931206"/>
                    <a:ext cx="954455" cy="1805033"/>
                    <a:chOff x="5141545" y="1931206"/>
                    <a:chExt cx="954455" cy="1805033"/>
                  </a:xfrm>
                </p:grpSpPr>
                <p:grpSp>
                  <p:nvGrpSpPr>
                    <p:cNvPr id="46" name="Group 45">
                      <a:extLst>
                        <a:ext uri="{FF2B5EF4-FFF2-40B4-BE49-F238E27FC236}">
                          <a16:creationId xmlns:a16="http://schemas.microsoft.com/office/drawing/2014/main" id="{9F174D0D-3FAA-4E29-B945-10A46C8651B4}"/>
                        </a:ext>
                      </a:extLst>
                    </p:cNvPr>
                    <p:cNvGrpSpPr/>
                    <p:nvPr/>
                  </p:nvGrpSpPr>
                  <p:grpSpPr>
                    <a:xfrm>
                      <a:off x="5141545" y="1931206"/>
                      <a:ext cx="954455" cy="1766629"/>
                      <a:chOff x="5218355" y="1931205"/>
                      <a:chExt cx="954455" cy="1766629"/>
                    </a:xfrm>
                  </p:grpSpPr>
                  <p:sp>
                    <p:nvSpPr>
                      <p:cNvPr id="49" name="Oval 48">
                        <a:extLst>
                          <a:ext uri="{FF2B5EF4-FFF2-40B4-BE49-F238E27FC236}">
                            <a16:creationId xmlns:a16="http://schemas.microsoft.com/office/drawing/2014/main" id="{21B3E4A4-0FC7-495B-91BA-D66286DB125B}"/>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50" name="Rectangle 49">
                        <a:extLst>
                          <a:ext uri="{FF2B5EF4-FFF2-40B4-BE49-F238E27FC236}">
                            <a16:creationId xmlns:a16="http://schemas.microsoft.com/office/drawing/2014/main" id="{3B71D600-1342-4605-B5DC-82F774D536FD}"/>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47" name="Rectangle 46">
                      <a:extLst>
                        <a:ext uri="{FF2B5EF4-FFF2-40B4-BE49-F238E27FC236}">
                          <a16:creationId xmlns:a16="http://schemas.microsoft.com/office/drawing/2014/main" id="{14855CBC-4539-4157-AA9B-02A90859024D}"/>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48" name="Rectangle 47">
                      <a:extLst>
                        <a:ext uri="{FF2B5EF4-FFF2-40B4-BE49-F238E27FC236}">
                          <a16:creationId xmlns:a16="http://schemas.microsoft.com/office/drawing/2014/main" id="{CC6B70DE-F00A-4E41-B281-0B73DA9222A3}"/>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sp>
            <p:nvSpPr>
              <p:cNvPr id="63" name="Rectangle 62">
                <a:extLst>
                  <a:ext uri="{FF2B5EF4-FFF2-40B4-BE49-F238E27FC236}">
                    <a16:creationId xmlns:a16="http://schemas.microsoft.com/office/drawing/2014/main" id="{2FBC2A16-72E9-4BE5-8F74-657BE7565D4E}"/>
                  </a:ext>
                </a:extLst>
              </p:cNvPr>
              <p:cNvSpPr/>
              <p:nvPr/>
            </p:nvSpPr>
            <p:spPr bwMode="auto">
              <a:xfrm>
                <a:off x="7324960" y="2891333"/>
                <a:ext cx="80206" cy="80650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grpSp>
          <p:nvGrpSpPr>
            <p:cNvPr id="71" name="Group 70">
              <a:extLst>
                <a:ext uri="{FF2B5EF4-FFF2-40B4-BE49-F238E27FC236}">
                  <a16:creationId xmlns:a16="http://schemas.microsoft.com/office/drawing/2014/main" id="{7204C283-7AF3-44FE-BC06-A242B0334736}"/>
                </a:ext>
              </a:extLst>
            </p:cNvPr>
            <p:cNvGrpSpPr/>
            <p:nvPr/>
          </p:nvGrpSpPr>
          <p:grpSpPr>
            <a:xfrm>
              <a:off x="7273775" y="2712891"/>
              <a:ext cx="203631" cy="178445"/>
              <a:chOff x="8174444" y="2673600"/>
              <a:chExt cx="203631" cy="192028"/>
            </a:xfrm>
          </p:grpSpPr>
          <p:sp>
            <p:nvSpPr>
              <p:cNvPr id="69" name="Oval 68">
                <a:extLst>
                  <a:ext uri="{FF2B5EF4-FFF2-40B4-BE49-F238E27FC236}">
                    <a16:creationId xmlns:a16="http://schemas.microsoft.com/office/drawing/2014/main" id="{EDFDA652-B429-4024-8232-558D715B429D}"/>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70" name="Rectangle 69">
                <a:extLst>
                  <a:ext uri="{FF2B5EF4-FFF2-40B4-BE49-F238E27FC236}">
                    <a16:creationId xmlns:a16="http://schemas.microsoft.com/office/drawing/2014/main" id="{DF452E50-9463-491E-86B8-1F96F69334DC}"/>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72" name="Rectangle 71">
              <a:extLst>
                <a:ext uri="{FF2B5EF4-FFF2-40B4-BE49-F238E27FC236}">
                  <a16:creationId xmlns:a16="http://schemas.microsoft.com/office/drawing/2014/main" id="{50B23476-29E1-4259-9AFC-46BF5506D07B}"/>
                </a:ext>
              </a:extLst>
            </p:cNvPr>
            <p:cNvSpPr/>
            <p:nvPr/>
          </p:nvSpPr>
          <p:spPr bwMode="auto">
            <a:xfrm>
              <a:off x="7328931" y="1969609"/>
              <a:ext cx="80206" cy="764009"/>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73" name="Group 72">
              <a:extLst>
                <a:ext uri="{FF2B5EF4-FFF2-40B4-BE49-F238E27FC236}">
                  <a16:creationId xmlns:a16="http://schemas.microsoft.com/office/drawing/2014/main" id="{C7B27D53-A00B-44C0-99A6-76F3DBB14627}"/>
                </a:ext>
              </a:extLst>
            </p:cNvPr>
            <p:cNvGrpSpPr/>
            <p:nvPr/>
          </p:nvGrpSpPr>
          <p:grpSpPr>
            <a:xfrm>
              <a:off x="7363935" y="2712888"/>
              <a:ext cx="203631" cy="178445"/>
              <a:chOff x="8174444" y="2673600"/>
              <a:chExt cx="203631" cy="192028"/>
            </a:xfrm>
          </p:grpSpPr>
          <p:sp>
            <p:nvSpPr>
              <p:cNvPr id="74" name="Oval 73">
                <a:extLst>
                  <a:ext uri="{FF2B5EF4-FFF2-40B4-BE49-F238E27FC236}">
                    <a16:creationId xmlns:a16="http://schemas.microsoft.com/office/drawing/2014/main" id="{19423302-4AA9-4788-8D94-705363D44CAB}"/>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75" name="Rectangle 74">
                <a:extLst>
                  <a:ext uri="{FF2B5EF4-FFF2-40B4-BE49-F238E27FC236}">
                    <a16:creationId xmlns:a16="http://schemas.microsoft.com/office/drawing/2014/main" id="{CAE25B55-FF5E-4810-BB1C-0A2C30654654}"/>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nvGrpSpPr>
            <p:cNvPr id="84" name="Group 83">
              <a:extLst>
                <a:ext uri="{FF2B5EF4-FFF2-40B4-BE49-F238E27FC236}">
                  <a16:creationId xmlns:a16="http://schemas.microsoft.com/office/drawing/2014/main" id="{96F57BCC-B35F-422A-AB37-CA54E477A746}"/>
                </a:ext>
              </a:extLst>
            </p:cNvPr>
            <p:cNvGrpSpPr/>
            <p:nvPr/>
          </p:nvGrpSpPr>
          <p:grpSpPr>
            <a:xfrm>
              <a:off x="6275543" y="1976755"/>
              <a:ext cx="298890" cy="1721080"/>
              <a:chOff x="8542314" y="2102192"/>
              <a:chExt cx="298890" cy="1721080"/>
            </a:xfrm>
          </p:grpSpPr>
          <p:grpSp>
            <p:nvGrpSpPr>
              <p:cNvPr id="80" name="Group 79">
                <a:extLst>
                  <a:ext uri="{FF2B5EF4-FFF2-40B4-BE49-F238E27FC236}">
                    <a16:creationId xmlns:a16="http://schemas.microsoft.com/office/drawing/2014/main" id="{91975134-90B7-4387-964F-4B65D9221B8B}"/>
                  </a:ext>
                </a:extLst>
              </p:cNvPr>
              <p:cNvGrpSpPr/>
              <p:nvPr/>
            </p:nvGrpSpPr>
            <p:grpSpPr>
              <a:xfrm>
                <a:off x="8542314" y="2865291"/>
                <a:ext cx="203631" cy="178445"/>
                <a:chOff x="8174444" y="2673600"/>
                <a:chExt cx="203631" cy="192028"/>
              </a:xfrm>
            </p:grpSpPr>
            <p:sp>
              <p:nvSpPr>
                <p:cNvPr id="81" name="Oval 80">
                  <a:extLst>
                    <a:ext uri="{FF2B5EF4-FFF2-40B4-BE49-F238E27FC236}">
                      <a16:creationId xmlns:a16="http://schemas.microsoft.com/office/drawing/2014/main" id="{31F5687C-AC0B-441D-BC29-740604AE405A}"/>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82" name="Rectangle 81">
                  <a:extLst>
                    <a:ext uri="{FF2B5EF4-FFF2-40B4-BE49-F238E27FC236}">
                      <a16:creationId xmlns:a16="http://schemas.microsoft.com/office/drawing/2014/main" id="{CC15E391-CD55-4284-BAFF-A2FA999D18A2}"/>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76" name="Rectangle 75">
                <a:extLst>
                  <a:ext uri="{FF2B5EF4-FFF2-40B4-BE49-F238E27FC236}">
                    <a16:creationId xmlns:a16="http://schemas.microsoft.com/office/drawing/2014/main" id="{A3ADF1D5-028D-4422-9CA0-472755A1E942}"/>
                  </a:ext>
                </a:extLst>
              </p:cNvPr>
              <p:cNvSpPr/>
              <p:nvPr/>
            </p:nvSpPr>
            <p:spPr bwMode="auto">
              <a:xfrm>
                <a:off x="8589835" y="2102192"/>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77" name="Group 76">
                <a:extLst>
                  <a:ext uri="{FF2B5EF4-FFF2-40B4-BE49-F238E27FC236}">
                    <a16:creationId xmlns:a16="http://schemas.microsoft.com/office/drawing/2014/main" id="{A2188F10-4248-4C6B-AF9C-BFED641BC19B}"/>
                  </a:ext>
                </a:extLst>
              </p:cNvPr>
              <p:cNvGrpSpPr/>
              <p:nvPr/>
            </p:nvGrpSpPr>
            <p:grpSpPr>
              <a:xfrm>
                <a:off x="8637573" y="2865287"/>
                <a:ext cx="203631" cy="218067"/>
                <a:chOff x="8174444" y="2673599"/>
                <a:chExt cx="203631" cy="234666"/>
              </a:xfrm>
            </p:grpSpPr>
            <p:sp>
              <p:nvSpPr>
                <p:cNvPr id="78" name="Oval 77">
                  <a:extLst>
                    <a:ext uri="{FF2B5EF4-FFF2-40B4-BE49-F238E27FC236}">
                      <a16:creationId xmlns:a16="http://schemas.microsoft.com/office/drawing/2014/main" id="{C87E7C16-FFEE-452B-9AA9-0199E304AE21}"/>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79" name="Rectangle 78">
                  <a:extLst>
                    <a:ext uri="{FF2B5EF4-FFF2-40B4-BE49-F238E27FC236}">
                      <a16:creationId xmlns:a16="http://schemas.microsoft.com/office/drawing/2014/main" id="{6C78FE8F-592D-45B3-BEBB-6F3E42649BF5}"/>
                    </a:ext>
                  </a:extLst>
                </p:cNvPr>
                <p:cNvSpPr/>
                <p:nvPr/>
              </p:nvSpPr>
              <p:spPr bwMode="auto">
                <a:xfrm>
                  <a:off x="8224455" y="2673599"/>
                  <a:ext cx="153620" cy="23466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83" name="Rectangle 82">
                <a:extLst>
                  <a:ext uri="{FF2B5EF4-FFF2-40B4-BE49-F238E27FC236}">
                    <a16:creationId xmlns:a16="http://schemas.microsoft.com/office/drawing/2014/main" id="{B5F8FC1E-672C-4669-916D-503D74D076B8}"/>
                  </a:ext>
                </a:extLst>
              </p:cNvPr>
              <p:cNvSpPr/>
              <p:nvPr/>
            </p:nvSpPr>
            <p:spPr bwMode="auto">
              <a:xfrm>
                <a:off x="8590707" y="3043730"/>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sp>
          <p:nvSpPr>
            <p:cNvPr id="99" name="Rectangle 98">
              <a:extLst>
                <a:ext uri="{FF2B5EF4-FFF2-40B4-BE49-F238E27FC236}">
                  <a16:creationId xmlns:a16="http://schemas.microsoft.com/office/drawing/2014/main" id="{7DAECA2D-B018-493B-812E-DB10031AF5AD}"/>
                </a:ext>
              </a:extLst>
            </p:cNvPr>
            <p:cNvSpPr/>
            <p:nvPr/>
          </p:nvSpPr>
          <p:spPr bwMode="auto">
            <a:xfrm>
              <a:off x="6573213"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103" name="Group 102">
              <a:extLst>
                <a:ext uri="{FF2B5EF4-FFF2-40B4-BE49-F238E27FC236}">
                  <a16:creationId xmlns:a16="http://schemas.microsoft.com/office/drawing/2014/main" id="{1E24A1CB-B213-4DC2-81FA-F832A4DF57B9}"/>
                </a:ext>
              </a:extLst>
            </p:cNvPr>
            <p:cNvGrpSpPr/>
            <p:nvPr/>
          </p:nvGrpSpPr>
          <p:grpSpPr>
            <a:xfrm>
              <a:off x="3315394" y="1973311"/>
              <a:ext cx="294713" cy="1721080"/>
              <a:chOff x="6427943" y="2129155"/>
              <a:chExt cx="294713" cy="1721080"/>
            </a:xfrm>
          </p:grpSpPr>
          <p:sp>
            <p:nvSpPr>
              <p:cNvPr id="96" name="Oval 95">
                <a:extLst>
                  <a:ext uri="{FF2B5EF4-FFF2-40B4-BE49-F238E27FC236}">
                    <a16:creationId xmlns:a16="http://schemas.microsoft.com/office/drawing/2014/main" id="{73169B7D-D9A6-40FF-B953-B38BDCCF80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97" name="Rectangle 96">
                <a:extLst>
                  <a:ext uri="{FF2B5EF4-FFF2-40B4-BE49-F238E27FC236}">
                    <a16:creationId xmlns:a16="http://schemas.microsoft.com/office/drawing/2014/main" id="{18CB37AE-3ADC-46BD-9BE9-323D9D015A25}"/>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98" name="Rectangle 97">
                <a:extLst>
                  <a:ext uri="{FF2B5EF4-FFF2-40B4-BE49-F238E27FC236}">
                    <a16:creationId xmlns:a16="http://schemas.microsoft.com/office/drawing/2014/main" id="{AE73041D-F9D3-46F6-AE41-D3DDED9DDBE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0" name="Rectangle 99">
                <a:extLst>
                  <a:ext uri="{FF2B5EF4-FFF2-40B4-BE49-F238E27FC236}">
                    <a16:creationId xmlns:a16="http://schemas.microsoft.com/office/drawing/2014/main" id="{3FAAD07D-428A-4DF4-8D73-FCBB28E8A86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1" name="Oval 100">
                <a:extLst>
                  <a:ext uri="{FF2B5EF4-FFF2-40B4-BE49-F238E27FC236}">
                    <a16:creationId xmlns:a16="http://schemas.microsoft.com/office/drawing/2014/main" id="{7F9E38DC-9546-4FD5-9D13-FB02ABE501E0}"/>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2" name="Rectangle 101">
                <a:extLst>
                  <a:ext uri="{FF2B5EF4-FFF2-40B4-BE49-F238E27FC236}">
                    <a16:creationId xmlns:a16="http://schemas.microsoft.com/office/drawing/2014/main" id="{92953D45-4E19-4019-81D7-5C2711E3F10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nvGrpSpPr>
            <p:cNvPr id="104" name="Group 103">
              <a:extLst>
                <a:ext uri="{FF2B5EF4-FFF2-40B4-BE49-F238E27FC236}">
                  <a16:creationId xmlns:a16="http://schemas.microsoft.com/office/drawing/2014/main" id="{47B3852E-23DD-40AD-8250-55A01E4AD857}"/>
                </a:ext>
              </a:extLst>
            </p:cNvPr>
            <p:cNvGrpSpPr/>
            <p:nvPr/>
          </p:nvGrpSpPr>
          <p:grpSpPr>
            <a:xfrm>
              <a:off x="4305485" y="1980326"/>
              <a:ext cx="294713" cy="1721080"/>
              <a:chOff x="6427943" y="2129155"/>
              <a:chExt cx="294713" cy="1721080"/>
            </a:xfrm>
          </p:grpSpPr>
          <p:sp>
            <p:nvSpPr>
              <p:cNvPr id="105" name="Oval 104">
                <a:extLst>
                  <a:ext uri="{FF2B5EF4-FFF2-40B4-BE49-F238E27FC236}">
                    <a16:creationId xmlns:a16="http://schemas.microsoft.com/office/drawing/2014/main" id="{0946EF83-B8E7-4398-A1A2-90773E5F34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6" name="Rectangle 105">
                <a:extLst>
                  <a:ext uri="{FF2B5EF4-FFF2-40B4-BE49-F238E27FC236}">
                    <a16:creationId xmlns:a16="http://schemas.microsoft.com/office/drawing/2014/main" id="{C2BA63FD-2838-467A-8F05-819523A6DFC6}"/>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7" name="Rectangle 106">
                <a:extLst>
                  <a:ext uri="{FF2B5EF4-FFF2-40B4-BE49-F238E27FC236}">
                    <a16:creationId xmlns:a16="http://schemas.microsoft.com/office/drawing/2014/main" id="{B411594E-7118-47F4-B36B-8A6F1C55586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8" name="Rectangle 107">
                <a:extLst>
                  <a:ext uri="{FF2B5EF4-FFF2-40B4-BE49-F238E27FC236}">
                    <a16:creationId xmlns:a16="http://schemas.microsoft.com/office/drawing/2014/main" id="{B85C808D-D8BA-45F9-8DB8-609E4BC5C4CC}"/>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9" name="Oval 108">
                <a:extLst>
                  <a:ext uri="{FF2B5EF4-FFF2-40B4-BE49-F238E27FC236}">
                    <a16:creationId xmlns:a16="http://schemas.microsoft.com/office/drawing/2014/main" id="{425953D2-4E0D-450C-93EE-0F017E0C03C4}"/>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0" name="Rectangle 109">
                <a:extLst>
                  <a:ext uri="{FF2B5EF4-FFF2-40B4-BE49-F238E27FC236}">
                    <a16:creationId xmlns:a16="http://schemas.microsoft.com/office/drawing/2014/main" id="{7C05110F-BFD3-496D-99B0-92C2085FF59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nvGrpSpPr>
            <p:cNvPr id="111" name="Group 110">
              <a:extLst>
                <a:ext uri="{FF2B5EF4-FFF2-40B4-BE49-F238E27FC236}">
                  <a16:creationId xmlns:a16="http://schemas.microsoft.com/office/drawing/2014/main" id="{DE4E18A5-7143-4BE0-B384-15D537B9DCEC}"/>
                </a:ext>
              </a:extLst>
            </p:cNvPr>
            <p:cNvGrpSpPr/>
            <p:nvPr/>
          </p:nvGrpSpPr>
          <p:grpSpPr>
            <a:xfrm>
              <a:off x="5277172" y="1975264"/>
              <a:ext cx="294713" cy="1721080"/>
              <a:chOff x="6427943" y="2129155"/>
              <a:chExt cx="294713" cy="1721080"/>
            </a:xfrm>
          </p:grpSpPr>
          <p:sp>
            <p:nvSpPr>
              <p:cNvPr id="112" name="Oval 111">
                <a:extLst>
                  <a:ext uri="{FF2B5EF4-FFF2-40B4-BE49-F238E27FC236}">
                    <a16:creationId xmlns:a16="http://schemas.microsoft.com/office/drawing/2014/main" id="{DB7D2831-D0D0-46BA-9C60-C4953D16A7A0}"/>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3" name="Rectangle 112">
                <a:extLst>
                  <a:ext uri="{FF2B5EF4-FFF2-40B4-BE49-F238E27FC236}">
                    <a16:creationId xmlns:a16="http://schemas.microsoft.com/office/drawing/2014/main" id="{9DDE0236-8A62-4F87-AB36-EF6B54C0660F}"/>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4" name="Rectangle 113">
                <a:extLst>
                  <a:ext uri="{FF2B5EF4-FFF2-40B4-BE49-F238E27FC236}">
                    <a16:creationId xmlns:a16="http://schemas.microsoft.com/office/drawing/2014/main" id="{81900EAB-EFD1-422D-A090-9FAFE497F6CC}"/>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15" name="Rectangle 114">
                <a:extLst>
                  <a:ext uri="{FF2B5EF4-FFF2-40B4-BE49-F238E27FC236}">
                    <a16:creationId xmlns:a16="http://schemas.microsoft.com/office/drawing/2014/main" id="{AE5BDF59-E7F6-4AD1-B031-8C6445A782E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16" name="Oval 115">
                <a:extLst>
                  <a:ext uri="{FF2B5EF4-FFF2-40B4-BE49-F238E27FC236}">
                    <a16:creationId xmlns:a16="http://schemas.microsoft.com/office/drawing/2014/main" id="{AF6906E1-46C6-427C-903B-991F1760585F}"/>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7" name="Rectangle 116">
                <a:extLst>
                  <a:ext uri="{FF2B5EF4-FFF2-40B4-BE49-F238E27FC236}">
                    <a16:creationId xmlns:a16="http://schemas.microsoft.com/office/drawing/2014/main" id="{53404660-8852-4811-9579-89FDCAEC5C6A}"/>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sp>
        <p:nvSpPr>
          <p:cNvPr id="119" name="TextBox 118">
            <a:extLst>
              <a:ext uri="{FF2B5EF4-FFF2-40B4-BE49-F238E27FC236}">
                <a16:creationId xmlns:a16="http://schemas.microsoft.com/office/drawing/2014/main" id="{A6E85E7D-4BC6-4336-8244-0AE9E82BD649}"/>
              </a:ext>
            </a:extLst>
          </p:cNvPr>
          <p:cNvSpPr txBox="1"/>
          <p:nvPr/>
        </p:nvSpPr>
        <p:spPr>
          <a:xfrm>
            <a:off x="402358" y="3209927"/>
            <a:ext cx="8468303" cy="2169825"/>
          </a:xfrm>
          <a:prstGeom prst="rect">
            <a:avLst/>
          </a:prstGeom>
          <a:noFill/>
        </p:spPr>
        <p:txBody>
          <a:bodyPr wrap="square" rtlCol="0">
            <a:spAutoFit/>
          </a:bodyPr>
          <a:lstStyle/>
          <a:p>
            <a:pPr marL="214313" indent="-214313">
              <a:buFont typeface="Arial" panose="020B0604020202020204" pitchFamily="34" charset="0"/>
              <a:buChar char="•"/>
            </a:pPr>
            <a:r>
              <a:rPr lang="en-US" sz="1350" dirty="0">
                <a:solidFill>
                  <a:srgbClr val="C00000"/>
                </a:solidFill>
              </a:rPr>
              <a:t>Disc-loaded waveguide is a circular metallic waveguide with periodically added metallic discs and holes for particle passage and for coupling of the cells.</a:t>
            </a:r>
          </a:p>
          <a:p>
            <a:pPr marL="214313" indent="-214313">
              <a:buFont typeface="Arial" panose="020B0604020202020204" pitchFamily="34" charset="0"/>
              <a:buChar char="•"/>
            </a:pPr>
            <a:endParaRPr lang="en-US" sz="1350" dirty="0">
              <a:solidFill>
                <a:srgbClr val="C00000"/>
              </a:solidFill>
            </a:endParaRPr>
          </a:p>
          <a:p>
            <a:pPr marL="214313" indent="-214313">
              <a:buFont typeface="Arial" panose="020B0604020202020204" pitchFamily="34" charset="0"/>
              <a:buChar char="•"/>
            </a:pPr>
            <a:r>
              <a:rPr lang="en-US" sz="1350" dirty="0">
                <a:solidFill>
                  <a:srgbClr val="C00000"/>
                </a:solidFill>
              </a:rPr>
              <a:t>We speak of a coupled-cavity chain structure.</a:t>
            </a:r>
          </a:p>
          <a:p>
            <a:pPr marL="214313" indent="-214313">
              <a:buFont typeface="Arial" panose="020B0604020202020204" pitchFamily="34" charset="0"/>
              <a:buChar char="•"/>
            </a:pPr>
            <a:endParaRPr lang="en-US" sz="1350" dirty="0">
              <a:solidFill>
                <a:srgbClr val="C00000"/>
              </a:solidFill>
            </a:endParaRPr>
          </a:p>
          <a:p>
            <a:pPr marL="214313" indent="-214313">
              <a:buFont typeface="Arial" panose="020B0604020202020204" pitchFamily="34" charset="0"/>
              <a:buChar char="•"/>
            </a:pPr>
            <a:r>
              <a:rPr lang="en-US" sz="1350" dirty="0">
                <a:solidFill>
                  <a:srgbClr val="C00000"/>
                </a:solidFill>
              </a:rPr>
              <a:t>EM-fields need to fulfill boundary conditions on the metallic discs.</a:t>
            </a:r>
          </a:p>
          <a:p>
            <a:pPr marL="214313" indent="-214313">
              <a:buFont typeface="Arial" panose="020B0604020202020204" pitchFamily="34" charset="0"/>
              <a:buChar char="•"/>
            </a:pPr>
            <a:endParaRPr lang="en-US" sz="1350" dirty="0">
              <a:solidFill>
                <a:srgbClr val="C00000"/>
              </a:solidFill>
            </a:endParaRPr>
          </a:p>
          <a:p>
            <a:pPr marL="214313" indent="-214313">
              <a:buFont typeface="Arial" panose="020B0604020202020204" pitchFamily="34" charset="0"/>
              <a:buChar char="•"/>
            </a:pPr>
            <a:r>
              <a:rPr lang="en-US" sz="1350" dirty="0">
                <a:solidFill>
                  <a:srgbClr val="C00000"/>
                </a:solidFill>
              </a:rPr>
              <a:t>Disc-loaded waveguide </a:t>
            </a:r>
            <a:r>
              <a:rPr lang="en-US" sz="1350" i="1" dirty="0">
                <a:solidFill>
                  <a:srgbClr val="C00000"/>
                </a:solidFill>
              </a:rPr>
              <a:t>can operate in travelling-wave as slow wave structure or in standing-wave mode</a:t>
            </a:r>
            <a:r>
              <a:rPr lang="en-US" sz="1350" dirty="0">
                <a:solidFill>
                  <a:srgbClr val="C00000"/>
                </a:solidFill>
              </a:rPr>
              <a:t>.</a:t>
            </a:r>
          </a:p>
          <a:p>
            <a:pPr marL="214313" indent="-214313">
              <a:buFont typeface="Arial" panose="020B0604020202020204" pitchFamily="34" charset="0"/>
              <a:buChar char="•"/>
            </a:pPr>
            <a:endParaRPr lang="en-US" sz="1350" dirty="0">
              <a:solidFill>
                <a:srgbClr val="C00000"/>
              </a:solidFill>
            </a:endParaRPr>
          </a:p>
          <a:p>
            <a:pPr marL="214313" indent="-214313">
              <a:buFont typeface="Arial" panose="020B0604020202020204" pitchFamily="34" charset="0"/>
              <a:buChar char="•"/>
            </a:pPr>
            <a:r>
              <a:rPr lang="en-US" sz="1350" dirty="0">
                <a:solidFill>
                  <a:srgbClr val="C00000"/>
                </a:solidFill>
              </a:rPr>
              <a:t>In standing wave mode, the cells present a “concatenation” of TM</a:t>
            </a:r>
            <a:r>
              <a:rPr lang="en-US" sz="1350" baseline="-25000" dirty="0">
                <a:solidFill>
                  <a:srgbClr val="C00000"/>
                </a:solidFill>
              </a:rPr>
              <a:t>010</a:t>
            </a:r>
            <a:r>
              <a:rPr lang="en-US" sz="1350" dirty="0">
                <a:solidFill>
                  <a:srgbClr val="C00000"/>
                </a:solidFill>
              </a:rPr>
              <a:t>-mode “pillbox”-type cavities.</a:t>
            </a:r>
          </a:p>
        </p:txBody>
      </p:sp>
    </p:spTree>
    <p:extLst>
      <p:ext uri="{BB962C8B-B14F-4D97-AF65-F5344CB8AC3E}">
        <p14:creationId xmlns:p14="http://schemas.microsoft.com/office/powerpoint/2010/main" val="3697760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Parameter choices</a:t>
            </a:r>
          </a:p>
        </p:txBody>
      </p:sp>
    </p:spTree>
    <p:extLst>
      <p:ext uri="{BB962C8B-B14F-4D97-AF65-F5344CB8AC3E}">
        <p14:creationId xmlns:p14="http://schemas.microsoft.com/office/powerpoint/2010/main" val="185258281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Disc-loaded circular waveguide (2/2)</a:t>
            </a:r>
            <a:endParaRPr lang="en-GB" dirty="0"/>
          </a:p>
        </p:txBody>
      </p:sp>
      <p:grpSp>
        <p:nvGrpSpPr>
          <p:cNvPr id="118" name="Group 117">
            <a:extLst>
              <a:ext uri="{FF2B5EF4-FFF2-40B4-BE49-F238E27FC236}">
                <a16:creationId xmlns:a16="http://schemas.microsoft.com/office/drawing/2014/main" id="{1539891F-D764-46B7-B603-0C4E4772BC1E}"/>
              </a:ext>
            </a:extLst>
          </p:cNvPr>
          <p:cNvGrpSpPr/>
          <p:nvPr/>
        </p:nvGrpSpPr>
        <p:grpSpPr>
          <a:xfrm>
            <a:off x="593408" y="1815990"/>
            <a:ext cx="3762785" cy="1356511"/>
            <a:chOff x="3009635" y="1912003"/>
            <a:chExt cx="5017047" cy="1808681"/>
          </a:xfrm>
        </p:grpSpPr>
        <p:grpSp>
          <p:nvGrpSpPr>
            <p:cNvPr id="67" name="Group 66">
              <a:extLst>
                <a:ext uri="{FF2B5EF4-FFF2-40B4-BE49-F238E27FC236}">
                  <a16:creationId xmlns:a16="http://schemas.microsoft.com/office/drawing/2014/main" id="{E782621B-954C-4948-BC29-4A051159C0B5}"/>
                </a:ext>
              </a:extLst>
            </p:cNvPr>
            <p:cNvGrpSpPr/>
            <p:nvPr/>
          </p:nvGrpSpPr>
          <p:grpSpPr>
            <a:xfrm>
              <a:off x="3009635" y="1912003"/>
              <a:ext cx="5017047" cy="1808681"/>
              <a:chOff x="3009635" y="1912003"/>
              <a:chExt cx="5017047" cy="1808681"/>
            </a:xfrm>
          </p:grpSpPr>
          <p:grpSp>
            <p:nvGrpSpPr>
              <p:cNvPr id="66" name="Group 65">
                <a:extLst>
                  <a:ext uri="{FF2B5EF4-FFF2-40B4-BE49-F238E27FC236}">
                    <a16:creationId xmlns:a16="http://schemas.microsoft.com/office/drawing/2014/main" id="{93F5E5E8-148C-4F8A-B44B-4671386E5444}"/>
                  </a:ext>
                </a:extLst>
              </p:cNvPr>
              <p:cNvGrpSpPr/>
              <p:nvPr/>
            </p:nvGrpSpPr>
            <p:grpSpPr>
              <a:xfrm>
                <a:off x="3009635" y="1912003"/>
                <a:ext cx="5017047" cy="1808681"/>
                <a:chOff x="3009635" y="1912003"/>
                <a:chExt cx="5017047" cy="1808681"/>
              </a:xfrm>
            </p:grpSpPr>
            <p:grpSp>
              <p:nvGrpSpPr>
                <p:cNvPr id="64" name="Group 63">
                  <a:extLst>
                    <a:ext uri="{FF2B5EF4-FFF2-40B4-BE49-F238E27FC236}">
                      <a16:creationId xmlns:a16="http://schemas.microsoft.com/office/drawing/2014/main" id="{E44E3F46-CB2A-4447-87B7-CEBCC1F5DBC5}"/>
                    </a:ext>
                  </a:extLst>
                </p:cNvPr>
                <p:cNvGrpSpPr/>
                <p:nvPr/>
              </p:nvGrpSpPr>
              <p:grpSpPr>
                <a:xfrm>
                  <a:off x="3009635" y="1912003"/>
                  <a:ext cx="4393041" cy="1808681"/>
                  <a:chOff x="3009635" y="1912003"/>
                  <a:chExt cx="4393041" cy="1808681"/>
                </a:xfrm>
              </p:grpSpPr>
              <p:grpSp>
                <p:nvGrpSpPr>
                  <p:cNvPr id="16" name="Group 15">
                    <a:extLst>
                      <a:ext uri="{FF2B5EF4-FFF2-40B4-BE49-F238E27FC236}">
                        <a16:creationId xmlns:a16="http://schemas.microsoft.com/office/drawing/2014/main" id="{98C9A25D-D56D-43EF-B44E-18F96A181277}"/>
                      </a:ext>
                    </a:extLst>
                  </p:cNvPr>
                  <p:cNvGrpSpPr/>
                  <p:nvPr/>
                </p:nvGrpSpPr>
                <p:grpSpPr>
                  <a:xfrm>
                    <a:off x="3009635" y="1912003"/>
                    <a:ext cx="2049430" cy="1805033"/>
                    <a:chOff x="3009635" y="1912003"/>
                    <a:chExt cx="2049430" cy="1805033"/>
                  </a:xfrm>
                </p:grpSpPr>
                <p:sp>
                  <p:nvSpPr>
                    <p:cNvPr id="5" name="Oval 4">
                      <a:extLst>
                        <a:ext uri="{FF2B5EF4-FFF2-40B4-BE49-F238E27FC236}">
                          <a16:creationId xmlns:a16="http://schemas.microsoft.com/office/drawing/2014/main" id="{6F5C82D8-EB5E-4C73-84E9-63CE702FBA64}"/>
                        </a:ext>
                      </a:extLst>
                    </p:cNvPr>
                    <p:cNvSpPr/>
                    <p:nvPr/>
                  </p:nvSpPr>
                  <p:spPr bwMode="auto">
                    <a:xfrm>
                      <a:off x="3009635" y="1976754"/>
                      <a:ext cx="921720" cy="1721082"/>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3" name="Rectangle 2">
                      <a:extLst>
                        <a:ext uri="{FF2B5EF4-FFF2-40B4-BE49-F238E27FC236}">
                          <a16:creationId xmlns:a16="http://schemas.microsoft.com/office/drawing/2014/main" id="{BEB51D98-3D61-4AA4-8AE6-E61AE4FC549E}"/>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13" name="Group 12">
                      <a:extLst>
                        <a:ext uri="{FF2B5EF4-FFF2-40B4-BE49-F238E27FC236}">
                          <a16:creationId xmlns:a16="http://schemas.microsoft.com/office/drawing/2014/main" id="{74A0D7AF-AF5C-47D1-9E11-3A5EE4399368}"/>
                        </a:ext>
                      </a:extLst>
                    </p:cNvPr>
                    <p:cNvGrpSpPr/>
                    <p:nvPr/>
                  </p:nvGrpSpPr>
                  <p:grpSpPr>
                    <a:xfrm>
                      <a:off x="3446055" y="1912003"/>
                      <a:ext cx="1613010" cy="1805033"/>
                      <a:chOff x="4482990" y="1931206"/>
                      <a:chExt cx="1613010" cy="1805033"/>
                    </a:xfrm>
                  </p:grpSpPr>
                  <p:sp>
                    <p:nvSpPr>
                      <p:cNvPr id="4" name="Rectangle 3">
                        <a:extLst>
                          <a:ext uri="{FF2B5EF4-FFF2-40B4-BE49-F238E27FC236}">
                            <a16:creationId xmlns:a16="http://schemas.microsoft.com/office/drawing/2014/main" id="{4B324CE6-3A45-46F2-8315-B3A64D6475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11" name="Group 10">
                        <a:extLst>
                          <a:ext uri="{FF2B5EF4-FFF2-40B4-BE49-F238E27FC236}">
                            <a16:creationId xmlns:a16="http://schemas.microsoft.com/office/drawing/2014/main" id="{626EA03B-EADE-4634-9387-F8A8D0E48D64}"/>
                          </a:ext>
                        </a:extLst>
                      </p:cNvPr>
                      <p:cNvGrpSpPr/>
                      <p:nvPr/>
                    </p:nvGrpSpPr>
                    <p:grpSpPr>
                      <a:xfrm>
                        <a:off x="5141545" y="1931206"/>
                        <a:ext cx="954455" cy="1805033"/>
                        <a:chOff x="5141545" y="1931206"/>
                        <a:chExt cx="954455" cy="1805033"/>
                      </a:xfrm>
                    </p:grpSpPr>
                    <p:grpSp>
                      <p:nvGrpSpPr>
                        <p:cNvPr id="8" name="Group 7">
                          <a:extLst>
                            <a:ext uri="{FF2B5EF4-FFF2-40B4-BE49-F238E27FC236}">
                              <a16:creationId xmlns:a16="http://schemas.microsoft.com/office/drawing/2014/main" id="{DADD4E10-A488-4795-B452-2105FA9ACBEF}"/>
                            </a:ext>
                          </a:extLst>
                        </p:cNvPr>
                        <p:cNvGrpSpPr/>
                        <p:nvPr/>
                      </p:nvGrpSpPr>
                      <p:grpSpPr>
                        <a:xfrm>
                          <a:off x="5141545" y="1931206"/>
                          <a:ext cx="954455" cy="1766629"/>
                          <a:chOff x="5218355" y="1931205"/>
                          <a:chExt cx="954455" cy="1766629"/>
                        </a:xfrm>
                      </p:grpSpPr>
                      <p:sp>
                        <p:nvSpPr>
                          <p:cNvPr id="6" name="Oval 5">
                            <a:extLst>
                              <a:ext uri="{FF2B5EF4-FFF2-40B4-BE49-F238E27FC236}">
                                <a16:creationId xmlns:a16="http://schemas.microsoft.com/office/drawing/2014/main" id="{BF9B7255-AED6-4287-ADBD-66194F5B63A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7" name="Rectangle 6">
                            <a:extLst>
                              <a:ext uri="{FF2B5EF4-FFF2-40B4-BE49-F238E27FC236}">
                                <a16:creationId xmlns:a16="http://schemas.microsoft.com/office/drawing/2014/main" id="{ECB81E82-A0C3-487C-9EF3-984D47DA9607}"/>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9" name="Rectangle 8">
                          <a:extLst>
                            <a:ext uri="{FF2B5EF4-FFF2-40B4-BE49-F238E27FC236}">
                              <a16:creationId xmlns:a16="http://schemas.microsoft.com/office/drawing/2014/main" id="{AAC4AF4C-F89E-4999-B961-63FD20D4628E}"/>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 name="Rectangle 9">
                          <a:extLst>
                            <a:ext uri="{FF2B5EF4-FFF2-40B4-BE49-F238E27FC236}">
                              <a16:creationId xmlns:a16="http://schemas.microsoft.com/office/drawing/2014/main" id="{7041297A-8C93-478E-9206-7CBED2EB03C6}"/>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grpSp>
                <p:nvGrpSpPr>
                  <p:cNvPr id="18" name="Group 17">
                    <a:extLst>
                      <a:ext uri="{FF2B5EF4-FFF2-40B4-BE49-F238E27FC236}">
                        <a16:creationId xmlns:a16="http://schemas.microsoft.com/office/drawing/2014/main" id="{51ABCC14-0E84-461D-8D48-C4482D8DC3FA}"/>
                      </a:ext>
                    </a:extLst>
                  </p:cNvPr>
                  <p:cNvGrpSpPr/>
                  <p:nvPr/>
                </p:nvGrpSpPr>
                <p:grpSpPr>
                  <a:xfrm>
                    <a:off x="4363013" y="1915575"/>
                    <a:ext cx="1689820" cy="1805033"/>
                    <a:chOff x="3369245" y="1912003"/>
                    <a:chExt cx="1689820" cy="1805033"/>
                  </a:xfrm>
                </p:grpSpPr>
                <p:sp>
                  <p:nvSpPr>
                    <p:cNvPr id="20" name="Rectangle 19">
                      <a:extLst>
                        <a:ext uri="{FF2B5EF4-FFF2-40B4-BE49-F238E27FC236}">
                          <a16:creationId xmlns:a16="http://schemas.microsoft.com/office/drawing/2014/main" id="{8F27DBDD-D8E9-43F7-9705-6C6540C6D568}"/>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21" name="Group 20">
                      <a:extLst>
                        <a:ext uri="{FF2B5EF4-FFF2-40B4-BE49-F238E27FC236}">
                          <a16:creationId xmlns:a16="http://schemas.microsoft.com/office/drawing/2014/main" id="{1D1B1A9F-AC0B-4109-8E74-CF1196C14723}"/>
                        </a:ext>
                      </a:extLst>
                    </p:cNvPr>
                    <p:cNvGrpSpPr/>
                    <p:nvPr/>
                  </p:nvGrpSpPr>
                  <p:grpSpPr>
                    <a:xfrm>
                      <a:off x="3446055" y="1912003"/>
                      <a:ext cx="1613010" cy="1805033"/>
                      <a:chOff x="4482990" y="1931206"/>
                      <a:chExt cx="1613010" cy="1805033"/>
                    </a:xfrm>
                  </p:grpSpPr>
                  <p:sp>
                    <p:nvSpPr>
                      <p:cNvPr id="22" name="Rectangle 21">
                        <a:extLst>
                          <a:ext uri="{FF2B5EF4-FFF2-40B4-BE49-F238E27FC236}">
                            <a16:creationId xmlns:a16="http://schemas.microsoft.com/office/drawing/2014/main" id="{E0CA9A6C-3893-4DC3-8DF5-FA9D374D29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23" name="Group 22">
                        <a:extLst>
                          <a:ext uri="{FF2B5EF4-FFF2-40B4-BE49-F238E27FC236}">
                            <a16:creationId xmlns:a16="http://schemas.microsoft.com/office/drawing/2014/main" id="{FFE25942-961F-4946-87C0-0C0174E5E23C}"/>
                          </a:ext>
                        </a:extLst>
                      </p:cNvPr>
                      <p:cNvGrpSpPr/>
                      <p:nvPr/>
                    </p:nvGrpSpPr>
                    <p:grpSpPr>
                      <a:xfrm>
                        <a:off x="5141545" y="1931206"/>
                        <a:ext cx="954455" cy="1805033"/>
                        <a:chOff x="5141545" y="1931206"/>
                        <a:chExt cx="954455" cy="1805033"/>
                      </a:xfrm>
                    </p:grpSpPr>
                    <p:grpSp>
                      <p:nvGrpSpPr>
                        <p:cNvPr id="24" name="Group 23">
                          <a:extLst>
                            <a:ext uri="{FF2B5EF4-FFF2-40B4-BE49-F238E27FC236}">
                              <a16:creationId xmlns:a16="http://schemas.microsoft.com/office/drawing/2014/main" id="{1E695BC7-EE93-4A66-BD10-E7FA8788E9D7}"/>
                            </a:ext>
                          </a:extLst>
                        </p:cNvPr>
                        <p:cNvGrpSpPr/>
                        <p:nvPr/>
                      </p:nvGrpSpPr>
                      <p:grpSpPr>
                        <a:xfrm>
                          <a:off x="5141545" y="1931206"/>
                          <a:ext cx="954455" cy="1766629"/>
                          <a:chOff x="5218355" y="1931205"/>
                          <a:chExt cx="954455" cy="1766629"/>
                        </a:xfrm>
                      </p:grpSpPr>
                      <p:sp>
                        <p:nvSpPr>
                          <p:cNvPr id="27" name="Oval 26">
                            <a:extLst>
                              <a:ext uri="{FF2B5EF4-FFF2-40B4-BE49-F238E27FC236}">
                                <a16:creationId xmlns:a16="http://schemas.microsoft.com/office/drawing/2014/main" id="{E28B0CDB-85EC-46C7-AC2D-0B5FBB0A80E8}"/>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28" name="Rectangle 27">
                            <a:extLst>
                              <a:ext uri="{FF2B5EF4-FFF2-40B4-BE49-F238E27FC236}">
                                <a16:creationId xmlns:a16="http://schemas.microsoft.com/office/drawing/2014/main" id="{6B018423-9A17-42B8-B51C-CD047699BD28}"/>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25" name="Rectangle 24">
                          <a:extLst>
                            <a:ext uri="{FF2B5EF4-FFF2-40B4-BE49-F238E27FC236}">
                              <a16:creationId xmlns:a16="http://schemas.microsoft.com/office/drawing/2014/main" id="{F92535C0-BC24-444A-BA22-A1EF44289C78}"/>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26" name="Rectangle 25">
                          <a:extLst>
                            <a:ext uri="{FF2B5EF4-FFF2-40B4-BE49-F238E27FC236}">
                              <a16:creationId xmlns:a16="http://schemas.microsoft.com/office/drawing/2014/main" id="{AFCF9E20-DF77-4069-8AF5-63C61A3F7431}"/>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grpSp>
                <p:nvGrpSpPr>
                  <p:cNvPr id="29" name="Group 28">
                    <a:extLst>
                      <a:ext uri="{FF2B5EF4-FFF2-40B4-BE49-F238E27FC236}">
                        <a16:creationId xmlns:a16="http://schemas.microsoft.com/office/drawing/2014/main" id="{CB91F35A-D4B6-4CF2-9AA9-3CD6F8177131}"/>
                      </a:ext>
                    </a:extLst>
                  </p:cNvPr>
                  <p:cNvGrpSpPr/>
                  <p:nvPr/>
                </p:nvGrpSpPr>
                <p:grpSpPr>
                  <a:xfrm>
                    <a:off x="5333570" y="1915651"/>
                    <a:ext cx="1689820" cy="1805033"/>
                    <a:chOff x="3369245" y="1912003"/>
                    <a:chExt cx="1689820" cy="1805033"/>
                  </a:xfrm>
                </p:grpSpPr>
                <p:sp>
                  <p:nvSpPr>
                    <p:cNvPr id="31" name="Rectangle 30">
                      <a:extLst>
                        <a:ext uri="{FF2B5EF4-FFF2-40B4-BE49-F238E27FC236}">
                          <a16:creationId xmlns:a16="http://schemas.microsoft.com/office/drawing/2014/main" id="{EEEC42A1-1077-43B8-B690-72E1BFB476B4}"/>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32" name="Group 31">
                      <a:extLst>
                        <a:ext uri="{FF2B5EF4-FFF2-40B4-BE49-F238E27FC236}">
                          <a16:creationId xmlns:a16="http://schemas.microsoft.com/office/drawing/2014/main" id="{5E61AC64-02C6-4926-AFCB-D60316F6DD57}"/>
                        </a:ext>
                      </a:extLst>
                    </p:cNvPr>
                    <p:cNvGrpSpPr/>
                    <p:nvPr/>
                  </p:nvGrpSpPr>
                  <p:grpSpPr>
                    <a:xfrm>
                      <a:off x="3439196" y="1912003"/>
                      <a:ext cx="1619869" cy="1805033"/>
                      <a:chOff x="4476131" y="1931206"/>
                      <a:chExt cx="1619869" cy="1805033"/>
                    </a:xfrm>
                  </p:grpSpPr>
                  <p:sp>
                    <p:nvSpPr>
                      <p:cNvPr id="33" name="Rectangle 32">
                        <a:extLst>
                          <a:ext uri="{FF2B5EF4-FFF2-40B4-BE49-F238E27FC236}">
                            <a16:creationId xmlns:a16="http://schemas.microsoft.com/office/drawing/2014/main" id="{8A015398-EC66-47ED-AEB9-2CD6EE5B88B4}"/>
                          </a:ext>
                        </a:extLst>
                      </p:cNvPr>
                      <p:cNvSpPr/>
                      <p:nvPr/>
                    </p:nvSpPr>
                    <p:spPr bwMode="auto">
                      <a:xfrm>
                        <a:off x="4476131" y="2075149"/>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34" name="Group 33">
                        <a:extLst>
                          <a:ext uri="{FF2B5EF4-FFF2-40B4-BE49-F238E27FC236}">
                            <a16:creationId xmlns:a16="http://schemas.microsoft.com/office/drawing/2014/main" id="{EDC18FA0-A320-41F4-8EBE-33CDCD183029}"/>
                          </a:ext>
                        </a:extLst>
                      </p:cNvPr>
                      <p:cNvGrpSpPr/>
                      <p:nvPr/>
                    </p:nvGrpSpPr>
                    <p:grpSpPr>
                      <a:xfrm>
                        <a:off x="5141545" y="1931206"/>
                        <a:ext cx="954455" cy="1805033"/>
                        <a:chOff x="5141545" y="1931206"/>
                        <a:chExt cx="954455" cy="1805033"/>
                      </a:xfrm>
                    </p:grpSpPr>
                    <p:grpSp>
                      <p:nvGrpSpPr>
                        <p:cNvPr id="35" name="Group 34">
                          <a:extLst>
                            <a:ext uri="{FF2B5EF4-FFF2-40B4-BE49-F238E27FC236}">
                              <a16:creationId xmlns:a16="http://schemas.microsoft.com/office/drawing/2014/main" id="{2BD4060F-0975-4155-8437-377C79E686D7}"/>
                            </a:ext>
                          </a:extLst>
                        </p:cNvPr>
                        <p:cNvGrpSpPr/>
                        <p:nvPr/>
                      </p:nvGrpSpPr>
                      <p:grpSpPr>
                        <a:xfrm>
                          <a:off x="5141545" y="1931206"/>
                          <a:ext cx="954455" cy="1766629"/>
                          <a:chOff x="5218355" y="1931205"/>
                          <a:chExt cx="954455" cy="1766629"/>
                        </a:xfrm>
                      </p:grpSpPr>
                      <p:sp>
                        <p:nvSpPr>
                          <p:cNvPr id="38" name="Oval 37">
                            <a:extLst>
                              <a:ext uri="{FF2B5EF4-FFF2-40B4-BE49-F238E27FC236}">
                                <a16:creationId xmlns:a16="http://schemas.microsoft.com/office/drawing/2014/main" id="{33AE7C32-1B35-4E24-B5CA-7E5B07373F2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39" name="Rectangle 38">
                            <a:extLst>
                              <a:ext uri="{FF2B5EF4-FFF2-40B4-BE49-F238E27FC236}">
                                <a16:creationId xmlns:a16="http://schemas.microsoft.com/office/drawing/2014/main" id="{EB30A427-AB09-4B4C-839B-0474E97B5B7A}"/>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36" name="Rectangle 35">
                          <a:extLst>
                            <a:ext uri="{FF2B5EF4-FFF2-40B4-BE49-F238E27FC236}">
                              <a16:creationId xmlns:a16="http://schemas.microsoft.com/office/drawing/2014/main" id="{0ADB1919-EDE8-489A-B619-5F5CE65BA741}"/>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37" name="Rectangle 36">
                          <a:extLst>
                            <a:ext uri="{FF2B5EF4-FFF2-40B4-BE49-F238E27FC236}">
                              <a16:creationId xmlns:a16="http://schemas.microsoft.com/office/drawing/2014/main" id="{F2A097C1-D6CE-4E60-B5E5-00149A78A2D2}"/>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sp>
                <p:nvSpPr>
                  <p:cNvPr id="42" name="Rectangle 41">
                    <a:extLst>
                      <a:ext uri="{FF2B5EF4-FFF2-40B4-BE49-F238E27FC236}">
                        <a16:creationId xmlns:a16="http://schemas.microsoft.com/office/drawing/2014/main" id="{81022CC5-AB5A-42C9-810B-C652BF05329B}"/>
                      </a:ext>
                    </a:extLst>
                  </p:cNvPr>
                  <p:cNvSpPr/>
                  <p:nvPr/>
                </p:nvSpPr>
                <p:spPr bwMode="auto">
                  <a:xfrm>
                    <a:off x="6327336"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grpSp>
              <p:nvGrpSpPr>
                <p:cNvPr id="43" name="Group 42">
                  <a:extLst>
                    <a:ext uri="{FF2B5EF4-FFF2-40B4-BE49-F238E27FC236}">
                      <a16:creationId xmlns:a16="http://schemas.microsoft.com/office/drawing/2014/main" id="{3A4DDDD9-F750-4053-BF23-187A6EA2DEE9}"/>
                    </a:ext>
                  </a:extLst>
                </p:cNvPr>
                <p:cNvGrpSpPr/>
                <p:nvPr/>
              </p:nvGrpSpPr>
              <p:grpSpPr>
                <a:xfrm>
                  <a:off x="6413672" y="1912003"/>
                  <a:ext cx="1613010" cy="1805033"/>
                  <a:chOff x="4482990" y="1931206"/>
                  <a:chExt cx="1613010" cy="1805033"/>
                </a:xfrm>
              </p:grpSpPr>
              <p:sp>
                <p:nvSpPr>
                  <p:cNvPr id="44" name="Rectangle 43">
                    <a:extLst>
                      <a:ext uri="{FF2B5EF4-FFF2-40B4-BE49-F238E27FC236}">
                        <a16:creationId xmlns:a16="http://schemas.microsoft.com/office/drawing/2014/main" id="{2A784E37-4BDB-4731-896D-36D36E518B39}"/>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45" name="Group 44">
                    <a:extLst>
                      <a:ext uri="{FF2B5EF4-FFF2-40B4-BE49-F238E27FC236}">
                        <a16:creationId xmlns:a16="http://schemas.microsoft.com/office/drawing/2014/main" id="{06489422-0F8C-476B-BF53-11BC733BFD48}"/>
                      </a:ext>
                    </a:extLst>
                  </p:cNvPr>
                  <p:cNvGrpSpPr/>
                  <p:nvPr/>
                </p:nvGrpSpPr>
                <p:grpSpPr>
                  <a:xfrm>
                    <a:off x="5141545" y="1931206"/>
                    <a:ext cx="954455" cy="1805033"/>
                    <a:chOff x="5141545" y="1931206"/>
                    <a:chExt cx="954455" cy="1805033"/>
                  </a:xfrm>
                </p:grpSpPr>
                <p:grpSp>
                  <p:nvGrpSpPr>
                    <p:cNvPr id="46" name="Group 45">
                      <a:extLst>
                        <a:ext uri="{FF2B5EF4-FFF2-40B4-BE49-F238E27FC236}">
                          <a16:creationId xmlns:a16="http://schemas.microsoft.com/office/drawing/2014/main" id="{9F174D0D-3FAA-4E29-B945-10A46C8651B4}"/>
                        </a:ext>
                      </a:extLst>
                    </p:cNvPr>
                    <p:cNvGrpSpPr/>
                    <p:nvPr/>
                  </p:nvGrpSpPr>
                  <p:grpSpPr>
                    <a:xfrm>
                      <a:off x="5141545" y="1931206"/>
                      <a:ext cx="954455" cy="1766629"/>
                      <a:chOff x="5218355" y="1931205"/>
                      <a:chExt cx="954455" cy="1766629"/>
                    </a:xfrm>
                  </p:grpSpPr>
                  <p:sp>
                    <p:nvSpPr>
                      <p:cNvPr id="49" name="Oval 48">
                        <a:extLst>
                          <a:ext uri="{FF2B5EF4-FFF2-40B4-BE49-F238E27FC236}">
                            <a16:creationId xmlns:a16="http://schemas.microsoft.com/office/drawing/2014/main" id="{21B3E4A4-0FC7-495B-91BA-D66286DB125B}"/>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50" name="Rectangle 49">
                        <a:extLst>
                          <a:ext uri="{FF2B5EF4-FFF2-40B4-BE49-F238E27FC236}">
                            <a16:creationId xmlns:a16="http://schemas.microsoft.com/office/drawing/2014/main" id="{3B71D600-1342-4605-B5DC-82F774D536FD}"/>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47" name="Rectangle 46">
                      <a:extLst>
                        <a:ext uri="{FF2B5EF4-FFF2-40B4-BE49-F238E27FC236}">
                          <a16:creationId xmlns:a16="http://schemas.microsoft.com/office/drawing/2014/main" id="{14855CBC-4539-4157-AA9B-02A90859024D}"/>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48" name="Rectangle 47">
                      <a:extLst>
                        <a:ext uri="{FF2B5EF4-FFF2-40B4-BE49-F238E27FC236}">
                          <a16:creationId xmlns:a16="http://schemas.microsoft.com/office/drawing/2014/main" id="{CC6B70DE-F00A-4E41-B281-0B73DA9222A3}"/>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sp>
            <p:nvSpPr>
              <p:cNvPr id="63" name="Rectangle 62">
                <a:extLst>
                  <a:ext uri="{FF2B5EF4-FFF2-40B4-BE49-F238E27FC236}">
                    <a16:creationId xmlns:a16="http://schemas.microsoft.com/office/drawing/2014/main" id="{2FBC2A16-72E9-4BE5-8F74-657BE7565D4E}"/>
                  </a:ext>
                </a:extLst>
              </p:cNvPr>
              <p:cNvSpPr/>
              <p:nvPr/>
            </p:nvSpPr>
            <p:spPr bwMode="auto">
              <a:xfrm>
                <a:off x="7324960" y="2891333"/>
                <a:ext cx="80206" cy="80650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grpSp>
          <p:nvGrpSpPr>
            <p:cNvPr id="71" name="Group 70">
              <a:extLst>
                <a:ext uri="{FF2B5EF4-FFF2-40B4-BE49-F238E27FC236}">
                  <a16:creationId xmlns:a16="http://schemas.microsoft.com/office/drawing/2014/main" id="{7204C283-7AF3-44FE-BC06-A242B0334736}"/>
                </a:ext>
              </a:extLst>
            </p:cNvPr>
            <p:cNvGrpSpPr/>
            <p:nvPr/>
          </p:nvGrpSpPr>
          <p:grpSpPr>
            <a:xfrm>
              <a:off x="7273775" y="2712891"/>
              <a:ext cx="203631" cy="178445"/>
              <a:chOff x="8174444" y="2673600"/>
              <a:chExt cx="203631" cy="192028"/>
            </a:xfrm>
          </p:grpSpPr>
          <p:sp>
            <p:nvSpPr>
              <p:cNvPr id="69" name="Oval 68">
                <a:extLst>
                  <a:ext uri="{FF2B5EF4-FFF2-40B4-BE49-F238E27FC236}">
                    <a16:creationId xmlns:a16="http://schemas.microsoft.com/office/drawing/2014/main" id="{EDFDA652-B429-4024-8232-558D715B429D}"/>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70" name="Rectangle 69">
                <a:extLst>
                  <a:ext uri="{FF2B5EF4-FFF2-40B4-BE49-F238E27FC236}">
                    <a16:creationId xmlns:a16="http://schemas.microsoft.com/office/drawing/2014/main" id="{DF452E50-9463-491E-86B8-1F96F69334DC}"/>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72" name="Rectangle 71">
              <a:extLst>
                <a:ext uri="{FF2B5EF4-FFF2-40B4-BE49-F238E27FC236}">
                  <a16:creationId xmlns:a16="http://schemas.microsoft.com/office/drawing/2014/main" id="{50B23476-29E1-4259-9AFC-46BF5506D07B}"/>
                </a:ext>
              </a:extLst>
            </p:cNvPr>
            <p:cNvSpPr/>
            <p:nvPr/>
          </p:nvSpPr>
          <p:spPr bwMode="auto">
            <a:xfrm>
              <a:off x="7328931" y="1969609"/>
              <a:ext cx="80206" cy="764009"/>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73" name="Group 72">
              <a:extLst>
                <a:ext uri="{FF2B5EF4-FFF2-40B4-BE49-F238E27FC236}">
                  <a16:creationId xmlns:a16="http://schemas.microsoft.com/office/drawing/2014/main" id="{C7B27D53-A00B-44C0-99A6-76F3DBB14627}"/>
                </a:ext>
              </a:extLst>
            </p:cNvPr>
            <p:cNvGrpSpPr/>
            <p:nvPr/>
          </p:nvGrpSpPr>
          <p:grpSpPr>
            <a:xfrm>
              <a:off x="7363935" y="2712888"/>
              <a:ext cx="203631" cy="178445"/>
              <a:chOff x="8174444" y="2673600"/>
              <a:chExt cx="203631" cy="192028"/>
            </a:xfrm>
          </p:grpSpPr>
          <p:sp>
            <p:nvSpPr>
              <p:cNvPr id="74" name="Oval 73">
                <a:extLst>
                  <a:ext uri="{FF2B5EF4-FFF2-40B4-BE49-F238E27FC236}">
                    <a16:creationId xmlns:a16="http://schemas.microsoft.com/office/drawing/2014/main" id="{19423302-4AA9-4788-8D94-705363D44CAB}"/>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75" name="Rectangle 74">
                <a:extLst>
                  <a:ext uri="{FF2B5EF4-FFF2-40B4-BE49-F238E27FC236}">
                    <a16:creationId xmlns:a16="http://schemas.microsoft.com/office/drawing/2014/main" id="{CAE25B55-FF5E-4810-BB1C-0A2C30654654}"/>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nvGrpSpPr>
            <p:cNvPr id="84" name="Group 83">
              <a:extLst>
                <a:ext uri="{FF2B5EF4-FFF2-40B4-BE49-F238E27FC236}">
                  <a16:creationId xmlns:a16="http://schemas.microsoft.com/office/drawing/2014/main" id="{96F57BCC-B35F-422A-AB37-CA54E477A746}"/>
                </a:ext>
              </a:extLst>
            </p:cNvPr>
            <p:cNvGrpSpPr/>
            <p:nvPr/>
          </p:nvGrpSpPr>
          <p:grpSpPr>
            <a:xfrm>
              <a:off x="6275543" y="1976755"/>
              <a:ext cx="298890" cy="1721080"/>
              <a:chOff x="8542314" y="2102192"/>
              <a:chExt cx="298890" cy="1721080"/>
            </a:xfrm>
          </p:grpSpPr>
          <p:grpSp>
            <p:nvGrpSpPr>
              <p:cNvPr id="80" name="Group 79">
                <a:extLst>
                  <a:ext uri="{FF2B5EF4-FFF2-40B4-BE49-F238E27FC236}">
                    <a16:creationId xmlns:a16="http://schemas.microsoft.com/office/drawing/2014/main" id="{91975134-90B7-4387-964F-4B65D9221B8B}"/>
                  </a:ext>
                </a:extLst>
              </p:cNvPr>
              <p:cNvGrpSpPr/>
              <p:nvPr/>
            </p:nvGrpSpPr>
            <p:grpSpPr>
              <a:xfrm>
                <a:off x="8542314" y="2865291"/>
                <a:ext cx="203631" cy="178445"/>
                <a:chOff x="8174444" y="2673600"/>
                <a:chExt cx="203631" cy="192028"/>
              </a:xfrm>
            </p:grpSpPr>
            <p:sp>
              <p:nvSpPr>
                <p:cNvPr id="81" name="Oval 80">
                  <a:extLst>
                    <a:ext uri="{FF2B5EF4-FFF2-40B4-BE49-F238E27FC236}">
                      <a16:creationId xmlns:a16="http://schemas.microsoft.com/office/drawing/2014/main" id="{31F5687C-AC0B-441D-BC29-740604AE405A}"/>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82" name="Rectangle 81">
                  <a:extLst>
                    <a:ext uri="{FF2B5EF4-FFF2-40B4-BE49-F238E27FC236}">
                      <a16:creationId xmlns:a16="http://schemas.microsoft.com/office/drawing/2014/main" id="{CC15E391-CD55-4284-BAFF-A2FA999D18A2}"/>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76" name="Rectangle 75">
                <a:extLst>
                  <a:ext uri="{FF2B5EF4-FFF2-40B4-BE49-F238E27FC236}">
                    <a16:creationId xmlns:a16="http://schemas.microsoft.com/office/drawing/2014/main" id="{A3ADF1D5-028D-4422-9CA0-472755A1E942}"/>
                  </a:ext>
                </a:extLst>
              </p:cNvPr>
              <p:cNvSpPr/>
              <p:nvPr/>
            </p:nvSpPr>
            <p:spPr bwMode="auto">
              <a:xfrm>
                <a:off x="8589835" y="2102192"/>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77" name="Group 76">
                <a:extLst>
                  <a:ext uri="{FF2B5EF4-FFF2-40B4-BE49-F238E27FC236}">
                    <a16:creationId xmlns:a16="http://schemas.microsoft.com/office/drawing/2014/main" id="{A2188F10-4248-4C6B-AF9C-BFED641BC19B}"/>
                  </a:ext>
                </a:extLst>
              </p:cNvPr>
              <p:cNvGrpSpPr/>
              <p:nvPr/>
            </p:nvGrpSpPr>
            <p:grpSpPr>
              <a:xfrm>
                <a:off x="8637573" y="2865287"/>
                <a:ext cx="203631" cy="218067"/>
                <a:chOff x="8174444" y="2673599"/>
                <a:chExt cx="203631" cy="234666"/>
              </a:xfrm>
            </p:grpSpPr>
            <p:sp>
              <p:nvSpPr>
                <p:cNvPr id="78" name="Oval 77">
                  <a:extLst>
                    <a:ext uri="{FF2B5EF4-FFF2-40B4-BE49-F238E27FC236}">
                      <a16:creationId xmlns:a16="http://schemas.microsoft.com/office/drawing/2014/main" id="{C87E7C16-FFEE-452B-9AA9-0199E304AE21}"/>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79" name="Rectangle 78">
                  <a:extLst>
                    <a:ext uri="{FF2B5EF4-FFF2-40B4-BE49-F238E27FC236}">
                      <a16:creationId xmlns:a16="http://schemas.microsoft.com/office/drawing/2014/main" id="{6C78FE8F-592D-45B3-BEBB-6F3E42649BF5}"/>
                    </a:ext>
                  </a:extLst>
                </p:cNvPr>
                <p:cNvSpPr/>
                <p:nvPr/>
              </p:nvSpPr>
              <p:spPr bwMode="auto">
                <a:xfrm>
                  <a:off x="8224455" y="2673599"/>
                  <a:ext cx="153620" cy="23466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83" name="Rectangle 82">
                <a:extLst>
                  <a:ext uri="{FF2B5EF4-FFF2-40B4-BE49-F238E27FC236}">
                    <a16:creationId xmlns:a16="http://schemas.microsoft.com/office/drawing/2014/main" id="{B5F8FC1E-672C-4669-916D-503D74D076B8}"/>
                  </a:ext>
                </a:extLst>
              </p:cNvPr>
              <p:cNvSpPr/>
              <p:nvPr/>
            </p:nvSpPr>
            <p:spPr bwMode="auto">
              <a:xfrm>
                <a:off x="8590707" y="3043730"/>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sp>
          <p:nvSpPr>
            <p:cNvPr id="99" name="Rectangle 98">
              <a:extLst>
                <a:ext uri="{FF2B5EF4-FFF2-40B4-BE49-F238E27FC236}">
                  <a16:creationId xmlns:a16="http://schemas.microsoft.com/office/drawing/2014/main" id="{7DAECA2D-B018-493B-812E-DB10031AF5AD}"/>
                </a:ext>
              </a:extLst>
            </p:cNvPr>
            <p:cNvSpPr/>
            <p:nvPr/>
          </p:nvSpPr>
          <p:spPr bwMode="auto">
            <a:xfrm>
              <a:off x="6573213"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103" name="Group 102">
              <a:extLst>
                <a:ext uri="{FF2B5EF4-FFF2-40B4-BE49-F238E27FC236}">
                  <a16:creationId xmlns:a16="http://schemas.microsoft.com/office/drawing/2014/main" id="{1E24A1CB-B213-4DC2-81FA-F832A4DF57B9}"/>
                </a:ext>
              </a:extLst>
            </p:cNvPr>
            <p:cNvGrpSpPr/>
            <p:nvPr/>
          </p:nvGrpSpPr>
          <p:grpSpPr>
            <a:xfrm>
              <a:off x="3315394" y="1973311"/>
              <a:ext cx="294713" cy="1721080"/>
              <a:chOff x="6427943" y="2129155"/>
              <a:chExt cx="294713" cy="1721080"/>
            </a:xfrm>
          </p:grpSpPr>
          <p:sp>
            <p:nvSpPr>
              <p:cNvPr id="96" name="Oval 95">
                <a:extLst>
                  <a:ext uri="{FF2B5EF4-FFF2-40B4-BE49-F238E27FC236}">
                    <a16:creationId xmlns:a16="http://schemas.microsoft.com/office/drawing/2014/main" id="{73169B7D-D9A6-40FF-B953-B38BDCCF80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97" name="Rectangle 96">
                <a:extLst>
                  <a:ext uri="{FF2B5EF4-FFF2-40B4-BE49-F238E27FC236}">
                    <a16:creationId xmlns:a16="http://schemas.microsoft.com/office/drawing/2014/main" id="{18CB37AE-3ADC-46BD-9BE9-323D9D015A25}"/>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98" name="Rectangle 97">
                <a:extLst>
                  <a:ext uri="{FF2B5EF4-FFF2-40B4-BE49-F238E27FC236}">
                    <a16:creationId xmlns:a16="http://schemas.microsoft.com/office/drawing/2014/main" id="{AE73041D-F9D3-46F6-AE41-D3DDED9DDBE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0" name="Rectangle 99">
                <a:extLst>
                  <a:ext uri="{FF2B5EF4-FFF2-40B4-BE49-F238E27FC236}">
                    <a16:creationId xmlns:a16="http://schemas.microsoft.com/office/drawing/2014/main" id="{3FAAD07D-428A-4DF4-8D73-FCBB28E8A86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1" name="Oval 100">
                <a:extLst>
                  <a:ext uri="{FF2B5EF4-FFF2-40B4-BE49-F238E27FC236}">
                    <a16:creationId xmlns:a16="http://schemas.microsoft.com/office/drawing/2014/main" id="{7F9E38DC-9546-4FD5-9D13-FB02ABE501E0}"/>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2" name="Rectangle 101">
                <a:extLst>
                  <a:ext uri="{FF2B5EF4-FFF2-40B4-BE49-F238E27FC236}">
                    <a16:creationId xmlns:a16="http://schemas.microsoft.com/office/drawing/2014/main" id="{92953D45-4E19-4019-81D7-5C2711E3F10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nvGrpSpPr>
            <p:cNvPr id="104" name="Group 103">
              <a:extLst>
                <a:ext uri="{FF2B5EF4-FFF2-40B4-BE49-F238E27FC236}">
                  <a16:creationId xmlns:a16="http://schemas.microsoft.com/office/drawing/2014/main" id="{47B3852E-23DD-40AD-8250-55A01E4AD857}"/>
                </a:ext>
              </a:extLst>
            </p:cNvPr>
            <p:cNvGrpSpPr/>
            <p:nvPr/>
          </p:nvGrpSpPr>
          <p:grpSpPr>
            <a:xfrm>
              <a:off x="4305485" y="1980326"/>
              <a:ext cx="294713" cy="1721080"/>
              <a:chOff x="6427943" y="2129155"/>
              <a:chExt cx="294713" cy="1721080"/>
            </a:xfrm>
          </p:grpSpPr>
          <p:sp>
            <p:nvSpPr>
              <p:cNvPr id="105" name="Oval 104">
                <a:extLst>
                  <a:ext uri="{FF2B5EF4-FFF2-40B4-BE49-F238E27FC236}">
                    <a16:creationId xmlns:a16="http://schemas.microsoft.com/office/drawing/2014/main" id="{0946EF83-B8E7-4398-A1A2-90773E5F34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6" name="Rectangle 105">
                <a:extLst>
                  <a:ext uri="{FF2B5EF4-FFF2-40B4-BE49-F238E27FC236}">
                    <a16:creationId xmlns:a16="http://schemas.microsoft.com/office/drawing/2014/main" id="{C2BA63FD-2838-467A-8F05-819523A6DFC6}"/>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7" name="Rectangle 106">
                <a:extLst>
                  <a:ext uri="{FF2B5EF4-FFF2-40B4-BE49-F238E27FC236}">
                    <a16:creationId xmlns:a16="http://schemas.microsoft.com/office/drawing/2014/main" id="{B411594E-7118-47F4-B36B-8A6F1C55586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8" name="Rectangle 107">
                <a:extLst>
                  <a:ext uri="{FF2B5EF4-FFF2-40B4-BE49-F238E27FC236}">
                    <a16:creationId xmlns:a16="http://schemas.microsoft.com/office/drawing/2014/main" id="{B85C808D-D8BA-45F9-8DB8-609E4BC5C4CC}"/>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9" name="Oval 108">
                <a:extLst>
                  <a:ext uri="{FF2B5EF4-FFF2-40B4-BE49-F238E27FC236}">
                    <a16:creationId xmlns:a16="http://schemas.microsoft.com/office/drawing/2014/main" id="{425953D2-4E0D-450C-93EE-0F017E0C03C4}"/>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0" name="Rectangle 109">
                <a:extLst>
                  <a:ext uri="{FF2B5EF4-FFF2-40B4-BE49-F238E27FC236}">
                    <a16:creationId xmlns:a16="http://schemas.microsoft.com/office/drawing/2014/main" id="{7C05110F-BFD3-496D-99B0-92C2085FF59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nvGrpSpPr>
            <p:cNvPr id="111" name="Group 110">
              <a:extLst>
                <a:ext uri="{FF2B5EF4-FFF2-40B4-BE49-F238E27FC236}">
                  <a16:creationId xmlns:a16="http://schemas.microsoft.com/office/drawing/2014/main" id="{DE4E18A5-7143-4BE0-B384-15D537B9DCEC}"/>
                </a:ext>
              </a:extLst>
            </p:cNvPr>
            <p:cNvGrpSpPr/>
            <p:nvPr/>
          </p:nvGrpSpPr>
          <p:grpSpPr>
            <a:xfrm>
              <a:off x="5277172" y="1975264"/>
              <a:ext cx="294713" cy="1721080"/>
              <a:chOff x="6427943" y="2129155"/>
              <a:chExt cx="294713" cy="1721080"/>
            </a:xfrm>
          </p:grpSpPr>
          <p:sp>
            <p:nvSpPr>
              <p:cNvPr id="112" name="Oval 111">
                <a:extLst>
                  <a:ext uri="{FF2B5EF4-FFF2-40B4-BE49-F238E27FC236}">
                    <a16:creationId xmlns:a16="http://schemas.microsoft.com/office/drawing/2014/main" id="{DB7D2831-D0D0-46BA-9C60-C4953D16A7A0}"/>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3" name="Rectangle 112">
                <a:extLst>
                  <a:ext uri="{FF2B5EF4-FFF2-40B4-BE49-F238E27FC236}">
                    <a16:creationId xmlns:a16="http://schemas.microsoft.com/office/drawing/2014/main" id="{9DDE0236-8A62-4F87-AB36-EF6B54C0660F}"/>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4" name="Rectangle 113">
                <a:extLst>
                  <a:ext uri="{FF2B5EF4-FFF2-40B4-BE49-F238E27FC236}">
                    <a16:creationId xmlns:a16="http://schemas.microsoft.com/office/drawing/2014/main" id="{81900EAB-EFD1-422D-A090-9FAFE497F6CC}"/>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15" name="Rectangle 114">
                <a:extLst>
                  <a:ext uri="{FF2B5EF4-FFF2-40B4-BE49-F238E27FC236}">
                    <a16:creationId xmlns:a16="http://schemas.microsoft.com/office/drawing/2014/main" id="{AE5BDF59-E7F6-4AD1-B031-8C6445A782E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16" name="Oval 115">
                <a:extLst>
                  <a:ext uri="{FF2B5EF4-FFF2-40B4-BE49-F238E27FC236}">
                    <a16:creationId xmlns:a16="http://schemas.microsoft.com/office/drawing/2014/main" id="{AF6906E1-46C6-427C-903B-991F1760585F}"/>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7" name="Rectangle 116">
                <a:extLst>
                  <a:ext uri="{FF2B5EF4-FFF2-40B4-BE49-F238E27FC236}">
                    <a16:creationId xmlns:a16="http://schemas.microsoft.com/office/drawing/2014/main" id="{53404660-8852-4811-9579-89FDCAEC5C6A}"/>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sp>
        <p:nvSpPr>
          <p:cNvPr id="40" name="TextBox 39">
            <a:extLst>
              <a:ext uri="{FF2B5EF4-FFF2-40B4-BE49-F238E27FC236}">
                <a16:creationId xmlns:a16="http://schemas.microsoft.com/office/drawing/2014/main" id="{CD25833D-4497-4EB1-AAAE-2C16FB8DDDF6}"/>
              </a:ext>
            </a:extLst>
          </p:cNvPr>
          <p:cNvSpPr txBox="1"/>
          <p:nvPr/>
        </p:nvSpPr>
        <p:spPr>
          <a:xfrm>
            <a:off x="4168969" y="5090204"/>
            <a:ext cx="4723814" cy="507831"/>
          </a:xfrm>
          <a:prstGeom prst="rect">
            <a:avLst/>
          </a:prstGeom>
          <a:noFill/>
        </p:spPr>
        <p:txBody>
          <a:bodyPr wrap="square" rtlCol="0">
            <a:spAutoFit/>
          </a:bodyPr>
          <a:lstStyle/>
          <a:p>
            <a:pPr marL="214313" indent="-214313">
              <a:buFont typeface="Arial" panose="020B0604020202020204" pitchFamily="34" charset="0"/>
              <a:buChar char="•"/>
            </a:pPr>
            <a:r>
              <a:rPr lang="en-US" sz="1350" i="1" dirty="0">
                <a:solidFill>
                  <a:srgbClr val="C00000"/>
                </a:solidFill>
              </a:rPr>
              <a:t>The name of the resonant mode is given by the phase advance between two consecutive cells</a:t>
            </a:r>
            <a:r>
              <a:rPr lang="en-US" sz="1350" dirty="0">
                <a:solidFill>
                  <a:srgbClr val="C00000"/>
                </a:solidFill>
              </a:rPr>
              <a:t>.</a:t>
            </a:r>
          </a:p>
        </p:txBody>
      </p:sp>
      <p:grpSp>
        <p:nvGrpSpPr>
          <p:cNvPr id="68" name="Group 67">
            <a:extLst>
              <a:ext uri="{FF2B5EF4-FFF2-40B4-BE49-F238E27FC236}">
                <a16:creationId xmlns:a16="http://schemas.microsoft.com/office/drawing/2014/main" id="{66B4684A-F156-4BB5-82AC-363C30BE6CAD}"/>
              </a:ext>
            </a:extLst>
          </p:cNvPr>
          <p:cNvGrpSpPr/>
          <p:nvPr/>
        </p:nvGrpSpPr>
        <p:grpSpPr>
          <a:xfrm>
            <a:off x="193831" y="3297939"/>
            <a:ext cx="3932168" cy="2050276"/>
            <a:chOff x="258440" y="3254252"/>
            <a:chExt cx="5242891" cy="2733701"/>
          </a:xfrm>
        </p:grpSpPr>
        <p:grpSp>
          <p:nvGrpSpPr>
            <p:cNvPr id="62" name="Group 61">
              <a:extLst>
                <a:ext uri="{FF2B5EF4-FFF2-40B4-BE49-F238E27FC236}">
                  <a16:creationId xmlns:a16="http://schemas.microsoft.com/office/drawing/2014/main" id="{E7315AFD-8800-4E01-8E1A-9506D610613F}"/>
                </a:ext>
              </a:extLst>
            </p:cNvPr>
            <p:cNvGrpSpPr/>
            <p:nvPr/>
          </p:nvGrpSpPr>
          <p:grpSpPr>
            <a:xfrm>
              <a:off x="258440" y="3254252"/>
              <a:ext cx="5242891" cy="2733701"/>
              <a:chOff x="258440" y="3254252"/>
              <a:chExt cx="5242891" cy="2733701"/>
            </a:xfrm>
          </p:grpSpPr>
          <p:grpSp>
            <p:nvGrpSpPr>
              <p:cNvPr id="60" name="Group 59">
                <a:extLst>
                  <a:ext uri="{FF2B5EF4-FFF2-40B4-BE49-F238E27FC236}">
                    <a16:creationId xmlns:a16="http://schemas.microsoft.com/office/drawing/2014/main" id="{AC6926A7-22FC-4259-83EB-781F13FD8B18}"/>
                  </a:ext>
                </a:extLst>
              </p:cNvPr>
              <p:cNvGrpSpPr/>
              <p:nvPr/>
            </p:nvGrpSpPr>
            <p:grpSpPr>
              <a:xfrm>
                <a:off x="734141" y="3254252"/>
                <a:ext cx="4440139" cy="1869451"/>
                <a:chOff x="734141" y="3254252"/>
                <a:chExt cx="4440139" cy="1869451"/>
              </a:xfrm>
            </p:grpSpPr>
            <p:pic>
              <p:nvPicPr>
                <p:cNvPr id="87" name="Picture 86" descr="Diagram&#10;&#10;Description automatically generated with medium confidence">
                  <a:extLst>
                    <a:ext uri="{FF2B5EF4-FFF2-40B4-BE49-F238E27FC236}">
                      <a16:creationId xmlns:a16="http://schemas.microsoft.com/office/drawing/2014/main" id="{2D241C74-D2B2-427F-8C6C-DFB30D25E0CA}"/>
                    </a:ext>
                  </a:extLst>
                </p:cNvPr>
                <p:cNvPicPr>
                  <a:picLocks noChangeAspect="1"/>
                </p:cNvPicPr>
                <p:nvPr/>
              </p:nvPicPr>
              <p:blipFill rotWithShape="1">
                <a:blip r:embed="rId3">
                  <a:extLst>
                    <a:ext uri="{28A0092B-C50C-407E-A947-70E740481C1C}">
                      <a14:useLocalDpi xmlns:a14="http://schemas.microsoft.com/office/drawing/2010/main" val="0"/>
                    </a:ext>
                  </a:extLst>
                </a:blip>
                <a:srcRect l="20280" t="11210" r="50176" b="27372"/>
                <a:stretch/>
              </p:blipFill>
              <p:spPr>
                <a:xfrm>
                  <a:off x="2963495" y="3920625"/>
                  <a:ext cx="2210785" cy="1195458"/>
                </a:xfrm>
                <a:prstGeom prst="rect">
                  <a:avLst/>
                </a:prstGeom>
              </p:spPr>
            </p:pic>
            <p:pic>
              <p:nvPicPr>
                <p:cNvPr id="91" name="Picture 90" descr="Diagram&#10;&#10;Description automatically generated with medium confidence">
                  <a:extLst>
                    <a:ext uri="{FF2B5EF4-FFF2-40B4-BE49-F238E27FC236}">
                      <a16:creationId xmlns:a16="http://schemas.microsoft.com/office/drawing/2014/main" id="{50BA5C2E-D707-4E4E-9FFD-FFD989B6DFB2}"/>
                    </a:ext>
                  </a:extLst>
                </p:cNvPr>
                <p:cNvPicPr>
                  <a:picLocks noChangeAspect="1"/>
                </p:cNvPicPr>
                <p:nvPr/>
              </p:nvPicPr>
              <p:blipFill rotWithShape="1">
                <a:blip r:embed="rId3">
                  <a:extLst>
                    <a:ext uri="{28A0092B-C50C-407E-A947-70E740481C1C}">
                      <a14:useLocalDpi xmlns:a14="http://schemas.microsoft.com/office/drawing/2010/main" val="0"/>
                    </a:ext>
                  </a:extLst>
                </a:blip>
                <a:srcRect l="20280" t="11210" r="50176" b="27372"/>
                <a:stretch/>
              </p:blipFill>
              <p:spPr>
                <a:xfrm rot="10800000">
                  <a:off x="734141" y="3928245"/>
                  <a:ext cx="2210785" cy="1195458"/>
                </a:xfrm>
                <a:prstGeom prst="rect">
                  <a:avLst/>
                </a:prstGeom>
              </p:spPr>
            </p:pic>
            <p:sp>
              <p:nvSpPr>
                <p:cNvPr id="19" name="Arrow: Right 18">
                  <a:extLst>
                    <a:ext uri="{FF2B5EF4-FFF2-40B4-BE49-F238E27FC236}">
                      <a16:creationId xmlns:a16="http://schemas.microsoft.com/office/drawing/2014/main" id="{61E173C5-54BE-4A7F-97EB-F37FBABC1216}"/>
                    </a:ext>
                  </a:extLst>
                </p:cNvPr>
                <p:cNvSpPr/>
                <p:nvPr/>
              </p:nvSpPr>
              <p:spPr bwMode="auto">
                <a:xfrm rot="5400000">
                  <a:off x="2660529" y="3086026"/>
                  <a:ext cx="585268" cy="92172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41" name="TextBox 40">
                <a:extLst>
                  <a:ext uri="{FF2B5EF4-FFF2-40B4-BE49-F238E27FC236}">
                    <a16:creationId xmlns:a16="http://schemas.microsoft.com/office/drawing/2014/main" id="{A6B44285-BD88-4119-A7CC-BBDE9AF63625}"/>
                  </a:ext>
                </a:extLst>
              </p:cNvPr>
              <p:cNvSpPr txBox="1"/>
              <p:nvPr/>
            </p:nvSpPr>
            <p:spPr>
              <a:xfrm>
                <a:off x="258440" y="5310845"/>
                <a:ext cx="5242891" cy="677108"/>
              </a:xfrm>
              <a:prstGeom prst="rect">
                <a:avLst/>
              </a:prstGeom>
              <a:noFill/>
            </p:spPr>
            <p:txBody>
              <a:bodyPr wrap="square" rtlCol="0">
                <a:spAutoFit/>
              </a:bodyPr>
              <a:lstStyle/>
              <a:p>
                <a:r>
                  <a:rPr lang="en-US" sz="1350" dirty="0"/>
                  <a:t>Example: Pi-mode structure in standing wave (SW) … can be derived from </a:t>
                </a:r>
                <a:r>
                  <a:rPr lang="en-US" sz="1350" dirty="0">
                    <a:solidFill>
                      <a:schemeClr val="tx2">
                        <a:lumMod val="60000"/>
                        <a:lumOff val="40000"/>
                      </a:schemeClr>
                    </a:solidFill>
                  </a:rPr>
                  <a:t>pillbox TM</a:t>
                </a:r>
                <a:r>
                  <a:rPr lang="en-US" sz="1350" baseline="-25000" dirty="0">
                    <a:solidFill>
                      <a:schemeClr val="tx2">
                        <a:lumMod val="60000"/>
                        <a:lumOff val="40000"/>
                      </a:schemeClr>
                    </a:solidFill>
                  </a:rPr>
                  <a:t>010</a:t>
                </a:r>
                <a:r>
                  <a:rPr lang="en-US" sz="1350" dirty="0"/>
                  <a:t>-mode.</a:t>
                </a:r>
                <a:endParaRPr lang="en-GB" sz="1350" dirty="0"/>
              </a:p>
            </p:txBody>
          </p:sp>
        </p:grpSp>
        <p:grpSp>
          <p:nvGrpSpPr>
            <p:cNvPr id="65" name="Group 64">
              <a:extLst>
                <a:ext uri="{FF2B5EF4-FFF2-40B4-BE49-F238E27FC236}">
                  <a16:creationId xmlns:a16="http://schemas.microsoft.com/office/drawing/2014/main" id="{9148214E-D6E6-4EB7-8337-20AF8D40AF1D}"/>
                </a:ext>
              </a:extLst>
            </p:cNvPr>
            <p:cNvGrpSpPr/>
            <p:nvPr/>
          </p:nvGrpSpPr>
          <p:grpSpPr>
            <a:xfrm>
              <a:off x="1372185" y="4034033"/>
              <a:ext cx="3166928" cy="969558"/>
              <a:chOff x="1372185" y="4034033"/>
              <a:chExt cx="3166928" cy="969558"/>
            </a:xfrm>
          </p:grpSpPr>
          <p:grpSp>
            <p:nvGrpSpPr>
              <p:cNvPr id="56" name="Group 55">
                <a:extLst>
                  <a:ext uri="{FF2B5EF4-FFF2-40B4-BE49-F238E27FC236}">
                    <a16:creationId xmlns:a16="http://schemas.microsoft.com/office/drawing/2014/main" id="{765DFBD4-0268-4C95-9BC0-2794DB3E9980}"/>
                  </a:ext>
                </a:extLst>
              </p:cNvPr>
              <p:cNvGrpSpPr/>
              <p:nvPr/>
            </p:nvGrpSpPr>
            <p:grpSpPr>
              <a:xfrm>
                <a:off x="1395819" y="4404040"/>
                <a:ext cx="477901" cy="244395"/>
                <a:chOff x="1391682" y="4389125"/>
                <a:chExt cx="599453" cy="268835"/>
              </a:xfrm>
            </p:grpSpPr>
            <p:cxnSp>
              <p:nvCxnSpPr>
                <p:cNvPr id="52" name="Straight Arrow Connector 51">
                  <a:extLst>
                    <a:ext uri="{FF2B5EF4-FFF2-40B4-BE49-F238E27FC236}">
                      <a16:creationId xmlns:a16="http://schemas.microsoft.com/office/drawing/2014/main" id="{3B3111AB-2FA2-468C-ADE6-0A65A112E4C2}"/>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20" name="Straight Arrow Connector 119">
                  <a:extLst>
                    <a:ext uri="{FF2B5EF4-FFF2-40B4-BE49-F238E27FC236}">
                      <a16:creationId xmlns:a16="http://schemas.microsoft.com/office/drawing/2014/main" id="{DB26DDE0-E0CF-4AEC-8F5B-153B04066A87}"/>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21" name="Straight Arrow Connector 120">
                  <a:extLst>
                    <a:ext uri="{FF2B5EF4-FFF2-40B4-BE49-F238E27FC236}">
                      <a16:creationId xmlns:a16="http://schemas.microsoft.com/office/drawing/2014/main" id="{DE32301E-846F-4C62-AAD0-4A6EE447544F}"/>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50" name="Group 149">
                <a:extLst>
                  <a:ext uri="{FF2B5EF4-FFF2-40B4-BE49-F238E27FC236}">
                    <a16:creationId xmlns:a16="http://schemas.microsoft.com/office/drawing/2014/main" id="{3620E8B9-F287-4E84-9C43-A86C8DA05E96}"/>
                  </a:ext>
                </a:extLst>
              </p:cNvPr>
              <p:cNvGrpSpPr/>
              <p:nvPr/>
            </p:nvGrpSpPr>
            <p:grpSpPr>
              <a:xfrm>
                <a:off x="2712372" y="4396156"/>
                <a:ext cx="477901" cy="244395"/>
                <a:chOff x="1391682" y="4389125"/>
                <a:chExt cx="599453" cy="268835"/>
              </a:xfrm>
            </p:grpSpPr>
            <p:cxnSp>
              <p:nvCxnSpPr>
                <p:cNvPr id="151" name="Straight Arrow Connector 150">
                  <a:extLst>
                    <a:ext uri="{FF2B5EF4-FFF2-40B4-BE49-F238E27FC236}">
                      <a16:creationId xmlns:a16="http://schemas.microsoft.com/office/drawing/2014/main" id="{C83AF4C4-C7E7-4248-9E6F-C7CDBE13FDCC}"/>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2" name="Straight Arrow Connector 151">
                  <a:extLst>
                    <a:ext uri="{FF2B5EF4-FFF2-40B4-BE49-F238E27FC236}">
                      <a16:creationId xmlns:a16="http://schemas.microsoft.com/office/drawing/2014/main" id="{280903B0-D3B0-475F-879E-97A2A3E5DE5B}"/>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3" name="Straight Arrow Connector 152">
                  <a:extLst>
                    <a:ext uri="{FF2B5EF4-FFF2-40B4-BE49-F238E27FC236}">
                      <a16:creationId xmlns:a16="http://schemas.microsoft.com/office/drawing/2014/main" id="{6A8412F9-918A-43BD-A99F-B43FD4947A8A}"/>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54" name="Group 153">
                <a:extLst>
                  <a:ext uri="{FF2B5EF4-FFF2-40B4-BE49-F238E27FC236}">
                    <a16:creationId xmlns:a16="http://schemas.microsoft.com/office/drawing/2014/main" id="{6FC98E15-055E-42DD-8C5E-E78F57535447}"/>
                  </a:ext>
                </a:extLst>
              </p:cNvPr>
              <p:cNvGrpSpPr/>
              <p:nvPr/>
            </p:nvGrpSpPr>
            <p:grpSpPr>
              <a:xfrm>
                <a:off x="4026104" y="4404040"/>
                <a:ext cx="477901" cy="244395"/>
                <a:chOff x="1391682" y="4389125"/>
                <a:chExt cx="599453" cy="268835"/>
              </a:xfrm>
            </p:grpSpPr>
            <p:cxnSp>
              <p:nvCxnSpPr>
                <p:cNvPr id="155" name="Straight Arrow Connector 154">
                  <a:extLst>
                    <a:ext uri="{FF2B5EF4-FFF2-40B4-BE49-F238E27FC236}">
                      <a16:creationId xmlns:a16="http://schemas.microsoft.com/office/drawing/2014/main" id="{2002B91A-1CE2-4C46-B07A-F7C532553348}"/>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6" name="Straight Arrow Connector 155">
                  <a:extLst>
                    <a:ext uri="{FF2B5EF4-FFF2-40B4-BE49-F238E27FC236}">
                      <a16:creationId xmlns:a16="http://schemas.microsoft.com/office/drawing/2014/main" id="{ABCF89BC-ADE0-45FF-8E24-40B800F49A95}"/>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7" name="Straight Arrow Connector 156">
                  <a:extLst>
                    <a:ext uri="{FF2B5EF4-FFF2-40B4-BE49-F238E27FC236}">
                      <a16:creationId xmlns:a16="http://schemas.microsoft.com/office/drawing/2014/main" id="{F287A0F4-6E4D-4122-A5DF-F5AAAE8CD32E}"/>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58" name="Group 157">
                <a:extLst>
                  <a:ext uri="{FF2B5EF4-FFF2-40B4-BE49-F238E27FC236}">
                    <a16:creationId xmlns:a16="http://schemas.microsoft.com/office/drawing/2014/main" id="{F142D8E3-2BF8-4B99-909F-767544185C34}"/>
                  </a:ext>
                </a:extLst>
              </p:cNvPr>
              <p:cNvGrpSpPr/>
              <p:nvPr/>
            </p:nvGrpSpPr>
            <p:grpSpPr>
              <a:xfrm>
                <a:off x="2075315" y="4396156"/>
                <a:ext cx="477901" cy="244395"/>
                <a:chOff x="1391682" y="4389125"/>
                <a:chExt cx="599453" cy="268835"/>
              </a:xfrm>
            </p:grpSpPr>
            <p:cxnSp>
              <p:nvCxnSpPr>
                <p:cNvPr id="159" name="Straight Arrow Connector 158">
                  <a:extLst>
                    <a:ext uri="{FF2B5EF4-FFF2-40B4-BE49-F238E27FC236}">
                      <a16:creationId xmlns:a16="http://schemas.microsoft.com/office/drawing/2014/main" id="{9AEBC018-4998-4683-B561-07D00B08D82F}"/>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0" name="Straight Arrow Connector 159">
                  <a:extLst>
                    <a:ext uri="{FF2B5EF4-FFF2-40B4-BE49-F238E27FC236}">
                      <a16:creationId xmlns:a16="http://schemas.microsoft.com/office/drawing/2014/main" id="{74DC2D14-4759-4380-A94B-0EC741117802}"/>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1" name="Straight Arrow Connector 160">
                  <a:extLst>
                    <a:ext uri="{FF2B5EF4-FFF2-40B4-BE49-F238E27FC236}">
                      <a16:creationId xmlns:a16="http://schemas.microsoft.com/office/drawing/2014/main" id="{A78549A6-29B1-4BF5-9916-5475953F60D7}"/>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62" name="Group 161">
                <a:extLst>
                  <a:ext uri="{FF2B5EF4-FFF2-40B4-BE49-F238E27FC236}">
                    <a16:creationId xmlns:a16="http://schemas.microsoft.com/office/drawing/2014/main" id="{CC21A64A-1FC6-491F-A407-ECEFA92DAAE2}"/>
                  </a:ext>
                </a:extLst>
              </p:cNvPr>
              <p:cNvGrpSpPr/>
              <p:nvPr/>
            </p:nvGrpSpPr>
            <p:grpSpPr>
              <a:xfrm>
                <a:off x="3358932" y="4401098"/>
                <a:ext cx="477901" cy="244395"/>
                <a:chOff x="1391682" y="4389125"/>
                <a:chExt cx="599453" cy="268835"/>
              </a:xfrm>
            </p:grpSpPr>
            <p:cxnSp>
              <p:nvCxnSpPr>
                <p:cNvPr id="163" name="Straight Arrow Connector 162">
                  <a:extLst>
                    <a:ext uri="{FF2B5EF4-FFF2-40B4-BE49-F238E27FC236}">
                      <a16:creationId xmlns:a16="http://schemas.microsoft.com/office/drawing/2014/main" id="{6138DEB9-A773-4A07-8EE4-ECDADBE88915}"/>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4" name="Straight Arrow Connector 163">
                  <a:extLst>
                    <a:ext uri="{FF2B5EF4-FFF2-40B4-BE49-F238E27FC236}">
                      <a16:creationId xmlns:a16="http://schemas.microsoft.com/office/drawing/2014/main" id="{64328B12-50C2-4017-9A82-F77D3DA41431}"/>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5" name="Straight Arrow Connector 164">
                  <a:extLst>
                    <a:ext uri="{FF2B5EF4-FFF2-40B4-BE49-F238E27FC236}">
                      <a16:creationId xmlns:a16="http://schemas.microsoft.com/office/drawing/2014/main" id="{C3D755B2-CB1A-44F1-A6C3-059C242C9D9F}"/>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sp>
            <p:nvSpPr>
              <p:cNvPr id="57" name="Rectangle 56">
                <a:extLst>
                  <a:ext uri="{FF2B5EF4-FFF2-40B4-BE49-F238E27FC236}">
                    <a16:creationId xmlns:a16="http://schemas.microsoft.com/office/drawing/2014/main" id="{6CD7DE5D-3473-41FA-8455-D6F0138A47E1}"/>
                  </a:ext>
                </a:extLst>
              </p:cNvPr>
              <p:cNvSpPr/>
              <p:nvPr/>
            </p:nvSpPr>
            <p:spPr bwMode="auto">
              <a:xfrm>
                <a:off x="137218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66" name="Rectangle 165">
                <a:extLst>
                  <a:ext uri="{FF2B5EF4-FFF2-40B4-BE49-F238E27FC236}">
                    <a16:creationId xmlns:a16="http://schemas.microsoft.com/office/drawing/2014/main" id="{C1ADF913-2365-4923-8CA8-CCF9D3101838}"/>
                  </a:ext>
                </a:extLst>
              </p:cNvPr>
              <p:cNvSpPr/>
              <p:nvPr/>
            </p:nvSpPr>
            <p:spPr bwMode="auto">
              <a:xfrm>
                <a:off x="203474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67" name="Rectangle 166">
                <a:extLst>
                  <a:ext uri="{FF2B5EF4-FFF2-40B4-BE49-F238E27FC236}">
                    <a16:creationId xmlns:a16="http://schemas.microsoft.com/office/drawing/2014/main" id="{F3423588-51C5-4ABB-8BBD-C7E1D0F4B02E}"/>
                  </a:ext>
                </a:extLst>
              </p:cNvPr>
              <p:cNvSpPr/>
              <p:nvPr/>
            </p:nvSpPr>
            <p:spPr bwMode="auto">
              <a:xfrm>
                <a:off x="2685299" y="4034033"/>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68" name="Rectangle 167">
                <a:extLst>
                  <a:ext uri="{FF2B5EF4-FFF2-40B4-BE49-F238E27FC236}">
                    <a16:creationId xmlns:a16="http://schemas.microsoft.com/office/drawing/2014/main" id="{45E3C609-C68A-477F-8E49-557451BED344}"/>
                  </a:ext>
                </a:extLst>
              </p:cNvPr>
              <p:cNvSpPr/>
              <p:nvPr/>
            </p:nvSpPr>
            <p:spPr bwMode="auto">
              <a:xfrm>
                <a:off x="333943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69" name="Rectangle 168">
                <a:extLst>
                  <a:ext uri="{FF2B5EF4-FFF2-40B4-BE49-F238E27FC236}">
                    <a16:creationId xmlns:a16="http://schemas.microsoft.com/office/drawing/2014/main" id="{43538E79-12A9-4BCF-B3AB-089D3DFE6DED}"/>
                  </a:ext>
                </a:extLst>
              </p:cNvPr>
              <p:cNvSpPr/>
              <p:nvPr/>
            </p:nvSpPr>
            <p:spPr bwMode="auto">
              <a:xfrm>
                <a:off x="4001443"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nvGrpSpPr>
          <p:cNvPr id="59" name="Group 58">
            <a:extLst>
              <a:ext uri="{FF2B5EF4-FFF2-40B4-BE49-F238E27FC236}">
                <a16:creationId xmlns:a16="http://schemas.microsoft.com/office/drawing/2014/main" id="{AD26AA74-99CD-4EE5-AC11-52FAD5590D78}"/>
              </a:ext>
            </a:extLst>
          </p:cNvPr>
          <p:cNvGrpSpPr/>
          <p:nvPr/>
        </p:nvGrpSpPr>
        <p:grpSpPr>
          <a:xfrm>
            <a:off x="4168968" y="1619944"/>
            <a:ext cx="5040669" cy="3326829"/>
            <a:chOff x="5558624" y="1016925"/>
            <a:chExt cx="6720892" cy="4435772"/>
          </a:xfrm>
        </p:grpSpPr>
        <p:grpSp>
          <p:nvGrpSpPr>
            <p:cNvPr id="30" name="Group 29">
              <a:extLst>
                <a:ext uri="{FF2B5EF4-FFF2-40B4-BE49-F238E27FC236}">
                  <a16:creationId xmlns:a16="http://schemas.microsoft.com/office/drawing/2014/main" id="{894FB812-F10A-49BE-B102-A858B848C7D1}"/>
                </a:ext>
              </a:extLst>
            </p:cNvPr>
            <p:cNvGrpSpPr/>
            <p:nvPr/>
          </p:nvGrpSpPr>
          <p:grpSpPr>
            <a:xfrm>
              <a:off x="5907598" y="1016925"/>
              <a:ext cx="6371918" cy="2243618"/>
              <a:chOff x="5907598" y="1016925"/>
              <a:chExt cx="6371918" cy="2243618"/>
            </a:xfrm>
          </p:grpSpPr>
          <p:pic>
            <p:nvPicPr>
              <p:cNvPr id="94" name="Picture 93" descr="Diagram&#10;&#10;Description automatically generated with medium confidence">
                <a:extLst>
                  <a:ext uri="{FF2B5EF4-FFF2-40B4-BE49-F238E27FC236}">
                    <a16:creationId xmlns:a16="http://schemas.microsoft.com/office/drawing/2014/main" id="{CA81D4BB-ED0E-4799-92BA-19AFE3CD9E2E}"/>
                  </a:ext>
                </a:extLst>
              </p:cNvPr>
              <p:cNvPicPr>
                <a:picLocks noChangeAspect="1"/>
              </p:cNvPicPr>
              <p:nvPr/>
            </p:nvPicPr>
            <p:blipFill rotWithShape="1">
              <a:blip r:embed="rId3">
                <a:extLst>
                  <a:ext uri="{28A0092B-C50C-407E-A947-70E740481C1C}">
                    <a14:useLocalDpi xmlns:a14="http://schemas.microsoft.com/office/drawing/2010/main" val="0"/>
                  </a:ext>
                </a:extLst>
              </a:blip>
              <a:srcRect l="1534"/>
              <a:stretch/>
            </p:blipFill>
            <p:spPr>
              <a:xfrm>
                <a:off x="5907598" y="1692725"/>
                <a:ext cx="5934939" cy="1567818"/>
              </a:xfrm>
              <a:prstGeom prst="rect">
                <a:avLst/>
              </a:prstGeom>
            </p:spPr>
          </p:pic>
          <p:sp>
            <p:nvSpPr>
              <p:cNvPr id="95" name="TextBox 94">
                <a:extLst>
                  <a:ext uri="{FF2B5EF4-FFF2-40B4-BE49-F238E27FC236}">
                    <a16:creationId xmlns:a16="http://schemas.microsoft.com/office/drawing/2014/main" id="{D175CD39-C189-4061-A29E-75BA5283F898}"/>
                  </a:ext>
                </a:extLst>
              </p:cNvPr>
              <p:cNvSpPr txBox="1"/>
              <p:nvPr/>
            </p:nvSpPr>
            <p:spPr>
              <a:xfrm>
                <a:off x="6344577" y="1016925"/>
                <a:ext cx="5934939" cy="492443"/>
              </a:xfrm>
              <a:prstGeom prst="rect">
                <a:avLst/>
              </a:prstGeom>
              <a:noFill/>
            </p:spPr>
            <p:txBody>
              <a:bodyPr wrap="square" rtlCol="0">
                <a:spAutoFit/>
              </a:bodyPr>
              <a:lstStyle/>
              <a:p>
                <a:r>
                  <a:rPr lang="en-US" sz="900" dirty="0"/>
                  <a:t>Source: Kramer, </a:t>
                </a:r>
                <a:r>
                  <a:rPr lang="en-US" sz="900" i="1" dirty="0"/>
                  <a:t>Studies of HOM-couplers for the Upgrades Travelling Wave Acceleration System in the CERN SPS</a:t>
                </a:r>
                <a:r>
                  <a:rPr lang="en-US" sz="900" dirty="0"/>
                  <a:t>, PhD, CERN-THESIS-2019-371</a:t>
                </a:r>
                <a:endParaRPr lang="en-GB" sz="900" i="1" dirty="0"/>
              </a:p>
            </p:txBody>
          </p:sp>
        </p:grpSp>
        <p:sp>
          <p:nvSpPr>
            <p:cNvPr id="170" name="TextBox 169">
              <a:extLst>
                <a:ext uri="{FF2B5EF4-FFF2-40B4-BE49-F238E27FC236}">
                  <a16:creationId xmlns:a16="http://schemas.microsoft.com/office/drawing/2014/main" id="{518E9184-01AE-4612-820B-930C5836EE80}"/>
                </a:ext>
              </a:extLst>
            </p:cNvPr>
            <p:cNvSpPr txBox="1"/>
            <p:nvPr/>
          </p:nvSpPr>
          <p:spPr>
            <a:xfrm>
              <a:off x="5558624" y="3390595"/>
              <a:ext cx="6140052" cy="2062102"/>
            </a:xfrm>
            <a:prstGeom prst="rect">
              <a:avLst/>
            </a:prstGeom>
            <a:noFill/>
          </p:spPr>
          <p:txBody>
            <a:bodyPr wrap="square">
              <a:spAutoFit/>
            </a:bodyPr>
            <a:lstStyle/>
            <a:p>
              <a:pPr marL="214313" indent="-214313">
                <a:buFont typeface="Arial" panose="020B0604020202020204" pitchFamily="34" charset="0"/>
                <a:buChar char="•"/>
              </a:pPr>
              <a:r>
                <a:rPr lang="en-US" sz="1350" dirty="0">
                  <a:solidFill>
                    <a:srgbClr val="C00000"/>
                  </a:solidFill>
                </a:rPr>
                <a:t>Different coupling mechanisms between the individual cells exits, either on the side or in the center.</a:t>
              </a:r>
            </a:p>
            <a:p>
              <a:pPr marL="214313" indent="-214313">
                <a:buFont typeface="Arial" panose="020B0604020202020204" pitchFamily="34" charset="0"/>
                <a:buChar char="•"/>
              </a:pPr>
              <a:r>
                <a:rPr lang="en-US" sz="1350" dirty="0">
                  <a:solidFill>
                    <a:srgbClr val="C00000"/>
                  </a:solidFill>
                </a:rPr>
                <a:t>We speak of iris-coupled-structure and slot-coupled-structure.</a:t>
              </a:r>
            </a:p>
            <a:p>
              <a:pPr marL="214313" indent="-214313">
                <a:buFont typeface="Arial" panose="020B0604020202020204" pitchFamily="34" charset="0"/>
                <a:buChar char="•"/>
              </a:pPr>
              <a:r>
                <a:rPr lang="en-US" sz="1350" dirty="0">
                  <a:solidFill>
                    <a:srgbClr val="C00000"/>
                  </a:solidFill>
                </a:rPr>
                <a:t>For slot-coupled-structures, the center opening for the beam can be very small and is often ignored in the EM-calculations.</a:t>
              </a:r>
            </a:p>
          </p:txBody>
        </p:sp>
      </p:grpSp>
    </p:spTree>
    <p:extLst>
      <p:ext uri="{BB962C8B-B14F-4D97-AF65-F5344CB8AC3E}">
        <p14:creationId xmlns:p14="http://schemas.microsoft.com/office/powerpoint/2010/main" val="318931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barn(inVertical)">
                                      <p:cBhvr>
                                        <p:cTn id="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Example of Pi-mode Cavities (SW, 1/3)</a:t>
            </a:r>
            <a:endParaRPr lang="en-GB" dirty="0"/>
          </a:p>
        </p:txBody>
      </p:sp>
      <p:sp>
        <p:nvSpPr>
          <p:cNvPr id="3" name="TextBox 2">
            <a:extLst>
              <a:ext uri="{FF2B5EF4-FFF2-40B4-BE49-F238E27FC236}">
                <a16:creationId xmlns:a16="http://schemas.microsoft.com/office/drawing/2014/main" id="{A5F13376-B9ED-4BF4-A85B-21400F57A72B}"/>
              </a:ext>
            </a:extLst>
          </p:cNvPr>
          <p:cNvSpPr txBox="1"/>
          <p:nvPr/>
        </p:nvSpPr>
        <p:spPr>
          <a:xfrm>
            <a:off x="1226982" y="4172571"/>
            <a:ext cx="1526117" cy="300082"/>
          </a:xfrm>
          <a:prstGeom prst="rect">
            <a:avLst/>
          </a:prstGeom>
          <a:noFill/>
        </p:spPr>
        <p:txBody>
          <a:bodyPr wrap="square" rtlCol="0">
            <a:spAutoFit/>
          </a:bodyPr>
          <a:lstStyle/>
          <a:p>
            <a:r>
              <a:rPr lang="en-US" sz="1350" dirty="0"/>
              <a:t>0-mode structure</a:t>
            </a:r>
            <a:endParaRPr lang="en-GB" sz="1350" dirty="0"/>
          </a:p>
        </p:txBody>
      </p:sp>
      <p:sp>
        <p:nvSpPr>
          <p:cNvPr id="6" name="TextBox 5">
            <a:extLst>
              <a:ext uri="{FF2B5EF4-FFF2-40B4-BE49-F238E27FC236}">
                <a16:creationId xmlns:a16="http://schemas.microsoft.com/office/drawing/2014/main" id="{7B547C0F-317D-49C3-9C57-CE39F6CD4E3F}"/>
              </a:ext>
            </a:extLst>
          </p:cNvPr>
          <p:cNvSpPr txBox="1"/>
          <p:nvPr/>
        </p:nvSpPr>
        <p:spPr>
          <a:xfrm>
            <a:off x="5802765" y="1629201"/>
            <a:ext cx="3341235" cy="253916"/>
          </a:xfrm>
          <a:prstGeom prst="rect">
            <a:avLst/>
          </a:prstGeom>
          <a:noFill/>
        </p:spPr>
        <p:txBody>
          <a:bodyPr wrap="square" rtlCol="0">
            <a:spAutoFit/>
          </a:bodyPr>
          <a:lstStyle/>
          <a:p>
            <a:r>
              <a:rPr lang="en-US" sz="1050" dirty="0"/>
              <a:t>source: F. </a:t>
            </a:r>
            <a:r>
              <a:rPr lang="en-US" sz="1050" dirty="0" err="1"/>
              <a:t>Gerigk</a:t>
            </a:r>
            <a:r>
              <a:rPr lang="en-US" sz="1050" dirty="0"/>
              <a:t>, CAS Ebeltoft, </a:t>
            </a:r>
            <a:r>
              <a:rPr lang="en-US" sz="1050" i="1" dirty="0"/>
              <a:t>Cavity Types</a:t>
            </a:r>
            <a:r>
              <a:rPr lang="en-US" sz="1050" dirty="0"/>
              <a:t>, 2010</a:t>
            </a:r>
            <a:endParaRPr lang="en-GB" sz="1050" dirty="0"/>
          </a:p>
        </p:txBody>
      </p:sp>
      <p:grpSp>
        <p:nvGrpSpPr>
          <p:cNvPr id="11" name="Group 10">
            <a:extLst>
              <a:ext uri="{FF2B5EF4-FFF2-40B4-BE49-F238E27FC236}">
                <a16:creationId xmlns:a16="http://schemas.microsoft.com/office/drawing/2014/main" id="{50FF90C6-5902-428E-8D94-A9A267FC56F1}"/>
              </a:ext>
            </a:extLst>
          </p:cNvPr>
          <p:cNvGrpSpPr/>
          <p:nvPr/>
        </p:nvGrpSpPr>
        <p:grpSpPr>
          <a:xfrm>
            <a:off x="216731" y="1965000"/>
            <a:ext cx="3901277" cy="2013795"/>
            <a:chOff x="288974" y="1477000"/>
            <a:chExt cx="5201703" cy="2685060"/>
          </a:xfrm>
        </p:grpSpPr>
        <p:pic>
          <p:nvPicPr>
            <p:cNvPr id="5" name="Picture 4" descr="Diagram&#10;&#10;Description automatically generated">
              <a:extLst>
                <a:ext uri="{FF2B5EF4-FFF2-40B4-BE49-F238E27FC236}">
                  <a16:creationId xmlns:a16="http://schemas.microsoft.com/office/drawing/2014/main" id="{496AE700-1C6C-41B7-B769-2FF093883D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974" y="1477000"/>
              <a:ext cx="5201703" cy="2394435"/>
            </a:xfrm>
            <a:prstGeom prst="rect">
              <a:avLst/>
            </a:prstGeom>
          </p:spPr>
        </p:pic>
        <p:sp>
          <p:nvSpPr>
            <p:cNvPr id="7" name="TextBox 6">
              <a:extLst>
                <a:ext uri="{FF2B5EF4-FFF2-40B4-BE49-F238E27FC236}">
                  <a16:creationId xmlns:a16="http://schemas.microsoft.com/office/drawing/2014/main" id="{E7A550F8-A967-49FF-B02D-3127CBCB4E01}"/>
                </a:ext>
              </a:extLst>
            </p:cNvPr>
            <p:cNvSpPr txBox="1"/>
            <p:nvPr/>
          </p:nvSpPr>
          <p:spPr>
            <a:xfrm>
              <a:off x="565679" y="3761951"/>
              <a:ext cx="3917310" cy="400109"/>
            </a:xfrm>
            <a:prstGeom prst="rect">
              <a:avLst/>
            </a:prstGeom>
            <a:noFill/>
          </p:spPr>
          <p:txBody>
            <a:bodyPr wrap="square" rtlCol="0">
              <a:spAutoFit/>
            </a:bodyPr>
            <a:lstStyle/>
            <a:p>
              <a:r>
                <a:rPr lang="en-US" sz="1350" i="1" dirty="0"/>
                <a:t>Alvarez-type </a:t>
              </a:r>
              <a:r>
                <a:rPr lang="en-US" sz="1350" i="1" dirty="0" err="1"/>
                <a:t>linac</a:t>
              </a:r>
              <a:r>
                <a:rPr lang="en-US" sz="1350" i="1" dirty="0"/>
                <a:t> (= drift-tube-</a:t>
              </a:r>
              <a:r>
                <a:rPr lang="en-US" sz="1350" i="1" dirty="0" err="1"/>
                <a:t>linac</a:t>
              </a:r>
              <a:r>
                <a:rPr lang="en-US" sz="1350" i="1" dirty="0"/>
                <a:t>)</a:t>
              </a:r>
              <a:endParaRPr lang="en-GB" sz="1350" i="1" dirty="0"/>
            </a:p>
          </p:txBody>
        </p:sp>
      </p:grpSp>
      <p:sp>
        <p:nvSpPr>
          <p:cNvPr id="10" name="TextBox 9">
            <a:extLst>
              <a:ext uri="{FF2B5EF4-FFF2-40B4-BE49-F238E27FC236}">
                <a16:creationId xmlns:a16="http://schemas.microsoft.com/office/drawing/2014/main" id="{B1080713-978F-401C-B6DC-E0679E0B3BA8}"/>
              </a:ext>
            </a:extLst>
          </p:cNvPr>
          <p:cNvSpPr txBox="1"/>
          <p:nvPr/>
        </p:nvSpPr>
        <p:spPr>
          <a:xfrm>
            <a:off x="597566" y="1574333"/>
            <a:ext cx="3139609" cy="346249"/>
          </a:xfrm>
          <a:prstGeom prst="rect">
            <a:avLst/>
          </a:prstGeom>
          <a:noFill/>
        </p:spPr>
        <p:txBody>
          <a:bodyPr wrap="square" rtlCol="0">
            <a:spAutoFit/>
          </a:bodyPr>
          <a:lstStyle/>
          <a:p>
            <a:r>
              <a:rPr lang="en-US" sz="1650" dirty="0"/>
              <a:t>How does this work?</a:t>
            </a:r>
            <a:endParaRPr lang="en-GB" sz="1650" dirty="0"/>
          </a:p>
        </p:txBody>
      </p:sp>
      <p:sp>
        <p:nvSpPr>
          <p:cNvPr id="12" name="TextBox 11">
            <a:extLst>
              <a:ext uri="{FF2B5EF4-FFF2-40B4-BE49-F238E27FC236}">
                <a16:creationId xmlns:a16="http://schemas.microsoft.com/office/drawing/2014/main" id="{A5B1A50B-7B58-43D8-97AA-0C8E618DF2C1}"/>
              </a:ext>
            </a:extLst>
          </p:cNvPr>
          <p:cNvSpPr txBox="1"/>
          <p:nvPr/>
        </p:nvSpPr>
        <p:spPr>
          <a:xfrm>
            <a:off x="424260" y="4449570"/>
            <a:ext cx="8583517" cy="300082"/>
          </a:xfrm>
          <a:prstGeom prst="rect">
            <a:avLst/>
          </a:prstGeom>
          <a:noFill/>
        </p:spPr>
        <p:txBody>
          <a:bodyPr wrap="square">
            <a:spAutoFit/>
          </a:bodyPr>
          <a:lstStyle/>
          <a:p>
            <a:r>
              <a:rPr lang="en-US" sz="1350" i="1" dirty="0">
                <a:solidFill>
                  <a:srgbClr val="C00000"/>
                </a:solidFill>
              </a:rPr>
              <a:t>Remember: The name of the resonant mode is given by the phase advance between two consecutive cells</a:t>
            </a:r>
            <a:r>
              <a:rPr lang="en-US" sz="1350" dirty="0">
                <a:solidFill>
                  <a:srgbClr val="C00000"/>
                </a:solidFill>
              </a:rPr>
              <a:t>.</a:t>
            </a:r>
          </a:p>
        </p:txBody>
      </p:sp>
      <p:pic>
        <p:nvPicPr>
          <p:cNvPr id="14" name="Picture 13" descr="Diagram&#10;&#10;Description automatically generated">
            <a:extLst>
              <a:ext uri="{FF2B5EF4-FFF2-40B4-BE49-F238E27FC236}">
                <a16:creationId xmlns:a16="http://schemas.microsoft.com/office/drawing/2014/main" id="{8B02D902-CFD8-44AC-891A-67FAC86D69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3627" y="1907439"/>
            <a:ext cx="3780743" cy="2134601"/>
          </a:xfrm>
          <a:prstGeom prst="rect">
            <a:avLst/>
          </a:prstGeom>
        </p:spPr>
      </p:pic>
      <p:sp>
        <p:nvSpPr>
          <p:cNvPr id="16" name="TextBox 15">
            <a:extLst>
              <a:ext uri="{FF2B5EF4-FFF2-40B4-BE49-F238E27FC236}">
                <a16:creationId xmlns:a16="http://schemas.microsoft.com/office/drawing/2014/main" id="{7751CE64-6317-46A6-B9EB-A28FFA54B358}"/>
              </a:ext>
            </a:extLst>
          </p:cNvPr>
          <p:cNvSpPr txBox="1"/>
          <p:nvPr/>
        </p:nvSpPr>
        <p:spPr>
          <a:xfrm>
            <a:off x="6040991" y="4172965"/>
            <a:ext cx="1656456" cy="300082"/>
          </a:xfrm>
          <a:prstGeom prst="rect">
            <a:avLst/>
          </a:prstGeom>
          <a:noFill/>
        </p:spPr>
        <p:txBody>
          <a:bodyPr wrap="square" rtlCol="0">
            <a:spAutoFit/>
          </a:bodyPr>
          <a:lstStyle/>
          <a:p>
            <a:r>
              <a:rPr lang="en-US" sz="1350"/>
              <a:t>Pi-mode </a:t>
            </a:r>
            <a:r>
              <a:rPr lang="en-US" sz="1350" dirty="0"/>
              <a:t>structure</a:t>
            </a:r>
            <a:endParaRPr lang="en-GB" sz="1350" dirty="0"/>
          </a:p>
        </p:txBody>
      </p:sp>
      <p:sp>
        <p:nvSpPr>
          <p:cNvPr id="17" name="TextBox 16">
            <a:extLst>
              <a:ext uri="{FF2B5EF4-FFF2-40B4-BE49-F238E27FC236}">
                <a16:creationId xmlns:a16="http://schemas.microsoft.com/office/drawing/2014/main" id="{087C2C49-BA52-4E40-A459-535EE22D30D7}"/>
              </a:ext>
            </a:extLst>
          </p:cNvPr>
          <p:cNvSpPr txBox="1"/>
          <p:nvPr/>
        </p:nvSpPr>
        <p:spPr>
          <a:xfrm>
            <a:off x="5266885" y="3678712"/>
            <a:ext cx="3204668" cy="300082"/>
          </a:xfrm>
          <a:prstGeom prst="rect">
            <a:avLst/>
          </a:prstGeom>
          <a:noFill/>
        </p:spPr>
        <p:txBody>
          <a:bodyPr wrap="square" rtlCol="0">
            <a:spAutoFit/>
          </a:bodyPr>
          <a:lstStyle/>
          <a:p>
            <a:r>
              <a:rPr lang="en-US" sz="1350" i="1" dirty="0" err="1"/>
              <a:t>Wideroe</a:t>
            </a:r>
            <a:r>
              <a:rPr lang="en-US" sz="1350" i="1" dirty="0"/>
              <a:t>-type </a:t>
            </a:r>
            <a:r>
              <a:rPr lang="en-US" sz="1350" i="1" dirty="0" err="1"/>
              <a:t>linac</a:t>
            </a:r>
            <a:r>
              <a:rPr lang="en-US" sz="1350" i="1" dirty="0"/>
              <a:t> (= drift-tube-</a:t>
            </a:r>
            <a:r>
              <a:rPr lang="en-US" sz="1350" i="1" dirty="0" err="1"/>
              <a:t>linac</a:t>
            </a:r>
            <a:r>
              <a:rPr lang="en-US" sz="1350" i="1" dirty="0"/>
              <a:t>)</a:t>
            </a:r>
            <a:endParaRPr lang="en-GB" sz="1350" i="1" dirty="0"/>
          </a:p>
        </p:txBody>
      </p:sp>
      <p:grpSp>
        <p:nvGrpSpPr>
          <p:cNvPr id="24" name="Group 23">
            <a:extLst>
              <a:ext uri="{FF2B5EF4-FFF2-40B4-BE49-F238E27FC236}">
                <a16:creationId xmlns:a16="http://schemas.microsoft.com/office/drawing/2014/main" id="{A03C6A0F-8FCD-41A5-9A9A-36D56F5C7DF9}"/>
              </a:ext>
            </a:extLst>
          </p:cNvPr>
          <p:cNvGrpSpPr/>
          <p:nvPr/>
        </p:nvGrpSpPr>
        <p:grpSpPr>
          <a:xfrm>
            <a:off x="5493720" y="4732977"/>
            <a:ext cx="2649945" cy="769893"/>
            <a:chOff x="1694266" y="2405553"/>
            <a:chExt cx="4440139" cy="1203078"/>
          </a:xfrm>
        </p:grpSpPr>
        <p:pic>
          <p:nvPicPr>
            <p:cNvPr id="25" name="Picture 24" descr="Diagram&#10;&#10;Description automatically generated with medium confidence">
              <a:extLst>
                <a:ext uri="{FF2B5EF4-FFF2-40B4-BE49-F238E27FC236}">
                  <a16:creationId xmlns:a16="http://schemas.microsoft.com/office/drawing/2014/main" id="{9CFCEB48-382B-4176-B07C-43BAD7D4E7BE}"/>
                </a:ext>
              </a:extLst>
            </p:cNvPr>
            <p:cNvPicPr>
              <a:picLocks noChangeAspect="1"/>
            </p:cNvPicPr>
            <p:nvPr/>
          </p:nvPicPr>
          <p:blipFill rotWithShape="1">
            <a:blip r:embed="rId5">
              <a:extLst>
                <a:ext uri="{28A0092B-C50C-407E-A947-70E740481C1C}">
                  <a14:useLocalDpi xmlns:a14="http://schemas.microsoft.com/office/drawing/2010/main" val="0"/>
                </a:ext>
              </a:extLst>
            </a:blip>
            <a:srcRect l="20280" t="11210" r="50176" b="27372"/>
            <a:stretch/>
          </p:blipFill>
          <p:spPr>
            <a:xfrm>
              <a:off x="3923620" y="2405553"/>
              <a:ext cx="2210785" cy="1195458"/>
            </a:xfrm>
            <a:prstGeom prst="rect">
              <a:avLst/>
            </a:prstGeom>
          </p:spPr>
        </p:pic>
        <p:pic>
          <p:nvPicPr>
            <p:cNvPr id="26" name="Picture 25" descr="Diagram&#10;&#10;Description automatically generated with medium confidence">
              <a:extLst>
                <a:ext uri="{FF2B5EF4-FFF2-40B4-BE49-F238E27FC236}">
                  <a16:creationId xmlns:a16="http://schemas.microsoft.com/office/drawing/2014/main" id="{4FF01A21-E4C4-45C1-8293-7A14854054DC}"/>
                </a:ext>
              </a:extLst>
            </p:cNvPr>
            <p:cNvPicPr>
              <a:picLocks noChangeAspect="1"/>
            </p:cNvPicPr>
            <p:nvPr/>
          </p:nvPicPr>
          <p:blipFill rotWithShape="1">
            <a:blip r:embed="rId5">
              <a:extLst>
                <a:ext uri="{28A0092B-C50C-407E-A947-70E740481C1C}">
                  <a14:useLocalDpi xmlns:a14="http://schemas.microsoft.com/office/drawing/2010/main" val="0"/>
                </a:ext>
              </a:extLst>
            </a:blip>
            <a:srcRect l="20280" t="11210" r="50176" b="27372"/>
            <a:stretch/>
          </p:blipFill>
          <p:spPr>
            <a:xfrm rot="10800000">
              <a:off x="1694266" y="2413173"/>
              <a:ext cx="2210785" cy="1195458"/>
            </a:xfrm>
            <a:prstGeom prst="rect">
              <a:avLst/>
            </a:prstGeom>
          </p:spPr>
        </p:pic>
        <p:grpSp>
          <p:nvGrpSpPr>
            <p:cNvPr id="27" name="Group 26">
              <a:extLst>
                <a:ext uri="{FF2B5EF4-FFF2-40B4-BE49-F238E27FC236}">
                  <a16:creationId xmlns:a16="http://schemas.microsoft.com/office/drawing/2014/main" id="{B13ED9EB-79AA-47CB-B394-28430AF27ABA}"/>
                </a:ext>
              </a:extLst>
            </p:cNvPr>
            <p:cNvGrpSpPr/>
            <p:nvPr/>
          </p:nvGrpSpPr>
          <p:grpSpPr>
            <a:xfrm>
              <a:off x="2314592" y="2507280"/>
              <a:ext cx="3166928" cy="969558"/>
              <a:chOff x="1372185" y="4034033"/>
              <a:chExt cx="3166928" cy="969558"/>
            </a:xfrm>
          </p:grpSpPr>
          <p:grpSp>
            <p:nvGrpSpPr>
              <p:cNvPr id="28" name="Group 27">
                <a:extLst>
                  <a:ext uri="{FF2B5EF4-FFF2-40B4-BE49-F238E27FC236}">
                    <a16:creationId xmlns:a16="http://schemas.microsoft.com/office/drawing/2014/main" id="{9B6E1E4D-2898-4549-A656-C24ED8FAB666}"/>
                  </a:ext>
                </a:extLst>
              </p:cNvPr>
              <p:cNvGrpSpPr/>
              <p:nvPr/>
            </p:nvGrpSpPr>
            <p:grpSpPr>
              <a:xfrm>
                <a:off x="1395819" y="4404040"/>
                <a:ext cx="477901" cy="244395"/>
                <a:chOff x="1391682" y="4389125"/>
                <a:chExt cx="599453" cy="268835"/>
              </a:xfrm>
            </p:grpSpPr>
            <p:cxnSp>
              <p:nvCxnSpPr>
                <p:cNvPr id="50" name="Straight Arrow Connector 49">
                  <a:extLst>
                    <a:ext uri="{FF2B5EF4-FFF2-40B4-BE49-F238E27FC236}">
                      <a16:creationId xmlns:a16="http://schemas.microsoft.com/office/drawing/2014/main" id="{52A83375-29E9-430D-824F-1DF50DA930B8}"/>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51" name="Straight Arrow Connector 50">
                  <a:extLst>
                    <a:ext uri="{FF2B5EF4-FFF2-40B4-BE49-F238E27FC236}">
                      <a16:creationId xmlns:a16="http://schemas.microsoft.com/office/drawing/2014/main" id="{19C0BCE5-6E98-4E21-9994-4EFC21B5996F}"/>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52" name="Straight Arrow Connector 51">
                  <a:extLst>
                    <a:ext uri="{FF2B5EF4-FFF2-40B4-BE49-F238E27FC236}">
                      <a16:creationId xmlns:a16="http://schemas.microsoft.com/office/drawing/2014/main" id="{9C724DC6-536F-485C-8C00-F5BD135198AC}"/>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29" name="Group 28">
                <a:extLst>
                  <a:ext uri="{FF2B5EF4-FFF2-40B4-BE49-F238E27FC236}">
                    <a16:creationId xmlns:a16="http://schemas.microsoft.com/office/drawing/2014/main" id="{D35F740B-CE34-4BB5-8224-6179B966C46A}"/>
                  </a:ext>
                </a:extLst>
              </p:cNvPr>
              <p:cNvGrpSpPr/>
              <p:nvPr/>
            </p:nvGrpSpPr>
            <p:grpSpPr>
              <a:xfrm>
                <a:off x="2712372" y="4396156"/>
                <a:ext cx="477901" cy="244395"/>
                <a:chOff x="1391682" y="4389125"/>
                <a:chExt cx="599453" cy="268835"/>
              </a:xfrm>
            </p:grpSpPr>
            <p:cxnSp>
              <p:nvCxnSpPr>
                <p:cNvPr id="47" name="Straight Arrow Connector 46">
                  <a:extLst>
                    <a:ext uri="{FF2B5EF4-FFF2-40B4-BE49-F238E27FC236}">
                      <a16:creationId xmlns:a16="http://schemas.microsoft.com/office/drawing/2014/main" id="{100715B2-B73E-47BC-91DF-BAC20A794880}"/>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8" name="Straight Arrow Connector 47">
                  <a:extLst>
                    <a:ext uri="{FF2B5EF4-FFF2-40B4-BE49-F238E27FC236}">
                      <a16:creationId xmlns:a16="http://schemas.microsoft.com/office/drawing/2014/main" id="{1AEC8D32-F061-48CC-AD1C-C0DFB9EC3EA1}"/>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9" name="Straight Arrow Connector 48">
                  <a:extLst>
                    <a:ext uri="{FF2B5EF4-FFF2-40B4-BE49-F238E27FC236}">
                      <a16:creationId xmlns:a16="http://schemas.microsoft.com/office/drawing/2014/main" id="{07DF61D4-E284-4AC2-9387-D2BA86773508}"/>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30" name="Group 29">
                <a:extLst>
                  <a:ext uri="{FF2B5EF4-FFF2-40B4-BE49-F238E27FC236}">
                    <a16:creationId xmlns:a16="http://schemas.microsoft.com/office/drawing/2014/main" id="{D5022D65-83FB-4DD9-91E6-31B75383851C}"/>
                  </a:ext>
                </a:extLst>
              </p:cNvPr>
              <p:cNvGrpSpPr/>
              <p:nvPr/>
            </p:nvGrpSpPr>
            <p:grpSpPr>
              <a:xfrm>
                <a:off x="4026104" y="4404040"/>
                <a:ext cx="477901" cy="244395"/>
                <a:chOff x="1391682" y="4389125"/>
                <a:chExt cx="599453" cy="268835"/>
              </a:xfrm>
            </p:grpSpPr>
            <p:cxnSp>
              <p:nvCxnSpPr>
                <p:cNvPr id="44" name="Straight Arrow Connector 43">
                  <a:extLst>
                    <a:ext uri="{FF2B5EF4-FFF2-40B4-BE49-F238E27FC236}">
                      <a16:creationId xmlns:a16="http://schemas.microsoft.com/office/drawing/2014/main" id="{172BA484-BE22-45AD-98F5-5D3CEBA5E59E}"/>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5" name="Straight Arrow Connector 44">
                  <a:extLst>
                    <a:ext uri="{FF2B5EF4-FFF2-40B4-BE49-F238E27FC236}">
                      <a16:creationId xmlns:a16="http://schemas.microsoft.com/office/drawing/2014/main" id="{CD1F3C1F-62EE-460B-968E-EBC9678F37FC}"/>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6" name="Straight Arrow Connector 45">
                  <a:extLst>
                    <a:ext uri="{FF2B5EF4-FFF2-40B4-BE49-F238E27FC236}">
                      <a16:creationId xmlns:a16="http://schemas.microsoft.com/office/drawing/2014/main" id="{367CAEED-A9F7-4969-BAFB-C6328FAB2376}"/>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31" name="Group 30">
                <a:extLst>
                  <a:ext uri="{FF2B5EF4-FFF2-40B4-BE49-F238E27FC236}">
                    <a16:creationId xmlns:a16="http://schemas.microsoft.com/office/drawing/2014/main" id="{BB4F51A0-BBBD-49FD-9DC1-566E0432DAF3}"/>
                  </a:ext>
                </a:extLst>
              </p:cNvPr>
              <p:cNvGrpSpPr/>
              <p:nvPr/>
            </p:nvGrpSpPr>
            <p:grpSpPr>
              <a:xfrm rot="10800000">
                <a:off x="2036563" y="4396156"/>
                <a:ext cx="477901" cy="244395"/>
                <a:chOff x="1391682" y="4389125"/>
                <a:chExt cx="599453" cy="268835"/>
              </a:xfrm>
            </p:grpSpPr>
            <p:cxnSp>
              <p:nvCxnSpPr>
                <p:cNvPr id="41" name="Straight Arrow Connector 40">
                  <a:extLst>
                    <a:ext uri="{FF2B5EF4-FFF2-40B4-BE49-F238E27FC236}">
                      <a16:creationId xmlns:a16="http://schemas.microsoft.com/office/drawing/2014/main" id="{0DA3C08D-77AC-4E91-B469-BB6219EC72BE}"/>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2" name="Straight Arrow Connector 41">
                  <a:extLst>
                    <a:ext uri="{FF2B5EF4-FFF2-40B4-BE49-F238E27FC236}">
                      <a16:creationId xmlns:a16="http://schemas.microsoft.com/office/drawing/2014/main" id="{A31C83F7-16EE-4F4C-8776-1890365652C8}"/>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3" name="Straight Arrow Connector 42">
                  <a:extLst>
                    <a:ext uri="{FF2B5EF4-FFF2-40B4-BE49-F238E27FC236}">
                      <a16:creationId xmlns:a16="http://schemas.microsoft.com/office/drawing/2014/main" id="{5D59C185-916D-41B6-927B-0808DA00342D}"/>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32" name="Group 31">
                <a:extLst>
                  <a:ext uri="{FF2B5EF4-FFF2-40B4-BE49-F238E27FC236}">
                    <a16:creationId xmlns:a16="http://schemas.microsoft.com/office/drawing/2014/main" id="{3EA7EE08-BA51-4677-B3F2-BA324D4A588C}"/>
                  </a:ext>
                </a:extLst>
              </p:cNvPr>
              <p:cNvGrpSpPr/>
              <p:nvPr/>
            </p:nvGrpSpPr>
            <p:grpSpPr>
              <a:xfrm rot="10800000">
                <a:off x="3358932" y="4401098"/>
                <a:ext cx="477901" cy="244395"/>
                <a:chOff x="1391682" y="4389125"/>
                <a:chExt cx="599453" cy="268835"/>
              </a:xfrm>
            </p:grpSpPr>
            <p:cxnSp>
              <p:nvCxnSpPr>
                <p:cNvPr id="38" name="Straight Arrow Connector 37">
                  <a:extLst>
                    <a:ext uri="{FF2B5EF4-FFF2-40B4-BE49-F238E27FC236}">
                      <a16:creationId xmlns:a16="http://schemas.microsoft.com/office/drawing/2014/main" id="{38FBB84F-0090-4344-875E-DEB3D77A8285}"/>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39" name="Straight Arrow Connector 38">
                  <a:extLst>
                    <a:ext uri="{FF2B5EF4-FFF2-40B4-BE49-F238E27FC236}">
                      <a16:creationId xmlns:a16="http://schemas.microsoft.com/office/drawing/2014/main" id="{50E1D222-B36E-41C5-809B-DE30355613D2}"/>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0" name="Straight Arrow Connector 39">
                  <a:extLst>
                    <a:ext uri="{FF2B5EF4-FFF2-40B4-BE49-F238E27FC236}">
                      <a16:creationId xmlns:a16="http://schemas.microsoft.com/office/drawing/2014/main" id="{58FDE61F-233F-410E-BE71-630EF6AF1B1B}"/>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sp>
            <p:nvSpPr>
              <p:cNvPr id="33" name="Rectangle 32">
                <a:extLst>
                  <a:ext uri="{FF2B5EF4-FFF2-40B4-BE49-F238E27FC236}">
                    <a16:creationId xmlns:a16="http://schemas.microsoft.com/office/drawing/2014/main" id="{6BDCCE91-2623-4714-93AC-0486FB6C4E5F}"/>
                  </a:ext>
                </a:extLst>
              </p:cNvPr>
              <p:cNvSpPr/>
              <p:nvPr/>
            </p:nvSpPr>
            <p:spPr bwMode="auto">
              <a:xfrm>
                <a:off x="137218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34" name="Rectangle 33">
                <a:extLst>
                  <a:ext uri="{FF2B5EF4-FFF2-40B4-BE49-F238E27FC236}">
                    <a16:creationId xmlns:a16="http://schemas.microsoft.com/office/drawing/2014/main" id="{F4FD4FE8-54A6-4D91-910D-E4E57898A798}"/>
                  </a:ext>
                </a:extLst>
              </p:cNvPr>
              <p:cNvSpPr/>
              <p:nvPr/>
            </p:nvSpPr>
            <p:spPr bwMode="auto">
              <a:xfrm>
                <a:off x="203474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35" name="Rectangle 34">
                <a:extLst>
                  <a:ext uri="{FF2B5EF4-FFF2-40B4-BE49-F238E27FC236}">
                    <a16:creationId xmlns:a16="http://schemas.microsoft.com/office/drawing/2014/main" id="{C91B7D94-C376-4183-8932-352D7F952F68}"/>
                  </a:ext>
                </a:extLst>
              </p:cNvPr>
              <p:cNvSpPr/>
              <p:nvPr/>
            </p:nvSpPr>
            <p:spPr bwMode="auto">
              <a:xfrm>
                <a:off x="2685299" y="4034033"/>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36" name="Rectangle 35">
                <a:extLst>
                  <a:ext uri="{FF2B5EF4-FFF2-40B4-BE49-F238E27FC236}">
                    <a16:creationId xmlns:a16="http://schemas.microsoft.com/office/drawing/2014/main" id="{106AD7F1-430E-4AAE-953D-0F1E88EADE08}"/>
                  </a:ext>
                </a:extLst>
              </p:cNvPr>
              <p:cNvSpPr/>
              <p:nvPr/>
            </p:nvSpPr>
            <p:spPr bwMode="auto">
              <a:xfrm>
                <a:off x="333943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37" name="Rectangle 36">
                <a:extLst>
                  <a:ext uri="{FF2B5EF4-FFF2-40B4-BE49-F238E27FC236}">
                    <a16:creationId xmlns:a16="http://schemas.microsoft.com/office/drawing/2014/main" id="{6072933B-C8E0-432D-BECA-D21B51EBFCAA}"/>
                  </a:ext>
                </a:extLst>
              </p:cNvPr>
              <p:cNvSpPr/>
              <p:nvPr/>
            </p:nvSpPr>
            <p:spPr bwMode="auto">
              <a:xfrm>
                <a:off x="4001443"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nvGrpSpPr>
          <p:cNvPr id="56" name="Group 55">
            <a:extLst>
              <a:ext uri="{FF2B5EF4-FFF2-40B4-BE49-F238E27FC236}">
                <a16:creationId xmlns:a16="http://schemas.microsoft.com/office/drawing/2014/main" id="{82341E72-BB14-45D3-8EE7-4C72B2A15D16}"/>
              </a:ext>
            </a:extLst>
          </p:cNvPr>
          <p:cNvGrpSpPr/>
          <p:nvPr/>
        </p:nvGrpSpPr>
        <p:grpSpPr>
          <a:xfrm>
            <a:off x="683494" y="4737854"/>
            <a:ext cx="2964626" cy="765017"/>
            <a:chOff x="734141" y="3920625"/>
            <a:chExt cx="4440139" cy="1203078"/>
          </a:xfrm>
        </p:grpSpPr>
        <p:grpSp>
          <p:nvGrpSpPr>
            <p:cNvPr id="57" name="Group 56">
              <a:extLst>
                <a:ext uri="{FF2B5EF4-FFF2-40B4-BE49-F238E27FC236}">
                  <a16:creationId xmlns:a16="http://schemas.microsoft.com/office/drawing/2014/main" id="{CC0EA0F4-7B9D-4989-83DA-5A2067BCD97D}"/>
                </a:ext>
              </a:extLst>
            </p:cNvPr>
            <p:cNvGrpSpPr/>
            <p:nvPr/>
          </p:nvGrpSpPr>
          <p:grpSpPr>
            <a:xfrm>
              <a:off x="734141" y="3920625"/>
              <a:ext cx="4440139" cy="1203078"/>
              <a:chOff x="734141" y="3920625"/>
              <a:chExt cx="4440139" cy="1203078"/>
            </a:xfrm>
          </p:grpSpPr>
          <p:pic>
            <p:nvPicPr>
              <p:cNvPr id="84" name="Picture 83" descr="Diagram&#10;&#10;Description automatically generated with medium confidence">
                <a:extLst>
                  <a:ext uri="{FF2B5EF4-FFF2-40B4-BE49-F238E27FC236}">
                    <a16:creationId xmlns:a16="http://schemas.microsoft.com/office/drawing/2014/main" id="{FEB49AFA-4D40-4BC7-8AE6-BD72E9939BB6}"/>
                  </a:ext>
                </a:extLst>
              </p:cNvPr>
              <p:cNvPicPr>
                <a:picLocks noChangeAspect="1"/>
              </p:cNvPicPr>
              <p:nvPr/>
            </p:nvPicPr>
            <p:blipFill rotWithShape="1">
              <a:blip r:embed="rId5">
                <a:extLst>
                  <a:ext uri="{28A0092B-C50C-407E-A947-70E740481C1C}">
                    <a14:useLocalDpi xmlns:a14="http://schemas.microsoft.com/office/drawing/2010/main" val="0"/>
                  </a:ext>
                </a:extLst>
              </a:blip>
              <a:srcRect l="20280" t="11210" r="50176" b="27372"/>
              <a:stretch/>
            </p:blipFill>
            <p:spPr>
              <a:xfrm>
                <a:off x="2963495" y="3920625"/>
                <a:ext cx="2210785" cy="1195458"/>
              </a:xfrm>
              <a:prstGeom prst="rect">
                <a:avLst/>
              </a:prstGeom>
            </p:spPr>
          </p:pic>
          <p:pic>
            <p:nvPicPr>
              <p:cNvPr id="85" name="Picture 84" descr="Diagram&#10;&#10;Description automatically generated with medium confidence">
                <a:extLst>
                  <a:ext uri="{FF2B5EF4-FFF2-40B4-BE49-F238E27FC236}">
                    <a16:creationId xmlns:a16="http://schemas.microsoft.com/office/drawing/2014/main" id="{8C4ED0ED-FBB6-4DC6-83B5-A57D0A67A000}"/>
                  </a:ext>
                </a:extLst>
              </p:cNvPr>
              <p:cNvPicPr>
                <a:picLocks noChangeAspect="1"/>
              </p:cNvPicPr>
              <p:nvPr/>
            </p:nvPicPr>
            <p:blipFill rotWithShape="1">
              <a:blip r:embed="rId5">
                <a:extLst>
                  <a:ext uri="{28A0092B-C50C-407E-A947-70E740481C1C}">
                    <a14:useLocalDpi xmlns:a14="http://schemas.microsoft.com/office/drawing/2010/main" val="0"/>
                  </a:ext>
                </a:extLst>
              </a:blip>
              <a:srcRect l="20280" t="11210" r="50176" b="27372"/>
              <a:stretch/>
            </p:blipFill>
            <p:spPr>
              <a:xfrm rot="10800000">
                <a:off x="734141" y="3928245"/>
                <a:ext cx="2210785" cy="1195458"/>
              </a:xfrm>
              <a:prstGeom prst="rect">
                <a:avLst/>
              </a:prstGeom>
            </p:spPr>
          </p:pic>
        </p:grpSp>
        <p:grpSp>
          <p:nvGrpSpPr>
            <p:cNvPr id="58" name="Group 57">
              <a:extLst>
                <a:ext uri="{FF2B5EF4-FFF2-40B4-BE49-F238E27FC236}">
                  <a16:creationId xmlns:a16="http://schemas.microsoft.com/office/drawing/2014/main" id="{CB72D148-E843-4297-87DB-AB29A5B79661}"/>
                </a:ext>
              </a:extLst>
            </p:cNvPr>
            <p:cNvGrpSpPr/>
            <p:nvPr/>
          </p:nvGrpSpPr>
          <p:grpSpPr>
            <a:xfrm>
              <a:off x="1372185" y="4034033"/>
              <a:ext cx="3166928" cy="969558"/>
              <a:chOff x="1372185" y="4034033"/>
              <a:chExt cx="3166928" cy="969558"/>
            </a:xfrm>
          </p:grpSpPr>
          <p:grpSp>
            <p:nvGrpSpPr>
              <p:cNvPr id="59" name="Group 58">
                <a:extLst>
                  <a:ext uri="{FF2B5EF4-FFF2-40B4-BE49-F238E27FC236}">
                    <a16:creationId xmlns:a16="http://schemas.microsoft.com/office/drawing/2014/main" id="{A59562C3-7418-417B-B48E-8BE6DC90343A}"/>
                  </a:ext>
                </a:extLst>
              </p:cNvPr>
              <p:cNvGrpSpPr/>
              <p:nvPr/>
            </p:nvGrpSpPr>
            <p:grpSpPr>
              <a:xfrm>
                <a:off x="1395819" y="4404040"/>
                <a:ext cx="477901" cy="244395"/>
                <a:chOff x="1391682" y="4389125"/>
                <a:chExt cx="599453" cy="268835"/>
              </a:xfrm>
            </p:grpSpPr>
            <p:cxnSp>
              <p:nvCxnSpPr>
                <p:cNvPr id="81" name="Straight Arrow Connector 80">
                  <a:extLst>
                    <a:ext uri="{FF2B5EF4-FFF2-40B4-BE49-F238E27FC236}">
                      <a16:creationId xmlns:a16="http://schemas.microsoft.com/office/drawing/2014/main" id="{FA3200CD-0489-418E-B794-D63C28F1D73C}"/>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82" name="Straight Arrow Connector 81">
                  <a:extLst>
                    <a:ext uri="{FF2B5EF4-FFF2-40B4-BE49-F238E27FC236}">
                      <a16:creationId xmlns:a16="http://schemas.microsoft.com/office/drawing/2014/main" id="{89E35991-6C47-42D1-A28F-C42AB47ED507}"/>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83" name="Straight Arrow Connector 82">
                  <a:extLst>
                    <a:ext uri="{FF2B5EF4-FFF2-40B4-BE49-F238E27FC236}">
                      <a16:creationId xmlns:a16="http://schemas.microsoft.com/office/drawing/2014/main" id="{F8E04666-877F-4939-9213-E34CE26E31A5}"/>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60" name="Group 59">
                <a:extLst>
                  <a:ext uri="{FF2B5EF4-FFF2-40B4-BE49-F238E27FC236}">
                    <a16:creationId xmlns:a16="http://schemas.microsoft.com/office/drawing/2014/main" id="{867BA73F-4075-41AF-864D-34854002E72F}"/>
                  </a:ext>
                </a:extLst>
              </p:cNvPr>
              <p:cNvGrpSpPr/>
              <p:nvPr/>
            </p:nvGrpSpPr>
            <p:grpSpPr>
              <a:xfrm>
                <a:off x="2712372" y="4396156"/>
                <a:ext cx="477901" cy="244395"/>
                <a:chOff x="1391682" y="4389125"/>
                <a:chExt cx="599453" cy="268835"/>
              </a:xfrm>
            </p:grpSpPr>
            <p:cxnSp>
              <p:nvCxnSpPr>
                <p:cNvPr id="78" name="Straight Arrow Connector 77">
                  <a:extLst>
                    <a:ext uri="{FF2B5EF4-FFF2-40B4-BE49-F238E27FC236}">
                      <a16:creationId xmlns:a16="http://schemas.microsoft.com/office/drawing/2014/main" id="{E66CFB4C-D4CA-45B4-B1E4-4BC45D8E3C17}"/>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79" name="Straight Arrow Connector 78">
                  <a:extLst>
                    <a:ext uri="{FF2B5EF4-FFF2-40B4-BE49-F238E27FC236}">
                      <a16:creationId xmlns:a16="http://schemas.microsoft.com/office/drawing/2014/main" id="{A40BC975-BE25-4ADB-84F1-B51B7FD92458}"/>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80" name="Straight Arrow Connector 79">
                  <a:extLst>
                    <a:ext uri="{FF2B5EF4-FFF2-40B4-BE49-F238E27FC236}">
                      <a16:creationId xmlns:a16="http://schemas.microsoft.com/office/drawing/2014/main" id="{B9FC8066-C94C-4B7F-A483-AA7437334C0F}"/>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61" name="Group 60">
                <a:extLst>
                  <a:ext uri="{FF2B5EF4-FFF2-40B4-BE49-F238E27FC236}">
                    <a16:creationId xmlns:a16="http://schemas.microsoft.com/office/drawing/2014/main" id="{E62DA1AB-CD62-4E09-8CB1-3C4F92387672}"/>
                  </a:ext>
                </a:extLst>
              </p:cNvPr>
              <p:cNvGrpSpPr/>
              <p:nvPr/>
            </p:nvGrpSpPr>
            <p:grpSpPr>
              <a:xfrm>
                <a:off x="4026104" y="4404040"/>
                <a:ext cx="477901" cy="244395"/>
                <a:chOff x="1391682" y="4389125"/>
                <a:chExt cx="599453" cy="268835"/>
              </a:xfrm>
            </p:grpSpPr>
            <p:cxnSp>
              <p:nvCxnSpPr>
                <p:cNvPr id="75" name="Straight Arrow Connector 74">
                  <a:extLst>
                    <a:ext uri="{FF2B5EF4-FFF2-40B4-BE49-F238E27FC236}">
                      <a16:creationId xmlns:a16="http://schemas.microsoft.com/office/drawing/2014/main" id="{FF924A72-9DF3-4D02-AEB1-1319AEFBA3A5}"/>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76" name="Straight Arrow Connector 75">
                  <a:extLst>
                    <a:ext uri="{FF2B5EF4-FFF2-40B4-BE49-F238E27FC236}">
                      <a16:creationId xmlns:a16="http://schemas.microsoft.com/office/drawing/2014/main" id="{078B2936-2C21-4100-814A-2C7CC05A54A5}"/>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77" name="Straight Arrow Connector 76">
                  <a:extLst>
                    <a:ext uri="{FF2B5EF4-FFF2-40B4-BE49-F238E27FC236}">
                      <a16:creationId xmlns:a16="http://schemas.microsoft.com/office/drawing/2014/main" id="{B3AAAC81-BDA9-4752-8A77-64AA29E9832E}"/>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62" name="Group 61">
                <a:extLst>
                  <a:ext uri="{FF2B5EF4-FFF2-40B4-BE49-F238E27FC236}">
                    <a16:creationId xmlns:a16="http://schemas.microsoft.com/office/drawing/2014/main" id="{437A41E6-8176-4A11-A83D-9B7F89D8F46E}"/>
                  </a:ext>
                </a:extLst>
              </p:cNvPr>
              <p:cNvGrpSpPr/>
              <p:nvPr/>
            </p:nvGrpSpPr>
            <p:grpSpPr>
              <a:xfrm>
                <a:off x="2075315" y="4396156"/>
                <a:ext cx="477901" cy="244395"/>
                <a:chOff x="1391682" y="4389125"/>
                <a:chExt cx="599453" cy="268835"/>
              </a:xfrm>
            </p:grpSpPr>
            <p:cxnSp>
              <p:nvCxnSpPr>
                <p:cNvPr id="72" name="Straight Arrow Connector 71">
                  <a:extLst>
                    <a:ext uri="{FF2B5EF4-FFF2-40B4-BE49-F238E27FC236}">
                      <a16:creationId xmlns:a16="http://schemas.microsoft.com/office/drawing/2014/main" id="{033BB63C-5109-4AB0-B78C-F6E2AE744A7A}"/>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73" name="Straight Arrow Connector 72">
                  <a:extLst>
                    <a:ext uri="{FF2B5EF4-FFF2-40B4-BE49-F238E27FC236}">
                      <a16:creationId xmlns:a16="http://schemas.microsoft.com/office/drawing/2014/main" id="{23709216-99FC-465A-96C3-31BA955BA83A}"/>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74" name="Straight Arrow Connector 73">
                  <a:extLst>
                    <a:ext uri="{FF2B5EF4-FFF2-40B4-BE49-F238E27FC236}">
                      <a16:creationId xmlns:a16="http://schemas.microsoft.com/office/drawing/2014/main" id="{25BC8C79-1A21-4C79-AF87-D420B325006D}"/>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63" name="Group 62">
                <a:extLst>
                  <a:ext uri="{FF2B5EF4-FFF2-40B4-BE49-F238E27FC236}">
                    <a16:creationId xmlns:a16="http://schemas.microsoft.com/office/drawing/2014/main" id="{17CD2DA2-D9CA-4F44-B699-37A768BF83DB}"/>
                  </a:ext>
                </a:extLst>
              </p:cNvPr>
              <p:cNvGrpSpPr/>
              <p:nvPr/>
            </p:nvGrpSpPr>
            <p:grpSpPr>
              <a:xfrm>
                <a:off x="3358932" y="4401098"/>
                <a:ext cx="477901" cy="244395"/>
                <a:chOff x="1391682" y="4389125"/>
                <a:chExt cx="599453" cy="268835"/>
              </a:xfrm>
            </p:grpSpPr>
            <p:cxnSp>
              <p:nvCxnSpPr>
                <p:cNvPr id="69" name="Straight Arrow Connector 68">
                  <a:extLst>
                    <a:ext uri="{FF2B5EF4-FFF2-40B4-BE49-F238E27FC236}">
                      <a16:creationId xmlns:a16="http://schemas.microsoft.com/office/drawing/2014/main" id="{E608BC12-5B7A-4B7F-95FA-16E50E8F8867}"/>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70" name="Straight Arrow Connector 69">
                  <a:extLst>
                    <a:ext uri="{FF2B5EF4-FFF2-40B4-BE49-F238E27FC236}">
                      <a16:creationId xmlns:a16="http://schemas.microsoft.com/office/drawing/2014/main" id="{A4719D6B-DF76-48C5-BA22-235F6E528EDB}"/>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71" name="Straight Arrow Connector 70">
                  <a:extLst>
                    <a:ext uri="{FF2B5EF4-FFF2-40B4-BE49-F238E27FC236}">
                      <a16:creationId xmlns:a16="http://schemas.microsoft.com/office/drawing/2014/main" id="{A8CD01BE-AA30-4557-8C04-B8ADCC42EB88}"/>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sp>
            <p:nvSpPr>
              <p:cNvPr id="64" name="Rectangle 63">
                <a:extLst>
                  <a:ext uri="{FF2B5EF4-FFF2-40B4-BE49-F238E27FC236}">
                    <a16:creationId xmlns:a16="http://schemas.microsoft.com/office/drawing/2014/main" id="{D6E51517-86E8-4E42-ADCF-F982D1FC1028}"/>
                  </a:ext>
                </a:extLst>
              </p:cNvPr>
              <p:cNvSpPr/>
              <p:nvPr/>
            </p:nvSpPr>
            <p:spPr bwMode="auto">
              <a:xfrm>
                <a:off x="137218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65" name="Rectangle 64">
                <a:extLst>
                  <a:ext uri="{FF2B5EF4-FFF2-40B4-BE49-F238E27FC236}">
                    <a16:creationId xmlns:a16="http://schemas.microsoft.com/office/drawing/2014/main" id="{532B11B3-B11E-4B43-90FD-149547BE3E5E}"/>
                  </a:ext>
                </a:extLst>
              </p:cNvPr>
              <p:cNvSpPr/>
              <p:nvPr/>
            </p:nvSpPr>
            <p:spPr bwMode="auto">
              <a:xfrm>
                <a:off x="203474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66" name="Rectangle 65">
                <a:extLst>
                  <a:ext uri="{FF2B5EF4-FFF2-40B4-BE49-F238E27FC236}">
                    <a16:creationId xmlns:a16="http://schemas.microsoft.com/office/drawing/2014/main" id="{82662416-EAE4-4D63-97D3-C1C57A78951A}"/>
                  </a:ext>
                </a:extLst>
              </p:cNvPr>
              <p:cNvSpPr/>
              <p:nvPr/>
            </p:nvSpPr>
            <p:spPr bwMode="auto">
              <a:xfrm>
                <a:off x="2685299" y="4034033"/>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67" name="Rectangle 66">
                <a:extLst>
                  <a:ext uri="{FF2B5EF4-FFF2-40B4-BE49-F238E27FC236}">
                    <a16:creationId xmlns:a16="http://schemas.microsoft.com/office/drawing/2014/main" id="{509A8845-1180-4086-B77F-C118E8DE677C}"/>
                  </a:ext>
                </a:extLst>
              </p:cNvPr>
              <p:cNvSpPr/>
              <p:nvPr/>
            </p:nvSpPr>
            <p:spPr bwMode="auto">
              <a:xfrm>
                <a:off x="333943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68" name="Rectangle 67">
                <a:extLst>
                  <a:ext uri="{FF2B5EF4-FFF2-40B4-BE49-F238E27FC236}">
                    <a16:creationId xmlns:a16="http://schemas.microsoft.com/office/drawing/2014/main" id="{D03D349D-E0B8-43D2-9061-C395FD2749C1}"/>
                  </a:ext>
                </a:extLst>
              </p:cNvPr>
              <p:cNvSpPr/>
              <p:nvPr/>
            </p:nvSpPr>
            <p:spPr bwMode="auto">
              <a:xfrm>
                <a:off x="4001443"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spTree>
    <p:extLst>
      <p:ext uri="{BB962C8B-B14F-4D97-AF65-F5344CB8AC3E}">
        <p14:creationId xmlns:p14="http://schemas.microsoft.com/office/powerpoint/2010/main" val="1204048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1000"/>
                                        <p:tgtEl>
                                          <p:spTgt spid="56"/>
                                        </p:tgtEl>
                                      </p:cBhvr>
                                    </p:animEffect>
                                    <p:anim calcmode="lin" valueType="num">
                                      <p:cBhvr>
                                        <p:cTn id="23" dur="1000" fill="hold"/>
                                        <p:tgtEl>
                                          <p:spTgt spid="56"/>
                                        </p:tgtEl>
                                        <p:attrNameLst>
                                          <p:attrName>ppt_x</p:attrName>
                                        </p:attrNameLst>
                                      </p:cBhvr>
                                      <p:tavLst>
                                        <p:tav tm="0">
                                          <p:val>
                                            <p:strVal val="#ppt_x"/>
                                          </p:val>
                                        </p:tav>
                                        <p:tav tm="100000">
                                          <p:val>
                                            <p:strVal val="#ppt_x"/>
                                          </p:val>
                                        </p:tav>
                                      </p:tavLst>
                                    </p:anim>
                                    <p:anim calcmode="lin" valueType="num">
                                      <p:cBhvr>
                                        <p:cTn id="24" dur="1000" fill="hold"/>
                                        <p:tgtEl>
                                          <p:spTgt spid="5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6"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Example of Pi-mode Cavities (SW, 2/3)</a:t>
            </a:r>
            <a:endParaRPr lang="en-GB" dirty="0"/>
          </a:p>
        </p:txBody>
      </p:sp>
      <p:sp>
        <p:nvSpPr>
          <p:cNvPr id="3" name="TextBox 2">
            <a:extLst>
              <a:ext uri="{FF2B5EF4-FFF2-40B4-BE49-F238E27FC236}">
                <a16:creationId xmlns:a16="http://schemas.microsoft.com/office/drawing/2014/main" id="{DC417FEA-BBF7-4F19-9404-FF3C73D48286}"/>
              </a:ext>
            </a:extLst>
          </p:cNvPr>
          <p:cNvSpPr txBox="1"/>
          <p:nvPr/>
        </p:nvSpPr>
        <p:spPr>
          <a:xfrm>
            <a:off x="597566" y="1574333"/>
            <a:ext cx="3139609" cy="346249"/>
          </a:xfrm>
          <a:prstGeom prst="rect">
            <a:avLst/>
          </a:prstGeom>
          <a:noFill/>
        </p:spPr>
        <p:txBody>
          <a:bodyPr wrap="square" rtlCol="0">
            <a:spAutoFit/>
          </a:bodyPr>
          <a:lstStyle/>
          <a:p>
            <a:r>
              <a:rPr lang="en-US" sz="1650" dirty="0"/>
              <a:t>How does this look in reality?</a:t>
            </a:r>
            <a:endParaRPr lang="en-GB" sz="1650" dirty="0"/>
          </a:p>
        </p:txBody>
      </p:sp>
      <p:grpSp>
        <p:nvGrpSpPr>
          <p:cNvPr id="6" name="Group 5">
            <a:extLst>
              <a:ext uri="{FF2B5EF4-FFF2-40B4-BE49-F238E27FC236}">
                <a16:creationId xmlns:a16="http://schemas.microsoft.com/office/drawing/2014/main" id="{8A4BBB65-0F36-4AB8-9653-7E1F89734ACF}"/>
              </a:ext>
            </a:extLst>
          </p:cNvPr>
          <p:cNvGrpSpPr/>
          <p:nvPr/>
        </p:nvGrpSpPr>
        <p:grpSpPr>
          <a:xfrm>
            <a:off x="323941" y="1966333"/>
            <a:ext cx="2663852" cy="2661199"/>
            <a:chOff x="676988" y="1508750"/>
            <a:chExt cx="3551802" cy="3548265"/>
          </a:xfrm>
        </p:grpSpPr>
        <p:pic>
          <p:nvPicPr>
            <p:cNvPr id="4" name="Picture 4" descr="EB welding of a PIMS cavity at CERN.">
              <a:extLst>
                <a:ext uri="{FF2B5EF4-FFF2-40B4-BE49-F238E27FC236}">
                  <a16:creationId xmlns:a16="http://schemas.microsoft.com/office/drawing/2014/main" id="{B98F9305-F7C4-45A2-8C82-A9F1E2449B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6109" y="1508750"/>
              <a:ext cx="3432681" cy="28802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F097574-27E6-40AA-9268-D21EC78ECD36}"/>
                </a:ext>
              </a:extLst>
            </p:cNvPr>
            <p:cNvSpPr txBox="1"/>
            <p:nvPr/>
          </p:nvSpPr>
          <p:spPr>
            <a:xfrm>
              <a:off x="676988" y="4379907"/>
              <a:ext cx="3199247" cy="677108"/>
            </a:xfrm>
            <a:prstGeom prst="rect">
              <a:avLst/>
            </a:prstGeom>
            <a:noFill/>
          </p:spPr>
          <p:txBody>
            <a:bodyPr wrap="square" rtlCol="0">
              <a:spAutoFit/>
            </a:bodyPr>
            <a:lstStyle/>
            <a:p>
              <a:r>
                <a:rPr lang="en-US" sz="1350" i="1" dirty="0">
                  <a:solidFill>
                    <a:srgbClr val="C00000"/>
                  </a:solidFill>
                </a:rPr>
                <a:t>Slot-coupled-structure (PIMS) </a:t>
              </a:r>
              <a:br>
                <a:rPr lang="en-US" sz="1350" i="1" dirty="0">
                  <a:solidFill>
                    <a:srgbClr val="C00000"/>
                  </a:solidFill>
                </a:rPr>
              </a:br>
              <a:r>
                <a:rPr lang="en-US" sz="1350" i="1" dirty="0">
                  <a:solidFill>
                    <a:srgbClr val="C00000"/>
                  </a:solidFill>
                </a:rPr>
                <a:t>at CERN</a:t>
              </a:r>
              <a:endParaRPr lang="en-GB" sz="1350" i="1" dirty="0">
                <a:solidFill>
                  <a:srgbClr val="C00000"/>
                </a:solidFill>
              </a:endParaRPr>
            </a:p>
          </p:txBody>
        </p:sp>
      </p:grpSp>
      <p:grpSp>
        <p:nvGrpSpPr>
          <p:cNvPr id="7" name="Group 6">
            <a:extLst>
              <a:ext uri="{FF2B5EF4-FFF2-40B4-BE49-F238E27FC236}">
                <a16:creationId xmlns:a16="http://schemas.microsoft.com/office/drawing/2014/main" id="{DECAA6CA-9609-4E8B-95B0-A504E3E04426}"/>
              </a:ext>
            </a:extLst>
          </p:cNvPr>
          <p:cNvGrpSpPr/>
          <p:nvPr/>
        </p:nvGrpSpPr>
        <p:grpSpPr>
          <a:xfrm>
            <a:off x="6795980" y="1804750"/>
            <a:ext cx="2255416" cy="2833064"/>
            <a:chOff x="7174194" y="1840378"/>
            <a:chExt cx="2733038" cy="3553359"/>
          </a:xfrm>
        </p:grpSpPr>
        <p:pic>
          <p:nvPicPr>
            <p:cNvPr id="8" name="Picture 2">
              <a:extLst>
                <a:ext uri="{FF2B5EF4-FFF2-40B4-BE49-F238E27FC236}">
                  <a16:creationId xmlns:a16="http://schemas.microsoft.com/office/drawing/2014/main" id="{39B61E25-A272-4DD8-91D5-FAE2BE3A16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4194" y="1840378"/>
              <a:ext cx="2353863" cy="313491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5E9DFD9F-6749-48BF-8F9D-A593610CC373}"/>
                </a:ext>
              </a:extLst>
            </p:cNvPr>
            <p:cNvSpPr txBox="1"/>
            <p:nvPr/>
          </p:nvSpPr>
          <p:spPr>
            <a:xfrm>
              <a:off x="7174194" y="5017360"/>
              <a:ext cx="2733038" cy="376377"/>
            </a:xfrm>
            <a:prstGeom prst="rect">
              <a:avLst/>
            </a:prstGeom>
            <a:noFill/>
          </p:spPr>
          <p:txBody>
            <a:bodyPr wrap="square" rtlCol="0">
              <a:spAutoFit/>
            </a:bodyPr>
            <a:lstStyle/>
            <a:p>
              <a:r>
                <a:rPr lang="en-US" sz="1350" i="1" dirty="0">
                  <a:solidFill>
                    <a:srgbClr val="C00000"/>
                  </a:solidFill>
                </a:rPr>
                <a:t>Picture of Linac1, CERN</a:t>
              </a:r>
              <a:endParaRPr lang="en-GB" sz="1350" i="1" dirty="0">
                <a:solidFill>
                  <a:srgbClr val="C00000"/>
                </a:solidFill>
              </a:endParaRPr>
            </a:p>
          </p:txBody>
        </p:sp>
      </p:grpSp>
      <p:sp>
        <p:nvSpPr>
          <p:cNvPr id="10" name="TextBox 9">
            <a:extLst>
              <a:ext uri="{FF2B5EF4-FFF2-40B4-BE49-F238E27FC236}">
                <a16:creationId xmlns:a16="http://schemas.microsoft.com/office/drawing/2014/main" id="{6679C80A-B1EC-437B-B2EF-F222348F20FC}"/>
              </a:ext>
            </a:extLst>
          </p:cNvPr>
          <p:cNvSpPr txBox="1"/>
          <p:nvPr/>
        </p:nvSpPr>
        <p:spPr>
          <a:xfrm>
            <a:off x="597566" y="5301244"/>
            <a:ext cx="7978156" cy="369332"/>
          </a:xfrm>
          <a:prstGeom prst="rect">
            <a:avLst/>
          </a:prstGeom>
          <a:noFill/>
        </p:spPr>
        <p:txBody>
          <a:bodyPr wrap="square" rtlCol="0">
            <a:spAutoFit/>
          </a:bodyPr>
          <a:lstStyle/>
          <a:p>
            <a:r>
              <a:rPr lang="en-US" sz="900" dirty="0"/>
              <a:t>sources: P. </a:t>
            </a:r>
            <a:r>
              <a:rPr lang="en-US" sz="900" dirty="0" err="1"/>
              <a:t>Bourquin</a:t>
            </a:r>
            <a:r>
              <a:rPr lang="en-US" sz="900" dirty="0"/>
              <a:t> et al., </a:t>
            </a:r>
            <a:r>
              <a:rPr lang="en-US" sz="900" i="1" dirty="0"/>
              <a:t>Development Status of the Pi-mode Accelerating Structure (PIMS) for LINAC4, Proc. Of LINAC08, Canada.</a:t>
            </a:r>
          </a:p>
          <a:p>
            <a:r>
              <a:rPr lang="en-US" sz="900" i="1" dirty="0"/>
              <a:t>C. </a:t>
            </a:r>
            <a:r>
              <a:rPr lang="en-US" sz="900" i="1" dirty="0" err="1"/>
              <a:t>Plostinar</a:t>
            </a:r>
            <a:r>
              <a:rPr lang="en-US" sz="900" i="1" dirty="0"/>
              <a:t> (ed.), Comparative Assessment of HIPPI Normal Conducting Structures, CARE-report-2002-0771</a:t>
            </a:r>
            <a:endParaRPr lang="en-GB" sz="900" i="1" dirty="0"/>
          </a:p>
        </p:txBody>
      </p:sp>
      <p:grpSp>
        <p:nvGrpSpPr>
          <p:cNvPr id="21" name="Group 20">
            <a:extLst>
              <a:ext uri="{FF2B5EF4-FFF2-40B4-BE49-F238E27FC236}">
                <a16:creationId xmlns:a16="http://schemas.microsoft.com/office/drawing/2014/main" id="{5ED9885B-D865-4825-98C1-E0BF956399C2}"/>
              </a:ext>
            </a:extLst>
          </p:cNvPr>
          <p:cNvGrpSpPr/>
          <p:nvPr/>
        </p:nvGrpSpPr>
        <p:grpSpPr>
          <a:xfrm>
            <a:off x="3251507" y="1965734"/>
            <a:ext cx="2029230" cy="2564266"/>
            <a:chOff x="3327102" y="1372294"/>
            <a:chExt cx="2194785" cy="3172396"/>
          </a:xfrm>
        </p:grpSpPr>
        <p:pic>
          <p:nvPicPr>
            <p:cNvPr id="22" name="Picture 21" descr="A picture containing gear&#10;&#10;Description automatically generated">
              <a:extLst>
                <a:ext uri="{FF2B5EF4-FFF2-40B4-BE49-F238E27FC236}">
                  <a16:creationId xmlns:a16="http://schemas.microsoft.com/office/drawing/2014/main" id="{38D10807-4850-4AD3-95E4-606F20DDF9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42822" y="1372294"/>
              <a:ext cx="2157420" cy="2825996"/>
            </a:xfrm>
            <a:prstGeom prst="rect">
              <a:avLst/>
            </a:prstGeom>
          </p:spPr>
        </p:pic>
        <p:sp>
          <p:nvSpPr>
            <p:cNvPr id="23" name="TextBox 22">
              <a:extLst>
                <a:ext uri="{FF2B5EF4-FFF2-40B4-BE49-F238E27FC236}">
                  <a16:creationId xmlns:a16="http://schemas.microsoft.com/office/drawing/2014/main" id="{3BCA5265-5AD6-4164-8CD5-C85769523B7C}"/>
                </a:ext>
              </a:extLst>
            </p:cNvPr>
            <p:cNvSpPr txBox="1"/>
            <p:nvPr/>
          </p:nvSpPr>
          <p:spPr>
            <a:xfrm>
              <a:off x="3327102" y="4173442"/>
              <a:ext cx="2194785" cy="371248"/>
            </a:xfrm>
            <a:prstGeom prst="rect">
              <a:avLst/>
            </a:prstGeom>
            <a:noFill/>
          </p:spPr>
          <p:txBody>
            <a:bodyPr wrap="square" rtlCol="0">
              <a:spAutoFit/>
            </a:bodyPr>
            <a:lstStyle/>
            <a:p>
              <a:r>
                <a:rPr lang="en-US" sz="1350" i="1" dirty="0">
                  <a:solidFill>
                    <a:srgbClr val="C00000"/>
                  </a:solidFill>
                </a:rPr>
                <a:t>Drift tube structure, CERN</a:t>
              </a:r>
              <a:endParaRPr lang="en-GB" sz="1350" i="1" dirty="0">
                <a:solidFill>
                  <a:srgbClr val="C00000"/>
                </a:solidFill>
              </a:endParaRPr>
            </a:p>
          </p:txBody>
        </p:sp>
      </p:grpSp>
      <p:grpSp>
        <p:nvGrpSpPr>
          <p:cNvPr id="25" name="Group 24">
            <a:extLst>
              <a:ext uri="{FF2B5EF4-FFF2-40B4-BE49-F238E27FC236}">
                <a16:creationId xmlns:a16="http://schemas.microsoft.com/office/drawing/2014/main" id="{9C6238B7-0BC4-4FA9-BA20-F0914D790BF6}"/>
              </a:ext>
            </a:extLst>
          </p:cNvPr>
          <p:cNvGrpSpPr/>
          <p:nvPr/>
        </p:nvGrpSpPr>
        <p:grpSpPr>
          <a:xfrm>
            <a:off x="1345980" y="3361769"/>
            <a:ext cx="6739595" cy="1909893"/>
            <a:chOff x="1794640" y="3339358"/>
            <a:chExt cx="8986126" cy="2546524"/>
          </a:xfrm>
        </p:grpSpPr>
        <p:sp>
          <p:nvSpPr>
            <p:cNvPr id="17" name="TextBox 16">
              <a:extLst>
                <a:ext uri="{FF2B5EF4-FFF2-40B4-BE49-F238E27FC236}">
                  <a16:creationId xmlns:a16="http://schemas.microsoft.com/office/drawing/2014/main" id="{E9126656-F7E7-463F-B9B5-9FF768002AB3}"/>
                </a:ext>
              </a:extLst>
            </p:cNvPr>
            <p:cNvSpPr txBox="1"/>
            <p:nvPr/>
          </p:nvSpPr>
          <p:spPr>
            <a:xfrm>
              <a:off x="1794640" y="5208774"/>
              <a:ext cx="8986126" cy="677108"/>
            </a:xfrm>
            <a:prstGeom prst="rect">
              <a:avLst/>
            </a:prstGeom>
            <a:noFill/>
          </p:spPr>
          <p:txBody>
            <a:bodyPr wrap="square" rtlCol="0">
              <a:spAutoFit/>
            </a:bodyPr>
            <a:lstStyle/>
            <a:p>
              <a:r>
                <a:rPr lang="en-US" sz="1350" dirty="0">
                  <a:solidFill>
                    <a:srgbClr val="C00000"/>
                  </a:solidFill>
                </a:rPr>
                <a:t>Note that a ‘cell’ is not necessarily a pillbox-type shape. In drift tube structures, a cell is the area between two </a:t>
              </a:r>
              <a:r>
                <a:rPr lang="en-US" sz="1350" dirty="0" err="1">
                  <a:solidFill>
                    <a:srgbClr val="C00000"/>
                  </a:solidFill>
                </a:rPr>
                <a:t>drifttubes</a:t>
              </a:r>
              <a:r>
                <a:rPr lang="en-US" sz="1350" dirty="0">
                  <a:solidFill>
                    <a:srgbClr val="C00000"/>
                  </a:solidFill>
                </a:rPr>
                <a:t> and looks in principle like a pillbox with nose cones.</a:t>
              </a:r>
              <a:endParaRPr lang="en-GB" sz="1350" dirty="0">
                <a:solidFill>
                  <a:srgbClr val="C00000"/>
                </a:solidFill>
              </a:endParaRPr>
            </a:p>
          </p:txBody>
        </p:sp>
        <p:pic>
          <p:nvPicPr>
            <p:cNvPr id="24" name="Picture 23" descr="A picture containing diagram&#10;&#10;Description automatically generated">
              <a:extLst>
                <a:ext uri="{FF2B5EF4-FFF2-40B4-BE49-F238E27FC236}">
                  <a16:creationId xmlns:a16="http://schemas.microsoft.com/office/drawing/2014/main" id="{DFCFB781-623E-42CD-9107-4D1264615968}"/>
                </a:ext>
              </a:extLst>
            </p:cNvPr>
            <p:cNvPicPr>
              <a:picLocks noChangeAspect="1"/>
            </p:cNvPicPr>
            <p:nvPr/>
          </p:nvPicPr>
          <p:blipFill rotWithShape="1">
            <a:blip r:embed="rId6">
              <a:extLst>
                <a:ext uri="{28A0092B-C50C-407E-A947-70E740481C1C}">
                  <a14:useLocalDpi xmlns:a14="http://schemas.microsoft.com/office/drawing/2010/main" val="0"/>
                </a:ext>
              </a:extLst>
            </a:blip>
            <a:srcRect l="58541"/>
            <a:stretch/>
          </p:blipFill>
          <p:spPr>
            <a:xfrm>
              <a:off x="7385296" y="3339358"/>
              <a:ext cx="1120624" cy="1894677"/>
            </a:xfrm>
            <a:prstGeom prst="rect">
              <a:avLst/>
            </a:prstGeom>
          </p:spPr>
        </p:pic>
      </p:grpSp>
      <p:grpSp>
        <p:nvGrpSpPr>
          <p:cNvPr id="52" name="Group 51">
            <a:extLst>
              <a:ext uri="{FF2B5EF4-FFF2-40B4-BE49-F238E27FC236}">
                <a16:creationId xmlns:a16="http://schemas.microsoft.com/office/drawing/2014/main" id="{55B442F6-87AD-4847-AC69-E56E9F3CEE97}"/>
              </a:ext>
            </a:extLst>
          </p:cNvPr>
          <p:cNvGrpSpPr/>
          <p:nvPr/>
        </p:nvGrpSpPr>
        <p:grpSpPr>
          <a:xfrm>
            <a:off x="5538973" y="1611886"/>
            <a:ext cx="841247" cy="1557881"/>
            <a:chOff x="7385296" y="1006180"/>
            <a:chExt cx="1121663" cy="2077175"/>
          </a:xfrm>
        </p:grpSpPr>
        <p:pic>
          <p:nvPicPr>
            <p:cNvPr id="27" name="Picture 26" descr="A picture containing diagram&#10;&#10;Description automatically generated">
              <a:extLst>
                <a:ext uri="{FF2B5EF4-FFF2-40B4-BE49-F238E27FC236}">
                  <a16:creationId xmlns:a16="http://schemas.microsoft.com/office/drawing/2014/main" id="{B36B719C-B2CD-45A9-9F46-46FCA7F3D769}"/>
                </a:ext>
              </a:extLst>
            </p:cNvPr>
            <p:cNvPicPr>
              <a:picLocks noChangeAspect="1"/>
            </p:cNvPicPr>
            <p:nvPr/>
          </p:nvPicPr>
          <p:blipFill rotWithShape="1">
            <a:blip r:embed="rId7">
              <a:extLst>
                <a:ext uri="{28A0092B-C50C-407E-A947-70E740481C1C}">
                  <a14:useLocalDpi xmlns:a14="http://schemas.microsoft.com/office/drawing/2010/main" val="0"/>
                </a:ext>
              </a:extLst>
            </a:blip>
            <a:srcRect l="4247" t="6946" r="-1" b="3575"/>
            <a:stretch/>
          </p:blipFill>
          <p:spPr>
            <a:xfrm>
              <a:off x="7403499" y="1006180"/>
              <a:ext cx="1102421" cy="2001942"/>
            </a:xfrm>
            <a:prstGeom prst="rect">
              <a:avLst/>
            </a:prstGeom>
          </p:spPr>
        </p:pic>
        <p:cxnSp>
          <p:nvCxnSpPr>
            <p:cNvPr id="29" name="Straight Connector 28">
              <a:extLst>
                <a:ext uri="{FF2B5EF4-FFF2-40B4-BE49-F238E27FC236}">
                  <a16:creationId xmlns:a16="http://schemas.microsoft.com/office/drawing/2014/main" id="{8A10C7F6-E3D8-4FB4-B22A-1B441CBF1B88}"/>
                </a:ext>
              </a:extLst>
            </p:cNvPr>
            <p:cNvCxnSpPr>
              <a:cxnSpLocks/>
            </p:cNvCxnSpPr>
            <p:nvPr/>
          </p:nvCxnSpPr>
          <p:spPr bwMode="auto">
            <a:xfrm>
              <a:off x="7399584" y="1065543"/>
              <a:ext cx="3915" cy="2007303"/>
            </a:xfrm>
            <a:prstGeom prst="line">
              <a:avLst/>
            </a:prstGeom>
            <a:solidFill>
              <a:schemeClr val="accent1"/>
            </a:solidFill>
            <a:ln w="28575" cap="flat" cmpd="sng" algn="ctr">
              <a:solidFill>
                <a:schemeClr val="tx1"/>
              </a:solidFill>
              <a:prstDash val="dash"/>
              <a:round/>
              <a:headEnd type="none" w="med" len="med"/>
              <a:tailEnd type="none" w="med" len="med"/>
            </a:ln>
            <a:effectLst/>
          </p:spPr>
        </p:cxnSp>
        <p:cxnSp>
          <p:nvCxnSpPr>
            <p:cNvPr id="30" name="Straight Connector 29">
              <a:extLst>
                <a:ext uri="{FF2B5EF4-FFF2-40B4-BE49-F238E27FC236}">
                  <a16:creationId xmlns:a16="http://schemas.microsoft.com/office/drawing/2014/main" id="{5BA3EF09-F718-4166-A72D-30EA089D58A8}"/>
                </a:ext>
              </a:extLst>
            </p:cNvPr>
            <p:cNvCxnSpPr>
              <a:cxnSpLocks/>
            </p:cNvCxnSpPr>
            <p:nvPr/>
          </p:nvCxnSpPr>
          <p:spPr bwMode="auto">
            <a:xfrm flipH="1">
              <a:off x="8505920" y="1058399"/>
              <a:ext cx="1039" cy="2014447"/>
            </a:xfrm>
            <a:prstGeom prst="line">
              <a:avLst/>
            </a:prstGeom>
            <a:solidFill>
              <a:schemeClr val="accent1"/>
            </a:solidFill>
            <a:ln w="28575" cap="flat" cmpd="sng" algn="ctr">
              <a:solidFill>
                <a:schemeClr val="tx1"/>
              </a:solidFill>
              <a:prstDash val="dash"/>
              <a:round/>
              <a:headEnd type="none" w="med" len="med"/>
              <a:tailEnd type="none" w="med" len="med"/>
            </a:ln>
            <a:effectLst/>
          </p:spPr>
        </p:cxnSp>
        <p:cxnSp>
          <p:nvCxnSpPr>
            <p:cNvPr id="32" name="Straight Connector 31">
              <a:extLst>
                <a:ext uri="{FF2B5EF4-FFF2-40B4-BE49-F238E27FC236}">
                  <a16:creationId xmlns:a16="http://schemas.microsoft.com/office/drawing/2014/main" id="{2CF269E7-5248-48B2-93CD-1BD71E847D00}"/>
                </a:ext>
              </a:extLst>
            </p:cNvPr>
            <p:cNvCxnSpPr/>
            <p:nvPr/>
          </p:nvCxnSpPr>
          <p:spPr bwMode="auto">
            <a:xfrm>
              <a:off x="7385296" y="3083355"/>
              <a:ext cx="1120624" cy="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986FB037-5AA6-45E9-B663-0612A976774D}"/>
                </a:ext>
              </a:extLst>
            </p:cNvPr>
            <p:cNvCxnSpPr>
              <a:cxnSpLocks/>
            </p:cNvCxnSpPr>
            <p:nvPr/>
          </p:nvCxnSpPr>
          <p:spPr bwMode="auto">
            <a:xfrm>
              <a:off x="7689655" y="2392065"/>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38" name="Straight Connector 37">
              <a:extLst>
                <a:ext uri="{FF2B5EF4-FFF2-40B4-BE49-F238E27FC236}">
                  <a16:creationId xmlns:a16="http://schemas.microsoft.com/office/drawing/2014/main" id="{95113A77-3254-4540-8A29-14D317BD1CDC}"/>
                </a:ext>
              </a:extLst>
            </p:cNvPr>
            <p:cNvCxnSpPr>
              <a:cxnSpLocks/>
            </p:cNvCxnSpPr>
            <p:nvPr/>
          </p:nvCxnSpPr>
          <p:spPr bwMode="auto">
            <a:xfrm>
              <a:off x="7689655" y="1058399"/>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42" name="Straight Connector 41">
              <a:extLst>
                <a:ext uri="{FF2B5EF4-FFF2-40B4-BE49-F238E27FC236}">
                  <a16:creationId xmlns:a16="http://schemas.microsoft.com/office/drawing/2014/main" id="{0FCC9CD9-2638-4351-B70A-6BC28E405452}"/>
                </a:ext>
              </a:extLst>
            </p:cNvPr>
            <p:cNvCxnSpPr>
              <a:cxnSpLocks/>
            </p:cNvCxnSpPr>
            <p:nvPr/>
          </p:nvCxnSpPr>
          <p:spPr bwMode="auto">
            <a:xfrm>
              <a:off x="8197272" y="1065543"/>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43" name="Straight Connector 42">
              <a:extLst>
                <a:ext uri="{FF2B5EF4-FFF2-40B4-BE49-F238E27FC236}">
                  <a16:creationId xmlns:a16="http://schemas.microsoft.com/office/drawing/2014/main" id="{D9B2F925-1A33-45A4-8F80-0D9A612623D5}"/>
                </a:ext>
              </a:extLst>
            </p:cNvPr>
            <p:cNvCxnSpPr>
              <a:cxnSpLocks/>
            </p:cNvCxnSpPr>
            <p:nvPr/>
          </p:nvCxnSpPr>
          <p:spPr bwMode="auto">
            <a:xfrm>
              <a:off x="8197272" y="2392065"/>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47" name="Straight Connector 46">
              <a:extLst>
                <a:ext uri="{FF2B5EF4-FFF2-40B4-BE49-F238E27FC236}">
                  <a16:creationId xmlns:a16="http://schemas.microsoft.com/office/drawing/2014/main" id="{54722545-1FBF-44EC-A9AD-28F4339545B6}"/>
                </a:ext>
              </a:extLst>
            </p:cNvPr>
            <p:cNvCxnSpPr>
              <a:cxnSpLocks/>
            </p:cNvCxnSpPr>
            <p:nvPr/>
          </p:nvCxnSpPr>
          <p:spPr bwMode="auto">
            <a:xfrm flipH="1">
              <a:off x="7689655" y="3051479"/>
              <a:ext cx="506578" cy="0"/>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51" name="Straight Connector 50">
              <a:extLst>
                <a:ext uri="{FF2B5EF4-FFF2-40B4-BE49-F238E27FC236}">
                  <a16:creationId xmlns:a16="http://schemas.microsoft.com/office/drawing/2014/main" id="{69D0E9E5-4348-4390-99AB-BABC2F5DA09C}"/>
                </a:ext>
              </a:extLst>
            </p:cNvPr>
            <p:cNvCxnSpPr>
              <a:cxnSpLocks/>
            </p:cNvCxnSpPr>
            <p:nvPr/>
          </p:nvCxnSpPr>
          <p:spPr bwMode="auto">
            <a:xfrm flipH="1">
              <a:off x="7689655" y="1075069"/>
              <a:ext cx="506578" cy="0"/>
            </a:xfrm>
            <a:prstGeom prst="line">
              <a:avLst/>
            </a:prstGeom>
            <a:solidFill>
              <a:schemeClr val="accent1"/>
            </a:solidFill>
            <a:ln w="19050" cap="flat" cmpd="sng" algn="ctr">
              <a:solidFill>
                <a:srgbClr val="CC0000"/>
              </a:solidFill>
              <a:prstDash val="sysDot"/>
              <a:round/>
              <a:headEnd type="none" w="med" len="med"/>
              <a:tailEnd type="none" w="med" len="med"/>
            </a:ln>
            <a:effectLst/>
          </p:spPr>
        </p:cxnSp>
      </p:grpSp>
    </p:spTree>
    <p:extLst>
      <p:ext uri="{BB962C8B-B14F-4D97-AF65-F5344CB8AC3E}">
        <p14:creationId xmlns:p14="http://schemas.microsoft.com/office/powerpoint/2010/main" val="3506942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Example of Pi-mode Cavities (SW, 3/3)</a:t>
            </a:r>
            <a:endParaRPr lang="en-GB" dirty="0"/>
          </a:p>
        </p:txBody>
      </p:sp>
      <p:sp>
        <p:nvSpPr>
          <p:cNvPr id="17" name="TextBox 16">
            <a:extLst>
              <a:ext uri="{FF2B5EF4-FFF2-40B4-BE49-F238E27FC236}">
                <a16:creationId xmlns:a16="http://schemas.microsoft.com/office/drawing/2014/main" id="{4F28A524-FBA8-44DC-B8B4-9D84052A755E}"/>
              </a:ext>
            </a:extLst>
          </p:cNvPr>
          <p:cNvSpPr txBox="1"/>
          <p:nvPr/>
        </p:nvSpPr>
        <p:spPr>
          <a:xfrm>
            <a:off x="2426121" y="1651807"/>
            <a:ext cx="4291759" cy="300082"/>
          </a:xfrm>
          <a:prstGeom prst="rect">
            <a:avLst/>
          </a:prstGeom>
          <a:noFill/>
        </p:spPr>
        <p:txBody>
          <a:bodyPr wrap="square" rtlCol="0">
            <a:spAutoFit/>
          </a:bodyPr>
          <a:lstStyle/>
          <a:p>
            <a:r>
              <a:rPr lang="en-US" sz="1350" i="1" dirty="0">
                <a:solidFill>
                  <a:srgbClr val="C00000"/>
                </a:solidFill>
              </a:rPr>
              <a:t>Slot-coupled-structure (PIMS) at CERN</a:t>
            </a:r>
            <a:endParaRPr lang="en-GB" sz="1350" i="1" dirty="0">
              <a:solidFill>
                <a:srgbClr val="C00000"/>
              </a:solidFill>
            </a:endParaRPr>
          </a:p>
        </p:txBody>
      </p:sp>
      <p:grpSp>
        <p:nvGrpSpPr>
          <p:cNvPr id="19" name="Group 18">
            <a:extLst>
              <a:ext uri="{FF2B5EF4-FFF2-40B4-BE49-F238E27FC236}">
                <a16:creationId xmlns:a16="http://schemas.microsoft.com/office/drawing/2014/main" id="{DF902065-1E61-4312-923C-DC21DE720760}"/>
              </a:ext>
            </a:extLst>
          </p:cNvPr>
          <p:cNvGrpSpPr/>
          <p:nvPr/>
        </p:nvGrpSpPr>
        <p:grpSpPr>
          <a:xfrm>
            <a:off x="413283" y="1966333"/>
            <a:ext cx="8450476" cy="3640536"/>
            <a:chOff x="551044" y="1478777"/>
            <a:chExt cx="11267301" cy="4854047"/>
          </a:xfrm>
        </p:grpSpPr>
        <p:pic>
          <p:nvPicPr>
            <p:cNvPr id="1030" name="Picture 6" descr="Taking a closer look at LHC - LINAC4">
              <a:extLst>
                <a:ext uri="{FF2B5EF4-FFF2-40B4-BE49-F238E27FC236}">
                  <a16:creationId xmlns:a16="http://schemas.microsoft.com/office/drawing/2014/main" id="{EB5644FA-3D10-496E-82FE-A035C018C0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8218" y="1480325"/>
              <a:ext cx="4720127" cy="314921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EB welding of a PIMS cavity at CERN.">
              <a:extLst>
                <a:ext uri="{FF2B5EF4-FFF2-40B4-BE49-F238E27FC236}">
                  <a16:creationId xmlns:a16="http://schemas.microsoft.com/office/drawing/2014/main" id="{CDBDE665-256D-4B6F-A1EE-F3221885EDA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1044" y="1478777"/>
              <a:ext cx="2644680" cy="221905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E1F3E7EB-7AC4-483A-BBD2-C17FA1EF4CE8}"/>
                </a:ext>
              </a:extLst>
            </p:cNvPr>
            <p:cNvSpPr txBox="1"/>
            <p:nvPr/>
          </p:nvSpPr>
          <p:spPr>
            <a:xfrm>
              <a:off x="777228" y="5655716"/>
              <a:ext cx="10637541" cy="677108"/>
            </a:xfrm>
            <a:prstGeom prst="rect">
              <a:avLst/>
            </a:prstGeom>
            <a:noFill/>
          </p:spPr>
          <p:txBody>
            <a:bodyPr wrap="square" rtlCol="0">
              <a:spAutoFit/>
            </a:bodyPr>
            <a:lstStyle/>
            <a:p>
              <a:r>
                <a:rPr lang="en-US" sz="900" dirty="0"/>
                <a:t>Picture sources: CERN </a:t>
              </a:r>
              <a:r>
                <a:rPr lang="en-US" sz="900" dirty="0" err="1"/>
                <a:t>cds</a:t>
              </a:r>
              <a:endParaRPr lang="en-US" sz="900" dirty="0"/>
            </a:p>
            <a:p>
              <a:r>
                <a:rPr lang="en-US" sz="900" dirty="0"/>
                <a:t>R. Wegner et al., </a:t>
              </a:r>
              <a:r>
                <a:rPr lang="en-US" sz="900" i="1" dirty="0"/>
                <a:t>Linac4 PIMS Construction and First Operation</a:t>
              </a:r>
              <a:r>
                <a:rPr lang="en-US" sz="900" dirty="0"/>
                <a:t>, IPAC2017, Copenhagen.</a:t>
              </a:r>
            </a:p>
            <a:p>
              <a:r>
                <a:rPr lang="en-US" sz="900" dirty="0"/>
                <a:t>P. </a:t>
              </a:r>
              <a:r>
                <a:rPr lang="en-US" sz="900" dirty="0" err="1"/>
                <a:t>Bourquin</a:t>
              </a:r>
              <a:r>
                <a:rPr lang="en-US" sz="900" dirty="0"/>
                <a:t> et al., </a:t>
              </a:r>
              <a:r>
                <a:rPr lang="en-US" sz="900" i="1" dirty="0"/>
                <a:t>Development Status of the Pi-mode Accelerating Structure (PIMS) for LINAC4, Proc. Of LINAC08, Canada</a:t>
              </a:r>
            </a:p>
          </p:txBody>
        </p:sp>
        <p:pic>
          <p:nvPicPr>
            <p:cNvPr id="12" name="Picture 11" descr="A picture containing indoor&#10;&#10;Description automatically generated">
              <a:extLst>
                <a:ext uri="{FF2B5EF4-FFF2-40B4-BE49-F238E27FC236}">
                  <a16:creationId xmlns:a16="http://schemas.microsoft.com/office/drawing/2014/main" id="{EB738323-C003-4B17-8AE9-35DDC4C826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99177" y="1478777"/>
              <a:ext cx="3695588" cy="2976572"/>
            </a:xfrm>
            <a:prstGeom prst="rect">
              <a:avLst/>
            </a:prstGeom>
          </p:spPr>
        </p:pic>
      </p:grpSp>
      <p:sp>
        <p:nvSpPr>
          <p:cNvPr id="20" name="TextBox 19">
            <a:extLst>
              <a:ext uri="{FF2B5EF4-FFF2-40B4-BE49-F238E27FC236}">
                <a16:creationId xmlns:a16="http://schemas.microsoft.com/office/drawing/2014/main" id="{F28E3017-65BF-4487-83EB-4C8856874F06}"/>
              </a:ext>
            </a:extLst>
          </p:cNvPr>
          <p:cNvSpPr txBox="1"/>
          <p:nvPr/>
        </p:nvSpPr>
        <p:spPr>
          <a:xfrm>
            <a:off x="409342" y="3627148"/>
            <a:ext cx="1537576" cy="300082"/>
          </a:xfrm>
          <a:prstGeom prst="rect">
            <a:avLst/>
          </a:prstGeom>
          <a:noFill/>
        </p:spPr>
        <p:txBody>
          <a:bodyPr wrap="square" rtlCol="0">
            <a:spAutoFit/>
          </a:bodyPr>
          <a:lstStyle/>
          <a:p>
            <a:r>
              <a:rPr lang="en-US" sz="1350" i="1" dirty="0"/>
              <a:t>PIMS cell</a:t>
            </a:r>
            <a:endParaRPr lang="en-GB" sz="1350" i="1" dirty="0"/>
          </a:p>
        </p:txBody>
      </p:sp>
      <p:sp>
        <p:nvSpPr>
          <p:cNvPr id="24" name="TextBox 23">
            <a:extLst>
              <a:ext uri="{FF2B5EF4-FFF2-40B4-BE49-F238E27FC236}">
                <a16:creationId xmlns:a16="http://schemas.microsoft.com/office/drawing/2014/main" id="{983C5EFB-3F6E-4CC2-89CD-6234EDE38DF0}"/>
              </a:ext>
            </a:extLst>
          </p:cNvPr>
          <p:cNvSpPr txBox="1"/>
          <p:nvPr/>
        </p:nvSpPr>
        <p:spPr>
          <a:xfrm>
            <a:off x="2474383" y="4190902"/>
            <a:ext cx="1537576" cy="300082"/>
          </a:xfrm>
          <a:prstGeom prst="rect">
            <a:avLst/>
          </a:prstGeom>
          <a:noFill/>
        </p:spPr>
        <p:txBody>
          <a:bodyPr wrap="square" rtlCol="0">
            <a:spAutoFit/>
          </a:bodyPr>
          <a:lstStyle/>
          <a:p>
            <a:r>
              <a:rPr lang="en-US" sz="1350" i="1" dirty="0"/>
              <a:t>PIMS test set-up</a:t>
            </a:r>
            <a:endParaRPr lang="en-GB" sz="1350" i="1" dirty="0"/>
          </a:p>
        </p:txBody>
      </p:sp>
      <p:sp>
        <p:nvSpPr>
          <p:cNvPr id="25" name="TextBox 24">
            <a:extLst>
              <a:ext uri="{FF2B5EF4-FFF2-40B4-BE49-F238E27FC236}">
                <a16:creationId xmlns:a16="http://schemas.microsoft.com/office/drawing/2014/main" id="{09BDFFA0-631E-4A6A-8195-91194724318E}"/>
              </a:ext>
            </a:extLst>
          </p:cNvPr>
          <p:cNvSpPr txBox="1"/>
          <p:nvPr/>
        </p:nvSpPr>
        <p:spPr>
          <a:xfrm>
            <a:off x="5323664" y="4312375"/>
            <a:ext cx="3655310" cy="300082"/>
          </a:xfrm>
          <a:prstGeom prst="rect">
            <a:avLst/>
          </a:prstGeom>
          <a:noFill/>
        </p:spPr>
        <p:txBody>
          <a:bodyPr wrap="square" rtlCol="0">
            <a:spAutoFit/>
          </a:bodyPr>
          <a:lstStyle/>
          <a:p>
            <a:r>
              <a:rPr lang="en-US" sz="1350" i="1" dirty="0"/>
              <a:t>Completed LINAC4, CERN</a:t>
            </a:r>
            <a:endParaRPr lang="en-GB" sz="1350" i="1" dirty="0"/>
          </a:p>
        </p:txBody>
      </p:sp>
    </p:spTree>
    <p:extLst>
      <p:ext uri="{BB962C8B-B14F-4D97-AF65-F5344CB8AC3E}">
        <p14:creationId xmlns:p14="http://schemas.microsoft.com/office/powerpoint/2010/main" val="178163511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086746" y="951878"/>
            <a:ext cx="6567255" cy="471821"/>
          </a:xfrm>
        </p:spPr>
        <p:txBody>
          <a:bodyPr>
            <a:normAutofit fontScale="90000"/>
          </a:bodyPr>
          <a:lstStyle/>
          <a:p>
            <a:r>
              <a:rPr lang="en-US" dirty="0"/>
              <a:t>Waveguide becomes Slow Wave Structure</a:t>
            </a:r>
            <a:endParaRPr lang="en-GB" dirty="0"/>
          </a:p>
        </p:txBody>
      </p:sp>
      <p:grpSp>
        <p:nvGrpSpPr>
          <p:cNvPr id="6" name="Group 5">
            <a:extLst>
              <a:ext uri="{FF2B5EF4-FFF2-40B4-BE49-F238E27FC236}">
                <a16:creationId xmlns:a16="http://schemas.microsoft.com/office/drawing/2014/main" id="{2545DC2E-7392-4DA8-8311-3431C937C8FC}"/>
              </a:ext>
            </a:extLst>
          </p:cNvPr>
          <p:cNvGrpSpPr/>
          <p:nvPr/>
        </p:nvGrpSpPr>
        <p:grpSpPr>
          <a:xfrm>
            <a:off x="424261" y="1671972"/>
            <a:ext cx="8468303" cy="3831818"/>
            <a:chOff x="527275" y="894270"/>
            <a:chExt cx="11291071" cy="5109091"/>
          </a:xfrm>
        </p:grpSpPr>
        <p:sp>
          <p:nvSpPr>
            <p:cNvPr id="3" name="TextBox 2">
              <a:extLst>
                <a:ext uri="{FF2B5EF4-FFF2-40B4-BE49-F238E27FC236}">
                  <a16:creationId xmlns:a16="http://schemas.microsoft.com/office/drawing/2014/main" id="{53BD04A1-6741-4B96-BA80-CCD60BBE8E1D}"/>
                </a:ext>
              </a:extLst>
            </p:cNvPr>
            <p:cNvSpPr txBox="1"/>
            <p:nvPr/>
          </p:nvSpPr>
          <p:spPr>
            <a:xfrm>
              <a:off x="527275" y="894270"/>
              <a:ext cx="11291071" cy="5109091"/>
            </a:xfrm>
            <a:prstGeom prst="rect">
              <a:avLst/>
            </a:prstGeom>
            <a:noFill/>
          </p:spPr>
          <p:txBody>
            <a:bodyPr wrap="square" rtlCol="0">
              <a:spAutoFit/>
            </a:bodyPr>
            <a:lstStyle/>
            <a:p>
              <a:pPr marL="214313" indent="-214313">
                <a:buFont typeface="Arial" panose="020B0604020202020204" pitchFamily="34" charset="0"/>
                <a:buChar char="•"/>
              </a:pPr>
              <a:r>
                <a:rPr lang="en-US" sz="1350" dirty="0"/>
                <a:t>To get power transferred to the beam, </a:t>
              </a:r>
              <a:r>
                <a:rPr lang="en-US" sz="1350" i="1" dirty="0">
                  <a:solidFill>
                    <a:srgbClr val="C00000"/>
                  </a:solidFill>
                </a:rPr>
                <a:t>the accelerating field needs to be kept in phase</a:t>
              </a:r>
              <a:r>
                <a:rPr lang="en-US" sz="1350" dirty="0">
                  <a:solidFill>
                    <a:srgbClr val="C00000"/>
                  </a:solidFill>
                </a:rPr>
                <a:t> </a:t>
              </a:r>
              <a:r>
                <a:rPr lang="en-US" sz="1350" dirty="0"/>
                <a:t>with the charged particle.</a:t>
              </a:r>
              <a:br>
                <a:rPr lang="en-US" sz="1350" dirty="0"/>
              </a:br>
              <a:endParaRPr lang="en-US" sz="1350" dirty="0"/>
            </a:p>
            <a:p>
              <a:pPr marL="214313" indent="-214313">
                <a:buFont typeface="Arial" panose="020B0604020202020204" pitchFamily="34" charset="0"/>
                <a:buChar char="•"/>
              </a:pPr>
              <a:r>
                <a:rPr lang="en-US" sz="1350" dirty="0"/>
                <a:t>For single gap cavities, this means that the resonance needs to be synchronous with the particle phase. We can then concatenate many “pillbox cavities” to one multi-cell pattern.</a:t>
              </a:r>
            </a:p>
            <a:p>
              <a:pPr marL="214313" indent="-214313">
                <a:buFont typeface="Arial" panose="020B0604020202020204" pitchFamily="34" charset="0"/>
                <a:buChar char="•"/>
              </a:pPr>
              <a:endParaRPr lang="en-US" sz="1350" dirty="0"/>
            </a:p>
            <a:p>
              <a:pPr marL="214313" indent="-214313">
                <a:buFont typeface="Arial" panose="020B0604020202020204" pitchFamily="34" charset="0"/>
                <a:buChar char="•"/>
              </a:pPr>
              <a:r>
                <a:rPr lang="en-US" sz="1350" dirty="0"/>
                <a:t>Another way to reduce phase velocity is to build the disc-loaded waveguide where discs are added in a  periodic pattern (schematic pictures look the same). </a:t>
              </a:r>
              <a:br>
                <a:rPr lang="en-US" sz="1350" dirty="0"/>
              </a:br>
              <a:endParaRPr lang="en-US" sz="1350" dirty="0"/>
            </a:p>
            <a:p>
              <a:pPr marL="214313" indent="-214313">
                <a:buFont typeface="Arial" panose="020B0604020202020204" pitchFamily="34" charset="0"/>
                <a:buChar char="•"/>
              </a:pPr>
              <a:r>
                <a:rPr lang="en-US" sz="1350" dirty="0"/>
                <a:t>As for the concatenated “pillbox cavities”, a multi-cell pattern builds up. The addition of discs inside the cylindrical waveguide induces multiple reflections between the discs and results in a change of the dispersion curve. The structure can then be used in travelling wave mode.</a:t>
              </a:r>
            </a:p>
            <a:p>
              <a:pPr marL="214313" indent="-214313">
                <a:buFont typeface="Arial" panose="020B0604020202020204" pitchFamily="34" charset="0"/>
                <a:buChar char="•"/>
              </a:pPr>
              <a:endParaRPr lang="en-US" sz="1350" dirty="0"/>
            </a:p>
            <a:p>
              <a:pPr marL="214313" indent="-214313">
                <a:buFont typeface="Arial" panose="020B0604020202020204" pitchFamily="34" charset="0"/>
                <a:buChar char="•"/>
              </a:pPr>
              <a:r>
                <a:rPr lang="en-US" sz="1350" dirty="0"/>
                <a:t>If the wave is travelling with speed-of-light, and we slow down this wave </a:t>
              </a:r>
              <a:r>
                <a:rPr lang="en-US" sz="1350" i="1" dirty="0">
                  <a:solidFill>
                    <a:srgbClr val="C00000"/>
                  </a:solidFill>
                </a:rPr>
                <a:t>(=reduce phase velocity), we obtain</a:t>
              </a:r>
              <a:r>
                <a:rPr lang="en-US" sz="1350" dirty="0"/>
                <a:t> so-called slow wave structures (SWS).</a:t>
              </a:r>
              <a:endParaRPr lang="en-GB" sz="1350" dirty="0"/>
            </a:p>
            <a:p>
              <a:pPr marL="214313" indent="-214313">
                <a:buFont typeface="Arial" panose="020B0604020202020204" pitchFamily="34" charset="0"/>
                <a:buChar char="•"/>
              </a:pPr>
              <a:endParaRPr lang="en-US" sz="1350" b="1" dirty="0"/>
            </a:p>
            <a:p>
              <a:pPr marL="214313" indent="-214313">
                <a:buFont typeface="Arial" panose="020B0604020202020204" pitchFamily="34" charset="0"/>
                <a:buChar char="•"/>
              </a:pPr>
              <a:r>
                <a:rPr lang="en-US" sz="1350" dirty="0"/>
                <a:t>Slow wave structures are known from dielectrics (where the EM-wave slows down due to permittivity     ), but here we will discuss </a:t>
              </a:r>
              <a:r>
                <a:rPr lang="en-US" sz="1350" dirty="0">
                  <a:solidFill>
                    <a:srgbClr val="C00000"/>
                  </a:solidFill>
                </a:rPr>
                <a:t>slow-wave structures with metallic boundaries used for particle acceleration</a:t>
              </a:r>
              <a:r>
                <a:rPr lang="en-US" sz="1350" dirty="0"/>
                <a:t>.</a:t>
              </a:r>
            </a:p>
            <a:p>
              <a:pPr marL="214313" indent="-214313">
                <a:buFont typeface="Arial" panose="020B0604020202020204" pitchFamily="34" charset="0"/>
                <a:buChar char="•"/>
              </a:pPr>
              <a:endParaRPr lang="en-US" sz="1350" dirty="0"/>
            </a:p>
          </p:txBody>
        </p:sp>
        <p:pic>
          <p:nvPicPr>
            <p:cNvPr id="5" name="Picture 4">
              <a:extLst>
                <a:ext uri="{FF2B5EF4-FFF2-40B4-BE49-F238E27FC236}">
                  <a16:creationId xmlns:a16="http://schemas.microsoft.com/office/drawing/2014/main" id="{83B79602-C5E8-4906-BC43-EBF52F3579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8650" y="5349250"/>
              <a:ext cx="281597" cy="268499"/>
            </a:xfrm>
            <a:prstGeom prst="rect">
              <a:avLst/>
            </a:prstGeom>
          </p:spPr>
        </p:pic>
      </p:grpSp>
    </p:spTree>
    <p:extLst>
      <p:ext uri="{BB962C8B-B14F-4D97-AF65-F5344CB8AC3E}">
        <p14:creationId xmlns:p14="http://schemas.microsoft.com/office/powerpoint/2010/main" val="174201831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B488A18-55FC-47C9-85E5-5CCA1790872E}"/>
              </a:ext>
            </a:extLst>
          </p:cNvPr>
          <p:cNvGrpSpPr/>
          <p:nvPr/>
        </p:nvGrpSpPr>
        <p:grpSpPr>
          <a:xfrm>
            <a:off x="5057220" y="1548747"/>
            <a:ext cx="3893749" cy="3931923"/>
            <a:chOff x="6742959" y="921996"/>
            <a:chExt cx="5191665" cy="5242564"/>
          </a:xfrm>
        </p:grpSpPr>
        <p:pic>
          <p:nvPicPr>
            <p:cNvPr id="121" name="Picture 120" descr="Diagram&#10;&#10;Description automatically generated">
              <a:extLst>
                <a:ext uri="{FF2B5EF4-FFF2-40B4-BE49-F238E27FC236}">
                  <a16:creationId xmlns:a16="http://schemas.microsoft.com/office/drawing/2014/main" id="{4FBA6753-BADD-431D-A524-507B1D6A50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2959" y="1419881"/>
              <a:ext cx="4738635" cy="4744679"/>
            </a:xfrm>
            <a:prstGeom prst="rect">
              <a:avLst/>
            </a:prstGeom>
          </p:spPr>
        </p:pic>
        <p:sp>
          <p:nvSpPr>
            <p:cNvPr id="120" name="TextBox 119">
              <a:extLst>
                <a:ext uri="{FF2B5EF4-FFF2-40B4-BE49-F238E27FC236}">
                  <a16:creationId xmlns:a16="http://schemas.microsoft.com/office/drawing/2014/main" id="{8D810B64-6817-4C63-9C59-EF50AA6059A1}"/>
                </a:ext>
              </a:extLst>
            </p:cNvPr>
            <p:cNvSpPr txBox="1"/>
            <p:nvPr/>
          </p:nvSpPr>
          <p:spPr>
            <a:xfrm>
              <a:off x="6902506" y="921996"/>
              <a:ext cx="5032118" cy="553997"/>
            </a:xfrm>
            <a:prstGeom prst="rect">
              <a:avLst/>
            </a:prstGeom>
            <a:noFill/>
          </p:spPr>
          <p:txBody>
            <a:bodyPr wrap="square" rtlCol="0">
              <a:spAutoFit/>
            </a:bodyPr>
            <a:lstStyle/>
            <a:p>
              <a:r>
                <a:rPr lang="en-US" sz="1050" dirty="0"/>
                <a:t>source: G. Dome,</a:t>
              </a:r>
              <a:r>
                <a:rPr lang="en-US" sz="1050" i="1" dirty="0"/>
                <a:t> RF Systems: Waveguides and Cavities, aip-conf-proc.153-1296</a:t>
              </a:r>
              <a:endParaRPr lang="en-GB" sz="1050" i="1" dirty="0"/>
            </a:p>
          </p:txBody>
        </p:sp>
      </p:grpSp>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Slow wave structure (1/7)</a:t>
            </a:r>
            <a:endParaRPr lang="en-GB" dirty="0"/>
          </a:p>
        </p:txBody>
      </p:sp>
      <p:grpSp>
        <p:nvGrpSpPr>
          <p:cNvPr id="118" name="Group 117">
            <a:extLst>
              <a:ext uri="{FF2B5EF4-FFF2-40B4-BE49-F238E27FC236}">
                <a16:creationId xmlns:a16="http://schemas.microsoft.com/office/drawing/2014/main" id="{1539891F-D764-46B7-B603-0C4E4772BC1E}"/>
              </a:ext>
            </a:extLst>
          </p:cNvPr>
          <p:cNvGrpSpPr/>
          <p:nvPr/>
        </p:nvGrpSpPr>
        <p:grpSpPr>
          <a:xfrm>
            <a:off x="532805" y="1671972"/>
            <a:ext cx="3762785" cy="1356511"/>
            <a:chOff x="3009635" y="1912003"/>
            <a:chExt cx="5017047" cy="1808681"/>
          </a:xfrm>
        </p:grpSpPr>
        <p:grpSp>
          <p:nvGrpSpPr>
            <p:cNvPr id="67" name="Group 66">
              <a:extLst>
                <a:ext uri="{FF2B5EF4-FFF2-40B4-BE49-F238E27FC236}">
                  <a16:creationId xmlns:a16="http://schemas.microsoft.com/office/drawing/2014/main" id="{E782621B-954C-4948-BC29-4A051159C0B5}"/>
                </a:ext>
              </a:extLst>
            </p:cNvPr>
            <p:cNvGrpSpPr/>
            <p:nvPr/>
          </p:nvGrpSpPr>
          <p:grpSpPr>
            <a:xfrm>
              <a:off x="3009635" y="1912003"/>
              <a:ext cx="5017047" cy="1808681"/>
              <a:chOff x="3009635" y="1912003"/>
              <a:chExt cx="5017047" cy="1808681"/>
            </a:xfrm>
          </p:grpSpPr>
          <p:grpSp>
            <p:nvGrpSpPr>
              <p:cNvPr id="66" name="Group 65">
                <a:extLst>
                  <a:ext uri="{FF2B5EF4-FFF2-40B4-BE49-F238E27FC236}">
                    <a16:creationId xmlns:a16="http://schemas.microsoft.com/office/drawing/2014/main" id="{93F5E5E8-148C-4F8A-B44B-4671386E5444}"/>
                  </a:ext>
                </a:extLst>
              </p:cNvPr>
              <p:cNvGrpSpPr/>
              <p:nvPr/>
            </p:nvGrpSpPr>
            <p:grpSpPr>
              <a:xfrm>
                <a:off x="3009635" y="1912003"/>
                <a:ext cx="5017047" cy="1808681"/>
                <a:chOff x="3009635" y="1912003"/>
                <a:chExt cx="5017047" cy="1808681"/>
              </a:xfrm>
            </p:grpSpPr>
            <p:grpSp>
              <p:nvGrpSpPr>
                <p:cNvPr id="64" name="Group 63">
                  <a:extLst>
                    <a:ext uri="{FF2B5EF4-FFF2-40B4-BE49-F238E27FC236}">
                      <a16:creationId xmlns:a16="http://schemas.microsoft.com/office/drawing/2014/main" id="{E44E3F46-CB2A-4447-87B7-CEBCC1F5DBC5}"/>
                    </a:ext>
                  </a:extLst>
                </p:cNvPr>
                <p:cNvGrpSpPr/>
                <p:nvPr/>
              </p:nvGrpSpPr>
              <p:grpSpPr>
                <a:xfrm>
                  <a:off x="3009635" y="1912003"/>
                  <a:ext cx="4393041" cy="1808681"/>
                  <a:chOff x="3009635" y="1912003"/>
                  <a:chExt cx="4393041" cy="1808681"/>
                </a:xfrm>
              </p:grpSpPr>
              <p:grpSp>
                <p:nvGrpSpPr>
                  <p:cNvPr id="16" name="Group 15">
                    <a:extLst>
                      <a:ext uri="{FF2B5EF4-FFF2-40B4-BE49-F238E27FC236}">
                        <a16:creationId xmlns:a16="http://schemas.microsoft.com/office/drawing/2014/main" id="{98C9A25D-D56D-43EF-B44E-18F96A181277}"/>
                      </a:ext>
                    </a:extLst>
                  </p:cNvPr>
                  <p:cNvGrpSpPr/>
                  <p:nvPr/>
                </p:nvGrpSpPr>
                <p:grpSpPr>
                  <a:xfrm>
                    <a:off x="3009635" y="1912003"/>
                    <a:ext cx="2049430" cy="1805033"/>
                    <a:chOff x="3009635" y="1912003"/>
                    <a:chExt cx="2049430" cy="1805033"/>
                  </a:xfrm>
                </p:grpSpPr>
                <p:sp>
                  <p:nvSpPr>
                    <p:cNvPr id="5" name="Oval 4">
                      <a:extLst>
                        <a:ext uri="{FF2B5EF4-FFF2-40B4-BE49-F238E27FC236}">
                          <a16:creationId xmlns:a16="http://schemas.microsoft.com/office/drawing/2014/main" id="{6F5C82D8-EB5E-4C73-84E9-63CE702FBA64}"/>
                        </a:ext>
                      </a:extLst>
                    </p:cNvPr>
                    <p:cNvSpPr/>
                    <p:nvPr/>
                  </p:nvSpPr>
                  <p:spPr bwMode="auto">
                    <a:xfrm>
                      <a:off x="3009635" y="1976754"/>
                      <a:ext cx="921720" cy="1721082"/>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3" name="Rectangle 2">
                      <a:extLst>
                        <a:ext uri="{FF2B5EF4-FFF2-40B4-BE49-F238E27FC236}">
                          <a16:creationId xmlns:a16="http://schemas.microsoft.com/office/drawing/2014/main" id="{BEB51D98-3D61-4AA4-8AE6-E61AE4FC549E}"/>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13" name="Group 12">
                      <a:extLst>
                        <a:ext uri="{FF2B5EF4-FFF2-40B4-BE49-F238E27FC236}">
                          <a16:creationId xmlns:a16="http://schemas.microsoft.com/office/drawing/2014/main" id="{74A0D7AF-AF5C-47D1-9E11-3A5EE4399368}"/>
                        </a:ext>
                      </a:extLst>
                    </p:cNvPr>
                    <p:cNvGrpSpPr/>
                    <p:nvPr/>
                  </p:nvGrpSpPr>
                  <p:grpSpPr>
                    <a:xfrm>
                      <a:off x="3446055" y="1912003"/>
                      <a:ext cx="1613010" cy="1805033"/>
                      <a:chOff x="4482990" y="1931206"/>
                      <a:chExt cx="1613010" cy="1805033"/>
                    </a:xfrm>
                  </p:grpSpPr>
                  <p:sp>
                    <p:nvSpPr>
                      <p:cNvPr id="4" name="Rectangle 3">
                        <a:extLst>
                          <a:ext uri="{FF2B5EF4-FFF2-40B4-BE49-F238E27FC236}">
                            <a16:creationId xmlns:a16="http://schemas.microsoft.com/office/drawing/2014/main" id="{4B324CE6-3A45-46F2-8315-B3A64D6475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11" name="Group 10">
                        <a:extLst>
                          <a:ext uri="{FF2B5EF4-FFF2-40B4-BE49-F238E27FC236}">
                            <a16:creationId xmlns:a16="http://schemas.microsoft.com/office/drawing/2014/main" id="{626EA03B-EADE-4634-9387-F8A8D0E48D64}"/>
                          </a:ext>
                        </a:extLst>
                      </p:cNvPr>
                      <p:cNvGrpSpPr/>
                      <p:nvPr/>
                    </p:nvGrpSpPr>
                    <p:grpSpPr>
                      <a:xfrm>
                        <a:off x="5141545" y="1931206"/>
                        <a:ext cx="954455" cy="1805033"/>
                        <a:chOff x="5141545" y="1931206"/>
                        <a:chExt cx="954455" cy="1805033"/>
                      </a:xfrm>
                    </p:grpSpPr>
                    <p:grpSp>
                      <p:nvGrpSpPr>
                        <p:cNvPr id="8" name="Group 7">
                          <a:extLst>
                            <a:ext uri="{FF2B5EF4-FFF2-40B4-BE49-F238E27FC236}">
                              <a16:creationId xmlns:a16="http://schemas.microsoft.com/office/drawing/2014/main" id="{DADD4E10-A488-4795-B452-2105FA9ACBEF}"/>
                            </a:ext>
                          </a:extLst>
                        </p:cNvPr>
                        <p:cNvGrpSpPr/>
                        <p:nvPr/>
                      </p:nvGrpSpPr>
                      <p:grpSpPr>
                        <a:xfrm>
                          <a:off x="5141545" y="1931206"/>
                          <a:ext cx="954455" cy="1766629"/>
                          <a:chOff x="5218355" y="1931205"/>
                          <a:chExt cx="954455" cy="1766629"/>
                        </a:xfrm>
                      </p:grpSpPr>
                      <p:sp>
                        <p:nvSpPr>
                          <p:cNvPr id="6" name="Oval 5">
                            <a:extLst>
                              <a:ext uri="{FF2B5EF4-FFF2-40B4-BE49-F238E27FC236}">
                                <a16:creationId xmlns:a16="http://schemas.microsoft.com/office/drawing/2014/main" id="{BF9B7255-AED6-4287-ADBD-66194F5B63A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7" name="Rectangle 6">
                            <a:extLst>
                              <a:ext uri="{FF2B5EF4-FFF2-40B4-BE49-F238E27FC236}">
                                <a16:creationId xmlns:a16="http://schemas.microsoft.com/office/drawing/2014/main" id="{ECB81E82-A0C3-487C-9EF3-984D47DA9607}"/>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9" name="Rectangle 8">
                          <a:extLst>
                            <a:ext uri="{FF2B5EF4-FFF2-40B4-BE49-F238E27FC236}">
                              <a16:creationId xmlns:a16="http://schemas.microsoft.com/office/drawing/2014/main" id="{AAC4AF4C-F89E-4999-B961-63FD20D4628E}"/>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 name="Rectangle 9">
                          <a:extLst>
                            <a:ext uri="{FF2B5EF4-FFF2-40B4-BE49-F238E27FC236}">
                              <a16:creationId xmlns:a16="http://schemas.microsoft.com/office/drawing/2014/main" id="{7041297A-8C93-478E-9206-7CBED2EB03C6}"/>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grpSp>
                <p:nvGrpSpPr>
                  <p:cNvPr id="18" name="Group 17">
                    <a:extLst>
                      <a:ext uri="{FF2B5EF4-FFF2-40B4-BE49-F238E27FC236}">
                        <a16:creationId xmlns:a16="http://schemas.microsoft.com/office/drawing/2014/main" id="{51ABCC14-0E84-461D-8D48-C4482D8DC3FA}"/>
                      </a:ext>
                    </a:extLst>
                  </p:cNvPr>
                  <p:cNvGrpSpPr/>
                  <p:nvPr/>
                </p:nvGrpSpPr>
                <p:grpSpPr>
                  <a:xfrm>
                    <a:off x="4363013" y="1915575"/>
                    <a:ext cx="1689820" cy="1805033"/>
                    <a:chOff x="3369245" y="1912003"/>
                    <a:chExt cx="1689820" cy="1805033"/>
                  </a:xfrm>
                </p:grpSpPr>
                <p:sp>
                  <p:nvSpPr>
                    <p:cNvPr id="20" name="Rectangle 19">
                      <a:extLst>
                        <a:ext uri="{FF2B5EF4-FFF2-40B4-BE49-F238E27FC236}">
                          <a16:creationId xmlns:a16="http://schemas.microsoft.com/office/drawing/2014/main" id="{8F27DBDD-D8E9-43F7-9705-6C6540C6D568}"/>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21" name="Group 20">
                      <a:extLst>
                        <a:ext uri="{FF2B5EF4-FFF2-40B4-BE49-F238E27FC236}">
                          <a16:creationId xmlns:a16="http://schemas.microsoft.com/office/drawing/2014/main" id="{1D1B1A9F-AC0B-4109-8E74-CF1196C14723}"/>
                        </a:ext>
                      </a:extLst>
                    </p:cNvPr>
                    <p:cNvGrpSpPr/>
                    <p:nvPr/>
                  </p:nvGrpSpPr>
                  <p:grpSpPr>
                    <a:xfrm>
                      <a:off x="3446055" y="1912003"/>
                      <a:ext cx="1613010" cy="1805033"/>
                      <a:chOff x="4482990" y="1931206"/>
                      <a:chExt cx="1613010" cy="1805033"/>
                    </a:xfrm>
                  </p:grpSpPr>
                  <p:sp>
                    <p:nvSpPr>
                      <p:cNvPr id="22" name="Rectangle 21">
                        <a:extLst>
                          <a:ext uri="{FF2B5EF4-FFF2-40B4-BE49-F238E27FC236}">
                            <a16:creationId xmlns:a16="http://schemas.microsoft.com/office/drawing/2014/main" id="{E0CA9A6C-3893-4DC3-8DF5-FA9D374D29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23" name="Group 22">
                        <a:extLst>
                          <a:ext uri="{FF2B5EF4-FFF2-40B4-BE49-F238E27FC236}">
                            <a16:creationId xmlns:a16="http://schemas.microsoft.com/office/drawing/2014/main" id="{FFE25942-961F-4946-87C0-0C0174E5E23C}"/>
                          </a:ext>
                        </a:extLst>
                      </p:cNvPr>
                      <p:cNvGrpSpPr/>
                      <p:nvPr/>
                    </p:nvGrpSpPr>
                    <p:grpSpPr>
                      <a:xfrm>
                        <a:off x="5141545" y="1931206"/>
                        <a:ext cx="954455" cy="1805033"/>
                        <a:chOff x="5141545" y="1931206"/>
                        <a:chExt cx="954455" cy="1805033"/>
                      </a:xfrm>
                    </p:grpSpPr>
                    <p:grpSp>
                      <p:nvGrpSpPr>
                        <p:cNvPr id="24" name="Group 23">
                          <a:extLst>
                            <a:ext uri="{FF2B5EF4-FFF2-40B4-BE49-F238E27FC236}">
                              <a16:creationId xmlns:a16="http://schemas.microsoft.com/office/drawing/2014/main" id="{1E695BC7-EE93-4A66-BD10-E7FA8788E9D7}"/>
                            </a:ext>
                          </a:extLst>
                        </p:cNvPr>
                        <p:cNvGrpSpPr/>
                        <p:nvPr/>
                      </p:nvGrpSpPr>
                      <p:grpSpPr>
                        <a:xfrm>
                          <a:off x="5141545" y="1931206"/>
                          <a:ext cx="954455" cy="1766629"/>
                          <a:chOff x="5218355" y="1931205"/>
                          <a:chExt cx="954455" cy="1766629"/>
                        </a:xfrm>
                      </p:grpSpPr>
                      <p:sp>
                        <p:nvSpPr>
                          <p:cNvPr id="27" name="Oval 26">
                            <a:extLst>
                              <a:ext uri="{FF2B5EF4-FFF2-40B4-BE49-F238E27FC236}">
                                <a16:creationId xmlns:a16="http://schemas.microsoft.com/office/drawing/2014/main" id="{E28B0CDB-85EC-46C7-AC2D-0B5FBB0A80E8}"/>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28" name="Rectangle 27">
                            <a:extLst>
                              <a:ext uri="{FF2B5EF4-FFF2-40B4-BE49-F238E27FC236}">
                                <a16:creationId xmlns:a16="http://schemas.microsoft.com/office/drawing/2014/main" id="{6B018423-9A17-42B8-B51C-CD047699BD28}"/>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25" name="Rectangle 24">
                          <a:extLst>
                            <a:ext uri="{FF2B5EF4-FFF2-40B4-BE49-F238E27FC236}">
                              <a16:creationId xmlns:a16="http://schemas.microsoft.com/office/drawing/2014/main" id="{F92535C0-BC24-444A-BA22-A1EF44289C78}"/>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26" name="Rectangle 25">
                          <a:extLst>
                            <a:ext uri="{FF2B5EF4-FFF2-40B4-BE49-F238E27FC236}">
                              <a16:creationId xmlns:a16="http://schemas.microsoft.com/office/drawing/2014/main" id="{AFCF9E20-DF77-4069-8AF5-63C61A3F7431}"/>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grpSp>
                <p:nvGrpSpPr>
                  <p:cNvPr id="29" name="Group 28">
                    <a:extLst>
                      <a:ext uri="{FF2B5EF4-FFF2-40B4-BE49-F238E27FC236}">
                        <a16:creationId xmlns:a16="http://schemas.microsoft.com/office/drawing/2014/main" id="{CB91F35A-D4B6-4CF2-9AA9-3CD6F8177131}"/>
                      </a:ext>
                    </a:extLst>
                  </p:cNvPr>
                  <p:cNvGrpSpPr/>
                  <p:nvPr/>
                </p:nvGrpSpPr>
                <p:grpSpPr>
                  <a:xfrm>
                    <a:off x="5333570" y="1915651"/>
                    <a:ext cx="1689820" cy="1805033"/>
                    <a:chOff x="3369245" y="1912003"/>
                    <a:chExt cx="1689820" cy="1805033"/>
                  </a:xfrm>
                </p:grpSpPr>
                <p:sp>
                  <p:nvSpPr>
                    <p:cNvPr id="31" name="Rectangle 30">
                      <a:extLst>
                        <a:ext uri="{FF2B5EF4-FFF2-40B4-BE49-F238E27FC236}">
                          <a16:creationId xmlns:a16="http://schemas.microsoft.com/office/drawing/2014/main" id="{EEEC42A1-1077-43B8-B690-72E1BFB476B4}"/>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32" name="Group 31">
                      <a:extLst>
                        <a:ext uri="{FF2B5EF4-FFF2-40B4-BE49-F238E27FC236}">
                          <a16:creationId xmlns:a16="http://schemas.microsoft.com/office/drawing/2014/main" id="{5E61AC64-02C6-4926-AFCB-D60316F6DD57}"/>
                        </a:ext>
                      </a:extLst>
                    </p:cNvPr>
                    <p:cNvGrpSpPr/>
                    <p:nvPr/>
                  </p:nvGrpSpPr>
                  <p:grpSpPr>
                    <a:xfrm>
                      <a:off x="3439196" y="1912003"/>
                      <a:ext cx="1619869" cy="1805033"/>
                      <a:chOff x="4476131" y="1931206"/>
                      <a:chExt cx="1619869" cy="1805033"/>
                    </a:xfrm>
                  </p:grpSpPr>
                  <p:sp>
                    <p:nvSpPr>
                      <p:cNvPr id="33" name="Rectangle 32">
                        <a:extLst>
                          <a:ext uri="{FF2B5EF4-FFF2-40B4-BE49-F238E27FC236}">
                            <a16:creationId xmlns:a16="http://schemas.microsoft.com/office/drawing/2014/main" id="{8A015398-EC66-47ED-AEB9-2CD6EE5B88B4}"/>
                          </a:ext>
                        </a:extLst>
                      </p:cNvPr>
                      <p:cNvSpPr/>
                      <p:nvPr/>
                    </p:nvSpPr>
                    <p:spPr bwMode="auto">
                      <a:xfrm>
                        <a:off x="4476131" y="2075149"/>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34" name="Group 33">
                        <a:extLst>
                          <a:ext uri="{FF2B5EF4-FFF2-40B4-BE49-F238E27FC236}">
                            <a16:creationId xmlns:a16="http://schemas.microsoft.com/office/drawing/2014/main" id="{EDC18FA0-A320-41F4-8EBE-33CDCD183029}"/>
                          </a:ext>
                        </a:extLst>
                      </p:cNvPr>
                      <p:cNvGrpSpPr/>
                      <p:nvPr/>
                    </p:nvGrpSpPr>
                    <p:grpSpPr>
                      <a:xfrm>
                        <a:off x="5141545" y="1931206"/>
                        <a:ext cx="954455" cy="1805033"/>
                        <a:chOff x="5141545" y="1931206"/>
                        <a:chExt cx="954455" cy="1805033"/>
                      </a:xfrm>
                    </p:grpSpPr>
                    <p:grpSp>
                      <p:nvGrpSpPr>
                        <p:cNvPr id="35" name="Group 34">
                          <a:extLst>
                            <a:ext uri="{FF2B5EF4-FFF2-40B4-BE49-F238E27FC236}">
                              <a16:creationId xmlns:a16="http://schemas.microsoft.com/office/drawing/2014/main" id="{2BD4060F-0975-4155-8437-377C79E686D7}"/>
                            </a:ext>
                          </a:extLst>
                        </p:cNvPr>
                        <p:cNvGrpSpPr/>
                        <p:nvPr/>
                      </p:nvGrpSpPr>
                      <p:grpSpPr>
                        <a:xfrm>
                          <a:off x="5141545" y="1931206"/>
                          <a:ext cx="954455" cy="1766629"/>
                          <a:chOff x="5218355" y="1931205"/>
                          <a:chExt cx="954455" cy="1766629"/>
                        </a:xfrm>
                      </p:grpSpPr>
                      <p:sp>
                        <p:nvSpPr>
                          <p:cNvPr id="38" name="Oval 37">
                            <a:extLst>
                              <a:ext uri="{FF2B5EF4-FFF2-40B4-BE49-F238E27FC236}">
                                <a16:creationId xmlns:a16="http://schemas.microsoft.com/office/drawing/2014/main" id="{33AE7C32-1B35-4E24-B5CA-7E5B07373F2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39" name="Rectangle 38">
                            <a:extLst>
                              <a:ext uri="{FF2B5EF4-FFF2-40B4-BE49-F238E27FC236}">
                                <a16:creationId xmlns:a16="http://schemas.microsoft.com/office/drawing/2014/main" id="{EB30A427-AB09-4B4C-839B-0474E97B5B7A}"/>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36" name="Rectangle 35">
                          <a:extLst>
                            <a:ext uri="{FF2B5EF4-FFF2-40B4-BE49-F238E27FC236}">
                              <a16:creationId xmlns:a16="http://schemas.microsoft.com/office/drawing/2014/main" id="{0ADB1919-EDE8-489A-B619-5F5CE65BA741}"/>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37" name="Rectangle 36">
                          <a:extLst>
                            <a:ext uri="{FF2B5EF4-FFF2-40B4-BE49-F238E27FC236}">
                              <a16:creationId xmlns:a16="http://schemas.microsoft.com/office/drawing/2014/main" id="{F2A097C1-D6CE-4E60-B5E5-00149A78A2D2}"/>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sp>
                <p:nvSpPr>
                  <p:cNvPr id="42" name="Rectangle 41">
                    <a:extLst>
                      <a:ext uri="{FF2B5EF4-FFF2-40B4-BE49-F238E27FC236}">
                        <a16:creationId xmlns:a16="http://schemas.microsoft.com/office/drawing/2014/main" id="{81022CC5-AB5A-42C9-810B-C652BF05329B}"/>
                      </a:ext>
                    </a:extLst>
                  </p:cNvPr>
                  <p:cNvSpPr/>
                  <p:nvPr/>
                </p:nvSpPr>
                <p:spPr bwMode="auto">
                  <a:xfrm>
                    <a:off x="6327336"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grpSp>
              <p:nvGrpSpPr>
                <p:cNvPr id="43" name="Group 42">
                  <a:extLst>
                    <a:ext uri="{FF2B5EF4-FFF2-40B4-BE49-F238E27FC236}">
                      <a16:creationId xmlns:a16="http://schemas.microsoft.com/office/drawing/2014/main" id="{3A4DDDD9-F750-4053-BF23-187A6EA2DEE9}"/>
                    </a:ext>
                  </a:extLst>
                </p:cNvPr>
                <p:cNvGrpSpPr/>
                <p:nvPr/>
              </p:nvGrpSpPr>
              <p:grpSpPr>
                <a:xfrm>
                  <a:off x="6413672" y="1912003"/>
                  <a:ext cx="1613010" cy="1805033"/>
                  <a:chOff x="4482990" y="1931206"/>
                  <a:chExt cx="1613010" cy="1805033"/>
                </a:xfrm>
              </p:grpSpPr>
              <p:sp>
                <p:nvSpPr>
                  <p:cNvPr id="44" name="Rectangle 43">
                    <a:extLst>
                      <a:ext uri="{FF2B5EF4-FFF2-40B4-BE49-F238E27FC236}">
                        <a16:creationId xmlns:a16="http://schemas.microsoft.com/office/drawing/2014/main" id="{2A784E37-4BDB-4731-896D-36D36E518B39}"/>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45" name="Group 44">
                    <a:extLst>
                      <a:ext uri="{FF2B5EF4-FFF2-40B4-BE49-F238E27FC236}">
                        <a16:creationId xmlns:a16="http://schemas.microsoft.com/office/drawing/2014/main" id="{06489422-0F8C-476B-BF53-11BC733BFD48}"/>
                      </a:ext>
                    </a:extLst>
                  </p:cNvPr>
                  <p:cNvGrpSpPr/>
                  <p:nvPr/>
                </p:nvGrpSpPr>
                <p:grpSpPr>
                  <a:xfrm>
                    <a:off x="5141545" y="1931206"/>
                    <a:ext cx="954455" cy="1805033"/>
                    <a:chOff x="5141545" y="1931206"/>
                    <a:chExt cx="954455" cy="1805033"/>
                  </a:xfrm>
                </p:grpSpPr>
                <p:grpSp>
                  <p:nvGrpSpPr>
                    <p:cNvPr id="46" name="Group 45">
                      <a:extLst>
                        <a:ext uri="{FF2B5EF4-FFF2-40B4-BE49-F238E27FC236}">
                          <a16:creationId xmlns:a16="http://schemas.microsoft.com/office/drawing/2014/main" id="{9F174D0D-3FAA-4E29-B945-10A46C8651B4}"/>
                        </a:ext>
                      </a:extLst>
                    </p:cNvPr>
                    <p:cNvGrpSpPr/>
                    <p:nvPr/>
                  </p:nvGrpSpPr>
                  <p:grpSpPr>
                    <a:xfrm>
                      <a:off x="5141545" y="1931206"/>
                      <a:ext cx="954455" cy="1766629"/>
                      <a:chOff x="5218355" y="1931205"/>
                      <a:chExt cx="954455" cy="1766629"/>
                    </a:xfrm>
                  </p:grpSpPr>
                  <p:sp>
                    <p:nvSpPr>
                      <p:cNvPr id="49" name="Oval 48">
                        <a:extLst>
                          <a:ext uri="{FF2B5EF4-FFF2-40B4-BE49-F238E27FC236}">
                            <a16:creationId xmlns:a16="http://schemas.microsoft.com/office/drawing/2014/main" id="{21B3E4A4-0FC7-495B-91BA-D66286DB125B}"/>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n w="28575">
                            <a:solidFill>
                              <a:schemeClr val="tx1"/>
                            </a:solidFill>
                          </a:ln>
                          <a:latin typeface="Comic Sans MS" pitchFamily="66" charset="0"/>
                        </a:endParaRPr>
                      </a:p>
                    </p:txBody>
                  </p:sp>
                  <p:sp>
                    <p:nvSpPr>
                      <p:cNvPr id="50" name="Rectangle 49">
                        <a:extLst>
                          <a:ext uri="{FF2B5EF4-FFF2-40B4-BE49-F238E27FC236}">
                            <a16:creationId xmlns:a16="http://schemas.microsoft.com/office/drawing/2014/main" id="{3B71D600-1342-4605-B5DC-82F774D536FD}"/>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47" name="Rectangle 46">
                      <a:extLst>
                        <a:ext uri="{FF2B5EF4-FFF2-40B4-BE49-F238E27FC236}">
                          <a16:creationId xmlns:a16="http://schemas.microsoft.com/office/drawing/2014/main" id="{14855CBC-4539-4157-AA9B-02A90859024D}"/>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48" name="Rectangle 47">
                      <a:extLst>
                        <a:ext uri="{FF2B5EF4-FFF2-40B4-BE49-F238E27FC236}">
                          <a16:creationId xmlns:a16="http://schemas.microsoft.com/office/drawing/2014/main" id="{CC6B70DE-F00A-4E41-B281-0B73DA9222A3}"/>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sp>
            <p:nvSpPr>
              <p:cNvPr id="63" name="Rectangle 62">
                <a:extLst>
                  <a:ext uri="{FF2B5EF4-FFF2-40B4-BE49-F238E27FC236}">
                    <a16:creationId xmlns:a16="http://schemas.microsoft.com/office/drawing/2014/main" id="{2FBC2A16-72E9-4BE5-8F74-657BE7565D4E}"/>
                  </a:ext>
                </a:extLst>
              </p:cNvPr>
              <p:cNvSpPr/>
              <p:nvPr/>
            </p:nvSpPr>
            <p:spPr bwMode="auto">
              <a:xfrm>
                <a:off x="7324960" y="2891333"/>
                <a:ext cx="80206" cy="80650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grpSp>
          <p:nvGrpSpPr>
            <p:cNvPr id="71" name="Group 70">
              <a:extLst>
                <a:ext uri="{FF2B5EF4-FFF2-40B4-BE49-F238E27FC236}">
                  <a16:creationId xmlns:a16="http://schemas.microsoft.com/office/drawing/2014/main" id="{7204C283-7AF3-44FE-BC06-A242B0334736}"/>
                </a:ext>
              </a:extLst>
            </p:cNvPr>
            <p:cNvGrpSpPr/>
            <p:nvPr/>
          </p:nvGrpSpPr>
          <p:grpSpPr>
            <a:xfrm>
              <a:off x="7273775" y="2712891"/>
              <a:ext cx="203631" cy="178445"/>
              <a:chOff x="8174444" y="2673600"/>
              <a:chExt cx="203631" cy="192028"/>
            </a:xfrm>
          </p:grpSpPr>
          <p:sp>
            <p:nvSpPr>
              <p:cNvPr id="69" name="Oval 68">
                <a:extLst>
                  <a:ext uri="{FF2B5EF4-FFF2-40B4-BE49-F238E27FC236}">
                    <a16:creationId xmlns:a16="http://schemas.microsoft.com/office/drawing/2014/main" id="{EDFDA652-B429-4024-8232-558D715B429D}"/>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70" name="Rectangle 69">
                <a:extLst>
                  <a:ext uri="{FF2B5EF4-FFF2-40B4-BE49-F238E27FC236}">
                    <a16:creationId xmlns:a16="http://schemas.microsoft.com/office/drawing/2014/main" id="{DF452E50-9463-491E-86B8-1F96F69334DC}"/>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72" name="Rectangle 71">
              <a:extLst>
                <a:ext uri="{FF2B5EF4-FFF2-40B4-BE49-F238E27FC236}">
                  <a16:creationId xmlns:a16="http://schemas.microsoft.com/office/drawing/2014/main" id="{50B23476-29E1-4259-9AFC-46BF5506D07B}"/>
                </a:ext>
              </a:extLst>
            </p:cNvPr>
            <p:cNvSpPr/>
            <p:nvPr/>
          </p:nvSpPr>
          <p:spPr bwMode="auto">
            <a:xfrm>
              <a:off x="7328931" y="1969609"/>
              <a:ext cx="80206" cy="764009"/>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73" name="Group 72">
              <a:extLst>
                <a:ext uri="{FF2B5EF4-FFF2-40B4-BE49-F238E27FC236}">
                  <a16:creationId xmlns:a16="http://schemas.microsoft.com/office/drawing/2014/main" id="{C7B27D53-A00B-44C0-99A6-76F3DBB14627}"/>
                </a:ext>
              </a:extLst>
            </p:cNvPr>
            <p:cNvGrpSpPr/>
            <p:nvPr/>
          </p:nvGrpSpPr>
          <p:grpSpPr>
            <a:xfrm>
              <a:off x="7363935" y="2712888"/>
              <a:ext cx="203631" cy="178445"/>
              <a:chOff x="8174444" y="2673600"/>
              <a:chExt cx="203631" cy="192028"/>
            </a:xfrm>
          </p:grpSpPr>
          <p:sp>
            <p:nvSpPr>
              <p:cNvPr id="74" name="Oval 73">
                <a:extLst>
                  <a:ext uri="{FF2B5EF4-FFF2-40B4-BE49-F238E27FC236}">
                    <a16:creationId xmlns:a16="http://schemas.microsoft.com/office/drawing/2014/main" id="{19423302-4AA9-4788-8D94-705363D44CAB}"/>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75" name="Rectangle 74">
                <a:extLst>
                  <a:ext uri="{FF2B5EF4-FFF2-40B4-BE49-F238E27FC236}">
                    <a16:creationId xmlns:a16="http://schemas.microsoft.com/office/drawing/2014/main" id="{CAE25B55-FF5E-4810-BB1C-0A2C30654654}"/>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nvGrpSpPr>
            <p:cNvPr id="84" name="Group 83">
              <a:extLst>
                <a:ext uri="{FF2B5EF4-FFF2-40B4-BE49-F238E27FC236}">
                  <a16:creationId xmlns:a16="http://schemas.microsoft.com/office/drawing/2014/main" id="{96F57BCC-B35F-422A-AB37-CA54E477A746}"/>
                </a:ext>
              </a:extLst>
            </p:cNvPr>
            <p:cNvGrpSpPr/>
            <p:nvPr/>
          </p:nvGrpSpPr>
          <p:grpSpPr>
            <a:xfrm>
              <a:off x="6275543" y="1976755"/>
              <a:ext cx="298890" cy="1721080"/>
              <a:chOff x="8542314" y="2102192"/>
              <a:chExt cx="298890" cy="1721080"/>
            </a:xfrm>
          </p:grpSpPr>
          <p:grpSp>
            <p:nvGrpSpPr>
              <p:cNvPr id="80" name="Group 79">
                <a:extLst>
                  <a:ext uri="{FF2B5EF4-FFF2-40B4-BE49-F238E27FC236}">
                    <a16:creationId xmlns:a16="http://schemas.microsoft.com/office/drawing/2014/main" id="{91975134-90B7-4387-964F-4B65D9221B8B}"/>
                  </a:ext>
                </a:extLst>
              </p:cNvPr>
              <p:cNvGrpSpPr/>
              <p:nvPr/>
            </p:nvGrpSpPr>
            <p:grpSpPr>
              <a:xfrm>
                <a:off x="8542314" y="2865291"/>
                <a:ext cx="203631" cy="178445"/>
                <a:chOff x="8174444" y="2673600"/>
                <a:chExt cx="203631" cy="192028"/>
              </a:xfrm>
            </p:grpSpPr>
            <p:sp>
              <p:nvSpPr>
                <p:cNvPr id="81" name="Oval 80">
                  <a:extLst>
                    <a:ext uri="{FF2B5EF4-FFF2-40B4-BE49-F238E27FC236}">
                      <a16:creationId xmlns:a16="http://schemas.microsoft.com/office/drawing/2014/main" id="{31F5687C-AC0B-441D-BC29-740604AE405A}"/>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82" name="Rectangle 81">
                  <a:extLst>
                    <a:ext uri="{FF2B5EF4-FFF2-40B4-BE49-F238E27FC236}">
                      <a16:creationId xmlns:a16="http://schemas.microsoft.com/office/drawing/2014/main" id="{CC15E391-CD55-4284-BAFF-A2FA999D18A2}"/>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76" name="Rectangle 75">
                <a:extLst>
                  <a:ext uri="{FF2B5EF4-FFF2-40B4-BE49-F238E27FC236}">
                    <a16:creationId xmlns:a16="http://schemas.microsoft.com/office/drawing/2014/main" id="{A3ADF1D5-028D-4422-9CA0-472755A1E942}"/>
                  </a:ext>
                </a:extLst>
              </p:cNvPr>
              <p:cNvSpPr/>
              <p:nvPr/>
            </p:nvSpPr>
            <p:spPr bwMode="auto">
              <a:xfrm>
                <a:off x="8589835" y="2102192"/>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nvGrpSpPr>
              <p:cNvPr id="77" name="Group 76">
                <a:extLst>
                  <a:ext uri="{FF2B5EF4-FFF2-40B4-BE49-F238E27FC236}">
                    <a16:creationId xmlns:a16="http://schemas.microsoft.com/office/drawing/2014/main" id="{A2188F10-4248-4C6B-AF9C-BFED641BC19B}"/>
                  </a:ext>
                </a:extLst>
              </p:cNvPr>
              <p:cNvGrpSpPr/>
              <p:nvPr/>
            </p:nvGrpSpPr>
            <p:grpSpPr>
              <a:xfrm>
                <a:off x="8637573" y="2865287"/>
                <a:ext cx="203631" cy="218067"/>
                <a:chOff x="8174444" y="2673599"/>
                <a:chExt cx="203631" cy="234666"/>
              </a:xfrm>
            </p:grpSpPr>
            <p:sp>
              <p:nvSpPr>
                <p:cNvPr id="78" name="Oval 77">
                  <a:extLst>
                    <a:ext uri="{FF2B5EF4-FFF2-40B4-BE49-F238E27FC236}">
                      <a16:creationId xmlns:a16="http://schemas.microsoft.com/office/drawing/2014/main" id="{C87E7C16-FFEE-452B-9AA9-0199E304AE21}"/>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79" name="Rectangle 78">
                  <a:extLst>
                    <a:ext uri="{FF2B5EF4-FFF2-40B4-BE49-F238E27FC236}">
                      <a16:creationId xmlns:a16="http://schemas.microsoft.com/office/drawing/2014/main" id="{6C78FE8F-592D-45B3-BEBB-6F3E42649BF5}"/>
                    </a:ext>
                  </a:extLst>
                </p:cNvPr>
                <p:cNvSpPr/>
                <p:nvPr/>
              </p:nvSpPr>
              <p:spPr bwMode="auto">
                <a:xfrm>
                  <a:off x="8224455" y="2673599"/>
                  <a:ext cx="153620" cy="234666"/>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83" name="Rectangle 82">
                <a:extLst>
                  <a:ext uri="{FF2B5EF4-FFF2-40B4-BE49-F238E27FC236}">
                    <a16:creationId xmlns:a16="http://schemas.microsoft.com/office/drawing/2014/main" id="{B5F8FC1E-672C-4669-916D-503D74D076B8}"/>
                  </a:ext>
                </a:extLst>
              </p:cNvPr>
              <p:cNvSpPr/>
              <p:nvPr/>
            </p:nvSpPr>
            <p:spPr bwMode="auto">
              <a:xfrm>
                <a:off x="8590707" y="3043730"/>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grpSp>
        <p:sp>
          <p:nvSpPr>
            <p:cNvPr id="99" name="Rectangle 98">
              <a:extLst>
                <a:ext uri="{FF2B5EF4-FFF2-40B4-BE49-F238E27FC236}">
                  <a16:creationId xmlns:a16="http://schemas.microsoft.com/office/drawing/2014/main" id="{7DAECA2D-B018-493B-812E-DB10031AF5AD}"/>
                </a:ext>
              </a:extLst>
            </p:cNvPr>
            <p:cNvSpPr/>
            <p:nvPr/>
          </p:nvSpPr>
          <p:spPr bwMode="auto">
            <a:xfrm>
              <a:off x="6573213"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103" name="Group 102">
              <a:extLst>
                <a:ext uri="{FF2B5EF4-FFF2-40B4-BE49-F238E27FC236}">
                  <a16:creationId xmlns:a16="http://schemas.microsoft.com/office/drawing/2014/main" id="{1E24A1CB-B213-4DC2-81FA-F832A4DF57B9}"/>
                </a:ext>
              </a:extLst>
            </p:cNvPr>
            <p:cNvGrpSpPr/>
            <p:nvPr/>
          </p:nvGrpSpPr>
          <p:grpSpPr>
            <a:xfrm>
              <a:off x="3315394" y="1973311"/>
              <a:ext cx="294713" cy="1721080"/>
              <a:chOff x="6427943" y="2129155"/>
              <a:chExt cx="294713" cy="1721080"/>
            </a:xfrm>
          </p:grpSpPr>
          <p:sp>
            <p:nvSpPr>
              <p:cNvPr id="96" name="Oval 95">
                <a:extLst>
                  <a:ext uri="{FF2B5EF4-FFF2-40B4-BE49-F238E27FC236}">
                    <a16:creationId xmlns:a16="http://schemas.microsoft.com/office/drawing/2014/main" id="{73169B7D-D9A6-40FF-B953-B38BDCCF80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97" name="Rectangle 96">
                <a:extLst>
                  <a:ext uri="{FF2B5EF4-FFF2-40B4-BE49-F238E27FC236}">
                    <a16:creationId xmlns:a16="http://schemas.microsoft.com/office/drawing/2014/main" id="{18CB37AE-3ADC-46BD-9BE9-323D9D015A25}"/>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98" name="Rectangle 97">
                <a:extLst>
                  <a:ext uri="{FF2B5EF4-FFF2-40B4-BE49-F238E27FC236}">
                    <a16:creationId xmlns:a16="http://schemas.microsoft.com/office/drawing/2014/main" id="{AE73041D-F9D3-46F6-AE41-D3DDED9DDBE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0" name="Rectangle 99">
                <a:extLst>
                  <a:ext uri="{FF2B5EF4-FFF2-40B4-BE49-F238E27FC236}">
                    <a16:creationId xmlns:a16="http://schemas.microsoft.com/office/drawing/2014/main" id="{3FAAD07D-428A-4DF4-8D73-FCBB28E8A86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1" name="Oval 100">
                <a:extLst>
                  <a:ext uri="{FF2B5EF4-FFF2-40B4-BE49-F238E27FC236}">
                    <a16:creationId xmlns:a16="http://schemas.microsoft.com/office/drawing/2014/main" id="{7F9E38DC-9546-4FD5-9D13-FB02ABE501E0}"/>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2" name="Rectangle 101">
                <a:extLst>
                  <a:ext uri="{FF2B5EF4-FFF2-40B4-BE49-F238E27FC236}">
                    <a16:creationId xmlns:a16="http://schemas.microsoft.com/office/drawing/2014/main" id="{92953D45-4E19-4019-81D7-5C2711E3F10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nvGrpSpPr>
            <p:cNvPr id="104" name="Group 103">
              <a:extLst>
                <a:ext uri="{FF2B5EF4-FFF2-40B4-BE49-F238E27FC236}">
                  <a16:creationId xmlns:a16="http://schemas.microsoft.com/office/drawing/2014/main" id="{47B3852E-23DD-40AD-8250-55A01E4AD857}"/>
                </a:ext>
              </a:extLst>
            </p:cNvPr>
            <p:cNvGrpSpPr/>
            <p:nvPr/>
          </p:nvGrpSpPr>
          <p:grpSpPr>
            <a:xfrm>
              <a:off x="4305485" y="1980326"/>
              <a:ext cx="294713" cy="1721080"/>
              <a:chOff x="6427943" y="2129155"/>
              <a:chExt cx="294713" cy="1721080"/>
            </a:xfrm>
          </p:grpSpPr>
          <p:sp>
            <p:nvSpPr>
              <p:cNvPr id="105" name="Oval 104">
                <a:extLst>
                  <a:ext uri="{FF2B5EF4-FFF2-40B4-BE49-F238E27FC236}">
                    <a16:creationId xmlns:a16="http://schemas.microsoft.com/office/drawing/2014/main" id="{0946EF83-B8E7-4398-A1A2-90773E5F34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6" name="Rectangle 105">
                <a:extLst>
                  <a:ext uri="{FF2B5EF4-FFF2-40B4-BE49-F238E27FC236}">
                    <a16:creationId xmlns:a16="http://schemas.microsoft.com/office/drawing/2014/main" id="{C2BA63FD-2838-467A-8F05-819523A6DFC6}"/>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07" name="Rectangle 106">
                <a:extLst>
                  <a:ext uri="{FF2B5EF4-FFF2-40B4-BE49-F238E27FC236}">
                    <a16:creationId xmlns:a16="http://schemas.microsoft.com/office/drawing/2014/main" id="{B411594E-7118-47F4-B36B-8A6F1C55586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8" name="Rectangle 107">
                <a:extLst>
                  <a:ext uri="{FF2B5EF4-FFF2-40B4-BE49-F238E27FC236}">
                    <a16:creationId xmlns:a16="http://schemas.microsoft.com/office/drawing/2014/main" id="{B85C808D-D8BA-45F9-8DB8-609E4BC5C4CC}"/>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09" name="Oval 108">
                <a:extLst>
                  <a:ext uri="{FF2B5EF4-FFF2-40B4-BE49-F238E27FC236}">
                    <a16:creationId xmlns:a16="http://schemas.microsoft.com/office/drawing/2014/main" id="{425953D2-4E0D-450C-93EE-0F017E0C03C4}"/>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0" name="Rectangle 109">
                <a:extLst>
                  <a:ext uri="{FF2B5EF4-FFF2-40B4-BE49-F238E27FC236}">
                    <a16:creationId xmlns:a16="http://schemas.microsoft.com/office/drawing/2014/main" id="{7C05110F-BFD3-496D-99B0-92C2085FF59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nvGrpSpPr>
            <p:cNvPr id="111" name="Group 110">
              <a:extLst>
                <a:ext uri="{FF2B5EF4-FFF2-40B4-BE49-F238E27FC236}">
                  <a16:creationId xmlns:a16="http://schemas.microsoft.com/office/drawing/2014/main" id="{DE4E18A5-7143-4BE0-B384-15D537B9DCEC}"/>
                </a:ext>
              </a:extLst>
            </p:cNvPr>
            <p:cNvGrpSpPr/>
            <p:nvPr/>
          </p:nvGrpSpPr>
          <p:grpSpPr>
            <a:xfrm>
              <a:off x="5277172" y="1975264"/>
              <a:ext cx="294713" cy="1721080"/>
              <a:chOff x="6427943" y="2129155"/>
              <a:chExt cx="294713" cy="1721080"/>
            </a:xfrm>
          </p:grpSpPr>
          <p:sp>
            <p:nvSpPr>
              <p:cNvPr id="112" name="Oval 111">
                <a:extLst>
                  <a:ext uri="{FF2B5EF4-FFF2-40B4-BE49-F238E27FC236}">
                    <a16:creationId xmlns:a16="http://schemas.microsoft.com/office/drawing/2014/main" id="{DB7D2831-D0D0-46BA-9C60-C4953D16A7A0}"/>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3" name="Rectangle 112">
                <a:extLst>
                  <a:ext uri="{FF2B5EF4-FFF2-40B4-BE49-F238E27FC236}">
                    <a16:creationId xmlns:a16="http://schemas.microsoft.com/office/drawing/2014/main" id="{9DDE0236-8A62-4F87-AB36-EF6B54C0660F}"/>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4" name="Rectangle 113">
                <a:extLst>
                  <a:ext uri="{FF2B5EF4-FFF2-40B4-BE49-F238E27FC236}">
                    <a16:creationId xmlns:a16="http://schemas.microsoft.com/office/drawing/2014/main" id="{81900EAB-EFD1-422D-A090-9FAFE497F6CC}"/>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15" name="Rectangle 114">
                <a:extLst>
                  <a:ext uri="{FF2B5EF4-FFF2-40B4-BE49-F238E27FC236}">
                    <a16:creationId xmlns:a16="http://schemas.microsoft.com/office/drawing/2014/main" id="{AE5BDF59-E7F6-4AD1-B031-8C6445A782E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dirty="0">
                  <a:latin typeface="Comic Sans MS" pitchFamily="66" charset="0"/>
                </a:endParaRPr>
              </a:p>
            </p:txBody>
          </p:sp>
          <p:sp>
            <p:nvSpPr>
              <p:cNvPr id="116" name="Oval 115">
                <a:extLst>
                  <a:ext uri="{FF2B5EF4-FFF2-40B4-BE49-F238E27FC236}">
                    <a16:creationId xmlns:a16="http://schemas.microsoft.com/office/drawing/2014/main" id="{AF6906E1-46C6-427C-903B-991F1760585F}"/>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17" name="Rectangle 116">
                <a:extLst>
                  <a:ext uri="{FF2B5EF4-FFF2-40B4-BE49-F238E27FC236}">
                    <a16:creationId xmlns:a16="http://schemas.microsoft.com/office/drawing/2014/main" id="{53404660-8852-4811-9579-89FDCAEC5C6A}"/>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grpSp>
        <p:nvGrpSpPr>
          <p:cNvPr id="135" name="Group 134">
            <a:extLst>
              <a:ext uri="{FF2B5EF4-FFF2-40B4-BE49-F238E27FC236}">
                <a16:creationId xmlns:a16="http://schemas.microsoft.com/office/drawing/2014/main" id="{E15FB941-6F20-4562-92B5-2524CABF46DE}"/>
              </a:ext>
            </a:extLst>
          </p:cNvPr>
          <p:cNvGrpSpPr/>
          <p:nvPr/>
        </p:nvGrpSpPr>
        <p:grpSpPr>
          <a:xfrm>
            <a:off x="6886941" y="2025660"/>
            <a:ext cx="1724255" cy="3455011"/>
            <a:chOff x="9182588" y="1557879"/>
            <a:chExt cx="2299006" cy="4606681"/>
          </a:xfrm>
        </p:grpSpPr>
        <p:grpSp>
          <p:nvGrpSpPr>
            <p:cNvPr id="128" name="Group 127">
              <a:extLst>
                <a:ext uri="{FF2B5EF4-FFF2-40B4-BE49-F238E27FC236}">
                  <a16:creationId xmlns:a16="http://schemas.microsoft.com/office/drawing/2014/main" id="{46101ED9-C362-45EB-9201-94E775259226}"/>
                </a:ext>
              </a:extLst>
            </p:cNvPr>
            <p:cNvGrpSpPr/>
            <p:nvPr/>
          </p:nvGrpSpPr>
          <p:grpSpPr>
            <a:xfrm>
              <a:off x="9906437" y="3725286"/>
              <a:ext cx="455000" cy="873193"/>
              <a:chOff x="9906437" y="3725286"/>
              <a:chExt cx="455000" cy="873193"/>
            </a:xfrm>
            <a:solidFill>
              <a:schemeClr val="bg1"/>
            </a:solidFill>
          </p:grpSpPr>
          <p:sp>
            <p:nvSpPr>
              <p:cNvPr id="126" name="Rectangle 125">
                <a:extLst>
                  <a:ext uri="{FF2B5EF4-FFF2-40B4-BE49-F238E27FC236}">
                    <a16:creationId xmlns:a16="http://schemas.microsoft.com/office/drawing/2014/main" id="{6A1D1CB5-F5B6-4408-BEF2-786DCE3F892A}"/>
                  </a:ext>
                </a:extLst>
              </p:cNvPr>
              <p:cNvSpPr/>
              <p:nvPr/>
            </p:nvSpPr>
            <p:spPr bwMode="auto">
              <a:xfrm rot="17778682">
                <a:off x="9871575" y="3929141"/>
                <a:ext cx="693718" cy="286007"/>
              </a:xfrm>
              <a:prstGeom prst="rect">
                <a:avLst/>
              </a:prstGeom>
              <a:grp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27" name="Rectangle 126">
                <a:extLst>
                  <a:ext uri="{FF2B5EF4-FFF2-40B4-BE49-F238E27FC236}">
                    <a16:creationId xmlns:a16="http://schemas.microsoft.com/office/drawing/2014/main" id="{165745FD-B0CB-496B-A5AC-97E03E6E4AA9}"/>
                  </a:ext>
                </a:extLst>
              </p:cNvPr>
              <p:cNvSpPr/>
              <p:nvPr/>
            </p:nvSpPr>
            <p:spPr bwMode="auto">
              <a:xfrm rot="17778682">
                <a:off x="9952219" y="4358253"/>
                <a:ext cx="194444" cy="286007"/>
              </a:xfrm>
              <a:prstGeom prst="rect">
                <a:avLst/>
              </a:prstGeom>
              <a:grp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sp>
          <p:nvSpPr>
            <p:cNvPr id="132" name="Oval 131">
              <a:extLst>
                <a:ext uri="{FF2B5EF4-FFF2-40B4-BE49-F238E27FC236}">
                  <a16:creationId xmlns:a16="http://schemas.microsoft.com/office/drawing/2014/main" id="{A9A7DDB9-9BD1-4922-A45B-DCA8A31630DC}"/>
                </a:ext>
              </a:extLst>
            </p:cNvPr>
            <p:cNvSpPr/>
            <p:nvPr/>
          </p:nvSpPr>
          <p:spPr bwMode="auto">
            <a:xfrm>
              <a:off x="10743005" y="5733300"/>
              <a:ext cx="738589" cy="431260"/>
            </a:xfrm>
            <a:prstGeom prst="ellipse">
              <a:avLst/>
            </a:prstGeom>
            <a:noFill/>
            <a:ln w="28575" cap="flat" cmpd="sng" algn="ctr">
              <a:solidFill>
                <a:srgbClr val="C0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pic>
          <p:nvPicPr>
            <p:cNvPr id="134" name="Picture 133">
              <a:extLst>
                <a:ext uri="{FF2B5EF4-FFF2-40B4-BE49-F238E27FC236}">
                  <a16:creationId xmlns:a16="http://schemas.microsoft.com/office/drawing/2014/main" id="{1E4DFFF6-D7BE-4DAA-AFA0-0C1BC9D910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2588" y="1557879"/>
              <a:ext cx="367628" cy="228900"/>
            </a:xfrm>
            <a:prstGeom prst="rect">
              <a:avLst/>
            </a:prstGeom>
          </p:spPr>
        </p:pic>
      </p:grpSp>
      <p:sp>
        <p:nvSpPr>
          <p:cNvPr id="139" name="Freeform: Shape 138">
            <a:extLst>
              <a:ext uri="{FF2B5EF4-FFF2-40B4-BE49-F238E27FC236}">
                <a16:creationId xmlns:a16="http://schemas.microsoft.com/office/drawing/2014/main" id="{4ACE756E-6A50-43C4-84DB-F47EB681CAA2}"/>
              </a:ext>
            </a:extLst>
          </p:cNvPr>
          <p:cNvSpPr/>
          <p:nvPr/>
        </p:nvSpPr>
        <p:spPr bwMode="auto">
          <a:xfrm>
            <a:off x="7408069" y="3266480"/>
            <a:ext cx="516136" cy="426839"/>
          </a:xfrm>
          <a:custGeom>
            <a:avLst/>
            <a:gdLst>
              <a:gd name="connsiteX0" fmla="*/ 0 w 688181"/>
              <a:gd name="connsiteY0" fmla="*/ 569119 h 569119"/>
              <a:gd name="connsiteX1" fmla="*/ 76200 w 688181"/>
              <a:gd name="connsiteY1" fmla="*/ 531019 h 569119"/>
              <a:gd name="connsiteX2" fmla="*/ 154781 w 688181"/>
              <a:gd name="connsiteY2" fmla="*/ 461963 h 569119"/>
              <a:gd name="connsiteX3" fmla="*/ 214313 w 688181"/>
              <a:gd name="connsiteY3" fmla="*/ 407194 h 569119"/>
              <a:gd name="connsiteX4" fmla="*/ 269081 w 688181"/>
              <a:gd name="connsiteY4" fmla="*/ 340519 h 569119"/>
              <a:gd name="connsiteX5" fmla="*/ 335756 w 688181"/>
              <a:gd name="connsiteY5" fmla="*/ 271463 h 569119"/>
              <a:gd name="connsiteX6" fmla="*/ 395288 w 688181"/>
              <a:gd name="connsiteY6" fmla="*/ 200025 h 569119"/>
              <a:gd name="connsiteX7" fmla="*/ 461963 w 688181"/>
              <a:gd name="connsiteY7" fmla="*/ 135732 h 569119"/>
              <a:gd name="connsiteX8" fmla="*/ 528638 w 688181"/>
              <a:gd name="connsiteY8" fmla="*/ 71438 h 569119"/>
              <a:gd name="connsiteX9" fmla="*/ 566738 w 688181"/>
              <a:gd name="connsiteY9" fmla="*/ 47625 h 569119"/>
              <a:gd name="connsiteX10" fmla="*/ 597694 w 688181"/>
              <a:gd name="connsiteY10" fmla="*/ 28575 h 569119"/>
              <a:gd name="connsiteX11" fmla="*/ 659606 w 688181"/>
              <a:gd name="connsiteY11" fmla="*/ 4763 h 569119"/>
              <a:gd name="connsiteX12" fmla="*/ 688181 w 688181"/>
              <a:gd name="connsiteY12" fmla="*/ 0 h 569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181" h="569119">
                <a:moveTo>
                  <a:pt x="0" y="569119"/>
                </a:moveTo>
                <a:cubicBezTo>
                  <a:pt x="25201" y="558998"/>
                  <a:pt x="50403" y="548878"/>
                  <a:pt x="76200" y="531019"/>
                </a:cubicBezTo>
                <a:cubicBezTo>
                  <a:pt x="101997" y="513160"/>
                  <a:pt x="131762" y="482600"/>
                  <a:pt x="154781" y="461963"/>
                </a:cubicBezTo>
                <a:cubicBezTo>
                  <a:pt x="177800" y="441326"/>
                  <a:pt x="195263" y="427435"/>
                  <a:pt x="214313" y="407194"/>
                </a:cubicBezTo>
                <a:cubicBezTo>
                  <a:pt x="233363" y="386953"/>
                  <a:pt x="248841" y="363141"/>
                  <a:pt x="269081" y="340519"/>
                </a:cubicBezTo>
                <a:cubicBezTo>
                  <a:pt x="289321" y="317897"/>
                  <a:pt x="314722" y="294879"/>
                  <a:pt x="335756" y="271463"/>
                </a:cubicBezTo>
                <a:cubicBezTo>
                  <a:pt x="356791" y="248047"/>
                  <a:pt x="374254" y="222647"/>
                  <a:pt x="395288" y="200025"/>
                </a:cubicBezTo>
                <a:cubicBezTo>
                  <a:pt x="416322" y="177403"/>
                  <a:pt x="439738" y="157163"/>
                  <a:pt x="461963" y="135732"/>
                </a:cubicBezTo>
                <a:cubicBezTo>
                  <a:pt x="484188" y="114301"/>
                  <a:pt x="511176" y="86122"/>
                  <a:pt x="528638" y="71438"/>
                </a:cubicBezTo>
                <a:cubicBezTo>
                  <a:pt x="546100" y="56754"/>
                  <a:pt x="566738" y="47625"/>
                  <a:pt x="566738" y="47625"/>
                </a:cubicBezTo>
                <a:cubicBezTo>
                  <a:pt x="578247" y="40481"/>
                  <a:pt x="582216" y="35719"/>
                  <a:pt x="597694" y="28575"/>
                </a:cubicBezTo>
                <a:cubicBezTo>
                  <a:pt x="613172" y="21431"/>
                  <a:pt x="644525" y="9525"/>
                  <a:pt x="659606" y="4763"/>
                </a:cubicBezTo>
                <a:cubicBezTo>
                  <a:pt x="674687" y="1"/>
                  <a:pt x="681434" y="0"/>
                  <a:pt x="688181" y="0"/>
                </a:cubicBezTo>
              </a:path>
            </a:pathLst>
          </a:custGeom>
          <a:noFill/>
          <a:ln w="19050" cap="flat" cmpd="sng" algn="ctr">
            <a:solidFill>
              <a:srgbClr val="C0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141" name="Freeform: Shape 140">
            <a:extLst>
              <a:ext uri="{FF2B5EF4-FFF2-40B4-BE49-F238E27FC236}">
                <a16:creationId xmlns:a16="http://schemas.microsoft.com/office/drawing/2014/main" id="{4154EDAB-759F-493A-8B15-71C2E37EA7F3}"/>
              </a:ext>
            </a:extLst>
          </p:cNvPr>
          <p:cNvSpPr/>
          <p:nvPr/>
        </p:nvSpPr>
        <p:spPr bwMode="auto">
          <a:xfrm>
            <a:off x="7953375" y="2452687"/>
            <a:ext cx="523875" cy="357188"/>
          </a:xfrm>
          <a:custGeom>
            <a:avLst/>
            <a:gdLst>
              <a:gd name="connsiteX0" fmla="*/ 0 w 698500"/>
              <a:gd name="connsiteY0" fmla="*/ 476250 h 476250"/>
              <a:gd name="connsiteX1" fmla="*/ 76200 w 698500"/>
              <a:gd name="connsiteY1" fmla="*/ 457200 h 476250"/>
              <a:gd name="connsiteX2" fmla="*/ 120650 w 698500"/>
              <a:gd name="connsiteY2" fmla="*/ 431800 h 476250"/>
              <a:gd name="connsiteX3" fmla="*/ 155575 w 698500"/>
              <a:gd name="connsiteY3" fmla="*/ 400050 h 476250"/>
              <a:gd name="connsiteX4" fmla="*/ 200025 w 698500"/>
              <a:gd name="connsiteY4" fmla="*/ 371475 h 476250"/>
              <a:gd name="connsiteX5" fmla="*/ 225425 w 698500"/>
              <a:gd name="connsiteY5" fmla="*/ 336550 h 476250"/>
              <a:gd name="connsiteX6" fmla="*/ 260350 w 698500"/>
              <a:gd name="connsiteY6" fmla="*/ 307975 h 476250"/>
              <a:gd name="connsiteX7" fmla="*/ 330200 w 698500"/>
              <a:gd name="connsiteY7" fmla="*/ 231775 h 476250"/>
              <a:gd name="connsiteX8" fmla="*/ 400050 w 698500"/>
              <a:gd name="connsiteY8" fmla="*/ 168275 h 476250"/>
              <a:gd name="connsiteX9" fmla="*/ 463550 w 698500"/>
              <a:gd name="connsiteY9" fmla="*/ 107950 h 476250"/>
              <a:gd name="connsiteX10" fmla="*/ 542925 w 698500"/>
              <a:gd name="connsiteY10" fmla="*/ 50800 h 476250"/>
              <a:gd name="connsiteX11" fmla="*/ 568325 w 698500"/>
              <a:gd name="connsiteY11" fmla="*/ 41275 h 476250"/>
              <a:gd name="connsiteX12" fmla="*/ 593725 w 698500"/>
              <a:gd name="connsiteY12" fmla="*/ 19050 h 476250"/>
              <a:gd name="connsiteX13" fmla="*/ 612775 w 698500"/>
              <a:gd name="connsiteY13" fmla="*/ 19050 h 476250"/>
              <a:gd name="connsiteX14" fmla="*/ 663575 w 698500"/>
              <a:gd name="connsiteY14" fmla="*/ 9525 h 476250"/>
              <a:gd name="connsiteX15" fmla="*/ 698500 w 698500"/>
              <a:gd name="connsiteY15" fmla="*/ 0 h 4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8500" h="476250">
                <a:moveTo>
                  <a:pt x="0" y="476250"/>
                </a:moveTo>
                <a:cubicBezTo>
                  <a:pt x="28046" y="470429"/>
                  <a:pt x="56092" y="464608"/>
                  <a:pt x="76200" y="457200"/>
                </a:cubicBezTo>
                <a:cubicBezTo>
                  <a:pt x="96308" y="449792"/>
                  <a:pt x="107421" y="441325"/>
                  <a:pt x="120650" y="431800"/>
                </a:cubicBezTo>
                <a:cubicBezTo>
                  <a:pt x="133879" y="422275"/>
                  <a:pt x="142346" y="410104"/>
                  <a:pt x="155575" y="400050"/>
                </a:cubicBezTo>
                <a:cubicBezTo>
                  <a:pt x="168804" y="389996"/>
                  <a:pt x="188383" y="382058"/>
                  <a:pt x="200025" y="371475"/>
                </a:cubicBezTo>
                <a:cubicBezTo>
                  <a:pt x="211667" y="360892"/>
                  <a:pt x="215371" y="347133"/>
                  <a:pt x="225425" y="336550"/>
                </a:cubicBezTo>
                <a:cubicBezTo>
                  <a:pt x="235479" y="325967"/>
                  <a:pt x="242888" y="325437"/>
                  <a:pt x="260350" y="307975"/>
                </a:cubicBezTo>
                <a:cubicBezTo>
                  <a:pt x="277812" y="290513"/>
                  <a:pt x="306917" y="255058"/>
                  <a:pt x="330200" y="231775"/>
                </a:cubicBezTo>
                <a:cubicBezTo>
                  <a:pt x="353483" y="208492"/>
                  <a:pt x="377825" y="188912"/>
                  <a:pt x="400050" y="168275"/>
                </a:cubicBezTo>
                <a:cubicBezTo>
                  <a:pt x="422275" y="147638"/>
                  <a:pt x="439738" y="127529"/>
                  <a:pt x="463550" y="107950"/>
                </a:cubicBezTo>
                <a:cubicBezTo>
                  <a:pt x="487362" y="88371"/>
                  <a:pt x="525463" y="61912"/>
                  <a:pt x="542925" y="50800"/>
                </a:cubicBezTo>
                <a:cubicBezTo>
                  <a:pt x="560387" y="39688"/>
                  <a:pt x="559858" y="46567"/>
                  <a:pt x="568325" y="41275"/>
                </a:cubicBezTo>
                <a:cubicBezTo>
                  <a:pt x="576792" y="35983"/>
                  <a:pt x="586317" y="22754"/>
                  <a:pt x="593725" y="19050"/>
                </a:cubicBezTo>
                <a:cubicBezTo>
                  <a:pt x="601133" y="15346"/>
                  <a:pt x="601133" y="20637"/>
                  <a:pt x="612775" y="19050"/>
                </a:cubicBezTo>
                <a:cubicBezTo>
                  <a:pt x="624417" y="17463"/>
                  <a:pt x="649288" y="12700"/>
                  <a:pt x="663575" y="9525"/>
                </a:cubicBezTo>
                <a:cubicBezTo>
                  <a:pt x="677862" y="6350"/>
                  <a:pt x="688181" y="3175"/>
                  <a:pt x="698500" y="0"/>
                </a:cubicBezTo>
              </a:path>
            </a:pathLst>
          </a:custGeom>
          <a:noFill/>
          <a:ln w="19050" cap="flat" cmpd="sng" algn="ctr">
            <a:solidFill>
              <a:srgbClr val="C0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cxnSp>
        <p:nvCxnSpPr>
          <p:cNvPr id="154" name="Straight Connector 153">
            <a:extLst>
              <a:ext uri="{FF2B5EF4-FFF2-40B4-BE49-F238E27FC236}">
                <a16:creationId xmlns:a16="http://schemas.microsoft.com/office/drawing/2014/main" id="{7556EDAC-E309-4E43-B554-F537BF19B04B}"/>
              </a:ext>
            </a:extLst>
          </p:cNvPr>
          <p:cNvCxnSpPr>
            <a:cxnSpLocks/>
          </p:cNvCxnSpPr>
          <p:nvPr/>
        </p:nvCxnSpPr>
        <p:spPr bwMode="auto">
          <a:xfrm flipV="1">
            <a:off x="6874248" y="2459085"/>
            <a:ext cx="1603002" cy="2755748"/>
          </a:xfrm>
          <a:prstGeom prst="line">
            <a:avLst/>
          </a:prstGeom>
          <a:solidFill>
            <a:schemeClr val="accent1"/>
          </a:solidFill>
          <a:ln w="19050" cap="flat" cmpd="sng" algn="ctr">
            <a:solidFill>
              <a:srgbClr val="00B0F0"/>
            </a:solidFill>
            <a:prstDash val="solid"/>
            <a:round/>
            <a:headEnd type="none" w="med" len="med"/>
            <a:tailEnd type="none" w="med" len="med"/>
          </a:ln>
          <a:effectLst/>
        </p:spPr>
      </p:cxnSp>
      <p:sp>
        <p:nvSpPr>
          <p:cNvPr id="156" name="Rectangle 155">
            <a:extLst>
              <a:ext uri="{FF2B5EF4-FFF2-40B4-BE49-F238E27FC236}">
                <a16:creationId xmlns:a16="http://schemas.microsoft.com/office/drawing/2014/main" id="{02D62554-3447-411C-BAEC-17961096D7CD}"/>
              </a:ext>
            </a:extLst>
          </p:cNvPr>
          <p:cNvSpPr/>
          <p:nvPr/>
        </p:nvSpPr>
        <p:spPr bwMode="auto">
          <a:xfrm>
            <a:off x="8108309" y="2406467"/>
            <a:ext cx="409805" cy="324846"/>
          </a:xfrm>
          <a:prstGeom prst="rect">
            <a:avLst/>
          </a:prstGeom>
          <a:noFill/>
          <a:ln w="19050" cap="flat" cmpd="sng" algn="ctr">
            <a:solidFill>
              <a:srgbClr val="00B0F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pic>
        <p:nvPicPr>
          <p:cNvPr id="157" name="Picture 156">
            <a:extLst>
              <a:ext uri="{FF2B5EF4-FFF2-40B4-BE49-F238E27FC236}">
                <a16:creationId xmlns:a16="http://schemas.microsoft.com/office/drawing/2014/main" id="{B77C1209-BBF0-4B75-AF54-3F5F6CA62C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29289" y="4027663"/>
            <a:ext cx="583922" cy="241430"/>
          </a:xfrm>
          <a:prstGeom prst="rect">
            <a:avLst/>
          </a:prstGeom>
          <a:ln w="19050">
            <a:solidFill>
              <a:srgbClr val="00B0F0"/>
            </a:solidFill>
          </a:ln>
        </p:spPr>
      </p:pic>
      <p:sp>
        <p:nvSpPr>
          <p:cNvPr id="12" name="TextBox 11">
            <a:extLst>
              <a:ext uri="{FF2B5EF4-FFF2-40B4-BE49-F238E27FC236}">
                <a16:creationId xmlns:a16="http://schemas.microsoft.com/office/drawing/2014/main" id="{F5C711A3-4698-43F3-B005-E3002C162488}"/>
              </a:ext>
            </a:extLst>
          </p:cNvPr>
          <p:cNvSpPr txBox="1"/>
          <p:nvPr/>
        </p:nvSpPr>
        <p:spPr>
          <a:xfrm>
            <a:off x="142609" y="3179086"/>
            <a:ext cx="4925441" cy="2377574"/>
          </a:xfrm>
          <a:prstGeom prst="rect">
            <a:avLst/>
          </a:prstGeom>
          <a:noFill/>
        </p:spPr>
        <p:txBody>
          <a:bodyPr wrap="square" rtlCol="0">
            <a:spAutoFit/>
          </a:bodyPr>
          <a:lstStyle/>
          <a:p>
            <a:pPr marL="214313" indent="-214313">
              <a:buFont typeface="Arial" panose="020B0604020202020204" pitchFamily="34" charset="0"/>
              <a:buChar char="•"/>
            </a:pPr>
            <a:r>
              <a:rPr lang="en-US" sz="1350" dirty="0"/>
              <a:t>Slow wave structures work in the range of </a:t>
            </a:r>
            <a:r>
              <a:rPr lang="en-US" sz="1350" i="1" dirty="0" err="1">
                <a:latin typeface="Times New Roman" panose="02020603050405020304" pitchFamily="18" charset="0"/>
                <a:cs typeface="Times New Roman" panose="02020603050405020304" pitchFamily="18" charset="0"/>
              </a:rPr>
              <a:t>v</a:t>
            </a:r>
            <a:r>
              <a:rPr lang="en-US" sz="1350" i="1" baseline="-25000" dirty="0" err="1">
                <a:latin typeface="Times New Roman" panose="02020603050405020304" pitchFamily="18" charset="0"/>
                <a:cs typeface="Times New Roman" panose="02020603050405020304" pitchFamily="18" charset="0"/>
              </a:rPr>
              <a:t>p</a:t>
            </a:r>
            <a:r>
              <a:rPr lang="en-US" sz="1350" dirty="0"/>
              <a:t>&lt; </a:t>
            </a:r>
            <a:r>
              <a:rPr lang="en-US" sz="1350" i="1" dirty="0">
                <a:latin typeface="Times New Roman" panose="02020603050405020304" pitchFamily="18" charset="0"/>
                <a:cs typeface="Times New Roman" panose="02020603050405020304" pitchFamily="18" charset="0"/>
              </a:rPr>
              <a:t>c</a:t>
            </a:r>
            <a:r>
              <a:rPr lang="en-US" sz="1350" i="1" baseline="-25000" dirty="0">
                <a:latin typeface="Times New Roman" panose="02020603050405020304" pitchFamily="18" charset="0"/>
                <a:cs typeface="Times New Roman" panose="02020603050405020304" pitchFamily="18" charset="0"/>
              </a:rPr>
              <a:t>0</a:t>
            </a:r>
            <a:r>
              <a:rPr lang="en-US" sz="1350" dirty="0"/>
              <a:t>.</a:t>
            </a:r>
          </a:p>
          <a:p>
            <a:pPr marL="214313" indent="-214313">
              <a:buFont typeface="Arial" panose="020B0604020202020204" pitchFamily="34" charset="0"/>
              <a:buChar char="•"/>
            </a:pPr>
            <a:endParaRPr lang="en-US" sz="1350" dirty="0"/>
          </a:p>
          <a:p>
            <a:pPr marL="214313" indent="-214313">
              <a:buFont typeface="Arial" panose="020B0604020202020204" pitchFamily="34" charset="0"/>
              <a:buChar char="•"/>
            </a:pPr>
            <a:r>
              <a:rPr lang="en-US" sz="1350" dirty="0"/>
              <a:t>The addition of discs inside the cylindrical waveguide induces multiple reflections between the </a:t>
            </a:r>
            <a:r>
              <a:rPr lang="en-US" sz="1350" dirty="0">
                <a:solidFill>
                  <a:srgbClr val="C00000"/>
                </a:solidFill>
              </a:rPr>
              <a:t>discs and results in a change of the dispersion curve</a:t>
            </a:r>
            <a:r>
              <a:rPr lang="en-US" sz="1350" dirty="0"/>
              <a:t>. </a:t>
            </a:r>
          </a:p>
          <a:p>
            <a:pPr marL="214313" indent="-214313">
              <a:buFont typeface="Arial" panose="020B0604020202020204" pitchFamily="34" charset="0"/>
              <a:buChar char="•"/>
            </a:pPr>
            <a:endParaRPr lang="en-US" sz="1350" dirty="0"/>
          </a:p>
          <a:p>
            <a:pPr marL="214313" indent="-214313">
              <a:buFont typeface="Arial" panose="020B0604020202020204" pitchFamily="34" charset="0"/>
              <a:buChar char="•"/>
            </a:pPr>
            <a:r>
              <a:rPr lang="en-US" sz="1350" dirty="0"/>
              <a:t>The disc-loaded structure can then be used in travelling wave mode.</a:t>
            </a:r>
            <a:br>
              <a:rPr lang="en-US" sz="1350" dirty="0"/>
            </a:br>
            <a:r>
              <a:rPr lang="en-US" sz="1350" dirty="0">
                <a:solidFill>
                  <a:srgbClr val="C00000"/>
                </a:solidFill>
              </a:rPr>
              <a:t>The dispersion curve changes from continuous to splitting up into different modes which are slowed down. We speak of pass-bands. </a:t>
            </a:r>
            <a:r>
              <a:rPr lang="en-US" sz="1350" dirty="0"/>
              <a:t>These modes are separated by stopbands.</a:t>
            </a:r>
            <a:endParaRPr lang="en-GB" sz="1350" dirty="0"/>
          </a:p>
        </p:txBody>
      </p:sp>
      <p:pic>
        <p:nvPicPr>
          <p:cNvPr id="122" name="Picture 121" descr="Text, letter&#10;&#10;Description automatically generated">
            <a:extLst>
              <a:ext uri="{FF2B5EF4-FFF2-40B4-BE49-F238E27FC236}">
                <a16:creationId xmlns:a16="http://schemas.microsoft.com/office/drawing/2014/main" id="{ED127EEB-DB9E-4166-8322-D945EF42D0D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80766" y="2861142"/>
            <a:ext cx="460860" cy="305763"/>
          </a:xfrm>
          <a:prstGeom prst="rect">
            <a:avLst/>
          </a:prstGeom>
          <a:ln w="19050">
            <a:noFill/>
          </a:ln>
        </p:spPr>
      </p:pic>
    </p:spTree>
    <p:extLst>
      <p:ext uri="{BB962C8B-B14F-4D97-AF65-F5344CB8AC3E}">
        <p14:creationId xmlns:p14="http://schemas.microsoft.com/office/powerpoint/2010/main" val="459752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Slow wave structure (2/7)</a:t>
            </a:r>
            <a:endParaRPr lang="en-GB" dirty="0"/>
          </a:p>
        </p:txBody>
      </p:sp>
      <p:pic>
        <p:nvPicPr>
          <p:cNvPr id="5" name="Picture 4" descr="Diagram&#10;&#10;Description automatically generated">
            <a:extLst>
              <a:ext uri="{FF2B5EF4-FFF2-40B4-BE49-F238E27FC236}">
                <a16:creationId xmlns:a16="http://schemas.microsoft.com/office/drawing/2014/main" id="{5F3A859A-072A-436C-94CD-EFA18CFE91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3413" y="1958535"/>
            <a:ext cx="4628869" cy="2046540"/>
          </a:xfrm>
          <a:prstGeom prst="rect">
            <a:avLst/>
          </a:prstGeom>
        </p:spPr>
      </p:pic>
      <p:sp>
        <p:nvSpPr>
          <p:cNvPr id="6" name="TextBox 5">
            <a:extLst>
              <a:ext uri="{FF2B5EF4-FFF2-40B4-BE49-F238E27FC236}">
                <a16:creationId xmlns:a16="http://schemas.microsoft.com/office/drawing/2014/main" id="{45A01679-2095-4550-903A-A8FA9DA78B3B}"/>
              </a:ext>
            </a:extLst>
          </p:cNvPr>
          <p:cNvSpPr txBox="1"/>
          <p:nvPr/>
        </p:nvSpPr>
        <p:spPr>
          <a:xfrm>
            <a:off x="478892" y="1634433"/>
            <a:ext cx="8669928" cy="346249"/>
          </a:xfrm>
          <a:prstGeom prst="rect">
            <a:avLst/>
          </a:prstGeom>
          <a:noFill/>
        </p:spPr>
        <p:txBody>
          <a:bodyPr wrap="square" rtlCol="0">
            <a:spAutoFit/>
          </a:bodyPr>
          <a:lstStyle/>
          <a:p>
            <a:r>
              <a:rPr lang="en-US" sz="1650" dirty="0">
                <a:solidFill>
                  <a:srgbClr val="C00000"/>
                </a:solidFill>
              </a:rPr>
              <a:t>Dispersion Curves, phase- and group velocity for FW and BW wave in periodic structure.</a:t>
            </a:r>
            <a:endParaRPr lang="en-GB" sz="1050" dirty="0">
              <a:solidFill>
                <a:srgbClr val="C00000"/>
              </a:solidFill>
            </a:endParaRPr>
          </a:p>
        </p:txBody>
      </p:sp>
      <p:sp>
        <p:nvSpPr>
          <p:cNvPr id="7" name="TextBox 6">
            <a:extLst>
              <a:ext uri="{FF2B5EF4-FFF2-40B4-BE49-F238E27FC236}">
                <a16:creationId xmlns:a16="http://schemas.microsoft.com/office/drawing/2014/main" id="{0C5D16F5-9E61-4668-AC3C-B7AC810D0B7C}"/>
              </a:ext>
            </a:extLst>
          </p:cNvPr>
          <p:cNvSpPr txBox="1"/>
          <p:nvPr/>
        </p:nvSpPr>
        <p:spPr>
          <a:xfrm>
            <a:off x="251438" y="2365527"/>
            <a:ext cx="1728225" cy="715581"/>
          </a:xfrm>
          <a:prstGeom prst="rect">
            <a:avLst/>
          </a:prstGeom>
          <a:noFill/>
        </p:spPr>
        <p:txBody>
          <a:bodyPr wrap="square" rtlCol="0">
            <a:spAutoFit/>
          </a:bodyPr>
          <a:lstStyle/>
          <a:p>
            <a:r>
              <a:rPr lang="en-US" sz="1350" i="1" dirty="0">
                <a:solidFill>
                  <a:srgbClr val="C00000"/>
                </a:solidFill>
              </a:rPr>
              <a:t>Forward wave (FW)</a:t>
            </a:r>
            <a:br>
              <a:rPr lang="en-US" sz="1350" i="1" dirty="0">
                <a:solidFill>
                  <a:srgbClr val="C00000"/>
                </a:solidFill>
              </a:rPr>
            </a:br>
            <a:r>
              <a:rPr lang="en-US" sz="1350" i="1" dirty="0">
                <a:solidFill>
                  <a:srgbClr val="C00000"/>
                </a:solidFill>
                <a:latin typeface="Times New Roman" panose="02020603050405020304" pitchFamily="18" charset="0"/>
                <a:cs typeface="Times New Roman" panose="02020603050405020304" pitchFamily="18" charset="0"/>
              </a:rPr>
              <a:t>v</a:t>
            </a:r>
            <a:r>
              <a:rPr lang="en-US" sz="1350" i="1" baseline="-25000" dirty="0">
                <a:solidFill>
                  <a:srgbClr val="C00000"/>
                </a:solidFill>
                <a:latin typeface="Times New Roman" panose="02020603050405020304" pitchFamily="18" charset="0"/>
                <a:cs typeface="Times New Roman" panose="02020603050405020304" pitchFamily="18" charset="0"/>
              </a:rPr>
              <a:t>g</a:t>
            </a:r>
            <a:r>
              <a:rPr lang="en-US" sz="1350" i="1" dirty="0">
                <a:solidFill>
                  <a:srgbClr val="C00000"/>
                </a:solidFill>
              </a:rPr>
              <a:t> and </a:t>
            </a:r>
            <a:r>
              <a:rPr lang="en-US" sz="1350" i="1" dirty="0" err="1">
                <a:solidFill>
                  <a:srgbClr val="C00000"/>
                </a:solidFill>
                <a:latin typeface="Times New Roman" panose="02020603050405020304" pitchFamily="18" charset="0"/>
                <a:cs typeface="Times New Roman" panose="02020603050405020304" pitchFamily="18" charset="0"/>
              </a:rPr>
              <a:t>v</a:t>
            </a:r>
            <a:r>
              <a:rPr lang="en-US" sz="1350" i="1" baseline="-25000" dirty="0" err="1">
                <a:solidFill>
                  <a:srgbClr val="C00000"/>
                </a:solidFill>
                <a:latin typeface="Times New Roman" panose="02020603050405020304" pitchFamily="18" charset="0"/>
                <a:cs typeface="Times New Roman" panose="02020603050405020304" pitchFamily="18" charset="0"/>
              </a:rPr>
              <a:t>p</a:t>
            </a:r>
            <a:r>
              <a:rPr lang="en-US" sz="1350" i="1" dirty="0">
                <a:solidFill>
                  <a:srgbClr val="C00000"/>
                </a:solidFill>
              </a:rPr>
              <a:t> point in the same direction.</a:t>
            </a:r>
            <a:endParaRPr lang="en-GB" sz="1350" i="1" dirty="0">
              <a:solidFill>
                <a:srgbClr val="C00000"/>
              </a:solidFill>
            </a:endParaRPr>
          </a:p>
        </p:txBody>
      </p:sp>
      <p:sp>
        <p:nvSpPr>
          <p:cNvPr id="8" name="TextBox 7">
            <a:extLst>
              <a:ext uri="{FF2B5EF4-FFF2-40B4-BE49-F238E27FC236}">
                <a16:creationId xmlns:a16="http://schemas.microsoft.com/office/drawing/2014/main" id="{3493C43C-FA26-4A9F-AFD2-26ACB6AB2197}"/>
              </a:ext>
            </a:extLst>
          </p:cNvPr>
          <p:cNvSpPr txBox="1"/>
          <p:nvPr/>
        </p:nvSpPr>
        <p:spPr>
          <a:xfrm>
            <a:off x="6789889" y="2341878"/>
            <a:ext cx="1834905" cy="715581"/>
          </a:xfrm>
          <a:prstGeom prst="rect">
            <a:avLst/>
          </a:prstGeom>
          <a:noFill/>
        </p:spPr>
        <p:txBody>
          <a:bodyPr wrap="square" rtlCol="0">
            <a:spAutoFit/>
          </a:bodyPr>
          <a:lstStyle/>
          <a:p>
            <a:r>
              <a:rPr lang="en-US" sz="1350" i="1" dirty="0">
                <a:solidFill>
                  <a:srgbClr val="C00000"/>
                </a:solidFill>
              </a:rPr>
              <a:t>Backward wave (BW)</a:t>
            </a:r>
          </a:p>
          <a:p>
            <a:r>
              <a:rPr lang="en-US" sz="1350" i="1" dirty="0">
                <a:solidFill>
                  <a:srgbClr val="C00000"/>
                </a:solidFill>
                <a:latin typeface="Times New Roman" panose="02020603050405020304" pitchFamily="18" charset="0"/>
                <a:cs typeface="Times New Roman" panose="02020603050405020304" pitchFamily="18" charset="0"/>
              </a:rPr>
              <a:t>v</a:t>
            </a:r>
            <a:r>
              <a:rPr lang="en-US" sz="1350" i="1" baseline="-25000" dirty="0">
                <a:solidFill>
                  <a:srgbClr val="C00000"/>
                </a:solidFill>
                <a:latin typeface="Times New Roman" panose="02020603050405020304" pitchFamily="18" charset="0"/>
                <a:cs typeface="Times New Roman" panose="02020603050405020304" pitchFamily="18" charset="0"/>
              </a:rPr>
              <a:t>g</a:t>
            </a:r>
            <a:r>
              <a:rPr lang="en-US" sz="1350" i="1" dirty="0">
                <a:solidFill>
                  <a:srgbClr val="C00000"/>
                </a:solidFill>
              </a:rPr>
              <a:t> and </a:t>
            </a:r>
            <a:r>
              <a:rPr lang="en-US" sz="1350" i="1" dirty="0" err="1">
                <a:solidFill>
                  <a:srgbClr val="C00000"/>
                </a:solidFill>
                <a:latin typeface="Times New Roman" panose="02020603050405020304" pitchFamily="18" charset="0"/>
                <a:cs typeface="Times New Roman" panose="02020603050405020304" pitchFamily="18" charset="0"/>
              </a:rPr>
              <a:t>v</a:t>
            </a:r>
            <a:r>
              <a:rPr lang="en-US" sz="1350" i="1" baseline="-25000" dirty="0" err="1">
                <a:solidFill>
                  <a:srgbClr val="C00000"/>
                </a:solidFill>
                <a:latin typeface="Times New Roman" panose="02020603050405020304" pitchFamily="18" charset="0"/>
                <a:cs typeface="Times New Roman" panose="02020603050405020304" pitchFamily="18" charset="0"/>
              </a:rPr>
              <a:t>p</a:t>
            </a:r>
            <a:r>
              <a:rPr lang="en-US" sz="1350" i="1" dirty="0">
                <a:solidFill>
                  <a:srgbClr val="C00000"/>
                </a:solidFill>
              </a:rPr>
              <a:t> point in the opposite direction.</a:t>
            </a:r>
            <a:endParaRPr lang="en-GB" sz="1350" i="1" dirty="0">
              <a:solidFill>
                <a:srgbClr val="C00000"/>
              </a:solidFill>
            </a:endParaRPr>
          </a:p>
        </p:txBody>
      </p:sp>
      <p:sp>
        <p:nvSpPr>
          <p:cNvPr id="9" name="TextBox 8">
            <a:extLst>
              <a:ext uri="{FF2B5EF4-FFF2-40B4-BE49-F238E27FC236}">
                <a16:creationId xmlns:a16="http://schemas.microsoft.com/office/drawing/2014/main" id="{264FCA74-FC63-43E4-94F7-E6C0AC6767B2}"/>
              </a:ext>
            </a:extLst>
          </p:cNvPr>
          <p:cNvSpPr txBox="1"/>
          <p:nvPr/>
        </p:nvSpPr>
        <p:spPr>
          <a:xfrm>
            <a:off x="4111140" y="5387655"/>
            <a:ext cx="4781423" cy="230832"/>
          </a:xfrm>
          <a:prstGeom prst="rect">
            <a:avLst/>
          </a:prstGeom>
          <a:noFill/>
        </p:spPr>
        <p:txBody>
          <a:bodyPr wrap="square" rtlCol="0">
            <a:spAutoFit/>
          </a:bodyPr>
          <a:lstStyle/>
          <a:p>
            <a:r>
              <a:rPr lang="en-US" sz="900" dirty="0"/>
              <a:t>Source: Zhang,</a:t>
            </a:r>
            <a:r>
              <a:rPr lang="en-US" sz="900" i="1" dirty="0"/>
              <a:t> Electromagnetic Theory for Microwaves and Optoelectronics, </a:t>
            </a:r>
            <a:r>
              <a:rPr lang="en-US" sz="900" dirty="0"/>
              <a:t>Springer</a:t>
            </a:r>
            <a:endParaRPr lang="en-GB" sz="900" i="1" dirty="0"/>
          </a:p>
        </p:txBody>
      </p:sp>
      <p:sp>
        <p:nvSpPr>
          <p:cNvPr id="10" name="TextBox 9">
            <a:extLst>
              <a:ext uri="{FF2B5EF4-FFF2-40B4-BE49-F238E27FC236}">
                <a16:creationId xmlns:a16="http://schemas.microsoft.com/office/drawing/2014/main" id="{6C8D075F-D095-486B-9F1E-BD4E78296B01}"/>
              </a:ext>
            </a:extLst>
          </p:cNvPr>
          <p:cNvSpPr txBox="1"/>
          <p:nvPr/>
        </p:nvSpPr>
        <p:spPr>
          <a:xfrm>
            <a:off x="453063" y="4000852"/>
            <a:ext cx="8439499" cy="1338828"/>
          </a:xfrm>
          <a:prstGeom prst="rect">
            <a:avLst/>
          </a:prstGeom>
          <a:noFill/>
        </p:spPr>
        <p:txBody>
          <a:bodyPr wrap="square" rtlCol="0">
            <a:spAutoFit/>
          </a:bodyPr>
          <a:lstStyle/>
          <a:p>
            <a:r>
              <a:rPr lang="en-US" sz="1350" dirty="0"/>
              <a:t>For the advanced RF-fans:</a:t>
            </a:r>
            <a:br>
              <a:rPr lang="en-US" sz="1350" dirty="0"/>
            </a:br>
            <a:r>
              <a:rPr lang="en-US" sz="1350" dirty="0"/>
              <a:t>1. All guides modes in common transmission lines, metallic and dielectric waveguides are forward waves.</a:t>
            </a:r>
          </a:p>
          <a:p>
            <a:r>
              <a:rPr lang="en-US" sz="1350" dirty="0"/>
              <a:t>2. For transmission lines of “high-pass filter” type, the phase constant </a:t>
            </a:r>
            <a:r>
              <a:rPr lang="el-GR" sz="1350" i="1" dirty="0">
                <a:latin typeface="Times New Roman" panose="02020603050405020304" pitchFamily="18" charset="0"/>
                <a:cs typeface="Times New Roman" panose="02020603050405020304" pitchFamily="18" charset="0"/>
              </a:rPr>
              <a:t>β</a:t>
            </a:r>
            <a:r>
              <a:rPr lang="en-US" sz="1350" i="1" dirty="0">
                <a:latin typeface="Times New Roman" panose="02020603050405020304" pitchFamily="18" charset="0"/>
                <a:cs typeface="Times New Roman" panose="02020603050405020304" pitchFamily="18" charset="0"/>
              </a:rPr>
              <a:t> </a:t>
            </a:r>
            <a:r>
              <a:rPr lang="en-US" sz="1350" dirty="0"/>
              <a:t>decreases with increasing frequency.</a:t>
            </a:r>
          </a:p>
          <a:p>
            <a:r>
              <a:rPr lang="en-US" sz="1350" dirty="0"/>
              <a:t>3. “High-pass filter” type lines are modelled with a distributed series capacitance and a shunt inductance </a:t>
            </a:r>
            <a:br>
              <a:rPr lang="en-US" sz="1350" dirty="0"/>
            </a:br>
            <a:r>
              <a:rPr lang="en-US" sz="1350" dirty="0"/>
              <a:t>   (i.e., opposite of what </a:t>
            </a:r>
            <a:r>
              <a:rPr lang="en-US" sz="1350" dirty="0"/>
              <a:t>is usually done in </a:t>
            </a:r>
            <a:r>
              <a:rPr lang="en-US" sz="1350" dirty="0"/>
              <a:t>the transmission line modelling!).</a:t>
            </a:r>
          </a:p>
          <a:p>
            <a:r>
              <a:rPr lang="en-US" sz="1350" dirty="0"/>
              <a:t>4. Forward and backward type of waves – this makes no difference for the direction of the beam.</a:t>
            </a:r>
            <a:endParaRPr lang="en-GB" sz="1350" dirty="0"/>
          </a:p>
        </p:txBody>
      </p:sp>
    </p:spTree>
    <p:extLst>
      <p:ext uri="{BB962C8B-B14F-4D97-AF65-F5344CB8AC3E}">
        <p14:creationId xmlns:p14="http://schemas.microsoft.com/office/powerpoint/2010/main" val="3225063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Slow wave structure (3/7)</a:t>
            </a:r>
            <a:endParaRPr lang="en-GB" dirty="0"/>
          </a:p>
        </p:txBody>
      </p:sp>
      <p:sp>
        <p:nvSpPr>
          <p:cNvPr id="3" name="TextBox 2">
            <a:extLst>
              <a:ext uri="{FF2B5EF4-FFF2-40B4-BE49-F238E27FC236}">
                <a16:creationId xmlns:a16="http://schemas.microsoft.com/office/drawing/2014/main" id="{B8399757-0100-4D4B-BDD0-EDCE57C70BBF}"/>
              </a:ext>
            </a:extLst>
          </p:cNvPr>
          <p:cNvSpPr txBox="1"/>
          <p:nvPr/>
        </p:nvSpPr>
        <p:spPr>
          <a:xfrm>
            <a:off x="366653" y="1614364"/>
            <a:ext cx="7114526" cy="346249"/>
          </a:xfrm>
          <a:prstGeom prst="rect">
            <a:avLst/>
          </a:prstGeom>
          <a:noFill/>
        </p:spPr>
        <p:txBody>
          <a:bodyPr wrap="square" rtlCol="0">
            <a:spAutoFit/>
          </a:bodyPr>
          <a:lstStyle/>
          <a:p>
            <a:r>
              <a:rPr lang="en-US" sz="1650" dirty="0">
                <a:solidFill>
                  <a:srgbClr val="C00000"/>
                </a:solidFill>
              </a:rPr>
              <a:t>Dispersion diagram of periodic structure </a:t>
            </a:r>
            <a:r>
              <a:rPr lang="en-US" sz="1050" dirty="0">
                <a:solidFill>
                  <a:srgbClr val="C00000"/>
                </a:solidFill>
              </a:rPr>
              <a:t>(uniform waveguide is shown for orientation)</a:t>
            </a:r>
            <a:endParaRPr lang="en-GB" sz="1050" dirty="0">
              <a:solidFill>
                <a:srgbClr val="C00000"/>
              </a:solidFill>
            </a:endParaRPr>
          </a:p>
        </p:txBody>
      </p:sp>
      <p:grpSp>
        <p:nvGrpSpPr>
          <p:cNvPr id="7" name="Group 6">
            <a:extLst>
              <a:ext uri="{FF2B5EF4-FFF2-40B4-BE49-F238E27FC236}">
                <a16:creationId xmlns:a16="http://schemas.microsoft.com/office/drawing/2014/main" id="{0A4D1C8B-C341-43DF-AC01-D78314AED0E7}"/>
              </a:ext>
            </a:extLst>
          </p:cNvPr>
          <p:cNvGrpSpPr/>
          <p:nvPr/>
        </p:nvGrpSpPr>
        <p:grpSpPr>
          <a:xfrm>
            <a:off x="3247028" y="2049185"/>
            <a:ext cx="6029255" cy="2004179"/>
            <a:chOff x="4310169" y="1027435"/>
            <a:chExt cx="8039007" cy="2672239"/>
          </a:xfrm>
        </p:grpSpPr>
        <p:pic>
          <p:nvPicPr>
            <p:cNvPr id="5" name="Picture 4" descr="Diagram&#10;&#10;Description automatically generated">
              <a:extLst>
                <a:ext uri="{FF2B5EF4-FFF2-40B4-BE49-F238E27FC236}">
                  <a16:creationId xmlns:a16="http://schemas.microsoft.com/office/drawing/2014/main" id="{0FB35511-1821-4B16-8B4A-AE6DCF2995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0169" y="1146974"/>
              <a:ext cx="7705725" cy="2552700"/>
            </a:xfrm>
            <a:prstGeom prst="rect">
              <a:avLst/>
            </a:prstGeom>
          </p:spPr>
        </p:pic>
        <p:sp>
          <p:nvSpPr>
            <p:cNvPr id="6" name="TextBox 5">
              <a:extLst>
                <a:ext uri="{FF2B5EF4-FFF2-40B4-BE49-F238E27FC236}">
                  <a16:creationId xmlns:a16="http://schemas.microsoft.com/office/drawing/2014/main" id="{3A3DD11C-C266-4355-BF11-C3A3419F3A45}"/>
                </a:ext>
              </a:extLst>
            </p:cNvPr>
            <p:cNvSpPr txBox="1"/>
            <p:nvPr/>
          </p:nvSpPr>
          <p:spPr>
            <a:xfrm>
              <a:off x="8163030" y="1027435"/>
              <a:ext cx="4186146" cy="307776"/>
            </a:xfrm>
            <a:prstGeom prst="rect">
              <a:avLst/>
            </a:prstGeom>
            <a:noFill/>
          </p:spPr>
          <p:txBody>
            <a:bodyPr wrap="square" rtlCol="0">
              <a:spAutoFit/>
            </a:bodyPr>
            <a:lstStyle/>
            <a:p>
              <a:r>
                <a:rPr lang="en-US" sz="900" dirty="0"/>
                <a:t>source: M. Weiss, </a:t>
              </a:r>
              <a:r>
                <a:rPr lang="en-US" sz="900" i="1" dirty="0"/>
                <a:t>Introduction to RF Linear Accelerators.</a:t>
              </a:r>
              <a:endParaRPr lang="en-GB" sz="900" dirty="0"/>
            </a:p>
          </p:txBody>
        </p:sp>
      </p:grpSp>
      <p:sp>
        <p:nvSpPr>
          <p:cNvPr id="8" name="TextBox 7">
            <a:extLst>
              <a:ext uri="{FF2B5EF4-FFF2-40B4-BE49-F238E27FC236}">
                <a16:creationId xmlns:a16="http://schemas.microsoft.com/office/drawing/2014/main" id="{19DC018D-B658-48B6-A742-F75AE19CAFD6}"/>
              </a:ext>
            </a:extLst>
          </p:cNvPr>
          <p:cNvSpPr txBox="1"/>
          <p:nvPr/>
        </p:nvSpPr>
        <p:spPr>
          <a:xfrm>
            <a:off x="366653" y="2023739"/>
            <a:ext cx="3773291" cy="2585323"/>
          </a:xfrm>
          <a:prstGeom prst="rect">
            <a:avLst/>
          </a:prstGeom>
          <a:noFill/>
        </p:spPr>
        <p:txBody>
          <a:bodyPr wrap="square" rtlCol="0">
            <a:spAutoFit/>
          </a:bodyPr>
          <a:lstStyle/>
          <a:p>
            <a:pPr marL="214313" indent="-214313">
              <a:buFont typeface="Arial" panose="020B0604020202020204" pitchFamily="34" charset="0"/>
              <a:buChar char="•"/>
            </a:pPr>
            <a:r>
              <a:rPr lang="en-US" sz="1350" dirty="0"/>
              <a:t>Dispersion diagram shows the periodicity of the structure.</a:t>
            </a:r>
          </a:p>
          <a:p>
            <a:pPr marL="214313" indent="-214313">
              <a:buFont typeface="Arial" panose="020B0604020202020204" pitchFamily="34" charset="0"/>
              <a:buChar char="•"/>
            </a:pPr>
            <a:endParaRPr lang="en-US" sz="1350" dirty="0"/>
          </a:p>
          <a:p>
            <a:pPr marL="214313" indent="-214313">
              <a:buFont typeface="Arial" panose="020B0604020202020204" pitchFamily="34" charset="0"/>
              <a:buChar char="•"/>
            </a:pPr>
            <a:r>
              <a:rPr lang="en-US" sz="1350" dirty="0"/>
              <a:t>For a given mode, there is a limited pass band of possible frequencies.</a:t>
            </a:r>
            <a:br>
              <a:rPr lang="en-US" sz="1350" dirty="0"/>
            </a:br>
            <a:endParaRPr lang="en-US" sz="1350" dirty="0"/>
          </a:p>
          <a:p>
            <a:pPr marL="214313" indent="-214313">
              <a:buFont typeface="Arial" panose="020B0604020202020204" pitchFamily="34" charset="0"/>
              <a:buChar char="•"/>
            </a:pPr>
            <a:r>
              <a:rPr lang="en-US" sz="1350" dirty="0"/>
              <a:t>The passbands are separated by</a:t>
            </a:r>
            <a:br>
              <a:rPr lang="en-US" sz="1350" dirty="0"/>
            </a:br>
            <a:r>
              <a:rPr lang="en-US" sz="1350" dirty="0"/>
              <a:t>stopbands where the specific</a:t>
            </a:r>
            <a:br>
              <a:rPr lang="en-US" sz="1350" dirty="0"/>
            </a:br>
            <a:r>
              <a:rPr lang="en-US" sz="1350" dirty="0"/>
              <a:t>mode cannot propagate.</a:t>
            </a:r>
          </a:p>
          <a:p>
            <a:pPr marL="214313" indent="-214313">
              <a:buFont typeface="Arial" panose="020B0604020202020204" pitchFamily="34" charset="0"/>
              <a:buChar char="•"/>
            </a:pPr>
            <a:endParaRPr lang="en-US" sz="1350" dirty="0"/>
          </a:p>
          <a:p>
            <a:pPr marL="214313" indent="-214313">
              <a:buFont typeface="Arial" panose="020B0604020202020204" pitchFamily="34" charset="0"/>
              <a:buChar char="•"/>
            </a:pPr>
            <a:r>
              <a:rPr lang="en-US" sz="1350" dirty="0">
                <a:solidFill>
                  <a:srgbClr val="C00000"/>
                </a:solidFill>
              </a:rPr>
              <a:t>At both ends of the passband, the group velocity is zero and wave propagation stops.</a:t>
            </a:r>
          </a:p>
        </p:txBody>
      </p:sp>
      <p:sp>
        <p:nvSpPr>
          <p:cNvPr id="10" name="TextBox 9">
            <a:extLst>
              <a:ext uri="{FF2B5EF4-FFF2-40B4-BE49-F238E27FC236}">
                <a16:creationId xmlns:a16="http://schemas.microsoft.com/office/drawing/2014/main" id="{905E2FB8-8882-44E7-8479-E4B64BC62842}"/>
              </a:ext>
            </a:extLst>
          </p:cNvPr>
          <p:cNvSpPr txBox="1"/>
          <p:nvPr/>
        </p:nvSpPr>
        <p:spPr>
          <a:xfrm>
            <a:off x="366652" y="4705729"/>
            <a:ext cx="8659669" cy="715581"/>
          </a:xfrm>
          <a:prstGeom prst="rect">
            <a:avLst/>
          </a:prstGeom>
          <a:noFill/>
        </p:spPr>
        <p:txBody>
          <a:bodyPr wrap="square">
            <a:spAutoFit/>
          </a:bodyPr>
          <a:lstStyle/>
          <a:p>
            <a:pPr marL="214313" indent="-214313">
              <a:buFont typeface="Arial" panose="020B0604020202020204" pitchFamily="34" charset="0"/>
              <a:buChar char="•"/>
            </a:pPr>
            <a:r>
              <a:rPr lang="en-US" sz="1350" dirty="0">
                <a:solidFill>
                  <a:srgbClr val="C00000"/>
                </a:solidFill>
              </a:rPr>
              <a:t>When group velocity and phase velocity are in the same direction, we speak about forward waves, if they are in different direction, we speak about backward waves. This has nothing to do with the direction of the particle travelling.</a:t>
            </a:r>
            <a:endParaRPr lang="en-GB" sz="1350" dirty="0">
              <a:solidFill>
                <a:srgbClr val="C00000"/>
              </a:solidFill>
            </a:endParaRPr>
          </a:p>
        </p:txBody>
      </p:sp>
      <p:cxnSp>
        <p:nvCxnSpPr>
          <p:cNvPr id="12" name="Straight Arrow Connector 11">
            <a:extLst>
              <a:ext uri="{FF2B5EF4-FFF2-40B4-BE49-F238E27FC236}">
                <a16:creationId xmlns:a16="http://schemas.microsoft.com/office/drawing/2014/main" id="{20BAA4B0-38CA-4A26-996B-37D965B05F64}"/>
              </a:ext>
            </a:extLst>
          </p:cNvPr>
          <p:cNvCxnSpPr>
            <a:cxnSpLocks/>
          </p:cNvCxnSpPr>
          <p:nvPr/>
        </p:nvCxnSpPr>
        <p:spPr bwMode="auto">
          <a:xfrm>
            <a:off x="3794299" y="2795318"/>
            <a:ext cx="316841" cy="201626"/>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14" name="Straight Arrow Connector 13">
            <a:extLst>
              <a:ext uri="{FF2B5EF4-FFF2-40B4-BE49-F238E27FC236}">
                <a16:creationId xmlns:a16="http://schemas.microsoft.com/office/drawing/2014/main" id="{25585C1E-1824-4F57-BAF1-E930B6C34A3B}"/>
              </a:ext>
            </a:extLst>
          </p:cNvPr>
          <p:cNvCxnSpPr>
            <a:cxnSpLocks/>
          </p:cNvCxnSpPr>
          <p:nvPr/>
        </p:nvCxnSpPr>
        <p:spPr bwMode="auto">
          <a:xfrm>
            <a:off x="5522524" y="1873598"/>
            <a:ext cx="979328" cy="780662"/>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18" name="Straight Arrow Connector 17">
            <a:extLst>
              <a:ext uri="{FF2B5EF4-FFF2-40B4-BE49-F238E27FC236}">
                <a16:creationId xmlns:a16="http://schemas.microsoft.com/office/drawing/2014/main" id="{3C20946F-762C-449A-AA9F-D19F2D7D06BD}"/>
              </a:ext>
            </a:extLst>
          </p:cNvPr>
          <p:cNvCxnSpPr>
            <a:cxnSpLocks/>
          </p:cNvCxnSpPr>
          <p:nvPr/>
        </p:nvCxnSpPr>
        <p:spPr bwMode="auto">
          <a:xfrm flipV="1">
            <a:off x="2901383" y="3256121"/>
            <a:ext cx="2045066" cy="393188"/>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nvGrpSpPr>
          <p:cNvPr id="33" name="Group 32">
            <a:extLst>
              <a:ext uri="{FF2B5EF4-FFF2-40B4-BE49-F238E27FC236}">
                <a16:creationId xmlns:a16="http://schemas.microsoft.com/office/drawing/2014/main" id="{0836452C-C70C-4C2F-8DFD-2C5272ECD7A4}"/>
              </a:ext>
            </a:extLst>
          </p:cNvPr>
          <p:cNvGrpSpPr/>
          <p:nvPr/>
        </p:nvGrpSpPr>
        <p:grpSpPr>
          <a:xfrm>
            <a:off x="4003584" y="2821942"/>
            <a:ext cx="2642287" cy="1612878"/>
            <a:chOff x="5338111" y="2619589"/>
            <a:chExt cx="3523049" cy="2150504"/>
          </a:xfrm>
        </p:grpSpPr>
        <p:cxnSp>
          <p:nvCxnSpPr>
            <p:cNvPr id="21" name="Straight Arrow Connector 20">
              <a:extLst>
                <a:ext uri="{FF2B5EF4-FFF2-40B4-BE49-F238E27FC236}">
                  <a16:creationId xmlns:a16="http://schemas.microsoft.com/office/drawing/2014/main" id="{561420E8-4287-4CF4-826E-4A4E14272E34}"/>
                </a:ext>
              </a:extLst>
            </p:cNvPr>
            <p:cNvCxnSpPr>
              <a:cxnSpLocks/>
            </p:cNvCxnSpPr>
            <p:nvPr/>
          </p:nvCxnSpPr>
          <p:spPr bwMode="auto">
            <a:xfrm flipV="1">
              <a:off x="5338111" y="3348393"/>
              <a:ext cx="2140469" cy="1421700"/>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CE47D64B-8DB0-4D7C-9181-D44518737898}"/>
                </a:ext>
              </a:extLst>
            </p:cNvPr>
            <p:cNvCxnSpPr>
              <a:cxnSpLocks/>
            </p:cNvCxnSpPr>
            <p:nvPr/>
          </p:nvCxnSpPr>
          <p:spPr bwMode="auto">
            <a:xfrm flipV="1">
              <a:off x="7670605" y="2619589"/>
              <a:ext cx="1190555" cy="1752204"/>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30" name="Straight Connector 29">
              <a:extLst>
                <a:ext uri="{FF2B5EF4-FFF2-40B4-BE49-F238E27FC236}">
                  <a16:creationId xmlns:a16="http://schemas.microsoft.com/office/drawing/2014/main" id="{09B5B8CB-32D7-438F-AB01-639E9D7AD69C}"/>
                </a:ext>
              </a:extLst>
            </p:cNvPr>
            <p:cNvCxnSpPr>
              <a:cxnSpLocks/>
            </p:cNvCxnSpPr>
            <p:nvPr/>
          </p:nvCxnSpPr>
          <p:spPr bwMode="auto">
            <a:xfrm flipV="1">
              <a:off x="5338111" y="4371793"/>
              <a:ext cx="2332494" cy="398300"/>
            </a:xfrm>
            <a:prstGeom prst="line">
              <a:avLst/>
            </a:prstGeom>
            <a:solidFill>
              <a:schemeClr val="accent1"/>
            </a:solidFill>
            <a:ln w="28575" cap="flat" cmpd="sng" algn="ctr">
              <a:solidFill>
                <a:srgbClr val="CC0000"/>
              </a:solidFill>
              <a:prstDash val="solid"/>
              <a:round/>
              <a:headEnd type="none" w="med" len="med"/>
              <a:tailEnd type="none" w="med" len="med"/>
            </a:ln>
            <a:effectLst/>
          </p:spPr>
        </p:cxnSp>
      </p:grpSp>
    </p:spTree>
    <p:extLst>
      <p:ext uri="{BB962C8B-B14F-4D97-AF65-F5344CB8AC3E}">
        <p14:creationId xmlns:p14="http://schemas.microsoft.com/office/powerpoint/2010/main" val="161016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down)">
                                      <p:cBhvr>
                                        <p:cTn id="22" dur="500"/>
                                        <p:tgtEl>
                                          <p:spTgt spid="3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Slow wave structure (4/7)</a:t>
            </a:r>
            <a:endParaRPr lang="en-GB" dirty="0"/>
          </a:p>
        </p:txBody>
      </p:sp>
      <p:pic>
        <p:nvPicPr>
          <p:cNvPr id="4" name="Picture 3" descr="Diagram&#10;&#10;Description automatically generated">
            <a:extLst>
              <a:ext uri="{FF2B5EF4-FFF2-40B4-BE49-F238E27FC236}">
                <a16:creationId xmlns:a16="http://schemas.microsoft.com/office/drawing/2014/main" id="{66E0C8A2-BC94-43EC-8370-5B5673A199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1046" y="1715828"/>
            <a:ext cx="5242283" cy="3025219"/>
          </a:xfrm>
          <a:prstGeom prst="rect">
            <a:avLst/>
          </a:prstGeom>
        </p:spPr>
      </p:pic>
      <p:sp>
        <p:nvSpPr>
          <p:cNvPr id="7" name="TextBox 6">
            <a:extLst>
              <a:ext uri="{FF2B5EF4-FFF2-40B4-BE49-F238E27FC236}">
                <a16:creationId xmlns:a16="http://schemas.microsoft.com/office/drawing/2014/main" id="{5AF1CEC4-AAD1-4491-9625-41B98C907777}"/>
              </a:ext>
            </a:extLst>
          </p:cNvPr>
          <p:cNvSpPr txBox="1"/>
          <p:nvPr/>
        </p:nvSpPr>
        <p:spPr>
          <a:xfrm>
            <a:off x="4111140" y="5387655"/>
            <a:ext cx="4781423" cy="230832"/>
          </a:xfrm>
          <a:prstGeom prst="rect">
            <a:avLst/>
          </a:prstGeom>
          <a:noFill/>
        </p:spPr>
        <p:txBody>
          <a:bodyPr wrap="square" rtlCol="0">
            <a:spAutoFit/>
          </a:bodyPr>
          <a:lstStyle/>
          <a:p>
            <a:r>
              <a:rPr lang="en-US" sz="900" dirty="0"/>
              <a:t>Source: Zhang,</a:t>
            </a:r>
            <a:r>
              <a:rPr lang="en-US" sz="900" i="1" dirty="0"/>
              <a:t> Electromagnetic Theory for Microwaves and Optoelectronics, </a:t>
            </a:r>
            <a:r>
              <a:rPr lang="en-US" sz="900" dirty="0"/>
              <a:t>Springer</a:t>
            </a:r>
            <a:endParaRPr lang="en-GB" sz="900" i="1" dirty="0"/>
          </a:p>
        </p:txBody>
      </p:sp>
      <p:sp>
        <p:nvSpPr>
          <p:cNvPr id="8" name="TextBox 7">
            <a:extLst>
              <a:ext uri="{FF2B5EF4-FFF2-40B4-BE49-F238E27FC236}">
                <a16:creationId xmlns:a16="http://schemas.microsoft.com/office/drawing/2014/main" id="{5EB5057A-48B7-4313-860B-58187E1A60D6}"/>
              </a:ext>
            </a:extLst>
          </p:cNvPr>
          <p:cNvSpPr txBox="1"/>
          <p:nvPr/>
        </p:nvSpPr>
        <p:spPr>
          <a:xfrm>
            <a:off x="337849" y="4805447"/>
            <a:ext cx="6941704" cy="507831"/>
          </a:xfrm>
          <a:prstGeom prst="rect">
            <a:avLst/>
          </a:prstGeom>
          <a:noFill/>
        </p:spPr>
        <p:txBody>
          <a:bodyPr wrap="square" rtlCol="0">
            <a:spAutoFit/>
          </a:bodyPr>
          <a:lstStyle/>
          <a:p>
            <a:pPr marL="214313" indent="-214313">
              <a:buFont typeface="Arial" panose="020B0604020202020204" pitchFamily="34" charset="0"/>
              <a:buChar char="•"/>
            </a:pPr>
            <a:r>
              <a:rPr lang="en-US" sz="1350" dirty="0"/>
              <a:t>The </a:t>
            </a:r>
            <a:r>
              <a:rPr lang="en-US" sz="1350" i="1" dirty="0" err="1">
                <a:solidFill>
                  <a:srgbClr val="C00000"/>
                </a:solidFill>
              </a:rPr>
              <a:t>Floquet</a:t>
            </a:r>
            <a:r>
              <a:rPr lang="en-US" sz="1350" i="1" dirty="0">
                <a:solidFill>
                  <a:srgbClr val="C00000"/>
                </a:solidFill>
              </a:rPr>
              <a:t> Theorem </a:t>
            </a:r>
            <a:r>
              <a:rPr lang="en-US" sz="1350" dirty="0"/>
              <a:t>describes the relation between the phase constant of the n-</a:t>
            </a:r>
            <a:r>
              <a:rPr lang="en-US" sz="1350" dirty="0" err="1"/>
              <a:t>th</a:t>
            </a:r>
            <a:r>
              <a:rPr lang="en-US" sz="1350" dirty="0"/>
              <a:t> space harmonic and is a fundamental theorem of periodic structures.</a:t>
            </a:r>
            <a:endParaRPr lang="en-GB" sz="1350" dirty="0"/>
          </a:p>
        </p:txBody>
      </p:sp>
      <p:sp>
        <p:nvSpPr>
          <p:cNvPr id="9" name="TextBox 8">
            <a:extLst>
              <a:ext uri="{FF2B5EF4-FFF2-40B4-BE49-F238E27FC236}">
                <a16:creationId xmlns:a16="http://schemas.microsoft.com/office/drawing/2014/main" id="{049BCAB8-BA4A-488D-8B80-537DCB1B2BBE}"/>
              </a:ext>
            </a:extLst>
          </p:cNvPr>
          <p:cNvSpPr txBox="1"/>
          <p:nvPr/>
        </p:nvSpPr>
        <p:spPr>
          <a:xfrm>
            <a:off x="280241" y="2305654"/>
            <a:ext cx="2937983" cy="1962076"/>
          </a:xfrm>
          <a:prstGeom prst="rect">
            <a:avLst/>
          </a:prstGeom>
          <a:noFill/>
        </p:spPr>
        <p:txBody>
          <a:bodyPr wrap="square" rtlCol="0">
            <a:spAutoFit/>
          </a:bodyPr>
          <a:lstStyle/>
          <a:p>
            <a:pPr marL="214313" indent="-214313">
              <a:buFont typeface="Arial" panose="020B0604020202020204" pitchFamily="34" charset="0"/>
              <a:buChar char="•"/>
            </a:pPr>
            <a:r>
              <a:rPr lang="en-US" sz="1350" dirty="0"/>
              <a:t>The request to fulfill the periodic boundary conditions leads to the concept of </a:t>
            </a:r>
            <a:r>
              <a:rPr lang="en-US" sz="1350" i="1" dirty="0">
                <a:solidFill>
                  <a:srgbClr val="C00000"/>
                </a:solidFill>
              </a:rPr>
              <a:t>space harmonics </a:t>
            </a:r>
            <a:r>
              <a:rPr lang="en-US" sz="1350" dirty="0"/>
              <a:t>(instead of wave modes).</a:t>
            </a:r>
          </a:p>
          <a:p>
            <a:pPr marL="214313" indent="-214313">
              <a:buFont typeface="Arial" panose="020B0604020202020204" pitchFamily="34" charset="0"/>
              <a:buChar char="•"/>
            </a:pPr>
            <a:endParaRPr lang="en-US" sz="1350" dirty="0"/>
          </a:p>
          <a:p>
            <a:pPr marL="214313" indent="-214313">
              <a:buFont typeface="Arial" panose="020B0604020202020204" pitchFamily="34" charset="0"/>
              <a:buChar char="•"/>
            </a:pPr>
            <a:r>
              <a:rPr lang="en-US" sz="1350" dirty="0"/>
              <a:t>Space harmonics are closely connected the so-called </a:t>
            </a:r>
            <a:r>
              <a:rPr lang="en-US" sz="1350" i="1" dirty="0" err="1">
                <a:solidFill>
                  <a:srgbClr val="C00000"/>
                </a:solidFill>
              </a:rPr>
              <a:t>Floquet</a:t>
            </a:r>
            <a:r>
              <a:rPr lang="en-US" sz="1350" i="1" dirty="0">
                <a:solidFill>
                  <a:srgbClr val="C00000"/>
                </a:solidFill>
              </a:rPr>
              <a:t> Theorem </a:t>
            </a:r>
            <a:r>
              <a:rPr lang="en-US" sz="1350" dirty="0"/>
              <a:t>(we will not cover this here).</a:t>
            </a:r>
            <a:endParaRPr lang="en-GB" sz="1350" dirty="0"/>
          </a:p>
        </p:txBody>
      </p:sp>
    </p:spTree>
    <p:extLst>
      <p:ext uri="{BB962C8B-B14F-4D97-AF65-F5344CB8AC3E}">
        <p14:creationId xmlns:p14="http://schemas.microsoft.com/office/powerpoint/2010/main" val="231260359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30765" y="980683"/>
            <a:ext cx="6250414" cy="471821"/>
          </a:xfrm>
        </p:spPr>
        <p:txBody>
          <a:bodyPr>
            <a:normAutofit fontScale="90000"/>
          </a:bodyPr>
          <a:lstStyle/>
          <a:p>
            <a:r>
              <a:rPr lang="en-US" dirty="0"/>
              <a:t>Slow wave structure (5/7)</a:t>
            </a:r>
            <a:endParaRPr lang="en-GB" dirty="0"/>
          </a:p>
        </p:txBody>
      </p:sp>
      <p:sp>
        <p:nvSpPr>
          <p:cNvPr id="11" name="TextBox 10">
            <a:extLst>
              <a:ext uri="{FF2B5EF4-FFF2-40B4-BE49-F238E27FC236}">
                <a16:creationId xmlns:a16="http://schemas.microsoft.com/office/drawing/2014/main" id="{F6B801F6-279E-4947-93DD-DD8526164532}"/>
              </a:ext>
            </a:extLst>
          </p:cNvPr>
          <p:cNvSpPr txBox="1"/>
          <p:nvPr/>
        </p:nvSpPr>
        <p:spPr>
          <a:xfrm>
            <a:off x="222634" y="1815991"/>
            <a:ext cx="8921366" cy="507831"/>
          </a:xfrm>
          <a:prstGeom prst="rect">
            <a:avLst/>
          </a:prstGeom>
          <a:noFill/>
        </p:spPr>
        <p:txBody>
          <a:bodyPr wrap="square" rtlCol="0">
            <a:spAutoFit/>
          </a:bodyPr>
          <a:lstStyle/>
          <a:p>
            <a:pPr marL="214313" indent="-214313">
              <a:buFont typeface="Arial" panose="020B0604020202020204" pitchFamily="34" charset="0"/>
              <a:buChar char="•"/>
            </a:pPr>
            <a:r>
              <a:rPr lang="en-US" sz="1350" dirty="0"/>
              <a:t>As was shown before, drift tubes can be used instead of separating discs to slow down the EM-field. The theory for drift tubes is very similar to calculating a slot-coupled structure. Just imagine that the slot is very large.</a:t>
            </a:r>
            <a:endParaRPr lang="en-GB" sz="1350" dirty="0"/>
          </a:p>
        </p:txBody>
      </p:sp>
      <p:pic>
        <p:nvPicPr>
          <p:cNvPr id="12" name="Picture 11" descr="Diagram&#10;&#10;Description automatically generated with medium confidence">
            <a:extLst>
              <a:ext uri="{FF2B5EF4-FFF2-40B4-BE49-F238E27FC236}">
                <a16:creationId xmlns:a16="http://schemas.microsoft.com/office/drawing/2014/main" id="{5A51A61B-8C5B-4449-8019-7FE02895B069}"/>
              </a:ext>
            </a:extLst>
          </p:cNvPr>
          <p:cNvPicPr>
            <a:picLocks noChangeAspect="1"/>
          </p:cNvPicPr>
          <p:nvPr/>
        </p:nvPicPr>
        <p:blipFill rotWithShape="1">
          <a:blip r:embed="rId3">
            <a:extLst>
              <a:ext uri="{28A0092B-C50C-407E-A947-70E740481C1C}">
                <a14:useLocalDpi xmlns:a14="http://schemas.microsoft.com/office/drawing/2010/main" val="0"/>
              </a:ext>
            </a:extLst>
          </a:blip>
          <a:srcRect l="51081" t="10941" r="513" b="23426"/>
          <a:stretch/>
        </p:blipFill>
        <p:spPr>
          <a:xfrm>
            <a:off x="501889" y="2795318"/>
            <a:ext cx="2716690" cy="958146"/>
          </a:xfrm>
          <a:prstGeom prst="rect">
            <a:avLst/>
          </a:prstGeom>
        </p:spPr>
      </p:pic>
      <p:grpSp>
        <p:nvGrpSpPr>
          <p:cNvPr id="6" name="Group 5">
            <a:extLst>
              <a:ext uri="{FF2B5EF4-FFF2-40B4-BE49-F238E27FC236}">
                <a16:creationId xmlns:a16="http://schemas.microsoft.com/office/drawing/2014/main" id="{1F564A60-3C7E-4680-8052-AD699BF586E8}"/>
              </a:ext>
            </a:extLst>
          </p:cNvPr>
          <p:cNvGrpSpPr/>
          <p:nvPr/>
        </p:nvGrpSpPr>
        <p:grpSpPr>
          <a:xfrm>
            <a:off x="3390066" y="2506107"/>
            <a:ext cx="2132458" cy="1624904"/>
            <a:chOff x="4520088" y="2198475"/>
            <a:chExt cx="2843277" cy="2166539"/>
          </a:xfrm>
        </p:grpSpPr>
        <p:sp>
          <p:nvSpPr>
            <p:cNvPr id="15" name="Rectangle 14">
              <a:extLst>
                <a:ext uri="{FF2B5EF4-FFF2-40B4-BE49-F238E27FC236}">
                  <a16:creationId xmlns:a16="http://schemas.microsoft.com/office/drawing/2014/main" id="{C3B85DF8-F91D-4B23-BA99-912D99FEC24B}"/>
                </a:ext>
              </a:extLst>
            </p:cNvPr>
            <p:cNvSpPr/>
            <p:nvPr/>
          </p:nvSpPr>
          <p:spPr bwMode="auto">
            <a:xfrm>
              <a:off x="5565777" y="219847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0" name="Rectangle 19">
              <a:extLst>
                <a:ext uri="{FF2B5EF4-FFF2-40B4-BE49-F238E27FC236}">
                  <a16:creationId xmlns:a16="http://schemas.microsoft.com/office/drawing/2014/main" id="{6FF78BE2-7F59-4AF5-8AC0-F5D277F16AEC}"/>
                </a:ext>
              </a:extLst>
            </p:cNvPr>
            <p:cNvSpPr/>
            <p:nvPr/>
          </p:nvSpPr>
          <p:spPr bwMode="auto">
            <a:xfrm>
              <a:off x="6107114" y="219847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5" name="Rectangle 24">
              <a:extLst>
                <a:ext uri="{FF2B5EF4-FFF2-40B4-BE49-F238E27FC236}">
                  <a16:creationId xmlns:a16="http://schemas.microsoft.com/office/drawing/2014/main" id="{B8B64765-55F7-4B73-B76D-8F3A28A5DFD6}"/>
                </a:ext>
              </a:extLst>
            </p:cNvPr>
            <p:cNvSpPr/>
            <p:nvPr/>
          </p:nvSpPr>
          <p:spPr bwMode="auto">
            <a:xfrm>
              <a:off x="6665914" y="219847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120" name="Rectangle 119">
              <a:extLst>
                <a:ext uri="{FF2B5EF4-FFF2-40B4-BE49-F238E27FC236}">
                  <a16:creationId xmlns:a16="http://schemas.microsoft.com/office/drawing/2014/main" id="{722D3B5F-0C9A-44B5-9D7D-C752C7F7F1EA}"/>
                </a:ext>
              </a:extLst>
            </p:cNvPr>
            <p:cNvSpPr/>
            <p:nvPr/>
          </p:nvSpPr>
          <p:spPr bwMode="auto">
            <a:xfrm>
              <a:off x="5565777" y="359988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grpSp>
          <p:nvGrpSpPr>
            <p:cNvPr id="16" name="Group 32">
              <a:extLst>
                <a:ext uri="{FF2B5EF4-FFF2-40B4-BE49-F238E27FC236}">
                  <a16:creationId xmlns:a16="http://schemas.microsoft.com/office/drawing/2014/main" id="{F993478B-E521-49BD-AAB5-6EED51262575}"/>
                </a:ext>
              </a:extLst>
            </p:cNvPr>
            <p:cNvGrpSpPr>
              <a:grpSpLocks/>
            </p:cNvGrpSpPr>
            <p:nvPr/>
          </p:nvGrpSpPr>
          <p:grpSpPr bwMode="auto">
            <a:xfrm>
              <a:off x="5435602" y="2891330"/>
              <a:ext cx="344487" cy="714375"/>
              <a:chOff x="2219320" y="4552950"/>
              <a:chExt cx="571498" cy="714375"/>
            </a:xfrm>
          </p:grpSpPr>
          <p:sp>
            <p:nvSpPr>
              <p:cNvPr id="17" name="Rounded Rectangle 36">
                <a:extLst>
                  <a:ext uri="{FF2B5EF4-FFF2-40B4-BE49-F238E27FC236}">
                    <a16:creationId xmlns:a16="http://schemas.microsoft.com/office/drawing/2014/main" id="{06A92542-85B1-4EC6-8A69-A6FBE8EB304C}"/>
                  </a:ext>
                </a:extLst>
              </p:cNvPr>
              <p:cNvSpPr/>
              <p:nvPr/>
            </p:nvSpPr>
            <p:spPr bwMode="auto">
              <a:xfrm>
                <a:off x="2219320" y="4552950"/>
                <a:ext cx="571498"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18" name="Rounded Rectangle 34">
                <a:extLst>
                  <a:ext uri="{FF2B5EF4-FFF2-40B4-BE49-F238E27FC236}">
                    <a16:creationId xmlns:a16="http://schemas.microsoft.com/office/drawing/2014/main" id="{808DA3A3-A1AB-4203-A5B7-8CAFA891DB96}"/>
                  </a:ext>
                </a:extLst>
              </p:cNvPr>
              <p:cNvSpPr/>
              <p:nvPr/>
            </p:nvSpPr>
            <p:spPr bwMode="auto">
              <a:xfrm>
                <a:off x="2266725" y="4597400"/>
                <a:ext cx="489856"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19" name="Rounded Rectangle 35">
                <a:extLst>
                  <a:ext uri="{FF2B5EF4-FFF2-40B4-BE49-F238E27FC236}">
                    <a16:creationId xmlns:a16="http://schemas.microsoft.com/office/drawing/2014/main" id="{C33AE018-26F5-4759-80FA-A05A33171A95}"/>
                  </a:ext>
                </a:extLst>
              </p:cNvPr>
              <p:cNvSpPr/>
              <p:nvPr/>
            </p:nvSpPr>
            <p:spPr bwMode="auto">
              <a:xfrm>
                <a:off x="2266725" y="5054600"/>
                <a:ext cx="489856"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grpSp>
        <p:sp>
          <p:nvSpPr>
            <p:cNvPr id="121" name="Rectangle 120">
              <a:extLst>
                <a:ext uri="{FF2B5EF4-FFF2-40B4-BE49-F238E27FC236}">
                  <a16:creationId xmlns:a16="http://schemas.microsoft.com/office/drawing/2014/main" id="{1691238E-1399-47B8-883F-7541726FF08A}"/>
                </a:ext>
              </a:extLst>
            </p:cNvPr>
            <p:cNvSpPr/>
            <p:nvPr/>
          </p:nvSpPr>
          <p:spPr bwMode="auto">
            <a:xfrm>
              <a:off x="6111878" y="3606454"/>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122" name="Rectangle 121">
              <a:extLst>
                <a:ext uri="{FF2B5EF4-FFF2-40B4-BE49-F238E27FC236}">
                  <a16:creationId xmlns:a16="http://schemas.microsoft.com/office/drawing/2014/main" id="{E8305EBE-F157-4099-96DE-C1660E9BD2FD}"/>
                </a:ext>
              </a:extLst>
            </p:cNvPr>
            <p:cNvSpPr/>
            <p:nvPr/>
          </p:nvSpPr>
          <p:spPr bwMode="auto">
            <a:xfrm>
              <a:off x="6672075" y="3597732"/>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grpSp>
          <p:nvGrpSpPr>
            <p:cNvPr id="21" name="Group 39">
              <a:extLst>
                <a:ext uri="{FF2B5EF4-FFF2-40B4-BE49-F238E27FC236}">
                  <a16:creationId xmlns:a16="http://schemas.microsoft.com/office/drawing/2014/main" id="{40630FD2-9666-471E-93C2-E681CF9E729F}"/>
                </a:ext>
              </a:extLst>
            </p:cNvPr>
            <p:cNvGrpSpPr>
              <a:grpSpLocks/>
            </p:cNvGrpSpPr>
            <p:nvPr/>
          </p:nvGrpSpPr>
          <p:grpSpPr bwMode="auto">
            <a:xfrm>
              <a:off x="5976939" y="2906650"/>
              <a:ext cx="342900" cy="714375"/>
              <a:chOff x="2219325" y="4552950"/>
              <a:chExt cx="571500" cy="714375"/>
            </a:xfrm>
          </p:grpSpPr>
          <p:sp>
            <p:nvSpPr>
              <p:cNvPr id="22" name="Rounded Rectangle 43">
                <a:extLst>
                  <a:ext uri="{FF2B5EF4-FFF2-40B4-BE49-F238E27FC236}">
                    <a16:creationId xmlns:a16="http://schemas.microsoft.com/office/drawing/2014/main" id="{42DDF388-880B-4FD0-894A-3CD47A40C336}"/>
                  </a:ext>
                </a:extLst>
              </p:cNvPr>
              <p:cNvSpPr/>
              <p:nvPr/>
            </p:nvSpPr>
            <p:spPr bwMode="auto">
              <a:xfrm>
                <a:off x="2219325"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3" name="Rounded Rectangle 41">
                <a:extLst>
                  <a:ext uri="{FF2B5EF4-FFF2-40B4-BE49-F238E27FC236}">
                    <a16:creationId xmlns:a16="http://schemas.microsoft.com/office/drawing/2014/main" id="{52D8EB79-5813-46BA-B580-9A4741AC2E1C}"/>
                  </a:ext>
                </a:extLst>
              </p:cNvPr>
              <p:cNvSpPr/>
              <p:nvPr/>
            </p:nvSpPr>
            <p:spPr bwMode="auto">
              <a:xfrm>
                <a:off x="2266950" y="45974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4" name="Rounded Rectangle 42">
                <a:extLst>
                  <a:ext uri="{FF2B5EF4-FFF2-40B4-BE49-F238E27FC236}">
                    <a16:creationId xmlns:a16="http://schemas.microsoft.com/office/drawing/2014/main" id="{FD017819-05F4-4ED5-8641-F5C6563D8B16}"/>
                  </a:ext>
                </a:extLst>
              </p:cNvPr>
              <p:cNvSpPr/>
              <p:nvPr/>
            </p:nvSpPr>
            <p:spPr bwMode="auto">
              <a:xfrm>
                <a:off x="2266950" y="50546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grpSp>
        <p:grpSp>
          <p:nvGrpSpPr>
            <p:cNvPr id="26" name="Group 46">
              <a:extLst>
                <a:ext uri="{FF2B5EF4-FFF2-40B4-BE49-F238E27FC236}">
                  <a16:creationId xmlns:a16="http://schemas.microsoft.com/office/drawing/2014/main" id="{625844F7-9C3C-4800-A755-19E64FC78AD5}"/>
                </a:ext>
              </a:extLst>
            </p:cNvPr>
            <p:cNvGrpSpPr>
              <a:grpSpLocks/>
            </p:cNvGrpSpPr>
            <p:nvPr/>
          </p:nvGrpSpPr>
          <p:grpSpPr bwMode="auto">
            <a:xfrm>
              <a:off x="6535739" y="2906650"/>
              <a:ext cx="342900" cy="714375"/>
              <a:chOff x="2219325" y="4552950"/>
              <a:chExt cx="571500" cy="714375"/>
            </a:xfrm>
          </p:grpSpPr>
          <p:sp>
            <p:nvSpPr>
              <p:cNvPr id="27" name="Rounded Rectangle 50">
                <a:extLst>
                  <a:ext uri="{FF2B5EF4-FFF2-40B4-BE49-F238E27FC236}">
                    <a16:creationId xmlns:a16="http://schemas.microsoft.com/office/drawing/2014/main" id="{E5A58700-E2FE-4756-B61C-823A0D42CEEB}"/>
                  </a:ext>
                </a:extLst>
              </p:cNvPr>
              <p:cNvSpPr/>
              <p:nvPr/>
            </p:nvSpPr>
            <p:spPr bwMode="auto">
              <a:xfrm>
                <a:off x="2219325"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8" name="Rounded Rectangle 48">
                <a:extLst>
                  <a:ext uri="{FF2B5EF4-FFF2-40B4-BE49-F238E27FC236}">
                    <a16:creationId xmlns:a16="http://schemas.microsoft.com/office/drawing/2014/main" id="{95F98880-2AE1-4A6D-A40E-B9AA0A21D51B}"/>
                  </a:ext>
                </a:extLst>
              </p:cNvPr>
              <p:cNvSpPr/>
              <p:nvPr/>
            </p:nvSpPr>
            <p:spPr bwMode="auto">
              <a:xfrm>
                <a:off x="2266950" y="45974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29" name="Rounded Rectangle 49">
                <a:extLst>
                  <a:ext uri="{FF2B5EF4-FFF2-40B4-BE49-F238E27FC236}">
                    <a16:creationId xmlns:a16="http://schemas.microsoft.com/office/drawing/2014/main" id="{E8E967C0-B6E8-4B37-9D7C-08A0184ADDFF}"/>
                  </a:ext>
                </a:extLst>
              </p:cNvPr>
              <p:cNvSpPr/>
              <p:nvPr/>
            </p:nvSpPr>
            <p:spPr bwMode="auto">
              <a:xfrm>
                <a:off x="2266950" y="50546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grpSp>
        <p:grpSp>
          <p:nvGrpSpPr>
            <p:cNvPr id="3" name="Group 2">
              <a:extLst>
                <a:ext uri="{FF2B5EF4-FFF2-40B4-BE49-F238E27FC236}">
                  <a16:creationId xmlns:a16="http://schemas.microsoft.com/office/drawing/2014/main" id="{0AE13E4F-4BD7-4763-823E-DE3F011779D1}"/>
                </a:ext>
              </a:extLst>
            </p:cNvPr>
            <p:cNvGrpSpPr/>
            <p:nvPr/>
          </p:nvGrpSpPr>
          <p:grpSpPr>
            <a:xfrm>
              <a:off x="4520088" y="2215539"/>
              <a:ext cx="2843277" cy="2149475"/>
              <a:chOff x="4520088" y="2215539"/>
              <a:chExt cx="2843277" cy="2149475"/>
            </a:xfrm>
          </p:grpSpPr>
          <p:sp>
            <p:nvSpPr>
              <p:cNvPr id="117" name="Rectangle 116">
                <a:extLst>
                  <a:ext uri="{FF2B5EF4-FFF2-40B4-BE49-F238E27FC236}">
                    <a16:creationId xmlns:a16="http://schemas.microsoft.com/office/drawing/2014/main" id="{41E0802E-90AB-48E9-A7DC-A4E4FD16F388}"/>
                  </a:ext>
                </a:extLst>
              </p:cNvPr>
              <p:cNvSpPr/>
              <p:nvPr/>
            </p:nvSpPr>
            <p:spPr bwMode="auto">
              <a:xfrm>
                <a:off x="5251090" y="2215539"/>
                <a:ext cx="2112275" cy="2149475"/>
              </a:xfrm>
              <a:prstGeom prst="rect">
                <a:avLst/>
              </a:prstGeom>
              <a:noFill/>
              <a:ln w="254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123" name="Arrow: Right 122">
                <a:extLst>
                  <a:ext uri="{FF2B5EF4-FFF2-40B4-BE49-F238E27FC236}">
                    <a16:creationId xmlns:a16="http://schemas.microsoft.com/office/drawing/2014/main" id="{9595F838-E7DB-434C-BB9C-499F206E0145}"/>
                  </a:ext>
                </a:extLst>
              </p:cNvPr>
              <p:cNvSpPr/>
              <p:nvPr/>
            </p:nvSpPr>
            <p:spPr bwMode="auto">
              <a:xfrm>
                <a:off x="4520088" y="2832560"/>
                <a:ext cx="536253" cy="78846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grpSp>
      <p:sp>
        <p:nvSpPr>
          <p:cNvPr id="130" name="TextBox 129">
            <a:extLst>
              <a:ext uri="{FF2B5EF4-FFF2-40B4-BE49-F238E27FC236}">
                <a16:creationId xmlns:a16="http://schemas.microsoft.com/office/drawing/2014/main" id="{0702871E-AE5E-4AC2-9713-03BE3F24467F}"/>
              </a:ext>
            </a:extLst>
          </p:cNvPr>
          <p:cNvSpPr txBox="1"/>
          <p:nvPr/>
        </p:nvSpPr>
        <p:spPr>
          <a:xfrm>
            <a:off x="222635" y="4304151"/>
            <a:ext cx="5703143" cy="300082"/>
          </a:xfrm>
          <a:prstGeom prst="rect">
            <a:avLst/>
          </a:prstGeom>
          <a:noFill/>
        </p:spPr>
        <p:txBody>
          <a:bodyPr wrap="square" rtlCol="0">
            <a:spAutoFit/>
          </a:bodyPr>
          <a:lstStyle/>
          <a:p>
            <a:pPr marL="214313" indent="-214313">
              <a:buFont typeface="Arial" panose="020B0604020202020204" pitchFamily="34" charset="0"/>
              <a:buChar char="•"/>
            </a:pPr>
            <a:r>
              <a:rPr lang="en-US" sz="1350" dirty="0"/>
              <a:t>In travelling wave (TW) mode, the field propagates through each cell.</a:t>
            </a:r>
            <a:endParaRPr lang="en-GB" sz="1350" dirty="0"/>
          </a:p>
        </p:txBody>
      </p:sp>
      <p:grpSp>
        <p:nvGrpSpPr>
          <p:cNvPr id="133" name="Group 132">
            <a:extLst>
              <a:ext uri="{FF2B5EF4-FFF2-40B4-BE49-F238E27FC236}">
                <a16:creationId xmlns:a16="http://schemas.microsoft.com/office/drawing/2014/main" id="{ED545A4E-CAEA-4835-B0B0-92D545FE9A61}"/>
              </a:ext>
            </a:extLst>
          </p:cNvPr>
          <p:cNvGrpSpPr/>
          <p:nvPr/>
        </p:nvGrpSpPr>
        <p:grpSpPr>
          <a:xfrm>
            <a:off x="220080" y="4701280"/>
            <a:ext cx="8669929" cy="777338"/>
            <a:chOff x="293439" y="5125374"/>
            <a:chExt cx="11559905" cy="1036450"/>
          </a:xfrm>
        </p:grpSpPr>
        <p:sp>
          <p:nvSpPr>
            <p:cNvPr id="129" name="TextBox 128">
              <a:extLst>
                <a:ext uri="{FF2B5EF4-FFF2-40B4-BE49-F238E27FC236}">
                  <a16:creationId xmlns:a16="http://schemas.microsoft.com/office/drawing/2014/main" id="{229F7813-3BA7-43B0-9ABB-C0998B61F66E}"/>
                </a:ext>
              </a:extLst>
            </p:cNvPr>
            <p:cNvSpPr txBox="1"/>
            <p:nvPr/>
          </p:nvSpPr>
          <p:spPr>
            <a:xfrm>
              <a:off x="293439" y="5125374"/>
              <a:ext cx="11559905" cy="677108"/>
            </a:xfrm>
            <a:prstGeom prst="rect">
              <a:avLst/>
            </a:prstGeom>
            <a:noFill/>
          </p:spPr>
          <p:txBody>
            <a:bodyPr wrap="square" rtlCol="0">
              <a:spAutoFit/>
            </a:bodyPr>
            <a:lstStyle/>
            <a:p>
              <a:pPr marL="214313" indent="-214313">
                <a:buFont typeface="Arial" panose="020B0604020202020204" pitchFamily="34" charset="0"/>
                <a:buChar char="•"/>
              </a:pPr>
              <a:r>
                <a:rPr lang="en-US" sz="1350" dirty="0"/>
                <a:t>The phase advance per cell (distance between the discs, or periodic spacing of drift tubes) determines the length of the cell: </a:t>
              </a:r>
              <a:endParaRPr lang="en-GB" sz="1350" dirty="0"/>
            </a:p>
          </p:txBody>
        </p:sp>
        <p:pic>
          <p:nvPicPr>
            <p:cNvPr id="132" name="Picture 131" descr="A picture containing text, clock, watch, gauge&#10;&#10;Description automatically generated">
              <a:extLst>
                <a:ext uri="{FF2B5EF4-FFF2-40B4-BE49-F238E27FC236}">
                  <a16:creationId xmlns:a16="http://schemas.microsoft.com/office/drawing/2014/main" id="{E05C62DC-A2B4-4D67-A4FF-FB35360353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2740" y="5515493"/>
              <a:ext cx="1275654" cy="646331"/>
            </a:xfrm>
            <a:prstGeom prst="rect">
              <a:avLst/>
            </a:prstGeom>
          </p:spPr>
        </p:pic>
      </p:grpSp>
      <p:grpSp>
        <p:nvGrpSpPr>
          <p:cNvPr id="5" name="Group 4">
            <a:extLst>
              <a:ext uri="{FF2B5EF4-FFF2-40B4-BE49-F238E27FC236}">
                <a16:creationId xmlns:a16="http://schemas.microsoft.com/office/drawing/2014/main" id="{36D30574-0D47-4E0D-8FD2-8B6C6EC82EF6}"/>
              </a:ext>
            </a:extLst>
          </p:cNvPr>
          <p:cNvGrpSpPr/>
          <p:nvPr/>
        </p:nvGrpSpPr>
        <p:grpSpPr>
          <a:xfrm>
            <a:off x="2728561" y="5243637"/>
            <a:ext cx="6161448" cy="253916"/>
            <a:chOff x="3638080" y="5848514"/>
            <a:chExt cx="8215264" cy="338555"/>
          </a:xfrm>
        </p:grpSpPr>
        <p:sp>
          <p:nvSpPr>
            <p:cNvPr id="134" name="TextBox 133">
              <a:extLst>
                <a:ext uri="{FF2B5EF4-FFF2-40B4-BE49-F238E27FC236}">
                  <a16:creationId xmlns:a16="http://schemas.microsoft.com/office/drawing/2014/main" id="{DF37BCFC-6C9F-4C1B-9896-DC9F81909E37}"/>
                </a:ext>
              </a:extLst>
            </p:cNvPr>
            <p:cNvSpPr txBox="1"/>
            <p:nvPr/>
          </p:nvSpPr>
          <p:spPr>
            <a:xfrm>
              <a:off x="4081480" y="5848514"/>
              <a:ext cx="7771864" cy="338555"/>
            </a:xfrm>
            <a:prstGeom prst="rect">
              <a:avLst/>
            </a:prstGeom>
            <a:noFill/>
          </p:spPr>
          <p:txBody>
            <a:bodyPr wrap="square" rtlCol="0">
              <a:spAutoFit/>
            </a:bodyPr>
            <a:lstStyle/>
            <a:p>
              <a:r>
                <a:rPr lang="en-US" sz="1050" i="1" dirty="0">
                  <a:solidFill>
                    <a:srgbClr val="C00000"/>
                  </a:solidFill>
                </a:rPr>
                <a:t>Remember? </a:t>
              </a:r>
              <a:r>
                <a:rPr lang="en-US" sz="1050" i="1" dirty="0" smtClean="0">
                  <a:solidFill>
                    <a:srgbClr val="C00000"/>
                  </a:solidFill>
                </a:rPr>
                <a:t>Is distance </a:t>
              </a:r>
              <a:r>
                <a:rPr lang="en-US" sz="1050" i="1" dirty="0">
                  <a:solidFill>
                    <a:srgbClr val="C00000"/>
                  </a:solidFill>
                </a:rPr>
                <a:t>that a particle travels during one RF-period. </a:t>
              </a:r>
              <a:endParaRPr lang="en-GB" sz="1050" i="1" dirty="0">
                <a:solidFill>
                  <a:srgbClr val="C00000"/>
                </a:solidFill>
              </a:endParaRPr>
            </a:p>
          </p:txBody>
        </p:sp>
        <p:cxnSp>
          <p:nvCxnSpPr>
            <p:cNvPr id="138" name="Straight Arrow Connector 137">
              <a:extLst>
                <a:ext uri="{FF2B5EF4-FFF2-40B4-BE49-F238E27FC236}">
                  <a16:creationId xmlns:a16="http://schemas.microsoft.com/office/drawing/2014/main" id="{86091212-1B2D-4015-BE2A-51522548F582}"/>
                </a:ext>
              </a:extLst>
            </p:cNvPr>
            <p:cNvCxnSpPr>
              <a:cxnSpLocks/>
            </p:cNvCxnSpPr>
            <p:nvPr/>
          </p:nvCxnSpPr>
          <p:spPr bwMode="auto">
            <a:xfrm flipH="1">
              <a:off x="3638080" y="6003598"/>
              <a:ext cx="537670"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grpSp>
        <p:nvGrpSpPr>
          <p:cNvPr id="4" name="Group 3">
            <a:extLst>
              <a:ext uri="{FF2B5EF4-FFF2-40B4-BE49-F238E27FC236}">
                <a16:creationId xmlns:a16="http://schemas.microsoft.com/office/drawing/2014/main" id="{0B09DA22-E670-46B2-B92E-89305E980A85}"/>
              </a:ext>
            </a:extLst>
          </p:cNvPr>
          <p:cNvGrpSpPr/>
          <p:nvPr/>
        </p:nvGrpSpPr>
        <p:grpSpPr>
          <a:xfrm>
            <a:off x="5709025" y="2518904"/>
            <a:ext cx="3269949" cy="2051610"/>
            <a:chOff x="7612033" y="2215539"/>
            <a:chExt cx="4359932" cy="2735479"/>
          </a:xfrm>
        </p:grpSpPr>
        <p:sp>
          <p:nvSpPr>
            <p:cNvPr id="126" name="Arrow: Right 125">
              <a:extLst>
                <a:ext uri="{FF2B5EF4-FFF2-40B4-BE49-F238E27FC236}">
                  <a16:creationId xmlns:a16="http://schemas.microsoft.com/office/drawing/2014/main" id="{101880CC-E724-4993-9574-38B87B3D1ECC}"/>
                </a:ext>
              </a:extLst>
            </p:cNvPr>
            <p:cNvSpPr/>
            <p:nvPr/>
          </p:nvSpPr>
          <p:spPr bwMode="auto">
            <a:xfrm>
              <a:off x="7612033" y="2817240"/>
              <a:ext cx="536253" cy="78846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142" name="Group 141">
              <a:extLst>
                <a:ext uri="{FF2B5EF4-FFF2-40B4-BE49-F238E27FC236}">
                  <a16:creationId xmlns:a16="http://schemas.microsoft.com/office/drawing/2014/main" id="{B0A8E429-9452-4105-B646-DC0BE59C3ADB}"/>
                </a:ext>
              </a:extLst>
            </p:cNvPr>
            <p:cNvGrpSpPr/>
            <p:nvPr/>
          </p:nvGrpSpPr>
          <p:grpSpPr>
            <a:xfrm>
              <a:off x="8335664" y="2215539"/>
              <a:ext cx="3636301" cy="2735479"/>
              <a:chOff x="8335664" y="2215539"/>
              <a:chExt cx="3636301" cy="2735479"/>
            </a:xfrm>
          </p:grpSpPr>
          <p:sp>
            <p:nvSpPr>
              <p:cNvPr id="127" name="TextBox 126">
                <a:extLst>
                  <a:ext uri="{FF2B5EF4-FFF2-40B4-BE49-F238E27FC236}">
                    <a16:creationId xmlns:a16="http://schemas.microsoft.com/office/drawing/2014/main" id="{B7B81404-0BF8-424C-B5A6-3C2C3656345F}"/>
                  </a:ext>
                </a:extLst>
              </p:cNvPr>
              <p:cNvSpPr txBox="1"/>
              <p:nvPr/>
            </p:nvSpPr>
            <p:spPr>
              <a:xfrm>
                <a:off x="8335664" y="4273910"/>
                <a:ext cx="3636301" cy="677108"/>
              </a:xfrm>
              <a:prstGeom prst="rect">
                <a:avLst/>
              </a:prstGeom>
              <a:noFill/>
            </p:spPr>
            <p:txBody>
              <a:bodyPr wrap="square" rtlCol="0">
                <a:spAutoFit/>
              </a:bodyPr>
              <a:lstStyle/>
              <a:p>
                <a:r>
                  <a:rPr lang="en-US" sz="1350" dirty="0"/>
                  <a:t>Inside view of the SPS travelling wave structure © CERN.</a:t>
                </a:r>
                <a:endParaRPr lang="en-GB" sz="1350" dirty="0"/>
              </a:p>
            </p:txBody>
          </p:sp>
          <p:pic>
            <p:nvPicPr>
              <p:cNvPr id="141" name="Picture 140" descr="A close-up of a machine&#10;&#10;Description automatically generated with low confidence">
                <a:extLst>
                  <a:ext uri="{FF2B5EF4-FFF2-40B4-BE49-F238E27FC236}">
                    <a16:creationId xmlns:a16="http://schemas.microsoft.com/office/drawing/2014/main" id="{C4EE8617-EA7C-4647-8032-8D1F9AF77C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6954" y="2215539"/>
                <a:ext cx="3106553" cy="2068878"/>
              </a:xfrm>
              <a:prstGeom prst="rect">
                <a:avLst/>
              </a:prstGeom>
            </p:spPr>
          </p:pic>
        </p:grpSp>
      </p:grpSp>
    </p:spTree>
    <p:extLst>
      <p:ext uri="{BB962C8B-B14F-4D97-AF65-F5344CB8AC3E}">
        <p14:creationId xmlns:p14="http://schemas.microsoft.com/office/powerpoint/2010/main" val="858361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0"/>
                                        </p:tgtEl>
                                        <p:attrNameLst>
                                          <p:attrName>style.visibility</p:attrName>
                                        </p:attrNameLst>
                                      </p:cBhvr>
                                      <p:to>
                                        <p:strVal val="visible"/>
                                      </p:to>
                                    </p:set>
                                    <p:animEffect transition="in" filter="fade">
                                      <p:cBhvr>
                                        <p:cTn id="17" dur="500"/>
                                        <p:tgtEl>
                                          <p:spTgt spid="130"/>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33"/>
                                        </p:tgtEl>
                                        <p:attrNameLst>
                                          <p:attrName>style.visibility</p:attrName>
                                        </p:attrNameLst>
                                      </p:cBhvr>
                                      <p:to>
                                        <p:strVal val="visible"/>
                                      </p:to>
                                    </p:set>
                                    <p:animEffect transition="in" filter="fade">
                                      <p:cBhvr>
                                        <p:cTn id="22" dur="1000"/>
                                        <p:tgtEl>
                                          <p:spTgt spid="133"/>
                                        </p:tgtEl>
                                      </p:cBhvr>
                                    </p:animEffect>
                                    <p:anim calcmode="lin" valueType="num">
                                      <p:cBhvr>
                                        <p:cTn id="23" dur="1000" fill="hold"/>
                                        <p:tgtEl>
                                          <p:spTgt spid="133"/>
                                        </p:tgtEl>
                                        <p:attrNameLst>
                                          <p:attrName>ppt_x</p:attrName>
                                        </p:attrNameLst>
                                      </p:cBhvr>
                                      <p:tavLst>
                                        <p:tav tm="0">
                                          <p:val>
                                            <p:strVal val="#ppt_x"/>
                                          </p:val>
                                        </p:tav>
                                        <p:tav tm="100000">
                                          <p:val>
                                            <p:strVal val="#ppt_x"/>
                                          </p:val>
                                        </p:tav>
                                      </p:tavLst>
                                    </p:anim>
                                    <p:anim calcmode="lin" valueType="num">
                                      <p:cBhvr>
                                        <p:cTn id="24" dur="1000" fill="hold"/>
                                        <p:tgtEl>
                                          <p:spTgt spid="13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7229</Words>
  <Application>Microsoft Office PowerPoint</Application>
  <PresentationFormat>On-screen Show (4:3)</PresentationFormat>
  <Paragraphs>1327</Paragraphs>
  <Slides>103</Slides>
  <Notes>38</Notes>
  <HiddenSlides>0</HiddenSlides>
  <MMClips>0</MMClips>
  <ScaleCrop>false</ScaleCrop>
  <HeadingPairs>
    <vt:vector size="8" baseType="variant">
      <vt:variant>
        <vt:lpstr>Fonts Used</vt:lpstr>
      </vt:variant>
      <vt:variant>
        <vt:i4>14</vt:i4>
      </vt:variant>
      <vt:variant>
        <vt:lpstr>Theme</vt:lpstr>
      </vt:variant>
      <vt:variant>
        <vt:i4>2</vt:i4>
      </vt:variant>
      <vt:variant>
        <vt:lpstr>Embedded OLE Servers</vt:lpstr>
      </vt:variant>
      <vt:variant>
        <vt:i4>3</vt:i4>
      </vt:variant>
      <vt:variant>
        <vt:lpstr>Slide Titles</vt:lpstr>
      </vt:variant>
      <vt:variant>
        <vt:i4>103</vt:i4>
      </vt:variant>
    </vt:vector>
  </HeadingPairs>
  <TitlesOfParts>
    <vt:vector size="122" baseType="lpstr">
      <vt:lpstr>Arial</vt:lpstr>
      <vt:lpstr>Arial Narrow</vt:lpstr>
      <vt:lpstr>Arial Rounded MT Bold</vt:lpstr>
      <vt:lpstr>Arial Unicode MS</vt:lpstr>
      <vt:lpstr>Calibri</vt:lpstr>
      <vt:lpstr>Calibri Light</vt:lpstr>
      <vt:lpstr>Cambria Math</vt:lpstr>
      <vt:lpstr>Comic Sans MS</vt:lpstr>
      <vt:lpstr>Constantia</vt:lpstr>
      <vt:lpstr>Symbol</vt:lpstr>
      <vt:lpstr>Times</vt:lpstr>
      <vt:lpstr>Times New Roman</vt:lpstr>
      <vt:lpstr>Verdana</vt:lpstr>
      <vt:lpstr>Wingdings</vt:lpstr>
      <vt:lpstr>Office Theme</vt:lpstr>
      <vt:lpstr>1_Office Theme</vt:lpstr>
      <vt:lpstr>Equation</vt:lpstr>
      <vt:lpstr>Image</vt:lpstr>
      <vt:lpstr>Worksheet</vt:lpstr>
      <vt:lpstr>RF Systems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All these slides were from Eric Montesinos – BIG thanks!  AND to Heiko Damerau for giving additional explanations.</vt:lpstr>
      <vt:lpstr>PowerPoint Presentation</vt:lpstr>
      <vt:lpstr>PowerPoint Presentation</vt:lpstr>
      <vt:lpstr>PowerPoint Presentation</vt:lpstr>
      <vt:lpstr>PowerPoint Presentation</vt:lpstr>
      <vt:lpstr>PowerPoint Presentation</vt:lpstr>
      <vt:lpstr>PowerPoint Presentation</vt:lpstr>
      <vt:lpstr>Dispersion Diagram</vt:lpstr>
      <vt:lpstr>PowerPoint Presentation</vt:lpstr>
      <vt:lpstr>Disc-loaded circular waveguide (1/2)</vt:lpstr>
      <vt:lpstr>Disc-loaded circular waveguide (2/2)</vt:lpstr>
      <vt:lpstr>Example of Pi-mode Cavities (SW, 1/3)</vt:lpstr>
      <vt:lpstr>Example of Pi-mode Cavities (SW, 2/3)</vt:lpstr>
      <vt:lpstr>Example of Pi-mode Cavities (SW, 3/3)</vt:lpstr>
      <vt:lpstr>Waveguide becomes Slow Wave Structure</vt:lpstr>
      <vt:lpstr>Slow wave structure (1/7)</vt:lpstr>
      <vt:lpstr>Slow wave structure (2/7)</vt:lpstr>
      <vt:lpstr>Slow wave structure (3/7)</vt:lpstr>
      <vt:lpstr>Slow wave structure (4/7)</vt:lpstr>
      <vt:lpstr>Slow wave structure (5/7)</vt:lpstr>
      <vt:lpstr>Slow wave structure (6/7)</vt:lpstr>
      <vt:lpstr>Slow wave structure (7/7)</vt:lpstr>
      <vt:lpstr>200 MHz TWC of SPS (1/2)</vt:lpstr>
      <vt:lpstr>200 MHz TWC of SPS (2/2)</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Timing, Synchronization &amp; Longitudinal Aspects I</dc:title>
  <dc:creator>Heiko Damerau</dc:creator>
  <cp:lastModifiedBy>Christine Vollinger</cp:lastModifiedBy>
  <cp:revision>1199</cp:revision>
  <cp:lastPrinted>2018-09-25T05:35:28Z</cp:lastPrinted>
  <dcterms:created xsi:type="dcterms:W3CDTF">2017-02-20T17:52:05Z</dcterms:created>
  <dcterms:modified xsi:type="dcterms:W3CDTF">2022-09-25T20:54:02Z</dcterms:modified>
</cp:coreProperties>
</file>