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6.xml" ContentType="application/vnd.openxmlformats-officedocument.presentationml.tags+xml"/>
  <Override PartName="/ppt/notesSlides/notesSlide10.xml" ContentType="application/vnd.openxmlformats-officedocument.presentationml.notesSlide+xml"/>
  <Override PartName="/ppt/tags/tag7.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8.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4"/>
  </p:notesMasterIdLst>
  <p:handoutMasterIdLst>
    <p:handoutMasterId r:id="rId45"/>
  </p:handoutMasterIdLst>
  <p:sldIdLst>
    <p:sldId id="256" r:id="rId2"/>
    <p:sldId id="385" r:id="rId3"/>
    <p:sldId id="257" r:id="rId4"/>
    <p:sldId id="351" r:id="rId5"/>
    <p:sldId id="357" r:id="rId6"/>
    <p:sldId id="355" r:id="rId7"/>
    <p:sldId id="354" r:id="rId8"/>
    <p:sldId id="296" r:id="rId9"/>
    <p:sldId id="266" r:id="rId10"/>
    <p:sldId id="313" r:id="rId11"/>
    <p:sldId id="326" r:id="rId12"/>
    <p:sldId id="327" r:id="rId13"/>
    <p:sldId id="356" r:id="rId14"/>
    <p:sldId id="371" r:id="rId15"/>
    <p:sldId id="382" r:id="rId16"/>
    <p:sldId id="268" r:id="rId17"/>
    <p:sldId id="267" r:id="rId18"/>
    <p:sldId id="372" r:id="rId19"/>
    <p:sldId id="349" r:id="rId20"/>
    <p:sldId id="360" r:id="rId21"/>
    <p:sldId id="352" r:id="rId22"/>
    <p:sldId id="350" r:id="rId23"/>
    <p:sldId id="295" r:id="rId24"/>
    <p:sldId id="342" r:id="rId25"/>
    <p:sldId id="343" r:id="rId26"/>
    <p:sldId id="344" r:id="rId27"/>
    <p:sldId id="373" r:id="rId28"/>
    <p:sldId id="374" r:id="rId29"/>
    <p:sldId id="375" r:id="rId30"/>
    <p:sldId id="376" r:id="rId31"/>
    <p:sldId id="377" r:id="rId32"/>
    <p:sldId id="383" r:id="rId33"/>
    <p:sldId id="380" r:id="rId34"/>
    <p:sldId id="381" r:id="rId35"/>
    <p:sldId id="378" r:id="rId36"/>
    <p:sldId id="379" r:id="rId37"/>
    <p:sldId id="285" r:id="rId38"/>
    <p:sldId id="264" r:id="rId39"/>
    <p:sldId id="288" r:id="rId40"/>
    <p:sldId id="359" r:id="rId41"/>
    <p:sldId id="311" r:id="rId42"/>
    <p:sldId id="301" r:id="rId43"/>
  </p:sldIdLst>
  <p:sldSz cx="9144000" cy="6858000" type="screen4x3"/>
  <p:notesSz cx="6794500" cy="9931400"/>
  <p:defaultTextStyle>
    <a:defPPr>
      <a:defRPr lang="de-DE"/>
    </a:defPPr>
    <a:lvl1pPr algn="l" rtl="0" fontAlgn="base">
      <a:spcBef>
        <a:spcPct val="0"/>
      </a:spcBef>
      <a:spcAft>
        <a:spcPct val="0"/>
      </a:spcAft>
      <a:defRPr kern="1200">
        <a:solidFill>
          <a:schemeClr val="tx1"/>
        </a:solidFill>
        <a:latin typeface="Calibri"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8">
          <p15:clr>
            <a:srgbClr val="A4A3A4"/>
          </p15:clr>
        </p15:guide>
        <p15:guide id="2"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E5C3"/>
    <a:srgbClr val="075351"/>
    <a:srgbClr val="0D9797"/>
    <a:srgbClr val="000066"/>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8799B23B-EC83-4686-B30A-512413B5E67A}" styleName="Helle Formatvorlage 3 - Akz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D27102A9-8310-4765-A935-A1911B00CA55}" styleName="Helle Formatvorlage 1 - Akz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1962" autoAdjust="0"/>
  </p:normalViewPr>
  <p:slideViewPr>
    <p:cSldViewPr>
      <p:cViewPr varScale="1">
        <p:scale>
          <a:sx n="157" d="100"/>
          <a:sy n="157" d="100"/>
        </p:scale>
        <p:origin x="1900" y="8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p:scale>
          <a:sx n="100" d="100"/>
          <a:sy n="100" d="100"/>
        </p:scale>
        <p:origin x="-2586" y="-972"/>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2"/>
            <a:ext cx="2943225" cy="496889"/>
          </a:xfrm>
          <a:prstGeom prst="rect">
            <a:avLst/>
          </a:prstGeom>
        </p:spPr>
        <p:txBody>
          <a:bodyPr vert="horz" lIns="101353" tIns="50678" rIns="101353" bIns="50678" rtlCol="0"/>
          <a:lstStyle>
            <a:lvl1pPr algn="l" fontAlgn="auto">
              <a:spcBef>
                <a:spcPts val="0"/>
              </a:spcBef>
              <a:spcAft>
                <a:spcPts val="0"/>
              </a:spcAft>
              <a:defRPr sz="1300">
                <a:latin typeface="+mn-lt"/>
                <a:cs typeface="+mn-cs"/>
              </a:defRPr>
            </a:lvl1pPr>
          </a:lstStyle>
          <a:p>
            <a:pPr>
              <a:defRPr/>
            </a:pPr>
            <a:endParaRPr lang="en-US"/>
          </a:p>
        </p:txBody>
      </p:sp>
      <p:sp>
        <p:nvSpPr>
          <p:cNvPr id="3" name="Datumsplatzhalter 2"/>
          <p:cNvSpPr>
            <a:spLocks noGrp="1"/>
          </p:cNvSpPr>
          <p:nvPr>
            <p:ph type="dt" sz="quarter" idx="1"/>
          </p:nvPr>
        </p:nvSpPr>
        <p:spPr>
          <a:xfrm>
            <a:off x="3848102" y="2"/>
            <a:ext cx="2944813" cy="496889"/>
          </a:xfrm>
          <a:prstGeom prst="rect">
            <a:avLst/>
          </a:prstGeom>
        </p:spPr>
        <p:txBody>
          <a:bodyPr vert="horz" lIns="101353" tIns="50678" rIns="101353" bIns="50678" rtlCol="0"/>
          <a:lstStyle>
            <a:lvl1pPr algn="r" fontAlgn="auto">
              <a:spcBef>
                <a:spcPts val="0"/>
              </a:spcBef>
              <a:spcAft>
                <a:spcPts val="0"/>
              </a:spcAft>
              <a:defRPr sz="1300" smtClean="0">
                <a:latin typeface="+mn-lt"/>
                <a:cs typeface="+mn-cs"/>
              </a:defRPr>
            </a:lvl1pPr>
          </a:lstStyle>
          <a:p>
            <a:pPr>
              <a:defRPr/>
            </a:pPr>
            <a:fld id="{36A24361-7716-4B09-9472-672A5CC922E9}" type="datetimeFigureOut">
              <a:rPr lang="en-US"/>
              <a:pPr>
                <a:defRPr/>
              </a:pPr>
              <a:t>9/22/2022</a:t>
            </a:fld>
            <a:endParaRPr lang="en-US"/>
          </a:p>
        </p:txBody>
      </p:sp>
      <p:sp>
        <p:nvSpPr>
          <p:cNvPr id="4" name="Fußzeilenplatzhalter 3"/>
          <p:cNvSpPr>
            <a:spLocks noGrp="1"/>
          </p:cNvSpPr>
          <p:nvPr>
            <p:ph type="ftr" sz="quarter" idx="2"/>
          </p:nvPr>
        </p:nvSpPr>
        <p:spPr>
          <a:xfrm>
            <a:off x="1" y="9432926"/>
            <a:ext cx="2943225" cy="496889"/>
          </a:xfrm>
          <a:prstGeom prst="rect">
            <a:avLst/>
          </a:prstGeom>
        </p:spPr>
        <p:txBody>
          <a:bodyPr vert="horz" lIns="101353" tIns="50678" rIns="101353" bIns="50678" rtlCol="0" anchor="b"/>
          <a:lstStyle>
            <a:lvl1pPr algn="l" fontAlgn="auto">
              <a:spcBef>
                <a:spcPts val="0"/>
              </a:spcBef>
              <a:spcAft>
                <a:spcPts val="0"/>
              </a:spcAft>
              <a:defRPr sz="1300">
                <a:latin typeface="+mn-lt"/>
                <a:cs typeface="+mn-cs"/>
              </a:defRPr>
            </a:lvl1pPr>
          </a:lstStyle>
          <a:p>
            <a:pPr>
              <a:defRPr/>
            </a:pPr>
            <a:endParaRPr lang="en-US"/>
          </a:p>
        </p:txBody>
      </p:sp>
      <p:sp>
        <p:nvSpPr>
          <p:cNvPr id="5" name="Foliennummernplatzhalter 4"/>
          <p:cNvSpPr>
            <a:spLocks noGrp="1"/>
          </p:cNvSpPr>
          <p:nvPr>
            <p:ph type="sldNum" sz="quarter" idx="3"/>
          </p:nvPr>
        </p:nvSpPr>
        <p:spPr>
          <a:xfrm>
            <a:off x="3848102" y="9432926"/>
            <a:ext cx="2944813" cy="496889"/>
          </a:xfrm>
          <a:prstGeom prst="rect">
            <a:avLst/>
          </a:prstGeom>
        </p:spPr>
        <p:txBody>
          <a:bodyPr vert="horz" lIns="101353" tIns="50678" rIns="101353" bIns="50678" rtlCol="0" anchor="b"/>
          <a:lstStyle>
            <a:lvl1pPr algn="r" fontAlgn="auto">
              <a:spcBef>
                <a:spcPts val="0"/>
              </a:spcBef>
              <a:spcAft>
                <a:spcPts val="0"/>
              </a:spcAft>
              <a:defRPr sz="1300" smtClean="0">
                <a:latin typeface="+mn-lt"/>
                <a:cs typeface="+mn-cs"/>
              </a:defRPr>
            </a:lvl1pPr>
          </a:lstStyle>
          <a:p>
            <a:pPr>
              <a:defRPr/>
            </a:pPr>
            <a:fld id="{86A345AD-82BB-4C07-96FB-E6F6769CE4D2}" type="slidenum">
              <a:rPr lang="en-US"/>
              <a:pPr>
                <a:defRPr/>
              </a:pPr>
              <a:t>‹#›</a:t>
            </a:fld>
            <a:endParaRPr lang="en-US"/>
          </a:p>
        </p:txBody>
      </p:sp>
    </p:spTree>
    <p:extLst>
      <p:ext uri="{BB962C8B-B14F-4D97-AF65-F5344CB8AC3E}">
        <p14:creationId xmlns:p14="http://schemas.microsoft.com/office/powerpoint/2010/main" val="9314976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2"/>
            <a:ext cx="2944813" cy="496889"/>
          </a:xfrm>
          <a:prstGeom prst="rect">
            <a:avLst/>
          </a:prstGeom>
        </p:spPr>
        <p:txBody>
          <a:bodyPr vert="horz" lIns="91413" tIns="45707" rIns="91413" bIns="45707" rtlCol="0"/>
          <a:lstStyle>
            <a:lvl1pPr algn="l" fontAlgn="auto">
              <a:spcBef>
                <a:spcPts val="0"/>
              </a:spcBef>
              <a:spcAft>
                <a:spcPts val="0"/>
              </a:spcAft>
              <a:defRPr sz="1100">
                <a:latin typeface="+mn-lt"/>
                <a:cs typeface="+mn-cs"/>
              </a:defRPr>
            </a:lvl1pPr>
          </a:lstStyle>
          <a:p>
            <a:pPr>
              <a:defRPr/>
            </a:pPr>
            <a:endParaRPr lang="de-CH"/>
          </a:p>
        </p:txBody>
      </p:sp>
      <p:sp>
        <p:nvSpPr>
          <p:cNvPr id="3" name="Datumsplatzhalter 2"/>
          <p:cNvSpPr>
            <a:spLocks noGrp="1"/>
          </p:cNvSpPr>
          <p:nvPr>
            <p:ph type="dt" idx="1"/>
          </p:nvPr>
        </p:nvSpPr>
        <p:spPr>
          <a:xfrm>
            <a:off x="3848102" y="2"/>
            <a:ext cx="2944813" cy="496889"/>
          </a:xfrm>
          <a:prstGeom prst="rect">
            <a:avLst/>
          </a:prstGeom>
        </p:spPr>
        <p:txBody>
          <a:bodyPr vert="horz" lIns="91413" tIns="45707" rIns="91413" bIns="45707" rtlCol="0"/>
          <a:lstStyle>
            <a:lvl1pPr algn="r" fontAlgn="auto">
              <a:spcBef>
                <a:spcPts val="0"/>
              </a:spcBef>
              <a:spcAft>
                <a:spcPts val="0"/>
              </a:spcAft>
              <a:defRPr sz="1100" smtClean="0">
                <a:latin typeface="+mn-lt"/>
                <a:cs typeface="+mn-cs"/>
              </a:defRPr>
            </a:lvl1pPr>
          </a:lstStyle>
          <a:p>
            <a:pPr>
              <a:defRPr/>
            </a:pPr>
            <a:fld id="{570FA44E-AFE0-44EE-9AA3-AD175AB9504D}" type="datetimeFigureOut">
              <a:rPr lang="de-CH"/>
              <a:pPr>
                <a:defRPr/>
              </a:pPr>
              <a:t>22.09.2022</a:t>
            </a:fld>
            <a:endParaRPr lang="de-CH"/>
          </a:p>
        </p:txBody>
      </p:sp>
      <p:sp>
        <p:nvSpPr>
          <p:cNvPr id="4" name="Folienbildplatzhalt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13" tIns="45707" rIns="91413" bIns="45707" rtlCol="0" anchor="ctr"/>
          <a:lstStyle/>
          <a:p>
            <a:pPr lvl="0"/>
            <a:endParaRPr lang="de-CH" noProof="0"/>
          </a:p>
        </p:txBody>
      </p:sp>
      <p:sp>
        <p:nvSpPr>
          <p:cNvPr id="5" name="Notizenplatzhalter 4"/>
          <p:cNvSpPr>
            <a:spLocks noGrp="1"/>
          </p:cNvSpPr>
          <p:nvPr>
            <p:ph type="body" sz="quarter" idx="3"/>
          </p:nvPr>
        </p:nvSpPr>
        <p:spPr>
          <a:xfrm>
            <a:off x="679450" y="4718051"/>
            <a:ext cx="5435600" cy="4468813"/>
          </a:xfrm>
          <a:prstGeom prst="rect">
            <a:avLst/>
          </a:prstGeom>
        </p:spPr>
        <p:txBody>
          <a:bodyPr vert="horz" lIns="91413" tIns="45707" rIns="91413" bIns="45707" rtlCol="0"/>
          <a:lstStyle/>
          <a:p>
            <a:pPr lvl="0"/>
            <a:r>
              <a:rPr lang="de-DE" noProof="0"/>
              <a:t>Textmasterformat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de-CH" noProof="0"/>
          </a:p>
        </p:txBody>
      </p:sp>
      <p:sp>
        <p:nvSpPr>
          <p:cNvPr id="6" name="Fußzeilenplatzhalter 5"/>
          <p:cNvSpPr>
            <a:spLocks noGrp="1"/>
          </p:cNvSpPr>
          <p:nvPr>
            <p:ph type="ftr" sz="quarter" idx="4"/>
          </p:nvPr>
        </p:nvSpPr>
        <p:spPr>
          <a:xfrm>
            <a:off x="2" y="9432926"/>
            <a:ext cx="2944813" cy="496889"/>
          </a:xfrm>
          <a:prstGeom prst="rect">
            <a:avLst/>
          </a:prstGeom>
        </p:spPr>
        <p:txBody>
          <a:bodyPr vert="horz" lIns="91413" tIns="45707" rIns="91413" bIns="45707" rtlCol="0" anchor="b"/>
          <a:lstStyle>
            <a:lvl1pPr algn="l" fontAlgn="auto">
              <a:spcBef>
                <a:spcPts val="0"/>
              </a:spcBef>
              <a:spcAft>
                <a:spcPts val="0"/>
              </a:spcAft>
              <a:defRPr sz="1100">
                <a:latin typeface="+mn-lt"/>
                <a:cs typeface="+mn-cs"/>
              </a:defRPr>
            </a:lvl1pPr>
          </a:lstStyle>
          <a:p>
            <a:pPr>
              <a:defRPr/>
            </a:pPr>
            <a:endParaRPr lang="de-CH"/>
          </a:p>
        </p:txBody>
      </p:sp>
      <p:sp>
        <p:nvSpPr>
          <p:cNvPr id="7" name="Foliennummernplatzhalter 6"/>
          <p:cNvSpPr>
            <a:spLocks noGrp="1"/>
          </p:cNvSpPr>
          <p:nvPr>
            <p:ph type="sldNum" sz="quarter" idx="5"/>
          </p:nvPr>
        </p:nvSpPr>
        <p:spPr>
          <a:xfrm>
            <a:off x="3848102" y="9432926"/>
            <a:ext cx="2944813" cy="496889"/>
          </a:xfrm>
          <a:prstGeom prst="rect">
            <a:avLst/>
          </a:prstGeom>
        </p:spPr>
        <p:txBody>
          <a:bodyPr vert="horz" lIns="91413" tIns="45707" rIns="91413" bIns="45707" rtlCol="0" anchor="b"/>
          <a:lstStyle>
            <a:lvl1pPr algn="r" fontAlgn="auto">
              <a:spcBef>
                <a:spcPts val="0"/>
              </a:spcBef>
              <a:spcAft>
                <a:spcPts val="0"/>
              </a:spcAft>
              <a:defRPr sz="1100" smtClean="0">
                <a:latin typeface="+mn-lt"/>
                <a:cs typeface="+mn-cs"/>
              </a:defRPr>
            </a:lvl1pPr>
          </a:lstStyle>
          <a:p>
            <a:pPr>
              <a:defRPr/>
            </a:pPr>
            <a:fld id="{F233D972-AAB9-422E-80F6-2508592066DB}" type="slidenum">
              <a:rPr lang="de-CH"/>
              <a:pPr>
                <a:defRPr/>
              </a:pPr>
              <a:t>‹#›</a:t>
            </a:fld>
            <a:endParaRPr lang="de-CH"/>
          </a:p>
        </p:txBody>
      </p:sp>
    </p:spTree>
    <p:extLst>
      <p:ext uri="{BB962C8B-B14F-4D97-AF65-F5344CB8AC3E}">
        <p14:creationId xmlns:p14="http://schemas.microsoft.com/office/powerpoint/2010/main" val="107911568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F233D972-AAB9-422E-80F6-2508592066DB}" type="slidenum">
              <a:rPr lang="de-CH" smtClean="0"/>
              <a:pPr>
                <a:defRPr/>
              </a:pPr>
              <a:t>1</a:t>
            </a:fld>
            <a:endParaRPr lang="de-CH"/>
          </a:p>
        </p:txBody>
      </p:sp>
    </p:spTree>
    <p:extLst>
      <p:ext uri="{BB962C8B-B14F-4D97-AF65-F5344CB8AC3E}">
        <p14:creationId xmlns:p14="http://schemas.microsoft.com/office/powerpoint/2010/main" val="17807629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now I switch from the extraction problem to the problem of acceleration; in separated</a:t>
            </a:r>
            <a:r>
              <a:rPr lang="en-US" baseline="0" dirty="0"/>
              <a:t> sector cyclotrons we use closed box resonators that are installed </a:t>
            </a:r>
            <a:r>
              <a:rPr lang="en-US" baseline="0" dirty="0" err="1"/>
              <a:t>inbetween</a:t>
            </a:r>
            <a:r>
              <a:rPr lang="en-US" baseline="0" dirty="0"/>
              <a:t> the magnets</a:t>
            </a:r>
          </a:p>
          <a:p>
            <a:endParaRPr lang="en-US" baseline="0" dirty="0"/>
          </a:p>
          <a:p>
            <a:r>
              <a:rPr lang="en-US" baseline="0" dirty="0"/>
              <a:t>the concept is shown here; frequency depends not on the width of the resonator; note the sine like voltage dependence </a:t>
            </a:r>
            <a:endParaRPr lang="en-US"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33D972-AAB9-422E-80F6-2508592066DB}" type="slidenum">
              <a:rPr kumimoji="0" lang="de-CH" sz="11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de-CH" sz="11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613597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now I switch from the extraction problem to the problem of acceleration; in separated</a:t>
            </a:r>
            <a:r>
              <a:rPr lang="en-US" baseline="0" dirty="0"/>
              <a:t> sector cyclotrons we use closed box resonators that are installed </a:t>
            </a:r>
            <a:r>
              <a:rPr lang="en-US" baseline="0" dirty="0" err="1"/>
              <a:t>inbetween</a:t>
            </a:r>
            <a:r>
              <a:rPr lang="en-US" baseline="0" dirty="0"/>
              <a:t> the magnets</a:t>
            </a:r>
          </a:p>
          <a:p>
            <a:endParaRPr lang="en-US" baseline="0" dirty="0"/>
          </a:p>
          <a:p>
            <a:r>
              <a:rPr lang="en-US" baseline="0" dirty="0"/>
              <a:t>the concept is shown here; frequency depends not on the width of the resonator; note the sine like voltage dependence </a:t>
            </a:r>
            <a:endParaRPr lang="en-US" dirty="0"/>
          </a:p>
        </p:txBody>
      </p:sp>
      <p:sp>
        <p:nvSpPr>
          <p:cNvPr id="4" name="Foliennummernplatzhalter 3"/>
          <p:cNvSpPr>
            <a:spLocks noGrp="1"/>
          </p:cNvSpPr>
          <p:nvPr>
            <p:ph type="sldNum" sz="quarter" idx="10"/>
          </p:nvPr>
        </p:nvSpPr>
        <p:spPr/>
        <p:txBody>
          <a:bodyPr/>
          <a:lstStyle/>
          <a:p>
            <a:pPr>
              <a:defRPr/>
            </a:pPr>
            <a:fld id="{F233D972-AAB9-422E-80F6-2508592066DB}" type="slidenum">
              <a:rPr lang="de-CH" smtClean="0"/>
              <a:pPr>
                <a:defRPr/>
              </a:pPr>
              <a:t>15</a:t>
            </a:fld>
            <a:endParaRPr lang="de-CH"/>
          </a:p>
        </p:txBody>
      </p:sp>
    </p:spTree>
    <p:extLst>
      <p:ext uri="{BB962C8B-B14F-4D97-AF65-F5344CB8AC3E}">
        <p14:creationId xmlns:p14="http://schemas.microsoft.com/office/powerpoint/2010/main" val="22116553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here you see cross sections of the original aluminum</a:t>
            </a:r>
            <a:r>
              <a:rPr lang="en-US" baseline="0" dirty="0"/>
              <a:t> resonators of the psi ring from the 70’s and the newer Cu resonators right; we save power and achieve higher gap voltages; loop coupler are robust and allow high power transfer; tuning against outer air pressure changes is necessary; hydraulic devises achieve a 20um resolution</a:t>
            </a:r>
            <a:endParaRPr lang="en-US" dirty="0"/>
          </a:p>
        </p:txBody>
      </p:sp>
      <p:sp>
        <p:nvSpPr>
          <p:cNvPr id="4" name="Foliennummernplatzhalter 3"/>
          <p:cNvSpPr>
            <a:spLocks noGrp="1"/>
          </p:cNvSpPr>
          <p:nvPr>
            <p:ph type="sldNum" sz="quarter" idx="10"/>
          </p:nvPr>
        </p:nvSpPr>
        <p:spPr/>
        <p:txBody>
          <a:bodyPr/>
          <a:lstStyle/>
          <a:p>
            <a:pPr>
              <a:defRPr/>
            </a:pPr>
            <a:fld id="{F233D972-AAB9-422E-80F6-2508592066DB}" type="slidenum">
              <a:rPr lang="de-CH" smtClean="0"/>
              <a:pPr>
                <a:defRPr/>
              </a:pPr>
              <a:t>16</a:t>
            </a:fld>
            <a:endParaRPr lang="de-CH"/>
          </a:p>
        </p:txBody>
      </p:sp>
    </p:spTree>
    <p:extLst>
      <p:ext uri="{BB962C8B-B14F-4D97-AF65-F5344CB8AC3E}">
        <p14:creationId xmlns:p14="http://schemas.microsoft.com/office/powerpoint/2010/main" val="29828325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895" indent="-285729">
              <a:defRPr>
                <a:solidFill>
                  <a:schemeClr val="tx1"/>
                </a:solidFill>
                <a:latin typeface="Calibri" pitchFamily="34" charset="0"/>
              </a:defRPr>
            </a:lvl2pPr>
            <a:lvl3pPr marL="1142915" indent="-228583">
              <a:defRPr>
                <a:solidFill>
                  <a:schemeClr val="tx1"/>
                </a:solidFill>
                <a:latin typeface="Calibri" pitchFamily="34" charset="0"/>
              </a:defRPr>
            </a:lvl3pPr>
            <a:lvl4pPr marL="1600081" indent="-228583">
              <a:defRPr>
                <a:solidFill>
                  <a:schemeClr val="tx1"/>
                </a:solidFill>
                <a:latin typeface="Calibri" pitchFamily="34" charset="0"/>
              </a:defRPr>
            </a:lvl4pPr>
            <a:lvl5pPr marL="2057248" indent="-228583">
              <a:defRPr>
                <a:solidFill>
                  <a:schemeClr val="tx1"/>
                </a:solidFill>
                <a:latin typeface="Calibri" pitchFamily="34" charset="0"/>
              </a:defRPr>
            </a:lvl5pPr>
            <a:lvl6pPr marL="2514414" indent="-228583" fontAlgn="base">
              <a:spcBef>
                <a:spcPct val="0"/>
              </a:spcBef>
              <a:spcAft>
                <a:spcPct val="0"/>
              </a:spcAft>
              <a:defRPr>
                <a:solidFill>
                  <a:schemeClr val="tx1"/>
                </a:solidFill>
                <a:latin typeface="Calibri" pitchFamily="34" charset="0"/>
              </a:defRPr>
            </a:lvl6pPr>
            <a:lvl7pPr marL="2971579" indent="-228583" fontAlgn="base">
              <a:spcBef>
                <a:spcPct val="0"/>
              </a:spcBef>
              <a:spcAft>
                <a:spcPct val="0"/>
              </a:spcAft>
              <a:defRPr>
                <a:solidFill>
                  <a:schemeClr val="tx1"/>
                </a:solidFill>
                <a:latin typeface="Calibri" pitchFamily="34" charset="0"/>
              </a:defRPr>
            </a:lvl7pPr>
            <a:lvl8pPr marL="3428746" indent="-228583" fontAlgn="base">
              <a:spcBef>
                <a:spcPct val="0"/>
              </a:spcBef>
              <a:spcAft>
                <a:spcPct val="0"/>
              </a:spcAft>
              <a:defRPr>
                <a:solidFill>
                  <a:schemeClr val="tx1"/>
                </a:solidFill>
                <a:latin typeface="Calibri" pitchFamily="34" charset="0"/>
              </a:defRPr>
            </a:lvl8pPr>
            <a:lvl9pPr marL="3885912" indent="-228583"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573F92CF-4264-4058-8C48-6B8340EDCF7F}" type="slidenum">
              <a:rPr lang="fr-FR">
                <a:latin typeface="Arial" pitchFamily="34" charset="0"/>
              </a:rPr>
              <a:pPr fontAlgn="base">
                <a:spcBef>
                  <a:spcPct val="0"/>
                </a:spcBef>
                <a:spcAft>
                  <a:spcPct val="0"/>
                </a:spcAft>
              </a:pPr>
              <a:t>17</a:t>
            </a:fld>
            <a:endParaRPr lang="fr-FR">
              <a:latin typeface="Arial" pitchFamily="34" charset="0"/>
            </a:endParaRPr>
          </a:p>
        </p:txBody>
      </p:sp>
      <p:sp>
        <p:nvSpPr>
          <p:cNvPr id="5222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dirty="0"/>
              <a:t>pictures of the resonators during production</a:t>
            </a:r>
            <a:r>
              <a:rPr lang="en-US" baseline="0" dirty="0"/>
              <a:t> and in finalized condition</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we use tube amplifiers; up to 10kW solid state is possible and under development</a:t>
            </a:r>
          </a:p>
          <a:p>
            <a:endParaRPr lang="en-US" dirty="0"/>
          </a:p>
          <a:p>
            <a:r>
              <a:rPr lang="en-US" dirty="0"/>
              <a:t>efficiency is a very important issue;</a:t>
            </a:r>
            <a:r>
              <a:rPr lang="en-US" baseline="0" dirty="0"/>
              <a:t> especially under todays boundary conditions; cyclotron efficiency is rather high with 1/3</a:t>
            </a:r>
            <a:endParaRPr lang="en-US" dirty="0"/>
          </a:p>
        </p:txBody>
      </p:sp>
      <p:sp>
        <p:nvSpPr>
          <p:cNvPr id="4" name="Foliennummernplatzhalter 3"/>
          <p:cNvSpPr>
            <a:spLocks noGrp="1"/>
          </p:cNvSpPr>
          <p:nvPr>
            <p:ph type="sldNum" sz="quarter" idx="10"/>
          </p:nvPr>
        </p:nvSpPr>
        <p:spPr/>
        <p:txBody>
          <a:bodyPr/>
          <a:lstStyle/>
          <a:p>
            <a:pPr>
              <a:defRPr/>
            </a:pPr>
            <a:fld id="{F233D972-AAB9-422E-80F6-2508592066DB}" type="slidenum">
              <a:rPr lang="de-CH" smtClean="0"/>
              <a:pPr>
                <a:defRPr/>
              </a:pPr>
              <a:t>19</a:t>
            </a:fld>
            <a:endParaRPr lang="de-CH"/>
          </a:p>
        </p:txBody>
      </p:sp>
    </p:spTree>
    <p:extLst>
      <p:ext uri="{BB962C8B-B14F-4D97-AF65-F5344CB8AC3E}">
        <p14:creationId xmlns:p14="http://schemas.microsoft.com/office/powerpoint/2010/main" val="10251455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B4B73354-057E-40C1-8251-D90C8EE2F967}" type="slidenum">
              <a:rPr lang="de-CH" smtClean="0">
                <a:solidFill>
                  <a:prstClr val="black"/>
                </a:solidFill>
              </a:rPr>
              <a:pPr/>
              <a:t>20</a:t>
            </a:fld>
            <a:endParaRPr lang="de-CH">
              <a:solidFill>
                <a:prstClr val="black"/>
              </a:solidFill>
            </a:endParaRPr>
          </a:p>
        </p:txBody>
      </p:sp>
    </p:spTree>
    <p:extLst>
      <p:ext uri="{BB962C8B-B14F-4D97-AF65-F5344CB8AC3E}">
        <p14:creationId xmlns:p14="http://schemas.microsoft.com/office/powerpoint/2010/main" val="213783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few comments on vacuum</a:t>
            </a:r>
          </a:p>
          <a:p>
            <a:endParaRPr lang="en-US" dirty="0"/>
          </a:p>
          <a:p>
            <a:r>
              <a:rPr lang="en-US" dirty="0"/>
              <a:t>one difficulty for cyclotrons is large radial width of the vacuum chamber,</a:t>
            </a:r>
            <a:r>
              <a:rPr lang="en-US" baseline="0" dirty="0"/>
              <a:t> for example in comparison to synchrotrons or FFAG’s; I explained to you that on the other hand the continuous acceleration feature is essential for high power operation</a:t>
            </a:r>
          </a:p>
          <a:p>
            <a:endParaRPr lang="en-US" baseline="0" dirty="0"/>
          </a:p>
          <a:p>
            <a:r>
              <a:rPr lang="en-US" baseline="0" dirty="0"/>
              <a:t>the wide and complicated chamber with tight space requirements and in addition activation makes the design of the vacuum system rather special and difficult….</a:t>
            </a:r>
          </a:p>
          <a:p>
            <a:endParaRPr lang="en-US" baseline="0" dirty="0"/>
          </a:p>
          <a:p>
            <a:r>
              <a:rPr lang="en-US" baseline="0" dirty="0"/>
              <a:t>example inflating seals; small space; simply and quickly removable; activation!</a:t>
            </a:r>
            <a:endParaRPr lang="en-US" dirty="0"/>
          </a:p>
        </p:txBody>
      </p:sp>
      <p:sp>
        <p:nvSpPr>
          <p:cNvPr id="4" name="Foliennummernplatzhalter 3"/>
          <p:cNvSpPr>
            <a:spLocks noGrp="1"/>
          </p:cNvSpPr>
          <p:nvPr>
            <p:ph type="sldNum" sz="quarter" idx="10"/>
          </p:nvPr>
        </p:nvSpPr>
        <p:spPr/>
        <p:txBody>
          <a:bodyPr/>
          <a:lstStyle/>
          <a:p>
            <a:pPr>
              <a:defRPr/>
            </a:pPr>
            <a:fld id="{F233D972-AAB9-422E-80F6-2508592066DB}" type="slidenum">
              <a:rPr lang="de-CH" smtClean="0"/>
              <a:pPr>
                <a:defRPr/>
              </a:pPr>
              <a:t>23</a:t>
            </a:fld>
            <a:endParaRPr lang="de-CH"/>
          </a:p>
        </p:txBody>
      </p:sp>
    </p:spTree>
    <p:extLst>
      <p:ext uri="{BB962C8B-B14F-4D97-AF65-F5344CB8AC3E}">
        <p14:creationId xmlns:p14="http://schemas.microsoft.com/office/powerpoint/2010/main" val="23264384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next I show you a few pictures</a:t>
            </a:r>
            <a:r>
              <a:rPr lang="en-US" baseline="0" dirty="0"/>
              <a:t> and really basic information from selected existing cyclotrons</a:t>
            </a:r>
            <a:endParaRPr lang="en-US" dirty="0"/>
          </a:p>
        </p:txBody>
      </p:sp>
      <p:sp>
        <p:nvSpPr>
          <p:cNvPr id="4" name="Foliennummernplatzhalter 3"/>
          <p:cNvSpPr>
            <a:spLocks noGrp="1"/>
          </p:cNvSpPr>
          <p:nvPr>
            <p:ph type="sldNum" sz="quarter" idx="10"/>
          </p:nvPr>
        </p:nvSpPr>
        <p:spPr/>
        <p:txBody>
          <a:bodyPr/>
          <a:lstStyle/>
          <a:p>
            <a:pPr>
              <a:defRPr/>
            </a:pPr>
            <a:fld id="{F233D972-AAB9-422E-80F6-2508592066DB}" type="slidenum">
              <a:rPr lang="de-CH" smtClean="0"/>
              <a:pPr>
                <a:defRPr/>
              </a:pPr>
              <a:t>27</a:t>
            </a:fld>
            <a:endParaRPr lang="de-CH"/>
          </a:p>
        </p:txBody>
      </p:sp>
    </p:spTree>
    <p:extLst>
      <p:ext uri="{BB962C8B-B14F-4D97-AF65-F5344CB8AC3E}">
        <p14:creationId xmlns:p14="http://schemas.microsoft.com/office/powerpoint/2010/main" val="30665648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F233D972-AAB9-422E-80F6-2508592066DB}" type="slidenum">
              <a:rPr lang="de-CH" smtClean="0"/>
              <a:pPr>
                <a:defRPr/>
              </a:pPr>
              <a:t>37</a:t>
            </a:fld>
            <a:endParaRPr lang="de-CH"/>
          </a:p>
        </p:txBody>
      </p:sp>
    </p:spTree>
    <p:extLst>
      <p:ext uri="{BB962C8B-B14F-4D97-AF65-F5344CB8AC3E}">
        <p14:creationId xmlns:p14="http://schemas.microsoft.com/office/powerpoint/2010/main" val="9563902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this table</a:t>
            </a:r>
            <a:r>
              <a:rPr lang="en-US" baseline="0" dirty="0"/>
              <a:t> shows a classification of circular accelerator with respect to several features of the bending field and the temporal </a:t>
            </a:r>
            <a:r>
              <a:rPr lang="en-US" baseline="0" dirty="0" err="1"/>
              <a:t>behaviour</a:t>
            </a:r>
            <a:endParaRPr lang="en-US" baseline="0" dirty="0"/>
          </a:p>
          <a:p>
            <a:endParaRPr lang="en-US" baseline="0" dirty="0"/>
          </a:p>
          <a:p>
            <a:r>
              <a:rPr lang="en-US" baseline="0" dirty="0"/>
              <a:t>for example the </a:t>
            </a:r>
            <a:r>
              <a:rPr lang="en-US" baseline="0" dirty="0" err="1"/>
              <a:t>betatron</a:t>
            </a:r>
            <a:r>
              <a:rPr lang="en-US" baseline="0" dirty="0"/>
              <a:t> in the first line is an induction accelerator, which means the </a:t>
            </a:r>
            <a:r>
              <a:rPr lang="en-US" baseline="0" dirty="0" err="1"/>
              <a:t>acc</a:t>
            </a:r>
            <a:r>
              <a:rPr lang="en-US" baseline="0" dirty="0"/>
              <a:t> voltage is generated by the time variation of the bending field; the radius stays constant; the radial slope of the bending field provides stability; however the field must be cycled which strongly limits the attainable average beam current</a:t>
            </a:r>
          </a:p>
          <a:p>
            <a:endParaRPr lang="en-US" baseline="0" dirty="0"/>
          </a:p>
          <a:p>
            <a:r>
              <a:rPr lang="en-US" baseline="0" dirty="0"/>
              <a:t>I cannot go through all concepts, but what you can keep from this slide is that the isochronous cyclotron is best suited, since it allows CW operation, has sufficient focusing to reach reasonably high energies, and can achieve low losses in the 10e-4 region </a:t>
            </a:r>
            <a:endParaRPr lang="en-US" dirty="0"/>
          </a:p>
        </p:txBody>
      </p:sp>
      <p:sp>
        <p:nvSpPr>
          <p:cNvPr id="4" name="Foliennummernplatzhalter 3"/>
          <p:cNvSpPr>
            <a:spLocks noGrp="1"/>
          </p:cNvSpPr>
          <p:nvPr>
            <p:ph type="sldNum" sz="quarter" idx="10"/>
          </p:nvPr>
        </p:nvSpPr>
        <p:spPr/>
        <p:txBody>
          <a:bodyPr/>
          <a:lstStyle/>
          <a:p>
            <a:pPr>
              <a:defRPr/>
            </a:pPr>
            <a:fld id="{F233D972-AAB9-422E-80F6-2508592066DB}" type="slidenum">
              <a:rPr lang="de-CH" smtClean="0"/>
              <a:pPr>
                <a:defRPr/>
              </a:pPr>
              <a:t>38</a:t>
            </a:fld>
            <a:endParaRPr lang="de-CH"/>
          </a:p>
        </p:txBody>
      </p:sp>
    </p:spTree>
    <p:extLst>
      <p:ext uri="{BB962C8B-B14F-4D97-AF65-F5344CB8AC3E}">
        <p14:creationId xmlns:p14="http://schemas.microsoft.com/office/powerpoint/2010/main" val="1701355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F233D972-AAB9-422E-80F6-2508592066DB}" type="slidenum">
              <a:rPr lang="de-CH" smtClean="0"/>
              <a:pPr>
                <a:defRPr/>
              </a:pPr>
              <a:t>3</a:t>
            </a:fld>
            <a:endParaRPr lang="de-CH"/>
          </a:p>
        </p:txBody>
      </p:sp>
    </p:spTree>
    <p:extLst>
      <p:ext uri="{BB962C8B-B14F-4D97-AF65-F5344CB8AC3E}">
        <p14:creationId xmlns:p14="http://schemas.microsoft.com/office/powerpoint/2010/main" val="30164537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one slide with some selected arguments pro and contra cyclotrons…</a:t>
            </a:r>
          </a:p>
          <a:p>
            <a:endParaRPr lang="en-US" dirty="0"/>
          </a:p>
          <a:p>
            <a:r>
              <a:rPr lang="en-US" dirty="0"/>
              <a:t>injection and extraction are critical since typically</a:t>
            </a:r>
            <a:r>
              <a:rPr lang="en-US" baseline="0" dirty="0"/>
              <a:t> one has to place material close to the beam, which causes losses by scattering; in a </a:t>
            </a:r>
            <a:r>
              <a:rPr lang="en-US" baseline="0" dirty="0" err="1"/>
              <a:t>sc</a:t>
            </a:r>
            <a:r>
              <a:rPr lang="en-US" baseline="0" dirty="0"/>
              <a:t> linac in comparison the aperture is large and you have no extraction issues</a:t>
            </a:r>
            <a:endParaRPr lang="en-US" dirty="0"/>
          </a:p>
        </p:txBody>
      </p:sp>
      <p:sp>
        <p:nvSpPr>
          <p:cNvPr id="4" name="Foliennummernplatzhalter 3"/>
          <p:cNvSpPr>
            <a:spLocks noGrp="1"/>
          </p:cNvSpPr>
          <p:nvPr>
            <p:ph type="sldNum" sz="quarter" idx="10"/>
          </p:nvPr>
        </p:nvSpPr>
        <p:spPr/>
        <p:txBody>
          <a:bodyPr/>
          <a:lstStyle/>
          <a:p>
            <a:pPr>
              <a:defRPr/>
            </a:pPr>
            <a:fld id="{F233D972-AAB9-422E-80F6-2508592066DB}" type="slidenum">
              <a:rPr lang="de-CH" smtClean="0"/>
              <a:pPr>
                <a:defRPr/>
              </a:pPr>
              <a:t>39</a:t>
            </a:fld>
            <a:endParaRPr lang="de-CH"/>
          </a:p>
        </p:txBody>
      </p:sp>
    </p:spTree>
    <p:extLst>
      <p:ext uri="{BB962C8B-B14F-4D97-AF65-F5344CB8AC3E}">
        <p14:creationId xmlns:p14="http://schemas.microsoft.com/office/powerpoint/2010/main" val="14032203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F233D972-AAB9-422E-80F6-2508592066DB}" type="slidenum">
              <a:rPr lang="de-CH" smtClean="0"/>
              <a:pPr>
                <a:defRPr/>
              </a:pPr>
              <a:t>41</a:t>
            </a:fld>
            <a:endParaRPr lang="de-CH"/>
          </a:p>
        </p:txBody>
      </p:sp>
    </p:spTree>
    <p:extLst>
      <p:ext uri="{BB962C8B-B14F-4D97-AF65-F5344CB8AC3E}">
        <p14:creationId xmlns:p14="http://schemas.microsoft.com/office/powerpoint/2010/main" val="38015123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F233D972-AAB9-422E-80F6-2508592066DB}" type="slidenum">
              <a:rPr lang="de-CH" smtClean="0"/>
              <a:pPr>
                <a:defRPr/>
              </a:pPr>
              <a:t>42</a:t>
            </a:fld>
            <a:endParaRPr lang="de-CH"/>
          </a:p>
        </p:txBody>
      </p:sp>
    </p:spTree>
    <p:extLst>
      <p:ext uri="{BB962C8B-B14F-4D97-AF65-F5344CB8AC3E}">
        <p14:creationId xmlns:p14="http://schemas.microsoft.com/office/powerpoint/2010/main" val="29113067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next I show you a few pictures</a:t>
            </a:r>
            <a:r>
              <a:rPr lang="en-US" baseline="0" dirty="0"/>
              <a:t> and really basic information from selected existing cyclotrons</a:t>
            </a:r>
            <a:endParaRPr lang="en-US" dirty="0"/>
          </a:p>
        </p:txBody>
      </p:sp>
      <p:sp>
        <p:nvSpPr>
          <p:cNvPr id="4" name="Foliennummernplatzhalter 3"/>
          <p:cNvSpPr>
            <a:spLocks noGrp="1"/>
          </p:cNvSpPr>
          <p:nvPr>
            <p:ph type="sldNum" sz="quarter" idx="10"/>
          </p:nvPr>
        </p:nvSpPr>
        <p:spPr/>
        <p:txBody>
          <a:bodyPr/>
          <a:lstStyle/>
          <a:p>
            <a:pPr>
              <a:defRPr/>
            </a:pPr>
            <a:fld id="{F233D972-AAB9-422E-80F6-2508592066DB}" type="slidenum">
              <a:rPr lang="de-CH" smtClean="0"/>
              <a:pPr>
                <a:defRPr/>
              </a:pPr>
              <a:t>5</a:t>
            </a:fld>
            <a:endParaRPr lang="de-CH"/>
          </a:p>
        </p:txBody>
      </p:sp>
    </p:spTree>
    <p:extLst>
      <p:ext uri="{BB962C8B-B14F-4D97-AF65-F5344CB8AC3E}">
        <p14:creationId xmlns:p14="http://schemas.microsoft.com/office/powerpoint/2010/main" val="3343968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two major schemes exist to realize the extraction of high intensity beams from cyclotrons; I mentioned many</a:t>
            </a:r>
            <a:r>
              <a:rPr lang="en-US" baseline="0" dirty="0"/>
              <a:t> times the scheme that utilizes an electrostatic deflector</a:t>
            </a:r>
          </a:p>
          <a:p>
            <a:endParaRPr lang="en-US" baseline="0" dirty="0"/>
          </a:p>
          <a:p>
            <a:r>
              <a:rPr lang="en-US" baseline="0" dirty="0"/>
              <a:t>an alternative is to accelerate ions that carry electrons and strip these electrons using an extraction foil; with H- the charge can be changed to H+ which reverses the deflection angle in a magnetic field; H2+ has the advantage of a higher binding energy of the electron and thus lower random losses; however the charge to mass ratio is ½ requiring stronger magnets and the extraction scheme is more difficult since the bending radius changes by two but dos not change polarity when this electron is stripped</a:t>
            </a:r>
            <a:endParaRPr lang="en-US" dirty="0"/>
          </a:p>
        </p:txBody>
      </p:sp>
      <p:sp>
        <p:nvSpPr>
          <p:cNvPr id="4" name="Foliennummernplatzhalter 3"/>
          <p:cNvSpPr>
            <a:spLocks noGrp="1"/>
          </p:cNvSpPr>
          <p:nvPr>
            <p:ph type="sldNum" sz="quarter" idx="10"/>
          </p:nvPr>
        </p:nvSpPr>
        <p:spPr/>
        <p:txBody>
          <a:bodyPr/>
          <a:lstStyle/>
          <a:p>
            <a:pPr>
              <a:defRPr/>
            </a:pPr>
            <a:fld id="{F233D972-AAB9-422E-80F6-2508592066DB}" type="slidenum">
              <a:rPr lang="de-CH" smtClean="0"/>
              <a:pPr>
                <a:defRPr/>
              </a:pPr>
              <a:t>8</a:t>
            </a:fld>
            <a:endParaRPr lang="de-CH"/>
          </a:p>
        </p:txBody>
      </p:sp>
    </p:spTree>
    <p:extLst>
      <p:ext uri="{BB962C8B-B14F-4D97-AF65-F5344CB8AC3E}">
        <p14:creationId xmlns:p14="http://schemas.microsoft.com/office/powerpoint/2010/main" val="8605210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the </a:t>
            </a:r>
            <a:r>
              <a:rPr lang="en-US" dirty="0" err="1"/>
              <a:t>conceptional</a:t>
            </a:r>
            <a:r>
              <a:rPr lang="en-US" dirty="0"/>
              <a:t> drawing shows the electrostatic extraction channel in the PSI Ring cyclotron; we have a cathode which is negatively charged against ground; the anode</a:t>
            </a:r>
            <a:r>
              <a:rPr lang="en-US" baseline="0" dirty="0"/>
              <a:t> is made from thin tungsten stripes, 50um; tungsten can withstand high temperatures, that is when the electrode is accidentally hit by the beam; the gap is 16mm, the voltage 140kV and the deflection angle 8mrad; in addition the element has s mall collimator and several stripes for diagnostic purposes</a:t>
            </a:r>
          </a:p>
          <a:p>
            <a:endParaRPr lang="en-US" baseline="0" dirty="0"/>
          </a:p>
          <a:p>
            <a:r>
              <a:rPr lang="en-US" baseline="0" dirty="0"/>
              <a:t>the </a:t>
            </a:r>
            <a:r>
              <a:rPr lang="en-US" baseline="0" dirty="0" err="1"/>
              <a:t>foto</a:t>
            </a:r>
            <a:r>
              <a:rPr lang="en-US" baseline="0" dirty="0"/>
              <a:t> shows the injection element that exhibits a similar layout</a:t>
            </a:r>
            <a:endParaRPr lang="en-US" dirty="0"/>
          </a:p>
        </p:txBody>
      </p:sp>
      <p:sp>
        <p:nvSpPr>
          <p:cNvPr id="4" name="Foliennummernplatzhalter 3"/>
          <p:cNvSpPr>
            <a:spLocks noGrp="1"/>
          </p:cNvSpPr>
          <p:nvPr>
            <p:ph type="sldNum" sz="quarter" idx="10"/>
          </p:nvPr>
        </p:nvSpPr>
        <p:spPr/>
        <p:txBody>
          <a:bodyPr/>
          <a:lstStyle/>
          <a:p>
            <a:pPr>
              <a:defRPr/>
            </a:pPr>
            <a:fld id="{F233D972-AAB9-422E-80F6-2508592066DB}" type="slidenum">
              <a:rPr lang="de-CH" smtClean="0"/>
              <a:pPr>
                <a:defRPr/>
              </a:pPr>
              <a:t>9</a:t>
            </a:fld>
            <a:endParaRPr lang="de-CH"/>
          </a:p>
        </p:txBody>
      </p:sp>
    </p:spTree>
    <p:extLst>
      <p:ext uri="{BB962C8B-B14F-4D97-AF65-F5344CB8AC3E}">
        <p14:creationId xmlns:p14="http://schemas.microsoft.com/office/powerpoint/2010/main" val="3879684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for the stripping scheme one needs an extraction foil and here I give a few comments on that</a:t>
            </a:r>
          </a:p>
          <a:p>
            <a:endParaRPr lang="en-US" dirty="0"/>
          </a:p>
          <a:p>
            <a:r>
              <a:rPr lang="en-US" dirty="0"/>
              <a:t>of course also the extraction foil undergoes a high thermal stress; fatigue effects, sublimation and radiation damage are issues</a:t>
            </a:r>
          </a:p>
          <a:p>
            <a:endParaRPr lang="en-US" dirty="0"/>
          </a:p>
          <a:p>
            <a:r>
              <a:rPr lang="en-US" dirty="0"/>
              <a:t>also the conversion efficiency is not perfect;</a:t>
            </a:r>
            <a:r>
              <a:rPr lang="en-US" baseline="0" dirty="0"/>
              <a:t> the small probabilities for the generation of unwanted charge states must be considered</a:t>
            </a:r>
            <a:endParaRPr lang="en-US" dirty="0"/>
          </a:p>
        </p:txBody>
      </p:sp>
      <p:sp>
        <p:nvSpPr>
          <p:cNvPr id="4" name="Foliennummernplatzhalter 3"/>
          <p:cNvSpPr>
            <a:spLocks noGrp="1"/>
          </p:cNvSpPr>
          <p:nvPr>
            <p:ph type="sldNum" sz="quarter" idx="10"/>
          </p:nvPr>
        </p:nvSpPr>
        <p:spPr/>
        <p:txBody>
          <a:bodyPr/>
          <a:lstStyle/>
          <a:p>
            <a:pPr>
              <a:defRPr/>
            </a:pPr>
            <a:fld id="{F233D972-AAB9-422E-80F6-2508592066DB}" type="slidenum">
              <a:rPr lang="de-CH" smtClean="0"/>
              <a:pPr>
                <a:defRPr/>
              </a:pPr>
              <a:t>10</a:t>
            </a:fld>
            <a:endParaRPr lang="de-CH"/>
          </a:p>
        </p:txBody>
      </p:sp>
    </p:spTree>
    <p:extLst>
      <p:ext uri="{BB962C8B-B14F-4D97-AF65-F5344CB8AC3E}">
        <p14:creationId xmlns:p14="http://schemas.microsoft.com/office/powerpoint/2010/main" val="1907208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here you see a sketch of the multiple extraction paths in the TRIUMF cyclotron; this machine accelerates</a:t>
            </a:r>
            <a:r>
              <a:rPr lang="en-US" baseline="0" dirty="0"/>
              <a:t> H- ions which can be extracted at different radii, that means energies, and locations; you see how the bending radius changes polarity </a:t>
            </a:r>
            <a:endParaRPr lang="en-US" dirty="0"/>
          </a:p>
        </p:txBody>
      </p:sp>
      <p:sp>
        <p:nvSpPr>
          <p:cNvPr id="4" name="Foliennummernplatzhalter 3"/>
          <p:cNvSpPr>
            <a:spLocks noGrp="1"/>
          </p:cNvSpPr>
          <p:nvPr>
            <p:ph type="sldNum" sz="quarter" idx="10"/>
          </p:nvPr>
        </p:nvSpPr>
        <p:spPr/>
        <p:txBody>
          <a:bodyPr/>
          <a:lstStyle/>
          <a:p>
            <a:pPr>
              <a:defRPr/>
            </a:pPr>
            <a:fld id="{F233D972-AAB9-422E-80F6-2508592066DB}" type="slidenum">
              <a:rPr lang="de-CH" smtClean="0"/>
              <a:pPr>
                <a:defRPr/>
              </a:pPr>
              <a:t>11</a:t>
            </a:fld>
            <a:endParaRPr lang="de-CH"/>
          </a:p>
        </p:txBody>
      </p:sp>
    </p:spTree>
    <p:extLst>
      <p:ext uri="{BB962C8B-B14F-4D97-AF65-F5344CB8AC3E}">
        <p14:creationId xmlns:p14="http://schemas.microsoft.com/office/powerpoint/2010/main" val="3370476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the DAEDALUS cyclotron is presently planned to</a:t>
            </a:r>
            <a:r>
              <a:rPr lang="en-US" baseline="0" dirty="0"/>
              <a:t> drive neutrino production targets; H2+ is chosen due to advantages in space charge effects, and the possibility of stripping extraction</a:t>
            </a:r>
            <a:endParaRPr lang="en-US" dirty="0"/>
          </a:p>
          <a:p>
            <a:endParaRPr lang="en-US" dirty="0"/>
          </a:p>
          <a:p>
            <a:r>
              <a:rPr lang="en-US" dirty="0"/>
              <a:t>here is an example for H2+ stripping extraction; by stripping the sign</a:t>
            </a:r>
            <a:r>
              <a:rPr lang="en-US" baseline="0" dirty="0"/>
              <a:t> of the charge does not change, however the bending radius is halved at the foil</a:t>
            </a:r>
            <a:endParaRPr lang="en-US" dirty="0"/>
          </a:p>
        </p:txBody>
      </p:sp>
      <p:sp>
        <p:nvSpPr>
          <p:cNvPr id="4" name="Foliennummernplatzhalter 3"/>
          <p:cNvSpPr>
            <a:spLocks noGrp="1"/>
          </p:cNvSpPr>
          <p:nvPr>
            <p:ph type="sldNum" sz="quarter" idx="10"/>
          </p:nvPr>
        </p:nvSpPr>
        <p:spPr/>
        <p:txBody>
          <a:bodyPr/>
          <a:lstStyle/>
          <a:p>
            <a:pPr>
              <a:defRPr/>
            </a:pPr>
            <a:fld id="{F233D972-AAB9-422E-80F6-2508592066DB}" type="slidenum">
              <a:rPr lang="de-CH" smtClean="0"/>
              <a:pPr>
                <a:defRPr/>
              </a:pPr>
              <a:t>12</a:t>
            </a:fld>
            <a:endParaRPr lang="de-CH"/>
          </a:p>
        </p:txBody>
      </p:sp>
    </p:spTree>
    <p:extLst>
      <p:ext uri="{BB962C8B-B14F-4D97-AF65-F5344CB8AC3E}">
        <p14:creationId xmlns:p14="http://schemas.microsoft.com/office/powerpoint/2010/main" val="41018567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next I show you a few pictures</a:t>
            </a:r>
            <a:r>
              <a:rPr lang="en-US" baseline="0" dirty="0"/>
              <a:t> and really basic information from selected existing cyclotrons</a:t>
            </a:r>
            <a:endParaRPr lang="en-US" dirty="0"/>
          </a:p>
        </p:txBody>
      </p:sp>
      <p:sp>
        <p:nvSpPr>
          <p:cNvPr id="4" name="Foliennummernplatzhalter 3"/>
          <p:cNvSpPr>
            <a:spLocks noGrp="1"/>
          </p:cNvSpPr>
          <p:nvPr>
            <p:ph type="sldNum" sz="quarter" idx="10"/>
          </p:nvPr>
        </p:nvSpPr>
        <p:spPr/>
        <p:txBody>
          <a:bodyPr/>
          <a:lstStyle/>
          <a:p>
            <a:pPr>
              <a:defRPr/>
            </a:pPr>
            <a:fld id="{F233D972-AAB9-422E-80F6-2508592066DB}" type="slidenum">
              <a:rPr lang="de-CH" smtClean="0"/>
              <a:pPr>
                <a:defRPr/>
              </a:pPr>
              <a:t>13</a:t>
            </a:fld>
            <a:endParaRPr lang="de-CH"/>
          </a:p>
        </p:txBody>
      </p:sp>
    </p:spTree>
    <p:extLst>
      <p:ext uri="{BB962C8B-B14F-4D97-AF65-F5344CB8AC3E}">
        <p14:creationId xmlns:p14="http://schemas.microsoft.com/office/powerpoint/2010/main" val="3343968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endParaRPr lang="de-CH"/>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CH"/>
          </a:p>
        </p:txBody>
      </p:sp>
      <p:sp>
        <p:nvSpPr>
          <p:cNvPr id="4" name="Datumsplatzhalter 3"/>
          <p:cNvSpPr>
            <a:spLocks noGrp="1"/>
          </p:cNvSpPr>
          <p:nvPr>
            <p:ph type="dt" sz="half" idx="10"/>
          </p:nvPr>
        </p:nvSpPr>
        <p:spPr/>
        <p:txBody>
          <a:bodyPr/>
          <a:lstStyle>
            <a:lvl1pPr>
              <a:defRPr/>
            </a:lvl1pPr>
          </a:lstStyle>
          <a:p>
            <a:pPr>
              <a:defRPr/>
            </a:pPr>
            <a:endParaRPr lang="de-CH"/>
          </a:p>
        </p:txBody>
      </p:sp>
      <p:sp>
        <p:nvSpPr>
          <p:cNvPr id="5" name="Fußzeilenplatzhalter 4"/>
          <p:cNvSpPr>
            <a:spLocks noGrp="1"/>
          </p:cNvSpPr>
          <p:nvPr>
            <p:ph type="ftr" sz="quarter" idx="11"/>
          </p:nvPr>
        </p:nvSpPr>
        <p:spPr/>
        <p:txBody>
          <a:bodyPr/>
          <a:lstStyle>
            <a:lvl1pPr>
              <a:defRPr/>
            </a:lvl1pPr>
          </a:lstStyle>
          <a:p>
            <a:pPr>
              <a:defRPr/>
            </a:pPr>
            <a:endParaRPr lang="de-CH"/>
          </a:p>
        </p:txBody>
      </p:sp>
      <p:sp>
        <p:nvSpPr>
          <p:cNvPr id="6" name="Foliennummernplatzhalter 5"/>
          <p:cNvSpPr>
            <a:spLocks noGrp="1"/>
          </p:cNvSpPr>
          <p:nvPr>
            <p:ph type="sldNum" sz="quarter" idx="12"/>
          </p:nvPr>
        </p:nvSpPr>
        <p:spPr/>
        <p:txBody>
          <a:bodyPr/>
          <a:lstStyle>
            <a:lvl1pPr>
              <a:defRPr/>
            </a:lvl1pPr>
          </a:lstStyle>
          <a:p>
            <a:pPr>
              <a:defRPr/>
            </a:pPr>
            <a:fld id="{6854E60C-A2ED-4145-95B8-1200BC3BBF1B}" type="slidenum">
              <a:rPr lang="de-CH"/>
              <a:pPr>
                <a:defRPr/>
              </a:pPr>
              <a:t>‹#›</a:t>
            </a:fld>
            <a:endParaRPr lang="de-CH"/>
          </a:p>
        </p:txBody>
      </p:sp>
    </p:spTree>
    <p:extLst>
      <p:ext uri="{BB962C8B-B14F-4D97-AF65-F5344CB8AC3E}">
        <p14:creationId xmlns:p14="http://schemas.microsoft.com/office/powerpoint/2010/main" val="2083971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cxnSp>
        <p:nvCxnSpPr>
          <p:cNvPr id="4" name="Gerade Verbindung 3"/>
          <p:cNvCxnSpPr/>
          <p:nvPr userDrawn="1"/>
        </p:nvCxnSpPr>
        <p:spPr>
          <a:xfrm>
            <a:off x="827088" y="6561138"/>
            <a:ext cx="7129462" cy="0"/>
          </a:xfrm>
          <a:prstGeom prst="line">
            <a:avLst/>
          </a:prstGeom>
          <a:ln w="22225">
            <a:solidFill>
              <a:schemeClr val="accent5">
                <a:lumMod val="60000"/>
                <a:lumOff val="40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pic>
        <p:nvPicPr>
          <p:cNvPr id="5" name="Grafik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23850" y="6381750"/>
            <a:ext cx="360363"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457200" y="274638"/>
            <a:ext cx="8229600" cy="778098"/>
          </a:xfrm>
        </p:spPr>
        <p:txBody>
          <a:bodyPr>
            <a:normAutofit/>
          </a:bodyPr>
          <a:lstStyle>
            <a:lvl1pPr>
              <a:defRPr sz="3000"/>
            </a:lvl1pPr>
          </a:lstStyle>
          <a:p>
            <a:r>
              <a:rPr lang="de-DE"/>
              <a:t>Titelmasterformat durch Klicken bearbeiten</a:t>
            </a:r>
            <a:endParaRPr lang="de-CH"/>
          </a:p>
        </p:txBody>
      </p:sp>
      <p:sp>
        <p:nvSpPr>
          <p:cNvPr id="3" name="Inhaltsplatzhalter 2"/>
          <p:cNvSpPr>
            <a:spLocks noGrp="1"/>
          </p:cNvSpPr>
          <p:nvPr>
            <p:ph idx="1"/>
          </p:nvPr>
        </p:nvSpPr>
        <p:spPr>
          <a:xfrm>
            <a:off x="457200" y="1196752"/>
            <a:ext cx="8229600" cy="4929411"/>
          </a:xfrm>
        </p:spPr>
        <p:txBody>
          <a:bodyPr/>
          <a:lstStyle>
            <a:lvl1pPr>
              <a:defRPr sz="2800"/>
            </a:lvl1pPr>
            <a:lvl2pPr>
              <a:defRPr sz="2400">
                <a:solidFill>
                  <a:schemeClr val="accent4">
                    <a:lumMod val="75000"/>
                  </a:schemeClr>
                </a:solidFill>
              </a:defRPr>
            </a:lvl2pPr>
            <a:lvl3pPr>
              <a:defRPr sz="2000">
                <a:solidFill>
                  <a:schemeClr val="accent6">
                    <a:lumMod val="50000"/>
                  </a:schemeClr>
                </a:solidFill>
              </a:defRPr>
            </a:lvl3pPr>
            <a:lvl4pPr>
              <a:defRPr sz="1600">
                <a:solidFill>
                  <a:schemeClr val="accent1">
                    <a:lumMod val="50000"/>
                  </a:schemeClr>
                </a:solidFill>
              </a:defRPr>
            </a:lvl4pPr>
            <a:lvl5pPr>
              <a:defRPr sz="1600">
                <a:solidFill>
                  <a:schemeClr val="accent2">
                    <a:lumMod val="50000"/>
                  </a:schemeClr>
                </a:solidFill>
              </a:defRPr>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6" name="Foliennummernplatzhalter 5"/>
          <p:cNvSpPr>
            <a:spLocks noGrp="1"/>
          </p:cNvSpPr>
          <p:nvPr>
            <p:ph type="sldNum" sz="quarter" idx="10"/>
          </p:nvPr>
        </p:nvSpPr>
        <p:spPr>
          <a:effectLst>
            <a:outerShdw blurRad="50800" dist="38100" dir="2700000" algn="tl" rotWithShape="0">
              <a:prstClr val="black">
                <a:alpha val="40000"/>
              </a:prstClr>
            </a:outerShdw>
          </a:effectLst>
        </p:spPr>
        <p:txBody>
          <a:bodyPr/>
          <a:lstStyle>
            <a:lvl1pPr>
              <a:defRPr smtClean="0">
                <a:solidFill>
                  <a:schemeClr val="accent5">
                    <a:lumMod val="75000"/>
                  </a:schemeClr>
                </a:solidFill>
              </a:defRPr>
            </a:lvl1pPr>
          </a:lstStyle>
          <a:p>
            <a:pPr>
              <a:defRPr/>
            </a:pPr>
            <a:fld id="{40486FA2-F7BB-4886-8833-4714DED97ACE}" type="slidenum">
              <a:rPr lang="en-US"/>
              <a:pPr>
                <a:defRPr/>
              </a:pPr>
              <a:t>‹#›</a:t>
            </a:fld>
            <a:endParaRPr lang="en-US" dirty="0"/>
          </a:p>
        </p:txBody>
      </p:sp>
    </p:spTree>
    <p:extLst>
      <p:ext uri="{BB962C8B-B14F-4D97-AF65-F5344CB8AC3E}">
        <p14:creationId xmlns:p14="http://schemas.microsoft.com/office/powerpoint/2010/main" val="1416917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Titelmasterformat durch Klicken bearbeiten</a:t>
            </a:r>
            <a:endParaRPr lang="de-CH" dirty="0"/>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Datumsplatzhalter 3"/>
          <p:cNvSpPr>
            <a:spLocks noGrp="1"/>
          </p:cNvSpPr>
          <p:nvPr>
            <p:ph type="dt" sz="half" idx="10"/>
          </p:nvPr>
        </p:nvSpPr>
        <p:spPr/>
        <p:txBody>
          <a:bodyPr/>
          <a:lstStyle>
            <a:lvl1pPr>
              <a:defRPr/>
            </a:lvl1pPr>
          </a:lstStyle>
          <a:p>
            <a:pPr>
              <a:defRPr/>
            </a:pPr>
            <a:endParaRPr lang="de-CH"/>
          </a:p>
        </p:txBody>
      </p:sp>
      <p:sp>
        <p:nvSpPr>
          <p:cNvPr id="6" name="Fußzeilenplatzhalter 4"/>
          <p:cNvSpPr>
            <a:spLocks noGrp="1"/>
          </p:cNvSpPr>
          <p:nvPr>
            <p:ph type="ftr" sz="quarter" idx="11"/>
          </p:nvPr>
        </p:nvSpPr>
        <p:spPr/>
        <p:txBody>
          <a:bodyPr/>
          <a:lstStyle>
            <a:lvl1pPr>
              <a:defRPr/>
            </a:lvl1pPr>
          </a:lstStyle>
          <a:p>
            <a:pPr>
              <a:defRPr/>
            </a:pPr>
            <a:endParaRPr lang="de-CH"/>
          </a:p>
        </p:txBody>
      </p:sp>
      <p:sp>
        <p:nvSpPr>
          <p:cNvPr id="7" name="Foliennummernplatzhalter 5"/>
          <p:cNvSpPr>
            <a:spLocks noGrp="1"/>
          </p:cNvSpPr>
          <p:nvPr>
            <p:ph type="sldNum" sz="quarter" idx="12"/>
          </p:nvPr>
        </p:nvSpPr>
        <p:spPr/>
        <p:txBody>
          <a:bodyPr/>
          <a:lstStyle>
            <a:lvl1pPr>
              <a:defRPr/>
            </a:lvl1pPr>
          </a:lstStyle>
          <a:p>
            <a:pPr>
              <a:defRPr/>
            </a:pPr>
            <a:fld id="{16D4A548-7074-4860-AC52-B506E85B04B5}" type="slidenum">
              <a:rPr lang="de-CH"/>
              <a:pPr>
                <a:defRPr/>
              </a:pPr>
              <a:t>‹#›</a:t>
            </a:fld>
            <a:endParaRPr lang="de-CH"/>
          </a:p>
        </p:txBody>
      </p:sp>
    </p:spTree>
    <p:extLst>
      <p:ext uri="{BB962C8B-B14F-4D97-AF65-F5344CB8AC3E}">
        <p14:creationId xmlns:p14="http://schemas.microsoft.com/office/powerpoint/2010/main" val="1241624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endParaRPr lang="de-CH"/>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Datumsplatzhalter 3"/>
          <p:cNvSpPr>
            <a:spLocks noGrp="1"/>
          </p:cNvSpPr>
          <p:nvPr>
            <p:ph type="dt" sz="half" idx="10"/>
          </p:nvPr>
        </p:nvSpPr>
        <p:spPr/>
        <p:txBody>
          <a:bodyPr/>
          <a:lstStyle>
            <a:lvl1pPr>
              <a:defRPr/>
            </a:lvl1pPr>
          </a:lstStyle>
          <a:p>
            <a:pPr>
              <a:defRPr/>
            </a:pPr>
            <a:endParaRPr lang="de-CH"/>
          </a:p>
        </p:txBody>
      </p:sp>
      <p:sp>
        <p:nvSpPr>
          <p:cNvPr id="8" name="Fußzeilenplatzhalter 4"/>
          <p:cNvSpPr>
            <a:spLocks noGrp="1"/>
          </p:cNvSpPr>
          <p:nvPr>
            <p:ph type="ftr" sz="quarter" idx="11"/>
          </p:nvPr>
        </p:nvSpPr>
        <p:spPr/>
        <p:txBody>
          <a:bodyPr/>
          <a:lstStyle>
            <a:lvl1pPr>
              <a:defRPr/>
            </a:lvl1pPr>
          </a:lstStyle>
          <a:p>
            <a:pPr>
              <a:defRPr/>
            </a:pPr>
            <a:endParaRPr lang="de-CH"/>
          </a:p>
        </p:txBody>
      </p:sp>
      <p:sp>
        <p:nvSpPr>
          <p:cNvPr id="9" name="Foliennummernplatzhalter 5"/>
          <p:cNvSpPr>
            <a:spLocks noGrp="1"/>
          </p:cNvSpPr>
          <p:nvPr>
            <p:ph type="sldNum" sz="quarter" idx="12"/>
          </p:nvPr>
        </p:nvSpPr>
        <p:spPr/>
        <p:txBody>
          <a:bodyPr/>
          <a:lstStyle>
            <a:lvl1pPr>
              <a:defRPr/>
            </a:lvl1pPr>
          </a:lstStyle>
          <a:p>
            <a:pPr>
              <a:defRPr/>
            </a:pPr>
            <a:fld id="{0CDD05BF-2EDD-417C-A4AA-14CF01E3E75B}" type="slidenum">
              <a:rPr lang="de-CH"/>
              <a:pPr>
                <a:defRPr/>
              </a:pPr>
              <a:t>‹#›</a:t>
            </a:fld>
            <a:endParaRPr lang="de-CH"/>
          </a:p>
        </p:txBody>
      </p:sp>
    </p:spTree>
    <p:extLst>
      <p:ext uri="{BB962C8B-B14F-4D97-AF65-F5344CB8AC3E}">
        <p14:creationId xmlns:p14="http://schemas.microsoft.com/office/powerpoint/2010/main" val="394154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Datumsplatzhalter 3"/>
          <p:cNvSpPr>
            <a:spLocks noGrp="1"/>
          </p:cNvSpPr>
          <p:nvPr>
            <p:ph type="dt" sz="half" idx="10"/>
          </p:nvPr>
        </p:nvSpPr>
        <p:spPr/>
        <p:txBody>
          <a:bodyPr/>
          <a:lstStyle>
            <a:lvl1pPr>
              <a:defRPr/>
            </a:lvl1pPr>
          </a:lstStyle>
          <a:p>
            <a:pPr>
              <a:defRPr/>
            </a:pPr>
            <a:endParaRPr lang="de-CH"/>
          </a:p>
        </p:txBody>
      </p:sp>
      <p:sp>
        <p:nvSpPr>
          <p:cNvPr id="4" name="Fußzeilenplatzhalter 4"/>
          <p:cNvSpPr>
            <a:spLocks noGrp="1"/>
          </p:cNvSpPr>
          <p:nvPr>
            <p:ph type="ftr" sz="quarter" idx="11"/>
          </p:nvPr>
        </p:nvSpPr>
        <p:spPr/>
        <p:txBody>
          <a:bodyPr/>
          <a:lstStyle>
            <a:lvl1pPr>
              <a:defRPr/>
            </a:lvl1pPr>
          </a:lstStyle>
          <a:p>
            <a:pPr>
              <a:defRPr/>
            </a:pPr>
            <a:endParaRPr lang="de-CH"/>
          </a:p>
        </p:txBody>
      </p:sp>
      <p:sp>
        <p:nvSpPr>
          <p:cNvPr id="5" name="Foliennummernplatzhalter 5"/>
          <p:cNvSpPr>
            <a:spLocks noGrp="1"/>
          </p:cNvSpPr>
          <p:nvPr>
            <p:ph type="sldNum" sz="quarter" idx="12"/>
          </p:nvPr>
        </p:nvSpPr>
        <p:spPr/>
        <p:txBody>
          <a:bodyPr/>
          <a:lstStyle>
            <a:lvl1pPr>
              <a:defRPr/>
            </a:lvl1pPr>
          </a:lstStyle>
          <a:p>
            <a:pPr>
              <a:defRPr/>
            </a:pPr>
            <a:fld id="{DD5A18DD-63AA-4EE1-B2ED-2200F72F112E}" type="slidenum">
              <a:rPr lang="de-CH"/>
              <a:pPr>
                <a:defRPr/>
              </a:pPr>
              <a:t>‹#›</a:t>
            </a:fld>
            <a:endParaRPr lang="de-CH"/>
          </a:p>
        </p:txBody>
      </p:sp>
    </p:spTree>
    <p:extLst>
      <p:ext uri="{BB962C8B-B14F-4D97-AF65-F5344CB8AC3E}">
        <p14:creationId xmlns:p14="http://schemas.microsoft.com/office/powerpoint/2010/main" val="4019811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endParaRPr lang="de-CH"/>
          </a:p>
        </p:txBody>
      </p:sp>
      <p:sp>
        <p:nvSpPr>
          <p:cNvPr id="3" name="Fußzeilenplatzhalter 4"/>
          <p:cNvSpPr>
            <a:spLocks noGrp="1"/>
          </p:cNvSpPr>
          <p:nvPr>
            <p:ph type="ftr" sz="quarter" idx="11"/>
          </p:nvPr>
        </p:nvSpPr>
        <p:spPr/>
        <p:txBody>
          <a:bodyPr/>
          <a:lstStyle>
            <a:lvl1pPr>
              <a:defRPr/>
            </a:lvl1pPr>
          </a:lstStyle>
          <a:p>
            <a:pPr>
              <a:defRPr/>
            </a:pPr>
            <a:endParaRPr lang="de-CH"/>
          </a:p>
        </p:txBody>
      </p:sp>
      <p:sp>
        <p:nvSpPr>
          <p:cNvPr id="4" name="Foliennummernplatzhalter 5"/>
          <p:cNvSpPr>
            <a:spLocks noGrp="1"/>
          </p:cNvSpPr>
          <p:nvPr>
            <p:ph type="sldNum" sz="quarter" idx="12"/>
          </p:nvPr>
        </p:nvSpPr>
        <p:spPr/>
        <p:txBody>
          <a:bodyPr/>
          <a:lstStyle>
            <a:lvl1pPr>
              <a:defRPr/>
            </a:lvl1pPr>
          </a:lstStyle>
          <a:p>
            <a:pPr>
              <a:defRPr/>
            </a:pPr>
            <a:fld id="{2D942FB7-DEA3-4CF7-BF11-336BB775F6A7}" type="slidenum">
              <a:rPr lang="de-CH"/>
              <a:pPr>
                <a:defRPr/>
              </a:pPr>
              <a:t>‹#›</a:t>
            </a:fld>
            <a:endParaRPr lang="de-CH"/>
          </a:p>
        </p:txBody>
      </p:sp>
    </p:spTree>
    <p:extLst>
      <p:ext uri="{BB962C8B-B14F-4D97-AF65-F5344CB8AC3E}">
        <p14:creationId xmlns:p14="http://schemas.microsoft.com/office/powerpoint/2010/main" val="40494813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0" y="7034"/>
            <a:ext cx="9144000" cy="68580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CH" noProof="0"/>
          </a:p>
        </p:txBody>
      </p:sp>
      <p:sp>
        <p:nvSpPr>
          <p:cNvPr id="2" name="Titel 1"/>
          <p:cNvSpPr>
            <a:spLocks noGrp="1"/>
          </p:cNvSpPr>
          <p:nvPr>
            <p:ph type="title"/>
          </p:nvPr>
        </p:nvSpPr>
        <p:spPr>
          <a:xfrm>
            <a:off x="1792288" y="1196752"/>
            <a:ext cx="5486400" cy="566738"/>
          </a:xfrm>
        </p:spPr>
        <p:txBody>
          <a:bodyPr anchor="b"/>
          <a:lstStyle>
            <a:lvl1pPr algn="l">
              <a:defRPr sz="2000" b="1"/>
            </a:lvl1pPr>
          </a:lstStyle>
          <a:p>
            <a:r>
              <a:rPr lang="de-DE"/>
              <a:t>Titelmasterformat durch Klicken bearbeiten</a:t>
            </a:r>
            <a:endParaRPr lang="de-CH"/>
          </a:p>
        </p:txBody>
      </p:sp>
      <p:sp>
        <p:nvSpPr>
          <p:cNvPr id="4" name="Textplatzhalter 3"/>
          <p:cNvSpPr>
            <a:spLocks noGrp="1"/>
          </p:cNvSpPr>
          <p:nvPr>
            <p:ph type="body" sz="half" idx="2"/>
          </p:nvPr>
        </p:nvSpPr>
        <p:spPr>
          <a:xfrm>
            <a:off x="1792288" y="176349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3"/>
          <p:cNvSpPr>
            <a:spLocks noGrp="1"/>
          </p:cNvSpPr>
          <p:nvPr>
            <p:ph type="dt" sz="half" idx="10"/>
          </p:nvPr>
        </p:nvSpPr>
        <p:spPr/>
        <p:txBody>
          <a:bodyPr/>
          <a:lstStyle>
            <a:lvl1pPr>
              <a:defRPr/>
            </a:lvl1pPr>
          </a:lstStyle>
          <a:p>
            <a:pPr>
              <a:defRPr/>
            </a:pPr>
            <a:endParaRPr lang="de-CH"/>
          </a:p>
        </p:txBody>
      </p:sp>
      <p:sp>
        <p:nvSpPr>
          <p:cNvPr id="6" name="Fußzeilenplatzhalter 4"/>
          <p:cNvSpPr>
            <a:spLocks noGrp="1"/>
          </p:cNvSpPr>
          <p:nvPr>
            <p:ph type="ftr" sz="quarter" idx="11"/>
          </p:nvPr>
        </p:nvSpPr>
        <p:spPr/>
        <p:txBody>
          <a:bodyPr/>
          <a:lstStyle>
            <a:lvl1pPr>
              <a:defRPr/>
            </a:lvl1pPr>
          </a:lstStyle>
          <a:p>
            <a:pPr>
              <a:defRPr/>
            </a:pPr>
            <a:endParaRPr lang="de-CH"/>
          </a:p>
        </p:txBody>
      </p:sp>
      <p:sp>
        <p:nvSpPr>
          <p:cNvPr id="7" name="Foliennummernplatzhalter 5"/>
          <p:cNvSpPr>
            <a:spLocks noGrp="1"/>
          </p:cNvSpPr>
          <p:nvPr>
            <p:ph type="sldNum" sz="quarter" idx="12"/>
          </p:nvPr>
        </p:nvSpPr>
        <p:spPr/>
        <p:txBody>
          <a:bodyPr/>
          <a:lstStyle>
            <a:lvl1pPr>
              <a:defRPr/>
            </a:lvl1pPr>
          </a:lstStyle>
          <a:p>
            <a:pPr>
              <a:defRPr/>
            </a:pPr>
            <a:fld id="{EB680B01-6A3B-40FE-8FF2-AFD0D3669CB1}" type="slidenum">
              <a:rPr lang="de-CH"/>
              <a:pPr>
                <a:defRPr/>
              </a:pPr>
              <a:t>‹#›</a:t>
            </a:fld>
            <a:endParaRPr lang="de-CH"/>
          </a:p>
        </p:txBody>
      </p:sp>
    </p:spTree>
    <p:extLst>
      <p:ext uri="{BB962C8B-B14F-4D97-AF65-F5344CB8AC3E}">
        <p14:creationId xmlns:p14="http://schemas.microsoft.com/office/powerpoint/2010/main" val="2561222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3426005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t>Titelmasterformat durch Klicken bearbeiten</a:t>
            </a:r>
            <a:endParaRPr lang="de-CH"/>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endParaRPr lang="de-CH"/>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de-CH"/>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AEB95AC0-0655-4E1D-9703-70499522497D}" type="slidenum">
              <a:rPr lang="de-CH"/>
              <a:pPr>
                <a:defRPr/>
              </a:pPr>
              <a:t>‹#›</a:t>
            </a:fld>
            <a:endParaRPr lang="de-CH"/>
          </a:p>
        </p:txBody>
      </p:sp>
    </p:spTree>
  </p:cSld>
  <p:clrMap bg1="lt1" tx1="dk1" bg2="lt2" tx2="dk2" accent1="accent1" accent2="accent2" accent3="accent3" accent4="accent4" accent5="accent5" accent6="accent6" hlink="hlink" folHlink="folHlink"/>
  <p:sldLayoutIdLst>
    <p:sldLayoutId id="2147483663" r:id="rId1"/>
    <p:sldLayoutId id="2147483672" r:id="rId2"/>
    <p:sldLayoutId id="2147483664" r:id="rId3"/>
    <p:sldLayoutId id="2147483665" r:id="rId4"/>
    <p:sldLayoutId id="2147483666" r:id="rId5"/>
    <p:sldLayoutId id="2147483667" r:id="rId6"/>
    <p:sldLayoutId id="2147483669" r:id="rId7"/>
    <p:sldLayoutId id="2147483734" r:id="rId8"/>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slideLayout" Target="../slideLayouts/slideLayout2.xml"/><Relationship Id="rId7" Type="http://schemas.openxmlformats.org/officeDocument/2006/relationships/image" Target="../media/image22.png"/><Relationship Id="rId2" Type="http://schemas.openxmlformats.org/officeDocument/2006/relationships/tags" Target="../tags/tag6.xml"/><Relationship Id="rId1" Type="http://schemas.openxmlformats.org/officeDocument/2006/relationships/vmlDrawing" Target="../drawings/vmlDrawing1.vml"/><Relationship Id="rId6" Type="http://schemas.openxmlformats.org/officeDocument/2006/relationships/image" Target="../media/image21.emf"/><Relationship Id="rId5" Type="http://schemas.openxmlformats.org/officeDocument/2006/relationships/oleObject" Target="../embeddings/oleObject1.bin"/><Relationship Id="rId4"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4.png"/><Relationship Id="rId2" Type="http://schemas.openxmlformats.org/officeDocument/2006/relationships/tags" Target="../tags/tag7.xml"/><Relationship Id="rId1" Type="http://schemas.openxmlformats.org/officeDocument/2006/relationships/vmlDrawing" Target="../drawings/vmlDrawing2.vml"/><Relationship Id="rId6" Type="http://schemas.openxmlformats.org/officeDocument/2006/relationships/image" Target="../media/image21.emf"/><Relationship Id="rId5" Type="http://schemas.openxmlformats.org/officeDocument/2006/relationships/oleObject" Target="../embeddings/oleObject2.bin"/><Relationship Id="rId4"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27.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26.jpeg"/><Relationship Id="rId5" Type="http://schemas.openxmlformats.org/officeDocument/2006/relationships/image" Target="../media/image25.wmf"/><Relationship Id="rId4" Type="http://schemas.openxmlformats.org/officeDocument/2006/relationships/oleObject" Target="../embeddings/oleObject3.bin"/></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18.xml.rels><?xml version="1.0" encoding="UTF-8" standalone="yes"?>
<Relationships xmlns="http://schemas.openxmlformats.org/package/2006/relationships"><Relationship Id="rId3" Type="http://schemas.openxmlformats.org/officeDocument/2006/relationships/image" Target="../media/image630.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jpeg"/><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tags" Target="../tags/tag11.xml"/><Relationship Id="rId7" Type="http://schemas.openxmlformats.org/officeDocument/2006/relationships/image" Target="../media/image40.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microsoft.com/office/2007/relationships/hdphoto" Target="../media/hdphoto1.wdp"/></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51.emf"/><Relationship Id="rId1" Type="http://schemas.openxmlformats.org/officeDocument/2006/relationships/slideLayout" Target="../slideLayouts/slideLayout2.xml"/><Relationship Id="rId6" Type="http://schemas.openxmlformats.org/officeDocument/2006/relationships/image" Target="../media/image55.emf"/><Relationship Id="rId5" Type="http://schemas.openxmlformats.org/officeDocument/2006/relationships/image" Target="../media/image54.emf"/><Relationship Id="rId4" Type="http://schemas.openxmlformats.org/officeDocument/2006/relationships/image" Target="../media/image53.emf"/></Relationships>
</file>

<file path=ppt/slides/_rels/slide31.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tags" Target="../tags/tag14.xml"/><Relationship Id="rId7" Type="http://schemas.openxmlformats.org/officeDocument/2006/relationships/image" Target="../media/image58.pn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57.png"/><Relationship Id="rId5" Type="http://schemas.openxmlformats.org/officeDocument/2006/relationships/image" Target="../media/image56.emf"/><Relationship Id="rId4"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tags" Target="../tags/tag17.xml"/><Relationship Id="rId7" Type="http://schemas.openxmlformats.org/officeDocument/2006/relationships/image" Target="../media/image62.png"/><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69.jpeg"/><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 Id="rId9" Type="http://schemas.openxmlformats.org/officeDocument/2006/relationships/image" Target="../media/image70.png"/></Relationships>
</file>

<file path=ppt/slides/_rels/slide3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 Id="rId4" Type="http://schemas.openxmlformats.org/officeDocument/2006/relationships/image" Target="../media/image73.jpeg"/></Relationships>
</file>

<file path=ppt/slides/_rels/slide3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slideLayout" Target="../slideLayouts/slideLayout2.xml"/><Relationship Id="rId1" Type="http://schemas.openxmlformats.org/officeDocument/2006/relationships/tags" Target="../tags/tag19.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emf"/></Relationships>
</file>

<file path=ppt/slides/_rels/slide37.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7.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82.jp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hyperlink" Target="https://www.cockcroft.ac.uk/events/FFAG08/presentations/Craddock/Thomas-FFAG.pdf" TargetMode="External"/><Relationship Id="rId3" Type="http://schemas.openxmlformats.org/officeDocument/2006/relationships/hyperlink" Target="http://www.springerlink.com/content/k61mg262vng17411/fulltext.pdf" TargetMode="External"/><Relationship Id="rId7" Type="http://schemas.openxmlformats.org/officeDocument/2006/relationships/hyperlink" Target="https://www.cockcroft.ac.uk/events/ffag11/FFAG_talks/11/5.Craddock.pdf"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s://www-bd.fnal.gov/icfabd/Newsletter43.pdf" TargetMode="External"/><Relationship Id="rId5" Type="http://schemas.openxmlformats.org/officeDocument/2006/relationships/hyperlink" Target="http://accelconf.web.cern.ch/AccelConf/c81/papers/ei-03.pdf" TargetMode="External"/><Relationship Id="rId4" Type="http://schemas.openxmlformats.org/officeDocument/2006/relationships/hyperlink" Target="http://ieeexplore.ieee.org/stamp/stamp.jsp?tp=&amp;arnumber=7410111"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t="-14000" b="-14000"/>
          </a:stretch>
        </a:blipFill>
        <a:effectLst/>
      </p:bgPr>
    </p:bg>
    <p:spTree>
      <p:nvGrpSpPr>
        <p:cNvPr id="1" name=""/>
        <p:cNvGrpSpPr/>
        <p:nvPr/>
      </p:nvGrpSpPr>
      <p:grpSpPr>
        <a:xfrm>
          <a:off x="0" y="0"/>
          <a:ext cx="0" cy="0"/>
          <a:chOff x="0" y="0"/>
          <a:chExt cx="0" cy="0"/>
        </a:xfrm>
      </p:grpSpPr>
      <p:sp>
        <p:nvSpPr>
          <p:cNvPr id="4" name="Textfeld 3"/>
          <p:cNvSpPr txBox="1"/>
          <p:nvPr/>
        </p:nvSpPr>
        <p:spPr>
          <a:xfrm>
            <a:off x="1763688" y="2924944"/>
            <a:ext cx="5616624" cy="3508653"/>
          </a:xfrm>
          <a:prstGeom prst="rect">
            <a:avLst/>
          </a:prstGeom>
          <a:solidFill>
            <a:schemeClr val="bg1">
              <a:alpha val="80000"/>
            </a:schemeClr>
          </a:solidFill>
          <a:ln w="19050">
            <a:solidFill>
              <a:schemeClr val="bg1">
                <a:lumMod val="50000"/>
              </a:schemeClr>
            </a:solidFill>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de-DE" sz="5400" b="1" dirty="0" err="1">
                <a:solidFill>
                  <a:schemeClr val="tx1"/>
                </a:solidFill>
                <a:effectLst/>
              </a:rPr>
              <a:t>Cyclotrons</a:t>
            </a:r>
            <a:r>
              <a:rPr lang="de-DE" sz="5400" b="1" dirty="0">
                <a:solidFill>
                  <a:schemeClr val="tx1"/>
                </a:solidFill>
                <a:effectLst/>
              </a:rPr>
              <a:t> – II</a:t>
            </a:r>
          </a:p>
          <a:p>
            <a:pPr algn="ctr"/>
            <a:r>
              <a:rPr lang="de-DE" sz="5400" b="1" dirty="0">
                <a:solidFill>
                  <a:schemeClr val="tx1"/>
                </a:solidFill>
              </a:rPr>
              <a:t>&amp; FFA</a:t>
            </a:r>
            <a:endParaRPr lang="de-DE" sz="5400" b="1" dirty="0">
              <a:solidFill>
                <a:schemeClr val="tx1"/>
              </a:solidFill>
              <a:effectLst/>
            </a:endParaRPr>
          </a:p>
          <a:p>
            <a:pPr algn="ctr"/>
            <a:endParaRPr lang="en-US" sz="1400" dirty="0">
              <a:solidFill>
                <a:schemeClr val="tx1"/>
              </a:solidFill>
            </a:endParaRPr>
          </a:p>
          <a:p>
            <a:pPr algn="ctr"/>
            <a:r>
              <a:rPr lang="en-US" sz="1400" b="1" dirty="0">
                <a:solidFill>
                  <a:schemeClr val="tx1"/>
                </a:solidFill>
              </a:rPr>
              <a:t>CERN Accelerator School – Introductory Course</a:t>
            </a:r>
          </a:p>
          <a:p>
            <a:pPr algn="ctr"/>
            <a:r>
              <a:rPr lang="en-US" sz="1400" b="1" dirty="0">
                <a:solidFill>
                  <a:schemeClr val="tx1"/>
                </a:solidFill>
              </a:rPr>
              <a:t>September 26, 2022</a:t>
            </a:r>
          </a:p>
          <a:p>
            <a:pPr algn="ctr"/>
            <a:r>
              <a:rPr lang="en-US" sz="1400" b="1" dirty="0">
                <a:solidFill>
                  <a:schemeClr val="tx1"/>
                </a:solidFill>
              </a:rPr>
              <a:t>Kaunas</a:t>
            </a:r>
          </a:p>
          <a:p>
            <a:pPr algn="ctr"/>
            <a:endParaRPr lang="en-US" sz="1000" b="1" dirty="0">
              <a:solidFill>
                <a:schemeClr val="tx1"/>
              </a:solidFill>
              <a:effectLst/>
            </a:endParaRPr>
          </a:p>
          <a:p>
            <a:pPr algn="ctr"/>
            <a:r>
              <a:rPr lang="en-US" sz="2800" b="1" dirty="0">
                <a:solidFill>
                  <a:schemeClr val="tx1"/>
                </a:solidFill>
                <a:effectLst/>
              </a:rPr>
              <a:t>Mike Seidel</a:t>
            </a:r>
          </a:p>
          <a:p>
            <a:pPr algn="ctr"/>
            <a:r>
              <a:rPr lang="en-US" sz="2000" dirty="0">
                <a:solidFill>
                  <a:schemeClr val="tx1"/>
                </a:solidFill>
                <a:effectLst/>
              </a:rPr>
              <a:t>Paul </a:t>
            </a:r>
            <a:r>
              <a:rPr lang="en-US" sz="2000" dirty="0" err="1">
                <a:solidFill>
                  <a:schemeClr val="tx1"/>
                </a:solidFill>
                <a:effectLst/>
              </a:rPr>
              <a:t>Scherrer</a:t>
            </a:r>
            <a:r>
              <a:rPr lang="en-US" sz="2000" dirty="0">
                <a:solidFill>
                  <a:schemeClr val="tx1"/>
                </a:solidFill>
                <a:effectLst/>
              </a:rPr>
              <a:t> </a:t>
            </a:r>
            <a:r>
              <a:rPr lang="en-US" sz="2000" dirty="0" err="1">
                <a:solidFill>
                  <a:schemeClr val="tx1"/>
                </a:solidFill>
                <a:effectLst/>
              </a:rPr>
              <a:t>Institut</a:t>
            </a:r>
            <a:endParaRPr lang="en-US" sz="2000" dirty="0">
              <a:solidFill>
                <a:schemeClr val="tx1"/>
              </a:solidFill>
              <a:effectLst/>
            </a:endParaRPr>
          </a:p>
        </p:txBody>
      </p:sp>
      <p:sp>
        <p:nvSpPr>
          <p:cNvPr id="2" name="Slide Number Placeholder 1"/>
          <p:cNvSpPr>
            <a:spLocks noGrp="1"/>
          </p:cNvSpPr>
          <p:nvPr>
            <p:ph type="sldNum" sz="quarter" idx="12"/>
          </p:nvPr>
        </p:nvSpPr>
        <p:spPr/>
        <p:txBody>
          <a:bodyPr/>
          <a:lstStyle/>
          <a:p>
            <a:pPr>
              <a:defRPr/>
            </a:pPr>
            <a:fld id="{6854E60C-A2ED-4145-95B8-1200BC3BBF1B}" type="slidenum">
              <a:rPr lang="de-CH" smtClean="0"/>
              <a:pPr>
                <a:defRPr/>
              </a:pPr>
              <a:t>1</a:t>
            </a:fld>
            <a:endParaRPr lang="de-CH"/>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490066"/>
          </a:xfrm>
        </p:spPr>
        <p:txBody>
          <a:bodyPr>
            <a:normAutofit fontScale="90000"/>
          </a:bodyPr>
          <a:lstStyle/>
          <a:p>
            <a:r>
              <a:rPr lang="en-US" dirty="0"/>
              <a:t>extraction foil</a:t>
            </a:r>
          </a:p>
        </p:txBody>
      </p:sp>
      <p:sp>
        <p:nvSpPr>
          <p:cNvPr id="3" name="Inhaltsplatzhalter 2"/>
          <p:cNvSpPr>
            <a:spLocks noGrp="1"/>
          </p:cNvSpPr>
          <p:nvPr>
            <p:ph idx="1"/>
          </p:nvPr>
        </p:nvSpPr>
        <p:spPr>
          <a:xfrm>
            <a:off x="467544" y="908720"/>
            <a:ext cx="8229600" cy="2160240"/>
          </a:xfrm>
        </p:spPr>
        <p:txBody>
          <a:bodyPr/>
          <a:lstStyle/>
          <a:p>
            <a:r>
              <a:rPr lang="en-US" sz="2000" dirty="0"/>
              <a:t>thin foil, for example carbon, removes the electron(s) with high probability</a:t>
            </a:r>
          </a:p>
          <a:p>
            <a:r>
              <a:rPr lang="en-US" sz="2000" dirty="0"/>
              <a:t>new charge state of ion brings it on a new trajectory → separation from circulating beam</a:t>
            </a:r>
          </a:p>
          <a:p>
            <a:r>
              <a:rPr lang="en-US" sz="2000" dirty="0"/>
              <a:t>lifetime of foil is critical due to heating, fatigue effects, radiation damage</a:t>
            </a:r>
          </a:p>
          <a:p>
            <a:r>
              <a:rPr lang="en-US" sz="2000" dirty="0"/>
              <a:t>conversion efficiencies, e.g. generation of neutrals, must be considered carefully</a:t>
            </a:r>
          </a:p>
        </p:txBody>
      </p:sp>
      <p:sp>
        <p:nvSpPr>
          <p:cNvPr id="4" name="Foliennummernplatzhalter 3"/>
          <p:cNvSpPr>
            <a:spLocks noGrp="1"/>
          </p:cNvSpPr>
          <p:nvPr>
            <p:ph type="sldNum" sz="quarter" idx="10"/>
          </p:nvPr>
        </p:nvSpPr>
        <p:spPr/>
        <p:txBody>
          <a:bodyPr/>
          <a:lstStyle/>
          <a:p>
            <a:pPr>
              <a:defRPr/>
            </a:pPr>
            <a:fld id="{40486FA2-F7BB-4886-8833-4714DED97ACE}" type="slidenum">
              <a:rPr lang="en-US" smtClean="0"/>
              <a:pPr>
                <a:defRPr/>
              </a:pPr>
              <a:t>10</a:t>
            </a:fld>
            <a:endParaRPr lang="en-US"/>
          </a:p>
        </p:txBody>
      </p:sp>
      <p:grpSp>
        <p:nvGrpSpPr>
          <p:cNvPr id="22" name="Gruppieren 21"/>
          <p:cNvGrpSpPr/>
          <p:nvPr/>
        </p:nvGrpSpPr>
        <p:grpSpPr>
          <a:xfrm>
            <a:off x="539552" y="4551429"/>
            <a:ext cx="2311361" cy="1469859"/>
            <a:chOff x="1470930" y="3696625"/>
            <a:chExt cx="2311361" cy="1469859"/>
          </a:xfrm>
        </p:grpSpPr>
        <p:sp>
          <p:nvSpPr>
            <p:cNvPr id="7" name="Freihandform 6"/>
            <p:cNvSpPr/>
            <p:nvPr/>
          </p:nvSpPr>
          <p:spPr>
            <a:xfrm>
              <a:off x="2618509" y="4468053"/>
              <a:ext cx="1163782" cy="214783"/>
            </a:xfrm>
            <a:custGeom>
              <a:avLst/>
              <a:gdLst>
                <a:gd name="connsiteX0" fmla="*/ 0 w 1163782"/>
                <a:gd name="connsiteY0" fmla="*/ 214783 h 214783"/>
                <a:gd name="connsiteX1" fmla="*/ 554182 w 1163782"/>
                <a:gd name="connsiteY1" fmla="*/ 38 h 214783"/>
                <a:gd name="connsiteX2" fmla="*/ 1163782 w 1163782"/>
                <a:gd name="connsiteY2" fmla="*/ 200929 h 214783"/>
              </a:gdLst>
              <a:ahLst/>
              <a:cxnLst>
                <a:cxn ang="0">
                  <a:pos x="connsiteX0" y="connsiteY0"/>
                </a:cxn>
                <a:cxn ang="0">
                  <a:pos x="connsiteX1" y="connsiteY1"/>
                </a:cxn>
                <a:cxn ang="0">
                  <a:pos x="connsiteX2" y="connsiteY2"/>
                </a:cxn>
              </a:cxnLst>
              <a:rect l="l" t="t" r="r" b="b"/>
              <a:pathLst>
                <a:path w="1163782" h="214783">
                  <a:moveTo>
                    <a:pt x="0" y="214783"/>
                  </a:moveTo>
                  <a:cubicBezTo>
                    <a:pt x="180109" y="108565"/>
                    <a:pt x="360218" y="2347"/>
                    <a:pt x="554182" y="38"/>
                  </a:cubicBezTo>
                  <a:cubicBezTo>
                    <a:pt x="748146" y="-2271"/>
                    <a:pt x="955964" y="99329"/>
                    <a:pt x="1163782" y="200929"/>
                  </a:cubicBezTo>
                </a:path>
              </a:pathLst>
            </a:custGeom>
            <a:noFill/>
            <a:ln w="38100">
              <a:solidFill>
                <a:srgbClr val="C0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arallelogramm 4"/>
            <p:cNvSpPr/>
            <p:nvPr/>
          </p:nvSpPr>
          <p:spPr>
            <a:xfrm rot="5400000">
              <a:off x="2195736" y="4293096"/>
              <a:ext cx="936104" cy="360040"/>
            </a:xfrm>
            <a:prstGeom prst="parallelogram">
              <a:avLst/>
            </a:prstGeom>
            <a:solidFill>
              <a:schemeClr val="accent2">
                <a:lumMod val="40000"/>
                <a:lumOff val="60000"/>
              </a:schemeClr>
            </a:solidFill>
            <a:ln w="63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ihandform 5"/>
            <p:cNvSpPr/>
            <p:nvPr/>
          </p:nvSpPr>
          <p:spPr>
            <a:xfrm>
              <a:off x="1470930" y="4653136"/>
              <a:ext cx="1156854" cy="190525"/>
            </a:xfrm>
            <a:custGeom>
              <a:avLst/>
              <a:gdLst>
                <a:gd name="connsiteX0" fmla="*/ 0 w 1156854"/>
                <a:gd name="connsiteY0" fmla="*/ 103909 h 190525"/>
                <a:gd name="connsiteX1" fmla="*/ 533400 w 1156854"/>
                <a:gd name="connsiteY1" fmla="*/ 187037 h 190525"/>
                <a:gd name="connsiteX2" fmla="*/ 1156854 w 1156854"/>
                <a:gd name="connsiteY2" fmla="*/ 0 h 190525"/>
                <a:gd name="connsiteX3" fmla="*/ 1156854 w 1156854"/>
                <a:gd name="connsiteY3" fmla="*/ 0 h 190525"/>
              </a:gdLst>
              <a:ahLst/>
              <a:cxnLst>
                <a:cxn ang="0">
                  <a:pos x="connsiteX0" y="connsiteY0"/>
                </a:cxn>
                <a:cxn ang="0">
                  <a:pos x="connsiteX1" y="connsiteY1"/>
                </a:cxn>
                <a:cxn ang="0">
                  <a:pos x="connsiteX2" y="connsiteY2"/>
                </a:cxn>
                <a:cxn ang="0">
                  <a:pos x="connsiteX3" y="connsiteY3"/>
                </a:cxn>
              </a:cxnLst>
              <a:rect l="l" t="t" r="r" b="b"/>
              <a:pathLst>
                <a:path w="1156854" h="190525">
                  <a:moveTo>
                    <a:pt x="0" y="103909"/>
                  </a:moveTo>
                  <a:cubicBezTo>
                    <a:pt x="170295" y="154132"/>
                    <a:pt x="340591" y="204355"/>
                    <a:pt x="533400" y="187037"/>
                  </a:cubicBezTo>
                  <a:cubicBezTo>
                    <a:pt x="726209" y="169719"/>
                    <a:pt x="1156854" y="0"/>
                    <a:pt x="1156854" y="0"/>
                  </a:cubicBezTo>
                  <a:lnTo>
                    <a:pt x="1156854" y="0"/>
                  </a:lnTo>
                </a:path>
              </a:pathLst>
            </a:custGeom>
            <a:noFill/>
            <a:ln w="38100">
              <a:solidFill>
                <a:srgbClr val="C0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ihandform 10"/>
            <p:cNvSpPr/>
            <p:nvPr/>
          </p:nvSpPr>
          <p:spPr>
            <a:xfrm>
              <a:off x="2339752" y="4509120"/>
              <a:ext cx="267812" cy="133027"/>
            </a:xfrm>
            <a:custGeom>
              <a:avLst/>
              <a:gdLst>
                <a:gd name="connsiteX0" fmla="*/ 153612 w 267812"/>
                <a:gd name="connsiteY0" fmla="*/ 41563 h 133027"/>
                <a:gd name="connsiteX1" fmla="*/ 8139 w 267812"/>
                <a:gd name="connsiteY1" fmla="*/ 41563 h 133027"/>
                <a:gd name="connsiteX2" fmla="*/ 35848 w 267812"/>
                <a:gd name="connsiteY2" fmla="*/ 117763 h 133027"/>
                <a:gd name="connsiteX3" fmla="*/ 181321 w 267812"/>
                <a:gd name="connsiteY3" fmla="*/ 131618 h 133027"/>
                <a:gd name="connsiteX4" fmla="*/ 264448 w 267812"/>
                <a:gd name="connsiteY4" fmla="*/ 96981 h 133027"/>
                <a:gd name="connsiteX5" fmla="*/ 243666 w 267812"/>
                <a:gd name="connsiteY5" fmla="*/ 0 h 133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812" h="133027">
                  <a:moveTo>
                    <a:pt x="153612" y="41563"/>
                  </a:moveTo>
                  <a:cubicBezTo>
                    <a:pt x="90689" y="35213"/>
                    <a:pt x="27766" y="28863"/>
                    <a:pt x="8139" y="41563"/>
                  </a:cubicBezTo>
                  <a:cubicBezTo>
                    <a:pt x="-11488" y="54263"/>
                    <a:pt x="6984" y="102754"/>
                    <a:pt x="35848" y="117763"/>
                  </a:cubicBezTo>
                  <a:cubicBezTo>
                    <a:pt x="64712" y="132772"/>
                    <a:pt x="143221" y="135082"/>
                    <a:pt x="181321" y="131618"/>
                  </a:cubicBezTo>
                  <a:cubicBezTo>
                    <a:pt x="219421" y="128154"/>
                    <a:pt x="254057" y="118917"/>
                    <a:pt x="264448" y="96981"/>
                  </a:cubicBezTo>
                  <a:cubicBezTo>
                    <a:pt x="274839" y="75045"/>
                    <a:pt x="259252" y="37522"/>
                    <a:pt x="243666" y="0"/>
                  </a:cubicBezTo>
                </a:path>
              </a:pathLst>
            </a:custGeom>
            <a:noFill/>
            <a:ln w="6350">
              <a:solidFill>
                <a:schemeClr val="accent3">
                  <a:lumMod val="50000"/>
                </a:schemeClr>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ihandform 11"/>
            <p:cNvSpPr/>
            <p:nvPr/>
          </p:nvSpPr>
          <p:spPr>
            <a:xfrm>
              <a:off x="2325957" y="4248488"/>
              <a:ext cx="267812" cy="133027"/>
            </a:xfrm>
            <a:custGeom>
              <a:avLst/>
              <a:gdLst>
                <a:gd name="connsiteX0" fmla="*/ 153612 w 267812"/>
                <a:gd name="connsiteY0" fmla="*/ 41563 h 133027"/>
                <a:gd name="connsiteX1" fmla="*/ 8139 w 267812"/>
                <a:gd name="connsiteY1" fmla="*/ 41563 h 133027"/>
                <a:gd name="connsiteX2" fmla="*/ 35848 w 267812"/>
                <a:gd name="connsiteY2" fmla="*/ 117763 h 133027"/>
                <a:gd name="connsiteX3" fmla="*/ 181321 w 267812"/>
                <a:gd name="connsiteY3" fmla="*/ 131618 h 133027"/>
                <a:gd name="connsiteX4" fmla="*/ 264448 w 267812"/>
                <a:gd name="connsiteY4" fmla="*/ 96981 h 133027"/>
                <a:gd name="connsiteX5" fmla="*/ 243666 w 267812"/>
                <a:gd name="connsiteY5" fmla="*/ 0 h 133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812" h="133027">
                  <a:moveTo>
                    <a:pt x="153612" y="41563"/>
                  </a:moveTo>
                  <a:cubicBezTo>
                    <a:pt x="90689" y="35213"/>
                    <a:pt x="27766" y="28863"/>
                    <a:pt x="8139" y="41563"/>
                  </a:cubicBezTo>
                  <a:cubicBezTo>
                    <a:pt x="-11488" y="54263"/>
                    <a:pt x="6984" y="102754"/>
                    <a:pt x="35848" y="117763"/>
                  </a:cubicBezTo>
                  <a:cubicBezTo>
                    <a:pt x="64712" y="132772"/>
                    <a:pt x="143221" y="135082"/>
                    <a:pt x="181321" y="131618"/>
                  </a:cubicBezTo>
                  <a:cubicBezTo>
                    <a:pt x="219421" y="128154"/>
                    <a:pt x="254057" y="118917"/>
                    <a:pt x="264448" y="96981"/>
                  </a:cubicBezTo>
                  <a:cubicBezTo>
                    <a:pt x="274839" y="75045"/>
                    <a:pt x="259252" y="37522"/>
                    <a:pt x="243666" y="0"/>
                  </a:cubicBezTo>
                </a:path>
              </a:pathLst>
            </a:custGeom>
            <a:noFill/>
            <a:ln w="6350">
              <a:solidFill>
                <a:schemeClr val="accent3">
                  <a:lumMod val="50000"/>
                </a:schemeClr>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ihandform 12"/>
            <p:cNvSpPr/>
            <p:nvPr/>
          </p:nvSpPr>
          <p:spPr>
            <a:xfrm>
              <a:off x="2325957" y="4314128"/>
              <a:ext cx="267812" cy="133027"/>
            </a:xfrm>
            <a:custGeom>
              <a:avLst/>
              <a:gdLst>
                <a:gd name="connsiteX0" fmla="*/ 153612 w 267812"/>
                <a:gd name="connsiteY0" fmla="*/ 41563 h 133027"/>
                <a:gd name="connsiteX1" fmla="*/ 8139 w 267812"/>
                <a:gd name="connsiteY1" fmla="*/ 41563 h 133027"/>
                <a:gd name="connsiteX2" fmla="*/ 35848 w 267812"/>
                <a:gd name="connsiteY2" fmla="*/ 117763 h 133027"/>
                <a:gd name="connsiteX3" fmla="*/ 181321 w 267812"/>
                <a:gd name="connsiteY3" fmla="*/ 131618 h 133027"/>
                <a:gd name="connsiteX4" fmla="*/ 264448 w 267812"/>
                <a:gd name="connsiteY4" fmla="*/ 96981 h 133027"/>
                <a:gd name="connsiteX5" fmla="*/ 243666 w 267812"/>
                <a:gd name="connsiteY5" fmla="*/ 0 h 133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812" h="133027">
                  <a:moveTo>
                    <a:pt x="153612" y="41563"/>
                  </a:moveTo>
                  <a:cubicBezTo>
                    <a:pt x="90689" y="35213"/>
                    <a:pt x="27766" y="28863"/>
                    <a:pt x="8139" y="41563"/>
                  </a:cubicBezTo>
                  <a:cubicBezTo>
                    <a:pt x="-11488" y="54263"/>
                    <a:pt x="6984" y="102754"/>
                    <a:pt x="35848" y="117763"/>
                  </a:cubicBezTo>
                  <a:cubicBezTo>
                    <a:pt x="64712" y="132772"/>
                    <a:pt x="143221" y="135082"/>
                    <a:pt x="181321" y="131618"/>
                  </a:cubicBezTo>
                  <a:cubicBezTo>
                    <a:pt x="219421" y="128154"/>
                    <a:pt x="254057" y="118917"/>
                    <a:pt x="264448" y="96981"/>
                  </a:cubicBezTo>
                  <a:cubicBezTo>
                    <a:pt x="274839" y="75045"/>
                    <a:pt x="259252" y="37522"/>
                    <a:pt x="243666" y="0"/>
                  </a:cubicBezTo>
                </a:path>
              </a:pathLst>
            </a:custGeom>
            <a:noFill/>
            <a:ln w="6350">
              <a:solidFill>
                <a:schemeClr val="accent3">
                  <a:lumMod val="50000"/>
                </a:schemeClr>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ihandform 13"/>
            <p:cNvSpPr/>
            <p:nvPr/>
          </p:nvSpPr>
          <p:spPr>
            <a:xfrm>
              <a:off x="2325957" y="4363113"/>
              <a:ext cx="267812" cy="133027"/>
            </a:xfrm>
            <a:custGeom>
              <a:avLst/>
              <a:gdLst>
                <a:gd name="connsiteX0" fmla="*/ 153612 w 267812"/>
                <a:gd name="connsiteY0" fmla="*/ 41563 h 133027"/>
                <a:gd name="connsiteX1" fmla="*/ 8139 w 267812"/>
                <a:gd name="connsiteY1" fmla="*/ 41563 h 133027"/>
                <a:gd name="connsiteX2" fmla="*/ 35848 w 267812"/>
                <a:gd name="connsiteY2" fmla="*/ 117763 h 133027"/>
                <a:gd name="connsiteX3" fmla="*/ 181321 w 267812"/>
                <a:gd name="connsiteY3" fmla="*/ 131618 h 133027"/>
                <a:gd name="connsiteX4" fmla="*/ 264448 w 267812"/>
                <a:gd name="connsiteY4" fmla="*/ 96981 h 133027"/>
                <a:gd name="connsiteX5" fmla="*/ 243666 w 267812"/>
                <a:gd name="connsiteY5" fmla="*/ 0 h 133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812" h="133027">
                  <a:moveTo>
                    <a:pt x="153612" y="41563"/>
                  </a:moveTo>
                  <a:cubicBezTo>
                    <a:pt x="90689" y="35213"/>
                    <a:pt x="27766" y="28863"/>
                    <a:pt x="8139" y="41563"/>
                  </a:cubicBezTo>
                  <a:cubicBezTo>
                    <a:pt x="-11488" y="54263"/>
                    <a:pt x="6984" y="102754"/>
                    <a:pt x="35848" y="117763"/>
                  </a:cubicBezTo>
                  <a:cubicBezTo>
                    <a:pt x="64712" y="132772"/>
                    <a:pt x="143221" y="135082"/>
                    <a:pt x="181321" y="131618"/>
                  </a:cubicBezTo>
                  <a:cubicBezTo>
                    <a:pt x="219421" y="128154"/>
                    <a:pt x="254057" y="118917"/>
                    <a:pt x="264448" y="96981"/>
                  </a:cubicBezTo>
                  <a:cubicBezTo>
                    <a:pt x="274839" y="75045"/>
                    <a:pt x="259252" y="37522"/>
                    <a:pt x="243666" y="0"/>
                  </a:cubicBezTo>
                </a:path>
              </a:pathLst>
            </a:custGeom>
            <a:noFill/>
            <a:ln w="6350">
              <a:solidFill>
                <a:schemeClr val="accent3">
                  <a:lumMod val="50000"/>
                </a:schemeClr>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ihandform 14"/>
            <p:cNvSpPr/>
            <p:nvPr/>
          </p:nvSpPr>
          <p:spPr>
            <a:xfrm>
              <a:off x="2339752" y="4406602"/>
              <a:ext cx="267812" cy="133027"/>
            </a:xfrm>
            <a:custGeom>
              <a:avLst/>
              <a:gdLst>
                <a:gd name="connsiteX0" fmla="*/ 153612 w 267812"/>
                <a:gd name="connsiteY0" fmla="*/ 41563 h 133027"/>
                <a:gd name="connsiteX1" fmla="*/ 8139 w 267812"/>
                <a:gd name="connsiteY1" fmla="*/ 41563 h 133027"/>
                <a:gd name="connsiteX2" fmla="*/ 35848 w 267812"/>
                <a:gd name="connsiteY2" fmla="*/ 117763 h 133027"/>
                <a:gd name="connsiteX3" fmla="*/ 181321 w 267812"/>
                <a:gd name="connsiteY3" fmla="*/ 131618 h 133027"/>
                <a:gd name="connsiteX4" fmla="*/ 264448 w 267812"/>
                <a:gd name="connsiteY4" fmla="*/ 96981 h 133027"/>
                <a:gd name="connsiteX5" fmla="*/ 243666 w 267812"/>
                <a:gd name="connsiteY5" fmla="*/ 0 h 133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812" h="133027">
                  <a:moveTo>
                    <a:pt x="153612" y="41563"/>
                  </a:moveTo>
                  <a:cubicBezTo>
                    <a:pt x="90689" y="35213"/>
                    <a:pt x="27766" y="28863"/>
                    <a:pt x="8139" y="41563"/>
                  </a:cubicBezTo>
                  <a:cubicBezTo>
                    <a:pt x="-11488" y="54263"/>
                    <a:pt x="6984" y="102754"/>
                    <a:pt x="35848" y="117763"/>
                  </a:cubicBezTo>
                  <a:cubicBezTo>
                    <a:pt x="64712" y="132772"/>
                    <a:pt x="143221" y="135082"/>
                    <a:pt x="181321" y="131618"/>
                  </a:cubicBezTo>
                  <a:cubicBezTo>
                    <a:pt x="219421" y="128154"/>
                    <a:pt x="254057" y="118917"/>
                    <a:pt x="264448" y="96981"/>
                  </a:cubicBezTo>
                  <a:cubicBezTo>
                    <a:pt x="274839" y="75045"/>
                    <a:pt x="259252" y="37522"/>
                    <a:pt x="243666" y="0"/>
                  </a:cubicBezTo>
                </a:path>
              </a:pathLst>
            </a:custGeom>
            <a:noFill/>
            <a:ln w="6350">
              <a:solidFill>
                <a:schemeClr val="accent3">
                  <a:lumMod val="50000"/>
                </a:schemeClr>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ihandform 15"/>
            <p:cNvSpPr/>
            <p:nvPr/>
          </p:nvSpPr>
          <p:spPr>
            <a:xfrm>
              <a:off x="2339752" y="4453208"/>
              <a:ext cx="267812" cy="133027"/>
            </a:xfrm>
            <a:custGeom>
              <a:avLst/>
              <a:gdLst>
                <a:gd name="connsiteX0" fmla="*/ 153612 w 267812"/>
                <a:gd name="connsiteY0" fmla="*/ 41563 h 133027"/>
                <a:gd name="connsiteX1" fmla="*/ 8139 w 267812"/>
                <a:gd name="connsiteY1" fmla="*/ 41563 h 133027"/>
                <a:gd name="connsiteX2" fmla="*/ 35848 w 267812"/>
                <a:gd name="connsiteY2" fmla="*/ 117763 h 133027"/>
                <a:gd name="connsiteX3" fmla="*/ 181321 w 267812"/>
                <a:gd name="connsiteY3" fmla="*/ 131618 h 133027"/>
                <a:gd name="connsiteX4" fmla="*/ 264448 w 267812"/>
                <a:gd name="connsiteY4" fmla="*/ 96981 h 133027"/>
                <a:gd name="connsiteX5" fmla="*/ 243666 w 267812"/>
                <a:gd name="connsiteY5" fmla="*/ 0 h 133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812" h="133027">
                  <a:moveTo>
                    <a:pt x="153612" y="41563"/>
                  </a:moveTo>
                  <a:cubicBezTo>
                    <a:pt x="90689" y="35213"/>
                    <a:pt x="27766" y="28863"/>
                    <a:pt x="8139" y="41563"/>
                  </a:cubicBezTo>
                  <a:cubicBezTo>
                    <a:pt x="-11488" y="54263"/>
                    <a:pt x="6984" y="102754"/>
                    <a:pt x="35848" y="117763"/>
                  </a:cubicBezTo>
                  <a:cubicBezTo>
                    <a:pt x="64712" y="132772"/>
                    <a:pt x="143221" y="135082"/>
                    <a:pt x="181321" y="131618"/>
                  </a:cubicBezTo>
                  <a:cubicBezTo>
                    <a:pt x="219421" y="128154"/>
                    <a:pt x="254057" y="118917"/>
                    <a:pt x="264448" y="96981"/>
                  </a:cubicBezTo>
                  <a:cubicBezTo>
                    <a:pt x="274839" y="75045"/>
                    <a:pt x="259252" y="37522"/>
                    <a:pt x="243666" y="0"/>
                  </a:cubicBezTo>
                </a:path>
              </a:pathLst>
            </a:custGeom>
            <a:noFill/>
            <a:ln w="6350">
              <a:solidFill>
                <a:schemeClr val="accent3">
                  <a:lumMod val="50000"/>
                </a:schemeClr>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Pfeil nach unten 17"/>
            <p:cNvSpPr/>
            <p:nvPr/>
          </p:nvSpPr>
          <p:spPr>
            <a:xfrm rot="10800000">
              <a:off x="1871700" y="3789040"/>
              <a:ext cx="108012" cy="720080"/>
            </a:xfrm>
            <a:prstGeom prst="downArrow">
              <a:avLst>
                <a:gd name="adj1" fmla="val 50000"/>
                <a:gd name="adj2" fmla="val 56414"/>
              </a:avLst>
            </a:prstGeom>
            <a:solidFill>
              <a:srgbClr val="00B050"/>
            </a:solidFill>
            <a:ln w="6350">
              <a:solidFill>
                <a:schemeClr val="accent3">
                  <a:lumMod val="50000"/>
                </a:schemeClr>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Textfeld 18"/>
            <p:cNvSpPr txBox="1"/>
            <p:nvPr/>
          </p:nvSpPr>
          <p:spPr>
            <a:xfrm>
              <a:off x="1619672" y="4065957"/>
              <a:ext cx="309700" cy="369332"/>
            </a:xfrm>
            <a:prstGeom prst="rect">
              <a:avLst/>
            </a:prstGeom>
            <a:noFill/>
          </p:spPr>
          <p:txBody>
            <a:bodyPr wrap="none" rtlCol="0">
              <a:spAutoFit/>
            </a:bodyPr>
            <a:lstStyle/>
            <a:p>
              <a:r>
                <a:rPr lang="en-US" dirty="0"/>
                <a:t>B</a:t>
              </a:r>
            </a:p>
          </p:txBody>
        </p:sp>
        <p:sp>
          <p:nvSpPr>
            <p:cNvPr id="20" name="Textfeld 19"/>
            <p:cNvSpPr txBox="1"/>
            <p:nvPr/>
          </p:nvSpPr>
          <p:spPr>
            <a:xfrm>
              <a:off x="1725321" y="4797152"/>
              <a:ext cx="398407" cy="369332"/>
            </a:xfrm>
            <a:prstGeom prst="rect">
              <a:avLst/>
            </a:prstGeom>
            <a:noFill/>
          </p:spPr>
          <p:txBody>
            <a:bodyPr wrap="square" rtlCol="0">
              <a:spAutoFit/>
            </a:bodyPr>
            <a:lstStyle/>
            <a:p>
              <a:r>
                <a:rPr lang="en-US" dirty="0"/>
                <a:t>H</a:t>
              </a:r>
              <a:r>
                <a:rPr lang="en-US" baseline="30000" dirty="0"/>
                <a:t>-</a:t>
              </a:r>
            </a:p>
          </p:txBody>
        </p:sp>
        <p:sp>
          <p:nvSpPr>
            <p:cNvPr id="21" name="Textfeld 20"/>
            <p:cNvSpPr txBox="1"/>
            <p:nvPr/>
          </p:nvSpPr>
          <p:spPr>
            <a:xfrm>
              <a:off x="2989333" y="4539629"/>
              <a:ext cx="490684" cy="369332"/>
            </a:xfrm>
            <a:prstGeom prst="rect">
              <a:avLst/>
            </a:prstGeom>
            <a:noFill/>
          </p:spPr>
          <p:txBody>
            <a:bodyPr wrap="square" rtlCol="0">
              <a:spAutoFit/>
            </a:bodyPr>
            <a:lstStyle/>
            <a:p>
              <a:r>
                <a:rPr lang="en-US" dirty="0"/>
                <a:t>H</a:t>
              </a:r>
              <a:r>
                <a:rPr lang="en-US" baseline="30000" dirty="0"/>
                <a:t>+</a:t>
              </a:r>
            </a:p>
          </p:txBody>
        </p:sp>
        <p:sp>
          <p:nvSpPr>
            <p:cNvPr id="23" name="Textfeld 22"/>
            <p:cNvSpPr txBox="1"/>
            <p:nvPr/>
          </p:nvSpPr>
          <p:spPr>
            <a:xfrm>
              <a:off x="2123728" y="3964414"/>
              <a:ext cx="309700" cy="369332"/>
            </a:xfrm>
            <a:prstGeom prst="rect">
              <a:avLst/>
            </a:prstGeom>
            <a:noFill/>
          </p:spPr>
          <p:txBody>
            <a:bodyPr wrap="none" rtlCol="0">
              <a:spAutoFit/>
            </a:bodyPr>
            <a:lstStyle/>
            <a:p>
              <a:r>
                <a:rPr lang="en-US" dirty="0"/>
                <a:t>e</a:t>
              </a:r>
            </a:p>
          </p:txBody>
        </p:sp>
        <p:sp>
          <p:nvSpPr>
            <p:cNvPr id="24" name="Textfeld 23"/>
            <p:cNvSpPr txBox="1"/>
            <p:nvPr/>
          </p:nvSpPr>
          <p:spPr>
            <a:xfrm>
              <a:off x="2607564" y="3696625"/>
              <a:ext cx="477951" cy="369332"/>
            </a:xfrm>
            <a:prstGeom prst="rect">
              <a:avLst/>
            </a:prstGeom>
            <a:noFill/>
          </p:spPr>
          <p:txBody>
            <a:bodyPr wrap="none" rtlCol="0">
              <a:spAutoFit/>
            </a:bodyPr>
            <a:lstStyle/>
            <a:p>
              <a:r>
                <a:rPr lang="en-US" dirty="0"/>
                <a:t>foil</a:t>
              </a:r>
            </a:p>
          </p:txBody>
        </p:sp>
      </p:grpSp>
      <p:sp>
        <p:nvSpPr>
          <p:cNvPr id="8" name="Textfeld 7"/>
          <p:cNvSpPr txBox="1"/>
          <p:nvPr/>
        </p:nvSpPr>
        <p:spPr>
          <a:xfrm>
            <a:off x="292250" y="3296077"/>
            <a:ext cx="2880320" cy="1200329"/>
          </a:xfrm>
          <a:prstGeom prst="rect">
            <a:avLst/>
          </a:prstGeom>
          <a:noFill/>
        </p:spPr>
        <p:txBody>
          <a:bodyPr wrap="square" rtlCol="0">
            <a:spAutoFit/>
          </a:bodyPr>
          <a:lstStyle/>
          <a:p>
            <a:r>
              <a:rPr lang="en-US" dirty="0"/>
              <a:t>electrons removed from the ions spiral in the magnetic field and may deposit energy in the foil</a:t>
            </a:r>
          </a:p>
        </p:txBody>
      </p:sp>
      <p:grpSp>
        <p:nvGrpSpPr>
          <p:cNvPr id="32" name="Gruppieren 31"/>
          <p:cNvGrpSpPr/>
          <p:nvPr/>
        </p:nvGrpSpPr>
        <p:grpSpPr>
          <a:xfrm>
            <a:off x="3347864" y="3212976"/>
            <a:ext cx="5040560" cy="3096344"/>
            <a:chOff x="3347864" y="2996952"/>
            <a:chExt cx="5040560" cy="3096344"/>
          </a:xfrm>
        </p:grpSpPr>
        <p:sp>
          <p:nvSpPr>
            <p:cNvPr id="25" name="Textfeld 24"/>
            <p:cNvSpPr txBox="1"/>
            <p:nvPr/>
          </p:nvSpPr>
          <p:spPr>
            <a:xfrm>
              <a:off x="3491880" y="2996952"/>
              <a:ext cx="4824536" cy="646331"/>
            </a:xfrm>
            <a:prstGeom prst="rect">
              <a:avLst/>
            </a:prstGeom>
            <a:noFill/>
          </p:spPr>
          <p:txBody>
            <a:bodyPr wrap="square" rtlCol="0">
              <a:spAutoFit/>
            </a:bodyPr>
            <a:lstStyle/>
            <a:p>
              <a:r>
                <a:rPr lang="en-US" b="1" dirty="0">
                  <a:solidFill>
                    <a:schemeClr val="accent1">
                      <a:lumMod val="75000"/>
                    </a:schemeClr>
                  </a:solidFill>
                  <a:sym typeface="Symbol"/>
                </a:rPr>
                <a:t>How much power is carried by the electrons?</a:t>
              </a:r>
            </a:p>
            <a:p>
              <a:r>
                <a:rPr lang="en-US" dirty="0">
                  <a:sym typeface="Symbol"/>
                </a:rPr>
                <a:t> velocity and thus  are equal for </a:t>
              </a:r>
              <a:r>
                <a:rPr lang="en-US" i="1" dirty="0">
                  <a:sym typeface="Symbol"/>
                </a:rPr>
                <a:t>p</a:t>
              </a:r>
              <a:r>
                <a:rPr lang="en-US" dirty="0">
                  <a:sym typeface="Symbol"/>
                </a:rPr>
                <a:t> and </a:t>
              </a:r>
              <a:r>
                <a:rPr lang="en-US" i="1" dirty="0">
                  <a:sym typeface="Symbol"/>
                </a:rPr>
                <a:t>e</a:t>
              </a:r>
              <a:endParaRPr lang="en-US" i="1" dirty="0"/>
            </a:p>
          </p:txBody>
        </p:sp>
        <p:pic>
          <p:nvPicPr>
            <p:cNvPr id="9" name="Grafik 8"/>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3598523" y="3717033"/>
              <a:ext cx="3691890" cy="946785"/>
            </a:xfrm>
            <a:prstGeom prst="rect">
              <a:avLst/>
            </a:prstGeom>
          </p:spPr>
        </p:pic>
        <p:sp>
          <p:nvSpPr>
            <p:cNvPr id="28" name="Rechteck 27"/>
            <p:cNvSpPr/>
            <p:nvPr/>
          </p:nvSpPr>
          <p:spPr>
            <a:xfrm>
              <a:off x="3347864" y="2996952"/>
              <a:ext cx="5040560" cy="3096344"/>
            </a:xfrm>
            <a:prstGeom prst="rect">
              <a:avLst/>
            </a:prstGeom>
            <a:noFill/>
            <a:ln w="12700">
              <a:solidFill>
                <a:schemeClr val="accent1">
                  <a:lumMod val="75000"/>
                </a:schemeClr>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Textfeld 29"/>
            <p:cNvSpPr txBox="1"/>
            <p:nvPr/>
          </p:nvSpPr>
          <p:spPr>
            <a:xfrm>
              <a:off x="3491880" y="4747531"/>
              <a:ext cx="4824536" cy="369332"/>
            </a:xfrm>
            <a:prstGeom prst="rect">
              <a:avLst/>
            </a:prstGeom>
            <a:noFill/>
          </p:spPr>
          <p:txBody>
            <a:bodyPr wrap="square" rtlCol="0">
              <a:spAutoFit/>
            </a:bodyPr>
            <a:lstStyle/>
            <a:p>
              <a:r>
                <a:rPr lang="en-US" b="1" dirty="0">
                  <a:solidFill>
                    <a:schemeClr val="accent1">
                      <a:lumMod val="75000"/>
                    </a:schemeClr>
                  </a:solidFill>
                  <a:sym typeface="Symbol"/>
                </a:rPr>
                <a:t>Bending radius of electrons?</a:t>
              </a:r>
            </a:p>
          </p:txBody>
        </p:sp>
        <p:pic>
          <p:nvPicPr>
            <p:cNvPr id="26" name="Grafik 25"/>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3976567" y="5103292"/>
              <a:ext cx="1546860" cy="590550"/>
            </a:xfrm>
            <a:prstGeom prst="rect">
              <a:avLst/>
            </a:prstGeom>
          </p:spPr>
        </p:pic>
        <p:sp>
          <p:nvSpPr>
            <p:cNvPr id="31" name="Textfeld 30"/>
            <p:cNvSpPr txBox="1"/>
            <p:nvPr/>
          </p:nvSpPr>
          <p:spPr>
            <a:xfrm>
              <a:off x="3491880" y="5649214"/>
              <a:ext cx="4824536" cy="369332"/>
            </a:xfrm>
            <a:prstGeom prst="rect">
              <a:avLst/>
            </a:prstGeom>
            <a:noFill/>
          </p:spPr>
          <p:txBody>
            <a:bodyPr wrap="square" rtlCol="0">
              <a:spAutoFit/>
            </a:bodyPr>
            <a:lstStyle/>
            <a:p>
              <a:r>
                <a:rPr lang="en-US" dirty="0">
                  <a:sym typeface="Symbol"/>
                </a:rPr>
                <a:t> typically mm</a:t>
              </a:r>
              <a:endParaRPr lang="en-US" i="1" dirty="0"/>
            </a:p>
          </p:txBody>
        </p:sp>
      </p:grpSp>
    </p:spTree>
    <p:extLst>
      <p:ext uri="{BB962C8B-B14F-4D97-AF65-F5344CB8AC3E}">
        <p14:creationId xmlns:p14="http://schemas.microsoft.com/office/powerpoint/2010/main" val="3750085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ppt_x"/>
                                          </p:val>
                                        </p:tav>
                                        <p:tav tm="100000">
                                          <p:val>
                                            <p:strVal val="#ppt_x"/>
                                          </p:val>
                                        </p:tav>
                                      </p:tavLst>
                                    </p:anim>
                                    <p:anim calcmode="lin" valueType="num">
                                      <p:cBhvr additive="base">
                                        <p:cTn id="16"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562074"/>
          </a:xfrm>
        </p:spPr>
        <p:txBody>
          <a:bodyPr/>
          <a:lstStyle/>
          <a:p>
            <a:r>
              <a:rPr lang="en-US" dirty="0"/>
              <a:t>example: multiple H</a:t>
            </a:r>
            <a:r>
              <a:rPr lang="en-US" baseline="30000" dirty="0"/>
              <a:t>-</a:t>
            </a:r>
            <a:r>
              <a:rPr lang="en-US" dirty="0"/>
              <a:t> stripping extraction at TRIUMF</a:t>
            </a:r>
          </a:p>
        </p:txBody>
      </p:sp>
      <p:sp>
        <p:nvSpPr>
          <p:cNvPr id="4" name="Foliennummernplatzhalter 3"/>
          <p:cNvSpPr>
            <a:spLocks noGrp="1"/>
          </p:cNvSpPr>
          <p:nvPr>
            <p:ph type="sldNum" sz="quarter" idx="10"/>
          </p:nvPr>
        </p:nvSpPr>
        <p:spPr/>
        <p:txBody>
          <a:bodyPr/>
          <a:lstStyle/>
          <a:p>
            <a:pPr>
              <a:defRPr/>
            </a:pPr>
            <a:fld id="{40486FA2-F7BB-4886-8833-4714DED97ACE}" type="slidenum">
              <a:rPr lang="en-US" smtClean="0"/>
              <a:pPr>
                <a:defRPr/>
              </a:pPr>
              <a:t>11</a:t>
            </a:fld>
            <a:endParaRPr lang="en-US"/>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908720"/>
            <a:ext cx="7090216" cy="5472961"/>
          </a:xfrm>
          <a:prstGeom prst="rect">
            <a:avLst/>
          </a:prstGeom>
        </p:spPr>
      </p:pic>
      <p:sp>
        <p:nvSpPr>
          <p:cNvPr id="6" name="Textfeld 5"/>
          <p:cNvSpPr txBox="1"/>
          <p:nvPr/>
        </p:nvSpPr>
        <p:spPr>
          <a:xfrm>
            <a:off x="6804248" y="3460534"/>
            <a:ext cx="2016224" cy="369332"/>
          </a:xfrm>
          <a:prstGeom prst="rect">
            <a:avLst/>
          </a:prstGeom>
          <a:noFill/>
        </p:spPr>
        <p:txBody>
          <a:bodyPr wrap="square" rtlCol="0">
            <a:spAutoFit/>
          </a:bodyPr>
          <a:lstStyle/>
          <a:p>
            <a:r>
              <a:rPr lang="en-US" b="1" dirty="0"/>
              <a:t>[</a:t>
            </a:r>
            <a:r>
              <a:rPr lang="en-US" b="1" dirty="0" err="1"/>
              <a:t>R.Baartman</a:t>
            </a:r>
            <a:r>
              <a:rPr lang="en-US" b="1" dirty="0"/>
              <a:t>]</a:t>
            </a:r>
          </a:p>
        </p:txBody>
      </p:sp>
    </p:spTree>
    <p:extLst>
      <p:ext uri="{BB962C8B-B14F-4D97-AF65-F5344CB8AC3E}">
        <p14:creationId xmlns:p14="http://schemas.microsoft.com/office/powerpoint/2010/main" val="19925507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15616" y="188640"/>
            <a:ext cx="6923112" cy="778098"/>
          </a:xfrm>
        </p:spPr>
        <p:txBody>
          <a:bodyPr>
            <a:normAutofit fontScale="90000"/>
          </a:bodyPr>
          <a:lstStyle/>
          <a:p>
            <a:r>
              <a:rPr lang="en-US" dirty="0"/>
              <a:t>example: H</a:t>
            </a:r>
            <a:r>
              <a:rPr lang="en-US" baseline="-25000" dirty="0"/>
              <a:t>2</a:t>
            </a:r>
            <a:r>
              <a:rPr lang="en-US" baseline="30000" dirty="0"/>
              <a:t>+</a:t>
            </a:r>
            <a:r>
              <a:rPr lang="en-US" dirty="0"/>
              <a:t> stripping extraction in planned Daedalus cyclotron [neutrino source]</a:t>
            </a:r>
          </a:p>
        </p:txBody>
      </p:sp>
      <p:sp>
        <p:nvSpPr>
          <p:cNvPr id="4" name="Foliennummernplatzhalter 3"/>
          <p:cNvSpPr>
            <a:spLocks noGrp="1"/>
          </p:cNvSpPr>
          <p:nvPr>
            <p:ph type="sldNum" sz="quarter" idx="10"/>
          </p:nvPr>
        </p:nvSpPr>
        <p:spPr/>
        <p:txBody>
          <a:bodyPr/>
          <a:lstStyle/>
          <a:p>
            <a:pPr>
              <a:defRPr/>
            </a:pPr>
            <a:fld id="{40486FA2-F7BB-4886-8833-4714DED97ACE}" type="slidenum">
              <a:rPr lang="en-US" smtClean="0"/>
              <a:pPr>
                <a:defRPr/>
              </a:pPr>
              <a:t>12</a:t>
            </a:fld>
            <a:endParaRPr lang="en-US"/>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584" y="1381056"/>
            <a:ext cx="5422724" cy="4653830"/>
          </a:xfrm>
          <a:prstGeom prst="rect">
            <a:avLst/>
          </a:prstGeom>
        </p:spPr>
      </p:pic>
      <p:sp>
        <p:nvSpPr>
          <p:cNvPr id="6" name="Textfeld 5"/>
          <p:cNvSpPr txBox="1"/>
          <p:nvPr/>
        </p:nvSpPr>
        <p:spPr>
          <a:xfrm>
            <a:off x="5724128" y="4955028"/>
            <a:ext cx="2016224" cy="646331"/>
          </a:xfrm>
          <a:prstGeom prst="rect">
            <a:avLst/>
          </a:prstGeom>
          <a:noFill/>
        </p:spPr>
        <p:txBody>
          <a:bodyPr wrap="square" rtlCol="0">
            <a:spAutoFit/>
          </a:bodyPr>
          <a:lstStyle/>
          <a:p>
            <a:r>
              <a:rPr lang="en-US" b="1" dirty="0"/>
              <a:t>[</a:t>
            </a:r>
            <a:r>
              <a:rPr lang="en-US" b="1" dirty="0" err="1"/>
              <a:t>L.Calabretta</a:t>
            </a:r>
            <a:r>
              <a:rPr lang="en-US" b="1" dirty="0"/>
              <a:t>, </a:t>
            </a:r>
            <a:r>
              <a:rPr lang="en-US" b="1" dirty="0" err="1"/>
              <a:t>A.Calanna</a:t>
            </a:r>
            <a:r>
              <a:rPr lang="en-US" b="1" dirty="0"/>
              <a:t> et al]</a:t>
            </a:r>
          </a:p>
        </p:txBody>
      </p:sp>
      <p:sp>
        <p:nvSpPr>
          <p:cNvPr id="3" name="Textfeld 2"/>
          <p:cNvSpPr txBox="1"/>
          <p:nvPr/>
        </p:nvSpPr>
        <p:spPr>
          <a:xfrm>
            <a:off x="6250308" y="1484784"/>
            <a:ext cx="2692056" cy="1477328"/>
          </a:xfrm>
          <a:prstGeom prst="rect">
            <a:avLst/>
          </a:prstGeom>
          <a:solidFill>
            <a:schemeClr val="accent2">
              <a:lumMod val="20000"/>
              <a:lumOff val="80000"/>
            </a:schemeClr>
          </a:solidFill>
          <a:ln>
            <a:solidFill>
              <a:schemeClr val="bg2">
                <a:lumMod val="25000"/>
              </a:schemeClr>
            </a:solidFill>
          </a:ln>
        </p:spPr>
        <p:txBody>
          <a:bodyPr wrap="square" rtlCol="0">
            <a:spAutoFit/>
          </a:bodyPr>
          <a:lstStyle/>
          <a:p>
            <a:r>
              <a:rPr lang="en-US" dirty="0"/>
              <a:t>purpose: pulsed high power beam for neutrino production</a:t>
            </a:r>
          </a:p>
          <a:p>
            <a:pPr marL="285750" indent="-285750">
              <a:buFont typeface="Arial" pitchFamily="34" charset="0"/>
              <a:buChar char="•"/>
            </a:pPr>
            <a:r>
              <a:rPr lang="en-US" dirty="0"/>
              <a:t>800MeV kin. energy</a:t>
            </a:r>
          </a:p>
          <a:p>
            <a:pPr marL="285750" indent="-285750">
              <a:buFont typeface="Arial" pitchFamily="34" charset="0"/>
              <a:buChar char="•"/>
            </a:pPr>
            <a:r>
              <a:rPr lang="en-US" dirty="0"/>
              <a:t>5MW avg. beam power</a:t>
            </a:r>
          </a:p>
        </p:txBody>
      </p:sp>
    </p:spTree>
    <p:extLst>
      <p:ext uri="{BB962C8B-B14F-4D97-AF65-F5344CB8AC3E}">
        <p14:creationId xmlns:p14="http://schemas.microsoft.com/office/powerpoint/2010/main" val="21338653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8000" r="-8000"/>
          </a:stretch>
        </a:blipFill>
        <a:effectLst/>
      </p:bgPr>
    </p:bg>
    <p:spTree>
      <p:nvGrpSpPr>
        <p:cNvPr id="1" name=""/>
        <p:cNvGrpSpPr/>
        <p:nvPr/>
      </p:nvGrpSpPr>
      <p:grpSpPr>
        <a:xfrm>
          <a:off x="0" y="0"/>
          <a:ext cx="0" cy="0"/>
          <a:chOff x="0" y="0"/>
          <a:chExt cx="0" cy="0"/>
        </a:xfrm>
      </p:grpSpPr>
      <p:sp>
        <p:nvSpPr>
          <p:cNvPr id="4" name="Foliennummernplatzhalter 3"/>
          <p:cNvSpPr>
            <a:spLocks noGrp="1"/>
          </p:cNvSpPr>
          <p:nvPr>
            <p:ph type="sldNum" sz="quarter" idx="4294967295"/>
          </p:nvPr>
        </p:nvSpPr>
        <p:spPr>
          <a:xfrm>
            <a:off x="7010400" y="6356350"/>
            <a:ext cx="2133600" cy="365125"/>
          </a:xfrm>
        </p:spPr>
        <p:txBody>
          <a:bodyPr/>
          <a:lstStyle/>
          <a:p>
            <a:pPr>
              <a:defRPr/>
            </a:pPr>
            <a:fld id="{A9CC7514-C3F4-4C98-8469-07384B233065}" type="slidenum">
              <a:rPr lang="en-US"/>
              <a:pPr>
                <a:defRPr/>
              </a:pPr>
              <a:t>13</a:t>
            </a:fld>
            <a:endParaRPr lang="en-US"/>
          </a:p>
        </p:txBody>
      </p:sp>
      <p:sp>
        <p:nvSpPr>
          <p:cNvPr id="8" name="Inhaltsplatzhalter 2"/>
          <p:cNvSpPr txBox="1">
            <a:spLocks/>
          </p:cNvSpPr>
          <p:nvPr/>
        </p:nvSpPr>
        <p:spPr bwMode="auto">
          <a:xfrm>
            <a:off x="457200" y="1196752"/>
            <a:ext cx="8229600" cy="4929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0" indent="0" algn="l" rtl="0" fontAlgn="base">
              <a:spcBef>
                <a:spcPct val="20000"/>
              </a:spcBef>
              <a:spcAft>
                <a:spcPct val="0"/>
              </a:spcAft>
              <a:buFont typeface="Arial" pitchFamily="34" charset="0"/>
              <a:buNone/>
              <a:defRPr sz="3200" kern="1200">
                <a:solidFill>
                  <a:schemeClr val="tx1"/>
                </a:solidFill>
                <a:latin typeface="+mn-lt"/>
                <a:ea typeface="+mn-ea"/>
                <a:cs typeface="+mn-cs"/>
              </a:defRPr>
            </a:lvl1pPr>
            <a:lvl2pPr marL="457200" indent="0" algn="l" rtl="0" fontAlgn="base">
              <a:spcBef>
                <a:spcPct val="20000"/>
              </a:spcBef>
              <a:spcAft>
                <a:spcPct val="0"/>
              </a:spcAft>
              <a:buFont typeface="Arial" pitchFamily="34" charset="0"/>
              <a:buNone/>
              <a:defRPr sz="2800" kern="1200">
                <a:solidFill>
                  <a:schemeClr val="tx1"/>
                </a:solidFill>
                <a:latin typeface="+mn-lt"/>
                <a:ea typeface="+mn-ea"/>
                <a:cs typeface="+mn-cs"/>
              </a:defRPr>
            </a:lvl2pPr>
            <a:lvl3pPr marL="914400" indent="0" algn="l" rtl="0" fontAlgn="base">
              <a:spcBef>
                <a:spcPct val="20000"/>
              </a:spcBef>
              <a:spcAft>
                <a:spcPct val="0"/>
              </a:spcAft>
              <a:buFont typeface="Arial" pitchFamily="34" charset="0"/>
              <a:buNone/>
              <a:defRPr sz="2400" kern="1200">
                <a:solidFill>
                  <a:schemeClr val="tx1"/>
                </a:solidFill>
                <a:latin typeface="+mn-lt"/>
                <a:ea typeface="+mn-ea"/>
                <a:cs typeface="+mn-cs"/>
              </a:defRPr>
            </a:lvl3pPr>
            <a:lvl4pPr marL="1371600" indent="0" algn="l" rtl="0" fontAlgn="base">
              <a:spcBef>
                <a:spcPct val="20000"/>
              </a:spcBef>
              <a:spcAft>
                <a:spcPct val="0"/>
              </a:spcAft>
              <a:buFont typeface="Arial" pitchFamily="34" charset="0"/>
              <a:buNone/>
              <a:defRPr sz="2000" kern="1200">
                <a:solidFill>
                  <a:schemeClr val="tx1"/>
                </a:solidFill>
                <a:latin typeface="+mn-lt"/>
                <a:ea typeface="+mn-ea"/>
                <a:cs typeface="+mn-cs"/>
              </a:defRPr>
            </a:lvl4pPr>
            <a:lvl5pPr marL="1828800" indent="0" algn="l" rtl="0" fontAlgn="base">
              <a:spcBef>
                <a:spcPct val="20000"/>
              </a:spcBef>
              <a:spcAft>
                <a:spcPct val="0"/>
              </a:spcAft>
              <a:buFont typeface="Arial" pitchFamily="34" charset="0"/>
              <a:buNone/>
              <a:defRPr sz="20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9pPr>
          </a:lstStyle>
          <a:p>
            <a:r>
              <a:rPr lang="en-US" dirty="0"/>
              <a:t>next: </a:t>
            </a:r>
            <a:r>
              <a:rPr lang="en-US" b="1" dirty="0">
                <a:solidFill>
                  <a:srgbClr val="C00000"/>
                </a:solidFill>
              </a:rPr>
              <a:t>RF, magnets, vacuum, diagnostics</a:t>
            </a:r>
          </a:p>
        </p:txBody>
      </p:sp>
    </p:spTree>
    <p:extLst>
      <p:ext uri="{BB962C8B-B14F-4D97-AF65-F5344CB8AC3E}">
        <p14:creationId xmlns:p14="http://schemas.microsoft.com/office/powerpoint/2010/main" val="19244290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457200" y="274638"/>
            <a:ext cx="8229600" cy="634082"/>
          </a:xfrm>
        </p:spPr>
        <p:txBody>
          <a:bodyPr/>
          <a:lstStyle/>
          <a:p>
            <a:r>
              <a:rPr lang="de-CH" dirty="0"/>
              <a:t>RF </a:t>
            </a:r>
            <a:r>
              <a:rPr lang="de-CH" dirty="0" err="1"/>
              <a:t>acceleration</a:t>
            </a:r>
            <a:endParaRPr lang="en-US" dirty="0"/>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mn-ea"/>
              <a:cs typeface="Arial" pitchFamily="34" charset="0"/>
            </a:endParaRPr>
          </a:p>
        </p:txBody>
      </p:sp>
      <p:graphicFrame>
        <p:nvGraphicFramePr>
          <p:cNvPr id="9" name="Objekt 8"/>
          <p:cNvGraphicFramePr>
            <a:graphicFrameLocks noChangeAspect="1"/>
          </p:cNvGraphicFramePr>
          <p:nvPr/>
        </p:nvGraphicFramePr>
        <p:xfrm>
          <a:off x="323528" y="3641378"/>
          <a:ext cx="3430199" cy="2592288"/>
        </p:xfrm>
        <a:graphic>
          <a:graphicData uri="http://schemas.openxmlformats.org/presentationml/2006/ole">
            <mc:AlternateContent xmlns:mc="http://schemas.openxmlformats.org/markup-compatibility/2006">
              <mc:Choice xmlns:v="urn:schemas-microsoft-com:vml" Requires="v">
                <p:oleObj spid="_x0000_s1029" r:id="rId5" imgW="5342040" imgH="4046040" progId="CorelDRAW.Graphic.13">
                  <p:embed/>
                </p:oleObj>
              </mc:Choice>
              <mc:Fallback>
                <p:oleObj r:id="rId5" imgW="5342040" imgH="4046040" progId="CorelDRAW.Graphic.13">
                  <p:embed/>
                  <p:pic>
                    <p:nvPicPr>
                      <p:cNvPr id="9" name="Objek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28" y="3641378"/>
                        <a:ext cx="3430199" cy="2592288"/>
                      </a:xfrm>
                      <a:prstGeom prst="rect">
                        <a:avLst/>
                      </a:prstGeom>
                      <a:noFill/>
                    </p:spPr>
                  </p:pic>
                </p:oleObj>
              </mc:Fallback>
            </mc:AlternateContent>
          </a:graphicData>
        </a:graphic>
      </p:graphicFrame>
      <p:sp>
        <p:nvSpPr>
          <p:cNvPr id="6" name="Foliennummernplatzhalter 5"/>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0486FA2-F7BB-4886-8833-4714DED97ACE}" type="slidenum">
              <a:rPr kumimoji="0" lang="en-US" sz="1200" b="0" i="0" u="none" strike="noStrike" kern="1200" cap="none" spc="0" normalizeH="0" baseline="0" noProof="0" smtClean="0">
                <a:ln>
                  <a:noFill/>
                </a:ln>
                <a:solidFill>
                  <a:srgbClr val="8FB08C">
                    <a:lumMod val="75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srgbClr val="8FB08C">
                  <a:lumMod val="75000"/>
                </a:srgbClr>
              </a:solidFill>
              <a:effectLst/>
              <a:uLnTx/>
              <a:uFillTx/>
              <a:latin typeface="Calibri"/>
              <a:ea typeface="+mn-ea"/>
              <a:cs typeface="+mn-cs"/>
            </a:endParaRPr>
          </a:p>
        </p:txBody>
      </p:sp>
      <p:sp>
        <p:nvSpPr>
          <p:cNvPr id="2" name="Textfeld 1"/>
          <p:cNvSpPr txBox="1"/>
          <p:nvPr/>
        </p:nvSpPr>
        <p:spPr>
          <a:xfrm>
            <a:off x="323528" y="908720"/>
            <a:ext cx="8352928" cy="1200329"/>
          </a:xfrm>
          <a:prstGeom prst="rect">
            <a:avLst/>
          </a:prstGeom>
          <a:noFill/>
        </p:spPr>
        <p:txBody>
          <a:bodyPr wrap="square" rtlCol="0">
            <a:spAutoFit/>
          </a:bodyPr>
          <a:lstStyle/>
          <a:p>
            <a:pPr marL="285750" marR="0" lvl="0" indent="-28575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itchFamily="34" charset="0"/>
                <a:ea typeface="+mn-ea"/>
                <a:cs typeface="Arial" pitchFamily="34" charset="0"/>
              </a:rPr>
              <a:t>acceleration is realized in the classical way using 2 or 4 “Dees”</a:t>
            </a:r>
          </a:p>
          <a:p>
            <a:pPr marL="285750" marR="0" lvl="0" indent="-28575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itchFamily="34" charset="0"/>
                <a:ea typeface="+mn-ea"/>
                <a:cs typeface="Arial" pitchFamily="34" charset="0"/>
              </a:rPr>
              <a:t>or by box resonators in separated sector cyclotrons</a:t>
            </a:r>
          </a:p>
          <a:p>
            <a:pPr marL="285750" marR="0" lvl="0" indent="-28575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itchFamily="34" charset="0"/>
                <a:ea typeface="+mn-ea"/>
                <a:cs typeface="Arial" pitchFamily="34" charset="0"/>
              </a:rPr>
              <a:t>frequencies typically around 50…100MHz, </a:t>
            </a:r>
            <a:r>
              <a:rPr kumimoji="0" lang="en-US" sz="1800" b="0" i="0" u="none" strike="noStrike" kern="1200" cap="none" spc="0" normalizeH="0" baseline="0" noProof="0" dirty="0">
                <a:ln>
                  <a:noFill/>
                </a:ln>
                <a:solidFill>
                  <a:srgbClr val="0070C0"/>
                </a:solidFill>
                <a:effectLst/>
                <a:uLnTx/>
                <a:uFillTx/>
                <a:latin typeface="Calibri" pitchFamily="34" charset="0"/>
                <a:ea typeface="+mn-ea"/>
                <a:cs typeface="Arial" pitchFamily="34" charset="0"/>
              </a:rPr>
              <a:t>harmonic numbers </a:t>
            </a:r>
            <a:r>
              <a:rPr kumimoji="0" lang="en-US" sz="1800" b="0" i="0" u="none" strike="noStrike" kern="1200" cap="none" spc="0" normalizeH="0" baseline="0" noProof="0" dirty="0">
                <a:ln>
                  <a:noFill/>
                </a:ln>
                <a:solidFill>
                  <a:prstClr val="black"/>
                </a:solidFill>
                <a:effectLst/>
                <a:uLnTx/>
                <a:uFillTx/>
                <a:latin typeface="Calibri" pitchFamily="34" charset="0"/>
                <a:ea typeface="+mn-ea"/>
                <a:cs typeface="Arial" pitchFamily="34" charset="0"/>
              </a:rPr>
              <a:t>h = 1…10</a:t>
            </a:r>
          </a:p>
          <a:p>
            <a:pPr marL="285750" marR="0" lvl="0" indent="-28575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itchFamily="34" charset="0"/>
                <a:ea typeface="+mn-ea"/>
                <a:cs typeface="Arial" pitchFamily="34" charset="0"/>
              </a:rPr>
              <a:t>voltages 100kV…1MV per device</a:t>
            </a:r>
          </a:p>
        </p:txBody>
      </p:sp>
      <p:pic>
        <p:nvPicPr>
          <p:cNvPr id="3" name="Grafik 2"/>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3923928" y="2924943"/>
            <a:ext cx="1724025" cy="219075"/>
          </a:xfrm>
          <a:prstGeom prst="rect">
            <a:avLst/>
          </a:prstGeom>
        </p:spPr>
      </p:pic>
      <p:sp>
        <p:nvSpPr>
          <p:cNvPr id="10" name="Textfeld 9"/>
          <p:cNvSpPr txBox="1"/>
          <p:nvPr/>
        </p:nvSpPr>
        <p:spPr>
          <a:xfrm>
            <a:off x="2195736" y="5868320"/>
            <a:ext cx="1728192"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D16349">
                    <a:lumMod val="75000"/>
                  </a:srgbClr>
                </a:solidFill>
                <a:effectLst/>
                <a:uLnTx/>
                <a:uFillTx/>
                <a:latin typeface="Calibri" pitchFamily="34" charset="0"/>
                <a:ea typeface="+mn-ea"/>
                <a:cs typeface="Arial" pitchFamily="34" charset="0"/>
              </a:rPr>
              <a:t>box resonator</a:t>
            </a:r>
          </a:p>
        </p:txBody>
      </p:sp>
      <p:grpSp>
        <p:nvGrpSpPr>
          <p:cNvPr id="18" name="Gruppieren 17"/>
          <p:cNvGrpSpPr/>
          <p:nvPr/>
        </p:nvGrpSpPr>
        <p:grpSpPr>
          <a:xfrm>
            <a:off x="5292080" y="3573016"/>
            <a:ext cx="2900363" cy="2660650"/>
            <a:chOff x="5508104" y="3573016"/>
            <a:chExt cx="2900363" cy="2660650"/>
          </a:xfrm>
        </p:grpSpPr>
        <p:pic>
          <p:nvPicPr>
            <p:cNvPr id="12"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08104" y="3573016"/>
              <a:ext cx="2900363" cy="266065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feld 13"/>
            <p:cNvSpPr txBox="1"/>
            <p:nvPr/>
          </p:nvSpPr>
          <p:spPr>
            <a:xfrm>
              <a:off x="5508104" y="3717032"/>
              <a:ext cx="1224136" cy="64633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D16349">
                      <a:lumMod val="75000"/>
                    </a:srgbClr>
                  </a:solidFill>
                  <a:effectLst/>
                  <a:uLnTx/>
                  <a:uFillTx/>
                  <a:latin typeface="Calibri" pitchFamily="34" charset="0"/>
                  <a:ea typeface="+mn-ea"/>
                  <a:cs typeface="Arial" pitchFamily="34" charset="0"/>
                </a:rPr>
                <a:t>dual gap </a:t>
              </a:r>
              <a:r>
                <a:rPr lang="en-US" b="1" dirty="0">
                  <a:solidFill>
                    <a:srgbClr val="D16349">
                      <a:lumMod val="75000"/>
                    </a:srgbClr>
                  </a:solidFill>
                </a:rPr>
                <a:t>cavity</a:t>
              </a:r>
              <a:endParaRPr kumimoji="0" lang="en-US" sz="1800" b="1" i="0" u="none" strike="noStrike" kern="1200" cap="none" spc="0" normalizeH="0" baseline="0" noProof="0" dirty="0">
                <a:ln>
                  <a:noFill/>
                </a:ln>
                <a:solidFill>
                  <a:srgbClr val="D16349">
                    <a:lumMod val="75000"/>
                  </a:srgbClr>
                </a:solidFill>
                <a:effectLst/>
                <a:uLnTx/>
                <a:uFillTx/>
                <a:latin typeface="Calibri" pitchFamily="34" charset="0"/>
                <a:ea typeface="+mn-ea"/>
                <a:cs typeface="Arial" pitchFamily="34" charset="0"/>
              </a:endParaRPr>
            </a:p>
          </p:txBody>
        </p:sp>
      </p:grpSp>
      <p:sp>
        <p:nvSpPr>
          <p:cNvPr id="15" name="Textfeld 14"/>
          <p:cNvSpPr txBox="1"/>
          <p:nvPr/>
        </p:nvSpPr>
        <p:spPr>
          <a:xfrm>
            <a:off x="323528" y="2601777"/>
            <a:ext cx="3096344" cy="64633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70C0"/>
                </a:solidFill>
                <a:effectLst/>
                <a:uLnTx/>
                <a:uFillTx/>
                <a:latin typeface="Calibri" pitchFamily="34" charset="0"/>
                <a:ea typeface="+mn-ea"/>
                <a:cs typeface="Arial" pitchFamily="34" charset="0"/>
              </a:rPr>
              <a:t>RF frequency can be a multiple of the cyclotron frequency:</a:t>
            </a:r>
          </a:p>
        </p:txBody>
      </p:sp>
      <p:cxnSp>
        <p:nvCxnSpPr>
          <p:cNvPr id="17" name="Gerade Verbindung mit Pfeil 16"/>
          <p:cNvCxnSpPr/>
          <p:nvPr/>
        </p:nvCxnSpPr>
        <p:spPr>
          <a:xfrm flipH="1">
            <a:off x="5173362" y="1772816"/>
            <a:ext cx="334742" cy="1077476"/>
          </a:xfrm>
          <a:prstGeom prst="straightConnector1">
            <a:avLst/>
          </a:prstGeom>
          <a:ln>
            <a:solidFill>
              <a:schemeClr val="accent1">
                <a:lumMod val="75000"/>
              </a:schemeClr>
            </a:solidFill>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506062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457200" y="274638"/>
            <a:ext cx="8229600" cy="634082"/>
          </a:xfrm>
        </p:spPr>
        <p:txBody>
          <a:bodyPr/>
          <a:lstStyle/>
          <a:p>
            <a:r>
              <a:rPr lang="de-CH" dirty="0"/>
              <a:t>box </a:t>
            </a:r>
            <a:r>
              <a:rPr lang="de-CH" dirty="0" err="1"/>
              <a:t>resonator</a:t>
            </a:r>
            <a:endParaRPr lang="en-US" dirty="0"/>
          </a:p>
        </p:txBody>
      </p:sp>
      <p:sp>
        <p:nvSpPr>
          <p:cNvPr id="7" name="Textfeld 6"/>
          <p:cNvSpPr txBox="1"/>
          <p:nvPr/>
        </p:nvSpPr>
        <p:spPr>
          <a:xfrm>
            <a:off x="395536" y="1340768"/>
            <a:ext cx="7128792" cy="830997"/>
          </a:xfrm>
          <a:prstGeom prst="rect">
            <a:avLst/>
          </a:prstGeom>
          <a:noFill/>
        </p:spPr>
        <p:txBody>
          <a:bodyPr wrap="square" rtlCol="0">
            <a:spAutoFit/>
          </a:bodyPr>
          <a:lstStyle/>
          <a:p>
            <a:r>
              <a:rPr lang="de-CH" sz="2400" dirty="0"/>
              <a:t>cyclotron </a:t>
            </a:r>
            <a:r>
              <a:rPr lang="de-CH" sz="2400" dirty="0" err="1"/>
              <a:t>resonators</a:t>
            </a:r>
            <a:r>
              <a:rPr lang="de-CH" sz="2400" dirty="0"/>
              <a:t> </a:t>
            </a:r>
            <a:r>
              <a:rPr lang="de-CH" sz="2400" dirty="0" err="1"/>
              <a:t>are</a:t>
            </a:r>
            <a:r>
              <a:rPr lang="de-CH" sz="2400" dirty="0"/>
              <a:t> </a:t>
            </a:r>
            <a:r>
              <a:rPr lang="de-CH" sz="2400" dirty="0" err="1"/>
              <a:t>basically</a:t>
            </a:r>
            <a:r>
              <a:rPr lang="de-CH" sz="2400" dirty="0"/>
              <a:t> box </a:t>
            </a:r>
            <a:r>
              <a:rPr lang="de-CH" sz="2400" dirty="0" err="1"/>
              <a:t>resonators</a:t>
            </a:r>
            <a:endParaRPr lang="de-CH" sz="2400" dirty="0"/>
          </a:p>
          <a:p>
            <a:r>
              <a:rPr lang="de-CH" sz="2400" dirty="0"/>
              <a:t>resonant </a:t>
            </a:r>
            <a:r>
              <a:rPr lang="de-CH" sz="2400" dirty="0" err="1"/>
              <a:t>frequency</a:t>
            </a:r>
            <a:r>
              <a:rPr lang="de-CH" sz="2400" dirty="0"/>
              <a:t>: 	</a:t>
            </a:r>
            <a:endParaRPr lang="en-US" sz="2400" dirty="0"/>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kt 8"/>
          <p:cNvGraphicFramePr>
            <a:graphicFrameLocks noChangeAspect="1"/>
          </p:cNvGraphicFramePr>
          <p:nvPr/>
        </p:nvGraphicFramePr>
        <p:xfrm>
          <a:off x="611560" y="2708920"/>
          <a:ext cx="4859449" cy="3672408"/>
        </p:xfrm>
        <a:graphic>
          <a:graphicData uri="http://schemas.openxmlformats.org/presentationml/2006/ole">
            <mc:AlternateContent xmlns:mc="http://schemas.openxmlformats.org/markup-compatibility/2006">
              <mc:Choice xmlns:v="urn:schemas-microsoft-com:vml" Requires="v">
                <p:oleObj spid="_x0000_s2053" r:id="rId5" imgW="5342040" imgH="4046040" progId="CorelDRAW.Graphic.13">
                  <p:embed/>
                </p:oleObj>
              </mc:Choice>
              <mc:Fallback>
                <p:oleObj r:id="rId5" imgW="5342040" imgH="4046040" progId="CorelDRAW.Graphic.13">
                  <p:embed/>
                  <p:pic>
                    <p:nvPicPr>
                      <p:cNvPr id="9" name="Objek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1560" y="2708920"/>
                        <a:ext cx="4859449" cy="3672408"/>
                      </a:xfrm>
                      <a:prstGeom prst="rect">
                        <a:avLst/>
                      </a:prstGeom>
                      <a:noFill/>
                    </p:spPr>
                  </p:pic>
                </p:oleObj>
              </mc:Fallback>
            </mc:AlternateContent>
          </a:graphicData>
        </a:graphic>
      </p:graphicFrame>
      <p:cxnSp>
        <p:nvCxnSpPr>
          <p:cNvPr id="11" name="Gerade Verbindung mit Pfeil 10"/>
          <p:cNvCxnSpPr/>
          <p:nvPr/>
        </p:nvCxnSpPr>
        <p:spPr>
          <a:xfrm flipH="1">
            <a:off x="4067944" y="3429000"/>
            <a:ext cx="1800200" cy="648072"/>
          </a:xfrm>
          <a:prstGeom prst="straightConnector1">
            <a:avLst/>
          </a:prstGeom>
          <a:ln w="381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Textfeld 12"/>
          <p:cNvSpPr txBox="1"/>
          <p:nvPr/>
        </p:nvSpPr>
        <p:spPr>
          <a:xfrm>
            <a:off x="5868144" y="3068960"/>
            <a:ext cx="2880320" cy="923330"/>
          </a:xfrm>
          <a:prstGeom prst="rect">
            <a:avLst/>
          </a:prstGeom>
          <a:solidFill>
            <a:schemeClr val="accent2">
              <a:lumMod val="20000"/>
              <a:lumOff val="80000"/>
            </a:schemeClr>
          </a:solidFill>
          <a:ln>
            <a:solidFill>
              <a:srgbClr val="002060"/>
            </a:solidFill>
          </a:ln>
        </p:spPr>
        <p:txBody>
          <a:bodyPr wrap="square" rtlCol="0">
            <a:spAutoFit/>
          </a:bodyPr>
          <a:lstStyle/>
          <a:p>
            <a:r>
              <a:rPr lang="en-US" dirty="0"/>
              <a:t>beam passes in center plane; accelerating voltage varies as sin(r)</a:t>
            </a:r>
          </a:p>
        </p:txBody>
      </p:sp>
      <p:pic>
        <p:nvPicPr>
          <p:cNvPr id="4" name="Grafik 3"/>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3275856" y="1866965"/>
            <a:ext cx="2238375" cy="609600"/>
          </a:xfrm>
          <a:prstGeom prst="rect">
            <a:avLst/>
          </a:prstGeom>
        </p:spPr>
      </p:pic>
      <p:sp>
        <p:nvSpPr>
          <p:cNvPr id="6" name="Foliennummernplatzhalter 5"/>
          <p:cNvSpPr>
            <a:spLocks noGrp="1"/>
          </p:cNvSpPr>
          <p:nvPr>
            <p:ph type="sldNum" sz="quarter" idx="10"/>
          </p:nvPr>
        </p:nvSpPr>
        <p:spPr/>
        <p:txBody>
          <a:bodyPr/>
          <a:lstStyle/>
          <a:p>
            <a:pPr>
              <a:defRPr/>
            </a:pPr>
            <a:fld id="{40486FA2-F7BB-4886-8833-4714DED97ACE}" type="slidenum">
              <a:rPr lang="en-US" smtClean="0"/>
              <a:pPr>
                <a:defRPr/>
              </a:pPr>
              <a:t>15</a:t>
            </a:fld>
            <a:endParaRPr lang="en-US"/>
          </a:p>
        </p:txBody>
      </p:sp>
    </p:spTree>
    <p:extLst>
      <p:ext uri="{BB962C8B-B14F-4D97-AF65-F5344CB8AC3E}">
        <p14:creationId xmlns:p14="http://schemas.microsoft.com/office/powerpoint/2010/main" val="15027175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650" name="Object 2"/>
          <p:cNvGraphicFramePr>
            <a:graphicFrameLocks noChangeAspect="1"/>
          </p:cNvGraphicFramePr>
          <p:nvPr/>
        </p:nvGraphicFramePr>
        <p:xfrm>
          <a:off x="2122488" y="1557338"/>
          <a:ext cx="1296987" cy="4565650"/>
        </p:xfrm>
        <a:graphic>
          <a:graphicData uri="http://schemas.openxmlformats.org/presentationml/2006/ole">
            <mc:AlternateContent xmlns:mc="http://schemas.openxmlformats.org/markup-compatibility/2006">
              <mc:Choice xmlns:v="urn:schemas-microsoft-com:vml" Requires="v">
                <p:oleObj spid="_x0000_s3077" name="Picture" r:id="rId4" imgW="1938528" imgH="5885688" progId="Word.Picture.8">
                  <p:embed/>
                </p:oleObj>
              </mc:Choice>
              <mc:Fallback>
                <p:oleObj name="Picture" r:id="rId4" imgW="1938528" imgH="5885688" progId="Word.Picture.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l="7637" t="4515" r="9164"/>
                      <a:stretch>
                        <a:fillRect/>
                      </a:stretch>
                    </p:blipFill>
                    <p:spPr bwMode="auto">
                      <a:xfrm>
                        <a:off x="2122488" y="1557338"/>
                        <a:ext cx="1296987" cy="456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27651" name="Picture 17" descr="querschnitt_Cu_SW"/>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38613" y="1484313"/>
            <a:ext cx="1271587" cy="471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2"/>
          <p:cNvSpPr>
            <a:spLocks noGrp="1" noChangeArrowheads="1"/>
          </p:cNvSpPr>
          <p:nvPr>
            <p:ph type="title"/>
          </p:nvPr>
        </p:nvSpPr>
        <p:spPr>
          <a:xfrm>
            <a:off x="539750" y="93663"/>
            <a:ext cx="7797800" cy="576262"/>
          </a:xfrm>
        </p:spPr>
        <p:txBody>
          <a:bodyPr rtlCol="0">
            <a:normAutofit fontScale="90000"/>
          </a:bodyPr>
          <a:lstStyle/>
          <a:p>
            <a:pPr fontAlgn="auto">
              <a:spcAft>
                <a:spcPts val="0"/>
              </a:spcAft>
              <a:defRPr/>
            </a:pPr>
            <a:r>
              <a:rPr lang="de-CH" sz="3200" dirty="0" err="1"/>
              <a:t>cross</a:t>
            </a:r>
            <a:r>
              <a:rPr lang="de-CH" sz="3200" dirty="0"/>
              <a:t> </a:t>
            </a:r>
            <a:r>
              <a:rPr lang="de-CH" sz="3200" dirty="0" err="1"/>
              <a:t>sections</a:t>
            </a:r>
            <a:r>
              <a:rPr lang="de-CH" sz="3200" dirty="0"/>
              <a:t> </a:t>
            </a:r>
            <a:r>
              <a:rPr lang="de-CH" sz="3200" dirty="0" err="1"/>
              <a:t>of</a:t>
            </a:r>
            <a:r>
              <a:rPr lang="de-CH" sz="3200" dirty="0"/>
              <a:t> PSI </a:t>
            </a:r>
            <a:r>
              <a:rPr lang="de-CH" sz="3200" dirty="0" err="1"/>
              <a:t>resonators</a:t>
            </a:r>
            <a:endParaRPr lang="en-US" sz="3200" dirty="0"/>
          </a:p>
        </p:txBody>
      </p:sp>
      <p:sp>
        <p:nvSpPr>
          <p:cNvPr id="27653" name="Rectangle 5"/>
          <p:cNvSpPr>
            <a:spLocks noChangeArrowheads="1"/>
          </p:cNvSpPr>
          <p:nvPr/>
        </p:nvSpPr>
        <p:spPr bwMode="auto">
          <a:xfrm>
            <a:off x="0" y="47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lgn="ctr">
                <a:solidFill>
                  <a:srgbClr val="000000"/>
                </a:solidFill>
                <a:miter lim="800000"/>
                <a:headEnd/>
                <a:tailEnd/>
              </a14:hiddenLine>
            </a:ext>
          </a:extLst>
        </p:spPr>
        <p:txBody>
          <a:bodyPr wrap="none" anchor="ctr">
            <a:spAutoFit/>
          </a:bodyPr>
          <a:lstStyle/>
          <a:p>
            <a:endParaRPr lang="en-US"/>
          </a:p>
        </p:txBody>
      </p:sp>
      <p:sp>
        <p:nvSpPr>
          <p:cNvPr id="27654" name="Rectangle 6"/>
          <p:cNvSpPr>
            <a:spLocks noChangeArrowheads="1"/>
          </p:cNvSpPr>
          <p:nvPr/>
        </p:nvSpPr>
        <p:spPr bwMode="auto">
          <a:xfrm>
            <a:off x="0" y="68532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lgn="ctr">
                <a:solidFill>
                  <a:srgbClr val="000000"/>
                </a:solidFill>
                <a:miter lim="800000"/>
                <a:headEnd/>
                <a:tailEnd/>
              </a14:hiddenLine>
            </a:ext>
          </a:extLst>
        </p:spPr>
        <p:txBody>
          <a:bodyPr wrap="none" anchor="ctr">
            <a:spAutoFit/>
          </a:bodyPr>
          <a:lstStyle/>
          <a:p>
            <a:endParaRPr lang="en-US"/>
          </a:p>
        </p:txBody>
      </p:sp>
      <p:sp>
        <p:nvSpPr>
          <p:cNvPr id="27655" name="Text Box 8"/>
          <p:cNvSpPr txBox="1">
            <a:spLocks noChangeArrowheads="1"/>
          </p:cNvSpPr>
          <p:nvPr/>
        </p:nvSpPr>
        <p:spPr bwMode="auto">
          <a:xfrm>
            <a:off x="34925" y="5013325"/>
            <a:ext cx="2160588"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lgn="ctr">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de-CH" sz="1200" b="1">
                <a:latin typeface="Arial" pitchFamily="34" charset="0"/>
              </a:rPr>
              <a:t>original Al-Resonator</a:t>
            </a:r>
          </a:p>
          <a:p>
            <a:r>
              <a:rPr lang="de-CH" sz="1200">
                <a:latin typeface="Arial" pitchFamily="34" charset="0"/>
              </a:rPr>
              <a:t>Oper. freq. = 51 MHz</a:t>
            </a:r>
          </a:p>
          <a:p>
            <a:r>
              <a:rPr lang="de-CH" sz="1200">
                <a:latin typeface="Arial" pitchFamily="34" charset="0"/>
              </a:rPr>
              <a:t> Max. gap voltage =  760 kV</a:t>
            </a:r>
          </a:p>
          <a:p>
            <a:r>
              <a:rPr lang="de-CH" sz="1200">
                <a:latin typeface="Arial" pitchFamily="34" charset="0"/>
              </a:rPr>
              <a:t> </a:t>
            </a:r>
            <a:r>
              <a:rPr lang="en-GB" sz="1200">
                <a:latin typeface="Arial" pitchFamily="34" charset="0"/>
              </a:rPr>
              <a:t>Power dissipation = 320 kW</a:t>
            </a:r>
          </a:p>
          <a:p>
            <a:r>
              <a:rPr lang="en-GB" sz="1200">
                <a:latin typeface="Arial" pitchFamily="34" charset="0"/>
              </a:rPr>
              <a:t> Q0 = 32'000 (meas. value)</a:t>
            </a:r>
            <a:endParaRPr lang="en-US" sz="1200">
              <a:latin typeface="Arial" pitchFamily="34" charset="0"/>
            </a:endParaRPr>
          </a:p>
        </p:txBody>
      </p:sp>
      <p:sp>
        <p:nvSpPr>
          <p:cNvPr id="27656" name="Text Box 9"/>
          <p:cNvSpPr txBox="1">
            <a:spLocks noChangeArrowheads="1"/>
          </p:cNvSpPr>
          <p:nvPr/>
        </p:nvSpPr>
        <p:spPr bwMode="auto">
          <a:xfrm>
            <a:off x="5435600" y="5084763"/>
            <a:ext cx="216058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lgn="ctr">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de-CH" sz="1200" b="1">
                <a:latin typeface="Arial" pitchFamily="34" charset="0"/>
              </a:rPr>
              <a:t>new Cu-Resonator</a:t>
            </a:r>
          </a:p>
          <a:p>
            <a:r>
              <a:rPr lang="en-GB" sz="1200">
                <a:latin typeface="Arial" pitchFamily="34" charset="0"/>
              </a:rPr>
              <a:t>Oper. freq. = 51 MHz</a:t>
            </a:r>
          </a:p>
          <a:p>
            <a:r>
              <a:rPr lang="en-GB" sz="1200">
                <a:latin typeface="Arial" pitchFamily="34" charset="0"/>
              </a:rPr>
              <a:t> Max. gap voltage &gt; 1MV</a:t>
            </a:r>
          </a:p>
          <a:p>
            <a:r>
              <a:rPr lang="en-GB" sz="1200">
                <a:latin typeface="Arial" pitchFamily="34" charset="0"/>
              </a:rPr>
              <a:t> Power dissipation = 500 kW</a:t>
            </a:r>
          </a:p>
          <a:p>
            <a:r>
              <a:rPr lang="en-GB" sz="1200">
                <a:latin typeface="Arial" pitchFamily="34" charset="0"/>
              </a:rPr>
              <a:t> Q0 </a:t>
            </a:r>
            <a:r>
              <a:rPr lang="en-GB" sz="1200">
                <a:latin typeface="Arial" pitchFamily="34" charset="0"/>
                <a:sym typeface="Symbol" pitchFamily="18" charset="2"/>
              </a:rPr>
              <a:t></a:t>
            </a:r>
            <a:r>
              <a:rPr lang="en-GB" sz="1200">
                <a:latin typeface="Arial" pitchFamily="34" charset="0"/>
              </a:rPr>
              <a:t> 48'000</a:t>
            </a:r>
            <a:endParaRPr lang="en-US" sz="1200">
              <a:latin typeface="Arial" pitchFamily="34" charset="0"/>
            </a:endParaRPr>
          </a:p>
        </p:txBody>
      </p:sp>
      <p:sp>
        <p:nvSpPr>
          <p:cNvPr id="27657" name="Text Box 10"/>
          <p:cNvSpPr txBox="1">
            <a:spLocks noChangeArrowheads="1"/>
          </p:cNvSpPr>
          <p:nvPr/>
        </p:nvSpPr>
        <p:spPr bwMode="auto">
          <a:xfrm>
            <a:off x="2843213" y="692150"/>
            <a:ext cx="18002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atin typeface="Arial" pitchFamily="34" charset="0"/>
              </a:rPr>
              <a:t>hydraulic tuning</a:t>
            </a:r>
          </a:p>
        </p:txBody>
      </p:sp>
      <p:sp>
        <p:nvSpPr>
          <p:cNvPr id="27658" name="Line 11"/>
          <p:cNvSpPr>
            <a:spLocks noChangeShapeType="1"/>
          </p:cNvSpPr>
          <p:nvPr/>
        </p:nvSpPr>
        <p:spPr bwMode="auto">
          <a:xfrm>
            <a:off x="4067175" y="1052513"/>
            <a:ext cx="433388" cy="647700"/>
          </a:xfrm>
          <a:prstGeom prst="line">
            <a:avLst/>
          </a:prstGeom>
          <a:noFill/>
          <a:ln w="38100">
            <a:solidFill>
              <a:srgbClr val="0000FF"/>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pic>
        <p:nvPicPr>
          <p:cNvPr id="27659"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59425" y="2133600"/>
            <a:ext cx="3527425" cy="2106613"/>
          </a:xfrm>
          <a:prstGeom prst="rect">
            <a:avLst/>
          </a:prstGeom>
          <a:noFill/>
          <a:ln w="9525" algn="ctr">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sp>
        <p:nvSpPr>
          <p:cNvPr id="27660" name="Text Box 13"/>
          <p:cNvSpPr txBox="1">
            <a:spLocks noChangeArrowheads="1"/>
          </p:cNvSpPr>
          <p:nvPr/>
        </p:nvSpPr>
        <p:spPr bwMode="auto">
          <a:xfrm>
            <a:off x="6948488" y="1916113"/>
            <a:ext cx="2089150" cy="293687"/>
          </a:xfrm>
          <a:prstGeom prst="rect">
            <a:avLst/>
          </a:prstGeom>
          <a:solidFill>
            <a:srgbClr val="FFFFCC"/>
          </a:solidFill>
          <a:ln w="9525" algn="ctr">
            <a:solidFill>
              <a:schemeClr val="accent2"/>
            </a:solidFill>
            <a:miter lim="800000"/>
            <a:headEnd/>
            <a:tailEnd/>
          </a:ln>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400" b="1">
                <a:latin typeface="Arial" pitchFamily="34" charset="0"/>
              </a:rPr>
              <a:t>loop coupler @ 50MHz</a:t>
            </a:r>
          </a:p>
        </p:txBody>
      </p:sp>
      <p:sp>
        <p:nvSpPr>
          <p:cNvPr id="27661" name="Text Box 14"/>
          <p:cNvSpPr txBox="1">
            <a:spLocks noChangeArrowheads="1"/>
          </p:cNvSpPr>
          <p:nvPr/>
        </p:nvSpPr>
        <p:spPr bwMode="auto">
          <a:xfrm>
            <a:off x="2124075" y="1196975"/>
            <a:ext cx="5762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lgn="ctr">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b="1">
                <a:latin typeface="Arial" pitchFamily="34" charset="0"/>
              </a:rPr>
              <a:t>old</a:t>
            </a:r>
          </a:p>
        </p:txBody>
      </p:sp>
      <p:sp>
        <p:nvSpPr>
          <p:cNvPr id="27662" name="Text Box 15"/>
          <p:cNvSpPr txBox="1">
            <a:spLocks noChangeArrowheads="1"/>
          </p:cNvSpPr>
          <p:nvPr/>
        </p:nvSpPr>
        <p:spPr bwMode="auto">
          <a:xfrm>
            <a:off x="4716463" y="1125538"/>
            <a:ext cx="7191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lgn="ctr">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b="1">
                <a:latin typeface="Arial" pitchFamily="34" charset="0"/>
              </a:rPr>
              <a:t>new</a:t>
            </a:r>
          </a:p>
        </p:txBody>
      </p:sp>
      <p:grpSp>
        <p:nvGrpSpPr>
          <p:cNvPr id="27663" name="Group 26"/>
          <p:cNvGrpSpPr>
            <a:grpSpLocks/>
          </p:cNvGrpSpPr>
          <p:nvPr/>
        </p:nvGrpSpPr>
        <p:grpSpPr bwMode="auto">
          <a:xfrm>
            <a:off x="3348038" y="1341438"/>
            <a:ext cx="792162" cy="4875212"/>
            <a:chOff x="1156" y="845"/>
            <a:chExt cx="499" cy="3071"/>
          </a:xfrm>
        </p:grpSpPr>
        <p:grpSp>
          <p:nvGrpSpPr>
            <p:cNvPr id="27668" name="Group 18"/>
            <p:cNvGrpSpPr>
              <a:grpSpLocks/>
            </p:cNvGrpSpPr>
            <p:nvPr/>
          </p:nvGrpSpPr>
          <p:grpSpPr bwMode="auto">
            <a:xfrm rot="-5400000">
              <a:off x="136" y="2319"/>
              <a:ext cx="2858" cy="181"/>
              <a:chOff x="2232" y="2554"/>
              <a:chExt cx="1448" cy="233"/>
            </a:xfrm>
          </p:grpSpPr>
          <p:sp>
            <p:nvSpPr>
              <p:cNvPr id="27672" name="Line 19"/>
              <p:cNvSpPr>
                <a:spLocks noChangeShapeType="1"/>
              </p:cNvSpPr>
              <p:nvPr/>
            </p:nvSpPr>
            <p:spPr bwMode="auto">
              <a:xfrm>
                <a:off x="2232" y="2684"/>
                <a:ext cx="1448"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73" name="Line 20"/>
              <p:cNvSpPr>
                <a:spLocks noChangeShapeType="1"/>
              </p:cNvSpPr>
              <p:nvPr/>
            </p:nvSpPr>
            <p:spPr bwMode="auto">
              <a:xfrm>
                <a:off x="2232" y="2555"/>
                <a:ext cx="0" cy="23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74" name="Line 21"/>
              <p:cNvSpPr>
                <a:spLocks noChangeShapeType="1"/>
              </p:cNvSpPr>
              <p:nvPr/>
            </p:nvSpPr>
            <p:spPr bwMode="auto">
              <a:xfrm>
                <a:off x="3680" y="2555"/>
                <a:ext cx="0" cy="23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75" name="Line 22"/>
              <p:cNvSpPr>
                <a:spLocks noChangeShapeType="1"/>
              </p:cNvSpPr>
              <p:nvPr/>
            </p:nvSpPr>
            <p:spPr bwMode="auto">
              <a:xfrm>
                <a:off x="2944" y="2554"/>
                <a:ext cx="1" cy="23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7669" name="Text Box 23"/>
            <p:cNvSpPr txBox="1">
              <a:spLocks noChangeArrowheads="1"/>
            </p:cNvSpPr>
            <p:nvPr/>
          </p:nvSpPr>
          <p:spPr bwMode="auto">
            <a:xfrm>
              <a:off x="1157" y="845"/>
              <a:ext cx="317"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lgn="ctr">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atin typeface="Arial" pitchFamily="34" charset="0"/>
                </a:rPr>
                <a:t>4m</a:t>
              </a:r>
            </a:p>
          </p:txBody>
        </p:sp>
        <p:sp>
          <p:nvSpPr>
            <p:cNvPr id="27670" name="Text Box 24"/>
            <p:cNvSpPr txBox="1">
              <a:spLocks noChangeArrowheads="1"/>
            </p:cNvSpPr>
            <p:nvPr/>
          </p:nvSpPr>
          <p:spPr bwMode="auto">
            <a:xfrm>
              <a:off x="1157" y="2296"/>
              <a:ext cx="317"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lgn="ctr">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atin typeface="Arial" pitchFamily="34" charset="0"/>
                </a:rPr>
                <a:t>2m</a:t>
              </a:r>
            </a:p>
          </p:txBody>
        </p:sp>
        <p:sp>
          <p:nvSpPr>
            <p:cNvPr id="27671" name="Text Box 25"/>
            <p:cNvSpPr txBox="1">
              <a:spLocks noChangeArrowheads="1"/>
            </p:cNvSpPr>
            <p:nvPr/>
          </p:nvSpPr>
          <p:spPr bwMode="auto">
            <a:xfrm>
              <a:off x="1156" y="3702"/>
              <a:ext cx="317"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lgn="ctr">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atin typeface="Arial" pitchFamily="34" charset="0"/>
                </a:rPr>
                <a:t>0m</a:t>
              </a:r>
            </a:p>
          </p:txBody>
        </p:sp>
      </p:grpSp>
      <p:sp>
        <p:nvSpPr>
          <p:cNvPr id="27664" name="Line 27"/>
          <p:cNvSpPr>
            <a:spLocks noChangeShapeType="1"/>
          </p:cNvSpPr>
          <p:nvPr/>
        </p:nvSpPr>
        <p:spPr bwMode="auto">
          <a:xfrm>
            <a:off x="827088" y="3860800"/>
            <a:ext cx="1441450" cy="0"/>
          </a:xfrm>
          <a:prstGeom prst="line">
            <a:avLst/>
          </a:prstGeom>
          <a:noFill/>
          <a:ln w="444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27665" name="Text Box 28"/>
          <p:cNvSpPr txBox="1">
            <a:spLocks noChangeArrowheads="1"/>
          </p:cNvSpPr>
          <p:nvPr/>
        </p:nvSpPr>
        <p:spPr bwMode="auto">
          <a:xfrm>
            <a:off x="755650" y="3284538"/>
            <a:ext cx="12239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lgn="ctr">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de-CH" b="1">
                <a:solidFill>
                  <a:srgbClr val="FF0000"/>
                </a:solidFill>
                <a:latin typeface="Arial" pitchFamily="34" charset="0"/>
              </a:rPr>
              <a:t>beam(s)</a:t>
            </a:r>
            <a:endParaRPr lang="en-US" b="1">
              <a:solidFill>
                <a:srgbClr val="FF0000"/>
              </a:solidFill>
              <a:latin typeface="Arial" pitchFamily="34" charset="0"/>
            </a:endParaRPr>
          </a:p>
        </p:txBody>
      </p:sp>
      <p:sp>
        <p:nvSpPr>
          <p:cNvPr id="27666" name="Line 29"/>
          <p:cNvSpPr>
            <a:spLocks noChangeShapeType="1"/>
          </p:cNvSpPr>
          <p:nvPr/>
        </p:nvSpPr>
        <p:spPr bwMode="auto">
          <a:xfrm flipH="1">
            <a:off x="3276600" y="1052513"/>
            <a:ext cx="142875" cy="1584325"/>
          </a:xfrm>
          <a:prstGeom prst="line">
            <a:avLst/>
          </a:prstGeom>
          <a:noFill/>
          <a:ln w="38100">
            <a:solidFill>
              <a:srgbClr val="0000FF"/>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 name="Foliennummernplatzhalter 1"/>
          <p:cNvSpPr>
            <a:spLocks noGrp="1"/>
          </p:cNvSpPr>
          <p:nvPr>
            <p:ph type="sldNum" sz="quarter" idx="10"/>
          </p:nvPr>
        </p:nvSpPr>
        <p:spPr/>
        <p:txBody>
          <a:bodyPr/>
          <a:lstStyle/>
          <a:p>
            <a:pPr>
              <a:defRPr/>
            </a:pPr>
            <a:fld id="{0F07F139-3989-42BE-A20D-DA3DBB32A9CB}" type="slidenum">
              <a:rPr lang="en-US"/>
              <a:pPr>
                <a:defRPr/>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71438" y="404912"/>
            <a:ext cx="9001125" cy="431800"/>
          </a:xfrm>
        </p:spPr>
        <p:txBody>
          <a:bodyPr>
            <a:normAutofit fontScale="90000"/>
          </a:bodyPr>
          <a:lstStyle/>
          <a:p>
            <a:r>
              <a:rPr lang="en-US"/>
              <a:t>copper resonator in operation at PSI’s Ring cyclotron </a:t>
            </a:r>
          </a:p>
        </p:txBody>
      </p:sp>
      <p:sp>
        <p:nvSpPr>
          <p:cNvPr id="36867" name="Rectangle 3"/>
          <p:cNvSpPr>
            <a:spLocks noGrp="1" noChangeArrowheads="1"/>
          </p:cNvSpPr>
          <p:nvPr>
            <p:ph idx="1"/>
          </p:nvPr>
        </p:nvSpPr>
        <p:spPr>
          <a:xfrm>
            <a:off x="323528" y="1268760"/>
            <a:ext cx="8496300" cy="1008112"/>
          </a:xfrm>
          <a:solidFill>
            <a:srgbClr val="FFFFCC"/>
          </a:solidFill>
          <a:ln>
            <a:solidFill>
              <a:schemeClr val="accent2"/>
            </a:solidFill>
            <a:miter lim="800000"/>
            <a:headEnd/>
            <a:tailEnd/>
          </a:ln>
        </p:spPr>
        <p:txBody>
          <a:bodyPr rtlCol="0">
            <a:normAutofit/>
          </a:bodyPr>
          <a:lstStyle/>
          <a:p>
            <a:pPr fontAlgn="auto">
              <a:lnSpc>
                <a:spcPct val="80000"/>
              </a:lnSpc>
              <a:spcAft>
                <a:spcPts val="0"/>
              </a:spcAft>
              <a:defRPr/>
            </a:pPr>
            <a:r>
              <a:rPr lang="en-US" sz="2000" b="1" dirty="0"/>
              <a:t>f = 50.6MHz</a:t>
            </a:r>
            <a:r>
              <a:rPr lang="en-US" sz="2000" dirty="0"/>
              <a:t>; </a:t>
            </a:r>
            <a:r>
              <a:rPr lang="en-US" sz="2000" b="1" dirty="0"/>
              <a:t>Q</a:t>
            </a:r>
            <a:r>
              <a:rPr lang="en-US" sz="2000" b="1" baseline="-25000" dirty="0"/>
              <a:t>0 </a:t>
            </a:r>
            <a:r>
              <a:rPr lang="en-US" sz="2000" b="1" dirty="0"/>
              <a:t>= 4,8</a:t>
            </a:r>
            <a:r>
              <a:rPr lang="en-US" sz="2000" b="1" dirty="0">
                <a:sym typeface="Symbol" pitchFamily="18" charset="2"/>
              </a:rPr>
              <a:t>10</a:t>
            </a:r>
            <a:r>
              <a:rPr lang="en-US" sz="2000" b="1" baseline="30000" dirty="0">
                <a:sym typeface="Symbol" pitchFamily="18" charset="2"/>
              </a:rPr>
              <a:t>4</a:t>
            </a:r>
            <a:r>
              <a:rPr lang="en-US" sz="2000" dirty="0">
                <a:sym typeface="Symbol" pitchFamily="18" charset="2"/>
              </a:rPr>
              <a:t>; </a:t>
            </a:r>
            <a:r>
              <a:rPr lang="en-US" sz="2000" b="1" dirty="0" err="1">
                <a:sym typeface="Symbol" pitchFamily="18" charset="2"/>
              </a:rPr>
              <a:t>U</a:t>
            </a:r>
            <a:r>
              <a:rPr lang="en-US" sz="2000" b="1" baseline="-25000" dirty="0" err="1">
                <a:sym typeface="Symbol" pitchFamily="18" charset="2"/>
              </a:rPr>
              <a:t>max</a:t>
            </a:r>
            <a:r>
              <a:rPr lang="en-US" sz="2000" b="1" dirty="0">
                <a:sym typeface="Symbol" pitchFamily="18" charset="2"/>
              </a:rPr>
              <a:t>=1.2MV</a:t>
            </a:r>
            <a:r>
              <a:rPr lang="en-US" sz="2000" dirty="0">
                <a:sym typeface="Symbol" pitchFamily="18" charset="2"/>
              </a:rPr>
              <a:t> (presently 0.85MV)</a:t>
            </a:r>
          </a:p>
          <a:p>
            <a:pPr fontAlgn="auto">
              <a:lnSpc>
                <a:spcPct val="80000"/>
              </a:lnSpc>
              <a:spcAft>
                <a:spcPts val="0"/>
              </a:spcAft>
              <a:defRPr/>
            </a:pPr>
            <a:r>
              <a:rPr lang="en-US" sz="2000" dirty="0"/>
              <a:t>transfer of up to </a:t>
            </a:r>
            <a:r>
              <a:rPr lang="en-US" sz="2000" b="1" dirty="0">
                <a:solidFill>
                  <a:srgbClr val="CC3300"/>
                </a:solidFill>
              </a:rPr>
              <a:t>400kW power to the beam</a:t>
            </a:r>
            <a:r>
              <a:rPr lang="en-US" sz="2000" dirty="0"/>
              <a:t> per cavity</a:t>
            </a:r>
          </a:p>
          <a:p>
            <a:pPr fontAlgn="auto">
              <a:lnSpc>
                <a:spcPct val="80000"/>
              </a:lnSpc>
              <a:spcAft>
                <a:spcPts val="0"/>
              </a:spcAft>
              <a:defRPr/>
            </a:pPr>
            <a:r>
              <a:rPr lang="en-US" sz="2000" dirty="0">
                <a:sym typeface="Symbol" pitchFamily="18" charset="2"/>
              </a:rPr>
              <a:t>Wall Plug to Beam Efficiency (RF Systems): </a:t>
            </a:r>
            <a:r>
              <a:rPr lang="en-US" sz="2000" b="1" dirty="0">
                <a:sym typeface="Symbol" pitchFamily="18" charset="2"/>
              </a:rPr>
              <a:t>32% </a:t>
            </a:r>
          </a:p>
        </p:txBody>
      </p:sp>
      <p:pic>
        <p:nvPicPr>
          <p:cNvPr id="28676" name="Picture 4" descr="ring_cav_side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492375"/>
            <a:ext cx="2771775" cy="369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7" name="Picture 5" descr="ring_cav_insid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8113" y="2492375"/>
            <a:ext cx="2771775" cy="369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8" name="Picture 7" descr="cav_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27663" y="3405188"/>
            <a:ext cx="3716337" cy="2786062"/>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sp>
        <p:nvSpPr>
          <p:cNvPr id="28679" name="Text Box 8"/>
          <p:cNvSpPr txBox="1">
            <a:spLocks noChangeArrowheads="1"/>
          </p:cNvSpPr>
          <p:nvPr/>
        </p:nvSpPr>
        <p:spPr bwMode="auto">
          <a:xfrm>
            <a:off x="7072313" y="2690813"/>
            <a:ext cx="1800225"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atin typeface="Arial" pitchFamily="34" charset="0"/>
              </a:rPr>
              <a:t>hydraulic tuning devices (5x)</a:t>
            </a:r>
          </a:p>
        </p:txBody>
      </p:sp>
      <p:sp>
        <p:nvSpPr>
          <p:cNvPr id="28680" name="Line 9"/>
          <p:cNvSpPr>
            <a:spLocks noChangeShapeType="1"/>
          </p:cNvSpPr>
          <p:nvPr/>
        </p:nvSpPr>
        <p:spPr bwMode="auto">
          <a:xfrm flipH="1">
            <a:off x="7215188" y="3333750"/>
            <a:ext cx="73025" cy="504825"/>
          </a:xfrm>
          <a:prstGeom prst="line">
            <a:avLst/>
          </a:prstGeom>
          <a:noFill/>
          <a:ln w="38100">
            <a:solidFill>
              <a:srgbClr val="0000FF"/>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8681" name="Line 11"/>
          <p:cNvSpPr>
            <a:spLocks noChangeShapeType="1"/>
          </p:cNvSpPr>
          <p:nvPr/>
        </p:nvSpPr>
        <p:spPr bwMode="auto">
          <a:xfrm flipH="1">
            <a:off x="5003800" y="2978150"/>
            <a:ext cx="720725" cy="720725"/>
          </a:xfrm>
          <a:prstGeom prst="line">
            <a:avLst/>
          </a:prstGeom>
          <a:noFill/>
          <a:ln w="38100">
            <a:solidFill>
              <a:srgbClr val="0000FF"/>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8682" name="Text Box 12"/>
          <p:cNvSpPr txBox="1">
            <a:spLocks noChangeArrowheads="1"/>
          </p:cNvSpPr>
          <p:nvPr/>
        </p:nvSpPr>
        <p:spPr bwMode="auto">
          <a:xfrm>
            <a:off x="5724525" y="2690813"/>
            <a:ext cx="1800225"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atin typeface="Arial" pitchFamily="34" charset="0"/>
              </a:rPr>
              <a:t>resonator inside</a:t>
            </a:r>
          </a:p>
        </p:txBody>
      </p:sp>
      <p:sp>
        <p:nvSpPr>
          <p:cNvPr id="2" name="Foliennummernplatzhalter 1"/>
          <p:cNvSpPr>
            <a:spLocks noGrp="1"/>
          </p:cNvSpPr>
          <p:nvPr>
            <p:ph type="sldNum" sz="quarter" idx="10"/>
          </p:nvPr>
        </p:nvSpPr>
        <p:spPr/>
        <p:txBody>
          <a:bodyPr/>
          <a:lstStyle/>
          <a:p>
            <a:pPr>
              <a:defRPr/>
            </a:pPr>
            <a:fld id="{08BC4BA3-9B70-4C59-A31B-85B29FDF8A0D}" type="slidenum">
              <a:rPr lang="en-US"/>
              <a:pPr>
                <a:defRPr/>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RF and Flattop Resonator</a:t>
            </a:r>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0486FA2-F7BB-4886-8833-4714DED97ACE}" type="slidenum">
              <a:rPr kumimoji="0" lang="en-US" sz="1200" b="0" i="0" u="none" strike="noStrike" kern="1200" cap="none" spc="0" normalizeH="0" baseline="0" noProof="0" smtClean="0">
                <a:ln>
                  <a:noFill/>
                </a:ln>
                <a:solidFill>
                  <a:srgbClr val="8FB08C">
                    <a:lumMod val="75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srgbClr val="8FB08C">
                  <a:lumMod val="75000"/>
                </a:srgbClr>
              </a:solidFill>
              <a:effectLst/>
              <a:uLnTx/>
              <a:uFillTx/>
              <a:latin typeface="Calibri"/>
              <a:ea typeface="+mn-ea"/>
              <a:cs typeface="+mn-cs"/>
            </a:endParaRPr>
          </a:p>
        </p:txBody>
      </p:sp>
      <p:sp>
        <p:nvSpPr>
          <p:cNvPr id="5" name="Textfeld 4"/>
          <p:cNvSpPr txBox="1"/>
          <p:nvPr/>
        </p:nvSpPr>
        <p:spPr>
          <a:xfrm>
            <a:off x="755576" y="1484784"/>
            <a:ext cx="7704856" cy="1015663"/>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itchFamily="34" charset="0"/>
                <a:ea typeface="+mn-ea"/>
                <a:cs typeface="Arial" pitchFamily="34" charset="0"/>
              </a:rPr>
              <a:t>for high intensities it is necessary to flatten the RF field over the bunch length</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itchFamily="34" charset="0"/>
                <a:ea typeface="+mn-ea"/>
                <a:cs typeface="Arial" pitchFamily="34" charset="0"/>
                <a:sym typeface="Symbol"/>
              </a:rPr>
              <a:t> use 3</a:t>
            </a:r>
            <a:r>
              <a:rPr kumimoji="0" lang="en-US" sz="2000" b="0" i="0" u="none" strike="noStrike" kern="1200" cap="none" spc="0" normalizeH="0" baseline="30000" noProof="0" dirty="0">
                <a:ln>
                  <a:noFill/>
                </a:ln>
                <a:solidFill>
                  <a:prstClr val="black"/>
                </a:solidFill>
                <a:effectLst/>
                <a:uLnTx/>
                <a:uFillTx/>
                <a:latin typeface="Calibri" pitchFamily="34" charset="0"/>
                <a:ea typeface="+mn-ea"/>
                <a:cs typeface="Arial" pitchFamily="34" charset="0"/>
                <a:sym typeface="Symbol"/>
              </a:rPr>
              <a:t>rd</a:t>
            </a:r>
            <a:r>
              <a:rPr kumimoji="0" lang="en-US" sz="2000" b="0" i="0" u="none" strike="noStrike" kern="1200" cap="none" spc="0" normalizeH="0" baseline="0" noProof="0" dirty="0">
                <a:ln>
                  <a:noFill/>
                </a:ln>
                <a:solidFill>
                  <a:prstClr val="black"/>
                </a:solidFill>
                <a:effectLst/>
                <a:uLnTx/>
                <a:uFillTx/>
                <a:latin typeface="Calibri" pitchFamily="34" charset="0"/>
                <a:ea typeface="+mn-ea"/>
                <a:cs typeface="Arial" pitchFamily="34" charset="0"/>
                <a:sym typeface="Symbol"/>
              </a:rPr>
              <a:t> harmonic cavity to generate a flat field (over time)</a:t>
            </a:r>
            <a:endParaRPr kumimoji="0" lang="en-US" sz="2000" b="0" i="0" u="none" strike="noStrike" kern="1200" cap="none" spc="0" normalizeH="0" baseline="0" noProof="0" dirty="0">
              <a:ln>
                <a:noFill/>
              </a:ln>
              <a:solidFill>
                <a:prstClr val="black"/>
              </a:solidFill>
              <a:effectLst/>
              <a:uLnTx/>
              <a:uFillTx/>
              <a:latin typeface="Calibri" pitchFamily="34" charset="0"/>
              <a:ea typeface="+mn-ea"/>
              <a:cs typeface="Arial" pitchFamily="34" charset="0"/>
            </a:endParaRP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59632" y="3536141"/>
            <a:ext cx="3703268" cy="2592288"/>
          </a:xfrm>
          <a:prstGeom prst="rect">
            <a:avLst/>
          </a:prstGeom>
        </p:spPr>
      </p:pic>
      <mc:AlternateContent xmlns:mc="http://schemas.openxmlformats.org/markup-compatibility/2006" xmlns:a14="http://schemas.microsoft.com/office/drawing/2010/main">
        <mc:Choice Requires="a14">
          <p:sp>
            <p:nvSpPr>
              <p:cNvPr id="7" name="Inhaltsplatzhalter 2"/>
              <p:cNvSpPr>
                <a:spLocks noGrp="1"/>
              </p:cNvSpPr>
              <p:nvPr>
                <p:ph idx="1"/>
              </p:nvPr>
            </p:nvSpPr>
            <p:spPr>
              <a:xfrm>
                <a:off x="1763688" y="2780928"/>
                <a:ext cx="5410944" cy="576065"/>
              </a:xfrm>
            </p:spPr>
            <p:txBody>
              <a:bodyPr>
                <a:normAutofit/>
              </a:bodyPr>
              <a:lstStyle/>
              <a:p>
                <a:pPr marL="0" indent="0">
                  <a:buNone/>
                </a:pPr>
                <a:r>
                  <a:rPr lang="en-US" sz="2000" dirty="0"/>
                  <a:t>optimum condition: </a:t>
                </a:r>
                <a14:m>
                  <m:oMath xmlns:m="http://schemas.openxmlformats.org/officeDocument/2006/math">
                    <m:sSub>
                      <m:sSubPr>
                        <m:ctrlPr>
                          <a:rPr lang="en-US" sz="2000" i="1" smtClean="0">
                            <a:solidFill>
                              <a:schemeClr val="accent5">
                                <a:lumMod val="75000"/>
                              </a:schemeClr>
                            </a:solidFill>
                            <a:latin typeface="Cambria Math" panose="02040503050406030204" pitchFamily="18" charset="0"/>
                          </a:rPr>
                        </m:ctrlPr>
                      </m:sSubPr>
                      <m:e>
                        <m:r>
                          <a:rPr lang="de-DE" sz="2000" b="0" i="1" smtClean="0">
                            <a:solidFill>
                              <a:schemeClr val="accent5">
                                <a:lumMod val="75000"/>
                              </a:schemeClr>
                            </a:solidFill>
                            <a:latin typeface="Cambria Math"/>
                          </a:rPr>
                          <m:t>𝑈</m:t>
                        </m:r>
                      </m:e>
                      <m:sub>
                        <m:r>
                          <m:rPr>
                            <m:sty m:val="p"/>
                          </m:rPr>
                          <a:rPr lang="de-DE" sz="2000" b="0" i="0" smtClean="0">
                            <a:solidFill>
                              <a:schemeClr val="accent5">
                                <a:lumMod val="75000"/>
                              </a:schemeClr>
                            </a:solidFill>
                            <a:latin typeface="Cambria Math"/>
                          </a:rPr>
                          <m:t>tot</m:t>
                        </m:r>
                      </m:sub>
                    </m:sSub>
                    <m:r>
                      <a:rPr lang="de-DE" sz="2000" b="0" i="0" smtClean="0">
                        <a:solidFill>
                          <a:schemeClr val="accent5">
                            <a:lumMod val="75000"/>
                          </a:schemeClr>
                        </a:solidFill>
                        <a:latin typeface="Cambria Math"/>
                      </a:rPr>
                      <m:t>=</m:t>
                    </m:r>
                    <m:func>
                      <m:funcPr>
                        <m:ctrlPr>
                          <a:rPr lang="de-DE" sz="2000" b="0" i="1" smtClean="0">
                            <a:solidFill>
                              <a:schemeClr val="accent5">
                                <a:lumMod val="75000"/>
                              </a:schemeClr>
                            </a:solidFill>
                            <a:latin typeface="Cambria Math" panose="02040503050406030204" pitchFamily="18" charset="0"/>
                          </a:rPr>
                        </m:ctrlPr>
                      </m:funcPr>
                      <m:fName>
                        <m:r>
                          <m:rPr>
                            <m:sty m:val="p"/>
                          </m:rPr>
                          <a:rPr lang="de-DE" sz="2000" b="0" i="0" smtClean="0">
                            <a:solidFill>
                              <a:schemeClr val="accent5">
                                <a:lumMod val="75000"/>
                              </a:schemeClr>
                            </a:solidFill>
                            <a:latin typeface="Cambria Math"/>
                          </a:rPr>
                          <m:t>cos</m:t>
                        </m:r>
                      </m:fName>
                      <m:e>
                        <m:r>
                          <a:rPr lang="de-DE" sz="2000" b="0" i="1" smtClean="0">
                            <a:solidFill>
                              <a:schemeClr val="accent5">
                                <a:lumMod val="75000"/>
                              </a:schemeClr>
                            </a:solidFill>
                            <a:latin typeface="Cambria Math"/>
                            <a:ea typeface="Cambria Math"/>
                          </a:rPr>
                          <m:t>𝜔</m:t>
                        </m:r>
                        <m:r>
                          <a:rPr lang="de-DE" sz="2000" b="0" i="1" smtClean="0">
                            <a:solidFill>
                              <a:schemeClr val="accent5">
                                <a:lumMod val="75000"/>
                              </a:schemeClr>
                            </a:solidFill>
                            <a:latin typeface="Cambria Math"/>
                            <a:ea typeface="Cambria Math"/>
                          </a:rPr>
                          <m:t>𝑡</m:t>
                        </m:r>
                        <m:r>
                          <a:rPr lang="de-DE" sz="2000" b="0" i="1" smtClean="0">
                            <a:solidFill>
                              <a:schemeClr val="accent5">
                                <a:lumMod val="75000"/>
                              </a:schemeClr>
                            </a:solidFill>
                            <a:latin typeface="Cambria Math"/>
                            <a:ea typeface="Cambria Math"/>
                          </a:rPr>
                          <m:t>−</m:t>
                        </m:r>
                        <m:f>
                          <m:fPr>
                            <m:ctrlPr>
                              <a:rPr lang="de-DE" sz="2000" b="0" i="1" smtClean="0">
                                <a:solidFill>
                                  <a:schemeClr val="accent5">
                                    <a:lumMod val="75000"/>
                                  </a:schemeClr>
                                </a:solidFill>
                                <a:latin typeface="Cambria Math" panose="02040503050406030204" pitchFamily="18" charset="0"/>
                                <a:ea typeface="Cambria Math"/>
                              </a:rPr>
                            </m:ctrlPr>
                          </m:fPr>
                          <m:num>
                            <m:r>
                              <a:rPr lang="de-DE" sz="2000" b="0" i="1" smtClean="0">
                                <a:solidFill>
                                  <a:schemeClr val="accent5">
                                    <a:lumMod val="75000"/>
                                  </a:schemeClr>
                                </a:solidFill>
                                <a:latin typeface="Cambria Math"/>
                                <a:ea typeface="Cambria Math"/>
                              </a:rPr>
                              <m:t>1</m:t>
                            </m:r>
                          </m:num>
                          <m:den>
                            <m:r>
                              <a:rPr lang="de-DE" sz="2000" b="0" i="1" smtClean="0">
                                <a:solidFill>
                                  <a:schemeClr val="accent5">
                                    <a:lumMod val="75000"/>
                                  </a:schemeClr>
                                </a:solidFill>
                                <a:latin typeface="Cambria Math"/>
                                <a:ea typeface="Cambria Math"/>
                              </a:rPr>
                              <m:t>9</m:t>
                            </m:r>
                          </m:den>
                        </m:f>
                      </m:e>
                    </m:func>
                    <m:func>
                      <m:funcPr>
                        <m:ctrlPr>
                          <a:rPr lang="de-DE" sz="2000" b="0" i="1" smtClean="0">
                            <a:solidFill>
                              <a:schemeClr val="accent5">
                                <a:lumMod val="75000"/>
                              </a:schemeClr>
                            </a:solidFill>
                            <a:latin typeface="Cambria Math" panose="02040503050406030204" pitchFamily="18" charset="0"/>
                          </a:rPr>
                        </m:ctrlPr>
                      </m:funcPr>
                      <m:fName>
                        <m:r>
                          <m:rPr>
                            <m:sty m:val="p"/>
                          </m:rPr>
                          <a:rPr lang="de-DE" sz="2000" b="0" i="0" smtClean="0">
                            <a:solidFill>
                              <a:schemeClr val="accent5">
                                <a:lumMod val="75000"/>
                              </a:schemeClr>
                            </a:solidFill>
                            <a:latin typeface="Cambria Math"/>
                          </a:rPr>
                          <m:t>cos</m:t>
                        </m:r>
                      </m:fName>
                      <m:e>
                        <m:r>
                          <a:rPr lang="de-DE" sz="2000" b="0" i="1" smtClean="0">
                            <a:solidFill>
                              <a:schemeClr val="accent5">
                                <a:lumMod val="75000"/>
                              </a:schemeClr>
                            </a:solidFill>
                            <a:latin typeface="Cambria Math"/>
                          </a:rPr>
                          <m:t>3</m:t>
                        </m:r>
                        <m:r>
                          <a:rPr lang="de-DE" sz="2000" b="0" i="1" smtClean="0">
                            <a:solidFill>
                              <a:schemeClr val="accent5">
                                <a:lumMod val="75000"/>
                              </a:schemeClr>
                            </a:solidFill>
                            <a:latin typeface="Cambria Math"/>
                            <a:ea typeface="Cambria Math"/>
                          </a:rPr>
                          <m:t>𝜔</m:t>
                        </m:r>
                        <m:r>
                          <a:rPr lang="de-DE" sz="2000" b="0" i="1" smtClean="0">
                            <a:solidFill>
                              <a:schemeClr val="accent5">
                                <a:lumMod val="75000"/>
                              </a:schemeClr>
                            </a:solidFill>
                            <a:latin typeface="Cambria Math"/>
                            <a:ea typeface="Cambria Math"/>
                          </a:rPr>
                          <m:t>𝑡</m:t>
                        </m:r>
                      </m:e>
                    </m:func>
                  </m:oMath>
                </a14:m>
                <a:r>
                  <a:rPr lang="en-US" sz="2000" dirty="0"/>
                  <a:t> </a:t>
                </a:r>
              </a:p>
            </p:txBody>
          </p:sp>
        </mc:Choice>
        <mc:Fallback xmlns="">
          <p:sp>
            <p:nvSpPr>
              <p:cNvPr id="7" name="Inhaltsplatzhalter 2"/>
              <p:cNvSpPr>
                <a:spLocks noGrp="1" noRot="1" noChangeAspect="1" noMove="1" noResize="1" noEditPoints="1" noAdjustHandles="1" noChangeArrowheads="1" noChangeShapeType="1" noTextEdit="1"/>
              </p:cNvSpPr>
              <p:nvPr>
                <p:ph idx="1"/>
              </p:nvPr>
            </p:nvSpPr>
            <p:spPr>
              <a:xfrm>
                <a:off x="1763688" y="2780928"/>
                <a:ext cx="5410944" cy="576065"/>
              </a:xfrm>
              <a:blipFill rotWithShape="1">
                <a:blip r:embed="rId3"/>
                <a:stretch>
                  <a:fillRect l="-1126"/>
                </a:stretch>
              </a:blipFill>
            </p:spPr>
            <p:txBody>
              <a:bodyPr/>
              <a:lstStyle/>
              <a:p>
                <a:r>
                  <a:rPr lang="en-US">
                    <a:noFill/>
                  </a:rPr>
                  <a:t> </a:t>
                </a:r>
              </a:p>
            </p:txBody>
          </p:sp>
        </mc:Fallback>
      </mc:AlternateContent>
      <p:cxnSp>
        <p:nvCxnSpPr>
          <p:cNvPr id="8" name="Gerade Verbindung mit Pfeil 7"/>
          <p:cNvCxnSpPr/>
          <p:nvPr/>
        </p:nvCxnSpPr>
        <p:spPr>
          <a:xfrm flipH="1" flipV="1">
            <a:off x="4031441" y="4005064"/>
            <a:ext cx="1944216" cy="64807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 name="Textfeld 8"/>
          <p:cNvSpPr txBox="1"/>
          <p:nvPr/>
        </p:nvSpPr>
        <p:spPr>
          <a:xfrm>
            <a:off x="6119673" y="4509120"/>
            <a:ext cx="2340759" cy="646331"/>
          </a:xfrm>
          <a:prstGeom prst="rect">
            <a:avLst/>
          </a:prstGeom>
          <a:solidFill>
            <a:schemeClr val="accent2">
              <a:lumMod val="20000"/>
              <a:lumOff val="80000"/>
            </a:schemeClr>
          </a:solidFill>
          <a:ln w="6350">
            <a:solidFill>
              <a:schemeClr val="accent3">
                <a:lumMod val="50000"/>
              </a:schemeClr>
            </a:solidFill>
          </a:ln>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itchFamily="34" charset="0"/>
                <a:ea typeface="+mn-ea"/>
                <a:cs typeface="Arial" pitchFamily="34" charset="0"/>
              </a:rPr>
              <a:t>broader flat region for bunch</a:t>
            </a:r>
          </a:p>
        </p:txBody>
      </p:sp>
    </p:spTree>
    <p:extLst>
      <p:ext uri="{BB962C8B-B14F-4D97-AF65-F5344CB8AC3E}">
        <p14:creationId xmlns:p14="http://schemas.microsoft.com/office/powerpoint/2010/main" val="1574976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noAutofit/>
          </a:bodyPr>
          <a:lstStyle/>
          <a:p>
            <a:r>
              <a:rPr lang="en-US" sz="2800" dirty="0">
                <a:ea typeface="ヒラギノ角ゴ Pro W3" charset="-128"/>
                <a:cs typeface="Arial Narrow" pitchFamily="34" charset="0"/>
              </a:rPr>
              <a:t>50 MHz 1 MW amplifier chain for Ring cyclotron</a:t>
            </a:r>
          </a:p>
        </p:txBody>
      </p:sp>
      <p:pic>
        <p:nvPicPr>
          <p:cNvPr id="46083" name="Picture 8"/>
          <p:cNvPicPr>
            <a:picLocks noGrp="1" noChangeAspect="1" noChangeArrowheads="1"/>
          </p:cNvPicPr>
          <p:nvPr>
            <p:ph idx="1"/>
          </p:nvPr>
        </p:nvPicPr>
        <p:blipFill rotWithShape="1">
          <a:blip r:embed="rId4">
            <a:extLst>
              <a:ext uri="{28A0092B-C50C-407E-A947-70E740481C1C}">
                <a14:useLocalDpi xmlns:a14="http://schemas.microsoft.com/office/drawing/2010/main" val="0"/>
              </a:ext>
            </a:extLst>
          </a:blip>
          <a:srcRect b="36542"/>
          <a:stretch/>
        </p:blipFill>
        <p:spPr>
          <a:xfrm>
            <a:off x="395536" y="1420804"/>
            <a:ext cx="7859216" cy="2944300"/>
          </a:xfrm>
          <a:noFill/>
        </p:spPr>
      </p:pic>
      <p:sp>
        <p:nvSpPr>
          <p:cNvPr id="46116" name="Text Box 127"/>
          <p:cNvSpPr txBox="1">
            <a:spLocks noChangeArrowheads="1"/>
          </p:cNvSpPr>
          <p:nvPr/>
        </p:nvSpPr>
        <p:spPr bwMode="auto">
          <a:xfrm>
            <a:off x="5169496" y="2109723"/>
            <a:ext cx="695325" cy="274638"/>
          </a:xfrm>
          <a:prstGeom prst="rect">
            <a:avLst/>
          </a:prstGeom>
          <a:solidFill>
            <a:schemeClr val="bg1"/>
          </a:solidFill>
          <a:ln>
            <a:noFill/>
          </a:ln>
          <a:extLs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tabLst>
                <a:tab pos="1792288" algn="l"/>
              </a:tabLst>
              <a:defRPr sz="2400">
                <a:solidFill>
                  <a:schemeClr val="tx1"/>
                </a:solidFill>
                <a:latin typeface="Times" pitchFamily="18" charset="0"/>
                <a:ea typeface="ヒラギノ角ゴ Pro W3" charset="-128"/>
              </a:defRPr>
            </a:lvl1pPr>
            <a:lvl2pPr marL="742950" indent="-285750">
              <a:tabLst>
                <a:tab pos="1792288" algn="l"/>
              </a:tabLst>
              <a:defRPr sz="2400">
                <a:solidFill>
                  <a:schemeClr val="tx1"/>
                </a:solidFill>
                <a:latin typeface="Times" pitchFamily="18" charset="0"/>
                <a:ea typeface="ヒラギノ角ゴ Pro W3" charset="-128"/>
              </a:defRPr>
            </a:lvl2pPr>
            <a:lvl3pPr marL="1143000" indent="-228600">
              <a:tabLst>
                <a:tab pos="1792288" algn="l"/>
              </a:tabLst>
              <a:defRPr sz="2400">
                <a:solidFill>
                  <a:schemeClr val="tx1"/>
                </a:solidFill>
                <a:latin typeface="Times" pitchFamily="18" charset="0"/>
                <a:ea typeface="ヒラギノ角ゴ Pro W3" charset="-128"/>
              </a:defRPr>
            </a:lvl3pPr>
            <a:lvl4pPr marL="1600200" indent="-228600">
              <a:tabLst>
                <a:tab pos="1792288" algn="l"/>
              </a:tabLst>
              <a:defRPr sz="2400">
                <a:solidFill>
                  <a:schemeClr val="tx1"/>
                </a:solidFill>
                <a:latin typeface="Times" pitchFamily="18" charset="0"/>
                <a:ea typeface="ヒラギノ角ゴ Pro W3" charset="-128"/>
              </a:defRPr>
            </a:lvl4pPr>
            <a:lvl5pPr marL="2057400" indent="-228600">
              <a:tabLst>
                <a:tab pos="1792288" algn="l"/>
              </a:tabLst>
              <a:defRPr sz="2400">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tabLst>
                <a:tab pos="1792288" algn="l"/>
              </a:tabLst>
              <a:defRPr sz="2400">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tabLst>
                <a:tab pos="1792288" algn="l"/>
              </a:tabLst>
              <a:defRPr sz="2400">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tabLst>
                <a:tab pos="1792288" algn="l"/>
              </a:tabLst>
              <a:defRPr sz="2400">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tabLst>
                <a:tab pos="1792288" algn="l"/>
              </a:tabLst>
              <a:defRPr sz="2400">
                <a:solidFill>
                  <a:schemeClr val="tx1"/>
                </a:solidFill>
                <a:latin typeface="Times" pitchFamily="18" charset="0"/>
                <a:ea typeface="ヒラギノ角ゴ Pro W3" charset="-128"/>
              </a:defRPr>
            </a:lvl9pPr>
          </a:lstStyle>
          <a:p>
            <a:r>
              <a:rPr lang="en-CA" sz="1200" dirty="0">
                <a:latin typeface="Arial" pitchFamily="34" charset="0"/>
                <a:cs typeface="Arial" pitchFamily="34" charset="0"/>
              </a:rPr>
              <a:t>1 MW</a:t>
            </a:r>
          </a:p>
        </p:txBody>
      </p:sp>
      <p:sp>
        <p:nvSpPr>
          <p:cNvPr id="46117" name="Text Box 128"/>
          <p:cNvSpPr txBox="1">
            <a:spLocks noChangeArrowheads="1"/>
          </p:cNvSpPr>
          <p:nvPr/>
        </p:nvSpPr>
        <p:spPr bwMode="auto">
          <a:xfrm>
            <a:off x="1835696" y="3604534"/>
            <a:ext cx="4011613" cy="336550"/>
          </a:xfrm>
          <a:prstGeom prst="rect">
            <a:avLst/>
          </a:prstGeom>
          <a:solidFill>
            <a:schemeClr val="bg1"/>
          </a:solidFill>
          <a:ln>
            <a:noFill/>
          </a:ln>
          <a:extLs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tabLst>
                <a:tab pos="1792288" algn="l"/>
              </a:tabLst>
              <a:defRPr sz="2400">
                <a:solidFill>
                  <a:schemeClr val="tx1"/>
                </a:solidFill>
                <a:latin typeface="Times" pitchFamily="18" charset="0"/>
                <a:ea typeface="ヒラギノ角ゴ Pro W3" charset="-128"/>
              </a:defRPr>
            </a:lvl1pPr>
            <a:lvl2pPr marL="742950" indent="-285750">
              <a:tabLst>
                <a:tab pos="1792288" algn="l"/>
              </a:tabLst>
              <a:defRPr sz="2400">
                <a:solidFill>
                  <a:schemeClr val="tx1"/>
                </a:solidFill>
                <a:latin typeface="Times" pitchFamily="18" charset="0"/>
                <a:ea typeface="ヒラギノ角ゴ Pro W3" charset="-128"/>
              </a:defRPr>
            </a:lvl2pPr>
            <a:lvl3pPr marL="1143000" indent="-228600">
              <a:tabLst>
                <a:tab pos="1792288" algn="l"/>
              </a:tabLst>
              <a:defRPr sz="2400">
                <a:solidFill>
                  <a:schemeClr val="tx1"/>
                </a:solidFill>
                <a:latin typeface="Times" pitchFamily="18" charset="0"/>
                <a:ea typeface="ヒラギノ角ゴ Pro W3" charset="-128"/>
              </a:defRPr>
            </a:lvl3pPr>
            <a:lvl4pPr marL="1600200" indent="-228600">
              <a:tabLst>
                <a:tab pos="1792288" algn="l"/>
              </a:tabLst>
              <a:defRPr sz="2400">
                <a:solidFill>
                  <a:schemeClr val="tx1"/>
                </a:solidFill>
                <a:latin typeface="Times" pitchFamily="18" charset="0"/>
                <a:ea typeface="ヒラギノ角ゴ Pro W3" charset="-128"/>
              </a:defRPr>
            </a:lvl4pPr>
            <a:lvl5pPr marL="2057400" indent="-228600">
              <a:tabLst>
                <a:tab pos="1792288" algn="l"/>
              </a:tabLst>
              <a:defRPr sz="2400">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tabLst>
                <a:tab pos="1792288" algn="l"/>
              </a:tabLst>
              <a:defRPr sz="2400">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tabLst>
                <a:tab pos="1792288" algn="l"/>
              </a:tabLst>
              <a:defRPr sz="2400">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tabLst>
                <a:tab pos="1792288" algn="l"/>
              </a:tabLst>
              <a:defRPr sz="2400">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tabLst>
                <a:tab pos="1792288" algn="l"/>
              </a:tabLst>
              <a:defRPr sz="2400">
                <a:solidFill>
                  <a:schemeClr val="tx1"/>
                </a:solidFill>
                <a:latin typeface="Times" pitchFamily="18" charset="0"/>
                <a:ea typeface="ヒラギノ角ゴ Pro W3" charset="-128"/>
              </a:defRPr>
            </a:lvl9pPr>
          </a:lstStyle>
          <a:p>
            <a:endParaRPr lang="en-CA" sz="1600"/>
          </a:p>
        </p:txBody>
      </p:sp>
      <p:sp>
        <p:nvSpPr>
          <p:cNvPr id="2" name="Textfeld 1"/>
          <p:cNvSpPr txBox="1"/>
          <p:nvPr/>
        </p:nvSpPr>
        <p:spPr>
          <a:xfrm>
            <a:off x="1331640" y="5182916"/>
            <a:ext cx="5112568" cy="634020"/>
          </a:xfrm>
          <a:prstGeom prst="rect">
            <a:avLst/>
          </a:prstGeom>
          <a:solidFill>
            <a:srgbClr val="FFFFCC"/>
          </a:solidFill>
          <a:ln>
            <a:solidFill>
              <a:schemeClr val="tx2"/>
            </a:solidFill>
          </a:ln>
        </p:spPr>
        <p:txBody>
          <a:bodyPr wrap="square" rtlCol="0">
            <a:spAutoFit/>
          </a:bodyPr>
          <a:lstStyle/>
          <a:p>
            <a:pPr>
              <a:lnSpc>
                <a:spcPct val="80000"/>
              </a:lnSpc>
            </a:pPr>
            <a:r>
              <a:rPr lang="en-US" dirty="0">
                <a:sym typeface="Symbol" pitchFamily="18" charset="2"/>
              </a:rPr>
              <a:t>Wall Plug to Beam Efficiency (RF Systems): </a:t>
            </a:r>
            <a:r>
              <a:rPr lang="en-US" b="1" dirty="0">
                <a:sym typeface="Symbol" pitchFamily="18" charset="2"/>
              </a:rPr>
              <a:t>32% </a:t>
            </a:r>
          </a:p>
          <a:p>
            <a:pPr>
              <a:lnSpc>
                <a:spcPct val="80000"/>
              </a:lnSpc>
            </a:pPr>
            <a:endParaRPr lang="en-US" sz="800" b="1" dirty="0">
              <a:sym typeface="Symbol" pitchFamily="18" charset="2"/>
            </a:endParaRPr>
          </a:p>
          <a:p>
            <a:pPr>
              <a:lnSpc>
                <a:spcPct val="80000"/>
              </a:lnSpc>
              <a:spcBef>
                <a:spcPct val="0"/>
              </a:spcBef>
            </a:pPr>
            <a:r>
              <a:rPr lang="en-US" b="1" dirty="0">
                <a:sym typeface="Symbol" pitchFamily="18" charset="2"/>
              </a:rPr>
              <a:t>	</a:t>
            </a:r>
            <a:r>
              <a:rPr lang="en-US" dirty="0">
                <a:sym typeface="Symbol" pitchFamily="18" charset="2"/>
              </a:rPr>
              <a:t>[AC/DC: 90%, DC/RF: 64%, RF/Beam: 55%]</a:t>
            </a:r>
            <a:endParaRPr lang="en-US" baseline="30000" dirty="0">
              <a:sym typeface="Symbol" pitchFamily="18" charset="2"/>
            </a:endParaRPr>
          </a:p>
        </p:txBody>
      </p:sp>
      <p:sp>
        <p:nvSpPr>
          <p:cNvPr id="4" name="Textfeld 3"/>
          <p:cNvSpPr txBox="1"/>
          <p:nvPr/>
        </p:nvSpPr>
        <p:spPr>
          <a:xfrm>
            <a:off x="6876256" y="5949280"/>
            <a:ext cx="1944216" cy="369332"/>
          </a:xfrm>
          <a:prstGeom prst="rect">
            <a:avLst/>
          </a:prstGeom>
          <a:noFill/>
        </p:spPr>
        <p:txBody>
          <a:bodyPr wrap="square" rtlCol="0">
            <a:spAutoFit/>
          </a:bodyPr>
          <a:lstStyle/>
          <a:p>
            <a:r>
              <a:rPr lang="en-US" dirty="0"/>
              <a:t>[</a:t>
            </a:r>
            <a:r>
              <a:rPr lang="en-US" dirty="0" err="1"/>
              <a:t>L.Stingelin</a:t>
            </a:r>
            <a:r>
              <a:rPr lang="en-US" dirty="0"/>
              <a:t> et al]</a:t>
            </a:r>
          </a:p>
        </p:txBody>
      </p:sp>
      <p:sp>
        <p:nvSpPr>
          <p:cNvPr id="3" name="Foliennummernplatzhalter 2"/>
          <p:cNvSpPr>
            <a:spLocks noGrp="1"/>
          </p:cNvSpPr>
          <p:nvPr>
            <p:ph type="sldNum" sz="quarter" idx="10"/>
          </p:nvPr>
        </p:nvSpPr>
        <p:spPr/>
        <p:txBody>
          <a:bodyPr/>
          <a:lstStyle/>
          <a:p>
            <a:pPr>
              <a:defRPr/>
            </a:pPr>
            <a:fld id="{40486FA2-F7BB-4886-8833-4714DED97ACE}" type="slidenum">
              <a:rPr lang="en-US" smtClean="0"/>
              <a:pPr>
                <a:defRPr/>
              </a:pPr>
              <a:t>19</a:t>
            </a:fld>
            <a:endParaRPr lang="en-US"/>
          </a:p>
        </p:txBody>
      </p:sp>
    </p:spTree>
    <p:custDataLst>
      <p:tags r:id="rId1"/>
    </p:custDataLst>
    <p:extLst>
      <p:ext uri="{BB962C8B-B14F-4D97-AF65-F5344CB8AC3E}">
        <p14:creationId xmlns:p14="http://schemas.microsoft.com/office/powerpoint/2010/main" val="8733869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37456" y="1916832"/>
            <a:ext cx="7869088" cy="3970318"/>
          </a:xfrm>
          <a:prstGeom prst="rect">
            <a:avLst/>
          </a:prstGeom>
        </p:spPr>
        <p:txBody>
          <a:bodyPr wrap="square">
            <a:spAutoFit/>
          </a:bodyPr>
          <a:lstStyle/>
          <a:p>
            <a:pPr lvl="0" algn="just"/>
            <a:r>
              <a:rPr lang="en-US" dirty="0"/>
              <a:t>The author consents to the photographic, audio and video recording of this lecture at the CERN Accelerator School. The term “lecture” includes any material incorporated therein including but not limited to text, images and references. </a:t>
            </a:r>
            <a:endParaRPr lang="fr-FR" dirty="0"/>
          </a:p>
          <a:p>
            <a:pPr algn="just"/>
            <a:r>
              <a:rPr lang="en-US" dirty="0"/>
              <a:t> </a:t>
            </a:r>
            <a:endParaRPr lang="fr-FR" dirty="0"/>
          </a:p>
          <a:p>
            <a:pPr lvl="0" algn="just"/>
            <a:r>
              <a:rPr lang="en-US" dirty="0"/>
              <a:t>The author hereby grants CERN a royalty-free license to use his image and name as well as the recordings mentioned above, in order to post them on the CAS website.</a:t>
            </a:r>
            <a:endParaRPr lang="fr-FR" dirty="0"/>
          </a:p>
          <a:p>
            <a:pPr algn="just"/>
            <a:r>
              <a:rPr lang="en-US" dirty="0"/>
              <a:t> </a:t>
            </a:r>
            <a:endParaRPr lang="fr-FR" dirty="0"/>
          </a:p>
          <a:p>
            <a:pPr lvl="0" algn="just"/>
            <a:r>
              <a:rPr lang="en-US" dirty="0"/>
              <a:t>The material is used for the sole purpose of illustration for teaching or scientific research. 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a:t>
            </a:r>
            <a:endParaRPr lang="fr-FR" dirty="0"/>
          </a:p>
        </p:txBody>
      </p:sp>
      <p:pic>
        <p:nvPicPr>
          <p:cNvPr id="1026" name="Picture 2" descr="caschool-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125904"/>
            <a:ext cx="16764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475656" y="1340768"/>
            <a:ext cx="6192688" cy="369332"/>
          </a:xfrm>
          <a:prstGeom prst="rect">
            <a:avLst/>
          </a:prstGeom>
          <a:noFill/>
        </p:spPr>
        <p:txBody>
          <a:bodyPr wrap="square" rtlCol="0">
            <a:spAutoFit/>
          </a:bodyPr>
          <a:lstStyle/>
          <a:p>
            <a:r>
              <a:rPr lang="en-GB" b="1" dirty="0"/>
              <a:t>Copyright statement and speaker’s release for video publishing</a:t>
            </a:r>
          </a:p>
        </p:txBody>
      </p:sp>
    </p:spTree>
    <p:extLst>
      <p:ext uri="{BB962C8B-B14F-4D97-AF65-F5344CB8AC3E}">
        <p14:creationId xmlns:p14="http://schemas.microsoft.com/office/powerpoint/2010/main" val="18268540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404664"/>
            <a:ext cx="8229600" cy="490066"/>
          </a:xfrm>
        </p:spPr>
        <p:txBody>
          <a:bodyPr>
            <a:normAutofit fontScale="90000"/>
          </a:bodyPr>
          <a:lstStyle/>
          <a:p>
            <a:r>
              <a:rPr lang="en-US" dirty="0"/>
              <a:t>cyclotron technology: sector magnets</a:t>
            </a:r>
          </a:p>
        </p:txBody>
      </p:sp>
      <p:sp>
        <p:nvSpPr>
          <p:cNvPr id="3" name="Inhaltsplatzhalter 2"/>
          <p:cNvSpPr>
            <a:spLocks noGrp="1"/>
          </p:cNvSpPr>
          <p:nvPr>
            <p:ph idx="1"/>
          </p:nvPr>
        </p:nvSpPr>
        <p:spPr>
          <a:xfrm>
            <a:off x="467544" y="1196752"/>
            <a:ext cx="8147248" cy="864095"/>
          </a:xfrm>
        </p:spPr>
        <p:txBody>
          <a:bodyPr>
            <a:normAutofit/>
          </a:bodyPr>
          <a:lstStyle/>
          <a:p>
            <a:pPr marL="0" indent="0">
              <a:buNone/>
            </a:pPr>
            <a:r>
              <a:rPr lang="en-US" sz="2000" b="1" dirty="0">
                <a:solidFill>
                  <a:srgbClr val="C00000"/>
                </a:solidFill>
              </a:rPr>
              <a:t>cyclotron magnets typically cover a wide radial range </a:t>
            </a:r>
            <a:r>
              <a:rPr lang="en-US" sz="2000" b="1" dirty="0">
                <a:solidFill>
                  <a:srgbClr val="C00000"/>
                </a:solidFill>
                <a:sym typeface="Symbol"/>
              </a:rPr>
              <a:t> magnets are heavy and bulky, thus costly</a:t>
            </a:r>
          </a:p>
        </p:txBody>
      </p:sp>
      <p:sp>
        <p:nvSpPr>
          <p:cNvPr id="4" name="Foliennummernplatzhalter 3"/>
          <p:cNvSpPr>
            <a:spLocks noGrp="1"/>
          </p:cNvSpPr>
          <p:nvPr>
            <p:ph type="sldNum" sz="quarter" idx="4294967295"/>
          </p:nvPr>
        </p:nvSpPr>
        <p:spPr>
          <a:xfrm>
            <a:off x="7010400" y="6356350"/>
            <a:ext cx="2133600" cy="365125"/>
          </a:xfrm>
        </p:spPr>
        <p:txBody>
          <a:bodyPr/>
          <a:lstStyle/>
          <a:p>
            <a:fld id="{22BD06CD-AAFB-44F2-80B3-6D104FF8E031}" type="slidenum">
              <a:rPr lang="en-US" smtClean="0">
                <a:solidFill>
                  <a:srgbClr val="8FB08C">
                    <a:lumMod val="75000"/>
                  </a:srgbClr>
                </a:solidFill>
              </a:rPr>
              <a:pPr/>
              <a:t>20</a:t>
            </a:fld>
            <a:endParaRPr lang="en-US">
              <a:solidFill>
                <a:srgbClr val="8FB08C">
                  <a:lumMod val="75000"/>
                </a:srgbClr>
              </a:solidFill>
            </a:endParaRPr>
          </a:p>
        </p:txBody>
      </p:sp>
      <p:pic>
        <p:nvPicPr>
          <p:cNvPr id="7" name="Grafik 6"/>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915816" y="1988841"/>
            <a:ext cx="2376264" cy="2249668"/>
          </a:xfrm>
          <a:prstGeom prst="rect">
            <a:avLst/>
          </a:prstGeom>
        </p:spPr>
      </p:pic>
      <p:sp>
        <p:nvSpPr>
          <p:cNvPr id="14" name="Textfeld 13"/>
          <p:cNvSpPr txBox="1"/>
          <p:nvPr/>
        </p:nvSpPr>
        <p:spPr>
          <a:xfrm>
            <a:off x="145784" y="1988840"/>
            <a:ext cx="2448272" cy="2031325"/>
          </a:xfrm>
          <a:prstGeom prst="rect">
            <a:avLst/>
          </a:prstGeom>
          <a:noFill/>
        </p:spPr>
        <p:txBody>
          <a:bodyPr wrap="square" rtlCol="0">
            <a:spAutoFit/>
          </a:bodyPr>
          <a:lstStyle/>
          <a:p>
            <a:pPr fontAlgn="auto">
              <a:spcBef>
                <a:spcPts val="0"/>
              </a:spcBef>
              <a:spcAft>
                <a:spcPts val="0"/>
              </a:spcAft>
            </a:pPr>
            <a:r>
              <a:rPr lang="de-CH" b="1" dirty="0">
                <a:solidFill>
                  <a:prstClr val="black"/>
                </a:solidFill>
                <a:latin typeface="Calibri"/>
                <a:cs typeface="+mn-cs"/>
              </a:rPr>
              <a:t>PSI </a:t>
            </a:r>
            <a:r>
              <a:rPr lang="de-CH" b="1" dirty="0" err="1">
                <a:solidFill>
                  <a:prstClr val="black"/>
                </a:solidFill>
                <a:latin typeface="Calibri"/>
                <a:cs typeface="+mn-cs"/>
              </a:rPr>
              <a:t>sector</a:t>
            </a:r>
            <a:r>
              <a:rPr lang="de-CH" b="1" dirty="0">
                <a:solidFill>
                  <a:prstClr val="black"/>
                </a:solidFill>
                <a:latin typeface="Calibri"/>
                <a:cs typeface="+mn-cs"/>
              </a:rPr>
              <a:t> </a:t>
            </a:r>
            <a:r>
              <a:rPr lang="de-CH" b="1" dirty="0" err="1">
                <a:solidFill>
                  <a:prstClr val="black"/>
                </a:solidFill>
                <a:latin typeface="Calibri"/>
                <a:cs typeface="+mn-cs"/>
              </a:rPr>
              <a:t>magnet</a:t>
            </a:r>
            <a:endParaRPr lang="de-CH" b="1" dirty="0">
              <a:solidFill>
                <a:prstClr val="black"/>
              </a:solidFill>
              <a:latin typeface="Calibri"/>
              <a:cs typeface="+mn-cs"/>
            </a:endParaRPr>
          </a:p>
          <a:p>
            <a:pPr fontAlgn="auto">
              <a:spcBef>
                <a:spcPts val="0"/>
              </a:spcBef>
              <a:spcAft>
                <a:spcPts val="0"/>
              </a:spcAft>
            </a:pPr>
            <a:endParaRPr lang="de-CH" dirty="0">
              <a:solidFill>
                <a:prstClr val="black"/>
              </a:solidFill>
              <a:latin typeface="Calibri"/>
              <a:cs typeface="+mn-cs"/>
            </a:endParaRPr>
          </a:p>
          <a:p>
            <a:pPr fontAlgn="auto">
              <a:spcBef>
                <a:spcPts val="0"/>
              </a:spcBef>
              <a:spcAft>
                <a:spcPts val="0"/>
              </a:spcAft>
            </a:pPr>
            <a:r>
              <a:rPr lang="de-CH" dirty="0" err="1">
                <a:solidFill>
                  <a:prstClr val="black"/>
                </a:solidFill>
                <a:latin typeface="Calibri"/>
                <a:cs typeface="+mn-cs"/>
              </a:rPr>
              <a:t>iron</a:t>
            </a:r>
            <a:r>
              <a:rPr lang="de-CH" dirty="0">
                <a:solidFill>
                  <a:prstClr val="black"/>
                </a:solidFill>
                <a:latin typeface="Calibri"/>
                <a:cs typeface="+mn-cs"/>
              </a:rPr>
              <a:t> </a:t>
            </a:r>
            <a:r>
              <a:rPr lang="de-CH" dirty="0" err="1">
                <a:solidFill>
                  <a:prstClr val="black"/>
                </a:solidFill>
                <a:latin typeface="Calibri"/>
                <a:cs typeface="+mn-cs"/>
              </a:rPr>
              <a:t>weight</a:t>
            </a:r>
            <a:r>
              <a:rPr lang="de-CH" dirty="0">
                <a:solidFill>
                  <a:prstClr val="black"/>
                </a:solidFill>
                <a:latin typeface="Calibri"/>
                <a:cs typeface="+mn-cs"/>
              </a:rPr>
              <a:t>: 250 </a:t>
            </a:r>
            <a:r>
              <a:rPr lang="de-CH" dirty="0" err="1">
                <a:solidFill>
                  <a:prstClr val="black"/>
                </a:solidFill>
                <a:latin typeface="Calibri"/>
                <a:cs typeface="+mn-cs"/>
              </a:rPr>
              <a:t>tons</a:t>
            </a:r>
            <a:endParaRPr lang="de-CH" dirty="0">
              <a:solidFill>
                <a:prstClr val="black"/>
              </a:solidFill>
              <a:latin typeface="Calibri"/>
              <a:cs typeface="+mn-cs"/>
            </a:endParaRPr>
          </a:p>
          <a:p>
            <a:pPr fontAlgn="auto">
              <a:spcBef>
                <a:spcPts val="0"/>
              </a:spcBef>
              <a:spcAft>
                <a:spcPts val="0"/>
              </a:spcAft>
            </a:pPr>
            <a:r>
              <a:rPr lang="de-CH" dirty="0" err="1">
                <a:solidFill>
                  <a:prstClr val="black"/>
                </a:solidFill>
                <a:latin typeface="Calibri"/>
                <a:cs typeface="+mn-cs"/>
              </a:rPr>
              <a:t>coil</a:t>
            </a:r>
            <a:r>
              <a:rPr lang="de-CH" dirty="0">
                <a:solidFill>
                  <a:prstClr val="black"/>
                </a:solidFill>
                <a:latin typeface="Calibri"/>
                <a:cs typeface="+mn-cs"/>
              </a:rPr>
              <a:t> </a:t>
            </a:r>
            <a:r>
              <a:rPr lang="de-CH" dirty="0" err="1">
                <a:solidFill>
                  <a:prstClr val="black"/>
                </a:solidFill>
                <a:latin typeface="Calibri"/>
                <a:cs typeface="+mn-cs"/>
              </a:rPr>
              <a:t>weight</a:t>
            </a:r>
            <a:r>
              <a:rPr lang="de-CH" dirty="0">
                <a:solidFill>
                  <a:prstClr val="black"/>
                </a:solidFill>
                <a:latin typeface="Calibri"/>
                <a:cs typeface="+mn-cs"/>
              </a:rPr>
              <a:t>: 28 </a:t>
            </a:r>
            <a:r>
              <a:rPr lang="de-CH" dirty="0" err="1">
                <a:solidFill>
                  <a:prstClr val="black"/>
                </a:solidFill>
                <a:latin typeface="Calibri"/>
                <a:cs typeface="+mn-cs"/>
              </a:rPr>
              <a:t>tons</a:t>
            </a:r>
            <a:endParaRPr lang="de-CH" dirty="0">
              <a:solidFill>
                <a:prstClr val="black"/>
              </a:solidFill>
              <a:latin typeface="Calibri"/>
              <a:cs typeface="+mn-cs"/>
            </a:endParaRPr>
          </a:p>
          <a:p>
            <a:pPr fontAlgn="auto">
              <a:spcBef>
                <a:spcPts val="0"/>
              </a:spcBef>
              <a:spcAft>
                <a:spcPts val="0"/>
              </a:spcAft>
            </a:pPr>
            <a:r>
              <a:rPr lang="de-CH" dirty="0">
                <a:solidFill>
                  <a:prstClr val="black"/>
                </a:solidFill>
                <a:latin typeface="Calibri"/>
              </a:rPr>
              <a:t>Field: 2.1T</a:t>
            </a:r>
            <a:endParaRPr lang="de-CH" dirty="0">
              <a:solidFill>
                <a:prstClr val="black"/>
              </a:solidFill>
              <a:latin typeface="Calibri"/>
              <a:cs typeface="+mn-cs"/>
            </a:endParaRPr>
          </a:p>
          <a:p>
            <a:pPr fontAlgn="auto">
              <a:spcBef>
                <a:spcPts val="0"/>
              </a:spcBef>
              <a:spcAft>
                <a:spcPts val="0"/>
              </a:spcAft>
            </a:pPr>
            <a:r>
              <a:rPr lang="de-CH" dirty="0" err="1">
                <a:solidFill>
                  <a:prstClr val="black"/>
                </a:solidFill>
                <a:latin typeface="Calibri"/>
                <a:cs typeface="+mn-cs"/>
              </a:rPr>
              <a:t>orbit</a:t>
            </a:r>
            <a:r>
              <a:rPr lang="de-CH" dirty="0">
                <a:solidFill>
                  <a:prstClr val="black"/>
                </a:solidFill>
                <a:latin typeface="Calibri"/>
                <a:cs typeface="+mn-cs"/>
              </a:rPr>
              <a:t> </a:t>
            </a:r>
            <a:r>
              <a:rPr lang="de-CH" dirty="0" err="1">
                <a:solidFill>
                  <a:prstClr val="black"/>
                </a:solidFill>
                <a:latin typeface="Calibri"/>
                <a:cs typeface="+mn-cs"/>
              </a:rPr>
              <a:t>radius</a:t>
            </a:r>
            <a:r>
              <a:rPr lang="de-CH" dirty="0">
                <a:solidFill>
                  <a:prstClr val="black"/>
                </a:solidFill>
                <a:latin typeface="Calibri"/>
                <a:cs typeface="+mn-cs"/>
              </a:rPr>
              <a:t>:  2.1…4.5 m</a:t>
            </a:r>
          </a:p>
          <a:p>
            <a:pPr fontAlgn="auto">
              <a:spcBef>
                <a:spcPts val="0"/>
              </a:spcBef>
              <a:spcAft>
                <a:spcPts val="0"/>
              </a:spcAft>
            </a:pPr>
            <a:r>
              <a:rPr lang="de-CH" dirty="0">
                <a:solidFill>
                  <a:prstClr val="black"/>
                </a:solidFill>
                <a:latin typeface="Calibri"/>
                <a:cs typeface="+mn-cs"/>
              </a:rPr>
              <a:t>spiral angle: 35 </a:t>
            </a:r>
            <a:r>
              <a:rPr lang="de-CH" dirty="0" err="1">
                <a:solidFill>
                  <a:prstClr val="black"/>
                </a:solidFill>
                <a:latin typeface="Calibri"/>
                <a:cs typeface="+mn-cs"/>
              </a:rPr>
              <a:t>deg</a:t>
            </a:r>
            <a:endParaRPr lang="en-US" dirty="0">
              <a:solidFill>
                <a:prstClr val="black"/>
              </a:solidFill>
              <a:latin typeface="Calibri"/>
              <a:cs typeface="+mn-cs"/>
            </a:endParaRPr>
          </a:p>
        </p:txBody>
      </p:sp>
      <p:pic>
        <p:nvPicPr>
          <p:cNvPr id="8" name="Grafik 7"/>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796136" y="1988840"/>
            <a:ext cx="2327532" cy="2304257"/>
          </a:xfrm>
          <a:prstGeom prst="rect">
            <a:avLst/>
          </a:prstGeom>
        </p:spPr>
      </p:pic>
      <p:sp>
        <p:nvSpPr>
          <p:cNvPr id="9" name="Textfeld 8"/>
          <p:cNvSpPr txBox="1"/>
          <p:nvPr/>
        </p:nvSpPr>
        <p:spPr>
          <a:xfrm>
            <a:off x="7956376" y="3102509"/>
            <a:ext cx="864096" cy="307777"/>
          </a:xfrm>
          <a:prstGeom prst="rect">
            <a:avLst/>
          </a:prstGeom>
          <a:solidFill>
            <a:schemeClr val="accent2">
              <a:lumMod val="20000"/>
              <a:lumOff val="80000"/>
            </a:schemeClr>
          </a:solidFill>
          <a:ln>
            <a:solidFill>
              <a:schemeClr val="accent3">
                <a:lumMod val="50000"/>
              </a:schemeClr>
            </a:solidFill>
          </a:ln>
        </p:spPr>
        <p:txBody>
          <a:bodyPr wrap="square" rtlCol="0">
            <a:spAutoFit/>
          </a:bodyPr>
          <a:lstStyle/>
          <a:p>
            <a:pPr fontAlgn="auto">
              <a:spcBef>
                <a:spcPts val="0"/>
              </a:spcBef>
              <a:spcAft>
                <a:spcPts val="0"/>
              </a:spcAft>
            </a:pPr>
            <a:r>
              <a:rPr lang="en-US" sz="1400" dirty="0">
                <a:solidFill>
                  <a:prstClr val="black"/>
                </a:solidFill>
                <a:latin typeface="Calibri"/>
                <a:cs typeface="+mn-cs"/>
              </a:rPr>
              <a:t>field map</a:t>
            </a:r>
          </a:p>
        </p:txBody>
      </p:sp>
      <p:sp>
        <p:nvSpPr>
          <p:cNvPr id="10" name="Textfeld 9"/>
          <p:cNvSpPr txBox="1"/>
          <p:nvPr/>
        </p:nvSpPr>
        <p:spPr>
          <a:xfrm>
            <a:off x="146090" y="4437112"/>
            <a:ext cx="2553702" cy="1477328"/>
          </a:xfrm>
          <a:prstGeom prst="rect">
            <a:avLst/>
          </a:prstGeom>
          <a:noFill/>
        </p:spPr>
        <p:txBody>
          <a:bodyPr wrap="square" rtlCol="0">
            <a:spAutoFit/>
          </a:bodyPr>
          <a:lstStyle/>
          <a:p>
            <a:pPr fontAlgn="auto">
              <a:spcBef>
                <a:spcPts val="0"/>
              </a:spcBef>
              <a:spcAft>
                <a:spcPts val="0"/>
              </a:spcAft>
            </a:pPr>
            <a:r>
              <a:rPr lang="de-CH" b="1" dirty="0" err="1">
                <a:solidFill>
                  <a:prstClr val="black"/>
                </a:solidFill>
                <a:latin typeface="Calibri"/>
                <a:cs typeface="+mn-cs"/>
              </a:rPr>
              <a:t>Riken</a:t>
            </a:r>
            <a:r>
              <a:rPr lang="de-CH" b="1" dirty="0">
                <a:solidFill>
                  <a:prstClr val="black"/>
                </a:solidFill>
                <a:latin typeface="Calibri"/>
                <a:cs typeface="+mn-cs"/>
              </a:rPr>
              <a:t> SRC </a:t>
            </a:r>
            <a:r>
              <a:rPr lang="de-CH" b="1" dirty="0" err="1">
                <a:solidFill>
                  <a:prstClr val="black"/>
                </a:solidFill>
                <a:latin typeface="Calibri"/>
                <a:cs typeface="+mn-cs"/>
              </a:rPr>
              <a:t>sector</a:t>
            </a:r>
            <a:r>
              <a:rPr lang="de-CH" b="1" dirty="0">
                <a:solidFill>
                  <a:prstClr val="black"/>
                </a:solidFill>
                <a:latin typeface="Calibri"/>
                <a:cs typeface="+mn-cs"/>
              </a:rPr>
              <a:t> </a:t>
            </a:r>
            <a:r>
              <a:rPr lang="de-CH" b="1" dirty="0" err="1">
                <a:solidFill>
                  <a:prstClr val="black"/>
                </a:solidFill>
                <a:latin typeface="Calibri"/>
                <a:cs typeface="+mn-cs"/>
              </a:rPr>
              <a:t>magnet</a:t>
            </a:r>
            <a:endParaRPr lang="de-CH" b="1" dirty="0">
              <a:solidFill>
                <a:prstClr val="black"/>
              </a:solidFill>
              <a:latin typeface="Calibri"/>
              <a:cs typeface="+mn-cs"/>
            </a:endParaRPr>
          </a:p>
          <a:p>
            <a:pPr fontAlgn="auto">
              <a:spcBef>
                <a:spcPts val="0"/>
              </a:spcBef>
              <a:spcAft>
                <a:spcPts val="0"/>
              </a:spcAft>
            </a:pPr>
            <a:endParaRPr lang="de-CH" dirty="0">
              <a:solidFill>
                <a:prstClr val="black"/>
              </a:solidFill>
              <a:latin typeface="Calibri"/>
              <a:cs typeface="+mn-cs"/>
            </a:endParaRPr>
          </a:p>
          <a:p>
            <a:pPr fontAlgn="auto">
              <a:spcBef>
                <a:spcPts val="0"/>
              </a:spcBef>
              <a:spcAft>
                <a:spcPts val="0"/>
              </a:spcAft>
            </a:pPr>
            <a:r>
              <a:rPr lang="de-CH" dirty="0" err="1">
                <a:solidFill>
                  <a:prstClr val="black"/>
                </a:solidFill>
                <a:latin typeface="Calibri"/>
                <a:cs typeface="+mn-cs"/>
              </a:rPr>
              <a:t>weight</a:t>
            </a:r>
            <a:r>
              <a:rPr lang="de-CH" dirty="0">
                <a:solidFill>
                  <a:prstClr val="black"/>
                </a:solidFill>
                <a:latin typeface="Calibri"/>
                <a:cs typeface="+mn-cs"/>
              </a:rPr>
              <a:t>: 800 </a:t>
            </a:r>
            <a:r>
              <a:rPr lang="de-CH" dirty="0" err="1">
                <a:solidFill>
                  <a:prstClr val="black"/>
                </a:solidFill>
                <a:latin typeface="Calibri"/>
                <a:cs typeface="+mn-cs"/>
              </a:rPr>
              <a:t>tons</a:t>
            </a:r>
            <a:endParaRPr lang="de-CH" dirty="0">
              <a:solidFill>
                <a:prstClr val="black"/>
              </a:solidFill>
              <a:latin typeface="Calibri"/>
              <a:cs typeface="+mn-cs"/>
            </a:endParaRPr>
          </a:p>
          <a:p>
            <a:pPr fontAlgn="auto">
              <a:spcBef>
                <a:spcPts val="0"/>
              </a:spcBef>
              <a:spcAft>
                <a:spcPts val="0"/>
              </a:spcAft>
            </a:pPr>
            <a:r>
              <a:rPr lang="de-CH" dirty="0">
                <a:solidFill>
                  <a:prstClr val="black"/>
                </a:solidFill>
                <a:latin typeface="Calibri"/>
                <a:cs typeface="+mn-cs"/>
              </a:rPr>
              <a:t>Field: 3.8T, 5000A</a:t>
            </a:r>
          </a:p>
          <a:p>
            <a:pPr fontAlgn="auto">
              <a:spcBef>
                <a:spcPts val="0"/>
              </a:spcBef>
              <a:spcAft>
                <a:spcPts val="0"/>
              </a:spcAft>
            </a:pPr>
            <a:r>
              <a:rPr lang="de-CH" dirty="0" err="1">
                <a:solidFill>
                  <a:prstClr val="black"/>
                </a:solidFill>
                <a:latin typeface="Calibri"/>
              </a:rPr>
              <a:t>orbit</a:t>
            </a:r>
            <a:r>
              <a:rPr lang="de-CH" dirty="0">
                <a:solidFill>
                  <a:prstClr val="black"/>
                </a:solidFill>
                <a:latin typeface="Calibri"/>
              </a:rPr>
              <a:t> </a:t>
            </a:r>
            <a:r>
              <a:rPr lang="de-CH" dirty="0" err="1">
                <a:solidFill>
                  <a:prstClr val="black"/>
                </a:solidFill>
                <a:latin typeface="Calibri"/>
              </a:rPr>
              <a:t>radius</a:t>
            </a:r>
            <a:r>
              <a:rPr lang="de-CH" dirty="0">
                <a:solidFill>
                  <a:prstClr val="black"/>
                </a:solidFill>
                <a:latin typeface="Calibri"/>
              </a:rPr>
              <a:t>: 3.6…5.4m</a:t>
            </a:r>
            <a:endParaRPr lang="en-US" dirty="0">
              <a:solidFill>
                <a:prstClr val="black"/>
              </a:solidFill>
              <a:latin typeface="Calibri"/>
              <a:cs typeface="+mn-cs"/>
            </a:endParaRPr>
          </a:p>
        </p:txBody>
      </p:sp>
      <p:pic>
        <p:nvPicPr>
          <p:cNvPr id="1026" name="Picture 2" descr="http://www.nishina.riken.jp/facility/images/SRCinner_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15816" y="4365104"/>
            <a:ext cx="2377298" cy="216024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38708" y="4590448"/>
            <a:ext cx="2642388" cy="17095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678984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lstStyle/>
          <a:p>
            <a:r>
              <a:rPr lang="en-US" dirty="0"/>
              <a:t>Magnets – Fine-tuning with trim coils</a:t>
            </a:r>
          </a:p>
        </p:txBody>
      </p:sp>
      <p:sp>
        <p:nvSpPr>
          <p:cNvPr id="4" name="Foliennummernplatzhalter 3"/>
          <p:cNvSpPr>
            <a:spLocks noGrp="1"/>
          </p:cNvSpPr>
          <p:nvPr>
            <p:ph type="sldNum" sz="quarter" idx="4294967295"/>
          </p:nvPr>
        </p:nvSpPr>
        <p:spPr>
          <a:xfrm>
            <a:off x="7010400" y="6356350"/>
            <a:ext cx="2133600" cy="365125"/>
          </a:xfrm>
        </p:spPr>
        <p:txBody>
          <a:bodyPr/>
          <a:lstStyle/>
          <a:p>
            <a:fld id="{22BD06CD-AAFB-44F2-80B3-6D104FF8E031}" type="slidenum">
              <a:rPr lang="en-US" smtClean="0">
                <a:solidFill>
                  <a:srgbClr val="8FB08C">
                    <a:lumMod val="75000"/>
                  </a:srgbClr>
                </a:solidFill>
              </a:rPr>
              <a:pPr/>
              <a:t>21</a:t>
            </a:fld>
            <a:endParaRPr lang="en-US">
              <a:solidFill>
                <a:srgbClr val="8FB08C">
                  <a:lumMod val="75000"/>
                </a:srgbClr>
              </a:solidFill>
            </a:endParaRPr>
          </a:p>
        </p:txBody>
      </p:sp>
      <p:pic>
        <p:nvPicPr>
          <p:cNvPr id="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3241" t="15736" r="5847"/>
          <a:stretch/>
        </p:blipFill>
        <p:spPr bwMode="auto">
          <a:xfrm>
            <a:off x="1890610" y="1916832"/>
            <a:ext cx="6713838" cy="457491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feld 5"/>
          <p:cNvSpPr txBox="1"/>
          <p:nvPr/>
        </p:nvSpPr>
        <p:spPr>
          <a:xfrm>
            <a:off x="1930500" y="998457"/>
            <a:ext cx="6696744" cy="923330"/>
          </a:xfrm>
          <a:prstGeom prst="rect">
            <a:avLst/>
          </a:prstGeom>
          <a:noFill/>
        </p:spPr>
        <p:txBody>
          <a:bodyPr wrap="square" rtlCol="0">
            <a:spAutoFit/>
          </a:bodyPr>
          <a:lstStyle/>
          <a:p>
            <a:pPr marL="285750" indent="-285750">
              <a:buFont typeface="Arial" pitchFamily="34" charset="0"/>
              <a:buChar char="•"/>
            </a:pPr>
            <a:r>
              <a:rPr lang="en-US" dirty="0" err="1">
                <a:solidFill>
                  <a:schemeClr val="accent5">
                    <a:lumMod val="50000"/>
                  </a:schemeClr>
                </a:solidFill>
              </a:rPr>
              <a:t>isochronicity</a:t>
            </a:r>
            <a:r>
              <a:rPr lang="en-US" dirty="0">
                <a:solidFill>
                  <a:schemeClr val="accent5">
                    <a:lumMod val="50000"/>
                  </a:schemeClr>
                </a:solidFill>
              </a:rPr>
              <a:t> depends critically on exact field distribution</a:t>
            </a:r>
          </a:p>
          <a:p>
            <a:pPr marL="285750" indent="-285750">
              <a:buFont typeface="Arial" pitchFamily="34" charset="0"/>
              <a:buChar char="•"/>
            </a:pPr>
            <a:r>
              <a:rPr lang="en-US" dirty="0">
                <a:solidFill>
                  <a:schemeClr val="accent5">
                    <a:lumMod val="50000"/>
                  </a:schemeClr>
                </a:solidFill>
              </a:rPr>
              <a:t>circulation time is measured with phase probes and field shape is adjusted using radially distributed trim coil circuits</a:t>
            </a:r>
          </a:p>
        </p:txBody>
      </p:sp>
      <p:sp>
        <p:nvSpPr>
          <p:cNvPr id="7" name="Textfeld 6"/>
          <p:cNvSpPr txBox="1"/>
          <p:nvPr/>
        </p:nvSpPr>
        <p:spPr>
          <a:xfrm>
            <a:off x="107504" y="2564904"/>
            <a:ext cx="1783106" cy="923330"/>
          </a:xfrm>
          <a:prstGeom prst="rect">
            <a:avLst/>
          </a:prstGeom>
          <a:noFill/>
        </p:spPr>
        <p:txBody>
          <a:bodyPr wrap="square" rtlCol="0">
            <a:spAutoFit/>
          </a:bodyPr>
          <a:lstStyle/>
          <a:p>
            <a:r>
              <a:rPr lang="en-US" b="1" dirty="0">
                <a:solidFill>
                  <a:schemeClr val="accent1">
                    <a:lumMod val="50000"/>
                  </a:schemeClr>
                </a:solidFill>
              </a:rPr>
              <a:t>example: AGOR cyclotron in Groningen NL</a:t>
            </a:r>
          </a:p>
        </p:txBody>
      </p:sp>
    </p:spTree>
    <p:extLst>
      <p:ext uri="{BB962C8B-B14F-4D97-AF65-F5344CB8AC3E}">
        <p14:creationId xmlns:p14="http://schemas.microsoft.com/office/powerpoint/2010/main" val="25015689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323528" y="352549"/>
            <a:ext cx="8496944" cy="523220"/>
          </a:xfrm>
          <a:prstGeom prst="rect">
            <a:avLst/>
          </a:prstGeom>
          <a:noFill/>
        </p:spPr>
        <p:txBody>
          <a:bodyPr wrap="square" rtlCol="0">
            <a:spAutoFit/>
          </a:bodyPr>
          <a:lstStyle/>
          <a:p>
            <a:r>
              <a:rPr lang="en-US" sz="2800" dirty="0">
                <a:latin typeface="+mj-lt"/>
              </a:rPr>
              <a:t>vacuum in cyclotrons – proton losses from scattering</a:t>
            </a:r>
          </a:p>
        </p:txBody>
      </p:sp>
      <p:sp>
        <p:nvSpPr>
          <p:cNvPr id="6" name="Inhaltsplatzhalter 5"/>
          <p:cNvSpPr>
            <a:spLocks noGrp="1"/>
          </p:cNvSpPr>
          <p:nvPr>
            <p:ph idx="1"/>
          </p:nvPr>
        </p:nvSpPr>
        <p:spPr>
          <a:xfrm>
            <a:off x="457200" y="1000621"/>
            <a:ext cx="8229600" cy="4929411"/>
          </a:xfrm>
        </p:spPr>
        <p:txBody>
          <a:bodyPr>
            <a:normAutofit/>
          </a:bodyPr>
          <a:lstStyle/>
          <a:p>
            <a:r>
              <a:rPr lang="en-US" sz="1800" dirty="0"/>
              <a:t>losses are caused by inelastic scattering at residual gas molecules, use inelastic reaction cross section to estimate losses, convert to mean free path</a:t>
            </a:r>
          </a:p>
          <a:p>
            <a:r>
              <a:rPr lang="en-US" sz="1800" dirty="0"/>
              <a:t>compute pressure for 10</a:t>
            </a:r>
            <a:r>
              <a:rPr lang="en-US" sz="1800" baseline="30000" dirty="0"/>
              <a:t>-5</a:t>
            </a:r>
            <a:r>
              <a:rPr lang="en-US" sz="1800" dirty="0"/>
              <a:t> relative loss</a:t>
            </a:r>
          </a:p>
        </p:txBody>
      </p:sp>
      <p:sp>
        <p:nvSpPr>
          <p:cNvPr id="5" name="Foliennummernplatzhalter 4"/>
          <p:cNvSpPr>
            <a:spLocks noGrp="1"/>
          </p:cNvSpPr>
          <p:nvPr>
            <p:ph type="sldNum" sz="quarter" idx="4294967295"/>
          </p:nvPr>
        </p:nvSpPr>
        <p:spPr>
          <a:xfrm>
            <a:off x="7010400" y="6381750"/>
            <a:ext cx="2133600" cy="365125"/>
          </a:xfrm>
        </p:spPr>
        <p:txBody>
          <a:bodyPr/>
          <a:lstStyle/>
          <a:p>
            <a:fld id="{22BD06CD-AAFB-44F2-80B3-6D104FF8E031}" type="slidenum">
              <a:rPr lang="en-US" smtClean="0">
                <a:solidFill>
                  <a:srgbClr val="8FB08C">
                    <a:lumMod val="75000"/>
                  </a:srgbClr>
                </a:solidFill>
              </a:rPr>
              <a:pPr/>
              <a:t>22</a:t>
            </a:fld>
            <a:endParaRPr lang="en-US">
              <a:solidFill>
                <a:srgbClr val="8FB08C">
                  <a:lumMod val="75000"/>
                </a:srgbClr>
              </a:solidFill>
            </a:endParaRPr>
          </a:p>
        </p:txBody>
      </p:sp>
      <p:sp>
        <p:nvSpPr>
          <p:cNvPr id="7" name="Textfeld 6"/>
          <p:cNvSpPr txBox="1"/>
          <p:nvPr/>
        </p:nvSpPr>
        <p:spPr>
          <a:xfrm>
            <a:off x="323528" y="2152749"/>
            <a:ext cx="2664296" cy="3416320"/>
          </a:xfrm>
          <a:prstGeom prst="rect">
            <a:avLst/>
          </a:prstGeom>
          <a:noFill/>
        </p:spPr>
        <p:txBody>
          <a:bodyPr wrap="square" rtlCol="0">
            <a:spAutoFit/>
          </a:bodyPr>
          <a:lstStyle/>
          <a:p>
            <a:r>
              <a:rPr lang="en-US" dirty="0"/>
              <a:t>common gases, protons :</a:t>
            </a:r>
          </a:p>
          <a:p>
            <a:r>
              <a:rPr lang="en-US" dirty="0"/>
              <a:t>(atmospheric conditions)</a:t>
            </a:r>
          </a:p>
          <a:p>
            <a:endParaRPr lang="en-US" dirty="0"/>
          </a:p>
          <a:p>
            <a:endParaRPr lang="en-US" dirty="0"/>
          </a:p>
          <a:p>
            <a:endParaRPr lang="en-US" dirty="0"/>
          </a:p>
          <a:p>
            <a:endParaRPr lang="en-US" dirty="0"/>
          </a:p>
          <a:p>
            <a:r>
              <a:rPr lang="en-US" dirty="0"/>
              <a:t>mean free path:</a:t>
            </a:r>
          </a:p>
          <a:p>
            <a:endParaRPr lang="en-US" dirty="0"/>
          </a:p>
          <a:p>
            <a:endParaRPr lang="en-US" dirty="0"/>
          </a:p>
          <a:p>
            <a:r>
              <a:rPr lang="en-US" dirty="0"/>
              <a:t>beam loss:</a:t>
            </a:r>
          </a:p>
          <a:p>
            <a:endParaRPr lang="en-US" dirty="0"/>
          </a:p>
          <a:p>
            <a:r>
              <a:rPr lang="en-US" dirty="0"/>
              <a:t>pressure for loss &lt; 10</a:t>
            </a:r>
            <a:r>
              <a:rPr lang="en-US" baseline="30000" dirty="0"/>
              <a:t>-5</a:t>
            </a:r>
            <a:r>
              <a:rPr lang="en-US" dirty="0"/>
              <a:t>:</a:t>
            </a:r>
          </a:p>
        </p:txBody>
      </p:sp>
      <p:pic>
        <p:nvPicPr>
          <p:cNvPr id="2" name="Grafik 1"/>
          <p:cNvPicPr>
            <a:picLocks noChangeAspect="1"/>
          </p:cNvPicPr>
          <p:nvPr>
            <p:custDataLst>
              <p:tags r:id="rId1"/>
            </p:custDataLst>
          </p:nvPr>
        </p:nvPicPr>
        <p:blipFill>
          <a:blip r:embed="rId5" cstate="print">
            <a:extLst>
              <a:ext uri="{28A0092B-C50C-407E-A947-70E740481C1C}">
                <a14:useLocalDpi xmlns:a14="http://schemas.microsoft.com/office/drawing/2010/main"/>
              </a:ext>
            </a:extLst>
          </a:blip>
          <a:stretch>
            <a:fillRect/>
          </a:stretch>
        </p:blipFill>
        <p:spPr>
          <a:xfrm>
            <a:off x="3299033" y="4529013"/>
            <a:ext cx="4585335" cy="579120"/>
          </a:xfrm>
          <a:prstGeom prst="rect">
            <a:avLst/>
          </a:prstGeom>
        </p:spPr>
      </p:pic>
      <p:pic>
        <p:nvPicPr>
          <p:cNvPr id="11" name="Grafik 10"/>
          <p:cNvPicPr>
            <a:picLocks noChangeAspect="1"/>
          </p:cNvPicPr>
          <p:nvPr>
            <p:custDataLst>
              <p:tags r:id="rId2"/>
            </p:custDataLst>
          </p:nvPr>
        </p:nvPicPr>
        <p:blipFill>
          <a:blip r:embed="rId6" cstate="print">
            <a:extLst>
              <a:ext uri="{28A0092B-C50C-407E-A947-70E740481C1C}">
                <a14:useLocalDpi xmlns:a14="http://schemas.microsoft.com/office/drawing/2010/main"/>
              </a:ext>
            </a:extLst>
          </a:blip>
          <a:stretch>
            <a:fillRect/>
          </a:stretch>
        </p:blipFill>
        <p:spPr>
          <a:xfrm>
            <a:off x="3249245" y="2207043"/>
            <a:ext cx="1970827" cy="1120066"/>
          </a:xfrm>
          <a:prstGeom prst="rect">
            <a:avLst/>
          </a:prstGeom>
        </p:spPr>
      </p:pic>
      <p:sp>
        <p:nvSpPr>
          <p:cNvPr id="12" name="Textfeld 11"/>
          <p:cNvSpPr txBox="1"/>
          <p:nvPr/>
        </p:nvSpPr>
        <p:spPr>
          <a:xfrm>
            <a:off x="2771801" y="5177085"/>
            <a:ext cx="6264696" cy="369332"/>
          </a:xfrm>
          <a:prstGeom prst="rect">
            <a:avLst/>
          </a:prstGeom>
          <a:noFill/>
        </p:spPr>
        <p:txBody>
          <a:bodyPr wrap="square" rtlCol="0">
            <a:spAutoFit/>
          </a:bodyPr>
          <a:lstStyle/>
          <a:p>
            <a:r>
              <a:rPr lang="en-US" i="1" dirty="0">
                <a:solidFill>
                  <a:srgbClr val="C00000"/>
                </a:solidFill>
              </a:rPr>
              <a:t>P</a:t>
            </a:r>
            <a:r>
              <a:rPr lang="en-US" i="1" baseline="-25000" dirty="0">
                <a:solidFill>
                  <a:srgbClr val="C00000"/>
                </a:solidFill>
              </a:rPr>
              <a:t>i</a:t>
            </a:r>
            <a:r>
              <a:rPr lang="en-US" dirty="0">
                <a:solidFill>
                  <a:srgbClr val="C00000"/>
                </a:solidFill>
              </a:rPr>
              <a:t>(air) &lt; 10</a:t>
            </a:r>
            <a:r>
              <a:rPr lang="en-US" baseline="30000" dirty="0">
                <a:solidFill>
                  <a:srgbClr val="C00000"/>
                </a:solidFill>
              </a:rPr>
              <a:t>-3</a:t>
            </a:r>
            <a:r>
              <a:rPr lang="en-US" dirty="0">
                <a:solidFill>
                  <a:srgbClr val="C00000"/>
                </a:solidFill>
              </a:rPr>
              <a:t> mbar </a:t>
            </a:r>
            <a:r>
              <a:rPr lang="en-US" dirty="0">
                <a:solidFill>
                  <a:srgbClr val="C00000"/>
                </a:solidFill>
                <a:sym typeface="Symbol"/>
              </a:rPr>
              <a:t> </a:t>
            </a:r>
            <a:r>
              <a:rPr lang="en-US" b="1" dirty="0">
                <a:solidFill>
                  <a:srgbClr val="C00000"/>
                </a:solidFill>
                <a:sym typeface="Symbol"/>
              </a:rPr>
              <a:t>easy, vacuum no problem for p losses!</a:t>
            </a:r>
            <a:endParaRPr lang="en-US" b="1" dirty="0">
              <a:solidFill>
                <a:srgbClr val="C00000"/>
              </a:solidFill>
            </a:endParaRPr>
          </a:p>
        </p:txBody>
      </p:sp>
      <p:pic>
        <p:nvPicPr>
          <p:cNvPr id="8" name="Grafik 7"/>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3285720" y="3592909"/>
            <a:ext cx="3014472" cy="676656"/>
          </a:xfrm>
          <a:prstGeom prst="rect">
            <a:avLst/>
          </a:prstGeom>
        </p:spPr>
      </p:pic>
    </p:spTree>
    <p:extLst>
      <p:ext uri="{BB962C8B-B14F-4D97-AF65-F5344CB8AC3E}">
        <p14:creationId xmlns:p14="http://schemas.microsoft.com/office/powerpoint/2010/main" val="569732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el 1"/>
          <p:cNvSpPr>
            <a:spLocks noGrp="1"/>
          </p:cNvSpPr>
          <p:nvPr>
            <p:ph type="title"/>
          </p:nvPr>
        </p:nvSpPr>
        <p:spPr>
          <a:xfrm>
            <a:off x="457200" y="203200"/>
            <a:ext cx="8229600" cy="561975"/>
          </a:xfrm>
        </p:spPr>
        <p:txBody>
          <a:bodyPr/>
          <a:lstStyle/>
          <a:p>
            <a:r>
              <a:rPr lang="de-CH" dirty="0" err="1"/>
              <a:t>comments</a:t>
            </a:r>
            <a:r>
              <a:rPr lang="de-CH" dirty="0"/>
              <a:t> on </a:t>
            </a:r>
            <a:r>
              <a:rPr lang="de-CH" dirty="0" err="1"/>
              <a:t>cyclotron</a:t>
            </a:r>
            <a:r>
              <a:rPr lang="de-CH" dirty="0"/>
              <a:t> </a:t>
            </a:r>
            <a:r>
              <a:rPr lang="de-CH" dirty="0" err="1"/>
              <a:t>vacuum</a:t>
            </a:r>
            <a:r>
              <a:rPr lang="de-CH" dirty="0"/>
              <a:t> </a:t>
            </a:r>
            <a:r>
              <a:rPr lang="de-CH" dirty="0" err="1"/>
              <a:t>system</a:t>
            </a:r>
            <a:endParaRPr lang="en-US" dirty="0"/>
          </a:p>
        </p:txBody>
      </p:sp>
      <p:sp>
        <p:nvSpPr>
          <p:cNvPr id="4" name="Foliennummernplatzhalter 3"/>
          <p:cNvSpPr>
            <a:spLocks noGrp="1"/>
          </p:cNvSpPr>
          <p:nvPr>
            <p:ph type="sldNum" sz="quarter" idx="10"/>
          </p:nvPr>
        </p:nvSpPr>
        <p:spPr/>
        <p:txBody>
          <a:bodyPr/>
          <a:lstStyle/>
          <a:p>
            <a:pPr>
              <a:defRPr/>
            </a:pPr>
            <a:fld id="{0E1719C6-DE60-4396-95D9-E4314B45D0D7}" type="slidenum">
              <a:rPr lang="en-US"/>
              <a:pPr>
                <a:defRPr/>
              </a:pPr>
              <a:t>23</a:t>
            </a:fld>
            <a:endParaRPr lang="en-US"/>
          </a:p>
        </p:txBody>
      </p:sp>
      <p:sp>
        <p:nvSpPr>
          <p:cNvPr id="3" name="Inhaltsplatzhalter 2"/>
          <p:cNvSpPr>
            <a:spLocks noGrp="1"/>
          </p:cNvSpPr>
          <p:nvPr>
            <p:ph idx="1"/>
          </p:nvPr>
        </p:nvSpPr>
        <p:spPr>
          <a:xfrm>
            <a:off x="311509" y="980728"/>
            <a:ext cx="8639497" cy="1728192"/>
          </a:xfrm>
          <a:solidFill>
            <a:schemeClr val="accent2">
              <a:lumMod val="20000"/>
              <a:lumOff val="80000"/>
            </a:schemeClr>
          </a:solidFill>
          <a:ln>
            <a:solidFill>
              <a:srgbClr val="002060"/>
            </a:solidFill>
          </a:ln>
        </p:spPr>
        <p:txBody>
          <a:bodyPr rtlCol="0">
            <a:noAutofit/>
          </a:bodyPr>
          <a:lstStyle/>
          <a:p>
            <a:pPr fontAlgn="auto">
              <a:spcAft>
                <a:spcPts val="0"/>
              </a:spcAft>
              <a:defRPr/>
            </a:pPr>
            <a:r>
              <a:rPr lang="en-US" sz="1800" dirty="0"/>
              <a:t>vacuum chamber with large radial width </a:t>
            </a:r>
            <a:r>
              <a:rPr lang="en-US" sz="1800" dirty="0">
                <a:sym typeface="Symbol"/>
              </a:rPr>
              <a:t> difficult to achieve precisely matching sealing surfaces noticeable leak rates must be accepted</a:t>
            </a:r>
          </a:p>
          <a:p>
            <a:pPr fontAlgn="auto">
              <a:spcAft>
                <a:spcPts val="0"/>
              </a:spcAft>
              <a:defRPr/>
            </a:pPr>
            <a:r>
              <a:rPr lang="en-US" sz="1800" dirty="0">
                <a:sym typeface="Symbol"/>
              </a:rPr>
              <a:t>use </a:t>
            </a:r>
            <a:r>
              <a:rPr lang="en-US" sz="1800" dirty="0" err="1">
                <a:sym typeface="Symbol"/>
              </a:rPr>
              <a:t>cryo</a:t>
            </a:r>
            <a:r>
              <a:rPr lang="en-US" sz="1800" dirty="0">
                <a:sym typeface="Symbol"/>
              </a:rPr>
              <a:t> pumps with high pumping speed and capacity</a:t>
            </a:r>
          </a:p>
          <a:p>
            <a:pPr fontAlgn="auto">
              <a:spcAft>
                <a:spcPts val="0"/>
              </a:spcAft>
              <a:defRPr/>
            </a:pPr>
            <a:r>
              <a:rPr lang="en-US" sz="1800" dirty="0">
                <a:sym typeface="Symbol"/>
              </a:rPr>
              <a:t>≈10</a:t>
            </a:r>
            <a:r>
              <a:rPr lang="en-US" sz="1800" baseline="30000" dirty="0">
                <a:sym typeface="Symbol"/>
              </a:rPr>
              <a:t>-6</a:t>
            </a:r>
            <a:r>
              <a:rPr lang="en-US" sz="1800" dirty="0">
                <a:sym typeface="Symbol"/>
              </a:rPr>
              <a:t>mbar for p, ≈10</a:t>
            </a:r>
            <a:r>
              <a:rPr lang="en-US" sz="1800" baseline="30000" dirty="0">
                <a:sym typeface="Symbol"/>
              </a:rPr>
              <a:t>-8</a:t>
            </a:r>
            <a:r>
              <a:rPr lang="en-US" sz="1800" dirty="0">
                <a:sym typeface="Symbol"/>
              </a:rPr>
              <a:t>mbar for ions (instability! e.g. AGOR at KVI)</a:t>
            </a:r>
            <a:endParaRPr lang="en-US" sz="1800" dirty="0"/>
          </a:p>
          <a:p>
            <a:pPr fontAlgn="auto">
              <a:spcAft>
                <a:spcPts val="0"/>
              </a:spcAft>
              <a:defRPr/>
            </a:pPr>
            <a:r>
              <a:rPr lang="en-US" sz="1800" dirty="0">
                <a:sym typeface="Symbol"/>
              </a:rPr>
              <a:t>design criterion is easy access and fast </a:t>
            </a:r>
            <a:r>
              <a:rPr lang="en-US" sz="1800" dirty="0" err="1">
                <a:sym typeface="Symbol"/>
              </a:rPr>
              <a:t>mountability</a:t>
            </a:r>
            <a:r>
              <a:rPr lang="en-US" sz="1800" dirty="0">
                <a:sym typeface="Symbol"/>
              </a:rPr>
              <a:t> (activation)</a:t>
            </a:r>
          </a:p>
        </p:txBody>
      </p:sp>
      <p:sp>
        <p:nvSpPr>
          <p:cNvPr id="31751" name="Textfeld 12"/>
          <p:cNvSpPr txBox="1">
            <a:spLocks noChangeArrowheads="1"/>
          </p:cNvSpPr>
          <p:nvPr/>
        </p:nvSpPr>
        <p:spPr bwMode="auto">
          <a:xfrm>
            <a:off x="311509" y="2935721"/>
            <a:ext cx="68115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de-CH" b="1" dirty="0" err="1">
                <a:solidFill>
                  <a:schemeClr val="accent1">
                    <a:lumMod val="50000"/>
                  </a:schemeClr>
                </a:solidFill>
              </a:rPr>
              <a:t>example</a:t>
            </a:r>
            <a:r>
              <a:rPr lang="de-CH" b="1" dirty="0">
                <a:solidFill>
                  <a:schemeClr val="accent1">
                    <a:lumMod val="50000"/>
                  </a:schemeClr>
                </a:solidFill>
              </a:rPr>
              <a:t>: </a:t>
            </a:r>
            <a:r>
              <a:rPr lang="de-CH" b="1" dirty="0" err="1">
                <a:solidFill>
                  <a:schemeClr val="accent1">
                    <a:lumMod val="50000"/>
                  </a:schemeClr>
                </a:solidFill>
              </a:rPr>
              <a:t>inflatable</a:t>
            </a:r>
            <a:r>
              <a:rPr lang="de-CH" b="1" dirty="0">
                <a:solidFill>
                  <a:schemeClr val="accent1">
                    <a:lumMod val="50000"/>
                  </a:schemeClr>
                </a:solidFill>
              </a:rPr>
              <a:t> </a:t>
            </a:r>
            <a:r>
              <a:rPr lang="de-CH" b="1" dirty="0" err="1">
                <a:solidFill>
                  <a:schemeClr val="accent1">
                    <a:lumMod val="50000"/>
                  </a:schemeClr>
                </a:solidFill>
              </a:rPr>
              <a:t>seals</a:t>
            </a:r>
            <a:r>
              <a:rPr lang="de-CH" b="1" dirty="0">
                <a:solidFill>
                  <a:schemeClr val="accent1">
                    <a:lumMod val="50000"/>
                  </a:schemeClr>
                </a:solidFill>
              </a:rPr>
              <a:t> </a:t>
            </a:r>
            <a:r>
              <a:rPr lang="de-CH" b="1" dirty="0" err="1">
                <a:solidFill>
                  <a:schemeClr val="accent1">
                    <a:lumMod val="50000"/>
                  </a:schemeClr>
                </a:solidFill>
              </a:rPr>
              <a:t>installed</a:t>
            </a:r>
            <a:r>
              <a:rPr lang="de-CH" b="1" dirty="0">
                <a:solidFill>
                  <a:schemeClr val="accent1">
                    <a:lumMod val="50000"/>
                  </a:schemeClr>
                </a:solidFill>
              </a:rPr>
              <a:t> </a:t>
            </a:r>
            <a:r>
              <a:rPr lang="de-CH" b="1" dirty="0" err="1">
                <a:solidFill>
                  <a:schemeClr val="accent1">
                    <a:lumMod val="50000"/>
                  </a:schemeClr>
                </a:solidFill>
              </a:rPr>
              <a:t>between</a:t>
            </a:r>
            <a:r>
              <a:rPr lang="de-CH" b="1" dirty="0">
                <a:solidFill>
                  <a:schemeClr val="accent1">
                    <a:lumMod val="50000"/>
                  </a:schemeClr>
                </a:solidFill>
              </a:rPr>
              <a:t> </a:t>
            </a:r>
            <a:r>
              <a:rPr lang="de-CH" b="1" dirty="0" err="1">
                <a:solidFill>
                  <a:schemeClr val="accent1">
                    <a:lumMod val="50000"/>
                  </a:schemeClr>
                </a:solidFill>
              </a:rPr>
              <a:t>resonators</a:t>
            </a:r>
            <a:endParaRPr lang="en-US" b="1" dirty="0">
              <a:solidFill>
                <a:schemeClr val="accent1">
                  <a:lumMod val="50000"/>
                </a:schemeClr>
              </a:solidFill>
            </a:endParaRPr>
          </a:p>
        </p:txBody>
      </p:sp>
      <p:grpSp>
        <p:nvGrpSpPr>
          <p:cNvPr id="15" name="Gruppieren 2"/>
          <p:cNvGrpSpPr/>
          <p:nvPr/>
        </p:nvGrpSpPr>
        <p:grpSpPr>
          <a:xfrm>
            <a:off x="315863" y="3345615"/>
            <a:ext cx="3819380" cy="3014792"/>
            <a:chOff x="640079" y="2106635"/>
            <a:chExt cx="3348111" cy="2511083"/>
          </a:xfrm>
        </p:grpSpPr>
        <p:pic>
          <p:nvPicPr>
            <p:cNvPr id="16"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0079" y="2106635"/>
              <a:ext cx="3348111" cy="2511083"/>
            </a:xfrm>
            <a:prstGeom prst="rect">
              <a:avLst/>
            </a:prstGeom>
          </p:spPr>
        </p:pic>
        <p:sp>
          <p:nvSpPr>
            <p:cNvPr id="17" name="Textfeld 12"/>
            <p:cNvSpPr txBox="1">
              <a:spLocks noChangeArrowheads="1"/>
            </p:cNvSpPr>
            <p:nvPr/>
          </p:nvSpPr>
          <p:spPr bwMode="auto">
            <a:xfrm>
              <a:off x="851094" y="2169367"/>
              <a:ext cx="3043636" cy="230718"/>
            </a:xfrm>
            <a:prstGeom prst="rect">
              <a:avLst/>
            </a:prstGeom>
            <a:solidFill>
              <a:schemeClr val="tx1">
                <a:alpha val="33000"/>
              </a:schemeClr>
            </a:solidFill>
            <a:ln>
              <a:noFill/>
            </a:ln>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200" b="1" dirty="0">
                  <a:solidFill>
                    <a:schemeClr val="bg1"/>
                  </a:solidFill>
                </a:rPr>
                <a:t>inflatable seals installed between resonators</a:t>
              </a:r>
            </a:p>
          </p:txBody>
        </p:sp>
      </p:grpSp>
      <p:grpSp>
        <p:nvGrpSpPr>
          <p:cNvPr id="10" name="Group 14"/>
          <p:cNvGrpSpPr>
            <a:grpSpLocks/>
          </p:cNvGrpSpPr>
          <p:nvPr/>
        </p:nvGrpSpPr>
        <p:grpSpPr bwMode="auto">
          <a:xfrm>
            <a:off x="4375416" y="3565029"/>
            <a:ext cx="4614570" cy="2599233"/>
            <a:chOff x="2323" y="2116"/>
            <a:chExt cx="3252" cy="1949"/>
          </a:xfrm>
        </p:grpSpPr>
        <p:pic>
          <p:nvPicPr>
            <p:cNvPr id="1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23" y="2116"/>
              <a:ext cx="3233" cy="1949"/>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2" name="Text Box 5"/>
            <p:cNvSpPr txBox="1">
              <a:spLocks noChangeArrowheads="1"/>
            </p:cNvSpPr>
            <p:nvPr/>
          </p:nvSpPr>
          <p:spPr bwMode="auto">
            <a:xfrm>
              <a:off x="4350" y="3669"/>
              <a:ext cx="1225"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0" hangingPunct="0">
                <a:lnSpc>
                  <a:spcPct val="90000"/>
                </a:lnSpc>
                <a:buFont typeface="Wingdings" pitchFamily="2" charset="2"/>
                <a:buNone/>
              </a:pPr>
              <a:r>
                <a:rPr lang="en-US" sz="1200" b="1" dirty="0">
                  <a:latin typeface="Arial" pitchFamily="34" charset="0"/>
                  <a:sym typeface="Wingdings" pitchFamily="2" charset="2"/>
                </a:rPr>
                <a:t>O-ring grooves</a:t>
              </a:r>
            </a:p>
          </p:txBody>
        </p:sp>
        <p:sp>
          <p:nvSpPr>
            <p:cNvPr id="13" name="Text Box 6"/>
            <p:cNvSpPr txBox="1">
              <a:spLocks noChangeArrowheads="1"/>
            </p:cNvSpPr>
            <p:nvPr/>
          </p:nvSpPr>
          <p:spPr bwMode="auto">
            <a:xfrm>
              <a:off x="3624" y="3850"/>
              <a:ext cx="1906"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eaLnBrk="0" hangingPunct="0">
                <a:lnSpc>
                  <a:spcPct val="90000"/>
                </a:lnSpc>
                <a:buFont typeface="Wingdings" pitchFamily="2" charset="2"/>
                <a:buNone/>
              </a:pPr>
              <a:r>
                <a:rPr lang="en-US" sz="1200" b="1" dirty="0">
                  <a:latin typeface="Arial" pitchFamily="34" charset="0"/>
                  <a:sym typeface="Wingdings" pitchFamily="2" charset="2"/>
                </a:rPr>
                <a:t>evacuated intermittent volume</a:t>
              </a:r>
            </a:p>
          </p:txBody>
        </p:sp>
        <p:sp>
          <p:nvSpPr>
            <p:cNvPr id="18" name="Line 7"/>
            <p:cNvSpPr>
              <a:spLocks noChangeShapeType="1"/>
            </p:cNvSpPr>
            <p:nvPr/>
          </p:nvSpPr>
          <p:spPr bwMode="auto">
            <a:xfrm flipH="1" flipV="1">
              <a:off x="4086" y="3656"/>
              <a:ext cx="227" cy="9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19" name="Line 8"/>
            <p:cNvSpPr>
              <a:spLocks noChangeShapeType="1"/>
            </p:cNvSpPr>
            <p:nvPr/>
          </p:nvSpPr>
          <p:spPr bwMode="auto">
            <a:xfrm flipH="1" flipV="1">
              <a:off x="3794" y="3750"/>
              <a:ext cx="545" cy="46"/>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0" name="Line 9"/>
            <p:cNvSpPr>
              <a:spLocks noChangeShapeType="1"/>
            </p:cNvSpPr>
            <p:nvPr/>
          </p:nvSpPr>
          <p:spPr bwMode="auto">
            <a:xfrm flipH="1" flipV="1">
              <a:off x="3939" y="3681"/>
              <a:ext cx="181" cy="227"/>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116632"/>
            <a:ext cx="8229600" cy="864096"/>
          </a:xfrm>
        </p:spPr>
        <p:txBody>
          <a:bodyPr>
            <a:normAutofit/>
          </a:bodyPr>
          <a:lstStyle/>
          <a:p>
            <a:pPr>
              <a:spcBef>
                <a:spcPts val="1200"/>
              </a:spcBef>
            </a:pPr>
            <a:r>
              <a:rPr lang="de-CH" dirty="0" err="1"/>
              <a:t>cyclotron</a:t>
            </a:r>
            <a:r>
              <a:rPr lang="de-CH" dirty="0"/>
              <a:t> </a:t>
            </a:r>
            <a:r>
              <a:rPr lang="de-CH" dirty="0" err="1"/>
              <a:t>instrumentation</a:t>
            </a:r>
            <a:r>
              <a:rPr lang="de-CH" dirty="0"/>
              <a:t> </a:t>
            </a:r>
            <a:br>
              <a:rPr lang="de-CH" dirty="0"/>
            </a:br>
            <a:r>
              <a:rPr lang="de-CH" sz="2000" dirty="0" err="1"/>
              <a:t>example</a:t>
            </a:r>
            <a:r>
              <a:rPr lang="de-CH" sz="2000" dirty="0"/>
              <a:t>: PSI 72MeV </a:t>
            </a:r>
            <a:r>
              <a:rPr lang="de-CH" sz="2000" dirty="0" err="1"/>
              <a:t>injector</a:t>
            </a:r>
            <a:r>
              <a:rPr lang="de-CH" sz="2000" dirty="0"/>
              <a:t> </a:t>
            </a:r>
            <a:r>
              <a:rPr lang="de-CH" sz="2000" dirty="0" err="1"/>
              <a:t>cyclotron</a:t>
            </a:r>
            <a:endParaRPr lang="en-US" sz="2000" dirty="0"/>
          </a:p>
        </p:txBody>
      </p:sp>
      <p:sp>
        <p:nvSpPr>
          <p:cNvPr id="4" name="Foliennummernplatzhalter 3"/>
          <p:cNvSpPr>
            <a:spLocks noGrp="1"/>
          </p:cNvSpPr>
          <p:nvPr>
            <p:ph type="sldNum" sz="quarter" idx="4294967295"/>
          </p:nvPr>
        </p:nvSpPr>
        <p:spPr>
          <a:xfrm>
            <a:off x="7010400" y="6356350"/>
            <a:ext cx="2133600" cy="365125"/>
          </a:xfrm>
        </p:spPr>
        <p:txBody>
          <a:bodyPr/>
          <a:lstStyle/>
          <a:p>
            <a:fld id="{22BD06CD-AAFB-44F2-80B3-6D104FF8E031}" type="slidenum">
              <a:rPr lang="en-US" smtClean="0">
                <a:solidFill>
                  <a:srgbClr val="8FB08C">
                    <a:lumMod val="75000"/>
                  </a:srgbClr>
                </a:solidFill>
              </a:rPr>
              <a:pPr/>
              <a:t>24</a:t>
            </a:fld>
            <a:endParaRPr lang="en-US">
              <a:solidFill>
                <a:srgbClr val="8FB08C">
                  <a:lumMod val="75000"/>
                </a:srgbClr>
              </a:solidFill>
            </a:endParaRPr>
          </a:p>
        </p:txBody>
      </p:sp>
      <p:pic>
        <p:nvPicPr>
          <p:cNvPr id="5" name="Picture 2" descr="Kopie von inj2-full-mod2_ohne Sonde"/>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r="33291"/>
          <a:stretch/>
        </p:blipFill>
        <p:spPr bwMode="auto">
          <a:xfrm>
            <a:off x="2339752" y="1179502"/>
            <a:ext cx="5739818" cy="5661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feld 5"/>
          <p:cNvSpPr txBox="1"/>
          <p:nvPr/>
        </p:nvSpPr>
        <p:spPr>
          <a:xfrm>
            <a:off x="179512" y="1484784"/>
            <a:ext cx="2016224" cy="646331"/>
          </a:xfrm>
          <a:prstGeom prst="rect">
            <a:avLst/>
          </a:prstGeom>
          <a:solidFill>
            <a:schemeClr val="accent2">
              <a:lumMod val="20000"/>
              <a:lumOff val="80000"/>
            </a:schemeClr>
          </a:solidFill>
          <a:ln>
            <a:solidFill>
              <a:schemeClr val="bg2">
                <a:lumMod val="25000"/>
              </a:schemeClr>
            </a:solidFill>
          </a:ln>
        </p:spPr>
        <p:txBody>
          <a:bodyPr wrap="square" rtlCol="0">
            <a:spAutoFit/>
          </a:bodyPr>
          <a:lstStyle/>
          <a:p>
            <a:pPr fontAlgn="auto">
              <a:spcBef>
                <a:spcPts val="0"/>
              </a:spcBef>
              <a:spcAft>
                <a:spcPts val="0"/>
              </a:spcAft>
            </a:pPr>
            <a:r>
              <a:rPr lang="de-CH" dirty="0" err="1">
                <a:solidFill>
                  <a:prstClr val="black"/>
                </a:solidFill>
                <a:latin typeface="Calibri"/>
                <a:cs typeface="+mn-cs"/>
              </a:rPr>
              <a:t>transverse</a:t>
            </a:r>
            <a:r>
              <a:rPr lang="de-CH" dirty="0">
                <a:solidFill>
                  <a:prstClr val="black"/>
                </a:solidFill>
                <a:latin typeface="Calibri"/>
                <a:cs typeface="+mn-cs"/>
              </a:rPr>
              <a:t> </a:t>
            </a:r>
            <a:r>
              <a:rPr lang="de-CH" dirty="0" err="1">
                <a:solidFill>
                  <a:prstClr val="black"/>
                </a:solidFill>
                <a:latin typeface="Calibri"/>
                <a:cs typeface="+mn-cs"/>
              </a:rPr>
              <a:t>probes</a:t>
            </a:r>
            <a:endParaRPr lang="de-CH" dirty="0">
              <a:solidFill>
                <a:prstClr val="black"/>
              </a:solidFill>
              <a:latin typeface="Calibri"/>
              <a:cs typeface="+mn-cs"/>
            </a:endParaRPr>
          </a:p>
          <a:p>
            <a:pPr fontAlgn="auto">
              <a:spcBef>
                <a:spcPts val="0"/>
              </a:spcBef>
              <a:spcAft>
                <a:spcPts val="0"/>
              </a:spcAft>
            </a:pPr>
            <a:r>
              <a:rPr lang="de-CH" dirty="0">
                <a:solidFill>
                  <a:prstClr val="black"/>
                </a:solidFill>
                <a:latin typeface="Calibri"/>
                <a:cs typeface="+mn-cs"/>
              </a:rPr>
              <a:t>«</a:t>
            </a:r>
            <a:r>
              <a:rPr lang="de-CH" dirty="0" err="1">
                <a:solidFill>
                  <a:prstClr val="black"/>
                </a:solidFill>
                <a:latin typeface="Calibri"/>
                <a:cs typeface="+mn-cs"/>
              </a:rPr>
              <a:t>wire</a:t>
            </a:r>
            <a:r>
              <a:rPr lang="de-CH" dirty="0">
                <a:solidFill>
                  <a:prstClr val="black"/>
                </a:solidFill>
                <a:latin typeface="Calibri"/>
                <a:cs typeface="+mn-cs"/>
              </a:rPr>
              <a:t> </a:t>
            </a:r>
            <a:r>
              <a:rPr lang="de-CH" dirty="0" err="1">
                <a:solidFill>
                  <a:prstClr val="black"/>
                </a:solidFill>
                <a:latin typeface="Calibri"/>
                <a:cs typeface="+mn-cs"/>
              </a:rPr>
              <a:t>scanners</a:t>
            </a:r>
            <a:r>
              <a:rPr lang="de-CH" dirty="0">
                <a:solidFill>
                  <a:prstClr val="black"/>
                </a:solidFill>
                <a:latin typeface="Calibri"/>
                <a:cs typeface="+mn-cs"/>
              </a:rPr>
              <a:t>»</a:t>
            </a:r>
            <a:endParaRPr lang="en-US" dirty="0">
              <a:solidFill>
                <a:prstClr val="black"/>
              </a:solidFill>
              <a:latin typeface="Calibri"/>
              <a:cs typeface="+mn-cs"/>
            </a:endParaRPr>
          </a:p>
        </p:txBody>
      </p:sp>
      <p:sp>
        <p:nvSpPr>
          <p:cNvPr id="7" name="Textfeld 6"/>
          <p:cNvSpPr txBox="1"/>
          <p:nvPr/>
        </p:nvSpPr>
        <p:spPr>
          <a:xfrm>
            <a:off x="3707904" y="1179502"/>
            <a:ext cx="2016224" cy="646331"/>
          </a:xfrm>
          <a:prstGeom prst="rect">
            <a:avLst/>
          </a:prstGeom>
          <a:solidFill>
            <a:schemeClr val="accent2">
              <a:lumMod val="20000"/>
              <a:lumOff val="80000"/>
            </a:schemeClr>
          </a:solidFill>
          <a:ln>
            <a:solidFill>
              <a:schemeClr val="bg2">
                <a:lumMod val="25000"/>
              </a:schemeClr>
            </a:solidFill>
          </a:ln>
        </p:spPr>
        <p:txBody>
          <a:bodyPr wrap="square" rtlCol="0">
            <a:spAutoFit/>
          </a:bodyPr>
          <a:lstStyle/>
          <a:p>
            <a:pPr fontAlgn="auto">
              <a:spcBef>
                <a:spcPts val="0"/>
              </a:spcBef>
              <a:spcAft>
                <a:spcPts val="0"/>
              </a:spcAft>
            </a:pPr>
            <a:r>
              <a:rPr lang="de-CH" dirty="0" err="1">
                <a:solidFill>
                  <a:prstClr val="black"/>
                </a:solidFill>
                <a:latin typeface="Calibri"/>
                <a:cs typeface="+mn-cs"/>
              </a:rPr>
              <a:t>phase</a:t>
            </a:r>
            <a:r>
              <a:rPr lang="de-CH" dirty="0">
                <a:solidFill>
                  <a:prstClr val="black"/>
                </a:solidFill>
                <a:latin typeface="Calibri"/>
                <a:cs typeface="+mn-cs"/>
              </a:rPr>
              <a:t> </a:t>
            </a:r>
            <a:r>
              <a:rPr lang="de-CH" dirty="0" err="1">
                <a:solidFill>
                  <a:prstClr val="black"/>
                </a:solidFill>
                <a:latin typeface="Calibri"/>
                <a:cs typeface="+mn-cs"/>
              </a:rPr>
              <a:t>probes</a:t>
            </a:r>
            <a:endParaRPr lang="de-CH" dirty="0">
              <a:solidFill>
                <a:prstClr val="black"/>
              </a:solidFill>
              <a:latin typeface="Calibri"/>
              <a:cs typeface="+mn-cs"/>
            </a:endParaRPr>
          </a:p>
          <a:p>
            <a:pPr fontAlgn="auto">
              <a:spcBef>
                <a:spcPts val="0"/>
              </a:spcBef>
              <a:spcAft>
                <a:spcPts val="0"/>
              </a:spcAft>
            </a:pPr>
            <a:r>
              <a:rPr lang="de-CH" dirty="0">
                <a:solidFill>
                  <a:prstClr val="black"/>
                </a:solidFill>
                <a:latin typeface="Calibri"/>
                <a:cs typeface="+mn-cs"/>
              </a:rPr>
              <a:t>«RF </a:t>
            </a:r>
            <a:r>
              <a:rPr lang="de-CH" dirty="0" err="1">
                <a:solidFill>
                  <a:prstClr val="black"/>
                </a:solidFill>
                <a:latin typeface="Calibri"/>
                <a:cs typeface="+mn-cs"/>
              </a:rPr>
              <a:t>pickups</a:t>
            </a:r>
            <a:r>
              <a:rPr lang="de-CH" dirty="0">
                <a:solidFill>
                  <a:prstClr val="black"/>
                </a:solidFill>
                <a:latin typeface="Calibri"/>
                <a:cs typeface="+mn-cs"/>
              </a:rPr>
              <a:t>»</a:t>
            </a:r>
            <a:endParaRPr lang="en-US" dirty="0">
              <a:solidFill>
                <a:prstClr val="black"/>
              </a:solidFill>
              <a:latin typeface="Calibri"/>
              <a:cs typeface="+mn-cs"/>
            </a:endParaRPr>
          </a:p>
        </p:txBody>
      </p:sp>
      <p:sp>
        <p:nvSpPr>
          <p:cNvPr id="8" name="Textfeld 7"/>
          <p:cNvSpPr txBox="1"/>
          <p:nvPr/>
        </p:nvSpPr>
        <p:spPr>
          <a:xfrm>
            <a:off x="6372200" y="1180816"/>
            <a:ext cx="2016224" cy="369332"/>
          </a:xfrm>
          <a:prstGeom prst="rect">
            <a:avLst/>
          </a:prstGeom>
          <a:solidFill>
            <a:schemeClr val="accent2">
              <a:lumMod val="20000"/>
              <a:lumOff val="80000"/>
            </a:schemeClr>
          </a:solidFill>
          <a:ln>
            <a:solidFill>
              <a:schemeClr val="bg2">
                <a:lumMod val="25000"/>
              </a:schemeClr>
            </a:solidFill>
          </a:ln>
        </p:spPr>
        <p:txBody>
          <a:bodyPr wrap="square" rtlCol="0">
            <a:spAutoFit/>
          </a:bodyPr>
          <a:lstStyle/>
          <a:p>
            <a:pPr fontAlgn="auto">
              <a:spcBef>
                <a:spcPts val="0"/>
              </a:spcBef>
              <a:spcAft>
                <a:spcPts val="0"/>
              </a:spcAft>
            </a:pPr>
            <a:r>
              <a:rPr lang="de-CH" dirty="0" err="1">
                <a:solidFill>
                  <a:prstClr val="black"/>
                </a:solidFill>
                <a:latin typeface="Calibri"/>
                <a:cs typeface="+mn-cs"/>
              </a:rPr>
              <a:t>injection</a:t>
            </a:r>
            <a:r>
              <a:rPr lang="de-CH" dirty="0">
                <a:solidFill>
                  <a:prstClr val="black"/>
                </a:solidFill>
                <a:latin typeface="Calibri"/>
                <a:cs typeface="+mn-cs"/>
              </a:rPr>
              <a:t> </a:t>
            </a:r>
            <a:r>
              <a:rPr lang="de-CH" dirty="0" err="1">
                <a:solidFill>
                  <a:prstClr val="black"/>
                </a:solidFill>
                <a:latin typeface="Calibri"/>
                <a:cs typeface="+mn-cs"/>
              </a:rPr>
              <a:t>channel</a:t>
            </a:r>
            <a:endParaRPr lang="en-US" dirty="0">
              <a:solidFill>
                <a:prstClr val="black"/>
              </a:solidFill>
              <a:latin typeface="Calibri"/>
              <a:cs typeface="+mn-cs"/>
            </a:endParaRPr>
          </a:p>
        </p:txBody>
      </p:sp>
      <p:sp>
        <p:nvSpPr>
          <p:cNvPr id="9" name="Textfeld 8"/>
          <p:cNvSpPr txBox="1"/>
          <p:nvPr/>
        </p:nvSpPr>
        <p:spPr>
          <a:xfrm>
            <a:off x="7071458" y="3212976"/>
            <a:ext cx="2016224" cy="369332"/>
          </a:xfrm>
          <a:prstGeom prst="rect">
            <a:avLst/>
          </a:prstGeom>
          <a:solidFill>
            <a:schemeClr val="accent2">
              <a:lumMod val="20000"/>
              <a:lumOff val="80000"/>
            </a:schemeClr>
          </a:solidFill>
          <a:ln>
            <a:solidFill>
              <a:schemeClr val="bg2">
                <a:lumMod val="25000"/>
              </a:schemeClr>
            </a:solidFill>
          </a:ln>
        </p:spPr>
        <p:txBody>
          <a:bodyPr wrap="square" rtlCol="0">
            <a:spAutoFit/>
          </a:bodyPr>
          <a:lstStyle/>
          <a:p>
            <a:pPr fontAlgn="auto">
              <a:spcBef>
                <a:spcPts val="0"/>
              </a:spcBef>
              <a:spcAft>
                <a:spcPts val="0"/>
              </a:spcAft>
            </a:pPr>
            <a:r>
              <a:rPr lang="de-CH" dirty="0" err="1">
                <a:solidFill>
                  <a:prstClr val="black"/>
                </a:solidFill>
                <a:latin typeface="Calibri"/>
                <a:cs typeface="+mn-cs"/>
              </a:rPr>
              <a:t>extraction</a:t>
            </a:r>
            <a:r>
              <a:rPr lang="de-CH" dirty="0">
                <a:solidFill>
                  <a:prstClr val="black"/>
                </a:solidFill>
                <a:latin typeface="Calibri"/>
                <a:cs typeface="+mn-cs"/>
              </a:rPr>
              <a:t> </a:t>
            </a:r>
            <a:r>
              <a:rPr lang="de-CH" dirty="0" err="1">
                <a:solidFill>
                  <a:prstClr val="black"/>
                </a:solidFill>
                <a:latin typeface="Calibri"/>
                <a:cs typeface="+mn-cs"/>
              </a:rPr>
              <a:t>channel</a:t>
            </a:r>
            <a:endParaRPr lang="en-US" dirty="0">
              <a:solidFill>
                <a:prstClr val="black"/>
              </a:solidFill>
              <a:latin typeface="Calibri"/>
              <a:cs typeface="+mn-cs"/>
            </a:endParaRPr>
          </a:p>
        </p:txBody>
      </p:sp>
      <p:cxnSp>
        <p:nvCxnSpPr>
          <p:cNvPr id="11" name="Gerade Verbindung mit Pfeil 10"/>
          <p:cNvCxnSpPr>
            <a:stCxn id="6" idx="2"/>
          </p:cNvCxnSpPr>
          <p:nvPr/>
        </p:nvCxnSpPr>
        <p:spPr>
          <a:xfrm>
            <a:off x="1187624" y="2131115"/>
            <a:ext cx="2592288" cy="793829"/>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a:stCxn id="6" idx="2"/>
          </p:cNvCxnSpPr>
          <p:nvPr/>
        </p:nvCxnSpPr>
        <p:spPr>
          <a:xfrm>
            <a:off x="1187624" y="2131115"/>
            <a:ext cx="4680520" cy="288206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Gerade Verbindung mit Pfeil 14"/>
          <p:cNvCxnSpPr>
            <a:stCxn id="6" idx="2"/>
          </p:cNvCxnSpPr>
          <p:nvPr/>
        </p:nvCxnSpPr>
        <p:spPr>
          <a:xfrm>
            <a:off x="1187624" y="2131115"/>
            <a:ext cx="1944216" cy="288206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Gerade Verbindung mit Pfeil 19"/>
          <p:cNvCxnSpPr>
            <a:stCxn id="7" idx="2"/>
          </p:cNvCxnSpPr>
          <p:nvPr/>
        </p:nvCxnSpPr>
        <p:spPr>
          <a:xfrm>
            <a:off x="4716016" y="1825833"/>
            <a:ext cx="648072" cy="124312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05167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7504" y="188640"/>
            <a:ext cx="8892033" cy="778098"/>
          </a:xfrm>
        </p:spPr>
        <p:txBody>
          <a:bodyPr>
            <a:normAutofit fontScale="90000"/>
          </a:bodyPr>
          <a:lstStyle/>
          <a:p>
            <a:r>
              <a:rPr lang="de-CH" dirty="0" err="1"/>
              <a:t>instrumentation</a:t>
            </a:r>
            <a:r>
              <a:rPr lang="de-CH" dirty="0"/>
              <a:t>: radial probe </a:t>
            </a:r>
            <a:r>
              <a:rPr lang="de-CH" dirty="0" err="1"/>
              <a:t>for</a:t>
            </a:r>
            <a:r>
              <a:rPr lang="de-CH" dirty="0"/>
              <a:t> turn </a:t>
            </a:r>
            <a:r>
              <a:rPr lang="de-CH" dirty="0" err="1"/>
              <a:t>counting</a:t>
            </a:r>
            <a:r>
              <a:rPr lang="de-CH" dirty="0"/>
              <a:t> / </a:t>
            </a:r>
            <a:r>
              <a:rPr lang="de-CH" dirty="0" err="1"/>
              <a:t>orbit</a:t>
            </a:r>
            <a:r>
              <a:rPr lang="de-CH" dirty="0"/>
              <a:t> </a:t>
            </a:r>
            <a:r>
              <a:rPr lang="de-CH" dirty="0" err="1"/>
              <a:t>analysis</a:t>
            </a:r>
            <a:endParaRPr lang="en-US" dirty="0"/>
          </a:p>
        </p:txBody>
      </p:sp>
      <p:sp>
        <p:nvSpPr>
          <p:cNvPr id="4" name="Foliennummernplatzhalter 3"/>
          <p:cNvSpPr>
            <a:spLocks noGrp="1"/>
          </p:cNvSpPr>
          <p:nvPr>
            <p:ph type="sldNum" sz="quarter" idx="4294967295"/>
          </p:nvPr>
        </p:nvSpPr>
        <p:spPr>
          <a:xfrm>
            <a:off x="7010400" y="6356350"/>
            <a:ext cx="2133600" cy="365125"/>
          </a:xfrm>
        </p:spPr>
        <p:txBody>
          <a:bodyPr/>
          <a:lstStyle/>
          <a:p>
            <a:fld id="{22BD06CD-AAFB-44F2-80B3-6D104FF8E031}" type="slidenum">
              <a:rPr lang="en-US" smtClean="0">
                <a:solidFill>
                  <a:srgbClr val="8FB08C">
                    <a:lumMod val="75000"/>
                  </a:srgbClr>
                </a:solidFill>
              </a:rPr>
              <a:pPr/>
              <a:t>25</a:t>
            </a:fld>
            <a:endParaRPr lang="en-US">
              <a:solidFill>
                <a:srgbClr val="8FB08C">
                  <a:lumMod val="75000"/>
                </a:srgbClr>
              </a:solidFill>
            </a:endParaRPr>
          </a:p>
        </p:txBody>
      </p:sp>
      <p:pic>
        <p:nvPicPr>
          <p:cNvPr id="5" name="Picture 29" descr="RIL1 mit Tomographie korrigier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203576" y="1113633"/>
            <a:ext cx="5795962" cy="4021138"/>
          </a:xfrm>
          <a:prstGeom prst="rect">
            <a:avLst/>
          </a:prstGeom>
          <a:noFill/>
          <a:ln w="12700">
            <a:solidFill>
              <a:srgbClr val="FF6600"/>
            </a:solidFill>
            <a:miter lim="800000"/>
            <a:headEnd/>
            <a:tailEnd/>
          </a:ln>
          <a:extLst>
            <a:ext uri="{909E8E84-426E-40DD-AFC4-6F175D3DCCD1}">
              <a14:hiddenFill xmlns:a14="http://schemas.microsoft.com/office/drawing/2010/main">
                <a:solidFill>
                  <a:srgbClr val="FFFFFF"/>
                </a:solidFill>
              </a14:hiddenFill>
            </a:ext>
          </a:extLst>
        </p:spPr>
      </p:pic>
      <p:pic>
        <p:nvPicPr>
          <p:cNvPr id="6" name="Picture 14" descr="3 wire probe princip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275807" y="5134771"/>
            <a:ext cx="5651500" cy="1681162"/>
          </a:xfrm>
          <a:prstGeom prst="rect">
            <a:avLst/>
          </a:prstGeom>
          <a:noFill/>
          <a:ln w="9525">
            <a:solidFill>
              <a:srgbClr val="FF6600"/>
            </a:solidFill>
            <a:miter lim="800000"/>
            <a:headEnd/>
            <a:tailEnd/>
          </a:ln>
          <a:extLst>
            <a:ext uri="{909E8E84-426E-40DD-AFC4-6F175D3DCCD1}">
              <a14:hiddenFill xmlns:a14="http://schemas.microsoft.com/office/drawing/2010/main">
                <a:solidFill>
                  <a:srgbClr val="FFFFFF"/>
                </a:solidFill>
              </a14:hiddenFill>
            </a:ext>
          </a:extLst>
        </p:spPr>
      </p:pic>
      <p:sp>
        <p:nvSpPr>
          <p:cNvPr id="7" name="Textfeld 6"/>
          <p:cNvSpPr txBox="1"/>
          <p:nvPr/>
        </p:nvSpPr>
        <p:spPr>
          <a:xfrm>
            <a:off x="179512" y="1113633"/>
            <a:ext cx="2592288" cy="1200329"/>
          </a:xfrm>
          <a:prstGeom prst="rect">
            <a:avLst/>
          </a:prstGeom>
          <a:solidFill>
            <a:schemeClr val="accent2">
              <a:lumMod val="20000"/>
              <a:lumOff val="80000"/>
            </a:schemeClr>
          </a:solidFill>
          <a:ln w="9525">
            <a:solidFill>
              <a:schemeClr val="tx1"/>
            </a:solidFill>
          </a:ln>
        </p:spPr>
        <p:txBody>
          <a:bodyPr wrap="square" rtlCol="0">
            <a:spAutoFit/>
          </a:bodyPr>
          <a:lstStyle/>
          <a:p>
            <a:pPr fontAlgn="auto">
              <a:spcBef>
                <a:spcPts val="0"/>
              </a:spcBef>
              <a:spcAft>
                <a:spcPts val="0"/>
              </a:spcAft>
            </a:pPr>
            <a:r>
              <a:rPr lang="de-CH" dirty="0" err="1">
                <a:solidFill>
                  <a:prstClr val="black"/>
                </a:solidFill>
                <a:latin typeface="Calibri"/>
                <a:cs typeface="+mn-cs"/>
              </a:rPr>
              <a:t>wire</a:t>
            </a:r>
            <a:r>
              <a:rPr lang="de-CH" dirty="0">
                <a:solidFill>
                  <a:prstClr val="black"/>
                </a:solidFill>
                <a:latin typeface="Calibri"/>
                <a:cs typeface="+mn-cs"/>
              </a:rPr>
              <a:t> </a:t>
            </a:r>
            <a:r>
              <a:rPr lang="de-CH" dirty="0" err="1">
                <a:solidFill>
                  <a:prstClr val="black"/>
                </a:solidFill>
                <a:latin typeface="Calibri"/>
                <a:cs typeface="+mn-cs"/>
              </a:rPr>
              <a:t>scanner</a:t>
            </a:r>
            <a:r>
              <a:rPr lang="de-CH" dirty="0">
                <a:solidFill>
                  <a:prstClr val="black"/>
                </a:solidFill>
                <a:latin typeface="Calibri"/>
                <a:cs typeface="+mn-cs"/>
              </a:rPr>
              <a:t> </a:t>
            </a:r>
            <a:r>
              <a:rPr lang="de-CH" dirty="0" err="1">
                <a:solidFill>
                  <a:prstClr val="black"/>
                </a:solidFill>
                <a:latin typeface="Calibri"/>
                <a:cs typeface="+mn-cs"/>
              </a:rPr>
              <a:t>with</a:t>
            </a:r>
            <a:r>
              <a:rPr lang="de-CH" dirty="0">
                <a:solidFill>
                  <a:prstClr val="black"/>
                </a:solidFill>
                <a:latin typeface="Calibri"/>
                <a:cs typeface="+mn-cs"/>
              </a:rPr>
              <a:t> </a:t>
            </a:r>
            <a:r>
              <a:rPr lang="de-CH" dirty="0" err="1">
                <a:solidFill>
                  <a:prstClr val="black"/>
                </a:solidFill>
                <a:latin typeface="Calibri"/>
                <a:cs typeface="+mn-cs"/>
              </a:rPr>
              <a:t>three</a:t>
            </a:r>
            <a:r>
              <a:rPr lang="de-CH" dirty="0">
                <a:solidFill>
                  <a:prstClr val="black"/>
                </a:solidFill>
                <a:latin typeface="Calibri"/>
                <a:cs typeface="+mn-cs"/>
              </a:rPr>
              <a:t> </a:t>
            </a:r>
            <a:r>
              <a:rPr lang="de-CH" dirty="0" err="1">
                <a:solidFill>
                  <a:prstClr val="black"/>
                </a:solidFill>
                <a:latin typeface="Calibri"/>
                <a:cs typeface="+mn-cs"/>
              </a:rPr>
              <a:t>tilted</a:t>
            </a:r>
            <a:r>
              <a:rPr lang="de-CH" dirty="0">
                <a:solidFill>
                  <a:prstClr val="black"/>
                </a:solidFill>
                <a:latin typeface="Calibri"/>
                <a:cs typeface="+mn-cs"/>
              </a:rPr>
              <a:t> </a:t>
            </a:r>
            <a:r>
              <a:rPr lang="de-CH" dirty="0" err="1">
                <a:solidFill>
                  <a:prstClr val="black"/>
                </a:solidFill>
                <a:latin typeface="Calibri"/>
                <a:cs typeface="+mn-cs"/>
              </a:rPr>
              <a:t>wires</a:t>
            </a:r>
            <a:r>
              <a:rPr lang="de-CH" dirty="0">
                <a:solidFill>
                  <a:prstClr val="black"/>
                </a:solidFill>
                <a:latin typeface="Calibri"/>
                <a:cs typeface="+mn-cs"/>
              </a:rPr>
              <a:t> </a:t>
            </a:r>
            <a:r>
              <a:rPr lang="de-CH" dirty="0" err="1">
                <a:solidFill>
                  <a:prstClr val="black"/>
                </a:solidFill>
                <a:latin typeface="Calibri"/>
                <a:cs typeface="+mn-cs"/>
              </a:rPr>
              <a:t>delivers</a:t>
            </a:r>
            <a:r>
              <a:rPr lang="de-CH" dirty="0">
                <a:solidFill>
                  <a:prstClr val="black"/>
                </a:solidFill>
                <a:latin typeface="Calibri"/>
                <a:cs typeface="+mn-cs"/>
              </a:rPr>
              <a:t> radial beam </a:t>
            </a:r>
            <a:r>
              <a:rPr lang="de-CH" dirty="0" err="1">
                <a:solidFill>
                  <a:prstClr val="black"/>
                </a:solidFill>
                <a:latin typeface="Calibri"/>
                <a:cs typeface="+mn-cs"/>
              </a:rPr>
              <a:t>profile</a:t>
            </a:r>
            <a:r>
              <a:rPr lang="de-CH" dirty="0">
                <a:solidFill>
                  <a:prstClr val="black"/>
                </a:solidFill>
                <a:latin typeface="Calibri"/>
                <a:cs typeface="+mn-cs"/>
              </a:rPr>
              <a:t> </a:t>
            </a:r>
            <a:r>
              <a:rPr lang="de-CH" dirty="0" err="1">
                <a:solidFill>
                  <a:prstClr val="black"/>
                </a:solidFill>
                <a:latin typeface="Calibri"/>
                <a:cs typeface="+mn-cs"/>
              </a:rPr>
              <a:t>and</a:t>
            </a:r>
            <a:r>
              <a:rPr lang="de-CH" dirty="0">
                <a:solidFill>
                  <a:prstClr val="black"/>
                </a:solidFill>
                <a:latin typeface="Calibri"/>
                <a:cs typeface="+mn-cs"/>
              </a:rPr>
              <a:t> </a:t>
            </a:r>
            <a:r>
              <a:rPr lang="de-CH" dirty="0" err="1">
                <a:solidFill>
                  <a:prstClr val="black"/>
                </a:solidFill>
                <a:latin typeface="Calibri"/>
                <a:cs typeface="+mn-cs"/>
              </a:rPr>
              <a:t>some</a:t>
            </a:r>
            <a:r>
              <a:rPr lang="de-CH" dirty="0">
                <a:solidFill>
                  <a:prstClr val="black"/>
                </a:solidFill>
                <a:latin typeface="Calibri"/>
                <a:cs typeface="+mn-cs"/>
              </a:rPr>
              <a:t> </a:t>
            </a:r>
            <a:r>
              <a:rPr lang="de-CH" dirty="0" err="1">
                <a:solidFill>
                  <a:prstClr val="black"/>
                </a:solidFill>
                <a:latin typeface="Calibri"/>
                <a:cs typeface="+mn-cs"/>
              </a:rPr>
              <a:t>vertical</a:t>
            </a:r>
            <a:r>
              <a:rPr lang="de-CH" dirty="0">
                <a:solidFill>
                  <a:prstClr val="black"/>
                </a:solidFill>
                <a:latin typeface="Calibri"/>
                <a:cs typeface="+mn-cs"/>
              </a:rPr>
              <a:t> </a:t>
            </a:r>
            <a:r>
              <a:rPr lang="de-CH" dirty="0" err="1">
                <a:solidFill>
                  <a:prstClr val="black"/>
                </a:solidFill>
                <a:latin typeface="Calibri"/>
                <a:cs typeface="+mn-cs"/>
              </a:rPr>
              <a:t>information</a:t>
            </a:r>
            <a:endParaRPr lang="en-US" dirty="0">
              <a:solidFill>
                <a:prstClr val="black"/>
              </a:solidFill>
              <a:latin typeface="Calibri"/>
              <a:cs typeface="+mn-cs"/>
            </a:endParaRPr>
          </a:p>
        </p:txBody>
      </p:sp>
      <p:sp>
        <p:nvSpPr>
          <p:cNvPr id="8" name="Textfeld 7"/>
          <p:cNvSpPr txBox="1"/>
          <p:nvPr/>
        </p:nvSpPr>
        <p:spPr>
          <a:xfrm>
            <a:off x="179512" y="2636912"/>
            <a:ext cx="2592288" cy="646331"/>
          </a:xfrm>
          <a:prstGeom prst="rect">
            <a:avLst/>
          </a:prstGeom>
          <a:solidFill>
            <a:schemeClr val="accent3">
              <a:lumMod val="20000"/>
              <a:lumOff val="80000"/>
            </a:schemeClr>
          </a:solidFill>
          <a:ln w="9525">
            <a:solidFill>
              <a:schemeClr val="tx1"/>
            </a:solidFill>
          </a:ln>
        </p:spPr>
        <p:txBody>
          <a:bodyPr wrap="square" rtlCol="0">
            <a:spAutoFit/>
          </a:bodyPr>
          <a:lstStyle/>
          <a:p>
            <a:pPr fontAlgn="auto">
              <a:spcBef>
                <a:spcPts val="0"/>
              </a:spcBef>
              <a:spcAft>
                <a:spcPts val="0"/>
              </a:spcAft>
            </a:pPr>
            <a:r>
              <a:rPr lang="de-CH" dirty="0">
                <a:solidFill>
                  <a:prstClr val="black"/>
                </a:solidFill>
                <a:latin typeface="Calibri"/>
                <a:cs typeface="+mn-cs"/>
              </a:rPr>
              <a:t>radial: </a:t>
            </a:r>
            <a:r>
              <a:rPr lang="de-CH" dirty="0" err="1">
                <a:solidFill>
                  <a:prstClr val="black"/>
                </a:solidFill>
                <a:latin typeface="Calibri"/>
                <a:cs typeface="+mn-cs"/>
              </a:rPr>
              <a:t>positions</a:t>
            </a:r>
            <a:r>
              <a:rPr lang="de-CH" dirty="0">
                <a:solidFill>
                  <a:prstClr val="black"/>
                </a:solidFill>
                <a:latin typeface="Calibri"/>
                <a:cs typeface="+mn-cs"/>
              </a:rPr>
              <a:t> </a:t>
            </a:r>
            <a:r>
              <a:rPr lang="de-CH" dirty="0" err="1">
                <a:solidFill>
                  <a:prstClr val="black"/>
                </a:solidFill>
                <a:latin typeface="Calibri"/>
                <a:cs typeface="+mn-cs"/>
              </a:rPr>
              <a:t>of</a:t>
            </a:r>
            <a:r>
              <a:rPr lang="de-CH" dirty="0">
                <a:solidFill>
                  <a:prstClr val="black"/>
                </a:solidFill>
                <a:latin typeface="Calibri"/>
                <a:cs typeface="+mn-cs"/>
              </a:rPr>
              <a:t> individual </a:t>
            </a:r>
            <a:r>
              <a:rPr lang="de-CH" dirty="0" err="1">
                <a:solidFill>
                  <a:prstClr val="black"/>
                </a:solidFill>
                <a:latin typeface="Calibri"/>
                <a:cs typeface="+mn-cs"/>
              </a:rPr>
              <a:t>turns</a:t>
            </a:r>
            <a:endParaRPr lang="en-US" dirty="0">
              <a:solidFill>
                <a:prstClr val="black"/>
              </a:solidFill>
              <a:latin typeface="Calibri"/>
              <a:cs typeface="+mn-cs"/>
            </a:endParaRPr>
          </a:p>
        </p:txBody>
      </p:sp>
      <p:sp>
        <p:nvSpPr>
          <p:cNvPr id="9" name="Textfeld 8"/>
          <p:cNvSpPr txBox="1"/>
          <p:nvPr/>
        </p:nvSpPr>
        <p:spPr>
          <a:xfrm>
            <a:off x="179512" y="3861048"/>
            <a:ext cx="2592288" cy="923330"/>
          </a:xfrm>
          <a:prstGeom prst="rect">
            <a:avLst/>
          </a:prstGeom>
          <a:solidFill>
            <a:schemeClr val="accent3">
              <a:lumMod val="20000"/>
              <a:lumOff val="80000"/>
            </a:schemeClr>
          </a:solidFill>
          <a:ln w="9525">
            <a:solidFill>
              <a:schemeClr val="tx1"/>
            </a:solidFill>
          </a:ln>
        </p:spPr>
        <p:txBody>
          <a:bodyPr wrap="square" rtlCol="0">
            <a:spAutoFit/>
          </a:bodyPr>
          <a:lstStyle/>
          <a:p>
            <a:pPr fontAlgn="auto">
              <a:spcBef>
                <a:spcPts val="0"/>
              </a:spcBef>
              <a:spcAft>
                <a:spcPts val="0"/>
              </a:spcAft>
            </a:pPr>
            <a:r>
              <a:rPr lang="de-CH" dirty="0" err="1">
                <a:solidFill>
                  <a:prstClr val="black"/>
                </a:solidFill>
                <a:latin typeface="Calibri"/>
                <a:cs typeface="+mn-cs"/>
              </a:rPr>
              <a:t>vertical</a:t>
            </a:r>
            <a:r>
              <a:rPr lang="de-CH" dirty="0">
                <a:solidFill>
                  <a:prstClr val="black"/>
                </a:solidFill>
                <a:latin typeface="Calibri"/>
                <a:cs typeface="+mn-cs"/>
              </a:rPr>
              <a:t>/radial </a:t>
            </a:r>
            <a:r>
              <a:rPr lang="de-CH" dirty="0" err="1">
                <a:solidFill>
                  <a:prstClr val="black"/>
                </a:solidFill>
                <a:latin typeface="Calibri"/>
                <a:cs typeface="+mn-cs"/>
              </a:rPr>
              <a:t>orbit</a:t>
            </a:r>
            <a:r>
              <a:rPr lang="de-CH" dirty="0">
                <a:solidFill>
                  <a:prstClr val="black"/>
                </a:solidFill>
                <a:latin typeface="Calibri"/>
                <a:cs typeface="+mn-cs"/>
              </a:rPr>
              <a:t> </a:t>
            </a:r>
            <a:r>
              <a:rPr lang="de-CH" dirty="0" err="1">
                <a:solidFill>
                  <a:prstClr val="black"/>
                </a:solidFill>
                <a:latin typeface="Calibri"/>
                <a:cs typeface="+mn-cs"/>
              </a:rPr>
              <a:t>positions</a:t>
            </a:r>
            <a:r>
              <a:rPr lang="de-CH" dirty="0">
                <a:solidFill>
                  <a:prstClr val="black"/>
                </a:solidFill>
                <a:latin typeface="Calibri"/>
                <a:cs typeface="+mn-cs"/>
              </a:rPr>
              <a:t> </a:t>
            </a:r>
            <a:r>
              <a:rPr lang="de-CH" dirty="0" err="1">
                <a:solidFill>
                  <a:prstClr val="black"/>
                </a:solidFill>
                <a:latin typeface="Calibri"/>
                <a:cs typeface="+mn-cs"/>
              </a:rPr>
              <a:t>and</a:t>
            </a:r>
            <a:r>
              <a:rPr lang="de-CH" dirty="0">
                <a:solidFill>
                  <a:prstClr val="black"/>
                </a:solidFill>
                <a:latin typeface="Calibri"/>
                <a:cs typeface="+mn-cs"/>
              </a:rPr>
              <a:t> </a:t>
            </a:r>
            <a:r>
              <a:rPr lang="de-CH" dirty="0" err="1">
                <a:solidFill>
                  <a:prstClr val="black"/>
                </a:solidFill>
                <a:latin typeface="Calibri"/>
                <a:cs typeface="+mn-cs"/>
              </a:rPr>
              <a:t>stored</a:t>
            </a:r>
            <a:r>
              <a:rPr lang="de-CH" dirty="0">
                <a:solidFill>
                  <a:prstClr val="black"/>
                </a:solidFill>
                <a:latin typeface="Calibri"/>
                <a:cs typeface="+mn-cs"/>
              </a:rPr>
              <a:t> </a:t>
            </a:r>
            <a:r>
              <a:rPr lang="de-CH" dirty="0" err="1">
                <a:solidFill>
                  <a:prstClr val="black"/>
                </a:solidFill>
                <a:latin typeface="Calibri"/>
                <a:cs typeface="+mn-cs"/>
              </a:rPr>
              <a:t>reference</a:t>
            </a:r>
            <a:r>
              <a:rPr lang="de-CH" dirty="0">
                <a:solidFill>
                  <a:prstClr val="black"/>
                </a:solidFill>
                <a:latin typeface="Calibri"/>
                <a:cs typeface="+mn-cs"/>
              </a:rPr>
              <a:t> </a:t>
            </a:r>
            <a:r>
              <a:rPr lang="de-CH" dirty="0" err="1">
                <a:solidFill>
                  <a:prstClr val="black"/>
                </a:solidFill>
                <a:latin typeface="Calibri"/>
                <a:cs typeface="+mn-cs"/>
              </a:rPr>
              <a:t>orbit</a:t>
            </a:r>
            <a:r>
              <a:rPr lang="de-CH" dirty="0">
                <a:solidFill>
                  <a:prstClr val="black"/>
                </a:solidFill>
                <a:latin typeface="Calibri"/>
                <a:cs typeface="+mn-cs"/>
              </a:rPr>
              <a:t> (</a:t>
            </a:r>
            <a:r>
              <a:rPr lang="de-CH" dirty="0" err="1">
                <a:solidFill>
                  <a:prstClr val="black"/>
                </a:solidFill>
                <a:latin typeface="Calibri"/>
                <a:cs typeface="+mn-cs"/>
              </a:rPr>
              <a:t>crosses</a:t>
            </a:r>
            <a:r>
              <a:rPr lang="de-CH" dirty="0">
                <a:solidFill>
                  <a:prstClr val="black"/>
                </a:solidFill>
                <a:latin typeface="Calibri"/>
                <a:cs typeface="+mn-cs"/>
              </a:rPr>
              <a:t>)</a:t>
            </a:r>
            <a:endParaRPr lang="en-US" dirty="0">
              <a:solidFill>
                <a:prstClr val="black"/>
              </a:solidFill>
              <a:latin typeface="Calibri"/>
              <a:cs typeface="+mn-cs"/>
            </a:endParaRPr>
          </a:p>
        </p:txBody>
      </p:sp>
      <p:cxnSp>
        <p:nvCxnSpPr>
          <p:cNvPr id="11" name="Gerade Verbindung mit Pfeil 10"/>
          <p:cNvCxnSpPr/>
          <p:nvPr/>
        </p:nvCxnSpPr>
        <p:spPr>
          <a:xfrm flipV="1">
            <a:off x="2915816" y="2852936"/>
            <a:ext cx="648072" cy="10714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a:off x="2879540" y="4449962"/>
            <a:ext cx="673888" cy="6416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Textfeld 13"/>
          <p:cNvSpPr txBox="1"/>
          <p:nvPr/>
        </p:nvSpPr>
        <p:spPr>
          <a:xfrm>
            <a:off x="179512" y="5427246"/>
            <a:ext cx="2592288" cy="646331"/>
          </a:xfrm>
          <a:prstGeom prst="rect">
            <a:avLst/>
          </a:prstGeom>
          <a:solidFill>
            <a:schemeClr val="accent3">
              <a:lumMod val="20000"/>
              <a:lumOff val="80000"/>
            </a:schemeClr>
          </a:solidFill>
          <a:ln w="9525">
            <a:solidFill>
              <a:schemeClr val="tx1"/>
            </a:solidFill>
          </a:ln>
        </p:spPr>
        <p:txBody>
          <a:bodyPr wrap="square" rtlCol="0">
            <a:spAutoFit/>
          </a:bodyPr>
          <a:lstStyle/>
          <a:p>
            <a:pPr fontAlgn="auto">
              <a:spcBef>
                <a:spcPts val="0"/>
              </a:spcBef>
              <a:spcAft>
                <a:spcPts val="0"/>
              </a:spcAft>
            </a:pPr>
            <a:r>
              <a:rPr lang="de-CH" dirty="0">
                <a:solidFill>
                  <a:prstClr val="black"/>
                </a:solidFill>
                <a:latin typeface="Calibri"/>
                <a:cs typeface="+mn-cs"/>
              </a:rPr>
              <a:t>«pseudo </a:t>
            </a:r>
            <a:r>
              <a:rPr lang="de-CH" dirty="0" err="1">
                <a:solidFill>
                  <a:prstClr val="black"/>
                </a:solidFill>
                <a:latin typeface="Calibri"/>
                <a:cs typeface="+mn-cs"/>
              </a:rPr>
              <a:t>tomography</a:t>
            </a:r>
            <a:r>
              <a:rPr lang="de-CH" dirty="0">
                <a:solidFill>
                  <a:prstClr val="black"/>
                </a:solidFill>
                <a:latin typeface="Calibri"/>
                <a:cs typeface="+mn-cs"/>
              </a:rPr>
              <a:t>» </a:t>
            </a:r>
            <a:r>
              <a:rPr lang="de-CH" dirty="0" err="1">
                <a:solidFill>
                  <a:prstClr val="black"/>
                </a:solidFill>
                <a:latin typeface="Calibri"/>
                <a:cs typeface="+mn-cs"/>
              </a:rPr>
              <a:t>with</a:t>
            </a:r>
            <a:r>
              <a:rPr lang="de-CH" dirty="0">
                <a:solidFill>
                  <a:prstClr val="black"/>
                </a:solidFill>
                <a:latin typeface="Calibri"/>
                <a:cs typeface="+mn-cs"/>
              </a:rPr>
              <a:t> </a:t>
            </a:r>
            <a:r>
              <a:rPr lang="de-CH" dirty="0" err="1">
                <a:solidFill>
                  <a:prstClr val="black"/>
                </a:solidFill>
                <a:latin typeface="Calibri"/>
                <a:cs typeface="+mn-cs"/>
              </a:rPr>
              <a:t>tilted</a:t>
            </a:r>
            <a:r>
              <a:rPr lang="de-CH" dirty="0">
                <a:solidFill>
                  <a:prstClr val="black"/>
                </a:solidFill>
                <a:latin typeface="Calibri"/>
                <a:cs typeface="+mn-cs"/>
              </a:rPr>
              <a:t> </a:t>
            </a:r>
            <a:r>
              <a:rPr lang="de-CH" dirty="0" err="1">
                <a:solidFill>
                  <a:prstClr val="black"/>
                </a:solidFill>
                <a:latin typeface="Calibri"/>
                <a:cs typeface="+mn-cs"/>
              </a:rPr>
              <a:t>wires</a:t>
            </a:r>
            <a:endParaRPr lang="en-US" dirty="0">
              <a:solidFill>
                <a:prstClr val="black"/>
              </a:solidFill>
              <a:latin typeface="Calibri"/>
              <a:cs typeface="+mn-cs"/>
            </a:endParaRPr>
          </a:p>
        </p:txBody>
      </p:sp>
      <p:cxnSp>
        <p:nvCxnSpPr>
          <p:cNvPr id="15" name="Gerade Verbindung mit Pfeil 14"/>
          <p:cNvCxnSpPr/>
          <p:nvPr/>
        </p:nvCxnSpPr>
        <p:spPr>
          <a:xfrm>
            <a:off x="2879540" y="5750411"/>
            <a:ext cx="684348"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74033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descr="MIF"/>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392210" y="1196474"/>
            <a:ext cx="5724525" cy="4173538"/>
          </a:xfrm>
          <a:prstGeom prst="rect">
            <a:avLst/>
          </a:prstGeom>
          <a:noFill/>
          <a:ln w="12700">
            <a:solidFill>
              <a:srgbClr val="FF6600"/>
            </a:solidFill>
            <a:miter lim="800000"/>
            <a:headEnd/>
            <a:tailEnd/>
          </a:ln>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a:xfrm>
            <a:off x="385192" y="188640"/>
            <a:ext cx="8435280" cy="778098"/>
          </a:xfrm>
        </p:spPr>
        <p:txBody>
          <a:bodyPr>
            <a:normAutofit/>
          </a:bodyPr>
          <a:lstStyle/>
          <a:p>
            <a:r>
              <a:rPr lang="de-CH" dirty="0" err="1"/>
              <a:t>instrumentation</a:t>
            </a:r>
            <a:r>
              <a:rPr lang="de-CH" dirty="0"/>
              <a:t>: </a:t>
            </a:r>
            <a:r>
              <a:rPr lang="de-CH" dirty="0" err="1"/>
              <a:t>phase</a:t>
            </a:r>
            <a:r>
              <a:rPr lang="de-CH" dirty="0"/>
              <a:t> </a:t>
            </a:r>
            <a:r>
              <a:rPr lang="de-CH" dirty="0" err="1"/>
              <a:t>probes</a:t>
            </a:r>
            <a:endParaRPr lang="en-US" dirty="0"/>
          </a:p>
        </p:txBody>
      </p:sp>
      <p:sp>
        <p:nvSpPr>
          <p:cNvPr id="4" name="Foliennummernplatzhalter 3"/>
          <p:cNvSpPr>
            <a:spLocks noGrp="1"/>
          </p:cNvSpPr>
          <p:nvPr>
            <p:ph type="sldNum" sz="quarter" idx="4294967295"/>
          </p:nvPr>
        </p:nvSpPr>
        <p:spPr>
          <a:xfrm>
            <a:off x="7010400" y="6356350"/>
            <a:ext cx="2133600" cy="365125"/>
          </a:xfrm>
        </p:spPr>
        <p:txBody>
          <a:bodyPr/>
          <a:lstStyle/>
          <a:p>
            <a:fld id="{22BD06CD-AAFB-44F2-80B3-6D104FF8E031}" type="slidenum">
              <a:rPr lang="en-US" smtClean="0">
                <a:solidFill>
                  <a:srgbClr val="8FB08C">
                    <a:lumMod val="75000"/>
                  </a:srgbClr>
                </a:solidFill>
              </a:rPr>
              <a:pPr/>
              <a:t>26</a:t>
            </a:fld>
            <a:endParaRPr lang="en-US">
              <a:solidFill>
                <a:srgbClr val="8FB08C">
                  <a:lumMod val="75000"/>
                </a:srgbClr>
              </a:solidFill>
            </a:endParaRPr>
          </a:p>
        </p:txBody>
      </p:sp>
      <p:sp>
        <p:nvSpPr>
          <p:cNvPr id="7" name="Textfeld 6"/>
          <p:cNvSpPr txBox="1"/>
          <p:nvPr/>
        </p:nvSpPr>
        <p:spPr>
          <a:xfrm>
            <a:off x="179512" y="1113633"/>
            <a:ext cx="3036972" cy="1477328"/>
          </a:xfrm>
          <a:prstGeom prst="rect">
            <a:avLst/>
          </a:prstGeom>
          <a:solidFill>
            <a:schemeClr val="accent2">
              <a:lumMod val="20000"/>
              <a:lumOff val="80000"/>
            </a:schemeClr>
          </a:solidFill>
          <a:ln w="9525">
            <a:solidFill>
              <a:schemeClr val="tx1"/>
            </a:solidFill>
          </a:ln>
        </p:spPr>
        <p:txBody>
          <a:bodyPr wrap="square" rtlCol="0">
            <a:spAutoFit/>
          </a:bodyPr>
          <a:lstStyle/>
          <a:p>
            <a:pPr fontAlgn="auto">
              <a:spcBef>
                <a:spcPts val="0"/>
              </a:spcBef>
              <a:spcAft>
                <a:spcPts val="0"/>
              </a:spcAft>
            </a:pPr>
            <a:r>
              <a:rPr lang="de-CH" dirty="0" err="1">
                <a:solidFill>
                  <a:prstClr val="black"/>
                </a:solidFill>
                <a:latin typeface="Calibri"/>
                <a:cs typeface="+mn-cs"/>
              </a:rPr>
              <a:t>phase</a:t>
            </a:r>
            <a:r>
              <a:rPr lang="de-CH" dirty="0">
                <a:solidFill>
                  <a:prstClr val="black"/>
                </a:solidFill>
                <a:latin typeface="Calibri"/>
                <a:cs typeface="+mn-cs"/>
              </a:rPr>
              <a:t> </a:t>
            </a:r>
            <a:r>
              <a:rPr lang="de-CH" dirty="0" err="1">
                <a:solidFill>
                  <a:prstClr val="black"/>
                </a:solidFill>
                <a:latin typeface="Calibri"/>
                <a:cs typeface="+mn-cs"/>
              </a:rPr>
              <a:t>probes</a:t>
            </a:r>
            <a:r>
              <a:rPr lang="de-CH" dirty="0">
                <a:solidFill>
                  <a:prstClr val="black"/>
                </a:solidFill>
                <a:latin typeface="Calibri"/>
                <a:cs typeface="+mn-cs"/>
              </a:rPr>
              <a:t> </a:t>
            </a:r>
            <a:r>
              <a:rPr lang="de-CH" dirty="0" err="1">
                <a:solidFill>
                  <a:prstClr val="black"/>
                </a:solidFill>
                <a:latin typeface="Calibri"/>
                <a:cs typeface="+mn-cs"/>
              </a:rPr>
              <a:t>are</a:t>
            </a:r>
            <a:r>
              <a:rPr lang="de-CH" dirty="0">
                <a:solidFill>
                  <a:prstClr val="black"/>
                </a:solidFill>
                <a:latin typeface="Calibri"/>
                <a:cs typeface="+mn-cs"/>
              </a:rPr>
              <a:t> </a:t>
            </a:r>
            <a:r>
              <a:rPr lang="de-CH" dirty="0" err="1">
                <a:solidFill>
                  <a:prstClr val="black"/>
                </a:solidFill>
                <a:latin typeface="Calibri"/>
                <a:cs typeface="+mn-cs"/>
              </a:rPr>
              <a:t>radially</a:t>
            </a:r>
            <a:r>
              <a:rPr lang="de-CH" dirty="0">
                <a:solidFill>
                  <a:prstClr val="black"/>
                </a:solidFill>
                <a:latin typeface="Calibri"/>
                <a:cs typeface="+mn-cs"/>
              </a:rPr>
              <a:t> </a:t>
            </a:r>
            <a:r>
              <a:rPr lang="de-CH" dirty="0" err="1">
                <a:solidFill>
                  <a:prstClr val="black"/>
                </a:solidFill>
                <a:latin typeface="Calibri"/>
                <a:cs typeface="+mn-cs"/>
              </a:rPr>
              <a:t>distributed</a:t>
            </a:r>
            <a:r>
              <a:rPr lang="de-CH" dirty="0">
                <a:solidFill>
                  <a:prstClr val="black"/>
                </a:solidFill>
                <a:latin typeface="Calibri"/>
                <a:cs typeface="+mn-cs"/>
              </a:rPr>
              <a:t> RF </a:t>
            </a:r>
            <a:r>
              <a:rPr lang="de-CH" dirty="0" err="1">
                <a:solidFill>
                  <a:prstClr val="black"/>
                </a:solidFill>
                <a:latin typeface="Calibri"/>
                <a:cs typeface="+mn-cs"/>
              </a:rPr>
              <a:t>pickups</a:t>
            </a:r>
            <a:r>
              <a:rPr lang="de-CH" dirty="0">
                <a:solidFill>
                  <a:prstClr val="black"/>
                </a:solidFill>
                <a:latin typeface="Calibri"/>
                <a:cs typeface="+mn-cs"/>
              </a:rPr>
              <a:t> </a:t>
            </a:r>
            <a:r>
              <a:rPr lang="de-CH" dirty="0" err="1">
                <a:solidFill>
                  <a:prstClr val="black"/>
                </a:solidFill>
                <a:latin typeface="Calibri"/>
                <a:cs typeface="+mn-cs"/>
              </a:rPr>
              <a:t>that</a:t>
            </a:r>
            <a:r>
              <a:rPr lang="de-CH" dirty="0">
                <a:solidFill>
                  <a:prstClr val="black"/>
                </a:solidFill>
                <a:latin typeface="Calibri"/>
                <a:cs typeface="+mn-cs"/>
              </a:rPr>
              <a:t> </a:t>
            </a:r>
            <a:r>
              <a:rPr lang="de-CH" dirty="0" err="1">
                <a:solidFill>
                  <a:prstClr val="black"/>
                </a:solidFill>
                <a:latin typeface="Calibri"/>
                <a:cs typeface="+mn-cs"/>
              </a:rPr>
              <a:t>detect</a:t>
            </a:r>
            <a:r>
              <a:rPr lang="de-CH" dirty="0">
                <a:solidFill>
                  <a:prstClr val="black"/>
                </a:solidFill>
                <a:latin typeface="Calibri"/>
                <a:cs typeface="+mn-cs"/>
              </a:rPr>
              <a:t> </a:t>
            </a:r>
            <a:r>
              <a:rPr lang="de-CH" dirty="0" err="1">
                <a:solidFill>
                  <a:prstClr val="black"/>
                </a:solidFill>
                <a:latin typeface="Calibri"/>
                <a:cs typeface="+mn-cs"/>
              </a:rPr>
              <a:t>the</a:t>
            </a:r>
            <a:r>
              <a:rPr lang="de-CH" dirty="0">
                <a:solidFill>
                  <a:prstClr val="black"/>
                </a:solidFill>
                <a:latin typeface="Calibri"/>
                <a:cs typeface="+mn-cs"/>
              </a:rPr>
              <a:t> </a:t>
            </a:r>
            <a:r>
              <a:rPr lang="de-CH" dirty="0" err="1">
                <a:solidFill>
                  <a:prstClr val="black"/>
                </a:solidFill>
                <a:latin typeface="Calibri"/>
                <a:cs typeface="+mn-cs"/>
              </a:rPr>
              <a:t>arrival</a:t>
            </a:r>
            <a:r>
              <a:rPr lang="de-CH" dirty="0">
                <a:solidFill>
                  <a:prstClr val="black"/>
                </a:solidFill>
                <a:latin typeface="Calibri"/>
                <a:cs typeface="+mn-cs"/>
              </a:rPr>
              <a:t> time (</a:t>
            </a:r>
            <a:r>
              <a:rPr lang="de-CH" dirty="0" err="1">
                <a:solidFill>
                  <a:prstClr val="black"/>
                </a:solidFill>
                <a:latin typeface="Calibri"/>
                <a:cs typeface="+mn-cs"/>
              </a:rPr>
              <a:t>phase</a:t>
            </a:r>
            <a:r>
              <a:rPr lang="de-CH" dirty="0">
                <a:solidFill>
                  <a:prstClr val="black"/>
                </a:solidFill>
                <a:latin typeface="Calibri"/>
                <a:cs typeface="+mn-cs"/>
              </a:rPr>
              <a:t>) </a:t>
            </a:r>
            <a:r>
              <a:rPr lang="de-CH" dirty="0" err="1">
                <a:solidFill>
                  <a:prstClr val="black"/>
                </a:solidFill>
                <a:latin typeface="Calibri"/>
                <a:cs typeface="+mn-cs"/>
              </a:rPr>
              <a:t>of</a:t>
            </a:r>
            <a:r>
              <a:rPr lang="de-CH" dirty="0">
                <a:solidFill>
                  <a:prstClr val="black"/>
                </a:solidFill>
                <a:latin typeface="Calibri"/>
                <a:cs typeface="+mn-cs"/>
              </a:rPr>
              <a:t> </a:t>
            </a:r>
            <a:r>
              <a:rPr lang="de-CH" dirty="0" err="1">
                <a:solidFill>
                  <a:prstClr val="black"/>
                </a:solidFill>
                <a:latin typeface="Calibri"/>
                <a:cs typeface="+mn-cs"/>
              </a:rPr>
              <a:t>bunches</a:t>
            </a:r>
            <a:r>
              <a:rPr lang="de-CH" dirty="0">
                <a:solidFill>
                  <a:prstClr val="black"/>
                </a:solidFill>
                <a:latin typeface="Calibri"/>
                <a:cs typeface="+mn-cs"/>
              </a:rPr>
              <a:t> </a:t>
            </a:r>
            <a:r>
              <a:rPr lang="de-CH" dirty="0" err="1">
                <a:solidFill>
                  <a:prstClr val="black"/>
                </a:solidFill>
                <a:latin typeface="Calibri"/>
                <a:cs typeface="+mn-cs"/>
              </a:rPr>
              <a:t>vs</a:t>
            </a:r>
            <a:r>
              <a:rPr lang="de-CH" dirty="0">
                <a:solidFill>
                  <a:prstClr val="black"/>
                </a:solidFill>
                <a:latin typeface="Calibri"/>
                <a:cs typeface="+mn-cs"/>
              </a:rPr>
              <a:t> </a:t>
            </a:r>
            <a:r>
              <a:rPr lang="de-CH" dirty="0" err="1">
                <a:solidFill>
                  <a:prstClr val="black"/>
                </a:solidFill>
                <a:latin typeface="Calibri"/>
                <a:cs typeface="+mn-cs"/>
              </a:rPr>
              <a:t>radius</a:t>
            </a:r>
            <a:endParaRPr lang="de-CH" dirty="0">
              <a:solidFill>
                <a:prstClr val="black"/>
              </a:solidFill>
              <a:latin typeface="Calibri"/>
              <a:cs typeface="+mn-cs"/>
            </a:endParaRPr>
          </a:p>
          <a:p>
            <a:pPr fontAlgn="auto">
              <a:spcBef>
                <a:spcPts val="0"/>
              </a:spcBef>
              <a:spcAft>
                <a:spcPts val="0"/>
              </a:spcAft>
            </a:pPr>
            <a:r>
              <a:rPr lang="de-CH" dirty="0">
                <a:solidFill>
                  <a:prstClr val="black"/>
                </a:solidFill>
                <a:latin typeface="Calibri"/>
                <a:cs typeface="+mn-cs"/>
                <a:sym typeface="Symbol"/>
              </a:rPr>
              <a:t> </a:t>
            </a:r>
            <a:r>
              <a:rPr lang="de-CH" dirty="0" err="1">
                <a:solidFill>
                  <a:prstClr val="black"/>
                </a:solidFill>
                <a:latin typeface="Calibri"/>
                <a:cs typeface="+mn-cs"/>
                <a:sym typeface="Symbol"/>
              </a:rPr>
              <a:t>adjustment</a:t>
            </a:r>
            <a:r>
              <a:rPr lang="de-CH" dirty="0">
                <a:solidFill>
                  <a:prstClr val="black"/>
                </a:solidFill>
                <a:latin typeface="Calibri"/>
                <a:cs typeface="+mn-cs"/>
                <a:sym typeface="Symbol"/>
              </a:rPr>
              <a:t> </a:t>
            </a:r>
            <a:r>
              <a:rPr lang="de-CH" dirty="0" err="1">
                <a:solidFill>
                  <a:prstClr val="black"/>
                </a:solidFill>
                <a:latin typeface="Calibri"/>
                <a:cs typeface="+mn-cs"/>
                <a:sym typeface="Symbol"/>
              </a:rPr>
              <a:t>of</a:t>
            </a:r>
            <a:r>
              <a:rPr lang="de-CH" dirty="0">
                <a:solidFill>
                  <a:prstClr val="black"/>
                </a:solidFill>
                <a:latin typeface="Calibri"/>
                <a:cs typeface="+mn-cs"/>
                <a:sym typeface="Symbol"/>
              </a:rPr>
              <a:t> isochronicity</a:t>
            </a:r>
            <a:endParaRPr lang="en-US" dirty="0">
              <a:solidFill>
                <a:prstClr val="black"/>
              </a:solidFill>
              <a:latin typeface="Calibri"/>
              <a:cs typeface="+mn-cs"/>
            </a:endParaRPr>
          </a:p>
        </p:txBody>
      </p:sp>
      <p:sp>
        <p:nvSpPr>
          <p:cNvPr id="8" name="Textfeld 7"/>
          <p:cNvSpPr txBox="1"/>
          <p:nvPr/>
        </p:nvSpPr>
        <p:spPr>
          <a:xfrm>
            <a:off x="179512" y="3297758"/>
            <a:ext cx="3036972" cy="923330"/>
          </a:xfrm>
          <a:prstGeom prst="rect">
            <a:avLst/>
          </a:prstGeom>
          <a:solidFill>
            <a:schemeClr val="accent3">
              <a:lumMod val="20000"/>
              <a:lumOff val="80000"/>
            </a:schemeClr>
          </a:solidFill>
          <a:ln w="9525">
            <a:solidFill>
              <a:schemeClr val="tx1"/>
            </a:solidFill>
          </a:ln>
        </p:spPr>
        <p:txBody>
          <a:bodyPr wrap="square" rtlCol="0">
            <a:spAutoFit/>
          </a:bodyPr>
          <a:lstStyle/>
          <a:p>
            <a:pPr fontAlgn="auto">
              <a:spcBef>
                <a:spcPts val="0"/>
              </a:spcBef>
              <a:spcAft>
                <a:spcPts val="0"/>
              </a:spcAft>
            </a:pPr>
            <a:r>
              <a:rPr lang="de-CH" dirty="0" err="1">
                <a:solidFill>
                  <a:prstClr val="black"/>
                </a:solidFill>
                <a:latin typeface="Calibri"/>
                <a:cs typeface="+mn-cs"/>
              </a:rPr>
              <a:t>measured</a:t>
            </a:r>
            <a:r>
              <a:rPr lang="de-CH" dirty="0">
                <a:solidFill>
                  <a:prstClr val="black"/>
                </a:solidFill>
                <a:latin typeface="Calibri"/>
                <a:cs typeface="+mn-cs"/>
              </a:rPr>
              <a:t> </a:t>
            </a:r>
            <a:r>
              <a:rPr lang="de-CH" dirty="0" err="1">
                <a:solidFill>
                  <a:prstClr val="black"/>
                </a:solidFill>
                <a:latin typeface="Calibri"/>
                <a:cs typeface="+mn-cs"/>
              </a:rPr>
              <a:t>phase</a:t>
            </a:r>
            <a:r>
              <a:rPr lang="de-CH" dirty="0">
                <a:solidFill>
                  <a:prstClr val="black"/>
                </a:solidFill>
                <a:latin typeface="Calibri"/>
                <a:cs typeface="+mn-cs"/>
              </a:rPr>
              <a:t> vs. </a:t>
            </a:r>
            <a:r>
              <a:rPr lang="de-CH" dirty="0" err="1">
                <a:solidFill>
                  <a:prstClr val="black"/>
                </a:solidFill>
                <a:latin typeface="Calibri"/>
                <a:cs typeface="+mn-cs"/>
              </a:rPr>
              <a:t>radius</a:t>
            </a:r>
            <a:r>
              <a:rPr lang="de-CH" dirty="0">
                <a:solidFill>
                  <a:prstClr val="black"/>
                </a:solidFill>
                <a:latin typeface="Calibri"/>
                <a:cs typeface="+mn-cs"/>
              </a:rPr>
              <a:t>; </a:t>
            </a:r>
            <a:r>
              <a:rPr lang="de-CH" dirty="0" err="1">
                <a:solidFill>
                  <a:prstClr val="black"/>
                </a:solidFill>
                <a:latin typeface="Calibri"/>
                <a:cs typeface="+mn-cs"/>
              </a:rPr>
              <a:t>green</a:t>
            </a:r>
            <a:r>
              <a:rPr lang="de-CH" dirty="0">
                <a:solidFill>
                  <a:prstClr val="black"/>
                </a:solidFill>
                <a:latin typeface="Calibri"/>
                <a:cs typeface="+mn-cs"/>
              </a:rPr>
              <a:t>: </a:t>
            </a:r>
            <a:r>
              <a:rPr lang="de-CH" dirty="0" err="1">
                <a:solidFill>
                  <a:prstClr val="black"/>
                </a:solidFill>
                <a:latin typeface="Calibri"/>
                <a:cs typeface="+mn-cs"/>
              </a:rPr>
              <a:t>reference</a:t>
            </a:r>
            <a:r>
              <a:rPr lang="de-CH" dirty="0">
                <a:solidFill>
                  <a:prstClr val="black"/>
                </a:solidFill>
                <a:latin typeface="Calibri"/>
                <a:cs typeface="+mn-cs"/>
              </a:rPr>
              <a:t> </a:t>
            </a:r>
            <a:r>
              <a:rPr lang="de-CH" dirty="0" err="1">
                <a:solidFill>
                  <a:prstClr val="black"/>
                </a:solidFill>
                <a:latin typeface="Calibri"/>
                <a:cs typeface="+mn-cs"/>
              </a:rPr>
              <a:t>phase</a:t>
            </a:r>
            <a:r>
              <a:rPr lang="de-CH" dirty="0">
                <a:solidFill>
                  <a:prstClr val="black"/>
                </a:solidFill>
                <a:latin typeface="Calibri"/>
                <a:cs typeface="+mn-cs"/>
              </a:rPr>
              <a:t> </a:t>
            </a:r>
            <a:r>
              <a:rPr lang="de-CH" dirty="0" err="1">
                <a:solidFill>
                  <a:prstClr val="black"/>
                </a:solidFill>
                <a:latin typeface="Calibri"/>
                <a:cs typeface="+mn-cs"/>
              </a:rPr>
              <a:t>for</a:t>
            </a:r>
            <a:r>
              <a:rPr lang="de-CH" dirty="0">
                <a:solidFill>
                  <a:prstClr val="black"/>
                </a:solidFill>
                <a:latin typeface="Calibri"/>
                <a:cs typeface="+mn-cs"/>
              </a:rPr>
              <a:t> «</a:t>
            </a:r>
            <a:r>
              <a:rPr lang="de-CH" dirty="0" err="1">
                <a:solidFill>
                  <a:prstClr val="black"/>
                </a:solidFill>
                <a:latin typeface="Calibri"/>
                <a:cs typeface="+mn-cs"/>
              </a:rPr>
              <a:t>good</a:t>
            </a:r>
            <a:r>
              <a:rPr lang="de-CH" dirty="0">
                <a:solidFill>
                  <a:prstClr val="black"/>
                </a:solidFill>
                <a:latin typeface="Calibri"/>
                <a:cs typeface="+mn-cs"/>
              </a:rPr>
              <a:t> </a:t>
            </a:r>
            <a:r>
              <a:rPr lang="de-CH" dirty="0" err="1">
                <a:solidFill>
                  <a:prstClr val="black"/>
                </a:solidFill>
                <a:latin typeface="Calibri"/>
                <a:cs typeface="+mn-cs"/>
              </a:rPr>
              <a:t>conditions</a:t>
            </a:r>
            <a:r>
              <a:rPr lang="de-CH" dirty="0">
                <a:solidFill>
                  <a:prstClr val="black"/>
                </a:solidFill>
                <a:latin typeface="Calibri"/>
                <a:cs typeface="+mn-cs"/>
              </a:rPr>
              <a:t>»</a:t>
            </a:r>
            <a:endParaRPr lang="en-US" dirty="0">
              <a:solidFill>
                <a:prstClr val="black"/>
              </a:solidFill>
              <a:latin typeface="Calibri"/>
              <a:cs typeface="+mn-cs"/>
            </a:endParaRPr>
          </a:p>
        </p:txBody>
      </p:sp>
      <p:sp>
        <p:nvSpPr>
          <p:cNvPr id="9" name="Textfeld 8"/>
          <p:cNvSpPr txBox="1"/>
          <p:nvPr/>
        </p:nvSpPr>
        <p:spPr>
          <a:xfrm>
            <a:off x="1697998" y="5733256"/>
            <a:ext cx="4818218" cy="646331"/>
          </a:xfrm>
          <a:prstGeom prst="rect">
            <a:avLst/>
          </a:prstGeom>
          <a:solidFill>
            <a:schemeClr val="accent3">
              <a:lumMod val="20000"/>
              <a:lumOff val="80000"/>
            </a:schemeClr>
          </a:solidFill>
          <a:ln w="9525">
            <a:solidFill>
              <a:schemeClr val="tx1"/>
            </a:solidFill>
          </a:ln>
        </p:spPr>
        <p:txBody>
          <a:bodyPr wrap="square" rtlCol="0">
            <a:spAutoFit/>
          </a:bodyPr>
          <a:lstStyle/>
          <a:p>
            <a:pPr fontAlgn="auto">
              <a:spcBef>
                <a:spcPts val="0"/>
              </a:spcBef>
              <a:spcAft>
                <a:spcPts val="0"/>
              </a:spcAft>
            </a:pPr>
            <a:r>
              <a:rPr lang="de-CH" dirty="0" err="1">
                <a:solidFill>
                  <a:prstClr val="black"/>
                </a:solidFill>
                <a:latin typeface="Calibri"/>
                <a:cs typeface="+mn-cs"/>
              </a:rPr>
              <a:t>trim</a:t>
            </a:r>
            <a:r>
              <a:rPr lang="de-CH" dirty="0">
                <a:solidFill>
                  <a:prstClr val="black"/>
                </a:solidFill>
                <a:latin typeface="Calibri"/>
                <a:cs typeface="+mn-cs"/>
              </a:rPr>
              <a:t> </a:t>
            </a:r>
            <a:r>
              <a:rPr lang="de-CH" dirty="0" err="1">
                <a:solidFill>
                  <a:prstClr val="black"/>
                </a:solidFill>
                <a:latin typeface="Calibri"/>
                <a:cs typeface="+mn-cs"/>
              </a:rPr>
              <a:t>coil</a:t>
            </a:r>
            <a:r>
              <a:rPr lang="de-CH" dirty="0">
                <a:solidFill>
                  <a:prstClr val="black"/>
                </a:solidFill>
                <a:latin typeface="Calibri"/>
                <a:cs typeface="+mn-cs"/>
              </a:rPr>
              <a:t> </a:t>
            </a:r>
            <a:r>
              <a:rPr lang="de-CH" dirty="0" err="1">
                <a:solidFill>
                  <a:prstClr val="black"/>
                </a:solidFill>
                <a:latin typeface="Calibri"/>
                <a:cs typeface="+mn-cs"/>
              </a:rPr>
              <a:t>settings</a:t>
            </a:r>
            <a:r>
              <a:rPr lang="de-CH" dirty="0">
                <a:solidFill>
                  <a:prstClr val="black"/>
                </a:solidFill>
                <a:latin typeface="Calibri"/>
                <a:cs typeface="+mn-cs"/>
              </a:rPr>
              <a:t> (12 </a:t>
            </a:r>
            <a:r>
              <a:rPr lang="de-CH" dirty="0" err="1">
                <a:solidFill>
                  <a:prstClr val="black"/>
                </a:solidFill>
                <a:latin typeface="Calibri"/>
                <a:cs typeface="+mn-cs"/>
              </a:rPr>
              <a:t>circuits</a:t>
            </a:r>
            <a:r>
              <a:rPr lang="de-CH" dirty="0">
                <a:solidFill>
                  <a:prstClr val="black"/>
                </a:solidFill>
                <a:latin typeface="Calibri"/>
                <a:cs typeface="+mn-cs"/>
              </a:rPr>
              <a:t> </a:t>
            </a:r>
            <a:r>
              <a:rPr lang="de-CH" dirty="0" err="1">
                <a:solidFill>
                  <a:prstClr val="black"/>
                </a:solidFill>
                <a:latin typeface="Calibri"/>
                <a:cs typeface="+mn-cs"/>
              </a:rPr>
              <a:t>across</a:t>
            </a:r>
            <a:r>
              <a:rPr lang="de-CH" dirty="0">
                <a:solidFill>
                  <a:prstClr val="black"/>
                </a:solidFill>
                <a:latin typeface="Calibri"/>
                <a:cs typeface="+mn-cs"/>
              </a:rPr>
              <a:t> </a:t>
            </a:r>
            <a:r>
              <a:rPr lang="de-CH" dirty="0" err="1">
                <a:solidFill>
                  <a:prstClr val="black"/>
                </a:solidFill>
                <a:latin typeface="Calibri"/>
                <a:cs typeface="+mn-cs"/>
              </a:rPr>
              <a:t>radius</a:t>
            </a:r>
            <a:r>
              <a:rPr lang="de-CH" dirty="0">
                <a:solidFill>
                  <a:prstClr val="black"/>
                </a:solidFill>
                <a:latin typeface="Calibri"/>
                <a:cs typeface="+mn-cs"/>
              </a:rPr>
              <a:t>)</a:t>
            </a:r>
          </a:p>
          <a:p>
            <a:pPr fontAlgn="auto">
              <a:spcBef>
                <a:spcPts val="0"/>
              </a:spcBef>
              <a:spcAft>
                <a:spcPts val="0"/>
              </a:spcAft>
            </a:pPr>
            <a:r>
              <a:rPr lang="de-CH" dirty="0" err="1">
                <a:solidFill>
                  <a:prstClr val="black"/>
                </a:solidFill>
                <a:latin typeface="Calibri"/>
                <a:cs typeface="+mn-cs"/>
              </a:rPr>
              <a:t>green</a:t>
            </a:r>
            <a:r>
              <a:rPr lang="de-CH" dirty="0">
                <a:solidFill>
                  <a:prstClr val="black"/>
                </a:solidFill>
                <a:latin typeface="Calibri"/>
                <a:cs typeface="+mn-cs"/>
              </a:rPr>
              <a:t>: </a:t>
            </a:r>
            <a:r>
              <a:rPr lang="de-CH" dirty="0" err="1">
                <a:solidFill>
                  <a:prstClr val="black"/>
                </a:solidFill>
                <a:latin typeface="Calibri"/>
                <a:cs typeface="+mn-cs"/>
              </a:rPr>
              <a:t>predicted</a:t>
            </a:r>
            <a:r>
              <a:rPr lang="de-CH" dirty="0">
                <a:solidFill>
                  <a:prstClr val="black"/>
                </a:solidFill>
                <a:latin typeface="Calibri"/>
                <a:cs typeface="+mn-cs"/>
              </a:rPr>
              <a:t> </a:t>
            </a:r>
            <a:r>
              <a:rPr lang="de-CH" dirty="0" err="1">
                <a:solidFill>
                  <a:prstClr val="black"/>
                </a:solidFill>
                <a:latin typeface="Calibri"/>
                <a:cs typeface="+mn-cs"/>
              </a:rPr>
              <a:t>from</a:t>
            </a:r>
            <a:r>
              <a:rPr lang="de-CH" dirty="0">
                <a:solidFill>
                  <a:prstClr val="black"/>
                </a:solidFill>
                <a:latin typeface="Calibri"/>
                <a:cs typeface="+mn-cs"/>
              </a:rPr>
              <a:t> </a:t>
            </a:r>
            <a:r>
              <a:rPr lang="de-CH" dirty="0" err="1">
                <a:solidFill>
                  <a:prstClr val="black"/>
                </a:solidFill>
                <a:latin typeface="Calibri"/>
                <a:cs typeface="+mn-cs"/>
              </a:rPr>
              <a:t>phase</a:t>
            </a:r>
            <a:r>
              <a:rPr lang="de-CH" dirty="0">
                <a:solidFill>
                  <a:prstClr val="black"/>
                </a:solidFill>
                <a:latin typeface="Calibri"/>
                <a:cs typeface="+mn-cs"/>
              </a:rPr>
              <a:t> </a:t>
            </a:r>
            <a:r>
              <a:rPr lang="de-CH" dirty="0" err="1">
                <a:solidFill>
                  <a:prstClr val="black"/>
                </a:solidFill>
                <a:latin typeface="Calibri"/>
                <a:cs typeface="+mn-cs"/>
              </a:rPr>
              <a:t>measurement</a:t>
            </a:r>
            <a:endParaRPr lang="en-US" dirty="0">
              <a:solidFill>
                <a:prstClr val="black"/>
              </a:solidFill>
              <a:latin typeface="Calibri"/>
              <a:cs typeface="+mn-cs"/>
            </a:endParaRPr>
          </a:p>
        </p:txBody>
      </p:sp>
      <p:cxnSp>
        <p:nvCxnSpPr>
          <p:cNvPr id="11" name="Gerade Verbindung mit Pfeil 10"/>
          <p:cNvCxnSpPr/>
          <p:nvPr/>
        </p:nvCxnSpPr>
        <p:spPr>
          <a:xfrm flipV="1">
            <a:off x="2987824" y="2636912"/>
            <a:ext cx="1512168" cy="86409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flipV="1">
            <a:off x="5652120" y="4861317"/>
            <a:ext cx="864096" cy="871939"/>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35977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Inhaltsplatzhalter 2"/>
          <p:cNvSpPr txBox="1">
            <a:spLocks/>
          </p:cNvSpPr>
          <p:nvPr/>
        </p:nvSpPr>
        <p:spPr bwMode="auto">
          <a:xfrm>
            <a:off x="899592" y="836712"/>
            <a:ext cx="7848872" cy="1944216"/>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fontScale="92500" lnSpcReduction="20000"/>
          </a:bodyPr>
          <a:lstStyle>
            <a:lvl1pPr marL="0" indent="0" algn="l" rtl="0" fontAlgn="base">
              <a:spcBef>
                <a:spcPct val="20000"/>
              </a:spcBef>
              <a:spcAft>
                <a:spcPct val="0"/>
              </a:spcAft>
              <a:buFont typeface="Arial" pitchFamily="34" charset="0"/>
              <a:buNone/>
              <a:defRPr sz="3200" kern="1200">
                <a:solidFill>
                  <a:schemeClr val="tx1"/>
                </a:solidFill>
                <a:latin typeface="+mn-lt"/>
                <a:ea typeface="+mn-ea"/>
                <a:cs typeface="+mn-cs"/>
              </a:defRPr>
            </a:lvl1pPr>
            <a:lvl2pPr marL="457200" indent="0" algn="l" rtl="0" fontAlgn="base">
              <a:spcBef>
                <a:spcPct val="20000"/>
              </a:spcBef>
              <a:spcAft>
                <a:spcPct val="0"/>
              </a:spcAft>
              <a:buFont typeface="Arial" pitchFamily="34" charset="0"/>
              <a:buNone/>
              <a:defRPr sz="2800" kern="1200">
                <a:solidFill>
                  <a:schemeClr val="tx1"/>
                </a:solidFill>
                <a:latin typeface="+mn-lt"/>
                <a:ea typeface="+mn-ea"/>
                <a:cs typeface="+mn-cs"/>
              </a:defRPr>
            </a:lvl2pPr>
            <a:lvl3pPr marL="914400" indent="0" algn="l" rtl="0" fontAlgn="base">
              <a:spcBef>
                <a:spcPct val="20000"/>
              </a:spcBef>
              <a:spcAft>
                <a:spcPct val="0"/>
              </a:spcAft>
              <a:buFont typeface="Arial" pitchFamily="34" charset="0"/>
              <a:buNone/>
              <a:defRPr sz="2400" kern="1200">
                <a:solidFill>
                  <a:schemeClr val="tx1"/>
                </a:solidFill>
                <a:latin typeface="+mn-lt"/>
                <a:ea typeface="+mn-ea"/>
                <a:cs typeface="+mn-cs"/>
              </a:defRPr>
            </a:lvl3pPr>
            <a:lvl4pPr marL="1371600" indent="0" algn="l" rtl="0" fontAlgn="base">
              <a:spcBef>
                <a:spcPct val="20000"/>
              </a:spcBef>
              <a:spcAft>
                <a:spcPct val="0"/>
              </a:spcAft>
              <a:buFont typeface="Arial" pitchFamily="34" charset="0"/>
              <a:buNone/>
              <a:defRPr sz="2000" kern="1200">
                <a:solidFill>
                  <a:schemeClr val="tx1"/>
                </a:solidFill>
                <a:latin typeface="+mn-lt"/>
                <a:ea typeface="+mn-ea"/>
                <a:cs typeface="+mn-cs"/>
              </a:defRPr>
            </a:lvl4pPr>
            <a:lvl5pPr marL="1828800" indent="0" algn="l" rtl="0" fontAlgn="base">
              <a:spcBef>
                <a:spcPct val="20000"/>
              </a:spcBef>
              <a:spcAft>
                <a:spcPct val="0"/>
              </a:spcAft>
              <a:buFont typeface="Arial" pitchFamily="34" charset="0"/>
              <a:buNone/>
              <a:defRPr sz="20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9pPr>
          </a:lstStyle>
          <a:p>
            <a:r>
              <a:rPr lang="en-US" dirty="0"/>
              <a:t>next: </a:t>
            </a:r>
            <a:r>
              <a:rPr lang="en-US" b="1" dirty="0">
                <a:solidFill>
                  <a:srgbClr val="C00000"/>
                </a:solidFill>
              </a:rPr>
              <a:t>Fixed Field Alternating Gradient 	Accelerator FFA</a:t>
            </a:r>
          </a:p>
          <a:p>
            <a:r>
              <a:rPr lang="en-US" sz="2400" b="1" dirty="0">
                <a:solidFill>
                  <a:schemeClr val="tx1">
                    <a:lumMod val="65000"/>
                    <a:lumOff val="35000"/>
                  </a:schemeClr>
                </a:solidFill>
              </a:rPr>
              <a:t>conceptual, scaling vs non-scaling, specific FFA technologies</a:t>
            </a:r>
          </a:p>
          <a:p>
            <a:endParaRPr lang="en-US" sz="2400" b="1" dirty="0"/>
          </a:p>
          <a:p>
            <a:r>
              <a:rPr lang="en-US" sz="2400" b="1" dirty="0"/>
              <a:t>materials &amp; support by Suzie Sheehy et al,  </a:t>
            </a:r>
            <a:r>
              <a:rPr lang="en-US" sz="2400" b="1" dirty="0" err="1"/>
              <a:t>ASTeC</a:t>
            </a:r>
            <a:r>
              <a:rPr lang="en-US" sz="2400" b="1" dirty="0"/>
              <a:t>/STFC</a:t>
            </a:r>
          </a:p>
        </p:txBody>
      </p:sp>
      <p:pic>
        <p:nvPicPr>
          <p:cNvPr id="5" name="pasted-image.png"/>
          <p:cNvPicPr/>
          <p:nvPr/>
        </p:nvPicPr>
        <p:blipFill>
          <a:blip r:embed="rId3">
            <a:extLst>
              <a:ext uri="{BEBA8EAE-BF5A-486C-A8C5-ECC9F3942E4B}">
                <a14:imgProps xmlns:a14="http://schemas.microsoft.com/office/drawing/2010/main">
                  <a14:imgLayer r:embed="rId4">
                    <a14:imgEffect>
                      <a14:saturation sat="92000"/>
                    </a14:imgEffect>
                    <a14:imgEffect>
                      <a14:brightnessContrast bright="10000" contrast="-5000"/>
                    </a14:imgEffect>
                  </a14:imgLayer>
                </a14:imgProps>
              </a:ext>
            </a:extLst>
          </a:blip>
          <a:stretch>
            <a:fillRect/>
          </a:stretch>
        </p:blipFill>
        <p:spPr>
          <a:xfrm>
            <a:off x="5283199" y="3041227"/>
            <a:ext cx="2540001" cy="3340101"/>
          </a:xfrm>
          <a:prstGeom prst="rect">
            <a:avLst/>
          </a:prstGeom>
          <a:ln w="12700">
            <a:miter lim="400000"/>
          </a:ln>
          <a:effectLst>
            <a:outerShdw blurRad="63500" sx="102000" sy="102000" algn="ctr" rotWithShape="0">
              <a:prstClr val="black">
                <a:alpha val="43000"/>
              </a:prstClr>
            </a:outerShdw>
          </a:effectLst>
        </p:spPr>
      </p:pic>
      <p:sp>
        <p:nvSpPr>
          <p:cNvPr id="6" name="Shape 191"/>
          <p:cNvSpPr/>
          <p:nvPr/>
        </p:nvSpPr>
        <p:spPr>
          <a:xfrm>
            <a:off x="683568" y="5786293"/>
            <a:ext cx="4464495" cy="595035"/>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a:defRPr sz="3000">
                <a:latin typeface="Gill Sans"/>
                <a:ea typeface="Gill Sans"/>
                <a:cs typeface="Gill Sans"/>
                <a:sym typeface="Gill Sans"/>
              </a:defRPr>
            </a:lvl1pPr>
          </a:lstStyle>
          <a:p>
            <a:pPr lvl="0" algn="r">
              <a:defRPr sz="1800"/>
            </a:pPr>
            <a:r>
              <a:rPr sz="1600" dirty="0"/>
              <a:t>S. Machida et. al.</a:t>
            </a:r>
            <a:endParaRPr lang="de-CH" sz="1600" dirty="0"/>
          </a:p>
          <a:p>
            <a:pPr lvl="0" algn="r">
              <a:defRPr sz="1800"/>
            </a:pPr>
            <a:r>
              <a:rPr sz="1600" dirty="0"/>
              <a:t>Nature Physics 8, 243–247 (2012)</a:t>
            </a:r>
          </a:p>
        </p:txBody>
      </p:sp>
      <p:sp>
        <p:nvSpPr>
          <p:cNvPr id="9" name="Slide Number Placeholder 8"/>
          <p:cNvSpPr>
            <a:spLocks noGrp="1"/>
          </p:cNvSpPr>
          <p:nvPr>
            <p:ph type="sldNum" sz="quarter" idx="4294967295"/>
          </p:nvPr>
        </p:nvSpPr>
        <p:spPr>
          <a:xfrm>
            <a:off x="7010400" y="6356350"/>
            <a:ext cx="2133600" cy="365125"/>
          </a:xfrm>
        </p:spPr>
        <p:txBody>
          <a:bodyPr/>
          <a:lstStyle/>
          <a:p>
            <a:fld id="{22BD06CD-AAFB-44F2-80B3-6D104FF8E031}" type="slidenum">
              <a:rPr lang="en-US" smtClean="0">
                <a:solidFill>
                  <a:srgbClr val="8FB08C">
                    <a:lumMod val="75000"/>
                  </a:srgbClr>
                </a:solidFill>
              </a:rPr>
              <a:pPr/>
              <a:t>27</a:t>
            </a:fld>
            <a:endParaRPr lang="en-US">
              <a:solidFill>
                <a:srgbClr val="8FB08C">
                  <a:lumMod val="75000"/>
                </a:srgbClr>
              </a:solidFill>
            </a:endParaRPr>
          </a:p>
        </p:txBody>
      </p:sp>
    </p:spTree>
    <p:extLst>
      <p:ext uri="{BB962C8B-B14F-4D97-AF65-F5344CB8AC3E}">
        <p14:creationId xmlns:p14="http://schemas.microsoft.com/office/powerpoint/2010/main" val="40587113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Fixed Field </a:t>
            </a:r>
            <a:r>
              <a:rPr lang="de-DE" dirty="0" err="1"/>
              <a:t>Alternating</a:t>
            </a:r>
            <a:r>
              <a:rPr lang="de-DE" dirty="0"/>
              <a:t> Gradient Accelerator (FFA)</a:t>
            </a:r>
            <a:endParaRPr lang="de-CH" dirty="0"/>
          </a:p>
        </p:txBody>
      </p:sp>
      <p:sp>
        <p:nvSpPr>
          <p:cNvPr id="4" name="Foliennummernplatzhalter 3"/>
          <p:cNvSpPr>
            <a:spLocks noGrp="1"/>
          </p:cNvSpPr>
          <p:nvPr>
            <p:ph type="sldNum" sz="quarter" idx="10"/>
          </p:nvPr>
        </p:nvSpPr>
        <p:spPr/>
        <p:txBody>
          <a:bodyPr/>
          <a:lstStyle/>
          <a:p>
            <a:pPr>
              <a:defRPr/>
            </a:pPr>
            <a:fld id="{40486FA2-F7BB-4886-8833-4714DED97ACE}" type="slidenum">
              <a:rPr lang="en-US" smtClean="0"/>
              <a:pPr>
                <a:defRPr/>
              </a:pPr>
              <a:t>28</a:t>
            </a:fld>
            <a:endParaRPr lang="en-US" dirty="0"/>
          </a:p>
        </p:txBody>
      </p:sp>
      <p:cxnSp>
        <p:nvCxnSpPr>
          <p:cNvPr id="6" name="Gerade Verbindung mit Pfeil 5"/>
          <p:cNvCxnSpPr/>
          <p:nvPr/>
        </p:nvCxnSpPr>
        <p:spPr>
          <a:xfrm flipV="1">
            <a:off x="2172112" y="1268760"/>
            <a:ext cx="0" cy="1944216"/>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cxnSp>
        <p:nvCxnSpPr>
          <p:cNvPr id="8" name="Gerader Verbinder 7"/>
          <p:cNvCxnSpPr/>
          <p:nvPr/>
        </p:nvCxnSpPr>
        <p:spPr>
          <a:xfrm>
            <a:off x="2028096" y="1772816"/>
            <a:ext cx="288032"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10" name="Gerader Verbinder 9"/>
          <p:cNvCxnSpPr/>
          <p:nvPr/>
        </p:nvCxnSpPr>
        <p:spPr>
          <a:xfrm>
            <a:off x="2028096" y="2348880"/>
            <a:ext cx="288032"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11" name="Gerader Verbinder 10"/>
          <p:cNvCxnSpPr/>
          <p:nvPr/>
        </p:nvCxnSpPr>
        <p:spPr>
          <a:xfrm>
            <a:off x="2028096" y="2924944"/>
            <a:ext cx="288032"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sp>
        <p:nvSpPr>
          <p:cNvPr id="12" name="Textfeld 11"/>
          <p:cNvSpPr txBox="1"/>
          <p:nvPr/>
        </p:nvSpPr>
        <p:spPr>
          <a:xfrm rot="16200000">
            <a:off x="1036243" y="1906960"/>
            <a:ext cx="1512168" cy="307777"/>
          </a:xfrm>
          <a:prstGeom prst="rect">
            <a:avLst/>
          </a:prstGeom>
          <a:noFill/>
        </p:spPr>
        <p:txBody>
          <a:bodyPr wrap="square" rtlCol="0">
            <a:spAutoFit/>
          </a:bodyPr>
          <a:lstStyle/>
          <a:p>
            <a:pPr algn="ctr"/>
            <a:r>
              <a:rPr lang="de-DE" sz="1400" b="1" dirty="0" err="1"/>
              <a:t>repetition</a:t>
            </a:r>
            <a:r>
              <a:rPr lang="de-DE" sz="1400" b="1" dirty="0"/>
              <a:t> rate</a:t>
            </a:r>
            <a:endParaRPr lang="de-CH" sz="1400" b="1" dirty="0"/>
          </a:p>
        </p:txBody>
      </p:sp>
      <p:sp>
        <p:nvSpPr>
          <p:cNvPr id="22" name="Textfeld 21"/>
          <p:cNvSpPr txBox="1"/>
          <p:nvPr/>
        </p:nvSpPr>
        <p:spPr>
          <a:xfrm>
            <a:off x="2555776" y="2740278"/>
            <a:ext cx="5400600" cy="369332"/>
          </a:xfrm>
          <a:prstGeom prst="rect">
            <a:avLst/>
          </a:prstGeom>
          <a:noFill/>
        </p:spPr>
        <p:txBody>
          <a:bodyPr wrap="square" rtlCol="0">
            <a:spAutoFit/>
          </a:bodyPr>
          <a:lstStyle/>
          <a:p>
            <a:r>
              <a:rPr lang="de-DE" dirty="0" err="1"/>
              <a:t>synchrotron</a:t>
            </a:r>
            <a:r>
              <a:rPr lang="de-DE" dirty="0"/>
              <a:t>: </a:t>
            </a:r>
            <a:r>
              <a:rPr lang="de-DE" b="1" dirty="0" err="1">
                <a:solidFill>
                  <a:srgbClr val="C00000"/>
                </a:solidFill>
              </a:rPr>
              <a:t>slow</a:t>
            </a:r>
            <a:r>
              <a:rPr lang="de-DE" b="1" dirty="0">
                <a:solidFill>
                  <a:srgbClr val="C00000"/>
                </a:solidFill>
              </a:rPr>
              <a:t> </a:t>
            </a:r>
            <a:r>
              <a:rPr lang="de-DE" b="1" dirty="0" err="1">
                <a:solidFill>
                  <a:srgbClr val="C00000"/>
                </a:solidFill>
              </a:rPr>
              <a:t>cycling</a:t>
            </a:r>
            <a:r>
              <a:rPr lang="de-DE" b="1" dirty="0">
                <a:solidFill>
                  <a:srgbClr val="C00000"/>
                </a:solidFill>
              </a:rPr>
              <a:t> </a:t>
            </a:r>
            <a:r>
              <a:rPr lang="de-DE" dirty="0"/>
              <a:t>of </a:t>
            </a:r>
            <a:r>
              <a:rPr lang="de-DE" dirty="0" err="1"/>
              <a:t>magnets</a:t>
            </a:r>
            <a:r>
              <a:rPr lang="de-DE" dirty="0"/>
              <a:t>, </a:t>
            </a:r>
            <a:r>
              <a:rPr lang="de-DE" dirty="0">
                <a:sym typeface="Symbol" panose="05050102010706020507" pitchFamily="18" charset="2"/>
              </a:rPr>
              <a:t></a:t>
            </a:r>
            <a:r>
              <a:rPr lang="de-DE" dirty="0"/>
              <a:t> 50Hz</a:t>
            </a:r>
            <a:endParaRPr lang="de-CH" dirty="0"/>
          </a:p>
        </p:txBody>
      </p:sp>
      <p:sp>
        <p:nvSpPr>
          <p:cNvPr id="23" name="Textfeld 22"/>
          <p:cNvSpPr txBox="1"/>
          <p:nvPr/>
        </p:nvSpPr>
        <p:spPr>
          <a:xfrm>
            <a:off x="2555776" y="2164214"/>
            <a:ext cx="5400600" cy="369332"/>
          </a:xfrm>
          <a:prstGeom prst="rect">
            <a:avLst/>
          </a:prstGeom>
          <a:noFill/>
        </p:spPr>
        <p:txBody>
          <a:bodyPr wrap="square" rtlCol="0">
            <a:spAutoFit/>
          </a:bodyPr>
          <a:lstStyle/>
          <a:p>
            <a:r>
              <a:rPr lang="de-DE" dirty="0"/>
              <a:t>FFA: </a:t>
            </a:r>
            <a:r>
              <a:rPr lang="de-DE" b="1" dirty="0">
                <a:solidFill>
                  <a:srgbClr val="C00000"/>
                </a:solidFill>
              </a:rPr>
              <a:t>fast </a:t>
            </a:r>
            <a:r>
              <a:rPr lang="de-DE" b="1" dirty="0" err="1">
                <a:solidFill>
                  <a:srgbClr val="C00000"/>
                </a:solidFill>
              </a:rPr>
              <a:t>cycling</a:t>
            </a:r>
            <a:r>
              <a:rPr lang="de-DE" b="1" dirty="0">
                <a:solidFill>
                  <a:srgbClr val="C00000"/>
                </a:solidFill>
              </a:rPr>
              <a:t> </a:t>
            </a:r>
            <a:r>
              <a:rPr lang="de-DE" dirty="0"/>
              <a:t>of RF </a:t>
            </a:r>
            <a:r>
              <a:rPr lang="de-DE" dirty="0" err="1"/>
              <a:t>frequency</a:t>
            </a:r>
            <a:r>
              <a:rPr lang="de-DE" dirty="0"/>
              <a:t> </a:t>
            </a:r>
            <a:r>
              <a:rPr lang="de-DE" dirty="0">
                <a:sym typeface="Symbol" panose="05050102010706020507" pitchFamily="18" charset="2"/>
              </a:rPr>
              <a:t> kHz</a:t>
            </a:r>
            <a:endParaRPr lang="de-CH" dirty="0"/>
          </a:p>
        </p:txBody>
      </p:sp>
      <p:sp>
        <p:nvSpPr>
          <p:cNvPr id="24" name="Textfeld 23"/>
          <p:cNvSpPr txBox="1"/>
          <p:nvPr/>
        </p:nvSpPr>
        <p:spPr>
          <a:xfrm>
            <a:off x="2555776" y="1588150"/>
            <a:ext cx="5400600" cy="369332"/>
          </a:xfrm>
          <a:prstGeom prst="rect">
            <a:avLst/>
          </a:prstGeom>
          <a:noFill/>
        </p:spPr>
        <p:txBody>
          <a:bodyPr wrap="square" rtlCol="0">
            <a:spAutoFit/>
          </a:bodyPr>
          <a:lstStyle/>
          <a:p>
            <a:r>
              <a:rPr lang="de-DE" dirty="0" err="1"/>
              <a:t>isochr</a:t>
            </a:r>
            <a:r>
              <a:rPr lang="de-DE" dirty="0"/>
              <a:t>. </a:t>
            </a:r>
            <a:r>
              <a:rPr lang="de-DE" dirty="0" err="1"/>
              <a:t>cyclotron</a:t>
            </a:r>
            <a:r>
              <a:rPr lang="de-DE" dirty="0"/>
              <a:t>: </a:t>
            </a:r>
            <a:r>
              <a:rPr lang="de-DE" b="1" dirty="0" err="1">
                <a:solidFill>
                  <a:srgbClr val="C00000"/>
                </a:solidFill>
              </a:rPr>
              <a:t>no</a:t>
            </a:r>
            <a:r>
              <a:rPr lang="de-DE" b="1" dirty="0">
                <a:solidFill>
                  <a:srgbClr val="C00000"/>
                </a:solidFill>
              </a:rPr>
              <a:t> </a:t>
            </a:r>
            <a:r>
              <a:rPr lang="de-DE" b="1" dirty="0" err="1">
                <a:solidFill>
                  <a:srgbClr val="C00000"/>
                </a:solidFill>
              </a:rPr>
              <a:t>cycling</a:t>
            </a:r>
            <a:r>
              <a:rPr lang="de-DE" dirty="0"/>
              <a:t>, </a:t>
            </a:r>
            <a:r>
              <a:rPr lang="de-DE" dirty="0" err="1"/>
              <a:t>intense</a:t>
            </a:r>
            <a:r>
              <a:rPr lang="de-DE" dirty="0"/>
              <a:t> CW beam</a:t>
            </a:r>
            <a:endParaRPr lang="de-CH" dirty="0"/>
          </a:p>
        </p:txBody>
      </p:sp>
      <p:sp>
        <p:nvSpPr>
          <p:cNvPr id="25" name="Textfeld 24"/>
          <p:cNvSpPr txBox="1"/>
          <p:nvPr/>
        </p:nvSpPr>
        <p:spPr>
          <a:xfrm>
            <a:off x="683568" y="3578818"/>
            <a:ext cx="7920880" cy="1754326"/>
          </a:xfrm>
          <a:prstGeom prst="rect">
            <a:avLst/>
          </a:prstGeom>
          <a:noFill/>
        </p:spPr>
        <p:txBody>
          <a:bodyPr wrap="square" rtlCol="0">
            <a:spAutoFit/>
          </a:bodyPr>
          <a:lstStyle/>
          <a:p>
            <a:r>
              <a:rPr lang="en-GB" b="1" dirty="0"/>
              <a:t>FFA:</a:t>
            </a:r>
          </a:p>
          <a:p>
            <a:pPr marL="285750" indent="-285750">
              <a:buFont typeface="Arial" panose="020B0604020202020204" pitchFamily="34" charset="0"/>
              <a:buChar char="•"/>
            </a:pPr>
            <a:r>
              <a:rPr lang="en-GB" dirty="0"/>
              <a:t>… a concept in-between cyclotron and synchrotron; FFA = FFAG</a:t>
            </a:r>
          </a:p>
          <a:p>
            <a:pPr marL="285750" indent="-285750">
              <a:buFont typeface="Arial" panose="020B0604020202020204" pitchFamily="34" charset="0"/>
              <a:buChar char="•"/>
            </a:pPr>
            <a:r>
              <a:rPr lang="en-GB" b="1" dirty="0"/>
              <a:t>strong focusing </a:t>
            </a:r>
            <a:r>
              <a:rPr lang="en-GB" dirty="0"/>
              <a:t>(a. gradient) compared to cyclotrons (flutter &amp; edge focusing)</a:t>
            </a:r>
          </a:p>
          <a:p>
            <a:pPr marL="285750" indent="-285750">
              <a:buFont typeface="Arial" panose="020B0604020202020204" pitchFamily="34" charset="0"/>
              <a:buChar char="•"/>
            </a:pPr>
            <a:r>
              <a:rPr lang="en-GB" b="1" dirty="0"/>
              <a:t>constant magnet strength </a:t>
            </a:r>
            <a:r>
              <a:rPr lang="en-GB" dirty="0"/>
              <a:t>over time, but frequency needs ramp</a:t>
            </a:r>
          </a:p>
          <a:p>
            <a:pPr marL="285750" indent="-285750">
              <a:buFont typeface="Arial" panose="020B0604020202020204" pitchFamily="34" charset="0"/>
              <a:buChar char="•"/>
            </a:pPr>
            <a:r>
              <a:rPr lang="en-GB" dirty="0">
                <a:sym typeface="Symbol" panose="05050102010706020507" pitchFamily="18" charset="2"/>
              </a:rPr>
              <a:t>types of FFA: </a:t>
            </a:r>
            <a:r>
              <a:rPr lang="en-GB" b="1" dirty="0">
                <a:sym typeface="Symbol" panose="05050102010706020507" pitchFamily="18" charset="2"/>
              </a:rPr>
              <a:t>different scaling of field index </a:t>
            </a:r>
            <a:r>
              <a:rPr lang="en-GB" b="1" i="1" dirty="0">
                <a:sym typeface="Symbol" panose="05050102010706020507" pitchFamily="18" charset="2"/>
              </a:rPr>
              <a:t>k </a:t>
            </a:r>
            <a:r>
              <a:rPr lang="en-GB" dirty="0">
                <a:sym typeface="Symbol" panose="05050102010706020507" pitchFamily="18" charset="2"/>
              </a:rPr>
              <a:t>with particular implications …</a:t>
            </a:r>
          </a:p>
          <a:p>
            <a:pPr marL="285750" indent="-285750">
              <a:buFont typeface="Arial" panose="020B0604020202020204" pitchFamily="34" charset="0"/>
              <a:buChar char="•"/>
            </a:pPr>
            <a:r>
              <a:rPr lang="en-GB" b="1" dirty="0">
                <a:sym typeface="Symbol" panose="05050102010706020507" pitchFamily="18" charset="2"/>
              </a:rPr>
              <a:t>applications</a:t>
            </a:r>
            <a:r>
              <a:rPr lang="en-GB" dirty="0">
                <a:sym typeface="Symbol" panose="05050102010706020507" pitchFamily="18" charset="2"/>
              </a:rPr>
              <a:t>: particle therapy, muon acceleration, high intensity</a:t>
            </a:r>
            <a:endParaRPr lang="en-GB" dirty="0"/>
          </a:p>
        </p:txBody>
      </p:sp>
    </p:spTree>
    <p:extLst>
      <p:ext uri="{BB962C8B-B14F-4D97-AF65-F5344CB8AC3E}">
        <p14:creationId xmlns:p14="http://schemas.microsoft.com/office/powerpoint/2010/main" val="39081268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Cyclotron, FFA, Synchrotron – Qualitative Comparison</a:t>
            </a:r>
          </a:p>
        </p:txBody>
      </p:sp>
      <p:sp>
        <p:nvSpPr>
          <p:cNvPr id="4" name="Slide Number Placeholder 3"/>
          <p:cNvSpPr>
            <a:spLocks noGrp="1"/>
          </p:cNvSpPr>
          <p:nvPr>
            <p:ph type="sldNum" sz="quarter" idx="10"/>
          </p:nvPr>
        </p:nvSpPr>
        <p:spPr/>
        <p:txBody>
          <a:bodyPr/>
          <a:lstStyle/>
          <a:p>
            <a:pPr>
              <a:defRPr/>
            </a:pPr>
            <a:fld id="{40486FA2-F7BB-4886-8833-4714DED97ACE}" type="slidenum">
              <a:rPr lang="en-US" smtClean="0"/>
              <a:pPr>
                <a:defRPr/>
              </a:pPr>
              <a:t>29</a:t>
            </a:fld>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7984" y="4473792"/>
            <a:ext cx="1641538" cy="1620372"/>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61724" y="4475264"/>
            <a:ext cx="1647990" cy="1626741"/>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65784" y="4789946"/>
            <a:ext cx="2117454" cy="972300"/>
          </a:xfrm>
          <a:prstGeom prst="rect">
            <a:avLst/>
          </a:prstGeom>
        </p:spPr>
      </p:pic>
      <p:graphicFrame>
        <p:nvGraphicFramePr>
          <p:cNvPr id="9" name="Table 8"/>
          <p:cNvGraphicFramePr>
            <a:graphicFrameLocks noGrp="1"/>
          </p:cNvGraphicFramePr>
          <p:nvPr/>
        </p:nvGraphicFramePr>
        <p:xfrm>
          <a:off x="425624" y="1124744"/>
          <a:ext cx="8106816" cy="2931160"/>
        </p:xfrm>
        <a:graphic>
          <a:graphicData uri="http://schemas.openxmlformats.org/drawingml/2006/table">
            <a:tbl>
              <a:tblPr firstRow="1" bandRow="1">
                <a:tableStyleId>{5940675A-B579-460E-94D1-54222C63F5DA}</a:tableStyleId>
              </a:tblPr>
              <a:tblGrid>
                <a:gridCol w="1512168">
                  <a:extLst>
                    <a:ext uri="{9D8B030D-6E8A-4147-A177-3AD203B41FA5}">
                      <a16:colId xmlns:a16="http://schemas.microsoft.com/office/drawing/2014/main" val="1397223144"/>
                    </a:ext>
                  </a:extLst>
                </a:gridCol>
                <a:gridCol w="2198216">
                  <a:extLst>
                    <a:ext uri="{9D8B030D-6E8A-4147-A177-3AD203B41FA5}">
                      <a16:colId xmlns:a16="http://schemas.microsoft.com/office/drawing/2014/main" val="1494614065"/>
                    </a:ext>
                  </a:extLst>
                </a:gridCol>
                <a:gridCol w="2198216">
                  <a:extLst>
                    <a:ext uri="{9D8B030D-6E8A-4147-A177-3AD203B41FA5}">
                      <a16:colId xmlns:a16="http://schemas.microsoft.com/office/drawing/2014/main" val="8150177"/>
                    </a:ext>
                  </a:extLst>
                </a:gridCol>
                <a:gridCol w="2198216">
                  <a:extLst>
                    <a:ext uri="{9D8B030D-6E8A-4147-A177-3AD203B41FA5}">
                      <a16:colId xmlns:a16="http://schemas.microsoft.com/office/drawing/2014/main" val="571447662"/>
                    </a:ext>
                  </a:extLst>
                </a:gridCol>
              </a:tblGrid>
              <a:tr h="370840">
                <a:tc>
                  <a:txBody>
                    <a:bodyPr/>
                    <a:lstStyle/>
                    <a:p>
                      <a:endParaRPr lang="en-US" b="1" noProof="0" dirty="0"/>
                    </a:p>
                  </a:txBody>
                  <a:tcPr>
                    <a:solidFill>
                      <a:srgbClr val="FFFFCC"/>
                    </a:solidFill>
                  </a:tcPr>
                </a:tc>
                <a:tc>
                  <a:txBody>
                    <a:bodyPr/>
                    <a:lstStyle/>
                    <a:p>
                      <a:pPr algn="ctr"/>
                      <a:r>
                        <a:rPr lang="en-US" b="1" noProof="0" dirty="0"/>
                        <a:t>AVF Cyclotron</a:t>
                      </a:r>
                    </a:p>
                  </a:txBody>
                  <a:tcPr>
                    <a:solidFill>
                      <a:srgbClr val="FFFFCC"/>
                    </a:solidFill>
                  </a:tcPr>
                </a:tc>
                <a:tc>
                  <a:txBody>
                    <a:bodyPr/>
                    <a:lstStyle/>
                    <a:p>
                      <a:pPr algn="ctr"/>
                      <a:r>
                        <a:rPr lang="en-US" b="1" noProof="0" dirty="0"/>
                        <a:t>FFA</a:t>
                      </a:r>
                    </a:p>
                  </a:txBody>
                  <a:tcPr>
                    <a:solidFill>
                      <a:srgbClr val="FFFFCC"/>
                    </a:solidFill>
                  </a:tcPr>
                </a:tc>
                <a:tc>
                  <a:txBody>
                    <a:bodyPr/>
                    <a:lstStyle/>
                    <a:p>
                      <a:pPr algn="ctr"/>
                      <a:r>
                        <a:rPr lang="en-US" b="1" noProof="0" dirty="0"/>
                        <a:t>Synchrotron</a:t>
                      </a:r>
                    </a:p>
                  </a:txBody>
                  <a:tcPr>
                    <a:solidFill>
                      <a:srgbClr val="FFFFCC"/>
                    </a:solidFill>
                  </a:tcPr>
                </a:tc>
                <a:extLst>
                  <a:ext uri="{0D108BD9-81ED-4DB2-BD59-A6C34878D82A}">
                    <a16:rowId xmlns:a16="http://schemas.microsoft.com/office/drawing/2014/main" val="1116105270"/>
                  </a:ext>
                </a:extLst>
              </a:tr>
              <a:tr h="370840">
                <a:tc>
                  <a:txBody>
                    <a:bodyPr/>
                    <a:lstStyle/>
                    <a:p>
                      <a:r>
                        <a:rPr lang="en-US" noProof="0" dirty="0"/>
                        <a:t>orbit variation?</a:t>
                      </a:r>
                    </a:p>
                  </a:txBody>
                  <a:tcPr/>
                </a:tc>
                <a:tc>
                  <a:txBody>
                    <a:bodyPr/>
                    <a:lstStyle/>
                    <a:p>
                      <a:pPr algn="ctr"/>
                      <a:r>
                        <a:rPr lang="en-US" noProof="0" dirty="0"/>
                        <a:t>large</a:t>
                      </a:r>
                    </a:p>
                  </a:txBody>
                  <a:tcPr anchor="ctr"/>
                </a:tc>
                <a:tc>
                  <a:txBody>
                    <a:bodyPr/>
                    <a:lstStyle/>
                    <a:p>
                      <a:pPr algn="ctr"/>
                      <a:r>
                        <a:rPr lang="en-US" noProof="0" dirty="0"/>
                        <a:t>small</a:t>
                      </a:r>
                    </a:p>
                  </a:txBody>
                  <a:tcPr anchor="ctr"/>
                </a:tc>
                <a:tc>
                  <a:txBody>
                    <a:bodyPr/>
                    <a:lstStyle/>
                    <a:p>
                      <a:pPr algn="ctr"/>
                      <a:r>
                        <a:rPr lang="en-US" noProof="0" dirty="0"/>
                        <a:t>none</a:t>
                      </a:r>
                    </a:p>
                  </a:txBody>
                  <a:tcPr anchor="ctr"/>
                </a:tc>
                <a:extLst>
                  <a:ext uri="{0D108BD9-81ED-4DB2-BD59-A6C34878D82A}">
                    <a16:rowId xmlns:a16="http://schemas.microsoft.com/office/drawing/2014/main" val="3353030556"/>
                  </a:ext>
                </a:extLst>
              </a:tr>
              <a:tr h="370840">
                <a:tc>
                  <a:txBody>
                    <a:bodyPr/>
                    <a:lstStyle/>
                    <a:p>
                      <a:r>
                        <a:rPr lang="en-US" noProof="0" dirty="0"/>
                        <a:t>main</a:t>
                      </a:r>
                      <a:r>
                        <a:rPr lang="en-US" baseline="0" noProof="0" dirty="0"/>
                        <a:t> </a:t>
                      </a:r>
                      <a:r>
                        <a:rPr lang="en-US" noProof="0" dirty="0"/>
                        <a:t>focusing mechanism?</a:t>
                      </a:r>
                    </a:p>
                  </a:txBody>
                  <a:tcPr/>
                </a:tc>
                <a:tc>
                  <a:txBody>
                    <a:bodyPr/>
                    <a:lstStyle/>
                    <a:p>
                      <a:pPr algn="ctr"/>
                      <a:r>
                        <a:rPr lang="en-US" noProof="0" dirty="0"/>
                        <a:t>edge focusing</a:t>
                      </a:r>
                    </a:p>
                  </a:txBody>
                  <a:tcPr anchor="ctr"/>
                </a:tc>
                <a:tc>
                  <a:txBody>
                    <a:bodyPr/>
                    <a:lstStyle/>
                    <a:p>
                      <a:pPr algn="ctr"/>
                      <a:r>
                        <a:rPr lang="en-US" noProof="0" dirty="0"/>
                        <a:t>alternate gradient</a:t>
                      </a:r>
                    </a:p>
                  </a:txBody>
                  <a:tcPr anchor="ctr"/>
                </a:tc>
                <a:tc>
                  <a:txBody>
                    <a:bodyPr/>
                    <a:lstStyle/>
                    <a:p>
                      <a:pPr algn="ctr"/>
                      <a:r>
                        <a:rPr lang="en-US" noProof="0" dirty="0"/>
                        <a:t>alternate gradient</a:t>
                      </a:r>
                    </a:p>
                  </a:txBody>
                  <a:tcPr anchor="ctr"/>
                </a:tc>
                <a:extLst>
                  <a:ext uri="{0D108BD9-81ED-4DB2-BD59-A6C34878D82A}">
                    <a16:rowId xmlns:a16="http://schemas.microsoft.com/office/drawing/2014/main" val="1858607005"/>
                  </a:ext>
                </a:extLst>
              </a:tr>
              <a:tr h="370840">
                <a:tc>
                  <a:txBody>
                    <a:bodyPr/>
                    <a:lstStyle/>
                    <a:p>
                      <a:r>
                        <a:rPr lang="en-US" noProof="0" dirty="0"/>
                        <a:t>magnets ramped?</a:t>
                      </a:r>
                    </a:p>
                  </a:txBody>
                  <a:tcPr/>
                </a:tc>
                <a:tc>
                  <a:txBody>
                    <a:bodyPr/>
                    <a:lstStyle/>
                    <a:p>
                      <a:pPr algn="ctr"/>
                      <a:r>
                        <a:rPr lang="en-US" noProof="0" dirty="0"/>
                        <a:t>no</a:t>
                      </a:r>
                    </a:p>
                  </a:txBody>
                  <a:tcPr anchor="ctr"/>
                </a:tc>
                <a:tc>
                  <a:txBody>
                    <a:bodyPr/>
                    <a:lstStyle/>
                    <a:p>
                      <a:pPr algn="ctr"/>
                      <a:r>
                        <a:rPr lang="de-CH" dirty="0" err="1"/>
                        <a:t>no</a:t>
                      </a:r>
                      <a:endParaRPr lang="de-CH" dirty="0"/>
                    </a:p>
                  </a:txBody>
                  <a:tcPr anchor="ctr"/>
                </a:tc>
                <a:tc>
                  <a:txBody>
                    <a:bodyPr/>
                    <a:lstStyle/>
                    <a:p>
                      <a:pPr algn="ctr"/>
                      <a:r>
                        <a:rPr lang="en-US" noProof="0" dirty="0"/>
                        <a:t>yes</a:t>
                      </a:r>
                    </a:p>
                  </a:txBody>
                  <a:tcPr anchor="ctr"/>
                </a:tc>
                <a:extLst>
                  <a:ext uri="{0D108BD9-81ED-4DB2-BD59-A6C34878D82A}">
                    <a16:rowId xmlns:a16="http://schemas.microsoft.com/office/drawing/2014/main" val="3692468190"/>
                  </a:ext>
                </a:extLst>
              </a:tr>
              <a:tr h="370840">
                <a:tc>
                  <a:txBody>
                    <a:bodyPr/>
                    <a:lstStyle/>
                    <a:p>
                      <a:r>
                        <a:rPr lang="en-US" noProof="0" dirty="0"/>
                        <a:t>frequency ramped?</a:t>
                      </a:r>
                    </a:p>
                  </a:txBody>
                  <a:tcPr/>
                </a:tc>
                <a:tc>
                  <a:txBody>
                    <a:bodyPr/>
                    <a:lstStyle/>
                    <a:p>
                      <a:pPr algn="ctr"/>
                      <a:r>
                        <a:rPr lang="en-US" noProof="0" dirty="0"/>
                        <a:t>no</a:t>
                      </a:r>
                    </a:p>
                  </a:txBody>
                  <a:tcPr anchor="ctr"/>
                </a:tc>
                <a:tc>
                  <a:txBody>
                    <a:bodyPr/>
                    <a:lstStyle/>
                    <a:p>
                      <a:pPr algn="ctr"/>
                      <a:r>
                        <a:rPr lang="en-US" noProof="0" dirty="0"/>
                        <a:t>yes, </a:t>
                      </a:r>
                    </a:p>
                    <a:p>
                      <a:pPr algn="ctr"/>
                      <a:r>
                        <a:rPr lang="en-US" noProof="0" dirty="0"/>
                        <a:t>no in some designs</a:t>
                      </a:r>
                    </a:p>
                  </a:txBody>
                  <a:tcPr anchor="ctr"/>
                </a:tc>
                <a:tc>
                  <a:txBody>
                    <a:bodyPr/>
                    <a:lstStyle/>
                    <a:p>
                      <a:pPr algn="ctr"/>
                      <a:r>
                        <a:rPr lang="en-US" noProof="0" dirty="0"/>
                        <a:t>no</a:t>
                      </a:r>
                    </a:p>
                  </a:txBody>
                  <a:tcPr anchor="ctr"/>
                </a:tc>
                <a:extLst>
                  <a:ext uri="{0D108BD9-81ED-4DB2-BD59-A6C34878D82A}">
                    <a16:rowId xmlns:a16="http://schemas.microsoft.com/office/drawing/2014/main" val="3596653906"/>
                  </a:ext>
                </a:extLst>
              </a:tr>
            </a:tbl>
          </a:graphicData>
        </a:graphic>
      </p:graphicFrame>
      <p:sp>
        <p:nvSpPr>
          <p:cNvPr id="10" name="TextBox 9"/>
          <p:cNvSpPr txBox="1"/>
          <p:nvPr/>
        </p:nvSpPr>
        <p:spPr>
          <a:xfrm>
            <a:off x="457200" y="4941168"/>
            <a:ext cx="1234480" cy="646331"/>
          </a:xfrm>
          <a:prstGeom prst="rect">
            <a:avLst/>
          </a:prstGeom>
          <a:noFill/>
        </p:spPr>
        <p:txBody>
          <a:bodyPr wrap="square" rtlCol="0">
            <a:spAutoFit/>
          </a:bodyPr>
          <a:lstStyle/>
          <a:p>
            <a:r>
              <a:rPr lang="de-CH" dirty="0" err="1"/>
              <a:t>section</a:t>
            </a:r>
            <a:r>
              <a:rPr lang="de-CH" dirty="0"/>
              <a:t> </a:t>
            </a:r>
            <a:r>
              <a:rPr lang="de-CH" dirty="0" err="1"/>
              <a:t>sketch</a:t>
            </a:r>
            <a:endParaRPr lang="de-CH" dirty="0"/>
          </a:p>
        </p:txBody>
      </p:sp>
    </p:spTree>
    <p:extLst>
      <p:ext uri="{BB962C8B-B14F-4D97-AF65-F5344CB8AC3E}">
        <p14:creationId xmlns:p14="http://schemas.microsoft.com/office/powerpoint/2010/main" val="1260807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p:cNvSpPr>
            <a:spLocks noGrp="1"/>
          </p:cNvSpPr>
          <p:nvPr>
            <p:ph type="title"/>
          </p:nvPr>
        </p:nvSpPr>
        <p:spPr>
          <a:xfrm>
            <a:off x="457200" y="274638"/>
            <a:ext cx="8229600" cy="777875"/>
          </a:xfrm>
        </p:spPr>
        <p:txBody>
          <a:bodyPr/>
          <a:lstStyle/>
          <a:p>
            <a:r>
              <a:rPr lang="de-DE" dirty="0" err="1"/>
              <a:t>Cyclotrons</a:t>
            </a:r>
            <a:r>
              <a:rPr lang="de-DE" dirty="0"/>
              <a:t> II - Outline</a:t>
            </a:r>
            <a:endParaRPr lang="de-CH" dirty="0"/>
          </a:p>
        </p:txBody>
      </p:sp>
      <p:sp>
        <p:nvSpPr>
          <p:cNvPr id="3" name="Inhaltsplatzhalter 2"/>
          <p:cNvSpPr>
            <a:spLocks noGrp="1"/>
          </p:cNvSpPr>
          <p:nvPr>
            <p:ph idx="1"/>
          </p:nvPr>
        </p:nvSpPr>
        <p:spPr>
          <a:xfrm>
            <a:off x="539552" y="1196975"/>
            <a:ext cx="8280920" cy="4929188"/>
          </a:xfrm>
        </p:spPr>
        <p:txBody>
          <a:bodyPr rtlCol="0">
            <a:normAutofit/>
          </a:bodyPr>
          <a:lstStyle/>
          <a:p>
            <a:pPr fontAlgn="auto">
              <a:spcAft>
                <a:spcPts val="0"/>
              </a:spcAft>
              <a:defRPr/>
            </a:pPr>
            <a:r>
              <a:rPr lang="en-US" dirty="0"/>
              <a:t>brief review of the previous lesson</a:t>
            </a:r>
          </a:p>
          <a:p>
            <a:pPr fontAlgn="auto">
              <a:spcAft>
                <a:spcPts val="0"/>
              </a:spcAft>
              <a:defRPr/>
            </a:pPr>
            <a:r>
              <a:rPr lang="en-US" dirty="0"/>
              <a:t>cyclotron subsystems </a:t>
            </a:r>
            <a:endParaRPr lang="en-US" sz="1500" dirty="0"/>
          </a:p>
          <a:p>
            <a:pPr marL="457200" lvl="1" indent="0" fontAlgn="auto">
              <a:spcAft>
                <a:spcPts val="0"/>
              </a:spcAft>
              <a:buNone/>
              <a:defRPr/>
            </a:pPr>
            <a:r>
              <a:rPr lang="en-US" b="1" dirty="0"/>
              <a:t>Injection/extraction schemes, RF systems/resonators, magnets, vacuum issues, instrumentation</a:t>
            </a:r>
          </a:p>
          <a:p>
            <a:pPr fontAlgn="auto">
              <a:spcAft>
                <a:spcPts val="0"/>
              </a:spcAft>
              <a:defRPr/>
            </a:pPr>
            <a:r>
              <a:rPr lang="en-US" dirty="0"/>
              <a:t>FFA = Fixed Field Alternating Gradient Accelerators</a:t>
            </a:r>
            <a:endParaRPr lang="en-US" sz="1500" dirty="0"/>
          </a:p>
          <a:p>
            <a:pPr marL="400050" lvl="1" indent="0">
              <a:buNone/>
            </a:pPr>
            <a:r>
              <a:rPr lang="en-US" b="1" dirty="0">
                <a:solidFill>
                  <a:schemeClr val="tx1">
                    <a:lumMod val="65000"/>
                    <a:lumOff val="35000"/>
                  </a:schemeClr>
                </a:solidFill>
              </a:rPr>
              <a:t>conceptual, scaling vs non-scaling, specific FFA technologies</a:t>
            </a:r>
          </a:p>
          <a:p>
            <a:pPr fontAlgn="auto">
              <a:spcAft>
                <a:spcPts val="0"/>
              </a:spcAft>
              <a:defRPr/>
            </a:pPr>
            <a:r>
              <a:rPr lang="en-US" dirty="0"/>
              <a:t>discussion</a:t>
            </a:r>
          </a:p>
          <a:p>
            <a:pPr marL="457200" lvl="1" indent="0" fontAlgn="auto">
              <a:spcAft>
                <a:spcPts val="0"/>
              </a:spcAft>
              <a:buNone/>
              <a:defRPr/>
            </a:pPr>
            <a:r>
              <a:rPr lang="en-US" b="1" dirty="0"/>
              <a:t>classification of circular accelerators, Pro’s and Con’s of cyclotrons/FFA for different applications</a:t>
            </a:r>
            <a:endParaRPr lang="en-US" dirty="0"/>
          </a:p>
        </p:txBody>
      </p:sp>
      <p:sp>
        <p:nvSpPr>
          <p:cNvPr id="4" name="Foliennummernplatzhalter 3"/>
          <p:cNvSpPr>
            <a:spLocks noGrp="1"/>
          </p:cNvSpPr>
          <p:nvPr>
            <p:ph type="sldNum" sz="quarter" idx="10"/>
          </p:nvPr>
        </p:nvSpPr>
        <p:spPr/>
        <p:txBody>
          <a:bodyPr/>
          <a:lstStyle/>
          <a:p>
            <a:pPr>
              <a:defRPr/>
            </a:pPr>
            <a:fld id="{7C1BEAC5-83B9-4366-B3B7-83874AC5CED8}" type="slidenum">
              <a:rPr lang="de-CH"/>
              <a:pPr>
                <a:defRPr/>
              </a:pPr>
              <a:t>3</a:t>
            </a:fld>
            <a:endParaRPr lang="de-CH"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FFA </a:t>
            </a:r>
            <a:r>
              <a:rPr lang="de-DE" dirty="0" err="1"/>
              <a:t>developments</a:t>
            </a:r>
            <a:r>
              <a:rPr lang="de-DE" dirty="0"/>
              <a:t> </a:t>
            </a:r>
            <a:r>
              <a:rPr lang="de-DE" dirty="0" err="1"/>
              <a:t>over</a:t>
            </a:r>
            <a:r>
              <a:rPr lang="de-DE" dirty="0"/>
              <a:t> time</a:t>
            </a:r>
            <a:endParaRPr lang="de-CH" dirty="0"/>
          </a:p>
        </p:txBody>
      </p:sp>
      <p:sp>
        <p:nvSpPr>
          <p:cNvPr id="3" name="Inhaltsplatzhalter 2"/>
          <p:cNvSpPr>
            <a:spLocks noGrp="1"/>
          </p:cNvSpPr>
          <p:nvPr>
            <p:ph idx="1"/>
          </p:nvPr>
        </p:nvSpPr>
        <p:spPr>
          <a:xfrm>
            <a:off x="457200" y="1196753"/>
            <a:ext cx="4618856" cy="2448272"/>
          </a:xfrm>
        </p:spPr>
        <p:txBody>
          <a:bodyPr/>
          <a:lstStyle/>
          <a:p>
            <a:pPr marL="0" indent="0">
              <a:buNone/>
            </a:pPr>
            <a:r>
              <a:rPr lang="de-DE" sz="1600" b="1" dirty="0"/>
              <a:t>1956</a:t>
            </a:r>
            <a:r>
              <a:rPr lang="de-DE" sz="1600" dirty="0"/>
              <a:t>: </a:t>
            </a:r>
            <a:r>
              <a:rPr lang="de-DE" sz="1600" dirty="0" err="1"/>
              <a:t>Symon</a:t>
            </a:r>
            <a:r>
              <a:rPr lang="de-DE" sz="1600" dirty="0"/>
              <a:t>, </a:t>
            </a:r>
            <a:r>
              <a:rPr lang="de-DE" sz="1600" dirty="0" err="1"/>
              <a:t>Kerst</a:t>
            </a:r>
            <a:r>
              <a:rPr lang="de-DE" sz="1600" dirty="0"/>
              <a:t> et al (US), </a:t>
            </a:r>
            <a:r>
              <a:rPr lang="de-DE" sz="1600" dirty="0" err="1"/>
              <a:t>Ohkawa</a:t>
            </a:r>
            <a:r>
              <a:rPr lang="de-DE" sz="1600" dirty="0"/>
              <a:t> (JP), </a:t>
            </a:r>
            <a:r>
              <a:rPr lang="de-DE" sz="1600" dirty="0" err="1"/>
              <a:t>Kolomensky</a:t>
            </a:r>
            <a:r>
              <a:rPr lang="de-DE" sz="1600" dirty="0"/>
              <a:t> (SU)</a:t>
            </a:r>
          </a:p>
          <a:p>
            <a:pPr marL="0" indent="0">
              <a:buNone/>
            </a:pPr>
            <a:r>
              <a:rPr lang="de-DE" sz="1600" b="1" dirty="0"/>
              <a:t>1950-60</a:t>
            </a:r>
            <a:r>
              <a:rPr lang="de-DE" sz="1600" dirty="0"/>
              <a:t>: MURA Group </a:t>
            </a:r>
            <a:r>
              <a:rPr lang="en-US" sz="1600" dirty="0"/>
              <a:t>(Mid-western Universities Research Association)</a:t>
            </a:r>
            <a:r>
              <a:rPr lang="de-DE" sz="1600" dirty="0"/>
              <a:t>, </a:t>
            </a:r>
            <a:r>
              <a:rPr lang="de-DE" sz="1600" dirty="0" err="1"/>
              <a:t>electron</a:t>
            </a:r>
            <a:r>
              <a:rPr lang="de-DE" sz="1600" dirty="0"/>
              <a:t> </a:t>
            </a:r>
            <a:r>
              <a:rPr lang="de-DE" sz="1600" dirty="0" err="1"/>
              <a:t>models</a:t>
            </a:r>
            <a:endParaRPr lang="de-DE" sz="1600" dirty="0"/>
          </a:p>
          <a:p>
            <a:pPr marL="0" indent="0">
              <a:buNone/>
            </a:pPr>
            <a:r>
              <a:rPr lang="de-DE" sz="1600" b="1" dirty="0" err="1"/>
              <a:t>from</a:t>
            </a:r>
            <a:r>
              <a:rPr lang="de-DE" sz="1600" b="1" dirty="0"/>
              <a:t> 2003</a:t>
            </a:r>
            <a:r>
              <a:rPr lang="de-DE" sz="1600" dirty="0"/>
              <a:t>: </a:t>
            </a:r>
            <a:r>
              <a:rPr lang="de-DE" sz="1600" dirty="0" err="1"/>
              <a:t>Y.Mori</a:t>
            </a:r>
            <a:r>
              <a:rPr lang="de-DE" sz="1600" dirty="0"/>
              <a:t> et al, Univ. Kyoto </a:t>
            </a:r>
            <a:r>
              <a:rPr lang="de-DE" sz="1600" dirty="0" err="1"/>
              <a:t>proton</a:t>
            </a:r>
            <a:r>
              <a:rPr lang="de-DE" sz="1600" dirty="0"/>
              <a:t> </a:t>
            </a:r>
            <a:r>
              <a:rPr lang="de-DE" sz="1600" dirty="0" err="1"/>
              <a:t>accelerators</a:t>
            </a:r>
            <a:endParaRPr lang="de-DE" sz="1600" dirty="0"/>
          </a:p>
          <a:p>
            <a:pPr marL="0" indent="0">
              <a:buNone/>
            </a:pPr>
            <a:r>
              <a:rPr lang="de-DE" sz="1600" b="1" dirty="0" err="1"/>
              <a:t>recently</a:t>
            </a:r>
            <a:r>
              <a:rPr lang="de-DE" sz="1600" dirty="0"/>
              <a:t>: EMMA </a:t>
            </a:r>
            <a:r>
              <a:rPr lang="de-DE" sz="1600" dirty="0" err="1"/>
              <a:t>electron</a:t>
            </a:r>
            <a:r>
              <a:rPr lang="de-DE" sz="1600" dirty="0"/>
              <a:t> </a:t>
            </a:r>
            <a:r>
              <a:rPr lang="de-DE" sz="1600" dirty="0" err="1"/>
              <a:t>model</a:t>
            </a:r>
            <a:r>
              <a:rPr lang="de-DE" sz="1600" dirty="0"/>
              <a:t> non-</a:t>
            </a:r>
            <a:r>
              <a:rPr lang="de-DE" sz="1600" dirty="0" err="1"/>
              <a:t>scaling</a:t>
            </a:r>
            <a:r>
              <a:rPr lang="de-DE" sz="1600" dirty="0"/>
              <a:t> FFA in </a:t>
            </a:r>
            <a:r>
              <a:rPr lang="de-DE" sz="1600" dirty="0" err="1"/>
              <a:t>Daresbury</a:t>
            </a:r>
            <a:endParaRPr lang="de-CH" sz="1600" dirty="0"/>
          </a:p>
        </p:txBody>
      </p:sp>
      <p:sp>
        <p:nvSpPr>
          <p:cNvPr id="4" name="Foliennummernplatzhalter 3"/>
          <p:cNvSpPr>
            <a:spLocks noGrp="1"/>
          </p:cNvSpPr>
          <p:nvPr>
            <p:ph type="sldNum" sz="quarter" idx="10"/>
          </p:nvPr>
        </p:nvSpPr>
        <p:spPr/>
        <p:txBody>
          <a:bodyPr/>
          <a:lstStyle/>
          <a:p>
            <a:pPr>
              <a:defRPr/>
            </a:pPr>
            <a:fld id="{40486FA2-F7BB-4886-8833-4714DED97ACE}" type="slidenum">
              <a:rPr lang="en-US" smtClean="0"/>
              <a:pPr>
                <a:defRPr/>
              </a:pPr>
              <a:t>30</a:t>
            </a:fld>
            <a:endParaRPr lang="en-US" dirty="0"/>
          </a:p>
        </p:txBody>
      </p:sp>
      <p:pic>
        <p:nvPicPr>
          <p:cNvPr id="5" name="Grafik 4"/>
          <p:cNvPicPr>
            <a:picLocks noChangeAspect="1"/>
          </p:cNvPicPr>
          <p:nvPr/>
        </p:nvPicPr>
        <p:blipFill>
          <a:blip r:embed="rId2"/>
          <a:stretch>
            <a:fillRect/>
          </a:stretch>
        </p:blipFill>
        <p:spPr>
          <a:xfrm>
            <a:off x="4866209" y="1010861"/>
            <a:ext cx="4271659" cy="731822"/>
          </a:xfrm>
          <a:prstGeom prst="rect">
            <a:avLst/>
          </a:prstGeom>
        </p:spPr>
      </p:pic>
      <p:pic>
        <p:nvPicPr>
          <p:cNvPr id="6" name="Grafik 5"/>
          <p:cNvPicPr>
            <a:picLocks noChangeAspect="1"/>
          </p:cNvPicPr>
          <p:nvPr/>
        </p:nvPicPr>
        <p:blipFill>
          <a:blip r:embed="rId3"/>
          <a:stretch>
            <a:fillRect/>
          </a:stretch>
        </p:blipFill>
        <p:spPr>
          <a:xfrm>
            <a:off x="6220725" y="1828215"/>
            <a:ext cx="2501843" cy="1895491"/>
          </a:xfrm>
          <a:prstGeom prst="rect">
            <a:avLst/>
          </a:prstGeom>
        </p:spPr>
      </p:pic>
      <p:pic>
        <p:nvPicPr>
          <p:cNvPr id="8" name="Grafik 7"/>
          <p:cNvPicPr>
            <a:picLocks noChangeAspect="1"/>
          </p:cNvPicPr>
          <p:nvPr/>
        </p:nvPicPr>
        <p:blipFill>
          <a:blip r:embed="rId4"/>
          <a:stretch>
            <a:fillRect/>
          </a:stretch>
        </p:blipFill>
        <p:spPr>
          <a:xfrm>
            <a:off x="683567" y="4151340"/>
            <a:ext cx="2324535" cy="1808728"/>
          </a:xfrm>
          <a:prstGeom prst="rect">
            <a:avLst/>
          </a:prstGeom>
        </p:spPr>
      </p:pic>
      <p:pic>
        <p:nvPicPr>
          <p:cNvPr id="9" name="Grafik 8"/>
          <p:cNvPicPr>
            <a:picLocks noChangeAspect="1"/>
          </p:cNvPicPr>
          <p:nvPr/>
        </p:nvPicPr>
        <p:blipFill>
          <a:blip r:embed="rId5"/>
          <a:stretch>
            <a:fillRect/>
          </a:stretch>
        </p:blipFill>
        <p:spPr>
          <a:xfrm>
            <a:off x="3526819" y="4151339"/>
            <a:ext cx="2477536" cy="1838404"/>
          </a:xfrm>
          <a:prstGeom prst="rect">
            <a:avLst/>
          </a:prstGeom>
        </p:spPr>
      </p:pic>
      <p:sp>
        <p:nvSpPr>
          <p:cNvPr id="10" name="Textfeld 9"/>
          <p:cNvSpPr txBox="1"/>
          <p:nvPr/>
        </p:nvSpPr>
        <p:spPr>
          <a:xfrm>
            <a:off x="3739377" y="5968916"/>
            <a:ext cx="2052420" cy="461665"/>
          </a:xfrm>
          <a:prstGeom prst="rect">
            <a:avLst/>
          </a:prstGeom>
          <a:noFill/>
        </p:spPr>
        <p:txBody>
          <a:bodyPr wrap="square" rtlCol="0">
            <a:spAutoFit/>
          </a:bodyPr>
          <a:lstStyle/>
          <a:p>
            <a:r>
              <a:rPr lang="de-DE" sz="1200" dirty="0"/>
              <a:t>20 </a:t>
            </a:r>
            <a:r>
              <a:rPr lang="de-DE" sz="1200" dirty="0" err="1"/>
              <a:t>MeV</a:t>
            </a:r>
            <a:r>
              <a:rPr lang="de-DE" sz="1200" dirty="0"/>
              <a:t> </a:t>
            </a:r>
            <a:r>
              <a:rPr lang="de-DE" sz="1200" dirty="0" err="1"/>
              <a:t>booster</a:t>
            </a:r>
            <a:r>
              <a:rPr lang="de-DE" sz="1200" dirty="0"/>
              <a:t> &amp; 150MeV </a:t>
            </a:r>
            <a:r>
              <a:rPr lang="de-DE" sz="1200" dirty="0" err="1"/>
              <a:t>main</a:t>
            </a:r>
            <a:r>
              <a:rPr lang="de-DE" sz="1200" dirty="0"/>
              <a:t> ring, Kyoto University</a:t>
            </a:r>
            <a:endParaRPr lang="de-CH" sz="1200" dirty="0"/>
          </a:p>
        </p:txBody>
      </p:sp>
      <p:sp>
        <p:nvSpPr>
          <p:cNvPr id="11" name="Textfeld 10"/>
          <p:cNvSpPr txBox="1"/>
          <p:nvPr/>
        </p:nvSpPr>
        <p:spPr>
          <a:xfrm>
            <a:off x="819624" y="5982888"/>
            <a:ext cx="2117760" cy="276999"/>
          </a:xfrm>
          <a:prstGeom prst="rect">
            <a:avLst/>
          </a:prstGeom>
          <a:noFill/>
        </p:spPr>
        <p:txBody>
          <a:bodyPr wrap="square" rtlCol="0">
            <a:spAutoFit/>
          </a:bodyPr>
          <a:lstStyle/>
          <a:p>
            <a:r>
              <a:rPr lang="de-DE" sz="1200" dirty="0"/>
              <a:t>MURA 50 </a:t>
            </a:r>
            <a:r>
              <a:rPr lang="de-DE" sz="1200" dirty="0" err="1"/>
              <a:t>MeV</a:t>
            </a:r>
            <a:r>
              <a:rPr lang="de-DE" sz="1200" dirty="0"/>
              <a:t> </a:t>
            </a:r>
            <a:r>
              <a:rPr lang="de-DE" sz="1200" dirty="0" err="1"/>
              <a:t>electron</a:t>
            </a:r>
            <a:r>
              <a:rPr lang="de-DE" sz="1200" dirty="0"/>
              <a:t> </a:t>
            </a:r>
            <a:r>
              <a:rPr lang="de-DE" sz="1200" dirty="0" err="1"/>
              <a:t>model</a:t>
            </a:r>
            <a:endParaRPr lang="de-CH" sz="1200" dirty="0"/>
          </a:p>
        </p:txBody>
      </p:sp>
      <p:pic>
        <p:nvPicPr>
          <p:cNvPr id="12" name="Grafik 11"/>
          <p:cNvPicPr>
            <a:picLocks noChangeAspect="1"/>
          </p:cNvPicPr>
          <p:nvPr/>
        </p:nvPicPr>
        <p:blipFill>
          <a:blip r:embed="rId6"/>
          <a:stretch>
            <a:fillRect/>
          </a:stretch>
        </p:blipFill>
        <p:spPr>
          <a:xfrm>
            <a:off x="6549442" y="4143506"/>
            <a:ext cx="2205878" cy="1846236"/>
          </a:xfrm>
          <a:prstGeom prst="rect">
            <a:avLst/>
          </a:prstGeom>
        </p:spPr>
      </p:pic>
      <p:sp>
        <p:nvSpPr>
          <p:cNvPr id="13" name="Textfeld 12"/>
          <p:cNvSpPr txBox="1"/>
          <p:nvPr/>
        </p:nvSpPr>
        <p:spPr>
          <a:xfrm>
            <a:off x="6593790" y="5966183"/>
            <a:ext cx="2052420" cy="461665"/>
          </a:xfrm>
          <a:prstGeom prst="rect">
            <a:avLst/>
          </a:prstGeom>
          <a:noFill/>
        </p:spPr>
        <p:txBody>
          <a:bodyPr wrap="square" rtlCol="0">
            <a:spAutoFit/>
          </a:bodyPr>
          <a:lstStyle/>
          <a:p>
            <a:r>
              <a:rPr lang="de-DE" sz="1200" dirty="0"/>
              <a:t>EMMA: 10-20 </a:t>
            </a:r>
            <a:r>
              <a:rPr lang="de-DE" sz="1200" dirty="0" err="1"/>
              <a:t>MeV</a:t>
            </a:r>
            <a:r>
              <a:rPr lang="de-DE" sz="1200" dirty="0"/>
              <a:t> </a:t>
            </a:r>
            <a:r>
              <a:rPr lang="de-DE" sz="1200" dirty="0" err="1"/>
              <a:t>electron</a:t>
            </a:r>
            <a:r>
              <a:rPr lang="de-DE" sz="1200" dirty="0"/>
              <a:t> linear non-</a:t>
            </a:r>
            <a:r>
              <a:rPr lang="de-DE" sz="1200" dirty="0" err="1"/>
              <a:t>scaling</a:t>
            </a:r>
            <a:r>
              <a:rPr lang="de-DE" sz="1200" dirty="0"/>
              <a:t> FFA</a:t>
            </a:r>
            <a:endParaRPr lang="de-CH" sz="1200" dirty="0"/>
          </a:p>
        </p:txBody>
      </p:sp>
    </p:spTree>
    <p:extLst>
      <p:ext uri="{BB962C8B-B14F-4D97-AF65-F5344CB8AC3E}">
        <p14:creationId xmlns:p14="http://schemas.microsoft.com/office/powerpoint/2010/main" val="20434716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scaling</a:t>
            </a:r>
            <a:r>
              <a:rPr lang="de-DE" dirty="0"/>
              <a:t> FFA</a:t>
            </a:r>
            <a:endParaRPr lang="de-CH" dirty="0"/>
          </a:p>
        </p:txBody>
      </p:sp>
      <p:sp>
        <p:nvSpPr>
          <p:cNvPr id="4" name="Foliennummernplatzhalter 3"/>
          <p:cNvSpPr>
            <a:spLocks noGrp="1"/>
          </p:cNvSpPr>
          <p:nvPr>
            <p:ph type="sldNum" sz="quarter" idx="10"/>
          </p:nvPr>
        </p:nvSpPr>
        <p:spPr/>
        <p:txBody>
          <a:bodyPr/>
          <a:lstStyle/>
          <a:p>
            <a:pPr>
              <a:defRPr/>
            </a:pPr>
            <a:fld id="{40486FA2-F7BB-4886-8833-4714DED97ACE}" type="slidenum">
              <a:rPr lang="en-US" smtClean="0"/>
              <a:pPr>
                <a:defRPr/>
              </a:pPr>
              <a:t>31</a:t>
            </a:fld>
            <a:endParaRPr lang="en-US" dirty="0"/>
          </a:p>
        </p:txBody>
      </p:sp>
      <p:pic>
        <p:nvPicPr>
          <p:cNvPr id="5" name="Grafik 4"/>
          <p:cNvPicPr>
            <a:picLocks noChangeAspect="1"/>
          </p:cNvPicPr>
          <p:nvPr/>
        </p:nvPicPr>
        <p:blipFill>
          <a:blip r:embed="rId5"/>
          <a:stretch>
            <a:fillRect/>
          </a:stretch>
        </p:blipFill>
        <p:spPr>
          <a:xfrm>
            <a:off x="5247456" y="1339151"/>
            <a:ext cx="3375125" cy="1875025"/>
          </a:xfrm>
          <a:prstGeom prst="rect">
            <a:avLst/>
          </a:prstGeom>
        </p:spPr>
      </p:pic>
      <p:sp>
        <p:nvSpPr>
          <p:cNvPr id="3" name="Textfeld 2"/>
          <p:cNvSpPr txBox="1"/>
          <p:nvPr/>
        </p:nvSpPr>
        <p:spPr>
          <a:xfrm>
            <a:off x="971600" y="1676498"/>
            <a:ext cx="3888432" cy="1477328"/>
          </a:xfrm>
          <a:prstGeom prst="rect">
            <a:avLst/>
          </a:prstGeom>
          <a:noFill/>
        </p:spPr>
        <p:txBody>
          <a:bodyPr wrap="square" rtlCol="0">
            <a:spAutoFit/>
          </a:bodyPr>
          <a:lstStyle/>
          <a:p>
            <a:r>
              <a:rPr lang="en-US" b="1" dirty="0"/>
              <a:t>idea: keep field index </a:t>
            </a:r>
            <a:r>
              <a:rPr lang="en-US" b="1" i="1" dirty="0"/>
              <a:t>k</a:t>
            </a:r>
            <a:r>
              <a:rPr lang="en-US" b="1" dirty="0"/>
              <a:t> constant</a:t>
            </a:r>
          </a:p>
          <a:p>
            <a:pPr marL="285750" indent="-285750">
              <a:buFont typeface="Symbol" panose="05050102010706020507" pitchFamily="18" charset="2"/>
              <a:buChar char="®"/>
            </a:pPr>
            <a:r>
              <a:rPr lang="en-US" dirty="0">
                <a:sym typeface="Symbol" panose="05050102010706020507" pitchFamily="18" charset="2"/>
              </a:rPr>
              <a:t>no resonance crossing</a:t>
            </a:r>
          </a:p>
          <a:p>
            <a:pPr marL="285750" indent="-285750">
              <a:buFont typeface="Symbol" panose="05050102010706020507" pitchFamily="18" charset="2"/>
              <a:buChar char="®"/>
            </a:pPr>
            <a:r>
              <a:rPr lang="en-US" dirty="0">
                <a:sym typeface="Symbol" panose="05050102010706020507" pitchFamily="18" charset="2"/>
              </a:rPr>
              <a:t>zero chromaticity, large acceptance</a:t>
            </a:r>
          </a:p>
          <a:p>
            <a:pPr marL="285750" indent="-285750">
              <a:buFont typeface="Symbol" panose="05050102010706020507" pitchFamily="18" charset="2"/>
              <a:buChar char="®"/>
            </a:pPr>
            <a:r>
              <a:rPr lang="en-US" dirty="0">
                <a:sym typeface="Symbol" panose="05050102010706020507" pitchFamily="18" charset="2"/>
              </a:rPr>
              <a:t>self similar orbits</a:t>
            </a:r>
          </a:p>
          <a:p>
            <a:pPr marL="285750" indent="-285750">
              <a:buFont typeface="Symbol" panose="05050102010706020507" pitchFamily="18" charset="2"/>
              <a:buChar char="®"/>
            </a:pPr>
            <a:r>
              <a:rPr lang="en-US" dirty="0">
                <a:sym typeface="Symbol" panose="05050102010706020507" pitchFamily="18" charset="2"/>
              </a:rPr>
              <a:t>but not isochronous, need f-sweep !</a:t>
            </a:r>
            <a:endParaRPr lang="en-US" dirty="0"/>
          </a:p>
        </p:txBody>
      </p:sp>
      <p:pic>
        <p:nvPicPr>
          <p:cNvPr id="14" name="Grafik 13"/>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1194033" y="3731201"/>
            <a:ext cx="2106930" cy="340995"/>
          </a:xfrm>
          <a:prstGeom prst="rect">
            <a:avLst/>
          </a:prstGeom>
        </p:spPr>
      </p:pic>
      <p:sp>
        <p:nvSpPr>
          <p:cNvPr id="10" name="Textfeld 9"/>
          <p:cNvSpPr txBox="1"/>
          <p:nvPr/>
        </p:nvSpPr>
        <p:spPr>
          <a:xfrm>
            <a:off x="5570984" y="4360739"/>
            <a:ext cx="1296144" cy="369332"/>
          </a:xfrm>
          <a:prstGeom prst="rect">
            <a:avLst/>
          </a:prstGeom>
          <a:noFill/>
        </p:spPr>
        <p:txBody>
          <a:bodyPr wrap="square" rtlCol="0">
            <a:spAutoFit/>
          </a:bodyPr>
          <a:lstStyle/>
          <a:p>
            <a:r>
              <a:rPr lang="de-DE" dirty="0" err="1"/>
              <a:t>sector</a:t>
            </a:r>
            <a:r>
              <a:rPr lang="de-DE" dirty="0"/>
              <a:t> type</a:t>
            </a:r>
            <a:endParaRPr lang="de-CH" dirty="0"/>
          </a:p>
        </p:txBody>
      </p:sp>
      <p:sp>
        <p:nvSpPr>
          <p:cNvPr id="11" name="Textfeld 10"/>
          <p:cNvSpPr txBox="1"/>
          <p:nvPr/>
        </p:nvSpPr>
        <p:spPr>
          <a:xfrm>
            <a:off x="5580112" y="5092076"/>
            <a:ext cx="1296144" cy="369332"/>
          </a:xfrm>
          <a:prstGeom prst="rect">
            <a:avLst/>
          </a:prstGeom>
          <a:noFill/>
        </p:spPr>
        <p:txBody>
          <a:bodyPr wrap="square" rtlCol="0">
            <a:spAutoFit/>
          </a:bodyPr>
          <a:lstStyle/>
          <a:p>
            <a:r>
              <a:rPr lang="de-DE" dirty="0"/>
              <a:t>spiral type</a:t>
            </a:r>
            <a:endParaRPr lang="de-CH" dirty="0"/>
          </a:p>
        </p:txBody>
      </p:sp>
      <p:pic>
        <p:nvPicPr>
          <p:cNvPr id="13" name="Grafik 12"/>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1194033" y="4287278"/>
            <a:ext cx="2642235" cy="516255"/>
          </a:xfrm>
          <a:prstGeom prst="rect">
            <a:avLst/>
          </a:prstGeom>
        </p:spPr>
      </p:pic>
      <p:sp>
        <p:nvSpPr>
          <p:cNvPr id="15" name="Textfeld 14"/>
          <p:cNvSpPr txBox="1"/>
          <p:nvPr/>
        </p:nvSpPr>
        <p:spPr>
          <a:xfrm>
            <a:off x="5570984" y="3717032"/>
            <a:ext cx="1296144" cy="369332"/>
          </a:xfrm>
          <a:prstGeom prst="rect">
            <a:avLst/>
          </a:prstGeom>
          <a:noFill/>
        </p:spPr>
        <p:txBody>
          <a:bodyPr wrap="square" rtlCol="0">
            <a:spAutoFit/>
          </a:bodyPr>
          <a:lstStyle/>
          <a:p>
            <a:r>
              <a:rPr lang="de-DE" dirty="0" err="1"/>
              <a:t>field</a:t>
            </a:r>
            <a:r>
              <a:rPr lang="de-DE" dirty="0"/>
              <a:t> </a:t>
            </a:r>
            <a:r>
              <a:rPr lang="de-DE" dirty="0" err="1"/>
              <a:t>index</a:t>
            </a:r>
            <a:endParaRPr lang="de-CH" dirty="0"/>
          </a:p>
        </p:txBody>
      </p:sp>
      <p:pic>
        <p:nvPicPr>
          <p:cNvPr id="19" name="Grafik 18"/>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1194033" y="5018615"/>
            <a:ext cx="4051935" cy="516255"/>
          </a:xfrm>
          <a:prstGeom prst="rect">
            <a:avLst/>
          </a:prstGeom>
        </p:spPr>
      </p:pic>
      <p:sp>
        <p:nvSpPr>
          <p:cNvPr id="6" name="Textfeld 5"/>
          <p:cNvSpPr txBox="1"/>
          <p:nvPr/>
        </p:nvSpPr>
        <p:spPr>
          <a:xfrm>
            <a:off x="7164288" y="3162159"/>
            <a:ext cx="1584176" cy="261610"/>
          </a:xfrm>
          <a:prstGeom prst="rect">
            <a:avLst/>
          </a:prstGeom>
          <a:noFill/>
        </p:spPr>
        <p:txBody>
          <a:bodyPr wrap="square" rtlCol="0">
            <a:spAutoFit/>
          </a:bodyPr>
          <a:lstStyle/>
          <a:p>
            <a:r>
              <a:rPr lang="de-DE" sz="1100" dirty="0"/>
              <a:t>[</a:t>
            </a:r>
            <a:r>
              <a:rPr lang="de-DE" sz="1100" dirty="0" err="1"/>
              <a:t>courtesy</a:t>
            </a:r>
            <a:r>
              <a:rPr lang="de-DE" sz="1100" dirty="0"/>
              <a:t> </a:t>
            </a:r>
            <a:r>
              <a:rPr lang="de-DE" sz="1100" dirty="0" err="1"/>
              <a:t>M.Craddock</a:t>
            </a:r>
            <a:r>
              <a:rPr lang="de-DE" sz="1100" dirty="0"/>
              <a:t>]</a:t>
            </a:r>
            <a:endParaRPr lang="de-CH" sz="1100" dirty="0"/>
          </a:p>
        </p:txBody>
      </p:sp>
    </p:spTree>
    <p:extLst>
      <p:ext uri="{BB962C8B-B14F-4D97-AF65-F5344CB8AC3E}">
        <p14:creationId xmlns:p14="http://schemas.microsoft.com/office/powerpoint/2010/main" val="24607216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A521A1-BEAD-48BC-B3E7-E93E1652C1D5}"/>
              </a:ext>
            </a:extLst>
          </p:cNvPr>
          <p:cNvSpPr>
            <a:spLocks noGrp="1"/>
          </p:cNvSpPr>
          <p:nvPr>
            <p:ph type="title"/>
          </p:nvPr>
        </p:nvSpPr>
        <p:spPr/>
        <p:txBody>
          <a:bodyPr/>
          <a:lstStyle/>
          <a:p>
            <a:r>
              <a:rPr lang="de-DE" dirty="0"/>
              <a:t>Revolution </a:t>
            </a:r>
            <a:r>
              <a:rPr lang="de-DE" dirty="0" err="1"/>
              <a:t>Frequency</a:t>
            </a:r>
            <a:r>
              <a:rPr lang="de-DE" dirty="0"/>
              <a:t> Variation in </a:t>
            </a:r>
            <a:r>
              <a:rPr lang="de-DE" dirty="0" err="1"/>
              <a:t>Scaling</a:t>
            </a:r>
            <a:r>
              <a:rPr lang="de-DE" dirty="0"/>
              <a:t> FFA</a:t>
            </a:r>
            <a:endParaRPr lang="en-GB" dirty="0"/>
          </a:p>
        </p:txBody>
      </p:sp>
      <p:sp>
        <p:nvSpPr>
          <p:cNvPr id="4" name="Foliennummernplatzhalter 3">
            <a:extLst>
              <a:ext uri="{FF2B5EF4-FFF2-40B4-BE49-F238E27FC236}">
                <a16:creationId xmlns:a16="http://schemas.microsoft.com/office/drawing/2014/main" id="{AC3A20FB-5336-4B88-944A-1B9F3936FF34}"/>
              </a:ext>
            </a:extLst>
          </p:cNvPr>
          <p:cNvSpPr>
            <a:spLocks noGrp="1"/>
          </p:cNvSpPr>
          <p:nvPr>
            <p:ph type="sldNum" sz="quarter" idx="10"/>
          </p:nvPr>
        </p:nvSpPr>
        <p:spPr/>
        <p:txBody>
          <a:bodyPr/>
          <a:lstStyle/>
          <a:p>
            <a:pPr>
              <a:defRPr/>
            </a:pPr>
            <a:fld id="{40486FA2-F7BB-4886-8833-4714DED97ACE}" type="slidenum">
              <a:rPr lang="en-US" smtClean="0"/>
              <a:pPr>
                <a:defRPr/>
              </a:pPr>
              <a:t>32</a:t>
            </a:fld>
            <a:endParaRPr lang="en-US" dirty="0"/>
          </a:p>
        </p:txBody>
      </p:sp>
      <p:pic>
        <p:nvPicPr>
          <p:cNvPr id="6" name="Grafik 5">
            <a:extLst>
              <a:ext uri="{FF2B5EF4-FFF2-40B4-BE49-F238E27FC236}">
                <a16:creationId xmlns:a16="http://schemas.microsoft.com/office/drawing/2014/main" id="{536BDE0D-1155-458C-B8E3-D91D80D60B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1550509"/>
            <a:ext cx="4968044" cy="3312029"/>
          </a:xfrm>
          <a:prstGeom prst="rect">
            <a:avLst/>
          </a:prstGeom>
        </p:spPr>
      </p:pic>
      <p:sp>
        <p:nvSpPr>
          <p:cNvPr id="8" name="Textfeld 7">
            <a:extLst>
              <a:ext uri="{FF2B5EF4-FFF2-40B4-BE49-F238E27FC236}">
                <a16:creationId xmlns:a16="http://schemas.microsoft.com/office/drawing/2014/main" id="{4233858B-4265-4C7F-B2EE-6E8FD8E7B619}"/>
              </a:ext>
            </a:extLst>
          </p:cNvPr>
          <p:cNvSpPr txBox="1"/>
          <p:nvPr/>
        </p:nvSpPr>
        <p:spPr>
          <a:xfrm>
            <a:off x="811498" y="4947043"/>
            <a:ext cx="4606940" cy="461665"/>
          </a:xfrm>
          <a:prstGeom prst="rect">
            <a:avLst/>
          </a:prstGeom>
          <a:noFill/>
        </p:spPr>
        <p:txBody>
          <a:bodyPr wrap="square">
            <a:spAutoFit/>
          </a:bodyPr>
          <a:lstStyle/>
          <a:p>
            <a:pPr algn="l"/>
            <a:r>
              <a:rPr lang="en-GB" sz="1200" b="0" i="0" u="none" strike="noStrike" baseline="0" dirty="0">
                <a:latin typeface="NimbusRomNo9L-Regu"/>
              </a:rPr>
              <a:t>Revolution frequency variation as a function of </a:t>
            </a:r>
            <a:r>
              <a:rPr lang="en-GB" sz="1200" b="0" i="0" u="none" strike="noStrike" baseline="0" dirty="0">
                <a:latin typeface="NimbusRomNo9L-Regu"/>
                <a:sym typeface="Symbol" panose="05050102010706020507" pitchFamily="18" charset="2"/>
              </a:rPr>
              <a:t></a:t>
            </a:r>
            <a:r>
              <a:rPr lang="en-GB" sz="1200" b="0" i="0" u="none" strike="noStrike" baseline="0" dirty="0">
                <a:latin typeface="CMMI10"/>
              </a:rPr>
              <a:t> </a:t>
            </a:r>
            <a:r>
              <a:rPr lang="en-GB" sz="1200" b="0" i="0" u="none" strike="noStrike" baseline="0" dirty="0">
                <a:latin typeface="NimbusRomNo9L-Regu"/>
              </a:rPr>
              <a:t>in a scaling FFA for several field indices </a:t>
            </a:r>
            <a:r>
              <a:rPr lang="en-GB" sz="1200" b="0" i="0" u="none" strike="noStrike" baseline="0" dirty="0">
                <a:latin typeface="CMMI10"/>
              </a:rPr>
              <a:t>k</a:t>
            </a:r>
            <a:r>
              <a:rPr lang="en-GB" sz="1200" b="0" i="0" u="none" strike="noStrike" baseline="0" dirty="0">
                <a:latin typeface="NimbusRomNo9L-Regu"/>
              </a:rPr>
              <a:t>. A reference energy is chosen at 1 GeV.</a:t>
            </a:r>
            <a:endParaRPr lang="en-GB" sz="1200" dirty="0"/>
          </a:p>
        </p:txBody>
      </p:sp>
      <p:pic>
        <p:nvPicPr>
          <p:cNvPr id="12" name="Grafik 11">
            <a:extLst>
              <a:ext uri="{FF2B5EF4-FFF2-40B4-BE49-F238E27FC236}">
                <a16:creationId xmlns:a16="http://schemas.microsoft.com/office/drawing/2014/main" id="{77A76B08-D305-4426-BBDA-298A7B8A1A87}"/>
              </a:ext>
            </a:extLst>
          </p:cNvPr>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5652120" y="1638172"/>
            <a:ext cx="2436571" cy="1240382"/>
          </a:xfrm>
          <a:prstGeom prst="rect">
            <a:avLst/>
          </a:prstGeom>
        </p:spPr>
      </p:pic>
      <p:sp>
        <p:nvSpPr>
          <p:cNvPr id="13" name="Textfeld 12">
            <a:extLst>
              <a:ext uri="{FF2B5EF4-FFF2-40B4-BE49-F238E27FC236}">
                <a16:creationId xmlns:a16="http://schemas.microsoft.com/office/drawing/2014/main" id="{907381C3-8A0B-4201-8E4C-E2F79EADBE54}"/>
              </a:ext>
            </a:extLst>
          </p:cNvPr>
          <p:cNvSpPr txBox="1"/>
          <p:nvPr/>
        </p:nvSpPr>
        <p:spPr>
          <a:xfrm>
            <a:off x="5436096" y="1206124"/>
            <a:ext cx="3250704" cy="369332"/>
          </a:xfrm>
          <a:prstGeom prst="rect">
            <a:avLst/>
          </a:prstGeom>
          <a:noFill/>
        </p:spPr>
        <p:txBody>
          <a:bodyPr wrap="square" rtlCol="0">
            <a:spAutoFit/>
          </a:bodyPr>
          <a:lstStyle/>
          <a:p>
            <a:r>
              <a:rPr lang="de-DE" dirty="0" err="1"/>
              <a:t>slip</a:t>
            </a:r>
            <a:r>
              <a:rPr lang="de-DE" dirty="0"/>
              <a:t> </a:t>
            </a:r>
            <a:r>
              <a:rPr lang="de-DE" dirty="0" err="1"/>
              <a:t>factor</a:t>
            </a:r>
            <a:r>
              <a:rPr lang="de-DE" dirty="0"/>
              <a:t> (</a:t>
            </a:r>
            <a:r>
              <a:rPr lang="de-DE" dirty="0" err="1"/>
              <a:t>as</a:t>
            </a:r>
            <a:r>
              <a:rPr lang="de-DE" dirty="0"/>
              <a:t> </a:t>
            </a:r>
            <a:r>
              <a:rPr lang="de-DE" dirty="0" err="1"/>
              <a:t>for</a:t>
            </a:r>
            <a:r>
              <a:rPr lang="de-DE" dirty="0"/>
              <a:t> </a:t>
            </a:r>
            <a:r>
              <a:rPr lang="de-DE" dirty="0" err="1"/>
              <a:t>synchrotrons</a:t>
            </a:r>
            <a:r>
              <a:rPr lang="de-DE" dirty="0"/>
              <a:t>):</a:t>
            </a:r>
            <a:endParaRPr lang="en-GB" dirty="0"/>
          </a:p>
        </p:txBody>
      </p:sp>
      <p:sp>
        <p:nvSpPr>
          <p:cNvPr id="14" name="Textfeld 13">
            <a:extLst>
              <a:ext uri="{FF2B5EF4-FFF2-40B4-BE49-F238E27FC236}">
                <a16:creationId xmlns:a16="http://schemas.microsoft.com/office/drawing/2014/main" id="{84D3362B-78F1-43C7-BACE-55C5A13F5702}"/>
              </a:ext>
            </a:extLst>
          </p:cNvPr>
          <p:cNvSpPr txBox="1"/>
          <p:nvPr/>
        </p:nvSpPr>
        <p:spPr>
          <a:xfrm>
            <a:off x="5436096" y="3194291"/>
            <a:ext cx="3250704" cy="1200329"/>
          </a:xfrm>
          <a:prstGeom prst="rect">
            <a:avLst/>
          </a:prstGeom>
          <a:noFill/>
        </p:spPr>
        <p:txBody>
          <a:bodyPr wrap="square" rtlCol="0">
            <a:spAutoFit/>
          </a:bodyPr>
          <a:lstStyle/>
          <a:p>
            <a:r>
              <a:rPr lang="de-DE" dirty="0" err="1"/>
              <a:t>sign</a:t>
            </a:r>
            <a:r>
              <a:rPr lang="de-DE" dirty="0"/>
              <a:t> </a:t>
            </a:r>
            <a:r>
              <a:rPr lang="de-DE" dirty="0" err="1"/>
              <a:t>change</a:t>
            </a:r>
            <a:r>
              <a:rPr lang="de-DE" dirty="0"/>
              <a:t> </a:t>
            </a:r>
            <a:r>
              <a:rPr lang="de-DE" dirty="0" err="1"/>
              <a:t>during</a:t>
            </a:r>
            <a:r>
              <a:rPr lang="de-DE" dirty="0"/>
              <a:t> </a:t>
            </a:r>
            <a:r>
              <a:rPr lang="de-DE" dirty="0" err="1"/>
              <a:t>acceleration</a:t>
            </a:r>
            <a:r>
              <a:rPr lang="de-DE" dirty="0"/>
              <a:t> </a:t>
            </a:r>
            <a:r>
              <a:rPr lang="de-DE" dirty="0" err="1"/>
              <a:t>for</a:t>
            </a:r>
            <a:r>
              <a:rPr lang="de-DE" dirty="0"/>
              <a:t> </a:t>
            </a:r>
            <a:r>
              <a:rPr lang="de-DE" i="1" dirty="0">
                <a:latin typeface="Times" panose="02020603050405020304" pitchFamily="18" charset="0"/>
                <a:cs typeface="Times" panose="02020603050405020304" pitchFamily="18" charset="0"/>
              </a:rPr>
              <a:t>k</a:t>
            </a:r>
            <a:r>
              <a:rPr lang="de-DE" dirty="0"/>
              <a:t> &gt; 0 !</a:t>
            </a:r>
          </a:p>
          <a:p>
            <a:endParaRPr lang="de-DE" dirty="0"/>
          </a:p>
          <a:p>
            <a:r>
              <a:rPr lang="de-DE" dirty="0" err="1"/>
              <a:t>transition</a:t>
            </a:r>
            <a:r>
              <a:rPr lang="de-DE" dirty="0"/>
              <a:t> </a:t>
            </a:r>
            <a:r>
              <a:rPr lang="de-DE" dirty="0" err="1"/>
              <a:t>energy</a:t>
            </a:r>
            <a:r>
              <a:rPr lang="de-DE" dirty="0"/>
              <a:t>:</a:t>
            </a:r>
            <a:endParaRPr lang="en-GB" dirty="0"/>
          </a:p>
        </p:txBody>
      </p:sp>
      <p:pic>
        <p:nvPicPr>
          <p:cNvPr id="16" name="Grafik 15">
            <a:extLst>
              <a:ext uri="{FF2B5EF4-FFF2-40B4-BE49-F238E27FC236}">
                <a16:creationId xmlns:a16="http://schemas.microsoft.com/office/drawing/2014/main" id="{3994C3F6-F6B7-4301-8133-FD009D4CF4DC}"/>
              </a:ext>
            </a:extLst>
          </p:cNvPr>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5724128" y="4524910"/>
            <a:ext cx="1423238" cy="283429"/>
          </a:xfrm>
          <a:prstGeom prst="rect">
            <a:avLst/>
          </a:prstGeom>
        </p:spPr>
      </p:pic>
      <p:sp>
        <p:nvSpPr>
          <p:cNvPr id="10" name="Textfeld 9">
            <a:extLst>
              <a:ext uri="{FF2B5EF4-FFF2-40B4-BE49-F238E27FC236}">
                <a16:creationId xmlns:a16="http://schemas.microsoft.com/office/drawing/2014/main" id="{B6959F14-70E7-4AC3-B05D-0E89A4377E52}"/>
              </a:ext>
            </a:extLst>
          </p:cNvPr>
          <p:cNvSpPr txBox="1"/>
          <p:nvPr/>
        </p:nvSpPr>
        <p:spPr>
          <a:xfrm>
            <a:off x="5418438" y="4981961"/>
            <a:ext cx="2753962" cy="369332"/>
          </a:xfrm>
          <a:prstGeom prst="rect">
            <a:avLst/>
          </a:prstGeom>
          <a:noFill/>
        </p:spPr>
        <p:txBody>
          <a:bodyPr wrap="square" rtlCol="0">
            <a:spAutoFit/>
          </a:bodyPr>
          <a:lstStyle/>
          <a:p>
            <a:r>
              <a:rPr lang="de-DE" dirty="0"/>
              <a:t>differential </a:t>
            </a:r>
            <a:r>
              <a:rPr lang="de-DE" dirty="0" err="1"/>
              <a:t>rev</a:t>
            </a:r>
            <a:r>
              <a:rPr lang="de-DE" dirty="0"/>
              <a:t>. </a:t>
            </a:r>
            <a:r>
              <a:rPr lang="de-DE" dirty="0" err="1"/>
              <a:t>frequency</a:t>
            </a:r>
            <a:r>
              <a:rPr lang="de-DE" dirty="0"/>
              <a:t>:</a:t>
            </a:r>
            <a:endParaRPr lang="en-GB" dirty="0"/>
          </a:p>
        </p:txBody>
      </p:sp>
      <p:pic>
        <p:nvPicPr>
          <p:cNvPr id="5" name="Grafik 4">
            <a:extLst>
              <a:ext uri="{FF2B5EF4-FFF2-40B4-BE49-F238E27FC236}">
                <a16:creationId xmlns:a16="http://schemas.microsoft.com/office/drawing/2014/main" id="{274E3316-26D1-45AE-9C18-B978667AFD77}"/>
              </a:ext>
            </a:extLst>
          </p:cNvPr>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5796136" y="5486905"/>
            <a:ext cx="1703619" cy="568381"/>
          </a:xfrm>
          <a:prstGeom prst="rect">
            <a:avLst/>
          </a:prstGeom>
        </p:spPr>
      </p:pic>
    </p:spTree>
    <p:extLst>
      <p:ext uri="{BB962C8B-B14F-4D97-AF65-F5344CB8AC3E}">
        <p14:creationId xmlns:p14="http://schemas.microsoft.com/office/powerpoint/2010/main" val="12712175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scaling</a:t>
            </a:r>
            <a:r>
              <a:rPr lang="de-DE" dirty="0"/>
              <a:t> FFA </a:t>
            </a:r>
            <a:r>
              <a:rPr lang="de-DE" dirty="0" err="1"/>
              <a:t>magnet</a:t>
            </a:r>
            <a:r>
              <a:rPr lang="de-DE" dirty="0"/>
              <a:t> design</a:t>
            </a:r>
            <a:endParaRPr lang="de-CH" dirty="0"/>
          </a:p>
        </p:txBody>
      </p:sp>
      <p:sp>
        <p:nvSpPr>
          <p:cNvPr id="4" name="Foliennummernplatzhalter 3"/>
          <p:cNvSpPr>
            <a:spLocks noGrp="1"/>
          </p:cNvSpPr>
          <p:nvPr>
            <p:ph type="sldNum" sz="quarter" idx="10"/>
          </p:nvPr>
        </p:nvSpPr>
        <p:spPr/>
        <p:txBody>
          <a:bodyPr/>
          <a:lstStyle/>
          <a:p>
            <a:pPr>
              <a:defRPr/>
            </a:pPr>
            <a:fld id="{40486FA2-F7BB-4886-8833-4714DED97ACE}" type="slidenum">
              <a:rPr lang="en-US" smtClean="0"/>
              <a:pPr>
                <a:defRPr/>
              </a:pPr>
              <a:t>33</a:t>
            </a:fld>
            <a:endParaRPr lang="en-US" dirty="0"/>
          </a:p>
        </p:txBody>
      </p:sp>
      <p:grpSp>
        <p:nvGrpSpPr>
          <p:cNvPr id="5" name="Group 34"/>
          <p:cNvGrpSpPr>
            <a:grpSpLocks/>
          </p:cNvGrpSpPr>
          <p:nvPr/>
        </p:nvGrpSpPr>
        <p:grpSpPr bwMode="auto">
          <a:xfrm>
            <a:off x="503637" y="2863850"/>
            <a:ext cx="8291513" cy="3389312"/>
            <a:chOff x="392" y="1774"/>
            <a:chExt cx="5223" cy="2135"/>
          </a:xfrm>
        </p:grpSpPr>
        <p:grpSp>
          <p:nvGrpSpPr>
            <p:cNvPr id="6" name="Group 27"/>
            <p:cNvGrpSpPr>
              <a:grpSpLocks/>
            </p:cNvGrpSpPr>
            <p:nvPr/>
          </p:nvGrpSpPr>
          <p:grpSpPr bwMode="auto">
            <a:xfrm>
              <a:off x="392" y="2044"/>
              <a:ext cx="1761" cy="1865"/>
              <a:chOff x="392" y="2044"/>
              <a:chExt cx="1761" cy="1865"/>
            </a:xfrm>
          </p:grpSpPr>
          <p:pic>
            <p:nvPicPr>
              <p:cNvPr id="18" name="Picture 16" descr="C:\Users\Holger\Personal Files\Science\FFAG08\pic\Shinji14dp.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2" y="2066"/>
                <a:ext cx="834" cy="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7" descr="C:\Users\Holger\Personal Files\Science\FFAG08\pic\Shinji14q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26" y="2044"/>
                <a:ext cx="755" cy="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8" descr="C:\Users\Holger\Personal Files\Science\FFAG08\pic\Shinji14Sext.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3" y="2941"/>
                <a:ext cx="780" cy="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9" descr="C:\Users\Holger\Personal Files\Science\FFAG08\pic\Shinji14Oct.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73" y="2995"/>
                <a:ext cx="807" cy="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 Box 12"/>
              <p:cNvSpPr txBox="1">
                <a:spLocks noChangeArrowheads="1"/>
              </p:cNvSpPr>
              <p:nvPr/>
            </p:nvSpPr>
            <p:spPr bwMode="auto">
              <a:xfrm>
                <a:off x="621" y="2697"/>
                <a:ext cx="6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a:effectLst/>
                    <a:ea typeface="Arial Unicode MS" panose="020B0604020202020204" pitchFamily="34" charset="-128"/>
                    <a:cs typeface="Arial Unicode MS" panose="020B0604020202020204" pitchFamily="34" charset="-128"/>
                  </a:rPr>
                  <a:t>Dipole</a:t>
                </a:r>
                <a:endParaRPr lang="en-US" altLang="ja-JP" sz="1800">
                  <a:effectLst/>
                  <a:latin typeface="Times" panose="02020603050405020304" pitchFamily="18" charset="0"/>
                  <a:ea typeface="Arial Unicode MS" panose="020B0604020202020204" pitchFamily="34" charset="-128"/>
                  <a:cs typeface="Arial Unicode MS" panose="020B0604020202020204" pitchFamily="34" charset="-128"/>
                </a:endParaRPr>
              </a:p>
            </p:txBody>
          </p:sp>
          <p:sp>
            <p:nvSpPr>
              <p:cNvPr id="23" name="Text Box 13"/>
              <p:cNvSpPr txBox="1">
                <a:spLocks noChangeArrowheads="1"/>
              </p:cNvSpPr>
              <p:nvPr/>
            </p:nvSpPr>
            <p:spPr bwMode="auto">
              <a:xfrm>
                <a:off x="1266" y="2687"/>
                <a:ext cx="88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a:effectLst/>
                    <a:ea typeface="Arial Unicode MS" panose="020B0604020202020204" pitchFamily="34" charset="-128"/>
                    <a:cs typeface="Arial Unicode MS" panose="020B0604020202020204" pitchFamily="34" charset="-128"/>
                  </a:rPr>
                  <a:t>Quadrupole</a:t>
                </a:r>
                <a:endParaRPr lang="en-US" altLang="ja-JP" sz="1800">
                  <a:effectLst/>
                  <a:latin typeface="Times" panose="02020603050405020304" pitchFamily="18" charset="0"/>
                  <a:ea typeface="Arial Unicode MS" panose="020B0604020202020204" pitchFamily="34" charset="-128"/>
                  <a:cs typeface="Arial Unicode MS" panose="020B0604020202020204" pitchFamily="34" charset="-128"/>
                </a:endParaRPr>
              </a:p>
            </p:txBody>
          </p:sp>
          <p:sp>
            <p:nvSpPr>
              <p:cNvPr id="24" name="Text Box 15"/>
              <p:cNvSpPr txBox="1">
                <a:spLocks noChangeArrowheads="1"/>
              </p:cNvSpPr>
              <p:nvPr/>
            </p:nvSpPr>
            <p:spPr bwMode="auto">
              <a:xfrm>
                <a:off x="1330" y="3678"/>
                <a:ext cx="69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a:effectLst/>
                    <a:ea typeface="Arial Unicode MS" panose="020B0604020202020204" pitchFamily="34" charset="-128"/>
                    <a:cs typeface="Arial Unicode MS" panose="020B0604020202020204" pitchFamily="34" charset="-128"/>
                  </a:rPr>
                  <a:t>Octapole</a:t>
                </a:r>
                <a:endParaRPr lang="en-US" altLang="ja-JP" sz="1800">
                  <a:effectLst/>
                  <a:latin typeface="Times" panose="02020603050405020304" pitchFamily="18" charset="0"/>
                  <a:ea typeface="Arial Unicode MS" panose="020B0604020202020204" pitchFamily="34" charset="-128"/>
                  <a:cs typeface="Arial Unicode MS" panose="020B0604020202020204" pitchFamily="34" charset="-128"/>
                </a:endParaRPr>
              </a:p>
            </p:txBody>
          </p:sp>
          <p:sp>
            <p:nvSpPr>
              <p:cNvPr id="25" name="Text Box 16"/>
              <p:cNvSpPr txBox="1">
                <a:spLocks noChangeArrowheads="1"/>
              </p:cNvSpPr>
              <p:nvPr/>
            </p:nvSpPr>
            <p:spPr bwMode="auto">
              <a:xfrm>
                <a:off x="444" y="3669"/>
                <a:ext cx="76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a:effectLst/>
                    <a:ea typeface="Arial Unicode MS" panose="020B0604020202020204" pitchFamily="34" charset="-128"/>
                    <a:cs typeface="Arial Unicode MS" panose="020B0604020202020204" pitchFamily="34" charset="-128"/>
                  </a:rPr>
                  <a:t>Sectapole</a:t>
                </a:r>
                <a:endParaRPr lang="en-US" altLang="ja-JP" sz="1800">
                  <a:effectLst/>
                  <a:latin typeface="Times" panose="02020603050405020304" pitchFamily="18" charset="0"/>
                  <a:ea typeface="Arial Unicode MS" panose="020B0604020202020204" pitchFamily="34" charset="-128"/>
                  <a:cs typeface="Arial Unicode MS" panose="020B0604020202020204" pitchFamily="34" charset="-128"/>
                </a:endParaRPr>
              </a:p>
            </p:txBody>
          </p:sp>
        </p:grpSp>
        <p:grpSp>
          <p:nvGrpSpPr>
            <p:cNvPr id="7" name="Group 18"/>
            <p:cNvGrpSpPr>
              <a:grpSpLocks/>
            </p:cNvGrpSpPr>
            <p:nvPr/>
          </p:nvGrpSpPr>
          <p:grpSpPr bwMode="auto">
            <a:xfrm>
              <a:off x="2168" y="1774"/>
              <a:ext cx="2704" cy="2043"/>
              <a:chOff x="2406" y="1185"/>
              <a:chExt cx="2704" cy="2043"/>
            </a:xfrm>
          </p:grpSpPr>
          <p:grpSp>
            <p:nvGrpSpPr>
              <p:cNvPr id="11" name="Group 19"/>
              <p:cNvGrpSpPr>
                <a:grpSpLocks/>
              </p:cNvGrpSpPr>
              <p:nvPr/>
            </p:nvGrpSpPr>
            <p:grpSpPr bwMode="auto">
              <a:xfrm>
                <a:off x="2406" y="1185"/>
                <a:ext cx="2704" cy="2043"/>
                <a:chOff x="2367" y="926"/>
                <a:chExt cx="2704" cy="2043"/>
              </a:xfrm>
            </p:grpSpPr>
            <p:sp>
              <p:nvSpPr>
                <p:cNvPr id="16" name="Rectangle 20"/>
                <p:cNvSpPr>
                  <a:spLocks noChangeArrowheads="1"/>
                </p:cNvSpPr>
                <p:nvPr/>
              </p:nvSpPr>
              <p:spPr bwMode="auto">
                <a:xfrm>
                  <a:off x="2367" y="926"/>
                  <a:ext cx="2704" cy="204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CH"/>
                </a:p>
              </p:txBody>
            </p:sp>
            <p:pic>
              <p:nvPicPr>
                <p:cNvPr id="17" name="Picture 14" descr="C:\Users\Holger\Desktop\Shinji15_all.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34" y="1007"/>
                  <a:ext cx="2140" cy="1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Line 22"/>
              <p:cNvSpPr>
                <a:spLocks noChangeShapeType="1"/>
              </p:cNvSpPr>
              <p:nvPr/>
            </p:nvSpPr>
            <p:spPr bwMode="auto">
              <a:xfrm>
                <a:off x="2857" y="2275"/>
                <a:ext cx="1236" cy="40"/>
              </a:xfrm>
              <a:prstGeom prst="line">
                <a:avLst/>
              </a:prstGeom>
              <a:noFill/>
              <a:ln w="34925">
                <a:solidFill>
                  <a:srgbClr val="FFFF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CH"/>
              </a:p>
            </p:txBody>
          </p:sp>
          <p:sp>
            <p:nvSpPr>
              <p:cNvPr id="13" name="Text Box 23"/>
              <p:cNvSpPr txBox="1">
                <a:spLocks noChangeArrowheads="1"/>
              </p:cNvSpPr>
              <p:nvPr/>
            </p:nvSpPr>
            <p:spPr bwMode="auto">
              <a:xfrm>
                <a:off x="2935" y="2035"/>
                <a:ext cx="76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a:solidFill>
                      <a:srgbClr val="FFFF00"/>
                    </a:solidFill>
                    <a:effectLst/>
                    <a:latin typeface="Times" panose="02020603050405020304" pitchFamily="18" charset="0"/>
                    <a:ea typeface="Arial Unicode MS" panose="020B0604020202020204" pitchFamily="34" charset="-128"/>
                    <a:cs typeface="Arial Unicode MS" panose="020B0604020202020204" pitchFamily="34" charset="-128"/>
                  </a:rPr>
                  <a:t>~23cm</a:t>
                </a:r>
              </a:p>
            </p:txBody>
          </p:sp>
          <p:sp>
            <p:nvSpPr>
              <p:cNvPr id="14" name="Line 24"/>
              <p:cNvSpPr>
                <a:spLocks noChangeShapeType="1"/>
              </p:cNvSpPr>
              <p:nvPr/>
            </p:nvSpPr>
            <p:spPr bwMode="auto">
              <a:xfrm flipV="1">
                <a:off x="3755" y="1501"/>
                <a:ext cx="681" cy="271"/>
              </a:xfrm>
              <a:prstGeom prst="line">
                <a:avLst/>
              </a:prstGeom>
              <a:noFill/>
              <a:ln w="22225">
                <a:solidFill>
                  <a:srgbClr val="FFFF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CH"/>
              </a:p>
            </p:txBody>
          </p:sp>
          <p:sp>
            <p:nvSpPr>
              <p:cNvPr id="15" name="Text Box 25"/>
              <p:cNvSpPr txBox="1">
                <a:spLocks noChangeArrowheads="1"/>
              </p:cNvSpPr>
              <p:nvPr/>
            </p:nvSpPr>
            <p:spPr bwMode="auto">
              <a:xfrm>
                <a:off x="3610" y="1362"/>
                <a:ext cx="74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a:solidFill>
                      <a:srgbClr val="FFFF00"/>
                    </a:solidFill>
                    <a:effectLst/>
                    <a:latin typeface="Times" panose="02020603050405020304" pitchFamily="18" charset="0"/>
                    <a:ea typeface="Arial Unicode MS" panose="020B0604020202020204" pitchFamily="34" charset="-128"/>
                    <a:cs typeface="Arial Unicode MS" panose="020B0604020202020204" pitchFamily="34" charset="-128"/>
                  </a:rPr>
                  <a:t>55cm</a:t>
                </a:r>
              </a:p>
            </p:txBody>
          </p:sp>
        </p:grpSp>
        <p:pic>
          <p:nvPicPr>
            <p:cNvPr id="8" name="Picture 28" descr="SchematicNestedCoils.jpg                                       00258D4AMacintosh HD                   C58EB9E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994" y="2795"/>
              <a:ext cx="1621" cy="99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9" name="Oval 30"/>
            <p:cNvSpPr>
              <a:spLocks noChangeArrowheads="1"/>
            </p:cNvSpPr>
            <p:nvPr/>
          </p:nvSpPr>
          <p:spPr bwMode="auto">
            <a:xfrm>
              <a:off x="3345" y="3346"/>
              <a:ext cx="251" cy="291"/>
            </a:xfrm>
            <a:prstGeom prst="ellipse">
              <a:avLst/>
            </a:prstGeom>
            <a:noFill/>
            <a:ln w="28575">
              <a:solidFill>
                <a:srgbClr val="FFFF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CH"/>
            </a:p>
          </p:txBody>
        </p:sp>
        <p:sp>
          <p:nvSpPr>
            <p:cNvPr id="10" name="Line 31"/>
            <p:cNvSpPr>
              <a:spLocks noChangeShapeType="1"/>
            </p:cNvSpPr>
            <p:nvPr/>
          </p:nvSpPr>
          <p:spPr bwMode="auto">
            <a:xfrm flipV="1">
              <a:off x="3590" y="3220"/>
              <a:ext cx="343" cy="165"/>
            </a:xfrm>
            <a:prstGeom prst="line">
              <a:avLst/>
            </a:prstGeom>
            <a:noFill/>
            <a:ln w="3175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CH"/>
            </a:p>
          </p:txBody>
        </p:sp>
      </p:grpSp>
      <p:sp>
        <p:nvSpPr>
          <p:cNvPr id="26" name="Text Box 37"/>
          <p:cNvSpPr txBox="1">
            <a:spLocks noChangeArrowheads="1"/>
          </p:cNvSpPr>
          <p:nvPr/>
        </p:nvSpPr>
        <p:spPr bwMode="auto">
          <a:xfrm>
            <a:off x="3404000" y="5743714"/>
            <a:ext cx="248126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sz="1600" dirty="0">
                <a:effectLst>
                  <a:outerShdw blurRad="38100" dist="38100" dir="2700000" algn="tl">
                    <a:srgbClr val="C0C0C0"/>
                  </a:outerShdw>
                </a:effectLst>
              </a:rPr>
              <a:t>By   H. Witte, </a:t>
            </a:r>
          </a:p>
          <a:p>
            <a:pPr>
              <a:spcBef>
                <a:spcPct val="50000"/>
              </a:spcBef>
            </a:pPr>
            <a:r>
              <a:rPr lang="en-US" altLang="ja-JP" sz="1600" dirty="0">
                <a:effectLst>
                  <a:outerShdw blurRad="38100" dist="38100" dir="2700000" algn="tl">
                    <a:srgbClr val="C0C0C0"/>
                  </a:outerShdw>
                </a:effectLst>
              </a:rPr>
              <a:t>courtesy </a:t>
            </a:r>
            <a:r>
              <a:rPr lang="en-US" altLang="ja-JP" sz="1600" dirty="0" err="1">
                <a:effectLst>
                  <a:outerShdw blurRad="38100" dist="38100" dir="2700000" algn="tl">
                    <a:srgbClr val="C0C0C0"/>
                  </a:outerShdw>
                </a:effectLst>
              </a:rPr>
              <a:t>T.Yokoi</a:t>
            </a:r>
            <a:r>
              <a:rPr lang="en-US" altLang="ja-JP" sz="1600" dirty="0">
                <a:effectLst>
                  <a:outerShdw blurRad="38100" dist="38100" dir="2700000" algn="tl">
                    <a:srgbClr val="C0C0C0"/>
                  </a:outerShdw>
                </a:effectLst>
              </a:rPr>
              <a:t>, FFAG´09</a:t>
            </a:r>
            <a:endParaRPr lang="en-US" altLang="ja-JP" dirty="0">
              <a:effectLst>
                <a:outerShdw blurRad="38100" dist="38100" dir="2700000" algn="tl">
                  <a:srgbClr val="C0C0C0"/>
                </a:outerShdw>
              </a:effectLst>
            </a:endParaRPr>
          </a:p>
        </p:txBody>
      </p:sp>
      <p:sp>
        <p:nvSpPr>
          <p:cNvPr id="27" name="Textfeld 26"/>
          <p:cNvSpPr txBox="1"/>
          <p:nvPr/>
        </p:nvSpPr>
        <p:spPr>
          <a:xfrm>
            <a:off x="323528" y="1052736"/>
            <a:ext cx="8640960" cy="646331"/>
          </a:xfrm>
          <a:prstGeom prst="rect">
            <a:avLst/>
          </a:prstGeom>
          <a:noFill/>
        </p:spPr>
        <p:txBody>
          <a:bodyPr wrap="square" rtlCol="0">
            <a:spAutoFit/>
          </a:bodyPr>
          <a:lstStyle/>
          <a:p>
            <a:pPr marL="285750" indent="-285750">
              <a:buFont typeface="Arial" panose="020B0604020202020204" pitchFamily="34" charset="0"/>
              <a:buChar char="•"/>
            </a:pPr>
            <a:r>
              <a:rPr lang="en-GB" dirty="0"/>
              <a:t>helical coils, known as Canted Cosine Theta (CCT), can provide pure multipole fields</a:t>
            </a:r>
          </a:p>
          <a:p>
            <a:pPr marL="285750" indent="-285750">
              <a:buFont typeface="Arial" panose="020B0604020202020204" pitchFamily="34" charset="0"/>
              <a:buChar char="•"/>
            </a:pPr>
            <a:r>
              <a:rPr lang="en-GB" dirty="0"/>
              <a:t>in superposition truncated Taylor expansion of </a:t>
            </a:r>
            <a:r>
              <a:rPr lang="en-GB" i="1" dirty="0" err="1"/>
              <a:t>r</a:t>
            </a:r>
            <a:r>
              <a:rPr lang="en-GB" i="1" baseline="30000" dirty="0" err="1"/>
              <a:t>k</a:t>
            </a:r>
            <a:r>
              <a:rPr lang="en-GB" dirty="0"/>
              <a:t> scaling </a:t>
            </a:r>
            <a:r>
              <a:rPr lang="en-GB" dirty="0">
                <a:sym typeface="Symbol" panose="05050102010706020507" pitchFamily="18" charset="2"/>
              </a:rPr>
              <a:t> compact FFA magnet</a:t>
            </a:r>
            <a:endParaRPr lang="en-GB" dirty="0"/>
          </a:p>
        </p:txBody>
      </p:sp>
      <p:pic>
        <p:nvPicPr>
          <p:cNvPr id="29" name="Grafik 28"/>
          <p:cNvPicPr>
            <a:picLocks noChangeAspect="1"/>
          </p:cNvPicPr>
          <p:nvPr>
            <p:custDataLst>
              <p:tags r:id="rId1"/>
            </p:custDataLst>
          </p:nvPr>
        </p:nvPicPr>
        <p:blipFill>
          <a:blip r:embed="rId9" cstate="print">
            <a:extLst>
              <a:ext uri="{28A0092B-C50C-407E-A947-70E740481C1C}">
                <a14:useLocalDpi xmlns:a14="http://schemas.microsoft.com/office/drawing/2010/main" val="0"/>
              </a:ext>
            </a:extLst>
          </a:blip>
          <a:stretch>
            <a:fillRect/>
          </a:stretch>
        </p:blipFill>
        <p:spPr>
          <a:xfrm>
            <a:off x="877100" y="2061845"/>
            <a:ext cx="5185410" cy="672465"/>
          </a:xfrm>
          <a:prstGeom prst="rect">
            <a:avLst/>
          </a:prstGeom>
        </p:spPr>
      </p:pic>
    </p:spTree>
    <p:extLst>
      <p:ext uri="{BB962C8B-B14F-4D97-AF65-F5344CB8AC3E}">
        <p14:creationId xmlns:p14="http://schemas.microsoft.com/office/powerpoint/2010/main" val="31031083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Variable </a:t>
            </a:r>
            <a:r>
              <a:rPr lang="de-DE" dirty="0" err="1"/>
              <a:t>Frequency</a:t>
            </a:r>
            <a:r>
              <a:rPr lang="de-DE" dirty="0"/>
              <a:t> RF </a:t>
            </a:r>
            <a:r>
              <a:rPr lang="de-DE" dirty="0" err="1"/>
              <a:t>for</a:t>
            </a:r>
            <a:r>
              <a:rPr lang="de-DE" dirty="0"/>
              <a:t> </a:t>
            </a:r>
            <a:r>
              <a:rPr lang="de-DE" dirty="0" err="1"/>
              <a:t>scaling</a:t>
            </a:r>
            <a:r>
              <a:rPr lang="de-DE" dirty="0"/>
              <a:t> FFA</a:t>
            </a:r>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0486FA2-F7BB-4886-8833-4714DED97ACE}" type="slidenum">
              <a:rPr kumimoji="0" lang="en-US" sz="1200" b="0" i="0" u="none" strike="noStrike" kern="1200" cap="none" spc="0" normalizeH="0" baseline="0" noProof="0" smtClean="0">
                <a:ln>
                  <a:noFill/>
                </a:ln>
                <a:solidFill>
                  <a:srgbClr val="8FB08C">
                    <a:lumMod val="75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dirty="0">
              <a:ln>
                <a:noFill/>
              </a:ln>
              <a:solidFill>
                <a:srgbClr val="8FB08C">
                  <a:lumMod val="75000"/>
                </a:srgbClr>
              </a:solidFill>
              <a:effectLst/>
              <a:uLnTx/>
              <a:uFillTx/>
              <a:latin typeface="Calibri"/>
              <a:ea typeface="+mn-ea"/>
              <a:cs typeface="+mn-cs"/>
            </a:endParaRPr>
          </a:p>
        </p:txBody>
      </p:sp>
      <p:pic>
        <p:nvPicPr>
          <p:cNvPr id="5" name="Screen Shot 2014-09-11 at 09.21.39.png"/>
          <p:cNvPicPr/>
          <p:nvPr/>
        </p:nvPicPr>
        <p:blipFill>
          <a:blip r:embed="rId2"/>
          <a:stretch>
            <a:fillRect/>
          </a:stretch>
        </p:blipFill>
        <p:spPr>
          <a:xfrm>
            <a:off x="5652120" y="4278501"/>
            <a:ext cx="3123160" cy="1925547"/>
          </a:xfrm>
          <a:prstGeom prst="rect">
            <a:avLst/>
          </a:prstGeom>
          <a:ln w="12700">
            <a:miter lim="400000"/>
          </a:ln>
        </p:spPr>
      </p:pic>
      <p:sp>
        <p:nvSpPr>
          <p:cNvPr id="6" name="Shape 275"/>
          <p:cNvSpPr/>
          <p:nvPr/>
        </p:nvSpPr>
        <p:spPr>
          <a:xfrm>
            <a:off x="2781445" y="6237312"/>
            <a:ext cx="2753642" cy="27377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spcBef>
                <a:spcPts val="2400"/>
              </a:spcBef>
              <a:defRPr sz="1800">
                <a:latin typeface="Gill Sans"/>
                <a:ea typeface="Gill Sans"/>
                <a:cs typeface="Gill Sans"/>
                <a:sym typeface="Gill Sans"/>
              </a:defRPr>
            </a:lvl1pPr>
          </a:lstStyle>
          <a:p>
            <a:pPr marL="0" marR="0" lvl="0" indent="0" algn="ctr" defTabSz="914400" rtl="0" eaLnBrk="1" fontAlgn="base" latinLnBrk="0" hangingPunct="1">
              <a:lnSpc>
                <a:spcPct val="100000"/>
              </a:lnSpc>
              <a:spcBef>
                <a:spcPts val="2400"/>
              </a:spcBef>
              <a:spcAft>
                <a:spcPct val="0"/>
              </a:spcAft>
              <a:buClrTx/>
              <a:buSzTx/>
              <a:buFontTx/>
              <a:buNone/>
              <a:tabLst/>
              <a:defRPr/>
            </a:pPr>
            <a:r>
              <a:rPr kumimoji="0" sz="1400" b="0" i="0" u="none" strike="noStrike" kern="1200" cap="none" spc="0" normalizeH="0" baseline="0" noProof="0" dirty="0">
                <a:ln>
                  <a:noFill/>
                </a:ln>
                <a:solidFill>
                  <a:prstClr val="black"/>
                </a:solidFill>
                <a:effectLst/>
                <a:uLnTx/>
                <a:uFillTx/>
                <a:latin typeface="Gill Sans"/>
                <a:sym typeface="Gill Sans"/>
              </a:rPr>
              <a:t>Image credit: </a:t>
            </a:r>
            <a:r>
              <a:rPr kumimoji="0" lang="de-DE" sz="1400" b="0" i="0" u="none" strike="noStrike" kern="1200" cap="none" spc="0" normalizeH="0" baseline="0" noProof="0" dirty="0" err="1">
                <a:ln>
                  <a:noFill/>
                </a:ln>
                <a:solidFill>
                  <a:prstClr val="black"/>
                </a:solidFill>
                <a:effectLst/>
                <a:uLnTx/>
                <a:uFillTx/>
                <a:latin typeface="Gill Sans"/>
                <a:sym typeface="Gill Sans"/>
              </a:rPr>
              <a:t>A.Takagi</a:t>
            </a:r>
            <a:r>
              <a:rPr kumimoji="0" lang="de-DE" sz="1400" b="0" i="0" u="none" strike="noStrike" kern="1200" cap="none" spc="0" normalizeH="0" baseline="0" noProof="0" dirty="0">
                <a:ln>
                  <a:noFill/>
                </a:ln>
                <a:solidFill>
                  <a:prstClr val="black"/>
                </a:solidFill>
                <a:effectLst/>
                <a:uLnTx/>
                <a:uFillTx/>
                <a:latin typeface="Gill Sans"/>
                <a:sym typeface="Gill Sans"/>
              </a:rPr>
              <a:t>, </a:t>
            </a:r>
            <a:r>
              <a:rPr kumimoji="0" sz="1400" b="0" i="0" u="none" strike="noStrike" kern="1200" cap="none" spc="0" normalizeH="0" baseline="0" noProof="0" dirty="0" err="1">
                <a:ln>
                  <a:noFill/>
                </a:ln>
                <a:solidFill>
                  <a:prstClr val="black"/>
                </a:solidFill>
                <a:effectLst/>
                <a:uLnTx/>
                <a:uFillTx/>
                <a:latin typeface="Gill Sans"/>
                <a:sym typeface="Gill Sans"/>
              </a:rPr>
              <a:t>Y.Mori</a:t>
            </a:r>
            <a:r>
              <a:rPr kumimoji="0" sz="1400" b="0" i="0" u="none" strike="noStrike" kern="1200" cap="none" spc="0" normalizeH="0" baseline="0" noProof="0" dirty="0">
                <a:ln>
                  <a:noFill/>
                </a:ln>
                <a:solidFill>
                  <a:prstClr val="black"/>
                </a:solidFill>
                <a:effectLst/>
                <a:uLnTx/>
                <a:uFillTx/>
                <a:latin typeface="Gill Sans"/>
                <a:sym typeface="Gill Sans"/>
              </a:rPr>
              <a:t> </a:t>
            </a:r>
          </a:p>
        </p:txBody>
      </p:sp>
      <p:pic>
        <p:nvPicPr>
          <p:cNvPr id="7" name="Screen Shot 2014-09-11 at 09.28.32.png"/>
          <p:cNvPicPr/>
          <p:nvPr/>
        </p:nvPicPr>
        <p:blipFill rotWithShape="1">
          <a:blip r:embed="rId3"/>
          <a:srcRect r="1298" b="957"/>
          <a:stretch/>
        </p:blipFill>
        <p:spPr>
          <a:xfrm>
            <a:off x="323528" y="4293096"/>
            <a:ext cx="2158829" cy="1920024"/>
          </a:xfrm>
          <a:prstGeom prst="rect">
            <a:avLst/>
          </a:prstGeom>
          <a:ln w="12700">
            <a:miter lim="400000"/>
          </a:ln>
        </p:spPr>
      </p:pic>
      <p:pic>
        <p:nvPicPr>
          <p:cNvPr id="3174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26" b="1277"/>
          <a:stretch/>
        </p:blipFill>
        <p:spPr bwMode="auto">
          <a:xfrm>
            <a:off x="2780102" y="4293096"/>
            <a:ext cx="2574274" cy="1920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0" name="Tabelle 9"/>
          <p:cNvGraphicFramePr>
            <a:graphicFrameLocks noGrp="1"/>
          </p:cNvGraphicFramePr>
          <p:nvPr/>
        </p:nvGraphicFramePr>
        <p:xfrm>
          <a:off x="4572980" y="1196752"/>
          <a:ext cx="3960440" cy="2682240"/>
        </p:xfrm>
        <a:graphic>
          <a:graphicData uri="http://schemas.openxmlformats.org/drawingml/2006/table">
            <a:tbl>
              <a:tblPr firstRow="1" bandRow="1">
                <a:tableStyleId>{5940675A-B579-460E-94D1-54222C63F5DA}</a:tableStyleId>
              </a:tblPr>
              <a:tblGrid>
                <a:gridCol w="2088232">
                  <a:extLst>
                    <a:ext uri="{9D8B030D-6E8A-4147-A177-3AD203B41FA5}">
                      <a16:colId xmlns:a16="http://schemas.microsoft.com/office/drawing/2014/main" val="20000"/>
                    </a:ext>
                  </a:extLst>
                </a:gridCol>
                <a:gridCol w="1872208">
                  <a:extLst>
                    <a:ext uri="{9D8B030D-6E8A-4147-A177-3AD203B41FA5}">
                      <a16:colId xmlns:a16="http://schemas.microsoft.com/office/drawing/2014/main" val="20001"/>
                    </a:ext>
                  </a:extLst>
                </a:gridCol>
              </a:tblGrid>
              <a:tr h="324036">
                <a:tc>
                  <a:txBody>
                    <a:bodyPr/>
                    <a:lstStyle/>
                    <a:p>
                      <a:r>
                        <a:rPr lang="de-DE" sz="1600" dirty="0" err="1"/>
                        <a:t>Number</a:t>
                      </a:r>
                      <a:r>
                        <a:rPr lang="de-DE" sz="1600" dirty="0"/>
                        <a:t> </a:t>
                      </a:r>
                      <a:r>
                        <a:rPr lang="de-DE" sz="1600" dirty="0" err="1"/>
                        <a:t>of</a:t>
                      </a:r>
                      <a:r>
                        <a:rPr lang="de-DE" sz="1600" dirty="0"/>
                        <a:t> </a:t>
                      </a:r>
                      <a:r>
                        <a:rPr lang="de-DE" sz="1600" dirty="0" err="1"/>
                        <a:t>Cavities</a:t>
                      </a:r>
                      <a:r>
                        <a:rPr lang="de-DE" sz="1600" dirty="0"/>
                        <a:t>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a:t>2</a:t>
                      </a:r>
                    </a:p>
                  </a:txBody>
                  <a:tcPr/>
                </a:tc>
                <a:extLst>
                  <a:ext uri="{0D108BD9-81ED-4DB2-BD59-A6C34878D82A}">
                    <a16:rowId xmlns:a16="http://schemas.microsoft.com/office/drawing/2014/main" val="10000"/>
                  </a:ext>
                </a:extLst>
              </a:tr>
              <a:tr h="324036">
                <a:tc>
                  <a:txBody>
                    <a:bodyPr/>
                    <a:lstStyle/>
                    <a:p>
                      <a:r>
                        <a:rPr lang="de-DE" sz="1600" dirty="0"/>
                        <a:t>Gap </a:t>
                      </a:r>
                      <a:r>
                        <a:rPr lang="de-DE" sz="1600" dirty="0" err="1"/>
                        <a:t>Voltage</a:t>
                      </a:r>
                      <a:r>
                        <a:rPr lang="de-DE" sz="1600" dirty="0"/>
                        <a:t>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a:t>4.0 kV/</a:t>
                      </a:r>
                      <a:r>
                        <a:rPr lang="de-DE" sz="1600" dirty="0" err="1"/>
                        <a:t>cavity</a:t>
                      </a:r>
                      <a:endParaRPr lang="de-DE" sz="1600" dirty="0"/>
                    </a:p>
                  </a:txBody>
                  <a:tcPr/>
                </a:tc>
                <a:extLst>
                  <a:ext uri="{0D108BD9-81ED-4DB2-BD59-A6C34878D82A}">
                    <a16:rowId xmlns:a16="http://schemas.microsoft.com/office/drawing/2014/main" val="10001"/>
                  </a:ext>
                </a:extLst>
              </a:tr>
              <a:tr h="324036">
                <a:tc>
                  <a:txBody>
                    <a:bodyPr/>
                    <a:lstStyle/>
                    <a:p>
                      <a:r>
                        <a:rPr lang="en-US" sz="1600" dirty="0"/>
                        <a:t>RF frequency </a:t>
                      </a:r>
                      <a:endParaRPr lang="de-DE"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t>1.5 – 4.2 MHz</a:t>
                      </a:r>
                      <a:endParaRPr lang="de-DE" sz="1600" dirty="0"/>
                    </a:p>
                  </a:txBody>
                  <a:tcPr/>
                </a:tc>
                <a:extLst>
                  <a:ext uri="{0D108BD9-81ED-4DB2-BD59-A6C34878D82A}">
                    <a16:rowId xmlns:a16="http://schemas.microsoft.com/office/drawing/2014/main" val="10002"/>
                  </a:ext>
                </a:extLst>
              </a:tr>
              <a:tr h="324036">
                <a:tc>
                  <a:txBody>
                    <a:bodyPr/>
                    <a:lstStyle/>
                    <a:p>
                      <a:r>
                        <a:rPr lang="en-US" sz="1600" dirty="0"/>
                        <a:t>RF output power </a:t>
                      </a:r>
                      <a:endParaRPr lang="de-DE"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t>200 kW</a:t>
                      </a:r>
                      <a:endParaRPr lang="de-DE" sz="1600" dirty="0"/>
                    </a:p>
                  </a:txBody>
                  <a:tcPr/>
                </a:tc>
                <a:extLst>
                  <a:ext uri="{0D108BD9-81ED-4DB2-BD59-A6C34878D82A}">
                    <a16:rowId xmlns:a16="http://schemas.microsoft.com/office/drawing/2014/main" val="10003"/>
                  </a:ext>
                </a:extLst>
              </a:tr>
              <a:tr h="324036">
                <a:tc>
                  <a:txBody>
                    <a:bodyPr/>
                    <a:lstStyle/>
                    <a:p>
                      <a:r>
                        <a:rPr lang="de-DE" sz="1600" dirty="0"/>
                        <a:t>Core material </a:t>
                      </a:r>
                    </a:p>
                  </a:txBody>
                  <a:tcPr/>
                </a:tc>
                <a:tc>
                  <a:txBody>
                    <a:bodyPr/>
                    <a:lstStyle/>
                    <a:p>
                      <a:r>
                        <a:rPr lang="de-DE" sz="1600" dirty="0"/>
                        <a:t>FINEMET (FT-3M)</a:t>
                      </a:r>
                    </a:p>
                  </a:txBody>
                  <a:tcPr/>
                </a:tc>
                <a:extLst>
                  <a:ext uri="{0D108BD9-81ED-4DB2-BD59-A6C34878D82A}">
                    <a16:rowId xmlns:a16="http://schemas.microsoft.com/office/drawing/2014/main" val="10004"/>
                  </a:ext>
                </a:extLst>
              </a:tr>
              <a:tr h="324036">
                <a:tc>
                  <a:txBody>
                    <a:bodyPr/>
                    <a:lstStyle/>
                    <a:p>
                      <a:r>
                        <a:rPr lang="de-DE" sz="1600" dirty="0" err="1"/>
                        <a:t>repetition</a:t>
                      </a:r>
                      <a:r>
                        <a:rPr lang="de-DE" sz="1600" dirty="0"/>
                        <a:t> rate</a:t>
                      </a:r>
                    </a:p>
                  </a:txBody>
                  <a:tcPr/>
                </a:tc>
                <a:tc>
                  <a:txBody>
                    <a:bodyPr/>
                    <a:lstStyle/>
                    <a:p>
                      <a:r>
                        <a:rPr lang="de-DE" sz="1600" dirty="0"/>
                        <a:t>100 Hz</a:t>
                      </a:r>
                    </a:p>
                  </a:txBody>
                  <a:tcPr/>
                </a:tc>
                <a:extLst>
                  <a:ext uri="{0D108BD9-81ED-4DB2-BD59-A6C34878D82A}">
                    <a16:rowId xmlns:a16="http://schemas.microsoft.com/office/drawing/2014/main" val="10005"/>
                  </a:ext>
                </a:extLst>
              </a:tr>
              <a:tr h="324036">
                <a:tc>
                  <a:txBody>
                    <a:bodyPr/>
                    <a:lstStyle/>
                    <a:p>
                      <a:r>
                        <a:rPr lang="de-DE" sz="1600" dirty="0" err="1"/>
                        <a:t>kinetic</a:t>
                      </a:r>
                      <a:r>
                        <a:rPr lang="de-DE" sz="1600" dirty="0"/>
                        <a:t> </a:t>
                      </a:r>
                      <a:r>
                        <a:rPr lang="de-DE" sz="1600" dirty="0" err="1"/>
                        <a:t>energy</a:t>
                      </a:r>
                      <a:r>
                        <a:rPr lang="de-DE" sz="1600" dirty="0"/>
                        <a:t> (p)</a:t>
                      </a:r>
                    </a:p>
                  </a:txBody>
                  <a:tcPr/>
                </a:tc>
                <a:tc>
                  <a:txBody>
                    <a:bodyPr/>
                    <a:lstStyle/>
                    <a:p>
                      <a:r>
                        <a:rPr lang="de-DE" sz="1600" dirty="0"/>
                        <a:t>10 – 125 </a:t>
                      </a:r>
                      <a:r>
                        <a:rPr lang="de-DE" sz="1600" dirty="0" err="1"/>
                        <a:t>MeV</a:t>
                      </a:r>
                      <a:endParaRPr lang="de-DE" sz="1600" dirty="0"/>
                    </a:p>
                  </a:txBody>
                  <a:tcPr/>
                </a:tc>
                <a:extLst>
                  <a:ext uri="{0D108BD9-81ED-4DB2-BD59-A6C34878D82A}">
                    <a16:rowId xmlns:a16="http://schemas.microsoft.com/office/drawing/2014/main" val="10006"/>
                  </a:ext>
                </a:extLst>
              </a:tr>
              <a:tr h="324036">
                <a:tc>
                  <a:txBody>
                    <a:bodyPr/>
                    <a:lstStyle/>
                    <a:p>
                      <a:r>
                        <a:rPr lang="de-DE" sz="1600" dirty="0" err="1"/>
                        <a:t>radius</a:t>
                      </a:r>
                      <a:r>
                        <a:rPr lang="de-DE" sz="1600" dirty="0"/>
                        <a:t> </a:t>
                      </a:r>
                      <a:r>
                        <a:rPr lang="de-DE" sz="1600" dirty="0" err="1"/>
                        <a:t>variation</a:t>
                      </a:r>
                      <a:endParaRPr lang="de-DE" sz="1600" dirty="0"/>
                    </a:p>
                  </a:txBody>
                  <a:tcPr/>
                </a:tc>
                <a:tc>
                  <a:txBody>
                    <a:bodyPr/>
                    <a:lstStyle/>
                    <a:p>
                      <a:r>
                        <a:rPr lang="de-DE" sz="1600" b="0" i="0" u="none" strike="noStrike" kern="1200" baseline="0" dirty="0">
                          <a:solidFill>
                            <a:schemeClr val="tx1"/>
                          </a:solidFill>
                          <a:latin typeface="+mn-lt"/>
                          <a:ea typeface="+mn-ea"/>
                          <a:cs typeface="+mn-cs"/>
                        </a:rPr>
                        <a:t>4.47 - 5.20 m</a:t>
                      </a:r>
                      <a:endParaRPr lang="de-DE" sz="1600" dirty="0"/>
                    </a:p>
                  </a:txBody>
                  <a:tcPr/>
                </a:tc>
                <a:extLst>
                  <a:ext uri="{0D108BD9-81ED-4DB2-BD59-A6C34878D82A}">
                    <a16:rowId xmlns:a16="http://schemas.microsoft.com/office/drawing/2014/main" val="10007"/>
                  </a:ext>
                </a:extLst>
              </a:tr>
            </a:tbl>
          </a:graphicData>
        </a:graphic>
      </p:graphicFrame>
      <p:sp>
        <p:nvSpPr>
          <p:cNvPr id="11" name="Textfeld 10"/>
          <p:cNvSpPr txBox="1"/>
          <p:nvPr/>
        </p:nvSpPr>
        <p:spPr>
          <a:xfrm>
            <a:off x="323528" y="1196752"/>
            <a:ext cx="4032448" cy="2031325"/>
          </a:xfrm>
          <a:prstGeom prst="rect">
            <a:avLst/>
          </a:prstGeom>
          <a:solidFill>
            <a:srgbClr val="FFE5C3"/>
          </a:solidFill>
          <a:ln>
            <a:solidFill>
              <a:schemeClr val="tx2"/>
            </a:solidFill>
          </a:ln>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800" b="0" i="0" u="none" strike="noStrike" kern="1200" cap="none" spc="0" normalizeH="0" baseline="0" noProof="0" dirty="0" err="1">
                <a:ln>
                  <a:noFill/>
                </a:ln>
                <a:solidFill>
                  <a:prstClr val="black"/>
                </a:solidFill>
                <a:effectLst/>
                <a:uLnTx/>
                <a:uFillTx/>
                <a:latin typeface="Calibri" pitchFamily="34" charset="0"/>
                <a:ea typeface="+mn-ea"/>
                <a:cs typeface="Arial" pitchFamily="34" charset="0"/>
              </a:rPr>
              <a:t>example</a:t>
            </a:r>
            <a:r>
              <a:rPr kumimoji="0" lang="de-DE" sz="1800" b="0" i="0" u="none" strike="noStrike" kern="1200" cap="none" spc="0" normalizeH="0" baseline="0" noProof="0" dirty="0">
                <a:ln>
                  <a:noFill/>
                </a:ln>
                <a:solidFill>
                  <a:prstClr val="black"/>
                </a:solidFill>
                <a:effectLst/>
                <a:uLnTx/>
                <a:uFillTx/>
                <a:latin typeface="Calibri" pitchFamily="34" charset="0"/>
                <a:ea typeface="+mn-ea"/>
                <a:cs typeface="Arial" pitchFamily="34" charset="0"/>
              </a:rPr>
              <a:t> RF </a:t>
            </a:r>
            <a:r>
              <a:rPr kumimoji="0" lang="de-DE" sz="1800" b="0" i="0" u="none" strike="noStrike" kern="1200" cap="none" spc="0" normalizeH="0" baseline="0" noProof="0" dirty="0" err="1">
                <a:ln>
                  <a:noFill/>
                </a:ln>
                <a:solidFill>
                  <a:prstClr val="black"/>
                </a:solidFill>
                <a:effectLst/>
                <a:uLnTx/>
                <a:uFillTx/>
                <a:latin typeface="Calibri" pitchFamily="34" charset="0"/>
                <a:ea typeface="+mn-ea"/>
                <a:cs typeface="Arial" pitchFamily="34" charset="0"/>
              </a:rPr>
              <a:t>system</a:t>
            </a:r>
            <a:r>
              <a:rPr kumimoji="0" lang="de-DE" sz="1800" b="0" i="0" u="none" strike="noStrike" kern="1200" cap="none" spc="0" normalizeH="0" baseline="0" noProof="0" dirty="0">
                <a:ln>
                  <a:noFill/>
                </a:ln>
                <a:solidFill>
                  <a:prstClr val="black"/>
                </a:solidFill>
                <a:effectLst/>
                <a:uLnTx/>
                <a:uFillTx/>
                <a:latin typeface="Calibri" pitchFamily="34" charset="0"/>
                <a:ea typeface="+mn-ea"/>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dirty="0">
              <a:ln>
                <a:noFill/>
              </a:ln>
              <a:solidFill>
                <a:prstClr val="black"/>
              </a:solidFill>
              <a:effectLst/>
              <a:uLnTx/>
              <a:uFillTx/>
              <a:latin typeface="Calibri" pitchFamily="34" charset="0"/>
              <a:ea typeface="+mn-ea"/>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Calibri" pitchFamily="34" charset="0"/>
                <a:ea typeface="+mn-ea"/>
                <a:cs typeface="Arial" pitchFamily="34" charset="0"/>
              </a:rPr>
              <a:t>Kyoto University FFA, 150MeV</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itchFamily="34" charset="0"/>
                <a:ea typeface="+mn-ea"/>
                <a:cs typeface="Arial" pitchFamily="34" charset="0"/>
              </a:rPr>
              <a:t>high-permeability soft magnetic alloy (MA) core</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itchFamily="34" charset="0"/>
                <a:ea typeface="+mn-ea"/>
                <a:cs typeface="Arial" pitchFamily="34" charset="0"/>
              </a:rPr>
              <a:t>low Q = 0.47 @ 2.7 MHz</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itchFamily="34" charset="0"/>
                <a:ea typeface="+mn-ea"/>
                <a:cs typeface="Arial" pitchFamily="34" charset="0"/>
              </a:rPr>
              <a:t>high power broadband amplifier</a:t>
            </a:r>
            <a:endParaRPr kumimoji="0" lang="de-DE" sz="1800" b="0" i="0" u="none" strike="noStrike" kern="1200" cap="none" spc="0" normalizeH="0" baseline="0" noProof="0" dirty="0">
              <a:ln>
                <a:noFill/>
              </a:ln>
              <a:solidFill>
                <a:prstClr val="black"/>
              </a:solidFill>
              <a:effectLst/>
              <a:uLnTx/>
              <a:uFillTx/>
              <a:latin typeface="Calibri" pitchFamily="34" charset="0"/>
              <a:ea typeface="+mn-ea"/>
              <a:cs typeface="Arial" pitchFamily="34" charset="0"/>
            </a:endParaRPr>
          </a:p>
        </p:txBody>
      </p:sp>
    </p:spTree>
    <p:extLst>
      <p:ext uri="{BB962C8B-B14F-4D97-AF65-F5344CB8AC3E}">
        <p14:creationId xmlns:p14="http://schemas.microsoft.com/office/powerpoint/2010/main" val="23989722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non-</a:t>
            </a:r>
            <a:r>
              <a:rPr lang="de-DE" dirty="0" err="1"/>
              <a:t>scaling</a:t>
            </a:r>
            <a:r>
              <a:rPr lang="de-DE" dirty="0"/>
              <a:t> FFA</a:t>
            </a:r>
            <a:endParaRPr lang="de-CH" dirty="0"/>
          </a:p>
        </p:txBody>
      </p:sp>
      <p:sp>
        <p:nvSpPr>
          <p:cNvPr id="4" name="Foliennummernplatzhalter 3"/>
          <p:cNvSpPr>
            <a:spLocks noGrp="1"/>
          </p:cNvSpPr>
          <p:nvPr>
            <p:ph type="sldNum" sz="quarter" idx="10"/>
          </p:nvPr>
        </p:nvSpPr>
        <p:spPr/>
        <p:txBody>
          <a:bodyPr/>
          <a:lstStyle/>
          <a:p>
            <a:pPr>
              <a:defRPr/>
            </a:pPr>
            <a:fld id="{40486FA2-F7BB-4886-8833-4714DED97ACE}" type="slidenum">
              <a:rPr lang="en-US" smtClean="0"/>
              <a:pPr>
                <a:defRPr/>
              </a:pPr>
              <a:t>35</a:t>
            </a:fld>
            <a:endParaRPr lang="en-US" dirty="0"/>
          </a:p>
        </p:txBody>
      </p:sp>
      <p:sp>
        <p:nvSpPr>
          <p:cNvPr id="6" name="Textfeld 5"/>
          <p:cNvSpPr txBox="1"/>
          <p:nvPr/>
        </p:nvSpPr>
        <p:spPr>
          <a:xfrm>
            <a:off x="827584" y="1244450"/>
            <a:ext cx="3888432" cy="1477328"/>
          </a:xfrm>
          <a:prstGeom prst="rect">
            <a:avLst/>
          </a:prstGeom>
          <a:noFill/>
        </p:spPr>
        <p:txBody>
          <a:bodyPr wrap="square" rtlCol="0">
            <a:spAutoFit/>
          </a:bodyPr>
          <a:lstStyle/>
          <a:p>
            <a:r>
              <a:rPr lang="de-DE" b="1" i="1" dirty="0"/>
              <a:t>k</a:t>
            </a:r>
            <a:r>
              <a:rPr lang="de-DE" b="1" dirty="0"/>
              <a:t> </a:t>
            </a:r>
            <a:r>
              <a:rPr lang="de-DE" b="1" dirty="0">
                <a:sym typeface="Symbol" panose="05050102010706020507" pitchFamily="18" charset="2"/>
              </a:rPr>
              <a:t> </a:t>
            </a:r>
            <a:r>
              <a:rPr lang="de-DE" b="1" dirty="0" err="1"/>
              <a:t>const</a:t>
            </a:r>
            <a:r>
              <a:rPr lang="de-DE" b="1" dirty="0"/>
              <a:t>. , but fast </a:t>
            </a:r>
            <a:r>
              <a:rPr lang="de-DE" b="1" dirty="0" err="1"/>
              <a:t>resonance</a:t>
            </a:r>
            <a:r>
              <a:rPr lang="de-DE" b="1" dirty="0"/>
              <a:t> </a:t>
            </a:r>
            <a:r>
              <a:rPr lang="de-DE" b="1" dirty="0" err="1"/>
              <a:t>crossing</a:t>
            </a:r>
            <a:endParaRPr lang="de-DE" b="1" dirty="0"/>
          </a:p>
          <a:p>
            <a:pPr marL="285750" indent="-285750">
              <a:buFont typeface="Symbol" panose="05050102010706020507" pitchFamily="18" charset="2"/>
              <a:buChar char="®"/>
            </a:pPr>
            <a:r>
              <a:rPr lang="de-DE" dirty="0">
                <a:sym typeface="Symbol" panose="05050102010706020507" pitchFamily="18" charset="2"/>
              </a:rPr>
              <a:t>simpler </a:t>
            </a:r>
            <a:r>
              <a:rPr lang="de-DE" dirty="0" err="1">
                <a:sym typeface="Symbol" panose="05050102010706020507" pitchFamily="18" charset="2"/>
              </a:rPr>
              <a:t>magnets</a:t>
            </a:r>
            <a:r>
              <a:rPr lang="de-DE" dirty="0">
                <a:sym typeface="Symbol" panose="05050102010706020507" pitchFamily="18" charset="2"/>
              </a:rPr>
              <a:t>, flexible </a:t>
            </a:r>
            <a:r>
              <a:rPr lang="de-DE" dirty="0" err="1">
                <a:sym typeface="Symbol" panose="05050102010706020507" pitchFamily="18" charset="2"/>
              </a:rPr>
              <a:t>optics</a:t>
            </a:r>
            <a:endParaRPr lang="de-DE" dirty="0">
              <a:sym typeface="Symbol" panose="05050102010706020507" pitchFamily="18" charset="2"/>
            </a:endParaRPr>
          </a:p>
          <a:p>
            <a:pPr marL="285750" indent="-285750">
              <a:buFont typeface="Symbol" panose="05050102010706020507" pitchFamily="18" charset="2"/>
              <a:buChar char="®"/>
            </a:pPr>
            <a:r>
              <a:rPr lang="de-DE" dirty="0" err="1">
                <a:sym typeface="Symbol" panose="05050102010706020507" pitchFamily="18" charset="2"/>
              </a:rPr>
              <a:t>solutions</a:t>
            </a:r>
            <a:r>
              <a:rPr lang="de-DE" dirty="0">
                <a:sym typeface="Symbol" panose="05050102010706020507" pitchFamily="18" charset="2"/>
              </a:rPr>
              <a:t> </a:t>
            </a:r>
            <a:r>
              <a:rPr lang="de-DE" dirty="0" err="1">
                <a:sym typeface="Symbol" panose="05050102010706020507" pitchFamily="18" charset="2"/>
              </a:rPr>
              <a:t>with</a:t>
            </a:r>
            <a:r>
              <a:rPr lang="de-DE" dirty="0">
                <a:sym typeface="Symbol" panose="05050102010706020507" pitchFamily="18" charset="2"/>
              </a:rPr>
              <a:t> </a:t>
            </a:r>
            <a:r>
              <a:rPr lang="de-DE" dirty="0" err="1">
                <a:sym typeface="Symbol" panose="05050102010706020507" pitchFamily="18" charset="2"/>
              </a:rPr>
              <a:t>fixed</a:t>
            </a:r>
            <a:r>
              <a:rPr lang="de-DE" dirty="0">
                <a:sym typeface="Symbol" panose="05050102010706020507" pitchFamily="18" charset="2"/>
              </a:rPr>
              <a:t> RF </a:t>
            </a:r>
            <a:r>
              <a:rPr lang="de-DE" dirty="0" err="1">
                <a:sym typeface="Symbol" panose="05050102010706020507" pitchFamily="18" charset="2"/>
              </a:rPr>
              <a:t>frequency</a:t>
            </a:r>
            <a:endParaRPr lang="de-DE" dirty="0">
              <a:sym typeface="Symbol" panose="05050102010706020507" pitchFamily="18" charset="2"/>
            </a:endParaRPr>
          </a:p>
          <a:p>
            <a:pPr marL="285750" indent="-285750">
              <a:buFont typeface="Symbol" panose="05050102010706020507" pitchFamily="18" charset="2"/>
              <a:buChar char="®"/>
            </a:pPr>
            <a:r>
              <a:rPr lang="de-DE" dirty="0">
                <a:sym typeface="Symbol" panose="05050102010706020507" pitchFamily="18" charset="2"/>
              </a:rPr>
              <a:t>linear </a:t>
            </a:r>
            <a:r>
              <a:rPr lang="de-DE" dirty="0" err="1">
                <a:sym typeface="Symbol" panose="05050102010706020507" pitchFamily="18" charset="2"/>
              </a:rPr>
              <a:t>scaling</a:t>
            </a:r>
            <a:r>
              <a:rPr lang="de-DE" dirty="0">
                <a:sym typeface="Symbol" panose="05050102010706020507" pitchFamily="18" charset="2"/>
              </a:rPr>
              <a:t> </a:t>
            </a:r>
            <a:r>
              <a:rPr lang="de-DE" dirty="0" err="1">
                <a:sym typeface="Symbol" panose="05050102010706020507" pitchFamily="18" charset="2"/>
              </a:rPr>
              <a:t>with</a:t>
            </a:r>
            <a:r>
              <a:rPr lang="de-DE" dirty="0">
                <a:sym typeface="Symbol" panose="05050102010706020507" pitchFamily="18" charset="2"/>
              </a:rPr>
              <a:t> </a:t>
            </a:r>
            <a:r>
              <a:rPr lang="de-DE" i="1" dirty="0">
                <a:sym typeface="Symbol" panose="05050102010706020507" pitchFamily="18" charset="2"/>
              </a:rPr>
              <a:t>k</a:t>
            </a:r>
            <a:r>
              <a:rPr lang="de-DE" dirty="0">
                <a:sym typeface="Symbol" panose="05050102010706020507" pitchFamily="18" charset="2"/>
              </a:rPr>
              <a:t>=1 </a:t>
            </a:r>
            <a:r>
              <a:rPr lang="de-DE" dirty="0" err="1">
                <a:sym typeface="Symbol" panose="05050102010706020507" pitchFamily="18" charset="2"/>
              </a:rPr>
              <a:t>is</a:t>
            </a:r>
            <a:r>
              <a:rPr lang="de-DE" dirty="0">
                <a:sym typeface="Symbol" panose="05050102010706020507" pitchFamily="18" charset="2"/>
              </a:rPr>
              <a:t> </a:t>
            </a:r>
            <a:r>
              <a:rPr lang="de-DE" dirty="0" err="1">
                <a:sym typeface="Symbol" panose="05050102010706020507" pitchFamily="18" charset="2"/>
              </a:rPr>
              <a:t>important</a:t>
            </a:r>
            <a:r>
              <a:rPr lang="de-DE" dirty="0">
                <a:sym typeface="Symbol" panose="05050102010706020507" pitchFamily="18" charset="2"/>
              </a:rPr>
              <a:t> sub-</a:t>
            </a:r>
            <a:r>
              <a:rPr lang="de-DE" dirty="0" err="1">
                <a:sym typeface="Symbol" panose="05050102010706020507" pitchFamily="18" charset="2"/>
              </a:rPr>
              <a:t>class</a:t>
            </a:r>
            <a:r>
              <a:rPr lang="de-DE" dirty="0">
                <a:sym typeface="Symbol" panose="05050102010706020507" pitchFamily="18" charset="2"/>
              </a:rPr>
              <a:t>, but </a:t>
            </a:r>
            <a:r>
              <a:rPr lang="de-DE" dirty="0" err="1">
                <a:sym typeface="Symbol" panose="05050102010706020507" pitchFamily="18" charset="2"/>
              </a:rPr>
              <a:t>many</a:t>
            </a:r>
            <a:r>
              <a:rPr lang="de-DE" dirty="0">
                <a:sym typeface="Symbol" panose="05050102010706020507" pitchFamily="18" charset="2"/>
              </a:rPr>
              <a:t> </a:t>
            </a:r>
            <a:r>
              <a:rPr lang="de-DE" dirty="0" err="1">
                <a:sym typeface="Symbol" panose="05050102010706020507" pitchFamily="18" charset="2"/>
              </a:rPr>
              <a:t>proposals</a:t>
            </a:r>
            <a:r>
              <a:rPr lang="de-DE" dirty="0">
                <a:sym typeface="Symbol" panose="05050102010706020507" pitchFamily="18" charset="2"/>
              </a:rPr>
              <a:t> </a:t>
            </a:r>
          </a:p>
        </p:txBody>
      </p:sp>
      <p:graphicFrame>
        <p:nvGraphicFramePr>
          <p:cNvPr id="9" name="Tabelle 8"/>
          <p:cNvGraphicFramePr>
            <a:graphicFrameLocks noGrp="1"/>
          </p:cNvGraphicFramePr>
          <p:nvPr/>
        </p:nvGraphicFramePr>
        <p:xfrm>
          <a:off x="5197504" y="3641432"/>
          <a:ext cx="3384376" cy="2595880"/>
        </p:xfrm>
        <a:graphic>
          <a:graphicData uri="http://schemas.openxmlformats.org/drawingml/2006/table">
            <a:tbl>
              <a:tblPr firstRow="1" bandRow="1">
                <a:tableStyleId>{5940675A-B579-460E-94D1-54222C63F5DA}</a:tableStyleId>
              </a:tblPr>
              <a:tblGrid>
                <a:gridCol w="1692188">
                  <a:extLst>
                    <a:ext uri="{9D8B030D-6E8A-4147-A177-3AD203B41FA5}">
                      <a16:colId xmlns:a16="http://schemas.microsoft.com/office/drawing/2014/main" val="3631080478"/>
                    </a:ext>
                  </a:extLst>
                </a:gridCol>
                <a:gridCol w="1692188">
                  <a:extLst>
                    <a:ext uri="{9D8B030D-6E8A-4147-A177-3AD203B41FA5}">
                      <a16:colId xmlns:a16="http://schemas.microsoft.com/office/drawing/2014/main" val="3344806482"/>
                    </a:ext>
                  </a:extLst>
                </a:gridCol>
              </a:tblGrid>
              <a:tr h="370840">
                <a:tc>
                  <a:txBody>
                    <a:bodyPr/>
                    <a:lstStyle/>
                    <a:p>
                      <a:r>
                        <a:rPr lang="de-CH" dirty="0" err="1">
                          <a:latin typeface="+mn-lt"/>
                        </a:rPr>
                        <a:t>Energy</a:t>
                      </a:r>
                      <a:endParaRPr lang="de-CH" dirty="0">
                        <a:latin typeface="+mn-lt"/>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CH" dirty="0">
                          <a:latin typeface="+mn-lt"/>
                        </a:rPr>
                        <a:t>10-20 </a:t>
                      </a:r>
                      <a:r>
                        <a:rPr lang="de-CH" dirty="0" err="1">
                          <a:latin typeface="+mn-lt"/>
                        </a:rPr>
                        <a:t>MeV</a:t>
                      </a:r>
                      <a:endParaRPr lang="de-CH" dirty="0">
                        <a:latin typeface="+mn-lt"/>
                      </a:endParaRPr>
                    </a:p>
                  </a:txBody>
                  <a:tcPr/>
                </a:tc>
                <a:extLst>
                  <a:ext uri="{0D108BD9-81ED-4DB2-BD59-A6C34878D82A}">
                    <a16:rowId xmlns:a16="http://schemas.microsoft.com/office/drawing/2014/main" val="1529956727"/>
                  </a:ext>
                </a:extLst>
              </a:tr>
              <a:tr h="370840">
                <a:tc>
                  <a:txBody>
                    <a:bodyPr/>
                    <a:lstStyle/>
                    <a:p>
                      <a:r>
                        <a:rPr lang="de-CH" dirty="0" err="1">
                          <a:latin typeface="+mn-lt"/>
                        </a:rPr>
                        <a:t>Circumference</a:t>
                      </a:r>
                      <a:endParaRPr lang="de-CH" dirty="0">
                        <a:latin typeface="+mn-lt"/>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CH" dirty="0">
                          <a:latin typeface="+mn-lt"/>
                        </a:rPr>
                        <a:t>16.57 m</a:t>
                      </a:r>
                    </a:p>
                  </a:txBody>
                  <a:tcPr/>
                </a:tc>
                <a:extLst>
                  <a:ext uri="{0D108BD9-81ED-4DB2-BD59-A6C34878D82A}">
                    <a16:rowId xmlns:a16="http://schemas.microsoft.com/office/drawing/2014/main" val="2274912685"/>
                  </a:ext>
                </a:extLst>
              </a:tr>
              <a:tr h="370840">
                <a:tc>
                  <a:txBody>
                    <a:bodyPr/>
                    <a:lstStyle/>
                    <a:p>
                      <a:r>
                        <a:rPr lang="de-CH" dirty="0">
                          <a:latin typeface="+mn-lt"/>
                        </a:rPr>
                        <a:t>Cells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CH" dirty="0">
                          <a:latin typeface="+mn-lt"/>
                        </a:rPr>
                        <a:t>42</a:t>
                      </a:r>
                    </a:p>
                  </a:txBody>
                  <a:tcPr/>
                </a:tc>
                <a:extLst>
                  <a:ext uri="{0D108BD9-81ED-4DB2-BD59-A6C34878D82A}">
                    <a16:rowId xmlns:a16="http://schemas.microsoft.com/office/drawing/2014/main" val="3923230784"/>
                  </a:ext>
                </a:extLst>
              </a:tr>
              <a:tr h="370840">
                <a:tc>
                  <a:txBody>
                    <a:bodyPr/>
                    <a:lstStyle/>
                    <a:p>
                      <a:r>
                        <a:rPr lang="en-US" dirty="0">
                          <a:latin typeface="+mn-lt"/>
                        </a:rPr>
                        <a:t>F quad length </a:t>
                      </a:r>
                      <a:endParaRPr lang="de-CH" dirty="0">
                        <a:latin typeface="+mn-lt"/>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mn-lt"/>
                        </a:rPr>
                        <a:t>5.88 cm</a:t>
                      </a:r>
                      <a:endParaRPr lang="de-CH" dirty="0">
                        <a:latin typeface="+mn-lt"/>
                      </a:endParaRPr>
                    </a:p>
                  </a:txBody>
                  <a:tcPr/>
                </a:tc>
                <a:extLst>
                  <a:ext uri="{0D108BD9-81ED-4DB2-BD59-A6C34878D82A}">
                    <a16:rowId xmlns:a16="http://schemas.microsoft.com/office/drawing/2014/main" val="2092979720"/>
                  </a:ext>
                </a:extLst>
              </a:tr>
              <a:tr h="370840">
                <a:tc>
                  <a:txBody>
                    <a:bodyPr/>
                    <a:lstStyle/>
                    <a:p>
                      <a:r>
                        <a:rPr lang="en-US" dirty="0">
                          <a:latin typeface="+mn-lt"/>
                        </a:rPr>
                        <a:t>D quad length </a:t>
                      </a:r>
                      <a:endParaRPr lang="de-CH" dirty="0">
                        <a:latin typeface="+mn-lt"/>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mn-lt"/>
                        </a:rPr>
                        <a:t>7.57 cm</a:t>
                      </a:r>
                      <a:endParaRPr lang="de-CH" dirty="0">
                        <a:latin typeface="+mn-lt"/>
                      </a:endParaRPr>
                    </a:p>
                  </a:txBody>
                  <a:tcPr/>
                </a:tc>
                <a:extLst>
                  <a:ext uri="{0D108BD9-81ED-4DB2-BD59-A6C34878D82A}">
                    <a16:rowId xmlns:a16="http://schemas.microsoft.com/office/drawing/2014/main" val="1826821025"/>
                  </a:ext>
                </a:extLst>
              </a:tr>
              <a:tr h="370840">
                <a:tc>
                  <a:txBody>
                    <a:bodyPr/>
                    <a:lstStyle/>
                    <a:p>
                      <a:r>
                        <a:rPr lang="de-CH" dirty="0">
                          <a:latin typeface="+mn-lt"/>
                        </a:rPr>
                        <a:t>RF </a:t>
                      </a:r>
                      <a:r>
                        <a:rPr lang="de-CH" dirty="0" err="1">
                          <a:latin typeface="+mn-lt"/>
                        </a:rPr>
                        <a:t>frequency</a:t>
                      </a:r>
                      <a:r>
                        <a:rPr lang="de-CH" dirty="0">
                          <a:latin typeface="+mn-lt"/>
                        </a:rPr>
                        <a:t>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CH" dirty="0">
                          <a:latin typeface="+mn-lt"/>
                        </a:rPr>
                        <a:t>1.3 GHz</a:t>
                      </a:r>
                    </a:p>
                  </a:txBody>
                  <a:tcPr/>
                </a:tc>
                <a:extLst>
                  <a:ext uri="{0D108BD9-81ED-4DB2-BD59-A6C34878D82A}">
                    <a16:rowId xmlns:a16="http://schemas.microsoft.com/office/drawing/2014/main" val="3764271143"/>
                  </a:ext>
                </a:extLst>
              </a:tr>
              <a:tr h="370840">
                <a:tc>
                  <a:txBody>
                    <a:bodyPr/>
                    <a:lstStyle/>
                    <a:p>
                      <a:r>
                        <a:rPr lang="de-CH" dirty="0" err="1">
                          <a:latin typeface="+mn-lt"/>
                        </a:rPr>
                        <a:t>Cavities</a:t>
                      </a:r>
                      <a:endParaRPr lang="de-CH" dirty="0">
                        <a:latin typeface="+mn-lt"/>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CH" dirty="0">
                          <a:latin typeface="+mn-lt"/>
                        </a:rPr>
                        <a:t>19 x 120 kV</a:t>
                      </a:r>
                    </a:p>
                  </a:txBody>
                  <a:tcPr/>
                </a:tc>
                <a:extLst>
                  <a:ext uri="{0D108BD9-81ED-4DB2-BD59-A6C34878D82A}">
                    <a16:rowId xmlns:a16="http://schemas.microsoft.com/office/drawing/2014/main" val="2534580883"/>
                  </a:ext>
                </a:extLst>
              </a:tr>
            </a:tbl>
          </a:graphicData>
        </a:graphic>
      </p:graphicFrame>
      <p:pic>
        <p:nvPicPr>
          <p:cNvPr id="11" name="emmapic.jpg"/>
          <p:cNvPicPr/>
          <p:nvPr/>
        </p:nvPicPr>
        <p:blipFill rotWithShape="1">
          <a:blip r:embed="rId2"/>
          <a:srcRect t="12743" b="10914"/>
          <a:stretch/>
        </p:blipFill>
        <p:spPr>
          <a:xfrm>
            <a:off x="901512" y="3573016"/>
            <a:ext cx="3816424" cy="2664296"/>
          </a:xfrm>
          <a:prstGeom prst="rect">
            <a:avLst/>
          </a:prstGeom>
          <a:ln w="12700">
            <a:miter lim="400000"/>
          </a:ln>
        </p:spPr>
      </p:pic>
      <p:sp>
        <p:nvSpPr>
          <p:cNvPr id="12" name="Textfeld 11"/>
          <p:cNvSpPr txBox="1"/>
          <p:nvPr/>
        </p:nvSpPr>
        <p:spPr>
          <a:xfrm>
            <a:off x="611560" y="3388350"/>
            <a:ext cx="3528392" cy="369332"/>
          </a:xfrm>
          <a:prstGeom prst="rect">
            <a:avLst/>
          </a:prstGeom>
          <a:noFill/>
        </p:spPr>
        <p:txBody>
          <a:bodyPr wrap="square" rtlCol="0">
            <a:spAutoFit/>
          </a:bodyPr>
          <a:lstStyle/>
          <a:p>
            <a:r>
              <a:rPr lang="de-DE" dirty="0" err="1"/>
              <a:t>example</a:t>
            </a:r>
            <a:r>
              <a:rPr lang="de-DE" dirty="0"/>
              <a:t>: EMMA </a:t>
            </a:r>
            <a:r>
              <a:rPr lang="de-DE" dirty="0" err="1"/>
              <a:t>electron</a:t>
            </a:r>
            <a:r>
              <a:rPr lang="de-DE" dirty="0"/>
              <a:t> </a:t>
            </a:r>
            <a:r>
              <a:rPr lang="de-DE" dirty="0" err="1"/>
              <a:t>model</a:t>
            </a:r>
            <a:endParaRPr lang="de-CH" dirty="0"/>
          </a:p>
        </p:txBody>
      </p:sp>
      <p:pic>
        <p:nvPicPr>
          <p:cNvPr id="10" name="Screen Shot 2014-08-26 at 09.14.41.png"/>
          <p:cNvPicPr/>
          <p:nvPr/>
        </p:nvPicPr>
        <p:blipFill>
          <a:blip r:embed="rId3"/>
          <a:srcRect t="4631"/>
          <a:stretch>
            <a:fillRect/>
          </a:stretch>
        </p:blipFill>
        <p:spPr>
          <a:xfrm>
            <a:off x="5222676" y="1409636"/>
            <a:ext cx="3432840" cy="1485311"/>
          </a:xfrm>
          <a:prstGeom prst="rect">
            <a:avLst/>
          </a:prstGeom>
          <a:ln w="12700">
            <a:miter lim="400000"/>
          </a:ln>
        </p:spPr>
      </p:pic>
    </p:spTree>
    <p:extLst>
      <p:ext uri="{BB962C8B-B14F-4D97-AF65-F5344CB8AC3E}">
        <p14:creationId xmlns:p14="http://schemas.microsoft.com/office/powerpoint/2010/main" val="35924034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LNS FFA: serpentine acceleration</a:t>
            </a:r>
          </a:p>
        </p:txBody>
      </p:sp>
      <p:sp>
        <p:nvSpPr>
          <p:cNvPr id="4" name="Foliennummernplatzhalter 3"/>
          <p:cNvSpPr>
            <a:spLocks noGrp="1"/>
          </p:cNvSpPr>
          <p:nvPr>
            <p:ph type="sldNum" sz="quarter" idx="10"/>
          </p:nvPr>
        </p:nvSpPr>
        <p:spPr/>
        <p:txBody>
          <a:bodyPr/>
          <a:lstStyle/>
          <a:p>
            <a:pPr>
              <a:defRPr/>
            </a:pPr>
            <a:fld id="{40486FA2-F7BB-4886-8833-4714DED97ACE}" type="slidenum">
              <a:rPr lang="en-US" smtClean="0"/>
              <a:pPr>
                <a:defRPr/>
              </a:pPr>
              <a:t>36</a:t>
            </a:fld>
            <a:endParaRPr lang="en-US" dirty="0"/>
          </a:p>
        </p:txBody>
      </p:sp>
      <p:pic>
        <p:nvPicPr>
          <p:cNvPr id="7" name="Screen Shot 2014-08-26 at 11.57.27.png"/>
          <p:cNvPicPr/>
          <p:nvPr/>
        </p:nvPicPr>
        <p:blipFill>
          <a:blip r:embed="rId3"/>
          <a:stretch>
            <a:fillRect/>
          </a:stretch>
        </p:blipFill>
        <p:spPr>
          <a:xfrm>
            <a:off x="6444208" y="2206531"/>
            <a:ext cx="2520281" cy="2163658"/>
          </a:xfrm>
          <a:prstGeom prst="rect">
            <a:avLst/>
          </a:prstGeom>
          <a:ln w="12700">
            <a:miter lim="400000"/>
          </a:ln>
        </p:spPr>
      </p:pic>
      <p:pic>
        <p:nvPicPr>
          <p:cNvPr id="8" name="Grafik 7"/>
          <p:cNvPicPr>
            <a:picLocks noChangeAspect="1"/>
          </p:cNvPicPr>
          <p:nvPr/>
        </p:nvPicPr>
        <p:blipFill>
          <a:blip r:embed="rId4"/>
          <a:stretch>
            <a:fillRect/>
          </a:stretch>
        </p:blipFill>
        <p:spPr>
          <a:xfrm>
            <a:off x="683568" y="3356992"/>
            <a:ext cx="3404622" cy="2681150"/>
          </a:xfrm>
          <a:prstGeom prst="rect">
            <a:avLst/>
          </a:prstGeom>
        </p:spPr>
      </p:pic>
      <p:pic>
        <p:nvPicPr>
          <p:cNvPr id="10" name="Grafik 9"/>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786001" y="2635416"/>
            <a:ext cx="3930015" cy="377190"/>
          </a:xfrm>
          <a:prstGeom prst="rect">
            <a:avLst/>
          </a:prstGeom>
        </p:spPr>
      </p:pic>
      <p:sp>
        <p:nvSpPr>
          <p:cNvPr id="11" name="Textfeld 10"/>
          <p:cNvSpPr txBox="1"/>
          <p:nvPr/>
        </p:nvSpPr>
        <p:spPr>
          <a:xfrm>
            <a:off x="539552" y="980728"/>
            <a:ext cx="7992888" cy="1477328"/>
          </a:xfrm>
          <a:prstGeom prst="rect">
            <a:avLst/>
          </a:prstGeom>
          <a:noFill/>
        </p:spPr>
        <p:txBody>
          <a:bodyPr wrap="square" rtlCol="0">
            <a:spAutoFit/>
          </a:bodyPr>
          <a:lstStyle/>
          <a:p>
            <a:pPr marL="285750" indent="-285750">
              <a:buFont typeface="Arial" panose="020B0604020202020204" pitchFamily="34" charset="0"/>
              <a:buChar char="•"/>
            </a:pPr>
            <a:r>
              <a:rPr lang="en-US" dirty="0"/>
              <a:t>acceleration can be done within a few turns (no long-term stability required)</a:t>
            </a:r>
          </a:p>
          <a:p>
            <a:pPr lvl="1"/>
            <a:r>
              <a:rPr lang="en-US" b="1" dirty="0">
                <a:sym typeface="Symbol"/>
              </a:rPr>
              <a:t> Fixed frequency!</a:t>
            </a:r>
            <a:endParaRPr lang="en-US" b="1" dirty="0"/>
          </a:p>
          <a:p>
            <a:pPr marL="285750" indent="-285750">
              <a:buFont typeface="Arial" panose="020B0604020202020204" pitchFamily="34" charset="0"/>
              <a:buChar char="•"/>
            </a:pPr>
            <a:r>
              <a:rPr lang="en-US" dirty="0"/>
              <a:t>along a serpentine path in long. phase space (ensure acceleration at all times)</a:t>
            </a:r>
          </a:p>
          <a:p>
            <a:pPr marL="285750" indent="-285750">
              <a:buFont typeface="Arial" panose="020B0604020202020204" pitchFamily="34" charset="0"/>
              <a:buChar char="•"/>
            </a:pPr>
            <a:r>
              <a:rPr lang="en-US" dirty="0"/>
              <a:t>path length varies little, but limited overall energy gain compared to synchrotron, e.g. factor 4 maximum</a:t>
            </a:r>
          </a:p>
        </p:txBody>
      </p:sp>
      <p:sp>
        <p:nvSpPr>
          <p:cNvPr id="3" name="TextBox 2"/>
          <p:cNvSpPr txBox="1"/>
          <p:nvPr/>
        </p:nvSpPr>
        <p:spPr>
          <a:xfrm>
            <a:off x="2411760" y="6038142"/>
            <a:ext cx="5472608" cy="369332"/>
          </a:xfrm>
          <a:prstGeom prst="rect">
            <a:avLst/>
          </a:prstGeom>
          <a:noFill/>
        </p:spPr>
        <p:txBody>
          <a:bodyPr wrap="square" rtlCol="0">
            <a:spAutoFit/>
          </a:bodyPr>
          <a:lstStyle/>
          <a:p>
            <a:r>
              <a:rPr lang="de-CH" b="1" dirty="0">
                <a:solidFill>
                  <a:srgbClr val="C00000"/>
                </a:solidFill>
                <a:sym typeface="Symbol" panose="05050102010706020507" pitchFamily="18" charset="2"/>
              </a:rPr>
              <a:t> </a:t>
            </a:r>
            <a:r>
              <a:rPr lang="de-CH" b="1" dirty="0" err="1">
                <a:solidFill>
                  <a:srgbClr val="C00000"/>
                </a:solidFill>
                <a:sym typeface="Symbol" panose="05050102010706020507" pitchFamily="18" charset="2"/>
              </a:rPr>
              <a:t>concept</a:t>
            </a:r>
            <a:r>
              <a:rPr lang="de-CH" b="1" dirty="0">
                <a:solidFill>
                  <a:srgbClr val="C00000"/>
                </a:solidFill>
                <a:sym typeface="Symbol" panose="05050102010706020507" pitchFamily="18" charset="2"/>
              </a:rPr>
              <a:t> </a:t>
            </a:r>
            <a:r>
              <a:rPr lang="de-CH" b="1" dirty="0" err="1">
                <a:solidFill>
                  <a:srgbClr val="C00000"/>
                </a:solidFill>
                <a:sym typeface="Symbol" panose="05050102010706020507" pitchFamily="18" charset="2"/>
              </a:rPr>
              <a:t>demonstrated</a:t>
            </a:r>
            <a:r>
              <a:rPr lang="de-CH" b="1" dirty="0">
                <a:solidFill>
                  <a:srgbClr val="C00000"/>
                </a:solidFill>
                <a:sym typeface="Symbol" panose="05050102010706020507" pitchFamily="18" charset="2"/>
              </a:rPr>
              <a:t> in EMMA</a:t>
            </a:r>
            <a:endParaRPr lang="de-CH" b="1" dirty="0">
              <a:solidFill>
                <a:srgbClr val="C00000"/>
              </a:solidFill>
            </a:endParaRPr>
          </a:p>
        </p:txBody>
      </p:sp>
      <p:pic>
        <p:nvPicPr>
          <p:cNvPr id="9" name="pasted-image.png"/>
          <p:cNvPicPr/>
          <p:nvPr/>
        </p:nvPicPr>
        <p:blipFill>
          <a:blip r:embed="rId6"/>
          <a:stretch>
            <a:fillRect/>
          </a:stretch>
        </p:blipFill>
        <p:spPr>
          <a:xfrm>
            <a:off x="3971912" y="4444218"/>
            <a:ext cx="5064728" cy="1515136"/>
          </a:xfrm>
          <a:prstGeom prst="rect">
            <a:avLst/>
          </a:prstGeom>
          <a:ln w="12700">
            <a:miter lim="400000"/>
          </a:ln>
        </p:spPr>
      </p:pic>
    </p:spTree>
    <p:extLst>
      <p:ext uri="{BB962C8B-B14F-4D97-AF65-F5344CB8AC3E}">
        <p14:creationId xmlns:p14="http://schemas.microsoft.com/office/powerpoint/2010/main" val="28754632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Bildplatzhalter 7"/>
          <p:cNvPicPr>
            <a:picLocks noGrp="1" noChangeAspect="1"/>
          </p:cNvPicPr>
          <p:nvPr>
            <p:ph type="pic" idx="1"/>
          </p:nvPr>
        </p:nvPicPr>
        <p:blipFill>
          <a:blip r:embed="rId3">
            <a:extLst>
              <a:ext uri="{28A0092B-C50C-407E-A947-70E740481C1C}">
                <a14:useLocalDpi xmlns:a14="http://schemas.microsoft.com/office/drawing/2010/main" val="0"/>
              </a:ext>
            </a:extLst>
          </a:blip>
          <a:srcRect/>
          <a:stretch>
            <a:fillRect/>
          </a:stretch>
        </p:blipFill>
        <p:spPr>
          <a:xfrm>
            <a:off x="17025" y="7374"/>
            <a:ext cx="9144000" cy="6858000"/>
          </a:xfrm>
        </p:spPr>
      </p:pic>
      <p:sp>
        <p:nvSpPr>
          <p:cNvPr id="6" name="Inhaltsplatzhalter 2"/>
          <p:cNvSpPr txBox="1">
            <a:spLocks/>
          </p:cNvSpPr>
          <p:nvPr/>
        </p:nvSpPr>
        <p:spPr bwMode="auto">
          <a:xfrm>
            <a:off x="474225" y="548680"/>
            <a:ext cx="8229600" cy="4929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0" indent="0" algn="l" rtl="0" fontAlgn="base">
              <a:spcBef>
                <a:spcPct val="20000"/>
              </a:spcBef>
              <a:spcAft>
                <a:spcPct val="0"/>
              </a:spcAft>
              <a:buFont typeface="Arial" pitchFamily="34" charset="0"/>
              <a:buNone/>
              <a:defRPr sz="3200" kern="1200">
                <a:solidFill>
                  <a:schemeClr val="tx1"/>
                </a:solidFill>
                <a:latin typeface="+mn-lt"/>
                <a:ea typeface="+mn-ea"/>
                <a:cs typeface="+mn-cs"/>
              </a:defRPr>
            </a:lvl1pPr>
            <a:lvl2pPr marL="457200" indent="0" algn="l" rtl="0" fontAlgn="base">
              <a:spcBef>
                <a:spcPct val="20000"/>
              </a:spcBef>
              <a:spcAft>
                <a:spcPct val="0"/>
              </a:spcAft>
              <a:buFont typeface="Arial" pitchFamily="34" charset="0"/>
              <a:buNone/>
              <a:defRPr sz="2800" kern="1200">
                <a:solidFill>
                  <a:schemeClr val="tx1"/>
                </a:solidFill>
                <a:latin typeface="+mn-lt"/>
                <a:ea typeface="+mn-ea"/>
                <a:cs typeface="+mn-cs"/>
              </a:defRPr>
            </a:lvl2pPr>
            <a:lvl3pPr marL="914400" indent="0" algn="l" rtl="0" fontAlgn="base">
              <a:spcBef>
                <a:spcPct val="20000"/>
              </a:spcBef>
              <a:spcAft>
                <a:spcPct val="0"/>
              </a:spcAft>
              <a:buFont typeface="Arial" pitchFamily="34" charset="0"/>
              <a:buNone/>
              <a:defRPr sz="2400" kern="1200">
                <a:solidFill>
                  <a:schemeClr val="tx1"/>
                </a:solidFill>
                <a:latin typeface="+mn-lt"/>
                <a:ea typeface="+mn-ea"/>
                <a:cs typeface="+mn-cs"/>
              </a:defRPr>
            </a:lvl3pPr>
            <a:lvl4pPr marL="1371600" indent="0" algn="l" rtl="0" fontAlgn="base">
              <a:spcBef>
                <a:spcPct val="20000"/>
              </a:spcBef>
              <a:spcAft>
                <a:spcPct val="0"/>
              </a:spcAft>
              <a:buFont typeface="Arial" pitchFamily="34" charset="0"/>
              <a:buNone/>
              <a:defRPr sz="2000" kern="1200">
                <a:solidFill>
                  <a:schemeClr val="tx1"/>
                </a:solidFill>
                <a:latin typeface="+mn-lt"/>
                <a:ea typeface="+mn-ea"/>
                <a:cs typeface="+mn-cs"/>
              </a:defRPr>
            </a:lvl4pPr>
            <a:lvl5pPr marL="1828800" indent="0" algn="l" rtl="0" fontAlgn="base">
              <a:spcBef>
                <a:spcPct val="20000"/>
              </a:spcBef>
              <a:spcAft>
                <a:spcPct val="0"/>
              </a:spcAft>
              <a:buFont typeface="Arial" pitchFamily="34" charset="0"/>
              <a:buNone/>
              <a:defRPr sz="20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9pPr>
          </a:lstStyle>
          <a:p>
            <a:r>
              <a:rPr lang="en-US" dirty="0"/>
              <a:t>finally: </a:t>
            </a:r>
            <a:r>
              <a:rPr lang="en-US" b="1" dirty="0">
                <a:solidFill>
                  <a:schemeClr val="accent1">
                    <a:lumMod val="75000"/>
                  </a:schemeClr>
                </a:solidFill>
              </a:rPr>
              <a:t>discussion</a:t>
            </a:r>
          </a:p>
          <a:p>
            <a:pPr marL="914400" lvl="1" indent="-457200">
              <a:buFont typeface="Arial" pitchFamily="34" charset="0"/>
              <a:buChar char="•"/>
            </a:pPr>
            <a:r>
              <a:rPr lang="en-US" sz="2400" b="1" dirty="0">
                <a:solidFill>
                  <a:schemeClr val="tx1">
                    <a:lumMod val="65000"/>
                    <a:lumOff val="35000"/>
                  </a:schemeClr>
                </a:solidFill>
              </a:rPr>
              <a:t>comparison of circular accelerators</a:t>
            </a:r>
          </a:p>
          <a:p>
            <a:pPr marL="914400" lvl="1" indent="-457200">
              <a:buFont typeface="Arial" pitchFamily="34" charset="0"/>
              <a:buChar char="•"/>
            </a:pPr>
            <a:r>
              <a:rPr lang="en-US" sz="2400" b="1" dirty="0">
                <a:solidFill>
                  <a:schemeClr val="tx1">
                    <a:lumMod val="65000"/>
                    <a:lumOff val="35000"/>
                  </a:schemeClr>
                </a:solidFill>
              </a:rPr>
              <a:t>suitability of cyclotrons and FFA for applications </a:t>
            </a:r>
          </a:p>
          <a:p>
            <a:pPr marL="914400" lvl="1" indent="-457200">
              <a:buFont typeface="Arial" pitchFamily="34" charset="0"/>
              <a:buChar char="•"/>
            </a:pPr>
            <a:r>
              <a:rPr lang="en-US" sz="2400" b="1" dirty="0">
                <a:solidFill>
                  <a:schemeClr val="tx1">
                    <a:lumMod val="65000"/>
                    <a:lumOff val="35000"/>
                  </a:schemeClr>
                </a:solidFill>
              </a:rPr>
              <a:t>some literature</a:t>
            </a:r>
          </a:p>
        </p:txBody>
      </p:sp>
      <p:sp>
        <p:nvSpPr>
          <p:cNvPr id="2" name="Slide Number Placeholder 1"/>
          <p:cNvSpPr>
            <a:spLocks noGrp="1"/>
          </p:cNvSpPr>
          <p:nvPr>
            <p:ph type="sldNum" sz="quarter" idx="12"/>
          </p:nvPr>
        </p:nvSpPr>
        <p:spPr/>
        <p:txBody>
          <a:bodyPr/>
          <a:lstStyle/>
          <a:p>
            <a:pPr>
              <a:defRPr/>
            </a:pPr>
            <a:fld id="{EB680B01-6A3B-40FE-8FF2-AFD0D3669CB1}" type="slidenum">
              <a:rPr lang="de-CH" smtClean="0"/>
              <a:pPr>
                <a:defRPr/>
              </a:pPr>
              <a:t>37</a:t>
            </a:fld>
            <a:endParaRPr lang="de-CH"/>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1"/>
          <p:cNvSpPr>
            <a:spLocks noGrp="1"/>
          </p:cNvSpPr>
          <p:nvPr>
            <p:ph type="title"/>
          </p:nvPr>
        </p:nvSpPr>
        <p:spPr>
          <a:xfrm>
            <a:off x="457200" y="130175"/>
            <a:ext cx="8229600" cy="561975"/>
          </a:xfrm>
        </p:spPr>
        <p:txBody>
          <a:bodyPr/>
          <a:lstStyle/>
          <a:p>
            <a:r>
              <a:rPr lang="en-US"/>
              <a:t>classification of circular accelerators</a:t>
            </a:r>
          </a:p>
        </p:txBody>
      </p:sp>
      <p:sp>
        <p:nvSpPr>
          <p:cNvPr id="4" name="Foliennummernplatzhalter 3"/>
          <p:cNvSpPr>
            <a:spLocks noGrp="1"/>
          </p:cNvSpPr>
          <p:nvPr>
            <p:ph type="sldNum" sz="quarter" idx="10"/>
          </p:nvPr>
        </p:nvSpPr>
        <p:spPr/>
        <p:txBody>
          <a:bodyPr/>
          <a:lstStyle/>
          <a:p>
            <a:pPr>
              <a:defRPr/>
            </a:pPr>
            <a:fld id="{C85318C1-C1E5-4730-9665-C1808AD24169}" type="slidenum">
              <a:rPr lang="en-US"/>
              <a:pPr>
                <a:defRPr/>
              </a:pPr>
              <a:t>38</a:t>
            </a:fld>
            <a:endParaRPr lang="en-US"/>
          </a:p>
        </p:txBody>
      </p:sp>
      <p:graphicFrame>
        <p:nvGraphicFramePr>
          <p:cNvPr id="5" name="Tabelle 4"/>
          <p:cNvGraphicFramePr>
            <a:graphicFrameLocks noGrp="1"/>
          </p:cNvGraphicFramePr>
          <p:nvPr>
            <p:extLst>
              <p:ext uri="{D42A27DB-BD31-4B8C-83A1-F6EECF244321}">
                <p14:modId xmlns:p14="http://schemas.microsoft.com/office/powerpoint/2010/main" val="807068926"/>
              </p:ext>
            </p:extLst>
          </p:nvPr>
        </p:nvGraphicFramePr>
        <p:xfrm>
          <a:off x="395536" y="908050"/>
          <a:ext cx="8353177" cy="4755720"/>
        </p:xfrm>
        <a:graphic>
          <a:graphicData uri="http://schemas.openxmlformats.org/drawingml/2006/table">
            <a:tbl>
              <a:tblPr firstRow="1" bandRow="1">
                <a:tableStyleId>{5940675A-B579-460E-94D1-54222C63F5DA}</a:tableStyleId>
              </a:tblPr>
              <a:tblGrid>
                <a:gridCol w="1656184">
                  <a:extLst>
                    <a:ext uri="{9D8B030D-6E8A-4147-A177-3AD203B41FA5}">
                      <a16:colId xmlns:a16="http://schemas.microsoft.com/office/drawing/2014/main" val="20000"/>
                    </a:ext>
                  </a:extLst>
                </a:gridCol>
                <a:gridCol w="958723">
                  <a:extLst>
                    <a:ext uri="{9D8B030D-6E8A-4147-A177-3AD203B41FA5}">
                      <a16:colId xmlns:a16="http://schemas.microsoft.com/office/drawing/2014/main" val="20001"/>
                    </a:ext>
                  </a:extLst>
                </a:gridCol>
                <a:gridCol w="1016909">
                  <a:extLst>
                    <a:ext uri="{9D8B030D-6E8A-4147-A177-3AD203B41FA5}">
                      <a16:colId xmlns:a16="http://schemas.microsoft.com/office/drawing/2014/main" val="20002"/>
                    </a:ext>
                  </a:extLst>
                </a:gridCol>
                <a:gridCol w="1016909">
                  <a:extLst>
                    <a:ext uri="{9D8B030D-6E8A-4147-A177-3AD203B41FA5}">
                      <a16:colId xmlns:a16="http://schemas.microsoft.com/office/drawing/2014/main" val="20003"/>
                    </a:ext>
                  </a:extLst>
                </a:gridCol>
                <a:gridCol w="1162181">
                  <a:extLst>
                    <a:ext uri="{9D8B030D-6E8A-4147-A177-3AD203B41FA5}">
                      <a16:colId xmlns:a16="http://schemas.microsoft.com/office/drawing/2014/main" val="20004"/>
                    </a:ext>
                  </a:extLst>
                </a:gridCol>
                <a:gridCol w="1162181">
                  <a:extLst>
                    <a:ext uri="{9D8B030D-6E8A-4147-A177-3AD203B41FA5}">
                      <a16:colId xmlns:a16="http://schemas.microsoft.com/office/drawing/2014/main" val="20005"/>
                    </a:ext>
                  </a:extLst>
                </a:gridCol>
                <a:gridCol w="1380090">
                  <a:extLst>
                    <a:ext uri="{9D8B030D-6E8A-4147-A177-3AD203B41FA5}">
                      <a16:colId xmlns:a16="http://schemas.microsoft.com/office/drawing/2014/main" val="20006"/>
                    </a:ext>
                  </a:extLst>
                </a:gridCol>
              </a:tblGrid>
              <a:tr h="914562">
                <a:tc>
                  <a:txBody>
                    <a:bodyPr/>
                    <a:lstStyle/>
                    <a:p>
                      <a:endParaRPr lang="en-US" sz="1800" dirty="0"/>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a:t>bending radius vs. time</a:t>
                      </a:r>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r>
                        <a:rPr lang="en-US" sz="1800" dirty="0"/>
                        <a:t>bending field vs.</a:t>
                      </a:r>
                      <a:r>
                        <a:rPr lang="en-US" sz="1800" baseline="0" dirty="0"/>
                        <a:t> time</a:t>
                      </a:r>
                      <a:endParaRPr lang="en-US" sz="1800" dirty="0"/>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solidFill>
                      <a:schemeClr val="tx2">
                        <a:lumMod val="20000"/>
                        <a:lumOff val="80000"/>
                      </a:schemeClr>
                    </a:solidFill>
                  </a:tcPr>
                </a:tc>
                <a:tc>
                  <a:txBody>
                    <a:bodyPr/>
                    <a:lstStyle/>
                    <a:p>
                      <a:r>
                        <a:rPr lang="en-US" sz="1800" dirty="0"/>
                        <a:t>bending field vs. radius</a:t>
                      </a:r>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r>
                        <a:rPr lang="en-US" sz="1800" dirty="0"/>
                        <a:t>RF frequency vs. time</a:t>
                      </a:r>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solidFill>
                      <a:schemeClr val="tx2">
                        <a:lumMod val="20000"/>
                        <a:lumOff val="80000"/>
                      </a:schemeClr>
                    </a:solidFill>
                  </a:tcPr>
                </a:tc>
                <a:tc>
                  <a:txBody>
                    <a:bodyPr/>
                    <a:lstStyle/>
                    <a:p>
                      <a:r>
                        <a:rPr lang="en-US" sz="1800" dirty="0"/>
                        <a:t>operation mode </a:t>
                      </a:r>
                      <a:r>
                        <a:rPr lang="en-US" sz="1400" dirty="0"/>
                        <a:t>(pulsed/CW)</a:t>
                      </a:r>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endParaRPr lang="en-US" sz="1800" dirty="0"/>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extLst>
                  <a:ext uri="{0D108BD9-81ED-4DB2-BD59-A6C34878D82A}">
                    <a16:rowId xmlns:a16="http://schemas.microsoft.com/office/drawing/2014/main" val="10000"/>
                  </a:ext>
                </a:extLst>
              </a:tr>
              <a:tr h="640193">
                <a:tc>
                  <a:txBody>
                    <a:bodyPr/>
                    <a:lstStyle/>
                    <a:p>
                      <a:r>
                        <a:rPr lang="en-US" sz="1800" dirty="0" err="1"/>
                        <a:t>betatron</a:t>
                      </a:r>
                      <a:endParaRPr lang="en-US" sz="1800" dirty="0"/>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endParaRPr lang="en-US" sz="1800" dirty="0"/>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endParaRPr lang="en-US" sz="1800"/>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solidFill>
                      <a:schemeClr val="tx2">
                        <a:lumMod val="20000"/>
                        <a:lumOff val="80000"/>
                      </a:schemeClr>
                    </a:solidFill>
                  </a:tcPr>
                </a:tc>
                <a:tc>
                  <a:txBody>
                    <a:bodyPr/>
                    <a:lstStyle/>
                    <a:p>
                      <a:endParaRPr lang="en-US" sz="1800"/>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endParaRPr lang="en-US" sz="1800" dirty="0"/>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solidFill>
                      <a:schemeClr val="tx2">
                        <a:lumMod val="20000"/>
                        <a:lumOff val="80000"/>
                      </a:schemeClr>
                    </a:solidFill>
                  </a:tcPr>
                </a:tc>
                <a:tc>
                  <a:txBody>
                    <a:bodyPr/>
                    <a:lstStyle/>
                    <a:p>
                      <a:endParaRPr lang="en-US" sz="1800" dirty="0"/>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r>
                        <a:rPr lang="en-US" sz="1800" dirty="0"/>
                        <a:t>induction</a:t>
                      </a:r>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extLst>
                  <a:ext uri="{0D108BD9-81ED-4DB2-BD59-A6C34878D82A}">
                    <a16:rowId xmlns:a16="http://schemas.microsoft.com/office/drawing/2014/main" val="10001"/>
                  </a:ext>
                </a:extLst>
              </a:tr>
              <a:tr h="640193">
                <a:tc>
                  <a:txBody>
                    <a:bodyPr/>
                    <a:lstStyle/>
                    <a:p>
                      <a:r>
                        <a:rPr lang="en-US" sz="1800" b="1" dirty="0"/>
                        <a:t>classical cyclotron</a:t>
                      </a:r>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endParaRPr lang="en-US" sz="1800" b="1"/>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endParaRPr lang="en-US" sz="1800" b="1" dirty="0"/>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solidFill>
                      <a:schemeClr val="tx2">
                        <a:lumMod val="20000"/>
                        <a:lumOff val="80000"/>
                      </a:schemeClr>
                    </a:solidFill>
                  </a:tcPr>
                </a:tc>
                <a:tc>
                  <a:txBody>
                    <a:bodyPr/>
                    <a:lstStyle/>
                    <a:p>
                      <a:endParaRPr lang="en-US" sz="1800" b="1"/>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endParaRPr lang="en-US" sz="1800" b="1"/>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solidFill>
                      <a:schemeClr val="tx2">
                        <a:lumMod val="20000"/>
                        <a:lumOff val="80000"/>
                      </a:schemeClr>
                    </a:solidFill>
                  </a:tcPr>
                </a:tc>
                <a:tc>
                  <a:txBody>
                    <a:bodyPr/>
                    <a:lstStyle/>
                    <a:p>
                      <a:endParaRPr lang="en-US" sz="1800" b="1"/>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r>
                        <a:rPr lang="en-US" sz="1800" b="0" dirty="0"/>
                        <a:t>simple,</a:t>
                      </a:r>
                      <a:r>
                        <a:rPr lang="en-US" sz="1800" b="0" baseline="0" dirty="0"/>
                        <a:t> but limited </a:t>
                      </a:r>
                      <a:r>
                        <a:rPr lang="en-US" sz="1800" b="0" baseline="0" dirty="0" err="1"/>
                        <a:t>E</a:t>
                      </a:r>
                      <a:r>
                        <a:rPr lang="en-US" sz="1800" b="0" baseline="-25000" dirty="0" err="1"/>
                        <a:t>k</a:t>
                      </a:r>
                      <a:endParaRPr lang="en-US" sz="1800" b="0" baseline="-25000" dirty="0"/>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extLst>
                  <a:ext uri="{0D108BD9-81ED-4DB2-BD59-A6C34878D82A}">
                    <a16:rowId xmlns:a16="http://schemas.microsoft.com/office/drawing/2014/main" val="10002"/>
                  </a:ext>
                </a:extLst>
              </a:tr>
              <a:tr h="640193">
                <a:tc>
                  <a:txBody>
                    <a:bodyPr/>
                    <a:lstStyle/>
                    <a:p>
                      <a:r>
                        <a:rPr lang="en-US" sz="1800" b="1" dirty="0"/>
                        <a:t>isochronous (AVF) cyclotron</a:t>
                      </a:r>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noFill/>
                  </a:tcPr>
                </a:tc>
                <a:tc>
                  <a:txBody>
                    <a:bodyPr/>
                    <a:lstStyle/>
                    <a:p>
                      <a:endParaRPr lang="en-US" sz="1800" b="1"/>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noFill/>
                  </a:tcPr>
                </a:tc>
                <a:tc>
                  <a:txBody>
                    <a:bodyPr/>
                    <a:lstStyle/>
                    <a:p>
                      <a:endParaRPr lang="en-US" sz="1800" b="1" dirty="0"/>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solidFill>
                      <a:schemeClr val="tx2">
                        <a:lumMod val="20000"/>
                        <a:lumOff val="80000"/>
                      </a:schemeClr>
                    </a:solidFill>
                  </a:tcPr>
                </a:tc>
                <a:tc>
                  <a:txBody>
                    <a:bodyPr/>
                    <a:lstStyle/>
                    <a:p>
                      <a:endParaRPr lang="en-US" sz="1800" b="1"/>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noFill/>
                  </a:tcPr>
                </a:tc>
                <a:tc>
                  <a:txBody>
                    <a:bodyPr/>
                    <a:lstStyle/>
                    <a:p>
                      <a:endParaRPr lang="en-US" sz="1800" b="1" dirty="0"/>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solidFill>
                      <a:schemeClr val="tx2">
                        <a:lumMod val="20000"/>
                        <a:lumOff val="80000"/>
                      </a:schemeClr>
                    </a:solidFill>
                  </a:tcPr>
                </a:tc>
                <a:tc>
                  <a:txBody>
                    <a:bodyPr/>
                    <a:lstStyle/>
                    <a:p>
                      <a:endParaRPr lang="en-US" sz="1800" b="1"/>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noFill/>
                  </a:tcPr>
                </a:tc>
                <a:tc>
                  <a:txBody>
                    <a:bodyPr/>
                    <a:lstStyle/>
                    <a:p>
                      <a:r>
                        <a:rPr lang="en-US" sz="1800" b="0" dirty="0"/>
                        <a:t>suited for high power!</a:t>
                      </a:r>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noFill/>
                  </a:tcPr>
                </a:tc>
                <a:extLst>
                  <a:ext uri="{0D108BD9-81ED-4DB2-BD59-A6C34878D82A}">
                    <a16:rowId xmlns:a16="http://schemas.microsoft.com/office/drawing/2014/main" val="10003"/>
                  </a:ext>
                </a:extLst>
              </a:tr>
              <a:tr h="640193">
                <a:tc>
                  <a:txBody>
                    <a:bodyPr/>
                    <a:lstStyle/>
                    <a:p>
                      <a:r>
                        <a:rPr lang="en-US" sz="1800" b="1" dirty="0" err="1"/>
                        <a:t>synchro</a:t>
                      </a:r>
                      <a:r>
                        <a:rPr lang="en-US" sz="1800" b="1" dirty="0"/>
                        <a:t>- cyclotron</a:t>
                      </a:r>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endParaRPr lang="en-US" sz="1800" b="1"/>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endParaRPr lang="en-US" sz="1800" b="1"/>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solidFill>
                      <a:schemeClr val="tx2">
                        <a:lumMod val="20000"/>
                        <a:lumOff val="80000"/>
                      </a:schemeClr>
                    </a:solidFill>
                  </a:tcPr>
                </a:tc>
                <a:tc>
                  <a:txBody>
                    <a:bodyPr/>
                    <a:lstStyle/>
                    <a:p>
                      <a:endParaRPr lang="en-US" sz="1800" b="1" dirty="0"/>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endParaRPr lang="en-US" sz="1800" b="1"/>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solidFill>
                      <a:schemeClr val="tx2">
                        <a:lumMod val="20000"/>
                        <a:lumOff val="80000"/>
                      </a:schemeClr>
                    </a:solidFill>
                  </a:tcPr>
                </a:tc>
                <a:tc>
                  <a:txBody>
                    <a:bodyPr/>
                    <a:lstStyle/>
                    <a:p>
                      <a:endParaRPr lang="en-US" sz="1800" b="1"/>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r>
                        <a:rPr lang="en-US" sz="1800" b="0" dirty="0"/>
                        <a:t>higher </a:t>
                      </a:r>
                      <a:r>
                        <a:rPr lang="en-US" sz="1800" b="0" dirty="0" err="1"/>
                        <a:t>E</a:t>
                      </a:r>
                      <a:r>
                        <a:rPr lang="en-US" sz="1800" b="0" baseline="-25000" dirty="0" err="1"/>
                        <a:t>k</a:t>
                      </a:r>
                      <a:r>
                        <a:rPr lang="en-US" sz="1800" b="0" dirty="0"/>
                        <a:t>, but low P</a:t>
                      </a:r>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extLst>
                  <a:ext uri="{0D108BD9-81ED-4DB2-BD59-A6C34878D82A}">
                    <a16:rowId xmlns:a16="http://schemas.microsoft.com/office/drawing/2014/main" val="10004"/>
                  </a:ext>
                </a:extLst>
              </a:tr>
              <a:tr h="640193">
                <a:tc>
                  <a:txBody>
                    <a:bodyPr/>
                    <a:lstStyle/>
                    <a:p>
                      <a:r>
                        <a:rPr lang="en-US" sz="1800" b="1" dirty="0"/>
                        <a:t>FFA</a:t>
                      </a:r>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endParaRPr lang="en-US" sz="1800" b="1"/>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endParaRPr lang="en-US" sz="1800" b="1" dirty="0"/>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solidFill>
                      <a:schemeClr val="tx2">
                        <a:lumMod val="20000"/>
                        <a:lumOff val="80000"/>
                      </a:schemeClr>
                    </a:solidFill>
                  </a:tcPr>
                </a:tc>
                <a:tc>
                  <a:txBody>
                    <a:bodyPr/>
                    <a:lstStyle/>
                    <a:p>
                      <a:endParaRPr lang="en-US" sz="1800" b="1"/>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endParaRPr lang="en-US" sz="1800" b="1" dirty="0"/>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solidFill>
                      <a:schemeClr val="tx2">
                        <a:lumMod val="20000"/>
                        <a:lumOff val="80000"/>
                      </a:schemeClr>
                    </a:solidFill>
                  </a:tcPr>
                </a:tc>
                <a:tc>
                  <a:txBody>
                    <a:bodyPr/>
                    <a:lstStyle/>
                    <a:p>
                      <a:endParaRPr lang="en-US" sz="1800" b="1"/>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r>
                        <a:rPr lang="en-US" sz="1800" b="0" dirty="0"/>
                        <a:t>strong focusing!</a:t>
                      </a:r>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extLst>
                  <a:ext uri="{0D108BD9-81ED-4DB2-BD59-A6C34878D82A}">
                    <a16:rowId xmlns:a16="http://schemas.microsoft.com/office/drawing/2014/main" val="10005"/>
                  </a:ext>
                </a:extLst>
              </a:tr>
              <a:tr h="640193">
                <a:tc>
                  <a:txBody>
                    <a:bodyPr/>
                    <a:lstStyle/>
                    <a:p>
                      <a:r>
                        <a:rPr lang="en-US" sz="1800" dirty="0" err="1"/>
                        <a:t>a.g.</a:t>
                      </a:r>
                      <a:r>
                        <a:rPr lang="en-US" sz="1800" dirty="0"/>
                        <a:t> synchrotron</a:t>
                      </a:r>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endParaRPr lang="en-US" sz="1800"/>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endParaRPr lang="en-US" sz="1800" dirty="0"/>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solidFill>
                      <a:schemeClr val="tx2">
                        <a:lumMod val="20000"/>
                        <a:lumOff val="80000"/>
                      </a:schemeClr>
                    </a:solidFill>
                  </a:tcPr>
                </a:tc>
                <a:tc>
                  <a:txBody>
                    <a:bodyPr/>
                    <a:lstStyle/>
                    <a:p>
                      <a:endParaRPr lang="en-US" sz="1800"/>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endParaRPr lang="en-US" sz="1800" dirty="0"/>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solidFill>
                      <a:schemeClr val="tx2">
                        <a:lumMod val="20000"/>
                        <a:lumOff val="80000"/>
                      </a:schemeClr>
                    </a:solidFill>
                  </a:tcPr>
                </a:tc>
                <a:tc>
                  <a:txBody>
                    <a:bodyPr/>
                    <a:lstStyle/>
                    <a:p>
                      <a:endParaRPr lang="en-US" sz="1800"/>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r>
                        <a:rPr lang="en-US" sz="1800" dirty="0"/>
                        <a:t>high </a:t>
                      </a:r>
                      <a:r>
                        <a:rPr lang="en-US" sz="1800" dirty="0" err="1"/>
                        <a:t>E</a:t>
                      </a:r>
                      <a:r>
                        <a:rPr lang="en-US" sz="1800" baseline="-25000" dirty="0" err="1"/>
                        <a:t>k</a:t>
                      </a:r>
                      <a:r>
                        <a:rPr lang="en-US" sz="1800" baseline="0" dirty="0"/>
                        <a:t>, strong focus</a:t>
                      </a:r>
                      <a:endParaRPr lang="en-US" sz="1800" baseline="-25000" dirty="0"/>
                    </a:p>
                  </a:txBody>
                  <a:tcPr marL="91434" marR="91434" marT="45728" marB="45728">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cxnSp>
        <p:nvCxnSpPr>
          <p:cNvPr id="9" name="Gerade Verbindung mit Pfeil 8"/>
          <p:cNvCxnSpPr/>
          <p:nvPr/>
        </p:nvCxnSpPr>
        <p:spPr>
          <a:xfrm>
            <a:off x="2268538" y="2133600"/>
            <a:ext cx="574675" cy="0"/>
          </a:xfrm>
          <a:prstGeom prst="straightConnector1">
            <a:avLst/>
          </a:prstGeom>
          <a:ln w="28575">
            <a:tailEnd type="arrow"/>
          </a:ln>
          <a:effectLst/>
        </p:spPr>
        <p:style>
          <a:lnRef idx="1">
            <a:schemeClr val="accent1"/>
          </a:lnRef>
          <a:fillRef idx="0">
            <a:schemeClr val="accent1"/>
          </a:fillRef>
          <a:effectRef idx="0">
            <a:schemeClr val="accent1"/>
          </a:effectRef>
          <a:fontRef idx="minor">
            <a:schemeClr val="tx1"/>
          </a:fontRef>
        </p:style>
      </p:cxnSp>
      <p:cxnSp>
        <p:nvCxnSpPr>
          <p:cNvPr id="10" name="Gerade Verbindung mit Pfeil 9"/>
          <p:cNvCxnSpPr/>
          <p:nvPr/>
        </p:nvCxnSpPr>
        <p:spPr>
          <a:xfrm flipV="1">
            <a:off x="3276600" y="2054225"/>
            <a:ext cx="574675" cy="157163"/>
          </a:xfrm>
          <a:prstGeom prst="straightConnector1">
            <a:avLst/>
          </a:prstGeom>
          <a:ln w="28575">
            <a:tailEnd type="arrow"/>
          </a:ln>
          <a:effectLst/>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p:nvPr/>
        </p:nvCxnSpPr>
        <p:spPr>
          <a:xfrm>
            <a:off x="4356100" y="2030413"/>
            <a:ext cx="503238" cy="204787"/>
          </a:xfrm>
          <a:prstGeom prst="straightConnector1">
            <a:avLst/>
          </a:prstGeom>
          <a:ln w="28575">
            <a:tailEnd type="arrow"/>
          </a:ln>
          <a:effectLst/>
        </p:spPr>
        <p:style>
          <a:lnRef idx="1">
            <a:schemeClr val="accent1"/>
          </a:lnRef>
          <a:fillRef idx="0">
            <a:schemeClr val="accent1"/>
          </a:fillRef>
          <a:effectRef idx="0">
            <a:schemeClr val="accent1"/>
          </a:effectRef>
          <a:fontRef idx="minor">
            <a:schemeClr val="tx1"/>
          </a:fontRef>
        </p:style>
      </p:cxnSp>
      <p:cxnSp>
        <p:nvCxnSpPr>
          <p:cNvPr id="14" name="Gerade Verbindung mit Pfeil 13"/>
          <p:cNvCxnSpPr/>
          <p:nvPr/>
        </p:nvCxnSpPr>
        <p:spPr bwMode="auto">
          <a:xfrm>
            <a:off x="4333875" y="2737404"/>
            <a:ext cx="504825" cy="203200"/>
          </a:xfrm>
          <a:prstGeom prst="straightConnector1">
            <a:avLst/>
          </a:prstGeom>
          <a:ln w="28575">
            <a:prstDash val="sysDash"/>
            <a:tailEnd type="arrow"/>
          </a:ln>
          <a:effectLst/>
        </p:spPr>
        <p:style>
          <a:lnRef idx="1">
            <a:schemeClr val="accent1"/>
          </a:lnRef>
          <a:fillRef idx="0">
            <a:schemeClr val="accent1"/>
          </a:fillRef>
          <a:effectRef idx="0">
            <a:schemeClr val="accent1"/>
          </a:effectRef>
          <a:fontRef idx="minor">
            <a:schemeClr val="tx1"/>
          </a:fontRef>
        </p:style>
      </p:cxnSp>
      <p:cxnSp>
        <p:nvCxnSpPr>
          <p:cNvPr id="15" name="Gerade Verbindung mit Pfeil 14"/>
          <p:cNvCxnSpPr/>
          <p:nvPr/>
        </p:nvCxnSpPr>
        <p:spPr bwMode="auto">
          <a:xfrm>
            <a:off x="4319588" y="2742166"/>
            <a:ext cx="576262" cy="0"/>
          </a:xfrm>
          <a:prstGeom prst="straightConnector1">
            <a:avLst/>
          </a:prstGeom>
          <a:ln w="28575">
            <a:tailEnd type="arrow"/>
          </a:ln>
          <a:effectLst/>
        </p:spPr>
        <p:style>
          <a:lnRef idx="1">
            <a:schemeClr val="accent1"/>
          </a:lnRef>
          <a:fillRef idx="0">
            <a:schemeClr val="accent1"/>
          </a:fillRef>
          <a:effectRef idx="0">
            <a:schemeClr val="accent1"/>
          </a:effectRef>
          <a:fontRef idx="minor">
            <a:schemeClr val="tx1"/>
          </a:fontRef>
        </p:style>
      </p:cxnSp>
      <p:cxnSp>
        <p:nvCxnSpPr>
          <p:cNvPr id="16" name="Gerade Verbindung mit Pfeil 15"/>
          <p:cNvCxnSpPr/>
          <p:nvPr/>
        </p:nvCxnSpPr>
        <p:spPr bwMode="auto">
          <a:xfrm flipV="1">
            <a:off x="2268538" y="4609066"/>
            <a:ext cx="574675" cy="157163"/>
          </a:xfrm>
          <a:prstGeom prst="straightConnector1">
            <a:avLst/>
          </a:prstGeom>
          <a:ln w="28575">
            <a:prstDash val="sysDash"/>
            <a:tailEnd type="arrow"/>
          </a:ln>
          <a:effectLst/>
        </p:spPr>
        <p:style>
          <a:lnRef idx="1">
            <a:schemeClr val="accent1"/>
          </a:lnRef>
          <a:fillRef idx="0">
            <a:schemeClr val="accent1"/>
          </a:fillRef>
          <a:effectRef idx="0">
            <a:schemeClr val="accent1"/>
          </a:effectRef>
          <a:fontRef idx="minor">
            <a:schemeClr val="tx1"/>
          </a:fontRef>
        </p:style>
      </p:cxnSp>
      <p:cxnSp>
        <p:nvCxnSpPr>
          <p:cNvPr id="17" name="Gerade Verbindung mit Pfeil 16"/>
          <p:cNvCxnSpPr/>
          <p:nvPr/>
        </p:nvCxnSpPr>
        <p:spPr bwMode="auto">
          <a:xfrm>
            <a:off x="2268538" y="4777341"/>
            <a:ext cx="574675" cy="0"/>
          </a:xfrm>
          <a:prstGeom prst="straightConnector1">
            <a:avLst/>
          </a:prstGeom>
          <a:ln w="28575">
            <a:tailEnd type="arrow"/>
          </a:ln>
          <a:effectLst/>
        </p:spPr>
        <p:style>
          <a:lnRef idx="1">
            <a:schemeClr val="accent1"/>
          </a:lnRef>
          <a:fillRef idx="0">
            <a:schemeClr val="accent1"/>
          </a:fillRef>
          <a:effectRef idx="0">
            <a:schemeClr val="accent1"/>
          </a:effectRef>
          <a:fontRef idx="minor">
            <a:schemeClr val="tx1"/>
          </a:fontRef>
        </p:style>
      </p:cxnSp>
      <p:cxnSp>
        <p:nvCxnSpPr>
          <p:cNvPr id="21" name="Gerade Verbindung mit Pfeil 20"/>
          <p:cNvCxnSpPr/>
          <p:nvPr/>
        </p:nvCxnSpPr>
        <p:spPr bwMode="auto">
          <a:xfrm>
            <a:off x="4333875" y="4032804"/>
            <a:ext cx="504825" cy="204787"/>
          </a:xfrm>
          <a:prstGeom prst="straightConnector1">
            <a:avLst/>
          </a:prstGeom>
          <a:ln w="28575">
            <a:prstDash val="sysDash"/>
            <a:tailEnd type="arrow"/>
          </a:ln>
          <a:effectLst/>
        </p:spPr>
        <p:style>
          <a:lnRef idx="1">
            <a:schemeClr val="accent1"/>
          </a:lnRef>
          <a:fillRef idx="0">
            <a:schemeClr val="accent1"/>
          </a:fillRef>
          <a:effectRef idx="0">
            <a:schemeClr val="accent1"/>
          </a:effectRef>
          <a:fontRef idx="minor">
            <a:schemeClr val="tx1"/>
          </a:fontRef>
        </p:style>
      </p:cxnSp>
      <p:cxnSp>
        <p:nvCxnSpPr>
          <p:cNvPr id="22" name="Gerade Verbindung mit Pfeil 21"/>
          <p:cNvCxnSpPr/>
          <p:nvPr/>
        </p:nvCxnSpPr>
        <p:spPr bwMode="auto">
          <a:xfrm>
            <a:off x="4319588" y="4037566"/>
            <a:ext cx="576262" cy="0"/>
          </a:xfrm>
          <a:prstGeom prst="straightConnector1">
            <a:avLst/>
          </a:prstGeom>
          <a:ln w="28575">
            <a:tailEnd type="arrow"/>
          </a:ln>
          <a:effectLst/>
        </p:spPr>
        <p:style>
          <a:lnRef idx="1">
            <a:schemeClr val="accent1"/>
          </a:lnRef>
          <a:fillRef idx="0">
            <a:schemeClr val="accent1"/>
          </a:fillRef>
          <a:effectRef idx="0">
            <a:schemeClr val="accent1"/>
          </a:effectRef>
          <a:fontRef idx="minor">
            <a:schemeClr val="tx1"/>
          </a:fontRef>
        </p:style>
      </p:cxnSp>
      <p:cxnSp>
        <p:nvCxnSpPr>
          <p:cNvPr id="24" name="Gerade Verbindung mit Pfeil 23"/>
          <p:cNvCxnSpPr/>
          <p:nvPr/>
        </p:nvCxnSpPr>
        <p:spPr>
          <a:xfrm flipV="1">
            <a:off x="2268538" y="2713591"/>
            <a:ext cx="574675" cy="155575"/>
          </a:xfrm>
          <a:prstGeom prst="straightConnector1">
            <a:avLst/>
          </a:prstGeom>
          <a:ln w="28575">
            <a:tailEnd type="arrow"/>
          </a:ln>
          <a:effectLst/>
        </p:spPr>
        <p:style>
          <a:lnRef idx="1">
            <a:schemeClr val="accent1"/>
          </a:lnRef>
          <a:fillRef idx="0">
            <a:schemeClr val="accent1"/>
          </a:fillRef>
          <a:effectRef idx="0">
            <a:schemeClr val="accent1"/>
          </a:effectRef>
          <a:fontRef idx="minor">
            <a:schemeClr val="tx1"/>
          </a:fontRef>
        </p:style>
      </p:cxnSp>
      <p:cxnSp>
        <p:nvCxnSpPr>
          <p:cNvPr id="25" name="Gerade Verbindung mit Pfeil 24"/>
          <p:cNvCxnSpPr/>
          <p:nvPr/>
        </p:nvCxnSpPr>
        <p:spPr>
          <a:xfrm flipV="1">
            <a:off x="2268538" y="3385104"/>
            <a:ext cx="574675" cy="155575"/>
          </a:xfrm>
          <a:prstGeom prst="straightConnector1">
            <a:avLst/>
          </a:prstGeom>
          <a:ln w="28575">
            <a:tailEnd type="arrow"/>
          </a:ln>
          <a:effectLst/>
        </p:spPr>
        <p:style>
          <a:lnRef idx="1">
            <a:schemeClr val="accent1"/>
          </a:lnRef>
          <a:fillRef idx="0">
            <a:schemeClr val="accent1"/>
          </a:fillRef>
          <a:effectRef idx="0">
            <a:schemeClr val="accent1"/>
          </a:effectRef>
          <a:fontRef idx="minor">
            <a:schemeClr val="tx1"/>
          </a:fontRef>
        </p:style>
      </p:cxnSp>
      <p:cxnSp>
        <p:nvCxnSpPr>
          <p:cNvPr id="26" name="Gerade Verbindung mit Pfeil 25"/>
          <p:cNvCxnSpPr/>
          <p:nvPr/>
        </p:nvCxnSpPr>
        <p:spPr>
          <a:xfrm flipV="1">
            <a:off x="2268538" y="4056616"/>
            <a:ext cx="574675" cy="157163"/>
          </a:xfrm>
          <a:prstGeom prst="straightConnector1">
            <a:avLst/>
          </a:prstGeom>
          <a:ln w="28575">
            <a:tailEnd type="arrow"/>
          </a:ln>
          <a:effectLst/>
        </p:spPr>
        <p:style>
          <a:lnRef idx="1">
            <a:schemeClr val="accent1"/>
          </a:lnRef>
          <a:fillRef idx="0">
            <a:schemeClr val="accent1"/>
          </a:fillRef>
          <a:effectRef idx="0">
            <a:schemeClr val="accent1"/>
          </a:effectRef>
          <a:fontRef idx="minor">
            <a:schemeClr val="tx1"/>
          </a:fontRef>
        </p:style>
      </p:cxnSp>
      <p:cxnSp>
        <p:nvCxnSpPr>
          <p:cNvPr id="27" name="Gerade Verbindung mit Pfeil 26"/>
          <p:cNvCxnSpPr/>
          <p:nvPr/>
        </p:nvCxnSpPr>
        <p:spPr>
          <a:xfrm>
            <a:off x="2268538" y="5401229"/>
            <a:ext cx="574675" cy="0"/>
          </a:xfrm>
          <a:prstGeom prst="straightConnector1">
            <a:avLst/>
          </a:prstGeom>
          <a:ln w="28575">
            <a:tailEnd type="arrow"/>
          </a:ln>
          <a:effectLst/>
        </p:spPr>
        <p:style>
          <a:lnRef idx="1">
            <a:schemeClr val="accent1"/>
          </a:lnRef>
          <a:fillRef idx="0">
            <a:schemeClr val="accent1"/>
          </a:fillRef>
          <a:effectRef idx="0">
            <a:schemeClr val="accent1"/>
          </a:effectRef>
          <a:fontRef idx="minor">
            <a:schemeClr val="tx1"/>
          </a:fontRef>
        </p:style>
      </p:cxnSp>
      <p:cxnSp>
        <p:nvCxnSpPr>
          <p:cNvPr id="29" name="Gerade Verbindung mit Pfeil 28"/>
          <p:cNvCxnSpPr/>
          <p:nvPr/>
        </p:nvCxnSpPr>
        <p:spPr>
          <a:xfrm>
            <a:off x="3276600" y="2791379"/>
            <a:ext cx="574675" cy="0"/>
          </a:xfrm>
          <a:prstGeom prst="straightConnector1">
            <a:avLst/>
          </a:prstGeom>
          <a:ln w="28575">
            <a:tailEnd type="arrow"/>
          </a:ln>
          <a:effectLst/>
        </p:spPr>
        <p:style>
          <a:lnRef idx="1">
            <a:schemeClr val="accent1"/>
          </a:lnRef>
          <a:fillRef idx="0">
            <a:schemeClr val="accent1"/>
          </a:fillRef>
          <a:effectRef idx="0">
            <a:schemeClr val="accent1"/>
          </a:effectRef>
          <a:fontRef idx="minor">
            <a:schemeClr val="tx1"/>
          </a:fontRef>
        </p:style>
      </p:cxnSp>
      <p:cxnSp>
        <p:nvCxnSpPr>
          <p:cNvPr id="30" name="Gerade Verbindung mit Pfeil 29"/>
          <p:cNvCxnSpPr/>
          <p:nvPr/>
        </p:nvCxnSpPr>
        <p:spPr>
          <a:xfrm>
            <a:off x="3276600" y="3464479"/>
            <a:ext cx="574675" cy="0"/>
          </a:xfrm>
          <a:prstGeom prst="straightConnector1">
            <a:avLst/>
          </a:prstGeom>
          <a:ln w="28575">
            <a:tailEnd type="arrow"/>
          </a:ln>
          <a:effectLst/>
        </p:spPr>
        <p:style>
          <a:lnRef idx="1">
            <a:schemeClr val="accent1"/>
          </a:lnRef>
          <a:fillRef idx="0">
            <a:schemeClr val="accent1"/>
          </a:fillRef>
          <a:effectRef idx="0">
            <a:schemeClr val="accent1"/>
          </a:effectRef>
          <a:fontRef idx="minor">
            <a:schemeClr val="tx1"/>
          </a:fontRef>
        </p:style>
      </p:cxnSp>
      <p:cxnSp>
        <p:nvCxnSpPr>
          <p:cNvPr id="31" name="Gerade Verbindung mit Pfeil 30"/>
          <p:cNvCxnSpPr/>
          <p:nvPr/>
        </p:nvCxnSpPr>
        <p:spPr>
          <a:xfrm>
            <a:off x="3276600" y="4126466"/>
            <a:ext cx="574675" cy="0"/>
          </a:xfrm>
          <a:prstGeom prst="straightConnector1">
            <a:avLst/>
          </a:prstGeom>
          <a:ln w="28575">
            <a:tailEnd type="arrow"/>
          </a:ln>
          <a:effectLst/>
        </p:spPr>
        <p:style>
          <a:lnRef idx="1">
            <a:schemeClr val="accent1"/>
          </a:lnRef>
          <a:fillRef idx="0">
            <a:schemeClr val="accent1"/>
          </a:fillRef>
          <a:effectRef idx="0">
            <a:schemeClr val="accent1"/>
          </a:effectRef>
          <a:fontRef idx="minor">
            <a:schemeClr val="tx1"/>
          </a:fontRef>
        </p:style>
      </p:cxnSp>
      <p:cxnSp>
        <p:nvCxnSpPr>
          <p:cNvPr id="32" name="Gerade Verbindung mit Pfeil 31"/>
          <p:cNvCxnSpPr/>
          <p:nvPr/>
        </p:nvCxnSpPr>
        <p:spPr>
          <a:xfrm>
            <a:off x="3276600" y="4767816"/>
            <a:ext cx="574675" cy="0"/>
          </a:xfrm>
          <a:prstGeom prst="straightConnector1">
            <a:avLst/>
          </a:prstGeom>
          <a:ln w="28575">
            <a:tailEnd type="arrow"/>
          </a:ln>
          <a:effectLst/>
        </p:spPr>
        <p:style>
          <a:lnRef idx="1">
            <a:schemeClr val="accent1"/>
          </a:lnRef>
          <a:fillRef idx="0">
            <a:schemeClr val="accent1"/>
          </a:fillRef>
          <a:effectRef idx="0">
            <a:schemeClr val="accent1"/>
          </a:effectRef>
          <a:fontRef idx="minor">
            <a:schemeClr val="tx1"/>
          </a:fontRef>
        </p:style>
      </p:cxnSp>
      <p:cxnSp>
        <p:nvCxnSpPr>
          <p:cNvPr id="33" name="Gerade Verbindung mit Pfeil 32"/>
          <p:cNvCxnSpPr/>
          <p:nvPr/>
        </p:nvCxnSpPr>
        <p:spPr>
          <a:xfrm flipV="1">
            <a:off x="3276600" y="5323441"/>
            <a:ext cx="574675" cy="155575"/>
          </a:xfrm>
          <a:prstGeom prst="straightConnector1">
            <a:avLst/>
          </a:prstGeom>
          <a:ln w="28575">
            <a:tailEnd type="arrow"/>
          </a:ln>
          <a:effectLst/>
        </p:spPr>
        <p:style>
          <a:lnRef idx="1">
            <a:schemeClr val="accent1"/>
          </a:lnRef>
          <a:fillRef idx="0">
            <a:schemeClr val="accent1"/>
          </a:fillRef>
          <a:effectRef idx="0">
            <a:schemeClr val="accent1"/>
          </a:effectRef>
          <a:fontRef idx="minor">
            <a:schemeClr val="tx1"/>
          </a:fontRef>
        </p:style>
      </p:cxnSp>
      <p:cxnSp>
        <p:nvCxnSpPr>
          <p:cNvPr id="35" name="Gerade Verbindung mit Pfeil 34"/>
          <p:cNvCxnSpPr/>
          <p:nvPr/>
        </p:nvCxnSpPr>
        <p:spPr>
          <a:xfrm flipV="1">
            <a:off x="4319588" y="3385104"/>
            <a:ext cx="576262" cy="155575"/>
          </a:xfrm>
          <a:prstGeom prst="straightConnector1">
            <a:avLst/>
          </a:prstGeom>
          <a:ln w="28575">
            <a:tailEnd type="arrow"/>
          </a:ln>
          <a:effectLst/>
        </p:spPr>
        <p:style>
          <a:lnRef idx="1">
            <a:schemeClr val="accent1"/>
          </a:lnRef>
          <a:fillRef idx="0">
            <a:schemeClr val="accent1"/>
          </a:fillRef>
          <a:effectRef idx="0">
            <a:schemeClr val="accent1"/>
          </a:effectRef>
          <a:fontRef idx="minor">
            <a:schemeClr val="tx1"/>
          </a:fontRef>
        </p:style>
      </p:cxnSp>
      <p:cxnSp>
        <p:nvCxnSpPr>
          <p:cNvPr id="36" name="Gerade Verbindung mit Pfeil 35"/>
          <p:cNvCxnSpPr/>
          <p:nvPr/>
        </p:nvCxnSpPr>
        <p:spPr>
          <a:xfrm flipV="1">
            <a:off x="4319588" y="4690029"/>
            <a:ext cx="576262" cy="155575"/>
          </a:xfrm>
          <a:prstGeom prst="straightConnector1">
            <a:avLst/>
          </a:prstGeom>
          <a:ln w="28575">
            <a:tailEnd type="arrow"/>
          </a:ln>
          <a:effectLst/>
        </p:spPr>
        <p:style>
          <a:lnRef idx="1">
            <a:schemeClr val="accent1"/>
          </a:lnRef>
          <a:fillRef idx="0">
            <a:schemeClr val="accent1"/>
          </a:fillRef>
          <a:effectRef idx="0">
            <a:schemeClr val="accent1"/>
          </a:effectRef>
          <a:fontRef idx="minor">
            <a:schemeClr val="tx1"/>
          </a:fontRef>
        </p:style>
      </p:cxnSp>
      <p:cxnSp>
        <p:nvCxnSpPr>
          <p:cNvPr id="38" name="Gerade Verbindung mit Pfeil 37"/>
          <p:cNvCxnSpPr/>
          <p:nvPr/>
        </p:nvCxnSpPr>
        <p:spPr>
          <a:xfrm>
            <a:off x="5364163" y="2829479"/>
            <a:ext cx="576262" cy="0"/>
          </a:xfrm>
          <a:prstGeom prst="straightConnector1">
            <a:avLst/>
          </a:prstGeom>
          <a:ln w="28575">
            <a:tailEnd type="arrow"/>
          </a:ln>
          <a:effectLst/>
        </p:spPr>
        <p:style>
          <a:lnRef idx="1">
            <a:schemeClr val="accent1"/>
          </a:lnRef>
          <a:fillRef idx="0">
            <a:schemeClr val="accent1"/>
          </a:fillRef>
          <a:effectRef idx="0">
            <a:schemeClr val="accent1"/>
          </a:effectRef>
          <a:fontRef idx="minor">
            <a:schemeClr val="tx1"/>
          </a:fontRef>
        </p:style>
      </p:cxnSp>
      <p:cxnSp>
        <p:nvCxnSpPr>
          <p:cNvPr id="39" name="Gerade Verbindung mit Pfeil 38"/>
          <p:cNvCxnSpPr/>
          <p:nvPr/>
        </p:nvCxnSpPr>
        <p:spPr>
          <a:xfrm>
            <a:off x="5364163" y="3461304"/>
            <a:ext cx="576262" cy="0"/>
          </a:xfrm>
          <a:prstGeom prst="straightConnector1">
            <a:avLst/>
          </a:prstGeom>
          <a:ln w="28575">
            <a:tailEnd type="arrow"/>
          </a:ln>
          <a:effectLst/>
        </p:spPr>
        <p:style>
          <a:lnRef idx="1">
            <a:schemeClr val="accent1"/>
          </a:lnRef>
          <a:fillRef idx="0">
            <a:schemeClr val="accent1"/>
          </a:fillRef>
          <a:effectRef idx="0">
            <a:schemeClr val="accent1"/>
          </a:effectRef>
          <a:fontRef idx="minor">
            <a:schemeClr val="tx1"/>
          </a:fontRef>
        </p:style>
      </p:cxnSp>
      <p:cxnSp>
        <p:nvCxnSpPr>
          <p:cNvPr id="41" name="Gerade Verbindung mit Pfeil 40"/>
          <p:cNvCxnSpPr/>
          <p:nvPr/>
        </p:nvCxnSpPr>
        <p:spPr>
          <a:xfrm flipV="1">
            <a:off x="5364163" y="4690029"/>
            <a:ext cx="576262" cy="155575"/>
          </a:xfrm>
          <a:prstGeom prst="straightConnector1">
            <a:avLst/>
          </a:prstGeom>
          <a:ln w="28575">
            <a:prstDash val="sysDash"/>
            <a:tailEnd type="arrow"/>
          </a:ln>
          <a:effectLst/>
        </p:spPr>
        <p:style>
          <a:lnRef idx="1">
            <a:schemeClr val="accent1"/>
          </a:lnRef>
          <a:fillRef idx="0">
            <a:schemeClr val="accent1"/>
          </a:fillRef>
          <a:effectRef idx="0">
            <a:schemeClr val="accent1"/>
          </a:effectRef>
          <a:fontRef idx="minor">
            <a:schemeClr val="tx1"/>
          </a:fontRef>
        </p:style>
      </p:cxnSp>
      <p:grpSp>
        <p:nvGrpSpPr>
          <p:cNvPr id="53" name="Gruppieren 52"/>
          <p:cNvGrpSpPr/>
          <p:nvPr/>
        </p:nvGrpSpPr>
        <p:grpSpPr>
          <a:xfrm>
            <a:off x="6372200" y="2054927"/>
            <a:ext cx="864096" cy="216024"/>
            <a:chOff x="5940152" y="6525344"/>
            <a:chExt cx="864096" cy="216024"/>
          </a:xfrm>
          <a:effectLst/>
        </p:grpSpPr>
        <p:cxnSp>
          <p:nvCxnSpPr>
            <p:cNvPr id="44" name="Gerade Verbindung 43"/>
            <p:cNvCxnSpPr/>
            <p:nvPr/>
          </p:nvCxnSpPr>
          <p:spPr>
            <a:xfrm>
              <a:off x="5940152" y="6741368"/>
              <a:ext cx="8640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7" name="Gerade Verbindung 46"/>
            <p:cNvCxnSpPr/>
            <p:nvPr/>
          </p:nvCxnSpPr>
          <p:spPr>
            <a:xfrm flipV="1">
              <a:off x="6156176" y="6525344"/>
              <a:ext cx="0" cy="21602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9" name="Gerade Verbindung 48"/>
            <p:cNvCxnSpPr/>
            <p:nvPr/>
          </p:nvCxnSpPr>
          <p:spPr>
            <a:xfrm flipV="1">
              <a:off x="6372200" y="6525344"/>
              <a:ext cx="0" cy="21602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0" name="Gerade Verbindung 49"/>
            <p:cNvCxnSpPr/>
            <p:nvPr/>
          </p:nvCxnSpPr>
          <p:spPr>
            <a:xfrm flipV="1">
              <a:off x="6588224" y="6525344"/>
              <a:ext cx="0" cy="216024"/>
            </a:xfrm>
            <a:prstGeom prst="line">
              <a:avLst/>
            </a:prstGeom>
            <a:ln w="57150"/>
          </p:spPr>
          <p:style>
            <a:lnRef idx="1">
              <a:schemeClr val="accent1"/>
            </a:lnRef>
            <a:fillRef idx="0">
              <a:schemeClr val="accent1"/>
            </a:fillRef>
            <a:effectRef idx="0">
              <a:schemeClr val="accent1"/>
            </a:effectRef>
            <a:fontRef idx="minor">
              <a:schemeClr val="tx1"/>
            </a:fontRef>
          </p:style>
        </p:cxnSp>
      </p:grpSp>
      <p:grpSp>
        <p:nvGrpSpPr>
          <p:cNvPr id="55" name="Gruppieren 54"/>
          <p:cNvGrpSpPr/>
          <p:nvPr/>
        </p:nvGrpSpPr>
        <p:grpSpPr>
          <a:xfrm>
            <a:off x="6372200" y="2652860"/>
            <a:ext cx="864096" cy="216024"/>
            <a:chOff x="7308304" y="6525344"/>
            <a:chExt cx="864096" cy="216024"/>
          </a:xfrm>
          <a:effectLst/>
        </p:grpSpPr>
        <p:cxnSp>
          <p:nvCxnSpPr>
            <p:cNvPr id="56" name="Gerade Verbindung 55"/>
            <p:cNvCxnSpPr/>
            <p:nvPr/>
          </p:nvCxnSpPr>
          <p:spPr>
            <a:xfrm>
              <a:off x="7308304" y="6741368"/>
              <a:ext cx="8640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7" name="Gerade Verbindung 56"/>
            <p:cNvCxnSpPr/>
            <p:nvPr/>
          </p:nvCxnSpPr>
          <p:spPr>
            <a:xfrm flipV="1">
              <a:off x="7797370" y="6525344"/>
              <a:ext cx="0" cy="216024"/>
            </a:xfrm>
            <a:prstGeom prst="line">
              <a:avLst/>
            </a:prstGeom>
            <a:ln w="762000"/>
          </p:spPr>
          <p:style>
            <a:lnRef idx="1">
              <a:schemeClr val="accent1"/>
            </a:lnRef>
            <a:fillRef idx="0">
              <a:schemeClr val="accent1"/>
            </a:fillRef>
            <a:effectRef idx="0">
              <a:schemeClr val="accent1"/>
            </a:effectRef>
            <a:fontRef idx="minor">
              <a:schemeClr val="tx1"/>
            </a:fontRef>
          </p:style>
        </p:cxnSp>
      </p:grpSp>
      <p:grpSp>
        <p:nvGrpSpPr>
          <p:cNvPr id="58" name="Gruppieren 57"/>
          <p:cNvGrpSpPr/>
          <p:nvPr/>
        </p:nvGrpSpPr>
        <p:grpSpPr>
          <a:xfrm>
            <a:off x="6372200" y="3996973"/>
            <a:ext cx="864096" cy="216024"/>
            <a:chOff x="5940152" y="6525344"/>
            <a:chExt cx="864096" cy="216024"/>
          </a:xfrm>
          <a:effectLst/>
        </p:grpSpPr>
        <p:cxnSp>
          <p:nvCxnSpPr>
            <p:cNvPr id="59" name="Gerade Verbindung 58"/>
            <p:cNvCxnSpPr/>
            <p:nvPr/>
          </p:nvCxnSpPr>
          <p:spPr>
            <a:xfrm>
              <a:off x="5940152" y="6741368"/>
              <a:ext cx="8640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0" name="Gerade Verbindung 59"/>
            <p:cNvCxnSpPr/>
            <p:nvPr/>
          </p:nvCxnSpPr>
          <p:spPr>
            <a:xfrm flipV="1">
              <a:off x="6156176" y="6525344"/>
              <a:ext cx="0" cy="21602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61" name="Gerade Verbindung 60"/>
            <p:cNvCxnSpPr/>
            <p:nvPr/>
          </p:nvCxnSpPr>
          <p:spPr>
            <a:xfrm flipV="1">
              <a:off x="6372200" y="6525344"/>
              <a:ext cx="0" cy="21602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62" name="Gerade Verbindung 61"/>
            <p:cNvCxnSpPr/>
            <p:nvPr/>
          </p:nvCxnSpPr>
          <p:spPr>
            <a:xfrm flipV="1">
              <a:off x="6588224" y="6525344"/>
              <a:ext cx="0" cy="216024"/>
            </a:xfrm>
            <a:prstGeom prst="line">
              <a:avLst/>
            </a:prstGeom>
            <a:ln w="57150"/>
          </p:spPr>
          <p:style>
            <a:lnRef idx="1">
              <a:schemeClr val="accent1"/>
            </a:lnRef>
            <a:fillRef idx="0">
              <a:schemeClr val="accent1"/>
            </a:fillRef>
            <a:effectRef idx="0">
              <a:schemeClr val="accent1"/>
            </a:effectRef>
            <a:fontRef idx="minor">
              <a:schemeClr val="tx1"/>
            </a:fontRef>
          </p:style>
        </p:cxnSp>
      </p:grpSp>
      <p:grpSp>
        <p:nvGrpSpPr>
          <p:cNvPr id="63" name="Gruppieren 62"/>
          <p:cNvGrpSpPr/>
          <p:nvPr/>
        </p:nvGrpSpPr>
        <p:grpSpPr>
          <a:xfrm>
            <a:off x="6372200" y="4629174"/>
            <a:ext cx="864096" cy="216024"/>
            <a:chOff x="5940152" y="6525344"/>
            <a:chExt cx="864096" cy="216024"/>
          </a:xfrm>
          <a:effectLst/>
        </p:grpSpPr>
        <p:cxnSp>
          <p:nvCxnSpPr>
            <p:cNvPr id="64" name="Gerade Verbindung 63"/>
            <p:cNvCxnSpPr/>
            <p:nvPr/>
          </p:nvCxnSpPr>
          <p:spPr>
            <a:xfrm>
              <a:off x="5940152" y="6741368"/>
              <a:ext cx="8640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5" name="Gerade Verbindung 64"/>
            <p:cNvCxnSpPr/>
            <p:nvPr/>
          </p:nvCxnSpPr>
          <p:spPr>
            <a:xfrm flipV="1">
              <a:off x="6156176" y="6525344"/>
              <a:ext cx="0" cy="21602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66" name="Gerade Verbindung 65"/>
            <p:cNvCxnSpPr/>
            <p:nvPr/>
          </p:nvCxnSpPr>
          <p:spPr>
            <a:xfrm flipV="1">
              <a:off x="6372200" y="6525344"/>
              <a:ext cx="0" cy="21602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67" name="Gerade Verbindung 66"/>
            <p:cNvCxnSpPr/>
            <p:nvPr/>
          </p:nvCxnSpPr>
          <p:spPr>
            <a:xfrm flipV="1">
              <a:off x="6588224" y="6525344"/>
              <a:ext cx="0" cy="216024"/>
            </a:xfrm>
            <a:prstGeom prst="line">
              <a:avLst/>
            </a:prstGeom>
            <a:ln w="57150"/>
          </p:spPr>
          <p:style>
            <a:lnRef idx="1">
              <a:schemeClr val="accent1"/>
            </a:lnRef>
            <a:fillRef idx="0">
              <a:schemeClr val="accent1"/>
            </a:fillRef>
            <a:effectRef idx="0">
              <a:schemeClr val="accent1"/>
            </a:effectRef>
            <a:fontRef idx="minor">
              <a:schemeClr val="tx1"/>
            </a:fontRef>
          </p:style>
        </p:cxnSp>
      </p:grpSp>
      <p:grpSp>
        <p:nvGrpSpPr>
          <p:cNvPr id="68" name="Gruppieren 67"/>
          <p:cNvGrpSpPr/>
          <p:nvPr/>
        </p:nvGrpSpPr>
        <p:grpSpPr>
          <a:xfrm>
            <a:off x="6372200" y="5185105"/>
            <a:ext cx="864096" cy="216024"/>
            <a:chOff x="5940152" y="6525344"/>
            <a:chExt cx="864096" cy="216024"/>
          </a:xfrm>
          <a:effectLst/>
        </p:grpSpPr>
        <p:cxnSp>
          <p:nvCxnSpPr>
            <p:cNvPr id="69" name="Gerade Verbindung 68"/>
            <p:cNvCxnSpPr/>
            <p:nvPr/>
          </p:nvCxnSpPr>
          <p:spPr>
            <a:xfrm>
              <a:off x="5940152" y="6741368"/>
              <a:ext cx="8640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0" name="Gerade Verbindung 69"/>
            <p:cNvCxnSpPr/>
            <p:nvPr/>
          </p:nvCxnSpPr>
          <p:spPr>
            <a:xfrm flipV="1">
              <a:off x="6156176" y="6525344"/>
              <a:ext cx="0" cy="21602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71" name="Gerade Verbindung 70"/>
            <p:cNvCxnSpPr/>
            <p:nvPr/>
          </p:nvCxnSpPr>
          <p:spPr>
            <a:xfrm flipV="1">
              <a:off x="6372200" y="6525344"/>
              <a:ext cx="0" cy="21602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72" name="Gerade Verbindung 71"/>
            <p:cNvCxnSpPr/>
            <p:nvPr/>
          </p:nvCxnSpPr>
          <p:spPr>
            <a:xfrm flipV="1">
              <a:off x="6588224" y="6525344"/>
              <a:ext cx="0" cy="216024"/>
            </a:xfrm>
            <a:prstGeom prst="line">
              <a:avLst/>
            </a:prstGeom>
            <a:ln w="57150"/>
          </p:spPr>
          <p:style>
            <a:lnRef idx="1">
              <a:schemeClr val="accent1"/>
            </a:lnRef>
            <a:fillRef idx="0">
              <a:schemeClr val="accent1"/>
            </a:fillRef>
            <a:effectRef idx="0">
              <a:schemeClr val="accent1"/>
            </a:effectRef>
            <a:fontRef idx="minor">
              <a:schemeClr val="tx1"/>
            </a:fontRef>
          </p:style>
        </p:cxnSp>
      </p:grpSp>
      <p:grpSp>
        <p:nvGrpSpPr>
          <p:cNvPr id="73" name="Gruppieren 72"/>
          <p:cNvGrpSpPr/>
          <p:nvPr/>
        </p:nvGrpSpPr>
        <p:grpSpPr>
          <a:xfrm>
            <a:off x="6372200" y="3324739"/>
            <a:ext cx="864096" cy="216024"/>
            <a:chOff x="7308304" y="6525344"/>
            <a:chExt cx="864096" cy="216024"/>
          </a:xfrm>
          <a:effectLst/>
        </p:grpSpPr>
        <p:cxnSp>
          <p:nvCxnSpPr>
            <p:cNvPr id="74" name="Gerade Verbindung 73"/>
            <p:cNvCxnSpPr/>
            <p:nvPr/>
          </p:nvCxnSpPr>
          <p:spPr>
            <a:xfrm>
              <a:off x="7308304" y="6741368"/>
              <a:ext cx="8640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5" name="Gerade Verbindung 74"/>
            <p:cNvCxnSpPr/>
            <p:nvPr/>
          </p:nvCxnSpPr>
          <p:spPr>
            <a:xfrm flipV="1">
              <a:off x="7797370" y="6525344"/>
              <a:ext cx="0" cy="216024"/>
            </a:xfrm>
            <a:prstGeom prst="line">
              <a:avLst/>
            </a:prstGeom>
            <a:ln w="762000"/>
          </p:spPr>
          <p:style>
            <a:lnRef idx="1">
              <a:schemeClr val="accent1"/>
            </a:lnRef>
            <a:fillRef idx="0">
              <a:schemeClr val="accent1"/>
            </a:fillRef>
            <a:effectRef idx="0">
              <a:schemeClr val="accent1"/>
            </a:effectRef>
            <a:fontRef idx="minor">
              <a:schemeClr val="tx1"/>
            </a:fontRef>
          </p:style>
        </p:cxnSp>
      </p:grpSp>
      <p:cxnSp>
        <p:nvCxnSpPr>
          <p:cNvPr id="77" name="Gerade Verbindung mit Pfeil 76"/>
          <p:cNvCxnSpPr/>
          <p:nvPr/>
        </p:nvCxnSpPr>
        <p:spPr bwMode="auto">
          <a:xfrm flipV="1">
            <a:off x="5364163" y="5239304"/>
            <a:ext cx="576262" cy="157162"/>
          </a:xfrm>
          <a:prstGeom prst="straightConnector1">
            <a:avLst/>
          </a:prstGeom>
          <a:ln w="28575">
            <a:prstDash val="sysDash"/>
            <a:tailEnd type="arrow"/>
          </a:ln>
          <a:effectLst/>
        </p:spPr>
        <p:style>
          <a:lnRef idx="1">
            <a:schemeClr val="accent1"/>
          </a:lnRef>
          <a:fillRef idx="0">
            <a:schemeClr val="accent1"/>
          </a:fillRef>
          <a:effectRef idx="0">
            <a:schemeClr val="accent1"/>
          </a:effectRef>
          <a:fontRef idx="minor">
            <a:schemeClr val="tx1"/>
          </a:fontRef>
        </p:style>
      </p:cxnSp>
      <p:cxnSp>
        <p:nvCxnSpPr>
          <p:cNvPr id="78" name="Gerade Verbindung mit Pfeil 77"/>
          <p:cNvCxnSpPr/>
          <p:nvPr/>
        </p:nvCxnSpPr>
        <p:spPr bwMode="auto">
          <a:xfrm>
            <a:off x="5364163" y="5407579"/>
            <a:ext cx="576262" cy="0"/>
          </a:xfrm>
          <a:prstGeom prst="straightConnector1">
            <a:avLst/>
          </a:prstGeom>
          <a:ln w="28575">
            <a:tailEnd type="arrow"/>
          </a:ln>
          <a:effectLst/>
        </p:spPr>
        <p:style>
          <a:lnRef idx="1">
            <a:schemeClr val="accent1"/>
          </a:lnRef>
          <a:fillRef idx="0">
            <a:schemeClr val="accent1"/>
          </a:fillRef>
          <a:effectRef idx="0">
            <a:schemeClr val="accent1"/>
          </a:effectRef>
          <a:fontRef idx="minor">
            <a:schemeClr val="tx1"/>
          </a:fontRef>
        </p:style>
      </p:cxnSp>
      <p:cxnSp>
        <p:nvCxnSpPr>
          <p:cNvPr id="79" name="Gerade Verbindung mit Pfeil 78"/>
          <p:cNvCxnSpPr/>
          <p:nvPr/>
        </p:nvCxnSpPr>
        <p:spPr>
          <a:xfrm>
            <a:off x="5400675" y="4024866"/>
            <a:ext cx="503238" cy="203200"/>
          </a:xfrm>
          <a:prstGeom prst="straightConnector1">
            <a:avLst/>
          </a:prstGeom>
          <a:ln w="28575">
            <a:tailEnd type="arrow"/>
          </a:ln>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1122" name="Rectangle 2"/>
          <p:cNvSpPr>
            <a:spLocks noGrp="1" noChangeArrowheads="1"/>
          </p:cNvSpPr>
          <p:nvPr>
            <p:ph type="title"/>
          </p:nvPr>
        </p:nvSpPr>
        <p:spPr/>
        <p:txBody>
          <a:bodyPr rtlCol="0">
            <a:normAutofit/>
          </a:bodyPr>
          <a:lstStyle/>
          <a:p>
            <a:pPr algn="l" fontAlgn="auto">
              <a:spcAft>
                <a:spcPts val="0"/>
              </a:spcAft>
              <a:defRPr/>
            </a:pPr>
            <a:r>
              <a:rPr lang="en-US" sz="3200" b="1" dirty="0"/>
              <a:t>pro and contra cyclotron / FFA</a:t>
            </a:r>
          </a:p>
        </p:txBody>
      </p:sp>
      <p:sp>
        <p:nvSpPr>
          <p:cNvPr id="5" name="Slide Number Placeholder 4"/>
          <p:cNvSpPr>
            <a:spLocks noGrp="1"/>
          </p:cNvSpPr>
          <p:nvPr>
            <p:ph type="sldNum" sz="quarter" idx="4294967295"/>
          </p:nvPr>
        </p:nvSpPr>
        <p:spPr>
          <a:xfrm>
            <a:off x="7010400" y="6356350"/>
            <a:ext cx="2133600" cy="365125"/>
          </a:xfrm>
        </p:spPr>
        <p:txBody>
          <a:bodyPr/>
          <a:lstStyle/>
          <a:p>
            <a:fld id="{22BD06CD-AAFB-44F2-80B3-6D104FF8E031}" type="slidenum">
              <a:rPr lang="en-US" smtClean="0">
                <a:solidFill>
                  <a:srgbClr val="8FB08C">
                    <a:lumMod val="75000"/>
                  </a:srgbClr>
                </a:solidFill>
              </a:rPr>
              <a:pPr/>
              <a:t>39</a:t>
            </a:fld>
            <a:endParaRPr lang="en-US">
              <a:solidFill>
                <a:srgbClr val="8FB08C">
                  <a:lumMod val="75000"/>
                </a:srgbClr>
              </a:solidFill>
            </a:endParaRPr>
          </a:p>
        </p:txBody>
      </p:sp>
      <p:graphicFrame>
        <p:nvGraphicFramePr>
          <p:cNvPr id="4" name="Tabelle 3"/>
          <p:cNvGraphicFramePr>
            <a:graphicFrameLocks noGrp="1"/>
          </p:cNvGraphicFramePr>
          <p:nvPr>
            <p:extLst>
              <p:ext uri="{D42A27DB-BD31-4B8C-83A1-F6EECF244321}">
                <p14:modId xmlns:p14="http://schemas.microsoft.com/office/powerpoint/2010/main" val="654203626"/>
              </p:ext>
            </p:extLst>
          </p:nvPr>
        </p:nvGraphicFramePr>
        <p:xfrm>
          <a:off x="539552" y="1700808"/>
          <a:ext cx="8280920" cy="1872208"/>
        </p:xfrm>
        <a:graphic>
          <a:graphicData uri="http://schemas.openxmlformats.org/drawingml/2006/table">
            <a:tbl>
              <a:tblPr firstRow="1" bandRow="1">
                <a:tableStyleId>{5C22544A-7EE6-4342-B048-85BDC9FD1C3A}</a:tableStyleId>
              </a:tblPr>
              <a:tblGrid>
                <a:gridCol w="4019864">
                  <a:extLst>
                    <a:ext uri="{9D8B030D-6E8A-4147-A177-3AD203B41FA5}">
                      <a16:colId xmlns:a16="http://schemas.microsoft.com/office/drawing/2014/main" val="20000"/>
                    </a:ext>
                  </a:extLst>
                </a:gridCol>
                <a:gridCol w="4261056">
                  <a:extLst>
                    <a:ext uri="{9D8B030D-6E8A-4147-A177-3AD203B41FA5}">
                      <a16:colId xmlns:a16="http://schemas.microsoft.com/office/drawing/2014/main" val="20001"/>
                    </a:ext>
                  </a:extLst>
                </a:gridCol>
              </a:tblGrid>
              <a:tr h="376830">
                <a:tc>
                  <a:txBody>
                    <a:bodyPr/>
                    <a:lstStyle/>
                    <a:p>
                      <a:r>
                        <a:rPr lang="en-US" sz="1800" dirty="0"/>
                        <a:t>limitations of cyclotrons</a:t>
                      </a:r>
                    </a:p>
                  </a:txBody>
                  <a:tcPr/>
                </a:tc>
                <a:tc>
                  <a:txBody>
                    <a:bodyPr/>
                    <a:lstStyle/>
                    <a:p>
                      <a:r>
                        <a:rPr lang="en-US" sz="1800" dirty="0"/>
                        <a:t>typical utilization of cyclotrons</a:t>
                      </a:r>
                    </a:p>
                  </a:txBody>
                  <a:tcPr/>
                </a:tc>
                <a:extLst>
                  <a:ext uri="{0D108BD9-81ED-4DB2-BD59-A6C34878D82A}">
                    <a16:rowId xmlns:a16="http://schemas.microsoft.com/office/drawing/2014/main" val="10000"/>
                  </a:ext>
                </a:extLst>
              </a:tr>
              <a:tr h="1495378">
                <a:tc>
                  <a:txBody>
                    <a:bodyPr/>
                    <a:lstStyle/>
                    <a:p>
                      <a:pPr marL="285750" indent="-285750">
                        <a:buFont typeface="Arial" pitchFamily="34" charset="0"/>
                        <a:buChar char="•"/>
                      </a:pPr>
                      <a:r>
                        <a:rPr lang="en-US" sz="1800" dirty="0"/>
                        <a:t>energy </a:t>
                      </a:r>
                      <a:r>
                        <a:rPr lang="en-US" sz="1800" dirty="0">
                          <a:sym typeface="Symbol" panose="05050102010706020507" pitchFamily="18" charset="2"/>
                        </a:rPr>
                        <a:t></a:t>
                      </a:r>
                      <a:r>
                        <a:rPr lang="en-US" sz="1800" dirty="0"/>
                        <a:t>1GeV</a:t>
                      </a:r>
                      <a:r>
                        <a:rPr lang="en-US" sz="1800" baseline="0" dirty="0"/>
                        <a:t> (</a:t>
                      </a:r>
                      <a:r>
                        <a:rPr lang="en-US" sz="1800" baseline="0" dirty="0" err="1"/>
                        <a:t>relat</a:t>
                      </a:r>
                      <a:r>
                        <a:rPr lang="en-US" sz="1800" baseline="0" dirty="0"/>
                        <a:t>. effects)</a:t>
                      </a:r>
                    </a:p>
                    <a:p>
                      <a:pPr marL="285750" indent="-285750">
                        <a:buFont typeface="Arial" pitchFamily="34" charset="0"/>
                        <a:buChar char="•"/>
                      </a:pPr>
                      <a:r>
                        <a:rPr lang="en-US" sz="1800" baseline="0" dirty="0"/>
                        <a:t>weak focusing: space charge, 10mA?</a:t>
                      </a:r>
                    </a:p>
                    <a:p>
                      <a:pPr marL="285750" indent="-285750">
                        <a:buFont typeface="Arial" pitchFamily="34" charset="0"/>
                        <a:buChar char="•"/>
                      </a:pPr>
                      <a:r>
                        <a:rPr lang="en-US" sz="1800" baseline="0" dirty="0"/>
                        <a:t>tuning difficult; field shape; many turns; limited diagnostics</a:t>
                      </a:r>
                    </a:p>
                    <a:p>
                      <a:pPr marL="285750" indent="-285750">
                        <a:buFont typeface="Arial" pitchFamily="34" charset="0"/>
                        <a:buChar char="•"/>
                      </a:pPr>
                      <a:r>
                        <a:rPr lang="en-US" sz="1800" baseline="0" dirty="0"/>
                        <a:t>wide vacuum vessel (radius variation)</a:t>
                      </a:r>
                      <a:endParaRPr lang="en-US" sz="1800" dirty="0"/>
                    </a:p>
                  </a:txBody>
                  <a:tcPr/>
                </a:tc>
                <a:tc>
                  <a:txBody>
                    <a:bodyPr/>
                    <a:lstStyle/>
                    <a:p>
                      <a:pPr marL="285750" indent="-285750">
                        <a:buFont typeface="Arial" pitchFamily="34" charset="0"/>
                        <a:buChar char="•"/>
                      </a:pPr>
                      <a:r>
                        <a:rPr lang="en-US" sz="1800" dirty="0"/>
                        <a:t>medical applications; plenty intensity</a:t>
                      </a:r>
                    </a:p>
                    <a:p>
                      <a:pPr marL="285750" indent="-285750">
                        <a:buFont typeface="Arial" pitchFamily="34" charset="0"/>
                        <a:buChar char="•"/>
                      </a:pPr>
                      <a:r>
                        <a:rPr lang="en-US" sz="1800" dirty="0"/>
                        <a:t>isotope production</a:t>
                      </a:r>
                      <a:r>
                        <a:rPr lang="en-US" sz="1800" baseline="0" dirty="0"/>
                        <a:t>:</a:t>
                      </a:r>
                      <a:r>
                        <a:rPr lang="en-US" sz="1800" dirty="0"/>
                        <a:t> several 10MeV</a:t>
                      </a:r>
                    </a:p>
                    <a:p>
                      <a:pPr marL="285750" indent="-285750">
                        <a:buFont typeface="Arial" pitchFamily="34" charset="0"/>
                        <a:buChar char="•"/>
                      </a:pPr>
                      <a:r>
                        <a:rPr lang="en-US" sz="1800" dirty="0"/>
                        <a:t>acceleration of heavy ions (e.g. RIKEN)</a:t>
                      </a:r>
                    </a:p>
                    <a:p>
                      <a:pPr marL="285750" indent="-285750">
                        <a:buFont typeface="Arial" pitchFamily="34" charset="0"/>
                        <a:buChar char="•"/>
                      </a:pPr>
                      <a:r>
                        <a:rPr lang="en-US" sz="1800" dirty="0"/>
                        <a:t>very high intensity proton beams (PSI:1.4MW, TRIUMF: 100kW )</a:t>
                      </a:r>
                    </a:p>
                  </a:txBody>
                  <a:tcPr/>
                </a:tc>
                <a:extLst>
                  <a:ext uri="{0D108BD9-81ED-4DB2-BD59-A6C34878D82A}">
                    <a16:rowId xmlns:a16="http://schemas.microsoft.com/office/drawing/2014/main" val="10001"/>
                  </a:ext>
                </a:extLst>
              </a:tr>
            </a:tbl>
          </a:graphicData>
        </a:graphic>
      </p:graphicFrame>
      <p:sp>
        <p:nvSpPr>
          <p:cNvPr id="2" name="TextBox 1"/>
          <p:cNvSpPr txBox="1"/>
          <p:nvPr/>
        </p:nvSpPr>
        <p:spPr>
          <a:xfrm>
            <a:off x="1223628" y="3942536"/>
            <a:ext cx="6912768" cy="2108269"/>
          </a:xfrm>
          <a:prstGeom prst="rect">
            <a:avLst/>
          </a:prstGeom>
          <a:solidFill>
            <a:srgbClr val="FFFFCC"/>
          </a:solidFill>
          <a:ln w="12700">
            <a:solidFill>
              <a:schemeClr val="tx2"/>
            </a:solidFill>
          </a:ln>
        </p:spPr>
        <p:txBody>
          <a:bodyPr wrap="square" rtlCol="0">
            <a:spAutoFit/>
          </a:bodyPr>
          <a:lstStyle/>
          <a:p>
            <a:r>
              <a:rPr lang="en-GB" b="1" dirty="0"/>
              <a:t>Fixed Focus Alternating Gradient Accelerator (FFA)</a:t>
            </a:r>
          </a:p>
          <a:p>
            <a:pPr marL="285750" indent="-285750">
              <a:buFont typeface="Arial" panose="020B0604020202020204" pitchFamily="34" charset="0"/>
              <a:buChar char="•"/>
            </a:pPr>
            <a:r>
              <a:rPr lang="en-GB" dirty="0"/>
              <a:t>strong focusing, compact magnets &amp; chamber</a:t>
            </a:r>
          </a:p>
          <a:p>
            <a:pPr marL="285750" indent="-285750">
              <a:buFont typeface="Arial" panose="020B0604020202020204" pitchFamily="34" charset="0"/>
              <a:buChar char="•"/>
            </a:pPr>
            <a:r>
              <a:rPr lang="en-GB" dirty="0"/>
              <a:t>large acceptance, e.g. 10.000 mm </a:t>
            </a:r>
            <a:r>
              <a:rPr lang="en-GB" dirty="0" err="1"/>
              <a:t>mrad</a:t>
            </a:r>
            <a:r>
              <a:rPr lang="en-GB" dirty="0"/>
              <a:t> </a:t>
            </a:r>
          </a:p>
          <a:p>
            <a:pPr>
              <a:spcBef>
                <a:spcPts val="600"/>
              </a:spcBef>
            </a:pPr>
            <a:r>
              <a:rPr lang="en-GB" b="1" dirty="0"/>
              <a:t>but:</a:t>
            </a:r>
          </a:p>
          <a:p>
            <a:pPr marL="285750" indent="-285750">
              <a:buFont typeface="Arial" panose="020B0604020202020204" pitchFamily="34" charset="0"/>
              <a:buChar char="•"/>
            </a:pPr>
            <a:r>
              <a:rPr lang="en-GB" dirty="0"/>
              <a:t>CW operation difficult (serpentine, HNJ …)</a:t>
            </a:r>
          </a:p>
          <a:p>
            <a:pPr marL="285750" indent="-285750">
              <a:buFont typeface="Arial" panose="020B0604020202020204" pitchFamily="34" charset="0"/>
              <a:buChar char="•"/>
            </a:pPr>
            <a:r>
              <a:rPr lang="en-GB" dirty="0"/>
              <a:t>low loss extraction difficult (high rep., fast kicker ?)</a:t>
            </a:r>
          </a:p>
          <a:p>
            <a:pPr marL="285750" indent="-285750">
              <a:buFont typeface="Arial" panose="020B0604020202020204" pitchFamily="34" charset="0"/>
              <a:buChar char="•"/>
            </a:pPr>
            <a:r>
              <a:rPr lang="en-GB" dirty="0"/>
              <a:t>no demonstrator for high intensity after many years of discussion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review of Cyclotrons-I</a:t>
            </a:r>
          </a:p>
        </p:txBody>
      </p:sp>
      <p:sp>
        <p:nvSpPr>
          <p:cNvPr id="4" name="Foliennummernplatzhalter 3"/>
          <p:cNvSpPr>
            <a:spLocks noGrp="1"/>
          </p:cNvSpPr>
          <p:nvPr>
            <p:ph type="sldNum" sz="quarter" idx="10"/>
          </p:nvPr>
        </p:nvSpPr>
        <p:spPr/>
        <p:txBody>
          <a:bodyPr/>
          <a:lstStyle/>
          <a:p>
            <a:pPr>
              <a:defRPr/>
            </a:pPr>
            <a:fld id="{40486FA2-F7BB-4886-8833-4714DED97ACE}" type="slidenum">
              <a:rPr lang="en-US" smtClean="0"/>
              <a:pPr>
                <a:defRPr/>
              </a:pPr>
              <a:t>4</a:t>
            </a:fld>
            <a:endParaRPr lang="en-US" dirty="0"/>
          </a:p>
        </p:txBody>
      </p:sp>
      <p:pic>
        <p:nvPicPr>
          <p:cNvPr id="5" name="Grafik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99592" y="1399656"/>
            <a:ext cx="2289175" cy="275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feld 5"/>
          <p:cNvSpPr txBox="1"/>
          <p:nvPr/>
        </p:nvSpPr>
        <p:spPr>
          <a:xfrm>
            <a:off x="539552" y="1052736"/>
            <a:ext cx="2088232" cy="369332"/>
          </a:xfrm>
          <a:prstGeom prst="rect">
            <a:avLst/>
          </a:prstGeom>
          <a:noFill/>
        </p:spPr>
        <p:txBody>
          <a:bodyPr wrap="square" rtlCol="0">
            <a:spAutoFit/>
          </a:bodyPr>
          <a:lstStyle/>
          <a:p>
            <a:r>
              <a:rPr lang="en-US" b="1" dirty="0">
                <a:solidFill>
                  <a:schemeClr val="accent3">
                    <a:lumMod val="50000"/>
                  </a:schemeClr>
                </a:solidFill>
              </a:rPr>
              <a:t>classical cyclotron</a:t>
            </a:r>
          </a:p>
        </p:txBody>
      </p:sp>
      <p:sp>
        <p:nvSpPr>
          <p:cNvPr id="7" name="Textfeld 6"/>
          <p:cNvSpPr txBox="1"/>
          <p:nvPr/>
        </p:nvSpPr>
        <p:spPr>
          <a:xfrm>
            <a:off x="5883791" y="1115451"/>
            <a:ext cx="2088232" cy="369332"/>
          </a:xfrm>
          <a:prstGeom prst="rect">
            <a:avLst/>
          </a:prstGeom>
          <a:noFill/>
        </p:spPr>
        <p:txBody>
          <a:bodyPr wrap="square" rtlCol="0">
            <a:spAutoFit/>
          </a:bodyPr>
          <a:lstStyle/>
          <a:p>
            <a:r>
              <a:rPr lang="en-US" b="1" dirty="0">
                <a:solidFill>
                  <a:schemeClr val="accent3">
                    <a:lumMod val="50000"/>
                  </a:schemeClr>
                </a:solidFill>
              </a:rPr>
              <a:t>sector cyclotron</a:t>
            </a:r>
          </a:p>
        </p:txBody>
      </p:sp>
      <p:sp>
        <p:nvSpPr>
          <p:cNvPr id="8" name="Text Box 2"/>
          <p:cNvSpPr txBox="1">
            <a:spLocks noChangeArrowheads="1"/>
          </p:cNvSpPr>
          <p:nvPr/>
        </p:nvSpPr>
        <p:spPr bwMode="auto">
          <a:xfrm>
            <a:off x="503461" y="4260138"/>
            <a:ext cx="3384550" cy="2249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1" fontAlgn="auto">
              <a:lnSpc>
                <a:spcPct val="90000"/>
              </a:lnSpc>
              <a:spcBef>
                <a:spcPts val="600"/>
              </a:spcBef>
              <a:spcAft>
                <a:spcPts val="0"/>
              </a:spcAft>
              <a:buFont typeface="Wingdings" pitchFamily="2" charset="2"/>
              <a:buChar char="è"/>
              <a:defRPr/>
            </a:pPr>
            <a:r>
              <a:rPr lang="en-US" sz="1600" dirty="0">
                <a:solidFill>
                  <a:schemeClr val="accent4">
                    <a:lumMod val="75000"/>
                  </a:schemeClr>
                </a:solidFill>
                <a:latin typeface="+mn-lt"/>
                <a:cs typeface="+mn-cs"/>
                <a:sym typeface="Wingdings" pitchFamily="2" charset="2"/>
              </a:rPr>
              <a:t>simplicity, compactness</a:t>
            </a:r>
          </a:p>
          <a:p>
            <a:pPr lvl="1" fontAlgn="auto">
              <a:lnSpc>
                <a:spcPct val="90000"/>
              </a:lnSpc>
              <a:spcBef>
                <a:spcPts val="600"/>
              </a:spcBef>
              <a:spcAft>
                <a:spcPts val="0"/>
              </a:spcAft>
              <a:buFont typeface="Wingdings" pitchFamily="2" charset="2"/>
              <a:buChar char="è"/>
              <a:defRPr/>
            </a:pPr>
            <a:r>
              <a:rPr lang="en-US" sz="1600" dirty="0">
                <a:solidFill>
                  <a:schemeClr val="accent4">
                    <a:lumMod val="75000"/>
                  </a:schemeClr>
                </a:solidFill>
                <a:latin typeface="+mn-lt"/>
                <a:cs typeface="+mn-cs"/>
                <a:sym typeface="Wingdings" pitchFamily="2" charset="2"/>
              </a:rPr>
              <a:t>continuous injection/extraction</a:t>
            </a:r>
          </a:p>
          <a:p>
            <a:pPr lvl="1" fontAlgn="auto">
              <a:lnSpc>
                <a:spcPct val="90000"/>
              </a:lnSpc>
              <a:spcBef>
                <a:spcPts val="600"/>
              </a:spcBef>
              <a:spcAft>
                <a:spcPts val="0"/>
              </a:spcAft>
              <a:buFont typeface="Wingdings" pitchFamily="2" charset="2"/>
              <a:buChar char="è"/>
              <a:defRPr/>
            </a:pPr>
            <a:r>
              <a:rPr lang="en-US" sz="1600" dirty="0">
                <a:solidFill>
                  <a:schemeClr val="accent4">
                    <a:lumMod val="75000"/>
                  </a:schemeClr>
                </a:solidFill>
                <a:latin typeface="+mn-lt"/>
                <a:cs typeface="+mn-cs"/>
                <a:sym typeface="Wingdings" pitchFamily="2" charset="2"/>
              </a:rPr>
              <a:t>multiple usage of accelerating voltage</a:t>
            </a:r>
          </a:p>
          <a:p>
            <a:pPr marL="457200" lvl="1" indent="0" fontAlgn="auto">
              <a:lnSpc>
                <a:spcPct val="90000"/>
              </a:lnSpc>
              <a:spcBef>
                <a:spcPts val="600"/>
              </a:spcBef>
              <a:spcAft>
                <a:spcPts val="0"/>
              </a:spcAft>
              <a:defRPr/>
            </a:pPr>
            <a:r>
              <a:rPr lang="en-US" sz="1600" dirty="0">
                <a:solidFill>
                  <a:schemeClr val="accent4">
                    <a:lumMod val="75000"/>
                  </a:schemeClr>
                </a:solidFill>
                <a:latin typeface="+mn-lt"/>
                <a:cs typeface="+mn-cs"/>
                <a:sym typeface="Wingdings" pitchFamily="2" charset="2"/>
              </a:rPr>
              <a:t>but:</a:t>
            </a:r>
          </a:p>
          <a:p>
            <a:pPr lvl="1" fontAlgn="auto">
              <a:lnSpc>
                <a:spcPct val="90000"/>
              </a:lnSpc>
              <a:spcBef>
                <a:spcPts val="600"/>
              </a:spcBef>
              <a:spcAft>
                <a:spcPts val="0"/>
              </a:spcAft>
              <a:buFont typeface="Arial" pitchFamily="34" charset="0"/>
              <a:buChar char="•"/>
              <a:defRPr/>
            </a:pPr>
            <a:r>
              <a:rPr lang="en-US" sz="1600" dirty="0">
                <a:solidFill>
                  <a:schemeClr val="accent4">
                    <a:lumMod val="75000"/>
                  </a:schemeClr>
                </a:solidFill>
                <a:latin typeface="+mn-lt"/>
                <a:cs typeface="+mn-cs"/>
                <a:sym typeface="Wingdings" pitchFamily="2" charset="2"/>
              </a:rPr>
              <a:t>insufficient vertical focusing</a:t>
            </a:r>
          </a:p>
          <a:p>
            <a:pPr lvl="1" fontAlgn="auto">
              <a:lnSpc>
                <a:spcPct val="90000"/>
              </a:lnSpc>
              <a:spcBef>
                <a:spcPts val="600"/>
              </a:spcBef>
              <a:spcAft>
                <a:spcPts val="0"/>
              </a:spcAft>
              <a:buFont typeface="Arial" pitchFamily="34" charset="0"/>
              <a:buChar char="•"/>
              <a:defRPr/>
            </a:pPr>
            <a:r>
              <a:rPr lang="en-US" sz="1600" dirty="0">
                <a:solidFill>
                  <a:schemeClr val="accent4">
                    <a:lumMod val="75000"/>
                  </a:schemeClr>
                </a:solidFill>
                <a:latin typeface="+mn-lt"/>
                <a:cs typeface="+mn-cs"/>
                <a:sym typeface="Wingdings" pitchFamily="2" charset="2"/>
              </a:rPr>
              <a:t>limited energy reach</a:t>
            </a:r>
          </a:p>
        </p:txBody>
      </p:sp>
      <p:pic>
        <p:nvPicPr>
          <p:cNvPr id="9" name="Grafik 8"/>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875679" y="1772816"/>
            <a:ext cx="3467404" cy="2160240"/>
          </a:xfrm>
          <a:prstGeom prst="rect">
            <a:avLst/>
          </a:prstGeom>
        </p:spPr>
      </p:pic>
      <p:pic>
        <p:nvPicPr>
          <p:cNvPr id="10" name="Grafik 9"/>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4765341" y="4509119"/>
            <a:ext cx="3571809" cy="559238"/>
          </a:xfrm>
          <a:prstGeom prst="rect">
            <a:avLst/>
          </a:prstGeom>
        </p:spPr>
      </p:pic>
      <p:sp>
        <p:nvSpPr>
          <p:cNvPr id="11" name="Textfeld 10"/>
          <p:cNvSpPr txBox="1"/>
          <p:nvPr/>
        </p:nvSpPr>
        <p:spPr>
          <a:xfrm>
            <a:off x="6819895" y="3933056"/>
            <a:ext cx="1008112" cy="369332"/>
          </a:xfrm>
          <a:prstGeom prst="rect">
            <a:avLst/>
          </a:prstGeom>
          <a:noFill/>
        </p:spPr>
        <p:txBody>
          <a:bodyPr wrap="square" rtlCol="0">
            <a:spAutoFit/>
          </a:bodyPr>
          <a:lstStyle/>
          <a:p>
            <a:r>
              <a:rPr lang="en-US" dirty="0"/>
              <a:t>flutter</a:t>
            </a:r>
          </a:p>
        </p:txBody>
      </p:sp>
      <p:sp>
        <p:nvSpPr>
          <p:cNvPr id="12" name="Textfeld 11"/>
          <p:cNvSpPr txBox="1"/>
          <p:nvPr/>
        </p:nvSpPr>
        <p:spPr>
          <a:xfrm>
            <a:off x="7683991" y="3933056"/>
            <a:ext cx="1440160" cy="369332"/>
          </a:xfrm>
          <a:prstGeom prst="rect">
            <a:avLst/>
          </a:prstGeom>
          <a:noFill/>
        </p:spPr>
        <p:txBody>
          <a:bodyPr wrap="square" rtlCol="0">
            <a:spAutoFit/>
          </a:bodyPr>
          <a:lstStyle/>
          <a:p>
            <a:r>
              <a:rPr lang="en-US" dirty="0"/>
              <a:t>spiral angle</a:t>
            </a:r>
          </a:p>
        </p:txBody>
      </p:sp>
      <p:cxnSp>
        <p:nvCxnSpPr>
          <p:cNvPr id="14" name="Gerade Verbindung mit Pfeil 13"/>
          <p:cNvCxnSpPr/>
          <p:nvPr/>
        </p:nvCxnSpPr>
        <p:spPr>
          <a:xfrm flipH="1">
            <a:off x="6927907" y="4275496"/>
            <a:ext cx="252028" cy="30563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Gerade Verbindung mit Pfeil 15"/>
          <p:cNvCxnSpPr/>
          <p:nvPr/>
        </p:nvCxnSpPr>
        <p:spPr>
          <a:xfrm>
            <a:off x="8192933" y="4275496"/>
            <a:ext cx="0" cy="30563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 name="Pfeil nach oben 2"/>
          <p:cNvSpPr/>
          <p:nvPr/>
        </p:nvSpPr>
        <p:spPr>
          <a:xfrm rot="5400000">
            <a:off x="3015859" y="3431480"/>
            <a:ext cx="2249849" cy="918652"/>
          </a:xfrm>
          <a:prstGeom prst="upArrow">
            <a:avLst/>
          </a:prstGeom>
          <a:solidFill>
            <a:schemeClr val="accent2">
              <a:lumMod val="20000"/>
              <a:lumOff val="80000"/>
            </a:schemeClr>
          </a:solidFill>
          <a:ln w="6350">
            <a:solidFill>
              <a:srgbClr val="00206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solidFill>
            </a:endParaRPr>
          </a:p>
        </p:txBody>
      </p:sp>
      <p:pic>
        <p:nvPicPr>
          <p:cNvPr id="15" name="Grafik 14"/>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5667767" y="5523788"/>
            <a:ext cx="670560" cy="246738"/>
          </a:xfrm>
          <a:prstGeom prst="rect">
            <a:avLst/>
          </a:prstGeom>
        </p:spPr>
      </p:pic>
      <p:sp>
        <p:nvSpPr>
          <p:cNvPr id="17" name="Geschweifte Klammer links 16"/>
          <p:cNvSpPr/>
          <p:nvPr/>
        </p:nvSpPr>
        <p:spPr>
          <a:xfrm rot="16200000">
            <a:off x="5759969" y="4838277"/>
            <a:ext cx="395064" cy="860697"/>
          </a:xfrm>
          <a:prstGeom prst="leftBrace">
            <a:avLst/>
          </a:prstGeom>
          <a:ln>
            <a:headEnd type="none" w="med" len="med"/>
            <a:tailEnd type="none" w="med" len="med"/>
          </a:ln>
        </p:spPr>
        <p:style>
          <a:lnRef idx="3">
            <a:schemeClr val="dk1"/>
          </a:lnRef>
          <a:fillRef idx="0">
            <a:schemeClr val="dk1"/>
          </a:fillRef>
          <a:effectRef idx="2">
            <a:schemeClr val="dk1"/>
          </a:effectRef>
          <a:fontRef idx="minor">
            <a:schemeClr val="tx1"/>
          </a:fontRef>
        </p:style>
        <p:txBody>
          <a:bodyPr rtlCol="0" anchor="ctr"/>
          <a:lstStyle/>
          <a:p>
            <a:pPr algn="ctr"/>
            <a:endParaRPr lang="de-CH"/>
          </a:p>
        </p:txBody>
      </p:sp>
    </p:spTree>
    <p:extLst>
      <p:ext uri="{BB962C8B-B14F-4D97-AF65-F5344CB8AC3E}">
        <p14:creationId xmlns:p14="http://schemas.microsoft.com/office/powerpoint/2010/main" val="822934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ppt_x"/>
                                          </p:val>
                                        </p:tav>
                                        <p:tav tm="100000">
                                          <p:val>
                                            <p:strVal val="#ppt_x"/>
                                          </p:val>
                                        </p:tav>
                                      </p:tavLst>
                                    </p:anim>
                                    <p:anim calcmode="lin" valueType="num">
                                      <p:cBhvr additive="base">
                                        <p:cTn id="24" dur="5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500" fill="hold"/>
                                        <p:tgtEl>
                                          <p:spTgt spid="3"/>
                                        </p:tgtEl>
                                        <p:attrNameLst>
                                          <p:attrName>ppt_x</p:attrName>
                                        </p:attrNameLst>
                                      </p:cBhvr>
                                      <p:tavLst>
                                        <p:tav tm="0">
                                          <p:val>
                                            <p:strVal val="#ppt_x"/>
                                          </p:val>
                                        </p:tav>
                                        <p:tav tm="100000">
                                          <p:val>
                                            <p:strVal val="#ppt_x"/>
                                          </p:val>
                                        </p:tav>
                                      </p:tavLst>
                                    </p:anim>
                                    <p:anim calcmode="lin" valueType="num">
                                      <p:cBhvr additive="base">
                                        <p:cTn id="36" dur="500" fill="hold"/>
                                        <p:tgtEl>
                                          <p:spTgt spid="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2" grpId="0"/>
      <p:bldP spid="3" grpId="0" animBg="1"/>
      <p:bldP spid="1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772816"/>
            <a:ext cx="4467122" cy="47532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179512" y="2983488"/>
            <a:ext cx="1512168" cy="646331"/>
          </a:xfrm>
          <a:prstGeom prst="rect">
            <a:avLst/>
          </a:prstGeom>
          <a:noFill/>
        </p:spPr>
        <p:txBody>
          <a:bodyPr wrap="square" rtlCol="0">
            <a:spAutoFit/>
          </a:bodyPr>
          <a:lstStyle/>
          <a:p>
            <a:r>
              <a:rPr lang="de-DE" b="1" dirty="0" err="1">
                <a:solidFill>
                  <a:srgbClr val="C00000"/>
                </a:solidFill>
              </a:rPr>
              <a:t>Jacow</a:t>
            </a:r>
            <a:r>
              <a:rPr lang="de-DE" b="1" dirty="0">
                <a:solidFill>
                  <a:srgbClr val="C00000"/>
                </a:solidFill>
              </a:rPr>
              <a:t> </a:t>
            </a:r>
            <a:r>
              <a:rPr lang="de-DE" b="1" dirty="0" err="1">
                <a:solidFill>
                  <a:srgbClr val="C00000"/>
                </a:solidFill>
              </a:rPr>
              <a:t>conferences</a:t>
            </a:r>
            <a:endParaRPr lang="de-CH" b="1" dirty="0">
              <a:solidFill>
                <a:srgbClr val="C00000"/>
              </a:solidFill>
            </a:endParaRPr>
          </a:p>
        </p:txBody>
      </p:sp>
      <p:sp>
        <p:nvSpPr>
          <p:cNvPr id="6" name="Pfeil nach links 5"/>
          <p:cNvSpPr/>
          <p:nvPr/>
        </p:nvSpPr>
        <p:spPr>
          <a:xfrm>
            <a:off x="5652120" y="2893177"/>
            <a:ext cx="1944216" cy="576064"/>
          </a:xfrm>
          <a:prstGeom prst="leftArrow">
            <a:avLst/>
          </a:prstGeom>
          <a:solidFill>
            <a:schemeClr val="accent2"/>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a:t>cyclotrons</a:t>
            </a:r>
            <a:endParaRPr lang="de-CH" dirty="0"/>
          </a:p>
        </p:txBody>
      </p:sp>
      <p:sp>
        <p:nvSpPr>
          <p:cNvPr id="8" name="Pfeil nach links 7"/>
          <p:cNvSpPr/>
          <p:nvPr/>
        </p:nvSpPr>
        <p:spPr>
          <a:xfrm rot="1295397">
            <a:off x="4733782" y="5858539"/>
            <a:ext cx="1944216" cy="467265"/>
          </a:xfrm>
          <a:prstGeom prst="leftArrow">
            <a:avLst/>
          </a:prstGeom>
          <a:solidFill>
            <a:schemeClr val="accent1"/>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a:t>first</a:t>
            </a:r>
            <a:r>
              <a:rPr lang="de-DE" dirty="0"/>
              <a:t> PAC</a:t>
            </a:r>
            <a:endParaRPr lang="de-CH" dirty="0"/>
          </a:p>
        </p:txBody>
      </p:sp>
      <p:sp>
        <p:nvSpPr>
          <p:cNvPr id="9" name="Titel 1"/>
          <p:cNvSpPr>
            <a:spLocks noGrp="1"/>
          </p:cNvSpPr>
          <p:nvPr>
            <p:ph type="title"/>
          </p:nvPr>
        </p:nvSpPr>
        <p:spPr>
          <a:xfrm>
            <a:off x="457200" y="274638"/>
            <a:ext cx="8229600" cy="418058"/>
          </a:xfrm>
        </p:spPr>
        <p:txBody>
          <a:bodyPr>
            <a:normAutofit fontScale="90000"/>
          </a:bodyPr>
          <a:lstStyle/>
          <a:p>
            <a:r>
              <a:rPr lang="en-US" dirty="0"/>
              <a:t>cyclotron conferences – a valuable source of knowledge</a:t>
            </a:r>
          </a:p>
        </p:txBody>
      </p:sp>
      <p:sp>
        <p:nvSpPr>
          <p:cNvPr id="10" name="Textfeld 9"/>
          <p:cNvSpPr txBox="1"/>
          <p:nvPr/>
        </p:nvSpPr>
        <p:spPr>
          <a:xfrm>
            <a:off x="323528" y="764704"/>
            <a:ext cx="8064896" cy="923330"/>
          </a:xfrm>
          <a:prstGeom prst="rect">
            <a:avLst/>
          </a:prstGeom>
          <a:noFill/>
        </p:spPr>
        <p:txBody>
          <a:bodyPr wrap="square" rtlCol="0">
            <a:spAutoFit/>
          </a:bodyPr>
          <a:lstStyle/>
          <a:p>
            <a:pPr marL="285750" indent="-285750">
              <a:buFont typeface="Arial" pitchFamily="34" charset="0"/>
              <a:buChar char="•"/>
            </a:pPr>
            <a:r>
              <a:rPr lang="en-US" dirty="0"/>
              <a:t>old cyclotron conferences have been digitized for JACOW (effort of </a:t>
            </a:r>
            <a:r>
              <a:rPr lang="en-US" dirty="0" err="1"/>
              <a:t>M.Craddock</a:t>
            </a:r>
            <a:r>
              <a:rPr lang="en-US" dirty="0"/>
              <a:t>!)</a:t>
            </a:r>
          </a:p>
          <a:p>
            <a:pPr marL="285750" indent="-285750">
              <a:buFont typeface="Arial" pitchFamily="34" charset="0"/>
              <a:buChar char="•"/>
            </a:pPr>
            <a:r>
              <a:rPr lang="en-US" dirty="0"/>
              <a:t>intl. cyclotron conference every 3 years; 2019 edition this month in Cape Town; in-between European Cyclotron Progress Meeting (ECPM) </a:t>
            </a: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7480" r="10243" b="15423"/>
          <a:stretch/>
        </p:blipFill>
        <p:spPr>
          <a:xfrm>
            <a:off x="7956376" y="1531814"/>
            <a:ext cx="941384" cy="1362139"/>
          </a:xfrm>
          <a:prstGeom prst="rect">
            <a:avLst/>
          </a:prstGeom>
        </p:spPr>
      </p:pic>
      <p:sp>
        <p:nvSpPr>
          <p:cNvPr id="3" name="Slide Number Placeholder 2"/>
          <p:cNvSpPr>
            <a:spLocks noGrp="1"/>
          </p:cNvSpPr>
          <p:nvPr>
            <p:ph type="sldNum" sz="quarter" idx="10"/>
          </p:nvPr>
        </p:nvSpPr>
        <p:spPr/>
        <p:txBody>
          <a:bodyPr/>
          <a:lstStyle/>
          <a:p>
            <a:pPr>
              <a:defRPr/>
            </a:pPr>
            <a:fld id="{40486FA2-F7BB-4886-8833-4714DED97ACE}" type="slidenum">
              <a:rPr lang="en-US" smtClean="0"/>
              <a:pPr>
                <a:defRPr/>
              </a:pPr>
              <a:t>40</a:t>
            </a:fld>
            <a:endParaRPr lang="en-US" dirty="0"/>
          </a:p>
        </p:txBody>
      </p:sp>
    </p:spTree>
    <p:extLst>
      <p:ext uri="{BB962C8B-B14F-4D97-AF65-F5344CB8AC3E}">
        <p14:creationId xmlns:p14="http://schemas.microsoft.com/office/powerpoint/2010/main" val="4127464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88640"/>
            <a:ext cx="8229600" cy="864096"/>
          </a:xfrm>
        </p:spPr>
        <p:txBody>
          <a:bodyPr>
            <a:normAutofit/>
          </a:bodyPr>
          <a:lstStyle/>
          <a:p>
            <a:r>
              <a:rPr lang="en-US" sz="3200" dirty="0"/>
              <a:t>some literature w.r.t. cyclotrons &amp; FFA</a:t>
            </a:r>
          </a:p>
        </p:txBody>
      </p:sp>
      <p:sp>
        <p:nvSpPr>
          <p:cNvPr id="4" name="Foliennummernplatzhalter 3"/>
          <p:cNvSpPr>
            <a:spLocks noGrp="1"/>
          </p:cNvSpPr>
          <p:nvPr>
            <p:ph type="sldNum" sz="quarter" idx="10"/>
          </p:nvPr>
        </p:nvSpPr>
        <p:spPr/>
        <p:txBody>
          <a:bodyPr/>
          <a:lstStyle/>
          <a:p>
            <a:pPr>
              <a:defRPr/>
            </a:pPr>
            <a:fld id="{40486FA2-F7BB-4886-8833-4714DED97ACE}" type="slidenum">
              <a:rPr lang="en-US" smtClean="0"/>
              <a:pPr>
                <a:defRPr/>
              </a:pPr>
              <a:t>41</a:t>
            </a:fld>
            <a:endParaRPr lang="en-US"/>
          </a:p>
        </p:txBody>
      </p:sp>
      <p:graphicFrame>
        <p:nvGraphicFramePr>
          <p:cNvPr id="5" name="Tabelle 4"/>
          <p:cNvGraphicFramePr>
            <a:graphicFrameLocks noGrp="1"/>
          </p:cNvGraphicFramePr>
          <p:nvPr>
            <p:extLst>
              <p:ext uri="{D42A27DB-BD31-4B8C-83A1-F6EECF244321}">
                <p14:modId xmlns:p14="http://schemas.microsoft.com/office/powerpoint/2010/main" val="4285898174"/>
              </p:ext>
            </p:extLst>
          </p:nvPr>
        </p:nvGraphicFramePr>
        <p:xfrm>
          <a:off x="323528" y="1412776"/>
          <a:ext cx="8496944" cy="4023360"/>
        </p:xfrm>
        <a:graphic>
          <a:graphicData uri="http://schemas.openxmlformats.org/drawingml/2006/table">
            <a:tbl>
              <a:tblPr firstRow="1" bandRow="1">
                <a:tableStyleId>{8799B23B-EC83-4686-B30A-512413B5E67A}</a:tableStyleId>
              </a:tblPr>
              <a:tblGrid>
                <a:gridCol w="1872208">
                  <a:extLst>
                    <a:ext uri="{9D8B030D-6E8A-4147-A177-3AD203B41FA5}">
                      <a16:colId xmlns:a16="http://schemas.microsoft.com/office/drawing/2014/main" val="20000"/>
                    </a:ext>
                  </a:extLst>
                </a:gridCol>
                <a:gridCol w="6624736">
                  <a:extLst>
                    <a:ext uri="{9D8B030D-6E8A-4147-A177-3AD203B41FA5}">
                      <a16:colId xmlns:a16="http://schemas.microsoft.com/office/drawing/2014/main" val="20001"/>
                    </a:ext>
                  </a:extLst>
                </a:gridCol>
              </a:tblGrid>
              <a:tr h="370840">
                <a:tc>
                  <a:txBody>
                    <a:bodyPr/>
                    <a:lstStyle/>
                    <a:p>
                      <a:r>
                        <a:rPr lang="en-US" sz="1600" b="0" dirty="0"/>
                        <a:t>comprehensive overview on cyclotrons</a:t>
                      </a:r>
                    </a:p>
                  </a:txBody>
                  <a:tcPr>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err="1">
                          <a:effectLst/>
                        </a:rPr>
                        <a:t>L.M.Onishchenko</a:t>
                      </a:r>
                      <a:r>
                        <a:rPr lang="en-US" sz="1600" b="0" dirty="0">
                          <a:effectLst/>
                        </a:rPr>
                        <a:t>, Cyclotrons: A Survey, </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a:effectLst/>
                        </a:rPr>
                        <a:t>Physics of Particles and Nuclei 39, 950 (2008)</a:t>
                      </a:r>
                      <a:endParaRPr lang="en-US" sz="1600" b="0" dirty="0"/>
                    </a:p>
                    <a:p>
                      <a:r>
                        <a:rPr lang="en-US" sz="1200" dirty="0">
                          <a:solidFill>
                            <a:srgbClr val="0070C0"/>
                          </a:solidFill>
                          <a:effectLst/>
                          <a:hlinkClick r:id="rId3"/>
                        </a:rPr>
                        <a:t>http://www.springerlink.com/content/k61mg262vng17411/fulltext.pdf</a:t>
                      </a:r>
                      <a:endParaRPr lang="en-US" sz="1200" dirty="0">
                        <a:solidFill>
                          <a:srgbClr val="0070C0"/>
                        </a:solidFill>
                      </a:endParaRP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i="0" kern="1200" dirty="0">
                          <a:solidFill>
                            <a:schemeClr val="tx1"/>
                          </a:solidFill>
                          <a:effectLst/>
                          <a:latin typeface="+mn-lt"/>
                          <a:ea typeface="+mn-ea"/>
                          <a:cs typeface="+mn-cs"/>
                        </a:rPr>
                        <a:t>50 Years of Cyclotron Development</a:t>
                      </a:r>
                      <a:endParaRPr lang="de-CH" sz="1600" i="0" kern="1200" dirty="0">
                        <a:solidFill>
                          <a:schemeClr val="tx1"/>
                        </a:solidFill>
                        <a:effectLst/>
                        <a:latin typeface="+mn-lt"/>
                        <a:ea typeface="+mn-ea"/>
                        <a:cs typeface="+mn-cs"/>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auto" hangingPunct="0"/>
                      <a:r>
                        <a:rPr lang="de-CH" sz="1600" kern="1200" dirty="0">
                          <a:solidFill>
                            <a:schemeClr val="tx1"/>
                          </a:solidFill>
                          <a:effectLst/>
                          <a:latin typeface="+mn-lt"/>
                          <a:ea typeface="+mn-ea"/>
                          <a:cs typeface="+mn-cs"/>
                        </a:rPr>
                        <a:t>L. </a:t>
                      </a:r>
                      <a:r>
                        <a:rPr lang="de-CH" sz="1600" kern="1200" dirty="0" err="1">
                          <a:solidFill>
                            <a:schemeClr val="tx1"/>
                          </a:solidFill>
                          <a:effectLst/>
                          <a:latin typeface="+mn-lt"/>
                          <a:ea typeface="+mn-ea"/>
                          <a:cs typeface="+mn-cs"/>
                        </a:rPr>
                        <a:t>Calabretta</a:t>
                      </a:r>
                      <a:r>
                        <a:rPr lang="de-CH" sz="1600" kern="1200" dirty="0">
                          <a:solidFill>
                            <a:schemeClr val="tx1"/>
                          </a:solidFill>
                          <a:effectLst/>
                          <a:latin typeface="+mn-lt"/>
                          <a:ea typeface="+mn-ea"/>
                          <a:cs typeface="+mn-cs"/>
                        </a:rPr>
                        <a:t>, M. Seidel</a:t>
                      </a:r>
                    </a:p>
                    <a:p>
                      <a:pPr fontAlgn="auto" hangingPunct="0"/>
                      <a:r>
                        <a:rPr lang="en-US" sz="1600" kern="1200" dirty="0">
                          <a:solidFill>
                            <a:schemeClr val="tx1"/>
                          </a:solidFill>
                          <a:effectLst/>
                          <a:latin typeface="+mn-lt"/>
                          <a:ea typeface="+mn-ea"/>
                          <a:cs typeface="+mn-cs"/>
                        </a:rPr>
                        <a:t>IEEE Transactions on Nuclear Science, Vol. 63, No. 2, 965 – 991(2016)</a:t>
                      </a:r>
                      <a:endParaRPr lang="de-CH" sz="1600" kern="1200" dirty="0">
                        <a:solidFill>
                          <a:schemeClr val="tx1"/>
                        </a:solidFill>
                        <a:effectLst/>
                        <a:latin typeface="+mn-lt"/>
                        <a:ea typeface="+mn-ea"/>
                        <a:cs typeface="+mn-cs"/>
                      </a:endParaRPr>
                    </a:p>
                    <a:p>
                      <a:r>
                        <a:rPr lang="en-US" sz="1200" dirty="0">
                          <a:solidFill>
                            <a:srgbClr val="0070C0"/>
                          </a:solidFill>
                          <a:hlinkClick r:id="rId4"/>
                        </a:rPr>
                        <a:t>http://ieeexplore.ieee.org/stamp/stamp.jsp?tp=&amp;arnumber=7410111</a:t>
                      </a:r>
                      <a:r>
                        <a:rPr lang="en-US" sz="1200" baseline="0" dirty="0">
                          <a:solidFill>
                            <a:srgbClr val="0070C0"/>
                          </a:solidFill>
                        </a:rPr>
                        <a:t> </a:t>
                      </a:r>
                      <a:endParaRPr lang="en-US" sz="1200" dirty="0">
                        <a:solidFill>
                          <a:srgbClr val="0070C0"/>
                        </a:solidFill>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r>
                        <a:rPr lang="en-US" sz="1600" b="0" dirty="0"/>
                        <a:t>space charge effects and </a:t>
                      </a:r>
                      <a:r>
                        <a:rPr lang="en-US" sz="1600" b="0" dirty="0" err="1"/>
                        <a:t>scalings</a:t>
                      </a:r>
                      <a:endParaRPr lang="en-US" sz="1600" b="0" dirty="0"/>
                    </a:p>
                  </a:txBody>
                  <a:tcPr>
                    <a:lnT w="12700" cap="flat" cmpd="sng" algn="ctr">
                      <a:solidFill>
                        <a:schemeClr val="tx1"/>
                      </a:solidFill>
                      <a:prstDash val="solid"/>
                      <a:round/>
                      <a:headEnd type="none" w="med" len="med"/>
                      <a:tailEnd type="none" w="med" len="med"/>
                    </a:lnT>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err="1"/>
                        <a:t>W.Joho</a:t>
                      </a:r>
                      <a:r>
                        <a:rPr lang="en-US" sz="1600" b="0" dirty="0"/>
                        <a:t>, </a:t>
                      </a:r>
                      <a:r>
                        <a:rPr lang="en-US" sz="1600" b="0" dirty="0">
                          <a:effectLst/>
                        </a:rPr>
                        <a:t>High Intensity Problems in Cyclotrons, Proc. 5th intl.</a:t>
                      </a:r>
                    </a:p>
                    <a:p>
                      <a:r>
                        <a:rPr lang="en-US" sz="1600" b="0" dirty="0">
                          <a:effectLst/>
                        </a:rPr>
                        <a:t>Conf. on Cyclotrons and their Applications, Caen, 337-347 (1981)</a:t>
                      </a:r>
                    </a:p>
                    <a:p>
                      <a:r>
                        <a:rPr lang="en-US" sz="1200" b="0" dirty="0">
                          <a:hlinkClick r:id="rId5"/>
                        </a:rPr>
                        <a:t>http://accelconf.web.cern.ch/AccelConf/c81/papers/ei-03.pdf</a:t>
                      </a:r>
                      <a:r>
                        <a:rPr lang="en-US" sz="1200" b="0" dirty="0"/>
                        <a:t> </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2"/>
                  </a:ext>
                </a:extLst>
              </a:tr>
              <a:tr h="370840">
                <a:tc>
                  <a:txBody>
                    <a:bodyPr/>
                    <a:lstStyle/>
                    <a:p>
                      <a:r>
                        <a:rPr lang="en-US" sz="1600" dirty="0"/>
                        <a:t>ICFA BDN </a:t>
                      </a:r>
                      <a:r>
                        <a:rPr lang="en-US" sz="1600" dirty="0" err="1"/>
                        <a:t>Nr</a:t>
                      </a:r>
                      <a:r>
                        <a:rPr lang="en-US" sz="1600" dirty="0"/>
                        <a:t> 43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series of high level FFA articles (2007)</a:t>
                      </a:r>
                    </a:p>
                    <a:p>
                      <a:r>
                        <a:rPr lang="en-US" sz="1200" b="0" dirty="0">
                          <a:solidFill>
                            <a:srgbClr val="0070C0"/>
                          </a:solidFill>
                          <a:hlinkClick r:id="rId6"/>
                        </a:rPr>
                        <a:t>https://www-bd.fnal.gov/icfabd/Newsletter43.pdf</a:t>
                      </a:r>
                      <a:r>
                        <a:rPr lang="en-US" sz="1200" b="0" dirty="0">
                          <a:solidFill>
                            <a:srgbClr val="0070C0"/>
                          </a:solidFill>
                        </a:rPr>
                        <a:t> </a:t>
                      </a:r>
                    </a:p>
                  </a:txBody>
                  <a:tcPr/>
                </a:tc>
                <a:extLst>
                  <a:ext uri="{0D108BD9-81ED-4DB2-BD59-A6C34878D82A}">
                    <a16:rowId xmlns:a16="http://schemas.microsoft.com/office/drawing/2014/main" val="10003"/>
                  </a:ext>
                </a:extLst>
              </a:tr>
              <a:tr h="370840">
                <a:tc>
                  <a:txBody>
                    <a:bodyPr/>
                    <a:lstStyle/>
                    <a:p>
                      <a:r>
                        <a:rPr lang="de-CH" sz="1600" dirty="0"/>
                        <a:t>FFA </a:t>
                      </a:r>
                      <a:r>
                        <a:rPr lang="de-CH" sz="1600" dirty="0" err="1"/>
                        <a:t>Optics</a:t>
                      </a:r>
                      <a:endParaRPr lang="de-CH" sz="1600" dirty="0"/>
                    </a:p>
                  </a:txBody>
                  <a:tcPr/>
                </a:tc>
                <a:tc>
                  <a:txBody>
                    <a:bodyPr/>
                    <a:lstStyle/>
                    <a:p>
                      <a:r>
                        <a:rPr lang="de-CH" sz="1600" dirty="0"/>
                        <a:t>M. </a:t>
                      </a:r>
                      <a:r>
                        <a:rPr lang="de-CH" sz="1600" dirty="0" err="1"/>
                        <a:t>Craddock</a:t>
                      </a:r>
                      <a:r>
                        <a:rPr lang="de-CH" sz="1600" dirty="0"/>
                        <a:t>, FFA </a:t>
                      </a:r>
                      <a:r>
                        <a:rPr lang="de-CH" sz="1600" dirty="0" err="1"/>
                        <a:t>Optics</a:t>
                      </a:r>
                      <a:r>
                        <a:rPr lang="de-CH" sz="1600" dirty="0"/>
                        <a:t> (2011)</a:t>
                      </a:r>
                    </a:p>
                    <a:p>
                      <a:r>
                        <a:rPr lang="de-CH" sz="1200" dirty="0">
                          <a:hlinkClick r:id="rId7"/>
                        </a:rPr>
                        <a:t>https://www.cockcroft.ac.uk/events/ffag11/FFAG_talks/11/5.Craddock.pdf</a:t>
                      </a:r>
                      <a:r>
                        <a:rPr lang="de-CH" sz="1200" dirty="0"/>
                        <a:t> </a:t>
                      </a:r>
                    </a:p>
                  </a:txBody>
                  <a:tcPr/>
                </a:tc>
                <a:extLst>
                  <a:ext uri="{0D108BD9-81ED-4DB2-BD59-A6C34878D82A}">
                    <a16:rowId xmlns:a16="http://schemas.microsoft.com/office/drawing/2014/main" val="10004"/>
                  </a:ext>
                </a:extLst>
              </a:tr>
              <a:tr h="519504">
                <a:tc>
                  <a:txBody>
                    <a:bodyPr/>
                    <a:lstStyle/>
                    <a:p>
                      <a:r>
                        <a:rPr lang="en-US" sz="1600" dirty="0"/>
                        <a:t>comparison of cyclotron</a:t>
                      </a:r>
                      <a:r>
                        <a:rPr lang="en-US" sz="1600" baseline="0" dirty="0"/>
                        <a:t> and FFA</a:t>
                      </a:r>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dirty="0">
                          <a:solidFill>
                            <a:schemeClr val="tx1"/>
                          </a:solidFill>
                        </a:rPr>
                        <a:t>M. </a:t>
                      </a:r>
                      <a:r>
                        <a:rPr lang="de-CH" sz="1600" dirty="0" err="1">
                          <a:solidFill>
                            <a:schemeClr val="tx1"/>
                          </a:solidFill>
                        </a:rPr>
                        <a:t>Craddock</a:t>
                      </a:r>
                      <a:r>
                        <a:rPr lang="de-CH" sz="1600" dirty="0">
                          <a:solidFill>
                            <a:schemeClr val="tx1"/>
                          </a:solidFill>
                        </a:rPr>
                        <a:t>, </a:t>
                      </a:r>
                      <a:r>
                        <a:rPr lang="en-US" sz="1600" dirty="0">
                          <a:solidFill>
                            <a:schemeClr val="tx1"/>
                          </a:solidFill>
                        </a:rPr>
                        <a:t>Was the Thomas cyclotron of 1938 a proto-FFAG?</a:t>
                      </a:r>
                      <a:r>
                        <a:rPr lang="de-CH" sz="1600" dirty="0">
                          <a:hlinkClick r:id="rId8"/>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200" dirty="0">
                          <a:hlinkClick r:id="rId8"/>
                        </a:rPr>
                        <a:t>https://www.cockcroft.ac.uk/events/FFAG08/presentations/Craddock/Thomas-FFAG.pdf</a:t>
                      </a:r>
                      <a:endParaRPr lang="de-CH" sz="1200" dirty="0"/>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6662845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EB680B01-6A3B-40FE-8FF2-AFD0D3669CB1}" type="slidenum">
              <a:rPr lang="de-CH" smtClean="0"/>
              <a:pPr>
                <a:defRPr/>
              </a:pPr>
              <a:t>42</a:t>
            </a:fld>
            <a:endParaRPr lang="de-CH"/>
          </a:p>
        </p:txBody>
      </p:sp>
      <p:pic>
        <p:nvPicPr>
          <p:cNvPr id="47106" name="Bildplatzhalter 7"/>
          <p:cNvPicPr>
            <a:picLocks noGrp="1" noChangeAspect="1"/>
          </p:cNvPicPr>
          <p:nvPr>
            <p:ph type="pic" idx="4294967295"/>
          </p:nvPr>
        </p:nvPicPr>
        <p:blipFill>
          <a:blip r:embed="rId3">
            <a:extLst>
              <a:ext uri="{28A0092B-C50C-407E-A947-70E740481C1C}">
                <a14:useLocalDpi xmlns:a14="http://schemas.microsoft.com/office/drawing/2010/main" val="0"/>
              </a:ext>
            </a:extLst>
          </a:blip>
          <a:srcRect/>
          <a:stretch>
            <a:fillRect/>
          </a:stretch>
        </p:blipFill>
        <p:spPr>
          <a:xfrm>
            <a:off x="0" y="6350"/>
            <a:ext cx="9144000" cy="6858000"/>
          </a:xfrm>
        </p:spPr>
      </p:pic>
      <p:sp>
        <p:nvSpPr>
          <p:cNvPr id="5" name="Titel 4"/>
          <p:cNvSpPr>
            <a:spLocks noGrp="1"/>
          </p:cNvSpPr>
          <p:nvPr>
            <p:ph type="title" idx="4294967295"/>
          </p:nvPr>
        </p:nvSpPr>
        <p:spPr>
          <a:xfrm>
            <a:off x="2440781" y="260648"/>
            <a:ext cx="4262437" cy="1216025"/>
          </a:xfrm>
          <a:solidFill>
            <a:schemeClr val="tx1">
              <a:alpha val="58000"/>
            </a:schemeClr>
          </a:solidFill>
        </p:spPr>
        <p:txBody>
          <a:bodyPr rtlCol="0">
            <a:noAutofit/>
          </a:bodyPr>
          <a:lstStyle/>
          <a:p>
            <a:pPr fontAlgn="auto">
              <a:spcAft>
                <a:spcPts val="0"/>
              </a:spcAft>
              <a:defRPr/>
            </a:pPr>
            <a:r>
              <a:rPr lang="de-CH" sz="3600" dirty="0" err="1">
                <a:solidFill>
                  <a:schemeClr val="bg1"/>
                </a:solidFill>
              </a:rPr>
              <a:t>Thank</a:t>
            </a:r>
            <a:r>
              <a:rPr lang="de-CH" sz="3600" dirty="0">
                <a:solidFill>
                  <a:schemeClr val="bg1"/>
                </a:solidFill>
              </a:rPr>
              <a:t> </a:t>
            </a:r>
            <a:r>
              <a:rPr lang="de-CH" sz="3600" dirty="0" err="1">
                <a:solidFill>
                  <a:schemeClr val="bg1"/>
                </a:solidFill>
              </a:rPr>
              <a:t>you</a:t>
            </a:r>
            <a:r>
              <a:rPr lang="de-CH" sz="3600" dirty="0">
                <a:solidFill>
                  <a:schemeClr val="bg1"/>
                </a:solidFill>
              </a:rPr>
              <a:t> for </a:t>
            </a:r>
            <a:r>
              <a:rPr lang="de-CH" sz="3600" dirty="0" err="1">
                <a:solidFill>
                  <a:schemeClr val="bg1"/>
                </a:solidFill>
              </a:rPr>
              <a:t>your</a:t>
            </a:r>
            <a:r>
              <a:rPr lang="de-CH" sz="3600" dirty="0">
                <a:solidFill>
                  <a:schemeClr val="bg1"/>
                </a:solidFill>
              </a:rPr>
              <a:t> </a:t>
            </a:r>
            <a:r>
              <a:rPr lang="de-CH" sz="3600" dirty="0" err="1">
                <a:solidFill>
                  <a:schemeClr val="bg1"/>
                </a:solidFill>
              </a:rPr>
              <a:t>attention</a:t>
            </a:r>
            <a:r>
              <a:rPr lang="de-CH" sz="3600" dirty="0">
                <a:solidFill>
                  <a:schemeClr val="bg1"/>
                </a:solidFill>
              </a:rPr>
              <a:t> !</a:t>
            </a:r>
            <a:endParaRPr lang="en-US" sz="36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50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Foliennummernplatzhalter 3"/>
          <p:cNvSpPr>
            <a:spLocks noGrp="1"/>
          </p:cNvSpPr>
          <p:nvPr>
            <p:ph type="sldNum" sz="quarter" idx="10"/>
          </p:nvPr>
        </p:nvSpPr>
        <p:spPr/>
        <p:txBody>
          <a:bodyPr/>
          <a:lstStyle/>
          <a:p>
            <a:pPr>
              <a:defRPr/>
            </a:pPr>
            <a:fld id="{A9CC7514-C3F4-4C98-8469-07384B233065}" type="slidenum">
              <a:rPr lang="en-US"/>
              <a:pPr>
                <a:defRPr/>
              </a:pPr>
              <a:t>5</a:t>
            </a:fld>
            <a:endParaRPr lang="en-US"/>
          </a:p>
        </p:txBody>
      </p:sp>
      <p:sp>
        <p:nvSpPr>
          <p:cNvPr id="8" name="Inhaltsplatzhalter 2"/>
          <p:cNvSpPr txBox="1">
            <a:spLocks/>
          </p:cNvSpPr>
          <p:nvPr/>
        </p:nvSpPr>
        <p:spPr bwMode="auto">
          <a:xfrm>
            <a:off x="1177280" y="836712"/>
            <a:ext cx="7571184" cy="1296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lnSpcReduction="10000"/>
          </a:bodyPr>
          <a:lstStyle>
            <a:lvl1pPr marL="0" indent="0" algn="l" rtl="0" fontAlgn="base">
              <a:spcBef>
                <a:spcPct val="20000"/>
              </a:spcBef>
              <a:spcAft>
                <a:spcPct val="0"/>
              </a:spcAft>
              <a:buFont typeface="Arial" pitchFamily="34" charset="0"/>
              <a:buNone/>
              <a:defRPr sz="3200" kern="1200">
                <a:solidFill>
                  <a:schemeClr val="tx1"/>
                </a:solidFill>
                <a:latin typeface="+mn-lt"/>
                <a:ea typeface="+mn-ea"/>
                <a:cs typeface="+mn-cs"/>
              </a:defRPr>
            </a:lvl1pPr>
            <a:lvl2pPr marL="457200" indent="0" algn="l" rtl="0" fontAlgn="base">
              <a:spcBef>
                <a:spcPct val="20000"/>
              </a:spcBef>
              <a:spcAft>
                <a:spcPct val="0"/>
              </a:spcAft>
              <a:buFont typeface="Arial" pitchFamily="34" charset="0"/>
              <a:buNone/>
              <a:defRPr sz="2800" kern="1200">
                <a:solidFill>
                  <a:schemeClr val="tx1"/>
                </a:solidFill>
                <a:latin typeface="+mn-lt"/>
                <a:ea typeface="+mn-ea"/>
                <a:cs typeface="+mn-cs"/>
              </a:defRPr>
            </a:lvl2pPr>
            <a:lvl3pPr marL="914400" indent="0" algn="l" rtl="0" fontAlgn="base">
              <a:spcBef>
                <a:spcPct val="20000"/>
              </a:spcBef>
              <a:spcAft>
                <a:spcPct val="0"/>
              </a:spcAft>
              <a:buFont typeface="Arial" pitchFamily="34" charset="0"/>
              <a:buNone/>
              <a:defRPr sz="2400" kern="1200">
                <a:solidFill>
                  <a:schemeClr val="tx1"/>
                </a:solidFill>
                <a:latin typeface="+mn-lt"/>
                <a:ea typeface="+mn-ea"/>
                <a:cs typeface="+mn-cs"/>
              </a:defRPr>
            </a:lvl3pPr>
            <a:lvl4pPr marL="1371600" indent="0" algn="l" rtl="0" fontAlgn="base">
              <a:spcBef>
                <a:spcPct val="20000"/>
              </a:spcBef>
              <a:spcAft>
                <a:spcPct val="0"/>
              </a:spcAft>
              <a:buFont typeface="Arial" pitchFamily="34" charset="0"/>
              <a:buNone/>
              <a:defRPr sz="2000" kern="1200">
                <a:solidFill>
                  <a:schemeClr val="tx1"/>
                </a:solidFill>
                <a:latin typeface="+mn-lt"/>
                <a:ea typeface="+mn-ea"/>
                <a:cs typeface="+mn-cs"/>
              </a:defRPr>
            </a:lvl4pPr>
            <a:lvl5pPr marL="1828800" indent="0" algn="l" rtl="0" fontAlgn="base">
              <a:spcBef>
                <a:spcPct val="20000"/>
              </a:spcBef>
              <a:spcAft>
                <a:spcPct val="0"/>
              </a:spcAft>
              <a:buFont typeface="Arial" pitchFamily="34" charset="0"/>
              <a:buNone/>
              <a:defRPr sz="20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9pPr>
          </a:lstStyle>
          <a:p>
            <a:r>
              <a:rPr lang="en-US" dirty="0"/>
              <a:t>next: </a:t>
            </a:r>
            <a:r>
              <a:rPr lang="en-US" b="1" dirty="0">
                <a:solidFill>
                  <a:srgbClr val="C00000"/>
                </a:solidFill>
              </a:rPr>
              <a:t>cyclotron injection &amp; extraction</a:t>
            </a:r>
          </a:p>
          <a:p>
            <a:pPr marL="914400" lvl="1" indent="-457200">
              <a:buFont typeface="Arial" pitchFamily="34" charset="0"/>
              <a:buChar char="•"/>
            </a:pPr>
            <a:r>
              <a:rPr lang="en-US" sz="2400" b="1" dirty="0">
                <a:solidFill>
                  <a:schemeClr val="tx1">
                    <a:lumMod val="65000"/>
                    <a:lumOff val="35000"/>
                  </a:schemeClr>
                </a:solidFill>
              </a:rPr>
              <a:t>spiral inflector, internal source, electrostatic deflectors, stripping</a:t>
            </a:r>
          </a:p>
        </p:txBody>
      </p:sp>
    </p:spTree>
    <p:extLst>
      <p:ext uri="{BB962C8B-B14F-4D97-AF65-F5344CB8AC3E}">
        <p14:creationId xmlns:p14="http://schemas.microsoft.com/office/powerpoint/2010/main" val="19244290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42196" y="476672"/>
            <a:ext cx="7911728" cy="778098"/>
          </a:xfrm>
        </p:spPr>
        <p:txBody>
          <a:bodyPr>
            <a:normAutofit/>
          </a:bodyPr>
          <a:lstStyle/>
          <a:p>
            <a:pPr algn="l"/>
            <a:r>
              <a:rPr lang="en-US" dirty="0"/>
              <a:t>cyclotron injection schemes – spiral inflector</a:t>
            </a:r>
          </a:p>
        </p:txBody>
      </p:sp>
      <p:sp>
        <p:nvSpPr>
          <p:cNvPr id="4" name="Foliennummernplatzhalter 3"/>
          <p:cNvSpPr>
            <a:spLocks noGrp="1"/>
          </p:cNvSpPr>
          <p:nvPr>
            <p:ph type="sldNum" sz="quarter" idx="10"/>
          </p:nvPr>
        </p:nvSpPr>
        <p:spPr/>
        <p:txBody>
          <a:bodyPr/>
          <a:lstStyle/>
          <a:p>
            <a:pPr>
              <a:defRPr/>
            </a:pPr>
            <a:fld id="{40486FA2-F7BB-4886-8833-4714DED97ACE}" type="slidenum">
              <a:rPr lang="en-US" smtClean="0"/>
              <a:pPr>
                <a:defRPr/>
              </a:pPr>
              <a:t>6</a:t>
            </a:fld>
            <a:endParaRPr lang="en-US" dirty="0"/>
          </a:p>
        </p:txBody>
      </p:sp>
      <p:pic>
        <p:nvPicPr>
          <p:cNvPr id="5" name="Picture 4"/>
          <p:cNvPicPr>
            <a:picLocks noChangeAspect="1" noChangeArrowheads="1"/>
          </p:cNvPicPr>
          <p:nvPr/>
        </p:nvPicPr>
        <p:blipFill>
          <a:blip r:embed="rId2">
            <a:lum bright="-24000" contrast="50000"/>
            <a:extLst>
              <a:ext uri="{28A0092B-C50C-407E-A947-70E740481C1C}">
                <a14:useLocalDpi xmlns:a14="http://schemas.microsoft.com/office/drawing/2010/main" val="0"/>
              </a:ext>
            </a:extLst>
          </a:blip>
          <a:srcRect/>
          <a:stretch>
            <a:fillRect/>
          </a:stretch>
        </p:blipFill>
        <p:spPr bwMode="auto">
          <a:xfrm>
            <a:off x="755576" y="2996952"/>
            <a:ext cx="2965269" cy="2815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feld 6"/>
          <p:cNvSpPr txBox="1"/>
          <p:nvPr/>
        </p:nvSpPr>
        <p:spPr>
          <a:xfrm>
            <a:off x="539552" y="1340768"/>
            <a:ext cx="3816424" cy="1477328"/>
          </a:xfrm>
          <a:prstGeom prst="rect">
            <a:avLst/>
          </a:prstGeom>
          <a:noFill/>
        </p:spPr>
        <p:txBody>
          <a:bodyPr wrap="square" rtlCol="0">
            <a:spAutoFit/>
          </a:bodyPr>
          <a:lstStyle/>
          <a:p>
            <a:pPr marL="285750" indent="-285750">
              <a:buFont typeface="Arial" pitchFamily="34" charset="0"/>
              <a:buChar char="•"/>
            </a:pPr>
            <a:r>
              <a:rPr lang="en-US" dirty="0">
                <a:solidFill>
                  <a:schemeClr val="accent1">
                    <a:lumMod val="50000"/>
                  </a:schemeClr>
                </a:solidFill>
              </a:rPr>
              <a:t>an electrostatic component, basically a capacitor</a:t>
            </a:r>
          </a:p>
          <a:p>
            <a:pPr marL="285750" indent="-285750">
              <a:buFont typeface="Arial" pitchFamily="34" charset="0"/>
              <a:buChar char="•"/>
            </a:pPr>
            <a:r>
              <a:rPr lang="en-US" dirty="0">
                <a:solidFill>
                  <a:schemeClr val="accent1">
                    <a:lumMod val="50000"/>
                  </a:schemeClr>
                </a:solidFill>
              </a:rPr>
              <a:t>E-field arranged perpendicular to orbit, particles move on equipotential surfaces</a:t>
            </a:r>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4008" y="2923294"/>
            <a:ext cx="3888432" cy="2888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feld 2"/>
          <p:cNvSpPr txBox="1"/>
          <p:nvPr/>
        </p:nvSpPr>
        <p:spPr>
          <a:xfrm>
            <a:off x="4716016" y="1844824"/>
            <a:ext cx="3528392" cy="646331"/>
          </a:xfrm>
          <a:prstGeom prst="rect">
            <a:avLst/>
          </a:prstGeom>
          <a:noFill/>
        </p:spPr>
        <p:txBody>
          <a:bodyPr wrap="square" rtlCol="0">
            <a:spAutoFit/>
          </a:bodyPr>
          <a:lstStyle/>
          <a:p>
            <a:r>
              <a:rPr lang="de-DE" dirty="0" err="1"/>
              <a:t>simulation</a:t>
            </a:r>
            <a:r>
              <a:rPr lang="de-DE" dirty="0"/>
              <a:t> </a:t>
            </a:r>
            <a:r>
              <a:rPr lang="de-DE" dirty="0" err="1"/>
              <a:t>of</a:t>
            </a:r>
            <a:r>
              <a:rPr lang="de-DE" dirty="0"/>
              <a:t> </a:t>
            </a:r>
            <a:r>
              <a:rPr lang="de-DE" dirty="0" err="1"/>
              <a:t>orbits</a:t>
            </a:r>
            <a:r>
              <a:rPr lang="de-DE" dirty="0"/>
              <a:t> </a:t>
            </a:r>
            <a:r>
              <a:rPr lang="de-DE" dirty="0" err="1"/>
              <a:t>injected</a:t>
            </a:r>
            <a:r>
              <a:rPr lang="de-DE" dirty="0"/>
              <a:t> </a:t>
            </a:r>
            <a:r>
              <a:rPr lang="de-DE" dirty="0" err="1"/>
              <a:t>through</a:t>
            </a:r>
            <a:r>
              <a:rPr lang="de-DE" dirty="0"/>
              <a:t> a spiral </a:t>
            </a:r>
            <a:r>
              <a:rPr lang="de-DE" dirty="0" err="1"/>
              <a:t>inflector</a:t>
            </a:r>
            <a:endParaRPr lang="de-DE" dirty="0"/>
          </a:p>
        </p:txBody>
      </p:sp>
      <p:sp>
        <p:nvSpPr>
          <p:cNvPr id="9" name="Textfeld 8"/>
          <p:cNvSpPr txBox="1"/>
          <p:nvPr/>
        </p:nvSpPr>
        <p:spPr>
          <a:xfrm>
            <a:off x="984540" y="5877272"/>
            <a:ext cx="2736305" cy="276999"/>
          </a:xfrm>
          <a:prstGeom prst="rect">
            <a:avLst/>
          </a:prstGeom>
          <a:noFill/>
        </p:spPr>
        <p:txBody>
          <a:bodyPr wrap="square" rtlCol="0">
            <a:spAutoFit/>
          </a:bodyPr>
          <a:lstStyle/>
          <a:p>
            <a:pPr algn="r"/>
            <a:r>
              <a:rPr lang="de-CH" sz="1200" b="1" dirty="0"/>
              <a:t>[</a:t>
            </a:r>
            <a:r>
              <a:rPr lang="de-CH" sz="1200" b="1" dirty="0" err="1"/>
              <a:t>inflector</a:t>
            </a:r>
            <a:r>
              <a:rPr lang="de-CH" sz="1200" b="1" dirty="0"/>
              <a:t> IBA </a:t>
            </a:r>
            <a:r>
              <a:rPr lang="de-CH" sz="1200" b="1" dirty="0" err="1"/>
              <a:t>Cyclone</a:t>
            </a:r>
            <a:r>
              <a:rPr lang="de-CH" sz="1200" b="1" dirty="0"/>
              <a:t> 30 </a:t>
            </a:r>
            <a:r>
              <a:rPr lang="de-CH" sz="1200" b="1" dirty="0" err="1"/>
              <a:t>cyclotron</a:t>
            </a:r>
            <a:r>
              <a:rPr lang="de-CH" sz="1200" b="1" dirty="0"/>
              <a:t>]</a:t>
            </a:r>
          </a:p>
        </p:txBody>
      </p:sp>
      <p:sp>
        <p:nvSpPr>
          <p:cNvPr id="10" name="Textfeld 9"/>
          <p:cNvSpPr txBox="1"/>
          <p:nvPr/>
        </p:nvSpPr>
        <p:spPr>
          <a:xfrm>
            <a:off x="5796135" y="5877272"/>
            <a:ext cx="2736305" cy="276999"/>
          </a:xfrm>
          <a:prstGeom prst="rect">
            <a:avLst/>
          </a:prstGeom>
          <a:noFill/>
        </p:spPr>
        <p:txBody>
          <a:bodyPr wrap="square" rtlCol="0">
            <a:spAutoFit/>
          </a:bodyPr>
          <a:lstStyle/>
          <a:p>
            <a:pPr algn="r"/>
            <a:r>
              <a:rPr lang="de-CH" sz="1200" b="1" dirty="0"/>
              <a:t>[</a:t>
            </a:r>
            <a:r>
              <a:rPr lang="de-DE" sz="1200" b="1" dirty="0" err="1"/>
              <a:t>courtesy</a:t>
            </a:r>
            <a:r>
              <a:rPr lang="de-DE" sz="1200" b="1" dirty="0"/>
              <a:t>: </a:t>
            </a:r>
            <a:r>
              <a:rPr lang="de-DE" sz="1200" b="1" dirty="0" err="1"/>
              <a:t>W.Kleeven</a:t>
            </a:r>
            <a:r>
              <a:rPr lang="de-DE" sz="1200" b="1" dirty="0"/>
              <a:t> (IBA)</a:t>
            </a:r>
            <a:r>
              <a:rPr lang="de-CH" sz="1200" b="1" dirty="0"/>
              <a:t>]</a:t>
            </a:r>
          </a:p>
        </p:txBody>
      </p:sp>
    </p:spTree>
    <p:extLst>
      <p:ext uri="{BB962C8B-B14F-4D97-AF65-F5344CB8AC3E}">
        <p14:creationId xmlns:p14="http://schemas.microsoft.com/office/powerpoint/2010/main" val="2616518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824196" y="274638"/>
            <a:ext cx="5862603" cy="778098"/>
          </a:xfrm>
        </p:spPr>
        <p:txBody>
          <a:bodyPr>
            <a:normAutofit fontScale="90000"/>
          </a:bodyPr>
          <a:lstStyle/>
          <a:p>
            <a:pPr algn="l"/>
            <a:r>
              <a:rPr lang="en-US" dirty="0"/>
              <a:t>internal ion source</a:t>
            </a:r>
            <a:br>
              <a:rPr lang="en-US" dirty="0"/>
            </a:br>
            <a:r>
              <a:rPr lang="en-US" dirty="0"/>
              <a:t>	</a:t>
            </a:r>
            <a:r>
              <a:rPr lang="en-US" dirty="0">
                <a:sym typeface="Symbol"/>
              </a:rPr>
              <a:t>  </a:t>
            </a:r>
            <a:r>
              <a:rPr lang="en-US" sz="2700" dirty="0"/>
              <a:t>example COMET Cyclotron</a:t>
            </a:r>
          </a:p>
        </p:txBody>
      </p:sp>
      <p:sp>
        <p:nvSpPr>
          <p:cNvPr id="4" name="Foliennummernplatzhalter 3"/>
          <p:cNvSpPr>
            <a:spLocks noGrp="1"/>
          </p:cNvSpPr>
          <p:nvPr>
            <p:ph type="sldNum" sz="quarter" idx="10"/>
          </p:nvPr>
        </p:nvSpPr>
        <p:spPr/>
        <p:txBody>
          <a:bodyPr/>
          <a:lstStyle/>
          <a:p>
            <a:pPr>
              <a:defRPr/>
            </a:pPr>
            <a:fld id="{40486FA2-F7BB-4886-8833-4714DED97ACE}" type="slidenum">
              <a:rPr lang="en-US" smtClean="0"/>
              <a:pPr>
                <a:defRPr/>
              </a:pPr>
              <a:t>7</a:t>
            </a:fld>
            <a:endParaRPr lang="en-US" dirty="0"/>
          </a:p>
        </p:txBody>
      </p:sp>
      <p:grpSp>
        <p:nvGrpSpPr>
          <p:cNvPr id="5" name="Group 2"/>
          <p:cNvGrpSpPr>
            <a:grpSpLocks/>
          </p:cNvGrpSpPr>
          <p:nvPr/>
        </p:nvGrpSpPr>
        <p:grpSpPr bwMode="auto">
          <a:xfrm>
            <a:off x="119410" y="1268760"/>
            <a:ext cx="4862512" cy="4787901"/>
            <a:chOff x="1287" y="612"/>
            <a:chExt cx="3063" cy="3016"/>
          </a:xfrm>
        </p:grpSpPr>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6" y="658"/>
              <a:ext cx="2941" cy="2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Freeform 4"/>
            <p:cNvSpPr>
              <a:spLocks/>
            </p:cNvSpPr>
            <p:nvPr/>
          </p:nvSpPr>
          <p:spPr bwMode="auto">
            <a:xfrm>
              <a:off x="2001" y="2654"/>
              <a:ext cx="238" cy="820"/>
            </a:xfrm>
            <a:custGeom>
              <a:avLst/>
              <a:gdLst>
                <a:gd name="T0" fmla="*/ 191 w 191"/>
                <a:gd name="T1" fmla="*/ 0 h 658"/>
                <a:gd name="T2" fmla="*/ 100 w 191"/>
                <a:gd name="T3" fmla="*/ 171 h 658"/>
                <a:gd name="T4" fmla="*/ 28 w 191"/>
                <a:gd name="T5" fmla="*/ 424 h 658"/>
                <a:gd name="T6" fmla="*/ 0 w 191"/>
                <a:gd name="T7" fmla="*/ 658 h 658"/>
              </a:gdLst>
              <a:ahLst/>
              <a:cxnLst>
                <a:cxn ang="0">
                  <a:pos x="T0" y="T1"/>
                </a:cxn>
                <a:cxn ang="0">
                  <a:pos x="T2" y="T3"/>
                </a:cxn>
                <a:cxn ang="0">
                  <a:pos x="T4" y="T5"/>
                </a:cxn>
                <a:cxn ang="0">
                  <a:pos x="T6" y="T7"/>
                </a:cxn>
              </a:cxnLst>
              <a:rect l="0" t="0" r="r" b="b"/>
              <a:pathLst>
                <a:path w="191" h="658">
                  <a:moveTo>
                    <a:pt x="191" y="0"/>
                  </a:moveTo>
                  <a:lnTo>
                    <a:pt x="100" y="171"/>
                  </a:lnTo>
                  <a:lnTo>
                    <a:pt x="28" y="424"/>
                  </a:lnTo>
                  <a:lnTo>
                    <a:pt x="0" y="658"/>
                  </a:lnTo>
                </a:path>
              </a:pathLst>
            </a:custGeom>
            <a:noFill/>
            <a:ln w="9525" cap="flat">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 name="Freeform 5"/>
            <p:cNvSpPr>
              <a:spLocks/>
            </p:cNvSpPr>
            <p:nvPr/>
          </p:nvSpPr>
          <p:spPr bwMode="auto">
            <a:xfrm>
              <a:off x="2887" y="2719"/>
              <a:ext cx="453" cy="755"/>
            </a:xfrm>
            <a:custGeom>
              <a:avLst/>
              <a:gdLst>
                <a:gd name="T0" fmla="*/ 0 w 363"/>
                <a:gd name="T1" fmla="*/ 0 h 606"/>
                <a:gd name="T2" fmla="*/ 210 w 363"/>
                <a:gd name="T3" fmla="*/ 285 h 606"/>
                <a:gd name="T4" fmla="*/ 333 w 363"/>
                <a:gd name="T5" fmla="*/ 516 h 606"/>
                <a:gd name="T6" fmla="*/ 363 w 363"/>
                <a:gd name="T7" fmla="*/ 606 h 606"/>
              </a:gdLst>
              <a:ahLst/>
              <a:cxnLst>
                <a:cxn ang="0">
                  <a:pos x="T0" y="T1"/>
                </a:cxn>
                <a:cxn ang="0">
                  <a:pos x="T2" y="T3"/>
                </a:cxn>
                <a:cxn ang="0">
                  <a:pos x="T4" y="T5"/>
                </a:cxn>
                <a:cxn ang="0">
                  <a:pos x="T6" y="T7"/>
                </a:cxn>
              </a:cxnLst>
              <a:rect l="0" t="0" r="r" b="b"/>
              <a:pathLst>
                <a:path w="363" h="606">
                  <a:moveTo>
                    <a:pt x="0" y="0"/>
                  </a:moveTo>
                  <a:cubicBezTo>
                    <a:pt x="35" y="47"/>
                    <a:pt x="155" y="199"/>
                    <a:pt x="210" y="285"/>
                  </a:cubicBezTo>
                  <a:cubicBezTo>
                    <a:pt x="265" y="371"/>
                    <a:pt x="307" y="462"/>
                    <a:pt x="333" y="516"/>
                  </a:cubicBezTo>
                  <a:cubicBezTo>
                    <a:pt x="359" y="570"/>
                    <a:pt x="358" y="591"/>
                    <a:pt x="363" y="606"/>
                  </a:cubicBezTo>
                </a:path>
              </a:pathLst>
            </a:custGeom>
            <a:noFill/>
            <a:ln w="9525" cap="flat">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Rectangle 6"/>
            <p:cNvSpPr>
              <a:spLocks noChangeArrowheads="1"/>
            </p:cNvSpPr>
            <p:nvPr/>
          </p:nvSpPr>
          <p:spPr bwMode="auto">
            <a:xfrm>
              <a:off x="3927" y="3370"/>
              <a:ext cx="266" cy="9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0" name="Group 7"/>
            <p:cNvGrpSpPr>
              <a:grpSpLocks/>
            </p:cNvGrpSpPr>
            <p:nvPr/>
          </p:nvGrpSpPr>
          <p:grpSpPr bwMode="auto">
            <a:xfrm>
              <a:off x="1428" y="704"/>
              <a:ext cx="2791" cy="2660"/>
              <a:chOff x="1428" y="704"/>
              <a:chExt cx="2791" cy="2660"/>
            </a:xfrm>
          </p:grpSpPr>
          <p:sp>
            <p:nvSpPr>
              <p:cNvPr id="15" name="Freeform 8" descr="Light downward diagonal"/>
              <p:cNvSpPr>
                <a:spLocks/>
              </p:cNvSpPr>
              <p:nvPr/>
            </p:nvSpPr>
            <p:spPr bwMode="auto">
              <a:xfrm>
                <a:off x="1600" y="2340"/>
                <a:ext cx="500" cy="714"/>
              </a:xfrm>
              <a:custGeom>
                <a:avLst/>
                <a:gdLst>
                  <a:gd name="T0" fmla="*/ 0 w 500"/>
                  <a:gd name="T1" fmla="*/ 48 h 714"/>
                  <a:gd name="T2" fmla="*/ 54 w 500"/>
                  <a:gd name="T3" fmla="*/ 240 h 714"/>
                  <a:gd name="T4" fmla="*/ 198 w 500"/>
                  <a:gd name="T5" fmla="*/ 462 h 714"/>
                  <a:gd name="T6" fmla="*/ 372 w 500"/>
                  <a:gd name="T7" fmla="*/ 660 h 714"/>
                  <a:gd name="T8" fmla="*/ 456 w 500"/>
                  <a:gd name="T9" fmla="*/ 714 h 714"/>
                  <a:gd name="T10" fmla="*/ 500 w 500"/>
                  <a:gd name="T11" fmla="*/ 616 h 714"/>
                  <a:gd name="T12" fmla="*/ 474 w 500"/>
                  <a:gd name="T13" fmla="*/ 546 h 714"/>
                  <a:gd name="T14" fmla="*/ 282 w 500"/>
                  <a:gd name="T15" fmla="*/ 360 h 714"/>
                  <a:gd name="T16" fmla="*/ 168 w 500"/>
                  <a:gd name="T17" fmla="*/ 138 h 714"/>
                  <a:gd name="T18" fmla="*/ 126 w 500"/>
                  <a:gd name="T19" fmla="*/ 60 h 714"/>
                  <a:gd name="T20" fmla="*/ 54 w 500"/>
                  <a:gd name="T21" fmla="*/ 0 h 714"/>
                  <a:gd name="T22" fmla="*/ 0 w 500"/>
                  <a:gd name="T23" fmla="*/ 48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0" h="714">
                    <a:moveTo>
                      <a:pt x="0" y="48"/>
                    </a:moveTo>
                    <a:lnTo>
                      <a:pt x="54" y="240"/>
                    </a:lnTo>
                    <a:lnTo>
                      <a:pt x="198" y="462"/>
                    </a:lnTo>
                    <a:lnTo>
                      <a:pt x="372" y="660"/>
                    </a:lnTo>
                    <a:lnTo>
                      <a:pt x="456" y="714"/>
                    </a:lnTo>
                    <a:lnTo>
                      <a:pt x="500" y="616"/>
                    </a:lnTo>
                    <a:lnTo>
                      <a:pt x="474" y="546"/>
                    </a:lnTo>
                    <a:lnTo>
                      <a:pt x="282" y="360"/>
                    </a:lnTo>
                    <a:lnTo>
                      <a:pt x="168" y="138"/>
                    </a:lnTo>
                    <a:lnTo>
                      <a:pt x="126" y="60"/>
                    </a:lnTo>
                    <a:lnTo>
                      <a:pt x="54" y="0"/>
                    </a:lnTo>
                    <a:lnTo>
                      <a:pt x="0" y="48"/>
                    </a:lnTo>
                    <a:close/>
                  </a:path>
                </a:pathLst>
              </a:custGeom>
              <a:pattFill prst="ltDnDiag">
                <a:fgClr>
                  <a:srgbClr val="000066"/>
                </a:fgClr>
                <a:bgClr>
                  <a:schemeClr val="bg1"/>
                </a:bgClr>
              </a:pattFill>
              <a:ln w="9525" cap="flat" cmpd="sng">
                <a:solidFill>
                  <a:srgbClr val="00006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 name="Freeform 9" descr="Light downward diagonal"/>
              <p:cNvSpPr>
                <a:spLocks/>
              </p:cNvSpPr>
              <p:nvPr/>
            </p:nvSpPr>
            <p:spPr bwMode="auto">
              <a:xfrm>
                <a:off x="2007" y="2376"/>
                <a:ext cx="240" cy="321"/>
              </a:xfrm>
              <a:custGeom>
                <a:avLst/>
                <a:gdLst>
                  <a:gd name="T0" fmla="*/ 0 w 240"/>
                  <a:gd name="T1" fmla="*/ 48 h 321"/>
                  <a:gd name="T2" fmla="*/ 76 w 240"/>
                  <a:gd name="T3" fmla="*/ 196 h 321"/>
                  <a:gd name="T4" fmla="*/ 195 w 240"/>
                  <a:gd name="T5" fmla="*/ 321 h 321"/>
                  <a:gd name="T6" fmla="*/ 225 w 240"/>
                  <a:gd name="T7" fmla="*/ 303 h 321"/>
                  <a:gd name="T8" fmla="*/ 240 w 240"/>
                  <a:gd name="T9" fmla="*/ 261 h 321"/>
                  <a:gd name="T10" fmla="*/ 222 w 240"/>
                  <a:gd name="T11" fmla="*/ 195 h 321"/>
                  <a:gd name="T12" fmla="*/ 186 w 240"/>
                  <a:gd name="T13" fmla="*/ 120 h 321"/>
                  <a:gd name="T14" fmla="*/ 66 w 240"/>
                  <a:gd name="T15" fmla="*/ 6 h 321"/>
                  <a:gd name="T16" fmla="*/ 39 w 240"/>
                  <a:gd name="T17" fmla="*/ 0 h 321"/>
                  <a:gd name="T18" fmla="*/ 12 w 240"/>
                  <a:gd name="T19" fmla="*/ 12 h 321"/>
                  <a:gd name="T20" fmla="*/ 0 w 240"/>
                  <a:gd name="T21" fmla="*/ 48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0" h="321">
                    <a:moveTo>
                      <a:pt x="0" y="48"/>
                    </a:moveTo>
                    <a:lnTo>
                      <a:pt x="76" y="196"/>
                    </a:lnTo>
                    <a:lnTo>
                      <a:pt x="195" y="321"/>
                    </a:lnTo>
                    <a:lnTo>
                      <a:pt x="225" y="303"/>
                    </a:lnTo>
                    <a:lnTo>
                      <a:pt x="240" y="261"/>
                    </a:lnTo>
                    <a:lnTo>
                      <a:pt x="222" y="195"/>
                    </a:lnTo>
                    <a:lnTo>
                      <a:pt x="186" y="120"/>
                    </a:lnTo>
                    <a:lnTo>
                      <a:pt x="66" y="6"/>
                    </a:lnTo>
                    <a:lnTo>
                      <a:pt x="39" y="0"/>
                    </a:lnTo>
                    <a:lnTo>
                      <a:pt x="12" y="12"/>
                    </a:lnTo>
                    <a:lnTo>
                      <a:pt x="0" y="48"/>
                    </a:lnTo>
                    <a:close/>
                  </a:path>
                </a:pathLst>
              </a:custGeom>
              <a:pattFill prst="ltDnDiag">
                <a:fgClr>
                  <a:srgbClr val="000066"/>
                </a:fgClr>
                <a:bgClr>
                  <a:schemeClr val="bg1"/>
                </a:bgClr>
              </a:pattFill>
              <a:ln w="9525" cap="flat" cmpd="sng">
                <a:solidFill>
                  <a:srgbClr val="00006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 name="Freeform 10" descr="Light downward diagonal"/>
              <p:cNvSpPr>
                <a:spLocks/>
              </p:cNvSpPr>
              <p:nvPr/>
            </p:nvSpPr>
            <p:spPr bwMode="auto">
              <a:xfrm>
                <a:off x="3138" y="2826"/>
                <a:ext cx="321" cy="319"/>
              </a:xfrm>
              <a:custGeom>
                <a:avLst/>
                <a:gdLst>
                  <a:gd name="T0" fmla="*/ 0 w 321"/>
                  <a:gd name="T1" fmla="*/ 168 h 319"/>
                  <a:gd name="T2" fmla="*/ 34 w 321"/>
                  <a:gd name="T3" fmla="*/ 298 h 319"/>
                  <a:gd name="T4" fmla="*/ 150 w 321"/>
                  <a:gd name="T5" fmla="*/ 294 h 319"/>
                  <a:gd name="T6" fmla="*/ 294 w 321"/>
                  <a:gd name="T7" fmla="*/ 162 h 319"/>
                  <a:gd name="T8" fmla="*/ 300 w 321"/>
                  <a:gd name="T9" fmla="*/ 102 h 319"/>
                  <a:gd name="T10" fmla="*/ 168 w 321"/>
                  <a:gd name="T11" fmla="*/ 0 h 319"/>
                  <a:gd name="T12" fmla="*/ 16 w 321"/>
                  <a:gd name="T13" fmla="*/ 100 h 319"/>
                  <a:gd name="T14" fmla="*/ 0 w 321"/>
                  <a:gd name="T15" fmla="*/ 168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1" h="319">
                    <a:moveTo>
                      <a:pt x="0" y="168"/>
                    </a:moveTo>
                    <a:lnTo>
                      <a:pt x="34" y="298"/>
                    </a:lnTo>
                    <a:cubicBezTo>
                      <a:pt x="59" y="319"/>
                      <a:pt x="107" y="317"/>
                      <a:pt x="150" y="294"/>
                    </a:cubicBezTo>
                    <a:cubicBezTo>
                      <a:pt x="193" y="271"/>
                      <a:pt x="269" y="194"/>
                      <a:pt x="294" y="162"/>
                    </a:cubicBezTo>
                    <a:cubicBezTo>
                      <a:pt x="319" y="130"/>
                      <a:pt x="321" y="129"/>
                      <a:pt x="300" y="102"/>
                    </a:cubicBezTo>
                    <a:lnTo>
                      <a:pt x="168" y="0"/>
                    </a:lnTo>
                    <a:lnTo>
                      <a:pt x="16" y="100"/>
                    </a:lnTo>
                    <a:lnTo>
                      <a:pt x="0" y="168"/>
                    </a:lnTo>
                    <a:close/>
                  </a:path>
                </a:pathLst>
              </a:custGeom>
              <a:pattFill prst="ltDnDiag">
                <a:fgClr>
                  <a:srgbClr val="000066"/>
                </a:fgClr>
                <a:bgClr>
                  <a:schemeClr val="bg1"/>
                </a:bgClr>
              </a:pattFill>
              <a:ln w="9525" cap="flat" cmpd="sng">
                <a:solidFill>
                  <a:srgbClr val="00006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 name="Freeform 11" descr="Light downward diagonal"/>
              <p:cNvSpPr>
                <a:spLocks/>
              </p:cNvSpPr>
              <p:nvPr/>
            </p:nvSpPr>
            <p:spPr bwMode="auto">
              <a:xfrm>
                <a:off x="2238" y="1356"/>
                <a:ext cx="861" cy="1393"/>
              </a:xfrm>
              <a:custGeom>
                <a:avLst/>
                <a:gdLst>
                  <a:gd name="T0" fmla="*/ 504 w 861"/>
                  <a:gd name="T1" fmla="*/ 1266 h 1393"/>
                  <a:gd name="T2" fmla="*/ 652 w 861"/>
                  <a:gd name="T3" fmla="*/ 1366 h 1393"/>
                  <a:gd name="T4" fmla="*/ 702 w 861"/>
                  <a:gd name="T5" fmla="*/ 1392 h 1393"/>
                  <a:gd name="T6" fmla="*/ 754 w 861"/>
                  <a:gd name="T7" fmla="*/ 1372 h 1393"/>
                  <a:gd name="T8" fmla="*/ 834 w 861"/>
                  <a:gd name="T9" fmla="*/ 1308 h 1393"/>
                  <a:gd name="T10" fmla="*/ 861 w 861"/>
                  <a:gd name="T11" fmla="*/ 1257 h 1393"/>
                  <a:gd name="T12" fmla="*/ 834 w 861"/>
                  <a:gd name="T13" fmla="*/ 1212 h 1393"/>
                  <a:gd name="T14" fmla="*/ 696 w 861"/>
                  <a:gd name="T15" fmla="*/ 1170 h 1393"/>
                  <a:gd name="T16" fmla="*/ 645 w 861"/>
                  <a:gd name="T17" fmla="*/ 1143 h 1393"/>
                  <a:gd name="T18" fmla="*/ 402 w 861"/>
                  <a:gd name="T19" fmla="*/ 816 h 1393"/>
                  <a:gd name="T20" fmla="*/ 252 w 861"/>
                  <a:gd name="T21" fmla="*/ 627 h 1393"/>
                  <a:gd name="T22" fmla="*/ 237 w 861"/>
                  <a:gd name="T23" fmla="*/ 582 h 1393"/>
                  <a:gd name="T24" fmla="*/ 252 w 861"/>
                  <a:gd name="T25" fmla="*/ 414 h 1393"/>
                  <a:gd name="T26" fmla="*/ 306 w 861"/>
                  <a:gd name="T27" fmla="*/ 138 h 1393"/>
                  <a:gd name="T28" fmla="*/ 333 w 861"/>
                  <a:gd name="T29" fmla="*/ 75 h 1393"/>
                  <a:gd name="T30" fmla="*/ 324 w 861"/>
                  <a:gd name="T31" fmla="*/ 24 h 1393"/>
                  <a:gd name="T32" fmla="*/ 264 w 861"/>
                  <a:gd name="T33" fmla="*/ 0 h 1393"/>
                  <a:gd name="T34" fmla="*/ 156 w 861"/>
                  <a:gd name="T35" fmla="*/ 72 h 1393"/>
                  <a:gd name="T36" fmla="*/ 42 w 861"/>
                  <a:gd name="T37" fmla="*/ 156 h 1393"/>
                  <a:gd name="T38" fmla="*/ 0 w 861"/>
                  <a:gd name="T39" fmla="*/ 228 h 1393"/>
                  <a:gd name="T40" fmla="*/ 0 w 861"/>
                  <a:gd name="T41" fmla="*/ 450 h 1393"/>
                  <a:gd name="T42" fmla="*/ 60 w 861"/>
                  <a:gd name="T43" fmla="*/ 630 h 1393"/>
                  <a:gd name="T44" fmla="*/ 504 w 861"/>
                  <a:gd name="T45" fmla="*/ 1266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1" h="1393">
                    <a:moveTo>
                      <a:pt x="504" y="1266"/>
                    </a:moveTo>
                    <a:lnTo>
                      <a:pt x="652" y="1366"/>
                    </a:lnTo>
                    <a:cubicBezTo>
                      <a:pt x="685" y="1387"/>
                      <a:pt x="685" y="1391"/>
                      <a:pt x="702" y="1392"/>
                    </a:cubicBezTo>
                    <a:cubicBezTo>
                      <a:pt x="719" y="1393"/>
                      <a:pt x="732" y="1386"/>
                      <a:pt x="754" y="1372"/>
                    </a:cubicBezTo>
                    <a:cubicBezTo>
                      <a:pt x="776" y="1358"/>
                      <a:pt x="816" y="1327"/>
                      <a:pt x="834" y="1308"/>
                    </a:cubicBezTo>
                    <a:cubicBezTo>
                      <a:pt x="852" y="1289"/>
                      <a:pt x="861" y="1273"/>
                      <a:pt x="861" y="1257"/>
                    </a:cubicBezTo>
                    <a:cubicBezTo>
                      <a:pt x="861" y="1241"/>
                      <a:pt x="861" y="1226"/>
                      <a:pt x="834" y="1212"/>
                    </a:cubicBezTo>
                    <a:lnTo>
                      <a:pt x="696" y="1170"/>
                    </a:lnTo>
                    <a:lnTo>
                      <a:pt x="645" y="1143"/>
                    </a:lnTo>
                    <a:lnTo>
                      <a:pt x="402" y="816"/>
                    </a:lnTo>
                    <a:lnTo>
                      <a:pt x="252" y="627"/>
                    </a:lnTo>
                    <a:lnTo>
                      <a:pt x="237" y="582"/>
                    </a:lnTo>
                    <a:lnTo>
                      <a:pt x="252" y="414"/>
                    </a:lnTo>
                    <a:lnTo>
                      <a:pt x="306" y="138"/>
                    </a:lnTo>
                    <a:lnTo>
                      <a:pt x="333" y="75"/>
                    </a:lnTo>
                    <a:lnTo>
                      <a:pt x="324" y="24"/>
                    </a:lnTo>
                    <a:lnTo>
                      <a:pt x="264" y="0"/>
                    </a:lnTo>
                    <a:cubicBezTo>
                      <a:pt x="236" y="8"/>
                      <a:pt x="193" y="46"/>
                      <a:pt x="156" y="72"/>
                    </a:cubicBezTo>
                    <a:lnTo>
                      <a:pt x="42" y="156"/>
                    </a:lnTo>
                    <a:lnTo>
                      <a:pt x="0" y="228"/>
                    </a:lnTo>
                    <a:lnTo>
                      <a:pt x="0" y="450"/>
                    </a:lnTo>
                    <a:lnTo>
                      <a:pt x="60" y="630"/>
                    </a:lnTo>
                    <a:lnTo>
                      <a:pt x="504" y="1266"/>
                    </a:lnTo>
                    <a:close/>
                  </a:path>
                </a:pathLst>
              </a:custGeom>
              <a:pattFill prst="ltDnDiag">
                <a:fgClr>
                  <a:srgbClr val="000066"/>
                </a:fgClr>
                <a:bgClr>
                  <a:schemeClr val="bg1"/>
                </a:bgClr>
              </a:pattFill>
              <a:ln w="9525" cap="flat" cmpd="sng">
                <a:solidFill>
                  <a:srgbClr val="00006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 name="Freeform 12" descr="Light downward diagonal"/>
              <p:cNvSpPr>
                <a:spLocks/>
              </p:cNvSpPr>
              <p:nvPr/>
            </p:nvSpPr>
            <p:spPr bwMode="auto">
              <a:xfrm>
                <a:off x="3080" y="1516"/>
                <a:ext cx="626" cy="583"/>
              </a:xfrm>
              <a:custGeom>
                <a:avLst/>
                <a:gdLst>
                  <a:gd name="T0" fmla="*/ 0 w 626"/>
                  <a:gd name="T1" fmla="*/ 196 h 583"/>
                  <a:gd name="T2" fmla="*/ 8 w 626"/>
                  <a:gd name="T3" fmla="*/ 242 h 583"/>
                  <a:gd name="T4" fmla="*/ 39 w 626"/>
                  <a:gd name="T5" fmla="*/ 300 h 583"/>
                  <a:gd name="T6" fmla="*/ 132 w 626"/>
                  <a:gd name="T7" fmla="*/ 336 h 583"/>
                  <a:gd name="T8" fmla="*/ 249 w 626"/>
                  <a:gd name="T9" fmla="*/ 441 h 583"/>
                  <a:gd name="T10" fmla="*/ 372 w 626"/>
                  <a:gd name="T11" fmla="*/ 564 h 583"/>
                  <a:gd name="T12" fmla="*/ 464 w 626"/>
                  <a:gd name="T13" fmla="*/ 556 h 583"/>
                  <a:gd name="T14" fmla="*/ 543 w 626"/>
                  <a:gd name="T15" fmla="*/ 459 h 583"/>
                  <a:gd name="T16" fmla="*/ 624 w 626"/>
                  <a:gd name="T17" fmla="*/ 366 h 583"/>
                  <a:gd name="T18" fmla="*/ 531 w 626"/>
                  <a:gd name="T19" fmla="*/ 195 h 583"/>
                  <a:gd name="T20" fmla="*/ 411 w 626"/>
                  <a:gd name="T21" fmla="*/ 48 h 583"/>
                  <a:gd name="T22" fmla="*/ 360 w 626"/>
                  <a:gd name="T23" fmla="*/ 0 h 583"/>
                  <a:gd name="T24" fmla="*/ 237 w 626"/>
                  <a:gd name="T25" fmla="*/ 75 h 583"/>
                  <a:gd name="T26" fmla="*/ 126 w 626"/>
                  <a:gd name="T27" fmla="*/ 106 h 583"/>
                  <a:gd name="T28" fmla="*/ 66 w 626"/>
                  <a:gd name="T29" fmla="*/ 116 h 583"/>
                  <a:gd name="T30" fmla="*/ 23 w 626"/>
                  <a:gd name="T31" fmla="*/ 152 h 583"/>
                  <a:gd name="T32" fmla="*/ 0 w 626"/>
                  <a:gd name="T33" fmla="*/ 196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6" h="583">
                    <a:moveTo>
                      <a:pt x="0" y="196"/>
                    </a:moveTo>
                    <a:lnTo>
                      <a:pt x="8" y="242"/>
                    </a:lnTo>
                    <a:lnTo>
                      <a:pt x="39" y="300"/>
                    </a:lnTo>
                    <a:lnTo>
                      <a:pt x="132" y="336"/>
                    </a:lnTo>
                    <a:cubicBezTo>
                      <a:pt x="167" y="359"/>
                      <a:pt x="209" y="403"/>
                      <a:pt x="249" y="441"/>
                    </a:cubicBezTo>
                    <a:cubicBezTo>
                      <a:pt x="289" y="479"/>
                      <a:pt x="336" y="545"/>
                      <a:pt x="372" y="564"/>
                    </a:cubicBezTo>
                    <a:cubicBezTo>
                      <a:pt x="408" y="583"/>
                      <a:pt x="436" y="573"/>
                      <a:pt x="464" y="556"/>
                    </a:cubicBezTo>
                    <a:cubicBezTo>
                      <a:pt x="492" y="539"/>
                      <a:pt x="516" y="491"/>
                      <a:pt x="543" y="459"/>
                    </a:cubicBezTo>
                    <a:cubicBezTo>
                      <a:pt x="570" y="427"/>
                      <a:pt x="626" y="410"/>
                      <a:pt x="624" y="366"/>
                    </a:cubicBezTo>
                    <a:cubicBezTo>
                      <a:pt x="622" y="322"/>
                      <a:pt x="566" y="248"/>
                      <a:pt x="531" y="195"/>
                    </a:cubicBezTo>
                    <a:cubicBezTo>
                      <a:pt x="496" y="142"/>
                      <a:pt x="439" y="80"/>
                      <a:pt x="411" y="48"/>
                    </a:cubicBezTo>
                    <a:lnTo>
                      <a:pt x="360" y="0"/>
                    </a:lnTo>
                    <a:lnTo>
                      <a:pt x="237" y="75"/>
                    </a:lnTo>
                    <a:lnTo>
                      <a:pt x="126" y="106"/>
                    </a:lnTo>
                    <a:lnTo>
                      <a:pt x="66" y="116"/>
                    </a:lnTo>
                    <a:lnTo>
                      <a:pt x="23" y="152"/>
                    </a:lnTo>
                    <a:lnTo>
                      <a:pt x="0" y="196"/>
                    </a:lnTo>
                    <a:close/>
                  </a:path>
                </a:pathLst>
              </a:custGeom>
              <a:pattFill prst="ltDnDiag">
                <a:fgClr>
                  <a:srgbClr val="000066"/>
                </a:fgClr>
                <a:bgClr>
                  <a:schemeClr val="bg1"/>
                </a:bgClr>
              </a:pattFill>
              <a:ln w="9525" cap="flat" cmpd="sng">
                <a:solidFill>
                  <a:srgbClr val="00006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 name="Freeform 13" descr="Light downward diagonal"/>
              <p:cNvSpPr>
                <a:spLocks/>
              </p:cNvSpPr>
              <p:nvPr/>
            </p:nvSpPr>
            <p:spPr bwMode="auto">
              <a:xfrm>
                <a:off x="1968" y="828"/>
                <a:ext cx="500" cy="363"/>
              </a:xfrm>
              <a:custGeom>
                <a:avLst/>
                <a:gdLst>
                  <a:gd name="T0" fmla="*/ 0 w 500"/>
                  <a:gd name="T1" fmla="*/ 282 h 363"/>
                  <a:gd name="T2" fmla="*/ 43 w 500"/>
                  <a:gd name="T3" fmla="*/ 337 h 363"/>
                  <a:gd name="T4" fmla="*/ 93 w 500"/>
                  <a:gd name="T5" fmla="*/ 357 h 363"/>
                  <a:gd name="T6" fmla="*/ 145 w 500"/>
                  <a:gd name="T7" fmla="*/ 343 h 363"/>
                  <a:gd name="T8" fmla="*/ 291 w 500"/>
                  <a:gd name="T9" fmla="*/ 237 h 363"/>
                  <a:gd name="T10" fmla="*/ 456 w 500"/>
                  <a:gd name="T11" fmla="*/ 168 h 363"/>
                  <a:gd name="T12" fmla="*/ 498 w 500"/>
                  <a:gd name="T13" fmla="*/ 129 h 363"/>
                  <a:gd name="T14" fmla="*/ 444 w 500"/>
                  <a:gd name="T15" fmla="*/ 15 h 363"/>
                  <a:gd name="T16" fmla="*/ 417 w 500"/>
                  <a:gd name="T17" fmla="*/ 0 h 363"/>
                  <a:gd name="T18" fmla="*/ 393 w 500"/>
                  <a:gd name="T19" fmla="*/ 15 h 363"/>
                  <a:gd name="T20" fmla="*/ 156 w 500"/>
                  <a:gd name="T21" fmla="*/ 120 h 363"/>
                  <a:gd name="T22" fmla="*/ 9 w 500"/>
                  <a:gd name="T23" fmla="*/ 237 h 363"/>
                  <a:gd name="T24" fmla="*/ 0 w 500"/>
                  <a:gd name="T25" fmla="*/ 282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0" h="363">
                    <a:moveTo>
                      <a:pt x="0" y="282"/>
                    </a:moveTo>
                    <a:lnTo>
                      <a:pt x="43" y="337"/>
                    </a:lnTo>
                    <a:cubicBezTo>
                      <a:pt x="58" y="350"/>
                      <a:pt x="76" y="356"/>
                      <a:pt x="93" y="357"/>
                    </a:cubicBezTo>
                    <a:cubicBezTo>
                      <a:pt x="110" y="358"/>
                      <a:pt x="112" y="363"/>
                      <a:pt x="145" y="343"/>
                    </a:cubicBezTo>
                    <a:cubicBezTo>
                      <a:pt x="178" y="323"/>
                      <a:pt x="239" y="266"/>
                      <a:pt x="291" y="237"/>
                    </a:cubicBezTo>
                    <a:cubicBezTo>
                      <a:pt x="343" y="208"/>
                      <a:pt x="422" y="186"/>
                      <a:pt x="456" y="168"/>
                    </a:cubicBezTo>
                    <a:cubicBezTo>
                      <a:pt x="490" y="150"/>
                      <a:pt x="500" y="154"/>
                      <a:pt x="498" y="129"/>
                    </a:cubicBezTo>
                    <a:lnTo>
                      <a:pt x="444" y="15"/>
                    </a:lnTo>
                    <a:lnTo>
                      <a:pt x="417" y="0"/>
                    </a:lnTo>
                    <a:lnTo>
                      <a:pt x="393" y="15"/>
                    </a:lnTo>
                    <a:lnTo>
                      <a:pt x="156" y="120"/>
                    </a:lnTo>
                    <a:lnTo>
                      <a:pt x="9" y="237"/>
                    </a:lnTo>
                    <a:lnTo>
                      <a:pt x="0" y="282"/>
                    </a:lnTo>
                    <a:close/>
                  </a:path>
                </a:pathLst>
              </a:custGeom>
              <a:pattFill prst="ltDnDiag">
                <a:fgClr>
                  <a:srgbClr val="000066"/>
                </a:fgClr>
                <a:bgClr>
                  <a:schemeClr val="bg1"/>
                </a:bgClr>
              </a:pattFill>
              <a:ln w="9525" cap="flat" cmpd="sng">
                <a:solidFill>
                  <a:srgbClr val="00006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 name="Freeform 14" descr="Light downward diagonal"/>
              <p:cNvSpPr>
                <a:spLocks/>
              </p:cNvSpPr>
              <p:nvPr/>
            </p:nvSpPr>
            <p:spPr bwMode="auto">
              <a:xfrm>
                <a:off x="3105" y="1947"/>
                <a:ext cx="173" cy="175"/>
              </a:xfrm>
              <a:custGeom>
                <a:avLst/>
                <a:gdLst>
                  <a:gd name="T0" fmla="*/ 0 w 173"/>
                  <a:gd name="T1" fmla="*/ 48 h 175"/>
                  <a:gd name="T2" fmla="*/ 27 w 173"/>
                  <a:gd name="T3" fmla="*/ 95 h 175"/>
                  <a:gd name="T4" fmla="*/ 77 w 173"/>
                  <a:gd name="T5" fmla="*/ 141 h 175"/>
                  <a:gd name="T6" fmla="*/ 121 w 173"/>
                  <a:gd name="T7" fmla="*/ 165 h 175"/>
                  <a:gd name="T8" fmla="*/ 151 w 173"/>
                  <a:gd name="T9" fmla="*/ 175 h 175"/>
                  <a:gd name="T10" fmla="*/ 173 w 173"/>
                  <a:gd name="T11" fmla="*/ 155 h 175"/>
                  <a:gd name="T12" fmla="*/ 162 w 173"/>
                  <a:gd name="T13" fmla="*/ 123 h 175"/>
                  <a:gd name="T14" fmla="*/ 145 w 173"/>
                  <a:gd name="T15" fmla="*/ 101 h 175"/>
                  <a:gd name="T16" fmla="*/ 114 w 173"/>
                  <a:gd name="T17" fmla="*/ 66 h 175"/>
                  <a:gd name="T18" fmla="*/ 61 w 173"/>
                  <a:gd name="T19" fmla="*/ 16 h 175"/>
                  <a:gd name="T20" fmla="*/ 33 w 173"/>
                  <a:gd name="T21" fmla="*/ 0 h 175"/>
                  <a:gd name="T22" fmla="*/ 7 w 173"/>
                  <a:gd name="T23" fmla="*/ 19 h 175"/>
                  <a:gd name="T24" fmla="*/ 0 w 173"/>
                  <a:gd name="T25" fmla="*/ 4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175">
                    <a:moveTo>
                      <a:pt x="0" y="48"/>
                    </a:moveTo>
                    <a:lnTo>
                      <a:pt x="27" y="95"/>
                    </a:lnTo>
                    <a:lnTo>
                      <a:pt x="77" y="141"/>
                    </a:lnTo>
                    <a:lnTo>
                      <a:pt x="121" y="165"/>
                    </a:lnTo>
                    <a:lnTo>
                      <a:pt x="151" y="175"/>
                    </a:lnTo>
                    <a:lnTo>
                      <a:pt x="173" y="155"/>
                    </a:lnTo>
                    <a:lnTo>
                      <a:pt x="162" y="123"/>
                    </a:lnTo>
                    <a:lnTo>
                      <a:pt x="145" y="101"/>
                    </a:lnTo>
                    <a:lnTo>
                      <a:pt x="114" y="66"/>
                    </a:lnTo>
                    <a:lnTo>
                      <a:pt x="61" y="16"/>
                    </a:lnTo>
                    <a:lnTo>
                      <a:pt x="33" y="0"/>
                    </a:lnTo>
                    <a:lnTo>
                      <a:pt x="7" y="19"/>
                    </a:lnTo>
                    <a:lnTo>
                      <a:pt x="0" y="48"/>
                    </a:lnTo>
                    <a:close/>
                  </a:path>
                </a:pathLst>
              </a:custGeom>
              <a:pattFill prst="ltDnDiag">
                <a:fgClr>
                  <a:srgbClr val="000066"/>
                </a:fgClr>
                <a:bgClr>
                  <a:schemeClr val="bg1"/>
                </a:bgClr>
              </a:pattFill>
              <a:ln w="9525" cap="flat" cmpd="sng">
                <a:solidFill>
                  <a:srgbClr val="00006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 name="Freeform 15" descr="Light downward diagonal"/>
              <p:cNvSpPr>
                <a:spLocks/>
              </p:cNvSpPr>
              <p:nvPr/>
            </p:nvSpPr>
            <p:spPr bwMode="auto">
              <a:xfrm>
                <a:off x="2738" y="1788"/>
                <a:ext cx="176" cy="176"/>
              </a:xfrm>
              <a:custGeom>
                <a:avLst/>
                <a:gdLst>
                  <a:gd name="T0" fmla="*/ 160 w 176"/>
                  <a:gd name="T1" fmla="*/ 76 h 176"/>
                  <a:gd name="T2" fmla="*/ 162 w 176"/>
                  <a:gd name="T3" fmla="*/ 48 h 176"/>
                  <a:gd name="T4" fmla="*/ 150 w 176"/>
                  <a:gd name="T5" fmla="*/ 22 h 176"/>
                  <a:gd name="T6" fmla="*/ 102 w 176"/>
                  <a:gd name="T7" fmla="*/ 2 h 176"/>
                  <a:gd name="T8" fmla="*/ 68 w 176"/>
                  <a:gd name="T9" fmla="*/ 0 h 176"/>
                  <a:gd name="T10" fmla="*/ 34 w 176"/>
                  <a:gd name="T11" fmla="*/ 20 h 176"/>
                  <a:gd name="T12" fmla="*/ 14 w 176"/>
                  <a:gd name="T13" fmla="*/ 40 h 176"/>
                  <a:gd name="T14" fmla="*/ 0 w 176"/>
                  <a:gd name="T15" fmla="*/ 76 h 176"/>
                  <a:gd name="T16" fmla="*/ 2 w 176"/>
                  <a:gd name="T17" fmla="*/ 102 h 176"/>
                  <a:gd name="T18" fmla="*/ 14 w 176"/>
                  <a:gd name="T19" fmla="*/ 134 h 176"/>
                  <a:gd name="T20" fmla="*/ 58 w 176"/>
                  <a:gd name="T21" fmla="*/ 170 h 176"/>
                  <a:gd name="T22" fmla="*/ 92 w 176"/>
                  <a:gd name="T23" fmla="*/ 176 h 176"/>
                  <a:gd name="T24" fmla="*/ 130 w 176"/>
                  <a:gd name="T25" fmla="*/ 168 h 176"/>
                  <a:gd name="T26" fmla="*/ 168 w 176"/>
                  <a:gd name="T27" fmla="*/ 128 h 176"/>
                  <a:gd name="T28" fmla="*/ 176 w 176"/>
                  <a:gd name="T29" fmla="*/ 108 h 176"/>
                  <a:gd name="T30" fmla="*/ 164 w 176"/>
                  <a:gd name="T31" fmla="*/ 8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6" h="176">
                    <a:moveTo>
                      <a:pt x="160" y="76"/>
                    </a:moveTo>
                    <a:lnTo>
                      <a:pt x="162" y="48"/>
                    </a:lnTo>
                    <a:lnTo>
                      <a:pt x="150" y="22"/>
                    </a:lnTo>
                    <a:lnTo>
                      <a:pt x="102" y="2"/>
                    </a:lnTo>
                    <a:lnTo>
                      <a:pt x="68" y="0"/>
                    </a:lnTo>
                    <a:lnTo>
                      <a:pt x="34" y="20"/>
                    </a:lnTo>
                    <a:lnTo>
                      <a:pt x="14" y="40"/>
                    </a:lnTo>
                    <a:lnTo>
                      <a:pt x="0" y="76"/>
                    </a:lnTo>
                    <a:lnTo>
                      <a:pt x="2" y="102"/>
                    </a:lnTo>
                    <a:lnTo>
                      <a:pt x="14" y="134"/>
                    </a:lnTo>
                    <a:lnTo>
                      <a:pt x="58" y="170"/>
                    </a:lnTo>
                    <a:lnTo>
                      <a:pt x="92" y="176"/>
                    </a:lnTo>
                    <a:lnTo>
                      <a:pt x="130" y="168"/>
                    </a:lnTo>
                    <a:lnTo>
                      <a:pt x="168" y="128"/>
                    </a:lnTo>
                    <a:lnTo>
                      <a:pt x="176" y="108"/>
                    </a:lnTo>
                    <a:lnTo>
                      <a:pt x="164" y="84"/>
                    </a:lnTo>
                  </a:path>
                </a:pathLst>
              </a:custGeom>
              <a:noFill/>
              <a:ln w="9525" cap="flat" cmpd="sng">
                <a:solidFill>
                  <a:srgbClr val="000066"/>
                </a:solidFill>
                <a:prstDash val="solid"/>
                <a:round/>
                <a:headEnd type="none" w="med" len="med"/>
                <a:tailEnd type="none" w="med" len="med"/>
              </a:ln>
              <a:effectLst/>
              <a:extLst>
                <a:ext uri="{909E8E84-426E-40DD-AFC4-6F175D3DCCD1}">
                  <a14:hiddenFill xmlns:a14="http://schemas.microsoft.com/office/drawing/2010/main">
                    <a:solidFill>
                      <a:srgbClr val="000066"/>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 name="Freeform 16"/>
              <p:cNvSpPr>
                <a:spLocks/>
              </p:cNvSpPr>
              <p:nvPr/>
            </p:nvSpPr>
            <p:spPr bwMode="auto">
              <a:xfrm>
                <a:off x="1817" y="1084"/>
                <a:ext cx="2118" cy="1859"/>
              </a:xfrm>
              <a:custGeom>
                <a:avLst/>
                <a:gdLst>
                  <a:gd name="T0" fmla="*/ 885 w 1698"/>
                  <a:gd name="T1" fmla="*/ 624 h 1492"/>
                  <a:gd name="T2" fmla="*/ 963 w 1698"/>
                  <a:gd name="T3" fmla="*/ 630 h 1492"/>
                  <a:gd name="T4" fmla="*/ 1122 w 1698"/>
                  <a:gd name="T5" fmla="*/ 693 h 1492"/>
                  <a:gd name="T6" fmla="*/ 1239 w 1698"/>
                  <a:gd name="T7" fmla="*/ 858 h 1492"/>
                  <a:gd name="T8" fmla="*/ 1242 w 1698"/>
                  <a:gd name="T9" fmla="*/ 1056 h 1492"/>
                  <a:gd name="T10" fmla="*/ 1176 w 1698"/>
                  <a:gd name="T11" fmla="*/ 1224 h 1492"/>
                  <a:gd name="T12" fmla="*/ 1067 w 1698"/>
                  <a:gd name="T13" fmla="*/ 1354 h 1492"/>
                  <a:gd name="T14" fmla="*/ 959 w 1698"/>
                  <a:gd name="T15" fmla="*/ 1426 h 1492"/>
                  <a:gd name="T16" fmla="*/ 834 w 1698"/>
                  <a:gd name="T17" fmla="*/ 1473 h 1492"/>
                  <a:gd name="T18" fmla="*/ 645 w 1698"/>
                  <a:gd name="T19" fmla="*/ 1485 h 1492"/>
                  <a:gd name="T20" fmla="*/ 426 w 1698"/>
                  <a:gd name="T21" fmla="*/ 1428 h 1492"/>
                  <a:gd name="T22" fmla="*/ 273 w 1698"/>
                  <a:gd name="T23" fmla="*/ 1338 h 1492"/>
                  <a:gd name="T24" fmla="*/ 123 w 1698"/>
                  <a:gd name="T25" fmla="*/ 1173 h 1492"/>
                  <a:gd name="T26" fmla="*/ 63 w 1698"/>
                  <a:gd name="T27" fmla="*/ 1056 h 1492"/>
                  <a:gd name="T28" fmla="*/ 21 w 1698"/>
                  <a:gd name="T29" fmla="*/ 936 h 1492"/>
                  <a:gd name="T30" fmla="*/ 3 w 1698"/>
                  <a:gd name="T31" fmla="*/ 780 h 1492"/>
                  <a:gd name="T32" fmla="*/ 39 w 1698"/>
                  <a:gd name="T33" fmla="*/ 579 h 1492"/>
                  <a:gd name="T34" fmla="*/ 132 w 1698"/>
                  <a:gd name="T35" fmla="*/ 372 h 1492"/>
                  <a:gd name="T36" fmla="*/ 294 w 1698"/>
                  <a:gd name="T37" fmla="*/ 198 h 1492"/>
                  <a:gd name="T38" fmla="*/ 447 w 1698"/>
                  <a:gd name="T39" fmla="*/ 90 h 1492"/>
                  <a:gd name="T40" fmla="*/ 654 w 1698"/>
                  <a:gd name="T41" fmla="*/ 18 h 1492"/>
                  <a:gd name="T42" fmla="*/ 867 w 1698"/>
                  <a:gd name="T43" fmla="*/ 6 h 1492"/>
                  <a:gd name="T44" fmla="*/ 1098 w 1698"/>
                  <a:gd name="T45" fmla="*/ 54 h 1492"/>
                  <a:gd name="T46" fmla="*/ 1326 w 1698"/>
                  <a:gd name="T47" fmla="*/ 180 h 1492"/>
                  <a:gd name="T48" fmla="*/ 1515 w 1698"/>
                  <a:gd name="T49" fmla="*/ 375 h 1492"/>
                  <a:gd name="T50" fmla="*/ 1635 w 1698"/>
                  <a:gd name="T51" fmla="*/ 591 h 1492"/>
                  <a:gd name="T52" fmla="*/ 1698 w 1698"/>
                  <a:gd name="T53" fmla="*/ 822 h 1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98" h="1492">
                    <a:moveTo>
                      <a:pt x="885" y="624"/>
                    </a:moveTo>
                    <a:cubicBezTo>
                      <a:pt x="898" y="625"/>
                      <a:pt x="924" y="619"/>
                      <a:pt x="963" y="630"/>
                    </a:cubicBezTo>
                    <a:cubicBezTo>
                      <a:pt x="1002" y="641"/>
                      <a:pt x="1076" y="655"/>
                      <a:pt x="1122" y="693"/>
                    </a:cubicBezTo>
                    <a:cubicBezTo>
                      <a:pt x="1168" y="731"/>
                      <a:pt x="1219" y="797"/>
                      <a:pt x="1239" y="858"/>
                    </a:cubicBezTo>
                    <a:cubicBezTo>
                      <a:pt x="1259" y="919"/>
                      <a:pt x="1252" y="995"/>
                      <a:pt x="1242" y="1056"/>
                    </a:cubicBezTo>
                    <a:cubicBezTo>
                      <a:pt x="1232" y="1117"/>
                      <a:pt x="1205" y="1174"/>
                      <a:pt x="1176" y="1224"/>
                    </a:cubicBezTo>
                    <a:cubicBezTo>
                      <a:pt x="1147" y="1274"/>
                      <a:pt x="1103" y="1320"/>
                      <a:pt x="1067" y="1354"/>
                    </a:cubicBezTo>
                    <a:cubicBezTo>
                      <a:pt x="1031" y="1388"/>
                      <a:pt x="998" y="1406"/>
                      <a:pt x="959" y="1426"/>
                    </a:cubicBezTo>
                    <a:cubicBezTo>
                      <a:pt x="920" y="1446"/>
                      <a:pt x="886" y="1463"/>
                      <a:pt x="834" y="1473"/>
                    </a:cubicBezTo>
                    <a:cubicBezTo>
                      <a:pt x="782" y="1483"/>
                      <a:pt x="713" y="1492"/>
                      <a:pt x="645" y="1485"/>
                    </a:cubicBezTo>
                    <a:cubicBezTo>
                      <a:pt x="577" y="1478"/>
                      <a:pt x="488" y="1452"/>
                      <a:pt x="426" y="1428"/>
                    </a:cubicBezTo>
                    <a:cubicBezTo>
                      <a:pt x="364" y="1404"/>
                      <a:pt x="323" y="1380"/>
                      <a:pt x="273" y="1338"/>
                    </a:cubicBezTo>
                    <a:cubicBezTo>
                      <a:pt x="223" y="1296"/>
                      <a:pt x="158" y="1220"/>
                      <a:pt x="123" y="1173"/>
                    </a:cubicBezTo>
                    <a:cubicBezTo>
                      <a:pt x="88" y="1126"/>
                      <a:pt x="80" y="1096"/>
                      <a:pt x="63" y="1056"/>
                    </a:cubicBezTo>
                    <a:cubicBezTo>
                      <a:pt x="46" y="1016"/>
                      <a:pt x="31" y="982"/>
                      <a:pt x="21" y="936"/>
                    </a:cubicBezTo>
                    <a:cubicBezTo>
                      <a:pt x="11" y="890"/>
                      <a:pt x="0" y="839"/>
                      <a:pt x="3" y="780"/>
                    </a:cubicBezTo>
                    <a:cubicBezTo>
                      <a:pt x="6" y="721"/>
                      <a:pt x="18" y="647"/>
                      <a:pt x="39" y="579"/>
                    </a:cubicBezTo>
                    <a:cubicBezTo>
                      <a:pt x="60" y="511"/>
                      <a:pt x="89" y="436"/>
                      <a:pt x="132" y="372"/>
                    </a:cubicBezTo>
                    <a:cubicBezTo>
                      <a:pt x="175" y="308"/>
                      <a:pt x="241" y="245"/>
                      <a:pt x="294" y="198"/>
                    </a:cubicBezTo>
                    <a:cubicBezTo>
                      <a:pt x="347" y="151"/>
                      <a:pt x="387" y="120"/>
                      <a:pt x="447" y="90"/>
                    </a:cubicBezTo>
                    <a:cubicBezTo>
                      <a:pt x="507" y="60"/>
                      <a:pt x="584" y="32"/>
                      <a:pt x="654" y="18"/>
                    </a:cubicBezTo>
                    <a:cubicBezTo>
                      <a:pt x="724" y="4"/>
                      <a:pt x="793" y="0"/>
                      <a:pt x="867" y="6"/>
                    </a:cubicBezTo>
                    <a:cubicBezTo>
                      <a:pt x="941" y="12"/>
                      <a:pt x="1022" y="25"/>
                      <a:pt x="1098" y="54"/>
                    </a:cubicBezTo>
                    <a:cubicBezTo>
                      <a:pt x="1174" y="83"/>
                      <a:pt x="1257" y="127"/>
                      <a:pt x="1326" y="180"/>
                    </a:cubicBezTo>
                    <a:cubicBezTo>
                      <a:pt x="1395" y="233"/>
                      <a:pt x="1463" y="306"/>
                      <a:pt x="1515" y="375"/>
                    </a:cubicBezTo>
                    <a:cubicBezTo>
                      <a:pt x="1567" y="444"/>
                      <a:pt x="1605" y="517"/>
                      <a:pt x="1635" y="591"/>
                    </a:cubicBezTo>
                    <a:cubicBezTo>
                      <a:pt x="1665" y="665"/>
                      <a:pt x="1681" y="743"/>
                      <a:pt x="1698" y="822"/>
                    </a:cubicBezTo>
                  </a:path>
                </a:pathLst>
              </a:cu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 name="Freeform 17"/>
              <p:cNvSpPr>
                <a:spLocks/>
              </p:cNvSpPr>
              <p:nvPr/>
            </p:nvSpPr>
            <p:spPr bwMode="auto">
              <a:xfrm>
                <a:off x="1799" y="1065"/>
                <a:ext cx="2162" cy="1895"/>
              </a:xfrm>
              <a:custGeom>
                <a:avLst/>
                <a:gdLst>
                  <a:gd name="T0" fmla="*/ 880 w 1734"/>
                  <a:gd name="T1" fmla="*/ 641 h 1521"/>
                  <a:gd name="T2" fmla="*/ 964 w 1734"/>
                  <a:gd name="T3" fmla="*/ 641 h 1521"/>
                  <a:gd name="T4" fmla="*/ 1122 w 1734"/>
                  <a:gd name="T5" fmla="*/ 687 h 1521"/>
                  <a:gd name="T6" fmla="*/ 1242 w 1734"/>
                  <a:gd name="T7" fmla="*/ 809 h 1521"/>
                  <a:gd name="T8" fmla="*/ 1282 w 1734"/>
                  <a:gd name="T9" fmla="*/ 955 h 1521"/>
                  <a:gd name="T10" fmla="*/ 1266 w 1734"/>
                  <a:gd name="T11" fmla="*/ 1115 h 1521"/>
                  <a:gd name="T12" fmla="*/ 1206 w 1734"/>
                  <a:gd name="T13" fmla="*/ 1247 h 1521"/>
                  <a:gd name="T14" fmla="*/ 1080 w 1734"/>
                  <a:gd name="T15" fmla="*/ 1389 h 1521"/>
                  <a:gd name="T16" fmla="*/ 966 w 1734"/>
                  <a:gd name="T17" fmla="*/ 1461 h 1521"/>
                  <a:gd name="T18" fmla="*/ 831 w 1734"/>
                  <a:gd name="T19" fmla="*/ 1506 h 1521"/>
                  <a:gd name="T20" fmla="*/ 636 w 1734"/>
                  <a:gd name="T21" fmla="*/ 1513 h 1521"/>
                  <a:gd name="T22" fmla="*/ 441 w 1734"/>
                  <a:gd name="T23" fmla="*/ 1461 h 1521"/>
                  <a:gd name="T24" fmla="*/ 279 w 1734"/>
                  <a:gd name="T25" fmla="*/ 1368 h 1521"/>
                  <a:gd name="T26" fmla="*/ 154 w 1734"/>
                  <a:gd name="T27" fmla="*/ 1243 h 1521"/>
                  <a:gd name="T28" fmla="*/ 62 w 1734"/>
                  <a:gd name="T29" fmla="*/ 1085 h 1521"/>
                  <a:gd name="T30" fmla="*/ 20 w 1734"/>
                  <a:gd name="T31" fmla="*/ 957 h 1521"/>
                  <a:gd name="T32" fmla="*/ 2 w 1734"/>
                  <a:gd name="T33" fmla="*/ 803 h 1521"/>
                  <a:gd name="T34" fmla="*/ 34 w 1734"/>
                  <a:gd name="T35" fmla="*/ 594 h 1521"/>
                  <a:gd name="T36" fmla="*/ 134 w 1734"/>
                  <a:gd name="T37" fmla="*/ 383 h 1521"/>
                  <a:gd name="T38" fmla="*/ 289 w 1734"/>
                  <a:gd name="T39" fmla="*/ 202 h 1521"/>
                  <a:gd name="T40" fmla="*/ 448 w 1734"/>
                  <a:gd name="T41" fmla="*/ 91 h 1521"/>
                  <a:gd name="T42" fmla="*/ 650 w 1734"/>
                  <a:gd name="T43" fmla="*/ 21 h 1521"/>
                  <a:gd name="T44" fmla="*/ 862 w 1734"/>
                  <a:gd name="T45" fmla="*/ 4 h 1521"/>
                  <a:gd name="T46" fmla="*/ 1100 w 1734"/>
                  <a:gd name="T47" fmla="*/ 45 h 1521"/>
                  <a:gd name="T48" fmla="*/ 1354 w 1734"/>
                  <a:gd name="T49" fmla="*/ 179 h 1521"/>
                  <a:gd name="T50" fmla="*/ 1556 w 1734"/>
                  <a:gd name="T51" fmla="*/ 381 h 1521"/>
                  <a:gd name="T52" fmla="*/ 1672 w 1734"/>
                  <a:gd name="T53" fmla="*/ 605 h 1521"/>
                  <a:gd name="T54" fmla="*/ 1734 w 1734"/>
                  <a:gd name="T55" fmla="*/ 829 h 1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4" h="1521">
                    <a:moveTo>
                      <a:pt x="880" y="641"/>
                    </a:moveTo>
                    <a:cubicBezTo>
                      <a:pt x="902" y="636"/>
                      <a:pt x="924" y="633"/>
                      <a:pt x="964" y="641"/>
                    </a:cubicBezTo>
                    <a:cubicBezTo>
                      <a:pt x="1004" y="649"/>
                      <a:pt x="1076" y="659"/>
                      <a:pt x="1122" y="687"/>
                    </a:cubicBezTo>
                    <a:cubicBezTo>
                      <a:pt x="1168" y="715"/>
                      <a:pt x="1215" y="764"/>
                      <a:pt x="1242" y="809"/>
                    </a:cubicBezTo>
                    <a:cubicBezTo>
                      <a:pt x="1269" y="854"/>
                      <a:pt x="1278" y="904"/>
                      <a:pt x="1282" y="955"/>
                    </a:cubicBezTo>
                    <a:cubicBezTo>
                      <a:pt x="1286" y="1006"/>
                      <a:pt x="1279" y="1066"/>
                      <a:pt x="1266" y="1115"/>
                    </a:cubicBezTo>
                    <a:cubicBezTo>
                      <a:pt x="1253" y="1164"/>
                      <a:pt x="1237" y="1201"/>
                      <a:pt x="1206" y="1247"/>
                    </a:cubicBezTo>
                    <a:cubicBezTo>
                      <a:pt x="1175" y="1293"/>
                      <a:pt x="1120" y="1353"/>
                      <a:pt x="1080" y="1389"/>
                    </a:cubicBezTo>
                    <a:cubicBezTo>
                      <a:pt x="1040" y="1425"/>
                      <a:pt x="1007" y="1442"/>
                      <a:pt x="966" y="1461"/>
                    </a:cubicBezTo>
                    <a:cubicBezTo>
                      <a:pt x="925" y="1480"/>
                      <a:pt x="886" y="1497"/>
                      <a:pt x="831" y="1506"/>
                    </a:cubicBezTo>
                    <a:cubicBezTo>
                      <a:pt x="776" y="1515"/>
                      <a:pt x="701" y="1521"/>
                      <a:pt x="636" y="1513"/>
                    </a:cubicBezTo>
                    <a:cubicBezTo>
                      <a:pt x="571" y="1505"/>
                      <a:pt x="500" y="1485"/>
                      <a:pt x="441" y="1461"/>
                    </a:cubicBezTo>
                    <a:cubicBezTo>
                      <a:pt x="382" y="1437"/>
                      <a:pt x="327" y="1404"/>
                      <a:pt x="279" y="1368"/>
                    </a:cubicBezTo>
                    <a:cubicBezTo>
                      <a:pt x="231" y="1332"/>
                      <a:pt x="190" y="1290"/>
                      <a:pt x="154" y="1243"/>
                    </a:cubicBezTo>
                    <a:cubicBezTo>
                      <a:pt x="118" y="1196"/>
                      <a:pt x="84" y="1133"/>
                      <a:pt x="62" y="1085"/>
                    </a:cubicBezTo>
                    <a:cubicBezTo>
                      <a:pt x="40" y="1037"/>
                      <a:pt x="30" y="1004"/>
                      <a:pt x="20" y="957"/>
                    </a:cubicBezTo>
                    <a:cubicBezTo>
                      <a:pt x="10" y="910"/>
                      <a:pt x="0" y="863"/>
                      <a:pt x="2" y="803"/>
                    </a:cubicBezTo>
                    <a:cubicBezTo>
                      <a:pt x="4" y="743"/>
                      <a:pt x="12" y="664"/>
                      <a:pt x="34" y="594"/>
                    </a:cubicBezTo>
                    <a:cubicBezTo>
                      <a:pt x="56" y="524"/>
                      <a:pt x="92" y="448"/>
                      <a:pt x="134" y="383"/>
                    </a:cubicBezTo>
                    <a:cubicBezTo>
                      <a:pt x="176" y="318"/>
                      <a:pt x="237" y="251"/>
                      <a:pt x="289" y="202"/>
                    </a:cubicBezTo>
                    <a:cubicBezTo>
                      <a:pt x="341" y="153"/>
                      <a:pt x="388" y="121"/>
                      <a:pt x="448" y="91"/>
                    </a:cubicBezTo>
                    <a:cubicBezTo>
                      <a:pt x="508" y="61"/>
                      <a:pt x="581" y="35"/>
                      <a:pt x="650" y="21"/>
                    </a:cubicBezTo>
                    <a:cubicBezTo>
                      <a:pt x="719" y="7"/>
                      <a:pt x="787" y="0"/>
                      <a:pt x="862" y="4"/>
                    </a:cubicBezTo>
                    <a:cubicBezTo>
                      <a:pt x="937" y="8"/>
                      <a:pt x="1018" y="16"/>
                      <a:pt x="1100" y="45"/>
                    </a:cubicBezTo>
                    <a:cubicBezTo>
                      <a:pt x="1182" y="74"/>
                      <a:pt x="1278" y="123"/>
                      <a:pt x="1354" y="179"/>
                    </a:cubicBezTo>
                    <a:cubicBezTo>
                      <a:pt x="1430" y="235"/>
                      <a:pt x="1503" y="310"/>
                      <a:pt x="1556" y="381"/>
                    </a:cubicBezTo>
                    <a:cubicBezTo>
                      <a:pt x="1609" y="452"/>
                      <a:pt x="1642" y="530"/>
                      <a:pt x="1672" y="605"/>
                    </a:cubicBezTo>
                    <a:cubicBezTo>
                      <a:pt x="1702" y="680"/>
                      <a:pt x="1721" y="782"/>
                      <a:pt x="1734" y="829"/>
                    </a:cubicBezTo>
                  </a:path>
                </a:pathLst>
              </a:cu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 name="Freeform 18"/>
              <p:cNvSpPr>
                <a:spLocks/>
              </p:cNvSpPr>
              <p:nvPr/>
            </p:nvSpPr>
            <p:spPr bwMode="auto">
              <a:xfrm>
                <a:off x="3411" y="704"/>
                <a:ext cx="535" cy="833"/>
              </a:xfrm>
              <a:custGeom>
                <a:avLst/>
                <a:gdLst>
                  <a:gd name="T0" fmla="*/ 0 w 429"/>
                  <a:gd name="T1" fmla="*/ 669 h 669"/>
                  <a:gd name="T2" fmla="*/ 219 w 429"/>
                  <a:gd name="T3" fmla="*/ 474 h 669"/>
                  <a:gd name="T4" fmla="*/ 373 w 429"/>
                  <a:gd name="T5" fmla="*/ 243 h 669"/>
                  <a:gd name="T6" fmla="*/ 429 w 429"/>
                  <a:gd name="T7" fmla="*/ 0 h 669"/>
                </a:gdLst>
                <a:ahLst/>
                <a:cxnLst>
                  <a:cxn ang="0">
                    <a:pos x="T0" y="T1"/>
                  </a:cxn>
                  <a:cxn ang="0">
                    <a:pos x="T2" y="T3"/>
                  </a:cxn>
                  <a:cxn ang="0">
                    <a:pos x="T4" y="T5"/>
                  </a:cxn>
                  <a:cxn ang="0">
                    <a:pos x="T6" y="T7"/>
                  </a:cxn>
                </a:cxnLst>
                <a:rect l="0" t="0" r="r" b="b"/>
                <a:pathLst>
                  <a:path w="429" h="669">
                    <a:moveTo>
                      <a:pt x="0" y="669"/>
                    </a:moveTo>
                    <a:lnTo>
                      <a:pt x="219" y="474"/>
                    </a:lnTo>
                    <a:cubicBezTo>
                      <a:pt x="281" y="403"/>
                      <a:pt x="338" y="322"/>
                      <a:pt x="373" y="243"/>
                    </a:cubicBezTo>
                    <a:cubicBezTo>
                      <a:pt x="408" y="164"/>
                      <a:pt x="423" y="42"/>
                      <a:pt x="429" y="0"/>
                    </a:cubicBezTo>
                  </a:path>
                </a:pathLst>
              </a:custGeom>
              <a:noFill/>
              <a:ln w="9525" cap="flat">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 name="Freeform 19"/>
              <p:cNvSpPr>
                <a:spLocks/>
              </p:cNvSpPr>
              <p:nvPr/>
            </p:nvSpPr>
            <p:spPr bwMode="auto">
              <a:xfrm rot="4860261">
                <a:off x="3234" y="2451"/>
                <a:ext cx="839" cy="987"/>
              </a:xfrm>
              <a:custGeom>
                <a:avLst/>
                <a:gdLst>
                  <a:gd name="T0" fmla="*/ 0 w 585"/>
                  <a:gd name="T1" fmla="*/ 672 h 672"/>
                  <a:gd name="T2" fmla="*/ 225 w 585"/>
                  <a:gd name="T3" fmla="*/ 504 h 672"/>
                  <a:gd name="T4" fmla="*/ 441 w 585"/>
                  <a:gd name="T5" fmla="*/ 243 h 672"/>
                  <a:gd name="T6" fmla="*/ 585 w 585"/>
                  <a:gd name="T7" fmla="*/ 0 h 672"/>
                </a:gdLst>
                <a:ahLst/>
                <a:cxnLst>
                  <a:cxn ang="0">
                    <a:pos x="T0" y="T1"/>
                  </a:cxn>
                  <a:cxn ang="0">
                    <a:pos x="T2" y="T3"/>
                  </a:cxn>
                  <a:cxn ang="0">
                    <a:pos x="T4" y="T5"/>
                  </a:cxn>
                  <a:cxn ang="0">
                    <a:pos x="T6" y="T7"/>
                  </a:cxn>
                </a:cxnLst>
                <a:rect l="0" t="0" r="r" b="b"/>
                <a:pathLst>
                  <a:path w="585" h="672">
                    <a:moveTo>
                      <a:pt x="0" y="672"/>
                    </a:moveTo>
                    <a:lnTo>
                      <a:pt x="225" y="504"/>
                    </a:lnTo>
                    <a:lnTo>
                      <a:pt x="441" y="243"/>
                    </a:lnTo>
                    <a:lnTo>
                      <a:pt x="585" y="0"/>
                    </a:lnTo>
                  </a:path>
                </a:pathLst>
              </a:custGeom>
              <a:noFill/>
              <a:ln w="9525" cap="flat">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 name="Freeform 20"/>
              <p:cNvSpPr>
                <a:spLocks/>
              </p:cNvSpPr>
              <p:nvPr/>
            </p:nvSpPr>
            <p:spPr bwMode="auto">
              <a:xfrm>
                <a:off x="1436" y="842"/>
                <a:ext cx="812" cy="740"/>
              </a:xfrm>
              <a:custGeom>
                <a:avLst/>
                <a:gdLst>
                  <a:gd name="T0" fmla="*/ 651 w 651"/>
                  <a:gd name="T1" fmla="*/ 594 h 594"/>
                  <a:gd name="T2" fmla="*/ 561 w 651"/>
                  <a:gd name="T3" fmla="*/ 366 h 594"/>
                  <a:gd name="T4" fmla="*/ 424 w 651"/>
                  <a:gd name="T5" fmla="*/ 237 h 594"/>
                  <a:gd name="T6" fmla="*/ 0 w 651"/>
                  <a:gd name="T7" fmla="*/ 0 h 594"/>
                </a:gdLst>
                <a:ahLst/>
                <a:cxnLst>
                  <a:cxn ang="0">
                    <a:pos x="T0" y="T1"/>
                  </a:cxn>
                  <a:cxn ang="0">
                    <a:pos x="T2" y="T3"/>
                  </a:cxn>
                  <a:cxn ang="0">
                    <a:pos x="T4" y="T5"/>
                  </a:cxn>
                  <a:cxn ang="0">
                    <a:pos x="T6" y="T7"/>
                  </a:cxn>
                </a:cxnLst>
                <a:rect l="0" t="0" r="r" b="b"/>
                <a:pathLst>
                  <a:path w="651" h="594">
                    <a:moveTo>
                      <a:pt x="651" y="594"/>
                    </a:moveTo>
                    <a:cubicBezTo>
                      <a:pt x="636" y="557"/>
                      <a:pt x="599" y="426"/>
                      <a:pt x="561" y="366"/>
                    </a:cubicBezTo>
                    <a:cubicBezTo>
                      <a:pt x="523" y="306"/>
                      <a:pt x="517" y="298"/>
                      <a:pt x="424" y="237"/>
                    </a:cubicBezTo>
                    <a:cubicBezTo>
                      <a:pt x="331" y="176"/>
                      <a:pt x="83" y="44"/>
                      <a:pt x="0" y="0"/>
                    </a:cubicBezTo>
                  </a:path>
                </a:pathLst>
              </a:custGeom>
              <a:noFill/>
              <a:ln w="9525" cap="flat">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 name="Freeform 21"/>
              <p:cNvSpPr>
                <a:spLocks/>
              </p:cNvSpPr>
              <p:nvPr/>
            </p:nvSpPr>
            <p:spPr bwMode="auto">
              <a:xfrm>
                <a:off x="2337" y="711"/>
                <a:ext cx="241" cy="884"/>
              </a:xfrm>
              <a:custGeom>
                <a:avLst/>
                <a:gdLst>
                  <a:gd name="T0" fmla="*/ 149 w 193"/>
                  <a:gd name="T1" fmla="*/ 709 h 709"/>
                  <a:gd name="T2" fmla="*/ 193 w 193"/>
                  <a:gd name="T3" fmla="*/ 468 h 709"/>
                  <a:gd name="T4" fmla="*/ 144 w 193"/>
                  <a:gd name="T5" fmla="*/ 286 h 709"/>
                  <a:gd name="T6" fmla="*/ 0 w 193"/>
                  <a:gd name="T7" fmla="*/ 0 h 709"/>
                </a:gdLst>
                <a:ahLst/>
                <a:cxnLst>
                  <a:cxn ang="0">
                    <a:pos x="T0" y="T1"/>
                  </a:cxn>
                  <a:cxn ang="0">
                    <a:pos x="T2" y="T3"/>
                  </a:cxn>
                  <a:cxn ang="0">
                    <a:pos x="T4" y="T5"/>
                  </a:cxn>
                  <a:cxn ang="0">
                    <a:pos x="T6" y="T7"/>
                  </a:cxn>
                </a:cxnLst>
                <a:rect l="0" t="0" r="r" b="b"/>
                <a:pathLst>
                  <a:path w="193" h="709">
                    <a:moveTo>
                      <a:pt x="149" y="709"/>
                    </a:moveTo>
                    <a:cubicBezTo>
                      <a:pt x="156" y="670"/>
                      <a:pt x="193" y="539"/>
                      <a:pt x="193" y="468"/>
                    </a:cubicBezTo>
                    <a:cubicBezTo>
                      <a:pt x="192" y="397"/>
                      <a:pt x="176" y="364"/>
                      <a:pt x="144" y="286"/>
                    </a:cubicBezTo>
                    <a:cubicBezTo>
                      <a:pt x="112" y="208"/>
                      <a:pt x="30" y="60"/>
                      <a:pt x="0" y="0"/>
                    </a:cubicBezTo>
                  </a:path>
                </a:pathLst>
              </a:custGeom>
              <a:noFill/>
              <a:ln w="9525" cap="flat">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 name="Freeform 22"/>
              <p:cNvSpPr>
                <a:spLocks/>
              </p:cNvSpPr>
              <p:nvPr/>
            </p:nvSpPr>
            <p:spPr bwMode="auto">
              <a:xfrm>
                <a:off x="3639" y="1627"/>
                <a:ext cx="580" cy="348"/>
              </a:xfrm>
              <a:custGeom>
                <a:avLst/>
                <a:gdLst>
                  <a:gd name="T0" fmla="*/ 0 w 465"/>
                  <a:gd name="T1" fmla="*/ 279 h 279"/>
                  <a:gd name="T2" fmla="*/ 258 w 465"/>
                  <a:gd name="T3" fmla="*/ 93 h 279"/>
                  <a:gd name="T4" fmla="*/ 465 w 465"/>
                  <a:gd name="T5" fmla="*/ 0 h 279"/>
                </a:gdLst>
                <a:ahLst/>
                <a:cxnLst>
                  <a:cxn ang="0">
                    <a:pos x="T0" y="T1"/>
                  </a:cxn>
                  <a:cxn ang="0">
                    <a:pos x="T2" y="T3"/>
                  </a:cxn>
                  <a:cxn ang="0">
                    <a:pos x="T4" y="T5"/>
                  </a:cxn>
                </a:cxnLst>
                <a:rect l="0" t="0" r="r" b="b"/>
                <a:pathLst>
                  <a:path w="465" h="279">
                    <a:moveTo>
                      <a:pt x="0" y="279"/>
                    </a:moveTo>
                    <a:cubicBezTo>
                      <a:pt x="43" y="248"/>
                      <a:pt x="181" y="139"/>
                      <a:pt x="258" y="93"/>
                    </a:cubicBezTo>
                    <a:cubicBezTo>
                      <a:pt x="335" y="47"/>
                      <a:pt x="422" y="20"/>
                      <a:pt x="465" y="0"/>
                    </a:cubicBezTo>
                  </a:path>
                </a:pathLst>
              </a:custGeom>
              <a:noFill/>
              <a:ln w="9525" cap="flat">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 name="Freeform 23"/>
              <p:cNvSpPr>
                <a:spLocks/>
              </p:cNvSpPr>
              <p:nvPr/>
            </p:nvSpPr>
            <p:spPr bwMode="auto">
              <a:xfrm>
                <a:off x="1428" y="2316"/>
                <a:ext cx="631" cy="231"/>
              </a:xfrm>
              <a:custGeom>
                <a:avLst/>
                <a:gdLst>
                  <a:gd name="T0" fmla="*/ 506 w 506"/>
                  <a:gd name="T1" fmla="*/ 53 h 185"/>
                  <a:gd name="T2" fmla="*/ 355 w 506"/>
                  <a:gd name="T3" fmla="*/ 13 h 185"/>
                  <a:gd name="T4" fmla="*/ 183 w 506"/>
                  <a:gd name="T5" fmla="*/ 29 h 185"/>
                  <a:gd name="T6" fmla="*/ 0 w 506"/>
                  <a:gd name="T7" fmla="*/ 185 h 185"/>
                </a:gdLst>
                <a:ahLst/>
                <a:cxnLst>
                  <a:cxn ang="0">
                    <a:pos x="T0" y="T1"/>
                  </a:cxn>
                  <a:cxn ang="0">
                    <a:pos x="T2" y="T3"/>
                  </a:cxn>
                  <a:cxn ang="0">
                    <a:pos x="T4" y="T5"/>
                  </a:cxn>
                  <a:cxn ang="0">
                    <a:pos x="T6" y="T7"/>
                  </a:cxn>
                </a:cxnLst>
                <a:rect l="0" t="0" r="r" b="b"/>
                <a:pathLst>
                  <a:path w="506" h="185">
                    <a:moveTo>
                      <a:pt x="506" y="53"/>
                    </a:moveTo>
                    <a:cubicBezTo>
                      <a:pt x="481" y="46"/>
                      <a:pt x="409" y="17"/>
                      <a:pt x="355" y="13"/>
                    </a:cubicBezTo>
                    <a:cubicBezTo>
                      <a:pt x="301" y="9"/>
                      <a:pt x="242" y="0"/>
                      <a:pt x="183" y="29"/>
                    </a:cubicBezTo>
                    <a:cubicBezTo>
                      <a:pt x="124" y="58"/>
                      <a:pt x="38" y="153"/>
                      <a:pt x="0" y="185"/>
                    </a:cubicBezTo>
                  </a:path>
                </a:pathLst>
              </a:custGeom>
              <a:noFill/>
              <a:ln w="9525" cap="flat">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 name="Text Box 24"/>
              <p:cNvSpPr txBox="1">
                <a:spLocks noChangeArrowheads="1"/>
              </p:cNvSpPr>
              <p:nvPr/>
            </p:nvSpPr>
            <p:spPr bwMode="auto">
              <a:xfrm>
                <a:off x="2826" y="1408"/>
                <a:ext cx="235" cy="1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00" tIns="3600" rIns="7200" bIns="3600">
                <a:spAutoFit/>
              </a:bodyPr>
              <a:lstStyle/>
              <a:p>
                <a:pPr>
                  <a:spcBef>
                    <a:spcPct val="0"/>
                  </a:spcBef>
                  <a:buClrTx/>
                </a:pPr>
                <a:r>
                  <a:rPr lang="en-US" sz="1400"/>
                  <a:t>H</a:t>
                </a:r>
                <a:r>
                  <a:rPr lang="en-US" sz="1400" baseline="30000"/>
                  <a:t>-      </a:t>
                </a:r>
                <a:endParaRPr lang="en-US" sz="1400"/>
              </a:p>
            </p:txBody>
          </p:sp>
          <p:sp>
            <p:nvSpPr>
              <p:cNvPr id="32" name="Text Box 25"/>
              <p:cNvSpPr txBox="1">
                <a:spLocks noChangeArrowheads="1"/>
              </p:cNvSpPr>
              <p:nvPr/>
            </p:nvSpPr>
            <p:spPr bwMode="auto">
              <a:xfrm>
                <a:off x="3534" y="2291"/>
                <a:ext cx="373" cy="1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00" tIns="3600" rIns="7200" bIns="3600">
                <a:spAutoFit/>
              </a:bodyPr>
              <a:lstStyle/>
              <a:p>
                <a:pPr>
                  <a:spcBef>
                    <a:spcPct val="0"/>
                  </a:spcBef>
                  <a:buClrTx/>
                </a:pPr>
                <a:r>
                  <a:rPr lang="en-US" sz="1400">
                    <a:solidFill>
                      <a:srgbClr val="FF0000"/>
                    </a:solidFill>
                  </a:rPr>
                  <a:t>H</a:t>
                </a:r>
                <a:r>
                  <a:rPr lang="en-US" sz="1400" baseline="30000">
                    <a:solidFill>
                      <a:srgbClr val="FF0000"/>
                    </a:solidFill>
                  </a:rPr>
                  <a:t>2+          </a:t>
                </a:r>
                <a:endParaRPr lang="en-US" sz="1400">
                  <a:solidFill>
                    <a:srgbClr val="FF0000"/>
                  </a:solidFill>
                </a:endParaRPr>
              </a:p>
            </p:txBody>
          </p:sp>
          <p:sp>
            <p:nvSpPr>
              <p:cNvPr id="33" name="Text Box 26"/>
              <p:cNvSpPr txBox="1">
                <a:spLocks noChangeArrowheads="1"/>
              </p:cNvSpPr>
              <p:nvPr/>
            </p:nvSpPr>
            <p:spPr bwMode="auto">
              <a:xfrm rot="3033262">
                <a:off x="2793" y="2017"/>
                <a:ext cx="438" cy="2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00" tIns="3600" rIns="7200" bIns="3600">
                <a:spAutoFit/>
              </a:bodyPr>
              <a:lstStyle/>
              <a:p>
                <a:pPr>
                  <a:spcBef>
                    <a:spcPct val="0"/>
                  </a:spcBef>
                  <a:buClrTx/>
                </a:pPr>
                <a:r>
                  <a:rPr lang="en-US" sz="1000">
                    <a:solidFill>
                      <a:srgbClr val="0000FF"/>
                    </a:solidFill>
                  </a:rPr>
                  <a:t>Protons that</a:t>
                </a:r>
              </a:p>
              <a:p>
                <a:pPr>
                  <a:spcBef>
                    <a:spcPct val="0"/>
                  </a:spcBef>
                  <a:buClrTx/>
                </a:pPr>
                <a:r>
                  <a:rPr lang="en-US" sz="1000">
                    <a:solidFill>
                      <a:srgbClr val="0000FF"/>
                    </a:solidFill>
                  </a:rPr>
                  <a:t> started</a:t>
                </a:r>
              </a:p>
              <a:p>
                <a:pPr>
                  <a:spcBef>
                    <a:spcPct val="0"/>
                  </a:spcBef>
                  <a:buClrTx/>
                </a:pPr>
                <a:r>
                  <a:rPr lang="en-US" sz="1000">
                    <a:solidFill>
                      <a:srgbClr val="0000FF"/>
                    </a:solidFill>
                  </a:rPr>
                  <a:t> too late</a:t>
                </a:r>
              </a:p>
            </p:txBody>
          </p:sp>
          <p:sp>
            <p:nvSpPr>
              <p:cNvPr id="34" name="Line 27"/>
              <p:cNvSpPr>
                <a:spLocks noChangeShapeType="1"/>
              </p:cNvSpPr>
              <p:nvPr/>
            </p:nvSpPr>
            <p:spPr bwMode="auto">
              <a:xfrm flipV="1">
                <a:off x="3129" y="2026"/>
                <a:ext cx="101" cy="98"/>
              </a:xfrm>
              <a:prstGeom prst="line">
                <a:avLst/>
              </a:prstGeom>
              <a:noFill/>
              <a:ln w="9525">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 name="Rectangle 28"/>
              <p:cNvSpPr>
                <a:spLocks noChangeArrowheads="1"/>
              </p:cNvSpPr>
              <p:nvPr/>
            </p:nvSpPr>
            <p:spPr bwMode="auto">
              <a:xfrm>
                <a:off x="1462" y="711"/>
                <a:ext cx="266" cy="9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 name="Text Box 29"/>
              <p:cNvSpPr txBox="1">
                <a:spLocks noChangeArrowheads="1"/>
              </p:cNvSpPr>
              <p:nvPr/>
            </p:nvSpPr>
            <p:spPr bwMode="auto">
              <a:xfrm>
                <a:off x="3567" y="1140"/>
                <a:ext cx="5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buClrTx/>
                </a:pPr>
                <a:r>
                  <a:rPr lang="en-US" sz="1800"/>
                  <a:t>Dee 1</a:t>
                </a:r>
              </a:p>
            </p:txBody>
          </p:sp>
          <p:sp>
            <p:nvSpPr>
              <p:cNvPr id="37" name="Text Box 30"/>
              <p:cNvSpPr txBox="1">
                <a:spLocks noChangeArrowheads="1"/>
              </p:cNvSpPr>
              <p:nvPr/>
            </p:nvSpPr>
            <p:spPr bwMode="auto">
              <a:xfrm>
                <a:off x="1576" y="2979"/>
                <a:ext cx="500"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buClrTx/>
                </a:pPr>
                <a:r>
                  <a:rPr lang="en-US" sz="1800"/>
                  <a:t>Dee 3</a:t>
                </a:r>
              </a:p>
            </p:txBody>
          </p:sp>
          <p:sp>
            <p:nvSpPr>
              <p:cNvPr id="38" name="Text Box 31"/>
              <p:cNvSpPr txBox="1">
                <a:spLocks noChangeArrowheads="1"/>
              </p:cNvSpPr>
              <p:nvPr/>
            </p:nvSpPr>
            <p:spPr bwMode="auto">
              <a:xfrm>
                <a:off x="3291" y="3027"/>
                <a:ext cx="5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buClrTx/>
                </a:pPr>
                <a:r>
                  <a:rPr lang="en-US" sz="1800"/>
                  <a:t>Dee 2</a:t>
                </a:r>
              </a:p>
            </p:txBody>
          </p:sp>
          <p:sp>
            <p:nvSpPr>
              <p:cNvPr id="39" name="Text Box 32"/>
              <p:cNvSpPr txBox="1">
                <a:spLocks noChangeArrowheads="1"/>
              </p:cNvSpPr>
              <p:nvPr/>
            </p:nvSpPr>
            <p:spPr bwMode="auto">
              <a:xfrm>
                <a:off x="1630" y="724"/>
                <a:ext cx="500"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buClrTx/>
                </a:pPr>
                <a:r>
                  <a:rPr lang="en-US" sz="1800"/>
                  <a:t>Dee 4</a:t>
                </a:r>
              </a:p>
            </p:txBody>
          </p:sp>
          <p:sp>
            <p:nvSpPr>
              <p:cNvPr id="40" name="Text Box 33"/>
              <p:cNvSpPr txBox="1">
                <a:spLocks noChangeArrowheads="1"/>
              </p:cNvSpPr>
              <p:nvPr/>
            </p:nvSpPr>
            <p:spPr bwMode="auto">
              <a:xfrm rot="2867563">
                <a:off x="3184" y="1637"/>
                <a:ext cx="467"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buClrTx/>
                </a:pPr>
                <a:r>
                  <a:rPr lang="en-US" sz="1800"/>
                  <a:t>puller</a:t>
                </a:r>
              </a:p>
            </p:txBody>
          </p:sp>
          <p:sp>
            <p:nvSpPr>
              <p:cNvPr id="41" name="Text Box 34"/>
              <p:cNvSpPr txBox="1">
                <a:spLocks noChangeArrowheads="1"/>
              </p:cNvSpPr>
              <p:nvPr/>
            </p:nvSpPr>
            <p:spPr bwMode="auto">
              <a:xfrm>
                <a:off x="2766" y="2984"/>
                <a:ext cx="25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buClrTx/>
                </a:pPr>
                <a:r>
                  <a:rPr lang="en-US" sz="1400">
                    <a:solidFill>
                      <a:srgbClr val="0000FF"/>
                    </a:solidFill>
                  </a:rPr>
                  <a:t>slit</a:t>
                </a:r>
              </a:p>
            </p:txBody>
          </p:sp>
          <p:sp>
            <p:nvSpPr>
              <p:cNvPr id="42" name="Line 35"/>
              <p:cNvSpPr>
                <a:spLocks noChangeShapeType="1"/>
              </p:cNvSpPr>
              <p:nvPr/>
            </p:nvSpPr>
            <p:spPr bwMode="auto">
              <a:xfrm flipV="1">
                <a:off x="3033" y="2846"/>
                <a:ext cx="100" cy="214"/>
              </a:xfrm>
              <a:prstGeom prst="line">
                <a:avLst/>
              </a:prstGeom>
              <a:noFill/>
              <a:ln w="9525">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 name="Text Box 36"/>
              <p:cNvSpPr txBox="1">
                <a:spLocks noChangeArrowheads="1"/>
              </p:cNvSpPr>
              <p:nvPr/>
            </p:nvSpPr>
            <p:spPr bwMode="auto">
              <a:xfrm rot="1171304">
                <a:off x="2919" y="966"/>
                <a:ext cx="457" cy="26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00" tIns="3600" rIns="7200" bIns="3600">
                <a:spAutoFit/>
              </a:bodyPr>
              <a:lstStyle/>
              <a:p>
                <a:pPr>
                  <a:spcBef>
                    <a:spcPct val="0"/>
                  </a:spcBef>
                  <a:buClrTx/>
                </a:pPr>
                <a:r>
                  <a:rPr lang="en-US" sz="1200">
                    <a:solidFill>
                      <a:srgbClr val="008000"/>
                    </a:solidFill>
                  </a:rPr>
                  <a:t>Protons</a:t>
                </a:r>
              </a:p>
              <a:p>
                <a:pPr>
                  <a:spcBef>
                    <a:spcPct val="25000"/>
                  </a:spcBef>
                  <a:buClrTx/>
                </a:pPr>
                <a:r>
                  <a:rPr lang="en-US" sz="1200">
                    <a:solidFill>
                      <a:srgbClr val="008000"/>
                    </a:solidFill>
                  </a:rPr>
                  <a:t>in first turn</a:t>
                </a:r>
              </a:p>
            </p:txBody>
          </p:sp>
          <p:sp>
            <p:nvSpPr>
              <p:cNvPr id="44" name="Text Box 37"/>
              <p:cNvSpPr txBox="1">
                <a:spLocks noChangeArrowheads="1"/>
              </p:cNvSpPr>
              <p:nvPr/>
            </p:nvSpPr>
            <p:spPr bwMode="auto">
              <a:xfrm>
                <a:off x="1894" y="1753"/>
                <a:ext cx="5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buClrTx/>
                </a:pPr>
                <a:r>
                  <a:rPr lang="en-US" sz="1400">
                    <a:solidFill>
                      <a:srgbClr val="0000FF"/>
                    </a:solidFill>
                  </a:rPr>
                  <a:t>chimney</a:t>
                </a:r>
              </a:p>
            </p:txBody>
          </p:sp>
          <p:sp>
            <p:nvSpPr>
              <p:cNvPr id="45" name="Line 38"/>
              <p:cNvSpPr>
                <a:spLocks noChangeShapeType="1"/>
              </p:cNvSpPr>
              <p:nvPr/>
            </p:nvSpPr>
            <p:spPr bwMode="auto">
              <a:xfrm flipV="1">
                <a:off x="2410" y="1879"/>
                <a:ext cx="34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 name="Rectangle 39"/>
              <p:cNvSpPr>
                <a:spLocks noChangeArrowheads="1"/>
              </p:cNvSpPr>
              <p:nvPr/>
            </p:nvSpPr>
            <p:spPr bwMode="auto">
              <a:xfrm>
                <a:off x="1607" y="763"/>
                <a:ext cx="2524" cy="254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 name="Freeform 40"/>
              <p:cNvSpPr>
                <a:spLocks/>
              </p:cNvSpPr>
              <p:nvPr/>
            </p:nvSpPr>
            <p:spPr bwMode="auto">
              <a:xfrm>
                <a:off x="2911" y="1858"/>
                <a:ext cx="423" cy="849"/>
              </a:xfrm>
              <a:custGeom>
                <a:avLst/>
                <a:gdLst>
                  <a:gd name="T0" fmla="*/ 0 w 339"/>
                  <a:gd name="T1" fmla="*/ 5 h 682"/>
                  <a:gd name="T2" fmla="*/ 71 w 339"/>
                  <a:gd name="T3" fmla="*/ 10 h 682"/>
                  <a:gd name="T4" fmla="*/ 215 w 339"/>
                  <a:gd name="T5" fmla="*/ 67 h 682"/>
                  <a:gd name="T6" fmla="*/ 321 w 339"/>
                  <a:gd name="T7" fmla="*/ 214 h 682"/>
                  <a:gd name="T8" fmla="*/ 324 w 339"/>
                  <a:gd name="T9" fmla="*/ 392 h 682"/>
                  <a:gd name="T10" fmla="*/ 264 w 339"/>
                  <a:gd name="T11" fmla="*/ 542 h 682"/>
                  <a:gd name="T12" fmla="*/ 165 w 339"/>
                  <a:gd name="T13" fmla="*/ 658 h 682"/>
                  <a:gd name="T14" fmla="*/ 137 w 339"/>
                  <a:gd name="T15" fmla="*/ 682 h 6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9" h="682">
                    <a:moveTo>
                      <a:pt x="0" y="5"/>
                    </a:moveTo>
                    <a:cubicBezTo>
                      <a:pt x="11" y="6"/>
                      <a:pt x="35" y="0"/>
                      <a:pt x="71" y="10"/>
                    </a:cubicBezTo>
                    <a:cubicBezTo>
                      <a:pt x="106" y="20"/>
                      <a:pt x="173" y="33"/>
                      <a:pt x="215" y="67"/>
                    </a:cubicBezTo>
                    <a:cubicBezTo>
                      <a:pt x="257" y="101"/>
                      <a:pt x="303" y="160"/>
                      <a:pt x="321" y="214"/>
                    </a:cubicBezTo>
                    <a:cubicBezTo>
                      <a:pt x="339" y="269"/>
                      <a:pt x="333" y="337"/>
                      <a:pt x="324" y="392"/>
                    </a:cubicBezTo>
                    <a:cubicBezTo>
                      <a:pt x="315" y="446"/>
                      <a:pt x="290" y="497"/>
                      <a:pt x="264" y="542"/>
                    </a:cubicBezTo>
                    <a:cubicBezTo>
                      <a:pt x="238" y="587"/>
                      <a:pt x="186" y="635"/>
                      <a:pt x="165" y="658"/>
                    </a:cubicBezTo>
                    <a:cubicBezTo>
                      <a:pt x="144" y="681"/>
                      <a:pt x="143" y="677"/>
                      <a:pt x="137" y="682"/>
                    </a:cubicBezTo>
                  </a:path>
                </a:pathLst>
              </a:custGeom>
              <a:noFill/>
              <a:ln w="9525">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 name="Freeform 41"/>
              <p:cNvSpPr>
                <a:spLocks/>
              </p:cNvSpPr>
              <p:nvPr/>
            </p:nvSpPr>
            <p:spPr bwMode="auto">
              <a:xfrm>
                <a:off x="2912" y="1859"/>
                <a:ext cx="464" cy="872"/>
              </a:xfrm>
              <a:custGeom>
                <a:avLst/>
                <a:gdLst>
                  <a:gd name="T0" fmla="*/ 0 w 339"/>
                  <a:gd name="T1" fmla="*/ 5 h 682"/>
                  <a:gd name="T2" fmla="*/ 71 w 339"/>
                  <a:gd name="T3" fmla="*/ 10 h 682"/>
                  <a:gd name="T4" fmla="*/ 215 w 339"/>
                  <a:gd name="T5" fmla="*/ 67 h 682"/>
                  <a:gd name="T6" fmla="*/ 321 w 339"/>
                  <a:gd name="T7" fmla="*/ 214 h 682"/>
                  <a:gd name="T8" fmla="*/ 324 w 339"/>
                  <a:gd name="T9" fmla="*/ 392 h 682"/>
                  <a:gd name="T10" fmla="*/ 264 w 339"/>
                  <a:gd name="T11" fmla="*/ 542 h 682"/>
                  <a:gd name="T12" fmla="*/ 165 w 339"/>
                  <a:gd name="T13" fmla="*/ 658 h 682"/>
                  <a:gd name="T14" fmla="*/ 137 w 339"/>
                  <a:gd name="T15" fmla="*/ 682 h 6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9" h="682">
                    <a:moveTo>
                      <a:pt x="0" y="5"/>
                    </a:moveTo>
                    <a:cubicBezTo>
                      <a:pt x="11" y="6"/>
                      <a:pt x="35" y="0"/>
                      <a:pt x="71" y="10"/>
                    </a:cubicBezTo>
                    <a:cubicBezTo>
                      <a:pt x="106" y="20"/>
                      <a:pt x="173" y="33"/>
                      <a:pt x="215" y="67"/>
                    </a:cubicBezTo>
                    <a:cubicBezTo>
                      <a:pt x="257" y="101"/>
                      <a:pt x="303" y="160"/>
                      <a:pt x="321" y="214"/>
                    </a:cubicBezTo>
                    <a:cubicBezTo>
                      <a:pt x="339" y="269"/>
                      <a:pt x="333" y="337"/>
                      <a:pt x="324" y="392"/>
                    </a:cubicBezTo>
                    <a:cubicBezTo>
                      <a:pt x="315" y="446"/>
                      <a:pt x="290" y="497"/>
                      <a:pt x="264" y="542"/>
                    </a:cubicBezTo>
                    <a:cubicBezTo>
                      <a:pt x="238" y="587"/>
                      <a:pt x="186" y="635"/>
                      <a:pt x="165" y="658"/>
                    </a:cubicBezTo>
                    <a:cubicBezTo>
                      <a:pt x="144" y="681"/>
                      <a:pt x="143" y="677"/>
                      <a:pt x="137" y="682"/>
                    </a:cubicBezTo>
                  </a:path>
                </a:pathLst>
              </a:custGeom>
              <a:noFill/>
              <a:ln w="9525">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 name="Line 42"/>
              <p:cNvSpPr>
                <a:spLocks noChangeShapeType="1"/>
              </p:cNvSpPr>
              <p:nvPr/>
            </p:nvSpPr>
            <p:spPr bwMode="auto">
              <a:xfrm>
                <a:off x="3074" y="2305"/>
                <a:ext cx="210" cy="137"/>
              </a:xfrm>
              <a:prstGeom prst="line">
                <a:avLst/>
              </a:prstGeom>
              <a:noFill/>
              <a:ln w="9525">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1" name="Rectangle 43"/>
            <p:cNvSpPr>
              <a:spLocks noChangeArrowheads="1"/>
            </p:cNvSpPr>
            <p:nvPr/>
          </p:nvSpPr>
          <p:spPr bwMode="auto">
            <a:xfrm>
              <a:off x="1290" y="3304"/>
              <a:ext cx="2985" cy="32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 name="Rectangle 44"/>
            <p:cNvSpPr>
              <a:spLocks noChangeArrowheads="1"/>
            </p:cNvSpPr>
            <p:nvPr/>
          </p:nvSpPr>
          <p:spPr bwMode="auto">
            <a:xfrm rot="5400000">
              <a:off x="5" y="1939"/>
              <a:ext cx="2874" cy="30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 name="Rectangle 45"/>
            <p:cNvSpPr>
              <a:spLocks noChangeArrowheads="1"/>
            </p:cNvSpPr>
            <p:nvPr/>
          </p:nvSpPr>
          <p:spPr bwMode="auto">
            <a:xfrm rot="5400000">
              <a:off x="2797" y="1972"/>
              <a:ext cx="2874" cy="19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 name="Rectangle 46"/>
            <p:cNvSpPr>
              <a:spLocks noChangeArrowheads="1"/>
            </p:cNvSpPr>
            <p:nvPr/>
          </p:nvSpPr>
          <p:spPr bwMode="auto">
            <a:xfrm>
              <a:off x="1365" y="612"/>
              <a:ext cx="2985" cy="1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pic>
        <p:nvPicPr>
          <p:cNvPr id="50" name="Picture 5"/>
          <p:cNvPicPr>
            <a:picLocks noChangeAspect="1" noChangeArrowheads="1"/>
          </p:cNvPicPr>
          <p:nvPr/>
        </p:nvPicPr>
        <p:blipFill>
          <a:blip r:embed="rId3">
            <a:extLst>
              <a:ext uri="{28A0092B-C50C-407E-A947-70E740481C1C}">
                <a14:useLocalDpi xmlns:a14="http://schemas.microsoft.com/office/drawing/2010/main" val="0"/>
              </a:ext>
            </a:extLst>
          </a:blip>
          <a:srcRect r="13893"/>
          <a:stretch>
            <a:fillRect/>
          </a:stretch>
        </p:blipFill>
        <p:spPr bwMode="auto">
          <a:xfrm>
            <a:off x="5720133" y="3416880"/>
            <a:ext cx="3065462" cy="264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 name="Textfeld 50"/>
          <p:cNvSpPr txBox="1"/>
          <p:nvPr/>
        </p:nvSpPr>
        <p:spPr>
          <a:xfrm>
            <a:off x="5373163" y="1517983"/>
            <a:ext cx="3412432" cy="1200329"/>
          </a:xfrm>
          <a:prstGeom prst="rect">
            <a:avLst/>
          </a:prstGeom>
          <a:solidFill>
            <a:schemeClr val="accent2">
              <a:lumMod val="20000"/>
              <a:lumOff val="80000"/>
            </a:schemeClr>
          </a:solidFill>
          <a:ln>
            <a:solidFill>
              <a:schemeClr val="bg2">
                <a:lumMod val="25000"/>
              </a:schemeClr>
            </a:solidFill>
          </a:ln>
        </p:spPr>
        <p:txBody>
          <a:bodyPr wrap="square" rtlCol="0">
            <a:spAutoFit/>
          </a:bodyPr>
          <a:lstStyle/>
          <a:p>
            <a:pPr marL="285750" indent="-285750">
              <a:buFont typeface="Arial" pitchFamily="34" charset="0"/>
              <a:buChar char="•"/>
            </a:pPr>
            <a:r>
              <a:rPr lang="en-US" dirty="0"/>
              <a:t>Hydrogen is injected and ionized through chimney</a:t>
            </a:r>
          </a:p>
          <a:p>
            <a:pPr marL="285750" indent="-285750">
              <a:buFont typeface="Arial" pitchFamily="34" charset="0"/>
              <a:buChar char="•"/>
            </a:pPr>
            <a:r>
              <a:rPr lang="en-US" dirty="0"/>
              <a:t>first acceleration by puller, connected to one Dee (80kV)</a:t>
            </a:r>
          </a:p>
        </p:txBody>
      </p:sp>
      <p:sp>
        <p:nvSpPr>
          <p:cNvPr id="52" name="Textfeld 51"/>
          <p:cNvSpPr txBox="1"/>
          <p:nvPr/>
        </p:nvSpPr>
        <p:spPr>
          <a:xfrm>
            <a:off x="4644008" y="4653136"/>
            <a:ext cx="1152128" cy="954107"/>
          </a:xfrm>
          <a:prstGeom prst="rect">
            <a:avLst/>
          </a:prstGeom>
          <a:noFill/>
        </p:spPr>
        <p:txBody>
          <a:bodyPr wrap="square" rtlCol="0">
            <a:spAutoFit/>
          </a:bodyPr>
          <a:lstStyle/>
          <a:p>
            <a:r>
              <a:rPr lang="en-US" sz="1400" b="1" dirty="0"/>
              <a:t>deflector</a:t>
            </a:r>
          </a:p>
          <a:p>
            <a:r>
              <a:rPr lang="en-US" sz="1400" b="1" dirty="0"/>
              <a:t>electrode</a:t>
            </a:r>
          </a:p>
          <a:p>
            <a:r>
              <a:rPr lang="en-US" sz="1400" b="1" dirty="0"/>
              <a:t>for intensity regulation</a:t>
            </a:r>
          </a:p>
        </p:txBody>
      </p:sp>
      <p:sp>
        <p:nvSpPr>
          <p:cNvPr id="53" name="Textfeld 52"/>
          <p:cNvSpPr txBox="1"/>
          <p:nvPr/>
        </p:nvSpPr>
        <p:spPr>
          <a:xfrm>
            <a:off x="4644008" y="4149080"/>
            <a:ext cx="1152128" cy="523220"/>
          </a:xfrm>
          <a:prstGeom prst="rect">
            <a:avLst/>
          </a:prstGeom>
          <a:noFill/>
        </p:spPr>
        <p:txBody>
          <a:bodyPr wrap="square" rtlCol="0">
            <a:spAutoFit/>
          </a:bodyPr>
          <a:lstStyle/>
          <a:p>
            <a:r>
              <a:rPr lang="en-US" sz="1400" b="1" dirty="0"/>
              <a:t>chimney</a:t>
            </a:r>
          </a:p>
          <a:p>
            <a:r>
              <a:rPr lang="en-US" sz="1400" b="1" dirty="0"/>
              <a:t>= ion source</a:t>
            </a:r>
          </a:p>
        </p:txBody>
      </p:sp>
      <p:sp>
        <p:nvSpPr>
          <p:cNvPr id="54" name="Textfeld 53"/>
          <p:cNvSpPr txBox="1"/>
          <p:nvPr/>
        </p:nvSpPr>
        <p:spPr>
          <a:xfrm>
            <a:off x="6516216" y="6140906"/>
            <a:ext cx="2287965" cy="261610"/>
          </a:xfrm>
          <a:prstGeom prst="rect">
            <a:avLst/>
          </a:prstGeom>
          <a:noFill/>
        </p:spPr>
        <p:txBody>
          <a:bodyPr wrap="square" rtlCol="0">
            <a:spAutoFit/>
          </a:bodyPr>
          <a:lstStyle/>
          <a:p>
            <a:r>
              <a:rPr lang="de-DE" sz="1100" dirty="0"/>
              <a:t>[</a:t>
            </a:r>
            <a:r>
              <a:rPr lang="de-DE" sz="1100" dirty="0" err="1"/>
              <a:t>courtesy</a:t>
            </a:r>
            <a:r>
              <a:rPr lang="de-DE" sz="1100" dirty="0"/>
              <a:t> </a:t>
            </a:r>
            <a:r>
              <a:rPr lang="de-DE" sz="1100" dirty="0" err="1"/>
              <a:t>M.Schippers</a:t>
            </a:r>
            <a:r>
              <a:rPr lang="de-DE" sz="1100" dirty="0"/>
              <a:t> (PSI), VARIAN]</a:t>
            </a:r>
            <a:endParaRPr lang="de-CH" sz="1100" dirty="0"/>
          </a:p>
        </p:txBody>
      </p:sp>
    </p:spTree>
    <p:extLst>
      <p:ext uri="{BB962C8B-B14F-4D97-AF65-F5344CB8AC3E}">
        <p14:creationId xmlns:p14="http://schemas.microsoft.com/office/powerpoint/2010/main" val="2578024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el 1"/>
          <p:cNvSpPr>
            <a:spLocks noGrp="1"/>
          </p:cNvSpPr>
          <p:nvPr>
            <p:ph type="title"/>
          </p:nvPr>
        </p:nvSpPr>
        <p:spPr>
          <a:xfrm>
            <a:off x="457200" y="274638"/>
            <a:ext cx="8229600" cy="777875"/>
          </a:xfrm>
        </p:spPr>
        <p:txBody>
          <a:bodyPr>
            <a:normAutofit fontScale="90000"/>
          </a:bodyPr>
          <a:lstStyle/>
          <a:p>
            <a:r>
              <a:rPr lang="en-US" dirty="0"/>
              <a:t>electrostatic septum and charge exchange extraction</a:t>
            </a:r>
          </a:p>
        </p:txBody>
      </p:sp>
      <p:sp>
        <p:nvSpPr>
          <p:cNvPr id="32771" name="Inhaltsplatzhalter 2"/>
          <p:cNvSpPr>
            <a:spLocks noGrp="1"/>
          </p:cNvSpPr>
          <p:nvPr>
            <p:ph idx="1"/>
          </p:nvPr>
        </p:nvSpPr>
        <p:spPr>
          <a:xfrm>
            <a:off x="468313" y="1340991"/>
            <a:ext cx="8229600" cy="2232025"/>
          </a:xfrm>
        </p:spPr>
        <p:txBody>
          <a:bodyPr/>
          <a:lstStyle/>
          <a:p>
            <a:r>
              <a:rPr lang="en-US" sz="2000" dirty="0"/>
              <a:t>deflecting element should affect just one turn, not </a:t>
            </a:r>
            <a:r>
              <a:rPr lang="en-US" sz="2000" dirty="0" err="1"/>
              <a:t>neighboured</a:t>
            </a:r>
            <a:r>
              <a:rPr lang="en-US" sz="2000" dirty="0"/>
              <a:t> turn </a:t>
            </a:r>
            <a:r>
              <a:rPr lang="en-US" sz="2000" dirty="0">
                <a:sym typeface="Symbol" pitchFamily="18" charset="2"/>
              </a:rPr>
              <a:t> critical, cause of losses</a:t>
            </a:r>
          </a:p>
          <a:p>
            <a:r>
              <a:rPr lang="en-US" sz="2000" dirty="0">
                <a:sym typeface="Symbol" pitchFamily="18" charset="2"/>
              </a:rPr>
              <a:t>often used: electrostatic deflectors with thin electrodes</a:t>
            </a:r>
          </a:p>
          <a:p>
            <a:r>
              <a:rPr lang="en-US" sz="2000" dirty="0">
                <a:sym typeface="Symbol" pitchFamily="18" charset="2"/>
              </a:rPr>
              <a:t>alternative: charge exchange, stripping foil; accelerate H</a:t>
            </a:r>
            <a:r>
              <a:rPr lang="en-US" sz="2000" baseline="30000" dirty="0">
                <a:sym typeface="Symbol" pitchFamily="18" charset="2"/>
              </a:rPr>
              <a:t>-</a:t>
            </a:r>
            <a:r>
              <a:rPr lang="en-US" sz="2000" dirty="0">
                <a:sym typeface="Symbol" pitchFamily="18" charset="2"/>
              </a:rPr>
              <a:t> or H</a:t>
            </a:r>
            <a:r>
              <a:rPr lang="en-US" sz="2000" baseline="-25000" dirty="0">
                <a:sym typeface="Symbol" pitchFamily="18" charset="2"/>
              </a:rPr>
              <a:t>2</a:t>
            </a:r>
            <a:r>
              <a:rPr lang="en-US" sz="2000" baseline="30000" dirty="0">
                <a:sym typeface="Symbol" pitchFamily="18" charset="2"/>
              </a:rPr>
              <a:t>+</a:t>
            </a:r>
            <a:r>
              <a:rPr lang="en-US" sz="2000" dirty="0">
                <a:sym typeface="Symbol" pitchFamily="18" charset="2"/>
              </a:rPr>
              <a:t> to extract protons (problem: significant probability for unwanted loss of electron; Lorentz dissociation: B-field low, scattering: vacuum 10</a:t>
            </a:r>
            <a:r>
              <a:rPr lang="en-US" sz="2000" baseline="30000" dirty="0">
                <a:sym typeface="Symbol" pitchFamily="18" charset="2"/>
              </a:rPr>
              <a:t>-8</a:t>
            </a:r>
            <a:r>
              <a:rPr lang="en-US" sz="2000" dirty="0">
                <a:sym typeface="Symbol" pitchFamily="18" charset="2"/>
              </a:rPr>
              <a:t>mbar)</a:t>
            </a:r>
            <a:endParaRPr lang="en-US" sz="2000" dirty="0"/>
          </a:p>
        </p:txBody>
      </p:sp>
      <p:sp>
        <p:nvSpPr>
          <p:cNvPr id="4" name="Foliennummernplatzhalter 3"/>
          <p:cNvSpPr>
            <a:spLocks noGrp="1"/>
          </p:cNvSpPr>
          <p:nvPr>
            <p:ph type="sldNum" sz="quarter" idx="10"/>
          </p:nvPr>
        </p:nvSpPr>
        <p:spPr/>
        <p:txBody>
          <a:bodyPr/>
          <a:lstStyle/>
          <a:p>
            <a:pPr>
              <a:defRPr/>
            </a:pPr>
            <a:fld id="{4864C112-1452-469E-B866-60817ED0C978}" type="slidenum">
              <a:rPr lang="en-US"/>
              <a:pPr>
                <a:defRPr/>
              </a:pPr>
              <a:t>8</a:t>
            </a:fld>
            <a:endParaRPr lang="en-US"/>
          </a:p>
        </p:txBody>
      </p:sp>
      <p:sp>
        <p:nvSpPr>
          <p:cNvPr id="5" name="Freihandform 4"/>
          <p:cNvSpPr/>
          <p:nvPr/>
        </p:nvSpPr>
        <p:spPr bwMode="auto">
          <a:xfrm>
            <a:off x="1814513" y="5175250"/>
            <a:ext cx="1166812" cy="1135063"/>
          </a:xfrm>
          <a:custGeom>
            <a:avLst/>
            <a:gdLst>
              <a:gd name="connsiteX0" fmla="*/ 1170432 w 1170432"/>
              <a:gd name="connsiteY0" fmla="*/ 865632 h 865632"/>
              <a:gd name="connsiteX1" fmla="*/ 768096 w 1170432"/>
              <a:gd name="connsiteY1" fmla="*/ 316992 h 865632"/>
              <a:gd name="connsiteX2" fmla="*/ 0 w 1170432"/>
              <a:gd name="connsiteY2" fmla="*/ 0 h 865632"/>
            </a:gdLst>
            <a:ahLst/>
            <a:cxnLst>
              <a:cxn ang="0">
                <a:pos x="connsiteX0" y="connsiteY0"/>
              </a:cxn>
              <a:cxn ang="0">
                <a:pos x="connsiteX1" y="connsiteY1"/>
              </a:cxn>
              <a:cxn ang="0">
                <a:pos x="connsiteX2" y="connsiteY2"/>
              </a:cxn>
            </a:cxnLst>
            <a:rect l="l" t="t" r="r" b="b"/>
            <a:pathLst>
              <a:path w="1170432" h="865632">
                <a:moveTo>
                  <a:pt x="1170432" y="865632"/>
                </a:moveTo>
                <a:cubicBezTo>
                  <a:pt x="1066800" y="663448"/>
                  <a:pt x="963168" y="461264"/>
                  <a:pt x="768096" y="316992"/>
                </a:cubicBezTo>
                <a:cubicBezTo>
                  <a:pt x="573024" y="172720"/>
                  <a:pt x="286512" y="86360"/>
                  <a:pt x="0" y="0"/>
                </a:cubicBezTo>
              </a:path>
            </a:pathLst>
          </a:cu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6" name="Freihandform 5"/>
          <p:cNvSpPr/>
          <p:nvPr/>
        </p:nvSpPr>
        <p:spPr bwMode="auto">
          <a:xfrm>
            <a:off x="1838325" y="4859338"/>
            <a:ext cx="1476375" cy="1438275"/>
          </a:xfrm>
          <a:custGeom>
            <a:avLst/>
            <a:gdLst>
              <a:gd name="connsiteX0" fmla="*/ 1475232 w 1475232"/>
              <a:gd name="connsiteY0" fmla="*/ 1438656 h 1438656"/>
              <a:gd name="connsiteX1" fmla="*/ 950976 w 1475232"/>
              <a:gd name="connsiteY1" fmla="*/ 573024 h 1438656"/>
              <a:gd name="connsiteX2" fmla="*/ 0 w 1475232"/>
              <a:gd name="connsiteY2" fmla="*/ 0 h 1438656"/>
            </a:gdLst>
            <a:ahLst/>
            <a:cxnLst>
              <a:cxn ang="0">
                <a:pos x="connsiteX0" y="connsiteY0"/>
              </a:cxn>
              <a:cxn ang="0">
                <a:pos x="connsiteX1" y="connsiteY1"/>
              </a:cxn>
              <a:cxn ang="0">
                <a:pos x="connsiteX2" y="connsiteY2"/>
              </a:cxn>
            </a:cxnLst>
            <a:rect l="l" t="t" r="r" b="b"/>
            <a:pathLst>
              <a:path w="1475232" h="1438656">
                <a:moveTo>
                  <a:pt x="1475232" y="1438656"/>
                </a:moveTo>
                <a:cubicBezTo>
                  <a:pt x="1336040" y="1125728"/>
                  <a:pt x="1196848" y="812800"/>
                  <a:pt x="950976" y="573024"/>
                </a:cubicBezTo>
                <a:cubicBezTo>
                  <a:pt x="705104" y="333248"/>
                  <a:pt x="352552" y="166624"/>
                  <a:pt x="0" y="0"/>
                </a:cubicBezTo>
              </a:path>
            </a:pathLst>
          </a:cu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7" name="Freihandform 6"/>
          <p:cNvSpPr/>
          <p:nvPr/>
        </p:nvSpPr>
        <p:spPr bwMode="auto">
          <a:xfrm>
            <a:off x="2474913" y="4437063"/>
            <a:ext cx="1168400" cy="1836737"/>
          </a:xfrm>
          <a:custGeom>
            <a:avLst/>
            <a:gdLst>
              <a:gd name="connsiteX0" fmla="*/ 1731264 w 1731264"/>
              <a:gd name="connsiteY0" fmla="*/ 2194560 h 2194560"/>
              <a:gd name="connsiteX1" fmla="*/ 1109472 w 1731264"/>
              <a:gd name="connsiteY1" fmla="*/ 1182624 h 2194560"/>
              <a:gd name="connsiteX2" fmla="*/ 633984 w 1731264"/>
              <a:gd name="connsiteY2" fmla="*/ 682752 h 2194560"/>
              <a:gd name="connsiteX3" fmla="*/ 0 w 1731264"/>
              <a:gd name="connsiteY3" fmla="*/ 0 h 2194560"/>
              <a:gd name="connsiteX0" fmla="*/ 1552743 w 1552743"/>
              <a:gd name="connsiteY0" fmla="*/ 2237434 h 2237434"/>
              <a:gd name="connsiteX1" fmla="*/ 930951 w 1552743"/>
              <a:gd name="connsiteY1" fmla="*/ 1225498 h 2237434"/>
              <a:gd name="connsiteX2" fmla="*/ 455463 w 1552743"/>
              <a:gd name="connsiteY2" fmla="*/ 725626 h 2237434"/>
              <a:gd name="connsiteX3" fmla="*/ 0 w 1552743"/>
              <a:gd name="connsiteY3" fmla="*/ 0 h 2237434"/>
              <a:gd name="connsiteX0" fmla="*/ 1552743 w 1552743"/>
              <a:gd name="connsiteY0" fmla="*/ 2237434 h 2237434"/>
              <a:gd name="connsiteX1" fmla="*/ 930951 w 1552743"/>
              <a:gd name="connsiteY1" fmla="*/ 1225498 h 2237434"/>
              <a:gd name="connsiteX2" fmla="*/ 490984 w 1552743"/>
              <a:gd name="connsiteY2" fmla="*/ 661523 h 2237434"/>
              <a:gd name="connsiteX3" fmla="*/ 0 w 1552743"/>
              <a:gd name="connsiteY3" fmla="*/ 0 h 2237434"/>
              <a:gd name="connsiteX0" fmla="*/ 1552743 w 1552743"/>
              <a:gd name="connsiteY0" fmla="*/ 2237434 h 2237434"/>
              <a:gd name="connsiteX1" fmla="*/ 930951 w 1552743"/>
              <a:gd name="connsiteY1" fmla="*/ 1225498 h 2237434"/>
              <a:gd name="connsiteX2" fmla="*/ 490984 w 1552743"/>
              <a:gd name="connsiteY2" fmla="*/ 661523 h 2237434"/>
              <a:gd name="connsiteX3" fmla="*/ 0 w 1552743"/>
              <a:gd name="connsiteY3" fmla="*/ 0 h 2237434"/>
              <a:gd name="connsiteX0" fmla="*/ 1552743 w 1552743"/>
              <a:gd name="connsiteY0" fmla="*/ 2237434 h 2237434"/>
              <a:gd name="connsiteX1" fmla="*/ 930951 w 1552743"/>
              <a:gd name="connsiteY1" fmla="*/ 1225498 h 2237434"/>
              <a:gd name="connsiteX2" fmla="*/ 490984 w 1552743"/>
              <a:gd name="connsiteY2" fmla="*/ 661523 h 2237434"/>
              <a:gd name="connsiteX3" fmla="*/ 0 w 1552743"/>
              <a:gd name="connsiteY3" fmla="*/ 0 h 2237434"/>
              <a:gd name="connsiteX0" fmla="*/ 1374221 w 1374221"/>
              <a:gd name="connsiteY0" fmla="*/ 2001622 h 2001622"/>
              <a:gd name="connsiteX1" fmla="*/ 752429 w 1374221"/>
              <a:gd name="connsiteY1" fmla="*/ 989686 h 2001622"/>
              <a:gd name="connsiteX2" fmla="*/ 312462 w 1374221"/>
              <a:gd name="connsiteY2" fmla="*/ 425711 h 2001622"/>
              <a:gd name="connsiteX3" fmla="*/ 0 w 1374221"/>
              <a:gd name="connsiteY3" fmla="*/ 0 h 2001622"/>
              <a:gd name="connsiteX0" fmla="*/ 1374221 w 1374221"/>
              <a:gd name="connsiteY0" fmla="*/ 2001622 h 2001622"/>
              <a:gd name="connsiteX1" fmla="*/ 752429 w 1374221"/>
              <a:gd name="connsiteY1" fmla="*/ 989686 h 2001622"/>
              <a:gd name="connsiteX2" fmla="*/ 312462 w 1374221"/>
              <a:gd name="connsiteY2" fmla="*/ 425711 h 2001622"/>
              <a:gd name="connsiteX3" fmla="*/ 0 w 1374221"/>
              <a:gd name="connsiteY3" fmla="*/ 0 h 2001622"/>
              <a:gd name="connsiteX0" fmla="*/ 1374221 w 1374221"/>
              <a:gd name="connsiteY0" fmla="*/ 2001622 h 2001622"/>
              <a:gd name="connsiteX1" fmla="*/ 752429 w 1374221"/>
              <a:gd name="connsiteY1" fmla="*/ 989686 h 2001622"/>
              <a:gd name="connsiteX2" fmla="*/ 312462 w 1374221"/>
              <a:gd name="connsiteY2" fmla="*/ 425711 h 2001622"/>
              <a:gd name="connsiteX3" fmla="*/ 0 w 1374221"/>
              <a:gd name="connsiteY3" fmla="*/ 0 h 2001622"/>
              <a:gd name="connsiteX0" fmla="*/ 1374221 w 1374221"/>
              <a:gd name="connsiteY0" fmla="*/ 2001622 h 2001622"/>
              <a:gd name="connsiteX1" fmla="*/ 752429 w 1374221"/>
              <a:gd name="connsiteY1" fmla="*/ 989686 h 2001622"/>
              <a:gd name="connsiteX2" fmla="*/ 312462 w 1374221"/>
              <a:gd name="connsiteY2" fmla="*/ 425711 h 2001622"/>
              <a:gd name="connsiteX3" fmla="*/ 0 w 1374221"/>
              <a:gd name="connsiteY3" fmla="*/ 0 h 2001622"/>
              <a:gd name="connsiteX0" fmla="*/ 1374221 w 1374221"/>
              <a:gd name="connsiteY0" fmla="*/ 2001622 h 2001622"/>
              <a:gd name="connsiteX1" fmla="*/ 752429 w 1374221"/>
              <a:gd name="connsiteY1" fmla="*/ 989686 h 2001622"/>
              <a:gd name="connsiteX2" fmla="*/ 312462 w 1374221"/>
              <a:gd name="connsiteY2" fmla="*/ 425711 h 2001622"/>
              <a:gd name="connsiteX3" fmla="*/ 0 w 1374221"/>
              <a:gd name="connsiteY3" fmla="*/ 0 h 2001622"/>
              <a:gd name="connsiteX0" fmla="*/ 1374221 w 1374221"/>
              <a:gd name="connsiteY0" fmla="*/ 2001622 h 2001622"/>
              <a:gd name="connsiteX1" fmla="*/ 752429 w 1374221"/>
              <a:gd name="connsiteY1" fmla="*/ 989686 h 2001622"/>
              <a:gd name="connsiteX2" fmla="*/ 312462 w 1374221"/>
              <a:gd name="connsiteY2" fmla="*/ 425711 h 2001622"/>
              <a:gd name="connsiteX3" fmla="*/ 0 w 1374221"/>
              <a:gd name="connsiteY3" fmla="*/ 0 h 2001622"/>
              <a:gd name="connsiteX0" fmla="*/ 1374221 w 1374221"/>
              <a:gd name="connsiteY0" fmla="*/ 2001622 h 2001622"/>
              <a:gd name="connsiteX1" fmla="*/ 716422 w 1374221"/>
              <a:gd name="connsiteY1" fmla="*/ 1025701 h 2001622"/>
              <a:gd name="connsiteX2" fmla="*/ 312462 w 1374221"/>
              <a:gd name="connsiteY2" fmla="*/ 425711 h 2001622"/>
              <a:gd name="connsiteX3" fmla="*/ 0 w 1374221"/>
              <a:gd name="connsiteY3" fmla="*/ 0 h 2001622"/>
              <a:gd name="connsiteX0" fmla="*/ 1374221 w 1374221"/>
              <a:gd name="connsiteY0" fmla="*/ 2001622 h 2001622"/>
              <a:gd name="connsiteX1" fmla="*/ 730415 w 1374221"/>
              <a:gd name="connsiteY1" fmla="*/ 1004561 h 2001622"/>
              <a:gd name="connsiteX2" fmla="*/ 312462 w 1374221"/>
              <a:gd name="connsiteY2" fmla="*/ 425711 h 2001622"/>
              <a:gd name="connsiteX3" fmla="*/ 0 w 1374221"/>
              <a:gd name="connsiteY3" fmla="*/ 0 h 2001622"/>
              <a:gd name="connsiteX0" fmla="*/ 1374221 w 1374221"/>
              <a:gd name="connsiteY0" fmla="*/ 2001622 h 2001622"/>
              <a:gd name="connsiteX1" fmla="*/ 730415 w 1374221"/>
              <a:gd name="connsiteY1" fmla="*/ 1004561 h 2001622"/>
              <a:gd name="connsiteX2" fmla="*/ 421907 w 1374221"/>
              <a:gd name="connsiteY2" fmla="*/ 457629 h 2001622"/>
              <a:gd name="connsiteX3" fmla="*/ 312462 w 1374221"/>
              <a:gd name="connsiteY3" fmla="*/ 425711 h 2001622"/>
              <a:gd name="connsiteX4" fmla="*/ 0 w 1374221"/>
              <a:gd name="connsiteY4" fmla="*/ 0 h 2001622"/>
              <a:gd name="connsiteX0" fmla="*/ 1374221 w 1374221"/>
              <a:gd name="connsiteY0" fmla="*/ 2001622 h 2001622"/>
              <a:gd name="connsiteX1" fmla="*/ 730415 w 1374221"/>
              <a:gd name="connsiteY1" fmla="*/ 1004561 h 2001622"/>
              <a:gd name="connsiteX2" fmla="*/ 421737 w 1374221"/>
              <a:gd name="connsiteY2" fmla="*/ 457761 h 2001622"/>
              <a:gd name="connsiteX3" fmla="*/ 312462 w 1374221"/>
              <a:gd name="connsiteY3" fmla="*/ 425711 h 2001622"/>
              <a:gd name="connsiteX4" fmla="*/ 0 w 1374221"/>
              <a:gd name="connsiteY4" fmla="*/ 0 h 2001622"/>
              <a:gd name="connsiteX0" fmla="*/ 1374221 w 1374221"/>
              <a:gd name="connsiteY0" fmla="*/ 2001622 h 2001622"/>
              <a:gd name="connsiteX1" fmla="*/ 730415 w 1374221"/>
              <a:gd name="connsiteY1" fmla="*/ 1004561 h 2001622"/>
              <a:gd name="connsiteX2" fmla="*/ 312462 w 1374221"/>
              <a:gd name="connsiteY2" fmla="*/ 425711 h 2001622"/>
              <a:gd name="connsiteX3" fmla="*/ 0 w 1374221"/>
              <a:gd name="connsiteY3" fmla="*/ 0 h 2001622"/>
              <a:gd name="connsiteX0" fmla="*/ 1374221 w 1374221"/>
              <a:gd name="connsiteY0" fmla="*/ 2001622 h 2001622"/>
              <a:gd name="connsiteX1" fmla="*/ 730415 w 1374221"/>
              <a:gd name="connsiteY1" fmla="*/ 1004561 h 2001622"/>
              <a:gd name="connsiteX2" fmla="*/ 0 w 1374221"/>
              <a:gd name="connsiteY2" fmla="*/ 0 h 2001622"/>
              <a:gd name="connsiteX0" fmla="*/ 1167137 w 1167137"/>
              <a:gd name="connsiteY0" fmla="*/ 1837267 h 1837267"/>
              <a:gd name="connsiteX1" fmla="*/ 523331 w 1167137"/>
              <a:gd name="connsiteY1" fmla="*/ 840206 h 1837267"/>
              <a:gd name="connsiteX2" fmla="*/ 0 w 1167137"/>
              <a:gd name="connsiteY2" fmla="*/ 0 h 1837267"/>
              <a:gd name="connsiteX0" fmla="*/ 1167137 w 1167137"/>
              <a:gd name="connsiteY0" fmla="*/ 1837267 h 1837267"/>
              <a:gd name="connsiteX1" fmla="*/ 523331 w 1167137"/>
              <a:gd name="connsiteY1" fmla="*/ 840206 h 1837267"/>
              <a:gd name="connsiteX2" fmla="*/ 0 w 1167137"/>
              <a:gd name="connsiteY2" fmla="*/ 0 h 1837267"/>
              <a:gd name="connsiteX0" fmla="*/ 1167137 w 1167137"/>
              <a:gd name="connsiteY0" fmla="*/ 1837267 h 1837267"/>
              <a:gd name="connsiteX1" fmla="*/ 523331 w 1167137"/>
              <a:gd name="connsiteY1" fmla="*/ 840206 h 1837267"/>
              <a:gd name="connsiteX2" fmla="*/ 0 w 1167137"/>
              <a:gd name="connsiteY2" fmla="*/ 0 h 1837267"/>
              <a:gd name="connsiteX0" fmla="*/ 1167137 w 1167137"/>
              <a:gd name="connsiteY0" fmla="*/ 1837267 h 1837267"/>
              <a:gd name="connsiteX1" fmla="*/ 523331 w 1167137"/>
              <a:gd name="connsiteY1" fmla="*/ 840206 h 1837267"/>
              <a:gd name="connsiteX2" fmla="*/ 0 w 1167137"/>
              <a:gd name="connsiteY2" fmla="*/ 0 h 1837267"/>
            </a:gdLst>
            <a:ahLst/>
            <a:cxnLst>
              <a:cxn ang="0">
                <a:pos x="connsiteX0" y="connsiteY0"/>
              </a:cxn>
              <a:cxn ang="0">
                <a:pos x="connsiteX1" y="connsiteY1"/>
              </a:cxn>
              <a:cxn ang="0">
                <a:pos x="connsiteX2" y="connsiteY2"/>
              </a:cxn>
            </a:cxnLst>
            <a:rect l="l" t="t" r="r" b="b"/>
            <a:pathLst>
              <a:path w="1167137" h="1837267">
                <a:moveTo>
                  <a:pt x="1167137" y="1837267"/>
                </a:moveTo>
                <a:cubicBezTo>
                  <a:pt x="947681" y="1457283"/>
                  <a:pt x="700398" y="1038459"/>
                  <a:pt x="523331" y="840206"/>
                </a:cubicBezTo>
                <a:cubicBezTo>
                  <a:pt x="294294" y="506602"/>
                  <a:pt x="237704" y="380981"/>
                  <a:pt x="0" y="0"/>
                </a:cubicBezTo>
              </a:path>
            </a:pathLst>
          </a:cu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cxnSp>
        <p:nvCxnSpPr>
          <p:cNvPr id="8" name="Gerade Verbindung 7"/>
          <p:cNvCxnSpPr/>
          <p:nvPr/>
        </p:nvCxnSpPr>
        <p:spPr bwMode="auto">
          <a:xfrm rot="16200000" flipH="1">
            <a:off x="2645569" y="5137944"/>
            <a:ext cx="484187" cy="415925"/>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1" name="Gerade Verbindung 10"/>
          <p:cNvCxnSpPr/>
          <p:nvPr/>
        </p:nvCxnSpPr>
        <p:spPr bwMode="auto">
          <a:xfrm rot="16200000" flipH="1">
            <a:off x="2834482" y="4899819"/>
            <a:ext cx="484187" cy="415925"/>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2" name="Gewinkelte Verbindung 11"/>
          <p:cNvCxnSpPr/>
          <p:nvPr/>
        </p:nvCxnSpPr>
        <p:spPr>
          <a:xfrm>
            <a:off x="3000375" y="5461000"/>
            <a:ext cx="500063" cy="158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13" name="Gewinkelte Verbindung 12"/>
          <p:cNvCxnSpPr/>
          <p:nvPr/>
        </p:nvCxnSpPr>
        <p:spPr>
          <a:xfrm>
            <a:off x="3143250" y="5175250"/>
            <a:ext cx="357188" cy="158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14" name="Ellipse 13"/>
          <p:cNvSpPr/>
          <p:nvPr/>
        </p:nvSpPr>
        <p:spPr>
          <a:xfrm>
            <a:off x="3522663" y="5154613"/>
            <a:ext cx="46037" cy="44450"/>
          </a:xfrm>
          <a:prstGeom prst="ellipse">
            <a:avLst/>
          </a:prstGeom>
          <a:solidFill>
            <a:schemeClr val="tx1"/>
          </a:solidFill>
          <a:ln w="5080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5" name="Ellipse 14"/>
          <p:cNvSpPr/>
          <p:nvPr/>
        </p:nvSpPr>
        <p:spPr>
          <a:xfrm>
            <a:off x="3522663" y="5448300"/>
            <a:ext cx="46037" cy="46038"/>
          </a:xfrm>
          <a:prstGeom prst="ellipse">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32782" name="Textfeld 36"/>
          <p:cNvSpPr txBox="1">
            <a:spLocks noChangeArrowheads="1"/>
          </p:cNvSpPr>
          <p:nvPr/>
        </p:nvSpPr>
        <p:spPr bwMode="auto">
          <a:xfrm>
            <a:off x="3606800" y="5305425"/>
            <a:ext cx="357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atin typeface="Arial" pitchFamily="34" charset="0"/>
              </a:rPr>
              <a:t>0</a:t>
            </a:r>
          </a:p>
        </p:txBody>
      </p:sp>
      <p:sp>
        <p:nvSpPr>
          <p:cNvPr id="32783" name="Textfeld 37"/>
          <p:cNvSpPr txBox="1">
            <a:spLocks noChangeArrowheads="1"/>
          </p:cNvSpPr>
          <p:nvPr/>
        </p:nvSpPr>
        <p:spPr bwMode="auto">
          <a:xfrm>
            <a:off x="3643313" y="5019675"/>
            <a:ext cx="3571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atin typeface="Arial" pitchFamily="34" charset="0"/>
              </a:rPr>
              <a:t>-</a:t>
            </a:r>
          </a:p>
        </p:txBody>
      </p:sp>
      <p:sp>
        <p:nvSpPr>
          <p:cNvPr id="32784" name="Textfeld 38"/>
          <p:cNvSpPr txBox="1">
            <a:spLocks noChangeArrowheads="1"/>
          </p:cNvSpPr>
          <p:nvPr/>
        </p:nvSpPr>
        <p:spPr bwMode="auto">
          <a:xfrm>
            <a:off x="3929063" y="5175250"/>
            <a:ext cx="5715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atin typeface="Arial" pitchFamily="34" charset="0"/>
              </a:rPr>
              <a:t>HV</a:t>
            </a:r>
          </a:p>
        </p:txBody>
      </p:sp>
      <p:sp>
        <p:nvSpPr>
          <p:cNvPr id="19" name="Freihandform 18"/>
          <p:cNvSpPr/>
          <p:nvPr/>
        </p:nvSpPr>
        <p:spPr bwMode="auto">
          <a:xfrm>
            <a:off x="4932363" y="5173663"/>
            <a:ext cx="1166812" cy="1135062"/>
          </a:xfrm>
          <a:custGeom>
            <a:avLst/>
            <a:gdLst>
              <a:gd name="connsiteX0" fmla="*/ 1170432 w 1170432"/>
              <a:gd name="connsiteY0" fmla="*/ 865632 h 865632"/>
              <a:gd name="connsiteX1" fmla="*/ 768096 w 1170432"/>
              <a:gd name="connsiteY1" fmla="*/ 316992 h 865632"/>
              <a:gd name="connsiteX2" fmla="*/ 0 w 1170432"/>
              <a:gd name="connsiteY2" fmla="*/ 0 h 865632"/>
            </a:gdLst>
            <a:ahLst/>
            <a:cxnLst>
              <a:cxn ang="0">
                <a:pos x="connsiteX0" y="connsiteY0"/>
              </a:cxn>
              <a:cxn ang="0">
                <a:pos x="connsiteX1" y="connsiteY1"/>
              </a:cxn>
              <a:cxn ang="0">
                <a:pos x="connsiteX2" y="connsiteY2"/>
              </a:cxn>
            </a:cxnLst>
            <a:rect l="l" t="t" r="r" b="b"/>
            <a:pathLst>
              <a:path w="1170432" h="865632">
                <a:moveTo>
                  <a:pt x="1170432" y="865632"/>
                </a:moveTo>
                <a:cubicBezTo>
                  <a:pt x="1066800" y="663448"/>
                  <a:pt x="963168" y="461264"/>
                  <a:pt x="768096" y="316992"/>
                </a:cubicBezTo>
                <a:cubicBezTo>
                  <a:pt x="573024" y="172720"/>
                  <a:pt x="286512" y="86360"/>
                  <a:pt x="0" y="0"/>
                </a:cubicBezTo>
              </a:path>
            </a:pathLst>
          </a:cu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0" name="Freihandform 19"/>
          <p:cNvSpPr/>
          <p:nvPr/>
        </p:nvSpPr>
        <p:spPr bwMode="auto">
          <a:xfrm>
            <a:off x="4956175" y="4857750"/>
            <a:ext cx="1476375" cy="1438275"/>
          </a:xfrm>
          <a:custGeom>
            <a:avLst/>
            <a:gdLst>
              <a:gd name="connsiteX0" fmla="*/ 1475232 w 1475232"/>
              <a:gd name="connsiteY0" fmla="*/ 1438656 h 1438656"/>
              <a:gd name="connsiteX1" fmla="*/ 950976 w 1475232"/>
              <a:gd name="connsiteY1" fmla="*/ 573024 h 1438656"/>
              <a:gd name="connsiteX2" fmla="*/ 0 w 1475232"/>
              <a:gd name="connsiteY2" fmla="*/ 0 h 1438656"/>
            </a:gdLst>
            <a:ahLst/>
            <a:cxnLst>
              <a:cxn ang="0">
                <a:pos x="connsiteX0" y="connsiteY0"/>
              </a:cxn>
              <a:cxn ang="0">
                <a:pos x="connsiteX1" y="connsiteY1"/>
              </a:cxn>
              <a:cxn ang="0">
                <a:pos x="connsiteX2" y="connsiteY2"/>
              </a:cxn>
            </a:cxnLst>
            <a:rect l="l" t="t" r="r" b="b"/>
            <a:pathLst>
              <a:path w="1475232" h="1438656">
                <a:moveTo>
                  <a:pt x="1475232" y="1438656"/>
                </a:moveTo>
                <a:cubicBezTo>
                  <a:pt x="1336040" y="1125728"/>
                  <a:pt x="1196848" y="812800"/>
                  <a:pt x="950976" y="573024"/>
                </a:cubicBezTo>
                <a:cubicBezTo>
                  <a:pt x="705104" y="333248"/>
                  <a:pt x="352552" y="166624"/>
                  <a:pt x="0" y="0"/>
                </a:cubicBezTo>
              </a:path>
            </a:pathLst>
          </a:cu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1" name="Freihandform 20"/>
          <p:cNvSpPr/>
          <p:nvPr/>
        </p:nvSpPr>
        <p:spPr bwMode="auto">
          <a:xfrm>
            <a:off x="6143625" y="5264150"/>
            <a:ext cx="609600" cy="1001713"/>
          </a:xfrm>
          <a:custGeom>
            <a:avLst/>
            <a:gdLst>
              <a:gd name="connsiteX0" fmla="*/ 1731264 w 1731264"/>
              <a:gd name="connsiteY0" fmla="*/ 2194560 h 2194560"/>
              <a:gd name="connsiteX1" fmla="*/ 1109472 w 1731264"/>
              <a:gd name="connsiteY1" fmla="*/ 1182624 h 2194560"/>
              <a:gd name="connsiteX2" fmla="*/ 633984 w 1731264"/>
              <a:gd name="connsiteY2" fmla="*/ 682752 h 2194560"/>
              <a:gd name="connsiteX3" fmla="*/ 0 w 1731264"/>
              <a:gd name="connsiteY3" fmla="*/ 0 h 2194560"/>
              <a:gd name="connsiteX0" fmla="*/ 1731264 w 1731264"/>
              <a:gd name="connsiteY0" fmla="*/ 2194560 h 2194560"/>
              <a:gd name="connsiteX1" fmla="*/ 1109472 w 1731264"/>
              <a:gd name="connsiteY1" fmla="*/ 1182624 h 2194560"/>
              <a:gd name="connsiteX2" fmla="*/ 1005053 w 1731264"/>
              <a:gd name="connsiteY2" fmla="*/ 1040240 h 2194560"/>
              <a:gd name="connsiteX3" fmla="*/ 0 w 1731264"/>
              <a:gd name="connsiteY3" fmla="*/ 0 h 2194560"/>
              <a:gd name="connsiteX0" fmla="*/ 1731264 w 1731264"/>
              <a:gd name="connsiteY0" fmla="*/ 2194560 h 2194560"/>
              <a:gd name="connsiteX1" fmla="*/ 1430363 w 1731264"/>
              <a:gd name="connsiteY1" fmla="*/ 1618861 h 2194560"/>
              <a:gd name="connsiteX2" fmla="*/ 1005053 w 1731264"/>
              <a:gd name="connsiteY2" fmla="*/ 1040240 h 2194560"/>
              <a:gd name="connsiteX3" fmla="*/ 0 w 1731264"/>
              <a:gd name="connsiteY3" fmla="*/ 0 h 2194560"/>
              <a:gd name="connsiteX0" fmla="*/ 845797 w 845797"/>
              <a:gd name="connsiteY0" fmla="*/ 1258458 h 1258458"/>
              <a:gd name="connsiteX1" fmla="*/ 544896 w 845797"/>
              <a:gd name="connsiteY1" fmla="*/ 682759 h 1258458"/>
              <a:gd name="connsiteX2" fmla="*/ 119586 w 845797"/>
              <a:gd name="connsiteY2" fmla="*/ 104138 h 1258458"/>
              <a:gd name="connsiteX3" fmla="*/ 0 w 845797"/>
              <a:gd name="connsiteY3" fmla="*/ 0 h 1258458"/>
              <a:gd name="connsiteX0" fmla="*/ 845797 w 845797"/>
              <a:gd name="connsiteY0" fmla="*/ 1258458 h 1258458"/>
              <a:gd name="connsiteX1" fmla="*/ 544896 w 845797"/>
              <a:gd name="connsiteY1" fmla="*/ 682759 h 1258458"/>
              <a:gd name="connsiteX2" fmla="*/ 333764 w 845797"/>
              <a:gd name="connsiteY2" fmla="*/ 339980 h 1258458"/>
              <a:gd name="connsiteX3" fmla="*/ 0 w 845797"/>
              <a:gd name="connsiteY3" fmla="*/ 0 h 1258458"/>
              <a:gd name="connsiteX0" fmla="*/ 845797 w 845797"/>
              <a:gd name="connsiteY0" fmla="*/ 1258458 h 1258458"/>
              <a:gd name="connsiteX1" fmla="*/ 544896 w 845797"/>
              <a:gd name="connsiteY1" fmla="*/ 682759 h 1258458"/>
              <a:gd name="connsiteX2" fmla="*/ 283644 w 845797"/>
              <a:gd name="connsiteY2" fmla="*/ 361516 h 1258458"/>
              <a:gd name="connsiteX3" fmla="*/ 0 w 845797"/>
              <a:gd name="connsiteY3" fmla="*/ 0 h 1258458"/>
              <a:gd name="connsiteX0" fmla="*/ 845797 w 845797"/>
              <a:gd name="connsiteY0" fmla="*/ 1258458 h 1258458"/>
              <a:gd name="connsiteX1" fmla="*/ 544896 w 845797"/>
              <a:gd name="connsiteY1" fmla="*/ 682759 h 1258458"/>
              <a:gd name="connsiteX2" fmla="*/ 304952 w 845797"/>
              <a:gd name="connsiteY2" fmla="*/ 333037 h 1258458"/>
              <a:gd name="connsiteX3" fmla="*/ 0 w 845797"/>
              <a:gd name="connsiteY3" fmla="*/ 0 h 1258458"/>
              <a:gd name="connsiteX0" fmla="*/ 845797 w 845797"/>
              <a:gd name="connsiteY0" fmla="*/ 1258458 h 1258458"/>
              <a:gd name="connsiteX1" fmla="*/ 658930 w 845797"/>
              <a:gd name="connsiteY1" fmla="*/ 840165 h 1258458"/>
              <a:gd name="connsiteX2" fmla="*/ 304952 w 845797"/>
              <a:gd name="connsiteY2" fmla="*/ 333037 h 1258458"/>
              <a:gd name="connsiteX3" fmla="*/ 0 w 845797"/>
              <a:gd name="connsiteY3" fmla="*/ 0 h 1258458"/>
              <a:gd name="connsiteX0" fmla="*/ 845797 w 845797"/>
              <a:gd name="connsiteY0" fmla="*/ 1258458 h 1258458"/>
              <a:gd name="connsiteX1" fmla="*/ 658930 w 845797"/>
              <a:gd name="connsiteY1" fmla="*/ 840165 h 1258458"/>
              <a:gd name="connsiteX2" fmla="*/ 304952 w 845797"/>
              <a:gd name="connsiteY2" fmla="*/ 333037 h 1258458"/>
              <a:gd name="connsiteX3" fmla="*/ 0 w 845797"/>
              <a:gd name="connsiteY3" fmla="*/ 0 h 1258458"/>
              <a:gd name="connsiteX0" fmla="*/ 845797 w 845797"/>
              <a:gd name="connsiteY0" fmla="*/ 1258458 h 1258458"/>
              <a:gd name="connsiteX1" fmla="*/ 658930 w 845797"/>
              <a:gd name="connsiteY1" fmla="*/ 840165 h 1258458"/>
              <a:gd name="connsiteX2" fmla="*/ 0 w 845797"/>
              <a:gd name="connsiteY2" fmla="*/ 0 h 1258458"/>
              <a:gd name="connsiteX0" fmla="*/ 610148 w 610148"/>
              <a:gd name="connsiteY0" fmla="*/ 1001209 h 1001209"/>
              <a:gd name="connsiteX1" fmla="*/ 423281 w 610148"/>
              <a:gd name="connsiteY1" fmla="*/ 582916 h 1001209"/>
              <a:gd name="connsiteX2" fmla="*/ 0 w 610148"/>
              <a:gd name="connsiteY2" fmla="*/ 0 h 1001209"/>
              <a:gd name="connsiteX0" fmla="*/ 610148 w 610148"/>
              <a:gd name="connsiteY0" fmla="*/ 1001209 h 1001209"/>
              <a:gd name="connsiteX1" fmla="*/ 423281 w 610148"/>
              <a:gd name="connsiteY1" fmla="*/ 582916 h 1001209"/>
              <a:gd name="connsiteX2" fmla="*/ 0 w 610148"/>
              <a:gd name="connsiteY2" fmla="*/ 0 h 1001209"/>
              <a:gd name="connsiteX0" fmla="*/ 610148 w 610148"/>
              <a:gd name="connsiteY0" fmla="*/ 1001209 h 1001209"/>
              <a:gd name="connsiteX1" fmla="*/ 423281 w 610148"/>
              <a:gd name="connsiteY1" fmla="*/ 582916 h 1001209"/>
              <a:gd name="connsiteX2" fmla="*/ 0 w 610148"/>
              <a:gd name="connsiteY2" fmla="*/ 0 h 1001209"/>
              <a:gd name="connsiteX0" fmla="*/ 610148 w 610148"/>
              <a:gd name="connsiteY0" fmla="*/ 1001209 h 1001209"/>
              <a:gd name="connsiteX1" fmla="*/ 423281 w 610148"/>
              <a:gd name="connsiteY1" fmla="*/ 582916 h 1001209"/>
              <a:gd name="connsiteX2" fmla="*/ 0 w 610148"/>
              <a:gd name="connsiteY2" fmla="*/ 0 h 1001209"/>
              <a:gd name="connsiteX0" fmla="*/ 610148 w 610148"/>
              <a:gd name="connsiteY0" fmla="*/ 1001209 h 1001209"/>
              <a:gd name="connsiteX1" fmla="*/ 394547 w 610148"/>
              <a:gd name="connsiteY1" fmla="*/ 461606 h 1001209"/>
              <a:gd name="connsiteX2" fmla="*/ 0 w 610148"/>
              <a:gd name="connsiteY2" fmla="*/ 0 h 1001209"/>
              <a:gd name="connsiteX0" fmla="*/ 610148 w 610148"/>
              <a:gd name="connsiteY0" fmla="*/ 1001209 h 1001209"/>
              <a:gd name="connsiteX1" fmla="*/ 394547 w 610148"/>
              <a:gd name="connsiteY1" fmla="*/ 461606 h 1001209"/>
              <a:gd name="connsiteX2" fmla="*/ 0 w 610148"/>
              <a:gd name="connsiteY2" fmla="*/ 0 h 1001209"/>
              <a:gd name="connsiteX0" fmla="*/ 610148 w 610148"/>
              <a:gd name="connsiteY0" fmla="*/ 1001209 h 1001209"/>
              <a:gd name="connsiteX1" fmla="*/ 394547 w 610148"/>
              <a:gd name="connsiteY1" fmla="*/ 461606 h 1001209"/>
              <a:gd name="connsiteX2" fmla="*/ 0 w 610148"/>
              <a:gd name="connsiteY2" fmla="*/ 0 h 1001209"/>
              <a:gd name="connsiteX0" fmla="*/ 610148 w 610148"/>
              <a:gd name="connsiteY0" fmla="*/ 1001209 h 1001209"/>
              <a:gd name="connsiteX1" fmla="*/ 394547 w 610148"/>
              <a:gd name="connsiteY1" fmla="*/ 461606 h 1001209"/>
              <a:gd name="connsiteX2" fmla="*/ 0 w 610148"/>
              <a:gd name="connsiteY2" fmla="*/ 0 h 1001209"/>
              <a:gd name="connsiteX0" fmla="*/ 610148 w 610148"/>
              <a:gd name="connsiteY0" fmla="*/ 1001209 h 1001209"/>
              <a:gd name="connsiteX1" fmla="*/ 394547 w 610148"/>
              <a:gd name="connsiteY1" fmla="*/ 461606 h 1001209"/>
              <a:gd name="connsiteX2" fmla="*/ 0 w 610148"/>
              <a:gd name="connsiteY2" fmla="*/ 0 h 1001209"/>
              <a:gd name="connsiteX0" fmla="*/ 610148 w 610148"/>
              <a:gd name="connsiteY0" fmla="*/ 1001209 h 1001209"/>
              <a:gd name="connsiteX1" fmla="*/ 394547 w 610148"/>
              <a:gd name="connsiteY1" fmla="*/ 461606 h 1001209"/>
              <a:gd name="connsiteX2" fmla="*/ 0 w 610148"/>
              <a:gd name="connsiteY2" fmla="*/ 0 h 1001209"/>
              <a:gd name="connsiteX0" fmla="*/ 610148 w 610148"/>
              <a:gd name="connsiteY0" fmla="*/ 1001209 h 1001209"/>
              <a:gd name="connsiteX1" fmla="*/ 358683 w 610148"/>
              <a:gd name="connsiteY1" fmla="*/ 476031 h 1001209"/>
              <a:gd name="connsiteX2" fmla="*/ 0 w 610148"/>
              <a:gd name="connsiteY2" fmla="*/ 0 h 1001209"/>
              <a:gd name="connsiteX0" fmla="*/ 610148 w 610148"/>
              <a:gd name="connsiteY0" fmla="*/ 1001209 h 1001209"/>
              <a:gd name="connsiteX1" fmla="*/ 368060 w 610148"/>
              <a:gd name="connsiteY1" fmla="*/ 469023 h 1001209"/>
              <a:gd name="connsiteX2" fmla="*/ 0 w 610148"/>
              <a:gd name="connsiteY2" fmla="*/ 0 h 1001209"/>
              <a:gd name="connsiteX0" fmla="*/ 610148 w 610148"/>
              <a:gd name="connsiteY0" fmla="*/ 1001209 h 1001209"/>
              <a:gd name="connsiteX1" fmla="*/ 368060 w 610148"/>
              <a:gd name="connsiteY1" fmla="*/ 469023 h 1001209"/>
              <a:gd name="connsiteX2" fmla="*/ 0 w 610148"/>
              <a:gd name="connsiteY2" fmla="*/ 0 h 1001209"/>
            </a:gdLst>
            <a:ahLst/>
            <a:cxnLst>
              <a:cxn ang="0">
                <a:pos x="connsiteX0" y="connsiteY0"/>
              </a:cxn>
              <a:cxn ang="0">
                <a:pos x="connsiteX1" y="connsiteY1"/>
              </a:cxn>
              <a:cxn ang="0">
                <a:pos x="connsiteX2" y="connsiteY2"/>
              </a:cxn>
            </a:cxnLst>
            <a:rect l="l" t="t" r="r" b="b"/>
            <a:pathLst>
              <a:path w="610148" h="1001209">
                <a:moveTo>
                  <a:pt x="610148" y="1001209"/>
                </a:moveTo>
                <a:cubicBezTo>
                  <a:pt x="547172" y="793301"/>
                  <a:pt x="426710" y="571791"/>
                  <a:pt x="368060" y="469023"/>
                </a:cubicBezTo>
                <a:cubicBezTo>
                  <a:pt x="309410" y="366255"/>
                  <a:pt x="186905" y="199107"/>
                  <a:pt x="0" y="0"/>
                </a:cubicBezTo>
              </a:path>
            </a:pathLst>
          </a:custGeom>
          <a:ln w="571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cxnSp>
        <p:nvCxnSpPr>
          <p:cNvPr id="22" name="Gerade Verbindung 21"/>
          <p:cNvCxnSpPr/>
          <p:nvPr/>
        </p:nvCxnSpPr>
        <p:spPr bwMode="auto">
          <a:xfrm flipV="1">
            <a:off x="6048375" y="4897438"/>
            <a:ext cx="528638" cy="468312"/>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32789" name="Textfeld 38"/>
          <p:cNvSpPr txBox="1">
            <a:spLocks noChangeArrowheads="1"/>
          </p:cNvSpPr>
          <p:nvPr/>
        </p:nvSpPr>
        <p:spPr bwMode="auto">
          <a:xfrm>
            <a:off x="6686550" y="5086350"/>
            <a:ext cx="5715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atin typeface="Arial" pitchFamily="34" charset="0"/>
              </a:rPr>
              <a:t>foil</a:t>
            </a:r>
          </a:p>
        </p:txBody>
      </p:sp>
      <p:sp>
        <p:nvSpPr>
          <p:cNvPr id="32" name="Freihandform 31"/>
          <p:cNvSpPr>
            <a:spLocks noChangeAspect="1"/>
          </p:cNvSpPr>
          <p:nvPr/>
        </p:nvSpPr>
        <p:spPr>
          <a:xfrm rot="-720000">
            <a:off x="5930900" y="4459288"/>
            <a:ext cx="139700" cy="836612"/>
          </a:xfrm>
          <a:custGeom>
            <a:avLst/>
            <a:gdLst>
              <a:gd name="connsiteX0" fmla="*/ 140493 w 140493"/>
              <a:gd name="connsiteY0" fmla="*/ 835819 h 835819"/>
              <a:gd name="connsiteX1" fmla="*/ 0 w 140493"/>
              <a:gd name="connsiteY1" fmla="*/ 0 h 835819"/>
              <a:gd name="connsiteX0" fmla="*/ 140493 w 140493"/>
              <a:gd name="connsiteY0" fmla="*/ 835819 h 835819"/>
              <a:gd name="connsiteX1" fmla="*/ 69056 w 140493"/>
              <a:gd name="connsiteY1" fmla="*/ 471488 h 835819"/>
              <a:gd name="connsiteX2" fmla="*/ 0 w 140493"/>
              <a:gd name="connsiteY2" fmla="*/ 0 h 835819"/>
              <a:gd name="connsiteX0" fmla="*/ 140493 w 140493"/>
              <a:gd name="connsiteY0" fmla="*/ 835819 h 835819"/>
              <a:gd name="connsiteX1" fmla="*/ 69056 w 140493"/>
              <a:gd name="connsiteY1" fmla="*/ 471488 h 835819"/>
              <a:gd name="connsiteX2" fmla="*/ 0 w 140493"/>
              <a:gd name="connsiteY2" fmla="*/ 0 h 835819"/>
              <a:gd name="connsiteX0" fmla="*/ 140493 w 140493"/>
              <a:gd name="connsiteY0" fmla="*/ 835819 h 835819"/>
              <a:gd name="connsiteX1" fmla="*/ 69056 w 140493"/>
              <a:gd name="connsiteY1" fmla="*/ 471488 h 835819"/>
              <a:gd name="connsiteX2" fmla="*/ 0 w 140493"/>
              <a:gd name="connsiteY2" fmla="*/ 0 h 835819"/>
              <a:gd name="connsiteX0" fmla="*/ 140493 w 140493"/>
              <a:gd name="connsiteY0" fmla="*/ 835819 h 835819"/>
              <a:gd name="connsiteX1" fmla="*/ 42863 w 140493"/>
              <a:gd name="connsiteY1" fmla="*/ 483394 h 835819"/>
              <a:gd name="connsiteX2" fmla="*/ 0 w 140493"/>
              <a:gd name="connsiteY2" fmla="*/ 0 h 835819"/>
              <a:gd name="connsiteX0" fmla="*/ 140493 w 140493"/>
              <a:gd name="connsiteY0" fmla="*/ 835819 h 835819"/>
              <a:gd name="connsiteX1" fmla="*/ 42863 w 140493"/>
              <a:gd name="connsiteY1" fmla="*/ 483394 h 835819"/>
              <a:gd name="connsiteX2" fmla="*/ 0 w 140493"/>
              <a:gd name="connsiteY2" fmla="*/ 0 h 835819"/>
              <a:gd name="connsiteX0" fmla="*/ 140493 w 140493"/>
              <a:gd name="connsiteY0" fmla="*/ 835819 h 835819"/>
              <a:gd name="connsiteX1" fmla="*/ 42863 w 140493"/>
              <a:gd name="connsiteY1" fmla="*/ 483394 h 835819"/>
              <a:gd name="connsiteX2" fmla="*/ 0 w 140493"/>
              <a:gd name="connsiteY2" fmla="*/ 0 h 835819"/>
              <a:gd name="connsiteX0" fmla="*/ 140493 w 140493"/>
              <a:gd name="connsiteY0" fmla="*/ 835819 h 835819"/>
              <a:gd name="connsiteX1" fmla="*/ 42863 w 140493"/>
              <a:gd name="connsiteY1" fmla="*/ 483394 h 835819"/>
              <a:gd name="connsiteX2" fmla="*/ 0 w 140493"/>
              <a:gd name="connsiteY2" fmla="*/ 0 h 835819"/>
              <a:gd name="connsiteX0" fmla="*/ 140493 w 140493"/>
              <a:gd name="connsiteY0" fmla="*/ 835819 h 835819"/>
              <a:gd name="connsiteX1" fmla="*/ 0 w 140493"/>
              <a:gd name="connsiteY1" fmla="*/ 0 h 835819"/>
              <a:gd name="connsiteX0" fmla="*/ 140493 w 140493"/>
              <a:gd name="connsiteY0" fmla="*/ 835819 h 835819"/>
              <a:gd name="connsiteX1" fmla="*/ 80962 w 140493"/>
              <a:gd name="connsiteY1" fmla="*/ 483394 h 835819"/>
              <a:gd name="connsiteX2" fmla="*/ 0 w 140493"/>
              <a:gd name="connsiteY2" fmla="*/ 0 h 835819"/>
              <a:gd name="connsiteX0" fmla="*/ 140493 w 140493"/>
              <a:gd name="connsiteY0" fmla="*/ 835819 h 835819"/>
              <a:gd name="connsiteX1" fmla="*/ 80962 w 140493"/>
              <a:gd name="connsiteY1" fmla="*/ 483394 h 835819"/>
              <a:gd name="connsiteX2" fmla="*/ 0 w 140493"/>
              <a:gd name="connsiteY2" fmla="*/ 0 h 835819"/>
              <a:gd name="connsiteX0" fmla="*/ 140493 w 140493"/>
              <a:gd name="connsiteY0" fmla="*/ 835819 h 835819"/>
              <a:gd name="connsiteX1" fmla="*/ 0 w 140493"/>
              <a:gd name="connsiteY1" fmla="*/ 0 h 835819"/>
              <a:gd name="connsiteX0" fmla="*/ 140493 w 140493"/>
              <a:gd name="connsiteY0" fmla="*/ 835819 h 835819"/>
              <a:gd name="connsiteX1" fmla="*/ 88106 w 140493"/>
              <a:gd name="connsiteY1" fmla="*/ 511969 h 835819"/>
              <a:gd name="connsiteX2" fmla="*/ 0 w 140493"/>
              <a:gd name="connsiteY2" fmla="*/ 0 h 835819"/>
              <a:gd name="connsiteX0" fmla="*/ 140493 w 140493"/>
              <a:gd name="connsiteY0" fmla="*/ 835819 h 835819"/>
              <a:gd name="connsiteX1" fmla="*/ 61912 w 140493"/>
              <a:gd name="connsiteY1" fmla="*/ 511969 h 835819"/>
              <a:gd name="connsiteX2" fmla="*/ 0 w 140493"/>
              <a:gd name="connsiteY2" fmla="*/ 0 h 835819"/>
              <a:gd name="connsiteX0" fmla="*/ 140493 w 140493"/>
              <a:gd name="connsiteY0" fmla="*/ 835819 h 835819"/>
              <a:gd name="connsiteX1" fmla="*/ 61912 w 140493"/>
              <a:gd name="connsiteY1" fmla="*/ 511969 h 835819"/>
              <a:gd name="connsiteX2" fmla="*/ 0 w 140493"/>
              <a:gd name="connsiteY2" fmla="*/ 0 h 835819"/>
              <a:gd name="connsiteX0" fmla="*/ 140493 w 140493"/>
              <a:gd name="connsiteY0" fmla="*/ 835819 h 835819"/>
              <a:gd name="connsiteX1" fmla="*/ 61912 w 140493"/>
              <a:gd name="connsiteY1" fmla="*/ 511969 h 835819"/>
              <a:gd name="connsiteX2" fmla="*/ 0 w 140493"/>
              <a:gd name="connsiteY2" fmla="*/ 0 h 835819"/>
            </a:gdLst>
            <a:ahLst/>
            <a:cxnLst>
              <a:cxn ang="0">
                <a:pos x="connsiteX0" y="connsiteY0"/>
              </a:cxn>
              <a:cxn ang="0">
                <a:pos x="connsiteX1" y="connsiteY1"/>
              </a:cxn>
              <a:cxn ang="0">
                <a:pos x="connsiteX2" y="connsiteY2"/>
              </a:cxn>
            </a:cxnLst>
            <a:rect l="l" t="t" r="r" b="b"/>
            <a:pathLst>
              <a:path w="140493" h="835819">
                <a:moveTo>
                  <a:pt x="140493" y="835819"/>
                </a:moveTo>
                <a:cubicBezTo>
                  <a:pt x="114299" y="727869"/>
                  <a:pt x="80962" y="622300"/>
                  <a:pt x="61912" y="511969"/>
                </a:cubicBezTo>
                <a:cubicBezTo>
                  <a:pt x="34131" y="338931"/>
                  <a:pt x="20637" y="170656"/>
                  <a:pt x="0" y="0"/>
                </a:cubicBezTo>
              </a:path>
            </a:pathLst>
          </a:custGeom>
          <a:ln w="57150">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32791" name="Rectangle 7"/>
          <p:cNvSpPr>
            <a:spLocks noChangeArrowheads="1"/>
          </p:cNvSpPr>
          <p:nvPr/>
        </p:nvSpPr>
        <p:spPr bwMode="auto">
          <a:xfrm>
            <a:off x="561975" y="5551488"/>
            <a:ext cx="1863725" cy="523875"/>
          </a:xfrm>
          <a:prstGeom prst="rect">
            <a:avLst/>
          </a:prstGeom>
          <a:solidFill>
            <a:srgbClr val="FFCC99"/>
          </a:solidFill>
          <a:ln w="9525" algn="ctr">
            <a:solidFill>
              <a:srgbClr val="000080"/>
            </a:solidFill>
            <a:miter lim="800000"/>
            <a:headEnd/>
            <a:tailEnd/>
          </a:ln>
        </p:spPr>
        <p:txBody>
          <a:bodyPr anchor="ctr">
            <a:spAutoFit/>
          </a:bodyPr>
          <a:lstStyle/>
          <a:p>
            <a:pPr>
              <a:buFont typeface="Arial" pitchFamily="34" charset="0"/>
              <a:buNone/>
            </a:pPr>
            <a:r>
              <a:rPr lang="en-US" sz="1400" b="1"/>
              <a:t>extraction electrode</a:t>
            </a:r>
          </a:p>
          <a:p>
            <a:pPr>
              <a:buFont typeface="Arial" pitchFamily="34" charset="0"/>
              <a:buNone/>
            </a:pPr>
            <a:r>
              <a:rPr lang="en-US" sz="1400" b="1"/>
              <a:t>placed between turns</a:t>
            </a:r>
          </a:p>
        </p:txBody>
      </p:sp>
      <p:sp>
        <p:nvSpPr>
          <p:cNvPr id="32792" name="Rectangle 7"/>
          <p:cNvSpPr>
            <a:spLocks noChangeArrowheads="1"/>
          </p:cNvSpPr>
          <p:nvPr/>
        </p:nvSpPr>
        <p:spPr bwMode="auto">
          <a:xfrm>
            <a:off x="7020272" y="5470203"/>
            <a:ext cx="1862137" cy="954107"/>
          </a:xfrm>
          <a:prstGeom prst="rect">
            <a:avLst/>
          </a:prstGeom>
          <a:solidFill>
            <a:srgbClr val="FFCC99"/>
          </a:solidFill>
          <a:ln w="9525" algn="ctr">
            <a:solidFill>
              <a:srgbClr val="000080"/>
            </a:solidFill>
            <a:miter lim="800000"/>
            <a:headEnd/>
            <a:tailEnd/>
          </a:ln>
        </p:spPr>
        <p:txBody>
          <a:bodyPr anchor="ctr">
            <a:spAutoFit/>
          </a:bodyPr>
          <a:lstStyle/>
          <a:p>
            <a:pPr>
              <a:buFont typeface="Arial" pitchFamily="34" charset="0"/>
              <a:buNone/>
            </a:pPr>
            <a:r>
              <a:rPr lang="en-US" sz="1400" b="1" dirty="0"/>
              <a:t>extraction by charge exchange in foil</a:t>
            </a:r>
          </a:p>
          <a:p>
            <a:pPr>
              <a:buFont typeface="Arial" pitchFamily="34" charset="0"/>
              <a:buNone/>
            </a:pPr>
            <a:r>
              <a:rPr lang="en-US" sz="1400" b="1" dirty="0" err="1"/>
              <a:t>eg</a:t>
            </a:r>
            <a:r>
              <a:rPr lang="en-US" sz="1400" b="1" dirty="0"/>
              <a:t>.: 	H</a:t>
            </a:r>
            <a:r>
              <a:rPr lang="en-US" sz="1400" b="1" baseline="30000" dirty="0"/>
              <a:t>- </a:t>
            </a:r>
            <a:r>
              <a:rPr lang="en-US" sz="1400" b="1" dirty="0">
                <a:sym typeface="Symbol"/>
              </a:rPr>
              <a:t> H</a:t>
            </a:r>
            <a:r>
              <a:rPr lang="en-US" sz="1400" b="1" baseline="30000" dirty="0">
                <a:sym typeface="Symbol"/>
              </a:rPr>
              <a:t>+</a:t>
            </a:r>
          </a:p>
          <a:p>
            <a:pPr>
              <a:buFont typeface="Arial" pitchFamily="34" charset="0"/>
              <a:buNone/>
            </a:pPr>
            <a:r>
              <a:rPr lang="en-US" sz="1400" b="1" dirty="0">
                <a:sym typeface="Symbol"/>
              </a:rPr>
              <a:t>	H</a:t>
            </a:r>
            <a:r>
              <a:rPr lang="en-US" sz="1400" b="1" baseline="-25000" dirty="0">
                <a:sym typeface="Symbol"/>
              </a:rPr>
              <a:t>2</a:t>
            </a:r>
            <a:r>
              <a:rPr lang="en-US" sz="1400" b="1" baseline="30000" dirty="0">
                <a:sym typeface="Symbol"/>
              </a:rPr>
              <a:t>+ </a:t>
            </a:r>
            <a:r>
              <a:rPr lang="en-US" sz="1400" b="1" dirty="0">
                <a:sym typeface="Symbol"/>
              </a:rPr>
              <a:t> 2H</a:t>
            </a:r>
            <a:r>
              <a:rPr lang="en-US" sz="1400" b="1" baseline="30000" dirty="0">
                <a:sym typeface="Symbol"/>
              </a:rPr>
              <a:t>+</a:t>
            </a:r>
            <a:endParaRPr lang="en-US" sz="1400" b="1" baseline="30000" dirty="0"/>
          </a:p>
        </p:txBody>
      </p:sp>
      <p:graphicFrame>
        <p:nvGraphicFramePr>
          <p:cNvPr id="2" name="Tabelle 1"/>
          <p:cNvGraphicFramePr>
            <a:graphicFrameLocks noGrp="1"/>
          </p:cNvGraphicFramePr>
          <p:nvPr>
            <p:extLst>
              <p:ext uri="{D42A27DB-BD31-4B8C-83A1-F6EECF244321}">
                <p14:modId xmlns:p14="http://schemas.microsoft.com/office/powerpoint/2010/main" val="1430662288"/>
              </p:ext>
            </p:extLst>
          </p:nvPr>
        </p:nvGraphicFramePr>
        <p:xfrm>
          <a:off x="6972300" y="3765074"/>
          <a:ext cx="1976398" cy="1112520"/>
        </p:xfrm>
        <a:graphic>
          <a:graphicData uri="http://schemas.openxmlformats.org/drawingml/2006/table">
            <a:tbl>
              <a:tblPr firstRow="1" bandRow="1">
                <a:tableStyleId>{D27102A9-8310-4765-A935-A1911B00CA55}</a:tableStyleId>
              </a:tblPr>
              <a:tblGrid>
                <a:gridCol w="988199">
                  <a:extLst>
                    <a:ext uri="{9D8B030D-6E8A-4147-A177-3AD203B41FA5}">
                      <a16:colId xmlns:a16="http://schemas.microsoft.com/office/drawing/2014/main" val="20000"/>
                    </a:ext>
                  </a:extLst>
                </a:gridCol>
                <a:gridCol w="988199">
                  <a:extLst>
                    <a:ext uri="{9D8B030D-6E8A-4147-A177-3AD203B41FA5}">
                      <a16:colId xmlns:a16="http://schemas.microsoft.com/office/drawing/2014/main" val="20001"/>
                    </a:ext>
                  </a:extLst>
                </a:gridCol>
              </a:tblGrid>
              <a:tr h="370840">
                <a:tc>
                  <a:txBody>
                    <a:bodyPr/>
                    <a:lstStyle/>
                    <a:p>
                      <a:r>
                        <a:rPr lang="en-US" dirty="0"/>
                        <a:t>binding</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energies</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0"/>
                  </a:ext>
                </a:extLst>
              </a:tr>
              <a:tr h="370840">
                <a:tc>
                  <a:txBody>
                    <a:bodyPr/>
                    <a:lstStyle/>
                    <a:p>
                      <a:r>
                        <a:rPr lang="en-US" dirty="0"/>
                        <a:t>H</a:t>
                      </a:r>
                      <a:r>
                        <a:rPr lang="en-US" baseline="30000" dirty="0"/>
                        <a:t>-</a:t>
                      </a:r>
                    </a:p>
                  </a:txBody>
                  <a:tcPr>
                    <a:lnL w="12700" cap="flat" cmpd="sng" algn="ctr">
                      <a:solidFill>
                        <a:schemeClr val="tx1"/>
                      </a:solidFill>
                      <a:prstDash val="solid"/>
                      <a:round/>
                      <a:headEnd type="none" w="med" len="med"/>
                      <a:tailEnd type="none" w="med" len="med"/>
                    </a:lnL>
                  </a:tcPr>
                </a:tc>
                <a:tc>
                  <a:txBody>
                    <a:bodyPr/>
                    <a:lstStyle/>
                    <a:p>
                      <a:r>
                        <a:rPr lang="en-US" dirty="0"/>
                        <a:t>H</a:t>
                      </a:r>
                      <a:r>
                        <a:rPr lang="en-US" baseline="-25000" dirty="0"/>
                        <a:t>2</a:t>
                      </a:r>
                      <a:r>
                        <a:rPr lang="en-US" baseline="30000" dirty="0"/>
                        <a:t>+</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370840">
                <a:tc>
                  <a:txBody>
                    <a:bodyPr/>
                    <a:lstStyle/>
                    <a:p>
                      <a:r>
                        <a:rPr lang="en-US" dirty="0"/>
                        <a:t>0.75eV</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dirty="0"/>
                        <a:t>15eV</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0" name="Freihandform 9"/>
          <p:cNvSpPr/>
          <p:nvPr/>
        </p:nvSpPr>
        <p:spPr>
          <a:xfrm rot="1287092">
            <a:off x="5334833" y="5082628"/>
            <a:ext cx="792006" cy="309739"/>
          </a:xfrm>
          <a:custGeom>
            <a:avLst/>
            <a:gdLst>
              <a:gd name="connsiteX0" fmla="*/ 972273 w 972273"/>
              <a:gd name="connsiteY0" fmla="*/ 45851 h 427816"/>
              <a:gd name="connsiteX1" fmla="*/ 416688 w 972273"/>
              <a:gd name="connsiteY1" fmla="*/ 34277 h 427816"/>
              <a:gd name="connsiteX2" fmla="*/ 0 w 972273"/>
              <a:gd name="connsiteY2" fmla="*/ 427816 h 427816"/>
            </a:gdLst>
            <a:ahLst/>
            <a:cxnLst>
              <a:cxn ang="0">
                <a:pos x="connsiteX0" y="connsiteY0"/>
              </a:cxn>
              <a:cxn ang="0">
                <a:pos x="connsiteX1" y="connsiteY1"/>
              </a:cxn>
              <a:cxn ang="0">
                <a:pos x="connsiteX2" y="connsiteY2"/>
              </a:cxn>
            </a:cxnLst>
            <a:rect l="l" t="t" r="r" b="b"/>
            <a:pathLst>
              <a:path w="972273" h="427816">
                <a:moveTo>
                  <a:pt x="972273" y="45851"/>
                </a:moveTo>
                <a:cubicBezTo>
                  <a:pt x="775503" y="8233"/>
                  <a:pt x="578733" y="-29384"/>
                  <a:pt x="416688" y="34277"/>
                </a:cubicBezTo>
                <a:cubicBezTo>
                  <a:pt x="254642" y="97938"/>
                  <a:pt x="127321" y="262877"/>
                  <a:pt x="0" y="427816"/>
                </a:cubicBezTo>
              </a:path>
            </a:pathLst>
          </a:custGeom>
          <a:noFill/>
          <a:ln w="57150">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4" name="Group 6"/>
          <p:cNvGrpSpPr>
            <a:grpSpLocks/>
          </p:cNvGrpSpPr>
          <p:nvPr/>
        </p:nvGrpSpPr>
        <p:grpSpPr bwMode="auto">
          <a:xfrm>
            <a:off x="4079875" y="3824288"/>
            <a:ext cx="4362450" cy="2917825"/>
            <a:chOff x="2570" y="2409"/>
            <a:chExt cx="2748" cy="1838"/>
          </a:xfrm>
        </p:grpSpPr>
        <p:pic>
          <p:nvPicPr>
            <p:cNvPr id="33804" name="Picture 7" descr="Strah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0" y="2409"/>
              <a:ext cx="2748" cy="183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sp>
          <p:nvSpPr>
            <p:cNvPr id="33805" name="Text Box 8"/>
            <p:cNvSpPr txBox="1">
              <a:spLocks noChangeArrowheads="1"/>
            </p:cNvSpPr>
            <p:nvPr/>
          </p:nvSpPr>
          <p:spPr bwMode="auto">
            <a:xfrm>
              <a:off x="3050" y="2765"/>
              <a:ext cx="1179" cy="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dirty="0">
                  <a:solidFill>
                    <a:srgbClr val="FFFFCC"/>
                  </a:solidFill>
                  <a:latin typeface="Arial" pitchFamily="34" charset="0"/>
                </a:rPr>
                <a:t>injection element in Ring</a:t>
              </a:r>
            </a:p>
          </p:txBody>
        </p:sp>
        <p:sp>
          <p:nvSpPr>
            <p:cNvPr id="33806" name="Text Box 9"/>
            <p:cNvSpPr txBox="1">
              <a:spLocks noChangeArrowheads="1"/>
            </p:cNvSpPr>
            <p:nvPr/>
          </p:nvSpPr>
          <p:spPr bwMode="auto">
            <a:xfrm>
              <a:off x="3095" y="3573"/>
              <a:ext cx="1270"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solidFill>
                    <a:srgbClr val="FFFFCC"/>
                  </a:solidFill>
                  <a:latin typeface="Arial" pitchFamily="34" charset="0"/>
                </a:rPr>
                <a:t>Tungsten stripes</a:t>
              </a:r>
            </a:p>
          </p:txBody>
        </p:sp>
        <p:sp>
          <p:nvSpPr>
            <p:cNvPr id="33807" name="Line 10"/>
            <p:cNvSpPr>
              <a:spLocks noChangeShapeType="1"/>
            </p:cNvSpPr>
            <p:nvPr/>
          </p:nvSpPr>
          <p:spPr bwMode="auto">
            <a:xfrm flipV="1">
              <a:off x="3413" y="3438"/>
              <a:ext cx="45" cy="180"/>
            </a:xfrm>
            <a:prstGeom prst="line">
              <a:avLst/>
            </a:prstGeom>
            <a:noFill/>
            <a:ln w="31750">
              <a:solidFill>
                <a:srgbClr val="FFFFCC"/>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grpSp>
      <p:pic>
        <p:nvPicPr>
          <p:cNvPr id="33795" name="Picture 2" descr="ee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825" y="692150"/>
            <a:ext cx="6872288" cy="2959100"/>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sp>
        <p:nvSpPr>
          <p:cNvPr id="33796" name="Rectangle 3"/>
          <p:cNvSpPr>
            <a:spLocks noGrp="1" noChangeArrowheads="1"/>
          </p:cNvSpPr>
          <p:nvPr>
            <p:ph type="title"/>
          </p:nvPr>
        </p:nvSpPr>
        <p:spPr>
          <a:xfrm>
            <a:off x="285750" y="142875"/>
            <a:ext cx="8583613" cy="406400"/>
          </a:xfrm>
        </p:spPr>
        <p:txBody>
          <a:bodyPr>
            <a:normAutofit fontScale="90000"/>
          </a:bodyPr>
          <a:lstStyle/>
          <a:p>
            <a:r>
              <a:rPr lang="en-US"/>
              <a:t>injection/extraction with electrostatic elements</a:t>
            </a:r>
          </a:p>
        </p:txBody>
      </p:sp>
      <p:sp>
        <p:nvSpPr>
          <p:cNvPr id="35846" name="Text Box 5"/>
          <p:cNvSpPr txBox="1">
            <a:spLocks noChangeArrowheads="1"/>
          </p:cNvSpPr>
          <p:nvPr/>
        </p:nvSpPr>
        <p:spPr bwMode="auto">
          <a:xfrm>
            <a:off x="2462213" y="1031875"/>
            <a:ext cx="2379662" cy="596900"/>
          </a:xfrm>
          <a:prstGeom prst="rect">
            <a:avLst/>
          </a:prstGeom>
          <a:noFill/>
          <a:ln w="9525" algn="ctr">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auto" hangingPunct="1">
              <a:spcBef>
                <a:spcPts val="0"/>
              </a:spcBef>
              <a:spcAft>
                <a:spcPts val="0"/>
              </a:spcAft>
              <a:defRPr/>
            </a:pPr>
            <a:r>
              <a:rPr lang="en-US" sz="1600" b="1">
                <a:solidFill>
                  <a:schemeClr val="accent1">
                    <a:lumMod val="75000"/>
                  </a:schemeClr>
                </a:solidFill>
                <a:cs typeface="+mn-cs"/>
              </a:rPr>
              <a:t>principle of extraction channel</a:t>
            </a:r>
          </a:p>
        </p:txBody>
      </p:sp>
      <p:sp>
        <p:nvSpPr>
          <p:cNvPr id="33798" name="Text Box 12"/>
          <p:cNvSpPr txBox="1">
            <a:spLocks noChangeArrowheads="1"/>
          </p:cNvSpPr>
          <p:nvPr/>
        </p:nvSpPr>
        <p:spPr bwMode="auto">
          <a:xfrm>
            <a:off x="7235825" y="692150"/>
            <a:ext cx="1841500" cy="1970088"/>
          </a:xfrm>
          <a:prstGeom prst="rect">
            <a:avLst/>
          </a:prstGeom>
          <a:solidFill>
            <a:srgbClr val="FFFFCC"/>
          </a:solidFill>
          <a:ln w="9525" algn="ctr">
            <a:solidFill>
              <a:schemeClr val="accent2"/>
            </a:solidFill>
            <a:miter lim="800000"/>
            <a:headEnd/>
            <a:tailEnd/>
          </a:ln>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600" b="1" dirty="0"/>
              <a:t>parameters extraction chan.:</a:t>
            </a:r>
          </a:p>
          <a:p>
            <a:r>
              <a:rPr lang="en-US" dirty="0" err="1"/>
              <a:t>E</a:t>
            </a:r>
            <a:r>
              <a:rPr lang="en-US" baseline="-25000" dirty="0" err="1"/>
              <a:t>k</a:t>
            </a:r>
            <a:r>
              <a:rPr lang="en-US" dirty="0"/>
              <a:t>= 590MeV</a:t>
            </a:r>
          </a:p>
          <a:p>
            <a:r>
              <a:rPr lang="en-US" dirty="0"/>
              <a:t>E = 8.8 MV/m</a:t>
            </a:r>
          </a:p>
          <a:p>
            <a:pPr>
              <a:buFont typeface="Symbol" pitchFamily="18" charset="2"/>
              <a:buChar char="q"/>
            </a:pPr>
            <a:r>
              <a:rPr lang="en-US" dirty="0">
                <a:sym typeface="Symbol" pitchFamily="18" charset="2"/>
              </a:rPr>
              <a:t> = 8.2 </a:t>
            </a:r>
            <a:r>
              <a:rPr lang="en-US" dirty="0" err="1">
                <a:sym typeface="Symbol" pitchFamily="18" charset="2"/>
              </a:rPr>
              <a:t>mrad</a:t>
            </a:r>
            <a:endParaRPr lang="en-US" dirty="0">
              <a:sym typeface="Symbol" pitchFamily="18" charset="2"/>
            </a:endParaRPr>
          </a:p>
          <a:p>
            <a:pPr>
              <a:buFont typeface="Symbol" pitchFamily="18" charset="2"/>
              <a:buChar char="r"/>
            </a:pPr>
            <a:r>
              <a:rPr lang="en-US" dirty="0">
                <a:sym typeface="Symbol" pitchFamily="18" charset="2"/>
              </a:rPr>
              <a:t> = 115 m</a:t>
            </a:r>
          </a:p>
          <a:p>
            <a:pPr>
              <a:buFont typeface="Symbol" pitchFamily="18" charset="2"/>
              <a:buNone/>
            </a:pPr>
            <a:r>
              <a:rPr lang="en-US" dirty="0">
                <a:sym typeface="Symbol" pitchFamily="18" charset="2"/>
              </a:rPr>
              <a:t>U = 144 kV</a:t>
            </a:r>
          </a:p>
        </p:txBody>
      </p:sp>
      <p:sp>
        <p:nvSpPr>
          <p:cNvPr id="33799" name="Text Box 13"/>
          <p:cNvSpPr txBox="1">
            <a:spLocks noChangeArrowheads="1"/>
          </p:cNvSpPr>
          <p:nvPr/>
        </p:nvSpPr>
        <p:spPr bwMode="auto">
          <a:xfrm>
            <a:off x="7235825" y="2708275"/>
            <a:ext cx="180022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600" b="1"/>
              <a:t>major loss mechanism is scattering in 50</a:t>
            </a:r>
            <a:r>
              <a:rPr lang="en-US" sz="1600" b="1">
                <a:sym typeface="Symbol" pitchFamily="18" charset="2"/>
              </a:rPr>
              <a:t>m electrode!</a:t>
            </a:r>
          </a:p>
        </p:txBody>
      </p:sp>
      <p:sp>
        <p:nvSpPr>
          <p:cNvPr id="4" name="Foliennummernplatzhalter 3"/>
          <p:cNvSpPr>
            <a:spLocks noGrp="1"/>
          </p:cNvSpPr>
          <p:nvPr>
            <p:ph type="sldNum" sz="quarter" idx="10"/>
          </p:nvPr>
        </p:nvSpPr>
        <p:spPr>
          <a:xfrm>
            <a:off x="6804025" y="6351588"/>
            <a:ext cx="2133600" cy="365125"/>
          </a:xfrm>
        </p:spPr>
        <p:txBody>
          <a:bodyPr/>
          <a:lstStyle/>
          <a:p>
            <a:pPr>
              <a:defRPr/>
            </a:pPr>
            <a:fld id="{4B26DD4B-C0AF-4DB1-9302-E5633B4619F3}" type="slidenum">
              <a:rPr lang="en-US"/>
              <a:pPr>
                <a:defRPr/>
              </a:pPr>
              <a:t>9</a:t>
            </a:fld>
            <a:endParaRPr lang="en-US"/>
          </a:p>
        </p:txBody>
      </p:sp>
      <p:pic>
        <p:nvPicPr>
          <p:cNvPr id="3" name="Grafik 2"/>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1421130" y="5017740"/>
            <a:ext cx="2010156" cy="571500"/>
          </a:xfrm>
          <a:prstGeom prst="rect">
            <a:avLst/>
          </a:prstGeom>
        </p:spPr>
      </p:pic>
      <p:sp>
        <p:nvSpPr>
          <p:cNvPr id="7" name="Textfeld 6"/>
          <p:cNvSpPr txBox="1"/>
          <p:nvPr/>
        </p:nvSpPr>
        <p:spPr>
          <a:xfrm>
            <a:off x="250825" y="4427820"/>
            <a:ext cx="2221865" cy="369332"/>
          </a:xfrm>
          <a:prstGeom prst="rect">
            <a:avLst/>
          </a:prstGeom>
          <a:noFill/>
        </p:spPr>
        <p:txBody>
          <a:bodyPr wrap="square" rtlCol="0">
            <a:spAutoFit/>
          </a:bodyPr>
          <a:lstStyle/>
          <a:p>
            <a:r>
              <a:rPr lang="en-US" b="1" dirty="0">
                <a:solidFill>
                  <a:srgbClr val="C00000"/>
                </a:solidFill>
              </a:rPr>
              <a:t>electrostatic rigidity:</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275,2156"/>
  <p:tag name="ORIGINALWIDTH" val="1757,78"/>
  <p:tag name="LATEXADDIN" val="\documentclass{article}&#10;\usepackage{amsmath}&#10;\pagestyle{empty}&#10;\begin{document}&#10;&#10;&#10;\begin{equation} &#10;\nu_z^2 = -\frac{R}{B_z} \frac{dB_z}{dR} + F (1+2\tan^2 \delta)&#10;\nonumber&#10;\end{equation}&#10;&#10;&#10;\end{document}"/>
  <p:tag name="IGUANATEXSIZE" val="20"/>
  <p:tag name="IGUANATEXCURSOR" val="144"/>
  <p:tag name="TRANSPARENCY" val="Wahr"/>
  <p:tag name="FILENAME" val=""/>
  <p:tag name="LATEXENGINEID" val="0"/>
  <p:tag name="TEMPFOLDER" val="C:\Users\seidel\tmp\"/>
  <p:tag name="LATEXFORMHEIGHT" val="312"/>
  <p:tag name="LATEXFORMWIDTH" val="12287,25"/>
  <p:tag name="LATEXFORMWRAP" val="Wahr"/>
  <p:tag name="BITMAPVECTOR" val="0"/>
</p:tagLst>
</file>

<file path=ppt/tags/tag10.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newcommand{\RM}[1]{\mathrm{#1}}&#10;&#10;\begin{eqnarray} &#10;\lambda_\RM{inel} (\RM{air})&amp; = &amp; 747\RM{m} \nonumber \\&#10;\lambda_\RM{inel} (\RM{CO})&amp; = &amp; 753\RM{m} \nonumber \\&#10;\lambda_\RM{inel} (\RM{H}_2)&amp; = &amp; 6110\RM{m} \nonumber \\&#10;\lambda_\RM{inel} (\RM{Ar})&amp; = &amp; 704\RM{m} \nonumber &#10;\end{eqnarray}&#10;&#10;&#10;\end{document}"/>
  <p:tag name="IGUANATEXSIZE" val="20"/>
</p:tagLst>
</file>

<file path=ppt/tags/tag11.xml><?xml version="1.0" encoding="utf-8"?>
<p:tagLst xmlns:a="http://schemas.openxmlformats.org/drawingml/2006/main" xmlns:r="http://schemas.openxmlformats.org/officeDocument/2006/relationships" xmlns:p="http://schemas.openxmlformats.org/presentationml/2006/main">
  <p:tag name="ORIGINALHEIGHT" val="266.4"/>
  <p:tag name="ORIGINALWIDTH" val="1186.8"/>
  <p:tag name="OUTPUTDPI" val="1200"/>
  <p:tag name="LATEXADDIN" val="\documentclass{article}&#10;\usepackage{amsmath}&#10;\pagestyle{empty}&#10;\begin{document}&#10;\newcommand{\RM}[1]{\mathrm{#1}}&#10;&#10;\begin{eqnarray} &#10;\lambda_\RM{eff} &amp; = &amp; \left( \frac{1}{P_0} \sum \frac{P_i}{\lambda_\RM{inel}^i} \right)^{-1} \nonumber&#10;\nonumber&#10;\end{eqnarray}&#10;&#10;&#10;\end{document}"/>
  <p:tag name="IGUANATEXSIZE" val="20"/>
  <p:tag name="IGUANATEXCURSOR" val="132"/>
  <p:tag name="TRANSPARENCY" val="Wahr"/>
  <p:tag name="FILENAME" val=""/>
  <p:tag name="INPUTTYPE" val="0"/>
  <p:tag name="LATEXENGINEID" val="0"/>
  <p:tag name="TEMPFOLDER" val="c:\temp\"/>
</p:tagLst>
</file>

<file path=ppt/tags/tag12.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k = \frac{r}{B_z} \frac{d B_z}{dr} = \mathrm{const} \\&#10;$&#10;\end{document}"/>
  <p:tag name="IGUANATEXSIZE" val="20"/>
</p:tagLst>
</file>

<file path=ppt/tags/tag13.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B(r, \theta) = B_0 \left( \frac{r}{r_0} \right)^k F(\theta)&#10;$&#10;\end{document}"/>
  <p:tag name="IGUANATEXSIZE" val="20"/>
</p:tagLst>
</file>

<file path=ppt/tags/tag14.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B(r, \theta) = B_0 \left( \frac{r}{r_0} \right)^k &#10;F \left( \theta - \xi \ln \left( \frac{r}{r_0} \right) \right)&#10;$&#10;\end{document}"/>
  <p:tag name="IGUANATEXSIZE" val="20"/>
</p:tagLst>
</file>

<file path=ppt/tags/tag15.xml><?xml version="1.0" encoding="utf-8"?>
<p:tagLst xmlns:a="http://schemas.openxmlformats.org/drawingml/2006/main" xmlns:r="http://schemas.openxmlformats.org/officeDocument/2006/relationships" xmlns:p="http://schemas.openxmlformats.org/presentationml/2006/main">
  <p:tag name="OUTPUTDPI" val="1200"/>
  <p:tag name="ORIGINALHEIGHT" val="610.4237"/>
  <p:tag name="ORIGINALWIDTH" val="1199.1"/>
  <p:tag name="LATEXADDIN" val="\documentclass{article}&#10;\IfFileExists{C:/DriveO/EPFL/Course/style/Mikes.tex}{\input{C:/DriveO/EPFL/Course/style/Mikes.tex}&#10;}{\input{C:/O/EPFL/Course/style/Mikes.tex}}&#10;\begin{align*}&#10;\eta_c &amp; \equiv \frac{\Delta \tau/\tau}{\Delta p/p} &#10;= \alpha_c - \frac{1}{\gamma^2} \nonumber \\&#10;&amp; = \beta^2 - \frac{k}{1+k}\end{align*}&#10;\end{document}"/>
  <p:tag name="IGUANATEXSIZE" val="20"/>
  <p:tag name="IGUANATEXCURSOR" val="235"/>
  <p:tag name="TRANSPARENCY" val="Wahr"/>
  <p:tag name="LATEXENGINEID" val="0"/>
  <p:tag name="TEMPFOLDER" val="c:\temp\"/>
  <p:tag name="LATEXFORMHEIGHT" val="312"/>
  <p:tag name="LATEXFORMWIDTH" val="384"/>
  <p:tag name="LATEXFORMWRAP" val="Wahr"/>
  <p:tag name="BITMAPVECTOR" val="0"/>
</p:tagLst>
</file>

<file path=ppt/tags/tag16.xml><?xml version="1.0" encoding="utf-8"?>
<p:tagLst xmlns:a="http://schemas.openxmlformats.org/drawingml/2006/main" xmlns:r="http://schemas.openxmlformats.org/officeDocument/2006/relationships" xmlns:p="http://schemas.openxmlformats.org/presentationml/2006/main">
  <p:tag name="OUTPUTDPI" val="1200"/>
  <p:tag name="ORIGINALHEIGHT" val="139.4826"/>
  <p:tag name="ORIGINALWIDTH" val="700.4124"/>
  <p:tag name="LATEXADDIN" val="\documentclass{article}&#10;\IfFileExists{C:/DriveO/EPFL/Course/style/Mikes.tex}{\input{C:/DriveO/EPFL/Course/style/Mikes.tex}&#10;}{\input{C:/O/EPFL/Course/style/Mikes.tex}}&#10;\begin{align*}&#10;\gamma_\rm{tr} = \sqrt{1+k}  &#10;\end{align*}&#10;\end{document}"/>
  <p:tag name="IGUANATEXSIZE" val="20"/>
  <p:tag name="IGUANATEXCURSOR" val="192"/>
  <p:tag name="TRANSPARENCY" val="Wahr"/>
  <p:tag name="LATEXENGINEID" val="0"/>
  <p:tag name="TEMPFOLDER" val="c:\temp\"/>
  <p:tag name="LATEXFORMHEIGHT" val="312"/>
  <p:tag name="LATEXFORMWIDTH" val="384"/>
  <p:tag name="LATEXFORMWRAP" val="Wahr"/>
  <p:tag name="BITMAPVECTOR" val="0"/>
</p:tagLst>
</file>

<file path=ppt/tags/tag17.xml><?xml version="1.0" encoding="utf-8"?>
<p:tagLst xmlns:a="http://schemas.openxmlformats.org/drawingml/2006/main" xmlns:r="http://schemas.openxmlformats.org/officeDocument/2006/relationships" xmlns:p="http://schemas.openxmlformats.org/presentationml/2006/main">
  <p:tag name="OUTPUTDPI" val="1200"/>
  <p:tag name="ORIGINALHEIGHT" val="279.715"/>
  <p:tag name="ORIGINALWIDTH" val="838.3952"/>
  <p:tag name="LATEXADDIN" val="\documentclass{article}&#10;\IfFileExists{C:/DriveO/EPFL/Course/style/Mikes.tex}{\input{C:/DriveO/EPFL/Course/style/Mikes.tex}&#10;}{\input{C:/O/EPFL/Course/style/Mikes.tex}}&#10;\begin{align*}&#10;\d{\omega}{\omega_0} = -\frac{\eta_c}{\beta^2} \, \frac{dE}{E} &#10;\end{align*}&#10;\end{document}"/>
  <p:tag name="IGUANATEXSIZE" val="20"/>
  <p:tag name="IGUANATEXCURSOR" val="246"/>
  <p:tag name="TRANSPARENCY" val="Wahr"/>
  <p:tag name="LATEXENGINEID" val="0"/>
  <p:tag name="TEMPFOLDER" val="c:\temp\"/>
  <p:tag name="LATEXFORMHEIGHT" val="312"/>
  <p:tag name="LATEXFORMWIDTH" val="384"/>
  <p:tag name="LATEXFORMWRAP" val="Wahr"/>
  <p:tag name="BITMAPVECTOR" val="0"/>
</p:tagLst>
</file>

<file path=ppt/tags/tag18.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begin{equation}&#10;B_0 \left( \frac{r}{r_0} \right)^k = B_0&#10;\left( 1 + \frac{k}{r_0} x + &#10;\frac{k(k-1)}{2 r_0^2} x^2 +&#10;\dots \right)&#10;\nonumber&#10;\end{equation}&#10;&#10;&#10;\end{document}"/>
  <p:tag name="IGUANATEXSIZE" val="20"/>
</p:tagLst>
</file>

<file path=ppt/tags/tag19.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C(p) = C(p_m) + \frac{12 \pi^2}{e^2 S^2 N L_\mathrm{fd}} &#10;\left( p - p_m \right)^2&#10;$&#10;\end{document}"/>
  <p:tag name="IGUANATEXSIZE" val="20"/>
</p:tagLst>
</file>

<file path=ppt/tags/tag2.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gamma^2 - 1&#10;$&#10;&#10;\end{document}"/>
  <p:tag name="IGUANATEXSIZE" val="20"/>
</p:tagLst>
</file>

<file path=ppt/tags/tag3.xml><?xml version="1.0" encoding="utf-8"?>
<p:tagLst xmlns:a="http://schemas.openxmlformats.org/drawingml/2006/main" xmlns:r="http://schemas.openxmlformats.org/officeDocument/2006/relationships" xmlns:p="http://schemas.openxmlformats.org/presentationml/2006/main">
  <p:tag name="ORIGINALHEIGHT" val="225"/>
  <p:tag name="ORIGINALWIDTH" val="791.4"/>
  <p:tag name="OUTPUTDPI" val="1200"/>
  <p:tag name="LATEXADDIN" val="\documentclass{article}&#10;\usepackage{amsmath}&#10;\pagestyle{empty}&#10;\newcommand{\RM}[1]{\mathrm{#1}}&#10;\begin{document}&#10;&#10;\begin{eqnarray}&#10;E \rho &amp; = &amp; \frac{\gamma +1}{\gamma} \frac{E_k}{q}&#10;\nonumber &#10;\end{eqnarray}&#10;&#10;&#10;\end{document}"/>
  <p:tag name="IGUANATEXSIZE" val="20"/>
  <p:tag name="IGUANATEXCURSOR" val="193"/>
  <p:tag name="TRANSPARENCY" val="Wahr"/>
  <p:tag name="FILENAME" val=""/>
  <p:tag name="INPUTTYPE" val="0"/>
  <p:tag name="LATEXENGINEID" val="0"/>
  <p:tag name="TEMPFOLDER" val="c:\temp\"/>
</p:tagLst>
</file>

<file path=ppt/tags/tag4.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begin{eqnarray} &#10;E_k &amp; = &amp; (\gamma - 1) E_0 \nonumber \\&#10;\rightarrow E_k^e &amp; = &amp; \frac{E_0^e}{E_0^p} E_k^p = &#10;5.4 \cdot 10^{-4} E_k^p \nonumber &#10;\end{eqnarray}&#10;&#10;&#10;\end{document}"/>
  <p:tag name="IGUANATEXSIZE" val="20"/>
</p:tagLst>
</file>

<file path=ppt/tags/tag5.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begin{eqnarray} &#10;\rho^e &amp; = &amp; \frac{E_0^e}{E_0^p} \rho^p \nonumber &#10;\end{eqnarray}&#10;&#10;&#10;\end{document}"/>
  <p:tag name="IGUANATEXSIZE" val="20"/>
</p:tagLst>
</file>

<file path=ppt/tags/tag6.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newcommand{\RM}[1]{\mathrm{#1}}&#10;&#10;\begin{eqnarray} &#10;\omega_\RM{RF} &amp; = &amp; h \cdot \omega_c \nonumber &#10;\end{eqnarray}&#10;&#10;&#10;\end{document}"/>
  <p:tag name="IGUANATEXSIZE" val="20"/>
</p:tagLst>
</file>

<file path=ppt/tags/tag7.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begin{eqnarray} &#10;f_r &amp; = &amp; \frac{c}{2} \sqrt{\frac{1}{a^2}+\frac{1}{l^2}} \nonumber&#10;\end{eqnarray}&#10;&#10;&#10;\end{document}"/>
  <p:tag name="IGUANATEXSIZE" val="20"/>
</p:tagLst>
</file>

<file path=ppt/tags/tag8.xml><?xml version="1.0" encoding="utf-8"?>
<p:tagLst xmlns:a="http://schemas.openxmlformats.org/drawingml/2006/main" xmlns:r="http://schemas.openxmlformats.org/officeDocument/2006/relationships" xmlns:p="http://schemas.openxmlformats.org/presentationml/2006/main">
  <p:tag name="TIMING" val="|13.5"/>
</p:tagLst>
</file>

<file path=ppt/tags/tag9.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newcommand{\RM}[1]{\mathrm{#1}}&#10;&#10;\begin{eqnarray} &#10;\frac{N_0-N(l)}{N_0} &amp; = &amp; 1-\exp(-l/\lambda_\RM{eff}) \approx l / \lambda_\RM{eff} \nonumber &#10;\end{eqnarray}&#10;&#10;&#10;\end{document}"/>
  <p:tag name="IGUANATEXSIZE" val="20"/>
</p:tagLst>
</file>

<file path=ppt/theme/theme1.xml><?xml version="1.0" encoding="utf-8"?>
<a:theme xmlns:a="http://schemas.openxmlformats.org/drawingml/2006/main" name="Larissa">
  <a:themeElements>
    <a:clrScheme name="Cronus">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00"/>
        </a:solidFill>
        <a:ln w="6350">
          <a:solidFill>
            <a:srgbClr val="002060"/>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tailEnd type="arrow"/>
        </a:ln>
      </a:spPr>
      <a:bodyPr/>
      <a:lstStyle/>
      <a:style>
        <a:lnRef idx="3">
          <a:schemeClr val="dk1"/>
        </a:lnRef>
        <a:fillRef idx="0">
          <a:schemeClr val="dk1"/>
        </a:fillRef>
        <a:effectRef idx="2">
          <a:schemeClr val="dk1"/>
        </a:effectRef>
        <a:fontRef idx="minor">
          <a:schemeClr val="tx1"/>
        </a:fontRef>
      </a:style>
    </a:ln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3571</Words>
  <Application>Microsoft Office PowerPoint</Application>
  <PresentationFormat>On-screen Show (4:3)</PresentationFormat>
  <Paragraphs>530</Paragraphs>
  <Slides>42</Slides>
  <Notes>22</Notes>
  <HiddenSlides>0</HiddenSlides>
  <MMClips>0</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2</vt:i4>
      </vt:variant>
      <vt:variant>
        <vt:lpstr>Slide Titles</vt:lpstr>
      </vt:variant>
      <vt:variant>
        <vt:i4>42</vt:i4>
      </vt:variant>
    </vt:vector>
  </HeadingPairs>
  <TitlesOfParts>
    <vt:vector size="58" baseType="lpstr">
      <vt:lpstr>ＭＳ Ｐゴシック</vt:lpstr>
      <vt:lpstr>Arial</vt:lpstr>
      <vt:lpstr>Arial Narrow</vt:lpstr>
      <vt:lpstr>Arial Unicode MS</vt:lpstr>
      <vt:lpstr>Calibri</vt:lpstr>
      <vt:lpstr>Cambria Math</vt:lpstr>
      <vt:lpstr>CMMI10</vt:lpstr>
      <vt:lpstr>Gill Sans</vt:lpstr>
      <vt:lpstr>NimbusRomNo9L-Regu</vt:lpstr>
      <vt:lpstr>Symbol</vt:lpstr>
      <vt:lpstr>Times</vt:lpstr>
      <vt:lpstr>Wingdings</vt:lpstr>
      <vt:lpstr>ヒラギノ角ゴ Pro W3</vt:lpstr>
      <vt:lpstr>Larissa</vt:lpstr>
      <vt:lpstr>CorelDRAW.Graphic.13</vt:lpstr>
      <vt:lpstr>Picture</vt:lpstr>
      <vt:lpstr>PowerPoint Presentation</vt:lpstr>
      <vt:lpstr>PowerPoint Presentation</vt:lpstr>
      <vt:lpstr>Cyclotrons II - Outline</vt:lpstr>
      <vt:lpstr>review of Cyclotrons-I</vt:lpstr>
      <vt:lpstr>PowerPoint Presentation</vt:lpstr>
      <vt:lpstr>cyclotron injection schemes – spiral inflector</vt:lpstr>
      <vt:lpstr>internal ion source    example COMET Cyclotron</vt:lpstr>
      <vt:lpstr>electrostatic septum and charge exchange extraction</vt:lpstr>
      <vt:lpstr>injection/extraction with electrostatic elements</vt:lpstr>
      <vt:lpstr>extraction foil</vt:lpstr>
      <vt:lpstr>example: multiple H- stripping extraction at TRIUMF</vt:lpstr>
      <vt:lpstr>example: H2+ stripping extraction in planned Daedalus cyclotron [neutrino source]</vt:lpstr>
      <vt:lpstr>PowerPoint Presentation</vt:lpstr>
      <vt:lpstr>RF acceleration</vt:lpstr>
      <vt:lpstr>box resonator</vt:lpstr>
      <vt:lpstr>cross sections of PSI resonators</vt:lpstr>
      <vt:lpstr>copper resonator in operation at PSI’s Ring cyclotron </vt:lpstr>
      <vt:lpstr>RF and Flattop Resonator</vt:lpstr>
      <vt:lpstr>50 MHz 1 MW amplifier chain for Ring cyclotron</vt:lpstr>
      <vt:lpstr>cyclotron technology: sector magnets</vt:lpstr>
      <vt:lpstr>Magnets – Fine-tuning with trim coils</vt:lpstr>
      <vt:lpstr>PowerPoint Presentation</vt:lpstr>
      <vt:lpstr>comments on cyclotron vacuum system</vt:lpstr>
      <vt:lpstr>cyclotron instrumentation  example: PSI 72MeV injector cyclotron</vt:lpstr>
      <vt:lpstr>instrumentation: radial probe for turn counting / orbit analysis</vt:lpstr>
      <vt:lpstr>instrumentation: phase probes</vt:lpstr>
      <vt:lpstr>PowerPoint Presentation</vt:lpstr>
      <vt:lpstr>Fixed Field Alternating Gradient Accelerator (FFA)</vt:lpstr>
      <vt:lpstr>Cyclotron, FFA, Synchrotron – Qualitative Comparison</vt:lpstr>
      <vt:lpstr>FFA developments over time</vt:lpstr>
      <vt:lpstr>scaling FFA</vt:lpstr>
      <vt:lpstr>Revolution Frequency Variation in Scaling FFA</vt:lpstr>
      <vt:lpstr>scaling FFA magnet design</vt:lpstr>
      <vt:lpstr>Variable Frequency RF for scaling FFA</vt:lpstr>
      <vt:lpstr>non-scaling FFA</vt:lpstr>
      <vt:lpstr>LNS FFA: serpentine acceleration</vt:lpstr>
      <vt:lpstr>PowerPoint Presentation</vt:lpstr>
      <vt:lpstr>classification of circular accelerators</vt:lpstr>
      <vt:lpstr>pro and contra cyclotron / FFA</vt:lpstr>
      <vt:lpstr>cyclotron conferences – a valuable source of knowledge</vt:lpstr>
      <vt:lpstr>some literature w.r.t. cyclotrons &amp; FFA</vt:lpstr>
      <vt:lpstr>Thank you for your attention !</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Cyclotrons</dc:subject>
  <dc:creator/>
  <cp:lastModifiedBy/>
  <cp:revision>1</cp:revision>
  <dcterms:created xsi:type="dcterms:W3CDTF">2011-05-03T06:58:56Z</dcterms:created>
  <dcterms:modified xsi:type="dcterms:W3CDTF">2022-09-22T08:35:44Z</dcterms:modified>
</cp:coreProperties>
</file>