
<file path=[Content_Types].xml><?xml version="1.0" encoding="utf-8"?>
<Types xmlns="http://schemas.openxmlformats.org/package/2006/content-types">
  <Default Extension="avi" ContentType="video/x-msvideo"/>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8.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9.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0.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1.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2.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3.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14.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notesSlides/notesSlide15.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16.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17.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18.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notesSlides/notesSlide23.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24.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25.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26.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27.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28.xml" ContentType="application/vnd.openxmlformats-officedocument.presentationml.notesSlid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notesSlides/notesSlide29.xml" ContentType="application/vnd.openxmlformats-officedocument.presentationml.notesSlide+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notesSlides/notesSlide30.xml" ContentType="application/vnd.openxmlformats-officedocument.presentationml.notesSlide+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notesSlides/notesSlide31.xml" ContentType="application/vnd.openxmlformats-officedocument.presentationml.notesSlide+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notesSlides/notesSlide32.xml" ContentType="application/vnd.openxmlformats-officedocument.presentationml.notesSlide+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notesSlides/notesSlide33.xml" ContentType="application/vnd.openxmlformats-officedocument.presentationml.notesSlide+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notesSlides/notesSlide34.xml" ContentType="application/vnd.openxmlformats-officedocument.presentationml.notesSlide+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notesSlides/notesSlide35.xml" ContentType="application/vnd.openxmlformats-officedocument.presentationml.notesSlide+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notesSlides/notesSlide36.xml" ContentType="application/vnd.openxmlformats-officedocument.presentationml.notesSlide+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notesSlides/notesSlide37.xml" ContentType="application/vnd.openxmlformats-officedocument.presentationml.notesSlide+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notesSlides/notesSlide38.xml" ContentType="application/vnd.openxmlformats-officedocument.presentationml.notesSlide+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notesSlides/notesSlide39.xml" ContentType="application/vnd.openxmlformats-officedocument.presentationml.notesSlide+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notesSlides/notesSlide40.xml" ContentType="application/vnd.openxmlformats-officedocument.presentationml.notesSlide+xml"/>
  <Override PartName="/ppt/tags/tag164.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165.xml" ContentType="application/vnd.openxmlformats-officedocument.presentationml.tags+xml"/>
  <Override PartName="/ppt/tags/tag166.xml" ContentType="application/vnd.openxmlformats-officedocument.presentationml.tags+xml"/>
  <Override PartName="/ppt/notesSlides/notesSlide44.xml" ContentType="application/vnd.openxmlformats-officedocument.presentationml.notesSlide+xml"/>
  <Override PartName="/ppt/tags/tag167.xml" ContentType="application/vnd.openxmlformats-officedocument.presentationml.tags+xml"/>
  <Override PartName="/ppt/tags/tag168.xml" ContentType="application/vnd.openxmlformats-officedocument.presentationml.tags+xml"/>
  <Override PartName="/ppt/notesSlides/notesSlide45.xml" ContentType="application/vnd.openxmlformats-officedocument.presentationml.notesSlide+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notesSlides/notesSlide46.xml" ContentType="application/vnd.openxmlformats-officedocument.presentationml.notesSlide+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notesSlides/notesSlide47.xml" ContentType="application/vnd.openxmlformats-officedocument.presentationml.notesSlide+xml"/>
  <Override PartName="/ppt/tags/tag176.xml" ContentType="application/vnd.openxmlformats-officedocument.presentationml.tags+xml"/>
  <Override PartName="/ppt/tags/tag177.xml" ContentType="application/vnd.openxmlformats-officedocument.presentationml.tags+xml"/>
  <Override PartName="/ppt/notesSlides/notesSlide48.xml" ContentType="application/vnd.openxmlformats-officedocument.presentationml.notesSlide+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notesSlides/notesSlide49.xml" ContentType="application/vnd.openxmlformats-officedocument.presentationml.notesSlide+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notesSlides/notesSlide6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0" r:id="rId1"/>
  </p:sldMasterIdLst>
  <p:notesMasterIdLst>
    <p:notesMasterId r:id="rId63"/>
  </p:notesMasterIdLst>
  <p:handoutMasterIdLst>
    <p:handoutMasterId r:id="rId64"/>
  </p:handoutMasterIdLst>
  <p:sldIdLst>
    <p:sldId id="959" r:id="rId2"/>
    <p:sldId id="980" r:id="rId3"/>
    <p:sldId id="903" r:id="rId4"/>
    <p:sldId id="910" r:id="rId5"/>
    <p:sldId id="911" r:id="rId6"/>
    <p:sldId id="904" r:id="rId7"/>
    <p:sldId id="905" r:id="rId8"/>
    <p:sldId id="853" r:id="rId9"/>
    <p:sldId id="446" r:id="rId10"/>
    <p:sldId id="989" r:id="rId11"/>
    <p:sldId id="848" r:id="rId12"/>
    <p:sldId id="992" r:id="rId13"/>
    <p:sldId id="961" r:id="rId14"/>
    <p:sldId id="858" r:id="rId15"/>
    <p:sldId id="847" r:id="rId16"/>
    <p:sldId id="860" r:id="rId17"/>
    <p:sldId id="964" r:id="rId18"/>
    <p:sldId id="863" r:id="rId19"/>
    <p:sldId id="977" r:id="rId20"/>
    <p:sldId id="837" r:id="rId21"/>
    <p:sldId id="988" r:id="rId22"/>
    <p:sldId id="870" r:id="rId23"/>
    <p:sldId id="876" r:id="rId24"/>
    <p:sldId id="880" r:id="rId25"/>
    <p:sldId id="879" r:id="rId26"/>
    <p:sldId id="885" r:id="rId27"/>
    <p:sldId id="886" r:id="rId28"/>
    <p:sldId id="891" r:id="rId29"/>
    <p:sldId id="898" r:id="rId30"/>
    <p:sldId id="887" r:id="rId31"/>
    <p:sldId id="962" r:id="rId32"/>
    <p:sldId id="892" r:id="rId33"/>
    <p:sldId id="900" r:id="rId34"/>
    <p:sldId id="967" r:id="rId35"/>
    <p:sldId id="969" r:id="rId36"/>
    <p:sldId id="970" r:id="rId37"/>
    <p:sldId id="978" r:id="rId38"/>
    <p:sldId id="971" r:id="rId39"/>
    <p:sldId id="972" r:id="rId40"/>
    <p:sldId id="979" r:id="rId41"/>
    <p:sldId id="993" r:id="rId42"/>
    <p:sldId id="909" r:id="rId43"/>
    <p:sldId id="917" r:id="rId44"/>
    <p:sldId id="918" r:id="rId45"/>
    <p:sldId id="919" r:id="rId46"/>
    <p:sldId id="955" r:id="rId47"/>
    <p:sldId id="920" r:id="rId48"/>
    <p:sldId id="921" r:id="rId49"/>
    <p:sldId id="922" r:id="rId50"/>
    <p:sldId id="923" r:id="rId51"/>
    <p:sldId id="842" r:id="rId52"/>
    <p:sldId id="926" r:id="rId53"/>
    <p:sldId id="974" r:id="rId54"/>
    <p:sldId id="975" r:id="rId55"/>
    <p:sldId id="976" r:id="rId56"/>
    <p:sldId id="434" r:id="rId57"/>
    <p:sldId id="866" r:id="rId58"/>
    <p:sldId id="867" r:id="rId59"/>
    <p:sldId id="868" r:id="rId60"/>
    <p:sldId id="579" r:id="rId61"/>
    <p:sldId id="552" r:id="rId62"/>
  </p:sldIdLst>
  <p:sldSz cx="12192000" cy="6858000"/>
  <p:notesSz cx="9926638" cy="66690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72" userDrawn="1">
          <p15:clr>
            <a:srgbClr val="A4A3A4"/>
          </p15:clr>
        </p15:guide>
        <p15:guide id="2" pos="365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FEBE9"/>
    <a:srgbClr val="0097F2"/>
    <a:srgbClr val="104282"/>
    <a:srgbClr val="BF9000"/>
    <a:srgbClr val="000000"/>
    <a:srgbClr val="5B9BD5"/>
    <a:srgbClr val="70AD47"/>
    <a:srgbClr val="2580B9"/>
    <a:srgbClr val="FFFFFF"/>
    <a:srgbClr val="2828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62243A-8B19-7340-83B8-631734A920EB}" v="66" dt="2022-09-26T14:16:02.3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68" autoAdjust="0"/>
    <p:restoredTop sz="87614" autoAdjust="0"/>
  </p:normalViewPr>
  <p:slideViewPr>
    <p:cSldViewPr snapToGrid="0" showGuides="1">
      <p:cViewPr varScale="1">
        <p:scale>
          <a:sx n="107" d="100"/>
          <a:sy n="107" d="100"/>
        </p:scale>
        <p:origin x="176" y="1344"/>
      </p:cViewPr>
      <p:guideLst>
        <p:guide orient="horz" pos="2772"/>
        <p:guide pos="3659"/>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69"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vin Shing Bruce Li" userId="6378f547-896a-4b95-bef6-11d9eff0679e" providerId="ADAL" clId="{7762243A-8B19-7340-83B8-631734A920EB}"/>
    <pc:docChg chg="custSel addSld delSld modSld modNotesMaster modHandout">
      <pc:chgData name="Kevin Shing Bruce Li" userId="6378f547-896a-4b95-bef6-11d9eff0679e" providerId="ADAL" clId="{7762243A-8B19-7340-83B8-631734A920EB}" dt="2022-09-26T14:17:07.102" v="345" actId="1076"/>
      <pc:docMkLst>
        <pc:docMk/>
      </pc:docMkLst>
      <pc:sldChg chg="del">
        <pc:chgData name="Kevin Shing Bruce Li" userId="6378f547-896a-4b95-bef6-11d9eff0679e" providerId="ADAL" clId="{7762243A-8B19-7340-83B8-631734A920EB}" dt="2022-09-23T17:02:53.715" v="2" actId="2696"/>
        <pc:sldMkLst>
          <pc:docMk/>
          <pc:sldMk cId="2639320648" sldId="539"/>
        </pc:sldMkLst>
      </pc:sldChg>
      <pc:sldChg chg="addSp modSp add del mod modAnim">
        <pc:chgData name="Kevin Shing Bruce Li" userId="6378f547-896a-4b95-bef6-11d9eff0679e" providerId="ADAL" clId="{7762243A-8B19-7340-83B8-631734A920EB}" dt="2022-09-26T14:17:07.102" v="345" actId="1076"/>
        <pc:sldMkLst>
          <pc:docMk/>
          <pc:sldMk cId="3470299616" sldId="842"/>
        </pc:sldMkLst>
        <pc:spChg chg="mod">
          <ac:chgData name="Kevin Shing Bruce Li" userId="6378f547-896a-4b95-bef6-11d9eff0679e" providerId="ADAL" clId="{7762243A-8B19-7340-83B8-631734A920EB}" dt="2022-09-26T13:02:36.217" v="233" actId="113"/>
          <ac:spMkLst>
            <pc:docMk/>
            <pc:sldMk cId="3470299616" sldId="842"/>
            <ac:spMk id="3" creationId="{00000000-0000-0000-0000-000000000000}"/>
          </ac:spMkLst>
        </pc:spChg>
        <pc:picChg chg="mod modCrop">
          <ac:chgData name="Kevin Shing Bruce Li" userId="6378f547-896a-4b95-bef6-11d9eff0679e" providerId="ADAL" clId="{7762243A-8B19-7340-83B8-631734A920EB}" dt="2022-09-26T14:16:29.768" v="293" actId="1076"/>
          <ac:picMkLst>
            <pc:docMk/>
            <pc:sldMk cId="3470299616" sldId="842"/>
            <ac:picMk id="7" creationId="{00000000-0000-0000-0000-000000000000}"/>
          </ac:picMkLst>
        </pc:picChg>
        <pc:picChg chg="add mod modCrop">
          <ac:chgData name="Kevin Shing Bruce Li" userId="6378f547-896a-4b95-bef6-11d9eff0679e" providerId="ADAL" clId="{7762243A-8B19-7340-83B8-631734A920EB}" dt="2022-09-26T14:17:07.102" v="345" actId="1076"/>
          <ac:picMkLst>
            <pc:docMk/>
            <pc:sldMk cId="3470299616" sldId="842"/>
            <ac:picMk id="8" creationId="{9B802C36-1F87-6E43-2134-B6E88B13726B}"/>
          </ac:picMkLst>
        </pc:picChg>
      </pc:sldChg>
      <pc:sldChg chg="modAnim">
        <pc:chgData name="Kevin Shing Bruce Li" userId="6378f547-896a-4b95-bef6-11d9eff0679e" providerId="ADAL" clId="{7762243A-8B19-7340-83B8-631734A920EB}" dt="2022-09-26T14:12:14.159" v="253"/>
        <pc:sldMkLst>
          <pc:docMk/>
          <pc:sldMk cId="149442905" sldId="847"/>
        </pc:sldMkLst>
      </pc:sldChg>
      <pc:sldChg chg="addSp modSp mod modAnim">
        <pc:chgData name="Kevin Shing Bruce Li" userId="6378f547-896a-4b95-bef6-11d9eff0679e" providerId="ADAL" clId="{7762243A-8B19-7340-83B8-631734A920EB}" dt="2022-09-26T12:57:50.192" v="167"/>
        <pc:sldMkLst>
          <pc:docMk/>
          <pc:sldMk cId="3652943752" sldId="964"/>
        </pc:sldMkLst>
        <pc:spChg chg="add mod">
          <ac:chgData name="Kevin Shing Bruce Li" userId="6378f547-896a-4b95-bef6-11d9eff0679e" providerId="ADAL" clId="{7762243A-8B19-7340-83B8-631734A920EB}" dt="2022-09-26T12:57:13.833" v="164" actId="1076"/>
          <ac:spMkLst>
            <pc:docMk/>
            <pc:sldMk cId="3652943752" sldId="964"/>
            <ac:spMk id="9" creationId="{BC3882A4-4DFE-14F9-73F8-9921675D035E}"/>
          </ac:spMkLst>
        </pc:spChg>
      </pc:sldChg>
      <pc:sldChg chg="modSp mod modAnim">
        <pc:chgData name="Kevin Shing Bruce Li" userId="6378f547-896a-4b95-bef6-11d9eff0679e" providerId="ADAL" clId="{7762243A-8B19-7340-83B8-631734A920EB}" dt="2022-09-26T14:10:37.967" v="251"/>
        <pc:sldMkLst>
          <pc:docMk/>
          <pc:sldMk cId="1306169851" sldId="989"/>
        </pc:sldMkLst>
        <pc:spChg chg="mod">
          <ac:chgData name="Kevin Shing Bruce Li" userId="6378f547-896a-4b95-bef6-11d9eff0679e" providerId="ADAL" clId="{7762243A-8B19-7340-83B8-631734A920EB}" dt="2022-09-26T13:03:03.377" v="246" actId="20577"/>
          <ac:spMkLst>
            <pc:docMk/>
            <pc:sldMk cId="1306169851" sldId="989"/>
            <ac:spMk id="2" creationId="{00000000-0000-0000-0000-000000000000}"/>
          </ac:spMkLst>
        </pc:spChg>
      </pc:sldChg>
      <pc:sldChg chg="del">
        <pc:chgData name="Kevin Shing Bruce Li" userId="6378f547-896a-4b95-bef6-11d9eff0679e" providerId="ADAL" clId="{7762243A-8B19-7340-83B8-631734A920EB}" dt="2022-09-23T17:02:54.320" v="3" actId="2696"/>
        <pc:sldMkLst>
          <pc:docMk/>
          <pc:sldMk cId="3850812713" sldId="991"/>
        </pc:sldMkLst>
      </pc:sldChg>
      <pc:sldChg chg="modAnim">
        <pc:chgData name="Kevin Shing Bruce Li" userId="6378f547-896a-4b95-bef6-11d9eff0679e" providerId="ADAL" clId="{7762243A-8B19-7340-83B8-631734A920EB}" dt="2022-09-26T14:11:43.826" v="252"/>
        <pc:sldMkLst>
          <pc:docMk/>
          <pc:sldMk cId="691314874" sldId="992"/>
        </pc:sldMkLst>
      </pc:sldChg>
      <pc:sldChg chg="modSp mod modAnim">
        <pc:chgData name="Kevin Shing Bruce Li" userId="6378f547-896a-4b95-bef6-11d9eff0679e" providerId="ADAL" clId="{7762243A-8B19-7340-83B8-631734A920EB}" dt="2022-09-26T13:01:00.595" v="221"/>
        <pc:sldMkLst>
          <pc:docMk/>
          <pc:sldMk cId="2568935109" sldId="993"/>
        </pc:sldMkLst>
        <pc:spChg chg="mod">
          <ac:chgData name="Kevin Shing Bruce Li" userId="6378f547-896a-4b95-bef6-11d9eff0679e" providerId="ADAL" clId="{7762243A-8B19-7340-83B8-631734A920EB}" dt="2022-09-26T13:00:49.401" v="219" actId="20577"/>
          <ac:spMkLst>
            <pc:docMk/>
            <pc:sldMk cId="2568935109" sldId="993"/>
            <ac:spMk id="3" creationId="{00000000-0000-0000-0000-000000000000}"/>
          </ac:spMkLst>
        </pc:spChg>
      </pc:sldChg>
      <pc:sldChg chg="add del">
        <pc:chgData name="Kevin Shing Bruce Li" userId="6378f547-896a-4b95-bef6-11d9eff0679e" providerId="ADAL" clId="{7762243A-8B19-7340-83B8-631734A920EB}" dt="2022-09-23T17:04:04.568" v="4" actId="2696"/>
        <pc:sldMkLst>
          <pc:docMk/>
          <pc:sldMk cId="1731541496" sldId="99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34612"/>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sz="quarter" idx="1"/>
          </p:nvPr>
        </p:nvSpPr>
        <p:spPr>
          <a:xfrm>
            <a:off x="5622798" y="0"/>
            <a:ext cx="4301543" cy="334612"/>
          </a:xfrm>
          <a:prstGeom prst="rect">
            <a:avLst/>
          </a:prstGeom>
        </p:spPr>
        <p:txBody>
          <a:bodyPr vert="horz" lIns="93177" tIns="46589" rIns="93177" bIns="46589" rtlCol="0"/>
          <a:lstStyle>
            <a:lvl1pPr algn="r">
              <a:defRPr sz="1200"/>
            </a:lvl1pPr>
          </a:lstStyle>
          <a:p>
            <a:fld id="{5D447C37-F3CA-4D3C-AB06-42A379D8AAD0}" type="datetimeFigureOut">
              <a:rPr lang="en-GB" smtClean="0"/>
              <a:t>26/09/2022</a:t>
            </a:fld>
            <a:endParaRPr lang="en-GB"/>
          </a:p>
        </p:txBody>
      </p:sp>
      <p:sp>
        <p:nvSpPr>
          <p:cNvPr id="4" name="Footer Placeholder 3"/>
          <p:cNvSpPr>
            <a:spLocks noGrp="1"/>
          </p:cNvSpPr>
          <p:nvPr>
            <p:ph type="ftr" sz="quarter" idx="2"/>
          </p:nvPr>
        </p:nvSpPr>
        <p:spPr>
          <a:xfrm>
            <a:off x="0" y="6334477"/>
            <a:ext cx="4301543" cy="334611"/>
          </a:xfrm>
          <a:prstGeom prst="rect">
            <a:avLst/>
          </a:prstGeom>
        </p:spPr>
        <p:txBody>
          <a:bodyPr vert="horz" lIns="93177" tIns="46589" rIns="93177" bIns="46589" rtlCol="0" anchor="b"/>
          <a:lstStyle>
            <a:lvl1pPr algn="l">
              <a:defRPr sz="1200"/>
            </a:lvl1pPr>
          </a:lstStyle>
          <a:p>
            <a:endParaRPr lang="en-GB"/>
          </a:p>
        </p:txBody>
      </p:sp>
      <p:sp>
        <p:nvSpPr>
          <p:cNvPr id="5" name="Slide Number Placeholder 4"/>
          <p:cNvSpPr>
            <a:spLocks noGrp="1"/>
          </p:cNvSpPr>
          <p:nvPr>
            <p:ph type="sldNum" sz="quarter" idx="3"/>
          </p:nvPr>
        </p:nvSpPr>
        <p:spPr>
          <a:xfrm>
            <a:off x="5622798" y="6334477"/>
            <a:ext cx="4301543" cy="334611"/>
          </a:xfrm>
          <a:prstGeom prst="rect">
            <a:avLst/>
          </a:prstGeom>
        </p:spPr>
        <p:txBody>
          <a:bodyPr vert="horz" lIns="93177" tIns="46589" rIns="93177" bIns="46589" rtlCol="0" anchor="b"/>
          <a:lstStyle>
            <a:lvl1pPr algn="r">
              <a:defRPr sz="1200"/>
            </a:lvl1pPr>
          </a:lstStyle>
          <a:p>
            <a:fld id="{EEA80465-AB5D-4FC7-B432-2FDADEF4CB60}" type="slidenum">
              <a:rPr lang="en-GB" smtClean="0"/>
              <a:t>‹#›</a:t>
            </a:fld>
            <a:endParaRPr lang="en-GB"/>
          </a:p>
        </p:txBody>
      </p:sp>
    </p:spTree>
    <p:extLst>
      <p:ext uri="{BB962C8B-B14F-4D97-AF65-F5344CB8AC3E}">
        <p14:creationId xmlns:p14="http://schemas.microsoft.com/office/powerpoint/2010/main" val="347063990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34612"/>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idx="1"/>
          </p:nvPr>
        </p:nvSpPr>
        <p:spPr>
          <a:xfrm>
            <a:off x="5622798" y="0"/>
            <a:ext cx="4301543" cy="334612"/>
          </a:xfrm>
          <a:prstGeom prst="rect">
            <a:avLst/>
          </a:prstGeom>
        </p:spPr>
        <p:txBody>
          <a:bodyPr vert="horz" lIns="93177" tIns="46589" rIns="93177" bIns="46589" rtlCol="0"/>
          <a:lstStyle>
            <a:lvl1pPr algn="r">
              <a:defRPr sz="1200"/>
            </a:lvl1pPr>
          </a:lstStyle>
          <a:p>
            <a:fld id="{84D72CB5-BA9E-4169-B738-294668C4FB29}" type="datetimeFigureOut">
              <a:rPr lang="en-GB" smtClean="0"/>
              <a:t>26/09/2022</a:t>
            </a:fld>
            <a:endParaRPr lang="en-GB"/>
          </a:p>
        </p:txBody>
      </p:sp>
      <p:sp>
        <p:nvSpPr>
          <p:cNvPr id="4" name="Slide Image Placeholder 3"/>
          <p:cNvSpPr>
            <a:spLocks noGrp="1" noRot="1" noChangeAspect="1"/>
          </p:cNvSpPr>
          <p:nvPr>
            <p:ph type="sldImg" idx="2"/>
          </p:nvPr>
        </p:nvSpPr>
        <p:spPr>
          <a:xfrm>
            <a:off x="2962275" y="833438"/>
            <a:ext cx="4002088" cy="2251075"/>
          </a:xfrm>
          <a:prstGeom prst="rect">
            <a:avLst/>
          </a:prstGeom>
          <a:noFill/>
          <a:ln w="12700">
            <a:solidFill>
              <a:prstClr val="black"/>
            </a:solidFill>
          </a:ln>
        </p:spPr>
        <p:txBody>
          <a:bodyPr vert="horz" lIns="93177" tIns="46589" rIns="93177" bIns="46589" rtlCol="0" anchor="ctr"/>
          <a:lstStyle/>
          <a:p>
            <a:endParaRPr lang="en-GB"/>
          </a:p>
        </p:txBody>
      </p:sp>
      <p:sp>
        <p:nvSpPr>
          <p:cNvPr id="5" name="Notes Placeholder 4"/>
          <p:cNvSpPr>
            <a:spLocks noGrp="1"/>
          </p:cNvSpPr>
          <p:nvPr>
            <p:ph type="body" sz="quarter" idx="3"/>
          </p:nvPr>
        </p:nvSpPr>
        <p:spPr>
          <a:xfrm>
            <a:off x="992664" y="3209498"/>
            <a:ext cx="7941310" cy="2625954"/>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334477"/>
            <a:ext cx="4301543" cy="334611"/>
          </a:xfrm>
          <a:prstGeom prst="rect">
            <a:avLst/>
          </a:prstGeom>
        </p:spPr>
        <p:txBody>
          <a:bodyPr vert="horz" lIns="93177" tIns="46589" rIns="93177" bIns="46589" rtlCol="0" anchor="b"/>
          <a:lstStyle>
            <a:lvl1pPr algn="l">
              <a:defRPr sz="1200"/>
            </a:lvl1pPr>
          </a:lstStyle>
          <a:p>
            <a:endParaRPr lang="en-GB"/>
          </a:p>
        </p:txBody>
      </p:sp>
      <p:sp>
        <p:nvSpPr>
          <p:cNvPr id="7" name="Slide Number Placeholder 6"/>
          <p:cNvSpPr>
            <a:spLocks noGrp="1"/>
          </p:cNvSpPr>
          <p:nvPr>
            <p:ph type="sldNum" sz="quarter" idx="5"/>
          </p:nvPr>
        </p:nvSpPr>
        <p:spPr>
          <a:xfrm>
            <a:off x="5622798" y="6334477"/>
            <a:ext cx="4301543" cy="334611"/>
          </a:xfrm>
          <a:prstGeom prst="rect">
            <a:avLst/>
          </a:prstGeom>
        </p:spPr>
        <p:txBody>
          <a:bodyPr vert="horz" lIns="93177" tIns="46589" rIns="93177" bIns="46589" rtlCol="0" anchor="b"/>
          <a:lstStyle>
            <a:lvl1pPr algn="r">
              <a:defRPr sz="1200"/>
            </a:lvl1pPr>
          </a:lstStyle>
          <a:p>
            <a:fld id="{D1C0567C-1BAA-43FC-B4E8-7C1C2D493EA7}" type="slidenum">
              <a:rPr lang="en-GB" smtClean="0"/>
              <a:t>‹#›</a:t>
            </a:fld>
            <a:endParaRPr lang="en-GB"/>
          </a:p>
        </p:txBody>
      </p:sp>
    </p:spTree>
    <p:extLst>
      <p:ext uri="{BB962C8B-B14F-4D97-AF65-F5344CB8AC3E}">
        <p14:creationId xmlns:p14="http://schemas.microsoft.com/office/powerpoint/2010/main" val="255566077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1</a:t>
            </a:fld>
            <a:endParaRPr lang="en-GB"/>
          </a:p>
        </p:txBody>
      </p:sp>
    </p:spTree>
    <p:extLst>
      <p:ext uri="{BB962C8B-B14F-4D97-AF65-F5344CB8AC3E}">
        <p14:creationId xmlns:p14="http://schemas.microsoft.com/office/powerpoint/2010/main" val="42075453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10</a:t>
            </a:fld>
            <a:endParaRPr lang="en-GB"/>
          </a:p>
        </p:txBody>
      </p:sp>
    </p:spTree>
    <p:extLst>
      <p:ext uri="{BB962C8B-B14F-4D97-AF65-F5344CB8AC3E}">
        <p14:creationId xmlns:p14="http://schemas.microsoft.com/office/powerpoint/2010/main" val="29731222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11</a:t>
            </a:fld>
            <a:endParaRPr lang="en-GB"/>
          </a:p>
        </p:txBody>
      </p:sp>
    </p:spTree>
    <p:extLst>
      <p:ext uri="{BB962C8B-B14F-4D97-AF65-F5344CB8AC3E}">
        <p14:creationId xmlns:p14="http://schemas.microsoft.com/office/powerpoint/2010/main" val="9784635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12</a:t>
            </a:fld>
            <a:endParaRPr lang="en-GB"/>
          </a:p>
        </p:txBody>
      </p:sp>
    </p:spTree>
    <p:extLst>
      <p:ext uri="{BB962C8B-B14F-4D97-AF65-F5344CB8AC3E}">
        <p14:creationId xmlns:p14="http://schemas.microsoft.com/office/powerpoint/2010/main" val="26222918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13</a:t>
            </a:fld>
            <a:endParaRPr lang="en-GB"/>
          </a:p>
        </p:txBody>
      </p:sp>
    </p:spTree>
    <p:extLst>
      <p:ext uri="{BB962C8B-B14F-4D97-AF65-F5344CB8AC3E}">
        <p14:creationId xmlns:p14="http://schemas.microsoft.com/office/powerpoint/2010/main" val="5564725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14</a:t>
            </a:fld>
            <a:endParaRPr lang="en-GB"/>
          </a:p>
        </p:txBody>
      </p:sp>
    </p:spTree>
    <p:extLst>
      <p:ext uri="{BB962C8B-B14F-4D97-AF65-F5344CB8AC3E}">
        <p14:creationId xmlns:p14="http://schemas.microsoft.com/office/powerpoint/2010/main" val="25142250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Animates this</a:t>
            </a:r>
            <a:endParaRPr lang="en-GB" dirty="0"/>
          </a:p>
        </p:txBody>
      </p:sp>
      <p:sp>
        <p:nvSpPr>
          <p:cNvPr id="4" name="Slide Number Placeholder 3"/>
          <p:cNvSpPr>
            <a:spLocks noGrp="1"/>
          </p:cNvSpPr>
          <p:nvPr>
            <p:ph type="sldNum" sz="quarter" idx="10"/>
          </p:nvPr>
        </p:nvSpPr>
        <p:spPr/>
        <p:txBody>
          <a:bodyPr/>
          <a:lstStyle/>
          <a:p>
            <a:fld id="{D1C0567C-1BAA-43FC-B4E8-7C1C2D493EA7}" type="slidenum">
              <a:rPr lang="en-GB" smtClean="0"/>
              <a:t>15</a:t>
            </a:fld>
            <a:endParaRPr lang="en-GB"/>
          </a:p>
        </p:txBody>
      </p:sp>
    </p:spTree>
    <p:extLst>
      <p:ext uri="{BB962C8B-B14F-4D97-AF65-F5344CB8AC3E}">
        <p14:creationId xmlns:p14="http://schemas.microsoft.com/office/powerpoint/2010/main" val="2306611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16</a:t>
            </a:fld>
            <a:endParaRPr lang="en-GB"/>
          </a:p>
        </p:txBody>
      </p:sp>
    </p:spTree>
    <p:extLst>
      <p:ext uri="{BB962C8B-B14F-4D97-AF65-F5344CB8AC3E}">
        <p14:creationId xmlns:p14="http://schemas.microsoft.com/office/powerpoint/2010/main" val="18036668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17</a:t>
            </a:fld>
            <a:endParaRPr lang="en-GB"/>
          </a:p>
        </p:txBody>
      </p:sp>
    </p:spTree>
    <p:extLst>
      <p:ext uri="{BB962C8B-B14F-4D97-AF65-F5344CB8AC3E}">
        <p14:creationId xmlns:p14="http://schemas.microsoft.com/office/powerpoint/2010/main" val="635710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18</a:t>
            </a:fld>
            <a:endParaRPr lang="en-GB"/>
          </a:p>
        </p:txBody>
      </p:sp>
    </p:spTree>
    <p:extLst>
      <p:ext uri="{BB962C8B-B14F-4D97-AF65-F5344CB8AC3E}">
        <p14:creationId xmlns:p14="http://schemas.microsoft.com/office/powerpoint/2010/main" val="36467787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19</a:t>
            </a:fld>
            <a:endParaRPr lang="en-GB"/>
          </a:p>
        </p:txBody>
      </p:sp>
    </p:spTree>
    <p:extLst>
      <p:ext uri="{BB962C8B-B14F-4D97-AF65-F5344CB8AC3E}">
        <p14:creationId xmlns:p14="http://schemas.microsoft.com/office/powerpoint/2010/main" val="1834474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2</a:t>
            </a:fld>
            <a:endParaRPr lang="en-GB"/>
          </a:p>
        </p:txBody>
      </p:sp>
    </p:spTree>
    <p:extLst>
      <p:ext uri="{BB962C8B-B14F-4D97-AF65-F5344CB8AC3E}">
        <p14:creationId xmlns:p14="http://schemas.microsoft.com/office/powerpoint/2010/main" val="3065912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20</a:t>
            </a:fld>
            <a:endParaRPr lang="en-GB"/>
          </a:p>
        </p:txBody>
      </p:sp>
    </p:spTree>
    <p:extLst>
      <p:ext uri="{BB962C8B-B14F-4D97-AF65-F5344CB8AC3E}">
        <p14:creationId xmlns:p14="http://schemas.microsoft.com/office/powerpoint/2010/main" val="42685110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21</a:t>
            </a:fld>
            <a:endParaRPr lang="en-GB"/>
          </a:p>
        </p:txBody>
      </p:sp>
    </p:spTree>
    <p:extLst>
      <p:ext uri="{BB962C8B-B14F-4D97-AF65-F5344CB8AC3E}">
        <p14:creationId xmlns:p14="http://schemas.microsoft.com/office/powerpoint/2010/main" val="4474923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22</a:t>
            </a:fld>
            <a:endParaRPr lang="en-GB"/>
          </a:p>
        </p:txBody>
      </p:sp>
    </p:spTree>
    <p:extLst>
      <p:ext uri="{BB962C8B-B14F-4D97-AF65-F5344CB8AC3E}">
        <p14:creationId xmlns:p14="http://schemas.microsoft.com/office/powerpoint/2010/main" val="42637737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23</a:t>
            </a:fld>
            <a:endParaRPr lang="en-GB"/>
          </a:p>
        </p:txBody>
      </p:sp>
    </p:spTree>
    <p:extLst>
      <p:ext uri="{BB962C8B-B14F-4D97-AF65-F5344CB8AC3E}">
        <p14:creationId xmlns:p14="http://schemas.microsoft.com/office/powerpoint/2010/main" val="26285434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24</a:t>
            </a:fld>
            <a:endParaRPr lang="en-GB"/>
          </a:p>
        </p:txBody>
      </p:sp>
    </p:spTree>
    <p:extLst>
      <p:ext uri="{BB962C8B-B14F-4D97-AF65-F5344CB8AC3E}">
        <p14:creationId xmlns:p14="http://schemas.microsoft.com/office/powerpoint/2010/main" val="29407224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25</a:t>
            </a:fld>
            <a:endParaRPr lang="en-GB"/>
          </a:p>
        </p:txBody>
      </p:sp>
    </p:spTree>
    <p:extLst>
      <p:ext uri="{BB962C8B-B14F-4D97-AF65-F5344CB8AC3E}">
        <p14:creationId xmlns:p14="http://schemas.microsoft.com/office/powerpoint/2010/main" val="6058438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26</a:t>
            </a:fld>
            <a:endParaRPr lang="en-GB"/>
          </a:p>
        </p:txBody>
      </p:sp>
    </p:spTree>
    <p:extLst>
      <p:ext uri="{BB962C8B-B14F-4D97-AF65-F5344CB8AC3E}">
        <p14:creationId xmlns:p14="http://schemas.microsoft.com/office/powerpoint/2010/main" val="33896921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27</a:t>
            </a:fld>
            <a:endParaRPr lang="en-GB"/>
          </a:p>
        </p:txBody>
      </p:sp>
    </p:spTree>
    <p:extLst>
      <p:ext uri="{BB962C8B-B14F-4D97-AF65-F5344CB8AC3E}">
        <p14:creationId xmlns:p14="http://schemas.microsoft.com/office/powerpoint/2010/main" val="19598116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28</a:t>
            </a:fld>
            <a:endParaRPr lang="en-GB"/>
          </a:p>
        </p:txBody>
      </p:sp>
    </p:spTree>
    <p:extLst>
      <p:ext uri="{BB962C8B-B14F-4D97-AF65-F5344CB8AC3E}">
        <p14:creationId xmlns:p14="http://schemas.microsoft.com/office/powerpoint/2010/main" val="8541141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29</a:t>
            </a:fld>
            <a:endParaRPr lang="en-GB"/>
          </a:p>
        </p:txBody>
      </p:sp>
    </p:spTree>
    <p:extLst>
      <p:ext uri="{BB962C8B-B14F-4D97-AF65-F5344CB8AC3E}">
        <p14:creationId xmlns:p14="http://schemas.microsoft.com/office/powerpoint/2010/main" val="4152357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3</a:t>
            </a:fld>
            <a:endParaRPr lang="en-GB"/>
          </a:p>
        </p:txBody>
      </p:sp>
    </p:spTree>
    <p:extLst>
      <p:ext uri="{BB962C8B-B14F-4D97-AF65-F5344CB8AC3E}">
        <p14:creationId xmlns:p14="http://schemas.microsoft.com/office/powerpoint/2010/main" val="35835813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30</a:t>
            </a:fld>
            <a:endParaRPr lang="en-GB"/>
          </a:p>
        </p:txBody>
      </p:sp>
    </p:spTree>
    <p:extLst>
      <p:ext uri="{BB962C8B-B14F-4D97-AF65-F5344CB8AC3E}">
        <p14:creationId xmlns:p14="http://schemas.microsoft.com/office/powerpoint/2010/main" val="25866585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31</a:t>
            </a:fld>
            <a:endParaRPr lang="en-GB"/>
          </a:p>
        </p:txBody>
      </p:sp>
    </p:spTree>
    <p:extLst>
      <p:ext uri="{BB962C8B-B14F-4D97-AF65-F5344CB8AC3E}">
        <p14:creationId xmlns:p14="http://schemas.microsoft.com/office/powerpoint/2010/main" val="13893366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32</a:t>
            </a:fld>
            <a:endParaRPr lang="en-GB"/>
          </a:p>
        </p:txBody>
      </p:sp>
    </p:spTree>
    <p:extLst>
      <p:ext uri="{BB962C8B-B14F-4D97-AF65-F5344CB8AC3E}">
        <p14:creationId xmlns:p14="http://schemas.microsoft.com/office/powerpoint/2010/main" val="674496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33</a:t>
            </a:fld>
            <a:endParaRPr lang="en-GB"/>
          </a:p>
        </p:txBody>
      </p:sp>
    </p:spTree>
    <p:extLst>
      <p:ext uri="{BB962C8B-B14F-4D97-AF65-F5344CB8AC3E}">
        <p14:creationId xmlns:p14="http://schemas.microsoft.com/office/powerpoint/2010/main" val="31111276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34</a:t>
            </a:fld>
            <a:endParaRPr lang="en-GB"/>
          </a:p>
        </p:txBody>
      </p:sp>
    </p:spTree>
    <p:extLst>
      <p:ext uri="{BB962C8B-B14F-4D97-AF65-F5344CB8AC3E}">
        <p14:creationId xmlns:p14="http://schemas.microsoft.com/office/powerpoint/2010/main" val="38542142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35</a:t>
            </a:fld>
            <a:endParaRPr lang="en-GB"/>
          </a:p>
        </p:txBody>
      </p:sp>
    </p:spTree>
    <p:extLst>
      <p:ext uri="{BB962C8B-B14F-4D97-AF65-F5344CB8AC3E}">
        <p14:creationId xmlns:p14="http://schemas.microsoft.com/office/powerpoint/2010/main" val="31260357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36</a:t>
            </a:fld>
            <a:endParaRPr lang="en-GB"/>
          </a:p>
        </p:txBody>
      </p:sp>
    </p:spTree>
    <p:extLst>
      <p:ext uri="{BB962C8B-B14F-4D97-AF65-F5344CB8AC3E}">
        <p14:creationId xmlns:p14="http://schemas.microsoft.com/office/powerpoint/2010/main" val="12582760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37</a:t>
            </a:fld>
            <a:endParaRPr lang="en-GB"/>
          </a:p>
        </p:txBody>
      </p:sp>
    </p:spTree>
    <p:extLst>
      <p:ext uri="{BB962C8B-B14F-4D97-AF65-F5344CB8AC3E}">
        <p14:creationId xmlns:p14="http://schemas.microsoft.com/office/powerpoint/2010/main" val="33709528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38</a:t>
            </a:fld>
            <a:endParaRPr lang="en-GB"/>
          </a:p>
        </p:txBody>
      </p:sp>
    </p:spTree>
    <p:extLst>
      <p:ext uri="{BB962C8B-B14F-4D97-AF65-F5344CB8AC3E}">
        <p14:creationId xmlns:p14="http://schemas.microsoft.com/office/powerpoint/2010/main" val="25809162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39</a:t>
            </a:fld>
            <a:endParaRPr lang="en-GB"/>
          </a:p>
        </p:txBody>
      </p:sp>
    </p:spTree>
    <p:extLst>
      <p:ext uri="{BB962C8B-B14F-4D97-AF65-F5344CB8AC3E}">
        <p14:creationId xmlns:p14="http://schemas.microsoft.com/office/powerpoint/2010/main" val="126599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4</a:t>
            </a:fld>
            <a:endParaRPr lang="en-GB"/>
          </a:p>
        </p:txBody>
      </p:sp>
    </p:spTree>
    <p:extLst>
      <p:ext uri="{BB962C8B-B14F-4D97-AF65-F5344CB8AC3E}">
        <p14:creationId xmlns:p14="http://schemas.microsoft.com/office/powerpoint/2010/main" val="553652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40</a:t>
            </a:fld>
            <a:endParaRPr lang="en-GB"/>
          </a:p>
        </p:txBody>
      </p:sp>
    </p:spTree>
    <p:extLst>
      <p:ext uri="{BB962C8B-B14F-4D97-AF65-F5344CB8AC3E}">
        <p14:creationId xmlns:p14="http://schemas.microsoft.com/office/powerpoint/2010/main" val="41051433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41</a:t>
            </a:fld>
            <a:endParaRPr lang="en-GB"/>
          </a:p>
        </p:txBody>
      </p:sp>
    </p:spTree>
    <p:extLst>
      <p:ext uri="{BB962C8B-B14F-4D97-AF65-F5344CB8AC3E}">
        <p14:creationId xmlns:p14="http://schemas.microsoft.com/office/powerpoint/2010/main" val="16352204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42</a:t>
            </a:fld>
            <a:endParaRPr lang="en-GB"/>
          </a:p>
        </p:txBody>
      </p:sp>
    </p:spTree>
    <p:extLst>
      <p:ext uri="{BB962C8B-B14F-4D97-AF65-F5344CB8AC3E}">
        <p14:creationId xmlns:p14="http://schemas.microsoft.com/office/powerpoint/2010/main" val="376355685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43</a:t>
            </a:fld>
            <a:endParaRPr lang="en-GB"/>
          </a:p>
        </p:txBody>
      </p:sp>
    </p:spTree>
    <p:extLst>
      <p:ext uri="{BB962C8B-B14F-4D97-AF65-F5344CB8AC3E}">
        <p14:creationId xmlns:p14="http://schemas.microsoft.com/office/powerpoint/2010/main" val="176989435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44</a:t>
            </a:fld>
            <a:endParaRPr lang="en-GB"/>
          </a:p>
        </p:txBody>
      </p:sp>
    </p:spTree>
    <p:extLst>
      <p:ext uri="{BB962C8B-B14F-4D97-AF65-F5344CB8AC3E}">
        <p14:creationId xmlns:p14="http://schemas.microsoft.com/office/powerpoint/2010/main" val="21711813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45</a:t>
            </a:fld>
            <a:endParaRPr lang="en-GB"/>
          </a:p>
        </p:txBody>
      </p:sp>
    </p:spTree>
    <p:extLst>
      <p:ext uri="{BB962C8B-B14F-4D97-AF65-F5344CB8AC3E}">
        <p14:creationId xmlns:p14="http://schemas.microsoft.com/office/powerpoint/2010/main" val="219431125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46</a:t>
            </a:fld>
            <a:endParaRPr lang="en-GB"/>
          </a:p>
        </p:txBody>
      </p:sp>
    </p:spTree>
    <p:extLst>
      <p:ext uri="{BB962C8B-B14F-4D97-AF65-F5344CB8AC3E}">
        <p14:creationId xmlns:p14="http://schemas.microsoft.com/office/powerpoint/2010/main" val="39056993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47</a:t>
            </a:fld>
            <a:endParaRPr lang="en-GB"/>
          </a:p>
        </p:txBody>
      </p:sp>
    </p:spTree>
    <p:extLst>
      <p:ext uri="{BB962C8B-B14F-4D97-AF65-F5344CB8AC3E}">
        <p14:creationId xmlns:p14="http://schemas.microsoft.com/office/powerpoint/2010/main" val="272611687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48</a:t>
            </a:fld>
            <a:endParaRPr lang="en-GB"/>
          </a:p>
        </p:txBody>
      </p:sp>
    </p:spTree>
    <p:extLst>
      <p:ext uri="{BB962C8B-B14F-4D97-AF65-F5344CB8AC3E}">
        <p14:creationId xmlns:p14="http://schemas.microsoft.com/office/powerpoint/2010/main" val="66371686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49</a:t>
            </a:fld>
            <a:endParaRPr lang="en-GB"/>
          </a:p>
        </p:txBody>
      </p:sp>
    </p:spTree>
    <p:extLst>
      <p:ext uri="{BB962C8B-B14F-4D97-AF65-F5344CB8AC3E}">
        <p14:creationId xmlns:p14="http://schemas.microsoft.com/office/powerpoint/2010/main" val="17072221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5</a:t>
            </a:fld>
            <a:endParaRPr lang="en-GB"/>
          </a:p>
        </p:txBody>
      </p:sp>
    </p:spTree>
    <p:extLst>
      <p:ext uri="{BB962C8B-B14F-4D97-AF65-F5344CB8AC3E}">
        <p14:creationId xmlns:p14="http://schemas.microsoft.com/office/powerpoint/2010/main" val="12634018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50</a:t>
            </a:fld>
            <a:endParaRPr lang="en-GB"/>
          </a:p>
        </p:txBody>
      </p:sp>
    </p:spTree>
    <p:extLst>
      <p:ext uri="{BB962C8B-B14F-4D97-AF65-F5344CB8AC3E}">
        <p14:creationId xmlns:p14="http://schemas.microsoft.com/office/powerpoint/2010/main" val="305687443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51</a:t>
            </a:fld>
            <a:endParaRPr lang="en-GB"/>
          </a:p>
        </p:txBody>
      </p:sp>
    </p:spTree>
    <p:extLst>
      <p:ext uri="{BB962C8B-B14F-4D97-AF65-F5344CB8AC3E}">
        <p14:creationId xmlns:p14="http://schemas.microsoft.com/office/powerpoint/2010/main" val="401311028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52</a:t>
            </a:fld>
            <a:endParaRPr lang="en-GB"/>
          </a:p>
        </p:txBody>
      </p:sp>
    </p:spTree>
    <p:extLst>
      <p:ext uri="{BB962C8B-B14F-4D97-AF65-F5344CB8AC3E}">
        <p14:creationId xmlns:p14="http://schemas.microsoft.com/office/powerpoint/2010/main" val="387396400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53</a:t>
            </a:fld>
            <a:endParaRPr lang="en-GB"/>
          </a:p>
        </p:txBody>
      </p:sp>
    </p:spTree>
    <p:extLst>
      <p:ext uri="{BB962C8B-B14F-4D97-AF65-F5344CB8AC3E}">
        <p14:creationId xmlns:p14="http://schemas.microsoft.com/office/powerpoint/2010/main" val="361424529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54</a:t>
            </a:fld>
            <a:endParaRPr lang="en-GB"/>
          </a:p>
        </p:txBody>
      </p:sp>
    </p:spTree>
    <p:extLst>
      <p:ext uri="{BB962C8B-B14F-4D97-AF65-F5344CB8AC3E}">
        <p14:creationId xmlns:p14="http://schemas.microsoft.com/office/powerpoint/2010/main" val="241316009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55</a:t>
            </a:fld>
            <a:endParaRPr lang="en-GB"/>
          </a:p>
        </p:txBody>
      </p:sp>
    </p:spTree>
    <p:extLst>
      <p:ext uri="{BB962C8B-B14F-4D97-AF65-F5344CB8AC3E}">
        <p14:creationId xmlns:p14="http://schemas.microsoft.com/office/powerpoint/2010/main" val="25069750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56</a:t>
            </a:fld>
            <a:endParaRPr lang="en-GB"/>
          </a:p>
        </p:txBody>
      </p:sp>
    </p:spTree>
    <p:extLst>
      <p:ext uri="{BB962C8B-B14F-4D97-AF65-F5344CB8AC3E}">
        <p14:creationId xmlns:p14="http://schemas.microsoft.com/office/powerpoint/2010/main" val="149492095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57</a:t>
            </a:fld>
            <a:endParaRPr lang="en-GB"/>
          </a:p>
        </p:txBody>
      </p:sp>
    </p:spTree>
    <p:extLst>
      <p:ext uri="{BB962C8B-B14F-4D97-AF65-F5344CB8AC3E}">
        <p14:creationId xmlns:p14="http://schemas.microsoft.com/office/powerpoint/2010/main" val="383795536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58</a:t>
            </a:fld>
            <a:endParaRPr lang="en-GB"/>
          </a:p>
        </p:txBody>
      </p:sp>
    </p:spTree>
    <p:extLst>
      <p:ext uri="{BB962C8B-B14F-4D97-AF65-F5344CB8AC3E}">
        <p14:creationId xmlns:p14="http://schemas.microsoft.com/office/powerpoint/2010/main" val="180731001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59</a:t>
            </a:fld>
            <a:endParaRPr lang="en-GB"/>
          </a:p>
        </p:txBody>
      </p:sp>
    </p:spTree>
    <p:extLst>
      <p:ext uri="{BB962C8B-B14F-4D97-AF65-F5344CB8AC3E}">
        <p14:creationId xmlns:p14="http://schemas.microsoft.com/office/powerpoint/2010/main" val="16050821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6</a:t>
            </a:fld>
            <a:endParaRPr lang="en-GB"/>
          </a:p>
        </p:txBody>
      </p:sp>
    </p:spTree>
    <p:extLst>
      <p:ext uri="{BB962C8B-B14F-4D97-AF65-F5344CB8AC3E}">
        <p14:creationId xmlns:p14="http://schemas.microsoft.com/office/powerpoint/2010/main" val="355823465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60</a:t>
            </a:fld>
            <a:endParaRPr lang="en-GB"/>
          </a:p>
        </p:txBody>
      </p:sp>
    </p:spTree>
    <p:extLst>
      <p:ext uri="{BB962C8B-B14F-4D97-AF65-F5344CB8AC3E}">
        <p14:creationId xmlns:p14="http://schemas.microsoft.com/office/powerpoint/2010/main" val="268772568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61</a:t>
            </a:fld>
            <a:endParaRPr lang="en-GB"/>
          </a:p>
        </p:txBody>
      </p:sp>
    </p:spTree>
    <p:extLst>
      <p:ext uri="{BB962C8B-B14F-4D97-AF65-F5344CB8AC3E}">
        <p14:creationId xmlns:p14="http://schemas.microsoft.com/office/powerpoint/2010/main" val="4263597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7</a:t>
            </a:fld>
            <a:endParaRPr lang="en-GB"/>
          </a:p>
        </p:txBody>
      </p:sp>
    </p:spTree>
    <p:extLst>
      <p:ext uri="{BB962C8B-B14F-4D97-AF65-F5344CB8AC3E}">
        <p14:creationId xmlns:p14="http://schemas.microsoft.com/office/powerpoint/2010/main" val="7585945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8</a:t>
            </a:fld>
            <a:endParaRPr lang="en-GB"/>
          </a:p>
        </p:txBody>
      </p:sp>
    </p:spTree>
    <p:extLst>
      <p:ext uri="{BB962C8B-B14F-4D97-AF65-F5344CB8AC3E}">
        <p14:creationId xmlns:p14="http://schemas.microsoft.com/office/powerpoint/2010/main" val="38602604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C0567C-1BAA-43FC-B4E8-7C1C2D493EA7}" type="slidenum">
              <a:rPr lang="en-GB" smtClean="0"/>
              <a:t>9</a:t>
            </a:fld>
            <a:endParaRPr lang="en-GB"/>
          </a:p>
        </p:txBody>
      </p:sp>
    </p:spTree>
    <p:extLst>
      <p:ext uri="{BB962C8B-B14F-4D97-AF65-F5344CB8AC3E}">
        <p14:creationId xmlns:p14="http://schemas.microsoft.com/office/powerpoint/2010/main" val="4148107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76000" y="1440000"/>
            <a:ext cx="10440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876000" y="4104000"/>
            <a:ext cx="10440000" cy="1655762"/>
          </a:xfrm>
        </p:spPr>
        <p:txBody>
          <a:bodyPr/>
          <a:lstStyle>
            <a:lvl1pPr marL="0" indent="0" algn="l">
              <a:buNone/>
              <a:defRPr sz="2400" b="1">
                <a:solidFill>
                  <a:schemeClr val="accent6">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275324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9_Diapositive de titre">
    <p:bg>
      <p:bgRef idx="1001">
        <a:schemeClr val="bg1"/>
      </p:bgRef>
    </p:bg>
    <p:spTree>
      <p:nvGrpSpPr>
        <p:cNvPr id="1" name=""/>
        <p:cNvGrpSpPr/>
        <p:nvPr/>
      </p:nvGrpSpPr>
      <p:grpSpPr>
        <a:xfrm>
          <a:off x="0" y="0"/>
          <a:ext cx="0" cy="0"/>
          <a:chOff x="0" y="0"/>
          <a:chExt cx="0" cy="0"/>
        </a:xfrm>
      </p:grpSpPr>
      <p:pic>
        <p:nvPicPr>
          <p:cNvPr id="3"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66000" y="2637165"/>
            <a:ext cx="1260000" cy="1583671"/>
          </a:xfrm>
          <a:prstGeom prst="rect">
            <a:avLst/>
          </a:prstGeom>
        </p:spPr>
      </p:pic>
    </p:spTree>
    <p:extLst>
      <p:ext uri="{BB962C8B-B14F-4D97-AF65-F5344CB8AC3E}">
        <p14:creationId xmlns:p14="http://schemas.microsoft.com/office/powerpoint/2010/main" val="14511410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4239607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ignpos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Signpost</a:t>
            </a:r>
          </a:p>
        </p:txBody>
      </p:sp>
      <p:sp>
        <p:nvSpPr>
          <p:cNvPr id="3" name="Content Placeholder 2"/>
          <p:cNvSpPr>
            <a:spLocks noGrp="1"/>
          </p:cNvSpPr>
          <p:nvPr>
            <p:ph idx="1"/>
          </p:nvPr>
        </p:nvSpPr>
        <p:spPr>
          <a:xfrm>
            <a:off x="336000" y="936000"/>
            <a:ext cx="11520000" cy="230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pic>
        <p:nvPicPr>
          <p:cNvPr id="7" name="Picture 2" descr="http://www.gatherthejews.com/wp-content/uploads/2011/07/signpost.gif"/>
          <p:cNvPicPr>
            <a:picLocks noChangeAspect="1" noChangeArrowheads="1"/>
          </p:cNvPicPr>
          <p:nvPr userDrawn="1"/>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2736000" y="0"/>
            <a:ext cx="637593" cy="864000"/>
          </a:xfrm>
          <a:prstGeom prst="rect">
            <a:avLst/>
          </a:prstGeom>
          <a:noFill/>
          <a:extLst>
            <a:ext uri="{909E8E84-426E-40dd-AFC4-6F175D3DCCD1}">
              <a14:hiddenFill xmlns="" xmlns:a14="http://schemas.microsoft.com/office/drawing/2010/main">
                <a:solidFill>
                  <a:srgbClr val="FFFFFF"/>
                </a:solidFill>
              </a14:hiddenFill>
            </a:ext>
          </a:extLst>
        </p:spPr>
      </p:pic>
      <p:sp>
        <p:nvSpPr>
          <p:cNvPr id="8" name="Content Placeholder 2"/>
          <p:cNvSpPr>
            <a:spLocks noGrp="1"/>
          </p:cNvSpPr>
          <p:nvPr>
            <p:ph idx="13"/>
          </p:nvPr>
        </p:nvSpPr>
        <p:spPr>
          <a:xfrm>
            <a:off x="336000" y="3312000"/>
            <a:ext cx="11520000" cy="273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59670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de-CH"/>
              <a:t>27. September 2022</a:t>
            </a:r>
            <a:endParaRPr lang="en-GB" dirty="0"/>
          </a:p>
        </p:txBody>
      </p:sp>
      <p:sp>
        <p:nvSpPr>
          <p:cNvPr id="5" name="Footer Placeholder 4"/>
          <p:cNvSpPr>
            <a:spLocks noGrp="1"/>
          </p:cNvSpPr>
          <p:nvPr>
            <p:ph type="ftr" sz="quarter" idx="11"/>
          </p:nvPr>
        </p:nvSpPr>
        <p:spPr/>
        <p:txBody>
          <a:bodyPr/>
          <a:lstStyle/>
          <a:p>
            <a:r>
              <a:rPr lang="fr-FR"/>
              <a:t>Kevin Li - Collective effects I - Kaunas</a:t>
            </a:r>
            <a:endParaRPr lang="en-GB" dirty="0"/>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1878899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de-CH"/>
              <a:t>27. September 2022</a:t>
            </a:r>
            <a:endParaRPr lang="en-GB"/>
          </a:p>
        </p:txBody>
      </p:sp>
      <p:sp>
        <p:nvSpPr>
          <p:cNvPr id="4" name="Footer Placeholder 3"/>
          <p:cNvSpPr>
            <a:spLocks noGrp="1"/>
          </p:cNvSpPr>
          <p:nvPr>
            <p:ph type="ftr" sz="quarter" idx="11"/>
          </p:nvPr>
        </p:nvSpPr>
        <p:spPr/>
        <p:txBody>
          <a:bodyPr/>
          <a:lstStyle/>
          <a:p>
            <a:r>
              <a:rPr lang="fr-FR"/>
              <a:t>Kevin Li - Collective effects I - Kaunas</a:t>
            </a:r>
            <a:endParaRPr lang="en-GB"/>
          </a:p>
        </p:txBody>
      </p:sp>
      <p:sp>
        <p:nvSpPr>
          <p:cNvPr id="5" name="Slide Number Placeholder 4"/>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3145939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CH"/>
              <a:t>27. September 2022</a:t>
            </a:r>
            <a:endParaRPr lang="en-GB"/>
          </a:p>
        </p:txBody>
      </p:sp>
      <p:sp>
        <p:nvSpPr>
          <p:cNvPr id="3" name="Footer Placeholder 2"/>
          <p:cNvSpPr>
            <a:spLocks noGrp="1"/>
          </p:cNvSpPr>
          <p:nvPr>
            <p:ph type="ftr" sz="quarter" idx="11"/>
          </p:nvPr>
        </p:nvSpPr>
        <p:spPr/>
        <p:txBody>
          <a:bodyPr/>
          <a:lstStyle/>
          <a:p>
            <a:r>
              <a:rPr lang="fr-FR"/>
              <a:t>Kevin Li - Collective effects I - Kaunas</a:t>
            </a:r>
            <a:endParaRPr lang="en-GB"/>
          </a:p>
        </p:txBody>
      </p:sp>
      <p:sp>
        <p:nvSpPr>
          <p:cNvPr id="4" name="Slide Number Placeholder 3"/>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1971799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rgbClr val="104282"/>
        </a:solidFill>
        <a:effectLst/>
      </p:bgPr>
    </p:bg>
    <p:spTree>
      <p:nvGrpSpPr>
        <p:cNvPr id="1" name=""/>
        <p:cNvGrpSpPr/>
        <p:nvPr/>
      </p:nvGrpSpPr>
      <p:grpSpPr>
        <a:xfrm>
          <a:off x="0" y="0"/>
          <a:ext cx="0" cy="0"/>
          <a:chOff x="0" y="0"/>
          <a:chExt cx="0" cy="0"/>
        </a:xfrm>
      </p:grpSpPr>
      <p:pic>
        <p:nvPicPr>
          <p:cNvPr id="3"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000" y="2181663"/>
            <a:ext cx="2520000" cy="2494674"/>
          </a:xfrm>
          <a:prstGeom prst="rect">
            <a:avLst/>
          </a:prstGeom>
        </p:spPr>
      </p:pic>
    </p:spTree>
    <p:extLst>
      <p:ext uri="{BB962C8B-B14F-4D97-AF65-F5344CB8AC3E}">
        <p14:creationId xmlns:p14="http://schemas.microsoft.com/office/powerpoint/2010/main" val="785263488"/>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7_Diapositive de titre">
    <p:bg>
      <p:bgPr>
        <a:solidFill>
          <a:srgbClr val="104282"/>
        </a:solidFill>
        <a:effectLst/>
      </p:bgPr>
    </p:bg>
    <p:spTree>
      <p:nvGrpSpPr>
        <p:cNvPr id="1" name=""/>
        <p:cNvGrpSpPr/>
        <p:nvPr/>
      </p:nvGrpSpPr>
      <p:grpSpPr>
        <a:xfrm>
          <a:off x="0" y="0"/>
          <a:ext cx="0" cy="0"/>
          <a:chOff x="0" y="0"/>
          <a:chExt cx="0" cy="0"/>
        </a:xfrm>
      </p:grpSpPr>
      <p:pic>
        <p:nvPicPr>
          <p:cNvPr id="4"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66000" y="2640709"/>
            <a:ext cx="1260000" cy="1576582"/>
          </a:xfrm>
          <a:prstGeom prst="rect">
            <a:avLst/>
          </a:prstGeom>
        </p:spPr>
      </p:pic>
    </p:spTree>
    <p:extLst>
      <p:ext uri="{BB962C8B-B14F-4D97-AF65-F5344CB8AC3E}">
        <p14:creationId xmlns:p14="http://schemas.microsoft.com/office/powerpoint/2010/main" val="4036405612"/>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8_Diapositive de titre">
    <p:bg>
      <p:bgPr>
        <a:solidFill>
          <a:schemeClr val="tx1"/>
        </a:solidFill>
        <a:effectLst/>
      </p:bgPr>
    </p:bg>
    <p:spTree>
      <p:nvGrpSpPr>
        <p:cNvPr id="1" name=""/>
        <p:cNvGrpSpPr/>
        <p:nvPr/>
      </p:nvGrpSpPr>
      <p:grpSpPr>
        <a:xfrm>
          <a:off x="0" y="0"/>
          <a:ext cx="0" cy="0"/>
          <a:chOff x="0" y="0"/>
          <a:chExt cx="0" cy="0"/>
        </a:xfrm>
      </p:grpSpPr>
      <p:pic>
        <p:nvPicPr>
          <p:cNvPr id="3" name="Picture 2"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000" y="2169000"/>
            <a:ext cx="2520000" cy="2520000"/>
          </a:xfrm>
          <a:prstGeom prst="rect">
            <a:avLst/>
          </a:prstGeom>
        </p:spPr>
      </p:pic>
    </p:spTree>
    <p:extLst>
      <p:ext uri="{BB962C8B-B14F-4D97-AF65-F5344CB8AC3E}">
        <p14:creationId xmlns:p14="http://schemas.microsoft.com/office/powerpoint/2010/main" val="3371833934"/>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6000" y="144000"/>
            <a:ext cx="11520000" cy="648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36000" y="900000"/>
            <a:ext cx="11520000" cy="54000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92000" y="6462000"/>
            <a:ext cx="2160000" cy="360000"/>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27. September 2022</a:t>
            </a:r>
            <a:endParaRPr lang="en-GB" dirty="0"/>
          </a:p>
        </p:txBody>
      </p:sp>
      <p:sp>
        <p:nvSpPr>
          <p:cNvPr id="5" name="Footer Placeholder 4"/>
          <p:cNvSpPr>
            <a:spLocks noGrp="1"/>
          </p:cNvSpPr>
          <p:nvPr>
            <p:ph type="ftr" sz="quarter" idx="3"/>
          </p:nvPr>
        </p:nvSpPr>
        <p:spPr>
          <a:xfrm>
            <a:off x="4164000" y="6462000"/>
            <a:ext cx="4320000" cy="3600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Kevin Li - Collective effects I - Kaunas</a:t>
            </a:r>
            <a:endParaRPr lang="en-GB" dirty="0"/>
          </a:p>
        </p:txBody>
      </p:sp>
      <p:sp>
        <p:nvSpPr>
          <p:cNvPr id="6" name="Slide Number Placeholder 5"/>
          <p:cNvSpPr>
            <a:spLocks noGrp="1"/>
          </p:cNvSpPr>
          <p:nvPr>
            <p:ph type="sldNum" sz="quarter" idx="4"/>
          </p:nvPr>
        </p:nvSpPr>
        <p:spPr>
          <a:xfrm>
            <a:off x="9696000" y="6462000"/>
            <a:ext cx="2160000" cy="360000"/>
          </a:xfrm>
          <a:prstGeom prst="rect">
            <a:avLst/>
          </a:prstGeom>
        </p:spPr>
        <p:txBody>
          <a:bodyPr vert="horz" lIns="91440" tIns="45720" rIns="91440" bIns="45720" rtlCol="0" anchor="ctr"/>
          <a:lstStyle>
            <a:lvl1pPr algn="r">
              <a:defRPr sz="1200">
                <a:solidFill>
                  <a:schemeClr val="tx1">
                    <a:tint val="75000"/>
                  </a:schemeClr>
                </a:solidFill>
              </a:defRPr>
            </a:lvl1pPr>
          </a:lstStyle>
          <a:p>
            <a:fld id="{9EA1AA69-EDB9-4143-818B-2B18FE6932EA}" type="slidenum">
              <a:rPr lang="en-GB" smtClean="0"/>
              <a:t>‹#›</a:t>
            </a:fld>
            <a:endParaRPr lang="en-GB"/>
          </a:p>
        </p:txBody>
      </p:sp>
      <p:cxnSp>
        <p:nvCxnSpPr>
          <p:cNvPr id="8" name="Straight Arrow Connector 7"/>
          <p:cNvCxnSpPr/>
          <p:nvPr userDrawn="1"/>
        </p:nvCxnSpPr>
        <p:spPr>
          <a:xfrm>
            <a:off x="774000" y="6462000"/>
            <a:ext cx="11088000" cy="0"/>
          </a:xfrm>
          <a:prstGeom prst="straightConnector1">
            <a:avLst/>
          </a:prstGeom>
          <a:ln w="28575">
            <a:solidFill>
              <a:srgbClr val="104282"/>
            </a:solidFill>
            <a:headEnd type="none"/>
            <a:tailEnd type="oval"/>
          </a:ln>
        </p:spPr>
        <p:style>
          <a:lnRef idx="1">
            <a:schemeClr val="accent1"/>
          </a:lnRef>
          <a:fillRef idx="0">
            <a:schemeClr val="accent1"/>
          </a:fillRef>
          <a:effectRef idx="0">
            <a:schemeClr val="accent1"/>
          </a:effectRef>
          <a:fontRef idx="minor">
            <a:schemeClr val="tx1"/>
          </a:fontRef>
        </p:style>
      </p:cxnSp>
      <p:pic>
        <p:nvPicPr>
          <p:cNvPr id="12" name="Picture 2" descr="http://cas.web.cern.ch/cas/CASlogo.jpg"/>
          <p:cNvPicPr>
            <a:picLocks noChangeAspect="1" noChangeArrowheads="1"/>
          </p:cNvPicPr>
          <p:nvPr userDrawn="1"/>
        </p:nvPicPr>
        <p:blipFill>
          <a:blip r:embed="rId12"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11048400" y="72000"/>
            <a:ext cx="1070460" cy="684000"/>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Rectangle 13"/>
          <p:cNvSpPr>
            <a:spLocks noChangeAspect="1"/>
          </p:cNvSpPr>
          <p:nvPr userDrawn="1"/>
        </p:nvSpPr>
        <p:spPr>
          <a:xfrm>
            <a:off x="72000" y="6066000"/>
            <a:ext cx="720000" cy="720000"/>
          </a:xfrm>
          <a:prstGeom prst="rect">
            <a:avLst/>
          </a:prstGeom>
          <a:solidFill>
            <a:srgbClr val="104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44000" y="6138000"/>
            <a:ext cx="648000" cy="648000"/>
          </a:xfrm>
          <a:prstGeom prst="rect">
            <a:avLst/>
          </a:prstGeom>
        </p:spPr>
      </p:pic>
    </p:spTree>
    <p:extLst>
      <p:ext uri="{BB962C8B-B14F-4D97-AF65-F5344CB8AC3E}">
        <p14:creationId xmlns:p14="http://schemas.microsoft.com/office/powerpoint/2010/main" val="625568552"/>
      </p:ext>
    </p:extLst>
  </p:cSld>
  <p:clrMap bg1="lt1" tx1="dk1" bg2="lt2" tx2="dk2" accent1="accent1" accent2="accent2" accent3="accent3" accent4="accent4" accent5="accent5" accent6="accent6" hlink="hlink" folHlink="folHlink"/>
  <p:sldLayoutIdLst>
    <p:sldLayoutId id="2147483718" r:id="rId1"/>
    <p:sldLayoutId id="2147483702" r:id="rId2"/>
    <p:sldLayoutId id="2147483717" r:id="rId3"/>
    <p:sldLayoutId id="2147483703" r:id="rId4"/>
    <p:sldLayoutId id="2147483706" r:id="rId5"/>
    <p:sldLayoutId id="2147483707" r:id="rId6"/>
    <p:sldLayoutId id="2147483713" r:id="rId7"/>
    <p:sldLayoutId id="2147483714" r:id="rId8"/>
    <p:sldLayoutId id="2147483715" r:id="rId9"/>
    <p:sldLayoutId id="2147483716" r:id="rId10"/>
  </p:sldLayoutIdLst>
  <p:hf hdr="0"/>
  <p:txStyles>
    <p:titleStyle>
      <a:lvl1pPr algn="l" defTabSz="914400" rtl="0" eaLnBrk="1" latinLnBrk="0" hangingPunct="1">
        <a:lnSpc>
          <a:spcPct val="90000"/>
        </a:lnSpc>
        <a:spcBef>
          <a:spcPct val="0"/>
        </a:spcBef>
        <a:buNone/>
        <a:defRPr sz="3600" kern="1200">
          <a:solidFill>
            <a:srgbClr val="0097F2"/>
          </a:solidFill>
          <a:effectLst>
            <a:outerShdw blurRad="38100" dist="38100" dir="2700000" algn="tl">
              <a:srgbClr val="000000">
                <a:alpha val="43137"/>
              </a:srgbClr>
            </a:outerShdw>
          </a:effectLst>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28.png"/><Relationship Id="rId3" Type="http://schemas.openxmlformats.org/officeDocument/2006/relationships/tags" Target="../tags/tag24.xml"/><Relationship Id="rId7" Type="http://schemas.openxmlformats.org/officeDocument/2006/relationships/notesSlide" Target="../notesSlides/notesSlide10.xml"/><Relationship Id="rId12" Type="http://schemas.openxmlformats.org/officeDocument/2006/relationships/image" Target="../media/image14.pn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slideLayout" Target="../slideLayouts/slideLayout2.xml"/><Relationship Id="rId11" Type="http://schemas.openxmlformats.org/officeDocument/2006/relationships/image" Target="../media/image13.png"/><Relationship Id="rId5" Type="http://schemas.openxmlformats.org/officeDocument/2006/relationships/tags" Target="../tags/tag26.xml"/><Relationship Id="rId15" Type="http://schemas.openxmlformats.org/officeDocument/2006/relationships/image" Target="../media/image30.png"/><Relationship Id="rId10" Type="http://schemas.openxmlformats.org/officeDocument/2006/relationships/image" Target="../media/image12.png"/><Relationship Id="rId4" Type="http://schemas.openxmlformats.org/officeDocument/2006/relationships/tags" Target="../tags/tag25.xml"/><Relationship Id="rId9" Type="http://schemas.openxmlformats.org/officeDocument/2006/relationships/image" Target="../media/image11.png"/><Relationship Id="rId14" Type="http://schemas.openxmlformats.org/officeDocument/2006/relationships/image" Target="../media/image29.png"/></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31.png"/><Relationship Id="rId18" Type="http://schemas.openxmlformats.org/officeDocument/2006/relationships/image" Target="../media/image35.png"/><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image" Target="../media/image15.png"/><Relationship Id="rId17" Type="http://schemas.openxmlformats.org/officeDocument/2006/relationships/image" Target="../media/image18.png"/><Relationship Id="rId2" Type="http://schemas.openxmlformats.org/officeDocument/2006/relationships/tags" Target="../tags/tag28.xml"/><Relationship Id="rId16" Type="http://schemas.openxmlformats.org/officeDocument/2006/relationships/image" Target="../media/image34.png"/><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image" Target="../media/image12.png"/><Relationship Id="rId5" Type="http://schemas.openxmlformats.org/officeDocument/2006/relationships/tags" Target="../tags/tag31.xml"/><Relationship Id="rId15" Type="http://schemas.openxmlformats.org/officeDocument/2006/relationships/image" Target="../media/image33.png"/><Relationship Id="rId10" Type="http://schemas.openxmlformats.org/officeDocument/2006/relationships/image" Target="../media/image11.png"/><Relationship Id="rId4" Type="http://schemas.openxmlformats.org/officeDocument/2006/relationships/tags" Target="../tags/tag30.xml"/><Relationship Id="rId9" Type="http://schemas.openxmlformats.org/officeDocument/2006/relationships/notesSlide" Target="../notesSlides/notesSlide11.xml"/><Relationship Id="rId14" Type="http://schemas.openxmlformats.org/officeDocument/2006/relationships/image" Target="../media/image32.png"/></Relationships>
</file>

<file path=ppt/slides/_rels/slide12.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image" Target="../media/image15.png"/><Relationship Id="rId18" Type="http://schemas.openxmlformats.org/officeDocument/2006/relationships/image" Target="../media/image18.png"/><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image" Target="../media/image12.png"/><Relationship Id="rId17" Type="http://schemas.openxmlformats.org/officeDocument/2006/relationships/image" Target="../media/image34.png"/><Relationship Id="rId2" Type="http://schemas.openxmlformats.org/officeDocument/2006/relationships/tags" Target="../tags/tag35.xml"/><Relationship Id="rId16" Type="http://schemas.openxmlformats.org/officeDocument/2006/relationships/image" Target="../media/image33.png"/><Relationship Id="rId20" Type="http://schemas.openxmlformats.org/officeDocument/2006/relationships/image" Target="../media/image36.png"/><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image" Target="../media/image11.png"/><Relationship Id="rId5" Type="http://schemas.openxmlformats.org/officeDocument/2006/relationships/tags" Target="../tags/tag38.xml"/><Relationship Id="rId15" Type="http://schemas.openxmlformats.org/officeDocument/2006/relationships/image" Target="../media/image32.png"/><Relationship Id="rId10" Type="http://schemas.openxmlformats.org/officeDocument/2006/relationships/notesSlide" Target="../notesSlides/notesSlide12.xml"/><Relationship Id="rId19" Type="http://schemas.openxmlformats.org/officeDocument/2006/relationships/image" Target="../media/image35.png"/><Relationship Id="rId4" Type="http://schemas.openxmlformats.org/officeDocument/2006/relationships/tags" Target="../tags/tag37.xml"/><Relationship Id="rId9" Type="http://schemas.openxmlformats.org/officeDocument/2006/relationships/slideLayout" Target="../slideLayouts/slideLayout2.xml"/><Relationship Id="rId14" Type="http://schemas.openxmlformats.org/officeDocument/2006/relationships/image" Target="../media/image31.png"/></Relationships>
</file>

<file path=ppt/slides/_rels/slide13.xml.rels><?xml version="1.0" encoding="UTF-8" standalone="yes"?>
<Relationships xmlns="http://schemas.openxmlformats.org/package/2006/relationships"><Relationship Id="rId8" Type="http://schemas.openxmlformats.org/officeDocument/2006/relationships/tags" Target="../tags/tag49.xml"/><Relationship Id="rId13" Type="http://schemas.openxmlformats.org/officeDocument/2006/relationships/image" Target="../media/image15.png"/><Relationship Id="rId18" Type="http://schemas.openxmlformats.org/officeDocument/2006/relationships/image" Target="../media/image37.png"/><Relationship Id="rId3" Type="http://schemas.openxmlformats.org/officeDocument/2006/relationships/tags" Target="../tags/tag44.xml"/><Relationship Id="rId21" Type="http://schemas.openxmlformats.org/officeDocument/2006/relationships/image" Target="../media/image40.png"/><Relationship Id="rId7" Type="http://schemas.openxmlformats.org/officeDocument/2006/relationships/tags" Target="../tags/tag48.xml"/><Relationship Id="rId12" Type="http://schemas.openxmlformats.org/officeDocument/2006/relationships/image" Target="../media/image12.png"/><Relationship Id="rId17" Type="http://schemas.openxmlformats.org/officeDocument/2006/relationships/image" Target="../media/image18.png"/><Relationship Id="rId2" Type="http://schemas.openxmlformats.org/officeDocument/2006/relationships/tags" Target="../tags/tag43.xml"/><Relationship Id="rId16" Type="http://schemas.openxmlformats.org/officeDocument/2006/relationships/image" Target="../media/image34.png"/><Relationship Id="rId20" Type="http://schemas.openxmlformats.org/officeDocument/2006/relationships/image" Target="../media/image39.png"/><Relationship Id="rId1" Type="http://schemas.openxmlformats.org/officeDocument/2006/relationships/tags" Target="../tags/tag42.xml"/><Relationship Id="rId6" Type="http://schemas.openxmlformats.org/officeDocument/2006/relationships/tags" Target="../tags/tag47.xml"/><Relationship Id="rId11" Type="http://schemas.openxmlformats.org/officeDocument/2006/relationships/image" Target="../media/image11.png"/><Relationship Id="rId5" Type="http://schemas.openxmlformats.org/officeDocument/2006/relationships/tags" Target="../tags/tag46.xml"/><Relationship Id="rId15" Type="http://schemas.openxmlformats.org/officeDocument/2006/relationships/image" Target="../media/image32.png"/><Relationship Id="rId10" Type="http://schemas.openxmlformats.org/officeDocument/2006/relationships/notesSlide" Target="../notesSlides/notesSlide13.xml"/><Relationship Id="rId19" Type="http://schemas.openxmlformats.org/officeDocument/2006/relationships/image" Target="../media/image38.png"/><Relationship Id="rId4" Type="http://schemas.openxmlformats.org/officeDocument/2006/relationships/tags" Target="../tags/tag45.xml"/><Relationship Id="rId9" Type="http://schemas.openxmlformats.org/officeDocument/2006/relationships/slideLayout" Target="../slideLayouts/slideLayout2.xml"/><Relationship Id="rId14" Type="http://schemas.openxmlformats.org/officeDocument/2006/relationships/image" Target="../media/image31.png"/></Relationships>
</file>

<file path=ppt/slides/_rels/slide1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4.png"/><Relationship Id="rId3" Type="http://schemas.openxmlformats.org/officeDocument/2006/relationships/tags" Target="../tags/tag52.xml"/><Relationship Id="rId7" Type="http://schemas.openxmlformats.org/officeDocument/2006/relationships/notesSlide" Target="../notesSlides/notesSlide14.xml"/><Relationship Id="rId12" Type="http://schemas.openxmlformats.org/officeDocument/2006/relationships/image" Target="../media/image32.pn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slideLayout" Target="../slideLayouts/slideLayout2.xml"/><Relationship Id="rId11" Type="http://schemas.openxmlformats.org/officeDocument/2006/relationships/image" Target="../media/image31.png"/><Relationship Id="rId5" Type="http://schemas.openxmlformats.org/officeDocument/2006/relationships/tags" Target="../tags/tag54.xml"/><Relationship Id="rId15" Type="http://schemas.openxmlformats.org/officeDocument/2006/relationships/image" Target="../media/image18.png"/><Relationship Id="rId10" Type="http://schemas.openxmlformats.org/officeDocument/2006/relationships/image" Target="../media/image15.png"/><Relationship Id="rId4" Type="http://schemas.openxmlformats.org/officeDocument/2006/relationships/tags" Target="../tags/tag53.xml"/><Relationship Id="rId9" Type="http://schemas.openxmlformats.org/officeDocument/2006/relationships/image" Target="../media/image12.png"/><Relationship Id="rId1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2.png"/><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41.png"/><Relationship Id="rId5" Type="http://schemas.openxmlformats.org/officeDocument/2006/relationships/image" Target="../media/image37.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4.png"/><Relationship Id="rId3" Type="http://schemas.openxmlformats.org/officeDocument/2006/relationships/tags" Target="../tags/tag59.xml"/><Relationship Id="rId7" Type="http://schemas.openxmlformats.org/officeDocument/2006/relationships/notesSlide" Target="../notesSlides/notesSlide16.xml"/><Relationship Id="rId12" Type="http://schemas.openxmlformats.org/officeDocument/2006/relationships/image" Target="../media/image32.png"/><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slideLayout" Target="../slideLayouts/slideLayout2.xml"/><Relationship Id="rId11" Type="http://schemas.openxmlformats.org/officeDocument/2006/relationships/image" Target="../media/image31.png"/><Relationship Id="rId5" Type="http://schemas.openxmlformats.org/officeDocument/2006/relationships/tags" Target="../tags/tag61.xml"/><Relationship Id="rId15" Type="http://schemas.openxmlformats.org/officeDocument/2006/relationships/image" Target="../media/image37.png"/><Relationship Id="rId10" Type="http://schemas.openxmlformats.org/officeDocument/2006/relationships/image" Target="../media/image15.png"/><Relationship Id="rId4" Type="http://schemas.openxmlformats.org/officeDocument/2006/relationships/tags" Target="../tags/tag60.xml"/><Relationship Id="rId9" Type="http://schemas.openxmlformats.org/officeDocument/2006/relationships/image" Target="../media/image12.png"/><Relationship Id="rId14" Type="http://schemas.openxmlformats.org/officeDocument/2006/relationships/image" Target="../media/image18.png"/></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7.xml"/><Relationship Id="rId13" Type="http://schemas.openxmlformats.org/officeDocument/2006/relationships/image" Target="../media/image32.png"/><Relationship Id="rId3" Type="http://schemas.openxmlformats.org/officeDocument/2006/relationships/tags" Target="../tags/tag64.xml"/><Relationship Id="rId7" Type="http://schemas.openxmlformats.org/officeDocument/2006/relationships/slideLayout" Target="../slideLayouts/slideLayout2.xml"/><Relationship Id="rId12" Type="http://schemas.openxmlformats.org/officeDocument/2006/relationships/image" Target="../media/image31.png"/><Relationship Id="rId17" Type="http://schemas.openxmlformats.org/officeDocument/2006/relationships/image" Target="../media/image43.png"/><Relationship Id="rId2" Type="http://schemas.openxmlformats.org/officeDocument/2006/relationships/tags" Target="../tags/tag63.xml"/><Relationship Id="rId16" Type="http://schemas.openxmlformats.org/officeDocument/2006/relationships/image" Target="../media/image37.png"/><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image" Target="../media/image15.png"/><Relationship Id="rId5" Type="http://schemas.openxmlformats.org/officeDocument/2006/relationships/tags" Target="../tags/tag66.xml"/><Relationship Id="rId15" Type="http://schemas.openxmlformats.org/officeDocument/2006/relationships/image" Target="../media/image18.png"/><Relationship Id="rId10" Type="http://schemas.openxmlformats.org/officeDocument/2006/relationships/image" Target="../media/image12.png"/><Relationship Id="rId4" Type="http://schemas.openxmlformats.org/officeDocument/2006/relationships/tags" Target="../tags/tag65.xml"/><Relationship Id="rId9" Type="http://schemas.openxmlformats.org/officeDocument/2006/relationships/image" Target="../media/image11.png"/><Relationship Id="rId14" Type="http://schemas.openxmlformats.org/officeDocument/2006/relationships/image" Target="../media/image34.png"/></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8.xml"/><Relationship Id="rId13" Type="http://schemas.openxmlformats.org/officeDocument/2006/relationships/image" Target="../media/image15.png"/><Relationship Id="rId18" Type="http://schemas.openxmlformats.org/officeDocument/2006/relationships/hyperlink" Target="http://www.damtp.cam.ac.uk/user/tong/dynamics/four.pdf" TargetMode="External"/><Relationship Id="rId3" Type="http://schemas.openxmlformats.org/officeDocument/2006/relationships/tags" Target="../tags/tag70.xml"/><Relationship Id="rId7" Type="http://schemas.openxmlformats.org/officeDocument/2006/relationships/slideLayout" Target="../slideLayouts/slideLayout2.xml"/><Relationship Id="rId12" Type="http://schemas.openxmlformats.org/officeDocument/2006/relationships/image" Target="../media/image12.png"/><Relationship Id="rId17" Type="http://schemas.openxmlformats.org/officeDocument/2006/relationships/hyperlink" Target="https://cds.cern.ch/record/572817?ln=de" TargetMode="External"/><Relationship Id="rId2" Type="http://schemas.openxmlformats.org/officeDocument/2006/relationships/tags" Target="../tags/tag69.xml"/><Relationship Id="rId16" Type="http://schemas.openxmlformats.org/officeDocument/2006/relationships/image" Target="../media/image46.png"/><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image" Target="../media/image11.png"/><Relationship Id="rId5" Type="http://schemas.openxmlformats.org/officeDocument/2006/relationships/tags" Target="../tags/tag72.xml"/><Relationship Id="rId15" Type="http://schemas.openxmlformats.org/officeDocument/2006/relationships/image" Target="../media/image45.png"/><Relationship Id="rId10" Type="http://schemas.openxmlformats.org/officeDocument/2006/relationships/image" Target="../media/image44.png"/><Relationship Id="rId19" Type="http://schemas.openxmlformats.org/officeDocument/2006/relationships/image" Target="../media/image47.png"/><Relationship Id="rId4" Type="http://schemas.openxmlformats.org/officeDocument/2006/relationships/tags" Target="../tags/tag71.xml"/><Relationship Id="rId9" Type="http://schemas.openxmlformats.org/officeDocument/2006/relationships/image" Target="../media/image37.png"/><Relationship Id="rId14" Type="http://schemas.openxmlformats.org/officeDocument/2006/relationships/image" Target="../media/image17.png"/></Relationships>
</file>

<file path=ppt/slides/_rels/slide19.xml.rels><?xml version="1.0" encoding="UTF-8" standalone="yes"?>
<Relationships xmlns="http://schemas.openxmlformats.org/package/2006/relationships"><Relationship Id="rId8" Type="http://schemas.openxmlformats.org/officeDocument/2006/relationships/tags" Target="../tags/tag81.xml"/><Relationship Id="rId13" Type="http://schemas.openxmlformats.org/officeDocument/2006/relationships/image" Target="../media/image11.png"/><Relationship Id="rId18" Type="http://schemas.openxmlformats.org/officeDocument/2006/relationships/image" Target="../media/image46.png"/><Relationship Id="rId3" Type="http://schemas.openxmlformats.org/officeDocument/2006/relationships/tags" Target="../tags/tag76.xml"/><Relationship Id="rId21" Type="http://schemas.openxmlformats.org/officeDocument/2006/relationships/image" Target="../media/image47.png"/><Relationship Id="rId7" Type="http://schemas.openxmlformats.org/officeDocument/2006/relationships/tags" Target="../tags/tag80.xml"/><Relationship Id="rId12" Type="http://schemas.openxmlformats.org/officeDocument/2006/relationships/image" Target="../media/image44.png"/><Relationship Id="rId17" Type="http://schemas.openxmlformats.org/officeDocument/2006/relationships/image" Target="../media/image45.png"/><Relationship Id="rId2" Type="http://schemas.openxmlformats.org/officeDocument/2006/relationships/tags" Target="../tags/tag75.xml"/><Relationship Id="rId16" Type="http://schemas.openxmlformats.org/officeDocument/2006/relationships/image" Target="../media/image17.png"/><Relationship Id="rId20" Type="http://schemas.openxmlformats.org/officeDocument/2006/relationships/hyperlink" Target="http://www.damtp.cam.ac.uk/user/tong/dynamics/four.pdf" TargetMode="External"/><Relationship Id="rId1" Type="http://schemas.openxmlformats.org/officeDocument/2006/relationships/tags" Target="../tags/tag74.xml"/><Relationship Id="rId6" Type="http://schemas.openxmlformats.org/officeDocument/2006/relationships/tags" Target="../tags/tag79.xml"/><Relationship Id="rId11" Type="http://schemas.openxmlformats.org/officeDocument/2006/relationships/image" Target="../media/image37.png"/><Relationship Id="rId24" Type="http://schemas.openxmlformats.org/officeDocument/2006/relationships/hyperlink" Target="https://indico.cern.ch/event/759124/contributions/3148240/attachments/1756510/2848467/20181121_Direct_Vlasov_solvers_partI.pdf" TargetMode="External"/><Relationship Id="rId5" Type="http://schemas.openxmlformats.org/officeDocument/2006/relationships/tags" Target="../tags/tag78.xml"/><Relationship Id="rId15" Type="http://schemas.openxmlformats.org/officeDocument/2006/relationships/image" Target="../media/image15.png"/><Relationship Id="rId23" Type="http://schemas.openxmlformats.org/officeDocument/2006/relationships/image" Target="../media/image49.png"/><Relationship Id="rId10" Type="http://schemas.openxmlformats.org/officeDocument/2006/relationships/notesSlide" Target="../notesSlides/notesSlide19.xml"/><Relationship Id="rId19" Type="http://schemas.openxmlformats.org/officeDocument/2006/relationships/hyperlink" Target="https://cds.cern.ch/record/572817?ln=de" TargetMode="External"/><Relationship Id="rId4" Type="http://schemas.openxmlformats.org/officeDocument/2006/relationships/tags" Target="../tags/tag77.xml"/><Relationship Id="rId9" Type="http://schemas.openxmlformats.org/officeDocument/2006/relationships/slideLayout" Target="../slideLayouts/slideLayout2.xml"/><Relationship Id="rId14" Type="http://schemas.openxmlformats.org/officeDocument/2006/relationships/image" Target="../media/image12.png"/><Relationship Id="rId22" Type="http://schemas.openxmlformats.org/officeDocument/2006/relationships/image" Target="../media/image48.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52.png"/><Relationship Id="rId3" Type="http://schemas.openxmlformats.org/officeDocument/2006/relationships/tags" Target="../tags/tag84.xml"/><Relationship Id="rId7" Type="http://schemas.openxmlformats.org/officeDocument/2006/relationships/notesSlide" Target="../notesSlides/notesSlide23.xml"/><Relationship Id="rId12" Type="http://schemas.openxmlformats.org/officeDocument/2006/relationships/image" Target="../media/image14.png"/><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slideLayout" Target="../slideLayouts/slideLayout2.xml"/><Relationship Id="rId11" Type="http://schemas.openxmlformats.org/officeDocument/2006/relationships/image" Target="../media/image13.png"/><Relationship Id="rId5" Type="http://schemas.openxmlformats.org/officeDocument/2006/relationships/tags" Target="../tags/tag86.xml"/><Relationship Id="rId10" Type="http://schemas.openxmlformats.org/officeDocument/2006/relationships/image" Target="../media/image12.png"/><Relationship Id="rId4" Type="http://schemas.openxmlformats.org/officeDocument/2006/relationships/tags" Target="../tags/tag85.xml"/><Relationship Id="rId9" Type="http://schemas.openxmlformats.org/officeDocument/2006/relationships/image" Target="../media/image11.png"/><Relationship Id="rId14" Type="http://schemas.openxmlformats.org/officeDocument/2006/relationships/image" Target="../media/image53.png"/></Relationships>
</file>

<file path=ppt/slides/_rels/slide2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53.png"/><Relationship Id="rId3" Type="http://schemas.openxmlformats.org/officeDocument/2006/relationships/tags" Target="../tags/tag89.xml"/><Relationship Id="rId7" Type="http://schemas.openxmlformats.org/officeDocument/2006/relationships/notesSlide" Target="../notesSlides/notesSlide24.xml"/><Relationship Id="rId12" Type="http://schemas.openxmlformats.org/officeDocument/2006/relationships/image" Target="../media/image14.png"/><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slideLayout" Target="../slideLayouts/slideLayout2.xml"/><Relationship Id="rId11" Type="http://schemas.openxmlformats.org/officeDocument/2006/relationships/image" Target="../media/image13.png"/><Relationship Id="rId5" Type="http://schemas.openxmlformats.org/officeDocument/2006/relationships/tags" Target="../tags/tag91.xml"/><Relationship Id="rId10" Type="http://schemas.openxmlformats.org/officeDocument/2006/relationships/image" Target="../media/image12.png"/><Relationship Id="rId4" Type="http://schemas.openxmlformats.org/officeDocument/2006/relationships/tags" Target="../tags/tag90.xml"/><Relationship Id="rId9" Type="http://schemas.openxmlformats.org/officeDocument/2006/relationships/image" Target="../media/image11.png"/><Relationship Id="rId14" Type="http://schemas.openxmlformats.org/officeDocument/2006/relationships/image" Target="../media/image52.png"/></Relationships>
</file>

<file path=ppt/slides/_rels/slide2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54.png"/><Relationship Id="rId3" Type="http://schemas.openxmlformats.org/officeDocument/2006/relationships/tags" Target="../tags/tag94.xml"/><Relationship Id="rId7" Type="http://schemas.openxmlformats.org/officeDocument/2006/relationships/notesSlide" Target="../notesSlides/notesSlide25.xml"/><Relationship Id="rId12" Type="http://schemas.openxmlformats.org/officeDocument/2006/relationships/image" Target="../media/image14.png"/><Relationship Id="rId17" Type="http://schemas.openxmlformats.org/officeDocument/2006/relationships/image" Target="../media/image52.png"/><Relationship Id="rId2" Type="http://schemas.openxmlformats.org/officeDocument/2006/relationships/tags" Target="../tags/tag93.xml"/><Relationship Id="rId16" Type="http://schemas.openxmlformats.org/officeDocument/2006/relationships/image" Target="../media/image57.png"/><Relationship Id="rId1" Type="http://schemas.openxmlformats.org/officeDocument/2006/relationships/tags" Target="../tags/tag92.xml"/><Relationship Id="rId6" Type="http://schemas.openxmlformats.org/officeDocument/2006/relationships/slideLayout" Target="../slideLayouts/slideLayout2.xml"/><Relationship Id="rId11" Type="http://schemas.openxmlformats.org/officeDocument/2006/relationships/image" Target="../media/image13.png"/><Relationship Id="rId5" Type="http://schemas.openxmlformats.org/officeDocument/2006/relationships/tags" Target="../tags/tag96.xml"/><Relationship Id="rId15" Type="http://schemas.openxmlformats.org/officeDocument/2006/relationships/image" Target="../media/image56.png"/><Relationship Id="rId10" Type="http://schemas.openxmlformats.org/officeDocument/2006/relationships/image" Target="../media/image12.png"/><Relationship Id="rId4" Type="http://schemas.openxmlformats.org/officeDocument/2006/relationships/tags" Target="../tags/tag95.xml"/><Relationship Id="rId9" Type="http://schemas.openxmlformats.org/officeDocument/2006/relationships/image" Target="../media/image11.png"/><Relationship Id="rId14" Type="http://schemas.openxmlformats.org/officeDocument/2006/relationships/image" Target="../media/image55.png"/></Relationships>
</file>

<file path=ppt/slides/_rels/slide26.xml.rels><?xml version="1.0" encoding="UTF-8" standalone="yes"?>
<Relationships xmlns="http://schemas.openxmlformats.org/package/2006/relationships"><Relationship Id="rId8" Type="http://schemas.openxmlformats.org/officeDocument/2006/relationships/notesSlide" Target="../notesSlides/notesSlide26.xml"/><Relationship Id="rId13" Type="http://schemas.openxmlformats.org/officeDocument/2006/relationships/image" Target="../media/image14.png"/><Relationship Id="rId3" Type="http://schemas.openxmlformats.org/officeDocument/2006/relationships/tags" Target="../tags/tag97.xml"/><Relationship Id="rId7" Type="http://schemas.openxmlformats.org/officeDocument/2006/relationships/slideLayout" Target="../slideLayouts/slideLayout2.xml"/><Relationship Id="rId12" Type="http://schemas.openxmlformats.org/officeDocument/2006/relationships/image" Target="../media/image13.png"/><Relationship Id="rId2" Type="http://schemas.openxmlformats.org/officeDocument/2006/relationships/video" Target="../media/media3.avi"/><Relationship Id="rId1" Type="http://schemas.microsoft.com/office/2007/relationships/media" Target="../media/media3.avi"/><Relationship Id="rId6" Type="http://schemas.openxmlformats.org/officeDocument/2006/relationships/tags" Target="../tags/tag100.xml"/><Relationship Id="rId11" Type="http://schemas.openxmlformats.org/officeDocument/2006/relationships/image" Target="../media/image12.png"/><Relationship Id="rId5" Type="http://schemas.openxmlformats.org/officeDocument/2006/relationships/tags" Target="../tags/tag99.xml"/><Relationship Id="rId10" Type="http://schemas.openxmlformats.org/officeDocument/2006/relationships/image" Target="../media/image11.png"/><Relationship Id="rId4" Type="http://schemas.openxmlformats.org/officeDocument/2006/relationships/tags" Target="../tags/tag98.xml"/><Relationship Id="rId9" Type="http://schemas.openxmlformats.org/officeDocument/2006/relationships/image" Target="../media/image10.png"/><Relationship Id="rId14" Type="http://schemas.openxmlformats.org/officeDocument/2006/relationships/image" Target="../media/image58.png"/></Relationships>
</file>

<file path=ppt/slides/_rels/slide27.xml.rels><?xml version="1.0" encoding="UTF-8" standalone="yes"?>
<Relationships xmlns="http://schemas.openxmlformats.org/package/2006/relationships"><Relationship Id="rId8" Type="http://schemas.openxmlformats.org/officeDocument/2006/relationships/notesSlide" Target="../notesSlides/notesSlide27.xml"/><Relationship Id="rId13" Type="http://schemas.openxmlformats.org/officeDocument/2006/relationships/image" Target="../media/image14.png"/><Relationship Id="rId3" Type="http://schemas.openxmlformats.org/officeDocument/2006/relationships/tags" Target="../tags/tag101.xml"/><Relationship Id="rId7" Type="http://schemas.openxmlformats.org/officeDocument/2006/relationships/slideLayout" Target="../slideLayouts/slideLayout2.xml"/><Relationship Id="rId12" Type="http://schemas.openxmlformats.org/officeDocument/2006/relationships/image" Target="../media/image13.png"/><Relationship Id="rId2" Type="http://schemas.openxmlformats.org/officeDocument/2006/relationships/video" Target="../media/media4.avi"/><Relationship Id="rId1" Type="http://schemas.microsoft.com/office/2007/relationships/media" Target="../media/media4.avi"/><Relationship Id="rId6" Type="http://schemas.openxmlformats.org/officeDocument/2006/relationships/tags" Target="../tags/tag104.xml"/><Relationship Id="rId11" Type="http://schemas.openxmlformats.org/officeDocument/2006/relationships/image" Target="../media/image12.png"/><Relationship Id="rId5" Type="http://schemas.openxmlformats.org/officeDocument/2006/relationships/tags" Target="../tags/tag103.xml"/><Relationship Id="rId10" Type="http://schemas.openxmlformats.org/officeDocument/2006/relationships/image" Target="../media/image11.png"/><Relationship Id="rId4" Type="http://schemas.openxmlformats.org/officeDocument/2006/relationships/tags" Target="../tags/tag102.xml"/><Relationship Id="rId9" Type="http://schemas.openxmlformats.org/officeDocument/2006/relationships/image" Target="../media/image10.png"/><Relationship Id="rId14" Type="http://schemas.openxmlformats.org/officeDocument/2006/relationships/image" Target="../media/image59.png"/></Relationships>
</file>

<file path=ppt/slides/_rels/slide2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107.xml"/><Relationship Id="rId7" Type="http://schemas.openxmlformats.org/officeDocument/2006/relationships/image" Target="../media/image10.png"/><Relationship Id="rId12" Type="http://schemas.openxmlformats.org/officeDocument/2006/relationships/image" Target="../media/image60.png"/><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notesSlide" Target="../notesSlides/notesSlide28.xml"/><Relationship Id="rId11" Type="http://schemas.openxmlformats.org/officeDocument/2006/relationships/image" Target="../media/image14.png"/><Relationship Id="rId5" Type="http://schemas.openxmlformats.org/officeDocument/2006/relationships/slideLayout" Target="../slideLayouts/slideLayout2.xml"/><Relationship Id="rId10" Type="http://schemas.openxmlformats.org/officeDocument/2006/relationships/image" Target="../media/image13.png"/><Relationship Id="rId4" Type="http://schemas.openxmlformats.org/officeDocument/2006/relationships/tags" Target="../tags/tag108.xml"/><Relationship Id="rId9" Type="http://schemas.openxmlformats.org/officeDocument/2006/relationships/image" Target="../media/image12.png"/></Relationships>
</file>

<file path=ppt/slides/_rels/slide2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61.png"/><Relationship Id="rId3" Type="http://schemas.openxmlformats.org/officeDocument/2006/relationships/tags" Target="../tags/tag111.xml"/><Relationship Id="rId7" Type="http://schemas.openxmlformats.org/officeDocument/2006/relationships/image" Target="../media/image10.png"/><Relationship Id="rId12" Type="http://schemas.openxmlformats.org/officeDocument/2006/relationships/image" Target="../media/image60.png"/><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notesSlide" Target="../notesSlides/notesSlide29.xml"/><Relationship Id="rId11" Type="http://schemas.openxmlformats.org/officeDocument/2006/relationships/image" Target="../media/image14.png"/><Relationship Id="rId5" Type="http://schemas.openxmlformats.org/officeDocument/2006/relationships/slideLayout" Target="../slideLayouts/slideLayout2.xml"/><Relationship Id="rId10" Type="http://schemas.openxmlformats.org/officeDocument/2006/relationships/image" Target="../media/image13.png"/><Relationship Id="rId4" Type="http://schemas.openxmlformats.org/officeDocument/2006/relationships/tags" Target="../tags/tag112.xml"/><Relationship Id="rId9" Type="http://schemas.openxmlformats.org/officeDocument/2006/relationships/image" Target="../media/image12.png"/><Relationship Id="rId14" Type="http://schemas.openxmlformats.org/officeDocument/2006/relationships/image" Target="../media/image6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115.xml"/><Relationship Id="rId7" Type="http://schemas.openxmlformats.org/officeDocument/2006/relationships/image" Target="../media/image10.png"/><Relationship Id="rId12" Type="http://schemas.openxmlformats.org/officeDocument/2006/relationships/image" Target="../media/image63.png"/><Relationship Id="rId2" Type="http://schemas.openxmlformats.org/officeDocument/2006/relationships/tags" Target="../tags/tag114.xml"/><Relationship Id="rId1" Type="http://schemas.openxmlformats.org/officeDocument/2006/relationships/tags" Target="../tags/tag113.xml"/><Relationship Id="rId6" Type="http://schemas.openxmlformats.org/officeDocument/2006/relationships/notesSlide" Target="../notesSlides/notesSlide30.xml"/><Relationship Id="rId11" Type="http://schemas.openxmlformats.org/officeDocument/2006/relationships/image" Target="../media/image14.png"/><Relationship Id="rId5" Type="http://schemas.openxmlformats.org/officeDocument/2006/relationships/slideLayout" Target="../slideLayouts/slideLayout2.xml"/><Relationship Id="rId10" Type="http://schemas.openxmlformats.org/officeDocument/2006/relationships/image" Target="../media/image13.png"/><Relationship Id="rId4" Type="http://schemas.openxmlformats.org/officeDocument/2006/relationships/tags" Target="../tags/tag116.xml"/><Relationship Id="rId9" Type="http://schemas.openxmlformats.org/officeDocument/2006/relationships/image" Target="../media/image12.png"/></Relationships>
</file>

<file path=ppt/slides/_rels/slide31.xml.rels><?xml version="1.0" encoding="UTF-8" standalone="yes"?>
<Relationships xmlns="http://schemas.openxmlformats.org/package/2006/relationships"><Relationship Id="rId8" Type="http://schemas.openxmlformats.org/officeDocument/2006/relationships/notesSlide" Target="../notesSlides/notesSlide31.xml"/><Relationship Id="rId13" Type="http://schemas.openxmlformats.org/officeDocument/2006/relationships/image" Target="../media/image14.png"/><Relationship Id="rId3" Type="http://schemas.openxmlformats.org/officeDocument/2006/relationships/tags" Target="../tags/tag117.xml"/><Relationship Id="rId7" Type="http://schemas.openxmlformats.org/officeDocument/2006/relationships/slideLayout" Target="../slideLayouts/slideLayout2.xml"/><Relationship Id="rId12" Type="http://schemas.openxmlformats.org/officeDocument/2006/relationships/image" Target="../media/image13.png"/><Relationship Id="rId2" Type="http://schemas.openxmlformats.org/officeDocument/2006/relationships/video" Target="../media/media5.avi"/><Relationship Id="rId1" Type="http://schemas.microsoft.com/office/2007/relationships/media" Target="../media/media5.avi"/><Relationship Id="rId6" Type="http://schemas.openxmlformats.org/officeDocument/2006/relationships/tags" Target="../tags/tag120.xml"/><Relationship Id="rId11" Type="http://schemas.openxmlformats.org/officeDocument/2006/relationships/image" Target="../media/image12.png"/><Relationship Id="rId5" Type="http://schemas.openxmlformats.org/officeDocument/2006/relationships/tags" Target="../tags/tag119.xml"/><Relationship Id="rId10" Type="http://schemas.openxmlformats.org/officeDocument/2006/relationships/image" Target="../media/image11.png"/><Relationship Id="rId4" Type="http://schemas.openxmlformats.org/officeDocument/2006/relationships/tags" Target="../tags/tag118.xml"/><Relationship Id="rId9" Type="http://schemas.openxmlformats.org/officeDocument/2006/relationships/image" Target="../media/image10.png"/><Relationship Id="rId14" Type="http://schemas.openxmlformats.org/officeDocument/2006/relationships/image" Target="../media/image64.png"/></Relationships>
</file>

<file path=ppt/slides/_rels/slide3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123.xml"/><Relationship Id="rId7" Type="http://schemas.openxmlformats.org/officeDocument/2006/relationships/image" Target="../media/image10.png"/><Relationship Id="rId12" Type="http://schemas.openxmlformats.org/officeDocument/2006/relationships/image" Target="../media/image65.png"/><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notesSlide" Target="../notesSlides/notesSlide32.xml"/><Relationship Id="rId11" Type="http://schemas.openxmlformats.org/officeDocument/2006/relationships/image" Target="../media/image14.png"/><Relationship Id="rId5" Type="http://schemas.openxmlformats.org/officeDocument/2006/relationships/slideLayout" Target="../slideLayouts/slideLayout2.xml"/><Relationship Id="rId10" Type="http://schemas.openxmlformats.org/officeDocument/2006/relationships/image" Target="../media/image13.png"/><Relationship Id="rId4" Type="http://schemas.openxmlformats.org/officeDocument/2006/relationships/tags" Target="../tags/tag124.xml"/><Relationship Id="rId9" Type="http://schemas.openxmlformats.org/officeDocument/2006/relationships/image" Target="../media/image12.png"/></Relationships>
</file>

<file path=ppt/slides/_rels/slide3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66.png"/><Relationship Id="rId3" Type="http://schemas.openxmlformats.org/officeDocument/2006/relationships/tags" Target="../tags/tag127.xml"/><Relationship Id="rId7" Type="http://schemas.openxmlformats.org/officeDocument/2006/relationships/image" Target="../media/image10.png"/><Relationship Id="rId12" Type="http://schemas.openxmlformats.org/officeDocument/2006/relationships/image" Target="../media/image65.png"/><Relationship Id="rId2" Type="http://schemas.openxmlformats.org/officeDocument/2006/relationships/tags" Target="../tags/tag126.xml"/><Relationship Id="rId1" Type="http://schemas.openxmlformats.org/officeDocument/2006/relationships/tags" Target="../tags/tag125.xml"/><Relationship Id="rId6" Type="http://schemas.openxmlformats.org/officeDocument/2006/relationships/notesSlide" Target="../notesSlides/notesSlide33.xml"/><Relationship Id="rId11" Type="http://schemas.openxmlformats.org/officeDocument/2006/relationships/image" Target="../media/image14.png"/><Relationship Id="rId5" Type="http://schemas.openxmlformats.org/officeDocument/2006/relationships/slideLayout" Target="../slideLayouts/slideLayout2.xml"/><Relationship Id="rId10" Type="http://schemas.openxmlformats.org/officeDocument/2006/relationships/image" Target="../media/image13.png"/><Relationship Id="rId4" Type="http://schemas.openxmlformats.org/officeDocument/2006/relationships/tags" Target="../tags/tag128.xml"/><Relationship Id="rId9" Type="http://schemas.openxmlformats.org/officeDocument/2006/relationships/image" Target="../media/image12.png"/><Relationship Id="rId14" Type="http://schemas.openxmlformats.org/officeDocument/2006/relationships/image" Target="../media/image67.png"/></Relationships>
</file>

<file path=ppt/slides/_rels/slide34.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image" Target="../media/image14.png"/><Relationship Id="rId3" Type="http://schemas.openxmlformats.org/officeDocument/2006/relationships/tags" Target="../tags/tag131.xml"/><Relationship Id="rId7" Type="http://schemas.openxmlformats.org/officeDocument/2006/relationships/notesSlide" Target="../notesSlides/notesSlide34.xml"/><Relationship Id="rId12" Type="http://schemas.openxmlformats.org/officeDocument/2006/relationships/image" Target="../media/image13.png"/><Relationship Id="rId2" Type="http://schemas.openxmlformats.org/officeDocument/2006/relationships/tags" Target="../tags/tag130.xml"/><Relationship Id="rId1" Type="http://schemas.openxmlformats.org/officeDocument/2006/relationships/tags" Target="../tags/tag129.xml"/><Relationship Id="rId6" Type="http://schemas.openxmlformats.org/officeDocument/2006/relationships/slideLayout" Target="../slideLayouts/slideLayout2.xml"/><Relationship Id="rId11" Type="http://schemas.openxmlformats.org/officeDocument/2006/relationships/image" Target="../media/image12.png"/><Relationship Id="rId5" Type="http://schemas.openxmlformats.org/officeDocument/2006/relationships/tags" Target="../tags/tag133.xml"/><Relationship Id="rId10" Type="http://schemas.openxmlformats.org/officeDocument/2006/relationships/image" Target="../media/image11.png"/><Relationship Id="rId4" Type="http://schemas.openxmlformats.org/officeDocument/2006/relationships/tags" Target="../tags/tag132.xml"/><Relationship Id="rId9" Type="http://schemas.openxmlformats.org/officeDocument/2006/relationships/image" Target="../media/image10.png"/><Relationship Id="rId14" Type="http://schemas.openxmlformats.org/officeDocument/2006/relationships/image" Target="../media/image69.png"/></Relationships>
</file>

<file path=ppt/slides/_rels/slide35.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12.png"/><Relationship Id="rId3" Type="http://schemas.openxmlformats.org/officeDocument/2006/relationships/tags" Target="../tags/tag134.xml"/><Relationship Id="rId7" Type="http://schemas.openxmlformats.org/officeDocument/2006/relationships/tags" Target="../tags/tag138.xml"/><Relationship Id="rId12" Type="http://schemas.openxmlformats.org/officeDocument/2006/relationships/image" Target="../media/image11.png"/><Relationship Id="rId2" Type="http://schemas.openxmlformats.org/officeDocument/2006/relationships/video" Target="../media/media6.avi"/><Relationship Id="rId16" Type="http://schemas.openxmlformats.org/officeDocument/2006/relationships/image" Target="../media/image69.png"/><Relationship Id="rId1" Type="http://schemas.microsoft.com/office/2007/relationships/media" Target="../media/media6.avi"/><Relationship Id="rId6" Type="http://schemas.openxmlformats.org/officeDocument/2006/relationships/tags" Target="../tags/tag137.xml"/><Relationship Id="rId11" Type="http://schemas.openxmlformats.org/officeDocument/2006/relationships/image" Target="../media/image10.png"/><Relationship Id="rId5" Type="http://schemas.openxmlformats.org/officeDocument/2006/relationships/tags" Target="../tags/tag136.xml"/><Relationship Id="rId15" Type="http://schemas.openxmlformats.org/officeDocument/2006/relationships/image" Target="../media/image14.png"/><Relationship Id="rId10" Type="http://schemas.openxmlformats.org/officeDocument/2006/relationships/image" Target="../media/image70.png"/><Relationship Id="rId4" Type="http://schemas.openxmlformats.org/officeDocument/2006/relationships/tags" Target="../tags/tag135.xml"/><Relationship Id="rId9" Type="http://schemas.openxmlformats.org/officeDocument/2006/relationships/notesSlide" Target="../notesSlides/notesSlide35.xml"/><Relationship Id="rId14" Type="http://schemas.openxmlformats.org/officeDocument/2006/relationships/image" Target="../media/image13.png"/></Relationships>
</file>

<file path=ppt/slides/_rels/slide36.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14.png"/><Relationship Id="rId3" Type="http://schemas.openxmlformats.org/officeDocument/2006/relationships/tags" Target="../tags/tag141.xml"/><Relationship Id="rId7" Type="http://schemas.openxmlformats.org/officeDocument/2006/relationships/notesSlide" Target="../notesSlides/notesSlide36.xml"/><Relationship Id="rId12" Type="http://schemas.openxmlformats.org/officeDocument/2006/relationships/image" Target="../media/image13.png"/><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slideLayout" Target="../slideLayouts/slideLayout2.xml"/><Relationship Id="rId11" Type="http://schemas.openxmlformats.org/officeDocument/2006/relationships/image" Target="../media/image12.png"/><Relationship Id="rId5" Type="http://schemas.openxmlformats.org/officeDocument/2006/relationships/tags" Target="../tags/tag143.xml"/><Relationship Id="rId10" Type="http://schemas.openxmlformats.org/officeDocument/2006/relationships/image" Target="../media/image11.png"/><Relationship Id="rId4" Type="http://schemas.openxmlformats.org/officeDocument/2006/relationships/tags" Target="../tags/tag142.xml"/><Relationship Id="rId9" Type="http://schemas.openxmlformats.org/officeDocument/2006/relationships/image" Target="../media/image10.png"/><Relationship Id="rId14" Type="http://schemas.openxmlformats.org/officeDocument/2006/relationships/image" Target="../media/image69.png"/></Relationships>
</file>

<file path=ppt/slides/_rels/slide37.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14.png"/><Relationship Id="rId3" Type="http://schemas.openxmlformats.org/officeDocument/2006/relationships/tags" Target="../tags/tag146.xml"/><Relationship Id="rId7" Type="http://schemas.openxmlformats.org/officeDocument/2006/relationships/notesSlide" Target="../notesSlides/notesSlide37.xml"/><Relationship Id="rId12" Type="http://schemas.openxmlformats.org/officeDocument/2006/relationships/image" Target="../media/image13.png"/><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slideLayout" Target="../slideLayouts/slideLayout2.xml"/><Relationship Id="rId11" Type="http://schemas.openxmlformats.org/officeDocument/2006/relationships/image" Target="../media/image12.png"/><Relationship Id="rId5" Type="http://schemas.openxmlformats.org/officeDocument/2006/relationships/tags" Target="../tags/tag148.xml"/><Relationship Id="rId15" Type="http://schemas.openxmlformats.org/officeDocument/2006/relationships/image" Target="../media/image72.png"/><Relationship Id="rId10" Type="http://schemas.openxmlformats.org/officeDocument/2006/relationships/image" Target="../media/image11.png"/><Relationship Id="rId4" Type="http://schemas.openxmlformats.org/officeDocument/2006/relationships/tags" Target="../tags/tag147.xml"/><Relationship Id="rId9" Type="http://schemas.openxmlformats.org/officeDocument/2006/relationships/image" Target="../media/image10.png"/><Relationship Id="rId14" Type="http://schemas.openxmlformats.org/officeDocument/2006/relationships/image" Target="../media/image69.png"/></Relationships>
</file>

<file path=ppt/slides/_rels/slide38.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12.png"/><Relationship Id="rId3" Type="http://schemas.openxmlformats.org/officeDocument/2006/relationships/tags" Target="../tags/tag149.xml"/><Relationship Id="rId7" Type="http://schemas.openxmlformats.org/officeDocument/2006/relationships/tags" Target="../tags/tag153.xml"/><Relationship Id="rId12" Type="http://schemas.openxmlformats.org/officeDocument/2006/relationships/image" Target="../media/image11.png"/><Relationship Id="rId2" Type="http://schemas.openxmlformats.org/officeDocument/2006/relationships/video" Target="../media/media7.avi"/><Relationship Id="rId16" Type="http://schemas.openxmlformats.org/officeDocument/2006/relationships/image" Target="../media/image69.png"/><Relationship Id="rId1" Type="http://schemas.microsoft.com/office/2007/relationships/media" Target="../media/media7.avi"/><Relationship Id="rId6" Type="http://schemas.openxmlformats.org/officeDocument/2006/relationships/tags" Target="../tags/tag152.xml"/><Relationship Id="rId11" Type="http://schemas.openxmlformats.org/officeDocument/2006/relationships/image" Target="../media/image10.png"/><Relationship Id="rId5" Type="http://schemas.openxmlformats.org/officeDocument/2006/relationships/tags" Target="../tags/tag151.xml"/><Relationship Id="rId15" Type="http://schemas.openxmlformats.org/officeDocument/2006/relationships/image" Target="../media/image14.png"/><Relationship Id="rId10" Type="http://schemas.openxmlformats.org/officeDocument/2006/relationships/image" Target="../media/image73.png"/><Relationship Id="rId4" Type="http://schemas.openxmlformats.org/officeDocument/2006/relationships/tags" Target="../tags/tag150.xml"/><Relationship Id="rId9" Type="http://schemas.openxmlformats.org/officeDocument/2006/relationships/notesSlide" Target="../notesSlides/notesSlide38.xml"/><Relationship Id="rId14" Type="http://schemas.openxmlformats.org/officeDocument/2006/relationships/image" Target="../media/image13.png"/></Relationships>
</file>

<file path=ppt/slides/_rels/slide39.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image" Target="../media/image14.png"/><Relationship Id="rId3" Type="http://schemas.openxmlformats.org/officeDocument/2006/relationships/tags" Target="../tags/tag156.xml"/><Relationship Id="rId7" Type="http://schemas.openxmlformats.org/officeDocument/2006/relationships/notesSlide" Target="../notesSlides/notesSlide39.xml"/><Relationship Id="rId12" Type="http://schemas.openxmlformats.org/officeDocument/2006/relationships/image" Target="../media/image13.png"/><Relationship Id="rId2" Type="http://schemas.openxmlformats.org/officeDocument/2006/relationships/tags" Target="../tags/tag155.xml"/><Relationship Id="rId1" Type="http://schemas.openxmlformats.org/officeDocument/2006/relationships/tags" Target="../tags/tag154.xml"/><Relationship Id="rId6" Type="http://schemas.openxmlformats.org/officeDocument/2006/relationships/slideLayout" Target="../slideLayouts/slideLayout2.xml"/><Relationship Id="rId11" Type="http://schemas.openxmlformats.org/officeDocument/2006/relationships/image" Target="../media/image12.png"/><Relationship Id="rId5" Type="http://schemas.openxmlformats.org/officeDocument/2006/relationships/tags" Target="../tags/tag158.xml"/><Relationship Id="rId10" Type="http://schemas.openxmlformats.org/officeDocument/2006/relationships/image" Target="../media/image11.png"/><Relationship Id="rId4" Type="http://schemas.openxmlformats.org/officeDocument/2006/relationships/tags" Target="../tags/tag157.xml"/><Relationship Id="rId9" Type="http://schemas.openxmlformats.org/officeDocument/2006/relationships/image" Target="../media/image10.png"/><Relationship Id="rId14" Type="http://schemas.openxmlformats.org/officeDocument/2006/relationships/image" Target="../media/image6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image" Target="../media/image14.png"/><Relationship Id="rId3" Type="http://schemas.openxmlformats.org/officeDocument/2006/relationships/tags" Target="../tags/tag161.xml"/><Relationship Id="rId7" Type="http://schemas.openxmlformats.org/officeDocument/2006/relationships/notesSlide" Target="../notesSlides/notesSlide40.xml"/><Relationship Id="rId12" Type="http://schemas.openxmlformats.org/officeDocument/2006/relationships/image" Target="../media/image13.png"/><Relationship Id="rId2" Type="http://schemas.openxmlformats.org/officeDocument/2006/relationships/tags" Target="../tags/tag160.xml"/><Relationship Id="rId1" Type="http://schemas.openxmlformats.org/officeDocument/2006/relationships/tags" Target="../tags/tag159.xml"/><Relationship Id="rId6" Type="http://schemas.openxmlformats.org/officeDocument/2006/relationships/slideLayout" Target="../slideLayouts/slideLayout2.xml"/><Relationship Id="rId11" Type="http://schemas.openxmlformats.org/officeDocument/2006/relationships/image" Target="../media/image12.png"/><Relationship Id="rId5" Type="http://schemas.openxmlformats.org/officeDocument/2006/relationships/tags" Target="../tags/tag163.xml"/><Relationship Id="rId15" Type="http://schemas.openxmlformats.org/officeDocument/2006/relationships/image" Target="../media/image75.png"/><Relationship Id="rId10" Type="http://schemas.openxmlformats.org/officeDocument/2006/relationships/image" Target="../media/image11.png"/><Relationship Id="rId4" Type="http://schemas.openxmlformats.org/officeDocument/2006/relationships/tags" Target="../tags/tag162.xml"/><Relationship Id="rId9" Type="http://schemas.openxmlformats.org/officeDocument/2006/relationships/image" Target="../media/image10.png"/><Relationship Id="rId14" Type="http://schemas.openxmlformats.org/officeDocument/2006/relationships/image" Target="../media/image69.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ags" Target="../tags/tag16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77.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80.png"/><Relationship Id="rId2" Type="http://schemas.openxmlformats.org/officeDocument/2006/relationships/tags" Target="../tags/tag166.xml"/><Relationship Id="rId1" Type="http://schemas.openxmlformats.org/officeDocument/2006/relationships/tags" Target="../tags/tag165.xml"/><Relationship Id="rId6" Type="http://schemas.openxmlformats.org/officeDocument/2006/relationships/image" Target="../media/image79.png"/><Relationship Id="rId5" Type="http://schemas.openxmlformats.org/officeDocument/2006/relationships/image" Target="../media/image78.emf"/><Relationship Id="rId4"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83.png"/><Relationship Id="rId2" Type="http://schemas.openxmlformats.org/officeDocument/2006/relationships/tags" Target="../tags/tag168.xml"/><Relationship Id="rId1" Type="http://schemas.openxmlformats.org/officeDocument/2006/relationships/tags" Target="../tags/tag167.xml"/><Relationship Id="rId6" Type="http://schemas.openxmlformats.org/officeDocument/2006/relationships/image" Target="../media/image82.emf"/><Relationship Id="rId5" Type="http://schemas.openxmlformats.org/officeDocument/2006/relationships/image" Target="../media/image81.png"/><Relationship Id="rId4"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tags" Target="../tags/tag171.xml"/><Relationship Id="rId7" Type="http://schemas.openxmlformats.org/officeDocument/2006/relationships/image" Target="../media/image82.emf"/><Relationship Id="rId2" Type="http://schemas.openxmlformats.org/officeDocument/2006/relationships/tags" Target="../tags/tag170.xml"/><Relationship Id="rId1" Type="http://schemas.openxmlformats.org/officeDocument/2006/relationships/tags" Target="../tags/tag169.xml"/><Relationship Id="rId6" Type="http://schemas.openxmlformats.org/officeDocument/2006/relationships/image" Target="../media/image81.png"/><Relationship Id="rId5" Type="http://schemas.openxmlformats.org/officeDocument/2006/relationships/notesSlide" Target="../notesSlides/notesSlide46.xml"/><Relationship Id="rId4" Type="http://schemas.openxmlformats.org/officeDocument/2006/relationships/slideLayout" Target="../slideLayouts/slideLayout2.xml"/><Relationship Id="rId9" Type="http://schemas.openxmlformats.org/officeDocument/2006/relationships/image" Target="../media/image84.png"/></Relationships>
</file>

<file path=ppt/slides/_rels/slide47.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tags" Target="../tags/tag174.xml"/><Relationship Id="rId7" Type="http://schemas.openxmlformats.org/officeDocument/2006/relationships/image" Target="../media/image85.png"/><Relationship Id="rId2" Type="http://schemas.openxmlformats.org/officeDocument/2006/relationships/tags" Target="../tags/tag173.xml"/><Relationship Id="rId1" Type="http://schemas.openxmlformats.org/officeDocument/2006/relationships/tags" Target="../tags/tag172.xml"/><Relationship Id="rId6" Type="http://schemas.openxmlformats.org/officeDocument/2006/relationships/notesSlide" Target="../notesSlides/notesSlide47.xml"/><Relationship Id="rId11" Type="http://schemas.openxmlformats.org/officeDocument/2006/relationships/image" Target="../media/image89.png"/><Relationship Id="rId5" Type="http://schemas.openxmlformats.org/officeDocument/2006/relationships/slideLayout" Target="../slideLayouts/slideLayout2.xml"/><Relationship Id="rId10" Type="http://schemas.openxmlformats.org/officeDocument/2006/relationships/image" Target="../media/image88.png"/><Relationship Id="rId4" Type="http://schemas.openxmlformats.org/officeDocument/2006/relationships/tags" Target="../tags/tag175.xml"/><Relationship Id="rId9" Type="http://schemas.openxmlformats.org/officeDocument/2006/relationships/image" Target="../media/image87.emf"/></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92.png"/><Relationship Id="rId2" Type="http://schemas.openxmlformats.org/officeDocument/2006/relationships/tags" Target="../tags/tag177.xml"/><Relationship Id="rId1" Type="http://schemas.openxmlformats.org/officeDocument/2006/relationships/tags" Target="../tags/tag176.xml"/><Relationship Id="rId6" Type="http://schemas.openxmlformats.org/officeDocument/2006/relationships/image" Target="../media/image91.png"/><Relationship Id="rId5" Type="http://schemas.openxmlformats.org/officeDocument/2006/relationships/image" Target="../media/image90.emf"/><Relationship Id="rId4"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tags" Target="../tags/tag180.xml"/><Relationship Id="rId7" Type="http://schemas.openxmlformats.org/officeDocument/2006/relationships/image" Target="../media/image93.png"/><Relationship Id="rId2" Type="http://schemas.openxmlformats.org/officeDocument/2006/relationships/tags" Target="../tags/tag179.xml"/><Relationship Id="rId1" Type="http://schemas.openxmlformats.org/officeDocument/2006/relationships/tags" Target="../tags/tag178.xml"/><Relationship Id="rId6" Type="http://schemas.openxmlformats.org/officeDocument/2006/relationships/notesSlide" Target="../notesSlides/notesSlide49.xml"/><Relationship Id="rId5" Type="http://schemas.openxmlformats.org/officeDocument/2006/relationships/slideLayout" Target="../slideLayouts/slideLayout2.xml"/><Relationship Id="rId10" Type="http://schemas.openxmlformats.org/officeDocument/2006/relationships/image" Target="../media/image96.png"/><Relationship Id="rId4" Type="http://schemas.openxmlformats.org/officeDocument/2006/relationships/tags" Target="../tags/tag181.xml"/><Relationship Id="rId9" Type="http://schemas.openxmlformats.org/officeDocument/2006/relationships/image" Target="../media/image9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tags" Target="../tags/tag184.xml"/><Relationship Id="rId7" Type="http://schemas.openxmlformats.org/officeDocument/2006/relationships/image" Target="../media/image97.png"/><Relationship Id="rId2" Type="http://schemas.openxmlformats.org/officeDocument/2006/relationships/tags" Target="../tags/tag183.xml"/><Relationship Id="rId1" Type="http://schemas.openxmlformats.org/officeDocument/2006/relationships/tags" Target="../tags/tag182.xml"/><Relationship Id="rId6" Type="http://schemas.openxmlformats.org/officeDocument/2006/relationships/notesSlide" Target="../notesSlides/notesSlide50.xml"/><Relationship Id="rId11" Type="http://schemas.openxmlformats.org/officeDocument/2006/relationships/image" Target="../media/image99.png"/><Relationship Id="rId5" Type="http://schemas.openxmlformats.org/officeDocument/2006/relationships/slideLayout" Target="../slideLayouts/slideLayout2.xml"/><Relationship Id="rId10" Type="http://schemas.openxmlformats.org/officeDocument/2006/relationships/image" Target="../media/image98.png"/><Relationship Id="rId4" Type="http://schemas.openxmlformats.org/officeDocument/2006/relationships/tags" Target="../tags/tag185.xml"/><Relationship Id="rId9" Type="http://schemas.openxmlformats.org/officeDocument/2006/relationships/image" Target="../media/image800.png"/></Relationships>
</file>

<file path=ppt/slides/_rels/slide51.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s://indico.cern.ch/event/362960/timetable/" TargetMode="External"/><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hyperlink" Target="https://indico.cern.ch/event/509762/timetable/" TargetMode="External"/></Relationships>
</file>

<file path=ppt/slides/_rels/slide61.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tags" Target="../tags/tag188.xml"/><Relationship Id="rId7" Type="http://schemas.openxmlformats.org/officeDocument/2006/relationships/image" Target="../media/image102.png"/><Relationship Id="rId2" Type="http://schemas.openxmlformats.org/officeDocument/2006/relationships/tags" Target="../tags/tag187.xml"/><Relationship Id="rId1" Type="http://schemas.openxmlformats.org/officeDocument/2006/relationships/tags" Target="../tags/tag186.xml"/><Relationship Id="rId6" Type="http://schemas.openxmlformats.org/officeDocument/2006/relationships/notesSlide" Target="../notesSlides/notesSlide61.xml"/><Relationship Id="rId5" Type="http://schemas.openxmlformats.org/officeDocument/2006/relationships/slideLayout" Target="../slideLayouts/slideLayout2.xml"/><Relationship Id="rId10" Type="http://schemas.openxmlformats.org/officeDocument/2006/relationships/image" Target="../media/image105.png"/><Relationship Id="rId4" Type="http://schemas.openxmlformats.org/officeDocument/2006/relationships/tags" Target="../tags/tag189.xml"/><Relationship Id="rId9" Type="http://schemas.openxmlformats.org/officeDocument/2006/relationships/image" Target="../media/image104.png"/></Relationships>
</file>

<file path=ppt/slides/_rels/slide7.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notesSlide" Target="../notesSlides/notesSlide7.xml"/><Relationship Id="rId18" Type="http://schemas.openxmlformats.org/officeDocument/2006/relationships/image" Target="../media/image14.png"/><Relationship Id="rId3" Type="http://schemas.openxmlformats.org/officeDocument/2006/relationships/tags" Target="../tags/tag3.xml"/><Relationship Id="rId21" Type="http://schemas.openxmlformats.org/officeDocument/2006/relationships/image" Target="../media/image17.png"/><Relationship Id="rId7" Type="http://schemas.openxmlformats.org/officeDocument/2006/relationships/tags" Target="../tags/tag7.xml"/><Relationship Id="rId12" Type="http://schemas.openxmlformats.org/officeDocument/2006/relationships/slideLayout" Target="../slideLayouts/slideLayout2.xml"/><Relationship Id="rId17" Type="http://schemas.openxmlformats.org/officeDocument/2006/relationships/image" Target="../media/image13.png"/><Relationship Id="rId25" Type="http://schemas.openxmlformats.org/officeDocument/2006/relationships/image" Target="../media/image21.png"/><Relationship Id="rId2" Type="http://schemas.openxmlformats.org/officeDocument/2006/relationships/tags" Target="../tags/tag2.xml"/><Relationship Id="rId16" Type="http://schemas.openxmlformats.org/officeDocument/2006/relationships/image" Target="../media/image12.png"/><Relationship Id="rId20" Type="http://schemas.openxmlformats.org/officeDocument/2006/relationships/image" Target="../media/image16.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image" Target="../media/image20.png"/><Relationship Id="rId5" Type="http://schemas.openxmlformats.org/officeDocument/2006/relationships/tags" Target="../tags/tag5.xml"/><Relationship Id="rId15" Type="http://schemas.openxmlformats.org/officeDocument/2006/relationships/image" Target="../media/image11.png"/><Relationship Id="rId23" Type="http://schemas.openxmlformats.org/officeDocument/2006/relationships/image" Target="../media/image19.png"/><Relationship Id="rId10" Type="http://schemas.openxmlformats.org/officeDocument/2006/relationships/tags" Target="../tags/tag10.xml"/><Relationship Id="rId19" Type="http://schemas.openxmlformats.org/officeDocument/2006/relationships/image" Target="../media/image15.png"/><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10.png"/><Relationship Id="rId22"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12.png"/><Relationship Id="rId3" Type="http://schemas.openxmlformats.org/officeDocument/2006/relationships/video" Target="../media/media1.avi"/><Relationship Id="rId7" Type="http://schemas.openxmlformats.org/officeDocument/2006/relationships/tags" Target="../tags/tag16.xml"/><Relationship Id="rId12" Type="http://schemas.openxmlformats.org/officeDocument/2006/relationships/image" Target="../media/image11.png"/><Relationship Id="rId17" Type="http://schemas.openxmlformats.org/officeDocument/2006/relationships/image" Target="../media/image24.png"/><Relationship Id="rId2" Type="http://schemas.microsoft.com/office/2007/relationships/media" Target="../media/media1.avi"/><Relationship Id="rId16" Type="http://schemas.openxmlformats.org/officeDocument/2006/relationships/image" Target="../media/image23.png"/><Relationship Id="rId1" Type="http://schemas.openxmlformats.org/officeDocument/2006/relationships/tags" Target="../tags/tag12.xml"/><Relationship Id="rId6" Type="http://schemas.openxmlformats.org/officeDocument/2006/relationships/tags" Target="../tags/tag15.xml"/><Relationship Id="rId11" Type="http://schemas.openxmlformats.org/officeDocument/2006/relationships/image" Target="../media/image10.png"/><Relationship Id="rId5" Type="http://schemas.openxmlformats.org/officeDocument/2006/relationships/tags" Target="../tags/tag14.xml"/><Relationship Id="rId15" Type="http://schemas.openxmlformats.org/officeDocument/2006/relationships/image" Target="../media/image14.png"/><Relationship Id="rId10" Type="http://schemas.openxmlformats.org/officeDocument/2006/relationships/image" Target="../media/image22.png"/><Relationship Id="rId4" Type="http://schemas.openxmlformats.org/officeDocument/2006/relationships/tags" Target="../tags/tag13.xml"/><Relationship Id="rId9" Type="http://schemas.openxmlformats.org/officeDocument/2006/relationships/notesSlide" Target="../notesSlides/notesSlide8.xml"/><Relationship Id="rId14"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12.png"/><Relationship Id="rId3" Type="http://schemas.openxmlformats.org/officeDocument/2006/relationships/video" Target="../media/media2.avi"/><Relationship Id="rId7" Type="http://schemas.openxmlformats.org/officeDocument/2006/relationships/tags" Target="../tags/tag21.xml"/><Relationship Id="rId12" Type="http://schemas.openxmlformats.org/officeDocument/2006/relationships/image" Target="../media/image11.png"/><Relationship Id="rId17" Type="http://schemas.openxmlformats.org/officeDocument/2006/relationships/image" Target="../media/image27.jpeg"/><Relationship Id="rId2" Type="http://schemas.microsoft.com/office/2007/relationships/media" Target="../media/media2.avi"/><Relationship Id="rId16" Type="http://schemas.openxmlformats.org/officeDocument/2006/relationships/image" Target="../media/image26.png"/><Relationship Id="rId1" Type="http://schemas.openxmlformats.org/officeDocument/2006/relationships/tags" Target="../tags/tag17.xml"/><Relationship Id="rId6" Type="http://schemas.openxmlformats.org/officeDocument/2006/relationships/tags" Target="../tags/tag20.xml"/><Relationship Id="rId11" Type="http://schemas.openxmlformats.org/officeDocument/2006/relationships/image" Target="../media/image10.png"/><Relationship Id="rId5" Type="http://schemas.openxmlformats.org/officeDocument/2006/relationships/tags" Target="../tags/tag19.xml"/><Relationship Id="rId15" Type="http://schemas.openxmlformats.org/officeDocument/2006/relationships/image" Target="../media/image14.png"/><Relationship Id="rId10" Type="http://schemas.openxmlformats.org/officeDocument/2006/relationships/image" Target="../media/image25.png"/><Relationship Id="rId4" Type="http://schemas.openxmlformats.org/officeDocument/2006/relationships/tags" Target="../tags/tag18.xml"/><Relationship Id="rId9" Type="http://schemas.openxmlformats.org/officeDocument/2006/relationships/notesSlide" Target="../notesSlides/notesSlide9.xml"/><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sz="3600" dirty="0"/>
              <a:t>CAS – Introduction to Accelerator Physics </a:t>
            </a:r>
            <a:br>
              <a:rPr lang="en-US" sz="3600" dirty="0"/>
            </a:br>
            <a:br>
              <a:rPr lang="en-US" sz="3600" dirty="0"/>
            </a:br>
            <a:r>
              <a:rPr lang="en-US" dirty="0"/>
              <a:t>Collective effects</a:t>
            </a:r>
          </a:p>
        </p:txBody>
      </p:sp>
      <p:sp>
        <p:nvSpPr>
          <p:cNvPr id="3" name="Subtitle 2"/>
          <p:cNvSpPr>
            <a:spLocks noGrp="1"/>
          </p:cNvSpPr>
          <p:nvPr>
            <p:ph type="subTitle" idx="1"/>
          </p:nvPr>
        </p:nvSpPr>
        <p:spPr/>
        <p:txBody>
          <a:bodyPr>
            <a:normAutofit/>
          </a:bodyPr>
          <a:lstStyle/>
          <a:p>
            <a:pPr algn="l"/>
            <a:r>
              <a:rPr lang="en-US" b="1" dirty="0">
                <a:solidFill>
                  <a:schemeClr val="accent6">
                    <a:lumMod val="75000"/>
                  </a:schemeClr>
                </a:solidFill>
              </a:rPr>
              <a:t>Part I: </a:t>
            </a:r>
            <a:r>
              <a:rPr lang="en-US" b="1" dirty="0" err="1">
                <a:solidFill>
                  <a:schemeClr val="accent6">
                    <a:lumMod val="75000"/>
                  </a:schemeClr>
                </a:solidFill>
              </a:rPr>
              <a:t>Multiparticle</a:t>
            </a:r>
            <a:r>
              <a:rPr lang="en-US" b="1" dirty="0">
                <a:solidFill>
                  <a:schemeClr val="accent6">
                    <a:lumMod val="75000"/>
                  </a:schemeClr>
                </a:solidFill>
              </a:rPr>
              <a:t> systems</a:t>
            </a:r>
          </a:p>
        </p:txBody>
      </p:sp>
    </p:spTree>
    <p:extLst>
      <p:ext uri="{BB962C8B-B14F-4D97-AF65-F5344CB8AC3E}">
        <p14:creationId xmlns:p14="http://schemas.microsoft.com/office/powerpoint/2010/main" val="1943787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Single particle dynamics – frozen models</a:t>
            </a:r>
          </a:p>
        </p:txBody>
      </p:sp>
      <p:sp>
        <p:nvSpPr>
          <p:cNvPr id="3" name="Content Placeholder 2 1"/>
          <p:cNvSpPr>
            <a:spLocks noGrp="1"/>
          </p:cNvSpPr>
          <p:nvPr>
            <p:ph idx="1"/>
          </p:nvPr>
        </p:nvSpPr>
        <p:spPr>
          <a:xfrm>
            <a:off x="336000" y="899999"/>
            <a:ext cx="5454639" cy="5221101"/>
          </a:xfrm>
        </p:spPr>
        <p:txBody>
          <a:bodyPr>
            <a:normAutofit/>
          </a:bodyPr>
          <a:lstStyle/>
          <a:p>
            <a:r>
              <a:rPr lang="en-US" sz="2000" dirty="0"/>
              <a:t>Characteristics of single particle dynamics:</a:t>
            </a:r>
          </a:p>
          <a:p>
            <a:pPr lvl="1"/>
            <a:r>
              <a:rPr lang="en-US" sz="1800" dirty="0"/>
              <a:t>External force fields</a:t>
            </a:r>
          </a:p>
          <a:p>
            <a:pPr lvl="1"/>
            <a:r>
              <a:rPr lang="en-US" sz="1800" dirty="0"/>
              <a:t>Independent of any given multi-particle system phase space configuration!</a:t>
            </a:r>
          </a:p>
        </p:txBody>
      </p:sp>
      <p:sp>
        <p:nvSpPr>
          <p:cNvPr id="28" name="Content Placeholder 2 2"/>
          <p:cNvSpPr txBox="1">
            <a:spLocks/>
          </p:cNvSpPr>
          <p:nvPr/>
        </p:nvSpPr>
        <p:spPr>
          <a:xfrm>
            <a:off x="334800" y="4536000"/>
            <a:ext cx="7560000" cy="144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Examples of single particle dynamics:</a:t>
            </a:r>
          </a:p>
          <a:p>
            <a:pPr lvl="1"/>
            <a:r>
              <a:rPr lang="en-US" sz="1800" dirty="0"/>
              <a:t>Frozen models </a:t>
            </a:r>
            <a:r>
              <a:rPr lang="en-US" sz="1800" dirty="0">
                <a:sym typeface="Wingdings" panose="05000000000000000000" pitchFamily="2" charset="2"/>
              </a:rPr>
              <a:t> </a:t>
            </a:r>
            <a:r>
              <a:rPr lang="en-US" sz="1800" dirty="0" err="1">
                <a:sym typeface="Wingdings" panose="05000000000000000000" pitchFamily="2" charset="2"/>
              </a:rPr>
              <a:t>Bassetti</a:t>
            </a:r>
            <a:r>
              <a:rPr lang="en-US" sz="1800" dirty="0">
                <a:sym typeface="Wingdings" panose="05000000000000000000" pitchFamily="2" charset="2"/>
              </a:rPr>
              <a:t>-Erskine formula and tune footprint</a:t>
            </a:r>
            <a:endParaRPr lang="en-US" sz="1800" dirty="0"/>
          </a:p>
        </p:txBody>
      </p:sp>
      <p:grpSp>
        <p:nvGrpSpPr>
          <p:cNvPr id="29" name="Group 28"/>
          <p:cNvGrpSpPr>
            <a:grpSpLocks noChangeAspect="1"/>
          </p:cNvGrpSpPr>
          <p:nvPr/>
        </p:nvGrpSpPr>
        <p:grpSpPr>
          <a:xfrm>
            <a:off x="288000" y="1728000"/>
            <a:ext cx="5760000" cy="3141819"/>
            <a:chOff x="144000" y="1512000"/>
            <a:chExt cx="6480000" cy="3534546"/>
          </a:xfrm>
        </p:grpSpPr>
        <p:grpSp>
          <p:nvGrpSpPr>
            <p:cNvPr id="31" name="Group 30"/>
            <p:cNvGrpSpPr/>
            <p:nvPr/>
          </p:nvGrpSpPr>
          <p:grpSpPr>
            <a:xfrm>
              <a:off x="144000" y="1512000"/>
              <a:ext cx="6480000" cy="3534546"/>
              <a:chOff x="144000" y="1440000"/>
              <a:chExt cx="6480000" cy="3534546"/>
            </a:xfrm>
          </p:grpSpPr>
          <p:grpSp>
            <p:nvGrpSpPr>
              <p:cNvPr id="33" name="Group 32"/>
              <p:cNvGrpSpPr>
                <a:grpSpLocks noChangeAspect="1"/>
              </p:cNvGrpSpPr>
              <p:nvPr/>
            </p:nvGrpSpPr>
            <p:grpSpPr>
              <a:xfrm>
                <a:off x="144000" y="1440000"/>
                <a:ext cx="6480000" cy="3534546"/>
                <a:chOff x="2136000" y="1440000"/>
                <a:chExt cx="7920000" cy="4320001"/>
              </a:xfrm>
            </p:grpSpPr>
            <p:pic>
              <p:nvPicPr>
                <p:cNvPr id="35" name="Picture 34"/>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36" name="Arc 35"/>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Oval 36"/>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38" name="Straight Arrow Connector 37"/>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41" name="Picture 40"/>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42" name="Picture 41"/>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43" name="Picture 42"/>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44" name="Picture 43"/>
                <p:cNvPicPr>
                  <a:picLocks noChangeAspect="1"/>
                </p:cNvPicPr>
                <p:nvPr>
                  <p:custDataLst>
                    <p:tags r:id="rId5"/>
                  </p:custDataLst>
                </p:nvPr>
              </p:nvPicPr>
              <p:blipFill>
                <a:blip r:embed="rId12"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34" name="Rounded Rectangle 33"/>
              <p:cNvSpPr/>
              <p:nvPr/>
            </p:nvSpPr>
            <p:spPr>
              <a:xfrm>
                <a:off x="1584000" y="2124000"/>
                <a:ext cx="864000" cy="576000"/>
              </a:xfrm>
              <a:prstGeom prst="roundRect">
                <a:avLst>
                  <a:gd name="adj" fmla="val 22090"/>
                </a:avLst>
              </a:prstGeom>
              <a:solidFill>
                <a:schemeClr val="tx2">
                  <a:alpha val="80000"/>
                </a:schemeClr>
              </a:solidFill>
              <a:ln>
                <a:noFill/>
              </a:ln>
              <a:scene3d>
                <a:camera prst="isometricOffAxis1Top">
                  <a:rot lat="2812520" lon="3602882" rev="14853585"/>
                </a:camera>
                <a:lightRig rig="balanced" dir="t"/>
              </a:scene3d>
              <a:sp3d prstMaterial="metal">
                <a:bevelT h="152400"/>
                <a:bevelB h="1524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sp>
          <p:nvSpPr>
            <p:cNvPr id="32" name="Rounded Rectangle 31"/>
            <p:cNvSpPr/>
            <p:nvPr/>
          </p:nvSpPr>
          <p:spPr>
            <a:xfrm>
              <a:off x="4140000" y="2158364"/>
              <a:ext cx="864000" cy="576000"/>
            </a:xfrm>
            <a:prstGeom prst="roundRect">
              <a:avLst>
                <a:gd name="adj" fmla="val 22090"/>
              </a:avLst>
            </a:prstGeom>
            <a:solidFill>
              <a:schemeClr val="tx2">
                <a:alpha val="80000"/>
              </a:schemeClr>
            </a:solidFill>
            <a:ln>
              <a:noFill/>
            </a:ln>
            <a:scene3d>
              <a:camera prst="isometricOffAxis2Top">
                <a:rot lat="18250385" lon="2755360" rev="18521930"/>
              </a:camera>
              <a:lightRig rig="balanced" dir="t"/>
            </a:scene3d>
            <a:sp3d prstMaterial="metal">
              <a:bevelT h="152400"/>
              <a:bevelB h="1524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sp>
        <p:nvSpPr>
          <p:cNvPr id="6" name="Slide Number Placeholder 5"/>
          <p:cNvSpPr>
            <a:spLocks noGrp="1"/>
          </p:cNvSpPr>
          <p:nvPr>
            <p:ph type="sldNum" sz="quarter" idx="12"/>
          </p:nvPr>
        </p:nvSpPr>
        <p:spPr/>
        <p:txBody>
          <a:bodyPr/>
          <a:lstStyle/>
          <a:p>
            <a:fld id="{9EA1AA69-EDB9-4143-818B-2B18FE6932EA}" type="slidenum">
              <a:rPr lang="en-GB" smtClean="0"/>
              <a:t>10</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pic>
        <p:nvPicPr>
          <p:cNvPr id="7" name="Picture 6">
            <a:extLst>
              <a:ext uri="{FF2B5EF4-FFF2-40B4-BE49-F238E27FC236}">
                <a16:creationId xmlns:a16="http://schemas.microsoft.com/office/drawing/2014/main" id="{84F43251-8EF9-9876-1A96-442795616D77}"/>
              </a:ext>
            </a:extLst>
          </p:cNvPr>
          <p:cNvPicPr>
            <a:picLocks noChangeAspect="1"/>
          </p:cNvPicPr>
          <p:nvPr>
            <p:custDataLst>
              <p:tags r:id="rId1"/>
            </p:custDataLst>
          </p:nvPr>
        </p:nvPicPr>
        <p:blipFill>
          <a:blip r:embed="rId13" cstate="print">
            <a:extLst>
              <a:ext uri="{28A0092B-C50C-407E-A947-70E740481C1C}">
                <a14:useLocalDpi xmlns:a14="http://schemas.microsoft.com/office/drawing/2010/main" val="0"/>
              </a:ext>
            </a:extLst>
          </a:blip>
          <a:stretch>
            <a:fillRect/>
          </a:stretch>
        </p:blipFill>
        <p:spPr>
          <a:xfrm>
            <a:off x="1116000" y="5256000"/>
            <a:ext cx="9934617" cy="861251"/>
          </a:xfrm>
          <a:prstGeom prst="rect">
            <a:avLst/>
          </a:prstGeom>
        </p:spPr>
      </p:pic>
      <p:sp>
        <p:nvSpPr>
          <p:cNvPr id="8" name="TextBox 7">
            <a:extLst>
              <a:ext uri="{FF2B5EF4-FFF2-40B4-BE49-F238E27FC236}">
                <a16:creationId xmlns:a16="http://schemas.microsoft.com/office/drawing/2014/main" id="{D830121D-2DE6-C69D-8E19-28477C710776}"/>
              </a:ext>
            </a:extLst>
          </p:cNvPr>
          <p:cNvSpPr txBox="1"/>
          <p:nvPr/>
        </p:nvSpPr>
        <p:spPr>
          <a:xfrm>
            <a:off x="1800000" y="6192000"/>
            <a:ext cx="10156306" cy="307777"/>
          </a:xfrm>
          <a:prstGeom prst="rect">
            <a:avLst/>
          </a:prstGeom>
          <a:noFill/>
        </p:spPr>
        <p:txBody>
          <a:bodyPr wrap="none" rtlCol="0">
            <a:spAutoFit/>
          </a:bodyPr>
          <a:lstStyle/>
          <a:p>
            <a:r>
              <a:rPr lang="en-US" sz="1400" i="1" dirty="0"/>
              <a:t>M. </a:t>
            </a:r>
            <a:r>
              <a:rPr lang="en-US" sz="1400" i="1" dirty="0" err="1"/>
              <a:t>Bassetti</a:t>
            </a:r>
            <a:r>
              <a:rPr lang="en-US" sz="1400" i="1" dirty="0"/>
              <a:t> and G.A. Erskine, “Closed expression for the electrical field of a two-dimensional Gaussian charge”, CERN-ISR-TH/80-06 (1980)</a:t>
            </a:r>
          </a:p>
        </p:txBody>
      </p:sp>
      <p:pic>
        <p:nvPicPr>
          <p:cNvPr id="10" name="Picture 9" descr="Chart, scatter chart&#10;&#10;Description automatically generated">
            <a:extLst>
              <a:ext uri="{FF2B5EF4-FFF2-40B4-BE49-F238E27FC236}">
                <a16:creationId xmlns:a16="http://schemas.microsoft.com/office/drawing/2014/main" id="{A307FD06-17A9-B123-BB35-030C9FC5838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544000" y="720000"/>
            <a:ext cx="3240000" cy="3240000"/>
          </a:xfrm>
          <a:prstGeom prst="rect">
            <a:avLst/>
          </a:prstGeom>
        </p:spPr>
      </p:pic>
      <p:pic>
        <p:nvPicPr>
          <p:cNvPr id="13" name="Picture 12" descr="Chart, surface chart&#10;&#10;Description automatically generated">
            <a:extLst>
              <a:ext uri="{FF2B5EF4-FFF2-40B4-BE49-F238E27FC236}">
                <a16:creationId xmlns:a16="http://schemas.microsoft.com/office/drawing/2014/main" id="{F4F2C0DE-959C-EFB4-1E59-760587805C1A}"/>
              </a:ext>
            </a:extLst>
          </p:cNvPr>
          <p:cNvPicPr>
            <a:picLocks noChangeAspect="1"/>
          </p:cNvPicPr>
          <p:nvPr/>
        </p:nvPicPr>
        <p:blipFill rotWithShape="1">
          <a:blip r:embed="rId15">
            <a:extLst>
              <a:ext uri="{28A0092B-C50C-407E-A947-70E740481C1C}">
                <a14:useLocalDpi xmlns:a14="http://schemas.microsoft.com/office/drawing/2010/main" val="0"/>
              </a:ext>
            </a:extLst>
          </a:blip>
          <a:srcRect l="14798" t="5463" r="18542" b="2194"/>
          <a:stretch/>
        </p:blipFill>
        <p:spPr>
          <a:xfrm>
            <a:off x="7920000" y="1872000"/>
            <a:ext cx="3960000" cy="308572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06169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1 2"/>
          <p:cNvSpPr txBox="1">
            <a:spLocks/>
          </p:cNvSpPr>
          <p:nvPr/>
        </p:nvSpPr>
        <p:spPr>
          <a:xfrm>
            <a:off x="6228000" y="900000"/>
            <a:ext cx="5760000" cy="504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2000" dirty="0"/>
              <a:t>Representation of a </a:t>
            </a:r>
            <a:r>
              <a:rPr lang="en-US" sz="2000" b="1" dirty="0">
                <a:solidFill>
                  <a:srgbClr val="C00000"/>
                </a:solidFill>
              </a:rPr>
              <a:t>multi-particle state</a:t>
            </a:r>
            <a:r>
              <a:rPr lang="en-US" sz="2000" dirty="0"/>
              <a:t>:</a:t>
            </a:r>
          </a:p>
          <a:p>
            <a:pPr algn="just"/>
            <a:endParaRPr lang="en-US" sz="2000" dirty="0"/>
          </a:p>
          <a:p>
            <a:pPr algn="just"/>
            <a:endParaRPr lang="en-US" sz="2000" dirty="0"/>
          </a:p>
          <a:p>
            <a:pPr algn="just"/>
            <a:endParaRPr lang="en-US" sz="2000" dirty="0"/>
          </a:p>
          <a:p>
            <a:pPr algn="just"/>
            <a:endParaRPr lang="en-US" sz="2000" dirty="0"/>
          </a:p>
          <a:p>
            <a:pPr algn="just"/>
            <a:r>
              <a:rPr lang="en-US" sz="2000" dirty="0"/>
              <a:t>The multi-particle state is conveniently represented by a </a:t>
            </a:r>
            <a:r>
              <a:rPr lang="en-US" sz="2000" b="1" dirty="0">
                <a:solidFill>
                  <a:srgbClr val="C00000"/>
                </a:solidFill>
              </a:rPr>
              <a:t>probability density function </a:t>
            </a:r>
            <a:r>
              <a:rPr lang="el-GR" sz="2000" b="1" dirty="0">
                <a:solidFill>
                  <a:srgbClr val="C00000"/>
                </a:solidFill>
              </a:rPr>
              <a:t>Ψ</a:t>
            </a:r>
            <a:r>
              <a:rPr lang="en-US" sz="2000" dirty="0"/>
              <a:t> – which neglecting correlations can be reduced (BBGKY) to the single</a:t>
            </a:r>
            <a:r>
              <a:rPr lang="en-US" sz="2000" b="1" dirty="0">
                <a:solidFill>
                  <a:srgbClr val="C00000"/>
                </a:solidFill>
              </a:rPr>
              <a:t> particle distribution function</a:t>
            </a:r>
            <a:endParaRPr lang="en-US" sz="2200" b="1" dirty="0">
              <a:solidFill>
                <a:srgbClr val="C00000"/>
              </a:solidFill>
            </a:endParaRPr>
          </a:p>
          <a:p>
            <a:pPr algn="just"/>
            <a:endParaRPr lang="en-US" sz="2000" dirty="0"/>
          </a:p>
        </p:txBody>
      </p:sp>
      <p:sp>
        <p:nvSpPr>
          <p:cNvPr id="101" name="Rounded Rectangle 100"/>
          <p:cNvSpPr/>
          <p:nvPr/>
        </p:nvSpPr>
        <p:spPr>
          <a:xfrm>
            <a:off x="8298000" y="4176000"/>
            <a:ext cx="1620000" cy="540000"/>
          </a:xfrm>
          <a:prstGeom prst="roundRect">
            <a:avLst>
              <a:gd name="adj" fmla="val 19095"/>
            </a:avLst>
          </a:prstGeom>
          <a:solidFill>
            <a:schemeClr val="bg1"/>
          </a:solidFill>
          <a:ln w="19050">
            <a:solidFill>
              <a:srgbClr val="C00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a:grpSpLocks noChangeAspect="1"/>
          </p:cNvGrpSpPr>
          <p:nvPr/>
        </p:nvGrpSpPr>
        <p:grpSpPr>
          <a:xfrm>
            <a:off x="360000" y="1800000"/>
            <a:ext cx="4320000" cy="2215566"/>
            <a:chOff x="288000" y="1980000"/>
            <a:chExt cx="4176000" cy="2141714"/>
          </a:xfrm>
        </p:grpSpPr>
        <p:grpSp>
          <p:nvGrpSpPr>
            <p:cNvPr id="39" name="Group 38"/>
            <p:cNvGrpSpPr/>
            <p:nvPr/>
          </p:nvGrpSpPr>
          <p:grpSpPr>
            <a:xfrm>
              <a:off x="288000" y="2232000"/>
              <a:ext cx="2171009" cy="1889714"/>
              <a:chOff x="432000" y="2124000"/>
              <a:chExt cx="2171009" cy="1889714"/>
            </a:xfrm>
          </p:grpSpPr>
          <p:cxnSp>
            <p:nvCxnSpPr>
              <p:cNvPr id="52" name="Straight Arrow Connector 51"/>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4" name="Picture 53"/>
              <p:cNvPicPr>
                <a:picLocks noChangeAspect="1"/>
              </p:cNvPicPr>
              <p:nvPr>
                <p:custDataLst>
                  <p:tags r:id="rId5"/>
                </p:custDataLst>
              </p:nvPr>
            </p:nvPicPr>
            <p:blipFill>
              <a:blip r:embed="rId10"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55" name="Picture 54"/>
              <p:cNvPicPr>
                <a:picLocks noChangeAspect="1"/>
              </p:cNvPicPr>
              <p:nvPr>
                <p:custDataLst>
                  <p:tags r:id="rId6"/>
                </p:custDataLst>
              </p:nvPr>
            </p:nvPicPr>
            <p:blipFill>
              <a:blip r:embed="rId11" cstate="print">
                <a:extLst>
                  <a:ext uri="{28A0092B-C50C-407E-A947-70E740481C1C}">
                    <a14:useLocalDpi xmlns:a14="http://schemas.microsoft.com/office/drawing/2010/main" val="0"/>
                  </a:ext>
                </a:extLst>
              </a:blip>
              <a:stretch>
                <a:fillRect/>
              </a:stretch>
            </p:blipFill>
            <p:spPr>
              <a:xfrm>
                <a:off x="432000" y="3888000"/>
                <a:ext cx="140800" cy="125714"/>
              </a:xfrm>
              <a:prstGeom prst="rect">
                <a:avLst/>
              </a:prstGeom>
            </p:spPr>
          </p:pic>
          <p:cxnSp>
            <p:nvCxnSpPr>
              <p:cNvPr id="56" name="Straight Arrow Connector 55"/>
              <p:cNvCxnSpPr/>
              <p:nvPr/>
            </p:nvCxnSpPr>
            <p:spPr>
              <a:xfrm rot="14100000" flipV="1">
                <a:off x="1080000" y="3024000"/>
                <a:ext cx="0" cy="100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2" name="Picture 61"/>
              <p:cNvPicPr>
                <a:picLocks noChangeAspect="1"/>
              </p:cNvPicPr>
              <p:nvPr>
                <p:custDataLst>
                  <p:tags r:id="rId7"/>
                </p:custDataLst>
              </p:nvPr>
            </p:nvPicPr>
            <p:blipFill>
              <a:blip r:embed="rId12"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grpSp>
          <p:nvGrpSpPr>
            <p:cNvPr id="40" name="Group 39"/>
            <p:cNvGrpSpPr/>
            <p:nvPr/>
          </p:nvGrpSpPr>
          <p:grpSpPr>
            <a:xfrm>
              <a:off x="1800000" y="2160000"/>
              <a:ext cx="2664000" cy="1453089"/>
              <a:chOff x="6632359" y="3531066"/>
              <a:chExt cx="2664000" cy="1453089"/>
            </a:xfrm>
          </p:grpSpPr>
          <p:sp>
            <p:nvSpPr>
              <p:cNvPr id="50" name="Oval 49"/>
              <p:cNvSpPr/>
              <p:nvPr/>
            </p:nvSpPr>
            <p:spPr>
              <a:xfrm>
                <a:off x="6884359" y="3861610"/>
                <a:ext cx="2160000" cy="792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51" name="Picture 5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632359" y="3531066"/>
                <a:ext cx="2664000" cy="1453089"/>
              </a:xfrm>
              <a:prstGeom prst="rect">
                <a:avLst/>
              </a:prstGeom>
            </p:spPr>
          </p:pic>
        </p:grpSp>
        <p:cxnSp>
          <p:nvCxnSpPr>
            <p:cNvPr id="42" name="Straight Arrow Connector 41"/>
            <p:cNvCxnSpPr/>
            <p:nvPr/>
          </p:nvCxnSpPr>
          <p:spPr>
            <a:xfrm flipV="1">
              <a:off x="3905717" y="2160000"/>
              <a:ext cx="0" cy="432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48" name="Picture 47"/>
            <p:cNvPicPr>
              <a:picLocks noChangeAspect="1"/>
            </p:cNvPicPr>
            <p:nvPr>
              <p:custDataLst>
                <p:tags r:id="rId4"/>
              </p:custDataLst>
            </p:nvPr>
          </p:nvPicPr>
          <p:blipFill>
            <a:blip r:embed="rId14" cstate="print">
              <a:extLst>
                <a:ext uri="{28A0092B-C50C-407E-A947-70E740481C1C}">
                  <a14:useLocalDpi xmlns:a14="http://schemas.microsoft.com/office/drawing/2010/main" val="0"/>
                </a:ext>
              </a:extLst>
            </a:blip>
            <a:stretch>
              <a:fillRect/>
            </a:stretch>
          </p:blipFill>
          <p:spPr>
            <a:xfrm>
              <a:off x="4032000" y="1980000"/>
              <a:ext cx="238019" cy="204495"/>
            </a:xfrm>
            <a:prstGeom prst="rect">
              <a:avLst/>
            </a:prstGeom>
          </p:spPr>
        </p:pic>
      </p:grpSp>
      <p:sp>
        <p:nvSpPr>
          <p:cNvPr id="2" name="Title 1"/>
          <p:cNvSpPr>
            <a:spLocks noGrp="1"/>
          </p:cNvSpPr>
          <p:nvPr>
            <p:ph type="title"/>
          </p:nvPr>
        </p:nvSpPr>
        <p:spPr/>
        <p:txBody>
          <a:bodyPr/>
          <a:lstStyle/>
          <a:p>
            <a:r>
              <a:rPr lang="en-US" dirty="0"/>
              <a:t>Multi-particle dynamics – state representation (theory)</a:t>
            </a:r>
          </a:p>
        </p:txBody>
      </p:sp>
      <p:sp>
        <p:nvSpPr>
          <p:cNvPr id="3" name="Content Placeholder 2 1 1"/>
          <p:cNvSpPr>
            <a:spLocks noGrp="1"/>
          </p:cNvSpPr>
          <p:nvPr>
            <p:ph idx="1"/>
          </p:nvPr>
        </p:nvSpPr>
        <p:spPr>
          <a:xfrm>
            <a:off x="336000" y="900000"/>
            <a:ext cx="5616000" cy="1800000"/>
          </a:xfrm>
        </p:spPr>
        <p:txBody>
          <a:bodyPr>
            <a:normAutofit/>
          </a:bodyPr>
          <a:lstStyle/>
          <a:p>
            <a:r>
              <a:rPr lang="en-US" sz="2000" dirty="0"/>
              <a:t>Representation of a </a:t>
            </a:r>
            <a:r>
              <a:rPr lang="en-US" sz="2000" b="1" dirty="0">
                <a:solidFill>
                  <a:srgbClr val="C00000"/>
                </a:solidFill>
              </a:rPr>
              <a:t>single particle state</a:t>
            </a:r>
            <a:r>
              <a:rPr lang="en-US" sz="2000" dirty="0"/>
              <a:t>:</a:t>
            </a:r>
            <a:endParaRPr lang="en-US" sz="1800" dirty="0"/>
          </a:p>
          <a:p>
            <a:endParaRPr lang="en-US" sz="2000" dirty="0"/>
          </a:p>
        </p:txBody>
      </p:sp>
      <p:pic>
        <p:nvPicPr>
          <p:cNvPr id="49" name="Picture 48"/>
          <p:cNvPicPr>
            <a:picLocks noChangeAspect="1"/>
          </p:cNvPicPr>
          <p:nvPr>
            <p:custDataLst>
              <p:tags r:id="rId1"/>
            </p:custDataLst>
          </p:nvPr>
        </p:nvPicPr>
        <p:blipFill>
          <a:blip r:embed="rId15" cstate="print">
            <a:extLst>
              <a:ext uri="{28A0092B-C50C-407E-A947-70E740481C1C}">
                <a14:useLocalDpi xmlns:a14="http://schemas.microsoft.com/office/drawing/2010/main" val="0"/>
              </a:ext>
            </a:extLst>
          </a:blip>
          <a:stretch>
            <a:fillRect/>
          </a:stretch>
        </p:blipFill>
        <p:spPr>
          <a:xfrm>
            <a:off x="6624000" y="1368000"/>
            <a:ext cx="3964955" cy="1401903"/>
          </a:xfrm>
          <a:prstGeom prst="rect">
            <a:avLst/>
          </a:prstGeom>
        </p:spPr>
      </p:pic>
      <p:pic>
        <p:nvPicPr>
          <p:cNvPr id="45" name="Picture 44"/>
          <p:cNvPicPr>
            <a:picLocks noChangeAspect="1"/>
          </p:cNvPicPr>
          <p:nvPr>
            <p:custDataLst>
              <p:tags r:id="rId2"/>
            </p:custDataLst>
          </p:nvPr>
        </p:nvPicPr>
        <p:blipFill>
          <a:blip r:embed="rId16" cstate="print">
            <a:extLst>
              <a:ext uri="{28A0092B-C50C-407E-A947-70E740481C1C}">
                <a14:useLocalDpi xmlns:a14="http://schemas.microsoft.com/office/drawing/2010/main" val="0"/>
              </a:ext>
            </a:extLst>
          </a:blip>
          <a:stretch>
            <a:fillRect/>
          </a:stretch>
        </p:blipFill>
        <p:spPr>
          <a:xfrm>
            <a:off x="684000" y="1368000"/>
            <a:ext cx="3495622" cy="263619"/>
          </a:xfrm>
          <a:prstGeom prst="rect">
            <a:avLst/>
          </a:prstGeom>
        </p:spPr>
      </p:pic>
      <p:sp>
        <p:nvSpPr>
          <p:cNvPr id="59" name="Rectangle 58"/>
          <p:cNvSpPr/>
          <p:nvPr/>
        </p:nvSpPr>
        <p:spPr>
          <a:xfrm>
            <a:off x="3150000" y="2988000"/>
            <a:ext cx="180000" cy="180000"/>
          </a:xfrm>
          <a:prstGeom prst="rect">
            <a:avLst/>
          </a:prstGeom>
          <a:noFill/>
          <a:ln w="19050">
            <a:solidFill>
              <a:schemeClr val="accent2"/>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p:cNvGrpSpPr>
            <a:grpSpLocks noChangeAspect="1"/>
          </p:cNvGrpSpPr>
          <p:nvPr/>
        </p:nvGrpSpPr>
        <p:grpSpPr>
          <a:xfrm>
            <a:off x="1080000" y="4032000"/>
            <a:ext cx="2304000" cy="2304000"/>
            <a:chOff x="3685592" y="3861777"/>
            <a:chExt cx="2592000" cy="2592000"/>
          </a:xfrm>
          <a:effectLst>
            <a:outerShdw blurRad="63500" sx="102000" sy="102000" algn="ctr" rotWithShape="0">
              <a:prstClr val="black">
                <a:alpha val="40000"/>
              </a:prstClr>
            </a:outerShdw>
          </a:effectLst>
        </p:grpSpPr>
        <p:sp>
          <p:nvSpPr>
            <p:cNvPr id="33" name="Rectangle 32"/>
            <p:cNvSpPr/>
            <p:nvPr/>
          </p:nvSpPr>
          <p:spPr>
            <a:xfrm>
              <a:off x="3685592" y="3861777"/>
              <a:ext cx="2592000" cy="2592000"/>
            </a:xfrm>
            <a:prstGeom prst="rect">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p:cNvPicPr>
              <a:picLocks noChangeAspect="1"/>
            </p:cNvPicPr>
            <p:nvPr/>
          </p:nvPicPr>
          <p:blipFill rotWithShape="1">
            <a:blip r:embed="rId17" cstate="print">
              <a:extLst>
                <a:ext uri="{28A0092B-C50C-407E-A947-70E740481C1C}">
                  <a14:useLocalDpi xmlns:a14="http://schemas.microsoft.com/office/drawing/2010/main" val="0"/>
                </a:ext>
              </a:extLst>
            </a:blip>
            <a:srcRect r="49872"/>
            <a:stretch/>
          </p:blipFill>
          <p:spPr>
            <a:xfrm>
              <a:off x="3744000" y="3897777"/>
              <a:ext cx="2315930" cy="2520000"/>
            </a:xfrm>
            <a:prstGeom prst="rect">
              <a:avLst/>
            </a:prstGeom>
          </p:spPr>
        </p:pic>
      </p:grpSp>
      <p:grpSp>
        <p:nvGrpSpPr>
          <p:cNvPr id="7" name="Group 6"/>
          <p:cNvGrpSpPr>
            <a:grpSpLocks noChangeAspect="1"/>
          </p:cNvGrpSpPr>
          <p:nvPr/>
        </p:nvGrpSpPr>
        <p:grpSpPr>
          <a:xfrm>
            <a:off x="3312000" y="3456000"/>
            <a:ext cx="2736000" cy="2736000"/>
            <a:chOff x="3420000" y="3528000"/>
            <a:chExt cx="2626560" cy="2626560"/>
          </a:xfrm>
        </p:grpSpPr>
        <p:sp>
          <p:nvSpPr>
            <p:cNvPr id="61" name="Rectangle 60"/>
            <p:cNvSpPr>
              <a:spLocks noChangeAspect="1"/>
            </p:cNvSpPr>
            <p:nvPr/>
          </p:nvSpPr>
          <p:spPr>
            <a:xfrm>
              <a:off x="3420000" y="3528000"/>
              <a:ext cx="2626560" cy="2626560"/>
            </a:xfrm>
            <a:prstGeom prst="rect">
              <a:avLst/>
            </a:prstGeom>
            <a:solidFill>
              <a:schemeClr val="bg1"/>
            </a:solidFill>
            <a:ln w="19050">
              <a:solidFill>
                <a:schemeClr val="accent3"/>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8" name="Picture 57"/>
            <p:cNvPicPr>
              <a:picLocks noChangeAspect="1"/>
            </p:cNvPicPr>
            <p:nvPr/>
          </p:nvPicPr>
          <p:blipFill rotWithShape="1">
            <a:blip r:embed="rId17">
              <a:extLst>
                <a:ext uri="{28A0092B-C50C-407E-A947-70E740481C1C}">
                  <a14:useLocalDpi xmlns:a14="http://schemas.microsoft.com/office/drawing/2010/main" val="0"/>
                </a:ext>
              </a:extLst>
            </a:blip>
            <a:srcRect l="49888"/>
            <a:stretch/>
          </p:blipFill>
          <p:spPr>
            <a:xfrm>
              <a:off x="3471346" y="3545280"/>
              <a:ext cx="2381309" cy="2592000"/>
            </a:xfrm>
            <a:prstGeom prst="rect">
              <a:avLst/>
            </a:prstGeom>
            <a:ln>
              <a:noFill/>
            </a:ln>
            <a:effectLst/>
          </p:spPr>
        </p:pic>
      </p:grpSp>
      <p:pic>
        <p:nvPicPr>
          <p:cNvPr id="102" name="Picture 101"/>
          <p:cNvPicPr>
            <a:picLocks noChangeAspect="1"/>
          </p:cNvPicPr>
          <p:nvPr>
            <p:custDataLst>
              <p:tags r:id="rId3"/>
            </p:custDataLst>
          </p:nvPr>
        </p:nvPicPr>
        <p:blipFill>
          <a:blip r:embed="rId18" cstate="print">
            <a:extLst>
              <a:ext uri="{28A0092B-C50C-407E-A947-70E740481C1C}">
                <a14:useLocalDpi xmlns:a14="http://schemas.microsoft.com/office/drawing/2010/main" val="0"/>
              </a:ext>
            </a:extLst>
          </a:blip>
          <a:stretch>
            <a:fillRect/>
          </a:stretch>
        </p:blipFill>
        <p:spPr>
          <a:xfrm>
            <a:off x="8560000" y="4320000"/>
            <a:ext cx="1096000" cy="265600"/>
          </a:xfrm>
          <a:prstGeom prst="rect">
            <a:avLst/>
          </a:prstGeom>
          <a:solidFill>
            <a:schemeClr val="bg1">
              <a:alpha val="95000"/>
            </a:schemeClr>
          </a:solidFill>
        </p:spPr>
      </p:pic>
      <p:sp>
        <p:nvSpPr>
          <p:cNvPr id="78" name="Rectangle 77"/>
          <p:cNvSpPr/>
          <p:nvPr/>
        </p:nvSpPr>
        <p:spPr>
          <a:xfrm>
            <a:off x="2088000" y="2160000"/>
            <a:ext cx="2412000" cy="1080000"/>
          </a:xfrm>
          <a:prstGeom prst="rect">
            <a:avLst/>
          </a:prstGeom>
          <a:noFill/>
          <a:ln w="19050">
            <a:solidFill>
              <a:schemeClr val="accent3"/>
            </a:solidFill>
          </a:ln>
          <a:effectLst>
            <a:glow rad="63500">
              <a:schemeClr val="accent3">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9EA1AA69-EDB9-4143-818B-2B18FE6932EA}" type="slidenum">
              <a:rPr lang="en-GB" smtClean="0"/>
              <a:t>11</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1504564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8"/>
                                        </p:tgtEl>
                                        <p:attrNameLst>
                                          <p:attrName>style.visibility</p:attrName>
                                        </p:attrNameLst>
                                      </p:cBhvr>
                                      <p:to>
                                        <p:strVal val="visible"/>
                                      </p:to>
                                    </p:set>
                                    <p:animEffect transition="in" filter="fade">
                                      <p:cBhvr>
                                        <p:cTn id="13" dur="500"/>
                                        <p:tgtEl>
                                          <p:spTgt spid="78"/>
                                        </p:tgtEl>
                                      </p:cBhvr>
                                    </p:animEffect>
                                  </p:childTnLst>
                                </p:cTn>
                              </p:par>
                              <p:par>
                                <p:cTn id="14" presetID="10" presetClass="entr" presetSubtype="0" fill="hold"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fade">
                                      <p:cBhvr>
                                        <p:cTn id="16" dur="500"/>
                                        <p:tgtEl>
                                          <p:spTgt spid="49"/>
                                        </p:tgtEl>
                                      </p:cBhvr>
                                    </p:animEffect>
                                  </p:childTnLst>
                                </p:cTn>
                              </p:par>
                              <p:par>
                                <p:cTn id="17" presetID="10" presetClass="entr" presetSubtype="0" fill="hold" nodeType="withEffect">
                                  <p:stCondLst>
                                    <p:cond delay="0"/>
                                  </p:stCondLst>
                                  <p:childTnLst>
                                    <p:set>
                                      <p:cBhvr>
                                        <p:cTn id="18" dur="1" fill="hold">
                                          <p:stCondLst>
                                            <p:cond delay="0"/>
                                          </p:stCondLst>
                                        </p:cTn>
                                        <p:tgtEl>
                                          <p:spTgt spid="102"/>
                                        </p:tgtEl>
                                        <p:attrNameLst>
                                          <p:attrName>style.visibility</p:attrName>
                                        </p:attrNameLst>
                                      </p:cBhvr>
                                      <p:to>
                                        <p:strVal val="visible"/>
                                      </p:to>
                                    </p:set>
                                    <p:animEffect transition="in" filter="fade">
                                      <p:cBhvr>
                                        <p:cTn id="19" dur="500"/>
                                        <p:tgtEl>
                                          <p:spTgt spid="10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1"/>
                                        </p:tgtEl>
                                        <p:attrNameLst>
                                          <p:attrName>style.visibility</p:attrName>
                                        </p:attrNameLst>
                                      </p:cBhvr>
                                      <p:to>
                                        <p:strVal val="visible"/>
                                      </p:to>
                                    </p:set>
                                    <p:animEffect transition="in" filter="fade">
                                      <p:cBhvr>
                                        <p:cTn id="22"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101" grpId="0" animBg="1"/>
      <p:bldP spid="7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1 2"/>
          <p:cNvSpPr txBox="1">
            <a:spLocks/>
          </p:cNvSpPr>
          <p:nvPr/>
        </p:nvSpPr>
        <p:spPr>
          <a:xfrm>
            <a:off x="6228000" y="900000"/>
            <a:ext cx="5760000" cy="504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2000" dirty="0"/>
              <a:t>Representation of a </a:t>
            </a:r>
            <a:r>
              <a:rPr lang="en-US" sz="2000" b="1" dirty="0">
                <a:solidFill>
                  <a:srgbClr val="C00000"/>
                </a:solidFill>
              </a:rPr>
              <a:t>multi-particle state</a:t>
            </a:r>
            <a:r>
              <a:rPr lang="en-US" sz="2000" dirty="0"/>
              <a:t>:</a:t>
            </a:r>
          </a:p>
          <a:p>
            <a:pPr algn="just"/>
            <a:endParaRPr lang="en-US" sz="2000" dirty="0"/>
          </a:p>
          <a:p>
            <a:pPr algn="just"/>
            <a:endParaRPr lang="en-US" sz="2000" dirty="0"/>
          </a:p>
          <a:p>
            <a:pPr algn="just"/>
            <a:endParaRPr lang="en-US" sz="2000" dirty="0"/>
          </a:p>
          <a:p>
            <a:pPr algn="just"/>
            <a:endParaRPr lang="en-US" sz="2000" dirty="0"/>
          </a:p>
          <a:p>
            <a:pPr algn="just"/>
            <a:r>
              <a:rPr lang="en-US" sz="2000" dirty="0"/>
              <a:t>The multi-particle state is conveniently represented by a </a:t>
            </a:r>
            <a:r>
              <a:rPr lang="en-US" sz="2000" b="1" dirty="0">
                <a:solidFill>
                  <a:srgbClr val="C00000"/>
                </a:solidFill>
              </a:rPr>
              <a:t>probability density function </a:t>
            </a:r>
            <a:r>
              <a:rPr lang="el-GR" sz="2000" b="1" dirty="0">
                <a:solidFill>
                  <a:srgbClr val="C00000"/>
                </a:solidFill>
              </a:rPr>
              <a:t>Ψ</a:t>
            </a:r>
            <a:r>
              <a:rPr lang="en-US" sz="2000" dirty="0"/>
              <a:t> – which neglecting correlations can be reduced (BBGKY) to the single</a:t>
            </a:r>
            <a:r>
              <a:rPr lang="en-US" sz="2000" b="1" dirty="0">
                <a:solidFill>
                  <a:srgbClr val="C00000"/>
                </a:solidFill>
              </a:rPr>
              <a:t> particle distribution function</a:t>
            </a:r>
            <a:endParaRPr lang="en-US" sz="2200" b="1" dirty="0">
              <a:solidFill>
                <a:srgbClr val="C00000"/>
              </a:solidFill>
            </a:endParaRPr>
          </a:p>
          <a:p>
            <a:pPr algn="just"/>
            <a:endParaRPr lang="en-US" sz="2000" dirty="0"/>
          </a:p>
        </p:txBody>
      </p:sp>
      <p:sp>
        <p:nvSpPr>
          <p:cNvPr id="101" name="Rounded Rectangle 100"/>
          <p:cNvSpPr/>
          <p:nvPr/>
        </p:nvSpPr>
        <p:spPr>
          <a:xfrm>
            <a:off x="8298000" y="4176000"/>
            <a:ext cx="1620000" cy="540000"/>
          </a:xfrm>
          <a:prstGeom prst="roundRect">
            <a:avLst>
              <a:gd name="adj" fmla="val 19095"/>
            </a:avLst>
          </a:prstGeom>
          <a:solidFill>
            <a:schemeClr val="bg1"/>
          </a:solidFill>
          <a:ln w="19050">
            <a:solidFill>
              <a:srgbClr val="C00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a:grpSpLocks noChangeAspect="1"/>
          </p:cNvGrpSpPr>
          <p:nvPr/>
        </p:nvGrpSpPr>
        <p:grpSpPr>
          <a:xfrm>
            <a:off x="360000" y="1800000"/>
            <a:ext cx="4320000" cy="2215566"/>
            <a:chOff x="288000" y="1980000"/>
            <a:chExt cx="4176000" cy="2141714"/>
          </a:xfrm>
        </p:grpSpPr>
        <p:grpSp>
          <p:nvGrpSpPr>
            <p:cNvPr id="39" name="Group 38"/>
            <p:cNvGrpSpPr/>
            <p:nvPr/>
          </p:nvGrpSpPr>
          <p:grpSpPr>
            <a:xfrm>
              <a:off x="288000" y="2232000"/>
              <a:ext cx="2171009" cy="1889714"/>
              <a:chOff x="432000" y="2124000"/>
              <a:chExt cx="2171009" cy="1889714"/>
            </a:xfrm>
          </p:grpSpPr>
          <p:cxnSp>
            <p:nvCxnSpPr>
              <p:cNvPr id="52" name="Straight Arrow Connector 51"/>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4" name="Picture 53"/>
              <p:cNvPicPr>
                <a:picLocks noChangeAspect="1"/>
              </p:cNvPicPr>
              <p:nvPr>
                <p:custDataLst>
                  <p:tags r:id="rId6"/>
                </p:custDataLst>
              </p:nvPr>
            </p:nvPicPr>
            <p:blipFill>
              <a:blip r:embed="rId11"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55" name="Picture 54"/>
              <p:cNvPicPr>
                <a:picLocks noChangeAspect="1"/>
              </p:cNvPicPr>
              <p:nvPr>
                <p:custDataLst>
                  <p:tags r:id="rId7"/>
                </p:custDataLst>
              </p:nvPr>
            </p:nvPicPr>
            <p:blipFill>
              <a:blip r:embed="rId12" cstate="print">
                <a:extLst>
                  <a:ext uri="{28A0092B-C50C-407E-A947-70E740481C1C}">
                    <a14:useLocalDpi xmlns:a14="http://schemas.microsoft.com/office/drawing/2010/main" val="0"/>
                  </a:ext>
                </a:extLst>
              </a:blip>
              <a:stretch>
                <a:fillRect/>
              </a:stretch>
            </p:blipFill>
            <p:spPr>
              <a:xfrm>
                <a:off x="432000" y="3888000"/>
                <a:ext cx="140800" cy="125714"/>
              </a:xfrm>
              <a:prstGeom prst="rect">
                <a:avLst/>
              </a:prstGeom>
            </p:spPr>
          </p:pic>
          <p:cxnSp>
            <p:nvCxnSpPr>
              <p:cNvPr id="56" name="Straight Arrow Connector 55"/>
              <p:cNvCxnSpPr/>
              <p:nvPr/>
            </p:nvCxnSpPr>
            <p:spPr>
              <a:xfrm rot="14100000" flipV="1">
                <a:off x="1080000" y="3024000"/>
                <a:ext cx="0" cy="100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2" name="Picture 61"/>
              <p:cNvPicPr>
                <a:picLocks noChangeAspect="1"/>
              </p:cNvPicPr>
              <p:nvPr>
                <p:custDataLst>
                  <p:tags r:id="rId8"/>
                </p:custDataLst>
              </p:nvPr>
            </p:nvPicPr>
            <p:blipFill>
              <a:blip r:embed="rId13"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grpSp>
          <p:nvGrpSpPr>
            <p:cNvPr id="40" name="Group 39"/>
            <p:cNvGrpSpPr/>
            <p:nvPr/>
          </p:nvGrpSpPr>
          <p:grpSpPr>
            <a:xfrm>
              <a:off x="1800000" y="2160000"/>
              <a:ext cx="2664000" cy="1453089"/>
              <a:chOff x="6632359" y="3531066"/>
              <a:chExt cx="2664000" cy="1453089"/>
            </a:xfrm>
          </p:grpSpPr>
          <p:sp>
            <p:nvSpPr>
              <p:cNvPr id="50" name="Oval 49"/>
              <p:cNvSpPr/>
              <p:nvPr/>
            </p:nvSpPr>
            <p:spPr>
              <a:xfrm>
                <a:off x="6884359" y="3861610"/>
                <a:ext cx="2160000" cy="792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51" name="Picture 50"/>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632359" y="3531066"/>
                <a:ext cx="2664000" cy="1453089"/>
              </a:xfrm>
              <a:prstGeom prst="rect">
                <a:avLst/>
              </a:prstGeom>
            </p:spPr>
          </p:pic>
        </p:grpSp>
        <p:cxnSp>
          <p:nvCxnSpPr>
            <p:cNvPr id="42" name="Straight Arrow Connector 41"/>
            <p:cNvCxnSpPr/>
            <p:nvPr/>
          </p:nvCxnSpPr>
          <p:spPr>
            <a:xfrm flipV="1">
              <a:off x="3905717" y="2160000"/>
              <a:ext cx="0" cy="432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48" name="Picture 47"/>
            <p:cNvPicPr>
              <a:picLocks noChangeAspect="1"/>
            </p:cNvPicPr>
            <p:nvPr>
              <p:custDataLst>
                <p:tags r:id="rId5"/>
              </p:custDataLst>
            </p:nvPr>
          </p:nvPicPr>
          <p:blipFill>
            <a:blip r:embed="rId15" cstate="print">
              <a:extLst>
                <a:ext uri="{28A0092B-C50C-407E-A947-70E740481C1C}">
                  <a14:useLocalDpi xmlns:a14="http://schemas.microsoft.com/office/drawing/2010/main" val="0"/>
                </a:ext>
              </a:extLst>
            </a:blip>
            <a:stretch>
              <a:fillRect/>
            </a:stretch>
          </p:blipFill>
          <p:spPr>
            <a:xfrm>
              <a:off x="4032000" y="1980000"/>
              <a:ext cx="238019" cy="204495"/>
            </a:xfrm>
            <a:prstGeom prst="rect">
              <a:avLst/>
            </a:prstGeom>
          </p:spPr>
        </p:pic>
      </p:grpSp>
      <p:sp>
        <p:nvSpPr>
          <p:cNvPr id="2" name="Title 1"/>
          <p:cNvSpPr>
            <a:spLocks noGrp="1"/>
          </p:cNvSpPr>
          <p:nvPr>
            <p:ph type="title"/>
          </p:nvPr>
        </p:nvSpPr>
        <p:spPr/>
        <p:txBody>
          <a:bodyPr/>
          <a:lstStyle/>
          <a:p>
            <a:r>
              <a:rPr lang="en-US" dirty="0"/>
              <a:t>Multi-particle dynamics – state representation (theory)</a:t>
            </a:r>
          </a:p>
        </p:txBody>
      </p:sp>
      <p:sp>
        <p:nvSpPr>
          <p:cNvPr id="3" name="Content Placeholder 2 1 1"/>
          <p:cNvSpPr>
            <a:spLocks noGrp="1"/>
          </p:cNvSpPr>
          <p:nvPr>
            <p:ph idx="1"/>
          </p:nvPr>
        </p:nvSpPr>
        <p:spPr>
          <a:xfrm>
            <a:off x="336000" y="900000"/>
            <a:ext cx="5616000" cy="1800000"/>
          </a:xfrm>
        </p:spPr>
        <p:txBody>
          <a:bodyPr>
            <a:normAutofit/>
          </a:bodyPr>
          <a:lstStyle/>
          <a:p>
            <a:r>
              <a:rPr lang="en-US" sz="2000" dirty="0"/>
              <a:t>Representation of a </a:t>
            </a:r>
            <a:r>
              <a:rPr lang="en-US" sz="2000" b="1" dirty="0">
                <a:solidFill>
                  <a:srgbClr val="C00000"/>
                </a:solidFill>
              </a:rPr>
              <a:t>single particle state</a:t>
            </a:r>
            <a:r>
              <a:rPr lang="en-US" sz="2000" dirty="0"/>
              <a:t>:</a:t>
            </a:r>
            <a:endParaRPr lang="en-US" sz="1800" dirty="0"/>
          </a:p>
          <a:p>
            <a:endParaRPr lang="en-US" sz="2000" dirty="0"/>
          </a:p>
        </p:txBody>
      </p:sp>
      <p:pic>
        <p:nvPicPr>
          <p:cNvPr id="49" name="Picture 48"/>
          <p:cNvPicPr>
            <a:picLocks noChangeAspect="1"/>
          </p:cNvPicPr>
          <p:nvPr>
            <p:custDataLst>
              <p:tags r:id="rId1"/>
            </p:custDataLst>
          </p:nvPr>
        </p:nvPicPr>
        <p:blipFill>
          <a:blip r:embed="rId16" cstate="print">
            <a:extLst>
              <a:ext uri="{28A0092B-C50C-407E-A947-70E740481C1C}">
                <a14:useLocalDpi xmlns:a14="http://schemas.microsoft.com/office/drawing/2010/main" val="0"/>
              </a:ext>
            </a:extLst>
          </a:blip>
          <a:stretch>
            <a:fillRect/>
          </a:stretch>
        </p:blipFill>
        <p:spPr>
          <a:xfrm>
            <a:off x="6624000" y="1368000"/>
            <a:ext cx="3964955" cy="1401903"/>
          </a:xfrm>
          <a:prstGeom prst="rect">
            <a:avLst/>
          </a:prstGeom>
        </p:spPr>
      </p:pic>
      <p:pic>
        <p:nvPicPr>
          <p:cNvPr id="45" name="Picture 44"/>
          <p:cNvPicPr>
            <a:picLocks noChangeAspect="1"/>
          </p:cNvPicPr>
          <p:nvPr>
            <p:custDataLst>
              <p:tags r:id="rId2"/>
            </p:custDataLst>
          </p:nvPr>
        </p:nvPicPr>
        <p:blipFill>
          <a:blip r:embed="rId17" cstate="print">
            <a:extLst>
              <a:ext uri="{28A0092B-C50C-407E-A947-70E740481C1C}">
                <a14:useLocalDpi xmlns:a14="http://schemas.microsoft.com/office/drawing/2010/main" val="0"/>
              </a:ext>
            </a:extLst>
          </a:blip>
          <a:stretch>
            <a:fillRect/>
          </a:stretch>
        </p:blipFill>
        <p:spPr>
          <a:xfrm>
            <a:off x="684000" y="1368000"/>
            <a:ext cx="3495622" cy="263619"/>
          </a:xfrm>
          <a:prstGeom prst="rect">
            <a:avLst/>
          </a:prstGeom>
        </p:spPr>
      </p:pic>
      <p:sp>
        <p:nvSpPr>
          <p:cNvPr id="59" name="Rectangle 58"/>
          <p:cNvSpPr/>
          <p:nvPr/>
        </p:nvSpPr>
        <p:spPr>
          <a:xfrm>
            <a:off x="3150000" y="2988000"/>
            <a:ext cx="180000" cy="180000"/>
          </a:xfrm>
          <a:prstGeom prst="rect">
            <a:avLst/>
          </a:prstGeom>
          <a:noFill/>
          <a:ln w="19050">
            <a:solidFill>
              <a:schemeClr val="accent2"/>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p:cNvGrpSpPr>
            <a:grpSpLocks noChangeAspect="1"/>
          </p:cNvGrpSpPr>
          <p:nvPr/>
        </p:nvGrpSpPr>
        <p:grpSpPr>
          <a:xfrm>
            <a:off x="1080000" y="4032000"/>
            <a:ext cx="2304000" cy="2304000"/>
            <a:chOff x="3685592" y="3861777"/>
            <a:chExt cx="2592000" cy="2592000"/>
          </a:xfrm>
          <a:effectLst>
            <a:outerShdw blurRad="63500" sx="102000" sy="102000" algn="ctr" rotWithShape="0">
              <a:prstClr val="black">
                <a:alpha val="40000"/>
              </a:prstClr>
            </a:outerShdw>
          </a:effectLst>
        </p:grpSpPr>
        <p:sp>
          <p:nvSpPr>
            <p:cNvPr id="33" name="Rectangle 32"/>
            <p:cNvSpPr/>
            <p:nvPr/>
          </p:nvSpPr>
          <p:spPr>
            <a:xfrm>
              <a:off x="3685592" y="3861777"/>
              <a:ext cx="2592000" cy="2592000"/>
            </a:xfrm>
            <a:prstGeom prst="rect">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p:cNvPicPr>
              <a:picLocks noChangeAspect="1"/>
            </p:cNvPicPr>
            <p:nvPr/>
          </p:nvPicPr>
          <p:blipFill rotWithShape="1">
            <a:blip r:embed="rId18" cstate="print">
              <a:extLst>
                <a:ext uri="{28A0092B-C50C-407E-A947-70E740481C1C}">
                  <a14:useLocalDpi xmlns:a14="http://schemas.microsoft.com/office/drawing/2010/main" val="0"/>
                </a:ext>
              </a:extLst>
            </a:blip>
            <a:srcRect r="49872"/>
            <a:stretch/>
          </p:blipFill>
          <p:spPr>
            <a:xfrm>
              <a:off x="3744000" y="3897777"/>
              <a:ext cx="2315930" cy="2520000"/>
            </a:xfrm>
            <a:prstGeom prst="rect">
              <a:avLst/>
            </a:prstGeom>
          </p:spPr>
        </p:pic>
      </p:grpSp>
      <p:grpSp>
        <p:nvGrpSpPr>
          <p:cNvPr id="7" name="Group 6"/>
          <p:cNvGrpSpPr>
            <a:grpSpLocks noChangeAspect="1"/>
          </p:cNvGrpSpPr>
          <p:nvPr/>
        </p:nvGrpSpPr>
        <p:grpSpPr>
          <a:xfrm>
            <a:off x="3312000" y="3456000"/>
            <a:ext cx="2736000" cy="2736000"/>
            <a:chOff x="3420000" y="3528000"/>
            <a:chExt cx="2626560" cy="2626560"/>
          </a:xfrm>
        </p:grpSpPr>
        <p:sp>
          <p:nvSpPr>
            <p:cNvPr id="61" name="Rectangle 60"/>
            <p:cNvSpPr>
              <a:spLocks noChangeAspect="1"/>
            </p:cNvSpPr>
            <p:nvPr/>
          </p:nvSpPr>
          <p:spPr>
            <a:xfrm>
              <a:off x="3420000" y="3528000"/>
              <a:ext cx="2626560" cy="2626560"/>
            </a:xfrm>
            <a:prstGeom prst="rect">
              <a:avLst/>
            </a:prstGeom>
            <a:solidFill>
              <a:schemeClr val="bg1"/>
            </a:solidFill>
            <a:ln w="19050">
              <a:solidFill>
                <a:schemeClr val="accent3"/>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8" name="Picture 57"/>
            <p:cNvPicPr>
              <a:picLocks noChangeAspect="1"/>
            </p:cNvPicPr>
            <p:nvPr/>
          </p:nvPicPr>
          <p:blipFill rotWithShape="1">
            <a:blip r:embed="rId18">
              <a:extLst>
                <a:ext uri="{28A0092B-C50C-407E-A947-70E740481C1C}">
                  <a14:useLocalDpi xmlns:a14="http://schemas.microsoft.com/office/drawing/2010/main" val="0"/>
                </a:ext>
              </a:extLst>
            </a:blip>
            <a:srcRect l="49888"/>
            <a:stretch/>
          </p:blipFill>
          <p:spPr>
            <a:xfrm>
              <a:off x="3471346" y="3545280"/>
              <a:ext cx="2381309" cy="2592000"/>
            </a:xfrm>
            <a:prstGeom prst="rect">
              <a:avLst/>
            </a:prstGeom>
            <a:ln>
              <a:noFill/>
            </a:ln>
            <a:effectLst/>
          </p:spPr>
        </p:pic>
      </p:grpSp>
      <p:pic>
        <p:nvPicPr>
          <p:cNvPr id="102" name="Picture 101"/>
          <p:cNvPicPr>
            <a:picLocks noChangeAspect="1"/>
          </p:cNvPicPr>
          <p:nvPr>
            <p:custDataLst>
              <p:tags r:id="rId3"/>
            </p:custDataLst>
          </p:nvPr>
        </p:nvPicPr>
        <p:blipFill>
          <a:blip r:embed="rId19" cstate="print">
            <a:extLst>
              <a:ext uri="{28A0092B-C50C-407E-A947-70E740481C1C}">
                <a14:useLocalDpi xmlns:a14="http://schemas.microsoft.com/office/drawing/2010/main" val="0"/>
              </a:ext>
            </a:extLst>
          </a:blip>
          <a:stretch>
            <a:fillRect/>
          </a:stretch>
        </p:blipFill>
        <p:spPr>
          <a:xfrm>
            <a:off x="8560000" y="4320000"/>
            <a:ext cx="1096000" cy="265600"/>
          </a:xfrm>
          <a:prstGeom prst="rect">
            <a:avLst/>
          </a:prstGeom>
          <a:solidFill>
            <a:schemeClr val="bg1">
              <a:alpha val="95000"/>
            </a:schemeClr>
          </a:solidFill>
        </p:spPr>
      </p:pic>
      <p:grpSp>
        <p:nvGrpSpPr>
          <p:cNvPr id="10" name="Group 9"/>
          <p:cNvGrpSpPr/>
          <p:nvPr/>
        </p:nvGrpSpPr>
        <p:grpSpPr>
          <a:xfrm>
            <a:off x="6264000" y="4140000"/>
            <a:ext cx="5760000" cy="2232000"/>
            <a:chOff x="6264000" y="4140000"/>
            <a:chExt cx="5760000" cy="2232000"/>
          </a:xfrm>
        </p:grpSpPr>
        <p:sp>
          <p:nvSpPr>
            <p:cNvPr id="26" name="Rounded Rectangle 25"/>
            <p:cNvSpPr/>
            <p:nvPr/>
          </p:nvSpPr>
          <p:spPr>
            <a:xfrm>
              <a:off x="6264000" y="4140000"/>
              <a:ext cx="5760000" cy="2232000"/>
            </a:xfrm>
            <a:prstGeom prst="roundRect">
              <a:avLst>
                <a:gd name="adj" fmla="val 7619"/>
              </a:avLst>
            </a:prstGeom>
            <a:solidFill>
              <a:schemeClr val="bg1"/>
            </a:solidFill>
            <a:ln w="19050">
              <a:solidFill>
                <a:srgbClr val="C00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custDataLst>
                <p:tags r:id="rId4"/>
              </p:custDataLst>
            </p:nvPr>
          </p:nvPicPr>
          <p:blipFill>
            <a:blip r:embed="rId20" cstate="print">
              <a:extLst>
                <a:ext uri="{28A0092B-C50C-407E-A947-70E740481C1C}">
                  <a14:useLocalDpi xmlns:a14="http://schemas.microsoft.com/office/drawing/2010/main" val="0"/>
                </a:ext>
              </a:extLst>
            </a:blip>
            <a:stretch>
              <a:fillRect/>
            </a:stretch>
          </p:blipFill>
          <p:spPr>
            <a:xfrm>
              <a:off x="6459391" y="4202858"/>
              <a:ext cx="5369219" cy="2106284"/>
            </a:xfrm>
            <a:prstGeom prst="rect">
              <a:avLst/>
            </a:prstGeom>
            <a:noFill/>
            <a:ln w="19050">
              <a:noFill/>
            </a:ln>
          </p:spPr>
        </p:pic>
      </p:grpSp>
      <p:sp>
        <p:nvSpPr>
          <p:cNvPr id="78" name="Rectangle 77"/>
          <p:cNvSpPr/>
          <p:nvPr/>
        </p:nvSpPr>
        <p:spPr>
          <a:xfrm>
            <a:off x="2088000" y="2160000"/>
            <a:ext cx="2412000" cy="1080000"/>
          </a:xfrm>
          <a:prstGeom prst="rect">
            <a:avLst/>
          </a:prstGeom>
          <a:noFill/>
          <a:ln w="19050">
            <a:solidFill>
              <a:schemeClr val="accent3"/>
            </a:solidFill>
          </a:ln>
          <a:effectLst>
            <a:glow rad="63500">
              <a:schemeClr val="accent3">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9EA1AA69-EDB9-4143-818B-2B18FE6932EA}" type="slidenum">
              <a:rPr lang="en-GB" smtClean="0"/>
              <a:t>12</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691314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a:grpSpLocks noChangeAspect="1"/>
          </p:cNvGrpSpPr>
          <p:nvPr/>
        </p:nvGrpSpPr>
        <p:grpSpPr>
          <a:xfrm>
            <a:off x="360000" y="1800000"/>
            <a:ext cx="4320000" cy="2215566"/>
            <a:chOff x="288000" y="1980000"/>
            <a:chExt cx="4176000" cy="2141714"/>
          </a:xfrm>
        </p:grpSpPr>
        <p:grpSp>
          <p:nvGrpSpPr>
            <p:cNvPr id="39" name="Group 38"/>
            <p:cNvGrpSpPr/>
            <p:nvPr/>
          </p:nvGrpSpPr>
          <p:grpSpPr>
            <a:xfrm>
              <a:off x="288000" y="2232000"/>
              <a:ext cx="2171009" cy="1889714"/>
              <a:chOff x="432000" y="2124000"/>
              <a:chExt cx="2171009" cy="1889714"/>
            </a:xfrm>
          </p:grpSpPr>
          <p:cxnSp>
            <p:nvCxnSpPr>
              <p:cNvPr id="52" name="Straight Arrow Connector 51"/>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4" name="Picture 53"/>
              <p:cNvPicPr>
                <a:picLocks noChangeAspect="1"/>
              </p:cNvPicPr>
              <p:nvPr>
                <p:custDataLst>
                  <p:tags r:id="rId6"/>
                </p:custDataLst>
              </p:nvPr>
            </p:nvPicPr>
            <p:blipFill>
              <a:blip r:embed="rId11"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55" name="Picture 54"/>
              <p:cNvPicPr>
                <a:picLocks noChangeAspect="1"/>
              </p:cNvPicPr>
              <p:nvPr>
                <p:custDataLst>
                  <p:tags r:id="rId7"/>
                </p:custDataLst>
              </p:nvPr>
            </p:nvPicPr>
            <p:blipFill>
              <a:blip r:embed="rId12" cstate="print">
                <a:extLst>
                  <a:ext uri="{28A0092B-C50C-407E-A947-70E740481C1C}">
                    <a14:useLocalDpi xmlns:a14="http://schemas.microsoft.com/office/drawing/2010/main" val="0"/>
                  </a:ext>
                </a:extLst>
              </a:blip>
              <a:stretch>
                <a:fillRect/>
              </a:stretch>
            </p:blipFill>
            <p:spPr>
              <a:xfrm>
                <a:off x="432000" y="3888000"/>
                <a:ext cx="140800" cy="125714"/>
              </a:xfrm>
              <a:prstGeom prst="rect">
                <a:avLst/>
              </a:prstGeom>
            </p:spPr>
          </p:pic>
          <p:cxnSp>
            <p:nvCxnSpPr>
              <p:cNvPr id="56" name="Straight Arrow Connector 55"/>
              <p:cNvCxnSpPr/>
              <p:nvPr/>
            </p:nvCxnSpPr>
            <p:spPr>
              <a:xfrm rot="14100000" flipV="1">
                <a:off x="1080000" y="3024000"/>
                <a:ext cx="0" cy="100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2" name="Picture 61"/>
              <p:cNvPicPr>
                <a:picLocks noChangeAspect="1"/>
              </p:cNvPicPr>
              <p:nvPr>
                <p:custDataLst>
                  <p:tags r:id="rId8"/>
                </p:custDataLst>
              </p:nvPr>
            </p:nvPicPr>
            <p:blipFill>
              <a:blip r:embed="rId13"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grpSp>
          <p:nvGrpSpPr>
            <p:cNvPr id="40" name="Group 39"/>
            <p:cNvGrpSpPr/>
            <p:nvPr/>
          </p:nvGrpSpPr>
          <p:grpSpPr>
            <a:xfrm>
              <a:off x="1800000" y="2160000"/>
              <a:ext cx="2664000" cy="1453089"/>
              <a:chOff x="6632359" y="3531066"/>
              <a:chExt cx="2664000" cy="1453089"/>
            </a:xfrm>
          </p:grpSpPr>
          <p:sp>
            <p:nvSpPr>
              <p:cNvPr id="50" name="Oval 49"/>
              <p:cNvSpPr/>
              <p:nvPr/>
            </p:nvSpPr>
            <p:spPr>
              <a:xfrm>
                <a:off x="6884359" y="3861610"/>
                <a:ext cx="2160000" cy="792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51" name="Picture 50"/>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632359" y="3531066"/>
                <a:ext cx="2664000" cy="1453089"/>
              </a:xfrm>
              <a:prstGeom prst="rect">
                <a:avLst/>
              </a:prstGeom>
            </p:spPr>
          </p:pic>
        </p:grpSp>
        <p:cxnSp>
          <p:nvCxnSpPr>
            <p:cNvPr id="42" name="Straight Arrow Connector 41"/>
            <p:cNvCxnSpPr/>
            <p:nvPr/>
          </p:nvCxnSpPr>
          <p:spPr>
            <a:xfrm flipV="1">
              <a:off x="3905717" y="2160000"/>
              <a:ext cx="0" cy="432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48" name="Picture 47"/>
            <p:cNvPicPr>
              <a:picLocks noChangeAspect="1"/>
            </p:cNvPicPr>
            <p:nvPr>
              <p:custDataLst>
                <p:tags r:id="rId5"/>
              </p:custDataLst>
            </p:nvPr>
          </p:nvPicPr>
          <p:blipFill>
            <a:blip r:embed="rId15" cstate="print">
              <a:extLst>
                <a:ext uri="{28A0092B-C50C-407E-A947-70E740481C1C}">
                  <a14:useLocalDpi xmlns:a14="http://schemas.microsoft.com/office/drawing/2010/main" val="0"/>
                </a:ext>
              </a:extLst>
            </a:blip>
            <a:stretch>
              <a:fillRect/>
            </a:stretch>
          </p:blipFill>
          <p:spPr>
            <a:xfrm>
              <a:off x="4032000" y="1980000"/>
              <a:ext cx="238019" cy="204495"/>
            </a:xfrm>
            <a:prstGeom prst="rect">
              <a:avLst/>
            </a:prstGeom>
          </p:spPr>
        </p:pic>
      </p:grpSp>
      <p:sp>
        <p:nvSpPr>
          <p:cNvPr id="2" name="Title 1"/>
          <p:cNvSpPr>
            <a:spLocks noGrp="1"/>
          </p:cNvSpPr>
          <p:nvPr>
            <p:ph type="title"/>
          </p:nvPr>
        </p:nvSpPr>
        <p:spPr/>
        <p:txBody>
          <a:bodyPr/>
          <a:lstStyle/>
          <a:p>
            <a:r>
              <a:rPr lang="en-US" dirty="0"/>
              <a:t>Multi-particle dynamics – state representation (</a:t>
            </a:r>
            <a:r>
              <a:rPr lang="en-US" dirty="0" err="1"/>
              <a:t>numerics</a:t>
            </a:r>
            <a:r>
              <a:rPr lang="en-US" dirty="0"/>
              <a:t>)</a:t>
            </a:r>
          </a:p>
        </p:txBody>
      </p:sp>
      <p:sp>
        <p:nvSpPr>
          <p:cNvPr id="3" name="Content Placeholder 2 1 1"/>
          <p:cNvSpPr>
            <a:spLocks noGrp="1"/>
          </p:cNvSpPr>
          <p:nvPr>
            <p:ph idx="1"/>
          </p:nvPr>
        </p:nvSpPr>
        <p:spPr>
          <a:xfrm>
            <a:off x="336000" y="900000"/>
            <a:ext cx="5616000" cy="1800000"/>
          </a:xfrm>
        </p:spPr>
        <p:txBody>
          <a:bodyPr>
            <a:normAutofit/>
          </a:bodyPr>
          <a:lstStyle/>
          <a:p>
            <a:r>
              <a:rPr lang="en-US" sz="2000" dirty="0"/>
              <a:t>Representation of a </a:t>
            </a:r>
            <a:r>
              <a:rPr lang="en-US" sz="2000" b="1" dirty="0">
                <a:solidFill>
                  <a:srgbClr val="C00000"/>
                </a:solidFill>
              </a:rPr>
              <a:t>single particle state</a:t>
            </a:r>
            <a:r>
              <a:rPr lang="en-US" sz="2000" dirty="0"/>
              <a:t>:</a:t>
            </a:r>
            <a:endParaRPr lang="en-US" sz="1800" dirty="0"/>
          </a:p>
          <a:p>
            <a:endParaRPr lang="en-US" sz="2000" dirty="0"/>
          </a:p>
        </p:txBody>
      </p:sp>
      <p:pic>
        <p:nvPicPr>
          <p:cNvPr id="45" name="Picture 44"/>
          <p:cNvPicPr>
            <a:picLocks noChangeAspect="1"/>
          </p:cNvPicPr>
          <p:nvPr>
            <p:custDataLst>
              <p:tags r:id="rId1"/>
            </p:custDataLst>
          </p:nvPr>
        </p:nvPicPr>
        <p:blipFill>
          <a:blip r:embed="rId16" cstate="print">
            <a:extLst>
              <a:ext uri="{28A0092B-C50C-407E-A947-70E740481C1C}">
                <a14:useLocalDpi xmlns:a14="http://schemas.microsoft.com/office/drawing/2010/main" val="0"/>
              </a:ext>
            </a:extLst>
          </a:blip>
          <a:stretch>
            <a:fillRect/>
          </a:stretch>
        </p:blipFill>
        <p:spPr>
          <a:xfrm>
            <a:off x="684000" y="1368000"/>
            <a:ext cx="3495622" cy="263619"/>
          </a:xfrm>
          <a:prstGeom prst="rect">
            <a:avLst/>
          </a:prstGeom>
        </p:spPr>
      </p:pic>
      <p:sp>
        <p:nvSpPr>
          <p:cNvPr id="59" name="Rectangle 58"/>
          <p:cNvSpPr/>
          <p:nvPr/>
        </p:nvSpPr>
        <p:spPr>
          <a:xfrm>
            <a:off x="3078000" y="3060000"/>
            <a:ext cx="180000" cy="180000"/>
          </a:xfrm>
          <a:prstGeom prst="rect">
            <a:avLst/>
          </a:prstGeom>
          <a:noFill/>
          <a:ln w="19050">
            <a:solidFill>
              <a:schemeClr val="accent2"/>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p:cNvGrpSpPr>
            <a:grpSpLocks noChangeAspect="1"/>
          </p:cNvGrpSpPr>
          <p:nvPr/>
        </p:nvGrpSpPr>
        <p:grpSpPr>
          <a:xfrm>
            <a:off x="1224000" y="4032000"/>
            <a:ext cx="2304000" cy="2304000"/>
            <a:chOff x="3685592" y="3861777"/>
            <a:chExt cx="2592000" cy="2592000"/>
          </a:xfrm>
          <a:effectLst>
            <a:outerShdw blurRad="63500" sx="102000" sy="102000" algn="ctr" rotWithShape="0">
              <a:prstClr val="black">
                <a:alpha val="40000"/>
              </a:prstClr>
            </a:outerShdw>
          </a:effectLst>
        </p:grpSpPr>
        <p:sp>
          <p:nvSpPr>
            <p:cNvPr id="33" name="Rectangle 32"/>
            <p:cNvSpPr/>
            <p:nvPr/>
          </p:nvSpPr>
          <p:spPr>
            <a:xfrm>
              <a:off x="3685592" y="3861777"/>
              <a:ext cx="2592000" cy="2592000"/>
            </a:xfrm>
            <a:prstGeom prst="rect">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p:cNvPicPr>
              <a:picLocks noChangeAspect="1"/>
            </p:cNvPicPr>
            <p:nvPr/>
          </p:nvPicPr>
          <p:blipFill rotWithShape="1">
            <a:blip r:embed="rId17" cstate="print">
              <a:extLst>
                <a:ext uri="{28A0092B-C50C-407E-A947-70E740481C1C}">
                  <a14:useLocalDpi xmlns:a14="http://schemas.microsoft.com/office/drawing/2010/main" val="0"/>
                </a:ext>
              </a:extLst>
            </a:blip>
            <a:srcRect r="49872"/>
            <a:stretch/>
          </p:blipFill>
          <p:spPr>
            <a:xfrm>
              <a:off x="3744000" y="3897777"/>
              <a:ext cx="2315930" cy="2520000"/>
            </a:xfrm>
            <a:prstGeom prst="rect">
              <a:avLst/>
            </a:prstGeom>
          </p:spPr>
        </p:pic>
      </p:grpSp>
      <p:grpSp>
        <p:nvGrpSpPr>
          <p:cNvPr id="32" name="Group 31"/>
          <p:cNvGrpSpPr>
            <a:grpSpLocks noChangeAspect="1"/>
          </p:cNvGrpSpPr>
          <p:nvPr/>
        </p:nvGrpSpPr>
        <p:grpSpPr>
          <a:xfrm>
            <a:off x="6192000" y="900000"/>
            <a:ext cx="5616000" cy="5377020"/>
            <a:chOff x="6808800" y="1080000"/>
            <a:chExt cx="5076000" cy="4860000"/>
          </a:xfrm>
        </p:grpSpPr>
        <p:pic>
          <p:nvPicPr>
            <p:cNvPr id="34" name="Picture 33"/>
            <p:cNvPicPr>
              <a:picLocks noChangeAspect="1"/>
            </p:cNvPicPr>
            <p:nvPr/>
          </p:nvPicPr>
          <p:blipFill rotWithShape="1">
            <a:blip r:embed="rId18"/>
            <a:srcRect l="2377" r="40461"/>
            <a:stretch/>
          </p:blipFill>
          <p:spPr>
            <a:xfrm>
              <a:off x="6808800" y="1080001"/>
              <a:ext cx="5040000" cy="4744069"/>
            </a:xfrm>
            <a:prstGeom prst="rect">
              <a:avLst/>
            </a:prstGeom>
          </p:spPr>
        </p:pic>
        <p:sp>
          <p:nvSpPr>
            <p:cNvPr id="36" name="Rectangle 35"/>
            <p:cNvSpPr/>
            <p:nvPr/>
          </p:nvSpPr>
          <p:spPr>
            <a:xfrm>
              <a:off x="6808800" y="1080000"/>
              <a:ext cx="5076000" cy="4860000"/>
            </a:xfrm>
            <a:prstGeom prst="rect">
              <a:avLst/>
            </a:prstGeom>
            <a:gradFill flip="none" rotWithShape="1">
              <a:gsLst>
                <a:gs pos="15000">
                  <a:srgbClr val="FFFFFF"/>
                </a:gs>
                <a:gs pos="30000">
                  <a:srgbClr val="FFFFFF">
                    <a:alpha val="0"/>
                  </a:srgbClr>
                </a:gs>
                <a:gs pos="0">
                  <a:srgbClr val="FFFFFF"/>
                </a:gs>
                <a:gs pos="100000">
                  <a:srgbClr val="FFFFFF">
                    <a:alpha val="0"/>
                  </a:srgbClr>
                </a:gs>
              </a:gsLst>
              <a:lin ang="15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 name="Group 6"/>
          <p:cNvGrpSpPr>
            <a:grpSpLocks noChangeAspect="1"/>
          </p:cNvGrpSpPr>
          <p:nvPr/>
        </p:nvGrpSpPr>
        <p:grpSpPr>
          <a:xfrm>
            <a:off x="3384000" y="3456000"/>
            <a:ext cx="2700000" cy="2700000"/>
            <a:chOff x="3420000" y="3528000"/>
            <a:chExt cx="2592000" cy="2592000"/>
          </a:xfrm>
        </p:grpSpPr>
        <p:sp>
          <p:nvSpPr>
            <p:cNvPr id="61" name="Rectangle 60"/>
            <p:cNvSpPr/>
            <p:nvPr/>
          </p:nvSpPr>
          <p:spPr>
            <a:xfrm>
              <a:off x="3420000" y="3528000"/>
              <a:ext cx="2592000" cy="2592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8" name="Picture 57"/>
            <p:cNvPicPr>
              <a:picLocks noChangeAspect="1"/>
            </p:cNvPicPr>
            <p:nvPr/>
          </p:nvPicPr>
          <p:blipFill rotWithShape="1">
            <a:blip r:embed="rId17">
              <a:extLst>
                <a:ext uri="{28A0092B-C50C-407E-A947-70E740481C1C}">
                  <a14:useLocalDpi xmlns:a14="http://schemas.microsoft.com/office/drawing/2010/main" val="0"/>
                </a:ext>
              </a:extLst>
            </a:blip>
            <a:srcRect l="49888"/>
            <a:stretch/>
          </p:blipFill>
          <p:spPr>
            <a:xfrm>
              <a:off x="3471346" y="3528000"/>
              <a:ext cx="2381309" cy="2592000"/>
            </a:xfrm>
            <a:prstGeom prst="rect">
              <a:avLst/>
            </a:prstGeom>
            <a:ln>
              <a:noFill/>
            </a:ln>
            <a:effectLst/>
          </p:spPr>
        </p:pic>
      </p:grpSp>
      <p:grpSp>
        <p:nvGrpSpPr>
          <p:cNvPr id="18" name="Group 17"/>
          <p:cNvGrpSpPr/>
          <p:nvPr/>
        </p:nvGrpSpPr>
        <p:grpSpPr>
          <a:xfrm>
            <a:off x="864000" y="936000"/>
            <a:ext cx="10800000" cy="5400000"/>
            <a:chOff x="864000" y="936000"/>
            <a:chExt cx="10800000" cy="5400000"/>
          </a:xfrm>
        </p:grpSpPr>
        <p:sp>
          <p:nvSpPr>
            <p:cNvPr id="38" name="Rounded Rectangle 37"/>
            <p:cNvSpPr/>
            <p:nvPr/>
          </p:nvSpPr>
          <p:spPr>
            <a:xfrm>
              <a:off x="864000" y="936000"/>
              <a:ext cx="10800000" cy="5400000"/>
            </a:xfrm>
            <a:prstGeom prst="roundRect">
              <a:avLst>
                <a:gd name="adj" fmla="val 3647"/>
              </a:avLst>
            </a:prstGeom>
            <a:solidFill>
              <a:schemeClr val="bg1">
                <a:alpha val="95000"/>
              </a:schemeClr>
            </a:solidFill>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US" sz="2000" dirty="0">
                  <a:solidFill>
                    <a:schemeClr val="tx1"/>
                  </a:solidFill>
                </a:rPr>
                <a:t>A multi-particle ensemble is characterized by its </a:t>
              </a:r>
              <a:r>
                <a:rPr lang="en-US" sz="2000" b="1" dirty="0">
                  <a:solidFill>
                    <a:srgbClr val="C00000"/>
                  </a:solidFill>
                </a:rPr>
                <a:t>macroscopic statistical properties</a:t>
              </a:r>
              <a:r>
                <a:rPr lang="en-US" sz="2000" dirty="0">
                  <a:solidFill>
                    <a:schemeClr val="tx1"/>
                  </a:solidFill>
                </a:rPr>
                <a:t>, i.e.:</a:t>
              </a: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r>
                <a:rPr lang="en-US" sz="2000" dirty="0">
                  <a:solidFill>
                    <a:schemeClr val="tx1"/>
                  </a:solidFill>
                </a:rPr>
                <a:t>One of the most important parameters to characterize the quality of a particle bunch is the </a:t>
              </a:r>
              <a:r>
                <a:rPr lang="en-US" sz="2000" b="1" dirty="0">
                  <a:solidFill>
                    <a:srgbClr val="C00000"/>
                  </a:solidFill>
                </a:rPr>
                <a:t>(normalized) statistical emittance</a:t>
              </a:r>
              <a:r>
                <a:rPr lang="en-US" sz="2000" dirty="0">
                  <a:solidFill>
                    <a:schemeClr val="tx1"/>
                  </a:solidFill>
                </a:rPr>
                <a:t> – it is a measure of the particle bunch size in phase space.</a:t>
              </a: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p:txBody>
        </p:sp>
        <p:pic>
          <p:nvPicPr>
            <p:cNvPr id="17" name="Picture 16"/>
            <p:cNvPicPr>
              <a:picLocks noChangeAspect="1"/>
            </p:cNvPicPr>
            <p:nvPr>
              <p:custDataLst>
                <p:tags r:id="rId2"/>
              </p:custDataLst>
            </p:nvPr>
          </p:nvPicPr>
          <p:blipFill>
            <a:blip r:embed="rId19" cstate="print">
              <a:extLst>
                <a:ext uri="{28A0092B-C50C-407E-A947-70E740481C1C}">
                  <a14:useLocalDpi xmlns:a14="http://schemas.microsoft.com/office/drawing/2010/main" val="0"/>
                </a:ext>
              </a:extLst>
            </a:blip>
            <a:stretch>
              <a:fillRect/>
            </a:stretch>
          </p:blipFill>
          <p:spPr>
            <a:xfrm>
              <a:off x="4753334" y="5400000"/>
              <a:ext cx="2685333" cy="432838"/>
            </a:xfrm>
            <a:prstGeom prst="rect">
              <a:avLst/>
            </a:prstGeom>
          </p:spPr>
        </p:pic>
        <p:pic>
          <p:nvPicPr>
            <p:cNvPr id="9" name="Picture 8"/>
            <p:cNvPicPr>
              <a:picLocks noChangeAspect="1"/>
            </p:cNvPicPr>
            <p:nvPr>
              <p:custDataLst>
                <p:tags r:id="rId3"/>
              </p:custDataLst>
            </p:nvPr>
          </p:nvPicPr>
          <p:blipFill>
            <a:blip r:embed="rId20" cstate="print">
              <a:extLst>
                <a:ext uri="{28A0092B-C50C-407E-A947-70E740481C1C}">
                  <a14:useLocalDpi xmlns:a14="http://schemas.microsoft.com/office/drawing/2010/main" val="0"/>
                </a:ext>
              </a:extLst>
            </a:blip>
            <a:stretch>
              <a:fillRect/>
            </a:stretch>
          </p:blipFill>
          <p:spPr>
            <a:xfrm>
              <a:off x="2520000" y="1656000"/>
              <a:ext cx="3773943" cy="1795048"/>
            </a:xfrm>
            <a:prstGeom prst="rect">
              <a:avLst/>
            </a:prstGeom>
          </p:spPr>
        </p:pic>
        <p:pic>
          <p:nvPicPr>
            <p:cNvPr id="14" name="Picture 13"/>
            <p:cNvPicPr>
              <a:picLocks noChangeAspect="1"/>
            </p:cNvPicPr>
            <p:nvPr>
              <p:custDataLst>
                <p:tags r:id="rId4"/>
              </p:custDataLst>
            </p:nvPr>
          </p:nvPicPr>
          <p:blipFill>
            <a:blip r:embed="rId21" cstate="print">
              <a:extLst>
                <a:ext uri="{28A0092B-C50C-407E-A947-70E740481C1C}">
                  <a14:useLocalDpi xmlns:a14="http://schemas.microsoft.com/office/drawing/2010/main" val="0"/>
                </a:ext>
              </a:extLst>
            </a:blip>
            <a:stretch>
              <a:fillRect/>
            </a:stretch>
          </p:blipFill>
          <p:spPr>
            <a:xfrm>
              <a:off x="3989295" y="3672000"/>
              <a:ext cx="4213410" cy="225371"/>
            </a:xfrm>
            <a:prstGeom prst="rect">
              <a:avLst/>
            </a:prstGeom>
          </p:spPr>
        </p:pic>
      </p:grpSp>
      <p:sp>
        <p:nvSpPr>
          <p:cNvPr id="6" name="Slide Number Placeholder 5"/>
          <p:cNvSpPr>
            <a:spLocks noGrp="1"/>
          </p:cNvSpPr>
          <p:nvPr>
            <p:ph type="sldNum" sz="quarter" idx="12"/>
          </p:nvPr>
        </p:nvSpPr>
        <p:spPr/>
        <p:txBody>
          <a:bodyPr/>
          <a:lstStyle/>
          <a:p>
            <a:fld id="{9EA1AA69-EDB9-4143-818B-2B18FE6932EA}" type="slidenum">
              <a:rPr lang="en-GB" smtClean="0"/>
              <a:t>13</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1194396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a:grpSpLocks noChangeAspect="1"/>
          </p:cNvGrpSpPr>
          <p:nvPr/>
        </p:nvGrpSpPr>
        <p:grpSpPr>
          <a:xfrm>
            <a:off x="360000" y="1800000"/>
            <a:ext cx="4320000" cy="2215566"/>
            <a:chOff x="288000" y="1980000"/>
            <a:chExt cx="4176000" cy="2141714"/>
          </a:xfrm>
        </p:grpSpPr>
        <p:grpSp>
          <p:nvGrpSpPr>
            <p:cNvPr id="39" name="Group 38"/>
            <p:cNvGrpSpPr/>
            <p:nvPr/>
          </p:nvGrpSpPr>
          <p:grpSpPr>
            <a:xfrm>
              <a:off x="288000" y="2232000"/>
              <a:ext cx="2171009" cy="1889714"/>
              <a:chOff x="432000" y="2124000"/>
              <a:chExt cx="2171009" cy="1889714"/>
            </a:xfrm>
          </p:grpSpPr>
          <p:cxnSp>
            <p:nvCxnSpPr>
              <p:cNvPr id="52" name="Straight Arrow Connector 51"/>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4" name="Picture 53"/>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55" name="Picture 54"/>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432000" y="3888000"/>
                <a:ext cx="140800" cy="125714"/>
              </a:xfrm>
              <a:prstGeom prst="rect">
                <a:avLst/>
              </a:prstGeom>
            </p:spPr>
          </p:pic>
          <p:cxnSp>
            <p:nvCxnSpPr>
              <p:cNvPr id="56" name="Straight Arrow Connector 55"/>
              <p:cNvCxnSpPr/>
              <p:nvPr/>
            </p:nvCxnSpPr>
            <p:spPr>
              <a:xfrm rot="14100000" flipV="1">
                <a:off x="1080000" y="3024000"/>
                <a:ext cx="0" cy="100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2" name="Picture 61"/>
              <p:cNvPicPr>
                <a:picLocks noChangeAspect="1"/>
              </p:cNvPicPr>
              <p:nvPr>
                <p:custDataLst>
                  <p:tags r:id="rId5"/>
                </p:custDataLst>
              </p:nvPr>
            </p:nvPicPr>
            <p:blipFill>
              <a:blip r:embed="rId10"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grpSp>
          <p:nvGrpSpPr>
            <p:cNvPr id="40" name="Group 39"/>
            <p:cNvGrpSpPr/>
            <p:nvPr/>
          </p:nvGrpSpPr>
          <p:grpSpPr>
            <a:xfrm>
              <a:off x="1800000" y="2160000"/>
              <a:ext cx="2664000" cy="1453089"/>
              <a:chOff x="6632359" y="3531066"/>
              <a:chExt cx="2664000" cy="1453089"/>
            </a:xfrm>
          </p:grpSpPr>
          <p:sp>
            <p:nvSpPr>
              <p:cNvPr id="50" name="Oval 49"/>
              <p:cNvSpPr/>
              <p:nvPr/>
            </p:nvSpPr>
            <p:spPr>
              <a:xfrm>
                <a:off x="6884359" y="3861610"/>
                <a:ext cx="2160000" cy="792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51" name="Picture 5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632359" y="3531066"/>
                <a:ext cx="2664000" cy="1453089"/>
              </a:xfrm>
              <a:prstGeom prst="rect">
                <a:avLst/>
              </a:prstGeom>
            </p:spPr>
          </p:pic>
        </p:grpSp>
        <p:cxnSp>
          <p:nvCxnSpPr>
            <p:cNvPr id="42" name="Straight Arrow Connector 41"/>
            <p:cNvCxnSpPr/>
            <p:nvPr/>
          </p:nvCxnSpPr>
          <p:spPr>
            <a:xfrm flipV="1">
              <a:off x="3905717" y="2160000"/>
              <a:ext cx="0" cy="432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48" name="Picture 47"/>
            <p:cNvPicPr>
              <a:picLocks noChangeAspect="1"/>
            </p:cNvPicPr>
            <p:nvPr>
              <p:custDataLst>
                <p:tags r:id="rId2"/>
              </p:custDataLst>
            </p:nvPr>
          </p:nvPicPr>
          <p:blipFill>
            <a:blip r:embed="rId12" cstate="print">
              <a:extLst>
                <a:ext uri="{28A0092B-C50C-407E-A947-70E740481C1C}">
                  <a14:useLocalDpi xmlns:a14="http://schemas.microsoft.com/office/drawing/2010/main" val="0"/>
                </a:ext>
              </a:extLst>
            </a:blip>
            <a:stretch>
              <a:fillRect/>
            </a:stretch>
          </p:blipFill>
          <p:spPr>
            <a:xfrm>
              <a:off x="4032000" y="1980000"/>
              <a:ext cx="238019" cy="204495"/>
            </a:xfrm>
            <a:prstGeom prst="rect">
              <a:avLst/>
            </a:prstGeom>
          </p:spPr>
        </p:pic>
      </p:grpSp>
      <p:sp>
        <p:nvSpPr>
          <p:cNvPr id="2" name="Title 1"/>
          <p:cNvSpPr>
            <a:spLocks noGrp="1"/>
          </p:cNvSpPr>
          <p:nvPr>
            <p:ph type="title"/>
          </p:nvPr>
        </p:nvSpPr>
        <p:spPr/>
        <p:txBody>
          <a:bodyPr/>
          <a:lstStyle/>
          <a:p>
            <a:r>
              <a:rPr lang="en-US" dirty="0"/>
              <a:t>Multi-particle dynamics – state representation (</a:t>
            </a:r>
            <a:r>
              <a:rPr lang="en-US" dirty="0" err="1"/>
              <a:t>numerics</a:t>
            </a:r>
            <a:r>
              <a:rPr lang="en-US" dirty="0"/>
              <a:t>)</a:t>
            </a:r>
          </a:p>
        </p:txBody>
      </p:sp>
      <p:sp>
        <p:nvSpPr>
          <p:cNvPr id="3" name="Content Placeholder 2 1 1"/>
          <p:cNvSpPr>
            <a:spLocks noGrp="1"/>
          </p:cNvSpPr>
          <p:nvPr>
            <p:ph idx="1"/>
          </p:nvPr>
        </p:nvSpPr>
        <p:spPr>
          <a:xfrm>
            <a:off x="336000" y="900000"/>
            <a:ext cx="5616000" cy="1800000"/>
          </a:xfrm>
        </p:spPr>
        <p:txBody>
          <a:bodyPr>
            <a:normAutofit/>
          </a:bodyPr>
          <a:lstStyle/>
          <a:p>
            <a:r>
              <a:rPr lang="en-US" sz="2000" dirty="0"/>
              <a:t>Representation of a </a:t>
            </a:r>
            <a:r>
              <a:rPr lang="en-US" sz="2000" b="1" dirty="0">
                <a:solidFill>
                  <a:srgbClr val="C00000"/>
                </a:solidFill>
              </a:rPr>
              <a:t>single particle state</a:t>
            </a:r>
            <a:r>
              <a:rPr lang="en-US" sz="2000" dirty="0"/>
              <a:t>:</a:t>
            </a:r>
            <a:endParaRPr lang="en-US" sz="1800" dirty="0"/>
          </a:p>
          <a:p>
            <a:endParaRPr lang="en-US" sz="2000" dirty="0"/>
          </a:p>
        </p:txBody>
      </p:sp>
      <p:pic>
        <p:nvPicPr>
          <p:cNvPr id="45" name="Picture 44"/>
          <p:cNvPicPr>
            <a:picLocks noChangeAspect="1"/>
          </p:cNvPicPr>
          <p:nvPr>
            <p:custDataLst>
              <p:tags r:id="rId1"/>
            </p:custDataLst>
          </p:nvPr>
        </p:nvPicPr>
        <p:blipFill>
          <a:blip r:embed="rId13" cstate="print">
            <a:extLst>
              <a:ext uri="{28A0092B-C50C-407E-A947-70E740481C1C}">
                <a14:useLocalDpi xmlns:a14="http://schemas.microsoft.com/office/drawing/2010/main" val="0"/>
              </a:ext>
            </a:extLst>
          </a:blip>
          <a:stretch>
            <a:fillRect/>
          </a:stretch>
        </p:blipFill>
        <p:spPr>
          <a:xfrm>
            <a:off x="684000" y="1368000"/>
            <a:ext cx="3495622" cy="263619"/>
          </a:xfrm>
          <a:prstGeom prst="rect">
            <a:avLst/>
          </a:prstGeom>
        </p:spPr>
      </p:pic>
      <p:sp>
        <p:nvSpPr>
          <p:cNvPr id="59" name="Rectangle 58"/>
          <p:cNvSpPr/>
          <p:nvPr/>
        </p:nvSpPr>
        <p:spPr>
          <a:xfrm>
            <a:off x="3150000" y="2988000"/>
            <a:ext cx="180000" cy="180000"/>
          </a:xfrm>
          <a:prstGeom prst="rect">
            <a:avLst/>
          </a:prstGeom>
          <a:noFill/>
          <a:ln w="19050">
            <a:solidFill>
              <a:schemeClr val="accent2"/>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p:cNvGrpSpPr>
            <a:grpSpLocks noChangeAspect="1"/>
          </p:cNvGrpSpPr>
          <p:nvPr/>
        </p:nvGrpSpPr>
        <p:grpSpPr>
          <a:xfrm>
            <a:off x="6192000" y="900000"/>
            <a:ext cx="5616000" cy="5377020"/>
            <a:chOff x="6808800" y="1080000"/>
            <a:chExt cx="5076000" cy="4860000"/>
          </a:xfrm>
        </p:grpSpPr>
        <p:pic>
          <p:nvPicPr>
            <p:cNvPr id="34" name="Picture 33"/>
            <p:cNvPicPr>
              <a:picLocks noChangeAspect="1"/>
            </p:cNvPicPr>
            <p:nvPr/>
          </p:nvPicPr>
          <p:blipFill rotWithShape="1">
            <a:blip r:embed="rId14"/>
            <a:srcRect l="2377" r="40461"/>
            <a:stretch/>
          </p:blipFill>
          <p:spPr>
            <a:xfrm>
              <a:off x="6808800" y="1080001"/>
              <a:ext cx="5040000" cy="4744069"/>
            </a:xfrm>
            <a:prstGeom prst="rect">
              <a:avLst/>
            </a:prstGeom>
          </p:spPr>
        </p:pic>
        <p:sp>
          <p:nvSpPr>
            <p:cNvPr id="36" name="Rectangle 35"/>
            <p:cNvSpPr/>
            <p:nvPr/>
          </p:nvSpPr>
          <p:spPr>
            <a:xfrm>
              <a:off x="6808800" y="1080000"/>
              <a:ext cx="5076000" cy="4860000"/>
            </a:xfrm>
            <a:prstGeom prst="rect">
              <a:avLst/>
            </a:prstGeom>
            <a:gradFill flip="none" rotWithShape="1">
              <a:gsLst>
                <a:gs pos="15000">
                  <a:srgbClr val="FFFFFF"/>
                </a:gs>
                <a:gs pos="30000">
                  <a:srgbClr val="FFFFFF">
                    <a:alpha val="0"/>
                  </a:srgbClr>
                </a:gs>
                <a:gs pos="0">
                  <a:srgbClr val="FFFFFF"/>
                </a:gs>
                <a:gs pos="100000">
                  <a:srgbClr val="FFFFFF">
                    <a:alpha val="0"/>
                  </a:srgbClr>
                </a:gs>
              </a:gsLst>
              <a:lin ang="15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8" name="Group 37"/>
          <p:cNvGrpSpPr>
            <a:grpSpLocks noChangeAspect="1"/>
          </p:cNvGrpSpPr>
          <p:nvPr/>
        </p:nvGrpSpPr>
        <p:grpSpPr>
          <a:xfrm>
            <a:off x="1080000" y="4032000"/>
            <a:ext cx="2304000" cy="2304000"/>
            <a:chOff x="3685592" y="3861777"/>
            <a:chExt cx="2592000" cy="2592000"/>
          </a:xfrm>
          <a:effectLst>
            <a:outerShdw blurRad="63500" sx="102000" sy="102000" algn="ctr" rotWithShape="0">
              <a:prstClr val="black">
                <a:alpha val="40000"/>
              </a:prstClr>
            </a:outerShdw>
          </a:effectLst>
        </p:grpSpPr>
        <p:sp>
          <p:nvSpPr>
            <p:cNvPr id="41" name="Rectangle 40"/>
            <p:cNvSpPr/>
            <p:nvPr/>
          </p:nvSpPr>
          <p:spPr>
            <a:xfrm>
              <a:off x="3685592" y="3861777"/>
              <a:ext cx="2592000" cy="2592000"/>
            </a:xfrm>
            <a:prstGeom prst="rect">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p:cNvPicPr>
              <a:picLocks noChangeAspect="1"/>
            </p:cNvPicPr>
            <p:nvPr/>
          </p:nvPicPr>
          <p:blipFill rotWithShape="1">
            <a:blip r:embed="rId15" cstate="print">
              <a:extLst>
                <a:ext uri="{28A0092B-C50C-407E-A947-70E740481C1C}">
                  <a14:useLocalDpi xmlns:a14="http://schemas.microsoft.com/office/drawing/2010/main" val="0"/>
                </a:ext>
              </a:extLst>
            </a:blip>
            <a:srcRect r="49872"/>
            <a:stretch/>
          </p:blipFill>
          <p:spPr>
            <a:xfrm>
              <a:off x="3744000" y="3897777"/>
              <a:ext cx="2315930" cy="2520000"/>
            </a:xfrm>
            <a:prstGeom prst="rect">
              <a:avLst/>
            </a:prstGeom>
          </p:spPr>
        </p:pic>
      </p:grpSp>
      <p:grpSp>
        <p:nvGrpSpPr>
          <p:cNvPr id="44" name="Group 43"/>
          <p:cNvGrpSpPr>
            <a:grpSpLocks noChangeAspect="1"/>
          </p:cNvGrpSpPr>
          <p:nvPr/>
        </p:nvGrpSpPr>
        <p:grpSpPr>
          <a:xfrm>
            <a:off x="3312000" y="3456000"/>
            <a:ext cx="2736000" cy="2736000"/>
            <a:chOff x="3420000" y="3528000"/>
            <a:chExt cx="2626560" cy="2626560"/>
          </a:xfrm>
        </p:grpSpPr>
        <p:sp>
          <p:nvSpPr>
            <p:cNvPr id="46" name="Rectangle 45"/>
            <p:cNvSpPr>
              <a:spLocks noChangeAspect="1"/>
            </p:cNvSpPr>
            <p:nvPr/>
          </p:nvSpPr>
          <p:spPr>
            <a:xfrm>
              <a:off x="3420000" y="3528000"/>
              <a:ext cx="2626560" cy="2626560"/>
            </a:xfrm>
            <a:prstGeom prst="rect">
              <a:avLst/>
            </a:prstGeom>
            <a:solidFill>
              <a:schemeClr val="bg1"/>
            </a:solidFill>
            <a:ln w="19050">
              <a:solidFill>
                <a:schemeClr val="accent3"/>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p:cNvPicPr>
              <a:picLocks noChangeAspect="1"/>
            </p:cNvPicPr>
            <p:nvPr/>
          </p:nvPicPr>
          <p:blipFill rotWithShape="1">
            <a:blip r:embed="rId15">
              <a:extLst>
                <a:ext uri="{28A0092B-C50C-407E-A947-70E740481C1C}">
                  <a14:useLocalDpi xmlns:a14="http://schemas.microsoft.com/office/drawing/2010/main" val="0"/>
                </a:ext>
              </a:extLst>
            </a:blip>
            <a:srcRect l="49888"/>
            <a:stretch/>
          </p:blipFill>
          <p:spPr>
            <a:xfrm>
              <a:off x="3471346" y="3545280"/>
              <a:ext cx="2381309" cy="2592000"/>
            </a:xfrm>
            <a:prstGeom prst="rect">
              <a:avLst/>
            </a:prstGeom>
            <a:ln>
              <a:noFill/>
            </a:ln>
            <a:effectLst/>
          </p:spPr>
        </p:pic>
      </p:grpSp>
      <p:sp>
        <p:nvSpPr>
          <p:cNvPr id="49" name="Rectangle 48"/>
          <p:cNvSpPr/>
          <p:nvPr/>
        </p:nvSpPr>
        <p:spPr>
          <a:xfrm>
            <a:off x="2088000" y="2160000"/>
            <a:ext cx="2412000" cy="1080000"/>
          </a:xfrm>
          <a:prstGeom prst="rect">
            <a:avLst/>
          </a:prstGeom>
          <a:noFill/>
          <a:ln w="19050">
            <a:solidFill>
              <a:schemeClr val="accent3"/>
            </a:solidFill>
          </a:ln>
          <a:effectLst>
            <a:glow rad="63500">
              <a:schemeClr val="accent3">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9EA1AA69-EDB9-4143-818B-2B18FE6932EA}" type="slidenum">
              <a:rPr lang="en-GB" smtClean="0"/>
              <a:t>14</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389214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864000" y="5076000"/>
            <a:ext cx="10944000" cy="1332000"/>
          </a:xfrm>
          <a:prstGeom prst="roundRect">
            <a:avLst>
              <a:gd name="adj" fmla="val 8335"/>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6408000" y="1116000"/>
            <a:ext cx="5328000" cy="3852000"/>
            <a:chOff x="6372000" y="1151998"/>
            <a:chExt cx="5328000" cy="3852000"/>
          </a:xfrm>
        </p:grpSpPr>
        <p:pic>
          <p:nvPicPr>
            <p:cNvPr id="13" name="Picture 12"/>
            <p:cNvPicPr>
              <a:picLocks noChangeAspect="1"/>
            </p:cNvPicPr>
            <p:nvPr/>
          </p:nvPicPr>
          <p:blipFill rotWithShape="1">
            <a:blip r:embed="rId5">
              <a:clrChange>
                <a:clrFrom>
                  <a:srgbClr val="FFFFFF"/>
                </a:clrFrom>
                <a:clrTo>
                  <a:srgbClr val="FFFFFF">
                    <a:alpha val="0"/>
                  </a:srgbClr>
                </a:clrTo>
              </a:clrChange>
            </a:blip>
            <a:srcRect l="2377" r="40461" b="23228"/>
            <a:stretch/>
          </p:blipFill>
          <p:spPr>
            <a:xfrm>
              <a:off x="6372000" y="1151998"/>
              <a:ext cx="5328000" cy="3850308"/>
            </a:xfrm>
            <a:prstGeom prst="rect">
              <a:avLst/>
            </a:prstGeom>
          </p:spPr>
        </p:pic>
        <p:sp>
          <p:nvSpPr>
            <p:cNvPr id="37" name="Rectangle 36"/>
            <p:cNvSpPr/>
            <p:nvPr/>
          </p:nvSpPr>
          <p:spPr>
            <a:xfrm>
              <a:off x="6372000" y="1151998"/>
              <a:ext cx="5328000" cy="3852000"/>
            </a:xfrm>
            <a:prstGeom prst="rect">
              <a:avLst/>
            </a:prstGeom>
            <a:gradFill flip="none" rotWithShape="1">
              <a:gsLst>
                <a:gs pos="25000">
                  <a:srgbClr val="FFFFFF"/>
                </a:gs>
                <a:gs pos="40000">
                  <a:srgbClr val="FFFFFF">
                    <a:alpha val="0"/>
                  </a:srgbClr>
                </a:gs>
                <a:gs pos="0">
                  <a:srgbClr val="FFFFFF"/>
                </a:gs>
                <a:gs pos="100000">
                  <a:srgbClr val="FFFFFF">
                    <a:alpha val="0"/>
                  </a:srgbClr>
                </a:gs>
              </a:gsLst>
              <a:lin ang="153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1"/>
          <p:cNvSpPr>
            <a:spLocks noGrp="1"/>
          </p:cNvSpPr>
          <p:nvPr>
            <p:ph type="title"/>
          </p:nvPr>
        </p:nvSpPr>
        <p:spPr/>
        <p:txBody>
          <a:bodyPr/>
          <a:lstStyle/>
          <a:p>
            <a:r>
              <a:rPr lang="en-US" dirty="0"/>
              <a:t>Multi-particle dynamics – state generation</a:t>
            </a:r>
            <a:endParaRPr lang="en-GB" dirty="0"/>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en-GB"/>
              <a:t>Kevin Li - Collective effects I - Kaunas</a:t>
            </a:r>
          </a:p>
        </p:txBody>
      </p:sp>
      <p:sp>
        <p:nvSpPr>
          <p:cNvPr id="6" name="Slide Number Placeholder 5"/>
          <p:cNvSpPr>
            <a:spLocks noGrp="1"/>
          </p:cNvSpPr>
          <p:nvPr>
            <p:ph type="sldNum" sz="quarter" idx="12"/>
          </p:nvPr>
        </p:nvSpPr>
        <p:spPr/>
        <p:txBody>
          <a:bodyPr/>
          <a:lstStyle/>
          <a:p>
            <a:fld id="{9EA1AA69-EDB9-4143-818B-2B18FE6932EA}" type="slidenum">
              <a:rPr lang="en-GB" smtClean="0"/>
              <a:t>15</a:t>
            </a:fld>
            <a:endParaRPr lang="en-GB"/>
          </a:p>
        </p:txBody>
      </p:sp>
      <p:sp>
        <p:nvSpPr>
          <p:cNvPr id="29" name="Content Placeholder 2"/>
          <p:cNvSpPr txBox="1">
            <a:spLocks/>
          </p:cNvSpPr>
          <p:nvPr/>
        </p:nvSpPr>
        <p:spPr>
          <a:xfrm>
            <a:off x="6204000" y="792000"/>
            <a:ext cx="5616000" cy="108000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800" dirty="0"/>
              <a:t>Initial conditions of the beam/particles</a:t>
            </a:r>
          </a:p>
        </p:txBody>
      </p:sp>
      <p:pic>
        <p:nvPicPr>
          <p:cNvPr id="30" name="Picture 29"/>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8280000" y="5220000"/>
            <a:ext cx="2810058" cy="1141026"/>
          </a:xfrm>
          <a:prstGeom prst="rect">
            <a:avLst/>
          </a:prstGeom>
        </p:spPr>
      </p:pic>
      <p:sp>
        <p:nvSpPr>
          <p:cNvPr id="14" name="Content Placeholder 2"/>
          <p:cNvSpPr txBox="1">
            <a:spLocks/>
          </p:cNvSpPr>
          <p:nvPr/>
        </p:nvSpPr>
        <p:spPr>
          <a:xfrm>
            <a:off x="936000" y="5112000"/>
            <a:ext cx="6624000" cy="1368000"/>
          </a:xfrm>
          <a:prstGeom prst="rect">
            <a:avLst/>
          </a:prstGeom>
        </p:spPr>
        <p:txBody>
          <a:bodyPr vert="horz" lIns="91440" tIns="45720" rIns="91440" bIns="45720" rtlCol="0">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r>
              <a:rPr lang="en-US" sz="1800" dirty="0"/>
              <a:t>In practice, we can use </a:t>
            </a:r>
            <a:r>
              <a:rPr lang="en-US" sz="1800" b="1" dirty="0">
                <a:solidFill>
                  <a:srgbClr val="C00000"/>
                </a:solidFill>
              </a:rPr>
              <a:t>random number generators</a:t>
            </a:r>
            <a:r>
              <a:rPr lang="en-US" sz="1800" dirty="0">
                <a:solidFill>
                  <a:srgbClr val="C00000"/>
                </a:solidFill>
              </a:rPr>
              <a:t> </a:t>
            </a:r>
            <a:r>
              <a:rPr lang="en-US" sz="1800" dirty="0"/>
              <a:t>to create </a:t>
            </a:r>
            <a:r>
              <a:rPr lang="en-US" sz="1800" b="1" dirty="0">
                <a:solidFill>
                  <a:srgbClr val="C00000"/>
                </a:solidFill>
              </a:rPr>
              <a:t>random distributions of coordinates and momenta </a:t>
            </a:r>
            <a:r>
              <a:rPr lang="en-US" sz="1800" dirty="0"/>
              <a:t>for a numerical representation of a bunch</a:t>
            </a:r>
          </a:p>
          <a:p>
            <a:pPr algn="just"/>
            <a:r>
              <a:rPr lang="en-US" sz="1800" dirty="0"/>
              <a:t>Example </a:t>
            </a:r>
            <a:r>
              <a:rPr lang="en-US" sz="1800" b="1" dirty="0">
                <a:solidFill>
                  <a:srgbClr val="C00000"/>
                </a:solidFill>
              </a:rPr>
              <a:t>transverse Gaussian beam </a:t>
            </a:r>
            <a:r>
              <a:rPr lang="en-US" sz="1800" dirty="0"/>
              <a:t>in the SPS with </a:t>
            </a:r>
            <a:r>
              <a:rPr lang="en-US" sz="1800" b="1" dirty="0">
                <a:solidFill>
                  <a:srgbClr val="C00000"/>
                </a:solidFill>
              </a:rPr>
              <a:t>normalized emittance of 2um</a:t>
            </a:r>
            <a:r>
              <a:rPr lang="en-US" sz="1800" dirty="0"/>
              <a:t> (0.35 eVs longitudinal)</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6000" y="864000"/>
            <a:ext cx="4536000" cy="4082400"/>
          </a:xfrm>
          <a:prstGeom prst="rect">
            <a:avLst/>
          </a:prstGeom>
        </p:spPr>
      </p:pic>
    </p:spTree>
    <p:custDataLst>
      <p:tags r:id="rId1"/>
    </p:custDataLst>
    <p:extLst>
      <p:ext uri="{BB962C8B-B14F-4D97-AF65-F5344CB8AC3E}">
        <p14:creationId xmlns:p14="http://schemas.microsoft.com/office/powerpoint/2010/main" val="149442905"/>
      </p:ext>
    </p:extLst>
  </p:cSld>
  <p:clrMapOvr>
    <a:masterClrMapping/>
  </p:clrMapOvr>
  <mc:AlternateContent xmlns:mc="http://schemas.openxmlformats.org/markup-compatibility/2006" xmlns:p14="http://schemas.microsoft.com/office/powerpoint/2010/main">
    <mc:Choice Requires="p14">
      <p:transition spd="med" p14:dur="700" advTm="155202">
        <p:fade/>
      </p:transition>
    </mc:Choice>
    <mc:Fallback xmlns="">
      <p:transition spd="med" advTm="15520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a:grpSpLocks noChangeAspect="1"/>
          </p:cNvGrpSpPr>
          <p:nvPr/>
        </p:nvGrpSpPr>
        <p:grpSpPr>
          <a:xfrm>
            <a:off x="360000" y="1800000"/>
            <a:ext cx="4320000" cy="2215566"/>
            <a:chOff x="288000" y="1980000"/>
            <a:chExt cx="4176000" cy="2141714"/>
          </a:xfrm>
        </p:grpSpPr>
        <p:grpSp>
          <p:nvGrpSpPr>
            <p:cNvPr id="39" name="Group 38"/>
            <p:cNvGrpSpPr/>
            <p:nvPr/>
          </p:nvGrpSpPr>
          <p:grpSpPr>
            <a:xfrm>
              <a:off x="288000" y="2232000"/>
              <a:ext cx="2171009" cy="1889714"/>
              <a:chOff x="432000" y="2124000"/>
              <a:chExt cx="2171009" cy="1889714"/>
            </a:xfrm>
          </p:grpSpPr>
          <p:cxnSp>
            <p:nvCxnSpPr>
              <p:cNvPr id="52" name="Straight Arrow Connector 51"/>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4" name="Picture 53"/>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55" name="Picture 54"/>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432000" y="3888000"/>
                <a:ext cx="140800" cy="125714"/>
              </a:xfrm>
              <a:prstGeom prst="rect">
                <a:avLst/>
              </a:prstGeom>
            </p:spPr>
          </p:pic>
          <p:cxnSp>
            <p:nvCxnSpPr>
              <p:cNvPr id="56" name="Straight Arrow Connector 55"/>
              <p:cNvCxnSpPr/>
              <p:nvPr/>
            </p:nvCxnSpPr>
            <p:spPr>
              <a:xfrm rot="14100000" flipV="1">
                <a:off x="1080000" y="3024000"/>
                <a:ext cx="0" cy="100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2" name="Picture 61"/>
              <p:cNvPicPr>
                <a:picLocks noChangeAspect="1"/>
              </p:cNvPicPr>
              <p:nvPr>
                <p:custDataLst>
                  <p:tags r:id="rId5"/>
                </p:custDataLst>
              </p:nvPr>
            </p:nvPicPr>
            <p:blipFill>
              <a:blip r:embed="rId10"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grpSp>
          <p:nvGrpSpPr>
            <p:cNvPr id="40" name="Group 39"/>
            <p:cNvGrpSpPr/>
            <p:nvPr/>
          </p:nvGrpSpPr>
          <p:grpSpPr>
            <a:xfrm>
              <a:off x="1800000" y="2160000"/>
              <a:ext cx="2664000" cy="1453089"/>
              <a:chOff x="6632359" y="3531066"/>
              <a:chExt cx="2664000" cy="1453089"/>
            </a:xfrm>
          </p:grpSpPr>
          <p:sp>
            <p:nvSpPr>
              <p:cNvPr id="50" name="Oval 49"/>
              <p:cNvSpPr/>
              <p:nvPr/>
            </p:nvSpPr>
            <p:spPr>
              <a:xfrm>
                <a:off x="6884359" y="3861610"/>
                <a:ext cx="2160000" cy="792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51" name="Picture 5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632359" y="3531066"/>
                <a:ext cx="2664000" cy="1453089"/>
              </a:xfrm>
              <a:prstGeom prst="rect">
                <a:avLst/>
              </a:prstGeom>
            </p:spPr>
          </p:pic>
        </p:grpSp>
        <p:cxnSp>
          <p:nvCxnSpPr>
            <p:cNvPr id="42" name="Straight Arrow Connector 41"/>
            <p:cNvCxnSpPr/>
            <p:nvPr/>
          </p:nvCxnSpPr>
          <p:spPr>
            <a:xfrm flipV="1">
              <a:off x="3905717" y="2160000"/>
              <a:ext cx="0" cy="432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48" name="Picture 47"/>
            <p:cNvPicPr>
              <a:picLocks noChangeAspect="1"/>
            </p:cNvPicPr>
            <p:nvPr>
              <p:custDataLst>
                <p:tags r:id="rId2"/>
              </p:custDataLst>
            </p:nvPr>
          </p:nvPicPr>
          <p:blipFill>
            <a:blip r:embed="rId12" cstate="print">
              <a:extLst>
                <a:ext uri="{28A0092B-C50C-407E-A947-70E740481C1C}">
                  <a14:useLocalDpi xmlns:a14="http://schemas.microsoft.com/office/drawing/2010/main" val="0"/>
                </a:ext>
              </a:extLst>
            </a:blip>
            <a:stretch>
              <a:fillRect/>
            </a:stretch>
          </p:blipFill>
          <p:spPr>
            <a:xfrm>
              <a:off x="4032000" y="1980000"/>
              <a:ext cx="238019" cy="204495"/>
            </a:xfrm>
            <a:prstGeom prst="rect">
              <a:avLst/>
            </a:prstGeom>
          </p:spPr>
        </p:pic>
      </p:grpSp>
      <p:sp>
        <p:nvSpPr>
          <p:cNvPr id="2" name="Title 1"/>
          <p:cNvSpPr>
            <a:spLocks noGrp="1"/>
          </p:cNvSpPr>
          <p:nvPr>
            <p:ph type="title"/>
          </p:nvPr>
        </p:nvSpPr>
        <p:spPr/>
        <p:txBody>
          <a:bodyPr/>
          <a:lstStyle/>
          <a:p>
            <a:r>
              <a:rPr lang="en-US" dirty="0"/>
              <a:t>Multi-particle dynamics – state representation</a:t>
            </a:r>
          </a:p>
        </p:txBody>
      </p:sp>
      <p:sp>
        <p:nvSpPr>
          <p:cNvPr id="3" name="Content Placeholder 2 1 1"/>
          <p:cNvSpPr>
            <a:spLocks noGrp="1"/>
          </p:cNvSpPr>
          <p:nvPr>
            <p:ph idx="1"/>
          </p:nvPr>
        </p:nvSpPr>
        <p:spPr>
          <a:xfrm>
            <a:off x="336000" y="900000"/>
            <a:ext cx="5616000" cy="1800000"/>
          </a:xfrm>
        </p:spPr>
        <p:txBody>
          <a:bodyPr>
            <a:normAutofit/>
          </a:bodyPr>
          <a:lstStyle/>
          <a:p>
            <a:r>
              <a:rPr lang="en-US" sz="2000" dirty="0"/>
              <a:t>Representation of a </a:t>
            </a:r>
            <a:r>
              <a:rPr lang="en-US" sz="2000" b="1" dirty="0">
                <a:solidFill>
                  <a:srgbClr val="C00000"/>
                </a:solidFill>
              </a:rPr>
              <a:t>single particle state</a:t>
            </a:r>
            <a:r>
              <a:rPr lang="en-US" sz="2000" dirty="0"/>
              <a:t>:</a:t>
            </a:r>
            <a:endParaRPr lang="en-US" sz="1800" dirty="0"/>
          </a:p>
          <a:p>
            <a:endParaRPr lang="en-US" sz="2000" dirty="0"/>
          </a:p>
        </p:txBody>
      </p:sp>
      <p:pic>
        <p:nvPicPr>
          <p:cNvPr id="45" name="Picture 44"/>
          <p:cNvPicPr>
            <a:picLocks noChangeAspect="1"/>
          </p:cNvPicPr>
          <p:nvPr>
            <p:custDataLst>
              <p:tags r:id="rId1"/>
            </p:custDataLst>
          </p:nvPr>
        </p:nvPicPr>
        <p:blipFill>
          <a:blip r:embed="rId13" cstate="print">
            <a:extLst>
              <a:ext uri="{28A0092B-C50C-407E-A947-70E740481C1C}">
                <a14:useLocalDpi xmlns:a14="http://schemas.microsoft.com/office/drawing/2010/main" val="0"/>
              </a:ext>
            </a:extLst>
          </a:blip>
          <a:stretch>
            <a:fillRect/>
          </a:stretch>
        </p:blipFill>
        <p:spPr>
          <a:xfrm>
            <a:off x="684000" y="1368000"/>
            <a:ext cx="3495622" cy="263619"/>
          </a:xfrm>
          <a:prstGeom prst="rect">
            <a:avLst/>
          </a:prstGeom>
        </p:spPr>
      </p:pic>
      <p:sp>
        <p:nvSpPr>
          <p:cNvPr id="59" name="Rectangle 58"/>
          <p:cNvSpPr/>
          <p:nvPr/>
        </p:nvSpPr>
        <p:spPr>
          <a:xfrm>
            <a:off x="3078000" y="3060000"/>
            <a:ext cx="180000" cy="180000"/>
          </a:xfrm>
          <a:prstGeom prst="rect">
            <a:avLst/>
          </a:prstGeom>
          <a:noFill/>
          <a:ln w="19050">
            <a:solidFill>
              <a:schemeClr val="accent2"/>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p:cNvGrpSpPr>
            <a:grpSpLocks noChangeAspect="1"/>
          </p:cNvGrpSpPr>
          <p:nvPr/>
        </p:nvGrpSpPr>
        <p:grpSpPr>
          <a:xfrm>
            <a:off x="1224000" y="4032000"/>
            <a:ext cx="2304000" cy="2304000"/>
            <a:chOff x="3685592" y="3861777"/>
            <a:chExt cx="2592000" cy="2592000"/>
          </a:xfrm>
          <a:effectLst>
            <a:outerShdw blurRad="63500" sx="102000" sy="102000" algn="ctr" rotWithShape="0">
              <a:prstClr val="black">
                <a:alpha val="40000"/>
              </a:prstClr>
            </a:outerShdw>
          </a:effectLst>
        </p:grpSpPr>
        <p:sp>
          <p:nvSpPr>
            <p:cNvPr id="33" name="Rectangle 32"/>
            <p:cNvSpPr/>
            <p:nvPr/>
          </p:nvSpPr>
          <p:spPr>
            <a:xfrm>
              <a:off x="3685592" y="3861777"/>
              <a:ext cx="2592000" cy="2592000"/>
            </a:xfrm>
            <a:prstGeom prst="rect">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p:cNvPicPr>
              <a:picLocks noChangeAspect="1"/>
            </p:cNvPicPr>
            <p:nvPr/>
          </p:nvPicPr>
          <p:blipFill rotWithShape="1">
            <a:blip r:embed="rId14" cstate="print">
              <a:extLst>
                <a:ext uri="{28A0092B-C50C-407E-A947-70E740481C1C}">
                  <a14:useLocalDpi xmlns:a14="http://schemas.microsoft.com/office/drawing/2010/main" val="0"/>
                </a:ext>
              </a:extLst>
            </a:blip>
            <a:srcRect r="49872"/>
            <a:stretch/>
          </p:blipFill>
          <p:spPr>
            <a:xfrm>
              <a:off x="3744000" y="3897777"/>
              <a:ext cx="2315930" cy="2520000"/>
            </a:xfrm>
            <a:prstGeom prst="rect">
              <a:avLst/>
            </a:prstGeom>
          </p:spPr>
        </p:pic>
      </p:grpSp>
      <p:grpSp>
        <p:nvGrpSpPr>
          <p:cNvPr id="32" name="Group 31"/>
          <p:cNvGrpSpPr>
            <a:grpSpLocks noChangeAspect="1"/>
          </p:cNvGrpSpPr>
          <p:nvPr/>
        </p:nvGrpSpPr>
        <p:grpSpPr>
          <a:xfrm>
            <a:off x="6192000" y="900000"/>
            <a:ext cx="5616000" cy="5377020"/>
            <a:chOff x="6808800" y="1080000"/>
            <a:chExt cx="5076000" cy="4860000"/>
          </a:xfrm>
        </p:grpSpPr>
        <p:pic>
          <p:nvPicPr>
            <p:cNvPr id="34" name="Picture 33"/>
            <p:cNvPicPr>
              <a:picLocks noChangeAspect="1"/>
            </p:cNvPicPr>
            <p:nvPr/>
          </p:nvPicPr>
          <p:blipFill rotWithShape="1">
            <a:blip r:embed="rId15"/>
            <a:srcRect l="2377" r="40461"/>
            <a:stretch/>
          </p:blipFill>
          <p:spPr>
            <a:xfrm>
              <a:off x="6808800" y="1080001"/>
              <a:ext cx="5040000" cy="4744069"/>
            </a:xfrm>
            <a:prstGeom prst="rect">
              <a:avLst/>
            </a:prstGeom>
          </p:spPr>
        </p:pic>
        <p:sp>
          <p:nvSpPr>
            <p:cNvPr id="36" name="Rectangle 35"/>
            <p:cNvSpPr/>
            <p:nvPr/>
          </p:nvSpPr>
          <p:spPr>
            <a:xfrm>
              <a:off x="6808800" y="1080000"/>
              <a:ext cx="5076000" cy="4860000"/>
            </a:xfrm>
            <a:prstGeom prst="rect">
              <a:avLst/>
            </a:prstGeom>
            <a:gradFill flip="none" rotWithShape="1">
              <a:gsLst>
                <a:gs pos="15000">
                  <a:srgbClr val="FFFFFF"/>
                </a:gs>
                <a:gs pos="30000">
                  <a:srgbClr val="FFFFFF">
                    <a:alpha val="0"/>
                  </a:srgbClr>
                </a:gs>
                <a:gs pos="0">
                  <a:srgbClr val="FFFFFF"/>
                </a:gs>
                <a:gs pos="100000">
                  <a:srgbClr val="FFFFFF">
                    <a:alpha val="0"/>
                  </a:srgbClr>
                </a:gs>
              </a:gsLst>
              <a:lin ang="15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 name="Group 6"/>
          <p:cNvGrpSpPr>
            <a:grpSpLocks noChangeAspect="1"/>
          </p:cNvGrpSpPr>
          <p:nvPr/>
        </p:nvGrpSpPr>
        <p:grpSpPr>
          <a:xfrm>
            <a:off x="3384000" y="3456000"/>
            <a:ext cx="2700000" cy="2700000"/>
            <a:chOff x="3420000" y="3528000"/>
            <a:chExt cx="2592000" cy="2592000"/>
          </a:xfrm>
        </p:grpSpPr>
        <p:sp>
          <p:nvSpPr>
            <p:cNvPr id="61" name="Rectangle 60"/>
            <p:cNvSpPr/>
            <p:nvPr/>
          </p:nvSpPr>
          <p:spPr>
            <a:xfrm>
              <a:off x="3420000" y="3528000"/>
              <a:ext cx="2592000" cy="2592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8" name="Picture 57"/>
            <p:cNvPicPr>
              <a:picLocks noChangeAspect="1"/>
            </p:cNvPicPr>
            <p:nvPr/>
          </p:nvPicPr>
          <p:blipFill rotWithShape="1">
            <a:blip r:embed="rId14">
              <a:extLst>
                <a:ext uri="{28A0092B-C50C-407E-A947-70E740481C1C}">
                  <a14:useLocalDpi xmlns:a14="http://schemas.microsoft.com/office/drawing/2010/main" val="0"/>
                </a:ext>
              </a:extLst>
            </a:blip>
            <a:srcRect l="49888"/>
            <a:stretch/>
          </p:blipFill>
          <p:spPr>
            <a:xfrm>
              <a:off x="3471346" y="3528000"/>
              <a:ext cx="2381309" cy="2592000"/>
            </a:xfrm>
            <a:prstGeom prst="rect">
              <a:avLst/>
            </a:prstGeom>
            <a:ln>
              <a:noFill/>
            </a:ln>
            <a:effectLst/>
          </p:spPr>
        </p:pic>
      </p:grpSp>
      <p:sp>
        <p:nvSpPr>
          <p:cNvPr id="38" name="Rounded Rectangle 37"/>
          <p:cNvSpPr/>
          <p:nvPr/>
        </p:nvSpPr>
        <p:spPr>
          <a:xfrm>
            <a:off x="864000" y="936000"/>
            <a:ext cx="10800000" cy="5400000"/>
          </a:xfrm>
          <a:prstGeom prst="roundRect">
            <a:avLst>
              <a:gd name="adj" fmla="val 3647"/>
            </a:avLst>
          </a:prstGeom>
          <a:solidFill>
            <a:schemeClr val="bg1">
              <a:alpha val="95000"/>
            </a:schemeClr>
          </a:solidFill>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US" sz="2400" dirty="0">
                <a:solidFill>
                  <a:schemeClr val="tx1"/>
                </a:solidFill>
              </a:rPr>
              <a:t>We have seen three ways of representing multi-particle states:</a:t>
            </a:r>
          </a:p>
          <a:p>
            <a:pPr algn="just"/>
            <a:endParaRPr lang="en-US" sz="2000" dirty="0">
              <a:solidFill>
                <a:schemeClr val="tx1"/>
              </a:solidFill>
            </a:endParaRPr>
          </a:p>
          <a:p>
            <a:pPr marL="342900" indent="-342900" algn="just">
              <a:buFont typeface="Arial" panose="020B0604020202020204" pitchFamily="34" charset="0"/>
              <a:buChar char="•"/>
            </a:pPr>
            <a:r>
              <a:rPr lang="en-US" sz="2000" b="1" dirty="0">
                <a:solidFill>
                  <a:schemeClr val="tx1"/>
                </a:solidFill>
              </a:rPr>
              <a:t>Graphically </a:t>
            </a:r>
            <a:r>
              <a:rPr lang="en-US" sz="2000" b="1" dirty="0">
                <a:solidFill>
                  <a:schemeClr val="tx1"/>
                </a:solidFill>
                <a:sym typeface="Wingdings" panose="05000000000000000000" pitchFamily="2" charset="2"/>
              </a:rPr>
              <a:t> </a:t>
            </a:r>
            <a:r>
              <a:rPr lang="en-US" sz="2000" b="1" dirty="0">
                <a:solidFill>
                  <a:schemeClr val="accent5"/>
                </a:solidFill>
                <a:sym typeface="Wingdings" panose="05000000000000000000" pitchFamily="2" charset="2"/>
              </a:rPr>
              <a:t>best for intuition</a:t>
            </a:r>
          </a:p>
          <a:p>
            <a:pPr marL="342900" indent="-342900" algn="just">
              <a:buFont typeface="Arial" panose="020B0604020202020204" pitchFamily="34" charset="0"/>
              <a:buChar char="•"/>
            </a:pPr>
            <a:endParaRPr lang="en-US" sz="2000" dirty="0">
              <a:solidFill>
                <a:schemeClr val="tx1"/>
              </a:solidFill>
              <a:sym typeface="Wingdings" panose="05000000000000000000" pitchFamily="2" charset="2"/>
            </a:endParaRPr>
          </a:p>
          <a:p>
            <a:pPr marL="342900" indent="-342900" algn="just">
              <a:buFont typeface="Arial" panose="020B0604020202020204" pitchFamily="34" charset="0"/>
              <a:buChar char="•"/>
            </a:pPr>
            <a:endParaRPr lang="en-US" sz="2000" dirty="0">
              <a:solidFill>
                <a:schemeClr val="tx1"/>
              </a:solidFill>
              <a:sym typeface="Wingdings" panose="05000000000000000000" pitchFamily="2" charset="2"/>
            </a:endParaRPr>
          </a:p>
          <a:p>
            <a:pPr marL="342900" indent="-342900" algn="just">
              <a:buFont typeface="Arial" panose="020B0604020202020204" pitchFamily="34" charset="0"/>
              <a:buChar char="•"/>
            </a:pPr>
            <a:r>
              <a:rPr lang="en-US" sz="2000" b="1" dirty="0">
                <a:solidFill>
                  <a:schemeClr val="tx1"/>
                </a:solidFill>
                <a:sym typeface="Wingdings" panose="05000000000000000000" pitchFamily="2" charset="2"/>
              </a:rPr>
              <a:t>Theoretically  </a:t>
            </a:r>
            <a:r>
              <a:rPr lang="en-US" sz="2000" b="1" dirty="0">
                <a:solidFill>
                  <a:schemeClr val="accent2"/>
                </a:solidFill>
                <a:sym typeface="Wingdings" panose="05000000000000000000" pitchFamily="2" charset="2"/>
              </a:rPr>
              <a:t>very good for analytical calculations to gain theoretical insights and, e.g., scaling laws</a:t>
            </a:r>
          </a:p>
          <a:p>
            <a:pPr marL="342900" indent="-342900" algn="just">
              <a:buFont typeface="Arial" panose="020B0604020202020204" pitchFamily="34" charset="0"/>
              <a:buChar char="•"/>
            </a:pPr>
            <a:endParaRPr lang="en-US" sz="2000" dirty="0">
              <a:solidFill>
                <a:schemeClr val="tx1"/>
              </a:solidFill>
              <a:sym typeface="Wingdings" panose="05000000000000000000" pitchFamily="2" charset="2"/>
            </a:endParaRPr>
          </a:p>
          <a:p>
            <a:pPr marL="342900" indent="-342900" algn="just">
              <a:buFont typeface="Arial" panose="020B0604020202020204" pitchFamily="34" charset="0"/>
              <a:buChar char="•"/>
            </a:pPr>
            <a:endParaRPr lang="en-US" sz="2000" dirty="0">
              <a:solidFill>
                <a:schemeClr val="tx1"/>
              </a:solidFill>
              <a:sym typeface="Wingdings" panose="05000000000000000000" pitchFamily="2" charset="2"/>
            </a:endParaRPr>
          </a:p>
          <a:p>
            <a:pPr marL="342900" indent="-342900" algn="just">
              <a:buFont typeface="Arial" panose="020B0604020202020204" pitchFamily="34" charset="0"/>
              <a:buChar char="•"/>
            </a:pPr>
            <a:r>
              <a:rPr lang="en-US" sz="2000" b="1" dirty="0">
                <a:solidFill>
                  <a:schemeClr val="tx1"/>
                </a:solidFill>
                <a:sym typeface="Wingdings" panose="05000000000000000000" pitchFamily="2" charset="2"/>
              </a:rPr>
              <a:t>Numerically  </a:t>
            </a:r>
            <a:r>
              <a:rPr lang="en-US" sz="2000" b="1" dirty="0">
                <a:solidFill>
                  <a:schemeClr val="accent4"/>
                </a:solidFill>
                <a:sym typeface="Wingdings" panose="05000000000000000000" pitchFamily="2" charset="2"/>
              </a:rPr>
              <a:t>very good to deploy in numerical simulations to study generic and realistic cases</a:t>
            </a:r>
          </a:p>
          <a:p>
            <a:pPr marL="342900" indent="-342900" algn="just">
              <a:buFont typeface="Arial" panose="020B0604020202020204" pitchFamily="34" charset="0"/>
              <a:buChar char="•"/>
            </a:pPr>
            <a:endParaRPr lang="en-US" sz="2000" b="1" dirty="0">
              <a:solidFill>
                <a:schemeClr val="accent4"/>
              </a:solidFill>
              <a:sym typeface="Wingdings" panose="05000000000000000000" pitchFamily="2" charset="2"/>
            </a:endParaRPr>
          </a:p>
          <a:p>
            <a:pPr marL="342900" indent="-342900" algn="just">
              <a:buFont typeface="Arial" panose="020B0604020202020204" pitchFamily="34" charset="0"/>
              <a:buChar char="•"/>
            </a:pPr>
            <a:endParaRPr lang="en-US" sz="2000" b="1" dirty="0">
              <a:solidFill>
                <a:schemeClr val="accent4"/>
              </a:solidFill>
              <a:sym typeface="Wingdings" panose="05000000000000000000" pitchFamily="2" charset="2"/>
            </a:endParaRPr>
          </a:p>
          <a:p>
            <a:pPr marL="342900" indent="-342900" algn="just">
              <a:buFont typeface="Arial" panose="020B0604020202020204" pitchFamily="34" charset="0"/>
              <a:buChar char="•"/>
            </a:pPr>
            <a:endParaRPr lang="en-US" sz="2000" b="1" dirty="0">
              <a:solidFill>
                <a:schemeClr val="accent4"/>
              </a:solidFill>
              <a:sym typeface="Wingdings" panose="05000000000000000000" pitchFamily="2" charset="2"/>
            </a:endParaRPr>
          </a:p>
          <a:p>
            <a:pPr algn="just"/>
            <a:r>
              <a:rPr lang="en-US" sz="2000" b="1" dirty="0">
                <a:solidFill>
                  <a:schemeClr val="accent2"/>
                </a:solidFill>
                <a:sym typeface="Wingdings" panose="05000000000000000000" pitchFamily="2" charset="2"/>
              </a:rPr>
              <a:t>Let’s continue with just few more words on the theoretical description of multi-particle states before moving back to more practical examples.</a:t>
            </a:r>
            <a:endParaRPr lang="en-US" sz="2000" b="1" dirty="0">
              <a:solidFill>
                <a:schemeClr val="accent2"/>
              </a:solidFill>
            </a:endParaRPr>
          </a:p>
        </p:txBody>
      </p:sp>
      <p:sp>
        <p:nvSpPr>
          <p:cNvPr id="6" name="Slide Number Placeholder 5"/>
          <p:cNvSpPr>
            <a:spLocks noGrp="1"/>
          </p:cNvSpPr>
          <p:nvPr>
            <p:ph type="sldNum" sz="quarter" idx="12"/>
          </p:nvPr>
        </p:nvSpPr>
        <p:spPr/>
        <p:txBody>
          <a:bodyPr/>
          <a:lstStyle/>
          <a:p>
            <a:fld id="{9EA1AA69-EDB9-4143-818B-2B18FE6932EA}" type="slidenum">
              <a:rPr lang="en-GB" smtClean="0"/>
              <a:t>16</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1865348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
                                            <p:txEl>
                                              <p:pRg st="5" end="5"/>
                                            </p:txEl>
                                          </p:spTgt>
                                        </p:tgtEl>
                                        <p:attrNameLst>
                                          <p:attrName>style.visibility</p:attrName>
                                        </p:attrNameLst>
                                      </p:cBhvr>
                                      <p:to>
                                        <p:strVal val="visible"/>
                                      </p:to>
                                    </p:set>
                                    <p:animEffect transition="in" filter="fade">
                                      <p:cBhvr>
                                        <p:cTn id="7" dur="500"/>
                                        <p:tgtEl>
                                          <p:spTgt spid="38">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8">
                                            <p:txEl>
                                              <p:pRg st="8" end="8"/>
                                            </p:txEl>
                                          </p:spTgt>
                                        </p:tgtEl>
                                        <p:attrNameLst>
                                          <p:attrName>style.visibility</p:attrName>
                                        </p:attrNameLst>
                                      </p:cBhvr>
                                      <p:to>
                                        <p:strVal val="visible"/>
                                      </p:to>
                                    </p:set>
                                    <p:animEffect transition="in" filter="fade">
                                      <p:cBhvr>
                                        <p:cTn id="12" dur="500"/>
                                        <p:tgtEl>
                                          <p:spTgt spid="38">
                                            <p:txEl>
                                              <p:pRg st="8" end="8"/>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8">
                                            <p:txEl>
                                              <p:pRg st="12" end="12"/>
                                            </p:txEl>
                                          </p:spTgt>
                                        </p:tgtEl>
                                        <p:attrNameLst>
                                          <p:attrName>style.visibility</p:attrName>
                                        </p:attrNameLst>
                                      </p:cBhvr>
                                      <p:to>
                                        <p:strVal val="visible"/>
                                      </p:to>
                                    </p:set>
                                    <p:animEffect transition="in" filter="fade">
                                      <p:cBhvr>
                                        <p:cTn id="17" dur="500"/>
                                        <p:tgtEl>
                                          <p:spTgt spid="38">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a:grpSpLocks noChangeAspect="1"/>
          </p:cNvGrpSpPr>
          <p:nvPr/>
        </p:nvGrpSpPr>
        <p:grpSpPr>
          <a:xfrm>
            <a:off x="360000" y="1800000"/>
            <a:ext cx="4320000" cy="2215566"/>
            <a:chOff x="288000" y="1980000"/>
            <a:chExt cx="4176000" cy="2141714"/>
          </a:xfrm>
        </p:grpSpPr>
        <p:grpSp>
          <p:nvGrpSpPr>
            <p:cNvPr id="39" name="Group 38"/>
            <p:cNvGrpSpPr/>
            <p:nvPr/>
          </p:nvGrpSpPr>
          <p:grpSpPr>
            <a:xfrm>
              <a:off x="288000" y="2232000"/>
              <a:ext cx="2171009" cy="1889714"/>
              <a:chOff x="432000" y="2124000"/>
              <a:chExt cx="2171009" cy="1889714"/>
            </a:xfrm>
          </p:grpSpPr>
          <p:cxnSp>
            <p:nvCxnSpPr>
              <p:cNvPr id="52" name="Straight Arrow Connector 51"/>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4" name="Picture 53"/>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55" name="Picture 54"/>
              <p:cNvPicPr>
                <a:picLocks noChangeAspect="1"/>
              </p:cNvPicPr>
              <p:nvPr>
                <p:custDataLst>
                  <p:tags r:id="rId5"/>
                </p:custDataLst>
              </p:nvPr>
            </p:nvPicPr>
            <p:blipFill>
              <a:blip r:embed="rId10" cstate="print">
                <a:extLst>
                  <a:ext uri="{28A0092B-C50C-407E-A947-70E740481C1C}">
                    <a14:useLocalDpi xmlns:a14="http://schemas.microsoft.com/office/drawing/2010/main" val="0"/>
                  </a:ext>
                </a:extLst>
              </a:blip>
              <a:stretch>
                <a:fillRect/>
              </a:stretch>
            </p:blipFill>
            <p:spPr>
              <a:xfrm>
                <a:off x="432000" y="3888000"/>
                <a:ext cx="140800" cy="125714"/>
              </a:xfrm>
              <a:prstGeom prst="rect">
                <a:avLst/>
              </a:prstGeom>
            </p:spPr>
          </p:pic>
          <p:cxnSp>
            <p:nvCxnSpPr>
              <p:cNvPr id="56" name="Straight Arrow Connector 55"/>
              <p:cNvCxnSpPr/>
              <p:nvPr/>
            </p:nvCxnSpPr>
            <p:spPr>
              <a:xfrm rot="14100000" flipV="1">
                <a:off x="1080000" y="3024000"/>
                <a:ext cx="0" cy="100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2" name="Picture 61"/>
              <p:cNvPicPr>
                <a:picLocks noChangeAspect="1"/>
              </p:cNvPicPr>
              <p:nvPr>
                <p:custDataLst>
                  <p:tags r:id="rId6"/>
                </p:custDataLst>
              </p:nvPr>
            </p:nvPicPr>
            <p:blipFill>
              <a:blip r:embed="rId11"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grpSp>
          <p:nvGrpSpPr>
            <p:cNvPr id="40" name="Group 39"/>
            <p:cNvGrpSpPr/>
            <p:nvPr/>
          </p:nvGrpSpPr>
          <p:grpSpPr>
            <a:xfrm>
              <a:off x="1800000" y="2160000"/>
              <a:ext cx="2664000" cy="1453089"/>
              <a:chOff x="6632359" y="3531066"/>
              <a:chExt cx="2664000" cy="1453089"/>
            </a:xfrm>
          </p:grpSpPr>
          <p:sp>
            <p:nvSpPr>
              <p:cNvPr id="50" name="Oval 49"/>
              <p:cNvSpPr/>
              <p:nvPr/>
            </p:nvSpPr>
            <p:spPr>
              <a:xfrm>
                <a:off x="6884359" y="3861610"/>
                <a:ext cx="2160000" cy="792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51" name="Picture 5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632359" y="3531066"/>
                <a:ext cx="2664000" cy="1453089"/>
              </a:xfrm>
              <a:prstGeom prst="rect">
                <a:avLst/>
              </a:prstGeom>
            </p:spPr>
          </p:pic>
        </p:grpSp>
        <p:cxnSp>
          <p:nvCxnSpPr>
            <p:cNvPr id="42" name="Straight Arrow Connector 41"/>
            <p:cNvCxnSpPr/>
            <p:nvPr/>
          </p:nvCxnSpPr>
          <p:spPr>
            <a:xfrm flipV="1">
              <a:off x="3905717" y="2160000"/>
              <a:ext cx="0" cy="432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48" name="Picture 47"/>
            <p:cNvPicPr>
              <a:picLocks noChangeAspect="1"/>
            </p:cNvPicPr>
            <p:nvPr>
              <p:custDataLst>
                <p:tags r:id="rId3"/>
              </p:custDataLst>
            </p:nvPr>
          </p:nvPicPr>
          <p:blipFill>
            <a:blip r:embed="rId13" cstate="print">
              <a:extLst>
                <a:ext uri="{28A0092B-C50C-407E-A947-70E740481C1C}">
                  <a14:useLocalDpi xmlns:a14="http://schemas.microsoft.com/office/drawing/2010/main" val="0"/>
                </a:ext>
              </a:extLst>
            </a:blip>
            <a:stretch>
              <a:fillRect/>
            </a:stretch>
          </p:blipFill>
          <p:spPr>
            <a:xfrm>
              <a:off x="4032000" y="1980000"/>
              <a:ext cx="238019" cy="204495"/>
            </a:xfrm>
            <a:prstGeom prst="rect">
              <a:avLst/>
            </a:prstGeom>
          </p:spPr>
        </p:pic>
      </p:grpSp>
      <p:sp>
        <p:nvSpPr>
          <p:cNvPr id="2" name="Title 1"/>
          <p:cNvSpPr>
            <a:spLocks noGrp="1"/>
          </p:cNvSpPr>
          <p:nvPr>
            <p:ph type="title"/>
          </p:nvPr>
        </p:nvSpPr>
        <p:spPr/>
        <p:txBody>
          <a:bodyPr/>
          <a:lstStyle/>
          <a:p>
            <a:r>
              <a:rPr lang="en-US" dirty="0"/>
              <a:t>Multi-particle dynamics – Hamilton equations of motion</a:t>
            </a:r>
          </a:p>
        </p:txBody>
      </p:sp>
      <p:sp>
        <p:nvSpPr>
          <p:cNvPr id="3" name="Content Placeholder 2 1 1"/>
          <p:cNvSpPr>
            <a:spLocks noGrp="1"/>
          </p:cNvSpPr>
          <p:nvPr>
            <p:ph idx="1"/>
          </p:nvPr>
        </p:nvSpPr>
        <p:spPr>
          <a:xfrm>
            <a:off x="336000" y="900000"/>
            <a:ext cx="5616000" cy="1800000"/>
          </a:xfrm>
        </p:spPr>
        <p:txBody>
          <a:bodyPr>
            <a:normAutofit/>
          </a:bodyPr>
          <a:lstStyle/>
          <a:p>
            <a:r>
              <a:rPr lang="en-US" sz="2000" dirty="0"/>
              <a:t>Representation of a </a:t>
            </a:r>
            <a:r>
              <a:rPr lang="en-US" sz="2000" b="1" dirty="0">
                <a:solidFill>
                  <a:srgbClr val="C00000"/>
                </a:solidFill>
              </a:rPr>
              <a:t>single particle state</a:t>
            </a:r>
            <a:r>
              <a:rPr lang="en-US" sz="2000" dirty="0"/>
              <a:t>:</a:t>
            </a:r>
            <a:endParaRPr lang="en-US" sz="1800" dirty="0"/>
          </a:p>
          <a:p>
            <a:endParaRPr lang="en-US" sz="2000" dirty="0"/>
          </a:p>
        </p:txBody>
      </p:sp>
      <p:pic>
        <p:nvPicPr>
          <p:cNvPr id="45" name="Picture 44"/>
          <p:cNvPicPr>
            <a:picLocks noChangeAspect="1"/>
          </p:cNvPicPr>
          <p:nvPr>
            <p:custDataLst>
              <p:tags r:id="rId1"/>
            </p:custDataLst>
          </p:nvPr>
        </p:nvPicPr>
        <p:blipFill>
          <a:blip r:embed="rId14" cstate="print">
            <a:extLst>
              <a:ext uri="{28A0092B-C50C-407E-A947-70E740481C1C}">
                <a14:useLocalDpi xmlns:a14="http://schemas.microsoft.com/office/drawing/2010/main" val="0"/>
              </a:ext>
            </a:extLst>
          </a:blip>
          <a:stretch>
            <a:fillRect/>
          </a:stretch>
        </p:blipFill>
        <p:spPr>
          <a:xfrm>
            <a:off x="684000" y="1368000"/>
            <a:ext cx="3495622" cy="263619"/>
          </a:xfrm>
          <a:prstGeom prst="rect">
            <a:avLst/>
          </a:prstGeom>
        </p:spPr>
      </p:pic>
      <p:sp>
        <p:nvSpPr>
          <p:cNvPr id="59" name="Rectangle 58"/>
          <p:cNvSpPr/>
          <p:nvPr/>
        </p:nvSpPr>
        <p:spPr>
          <a:xfrm>
            <a:off x="3078000" y="3060000"/>
            <a:ext cx="180000" cy="180000"/>
          </a:xfrm>
          <a:prstGeom prst="rect">
            <a:avLst/>
          </a:prstGeom>
          <a:noFill/>
          <a:ln w="19050">
            <a:solidFill>
              <a:schemeClr val="accent2"/>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p:cNvGrpSpPr>
            <a:grpSpLocks noChangeAspect="1"/>
          </p:cNvGrpSpPr>
          <p:nvPr/>
        </p:nvGrpSpPr>
        <p:grpSpPr>
          <a:xfrm>
            <a:off x="1224000" y="4032000"/>
            <a:ext cx="2304000" cy="2304000"/>
            <a:chOff x="3685592" y="3861777"/>
            <a:chExt cx="2592000" cy="2592000"/>
          </a:xfrm>
          <a:effectLst>
            <a:outerShdw blurRad="63500" sx="102000" sy="102000" algn="ctr" rotWithShape="0">
              <a:prstClr val="black">
                <a:alpha val="40000"/>
              </a:prstClr>
            </a:outerShdw>
          </a:effectLst>
        </p:grpSpPr>
        <p:sp>
          <p:nvSpPr>
            <p:cNvPr id="33" name="Rectangle 32"/>
            <p:cNvSpPr/>
            <p:nvPr/>
          </p:nvSpPr>
          <p:spPr>
            <a:xfrm>
              <a:off x="3685592" y="3861777"/>
              <a:ext cx="2592000" cy="2592000"/>
            </a:xfrm>
            <a:prstGeom prst="rect">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p:cNvPicPr>
              <a:picLocks noChangeAspect="1"/>
            </p:cNvPicPr>
            <p:nvPr/>
          </p:nvPicPr>
          <p:blipFill rotWithShape="1">
            <a:blip r:embed="rId15" cstate="print">
              <a:extLst>
                <a:ext uri="{28A0092B-C50C-407E-A947-70E740481C1C}">
                  <a14:useLocalDpi xmlns:a14="http://schemas.microsoft.com/office/drawing/2010/main" val="0"/>
                </a:ext>
              </a:extLst>
            </a:blip>
            <a:srcRect r="49872"/>
            <a:stretch/>
          </p:blipFill>
          <p:spPr>
            <a:xfrm>
              <a:off x="3744000" y="3897777"/>
              <a:ext cx="2315930" cy="2520000"/>
            </a:xfrm>
            <a:prstGeom prst="rect">
              <a:avLst/>
            </a:prstGeom>
          </p:spPr>
        </p:pic>
      </p:grpSp>
      <p:grpSp>
        <p:nvGrpSpPr>
          <p:cNvPr id="32" name="Group 31"/>
          <p:cNvGrpSpPr>
            <a:grpSpLocks noChangeAspect="1"/>
          </p:cNvGrpSpPr>
          <p:nvPr/>
        </p:nvGrpSpPr>
        <p:grpSpPr>
          <a:xfrm>
            <a:off x="6192000" y="900000"/>
            <a:ext cx="5616000" cy="5377020"/>
            <a:chOff x="6808800" y="1080000"/>
            <a:chExt cx="5076000" cy="4860000"/>
          </a:xfrm>
        </p:grpSpPr>
        <p:pic>
          <p:nvPicPr>
            <p:cNvPr id="34" name="Picture 33"/>
            <p:cNvPicPr>
              <a:picLocks noChangeAspect="1"/>
            </p:cNvPicPr>
            <p:nvPr/>
          </p:nvPicPr>
          <p:blipFill rotWithShape="1">
            <a:blip r:embed="rId16"/>
            <a:srcRect l="2377" r="40461"/>
            <a:stretch/>
          </p:blipFill>
          <p:spPr>
            <a:xfrm>
              <a:off x="6808800" y="1080001"/>
              <a:ext cx="5040000" cy="4744069"/>
            </a:xfrm>
            <a:prstGeom prst="rect">
              <a:avLst/>
            </a:prstGeom>
          </p:spPr>
        </p:pic>
        <p:sp>
          <p:nvSpPr>
            <p:cNvPr id="36" name="Rectangle 35"/>
            <p:cNvSpPr/>
            <p:nvPr/>
          </p:nvSpPr>
          <p:spPr>
            <a:xfrm>
              <a:off x="6808800" y="1080000"/>
              <a:ext cx="5076000" cy="4860000"/>
            </a:xfrm>
            <a:prstGeom prst="rect">
              <a:avLst/>
            </a:prstGeom>
            <a:gradFill flip="none" rotWithShape="1">
              <a:gsLst>
                <a:gs pos="15000">
                  <a:srgbClr val="FFFFFF"/>
                </a:gs>
                <a:gs pos="30000">
                  <a:srgbClr val="FFFFFF">
                    <a:alpha val="0"/>
                  </a:srgbClr>
                </a:gs>
                <a:gs pos="0">
                  <a:srgbClr val="FFFFFF"/>
                </a:gs>
                <a:gs pos="100000">
                  <a:srgbClr val="FFFFFF">
                    <a:alpha val="0"/>
                  </a:srgbClr>
                </a:gs>
              </a:gsLst>
              <a:lin ang="15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 name="Group 6"/>
          <p:cNvGrpSpPr>
            <a:grpSpLocks noChangeAspect="1"/>
          </p:cNvGrpSpPr>
          <p:nvPr/>
        </p:nvGrpSpPr>
        <p:grpSpPr>
          <a:xfrm>
            <a:off x="3384000" y="3456000"/>
            <a:ext cx="2700000" cy="2700000"/>
            <a:chOff x="3420000" y="3528000"/>
            <a:chExt cx="2592000" cy="2592000"/>
          </a:xfrm>
        </p:grpSpPr>
        <p:sp>
          <p:nvSpPr>
            <p:cNvPr id="61" name="Rectangle 60"/>
            <p:cNvSpPr/>
            <p:nvPr/>
          </p:nvSpPr>
          <p:spPr>
            <a:xfrm>
              <a:off x="3420000" y="3528000"/>
              <a:ext cx="2592000" cy="2592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8" name="Picture 57"/>
            <p:cNvPicPr>
              <a:picLocks noChangeAspect="1"/>
            </p:cNvPicPr>
            <p:nvPr/>
          </p:nvPicPr>
          <p:blipFill rotWithShape="1">
            <a:blip r:embed="rId15">
              <a:extLst>
                <a:ext uri="{28A0092B-C50C-407E-A947-70E740481C1C}">
                  <a14:useLocalDpi xmlns:a14="http://schemas.microsoft.com/office/drawing/2010/main" val="0"/>
                </a:ext>
              </a:extLst>
            </a:blip>
            <a:srcRect l="49888"/>
            <a:stretch/>
          </p:blipFill>
          <p:spPr>
            <a:xfrm>
              <a:off x="3471346" y="3528000"/>
              <a:ext cx="2381309" cy="2592000"/>
            </a:xfrm>
            <a:prstGeom prst="rect">
              <a:avLst/>
            </a:prstGeom>
            <a:ln>
              <a:noFill/>
            </a:ln>
            <a:effectLst/>
          </p:spPr>
        </p:pic>
      </p:grpSp>
      <p:sp>
        <p:nvSpPr>
          <p:cNvPr id="38" name="Rounded Rectangle 37"/>
          <p:cNvSpPr/>
          <p:nvPr/>
        </p:nvSpPr>
        <p:spPr>
          <a:xfrm>
            <a:off x="864000" y="936000"/>
            <a:ext cx="10800000" cy="5400000"/>
          </a:xfrm>
          <a:prstGeom prst="roundRect">
            <a:avLst>
              <a:gd name="adj" fmla="val 3647"/>
            </a:avLst>
          </a:prstGeom>
          <a:solidFill>
            <a:schemeClr val="bg1">
              <a:alpha val="95000"/>
            </a:schemeClr>
          </a:solidFill>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US" sz="2000" dirty="0">
                <a:solidFill>
                  <a:schemeClr val="tx1"/>
                </a:solidFill>
              </a:rPr>
              <a:t>Miraculously, the motion of particles in a particle accelerator happens according to the </a:t>
            </a:r>
            <a:r>
              <a:rPr lang="en-US" sz="2000" b="1" dirty="0">
                <a:solidFill>
                  <a:srgbClr val="C00000"/>
                </a:solidFill>
              </a:rPr>
              <a:t>Hamilton equations of motion</a:t>
            </a:r>
            <a:r>
              <a:rPr lang="en-US" sz="2000" dirty="0">
                <a:solidFill>
                  <a:schemeClr val="tx1"/>
                </a:solidFill>
              </a:rPr>
              <a:t>:</a:t>
            </a: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r>
              <a:rPr lang="en-US" sz="2000" dirty="0">
                <a:solidFill>
                  <a:schemeClr val="tx1"/>
                </a:solidFill>
              </a:rPr>
              <a:t>This has important consequences on the possible degrees of freedom for the motion of any particle ensemble in phase space – or also the evolution of the emittance of a particle bunch…</a:t>
            </a:r>
          </a:p>
          <a:p>
            <a:pPr algn="just"/>
            <a:endParaRPr lang="en-US" sz="2000" dirty="0">
              <a:solidFill>
                <a:schemeClr val="tx1"/>
              </a:solidFill>
            </a:endParaRPr>
          </a:p>
        </p:txBody>
      </p:sp>
      <p:grpSp>
        <p:nvGrpSpPr>
          <p:cNvPr id="11" name="Group 10"/>
          <p:cNvGrpSpPr/>
          <p:nvPr/>
        </p:nvGrpSpPr>
        <p:grpSpPr>
          <a:xfrm>
            <a:off x="3396000" y="2160000"/>
            <a:ext cx="5400000" cy="2181670"/>
            <a:chOff x="3396000" y="2160000"/>
            <a:chExt cx="5400000" cy="2181670"/>
          </a:xfrm>
        </p:grpSpPr>
        <p:sp>
          <p:nvSpPr>
            <p:cNvPr id="8" name="Rounded Rectangle 7"/>
            <p:cNvSpPr/>
            <p:nvPr/>
          </p:nvSpPr>
          <p:spPr>
            <a:xfrm>
              <a:off x="3396000" y="2160000"/>
              <a:ext cx="5400000" cy="1080000"/>
            </a:xfrm>
            <a:prstGeom prst="roundRect">
              <a:avLst>
                <a:gd name="adj" fmla="val 8828"/>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custDataLst>
                <p:tags r:id="rId2"/>
              </p:custDataLst>
            </p:nvPr>
          </p:nvPicPr>
          <p:blipFill>
            <a:blip r:embed="rId17" cstate="print">
              <a:extLst>
                <a:ext uri="{28A0092B-C50C-407E-A947-70E740481C1C}">
                  <a14:useLocalDpi xmlns:a14="http://schemas.microsoft.com/office/drawing/2010/main" val="0"/>
                </a:ext>
              </a:extLst>
            </a:blip>
            <a:stretch>
              <a:fillRect/>
            </a:stretch>
          </p:blipFill>
          <p:spPr>
            <a:xfrm>
              <a:off x="3890629" y="2335194"/>
              <a:ext cx="4410743" cy="2006476"/>
            </a:xfrm>
            <a:prstGeom prst="rect">
              <a:avLst/>
            </a:prstGeom>
          </p:spPr>
        </p:pic>
      </p:grpSp>
      <p:sp>
        <p:nvSpPr>
          <p:cNvPr id="82" name="TextBox 81"/>
          <p:cNvSpPr txBox="1"/>
          <p:nvPr/>
        </p:nvSpPr>
        <p:spPr>
          <a:xfrm>
            <a:off x="1008000" y="3672000"/>
            <a:ext cx="2484000" cy="646331"/>
          </a:xfrm>
          <a:prstGeom prst="rect">
            <a:avLst/>
          </a:prstGeom>
          <a:noFill/>
        </p:spPr>
        <p:txBody>
          <a:bodyPr wrap="square" rtlCol="0">
            <a:spAutoFit/>
          </a:bodyPr>
          <a:lstStyle/>
          <a:p>
            <a:pPr marL="285750" indent="-285750" algn="just">
              <a:buFont typeface="Wingdings" panose="05000000000000000000" pitchFamily="2" charset="2"/>
              <a:buChar char="à"/>
            </a:pPr>
            <a:r>
              <a:rPr lang="en-US" dirty="0">
                <a:sym typeface="Wingdings" panose="05000000000000000000" pitchFamily="2" charset="2"/>
              </a:rPr>
              <a:t>sometimes also more </a:t>
            </a:r>
            <a:br>
              <a:rPr lang="en-US" dirty="0">
                <a:sym typeface="Wingdings" panose="05000000000000000000" pitchFamily="2" charset="2"/>
              </a:rPr>
            </a:br>
            <a:r>
              <a:rPr lang="en-US" dirty="0">
                <a:sym typeface="Wingdings" panose="05000000000000000000" pitchFamily="2" charset="2"/>
              </a:rPr>
              <a:t>compactly written as</a:t>
            </a:r>
            <a:endParaRPr lang="en-US" dirty="0"/>
          </a:p>
        </p:txBody>
      </p:sp>
      <p:sp>
        <p:nvSpPr>
          <p:cNvPr id="6" name="Slide Number Placeholder 5"/>
          <p:cNvSpPr>
            <a:spLocks noGrp="1"/>
          </p:cNvSpPr>
          <p:nvPr>
            <p:ph type="sldNum" sz="quarter" idx="12"/>
          </p:nvPr>
        </p:nvSpPr>
        <p:spPr/>
        <p:txBody>
          <a:bodyPr/>
          <a:lstStyle/>
          <a:p>
            <a:fld id="{9EA1AA69-EDB9-4143-818B-2B18FE6932EA}" type="slidenum">
              <a:rPr lang="en-GB" smtClean="0"/>
              <a:t>17</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
        <p:nvSpPr>
          <p:cNvPr id="9" name="TextBox 8">
            <a:extLst>
              <a:ext uri="{FF2B5EF4-FFF2-40B4-BE49-F238E27FC236}">
                <a16:creationId xmlns:a16="http://schemas.microsoft.com/office/drawing/2014/main" id="{BC3882A4-4DFE-14F9-73F8-9921675D035E}"/>
              </a:ext>
            </a:extLst>
          </p:cNvPr>
          <p:cNvSpPr txBox="1"/>
          <p:nvPr/>
        </p:nvSpPr>
        <p:spPr>
          <a:xfrm>
            <a:off x="9360000" y="3240000"/>
            <a:ext cx="1908000" cy="720000"/>
          </a:xfrm>
          <a:prstGeom prst="rect">
            <a:avLst/>
          </a:prstGeom>
          <a:noFill/>
        </p:spPr>
        <p:txBody>
          <a:bodyPr wrap="square" rtlCol="0">
            <a:noAutofit/>
          </a:bodyPr>
          <a:lstStyle/>
          <a:p>
            <a:pPr algn="just"/>
            <a:r>
              <a:rPr lang="en-US" sz="1200" b="1" dirty="0"/>
              <a:t>This is to be accepted as fundamental physics; it is not really further derivable</a:t>
            </a:r>
          </a:p>
        </p:txBody>
      </p:sp>
    </p:spTree>
    <p:extLst>
      <p:ext uri="{BB962C8B-B14F-4D97-AF65-F5344CB8AC3E}">
        <p14:creationId xmlns:p14="http://schemas.microsoft.com/office/powerpoint/2010/main" val="3652943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500"/>
                                        <p:tgtEl>
                                          <p:spTgt spid="82"/>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8">
                                            <p:txEl>
                                              <p:pRg st="12" end="12"/>
                                            </p:txEl>
                                          </p:spTgt>
                                        </p:tgtEl>
                                        <p:attrNameLst>
                                          <p:attrName>style.visibility</p:attrName>
                                        </p:attrNameLst>
                                      </p:cBhvr>
                                      <p:to>
                                        <p:strVal val="visible"/>
                                      </p:to>
                                    </p:set>
                                    <p:animEffect transition="in" filter="fade">
                                      <p:cBhvr>
                                        <p:cTn id="18" dur="500"/>
                                        <p:tgtEl>
                                          <p:spTgt spid="38">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a:grpSpLocks noChangeAspect="1"/>
          </p:cNvGrpSpPr>
          <p:nvPr/>
        </p:nvGrpSpPr>
        <p:grpSpPr>
          <a:xfrm>
            <a:off x="6300000" y="972000"/>
            <a:ext cx="5544000" cy="5308084"/>
            <a:chOff x="6808800" y="1080000"/>
            <a:chExt cx="5076000" cy="4860000"/>
          </a:xfrm>
        </p:grpSpPr>
        <p:pic>
          <p:nvPicPr>
            <p:cNvPr id="22" name="Picture 21"/>
            <p:cNvPicPr>
              <a:picLocks noChangeAspect="1"/>
            </p:cNvPicPr>
            <p:nvPr/>
          </p:nvPicPr>
          <p:blipFill rotWithShape="1">
            <a:blip r:embed="rId9"/>
            <a:srcRect l="2377" r="40461"/>
            <a:stretch/>
          </p:blipFill>
          <p:spPr>
            <a:xfrm>
              <a:off x="6808800" y="1080001"/>
              <a:ext cx="5040000" cy="4744069"/>
            </a:xfrm>
            <a:prstGeom prst="rect">
              <a:avLst/>
            </a:prstGeom>
          </p:spPr>
        </p:pic>
        <p:sp>
          <p:nvSpPr>
            <p:cNvPr id="28" name="Rectangle 27"/>
            <p:cNvSpPr/>
            <p:nvPr/>
          </p:nvSpPr>
          <p:spPr>
            <a:xfrm>
              <a:off x="6808800" y="1080000"/>
              <a:ext cx="5076000" cy="4860000"/>
            </a:xfrm>
            <a:prstGeom prst="rect">
              <a:avLst/>
            </a:prstGeom>
            <a:gradFill flip="none" rotWithShape="1">
              <a:gsLst>
                <a:gs pos="15000">
                  <a:srgbClr val="FFFFFF"/>
                </a:gs>
                <a:gs pos="30000">
                  <a:srgbClr val="FFFFFF">
                    <a:alpha val="0"/>
                  </a:srgbClr>
                </a:gs>
                <a:gs pos="0">
                  <a:srgbClr val="FFFFFF"/>
                </a:gs>
                <a:gs pos="100000">
                  <a:srgbClr val="FFFFFF">
                    <a:alpha val="0"/>
                  </a:srgbClr>
                </a:gs>
              </a:gsLst>
              <a:lin ang="15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1"/>
          <p:cNvSpPr>
            <a:spLocks noGrp="1"/>
          </p:cNvSpPr>
          <p:nvPr>
            <p:ph type="title"/>
          </p:nvPr>
        </p:nvSpPr>
        <p:spPr/>
        <p:txBody>
          <a:bodyPr/>
          <a:lstStyle/>
          <a:p>
            <a:r>
              <a:rPr lang="en-US" dirty="0"/>
              <a:t>Remark: multi-particle dynamics – </a:t>
            </a:r>
            <a:r>
              <a:rPr lang="en-US" dirty="0" err="1"/>
              <a:t>Liouville’s</a:t>
            </a:r>
            <a:r>
              <a:rPr lang="en-US" dirty="0"/>
              <a:t> theorem</a:t>
            </a:r>
          </a:p>
        </p:txBody>
      </p:sp>
      <p:sp>
        <p:nvSpPr>
          <p:cNvPr id="3" name="Content Placeholder 2 1"/>
          <p:cNvSpPr>
            <a:spLocks noGrp="1"/>
          </p:cNvSpPr>
          <p:nvPr>
            <p:ph idx="1"/>
          </p:nvPr>
        </p:nvSpPr>
        <p:spPr>
          <a:xfrm>
            <a:off x="336000" y="900000"/>
            <a:ext cx="5724000" cy="1800000"/>
          </a:xfrm>
        </p:spPr>
        <p:txBody>
          <a:bodyPr>
            <a:normAutofit/>
          </a:bodyPr>
          <a:lstStyle/>
          <a:p>
            <a:r>
              <a:rPr lang="en-US" sz="2000" dirty="0"/>
              <a:t>Representation of a multi-particle ensemble in phase space</a:t>
            </a:r>
            <a:endParaRPr lang="en-US" sz="1800" dirty="0"/>
          </a:p>
          <a:p>
            <a:endParaRPr lang="en-US" sz="2000" dirty="0"/>
          </a:p>
        </p:txBody>
      </p:sp>
      <p:grpSp>
        <p:nvGrpSpPr>
          <p:cNvPr id="34" name="Group 33"/>
          <p:cNvGrpSpPr/>
          <p:nvPr/>
        </p:nvGrpSpPr>
        <p:grpSpPr>
          <a:xfrm>
            <a:off x="1800000" y="2160000"/>
            <a:ext cx="2880000" cy="1570909"/>
            <a:chOff x="2244000" y="3540919"/>
            <a:chExt cx="2880000" cy="1570909"/>
          </a:xfrm>
        </p:grpSpPr>
        <p:sp>
          <p:nvSpPr>
            <p:cNvPr id="29" name="Oval 28"/>
            <p:cNvSpPr/>
            <p:nvPr/>
          </p:nvSpPr>
          <p:spPr>
            <a:xfrm>
              <a:off x="2532000" y="3912373"/>
              <a:ext cx="2304000" cy="828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32" name="Picture 31"/>
            <p:cNvPicPr>
              <a:picLocks noChangeAspect="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44000" y="3540919"/>
              <a:ext cx="2880000" cy="1570909"/>
            </a:xfrm>
            <a:prstGeom prst="rect">
              <a:avLst/>
            </a:prstGeom>
          </p:spPr>
        </p:pic>
      </p:grpSp>
      <p:grpSp>
        <p:nvGrpSpPr>
          <p:cNvPr id="47" name="Group 46"/>
          <p:cNvGrpSpPr/>
          <p:nvPr/>
        </p:nvGrpSpPr>
        <p:grpSpPr>
          <a:xfrm>
            <a:off x="288000" y="2232000"/>
            <a:ext cx="2171009" cy="1889714"/>
            <a:chOff x="432000" y="2124000"/>
            <a:chExt cx="2171009" cy="1889714"/>
          </a:xfrm>
        </p:grpSpPr>
        <p:cxnSp>
          <p:nvCxnSpPr>
            <p:cNvPr id="36" name="Straight Arrow Connector 35"/>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3" name="Picture 42"/>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44" name="Picture 43"/>
            <p:cNvPicPr>
              <a:picLocks noChangeAspect="1"/>
            </p:cNvPicPr>
            <p:nvPr>
              <p:custDataLst>
                <p:tags r:id="rId5"/>
              </p:custDataLst>
            </p:nvPr>
          </p:nvPicPr>
          <p:blipFill>
            <a:blip r:embed="rId12" cstate="print">
              <a:extLst>
                <a:ext uri="{28A0092B-C50C-407E-A947-70E740481C1C}">
                  <a14:useLocalDpi xmlns:a14="http://schemas.microsoft.com/office/drawing/2010/main" val="0"/>
                </a:ext>
              </a:extLst>
            </a:blip>
            <a:stretch>
              <a:fillRect/>
            </a:stretch>
          </p:blipFill>
          <p:spPr>
            <a:xfrm>
              <a:off x="432000" y="3888000"/>
              <a:ext cx="140800" cy="125714"/>
            </a:xfrm>
            <a:prstGeom prst="rect">
              <a:avLst/>
            </a:prstGeom>
          </p:spPr>
        </p:pic>
        <p:cxnSp>
          <p:nvCxnSpPr>
            <p:cNvPr id="41" name="Straight Arrow Connector 40"/>
            <p:cNvCxnSpPr/>
            <p:nvPr/>
          </p:nvCxnSpPr>
          <p:spPr>
            <a:xfrm rot="14100000" flipV="1">
              <a:off x="1080000" y="3024000"/>
              <a:ext cx="0" cy="100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6" name="Picture 45"/>
            <p:cNvPicPr>
              <a:picLocks noChangeAspect="1"/>
            </p:cNvPicPr>
            <p:nvPr>
              <p:custDataLst>
                <p:tags r:id="rId6"/>
              </p:custDataLst>
            </p:nvPr>
          </p:nvPicPr>
          <p:blipFill>
            <a:blip r:embed="rId13"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cxnSp>
        <p:nvCxnSpPr>
          <p:cNvPr id="48" name="Straight Arrow Connector 47"/>
          <p:cNvCxnSpPr/>
          <p:nvPr/>
        </p:nvCxnSpPr>
        <p:spPr>
          <a:xfrm flipV="1">
            <a:off x="4206932" y="2323558"/>
            <a:ext cx="0" cy="432000"/>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pic>
        <p:nvPicPr>
          <p:cNvPr id="51" name="Picture 50"/>
          <p:cNvPicPr>
            <a:picLocks noChangeAspect="1"/>
          </p:cNvPicPr>
          <p:nvPr>
            <p:custDataLst>
              <p:tags r:id="rId1"/>
            </p:custDataLst>
          </p:nvPr>
        </p:nvPicPr>
        <p:blipFill>
          <a:blip r:embed="rId14" cstate="print">
            <a:extLst>
              <a:ext uri="{28A0092B-C50C-407E-A947-70E740481C1C}">
                <a14:useLocalDpi xmlns:a14="http://schemas.microsoft.com/office/drawing/2010/main" val="0"/>
              </a:ext>
            </a:extLst>
          </a:blip>
          <a:stretch>
            <a:fillRect/>
          </a:stretch>
        </p:blipFill>
        <p:spPr>
          <a:xfrm>
            <a:off x="4320000" y="2160000"/>
            <a:ext cx="238019" cy="204495"/>
          </a:xfrm>
          <a:prstGeom prst="rect">
            <a:avLst/>
          </a:prstGeom>
        </p:spPr>
      </p:pic>
      <p:pic>
        <p:nvPicPr>
          <p:cNvPr id="9" name="Picture 8"/>
          <p:cNvPicPr>
            <a:picLocks noChangeAspect="1"/>
          </p:cNvPicPr>
          <p:nvPr>
            <p:custDataLst>
              <p:tags r:id="rId2"/>
            </p:custDataLst>
          </p:nvPr>
        </p:nvPicPr>
        <p:blipFill>
          <a:blip r:embed="rId15" cstate="print">
            <a:extLst>
              <a:ext uri="{28A0092B-C50C-407E-A947-70E740481C1C}">
                <a14:useLocalDpi xmlns:a14="http://schemas.microsoft.com/office/drawing/2010/main" val="0"/>
              </a:ext>
            </a:extLst>
          </a:blip>
          <a:stretch>
            <a:fillRect/>
          </a:stretch>
        </p:blipFill>
        <p:spPr>
          <a:xfrm>
            <a:off x="1656000" y="3996000"/>
            <a:ext cx="3671162" cy="2355276"/>
          </a:xfrm>
          <a:prstGeom prst="rect">
            <a:avLst/>
          </a:prstGeom>
        </p:spPr>
      </p:pic>
      <p:sp>
        <p:nvSpPr>
          <p:cNvPr id="27" name="TextBox 26"/>
          <p:cNvSpPr txBox="1"/>
          <p:nvPr/>
        </p:nvSpPr>
        <p:spPr>
          <a:xfrm>
            <a:off x="2448000" y="5328000"/>
            <a:ext cx="1584000" cy="584775"/>
          </a:xfrm>
          <a:prstGeom prst="rect">
            <a:avLst/>
          </a:prstGeom>
          <a:noFill/>
        </p:spPr>
        <p:txBody>
          <a:bodyPr wrap="square" rtlCol="0">
            <a:spAutoFit/>
          </a:bodyPr>
          <a:lstStyle/>
          <a:p>
            <a:pPr algn="ctr"/>
            <a:r>
              <a:rPr lang="en-US" sz="1600" dirty="0"/>
              <a:t>Phase space </a:t>
            </a:r>
          </a:p>
          <a:p>
            <a:pPr algn="ctr"/>
            <a:r>
              <a:rPr lang="en-US" sz="1600" dirty="0"/>
              <a:t>coordinates</a:t>
            </a:r>
            <a:endParaRPr lang="en-GB" sz="1600" dirty="0"/>
          </a:p>
        </p:txBody>
      </p:sp>
      <p:sp>
        <p:nvSpPr>
          <p:cNvPr id="33" name="TextBox 32"/>
          <p:cNvSpPr txBox="1"/>
          <p:nvPr/>
        </p:nvSpPr>
        <p:spPr>
          <a:xfrm>
            <a:off x="3852000" y="4860000"/>
            <a:ext cx="1656000" cy="360000"/>
          </a:xfrm>
          <a:prstGeom prst="rect">
            <a:avLst/>
          </a:prstGeom>
          <a:noFill/>
        </p:spPr>
        <p:txBody>
          <a:bodyPr wrap="square" rtlCol="0">
            <a:spAutoFit/>
          </a:bodyPr>
          <a:lstStyle/>
          <a:p>
            <a:pPr algn="ctr"/>
            <a:r>
              <a:rPr lang="en-US" sz="1600" dirty="0" err="1">
                <a:solidFill>
                  <a:srgbClr val="C00000"/>
                </a:solidFill>
              </a:rPr>
              <a:t>Particlenumber</a:t>
            </a:r>
            <a:endParaRPr lang="en-GB" sz="1600" dirty="0">
              <a:solidFill>
                <a:srgbClr val="C00000"/>
              </a:solidFill>
            </a:endParaRPr>
          </a:p>
        </p:txBody>
      </p:sp>
      <p:sp>
        <p:nvSpPr>
          <p:cNvPr id="25" name="Rounded Rectangle 24"/>
          <p:cNvSpPr/>
          <p:nvPr/>
        </p:nvSpPr>
        <p:spPr>
          <a:xfrm>
            <a:off x="864000" y="864000"/>
            <a:ext cx="10800000" cy="5472000"/>
          </a:xfrm>
          <a:prstGeom prst="roundRect">
            <a:avLst>
              <a:gd name="adj" fmla="val 3647"/>
            </a:avLst>
          </a:prstGeom>
          <a:solidFill>
            <a:schemeClr val="bg1">
              <a:alpha val="95000"/>
            </a:schemeClr>
          </a:solidFill>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US" sz="2000" dirty="0">
                <a:solidFill>
                  <a:schemeClr val="tx1"/>
                </a:solidFill>
              </a:rPr>
              <a:t>… in an accelerator environment, the </a:t>
            </a:r>
            <a:r>
              <a:rPr lang="en-US" sz="2000" b="1" dirty="0">
                <a:solidFill>
                  <a:srgbClr val="C00000"/>
                </a:solidFill>
              </a:rPr>
              <a:t>multi-particle system moves in phase space like an incompressible fluid</a:t>
            </a: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r>
              <a:rPr lang="en-US" sz="2000" b="1" dirty="0" err="1">
                <a:solidFill>
                  <a:srgbClr val="C00000"/>
                </a:solidFill>
              </a:rPr>
              <a:t>Liouville’s</a:t>
            </a:r>
            <a:r>
              <a:rPr lang="en-US" sz="2000" b="1" dirty="0">
                <a:solidFill>
                  <a:srgbClr val="C00000"/>
                </a:solidFill>
              </a:rPr>
              <a:t> Theorem*:</a:t>
            </a:r>
            <a:r>
              <a:rPr lang="en-US" sz="2000" dirty="0">
                <a:solidFill>
                  <a:schemeClr val="tx1"/>
                </a:solidFill>
              </a:rPr>
              <a:t> </a:t>
            </a: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r>
              <a:rPr lang="en-US" sz="2000" dirty="0">
                <a:solidFill>
                  <a:schemeClr val="tx1"/>
                </a:solidFill>
              </a:rPr>
              <a:t>	i.e., the occupied phase space density remains constant.</a:t>
            </a: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p:txBody>
      </p:sp>
      <p:pic>
        <p:nvPicPr>
          <p:cNvPr id="26" name="Picture 25"/>
          <p:cNvPicPr>
            <a:picLocks noChangeAspect="1"/>
          </p:cNvPicPr>
          <p:nvPr/>
        </p:nvPicPr>
        <p:blipFill>
          <a:blip r:embed="rId16">
            <a:clrChange>
              <a:clrFrom>
                <a:srgbClr val="FFFFFF"/>
              </a:clrFrom>
              <a:clrTo>
                <a:srgbClr val="FFFFFF">
                  <a:alpha val="0"/>
                </a:srgbClr>
              </a:clrTo>
            </a:clrChange>
          </a:blip>
          <a:stretch>
            <a:fillRect/>
          </a:stretch>
        </p:blipFill>
        <p:spPr>
          <a:xfrm>
            <a:off x="2856000" y="1584000"/>
            <a:ext cx="6480000" cy="2901045"/>
          </a:xfrm>
          <a:prstGeom prst="rect">
            <a:avLst/>
          </a:prstGeom>
          <a:ln>
            <a:noFill/>
          </a:ln>
          <a:effectLst/>
        </p:spPr>
      </p:pic>
      <p:sp>
        <p:nvSpPr>
          <p:cNvPr id="30" name="TextBox 29"/>
          <p:cNvSpPr txBox="1"/>
          <p:nvPr/>
        </p:nvSpPr>
        <p:spPr>
          <a:xfrm>
            <a:off x="8064000" y="4752000"/>
            <a:ext cx="3600000" cy="1584000"/>
          </a:xfrm>
          <a:prstGeom prst="rect">
            <a:avLst/>
          </a:prstGeom>
          <a:noFill/>
        </p:spPr>
        <p:txBody>
          <a:bodyPr wrap="square" rtlCol="0">
            <a:noAutofit/>
          </a:bodyPr>
          <a:lstStyle/>
          <a:p>
            <a:r>
              <a:rPr lang="en-US" sz="1400" b="1" dirty="0">
                <a:solidFill>
                  <a:schemeClr val="accent5"/>
                </a:solidFill>
              </a:rPr>
              <a:t>(*) Follows from just two physics assumptions:</a:t>
            </a:r>
          </a:p>
          <a:p>
            <a:pPr marL="342900" indent="-342900">
              <a:buFont typeface="+mj-lt"/>
              <a:buAutoNum type="arabicPeriod"/>
            </a:pPr>
            <a:r>
              <a:rPr lang="en-US" sz="1400" b="1" dirty="0">
                <a:solidFill>
                  <a:schemeClr val="accent5"/>
                </a:solidFill>
              </a:rPr>
              <a:t>Conservation of number of systems</a:t>
            </a:r>
          </a:p>
          <a:p>
            <a:pPr marL="342900" indent="-342900">
              <a:buFont typeface="+mj-lt"/>
              <a:buAutoNum type="arabicPeriod"/>
            </a:pPr>
            <a:r>
              <a:rPr lang="en-US" sz="1400" b="1" dirty="0">
                <a:solidFill>
                  <a:srgbClr val="C00000"/>
                </a:solidFill>
              </a:rPr>
              <a:t>Hamilton equations of motion</a:t>
            </a:r>
          </a:p>
          <a:p>
            <a:endParaRPr lang="en-US" sz="1000" b="1" dirty="0">
              <a:solidFill>
                <a:schemeClr val="accent5"/>
              </a:solidFill>
            </a:endParaRPr>
          </a:p>
          <a:p>
            <a:r>
              <a:rPr lang="en-US" sz="1050" b="1" dirty="0">
                <a:solidFill>
                  <a:schemeClr val="accent5"/>
                </a:solidFill>
              </a:rPr>
              <a:t>See, e.g.,</a:t>
            </a:r>
          </a:p>
          <a:p>
            <a:r>
              <a:rPr lang="en-US" sz="1050" b="1" dirty="0">
                <a:solidFill>
                  <a:schemeClr val="accent5"/>
                </a:solidFill>
                <a:hlinkClick r:id="rId17"/>
              </a:rPr>
              <a:t>https://cds.cern.ch/record/572817?ln=de</a:t>
            </a:r>
            <a:r>
              <a:rPr lang="en-US" sz="1050" b="1" dirty="0">
                <a:solidFill>
                  <a:schemeClr val="accent5"/>
                </a:solidFill>
              </a:rPr>
              <a:t> or</a:t>
            </a:r>
          </a:p>
          <a:p>
            <a:r>
              <a:rPr lang="en-US" sz="1050" b="1" dirty="0">
                <a:solidFill>
                  <a:schemeClr val="accent5"/>
                </a:solidFill>
                <a:hlinkClick r:id="rId18"/>
              </a:rPr>
              <a:t>http://www.damtp.cam.ac.uk/user/tong/dynamics/four.pdf</a:t>
            </a:r>
            <a:endParaRPr lang="en-US" sz="1050" b="1" dirty="0">
              <a:solidFill>
                <a:schemeClr val="accent5"/>
              </a:solidFill>
            </a:endParaRPr>
          </a:p>
        </p:txBody>
      </p:sp>
      <p:pic>
        <p:nvPicPr>
          <p:cNvPr id="12" name="Picture 11"/>
          <p:cNvPicPr>
            <a:picLocks noChangeAspect="1"/>
          </p:cNvPicPr>
          <p:nvPr>
            <p:custDataLst>
              <p:tags r:id="rId3"/>
            </p:custDataLst>
          </p:nvPr>
        </p:nvPicPr>
        <p:blipFill>
          <a:blip r:embed="rId19" cstate="print">
            <a:extLst>
              <a:ext uri="{28A0092B-C50C-407E-A947-70E740481C1C}">
                <a14:useLocalDpi xmlns:a14="http://schemas.microsoft.com/office/drawing/2010/main" val="0"/>
              </a:ext>
            </a:extLst>
          </a:blip>
          <a:stretch>
            <a:fillRect/>
          </a:stretch>
        </p:blipFill>
        <p:spPr>
          <a:xfrm>
            <a:off x="3528000" y="5076000"/>
            <a:ext cx="4089524" cy="715124"/>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18</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1878341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a:grpSpLocks noChangeAspect="1"/>
          </p:cNvGrpSpPr>
          <p:nvPr/>
        </p:nvGrpSpPr>
        <p:grpSpPr>
          <a:xfrm>
            <a:off x="6300000" y="972000"/>
            <a:ext cx="5544000" cy="5308084"/>
            <a:chOff x="6808800" y="1080000"/>
            <a:chExt cx="5076000" cy="4860000"/>
          </a:xfrm>
        </p:grpSpPr>
        <p:pic>
          <p:nvPicPr>
            <p:cNvPr id="22" name="Picture 21"/>
            <p:cNvPicPr>
              <a:picLocks noChangeAspect="1"/>
            </p:cNvPicPr>
            <p:nvPr/>
          </p:nvPicPr>
          <p:blipFill rotWithShape="1">
            <a:blip r:embed="rId11"/>
            <a:srcRect l="2377" r="40461"/>
            <a:stretch/>
          </p:blipFill>
          <p:spPr>
            <a:xfrm>
              <a:off x="6808800" y="1080001"/>
              <a:ext cx="5040000" cy="4744069"/>
            </a:xfrm>
            <a:prstGeom prst="rect">
              <a:avLst/>
            </a:prstGeom>
          </p:spPr>
        </p:pic>
        <p:sp>
          <p:nvSpPr>
            <p:cNvPr id="28" name="Rectangle 27"/>
            <p:cNvSpPr/>
            <p:nvPr/>
          </p:nvSpPr>
          <p:spPr>
            <a:xfrm>
              <a:off x="6808800" y="1080000"/>
              <a:ext cx="5076000" cy="4860000"/>
            </a:xfrm>
            <a:prstGeom prst="rect">
              <a:avLst/>
            </a:prstGeom>
            <a:gradFill flip="none" rotWithShape="1">
              <a:gsLst>
                <a:gs pos="15000">
                  <a:srgbClr val="FFFFFF"/>
                </a:gs>
                <a:gs pos="30000">
                  <a:srgbClr val="FFFFFF">
                    <a:alpha val="0"/>
                  </a:srgbClr>
                </a:gs>
                <a:gs pos="0">
                  <a:srgbClr val="FFFFFF"/>
                </a:gs>
                <a:gs pos="100000">
                  <a:srgbClr val="FFFFFF">
                    <a:alpha val="0"/>
                  </a:srgbClr>
                </a:gs>
              </a:gsLst>
              <a:lin ang="15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1"/>
          <p:cNvSpPr>
            <a:spLocks noGrp="1"/>
          </p:cNvSpPr>
          <p:nvPr>
            <p:ph type="title"/>
          </p:nvPr>
        </p:nvSpPr>
        <p:spPr/>
        <p:txBody>
          <a:bodyPr/>
          <a:lstStyle/>
          <a:p>
            <a:r>
              <a:rPr lang="en-US" dirty="0"/>
              <a:t>Remark: multi-particle dynamics – </a:t>
            </a:r>
            <a:r>
              <a:rPr lang="en-US" dirty="0" err="1"/>
              <a:t>Liouville’s</a:t>
            </a:r>
            <a:r>
              <a:rPr lang="en-US" dirty="0"/>
              <a:t> theorem</a:t>
            </a:r>
          </a:p>
        </p:txBody>
      </p:sp>
      <p:sp>
        <p:nvSpPr>
          <p:cNvPr id="3" name="Content Placeholder 2 1"/>
          <p:cNvSpPr>
            <a:spLocks noGrp="1"/>
          </p:cNvSpPr>
          <p:nvPr>
            <p:ph idx="1"/>
          </p:nvPr>
        </p:nvSpPr>
        <p:spPr>
          <a:xfrm>
            <a:off x="336000" y="900000"/>
            <a:ext cx="5724000" cy="1800000"/>
          </a:xfrm>
        </p:spPr>
        <p:txBody>
          <a:bodyPr>
            <a:normAutofit/>
          </a:bodyPr>
          <a:lstStyle/>
          <a:p>
            <a:r>
              <a:rPr lang="en-US" sz="2000" dirty="0"/>
              <a:t>Representation of a multi-particle ensemble in phase space</a:t>
            </a:r>
            <a:endParaRPr lang="en-US" sz="1800" dirty="0"/>
          </a:p>
          <a:p>
            <a:endParaRPr lang="en-US" sz="2000" dirty="0"/>
          </a:p>
        </p:txBody>
      </p:sp>
      <p:grpSp>
        <p:nvGrpSpPr>
          <p:cNvPr id="34" name="Group 33"/>
          <p:cNvGrpSpPr/>
          <p:nvPr/>
        </p:nvGrpSpPr>
        <p:grpSpPr>
          <a:xfrm>
            <a:off x="1800000" y="2160000"/>
            <a:ext cx="2880000" cy="1570909"/>
            <a:chOff x="2244000" y="3540919"/>
            <a:chExt cx="2880000" cy="1570909"/>
          </a:xfrm>
        </p:grpSpPr>
        <p:sp>
          <p:nvSpPr>
            <p:cNvPr id="29" name="Oval 28"/>
            <p:cNvSpPr/>
            <p:nvPr/>
          </p:nvSpPr>
          <p:spPr>
            <a:xfrm>
              <a:off x="2532000" y="3912373"/>
              <a:ext cx="2304000" cy="828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32" name="Picture 31"/>
            <p:cNvPicPr>
              <a:picLocks noChangeAspect="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44000" y="3540919"/>
              <a:ext cx="2880000" cy="1570909"/>
            </a:xfrm>
            <a:prstGeom prst="rect">
              <a:avLst/>
            </a:prstGeom>
          </p:spPr>
        </p:pic>
      </p:grpSp>
      <p:grpSp>
        <p:nvGrpSpPr>
          <p:cNvPr id="47" name="Group 46"/>
          <p:cNvGrpSpPr/>
          <p:nvPr/>
        </p:nvGrpSpPr>
        <p:grpSpPr>
          <a:xfrm>
            <a:off x="288000" y="2232000"/>
            <a:ext cx="2171009" cy="1889714"/>
            <a:chOff x="432000" y="2124000"/>
            <a:chExt cx="2171009" cy="1889714"/>
          </a:xfrm>
        </p:grpSpPr>
        <p:cxnSp>
          <p:nvCxnSpPr>
            <p:cNvPr id="36" name="Straight Arrow Connector 35"/>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3" name="Picture 42"/>
            <p:cNvPicPr>
              <a:picLocks noChangeAspect="1"/>
            </p:cNvPicPr>
            <p:nvPr>
              <p:custDataLst>
                <p:tags r:id="rId6"/>
              </p:custDataLst>
            </p:nvPr>
          </p:nvPicPr>
          <p:blipFill>
            <a:blip r:embed="rId13"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44" name="Picture 43"/>
            <p:cNvPicPr>
              <a:picLocks noChangeAspect="1"/>
            </p:cNvPicPr>
            <p:nvPr>
              <p:custDataLst>
                <p:tags r:id="rId7"/>
              </p:custDataLst>
            </p:nvPr>
          </p:nvPicPr>
          <p:blipFill>
            <a:blip r:embed="rId14" cstate="print">
              <a:extLst>
                <a:ext uri="{28A0092B-C50C-407E-A947-70E740481C1C}">
                  <a14:useLocalDpi xmlns:a14="http://schemas.microsoft.com/office/drawing/2010/main" val="0"/>
                </a:ext>
              </a:extLst>
            </a:blip>
            <a:stretch>
              <a:fillRect/>
            </a:stretch>
          </p:blipFill>
          <p:spPr>
            <a:xfrm>
              <a:off x="432000" y="3888000"/>
              <a:ext cx="140800" cy="125714"/>
            </a:xfrm>
            <a:prstGeom prst="rect">
              <a:avLst/>
            </a:prstGeom>
          </p:spPr>
        </p:pic>
        <p:cxnSp>
          <p:nvCxnSpPr>
            <p:cNvPr id="41" name="Straight Arrow Connector 40"/>
            <p:cNvCxnSpPr/>
            <p:nvPr/>
          </p:nvCxnSpPr>
          <p:spPr>
            <a:xfrm rot="14100000" flipV="1">
              <a:off x="1080000" y="3024000"/>
              <a:ext cx="0" cy="100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6" name="Picture 45"/>
            <p:cNvPicPr>
              <a:picLocks noChangeAspect="1"/>
            </p:cNvPicPr>
            <p:nvPr>
              <p:custDataLst>
                <p:tags r:id="rId8"/>
              </p:custDataLst>
            </p:nvPr>
          </p:nvPicPr>
          <p:blipFill>
            <a:blip r:embed="rId15"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cxnSp>
        <p:nvCxnSpPr>
          <p:cNvPr id="48" name="Straight Arrow Connector 47"/>
          <p:cNvCxnSpPr/>
          <p:nvPr/>
        </p:nvCxnSpPr>
        <p:spPr>
          <a:xfrm flipV="1">
            <a:off x="4206932" y="2323558"/>
            <a:ext cx="0" cy="432000"/>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pic>
        <p:nvPicPr>
          <p:cNvPr id="51" name="Picture 50"/>
          <p:cNvPicPr>
            <a:picLocks noChangeAspect="1"/>
          </p:cNvPicPr>
          <p:nvPr>
            <p:custDataLst>
              <p:tags r:id="rId1"/>
            </p:custDataLst>
          </p:nvPr>
        </p:nvPicPr>
        <p:blipFill>
          <a:blip r:embed="rId16" cstate="print">
            <a:extLst>
              <a:ext uri="{28A0092B-C50C-407E-A947-70E740481C1C}">
                <a14:useLocalDpi xmlns:a14="http://schemas.microsoft.com/office/drawing/2010/main" val="0"/>
              </a:ext>
            </a:extLst>
          </a:blip>
          <a:stretch>
            <a:fillRect/>
          </a:stretch>
        </p:blipFill>
        <p:spPr>
          <a:xfrm>
            <a:off x="4320000" y="2160000"/>
            <a:ext cx="238019" cy="204495"/>
          </a:xfrm>
          <a:prstGeom prst="rect">
            <a:avLst/>
          </a:prstGeom>
        </p:spPr>
      </p:pic>
      <p:pic>
        <p:nvPicPr>
          <p:cNvPr id="9" name="Picture 8"/>
          <p:cNvPicPr>
            <a:picLocks noChangeAspect="1"/>
          </p:cNvPicPr>
          <p:nvPr>
            <p:custDataLst>
              <p:tags r:id="rId2"/>
            </p:custDataLst>
          </p:nvPr>
        </p:nvPicPr>
        <p:blipFill>
          <a:blip r:embed="rId17" cstate="print">
            <a:extLst>
              <a:ext uri="{28A0092B-C50C-407E-A947-70E740481C1C}">
                <a14:useLocalDpi xmlns:a14="http://schemas.microsoft.com/office/drawing/2010/main" val="0"/>
              </a:ext>
            </a:extLst>
          </a:blip>
          <a:stretch>
            <a:fillRect/>
          </a:stretch>
        </p:blipFill>
        <p:spPr>
          <a:xfrm>
            <a:off x="1656000" y="3996000"/>
            <a:ext cx="3671162" cy="2355276"/>
          </a:xfrm>
          <a:prstGeom prst="rect">
            <a:avLst/>
          </a:prstGeom>
        </p:spPr>
      </p:pic>
      <p:sp>
        <p:nvSpPr>
          <p:cNvPr id="27" name="TextBox 26"/>
          <p:cNvSpPr txBox="1"/>
          <p:nvPr/>
        </p:nvSpPr>
        <p:spPr>
          <a:xfrm>
            <a:off x="2448000" y="5328000"/>
            <a:ext cx="1584000" cy="584775"/>
          </a:xfrm>
          <a:prstGeom prst="rect">
            <a:avLst/>
          </a:prstGeom>
          <a:noFill/>
        </p:spPr>
        <p:txBody>
          <a:bodyPr wrap="square" rtlCol="0">
            <a:spAutoFit/>
          </a:bodyPr>
          <a:lstStyle/>
          <a:p>
            <a:pPr algn="ctr"/>
            <a:r>
              <a:rPr lang="en-US" sz="1600" dirty="0"/>
              <a:t>Phase space </a:t>
            </a:r>
          </a:p>
          <a:p>
            <a:pPr algn="ctr"/>
            <a:r>
              <a:rPr lang="en-US" sz="1600" dirty="0"/>
              <a:t>coordinates</a:t>
            </a:r>
            <a:endParaRPr lang="en-GB" sz="1600" dirty="0"/>
          </a:p>
        </p:txBody>
      </p:sp>
      <p:sp>
        <p:nvSpPr>
          <p:cNvPr id="33" name="TextBox 32"/>
          <p:cNvSpPr txBox="1"/>
          <p:nvPr/>
        </p:nvSpPr>
        <p:spPr>
          <a:xfrm>
            <a:off x="3852000" y="4860000"/>
            <a:ext cx="1656000" cy="360000"/>
          </a:xfrm>
          <a:prstGeom prst="rect">
            <a:avLst/>
          </a:prstGeom>
          <a:noFill/>
        </p:spPr>
        <p:txBody>
          <a:bodyPr wrap="square" rtlCol="0">
            <a:spAutoFit/>
          </a:bodyPr>
          <a:lstStyle/>
          <a:p>
            <a:pPr algn="ctr"/>
            <a:r>
              <a:rPr lang="en-US" sz="1600" dirty="0" err="1">
                <a:solidFill>
                  <a:srgbClr val="C00000"/>
                </a:solidFill>
              </a:rPr>
              <a:t>Particlenumber</a:t>
            </a:r>
            <a:endParaRPr lang="en-GB" sz="1600" dirty="0">
              <a:solidFill>
                <a:srgbClr val="C00000"/>
              </a:solidFill>
            </a:endParaRPr>
          </a:p>
        </p:txBody>
      </p:sp>
      <p:sp>
        <p:nvSpPr>
          <p:cNvPr id="25" name="Rounded Rectangle 24"/>
          <p:cNvSpPr/>
          <p:nvPr/>
        </p:nvSpPr>
        <p:spPr>
          <a:xfrm>
            <a:off x="864000" y="864000"/>
            <a:ext cx="10800000" cy="5472000"/>
          </a:xfrm>
          <a:prstGeom prst="roundRect">
            <a:avLst>
              <a:gd name="adj" fmla="val 3647"/>
            </a:avLst>
          </a:prstGeom>
          <a:solidFill>
            <a:schemeClr val="bg1">
              <a:alpha val="95000"/>
            </a:schemeClr>
          </a:solidFill>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US" sz="2000" dirty="0">
                <a:solidFill>
                  <a:schemeClr val="tx1"/>
                </a:solidFill>
              </a:rPr>
              <a:t>… in an accelerator environment, the </a:t>
            </a:r>
            <a:r>
              <a:rPr lang="en-US" sz="2000" b="1" dirty="0">
                <a:solidFill>
                  <a:srgbClr val="C00000"/>
                </a:solidFill>
              </a:rPr>
              <a:t>multi-particle system moves in phase space like an incompressible fluid</a:t>
            </a: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r>
              <a:rPr lang="en-US" sz="2000" b="1" dirty="0" err="1">
                <a:solidFill>
                  <a:srgbClr val="C00000"/>
                </a:solidFill>
              </a:rPr>
              <a:t>Liouville’s</a:t>
            </a:r>
            <a:r>
              <a:rPr lang="en-US" sz="2000" b="1" dirty="0">
                <a:solidFill>
                  <a:srgbClr val="C00000"/>
                </a:solidFill>
              </a:rPr>
              <a:t> Theorem*:</a:t>
            </a:r>
            <a:r>
              <a:rPr lang="en-US" sz="2000" dirty="0">
                <a:solidFill>
                  <a:schemeClr val="tx1"/>
                </a:solidFill>
              </a:rPr>
              <a:t> </a:t>
            </a: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r>
              <a:rPr lang="en-US" sz="2000" dirty="0">
                <a:solidFill>
                  <a:schemeClr val="tx1"/>
                </a:solidFill>
              </a:rPr>
              <a:t>	i.e., the occupied phase space density remains constant.</a:t>
            </a: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p:txBody>
      </p:sp>
      <p:pic>
        <p:nvPicPr>
          <p:cNvPr id="26" name="Picture 25"/>
          <p:cNvPicPr>
            <a:picLocks noChangeAspect="1"/>
          </p:cNvPicPr>
          <p:nvPr/>
        </p:nvPicPr>
        <p:blipFill>
          <a:blip r:embed="rId18">
            <a:clrChange>
              <a:clrFrom>
                <a:srgbClr val="FFFFFF"/>
              </a:clrFrom>
              <a:clrTo>
                <a:srgbClr val="FFFFFF">
                  <a:alpha val="0"/>
                </a:srgbClr>
              </a:clrTo>
            </a:clrChange>
          </a:blip>
          <a:stretch>
            <a:fillRect/>
          </a:stretch>
        </p:blipFill>
        <p:spPr>
          <a:xfrm>
            <a:off x="2856000" y="1584000"/>
            <a:ext cx="6480000" cy="2901045"/>
          </a:xfrm>
          <a:prstGeom prst="rect">
            <a:avLst/>
          </a:prstGeom>
          <a:ln>
            <a:noFill/>
          </a:ln>
          <a:effectLst/>
        </p:spPr>
      </p:pic>
      <p:sp>
        <p:nvSpPr>
          <p:cNvPr id="30" name="TextBox 29"/>
          <p:cNvSpPr txBox="1"/>
          <p:nvPr/>
        </p:nvSpPr>
        <p:spPr>
          <a:xfrm>
            <a:off x="8064000" y="4752000"/>
            <a:ext cx="3600000" cy="1584000"/>
          </a:xfrm>
          <a:prstGeom prst="rect">
            <a:avLst/>
          </a:prstGeom>
          <a:noFill/>
        </p:spPr>
        <p:txBody>
          <a:bodyPr wrap="square" rtlCol="0">
            <a:noAutofit/>
          </a:bodyPr>
          <a:lstStyle/>
          <a:p>
            <a:r>
              <a:rPr lang="en-US" sz="1400" b="1" dirty="0">
                <a:solidFill>
                  <a:schemeClr val="accent5"/>
                </a:solidFill>
              </a:rPr>
              <a:t>(*) Follows from just two physics assumptions:</a:t>
            </a:r>
          </a:p>
          <a:p>
            <a:pPr marL="342900" indent="-342900">
              <a:buFont typeface="+mj-lt"/>
              <a:buAutoNum type="arabicPeriod"/>
            </a:pPr>
            <a:r>
              <a:rPr lang="en-US" sz="1400" b="1" dirty="0">
                <a:solidFill>
                  <a:schemeClr val="accent5"/>
                </a:solidFill>
              </a:rPr>
              <a:t>Conservation of number of systems</a:t>
            </a:r>
          </a:p>
          <a:p>
            <a:pPr marL="342900" indent="-342900">
              <a:buFont typeface="+mj-lt"/>
              <a:buAutoNum type="arabicPeriod"/>
            </a:pPr>
            <a:r>
              <a:rPr lang="en-US" sz="1400" b="1" dirty="0">
                <a:solidFill>
                  <a:srgbClr val="C00000"/>
                </a:solidFill>
              </a:rPr>
              <a:t>Hamilton equations of motion</a:t>
            </a:r>
          </a:p>
          <a:p>
            <a:endParaRPr lang="en-US" sz="1000" b="1" dirty="0">
              <a:solidFill>
                <a:schemeClr val="accent5"/>
              </a:solidFill>
            </a:endParaRPr>
          </a:p>
          <a:p>
            <a:r>
              <a:rPr lang="en-US" sz="1050" b="1" dirty="0">
                <a:solidFill>
                  <a:schemeClr val="accent5"/>
                </a:solidFill>
              </a:rPr>
              <a:t>See, e.g.,</a:t>
            </a:r>
          </a:p>
          <a:p>
            <a:r>
              <a:rPr lang="en-US" sz="1050" b="1" dirty="0">
                <a:solidFill>
                  <a:schemeClr val="accent5"/>
                </a:solidFill>
                <a:hlinkClick r:id="rId19"/>
              </a:rPr>
              <a:t>https://cds.cern.ch/record/572817?ln=de</a:t>
            </a:r>
            <a:r>
              <a:rPr lang="en-US" sz="1050" b="1" dirty="0">
                <a:solidFill>
                  <a:schemeClr val="accent5"/>
                </a:solidFill>
              </a:rPr>
              <a:t> or</a:t>
            </a:r>
          </a:p>
          <a:p>
            <a:r>
              <a:rPr lang="en-US" sz="1050" b="1" dirty="0">
                <a:solidFill>
                  <a:schemeClr val="accent5"/>
                </a:solidFill>
                <a:hlinkClick r:id="rId20"/>
              </a:rPr>
              <a:t>http://www.damtp.cam.ac.uk/user/tong/dynamics/four.pdf</a:t>
            </a:r>
            <a:endParaRPr lang="en-US" sz="1050" b="1" dirty="0">
              <a:solidFill>
                <a:schemeClr val="accent5"/>
              </a:solidFill>
            </a:endParaRPr>
          </a:p>
        </p:txBody>
      </p:sp>
      <p:pic>
        <p:nvPicPr>
          <p:cNvPr id="12" name="Picture 11"/>
          <p:cNvPicPr>
            <a:picLocks noChangeAspect="1"/>
          </p:cNvPicPr>
          <p:nvPr>
            <p:custDataLst>
              <p:tags r:id="rId3"/>
            </p:custDataLst>
          </p:nvPr>
        </p:nvPicPr>
        <p:blipFill>
          <a:blip r:embed="rId21" cstate="print">
            <a:extLst>
              <a:ext uri="{28A0092B-C50C-407E-A947-70E740481C1C}">
                <a14:useLocalDpi xmlns:a14="http://schemas.microsoft.com/office/drawing/2010/main" val="0"/>
              </a:ext>
            </a:extLst>
          </a:blip>
          <a:stretch>
            <a:fillRect/>
          </a:stretch>
        </p:blipFill>
        <p:spPr>
          <a:xfrm>
            <a:off x="3528000" y="5076000"/>
            <a:ext cx="4089524" cy="715124"/>
          </a:xfrm>
          <a:prstGeom prst="rect">
            <a:avLst/>
          </a:prstGeom>
        </p:spPr>
      </p:pic>
      <p:grpSp>
        <p:nvGrpSpPr>
          <p:cNvPr id="56" name="Group 55"/>
          <p:cNvGrpSpPr/>
          <p:nvPr/>
        </p:nvGrpSpPr>
        <p:grpSpPr>
          <a:xfrm>
            <a:off x="516000" y="1728000"/>
            <a:ext cx="11160000" cy="3066473"/>
            <a:chOff x="516000" y="1728000"/>
            <a:chExt cx="11160000" cy="3066473"/>
          </a:xfrm>
        </p:grpSpPr>
        <p:sp>
          <p:nvSpPr>
            <p:cNvPr id="57" name="Rounded Rectangle 56"/>
            <p:cNvSpPr/>
            <p:nvPr/>
          </p:nvSpPr>
          <p:spPr>
            <a:xfrm>
              <a:off x="516000" y="1728000"/>
              <a:ext cx="11160000" cy="3066473"/>
            </a:xfrm>
            <a:prstGeom prst="roundRect">
              <a:avLst>
                <a:gd name="adj" fmla="val 4920"/>
              </a:avLst>
            </a:prstGeom>
            <a:solidFill>
              <a:schemeClr val="bg1">
                <a:alpha val="95000"/>
              </a:schemeClr>
            </a:solidFill>
            <a:ln w="25400">
              <a:solidFill>
                <a:schemeClr val="accent4"/>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US" sz="2000" dirty="0">
                  <a:solidFill>
                    <a:schemeClr val="tx1"/>
                  </a:solidFill>
                </a:rPr>
                <a:t>From </a:t>
              </a:r>
              <a:r>
                <a:rPr lang="en-US" sz="2000" dirty="0" err="1">
                  <a:solidFill>
                    <a:schemeClr val="tx1"/>
                  </a:solidFill>
                </a:rPr>
                <a:t>Liouville’s</a:t>
              </a:r>
              <a:r>
                <a:rPr lang="en-US" sz="2000" dirty="0">
                  <a:solidFill>
                    <a:schemeClr val="tx1"/>
                  </a:solidFill>
                </a:rPr>
                <a:t> theorem, we can immediately write down the </a:t>
              </a:r>
              <a:r>
                <a:rPr lang="en-US" sz="2000" b="1" dirty="0" err="1">
                  <a:solidFill>
                    <a:srgbClr val="C00000"/>
                  </a:solidFill>
                </a:rPr>
                <a:t>Vlasov</a:t>
              </a:r>
              <a:r>
                <a:rPr lang="en-US" sz="2000" b="1" dirty="0">
                  <a:solidFill>
                    <a:srgbClr val="C00000"/>
                  </a:solidFill>
                </a:rPr>
                <a:t> equation </a:t>
              </a:r>
              <a:r>
                <a:rPr lang="en-US" sz="2000" dirty="0">
                  <a:solidFill>
                    <a:schemeClr val="tx1"/>
                  </a:solidFill>
                </a:rPr>
                <a:t>which often forms the basis of any analytical computations of collective effects:</a:t>
              </a:r>
            </a:p>
            <a:p>
              <a:pPr algn="just"/>
              <a:endParaRPr lang="en-US" sz="2000" dirty="0">
                <a:solidFill>
                  <a:schemeClr val="tx1"/>
                </a:solidFill>
              </a:endParaRPr>
            </a:p>
            <a:p>
              <a:pPr algn="just"/>
              <a:endParaRPr lang="en-US" sz="2000" dirty="0">
                <a:solidFill>
                  <a:schemeClr val="tx1"/>
                </a:solidFill>
              </a:endParaRPr>
            </a:p>
          </p:txBody>
        </p:sp>
        <p:pic>
          <p:nvPicPr>
            <p:cNvPr id="58" name="Picture 57"/>
            <p:cNvPicPr>
              <a:picLocks noChangeAspect="1"/>
            </p:cNvPicPr>
            <p:nvPr>
              <p:custDataLst>
                <p:tags r:id="rId4"/>
              </p:custDataLst>
            </p:nvPr>
          </p:nvPicPr>
          <p:blipFill>
            <a:blip r:embed="rId22" cstate="print">
              <a:extLst>
                <a:ext uri="{28A0092B-C50C-407E-A947-70E740481C1C}">
                  <a14:useLocalDpi xmlns:a14="http://schemas.microsoft.com/office/drawing/2010/main" val="0"/>
                </a:ext>
              </a:extLst>
            </a:blip>
            <a:stretch>
              <a:fillRect/>
            </a:stretch>
          </p:blipFill>
          <p:spPr>
            <a:xfrm>
              <a:off x="3500191" y="2880000"/>
              <a:ext cx="5191618" cy="563809"/>
            </a:xfrm>
            <a:prstGeom prst="rect">
              <a:avLst/>
            </a:prstGeom>
          </p:spPr>
        </p:pic>
        <p:pic>
          <p:nvPicPr>
            <p:cNvPr id="59" name="Picture 58"/>
            <p:cNvPicPr>
              <a:picLocks noChangeAspect="1"/>
            </p:cNvPicPr>
            <p:nvPr>
              <p:custDataLst>
                <p:tags r:id="rId5"/>
              </p:custDataLst>
            </p:nvPr>
          </p:nvPicPr>
          <p:blipFill>
            <a:blip r:embed="rId23" cstate="print">
              <a:extLst>
                <a:ext uri="{28A0092B-C50C-407E-A947-70E740481C1C}">
                  <a14:useLocalDpi xmlns:a14="http://schemas.microsoft.com/office/drawing/2010/main" val="0"/>
                </a:ext>
              </a:extLst>
            </a:blip>
            <a:stretch>
              <a:fillRect/>
            </a:stretch>
          </p:blipFill>
          <p:spPr>
            <a:xfrm>
              <a:off x="720000" y="3600000"/>
              <a:ext cx="4789638" cy="1000838"/>
            </a:xfrm>
            <a:prstGeom prst="rect">
              <a:avLst/>
            </a:prstGeom>
          </p:spPr>
        </p:pic>
      </p:grpSp>
      <p:sp>
        <p:nvSpPr>
          <p:cNvPr id="60" name="Rectangle 59"/>
          <p:cNvSpPr/>
          <p:nvPr/>
        </p:nvSpPr>
        <p:spPr>
          <a:xfrm>
            <a:off x="6408000" y="3636000"/>
            <a:ext cx="5040000" cy="1296000"/>
          </a:xfrm>
          <a:prstGeom prst="rect">
            <a:avLst/>
          </a:prstGeom>
          <a:ln w="19050"/>
        </p:spPr>
        <p:style>
          <a:lnRef idx="2">
            <a:schemeClr val="accent4"/>
          </a:lnRef>
          <a:fillRef idx="1">
            <a:schemeClr val="lt1"/>
          </a:fillRef>
          <a:effectRef idx="0">
            <a:schemeClr val="accent4"/>
          </a:effectRef>
          <a:fontRef idx="minor">
            <a:schemeClr val="dk1"/>
          </a:fontRef>
        </p:style>
        <p:txBody>
          <a:bodyPr rtlCol="0" anchor="ctr"/>
          <a:lstStyle/>
          <a:p>
            <a:pPr algn="just"/>
            <a:r>
              <a:rPr lang="en-US" sz="1600" dirty="0"/>
              <a:t>If we know these </a:t>
            </a:r>
            <a:r>
              <a:rPr lang="en-US" sz="1600" b="1" dirty="0">
                <a:solidFill>
                  <a:srgbClr val="C00000"/>
                </a:solidFill>
              </a:rPr>
              <a:t>magic functions H </a:t>
            </a:r>
            <a:r>
              <a:rPr lang="en-US" sz="1600" dirty="0"/>
              <a:t>(and we in fact mostly do), most of the collective behavior of the beam can be calculated (see, e.g., N. </a:t>
            </a:r>
            <a:r>
              <a:rPr lang="en-US" sz="1600" dirty="0" err="1"/>
              <a:t>Mounet</a:t>
            </a:r>
            <a:r>
              <a:rPr lang="en-US" sz="1600" dirty="0"/>
              <a:t> “</a:t>
            </a:r>
            <a:r>
              <a:rPr lang="en-US" sz="1600" dirty="0">
                <a:hlinkClick r:id="rId24"/>
              </a:rPr>
              <a:t>Direct </a:t>
            </a:r>
            <a:r>
              <a:rPr lang="en-US" sz="1600" dirty="0" err="1">
                <a:hlinkClick r:id="rId24"/>
              </a:rPr>
              <a:t>Vlasov</a:t>
            </a:r>
            <a:r>
              <a:rPr lang="en-US" sz="1600" dirty="0">
                <a:hlinkClick r:id="rId24"/>
              </a:rPr>
              <a:t> Solvers</a:t>
            </a:r>
            <a:r>
              <a:rPr lang="en-US" sz="1600" dirty="0"/>
              <a:t>” at the Numerical Methods for Analysis, Design and Modelling of Particle Accelerators, Thessaloniki (Greece)).</a:t>
            </a:r>
          </a:p>
        </p:txBody>
      </p:sp>
      <p:sp>
        <p:nvSpPr>
          <p:cNvPr id="61" name="Rectangle 60"/>
          <p:cNvSpPr/>
          <p:nvPr/>
        </p:nvSpPr>
        <p:spPr>
          <a:xfrm>
            <a:off x="5688000" y="2952000"/>
            <a:ext cx="1476000" cy="432000"/>
          </a:xfrm>
          <a:prstGeom prst="rect">
            <a:avLst/>
          </a:prstGeom>
          <a:noFill/>
          <a:ln w="1905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62" name="Elbow Connector 61"/>
          <p:cNvCxnSpPr>
            <a:stCxn id="61" idx="2"/>
            <a:endCxn id="60" idx="0"/>
          </p:cNvCxnSpPr>
          <p:nvPr/>
        </p:nvCxnSpPr>
        <p:spPr>
          <a:xfrm rot="16200000" flipH="1">
            <a:off x="7551000" y="2259000"/>
            <a:ext cx="252000" cy="2502000"/>
          </a:xfrm>
          <a:prstGeom prst="bentConnector3">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9EA1AA69-EDB9-4143-818B-2B18FE6932EA}" type="slidenum">
              <a:rPr lang="en-GB" smtClean="0"/>
              <a:t>19</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2573732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2260620" y="2348881"/>
            <a:ext cx="7869088" cy="4247317"/>
          </a:xfrm>
          <a:prstGeom prst="rect">
            <a:avLst/>
          </a:prstGeom>
        </p:spPr>
        <p:txBody>
          <a:bodyPr wrap="square">
            <a:spAutoFit/>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  Nevertheless the material represent entirely standard teaching material known for more than ten years. Naturally some figures will look alike those produced by </a:t>
            </a:r>
            <a:r>
              <a:rPr lang="en-US"/>
              <a:t>other teachers.</a:t>
            </a:r>
            <a:endParaRPr lang="fr-FR" dirty="0"/>
          </a:p>
        </p:txBody>
      </p:sp>
      <p:sp>
        <p:nvSpPr>
          <p:cNvPr id="5" name="TextBox 4"/>
          <p:cNvSpPr txBox="1"/>
          <p:nvPr/>
        </p:nvSpPr>
        <p:spPr>
          <a:xfrm>
            <a:off x="2999656" y="1484804"/>
            <a:ext cx="6192688" cy="369332"/>
          </a:xfrm>
          <a:prstGeom prst="rect">
            <a:avLst/>
          </a:prstGeom>
          <a:noFill/>
        </p:spPr>
        <p:txBody>
          <a:bodyPr wrap="square" rtlCol="0">
            <a:spAutoFit/>
          </a:bodyPr>
          <a:lstStyle/>
          <a:p>
            <a:r>
              <a:rPr lang="en-GB" b="1" dirty="0"/>
              <a:t>Copyright statement and speaker’s release for video publishing</a:t>
            </a:r>
          </a:p>
        </p:txBody>
      </p:sp>
      <p:pic>
        <p:nvPicPr>
          <p:cNvPr id="1026" name="Picture 2" descr="caschool-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4272" y="125904"/>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4854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We have very briefly reviewed single particle representation and dynamics in a particle accelerator. We have then introduced the concept of </a:t>
            </a:r>
            <a:r>
              <a:rPr lang="en-US" sz="2000" b="1" dirty="0">
                <a:solidFill>
                  <a:srgbClr val="C00000"/>
                </a:solidFill>
              </a:rPr>
              <a:t>multi-particle systems </a:t>
            </a:r>
            <a:r>
              <a:rPr lang="en-US" sz="2000" dirty="0"/>
              <a:t>and their</a:t>
            </a:r>
            <a:r>
              <a:rPr lang="en-US" sz="2000" b="1" dirty="0">
                <a:solidFill>
                  <a:srgbClr val="C00000"/>
                </a:solidFill>
              </a:rPr>
              <a:t> representation in phase space</a:t>
            </a:r>
            <a:r>
              <a:rPr lang="en-US" sz="2000" dirty="0"/>
              <a:t>. </a:t>
            </a:r>
          </a:p>
          <a:p>
            <a:pPr marL="0" indent="0" algn="just">
              <a:buNone/>
            </a:pPr>
            <a:r>
              <a:rPr lang="en-US" sz="2000" dirty="0"/>
              <a:t>Two very fundamental and important points are the </a:t>
            </a:r>
            <a:r>
              <a:rPr lang="en-US" sz="2000" b="1" dirty="0">
                <a:solidFill>
                  <a:srgbClr val="C00000"/>
                </a:solidFill>
              </a:rPr>
              <a:t>definition of the statistical emittance </a:t>
            </a:r>
            <a:r>
              <a:rPr lang="en-US" sz="2000" dirty="0"/>
              <a:t>as a measure of the particle bunch quality and </a:t>
            </a:r>
            <a:r>
              <a:rPr lang="en-US" sz="2000" b="1" dirty="0" err="1">
                <a:solidFill>
                  <a:srgbClr val="C00000"/>
                </a:solidFill>
              </a:rPr>
              <a:t>Liouville’s</a:t>
            </a:r>
            <a:r>
              <a:rPr lang="en-US" sz="2000" b="1" dirty="0">
                <a:solidFill>
                  <a:srgbClr val="C00000"/>
                </a:solidFill>
              </a:rPr>
              <a:t> theorem</a:t>
            </a:r>
            <a:r>
              <a:rPr lang="en-US" sz="2000" dirty="0"/>
              <a:t> which describes the motion of a multi-particle system in phase space.</a:t>
            </a:r>
          </a:p>
          <a:p>
            <a:pPr marL="0" indent="0" algn="just">
              <a:buNone/>
            </a:pPr>
            <a:r>
              <a:rPr lang="en-US" sz="2000" dirty="0"/>
              <a:t>Let’s now discuss some </a:t>
            </a:r>
            <a:r>
              <a:rPr lang="en-US" sz="2000" b="1" dirty="0">
                <a:solidFill>
                  <a:srgbClr val="C00000"/>
                </a:solidFill>
              </a:rPr>
              <a:t>peculiarities of multi-particle system dynamics</a:t>
            </a:r>
            <a:r>
              <a:rPr lang="en-US" sz="2000" dirty="0"/>
              <a:t> – in particular, we will discuss incoherent and coherent motion. We will </a:t>
            </a:r>
            <a:r>
              <a:rPr lang="en-US" sz="2000" b="1" dirty="0">
                <a:solidFill>
                  <a:srgbClr val="C00000"/>
                </a:solidFill>
              </a:rPr>
              <a:t>not yet be touching collective effects</a:t>
            </a:r>
            <a:r>
              <a:rPr lang="en-US" sz="2000" dirty="0"/>
              <a:t>.</a:t>
            </a:r>
          </a:p>
        </p:txBody>
      </p:sp>
      <p:sp>
        <p:nvSpPr>
          <p:cNvPr id="7" name="Content Placeholder 6"/>
          <p:cNvSpPr>
            <a:spLocks noGrp="1"/>
          </p:cNvSpPr>
          <p:nvPr>
            <p:ph idx="13"/>
          </p:nvPr>
        </p:nvSpPr>
        <p:spPr/>
        <p:txBody>
          <a:bodyPr/>
          <a:lstStyle/>
          <a:p>
            <a:r>
              <a:rPr lang="en-US" dirty="0"/>
              <a:t>Part I: Multi-particle effects – direct space charge</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solidFill>
                  <a:schemeClr val="bg1">
                    <a:lumMod val="65000"/>
                  </a:schemeClr>
                </a:solidFill>
              </a:rPr>
              <a:t>Multi-particle systems and their representation</a:t>
            </a:r>
          </a:p>
          <a:p>
            <a:pPr lvl="1">
              <a:buFont typeface="Courier New" panose="02070309020205020404" pitchFamily="49" charset="0"/>
              <a:buChar char="o"/>
            </a:pPr>
            <a:r>
              <a:rPr lang="en-US" dirty="0"/>
              <a:t>Incoherent and coherent motion</a:t>
            </a:r>
          </a:p>
          <a:p>
            <a:pPr lvl="1">
              <a:buFont typeface="Courier New" panose="02070309020205020404" pitchFamily="49" charset="0"/>
              <a:buChar char="o"/>
            </a:pPr>
            <a:r>
              <a:rPr lang="en-US" dirty="0">
                <a:solidFill>
                  <a:schemeClr val="bg1">
                    <a:lumMod val="65000"/>
                  </a:schemeClr>
                </a:solidFill>
              </a:rPr>
              <a:t>Space charge</a:t>
            </a:r>
          </a:p>
        </p:txBody>
      </p:sp>
      <p:sp>
        <p:nvSpPr>
          <p:cNvPr id="6" name="Slide Number Placeholder 5"/>
          <p:cNvSpPr>
            <a:spLocks noGrp="1"/>
          </p:cNvSpPr>
          <p:nvPr>
            <p:ph type="sldNum" sz="quarter" idx="12"/>
          </p:nvPr>
        </p:nvSpPr>
        <p:spPr/>
        <p:txBody>
          <a:bodyPr/>
          <a:lstStyle/>
          <a:p>
            <a:fld id="{9EA1AA69-EDB9-4143-818B-2B18FE6932EA}" type="slidenum">
              <a:rPr lang="en-GB" smtClean="0"/>
              <a:t>20</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39034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Incoherent vs. coherent motion</a:t>
            </a:r>
          </a:p>
        </p:txBody>
      </p:sp>
      <p:sp>
        <p:nvSpPr>
          <p:cNvPr id="3" name="Content Placeholder 2"/>
          <p:cNvSpPr>
            <a:spLocks noGrp="1"/>
          </p:cNvSpPr>
          <p:nvPr>
            <p:ph idx="1"/>
          </p:nvPr>
        </p:nvSpPr>
        <p:spPr>
          <a:xfrm>
            <a:off x="336000" y="900000"/>
            <a:ext cx="11520000" cy="1800000"/>
          </a:xfrm>
        </p:spPr>
        <p:txBody>
          <a:bodyPr>
            <a:normAutofit/>
          </a:bodyPr>
          <a:lstStyle/>
          <a:p>
            <a:pPr algn="just"/>
            <a:r>
              <a:rPr lang="en-US" dirty="0"/>
              <a:t>When considering multi-particle systems we need to </a:t>
            </a:r>
            <a:r>
              <a:rPr lang="en-US" b="1" dirty="0">
                <a:solidFill>
                  <a:srgbClr val="C00000"/>
                </a:solidFill>
              </a:rPr>
              <a:t>differentiate between incoherent ("microscopic") and coherent ("macroscopic")</a:t>
            </a:r>
            <a:r>
              <a:rPr lang="en-US" dirty="0"/>
              <a:t> motion</a:t>
            </a:r>
          </a:p>
        </p:txBody>
      </p:sp>
      <p:pic>
        <p:nvPicPr>
          <p:cNvPr id="2050" name="Picture 2" descr="Besucher des Oktoberfests tanzen in einem Festzelt">
            <a:extLst>
              <a:ext uri="{FF2B5EF4-FFF2-40B4-BE49-F238E27FC236}">
                <a16:creationId xmlns:a16="http://schemas.microsoft.com/office/drawing/2014/main" id="{282890AE-EC23-A528-A78D-2B851D30F7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0000" y="1692000"/>
            <a:ext cx="8352000" cy="469582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4810135" y="1872000"/>
            <a:ext cx="2571730" cy="461665"/>
          </a:xfrm>
          <a:prstGeom prst="rect">
            <a:avLst/>
          </a:prstGeom>
          <a:solidFill>
            <a:schemeClr val="bg1">
              <a:alpha val="80000"/>
            </a:schemeClr>
          </a:solidFill>
        </p:spPr>
        <p:txBody>
          <a:bodyPr wrap="none" rtlCol="0">
            <a:spAutoFit/>
            <a:scene3d>
              <a:camera prst="orthographicFront"/>
              <a:lightRig rig="soft" dir="t">
                <a:rot lat="0" lon="0" rev="15600000"/>
              </a:lightRig>
            </a:scene3d>
            <a:sp3d extrusionH="57150" prstMaterial="softEdge">
              <a:bevelT w="25400" h="38100"/>
            </a:sp3d>
          </a:bodyPr>
          <a:lstStyle/>
          <a:p>
            <a:r>
              <a:rPr lang="en-US" sz="2400" b="1" dirty="0">
                <a:ln/>
                <a:solidFill>
                  <a:schemeClr val="accent2">
                    <a:lumMod val="75000"/>
                  </a:schemeClr>
                </a:solidFill>
              </a:rPr>
              <a:t>Incoherent motion</a:t>
            </a:r>
          </a:p>
        </p:txBody>
      </p:sp>
      <p:sp>
        <p:nvSpPr>
          <p:cNvPr id="6" name="Slide Number Placeholder 5"/>
          <p:cNvSpPr>
            <a:spLocks noGrp="1"/>
          </p:cNvSpPr>
          <p:nvPr>
            <p:ph type="sldNum" sz="quarter" idx="12"/>
          </p:nvPr>
        </p:nvSpPr>
        <p:spPr/>
        <p:txBody>
          <a:bodyPr/>
          <a:lstStyle/>
          <a:p>
            <a:fld id="{9EA1AA69-EDB9-4143-818B-2B18FE6932EA}" type="slidenum">
              <a:rPr lang="en-GB" smtClean="0"/>
              <a:t>21</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1029024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Incoherent vs. coherent motion</a:t>
            </a:r>
          </a:p>
        </p:txBody>
      </p:sp>
      <p:sp>
        <p:nvSpPr>
          <p:cNvPr id="3" name="Content Placeholder 2"/>
          <p:cNvSpPr>
            <a:spLocks noGrp="1"/>
          </p:cNvSpPr>
          <p:nvPr>
            <p:ph idx="1"/>
          </p:nvPr>
        </p:nvSpPr>
        <p:spPr>
          <a:xfrm>
            <a:off x="336000" y="900000"/>
            <a:ext cx="11520000" cy="1800000"/>
          </a:xfrm>
        </p:spPr>
        <p:txBody>
          <a:bodyPr>
            <a:normAutofit/>
          </a:bodyPr>
          <a:lstStyle/>
          <a:p>
            <a:pPr algn="just"/>
            <a:r>
              <a:rPr lang="en-US" dirty="0"/>
              <a:t>When considering multi-particle systems we need to </a:t>
            </a:r>
            <a:r>
              <a:rPr lang="en-US" b="1" dirty="0">
                <a:solidFill>
                  <a:srgbClr val="C00000"/>
                </a:solidFill>
              </a:rPr>
              <a:t>differentiate between incoherent ("microscopic") and coherent ("macroscopic")</a:t>
            </a:r>
            <a:r>
              <a:rPr lang="en-US" dirty="0"/>
              <a:t> motion</a:t>
            </a:r>
          </a:p>
        </p:txBody>
      </p:sp>
      <p:pic>
        <p:nvPicPr>
          <p:cNvPr id="1026" name="Picture 2" descr="Simulating Bird Flock Behavior in Python Using Boids | by rohola zandie |  Better Programming">
            <a:extLst>
              <a:ext uri="{FF2B5EF4-FFF2-40B4-BE49-F238E27FC236}">
                <a16:creationId xmlns:a16="http://schemas.microsoft.com/office/drawing/2014/main" id="{26F146A2-4CF0-41A2-8630-1BF0045EA0B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9476"/>
          <a:stretch/>
        </p:blipFill>
        <p:spPr bwMode="auto">
          <a:xfrm>
            <a:off x="1920000" y="1638000"/>
            <a:ext cx="8352000" cy="472531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915196" y="1872000"/>
            <a:ext cx="2361609" cy="461665"/>
          </a:xfrm>
          <a:prstGeom prst="rect">
            <a:avLst/>
          </a:prstGeom>
          <a:solidFill>
            <a:schemeClr val="bg1">
              <a:alpha val="85000"/>
            </a:schemeClr>
          </a:solidFill>
        </p:spPr>
        <p:txBody>
          <a:bodyPr wrap="none" rtlCol="0">
            <a:spAutoFit/>
            <a:scene3d>
              <a:camera prst="orthographicFront"/>
              <a:lightRig rig="soft" dir="t">
                <a:rot lat="0" lon="0" rev="15600000"/>
              </a:lightRig>
            </a:scene3d>
            <a:sp3d extrusionH="57150" prstMaterial="softEdge">
              <a:bevelT w="25400" h="38100"/>
            </a:sp3d>
          </a:bodyPr>
          <a:lstStyle/>
          <a:p>
            <a:r>
              <a:rPr lang="en-US" sz="2400" b="1" dirty="0">
                <a:ln/>
                <a:solidFill>
                  <a:schemeClr val="accent6">
                    <a:lumMod val="75000"/>
                  </a:schemeClr>
                </a:solidFill>
              </a:rPr>
              <a:t>Coherent motion</a:t>
            </a:r>
          </a:p>
        </p:txBody>
      </p:sp>
      <p:sp>
        <p:nvSpPr>
          <p:cNvPr id="6" name="Slide Number Placeholder 5"/>
          <p:cNvSpPr>
            <a:spLocks noGrp="1"/>
          </p:cNvSpPr>
          <p:nvPr>
            <p:ph type="sldNum" sz="quarter" idx="12"/>
          </p:nvPr>
        </p:nvSpPr>
        <p:spPr/>
        <p:txBody>
          <a:bodyPr/>
          <a:lstStyle/>
          <a:p>
            <a:fld id="{9EA1AA69-EDB9-4143-818B-2B18FE6932EA}" type="slidenum">
              <a:rPr lang="en-GB" smtClean="0"/>
              <a:t>22</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141032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Incoherent vs. coherent motion – model</a:t>
            </a:r>
          </a:p>
        </p:txBody>
      </p:sp>
      <p:sp>
        <p:nvSpPr>
          <p:cNvPr id="3" name="Content Placeholder 2 1 1"/>
          <p:cNvSpPr>
            <a:spLocks noGrp="1"/>
          </p:cNvSpPr>
          <p:nvPr>
            <p:ph idx="1"/>
          </p:nvPr>
        </p:nvSpPr>
        <p:spPr>
          <a:xfrm>
            <a:off x="335999" y="864000"/>
            <a:ext cx="11160000" cy="1440000"/>
          </a:xfrm>
        </p:spPr>
        <p:txBody>
          <a:bodyPr>
            <a:normAutofit/>
          </a:bodyPr>
          <a:lstStyle/>
          <a:p>
            <a:pPr>
              <a:lnSpc>
                <a:spcPct val="100000"/>
              </a:lnSpc>
            </a:pPr>
            <a:r>
              <a:rPr lang="en-US" sz="2200" dirty="0"/>
              <a:t>A single particle</a:t>
            </a:r>
            <a:br>
              <a:rPr lang="en-US" sz="2200" dirty="0"/>
            </a:br>
            <a:r>
              <a:rPr lang="en-US" sz="2200" dirty="0">
                <a:sym typeface="Wingdings" panose="05000000000000000000" pitchFamily="2" charset="2"/>
              </a:rPr>
              <a:t></a:t>
            </a:r>
            <a:r>
              <a:rPr lang="en-US" sz="2200" dirty="0"/>
              <a:t> incoherent</a:t>
            </a:r>
            <a:r>
              <a:rPr lang="en-US" sz="2200" b="1" dirty="0">
                <a:solidFill>
                  <a:srgbClr val="C00000"/>
                </a:solidFill>
              </a:rPr>
              <a:t> is identical to</a:t>
            </a:r>
            <a:r>
              <a:rPr lang="en-US" sz="2200" dirty="0"/>
              <a:t> coherent motion</a:t>
            </a:r>
          </a:p>
        </p:txBody>
      </p:sp>
      <p:grpSp>
        <p:nvGrpSpPr>
          <p:cNvPr id="8" name="Group 7"/>
          <p:cNvGrpSpPr/>
          <p:nvPr/>
        </p:nvGrpSpPr>
        <p:grpSpPr>
          <a:xfrm>
            <a:off x="144000" y="2160000"/>
            <a:ext cx="6480000" cy="3534546"/>
            <a:chOff x="144000" y="1512000"/>
            <a:chExt cx="6480000" cy="3534546"/>
          </a:xfrm>
        </p:grpSpPr>
        <p:grpSp>
          <p:nvGrpSpPr>
            <p:cNvPr id="9" name="Group 8"/>
            <p:cNvGrpSpPr/>
            <p:nvPr/>
          </p:nvGrpSpPr>
          <p:grpSpPr>
            <a:xfrm>
              <a:off x="144000" y="1512000"/>
              <a:ext cx="6480000" cy="3534546"/>
              <a:chOff x="144000" y="1440000"/>
              <a:chExt cx="6480000" cy="3534546"/>
            </a:xfrm>
          </p:grpSpPr>
          <p:grpSp>
            <p:nvGrpSpPr>
              <p:cNvPr id="7" name="Group 6"/>
              <p:cNvGrpSpPr>
                <a:grpSpLocks noChangeAspect="1"/>
              </p:cNvGrpSpPr>
              <p:nvPr/>
            </p:nvGrpSpPr>
            <p:grpSpPr>
              <a:xfrm>
                <a:off x="144000" y="1440000"/>
                <a:ext cx="6480000" cy="3534546"/>
                <a:chOff x="2136000" y="1440000"/>
                <a:chExt cx="7920000" cy="4320001"/>
              </a:xfrm>
            </p:grpSpPr>
            <p:pic>
              <p:nvPicPr>
                <p:cNvPr id="14" name="Picture 13"/>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5"/>
                  </p:custDataLst>
                </p:nvPr>
              </p:nvPicPr>
              <p:blipFill>
                <a:blip r:embed="rId12"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1" name="Rounded Rectangle 20"/>
              <p:cNvSpPr/>
              <p:nvPr/>
            </p:nvSpPr>
            <p:spPr>
              <a:xfrm>
                <a:off x="1584000" y="2124000"/>
                <a:ext cx="864000" cy="576000"/>
              </a:xfrm>
              <a:prstGeom prst="roundRect">
                <a:avLst>
                  <a:gd name="adj" fmla="val 22090"/>
                </a:avLst>
              </a:prstGeom>
              <a:solidFill>
                <a:schemeClr val="tx2">
                  <a:alpha val="80000"/>
                </a:schemeClr>
              </a:solidFill>
              <a:ln>
                <a:noFill/>
              </a:ln>
              <a:scene3d>
                <a:camera prst="isometricOffAxis1Top">
                  <a:rot lat="2812520" lon="3602882" rev="14853585"/>
                </a:camera>
                <a:lightRig rig="balanced" dir="t"/>
              </a:scene3d>
              <a:sp3d prstMaterial="metal">
                <a:bevelT h="152400"/>
                <a:bevelB h="1524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sp>
          <p:nvSpPr>
            <p:cNvPr id="30" name="Rounded Rectangle 29"/>
            <p:cNvSpPr/>
            <p:nvPr/>
          </p:nvSpPr>
          <p:spPr>
            <a:xfrm>
              <a:off x="4140000" y="2158364"/>
              <a:ext cx="864000" cy="576000"/>
            </a:xfrm>
            <a:prstGeom prst="roundRect">
              <a:avLst>
                <a:gd name="adj" fmla="val 22090"/>
              </a:avLst>
            </a:prstGeom>
            <a:solidFill>
              <a:schemeClr val="tx2">
                <a:alpha val="80000"/>
              </a:schemeClr>
            </a:solidFill>
            <a:ln>
              <a:noFill/>
            </a:ln>
            <a:scene3d>
              <a:camera prst="isometricOffAxis2Top">
                <a:rot lat="18250385" lon="2755360" rev="18521930"/>
              </a:camera>
              <a:lightRig rig="balanced" dir="t"/>
            </a:scene3d>
            <a:sp3d prstMaterial="metal">
              <a:bevelT h="152400"/>
              <a:bevelB h="1524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pic>
        <p:nvPicPr>
          <p:cNvPr id="33" name="Picture 32"/>
          <p:cNvPicPr>
            <a:picLocks noChangeAspect="1"/>
          </p:cNvPicPr>
          <p:nvPr>
            <p:custDataLst>
              <p:tags r:id="rId1"/>
            </p:custDataLst>
          </p:nvPr>
        </p:nvPicPr>
        <p:blipFill>
          <a:blip r:embed="rId13" cstate="print">
            <a:extLst>
              <a:ext uri="{28A0092B-C50C-407E-A947-70E740481C1C}">
                <a14:useLocalDpi xmlns:a14="http://schemas.microsoft.com/office/drawing/2010/main" val="0"/>
              </a:ext>
            </a:extLst>
          </a:blip>
          <a:stretch>
            <a:fillRect/>
          </a:stretch>
        </p:blipFill>
        <p:spPr>
          <a:xfrm>
            <a:off x="1404344" y="5904005"/>
            <a:ext cx="9383313" cy="515657"/>
          </a:xfrm>
          <a:prstGeom prst="rect">
            <a:avLst/>
          </a:prstGeom>
        </p:spPr>
      </p:pic>
      <p:pic>
        <p:nvPicPr>
          <p:cNvPr id="16" name="Picture 1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336000" y="1260000"/>
            <a:ext cx="5040000" cy="3780000"/>
          </a:xfrm>
          <a:prstGeom prst="rect">
            <a:avLst/>
          </a:prstGeom>
          <a:ln w="19050">
            <a:noFill/>
          </a:ln>
        </p:spPr>
      </p:pic>
      <p:grpSp>
        <p:nvGrpSpPr>
          <p:cNvPr id="44" name="Group 43"/>
          <p:cNvGrpSpPr>
            <a:grpSpLocks noChangeAspect="1"/>
          </p:cNvGrpSpPr>
          <p:nvPr/>
        </p:nvGrpSpPr>
        <p:grpSpPr>
          <a:xfrm>
            <a:off x="3996002" y="1764000"/>
            <a:ext cx="1655999" cy="994670"/>
            <a:chOff x="6480000" y="1003933"/>
            <a:chExt cx="3600000" cy="2162328"/>
          </a:xfrm>
        </p:grpSpPr>
        <p:sp>
          <p:nvSpPr>
            <p:cNvPr id="48" name="Oval 47"/>
            <p:cNvSpPr>
              <a:spLocks noChangeAspect="1"/>
            </p:cNvSpPr>
            <p:nvPr/>
          </p:nvSpPr>
          <p:spPr>
            <a:xfrm>
              <a:off x="7703997" y="2734261"/>
              <a:ext cx="432000" cy="432000"/>
            </a:xfrm>
            <a:prstGeom prst="ellipse">
              <a:avLst/>
            </a:prstGeom>
            <a:solidFill>
              <a:srgbClr val="C00000"/>
            </a:solidFill>
            <a:ln>
              <a:noFill/>
            </a:ln>
            <a:scene3d>
              <a:camera prst="orthographicFront"/>
              <a:lightRig rig="threePt" dir="t"/>
            </a:scene3d>
            <a:sp3d prstMaterial="softEdge">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6480000" y="1003933"/>
              <a:ext cx="3600000" cy="144000"/>
            </a:xfrm>
            <a:prstGeom prst="rect">
              <a:avLst/>
            </a:prstGeom>
            <a:pattFill prst="wdUpDiag">
              <a:fgClr>
                <a:schemeClr val="tx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Connector 52"/>
            <p:cNvCxnSpPr/>
            <p:nvPr/>
          </p:nvCxnSpPr>
          <p:spPr>
            <a:xfrm flipV="1">
              <a:off x="7919997" y="1147933"/>
              <a:ext cx="396000" cy="1586328"/>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Content Placeholder 2 1 2"/>
          <p:cNvSpPr txBox="1">
            <a:spLocks/>
          </p:cNvSpPr>
          <p:nvPr/>
        </p:nvSpPr>
        <p:spPr>
          <a:xfrm>
            <a:off x="335999" y="5364000"/>
            <a:ext cx="11160000" cy="72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2000" dirty="0"/>
              <a:t>Coherent – macroscopic quantities:</a:t>
            </a:r>
          </a:p>
        </p:txBody>
      </p:sp>
      <p:sp>
        <p:nvSpPr>
          <p:cNvPr id="6" name="Slide Number Placeholder 5"/>
          <p:cNvSpPr>
            <a:spLocks noGrp="1"/>
          </p:cNvSpPr>
          <p:nvPr>
            <p:ph type="sldNum" sz="quarter" idx="12"/>
          </p:nvPr>
        </p:nvSpPr>
        <p:spPr/>
        <p:txBody>
          <a:bodyPr/>
          <a:lstStyle/>
          <a:p>
            <a:fld id="{9EA1AA69-EDB9-4143-818B-2B18FE6932EA}" type="slidenum">
              <a:rPr lang="en-GB" smtClean="0"/>
              <a:t>23</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1817410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Incoherent vs. coherent motion – model</a:t>
            </a:r>
          </a:p>
        </p:txBody>
      </p:sp>
      <p:sp>
        <p:nvSpPr>
          <p:cNvPr id="3" name="Content Placeholder 2 1 1"/>
          <p:cNvSpPr>
            <a:spLocks noGrp="1"/>
          </p:cNvSpPr>
          <p:nvPr>
            <p:ph idx="1"/>
          </p:nvPr>
        </p:nvSpPr>
        <p:spPr>
          <a:xfrm>
            <a:off x="335999" y="864000"/>
            <a:ext cx="11160000" cy="1440000"/>
          </a:xfrm>
        </p:spPr>
        <p:txBody>
          <a:bodyPr>
            <a:normAutofit/>
          </a:bodyPr>
          <a:lstStyle/>
          <a:p>
            <a:pPr>
              <a:lnSpc>
                <a:spcPct val="100000"/>
              </a:lnSpc>
            </a:pPr>
            <a:r>
              <a:rPr lang="en-US" sz="2200" dirty="0"/>
              <a:t>Five particles – in phase</a:t>
            </a:r>
            <a:br>
              <a:rPr lang="en-US" sz="2200" dirty="0"/>
            </a:br>
            <a:r>
              <a:rPr lang="en-US" sz="2200" dirty="0">
                <a:sym typeface="Wingdings" panose="05000000000000000000" pitchFamily="2" charset="2"/>
              </a:rPr>
              <a:t></a:t>
            </a:r>
            <a:r>
              <a:rPr lang="en-US" sz="2200" dirty="0"/>
              <a:t> incoherent </a:t>
            </a:r>
            <a:r>
              <a:rPr lang="en-US" sz="2200" b="1" dirty="0">
                <a:solidFill>
                  <a:srgbClr val="C00000"/>
                </a:solidFill>
              </a:rPr>
              <a:t>is same as </a:t>
            </a:r>
            <a:r>
              <a:rPr lang="en-US" sz="2200" dirty="0"/>
              <a:t>coherent motion</a:t>
            </a:r>
          </a:p>
        </p:txBody>
      </p:sp>
      <p:grpSp>
        <p:nvGrpSpPr>
          <p:cNvPr id="8" name="Group 7"/>
          <p:cNvGrpSpPr/>
          <p:nvPr/>
        </p:nvGrpSpPr>
        <p:grpSpPr>
          <a:xfrm>
            <a:off x="144000" y="2160000"/>
            <a:ext cx="6480000" cy="3534546"/>
            <a:chOff x="144000" y="1512000"/>
            <a:chExt cx="6480000" cy="3534546"/>
          </a:xfrm>
        </p:grpSpPr>
        <p:grpSp>
          <p:nvGrpSpPr>
            <p:cNvPr id="9" name="Group 8"/>
            <p:cNvGrpSpPr/>
            <p:nvPr/>
          </p:nvGrpSpPr>
          <p:grpSpPr>
            <a:xfrm>
              <a:off x="144000" y="1512000"/>
              <a:ext cx="6480000" cy="3534546"/>
              <a:chOff x="144000" y="1440000"/>
              <a:chExt cx="6480000" cy="3534546"/>
            </a:xfrm>
          </p:grpSpPr>
          <p:grpSp>
            <p:nvGrpSpPr>
              <p:cNvPr id="7" name="Group 6"/>
              <p:cNvGrpSpPr>
                <a:grpSpLocks noChangeAspect="1"/>
              </p:cNvGrpSpPr>
              <p:nvPr/>
            </p:nvGrpSpPr>
            <p:grpSpPr>
              <a:xfrm>
                <a:off x="144000" y="1440000"/>
                <a:ext cx="6480000" cy="3534546"/>
                <a:chOff x="2136000" y="1440000"/>
                <a:chExt cx="7920000" cy="4320001"/>
              </a:xfrm>
            </p:grpSpPr>
            <p:pic>
              <p:nvPicPr>
                <p:cNvPr id="14" name="Picture 13"/>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5"/>
                  </p:custDataLst>
                </p:nvPr>
              </p:nvPicPr>
              <p:blipFill>
                <a:blip r:embed="rId12"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1" name="Rounded Rectangle 20"/>
              <p:cNvSpPr/>
              <p:nvPr/>
            </p:nvSpPr>
            <p:spPr>
              <a:xfrm>
                <a:off x="1584000" y="2124000"/>
                <a:ext cx="864000" cy="576000"/>
              </a:xfrm>
              <a:prstGeom prst="roundRect">
                <a:avLst>
                  <a:gd name="adj" fmla="val 22090"/>
                </a:avLst>
              </a:prstGeom>
              <a:solidFill>
                <a:schemeClr val="tx2">
                  <a:alpha val="80000"/>
                </a:schemeClr>
              </a:solidFill>
              <a:ln>
                <a:noFill/>
              </a:ln>
              <a:scene3d>
                <a:camera prst="isometricOffAxis1Top">
                  <a:rot lat="2812520" lon="3602882" rev="14853585"/>
                </a:camera>
                <a:lightRig rig="balanced" dir="t"/>
              </a:scene3d>
              <a:sp3d prstMaterial="metal">
                <a:bevelT h="152400"/>
                <a:bevelB h="1524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sp>
          <p:nvSpPr>
            <p:cNvPr id="30" name="Rounded Rectangle 29"/>
            <p:cNvSpPr/>
            <p:nvPr/>
          </p:nvSpPr>
          <p:spPr>
            <a:xfrm>
              <a:off x="4140000" y="2158364"/>
              <a:ext cx="864000" cy="576000"/>
            </a:xfrm>
            <a:prstGeom prst="roundRect">
              <a:avLst>
                <a:gd name="adj" fmla="val 22090"/>
              </a:avLst>
            </a:prstGeom>
            <a:solidFill>
              <a:schemeClr val="tx2">
                <a:alpha val="80000"/>
              </a:schemeClr>
            </a:solidFill>
            <a:ln>
              <a:noFill/>
            </a:ln>
            <a:scene3d>
              <a:camera prst="isometricOffAxis2Top">
                <a:rot lat="18250385" lon="2755360" rev="18521930"/>
              </a:camera>
              <a:lightRig rig="balanced" dir="t"/>
            </a:scene3d>
            <a:sp3d prstMaterial="metal">
              <a:bevelT h="152400"/>
              <a:bevelB h="1524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pic>
        <p:nvPicPr>
          <p:cNvPr id="16" name="Picture 1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336000" y="1260000"/>
            <a:ext cx="5040000" cy="3780000"/>
          </a:xfrm>
          <a:prstGeom prst="rect">
            <a:avLst/>
          </a:prstGeom>
          <a:ln w="19050">
            <a:noFill/>
          </a:ln>
        </p:spPr>
      </p:pic>
      <p:grpSp>
        <p:nvGrpSpPr>
          <p:cNvPr id="44" name="Group 43"/>
          <p:cNvGrpSpPr>
            <a:grpSpLocks noChangeAspect="1"/>
          </p:cNvGrpSpPr>
          <p:nvPr/>
        </p:nvGrpSpPr>
        <p:grpSpPr>
          <a:xfrm>
            <a:off x="3996000" y="1764000"/>
            <a:ext cx="1656000" cy="994670"/>
            <a:chOff x="6479997" y="1003933"/>
            <a:chExt cx="3600003" cy="2162328"/>
          </a:xfrm>
        </p:grpSpPr>
        <p:sp>
          <p:nvSpPr>
            <p:cNvPr id="45" name="Oval 44"/>
            <p:cNvSpPr>
              <a:spLocks noChangeAspect="1"/>
            </p:cNvSpPr>
            <p:nvPr/>
          </p:nvSpPr>
          <p:spPr>
            <a:xfrm>
              <a:off x="6479997" y="2734261"/>
              <a:ext cx="432000" cy="432000"/>
            </a:xfrm>
            <a:prstGeom prst="ellipse">
              <a:avLst/>
            </a:prstGeom>
            <a:solidFill>
              <a:srgbClr val="C00000"/>
            </a:solidFill>
            <a:ln>
              <a:noFill/>
            </a:ln>
            <a:scene3d>
              <a:camera prst="orthographicFront"/>
              <a:lightRig rig="threePt" dir="t"/>
            </a:scene3d>
            <a:sp3d prstMaterial="softEdge">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a:spLocks noChangeAspect="1"/>
            </p:cNvSpPr>
            <p:nvPr/>
          </p:nvSpPr>
          <p:spPr>
            <a:xfrm>
              <a:off x="8927997" y="2734261"/>
              <a:ext cx="432000" cy="432000"/>
            </a:xfrm>
            <a:prstGeom prst="ellipse">
              <a:avLst/>
            </a:prstGeom>
            <a:solidFill>
              <a:srgbClr val="C00000"/>
            </a:solidFill>
            <a:ln>
              <a:noFill/>
            </a:ln>
            <a:scene3d>
              <a:camera prst="orthographicFront"/>
              <a:lightRig rig="threePt" dir="t"/>
            </a:scene3d>
            <a:sp3d prstMaterial="softEdge">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a:spLocks noChangeAspect="1"/>
            </p:cNvSpPr>
            <p:nvPr/>
          </p:nvSpPr>
          <p:spPr>
            <a:xfrm>
              <a:off x="8315997" y="2734261"/>
              <a:ext cx="432000" cy="432000"/>
            </a:xfrm>
            <a:prstGeom prst="ellipse">
              <a:avLst/>
            </a:prstGeom>
            <a:solidFill>
              <a:srgbClr val="C00000"/>
            </a:solidFill>
            <a:ln>
              <a:noFill/>
            </a:ln>
            <a:scene3d>
              <a:camera prst="orthographicFront"/>
              <a:lightRig rig="threePt" dir="t"/>
            </a:scene3d>
            <a:sp3d prstMaterial="softEdge">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a:spLocks noChangeAspect="1"/>
            </p:cNvSpPr>
            <p:nvPr/>
          </p:nvSpPr>
          <p:spPr>
            <a:xfrm>
              <a:off x="7703997" y="2734261"/>
              <a:ext cx="432000" cy="432000"/>
            </a:xfrm>
            <a:prstGeom prst="ellipse">
              <a:avLst/>
            </a:prstGeom>
            <a:solidFill>
              <a:srgbClr val="C00000"/>
            </a:solidFill>
            <a:ln>
              <a:noFill/>
            </a:ln>
            <a:scene3d>
              <a:camera prst="orthographicFront"/>
              <a:lightRig rig="threePt" dir="t"/>
            </a:scene3d>
            <a:sp3d prstMaterial="softEdge">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a:spLocks noChangeAspect="1"/>
            </p:cNvSpPr>
            <p:nvPr/>
          </p:nvSpPr>
          <p:spPr>
            <a:xfrm>
              <a:off x="7091997" y="2734261"/>
              <a:ext cx="432000" cy="432000"/>
            </a:xfrm>
            <a:prstGeom prst="ellipse">
              <a:avLst/>
            </a:prstGeom>
            <a:solidFill>
              <a:srgbClr val="C00000"/>
            </a:solidFill>
            <a:ln>
              <a:noFill/>
            </a:ln>
            <a:scene3d>
              <a:camera prst="orthographicFront"/>
              <a:lightRig rig="threePt" dir="t"/>
            </a:scene3d>
            <a:sp3d prstMaterial="softEdge">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6480000" y="1003933"/>
              <a:ext cx="3600000" cy="144000"/>
            </a:xfrm>
            <a:prstGeom prst="rect">
              <a:avLst/>
            </a:prstGeom>
            <a:pattFill prst="wdUpDiag">
              <a:fgClr>
                <a:schemeClr val="tx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Connector 50"/>
            <p:cNvCxnSpPr/>
            <p:nvPr/>
          </p:nvCxnSpPr>
          <p:spPr>
            <a:xfrm flipV="1">
              <a:off x="6695997" y="1147933"/>
              <a:ext cx="396000" cy="1586328"/>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7307997" y="1147933"/>
              <a:ext cx="396000" cy="1586328"/>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7919997" y="1147933"/>
              <a:ext cx="396000" cy="1586328"/>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8531997" y="1147933"/>
              <a:ext cx="396000" cy="1586328"/>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9143997" y="1147933"/>
              <a:ext cx="396000" cy="1586328"/>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6" name="Content Placeholder 2 1 2"/>
          <p:cNvSpPr txBox="1">
            <a:spLocks/>
          </p:cNvSpPr>
          <p:nvPr/>
        </p:nvSpPr>
        <p:spPr>
          <a:xfrm>
            <a:off x="335999" y="5364000"/>
            <a:ext cx="11160000" cy="72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2000" dirty="0"/>
              <a:t>Coherent – macroscopic quantities:</a:t>
            </a:r>
          </a:p>
        </p:txBody>
      </p:sp>
      <p:pic>
        <p:nvPicPr>
          <p:cNvPr id="17" name="Picture 16"/>
          <p:cNvPicPr>
            <a:picLocks noChangeAspect="1"/>
          </p:cNvPicPr>
          <p:nvPr>
            <p:custDataLst>
              <p:tags r:id="rId1"/>
            </p:custDataLst>
          </p:nvPr>
        </p:nvPicPr>
        <p:blipFill>
          <a:blip r:embed="rId14" cstate="print">
            <a:extLst>
              <a:ext uri="{28A0092B-C50C-407E-A947-70E740481C1C}">
                <a14:useLocalDpi xmlns:a14="http://schemas.microsoft.com/office/drawing/2010/main" val="0"/>
              </a:ext>
            </a:extLst>
          </a:blip>
          <a:stretch>
            <a:fillRect/>
          </a:stretch>
        </p:blipFill>
        <p:spPr>
          <a:xfrm>
            <a:off x="1404344" y="5904005"/>
            <a:ext cx="9383312" cy="515657"/>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24</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1994211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Incoherent vs. coherent motion – model</a:t>
            </a:r>
          </a:p>
        </p:txBody>
      </p:sp>
      <p:sp>
        <p:nvSpPr>
          <p:cNvPr id="3" name="Content Placeholder 2 1"/>
          <p:cNvSpPr>
            <a:spLocks noGrp="1"/>
          </p:cNvSpPr>
          <p:nvPr>
            <p:ph idx="1"/>
          </p:nvPr>
        </p:nvSpPr>
        <p:spPr>
          <a:xfrm>
            <a:off x="335999" y="864000"/>
            <a:ext cx="11160000" cy="1440000"/>
          </a:xfrm>
        </p:spPr>
        <p:txBody>
          <a:bodyPr>
            <a:normAutofit/>
          </a:bodyPr>
          <a:lstStyle/>
          <a:p>
            <a:pPr>
              <a:lnSpc>
                <a:spcPct val="100000"/>
              </a:lnSpc>
            </a:pPr>
            <a:r>
              <a:rPr lang="en-US" sz="2200" dirty="0"/>
              <a:t>Five particles – in phase but detuned</a:t>
            </a:r>
            <a:br>
              <a:rPr lang="en-US" sz="2200" dirty="0"/>
            </a:br>
            <a:r>
              <a:rPr lang="en-US" sz="2200" dirty="0">
                <a:sym typeface="Wingdings" panose="05000000000000000000" pitchFamily="2" charset="2"/>
              </a:rPr>
              <a:t></a:t>
            </a:r>
            <a:r>
              <a:rPr lang="en-US" sz="2200" dirty="0"/>
              <a:t> </a:t>
            </a:r>
            <a:r>
              <a:rPr lang="en-US" sz="2200" b="1" dirty="0" err="1">
                <a:solidFill>
                  <a:srgbClr val="C00000"/>
                </a:solidFill>
              </a:rPr>
              <a:t>decoherence</a:t>
            </a:r>
            <a:r>
              <a:rPr lang="en-US" sz="2200" dirty="0"/>
              <a:t> of coherent motion</a:t>
            </a:r>
          </a:p>
        </p:txBody>
      </p:sp>
      <p:grpSp>
        <p:nvGrpSpPr>
          <p:cNvPr id="8" name="Group 7"/>
          <p:cNvGrpSpPr/>
          <p:nvPr/>
        </p:nvGrpSpPr>
        <p:grpSpPr>
          <a:xfrm>
            <a:off x="144000" y="2160000"/>
            <a:ext cx="6480000" cy="3534546"/>
            <a:chOff x="144000" y="1512000"/>
            <a:chExt cx="6480000" cy="3534546"/>
          </a:xfrm>
        </p:grpSpPr>
        <p:grpSp>
          <p:nvGrpSpPr>
            <p:cNvPr id="9" name="Group 8"/>
            <p:cNvGrpSpPr/>
            <p:nvPr/>
          </p:nvGrpSpPr>
          <p:grpSpPr>
            <a:xfrm>
              <a:off x="144000" y="1512000"/>
              <a:ext cx="6480000" cy="3534546"/>
              <a:chOff x="144000" y="1440000"/>
              <a:chExt cx="6480000" cy="3534546"/>
            </a:xfrm>
          </p:grpSpPr>
          <p:grpSp>
            <p:nvGrpSpPr>
              <p:cNvPr id="7" name="Group 6"/>
              <p:cNvGrpSpPr>
                <a:grpSpLocks noChangeAspect="1"/>
              </p:cNvGrpSpPr>
              <p:nvPr/>
            </p:nvGrpSpPr>
            <p:grpSpPr>
              <a:xfrm>
                <a:off x="144000" y="1440000"/>
                <a:ext cx="6480000" cy="3534546"/>
                <a:chOff x="2136000" y="1440000"/>
                <a:chExt cx="7920000" cy="4320001"/>
              </a:xfrm>
            </p:grpSpPr>
            <p:pic>
              <p:nvPicPr>
                <p:cNvPr id="14" name="Picture 13"/>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5"/>
                  </p:custDataLst>
                </p:nvPr>
              </p:nvPicPr>
              <p:blipFill>
                <a:blip r:embed="rId12"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1" name="Rounded Rectangle 20"/>
              <p:cNvSpPr/>
              <p:nvPr/>
            </p:nvSpPr>
            <p:spPr>
              <a:xfrm>
                <a:off x="1584000" y="2124000"/>
                <a:ext cx="864000" cy="576000"/>
              </a:xfrm>
              <a:prstGeom prst="roundRect">
                <a:avLst>
                  <a:gd name="adj" fmla="val 22090"/>
                </a:avLst>
              </a:prstGeom>
              <a:solidFill>
                <a:schemeClr val="tx2">
                  <a:alpha val="80000"/>
                </a:schemeClr>
              </a:solidFill>
              <a:ln>
                <a:noFill/>
              </a:ln>
              <a:scene3d>
                <a:camera prst="isometricOffAxis1Top">
                  <a:rot lat="2812520" lon="3602882" rev="14853585"/>
                </a:camera>
                <a:lightRig rig="balanced" dir="t"/>
              </a:scene3d>
              <a:sp3d prstMaterial="metal">
                <a:bevelT h="152400"/>
                <a:bevelB h="1524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sp>
          <p:nvSpPr>
            <p:cNvPr id="30" name="Rounded Rectangle 29"/>
            <p:cNvSpPr/>
            <p:nvPr/>
          </p:nvSpPr>
          <p:spPr>
            <a:xfrm>
              <a:off x="4140000" y="2158364"/>
              <a:ext cx="864000" cy="576000"/>
            </a:xfrm>
            <a:prstGeom prst="roundRect">
              <a:avLst>
                <a:gd name="adj" fmla="val 22090"/>
              </a:avLst>
            </a:prstGeom>
            <a:solidFill>
              <a:schemeClr val="tx2">
                <a:alpha val="80000"/>
              </a:schemeClr>
            </a:solidFill>
            <a:ln>
              <a:noFill/>
            </a:ln>
            <a:scene3d>
              <a:camera prst="isometricOffAxis2Top">
                <a:rot lat="18250385" lon="2755360" rev="18521930"/>
              </a:camera>
              <a:lightRig rig="balanced" dir="t"/>
            </a:scene3d>
            <a:sp3d prstMaterial="metal">
              <a:bevelT h="152400"/>
              <a:bevelB h="1524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pic>
        <p:nvPicPr>
          <p:cNvPr id="44" name="Picture 4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336000" y="1259043"/>
            <a:ext cx="5040000" cy="3780000"/>
          </a:xfrm>
          <a:prstGeom prst="rect">
            <a:avLst/>
          </a:prstGeom>
          <a:ln w="19050">
            <a:noFill/>
          </a:ln>
        </p:spPr>
      </p:pic>
      <p:pic>
        <p:nvPicPr>
          <p:cNvPr id="45" name="Picture 4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528000" y="1463362"/>
            <a:ext cx="5040000" cy="3780000"/>
          </a:xfrm>
          <a:prstGeom prst="rect">
            <a:avLst/>
          </a:prstGeom>
          <a:ln>
            <a:noFill/>
          </a:ln>
          <a:effectLst>
            <a:outerShdw blurRad="190500" algn="tl" rotWithShape="0">
              <a:srgbClr val="000000">
                <a:alpha val="70000"/>
              </a:srgbClr>
            </a:outerShdw>
          </a:effectLst>
        </p:spPr>
      </p:pic>
      <p:pic>
        <p:nvPicPr>
          <p:cNvPr id="46" name="Picture 45"/>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720000" y="1667681"/>
            <a:ext cx="5040000" cy="3780000"/>
          </a:xfrm>
          <a:prstGeom prst="rect">
            <a:avLst/>
          </a:prstGeom>
          <a:ln>
            <a:noFill/>
          </a:ln>
          <a:effectLst>
            <a:outerShdw blurRad="190500" algn="tl" rotWithShape="0">
              <a:srgbClr val="000000">
                <a:alpha val="70000"/>
              </a:srgbClr>
            </a:outerShdw>
          </a:effectLst>
        </p:spPr>
      </p:pic>
      <p:pic>
        <p:nvPicPr>
          <p:cNvPr id="47" name="Picture 46"/>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912000" y="1872000"/>
            <a:ext cx="5040000" cy="3780000"/>
          </a:xfrm>
          <a:prstGeom prst="rect">
            <a:avLst/>
          </a:prstGeom>
          <a:ln>
            <a:noFill/>
          </a:ln>
          <a:effectLst>
            <a:outerShdw blurRad="190500" algn="tl" rotWithShape="0">
              <a:srgbClr val="000000">
                <a:alpha val="70000"/>
              </a:srgbClr>
            </a:outerShdw>
          </a:effectLst>
        </p:spPr>
      </p:pic>
      <p:grpSp>
        <p:nvGrpSpPr>
          <p:cNvPr id="61" name="Group 60"/>
          <p:cNvGrpSpPr>
            <a:grpSpLocks noChangeAspect="1"/>
          </p:cNvGrpSpPr>
          <p:nvPr/>
        </p:nvGrpSpPr>
        <p:grpSpPr>
          <a:xfrm>
            <a:off x="3996000" y="1764000"/>
            <a:ext cx="1656000" cy="994670"/>
            <a:chOff x="6479994" y="3818328"/>
            <a:chExt cx="3600003" cy="2162328"/>
          </a:xfrm>
        </p:grpSpPr>
        <p:sp>
          <p:nvSpPr>
            <p:cNvPr id="62" name="Oval 61"/>
            <p:cNvSpPr>
              <a:spLocks noChangeAspect="1"/>
            </p:cNvSpPr>
            <p:nvPr/>
          </p:nvSpPr>
          <p:spPr>
            <a:xfrm>
              <a:off x="6479994" y="5548656"/>
              <a:ext cx="432000" cy="432000"/>
            </a:xfrm>
            <a:prstGeom prst="ellipse">
              <a:avLst/>
            </a:prstGeom>
            <a:solidFill>
              <a:srgbClr val="C00000"/>
            </a:solidFill>
            <a:ln>
              <a:noFill/>
            </a:ln>
            <a:scene3d>
              <a:camera prst="orthographicFront"/>
              <a:lightRig rig="threePt" dir="t"/>
            </a:scene3d>
            <a:sp3d prstMaterial="softEdge">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a:spLocks noChangeAspect="1"/>
            </p:cNvSpPr>
            <p:nvPr/>
          </p:nvSpPr>
          <p:spPr>
            <a:xfrm>
              <a:off x="9360000" y="5548656"/>
              <a:ext cx="432000" cy="432000"/>
            </a:xfrm>
            <a:prstGeom prst="ellipse">
              <a:avLst/>
            </a:prstGeom>
            <a:solidFill>
              <a:srgbClr val="C00000"/>
            </a:solidFill>
            <a:ln>
              <a:noFill/>
            </a:ln>
            <a:scene3d>
              <a:camera prst="orthographicFront"/>
              <a:lightRig rig="threePt" dir="t"/>
            </a:scene3d>
            <a:sp3d prstMaterial="softEdge">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a:spLocks noChangeAspect="1"/>
            </p:cNvSpPr>
            <p:nvPr/>
          </p:nvSpPr>
          <p:spPr>
            <a:xfrm>
              <a:off x="8640000" y="5548656"/>
              <a:ext cx="432000" cy="432000"/>
            </a:xfrm>
            <a:prstGeom prst="ellipse">
              <a:avLst/>
            </a:prstGeom>
            <a:solidFill>
              <a:srgbClr val="C00000"/>
            </a:solidFill>
            <a:ln>
              <a:noFill/>
            </a:ln>
            <a:scene3d>
              <a:camera prst="orthographicFront"/>
              <a:lightRig rig="threePt" dir="t"/>
            </a:scene3d>
            <a:sp3d prstMaterial="softEdge">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a:spLocks noChangeAspect="1"/>
            </p:cNvSpPr>
            <p:nvPr/>
          </p:nvSpPr>
          <p:spPr>
            <a:xfrm>
              <a:off x="7920000" y="5548656"/>
              <a:ext cx="432000" cy="432000"/>
            </a:xfrm>
            <a:prstGeom prst="ellipse">
              <a:avLst/>
            </a:prstGeom>
            <a:solidFill>
              <a:srgbClr val="C00000"/>
            </a:solidFill>
            <a:ln>
              <a:noFill/>
            </a:ln>
            <a:scene3d>
              <a:camera prst="orthographicFront"/>
              <a:lightRig rig="threePt" dir="t"/>
            </a:scene3d>
            <a:sp3d prstMaterial="softEdge">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a:spLocks noChangeAspect="1"/>
            </p:cNvSpPr>
            <p:nvPr/>
          </p:nvSpPr>
          <p:spPr>
            <a:xfrm>
              <a:off x="7200000" y="5548656"/>
              <a:ext cx="432000" cy="432000"/>
            </a:xfrm>
            <a:prstGeom prst="ellipse">
              <a:avLst/>
            </a:prstGeom>
            <a:solidFill>
              <a:srgbClr val="C00000"/>
            </a:solidFill>
            <a:ln>
              <a:noFill/>
            </a:ln>
            <a:scene3d>
              <a:camera prst="orthographicFront"/>
              <a:lightRig rig="threePt" dir="t"/>
            </a:scene3d>
            <a:sp3d prstMaterial="softEdge">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6479997" y="3818328"/>
              <a:ext cx="3600000" cy="144000"/>
            </a:xfrm>
            <a:prstGeom prst="rect">
              <a:avLst/>
            </a:prstGeom>
            <a:pattFill prst="wdUpDiag">
              <a:fgClr>
                <a:schemeClr val="tx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8" name="Straight Connector 67"/>
            <p:cNvCxnSpPr/>
            <p:nvPr/>
          </p:nvCxnSpPr>
          <p:spPr>
            <a:xfrm flipV="1">
              <a:off x="6695994" y="3962328"/>
              <a:ext cx="396000" cy="1586328"/>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66" idx="0"/>
            </p:cNvCxnSpPr>
            <p:nvPr/>
          </p:nvCxnSpPr>
          <p:spPr>
            <a:xfrm flipV="1">
              <a:off x="7416000" y="3962328"/>
              <a:ext cx="287994" cy="1586328"/>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65" idx="0"/>
            </p:cNvCxnSpPr>
            <p:nvPr/>
          </p:nvCxnSpPr>
          <p:spPr>
            <a:xfrm flipV="1">
              <a:off x="8136000" y="3962328"/>
              <a:ext cx="179994" cy="1586328"/>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64" idx="0"/>
            </p:cNvCxnSpPr>
            <p:nvPr/>
          </p:nvCxnSpPr>
          <p:spPr>
            <a:xfrm flipV="1">
              <a:off x="8856000" y="3962328"/>
              <a:ext cx="71994" cy="1586328"/>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63" idx="0"/>
            </p:cNvCxnSpPr>
            <p:nvPr/>
          </p:nvCxnSpPr>
          <p:spPr>
            <a:xfrm flipH="1" flipV="1">
              <a:off x="9539994" y="3962328"/>
              <a:ext cx="36006" cy="1586328"/>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9" name="Content Placeholder 2 1"/>
          <p:cNvSpPr txBox="1">
            <a:spLocks/>
          </p:cNvSpPr>
          <p:nvPr/>
        </p:nvSpPr>
        <p:spPr>
          <a:xfrm>
            <a:off x="335999" y="5364000"/>
            <a:ext cx="11160000" cy="72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2000" dirty="0"/>
              <a:t>Coherent – macroscopic quantities:</a:t>
            </a:r>
          </a:p>
        </p:txBody>
      </p:sp>
      <p:pic>
        <p:nvPicPr>
          <p:cNvPr id="41" name="Picture 40"/>
          <p:cNvPicPr>
            <a:picLocks noChangeAspect="1"/>
          </p:cNvPicPr>
          <p:nvPr>
            <p:custDataLst>
              <p:tags r:id="rId1"/>
            </p:custDataLst>
          </p:nvPr>
        </p:nvPicPr>
        <p:blipFill>
          <a:blip r:embed="rId17" cstate="print">
            <a:extLst>
              <a:ext uri="{28A0092B-C50C-407E-A947-70E740481C1C}">
                <a14:useLocalDpi xmlns:a14="http://schemas.microsoft.com/office/drawing/2010/main" val="0"/>
              </a:ext>
            </a:extLst>
          </a:blip>
          <a:stretch>
            <a:fillRect/>
          </a:stretch>
        </p:blipFill>
        <p:spPr>
          <a:xfrm>
            <a:off x="1404344" y="5904005"/>
            <a:ext cx="9383312" cy="515657"/>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25</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577652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500"/>
                                        <p:tgtEl>
                                          <p:spTgt spid="4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fade">
                                      <p:cBhvr>
                                        <p:cTn id="1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a:grpSpLocks noChangeAspect="1"/>
          </p:cNvGrpSpPr>
          <p:nvPr/>
        </p:nvGrpSpPr>
        <p:grpSpPr>
          <a:xfrm>
            <a:off x="144000" y="504000"/>
            <a:ext cx="5400000" cy="2945466"/>
            <a:chOff x="2136000" y="1440000"/>
            <a:chExt cx="7920000" cy="4320001"/>
          </a:xfrm>
        </p:grpSpPr>
        <p:pic>
          <p:nvPicPr>
            <p:cNvPr id="14" name="Picture 13"/>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5"/>
              </p:custDataLst>
            </p:nvPr>
          </p:nvPicPr>
          <p:blipFill>
            <a:blip r:embed="rId12"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6"/>
              </p:custDataLst>
            </p:nvPr>
          </p:nvPicPr>
          <p:blipFill>
            <a:blip r:embed="rId13"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 name="Title 1"/>
          <p:cNvSpPr>
            <a:spLocks noGrp="1"/>
          </p:cNvSpPr>
          <p:nvPr>
            <p:ph type="title"/>
          </p:nvPr>
        </p:nvSpPr>
        <p:spPr/>
        <p:txBody>
          <a:bodyPr/>
          <a:lstStyle/>
          <a:p>
            <a:r>
              <a:rPr lang="en-US" dirty="0"/>
              <a:t>Incoherent vs. coherent motion – simulation</a:t>
            </a:r>
          </a:p>
        </p:txBody>
      </p:sp>
      <p:sp>
        <p:nvSpPr>
          <p:cNvPr id="3" name="Content Placeholder 2 1"/>
          <p:cNvSpPr>
            <a:spLocks noGrp="1"/>
          </p:cNvSpPr>
          <p:nvPr>
            <p:ph idx="1"/>
          </p:nvPr>
        </p:nvSpPr>
        <p:spPr>
          <a:xfrm>
            <a:off x="5976000" y="900000"/>
            <a:ext cx="5760000" cy="5400000"/>
          </a:xfrm>
        </p:spPr>
        <p:txBody>
          <a:bodyPr>
            <a:normAutofit/>
          </a:bodyPr>
          <a:lstStyle/>
          <a:p>
            <a:pPr algn="just">
              <a:lnSpc>
                <a:spcPct val="100000"/>
              </a:lnSpc>
            </a:pPr>
            <a:r>
              <a:rPr lang="en-US" sz="2000" dirty="0"/>
              <a:t>Let’s observe a system of five hundred particles:</a:t>
            </a:r>
          </a:p>
          <a:p>
            <a:pPr lvl="1" algn="just">
              <a:lnSpc>
                <a:spcPct val="100000"/>
              </a:lnSpc>
            </a:pPr>
            <a:r>
              <a:rPr lang="en-US" sz="1800" dirty="0"/>
              <a:t>Although each and every individual particle performs more or less large oscillations around the orbit, a coherent motion is hardly visible – for a matched injection.</a:t>
            </a:r>
          </a:p>
        </p:txBody>
      </p:sp>
      <p:pic>
        <p:nvPicPr>
          <p:cNvPr id="15" name="output">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4"/>
          <a:stretch>
            <a:fillRect/>
          </a:stretch>
        </p:blipFill>
        <p:spPr>
          <a:xfrm>
            <a:off x="1200000" y="3168000"/>
            <a:ext cx="9792000" cy="3264000"/>
          </a:xfrm>
          <a:prstGeom prst="rect">
            <a:avLst/>
          </a:prstGeom>
        </p:spPr>
      </p:pic>
      <p:sp>
        <p:nvSpPr>
          <p:cNvPr id="23" name="Rectangle 22"/>
          <p:cNvSpPr/>
          <p:nvPr/>
        </p:nvSpPr>
        <p:spPr>
          <a:xfrm>
            <a:off x="3384000" y="972000"/>
            <a:ext cx="936000" cy="648000"/>
          </a:xfrm>
          <a:prstGeom prst="rect">
            <a:avLst/>
          </a:prstGeom>
          <a:solidFill>
            <a:schemeClr val="accent4">
              <a:alpha val="90000"/>
            </a:schemeClr>
          </a:solidFill>
          <a:ln>
            <a:noFill/>
          </a:ln>
          <a:scene3d>
            <a:camera prst="isometricOffAxis2Right">
              <a:rot lat="900000" lon="18000000" rev="0"/>
            </a:camera>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9EA1AA69-EDB9-4143-818B-2B18FE6932EA}" type="slidenum">
              <a:rPr lang="en-GB" smtClean="0"/>
              <a:t>26</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254511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375"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5"/>
                </p:tgtEl>
              </p:cMediaNode>
            </p:video>
            <p:seq concurrent="1" nextAc="seek">
              <p:cTn id="8" restart="whenNotActive" fill="hold" evtFilter="cancelBubble" nodeType="interactiveSeq">
                <p:stCondLst>
                  <p:cond evt="onClick" delay="0">
                    <p:tgtEl>
                      <p:spTgt spid="1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5"/>
                                        </p:tgtEl>
                                      </p:cBhvr>
                                    </p:cmd>
                                  </p:childTnLst>
                                </p:cTn>
                              </p:par>
                            </p:childTnLst>
                          </p:cTn>
                        </p:par>
                      </p:childTnLst>
                    </p:cTn>
                  </p:par>
                </p:childTnLst>
              </p:cTn>
              <p:nextCondLst>
                <p:cond evt="onClick" delay="0">
                  <p:tgtEl>
                    <p:spTgt spid="15"/>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a:grpSpLocks noChangeAspect="1"/>
          </p:cNvGrpSpPr>
          <p:nvPr/>
        </p:nvGrpSpPr>
        <p:grpSpPr>
          <a:xfrm>
            <a:off x="144000" y="504000"/>
            <a:ext cx="5400000" cy="2945466"/>
            <a:chOff x="2136000" y="1440000"/>
            <a:chExt cx="7920000" cy="4320001"/>
          </a:xfrm>
        </p:grpSpPr>
        <p:pic>
          <p:nvPicPr>
            <p:cNvPr id="14" name="Picture 13"/>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5"/>
              </p:custDataLst>
            </p:nvPr>
          </p:nvPicPr>
          <p:blipFill>
            <a:blip r:embed="rId12"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6"/>
              </p:custDataLst>
            </p:nvPr>
          </p:nvPicPr>
          <p:blipFill>
            <a:blip r:embed="rId13"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 name="Title 1"/>
          <p:cNvSpPr>
            <a:spLocks noGrp="1"/>
          </p:cNvSpPr>
          <p:nvPr>
            <p:ph type="title"/>
          </p:nvPr>
        </p:nvSpPr>
        <p:spPr/>
        <p:txBody>
          <a:bodyPr/>
          <a:lstStyle/>
          <a:p>
            <a:r>
              <a:rPr lang="en-US" dirty="0"/>
              <a:t>Incoherent vs. coherent motion – simulation</a:t>
            </a:r>
          </a:p>
        </p:txBody>
      </p:sp>
      <p:sp>
        <p:nvSpPr>
          <p:cNvPr id="3" name="Content Placeholder 2 1"/>
          <p:cNvSpPr>
            <a:spLocks noGrp="1"/>
          </p:cNvSpPr>
          <p:nvPr>
            <p:ph idx="1"/>
          </p:nvPr>
        </p:nvSpPr>
        <p:spPr>
          <a:xfrm>
            <a:off x="5976000" y="900000"/>
            <a:ext cx="5760000" cy="5400000"/>
          </a:xfrm>
        </p:spPr>
        <p:txBody>
          <a:bodyPr>
            <a:normAutofit/>
          </a:bodyPr>
          <a:lstStyle/>
          <a:p>
            <a:pPr algn="just">
              <a:lnSpc>
                <a:spcPct val="100000"/>
              </a:lnSpc>
            </a:pPr>
            <a:r>
              <a:rPr lang="en-US" sz="2000" dirty="0"/>
              <a:t>Let’s observe a system of five hundred particles:</a:t>
            </a:r>
          </a:p>
          <a:p>
            <a:pPr lvl="1" algn="just">
              <a:lnSpc>
                <a:spcPct val="100000"/>
              </a:lnSpc>
            </a:pPr>
            <a:r>
              <a:rPr lang="en-US" sz="1800" dirty="0"/>
              <a:t>For an offset injection, all particles move </a:t>
            </a:r>
            <a:r>
              <a:rPr lang="en-US" sz="1800" b="1" dirty="0">
                <a:solidFill>
                  <a:srgbClr val="C00000"/>
                </a:solidFill>
              </a:rPr>
              <a:t>around the orbit at a constant tune</a:t>
            </a:r>
            <a:r>
              <a:rPr lang="en-US" sz="1800" dirty="0"/>
              <a:t> and, at the same time, a clear and </a:t>
            </a:r>
            <a:r>
              <a:rPr lang="en-US" sz="1800" b="1" dirty="0">
                <a:solidFill>
                  <a:srgbClr val="C00000"/>
                </a:solidFill>
              </a:rPr>
              <a:t>strong coherent motion</a:t>
            </a:r>
            <a:r>
              <a:rPr lang="en-US" sz="1800" dirty="0"/>
              <a:t> is observed.</a:t>
            </a:r>
          </a:p>
        </p:txBody>
      </p:sp>
      <p:pic>
        <p:nvPicPr>
          <p:cNvPr id="15" name="output">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4"/>
          <a:stretch>
            <a:fillRect/>
          </a:stretch>
        </p:blipFill>
        <p:spPr>
          <a:xfrm>
            <a:off x="1200000" y="3168000"/>
            <a:ext cx="9792000" cy="3264000"/>
          </a:xfrm>
          <a:prstGeom prst="rect">
            <a:avLst/>
          </a:prstGeom>
        </p:spPr>
      </p:pic>
      <p:sp>
        <p:nvSpPr>
          <p:cNvPr id="23" name="Rectangle 22"/>
          <p:cNvSpPr/>
          <p:nvPr/>
        </p:nvSpPr>
        <p:spPr>
          <a:xfrm>
            <a:off x="3384000" y="972000"/>
            <a:ext cx="936000" cy="648000"/>
          </a:xfrm>
          <a:prstGeom prst="rect">
            <a:avLst/>
          </a:prstGeom>
          <a:solidFill>
            <a:schemeClr val="accent4">
              <a:alpha val="90000"/>
            </a:schemeClr>
          </a:solidFill>
          <a:ln>
            <a:noFill/>
          </a:ln>
          <a:scene3d>
            <a:camera prst="isometricOffAxis2Right">
              <a:rot lat="900000" lon="18000000" rev="0"/>
            </a:camera>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9EA1AA69-EDB9-4143-818B-2B18FE6932EA}" type="slidenum">
              <a:rPr lang="en-GB" smtClean="0"/>
              <a:t>27</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1162562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375"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5"/>
                </p:tgtEl>
              </p:cMediaNode>
            </p:video>
            <p:seq concurrent="1" nextAc="seek">
              <p:cTn id="8" restart="whenNotActive" fill="hold" evtFilter="cancelBubble" nodeType="interactiveSeq">
                <p:stCondLst>
                  <p:cond evt="onClick" delay="0">
                    <p:tgtEl>
                      <p:spTgt spid="1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5"/>
                                        </p:tgtEl>
                                      </p:cBhvr>
                                    </p:cmd>
                                  </p:childTnLst>
                                </p:cTn>
                              </p:par>
                            </p:childTnLst>
                          </p:cTn>
                        </p:par>
                      </p:childTnLst>
                    </p:cTn>
                  </p:par>
                </p:childTnLst>
              </p:cTn>
              <p:nextCondLst>
                <p:cond evt="onClick" delay="0">
                  <p:tgtEl>
                    <p:spTgt spid="15"/>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a:grpSpLocks noChangeAspect="1"/>
          </p:cNvGrpSpPr>
          <p:nvPr/>
        </p:nvGrpSpPr>
        <p:grpSpPr>
          <a:xfrm>
            <a:off x="144000" y="504000"/>
            <a:ext cx="5400000" cy="2945466"/>
            <a:chOff x="2136000" y="1440000"/>
            <a:chExt cx="7920000" cy="4320001"/>
          </a:xfrm>
        </p:grpSpPr>
        <p:pic>
          <p:nvPicPr>
            <p:cNvPr id="14" name="Picture 13"/>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1"/>
              </p:custDataLst>
            </p:nvPr>
          </p:nvPicPr>
          <p:blipFill>
            <a:blip r:embed="rId8"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 name="Title 1"/>
          <p:cNvSpPr>
            <a:spLocks noGrp="1"/>
          </p:cNvSpPr>
          <p:nvPr>
            <p:ph type="title"/>
          </p:nvPr>
        </p:nvSpPr>
        <p:spPr/>
        <p:txBody>
          <a:bodyPr/>
          <a:lstStyle/>
          <a:p>
            <a:r>
              <a:rPr lang="en-US" dirty="0"/>
              <a:t>Incoherent vs. coherent motion – simulation</a:t>
            </a:r>
          </a:p>
        </p:txBody>
      </p:sp>
      <p:sp>
        <p:nvSpPr>
          <p:cNvPr id="3" name="Content Placeholder 2 1"/>
          <p:cNvSpPr>
            <a:spLocks noGrp="1"/>
          </p:cNvSpPr>
          <p:nvPr>
            <p:ph idx="1"/>
          </p:nvPr>
        </p:nvSpPr>
        <p:spPr>
          <a:xfrm>
            <a:off x="5976000" y="900000"/>
            <a:ext cx="5760000" cy="5400000"/>
          </a:xfrm>
        </p:spPr>
        <p:txBody>
          <a:bodyPr>
            <a:normAutofit/>
          </a:bodyPr>
          <a:lstStyle/>
          <a:p>
            <a:pPr algn="just">
              <a:lnSpc>
                <a:spcPct val="100000"/>
              </a:lnSpc>
            </a:pPr>
            <a:r>
              <a:rPr lang="en-US" sz="2000" dirty="0"/>
              <a:t>Let’s observe a system of five hundred particles:</a:t>
            </a:r>
          </a:p>
          <a:p>
            <a:pPr lvl="1" algn="just">
              <a:lnSpc>
                <a:spcPct val="100000"/>
              </a:lnSpc>
            </a:pPr>
            <a:r>
              <a:rPr lang="en-US" sz="1800" dirty="0"/>
              <a:t>For an offset injection, all particles move </a:t>
            </a:r>
            <a:r>
              <a:rPr lang="en-US" sz="1800" b="1" dirty="0">
                <a:solidFill>
                  <a:srgbClr val="C00000"/>
                </a:solidFill>
              </a:rPr>
              <a:t>around the orbit at a constant tune</a:t>
            </a:r>
            <a:r>
              <a:rPr lang="en-US" sz="1800" dirty="0"/>
              <a:t> and, at the same time, a clear and </a:t>
            </a:r>
            <a:r>
              <a:rPr lang="en-US" sz="1800" b="1" dirty="0">
                <a:solidFill>
                  <a:srgbClr val="C00000"/>
                </a:solidFill>
              </a:rPr>
              <a:t>strong coherent motion</a:t>
            </a:r>
            <a:r>
              <a:rPr lang="en-US" sz="1800" dirty="0"/>
              <a:t> is observed.</a:t>
            </a:r>
          </a:p>
        </p:txBody>
      </p:sp>
      <p:sp>
        <p:nvSpPr>
          <p:cNvPr id="23" name="Rectangle 22"/>
          <p:cNvSpPr/>
          <p:nvPr/>
        </p:nvSpPr>
        <p:spPr>
          <a:xfrm>
            <a:off x="3384000" y="972000"/>
            <a:ext cx="936000" cy="648000"/>
          </a:xfrm>
          <a:prstGeom prst="rect">
            <a:avLst/>
          </a:prstGeom>
          <a:solidFill>
            <a:schemeClr val="accent4">
              <a:alpha val="90000"/>
            </a:schemeClr>
          </a:solidFill>
          <a:ln>
            <a:noFill/>
          </a:ln>
          <a:scene3d>
            <a:camera prst="isometricOffAxis2Right">
              <a:rot lat="900000" lon="18000000" rev="0"/>
            </a:camera>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00000" y="3168000"/>
            <a:ext cx="9792000" cy="3264000"/>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28</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4183296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a:grpSpLocks noChangeAspect="1"/>
          </p:cNvGrpSpPr>
          <p:nvPr/>
        </p:nvGrpSpPr>
        <p:grpSpPr>
          <a:xfrm>
            <a:off x="144000" y="504000"/>
            <a:ext cx="5400000" cy="2945466"/>
            <a:chOff x="2136000" y="1440000"/>
            <a:chExt cx="7920000" cy="4320001"/>
          </a:xfrm>
        </p:grpSpPr>
        <p:pic>
          <p:nvPicPr>
            <p:cNvPr id="14" name="Picture 13"/>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1"/>
              </p:custDataLst>
            </p:nvPr>
          </p:nvPicPr>
          <p:blipFill>
            <a:blip r:embed="rId8"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 name="Title 1"/>
          <p:cNvSpPr>
            <a:spLocks noGrp="1"/>
          </p:cNvSpPr>
          <p:nvPr>
            <p:ph type="title"/>
          </p:nvPr>
        </p:nvSpPr>
        <p:spPr/>
        <p:txBody>
          <a:bodyPr/>
          <a:lstStyle/>
          <a:p>
            <a:r>
              <a:rPr lang="en-US" dirty="0"/>
              <a:t>Incoherent vs. coherent motion – simulation</a:t>
            </a:r>
          </a:p>
        </p:txBody>
      </p:sp>
      <p:sp>
        <p:nvSpPr>
          <p:cNvPr id="3" name="Content Placeholder 2 1"/>
          <p:cNvSpPr>
            <a:spLocks noGrp="1"/>
          </p:cNvSpPr>
          <p:nvPr>
            <p:ph idx="1"/>
          </p:nvPr>
        </p:nvSpPr>
        <p:spPr>
          <a:xfrm>
            <a:off x="5976000" y="900000"/>
            <a:ext cx="5760000" cy="5400000"/>
          </a:xfrm>
        </p:spPr>
        <p:txBody>
          <a:bodyPr>
            <a:normAutofit/>
          </a:bodyPr>
          <a:lstStyle/>
          <a:p>
            <a:pPr algn="just">
              <a:lnSpc>
                <a:spcPct val="100000"/>
              </a:lnSpc>
            </a:pPr>
            <a:r>
              <a:rPr lang="en-US" sz="2000" dirty="0"/>
              <a:t>Let’s observe a system of five hundred particles:</a:t>
            </a:r>
          </a:p>
          <a:p>
            <a:pPr lvl="1" algn="just">
              <a:lnSpc>
                <a:spcPct val="100000"/>
              </a:lnSpc>
            </a:pPr>
            <a:r>
              <a:rPr lang="en-US" sz="1800" dirty="0"/>
              <a:t>When offset, all particles move </a:t>
            </a:r>
            <a:r>
              <a:rPr lang="en-US" sz="1800" b="1" dirty="0">
                <a:solidFill>
                  <a:srgbClr val="C00000"/>
                </a:solidFill>
              </a:rPr>
              <a:t>around the orbit at a constant tune </a:t>
            </a:r>
            <a:r>
              <a:rPr lang="en-US" sz="1800" dirty="0"/>
              <a:t>and a clear and </a:t>
            </a:r>
            <a:r>
              <a:rPr lang="en-US" sz="1800" b="1" dirty="0">
                <a:solidFill>
                  <a:srgbClr val="C00000"/>
                </a:solidFill>
              </a:rPr>
              <a:t>strong coherent motion</a:t>
            </a:r>
            <a:r>
              <a:rPr lang="en-US" sz="1800" dirty="0"/>
              <a:t> is observed.</a:t>
            </a:r>
          </a:p>
        </p:txBody>
      </p:sp>
      <p:sp>
        <p:nvSpPr>
          <p:cNvPr id="23" name="Rectangle 22"/>
          <p:cNvSpPr/>
          <p:nvPr/>
        </p:nvSpPr>
        <p:spPr>
          <a:xfrm>
            <a:off x="3384000" y="972000"/>
            <a:ext cx="936000" cy="648000"/>
          </a:xfrm>
          <a:prstGeom prst="rect">
            <a:avLst/>
          </a:prstGeom>
          <a:solidFill>
            <a:schemeClr val="accent4">
              <a:alpha val="90000"/>
            </a:schemeClr>
          </a:solidFill>
          <a:ln>
            <a:noFill/>
          </a:ln>
          <a:scene3d>
            <a:camera prst="isometricOffAxis2Right">
              <a:rot lat="900000" lon="18000000" rev="0"/>
            </a:camera>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00000" y="3168000"/>
            <a:ext cx="9792000" cy="3264000"/>
          </a:xfrm>
          <a:prstGeom prst="rect">
            <a:avLst/>
          </a:prstGeom>
        </p:spPr>
      </p:pic>
      <p:grpSp>
        <p:nvGrpSpPr>
          <p:cNvPr id="20" name="Group 19"/>
          <p:cNvGrpSpPr/>
          <p:nvPr/>
        </p:nvGrpSpPr>
        <p:grpSpPr>
          <a:xfrm>
            <a:off x="6156000" y="900000"/>
            <a:ext cx="5760000" cy="3840000"/>
            <a:chOff x="6156000" y="900000"/>
            <a:chExt cx="5760000" cy="3840000"/>
          </a:xfrm>
        </p:grpSpPr>
        <p:pic>
          <p:nvPicPr>
            <p:cNvPr id="21" name="Picture 2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156000" y="900000"/>
              <a:ext cx="5760000" cy="3840000"/>
            </a:xfrm>
            <a:prstGeom prst="rect">
              <a:avLst/>
            </a:prstGeom>
            <a:ln>
              <a:noFill/>
            </a:ln>
            <a:effectLst>
              <a:outerShdw blurRad="190500" algn="tl" rotWithShape="0">
                <a:srgbClr val="000000">
                  <a:alpha val="70000"/>
                </a:srgbClr>
              </a:outerShdw>
            </a:effectLst>
          </p:spPr>
        </p:pic>
        <p:sp>
          <p:nvSpPr>
            <p:cNvPr id="24" name="TextBox 23"/>
            <p:cNvSpPr txBox="1"/>
            <p:nvPr/>
          </p:nvSpPr>
          <p:spPr>
            <a:xfrm>
              <a:off x="8856000" y="1116000"/>
              <a:ext cx="2700000" cy="936000"/>
            </a:xfrm>
            <a:prstGeom prst="rect">
              <a:avLst/>
            </a:prstGeom>
            <a:noFill/>
          </p:spPr>
          <p:txBody>
            <a:bodyPr wrap="square" rtlCol="0">
              <a:noAutofit/>
            </a:bodyPr>
            <a:lstStyle/>
            <a:p>
              <a:pPr algn="just"/>
              <a:r>
                <a:rPr lang="en-US" sz="1600" b="1" dirty="0">
                  <a:solidFill>
                    <a:schemeClr val="accent6">
                      <a:lumMod val="75000"/>
                    </a:schemeClr>
                  </a:solidFill>
                </a:rPr>
                <a:t>A frequency analysis of the coherent (red) line shows a clear single </a:t>
              </a:r>
              <a:r>
                <a:rPr lang="en-US" sz="1600" b="1" dirty="0">
                  <a:solidFill>
                    <a:srgbClr val="FF0000"/>
                  </a:solidFill>
                </a:rPr>
                <a:t>tune</a:t>
              </a:r>
              <a:r>
                <a:rPr lang="en-US" sz="1600" b="1" dirty="0">
                  <a:solidFill>
                    <a:schemeClr val="accent6">
                      <a:lumMod val="75000"/>
                    </a:schemeClr>
                  </a:solidFill>
                </a:rPr>
                <a:t> line</a:t>
              </a:r>
            </a:p>
          </p:txBody>
        </p:sp>
      </p:grpSp>
      <p:grpSp>
        <p:nvGrpSpPr>
          <p:cNvPr id="28" name="Group 27"/>
          <p:cNvGrpSpPr/>
          <p:nvPr/>
        </p:nvGrpSpPr>
        <p:grpSpPr>
          <a:xfrm>
            <a:off x="936000" y="2016000"/>
            <a:ext cx="5760000" cy="4320000"/>
            <a:chOff x="936000" y="2016000"/>
            <a:chExt cx="5760000" cy="4320000"/>
          </a:xfrm>
        </p:grpSpPr>
        <p:pic>
          <p:nvPicPr>
            <p:cNvPr id="29" name="Content Placeholder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36000" y="2016000"/>
              <a:ext cx="5760000" cy="4320000"/>
            </a:xfrm>
            <a:prstGeom prst="rect">
              <a:avLst/>
            </a:prstGeom>
            <a:ln>
              <a:noFill/>
            </a:ln>
            <a:effectLst>
              <a:outerShdw blurRad="190500" algn="tl" rotWithShape="0">
                <a:srgbClr val="000000">
                  <a:alpha val="70000"/>
                </a:srgbClr>
              </a:outerShdw>
            </a:effectLst>
          </p:spPr>
        </p:pic>
        <p:sp>
          <p:nvSpPr>
            <p:cNvPr id="30" name="Rectangle 29"/>
            <p:cNvSpPr/>
            <p:nvPr/>
          </p:nvSpPr>
          <p:spPr>
            <a:xfrm>
              <a:off x="1872000" y="4572000"/>
              <a:ext cx="1476000" cy="1134000"/>
            </a:xfrm>
            <a:prstGeom prst="rect">
              <a:avLst/>
            </a:prstGeom>
            <a:noFill/>
            <a:ln w="19050">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3528988" y="2304000"/>
              <a:ext cx="2700000" cy="1440000"/>
            </a:xfrm>
            <a:prstGeom prst="rect">
              <a:avLst/>
            </a:prstGeom>
            <a:noFill/>
          </p:spPr>
          <p:txBody>
            <a:bodyPr wrap="square" rtlCol="0">
              <a:noAutofit/>
            </a:bodyPr>
            <a:lstStyle/>
            <a:p>
              <a:pPr algn="just"/>
              <a:r>
                <a:rPr lang="en-US" sz="1600" b="1" dirty="0">
                  <a:solidFill>
                    <a:schemeClr val="accent6">
                      <a:lumMod val="75000"/>
                    </a:schemeClr>
                  </a:solidFill>
                </a:rPr>
                <a:t>A frequency analysis of each particle shows that all particles are oscillating at the same tune – together with the coherent line.</a:t>
              </a:r>
            </a:p>
          </p:txBody>
        </p:sp>
      </p:grpSp>
      <p:sp>
        <p:nvSpPr>
          <p:cNvPr id="6" name="Slide Number Placeholder 5"/>
          <p:cNvSpPr>
            <a:spLocks noGrp="1"/>
          </p:cNvSpPr>
          <p:nvPr>
            <p:ph type="sldNum" sz="quarter" idx="12"/>
          </p:nvPr>
        </p:nvSpPr>
        <p:spPr/>
        <p:txBody>
          <a:bodyPr/>
          <a:lstStyle/>
          <a:p>
            <a:fld id="{9EA1AA69-EDB9-4143-818B-2B18FE6932EA}" type="slidenum">
              <a:rPr lang="en-GB" smtClean="0"/>
              <a:t>29</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3990336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Context and outline</a:t>
            </a:r>
          </a:p>
        </p:txBody>
      </p:sp>
      <p:sp>
        <p:nvSpPr>
          <p:cNvPr id="3" name="Content Placeholder 2"/>
          <p:cNvSpPr>
            <a:spLocks noGrp="1"/>
          </p:cNvSpPr>
          <p:nvPr>
            <p:ph idx="1"/>
          </p:nvPr>
        </p:nvSpPr>
        <p:spPr>
          <a:xfrm>
            <a:off x="336000" y="864000"/>
            <a:ext cx="11520000" cy="5544000"/>
          </a:xfrm>
        </p:spPr>
        <p:txBody>
          <a:bodyPr>
            <a:normAutofit lnSpcReduction="10000"/>
          </a:bodyPr>
          <a:lstStyle/>
          <a:p>
            <a:pPr marL="0" indent="0" algn="just">
              <a:buNone/>
            </a:pPr>
            <a:r>
              <a:rPr lang="en-US" sz="2000" dirty="0"/>
              <a:t>Collective effects in the physics of particle accelerators and beam dynamics is yet another very important topic, as it determines the </a:t>
            </a:r>
            <a:r>
              <a:rPr lang="en-US" sz="2000" b="1" dirty="0">
                <a:solidFill>
                  <a:srgbClr val="C00000"/>
                </a:solidFill>
              </a:rPr>
              <a:t>ultimate performance of many machines</a:t>
            </a:r>
            <a:r>
              <a:rPr lang="en-US" sz="2000" dirty="0"/>
              <a:t>. These effects become increasingly important as the beam intensities are pushed towards the limits.</a:t>
            </a:r>
          </a:p>
          <a:p>
            <a:pPr marL="0" indent="0" algn="just">
              <a:buNone/>
            </a:pPr>
            <a:r>
              <a:rPr lang="en-US" sz="2000" dirty="0"/>
              <a:t>In terms of the physics, they are challenging to deal with due to </a:t>
            </a:r>
            <a:r>
              <a:rPr lang="en-US" sz="2000" b="1" dirty="0">
                <a:solidFill>
                  <a:srgbClr val="C00000"/>
                </a:solidFill>
              </a:rPr>
              <a:t>their self-consistent nature </a:t>
            </a:r>
            <a:r>
              <a:rPr lang="en-US" sz="2000" dirty="0"/>
              <a:t>– instead of having to handle the particle dynamics within a fixed environment, the particle distribution actually affects and changes the environment, which in turn impacts the particle distribution and so on.</a:t>
            </a:r>
          </a:p>
          <a:p>
            <a:pPr marL="0" indent="0" algn="just">
              <a:buNone/>
            </a:pPr>
            <a:r>
              <a:rPr lang="en-US" sz="2000" dirty="0"/>
              <a:t>We will have a look at some important collective effects mostly phenomenologically, trying to give an intuitive picture and showing some real world examples. The main topics that we will discuss are:</a:t>
            </a:r>
          </a:p>
          <a:p>
            <a:pPr marL="0" indent="0" algn="just">
              <a:buNone/>
            </a:pPr>
            <a:endParaRPr lang="en-US" sz="2000" dirty="0"/>
          </a:p>
          <a:p>
            <a:pPr algn="just"/>
            <a:r>
              <a:rPr lang="en-US" sz="2000" dirty="0" err="1"/>
              <a:t>Multiparticle</a:t>
            </a:r>
            <a:r>
              <a:rPr lang="en-US" sz="2000" dirty="0"/>
              <a:t> dynamics</a:t>
            </a:r>
          </a:p>
          <a:p>
            <a:pPr lvl="1" algn="just">
              <a:buFont typeface="Courier New" panose="02070309020205020404" pitchFamily="49" charset="0"/>
              <a:buChar char="o"/>
            </a:pPr>
            <a:r>
              <a:rPr lang="en-US" sz="1600" dirty="0"/>
              <a:t>Moving from single particles to </a:t>
            </a:r>
            <a:r>
              <a:rPr lang="en-US" sz="1600" dirty="0" err="1"/>
              <a:t>multiparticle</a:t>
            </a:r>
            <a:r>
              <a:rPr lang="en-US" sz="1600" dirty="0"/>
              <a:t> systems</a:t>
            </a:r>
          </a:p>
          <a:p>
            <a:pPr algn="just"/>
            <a:r>
              <a:rPr lang="en-US" sz="2000" dirty="0"/>
              <a:t>Space charge effects</a:t>
            </a:r>
          </a:p>
          <a:p>
            <a:pPr lvl="1" algn="just">
              <a:buFont typeface="Courier New" panose="02070309020205020404" pitchFamily="49" charset="0"/>
              <a:buChar char="o"/>
            </a:pPr>
            <a:r>
              <a:rPr lang="en-US" sz="1600" dirty="0"/>
              <a:t>Direct and indirect and space charge</a:t>
            </a:r>
          </a:p>
          <a:p>
            <a:pPr algn="just"/>
            <a:r>
              <a:rPr lang="en-US" sz="2000" dirty="0"/>
              <a:t>Wake fields</a:t>
            </a:r>
          </a:p>
          <a:p>
            <a:pPr lvl="1" algn="just">
              <a:buFont typeface="Courier New" panose="02070309020205020404" pitchFamily="49" charset="0"/>
              <a:buChar char="o"/>
            </a:pPr>
            <a:r>
              <a:rPr lang="en-US" sz="1600" dirty="0"/>
              <a:t>Longitudinal and transverse wake fields and impedances</a:t>
            </a:r>
          </a:p>
          <a:p>
            <a:pPr algn="just"/>
            <a:r>
              <a:rPr lang="en-US" sz="2000" dirty="0"/>
              <a:t>Instabilities</a:t>
            </a:r>
          </a:p>
          <a:p>
            <a:pPr lvl="1" algn="just">
              <a:buFont typeface="Courier New" panose="02070309020205020404" pitchFamily="49" charset="0"/>
              <a:buChar char="o"/>
            </a:pPr>
            <a:r>
              <a:rPr lang="en-US" sz="1600" dirty="0"/>
              <a:t>Coupled bunch and single bunch instabilities in the transverse and the longitudinal planes</a:t>
            </a:r>
          </a:p>
        </p:txBody>
      </p:sp>
      <p:sp>
        <p:nvSpPr>
          <p:cNvPr id="6" name="Slide Number Placeholder 5"/>
          <p:cNvSpPr>
            <a:spLocks noGrp="1"/>
          </p:cNvSpPr>
          <p:nvPr>
            <p:ph type="sldNum" sz="quarter" idx="12"/>
          </p:nvPr>
        </p:nvSpPr>
        <p:spPr/>
        <p:txBody>
          <a:bodyPr/>
          <a:lstStyle/>
          <a:p>
            <a:fld id="{9EA1AA69-EDB9-4143-818B-2B18FE6932EA}" type="slidenum">
              <a:rPr lang="en-GB" smtClean="0"/>
              <a:t>3</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3052319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a:grpSpLocks noChangeAspect="1"/>
          </p:cNvGrpSpPr>
          <p:nvPr/>
        </p:nvGrpSpPr>
        <p:grpSpPr>
          <a:xfrm>
            <a:off x="144000" y="504000"/>
            <a:ext cx="5400000" cy="2945466"/>
            <a:chOff x="2136000" y="1440000"/>
            <a:chExt cx="7920000" cy="4320001"/>
          </a:xfrm>
        </p:grpSpPr>
        <p:pic>
          <p:nvPicPr>
            <p:cNvPr id="14" name="Picture 13"/>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1"/>
              </p:custDataLst>
            </p:nvPr>
          </p:nvPicPr>
          <p:blipFill>
            <a:blip r:embed="rId8"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 name="Title 1"/>
          <p:cNvSpPr>
            <a:spLocks noGrp="1"/>
          </p:cNvSpPr>
          <p:nvPr>
            <p:ph type="title"/>
          </p:nvPr>
        </p:nvSpPr>
        <p:spPr/>
        <p:txBody>
          <a:bodyPr/>
          <a:lstStyle/>
          <a:p>
            <a:r>
              <a:rPr lang="en-US" dirty="0"/>
              <a:t>Incoherent vs. coherent motion – </a:t>
            </a:r>
            <a:r>
              <a:rPr lang="en-US" dirty="0" err="1"/>
              <a:t>octupoles</a:t>
            </a:r>
            <a:endParaRPr lang="en-US" dirty="0"/>
          </a:p>
        </p:txBody>
      </p:sp>
      <p:sp>
        <p:nvSpPr>
          <p:cNvPr id="3" name="Content Placeholder 2 1"/>
          <p:cNvSpPr>
            <a:spLocks noGrp="1"/>
          </p:cNvSpPr>
          <p:nvPr>
            <p:ph idx="1"/>
          </p:nvPr>
        </p:nvSpPr>
        <p:spPr>
          <a:xfrm>
            <a:off x="5976000" y="900000"/>
            <a:ext cx="5760000" cy="5400000"/>
          </a:xfrm>
        </p:spPr>
        <p:txBody>
          <a:bodyPr>
            <a:normAutofit/>
          </a:bodyPr>
          <a:lstStyle/>
          <a:p>
            <a:pPr algn="just">
              <a:lnSpc>
                <a:spcPct val="100000"/>
              </a:lnSpc>
            </a:pPr>
            <a:r>
              <a:rPr lang="en-US" sz="2000" dirty="0"/>
              <a:t>Let’s observe a system of five hundred particles:</a:t>
            </a:r>
          </a:p>
          <a:p>
            <a:pPr lvl="1" algn="just">
              <a:lnSpc>
                <a:spcPct val="100000"/>
              </a:lnSpc>
            </a:pPr>
            <a:r>
              <a:rPr lang="en-US" sz="1800" dirty="0"/>
              <a:t>When offset and in the presence of non-</a:t>
            </a:r>
            <a:r>
              <a:rPr lang="en-US" sz="1800" dirty="0" err="1"/>
              <a:t>linearities</a:t>
            </a:r>
            <a:r>
              <a:rPr lang="en-US" sz="1800" dirty="0"/>
              <a:t> (detuning with amplitude), all particles move </a:t>
            </a:r>
            <a:r>
              <a:rPr lang="en-US" sz="1800" b="1" dirty="0">
                <a:solidFill>
                  <a:srgbClr val="C00000"/>
                </a:solidFill>
              </a:rPr>
              <a:t>around the orbit at different tunes</a:t>
            </a:r>
            <a:r>
              <a:rPr lang="en-US" sz="1800" dirty="0"/>
              <a:t>. As a consequence, we can observe </a:t>
            </a:r>
            <a:r>
              <a:rPr lang="en-US" sz="1800" dirty="0" err="1"/>
              <a:t>filamentation</a:t>
            </a:r>
            <a:r>
              <a:rPr lang="en-US" sz="1800" dirty="0"/>
              <a:t> of the bunch in phase space. The </a:t>
            </a:r>
            <a:r>
              <a:rPr lang="en-US" sz="1800" b="1" dirty="0">
                <a:solidFill>
                  <a:srgbClr val="C00000"/>
                </a:solidFill>
              </a:rPr>
              <a:t>bunch </a:t>
            </a:r>
            <a:r>
              <a:rPr lang="en-US" sz="1800" b="1" dirty="0" err="1">
                <a:solidFill>
                  <a:srgbClr val="C00000"/>
                </a:solidFill>
              </a:rPr>
              <a:t>decoheres</a:t>
            </a:r>
            <a:r>
              <a:rPr lang="en-US" sz="1800" dirty="0"/>
              <a:t> and the emittance increases.</a:t>
            </a:r>
          </a:p>
        </p:txBody>
      </p:sp>
      <p:sp>
        <p:nvSpPr>
          <p:cNvPr id="23" name="Rectangle 22"/>
          <p:cNvSpPr/>
          <p:nvPr/>
        </p:nvSpPr>
        <p:spPr>
          <a:xfrm>
            <a:off x="3384000" y="972000"/>
            <a:ext cx="936000" cy="648000"/>
          </a:xfrm>
          <a:prstGeom prst="rect">
            <a:avLst/>
          </a:prstGeom>
          <a:solidFill>
            <a:schemeClr val="accent4">
              <a:alpha val="90000"/>
            </a:schemeClr>
          </a:solidFill>
          <a:ln>
            <a:noFill/>
          </a:ln>
          <a:scene3d>
            <a:camera prst="isometricOffAxis2Right">
              <a:rot lat="900000" lon="18000000" rev="0"/>
            </a:camera>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00000" y="3168000"/>
            <a:ext cx="9792000" cy="3264000"/>
          </a:xfrm>
          <a:prstGeom prst="rect">
            <a:avLst/>
          </a:prstGeom>
        </p:spPr>
      </p:pic>
      <p:sp>
        <p:nvSpPr>
          <p:cNvPr id="21" name="Arc 20"/>
          <p:cNvSpPr>
            <a:spLocks/>
          </p:cNvSpPr>
          <p:nvPr/>
        </p:nvSpPr>
        <p:spPr>
          <a:xfrm>
            <a:off x="2270059" y="3978153"/>
            <a:ext cx="1440000" cy="1296000"/>
          </a:xfrm>
          <a:prstGeom prst="arc">
            <a:avLst>
              <a:gd name="adj1" fmla="val 6241053"/>
              <a:gd name="adj2" fmla="val 15794624"/>
            </a:avLst>
          </a:prstGeom>
          <a:ln w="38100">
            <a:solidFill>
              <a:srgbClr val="FF0000"/>
            </a:solidFill>
            <a:headEnd type="none"/>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Arc 23"/>
          <p:cNvSpPr>
            <a:spLocks/>
          </p:cNvSpPr>
          <p:nvPr/>
        </p:nvSpPr>
        <p:spPr>
          <a:xfrm>
            <a:off x="2691683" y="4391697"/>
            <a:ext cx="504000" cy="504000"/>
          </a:xfrm>
          <a:prstGeom prst="arc">
            <a:avLst>
              <a:gd name="adj1" fmla="val 7642730"/>
              <a:gd name="adj2" fmla="val 15143449"/>
            </a:avLst>
          </a:prstGeom>
          <a:ln w="38100">
            <a:solidFill>
              <a:schemeClr val="accent5">
                <a:lumMod val="75000"/>
              </a:schemeClr>
            </a:solidFill>
            <a:headEnd type="none"/>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TextBox 27"/>
          <p:cNvSpPr txBox="1"/>
          <p:nvPr/>
        </p:nvSpPr>
        <p:spPr>
          <a:xfrm>
            <a:off x="2448000" y="3528000"/>
            <a:ext cx="731803" cy="369332"/>
          </a:xfrm>
          <a:prstGeom prst="rect">
            <a:avLst/>
          </a:prstGeom>
          <a:solidFill>
            <a:schemeClr val="bg1">
              <a:alpha val="40000"/>
            </a:schemeClr>
          </a:solidFill>
        </p:spPr>
        <p:txBody>
          <a:bodyPr wrap="none" rtlCol="0">
            <a:spAutoFit/>
          </a:bodyPr>
          <a:lstStyle/>
          <a:p>
            <a:r>
              <a:rPr lang="en-US" b="1" dirty="0">
                <a:solidFill>
                  <a:srgbClr val="FF0000"/>
                </a:solidFill>
              </a:rPr>
              <a:t>faster</a:t>
            </a:r>
          </a:p>
        </p:txBody>
      </p:sp>
      <p:sp>
        <p:nvSpPr>
          <p:cNvPr id="29" name="TextBox 28"/>
          <p:cNvSpPr txBox="1"/>
          <p:nvPr/>
        </p:nvSpPr>
        <p:spPr>
          <a:xfrm>
            <a:off x="2880000" y="4032000"/>
            <a:ext cx="822020" cy="369332"/>
          </a:xfrm>
          <a:prstGeom prst="rect">
            <a:avLst/>
          </a:prstGeom>
          <a:solidFill>
            <a:schemeClr val="bg1">
              <a:alpha val="40000"/>
            </a:schemeClr>
          </a:solidFill>
        </p:spPr>
        <p:txBody>
          <a:bodyPr wrap="none" rtlCol="0">
            <a:spAutoFit/>
          </a:bodyPr>
          <a:lstStyle/>
          <a:p>
            <a:r>
              <a:rPr lang="en-US" b="1" dirty="0">
                <a:solidFill>
                  <a:schemeClr val="accent5">
                    <a:lumMod val="75000"/>
                  </a:schemeClr>
                </a:solidFill>
              </a:rPr>
              <a:t>slower</a:t>
            </a:r>
          </a:p>
        </p:txBody>
      </p:sp>
      <p:sp>
        <p:nvSpPr>
          <p:cNvPr id="6" name="Slide Number Placeholder 5"/>
          <p:cNvSpPr>
            <a:spLocks noGrp="1"/>
          </p:cNvSpPr>
          <p:nvPr>
            <p:ph type="sldNum" sz="quarter" idx="12"/>
          </p:nvPr>
        </p:nvSpPr>
        <p:spPr/>
        <p:txBody>
          <a:bodyPr/>
          <a:lstStyle/>
          <a:p>
            <a:fld id="{9EA1AA69-EDB9-4143-818B-2B18FE6932EA}" type="slidenum">
              <a:rPr lang="en-GB" smtClean="0"/>
              <a:t>30</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2086581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4" grpId="0" animBg="1"/>
      <p:bldP spid="28" grpId="0" animBg="1"/>
      <p:bldP spid="2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a:grpSpLocks noChangeAspect="1"/>
          </p:cNvGrpSpPr>
          <p:nvPr/>
        </p:nvGrpSpPr>
        <p:grpSpPr>
          <a:xfrm>
            <a:off x="144000" y="504000"/>
            <a:ext cx="5400000" cy="2945466"/>
            <a:chOff x="2136000" y="1440000"/>
            <a:chExt cx="7920000" cy="4320001"/>
          </a:xfrm>
        </p:grpSpPr>
        <p:pic>
          <p:nvPicPr>
            <p:cNvPr id="14" name="Picture 13"/>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5"/>
              </p:custDataLst>
            </p:nvPr>
          </p:nvPicPr>
          <p:blipFill>
            <a:blip r:embed="rId12"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6"/>
              </p:custDataLst>
            </p:nvPr>
          </p:nvPicPr>
          <p:blipFill>
            <a:blip r:embed="rId13"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 name="Title 1"/>
          <p:cNvSpPr>
            <a:spLocks noGrp="1"/>
          </p:cNvSpPr>
          <p:nvPr>
            <p:ph type="title"/>
          </p:nvPr>
        </p:nvSpPr>
        <p:spPr/>
        <p:txBody>
          <a:bodyPr/>
          <a:lstStyle/>
          <a:p>
            <a:r>
              <a:rPr lang="en-US" dirty="0"/>
              <a:t>Incoherent vs. coherent motion – </a:t>
            </a:r>
            <a:r>
              <a:rPr lang="en-US" dirty="0" err="1"/>
              <a:t>octupoles</a:t>
            </a:r>
            <a:endParaRPr lang="en-US" dirty="0"/>
          </a:p>
        </p:txBody>
      </p:sp>
      <p:sp>
        <p:nvSpPr>
          <p:cNvPr id="3" name="Content Placeholder 2 1"/>
          <p:cNvSpPr>
            <a:spLocks noGrp="1"/>
          </p:cNvSpPr>
          <p:nvPr>
            <p:ph idx="1"/>
          </p:nvPr>
        </p:nvSpPr>
        <p:spPr>
          <a:xfrm>
            <a:off x="5976000" y="900000"/>
            <a:ext cx="5760000" cy="5400000"/>
          </a:xfrm>
        </p:spPr>
        <p:txBody>
          <a:bodyPr>
            <a:normAutofit/>
          </a:bodyPr>
          <a:lstStyle/>
          <a:p>
            <a:pPr algn="just">
              <a:lnSpc>
                <a:spcPct val="100000"/>
              </a:lnSpc>
            </a:pPr>
            <a:r>
              <a:rPr lang="en-US" sz="2000" dirty="0"/>
              <a:t>Let’s observe a system of five hundred particles:</a:t>
            </a:r>
          </a:p>
          <a:p>
            <a:pPr lvl="1" algn="just">
              <a:lnSpc>
                <a:spcPct val="100000"/>
              </a:lnSpc>
            </a:pPr>
            <a:r>
              <a:rPr lang="en-US" sz="1800" dirty="0"/>
              <a:t>When offset and in the presence of non-</a:t>
            </a:r>
            <a:r>
              <a:rPr lang="en-US" sz="1800" dirty="0" err="1"/>
              <a:t>linearities</a:t>
            </a:r>
            <a:r>
              <a:rPr lang="en-US" sz="1800" dirty="0"/>
              <a:t> (detuning with amplitude), all particles move </a:t>
            </a:r>
            <a:r>
              <a:rPr lang="en-US" sz="1800" b="1" dirty="0">
                <a:solidFill>
                  <a:srgbClr val="C00000"/>
                </a:solidFill>
              </a:rPr>
              <a:t>around the orbit at different tunes</a:t>
            </a:r>
            <a:r>
              <a:rPr lang="en-US" sz="1800" dirty="0"/>
              <a:t>. As a consequence, we can observe </a:t>
            </a:r>
            <a:r>
              <a:rPr lang="en-US" sz="1800" dirty="0" err="1"/>
              <a:t>filamentation</a:t>
            </a:r>
            <a:r>
              <a:rPr lang="en-US" sz="1800" dirty="0"/>
              <a:t> of the bunch in phase space. The </a:t>
            </a:r>
            <a:r>
              <a:rPr lang="en-US" sz="1800" b="1" dirty="0">
                <a:solidFill>
                  <a:srgbClr val="C00000"/>
                </a:solidFill>
              </a:rPr>
              <a:t>bunch </a:t>
            </a:r>
            <a:r>
              <a:rPr lang="en-US" sz="1800" b="1" dirty="0" err="1">
                <a:solidFill>
                  <a:srgbClr val="C00000"/>
                </a:solidFill>
              </a:rPr>
              <a:t>decoheres</a:t>
            </a:r>
            <a:r>
              <a:rPr lang="en-US" sz="1800" dirty="0"/>
              <a:t> and the emittance increases.</a:t>
            </a:r>
          </a:p>
        </p:txBody>
      </p:sp>
      <p:pic>
        <p:nvPicPr>
          <p:cNvPr id="15" name="output">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4"/>
          <a:stretch>
            <a:fillRect/>
          </a:stretch>
        </p:blipFill>
        <p:spPr>
          <a:xfrm>
            <a:off x="1200000" y="3168000"/>
            <a:ext cx="9792000" cy="3264000"/>
          </a:xfrm>
          <a:prstGeom prst="rect">
            <a:avLst/>
          </a:prstGeom>
        </p:spPr>
      </p:pic>
      <p:sp>
        <p:nvSpPr>
          <p:cNvPr id="23" name="Rectangle 22"/>
          <p:cNvSpPr/>
          <p:nvPr/>
        </p:nvSpPr>
        <p:spPr>
          <a:xfrm>
            <a:off x="3384000" y="972000"/>
            <a:ext cx="936000" cy="648000"/>
          </a:xfrm>
          <a:prstGeom prst="rect">
            <a:avLst/>
          </a:prstGeom>
          <a:solidFill>
            <a:schemeClr val="accent4">
              <a:alpha val="90000"/>
            </a:schemeClr>
          </a:solidFill>
          <a:ln>
            <a:noFill/>
          </a:ln>
          <a:scene3d>
            <a:camera prst="isometricOffAxis2Right">
              <a:rot lat="900000" lon="18000000" rev="0"/>
            </a:camera>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9EA1AA69-EDB9-4143-818B-2B18FE6932EA}" type="slidenum">
              <a:rPr lang="en-GB" smtClean="0"/>
              <a:t>31</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3334096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875"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5"/>
                </p:tgtEl>
              </p:cMediaNode>
            </p:video>
            <p:seq concurrent="1" nextAc="seek">
              <p:cTn id="8" restart="whenNotActive" fill="hold" evtFilter="cancelBubble" nodeType="interactiveSeq">
                <p:stCondLst>
                  <p:cond evt="onClick" delay="0">
                    <p:tgtEl>
                      <p:spTgt spid="1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5"/>
                                        </p:tgtEl>
                                      </p:cBhvr>
                                    </p:cmd>
                                  </p:childTnLst>
                                </p:cTn>
                              </p:par>
                            </p:childTnLst>
                          </p:cTn>
                        </p:par>
                      </p:childTnLst>
                    </p:cTn>
                  </p:par>
                </p:childTnLst>
              </p:cTn>
              <p:nextCondLst>
                <p:cond evt="onClick" delay="0">
                  <p:tgtEl>
                    <p:spTgt spid="15"/>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a:grpSpLocks noChangeAspect="1"/>
          </p:cNvGrpSpPr>
          <p:nvPr/>
        </p:nvGrpSpPr>
        <p:grpSpPr>
          <a:xfrm>
            <a:off x="144000" y="504000"/>
            <a:ext cx="5400000" cy="2945466"/>
            <a:chOff x="2136000" y="1440000"/>
            <a:chExt cx="7920000" cy="4320001"/>
          </a:xfrm>
        </p:grpSpPr>
        <p:pic>
          <p:nvPicPr>
            <p:cNvPr id="14" name="Picture 13"/>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1"/>
              </p:custDataLst>
            </p:nvPr>
          </p:nvPicPr>
          <p:blipFill>
            <a:blip r:embed="rId8"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 name="Title 1"/>
          <p:cNvSpPr>
            <a:spLocks noGrp="1"/>
          </p:cNvSpPr>
          <p:nvPr>
            <p:ph type="title"/>
          </p:nvPr>
        </p:nvSpPr>
        <p:spPr/>
        <p:txBody>
          <a:bodyPr/>
          <a:lstStyle/>
          <a:p>
            <a:r>
              <a:rPr lang="en-US" dirty="0"/>
              <a:t>Incoherent vs. coherent motion – </a:t>
            </a:r>
            <a:r>
              <a:rPr lang="en-US" dirty="0" err="1"/>
              <a:t>octupoles</a:t>
            </a:r>
            <a:endParaRPr lang="en-US" dirty="0"/>
          </a:p>
        </p:txBody>
      </p:sp>
      <p:sp>
        <p:nvSpPr>
          <p:cNvPr id="3" name="Content Placeholder 2 1"/>
          <p:cNvSpPr>
            <a:spLocks noGrp="1"/>
          </p:cNvSpPr>
          <p:nvPr>
            <p:ph idx="1"/>
          </p:nvPr>
        </p:nvSpPr>
        <p:spPr>
          <a:xfrm>
            <a:off x="5976000" y="900000"/>
            <a:ext cx="5760000" cy="5400000"/>
          </a:xfrm>
        </p:spPr>
        <p:txBody>
          <a:bodyPr>
            <a:normAutofit/>
          </a:bodyPr>
          <a:lstStyle/>
          <a:p>
            <a:pPr algn="just">
              <a:lnSpc>
                <a:spcPct val="100000"/>
              </a:lnSpc>
            </a:pPr>
            <a:r>
              <a:rPr lang="en-US" sz="2000" dirty="0"/>
              <a:t>Let’s observe a system of five hundred particles:</a:t>
            </a:r>
          </a:p>
          <a:p>
            <a:pPr lvl="1" algn="just">
              <a:lnSpc>
                <a:spcPct val="100000"/>
              </a:lnSpc>
            </a:pPr>
            <a:r>
              <a:rPr lang="en-US" sz="1800" dirty="0"/>
              <a:t>When offset and in the presence of non-</a:t>
            </a:r>
            <a:r>
              <a:rPr lang="en-US" sz="1800" dirty="0" err="1"/>
              <a:t>linearities</a:t>
            </a:r>
            <a:r>
              <a:rPr lang="en-US" sz="1800" dirty="0"/>
              <a:t> (detuning with amplitude), all particles move </a:t>
            </a:r>
            <a:r>
              <a:rPr lang="en-US" sz="1800" b="1" dirty="0">
                <a:solidFill>
                  <a:srgbClr val="C00000"/>
                </a:solidFill>
              </a:rPr>
              <a:t>around the orbit at different tunes</a:t>
            </a:r>
            <a:r>
              <a:rPr lang="en-US" sz="1800" dirty="0"/>
              <a:t>. As a consequence, we can observe </a:t>
            </a:r>
            <a:r>
              <a:rPr lang="en-US" sz="1800" dirty="0" err="1"/>
              <a:t>filamentation</a:t>
            </a:r>
            <a:r>
              <a:rPr lang="en-US" sz="1800" dirty="0"/>
              <a:t> of the bunch in phase space. The</a:t>
            </a:r>
            <a:r>
              <a:rPr lang="en-US" sz="1800" b="1" dirty="0">
                <a:solidFill>
                  <a:srgbClr val="C00000"/>
                </a:solidFill>
              </a:rPr>
              <a:t> bunch </a:t>
            </a:r>
            <a:r>
              <a:rPr lang="en-US" sz="1800" b="1" dirty="0" err="1">
                <a:solidFill>
                  <a:srgbClr val="C00000"/>
                </a:solidFill>
              </a:rPr>
              <a:t>decoheres</a:t>
            </a:r>
            <a:r>
              <a:rPr lang="en-US" sz="1800" dirty="0"/>
              <a:t> and the emittance increases.</a:t>
            </a:r>
          </a:p>
        </p:txBody>
      </p:sp>
      <p:sp>
        <p:nvSpPr>
          <p:cNvPr id="23" name="Rectangle 22"/>
          <p:cNvSpPr/>
          <p:nvPr/>
        </p:nvSpPr>
        <p:spPr>
          <a:xfrm>
            <a:off x="3384000" y="972000"/>
            <a:ext cx="936000" cy="648000"/>
          </a:xfrm>
          <a:prstGeom prst="rect">
            <a:avLst/>
          </a:prstGeom>
          <a:solidFill>
            <a:schemeClr val="accent4">
              <a:alpha val="90000"/>
            </a:schemeClr>
          </a:solidFill>
          <a:ln>
            <a:noFill/>
          </a:ln>
          <a:scene3d>
            <a:camera prst="isometricOffAxis2Right">
              <a:rot lat="900000" lon="18000000" rev="0"/>
            </a:camera>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00000" y="3168000"/>
            <a:ext cx="9792000" cy="3264000"/>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32</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1237985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a:grpSpLocks noChangeAspect="1"/>
          </p:cNvGrpSpPr>
          <p:nvPr/>
        </p:nvGrpSpPr>
        <p:grpSpPr>
          <a:xfrm>
            <a:off x="144000" y="504000"/>
            <a:ext cx="5400000" cy="2945466"/>
            <a:chOff x="2136000" y="1440000"/>
            <a:chExt cx="7920000" cy="4320001"/>
          </a:xfrm>
        </p:grpSpPr>
        <p:pic>
          <p:nvPicPr>
            <p:cNvPr id="14" name="Picture 13"/>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1"/>
              </p:custDataLst>
            </p:nvPr>
          </p:nvPicPr>
          <p:blipFill>
            <a:blip r:embed="rId8"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 name="Title 1"/>
          <p:cNvSpPr>
            <a:spLocks noGrp="1"/>
          </p:cNvSpPr>
          <p:nvPr>
            <p:ph type="title"/>
          </p:nvPr>
        </p:nvSpPr>
        <p:spPr/>
        <p:txBody>
          <a:bodyPr/>
          <a:lstStyle/>
          <a:p>
            <a:r>
              <a:rPr lang="en-US" dirty="0"/>
              <a:t>Incoherent vs. coherent motion – </a:t>
            </a:r>
            <a:r>
              <a:rPr lang="en-US" dirty="0" err="1"/>
              <a:t>octupoles</a:t>
            </a:r>
            <a:endParaRPr lang="en-US" dirty="0"/>
          </a:p>
        </p:txBody>
      </p:sp>
      <p:sp>
        <p:nvSpPr>
          <p:cNvPr id="3" name="Content Placeholder 2 1"/>
          <p:cNvSpPr>
            <a:spLocks noGrp="1"/>
          </p:cNvSpPr>
          <p:nvPr>
            <p:ph idx="1"/>
          </p:nvPr>
        </p:nvSpPr>
        <p:spPr>
          <a:xfrm>
            <a:off x="5976000" y="900000"/>
            <a:ext cx="5760000" cy="5400000"/>
          </a:xfrm>
        </p:spPr>
        <p:txBody>
          <a:bodyPr>
            <a:normAutofit/>
          </a:bodyPr>
          <a:lstStyle/>
          <a:p>
            <a:pPr algn="just">
              <a:lnSpc>
                <a:spcPct val="100000"/>
              </a:lnSpc>
            </a:pPr>
            <a:r>
              <a:rPr lang="en-US" sz="2000" dirty="0"/>
              <a:t>Let’s observe a system of five hundred particles:</a:t>
            </a:r>
          </a:p>
          <a:p>
            <a:pPr lvl="1" algn="just">
              <a:lnSpc>
                <a:spcPct val="100000"/>
              </a:lnSpc>
            </a:pPr>
            <a:r>
              <a:rPr lang="en-US" sz="1800" dirty="0"/>
              <a:t>When offset and in the presence of non-</a:t>
            </a:r>
            <a:r>
              <a:rPr lang="en-US" sz="1800" dirty="0" err="1"/>
              <a:t>linearities</a:t>
            </a:r>
            <a:r>
              <a:rPr lang="en-US" sz="1800" dirty="0"/>
              <a:t> (detuning with amplitude), all particles move </a:t>
            </a:r>
            <a:r>
              <a:rPr lang="en-US" sz="1800" b="1" dirty="0">
                <a:solidFill>
                  <a:srgbClr val="C00000"/>
                </a:solidFill>
              </a:rPr>
              <a:t>around the orbit at different tunes</a:t>
            </a:r>
            <a:r>
              <a:rPr lang="en-US" sz="1800" dirty="0"/>
              <a:t>. As a consequence, we can observe </a:t>
            </a:r>
            <a:r>
              <a:rPr lang="en-US" sz="1800" dirty="0" err="1"/>
              <a:t>filamentation</a:t>
            </a:r>
            <a:r>
              <a:rPr lang="en-US" sz="1800" dirty="0"/>
              <a:t> of the bunch in phase space. The</a:t>
            </a:r>
            <a:r>
              <a:rPr lang="en-US" sz="1800" b="1" dirty="0">
                <a:solidFill>
                  <a:srgbClr val="C00000"/>
                </a:solidFill>
              </a:rPr>
              <a:t> bunch </a:t>
            </a:r>
            <a:r>
              <a:rPr lang="en-US" sz="1800" b="1" dirty="0" err="1">
                <a:solidFill>
                  <a:srgbClr val="C00000"/>
                </a:solidFill>
              </a:rPr>
              <a:t>decoheres</a:t>
            </a:r>
            <a:r>
              <a:rPr lang="en-US" sz="1800" dirty="0"/>
              <a:t> and the emittance increases.</a:t>
            </a:r>
          </a:p>
        </p:txBody>
      </p:sp>
      <p:sp>
        <p:nvSpPr>
          <p:cNvPr id="23" name="Rectangle 22"/>
          <p:cNvSpPr/>
          <p:nvPr/>
        </p:nvSpPr>
        <p:spPr>
          <a:xfrm>
            <a:off x="3384000" y="972000"/>
            <a:ext cx="936000" cy="648000"/>
          </a:xfrm>
          <a:prstGeom prst="rect">
            <a:avLst/>
          </a:prstGeom>
          <a:solidFill>
            <a:schemeClr val="accent4">
              <a:alpha val="90000"/>
            </a:schemeClr>
          </a:solidFill>
          <a:ln>
            <a:noFill/>
          </a:ln>
          <a:scene3d>
            <a:camera prst="isometricOffAxis2Right">
              <a:rot lat="900000" lon="18000000" rev="0"/>
            </a:camera>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00000" y="3168000"/>
            <a:ext cx="9792000" cy="3264000"/>
          </a:xfrm>
          <a:prstGeom prst="rect">
            <a:avLst/>
          </a:prstGeom>
        </p:spPr>
      </p:pic>
      <p:grpSp>
        <p:nvGrpSpPr>
          <p:cNvPr id="9" name="Group 8"/>
          <p:cNvGrpSpPr/>
          <p:nvPr/>
        </p:nvGrpSpPr>
        <p:grpSpPr>
          <a:xfrm>
            <a:off x="6156000" y="900000"/>
            <a:ext cx="5760000" cy="3840000"/>
            <a:chOff x="6156000" y="900000"/>
            <a:chExt cx="5760000" cy="3840000"/>
          </a:xfrm>
        </p:grpSpPr>
        <p:pic>
          <p:nvPicPr>
            <p:cNvPr id="20" name="Picture 1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156000" y="900000"/>
              <a:ext cx="5760000" cy="3840000"/>
            </a:xfrm>
            <a:prstGeom prst="rect">
              <a:avLst/>
            </a:prstGeom>
            <a:ln>
              <a:noFill/>
            </a:ln>
            <a:effectLst>
              <a:outerShdw blurRad="190500" algn="tl" rotWithShape="0">
                <a:srgbClr val="000000">
                  <a:alpha val="70000"/>
                </a:srgbClr>
              </a:outerShdw>
            </a:effectLst>
          </p:spPr>
        </p:pic>
        <p:sp>
          <p:nvSpPr>
            <p:cNvPr id="21" name="TextBox 20"/>
            <p:cNvSpPr txBox="1"/>
            <p:nvPr/>
          </p:nvSpPr>
          <p:spPr>
            <a:xfrm>
              <a:off x="8856000" y="1116000"/>
              <a:ext cx="2700000" cy="1080000"/>
            </a:xfrm>
            <a:prstGeom prst="rect">
              <a:avLst/>
            </a:prstGeom>
            <a:noFill/>
          </p:spPr>
          <p:txBody>
            <a:bodyPr wrap="square" rtlCol="0">
              <a:noAutofit/>
            </a:bodyPr>
            <a:lstStyle/>
            <a:p>
              <a:pPr algn="just"/>
              <a:r>
                <a:rPr lang="en-US" sz="1600" b="1" dirty="0">
                  <a:solidFill>
                    <a:schemeClr val="accent6">
                      <a:lumMod val="75000"/>
                    </a:schemeClr>
                  </a:solidFill>
                </a:rPr>
                <a:t>A frequency analysis of the coherent (red) line shows a strong spread of several tune lines</a:t>
              </a:r>
            </a:p>
          </p:txBody>
        </p:sp>
      </p:grpSp>
      <p:grpSp>
        <p:nvGrpSpPr>
          <p:cNvPr id="15" name="Group 14"/>
          <p:cNvGrpSpPr/>
          <p:nvPr/>
        </p:nvGrpSpPr>
        <p:grpSpPr>
          <a:xfrm>
            <a:off x="936000" y="2016000"/>
            <a:ext cx="5760000" cy="4320000"/>
            <a:chOff x="936000" y="2016000"/>
            <a:chExt cx="5760000" cy="4320000"/>
          </a:xfrm>
        </p:grpSpPr>
        <p:pic>
          <p:nvPicPr>
            <p:cNvPr id="24" name="Picture 23"/>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36000" y="2016000"/>
              <a:ext cx="5760000" cy="4320000"/>
            </a:xfrm>
            <a:prstGeom prst="rect">
              <a:avLst/>
            </a:prstGeom>
            <a:ln>
              <a:noFill/>
            </a:ln>
            <a:effectLst>
              <a:outerShdw blurRad="190500" algn="tl" rotWithShape="0">
                <a:srgbClr val="000000">
                  <a:alpha val="70000"/>
                </a:srgbClr>
              </a:outerShdw>
            </a:effectLst>
          </p:spPr>
        </p:pic>
        <p:sp>
          <p:nvSpPr>
            <p:cNvPr id="28" name="Rectangle 27"/>
            <p:cNvSpPr/>
            <p:nvPr/>
          </p:nvSpPr>
          <p:spPr>
            <a:xfrm>
              <a:off x="1872000" y="4572000"/>
              <a:ext cx="1476000" cy="1134000"/>
            </a:xfrm>
            <a:prstGeom prst="rect">
              <a:avLst/>
            </a:prstGeom>
            <a:noFill/>
            <a:ln w="19050">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3528988" y="2304000"/>
              <a:ext cx="2700000" cy="1800000"/>
            </a:xfrm>
            <a:prstGeom prst="rect">
              <a:avLst/>
            </a:prstGeom>
            <a:solidFill>
              <a:schemeClr val="bg1">
                <a:alpha val="80000"/>
              </a:schemeClr>
            </a:solidFill>
          </p:spPr>
          <p:txBody>
            <a:bodyPr wrap="square" rtlCol="0">
              <a:noAutofit/>
            </a:bodyPr>
            <a:lstStyle/>
            <a:p>
              <a:pPr algn="just"/>
              <a:r>
                <a:rPr lang="en-US" sz="1600" b="1" dirty="0">
                  <a:solidFill>
                    <a:schemeClr val="accent6">
                      <a:lumMod val="75000"/>
                    </a:schemeClr>
                  </a:solidFill>
                </a:rPr>
                <a:t>A frequency analysis of each particle shows that all particles are oscillating at different tunes – dispatching from the coherent tune and forming the </a:t>
              </a:r>
              <a:r>
                <a:rPr lang="en-US" sz="1600" b="1" dirty="0">
                  <a:solidFill>
                    <a:srgbClr val="FF0000"/>
                  </a:solidFill>
                </a:rPr>
                <a:t>tune footprint </a:t>
              </a:r>
              <a:r>
                <a:rPr lang="en-US" sz="1600" b="1" dirty="0">
                  <a:solidFill>
                    <a:schemeClr val="accent6">
                      <a:lumMod val="75000"/>
                    </a:schemeClr>
                  </a:solidFill>
                </a:rPr>
                <a:t>in tune space</a:t>
              </a:r>
            </a:p>
          </p:txBody>
        </p:sp>
      </p:grpSp>
      <p:sp>
        <p:nvSpPr>
          <p:cNvPr id="6" name="Slide Number Placeholder 5"/>
          <p:cNvSpPr>
            <a:spLocks noGrp="1"/>
          </p:cNvSpPr>
          <p:nvPr>
            <p:ph type="sldNum" sz="quarter" idx="12"/>
          </p:nvPr>
        </p:nvSpPr>
        <p:spPr/>
        <p:txBody>
          <a:bodyPr/>
          <a:lstStyle/>
          <a:p>
            <a:fld id="{9EA1AA69-EDB9-4143-818B-2B18FE6932EA}" type="slidenum">
              <a:rPr lang="en-GB" smtClean="0"/>
              <a:t>33</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2523897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26800" y="3132000"/>
            <a:ext cx="10800000" cy="3240000"/>
          </a:xfrm>
          <a:prstGeom prst="rect">
            <a:avLst/>
          </a:prstGeom>
        </p:spPr>
      </p:pic>
      <p:grpSp>
        <p:nvGrpSpPr>
          <p:cNvPr id="7" name="Group 6"/>
          <p:cNvGrpSpPr>
            <a:grpSpLocks noChangeAspect="1"/>
          </p:cNvGrpSpPr>
          <p:nvPr/>
        </p:nvGrpSpPr>
        <p:grpSpPr>
          <a:xfrm>
            <a:off x="144000" y="504000"/>
            <a:ext cx="5400000" cy="2945466"/>
            <a:chOff x="2136000" y="1440000"/>
            <a:chExt cx="7920000" cy="4320001"/>
          </a:xfrm>
        </p:grpSpPr>
        <p:pic>
          <p:nvPicPr>
            <p:cNvPr id="14" name="Picture 13"/>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2"/>
              </p:custDataLst>
            </p:nvPr>
          </p:nvPicPr>
          <p:blipFill>
            <a:blip r:embed="rId10"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3"/>
              </p:custDataLst>
            </p:nvPr>
          </p:nvPicPr>
          <p:blipFill>
            <a:blip r:embed="rId11"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4"/>
              </p:custDataLst>
            </p:nvPr>
          </p:nvPicPr>
          <p:blipFill>
            <a:blip r:embed="rId12"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5"/>
              </p:custDataLst>
            </p:nvPr>
          </p:nvPicPr>
          <p:blipFill>
            <a:blip r:embed="rId13"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 name="Title 1"/>
          <p:cNvSpPr>
            <a:spLocks noGrp="1"/>
          </p:cNvSpPr>
          <p:nvPr>
            <p:ph type="title"/>
          </p:nvPr>
        </p:nvSpPr>
        <p:spPr/>
        <p:txBody>
          <a:bodyPr/>
          <a:lstStyle/>
          <a:p>
            <a:r>
              <a:rPr lang="en-US" dirty="0"/>
              <a:t>Incoherent vs. coherent motion – chromaticity</a:t>
            </a:r>
          </a:p>
        </p:txBody>
      </p:sp>
      <p:sp>
        <p:nvSpPr>
          <p:cNvPr id="3" name="Content Placeholder 2 1"/>
          <p:cNvSpPr>
            <a:spLocks noGrp="1"/>
          </p:cNvSpPr>
          <p:nvPr>
            <p:ph idx="1"/>
          </p:nvPr>
        </p:nvSpPr>
        <p:spPr>
          <a:xfrm>
            <a:off x="5976000" y="900000"/>
            <a:ext cx="5760000" cy="5400000"/>
          </a:xfrm>
        </p:spPr>
        <p:txBody>
          <a:bodyPr>
            <a:normAutofit/>
          </a:bodyPr>
          <a:lstStyle/>
          <a:p>
            <a:pPr algn="just">
              <a:lnSpc>
                <a:spcPct val="100000"/>
              </a:lnSpc>
            </a:pPr>
            <a:r>
              <a:rPr lang="en-US" sz="2000" dirty="0"/>
              <a:t>Let’s observe a system of five hundred particles:</a:t>
            </a:r>
          </a:p>
          <a:p>
            <a:pPr lvl="1" algn="just">
              <a:lnSpc>
                <a:spcPct val="100000"/>
              </a:lnSpc>
            </a:pPr>
            <a:r>
              <a:rPr lang="en-US" sz="1800" dirty="0"/>
              <a:t>When offset and in the presence of chromatic effects (detuning with energy offset), all particles move </a:t>
            </a:r>
            <a:r>
              <a:rPr lang="en-US" sz="1800" b="1" dirty="0">
                <a:solidFill>
                  <a:srgbClr val="C00000"/>
                </a:solidFill>
              </a:rPr>
              <a:t>around the orbit at different tunes</a:t>
            </a:r>
            <a:r>
              <a:rPr lang="en-US" sz="1800" dirty="0"/>
              <a:t>. However, this detuning is not constant, but changes as the particles undergo synchrotron motion. As a result, the</a:t>
            </a:r>
            <a:r>
              <a:rPr lang="en-US" sz="1800" b="1" dirty="0">
                <a:solidFill>
                  <a:srgbClr val="C00000"/>
                </a:solidFill>
              </a:rPr>
              <a:t> bunch </a:t>
            </a:r>
            <a:r>
              <a:rPr lang="en-US" sz="1800" b="1" dirty="0" err="1">
                <a:solidFill>
                  <a:srgbClr val="C00000"/>
                </a:solidFill>
              </a:rPr>
              <a:t>decoheres</a:t>
            </a:r>
            <a:r>
              <a:rPr lang="en-US" sz="1800" dirty="0"/>
              <a:t> but then </a:t>
            </a:r>
            <a:r>
              <a:rPr lang="en-US" sz="1800" b="1" dirty="0" err="1">
                <a:solidFill>
                  <a:srgbClr val="C00000"/>
                </a:solidFill>
              </a:rPr>
              <a:t>recoheres</a:t>
            </a:r>
            <a:r>
              <a:rPr lang="en-US" sz="1800" dirty="0"/>
              <a:t>.</a:t>
            </a:r>
          </a:p>
        </p:txBody>
      </p:sp>
      <p:sp>
        <p:nvSpPr>
          <p:cNvPr id="23" name="Rectangle 22"/>
          <p:cNvSpPr/>
          <p:nvPr/>
        </p:nvSpPr>
        <p:spPr>
          <a:xfrm>
            <a:off x="3384000" y="972000"/>
            <a:ext cx="936000" cy="648000"/>
          </a:xfrm>
          <a:prstGeom prst="rect">
            <a:avLst/>
          </a:prstGeom>
          <a:solidFill>
            <a:schemeClr val="accent4">
              <a:alpha val="90000"/>
            </a:schemeClr>
          </a:solidFill>
          <a:ln>
            <a:noFill/>
          </a:ln>
          <a:scene3d>
            <a:camera prst="isometricOffAxis2Right">
              <a:rot lat="900000" lon="18000000" rev="0"/>
            </a:camera>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p:cNvPicPr>
            <a:picLocks noChangeAspect="1"/>
          </p:cNvPicPr>
          <p:nvPr>
            <p:custDataLst>
              <p:tags r:id="rId1"/>
            </p:custDataLst>
          </p:nvPr>
        </p:nvPicPr>
        <p:blipFill>
          <a:blip r:embed="rId14" cstate="print">
            <a:extLst>
              <a:ext uri="{28A0092B-C50C-407E-A947-70E740481C1C}">
                <a14:useLocalDpi xmlns:a14="http://schemas.microsoft.com/office/drawing/2010/main" val="0"/>
              </a:ext>
            </a:extLst>
          </a:blip>
          <a:stretch>
            <a:fillRect/>
          </a:stretch>
        </p:blipFill>
        <p:spPr>
          <a:xfrm>
            <a:off x="4896000" y="2880000"/>
            <a:ext cx="1348571" cy="268191"/>
          </a:xfrm>
          <a:prstGeom prst="rect">
            <a:avLst/>
          </a:prstGeom>
        </p:spPr>
      </p:pic>
      <p:sp>
        <p:nvSpPr>
          <p:cNvPr id="15" name="Arc 14"/>
          <p:cNvSpPr/>
          <p:nvPr/>
        </p:nvSpPr>
        <p:spPr>
          <a:xfrm>
            <a:off x="2952000" y="4752000"/>
            <a:ext cx="1944000" cy="576000"/>
          </a:xfrm>
          <a:prstGeom prst="arc">
            <a:avLst>
              <a:gd name="adj1" fmla="val 443381"/>
              <a:gd name="adj2" fmla="val 10209591"/>
            </a:avLst>
          </a:prstGeom>
          <a:ln w="25400">
            <a:solidFill>
              <a:schemeClr val="accent1">
                <a:lumMod val="75000"/>
              </a:schemeClr>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b="1" dirty="0">
                <a:solidFill>
                  <a:schemeClr val="accent1">
                    <a:lumMod val="75000"/>
                  </a:schemeClr>
                </a:solidFill>
              </a:rPr>
              <a:t>slower</a:t>
            </a:r>
          </a:p>
          <a:p>
            <a:pPr algn="ctr"/>
            <a:endParaRPr lang="en-US" b="1" dirty="0">
              <a:solidFill>
                <a:schemeClr val="accent1">
                  <a:lumMod val="75000"/>
                </a:schemeClr>
              </a:solidFill>
            </a:endParaRPr>
          </a:p>
        </p:txBody>
      </p:sp>
      <p:sp>
        <p:nvSpPr>
          <p:cNvPr id="24" name="Arc 23"/>
          <p:cNvSpPr/>
          <p:nvPr/>
        </p:nvSpPr>
        <p:spPr>
          <a:xfrm>
            <a:off x="2952000" y="3852000"/>
            <a:ext cx="1944000" cy="576000"/>
          </a:xfrm>
          <a:prstGeom prst="arc">
            <a:avLst>
              <a:gd name="adj1" fmla="val 10804242"/>
              <a:gd name="adj2" fmla="val 21217796"/>
            </a:avLst>
          </a:prstGeom>
          <a:ln w="25400">
            <a:solidFill>
              <a:schemeClr val="accent2"/>
            </a:solidFill>
            <a:headEnd type="stealth"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b="1" dirty="0">
                <a:solidFill>
                  <a:schemeClr val="accent2"/>
                </a:solidFill>
              </a:rPr>
              <a:t>faster</a:t>
            </a:r>
          </a:p>
        </p:txBody>
      </p:sp>
      <p:sp>
        <p:nvSpPr>
          <p:cNvPr id="6" name="Slide Number Placeholder 5"/>
          <p:cNvSpPr>
            <a:spLocks noGrp="1"/>
          </p:cNvSpPr>
          <p:nvPr>
            <p:ph type="sldNum" sz="quarter" idx="12"/>
          </p:nvPr>
        </p:nvSpPr>
        <p:spPr/>
        <p:txBody>
          <a:bodyPr/>
          <a:lstStyle/>
          <a:p>
            <a:fld id="{9EA1AA69-EDB9-4143-818B-2B18FE6932EA}" type="slidenum">
              <a:rPr lang="en-GB" smtClean="0"/>
              <a:t>34</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3062080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output">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0"/>
          <a:stretch>
            <a:fillRect/>
          </a:stretch>
        </p:blipFill>
        <p:spPr>
          <a:xfrm>
            <a:off x="1126800" y="3132000"/>
            <a:ext cx="10800000" cy="3240000"/>
          </a:xfrm>
          <a:prstGeom prst="rect">
            <a:avLst/>
          </a:prstGeom>
        </p:spPr>
      </p:pic>
      <p:grpSp>
        <p:nvGrpSpPr>
          <p:cNvPr id="7" name="Group 6"/>
          <p:cNvGrpSpPr>
            <a:grpSpLocks noChangeAspect="1"/>
          </p:cNvGrpSpPr>
          <p:nvPr/>
        </p:nvGrpSpPr>
        <p:grpSpPr>
          <a:xfrm>
            <a:off x="144000" y="504000"/>
            <a:ext cx="5400000" cy="2945466"/>
            <a:chOff x="2136000" y="1440000"/>
            <a:chExt cx="7920000" cy="4320001"/>
          </a:xfrm>
        </p:grpSpPr>
        <p:pic>
          <p:nvPicPr>
            <p:cNvPr id="14" name="Picture 13"/>
            <p:cNvPicPr>
              <a:picLocks noChangeAspect="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4"/>
              </p:custDataLst>
            </p:nvPr>
          </p:nvPicPr>
          <p:blipFill>
            <a:blip r:embed="rId12"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5"/>
              </p:custDataLst>
            </p:nvPr>
          </p:nvPicPr>
          <p:blipFill>
            <a:blip r:embed="rId13"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6"/>
              </p:custDataLst>
            </p:nvPr>
          </p:nvPicPr>
          <p:blipFill>
            <a:blip r:embed="rId14"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7"/>
              </p:custDataLst>
            </p:nvPr>
          </p:nvPicPr>
          <p:blipFill>
            <a:blip r:embed="rId15"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 name="Title 1"/>
          <p:cNvSpPr>
            <a:spLocks noGrp="1"/>
          </p:cNvSpPr>
          <p:nvPr>
            <p:ph type="title"/>
          </p:nvPr>
        </p:nvSpPr>
        <p:spPr/>
        <p:txBody>
          <a:bodyPr/>
          <a:lstStyle/>
          <a:p>
            <a:r>
              <a:rPr lang="en-US" dirty="0"/>
              <a:t>Incoherent vs. coherent motion – chromaticity</a:t>
            </a:r>
          </a:p>
        </p:txBody>
      </p:sp>
      <p:sp>
        <p:nvSpPr>
          <p:cNvPr id="3" name="Content Placeholder 2 1"/>
          <p:cNvSpPr>
            <a:spLocks noGrp="1"/>
          </p:cNvSpPr>
          <p:nvPr>
            <p:ph idx="1"/>
          </p:nvPr>
        </p:nvSpPr>
        <p:spPr>
          <a:xfrm>
            <a:off x="5976000" y="900000"/>
            <a:ext cx="5760000" cy="5400000"/>
          </a:xfrm>
        </p:spPr>
        <p:txBody>
          <a:bodyPr>
            <a:normAutofit/>
          </a:bodyPr>
          <a:lstStyle/>
          <a:p>
            <a:pPr algn="just">
              <a:lnSpc>
                <a:spcPct val="100000"/>
              </a:lnSpc>
            </a:pPr>
            <a:r>
              <a:rPr lang="en-US" sz="2000" dirty="0"/>
              <a:t>Let’s observe a system of five hundred particles:</a:t>
            </a:r>
          </a:p>
          <a:p>
            <a:pPr lvl="1" algn="just">
              <a:lnSpc>
                <a:spcPct val="100000"/>
              </a:lnSpc>
            </a:pPr>
            <a:r>
              <a:rPr lang="en-US" sz="1800" dirty="0"/>
              <a:t>When offset and in the presence of chromatic effects (detuning with energy offset), all particles move </a:t>
            </a:r>
            <a:r>
              <a:rPr lang="en-US" sz="1800" b="1" dirty="0">
                <a:solidFill>
                  <a:srgbClr val="C00000"/>
                </a:solidFill>
              </a:rPr>
              <a:t>around the orbit at different tunes</a:t>
            </a:r>
            <a:r>
              <a:rPr lang="en-US" sz="1800" dirty="0"/>
              <a:t>. However, this detuning is not constant, but changes as the particles undergo synchrotron motion. As a result, the</a:t>
            </a:r>
            <a:r>
              <a:rPr lang="en-US" sz="1800" b="1" dirty="0">
                <a:solidFill>
                  <a:srgbClr val="C00000"/>
                </a:solidFill>
              </a:rPr>
              <a:t> bunch </a:t>
            </a:r>
            <a:r>
              <a:rPr lang="en-US" sz="1800" b="1" dirty="0" err="1">
                <a:solidFill>
                  <a:srgbClr val="C00000"/>
                </a:solidFill>
              </a:rPr>
              <a:t>decoheres</a:t>
            </a:r>
            <a:r>
              <a:rPr lang="en-US" sz="1800" dirty="0"/>
              <a:t> but then </a:t>
            </a:r>
            <a:r>
              <a:rPr lang="en-US" sz="1800" b="1" dirty="0" err="1">
                <a:solidFill>
                  <a:srgbClr val="C00000"/>
                </a:solidFill>
              </a:rPr>
              <a:t>recoheres</a:t>
            </a:r>
            <a:r>
              <a:rPr lang="en-US" sz="1800" dirty="0"/>
              <a:t>.</a:t>
            </a:r>
          </a:p>
        </p:txBody>
      </p:sp>
      <p:sp>
        <p:nvSpPr>
          <p:cNvPr id="23" name="Rectangle 22"/>
          <p:cNvSpPr/>
          <p:nvPr/>
        </p:nvSpPr>
        <p:spPr>
          <a:xfrm>
            <a:off x="3384000" y="972000"/>
            <a:ext cx="936000" cy="648000"/>
          </a:xfrm>
          <a:prstGeom prst="rect">
            <a:avLst/>
          </a:prstGeom>
          <a:solidFill>
            <a:schemeClr val="accent4">
              <a:alpha val="90000"/>
            </a:schemeClr>
          </a:solidFill>
          <a:ln>
            <a:noFill/>
          </a:ln>
          <a:scene3d>
            <a:camera prst="isometricOffAxis2Right">
              <a:rot lat="900000" lon="18000000" rev="0"/>
            </a:camera>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p:cNvPicPr>
            <a:picLocks noChangeAspect="1"/>
          </p:cNvPicPr>
          <p:nvPr>
            <p:custDataLst>
              <p:tags r:id="rId3"/>
            </p:custDataLst>
          </p:nvPr>
        </p:nvPicPr>
        <p:blipFill>
          <a:blip r:embed="rId16" cstate="print">
            <a:extLst>
              <a:ext uri="{28A0092B-C50C-407E-A947-70E740481C1C}">
                <a14:useLocalDpi xmlns:a14="http://schemas.microsoft.com/office/drawing/2010/main" val="0"/>
              </a:ext>
            </a:extLst>
          </a:blip>
          <a:stretch>
            <a:fillRect/>
          </a:stretch>
        </p:blipFill>
        <p:spPr>
          <a:xfrm>
            <a:off x="4896000" y="2880000"/>
            <a:ext cx="1348571" cy="268191"/>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35</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1525611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875"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26800" y="3132000"/>
            <a:ext cx="10800000" cy="3240000"/>
          </a:xfrm>
          <a:prstGeom prst="rect">
            <a:avLst/>
          </a:prstGeom>
        </p:spPr>
      </p:pic>
      <p:grpSp>
        <p:nvGrpSpPr>
          <p:cNvPr id="7" name="Group 6"/>
          <p:cNvGrpSpPr>
            <a:grpSpLocks noChangeAspect="1"/>
          </p:cNvGrpSpPr>
          <p:nvPr/>
        </p:nvGrpSpPr>
        <p:grpSpPr>
          <a:xfrm>
            <a:off x="144000" y="504000"/>
            <a:ext cx="5400000" cy="2945466"/>
            <a:chOff x="2136000" y="1440000"/>
            <a:chExt cx="7920000" cy="4320001"/>
          </a:xfrm>
        </p:grpSpPr>
        <p:pic>
          <p:nvPicPr>
            <p:cNvPr id="14" name="Picture 13"/>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2"/>
              </p:custDataLst>
            </p:nvPr>
          </p:nvPicPr>
          <p:blipFill>
            <a:blip r:embed="rId10"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3"/>
              </p:custDataLst>
            </p:nvPr>
          </p:nvPicPr>
          <p:blipFill>
            <a:blip r:embed="rId11"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4"/>
              </p:custDataLst>
            </p:nvPr>
          </p:nvPicPr>
          <p:blipFill>
            <a:blip r:embed="rId12"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5"/>
              </p:custDataLst>
            </p:nvPr>
          </p:nvPicPr>
          <p:blipFill>
            <a:blip r:embed="rId13"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 name="Title 1"/>
          <p:cNvSpPr>
            <a:spLocks noGrp="1"/>
          </p:cNvSpPr>
          <p:nvPr>
            <p:ph type="title"/>
          </p:nvPr>
        </p:nvSpPr>
        <p:spPr/>
        <p:txBody>
          <a:bodyPr/>
          <a:lstStyle/>
          <a:p>
            <a:r>
              <a:rPr lang="en-US" dirty="0"/>
              <a:t>Incoherent vs. coherent motion – chromaticity</a:t>
            </a:r>
          </a:p>
        </p:txBody>
      </p:sp>
      <p:sp>
        <p:nvSpPr>
          <p:cNvPr id="3" name="Content Placeholder 2 1"/>
          <p:cNvSpPr>
            <a:spLocks noGrp="1"/>
          </p:cNvSpPr>
          <p:nvPr>
            <p:ph idx="1"/>
          </p:nvPr>
        </p:nvSpPr>
        <p:spPr>
          <a:xfrm>
            <a:off x="5976000" y="900000"/>
            <a:ext cx="5760000" cy="5400000"/>
          </a:xfrm>
        </p:spPr>
        <p:txBody>
          <a:bodyPr>
            <a:normAutofit/>
          </a:bodyPr>
          <a:lstStyle/>
          <a:p>
            <a:pPr algn="just">
              <a:lnSpc>
                <a:spcPct val="100000"/>
              </a:lnSpc>
            </a:pPr>
            <a:r>
              <a:rPr lang="en-US" sz="2000" dirty="0"/>
              <a:t>Let’s observe a system of five hundred particles:</a:t>
            </a:r>
          </a:p>
          <a:p>
            <a:pPr lvl="1" algn="just">
              <a:lnSpc>
                <a:spcPct val="100000"/>
              </a:lnSpc>
            </a:pPr>
            <a:r>
              <a:rPr lang="en-US" sz="1800" dirty="0"/>
              <a:t>When offset and in the presence of chromatic effects (detuning with energy offset), all particles move </a:t>
            </a:r>
            <a:r>
              <a:rPr lang="en-US" sz="1800" b="1" dirty="0">
                <a:solidFill>
                  <a:srgbClr val="C00000"/>
                </a:solidFill>
              </a:rPr>
              <a:t>around the orbit at different tunes</a:t>
            </a:r>
            <a:r>
              <a:rPr lang="en-US" sz="1800" dirty="0"/>
              <a:t>. However, this detuning is not constant, but changes as the particles undergo synchrotron motion. As a result, the</a:t>
            </a:r>
            <a:r>
              <a:rPr lang="en-US" sz="1800" b="1" dirty="0">
                <a:solidFill>
                  <a:srgbClr val="C00000"/>
                </a:solidFill>
              </a:rPr>
              <a:t> bunch </a:t>
            </a:r>
            <a:r>
              <a:rPr lang="en-US" sz="1800" b="1" dirty="0" err="1">
                <a:solidFill>
                  <a:srgbClr val="C00000"/>
                </a:solidFill>
              </a:rPr>
              <a:t>decoheres</a:t>
            </a:r>
            <a:r>
              <a:rPr lang="en-US" sz="1800" dirty="0"/>
              <a:t> but then </a:t>
            </a:r>
            <a:r>
              <a:rPr lang="en-US" sz="1800" b="1" dirty="0" err="1">
                <a:solidFill>
                  <a:srgbClr val="C00000"/>
                </a:solidFill>
              </a:rPr>
              <a:t>recoheres</a:t>
            </a:r>
            <a:r>
              <a:rPr lang="en-US" sz="1800" dirty="0"/>
              <a:t>.</a:t>
            </a:r>
          </a:p>
        </p:txBody>
      </p:sp>
      <p:sp>
        <p:nvSpPr>
          <p:cNvPr id="23" name="Rectangle 22"/>
          <p:cNvSpPr/>
          <p:nvPr/>
        </p:nvSpPr>
        <p:spPr>
          <a:xfrm>
            <a:off x="3384000" y="972000"/>
            <a:ext cx="936000" cy="648000"/>
          </a:xfrm>
          <a:prstGeom prst="rect">
            <a:avLst/>
          </a:prstGeom>
          <a:solidFill>
            <a:schemeClr val="accent4">
              <a:alpha val="90000"/>
            </a:schemeClr>
          </a:solidFill>
          <a:ln>
            <a:noFill/>
          </a:ln>
          <a:scene3d>
            <a:camera prst="isometricOffAxis2Right">
              <a:rot lat="900000" lon="18000000" rev="0"/>
            </a:camera>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p:cNvPicPr>
            <a:picLocks noChangeAspect="1"/>
          </p:cNvPicPr>
          <p:nvPr>
            <p:custDataLst>
              <p:tags r:id="rId1"/>
            </p:custDataLst>
          </p:nvPr>
        </p:nvPicPr>
        <p:blipFill>
          <a:blip r:embed="rId14" cstate="print">
            <a:extLst>
              <a:ext uri="{28A0092B-C50C-407E-A947-70E740481C1C}">
                <a14:useLocalDpi xmlns:a14="http://schemas.microsoft.com/office/drawing/2010/main" val="0"/>
              </a:ext>
            </a:extLst>
          </a:blip>
          <a:stretch>
            <a:fillRect/>
          </a:stretch>
        </p:blipFill>
        <p:spPr>
          <a:xfrm>
            <a:off x="4896000" y="2880000"/>
            <a:ext cx="1348571" cy="268191"/>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36</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3513765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26800" y="3132000"/>
            <a:ext cx="10800000" cy="3240000"/>
          </a:xfrm>
          <a:prstGeom prst="rect">
            <a:avLst/>
          </a:prstGeom>
        </p:spPr>
      </p:pic>
      <p:grpSp>
        <p:nvGrpSpPr>
          <p:cNvPr id="7" name="Group 6"/>
          <p:cNvGrpSpPr>
            <a:grpSpLocks noChangeAspect="1"/>
          </p:cNvGrpSpPr>
          <p:nvPr/>
        </p:nvGrpSpPr>
        <p:grpSpPr>
          <a:xfrm>
            <a:off x="144000" y="504000"/>
            <a:ext cx="5400000" cy="2945466"/>
            <a:chOff x="2136000" y="1440000"/>
            <a:chExt cx="7920000" cy="4320001"/>
          </a:xfrm>
        </p:grpSpPr>
        <p:pic>
          <p:nvPicPr>
            <p:cNvPr id="14" name="Picture 13"/>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2"/>
              </p:custDataLst>
            </p:nvPr>
          </p:nvPicPr>
          <p:blipFill>
            <a:blip r:embed="rId10"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3"/>
              </p:custDataLst>
            </p:nvPr>
          </p:nvPicPr>
          <p:blipFill>
            <a:blip r:embed="rId11"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4"/>
              </p:custDataLst>
            </p:nvPr>
          </p:nvPicPr>
          <p:blipFill>
            <a:blip r:embed="rId12"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5"/>
              </p:custDataLst>
            </p:nvPr>
          </p:nvPicPr>
          <p:blipFill>
            <a:blip r:embed="rId13"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 name="Title 1"/>
          <p:cNvSpPr>
            <a:spLocks noGrp="1"/>
          </p:cNvSpPr>
          <p:nvPr>
            <p:ph type="title"/>
          </p:nvPr>
        </p:nvSpPr>
        <p:spPr/>
        <p:txBody>
          <a:bodyPr/>
          <a:lstStyle/>
          <a:p>
            <a:r>
              <a:rPr lang="en-US" dirty="0"/>
              <a:t>Incoherent vs. coherent motion – chromaticity</a:t>
            </a:r>
          </a:p>
        </p:txBody>
      </p:sp>
      <p:sp>
        <p:nvSpPr>
          <p:cNvPr id="3" name="Content Placeholder 2 1"/>
          <p:cNvSpPr>
            <a:spLocks noGrp="1"/>
          </p:cNvSpPr>
          <p:nvPr>
            <p:ph idx="1"/>
          </p:nvPr>
        </p:nvSpPr>
        <p:spPr>
          <a:xfrm>
            <a:off x="5976000" y="900000"/>
            <a:ext cx="5760000" cy="5400000"/>
          </a:xfrm>
        </p:spPr>
        <p:txBody>
          <a:bodyPr>
            <a:normAutofit/>
          </a:bodyPr>
          <a:lstStyle/>
          <a:p>
            <a:pPr algn="just">
              <a:lnSpc>
                <a:spcPct val="100000"/>
              </a:lnSpc>
            </a:pPr>
            <a:r>
              <a:rPr lang="en-US" sz="2000" dirty="0"/>
              <a:t>Let’s observe a system of five hundred particles:</a:t>
            </a:r>
          </a:p>
          <a:p>
            <a:pPr lvl="1" algn="just">
              <a:lnSpc>
                <a:spcPct val="100000"/>
              </a:lnSpc>
            </a:pPr>
            <a:r>
              <a:rPr lang="en-US" sz="1800" dirty="0"/>
              <a:t>When offset and in the presence of chromatic effects (detuning with energy offset), all particles move </a:t>
            </a:r>
            <a:r>
              <a:rPr lang="en-US" sz="1800" b="1" dirty="0">
                <a:solidFill>
                  <a:srgbClr val="C00000"/>
                </a:solidFill>
              </a:rPr>
              <a:t>around the orbit at different tunes</a:t>
            </a:r>
            <a:r>
              <a:rPr lang="en-US" sz="1800" dirty="0"/>
              <a:t>. However, this detuning is not constant, but changes as the particles undergo synchrotron motion. As a result, the</a:t>
            </a:r>
            <a:r>
              <a:rPr lang="en-US" sz="1800" b="1" dirty="0">
                <a:solidFill>
                  <a:srgbClr val="C00000"/>
                </a:solidFill>
              </a:rPr>
              <a:t> bunch </a:t>
            </a:r>
            <a:r>
              <a:rPr lang="en-US" sz="1800" b="1" dirty="0" err="1">
                <a:solidFill>
                  <a:srgbClr val="C00000"/>
                </a:solidFill>
              </a:rPr>
              <a:t>decoheres</a:t>
            </a:r>
            <a:r>
              <a:rPr lang="en-US" sz="1800" dirty="0"/>
              <a:t> but then </a:t>
            </a:r>
            <a:r>
              <a:rPr lang="en-US" sz="1800" b="1" dirty="0" err="1">
                <a:solidFill>
                  <a:srgbClr val="C00000"/>
                </a:solidFill>
              </a:rPr>
              <a:t>recoheres</a:t>
            </a:r>
            <a:r>
              <a:rPr lang="en-US" sz="1800" dirty="0"/>
              <a:t>.</a:t>
            </a:r>
          </a:p>
        </p:txBody>
      </p:sp>
      <p:sp>
        <p:nvSpPr>
          <p:cNvPr id="23" name="Rectangle 22"/>
          <p:cNvSpPr/>
          <p:nvPr/>
        </p:nvSpPr>
        <p:spPr>
          <a:xfrm>
            <a:off x="3384000" y="972000"/>
            <a:ext cx="936000" cy="648000"/>
          </a:xfrm>
          <a:prstGeom prst="rect">
            <a:avLst/>
          </a:prstGeom>
          <a:solidFill>
            <a:schemeClr val="accent4">
              <a:alpha val="90000"/>
            </a:schemeClr>
          </a:solidFill>
          <a:ln>
            <a:noFill/>
          </a:ln>
          <a:scene3d>
            <a:camera prst="isometricOffAxis2Right">
              <a:rot lat="900000" lon="18000000" rev="0"/>
            </a:camera>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p:cNvPicPr>
            <a:picLocks noChangeAspect="1"/>
          </p:cNvPicPr>
          <p:nvPr>
            <p:custDataLst>
              <p:tags r:id="rId1"/>
            </p:custDataLst>
          </p:nvPr>
        </p:nvPicPr>
        <p:blipFill>
          <a:blip r:embed="rId14" cstate="print">
            <a:extLst>
              <a:ext uri="{28A0092B-C50C-407E-A947-70E740481C1C}">
                <a14:useLocalDpi xmlns:a14="http://schemas.microsoft.com/office/drawing/2010/main" val="0"/>
              </a:ext>
            </a:extLst>
          </a:blip>
          <a:stretch>
            <a:fillRect/>
          </a:stretch>
        </p:blipFill>
        <p:spPr>
          <a:xfrm>
            <a:off x="4896000" y="2880000"/>
            <a:ext cx="1348571" cy="268191"/>
          </a:xfrm>
          <a:prstGeom prst="rect">
            <a:avLst/>
          </a:prstGeom>
        </p:spPr>
      </p:pic>
      <p:pic>
        <p:nvPicPr>
          <p:cNvPr id="15" name="Picture 14"/>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156000" y="900000"/>
            <a:ext cx="5760000" cy="3840000"/>
          </a:xfrm>
          <a:prstGeom prst="rect">
            <a:avLst/>
          </a:prstGeom>
          <a:ln>
            <a:noFill/>
          </a:ln>
          <a:effectLst>
            <a:outerShdw blurRad="190500" algn="tl" rotWithShape="0">
              <a:srgbClr val="000000">
                <a:alpha val="70000"/>
              </a:srgbClr>
            </a:outerShdw>
          </a:effectLst>
        </p:spPr>
      </p:pic>
      <p:sp>
        <p:nvSpPr>
          <p:cNvPr id="30" name="TextBox 29"/>
          <p:cNvSpPr txBox="1"/>
          <p:nvPr/>
        </p:nvSpPr>
        <p:spPr>
          <a:xfrm>
            <a:off x="6840000" y="1116000"/>
            <a:ext cx="2304000" cy="1800000"/>
          </a:xfrm>
          <a:prstGeom prst="rect">
            <a:avLst/>
          </a:prstGeom>
          <a:solidFill>
            <a:schemeClr val="bg1">
              <a:alpha val="30000"/>
            </a:schemeClr>
          </a:solidFill>
        </p:spPr>
        <p:txBody>
          <a:bodyPr wrap="square" rtlCol="0">
            <a:noAutofit/>
          </a:bodyPr>
          <a:lstStyle/>
          <a:p>
            <a:pPr algn="just"/>
            <a:r>
              <a:rPr lang="en-US" sz="1600" b="1" dirty="0">
                <a:solidFill>
                  <a:schemeClr val="accent6">
                    <a:lumMod val="75000"/>
                  </a:schemeClr>
                </a:solidFill>
              </a:rPr>
              <a:t>A frequency analysis of the coherent (red) line shows a clear single </a:t>
            </a:r>
            <a:r>
              <a:rPr lang="en-US" sz="1600" b="1" dirty="0">
                <a:solidFill>
                  <a:srgbClr val="FF0000"/>
                </a:solidFill>
              </a:rPr>
              <a:t>tune</a:t>
            </a:r>
            <a:r>
              <a:rPr lang="en-US" sz="1600" b="1" dirty="0">
                <a:solidFill>
                  <a:schemeClr val="accent6">
                    <a:lumMod val="75000"/>
                  </a:schemeClr>
                </a:solidFill>
              </a:rPr>
              <a:t> line</a:t>
            </a:r>
          </a:p>
        </p:txBody>
      </p:sp>
      <p:sp>
        <p:nvSpPr>
          <p:cNvPr id="6" name="Slide Number Placeholder 5"/>
          <p:cNvSpPr>
            <a:spLocks noGrp="1"/>
          </p:cNvSpPr>
          <p:nvPr>
            <p:ph type="sldNum" sz="quarter" idx="12"/>
          </p:nvPr>
        </p:nvSpPr>
        <p:spPr/>
        <p:txBody>
          <a:bodyPr/>
          <a:lstStyle/>
          <a:p>
            <a:fld id="{9EA1AA69-EDB9-4143-818B-2B18FE6932EA}" type="slidenum">
              <a:rPr lang="en-GB" smtClean="0"/>
              <a:t>37</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2948020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output">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0"/>
          <a:stretch>
            <a:fillRect/>
          </a:stretch>
        </p:blipFill>
        <p:spPr>
          <a:xfrm>
            <a:off x="1126800" y="3132000"/>
            <a:ext cx="10800000" cy="3240000"/>
          </a:xfrm>
          <a:prstGeom prst="rect">
            <a:avLst/>
          </a:prstGeom>
        </p:spPr>
      </p:pic>
      <p:grpSp>
        <p:nvGrpSpPr>
          <p:cNvPr id="7" name="Group 6"/>
          <p:cNvGrpSpPr>
            <a:grpSpLocks noChangeAspect="1"/>
          </p:cNvGrpSpPr>
          <p:nvPr/>
        </p:nvGrpSpPr>
        <p:grpSpPr>
          <a:xfrm>
            <a:off x="144000" y="504000"/>
            <a:ext cx="5400000" cy="2945466"/>
            <a:chOff x="2136000" y="1440000"/>
            <a:chExt cx="7920000" cy="4320001"/>
          </a:xfrm>
        </p:grpSpPr>
        <p:pic>
          <p:nvPicPr>
            <p:cNvPr id="14" name="Picture 13"/>
            <p:cNvPicPr>
              <a:picLocks noChangeAspect="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4"/>
              </p:custDataLst>
            </p:nvPr>
          </p:nvPicPr>
          <p:blipFill>
            <a:blip r:embed="rId12"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5"/>
              </p:custDataLst>
            </p:nvPr>
          </p:nvPicPr>
          <p:blipFill>
            <a:blip r:embed="rId13"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6"/>
              </p:custDataLst>
            </p:nvPr>
          </p:nvPicPr>
          <p:blipFill>
            <a:blip r:embed="rId14"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7"/>
              </p:custDataLst>
            </p:nvPr>
          </p:nvPicPr>
          <p:blipFill>
            <a:blip r:embed="rId15"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 name="Title 1"/>
          <p:cNvSpPr>
            <a:spLocks noGrp="1"/>
          </p:cNvSpPr>
          <p:nvPr>
            <p:ph type="title"/>
          </p:nvPr>
        </p:nvSpPr>
        <p:spPr/>
        <p:txBody>
          <a:bodyPr/>
          <a:lstStyle/>
          <a:p>
            <a:r>
              <a:rPr lang="en-US" dirty="0"/>
              <a:t>Incoherent vs. coherent motion – chromaticity</a:t>
            </a:r>
          </a:p>
        </p:txBody>
      </p:sp>
      <p:sp>
        <p:nvSpPr>
          <p:cNvPr id="3" name="Content Placeholder 2 1"/>
          <p:cNvSpPr>
            <a:spLocks noGrp="1"/>
          </p:cNvSpPr>
          <p:nvPr>
            <p:ph idx="1"/>
          </p:nvPr>
        </p:nvSpPr>
        <p:spPr>
          <a:xfrm>
            <a:off x="5976000" y="900000"/>
            <a:ext cx="5760000" cy="5400000"/>
          </a:xfrm>
        </p:spPr>
        <p:txBody>
          <a:bodyPr>
            <a:normAutofit/>
          </a:bodyPr>
          <a:lstStyle/>
          <a:p>
            <a:pPr algn="just">
              <a:lnSpc>
                <a:spcPct val="100000"/>
              </a:lnSpc>
            </a:pPr>
            <a:r>
              <a:rPr lang="en-US" sz="2000" dirty="0"/>
              <a:t>Let’s observe a system of five hundred particles:</a:t>
            </a:r>
          </a:p>
          <a:p>
            <a:pPr lvl="1" algn="just">
              <a:lnSpc>
                <a:spcPct val="100000"/>
              </a:lnSpc>
            </a:pPr>
            <a:r>
              <a:rPr lang="en-US" sz="1800" dirty="0"/>
              <a:t>When offset and in the presence of chromatic effects (detuning with energy offset), all particles move </a:t>
            </a:r>
            <a:r>
              <a:rPr lang="en-US" sz="1800" b="1" dirty="0">
                <a:solidFill>
                  <a:srgbClr val="C00000"/>
                </a:solidFill>
              </a:rPr>
              <a:t>around the orbit at different tunes</a:t>
            </a:r>
            <a:r>
              <a:rPr lang="en-US" sz="1800" dirty="0"/>
              <a:t>. However, this detuning is not constant, but changes as the particles undergo synchrotron motion. As a result, the</a:t>
            </a:r>
            <a:r>
              <a:rPr lang="en-US" sz="1800" b="1" dirty="0">
                <a:solidFill>
                  <a:srgbClr val="C00000"/>
                </a:solidFill>
              </a:rPr>
              <a:t> bunch </a:t>
            </a:r>
            <a:r>
              <a:rPr lang="en-US" sz="1800" b="1" dirty="0" err="1">
                <a:solidFill>
                  <a:srgbClr val="C00000"/>
                </a:solidFill>
              </a:rPr>
              <a:t>decoheres</a:t>
            </a:r>
            <a:r>
              <a:rPr lang="en-US" sz="1800" dirty="0"/>
              <a:t> but then </a:t>
            </a:r>
            <a:r>
              <a:rPr lang="en-US" sz="1800" b="1" dirty="0" err="1">
                <a:solidFill>
                  <a:srgbClr val="C00000"/>
                </a:solidFill>
              </a:rPr>
              <a:t>recoheres</a:t>
            </a:r>
            <a:r>
              <a:rPr lang="en-US" sz="1800" dirty="0"/>
              <a:t>.</a:t>
            </a:r>
          </a:p>
        </p:txBody>
      </p:sp>
      <p:sp>
        <p:nvSpPr>
          <p:cNvPr id="23" name="Rectangle 22"/>
          <p:cNvSpPr/>
          <p:nvPr/>
        </p:nvSpPr>
        <p:spPr>
          <a:xfrm>
            <a:off x="3384000" y="972000"/>
            <a:ext cx="936000" cy="648000"/>
          </a:xfrm>
          <a:prstGeom prst="rect">
            <a:avLst/>
          </a:prstGeom>
          <a:solidFill>
            <a:schemeClr val="accent4">
              <a:alpha val="90000"/>
            </a:schemeClr>
          </a:solidFill>
          <a:ln>
            <a:noFill/>
          </a:ln>
          <a:scene3d>
            <a:camera prst="isometricOffAxis2Right">
              <a:rot lat="900000" lon="18000000" rev="0"/>
            </a:camera>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p:cNvPicPr>
            <a:picLocks noChangeAspect="1"/>
          </p:cNvPicPr>
          <p:nvPr>
            <p:custDataLst>
              <p:tags r:id="rId3"/>
            </p:custDataLst>
          </p:nvPr>
        </p:nvPicPr>
        <p:blipFill>
          <a:blip r:embed="rId16" cstate="print">
            <a:extLst>
              <a:ext uri="{28A0092B-C50C-407E-A947-70E740481C1C}">
                <a14:useLocalDpi xmlns:a14="http://schemas.microsoft.com/office/drawing/2010/main" val="0"/>
              </a:ext>
            </a:extLst>
          </a:blip>
          <a:stretch>
            <a:fillRect/>
          </a:stretch>
        </p:blipFill>
        <p:spPr>
          <a:xfrm>
            <a:off x="4896000" y="2880000"/>
            <a:ext cx="1348571" cy="268191"/>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38</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1078457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875"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26800" y="3132000"/>
            <a:ext cx="10800000" cy="3240000"/>
          </a:xfrm>
          <a:prstGeom prst="rect">
            <a:avLst/>
          </a:prstGeom>
        </p:spPr>
      </p:pic>
      <p:grpSp>
        <p:nvGrpSpPr>
          <p:cNvPr id="7" name="Group 6"/>
          <p:cNvGrpSpPr>
            <a:grpSpLocks noChangeAspect="1"/>
          </p:cNvGrpSpPr>
          <p:nvPr/>
        </p:nvGrpSpPr>
        <p:grpSpPr>
          <a:xfrm>
            <a:off x="144000" y="504000"/>
            <a:ext cx="5400000" cy="2945466"/>
            <a:chOff x="2136000" y="1440000"/>
            <a:chExt cx="7920000" cy="4320001"/>
          </a:xfrm>
        </p:grpSpPr>
        <p:pic>
          <p:nvPicPr>
            <p:cNvPr id="14" name="Picture 13"/>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2"/>
              </p:custDataLst>
            </p:nvPr>
          </p:nvPicPr>
          <p:blipFill>
            <a:blip r:embed="rId10"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3"/>
              </p:custDataLst>
            </p:nvPr>
          </p:nvPicPr>
          <p:blipFill>
            <a:blip r:embed="rId11"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4"/>
              </p:custDataLst>
            </p:nvPr>
          </p:nvPicPr>
          <p:blipFill>
            <a:blip r:embed="rId12"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5"/>
              </p:custDataLst>
            </p:nvPr>
          </p:nvPicPr>
          <p:blipFill>
            <a:blip r:embed="rId13"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 name="Title 1"/>
          <p:cNvSpPr>
            <a:spLocks noGrp="1"/>
          </p:cNvSpPr>
          <p:nvPr>
            <p:ph type="title"/>
          </p:nvPr>
        </p:nvSpPr>
        <p:spPr/>
        <p:txBody>
          <a:bodyPr/>
          <a:lstStyle/>
          <a:p>
            <a:r>
              <a:rPr lang="en-US" dirty="0"/>
              <a:t>Incoherent vs. coherent motion – chromaticity</a:t>
            </a:r>
          </a:p>
        </p:txBody>
      </p:sp>
      <p:sp>
        <p:nvSpPr>
          <p:cNvPr id="3" name="Content Placeholder 2 1"/>
          <p:cNvSpPr>
            <a:spLocks noGrp="1"/>
          </p:cNvSpPr>
          <p:nvPr>
            <p:ph idx="1"/>
          </p:nvPr>
        </p:nvSpPr>
        <p:spPr>
          <a:xfrm>
            <a:off x="5976000" y="900000"/>
            <a:ext cx="5760000" cy="5400000"/>
          </a:xfrm>
        </p:spPr>
        <p:txBody>
          <a:bodyPr>
            <a:normAutofit/>
          </a:bodyPr>
          <a:lstStyle/>
          <a:p>
            <a:pPr algn="just">
              <a:lnSpc>
                <a:spcPct val="100000"/>
              </a:lnSpc>
            </a:pPr>
            <a:r>
              <a:rPr lang="en-US" sz="2000" dirty="0"/>
              <a:t>Let’s observe a system of five hundred particles:</a:t>
            </a:r>
          </a:p>
          <a:p>
            <a:pPr lvl="1" algn="just">
              <a:lnSpc>
                <a:spcPct val="100000"/>
              </a:lnSpc>
            </a:pPr>
            <a:r>
              <a:rPr lang="en-US" sz="1800" dirty="0"/>
              <a:t>When offset and in the presence of chromatic effects (detuning with energy offset), all particles move </a:t>
            </a:r>
            <a:r>
              <a:rPr lang="en-US" sz="1800" b="1" dirty="0">
                <a:solidFill>
                  <a:srgbClr val="C00000"/>
                </a:solidFill>
              </a:rPr>
              <a:t>around the orbit at different tunes</a:t>
            </a:r>
            <a:r>
              <a:rPr lang="en-US" sz="1800" dirty="0"/>
              <a:t>. However, this detuning is not constant, but changes as the particles undergo synchrotron motion. As a result, the</a:t>
            </a:r>
            <a:r>
              <a:rPr lang="en-US" sz="1800" b="1" dirty="0">
                <a:solidFill>
                  <a:srgbClr val="C00000"/>
                </a:solidFill>
              </a:rPr>
              <a:t> bunch </a:t>
            </a:r>
            <a:r>
              <a:rPr lang="en-US" sz="1800" b="1" dirty="0" err="1">
                <a:solidFill>
                  <a:srgbClr val="C00000"/>
                </a:solidFill>
              </a:rPr>
              <a:t>decoheres</a:t>
            </a:r>
            <a:r>
              <a:rPr lang="en-US" sz="1800" dirty="0"/>
              <a:t> but then </a:t>
            </a:r>
            <a:r>
              <a:rPr lang="en-US" sz="1800" b="1" dirty="0" err="1">
                <a:solidFill>
                  <a:srgbClr val="C00000"/>
                </a:solidFill>
              </a:rPr>
              <a:t>recoheres</a:t>
            </a:r>
            <a:r>
              <a:rPr lang="en-US" sz="1800" dirty="0"/>
              <a:t>.</a:t>
            </a:r>
          </a:p>
        </p:txBody>
      </p:sp>
      <p:sp>
        <p:nvSpPr>
          <p:cNvPr id="23" name="Rectangle 22"/>
          <p:cNvSpPr/>
          <p:nvPr/>
        </p:nvSpPr>
        <p:spPr>
          <a:xfrm>
            <a:off x="3384000" y="972000"/>
            <a:ext cx="936000" cy="648000"/>
          </a:xfrm>
          <a:prstGeom prst="rect">
            <a:avLst/>
          </a:prstGeom>
          <a:solidFill>
            <a:schemeClr val="accent4">
              <a:alpha val="90000"/>
            </a:schemeClr>
          </a:solidFill>
          <a:ln>
            <a:noFill/>
          </a:ln>
          <a:scene3d>
            <a:camera prst="isometricOffAxis2Right">
              <a:rot lat="900000" lon="18000000" rev="0"/>
            </a:camera>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p:cNvPicPr>
            <a:picLocks noChangeAspect="1"/>
          </p:cNvPicPr>
          <p:nvPr>
            <p:custDataLst>
              <p:tags r:id="rId1"/>
            </p:custDataLst>
          </p:nvPr>
        </p:nvPicPr>
        <p:blipFill>
          <a:blip r:embed="rId14" cstate="print">
            <a:extLst>
              <a:ext uri="{28A0092B-C50C-407E-A947-70E740481C1C}">
                <a14:useLocalDpi xmlns:a14="http://schemas.microsoft.com/office/drawing/2010/main" val="0"/>
              </a:ext>
            </a:extLst>
          </a:blip>
          <a:stretch>
            <a:fillRect/>
          </a:stretch>
        </p:blipFill>
        <p:spPr>
          <a:xfrm>
            <a:off x="4896000" y="2880000"/>
            <a:ext cx="1348571" cy="268191"/>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39</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2162370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We will briefly revise the single particle representation and dynamics and then move </a:t>
            </a:r>
            <a:r>
              <a:rPr lang="en-US" sz="2000" b="1" dirty="0">
                <a:solidFill>
                  <a:srgbClr val="C00000"/>
                </a:solidFill>
              </a:rPr>
              <a:t>to multi-particle systems </a:t>
            </a:r>
            <a:r>
              <a:rPr lang="en-US" sz="2000" dirty="0"/>
              <a:t>and </a:t>
            </a:r>
            <a:r>
              <a:rPr lang="en-US" sz="2000" b="1" dirty="0">
                <a:solidFill>
                  <a:srgbClr val="C00000"/>
                </a:solidFill>
              </a:rPr>
              <a:t>their representation</a:t>
            </a:r>
            <a:r>
              <a:rPr lang="en-US" sz="2000" dirty="0"/>
              <a:t>. We will discuss some features of </a:t>
            </a:r>
            <a:r>
              <a:rPr lang="en-US" sz="2000" b="1" dirty="0">
                <a:solidFill>
                  <a:srgbClr val="C00000"/>
                </a:solidFill>
              </a:rPr>
              <a:t>multi-particle dynamics in absence of collective </a:t>
            </a:r>
            <a:r>
              <a:rPr lang="en-US" sz="2000" dirty="0"/>
              <a:t>effects such as </a:t>
            </a:r>
            <a:r>
              <a:rPr lang="en-US" sz="2000" dirty="0" err="1"/>
              <a:t>decoherence</a:t>
            </a:r>
            <a:r>
              <a:rPr lang="en-US" sz="2000" dirty="0"/>
              <a:t> and </a:t>
            </a:r>
            <a:r>
              <a:rPr lang="en-US" sz="2000" dirty="0" err="1"/>
              <a:t>filamentation</a:t>
            </a:r>
            <a:r>
              <a:rPr lang="en-US" sz="2000" dirty="0"/>
              <a:t>. </a:t>
            </a:r>
          </a:p>
          <a:p>
            <a:pPr marL="0" indent="0" algn="just">
              <a:buNone/>
            </a:pPr>
            <a:r>
              <a:rPr lang="en-US" sz="2000" dirty="0"/>
              <a:t>Finally, we will look </a:t>
            </a:r>
            <a:r>
              <a:rPr lang="en-US" sz="2000" b="1" dirty="0">
                <a:solidFill>
                  <a:srgbClr val="C00000"/>
                </a:solidFill>
              </a:rPr>
              <a:t>at direct space charge</a:t>
            </a:r>
            <a:r>
              <a:rPr lang="en-US" sz="2000" dirty="0"/>
              <a:t> as a first real collective effects.</a:t>
            </a:r>
          </a:p>
        </p:txBody>
      </p:sp>
      <p:sp>
        <p:nvSpPr>
          <p:cNvPr id="7" name="Content Placeholder 6"/>
          <p:cNvSpPr>
            <a:spLocks noGrp="1"/>
          </p:cNvSpPr>
          <p:nvPr>
            <p:ph idx="13"/>
          </p:nvPr>
        </p:nvSpPr>
        <p:spPr/>
        <p:txBody>
          <a:bodyPr>
            <a:normAutofit/>
          </a:bodyPr>
          <a:lstStyle/>
          <a:p>
            <a:r>
              <a:rPr lang="en-US" dirty="0"/>
              <a:t>Part I: Multi-particle effects – direct space charge</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t>Multi-particle systems and their representation</a:t>
            </a:r>
          </a:p>
          <a:p>
            <a:pPr lvl="1">
              <a:buFont typeface="Courier New" panose="02070309020205020404" pitchFamily="49" charset="0"/>
              <a:buChar char="o"/>
            </a:pPr>
            <a:r>
              <a:rPr lang="en-US" dirty="0"/>
              <a:t>Incoherent and coherent motion</a:t>
            </a:r>
          </a:p>
          <a:p>
            <a:pPr lvl="1">
              <a:buFont typeface="Courier New" panose="02070309020205020404" pitchFamily="49" charset="0"/>
              <a:buChar char="o"/>
            </a:pPr>
            <a:r>
              <a:rPr lang="en-US" dirty="0"/>
              <a:t>Space charge</a:t>
            </a:r>
          </a:p>
        </p:txBody>
      </p:sp>
      <p:sp>
        <p:nvSpPr>
          <p:cNvPr id="6" name="Slide Number Placeholder 5"/>
          <p:cNvSpPr>
            <a:spLocks noGrp="1"/>
          </p:cNvSpPr>
          <p:nvPr>
            <p:ph type="sldNum" sz="quarter" idx="12"/>
          </p:nvPr>
        </p:nvSpPr>
        <p:spPr/>
        <p:txBody>
          <a:bodyPr/>
          <a:lstStyle/>
          <a:p>
            <a:fld id="{9EA1AA69-EDB9-4143-818B-2B18FE6932EA}" type="slidenum">
              <a:rPr lang="en-GB" smtClean="0"/>
              <a:t>4</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480630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26800" y="3132000"/>
            <a:ext cx="10800000" cy="3240000"/>
          </a:xfrm>
          <a:prstGeom prst="rect">
            <a:avLst/>
          </a:prstGeom>
        </p:spPr>
      </p:pic>
      <p:grpSp>
        <p:nvGrpSpPr>
          <p:cNvPr id="7" name="Group 6"/>
          <p:cNvGrpSpPr>
            <a:grpSpLocks noChangeAspect="1"/>
          </p:cNvGrpSpPr>
          <p:nvPr/>
        </p:nvGrpSpPr>
        <p:grpSpPr>
          <a:xfrm>
            <a:off x="144000" y="504000"/>
            <a:ext cx="5400000" cy="2945466"/>
            <a:chOff x="2136000" y="1440000"/>
            <a:chExt cx="7920000" cy="4320001"/>
          </a:xfrm>
        </p:grpSpPr>
        <p:pic>
          <p:nvPicPr>
            <p:cNvPr id="14" name="Picture 13"/>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2"/>
              </p:custDataLst>
            </p:nvPr>
          </p:nvPicPr>
          <p:blipFill>
            <a:blip r:embed="rId10"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3"/>
              </p:custDataLst>
            </p:nvPr>
          </p:nvPicPr>
          <p:blipFill>
            <a:blip r:embed="rId11"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4"/>
              </p:custDataLst>
            </p:nvPr>
          </p:nvPicPr>
          <p:blipFill>
            <a:blip r:embed="rId12"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5"/>
              </p:custDataLst>
            </p:nvPr>
          </p:nvPicPr>
          <p:blipFill>
            <a:blip r:embed="rId13"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 name="Title 1"/>
          <p:cNvSpPr>
            <a:spLocks noGrp="1"/>
          </p:cNvSpPr>
          <p:nvPr>
            <p:ph type="title"/>
          </p:nvPr>
        </p:nvSpPr>
        <p:spPr/>
        <p:txBody>
          <a:bodyPr/>
          <a:lstStyle/>
          <a:p>
            <a:r>
              <a:rPr lang="en-US" dirty="0"/>
              <a:t>Incoherent vs. coherent motion – chromaticity</a:t>
            </a:r>
          </a:p>
        </p:txBody>
      </p:sp>
      <p:sp>
        <p:nvSpPr>
          <p:cNvPr id="3" name="Content Placeholder 2 1"/>
          <p:cNvSpPr>
            <a:spLocks noGrp="1"/>
          </p:cNvSpPr>
          <p:nvPr>
            <p:ph idx="1"/>
          </p:nvPr>
        </p:nvSpPr>
        <p:spPr>
          <a:xfrm>
            <a:off x="5976000" y="900000"/>
            <a:ext cx="5760000" cy="5400000"/>
          </a:xfrm>
        </p:spPr>
        <p:txBody>
          <a:bodyPr>
            <a:normAutofit/>
          </a:bodyPr>
          <a:lstStyle/>
          <a:p>
            <a:pPr algn="just">
              <a:lnSpc>
                <a:spcPct val="100000"/>
              </a:lnSpc>
            </a:pPr>
            <a:r>
              <a:rPr lang="en-US" sz="2000" dirty="0"/>
              <a:t>Let’s observe a system of five hundred particles:</a:t>
            </a:r>
          </a:p>
          <a:p>
            <a:pPr lvl="1" algn="just">
              <a:lnSpc>
                <a:spcPct val="100000"/>
              </a:lnSpc>
            </a:pPr>
            <a:r>
              <a:rPr lang="en-US" sz="1800" dirty="0"/>
              <a:t>When offset and in the presence of chromatic effects (detuning with energy offset), all particles move </a:t>
            </a:r>
            <a:r>
              <a:rPr lang="en-US" sz="1800" b="1" dirty="0">
                <a:solidFill>
                  <a:srgbClr val="C00000"/>
                </a:solidFill>
              </a:rPr>
              <a:t>around the orbit at different tunes</a:t>
            </a:r>
            <a:r>
              <a:rPr lang="en-US" sz="1800" dirty="0"/>
              <a:t>. However, this detuning is not constant, but changes as the particles undergo synchrotron motion. As a result, the</a:t>
            </a:r>
            <a:r>
              <a:rPr lang="en-US" sz="1800" b="1" dirty="0">
                <a:solidFill>
                  <a:srgbClr val="C00000"/>
                </a:solidFill>
              </a:rPr>
              <a:t> bunch </a:t>
            </a:r>
            <a:r>
              <a:rPr lang="en-US" sz="1800" b="1" dirty="0" err="1">
                <a:solidFill>
                  <a:srgbClr val="C00000"/>
                </a:solidFill>
              </a:rPr>
              <a:t>decoheres</a:t>
            </a:r>
            <a:r>
              <a:rPr lang="en-US" sz="1800" dirty="0"/>
              <a:t> but then </a:t>
            </a:r>
            <a:r>
              <a:rPr lang="en-US" sz="1800" b="1" dirty="0" err="1">
                <a:solidFill>
                  <a:srgbClr val="C00000"/>
                </a:solidFill>
              </a:rPr>
              <a:t>recoheres</a:t>
            </a:r>
            <a:r>
              <a:rPr lang="en-US" sz="1800" dirty="0"/>
              <a:t>.</a:t>
            </a:r>
          </a:p>
        </p:txBody>
      </p:sp>
      <p:sp>
        <p:nvSpPr>
          <p:cNvPr id="23" name="Rectangle 22"/>
          <p:cNvSpPr/>
          <p:nvPr/>
        </p:nvSpPr>
        <p:spPr>
          <a:xfrm>
            <a:off x="3384000" y="972000"/>
            <a:ext cx="936000" cy="648000"/>
          </a:xfrm>
          <a:prstGeom prst="rect">
            <a:avLst/>
          </a:prstGeom>
          <a:solidFill>
            <a:schemeClr val="accent4">
              <a:alpha val="90000"/>
            </a:schemeClr>
          </a:solidFill>
          <a:ln>
            <a:noFill/>
          </a:ln>
          <a:scene3d>
            <a:camera prst="isometricOffAxis2Right">
              <a:rot lat="900000" lon="18000000" rev="0"/>
            </a:camera>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p:cNvPicPr>
            <a:picLocks noChangeAspect="1"/>
          </p:cNvPicPr>
          <p:nvPr>
            <p:custDataLst>
              <p:tags r:id="rId1"/>
            </p:custDataLst>
          </p:nvPr>
        </p:nvPicPr>
        <p:blipFill>
          <a:blip r:embed="rId14" cstate="print">
            <a:extLst>
              <a:ext uri="{28A0092B-C50C-407E-A947-70E740481C1C}">
                <a14:useLocalDpi xmlns:a14="http://schemas.microsoft.com/office/drawing/2010/main" val="0"/>
              </a:ext>
            </a:extLst>
          </a:blip>
          <a:stretch>
            <a:fillRect/>
          </a:stretch>
        </p:blipFill>
        <p:spPr>
          <a:xfrm>
            <a:off x="4896000" y="2880000"/>
            <a:ext cx="1348571" cy="268191"/>
          </a:xfrm>
          <a:prstGeom prst="rect">
            <a:avLst/>
          </a:prstGeom>
        </p:spPr>
      </p:pic>
      <p:pic>
        <p:nvPicPr>
          <p:cNvPr id="15" name="Picture 14"/>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156000" y="900000"/>
            <a:ext cx="5760000" cy="3840000"/>
          </a:xfrm>
          <a:prstGeom prst="rect">
            <a:avLst/>
          </a:prstGeom>
          <a:ln>
            <a:noFill/>
          </a:ln>
          <a:effectLst>
            <a:outerShdw blurRad="190500" algn="tl" rotWithShape="0">
              <a:srgbClr val="000000">
                <a:alpha val="70000"/>
              </a:srgbClr>
            </a:outerShdw>
          </a:effectLst>
        </p:spPr>
      </p:pic>
      <p:sp>
        <p:nvSpPr>
          <p:cNvPr id="30" name="TextBox 29"/>
          <p:cNvSpPr txBox="1"/>
          <p:nvPr/>
        </p:nvSpPr>
        <p:spPr>
          <a:xfrm>
            <a:off x="6840000" y="1116000"/>
            <a:ext cx="2304000" cy="1800000"/>
          </a:xfrm>
          <a:prstGeom prst="rect">
            <a:avLst/>
          </a:prstGeom>
          <a:solidFill>
            <a:schemeClr val="bg1">
              <a:alpha val="30000"/>
            </a:schemeClr>
          </a:solidFill>
        </p:spPr>
        <p:txBody>
          <a:bodyPr wrap="square" rtlCol="0">
            <a:noAutofit/>
          </a:bodyPr>
          <a:lstStyle/>
          <a:p>
            <a:pPr algn="just"/>
            <a:r>
              <a:rPr lang="en-US" sz="1600" b="1" dirty="0">
                <a:solidFill>
                  <a:schemeClr val="accent6">
                    <a:lumMod val="75000"/>
                  </a:schemeClr>
                </a:solidFill>
              </a:rPr>
              <a:t>A frequency analysis of the coherent (red) line shows, by virtue of the </a:t>
            </a:r>
            <a:r>
              <a:rPr lang="en-US" sz="1600" b="1" dirty="0">
                <a:solidFill>
                  <a:srgbClr val="C00000"/>
                </a:solidFill>
              </a:rPr>
              <a:t>modulation with the synchrotron</a:t>
            </a:r>
            <a:r>
              <a:rPr lang="en-US" sz="1600" b="1" dirty="0">
                <a:solidFill>
                  <a:schemeClr val="accent6">
                    <a:lumMod val="75000"/>
                  </a:schemeClr>
                </a:solidFill>
              </a:rPr>
              <a:t> tune, the characteristic </a:t>
            </a:r>
            <a:r>
              <a:rPr lang="en-US" sz="1600" b="1" dirty="0">
                <a:solidFill>
                  <a:srgbClr val="C00000"/>
                </a:solidFill>
              </a:rPr>
              <a:t>synchrotron sidebands</a:t>
            </a:r>
            <a:r>
              <a:rPr lang="en-US" sz="1600" b="1" dirty="0">
                <a:solidFill>
                  <a:schemeClr val="accent6">
                    <a:lumMod val="75000"/>
                  </a:schemeClr>
                </a:solidFill>
              </a:rPr>
              <a:t>.</a:t>
            </a:r>
          </a:p>
        </p:txBody>
      </p:sp>
      <p:cxnSp>
        <p:nvCxnSpPr>
          <p:cNvPr id="16" name="Straight Arrow Connector 15"/>
          <p:cNvCxnSpPr/>
          <p:nvPr/>
        </p:nvCxnSpPr>
        <p:spPr>
          <a:xfrm>
            <a:off x="9972000" y="1944000"/>
            <a:ext cx="666044" cy="0"/>
          </a:xfrm>
          <a:prstGeom prst="straightConnector1">
            <a:avLst/>
          </a:prstGeom>
          <a:ln w="19050">
            <a:solidFill>
              <a:srgbClr val="FF0000"/>
            </a:solidFill>
            <a:headEnd type="stealth" w="lg" len="med"/>
            <a:tailEnd type="triangle" w="lg"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0080000" y="1548000"/>
            <a:ext cx="407484" cy="338554"/>
          </a:xfrm>
          <a:prstGeom prst="rect">
            <a:avLst/>
          </a:prstGeom>
          <a:noFill/>
        </p:spPr>
        <p:txBody>
          <a:bodyPr wrap="none" rtlCol="0">
            <a:spAutoFit/>
          </a:bodyPr>
          <a:lstStyle/>
          <a:p>
            <a:r>
              <a:rPr lang="en-US" sz="1600" b="1" dirty="0">
                <a:solidFill>
                  <a:srgbClr val="FF0000"/>
                </a:solidFill>
              </a:rPr>
              <a:t>Qs</a:t>
            </a:r>
            <a:endParaRPr lang="en-US" b="1" dirty="0">
              <a:solidFill>
                <a:srgbClr val="FF0000"/>
              </a:solidFill>
            </a:endParaRPr>
          </a:p>
        </p:txBody>
      </p:sp>
      <p:sp>
        <p:nvSpPr>
          <p:cNvPr id="6" name="Slide Number Placeholder 5"/>
          <p:cNvSpPr>
            <a:spLocks noGrp="1"/>
          </p:cNvSpPr>
          <p:nvPr>
            <p:ph type="sldNum" sz="quarter" idx="12"/>
          </p:nvPr>
        </p:nvSpPr>
        <p:spPr/>
        <p:txBody>
          <a:bodyPr/>
          <a:lstStyle/>
          <a:p>
            <a:fld id="{9EA1AA69-EDB9-4143-818B-2B18FE6932EA}" type="slidenum">
              <a:rPr lang="en-GB" smtClean="0"/>
              <a:t>40</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2395127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 and impact of transverse nonlinearities</a:t>
            </a:r>
            <a:endParaRPr lang="en-GB" dirty="0"/>
          </a:p>
        </p:txBody>
      </p:sp>
      <p:sp>
        <p:nvSpPr>
          <p:cNvPr id="3" name="Content Placeholder 2"/>
          <p:cNvSpPr>
            <a:spLocks noGrp="1"/>
          </p:cNvSpPr>
          <p:nvPr>
            <p:ph idx="1"/>
          </p:nvPr>
        </p:nvSpPr>
        <p:spPr/>
        <p:txBody>
          <a:bodyPr>
            <a:normAutofit/>
          </a:bodyPr>
          <a:lstStyle/>
          <a:p>
            <a:pPr algn="just"/>
            <a:r>
              <a:rPr lang="en-US" dirty="0"/>
              <a:t>We have learned or we may know from operational experience that there are a set of </a:t>
            </a:r>
            <a:r>
              <a:rPr lang="en-US" b="1" dirty="0">
                <a:solidFill>
                  <a:srgbClr val="C00000"/>
                </a:solidFill>
              </a:rPr>
              <a:t>crucial machine parameters to influence beam stability</a:t>
            </a:r>
            <a:r>
              <a:rPr lang="en-US" dirty="0"/>
              <a:t> – among them </a:t>
            </a:r>
            <a:r>
              <a:rPr lang="en-US" b="1" dirty="0">
                <a:solidFill>
                  <a:srgbClr val="C00000"/>
                </a:solidFill>
              </a:rPr>
              <a:t>amplitude detuning and chromaticity</a:t>
            </a:r>
          </a:p>
          <a:p>
            <a:pPr algn="just"/>
            <a:endParaRPr lang="en-US" dirty="0"/>
          </a:p>
          <a:p>
            <a:pPr algn="just"/>
            <a:r>
              <a:rPr lang="en-US" dirty="0"/>
              <a:t>Amplitude detuning</a:t>
            </a:r>
          </a:p>
          <a:p>
            <a:pPr lvl="1" algn="just">
              <a:buFont typeface="Courier New" panose="02070309020205020404" pitchFamily="49" charset="0"/>
              <a:buChar char="o"/>
            </a:pPr>
            <a:r>
              <a:rPr lang="en-US" dirty="0"/>
              <a:t>Controlled with octupoles – provides (incoherent) </a:t>
            </a:r>
            <a:r>
              <a:rPr lang="en-US" b="1" dirty="0">
                <a:solidFill>
                  <a:srgbClr val="C00000"/>
                </a:solidFill>
              </a:rPr>
              <a:t>tune spread</a:t>
            </a:r>
          </a:p>
          <a:p>
            <a:pPr lvl="1" algn="just">
              <a:buFont typeface="Courier New" panose="02070309020205020404" pitchFamily="49" charset="0"/>
              <a:buChar char="o"/>
            </a:pPr>
            <a:r>
              <a:rPr lang="en-US" dirty="0"/>
              <a:t>Leads to absorption of coherent power into the incoherent spectrum </a:t>
            </a:r>
            <a:r>
              <a:rPr lang="en-US" dirty="0">
                <a:sym typeface="Wingdings" panose="05000000000000000000" pitchFamily="2" charset="2"/>
              </a:rPr>
              <a:t></a:t>
            </a:r>
            <a:r>
              <a:rPr lang="en-US" b="1" dirty="0">
                <a:sym typeface="Wingdings" panose="05000000000000000000" pitchFamily="2" charset="2"/>
              </a:rPr>
              <a:t> </a:t>
            </a:r>
            <a:r>
              <a:rPr lang="en-US" b="1" dirty="0">
                <a:solidFill>
                  <a:srgbClr val="C00000"/>
                </a:solidFill>
                <a:sym typeface="Wingdings" panose="05000000000000000000" pitchFamily="2" charset="2"/>
              </a:rPr>
              <a:t>instability mitigation</a:t>
            </a:r>
            <a:endParaRPr lang="en-US" dirty="0"/>
          </a:p>
          <a:p>
            <a:pPr algn="just"/>
            <a:endParaRPr lang="en-US" dirty="0"/>
          </a:p>
          <a:p>
            <a:pPr algn="just"/>
            <a:r>
              <a:rPr lang="en-US" dirty="0"/>
              <a:t>Chromaticity</a:t>
            </a:r>
          </a:p>
          <a:p>
            <a:pPr lvl="1" algn="just">
              <a:buFont typeface="Courier New" panose="02070309020205020404" pitchFamily="49" charset="0"/>
              <a:buChar char="o"/>
            </a:pPr>
            <a:r>
              <a:rPr lang="en-US" dirty="0"/>
              <a:t>Controlled with </a:t>
            </a:r>
            <a:r>
              <a:rPr lang="en-US" dirty="0" err="1"/>
              <a:t>sextupoles</a:t>
            </a:r>
            <a:r>
              <a:rPr lang="en-US" dirty="0"/>
              <a:t> – provides </a:t>
            </a:r>
            <a:r>
              <a:rPr lang="en-US" b="1" dirty="0">
                <a:solidFill>
                  <a:srgbClr val="C00000"/>
                </a:solidFill>
              </a:rPr>
              <a:t>chromatic shift </a:t>
            </a:r>
            <a:r>
              <a:rPr lang="en-US" dirty="0"/>
              <a:t>of bunch spectrum </a:t>
            </a:r>
            <a:r>
              <a:rPr lang="en-US" dirty="0" err="1"/>
              <a:t>wrt</a:t>
            </a:r>
            <a:r>
              <a:rPr lang="en-US" dirty="0"/>
              <a:t>. impedance</a:t>
            </a:r>
          </a:p>
          <a:p>
            <a:pPr lvl="1" algn="just">
              <a:buFont typeface="Courier New" panose="02070309020205020404" pitchFamily="49" charset="0"/>
              <a:buChar char="o"/>
            </a:pPr>
            <a:r>
              <a:rPr lang="en-US" dirty="0">
                <a:sym typeface="Wingdings" panose="05000000000000000000" pitchFamily="2" charset="2"/>
              </a:rPr>
              <a:t>Changes interaction of beam with impedance</a:t>
            </a:r>
          </a:p>
          <a:p>
            <a:pPr lvl="1" algn="just">
              <a:buFont typeface="Courier New" panose="02070309020205020404" pitchFamily="49" charset="0"/>
              <a:buChar char="o"/>
            </a:pPr>
            <a:r>
              <a:rPr lang="en-US" dirty="0">
                <a:sym typeface="Wingdings" panose="05000000000000000000" pitchFamily="2" charset="2"/>
              </a:rPr>
              <a:t>Damping or excitation of</a:t>
            </a:r>
            <a:r>
              <a:rPr lang="en-US" b="1" dirty="0">
                <a:sym typeface="Wingdings" panose="05000000000000000000" pitchFamily="2" charset="2"/>
              </a:rPr>
              <a:t> </a:t>
            </a:r>
            <a:r>
              <a:rPr lang="en-US" b="1" dirty="0" err="1">
                <a:solidFill>
                  <a:srgbClr val="C00000"/>
                </a:solidFill>
                <a:sym typeface="Wingdings" panose="05000000000000000000" pitchFamily="2" charset="2"/>
              </a:rPr>
              <a:t>headtail</a:t>
            </a:r>
            <a:r>
              <a:rPr lang="en-US" b="1" dirty="0">
                <a:solidFill>
                  <a:srgbClr val="C00000"/>
                </a:solidFill>
                <a:sym typeface="Wingdings" panose="05000000000000000000" pitchFamily="2" charset="2"/>
              </a:rPr>
              <a:t> modes</a:t>
            </a:r>
            <a:endParaRPr lang="en-US" b="1" dirty="0">
              <a:solidFill>
                <a:srgbClr val="C00000"/>
              </a:solidFill>
            </a:endParaRPr>
          </a:p>
          <a:p>
            <a:pPr algn="just"/>
            <a:endParaRPr lang="en-US" dirty="0"/>
          </a:p>
        </p:txBody>
      </p:sp>
      <p:sp>
        <p:nvSpPr>
          <p:cNvPr id="6" name="Slide Number Placeholder 5"/>
          <p:cNvSpPr>
            <a:spLocks noGrp="1"/>
          </p:cNvSpPr>
          <p:nvPr>
            <p:ph type="sldNum" sz="quarter" idx="12"/>
          </p:nvPr>
        </p:nvSpPr>
        <p:spPr/>
        <p:txBody>
          <a:bodyPr/>
          <a:lstStyle/>
          <a:p>
            <a:fld id="{9EA1AA69-EDB9-4143-818B-2B18FE6932EA}" type="slidenum">
              <a:rPr lang="en-GB" smtClean="0"/>
              <a:t>41</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custDataLst>
      <p:tags r:id="rId1"/>
    </p:custDataLst>
    <p:extLst>
      <p:ext uri="{BB962C8B-B14F-4D97-AF65-F5344CB8AC3E}">
        <p14:creationId xmlns:p14="http://schemas.microsoft.com/office/powerpoint/2010/main" val="2568935109"/>
      </p:ext>
    </p:extLst>
  </p:cSld>
  <p:clrMapOvr>
    <a:masterClrMapping/>
  </p:clrMapOvr>
  <mc:AlternateContent xmlns:mc="http://schemas.openxmlformats.org/markup-compatibility/2006" xmlns:p14="http://schemas.microsoft.com/office/powerpoint/2010/main">
    <mc:Choice Requires="p14">
      <p:transition spd="med" p14:dur="700" advTm="185260">
        <p:fade/>
      </p:transition>
    </mc:Choice>
    <mc:Fallback xmlns="">
      <p:transition spd="med" advTm="18526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fade">
                                      <p:cBhvr>
                                        <p:cTn id="21" dur="500"/>
                                        <p:tgtEl>
                                          <p:spTgt spid="3">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fade">
                                      <p:cBhvr>
                                        <p:cTn id="24" dur="500"/>
                                        <p:tgtEl>
                                          <p:spTgt spid="3">
                                            <p:txEl>
                                              <p:pRg st="8" end="8"/>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fade">
                                      <p:cBhvr>
                                        <p:cTn id="2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We have seen the difference between incoherent and coherent motion. For single particles, these are identical. However, for multi-particle systems and their dynamics </a:t>
            </a:r>
            <a:r>
              <a:rPr lang="en-US" sz="2000" b="1" dirty="0">
                <a:solidFill>
                  <a:srgbClr val="C00000"/>
                </a:solidFill>
              </a:rPr>
              <a:t>there are important differences</a:t>
            </a:r>
            <a:r>
              <a:rPr lang="en-US" sz="2000" dirty="0"/>
              <a:t>. </a:t>
            </a:r>
          </a:p>
          <a:p>
            <a:pPr marL="0" indent="0" algn="just">
              <a:buNone/>
            </a:pPr>
            <a:r>
              <a:rPr lang="en-US" sz="2000" dirty="0"/>
              <a:t>In this context, we have seen effects such as </a:t>
            </a:r>
            <a:r>
              <a:rPr lang="en-US" sz="2000" b="1" dirty="0" err="1">
                <a:solidFill>
                  <a:srgbClr val="C00000"/>
                </a:solidFill>
              </a:rPr>
              <a:t>decoherence</a:t>
            </a:r>
            <a:r>
              <a:rPr lang="en-US" sz="2000" b="1" dirty="0">
                <a:solidFill>
                  <a:srgbClr val="C00000"/>
                </a:solidFill>
              </a:rPr>
              <a:t>, </a:t>
            </a:r>
            <a:r>
              <a:rPr lang="en-US" sz="2000" b="1" dirty="0" err="1">
                <a:solidFill>
                  <a:srgbClr val="C00000"/>
                </a:solidFill>
              </a:rPr>
              <a:t>filamentation</a:t>
            </a:r>
            <a:r>
              <a:rPr lang="en-US" sz="2000" b="1" dirty="0">
                <a:solidFill>
                  <a:srgbClr val="C00000"/>
                </a:solidFill>
              </a:rPr>
              <a:t> and emittance blow-up</a:t>
            </a:r>
            <a:r>
              <a:rPr lang="en-US" sz="2000" dirty="0"/>
              <a:t>. We have learned about the concept of the </a:t>
            </a:r>
            <a:r>
              <a:rPr lang="en-US" sz="2000" b="1" dirty="0">
                <a:solidFill>
                  <a:srgbClr val="C00000"/>
                </a:solidFill>
              </a:rPr>
              <a:t>tune footprint</a:t>
            </a:r>
            <a:r>
              <a:rPr lang="en-US" sz="2000" dirty="0"/>
              <a:t>.</a:t>
            </a:r>
          </a:p>
          <a:p>
            <a:pPr marL="0" indent="0" algn="just">
              <a:buNone/>
            </a:pPr>
            <a:r>
              <a:rPr lang="en-US" sz="2000" dirty="0"/>
              <a:t>So far, we have never taken into account any interaction among the particles. We have therefore not yet seen any collective effects. We will now look at </a:t>
            </a:r>
            <a:r>
              <a:rPr lang="en-US" sz="2000" b="1" dirty="0">
                <a:solidFill>
                  <a:srgbClr val="C00000"/>
                </a:solidFill>
              </a:rPr>
              <a:t>a first collective effects</a:t>
            </a:r>
            <a:r>
              <a:rPr lang="en-US" sz="2000" dirty="0"/>
              <a:t> which is intuitively very natural to grasp: the direct space charge effect.</a:t>
            </a:r>
          </a:p>
        </p:txBody>
      </p:sp>
      <p:sp>
        <p:nvSpPr>
          <p:cNvPr id="7" name="Content Placeholder 6"/>
          <p:cNvSpPr>
            <a:spLocks noGrp="1"/>
          </p:cNvSpPr>
          <p:nvPr>
            <p:ph idx="13"/>
          </p:nvPr>
        </p:nvSpPr>
        <p:spPr/>
        <p:txBody>
          <a:bodyPr/>
          <a:lstStyle/>
          <a:p>
            <a:r>
              <a:rPr lang="en-US" dirty="0"/>
              <a:t>Part I: Multi-particle effects – direct space charge</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solidFill>
                  <a:schemeClr val="bg1">
                    <a:lumMod val="65000"/>
                  </a:schemeClr>
                </a:solidFill>
              </a:rPr>
              <a:t>Multi-particle systems and their representation</a:t>
            </a:r>
          </a:p>
          <a:p>
            <a:pPr lvl="1">
              <a:buFont typeface="Courier New" panose="02070309020205020404" pitchFamily="49" charset="0"/>
              <a:buChar char="o"/>
            </a:pPr>
            <a:r>
              <a:rPr lang="en-US" dirty="0">
                <a:solidFill>
                  <a:schemeClr val="bg1">
                    <a:lumMod val="65000"/>
                  </a:schemeClr>
                </a:solidFill>
              </a:rPr>
              <a:t>Incoherent and coherent motion</a:t>
            </a:r>
          </a:p>
          <a:p>
            <a:pPr lvl="1">
              <a:buFont typeface="Courier New" panose="02070309020205020404" pitchFamily="49" charset="0"/>
              <a:buChar char="o"/>
            </a:pPr>
            <a:r>
              <a:rPr lang="en-US" dirty="0"/>
              <a:t>Direct space charge</a:t>
            </a:r>
          </a:p>
        </p:txBody>
      </p:sp>
      <p:sp>
        <p:nvSpPr>
          <p:cNvPr id="6" name="Slide Number Placeholder 5"/>
          <p:cNvSpPr>
            <a:spLocks noGrp="1"/>
          </p:cNvSpPr>
          <p:nvPr>
            <p:ph type="sldNum" sz="quarter" idx="12"/>
          </p:nvPr>
        </p:nvSpPr>
        <p:spPr/>
        <p:txBody>
          <a:bodyPr/>
          <a:lstStyle/>
          <a:p>
            <a:fld id="{9EA1AA69-EDB9-4143-818B-2B18FE6932EA}" type="slidenum">
              <a:rPr lang="en-GB" smtClean="0"/>
              <a:t>42</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425465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Single particle dynamics – reminder coordinates</a:t>
            </a:r>
          </a:p>
        </p:txBody>
      </p:sp>
      <p:sp>
        <p:nvSpPr>
          <p:cNvPr id="3" name="Content Placeholder 2 1"/>
          <p:cNvSpPr>
            <a:spLocks noGrp="1"/>
          </p:cNvSpPr>
          <p:nvPr>
            <p:ph idx="1"/>
          </p:nvPr>
        </p:nvSpPr>
        <p:spPr>
          <a:xfrm>
            <a:off x="336000" y="792000"/>
            <a:ext cx="11520000" cy="5760000"/>
          </a:xfrm>
        </p:spPr>
        <p:txBody>
          <a:bodyPr>
            <a:normAutofit/>
          </a:bodyPr>
          <a:lstStyle/>
          <a:p>
            <a:r>
              <a:rPr lang="en-US" sz="2000" dirty="0"/>
              <a:t>A beam of charged particles </a:t>
            </a:r>
            <a:r>
              <a:rPr lang="en-US" sz="2000" b="1" dirty="0">
                <a:solidFill>
                  <a:srgbClr val="C00000"/>
                </a:solidFill>
              </a:rPr>
              <a:t>induces electromagnetic fields </a:t>
            </a:r>
            <a:r>
              <a:rPr lang="en-US" sz="2000" dirty="0"/>
              <a:t>when circulating inside the vacuum chamber. </a:t>
            </a:r>
          </a:p>
          <a:p>
            <a:r>
              <a:rPr lang="en-US" sz="2000" dirty="0"/>
              <a:t>These self induced fields depend on:</a:t>
            </a:r>
          </a:p>
          <a:p>
            <a:pPr lvl="1"/>
            <a:r>
              <a:rPr lang="en-US" sz="1800" b="1" dirty="0">
                <a:solidFill>
                  <a:schemeClr val="accent2"/>
                </a:solidFill>
              </a:rPr>
              <a:t>beam current (intensity) and particle distribution (</a:t>
            </a:r>
            <a:r>
              <a:rPr lang="en-US" sz="1800" b="1" dirty="0">
                <a:solidFill>
                  <a:schemeClr val="accent2"/>
                </a:solidFill>
                <a:sym typeface="Wingdings" panose="05000000000000000000" pitchFamily="2" charset="2"/>
              </a:rPr>
              <a:t> collective forces!)</a:t>
            </a:r>
            <a:endParaRPr lang="en-US" sz="1800" b="1" dirty="0">
              <a:solidFill>
                <a:schemeClr val="accent2"/>
              </a:solidFill>
            </a:endParaRPr>
          </a:p>
          <a:p>
            <a:pPr lvl="1"/>
            <a:r>
              <a:rPr lang="en-US" sz="1800" b="1" dirty="0">
                <a:solidFill>
                  <a:schemeClr val="accent4"/>
                </a:solidFill>
              </a:rPr>
              <a:t>geometry and material of the surrounding vacuum chamber and machine elements</a:t>
            </a:r>
          </a:p>
          <a:p>
            <a:pPr lvl="1"/>
            <a:endParaRPr lang="en-US" sz="1800" dirty="0"/>
          </a:p>
          <a:p>
            <a:r>
              <a:rPr lang="en-US" sz="2000" dirty="0"/>
              <a:t>When we talk about space charge we think about</a:t>
            </a:r>
            <a:endParaRPr lang="en-US" dirty="0"/>
          </a:p>
          <a:p>
            <a:endParaRPr lang="en-US" sz="2000" dirty="0"/>
          </a:p>
          <a:p>
            <a:endParaRPr lang="en-US" sz="2000" dirty="0"/>
          </a:p>
          <a:p>
            <a:endParaRPr lang="en-US" sz="2000" dirty="0"/>
          </a:p>
          <a:p>
            <a:endParaRPr lang="en-US" sz="2000" dirty="0"/>
          </a:p>
          <a:p>
            <a:endParaRPr lang="en-US" sz="2000" dirty="0"/>
          </a:p>
        </p:txBody>
      </p:sp>
      <p:sp>
        <p:nvSpPr>
          <p:cNvPr id="18" name="Content Placeholder 30"/>
          <p:cNvSpPr txBox="1">
            <a:spLocks/>
          </p:cNvSpPr>
          <p:nvPr/>
        </p:nvSpPr>
        <p:spPr>
          <a:xfrm>
            <a:off x="336000" y="5472000"/>
            <a:ext cx="11520000" cy="792000"/>
          </a:xfrm>
          <a:prstGeom prst="rect">
            <a:avLst/>
          </a:prstGeom>
        </p:spPr>
        <p:txBody>
          <a:bodyPr vert="horz" lIns="91440" tIns="45720" rIns="91440" bIns="45720" numCol="2"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500" b="1" u="sng" dirty="0">
                <a:solidFill>
                  <a:srgbClr val="FF0000"/>
                </a:solidFill>
              </a:rPr>
              <a:t>Direct space charge:</a:t>
            </a:r>
          </a:p>
          <a:p>
            <a:pPr marL="0" indent="0" algn="just">
              <a:buFont typeface="Arial" panose="020B0604020202020204" pitchFamily="34" charset="0"/>
              <a:buNone/>
            </a:pPr>
            <a:r>
              <a:rPr lang="en-US" sz="1500" dirty="0">
                <a:solidFill>
                  <a:srgbClr val="FF0000"/>
                </a:solidFill>
              </a:rPr>
              <a:t>Interaction of charged particles in free space</a:t>
            </a:r>
          </a:p>
          <a:p>
            <a:pPr marL="0" indent="0" algn="just">
              <a:buFont typeface="Arial" panose="020B0604020202020204" pitchFamily="34" charset="0"/>
              <a:buNone/>
            </a:pPr>
            <a:endParaRPr lang="en-US" sz="1500" dirty="0">
              <a:solidFill>
                <a:srgbClr val="FF0000"/>
              </a:solidFill>
            </a:endParaRPr>
          </a:p>
          <a:p>
            <a:pPr marL="0" indent="0" algn="just">
              <a:buFont typeface="Arial" panose="020B0604020202020204" pitchFamily="34" charset="0"/>
              <a:buNone/>
            </a:pPr>
            <a:r>
              <a:rPr lang="en-US" sz="1500" b="1" u="sng" dirty="0">
                <a:solidFill>
                  <a:srgbClr val="FF0000"/>
                </a:solidFill>
              </a:rPr>
              <a:t>Indirect space charge:</a:t>
            </a:r>
          </a:p>
          <a:p>
            <a:pPr marL="0" indent="0" algn="just">
              <a:buFont typeface="Arial" panose="020B0604020202020204" pitchFamily="34" charset="0"/>
              <a:buNone/>
            </a:pPr>
            <a:r>
              <a:rPr lang="en-US" sz="1500" dirty="0">
                <a:solidFill>
                  <a:srgbClr val="FF0000"/>
                </a:solidFill>
              </a:rPr>
              <a:t>Interaction with image charges and currents induced in perfect conducting walls and ferromagnetic materials close to the beam pipe</a:t>
            </a: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4000" y="2664000"/>
            <a:ext cx="3240000" cy="3240000"/>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0000" y="2916000"/>
            <a:ext cx="2880000" cy="2880000"/>
          </a:xfrm>
          <a:prstGeom prst="rect">
            <a:avLst/>
          </a:prstGeom>
        </p:spPr>
      </p:pic>
      <p:sp>
        <p:nvSpPr>
          <p:cNvPr id="11" name="Rounded Rectangle 10"/>
          <p:cNvSpPr/>
          <p:nvPr/>
        </p:nvSpPr>
        <p:spPr>
          <a:xfrm>
            <a:off x="336000" y="1188000"/>
            <a:ext cx="11520000" cy="1368000"/>
          </a:xfrm>
          <a:prstGeom prst="roundRect">
            <a:avLst>
              <a:gd name="adj" fmla="val 10219"/>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r>
              <a:rPr lang="en-US" sz="2000" dirty="0"/>
              <a:t>Space charge effects: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cause</a:t>
            </a:r>
            <a:r>
              <a:rPr lang="en-US" b="1" dirty="0">
                <a:solidFill>
                  <a:srgbClr val="C00000"/>
                </a:solidFill>
              </a:rPr>
              <a:t> tune shifts</a:t>
            </a:r>
            <a:r>
              <a:rPr lang="en-US" dirty="0"/>
              <a:t> (transverse and longitudinal both incoherent (direct) and coherent (direct and indirect))</a:t>
            </a:r>
          </a:p>
          <a:p>
            <a:pPr marL="285750" indent="-285750">
              <a:buFont typeface="Arial" panose="020B0604020202020204" pitchFamily="34" charset="0"/>
              <a:buChar char="•"/>
            </a:pPr>
            <a:r>
              <a:rPr lang="en-US" dirty="0"/>
              <a:t>can result in</a:t>
            </a:r>
            <a:r>
              <a:rPr lang="en-US" b="1" dirty="0">
                <a:solidFill>
                  <a:srgbClr val="C00000"/>
                </a:solidFill>
              </a:rPr>
              <a:t> longitudinal instability</a:t>
            </a:r>
            <a:r>
              <a:rPr lang="en-US" dirty="0"/>
              <a:t> (negative mass instability)</a:t>
            </a:r>
          </a:p>
        </p:txBody>
      </p:sp>
      <p:sp>
        <p:nvSpPr>
          <p:cNvPr id="6" name="Slide Number Placeholder 5"/>
          <p:cNvSpPr>
            <a:spLocks noGrp="1"/>
          </p:cNvSpPr>
          <p:nvPr>
            <p:ph type="sldNum" sz="quarter" idx="12"/>
          </p:nvPr>
        </p:nvSpPr>
        <p:spPr/>
        <p:txBody>
          <a:bodyPr/>
          <a:lstStyle/>
          <a:p>
            <a:fld id="{9EA1AA69-EDB9-4143-818B-2B18FE6932EA}" type="slidenum">
              <a:rPr lang="en-GB" smtClean="0"/>
              <a:t>43</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441222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 point charges with same velocity</a:t>
            </a:r>
          </a:p>
        </p:txBody>
      </p:sp>
      <p:sp>
        <p:nvSpPr>
          <p:cNvPr id="3" name="Content Placeholder 2"/>
          <p:cNvSpPr>
            <a:spLocks noGrp="1"/>
          </p:cNvSpPr>
          <p:nvPr>
            <p:ph idx="1"/>
          </p:nvPr>
        </p:nvSpPr>
        <p:spPr>
          <a:xfrm>
            <a:off x="336000" y="792000"/>
            <a:ext cx="11520000" cy="5400000"/>
          </a:xfrm>
        </p:spPr>
        <p:txBody>
          <a:bodyPr>
            <a:normAutofit/>
          </a:bodyPr>
          <a:lstStyle/>
          <a:p>
            <a:pPr algn="just"/>
            <a:r>
              <a:rPr lang="en-US" sz="2000" dirty="0"/>
              <a:t>Consider two point charges with the same charge q and with same velocity </a:t>
            </a:r>
            <a:r>
              <a:rPr lang="en-US" sz="2000" i="1" dirty="0"/>
              <a:t>v</a:t>
            </a:r>
            <a:r>
              <a:rPr lang="en-US" sz="2000" i="1" baseline="-25000" dirty="0"/>
              <a:t>1</a:t>
            </a:r>
            <a:r>
              <a:rPr lang="en-US" sz="2000" dirty="0"/>
              <a:t>=</a:t>
            </a:r>
            <a:r>
              <a:rPr lang="en-US" sz="2000" i="1" dirty="0"/>
              <a:t>v</a:t>
            </a:r>
            <a:r>
              <a:rPr lang="en-US" sz="2000" i="1" baseline="-25000" dirty="0"/>
              <a:t>2</a:t>
            </a:r>
            <a:r>
              <a:rPr lang="en-US" sz="2000" dirty="0"/>
              <a:t>=</a:t>
            </a:r>
            <a:r>
              <a:rPr lang="en-US" sz="2000" i="1" dirty="0"/>
              <a:t>v</a:t>
            </a:r>
            <a:r>
              <a:rPr lang="en-US" sz="2000" dirty="0"/>
              <a:t> on parallel trajectories</a:t>
            </a:r>
          </a:p>
          <a:p>
            <a:pPr lvl="1" algn="just"/>
            <a:r>
              <a:rPr lang="en-US" sz="1800" dirty="0"/>
              <a:t>In the rest frame, we know already the electric and magnetic fields generated by a “source” particle. </a:t>
            </a:r>
          </a:p>
          <a:p>
            <a:pPr lvl="1" algn="just"/>
            <a:r>
              <a:rPr lang="en-US" sz="1800" dirty="0"/>
              <a:t>The force on the “test” particle is given by </a:t>
            </a:r>
            <a:r>
              <a:rPr lang="en-US" sz="1800" b="1" dirty="0">
                <a:solidFill>
                  <a:srgbClr val="C00000"/>
                </a:solidFill>
              </a:rPr>
              <a:t>the Lorentz force</a:t>
            </a:r>
            <a:r>
              <a:rPr lang="en-US" sz="1800" dirty="0"/>
              <a:t>.</a:t>
            </a:r>
          </a:p>
          <a:p>
            <a:pPr algn="just"/>
            <a:r>
              <a:rPr lang="en-US" sz="2000" dirty="0"/>
              <a:t>The attractive magnetic force tends to compensate the repulsive electric force</a:t>
            </a:r>
          </a:p>
          <a:p>
            <a:pPr lvl="1" algn="just"/>
            <a:r>
              <a:rPr lang="en-US" sz="1800" dirty="0"/>
              <a:t>At rest the two particles experience only the repulsive Coulomb force</a:t>
            </a:r>
          </a:p>
          <a:p>
            <a:pPr lvl="1" algn="just"/>
            <a:r>
              <a:rPr lang="en-US" sz="1800" dirty="0"/>
              <a:t>When travelling with velocity v the particles represent two parallel currents which attract each other by the induced magnetic field</a:t>
            </a:r>
          </a:p>
          <a:p>
            <a:pPr lvl="1" algn="just"/>
            <a:r>
              <a:rPr lang="en-US" sz="1800" dirty="0"/>
              <a:t>The forces </a:t>
            </a:r>
            <a:r>
              <a:rPr lang="en-US" sz="1800" b="1" dirty="0">
                <a:solidFill>
                  <a:srgbClr val="C00000"/>
                </a:solidFill>
              </a:rPr>
              <a:t>become equal at the speed of light and thus cancel</a:t>
            </a:r>
          </a:p>
        </p:txBody>
      </p:sp>
      <p:pic>
        <p:nvPicPr>
          <p:cNvPr id="13" name="Picture 12" descr="ps-99-012.pdf"/>
          <p:cNvPicPr>
            <a:picLocks noChangeAspect="1"/>
          </p:cNvPicPr>
          <p:nvPr/>
        </p:nvPicPr>
        <p:blipFill rotWithShape="1">
          <a:blip r:embed="rId5">
            <a:extLst>
              <a:ext uri="{28A0092B-C50C-407E-A947-70E740481C1C}">
                <a14:useLocalDpi xmlns:a14="http://schemas.microsoft.com/office/drawing/2010/main" val="0"/>
              </a:ext>
            </a:extLst>
          </a:blip>
          <a:srcRect l="26847" t="32795" r="28080" b="53038"/>
          <a:stretch/>
        </p:blipFill>
        <p:spPr>
          <a:xfrm>
            <a:off x="864000" y="3492000"/>
            <a:ext cx="6480000" cy="2885510"/>
          </a:xfrm>
          <a:prstGeom prst="rect">
            <a:avLst/>
          </a:prstGeom>
        </p:spPr>
      </p:pic>
      <p:grpSp>
        <p:nvGrpSpPr>
          <p:cNvPr id="18" name="Group 17"/>
          <p:cNvGrpSpPr/>
          <p:nvPr/>
        </p:nvGrpSpPr>
        <p:grpSpPr>
          <a:xfrm>
            <a:off x="7596000" y="3168000"/>
            <a:ext cx="4248000" cy="3132000"/>
            <a:chOff x="7560000" y="3168000"/>
            <a:chExt cx="4248000" cy="3132000"/>
          </a:xfrm>
        </p:grpSpPr>
        <p:sp>
          <p:nvSpPr>
            <p:cNvPr id="10" name="Rounded Rectangle 9"/>
            <p:cNvSpPr/>
            <p:nvPr/>
          </p:nvSpPr>
          <p:spPr>
            <a:xfrm>
              <a:off x="7560000" y="3168000"/>
              <a:ext cx="4248000" cy="3132000"/>
            </a:xfrm>
            <a:prstGeom prst="roundRect">
              <a:avLst>
                <a:gd name="adj" fmla="val 6187"/>
              </a:avLst>
            </a:prstGeom>
            <a:solidFill>
              <a:schemeClr val="bg1"/>
            </a:solidFill>
            <a:ln w="19050"/>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US" sz="1600" b="1" dirty="0">
                  <a:solidFill>
                    <a:schemeClr val="accent6">
                      <a:lumMod val="50000"/>
                    </a:schemeClr>
                  </a:solidFill>
                </a:rPr>
                <a:t>Using the correct Lorentz transforms one can compute the fields in the lab frame generated by a source particle with velocity v</a:t>
              </a:r>
            </a:p>
            <a:p>
              <a:pPr algn="just"/>
              <a:endParaRPr lang="en-US" sz="1600" b="1" dirty="0">
                <a:solidFill>
                  <a:schemeClr val="accent6">
                    <a:lumMod val="50000"/>
                  </a:schemeClr>
                </a:solidFill>
              </a:endParaRPr>
            </a:p>
            <a:p>
              <a:pPr algn="just"/>
              <a:endParaRPr lang="en-US" sz="1600" b="1" dirty="0">
                <a:solidFill>
                  <a:schemeClr val="accent6">
                    <a:lumMod val="50000"/>
                  </a:schemeClr>
                </a:solidFill>
              </a:endParaRPr>
            </a:p>
            <a:p>
              <a:pPr algn="just"/>
              <a:endParaRPr lang="en-US" sz="1600" b="1" dirty="0">
                <a:solidFill>
                  <a:schemeClr val="accent6">
                    <a:lumMod val="50000"/>
                  </a:schemeClr>
                </a:solidFill>
              </a:endParaRPr>
            </a:p>
            <a:p>
              <a:pPr algn="just"/>
              <a:r>
                <a:rPr lang="en-US" sz="1600" b="1" dirty="0">
                  <a:solidFill>
                    <a:schemeClr val="accent6">
                      <a:lumMod val="50000"/>
                    </a:schemeClr>
                  </a:solidFill>
                  <a:sym typeface="Wingdings" panose="05000000000000000000" pitchFamily="2" charset="2"/>
                </a:rPr>
                <a:t> </a:t>
              </a:r>
              <a:r>
                <a:rPr lang="en-US" sz="1600" b="1" dirty="0">
                  <a:solidFill>
                    <a:schemeClr val="accent6">
                      <a:lumMod val="50000"/>
                    </a:schemeClr>
                  </a:solidFill>
                </a:rPr>
                <a:t>Lorentz force acting on the test particle</a:t>
              </a:r>
              <a:endParaRPr lang="en-US" sz="1600" dirty="0"/>
            </a:p>
            <a:p>
              <a:pPr algn="just"/>
              <a:endParaRPr lang="en-US" sz="1600" dirty="0"/>
            </a:p>
            <a:p>
              <a:pPr algn="just"/>
              <a:endParaRPr lang="en-US" sz="1600" dirty="0"/>
            </a:p>
            <a:p>
              <a:pPr algn="just"/>
              <a:endParaRPr lang="en-US" sz="1600" dirty="0"/>
            </a:p>
          </p:txBody>
        </p:sp>
        <p:pic>
          <p:nvPicPr>
            <p:cNvPr id="16" name="Picture 15"/>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7996457" y="4140000"/>
              <a:ext cx="3375086" cy="506057"/>
            </a:xfrm>
            <a:prstGeom prst="rect">
              <a:avLst/>
            </a:prstGeom>
          </p:spPr>
        </p:pic>
        <p:pic>
          <p:nvPicPr>
            <p:cNvPr id="15" name="Picture 14"/>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7894286" y="5220000"/>
              <a:ext cx="3579428" cy="918857"/>
            </a:xfrm>
            <a:prstGeom prst="rect">
              <a:avLst/>
            </a:prstGeom>
          </p:spPr>
        </p:pic>
      </p:grpSp>
      <p:sp>
        <p:nvSpPr>
          <p:cNvPr id="6" name="Slide Number Placeholder 5"/>
          <p:cNvSpPr>
            <a:spLocks noGrp="1"/>
          </p:cNvSpPr>
          <p:nvPr>
            <p:ph type="sldNum" sz="quarter" idx="12"/>
          </p:nvPr>
        </p:nvSpPr>
        <p:spPr/>
        <p:txBody>
          <a:bodyPr/>
          <a:lstStyle/>
          <a:p>
            <a:fld id="{9EA1AA69-EDB9-4143-818B-2B18FE6932EA}" type="slidenum">
              <a:rPr lang="en-GB" smtClean="0"/>
              <a:t>44</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744997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coasting beam with uniform charge density</a:t>
            </a:r>
          </a:p>
        </p:txBody>
      </p:sp>
      <p:pic>
        <p:nvPicPr>
          <p:cNvPr id="40" name="Picture 39"/>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360002" y="936000"/>
            <a:ext cx="10995355" cy="490009"/>
          </a:xfrm>
          <a:prstGeom prst="rect">
            <a:avLst/>
          </a:prstGeom>
        </p:spPr>
      </p:pic>
      <p:pic>
        <p:nvPicPr>
          <p:cNvPr id="28" name="Picture 27" descr="ps-99-012.pdf"/>
          <p:cNvPicPr>
            <a:picLocks noChangeAspect="1"/>
          </p:cNvPicPr>
          <p:nvPr/>
        </p:nvPicPr>
        <p:blipFill rotWithShape="1">
          <a:blip r:embed="rId6">
            <a:extLst>
              <a:ext uri="{28A0092B-C50C-407E-A947-70E740481C1C}">
                <a14:useLocalDpi xmlns:a14="http://schemas.microsoft.com/office/drawing/2010/main" val="0"/>
              </a:ext>
            </a:extLst>
          </a:blip>
          <a:srcRect l="25036" t="34725" r="42955" b="46093"/>
          <a:stretch/>
        </p:blipFill>
        <p:spPr>
          <a:xfrm>
            <a:off x="3240000" y="2232000"/>
            <a:ext cx="2968026" cy="2520000"/>
          </a:xfrm>
          <a:prstGeom prst="rect">
            <a:avLst/>
          </a:prstGeom>
        </p:spPr>
      </p:pic>
      <p:pic>
        <p:nvPicPr>
          <p:cNvPr id="17" name="Picture 16"/>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540000" y="1800000"/>
            <a:ext cx="3063471" cy="4512911"/>
          </a:xfrm>
          <a:prstGeom prst="rect">
            <a:avLst/>
          </a:prstGeom>
        </p:spPr>
      </p:pic>
      <p:sp>
        <p:nvSpPr>
          <p:cNvPr id="12" name="Rectangle 11"/>
          <p:cNvSpPr/>
          <p:nvPr/>
        </p:nvSpPr>
        <p:spPr>
          <a:xfrm>
            <a:off x="864000" y="5760000"/>
            <a:ext cx="2376000" cy="648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9EA1AA69-EDB9-4143-818B-2B18FE6932EA}" type="slidenum">
              <a:rPr lang="en-GB" smtClean="0"/>
              <a:t>45</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3012464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coasting beam with uniform charge density</a:t>
            </a:r>
          </a:p>
        </p:txBody>
      </p:sp>
      <p:pic>
        <p:nvPicPr>
          <p:cNvPr id="40" name="Picture 39"/>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360002" y="936000"/>
            <a:ext cx="10995355" cy="490009"/>
          </a:xfrm>
          <a:prstGeom prst="rect">
            <a:avLst/>
          </a:prstGeom>
        </p:spPr>
      </p:pic>
      <p:pic>
        <p:nvPicPr>
          <p:cNvPr id="28" name="Picture 27" descr="ps-99-012.pdf"/>
          <p:cNvPicPr>
            <a:picLocks noChangeAspect="1"/>
          </p:cNvPicPr>
          <p:nvPr/>
        </p:nvPicPr>
        <p:blipFill rotWithShape="1">
          <a:blip r:embed="rId7">
            <a:extLst>
              <a:ext uri="{28A0092B-C50C-407E-A947-70E740481C1C}">
                <a14:useLocalDpi xmlns:a14="http://schemas.microsoft.com/office/drawing/2010/main" val="0"/>
              </a:ext>
            </a:extLst>
          </a:blip>
          <a:srcRect l="25036" t="34725" r="42955" b="46093"/>
          <a:stretch/>
        </p:blipFill>
        <p:spPr>
          <a:xfrm>
            <a:off x="3240000" y="2232000"/>
            <a:ext cx="2968026" cy="2520000"/>
          </a:xfrm>
          <a:prstGeom prst="rect">
            <a:avLst/>
          </a:prstGeom>
        </p:spPr>
      </p:pic>
      <p:pic>
        <p:nvPicPr>
          <p:cNvPr id="29" name="Picture 28" descr="ps-99-012.pdf"/>
          <p:cNvPicPr>
            <a:picLocks noChangeAspect="1"/>
          </p:cNvPicPr>
          <p:nvPr/>
        </p:nvPicPr>
        <p:blipFill rotWithShape="1">
          <a:blip r:embed="rId7">
            <a:extLst>
              <a:ext uri="{28A0092B-C50C-407E-A947-70E740481C1C}">
                <a14:useLocalDpi xmlns:a14="http://schemas.microsoft.com/office/drawing/2010/main" val="0"/>
              </a:ext>
            </a:extLst>
          </a:blip>
          <a:srcRect l="56578" t="42376" r="28914" b="46093"/>
          <a:stretch/>
        </p:blipFill>
        <p:spPr>
          <a:xfrm>
            <a:off x="6480000" y="2232000"/>
            <a:ext cx="1918207" cy="2160000"/>
          </a:xfrm>
          <a:prstGeom prst="rect">
            <a:avLst/>
          </a:prstGeom>
        </p:spPr>
      </p:pic>
      <p:cxnSp>
        <p:nvCxnSpPr>
          <p:cNvPr id="19" name="Straight Connector 18"/>
          <p:cNvCxnSpPr/>
          <p:nvPr/>
        </p:nvCxnSpPr>
        <p:spPr>
          <a:xfrm>
            <a:off x="6336000" y="2232000"/>
            <a:ext cx="0" cy="3960000"/>
          </a:xfrm>
          <a:prstGeom prst="line">
            <a:avLst/>
          </a:prstGeom>
          <a:effectLst>
            <a:outerShdw blurRad="50800" dist="38100" dir="2700000" algn="tl" rotWithShape="0">
              <a:prstClr val="black">
                <a:alpha val="40000"/>
              </a:prstClr>
            </a:outerShdw>
          </a:effectLst>
        </p:spPr>
        <p:style>
          <a:lnRef idx="3">
            <a:schemeClr val="accent6"/>
          </a:lnRef>
          <a:fillRef idx="0">
            <a:schemeClr val="accent6"/>
          </a:fillRef>
          <a:effectRef idx="2">
            <a:schemeClr val="accent6"/>
          </a:effectRef>
          <a:fontRef idx="minor">
            <a:schemeClr val="tx1"/>
          </a:fontRef>
        </p:style>
      </p:cxnSp>
      <p:pic>
        <p:nvPicPr>
          <p:cNvPr id="17" name="Picture 16"/>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540000" y="1800000"/>
            <a:ext cx="3063471" cy="4512911"/>
          </a:xfrm>
          <a:prstGeom prst="rect">
            <a:avLst/>
          </a:prstGeom>
        </p:spPr>
      </p:pic>
      <p:pic>
        <p:nvPicPr>
          <p:cNvPr id="22" name="Picture 21"/>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7920000" y="1800000"/>
            <a:ext cx="4028954" cy="4522665"/>
          </a:xfrm>
          <a:prstGeom prst="rect">
            <a:avLst/>
          </a:prstGeom>
        </p:spPr>
      </p:pic>
      <p:sp>
        <p:nvSpPr>
          <p:cNvPr id="12" name="Rectangle 11"/>
          <p:cNvSpPr/>
          <p:nvPr/>
        </p:nvSpPr>
        <p:spPr>
          <a:xfrm>
            <a:off x="864000" y="5760000"/>
            <a:ext cx="2376000" cy="648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8748000" y="5760000"/>
            <a:ext cx="2376000" cy="648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9EA1AA69-EDB9-4143-818B-2B18FE6932EA}" type="slidenum">
              <a:rPr lang="en-GB" smtClean="0"/>
              <a:t>46</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375518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coasting beam with uniform charge density</a:t>
            </a:r>
          </a:p>
        </p:txBody>
      </p:sp>
      <p:pic>
        <p:nvPicPr>
          <p:cNvPr id="22" name="Picture 21"/>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360005" y="936001"/>
            <a:ext cx="10995355" cy="925115"/>
          </a:xfrm>
          <a:prstGeom prst="rect">
            <a:avLst/>
          </a:prstGeom>
        </p:spPr>
      </p:pic>
      <p:pic>
        <p:nvPicPr>
          <p:cNvPr id="7" name="Picture 6"/>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5760003" y="2160001"/>
            <a:ext cx="5712002" cy="4032074"/>
          </a:xfrm>
          <a:prstGeom prst="rect">
            <a:avLst/>
          </a:prstGeom>
        </p:spPr>
      </p:pic>
      <p:pic>
        <p:nvPicPr>
          <p:cNvPr id="14" name="Picture 13" descr="ps-99-012.pdf"/>
          <p:cNvPicPr>
            <a:picLocks noChangeAspect="1"/>
          </p:cNvPicPr>
          <p:nvPr/>
        </p:nvPicPr>
        <p:blipFill rotWithShape="1">
          <a:blip r:embed="rId9">
            <a:extLst>
              <a:ext uri="{28A0092B-C50C-407E-A947-70E740481C1C}">
                <a14:useLocalDpi xmlns:a14="http://schemas.microsoft.com/office/drawing/2010/main" val="0"/>
              </a:ext>
            </a:extLst>
          </a:blip>
          <a:srcRect l="37717" t="63497" r="41199" b="25589"/>
          <a:stretch/>
        </p:blipFill>
        <p:spPr>
          <a:xfrm>
            <a:off x="1224000" y="2160000"/>
            <a:ext cx="2880000" cy="2112106"/>
          </a:xfrm>
          <a:prstGeom prst="rect">
            <a:avLst/>
          </a:prstGeom>
        </p:spPr>
      </p:pic>
      <p:pic>
        <p:nvPicPr>
          <p:cNvPr id="10" name="Picture 9"/>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720003" y="4392000"/>
            <a:ext cx="4206934" cy="584534"/>
          </a:xfrm>
          <a:prstGeom prst="rect">
            <a:avLst/>
          </a:prstGeom>
        </p:spPr>
      </p:pic>
      <p:sp>
        <p:nvSpPr>
          <p:cNvPr id="16" name="Rectangle 15"/>
          <p:cNvSpPr/>
          <p:nvPr/>
        </p:nvSpPr>
        <p:spPr>
          <a:xfrm>
            <a:off x="9720000" y="2052764"/>
            <a:ext cx="1800000" cy="648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760000" y="2052764"/>
            <a:ext cx="1800000" cy="648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5760003" y="3096000"/>
            <a:ext cx="5712002" cy="3077484"/>
          </a:xfrm>
          <a:prstGeom prst="rect">
            <a:avLst/>
          </a:prstGeom>
        </p:spPr>
      </p:pic>
      <p:sp>
        <p:nvSpPr>
          <p:cNvPr id="13" name="Rectangle 12"/>
          <p:cNvSpPr/>
          <p:nvPr/>
        </p:nvSpPr>
        <p:spPr>
          <a:xfrm>
            <a:off x="5760000" y="5580000"/>
            <a:ext cx="5760000" cy="648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9EA1AA69-EDB9-4143-818B-2B18FE6932EA}" type="slidenum">
              <a:rPr lang="en-GB" smtClean="0"/>
              <a:t>47</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4143818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coasting beam with uniform charge density</a:t>
            </a:r>
          </a:p>
        </p:txBody>
      </p:sp>
      <p:sp>
        <p:nvSpPr>
          <p:cNvPr id="8" name="Content Placeholder 7"/>
          <p:cNvSpPr>
            <a:spLocks noGrp="1"/>
          </p:cNvSpPr>
          <p:nvPr>
            <p:ph idx="1"/>
          </p:nvPr>
        </p:nvSpPr>
        <p:spPr>
          <a:xfrm>
            <a:off x="5472000" y="3960000"/>
            <a:ext cx="6048000" cy="1800000"/>
          </a:xfrm>
        </p:spPr>
        <p:txBody>
          <a:bodyPr>
            <a:normAutofit/>
          </a:bodyPr>
          <a:lstStyle/>
          <a:p>
            <a:pPr marL="0" indent="0" algn="just">
              <a:buNone/>
            </a:pPr>
            <a:r>
              <a:rPr lang="en-US" sz="2000" dirty="0"/>
              <a:t>Direct space charge is </a:t>
            </a:r>
            <a:r>
              <a:rPr lang="en-US" sz="2000" b="1" dirty="0">
                <a:solidFill>
                  <a:srgbClr val="C00000"/>
                </a:solidFill>
              </a:rPr>
              <a:t>like a defocusing quadrupole</a:t>
            </a:r>
            <a:r>
              <a:rPr lang="en-US" sz="2000" dirty="0"/>
              <a:t>…  </a:t>
            </a:r>
          </a:p>
          <a:p>
            <a:pPr marL="0" indent="0" algn="just">
              <a:buNone/>
            </a:pPr>
            <a:endParaRPr lang="en-US" sz="2000" dirty="0"/>
          </a:p>
          <a:p>
            <a:pPr marL="0" indent="0" algn="just">
              <a:buNone/>
            </a:pPr>
            <a:r>
              <a:rPr lang="en-US" sz="2000" dirty="0"/>
              <a:t>… however, direct space charge is always </a:t>
            </a:r>
            <a:r>
              <a:rPr lang="en-US" sz="2000" b="1" dirty="0">
                <a:solidFill>
                  <a:srgbClr val="C00000"/>
                </a:solidFill>
              </a:rPr>
              <a:t>defocusing in both planes</a:t>
            </a:r>
            <a:r>
              <a:rPr lang="en-US" sz="2000" dirty="0"/>
              <a:t>, while quadrupole is focusing in one and defocusing in the other plane</a:t>
            </a:r>
          </a:p>
        </p:txBody>
      </p:sp>
      <p:pic>
        <p:nvPicPr>
          <p:cNvPr id="24" name="Picture 23" descr="ps-99-012.pdf"/>
          <p:cNvPicPr>
            <a:picLocks noChangeAspect="1"/>
          </p:cNvPicPr>
          <p:nvPr/>
        </p:nvPicPr>
        <p:blipFill rotWithShape="1">
          <a:blip r:embed="rId5">
            <a:extLst>
              <a:ext uri="{28A0092B-C50C-407E-A947-70E740481C1C}">
                <a14:useLocalDpi xmlns:a14="http://schemas.microsoft.com/office/drawing/2010/main" val="0"/>
              </a:ext>
            </a:extLst>
          </a:blip>
          <a:srcRect l="23575" t="53044" r="40337" b="25955"/>
          <a:stretch/>
        </p:blipFill>
        <p:spPr>
          <a:xfrm>
            <a:off x="648000" y="2448000"/>
            <a:ext cx="4320000" cy="3561750"/>
          </a:xfrm>
          <a:prstGeom prst="rect">
            <a:avLst/>
          </a:prstGeom>
        </p:spPr>
      </p:pic>
      <p:pic>
        <p:nvPicPr>
          <p:cNvPr id="12" name="Picture 11"/>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360005" y="936001"/>
            <a:ext cx="10995355" cy="936096"/>
          </a:xfrm>
          <a:prstGeom prst="rect">
            <a:avLst/>
          </a:prstGeom>
        </p:spPr>
      </p:pic>
      <p:pic>
        <p:nvPicPr>
          <p:cNvPr id="9" name="Picture 8"/>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5616000" y="2808000"/>
            <a:ext cx="5790171" cy="517029"/>
          </a:xfrm>
          <a:prstGeom prst="rect">
            <a:avLst/>
          </a:prstGeom>
        </p:spPr>
      </p:pic>
      <p:cxnSp>
        <p:nvCxnSpPr>
          <p:cNvPr id="7" name="Straight Connector 6"/>
          <p:cNvCxnSpPr/>
          <p:nvPr/>
        </p:nvCxnSpPr>
        <p:spPr>
          <a:xfrm>
            <a:off x="8568000" y="2664000"/>
            <a:ext cx="0" cy="792000"/>
          </a:xfrm>
          <a:prstGeom prst="line">
            <a:avLst/>
          </a:prstGeom>
          <a:effectLst>
            <a:outerShdw blurRad="63500" sx="102000" sy="102000" algn="ctr" rotWithShape="0">
              <a:prstClr val="black">
                <a:alpha val="40000"/>
              </a:prstClr>
            </a:outerShdw>
          </a:effectLst>
        </p:spPr>
        <p:style>
          <a:lnRef idx="3">
            <a:schemeClr val="accent6"/>
          </a:lnRef>
          <a:fillRef idx="0">
            <a:schemeClr val="accent6"/>
          </a:fillRef>
          <a:effectRef idx="2">
            <a:schemeClr val="accent6"/>
          </a:effectRef>
          <a:fontRef idx="minor">
            <a:schemeClr val="tx1"/>
          </a:fontRef>
        </p:style>
      </p:cxnSp>
      <p:sp>
        <p:nvSpPr>
          <p:cNvPr id="13" name="Rectangle 12"/>
          <p:cNvSpPr/>
          <p:nvPr/>
        </p:nvSpPr>
        <p:spPr>
          <a:xfrm>
            <a:off x="5472000" y="2664000"/>
            <a:ext cx="6192000" cy="792000"/>
          </a:xfrm>
          <a:prstGeom prst="rect">
            <a:avLst/>
          </a:prstGeom>
          <a:effectLst>
            <a:outerShdw blurRad="63500" sx="102000" sy="102000" algn="ctr" rotWithShape="0">
              <a:prstClr val="black">
                <a:alpha val="40000"/>
              </a:prstClr>
            </a:outerShdw>
          </a:effectLst>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9EA1AA69-EDB9-4143-818B-2B18FE6932EA}" type="slidenum">
              <a:rPr lang="en-GB" smtClean="0"/>
              <a:t>48</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1219828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Direct space charge tune shift</a:t>
            </a:r>
          </a:p>
        </p:txBody>
      </p:sp>
      <p:sp>
        <p:nvSpPr>
          <p:cNvPr id="3" name="Content Placeholder 2"/>
          <p:cNvSpPr>
            <a:spLocks noGrp="1"/>
          </p:cNvSpPr>
          <p:nvPr>
            <p:ph idx="1"/>
          </p:nvPr>
        </p:nvSpPr>
        <p:spPr/>
        <p:txBody>
          <a:bodyPr>
            <a:normAutofit/>
          </a:bodyPr>
          <a:lstStyle/>
          <a:p>
            <a:pPr algn="just"/>
            <a:r>
              <a:rPr lang="en-US" sz="2000" dirty="0"/>
              <a:t>Since the uniformly charged coasting beam acts </a:t>
            </a:r>
            <a:r>
              <a:rPr lang="en-US" sz="2000" b="1" dirty="0">
                <a:solidFill>
                  <a:srgbClr val="C00000"/>
                </a:solidFill>
              </a:rPr>
              <a:t>like an additional quadrupole</a:t>
            </a:r>
            <a:r>
              <a:rPr lang="en-US" sz="2000" dirty="0"/>
              <a:t>, it will contribute to the normal transverse focusing with an </a:t>
            </a:r>
            <a:r>
              <a:rPr lang="en-US" sz="2000" b="1" dirty="0">
                <a:solidFill>
                  <a:srgbClr val="C00000"/>
                </a:solidFill>
              </a:rPr>
              <a:t>additional quadrupole focusing term</a:t>
            </a:r>
            <a:r>
              <a:rPr lang="en-US" sz="2000" dirty="0"/>
              <a:t>:</a:t>
            </a:r>
          </a:p>
          <a:p>
            <a:pPr lvl="1" algn="just">
              <a:buFont typeface="Courier New" panose="02070309020205020404" pitchFamily="49" charset="0"/>
              <a:buChar char="o"/>
            </a:pPr>
            <a:endParaRPr lang="en-US" sz="1800" dirty="0"/>
          </a:p>
          <a:p>
            <a:pPr lvl="1" algn="just">
              <a:buFont typeface="Courier New" panose="02070309020205020404" pitchFamily="49" charset="0"/>
              <a:buChar char="o"/>
            </a:pPr>
            <a:r>
              <a:rPr lang="en-US" sz="1800" dirty="0"/>
              <a:t>Hill’s equation</a:t>
            </a:r>
          </a:p>
          <a:p>
            <a:pPr lvl="1" algn="just">
              <a:buFont typeface="Courier New" panose="02070309020205020404" pitchFamily="49" charset="0"/>
              <a:buChar char="o"/>
            </a:pPr>
            <a:endParaRPr lang="en-US" sz="1800" dirty="0"/>
          </a:p>
          <a:p>
            <a:pPr lvl="1" algn="just">
              <a:buFont typeface="Courier New" panose="02070309020205020404" pitchFamily="49" charset="0"/>
              <a:buChar char="o"/>
            </a:pPr>
            <a:endParaRPr lang="en-US" sz="1800" dirty="0"/>
          </a:p>
          <a:p>
            <a:pPr lvl="1" algn="just">
              <a:buFont typeface="Courier New" panose="02070309020205020404" pitchFamily="49" charset="0"/>
              <a:buChar char="o"/>
            </a:pPr>
            <a:endParaRPr lang="en-US" sz="1800" dirty="0"/>
          </a:p>
          <a:p>
            <a:pPr lvl="1" algn="just">
              <a:buFont typeface="Courier New" panose="02070309020205020404" pitchFamily="49" charset="0"/>
              <a:buChar char="o"/>
            </a:pPr>
            <a:r>
              <a:rPr lang="en-US" sz="1800" dirty="0"/>
              <a:t>Extra focusing term:</a:t>
            </a:r>
          </a:p>
          <a:p>
            <a:pPr lvl="1" algn="just">
              <a:buFont typeface="Courier New" panose="02070309020205020404" pitchFamily="49" charset="0"/>
              <a:buChar char="o"/>
            </a:pPr>
            <a:endParaRPr lang="en-US" sz="1800" dirty="0"/>
          </a:p>
          <a:p>
            <a:pPr lvl="1" algn="just">
              <a:buFont typeface="Courier New" panose="02070309020205020404" pitchFamily="49" charset="0"/>
              <a:buChar char="o"/>
            </a:pPr>
            <a:endParaRPr lang="en-US" sz="1800" dirty="0"/>
          </a:p>
          <a:p>
            <a:pPr lvl="1" algn="just">
              <a:buFont typeface="Courier New" panose="02070309020205020404" pitchFamily="49" charset="0"/>
              <a:buChar char="o"/>
            </a:pPr>
            <a:endParaRPr lang="en-US" sz="1800" dirty="0"/>
          </a:p>
          <a:p>
            <a:pPr lvl="1" algn="just">
              <a:buFont typeface="Courier New" panose="02070309020205020404" pitchFamily="49" charset="0"/>
              <a:buChar char="o"/>
            </a:pPr>
            <a:r>
              <a:rPr lang="en-US" sz="1800" dirty="0"/>
              <a:t>Tune shift:</a:t>
            </a:r>
          </a:p>
        </p:txBody>
      </p:sp>
      <p:pic>
        <p:nvPicPr>
          <p:cNvPr id="19" name="Picture 18"/>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1584002" y="2412000"/>
            <a:ext cx="2954056" cy="294857"/>
          </a:xfrm>
          <a:prstGeom prst="rect">
            <a:avLst/>
          </a:prstGeom>
        </p:spPr>
      </p:pic>
      <p:pic>
        <p:nvPicPr>
          <p:cNvPr id="8" name="Picture 7"/>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1584000" y="3564000"/>
            <a:ext cx="4138972" cy="581486"/>
          </a:xfrm>
          <a:prstGeom prst="rect">
            <a:avLst/>
          </a:prstGeom>
        </p:spPr>
      </p:pic>
      <p:pic>
        <p:nvPicPr>
          <p:cNvPr id="15" name="Picture 14"/>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1584000" y="4824000"/>
            <a:ext cx="7514057" cy="547200"/>
          </a:xfrm>
          <a:prstGeom prst="rect">
            <a:avLst/>
          </a:prstGeom>
        </p:spPr>
      </p:pic>
      <p:sp>
        <p:nvSpPr>
          <p:cNvPr id="16" name="TextBox 15"/>
          <p:cNvSpPr txBox="1"/>
          <p:nvPr/>
        </p:nvSpPr>
        <p:spPr>
          <a:xfrm>
            <a:off x="7920000" y="2736000"/>
            <a:ext cx="3948966" cy="338554"/>
          </a:xfrm>
          <a:prstGeom prst="rect">
            <a:avLst/>
          </a:prstGeom>
          <a:noFill/>
        </p:spPr>
        <p:txBody>
          <a:bodyPr wrap="none" rtlCol="0">
            <a:spAutoFit/>
          </a:bodyPr>
          <a:lstStyle/>
          <a:p>
            <a:r>
              <a:rPr lang="en-US" sz="1600" dirty="0">
                <a:solidFill>
                  <a:srgbClr val="C00000"/>
                </a:solidFill>
              </a:rPr>
              <a:t>Linear force	Classical particle radius</a:t>
            </a:r>
          </a:p>
        </p:txBody>
      </p:sp>
      <p:pic>
        <p:nvPicPr>
          <p:cNvPr id="17" name="Picture 16"/>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7992000" y="2232000"/>
            <a:ext cx="3008838" cy="466286"/>
          </a:xfrm>
          <a:prstGeom prst="rect">
            <a:avLst/>
          </a:prstGeom>
        </p:spPr>
      </p:pic>
      <p:sp>
        <p:nvSpPr>
          <p:cNvPr id="7" name="Left Brace 6"/>
          <p:cNvSpPr/>
          <p:nvPr/>
        </p:nvSpPr>
        <p:spPr>
          <a:xfrm rot="16200000">
            <a:off x="8352000" y="3960000"/>
            <a:ext cx="324000" cy="2952000"/>
          </a:xfrm>
          <a:prstGeom prst="leftBrace">
            <a:avLst>
              <a:gd name="adj1" fmla="val 68098"/>
              <a:gd name="adj2" fmla="val 50000"/>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vert="vert" rtlCol="0" anchor="ctr"/>
          <a:lstStyle/>
          <a:p>
            <a:pPr algn="just"/>
            <a:endParaRPr lang="en-US" sz="1600" b="1" dirty="0">
              <a:solidFill>
                <a:schemeClr val="accent6">
                  <a:lumMod val="75000"/>
                </a:schemeClr>
              </a:solidFill>
            </a:endParaRPr>
          </a:p>
          <a:p>
            <a:pPr algn="just"/>
            <a:endParaRPr lang="en-US" sz="1600" b="1" dirty="0">
              <a:solidFill>
                <a:schemeClr val="accent6">
                  <a:lumMod val="75000"/>
                </a:schemeClr>
              </a:solidFill>
            </a:endParaRPr>
          </a:p>
          <a:p>
            <a:pPr algn="just"/>
            <a:endParaRPr lang="en-US" sz="1600" b="1" dirty="0">
              <a:solidFill>
                <a:schemeClr val="accent6">
                  <a:lumMod val="75000"/>
                </a:schemeClr>
              </a:solidFill>
            </a:endParaRPr>
          </a:p>
          <a:p>
            <a:pPr algn="just"/>
            <a:endParaRPr lang="en-US" sz="1600" b="1" dirty="0">
              <a:solidFill>
                <a:schemeClr val="accent6">
                  <a:lumMod val="75000"/>
                </a:schemeClr>
              </a:solidFill>
            </a:endParaRPr>
          </a:p>
          <a:p>
            <a:pPr algn="just"/>
            <a:endParaRPr lang="en-US" sz="1600" b="1" dirty="0">
              <a:solidFill>
                <a:schemeClr val="accent6">
                  <a:lumMod val="75000"/>
                </a:schemeClr>
              </a:solidFill>
            </a:endParaRPr>
          </a:p>
          <a:p>
            <a:pPr algn="just"/>
            <a:endParaRPr lang="en-US" sz="1600" b="1" dirty="0">
              <a:solidFill>
                <a:schemeClr val="accent6">
                  <a:lumMod val="75000"/>
                </a:schemeClr>
              </a:solidFill>
            </a:endParaRPr>
          </a:p>
          <a:p>
            <a:pPr algn="just"/>
            <a:r>
              <a:rPr lang="en-US" sz="1600" b="1" dirty="0">
                <a:solidFill>
                  <a:schemeClr val="accent6">
                    <a:lumMod val="75000"/>
                  </a:schemeClr>
                </a:solidFill>
              </a:rPr>
              <a:t>Tune shift of a particle subject to the direct space charge fields of a uniform charge distribution</a:t>
            </a:r>
          </a:p>
        </p:txBody>
      </p:sp>
      <p:sp>
        <p:nvSpPr>
          <p:cNvPr id="6" name="Slide Number Placeholder 5"/>
          <p:cNvSpPr>
            <a:spLocks noGrp="1"/>
          </p:cNvSpPr>
          <p:nvPr>
            <p:ph type="sldNum" sz="quarter" idx="12"/>
          </p:nvPr>
        </p:nvSpPr>
        <p:spPr/>
        <p:txBody>
          <a:bodyPr/>
          <a:lstStyle/>
          <a:p>
            <a:fld id="{9EA1AA69-EDB9-4143-818B-2B18FE6932EA}" type="slidenum">
              <a:rPr lang="en-GB" smtClean="0"/>
              <a:t>49</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382744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animEffect transition="in" filter="fade">
                                      <p:cBhvr>
                                        <p:cTn id="29" dur="500"/>
                                        <p:tgtEl>
                                          <p:spTgt spid="3">
                                            <p:txEl>
                                              <p:pRg st="10" end="10"/>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We will briefly revise the single particle representation and dynamics and then move </a:t>
            </a:r>
            <a:r>
              <a:rPr lang="en-US" sz="2000" b="1" dirty="0">
                <a:solidFill>
                  <a:srgbClr val="C00000"/>
                </a:solidFill>
              </a:rPr>
              <a:t>to multi-particle systems </a:t>
            </a:r>
            <a:r>
              <a:rPr lang="en-US" sz="2000" dirty="0"/>
              <a:t>and </a:t>
            </a:r>
            <a:r>
              <a:rPr lang="en-US" sz="2000" b="1" dirty="0">
                <a:solidFill>
                  <a:srgbClr val="C00000"/>
                </a:solidFill>
              </a:rPr>
              <a:t>their representation</a:t>
            </a:r>
            <a:r>
              <a:rPr lang="en-US" sz="2000" dirty="0"/>
              <a:t>. We will discuss some features of </a:t>
            </a:r>
            <a:r>
              <a:rPr lang="en-US" sz="2000" b="1" dirty="0">
                <a:solidFill>
                  <a:srgbClr val="C00000"/>
                </a:solidFill>
              </a:rPr>
              <a:t>multi-particle dynamics in absence of collective </a:t>
            </a:r>
            <a:r>
              <a:rPr lang="en-US" sz="2000" dirty="0"/>
              <a:t>effects such as </a:t>
            </a:r>
            <a:r>
              <a:rPr lang="en-US" sz="2000" dirty="0" err="1"/>
              <a:t>decoherence</a:t>
            </a:r>
            <a:r>
              <a:rPr lang="en-US" sz="2000" dirty="0"/>
              <a:t> and </a:t>
            </a:r>
            <a:r>
              <a:rPr lang="en-US" sz="2000" dirty="0" err="1"/>
              <a:t>filamentation</a:t>
            </a:r>
            <a:r>
              <a:rPr lang="en-US" sz="2000" dirty="0"/>
              <a:t>. </a:t>
            </a:r>
          </a:p>
          <a:p>
            <a:pPr marL="0" indent="0" algn="just">
              <a:buNone/>
            </a:pPr>
            <a:r>
              <a:rPr lang="en-US" sz="2000" dirty="0"/>
              <a:t>Finally, we will look </a:t>
            </a:r>
            <a:r>
              <a:rPr lang="en-US" sz="2000" b="1" dirty="0">
                <a:solidFill>
                  <a:srgbClr val="C00000"/>
                </a:solidFill>
              </a:rPr>
              <a:t>at direct space charge</a:t>
            </a:r>
            <a:r>
              <a:rPr lang="en-US" sz="2000" dirty="0"/>
              <a:t> as a first real collective effects.</a:t>
            </a:r>
          </a:p>
        </p:txBody>
      </p:sp>
      <p:sp>
        <p:nvSpPr>
          <p:cNvPr id="7" name="Content Placeholder 6"/>
          <p:cNvSpPr>
            <a:spLocks noGrp="1"/>
          </p:cNvSpPr>
          <p:nvPr>
            <p:ph idx="13"/>
          </p:nvPr>
        </p:nvSpPr>
        <p:spPr/>
        <p:txBody>
          <a:bodyPr>
            <a:normAutofit/>
          </a:bodyPr>
          <a:lstStyle/>
          <a:p>
            <a:r>
              <a:rPr lang="en-US" dirty="0"/>
              <a:t>Part I: Multi-particle effects – direct space charge</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t>Multi-particle systems and their representation</a:t>
            </a:r>
          </a:p>
          <a:p>
            <a:pPr lvl="1">
              <a:buFont typeface="Courier New" panose="02070309020205020404" pitchFamily="49" charset="0"/>
              <a:buChar char="o"/>
            </a:pPr>
            <a:r>
              <a:rPr lang="en-US" dirty="0">
                <a:solidFill>
                  <a:schemeClr val="bg1">
                    <a:lumMod val="65000"/>
                  </a:schemeClr>
                </a:solidFill>
              </a:rPr>
              <a:t>Incoherent and coherent motion</a:t>
            </a:r>
          </a:p>
          <a:p>
            <a:pPr lvl="1">
              <a:buFont typeface="Courier New" panose="02070309020205020404" pitchFamily="49" charset="0"/>
              <a:buChar char="o"/>
            </a:pPr>
            <a:r>
              <a:rPr lang="en-US" dirty="0">
                <a:solidFill>
                  <a:schemeClr val="bg1">
                    <a:lumMod val="65000"/>
                  </a:schemeClr>
                </a:solidFill>
              </a:rPr>
              <a:t>Space charge</a:t>
            </a:r>
          </a:p>
        </p:txBody>
      </p:sp>
      <p:sp>
        <p:nvSpPr>
          <p:cNvPr id="6" name="Slide Number Placeholder 5"/>
          <p:cNvSpPr>
            <a:spLocks noGrp="1"/>
          </p:cNvSpPr>
          <p:nvPr>
            <p:ph type="sldNum" sz="quarter" idx="12"/>
          </p:nvPr>
        </p:nvSpPr>
        <p:spPr/>
        <p:txBody>
          <a:bodyPr/>
          <a:lstStyle/>
          <a:p>
            <a:fld id="{9EA1AA69-EDB9-4143-818B-2B18FE6932EA}" type="slidenum">
              <a:rPr lang="en-GB" smtClean="0"/>
              <a:t>5</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2818704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Direct space charge tune shift</a:t>
            </a:r>
          </a:p>
        </p:txBody>
      </p:sp>
      <p:sp>
        <p:nvSpPr>
          <p:cNvPr id="3" name="Content Placeholder 2"/>
          <p:cNvSpPr>
            <a:spLocks noGrp="1"/>
          </p:cNvSpPr>
          <p:nvPr>
            <p:ph idx="1"/>
          </p:nvPr>
        </p:nvSpPr>
        <p:spPr>
          <a:xfrm>
            <a:off x="336000" y="792000"/>
            <a:ext cx="11520000" cy="5400000"/>
          </a:xfrm>
        </p:spPr>
        <p:txBody>
          <a:bodyPr>
            <a:normAutofit/>
          </a:bodyPr>
          <a:lstStyle/>
          <a:p>
            <a:r>
              <a:rPr lang="en-US" sz="2000" dirty="0"/>
              <a:t>The direct space charge force for a beam with uniform charge distribution is linear in x and y </a:t>
            </a:r>
            <a:br>
              <a:rPr lang="en-US" sz="2000" dirty="0"/>
            </a:br>
            <a:r>
              <a:rPr lang="en-US" sz="2000" dirty="0">
                <a:sym typeface="Wingdings"/>
              </a:rPr>
              <a:t></a:t>
            </a:r>
            <a:r>
              <a:rPr lang="en-US" sz="2000" dirty="0"/>
              <a:t> </a:t>
            </a:r>
            <a:r>
              <a:rPr lang="en-US" sz="2000" dirty="0">
                <a:sym typeface="Wingdings"/>
              </a:rPr>
              <a:t>results in a </a:t>
            </a:r>
            <a:r>
              <a:rPr lang="en-US" sz="2000" b="1" dirty="0">
                <a:solidFill>
                  <a:srgbClr val="C00000"/>
                </a:solidFill>
                <a:sym typeface="Wingdings"/>
              </a:rPr>
              <a:t>direct space charge tune shift</a:t>
            </a:r>
          </a:p>
          <a:p>
            <a:r>
              <a:rPr lang="en-US" sz="2000" dirty="0">
                <a:sym typeface="Wingdings"/>
              </a:rPr>
              <a:t>We derive the general expression for the space charge induced tune shift in the vertical plane</a:t>
            </a:r>
            <a:endParaRPr lang="en-US" sz="2000" dirty="0"/>
          </a:p>
        </p:txBody>
      </p:sp>
      <p:pic>
        <p:nvPicPr>
          <p:cNvPr id="20" name="Picture 19"/>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1080001" y="2016000"/>
            <a:ext cx="8514896" cy="4384380"/>
          </a:xfrm>
          <a:prstGeom prst="rect">
            <a:avLst/>
          </a:prstGeom>
        </p:spPr>
      </p:pic>
      <p:sp>
        <p:nvSpPr>
          <p:cNvPr id="9" name="TextBox 8"/>
          <p:cNvSpPr txBox="1"/>
          <p:nvPr/>
        </p:nvSpPr>
        <p:spPr>
          <a:xfrm>
            <a:off x="7776000" y="2952000"/>
            <a:ext cx="3948966" cy="338554"/>
          </a:xfrm>
          <a:prstGeom prst="rect">
            <a:avLst/>
          </a:prstGeom>
          <a:noFill/>
        </p:spPr>
        <p:txBody>
          <a:bodyPr wrap="none" rtlCol="0">
            <a:spAutoFit/>
          </a:bodyPr>
          <a:lstStyle/>
          <a:p>
            <a:r>
              <a:rPr lang="en-US" sz="1600" dirty="0">
                <a:solidFill>
                  <a:srgbClr val="C00000"/>
                </a:solidFill>
              </a:rPr>
              <a:t>Linear force	Classical particle radius</a:t>
            </a:r>
          </a:p>
        </p:txBody>
      </p:sp>
      <p:sp>
        <p:nvSpPr>
          <p:cNvPr id="12" name="TextBox 11"/>
          <p:cNvSpPr txBox="1"/>
          <p:nvPr/>
        </p:nvSpPr>
        <p:spPr>
          <a:xfrm>
            <a:off x="6588000" y="4752000"/>
            <a:ext cx="2397579" cy="338554"/>
          </a:xfrm>
          <a:prstGeom prst="rect">
            <a:avLst/>
          </a:prstGeom>
          <a:noFill/>
        </p:spPr>
        <p:txBody>
          <a:bodyPr wrap="none" rtlCol="0">
            <a:spAutoFit/>
          </a:bodyPr>
          <a:lstStyle/>
          <a:p>
            <a:r>
              <a:rPr lang="en-US" sz="1600" dirty="0">
                <a:solidFill>
                  <a:srgbClr val="C00000"/>
                </a:solidFill>
              </a:rPr>
              <a:t>Generalized Hill’s equation</a:t>
            </a:r>
          </a:p>
        </p:txBody>
      </p:sp>
      <p:sp>
        <p:nvSpPr>
          <p:cNvPr id="10" name="Rectangle 9"/>
          <p:cNvSpPr/>
          <p:nvPr/>
        </p:nvSpPr>
        <p:spPr>
          <a:xfrm>
            <a:off x="7920000" y="5724000"/>
            <a:ext cx="1764000" cy="720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7920000" y="2502000"/>
            <a:ext cx="3008838" cy="466286"/>
          </a:xfrm>
          <a:prstGeom prst="rect">
            <a:avLst/>
          </a:prstGeom>
        </p:spPr>
      </p:pic>
      <mc:AlternateContent xmlns:mc="http://schemas.openxmlformats.org/markup-compatibility/2006" xmlns:a14="http://schemas.microsoft.com/office/drawing/2010/main">
        <mc:Choice Requires="a14">
          <p:sp>
            <p:nvSpPr>
              <p:cNvPr id="13" name="Rounded Rectangle 12"/>
              <p:cNvSpPr/>
              <p:nvPr/>
            </p:nvSpPr>
            <p:spPr>
              <a:xfrm>
                <a:off x="516000" y="720000"/>
                <a:ext cx="11160000" cy="5616000"/>
              </a:xfrm>
              <a:prstGeom prst="roundRect">
                <a:avLst>
                  <a:gd name="adj" fmla="val 4996"/>
                </a:avLst>
              </a:prstGeom>
              <a:solidFill>
                <a:schemeClr val="bg1"/>
              </a:solidFill>
              <a:ln w="25400"/>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0" rtlCol="0" anchor="t"/>
              <a:lstStyle/>
              <a:p>
                <a:pPr algn="just"/>
                <a:r>
                  <a:rPr lang="en-US" sz="2000" dirty="0">
                    <a:solidFill>
                      <a:schemeClr val="tx1"/>
                    </a:solidFill>
                  </a:rPr>
                  <a:t>After some reshuffling we notice some of the </a:t>
                </a:r>
                <a:r>
                  <a:rPr lang="en-US" sz="2000" b="1" dirty="0">
                    <a:solidFill>
                      <a:srgbClr val="FF0000"/>
                    </a:solidFill>
                  </a:rPr>
                  <a:t>fundamental properties of the direct space charge tune shift</a:t>
                </a:r>
                <a:r>
                  <a:rPr lang="en-US" sz="2000" dirty="0">
                    <a:solidFill>
                      <a:schemeClr val="tx1"/>
                    </a:solidFill>
                  </a:rPr>
                  <a:t>:</a:t>
                </a: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marL="342900" indent="-342900" algn="just">
                  <a:buFont typeface="Arial" panose="020B0604020202020204" pitchFamily="34" charset="0"/>
                  <a:buChar char="•"/>
                </a:pPr>
                <a:r>
                  <a:rPr lang="en-US" sz="2000" dirty="0">
                    <a:solidFill>
                      <a:schemeClr val="tx1"/>
                    </a:solidFill>
                  </a:rPr>
                  <a:t>is negative, because space charge transversely always defocuses</a:t>
                </a: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r>
                  <a:rPr lang="en-US" sz="2000" dirty="0">
                    <a:solidFill>
                      <a:schemeClr val="tx1"/>
                    </a:solidFill>
                  </a:rPr>
                  <a:t>is proportional to the line density and thus to the number of particles in the beam</a:t>
                </a: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r>
                  <a:rPr lang="en-US" sz="2000" dirty="0">
                    <a:solidFill>
                      <a:schemeClr val="tx1"/>
                    </a:solidFill>
                  </a:rPr>
                  <a:t>decreases with energy like </a:t>
                </a:r>
                <a14:m>
                  <m:oMath xmlns:m="http://schemas.openxmlformats.org/officeDocument/2006/math">
                    <m:r>
                      <a:rPr lang="en-US" sz="2000" b="0" i="0" smtClean="0">
                        <a:solidFill>
                          <a:schemeClr val="tx1"/>
                        </a:solidFill>
                        <a:latin typeface="Cambria Math" panose="02040503050406030204" pitchFamily="18" charset="0"/>
                      </a:rPr>
                      <m:t>1/(</m:t>
                    </m:r>
                    <m:r>
                      <a:rPr lang="en-US" sz="2000" b="0" i="1" smtClean="0">
                        <a:solidFill>
                          <a:schemeClr val="tx1"/>
                        </a:solidFill>
                        <a:latin typeface="Cambria Math" panose="02040503050406030204" pitchFamily="18" charset="0"/>
                      </a:rPr>
                      <m:t>𝛽</m:t>
                    </m:r>
                    <m:sSup>
                      <m:sSupPr>
                        <m:ctrlPr>
                          <a:rPr lang="en-US" sz="2000" b="0" i="1" smtClean="0">
                            <a:solidFill>
                              <a:schemeClr val="tx1"/>
                            </a:solidFill>
                            <a:latin typeface="Cambria Math" panose="02040503050406030204" pitchFamily="18" charset="0"/>
                          </a:rPr>
                        </m:ctrlPr>
                      </m:sSupPr>
                      <m:e>
                        <m:r>
                          <a:rPr lang="en-US" sz="2000" b="0" i="1" smtClean="0">
                            <a:solidFill>
                              <a:schemeClr val="tx1"/>
                            </a:solidFill>
                            <a:latin typeface="Cambria Math" panose="02040503050406030204" pitchFamily="18" charset="0"/>
                          </a:rPr>
                          <m:t>𝛾</m:t>
                        </m:r>
                      </m:e>
                      <m:sup>
                        <m:r>
                          <a:rPr lang="en-US" sz="2000" b="0" i="1" smtClean="0">
                            <a:solidFill>
                              <a:schemeClr val="tx1"/>
                            </a:solidFill>
                            <a:latin typeface="Cambria Math" panose="02040503050406030204" pitchFamily="18" charset="0"/>
                          </a:rPr>
                          <m:t>2</m:t>
                        </m:r>
                      </m:sup>
                    </m:sSup>
                    <m:r>
                      <a:rPr lang="en-US" sz="2000" b="0" i="1" smtClean="0">
                        <a:solidFill>
                          <a:schemeClr val="tx1"/>
                        </a:solidFill>
                        <a:latin typeface="Cambria Math" panose="02040503050406030204" pitchFamily="18" charset="0"/>
                      </a:rPr>
                      <m:t>)</m:t>
                    </m:r>
                  </m:oMath>
                </a14:m>
                <a:r>
                  <a:rPr lang="en-US" sz="2000" dirty="0">
                    <a:solidFill>
                      <a:schemeClr val="tx1"/>
                    </a:solidFill>
                  </a:rPr>
                  <a:t> (when expressed in terms of normalized emittance) and therefore vanishes in the ultra-relativistic limit </a:t>
                </a: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r>
                  <a:rPr lang="en-US" sz="2000" dirty="0">
                    <a:solidFill>
                      <a:schemeClr val="tx1"/>
                    </a:solidFill>
                  </a:rPr>
                  <a:t>does not depend on the local beta functions or beam sizes but is inversely proportional to the normalized emittance (here the emittance includes all particles!)</a:t>
                </a:r>
              </a:p>
            </p:txBody>
          </p:sp>
        </mc:Choice>
        <mc:Fallback xmlns="">
          <p:sp>
            <p:nvSpPr>
              <p:cNvPr id="13" name="Rounded Rectangle 12"/>
              <p:cNvSpPr>
                <a:spLocks noRot="1" noChangeAspect="1" noMove="1" noResize="1" noEditPoints="1" noAdjustHandles="1" noChangeArrowheads="1" noChangeShapeType="1" noTextEdit="1"/>
              </p:cNvSpPr>
              <p:nvPr/>
            </p:nvSpPr>
            <p:spPr>
              <a:xfrm>
                <a:off x="516000" y="720000"/>
                <a:ext cx="11160000" cy="5616000"/>
              </a:xfrm>
              <a:prstGeom prst="roundRect">
                <a:avLst>
                  <a:gd name="adj" fmla="val 4996"/>
                </a:avLst>
              </a:prstGeom>
              <a:blipFill rotWithShape="0">
                <a:blip r:embed="rId9"/>
                <a:stretch>
                  <a:fillRect/>
                </a:stretch>
              </a:blipFill>
              <a:ln w="25400"/>
              <a:effectLst>
                <a:outerShdw blurRad="63500" sx="102000" sy="102000" algn="ctr" rotWithShape="0">
                  <a:prstClr val="black">
                    <a:alpha val="40000"/>
                  </a:prstClr>
                </a:outerShdw>
              </a:effectLst>
            </p:spPr>
            <p:txBody>
              <a:bodyPr/>
              <a:lstStyle/>
              <a:p>
                <a:r>
                  <a:rPr lang="en-US">
                    <a:noFill/>
                  </a:rPr>
                  <a:t> </a:t>
                </a:r>
              </a:p>
            </p:txBody>
          </p:sp>
        </mc:Fallback>
      </mc:AlternateContent>
      <p:pic>
        <p:nvPicPr>
          <p:cNvPr id="8" name="Picture 7"/>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2376000" y="1584000"/>
            <a:ext cx="5676343" cy="1331657"/>
          </a:xfrm>
          <a:prstGeom prst="rect">
            <a:avLst/>
          </a:prstGeom>
        </p:spPr>
      </p:pic>
      <p:sp>
        <p:nvSpPr>
          <p:cNvPr id="15" name="Rectangle 14"/>
          <p:cNvSpPr/>
          <p:nvPr/>
        </p:nvSpPr>
        <p:spPr>
          <a:xfrm>
            <a:off x="5976000" y="1872000"/>
            <a:ext cx="2196000" cy="756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7920000" y="2664000"/>
            <a:ext cx="3587428" cy="569143"/>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50</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3974952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Space charge and incoherent vs. coherent motion</a:t>
            </a:r>
          </a:p>
        </p:txBody>
      </p:sp>
      <p:sp>
        <p:nvSpPr>
          <p:cNvPr id="3" name="Content Placeholder 2"/>
          <p:cNvSpPr>
            <a:spLocks noGrp="1"/>
          </p:cNvSpPr>
          <p:nvPr>
            <p:ph idx="1"/>
          </p:nvPr>
        </p:nvSpPr>
        <p:spPr/>
        <p:txBody>
          <a:bodyPr>
            <a:normAutofit/>
          </a:bodyPr>
          <a:lstStyle/>
          <a:p>
            <a:pPr algn="just"/>
            <a:r>
              <a:rPr lang="en-US" sz="2000" dirty="0"/>
              <a:t>Incoherent motion</a:t>
            </a:r>
          </a:p>
          <a:p>
            <a:pPr lvl="1" algn="just"/>
            <a:r>
              <a:rPr lang="en-US" sz="1800" dirty="0"/>
              <a:t>The beam consists of many particles, each of which moves inside the beam with </a:t>
            </a:r>
            <a:r>
              <a:rPr lang="en-US" sz="1800" b="1" dirty="0">
                <a:solidFill>
                  <a:srgbClr val="C00000"/>
                </a:solidFill>
              </a:rPr>
              <a:t>its individual </a:t>
            </a:r>
            <a:r>
              <a:rPr lang="en-US" sz="1800" b="1" dirty="0" err="1">
                <a:solidFill>
                  <a:srgbClr val="C00000"/>
                </a:solidFill>
              </a:rPr>
              <a:t>betatron</a:t>
            </a:r>
            <a:r>
              <a:rPr lang="en-US" sz="1800" b="1" dirty="0">
                <a:solidFill>
                  <a:srgbClr val="C00000"/>
                </a:solidFill>
              </a:rPr>
              <a:t> amplitude, phase, and even tune</a:t>
            </a:r>
            <a:r>
              <a:rPr lang="en-US" sz="1800" dirty="0"/>
              <a:t> (under influence of direct space charge) – amplitude and phase </a:t>
            </a:r>
            <a:r>
              <a:rPr lang="en-US" sz="1800" b="1" dirty="0">
                <a:solidFill>
                  <a:srgbClr val="C00000"/>
                </a:solidFill>
              </a:rPr>
              <a:t>are distributed at random over all particles</a:t>
            </a:r>
          </a:p>
          <a:p>
            <a:pPr lvl="1" algn="just"/>
            <a:r>
              <a:rPr lang="en-US" sz="1800" dirty="0"/>
              <a:t>An outside observer (using a beam position monitor) does </a:t>
            </a:r>
            <a:r>
              <a:rPr lang="en-US" sz="1800" b="1" dirty="0">
                <a:solidFill>
                  <a:srgbClr val="C00000"/>
                </a:solidFill>
              </a:rPr>
              <a:t>not see any of this random </a:t>
            </a:r>
            <a:r>
              <a:rPr lang="en-US" sz="1800" b="1" dirty="0" err="1">
                <a:solidFill>
                  <a:srgbClr val="C00000"/>
                </a:solidFill>
              </a:rPr>
              <a:t>betatron</a:t>
            </a:r>
            <a:r>
              <a:rPr lang="en-US" sz="1800" b="1" dirty="0">
                <a:solidFill>
                  <a:srgbClr val="C00000"/>
                </a:solidFill>
              </a:rPr>
              <a:t> motion</a:t>
            </a:r>
            <a:r>
              <a:rPr lang="en-US" sz="1800" dirty="0"/>
              <a:t> – beam and source of the direct space-charge field do not move </a:t>
            </a:r>
          </a:p>
          <a:p>
            <a:pPr algn="just"/>
            <a:r>
              <a:rPr lang="en-US" sz="2000" dirty="0"/>
              <a:t>Coherent motion</a:t>
            </a:r>
          </a:p>
          <a:p>
            <a:pPr lvl="1" algn="just"/>
            <a:r>
              <a:rPr lang="en-US" sz="1800" dirty="0"/>
              <a:t>A static beam given a transverse fast deflection starts to perform </a:t>
            </a:r>
            <a:r>
              <a:rPr lang="en-US" sz="1800" b="1" dirty="0" err="1">
                <a:solidFill>
                  <a:srgbClr val="C00000"/>
                </a:solidFill>
              </a:rPr>
              <a:t>betatron</a:t>
            </a:r>
            <a:r>
              <a:rPr lang="en-US" sz="1800" b="1" dirty="0">
                <a:solidFill>
                  <a:srgbClr val="C00000"/>
                </a:solidFill>
              </a:rPr>
              <a:t> oscillations as a whole </a:t>
            </a:r>
            <a:r>
              <a:rPr lang="en-US" sz="1800" dirty="0"/>
              <a:t>– the source of direct space charge is now moving and individual particles continue their incoherent motion around </a:t>
            </a:r>
            <a:r>
              <a:rPr lang="en-US" sz="1800" b="1" dirty="0">
                <a:solidFill>
                  <a:srgbClr val="C00000"/>
                </a:solidFill>
              </a:rPr>
              <a:t>the common coherent trajectory</a:t>
            </a:r>
          </a:p>
          <a:p>
            <a:pPr lvl="1" algn="just"/>
            <a:r>
              <a:rPr lang="en-US" sz="1800" dirty="0"/>
              <a:t>In the accelerator environment, the </a:t>
            </a:r>
            <a:r>
              <a:rPr lang="en-US" sz="1800" b="1" dirty="0">
                <a:solidFill>
                  <a:srgbClr val="C00000"/>
                </a:solidFill>
              </a:rPr>
              <a:t>coherently oscillating beam </a:t>
            </a:r>
            <a:r>
              <a:rPr lang="en-US" sz="1800" dirty="0"/>
              <a:t>induces image charges/currents which are oscillating as well – this leads to a coherent tune shift </a:t>
            </a:r>
          </a:p>
        </p:txBody>
      </p:sp>
      <p:sp>
        <p:nvSpPr>
          <p:cNvPr id="4" name="Date Placeholder 3"/>
          <p:cNvSpPr>
            <a:spLocks noGrp="1"/>
          </p:cNvSpPr>
          <p:nvPr>
            <p:ph type="dt" sz="half" idx="10"/>
          </p:nvPr>
        </p:nvSpPr>
        <p:spPr>
          <a:prstGeom prst="rect">
            <a:avLst/>
          </a:prstGeom>
        </p:spPr>
        <p:txBody>
          <a:bodyPr/>
          <a:lstStyle/>
          <a:p>
            <a:r>
              <a:rPr lang="de-CH"/>
              <a:t>27.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en-US"/>
              <a:t>Kevin Li - Collective effects 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51</a:t>
            </a:fld>
            <a:endParaRPr lang="en-US" dirty="0"/>
          </a:p>
        </p:txBody>
      </p:sp>
      <p:pic>
        <p:nvPicPr>
          <p:cNvPr id="7" name="Picture 6" descr="ps-99-012.pdf"/>
          <p:cNvPicPr>
            <a:picLocks noChangeAspect="1"/>
          </p:cNvPicPr>
          <p:nvPr/>
        </p:nvPicPr>
        <p:blipFill rotWithShape="1">
          <a:blip r:embed="rId3">
            <a:extLst>
              <a:ext uri="{28A0092B-C50C-407E-A947-70E740481C1C}">
                <a14:useLocalDpi xmlns:a14="http://schemas.microsoft.com/office/drawing/2010/main" val="0"/>
              </a:ext>
            </a:extLst>
          </a:blip>
          <a:srcRect l="20372" t="19351" r="50459" b="69042"/>
          <a:stretch/>
        </p:blipFill>
        <p:spPr>
          <a:xfrm>
            <a:off x="2160000" y="4319999"/>
            <a:ext cx="3703534" cy="2088000"/>
          </a:xfrm>
          <a:prstGeom prst="rect">
            <a:avLst/>
          </a:prstGeom>
        </p:spPr>
      </p:pic>
      <p:pic>
        <p:nvPicPr>
          <p:cNvPr id="8" name="Picture 7" descr="ps-99-012.pdf">
            <a:extLst>
              <a:ext uri="{FF2B5EF4-FFF2-40B4-BE49-F238E27FC236}">
                <a16:creationId xmlns:a16="http://schemas.microsoft.com/office/drawing/2014/main" id="{9B802C36-1F87-6E43-2134-B6E88B13726B}"/>
              </a:ext>
            </a:extLst>
          </p:cNvPr>
          <p:cNvPicPr>
            <a:picLocks noChangeAspect="1"/>
          </p:cNvPicPr>
          <p:nvPr/>
        </p:nvPicPr>
        <p:blipFill rotWithShape="1">
          <a:blip r:embed="rId3">
            <a:extLst>
              <a:ext uri="{28A0092B-C50C-407E-A947-70E740481C1C}">
                <a14:useLocalDpi xmlns:a14="http://schemas.microsoft.com/office/drawing/2010/main" val="0"/>
              </a:ext>
            </a:extLst>
          </a:blip>
          <a:srcRect l="51866" t="17436" r="20003" b="70957"/>
          <a:stretch/>
        </p:blipFill>
        <p:spPr>
          <a:xfrm>
            <a:off x="6840000" y="4176000"/>
            <a:ext cx="3571814" cy="2088000"/>
          </a:xfrm>
          <a:prstGeom prst="rect">
            <a:avLst/>
          </a:prstGeom>
        </p:spPr>
      </p:pic>
    </p:spTree>
    <p:extLst>
      <p:ext uri="{BB962C8B-B14F-4D97-AF65-F5344CB8AC3E}">
        <p14:creationId xmlns:p14="http://schemas.microsoft.com/office/powerpoint/2010/main" val="347029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We have seen space charge as a first real collective effect. We learned that there </a:t>
            </a:r>
            <a:r>
              <a:rPr lang="en-US" sz="2000" b="1" dirty="0">
                <a:solidFill>
                  <a:srgbClr val="C00000"/>
                </a:solidFill>
              </a:rPr>
              <a:t>is the direct and the indirect space charge effect</a:t>
            </a:r>
            <a:r>
              <a:rPr lang="en-US" sz="2000" dirty="0"/>
              <a:t>. We looked at the case of a </a:t>
            </a:r>
            <a:r>
              <a:rPr lang="en-US" sz="2000" b="1" dirty="0">
                <a:solidFill>
                  <a:srgbClr val="C00000"/>
                </a:solidFill>
              </a:rPr>
              <a:t>circular uniformly charged coasting beam </a:t>
            </a:r>
            <a:r>
              <a:rPr lang="en-US" sz="2000" dirty="0"/>
              <a:t>to study an example of the direct space charge effect. We learned that the induced </a:t>
            </a:r>
            <a:r>
              <a:rPr lang="en-US" sz="2000" b="1" dirty="0">
                <a:solidFill>
                  <a:srgbClr val="C00000"/>
                </a:solidFill>
              </a:rPr>
              <a:t>direct space charge fields induce tune shifts </a:t>
            </a:r>
            <a:r>
              <a:rPr lang="en-US" sz="2000" dirty="0"/>
              <a:t>on witness particles.</a:t>
            </a:r>
          </a:p>
          <a:p>
            <a:pPr marL="0" indent="0" algn="just">
              <a:buNone/>
            </a:pPr>
            <a:r>
              <a:rPr lang="en-US" sz="2000" dirty="0"/>
              <a:t>We are ready to summarize our findings from this first lecture…</a:t>
            </a:r>
          </a:p>
          <a:p>
            <a:pPr marL="0" indent="0" algn="just">
              <a:buNone/>
            </a:pPr>
            <a:r>
              <a:rPr lang="en-US" sz="2000" dirty="0">
                <a:solidFill>
                  <a:schemeClr val="bg1"/>
                </a:solidFill>
              </a:rPr>
              <a:t>Let’s see now what are the implications of such direct space charge tune shifts and why these are usually bad for the stable operation of an accelerator.</a:t>
            </a:r>
          </a:p>
        </p:txBody>
      </p:sp>
      <p:sp>
        <p:nvSpPr>
          <p:cNvPr id="7" name="Content Placeholder 6"/>
          <p:cNvSpPr>
            <a:spLocks noGrp="1"/>
          </p:cNvSpPr>
          <p:nvPr>
            <p:ph idx="13"/>
          </p:nvPr>
        </p:nvSpPr>
        <p:spPr/>
        <p:txBody>
          <a:bodyPr/>
          <a:lstStyle/>
          <a:p>
            <a:r>
              <a:rPr lang="en-US" dirty="0"/>
              <a:t>Part I: Multi-particle effects – direct space charge</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t>Multi-particle systems and their representation</a:t>
            </a:r>
          </a:p>
          <a:p>
            <a:pPr lvl="1">
              <a:buFont typeface="Courier New" panose="02070309020205020404" pitchFamily="49" charset="0"/>
              <a:buChar char="o"/>
            </a:pPr>
            <a:r>
              <a:rPr lang="en-US" dirty="0"/>
              <a:t>Incoherent and coherent motion</a:t>
            </a:r>
          </a:p>
          <a:p>
            <a:pPr lvl="1">
              <a:buFont typeface="Courier New" panose="02070309020205020404" pitchFamily="49" charset="0"/>
              <a:buChar char="o"/>
            </a:pPr>
            <a:r>
              <a:rPr lang="en-US" dirty="0"/>
              <a:t>Space charge</a:t>
            </a:r>
          </a:p>
        </p:txBody>
      </p:sp>
      <p:sp>
        <p:nvSpPr>
          <p:cNvPr id="6" name="Slide Number Placeholder 5"/>
          <p:cNvSpPr>
            <a:spLocks noGrp="1"/>
          </p:cNvSpPr>
          <p:nvPr>
            <p:ph type="sldNum" sz="quarter" idx="12"/>
          </p:nvPr>
        </p:nvSpPr>
        <p:spPr/>
        <p:txBody>
          <a:bodyPr/>
          <a:lstStyle/>
          <a:p>
            <a:fld id="{9EA1AA69-EDB9-4143-818B-2B18FE6932EA}" type="slidenum">
              <a:rPr lang="en-GB" smtClean="0"/>
              <a:t>52</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744039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In this lecture, we have learned about the </a:t>
            </a:r>
            <a:r>
              <a:rPr lang="en-US" sz="2000" b="1" dirty="0">
                <a:solidFill>
                  <a:srgbClr val="C00000"/>
                </a:solidFill>
              </a:rPr>
              <a:t>dynamics and the representation of </a:t>
            </a:r>
            <a:r>
              <a:rPr lang="en-US" sz="2000" b="1" dirty="0" err="1">
                <a:solidFill>
                  <a:srgbClr val="C00000"/>
                </a:solidFill>
              </a:rPr>
              <a:t>multiparticle</a:t>
            </a:r>
            <a:r>
              <a:rPr lang="en-US" sz="2000" b="1" dirty="0">
                <a:solidFill>
                  <a:srgbClr val="C00000"/>
                </a:solidFill>
              </a:rPr>
              <a:t> systems</a:t>
            </a:r>
            <a:r>
              <a:rPr lang="en-US" sz="2000" dirty="0"/>
              <a:t>. We have seen how we differentiate between </a:t>
            </a:r>
            <a:r>
              <a:rPr lang="en-US" sz="2000" b="1" dirty="0">
                <a:solidFill>
                  <a:srgbClr val="C00000"/>
                </a:solidFill>
              </a:rPr>
              <a:t>incoherent and coherent motion</a:t>
            </a:r>
            <a:r>
              <a:rPr lang="en-US" sz="2000" dirty="0"/>
              <a:t>. Linked to this, we looked at the phenomenon of </a:t>
            </a:r>
            <a:r>
              <a:rPr lang="en-US" sz="2000" b="1" dirty="0" err="1">
                <a:solidFill>
                  <a:srgbClr val="C00000"/>
                </a:solidFill>
              </a:rPr>
              <a:t>filamentation</a:t>
            </a:r>
            <a:r>
              <a:rPr lang="en-US" sz="2000" b="1" dirty="0">
                <a:solidFill>
                  <a:srgbClr val="C00000"/>
                </a:solidFill>
              </a:rPr>
              <a:t> with </a:t>
            </a:r>
            <a:r>
              <a:rPr lang="en-US" sz="2000" b="1" dirty="0" err="1">
                <a:solidFill>
                  <a:srgbClr val="C00000"/>
                </a:solidFill>
              </a:rPr>
              <a:t>decoherence</a:t>
            </a:r>
            <a:r>
              <a:rPr lang="en-US" sz="2000" b="1" dirty="0">
                <a:solidFill>
                  <a:srgbClr val="C00000"/>
                </a:solidFill>
              </a:rPr>
              <a:t> and emittance blow-up</a:t>
            </a:r>
            <a:r>
              <a:rPr lang="en-US" sz="2000" dirty="0"/>
              <a:t>.</a:t>
            </a:r>
          </a:p>
          <a:p>
            <a:pPr marL="0" indent="0" algn="just">
              <a:buNone/>
            </a:pPr>
            <a:r>
              <a:rPr lang="en-US" sz="2000" dirty="0"/>
              <a:t>We also discussed a first collective effect – </a:t>
            </a:r>
            <a:r>
              <a:rPr lang="en-US" sz="2000" b="1" dirty="0">
                <a:solidFill>
                  <a:srgbClr val="C00000"/>
                </a:solidFill>
              </a:rPr>
              <a:t>direct space charge</a:t>
            </a:r>
            <a:r>
              <a:rPr lang="en-US" sz="2000" dirty="0"/>
              <a:t>. We saw that direct space charge, for the case of a uniform coasting beam, leads to a shift of the tune of all witness particles.</a:t>
            </a:r>
          </a:p>
          <a:p>
            <a:pPr marL="0" indent="0" algn="just">
              <a:buNone/>
            </a:pPr>
            <a:r>
              <a:rPr lang="en-US" sz="2000" dirty="0"/>
              <a:t>Next, we will see the </a:t>
            </a:r>
            <a:r>
              <a:rPr lang="en-US" sz="2000" b="1" dirty="0">
                <a:solidFill>
                  <a:srgbClr val="C00000"/>
                </a:solidFill>
              </a:rPr>
              <a:t>space charge induced tune footprint </a:t>
            </a:r>
            <a:r>
              <a:rPr lang="en-US" sz="2000" dirty="0"/>
              <a:t>and look at some </a:t>
            </a:r>
            <a:r>
              <a:rPr lang="en-US" sz="2000" b="1" dirty="0">
                <a:solidFill>
                  <a:srgbClr val="C00000"/>
                </a:solidFill>
              </a:rPr>
              <a:t>mitigation methods </a:t>
            </a:r>
            <a:r>
              <a:rPr lang="en-US" sz="2000" dirty="0"/>
              <a:t>that can be put in place against direct space charge. Finally, we will discuss some of the effects of </a:t>
            </a:r>
            <a:r>
              <a:rPr lang="en-US" sz="2000" b="1" dirty="0">
                <a:solidFill>
                  <a:srgbClr val="C00000"/>
                </a:solidFill>
              </a:rPr>
              <a:t>indirect space charge</a:t>
            </a:r>
            <a:r>
              <a:rPr lang="en-US" sz="2000" dirty="0"/>
              <a:t>.</a:t>
            </a:r>
          </a:p>
        </p:txBody>
      </p:sp>
      <p:sp>
        <p:nvSpPr>
          <p:cNvPr id="7" name="Content Placeholder 6"/>
          <p:cNvSpPr>
            <a:spLocks noGrp="1"/>
          </p:cNvSpPr>
          <p:nvPr>
            <p:ph idx="13"/>
          </p:nvPr>
        </p:nvSpPr>
        <p:spPr/>
        <p:txBody>
          <a:bodyPr/>
          <a:lstStyle/>
          <a:p>
            <a:r>
              <a:rPr lang="en-US" dirty="0"/>
              <a:t>Part I: Multi-particle effects – direct space charge</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t>Multi-particle systems and their representation</a:t>
            </a:r>
          </a:p>
          <a:p>
            <a:pPr lvl="1">
              <a:buFont typeface="Courier New" panose="02070309020205020404" pitchFamily="49" charset="0"/>
              <a:buChar char="o"/>
            </a:pPr>
            <a:r>
              <a:rPr lang="en-US" dirty="0"/>
              <a:t>Incoherent and coherent motion</a:t>
            </a:r>
          </a:p>
          <a:p>
            <a:pPr lvl="1">
              <a:buFont typeface="Courier New" panose="02070309020205020404" pitchFamily="49" charset="0"/>
              <a:buChar char="o"/>
            </a:pPr>
            <a:r>
              <a:rPr lang="en-US" dirty="0"/>
              <a:t>Space charge</a:t>
            </a:r>
          </a:p>
        </p:txBody>
      </p:sp>
      <p:sp>
        <p:nvSpPr>
          <p:cNvPr id="6" name="Slide Number Placeholder 5"/>
          <p:cNvSpPr>
            <a:spLocks noGrp="1"/>
          </p:cNvSpPr>
          <p:nvPr>
            <p:ph type="sldNum" sz="quarter" idx="12"/>
          </p:nvPr>
        </p:nvSpPr>
        <p:spPr/>
        <p:txBody>
          <a:bodyPr/>
          <a:lstStyle/>
          <a:p>
            <a:fld id="{9EA1AA69-EDB9-4143-818B-2B18FE6932EA}" type="slidenum">
              <a:rPr lang="en-GB" smtClean="0"/>
              <a:t>53</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215211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e-DE" dirty="0"/>
              <a:t>End part 1</a:t>
            </a:r>
            <a:endParaRPr lang="en-US" dirty="0"/>
          </a:p>
        </p:txBody>
      </p:sp>
      <p:sp>
        <p:nvSpPr>
          <p:cNvPr id="4" name="Subtitle 3"/>
          <p:cNvSpPr>
            <a:spLocks noGrp="1"/>
          </p:cNvSpPr>
          <p:nvPr>
            <p:ph type="subTitle" idx="1"/>
          </p:nvPr>
        </p:nvSpPr>
        <p:spPr/>
        <p:txBody>
          <a:bodyPr/>
          <a:lstStyle/>
          <a:p>
            <a:endParaRPr lang="en-US"/>
          </a:p>
        </p:txBody>
      </p:sp>
      <p:pic>
        <p:nvPicPr>
          <p:cNvPr id="1026" name="Picture 2" descr="Image result for goal fla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4000" y="4140000"/>
            <a:ext cx="2304000" cy="2304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176897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07104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Backup</a:t>
            </a:r>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r>
              <a:rPr lang="de-CH"/>
              <a:t>27. September 2022</a:t>
            </a:r>
            <a:endParaRPr lang="en-GB" dirty="0"/>
          </a:p>
        </p:txBody>
      </p:sp>
      <p:sp>
        <p:nvSpPr>
          <p:cNvPr id="5" name="Footer Placeholder 4"/>
          <p:cNvSpPr>
            <a:spLocks noGrp="1"/>
          </p:cNvSpPr>
          <p:nvPr>
            <p:ph type="ftr" sz="quarter" idx="11"/>
          </p:nvPr>
        </p:nvSpPr>
        <p:spPr/>
        <p:txBody>
          <a:bodyPr/>
          <a:lstStyle/>
          <a:p>
            <a:r>
              <a:rPr lang="en-GB"/>
              <a:t>Kevin Li - Collective effects I - Kaunas</a:t>
            </a:r>
            <a:endParaRPr lang="en-GB" dirty="0"/>
          </a:p>
        </p:txBody>
      </p:sp>
      <p:sp>
        <p:nvSpPr>
          <p:cNvPr id="6" name="Slide Number Placeholder 5"/>
          <p:cNvSpPr>
            <a:spLocks noGrp="1"/>
          </p:cNvSpPr>
          <p:nvPr>
            <p:ph type="sldNum" sz="quarter" idx="12"/>
          </p:nvPr>
        </p:nvSpPr>
        <p:spPr/>
        <p:txBody>
          <a:bodyPr/>
          <a:lstStyle/>
          <a:p>
            <a:fld id="{9EA1AA69-EDB9-4143-818B-2B18FE6932EA}" type="slidenum">
              <a:rPr lang="en-GB" smtClean="0"/>
              <a:t>56</a:t>
            </a:fld>
            <a:endParaRPr lang="en-GB"/>
          </a:p>
        </p:txBody>
      </p:sp>
    </p:spTree>
    <p:extLst>
      <p:ext uri="{BB962C8B-B14F-4D97-AF65-F5344CB8AC3E}">
        <p14:creationId xmlns:p14="http://schemas.microsoft.com/office/powerpoint/2010/main" val="35965888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 1</a:t>
            </a:r>
          </a:p>
        </p:txBody>
      </p:sp>
      <p:sp>
        <p:nvSpPr>
          <p:cNvPr id="3" name="Content Placeholder 2"/>
          <p:cNvSpPr>
            <a:spLocks noGrp="1"/>
          </p:cNvSpPr>
          <p:nvPr>
            <p:ph idx="1"/>
          </p:nvPr>
        </p:nvSpPr>
        <p:spPr/>
        <p:txBody>
          <a:bodyPr>
            <a:normAutofit/>
          </a:bodyPr>
          <a:lstStyle/>
          <a:p>
            <a:pPr marL="0" indent="0" algn="just">
              <a:buNone/>
            </a:pPr>
            <a:r>
              <a:rPr lang="en-US" sz="2000" dirty="0"/>
              <a:t>The goal of this first part will be to see and understand how to model, view and perceive the motion of an ensemble of particles as an entity. We will point out the differences to single particle dynamics, see concepts linked to multi-particle systems such as the statistical emittance and study some of the peculiarities of multi-particle systems (</a:t>
            </a:r>
            <a:r>
              <a:rPr lang="en-US" sz="2000" dirty="0" err="1"/>
              <a:t>filamentation</a:t>
            </a:r>
            <a:r>
              <a:rPr lang="en-US" sz="2000" dirty="0"/>
              <a:t>, </a:t>
            </a:r>
            <a:r>
              <a:rPr lang="en-US" sz="2000" dirty="0" err="1"/>
              <a:t>decoherence</a:t>
            </a:r>
            <a:r>
              <a:rPr lang="en-US" sz="2000" dirty="0"/>
              <a:t>).</a:t>
            </a:r>
          </a:p>
          <a:p>
            <a:pPr marL="0" indent="0" algn="just">
              <a:buNone/>
            </a:pPr>
            <a:r>
              <a:rPr lang="en-US" sz="2000" dirty="0"/>
              <a:t>Finally, we will look at space charge as a first example of a collective effect.</a:t>
            </a:r>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en-GB"/>
              <a:t>Kevin Li - Collective effects I - Kaunas</a:t>
            </a:r>
          </a:p>
        </p:txBody>
      </p:sp>
      <p:sp>
        <p:nvSpPr>
          <p:cNvPr id="6" name="Slide Number Placeholder 5"/>
          <p:cNvSpPr>
            <a:spLocks noGrp="1"/>
          </p:cNvSpPr>
          <p:nvPr>
            <p:ph type="sldNum" sz="quarter" idx="12"/>
          </p:nvPr>
        </p:nvSpPr>
        <p:spPr/>
        <p:txBody>
          <a:bodyPr/>
          <a:lstStyle/>
          <a:p>
            <a:fld id="{9EA1AA69-EDB9-4143-818B-2B18FE6932EA}" type="slidenum">
              <a:rPr lang="en-GB" smtClean="0"/>
              <a:t>57</a:t>
            </a:fld>
            <a:endParaRPr lang="en-GB"/>
          </a:p>
        </p:txBody>
      </p:sp>
      <p:sp>
        <p:nvSpPr>
          <p:cNvPr id="7" name="Content Placeholder 6"/>
          <p:cNvSpPr>
            <a:spLocks noGrp="1"/>
          </p:cNvSpPr>
          <p:nvPr>
            <p:ph idx="13"/>
          </p:nvPr>
        </p:nvSpPr>
        <p:spPr/>
        <p:txBody>
          <a:bodyPr>
            <a:normAutofit/>
          </a:bodyPr>
          <a:lstStyle/>
          <a:p>
            <a:r>
              <a:rPr lang="en-US" dirty="0"/>
              <a:t>Part 1: Multi-particle systems and space charge</a:t>
            </a:r>
          </a:p>
          <a:p>
            <a:pPr lvl="1"/>
            <a:endParaRPr lang="en-US" dirty="0">
              <a:solidFill>
                <a:schemeClr val="tx1">
                  <a:lumMod val="25000"/>
                  <a:lumOff val="75000"/>
                </a:schemeClr>
              </a:solidFill>
            </a:endParaRPr>
          </a:p>
          <a:p>
            <a:pPr lvl="1"/>
            <a:r>
              <a:rPr lang="en-US" dirty="0"/>
              <a:t>Multi-particle representation and concepts</a:t>
            </a:r>
          </a:p>
          <a:p>
            <a:pPr lvl="1"/>
            <a:r>
              <a:rPr lang="en-US" dirty="0" err="1"/>
              <a:t>Multiparticle</a:t>
            </a:r>
            <a:r>
              <a:rPr lang="en-US" dirty="0"/>
              <a:t> effects: </a:t>
            </a:r>
            <a:r>
              <a:rPr lang="en-US" dirty="0" err="1"/>
              <a:t>filamentation</a:t>
            </a:r>
            <a:r>
              <a:rPr lang="en-US" dirty="0"/>
              <a:t> and </a:t>
            </a:r>
            <a:r>
              <a:rPr lang="en-US" dirty="0" err="1"/>
              <a:t>decoherence</a:t>
            </a:r>
            <a:r>
              <a:rPr lang="en-US" dirty="0"/>
              <a:t>, incoherent vs. coherent effects</a:t>
            </a:r>
          </a:p>
          <a:p>
            <a:pPr lvl="1"/>
            <a:r>
              <a:rPr lang="en-US" dirty="0"/>
              <a:t>Direct space charge and it’s dependence on beam energy</a:t>
            </a:r>
          </a:p>
          <a:p>
            <a:pPr lvl="1"/>
            <a:r>
              <a:rPr lang="en-US" dirty="0"/>
              <a:t>Indirect space charge and tune shifts</a:t>
            </a:r>
          </a:p>
          <a:p>
            <a:pPr lvl="1"/>
            <a:r>
              <a:rPr lang="en-US" dirty="0"/>
              <a:t>Longitudinal space charge</a:t>
            </a:r>
          </a:p>
          <a:p>
            <a:endParaRPr lang="en-US" dirty="0"/>
          </a:p>
        </p:txBody>
      </p:sp>
    </p:spTree>
    <p:extLst>
      <p:ext uri="{BB962C8B-B14F-4D97-AF65-F5344CB8AC3E}">
        <p14:creationId xmlns:p14="http://schemas.microsoft.com/office/powerpoint/2010/main" val="35458707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 2 </a:t>
            </a:r>
          </a:p>
        </p:txBody>
      </p:sp>
      <p:sp>
        <p:nvSpPr>
          <p:cNvPr id="3" name="Content Placeholder 2"/>
          <p:cNvSpPr>
            <a:spLocks noGrp="1"/>
          </p:cNvSpPr>
          <p:nvPr>
            <p:ph idx="1"/>
          </p:nvPr>
        </p:nvSpPr>
        <p:spPr/>
        <p:txBody>
          <a:bodyPr>
            <a:normAutofit/>
          </a:bodyPr>
          <a:lstStyle/>
          <a:p>
            <a:pPr marL="0" indent="0" algn="just">
              <a:buNone/>
            </a:pPr>
            <a:r>
              <a:rPr lang="en-US" sz="2000" dirty="0"/>
              <a:t>The goal of the second part is to introduce the concepts of wake fields and impedances as a way to model the interaction an ensemble of particles with the accelerator environment – in particular the response of the accelerator environment to a given distribution of particles.</a:t>
            </a:r>
          </a:p>
          <a:p>
            <a:pPr marL="0" indent="0" algn="just">
              <a:buNone/>
            </a:pPr>
            <a:r>
              <a:rPr lang="en-US" sz="2000" dirty="0"/>
              <a:t>We will see how multi-particle systems can excite longitudinal and transverse wake fields in accelerator components and lead to undesired effects such as beam induced heating.</a:t>
            </a:r>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en-GB"/>
              <a:t>Kevin Li - Collective effects I - Kaunas</a:t>
            </a:r>
          </a:p>
        </p:txBody>
      </p:sp>
      <p:sp>
        <p:nvSpPr>
          <p:cNvPr id="6" name="Slide Number Placeholder 5"/>
          <p:cNvSpPr>
            <a:spLocks noGrp="1"/>
          </p:cNvSpPr>
          <p:nvPr>
            <p:ph type="sldNum" sz="quarter" idx="12"/>
          </p:nvPr>
        </p:nvSpPr>
        <p:spPr/>
        <p:txBody>
          <a:bodyPr/>
          <a:lstStyle/>
          <a:p>
            <a:fld id="{9EA1AA69-EDB9-4143-818B-2B18FE6932EA}" type="slidenum">
              <a:rPr lang="en-GB" smtClean="0"/>
              <a:t>58</a:t>
            </a:fld>
            <a:endParaRPr lang="en-GB"/>
          </a:p>
        </p:txBody>
      </p:sp>
      <p:sp>
        <p:nvSpPr>
          <p:cNvPr id="7" name="Content Placeholder 6"/>
          <p:cNvSpPr>
            <a:spLocks noGrp="1"/>
          </p:cNvSpPr>
          <p:nvPr>
            <p:ph idx="13"/>
          </p:nvPr>
        </p:nvSpPr>
        <p:spPr/>
        <p:txBody>
          <a:bodyPr>
            <a:normAutofit/>
          </a:bodyPr>
          <a:lstStyle/>
          <a:p>
            <a:r>
              <a:rPr lang="en-US" dirty="0"/>
              <a:t>Part 1: Wake fields and impedances</a:t>
            </a:r>
          </a:p>
          <a:p>
            <a:pPr lvl="1"/>
            <a:endParaRPr lang="en-US" dirty="0">
              <a:solidFill>
                <a:schemeClr val="tx1">
                  <a:lumMod val="25000"/>
                  <a:lumOff val="75000"/>
                </a:schemeClr>
              </a:solidFill>
            </a:endParaRPr>
          </a:p>
          <a:p>
            <a:pPr lvl="1"/>
            <a:r>
              <a:rPr lang="en-US" dirty="0"/>
              <a:t>Longitudinal wake fields and impedances</a:t>
            </a:r>
          </a:p>
          <a:p>
            <a:pPr lvl="1"/>
            <a:r>
              <a:rPr lang="en-US" dirty="0"/>
              <a:t>Beam induced heating</a:t>
            </a:r>
          </a:p>
          <a:p>
            <a:pPr lvl="1"/>
            <a:r>
              <a:rPr lang="en-US" dirty="0"/>
              <a:t>Transverse wake fields and impedances</a:t>
            </a:r>
          </a:p>
          <a:p>
            <a:pPr lvl="1"/>
            <a:r>
              <a:rPr lang="en-US" dirty="0"/>
              <a:t>The energy balance</a:t>
            </a:r>
          </a:p>
          <a:p>
            <a:pPr lvl="1"/>
            <a:r>
              <a:rPr lang="en-US" dirty="0"/>
              <a:t>Numerical computation and measurement of impedances</a:t>
            </a:r>
          </a:p>
        </p:txBody>
      </p:sp>
    </p:spTree>
    <p:extLst>
      <p:ext uri="{BB962C8B-B14F-4D97-AF65-F5344CB8AC3E}">
        <p14:creationId xmlns:p14="http://schemas.microsoft.com/office/powerpoint/2010/main" val="17132595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 3</a:t>
            </a:r>
          </a:p>
        </p:txBody>
      </p:sp>
      <p:sp>
        <p:nvSpPr>
          <p:cNvPr id="3" name="Content Placeholder 2"/>
          <p:cNvSpPr>
            <a:spLocks noGrp="1"/>
          </p:cNvSpPr>
          <p:nvPr>
            <p:ph idx="1"/>
          </p:nvPr>
        </p:nvSpPr>
        <p:spPr/>
        <p:txBody>
          <a:bodyPr>
            <a:normAutofit/>
          </a:bodyPr>
          <a:lstStyle/>
          <a:p>
            <a:pPr marL="0" indent="0" algn="just">
              <a:buNone/>
            </a:pPr>
            <a:r>
              <a:rPr lang="en-US" sz="2000" dirty="0"/>
              <a:t>In this final part of the lectures we will close the loop and study how the response of the accelerator environment to a given distribution of particles can in turn act back onto the multi-particle system itself and drive instabilities. We will conceptually describe the instability loop and look at some exemplary instabilities in the longitudinal and transverse planes.</a:t>
            </a:r>
          </a:p>
          <a:p>
            <a:pPr marL="0" indent="0" algn="just">
              <a:buNone/>
            </a:pPr>
            <a:r>
              <a:rPr lang="en-US" sz="2000" dirty="0"/>
              <a:t>Finally, we will show some examples how instabilities can be mitigated in </a:t>
            </a:r>
            <a:r>
              <a:rPr lang="en-US" sz="2000" dirty="0" err="1"/>
              <a:t>paractice</a:t>
            </a:r>
            <a:r>
              <a:rPr lang="en-US" sz="2000" dirty="0"/>
              <a:t>.</a:t>
            </a:r>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en-GB"/>
              <a:t>Kevin Li - Collective effects I - Kaunas</a:t>
            </a:r>
          </a:p>
        </p:txBody>
      </p:sp>
      <p:sp>
        <p:nvSpPr>
          <p:cNvPr id="6" name="Slide Number Placeholder 5"/>
          <p:cNvSpPr>
            <a:spLocks noGrp="1"/>
          </p:cNvSpPr>
          <p:nvPr>
            <p:ph type="sldNum" sz="quarter" idx="12"/>
          </p:nvPr>
        </p:nvSpPr>
        <p:spPr/>
        <p:txBody>
          <a:bodyPr/>
          <a:lstStyle/>
          <a:p>
            <a:fld id="{9EA1AA69-EDB9-4143-818B-2B18FE6932EA}" type="slidenum">
              <a:rPr lang="en-GB" smtClean="0"/>
              <a:t>59</a:t>
            </a:fld>
            <a:endParaRPr lang="en-GB"/>
          </a:p>
        </p:txBody>
      </p:sp>
      <p:sp>
        <p:nvSpPr>
          <p:cNvPr id="7" name="Content Placeholder 6"/>
          <p:cNvSpPr>
            <a:spLocks noGrp="1"/>
          </p:cNvSpPr>
          <p:nvPr>
            <p:ph idx="13"/>
          </p:nvPr>
        </p:nvSpPr>
        <p:spPr/>
        <p:txBody>
          <a:bodyPr>
            <a:normAutofit/>
          </a:bodyPr>
          <a:lstStyle/>
          <a:p>
            <a:r>
              <a:rPr lang="en-US" dirty="0"/>
              <a:t>Part 3: Impedance driven instabilities</a:t>
            </a:r>
          </a:p>
          <a:p>
            <a:pPr lvl="1"/>
            <a:endParaRPr lang="en-US" dirty="0">
              <a:solidFill>
                <a:schemeClr val="tx1">
                  <a:lumMod val="25000"/>
                  <a:lumOff val="75000"/>
                </a:schemeClr>
              </a:solidFill>
            </a:endParaRPr>
          </a:p>
          <a:p>
            <a:pPr lvl="1"/>
            <a:r>
              <a:rPr lang="en-US" dirty="0"/>
              <a:t>The instability loop</a:t>
            </a:r>
          </a:p>
          <a:p>
            <a:pPr lvl="1"/>
            <a:r>
              <a:rPr lang="en-US" dirty="0"/>
              <a:t>Longitudinal instabilities</a:t>
            </a:r>
          </a:p>
          <a:p>
            <a:pPr lvl="1"/>
            <a:r>
              <a:rPr lang="en-US" dirty="0"/>
              <a:t>Transverse instabilities</a:t>
            </a:r>
          </a:p>
          <a:p>
            <a:pPr lvl="1"/>
            <a:r>
              <a:rPr lang="en-US" dirty="0"/>
              <a:t>Instability mitigation schemes</a:t>
            </a:r>
          </a:p>
        </p:txBody>
      </p:sp>
    </p:spTree>
    <p:extLst>
      <p:ext uri="{BB962C8B-B14F-4D97-AF65-F5344CB8AC3E}">
        <p14:creationId xmlns:p14="http://schemas.microsoft.com/office/powerpoint/2010/main" val="3208495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Single particle dynamics</a:t>
            </a:r>
          </a:p>
        </p:txBody>
      </p:sp>
      <p:sp>
        <p:nvSpPr>
          <p:cNvPr id="3" name="Content Placeholder 2"/>
          <p:cNvSpPr>
            <a:spLocks noGrp="1"/>
          </p:cNvSpPr>
          <p:nvPr>
            <p:ph idx="1"/>
          </p:nvPr>
        </p:nvSpPr>
        <p:spPr>
          <a:xfrm>
            <a:off x="336000" y="900000"/>
            <a:ext cx="11520000" cy="5400000"/>
          </a:xfrm>
        </p:spPr>
        <p:txBody>
          <a:bodyPr>
            <a:normAutofit/>
          </a:bodyPr>
          <a:lstStyle/>
          <a:p>
            <a:r>
              <a:rPr lang="en-US" sz="2200" dirty="0"/>
              <a:t>We have already seen and learned about single particle dynamics…</a:t>
            </a:r>
          </a:p>
          <a:p>
            <a:endParaRPr lang="en-US" sz="2200" dirty="0"/>
          </a:p>
          <a:p>
            <a:r>
              <a:rPr lang="en-US" sz="2200" dirty="0"/>
              <a:t>We can say that single particle dynamics treats the interaction of </a:t>
            </a:r>
            <a:r>
              <a:rPr lang="en-US" sz="2200" b="1" dirty="0">
                <a:solidFill>
                  <a:srgbClr val="C00000"/>
                </a:solidFill>
              </a:rPr>
              <a:t>individual particles with</a:t>
            </a:r>
            <a:r>
              <a:rPr lang="en-US" sz="2200" dirty="0"/>
              <a:t> </a:t>
            </a:r>
            <a:r>
              <a:rPr lang="en-US" sz="2200" b="1" dirty="0">
                <a:solidFill>
                  <a:srgbClr val="C00000"/>
                </a:solidFill>
              </a:rPr>
              <a:t>external force fields</a:t>
            </a:r>
            <a:r>
              <a:rPr lang="en-US" sz="2200" dirty="0"/>
              <a:t> generated by machine elements:</a:t>
            </a:r>
          </a:p>
          <a:p>
            <a:pPr lvl="1"/>
            <a:endParaRPr lang="en-US" sz="1800" dirty="0"/>
          </a:p>
          <a:p>
            <a:pPr lvl="1"/>
            <a:r>
              <a:rPr lang="en-US" sz="1800" dirty="0"/>
              <a:t>Slow magnets to generate guiding fields</a:t>
            </a:r>
          </a:p>
          <a:p>
            <a:pPr lvl="1"/>
            <a:r>
              <a:rPr lang="en-US" sz="1800" dirty="0"/>
              <a:t>Fast magnets for injection and extraction</a:t>
            </a:r>
          </a:p>
          <a:p>
            <a:pPr lvl="1"/>
            <a:r>
              <a:rPr lang="en-US" sz="1800" dirty="0"/>
              <a:t>RF cavities for bunching and shaping of </a:t>
            </a:r>
            <a:br>
              <a:rPr lang="en-US" sz="1800" dirty="0"/>
            </a:br>
            <a:r>
              <a:rPr lang="en-US" sz="1800" dirty="0"/>
              <a:t>longitudinal phase space</a:t>
            </a:r>
          </a:p>
          <a:p>
            <a:pPr lvl="1"/>
            <a:r>
              <a:rPr lang="en-US" sz="1800" dirty="0"/>
              <a:t>…</a:t>
            </a:r>
          </a:p>
          <a:p>
            <a:endParaRPr lang="en-US" sz="2200" dirty="0"/>
          </a:p>
          <a:p>
            <a:r>
              <a:rPr lang="en-US" sz="2200" dirty="0"/>
              <a:t>Characteristics of single particle dynamics:</a:t>
            </a:r>
          </a:p>
          <a:p>
            <a:pPr lvl="1"/>
            <a:endParaRPr lang="en-US" sz="1800" dirty="0"/>
          </a:p>
          <a:p>
            <a:pPr lvl="1"/>
            <a:r>
              <a:rPr lang="en-US" sz="1800" dirty="0"/>
              <a:t>External force fields</a:t>
            </a:r>
          </a:p>
          <a:p>
            <a:pPr lvl="1"/>
            <a:r>
              <a:rPr lang="en-US" sz="1800" dirty="0"/>
              <a:t>Independent of any given phase space configuration of multi-particle ensembles!</a:t>
            </a:r>
          </a:p>
        </p:txBody>
      </p:sp>
      <p:pic>
        <p:nvPicPr>
          <p:cNvPr id="7" name="Picture 2" descr="Bildergebnis für cern sp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0000" y="2592000"/>
            <a:ext cx="4536000" cy="2551500"/>
          </a:xfrm>
          <a:prstGeom prst="rect">
            <a:avLst/>
          </a:prstGeom>
          <a:ln>
            <a:noFill/>
          </a:ln>
          <a:effectLst>
            <a:outerShdw blurRad="190500" algn="tl" rotWithShape="0">
              <a:srgbClr val="000000">
                <a:alpha val="70000"/>
              </a:srgbClr>
            </a:outerShdw>
          </a:effectLst>
          <a:extLst>
            <a:ext uri="{909E8E84-426E-40dd-AFC4-6F175D3DCCD1}">
              <a14:hiddenFill xmlns="" xmlns:a14="http://schemas.microsoft.com/office/drawing/2010/main">
                <a:solidFill>
                  <a:srgbClr val="FFFFFF"/>
                </a:solidFill>
              </a14:hiddenFill>
            </a:ext>
          </a:extLst>
        </p:spPr>
      </p:pic>
      <p:sp>
        <p:nvSpPr>
          <p:cNvPr id="6" name="Slide Number Placeholder 5"/>
          <p:cNvSpPr>
            <a:spLocks noGrp="1"/>
          </p:cNvSpPr>
          <p:nvPr>
            <p:ph type="sldNum" sz="quarter" idx="12"/>
          </p:nvPr>
        </p:nvSpPr>
        <p:spPr/>
        <p:txBody>
          <a:bodyPr/>
          <a:lstStyle/>
          <a:p>
            <a:fld id="{9EA1AA69-EDB9-4143-818B-2B18FE6932EA}" type="slidenum">
              <a:rPr lang="en-GB" smtClean="0"/>
              <a:t>6</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2219255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lstStyle/>
          <a:p>
            <a:r>
              <a:rPr lang="en-US" dirty="0"/>
              <a:t>Material used will be based on past lectures on:</a:t>
            </a:r>
          </a:p>
          <a:p>
            <a:pPr lvl="1"/>
            <a:endParaRPr lang="en-US" dirty="0"/>
          </a:p>
          <a:p>
            <a:pPr lvl="1"/>
            <a:r>
              <a:rPr lang="en-US" dirty="0"/>
              <a:t>Numerical methods:</a:t>
            </a:r>
            <a:br>
              <a:rPr lang="en-US" dirty="0"/>
            </a:br>
            <a:r>
              <a:rPr lang="en-US" dirty="0">
                <a:hlinkClick r:id="rId3"/>
              </a:rPr>
              <a:t>https://indico.cern.ch/event/362960/timetable/</a:t>
            </a:r>
            <a:endParaRPr lang="en-US" dirty="0"/>
          </a:p>
          <a:p>
            <a:pPr lvl="1"/>
            <a:endParaRPr lang="en-US" dirty="0"/>
          </a:p>
          <a:p>
            <a:pPr lvl="1"/>
            <a:endParaRPr lang="en-US" dirty="0"/>
          </a:p>
          <a:p>
            <a:pPr lvl="1"/>
            <a:r>
              <a:rPr lang="en-US" dirty="0"/>
              <a:t>Advanced accelerator physics:</a:t>
            </a:r>
            <a:br>
              <a:rPr lang="en-US" dirty="0"/>
            </a:br>
            <a:r>
              <a:rPr lang="en-US" dirty="0">
                <a:hlinkClick r:id="rId4"/>
              </a:rPr>
              <a:t>https://indico.cern.ch/event/509762/timetable/</a:t>
            </a:r>
            <a:endParaRPr lang="en-US" dirty="0"/>
          </a:p>
          <a:p>
            <a:pPr lvl="1"/>
            <a:endParaRPr lang="en-US" dirty="0"/>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en-GB"/>
              <a:t>Kevin Li - Collective effects I - Kaunas</a:t>
            </a:r>
          </a:p>
        </p:txBody>
      </p:sp>
      <p:sp>
        <p:nvSpPr>
          <p:cNvPr id="6" name="Slide Number Placeholder 5"/>
          <p:cNvSpPr>
            <a:spLocks noGrp="1"/>
          </p:cNvSpPr>
          <p:nvPr>
            <p:ph type="sldNum" sz="quarter" idx="12"/>
          </p:nvPr>
        </p:nvSpPr>
        <p:spPr/>
        <p:txBody>
          <a:bodyPr/>
          <a:lstStyle/>
          <a:p>
            <a:fld id="{9EA1AA69-EDB9-4143-818B-2B18FE6932EA}" type="slidenum">
              <a:rPr lang="en-GB" smtClean="0"/>
              <a:t>60</a:t>
            </a:fld>
            <a:endParaRPr lang="en-GB"/>
          </a:p>
        </p:txBody>
      </p:sp>
    </p:spTree>
    <p:extLst>
      <p:ext uri="{BB962C8B-B14F-4D97-AF65-F5344CB8AC3E}">
        <p14:creationId xmlns:p14="http://schemas.microsoft.com/office/powerpoint/2010/main" val="378363486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Quick summary of steps for solving numerically</a:t>
            </a:r>
            <a:endParaRPr lang="en-GB" dirty="0"/>
          </a:p>
        </p:txBody>
      </p:sp>
      <p:sp>
        <p:nvSpPr>
          <p:cNvPr id="3" name="Content Placeholder 2"/>
          <p:cNvSpPr>
            <a:spLocks noGrp="1"/>
          </p:cNvSpPr>
          <p:nvPr>
            <p:ph idx="1"/>
          </p:nvPr>
        </p:nvSpPr>
        <p:spPr/>
        <p:txBody>
          <a:bodyPr/>
          <a:lstStyle/>
          <a:p>
            <a:r>
              <a:rPr lang="en-US" dirty="0"/>
              <a:t>Tracking one full turn including the interaction with wake fields:</a:t>
            </a:r>
            <a:endParaRPr lang="en-GB" dirty="0"/>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en-GB"/>
              <a:t>Kevin Li - Collective effects I - Kaunas</a:t>
            </a:r>
          </a:p>
        </p:txBody>
      </p:sp>
      <p:sp>
        <p:nvSpPr>
          <p:cNvPr id="6" name="Slide Number Placeholder 5"/>
          <p:cNvSpPr>
            <a:spLocks noGrp="1"/>
          </p:cNvSpPr>
          <p:nvPr>
            <p:ph type="sldNum" sz="quarter" idx="12"/>
          </p:nvPr>
        </p:nvSpPr>
        <p:spPr/>
        <p:txBody>
          <a:bodyPr/>
          <a:lstStyle/>
          <a:p>
            <a:fld id="{9EA1AA69-EDB9-4143-818B-2B18FE6932EA}" type="slidenum">
              <a:rPr lang="en-GB" smtClean="0"/>
              <a:t>61</a:t>
            </a:fld>
            <a:endParaRPr lang="en-GB"/>
          </a:p>
        </p:txBody>
      </p:sp>
      <p:sp>
        <p:nvSpPr>
          <p:cNvPr id="28" name="Oval 27"/>
          <p:cNvSpPr/>
          <p:nvPr/>
        </p:nvSpPr>
        <p:spPr>
          <a:xfrm>
            <a:off x="1920000" y="2011000"/>
            <a:ext cx="3600000" cy="1440000"/>
          </a:xfrm>
          <a:prstGeom prst="ellipse">
            <a:avLst/>
          </a:prstGeom>
          <a:noFill/>
          <a:ln w="28575">
            <a:solidFill>
              <a:schemeClr val="tx2">
                <a:lumMod val="75000"/>
              </a:schemeClr>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350"/>
          </a:p>
        </p:txBody>
      </p:sp>
      <p:sp>
        <p:nvSpPr>
          <p:cNvPr id="29" name="Arc 28"/>
          <p:cNvSpPr/>
          <p:nvPr/>
        </p:nvSpPr>
        <p:spPr>
          <a:xfrm>
            <a:off x="1866000" y="1957000"/>
            <a:ext cx="3708000" cy="1548000"/>
          </a:xfrm>
          <a:prstGeom prst="arc">
            <a:avLst>
              <a:gd name="adj1" fmla="val 1537139"/>
              <a:gd name="adj2" fmla="val 1445308"/>
            </a:avLst>
          </a:prstGeom>
          <a:ln w="38100">
            <a:solidFill>
              <a:schemeClr val="accent4"/>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sz="1350"/>
          </a:p>
        </p:txBody>
      </p:sp>
      <p:sp>
        <p:nvSpPr>
          <p:cNvPr id="40" name="Arc 39"/>
          <p:cNvSpPr/>
          <p:nvPr/>
        </p:nvSpPr>
        <p:spPr>
          <a:xfrm>
            <a:off x="1974000" y="2065000"/>
            <a:ext cx="3492000" cy="1332000"/>
          </a:xfrm>
          <a:prstGeom prst="arc">
            <a:avLst>
              <a:gd name="adj1" fmla="val 1515820"/>
              <a:gd name="adj2" fmla="val 1207788"/>
            </a:avLst>
          </a:prstGeom>
          <a:ln w="38100">
            <a:solidFill>
              <a:schemeClr val="accent2"/>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sz="1350">
              <a:solidFill>
                <a:srgbClr val="C00000"/>
              </a:solidFill>
            </a:endParaRPr>
          </a:p>
        </p:txBody>
      </p:sp>
      <p:sp>
        <p:nvSpPr>
          <p:cNvPr id="45" name="TextBox 44"/>
          <p:cNvSpPr txBox="1"/>
          <p:nvPr/>
        </p:nvSpPr>
        <p:spPr>
          <a:xfrm>
            <a:off x="4386565" y="3436088"/>
            <a:ext cx="1010726" cy="338554"/>
          </a:xfrm>
          <a:prstGeom prst="rect">
            <a:avLst/>
          </a:prstGeom>
          <a:noFill/>
        </p:spPr>
        <p:txBody>
          <a:bodyPr wrap="none" rtlCol="0">
            <a:spAutoFit/>
          </a:bodyPr>
          <a:lstStyle/>
          <a:p>
            <a:r>
              <a:rPr lang="en-US" sz="1600" dirty="0">
                <a:solidFill>
                  <a:srgbClr val="7030A0"/>
                </a:solidFill>
              </a:rPr>
              <a:t>Wakefield</a:t>
            </a:r>
            <a:endParaRPr lang="en-GB" sz="1600" dirty="0">
              <a:solidFill>
                <a:srgbClr val="7030A0"/>
              </a:solidFill>
            </a:endParaRPr>
          </a:p>
        </p:txBody>
      </p:sp>
      <p:sp>
        <p:nvSpPr>
          <p:cNvPr id="47" name="Rounded Rectangle 46"/>
          <p:cNvSpPr/>
          <p:nvPr/>
        </p:nvSpPr>
        <p:spPr>
          <a:xfrm>
            <a:off x="4854000" y="3204000"/>
            <a:ext cx="144000" cy="144000"/>
          </a:xfrm>
          <a:prstGeom prst="round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p:cNvSpPr/>
          <p:nvPr/>
        </p:nvSpPr>
        <p:spPr>
          <a:xfrm rot="1062647">
            <a:off x="2238665" y="3113834"/>
            <a:ext cx="468000" cy="180000"/>
          </a:xfrm>
          <a:prstGeom prst="ellipse">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9" name="Straight Arrow Connector 48"/>
          <p:cNvCxnSpPr/>
          <p:nvPr/>
        </p:nvCxnSpPr>
        <p:spPr>
          <a:xfrm flipV="1">
            <a:off x="2467471" y="2825750"/>
            <a:ext cx="0" cy="38735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2467472" y="3213103"/>
            <a:ext cx="395627" cy="14114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2204384" y="3213104"/>
            <a:ext cx="263093" cy="219147"/>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52" name="Picture 51"/>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2076783" y="3429000"/>
            <a:ext cx="89600" cy="80000"/>
          </a:xfrm>
          <a:prstGeom prst="rect">
            <a:avLst/>
          </a:prstGeom>
        </p:spPr>
      </p:pic>
      <p:pic>
        <p:nvPicPr>
          <p:cNvPr id="53" name="Picture 52"/>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2556813" y="2757181"/>
            <a:ext cx="83200" cy="114133"/>
          </a:xfrm>
          <a:prstGeom prst="rect">
            <a:avLst/>
          </a:prstGeom>
        </p:spPr>
      </p:pic>
      <p:pic>
        <p:nvPicPr>
          <p:cNvPr id="58" name="Picture 57"/>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2863100" y="3429000"/>
            <a:ext cx="75733" cy="80000"/>
          </a:xfrm>
          <a:prstGeom prst="rect">
            <a:avLst/>
          </a:prstGeom>
        </p:spPr>
      </p:pic>
      <p:sp>
        <p:nvSpPr>
          <p:cNvPr id="59" name="Content Placeholder 2"/>
          <p:cNvSpPr txBox="1">
            <a:spLocks/>
          </p:cNvSpPr>
          <p:nvPr/>
        </p:nvSpPr>
        <p:spPr>
          <a:xfrm>
            <a:off x="6095999" y="1368000"/>
            <a:ext cx="4140000" cy="432000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buFont typeface="+mj-lt"/>
              <a:buAutoNum type="arabicPeriod"/>
            </a:pPr>
            <a:r>
              <a:rPr lang="en-US" sz="1800" dirty="0" err="1">
                <a:solidFill>
                  <a:schemeClr val="accent3">
                    <a:lumMod val="75000"/>
                  </a:schemeClr>
                </a:solidFill>
              </a:rPr>
              <a:t>Initialise</a:t>
            </a:r>
            <a:r>
              <a:rPr lang="en-US" sz="1800" dirty="0">
                <a:solidFill>
                  <a:schemeClr val="accent3">
                    <a:lumMod val="75000"/>
                  </a:schemeClr>
                </a:solidFill>
              </a:rPr>
              <a:t> a </a:t>
            </a:r>
            <a:r>
              <a:rPr lang="en-US" sz="1800" dirty="0" err="1">
                <a:solidFill>
                  <a:schemeClr val="accent3">
                    <a:lumMod val="75000"/>
                  </a:schemeClr>
                </a:solidFill>
              </a:rPr>
              <a:t>macroparticle</a:t>
            </a:r>
            <a:r>
              <a:rPr lang="en-US" sz="1800" dirty="0">
                <a:solidFill>
                  <a:schemeClr val="accent3">
                    <a:lumMod val="75000"/>
                  </a:schemeClr>
                </a:solidFill>
              </a:rPr>
              <a:t> distribution with a given emittance</a:t>
            </a:r>
          </a:p>
          <a:p>
            <a:pPr marL="342900" indent="-342900">
              <a:buFont typeface="+mj-lt"/>
              <a:buAutoNum type="arabicPeriod"/>
            </a:pPr>
            <a:r>
              <a:rPr lang="en-US" sz="1800" dirty="0">
                <a:solidFill>
                  <a:schemeClr val="accent4"/>
                </a:solidFill>
                <a:sym typeface="Wingdings" panose="05000000000000000000" pitchFamily="2" charset="2"/>
              </a:rPr>
              <a:t>Update transverse coordinates and momenta according to the linear periodic transfer map – adjust the individual phase advance according to chromaticity and detuning with amplitude</a:t>
            </a:r>
          </a:p>
          <a:p>
            <a:pPr marL="342900" indent="-342900">
              <a:buFont typeface="+mj-lt"/>
              <a:buAutoNum type="arabicPeriod"/>
            </a:pPr>
            <a:r>
              <a:rPr lang="en-US" sz="1800" dirty="0">
                <a:solidFill>
                  <a:schemeClr val="accent2"/>
                </a:solidFill>
                <a:sym typeface="Wingdings" panose="05000000000000000000" pitchFamily="2" charset="2"/>
              </a:rPr>
              <a:t>Update the longitudinal coordinates and momenta according to the leap-frog integration scheme</a:t>
            </a:r>
          </a:p>
          <a:p>
            <a:pPr marL="342900" indent="-342900">
              <a:buFont typeface="+mj-lt"/>
              <a:buAutoNum type="arabicPeriod"/>
            </a:pPr>
            <a:r>
              <a:rPr lang="en-US" sz="1800" dirty="0">
                <a:solidFill>
                  <a:srgbClr val="7030A0"/>
                </a:solidFill>
                <a:sym typeface="Wingdings" panose="05000000000000000000" pitchFamily="2" charset="2"/>
              </a:rPr>
              <a:t>Update momenta only (apply kicks) according to wake field generated kicks</a:t>
            </a:r>
          </a:p>
          <a:p>
            <a:pPr marL="342900" indent="-342900">
              <a:buFont typeface="+mj-lt"/>
              <a:buAutoNum type="arabicPeriod"/>
            </a:pPr>
            <a:r>
              <a:rPr lang="en-US" sz="1800" dirty="0">
                <a:sym typeface="Wingdings" panose="05000000000000000000" pitchFamily="2" charset="2"/>
              </a:rPr>
              <a:t>Repeat turn-by-turn…</a:t>
            </a:r>
          </a:p>
          <a:p>
            <a:endParaRPr lang="en-US" sz="1800" dirty="0">
              <a:sym typeface="Wingdings" panose="05000000000000000000" pitchFamily="2" charset="2"/>
            </a:endParaRPr>
          </a:p>
          <a:p>
            <a:endParaRPr lang="en-US" sz="1800" dirty="0">
              <a:sym typeface="Wingdings" panose="05000000000000000000" pitchFamily="2" charset="2"/>
            </a:endParaRPr>
          </a:p>
          <a:p>
            <a:endParaRPr lang="en-US" sz="1800" dirty="0">
              <a:sym typeface="Wingdings" panose="05000000000000000000" pitchFamily="2" charset="2"/>
            </a:endParaRPr>
          </a:p>
          <a:p>
            <a:endParaRPr lang="en-US" sz="1800" dirty="0">
              <a:sym typeface="Wingdings" panose="05000000000000000000" pitchFamily="2" charset="2"/>
            </a:endParaRPr>
          </a:p>
        </p:txBody>
      </p:sp>
      <p:pic>
        <p:nvPicPr>
          <p:cNvPr id="8" name="Picture 7"/>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2076783" y="4034469"/>
            <a:ext cx="2535782" cy="1645705"/>
          </a:xfrm>
          <a:prstGeom prst="rect">
            <a:avLst/>
          </a:prstGeom>
        </p:spPr>
      </p:pic>
      <p:sp>
        <p:nvSpPr>
          <p:cNvPr id="7" name="Rectangle 6"/>
          <p:cNvSpPr/>
          <p:nvPr/>
        </p:nvSpPr>
        <p:spPr>
          <a:xfrm>
            <a:off x="1976066" y="3987804"/>
            <a:ext cx="2700000" cy="648000"/>
          </a:xfrm>
          <a:prstGeom prst="rect">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1976066" y="4648535"/>
            <a:ext cx="2700000" cy="648000"/>
          </a:xfrm>
          <a:prstGeom prst="rect">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lumMod val="75000"/>
                </a:schemeClr>
              </a:solidFill>
            </a:endParaRPr>
          </a:p>
        </p:txBody>
      </p:sp>
      <p:sp>
        <p:nvSpPr>
          <p:cNvPr id="24" name="Rectangle 23"/>
          <p:cNvSpPr/>
          <p:nvPr/>
        </p:nvSpPr>
        <p:spPr>
          <a:xfrm>
            <a:off x="1976066" y="5317401"/>
            <a:ext cx="2700000" cy="432000"/>
          </a:xfrm>
          <a:prstGeom prst="rect">
            <a:avLst/>
          </a:pr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26410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a:grpSpLocks noChangeAspect="1"/>
          </p:cNvGrpSpPr>
          <p:nvPr/>
        </p:nvGrpSpPr>
        <p:grpSpPr>
          <a:xfrm>
            <a:off x="144000" y="504000"/>
            <a:ext cx="5400000" cy="2945455"/>
            <a:chOff x="2136000" y="1440000"/>
            <a:chExt cx="7920000" cy="4320001"/>
          </a:xfrm>
        </p:grpSpPr>
        <p:pic>
          <p:nvPicPr>
            <p:cNvPr id="14" name="Picture 13"/>
            <p:cNvPicPr>
              <a:picLocks noChangeAspect="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19999" y="2628000"/>
              <a:ext cx="5617297" cy="1894988"/>
            </a:xfrm>
            <a:prstGeom prst="arc">
              <a:avLst>
                <a:gd name="adj1" fmla="val 225112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8"/>
              </p:custDataLst>
            </p:nvPr>
          </p:nvPicPr>
          <p:blipFill>
            <a:blip r:embed="rId15"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9"/>
              </p:custDataLst>
            </p:nvPr>
          </p:nvPicPr>
          <p:blipFill>
            <a:blip r:embed="rId16"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10"/>
              </p:custDataLst>
            </p:nvPr>
          </p:nvPicPr>
          <p:blipFill>
            <a:blip r:embed="rId17"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11"/>
              </p:custDataLst>
            </p:nvPr>
          </p:nvPicPr>
          <p:blipFill>
            <a:blip r:embed="rId18"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 name="Title 1"/>
          <p:cNvSpPr>
            <a:spLocks noGrp="1"/>
          </p:cNvSpPr>
          <p:nvPr>
            <p:ph type="title"/>
          </p:nvPr>
        </p:nvSpPr>
        <p:spPr/>
        <p:txBody>
          <a:bodyPr/>
          <a:lstStyle/>
          <a:p>
            <a:r>
              <a:rPr lang="en-US" dirty="0"/>
              <a:t>Single particle dynamics – reminder coordinates</a:t>
            </a:r>
          </a:p>
        </p:txBody>
      </p:sp>
      <p:sp>
        <p:nvSpPr>
          <p:cNvPr id="3" name="Content Placeholder 2"/>
          <p:cNvSpPr>
            <a:spLocks noGrp="1"/>
          </p:cNvSpPr>
          <p:nvPr>
            <p:ph idx="1"/>
          </p:nvPr>
        </p:nvSpPr>
        <p:spPr>
          <a:xfrm>
            <a:off x="6480000" y="828000"/>
            <a:ext cx="5400000" cy="5400000"/>
          </a:xfrm>
        </p:spPr>
        <p:txBody>
          <a:bodyPr>
            <a:normAutofit/>
          </a:bodyPr>
          <a:lstStyle/>
          <a:p>
            <a:r>
              <a:rPr lang="en-US" sz="2000" dirty="0"/>
              <a:t>Accelerator coordinates:</a:t>
            </a:r>
          </a:p>
          <a:p>
            <a:pPr lvl="1"/>
            <a:r>
              <a:rPr lang="en-US" sz="1600" b="1" dirty="0">
                <a:solidFill>
                  <a:schemeClr val="accent2"/>
                </a:solidFill>
              </a:rPr>
              <a:t>Position along the accelerator</a:t>
            </a:r>
          </a:p>
          <a:p>
            <a:pPr lvl="1"/>
            <a:endParaRPr lang="en-US" sz="1600" b="1" dirty="0">
              <a:solidFill>
                <a:schemeClr val="accent6">
                  <a:lumMod val="75000"/>
                </a:schemeClr>
              </a:solidFill>
            </a:endParaRPr>
          </a:p>
          <a:p>
            <a:pPr lvl="1"/>
            <a:r>
              <a:rPr lang="en-US" sz="1600" b="1" dirty="0">
                <a:solidFill>
                  <a:schemeClr val="accent6">
                    <a:lumMod val="75000"/>
                  </a:schemeClr>
                </a:solidFill>
              </a:rPr>
              <a:t>Accelerator circumference</a:t>
            </a:r>
          </a:p>
          <a:p>
            <a:endParaRPr lang="en-US" sz="2000" dirty="0"/>
          </a:p>
          <a:p>
            <a:r>
              <a:rPr lang="en-US" sz="2000" dirty="0"/>
              <a:t>Bunch coordinates</a:t>
            </a:r>
          </a:p>
          <a:p>
            <a:pPr lvl="1"/>
            <a:r>
              <a:rPr lang="en-US" sz="1600" b="1" dirty="0">
                <a:solidFill>
                  <a:srgbClr val="FF0000"/>
                </a:solidFill>
              </a:rPr>
              <a:t>Position transverse with respect to orbit</a:t>
            </a:r>
          </a:p>
          <a:p>
            <a:pPr lvl="1"/>
            <a:endParaRPr lang="en-US" sz="1600" dirty="0"/>
          </a:p>
          <a:p>
            <a:pPr lvl="1"/>
            <a:endParaRPr lang="en-US" sz="1600" dirty="0"/>
          </a:p>
          <a:p>
            <a:pPr lvl="1"/>
            <a:r>
              <a:rPr lang="en-US" sz="1600" b="1" dirty="0">
                <a:solidFill>
                  <a:srgbClr val="0070C0"/>
                </a:solidFill>
              </a:rPr>
              <a:t>Position longitudinal with respect to reference (synchronous) particle</a:t>
            </a:r>
          </a:p>
          <a:p>
            <a:pPr lvl="1"/>
            <a:endParaRPr lang="en-US" sz="1600" b="1" dirty="0">
              <a:solidFill>
                <a:srgbClr val="0070C0"/>
              </a:solidFill>
            </a:endParaRPr>
          </a:p>
          <a:p>
            <a:endParaRPr lang="en-US" sz="2000" dirty="0"/>
          </a:p>
          <a:p>
            <a:r>
              <a:rPr lang="en-US" sz="2000" dirty="0"/>
              <a:t>Phase space coordinates</a:t>
            </a:r>
          </a:p>
          <a:p>
            <a:pPr lvl="1"/>
            <a:r>
              <a:rPr lang="en-US" sz="1600" b="1" dirty="0">
                <a:solidFill>
                  <a:schemeClr val="accent4"/>
                </a:solidFill>
              </a:rPr>
              <a:t>Representation of particles as unique state in phase space</a:t>
            </a:r>
          </a:p>
        </p:txBody>
      </p:sp>
      <p:grpSp>
        <p:nvGrpSpPr>
          <p:cNvPr id="45" name="Group 44"/>
          <p:cNvGrpSpPr/>
          <p:nvPr/>
        </p:nvGrpSpPr>
        <p:grpSpPr>
          <a:xfrm>
            <a:off x="216000" y="3755172"/>
            <a:ext cx="3600000" cy="1691134"/>
            <a:chOff x="216000" y="3755172"/>
            <a:chExt cx="3600000" cy="1691134"/>
          </a:xfrm>
        </p:grpSpPr>
        <p:grpSp>
          <p:nvGrpSpPr>
            <p:cNvPr id="29" name="Group 28"/>
            <p:cNvGrpSpPr/>
            <p:nvPr/>
          </p:nvGrpSpPr>
          <p:grpSpPr>
            <a:xfrm>
              <a:off x="216000" y="3817241"/>
              <a:ext cx="1871559" cy="1629065"/>
              <a:chOff x="432000" y="2124000"/>
              <a:chExt cx="2171009" cy="1889714"/>
            </a:xfrm>
          </p:grpSpPr>
          <p:cxnSp>
            <p:nvCxnSpPr>
              <p:cNvPr id="35" name="Straight Arrow Connector 34"/>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7" name="Picture 36"/>
              <p:cNvPicPr>
                <a:picLocks noChangeAspect="1"/>
              </p:cNvPicPr>
              <p:nvPr>
                <p:custDataLst>
                  <p:tags r:id="rId5"/>
                </p:custDataLst>
              </p:nvPr>
            </p:nvPicPr>
            <p:blipFill>
              <a:blip r:embed="rId15"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38" name="Picture 37"/>
              <p:cNvPicPr>
                <a:picLocks noChangeAspect="1"/>
              </p:cNvPicPr>
              <p:nvPr>
                <p:custDataLst>
                  <p:tags r:id="rId6"/>
                </p:custDataLst>
              </p:nvPr>
            </p:nvPicPr>
            <p:blipFill>
              <a:blip r:embed="rId16" cstate="print">
                <a:extLst>
                  <a:ext uri="{28A0092B-C50C-407E-A947-70E740481C1C}">
                    <a14:useLocalDpi xmlns:a14="http://schemas.microsoft.com/office/drawing/2010/main" val="0"/>
                  </a:ext>
                </a:extLst>
              </a:blip>
              <a:stretch>
                <a:fillRect/>
              </a:stretch>
            </p:blipFill>
            <p:spPr>
              <a:xfrm>
                <a:off x="432000" y="3888000"/>
                <a:ext cx="140800" cy="125714"/>
              </a:xfrm>
              <a:prstGeom prst="rect">
                <a:avLst/>
              </a:prstGeom>
            </p:spPr>
          </p:pic>
          <p:cxnSp>
            <p:nvCxnSpPr>
              <p:cNvPr id="39" name="Straight Arrow Connector 38"/>
              <p:cNvCxnSpPr/>
              <p:nvPr/>
            </p:nvCxnSpPr>
            <p:spPr>
              <a:xfrm rot="14100000" flipV="1">
                <a:off x="1080000" y="3024000"/>
                <a:ext cx="0" cy="100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p:cNvPicPr>
              <p:nvPr>
                <p:custDataLst>
                  <p:tags r:id="rId7"/>
                </p:custDataLst>
              </p:nvPr>
            </p:nvPicPr>
            <p:blipFill>
              <a:blip r:embed="rId19"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grpSp>
          <p:nvGrpSpPr>
            <p:cNvPr id="30" name="Group 29"/>
            <p:cNvGrpSpPr/>
            <p:nvPr/>
          </p:nvGrpSpPr>
          <p:grpSpPr>
            <a:xfrm>
              <a:off x="1519448" y="3755172"/>
              <a:ext cx="2296552" cy="1252663"/>
              <a:chOff x="6632359" y="3531066"/>
              <a:chExt cx="2664000" cy="1453089"/>
            </a:xfrm>
          </p:grpSpPr>
          <p:sp>
            <p:nvSpPr>
              <p:cNvPr id="33" name="Oval 32"/>
              <p:cNvSpPr/>
              <p:nvPr/>
            </p:nvSpPr>
            <p:spPr>
              <a:xfrm>
                <a:off x="6884359" y="3861610"/>
                <a:ext cx="2160000" cy="792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34" name="Picture 33"/>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632359" y="3531066"/>
                <a:ext cx="2664000" cy="1453089"/>
              </a:xfrm>
              <a:prstGeom prst="rect">
                <a:avLst/>
              </a:prstGeom>
            </p:spPr>
          </p:pic>
        </p:grpSp>
        <p:cxnSp>
          <p:nvCxnSpPr>
            <p:cNvPr id="31" name="Straight Arrow Connector 30"/>
            <p:cNvCxnSpPr/>
            <p:nvPr/>
          </p:nvCxnSpPr>
          <p:spPr>
            <a:xfrm flipV="1">
              <a:off x="3334720" y="3755172"/>
              <a:ext cx="0" cy="372414"/>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pic>
        <p:nvPicPr>
          <p:cNvPr id="24" name="Picture 23"/>
          <p:cNvPicPr>
            <a:picLocks noChangeAspect="1"/>
          </p:cNvPicPr>
          <p:nvPr>
            <p:custDataLst>
              <p:tags r:id="rId1"/>
            </p:custDataLst>
          </p:nvPr>
        </p:nvPicPr>
        <p:blipFill>
          <a:blip r:embed="rId21" cstate="print">
            <a:extLst>
              <a:ext uri="{28A0092B-C50C-407E-A947-70E740481C1C}">
                <a14:useLocalDpi xmlns:a14="http://schemas.microsoft.com/office/drawing/2010/main" val="0"/>
              </a:ext>
            </a:extLst>
          </a:blip>
          <a:stretch>
            <a:fillRect/>
          </a:stretch>
        </p:blipFill>
        <p:spPr>
          <a:xfrm>
            <a:off x="3443589" y="3600001"/>
            <a:ext cx="205189" cy="176289"/>
          </a:xfrm>
          <a:prstGeom prst="rect">
            <a:avLst/>
          </a:prstGeom>
        </p:spPr>
      </p:pic>
      <p:sp>
        <p:nvSpPr>
          <p:cNvPr id="18" name="Rectangle 17"/>
          <p:cNvSpPr>
            <a:spLocks noChangeAspect="1"/>
          </p:cNvSpPr>
          <p:nvPr/>
        </p:nvSpPr>
        <p:spPr>
          <a:xfrm>
            <a:off x="3222000" y="4482000"/>
            <a:ext cx="180000" cy="180000"/>
          </a:xfrm>
          <a:prstGeom prst="rect">
            <a:avLst/>
          </a:prstGeom>
          <a:solidFill>
            <a:schemeClr val="bg1">
              <a:alpha val="35000"/>
            </a:schemeClr>
          </a:solidFill>
          <a:ln w="19050">
            <a:solidFill>
              <a:schemeClr val="accent2"/>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4" name="Group 63"/>
          <p:cNvGrpSpPr/>
          <p:nvPr/>
        </p:nvGrpSpPr>
        <p:grpSpPr>
          <a:xfrm>
            <a:off x="504000" y="3312000"/>
            <a:ext cx="11376000" cy="1224000"/>
            <a:chOff x="504000" y="3312000"/>
            <a:chExt cx="11376000" cy="1224000"/>
          </a:xfrm>
        </p:grpSpPr>
        <p:cxnSp>
          <p:nvCxnSpPr>
            <p:cNvPr id="59" name="Straight Connector 58"/>
            <p:cNvCxnSpPr/>
            <p:nvPr/>
          </p:nvCxnSpPr>
          <p:spPr>
            <a:xfrm>
              <a:off x="504000" y="3312000"/>
              <a:ext cx="5040000" cy="0"/>
            </a:xfrm>
            <a:prstGeom prst="line">
              <a:avLst/>
            </a:prstGeom>
            <a:ln w="19050">
              <a:solidFill>
                <a:schemeClr val="accent6">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7092000" y="4536000"/>
              <a:ext cx="4788000" cy="0"/>
            </a:xfrm>
            <a:prstGeom prst="line">
              <a:avLst/>
            </a:prstGeom>
            <a:ln w="19050">
              <a:solidFill>
                <a:schemeClr val="accent6">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5544000" y="3312000"/>
              <a:ext cx="1548000" cy="1224000"/>
            </a:xfrm>
            <a:prstGeom prst="line">
              <a:avLst/>
            </a:prstGeom>
            <a:ln w="19050">
              <a:solidFill>
                <a:schemeClr val="accent6">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7" name="Group 16"/>
          <p:cNvGrpSpPr>
            <a:grpSpLocks noChangeAspect="1"/>
          </p:cNvGrpSpPr>
          <p:nvPr/>
        </p:nvGrpSpPr>
        <p:grpSpPr>
          <a:xfrm>
            <a:off x="3816000" y="4068000"/>
            <a:ext cx="2304000" cy="2304000"/>
            <a:chOff x="3685592" y="3861777"/>
            <a:chExt cx="2592000" cy="2592000"/>
          </a:xfrm>
          <a:effectLst>
            <a:outerShdw blurRad="63500" sx="102000" sy="102000" algn="ctr" rotWithShape="0">
              <a:prstClr val="black">
                <a:alpha val="40000"/>
              </a:prstClr>
            </a:outerShdw>
          </a:effectLst>
        </p:grpSpPr>
        <p:sp>
          <p:nvSpPr>
            <p:cNvPr id="42" name="Rectangle 41"/>
            <p:cNvSpPr/>
            <p:nvPr/>
          </p:nvSpPr>
          <p:spPr>
            <a:xfrm>
              <a:off x="3685592" y="3861777"/>
              <a:ext cx="2592000" cy="2592000"/>
            </a:xfrm>
            <a:prstGeom prst="rect">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 name="Picture 40"/>
            <p:cNvPicPr>
              <a:picLocks noChangeAspect="1"/>
            </p:cNvPicPr>
            <p:nvPr/>
          </p:nvPicPr>
          <p:blipFill rotWithShape="1">
            <a:blip r:embed="rId22" cstate="print">
              <a:extLst>
                <a:ext uri="{28A0092B-C50C-407E-A947-70E740481C1C}">
                  <a14:useLocalDpi xmlns:a14="http://schemas.microsoft.com/office/drawing/2010/main" val="0"/>
                </a:ext>
              </a:extLst>
            </a:blip>
            <a:srcRect r="49872"/>
            <a:stretch/>
          </p:blipFill>
          <p:spPr>
            <a:xfrm>
              <a:off x="3744000" y="3897777"/>
              <a:ext cx="2315930" cy="2520000"/>
            </a:xfrm>
            <a:prstGeom prst="rect">
              <a:avLst/>
            </a:prstGeom>
          </p:spPr>
        </p:pic>
      </p:grpSp>
      <p:pic>
        <p:nvPicPr>
          <p:cNvPr id="16" name="Picture 15"/>
          <p:cNvPicPr>
            <a:picLocks noChangeAspect="1"/>
          </p:cNvPicPr>
          <p:nvPr>
            <p:custDataLst>
              <p:tags r:id="rId2"/>
            </p:custDataLst>
          </p:nvPr>
        </p:nvPicPr>
        <p:blipFill>
          <a:blip r:embed="rId23" cstate="print">
            <a:extLst>
              <a:ext uri="{28A0092B-C50C-407E-A947-70E740481C1C}">
                <a14:useLocalDpi xmlns:a14="http://schemas.microsoft.com/office/drawing/2010/main" val="0"/>
              </a:ext>
            </a:extLst>
          </a:blip>
          <a:stretch>
            <a:fillRect/>
          </a:stretch>
        </p:blipFill>
        <p:spPr>
          <a:xfrm>
            <a:off x="9087657" y="1584001"/>
            <a:ext cx="184686" cy="788115"/>
          </a:xfrm>
          <a:prstGeom prst="rect">
            <a:avLst/>
          </a:prstGeom>
        </p:spPr>
      </p:pic>
      <p:pic>
        <p:nvPicPr>
          <p:cNvPr id="15" name="Picture 14"/>
          <p:cNvPicPr>
            <a:picLocks noChangeAspect="1"/>
          </p:cNvPicPr>
          <p:nvPr>
            <p:custDataLst>
              <p:tags r:id="rId3"/>
            </p:custDataLst>
          </p:nvPr>
        </p:nvPicPr>
        <p:blipFill>
          <a:blip r:embed="rId24" cstate="print">
            <a:extLst>
              <a:ext uri="{28A0092B-C50C-407E-A947-70E740481C1C}">
                <a14:useLocalDpi xmlns:a14="http://schemas.microsoft.com/office/drawing/2010/main" val="0"/>
              </a:ext>
            </a:extLst>
          </a:blip>
          <a:stretch>
            <a:fillRect/>
          </a:stretch>
        </p:blipFill>
        <p:spPr>
          <a:xfrm>
            <a:off x="8899315" y="3204000"/>
            <a:ext cx="561371" cy="1192230"/>
          </a:xfrm>
          <a:prstGeom prst="rect">
            <a:avLst/>
          </a:prstGeom>
        </p:spPr>
      </p:pic>
      <p:pic>
        <p:nvPicPr>
          <p:cNvPr id="50" name="Picture 49"/>
          <p:cNvPicPr>
            <a:picLocks noChangeAspect="1"/>
          </p:cNvPicPr>
          <p:nvPr>
            <p:custDataLst>
              <p:tags r:id="rId4"/>
            </p:custDataLst>
          </p:nvPr>
        </p:nvPicPr>
        <p:blipFill>
          <a:blip r:embed="rId25" cstate="print">
            <a:extLst>
              <a:ext uri="{28A0092B-C50C-407E-A947-70E740481C1C}">
                <a14:useLocalDpi xmlns:a14="http://schemas.microsoft.com/office/drawing/2010/main" val="0"/>
              </a:ext>
            </a:extLst>
          </a:blip>
          <a:stretch>
            <a:fillRect/>
          </a:stretch>
        </p:blipFill>
        <p:spPr>
          <a:xfrm>
            <a:off x="7992000" y="5688000"/>
            <a:ext cx="3130514" cy="683886"/>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7</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4191352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12" end="12"/>
                                            </p:txEl>
                                          </p:spTgt>
                                        </p:tgtEl>
                                        <p:attrNameLst>
                                          <p:attrName>style.visibility</p:attrName>
                                        </p:attrNameLst>
                                      </p:cBhvr>
                                      <p:to>
                                        <p:strVal val="visible"/>
                                      </p:to>
                                    </p:set>
                                    <p:animEffect transition="in" filter="fade">
                                      <p:cBhvr>
                                        <p:cTn id="15" dur="500"/>
                                        <p:tgtEl>
                                          <p:spTgt spid="3">
                                            <p:txEl>
                                              <p:pRg st="12" end="1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13" end="13"/>
                                            </p:txEl>
                                          </p:spTgt>
                                        </p:tgtEl>
                                        <p:attrNameLst>
                                          <p:attrName>style.visibility</p:attrName>
                                        </p:attrNameLst>
                                      </p:cBhvr>
                                      <p:to>
                                        <p:strVal val="visible"/>
                                      </p:to>
                                    </p:set>
                                    <p:animEffect transition="in" filter="fade">
                                      <p:cBhvr>
                                        <p:cTn id="18" dur="500"/>
                                        <p:tgtEl>
                                          <p:spTgt spid="3">
                                            <p:txEl>
                                              <p:pRg st="13" end="1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nodeType="with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fade">
                                      <p:cBhvr>
                                        <p:cTn id="2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Single particle dynamics – transverse</a:t>
            </a:r>
          </a:p>
        </p:txBody>
      </p:sp>
      <p:sp>
        <p:nvSpPr>
          <p:cNvPr id="3" name="Content Placeholder 2"/>
          <p:cNvSpPr>
            <a:spLocks noGrp="1"/>
          </p:cNvSpPr>
          <p:nvPr>
            <p:ph idx="1"/>
          </p:nvPr>
        </p:nvSpPr>
        <p:spPr>
          <a:xfrm>
            <a:off x="336000" y="899999"/>
            <a:ext cx="5454639" cy="5221101"/>
          </a:xfrm>
        </p:spPr>
        <p:txBody>
          <a:bodyPr>
            <a:normAutofit/>
          </a:bodyPr>
          <a:lstStyle/>
          <a:p>
            <a:r>
              <a:rPr lang="en-US" sz="2000" dirty="0"/>
              <a:t>Characteristics of single particle dynamics:</a:t>
            </a:r>
          </a:p>
          <a:p>
            <a:pPr lvl="1"/>
            <a:r>
              <a:rPr lang="en-US" sz="1800" dirty="0"/>
              <a:t>External force fields</a:t>
            </a:r>
          </a:p>
          <a:p>
            <a:pPr lvl="1"/>
            <a:r>
              <a:rPr lang="en-US" sz="1800" dirty="0"/>
              <a:t>Independent of any given multi-particle system phase space configuration!</a:t>
            </a:r>
          </a:p>
        </p:txBody>
      </p:sp>
      <p:sp>
        <p:nvSpPr>
          <p:cNvPr id="28" name="Content Placeholder 2"/>
          <p:cNvSpPr txBox="1">
            <a:spLocks/>
          </p:cNvSpPr>
          <p:nvPr/>
        </p:nvSpPr>
        <p:spPr>
          <a:xfrm>
            <a:off x="334800" y="4536000"/>
            <a:ext cx="7200000" cy="144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Examples of single particle dynamics:</a:t>
            </a:r>
          </a:p>
          <a:p>
            <a:pPr lvl="1"/>
            <a:r>
              <a:rPr lang="en-US" sz="1800" dirty="0"/>
              <a:t>Transverse focusing </a:t>
            </a:r>
            <a:r>
              <a:rPr lang="en-US" sz="1800" dirty="0">
                <a:sym typeface="Wingdings" panose="05000000000000000000" pitchFamily="2" charset="2"/>
              </a:rPr>
              <a:t> Hill’s equation and </a:t>
            </a:r>
            <a:r>
              <a:rPr lang="en-US" sz="1800" b="1" dirty="0" err="1">
                <a:solidFill>
                  <a:srgbClr val="C00000"/>
                </a:solidFill>
                <a:sym typeface="Wingdings" panose="05000000000000000000" pitchFamily="2" charset="2"/>
              </a:rPr>
              <a:t>betatron</a:t>
            </a:r>
            <a:r>
              <a:rPr lang="en-US" sz="1800" b="1" dirty="0">
                <a:solidFill>
                  <a:srgbClr val="C00000"/>
                </a:solidFill>
                <a:sym typeface="Wingdings" panose="05000000000000000000" pitchFamily="2" charset="2"/>
              </a:rPr>
              <a:t> motion</a:t>
            </a:r>
            <a:endParaRPr lang="en-US" sz="1800" b="1" dirty="0">
              <a:solidFill>
                <a:srgbClr val="C00000"/>
              </a:solidFill>
            </a:endParaRPr>
          </a:p>
        </p:txBody>
      </p:sp>
      <p:pic>
        <p:nvPicPr>
          <p:cNvPr id="24" name="Picture 23"/>
          <p:cNvPicPr>
            <a:picLocks noChangeAspect="1"/>
          </p:cNvPicPr>
          <p:nvPr>
            <p:custDataLst>
              <p:tags r:id="rId1"/>
            </p:custDataLst>
          </p:nvPr>
        </p:nvPicPr>
        <p:blipFill>
          <a:blip r:embed="rId10" cstate="print">
            <a:extLst>
              <a:ext uri="{28A0092B-C50C-407E-A947-70E740481C1C}">
                <a14:useLocalDpi xmlns:a14="http://schemas.microsoft.com/office/drawing/2010/main" val="0"/>
              </a:ext>
            </a:extLst>
          </a:blip>
          <a:stretch>
            <a:fillRect/>
          </a:stretch>
        </p:blipFill>
        <p:spPr>
          <a:xfrm>
            <a:off x="720000" y="5220000"/>
            <a:ext cx="10835962" cy="904076"/>
          </a:xfrm>
          <a:prstGeom prst="rect">
            <a:avLst/>
          </a:prstGeom>
        </p:spPr>
      </p:pic>
      <p:grpSp>
        <p:nvGrpSpPr>
          <p:cNvPr id="17" name="Group 16"/>
          <p:cNvGrpSpPr>
            <a:grpSpLocks noChangeAspect="1"/>
          </p:cNvGrpSpPr>
          <p:nvPr/>
        </p:nvGrpSpPr>
        <p:grpSpPr>
          <a:xfrm>
            <a:off x="288000" y="1728000"/>
            <a:ext cx="5760000" cy="3141819"/>
            <a:chOff x="144000" y="1512000"/>
            <a:chExt cx="6480000" cy="3534546"/>
          </a:xfrm>
        </p:grpSpPr>
        <p:grpSp>
          <p:nvGrpSpPr>
            <p:cNvPr id="9" name="Group 8"/>
            <p:cNvGrpSpPr/>
            <p:nvPr/>
          </p:nvGrpSpPr>
          <p:grpSpPr>
            <a:xfrm>
              <a:off x="144000" y="1512000"/>
              <a:ext cx="6480000" cy="3534546"/>
              <a:chOff x="144000" y="1440000"/>
              <a:chExt cx="6480000" cy="3534546"/>
            </a:xfrm>
          </p:grpSpPr>
          <p:grpSp>
            <p:nvGrpSpPr>
              <p:cNvPr id="7" name="Group 6"/>
              <p:cNvGrpSpPr>
                <a:grpSpLocks noChangeAspect="1"/>
              </p:cNvGrpSpPr>
              <p:nvPr/>
            </p:nvGrpSpPr>
            <p:grpSpPr>
              <a:xfrm>
                <a:off x="144000" y="1440000"/>
                <a:ext cx="6480000" cy="3534546"/>
                <a:chOff x="2136000" y="1440000"/>
                <a:chExt cx="7920000" cy="4320001"/>
              </a:xfrm>
            </p:grpSpPr>
            <p:pic>
              <p:nvPicPr>
                <p:cNvPr id="14" name="Picture 13"/>
                <p:cNvPicPr>
                  <a:picLocks noChangeAspect="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19" name="Arc 18"/>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Oval 21"/>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custDataLst>
                    <p:tags r:id="rId4"/>
                  </p:custDataLst>
                </p:nvPr>
              </p:nvPicPr>
              <p:blipFill>
                <a:blip r:embed="rId12"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10" name="Picture 9"/>
                <p:cNvPicPr>
                  <a:picLocks noChangeAspect="1"/>
                </p:cNvPicPr>
                <p:nvPr>
                  <p:custDataLst>
                    <p:tags r:id="rId5"/>
                  </p:custDataLst>
                </p:nvPr>
              </p:nvPicPr>
              <p:blipFill>
                <a:blip r:embed="rId13"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12" name="Picture 11"/>
                <p:cNvPicPr>
                  <a:picLocks noChangeAspect="1"/>
                </p:cNvPicPr>
                <p:nvPr>
                  <p:custDataLst>
                    <p:tags r:id="rId6"/>
                  </p:custDataLst>
                </p:nvPr>
              </p:nvPicPr>
              <p:blipFill>
                <a:blip r:embed="rId14"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13" name="Picture 12"/>
                <p:cNvPicPr>
                  <a:picLocks noChangeAspect="1"/>
                </p:cNvPicPr>
                <p:nvPr>
                  <p:custDataLst>
                    <p:tags r:id="rId7"/>
                  </p:custDataLst>
                </p:nvPr>
              </p:nvPicPr>
              <p:blipFill>
                <a:blip r:embed="rId15"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21" name="Rounded Rectangle 20"/>
              <p:cNvSpPr/>
              <p:nvPr/>
            </p:nvSpPr>
            <p:spPr>
              <a:xfrm>
                <a:off x="1584000" y="2124000"/>
                <a:ext cx="864000" cy="576000"/>
              </a:xfrm>
              <a:prstGeom prst="roundRect">
                <a:avLst>
                  <a:gd name="adj" fmla="val 22090"/>
                </a:avLst>
              </a:prstGeom>
              <a:solidFill>
                <a:schemeClr val="tx2">
                  <a:alpha val="80000"/>
                </a:schemeClr>
              </a:solidFill>
              <a:ln>
                <a:noFill/>
              </a:ln>
              <a:scene3d>
                <a:camera prst="isometricOffAxis1Top">
                  <a:rot lat="2812520" lon="3602882" rev="14853585"/>
                </a:camera>
                <a:lightRig rig="balanced" dir="t"/>
              </a:scene3d>
              <a:sp3d prstMaterial="metal">
                <a:bevelT h="152400"/>
                <a:bevelB h="1524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sp>
          <p:nvSpPr>
            <p:cNvPr id="30" name="Rounded Rectangle 29"/>
            <p:cNvSpPr/>
            <p:nvPr/>
          </p:nvSpPr>
          <p:spPr>
            <a:xfrm>
              <a:off x="4140000" y="2158364"/>
              <a:ext cx="864000" cy="576000"/>
            </a:xfrm>
            <a:prstGeom prst="roundRect">
              <a:avLst>
                <a:gd name="adj" fmla="val 22090"/>
              </a:avLst>
            </a:prstGeom>
            <a:solidFill>
              <a:schemeClr val="tx2">
                <a:alpha val="80000"/>
              </a:schemeClr>
            </a:solidFill>
            <a:ln>
              <a:noFill/>
            </a:ln>
            <a:scene3d>
              <a:camera prst="isometricOffAxis2Top">
                <a:rot lat="18250385" lon="2755360" rev="18521930"/>
              </a:camera>
              <a:lightRig rig="balanced" dir="t"/>
            </a:scene3d>
            <a:sp3d prstMaterial="metal">
              <a:bevelT h="152400"/>
              <a:bevelB h="1524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pic>
        <p:nvPicPr>
          <p:cNvPr id="1026" name="Picture 2" descr="http://www.lhc-closer.es/webapp/files/1435504123_b887b3b5c6aab9b0259320ea21935bbd.png"/>
          <p:cNvPicPr>
            <a:picLocks noChangeAspect="1" noChangeArrowheads="1"/>
          </p:cNvPicPr>
          <p:nvPr/>
        </p:nvPicPr>
        <p:blipFill>
          <a:blip r:embed="rId16">
            <a:clrChange>
              <a:clrFrom>
                <a:srgbClr val="DAEDFC"/>
              </a:clrFrom>
              <a:clrTo>
                <a:srgbClr val="DAEDFC">
                  <a:alpha val="0"/>
                </a:srgbClr>
              </a:clrTo>
            </a:clrChange>
            <a:extLst>
              <a:ext uri="{28A0092B-C50C-407E-A947-70E740481C1C}">
                <a14:useLocalDpi xmlns:a14="http://schemas.microsoft.com/office/drawing/2010/main" val="0"/>
              </a:ext>
            </a:extLst>
          </a:blip>
          <a:srcRect/>
          <a:stretch>
            <a:fillRect/>
          </a:stretch>
        </p:blipFill>
        <p:spPr bwMode="auto">
          <a:xfrm>
            <a:off x="5760000" y="1296001"/>
            <a:ext cx="2160000" cy="1899432"/>
          </a:xfrm>
          <a:prstGeom prst="rect">
            <a:avLst/>
          </a:prstGeom>
          <a:noFill/>
          <a:extLst>
            <a:ext uri="{909E8E84-426E-40DD-AFC4-6F175D3DCCD1}">
              <a14:hiddenFill xmlns:a14="http://schemas.microsoft.com/office/drawing/2010/main">
                <a:solidFill>
                  <a:srgbClr val="FFFFFF"/>
                </a:solidFill>
              </a14:hiddenFill>
            </a:ext>
          </a:extLst>
        </p:spPr>
      </p:pic>
      <p:pic>
        <p:nvPicPr>
          <p:cNvPr id="29" name="output_tran">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a:blip r:embed="rId17"/>
          <a:stretch>
            <a:fillRect/>
          </a:stretch>
        </p:blipFill>
        <p:spPr>
          <a:xfrm>
            <a:off x="8136000" y="1800000"/>
            <a:ext cx="3744000" cy="2995200"/>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8</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2245165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500"/>
                                        <p:tgtEl>
                                          <p:spTgt spid="1026"/>
                                        </p:tgtEl>
                                      </p:cBhvr>
                                    </p:animEffect>
                                  </p:childTnLst>
                                </p:cTn>
                              </p:par>
                              <p:par>
                                <p:cTn id="14" presetID="10" presetClass="entr" presetSubtype="0" fill="hold"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 presetClass="mediacall" presetSubtype="0" fill="hold" nodeType="withEffect">
                                  <p:stCondLst>
                                    <p:cond delay="0"/>
                                  </p:stCondLst>
                                  <p:childTnLst>
                                    <p:cmd type="call" cmd="playFrom(0.0)">
                                      <p:cBhvr>
                                        <p:cTn id="18" dur="12500"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9" repeatCount="indefinite" fill="hold" display="0">
                  <p:stCondLst>
                    <p:cond delay="indefinite"/>
                  </p:stCondLst>
                </p:cTn>
                <p:tgtEl>
                  <p:spTgt spid="29"/>
                </p:tgtEl>
              </p:cMediaNode>
            </p:video>
          </p:childTnLst>
        </p:cTn>
      </p:par>
    </p:tnLst>
    <p:bldLst>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Single particle dynamics – longitudinal</a:t>
            </a:r>
          </a:p>
        </p:txBody>
      </p:sp>
      <p:sp>
        <p:nvSpPr>
          <p:cNvPr id="3" name="Content Placeholder 2 1"/>
          <p:cNvSpPr>
            <a:spLocks noGrp="1"/>
          </p:cNvSpPr>
          <p:nvPr>
            <p:ph idx="1"/>
          </p:nvPr>
        </p:nvSpPr>
        <p:spPr>
          <a:xfrm>
            <a:off x="336000" y="899999"/>
            <a:ext cx="5454639" cy="5221101"/>
          </a:xfrm>
        </p:spPr>
        <p:txBody>
          <a:bodyPr>
            <a:normAutofit/>
          </a:bodyPr>
          <a:lstStyle/>
          <a:p>
            <a:r>
              <a:rPr lang="en-US" sz="2000" dirty="0"/>
              <a:t>Characteristics of single particle dynamics:</a:t>
            </a:r>
          </a:p>
          <a:p>
            <a:pPr lvl="1"/>
            <a:r>
              <a:rPr lang="en-US" sz="1800" dirty="0"/>
              <a:t>External force fields</a:t>
            </a:r>
          </a:p>
          <a:p>
            <a:pPr lvl="1"/>
            <a:r>
              <a:rPr lang="en-US" sz="1800" dirty="0"/>
              <a:t>Independent of any given multi-particle system phase space configuration!</a:t>
            </a:r>
          </a:p>
        </p:txBody>
      </p:sp>
      <p:sp>
        <p:nvSpPr>
          <p:cNvPr id="28" name="Content Placeholder 2 2"/>
          <p:cNvSpPr txBox="1">
            <a:spLocks/>
          </p:cNvSpPr>
          <p:nvPr/>
        </p:nvSpPr>
        <p:spPr>
          <a:xfrm>
            <a:off x="334800" y="4536000"/>
            <a:ext cx="7560000" cy="144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Examples of single particle dynamics:</a:t>
            </a:r>
          </a:p>
          <a:p>
            <a:pPr lvl="1"/>
            <a:r>
              <a:rPr lang="en-US" sz="1800" dirty="0"/>
              <a:t>Longitudinal focusing </a:t>
            </a:r>
            <a:r>
              <a:rPr lang="en-US" sz="1800" dirty="0">
                <a:sym typeface="Wingdings" panose="05000000000000000000" pitchFamily="2" charset="2"/>
              </a:rPr>
              <a:t> Pendulum equation and </a:t>
            </a:r>
            <a:r>
              <a:rPr lang="en-US" sz="1800" b="1" dirty="0">
                <a:solidFill>
                  <a:srgbClr val="C00000"/>
                </a:solidFill>
                <a:sym typeface="Wingdings" panose="05000000000000000000" pitchFamily="2" charset="2"/>
              </a:rPr>
              <a:t>synchrotron motion</a:t>
            </a:r>
            <a:endParaRPr lang="en-US" sz="1800" b="1" dirty="0">
              <a:solidFill>
                <a:srgbClr val="C00000"/>
              </a:solidFill>
            </a:endParaRPr>
          </a:p>
        </p:txBody>
      </p:sp>
      <p:pic>
        <p:nvPicPr>
          <p:cNvPr id="17" name="Picture 16"/>
          <p:cNvPicPr>
            <a:picLocks noChangeAspect="1"/>
          </p:cNvPicPr>
          <p:nvPr>
            <p:custDataLst>
              <p:tags r:id="rId1"/>
            </p:custDataLst>
          </p:nvPr>
        </p:nvPicPr>
        <p:blipFill>
          <a:blip r:embed="rId10" cstate="print">
            <a:extLst>
              <a:ext uri="{28A0092B-C50C-407E-A947-70E740481C1C}">
                <a14:useLocalDpi xmlns:a14="http://schemas.microsoft.com/office/drawing/2010/main" val="0"/>
              </a:ext>
            </a:extLst>
          </a:blip>
          <a:stretch>
            <a:fillRect/>
          </a:stretch>
        </p:blipFill>
        <p:spPr>
          <a:xfrm>
            <a:off x="4752000" y="5148000"/>
            <a:ext cx="6510165" cy="1168449"/>
          </a:xfrm>
          <a:prstGeom prst="rect">
            <a:avLst/>
          </a:prstGeom>
        </p:spPr>
      </p:pic>
      <p:grpSp>
        <p:nvGrpSpPr>
          <p:cNvPr id="29" name="Group 28"/>
          <p:cNvGrpSpPr>
            <a:grpSpLocks noChangeAspect="1"/>
          </p:cNvGrpSpPr>
          <p:nvPr/>
        </p:nvGrpSpPr>
        <p:grpSpPr>
          <a:xfrm>
            <a:off x="288000" y="1728000"/>
            <a:ext cx="5760000" cy="3141819"/>
            <a:chOff x="144000" y="1512000"/>
            <a:chExt cx="6480000" cy="3534546"/>
          </a:xfrm>
        </p:grpSpPr>
        <p:grpSp>
          <p:nvGrpSpPr>
            <p:cNvPr id="31" name="Group 30"/>
            <p:cNvGrpSpPr/>
            <p:nvPr/>
          </p:nvGrpSpPr>
          <p:grpSpPr>
            <a:xfrm>
              <a:off x="144000" y="1512000"/>
              <a:ext cx="6480000" cy="3534546"/>
              <a:chOff x="144000" y="1440000"/>
              <a:chExt cx="6480000" cy="3534546"/>
            </a:xfrm>
          </p:grpSpPr>
          <p:grpSp>
            <p:nvGrpSpPr>
              <p:cNvPr id="33" name="Group 32"/>
              <p:cNvGrpSpPr>
                <a:grpSpLocks noChangeAspect="1"/>
              </p:cNvGrpSpPr>
              <p:nvPr/>
            </p:nvGrpSpPr>
            <p:grpSpPr>
              <a:xfrm>
                <a:off x="144000" y="1440000"/>
                <a:ext cx="6480000" cy="3534546"/>
                <a:chOff x="2136000" y="1440000"/>
                <a:chExt cx="7920000" cy="4320001"/>
              </a:xfrm>
            </p:grpSpPr>
            <p:pic>
              <p:nvPicPr>
                <p:cNvPr id="35" name="Picture 34"/>
                <p:cNvPicPr>
                  <a:picLocks noChangeAspect="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6000" y="1440000"/>
                  <a:ext cx="7920000" cy="4320001"/>
                </a:xfrm>
                <a:prstGeom prst="rect">
                  <a:avLst/>
                </a:prstGeom>
              </p:spPr>
            </p:pic>
            <p:sp>
              <p:nvSpPr>
                <p:cNvPr id="36" name="Arc 35"/>
                <p:cNvSpPr>
                  <a:spLocks noChangeAspect="1"/>
                </p:cNvSpPr>
                <p:nvPr/>
              </p:nvSpPr>
              <p:spPr>
                <a:xfrm>
                  <a:off x="3420000" y="2628000"/>
                  <a:ext cx="5617297" cy="1894989"/>
                </a:xfrm>
                <a:prstGeom prst="arc">
                  <a:avLst>
                    <a:gd name="adj1" fmla="val 2062591"/>
                    <a:gd name="adj2" fmla="val 9892665"/>
                  </a:avLst>
                </a:prstGeom>
                <a:ln w="31750">
                  <a:solidFill>
                    <a:schemeClr val="accent2"/>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Oval 36"/>
                <p:cNvSpPr/>
                <p:nvPr/>
              </p:nvSpPr>
              <p:spPr>
                <a:xfrm rot="-900000">
                  <a:off x="7560000" y="4284000"/>
                  <a:ext cx="792000" cy="288000"/>
                </a:xfrm>
                <a:prstGeom prst="ellipse">
                  <a:avLst/>
                </a:prstGeom>
                <a:solidFill>
                  <a:schemeClr val="accent3"/>
                </a:solidFill>
                <a:scene3d>
                  <a:camera prst="orthographicFront"/>
                  <a:lightRig rig="balanced" dir="t">
                    <a:rot lat="0" lon="0" rev="0"/>
                  </a:lightRig>
                </a:scene3d>
                <a:sp3d>
                  <a:bevelT w="127000" h="127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38" name="Straight Arrow Connector 37"/>
                <p:cNvCxnSpPr/>
                <p:nvPr/>
              </p:nvCxnSpPr>
              <p:spPr>
                <a:xfrm flipV="1">
                  <a:off x="7956000" y="3708000"/>
                  <a:ext cx="0" cy="792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8100000" flipV="1">
                  <a:off x="8134191" y="4284000"/>
                  <a:ext cx="0" cy="64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rot="15300000" flipV="1">
                  <a:off x="7542000" y="4050000"/>
                  <a:ext cx="0" cy="100800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41" name="Picture 40"/>
                <p:cNvPicPr>
                  <a:picLocks noChangeAspect="1"/>
                </p:cNvPicPr>
                <p:nvPr>
                  <p:custDataLst>
                    <p:tags r:id="rId4"/>
                  </p:custDataLst>
                </p:nvPr>
              </p:nvPicPr>
              <p:blipFill>
                <a:blip r:embed="rId12" cstate="print">
                  <a:extLst>
                    <a:ext uri="{28A0092B-C50C-407E-A947-70E740481C1C}">
                      <a14:useLocalDpi xmlns:a14="http://schemas.microsoft.com/office/drawing/2010/main" val="0"/>
                    </a:ext>
                  </a:extLst>
                </a:blip>
                <a:stretch>
                  <a:fillRect/>
                </a:stretch>
              </p:blipFill>
              <p:spPr>
                <a:xfrm>
                  <a:off x="8064000" y="3528000"/>
                  <a:ext cx="130743" cy="179352"/>
                </a:xfrm>
                <a:prstGeom prst="rect">
                  <a:avLst/>
                </a:prstGeom>
              </p:spPr>
            </p:pic>
            <p:pic>
              <p:nvPicPr>
                <p:cNvPr id="42" name="Picture 41"/>
                <p:cNvPicPr>
                  <a:picLocks noChangeAspect="1"/>
                </p:cNvPicPr>
                <p:nvPr>
                  <p:custDataLst>
                    <p:tags r:id="rId5"/>
                  </p:custDataLst>
                </p:nvPr>
              </p:nvPicPr>
              <p:blipFill>
                <a:blip r:embed="rId13" cstate="print">
                  <a:extLst>
                    <a:ext uri="{28A0092B-C50C-407E-A947-70E740481C1C}">
                      <a14:useLocalDpi xmlns:a14="http://schemas.microsoft.com/office/drawing/2010/main" val="0"/>
                    </a:ext>
                  </a:extLst>
                </a:blip>
                <a:stretch>
                  <a:fillRect/>
                </a:stretch>
              </p:blipFill>
              <p:spPr>
                <a:xfrm>
                  <a:off x="8460000" y="4824000"/>
                  <a:ext cx="140800" cy="125714"/>
                </a:xfrm>
                <a:prstGeom prst="rect">
                  <a:avLst/>
                </a:prstGeom>
              </p:spPr>
            </p:pic>
            <p:pic>
              <p:nvPicPr>
                <p:cNvPr id="43" name="Picture 42"/>
                <p:cNvPicPr>
                  <a:picLocks noChangeAspect="1"/>
                </p:cNvPicPr>
                <p:nvPr>
                  <p:custDataLst>
                    <p:tags r:id="rId6"/>
                  </p:custDataLst>
                </p:nvPr>
              </p:nvPicPr>
              <p:blipFill>
                <a:blip r:embed="rId14" cstate="print">
                  <a:extLst>
                    <a:ext uri="{28A0092B-C50C-407E-A947-70E740481C1C}">
                      <a14:useLocalDpi xmlns:a14="http://schemas.microsoft.com/office/drawing/2010/main" val="0"/>
                    </a:ext>
                  </a:extLst>
                </a:blip>
                <a:stretch>
                  <a:fillRect/>
                </a:stretch>
              </p:blipFill>
              <p:spPr>
                <a:xfrm>
                  <a:off x="6948000" y="4788000"/>
                  <a:ext cx="119009" cy="125714"/>
                </a:xfrm>
                <a:prstGeom prst="rect">
                  <a:avLst/>
                </a:prstGeom>
              </p:spPr>
            </p:pic>
            <p:pic>
              <p:nvPicPr>
                <p:cNvPr id="44" name="Picture 43"/>
                <p:cNvPicPr>
                  <a:picLocks noChangeAspect="1"/>
                </p:cNvPicPr>
                <p:nvPr>
                  <p:custDataLst>
                    <p:tags r:id="rId7"/>
                  </p:custDataLst>
                </p:nvPr>
              </p:nvPicPr>
              <p:blipFill>
                <a:blip r:embed="rId15" cstate="print">
                  <a:extLst>
                    <a:ext uri="{28A0092B-C50C-407E-A947-70E740481C1C}">
                      <a14:useLocalDpi xmlns:a14="http://schemas.microsoft.com/office/drawing/2010/main" val="0"/>
                    </a:ext>
                  </a:extLst>
                </a:blip>
                <a:stretch>
                  <a:fillRect/>
                </a:stretch>
              </p:blipFill>
              <p:spPr>
                <a:xfrm>
                  <a:off x="3888000" y="3960000"/>
                  <a:ext cx="103924" cy="125714"/>
                </a:xfrm>
                <a:prstGeom prst="rect">
                  <a:avLst/>
                </a:prstGeom>
              </p:spPr>
            </p:pic>
          </p:grpSp>
          <p:sp>
            <p:nvSpPr>
              <p:cNvPr id="34" name="Rounded Rectangle 33"/>
              <p:cNvSpPr/>
              <p:nvPr/>
            </p:nvSpPr>
            <p:spPr>
              <a:xfrm>
                <a:off x="1584000" y="2124000"/>
                <a:ext cx="864000" cy="576000"/>
              </a:xfrm>
              <a:prstGeom prst="roundRect">
                <a:avLst>
                  <a:gd name="adj" fmla="val 22090"/>
                </a:avLst>
              </a:prstGeom>
              <a:solidFill>
                <a:schemeClr val="tx2">
                  <a:alpha val="80000"/>
                </a:schemeClr>
              </a:solidFill>
              <a:ln>
                <a:noFill/>
              </a:ln>
              <a:scene3d>
                <a:camera prst="isometricOffAxis1Top">
                  <a:rot lat="2812520" lon="3602882" rev="14853585"/>
                </a:camera>
                <a:lightRig rig="balanced" dir="t"/>
              </a:scene3d>
              <a:sp3d prstMaterial="metal">
                <a:bevelT h="152400"/>
                <a:bevelB h="1524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sp>
          <p:nvSpPr>
            <p:cNvPr id="32" name="Rounded Rectangle 31"/>
            <p:cNvSpPr/>
            <p:nvPr/>
          </p:nvSpPr>
          <p:spPr>
            <a:xfrm>
              <a:off x="4140000" y="2158364"/>
              <a:ext cx="864000" cy="576000"/>
            </a:xfrm>
            <a:prstGeom prst="roundRect">
              <a:avLst>
                <a:gd name="adj" fmla="val 22090"/>
              </a:avLst>
            </a:prstGeom>
            <a:solidFill>
              <a:schemeClr val="tx2">
                <a:alpha val="80000"/>
              </a:schemeClr>
            </a:solidFill>
            <a:ln>
              <a:noFill/>
            </a:ln>
            <a:scene3d>
              <a:camera prst="isometricOffAxis2Top">
                <a:rot lat="18250385" lon="2755360" rev="18521930"/>
              </a:camera>
              <a:lightRig rig="balanced" dir="t"/>
            </a:scene3d>
            <a:sp3d prstMaterial="metal">
              <a:bevelT h="152400"/>
              <a:bevelB h="1524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pic>
        <p:nvPicPr>
          <p:cNvPr id="30" name="output_long">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rotWithShape="1">
          <a:blip r:embed="rId16"/>
          <a:srcRect/>
          <a:stretch/>
        </p:blipFill>
        <p:spPr>
          <a:xfrm>
            <a:off x="8136000" y="1800000"/>
            <a:ext cx="3744000" cy="2995200"/>
          </a:xfrm>
          <a:prstGeom prst="rect">
            <a:avLst/>
          </a:prstGeom>
        </p:spPr>
      </p:pic>
      <p:pic>
        <p:nvPicPr>
          <p:cNvPr id="2050" name="Picture 2" descr="Bildergebnis für lhc cavities"/>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616000" y="1440000"/>
            <a:ext cx="2592000" cy="1458000"/>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12"/>
          </p:nvPr>
        </p:nvSpPr>
        <p:spPr/>
        <p:txBody>
          <a:bodyPr/>
          <a:lstStyle/>
          <a:p>
            <a:fld id="{9EA1AA69-EDB9-4143-818B-2B18FE6932EA}" type="slidenum">
              <a:rPr lang="en-GB" smtClean="0"/>
              <a:t>9</a:t>
            </a:fld>
            <a:endParaRPr lang="en-GB"/>
          </a:p>
        </p:txBody>
      </p:sp>
      <p:sp>
        <p:nvSpPr>
          <p:cNvPr id="4" name="Date Placeholder 3"/>
          <p:cNvSpPr>
            <a:spLocks noGrp="1"/>
          </p:cNvSpPr>
          <p:nvPr>
            <p:ph type="dt" sz="half" idx="10"/>
          </p:nvPr>
        </p:nvSpPr>
        <p:spPr/>
        <p:txBody>
          <a:bodyPr/>
          <a:lstStyle/>
          <a:p>
            <a:r>
              <a:rPr lang="de-CH"/>
              <a:t>27. September 2022</a:t>
            </a:r>
            <a:endParaRPr lang="en-GB"/>
          </a:p>
        </p:txBody>
      </p:sp>
      <p:sp>
        <p:nvSpPr>
          <p:cNvPr id="5" name="Footer Placeholder 4"/>
          <p:cNvSpPr>
            <a:spLocks noGrp="1"/>
          </p:cNvSpPr>
          <p:nvPr>
            <p:ph type="ftr" sz="quarter" idx="11"/>
          </p:nvPr>
        </p:nvSpPr>
        <p:spPr/>
        <p:txBody>
          <a:bodyPr/>
          <a:lstStyle/>
          <a:p>
            <a:r>
              <a:rPr lang="fr-FR"/>
              <a:t>Kevin Li - Collective effects I - Kaunas</a:t>
            </a:r>
            <a:endParaRPr lang="en-GB"/>
          </a:p>
        </p:txBody>
      </p:sp>
    </p:spTree>
    <p:extLst>
      <p:ext uri="{BB962C8B-B14F-4D97-AF65-F5344CB8AC3E}">
        <p14:creationId xmlns:p14="http://schemas.microsoft.com/office/powerpoint/2010/main" val="111711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500"/>
                                        <p:tgtEl>
                                          <p:spTgt spid="2050"/>
                                        </p:tgtEl>
                                      </p:cBhvr>
                                    </p:animEffect>
                                  </p:childTnLst>
                                </p:cTn>
                              </p:par>
                              <p:par>
                                <p:cTn id="14" presetID="10" presetClass="entr" presetSubtype="0"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par>
                                <p:cTn id="17" presetID="1" presetClass="mediacall" presetSubtype="0" fill="hold" nodeType="withEffect">
                                  <p:stCondLst>
                                    <p:cond delay="0"/>
                                  </p:stCondLst>
                                  <p:childTnLst>
                                    <p:cmd type="call" cmd="playFrom(0.0)">
                                      <p:cBhvr>
                                        <p:cTn id="18" dur="12500" fill="hold"/>
                                        <p:tgtEl>
                                          <p:spTgt spid="3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9" fill="hold" display="0">
                  <p:stCondLst>
                    <p:cond delay="indefinite"/>
                  </p:stCondLst>
                </p:cTn>
                <p:tgtEl>
                  <p:spTgt spid="30"/>
                </p:tgtEl>
              </p:cMediaNode>
            </p:video>
          </p:childTnLst>
        </p:cTn>
      </p:par>
    </p:tnLst>
    <p:bldLst>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91.48859"/>
  <p:tag name="ORIGINALWIDTH" val="106.486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liveGreen}&#10;&#10;\pagestyle{empty}&#10;\begin{document}&#10;\[&#10;v_y&#10;\]&#10;\end{document}"/>
  <p:tag name="IGUANATEXSIZE" val="22"/>
  <p:tag name="IGUANATEXCURSOR" val="653"/>
  <p:tag name="TRANSPARENCY" val="True"/>
  <p:tag name="FILENAME" val=""/>
  <p:tag name="LATEXENGINEID" val="0"/>
  <p:tag name="TEMPFOLDER" val="c:\temp\"/>
  <p:tag name="LATEXFORMHEIGHT" val="312"/>
  <p:tag name="LATEXFORMWIDTH" val="384"/>
  <p:tag name="LATEXFORMWRAP" val="True"/>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100.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01.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02.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03.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104.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05.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06.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07.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108.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09.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1.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10.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11.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112.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13.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14.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15.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116.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17.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18.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19.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12.xml><?xml version="1.0" encoding="utf-8"?>
<p:tagLst xmlns:a="http://schemas.openxmlformats.org/drawingml/2006/main" xmlns:r="http://schemas.openxmlformats.org/officeDocument/2006/relationships" xmlns:p="http://schemas.openxmlformats.org/presentationml/2006/main">
  <p:tag name="OUTPUTDPI" val="1200"/>
  <p:tag name="ORIGINALHEIGHT" val="523.4346"/>
  <p:tag name="ORIGINALWIDTH" val="6273.716"/>
  <p:tag name="LATEXADDIN" val="\documentclass{article}&#10;&#10;\usepackage{amsmath}&#10;\usepackage{amssymb}&#10;\usepackage{textcomp}&#10;\usepackage[margin=1.2cm]{geometry}&#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renewcommand{\baselinestretch}{1.1}&#10;&#10;\pagestyle{empty}&#10;\begin{document}&#10;\noindent&#10;$x'' - K^2(s)\,x^2 = 0$ where $K(s) = K(s + C)$, with the solution &#10;$\begin{displaystyle}\begin{cases}&#10; x = \sqrt{2 J \beta_x(s)} \cos\bigl[\psi(s)\bigr]\\&#10; x' = -\sqrt{\dfrac{2J}{\beta_x(s)}}\left(\sin\bigl[\psi(s)\bigr] - \dfrac{\beta_x(s)'}{2}\cos\bigl[\psi(s)\bigr]\right)&#10;\end{cases}\end{displaystyle}$&#10;\end{document}"/>
  <p:tag name="IGUANATEXSIZE" val="17"/>
  <p:tag name="IGUANATEXCURSOR" val="962"/>
  <p:tag name="TRANSPARENCY" val="True"/>
  <p:tag name="FILENAME" val=""/>
  <p:tag name="LATEXENGINEID" val="0"/>
  <p:tag name="TEMPFOLDER" val="c:\temp\"/>
  <p:tag name="LATEXFORMHEIGHT" val="312"/>
  <p:tag name="LATEXFORMWIDTH" val="605.25"/>
  <p:tag name="LATEXFORMWRAP" val="True"/>
  <p:tag name="BITMAPVECTOR" val="0"/>
</p:tagLst>
</file>

<file path=ppt/tags/tag120.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21.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22.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23.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124.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25.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26.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27.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128.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29.xml><?xml version="1.0" encoding="utf-8"?>
<p:tagLst xmlns:a="http://schemas.openxmlformats.org/drawingml/2006/main" xmlns:r="http://schemas.openxmlformats.org/officeDocument/2006/relationships" xmlns:p="http://schemas.openxmlformats.org/presentationml/2006/main">
  <p:tag name="OUTPUTDPI" val="1200"/>
  <p:tag name="ORIGINALHEIGHT" val="131.9835"/>
  <p:tag name="ORIGINALWIDTH" val="663.667"/>
  <p:tag name="LATEXADDIN" val="\documentclass{article}&#10;&#10;\usepackage{bm}&#10;\usepackage{amsmath}&#10;\usepackage{amssymb}&#10;\usepackage{textcomp}&#10;% \usepackage[margin=1.4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Delta Q_x = Q_x'\,\delta&#10;\]&#10;&#10;\end{document}"/>
  <p:tag name="IGUANATEXSIZE" val="20"/>
  <p:tag name="IGUANATEXCURSOR" val="592"/>
  <p:tag name="TRANSPARENCY" val="True"/>
  <p:tag name="FILENAME" val=""/>
  <p:tag name="LATEXENGINEID" val="0"/>
  <p:tag name="TEMPFOLDER" val="c:\temp\"/>
  <p:tag name="LATEXFORMHEIGHT" val="382.5"/>
  <p:tag name="LATEXFORMWIDTH" val="759"/>
  <p:tag name="LATEXFORMWRAP" val="True"/>
  <p:tag name="BITMAPVECTOR" val="0"/>
</p:tagLst>
</file>

<file path=ppt/tags/tag13.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30.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31.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32.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133.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34.xml><?xml version="1.0" encoding="utf-8"?>
<p:tagLst xmlns:a="http://schemas.openxmlformats.org/drawingml/2006/main" xmlns:r="http://schemas.openxmlformats.org/officeDocument/2006/relationships" xmlns:p="http://schemas.openxmlformats.org/presentationml/2006/main">
  <p:tag name="OUTPUTDPI" val="1200"/>
  <p:tag name="ORIGINALHEIGHT" val="131.9835"/>
  <p:tag name="ORIGINALWIDTH" val="663.667"/>
  <p:tag name="LATEXADDIN" val="\documentclass{article}&#10;&#10;\usepackage{bm}&#10;\usepackage{amsmath}&#10;\usepackage{amssymb}&#10;\usepackage{textcomp}&#10;% \usepackage[margin=1.4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Delta Q_x = Q_x'\,\delta&#10;\]&#10;&#10;\end{document}"/>
  <p:tag name="IGUANATEXSIZE" val="20"/>
  <p:tag name="IGUANATEXCURSOR" val="592"/>
  <p:tag name="TRANSPARENCY" val="True"/>
  <p:tag name="FILENAME" val=""/>
  <p:tag name="LATEXENGINEID" val="0"/>
  <p:tag name="TEMPFOLDER" val="c:\temp\"/>
  <p:tag name="LATEXFORMHEIGHT" val="382.5"/>
  <p:tag name="LATEXFORMWIDTH" val="759"/>
  <p:tag name="LATEXFORMWRAP" val="True"/>
  <p:tag name="BITMAPVECTOR" val="0"/>
</p:tagLst>
</file>

<file path=ppt/tags/tag135.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36.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37.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138.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39.xml><?xml version="1.0" encoding="utf-8"?>
<p:tagLst xmlns:a="http://schemas.openxmlformats.org/drawingml/2006/main" xmlns:r="http://schemas.openxmlformats.org/officeDocument/2006/relationships" xmlns:p="http://schemas.openxmlformats.org/presentationml/2006/main">
  <p:tag name="OUTPUTDPI" val="1200"/>
  <p:tag name="ORIGINALHEIGHT" val="131.9835"/>
  <p:tag name="ORIGINALWIDTH" val="663.667"/>
  <p:tag name="LATEXADDIN" val="\documentclass{article}&#10;&#10;\usepackage{bm}&#10;\usepackage{amsmath}&#10;\usepackage{amssymb}&#10;\usepackage{textcomp}&#10;% \usepackage[margin=1.4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Delta Q_x = Q_x'\,\delta&#10;\]&#10;&#10;\end{document}"/>
  <p:tag name="IGUANATEXSIZE" val="20"/>
  <p:tag name="IGUANATEXCURSOR" val="592"/>
  <p:tag name="TRANSPARENCY" val="True"/>
  <p:tag name="FILENAME" val=""/>
  <p:tag name="LATEXENGINEID" val="0"/>
  <p:tag name="TEMPFOLDER" val="c:\temp\"/>
  <p:tag name="LATEXFORMHEIGHT" val="382.5"/>
  <p:tag name="LATEXFORMWIDTH" val="759"/>
  <p:tag name="LATEXFORMWRAP" val="True"/>
  <p:tag name="BITMAPVECTOR" val="0"/>
</p:tagLst>
</file>

<file path=ppt/tags/tag14.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40.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41.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42.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143.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44.xml><?xml version="1.0" encoding="utf-8"?>
<p:tagLst xmlns:a="http://schemas.openxmlformats.org/drawingml/2006/main" xmlns:r="http://schemas.openxmlformats.org/officeDocument/2006/relationships" xmlns:p="http://schemas.openxmlformats.org/presentationml/2006/main">
  <p:tag name="OUTPUTDPI" val="1200"/>
  <p:tag name="ORIGINALHEIGHT" val="131.9835"/>
  <p:tag name="ORIGINALWIDTH" val="663.667"/>
  <p:tag name="LATEXADDIN" val="\documentclass{article}&#10;&#10;\usepackage{bm}&#10;\usepackage{amsmath}&#10;\usepackage{amssymb}&#10;\usepackage{textcomp}&#10;% \usepackage[margin=1.4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Delta Q_x = Q_x'\,\delta&#10;\]&#10;&#10;\end{document}"/>
  <p:tag name="IGUANATEXSIZE" val="20"/>
  <p:tag name="IGUANATEXCURSOR" val="592"/>
  <p:tag name="TRANSPARENCY" val="True"/>
  <p:tag name="FILENAME" val=""/>
  <p:tag name="LATEXENGINEID" val="0"/>
  <p:tag name="TEMPFOLDER" val="c:\temp\"/>
  <p:tag name="LATEXFORMHEIGHT" val="382.5"/>
  <p:tag name="LATEXFORMWIDTH" val="759"/>
  <p:tag name="LATEXFORMWRAP" val="True"/>
  <p:tag name="BITMAPVECTOR" val="0"/>
</p:tagLst>
</file>

<file path=ppt/tags/tag145.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46.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47.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148.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49.xml><?xml version="1.0" encoding="utf-8"?>
<p:tagLst xmlns:a="http://schemas.openxmlformats.org/drawingml/2006/main" xmlns:r="http://schemas.openxmlformats.org/officeDocument/2006/relationships" xmlns:p="http://schemas.openxmlformats.org/presentationml/2006/main">
  <p:tag name="OUTPUTDPI" val="1200"/>
  <p:tag name="ORIGINALHEIGHT" val="131.9835"/>
  <p:tag name="ORIGINALWIDTH" val="663.667"/>
  <p:tag name="LATEXADDIN" val="\documentclass{article}&#10;&#10;\usepackage{bm}&#10;\usepackage{amsmath}&#10;\usepackage{amssymb}&#10;\usepackage{textcomp}&#10;% \usepackage[margin=1.4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Delta Q_x = Q_x'\,\delta&#10;\]&#10;&#10;\end{document}"/>
  <p:tag name="IGUANATEXSIZE" val="20"/>
  <p:tag name="IGUANATEXCURSOR" val="592"/>
  <p:tag name="TRANSPARENCY" val="True"/>
  <p:tag name="FILENAME" val=""/>
  <p:tag name="LATEXENGINEID" val="0"/>
  <p:tag name="TEMPFOLDER" val="c:\temp\"/>
  <p:tag name="LATEXFORMHEIGHT" val="382.5"/>
  <p:tag name="LATEXFORMWIDTH" val="759"/>
  <p:tag name="LATEXFORMWRAP" val="True"/>
  <p:tag name="BITMAPVECTOR" val="0"/>
</p:tagLst>
</file>

<file path=ppt/tags/tag15.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150.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51.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52.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153.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54.xml><?xml version="1.0" encoding="utf-8"?>
<p:tagLst xmlns:a="http://schemas.openxmlformats.org/drawingml/2006/main" xmlns:r="http://schemas.openxmlformats.org/officeDocument/2006/relationships" xmlns:p="http://schemas.openxmlformats.org/presentationml/2006/main">
  <p:tag name="OUTPUTDPI" val="1200"/>
  <p:tag name="ORIGINALHEIGHT" val="131.9835"/>
  <p:tag name="ORIGINALWIDTH" val="663.667"/>
  <p:tag name="LATEXADDIN" val="\documentclass{article}&#10;&#10;\usepackage{bm}&#10;\usepackage{amsmath}&#10;\usepackage{amssymb}&#10;\usepackage{textcomp}&#10;% \usepackage[margin=1.4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Delta Q_x = Q_x'\,\delta&#10;\]&#10;&#10;\end{document}"/>
  <p:tag name="IGUANATEXSIZE" val="20"/>
  <p:tag name="IGUANATEXCURSOR" val="592"/>
  <p:tag name="TRANSPARENCY" val="True"/>
  <p:tag name="FILENAME" val=""/>
  <p:tag name="LATEXENGINEID" val="0"/>
  <p:tag name="TEMPFOLDER" val="c:\temp\"/>
  <p:tag name="LATEXFORMHEIGHT" val="382.5"/>
  <p:tag name="LATEXFORMWIDTH" val="759"/>
  <p:tag name="LATEXFORMWRAP" val="True"/>
  <p:tag name="BITMAPVECTOR" val="0"/>
</p:tagLst>
</file>

<file path=ppt/tags/tag155.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56.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57.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158.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59.xml><?xml version="1.0" encoding="utf-8"?>
<p:tagLst xmlns:a="http://schemas.openxmlformats.org/drawingml/2006/main" xmlns:r="http://schemas.openxmlformats.org/officeDocument/2006/relationships" xmlns:p="http://schemas.openxmlformats.org/presentationml/2006/main">
  <p:tag name="OUTPUTDPI" val="1200"/>
  <p:tag name="ORIGINALHEIGHT" val="131.9835"/>
  <p:tag name="ORIGINALWIDTH" val="663.667"/>
  <p:tag name="LATEXADDIN" val="\documentclass{article}&#10;&#10;\usepackage{bm}&#10;\usepackage{amsmath}&#10;\usepackage{amssymb}&#10;\usepackage{textcomp}&#10;% \usepackage[margin=1.4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Delta Q_x = Q_x'\,\delta&#10;\]&#10;&#10;\end{document}"/>
  <p:tag name="IGUANATEXSIZE" val="20"/>
  <p:tag name="IGUANATEXCURSOR" val="592"/>
  <p:tag name="TRANSPARENCY" val="True"/>
  <p:tag name="FILENAME" val=""/>
  <p:tag name="LATEXENGINEID" val="0"/>
  <p:tag name="TEMPFOLDER" val="c:\temp\"/>
  <p:tag name="LATEXFORMHEIGHT" val="382.5"/>
  <p:tag name="LATEXFORMWIDTH" val="759"/>
  <p:tag name="LATEXFORMWRAP" val="True"/>
  <p:tag name="BITMAPVECTOR" val="0"/>
</p:tagLst>
</file>

<file path=ppt/tags/tag16.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60.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61.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62.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163.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164.xml><?xml version="1.0" encoding="utf-8"?>
<p:tagLst xmlns:a="http://schemas.openxmlformats.org/drawingml/2006/main" xmlns:r="http://schemas.openxmlformats.org/officeDocument/2006/relationships" xmlns:p="http://schemas.openxmlformats.org/presentationml/2006/main">
  <p:tag name="TIMING" val="|13|26.8|48.5|85.7"/>
</p:tagLst>
</file>

<file path=ppt/tags/tag165.xml><?xml version="1.0" encoding="utf-8"?>
<p:tagLst xmlns:a="http://schemas.openxmlformats.org/drawingml/2006/main" xmlns:r="http://schemas.openxmlformats.org/officeDocument/2006/relationships" xmlns:p="http://schemas.openxmlformats.org/presentationml/2006/main">
  <p:tag name="OUTPUTDPI" val="1200"/>
  <p:tag name="ORIGINALHEIGHT" val="276.7154"/>
  <p:tag name="ORIGINALWIDTH" val="1845.519"/>
  <p:tag name="LATEXADDIN" val="\documentclass{article}&#10;&#10;\usepackage{bm}&#10;\usepackage{amsmath}&#10;\usepackage{amssymb}&#10;\usepackage{textcomp}&#10;\usepackage[margin=2.6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E_r &amp;= \frac{e}{4\pi\epsilon_0}\frac{\gamma}{r^2} &amp;&#10;B_\phi &amp;= \frac{\beta E_r}{c}&#10;\end{align*}&#10;&#10;\end{document}"/>
  <p:tag name="IGUANATEXSIZE" val="18"/>
  <p:tag name="IGUANATEXCURSOR" val="127"/>
  <p:tag name="TRANSPARENCY" val="True"/>
  <p:tag name="FILENAME" val=""/>
  <p:tag name="LATEXENGINEID" val="0"/>
  <p:tag name="TEMPFOLDER" val="c:\temp\"/>
  <p:tag name="LATEXFORMHEIGHT" val="504.75"/>
  <p:tag name="LATEXFORMWIDTH" val="768"/>
  <p:tag name="LATEXFORMWRAP" val="True"/>
  <p:tag name="BITMAPVECTOR" val="0"/>
</p:tagLst>
</file>

<file path=ppt/tags/tag166.xml><?xml version="1.0" encoding="utf-8"?>
<p:tagLst xmlns:a="http://schemas.openxmlformats.org/drawingml/2006/main" xmlns:r="http://schemas.openxmlformats.org/officeDocument/2006/relationships" xmlns:p="http://schemas.openxmlformats.org/presentationml/2006/main">
  <p:tag name="OUTPUTDPI" val="1200"/>
  <p:tag name="ORIGINALHEIGHT" val="502.4372"/>
  <p:tag name="ORIGINALWIDTH" val="1957.255"/>
  <p:tag name="LATEXADDIN" val="\documentclass{article}&#10;&#10;\usepackage{bm}&#10;\usepackage{amsmath}&#10;\usepackage{amssymb}&#10;\usepackage{textcomp}&#10;\usepackage[margin=2.6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F_r &amp;= e\left(E_r - v\,B_\phi\right) = e\left(E_r - \beta^2\,E_r\right)\\&#10;  &amp;= \frac{e E_r}{\gamma^2} = \frac{e^2}{4\pi\epsilon_0\,\gamma r^2}&#10;\end{align*}&#10;&#10;\end{document}"/>
  <p:tag name="IGUANATEXSIZE" val="18"/>
  <p:tag name="IGUANATEXCURSOR" val="653"/>
  <p:tag name="TRANSPARENCY" val="True"/>
  <p:tag name="FILENAME" val=""/>
  <p:tag name="LATEXENGINEID" val="0"/>
  <p:tag name="TEMPFOLDER" val="c:\temp\"/>
  <p:tag name="LATEXFORMHEIGHT" val="504.75"/>
  <p:tag name="LATEXFORMWIDTH" val="768"/>
  <p:tag name="LATEXFORMWRAP" val="True"/>
  <p:tag name="BITMAPVECTOR" val="0"/>
</p:tagLst>
</file>

<file path=ppt/tags/tag167.xml><?xml version="1.0" encoding="utf-8"?>
<p:tagLst xmlns:a="http://schemas.openxmlformats.org/drawingml/2006/main" xmlns:r="http://schemas.openxmlformats.org/officeDocument/2006/relationships" xmlns:p="http://schemas.openxmlformats.org/presentationml/2006/main">
  <p:tag name="OUTPUTDPI" val="1200"/>
  <p:tag name="ORIGINALHEIGHT" val="267.7165"/>
  <p:tag name="ORIGINALWIDTH" val="6011.249"/>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itemize}&#10;\item Assume a coasting beam of circular cross section with radius $a$ and uniform charge density $\rho = \lambda/(\pi\,a^2)\; \mathrm{[C/m^3]}$ moving at constant velocity $v = \beta c$&#10;% \item In this case the \textcolor{FireBrick}{direct space charge force is linear in $x$ and $y$}&#10;\end{itemize}&#10;&#10;\end{document}"/>
  <p:tag name="IGUANATEXSIZE" val="18"/>
  <p:tag name="IGUANATEXCURSOR" val="766"/>
  <p:tag name="TRANSPARENCY" val="True"/>
  <p:tag name="FILENAME" val=""/>
  <p:tag name="LATEXENGINEID" val="0"/>
  <p:tag name="TEMPFOLDER" val="c:\temp\"/>
  <p:tag name="LATEXFORMHEIGHT" val="504.75"/>
  <p:tag name="LATEXFORMWIDTH" val="768"/>
  <p:tag name="LATEXFORMWRAP" val="True"/>
  <p:tag name="BITMAPVECTOR" val="0"/>
</p:tagLst>
</file>

<file path=ppt/tags/tag168.xml><?xml version="1.0" encoding="utf-8"?>
<p:tagLst xmlns:a="http://schemas.openxmlformats.org/drawingml/2006/main" xmlns:r="http://schemas.openxmlformats.org/officeDocument/2006/relationships" xmlns:p="http://schemas.openxmlformats.org/presentationml/2006/main">
  <p:tag name="OUTPUTDPI" val="1200"/>
  <p:tag name="ORIGINALHEIGHT" val="2776.153"/>
  <p:tag name="ORIGINALWIDTH" val="1884.514"/>
  <p:tag name="LATEXADDIN" val="\documentclass{article}&#10;&#10;\usepackage{bm}&#10;\usepackage{amsmath}&#10;\usepackage{amssymb}&#10;\usepackage{textcomp}&#10;\usepackage[margin=1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centering}&#10;Maxwell's equation: $\vec{\nabla}\cdot\vec{E} = \dfrac{\rho}{\epsilon_0}$&#10;&#10;\vspace*{12mm}&#10;Gauss' law&#10;\[&#10;\begin{aligned}&#10;\iiint \vec{\nabla}\cdot\vec{E}\,dV = \iint \vec{E}\,d\vec{S}\\&#10;\Rightarrow\; \pi r^2 l \frac{\rho}{\epsilon_0} = 2\pi r l E_r\\&#10;\end{aligned}&#10;\]&#10;&#10;\vspace*{12mm}&#10;Electric field --\\\vspace*{2mm}&#10;\small With $\lambda = \rho\,\pi a^2$ it follows: \normalsize&#10;\[E_r = \frac{\lambda}{2\pi\epsilon_0}\frac{r}{a^2}\,, \quad r&lt;a\]&#10;\end{centering}&#10;&#10;\end{document}"/>
  <p:tag name="IGUANATEXSIZE" val="16"/>
  <p:tag name="IGUANATEXCURSOR" val="891"/>
  <p:tag name="TRANSPARENCY" val="True"/>
  <p:tag name="FILENAME" val=""/>
  <p:tag name="LATEXENGINEID" val="0"/>
  <p:tag name="TEMPFOLDER" val="c:\temp\"/>
  <p:tag name="LATEXFORMHEIGHT" val="504.75"/>
  <p:tag name="LATEXFORMWIDTH" val="768"/>
  <p:tag name="LATEXFORMWRAP" val="True"/>
  <p:tag name="BITMAPVECTOR" val="0"/>
</p:tagLst>
</file>

<file path=ppt/tags/tag169.xml><?xml version="1.0" encoding="utf-8"?>
<p:tagLst xmlns:a="http://schemas.openxmlformats.org/drawingml/2006/main" xmlns:r="http://schemas.openxmlformats.org/officeDocument/2006/relationships" xmlns:p="http://schemas.openxmlformats.org/presentationml/2006/main">
  <p:tag name="OUTPUTDPI" val="1200"/>
  <p:tag name="ORIGINALHEIGHT" val="267.7165"/>
  <p:tag name="ORIGINALWIDTH" val="6011.249"/>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itemize}&#10;\item Assume a coasting beam of circular cross section with radius $a$ and uniform charge density $\rho = \lambda/(\pi\,a^2)\; \mathrm{[C/m^3]}$ moving at constant velocity $v = \beta c$&#10;% \item In this case the \textcolor{FireBrick}{direct space charge force is linear in $x$ and $y$}&#10;\end{itemize}&#10;&#10;\end{document}"/>
  <p:tag name="IGUANATEXSIZE" val="18"/>
  <p:tag name="IGUANATEXCURSOR" val="766"/>
  <p:tag name="TRANSPARENCY" val="True"/>
  <p:tag name="FILENAME" val=""/>
  <p:tag name="LATEXENGINEID" val="0"/>
  <p:tag name="TEMPFOLDER" val="c:\temp\"/>
  <p:tag name="LATEXFORMHEIGHT" val="504.75"/>
  <p:tag name="LATEXFORMWIDTH" val="768"/>
  <p:tag name="LATEXFORMWRAP" val="True"/>
  <p:tag name="BITMAPVECTOR" val="0"/>
</p:tagLst>
</file>

<file path=ppt/tags/tag17.xml><?xml version="1.0" encoding="utf-8"?>
<p:tagLst xmlns:a="http://schemas.openxmlformats.org/drawingml/2006/main" xmlns:r="http://schemas.openxmlformats.org/officeDocument/2006/relationships" xmlns:p="http://schemas.openxmlformats.org/presentationml/2006/main">
  <p:tag name="OUTPUTDPI" val="1200"/>
  <p:tag name="ORIGINALHEIGHT" val="638.9202"/>
  <p:tag name="ORIGINALWIDTH" val="3559.805"/>
  <p:tag name="LATEXADDIN" val="\documentclass{article}&#10;&#10;\usepackage[fleqn]{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parbox{6cm}{&#10;  \begin{align*}&#10;  z' &amp;= -\eta\,\delta\\&#10;  \delta' &amp;= \frac{e\,V_\textrm{RF}}{m\gamma\beta^2 c^2\,C}&#10;  \sin\left(\frac{2\pi h}{C}\,z\right)&#10;  \end{align*}&#10;}&#10;\parbox{6cm}{&#10;  \small&#10;  \begin{itemize}&#10;  \item $V_\textrm{RF}$: RF voltage&#10;  \item $h = \frac{\omega_\textrm{RF}}{\omega_0}$: harmonic number&#10;  \item $\omega_0$: Revolution frequency&#10;  \item $C$: circumference&#10;  \end{itemize}&#10;}&#10;\end{document}"/>
  <p:tag name="IGUANATEXSIZE" val="18"/>
  <p:tag name="IGUANATEXCURSOR" val="905"/>
  <p:tag name="TRANSPARENCY" val="True"/>
  <p:tag name="FILENAME" val=""/>
  <p:tag name="LATEXENGINEID" val="0"/>
  <p:tag name="TEMPFOLDER" val="c:\temp\"/>
  <p:tag name="LATEXFORMHEIGHT" val="312"/>
  <p:tag name="LATEXFORMWIDTH" val="384"/>
  <p:tag name="LATEXFORMWRAP" val="True"/>
  <p:tag name="BITMAPVECTOR" val="0"/>
</p:tagLst>
</file>

<file path=ppt/tags/tag170.xml><?xml version="1.0" encoding="utf-8"?>
<p:tagLst xmlns:a="http://schemas.openxmlformats.org/drawingml/2006/main" xmlns:r="http://schemas.openxmlformats.org/officeDocument/2006/relationships" xmlns:p="http://schemas.openxmlformats.org/presentationml/2006/main">
  <p:tag name="OUTPUTDPI" val="1200"/>
  <p:tag name="ORIGINALHEIGHT" val="2776.153"/>
  <p:tag name="ORIGINALWIDTH" val="1884.514"/>
  <p:tag name="LATEXADDIN" val="\documentclass{article}&#10;&#10;\usepackage{bm}&#10;\usepackage{amsmath}&#10;\usepackage{amssymb}&#10;\usepackage{textcomp}&#10;\usepackage[margin=1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centering}&#10;Maxwell's equation: $\vec{\nabla}\cdot\vec{E} = \dfrac{\rho}{\epsilon_0}$&#10;&#10;\vspace*{12mm}&#10;Gauss' law&#10;\[&#10;\begin{aligned}&#10;\iiint \vec{\nabla}\cdot\vec{E}\,dV = \iint \vec{E}\,d\vec{S}\\&#10;\Rightarrow\; \pi r^2 l \frac{\rho}{\epsilon_0} = 2\pi r l E_r\\&#10;\end{aligned}&#10;\]&#10;&#10;\vspace*{12mm}&#10;Electric field --\\\vspace*{2mm}&#10;\small With $\lambda = \rho\,\pi a^2$ it follows: \normalsize&#10;\[E_r = \frac{\lambda}{2\pi\epsilon_0}\frac{r}{a^2}\,, \quad r&lt;a\]&#10;\end{centering}&#10;&#10;\end{document}"/>
  <p:tag name="IGUANATEXSIZE" val="16"/>
  <p:tag name="IGUANATEXCURSOR" val="891"/>
  <p:tag name="TRANSPARENCY" val="True"/>
  <p:tag name="FILENAME" val=""/>
  <p:tag name="LATEXENGINEID" val="0"/>
  <p:tag name="TEMPFOLDER" val="c:\temp\"/>
  <p:tag name="LATEXFORMHEIGHT" val="504.75"/>
  <p:tag name="LATEXFORMWIDTH" val="768"/>
  <p:tag name="LATEXFORMWRAP" val="True"/>
  <p:tag name="BITMAPVECTOR" val="0"/>
</p:tagLst>
</file>

<file path=ppt/tags/tag171.xml><?xml version="1.0" encoding="utf-8"?>
<p:tagLst xmlns:a="http://schemas.openxmlformats.org/drawingml/2006/main" xmlns:r="http://schemas.openxmlformats.org/officeDocument/2006/relationships" xmlns:p="http://schemas.openxmlformats.org/presentationml/2006/main">
  <p:tag name="OUTPUTDPI" val="1200"/>
  <p:tag name="ORIGINALHEIGHT" val="2782.152"/>
  <p:tag name="ORIGINALWIDTH" val="2478.44"/>
  <p:tag name="LATEXADDIN" val="\documentclass{article}&#10;&#10;\usepackage{bm}&#10;\usepackage{amsmath}&#10;\usepackage{amssymb}&#10;\usepackage{textcomp}&#10;\usepackage[margin=1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centering}&#10;Maxwell's equation: $\vec{\nabla}\times\vec{B} = \mu_0\vec{J}$&#10;&#10;\vspace*{14mm}&#10;Stokes' law&#10;\[&#10;\begin{aligned}&#10;\iint \vec{\nabla}\times\vec{B}\,d\vec{S} = \oint \vec{B}\,d\vec{s}\\&#10;\Rightarrow\; \pi r^2 \mu_0 J = 2\pi r B_\phi\\&#10;\end{aligned}&#10;\]&#10;&#10;\vspace*{12mm}&#10;Magnetic field --\\\vspace*{2mm}&#10;\small With $J = \beta c \rho = \beta c \dfrac{\lambda}{\pi a^2}$ and $\mu_0 = \dfrac{1}{\epsilon_0 c^2}$ it follows:\normalsize&#10;\[B_\phi = \frac{\lambda\beta}{2\pi\epsilon_0 c}\frac{r}{a^2}\,, \quad r&lt;a\]&#10;\end{centering}&#10;&#10;\end{document}"/>
  <p:tag name="IGUANATEXSIZE" val="16"/>
  <p:tag name="IGUANATEXCURSOR" val="652"/>
  <p:tag name="TRANSPARENCY" val="True"/>
  <p:tag name="FILENAME" val=""/>
  <p:tag name="LATEXENGINEID" val="0"/>
  <p:tag name="TEMPFOLDER" val="c:\temp\"/>
  <p:tag name="LATEXFORMHEIGHT" val="504.75"/>
  <p:tag name="LATEXFORMWIDTH" val="768"/>
  <p:tag name="LATEXFORMWRAP" val="True"/>
  <p:tag name="BITMAPVECTOR" val="0"/>
</p:tagLst>
</file>

<file path=ppt/tags/tag172.xml><?xml version="1.0" encoding="utf-8"?>
<p:tagLst xmlns:a="http://schemas.openxmlformats.org/drawingml/2006/main" xmlns:r="http://schemas.openxmlformats.org/officeDocument/2006/relationships" xmlns:p="http://schemas.openxmlformats.org/presentationml/2006/main">
  <p:tag name="OUTPUTDPI" val="1200"/>
  <p:tag name="ORIGINALHEIGHT" val="505.4369"/>
  <p:tag name="ORIGINALWIDTH" val="6011.249"/>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itemize}&#10;\item Assume a coasting beam of circular cross section with radius $a$ and uniform charge density $\rho = \lambda/(\pi\,a^2)\; \mathrm{[C/m^3]}$ moving at constant velocity $v = \beta c$&#10;\item Calculate the resulting force on a test particle with charge $e$&#10;% \item In this case the \textcolor{FireBrick}{direct space charge force is linear in $x$ and $y$}&#10;\end{itemize}&#10;&#10;\end{document}"/>
  <p:tag name="IGUANATEXSIZE" val="18"/>
  <p:tag name="IGUANATEXCURSOR" val="834"/>
  <p:tag name="TRANSPARENCY" val="True"/>
  <p:tag name="FILENAME" val=""/>
  <p:tag name="LATEXENGINEID" val="0"/>
  <p:tag name="TEMPFOLDER" val="c:\temp\"/>
  <p:tag name="LATEXFORMHEIGHT" val="504.75"/>
  <p:tag name="LATEXFORMWIDTH" val="768"/>
  <p:tag name="LATEXFORMWRAP" val="True"/>
  <p:tag name="BITMAPVECTOR" val="0"/>
</p:tagLst>
</file>

<file path=ppt/tags/tag173.xml><?xml version="1.0" encoding="utf-8"?>
<p:tagLst xmlns:a="http://schemas.openxmlformats.org/drawingml/2006/main" xmlns:r="http://schemas.openxmlformats.org/officeDocument/2006/relationships" xmlns:p="http://schemas.openxmlformats.org/presentationml/2006/main">
  <p:tag name="OUTPUTDPI" val="1200"/>
  <p:tag name="ORIGINALHEIGHT" val="2334.458"/>
  <p:tag name="ORIGINALWIDTH" val="3307.087"/>
  <p:tag name="LATEXADDIN" val="\documentclass{article}&#10;&#10;\usepackage{bm}&#10;\usepackage{amsmath}&#10;\usepackage{amssymb}&#10;\usepackage{textcomp}&#10;\usepackage[margin=1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centering}&#10;\begin{align*}&#10;E_r &amp;= \frac{\lambda}{2\pi\epsilon_0}\frac{r}{a^2} &amp; B_\phi &amp;= \frac{\lambda\beta}{2\pi\epsilon_0 c}\frac{r}{a^2}&#10;\end{align*}&#10;&#10;\color{white}&#10;\vspace*{4mm}\small&#10;Lorenz force for the geometry studied\normalsize&#10;\begin{align*}&#10;  F_r &amp;= e\,(E_r - v_s\,B_\phi)\\&#10;    &amp;= \frac{e\lambda}{2\pi\epsilon_0}\left(1-\beta^2\right)\frac{r}{a^2}\\&#10;    &amp;= \frac{e\lambda}{2\pi\epsilon_0}\frac{1}{\gamma^2}\frac{r}{a^2} &#10;\end{align*}&#10;&#10;\vspace*{2mm}\textcolor{white}{&#10;The direct space charge force is linear in $x$ and in $y$:}&#10;\begin{align*}&#10;F_x &amp;= \frac{e\lambda}{2\pi\epsilon_0\gamma^2 a^2}\,x &amp; F_y &amp;= \frac{e\lambda}{2\pi\epsilon_0\gamma^2 a^2}\,y&#10;\end{align*}&#10;\end{centering}&#10;&#10;\end{document}"/>
  <p:tag name="IGUANATEXSIZE" val="17"/>
  <p:tag name="IGUANATEXCURSOR" val="1042"/>
  <p:tag name="TRANSPARENCY" val="True"/>
  <p:tag name="FILENAME" val=""/>
  <p:tag name="LATEXENGINEID" val="0"/>
  <p:tag name="TEMPFOLDER" val="c:\temp\"/>
  <p:tag name="LATEXFORMHEIGHT" val="504.75"/>
  <p:tag name="LATEXFORMWIDTH" val="768"/>
  <p:tag name="LATEXFORMWRAP" val="True"/>
  <p:tag name="BITMAPVECTOR" val="0"/>
</p:tagLst>
</file>

<file path=ppt/tags/tag174.xml><?xml version="1.0" encoding="utf-8"?>
<p:tagLst xmlns:a="http://schemas.openxmlformats.org/drawingml/2006/main" xmlns:r="http://schemas.openxmlformats.org/officeDocument/2006/relationships" xmlns:p="http://schemas.openxmlformats.org/presentationml/2006/main">
  <p:tag name="OUTPUTDPI" val="1200"/>
  <p:tag name="ORIGINALHEIGHT" val="410.9487"/>
  <p:tag name="ORIGINALWIDTH" val="2957.63"/>
  <p:tag name="LATEXADDIN" val="\documentclass{article}&#10;&#10;\usepackage{bm}&#10;\usepackage{amsmath}&#10;\usepackage{amssymb}&#10;\usepackage{textcomp}&#10;\usepackage[margin=2.6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noindent&#10;Electric and magnetic components have opposite signs and scale between each other with $\beta^2 \rightarrow$ there is perfect cancellation when $\beta=1$&#10;&#10;\end{document}"/>
  <p:tag name="IGUANATEXSIZE" val="14"/>
  <p:tag name="IGUANATEXCURSOR" val="127"/>
  <p:tag name="TRANSPARENCY" val="True"/>
  <p:tag name="FILENAME" val=""/>
  <p:tag name="LATEXENGINEID" val="0"/>
  <p:tag name="TEMPFOLDER" val="c:\temp\"/>
  <p:tag name="LATEXFORMHEIGHT" val="504.75"/>
  <p:tag name="LATEXFORMWIDTH" val="768"/>
  <p:tag name="LATEXFORMWRAP" val="True"/>
  <p:tag name="BITMAPVECTOR" val="0"/>
</p:tagLst>
</file>

<file path=ppt/tags/tag175.xml><?xml version="1.0" encoding="utf-8"?>
<p:tagLst xmlns:a="http://schemas.openxmlformats.org/drawingml/2006/main" xmlns:r="http://schemas.openxmlformats.org/officeDocument/2006/relationships" xmlns:p="http://schemas.openxmlformats.org/presentationml/2006/main">
  <p:tag name="OUTPUTDPI" val="1200"/>
  <p:tag name="ORIGINALHEIGHT" val="1781.777"/>
  <p:tag name="ORIGINALWIDTH" val="3307.087"/>
  <p:tag name="LATEXADDIN" val="\documentclass{article}&#10;&#10;\usepackage{bm}&#10;\usepackage{amsmath}&#10;\usepackage{amssymb}&#10;\usepackage{textcomp}&#10;\usepackage[margin=1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centering}&#10;\vspace*{4mm}\small&#10;Lorenz force for the geometry studied\normalsize&#10;\begin{align*}&#10;  F_r &amp;= e\,(E_r - v_s\,B_\phi)\\&#10;    &amp;= \frac{e\lambda}{2\pi\epsilon_0}\left(1-\beta^2\right)\frac{r}{a^2}\\&#10;    &amp;= \frac{e\lambda}{2\pi\epsilon_0}\frac{1}{\gamma^2}\frac{r}{a^2} &#10;\end{align*}&#10;&#10;\vspace*{2mm}\textcolor{red}{&#10;The direct space charge force is linear in $x$ and in $y$:}&#10;\begin{align*}&#10;F_x &amp;= \frac{e\lambda}{2\pi\epsilon_0\gamma^2 a^2}\,x &amp; F_y &amp;= \frac{e\lambda}{2\pi\epsilon_0\gamma^2 a^2}\,y&#10;\end{align*}&#10;\end{centering}&#10;&#10;\end{document}"/>
  <p:tag name="IGUANATEXSIZE" val="17"/>
  <p:tag name="IGUANATEXCURSOR" val="576"/>
  <p:tag name="TRANSPARENCY" val="True"/>
  <p:tag name="FILENAME" val=""/>
  <p:tag name="LATEXENGINEID" val="0"/>
  <p:tag name="TEMPFOLDER" val="c:\temp\"/>
  <p:tag name="LATEXFORMHEIGHT" val="504.75"/>
  <p:tag name="LATEXFORMWIDTH" val="768"/>
  <p:tag name="LATEXFORMWRAP" val="True"/>
  <p:tag name="BITMAPVECTOR" val="0"/>
</p:tagLst>
</file>

<file path=ppt/tags/tag176.xml><?xml version="1.0" encoding="utf-8"?>
<p:tagLst xmlns:a="http://schemas.openxmlformats.org/drawingml/2006/main" xmlns:r="http://schemas.openxmlformats.org/officeDocument/2006/relationships" xmlns:p="http://schemas.openxmlformats.org/presentationml/2006/main">
  <p:tag name="OUTPUTDPI" val="1200"/>
  <p:tag name="ORIGINALHEIGHT" val="511.4361"/>
  <p:tag name="ORIGINALWIDTH" val="6011.249"/>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itemize}&#10;\item Assume a coasting beam of circular cross section with radius $a$ and uniform charge density $\rho = \lambda/(\pi\,a^2)\; \mathrm{[C/m^3]}$ moving at constant velocity $v = \beta c$&#10;\item In this case the \textcolor{FireBrick}{direct space charge force is linear in $x$ and $y$}&#10;\end{itemize}&#10;&#10;\end{document}"/>
  <p:tag name="IGUANATEXSIZE" val="18"/>
  <p:tag name="IGUANATEXCURSOR" val="788"/>
  <p:tag name="TRANSPARENCY" val="True"/>
  <p:tag name="FILENAME" val=""/>
  <p:tag name="LATEXENGINEID" val="0"/>
  <p:tag name="TEMPFOLDER" val="c:\temp\"/>
  <p:tag name="LATEXFORMHEIGHT" val="504.75"/>
  <p:tag name="LATEXFORMWIDTH" val="768"/>
  <p:tag name="LATEXFORMWRAP" val="True"/>
  <p:tag name="BITMAPVECTOR" val="0"/>
</p:tagLst>
</file>

<file path=ppt/tags/tag177.xml><?xml version="1.0" encoding="utf-8"?>
<p:tagLst xmlns:a="http://schemas.openxmlformats.org/drawingml/2006/main" xmlns:r="http://schemas.openxmlformats.org/officeDocument/2006/relationships" xmlns:p="http://schemas.openxmlformats.org/presentationml/2006/main">
  <p:tag name="OUTPUTDPI" val="1200"/>
  <p:tag name="ORIGINALHEIGHT" val="282.7147"/>
  <p:tag name="ORIGINALWIDTH" val="3166.104"/>
  <p:tag name="LATEXADDIN" val="\documentclass{article}&#10;&#10;\usepackage{bm}&#10;\usepackage{amsmath}&#10;\usepackage{amssymb}&#10;\usepackage{textcomp}&#10;\usepackage[margin=1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centering}&#10;\begin{align*}&#10;F_x &amp;= \frac{e\lambda}{2\pi\epsilon_0\gamma^2 a^2}\,x &amp; F_y &amp;= \frac{e\lambda}{2\pi\epsilon_0\gamma^2 a^2}\,y&#10;\end{align*}&#10;\end{centering}&#10;&#10;\end{document}"/>
  <p:tag name="IGUANATEXSIZE" val="18"/>
  <p:tag name="IGUANATEXCURSOR" val="577"/>
  <p:tag name="TRANSPARENCY" val="True"/>
  <p:tag name="FILENAME" val=""/>
  <p:tag name="LATEXENGINEID" val="0"/>
  <p:tag name="TEMPFOLDER" val="c:\temp\"/>
  <p:tag name="LATEXFORMHEIGHT" val="504.75"/>
  <p:tag name="LATEXFORMWIDTH" val="768"/>
  <p:tag name="LATEXFORMWRAP" val="True"/>
  <p:tag name="BITMAPVECTOR" val="0"/>
</p:tagLst>
</file>

<file path=ppt/tags/tag178.xml><?xml version="1.0" encoding="utf-8"?>
<p:tagLst xmlns:a="http://schemas.openxmlformats.org/drawingml/2006/main" xmlns:r="http://schemas.openxmlformats.org/officeDocument/2006/relationships" xmlns:p="http://schemas.openxmlformats.org/presentationml/2006/main">
  <p:tag name="OUTPUTDPI" val="1200"/>
  <p:tag name="ORIGINALHEIGHT" val="161.2298"/>
  <p:tag name="ORIGINALWIDTH" val="1615.298"/>
  <p:tag name="LATEXADDIN" val="\documentclass{article}&#10;&#10;\usepackage{bm}&#10;\usepackage{amsmath}&#10;\usepackage{amssymb}&#10;\usepackage{textcomp}&#10;\usepackage[margin=1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  y'' + \left(K_y(s) \color{Red} + K^{SC}_y(s)\color{cern}\right)\,y = 0&#10;\]&#10;&#10;\end{document}"/>
  <p:tag name="IGUANATEXSIZE" val="18"/>
  <p:tag name="IGUANATEXCURSOR" val="619"/>
  <p:tag name="TRANSPARENCY" val="True"/>
  <p:tag name="FILENAME" val=""/>
  <p:tag name="LATEXENGINEID" val="0"/>
  <p:tag name="TEMPFOLDER" val="c:\temp\"/>
  <p:tag name="LATEXFORMHEIGHT" val="463.5"/>
  <p:tag name="LATEXFORMWIDTH" val="795.75"/>
  <p:tag name="LATEXFORMWRAP" val="True"/>
  <p:tag name="BITMAPVECTOR" val="0"/>
</p:tagLst>
</file>

<file path=ppt/tags/tag179.xml><?xml version="1.0" encoding="utf-8"?>
<p:tagLst xmlns:a="http://schemas.openxmlformats.org/drawingml/2006/main" xmlns:r="http://schemas.openxmlformats.org/officeDocument/2006/relationships" xmlns:p="http://schemas.openxmlformats.org/presentationml/2006/main">
  <p:tag name="OUTPUTDPI" val="1200"/>
  <p:tag name="ORIGINALHEIGHT" val="317.9602"/>
  <p:tag name="ORIGINALWIDTH" val="2263.217"/>
  <p:tag name="LATEXADDIN" val="\documentclass{article}&#10;&#10;\usepackage{bm}&#10;\usepackage{amsmath}&#10;\usepackage{amssymb}&#10;\usepackage{textcomp}&#10;\usepackage[margin=1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  K^{SC}_y(s) = -\frac{1}{m\gamma\beta^2 c^2} \frac{F_y^\textrm{SC}}{y} = -\frac{2r_0\lambda}{e\beta^2\gamma^3a^2(s)}&#10;\]&#10;&#10;\end{document}"/>
  <p:tag name="IGUANATEXSIZE" val="18"/>
  <p:tag name="IGUANATEXCURSOR" val="637"/>
  <p:tag name="TRANSPARENCY" val="True"/>
  <p:tag name="FILENAME" val=""/>
  <p:tag name="LATEXENGINEID" val="0"/>
  <p:tag name="TEMPFOLDER" val="c:\temp\"/>
  <p:tag name="LATEXFORMHEIGHT" val="463.5"/>
  <p:tag name="LATEXFORMWIDTH" val="795.75"/>
  <p:tag name="LATEXFORMWRAP" val="True"/>
  <p:tag name="BITMAPVECTOR" val="0"/>
</p:tagLst>
</file>

<file path=ppt/tags/tag18.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80.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4108.736"/>
  <p:tag name="LATEXADDIN" val="\documentclass{article}&#10;&#10;\usepackage{bm}&#10;\usepackage{amsmath}&#10;\usepackage{amssymb}&#10;\usepackage{textcomp}&#10;\usepackage[margin=1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Delta Q_y = \frac{1}{4\pi} \oint K^{SC}_y(s) \beta_y(s)\,ds &#10;  = -\frac{1}{4\pi} \oint \frac{2 r_0\lambda\beta_y(s)}{e\beta^2\gamma^3\,a^2(s)}\,ds&#10;  = -\frac{r_0 R\lambda}{e\beta^2\gamma^3} \left&lt;\frac{\beta_y(s)}{a^2(s)}\right&gt;&#10;\]&#10;&#10;\end{document}"/>
  <p:tag name="IGUANATEXSIZE" val="18"/>
  <p:tag name="IGUANATEXCURSOR" val="559"/>
  <p:tag name="TRANSPARENCY" val="True"/>
  <p:tag name="FILENAME" val=""/>
  <p:tag name="LATEXENGINEID" val="0"/>
  <p:tag name="TEMPFOLDER" val="c:\temp\"/>
  <p:tag name="LATEXFORMHEIGHT" val="463.5"/>
  <p:tag name="LATEXFORMWIDTH" val="795.75"/>
  <p:tag name="LATEXFORMWRAP" val="True"/>
  <p:tag name="BITMAPVECTOR" val="0"/>
</p:tagLst>
</file>

<file path=ppt/tags/tag181.xml><?xml version="1.0" encoding="utf-8"?>
<p:tagLst xmlns:a="http://schemas.openxmlformats.org/drawingml/2006/main" xmlns:r="http://schemas.openxmlformats.org/officeDocument/2006/relationships" xmlns:p="http://schemas.openxmlformats.org/presentationml/2006/main">
  <p:tag name="OUTPUTDPI" val="1200"/>
  <p:tag name="ORIGINALHEIGHT" val="269.9662"/>
  <p:tag name="ORIGINALWIDTH" val="1742.032"/>
  <p:tag name="LATEXADDIN" val="\documentclass{article}&#10;&#10;\usepackage{bm}&#10;\usepackage{amsmath}&#10;\usepackage{amssymb}&#10;\usepackage{textcomp}&#10;\usepackage[margin=1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small&#10;\[&#10;  F_y = \frac{e\lambda}{2\pi\epsilon_0\gamma^2 a^2}\,y\,,\quad r_0 = \frac{e^2}{4\pi\epsilon_0 m c^2}&#10;\]&#10;&#10;\end{document}"/>
  <p:tag name="IGUANATEXSIZE" val="17"/>
  <p:tag name="IGUANATEXCURSOR" val="675"/>
  <p:tag name="TRANSPARENCY" val="True"/>
  <p:tag name="FILENAME" val=""/>
  <p:tag name="LATEXENGINEID" val="0"/>
  <p:tag name="TEMPFOLDER" val="c:\temp\"/>
  <p:tag name="LATEXFORMHEIGHT" val="463.5"/>
  <p:tag name="LATEXFORMWIDTH" val="795.75"/>
  <p:tag name="LATEXFORMWRAP" val="True"/>
  <p:tag name="BITMAPVECTOR" val="0"/>
</p:tagLst>
</file>

<file path=ppt/tags/tag182.xml><?xml version="1.0" encoding="utf-8"?>
<p:tagLst xmlns:a="http://schemas.openxmlformats.org/drawingml/2006/main" xmlns:r="http://schemas.openxmlformats.org/officeDocument/2006/relationships" xmlns:p="http://schemas.openxmlformats.org/presentationml/2006/main">
  <p:tag name="OUTPUTDPI" val="1200"/>
  <p:tag name="ORIGINALHEIGHT" val="2538.433"/>
  <p:tag name="ORIGINALWIDTH" val="4929.884"/>
  <p:tag name="LATEXADDIN" val="\documentclass{article}&#10;&#10;\usepackage{bm}&#10;\usepackage{amsmath}&#10;\usepackage{amssymb}&#10;\usepackage{textcomp}&#10;\usepackage[margin=1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itemize}&#10;\item[-] Express $y''$ in terms of the space charge forces&#10;\[ y'' = \frac{1}{\beta^2 c^2}\frac{d^2}{dt^2}y = \frac{1}{\beta^2 c^2}\frac{F^{SC}_y}{m\gamma}&#10;  = \frac{2 R_0\lambda}{e\beta^2\gamma^3 a^2}\,y\hspace*{6cm}~&#10;\]\vspace*{1mm}&#10;&#10;\item[-] Generalize Hill's equation to include the defocusing space charge term&#10;\[&#10;\left.&#10;\begin{aligned}&#10;  y'' + K_y(s)\,y + K^{SC}_y(s)\,y = 0\\&#10;  K^{SC}_y = -\frac{2 r_0\lambda}{e\beta^2\gamma^3\,a^2(s)}&#10;\end{aligned}&#10;\right\}&#10;\;\Longrightarrow\;&#10;y'' + \left(K_y(s) - \frac{2 r_0\lambda}{e \beta^2\gamma^3\,a^2(s)}\right)\,y = 0&#10;\]\vspace*{1mm}&#10;&#10;\item[-] Calculate the tune shift treating space charge like a focusing error&#10;\[\Delta Q_y = \frac{1}{4\pi} \oint K^{SC}_y(s) \beta_y(s)\,ds &#10;  = -\frac{1}{4\pi} \oint \frac{2 r_0\lambda\beta_y(s)}{e\beta^2\gamma^3\,a^2(s)}\,ds&#10;  = -\frac{r_0 R\lambda}{e\beta^2\gamma^3} \left&lt;\frac{\beta_y(s)}{a^2(s)}\right&gt;\]&#10;\end{itemize}&#10;&#10;\end{document}"/>
  <p:tag name="IGUANATEXSIZE" val="17"/>
  <p:tag name="IGUANATEXCURSOR" val="792"/>
  <p:tag name="TRANSPARENCY" val="True"/>
  <p:tag name="FILENAME" val=""/>
  <p:tag name="LATEXENGINEID" val="0"/>
  <p:tag name="TEMPFOLDER" val="c:\temp\"/>
  <p:tag name="LATEXFORMHEIGHT" val="463.5"/>
  <p:tag name="LATEXFORMWIDTH" val="795.75"/>
  <p:tag name="LATEXFORMWRAP" val="True"/>
  <p:tag name="BITMAPVECTOR" val="0"/>
</p:tagLst>
</file>

<file path=ppt/tags/tag183.xml><?xml version="1.0" encoding="utf-8"?>
<p:tagLst xmlns:a="http://schemas.openxmlformats.org/drawingml/2006/main" xmlns:r="http://schemas.openxmlformats.org/officeDocument/2006/relationships" xmlns:p="http://schemas.openxmlformats.org/presentationml/2006/main">
  <p:tag name="OUTPUTDPI" val="1200"/>
  <p:tag name="ORIGINALHEIGHT" val="269.9662"/>
  <p:tag name="ORIGINALWIDTH" val="1742.032"/>
  <p:tag name="LATEXADDIN" val="\documentclass{article}&#10;&#10;\usepackage{bm}&#10;\usepackage{amsmath}&#10;\usepackage{amssymb}&#10;\usepackage{textcomp}&#10;\usepackage[margin=1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small&#10;\[&#10;  F_y = \frac{e\lambda}{2\pi\epsilon_0\gamma^2 a^2}\,y\,,\quad r_0 = \frac{e^2}{4\pi\epsilon_0 m c^2}&#10;\]&#10;&#10;\end{document}"/>
  <p:tag name="IGUANATEXSIZE" val="17"/>
  <p:tag name="IGUANATEXCURSOR" val="675"/>
  <p:tag name="TRANSPARENCY" val="True"/>
  <p:tag name="FILENAME" val=""/>
  <p:tag name="LATEXENGINEID" val="0"/>
  <p:tag name="TEMPFOLDER" val="c:\temp\"/>
  <p:tag name="LATEXFORMHEIGHT" val="463.5"/>
  <p:tag name="LATEXFORMWIDTH" val="795.75"/>
  <p:tag name="LATEXFORMWRAP" val="True"/>
  <p:tag name="BITMAPVECTOR" val="0"/>
</p:tagLst>
</file>

<file path=ppt/tags/tag184.xml><?xml version="1.0" encoding="utf-8"?>
<p:tagLst xmlns:a="http://schemas.openxmlformats.org/drawingml/2006/main" xmlns:r="http://schemas.openxmlformats.org/officeDocument/2006/relationships" xmlns:p="http://schemas.openxmlformats.org/presentationml/2006/main">
  <p:tag name="OUTPUTDPI" val="1200"/>
  <p:tag name="ORIGINALHEIGHT" val="728.159"/>
  <p:tag name="ORIGINALWIDTH" val="3103.862"/>
  <p:tag name="LATEXADDIN" val="\documentclass{article}&#10;&#10;\usepackage{bm}&#10;\usepackage{amsmath}&#10;\usepackage{amssymb}&#10;\usepackage{textcomp}&#10;\usepackage[margin=0.7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left.&#10;\begin{aligned}&#10;  \Delta Q_{x,y} &amp;= -\frac{r_0 R\lambda}{e\beta^2\gamma^3} \left&lt;\frac{\beta_{x,y}(s)}{a^2(s)}\right&gt;\\&#10;  a(s) &amp;= \sqrt{\frac{\beta_{x,y}(s) \hat{\varepsilon}^n_{x,y}}{\beta\gamma}}&#10;\end{aligned}&#10;\right\}&#10;\;\Longrightarrow\;&#10;\Delta Q_{x,y} = -\frac{r_0 R\lambda}{e\beta\gamma^2 \hat{\varepsilon}^n_{x,y}}\hspace*{2cm}&#10;\]&#10;&#10;\end{document}"/>
  <p:tag name="IGUANATEXSIZE" val="18"/>
  <p:tag name="IGUANATEXCURSOR" val="908"/>
  <p:tag name="TRANSPARENCY" val="True"/>
  <p:tag name="FILENAME" val=""/>
  <p:tag name="LATEXENGINEID" val="0"/>
  <p:tag name="TEMPFOLDER" val="c:\temp\"/>
  <p:tag name="LATEXFORMHEIGHT" val="484.5"/>
  <p:tag name="LATEXFORMWIDTH" val="831.75"/>
  <p:tag name="LATEXFORMWRAP" val="True"/>
  <p:tag name="BITMAPVECTOR" val="0"/>
</p:tagLst>
</file>

<file path=ppt/tags/tag185.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353.956"/>
  <p:tag name="LATEXADDIN" val="\documentclass{article}&#10;\usepackage{amsmath}&#10;\pagestyle{empty}&#10;\begin{document}&#10;&#10;&#10;\[&#10;r_0 = \frac{e^2}{4\pi\epsilon_0 m c^2} = \left\{&#10;\begin{aligned}&#10;  &amp;1.54\cdot 10^{-18}\textrm{ m (proton)}\\&#10;  &amp;2.82\cdot 10^{-15}\textrm{ m (electron)}&#10;\end{aligned}&#10;\right.&#10;\]&#10;&#10;\end{document}"/>
  <p:tag name="IGUANATEXSIZE" val="15"/>
  <p:tag name="IGUANATEXCURSOR" val="263"/>
  <p:tag name="TRANSPARENCY" val="True"/>
  <p:tag name="FILENAME" val=""/>
  <p:tag name="LATEXENGINEID" val="0"/>
  <p:tag name="TEMPFOLDER" val="c:\temp\"/>
  <p:tag name="LATEXFORMHEIGHT" val="312"/>
  <p:tag name="LATEXFORMWIDTH" val="384"/>
  <p:tag name="LATEXFORMWRAP" val="True"/>
  <p:tag name="BITMAPVECTOR" val="0"/>
</p:tagLst>
</file>

<file path=ppt/tags/tag186.xml><?xml version="1.0" encoding="utf-8"?>
<p:tagLst xmlns:a="http://schemas.openxmlformats.org/drawingml/2006/main" xmlns:r="http://schemas.openxmlformats.org/officeDocument/2006/relationships" xmlns:p="http://schemas.openxmlformats.org/presentationml/2006/main">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BrickRed}&#10;&#10;\pagestyle{empty}&#10;\begin{document}&#10;\[&#10;x&#10;\]&#10;\end{document}"/>
  <p:tag name="IGUANATEXSIZE" val="14"/>
  <p:tag name="IGUANATEXCURSOR" val="693"/>
  <p:tag name="TRANSPARENCY" val="True"/>
  <p:tag name="FILENAME" val=""/>
  <p:tag name="INPUTTYPE" val="0"/>
  <p:tag name="LATEXENGINEID" val="0"/>
  <p:tag name="TEMPFOLDER" val="c:\temp\"/>
</p:tagLst>
</file>

<file path=ppt/tags/tag187.xml><?xml version="1.0" encoding="utf-8"?>
<p:tagLst xmlns:a="http://schemas.openxmlformats.org/drawingml/2006/main" xmlns:r="http://schemas.openxmlformats.org/officeDocument/2006/relationships" xmlns:p="http://schemas.openxmlformats.org/presentationml/2006/main">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BrickRed}&#10;&#10;\pagestyle{empty}&#10;\begin{document}&#10;\[&#10;y&#10;\]&#10;\end{document}"/>
  <p:tag name="IGUANATEXSIZE" val="14"/>
  <p:tag name="IGUANATEXCURSOR" val="693"/>
  <p:tag name="TRANSPARENCY" val="True"/>
  <p:tag name="FILENAME" val=""/>
  <p:tag name="INPUTTYPE" val="0"/>
  <p:tag name="LATEXENGINEID" val="0"/>
  <p:tag name="TEMPFOLDER" val="c:\temp\"/>
</p:tagLst>
</file>

<file path=ppt/tags/tag188.xml><?xml version="1.0" encoding="utf-8"?>
<p:tagLst xmlns:a="http://schemas.openxmlformats.org/drawingml/2006/main" xmlns:r="http://schemas.openxmlformats.org/officeDocument/2006/relationships" xmlns:p="http://schemas.openxmlformats.org/presentationml/2006/main">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BrickRed}&#10;&#10;\pagestyle{empty}&#10;\begin{document}&#10;\[&#10;z&#10;\]&#10;\end{document}"/>
  <p:tag name="IGUANATEXSIZE" val="14"/>
  <p:tag name="IGUANATEXCURSOR" val="693"/>
  <p:tag name="TRANSPARENCY" val="True"/>
  <p:tag name="FILENAME" val=""/>
  <p:tag name="INPUTTYPE" val="0"/>
  <p:tag name="LATEXENGINEID" val="0"/>
  <p:tag name="TEMPFOLDER" val="c:\temp\"/>
</p:tagLst>
</file>

<file path=ppt/tags/tag189.xml><?xml version="1.0" encoding="utf-8"?>
<p:tagLst xmlns:a="http://schemas.openxmlformats.org/drawingml/2006/main" xmlns:r="http://schemas.openxmlformats.org/officeDocument/2006/relationships" xmlns:p="http://schemas.openxmlformats.org/presentationml/2006/main">
  <p:tag name="ORIGINALHEIGHT" val="899.8875"/>
  <p:tag name="ORIGINALWIDTH" val="1386.57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10;\left.&#10;\begin{pmatrix}&#10;x_i\\x_i'&#10;\end{pmatrix}\right|_{k+1} &amp;=&#10;\mathcal{M}_i&#10;\left.&#10;\begin{pmatrix}&#10;x_i\\x_i'&#10;\end{pmatrix}\right|_k\\&#10;%%&#10;\left.&#10;\begin{pmatrix}&#10;z_i\\\delta_i&#10;\end{pmatrix}\right|_{k+1} &amp;=&#10;\mathcal{I}\left[&#10;\left.&#10;\begin{pmatrix}&#10;z_i\\\delta_i&#10;\end{pmatrix}\right|_k&#10;\right]\\&#10;%%&#10;\left.&#10;\begin{pmatrix}&#10;x_i'&#10;\end{pmatrix}\right|_{k+1} &amp;=&#10;\left.&#10;\begin{pmatrix}&#10;x_i'&#10;\end{pmatrix}\right|_k&#10;+&#10;\mathcal{WK}&#10;\end{align*}&#10;\end{document}"/>
  <p:tag name="IGUANATEXSIZE" val="18"/>
  <p:tag name="IGUANATEXCURSOR" val="780"/>
  <p:tag name="TRANSPARENCY" val="True"/>
  <p:tag name="FILENAME" val=""/>
  <p:tag name="INPUTTYPE" val="0"/>
  <p:tag name="LATEXENGINEID" val="0"/>
  <p:tag name="TEMPFOLDER" val="c:\temp\"/>
</p:tagLst>
</file>

<file path=ppt/tags/tag19.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900"/>
  <p:tag name="ORIGINALHEIGHT" val="323.2096"/>
  <p:tag name="ORIGINALWIDTH" val="75.74055"/>
  <p:tag name="LATEXADDIN" val="\documentclass{article}&#10;&#10;\usepackage{bm}&#10;\usepackage{amsmath}&#10;\usepackage{amssymb}&#10;\usepackage{textcomp}&#10;\usepackage[margin=2.3in]{geometry}&#10;\usepackage[svgnames,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10;\pagestyle{empty}&#10;\begin{document}&#10;&#10;\color{DarkOrange}&#10;\[\bm{s}\]&#10;%\vspace*{-1mm}&#10;&#10;\color{DimGray}&#10;\[\bm{C}\]&#10;&#10;\end{document}"/>
  <p:tag name="IGUANATEXSIZE" val="18"/>
  <p:tag name="IGUANATEXCURSOR" val="764"/>
  <p:tag name="TRANSPARENCY" val="True"/>
  <p:tag name="FILENAME" val=""/>
  <p:tag name="LATEXENGINEID" val="0"/>
  <p:tag name="TEMPFOLDER" val="c:\temp\"/>
  <p:tag name="LATEXFORMHEIGHT" val="423.75"/>
  <p:tag name="LATEXFORMWIDTH" val="633.75"/>
  <p:tag name="LATEXFORMWRAP" val="True"/>
  <p:tag name="BITMAPVECTOR" val="0"/>
</p:tagLst>
</file>

<file path=ppt/tags/tag20.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21.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22.xml><?xml version="1.0" encoding="utf-8"?>
<p:tagLst xmlns:a="http://schemas.openxmlformats.org/drawingml/2006/main" xmlns:r="http://schemas.openxmlformats.org/officeDocument/2006/relationships" xmlns:p="http://schemas.openxmlformats.org/presentationml/2006/main">
  <p:tag name="OUTPUTDPI" val="1200"/>
  <p:tag name="ORIGINALHEIGHT" val="470.9411"/>
  <p:tag name="ORIGINALWIDTH" val="5432.321"/>
  <p:tag name="LATEXADDIN" val="\documentclass{article}&#10;&#10;\usepackage[fleqn]{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E_x = \frac{Q}{2\epsilon_0\sqrt{2\pi\left(\sigma_x^2-\sigma_y^2\right)}}&#10;  \operatorname{Im}\left[&#10;w\left(\frac{x+iy}{2\sqrt{\sigma_x^2-\sigma_y^2}}\right)&#10;  - \exp\left(&#10;  -\frac{x^2}{2\sigma_x^2} + \frac{y^2}{2\sigma_y^2}\right)\,&#10;  w\left(\frac{x\frac{\sigma_x}{\sigma_y} + iy\frac{\sigma_x}{\sigma_y}}{2\sqrt{\sigma_x^2-\sigma_y^2}}\right)&#10;\right]\,,\sigma_x&gt;\sigma_y&#10;\]&#10;\end{document}"/>
  <p:tag name="IGUANATEXSIZE" val="18"/>
  <p:tag name="IGUANATEXCURSOR" val="1067"/>
  <p:tag name="TRANSPARENCY" val="True"/>
  <p:tag name="FILENAME" val=""/>
  <p:tag name="LATEXENGINEID" val="0"/>
  <p:tag name="TEMPFOLDER" val="c:\temp\"/>
  <p:tag name="LATEXFORMHEIGHT" val="312"/>
  <p:tag name="LATEXFORMWIDTH" val="384"/>
  <p:tag name="LATEXFORMWRAP" val="True"/>
  <p:tag name="BITMAPVECTOR" val="0"/>
</p:tagLst>
</file>

<file path=ppt/tags/tag23.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24.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25.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26.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27.xml><?xml version="1.0" encoding="utf-8"?>
<p:tagLst xmlns:a="http://schemas.openxmlformats.org/drawingml/2006/main" xmlns:r="http://schemas.openxmlformats.org/officeDocument/2006/relationships" xmlns:p="http://schemas.openxmlformats.org/presentationml/2006/main">
  <p:tag name="OUTPUTDPI" val="1200"/>
  <p:tag name="ORIGINALHEIGHT" val="689.9138"/>
  <p:tag name="ORIGINALWIDTH" val="1951.256"/>
  <p:tag name="LATEXADDIN" val="\documentclass{article}&#10;&#10;\usepackage[fleqn]{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egin{align*}&#10;(\vec{q}, \vec{p})_N = (&#10;&amp; x_1, p_{x1}, y_1, p_{y1}, z_1, p_{z1},\\&#10;&amp; x_2, p_{x2}, y_2, p_{y2}, z_1, p_{z2},\\&#10;&amp; \ldots \ldots\\&#10;% &amp; x_{N-1}, p_{xN-1}, y_{N-1}, p_{yN-1}, z_{N-1}, p_{zN-1},\\&#10;&amp; x_N, p_{xN}, y_1, p_{yN}, z_N, p_{zN}&#10;)&#10;\end{align*}&#10;&#10;\end{document}"/>
  <p:tag name="IGUANATEXSIZE" val="20"/>
  <p:tag name="IGUANATEXCURSOR" val="840"/>
  <p:tag name="TRANSPARENCY" val="True"/>
  <p:tag name="FILENAME" val=""/>
  <p:tag name="LATEXENGINEID" val="0"/>
  <p:tag name="TEMPFOLDER" val="c:\temp\"/>
  <p:tag name="LATEXFORMHEIGHT" val="312"/>
  <p:tag name="LATEXFORMWIDTH" val="466.5"/>
  <p:tag name="LATEXFORMWRAP" val="True"/>
  <p:tag name="BITMAPVECTOR" val="0"/>
</p:tagLst>
</file>

<file path=ppt/tags/tag28.xml><?xml version="1.0" encoding="utf-8"?>
<p:tagLst xmlns:a="http://schemas.openxmlformats.org/drawingml/2006/main" xmlns:r="http://schemas.openxmlformats.org/officeDocument/2006/relationships" xmlns:p="http://schemas.openxmlformats.org/presentationml/2006/main">
  <p:tag name="OUTPUTDPI" val="1200"/>
  <p:tag name="ORIGINALHEIGHT" val="129.7338"/>
  <p:tag name="ORIGINALWIDTH" val="1720.285"/>
  <p:tag name="LATEXADDIN" val="\documentclass{article}&#10;&#10;\usepackage[fleqn]{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egin{align*}&#10;(\vec{q}, \vec{p})_1 = (&#10;&amp; x_1, p_{x1}, y_1, p_{y1}, z_1, p_{z1}&#10;)&#10;\end{align*}&#10;&#10;\end{document}"/>
  <p:tag name="IGUANATEXSIZE" val="20"/>
  <p:tag name="IGUANATEXCURSOR" val="729"/>
  <p:tag name="TRANSPARENCY" val="True"/>
  <p:tag name="FILENAME" val=""/>
  <p:tag name="LATEXENGINEID" val="0"/>
  <p:tag name="TEMPFOLDER" val="c:\temp\"/>
  <p:tag name="LATEXFORMHEIGHT" val="312"/>
  <p:tag name="LATEXFORMWIDTH" val="466.5"/>
  <p:tag name="LATEXFORMWRAP" val="True"/>
  <p:tag name="BITMAPVECTOR" val="0"/>
</p:tagLst>
</file>

<file path=ppt/tags/tag29.xml><?xml version="1.0" encoding="utf-8"?>
<p:tagLst xmlns:a="http://schemas.openxmlformats.org/drawingml/2006/main" xmlns:r="http://schemas.openxmlformats.org/officeDocument/2006/relationships" xmlns:p="http://schemas.openxmlformats.org/presentationml/2006/main">
  <p:tag name="OUTPUTDPI" val="1200"/>
  <p:tag name="ORIGINALHEIGHT" val="124.4844"/>
  <p:tag name="ORIGINALWIDTH" val="513.6857"/>
  <p:tag name="LATEXADDIN" val="\documentclass{article}&#10;&#10;\usepackage{bm}&#10;\usepackage{amsmath}&#10;\usepackage{amssymb}&#10;\usepackage{textcomp}&#10;\usepackage[dvipsnames,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m{\psi(\vec{q},\vec{p},t)}&#10;\]&#10;\end{document}"/>
  <p:tag name="IGUANATEXSIZE" val="21"/>
  <p:tag name="IGUANATEXCURSOR" val="729"/>
  <p:tag name="TRANSPARENCY" val="True"/>
  <p:tag name="FILENAME" val=""/>
  <p:tag name="LATEXENGINEID" val="0"/>
  <p:tag name="TEMPFOLDER" val="c:\temp\"/>
  <p:tag name="LATEXFORMHEIGHT" val="312"/>
  <p:tag name="LATEXFORMWIDTH" val="466.5"/>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900"/>
  <p:tag name="ORIGINALHEIGHT" val="488.9389"/>
  <p:tag name="ORIGINALWIDTH" val="230.2212"/>
  <p:tag name="LATEXADDIN" val="\documentclass{article}&#10;&#10;\usepackage{bm}&#10;\usepackage{amsmath}&#10;\usepackage{amssymb}&#10;\usepackage{textcomp}&#10;\usepackage[margin=2.3in]{geometry}&#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10;\pagestyle{empty}&#10;\begin{document}&#10;&#10;\color{Red}&#10;\[\bm{(x, y)}\]&#10;\vspace*{+1mm}&#10;&#10;\color{RoyalBlue}&#10;\[\bm{z}\]&#10;&#10;\end{document}"/>
  <p:tag name="IGUANATEXSIZE" val="18"/>
  <p:tag name="IGUANATEXCURSOR" val="764"/>
  <p:tag name="TRANSPARENCY" val="True"/>
  <p:tag name="FILENAME" val=""/>
  <p:tag name="LATEXENGINEID" val="0"/>
  <p:tag name="TEMPFOLDER" val="c:\temp\"/>
  <p:tag name="LATEXFORMHEIGHT" val="423.75"/>
  <p:tag name="LATEXFORMWIDTH" val="633.75"/>
  <p:tag name="LATEXFORMWRAP" val="True"/>
  <p:tag name="BITMAPVECTOR" val="0"/>
</p:tagLst>
</file>

<file path=ppt/tags/tag30.xml><?xml version="1.0" encoding="utf-8"?>
<p:tagLst xmlns:a="http://schemas.openxmlformats.org/drawingml/2006/main" xmlns:r="http://schemas.openxmlformats.org/officeDocument/2006/relationships" xmlns:p="http://schemas.openxmlformats.org/presentationml/2006/main">
  <p:tag name="OUTPUTDPI" val="1200"/>
  <p:tag name="ORIGINALHEIGHT" val="91.48859"/>
  <p:tag name="ORIGINALWIDTH" val="106.486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v_y&#10;\]&#10;\end{document}"/>
  <p:tag name="IGUANATEXSIZE" val="22"/>
  <p:tag name="IGUANATEXCURSOR" val="652"/>
  <p:tag name="TRANSPARENCY" val="True"/>
  <p:tag name="FILENAME" val=""/>
  <p:tag name="LATEXENGINEID" val="0"/>
  <p:tag name="TEMPFOLDER" val="c:\temp\"/>
  <p:tag name="LATEXFORMHEIGHT" val="312"/>
  <p:tag name="LATEXFORMWIDTH" val="384"/>
  <p:tag name="LATEXFORMWRAP" val="True"/>
  <p:tag name="BITMAPVECTOR" val="0"/>
</p:tagLst>
</file>

<file path=ppt/tags/tag31.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32.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33.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34.xml><?xml version="1.0" encoding="utf-8"?>
<p:tagLst xmlns:a="http://schemas.openxmlformats.org/drawingml/2006/main" xmlns:r="http://schemas.openxmlformats.org/officeDocument/2006/relationships" xmlns:p="http://schemas.openxmlformats.org/presentationml/2006/main">
  <p:tag name="OUTPUTDPI" val="1200"/>
  <p:tag name="ORIGINALHEIGHT" val="689.9138"/>
  <p:tag name="ORIGINALWIDTH" val="1951.256"/>
  <p:tag name="LATEXADDIN" val="\documentclass{article}&#10;&#10;\usepackage[fleqn]{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egin{align*}&#10;(\vec{q}, \vec{p})_N = (&#10;&amp; x_1, p_{x1}, y_1, p_{y1}, z_1, p_{z1},\\&#10;&amp; x_2, p_{x2}, y_2, p_{y2}, z_1, p_{z2},\\&#10;&amp; \ldots \ldots\\&#10;% &amp; x_{N-1}, p_{xN-1}, y_{N-1}, p_{yN-1}, z_{N-1}, p_{zN-1},\\&#10;&amp; x_N, p_{xN}, y_1, p_{yN}, z_N, p_{zN}&#10;)&#10;\end{align*}&#10;&#10;\end{document}"/>
  <p:tag name="IGUANATEXSIZE" val="20"/>
  <p:tag name="IGUANATEXCURSOR" val="840"/>
  <p:tag name="TRANSPARENCY" val="True"/>
  <p:tag name="FILENAME" val=""/>
  <p:tag name="LATEXENGINEID" val="0"/>
  <p:tag name="TEMPFOLDER" val="c:\temp\"/>
  <p:tag name="LATEXFORMHEIGHT" val="312"/>
  <p:tag name="LATEXFORMWIDTH" val="466.5"/>
  <p:tag name="LATEXFORMWRAP" val="True"/>
  <p:tag name="BITMAPVECTOR" val="0"/>
</p:tagLst>
</file>

<file path=ppt/tags/tag35.xml><?xml version="1.0" encoding="utf-8"?>
<p:tagLst xmlns:a="http://schemas.openxmlformats.org/drawingml/2006/main" xmlns:r="http://schemas.openxmlformats.org/officeDocument/2006/relationships" xmlns:p="http://schemas.openxmlformats.org/presentationml/2006/main">
  <p:tag name="OUTPUTDPI" val="1200"/>
  <p:tag name="ORIGINALHEIGHT" val="129.7338"/>
  <p:tag name="ORIGINALWIDTH" val="1720.285"/>
  <p:tag name="LATEXADDIN" val="\documentclass{article}&#10;&#10;\usepackage[fleqn]{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egin{align*}&#10;(\vec{q}, \vec{p})_1 = (&#10;&amp; x_1, p_{x1}, y_1, p_{y1}, z_1, p_{z1}&#10;)&#10;\end{align*}&#10;&#10;\end{document}"/>
  <p:tag name="IGUANATEXSIZE" val="20"/>
  <p:tag name="IGUANATEXCURSOR" val="729"/>
  <p:tag name="TRANSPARENCY" val="True"/>
  <p:tag name="FILENAME" val=""/>
  <p:tag name="LATEXENGINEID" val="0"/>
  <p:tag name="TEMPFOLDER" val="c:\temp\"/>
  <p:tag name="LATEXFORMHEIGHT" val="312"/>
  <p:tag name="LATEXFORMWIDTH" val="466.5"/>
  <p:tag name="LATEXFORMWRAP" val="True"/>
  <p:tag name="BITMAPVECTOR" val="0"/>
</p:tagLst>
</file>

<file path=ppt/tags/tag36.xml><?xml version="1.0" encoding="utf-8"?>
<p:tagLst xmlns:a="http://schemas.openxmlformats.org/drawingml/2006/main" xmlns:r="http://schemas.openxmlformats.org/officeDocument/2006/relationships" xmlns:p="http://schemas.openxmlformats.org/presentationml/2006/main">
  <p:tag name="OUTPUTDPI" val="1200"/>
  <p:tag name="ORIGINALHEIGHT" val="124.4844"/>
  <p:tag name="ORIGINALWIDTH" val="513.6857"/>
  <p:tag name="LATEXADDIN" val="\documentclass{article}&#10;&#10;\usepackage{bm}&#10;\usepackage{amsmath}&#10;\usepackage{amssymb}&#10;\usepackage{textcomp}&#10;\usepackage[dvipsnames,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m{\psi(\vec{q},\vec{p},t)}&#10;\]&#10;\end{document}"/>
  <p:tag name="IGUANATEXSIZE" val="21"/>
  <p:tag name="IGUANATEXCURSOR" val="729"/>
  <p:tag name="TRANSPARENCY" val="True"/>
  <p:tag name="FILENAME" val=""/>
  <p:tag name="LATEXENGINEID" val="0"/>
  <p:tag name="TEMPFOLDER" val="c:\temp\"/>
  <p:tag name="LATEXFORMHEIGHT" val="312"/>
  <p:tag name="LATEXFORMWIDTH" val="466.5"/>
  <p:tag name="LATEXFORMWRAP" val="True"/>
  <p:tag name="BITMAPVECTOR" val="0"/>
</p:tagLst>
</file>

<file path=ppt/tags/tag37.xml><?xml version="1.0" encoding="utf-8"?>
<p:tagLst xmlns:a="http://schemas.openxmlformats.org/drawingml/2006/main" xmlns:r="http://schemas.openxmlformats.org/officeDocument/2006/relationships" xmlns:p="http://schemas.openxmlformats.org/presentationml/2006/main">
  <p:tag name="OUTPUTDPI" val="1200"/>
  <p:tag name="ORIGINALHEIGHT" val="1091.114"/>
  <p:tag name="ORIGINALWIDTH" val="2781.402"/>
  <p:tag name="LATEXADDIN" val="\documentclass{article}&#10;&#10;\usepackage{bm}&#10;\usepackage{amsmath}&#10;\usepackage{amssymb}&#10;\usepackage{textcomp}&#10;\usepackage[margin=2.7in]{geometry}&#10;\usepackage[dvipsnames,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noindent&#10;\small The probability P (at any time $t$) to find a given particle at state $(\vec{q},\vec{p})$:\normalsize&#10;\[\bm{P\Bigr|_{(\vec{q},\vec{p}); t} = \frac{1}{N}\,\psi(\vec{q}, \vec{p}, t)}\]&#10;\small Normalization:~~\normalsize &#10;$\bm{1 = \displaystyle \frac{1}{N} \int \bm{\psi(\vec{q},\vec{p},t)}\,d\vec{q}d\vec{p}}$&#10;\end{document}"/>
  <p:tag name="IGUANATEXSIZE" val="19"/>
  <p:tag name="IGUANATEXCURSOR" val="979"/>
  <p:tag name="TRANSPARENCY" val="True"/>
  <p:tag name="FILENAME" val=""/>
  <p:tag name="LATEXENGINEID" val="0"/>
  <p:tag name="TEMPFOLDER" val="c:\temp\"/>
  <p:tag name="LATEXFORMHEIGHT" val="312"/>
  <p:tag name="LATEXFORMWIDTH" val="466.5"/>
  <p:tag name="LATEXFORMWRAP" val="True"/>
  <p:tag name="BITMAPVECTOR" val="0"/>
</p:tagLst>
</file>

<file path=ppt/tags/tag38.xml><?xml version="1.0" encoding="utf-8"?>
<p:tagLst xmlns:a="http://schemas.openxmlformats.org/drawingml/2006/main" xmlns:r="http://schemas.openxmlformats.org/officeDocument/2006/relationships" xmlns:p="http://schemas.openxmlformats.org/presentationml/2006/main">
  <p:tag name="OUTPUTDPI" val="1200"/>
  <p:tag name="ORIGINALHEIGHT" val="91.48859"/>
  <p:tag name="ORIGINALWIDTH" val="106.486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v_y&#10;\]&#10;\end{document}"/>
  <p:tag name="IGUANATEXSIZE" val="22"/>
  <p:tag name="IGUANATEXCURSOR" val="652"/>
  <p:tag name="TRANSPARENCY" val="True"/>
  <p:tag name="FILENAME" val=""/>
  <p:tag name="LATEXENGINEID" val="0"/>
  <p:tag name="TEMPFOLDER" val="c:\temp\"/>
  <p:tag name="LATEXFORMHEIGHT" val="312"/>
  <p:tag name="LATEXFORMWIDTH" val="384"/>
  <p:tag name="LATEXFORMWRAP" val="True"/>
  <p:tag name="BITMAPVECTOR" val="0"/>
</p:tagLst>
</file>

<file path=ppt/tags/tag39.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900"/>
  <p:tag name="ORIGINALHEIGHT" val="280.465"/>
  <p:tag name="ORIGINALWIDTH" val="1283.839"/>
  <p:tag name="LATEXADDIN" val="\documentclass{article}&#10;&#10;\usepackage{bm}&#10;\usepackage{amsmath}&#10;\usepackage{amssymb}&#10;\usepackage{textcomp}&#10;%\usepackage[margin=2.3in]{geometry}&#10;\usepackage[dvipsnames,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10;\pagestyle{empty}&#10;\begin{document}&#10;&#10;\color{OliveGreen}&#10;\[&#10;\Biggl[&#10;\begin{pmatrix}x \\ p_x\end{pmatrix},&#10;\begin{pmatrix}y \\ p_y\end{pmatrix},&#10;\begin{pmatrix}z \\ p_z\end{pmatrix}&#10;\Biggr] \in \Gamma \cong \mathbb{R}^6&#10;\]&#10;&#10;\end{document}"/>
  <p:tag name="IGUANATEXSIZE" val="18"/>
  <p:tag name="IGUANATEXCURSOR" val="771"/>
  <p:tag name="TRANSPARENCY" val="True"/>
  <p:tag name="FILENAME" val=""/>
  <p:tag name="LATEXENGINEID" val="0"/>
  <p:tag name="TEMPFOLDER" val="c:\temp\"/>
  <p:tag name="LATEXFORMHEIGHT" val="423.75"/>
  <p:tag name="LATEXFORMWIDTH" val="633.75"/>
  <p:tag name="LATEXFORMWRAP" val="True"/>
  <p:tag name="BITMAPVECTOR" val="0"/>
</p:tagLst>
</file>

<file path=ppt/tags/tag40.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41.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42.xml><?xml version="1.0" encoding="utf-8"?>
<p:tagLst xmlns:a="http://schemas.openxmlformats.org/drawingml/2006/main" xmlns:r="http://schemas.openxmlformats.org/officeDocument/2006/relationships" xmlns:p="http://schemas.openxmlformats.org/presentationml/2006/main">
  <p:tag name="OUTPUTDPI" val="1200"/>
  <p:tag name="ORIGINALHEIGHT" val="129.7338"/>
  <p:tag name="ORIGINALWIDTH" val="1720.285"/>
  <p:tag name="LATEXADDIN" val="\documentclass{article}&#10;&#10;\usepackage[fleqn]{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egin{align*}&#10;(\vec{q}, \vec{p})_1 = (&#10;&amp; x_1, p_{x1}, y_1, p_{y1}, z_1, p_{z1}&#10;)&#10;\end{align*}&#10;&#10;\end{document}"/>
  <p:tag name="IGUANATEXSIZE" val="20"/>
  <p:tag name="IGUANATEXCURSOR" val="729"/>
  <p:tag name="TRANSPARENCY" val="True"/>
  <p:tag name="FILENAME" val=""/>
  <p:tag name="LATEXENGINEID" val="0"/>
  <p:tag name="TEMPFOLDER" val="c:\temp\"/>
  <p:tag name="LATEXFORMHEIGHT" val="312"/>
  <p:tag name="LATEXFORMWIDTH" val="466.5"/>
  <p:tag name="LATEXFORMWRAP" val="True"/>
  <p:tag name="BITMAPVECTOR" val="0"/>
</p:tagLst>
</file>

<file path=ppt/tags/tag43.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1391.076"/>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egin{align*}&#10;\varepsilon_x^{n,\textrm{rms}} &amp;= \sqrt{\sigma_x^2\sigma_{p_x}^2 - \sigma_x\sigma_{p_x}}&#10;\end{align*}&#10;&#10;\end{document}"/>
  <p:tag name="IGUANATEXSIZE" val="19"/>
  <p:tag name="IGUANATEXCURSOR" val="730"/>
  <p:tag name="TRANSPARENCY" val="True"/>
  <p:tag name="FILENAME" val=""/>
  <p:tag name="LATEXENGINEID" val="0"/>
  <p:tag name="TEMPFOLDER" val="c:\temp\"/>
  <p:tag name="LATEXFORMHEIGHT" val="312"/>
  <p:tag name="LATEXFORMWIDTH" val="384"/>
  <p:tag name="LATEXFORMWRAP" val="True"/>
  <p:tag name="BITMAPVECTOR" val="0"/>
</p:tagLst>
</file>

<file path=ppt/tags/tag44.xml><?xml version="1.0" encoding="utf-8"?>
<p:tagLst xmlns:a="http://schemas.openxmlformats.org/drawingml/2006/main" xmlns:r="http://schemas.openxmlformats.org/officeDocument/2006/relationships" xmlns:p="http://schemas.openxmlformats.org/presentationml/2006/main">
  <p:tag name="OUTPUTDPI" val="1200"/>
  <p:tag name="ORIGINALHEIGHT" val="929.8838"/>
  <p:tag name="ORIGINALWIDTH" val="1955.006"/>
  <p:tag name="LATEXADDIN" val="\documentclass{article}&#10;&#10;\usepackage{amsmath}&#10;\usepackage{amssymb}&#10;\usepackage{textcomp}&#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N &amp;= \int \psi\left(\vec{q},\vec{p}\right)\,d\vec{q} d\vec{p}\\&#10;\langle x\rangle &amp;= \frac{1}{N}\int &#10;    x \cdot \psi\left(\vec{q}, \vec{p}\right)\,d\vec{q} d\vec{p}\\&#10;\sigma_x^2 &amp;= \frac{1}{N}\int&#10;    \left(x - \langle x\rangle\right)^2 \cdot \psi\left(\vec{q}, \vec{p}\right)\,d\vec{q} d\vec{p}\\&#10;\end{align*}&#10;&#10;\end{document}"/>
  <p:tag name="IGUANATEXSIZE" val="19"/>
  <p:tag name="IGUANATEXCURSOR" val="835"/>
  <p:tag name="TRANSPARENCY" val="True"/>
  <p:tag name="FILENAME" val=""/>
  <p:tag name="LATEXENGINEID" val="0"/>
  <p:tag name="TEMPFOLDER" val="c:\temp\"/>
  <p:tag name="LATEXFORMHEIGHT" val="525.75"/>
  <p:tag name="LATEXFORMWIDTH" val="1265.25"/>
  <p:tag name="LATEXFORMWRAP" val="True"/>
  <p:tag name="BITMAPVECTOR" val="0"/>
</p:tagLst>
</file>

<file path=ppt/tags/tag45.xml><?xml version="1.0" encoding="utf-8"?>
<p:tagLst xmlns:a="http://schemas.openxmlformats.org/drawingml/2006/main" xmlns:r="http://schemas.openxmlformats.org/officeDocument/2006/relationships" xmlns:p="http://schemas.openxmlformats.org/presentationml/2006/main">
  <p:tag name="OUTPUTDPI" val="1200"/>
  <p:tag name="ORIGINALHEIGHT" val="130.4837"/>
  <p:tag name="ORIGINALWIDTH" val="2439.445"/>
  <p:tag name="LATEXADDIN" val="\documentclass{article}&#10;&#10;\usepackage{amsmath}&#10;\usepackage{amssymb}&#10;\usepackage{textcomp}&#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with similar definitions for $\langle y\rangle, \sigma_y, \langle z\rangle, \sigma_z$&#10;&#10;\end{document}"/>
  <p:tag name="IGUANATEXSIZE" val="17"/>
  <p:tag name="IGUANATEXCURSOR" val="515"/>
  <p:tag name="TRANSPARENCY" val="True"/>
  <p:tag name="FILENAME" val=""/>
  <p:tag name="LATEXENGINEID" val="0"/>
  <p:tag name="TEMPFOLDER" val="c:\temp\"/>
  <p:tag name="LATEXFORMHEIGHT" val="525.75"/>
  <p:tag name="LATEXFORMWIDTH" val="1265.25"/>
  <p:tag name="LATEXFORMWRAP" val="True"/>
  <p:tag name="BITMAPVECTOR" val="0"/>
</p:tagLst>
</file>

<file path=ppt/tags/tag46.xml><?xml version="1.0" encoding="utf-8"?>
<p:tagLst xmlns:a="http://schemas.openxmlformats.org/drawingml/2006/main" xmlns:r="http://schemas.openxmlformats.org/officeDocument/2006/relationships" xmlns:p="http://schemas.openxmlformats.org/presentationml/2006/main">
  <p:tag name="OUTPUTDPI" val="1200"/>
  <p:tag name="ORIGINALHEIGHT" val="91.48859"/>
  <p:tag name="ORIGINALWIDTH" val="106.486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v_y&#10;\]&#10;\end{document}"/>
  <p:tag name="IGUANATEXSIZE" val="22"/>
  <p:tag name="IGUANATEXCURSOR" val="652"/>
  <p:tag name="TRANSPARENCY" val="True"/>
  <p:tag name="FILENAME" val=""/>
  <p:tag name="LATEXENGINEID" val="0"/>
  <p:tag name="TEMPFOLDER" val="c:\temp\"/>
  <p:tag name="LATEXFORMHEIGHT" val="312"/>
  <p:tag name="LATEXFORMWIDTH" val="384"/>
  <p:tag name="LATEXFORMWRAP" val="True"/>
  <p:tag name="BITMAPVECTOR" val="0"/>
</p:tagLst>
</file>

<file path=ppt/tags/tag47.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48.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49.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50.xml><?xml version="1.0" encoding="utf-8"?>
<p:tagLst xmlns:a="http://schemas.openxmlformats.org/drawingml/2006/main" xmlns:r="http://schemas.openxmlformats.org/officeDocument/2006/relationships" xmlns:p="http://schemas.openxmlformats.org/presentationml/2006/main">
  <p:tag name="OUTPUTDPI" val="1200"/>
  <p:tag name="ORIGINALHEIGHT" val="129.7338"/>
  <p:tag name="ORIGINALWIDTH" val="1720.285"/>
  <p:tag name="LATEXADDIN" val="\documentclass{article}&#10;&#10;\usepackage[fleqn]{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egin{align*}&#10;(\vec{q}, \vec{p})_1 = (&#10;&amp; x_1, p_{x1}, y_1, p_{y1}, z_1, p_{z1}&#10;)&#10;\end{align*}&#10;&#10;\end{document}"/>
  <p:tag name="IGUANATEXSIZE" val="20"/>
  <p:tag name="IGUANATEXCURSOR" val="729"/>
  <p:tag name="TRANSPARENCY" val="True"/>
  <p:tag name="FILENAME" val=""/>
  <p:tag name="LATEXENGINEID" val="0"/>
  <p:tag name="TEMPFOLDER" val="c:\temp\"/>
  <p:tag name="LATEXFORMHEIGHT" val="312"/>
  <p:tag name="LATEXFORMWIDTH" val="466.5"/>
  <p:tag name="LATEXFORMWRAP" val="True"/>
  <p:tag name="BITMAPVECTOR" val="0"/>
</p:tagLst>
</file>

<file path=ppt/tags/tag51.xml><?xml version="1.0" encoding="utf-8"?>
<p:tagLst xmlns:a="http://schemas.openxmlformats.org/drawingml/2006/main" xmlns:r="http://schemas.openxmlformats.org/officeDocument/2006/relationships" xmlns:p="http://schemas.openxmlformats.org/presentationml/2006/main">
  <p:tag name="OUTPUTDPI" val="1200"/>
  <p:tag name="ORIGINALHEIGHT" val="91.48859"/>
  <p:tag name="ORIGINALWIDTH" val="106.486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v_y&#10;\]&#10;\end{document}"/>
  <p:tag name="IGUANATEXSIZE" val="22"/>
  <p:tag name="IGUANATEXCURSOR" val="652"/>
  <p:tag name="TRANSPARENCY" val="True"/>
  <p:tag name="FILENAME" val=""/>
  <p:tag name="LATEXENGINEID" val="0"/>
  <p:tag name="TEMPFOLDER" val="c:\temp\"/>
  <p:tag name="LATEXFORMHEIGHT" val="312"/>
  <p:tag name="LATEXFORMWIDTH" val="384"/>
  <p:tag name="LATEXFORMWRAP" val="True"/>
  <p:tag name="BITMAPVECTOR" val="0"/>
</p:tagLst>
</file>

<file path=ppt/tags/tag52.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53.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54.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55.xml><?xml version="1.0" encoding="utf-8"?>
<p:tagLst xmlns:a="http://schemas.openxmlformats.org/drawingml/2006/main" xmlns:r="http://schemas.openxmlformats.org/officeDocument/2006/relationships" xmlns:p="http://schemas.openxmlformats.org/presentationml/2006/main">
  <p:tag name="TIMING" val="|76.7|7.2|25.4"/>
</p:tagLst>
</file>

<file path=ppt/tags/tag56.xml><?xml version="1.0" encoding="utf-8"?>
<p:tagLst xmlns:a="http://schemas.openxmlformats.org/drawingml/2006/main" xmlns:r="http://schemas.openxmlformats.org/officeDocument/2006/relationships" xmlns:p="http://schemas.openxmlformats.org/presentationml/2006/main">
  <p:tag name="ORIGINALHEIGHT" val="623.922"/>
  <p:tag name="ORIGINALWIDTH" val="1536.55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varepsilon_\perp &amp;= \beta\gamma&#10;\sqrt{\langle x^2 \rangle \langle x'^2 \rangle&#10;-\langle xx' \rangle^2}\\&#10;&amp;= \beta\gamma\sigma_x\sigma_{x'}\\&#10;\varepsilon_\parallel &amp;= 4\pi\sigma_z\sigma_\delta\frac{p_0}{e}&#10;\end{align*}&#10;\end{document}"/>
  <p:tag name="IGUANATEXSIZE" val="18"/>
  <p:tag name="IGUANATEXCURSOR" val="856"/>
  <p:tag name="TRANSPARENCY" val="True"/>
  <p:tag name="FILENAME" val=""/>
  <p:tag name="INPUTTYPE" val="0"/>
  <p:tag name="LATEXENGINEID" val="0"/>
  <p:tag name="TEMPFOLDER" val="c:\temp\"/>
</p:tagLst>
</file>

<file path=ppt/tags/tag57.xml><?xml version="1.0" encoding="utf-8"?>
<p:tagLst xmlns:a="http://schemas.openxmlformats.org/drawingml/2006/main" xmlns:r="http://schemas.openxmlformats.org/officeDocument/2006/relationships" xmlns:p="http://schemas.openxmlformats.org/presentationml/2006/main">
  <p:tag name="OUTPUTDPI" val="1200"/>
  <p:tag name="ORIGINALHEIGHT" val="129.7338"/>
  <p:tag name="ORIGINALWIDTH" val="1720.285"/>
  <p:tag name="LATEXADDIN" val="\documentclass{article}&#10;&#10;\usepackage[fleqn]{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egin{align*}&#10;(\vec{q}, \vec{p})_1 = (&#10;&amp; x_1, p_{x1}, y_1, p_{y1}, z_1, p_{z1}&#10;)&#10;\end{align*}&#10;&#10;\end{document}"/>
  <p:tag name="IGUANATEXSIZE" val="20"/>
  <p:tag name="IGUANATEXCURSOR" val="729"/>
  <p:tag name="TRANSPARENCY" val="True"/>
  <p:tag name="FILENAME" val=""/>
  <p:tag name="LATEXENGINEID" val="0"/>
  <p:tag name="TEMPFOLDER" val="c:\temp\"/>
  <p:tag name="LATEXFORMHEIGHT" val="312"/>
  <p:tag name="LATEXFORMWIDTH" val="466.5"/>
  <p:tag name="LATEXFORMWRAP" val="True"/>
  <p:tag name="BITMAPVECTOR" val="0"/>
</p:tagLst>
</file>

<file path=ppt/tags/tag58.xml><?xml version="1.0" encoding="utf-8"?>
<p:tagLst xmlns:a="http://schemas.openxmlformats.org/drawingml/2006/main" xmlns:r="http://schemas.openxmlformats.org/officeDocument/2006/relationships" xmlns:p="http://schemas.openxmlformats.org/presentationml/2006/main">
  <p:tag name="OUTPUTDPI" val="1200"/>
  <p:tag name="ORIGINALHEIGHT" val="91.48859"/>
  <p:tag name="ORIGINALWIDTH" val="106.486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v_y&#10;\]&#10;\end{document}"/>
  <p:tag name="IGUANATEXSIZE" val="22"/>
  <p:tag name="IGUANATEXCURSOR" val="652"/>
  <p:tag name="TRANSPARENCY" val="True"/>
  <p:tag name="FILENAME" val=""/>
  <p:tag name="LATEXENGINEID" val="0"/>
  <p:tag name="TEMPFOLDER" val="c:\temp\"/>
  <p:tag name="LATEXFORMHEIGHT" val="312"/>
  <p:tag name="LATEXFORMWIDTH" val="384"/>
  <p:tag name="LATEXFORMWRAP" val="True"/>
  <p:tag name="BITMAPVECTOR" val="0"/>
</p:tagLst>
</file>

<file path=ppt/tags/tag59.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60.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61.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62.xml><?xml version="1.0" encoding="utf-8"?>
<p:tagLst xmlns:a="http://schemas.openxmlformats.org/drawingml/2006/main" xmlns:r="http://schemas.openxmlformats.org/officeDocument/2006/relationships" xmlns:p="http://schemas.openxmlformats.org/presentationml/2006/main">
  <p:tag name="OUTPUTDPI" val="1200"/>
  <p:tag name="ORIGINALHEIGHT" val="129.7338"/>
  <p:tag name="ORIGINALWIDTH" val="1720.285"/>
  <p:tag name="LATEXADDIN" val="\documentclass{article}&#10;&#10;\usepackage[fleqn]{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egin{align*}&#10;(\vec{q}, \vec{p})_1 = (&#10;&amp; x_1, p_{x1}, y_1, p_{y1}, z_1, p_{z1}&#10;)&#10;\end{align*}&#10;&#10;\end{document}"/>
  <p:tag name="IGUANATEXSIZE" val="20"/>
  <p:tag name="IGUANATEXCURSOR" val="729"/>
  <p:tag name="TRANSPARENCY" val="True"/>
  <p:tag name="FILENAME" val=""/>
  <p:tag name="LATEXENGINEID" val="0"/>
  <p:tag name="TEMPFOLDER" val="c:\temp\"/>
  <p:tag name="LATEXFORMHEIGHT" val="312"/>
  <p:tag name="LATEXFORMWIDTH" val="466.5"/>
  <p:tag name="LATEXFORMWRAP" val="True"/>
  <p:tag name="BITMAPVECTOR" val="0"/>
</p:tagLst>
</file>

<file path=ppt/tags/tag63.xml><?xml version="1.0" encoding="utf-8"?>
<p:tagLst xmlns:a="http://schemas.openxmlformats.org/drawingml/2006/main" xmlns:r="http://schemas.openxmlformats.org/officeDocument/2006/relationships" xmlns:p="http://schemas.openxmlformats.org/presentationml/2006/main">
  <p:tag name="OUTPUTDPI" val="1200"/>
  <p:tag name="ORIGINALHEIGHT" val="858.6427"/>
  <p:tag name="ORIGINALWIDTH" val="1887.514"/>
  <p:tag name="LATEXADDIN" val="\documentclass{article}&#10;&#10;\usepackage{bm}&#10;\usepackage{amsmath}&#10;\usepackage{amssymb}&#10;\usepackage{textcomp}&#10;\usepackage[T1]{fontenc}&#10;\usepackage[svgnames,table]{xcolor}&#10;&#10;\renewcommand*\sfdefault{lcmss}&#10;\renewcommand*\familydefault{\sfdefault}&#10;&#10;% Uncomment this line for sans-serif font&#10;%\everymath{\mathsf{\xdef\mysf{\mathgroup\the\mathgroup\relax}}\mysf}&#10;&#10;% Uncomment these lines for colored equations&#10;\definecolor{cernblue}{RGB}{0, 83, 161}&#10;\definecolor{cern}{RGB}{40,40,40}&#10;\color{cern}&#10;&#10;&#10;\pagestyle{empty}&#10;\begin{document}&#10;&#10;% Hamilton equations of motion:&#10;% \small&#10;\[&#10;\bm{\frac{dq_i}{dt} = \frac{\partial H}{\partial p_i}}\,,\quad \bm{\frac{dp_i}{dt} = -\frac{\partial H}{\partial q_i}}&#10;\]&#10;&#10;\vspace*{4mm}&#10;% \small&#10;\[&#10;\bm{\frac{d}{dt}\vec{x} = J\,\nabla_{\vec{x}} H\,,\quad J =} \begin{pmatrix} \bm{0} &amp; \bm{I}\\ \bm{-I} &amp; \bm{0} \end{pmatrix}&#10;\]&#10;&#10;\end{document}"/>
  <p:tag name="IGUANATEXSIZE" val="23"/>
  <p:tag name="IGUANATEXCURSOR" val="848"/>
  <p:tag name="TRANSPARENCY" val="True"/>
  <p:tag name="FILENAME" val=""/>
  <p:tag name="LATEXENGINEID" val="0"/>
  <p:tag name="TEMPFOLDER" val="c:\temp\"/>
  <p:tag name="LATEXFORMHEIGHT" val="525.75"/>
  <p:tag name="LATEXFORMWIDTH" val="1265.25"/>
  <p:tag name="LATEXFORMWRAP" val="True"/>
  <p:tag name="BITMAPVECTOR" val="0"/>
</p:tagLst>
</file>

<file path=ppt/tags/tag64.xml><?xml version="1.0" encoding="utf-8"?>
<p:tagLst xmlns:a="http://schemas.openxmlformats.org/drawingml/2006/main" xmlns:r="http://schemas.openxmlformats.org/officeDocument/2006/relationships" xmlns:p="http://schemas.openxmlformats.org/presentationml/2006/main">
  <p:tag name="OUTPUTDPI" val="1200"/>
  <p:tag name="ORIGINALHEIGHT" val="91.48859"/>
  <p:tag name="ORIGINALWIDTH" val="106.486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v_y&#10;\]&#10;\end{document}"/>
  <p:tag name="IGUANATEXSIZE" val="22"/>
  <p:tag name="IGUANATEXCURSOR" val="652"/>
  <p:tag name="TRANSPARENCY" val="True"/>
  <p:tag name="FILENAME" val=""/>
  <p:tag name="LATEXENGINEID" val="0"/>
  <p:tag name="TEMPFOLDER" val="c:\temp\"/>
  <p:tag name="LATEXFORMHEIGHT" val="312"/>
  <p:tag name="LATEXFORMWIDTH" val="384"/>
  <p:tag name="LATEXFORMWRAP" val="True"/>
  <p:tag name="BITMAPVECTOR" val="0"/>
</p:tagLst>
</file>

<file path=ppt/tags/tag65.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66.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67.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68.xml><?xml version="1.0" encoding="utf-8"?>
<p:tagLst xmlns:a="http://schemas.openxmlformats.org/drawingml/2006/main" xmlns:r="http://schemas.openxmlformats.org/officeDocument/2006/relationships" xmlns:p="http://schemas.openxmlformats.org/presentationml/2006/main">
  <p:tag name="OUTPUTDPI" val="1200"/>
  <p:tag name="ORIGINALHEIGHT" val="91.48859"/>
  <p:tag name="ORIGINALWIDTH" val="106.486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liveGreen}&#10;&#10;\pagestyle{empty}&#10;\begin{document}&#10;\[&#10;v_y&#10;\]&#10;\end{document}"/>
  <p:tag name="IGUANATEXSIZE" val="22"/>
  <p:tag name="IGUANATEXCURSOR" val="653"/>
  <p:tag name="TRANSPARENCY" val="True"/>
  <p:tag name="FILENAME" val=""/>
  <p:tag name="LATEXENGINEID" val="0"/>
  <p:tag name="TEMPFOLDER" val="c:\temp\"/>
  <p:tag name="LATEXFORMHEIGHT" val="312"/>
  <p:tag name="LATEXFORMWIDTH" val="384"/>
  <p:tag name="LATEXFORMWRAP" val="True"/>
  <p:tag name="BITMAPVECTOR" val="0"/>
</p:tagLst>
</file>

<file path=ppt/tags/tag69.xml><?xml version="1.0" encoding="utf-8"?>
<p:tagLst xmlns:a="http://schemas.openxmlformats.org/drawingml/2006/main" xmlns:r="http://schemas.openxmlformats.org/officeDocument/2006/relationships" xmlns:p="http://schemas.openxmlformats.org/presentationml/2006/main">
  <p:tag name="OUTPUTDPI" val="1200"/>
  <p:tag name="ORIGINALHEIGHT" val="1220.098"/>
  <p:tag name="ORIGINALWIDTH" val="1901.762"/>
  <p:tag name="LATEXADDIN" val="\documentclass{article}&#10;&#10;\usepackage[fleqn]{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Particle bunch:&#10;\begin{align*}&#10;&amp;\begin{pmatrix}&#10;x_{\color{BrickRed}i}\\{p_x}_{\color{BrickRed}i}&#10;\end{pmatrix}\quad&#10;\begin{pmatrix}&#10;q_{\color{BrickRed}i}\\m_{\color{BrickRed}i}&#10;\end{pmatrix}\,,\quad \color{BrickRed}i=1,\ldots,N&#10;\\&#10;&amp;\begin{pmatrix}&#10;y_{\color{BrickRed}i}\\{p_y}_{\color{BrickRed}i}&#10;\end{pmatrix}&#10;\\&#10;&amp;\begin{pmatrix}&#10;z_{\color{BrickRed}i}\\{p_z}_{\color{BrickRed}i}&#10;\end{pmatrix}&#10;\end{align*}&#10;\end{document}"/>
  <p:tag name="IGUANATEXSIZE" val="19"/>
  <p:tag name="IGUANATEXCURSOR" val="769"/>
  <p:tag name="TRANSPARENCY" val="True"/>
  <p:tag name="FILENAME" val=""/>
  <p:tag name="LATEXENGINEID" val="0"/>
  <p:tag name="TEMPFOLDER" val="c:\temp\"/>
  <p:tag name="LATEXFORMHEIGHT" val="312"/>
  <p:tag name="LATEXFORMWIDTH" val="384"/>
  <p:tag name="LATEXFORMWRAP" val="True"/>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70.xml><?xml version="1.0" encoding="utf-8"?>
<p:tagLst xmlns:a="http://schemas.openxmlformats.org/drawingml/2006/main" xmlns:r="http://schemas.openxmlformats.org/officeDocument/2006/relationships" xmlns:p="http://schemas.openxmlformats.org/presentationml/2006/main">
  <p:tag name="OUTPUTDPI" val="1200"/>
  <p:tag name="ORIGINALHEIGHT" val="370.4537"/>
  <p:tag name="ORIGINALWIDTH" val="2118.485"/>
  <p:tag name="LATEXADDIN" val="\documentclass{article}&#10;&#10;\usepackage{bm}&#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m{&#10;\frac{\partial\Psi}{\partial t} + &#10;\sum_i^N \left(&#10;  \frac{\partial \Psi}{\partial q_i}&#10;  \frac{\partial q_i}{\partial t} +&#10;  \frac{\partial \Psi}{\partial p_i}&#10;  \frac{\partial p_i}{\partial t}&#10;\right) = 0&#10;}\]&#10;&#10;\end{document}"/>
  <p:tag name="IGUANATEXSIZE" val="19"/>
  <p:tag name="IGUANATEXCURSOR" val="904"/>
  <p:tag name="TRANSPARENCY" val="True"/>
  <p:tag name="FILENAME" val=""/>
  <p:tag name="LATEXENGINEID" val="0"/>
  <p:tag name="TEMPFOLDER" val="c:\temp\"/>
  <p:tag name="LATEXFORMHEIGHT" val="312"/>
  <p:tag name="LATEXFORMWIDTH" val="384"/>
  <p:tag name="LATEXFORMWRAP" val="True"/>
  <p:tag name="BITMAPVECTOR" val="0"/>
</p:tagLst>
</file>

<file path=ppt/tags/tag71.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72.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73.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74.xml><?xml version="1.0" encoding="utf-8"?>
<p:tagLst xmlns:a="http://schemas.openxmlformats.org/drawingml/2006/main" xmlns:r="http://schemas.openxmlformats.org/officeDocument/2006/relationships" xmlns:p="http://schemas.openxmlformats.org/presentationml/2006/main">
  <p:tag name="OUTPUTDPI" val="1200"/>
  <p:tag name="ORIGINALHEIGHT" val="91.48859"/>
  <p:tag name="ORIGINALWIDTH" val="106.486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liveGreen}&#10;&#10;\pagestyle{empty}&#10;\begin{document}&#10;\[&#10;v_y&#10;\]&#10;\end{document}"/>
  <p:tag name="IGUANATEXSIZE" val="22"/>
  <p:tag name="IGUANATEXCURSOR" val="653"/>
  <p:tag name="TRANSPARENCY" val="True"/>
  <p:tag name="FILENAME" val=""/>
  <p:tag name="LATEXENGINEID" val="0"/>
  <p:tag name="TEMPFOLDER" val="c:\temp\"/>
  <p:tag name="LATEXFORMHEIGHT" val="312"/>
  <p:tag name="LATEXFORMWIDTH" val="384"/>
  <p:tag name="LATEXFORMWRAP" val="True"/>
  <p:tag name="BITMAPVECTOR" val="0"/>
</p:tagLst>
</file>

<file path=ppt/tags/tag75.xml><?xml version="1.0" encoding="utf-8"?>
<p:tagLst xmlns:a="http://schemas.openxmlformats.org/drawingml/2006/main" xmlns:r="http://schemas.openxmlformats.org/officeDocument/2006/relationships" xmlns:p="http://schemas.openxmlformats.org/presentationml/2006/main">
  <p:tag name="OUTPUTDPI" val="1200"/>
  <p:tag name="ORIGINALHEIGHT" val="1220.098"/>
  <p:tag name="ORIGINALWIDTH" val="1901.762"/>
  <p:tag name="LATEXADDIN" val="\documentclass{article}&#10;&#10;\usepackage[fleqn]{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Particle bunch:&#10;\begin{align*}&#10;&amp;\begin{pmatrix}&#10;x_{\color{BrickRed}i}\\{p_x}_{\color{BrickRed}i}&#10;\end{pmatrix}\quad&#10;\begin{pmatrix}&#10;q_{\color{BrickRed}i}\\m_{\color{BrickRed}i}&#10;\end{pmatrix}\,,\quad \color{BrickRed}i=1,\ldots,N&#10;\\&#10;&amp;\begin{pmatrix}&#10;y_{\color{BrickRed}i}\\{p_y}_{\color{BrickRed}i}&#10;\end{pmatrix}&#10;\\&#10;&amp;\begin{pmatrix}&#10;z_{\color{BrickRed}i}\\{p_z}_{\color{BrickRed}i}&#10;\end{pmatrix}&#10;\end{align*}&#10;\end{document}"/>
  <p:tag name="IGUANATEXSIZE" val="19"/>
  <p:tag name="IGUANATEXCURSOR" val="769"/>
  <p:tag name="TRANSPARENCY" val="True"/>
  <p:tag name="FILENAME" val=""/>
  <p:tag name="LATEXENGINEID" val="0"/>
  <p:tag name="TEMPFOLDER" val="c:\temp\"/>
  <p:tag name="LATEXFORMHEIGHT" val="312"/>
  <p:tag name="LATEXFORMWIDTH" val="384"/>
  <p:tag name="LATEXFORMWRAP" val="True"/>
  <p:tag name="BITMAPVECTOR" val="0"/>
</p:tagLst>
</file>

<file path=ppt/tags/tag76.xml><?xml version="1.0" encoding="utf-8"?>
<p:tagLst xmlns:a="http://schemas.openxmlformats.org/drawingml/2006/main" xmlns:r="http://schemas.openxmlformats.org/officeDocument/2006/relationships" xmlns:p="http://schemas.openxmlformats.org/presentationml/2006/main">
  <p:tag name="OUTPUTDPI" val="1200"/>
  <p:tag name="ORIGINALHEIGHT" val="370.4537"/>
  <p:tag name="ORIGINALWIDTH" val="2118.485"/>
  <p:tag name="LATEXADDIN" val="\documentclass{article}&#10;&#10;\usepackage{bm}&#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m{&#10;\frac{\partial\Psi}{\partial t} + &#10;\sum_i^N \left(&#10;  \frac{\partial \Psi}{\partial q_i}&#10;  \frac{\partial q_i}{\partial t} +&#10;  \frac{\partial \Psi}{\partial p_i}&#10;  \frac{\partial p_i}{\partial t}&#10;\right) = 0&#10;}\]&#10;&#10;\end{document}"/>
  <p:tag name="IGUANATEXSIZE" val="19"/>
  <p:tag name="IGUANATEXCURSOR" val="904"/>
  <p:tag name="TRANSPARENCY" val="True"/>
  <p:tag name="FILENAME" val=""/>
  <p:tag name="LATEXENGINEID" val="0"/>
  <p:tag name="TEMPFOLDER" val="c:\temp\"/>
  <p:tag name="LATEXFORMHEIGHT" val="312"/>
  <p:tag name="LATEXFORMWIDTH" val="384"/>
  <p:tag name="LATEXFORMWRAP" val="True"/>
  <p:tag name="BITMAPVECTOR" val="0"/>
</p:tagLst>
</file>

<file path=ppt/tags/tag77.xml><?xml version="1.0" encoding="utf-8"?>
<p:tagLst xmlns:a="http://schemas.openxmlformats.org/drawingml/2006/main" xmlns:r="http://schemas.openxmlformats.org/officeDocument/2006/relationships" xmlns:p="http://schemas.openxmlformats.org/presentationml/2006/main">
  <p:tag name="OUTPUTDPI" val="1200"/>
  <p:tag name="ORIGINALHEIGHT" val="277.4653"/>
  <p:tag name="ORIGINALWIDTH" val="2554.931"/>
  <p:tag name="LATEXADDIN" val="\documentclass{article}&#10;&#10;\usepackage{bm}&#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m{&#10;\frac{\partial\Psi}{\partial t} =&#10;\{H, \Psi\} =&#10;\{H_\textrm{ext} + H_\textrm{coll}, \Psi_0 + \Psi_\textrm{pert}\}&#10;}\]&#10;&#10;\end{document}"/>
  <p:tag name="IGUANATEXSIZE" val="20"/>
  <p:tag name="IGUANATEXCURSOR" val="805"/>
  <p:tag name="TRANSPARENCY" val="True"/>
  <p:tag name="FILENAME" val=""/>
  <p:tag name="LATEXENGINEID" val="0"/>
  <p:tag name="TEMPFOLDER" val="c:\temp\"/>
  <p:tag name="LATEXFORMHEIGHT" val="312"/>
  <p:tag name="LATEXFORMWIDTH" val="384"/>
  <p:tag name="LATEXFORMWRAP" val="True"/>
  <p:tag name="BITMAPVECTOR" val="0"/>
</p:tagLst>
</file>

<file path=ppt/tags/tag78.xml><?xml version="1.0" encoding="utf-8"?>
<p:tagLst xmlns:a="http://schemas.openxmlformats.org/drawingml/2006/main" xmlns:r="http://schemas.openxmlformats.org/officeDocument/2006/relationships" xmlns:p="http://schemas.openxmlformats.org/presentationml/2006/main">
  <p:tag name="OUTPUTDPI" val="1200"/>
  <p:tag name="ORIGINALHEIGHT" val="615.6731"/>
  <p:tag name="ORIGINALWIDTH" val="2946.382"/>
  <p:tag name="LATEXADDIN" val="\documentclass{article}&#10;&#10;\usepackage{bm}&#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egin{itemize}&#10;\item $H$: Hamiltonian&#10;\item $\Psi$: Single particle probablity density function&#10;\item $\{\cdot, \cdot\}$: Poisson bracket&#10;\end{itemize}&#10;&#10;\end{document}"/>
  <p:tag name="IGUANATEXSIZE" val="16"/>
  <p:tag name="IGUANATEXCURSOR" val="741"/>
  <p:tag name="TRANSPARENCY" val="True"/>
  <p:tag name="FILENAME" val=""/>
  <p:tag name="LATEXENGINEID" val="0"/>
  <p:tag name="TEMPFOLDER" val="c:\temp\"/>
  <p:tag name="LATEXFORMHEIGHT" val="312"/>
  <p:tag name="LATEXFORMWIDTH" val="384"/>
  <p:tag name="LATEXFORMWRAP" val="True"/>
  <p:tag name="BITMAPVECTOR" val="0"/>
</p:tagLst>
</file>

<file path=ppt/tags/tag79.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80.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81.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82.xml><?xml version="1.0" encoding="utf-8"?>
<p:tagLst xmlns:a="http://schemas.openxmlformats.org/drawingml/2006/main" xmlns:r="http://schemas.openxmlformats.org/officeDocument/2006/relationships" xmlns:p="http://schemas.openxmlformats.org/presentationml/2006/main">
  <p:tag name="OUTPUTDPI" val="1200"/>
  <p:tag name="ORIGINALHEIGHT" val="281.9647"/>
  <p:tag name="ORIGINALWIDTH" val="5130.858"/>
  <p:tag name="LATEXADDIN" val="\documentclass{article}&#10;&#10;\usepackage{bm}&#10;\usepackage{amsmath}&#10;\usepackage{amssymb}&#10;\usepackage{textcomp}&#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color{Red}\bm{&#10;  \langle x\rangle} &amp;&#10;\color{Red}\bm{&#10;  = \frac{1}{N}\int x \cdot \psi\left(\vec{q}, \vec{p}\right)\,d\vec{q} d\vec{p}}\,,&amp;&#10;\sigma_x^2 &amp;= \frac{1}{N}\int&#10;    \left(x - \langle x\rangle\right)^2 \cdot \psi\left(\vec{q}, \vec{p}\right)\,d\vec{q} d\vec{p}\,,&amp;&#10;\varepsilon_x^n = \sqrt{\sigma_x^2\sigma_{p_x}^2 - \sigma_x\sigma_{p_x}}&#10;\end{align*}&#10;&#10;\end{document}"/>
  <p:tag name="IGUANATEXSIZE" val="18"/>
  <p:tag name="IGUANATEXCURSOR" val="554"/>
  <p:tag name="TRANSPARENCY" val="True"/>
  <p:tag name="FILENAME" val=""/>
  <p:tag name="LATEXENGINEID" val="0"/>
  <p:tag name="TEMPFOLDER" val="c:\temp\"/>
  <p:tag name="LATEXFORMHEIGHT" val="525.75"/>
  <p:tag name="LATEXFORMWIDTH" val="1265.25"/>
  <p:tag name="LATEXFORMWRAP" val="True"/>
  <p:tag name="BITMAPVECTOR" val="0"/>
</p:tagLst>
</file>

<file path=ppt/tags/tag83.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84.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85.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86.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87.xml><?xml version="1.0" encoding="utf-8"?>
<p:tagLst xmlns:a="http://schemas.openxmlformats.org/drawingml/2006/main" xmlns:r="http://schemas.openxmlformats.org/officeDocument/2006/relationships" xmlns:p="http://schemas.openxmlformats.org/presentationml/2006/main">
  <p:tag name="OUTPUTDPI" val="1200"/>
  <p:tag name="ORIGINALHEIGHT" val="281.9647"/>
  <p:tag name="ORIGINALWIDTH" val="5130.858"/>
  <p:tag name="LATEXADDIN" val="\documentclass{article}&#10;&#10;\usepackage{bm}&#10;\usepackage{amsmath}&#10;\usepackage{amssymb}&#10;\usepackage{textcomp}&#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color{Red}\bm{&#10;  \langle x\rangle} &amp;&#10;\color{Red}\bm{&#10;  = \frac{1}{N}\int x \cdot \psi\left(\vec{q}, \vec{p}\right)\,d\vec{q} d\vec{p}}\,,&amp;&#10;\sigma_x^2 &amp;= \frac{1}{N}\int&#10;    \left(x - \langle x\rangle\right)^2 \cdot \psi\left(\vec{q}, \vec{p}\right)\,d\vec{q} d\vec{p}\,,&amp;&#10;\varepsilon_x^n = \sqrt{\sigma_x^2\sigma_{p_x}^2 - \sigma_x\sigma_{p_x}}&#10;\end{align*}&#10;&#10;\end{document}"/>
  <p:tag name="IGUANATEXSIZE" val="18"/>
  <p:tag name="IGUANATEXCURSOR" val="29"/>
  <p:tag name="TRANSPARENCY" val="True"/>
  <p:tag name="FILENAME" val=""/>
  <p:tag name="LATEXENGINEID" val="0"/>
  <p:tag name="TEMPFOLDER" val="c:\temp\"/>
  <p:tag name="LATEXFORMHEIGHT" val="525.75"/>
  <p:tag name="LATEXFORMWIDTH" val="1265.25"/>
  <p:tag name="LATEXFORMWRAP" val="True"/>
  <p:tag name="BITMAPVECTOR" val="0"/>
</p:tagLst>
</file>

<file path=ppt/tags/tag88.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89.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90.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91.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92.xml><?xml version="1.0" encoding="utf-8"?>
<p:tagLst xmlns:a="http://schemas.openxmlformats.org/drawingml/2006/main" xmlns:r="http://schemas.openxmlformats.org/officeDocument/2006/relationships" xmlns:p="http://schemas.openxmlformats.org/presentationml/2006/main">
  <p:tag name="OUTPUTDPI" val="1200"/>
  <p:tag name="ORIGINALHEIGHT" val="281.9647"/>
  <p:tag name="ORIGINALWIDTH" val="5130.858"/>
  <p:tag name="LATEXADDIN" val="\documentclass{article}&#10;&#10;\usepackage{bm}&#10;\usepackage{amsmath}&#10;\usepackage{amssymb}&#10;\usepackage{textcomp}&#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color{Red}\bm{&#10;  \langle x\rangle} &amp;&#10;\color{Red}\bm{&#10;  = \frac{1}{N}\int x \cdot \psi\left(\vec{q}, \vec{p}\right)\,d\vec{q} d\vec{p}}\,,&amp;&#10;\sigma_x^2 &amp;= \frac{1}{N}\int&#10;    \left(x - \langle x\rangle\right)^2 \cdot \psi\left(\vec{q}, \vec{p}\right)\,d\vec{q} d\vec{p}\,,&amp;&#10;\varepsilon_x^n = \sqrt{\sigma_x^2\sigma_{p_x}^2 - \sigma_x\sigma_{p_x}}&#10;\end{align*}&#10;&#10;\end{document}"/>
  <p:tag name="IGUANATEXSIZE" val="18"/>
  <p:tag name="IGUANATEXCURSOR" val="29"/>
  <p:tag name="TRANSPARENCY" val="True"/>
  <p:tag name="FILENAME" val=""/>
  <p:tag name="LATEXENGINEID" val="0"/>
  <p:tag name="TEMPFOLDER" val="c:\temp\"/>
  <p:tag name="LATEXFORMHEIGHT" val="525.75"/>
  <p:tag name="LATEXFORMWIDTH" val="1265.25"/>
  <p:tag name="LATEXFORMWRAP" val="True"/>
  <p:tag name="BITMAPVECTOR" val="0"/>
</p:tagLst>
</file>

<file path=ppt/tags/tag93.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94.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95.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ags/tag96.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46.494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Orange}&#10;&#10;\pagestyle{empty}&#10;\begin{document}&#10;\[&#10;s&#10;\]&#10;\end{document}"/>
  <p:tag name="IGUANATEXSIZE" val="22"/>
  <p:tag name="IGUANATEXCURSOR" val="643"/>
  <p:tag name="TRANSPARENCY" val="True"/>
  <p:tag name="FILENAME" val=""/>
  <p:tag name="LATEXENGINEID" val="0"/>
  <p:tag name="TEMPFOLDER" val="c:\temp\"/>
  <p:tag name="LATEXFORMHEIGHT" val="312"/>
  <p:tag name="LATEXFORMWIDTH" val="384"/>
  <p:tag name="LATEXFORMWRAP" val="True"/>
  <p:tag name="BITMAPVECTOR" val="0"/>
</p:tagLst>
</file>

<file path=ppt/tags/tag97.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98.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99.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oyalBlue}&#10;&#10;\pagestyle{empty}&#10;\begin{document}&#10;\[&#10;z&#10;\]&#10;\end{document}"/>
  <p:tag name="IGUANATEXSIZE" val="22"/>
  <p:tag name="IGUANATEXCURSOR" val="648"/>
  <p:tag name="TRANSPARENCY" val="True"/>
  <p:tag name="FILENAME" val=""/>
  <p:tag name="LATEXENGINEID" val="0"/>
  <p:tag name="TEMPFOLDER" val="c:\temp\"/>
  <p:tag name="LATEXFORMHEIGHT" val="312"/>
  <p:tag name="LATEXFORMWIDTH" val="384"/>
  <p:tag name="LATEXFORMWRAP" val="True"/>
  <p:tag name="BITMAPVECTOR" val="0"/>
</p:tagLst>
</file>

<file path=ppt/theme/theme1.xml><?xml version="1.0" encoding="utf-8"?>
<a:theme xmlns:a="http://schemas.openxmlformats.org/drawingml/2006/main" name="Office Theme">
  <a:themeElements>
    <a:clrScheme name="Earthtone1">
      <a:dk1>
        <a:sysClr val="windowText" lastClr="000000"/>
      </a:dk1>
      <a:lt1>
        <a:sysClr val="window" lastClr="FFFFFF"/>
      </a:lt1>
      <a:dk2>
        <a:srgbClr val="44546A"/>
      </a:dk2>
      <a:lt2>
        <a:srgbClr val="E7E6E6"/>
      </a:lt2>
      <a:accent1>
        <a:srgbClr val="8F3B1B"/>
      </a:accent1>
      <a:accent2>
        <a:srgbClr val="D57500"/>
      </a:accent2>
      <a:accent3>
        <a:srgbClr val="DBCA69"/>
      </a:accent3>
      <a:accent4>
        <a:srgbClr val="668D3C"/>
      </a:accent4>
      <a:accent5>
        <a:srgbClr val="4E6172"/>
      </a:accent5>
      <a:accent6>
        <a:srgbClr val="A9A18C"/>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22210</TotalTime>
  <Words>5225</Words>
  <Application>Microsoft Macintosh PowerPoint</Application>
  <PresentationFormat>Widescreen</PresentationFormat>
  <Paragraphs>694</Paragraphs>
  <Slides>61</Slides>
  <Notes>61</Notes>
  <HiddenSlides>0</HiddenSlides>
  <MMClips>7</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61</vt:i4>
      </vt:variant>
    </vt:vector>
  </HeadingPairs>
  <TitlesOfParts>
    <vt:vector size="68" baseType="lpstr">
      <vt:lpstr>Arial</vt:lpstr>
      <vt:lpstr>Calibri</vt:lpstr>
      <vt:lpstr>Calibri Light</vt:lpstr>
      <vt:lpstr>Cambria Math</vt:lpstr>
      <vt:lpstr>Courier New</vt:lpstr>
      <vt:lpstr>Wingdings</vt:lpstr>
      <vt:lpstr>Office Theme</vt:lpstr>
      <vt:lpstr>CAS – Introduction to Accelerator Physics   Collective effects</vt:lpstr>
      <vt:lpstr>PowerPoint Presentation</vt:lpstr>
      <vt:lpstr>Context and outline</vt:lpstr>
      <vt:lpstr>PowerPoint Presentation</vt:lpstr>
      <vt:lpstr>PowerPoint Presentation</vt:lpstr>
      <vt:lpstr>Single particle dynamics</vt:lpstr>
      <vt:lpstr>Single particle dynamics – reminder coordinates</vt:lpstr>
      <vt:lpstr>Single particle dynamics – transverse</vt:lpstr>
      <vt:lpstr>Single particle dynamics – longitudinal</vt:lpstr>
      <vt:lpstr>Single particle dynamics – frozen models</vt:lpstr>
      <vt:lpstr>Multi-particle dynamics – state representation (theory)</vt:lpstr>
      <vt:lpstr>Multi-particle dynamics – state representation (theory)</vt:lpstr>
      <vt:lpstr>Multi-particle dynamics – state representation (numerics)</vt:lpstr>
      <vt:lpstr>Multi-particle dynamics – state representation (numerics)</vt:lpstr>
      <vt:lpstr>Multi-particle dynamics – state generation</vt:lpstr>
      <vt:lpstr>Multi-particle dynamics – state representation</vt:lpstr>
      <vt:lpstr>Multi-particle dynamics – Hamilton equations of motion</vt:lpstr>
      <vt:lpstr>Remark: multi-particle dynamics – Liouville’s theorem</vt:lpstr>
      <vt:lpstr>Remark: multi-particle dynamics – Liouville’s theorem</vt:lpstr>
      <vt:lpstr>PowerPoint Presentation</vt:lpstr>
      <vt:lpstr>Incoherent vs. coherent motion</vt:lpstr>
      <vt:lpstr>Incoherent vs. coherent motion</vt:lpstr>
      <vt:lpstr>Incoherent vs. coherent motion – model</vt:lpstr>
      <vt:lpstr>Incoherent vs. coherent motion – model</vt:lpstr>
      <vt:lpstr>Incoherent vs. coherent motion – model</vt:lpstr>
      <vt:lpstr>Incoherent vs. coherent motion – simulation</vt:lpstr>
      <vt:lpstr>Incoherent vs. coherent motion – simulation</vt:lpstr>
      <vt:lpstr>Incoherent vs. coherent motion – simulation</vt:lpstr>
      <vt:lpstr>Incoherent vs. coherent motion – simulation</vt:lpstr>
      <vt:lpstr>Incoherent vs. coherent motion – octupoles</vt:lpstr>
      <vt:lpstr>Incoherent vs. coherent motion – octupoles</vt:lpstr>
      <vt:lpstr>Incoherent vs. coherent motion – octupoles</vt:lpstr>
      <vt:lpstr>Incoherent vs. coherent motion – octupoles</vt:lpstr>
      <vt:lpstr>Incoherent vs. coherent motion – chromaticity</vt:lpstr>
      <vt:lpstr>Incoherent vs. coherent motion – chromaticity</vt:lpstr>
      <vt:lpstr>Incoherent vs. coherent motion – chromaticity</vt:lpstr>
      <vt:lpstr>Incoherent vs. coherent motion – chromaticity</vt:lpstr>
      <vt:lpstr>Incoherent vs. coherent motion – chromaticity</vt:lpstr>
      <vt:lpstr>Incoherent vs. coherent motion – chromaticity</vt:lpstr>
      <vt:lpstr>Incoherent vs. coherent motion – chromaticity</vt:lpstr>
      <vt:lpstr>Sources and impact of transverse nonlinearities</vt:lpstr>
      <vt:lpstr>PowerPoint Presentation</vt:lpstr>
      <vt:lpstr>Single particle dynamics – reminder coordinates</vt:lpstr>
      <vt:lpstr>Two point charges with same velocity</vt:lpstr>
      <vt:lpstr>Example: coasting beam with uniform charge density</vt:lpstr>
      <vt:lpstr>Example: coasting beam with uniform charge density</vt:lpstr>
      <vt:lpstr>Example: coasting beam with uniform charge density</vt:lpstr>
      <vt:lpstr>Example: coasting beam with uniform charge density</vt:lpstr>
      <vt:lpstr>Direct space charge tune shift</vt:lpstr>
      <vt:lpstr>Direct space charge tune shift</vt:lpstr>
      <vt:lpstr>Space charge and incoherent vs. coherent motion</vt:lpstr>
      <vt:lpstr>PowerPoint Presentation</vt:lpstr>
      <vt:lpstr>PowerPoint Presentation</vt:lpstr>
      <vt:lpstr>End part 1</vt:lpstr>
      <vt:lpstr>PowerPoint Presentation</vt:lpstr>
      <vt:lpstr>Backup</vt:lpstr>
      <vt:lpstr>Part 1</vt:lpstr>
      <vt:lpstr>Part 2 </vt:lpstr>
      <vt:lpstr>Part 3</vt:lpstr>
      <vt:lpstr>References</vt:lpstr>
      <vt:lpstr>Quick summary of steps for solving numerically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 Shing Bruce Li</dc:creator>
  <cp:lastModifiedBy>Kevin Shing Bruce Li</cp:lastModifiedBy>
  <cp:revision>2689</cp:revision>
  <cp:lastPrinted>2022-09-23T17:12:36Z</cp:lastPrinted>
  <dcterms:created xsi:type="dcterms:W3CDTF">2015-10-12T18:31:23Z</dcterms:created>
  <dcterms:modified xsi:type="dcterms:W3CDTF">2022-09-26T14:17:09Z</dcterms:modified>
</cp:coreProperties>
</file>