
<file path=[Content_Types].xml><?xml version="1.0" encoding="utf-8"?>
<Types xmlns="http://schemas.openxmlformats.org/package/2006/content-types">
  <Default Extension="AVI" ContentType="video/x-msvideo"/>
  <Default Extension="jpeg" ContentType="image/jpeg"/>
  <Default Extension="jpg" ContentType="image/jpeg"/>
  <Default Extension="m4v" ContentType="video/mp4"/>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1"/>
  </p:sldMasterIdLst>
  <p:notesMasterIdLst>
    <p:notesMasterId r:id="rId36"/>
  </p:notesMasterIdLst>
  <p:handoutMasterIdLst>
    <p:handoutMasterId r:id="rId37"/>
  </p:handoutMasterIdLst>
  <p:sldIdLst>
    <p:sldId id="256" r:id="rId2"/>
    <p:sldId id="532" r:id="rId3"/>
    <p:sldId id="721" r:id="rId4"/>
    <p:sldId id="257" r:id="rId5"/>
    <p:sldId id="354" r:id="rId6"/>
    <p:sldId id="659" r:id="rId7"/>
    <p:sldId id="674" r:id="rId8"/>
    <p:sldId id="675" r:id="rId9"/>
    <p:sldId id="661" r:id="rId10"/>
    <p:sldId id="576" r:id="rId11"/>
    <p:sldId id="688" r:id="rId12"/>
    <p:sldId id="669" r:id="rId13"/>
    <p:sldId id="670" r:id="rId14"/>
    <p:sldId id="671" r:id="rId15"/>
    <p:sldId id="679" r:id="rId16"/>
    <p:sldId id="680" r:id="rId17"/>
    <p:sldId id="725" r:id="rId18"/>
    <p:sldId id="660" r:id="rId19"/>
    <p:sldId id="726" r:id="rId20"/>
    <p:sldId id="663" r:id="rId21"/>
    <p:sldId id="676" r:id="rId22"/>
    <p:sldId id="673" r:id="rId23"/>
    <p:sldId id="716" r:id="rId24"/>
    <p:sldId id="662" r:id="rId25"/>
    <p:sldId id="678" r:id="rId26"/>
    <p:sldId id="672" r:id="rId27"/>
    <p:sldId id="717" r:id="rId28"/>
    <p:sldId id="686" r:id="rId29"/>
    <p:sldId id="665" r:id="rId30"/>
    <p:sldId id="603" r:id="rId31"/>
    <p:sldId id="720" r:id="rId32"/>
    <p:sldId id="604" r:id="rId33"/>
    <p:sldId id="605" r:id="rId34"/>
    <p:sldId id="637" r:id="rId3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3311024-73DD-4F18-B009-6E45811AB06A}">
          <p14:sldIdLst>
            <p14:sldId id="256"/>
            <p14:sldId id="532"/>
            <p14:sldId id="721"/>
            <p14:sldId id="257"/>
            <p14:sldId id="354"/>
            <p14:sldId id="659"/>
            <p14:sldId id="674"/>
            <p14:sldId id="675"/>
            <p14:sldId id="661"/>
            <p14:sldId id="576"/>
            <p14:sldId id="688"/>
            <p14:sldId id="669"/>
            <p14:sldId id="670"/>
            <p14:sldId id="671"/>
            <p14:sldId id="679"/>
            <p14:sldId id="680"/>
            <p14:sldId id="725"/>
            <p14:sldId id="660"/>
            <p14:sldId id="726"/>
            <p14:sldId id="663"/>
            <p14:sldId id="676"/>
            <p14:sldId id="673"/>
            <p14:sldId id="716"/>
            <p14:sldId id="662"/>
            <p14:sldId id="678"/>
            <p14:sldId id="672"/>
            <p14:sldId id="717"/>
            <p14:sldId id="686"/>
            <p14:sldId id="665"/>
            <p14:sldId id="603"/>
            <p14:sldId id="720"/>
          </p14:sldIdLst>
        </p14:section>
        <p14:section name="Untitled Section" id="{50CBC863-8638-410E-8AB9-D483CB215C8C}">
          <p14:sldIdLst>
            <p14:sldId id="604"/>
            <p14:sldId id="605"/>
            <p14:sldId id="637"/>
          </p14:sldIdLst>
        </p14:section>
      </p14:sectionLst>
    </p:ext>
    <p:ext uri="{EFAFB233-063F-42B5-8137-9DF3F51BA10A}">
      <p15:sldGuideLst xmlns:p15="http://schemas.microsoft.com/office/powerpoint/2012/main">
        <p15:guide id="6" pos="317" userDrawn="1">
          <p15:clr>
            <a:srgbClr val="A4A3A4"/>
          </p15:clr>
        </p15:guide>
        <p15:guide id="12" orient="horz" pos="2092" userDrawn="1">
          <p15:clr>
            <a:srgbClr val="A4A3A4"/>
          </p15:clr>
        </p15:guide>
        <p15:guide id="13" pos="5261" userDrawn="1">
          <p15:clr>
            <a:srgbClr val="A4A3A4"/>
          </p15:clr>
        </p15:guide>
        <p15:guide id="16" pos="2880" userDrawn="1">
          <p15:clr>
            <a:srgbClr val="A4A3A4"/>
          </p15:clr>
        </p15:guide>
        <p15:guide id="17" pos="499" userDrawn="1">
          <p15:clr>
            <a:srgbClr val="A4A3A4"/>
          </p15:clr>
        </p15:guide>
        <p15:guide id="19" orient="horz" pos="504" userDrawn="1">
          <p15:clr>
            <a:srgbClr val="A4A3A4"/>
          </p15:clr>
        </p15:guide>
        <p15:guide id="20" orient="horz" pos="3498" userDrawn="1">
          <p15:clr>
            <a:srgbClr val="A4A3A4"/>
          </p15:clr>
        </p15:guide>
        <p15:guide id="21" pos="5443" userDrawn="1">
          <p15:clr>
            <a:srgbClr val="A4A3A4"/>
          </p15:clr>
        </p15:guide>
        <p15:guide id="22" orient="horz" pos="13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504D"/>
    <a:srgbClr val="1F497D"/>
    <a:srgbClr val="FF0000"/>
    <a:srgbClr val="D2DEEF"/>
    <a:srgbClr val="C5E0B4"/>
    <a:srgbClr val="FEFEDC"/>
    <a:srgbClr val="5B9BD5"/>
    <a:srgbClr val="0000FF"/>
    <a:srgbClr val="00FF00"/>
    <a:srgbClr val="F8CB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16" autoAdjust="0"/>
    <p:restoredTop sz="94660"/>
  </p:normalViewPr>
  <p:slideViewPr>
    <p:cSldViewPr snapToGrid="0" showGuides="1">
      <p:cViewPr varScale="1">
        <p:scale>
          <a:sx n="111" d="100"/>
          <a:sy n="111" d="100"/>
        </p:scale>
        <p:origin x="1416" y="96"/>
      </p:cViewPr>
      <p:guideLst>
        <p:guide pos="317"/>
        <p:guide orient="horz" pos="2092"/>
        <p:guide pos="5261"/>
        <p:guide pos="2880"/>
        <p:guide pos="499"/>
        <p:guide orient="horz" pos="504"/>
        <p:guide orient="horz" pos="3498"/>
        <p:guide pos="5443"/>
        <p:guide orient="horz" pos="1344"/>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9F148EEC-505C-45B2-B5E8-4418437557CF}" type="datetimeFigureOut">
              <a:rPr lang="en-GB" smtClean="0"/>
              <a:t>27/09/2022</a:t>
            </a:fld>
            <a:endParaRPr lang="en-GB"/>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EB00ABD8-ACA1-4F93-94E1-5132D0F9C2B1}" type="slidenum">
              <a:rPr lang="en-GB" smtClean="0"/>
              <a:t>‹#›</a:t>
            </a:fld>
            <a:endParaRPr lang="en-GB"/>
          </a:p>
        </p:txBody>
      </p:sp>
    </p:spTree>
    <p:extLst>
      <p:ext uri="{BB962C8B-B14F-4D97-AF65-F5344CB8AC3E}">
        <p14:creationId xmlns:p14="http://schemas.microsoft.com/office/powerpoint/2010/main" val="4206615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157AB228-66D7-4178-B178-0E97D9C7B00D}" type="datetimeFigureOut">
              <a:rPr lang="en-US" smtClean="0"/>
              <a:t>9/27/2022</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3C1BC3C-79C8-4B9B-9B4F-47E7D28F4BD4}" type="slidenum">
              <a:rPr lang="en-US" smtClean="0"/>
              <a:t>‹#›</a:t>
            </a:fld>
            <a:endParaRPr lang="en-US"/>
          </a:p>
        </p:txBody>
      </p:sp>
    </p:spTree>
    <p:extLst>
      <p:ext uri="{BB962C8B-B14F-4D97-AF65-F5344CB8AC3E}">
        <p14:creationId xmlns:p14="http://schemas.microsoft.com/office/powerpoint/2010/main" val="4030921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9/27/2022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905954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9/27/2022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9065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9/27/2022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676606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9/27/2022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657015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B8FBA4-C6E0-4CBF-BEE8-0B817CC3FC8D}" type="datetimeFigureOut">
              <a:rPr lang="en-US" smtClean="0"/>
              <a:t>9/27/2022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87094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B8FBA4-C6E0-4CBF-BEE8-0B817CC3FC8D}" type="datetimeFigureOut">
              <a:rPr lang="en-US" smtClean="0"/>
              <a:t>9/27/2022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17100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B8FBA4-C6E0-4CBF-BEE8-0B817CC3FC8D}" type="datetimeFigureOut">
              <a:rPr lang="en-US" smtClean="0"/>
              <a:t>9/27/2022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752716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B8FBA4-C6E0-4CBF-BEE8-0B817CC3FC8D}" type="datetimeFigureOut">
              <a:rPr lang="en-US" smtClean="0"/>
              <a:t>9/27/2022</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9517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8FBA4-C6E0-4CBF-BEE8-0B817CC3FC8D}" type="datetimeFigureOut">
              <a:rPr lang="en-US" smtClean="0"/>
              <a:t>9/27/2022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23479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B8FBA4-C6E0-4CBF-BEE8-0B817CC3FC8D}" type="datetimeFigureOut">
              <a:rPr lang="en-US" smtClean="0"/>
              <a:t>9/27/2022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992974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B8FBA4-C6E0-4CBF-BEE8-0B817CC3FC8D}" type="datetimeFigureOut">
              <a:rPr lang="en-US" smtClean="0"/>
              <a:t>9/27/2022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143959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8FBA4-C6E0-4CBF-BEE8-0B817CC3FC8D}" type="datetimeFigureOut">
              <a:rPr lang="en-US" smtClean="0"/>
              <a:t>9/27/2022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CFC349-7D77-4880-B366-B5E0CFFFAF4D}" type="slidenum">
              <a:rPr lang="en-US" smtClean="0"/>
              <a:t>‹#›</a:t>
            </a:fld>
            <a:endParaRPr lang="en-US"/>
          </a:p>
        </p:txBody>
      </p:sp>
      <p:sp>
        <p:nvSpPr>
          <p:cNvPr id="7" name="Slide Number Placeholder 5"/>
          <p:cNvSpPr txBox="1">
            <a:spLocks/>
          </p:cNvSpPr>
          <p:nvPr userDrawn="1"/>
        </p:nvSpPr>
        <p:spPr>
          <a:xfrm>
            <a:off x="7010400" y="1"/>
            <a:ext cx="2133600" cy="260648"/>
          </a:xfrm>
          <a:prstGeom prst="rect">
            <a:avLst/>
          </a:prstGeom>
        </p:spPr>
        <p:txBody>
          <a:bodyPr/>
          <a:lstStyle>
            <a:defPPr>
              <a:defRPr lang="en-US"/>
            </a:defPPr>
            <a:lvl1pPr algn="ctr" rtl="0" eaLnBrk="0" fontAlgn="base" hangingPunct="0">
              <a:spcBef>
                <a:spcPct val="50000"/>
              </a:spcBef>
              <a:spcAft>
                <a:spcPct val="0"/>
              </a:spcAft>
              <a:defRPr sz="23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pPr algn="r"/>
            <a:fld id="{80312B61-8FBB-43B8-A6DD-B3B75C37806A}" type="slidenum">
              <a:rPr lang="en-US" sz="1292" smtClean="0">
                <a:solidFill>
                  <a:prstClr val="black"/>
                </a:solidFill>
              </a:rPr>
              <a:pPr algn="r"/>
              <a:t>‹#›</a:t>
            </a:fld>
            <a:endParaRPr lang="en-US" sz="1292" dirty="0">
              <a:solidFill>
                <a:prstClr val="black"/>
              </a:solidFill>
            </a:endParaRPr>
          </a:p>
        </p:txBody>
      </p:sp>
    </p:spTree>
    <p:extLst>
      <p:ext uri="{BB962C8B-B14F-4D97-AF65-F5344CB8AC3E}">
        <p14:creationId xmlns:p14="http://schemas.microsoft.com/office/powerpoint/2010/main" val="2943952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media" Target="../media/media2.m4v"/><Relationship Id="rId7" Type="http://schemas.openxmlformats.org/officeDocument/2006/relationships/image" Target="../media/image4.png"/><Relationship Id="rId2" Type="http://schemas.openxmlformats.org/officeDocument/2006/relationships/video" Target="../media/media1.m4v"/><Relationship Id="rId1" Type="http://schemas.microsoft.com/office/2007/relationships/media" Target="../media/media1.m4v"/><Relationship Id="rId6" Type="http://schemas.openxmlformats.org/officeDocument/2006/relationships/image" Target="../media/image3.png"/><Relationship Id="rId5" Type="http://schemas.openxmlformats.org/officeDocument/2006/relationships/slideLayout" Target="../slideLayouts/slideLayout1.xml"/><Relationship Id="rId10" Type="http://schemas.openxmlformats.org/officeDocument/2006/relationships/image" Target="../media/image7.png"/><Relationship Id="rId4" Type="http://schemas.openxmlformats.org/officeDocument/2006/relationships/video" Target="../media/media2.m4v"/><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1.xml"/><Relationship Id="rId5" Type="http://schemas.openxmlformats.org/officeDocument/2006/relationships/image" Target="../media/image21.jpg"/><Relationship Id="rId4" Type="http://schemas.openxmlformats.org/officeDocument/2006/relationships/image" Target="../media/image20.jpg"/></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33.png"/><Relationship Id="rId3" Type="http://schemas.microsoft.com/office/2007/relationships/media" Target="../media/media4.m4v"/><Relationship Id="rId7" Type="http://schemas.openxmlformats.org/officeDocument/2006/relationships/image" Target="../media/image32.png"/><Relationship Id="rId2" Type="http://schemas.openxmlformats.org/officeDocument/2006/relationships/video" Target="../media/media3.m4v"/><Relationship Id="rId1" Type="http://schemas.microsoft.com/office/2007/relationships/media" Target="../media/media3.m4v"/><Relationship Id="rId6" Type="http://schemas.openxmlformats.org/officeDocument/2006/relationships/image" Target="../media/image31.png"/><Relationship Id="rId5" Type="http://schemas.openxmlformats.org/officeDocument/2006/relationships/slideLayout" Target="../slideLayouts/slideLayout1.xml"/><Relationship Id="rId4" Type="http://schemas.openxmlformats.org/officeDocument/2006/relationships/video" Target="../media/media4.m4v"/></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video" Target="../media/media5.AVI"/><Relationship Id="rId1" Type="http://schemas.microsoft.com/office/2007/relationships/media" Target="../media/media5.AVI"/><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microsoft.com/office/2007/relationships/media" Target="../media/media7.mp4"/><Relationship Id="rId7" Type="http://schemas.openxmlformats.org/officeDocument/2006/relationships/image" Target="../media/image47.png"/><Relationship Id="rId2" Type="http://schemas.openxmlformats.org/officeDocument/2006/relationships/video" Target="../media/media6.mp4"/><Relationship Id="rId1" Type="http://schemas.microsoft.com/office/2007/relationships/media" Target="../media/media6.mp4"/><Relationship Id="rId6" Type="http://schemas.openxmlformats.org/officeDocument/2006/relationships/image" Target="../media/image46.png"/><Relationship Id="rId5" Type="http://schemas.openxmlformats.org/officeDocument/2006/relationships/slideLayout" Target="../slideLayouts/slideLayout1.xml"/><Relationship Id="rId4" Type="http://schemas.openxmlformats.org/officeDocument/2006/relationships/video" Target="../media/media7.mp4"/></Relationships>
</file>

<file path=ppt/slides/_rels/slide27.xml.rels><?xml version="1.0" encoding="UTF-8" standalone="yes"?>
<Relationships xmlns="http://schemas.openxmlformats.org/package/2006/relationships"><Relationship Id="rId3" Type="http://schemas.microsoft.com/office/2007/relationships/media" Target="../media/media9.mp4"/><Relationship Id="rId7" Type="http://schemas.openxmlformats.org/officeDocument/2006/relationships/image" Target="../media/image49.png"/><Relationship Id="rId2" Type="http://schemas.openxmlformats.org/officeDocument/2006/relationships/video" Target="../media/media8.mp4"/><Relationship Id="rId1" Type="http://schemas.microsoft.com/office/2007/relationships/media" Target="../media/media8.mp4"/><Relationship Id="rId6" Type="http://schemas.openxmlformats.org/officeDocument/2006/relationships/image" Target="../media/image48.png"/><Relationship Id="rId5" Type="http://schemas.openxmlformats.org/officeDocument/2006/relationships/slideLayout" Target="../slideLayouts/slideLayout1.xml"/><Relationship Id="rId4" Type="http://schemas.openxmlformats.org/officeDocument/2006/relationships/video" Target="../media/media9.mp4"/></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esme.fnal.gov" TargetMode="External"/><Relationship Id="rId7" Type="http://schemas.openxmlformats.org/officeDocument/2006/relationships/image" Target="../media/image50.png"/><Relationship Id="rId2" Type="http://schemas.openxmlformats.org/officeDocument/2006/relationships/hyperlink" Target="http://blond.web.cern.ch/" TargetMode="External"/><Relationship Id="rId1" Type="http://schemas.openxmlformats.org/officeDocument/2006/relationships/slideLayout" Target="../slideLayouts/slideLayout1.xml"/><Relationship Id="rId6" Type="http://schemas.openxmlformats.org/officeDocument/2006/relationships/hyperlink" Target="https://ops.aps.anl.gov/elegant.html" TargetMode="External"/><Relationship Id="rId5" Type="http://schemas.openxmlformats.org/officeDocument/2006/relationships/hyperlink" Target="https://twiki.cern.ch/twiki/bin/view/ABPComputing/PyORBIT" TargetMode="External"/><Relationship Id="rId4" Type="http://schemas.openxmlformats.org/officeDocument/2006/relationships/hyperlink" Target="https://twiki.cern.ch/twiki/bin/view/ABPComputing/PyHEADTAI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cds.cern.ch/record/214352/files/CERN-59-29.pdf" TargetMode="External"/><Relationship Id="rId2" Type="http://schemas.openxmlformats.org/officeDocument/2006/relationships/hyperlink" Target="http://cds.cern.ch/record/1023436/files/CM-P00065157.pdf" TargetMode="External"/><Relationship Id="rId1" Type="http://schemas.openxmlformats.org/officeDocument/2006/relationships/slideLayout" Target="../slideLayouts/slideLayout1.xml"/><Relationship Id="rId6" Type="http://schemas.openxmlformats.org/officeDocument/2006/relationships/hyperlink" Target="https://cds.cern.ch/record/549223/files/sl-2002-009.pdf" TargetMode="External"/><Relationship Id="rId5" Type="http://schemas.openxmlformats.org/officeDocument/2006/relationships/hyperlink" Target="http://cds.cern.ch/record/951985/files/ab-note-2006-018.pdf" TargetMode="External"/><Relationship Id="rId4" Type="http://schemas.openxmlformats.org/officeDocument/2006/relationships/hyperlink" Target="https://cds.cern.ch/record/104068/files/CM-P00077738-e.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338513"/>
            <a:ext cx="6858000" cy="1655762"/>
          </a:xfrm>
        </p:spPr>
        <p:txBody>
          <a:bodyPr>
            <a:normAutofit/>
          </a:bodyPr>
          <a:lstStyle/>
          <a:p>
            <a:r>
              <a:rPr lang="en-US" sz="1800" dirty="0">
                <a:latin typeface="Constantia" panose="02030602050306030303" pitchFamily="18" charset="0"/>
              </a:rPr>
              <a:t>S. Albright, H. Damerau,</a:t>
            </a:r>
            <a:br>
              <a:rPr lang="en-US" sz="1800" dirty="0">
                <a:latin typeface="Constantia" panose="02030602050306030303" pitchFamily="18" charset="0"/>
              </a:rPr>
            </a:br>
            <a:r>
              <a:rPr lang="en-US" sz="1800" dirty="0">
                <a:latin typeface="Constantia" panose="02030602050306030303" pitchFamily="18" charset="0"/>
              </a:rPr>
              <a:t>A. Lasheen, F. Tecker</a:t>
            </a:r>
          </a:p>
          <a:p>
            <a:r>
              <a:rPr lang="en-GB" sz="2100" b="1" dirty="0">
                <a:latin typeface="Constantia" panose="02030602050306030303" pitchFamily="18" charset="0"/>
              </a:rPr>
              <a:t>CERN</a:t>
            </a:r>
          </a:p>
          <a:p>
            <a:endParaRPr lang="en-GB" sz="2100" b="1" dirty="0">
              <a:latin typeface="Constantia" panose="02030602050306030303" pitchFamily="18" charset="0"/>
            </a:endParaRPr>
          </a:p>
          <a:p>
            <a:endParaRPr lang="en-US" sz="2100" b="1" dirty="0">
              <a:latin typeface="Constantia" panose="02030602050306030303" pitchFamily="18" charset="0"/>
            </a:endParaRPr>
          </a:p>
          <a:p>
            <a:endParaRPr lang="en-GB" sz="2100" dirty="0">
              <a:latin typeface="Constantia" panose="02030602050306030303" pitchFamily="18" charset="0"/>
            </a:endParaRPr>
          </a:p>
          <a:p>
            <a:endParaRPr lang="en-US" sz="2100" dirty="0">
              <a:latin typeface="Constantia" panose="02030602050306030303" pitchFamily="18" charset="0"/>
            </a:endParaRPr>
          </a:p>
        </p:txBody>
      </p:sp>
      <p:sp>
        <p:nvSpPr>
          <p:cNvPr id="4" name="Rectangle 3"/>
          <p:cNvSpPr/>
          <p:nvPr/>
        </p:nvSpPr>
        <p:spPr>
          <a:xfrm>
            <a:off x="8132536" y="49213"/>
            <a:ext cx="943428" cy="40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900" y="3040062"/>
            <a:ext cx="1474787" cy="147478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2602" y="3040063"/>
            <a:ext cx="2262957" cy="1474787"/>
          </a:xfrm>
          <a:prstGeom prst="rect">
            <a:avLst/>
          </a:prstGeom>
        </p:spPr>
      </p:pic>
      <p:sp>
        <p:nvSpPr>
          <p:cNvPr id="2" name="Title 1"/>
          <p:cNvSpPr>
            <a:spLocks noGrp="1"/>
          </p:cNvSpPr>
          <p:nvPr>
            <p:ph type="ctrTitle"/>
          </p:nvPr>
        </p:nvSpPr>
        <p:spPr>
          <a:xfrm>
            <a:off x="685800" y="266011"/>
            <a:ext cx="7772400" cy="2387600"/>
          </a:xfrm>
        </p:spPr>
        <p:txBody>
          <a:bodyPr anchor="ctr">
            <a:normAutofit/>
          </a:bodyPr>
          <a:lstStyle/>
          <a:p>
            <a:r>
              <a:rPr lang="en-US" sz="4800" dirty="0">
                <a:latin typeface="Constantia" panose="02030602050306030303" pitchFamily="18" charset="0"/>
              </a:rPr>
              <a:t>Longitudinal</a:t>
            </a:r>
            <a:br>
              <a:rPr lang="en-US" sz="4800" dirty="0">
                <a:latin typeface="Constantia" panose="02030602050306030303" pitchFamily="18" charset="0"/>
              </a:rPr>
            </a:br>
            <a:r>
              <a:rPr lang="en-US" sz="4800" dirty="0">
                <a:latin typeface="Constantia" panose="02030602050306030303" pitchFamily="18" charset="0"/>
              </a:rPr>
              <a:t>Hands-on Calculations</a:t>
            </a:r>
            <a:br>
              <a:rPr lang="en-US" sz="4800" dirty="0">
                <a:latin typeface="Constantia" panose="02030602050306030303" pitchFamily="18" charset="0"/>
              </a:rPr>
            </a:br>
            <a:br>
              <a:rPr lang="en-US" sz="1100" dirty="0">
                <a:latin typeface="Constantia" panose="02030602050306030303" pitchFamily="18" charset="0"/>
              </a:rPr>
            </a:br>
            <a:r>
              <a:rPr lang="en-US" sz="4800" b="1" dirty="0">
                <a:latin typeface="Constantia" panose="02030602050306030303" pitchFamily="18" charset="0"/>
              </a:rPr>
              <a:t>Longitudinal Tracking</a:t>
            </a:r>
          </a:p>
        </p:txBody>
      </p:sp>
      <p:sp>
        <p:nvSpPr>
          <p:cNvPr id="9" name="Text Box 5">
            <a:extLst>
              <a:ext uri="{FF2B5EF4-FFF2-40B4-BE49-F238E27FC236}">
                <a16:creationId xmlns:a16="http://schemas.microsoft.com/office/drawing/2014/main" id="{15881074-040F-49DA-A15E-A5320A8C62BF}"/>
              </a:ext>
            </a:extLst>
          </p:cNvPr>
          <p:cNvSpPr txBox="1">
            <a:spLocks noChangeArrowheads="1"/>
          </p:cNvSpPr>
          <p:nvPr/>
        </p:nvSpPr>
        <p:spPr bwMode="auto">
          <a:xfrm>
            <a:off x="3011487" y="5518150"/>
            <a:ext cx="2971800" cy="396875"/>
          </a:xfrm>
          <a:prstGeom prst="rect">
            <a:avLst/>
          </a:prstGeom>
          <a:noFill/>
          <a:ln w="9525">
            <a:noFill/>
            <a:miter lim="800000"/>
            <a:headEnd/>
            <a:tailEnd/>
          </a:ln>
        </p:spPr>
        <p:txBody>
          <a:bodyPr>
            <a:spAutoFit/>
          </a:bodyPr>
          <a:lstStyle/>
          <a:p>
            <a:pPr algn="ctr"/>
            <a:r>
              <a:rPr lang="en-US" sz="2000" dirty="0">
                <a:solidFill>
                  <a:srgbClr val="000000"/>
                </a:solidFill>
                <a:latin typeface="Constantia" panose="02030602050306030303" pitchFamily="18" charset="0"/>
              </a:rPr>
              <a:t>27 September 2022</a:t>
            </a:r>
            <a:endParaRPr lang="en-US" sz="2000" dirty="0">
              <a:solidFill>
                <a:srgbClr val="000000"/>
              </a:solidFill>
              <a:latin typeface="Constantia" panose="02030602050306030303" pitchFamily="18" charset="0"/>
              <a:ea typeface="Arial Unicode MS" pitchFamily="34" charset="-128"/>
              <a:cs typeface="Arial Unicode MS" pitchFamily="34" charset="-128"/>
            </a:endParaRPr>
          </a:p>
        </p:txBody>
      </p:sp>
      <p:sp>
        <p:nvSpPr>
          <p:cNvPr id="10" name="Text Box 8">
            <a:extLst>
              <a:ext uri="{FF2B5EF4-FFF2-40B4-BE49-F238E27FC236}">
                <a16:creationId xmlns:a16="http://schemas.microsoft.com/office/drawing/2014/main" id="{818BC43E-425D-491F-B994-704EBD980DCA}"/>
              </a:ext>
            </a:extLst>
          </p:cNvPr>
          <p:cNvSpPr txBox="1">
            <a:spLocks noChangeArrowheads="1"/>
          </p:cNvSpPr>
          <p:nvPr/>
        </p:nvSpPr>
        <p:spPr bwMode="auto">
          <a:xfrm>
            <a:off x="1663700" y="4890624"/>
            <a:ext cx="5676900" cy="415498"/>
          </a:xfrm>
          <a:prstGeom prst="rect">
            <a:avLst/>
          </a:prstGeom>
          <a:noFill/>
          <a:ln w="9525">
            <a:noFill/>
            <a:miter lim="800000"/>
            <a:headEnd/>
            <a:tailEnd/>
          </a:ln>
        </p:spPr>
        <p:txBody>
          <a:bodyPr wrap="square">
            <a:spAutoFit/>
          </a:bodyPr>
          <a:lstStyle/>
          <a:p>
            <a:pPr algn="ctr"/>
            <a:r>
              <a:rPr lang="en-GB" sz="2100" b="1" dirty="0">
                <a:solidFill>
                  <a:srgbClr val="000000"/>
                </a:solidFill>
                <a:latin typeface="Constantia" panose="02030602050306030303" pitchFamily="18" charset="0"/>
              </a:rPr>
              <a:t>Introduction to Accelerator Physics</a:t>
            </a:r>
            <a:endParaRPr lang="en-GB" sz="2100" dirty="0">
              <a:solidFill>
                <a:srgbClr val="000000"/>
              </a:solidFill>
              <a:latin typeface="Constantia" panose="02030602050306030303" pitchFamily="18" charset="0"/>
            </a:endParaRPr>
          </a:p>
        </p:txBody>
      </p:sp>
    </p:spTree>
    <p:extLst>
      <p:ext uri="{BB962C8B-B14F-4D97-AF65-F5344CB8AC3E}">
        <p14:creationId xmlns:p14="http://schemas.microsoft.com/office/powerpoint/2010/main" val="401286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Longitudinal tracking</a:t>
            </a:r>
          </a:p>
        </p:txBody>
      </p:sp>
    </p:spTree>
    <p:extLst>
      <p:ext uri="{BB962C8B-B14F-4D97-AF65-F5344CB8AC3E}">
        <p14:creationId xmlns:p14="http://schemas.microsoft.com/office/powerpoint/2010/main" val="4219294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56432" y="2480567"/>
            <a:ext cx="4795406" cy="96285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Tracking simulation flow</a:t>
            </a:r>
          </a:p>
        </p:txBody>
      </p:sp>
      <p:sp>
        <p:nvSpPr>
          <p:cNvPr id="2" name="TextBox 1"/>
          <p:cNvSpPr txBox="1"/>
          <p:nvPr/>
        </p:nvSpPr>
        <p:spPr>
          <a:xfrm>
            <a:off x="792163" y="2592664"/>
            <a:ext cx="2170800" cy="738664"/>
          </a:xfrm>
          <a:prstGeom prst="rect">
            <a:avLst/>
          </a:prstGeom>
          <a:solidFill>
            <a:schemeClr val="bg1">
              <a:lumMod val="85000"/>
            </a:schemeClr>
          </a:solidFill>
        </p:spPr>
        <p:txBody>
          <a:bodyPr wrap="square" rtlCol="0">
            <a:spAutoFit/>
          </a:bodyPr>
          <a:lstStyle/>
          <a:p>
            <a:pPr algn="ctr"/>
            <a:r>
              <a:rPr lang="en-GB" sz="2100" b="1" dirty="0">
                <a:latin typeface="Constantia" panose="02030602050306030303" pitchFamily="18" charset="0"/>
              </a:rPr>
              <a:t>Generate initial distribution</a:t>
            </a:r>
          </a:p>
        </p:txBody>
      </p:sp>
      <p:sp>
        <p:nvSpPr>
          <p:cNvPr id="4" name="TextBox 3"/>
          <p:cNvSpPr txBox="1"/>
          <p:nvPr/>
        </p:nvSpPr>
        <p:spPr>
          <a:xfrm>
            <a:off x="3556432" y="1065669"/>
            <a:ext cx="2169889" cy="738664"/>
          </a:xfrm>
          <a:prstGeom prst="rect">
            <a:avLst/>
          </a:prstGeom>
          <a:solidFill>
            <a:schemeClr val="bg1">
              <a:lumMod val="85000"/>
            </a:schemeClr>
          </a:solidFill>
        </p:spPr>
        <p:txBody>
          <a:bodyPr wrap="square" rtlCol="0">
            <a:spAutoFit/>
          </a:bodyPr>
          <a:lstStyle/>
          <a:p>
            <a:pPr algn="ctr"/>
            <a:r>
              <a:rPr lang="en-GB" sz="2100" b="1" dirty="0">
                <a:latin typeface="Constantia" panose="02030602050306030303" pitchFamily="18" charset="0"/>
              </a:rPr>
              <a:t>Accelerator parameters</a:t>
            </a:r>
          </a:p>
        </p:txBody>
      </p:sp>
      <p:sp>
        <p:nvSpPr>
          <p:cNvPr id="5" name="TextBox 4"/>
          <p:cNvSpPr txBox="1"/>
          <p:nvPr/>
        </p:nvSpPr>
        <p:spPr>
          <a:xfrm>
            <a:off x="6181032" y="1065669"/>
            <a:ext cx="2170800" cy="738664"/>
          </a:xfrm>
          <a:prstGeom prst="rect">
            <a:avLst/>
          </a:prstGeom>
          <a:solidFill>
            <a:schemeClr val="bg1">
              <a:lumMod val="85000"/>
            </a:schemeClr>
          </a:solidFill>
        </p:spPr>
        <p:txBody>
          <a:bodyPr wrap="square" rtlCol="0">
            <a:spAutoFit/>
          </a:bodyPr>
          <a:lstStyle/>
          <a:p>
            <a:pPr algn="ctr"/>
            <a:r>
              <a:rPr lang="en-GB" sz="2100" b="1" dirty="0">
                <a:latin typeface="Constantia" panose="02030602050306030303" pitchFamily="18" charset="0"/>
              </a:rPr>
              <a:t>RF system parameters</a:t>
            </a:r>
          </a:p>
        </p:txBody>
      </p:sp>
      <p:sp>
        <p:nvSpPr>
          <p:cNvPr id="7" name="TextBox 6"/>
          <p:cNvSpPr txBox="1"/>
          <p:nvPr/>
        </p:nvSpPr>
        <p:spPr>
          <a:xfrm>
            <a:off x="4684134" y="2625348"/>
            <a:ext cx="2540001" cy="646331"/>
          </a:xfrm>
          <a:prstGeom prst="rect">
            <a:avLst/>
          </a:prstGeom>
          <a:noFill/>
          <a:ln>
            <a:noFill/>
          </a:ln>
        </p:spPr>
        <p:txBody>
          <a:bodyPr wrap="square" rtlCol="0">
            <a:spAutoFit/>
          </a:bodyPr>
          <a:lstStyle/>
          <a:p>
            <a:pPr algn="ctr"/>
            <a:r>
              <a:rPr lang="en-GB" sz="3600" b="1" dirty="0">
                <a:latin typeface="Constantia" panose="02030602050306030303" pitchFamily="18" charset="0"/>
              </a:rPr>
              <a:t>Tracking</a:t>
            </a:r>
          </a:p>
        </p:txBody>
      </p:sp>
      <p:sp>
        <p:nvSpPr>
          <p:cNvPr id="8" name="TextBox 7"/>
          <p:cNvSpPr txBox="1"/>
          <p:nvPr/>
        </p:nvSpPr>
        <p:spPr>
          <a:xfrm>
            <a:off x="3556432" y="4148194"/>
            <a:ext cx="4795400" cy="738664"/>
          </a:xfrm>
          <a:prstGeom prst="rect">
            <a:avLst/>
          </a:prstGeom>
          <a:solidFill>
            <a:schemeClr val="accent6">
              <a:lumMod val="40000"/>
              <a:lumOff val="60000"/>
            </a:schemeClr>
          </a:solidFill>
        </p:spPr>
        <p:txBody>
          <a:bodyPr wrap="square" rtlCol="0">
            <a:spAutoFit/>
          </a:bodyPr>
          <a:lstStyle/>
          <a:p>
            <a:pPr marL="342900" indent="-342900">
              <a:buFont typeface="Symbol" panose="05050102010706020507" pitchFamily="18" charset="2"/>
              <a:buChar char="®"/>
            </a:pPr>
            <a:r>
              <a:rPr lang="en-GB" sz="2100" b="1" dirty="0">
                <a:latin typeface="Constantia" panose="02030602050306030303" pitchFamily="18" charset="0"/>
              </a:rPr>
              <a:t>Plot and analyse results</a:t>
            </a:r>
          </a:p>
          <a:p>
            <a:pPr marL="342900" indent="-342900">
              <a:buFont typeface="Symbol" panose="05050102010706020507" pitchFamily="18" charset="2"/>
              <a:buChar char="®"/>
            </a:pPr>
            <a:r>
              <a:rPr lang="en-GB" sz="2100" b="1" dirty="0">
                <a:latin typeface="Constantia" panose="02030602050306030303" pitchFamily="18" charset="0"/>
              </a:rPr>
              <a:t>Compare with measurements</a:t>
            </a:r>
          </a:p>
        </p:txBody>
      </p:sp>
      <p:sp>
        <p:nvSpPr>
          <p:cNvPr id="9" name="Right Arrow 8"/>
          <p:cNvSpPr/>
          <p:nvPr/>
        </p:nvSpPr>
        <p:spPr>
          <a:xfrm rot="5400000">
            <a:off x="4357328" y="1857438"/>
            <a:ext cx="568096" cy="5515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a:off x="3012141" y="2677048"/>
            <a:ext cx="500988" cy="5515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Arrow 10"/>
          <p:cNvSpPr/>
          <p:nvPr/>
        </p:nvSpPr>
        <p:spPr>
          <a:xfrm rot="5400000">
            <a:off x="6982384" y="1857438"/>
            <a:ext cx="568096" cy="5515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p:cNvSpPr/>
          <p:nvPr/>
        </p:nvSpPr>
        <p:spPr>
          <a:xfrm rot="5400000">
            <a:off x="5670086" y="3322594"/>
            <a:ext cx="568096" cy="899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3580236" y="2480567"/>
            <a:ext cx="4771601" cy="962857"/>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7"/>
          <p:cNvSpPr>
            <a:spLocks noChangeArrowheads="1"/>
          </p:cNvSpPr>
          <p:nvPr/>
        </p:nvSpPr>
        <p:spPr bwMode="auto">
          <a:xfrm>
            <a:off x="503237" y="5573627"/>
            <a:ext cx="8137525" cy="537321"/>
          </a:xfrm>
          <a:prstGeom prst="rect">
            <a:avLst/>
          </a:prstGeom>
          <a:noFill/>
          <a:ln w="9525">
            <a:noFill/>
            <a:miter lim="800000"/>
            <a:headEnd/>
            <a:tailEnd/>
          </a:ln>
          <a:effectLst/>
        </p:spPr>
        <p:txBody>
          <a:bodyPr/>
          <a:lstStyle/>
          <a:p>
            <a:pPr marL="457200" indent="-457200">
              <a:spcBef>
                <a:spcPct val="20000"/>
              </a:spcBef>
              <a:buFont typeface="Symbol" panose="05050102010706020507" pitchFamily="18" charset="2"/>
              <a:buChar char="®"/>
            </a:pPr>
            <a:r>
              <a:rPr lang="en-GB" sz="2400" b="1" dirty="0">
                <a:solidFill>
                  <a:srgbClr val="1F497D"/>
                </a:solidFill>
                <a:latin typeface="Constantia" pitchFamily="18" charset="0"/>
                <a:cs typeface="Times New Roman" pitchFamily="18" charset="0"/>
                <a:sym typeface="Wingdings" pitchFamily="2" charset="2"/>
              </a:rPr>
              <a:t>Follow the coordinates of one or more particles determine its behaviour</a:t>
            </a:r>
          </a:p>
        </p:txBody>
      </p:sp>
    </p:spTree>
    <p:extLst>
      <p:ext uri="{BB962C8B-B14F-4D97-AF65-F5344CB8AC3E}">
        <p14:creationId xmlns:p14="http://schemas.microsoft.com/office/powerpoint/2010/main" val="3857538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22" presetClass="entr" presetSubtype="1"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up)">
                                      <p:cBhvr>
                                        <p:cTn id="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text, clock, watch, gauge&#10;&#10;Description automatically generated">
            <a:extLst>
              <a:ext uri="{FF2B5EF4-FFF2-40B4-BE49-F238E27FC236}">
                <a16:creationId xmlns:a16="http://schemas.microsoft.com/office/drawing/2014/main" id="{BA4558BF-5E0D-4452-88EC-EA0BFF1D03CF}"/>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618834" y="5912153"/>
            <a:ext cx="1485515" cy="612000"/>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5FA5ADF-234C-4773-BBF9-36DA8825CCAB}"/>
              </a:ext>
            </a:extLst>
          </p:cNvPr>
          <p:cNvPicPr>
            <a:picLocks noChangeAspect="1"/>
          </p:cNvPicPr>
          <p:nvPr/>
        </p:nvPicPr>
        <p:blipFill rotWithShape="1">
          <a:blip r:embed="rId7">
            <a:clrChange>
              <a:clrFrom>
                <a:srgbClr val="FFFFFF"/>
              </a:clrFrom>
              <a:clrTo>
                <a:srgbClr val="FFFFFF">
                  <a:alpha val="0"/>
                </a:srgbClr>
              </a:clrTo>
            </a:clrChange>
          </a:blip>
          <a:srcRect l="65050"/>
          <a:stretch/>
        </p:blipFill>
        <p:spPr>
          <a:xfrm>
            <a:off x="6139245" y="5905225"/>
            <a:ext cx="1489478" cy="6192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Circular accelerator without RF system</a:t>
            </a:r>
          </a:p>
        </p:txBody>
      </p:sp>
      <p:pic>
        <p:nvPicPr>
          <p:cNvPr id="4" name="NorfbelowtransitionCompressed">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1385888" y="2701925"/>
            <a:ext cx="2880000" cy="2880000"/>
          </a:xfrm>
          <a:prstGeom prst="rect">
            <a:avLst/>
          </a:prstGeom>
        </p:spPr>
      </p:pic>
      <p:pic>
        <p:nvPicPr>
          <p:cNvPr id="5" name="NorfabovetransitionCompressed">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a:off x="5121275" y="2701925"/>
            <a:ext cx="2880000" cy="2880000"/>
          </a:xfrm>
          <a:prstGeom prst="rect">
            <a:avLst/>
          </a:prstGeom>
        </p:spPr>
      </p:pic>
      <p:sp>
        <p:nvSpPr>
          <p:cNvPr id="12" name="Rectangle 7"/>
          <p:cNvSpPr>
            <a:spLocks noChangeArrowheads="1"/>
          </p:cNvSpPr>
          <p:nvPr/>
        </p:nvSpPr>
        <p:spPr bwMode="auto">
          <a:xfrm>
            <a:off x="503238" y="1200150"/>
            <a:ext cx="8137526" cy="838200"/>
          </a:xfrm>
          <a:prstGeom prst="rect">
            <a:avLst/>
          </a:prstGeom>
          <a:noFill/>
          <a:ln w="9525">
            <a:noFill/>
            <a:miter lim="800000"/>
            <a:headEnd/>
            <a:tailEnd/>
          </a:ln>
          <a:effectLst/>
        </p:spPr>
        <p:txBody>
          <a:bodyPr/>
          <a:lstStyle/>
          <a:p>
            <a:pPr marL="457200" indent="-457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Particles with </a:t>
            </a:r>
            <a:r>
              <a:rPr lang="en-GB" sz="2400" b="1" dirty="0">
                <a:solidFill>
                  <a:srgbClr val="FF0000"/>
                </a:solidFill>
                <a:latin typeface="Constantia" pitchFamily="18" charset="0"/>
                <a:cs typeface="Times New Roman" pitchFamily="18" charset="0"/>
                <a:sym typeface="Wingdings" pitchFamily="2" charset="2"/>
              </a:rPr>
              <a:t>higher </a:t>
            </a:r>
            <a:r>
              <a:rPr lang="en-GB" sz="2400" b="1" dirty="0">
                <a:latin typeface="Constantia" pitchFamily="18" charset="0"/>
                <a:cs typeface="Times New Roman" pitchFamily="18" charset="0"/>
                <a:sym typeface="Wingdings" pitchFamily="2" charset="2"/>
              </a:rPr>
              <a:t>or </a:t>
            </a:r>
            <a:r>
              <a:rPr lang="en-GB" sz="2400" b="1" dirty="0">
                <a:solidFill>
                  <a:srgbClr val="0000FF"/>
                </a:solidFill>
                <a:latin typeface="Constantia" pitchFamily="18" charset="0"/>
                <a:cs typeface="Times New Roman" pitchFamily="18" charset="0"/>
                <a:sym typeface="Wingdings" pitchFamily="2" charset="2"/>
              </a:rPr>
              <a:t>lower momentum </a:t>
            </a:r>
            <a:r>
              <a:rPr lang="en-GB" sz="2400" b="1" dirty="0">
                <a:latin typeface="Constantia" pitchFamily="18" charset="0"/>
                <a:cs typeface="Times New Roman" pitchFamily="18" charset="0"/>
                <a:sym typeface="Wingdings" pitchFamily="2" charset="2"/>
              </a:rPr>
              <a:t>have a different orbit compared to a reference particle</a:t>
            </a:r>
          </a:p>
          <a:p>
            <a:pPr marL="457200" indent="-457200">
              <a:spcBef>
                <a:spcPct val="20000"/>
              </a:spcBef>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Arrival time/phase depends on energy</a:t>
            </a:r>
          </a:p>
        </p:txBody>
      </p:sp>
      <p:grpSp>
        <p:nvGrpSpPr>
          <p:cNvPr id="2" name="Group 1"/>
          <p:cNvGrpSpPr/>
          <p:nvPr/>
        </p:nvGrpSpPr>
        <p:grpSpPr>
          <a:xfrm>
            <a:off x="2468562" y="342900"/>
            <a:ext cx="2222500" cy="687282"/>
            <a:chOff x="2468562" y="342900"/>
            <a:chExt cx="2222500" cy="687282"/>
          </a:xfrm>
        </p:grpSpPr>
        <p:sp>
          <p:nvSpPr>
            <p:cNvPr id="18" name="Rectangle 3"/>
            <p:cNvSpPr>
              <a:spLocks noChangeArrowheads="1"/>
            </p:cNvSpPr>
            <p:nvPr/>
          </p:nvSpPr>
          <p:spPr bwMode="auto">
            <a:xfrm>
              <a:off x="2468562" y="420582"/>
              <a:ext cx="2222500" cy="609600"/>
            </a:xfrm>
            <a:prstGeom prst="rect">
              <a:avLst/>
            </a:prstGeom>
            <a:noFill/>
            <a:ln w="9525">
              <a:noFill/>
              <a:miter lim="800000"/>
              <a:headEnd/>
              <a:tailEnd/>
            </a:ln>
            <a:effectLst/>
          </p:spPr>
          <p:txBody>
            <a:bodyPr anchor="ctr"/>
            <a:lstStyle/>
            <a:p>
              <a:pPr algn="ctr">
                <a:spcBef>
                  <a:spcPct val="0"/>
                </a:spcBef>
              </a:pPr>
              <a:r>
                <a:rPr lang="en-GB" sz="3200" b="1" dirty="0">
                  <a:solidFill>
                    <a:srgbClr val="FF0000"/>
                  </a:solidFill>
                  <a:latin typeface="Constantia" pitchFamily="18" charset="0"/>
                </a:rPr>
                <a:t>ring</a:t>
              </a:r>
            </a:p>
          </p:txBody>
        </p:sp>
        <p:cxnSp>
          <p:nvCxnSpPr>
            <p:cNvPr id="22" name="Straight Connector 21"/>
            <p:cNvCxnSpPr/>
            <p:nvPr/>
          </p:nvCxnSpPr>
          <p:spPr>
            <a:xfrm>
              <a:off x="2508250" y="342900"/>
              <a:ext cx="206375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Bent-Up Arrow 6"/>
            <p:cNvSpPr/>
            <p:nvPr/>
          </p:nvSpPr>
          <p:spPr>
            <a:xfrm rot="5400000">
              <a:off x="2651263" y="539539"/>
              <a:ext cx="349250" cy="419100"/>
            </a:xfrm>
            <a:prstGeom prst="bentUpArrow">
              <a:avLst>
                <a:gd name="adj1" fmla="val 41363"/>
                <a:gd name="adj2" fmla="val 44091"/>
                <a:gd name="adj3" fmla="val 2227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TextBox 7"/>
          <p:cNvSpPr txBox="1"/>
          <p:nvPr/>
        </p:nvSpPr>
        <p:spPr>
          <a:xfrm>
            <a:off x="3104349" y="5979388"/>
            <a:ext cx="2797882" cy="738664"/>
          </a:xfrm>
          <a:prstGeom prst="rect">
            <a:avLst/>
          </a:prstGeom>
          <a:noFill/>
        </p:spPr>
        <p:txBody>
          <a:bodyPr wrap="none" rtlCol="0">
            <a:spAutoFit/>
          </a:bodyPr>
          <a:lstStyle/>
          <a:p>
            <a:r>
              <a:rPr lang="en-GB" sz="2400" b="1" dirty="0">
                <a:latin typeface="Constantia" pitchFamily="18" charset="0"/>
                <a:cs typeface="Times New Roman" pitchFamily="18" charset="0"/>
                <a:sym typeface="Wingdings" pitchFamily="2" charset="2"/>
              </a:rPr>
              <a:t>, phase slip factor:</a:t>
            </a:r>
            <a:endParaRPr lang="en-GB" sz="2400" b="1" dirty="0">
              <a:solidFill>
                <a:srgbClr val="C0504D"/>
              </a:solidFill>
              <a:latin typeface="Constantia" pitchFamily="18" charset="0"/>
              <a:cs typeface="Times New Roman" pitchFamily="18" charset="0"/>
              <a:sym typeface="Wingdings" pitchFamily="2" charset="2"/>
            </a:endParaRPr>
          </a:p>
          <a:p>
            <a:endParaRPr lang="en-GB" dirty="0"/>
          </a:p>
        </p:txBody>
      </p:sp>
      <p:pic>
        <p:nvPicPr>
          <p:cNvPr id="27" name="Picture 2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23778" y="2038350"/>
            <a:ext cx="1609891" cy="663575"/>
          </a:xfrm>
          <a:prstGeom prst="rect">
            <a:avLst/>
          </a:prstGeom>
        </p:spPr>
      </p:pic>
    </p:spTree>
    <p:extLst>
      <p:ext uri="{BB962C8B-B14F-4D97-AF65-F5344CB8AC3E}">
        <p14:creationId xmlns:p14="http://schemas.microsoft.com/office/powerpoint/2010/main" val="3593513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32040" fill="hold"/>
                                        <p:tgtEl>
                                          <p:spTgt spid="4"/>
                                        </p:tgtEl>
                                      </p:cBhvr>
                                    </p:cmd>
                                  </p:childTnLst>
                                </p:cTn>
                              </p:par>
                            </p:childTnLst>
                          </p:cTn>
                        </p:par>
                      </p:childTnLst>
                    </p:cTn>
                  </p:par>
                  <p:par>
                    <p:cTn id="12" fill="hold">
                      <p:stCondLst>
                        <p:cond delay="indefinite"/>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320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6" fill="hold" display="0">
                  <p:stCondLst>
                    <p:cond delay="indefinite"/>
                  </p:stCondLst>
                </p:cTn>
                <p:tgtEl>
                  <p:spTgt spid="4"/>
                </p:tgtEl>
              </p:cMediaNode>
            </p:video>
            <p:video>
              <p:cMediaNode vol="80000">
                <p:cTn id="17" fill="hold" display="0">
                  <p:stCondLst>
                    <p:cond delay="indefinite"/>
                  </p:stCondLst>
                </p:cTn>
                <p:tgtEl>
                  <p:spTgt spid="5"/>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 picture containing text, clock, watch, gauge&#10;&#10;Description automatically generated">
            <a:extLst>
              <a:ext uri="{FF2B5EF4-FFF2-40B4-BE49-F238E27FC236}">
                <a16:creationId xmlns:a16="http://schemas.microsoft.com/office/drawing/2014/main" id="{CE0487D6-184D-4488-89A7-65268DB0E653}"/>
              </a:ext>
            </a:extLst>
          </p:cNvPr>
          <p:cNvPicPr>
            <a:picLocks noChangeAspect="1"/>
          </p:cNvPicPr>
          <p:nvPr/>
        </p:nvPicPr>
        <p:blipFill>
          <a:blip r:embed="rId2"/>
          <a:stretch>
            <a:fillRect/>
          </a:stretch>
        </p:blipFill>
        <p:spPr>
          <a:xfrm>
            <a:off x="5822226" y="3028355"/>
            <a:ext cx="1585760" cy="612000"/>
          </a:xfrm>
          <a:prstGeom prst="rect">
            <a:avLst/>
          </a:prstGeom>
        </p:spPr>
      </p:pic>
      <p:sp>
        <p:nvSpPr>
          <p:cNvPr id="25" name="Rectangle 24"/>
          <p:cNvSpPr/>
          <p:nvPr/>
        </p:nvSpPr>
        <p:spPr>
          <a:xfrm>
            <a:off x="7243762" y="4819635"/>
            <a:ext cx="186479" cy="32386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145050" y="4819910"/>
            <a:ext cx="674318" cy="39485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6724650" y="1076325"/>
            <a:ext cx="850900" cy="700088"/>
            <a:chOff x="6515100" y="1076325"/>
            <a:chExt cx="850900" cy="700088"/>
          </a:xfrm>
        </p:grpSpPr>
        <p:sp>
          <p:nvSpPr>
            <p:cNvPr id="20" name="Rectangle 19"/>
            <p:cNvSpPr/>
            <p:nvPr/>
          </p:nvSpPr>
          <p:spPr>
            <a:xfrm>
              <a:off x="6867525" y="1076325"/>
              <a:ext cx="498475" cy="70008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6515100" y="1464334"/>
              <a:ext cx="352425" cy="312079"/>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p:cNvSpPr/>
          <p:nvPr/>
        </p:nvSpPr>
        <p:spPr>
          <a:xfrm>
            <a:off x="2958225" y="1078706"/>
            <a:ext cx="389814" cy="70008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Arrival phase of a particle at next turn</a:t>
            </a:r>
          </a:p>
        </p:txBody>
      </p:sp>
      <p:sp>
        <p:nvSpPr>
          <p:cNvPr id="12" name="Rectangle 7"/>
          <p:cNvSpPr>
            <a:spLocks noChangeArrowheads="1"/>
          </p:cNvSpPr>
          <p:nvPr/>
        </p:nvSpPr>
        <p:spPr bwMode="auto">
          <a:xfrm>
            <a:off x="503238" y="3876675"/>
            <a:ext cx="8137525" cy="838200"/>
          </a:xfrm>
          <a:prstGeom prst="rect">
            <a:avLst/>
          </a:prstGeom>
          <a:noFill/>
          <a:ln w="9525">
            <a:noFill/>
            <a:miter lim="800000"/>
            <a:headEnd/>
            <a:tailEnd/>
          </a:ln>
          <a:effectLst/>
        </p:spPr>
        <p:txBody>
          <a:bodyPr/>
          <a:lstStyle/>
          <a:p>
            <a:pPr marL="457200" indent="-457200">
              <a:spcBef>
                <a:spcPct val="20000"/>
              </a:spcBef>
              <a:buClr>
                <a:schemeClr val="tx1"/>
              </a:buClr>
              <a:buFont typeface="Symbol" panose="05050102010706020507" pitchFamily="18" charset="2"/>
              <a:buChar char="®"/>
            </a:pPr>
            <a:r>
              <a:rPr lang="en-GB" sz="2400" b="1" dirty="0">
                <a:latin typeface="Constantia" pitchFamily="18" charset="0"/>
                <a:cs typeface="Times New Roman" pitchFamily="18" charset="0"/>
                <a:sym typeface="Wingdings" pitchFamily="2" charset="2"/>
              </a:rPr>
              <a:t>Turn-by-turn drift equation</a:t>
            </a:r>
          </a:p>
          <a:p>
            <a:pPr marL="457200" indent="-457200">
              <a:spcBef>
                <a:spcPct val="20000"/>
              </a:spcBef>
              <a:buClr>
                <a:schemeClr val="tx1"/>
              </a:buClr>
              <a:buFont typeface="Symbol" panose="05050102010706020507" pitchFamily="18" charset="2"/>
              <a:buChar char="®"/>
            </a:pPr>
            <a:endParaRPr lang="en-GB" sz="2400" b="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400" b="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400" b="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400" b="1" dirty="0">
                <a:latin typeface="Constantia" pitchFamily="18" charset="0"/>
                <a:cs typeface="Times New Roman" pitchFamily="18" charset="0"/>
                <a:sym typeface="Wingdings" pitchFamily="2" charset="2"/>
              </a:rPr>
              <a:t>Azimuth, </a:t>
            </a:r>
            <a:r>
              <a:rPr lang="en-GB" sz="2400" b="1" dirty="0">
                <a:latin typeface="Symbol" panose="05050102010706020507" pitchFamily="18" charset="2"/>
                <a:cs typeface="Times New Roman" pitchFamily="18" charset="0"/>
                <a:sym typeface="Wingdings" pitchFamily="2" charset="2"/>
              </a:rPr>
              <a:t>q</a:t>
            </a:r>
            <a:r>
              <a:rPr lang="en-GB" sz="2400" b="1" dirty="0">
                <a:latin typeface="Constantia" pitchFamily="18" charset="0"/>
                <a:cs typeface="Times New Roman" pitchFamily="18" charset="0"/>
                <a:sym typeface="Wingdings" pitchFamily="2" charset="2"/>
              </a:rPr>
              <a:t> or </a:t>
            </a:r>
            <a:r>
              <a:rPr lang="en-GB" sz="2400" b="1" dirty="0">
                <a:solidFill>
                  <a:srgbClr val="FF0000"/>
                </a:solidFill>
                <a:latin typeface="Constantia" pitchFamily="18" charset="0"/>
                <a:cs typeface="Times New Roman" pitchFamily="18" charset="0"/>
                <a:sym typeface="Wingdings" pitchFamily="2" charset="2"/>
              </a:rPr>
              <a:t>phase, </a:t>
            </a:r>
            <a:r>
              <a:rPr lang="en-GB" sz="2400" b="1" dirty="0">
                <a:solidFill>
                  <a:srgbClr val="FF0000"/>
                </a:solidFill>
                <a:latin typeface="Symbol" panose="05050102010706020507" pitchFamily="18" charset="2"/>
                <a:cs typeface="Times New Roman" pitchFamily="18" charset="0"/>
                <a:sym typeface="Wingdings" pitchFamily="2" charset="2"/>
              </a:rPr>
              <a:t>f</a:t>
            </a:r>
            <a:r>
              <a:rPr lang="en-GB" sz="2400" b="1" dirty="0">
                <a:latin typeface="Constantia" pitchFamily="18" charset="0"/>
                <a:cs typeface="Times New Roman" pitchFamily="18" charset="0"/>
                <a:sym typeface="Wingdings" pitchFamily="2" charset="2"/>
              </a:rPr>
              <a:t> a particles arrives next turn</a:t>
            </a: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8082" y="2061007"/>
            <a:ext cx="1187835" cy="479376"/>
          </a:xfrm>
          <a:prstGeom prst="rect">
            <a:avLst/>
          </a:prstGeom>
        </p:spPr>
      </p:pic>
      <p:sp>
        <p:nvSpPr>
          <p:cNvPr id="2" name="Curved Up Arrow 1"/>
          <p:cNvSpPr/>
          <p:nvPr/>
        </p:nvSpPr>
        <p:spPr>
          <a:xfrm>
            <a:off x="3398467" y="1590675"/>
            <a:ext cx="2497507" cy="371476"/>
          </a:xfrm>
          <a:prstGeom prst="curvedUpArrow">
            <a:avLst>
              <a:gd name="adj1" fmla="val 93494"/>
              <a:gd name="adj2" fmla="val 158554"/>
              <a:gd name="adj3" fmla="val 3012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Down Arrow 2"/>
          <p:cNvSpPr/>
          <p:nvPr/>
        </p:nvSpPr>
        <p:spPr>
          <a:xfrm>
            <a:off x="6267229" y="1852342"/>
            <a:ext cx="685800" cy="1057275"/>
          </a:xfrm>
          <a:prstGeom prst="downArrow">
            <a:avLst>
              <a:gd name="adj1" fmla="val 50000"/>
              <a:gd name="adj2" fmla="val 180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5067300" y="4531869"/>
            <a:ext cx="3451416" cy="94297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1009009" y="4800599"/>
            <a:ext cx="674318" cy="39485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picture containing text, clock&#10;&#10;Description automatically generated">
            <a:extLst>
              <a:ext uri="{FF2B5EF4-FFF2-40B4-BE49-F238E27FC236}">
                <a16:creationId xmlns:a16="http://schemas.microsoft.com/office/drawing/2014/main" id="{6FF16949-E289-4B1E-8264-92FA4BFBFBC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055209" y="4628739"/>
            <a:ext cx="3055240" cy="751343"/>
          </a:xfrm>
          <a:prstGeom prst="rect">
            <a:avLst/>
          </a:prstGeom>
        </p:spPr>
      </p:pic>
      <p:pic>
        <p:nvPicPr>
          <p:cNvPr id="26" name="Picture 25" descr="A picture containing text, clock&#10;&#10;Description automatically generated">
            <a:extLst>
              <a:ext uri="{FF2B5EF4-FFF2-40B4-BE49-F238E27FC236}">
                <a16:creationId xmlns:a16="http://schemas.microsoft.com/office/drawing/2014/main" id="{84A4E1F3-91FD-4EE6-8A55-8A18F26A2CB3}"/>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191123" y="4627058"/>
            <a:ext cx="3151190" cy="712168"/>
          </a:xfrm>
          <a:prstGeom prst="rect">
            <a:avLst/>
          </a:prstGeom>
        </p:spPr>
      </p:pic>
      <p:pic>
        <p:nvPicPr>
          <p:cNvPr id="28" name="Picture 27" descr="A picture containing text, clock&#10;&#10;Description automatically generated">
            <a:extLst>
              <a:ext uri="{FF2B5EF4-FFF2-40B4-BE49-F238E27FC236}">
                <a16:creationId xmlns:a16="http://schemas.microsoft.com/office/drawing/2014/main" id="{674E9030-73FA-42CA-9036-638E884B2B54}"/>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784848" y="1123717"/>
            <a:ext cx="1757470" cy="612000"/>
          </a:xfrm>
          <a:prstGeom prst="rect">
            <a:avLst/>
          </a:prstGeom>
        </p:spPr>
      </p:pic>
      <p:pic>
        <p:nvPicPr>
          <p:cNvPr id="30" name="Picture 29" descr="A picture containing text, clock, watch, gauge&#10;&#10;Description automatically generated">
            <a:extLst>
              <a:ext uri="{FF2B5EF4-FFF2-40B4-BE49-F238E27FC236}">
                <a16:creationId xmlns:a16="http://schemas.microsoft.com/office/drawing/2014/main" id="{6FDA72E3-B9AD-4D9F-A9C2-1ACE82B1AB2B}"/>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834629" y="1123200"/>
            <a:ext cx="1485515" cy="612000"/>
          </a:xfrm>
          <a:prstGeom prst="rect">
            <a:avLst/>
          </a:prstGeom>
        </p:spPr>
      </p:pic>
      <p:grpSp>
        <p:nvGrpSpPr>
          <p:cNvPr id="37" name="Group 36">
            <a:extLst>
              <a:ext uri="{FF2B5EF4-FFF2-40B4-BE49-F238E27FC236}">
                <a16:creationId xmlns:a16="http://schemas.microsoft.com/office/drawing/2014/main" id="{2957F00B-9BD1-45F6-A114-4962E7138A61}"/>
              </a:ext>
            </a:extLst>
          </p:cNvPr>
          <p:cNvGrpSpPr/>
          <p:nvPr/>
        </p:nvGrpSpPr>
        <p:grpSpPr>
          <a:xfrm>
            <a:off x="5682140" y="2971163"/>
            <a:ext cx="1817878" cy="838200"/>
            <a:chOff x="5701190" y="2971163"/>
            <a:chExt cx="1817878" cy="838200"/>
          </a:xfrm>
        </p:grpSpPr>
        <p:sp>
          <p:nvSpPr>
            <p:cNvPr id="35" name="Rectangle 34">
              <a:extLst>
                <a:ext uri="{FF2B5EF4-FFF2-40B4-BE49-F238E27FC236}">
                  <a16:creationId xmlns:a16="http://schemas.microsoft.com/office/drawing/2014/main" id="{CB6F63F5-CE90-4EFF-9A54-B972B72CBECA}"/>
                </a:ext>
              </a:extLst>
            </p:cNvPr>
            <p:cNvSpPr/>
            <p:nvPr/>
          </p:nvSpPr>
          <p:spPr>
            <a:xfrm>
              <a:off x="5701190" y="2971163"/>
              <a:ext cx="1817878"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descr="A picture containing text, clock&#10;&#10;Description automatically generated">
              <a:extLst>
                <a:ext uri="{FF2B5EF4-FFF2-40B4-BE49-F238E27FC236}">
                  <a16:creationId xmlns:a16="http://schemas.microsoft.com/office/drawing/2014/main" id="{39E1C82B-D490-4D6F-9FC9-FD9D4D67EFFE}"/>
                </a:ext>
              </a:extLst>
            </p:cNvPr>
            <p:cNvPicPr>
              <a:picLocks noChangeAspect="1"/>
            </p:cNvPicPr>
            <p:nvPr/>
          </p:nvPicPr>
          <p:blipFill>
            <a:blip r:embed="rId8"/>
            <a:stretch>
              <a:fillRect/>
            </a:stretch>
          </p:blipFill>
          <p:spPr>
            <a:xfrm>
              <a:off x="5896432" y="3027600"/>
              <a:ext cx="1534301" cy="619200"/>
            </a:xfrm>
            <a:prstGeom prst="rect">
              <a:avLst/>
            </a:prstGeom>
          </p:spPr>
        </p:pic>
      </p:grpSp>
    </p:spTree>
    <p:extLst>
      <p:ext uri="{BB962C8B-B14F-4D97-AF65-F5344CB8AC3E}">
        <p14:creationId xmlns:p14="http://schemas.microsoft.com/office/powerpoint/2010/main" val="1717983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2">
                                            <p:txEl>
                                              <p:pRg st="0" end="0"/>
                                            </p:txEl>
                                          </p:spTgt>
                                        </p:tgtEl>
                                        <p:attrNameLst>
                                          <p:attrName>style.visibility</p:attrName>
                                        </p:attrNameLst>
                                      </p:cBhvr>
                                      <p:to>
                                        <p:strVal val="visible"/>
                                      </p:to>
                                    </p:set>
                                    <p:animEffect transition="in" filter="wipe(down)">
                                      <p:cBhvr>
                                        <p:cTn id="20" dur="500"/>
                                        <p:tgtEl>
                                          <p:spTgt spid="12">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3" grpId="0" animBg="1"/>
      <p:bldP spid="3" grpId="0" animBg="1"/>
      <p:bldP spid="19"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455" y="5655614"/>
            <a:ext cx="7735090" cy="32517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Circular accelerator with RF station</a:t>
            </a:r>
          </a:p>
        </p:txBody>
      </p:sp>
      <p:grpSp>
        <p:nvGrpSpPr>
          <p:cNvPr id="48" name="Group 47"/>
          <p:cNvGrpSpPr/>
          <p:nvPr/>
        </p:nvGrpSpPr>
        <p:grpSpPr>
          <a:xfrm rot="16200000">
            <a:off x="679690" y="934360"/>
            <a:ext cx="2150989" cy="2751063"/>
            <a:chOff x="679690" y="1328811"/>
            <a:chExt cx="2150989" cy="2751063"/>
          </a:xfrm>
        </p:grpSpPr>
        <p:sp>
          <p:nvSpPr>
            <p:cNvPr id="2" name="Oval 1"/>
            <p:cNvSpPr/>
            <p:nvPr/>
          </p:nvSpPr>
          <p:spPr>
            <a:xfrm>
              <a:off x="679690" y="1328811"/>
              <a:ext cx="2150989" cy="2150989"/>
            </a:xfrm>
            <a:prstGeom prst="ellipse">
              <a:avLst/>
            </a:prstGeom>
            <a:noFill/>
            <a:ln w="539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9" name="Group 38"/>
            <p:cNvGrpSpPr/>
            <p:nvPr/>
          </p:nvGrpSpPr>
          <p:grpSpPr>
            <a:xfrm>
              <a:off x="1322067" y="2967355"/>
              <a:ext cx="866234" cy="933449"/>
              <a:chOff x="4939200" y="3830636"/>
              <a:chExt cx="599588" cy="646113"/>
            </a:xfrm>
          </p:grpSpPr>
          <p:grpSp>
            <p:nvGrpSpPr>
              <p:cNvPr id="24" name="Group 23"/>
              <p:cNvGrpSpPr/>
              <p:nvPr/>
            </p:nvGrpSpPr>
            <p:grpSpPr>
              <a:xfrm>
                <a:off x="4939200" y="3830636"/>
                <a:ext cx="597485" cy="215086"/>
                <a:chOff x="1429007" y="1830386"/>
                <a:chExt cx="2138047" cy="769666"/>
              </a:xfrm>
            </p:grpSpPr>
            <p:cxnSp>
              <p:nvCxnSpPr>
                <p:cNvPr id="32" name="Straight Connector 31"/>
                <p:cNvCxnSpPr/>
                <p:nvPr/>
              </p:nvCxnSpPr>
              <p:spPr>
                <a:xfrm>
                  <a:off x="1429007" y="2600052"/>
                  <a:ext cx="837348"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2256607" y="1836737"/>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2260203" y="1836735"/>
                  <a:ext cx="482600"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2729707" y="1830386"/>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729706" y="2593700"/>
                  <a:ext cx="837348"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rot="10800000">
                <a:off x="4939632" y="4261663"/>
                <a:ext cx="599156" cy="215086"/>
                <a:chOff x="1423028" y="1830386"/>
                <a:chExt cx="2144026" cy="769666"/>
              </a:xfrm>
            </p:grpSpPr>
            <p:cxnSp>
              <p:nvCxnSpPr>
                <p:cNvPr id="27" name="Straight Connector 26"/>
                <p:cNvCxnSpPr/>
                <p:nvPr/>
              </p:nvCxnSpPr>
              <p:spPr>
                <a:xfrm rot="10800000" flipH="1">
                  <a:off x="1423028" y="2600052"/>
                  <a:ext cx="839477"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262505" y="1836737"/>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2260203" y="1836735"/>
                  <a:ext cx="482600" cy="1"/>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2735605" y="1830386"/>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729706" y="2593700"/>
                  <a:ext cx="837348"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grpSp>
        </p:grpSp>
        <p:cxnSp>
          <p:nvCxnSpPr>
            <p:cNvPr id="41" name="Straight Connector 40"/>
            <p:cNvCxnSpPr/>
            <p:nvPr/>
          </p:nvCxnSpPr>
          <p:spPr>
            <a:xfrm flipH="1">
              <a:off x="1750506" y="2772344"/>
              <a:ext cx="0" cy="1307530"/>
            </a:xfrm>
            <a:prstGeom prst="line">
              <a:avLst/>
            </a:prstGeom>
            <a:ln w="12700">
              <a:solidFill>
                <a:srgbClr val="FF0000"/>
              </a:solidFill>
              <a:prstDash val="lgDashDot"/>
            </a:ln>
          </p:spPr>
          <p:style>
            <a:lnRef idx="1">
              <a:schemeClr val="accent1"/>
            </a:lnRef>
            <a:fillRef idx="0">
              <a:schemeClr val="accent1"/>
            </a:fillRef>
            <a:effectRef idx="0">
              <a:schemeClr val="accent1"/>
            </a:effectRef>
            <a:fontRef idx="minor">
              <a:schemeClr val="tx1"/>
            </a:fontRef>
          </p:style>
        </p:cxnSp>
      </p:grpSp>
      <p:sp>
        <p:nvSpPr>
          <p:cNvPr id="43" name="Rectangle 7"/>
          <p:cNvSpPr>
            <a:spLocks noChangeArrowheads="1"/>
          </p:cNvSpPr>
          <p:nvPr/>
        </p:nvSpPr>
        <p:spPr bwMode="auto">
          <a:xfrm>
            <a:off x="3111500" y="818399"/>
            <a:ext cx="5414964" cy="838200"/>
          </a:xfrm>
          <a:prstGeom prst="rect">
            <a:avLst/>
          </a:prstGeom>
          <a:noFill/>
          <a:ln w="9525">
            <a:noFill/>
            <a:miter lim="800000"/>
            <a:headEnd/>
            <a:tailEnd/>
          </a:ln>
          <a:effectLst/>
        </p:spPr>
        <p:txBody>
          <a:bodyPr/>
          <a:lstStyle/>
          <a:p>
            <a:pPr marL="457200" indent="-457200">
              <a:spcBef>
                <a:spcPct val="20000"/>
              </a:spcBef>
              <a:buClr>
                <a:schemeClr val="tx1"/>
              </a:buClr>
              <a:buFont typeface="Constantia" panose="02030602050306030303" pitchFamily="18" charset="0"/>
              <a:buChar char="•"/>
            </a:pPr>
            <a:r>
              <a:rPr lang="en-GB" sz="2400" b="1" dirty="0">
                <a:latin typeface="Constantia" pitchFamily="18" charset="0"/>
                <a:cs typeface="Times New Roman" pitchFamily="18" charset="0"/>
                <a:sym typeface="Wingdings" pitchFamily="2" charset="2"/>
              </a:rPr>
              <a:t>Particle energy changes at passage through cavity</a:t>
            </a:r>
          </a:p>
          <a:p>
            <a:pPr marL="457200" indent="-457200">
              <a:spcBef>
                <a:spcPct val="20000"/>
              </a:spcBef>
              <a:buClr>
                <a:schemeClr val="tx1"/>
              </a:buClr>
              <a:buFont typeface="Symbol" panose="05050102010706020507" pitchFamily="18" charset="2"/>
              <a:buChar char="®"/>
            </a:pPr>
            <a:r>
              <a:rPr lang="en-GB" sz="2400" b="1" dirty="0">
                <a:latin typeface="Constantia" pitchFamily="18" charset="0"/>
                <a:cs typeface="Times New Roman" pitchFamily="18" charset="0"/>
                <a:sym typeface="Wingdings" pitchFamily="2" charset="2"/>
              </a:rPr>
              <a:t>For </a:t>
            </a:r>
            <a:r>
              <a:rPr lang="en-GB" sz="2400" b="1" dirty="0">
                <a:solidFill>
                  <a:srgbClr val="1F497D"/>
                </a:solidFill>
                <a:latin typeface="Constantia" pitchFamily="18" charset="0"/>
                <a:cs typeface="Times New Roman" pitchFamily="18" charset="0"/>
                <a:sym typeface="Wingdings" pitchFamily="2" charset="2"/>
              </a:rPr>
              <a:t>sinusoidal RF voltage</a:t>
            </a:r>
            <a:r>
              <a:rPr lang="en-GB" sz="2400" b="1" dirty="0">
                <a:latin typeface="Constantia" pitchFamily="18" charset="0"/>
                <a:cs typeface="Times New Roman" pitchFamily="18" charset="0"/>
                <a:sym typeface="Wingdings" pitchFamily="2" charset="2"/>
              </a:rPr>
              <a:t>:</a:t>
            </a:r>
          </a:p>
          <a:p>
            <a:pPr marL="457200" indent="-457200">
              <a:spcBef>
                <a:spcPct val="20000"/>
              </a:spcBef>
              <a:buClr>
                <a:schemeClr val="tx1"/>
              </a:buClr>
              <a:buFont typeface="Constantia" panose="02030602050306030303" pitchFamily="18"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Constantia" panose="02030602050306030303" pitchFamily="18"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400" b="1" dirty="0">
                <a:latin typeface="Constantia" pitchFamily="18" charset="0"/>
                <a:cs typeface="Times New Roman" pitchFamily="18" charset="0"/>
                <a:sym typeface="Wingdings" pitchFamily="2" charset="2"/>
              </a:rPr>
              <a:t>With </a:t>
            </a:r>
            <a:r>
              <a:rPr lang="en-GB" sz="2400" b="1" dirty="0">
                <a:solidFill>
                  <a:srgbClr val="1F497D"/>
                </a:solidFill>
                <a:latin typeface="Constantia" pitchFamily="18" charset="0"/>
                <a:cs typeface="Times New Roman" pitchFamily="18" charset="0"/>
                <a:sym typeface="Wingdings" pitchFamily="2" charset="2"/>
              </a:rPr>
              <a:t>acceleration</a:t>
            </a:r>
            <a:r>
              <a:rPr lang="en-GB" sz="2400" b="1" dirty="0">
                <a:latin typeface="Constantia" pitchFamily="18" charset="0"/>
                <a:cs typeface="Times New Roman" pitchFamily="18" charset="0"/>
                <a:sym typeface="Wingdings" pitchFamily="2" charset="2"/>
              </a:rPr>
              <a:t>:</a:t>
            </a:r>
          </a:p>
          <a:p>
            <a:pPr marL="457200" indent="-457200">
              <a:spcBef>
                <a:spcPct val="20000"/>
              </a:spcBef>
              <a:buClr>
                <a:schemeClr val="tx1"/>
              </a:buClr>
              <a:buFont typeface="Constantia" panose="02030602050306030303" pitchFamily="18" charset="0"/>
              <a:buChar char="•"/>
            </a:pPr>
            <a:endParaRPr lang="en-GB" sz="2400" b="1" dirty="0">
              <a:latin typeface="Constantia" pitchFamily="18" charset="0"/>
              <a:cs typeface="Times New Roman" pitchFamily="18" charset="0"/>
              <a:sym typeface="Wingdings" pitchFamily="2" charset="2"/>
            </a:endParaRPr>
          </a:p>
        </p:txBody>
      </p:sp>
      <p:pic>
        <p:nvPicPr>
          <p:cNvPr id="44" name="Picture 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9172" y="3551831"/>
            <a:ext cx="5220000" cy="323420"/>
          </a:xfrm>
          <a:prstGeom prst="rect">
            <a:avLst/>
          </a:prstGeom>
        </p:spPr>
      </p:pic>
      <p:pic>
        <p:nvPicPr>
          <p:cNvPr id="45" name="Picture 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79172" y="2199512"/>
            <a:ext cx="3854488" cy="298474"/>
          </a:xfrm>
          <a:prstGeom prst="rect">
            <a:avLst/>
          </a:prstGeom>
        </p:spPr>
      </p:pic>
      <p:sp>
        <p:nvSpPr>
          <p:cNvPr id="47" name="Rectangle 7"/>
          <p:cNvSpPr>
            <a:spLocks noChangeArrowheads="1"/>
          </p:cNvSpPr>
          <p:nvPr/>
        </p:nvSpPr>
        <p:spPr bwMode="auto">
          <a:xfrm>
            <a:off x="503238" y="4943475"/>
            <a:ext cx="8137525" cy="838200"/>
          </a:xfrm>
          <a:prstGeom prst="rect">
            <a:avLst/>
          </a:prstGeom>
          <a:noFill/>
          <a:ln w="9525">
            <a:noFill/>
            <a:miter lim="800000"/>
            <a:headEnd/>
            <a:tailEnd/>
          </a:ln>
          <a:effectLst/>
        </p:spPr>
        <p:txBody>
          <a:bodyPr/>
          <a:lstStyle/>
          <a:p>
            <a:pPr marL="457200" indent="-457200">
              <a:spcBef>
                <a:spcPct val="20000"/>
              </a:spcBef>
              <a:buClr>
                <a:schemeClr val="tx1"/>
              </a:buClr>
              <a:buFont typeface="Symbol" panose="05050102010706020507" pitchFamily="18" charset="2"/>
              <a:buChar char="®"/>
            </a:pPr>
            <a:r>
              <a:rPr lang="en-GB" sz="2400" b="1" dirty="0">
                <a:latin typeface="Constantia" pitchFamily="18" charset="0"/>
                <a:cs typeface="Times New Roman" pitchFamily="18" charset="0"/>
                <a:sym typeface="Wingdings" pitchFamily="2" charset="2"/>
              </a:rPr>
              <a:t>General energy change:</a:t>
            </a:r>
            <a:endParaRPr lang="en-GB" sz="2400" b="1" dirty="0">
              <a:solidFill>
                <a:srgbClr val="C0504D"/>
              </a:solidFill>
              <a:latin typeface="Constantia" pitchFamily="18" charset="0"/>
              <a:cs typeface="Times New Roman" pitchFamily="18" charset="0"/>
              <a:sym typeface="Wingdings" pitchFamily="2" charset="2"/>
            </a:endParaRPr>
          </a:p>
        </p:txBody>
      </p:sp>
      <p:sp>
        <p:nvSpPr>
          <p:cNvPr id="49" name="Rectangle 48"/>
          <p:cNvSpPr/>
          <p:nvPr/>
        </p:nvSpPr>
        <p:spPr>
          <a:xfrm>
            <a:off x="503238" y="5447765"/>
            <a:ext cx="8137523" cy="69007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p:nvGrpSpPr>
        <p:grpSpPr>
          <a:xfrm>
            <a:off x="4733365" y="3944475"/>
            <a:ext cx="4007226" cy="609633"/>
            <a:chOff x="4733365" y="3944475"/>
            <a:chExt cx="4007226" cy="609633"/>
          </a:xfrm>
        </p:grpSpPr>
        <p:sp>
          <p:nvSpPr>
            <p:cNvPr id="3" name="Bent-Up Arrow 2"/>
            <p:cNvSpPr/>
            <p:nvPr/>
          </p:nvSpPr>
          <p:spPr>
            <a:xfrm rot="16200000" flipH="1">
              <a:off x="8176458" y="3933650"/>
              <a:ext cx="553307" cy="574958"/>
            </a:xfrm>
            <a:prstGeom prst="bentUpArrow">
              <a:avLst>
                <a:gd name="adj1" fmla="val 32638"/>
                <a:gd name="adj2" fmla="val 32639"/>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4733365" y="4184776"/>
              <a:ext cx="3053383" cy="369332"/>
            </a:xfrm>
            <a:prstGeom prst="rect">
              <a:avLst/>
            </a:prstGeom>
            <a:noFill/>
          </p:spPr>
          <p:txBody>
            <a:bodyPr wrap="square" rtlCol="0">
              <a:spAutoFit/>
            </a:bodyPr>
            <a:lstStyle/>
            <a:p>
              <a:r>
                <a:rPr lang="en-GB" b="1" dirty="0">
                  <a:latin typeface="Constantia" panose="02030602050306030303" pitchFamily="18" charset="0"/>
                </a:rPr>
                <a:t>Reference particle: </a:t>
              </a: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48108" y="4193370"/>
              <a:ext cx="980685" cy="313960"/>
            </a:xfrm>
            <a:prstGeom prst="rect">
              <a:avLst/>
            </a:prstGeom>
          </p:spPr>
        </p:pic>
      </p:grpSp>
    </p:spTree>
    <p:extLst>
      <p:ext uri="{BB962C8B-B14F-4D97-AF65-F5344CB8AC3E}">
        <p14:creationId xmlns:p14="http://schemas.microsoft.com/office/powerpoint/2010/main" val="2046990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6"/>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47"/>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7"/>
          <p:cNvSpPr>
            <a:spLocks noChangeArrowheads="1"/>
          </p:cNvSpPr>
          <p:nvPr/>
        </p:nvSpPr>
        <p:spPr bwMode="auto">
          <a:xfrm>
            <a:off x="503238" y="879475"/>
            <a:ext cx="8137526" cy="838200"/>
          </a:xfrm>
          <a:prstGeom prst="rect">
            <a:avLst/>
          </a:prstGeom>
          <a:noFill/>
          <a:ln w="9525">
            <a:noFill/>
            <a:miter lim="800000"/>
            <a:headEnd/>
            <a:tailEnd/>
          </a:ln>
          <a:effectLst/>
        </p:spPr>
        <p:txBody>
          <a:bodyPr/>
          <a:lstStyle/>
          <a:p>
            <a:pPr marL="457200" indent="-457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RF systems modelled point-like mostly valid approximation</a:t>
            </a:r>
          </a:p>
          <a:p>
            <a:pPr marL="457200" indent="-457200">
              <a:spcBef>
                <a:spcPct val="20000"/>
              </a:spcBef>
              <a:buClr>
                <a:srgbClr val="C0504D"/>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Valid in most cases</a:t>
            </a: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a:spcBef>
                <a:spcPct val="20000"/>
              </a:spcBef>
              <a:buClr>
                <a:schemeClr val="tx1"/>
              </a:buClr>
            </a:pPr>
            <a:endParaRPr lang="en-GB" sz="1600" b="1" dirty="0">
              <a:latin typeface="Constantia" pitchFamily="18" charset="0"/>
              <a:cs typeface="Times New Roman" pitchFamily="18" charset="0"/>
              <a:sym typeface="Wingdings" pitchFamily="2" charset="2"/>
            </a:endParaRPr>
          </a:p>
          <a:p>
            <a:pPr>
              <a:spcBef>
                <a:spcPct val="20000"/>
              </a:spcBef>
              <a:buClr>
                <a:schemeClr val="tx1"/>
              </a:buClr>
            </a:pPr>
            <a:r>
              <a:rPr lang="en-GB" sz="2400" b="1" dirty="0">
                <a:latin typeface="Constantia" pitchFamily="18" charset="0"/>
                <a:cs typeface="Times New Roman" pitchFamily="18" charset="0"/>
                <a:sym typeface="Wingdings" pitchFamily="2" charset="2"/>
              </a:rPr>
              <a:t>Exceptions:</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Large synchrotron tune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S</a:t>
            </a:r>
            <a:r>
              <a:rPr lang="en-GB" sz="2100" b="1" dirty="0">
                <a:latin typeface="Constantia" pitchFamily="18" charset="0"/>
                <a:cs typeface="Times New Roman" pitchFamily="18" charset="0"/>
                <a:sym typeface="Wingdings" pitchFamily="2" charset="2"/>
              </a:rPr>
              <a:t>/</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rev</a:t>
            </a:r>
            <a:endParaRPr lang="en-GB" sz="2100" b="1" baseline="-25000" dirty="0">
              <a:latin typeface="Constantia" pitchFamily="18" charset="0"/>
              <a:cs typeface="Times New Roman" pitchFamily="18" charset="0"/>
              <a:sym typeface="Wingdings" pitchFamily="2" charset="2"/>
            </a:endParaRP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Strong intensity effects: interaction within one turn</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Beam energy changing during turn</a:t>
            </a:r>
            <a:endParaRPr lang="en-GB" sz="2400" b="1" dirty="0">
              <a:latin typeface="Constantia" pitchFamily="18" charset="0"/>
              <a:cs typeface="Times New Roman" pitchFamily="18" charset="0"/>
              <a:sym typeface="Wingdings" pitchFamily="2" charset="2"/>
            </a:endParaRPr>
          </a:p>
          <a:p>
            <a:pPr marL="914400" lvl="1"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Multiple RF stations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5247" y="1807424"/>
            <a:ext cx="3121323" cy="3184554"/>
          </a:xfrm>
          <a:prstGeom prst="rect">
            <a:avLst/>
          </a:prstGeom>
        </p:spPr>
      </p:pic>
      <p:grpSp>
        <p:nvGrpSpPr>
          <p:cNvPr id="48" name="Group 47"/>
          <p:cNvGrpSpPr/>
          <p:nvPr/>
        </p:nvGrpSpPr>
        <p:grpSpPr>
          <a:xfrm rot="8914024">
            <a:off x="1059915" y="1381509"/>
            <a:ext cx="2636175" cy="3371604"/>
            <a:chOff x="679690" y="1328811"/>
            <a:chExt cx="2150989" cy="2751063"/>
          </a:xfrm>
        </p:grpSpPr>
        <p:sp>
          <p:nvSpPr>
            <p:cNvPr id="2" name="Oval 1"/>
            <p:cNvSpPr/>
            <p:nvPr/>
          </p:nvSpPr>
          <p:spPr>
            <a:xfrm>
              <a:off x="679690" y="1328811"/>
              <a:ext cx="2150989" cy="2150989"/>
            </a:xfrm>
            <a:prstGeom prst="ellipse">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9" name="Group 38"/>
            <p:cNvGrpSpPr/>
            <p:nvPr/>
          </p:nvGrpSpPr>
          <p:grpSpPr>
            <a:xfrm>
              <a:off x="1322067" y="2967355"/>
              <a:ext cx="866234" cy="933449"/>
              <a:chOff x="4939200" y="3830636"/>
              <a:chExt cx="599588" cy="646113"/>
            </a:xfrm>
          </p:grpSpPr>
          <p:grpSp>
            <p:nvGrpSpPr>
              <p:cNvPr id="24" name="Group 23"/>
              <p:cNvGrpSpPr/>
              <p:nvPr/>
            </p:nvGrpSpPr>
            <p:grpSpPr>
              <a:xfrm>
                <a:off x="4939200" y="3830636"/>
                <a:ext cx="597485" cy="215086"/>
                <a:chOff x="1429007" y="1830386"/>
                <a:chExt cx="2138047" cy="769666"/>
              </a:xfrm>
            </p:grpSpPr>
            <p:cxnSp>
              <p:nvCxnSpPr>
                <p:cNvPr id="32" name="Straight Connector 31"/>
                <p:cNvCxnSpPr/>
                <p:nvPr/>
              </p:nvCxnSpPr>
              <p:spPr>
                <a:xfrm>
                  <a:off x="1429007" y="2600052"/>
                  <a:ext cx="837348"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2256607" y="1836737"/>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2260203" y="1836735"/>
                  <a:ext cx="482600"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2729707" y="1830386"/>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729706" y="2593700"/>
                  <a:ext cx="837348"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rot="10800000">
                <a:off x="4939632" y="4261663"/>
                <a:ext cx="599156" cy="215086"/>
                <a:chOff x="1423028" y="1830386"/>
                <a:chExt cx="2144026" cy="769666"/>
              </a:xfrm>
            </p:grpSpPr>
            <p:cxnSp>
              <p:nvCxnSpPr>
                <p:cNvPr id="27" name="Straight Connector 26"/>
                <p:cNvCxnSpPr/>
                <p:nvPr/>
              </p:nvCxnSpPr>
              <p:spPr>
                <a:xfrm rot="10800000" flipH="1">
                  <a:off x="1423028" y="2600052"/>
                  <a:ext cx="839477"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262505" y="1836737"/>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2260203" y="1836735"/>
                  <a:ext cx="482600" cy="1"/>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2735605" y="1830386"/>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729706" y="2593700"/>
                  <a:ext cx="837348"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grpSp>
        </p:grpSp>
        <p:cxnSp>
          <p:nvCxnSpPr>
            <p:cNvPr id="41" name="Straight Connector 40"/>
            <p:cNvCxnSpPr/>
            <p:nvPr/>
          </p:nvCxnSpPr>
          <p:spPr>
            <a:xfrm flipH="1">
              <a:off x="1750506" y="2772344"/>
              <a:ext cx="0" cy="1307530"/>
            </a:xfrm>
            <a:prstGeom prst="line">
              <a:avLst/>
            </a:prstGeom>
            <a:ln w="12700">
              <a:solidFill>
                <a:srgbClr val="FF0000"/>
              </a:solidFill>
              <a:prstDash val="lgDashDot"/>
            </a:ln>
          </p:spPr>
          <p:style>
            <a:lnRef idx="1">
              <a:schemeClr val="accent1"/>
            </a:lnRef>
            <a:fillRef idx="0">
              <a:schemeClr val="accent1"/>
            </a:fillRef>
            <a:effectRef idx="0">
              <a:schemeClr val="accent1"/>
            </a:effectRef>
            <a:fontRef idx="minor">
              <a:schemeClr val="tx1"/>
            </a:fontRef>
          </p:style>
        </p:cxnSp>
      </p:grpSp>
      <p:pic>
        <p:nvPicPr>
          <p:cNvPr id="38" name="Picture 37" descr="s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8940" y="1754279"/>
            <a:ext cx="3134061" cy="3237699"/>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Group 39"/>
          <p:cNvGrpSpPr/>
          <p:nvPr/>
        </p:nvGrpSpPr>
        <p:grpSpPr>
          <a:xfrm rot="12553579">
            <a:off x="5724794" y="2394984"/>
            <a:ext cx="1882578" cy="2407772"/>
            <a:chOff x="679690" y="1328811"/>
            <a:chExt cx="2150989" cy="2751063"/>
          </a:xfrm>
        </p:grpSpPr>
        <p:sp>
          <p:nvSpPr>
            <p:cNvPr id="42" name="Oval 41"/>
            <p:cNvSpPr/>
            <p:nvPr/>
          </p:nvSpPr>
          <p:spPr>
            <a:xfrm>
              <a:off x="679690" y="1328811"/>
              <a:ext cx="2150989" cy="2150989"/>
            </a:xfrm>
            <a:prstGeom prst="ellipse">
              <a:avLst/>
            </a:pr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0" name="Group 49"/>
            <p:cNvGrpSpPr/>
            <p:nvPr/>
          </p:nvGrpSpPr>
          <p:grpSpPr>
            <a:xfrm>
              <a:off x="1322067" y="2967355"/>
              <a:ext cx="866234" cy="933449"/>
              <a:chOff x="4939200" y="3830636"/>
              <a:chExt cx="599588" cy="646113"/>
            </a:xfrm>
          </p:grpSpPr>
          <p:grpSp>
            <p:nvGrpSpPr>
              <p:cNvPr id="52" name="Group 51"/>
              <p:cNvGrpSpPr/>
              <p:nvPr/>
            </p:nvGrpSpPr>
            <p:grpSpPr>
              <a:xfrm>
                <a:off x="4939200" y="3830636"/>
                <a:ext cx="597485" cy="215086"/>
                <a:chOff x="1429007" y="1830386"/>
                <a:chExt cx="2138047" cy="769666"/>
              </a:xfrm>
            </p:grpSpPr>
            <p:cxnSp>
              <p:nvCxnSpPr>
                <p:cNvPr id="59" name="Straight Connector 58"/>
                <p:cNvCxnSpPr/>
                <p:nvPr/>
              </p:nvCxnSpPr>
              <p:spPr>
                <a:xfrm>
                  <a:off x="1429007" y="2600052"/>
                  <a:ext cx="837348"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2256607" y="1836737"/>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V="1">
                  <a:off x="2260203" y="1836735"/>
                  <a:ext cx="482600"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2729707" y="1830386"/>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2729706" y="2593700"/>
                  <a:ext cx="837348"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rot="10800000">
                <a:off x="4939632" y="4261663"/>
                <a:ext cx="599156" cy="215086"/>
                <a:chOff x="1423028" y="1830386"/>
                <a:chExt cx="2144026" cy="769666"/>
              </a:xfrm>
            </p:grpSpPr>
            <p:cxnSp>
              <p:nvCxnSpPr>
                <p:cNvPr id="54" name="Straight Connector 53"/>
                <p:cNvCxnSpPr/>
                <p:nvPr/>
              </p:nvCxnSpPr>
              <p:spPr>
                <a:xfrm rot="10800000" flipH="1">
                  <a:off x="1423028" y="2600052"/>
                  <a:ext cx="839477"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2262505" y="1836737"/>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2260203" y="1836735"/>
                  <a:ext cx="482600" cy="1"/>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2735605" y="1830386"/>
                  <a:ext cx="0" cy="763315"/>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2729706" y="2593700"/>
                  <a:ext cx="837348" cy="0"/>
                </a:xfrm>
                <a:prstGeom prst="line">
                  <a:avLst/>
                </a:prstGeom>
                <a:ln w="38100" cap="rnd">
                  <a:solidFill>
                    <a:srgbClr val="1F497D"/>
                  </a:solidFill>
                </a:ln>
              </p:spPr>
              <p:style>
                <a:lnRef idx="1">
                  <a:schemeClr val="accent1"/>
                </a:lnRef>
                <a:fillRef idx="0">
                  <a:schemeClr val="accent1"/>
                </a:fillRef>
                <a:effectRef idx="0">
                  <a:schemeClr val="accent1"/>
                </a:effectRef>
                <a:fontRef idx="minor">
                  <a:schemeClr val="tx1"/>
                </a:fontRef>
              </p:style>
            </p:cxnSp>
          </p:grpSp>
        </p:grpSp>
        <p:cxnSp>
          <p:nvCxnSpPr>
            <p:cNvPr id="51" name="Straight Connector 50"/>
            <p:cNvCxnSpPr/>
            <p:nvPr/>
          </p:nvCxnSpPr>
          <p:spPr>
            <a:xfrm flipH="1">
              <a:off x="1750506" y="2772344"/>
              <a:ext cx="0" cy="1307530"/>
            </a:xfrm>
            <a:prstGeom prst="line">
              <a:avLst/>
            </a:prstGeom>
            <a:ln w="12700">
              <a:solidFill>
                <a:srgbClr val="FF0000"/>
              </a:solidFill>
              <a:prstDash val="lgDashDot"/>
            </a:ln>
          </p:spPr>
          <p:style>
            <a:lnRef idx="1">
              <a:schemeClr val="accent1"/>
            </a:lnRef>
            <a:fillRef idx="0">
              <a:schemeClr val="accent1"/>
            </a:fillRef>
            <a:effectRef idx="0">
              <a:schemeClr val="accent1"/>
            </a:effectRef>
            <a:fontRef idx="minor">
              <a:schemeClr val="tx1"/>
            </a:fontRef>
          </p:style>
        </p:cxnSp>
      </p:grpSp>
      <p:sp>
        <p:nvSpPr>
          <p:cNvPr id="4" name="Rectangle 3"/>
          <p:cNvSpPr/>
          <p:nvPr/>
        </p:nvSpPr>
        <p:spPr>
          <a:xfrm>
            <a:off x="5657850" y="1717675"/>
            <a:ext cx="1326017"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1081" y="3501582"/>
            <a:ext cx="1140410" cy="760273"/>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t="23751" r="27185"/>
          <a:stretch/>
        </p:blipFill>
        <p:spPr>
          <a:xfrm>
            <a:off x="1713409" y="3077573"/>
            <a:ext cx="1706134" cy="1192531"/>
          </a:xfrm>
          <a:prstGeom prst="rect">
            <a:avLst/>
          </a:prstGeom>
        </p:spPr>
      </p:pic>
      <p:sp>
        <p:nvSpPr>
          <p:cNvPr id="9" name="TextBox 8"/>
          <p:cNvSpPr txBox="1"/>
          <p:nvPr/>
        </p:nvSpPr>
        <p:spPr>
          <a:xfrm>
            <a:off x="3212123" y="1817367"/>
            <a:ext cx="924447" cy="523220"/>
          </a:xfrm>
          <a:prstGeom prst="rect">
            <a:avLst/>
          </a:prstGeom>
          <a:noFill/>
        </p:spPr>
        <p:txBody>
          <a:bodyPr wrap="square" rtlCol="0">
            <a:spAutoFit/>
          </a:bodyPr>
          <a:lstStyle/>
          <a:p>
            <a:pPr algn="r"/>
            <a:r>
              <a:rPr lang="en-GB" sz="2800" b="1" dirty="0">
                <a:latin typeface="Constantia" panose="02030602050306030303" pitchFamily="18" charset="0"/>
              </a:rPr>
              <a:t>LHC</a:t>
            </a:r>
          </a:p>
        </p:txBody>
      </p:sp>
      <p:sp>
        <p:nvSpPr>
          <p:cNvPr id="64" name="TextBox 63"/>
          <p:cNvSpPr txBox="1"/>
          <p:nvPr/>
        </p:nvSpPr>
        <p:spPr>
          <a:xfrm>
            <a:off x="5007661" y="1818000"/>
            <a:ext cx="924447" cy="523220"/>
          </a:xfrm>
          <a:prstGeom prst="rect">
            <a:avLst/>
          </a:prstGeom>
          <a:noFill/>
        </p:spPr>
        <p:txBody>
          <a:bodyPr wrap="square" rtlCol="0">
            <a:spAutoFit/>
          </a:bodyPr>
          <a:lstStyle/>
          <a:p>
            <a:r>
              <a:rPr lang="en-GB" sz="2800" b="1" dirty="0">
                <a:latin typeface="Constantia" panose="02030602050306030303" pitchFamily="18" charset="0"/>
              </a:rPr>
              <a:t>SPS</a:t>
            </a:r>
          </a:p>
        </p:txBody>
      </p:sp>
    </p:spTree>
    <p:extLst>
      <p:ext uri="{BB962C8B-B14F-4D97-AF65-F5344CB8AC3E}">
        <p14:creationId xmlns:p14="http://schemas.microsoft.com/office/powerpoint/2010/main" val="3753512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Multiple RF stations</a:t>
            </a:r>
          </a:p>
        </p:txBody>
      </p:sp>
      <p:pic>
        <p:nvPicPr>
          <p:cNvPr id="43" name="Picture 2" descr="C:\Heiko\Presentations\2014-11_RFUpgradesHB2014\PSComplexOverview.pn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01261" y="650994"/>
            <a:ext cx="6392979" cy="4980842"/>
          </a:xfrm>
          <a:prstGeom prst="rect">
            <a:avLst/>
          </a:prstGeom>
          <a:noFill/>
          <a:extLst>
            <a:ext uri="{909E8E84-426E-40DD-AFC4-6F175D3DCCD1}">
              <a14:hiddenFill xmlns:a14="http://schemas.microsoft.com/office/drawing/2010/main">
                <a:solidFill>
                  <a:srgbClr val="FFFFFF"/>
                </a:solidFill>
              </a14:hiddenFill>
            </a:ext>
          </a:extLst>
        </p:spPr>
      </p:pic>
      <p:sp>
        <p:nvSpPr>
          <p:cNvPr id="44" name="Oval 43"/>
          <p:cNvSpPr/>
          <p:nvPr/>
        </p:nvSpPr>
        <p:spPr>
          <a:xfrm>
            <a:off x="4219672" y="4433907"/>
            <a:ext cx="141107" cy="151528"/>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45" name="Oval 44"/>
          <p:cNvSpPr/>
          <p:nvPr/>
        </p:nvSpPr>
        <p:spPr>
          <a:xfrm>
            <a:off x="3068681" y="2505536"/>
            <a:ext cx="141107" cy="151528"/>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46" name="Oval 45"/>
          <p:cNvSpPr/>
          <p:nvPr/>
        </p:nvSpPr>
        <p:spPr>
          <a:xfrm>
            <a:off x="3730367" y="1476129"/>
            <a:ext cx="141107" cy="151528"/>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47" name="Oval 46"/>
          <p:cNvSpPr/>
          <p:nvPr/>
        </p:nvSpPr>
        <p:spPr>
          <a:xfrm>
            <a:off x="4533160" y="1160948"/>
            <a:ext cx="141107" cy="151528"/>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49" name="Oval 48"/>
          <p:cNvSpPr/>
          <p:nvPr/>
        </p:nvSpPr>
        <p:spPr>
          <a:xfrm>
            <a:off x="5715855" y="1476129"/>
            <a:ext cx="141107" cy="151528"/>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65" name="Oval 64"/>
          <p:cNvSpPr/>
          <p:nvPr/>
        </p:nvSpPr>
        <p:spPr>
          <a:xfrm>
            <a:off x="6193017" y="2013087"/>
            <a:ext cx="141107" cy="151528"/>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66" name="Oval 65"/>
          <p:cNvSpPr/>
          <p:nvPr/>
        </p:nvSpPr>
        <p:spPr>
          <a:xfrm>
            <a:off x="6355833" y="3119749"/>
            <a:ext cx="141107" cy="151528"/>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67" name="Oval 66"/>
          <p:cNvSpPr/>
          <p:nvPr/>
        </p:nvSpPr>
        <p:spPr>
          <a:xfrm>
            <a:off x="5786408" y="4096167"/>
            <a:ext cx="141107" cy="151528"/>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68" name="Oval 67"/>
          <p:cNvSpPr/>
          <p:nvPr/>
        </p:nvSpPr>
        <p:spPr>
          <a:xfrm>
            <a:off x="4078565" y="1265453"/>
            <a:ext cx="141107" cy="151528"/>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69" name="Oval 68"/>
          <p:cNvSpPr/>
          <p:nvPr/>
        </p:nvSpPr>
        <p:spPr>
          <a:xfrm>
            <a:off x="6387537" y="2792190"/>
            <a:ext cx="141107" cy="151528"/>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70" name="Oval 69"/>
          <p:cNvSpPr/>
          <p:nvPr/>
        </p:nvSpPr>
        <p:spPr>
          <a:xfrm>
            <a:off x="6122464" y="3746899"/>
            <a:ext cx="141107" cy="151528"/>
          </a:xfrm>
          <a:prstGeom prst="ellipse">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71" name="TextBox 70"/>
          <p:cNvSpPr txBox="1"/>
          <p:nvPr/>
        </p:nvSpPr>
        <p:spPr>
          <a:xfrm>
            <a:off x="4237179" y="4178216"/>
            <a:ext cx="287258" cy="262829"/>
          </a:xfrm>
          <a:prstGeom prst="rect">
            <a:avLst/>
          </a:prstGeom>
          <a:solidFill>
            <a:schemeClr val="accent2">
              <a:lumMod val="40000"/>
              <a:lumOff val="60000"/>
            </a:schemeClr>
          </a:solidFill>
        </p:spPr>
        <p:txBody>
          <a:bodyPr wrap="none" rtlCol="0">
            <a:spAutoFit/>
          </a:bodyPr>
          <a:lstStyle/>
          <a:p>
            <a:r>
              <a:rPr lang="en-US" sz="1108" b="1" dirty="0">
                <a:latin typeface="Constantia" panose="02030602050306030303" pitchFamily="18" charset="0"/>
                <a:cs typeface="Arial"/>
              </a:rPr>
              <a:t>11</a:t>
            </a:r>
          </a:p>
        </p:txBody>
      </p:sp>
      <p:sp>
        <p:nvSpPr>
          <p:cNvPr id="72" name="TextBox 71"/>
          <p:cNvSpPr txBox="1"/>
          <p:nvPr/>
        </p:nvSpPr>
        <p:spPr>
          <a:xfrm>
            <a:off x="3217025" y="2411806"/>
            <a:ext cx="327334" cy="262829"/>
          </a:xfrm>
          <a:prstGeom prst="rect">
            <a:avLst/>
          </a:prstGeom>
          <a:solidFill>
            <a:schemeClr val="accent2">
              <a:lumMod val="40000"/>
              <a:lumOff val="60000"/>
            </a:schemeClr>
          </a:solidFill>
        </p:spPr>
        <p:txBody>
          <a:bodyPr wrap="none" rtlCol="0">
            <a:spAutoFit/>
          </a:bodyPr>
          <a:lstStyle/>
          <a:p>
            <a:r>
              <a:rPr lang="en-US" sz="1108" b="1" dirty="0">
                <a:latin typeface="Constantia" panose="02030602050306030303" pitchFamily="18" charset="0"/>
                <a:cs typeface="Arial"/>
              </a:rPr>
              <a:t>36</a:t>
            </a:r>
          </a:p>
        </p:txBody>
      </p:sp>
      <p:sp>
        <p:nvSpPr>
          <p:cNvPr id="73" name="TextBox 72"/>
          <p:cNvSpPr txBox="1"/>
          <p:nvPr/>
        </p:nvSpPr>
        <p:spPr>
          <a:xfrm>
            <a:off x="3803083" y="1642358"/>
            <a:ext cx="336952" cy="262829"/>
          </a:xfrm>
          <a:prstGeom prst="rect">
            <a:avLst/>
          </a:prstGeom>
          <a:solidFill>
            <a:schemeClr val="accent2">
              <a:lumMod val="40000"/>
              <a:lumOff val="60000"/>
            </a:schemeClr>
          </a:solidFill>
        </p:spPr>
        <p:txBody>
          <a:bodyPr wrap="none" rtlCol="0">
            <a:spAutoFit/>
          </a:bodyPr>
          <a:lstStyle/>
          <a:p>
            <a:r>
              <a:rPr lang="en-US" sz="1108" b="1" dirty="0">
                <a:latin typeface="Constantia" panose="02030602050306030303" pitchFamily="18" charset="0"/>
                <a:cs typeface="Arial"/>
              </a:rPr>
              <a:t>46</a:t>
            </a:r>
          </a:p>
        </p:txBody>
      </p:sp>
      <p:sp>
        <p:nvSpPr>
          <p:cNvPr id="74" name="TextBox 73"/>
          <p:cNvSpPr txBox="1"/>
          <p:nvPr/>
        </p:nvSpPr>
        <p:spPr>
          <a:xfrm>
            <a:off x="4215424" y="1434962"/>
            <a:ext cx="301686" cy="262829"/>
          </a:xfrm>
          <a:prstGeom prst="rect">
            <a:avLst/>
          </a:prstGeom>
          <a:solidFill>
            <a:schemeClr val="accent2">
              <a:lumMod val="40000"/>
              <a:lumOff val="60000"/>
            </a:schemeClr>
          </a:solidFill>
        </p:spPr>
        <p:txBody>
          <a:bodyPr wrap="none" rtlCol="0">
            <a:spAutoFit/>
          </a:bodyPr>
          <a:lstStyle/>
          <a:p>
            <a:r>
              <a:rPr lang="en-US" sz="1108" b="1" dirty="0">
                <a:latin typeface="Constantia" panose="02030602050306030303" pitchFamily="18" charset="0"/>
                <a:cs typeface="Arial"/>
              </a:rPr>
              <a:t>51</a:t>
            </a:r>
          </a:p>
        </p:txBody>
      </p:sp>
      <p:sp>
        <p:nvSpPr>
          <p:cNvPr id="75" name="TextBox 74"/>
          <p:cNvSpPr txBox="1"/>
          <p:nvPr/>
        </p:nvSpPr>
        <p:spPr>
          <a:xfrm>
            <a:off x="4650531" y="1328823"/>
            <a:ext cx="328936" cy="262829"/>
          </a:xfrm>
          <a:prstGeom prst="rect">
            <a:avLst/>
          </a:prstGeom>
          <a:solidFill>
            <a:schemeClr val="accent2">
              <a:lumMod val="40000"/>
              <a:lumOff val="60000"/>
            </a:schemeClr>
          </a:solidFill>
        </p:spPr>
        <p:txBody>
          <a:bodyPr wrap="none" rtlCol="0">
            <a:spAutoFit/>
          </a:bodyPr>
          <a:lstStyle/>
          <a:p>
            <a:r>
              <a:rPr lang="en-US" sz="1108" b="1" dirty="0">
                <a:latin typeface="Constantia" panose="02030602050306030303" pitchFamily="18" charset="0"/>
                <a:cs typeface="Arial"/>
              </a:rPr>
              <a:t>56</a:t>
            </a:r>
          </a:p>
        </p:txBody>
      </p:sp>
      <p:sp>
        <p:nvSpPr>
          <p:cNvPr id="76" name="TextBox 75"/>
          <p:cNvSpPr txBox="1"/>
          <p:nvPr/>
        </p:nvSpPr>
        <p:spPr>
          <a:xfrm>
            <a:off x="5385055" y="1594590"/>
            <a:ext cx="341760" cy="262829"/>
          </a:xfrm>
          <a:prstGeom prst="rect">
            <a:avLst/>
          </a:prstGeom>
          <a:solidFill>
            <a:schemeClr val="accent2">
              <a:lumMod val="40000"/>
              <a:lumOff val="60000"/>
            </a:schemeClr>
          </a:solidFill>
        </p:spPr>
        <p:txBody>
          <a:bodyPr wrap="none" rtlCol="0">
            <a:spAutoFit/>
          </a:bodyPr>
          <a:lstStyle/>
          <a:p>
            <a:r>
              <a:rPr lang="en-US" sz="1108" b="1" dirty="0">
                <a:latin typeface="Constantia" panose="02030602050306030303" pitchFamily="18" charset="0"/>
                <a:cs typeface="Arial"/>
              </a:rPr>
              <a:t>66</a:t>
            </a:r>
          </a:p>
        </p:txBody>
      </p:sp>
      <p:sp>
        <p:nvSpPr>
          <p:cNvPr id="77" name="TextBox 76"/>
          <p:cNvSpPr txBox="1"/>
          <p:nvPr/>
        </p:nvSpPr>
        <p:spPr>
          <a:xfrm>
            <a:off x="5859211" y="2085064"/>
            <a:ext cx="330540" cy="262829"/>
          </a:xfrm>
          <a:prstGeom prst="rect">
            <a:avLst/>
          </a:prstGeom>
          <a:solidFill>
            <a:schemeClr val="accent2">
              <a:lumMod val="40000"/>
              <a:lumOff val="60000"/>
            </a:schemeClr>
          </a:solidFill>
        </p:spPr>
        <p:txBody>
          <a:bodyPr wrap="none" rtlCol="0">
            <a:spAutoFit/>
          </a:bodyPr>
          <a:lstStyle/>
          <a:p>
            <a:r>
              <a:rPr lang="en-US" sz="1108" b="1" dirty="0">
                <a:latin typeface="Constantia" panose="02030602050306030303" pitchFamily="18" charset="0"/>
                <a:cs typeface="Arial"/>
              </a:rPr>
              <a:t>76</a:t>
            </a:r>
          </a:p>
        </p:txBody>
      </p:sp>
      <p:sp>
        <p:nvSpPr>
          <p:cNvPr id="78" name="TextBox 77"/>
          <p:cNvSpPr txBox="1"/>
          <p:nvPr/>
        </p:nvSpPr>
        <p:spPr>
          <a:xfrm>
            <a:off x="6065889" y="2708033"/>
            <a:ext cx="311304" cy="262829"/>
          </a:xfrm>
          <a:prstGeom prst="rect">
            <a:avLst/>
          </a:prstGeom>
          <a:solidFill>
            <a:schemeClr val="accent2">
              <a:lumMod val="40000"/>
              <a:lumOff val="60000"/>
            </a:schemeClr>
          </a:solidFill>
        </p:spPr>
        <p:txBody>
          <a:bodyPr wrap="none" rtlCol="0">
            <a:spAutoFit/>
          </a:bodyPr>
          <a:lstStyle/>
          <a:p>
            <a:r>
              <a:rPr lang="en-US" sz="1108" b="1" dirty="0">
                <a:latin typeface="Constantia" panose="02030602050306030303" pitchFamily="18" charset="0"/>
                <a:cs typeface="Arial"/>
              </a:rPr>
              <a:t>81</a:t>
            </a:r>
          </a:p>
        </p:txBody>
      </p:sp>
      <p:sp>
        <p:nvSpPr>
          <p:cNvPr id="79" name="TextBox 78"/>
          <p:cNvSpPr txBox="1"/>
          <p:nvPr/>
        </p:nvSpPr>
        <p:spPr>
          <a:xfrm>
            <a:off x="6005660" y="3020672"/>
            <a:ext cx="338554" cy="262829"/>
          </a:xfrm>
          <a:prstGeom prst="rect">
            <a:avLst/>
          </a:prstGeom>
          <a:solidFill>
            <a:schemeClr val="accent2">
              <a:lumMod val="40000"/>
              <a:lumOff val="60000"/>
            </a:schemeClr>
          </a:solidFill>
        </p:spPr>
        <p:txBody>
          <a:bodyPr wrap="none" rtlCol="0">
            <a:spAutoFit/>
          </a:bodyPr>
          <a:lstStyle/>
          <a:p>
            <a:r>
              <a:rPr lang="en-US" sz="1108" b="1" dirty="0">
                <a:latin typeface="Constantia" panose="02030602050306030303" pitchFamily="18" charset="0"/>
                <a:cs typeface="Arial"/>
              </a:rPr>
              <a:t>86</a:t>
            </a:r>
          </a:p>
        </p:txBody>
      </p:sp>
      <p:sp>
        <p:nvSpPr>
          <p:cNvPr id="80" name="TextBox 79"/>
          <p:cNvSpPr txBox="1"/>
          <p:nvPr/>
        </p:nvSpPr>
        <p:spPr>
          <a:xfrm>
            <a:off x="5797255" y="3651892"/>
            <a:ext cx="312906" cy="262829"/>
          </a:xfrm>
          <a:prstGeom prst="rect">
            <a:avLst/>
          </a:prstGeom>
          <a:solidFill>
            <a:schemeClr val="accent2">
              <a:lumMod val="40000"/>
              <a:lumOff val="60000"/>
            </a:schemeClr>
          </a:solidFill>
        </p:spPr>
        <p:txBody>
          <a:bodyPr wrap="none" rtlCol="0">
            <a:spAutoFit/>
          </a:bodyPr>
          <a:lstStyle/>
          <a:p>
            <a:r>
              <a:rPr lang="en-US" sz="1108" b="1" dirty="0">
                <a:latin typeface="Constantia" panose="02030602050306030303" pitchFamily="18" charset="0"/>
                <a:cs typeface="Arial"/>
              </a:rPr>
              <a:t>91</a:t>
            </a:r>
          </a:p>
        </p:txBody>
      </p:sp>
      <p:sp>
        <p:nvSpPr>
          <p:cNvPr id="81" name="TextBox 80"/>
          <p:cNvSpPr txBox="1"/>
          <p:nvPr/>
        </p:nvSpPr>
        <p:spPr>
          <a:xfrm>
            <a:off x="5428662" y="3968321"/>
            <a:ext cx="340158" cy="262829"/>
          </a:xfrm>
          <a:prstGeom prst="rect">
            <a:avLst/>
          </a:prstGeom>
          <a:solidFill>
            <a:schemeClr val="accent2">
              <a:lumMod val="40000"/>
              <a:lumOff val="60000"/>
            </a:schemeClr>
          </a:solidFill>
        </p:spPr>
        <p:txBody>
          <a:bodyPr wrap="none" rtlCol="0">
            <a:spAutoFit/>
          </a:bodyPr>
          <a:lstStyle/>
          <a:p>
            <a:r>
              <a:rPr lang="en-US" sz="1108" b="1" dirty="0">
                <a:latin typeface="Constantia" panose="02030602050306030303" pitchFamily="18" charset="0"/>
                <a:cs typeface="Arial"/>
              </a:rPr>
              <a:t>96</a:t>
            </a:r>
          </a:p>
        </p:txBody>
      </p:sp>
      <p:sp>
        <p:nvSpPr>
          <p:cNvPr id="82" name="Oval 81"/>
          <p:cNvSpPr/>
          <p:nvPr/>
        </p:nvSpPr>
        <p:spPr>
          <a:xfrm>
            <a:off x="6355833" y="2556505"/>
            <a:ext cx="141107" cy="151528"/>
          </a:xfrm>
          <a:prstGeom prst="ellipse">
            <a:avLst/>
          </a:prstGeom>
          <a:solidFill>
            <a:srgbClr val="2C5D7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83" name="Oval 82"/>
          <p:cNvSpPr/>
          <p:nvPr/>
        </p:nvSpPr>
        <p:spPr>
          <a:xfrm>
            <a:off x="6004076" y="3892556"/>
            <a:ext cx="141107" cy="151528"/>
          </a:xfrm>
          <a:prstGeom prst="ellipse">
            <a:avLst/>
          </a:prstGeom>
          <a:solidFill>
            <a:srgbClr val="2C5D7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84" name="TextBox 83"/>
          <p:cNvSpPr txBox="1"/>
          <p:nvPr/>
        </p:nvSpPr>
        <p:spPr>
          <a:xfrm>
            <a:off x="6494366" y="2340755"/>
            <a:ext cx="341760" cy="262829"/>
          </a:xfrm>
          <a:prstGeom prst="rect">
            <a:avLst/>
          </a:prstGeom>
          <a:solidFill>
            <a:schemeClr val="accent1">
              <a:lumMod val="40000"/>
              <a:lumOff val="60000"/>
            </a:schemeClr>
          </a:solidFill>
        </p:spPr>
        <p:txBody>
          <a:bodyPr wrap="none" rtlCol="0">
            <a:spAutoFit/>
          </a:bodyPr>
          <a:lstStyle/>
          <a:p>
            <a:r>
              <a:rPr lang="en-US" sz="1108" b="1" dirty="0">
                <a:latin typeface="Constantia" panose="02030602050306030303" pitchFamily="18" charset="0"/>
                <a:cs typeface="Arial"/>
              </a:rPr>
              <a:t>80</a:t>
            </a:r>
          </a:p>
        </p:txBody>
      </p:sp>
      <p:sp>
        <p:nvSpPr>
          <p:cNvPr id="85" name="TextBox 84"/>
          <p:cNvSpPr txBox="1"/>
          <p:nvPr/>
        </p:nvSpPr>
        <p:spPr>
          <a:xfrm>
            <a:off x="6157621" y="3968321"/>
            <a:ext cx="330540" cy="262829"/>
          </a:xfrm>
          <a:prstGeom prst="rect">
            <a:avLst/>
          </a:prstGeom>
          <a:solidFill>
            <a:schemeClr val="accent1">
              <a:lumMod val="40000"/>
              <a:lumOff val="60000"/>
            </a:schemeClr>
          </a:solidFill>
        </p:spPr>
        <p:txBody>
          <a:bodyPr wrap="none" rtlCol="0">
            <a:spAutoFit/>
          </a:bodyPr>
          <a:lstStyle/>
          <a:p>
            <a:r>
              <a:rPr lang="en-US" sz="1108" b="1" dirty="0">
                <a:latin typeface="Constantia" panose="02030602050306030303" pitchFamily="18" charset="0"/>
                <a:cs typeface="Arial"/>
              </a:rPr>
              <a:t>92</a:t>
            </a:r>
          </a:p>
        </p:txBody>
      </p:sp>
      <p:sp>
        <p:nvSpPr>
          <p:cNvPr id="86" name="Oval 85"/>
          <p:cNvSpPr/>
          <p:nvPr/>
        </p:nvSpPr>
        <p:spPr>
          <a:xfrm>
            <a:off x="6270007" y="2168219"/>
            <a:ext cx="141107" cy="151528"/>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87" name="Oval 86"/>
          <p:cNvSpPr/>
          <p:nvPr/>
        </p:nvSpPr>
        <p:spPr>
          <a:xfrm>
            <a:off x="6318851" y="2339433"/>
            <a:ext cx="141107" cy="151528"/>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88" name="TextBox 87"/>
          <p:cNvSpPr txBox="1"/>
          <p:nvPr/>
        </p:nvSpPr>
        <p:spPr>
          <a:xfrm>
            <a:off x="6450485" y="2030377"/>
            <a:ext cx="319318" cy="262829"/>
          </a:xfrm>
          <a:prstGeom prst="rect">
            <a:avLst/>
          </a:prstGeom>
          <a:solidFill>
            <a:schemeClr val="accent3">
              <a:lumMod val="40000"/>
              <a:lumOff val="60000"/>
            </a:schemeClr>
          </a:solidFill>
        </p:spPr>
        <p:txBody>
          <a:bodyPr wrap="none" rtlCol="0">
            <a:spAutoFit/>
          </a:bodyPr>
          <a:lstStyle/>
          <a:p>
            <a:r>
              <a:rPr lang="en-US" sz="1108" b="1" dirty="0">
                <a:latin typeface="Constantia" panose="02030602050306030303" pitchFamily="18" charset="0"/>
                <a:cs typeface="Arial"/>
              </a:rPr>
              <a:t>77</a:t>
            </a:r>
          </a:p>
        </p:txBody>
      </p:sp>
      <p:sp>
        <p:nvSpPr>
          <p:cNvPr id="89" name="TextBox 88"/>
          <p:cNvSpPr txBox="1"/>
          <p:nvPr/>
        </p:nvSpPr>
        <p:spPr>
          <a:xfrm>
            <a:off x="5990764" y="2366418"/>
            <a:ext cx="327334" cy="262829"/>
          </a:xfrm>
          <a:prstGeom prst="rect">
            <a:avLst/>
          </a:prstGeom>
          <a:solidFill>
            <a:schemeClr val="accent3">
              <a:lumMod val="40000"/>
              <a:lumOff val="60000"/>
            </a:schemeClr>
          </a:solidFill>
        </p:spPr>
        <p:txBody>
          <a:bodyPr wrap="none" rtlCol="0">
            <a:spAutoFit/>
          </a:bodyPr>
          <a:lstStyle/>
          <a:p>
            <a:r>
              <a:rPr lang="en-US" sz="1108" b="1" dirty="0">
                <a:latin typeface="Constantia" panose="02030602050306030303" pitchFamily="18" charset="0"/>
                <a:cs typeface="Arial"/>
              </a:rPr>
              <a:t>78</a:t>
            </a:r>
          </a:p>
        </p:txBody>
      </p:sp>
      <p:sp>
        <p:nvSpPr>
          <p:cNvPr id="90" name="Oval 89"/>
          <p:cNvSpPr/>
          <p:nvPr/>
        </p:nvSpPr>
        <p:spPr>
          <a:xfrm>
            <a:off x="4674267" y="4509670"/>
            <a:ext cx="141107" cy="151528"/>
          </a:xfrm>
          <a:prstGeom prst="ellipse">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91" name="Oval 90"/>
          <p:cNvSpPr/>
          <p:nvPr/>
        </p:nvSpPr>
        <p:spPr>
          <a:xfrm>
            <a:off x="6300852" y="3369602"/>
            <a:ext cx="141107" cy="151528"/>
          </a:xfrm>
          <a:prstGeom prst="ellipse">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92" name="Oval 91"/>
          <p:cNvSpPr/>
          <p:nvPr/>
        </p:nvSpPr>
        <p:spPr>
          <a:xfrm>
            <a:off x="6235294" y="3553693"/>
            <a:ext cx="141107" cy="151528"/>
          </a:xfrm>
          <a:prstGeom prst="ellipse">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93" name="TextBox 92"/>
          <p:cNvSpPr txBox="1"/>
          <p:nvPr/>
        </p:nvSpPr>
        <p:spPr>
          <a:xfrm>
            <a:off x="6461116" y="3280738"/>
            <a:ext cx="335348" cy="262829"/>
          </a:xfrm>
          <a:prstGeom prst="rect">
            <a:avLst/>
          </a:prstGeom>
          <a:solidFill>
            <a:schemeClr val="accent6">
              <a:lumMod val="40000"/>
              <a:lumOff val="60000"/>
            </a:schemeClr>
          </a:solidFill>
        </p:spPr>
        <p:txBody>
          <a:bodyPr wrap="none" rtlCol="0">
            <a:spAutoFit/>
          </a:bodyPr>
          <a:lstStyle/>
          <a:p>
            <a:r>
              <a:rPr lang="en-US" sz="1108" b="1" dirty="0">
                <a:latin typeface="Constantia" panose="02030602050306030303" pitchFamily="18" charset="0"/>
                <a:cs typeface="Arial"/>
              </a:rPr>
              <a:t>88</a:t>
            </a:r>
          </a:p>
        </p:txBody>
      </p:sp>
      <p:sp>
        <p:nvSpPr>
          <p:cNvPr id="94" name="TextBox 93"/>
          <p:cNvSpPr txBox="1"/>
          <p:nvPr/>
        </p:nvSpPr>
        <p:spPr>
          <a:xfrm>
            <a:off x="6395558" y="3508243"/>
            <a:ext cx="336952" cy="262829"/>
          </a:xfrm>
          <a:prstGeom prst="rect">
            <a:avLst/>
          </a:prstGeom>
          <a:solidFill>
            <a:schemeClr val="accent6">
              <a:lumMod val="40000"/>
              <a:lumOff val="60000"/>
            </a:schemeClr>
          </a:solidFill>
        </p:spPr>
        <p:txBody>
          <a:bodyPr wrap="none" rtlCol="0">
            <a:spAutoFit/>
          </a:bodyPr>
          <a:lstStyle/>
          <a:p>
            <a:r>
              <a:rPr lang="en-US" sz="1108" b="1" dirty="0">
                <a:latin typeface="Constantia" panose="02030602050306030303" pitchFamily="18" charset="0"/>
                <a:cs typeface="Arial"/>
              </a:rPr>
              <a:t>89</a:t>
            </a:r>
          </a:p>
        </p:txBody>
      </p:sp>
      <p:sp>
        <p:nvSpPr>
          <p:cNvPr id="95" name="TextBox 94"/>
          <p:cNvSpPr txBox="1"/>
          <p:nvPr/>
        </p:nvSpPr>
        <p:spPr>
          <a:xfrm>
            <a:off x="4640677" y="4247695"/>
            <a:ext cx="260008" cy="262829"/>
          </a:xfrm>
          <a:prstGeom prst="rect">
            <a:avLst/>
          </a:prstGeom>
          <a:solidFill>
            <a:schemeClr val="accent6">
              <a:lumMod val="40000"/>
              <a:lumOff val="60000"/>
            </a:schemeClr>
          </a:solidFill>
        </p:spPr>
        <p:txBody>
          <a:bodyPr wrap="none" rtlCol="0">
            <a:spAutoFit/>
          </a:bodyPr>
          <a:lstStyle/>
          <a:p>
            <a:r>
              <a:rPr lang="en-US" sz="1108" b="1" dirty="0">
                <a:latin typeface="Constantia" panose="02030602050306030303" pitchFamily="18" charset="0"/>
                <a:cs typeface="Arial"/>
              </a:rPr>
              <a:t>8</a:t>
            </a:r>
          </a:p>
        </p:txBody>
      </p:sp>
      <p:sp>
        <p:nvSpPr>
          <p:cNvPr id="96" name="Oval 95"/>
          <p:cNvSpPr/>
          <p:nvPr/>
        </p:nvSpPr>
        <p:spPr>
          <a:xfrm>
            <a:off x="4972144" y="4484956"/>
            <a:ext cx="141107" cy="151528"/>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97" name="TextBox 96"/>
          <p:cNvSpPr txBox="1"/>
          <p:nvPr/>
        </p:nvSpPr>
        <p:spPr>
          <a:xfrm>
            <a:off x="4939524" y="4225569"/>
            <a:ext cx="263214" cy="262829"/>
          </a:xfrm>
          <a:prstGeom prst="rect">
            <a:avLst/>
          </a:prstGeom>
          <a:solidFill>
            <a:srgbClr val="FFFF00"/>
          </a:solidFill>
        </p:spPr>
        <p:txBody>
          <a:bodyPr wrap="none" rtlCol="0">
            <a:spAutoFit/>
          </a:bodyPr>
          <a:lstStyle/>
          <a:p>
            <a:r>
              <a:rPr lang="en-US" sz="1108" b="1" dirty="0">
                <a:latin typeface="Constantia" panose="02030602050306030303" pitchFamily="18" charset="0"/>
                <a:cs typeface="Arial"/>
              </a:rPr>
              <a:t>6</a:t>
            </a:r>
          </a:p>
        </p:txBody>
      </p:sp>
      <p:pic>
        <p:nvPicPr>
          <p:cNvPr id="98" name="Picture 18" descr="10MHzCavityss1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22031" y="809257"/>
            <a:ext cx="1582974" cy="1266092"/>
          </a:xfrm>
          <a:prstGeom prst="rect">
            <a:avLst/>
          </a:prstGeom>
          <a:noFill/>
          <a:ln w="50800">
            <a:solidFill>
              <a:srgbClr val="800000"/>
            </a:solidFill>
          </a:ln>
          <a:extLst>
            <a:ext uri="{909E8E84-426E-40DD-AFC4-6F175D3DCCD1}">
              <a14:hiddenFill xmlns:a14="http://schemas.microsoft.com/office/drawing/2010/main">
                <a:solidFill>
                  <a:srgbClr val="FFFFFF"/>
                </a:solidFill>
              </a14:hiddenFill>
            </a:ext>
          </a:extLst>
        </p:spPr>
      </p:pic>
      <p:sp>
        <p:nvSpPr>
          <p:cNvPr id="99" name="Text Box 48"/>
          <p:cNvSpPr txBox="1">
            <a:spLocks noChangeArrowheads="1"/>
          </p:cNvSpPr>
          <p:nvPr/>
        </p:nvSpPr>
        <p:spPr bwMode="auto">
          <a:xfrm>
            <a:off x="351692" y="2066556"/>
            <a:ext cx="1336431" cy="319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477" b="1" dirty="0">
                <a:solidFill>
                  <a:srgbClr val="000000"/>
                </a:solidFill>
                <a:latin typeface="Constantia" panose="02030602050306030303" pitchFamily="18" charset="0"/>
              </a:rPr>
              <a:t>Acceleration </a:t>
            </a:r>
          </a:p>
        </p:txBody>
      </p:sp>
      <p:sp>
        <p:nvSpPr>
          <p:cNvPr id="100" name="Text Box 49"/>
          <p:cNvSpPr txBox="1">
            <a:spLocks noChangeArrowheads="1"/>
          </p:cNvSpPr>
          <p:nvPr/>
        </p:nvSpPr>
        <p:spPr bwMode="auto">
          <a:xfrm>
            <a:off x="422031" y="850287"/>
            <a:ext cx="1547446"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662" b="1" dirty="0">
                <a:solidFill>
                  <a:schemeClr val="bg1"/>
                </a:solidFill>
                <a:latin typeface="Constantia" panose="02030602050306030303" pitchFamily="18" charset="0"/>
              </a:rPr>
              <a:t>2.8 – 10 MHz</a:t>
            </a:r>
          </a:p>
        </p:txBody>
      </p:sp>
      <p:pic>
        <p:nvPicPr>
          <p:cNvPr id="101" name="Picture 39" descr="40MHzCavityss77"/>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847007" y="787273"/>
            <a:ext cx="1899138" cy="1424354"/>
          </a:xfrm>
          <a:prstGeom prst="rect">
            <a:avLst/>
          </a:prstGeom>
          <a:noFill/>
          <a:ln w="50800">
            <a:solidFill>
              <a:srgbClr val="008000"/>
            </a:solidFill>
          </a:ln>
          <a:extLst>
            <a:ext uri="{909E8E84-426E-40DD-AFC4-6F175D3DCCD1}">
              <a14:hiddenFill xmlns:a14="http://schemas.microsoft.com/office/drawing/2010/main">
                <a:solidFill>
                  <a:srgbClr val="FFFFFF"/>
                </a:solidFill>
              </a14:hiddenFill>
            </a:ext>
          </a:extLst>
        </p:spPr>
      </p:pic>
      <p:sp>
        <p:nvSpPr>
          <p:cNvPr id="102" name="Text Box 53"/>
          <p:cNvSpPr txBox="1">
            <a:spLocks noChangeArrowheads="1"/>
          </p:cNvSpPr>
          <p:nvPr/>
        </p:nvSpPr>
        <p:spPr bwMode="auto">
          <a:xfrm>
            <a:off x="7145945" y="1886313"/>
            <a:ext cx="1617785"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662" b="1" dirty="0">
                <a:solidFill>
                  <a:schemeClr val="bg1"/>
                </a:solidFill>
                <a:latin typeface="Constantia" panose="02030602050306030303" pitchFamily="18" charset="0"/>
              </a:rPr>
              <a:t>40 MHz</a:t>
            </a:r>
          </a:p>
        </p:txBody>
      </p:sp>
      <p:pic>
        <p:nvPicPr>
          <p:cNvPr id="103" name="Picture 38" descr="80MHzCavityss89"/>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128011" y="2408162"/>
            <a:ext cx="1618868" cy="1806940"/>
          </a:xfrm>
          <a:prstGeom prst="rect">
            <a:avLst/>
          </a:prstGeom>
          <a:noFill/>
          <a:ln w="50800">
            <a:solidFill>
              <a:srgbClr val="984807"/>
            </a:solidFill>
          </a:ln>
        </p:spPr>
      </p:pic>
      <p:sp>
        <p:nvSpPr>
          <p:cNvPr id="104" name="Text Box 52"/>
          <p:cNvSpPr txBox="1">
            <a:spLocks noChangeArrowheads="1"/>
          </p:cNvSpPr>
          <p:nvPr/>
        </p:nvSpPr>
        <p:spPr bwMode="auto">
          <a:xfrm>
            <a:off x="7124698" y="3910304"/>
            <a:ext cx="1617785"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662" b="1" dirty="0">
                <a:solidFill>
                  <a:schemeClr val="bg1"/>
                </a:solidFill>
                <a:latin typeface="Constantia" panose="02030602050306030303" pitchFamily="18" charset="0"/>
              </a:rPr>
              <a:t>80 MHz</a:t>
            </a:r>
          </a:p>
        </p:txBody>
      </p:sp>
      <p:pic>
        <p:nvPicPr>
          <p:cNvPr id="105" name="Picture 19" descr="20MHzCavityss9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130562" y="4398495"/>
            <a:ext cx="1216269" cy="1611923"/>
          </a:xfrm>
          <a:prstGeom prst="rect">
            <a:avLst/>
          </a:prstGeom>
          <a:noFill/>
          <a:ln w="50800">
            <a:solidFill>
              <a:srgbClr val="2C5D70"/>
            </a:solidFill>
          </a:ln>
          <a:extLst>
            <a:ext uri="{909E8E84-426E-40DD-AFC4-6F175D3DCCD1}">
              <a14:hiddenFill xmlns:a14="http://schemas.microsoft.com/office/drawing/2010/main">
                <a:solidFill>
                  <a:srgbClr val="FFFFFF"/>
                </a:solidFill>
              </a14:hiddenFill>
            </a:ext>
          </a:extLst>
        </p:spPr>
      </p:pic>
      <p:sp>
        <p:nvSpPr>
          <p:cNvPr id="106" name="Text Box 56"/>
          <p:cNvSpPr txBox="1">
            <a:spLocks noChangeArrowheads="1"/>
          </p:cNvSpPr>
          <p:nvPr/>
        </p:nvSpPr>
        <p:spPr bwMode="auto">
          <a:xfrm>
            <a:off x="6794989" y="487954"/>
            <a:ext cx="1878623" cy="319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1477" b="1" dirty="0">
                <a:solidFill>
                  <a:srgbClr val="000000"/>
                </a:solidFill>
                <a:latin typeface="Constantia" panose="02030602050306030303" pitchFamily="18" charset="0"/>
              </a:rPr>
              <a:t>RF Manipulations</a:t>
            </a:r>
          </a:p>
        </p:txBody>
      </p:sp>
      <p:pic>
        <p:nvPicPr>
          <p:cNvPr id="107" name="Picture 17" descr="200MHzCavities"/>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22031" y="4326179"/>
            <a:ext cx="1899138" cy="1424354"/>
          </a:xfrm>
          <a:prstGeom prst="rect">
            <a:avLst/>
          </a:prstGeom>
          <a:noFill/>
          <a:ln w="50800">
            <a:solidFill>
              <a:srgbClr val="FFFF00"/>
            </a:solidFill>
          </a:ln>
          <a:extLst>
            <a:ext uri="{909E8E84-426E-40DD-AFC4-6F175D3DCCD1}">
              <a14:hiddenFill xmlns:a14="http://schemas.microsoft.com/office/drawing/2010/main">
                <a:solidFill>
                  <a:srgbClr val="FFFFFF"/>
                </a:solidFill>
              </a14:hiddenFill>
            </a:ext>
          </a:extLst>
        </p:spPr>
      </p:pic>
      <p:sp>
        <p:nvSpPr>
          <p:cNvPr id="108" name="Text Box 50"/>
          <p:cNvSpPr txBox="1">
            <a:spLocks noChangeArrowheads="1"/>
          </p:cNvSpPr>
          <p:nvPr/>
        </p:nvSpPr>
        <p:spPr bwMode="auto">
          <a:xfrm>
            <a:off x="773723" y="5398841"/>
            <a:ext cx="1547446"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662" b="1" dirty="0">
                <a:solidFill>
                  <a:schemeClr val="bg1"/>
                </a:solidFill>
                <a:latin typeface="Constantia" panose="02030602050306030303" pitchFamily="18" charset="0"/>
              </a:rPr>
              <a:t>200 MHz</a:t>
            </a:r>
          </a:p>
        </p:txBody>
      </p:sp>
      <p:sp>
        <p:nvSpPr>
          <p:cNvPr id="109" name="Text Box 54"/>
          <p:cNvSpPr txBox="1">
            <a:spLocks noChangeArrowheads="1"/>
          </p:cNvSpPr>
          <p:nvPr/>
        </p:nvSpPr>
        <p:spPr bwMode="auto">
          <a:xfrm>
            <a:off x="351692" y="5715364"/>
            <a:ext cx="2180492" cy="319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1477" b="1" dirty="0">
                <a:solidFill>
                  <a:srgbClr val="000000"/>
                </a:solidFill>
                <a:latin typeface="Constantia" panose="02030602050306030303" pitchFamily="18" charset="0"/>
              </a:rPr>
              <a:t>Longitudinal blow-up</a:t>
            </a:r>
          </a:p>
        </p:txBody>
      </p:sp>
      <p:sp>
        <p:nvSpPr>
          <p:cNvPr id="110" name="Oval 109"/>
          <p:cNvSpPr/>
          <p:nvPr/>
        </p:nvSpPr>
        <p:spPr>
          <a:xfrm>
            <a:off x="5240215" y="4421482"/>
            <a:ext cx="141107" cy="151528"/>
          </a:xfrm>
          <a:prstGeom prst="ellipse">
            <a:avLst/>
          </a:prstGeom>
          <a:solidFill>
            <a:schemeClr val="tx1">
              <a:lumMod val="65000"/>
              <a:lumOff val="3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62">
              <a:latin typeface="Constantia" panose="02030602050306030303" pitchFamily="18" charset="0"/>
            </a:endParaRPr>
          </a:p>
        </p:txBody>
      </p:sp>
      <p:sp>
        <p:nvSpPr>
          <p:cNvPr id="111" name="TextBox 110"/>
          <p:cNvSpPr txBox="1"/>
          <p:nvPr/>
        </p:nvSpPr>
        <p:spPr>
          <a:xfrm>
            <a:off x="5417800" y="4378219"/>
            <a:ext cx="253596" cy="262829"/>
          </a:xfrm>
          <a:prstGeom prst="rect">
            <a:avLst/>
          </a:prstGeom>
          <a:solidFill>
            <a:schemeClr val="tx1">
              <a:lumMod val="65000"/>
              <a:lumOff val="35000"/>
            </a:schemeClr>
          </a:solidFill>
        </p:spPr>
        <p:txBody>
          <a:bodyPr wrap="none" rtlCol="0">
            <a:spAutoFit/>
          </a:bodyPr>
          <a:lstStyle/>
          <a:p>
            <a:r>
              <a:rPr lang="en-US" sz="1108" b="1" dirty="0">
                <a:latin typeface="Constantia" panose="02030602050306030303" pitchFamily="18" charset="0"/>
                <a:cs typeface="Arial"/>
              </a:rPr>
              <a:t>2</a:t>
            </a:r>
          </a:p>
        </p:txBody>
      </p:sp>
      <p:pic>
        <p:nvPicPr>
          <p:cNvPr id="112" name="Picture 2" descr="C:\Heiko\Presentations\2012-01_LHCBeamShutdownLectureWithIons\image.png"/>
          <p:cNvPicPr>
            <a:picLocks noChangeAspect="1" noChangeArrowheads="1"/>
          </p:cNvPicPr>
          <p:nvPr/>
        </p:nvPicPr>
        <p:blipFill rotWithShape="1">
          <a:blip r:embed="rId8" cstate="email">
            <a:extLst>
              <a:ext uri="{28A0092B-C50C-407E-A947-70E740481C1C}">
                <a14:useLocalDpi xmlns:a14="http://schemas.microsoft.com/office/drawing/2010/main" val="0"/>
              </a:ext>
            </a:extLst>
          </a:blip>
          <a:srcRect l="20833" r="35177"/>
          <a:stretch/>
        </p:blipFill>
        <p:spPr bwMode="auto">
          <a:xfrm>
            <a:off x="5772251" y="4398496"/>
            <a:ext cx="1260387" cy="1611692"/>
          </a:xfrm>
          <a:prstGeom prst="rect">
            <a:avLst/>
          </a:prstGeom>
          <a:noFill/>
          <a:ln w="50800">
            <a:solidFill>
              <a:schemeClr val="tx1">
                <a:lumMod val="65000"/>
                <a:lumOff val="35000"/>
              </a:schemeClr>
            </a:solidFill>
          </a:ln>
          <a:extLst>
            <a:ext uri="{909E8E84-426E-40DD-AFC4-6F175D3DCCD1}">
              <a14:hiddenFill xmlns:a14="http://schemas.microsoft.com/office/drawing/2010/main">
                <a:solidFill>
                  <a:srgbClr val="FFFFFF"/>
                </a:solidFill>
              </a14:hiddenFill>
            </a:ext>
          </a:extLst>
        </p:spPr>
      </p:pic>
      <p:sp>
        <p:nvSpPr>
          <p:cNvPr id="113" name="Text Box 52"/>
          <p:cNvSpPr txBox="1">
            <a:spLocks noChangeArrowheads="1"/>
          </p:cNvSpPr>
          <p:nvPr/>
        </p:nvSpPr>
        <p:spPr bwMode="auto">
          <a:xfrm>
            <a:off x="7089531" y="5730531"/>
            <a:ext cx="1037492"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1662" b="1" dirty="0">
                <a:solidFill>
                  <a:schemeClr val="bg1"/>
                </a:solidFill>
                <a:latin typeface="Constantia" panose="02030602050306030303" pitchFamily="18" charset="0"/>
              </a:rPr>
              <a:t>20 MHz</a:t>
            </a:r>
          </a:p>
        </p:txBody>
      </p:sp>
      <p:sp>
        <p:nvSpPr>
          <p:cNvPr id="114" name="Text Box 52"/>
          <p:cNvSpPr txBox="1">
            <a:spLocks noChangeArrowheads="1"/>
          </p:cNvSpPr>
          <p:nvPr/>
        </p:nvSpPr>
        <p:spPr bwMode="auto">
          <a:xfrm>
            <a:off x="5738446" y="5731996"/>
            <a:ext cx="1576754"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1662" b="1" dirty="0">
                <a:solidFill>
                  <a:schemeClr val="bg1"/>
                </a:solidFill>
                <a:latin typeface="Constantia" panose="02030602050306030303" pitchFamily="18" charset="0"/>
              </a:rPr>
              <a:t>0.4 – 5 MHz</a:t>
            </a:r>
          </a:p>
        </p:txBody>
      </p:sp>
      <p:sp>
        <p:nvSpPr>
          <p:cNvPr id="115" name="Text Box 46"/>
          <p:cNvSpPr txBox="1">
            <a:spLocks noChangeArrowheads="1"/>
          </p:cNvSpPr>
          <p:nvPr/>
        </p:nvSpPr>
        <p:spPr bwMode="auto">
          <a:xfrm>
            <a:off x="351692" y="2627798"/>
            <a:ext cx="1055077"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662" b="1" dirty="0">
                <a:solidFill>
                  <a:srgbClr val="000000"/>
                </a:solidFill>
                <a:latin typeface="Constantia" panose="02030602050306030303" pitchFamily="18" charset="0"/>
              </a:rPr>
              <a:t>to SPS</a:t>
            </a:r>
          </a:p>
        </p:txBody>
      </p:sp>
      <p:sp>
        <p:nvSpPr>
          <p:cNvPr id="116" name="Rectangle 7"/>
          <p:cNvSpPr>
            <a:spLocks noChangeArrowheads="1"/>
          </p:cNvSpPr>
          <p:nvPr/>
        </p:nvSpPr>
        <p:spPr bwMode="auto">
          <a:xfrm>
            <a:off x="249750" y="6211805"/>
            <a:ext cx="8640762" cy="538628"/>
          </a:xfrm>
          <a:prstGeom prst="rect">
            <a:avLst/>
          </a:prstGeom>
          <a:noFill/>
          <a:ln w="9525">
            <a:noFill/>
            <a:miter lim="800000"/>
            <a:headEnd/>
            <a:tailEnd/>
          </a:ln>
          <a:effectLst/>
        </p:spPr>
        <p:txBody>
          <a:bodyPr/>
          <a:lstStyle/>
          <a:p>
            <a:pPr marL="457200" indent="-457200">
              <a:spcBef>
                <a:spcPct val="20000"/>
              </a:spcBef>
              <a:buClr>
                <a:schemeClr val="tx1"/>
              </a:buClr>
              <a:buFont typeface="Symbol" panose="05050102010706020507" pitchFamily="18" charset="2"/>
              <a:buChar char="®"/>
            </a:pPr>
            <a:r>
              <a:rPr lang="en-GB" sz="2600" b="1" dirty="0">
                <a:latin typeface="Constantia" pitchFamily="18" charset="0"/>
                <a:cs typeface="Times New Roman" pitchFamily="18" charset="0"/>
                <a:sym typeface="Wingdings" pitchFamily="2" charset="2"/>
              </a:rPr>
              <a:t>Small </a:t>
            </a:r>
            <a:r>
              <a:rPr lang="en-GB" sz="2600" b="1" i="1" dirty="0">
                <a:latin typeface="Constantia" pitchFamily="18" charset="0"/>
                <a:cs typeface="Times New Roman" pitchFamily="18" charset="0"/>
                <a:sym typeface="Wingdings" pitchFamily="2" charset="2"/>
              </a:rPr>
              <a:t>Q</a:t>
            </a:r>
            <a:r>
              <a:rPr lang="en-GB" sz="2600" b="1" baseline="-25000" dirty="0">
                <a:latin typeface="Constantia" pitchFamily="18" charset="0"/>
                <a:cs typeface="Times New Roman" pitchFamily="18" charset="0"/>
                <a:sym typeface="Wingdings" pitchFamily="2" charset="2"/>
              </a:rPr>
              <a:t>S </a:t>
            </a:r>
            <a:r>
              <a:rPr lang="en-GB" sz="2600" b="1" dirty="0">
                <a:latin typeface="Constantia" pitchFamily="18" charset="0"/>
                <a:cs typeface="Times New Roman" pitchFamily="18" charset="0"/>
                <a:sym typeface="Wingdings" pitchFamily="2" charset="2"/>
              </a:rPr>
              <a:t>=</a:t>
            </a:r>
            <a:r>
              <a:rPr lang="en-GB" sz="2600" b="1" baseline="-25000" dirty="0">
                <a:latin typeface="Constantia" pitchFamily="18" charset="0"/>
                <a:cs typeface="Times New Roman" pitchFamily="18" charset="0"/>
                <a:sym typeface="Wingdings" pitchFamily="2" charset="2"/>
              </a:rPr>
              <a:t> </a:t>
            </a:r>
            <a:r>
              <a:rPr lang="en-GB" sz="2600" b="1" i="1" dirty="0" err="1">
                <a:latin typeface="Constantia" pitchFamily="18" charset="0"/>
                <a:cs typeface="Times New Roman" pitchFamily="18" charset="0"/>
                <a:sym typeface="Wingdings" pitchFamily="2" charset="2"/>
              </a:rPr>
              <a:t>f</a:t>
            </a:r>
            <a:r>
              <a:rPr lang="en-GB" sz="2600" b="1" baseline="-25000" dirty="0" err="1">
                <a:latin typeface="Constantia" pitchFamily="18" charset="0"/>
                <a:cs typeface="Times New Roman" pitchFamily="18" charset="0"/>
                <a:sym typeface="Wingdings" pitchFamily="2" charset="2"/>
              </a:rPr>
              <a:t>S</a:t>
            </a:r>
            <a:r>
              <a:rPr lang="en-GB" sz="2600" b="1" dirty="0">
                <a:latin typeface="Constantia" pitchFamily="18" charset="0"/>
                <a:cs typeface="Times New Roman" pitchFamily="18" charset="0"/>
                <a:sym typeface="Wingdings" pitchFamily="2" charset="2"/>
              </a:rPr>
              <a:t>/</a:t>
            </a:r>
            <a:r>
              <a:rPr lang="en-GB" sz="2600" b="1" i="1" dirty="0" err="1">
                <a:latin typeface="Constantia" pitchFamily="18" charset="0"/>
                <a:cs typeface="Times New Roman" pitchFamily="18" charset="0"/>
                <a:sym typeface="Wingdings" pitchFamily="2" charset="2"/>
              </a:rPr>
              <a:t>f</a:t>
            </a:r>
            <a:r>
              <a:rPr lang="en-GB" sz="2600" b="1" baseline="-25000" dirty="0" err="1">
                <a:latin typeface="Constantia" pitchFamily="18" charset="0"/>
                <a:cs typeface="Times New Roman" pitchFamily="18" charset="0"/>
                <a:sym typeface="Wingdings" pitchFamily="2" charset="2"/>
              </a:rPr>
              <a:t>rev</a:t>
            </a:r>
            <a:r>
              <a:rPr lang="en-GB" sz="2600" b="1" dirty="0">
                <a:latin typeface="Constantia" pitchFamily="18" charset="0"/>
                <a:cs typeface="Times New Roman" pitchFamily="18" charset="0"/>
                <a:sym typeface="Wingdings" pitchFamily="2" charset="2"/>
              </a:rPr>
              <a:t>: </a:t>
            </a:r>
            <a:r>
              <a:rPr lang="en-GB" sz="2600" b="1" dirty="0">
                <a:solidFill>
                  <a:srgbClr val="C0504D"/>
                </a:solidFill>
                <a:latin typeface="Constantia" pitchFamily="18" charset="0"/>
                <a:cs typeface="Times New Roman" pitchFamily="18" charset="0"/>
                <a:sym typeface="Wingdings" pitchFamily="2" charset="2"/>
              </a:rPr>
              <a:t>Single kick per turn fully sufficient </a:t>
            </a:r>
          </a:p>
        </p:txBody>
      </p:sp>
    </p:spTree>
    <p:extLst>
      <p:ext uri="{BB962C8B-B14F-4D97-AF65-F5344CB8AC3E}">
        <p14:creationId xmlns:p14="http://schemas.microsoft.com/office/powerpoint/2010/main" val="708597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0238" y="1930400"/>
            <a:ext cx="4285502" cy="4259408"/>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1F497D"/>
                </a:solidFill>
                <a:effectLst/>
                <a:uLnTx/>
                <a:uFillTx/>
                <a:latin typeface="Constantia" pitchFamily="18" charset="0"/>
                <a:ea typeface="+mn-ea"/>
                <a:cs typeface="+mn-cs"/>
              </a:rPr>
              <a:t>Example: Electrons and positrons in LEP</a:t>
            </a:r>
          </a:p>
        </p:txBody>
      </p:sp>
      <p:sp>
        <p:nvSpPr>
          <p:cNvPr id="4" name="Rectangle 7"/>
          <p:cNvSpPr>
            <a:spLocks noChangeArrowheads="1"/>
          </p:cNvSpPr>
          <p:nvPr/>
        </p:nvSpPr>
        <p:spPr bwMode="auto">
          <a:xfrm>
            <a:off x="503238" y="746125"/>
            <a:ext cx="8137526" cy="838200"/>
          </a:xfrm>
          <a:prstGeom prst="rect">
            <a:avLst/>
          </a:prstGeom>
          <a:noFill/>
          <a:ln w="9525">
            <a:noFill/>
            <a:miter lim="800000"/>
            <a:headEnd/>
            <a:tailEnd/>
          </a:ln>
          <a:effectLst/>
        </p:spPr>
        <p:txBody>
          <a:bodyPr/>
          <a:lstStyle/>
          <a:p>
            <a:pPr marL="457200" marR="0" lvl="0" indent="-457200" algn="l" defTabSz="914400" rtl="0" eaLnBrk="1" fontAlgn="auto" latinLnBrk="0" hangingPunct="1">
              <a:lnSpc>
                <a:spcPct val="100000"/>
              </a:lnSpc>
              <a:spcBef>
                <a:spcPct val="20000"/>
              </a:spcBef>
              <a:spcAft>
                <a:spcPts val="0"/>
              </a:spcAft>
              <a:buClr>
                <a:prstClr val="black"/>
              </a:buClr>
              <a:buSzTx/>
              <a:buFont typeface="Arial" panose="020B0604020202020204" pitchFamily="34" charset="0"/>
              <a:buChar char="•"/>
              <a:tabLst/>
              <a:defRPr/>
            </a:pPr>
            <a:r>
              <a:rPr kumimoji="0" lang="en-GB" sz="2100" b="1" i="0" u="none" strike="noStrike" kern="1200" cap="none" spc="0" normalizeH="0" baseline="0" noProof="0" dirty="0">
                <a:ln>
                  <a:noFill/>
                </a:ln>
                <a:solidFill>
                  <a:prstClr val="black"/>
                </a:solidFill>
                <a:effectLst/>
                <a:uLnTx/>
                <a:uFillTx/>
                <a:latin typeface="Constantia" pitchFamily="18" charset="0"/>
                <a:ea typeface="+mn-ea"/>
                <a:cs typeface="Times New Roman" pitchFamily="18" charset="0"/>
                <a:sym typeface="Wingdings" pitchFamily="2" charset="2"/>
              </a:rPr>
              <a:t>Beam energy changed in LEP along turn due to strong synchrotron radiation</a:t>
            </a:r>
          </a:p>
        </p:txBody>
      </p:sp>
      <p:sp>
        <p:nvSpPr>
          <p:cNvPr id="5" name="Right Arrow 4"/>
          <p:cNvSpPr/>
          <p:nvPr/>
        </p:nvSpPr>
        <p:spPr>
          <a:xfrm>
            <a:off x="2536826" y="2085975"/>
            <a:ext cx="1371600" cy="4419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onstantia" panose="02030602050306030303" pitchFamily="18" charset="0"/>
                <a:ea typeface="+mn-ea"/>
                <a:cs typeface="+mn-cs"/>
              </a:rPr>
              <a:t>Positrons</a:t>
            </a:r>
          </a:p>
        </p:txBody>
      </p:sp>
      <p:sp>
        <p:nvSpPr>
          <p:cNvPr id="8" name="Left Arrow 7"/>
          <p:cNvSpPr/>
          <p:nvPr/>
        </p:nvSpPr>
        <p:spPr>
          <a:xfrm>
            <a:off x="2536826" y="5263095"/>
            <a:ext cx="1371600" cy="442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Constantia" panose="02030602050306030303" pitchFamily="18" charset="0"/>
                <a:ea typeface="+mn-ea"/>
                <a:cs typeface="+mn-cs"/>
              </a:rPr>
              <a:t>Electrons</a:t>
            </a:r>
          </a:p>
        </p:txBody>
      </p:sp>
      <p:grpSp>
        <p:nvGrpSpPr>
          <p:cNvPr id="17" name="Group 16"/>
          <p:cNvGrpSpPr/>
          <p:nvPr/>
        </p:nvGrpSpPr>
        <p:grpSpPr>
          <a:xfrm>
            <a:off x="1872455" y="2166937"/>
            <a:ext cx="2874652" cy="3359943"/>
            <a:chOff x="1745455" y="2509837"/>
            <a:chExt cx="2874652" cy="3359943"/>
          </a:xfrm>
        </p:grpSpPr>
        <p:sp>
          <p:nvSpPr>
            <p:cNvPr id="10" name="Rectangle 9"/>
            <p:cNvSpPr/>
            <p:nvPr/>
          </p:nvSpPr>
          <p:spPr>
            <a:xfrm>
              <a:off x="4019549" y="2509837"/>
              <a:ext cx="49213" cy="3359943"/>
            </a:xfrm>
            <a:prstGeom prst="rect">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p:cNvSpPr/>
            <p:nvPr/>
          </p:nvSpPr>
          <p:spPr>
            <a:xfrm>
              <a:off x="2302668" y="2686051"/>
              <a:ext cx="50007" cy="3055144"/>
            </a:xfrm>
            <a:prstGeom prst="rect">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p:cNvSpPr/>
            <p:nvPr/>
          </p:nvSpPr>
          <p:spPr>
            <a:xfrm>
              <a:off x="2533966" y="2849880"/>
              <a:ext cx="54453" cy="2735580"/>
            </a:xfrm>
            <a:prstGeom prst="rect">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p:cNvSpPr/>
            <p:nvPr/>
          </p:nvSpPr>
          <p:spPr>
            <a:xfrm>
              <a:off x="3041173" y="2849879"/>
              <a:ext cx="56833" cy="2735581"/>
            </a:xfrm>
            <a:prstGeom prst="rect">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p:cNvSpPr/>
            <p:nvPr/>
          </p:nvSpPr>
          <p:spPr>
            <a:xfrm>
              <a:off x="3280522" y="3000375"/>
              <a:ext cx="50054" cy="2476500"/>
            </a:xfrm>
            <a:prstGeom prst="rect">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p:cNvSpPr/>
            <p:nvPr/>
          </p:nvSpPr>
          <p:spPr>
            <a:xfrm>
              <a:off x="3789983" y="2739390"/>
              <a:ext cx="46212" cy="2975609"/>
            </a:xfrm>
            <a:prstGeom prst="rect">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p:cNvSpPr/>
            <p:nvPr/>
          </p:nvSpPr>
          <p:spPr>
            <a:xfrm>
              <a:off x="1745455" y="3019425"/>
              <a:ext cx="53357" cy="2383156"/>
            </a:xfrm>
            <a:prstGeom prst="rect">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p:cNvSpPr/>
            <p:nvPr/>
          </p:nvSpPr>
          <p:spPr>
            <a:xfrm>
              <a:off x="4574388" y="3000375"/>
              <a:ext cx="45719" cy="2402206"/>
            </a:xfrm>
            <a:prstGeom prst="rect">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 name="Rectangle 2"/>
          <p:cNvSpPr/>
          <p:nvPr/>
        </p:nvSpPr>
        <p:spPr>
          <a:xfrm>
            <a:off x="1193800" y="2316480"/>
            <a:ext cx="990600" cy="259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p:cNvSpPr/>
          <p:nvPr/>
        </p:nvSpPr>
        <p:spPr>
          <a:xfrm>
            <a:off x="2115819" y="2446020"/>
            <a:ext cx="90011" cy="1013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7"/>
          <p:cNvSpPr>
            <a:spLocks noChangeArrowheads="1"/>
          </p:cNvSpPr>
          <p:nvPr/>
        </p:nvSpPr>
        <p:spPr bwMode="auto">
          <a:xfrm>
            <a:off x="5252733" y="4483972"/>
            <a:ext cx="3553307" cy="838200"/>
          </a:xfrm>
          <a:prstGeom prst="rect">
            <a:avLst/>
          </a:prstGeom>
          <a:noFill/>
          <a:ln w="9525">
            <a:noFill/>
            <a:miter lim="800000"/>
            <a:headEnd/>
            <a:tailEnd/>
          </a:ln>
          <a:effectLst/>
        </p:spPr>
        <p:txBody>
          <a:bodyPr/>
          <a:lstStyle/>
          <a:p>
            <a:pPr marL="457200" marR="0" lvl="0" indent="-457200" algn="l" defTabSz="914400" rtl="0" eaLnBrk="1" fontAlgn="auto" latinLnBrk="0" hangingPunct="1">
              <a:lnSpc>
                <a:spcPct val="100000"/>
              </a:lnSpc>
              <a:spcBef>
                <a:spcPct val="20000"/>
              </a:spcBef>
              <a:spcAft>
                <a:spcPts val="0"/>
              </a:spcAft>
              <a:buClr>
                <a:prstClr val="black"/>
              </a:buClr>
              <a:buSzTx/>
              <a:buFont typeface="Constantia" panose="02030602050306030303" pitchFamily="18" charset="0"/>
              <a:buChar char="•"/>
              <a:tabLst/>
              <a:defRPr/>
            </a:pPr>
            <a:r>
              <a:rPr kumimoji="0" lang="en-GB" sz="2100" b="1" i="0" u="none" strike="noStrike" kern="1200" cap="none" spc="0" normalizeH="0" baseline="0" noProof="0" dirty="0">
                <a:ln>
                  <a:noFill/>
                </a:ln>
                <a:solidFill>
                  <a:prstClr val="black"/>
                </a:solidFill>
                <a:effectLst/>
                <a:uLnTx/>
                <a:uFillTx/>
                <a:latin typeface="Constantia" pitchFamily="18" charset="0"/>
                <a:ea typeface="+mn-ea"/>
                <a:cs typeface="Times New Roman" pitchFamily="18" charset="0"/>
                <a:sym typeface="Wingdings" pitchFamily="2" charset="2"/>
              </a:rPr>
              <a:t>4 </a:t>
            </a:r>
            <a:r>
              <a:rPr kumimoji="0" lang="en-GB" sz="2100" b="1" i="0" u="none" strike="noStrike" kern="1200" cap="none" spc="0" normalizeH="0" baseline="0" noProof="0" dirty="0">
                <a:ln>
                  <a:noFill/>
                </a:ln>
                <a:solidFill>
                  <a:prstClr val="black"/>
                </a:solidFill>
                <a:effectLst/>
                <a:uLnTx/>
                <a:uFillTx/>
                <a:latin typeface="Constantia" pitchFamily="18" charset="0"/>
                <a:ea typeface="+mn-ea"/>
                <a:cs typeface="Times New Roman" pitchFamily="18" charset="0"/>
                <a:sym typeface="Symbol" panose="05050102010706020507" pitchFamily="18" charset="2"/>
              </a:rPr>
              <a:t> 2 RF sections</a:t>
            </a:r>
            <a:endParaRPr kumimoji="0" lang="en-GB" sz="2100" b="1" i="0" u="none" strike="noStrike" kern="1200" cap="none" spc="0" normalizeH="0" baseline="0" noProof="0" dirty="0">
              <a:ln>
                <a:noFill/>
              </a:ln>
              <a:solidFill>
                <a:prstClr val="black"/>
              </a:solidFill>
              <a:effectLst/>
              <a:uLnTx/>
              <a:uFillTx/>
              <a:latin typeface="Constantia" pitchFamily="18" charset="0"/>
              <a:ea typeface="+mn-ea"/>
              <a:cs typeface="Times New Roman" pitchFamily="18" charset="0"/>
              <a:sym typeface="Wingdings" pitchFamily="2" charset="2"/>
            </a:endParaRPr>
          </a:p>
          <a:p>
            <a:pPr marL="457200" marR="0" lvl="0" indent="-457200" algn="l" defTabSz="914400" rtl="0" eaLnBrk="1" fontAlgn="auto" latinLnBrk="0" hangingPunct="1">
              <a:lnSpc>
                <a:spcPct val="100000"/>
              </a:lnSpc>
              <a:spcBef>
                <a:spcPct val="20000"/>
              </a:spcBef>
              <a:spcAft>
                <a:spcPts val="0"/>
              </a:spcAft>
              <a:buClr>
                <a:prstClr val="black"/>
              </a:buClr>
              <a:buSzTx/>
              <a:buFont typeface="Symbol" panose="05050102010706020507" pitchFamily="18" charset="2"/>
              <a:buChar char="®"/>
              <a:tabLst/>
              <a:defRPr/>
            </a:pPr>
            <a:r>
              <a:rPr kumimoji="0" lang="en-GB" sz="2100" b="1" i="0" u="none" strike="noStrike" kern="1200" cap="none" spc="0" normalizeH="0" baseline="0" noProof="0" dirty="0">
                <a:ln>
                  <a:noFill/>
                </a:ln>
                <a:solidFill>
                  <a:prstClr val="black"/>
                </a:solidFill>
                <a:effectLst/>
                <a:uLnTx/>
                <a:uFillTx/>
                <a:latin typeface="Constantia" pitchFamily="18" charset="0"/>
                <a:ea typeface="+mn-ea"/>
                <a:cs typeface="Times New Roman" pitchFamily="18" charset="0"/>
                <a:sym typeface="Wingdings" pitchFamily="2" charset="2"/>
              </a:rPr>
              <a:t>Energy loss in bending magnets</a:t>
            </a:r>
          </a:p>
          <a:p>
            <a:pPr marL="457200" marR="0" lvl="0" indent="-457200" algn="l" defTabSz="914400" rtl="0" eaLnBrk="1" fontAlgn="auto" latinLnBrk="0" hangingPunct="1">
              <a:lnSpc>
                <a:spcPct val="100000"/>
              </a:lnSpc>
              <a:spcBef>
                <a:spcPct val="20000"/>
              </a:spcBef>
              <a:spcAft>
                <a:spcPts val="0"/>
              </a:spcAft>
              <a:buClrTx/>
              <a:buSzTx/>
              <a:buFont typeface="Symbol" panose="05050102010706020507" pitchFamily="18" charset="2"/>
              <a:buChar char="®"/>
              <a:tabLst/>
              <a:defRPr/>
            </a:pPr>
            <a:r>
              <a:rPr kumimoji="0" lang="en-GB" sz="2100" b="1" i="0" u="none" strike="noStrike" kern="1200" cap="none" spc="0" normalizeH="0" baseline="0" noProof="0" dirty="0">
                <a:ln>
                  <a:noFill/>
                </a:ln>
                <a:solidFill>
                  <a:srgbClr val="1F497D"/>
                </a:solidFill>
                <a:effectLst/>
                <a:uLnTx/>
                <a:uFillTx/>
                <a:latin typeface="Constantia" pitchFamily="18" charset="0"/>
                <a:ea typeface="+mn-ea"/>
                <a:cs typeface="Times New Roman" pitchFamily="18" charset="0"/>
                <a:sym typeface="Wingdings" pitchFamily="2" charset="2"/>
              </a:rPr>
              <a:t>Track from RF section to RF section</a:t>
            </a:r>
          </a:p>
        </p:txBody>
      </p:sp>
      <p:grpSp>
        <p:nvGrpSpPr>
          <p:cNvPr id="34" name="Group 33"/>
          <p:cNvGrpSpPr/>
          <p:nvPr/>
        </p:nvGrpSpPr>
        <p:grpSpPr>
          <a:xfrm>
            <a:off x="5281761" y="1473711"/>
            <a:ext cx="3446477" cy="2299063"/>
            <a:chOff x="5252733" y="2506979"/>
            <a:chExt cx="3446477" cy="2299063"/>
          </a:xfrm>
        </p:grpSpPr>
        <p:grpSp>
          <p:nvGrpSpPr>
            <p:cNvPr id="30" name="Group 29"/>
            <p:cNvGrpSpPr/>
            <p:nvPr/>
          </p:nvGrpSpPr>
          <p:grpSpPr>
            <a:xfrm>
              <a:off x="5296835" y="2522016"/>
              <a:ext cx="3373628" cy="2201160"/>
              <a:chOff x="5010239" y="1765300"/>
              <a:chExt cx="4209961" cy="2746835"/>
            </a:xfrm>
          </p:grpSpPr>
          <p:pic>
            <p:nvPicPr>
              <p:cNvPr id="19" name="Picture 18"/>
              <p:cNvPicPr>
                <a:picLocks noChangeAspect="1"/>
              </p:cNvPicPr>
              <p:nvPr/>
            </p:nvPicPr>
            <p:blipFill rotWithShape="1">
              <a:blip r:embed="rId3">
                <a:extLst>
                  <a:ext uri="{28A0092B-C50C-407E-A947-70E740481C1C}">
                    <a14:useLocalDpi xmlns:a14="http://schemas.microsoft.com/office/drawing/2010/main" val="0"/>
                  </a:ext>
                </a:extLst>
              </a:blip>
              <a:srcRect l="1" t="7103" r="-538"/>
              <a:stretch/>
            </p:blipFill>
            <p:spPr>
              <a:xfrm>
                <a:off x="5010239" y="1765300"/>
                <a:ext cx="4209961" cy="2746835"/>
              </a:xfrm>
              <a:prstGeom prst="rect">
                <a:avLst/>
              </a:prstGeom>
            </p:spPr>
          </p:pic>
          <p:sp>
            <p:nvSpPr>
              <p:cNvPr id="20" name="Rectangle 19"/>
              <p:cNvSpPr/>
              <p:nvPr/>
            </p:nvSpPr>
            <p:spPr>
              <a:xfrm>
                <a:off x="6515100" y="3033713"/>
                <a:ext cx="965200" cy="763587"/>
              </a:xfrm>
              <a:prstGeom prst="rect">
                <a:avLst/>
              </a:prstGeom>
              <a:solidFill>
                <a:srgbClr val="FEF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p:cNvSpPr/>
              <p:nvPr/>
            </p:nvSpPr>
            <p:spPr>
              <a:xfrm>
                <a:off x="7193756" y="3111501"/>
                <a:ext cx="965200" cy="146049"/>
              </a:xfrm>
              <a:prstGeom prst="rect">
                <a:avLst/>
              </a:prstGeom>
              <a:solidFill>
                <a:srgbClr val="FEF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p:cNvSpPr/>
              <p:nvPr/>
            </p:nvSpPr>
            <p:spPr>
              <a:xfrm>
                <a:off x="7276350" y="3143479"/>
                <a:ext cx="965200" cy="56356"/>
              </a:xfrm>
              <a:prstGeom prst="rect">
                <a:avLst/>
              </a:prstGeom>
              <a:solidFill>
                <a:srgbClr val="FEF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p:cNvSpPr/>
              <p:nvPr/>
            </p:nvSpPr>
            <p:spPr>
              <a:xfrm>
                <a:off x="8095501" y="2895452"/>
                <a:ext cx="965200" cy="56356"/>
              </a:xfrm>
              <a:prstGeom prst="rect">
                <a:avLst/>
              </a:prstGeom>
              <a:solidFill>
                <a:srgbClr val="FEF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3"/>
              <p:cNvSpPr/>
              <p:nvPr/>
            </p:nvSpPr>
            <p:spPr>
              <a:xfrm>
                <a:off x="8524875" y="2676526"/>
                <a:ext cx="663972" cy="540544"/>
              </a:xfrm>
              <a:prstGeom prst="rect">
                <a:avLst/>
              </a:prstGeom>
              <a:solidFill>
                <a:srgbClr val="FEF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p:cNvSpPr/>
              <p:nvPr/>
            </p:nvSpPr>
            <p:spPr>
              <a:xfrm>
                <a:off x="7870031" y="1799201"/>
                <a:ext cx="1102718" cy="904580"/>
              </a:xfrm>
              <a:prstGeom prst="rect">
                <a:avLst/>
              </a:prstGeom>
              <a:solidFill>
                <a:srgbClr val="FEF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p:cNvSpPr/>
              <p:nvPr/>
            </p:nvSpPr>
            <p:spPr>
              <a:xfrm rot="19670671">
                <a:off x="7711724" y="2391079"/>
                <a:ext cx="965200" cy="56356"/>
              </a:xfrm>
              <a:prstGeom prst="rect">
                <a:avLst/>
              </a:prstGeom>
              <a:solidFill>
                <a:srgbClr val="FEF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p:cNvSpPr/>
              <p:nvPr/>
            </p:nvSpPr>
            <p:spPr>
              <a:xfrm rot="19670671">
                <a:off x="7421271" y="2202339"/>
                <a:ext cx="965200" cy="56356"/>
              </a:xfrm>
              <a:prstGeom prst="rect">
                <a:avLst/>
              </a:prstGeom>
              <a:solidFill>
                <a:srgbClr val="FEF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p:cNvSpPr/>
              <p:nvPr/>
            </p:nvSpPr>
            <p:spPr>
              <a:xfrm>
                <a:off x="7665636" y="1778228"/>
                <a:ext cx="1102718" cy="717324"/>
              </a:xfrm>
              <a:prstGeom prst="rect">
                <a:avLst/>
              </a:prstGeom>
              <a:solidFill>
                <a:srgbClr val="FEF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p:cNvSpPr/>
              <p:nvPr/>
            </p:nvSpPr>
            <p:spPr>
              <a:xfrm>
                <a:off x="5067299" y="3409950"/>
                <a:ext cx="323679" cy="69056"/>
              </a:xfrm>
              <a:prstGeom prst="rect">
                <a:avLst/>
              </a:prstGeom>
              <a:solidFill>
                <a:srgbClr val="FEFE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1" name="Rectangle 30"/>
            <p:cNvSpPr/>
            <p:nvPr/>
          </p:nvSpPr>
          <p:spPr>
            <a:xfrm>
              <a:off x="8308378" y="2522016"/>
              <a:ext cx="390832" cy="22840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p:cNvSpPr/>
            <p:nvPr/>
          </p:nvSpPr>
          <p:spPr>
            <a:xfrm>
              <a:off x="5252733" y="2506979"/>
              <a:ext cx="3085844" cy="406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125507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Horizont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up)">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Rfbelowtransitio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1260475" y="3194050"/>
            <a:ext cx="2880000" cy="28800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Combining both tracking equations</a:t>
            </a:r>
          </a:p>
        </p:txBody>
      </p:sp>
      <p:pic>
        <p:nvPicPr>
          <p:cNvPr id="3" name="Rfabovetransition">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5080000" y="3194050"/>
            <a:ext cx="2880000" cy="2880000"/>
          </a:xfrm>
          <a:prstGeom prst="rect">
            <a:avLst/>
          </a:prstGeom>
        </p:spPr>
      </p:pic>
      <p:sp>
        <p:nvSpPr>
          <p:cNvPr id="7" name="Rectangle 7"/>
          <p:cNvSpPr>
            <a:spLocks noChangeArrowheads="1"/>
          </p:cNvSpPr>
          <p:nvPr/>
        </p:nvSpPr>
        <p:spPr bwMode="auto">
          <a:xfrm>
            <a:off x="503238" y="886940"/>
            <a:ext cx="8137526" cy="838200"/>
          </a:xfrm>
          <a:prstGeom prst="rect">
            <a:avLst/>
          </a:prstGeom>
          <a:noFill/>
          <a:ln w="9525">
            <a:noFill/>
            <a:miter lim="800000"/>
            <a:headEnd/>
            <a:tailEnd/>
          </a:ln>
          <a:effectLst/>
        </p:spPr>
        <p:txBody>
          <a:bodyPr/>
          <a:lstStyle/>
          <a:p>
            <a:pPr marL="457200" indent="-457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Observe phase and energy error at each turn with respect to reference particle</a:t>
            </a:r>
          </a:p>
          <a:p>
            <a:pPr marL="457200" indent="-457200">
              <a:spcBef>
                <a:spcPct val="20000"/>
              </a:spcBef>
              <a:buClr>
                <a:schemeClr val="tx1"/>
              </a:buClr>
              <a:buFont typeface="Arial" panose="020B0604020202020204" pitchFamily="34" charset="0"/>
              <a:buChar char="•"/>
            </a:pPr>
            <a:endParaRPr lang="en-GB" sz="6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Test particles: </a:t>
            </a:r>
          </a:p>
        </p:txBody>
      </p:sp>
      <p:graphicFrame>
        <p:nvGraphicFramePr>
          <p:cNvPr id="5" name="Table 4"/>
          <p:cNvGraphicFramePr>
            <a:graphicFrameLocks noGrp="1"/>
          </p:cNvGraphicFramePr>
          <p:nvPr>
            <p:extLst>
              <p:ext uri="{D42A27DB-BD31-4B8C-83A1-F6EECF244321}">
                <p14:modId xmlns:p14="http://schemas.microsoft.com/office/powerpoint/2010/main" val="522802764"/>
              </p:ext>
            </p:extLst>
          </p:nvPr>
        </p:nvGraphicFramePr>
        <p:xfrm>
          <a:off x="3274266" y="1807209"/>
          <a:ext cx="4067176" cy="1234440"/>
        </p:xfrm>
        <a:graphic>
          <a:graphicData uri="http://schemas.openxmlformats.org/drawingml/2006/table">
            <a:tbl>
              <a:tblPr bandRow="1">
                <a:tableStyleId>{5C22544A-7EE6-4342-B048-85BDC9FD1C3A}</a:tableStyleId>
              </a:tblPr>
              <a:tblGrid>
                <a:gridCol w="2033588">
                  <a:extLst>
                    <a:ext uri="{9D8B030D-6E8A-4147-A177-3AD203B41FA5}">
                      <a16:colId xmlns:a16="http://schemas.microsoft.com/office/drawing/2014/main" val="2652956812"/>
                    </a:ext>
                  </a:extLst>
                </a:gridCol>
                <a:gridCol w="2033588">
                  <a:extLst>
                    <a:ext uri="{9D8B030D-6E8A-4147-A177-3AD203B41FA5}">
                      <a16:colId xmlns:a16="http://schemas.microsoft.com/office/drawing/2014/main" val="576342287"/>
                    </a:ext>
                  </a:extLst>
                </a:gridCol>
              </a:tblGrid>
              <a:tr h="324224">
                <a:tc>
                  <a:txBody>
                    <a:bodyPr/>
                    <a:lstStyle/>
                    <a:p>
                      <a:pPr algn="ctr"/>
                      <a:r>
                        <a:rPr lang="en-GB" sz="2100" b="1" dirty="0" err="1">
                          <a:latin typeface="Symbol" panose="05050102010706020507" pitchFamily="18" charset="2"/>
                          <a:cs typeface="Times New Roman" panose="02020603050405020304" pitchFamily="18" charset="0"/>
                        </a:rPr>
                        <a:t>Df</a:t>
                      </a:r>
                      <a:r>
                        <a:rPr lang="en-GB" sz="2100" b="1" dirty="0">
                          <a:latin typeface="Constantia" panose="02030602050306030303" pitchFamily="18" charset="0"/>
                          <a:cs typeface="Times New Roman" panose="02020603050405020304" pitchFamily="18" charset="0"/>
                        </a:rPr>
                        <a:t> = </a:t>
                      </a:r>
                      <a:r>
                        <a:rPr lang="en-GB" sz="2100" b="1" dirty="0">
                          <a:latin typeface="Symbol" panose="05050102010706020507" pitchFamily="18" charset="2"/>
                          <a:cs typeface="Times New Roman" panose="02020603050405020304" pitchFamily="18" charset="0"/>
                        </a:rPr>
                        <a:t>f</a:t>
                      </a:r>
                      <a:r>
                        <a:rPr lang="en-GB" sz="2100" b="1" baseline="0" dirty="0">
                          <a:latin typeface="Constantia" panose="02030602050306030303" pitchFamily="18" charset="0"/>
                          <a:cs typeface="Times New Roman" panose="02020603050405020304" pitchFamily="18" charset="0"/>
                        </a:rPr>
                        <a:t> – </a:t>
                      </a:r>
                      <a:r>
                        <a:rPr lang="en-GB" sz="2100" b="1" baseline="0" dirty="0" err="1">
                          <a:latin typeface="Symbol" panose="05050102010706020507" pitchFamily="18" charset="2"/>
                          <a:cs typeface="Times New Roman" panose="02020603050405020304" pitchFamily="18" charset="0"/>
                        </a:rPr>
                        <a:t>f</a:t>
                      </a:r>
                      <a:r>
                        <a:rPr lang="en-GB" sz="2100" b="1" baseline="-25000" dirty="0" err="1">
                          <a:latin typeface="Constantia" panose="02030602050306030303" pitchFamily="18" charset="0"/>
                          <a:cs typeface="Times New Roman" panose="02020603050405020304" pitchFamily="18" charset="0"/>
                        </a:rPr>
                        <a:t>S</a:t>
                      </a:r>
                      <a:r>
                        <a:rPr lang="en-GB" sz="2100" b="1" baseline="0" dirty="0">
                          <a:latin typeface="Constantia" panose="02030602050306030303" pitchFamily="18" charset="0"/>
                          <a:cs typeface="Times New Roman" panose="02020603050405020304" pitchFamily="18" charset="0"/>
                        </a:rPr>
                        <a:t> </a:t>
                      </a:r>
                      <a:r>
                        <a:rPr lang="en-GB" sz="2100" b="1" dirty="0">
                          <a:latin typeface="Constantia" panose="02030602050306030303" pitchFamily="18" charset="0"/>
                          <a:cs typeface="Times New Roman" panose="02020603050405020304" pitchFamily="18" charset="0"/>
                        </a:rPr>
                        <a:t>= 0</a:t>
                      </a:r>
                    </a:p>
                  </a:txBody>
                  <a:tcPr/>
                </a:tc>
                <a:tc>
                  <a:txBody>
                    <a:bodyPr/>
                    <a:lstStyle/>
                    <a:p>
                      <a:pPr algn="ctr"/>
                      <a:r>
                        <a:rPr lang="en-GB" sz="2100" b="1" dirty="0">
                          <a:latin typeface="Symbol" panose="05050102010706020507" pitchFamily="18" charset="2"/>
                          <a:cs typeface="Times New Roman" panose="02020603050405020304" pitchFamily="18" charset="0"/>
                        </a:rPr>
                        <a:t>D</a:t>
                      </a:r>
                      <a:r>
                        <a:rPr lang="en-GB" sz="2100" b="1" i="1" dirty="0">
                          <a:latin typeface="Constantia" panose="02030602050306030303" pitchFamily="18" charset="0"/>
                          <a:cs typeface="Times New Roman" panose="02020603050405020304" pitchFamily="18" charset="0"/>
                        </a:rPr>
                        <a:t>E</a:t>
                      </a:r>
                      <a:r>
                        <a:rPr lang="en-GB" sz="2100" b="1" dirty="0">
                          <a:latin typeface="Constantia" panose="02030602050306030303" pitchFamily="18" charset="0"/>
                          <a:cs typeface="Times New Roman" panose="02020603050405020304" pitchFamily="18" charset="0"/>
                        </a:rPr>
                        <a:t> = 0</a:t>
                      </a:r>
                    </a:p>
                  </a:txBody>
                  <a:tcPr/>
                </a:tc>
                <a:extLst>
                  <a:ext uri="{0D108BD9-81ED-4DB2-BD59-A6C34878D82A}">
                    <a16:rowId xmlns:a16="http://schemas.microsoft.com/office/drawing/2014/main" val="3305304950"/>
                  </a:ext>
                </a:extLst>
              </a:tr>
              <a:tr h="324224">
                <a:tc>
                  <a:txBody>
                    <a:bodyPr/>
                    <a:lstStyle/>
                    <a:p>
                      <a:pPr algn="ctr"/>
                      <a:r>
                        <a:rPr lang="en-GB" sz="2100" b="1" dirty="0">
                          <a:solidFill>
                            <a:srgbClr val="FF0000"/>
                          </a:solidFill>
                          <a:latin typeface="Symbol" panose="05050102010706020507" pitchFamily="18" charset="2"/>
                          <a:cs typeface="Times New Roman" panose="02020603050405020304" pitchFamily="18" charset="0"/>
                        </a:rPr>
                        <a:t>              </a:t>
                      </a:r>
                      <a:r>
                        <a:rPr lang="en-GB" sz="2100" b="1" dirty="0" err="1">
                          <a:solidFill>
                            <a:srgbClr val="FF0000"/>
                          </a:solidFill>
                          <a:latin typeface="Symbol" panose="05050102010706020507" pitchFamily="18" charset="2"/>
                          <a:cs typeface="Times New Roman" panose="02020603050405020304" pitchFamily="18" charset="0"/>
                        </a:rPr>
                        <a:t>Df</a:t>
                      </a:r>
                      <a:r>
                        <a:rPr lang="en-GB" sz="2100" b="1" dirty="0">
                          <a:solidFill>
                            <a:srgbClr val="FF0000"/>
                          </a:solidFill>
                          <a:latin typeface="Constantia" panose="02030602050306030303" pitchFamily="18" charset="0"/>
                          <a:cs typeface="Times New Roman" panose="02020603050405020304" pitchFamily="18" charset="0"/>
                        </a:rPr>
                        <a:t> </a:t>
                      </a:r>
                      <a:r>
                        <a:rPr lang="en-GB" sz="2100" b="1" dirty="0">
                          <a:solidFill>
                            <a:srgbClr val="FF0000"/>
                          </a:solidFill>
                          <a:latin typeface="Constantia" panose="02030602050306030303" pitchFamily="18" charset="0"/>
                          <a:cs typeface="Times New Roman" panose="02020603050405020304" pitchFamily="18" charset="0"/>
                          <a:sym typeface="Symbol" panose="05050102010706020507" pitchFamily="18" charset="2"/>
                        </a:rPr>
                        <a:t></a:t>
                      </a:r>
                      <a:r>
                        <a:rPr lang="en-GB" sz="2100" b="1" dirty="0">
                          <a:solidFill>
                            <a:srgbClr val="FF0000"/>
                          </a:solidFill>
                          <a:latin typeface="Constantia" panose="02030602050306030303" pitchFamily="18" charset="0"/>
                          <a:cs typeface="Times New Roman" panose="02020603050405020304" pitchFamily="18" charset="0"/>
                        </a:rPr>
                        <a:t> 0</a:t>
                      </a:r>
                    </a:p>
                  </a:txBody>
                  <a:tcPr/>
                </a:tc>
                <a:tc>
                  <a:txBody>
                    <a:bodyPr/>
                    <a:lstStyle/>
                    <a:p>
                      <a:pPr algn="ctr"/>
                      <a:r>
                        <a:rPr lang="en-GB" sz="2100" b="1" dirty="0">
                          <a:solidFill>
                            <a:srgbClr val="FF0000"/>
                          </a:solidFill>
                          <a:latin typeface="Symbol" panose="05050102010706020507" pitchFamily="18" charset="2"/>
                          <a:cs typeface="Times New Roman" panose="02020603050405020304" pitchFamily="18" charset="0"/>
                        </a:rPr>
                        <a:t>D</a:t>
                      </a:r>
                      <a:r>
                        <a:rPr lang="en-GB" sz="2100" b="1" i="1" dirty="0">
                          <a:solidFill>
                            <a:srgbClr val="FF0000"/>
                          </a:solidFill>
                          <a:latin typeface="Constantia" panose="02030602050306030303" pitchFamily="18" charset="0"/>
                          <a:cs typeface="Times New Roman" panose="02020603050405020304" pitchFamily="18" charset="0"/>
                        </a:rPr>
                        <a:t>E</a:t>
                      </a:r>
                      <a:r>
                        <a:rPr lang="en-GB" sz="2100" b="1" dirty="0">
                          <a:solidFill>
                            <a:srgbClr val="FF0000"/>
                          </a:solidFill>
                          <a:latin typeface="Constantia" panose="02030602050306030303" pitchFamily="18" charset="0"/>
                          <a:cs typeface="Times New Roman" panose="02020603050405020304" pitchFamily="18" charset="0"/>
                        </a:rPr>
                        <a:t> = 0</a:t>
                      </a:r>
                    </a:p>
                  </a:txBody>
                  <a:tcPr/>
                </a:tc>
                <a:extLst>
                  <a:ext uri="{0D108BD9-81ED-4DB2-BD59-A6C34878D82A}">
                    <a16:rowId xmlns:a16="http://schemas.microsoft.com/office/drawing/2014/main" val="1624591896"/>
                  </a:ext>
                </a:extLst>
              </a:tr>
              <a:tr h="324224">
                <a:tc>
                  <a:txBody>
                    <a:bodyPr/>
                    <a:lstStyle/>
                    <a:p>
                      <a:pPr algn="ctr"/>
                      <a:r>
                        <a:rPr lang="en-GB" sz="2100" b="1" dirty="0">
                          <a:solidFill>
                            <a:srgbClr val="0000FF"/>
                          </a:solidFill>
                          <a:latin typeface="Symbol" panose="05050102010706020507" pitchFamily="18" charset="2"/>
                          <a:cs typeface="Times New Roman" panose="02020603050405020304" pitchFamily="18" charset="0"/>
                        </a:rPr>
                        <a:t>              </a:t>
                      </a:r>
                      <a:r>
                        <a:rPr lang="en-GB" sz="2100" b="1" dirty="0" err="1">
                          <a:solidFill>
                            <a:srgbClr val="0000FF"/>
                          </a:solidFill>
                          <a:latin typeface="Symbol" panose="05050102010706020507" pitchFamily="18" charset="2"/>
                          <a:cs typeface="Times New Roman" panose="02020603050405020304" pitchFamily="18" charset="0"/>
                        </a:rPr>
                        <a:t>Df</a:t>
                      </a:r>
                      <a:r>
                        <a:rPr lang="en-GB" sz="2100" b="1" dirty="0">
                          <a:solidFill>
                            <a:srgbClr val="0000FF"/>
                          </a:solidFill>
                          <a:latin typeface="Constantia" panose="02030602050306030303" pitchFamily="18" charset="0"/>
                          <a:cs typeface="Times New Roman" panose="02020603050405020304" pitchFamily="18" charset="0"/>
                        </a:rPr>
                        <a:t> = 0</a:t>
                      </a:r>
                    </a:p>
                  </a:txBody>
                  <a:tcPr/>
                </a:tc>
                <a:tc>
                  <a:txBody>
                    <a:bodyPr/>
                    <a:lstStyle/>
                    <a:p>
                      <a:pPr algn="ctr"/>
                      <a:r>
                        <a:rPr lang="en-GB" sz="2100" b="1" dirty="0">
                          <a:solidFill>
                            <a:srgbClr val="0000FF"/>
                          </a:solidFill>
                          <a:latin typeface="Symbol" panose="05050102010706020507" pitchFamily="18" charset="2"/>
                          <a:cs typeface="Times New Roman" panose="02020603050405020304" pitchFamily="18" charset="0"/>
                        </a:rPr>
                        <a:t>D</a:t>
                      </a:r>
                      <a:r>
                        <a:rPr lang="en-GB" sz="2100" b="1" i="1" dirty="0">
                          <a:solidFill>
                            <a:srgbClr val="0000FF"/>
                          </a:solidFill>
                          <a:latin typeface="Constantia" panose="02030602050306030303" pitchFamily="18" charset="0"/>
                          <a:cs typeface="Times New Roman" panose="02020603050405020304" pitchFamily="18" charset="0"/>
                        </a:rPr>
                        <a:t>E</a:t>
                      </a:r>
                      <a:r>
                        <a:rPr lang="en-GB" sz="2100" b="1" dirty="0">
                          <a:solidFill>
                            <a:srgbClr val="0000FF"/>
                          </a:solidFill>
                          <a:latin typeface="Constantia" panose="02030602050306030303" pitchFamily="18" charset="0"/>
                          <a:cs typeface="Times New Roman" panose="02020603050405020304" pitchFamily="18" charset="0"/>
                        </a:rPr>
                        <a:t> </a:t>
                      </a:r>
                      <a:r>
                        <a:rPr lang="en-GB" sz="2100" b="1" dirty="0">
                          <a:solidFill>
                            <a:srgbClr val="0000FF"/>
                          </a:solidFill>
                          <a:latin typeface="Constantia" panose="02030602050306030303" pitchFamily="18" charset="0"/>
                          <a:cs typeface="Times New Roman" panose="02020603050405020304" pitchFamily="18" charset="0"/>
                          <a:sym typeface="Symbol" panose="05050102010706020507" pitchFamily="18" charset="2"/>
                        </a:rPr>
                        <a:t></a:t>
                      </a:r>
                      <a:r>
                        <a:rPr lang="en-GB" sz="2100" b="1" dirty="0">
                          <a:solidFill>
                            <a:srgbClr val="0000FF"/>
                          </a:solidFill>
                          <a:latin typeface="Constantia" panose="02030602050306030303" pitchFamily="18" charset="0"/>
                          <a:cs typeface="Times New Roman" panose="02020603050405020304" pitchFamily="18" charset="0"/>
                        </a:rPr>
                        <a:t> 0</a:t>
                      </a:r>
                    </a:p>
                  </a:txBody>
                  <a:tcPr/>
                </a:tc>
                <a:extLst>
                  <a:ext uri="{0D108BD9-81ED-4DB2-BD59-A6C34878D82A}">
                    <a16:rowId xmlns:a16="http://schemas.microsoft.com/office/drawing/2014/main" val="823714657"/>
                  </a:ext>
                </a:extLst>
              </a:tr>
            </a:tbl>
          </a:graphicData>
        </a:graphic>
      </p:graphicFrame>
      <p:pic>
        <p:nvPicPr>
          <p:cNvPr id="9" name="Picture 8">
            <a:extLst>
              <a:ext uri="{FF2B5EF4-FFF2-40B4-BE49-F238E27FC236}">
                <a16:creationId xmlns:a16="http://schemas.microsoft.com/office/drawing/2014/main" id="{E4181C59-D96C-4933-89F6-644B22C37E6A}"/>
              </a:ext>
            </a:extLst>
          </p:cNvPr>
          <p:cNvPicPr>
            <a:picLocks noChangeAspect="1"/>
          </p:cNvPicPr>
          <p:nvPr/>
        </p:nvPicPr>
        <p:blipFill>
          <a:blip r:embed="rId8"/>
          <a:stretch>
            <a:fillRect/>
          </a:stretch>
        </p:blipFill>
        <p:spPr>
          <a:xfrm>
            <a:off x="911328" y="3429000"/>
            <a:ext cx="680783" cy="618893"/>
          </a:xfrm>
          <a:prstGeom prst="rect">
            <a:avLst/>
          </a:prstGeom>
        </p:spPr>
      </p:pic>
      <p:pic>
        <p:nvPicPr>
          <p:cNvPr id="10" name="Picture 9">
            <a:extLst>
              <a:ext uri="{FF2B5EF4-FFF2-40B4-BE49-F238E27FC236}">
                <a16:creationId xmlns:a16="http://schemas.microsoft.com/office/drawing/2014/main" id="{CAF93BF5-CBEE-4CBB-8DB6-D1876D2A5068}"/>
              </a:ext>
            </a:extLst>
          </p:cNvPr>
          <p:cNvPicPr>
            <a:picLocks noChangeAspect="1"/>
          </p:cNvPicPr>
          <p:nvPr/>
        </p:nvPicPr>
        <p:blipFill>
          <a:blip r:embed="rId8"/>
          <a:stretch>
            <a:fillRect/>
          </a:stretch>
        </p:blipFill>
        <p:spPr>
          <a:xfrm>
            <a:off x="4627071" y="3428999"/>
            <a:ext cx="680783" cy="618893"/>
          </a:xfrm>
          <a:prstGeom prst="rect">
            <a:avLst/>
          </a:prstGeom>
        </p:spPr>
      </p:pic>
    </p:spTree>
    <p:extLst>
      <p:ext uri="{BB962C8B-B14F-4D97-AF65-F5344CB8AC3E}">
        <p14:creationId xmlns:p14="http://schemas.microsoft.com/office/powerpoint/2010/main" val="3419904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0000"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800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3"/>
                </p:tgtEl>
              </p:cMediaNode>
            </p:video>
            <p:video>
              <p:cMediaNode vol="80000">
                <p:cTn id="12" fill="hold" display="0">
                  <p:stCondLst>
                    <p:cond delay="indefinite"/>
                  </p:stCondLst>
                </p:cTn>
                <p:tgtEl>
                  <p:spTgt spid="8"/>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5"/>
          <p:cNvSpPr>
            <a:spLocks noChangeArrowheads="1"/>
          </p:cNvSpPr>
          <p:nvPr/>
        </p:nvSpPr>
        <p:spPr bwMode="auto">
          <a:xfrm>
            <a:off x="630847" y="3661507"/>
            <a:ext cx="4362450" cy="2203938"/>
          </a:xfrm>
          <a:prstGeom prst="rect">
            <a:avLst/>
          </a:prstGeom>
          <a:solidFill>
            <a:schemeClr val="accent1">
              <a:lumMod val="40000"/>
              <a:lumOff val="60000"/>
            </a:schemeClr>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62" b="0" i="0" u="none" strike="noStrike" kern="1200" cap="none" spc="0" normalizeH="0" baseline="0" noProof="0">
              <a:ln>
                <a:noFill/>
              </a:ln>
              <a:solidFill>
                <a:srgbClr val="000000"/>
              </a:solidFill>
              <a:effectLst/>
              <a:uLnTx/>
              <a:uFillTx/>
              <a:latin typeface="Constantia" panose="02030602050306030303" pitchFamily="18" charset="0"/>
              <a:ea typeface="+mn-ea"/>
              <a:cs typeface="+mn-cs"/>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1F497D"/>
                </a:solidFill>
                <a:effectLst/>
                <a:uLnTx/>
                <a:uFillTx/>
                <a:latin typeface="Constantia" pitchFamily="18" charset="0"/>
                <a:ea typeface="+mn-ea"/>
                <a:cs typeface="+mn-cs"/>
              </a:rPr>
              <a:t>Longitudinal phase space</a:t>
            </a:r>
          </a:p>
        </p:txBody>
      </p:sp>
      <p:sp>
        <p:nvSpPr>
          <p:cNvPr id="15" name="Text Box 6"/>
          <p:cNvSpPr txBox="1">
            <a:spLocks noChangeArrowheads="1"/>
          </p:cNvSpPr>
          <p:nvPr/>
        </p:nvSpPr>
        <p:spPr bwMode="auto">
          <a:xfrm>
            <a:off x="630847" y="3684953"/>
            <a:ext cx="4295043"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1662" b="0" i="0" u="none" strike="noStrike" kern="1200" cap="none" spc="0" normalizeH="0" baseline="0" noProof="0" dirty="0">
                <a:ln>
                  <a:noFill/>
                </a:ln>
                <a:solidFill>
                  <a:srgbClr val="000000"/>
                </a:solidFill>
                <a:effectLst/>
                <a:uLnTx/>
                <a:uFillTx/>
                <a:latin typeface="Constantia" panose="02030602050306030303" pitchFamily="18" charset="0"/>
                <a:ea typeface="+mn-ea"/>
                <a:cs typeface="+mn-cs"/>
              </a:rPr>
              <a:t>Energy dependent phase advance, </a:t>
            </a:r>
            <a:r>
              <a:rPr kumimoji="0" lang="en-GB" altLang="en-US" sz="1662" b="0" i="0" u="none" strike="noStrike" kern="1200" cap="none" spc="0" normalizeH="0" baseline="0" noProof="0" dirty="0">
                <a:ln>
                  <a:noFill/>
                </a:ln>
                <a:solidFill>
                  <a:srgbClr val="000000"/>
                </a:solidFill>
                <a:effectLst/>
                <a:uLnTx/>
                <a:uFillTx/>
                <a:latin typeface="Symbol" panose="05050102010706020507" pitchFamily="18" charset="2"/>
                <a:ea typeface="+mn-ea"/>
                <a:cs typeface="+mn-cs"/>
              </a:rPr>
              <a:t>f</a:t>
            </a:r>
            <a:r>
              <a:rPr kumimoji="0" lang="en-GB" altLang="en-US" sz="1662" b="0" i="0" u="none" strike="noStrike" kern="1200" cap="none" spc="0" normalizeH="0" baseline="0" noProof="0" dirty="0">
                <a:ln>
                  <a:noFill/>
                </a:ln>
                <a:solidFill>
                  <a:srgbClr val="000000"/>
                </a:solidFill>
                <a:effectLst/>
                <a:uLnTx/>
                <a:uFillTx/>
                <a:latin typeface="Constantia" panose="02030602050306030303" pitchFamily="18" charset="0"/>
                <a:ea typeface="+mn-ea"/>
                <a:cs typeface="+mn-cs"/>
              </a:rPr>
              <a:t>:</a:t>
            </a:r>
          </a:p>
        </p:txBody>
      </p:sp>
      <p:sp>
        <p:nvSpPr>
          <p:cNvPr id="16" name="Text Box 7"/>
          <p:cNvSpPr txBox="1">
            <a:spLocks noChangeArrowheads="1"/>
          </p:cNvSpPr>
          <p:nvPr/>
        </p:nvSpPr>
        <p:spPr bwMode="auto">
          <a:xfrm>
            <a:off x="630847" y="4880707"/>
            <a:ext cx="4431323"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1662" b="0" i="0" u="none" strike="noStrike" kern="1200" cap="none" spc="0" normalizeH="0" baseline="0" noProof="0" dirty="0">
                <a:ln>
                  <a:noFill/>
                </a:ln>
                <a:solidFill>
                  <a:srgbClr val="000000"/>
                </a:solidFill>
                <a:effectLst/>
                <a:uLnTx/>
                <a:uFillTx/>
                <a:latin typeface="Constantia" panose="02030602050306030303" pitchFamily="18" charset="0"/>
                <a:ea typeface="+mn-ea"/>
                <a:cs typeface="+mn-cs"/>
              </a:rPr>
              <a:t>Phase dependent energy gain, </a:t>
            </a:r>
            <a:r>
              <a:rPr kumimoji="0" lang="en-GB" altLang="en-US" sz="1662" b="0" i="0" u="none" strike="noStrike" kern="1200" cap="none" spc="0" normalizeH="0" baseline="0" noProof="0" dirty="0">
                <a:ln>
                  <a:noFill/>
                </a:ln>
                <a:solidFill>
                  <a:srgbClr val="000000"/>
                </a:solidFill>
                <a:effectLst/>
                <a:uLnTx/>
                <a:uFillTx/>
                <a:latin typeface="Symbol" panose="05050102010706020507" pitchFamily="18" charset="2"/>
                <a:ea typeface="+mn-ea"/>
                <a:cs typeface="+mn-cs"/>
              </a:rPr>
              <a:t>D</a:t>
            </a:r>
            <a:r>
              <a:rPr kumimoji="0" lang="en-GB" altLang="en-US" sz="1662" b="0" i="1" u="none" strike="noStrike" kern="1200" cap="none" spc="0" normalizeH="0" baseline="0" noProof="0" dirty="0">
                <a:ln>
                  <a:noFill/>
                </a:ln>
                <a:solidFill>
                  <a:srgbClr val="000000"/>
                </a:solidFill>
                <a:effectLst/>
                <a:uLnTx/>
                <a:uFillTx/>
                <a:latin typeface="Constantia" panose="02030602050306030303" pitchFamily="18" charset="0"/>
                <a:ea typeface="+mn-ea"/>
                <a:cs typeface="+mn-cs"/>
              </a:rPr>
              <a:t>E</a:t>
            </a:r>
            <a:r>
              <a:rPr kumimoji="0" lang="en-GB" altLang="en-US" sz="1662" b="0" i="0" u="none" strike="noStrike" kern="1200" cap="none" spc="0" normalizeH="0" baseline="0" noProof="0" dirty="0">
                <a:ln>
                  <a:noFill/>
                </a:ln>
                <a:solidFill>
                  <a:srgbClr val="000000"/>
                </a:solidFill>
                <a:effectLst/>
                <a:uLnTx/>
                <a:uFillTx/>
                <a:latin typeface="Constantia" panose="02030602050306030303" pitchFamily="18" charset="0"/>
                <a:ea typeface="+mn-ea"/>
                <a:cs typeface="+mn-cs"/>
              </a:rPr>
              <a:t>:</a:t>
            </a:r>
          </a:p>
        </p:txBody>
      </p:sp>
      <p:pic>
        <p:nvPicPr>
          <p:cNvPr id="19" name="Picture 12" descr="KreisBeschleunige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84738" y="1966790"/>
            <a:ext cx="3587262" cy="1579685"/>
          </a:xfrm>
          <a:prstGeom prst="rect">
            <a:avLst/>
          </a:prstGeom>
          <a:noFill/>
          <a:extLst>
            <a:ext uri="{909E8E84-426E-40DD-AFC4-6F175D3DCCD1}">
              <a14:hiddenFill xmlns:a14="http://schemas.microsoft.com/office/drawing/2010/main">
                <a:solidFill>
                  <a:srgbClr val="FFFFFF"/>
                </a:solidFill>
              </a14:hiddenFill>
            </a:ext>
          </a:extLst>
        </p:spPr>
      </p:pic>
      <p:sp>
        <p:nvSpPr>
          <p:cNvPr id="20" name="Text Box 13"/>
          <p:cNvSpPr txBox="1">
            <a:spLocks noChangeArrowheads="1"/>
          </p:cNvSpPr>
          <p:nvPr/>
        </p:nvSpPr>
        <p:spPr bwMode="auto">
          <a:xfrm>
            <a:off x="521676" y="958041"/>
            <a:ext cx="4220308"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2585" b="1" i="0" u="none" strike="noStrike" kern="1200" cap="none" spc="0" normalizeH="0" baseline="0" noProof="0" dirty="0">
                <a:ln>
                  <a:noFill/>
                </a:ln>
                <a:solidFill>
                  <a:srgbClr val="000000"/>
                </a:solidFill>
                <a:effectLst/>
                <a:uLnTx/>
                <a:uFillTx/>
                <a:latin typeface="Constantia" panose="02030602050306030303" pitchFamily="18" charset="0"/>
                <a:ea typeface="+mn-ea"/>
                <a:cs typeface="+mn-cs"/>
              </a:rPr>
              <a:t>Simple accelerator model:</a:t>
            </a:r>
            <a:endParaRPr kumimoji="0" lang="en-GB" altLang="en-US" sz="2215" b="1" i="0" u="none" strike="noStrike" kern="1200" cap="none" spc="0" normalizeH="0" baseline="0" noProof="0" dirty="0">
              <a:ln>
                <a:noFill/>
              </a:ln>
              <a:solidFill>
                <a:srgbClr val="000000"/>
              </a:solidFill>
              <a:effectLst/>
              <a:uLnTx/>
              <a:uFillTx/>
              <a:latin typeface="Constantia" panose="02030602050306030303" pitchFamily="18" charset="0"/>
              <a:ea typeface="+mn-ea"/>
              <a:cs typeface="+mn-cs"/>
            </a:endParaRPr>
          </a:p>
        </p:txBody>
      </p:sp>
      <p:sp>
        <p:nvSpPr>
          <p:cNvPr id="27" name="Rectangle 7"/>
          <p:cNvSpPr>
            <a:spLocks noChangeArrowheads="1"/>
          </p:cNvSpPr>
          <p:nvPr/>
        </p:nvSpPr>
        <p:spPr bwMode="auto">
          <a:xfrm>
            <a:off x="567347" y="6014182"/>
            <a:ext cx="8284553" cy="533808"/>
          </a:xfrm>
          <a:prstGeom prst="rect">
            <a:avLst/>
          </a:prstGeom>
          <a:noFill/>
          <a:ln w="9525">
            <a:noFill/>
            <a:miter lim="800000"/>
            <a:headEnd/>
            <a:tailEnd/>
          </a:ln>
          <a:effectLst/>
        </p:spPr>
        <p:txBody>
          <a:bodyPr/>
          <a:lstStyle/>
          <a:p>
            <a:pPr marL="0" marR="0" lvl="0" indent="0" algn="l" defTabSz="914400" rtl="0" eaLnBrk="1" fontAlgn="auto" latinLnBrk="0" hangingPunct="1">
              <a:lnSpc>
                <a:spcPct val="100000"/>
              </a:lnSpc>
              <a:spcBef>
                <a:spcPct val="20000"/>
              </a:spcBef>
              <a:spcAft>
                <a:spcPts val="0"/>
              </a:spcAft>
              <a:buClr>
                <a:prstClr val="black"/>
              </a:buClr>
              <a:buSzTx/>
              <a:buFontTx/>
              <a:buNone/>
              <a:tabLst/>
              <a:defRPr/>
            </a:pPr>
            <a:r>
              <a:rPr kumimoji="0" lang="en-GB" sz="2400" b="1" i="0" u="none" strike="noStrike" kern="1200" cap="none" spc="0" normalizeH="0" baseline="0" noProof="0" dirty="0">
                <a:ln>
                  <a:noFill/>
                </a:ln>
                <a:solidFill>
                  <a:prstClr val="black"/>
                </a:solidFill>
                <a:effectLst/>
                <a:uLnTx/>
                <a:uFillTx/>
                <a:latin typeface="Constantia" pitchFamily="18" charset="0"/>
                <a:ea typeface="+mn-ea"/>
                <a:cs typeface="Times New Roman" pitchFamily="18" charset="0"/>
                <a:sym typeface="Wingdings" pitchFamily="2" charset="2"/>
              </a:rPr>
              <a:t>Works for arbitrary shape of acceleration amplitude </a:t>
            </a:r>
            <a:r>
              <a:rPr kumimoji="0" lang="en-GB" sz="2400" b="1" i="1" u="none" strike="noStrike" kern="1200" cap="none" spc="0" normalizeH="0" baseline="0" noProof="0" dirty="0">
                <a:ln>
                  <a:noFill/>
                </a:ln>
                <a:solidFill>
                  <a:prstClr val="black"/>
                </a:solidFill>
                <a:effectLst/>
                <a:uLnTx/>
                <a:uFillTx/>
                <a:latin typeface="Constantia" pitchFamily="18" charset="0"/>
                <a:ea typeface="+mn-ea"/>
                <a:cs typeface="Times New Roman" pitchFamily="18" charset="0"/>
                <a:sym typeface="Wingdings" pitchFamily="2" charset="2"/>
              </a:rPr>
              <a:t>g</a:t>
            </a:r>
            <a:r>
              <a:rPr kumimoji="0" lang="en-GB" sz="2400" b="1" i="0" u="none" strike="noStrike" kern="1200" cap="none" spc="0" normalizeH="0" baseline="0" noProof="0" dirty="0">
                <a:ln>
                  <a:noFill/>
                </a:ln>
                <a:solidFill>
                  <a:prstClr val="black"/>
                </a:solidFill>
                <a:effectLst/>
                <a:uLnTx/>
                <a:uFillTx/>
                <a:latin typeface="Constantia" pitchFamily="18" charset="0"/>
                <a:ea typeface="+mn-ea"/>
                <a:cs typeface="Times New Roman" pitchFamily="18" charset="0"/>
                <a:sym typeface="Wingdings" pitchFamily="2" charset="2"/>
              </a:rPr>
              <a:t>(</a:t>
            </a:r>
            <a:r>
              <a:rPr kumimoji="0" lang="en-GB" sz="2400" b="1" i="0" u="none" strike="noStrike" kern="1200" cap="none" spc="0" normalizeH="0" baseline="0" noProof="0" dirty="0">
                <a:ln>
                  <a:noFill/>
                </a:ln>
                <a:solidFill>
                  <a:prstClr val="black"/>
                </a:solidFill>
                <a:effectLst/>
                <a:uLnTx/>
                <a:uFillTx/>
                <a:latin typeface="Symbol" panose="05050102010706020507" pitchFamily="18" charset="2"/>
                <a:ea typeface="+mn-ea"/>
                <a:cs typeface="Times New Roman" pitchFamily="18" charset="0"/>
                <a:sym typeface="Wingdings" pitchFamily="2" charset="2"/>
              </a:rPr>
              <a:t>f</a:t>
            </a:r>
            <a:r>
              <a:rPr kumimoji="0" lang="en-GB" sz="2400" b="1" i="0" u="none" strike="noStrike" kern="1200" cap="none" spc="0" normalizeH="0" baseline="0" noProof="0" dirty="0">
                <a:ln>
                  <a:noFill/>
                </a:ln>
                <a:solidFill>
                  <a:prstClr val="black"/>
                </a:solidFill>
                <a:effectLst/>
                <a:uLnTx/>
                <a:uFillTx/>
                <a:latin typeface="Constantia" pitchFamily="18" charset="0"/>
                <a:ea typeface="+mn-ea"/>
                <a:cs typeface="Times New Roman" pitchFamily="18" charset="0"/>
                <a:sym typeface="Wingdings" pitchFamily="2" charset="2"/>
              </a:rPr>
              <a:t>)</a:t>
            </a:r>
          </a:p>
        </p:txBody>
      </p:sp>
      <p:pic>
        <p:nvPicPr>
          <p:cNvPr id="3" name="SingleHarmonicPhaseSpaceConstructio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144400" y="1159200"/>
            <a:ext cx="3522666" cy="4755600"/>
          </a:xfrm>
          <a:prstGeom prst="rect">
            <a:avLst/>
          </a:prstGeom>
        </p:spPr>
      </p:pic>
      <p:pic>
        <p:nvPicPr>
          <p:cNvPr id="12" name="Picture 11">
            <a:extLst>
              <a:ext uri="{FF2B5EF4-FFF2-40B4-BE49-F238E27FC236}">
                <a16:creationId xmlns:a16="http://schemas.microsoft.com/office/drawing/2014/main" id="{0A94B67E-0C14-43B8-AE25-8DFE790D9A50}"/>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736208" y="5412509"/>
            <a:ext cx="3201442" cy="272695"/>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5B307A52-616B-4DAB-A790-A61FA18B661F}"/>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744170" y="4182359"/>
            <a:ext cx="3999601" cy="581117"/>
          </a:xfrm>
          <a:prstGeom prst="rect">
            <a:avLst/>
          </a:prstGeom>
        </p:spPr>
      </p:pic>
    </p:spTree>
    <p:extLst>
      <p:ext uri="{BB962C8B-B14F-4D97-AF65-F5344CB8AC3E}">
        <p14:creationId xmlns:p14="http://schemas.microsoft.com/office/powerpoint/2010/main" val="746795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66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D07E9B4-881F-4C2F-802A-0E79D902EF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0272" y="259092"/>
            <a:ext cx="1676400" cy="1092523"/>
          </a:xfrm>
          <a:prstGeom prst="rect">
            <a:avLst/>
          </a:prstGeom>
        </p:spPr>
      </p:pic>
      <p:sp>
        <p:nvSpPr>
          <p:cNvPr id="4" name="Rectangle 3"/>
          <p:cNvSpPr/>
          <p:nvPr/>
        </p:nvSpPr>
        <p:spPr>
          <a:xfrm>
            <a:off x="736620" y="2348880"/>
            <a:ext cx="7869088" cy="4247317"/>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other teachers.</a:t>
            </a:r>
            <a:endParaRPr lang="fr-FR" dirty="0"/>
          </a:p>
        </p:txBody>
      </p:sp>
      <p:sp>
        <p:nvSpPr>
          <p:cNvPr id="5" name="TextBox 4"/>
          <p:cNvSpPr txBox="1"/>
          <p:nvPr/>
        </p:nvSpPr>
        <p:spPr>
          <a:xfrm>
            <a:off x="1475656" y="1484804"/>
            <a:ext cx="6192688" cy="369332"/>
          </a:xfrm>
          <a:prstGeom prst="rect">
            <a:avLst/>
          </a:prstGeom>
          <a:noFill/>
        </p:spPr>
        <p:txBody>
          <a:bodyPr wrap="square" rtlCol="0">
            <a:spAutoFit/>
          </a:bodyPr>
          <a:lstStyle/>
          <a:p>
            <a:r>
              <a:rPr lang="en-GB" b="1" dirty="0"/>
              <a:t>Copyright statement and speaker’s release for video publishing</a:t>
            </a:r>
          </a:p>
        </p:txBody>
      </p:sp>
    </p:spTree>
    <p:extLst>
      <p:ext uri="{BB962C8B-B14F-4D97-AF65-F5344CB8AC3E}">
        <p14:creationId xmlns:p14="http://schemas.microsoft.com/office/powerpoint/2010/main" val="182685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Continuous versus discrete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022" y="1931363"/>
            <a:ext cx="3787388" cy="367568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972" y="1931363"/>
            <a:ext cx="3816522" cy="3780000"/>
          </a:xfrm>
          <a:prstGeom prst="rect">
            <a:avLst/>
          </a:prstGeom>
        </p:spPr>
      </p:pic>
      <p:sp>
        <p:nvSpPr>
          <p:cNvPr id="7" name="Rectangle 7"/>
          <p:cNvSpPr>
            <a:spLocks noChangeArrowheads="1"/>
          </p:cNvSpPr>
          <p:nvPr/>
        </p:nvSpPr>
        <p:spPr bwMode="auto">
          <a:xfrm>
            <a:off x="503238" y="879475"/>
            <a:ext cx="8137526" cy="838200"/>
          </a:xfrm>
          <a:prstGeom prst="rect">
            <a:avLst/>
          </a:prstGeom>
          <a:noFill/>
          <a:ln w="9525">
            <a:noFill/>
            <a:miter lim="800000"/>
            <a:headEnd/>
            <a:tailEnd/>
          </a:ln>
          <a:effectLst/>
        </p:spPr>
        <p:txBody>
          <a:bodyPr/>
          <a:lstStyle/>
          <a:p>
            <a:pPr marL="457200" indent="-457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Analytical solution describes static condition</a:t>
            </a:r>
          </a:p>
          <a:p>
            <a:pPr marL="457200" indent="-457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No notion of turn-by-turn evolution</a:t>
            </a: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6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400" b="1" dirty="0">
                <a:latin typeface="Constantia" pitchFamily="18" charset="0"/>
                <a:cs typeface="Times New Roman" pitchFamily="18" charset="0"/>
                <a:sym typeface="Wingdings" pitchFamily="2" charset="2"/>
              </a:rPr>
              <a:t>Same result with both approaches for </a:t>
            </a:r>
            <a:r>
              <a:rPr lang="en-GB" sz="2400" b="1" i="1" dirty="0">
                <a:latin typeface="Constantia" pitchFamily="18" charset="0"/>
                <a:cs typeface="Times New Roman" pitchFamily="18" charset="0"/>
                <a:sym typeface="Wingdings" pitchFamily="2" charset="2"/>
              </a:rPr>
              <a:t>Q</a:t>
            </a:r>
            <a:r>
              <a:rPr lang="en-GB" sz="2400" b="1" baseline="-25000" dirty="0">
                <a:latin typeface="Constantia" pitchFamily="18" charset="0"/>
                <a:cs typeface="Times New Roman" pitchFamily="18" charset="0"/>
                <a:sym typeface="Wingdings" pitchFamily="2" charset="2"/>
              </a:rPr>
              <a:t>S </a:t>
            </a:r>
            <a:r>
              <a:rPr lang="en-GB" sz="2400" b="1" dirty="0">
                <a:latin typeface="Constantia" pitchFamily="18" charset="0"/>
                <a:cs typeface="Times New Roman" pitchFamily="18" charset="0"/>
                <a:sym typeface="Wingdings" pitchFamily="2" charset="2"/>
              </a:rPr>
              <a:t>=</a:t>
            </a:r>
            <a:r>
              <a:rPr lang="en-GB" sz="2400" b="1" baseline="-25000" dirty="0">
                <a:latin typeface="Constantia" pitchFamily="18" charset="0"/>
                <a:cs typeface="Times New Roman" pitchFamily="18" charset="0"/>
                <a:sym typeface="Wingdings" pitchFamily="2" charset="2"/>
              </a:rPr>
              <a:t> </a:t>
            </a:r>
            <a:r>
              <a:rPr lang="en-GB" sz="2400" b="1" i="1" dirty="0" err="1">
                <a:latin typeface="Constantia" pitchFamily="18" charset="0"/>
                <a:cs typeface="Times New Roman" pitchFamily="18" charset="0"/>
                <a:sym typeface="Wingdings" pitchFamily="2" charset="2"/>
              </a:rPr>
              <a:t>f</a:t>
            </a:r>
            <a:r>
              <a:rPr lang="en-GB" sz="2400" b="1" baseline="-25000" dirty="0" err="1">
                <a:latin typeface="Constantia" pitchFamily="18" charset="0"/>
                <a:cs typeface="Times New Roman" pitchFamily="18" charset="0"/>
                <a:sym typeface="Wingdings" pitchFamily="2" charset="2"/>
              </a:rPr>
              <a:t>S</a:t>
            </a:r>
            <a:r>
              <a:rPr lang="en-GB" sz="2400" b="1" dirty="0">
                <a:latin typeface="Constantia" pitchFamily="18" charset="0"/>
                <a:cs typeface="Times New Roman" pitchFamily="18" charset="0"/>
                <a:sym typeface="Wingdings" pitchFamily="2" charset="2"/>
              </a:rPr>
              <a:t>/</a:t>
            </a:r>
            <a:r>
              <a:rPr lang="en-GB" sz="2400" b="1" i="1" dirty="0" err="1">
                <a:latin typeface="Constantia" pitchFamily="18" charset="0"/>
                <a:cs typeface="Times New Roman" pitchFamily="18" charset="0"/>
                <a:sym typeface="Wingdings" pitchFamily="2" charset="2"/>
              </a:rPr>
              <a:t>f</a:t>
            </a:r>
            <a:r>
              <a:rPr lang="en-GB" sz="2400" b="1" baseline="-25000" dirty="0" err="1">
                <a:latin typeface="Constantia" pitchFamily="18" charset="0"/>
                <a:cs typeface="Times New Roman" pitchFamily="18" charset="0"/>
                <a:sym typeface="Wingdings" pitchFamily="2" charset="2"/>
              </a:rPr>
              <a:t>rev</a:t>
            </a:r>
            <a:r>
              <a:rPr lang="en-GB" sz="2400" b="1" dirty="0">
                <a:latin typeface="Constantia" pitchFamily="18" charset="0"/>
                <a:cs typeface="Times New Roman" pitchFamily="18" charset="0"/>
                <a:sym typeface="Wingdings" pitchFamily="2" charset="2"/>
              </a:rPr>
              <a:t> &lt;&lt; 1</a:t>
            </a:r>
            <a:endParaRPr lang="en-GB" sz="6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18387331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simple tracking in Python</a:t>
            </a:r>
          </a:p>
        </p:txBody>
      </p:sp>
      <p:sp>
        <p:nvSpPr>
          <p:cNvPr id="7" name="Rectangle 7"/>
          <p:cNvSpPr>
            <a:spLocks noChangeArrowheads="1"/>
          </p:cNvSpPr>
          <p:nvPr/>
        </p:nvSpPr>
        <p:spPr bwMode="auto">
          <a:xfrm>
            <a:off x="503238" y="879475"/>
            <a:ext cx="8137526" cy="838200"/>
          </a:xfrm>
          <a:prstGeom prst="rect">
            <a:avLst/>
          </a:prstGeom>
          <a:noFill/>
          <a:ln w="9525">
            <a:noFill/>
            <a:miter lim="800000"/>
            <a:headEnd/>
            <a:tailEnd/>
          </a:ln>
          <a:effectLst/>
        </p:spPr>
        <p:txBody>
          <a:bodyPr/>
          <a:lstStyle/>
          <a:p>
            <a:pPr marL="457200" indent="-457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Follow the trajectory of a single particle</a:t>
            </a: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a:spcBef>
                <a:spcPct val="20000"/>
              </a:spcBef>
              <a:buClr>
                <a:schemeClr val="tx1"/>
              </a:buClr>
            </a:pPr>
            <a:endParaRPr lang="en-GB" sz="2400" b="1" dirty="0">
              <a:latin typeface="Constantia" pitchFamily="18" charset="0"/>
              <a:cs typeface="Times New Roman" pitchFamily="18" charset="0"/>
              <a:sym typeface="Wingdings" pitchFamily="2" charset="2"/>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104" y="1494065"/>
            <a:ext cx="5273609" cy="2207103"/>
          </a:xfrm>
          <a:prstGeom prst="rect">
            <a:avLst/>
          </a:prstGeom>
        </p:spPr>
      </p:pic>
      <p:sp>
        <p:nvSpPr>
          <p:cNvPr id="8" name="Bent-Up Arrow 7"/>
          <p:cNvSpPr/>
          <p:nvPr/>
        </p:nvSpPr>
        <p:spPr>
          <a:xfrm rot="5400000">
            <a:off x="2818155" y="4267820"/>
            <a:ext cx="1245279" cy="1210932"/>
          </a:xfrm>
          <a:prstGeom prst="bentUpArrow">
            <a:avLst>
              <a:gd name="adj1" fmla="val 19494"/>
              <a:gd name="adj2" fmla="val 19494"/>
              <a:gd name="adj3" fmla="val 139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Brace 9"/>
          <p:cNvSpPr/>
          <p:nvPr/>
        </p:nvSpPr>
        <p:spPr>
          <a:xfrm>
            <a:off x="6724650" y="1494065"/>
            <a:ext cx="214313" cy="939573"/>
          </a:xfrm>
          <a:prstGeom prst="rightBrace">
            <a:avLst>
              <a:gd name="adj1" fmla="val 66111"/>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7016525" y="1764594"/>
            <a:ext cx="1521763" cy="369332"/>
          </a:xfrm>
          <a:prstGeom prst="rect">
            <a:avLst/>
          </a:prstGeom>
          <a:noFill/>
        </p:spPr>
        <p:txBody>
          <a:bodyPr wrap="none" rtlCol="0">
            <a:spAutoFit/>
          </a:bodyPr>
          <a:lstStyle/>
          <a:p>
            <a:r>
              <a:rPr lang="en-GB" dirty="0">
                <a:latin typeface="Constantia" panose="02030602050306030303" pitchFamily="18" charset="0"/>
              </a:rPr>
              <a:t>Turn </a:t>
            </a:r>
            <a:r>
              <a:rPr lang="en-GB" i="1" dirty="0">
                <a:latin typeface="Constantia" panose="02030602050306030303" pitchFamily="18" charset="0"/>
              </a:rPr>
              <a:t>n</a:t>
            </a:r>
            <a:r>
              <a:rPr lang="en-GB" dirty="0">
                <a:latin typeface="Constantia" panose="02030602050306030303" pitchFamily="18" charset="0"/>
              </a:rPr>
              <a:t> </a:t>
            </a:r>
            <a:r>
              <a:rPr lang="en-GB" dirty="0">
                <a:latin typeface="Constantia" panose="02030602050306030303" pitchFamily="18" charset="0"/>
                <a:sym typeface="Symbol" panose="05050102010706020507" pitchFamily="18" charset="2"/>
              </a:rPr>
              <a:t> </a:t>
            </a:r>
            <a:r>
              <a:rPr lang="en-GB" i="1" dirty="0">
                <a:latin typeface="Constantia" panose="02030602050306030303" pitchFamily="18" charset="0"/>
                <a:sym typeface="Symbol" panose="05050102010706020507" pitchFamily="18" charset="2"/>
              </a:rPr>
              <a:t>n</a:t>
            </a:r>
            <a:r>
              <a:rPr lang="en-GB" dirty="0">
                <a:latin typeface="Constantia" panose="02030602050306030303" pitchFamily="18" charset="0"/>
                <a:sym typeface="Symbol" panose="05050102010706020507" pitchFamily="18" charset="2"/>
              </a:rPr>
              <a:t>+1</a:t>
            </a:r>
            <a:endParaRPr lang="en-GB" dirty="0">
              <a:latin typeface="Constantia" panose="02030602050306030303" pitchFamily="18" charset="0"/>
            </a:endParaRPr>
          </a:p>
        </p:txBody>
      </p:sp>
      <p:pic>
        <p:nvPicPr>
          <p:cNvPr id="5" name="Picture 4" descr="Graphical user interface, text, application&#10;&#10;Description automatically generated">
            <a:extLst>
              <a:ext uri="{FF2B5EF4-FFF2-40B4-BE49-F238E27FC236}">
                <a16:creationId xmlns:a16="http://schemas.microsoft.com/office/drawing/2014/main" id="{5C2B5602-B2E6-44EF-9BEA-5A524ADC30BD}"/>
              </a:ext>
            </a:extLst>
          </p:cNvPr>
          <p:cNvPicPr>
            <a:picLocks noChangeAspect="1"/>
          </p:cNvPicPr>
          <p:nvPr/>
        </p:nvPicPr>
        <p:blipFill>
          <a:blip r:embed="rId3"/>
          <a:stretch>
            <a:fillRect/>
          </a:stretch>
        </p:blipFill>
        <p:spPr>
          <a:xfrm>
            <a:off x="821419" y="1442880"/>
            <a:ext cx="5962650" cy="2765287"/>
          </a:xfrm>
          <a:prstGeom prst="rect">
            <a:avLst/>
          </a:prstGeom>
        </p:spPr>
      </p:pic>
      <p:pic>
        <p:nvPicPr>
          <p:cNvPr id="12" name="Picture 11" descr="Shape&#10;&#10;Description automatically generated">
            <a:extLst>
              <a:ext uri="{FF2B5EF4-FFF2-40B4-BE49-F238E27FC236}">
                <a16:creationId xmlns:a16="http://schemas.microsoft.com/office/drawing/2014/main" id="{3EA8EDF2-C086-491D-9A53-5CB859C98A70}"/>
              </a:ext>
            </a:extLst>
          </p:cNvPr>
          <p:cNvPicPr>
            <a:picLocks noChangeAspect="1"/>
          </p:cNvPicPr>
          <p:nvPr/>
        </p:nvPicPr>
        <p:blipFill>
          <a:blip r:embed="rId4"/>
          <a:stretch>
            <a:fillRect/>
          </a:stretch>
        </p:blipFill>
        <p:spPr>
          <a:xfrm>
            <a:off x="4091172" y="4208167"/>
            <a:ext cx="3721182" cy="2516483"/>
          </a:xfrm>
          <a:prstGeom prst="rect">
            <a:avLst/>
          </a:prstGeom>
        </p:spPr>
      </p:pic>
    </p:spTree>
    <p:extLst>
      <p:ext uri="{BB962C8B-B14F-4D97-AF65-F5344CB8AC3E}">
        <p14:creationId xmlns:p14="http://schemas.microsoft.com/office/powerpoint/2010/main" val="35661726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Choice of particle coordinates</a:t>
            </a:r>
          </a:p>
        </p:txBody>
      </p:sp>
      <p:sp>
        <p:nvSpPr>
          <p:cNvPr id="5" name="Rectangle 7"/>
          <p:cNvSpPr>
            <a:spLocks noChangeArrowheads="1"/>
          </p:cNvSpPr>
          <p:nvPr/>
        </p:nvSpPr>
        <p:spPr bwMode="auto">
          <a:xfrm>
            <a:off x="503238" y="694419"/>
            <a:ext cx="8137526" cy="838200"/>
          </a:xfrm>
          <a:prstGeom prst="rect">
            <a:avLst/>
          </a:prstGeom>
          <a:noFill/>
          <a:ln w="9525">
            <a:noFill/>
            <a:miter lim="800000"/>
            <a:headEnd/>
            <a:tailEnd/>
          </a:ln>
          <a:effectLst/>
        </p:spPr>
        <p:txBody>
          <a:bodyPr/>
          <a:lstStyle/>
          <a:p>
            <a:pPr marL="457200" indent="-457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Time or phase? Momentum or energy?</a:t>
            </a:r>
          </a:p>
          <a:p>
            <a:pPr marL="457200" indent="-457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Absolute or relative coordinates</a:t>
            </a:r>
          </a:p>
        </p:txBody>
      </p:sp>
      <p:graphicFrame>
        <p:nvGraphicFramePr>
          <p:cNvPr id="2" name="Table 1"/>
          <p:cNvGraphicFramePr>
            <a:graphicFrameLocks noGrp="1"/>
          </p:cNvGraphicFramePr>
          <p:nvPr>
            <p:extLst>
              <p:ext uri="{D42A27DB-BD31-4B8C-83A1-F6EECF244321}">
                <p14:modId xmlns:p14="http://schemas.microsoft.com/office/powerpoint/2010/main" val="4224736524"/>
              </p:ext>
            </p:extLst>
          </p:nvPr>
        </p:nvGraphicFramePr>
        <p:xfrm>
          <a:off x="503234" y="1803401"/>
          <a:ext cx="8137528" cy="4302760"/>
        </p:xfrm>
        <a:graphic>
          <a:graphicData uri="http://schemas.openxmlformats.org/drawingml/2006/table">
            <a:tbl>
              <a:tblPr firstRow="1" bandRow="1">
                <a:tableStyleId>{5C22544A-7EE6-4342-B048-85BDC9FD1C3A}</a:tableStyleId>
              </a:tblPr>
              <a:tblGrid>
                <a:gridCol w="556309">
                  <a:extLst>
                    <a:ext uri="{9D8B030D-6E8A-4147-A177-3AD203B41FA5}">
                      <a16:colId xmlns:a16="http://schemas.microsoft.com/office/drawing/2014/main" val="1884203271"/>
                    </a:ext>
                  </a:extLst>
                </a:gridCol>
                <a:gridCol w="551543">
                  <a:extLst>
                    <a:ext uri="{9D8B030D-6E8A-4147-A177-3AD203B41FA5}">
                      <a16:colId xmlns:a16="http://schemas.microsoft.com/office/drawing/2014/main" val="3361770574"/>
                    </a:ext>
                  </a:extLst>
                </a:gridCol>
                <a:gridCol w="3381828">
                  <a:extLst>
                    <a:ext uri="{9D8B030D-6E8A-4147-A177-3AD203B41FA5}">
                      <a16:colId xmlns:a16="http://schemas.microsoft.com/office/drawing/2014/main" val="90109718"/>
                    </a:ext>
                  </a:extLst>
                </a:gridCol>
                <a:gridCol w="3647848">
                  <a:extLst>
                    <a:ext uri="{9D8B030D-6E8A-4147-A177-3AD203B41FA5}">
                      <a16:colId xmlns:a16="http://schemas.microsoft.com/office/drawing/2014/main" val="3880894149"/>
                    </a:ext>
                  </a:extLst>
                </a:gridCol>
              </a:tblGrid>
              <a:tr h="370840">
                <a:tc>
                  <a:txBody>
                    <a:bodyPr/>
                    <a:lstStyle/>
                    <a:p>
                      <a:endParaRPr lang="en-GB" dirty="0">
                        <a:latin typeface="Constantia" panose="02030602050306030303" pitchFamily="18" charset="0"/>
                        <a:cs typeface="Times New Roman" panose="02020603050405020304" pitchFamily="18" charset="0"/>
                      </a:endParaRPr>
                    </a:p>
                  </a:txBody>
                  <a:tcPr/>
                </a:tc>
                <a:tc>
                  <a:txBody>
                    <a:bodyPr/>
                    <a:lstStyle/>
                    <a:p>
                      <a:endParaRPr lang="en-GB" dirty="0">
                        <a:latin typeface="Constantia" panose="02030602050306030303" pitchFamily="18" charset="0"/>
                        <a:cs typeface="Times New Roman" panose="02020603050405020304" pitchFamily="18" charset="0"/>
                      </a:endParaRPr>
                    </a:p>
                  </a:txBody>
                  <a:tcPr/>
                </a:tc>
                <a:tc>
                  <a:txBody>
                    <a:bodyPr/>
                    <a:lstStyle/>
                    <a:p>
                      <a:r>
                        <a:rPr lang="en-GB" dirty="0">
                          <a:latin typeface="Constantia" panose="02030602050306030303" pitchFamily="18" charset="0"/>
                          <a:cs typeface="Times New Roman" panose="02020603050405020304" pitchFamily="18" charset="0"/>
                        </a:rPr>
                        <a:t>Advantages</a:t>
                      </a:r>
                    </a:p>
                  </a:txBody>
                  <a:tcPr/>
                </a:tc>
                <a:tc>
                  <a:txBody>
                    <a:bodyPr/>
                    <a:lstStyle/>
                    <a:p>
                      <a:r>
                        <a:rPr lang="en-GB" dirty="0">
                          <a:latin typeface="Constantia" panose="02030602050306030303" pitchFamily="18" charset="0"/>
                          <a:cs typeface="Times New Roman" panose="02020603050405020304" pitchFamily="18" charset="0"/>
                        </a:rPr>
                        <a:t>Disadvantages</a:t>
                      </a:r>
                    </a:p>
                  </a:txBody>
                  <a:tcPr/>
                </a:tc>
                <a:extLst>
                  <a:ext uri="{0D108BD9-81ED-4DB2-BD59-A6C34878D82A}">
                    <a16:rowId xmlns:a16="http://schemas.microsoft.com/office/drawing/2014/main" val="2332224859"/>
                  </a:ext>
                </a:extLst>
              </a:tr>
              <a:tr h="370840">
                <a:tc>
                  <a:txBody>
                    <a:bodyPr/>
                    <a:lstStyle/>
                    <a:p>
                      <a:r>
                        <a:rPr lang="en-GB" i="1" dirty="0">
                          <a:latin typeface="Constantia" panose="02030602050306030303" pitchFamily="18" charset="0"/>
                          <a:cs typeface="Times New Roman" panose="02020603050405020304" pitchFamily="18" charset="0"/>
                        </a:rPr>
                        <a:t>t</a:t>
                      </a:r>
                    </a:p>
                  </a:txBody>
                  <a:tcPr/>
                </a:tc>
                <a:tc>
                  <a:txBody>
                    <a:bodyPr/>
                    <a:lstStyle/>
                    <a:p>
                      <a:r>
                        <a:rPr lang="en-GB" i="1" dirty="0">
                          <a:latin typeface="Constantia" panose="02030602050306030303" pitchFamily="18" charset="0"/>
                          <a:cs typeface="Times New Roman" panose="02020603050405020304" pitchFamily="18" charset="0"/>
                        </a:rPr>
                        <a:t>E</a:t>
                      </a:r>
                    </a:p>
                  </a:txBody>
                  <a:tcPr/>
                </a:tc>
                <a:tc>
                  <a:txBody>
                    <a:bodyPr/>
                    <a:lstStyle/>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Most universal</a:t>
                      </a:r>
                    </a:p>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Suitable for any</a:t>
                      </a:r>
                      <a:r>
                        <a:rPr lang="en-GB" baseline="0" dirty="0">
                          <a:latin typeface="Constantia" panose="02030602050306030303" pitchFamily="18" charset="0"/>
                          <a:cs typeface="Times New Roman" panose="02020603050405020304" pitchFamily="18" charset="0"/>
                        </a:rPr>
                        <a:t> tracking</a:t>
                      </a:r>
                    </a:p>
                    <a:p>
                      <a:pPr marL="285750" indent="-285750">
                        <a:buFont typeface="Arial" panose="020B0604020202020204" pitchFamily="34" charset="0"/>
                        <a:buChar char="•"/>
                      </a:pPr>
                      <a:r>
                        <a:rPr lang="en-GB" baseline="0" dirty="0">
                          <a:latin typeface="Constantia" panose="02030602050306030303" pitchFamily="18" charset="0"/>
                          <a:cs typeface="Times New Roman" panose="02020603050405020304" pitchFamily="18" charset="0"/>
                        </a:rPr>
                        <a:t>Canonically conjugated</a:t>
                      </a:r>
                      <a:endParaRPr lang="en-GB" dirty="0">
                        <a:latin typeface="Constantia" panose="02030602050306030303" pitchFamily="18" charset="0"/>
                        <a:cs typeface="Times New Roman" panose="02020603050405020304" pitchFamily="18" charset="0"/>
                      </a:endParaRPr>
                    </a:p>
                  </a:txBody>
                  <a:tcPr/>
                </a:tc>
                <a:tc>
                  <a:txBody>
                    <a:bodyPr/>
                    <a:lstStyle/>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Numerical</a:t>
                      </a:r>
                      <a:r>
                        <a:rPr lang="en-GB" baseline="0" dirty="0">
                          <a:latin typeface="Constantia" panose="02030602050306030303" pitchFamily="18" charset="0"/>
                          <a:cs typeface="Times New Roman" panose="02020603050405020304" pitchFamily="18" charset="0"/>
                        </a:rPr>
                        <a:t> precision: large absolute value</a:t>
                      </a:r>
                      <a:endParaRPr lang="en-GB" dirty="0">
                        <a:latin typeface="Constantia" panose="02030602050306030303" pitchFamily="18" charset="0"/>
                        <a:cs typeface="Times New Roman" panose="02020603050405020304" pitchFamily="18" charset="0"/>
                      </a:endParaRPr>
                    </a:p>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Relative</a:t>
                      </a:r>
                      <a:r>
                        <a:rPr lang="en-GB" baseline="0" dirty="0">
                          <a:latin typeface="Constantia" panose="02030602050306030303" pitchFamily="18" charset="0"/>
                          <a:cs typeface="Times New Roman" panose="02020603050405020304" pitchFamily="18" charset="0"/>
                        </a:rPr>
                        <a:t> bunch motion more difficult to follow</a:t>
                      </a:r>
                      <a:endParaRPr lang="en-GB" dirty="0">
                        <a:latin typeface="Constantia" panose="02030602050306030303" pitchFamily="18" charset="0"/>
                        <a:cs typeface="Times New Roman" panose="02020603050405020304" pitchFamily="18" charset="0"/>
                      </a:endParaRPr>
                    </a:p>
                  </a:txBody>
                  <a:tcPr/>
                </a:tc>
                <a:extLst>
                  <a:ext uri="{0D108BD9-81ED-4DB2-BD59-A6C34878D82A}">
                    <a16:rowId xmlns:a16="http://schemas.microsoft.com/office/drawing/2014/main" val="252831402"/>
                  </a:ext>
                </a:extLst>
              </a:tr>
              <a:tr h="370840">
                <a:tc>
                  <a:txBody>
                    <a:bodyPr/>
                    <a:lstStyle/>
                    <a:p>
                      <a:r>
                        <a:rPr lang="en-GB" i="0" dirty="0">
                          <a:latin typeface="Symbol" panose="05050102010706020507" pitchFamily="18" charset="2"/>
                          <a:cs typeface="Times New Roman" panose="02020603050405020304" pitchFamily="18" charset="0"/>
                        </a:rPr>
                        <a:t>D</a:t>
                      </a:r>
                      <a:r>
                        <a:rPr lang="en-GB" i="1" dirty="0">
                          <a:latin typeface="Constantia" panose="02030602050306030303" pitchFamily="18" charset="0"/>
                          <a:cs typeface="Times New Roman" panose="02020603050405020304" pitchFamily="18" charset="0"/>
                        </a:rPr>
                        <a:t>t</a:t>
                      </a:r>
                    </a:p>
                  </a:txBody>
                  <a:tcPr/>
                </a:tc>
                <a:tc>
                  <a:txBody>
                    <a:bodyPr/>
                    <a:lstStyle/>
                    <a:p>
                      <a:r>
                        <a:rPr lang="en-GB" i="0" dirty="0">
                          <a:latin typeface="Symbol" panose="05050102010706020507" pitchFamily="18" charset="2"/>
                          <a:cs typeface="Times New Roman" panose="02020603050405020304" pitchFamily="18" charset="0"/>
                        </a:rPr>
                        <a:t>D</a:t>
                      </a:r>
                      <a:r>
                        <a:rPr lang="en-GB" i="1" dirty="0">
                          <a:latin typeface="Constantia" panose="02030602050306030303" pitchFamily="18" charset="0"/>
                          <a:cs typeface="Times New Roman" panose="02020603050405020304" pitchFamily="18" charset="0"/>
                        </a:rPr>
                        <a:t>E</a:t>
                      </a:r>
                    </a:p>
                  </a:txBody>
                  <a:tcPr/>
                </a:tc>
                <a:tc>
                  <a:txBody>
                    <a:bodyPr/>
                    <a:lstStyle/>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Relevant deviations only</a:t>
                      </a:r>
                    </a:p>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Canonically</a:t>
                      </a:r>
                      <a:r>
                        <a:rPr lang="en-GB" baseline="0" dirty="0">
                          <a:latin typeface="Constantia" panose="02030602050306030303" pitchFamily="18" charset="0"/>
                          <a:cs typeface="Times New Roman" panose="02020603050405020304" pitchFamily="18" charset="0"/>
                        </a:rPr>
                        <a:t> conjugated</a:t>
                      </a:r>
                    </a:p>
                    <a:p>
                      <a:pPr marL="285750" indent="-285750">
                        <a:buFont typeface="Arial" panose="020B0604020202020204" pitchFamily="34" charset="0"/>
                        <a:buChar char="•"/>
                      </a:pPr>
                      <a:r>
                        <a:rPr lang="en-GB" baseline="0" dirty="0">
                          <a:latin typeface="Constantia" panose="02030602050306030303" pitchFamily="18" charset="0"/>
                          <a:cs typeface="Times New Roman" panose="02020603050405020304" pitchFamily="18" charset="0"/>
                        </a:rPr>
                        <a:t>Most suited for multiple </a:t>
                      </a:r>
                      <a:r>
                        <a:rPr lang="en-GB" i="1" baseline="0" dirty="0">
                          <a:latin typeface="Constantia" panose="02030602050306030303" pitchFamily="18" charset="0"/>
                          <a:cs typeface="Times New Roman" panose="02020603050405020304" pitchFamily="18" charset="0"/>
                        </a:rPr>
                        <a:t>h</a:t>
                      </a:r>
                    </a:p>
                  </a:txBody>
                  <a:tcPr/>
                </a:tc>
                <a:tc>
                  <a:txBody>
                    <a:bodyPr/>
                    <a:lstStyle/>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Required</a:t>
                      </a:r>
                      <a:r>
                        <a:rPr lang="en-GB" baseline="0" dirty="0">
                          <a:latin typeface="Constantia" panose="02030602050306030303" pitchFamily="18" charset="0"/>
                          <a:cs typeface="Times New Roman" panose="02020603050405020304" pitchFamily="18" charset="0"/>
                        </a:rPr>
                        <a:t> synchronous particle as reference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latin typeface="Constantia" panose="02030602050306030303" pitchFamily="18" charset="0"/>
                          <a:cs typeface="Times New Roman" panose="02020603050405020304" pitchFamily="18" charset="0"/>
                        </a:rPr>
                        <a:t>Duration of turn may change</a:t>
                      </a:r>
                    </a:p>
                  </a:txBody>
                  <a:tcPr/>
                </a:tc>
                <a:extLst>
                  <a:ext uri="{0D108BD9-81ED-4DB2-BD59-A6C34878D82A}">
                    <a16:rowId xmlns:a16="http://schemas.microsoft.com/office/drawing/2014/main" val="3726720869"/>
                  </a:ext>
                </a:extLst>
              </a:tr>
              <a:tr h="370840">
                <a:tc>
                  <a:txBody>
                    <a:bodyPr/>
                    <a:lstStyle/>
                    <a:p>
                      <a:r>
                        <a:rPr lang="en-GB" i="0" dirty="0">
                          <a:latin typeface="Symbol" panose="05050102010706020507" pitchFamily="18" charset="2"/>
                          <a:cs typeface="Times New Roman" panose="02020603050405020304" pitchFamily="18" charset="0"/>
                        </a:rPr>
                        <a:t>F</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latin typeface="Symbol" panose="05050102010706020507" pitchFamily="18" charset="2"/>
                          <a:cs typeface="Times New Roman" panose="02020603050405020304" pitchFamily="18" charset="0"/>
                        </a:rPr>
                        <a:t>E</a:t>
                      </a:r>
                      <a:r>
                        <a:rPr lang="en-GB" i="0" dirty="0">
                          <a:latin typeface="Symbol" panose="05050102010706020507" pitchFamily="18" charset="2"/>
                          <a:cs typeface="Times New Roman" panose="02020603050405020304" pitchFamily="18" charset="0"/>
                        </a:rPr>
                        <a:t>, D</a:t>
                      </a:r>
                      <a:r>
                        <a:rPr lang="en-GB" i="1" dirty="0">
                          <a:latin typeface="Constantia" panose="02030602050306030303" pitchFamily="18" charset="0"/>
                          <a:cs typeface="Times New Roman" panose="02020603050405020304" pitchFamily="18" charset="0"/>
                        </a:rPr>
                        <a:t>E</a:t>
                      </a:r>
                    </a:p>
                  </a:txBody>
                  <a:tcPr/>
                </a:tc>
                <a:tc>
                  <a:txBody>
                    <a:bodyPr/>
                    <a:lstStyle/>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Turn</a:t>
                      </a:r>
                      <a:r>
                        <a:rPr lang="en-GB" baseline="0" dirty="0">
                          <a:latin typeface="Constantia" panose="02030602050306030303" pitchFamily="18" charset="0"/>
                          <a:cs typeface="Times New Roman" panose="02020603050405020304" pitchFamily="18" charset="0"/>
                        </a:rPr>
                        <a:t> length always 2</a:t>
                      </a:r>
                      <a:r>
                        <a:rPr lang="en-GB" baseline="0" dirty="0">
                          <a:latin typeface="Symbol" panose="05050102010706020507" pitchFamily="18" charset="2"/>
                          <a:cs typeface="Times New Roman" panose="02020603050405020304" pitchFamily="18" charset="0"/>
                        </a:rPr>
                        <a:t>p</a:t>
                      </a:r>
                    </a:p>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Relevant</a:t>
                      </a:r>
                      <a:r>
                        <a:rPr lang="en-GB" baseline="0" dirty="0">
                          <a:latin typeface="Constantia" panose="02030602050306030303" pitchFamily="18" charset="0"/>
                          <a:cs typeface="Times New Roman" panose="02020603050405020304" pitchFamily="18" charset="0"/>
                        </a:rPr>
                        <a:t> deviations only</a:t>
                      </a:r>
                      <a:endParaRPr lang="en-GB" dirty="0">
                        <a:latin typeface="Constantia" panose="02030602050306030303" pitchFamily="18" charset="0"/>
                        <a:cs typeface="Times New Roman" panose="02020603050405020304" pitchFamily="18" charset="0"/>
                      </a:endParaRPr>
                    </a:p>
                  </a:txBody>
                  <a:tcPr/>
                </a:tc>
                <a:tc>
                  <a:txBody>
                    <a:bodyPr/>
                    <a:lstStyle/>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Requires</a:t>
                      </a:r>
                      <a:r>
                        <a:rPr lang="en-GB" baseline="0" dirty="0">
                          <a:latin typeface="Constantia" panose="02030602050306030303" pitchFamily="18" charset="0"/>
                          <a:cs typeface="Times New Roman" panose="02020603050405020304" pitchFamily="18" charset="0"/>
                        </a:rPr>
                        <a:t> synchronous particle as reference</a:t>
                      </a:r>
                      <a:endParaRPr lang="en-GB" dirty="0">
                        <a:latin typeface="Constantia" panose="02030602050306030303" pitchFamily="18" charset="0"/>
                        <a:cs typeface="Times New Roman" panose="02020603050405020304" pitchFamily="18" charset="0"/>
                      </a:endParaRPr>
                    </a:p>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Not</a:t>
                      </a:r>
                      <a:r>
                        <a:rPr lang="en-GB" baseline="0" dirty="0">
                          <a:latin typeface="Constantia" panose="02030602050306030303" pitchFamily="18" charset="0"/>
                          <a:cs typeface="Times New Roman" panose="02020603050405020304" pitchFamily="18" charset="0"/>
                        </a:rPr>
                        <a:t> canonically conjugated</a:t>
                      </a:r>
                      <a:endParaRPr lang="en-GB" dirty="0">
                        <a:latin typeface="Constantia" panose="02030602050306030303" pitchFamily="18" charset="0"/>
                        <a:cs typeface="Times New Roman" panose="02020603050405020304" pitchFamily="18" charset="0"/>
                      </a:endParaRPr>
                    </a:p>
                  </a:txBody>
                  <a:tcPr/>
                </a:tc>
                <a:extLst>
                  <a:ext uri="{0D108BD9-81ED-4DB2-BD59-A6C34878D82A}">
                    <a16:rowId xmlns:a16="http://schemas.microsoft.com/office/drawing/2014/main" val="2002208884"/>
                  </a:ext>
                </a:extLst>
              </a:tr>
              <a:tr h="370840">
                <a:tc>
                  <a:txBody>
                    <a:bodyPr/>
                    <a:lstStyle/>
                    <a:p>
                      <a:r>
                        <a:rPr lang="en-GB" dirty="0">
                          <a:latin typeface="Symbol" panose="05050102010706020507" pitchFamily="18" charset="2"/>
                          <a:cs typeface="Times New Roman" panose="02020603050405020304" pitchFamily="18" charset="0"/>
                        </a:rPr>
                        <a:t>f</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latin typeface="Symbol" panose="05050102010706020507" pitchFamily="18" charset="2"/>
                          <a:cs typeface="Times New Roman" panose="02020603050405020304" pitchFamily="18" charset="0"/>
                        </a:rPr>
                        <a:t>E</a:t>
                      </a:r>
                      <a:r>
                        <a:rPr lang="en-GB" i="0" dirty="0">
                          <a:latin typeface="Symbol" panose="05050102010706020507" pitchFamily="18" charset="2"/>
                          <a:cs typeface="Times New Roman" panose="02020603050405020304" pitchFamily="18" charset="0"/>
                        </a:rPr>
                        <a:t>, D</a:t>
                      </a:r>
                      <a:r>
                        <a:rPr lang="en-GB" i="1" dirty="0">
                          <a:latin typeface="Constantia" panose="02030602050306030303" pitchFamily="18" charset="0"/>
                          <a:cs typeface="Times New Roman" panose="02020603050405020304" pitchFamily="18" charset="0"/>
                        </a:rPr>
                        <a:t>E</a:t>
                      </a:r>
                    </a:p>
                  </a:txBody>
                  <a:tcPr/>
                </a:tc>
                <a:tc>
                  <a:txBody>
                    <a:bodyPr/>
                    <a:lstStyle/>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RF</a:t>
                      </a:r>
                      <a:r>
                        <a:rPr lang="en-GB" baseline="0" dirty="0">
                          <a:latin typeface="Constantia" panose="02030602050306030303" pitchFamily="18" charset="0"/>
                          <a:cs typeface="Times New Roman" panose="02020603050405020304" pitchFamily="18" charset="0"/>
                        </a:rPr>
                        <a:t> bucket length always 2</a:t>
                      </a:r>
                      <a:r>
                        <a:rPr lang="en-GB" baseline="0" dirty="0">
                          <a:latin typeface="Symbol" panose="05050102010706020507" pitchFamily="18" charset="2"/>
                          <a:cs typeface="Times New Roman" panose="02020603050405020304" pitchFamily="18" charset="0"/>
                        </a:rPr>
                        <a:t>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latin typeface="Constantia" panose="02030602050306030303" pitchFamily="18" charset="0"/>
                          <a:cs typeface="Times New Roman" panose="02020603050405020304" pitchFamily="18" charset="0"/>
                        </a:rPr>
                        <a:t>Relevant</a:t>
                      </a:r>
                      <a:r>
                        <a:rPr lang="en-GB" baseline="0" dirty="0">
                          <a:latin typeface="Constantia" panose="02030602050306030303" pitchFamily="18" charset="0"/>
                          <a:cs typeface="Times New Roman" panose="02020603050405020304" pitchFamily="18" charset="0"/>
                        </a:rPr>
                        <a:t> deviations only</a:t>
                      </a:r>
                      <a:endParaRPr lang="en-GB" dirty="0">
                        <a:latin typeface="Constantia" panose="02030602050306030303" pitchFamily="18" charset="0"/>
                        <a:cs typeface="Times New Roman" panose="02020603050405020304" pitchFamily="18" charset="0"/>
                      </a:endParaRPr>
                    </a:p>
                    <a:p>
                      <a:pPr marL="285750" indent="-285750">
                        <a:buFont typeface="Arial" panose="020B0604020202020204" pitchFamily="34" charset="0"/>
                        <a:buChar char="•"/>
                      </a:pPr>
                      <a:r>
                        <a:rPr lang="en-GB" b="1" dirty="0">
                          <a:latin typeface="Constantia" panose="02030602050306030303" pitchFamily="18" charset="0"/>
                          <a:cs typeface="Times New Roman" panose="02020603050405020304" pitchFamily="18" charset="0"/>
                        </a:rPr>
                        <a:t>Most suited</a:t>
                      </a:r>
                      <a:r>
                        <a:rPr lang="en-GB" b="1" baseline="0" dirty="0">
                          <a:latin typeface="Constantia" panose="02030602050306030303" pitchFamily="18" charset="0"/>
                          <a:cs typeface="Times New Roman" panose="02020603050405020304" pitchFamily="18" charset="0"/>
                        </a:rPr>
                        <a:t> for single </a:t>
                      </a:r>
                      <a:r>
                        <a:rPr lang="en-GB" b="1" i="1" baseline="0" dirty="0">
                          <a:latin typeface="Constantia" panose="02030602050306030303" pitchFamily="18" charset="0"/>
                          <a:cs typeface="Times New Roman" panose="02020603050405020304" pitchFamily="18" charset="0"/>
                        </a:rPr>
                        <a:t>h</a:t>
                      </a:r>
                      <a:endParaRPr lang="en-GB" b="1" i="1" dirty="0">
                        <a:latin typeface="Constantia" panose="02030602050306030303" pitchFamily="18" charset="0"/>
                        <a:cs typeface="Times New Roman" panose="02020603050405020304" pitchFamily="18" charset="0"/>
                      </a:endParaRPr>
                    </a:p>
                  </a:txBody>
                  <a:tcPr/>
                </a:tc>
                <a:tc>
                  <a:txBody>
                    <a:bodyPr/>
                    <a:lstStyle/>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Requires</a:t>
                      </a:r>
                      <a:r>
                        <a:rPr lang="en-GB" baseline="0" dirty="0">
                          <a:latin typeface="Constantia" panose="02030602050306030303" pitchFamily="18" charset="0"/>
                          <a:cs typeface="Times New Roman" panose="02020603050405020304" pitchFamily="18" charset="0"/>
                        </a:rPr>
                        <a:t> synchronous particle as reference</a:t>
                      </a:r>
                      <a:endParaRPr lang="en-GB" dirty="0">
                        <a:latin typeface="Constantia" panose="02030602050306030303" pitchFamily="18" charset="0"/>
                        <a:cs typeface="Times New Roman" panose="02020603050405020304" pitchFamily="18" charset="0"/>
                      </a:endParaRPr>
                    </a:p>
                    <a:p>
                      <a:pPr marL="285750" indent="-285750">
                        <a:buFont typeface="Arial" panose="020B0604020202020204" pitchFamily="34" charset="0"/>
                        <a:buChar char="•"/>
                      </a:pPr>
                      <a:r>
                        <a:rPr lang="en-GB" dirty="0">
                          <a:latin typeface="Constantia" panose="02030602050306030303" pitchFamily="18" charset="0"/>
                          <a:cs typeface="Times New Roman" panose="02020603050405020304" pitchFamily="18" charset="0"/>
                        </a:rPr>
                        <a:t>Not</a:t>
                      </a:r>
                      <a:r>
                        <a:rPr lang="en-GB" baseline="0" dirty="0">
                          <a:latin typeface="Constantia" panose="02030602050306030303" pitchFamily="18" charset="0"/>
                          <a:cs typeface="Times New Roman" panose="02020603050405020304" pitchFamily="18" charset="0"/>
                        </a:rPr>
                        <a:t> canonically conjugated</a:t>
                      </a:r>
                      <a:endParaRPr lang="en-GB" dirty="0">
                        <a:latin typeface="Constantia" panose="02030602050306030303" pitchFamily="18" charset="0"/>
                        <a:cs typeface="Times New Roman" panose="02020603050405020304" pitchFamily="18" charset="0"/>
                      </a:endParaRPr>
                    </a:p>
                  </a:txBody>
                  <a:tcPr/>
                </a:tc>
                <a:extLst>
                  <a:ext uri="{0D108BD9-81ED-4DB2-BD59-A6C34878D82A}">
                    <a16:rowId xmlns:a16="http://schemas.microsoft.com/office/drawing/2014/main" val="1609800755"/>
                  </a:ext>
                </a:extLst>
              </a:tr>
            </a:tbl>
          </a:graphicData>
        </a:graphic>
      </p:graphicFrame>
      <p:sp>
        <p:nvSpPr>
          <p:cNvPr id="8" name="Rectangle 7"/>
          <p:cNvSpPr/>
          <p:nvPr/>
        </p:nvSpPr>
        <p:spPr>
          <a:xfrm>
            <a:off x="503234" y="5181600"/>
            <a:ext cx="8137528" cy="924561"/>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20399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56432" y="2480567"/>
            <a:ext cx="4795406" cy="96285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Tracking simulation flow</a:t>
            </a:r>
          </a:p>
        </p:txBody>
      </p:sp>
      <p:sp>
        <p:nvSpPr>
          <p:cNvPr id="2" name="TextBox 1"/>
          <p:cNvSpPr txBox="1"/>
          <p:nvPr/>
        </p:nvSpPr>
        <p:spPr>
          <a:xfrm>
            <a:off x="792163" y="2592664"/>
            <a:ext cx="2170800" cy="738664"/>
          </a:xfrm>
          <a:prstGeom prst="rect">
            <a:avLst/>
          </a:prstGeom>
          <a:solidFill>
            <a:schemeClr val="bg1">
              <a:lumMod val="85000"/>
            </a:schemeClr>
          </a:solidFill>
        </p:spPr>
        <p:txBody>
          <a:bodyPr wrap="square" rtlCol="0">
            <a:spAutoFit/>
          </a:bodyPr>
          <a:lstStyle/>
          <a:p>
            <a:pPr algn="ctr"/>
            <a:r>
              <a:rPr lang="en-GB" sz="2100" b="1" dirty="0">
                <a:latin typeface="Constantia" panose="02030602050306030303" pitchFamily="18" charset="0"/>
              </a:rPr>
              <a:t>Generate initial distribution</a:t>
            </a:r>
          </a:p>
        </p:txBody>
      </p:sp>
      <p:sp>
        <p:nvSpPr>
          <p:cNvPr id="4" name="TextBox 3"/>
          <p:cNvSpPr txBox="1"/>
          <p:nvPr/>
        </p:nvSpPr>
        <p:spPr>
          <a:xfrm>
            <a:off x="3556432" y="1065669"/>
            <a:ext cx="2169889" cy="738664"/>
          </a:xfrm>
          <a:prstGeom prst="rect">
            <a:avLst/>
          </a:prstGeom>
          <a:solidFill>
            <a:schemeClr val="bg1">
              <a:lumMod val="85000"/>
            </a:schemeClr>
          </a:solidFill>
        </p:spPr>
        <p:txBody>
          <a:bodyPr wrap="square" rtlCol="0">
            <a:spAutoFit/>
          </a:bodyPr>
          <a:lstStyle/>
          <a:p>
            <a:pPr algn="ctr"/>
            <a:r>
              <a:rPr lang="en-GB" sz="2100" b="1" dirty="0">
                <a:latin typeface="Constantia" panose="02030602050306030303" pitchFamily="18" charset="0"/>
              </a:rPr>
              <a:t>Accelerator parameters</a:t>
            </a:r>
          </a:p>
        </p:txBody>
      </p:sp>
      <p:sp>
        <p:nvSpPr>
          <p:cNvPr id="5" name="TextBox 4"/>
          <p:cNvSpPr txBox="1"/>
          <p:nvPr/>
        </p:nvSpPr>
        <p:spPr>
          <a:xfrm>
            <a:off x="6181032" y="1065669"/>
            <a:ext cx="2170800" cy="738664"/>
          </a:xfrm>
          <a:prstGeom prst="rect">
            <a:avLst/>
          </a:prstGeom>
          <a:solidFill>
            <a:schemeClr val="bg1">
              <a:lumMod val="85000"/>
            </a:schemeClr>
          </a:solidFill>
        </p:spPr>
        <p:txBody>
          <a:bodyPr wrap="square" rtlCol="0">
            <a:spAutoFit/>
          </a:bodyPr>
          <a:lstStyle/>
          <a:p>
            <a:pPr algn="ctr"/>
            <a:r>
              <a:rPr lang="en-GB" sz="2100" b="1" dirty="0">
                <a:latin typeface="Constantia" panose="02030602050306030303" pitchFamily="18" charset="0"/>
              </a:rPr>
              <a:t>RF system parameters</a:t>
            </a:r>
          </a:p>
        </p:txBody>
      </p:sp>
      <p:sp>
        <p:nvSpPr>
          <p:cNvPr id="7" name="TextBox 6"/>
          <p:cNvSpPr txBox="1"/>
          <p:nvPr/>
        </p:nvSpPr>
        <p:spPr>
          <a:xfrm>
            <a:off x="4684134" y="2625348"/>
            <a:ext cx="2540001" cy="646331"/>
          </a:xfrm>
          <a:prstGeom prst="rect">
            <a:avLst/>
          </a:prstGeom>
          <a:noFill/>
          <a:ln>
            <a:noFill/>
          </a:ln>
        </p:spPr>
        <p:txBody>
          <a:bodyPr wrap="square" rtlCol="0">
            <a:spAutoFit/>
          </a:bodyPr>
          <a:lstStyle/>
          <a:p>
            <a:pPr algn="ctr"/>
            <a:r>
              <a:rPr lang="en-GB" sz="3600" b="1" dirty="0">
                <a:latin typeface="Constantia" panose="02030602050306030303" pitchFamily="18" charset="0"/>
              </a:rPr>
              <a:t>Tracking</a:t>
            </a:r>
          </a:p>
        </p:txBody>
      </p:sp>
      <p:sp>
        <p:nvSpPr>
          <p:cNvPr id="8" name="TextBox 7"/>
          <p:cNvSpPr txBox="1"/>
          <p:nvPr/>
        </p:nvSpPr>
        <p:spPr>
          <a:xfrm>
            <a:off x="3556432" y="4148194"/>
            <a:ext cx="4795400" cy="738664"/>
          </a:xfrm>
          <a:prstGeom prst="rect">
            <a:avLst/>
          </a:prstGeom>
          <a:solidFill>
            <a:schemeClr val="accent6">
              <a:lumMod val="40000"/>
              <a:lumOff val="60000"/>
            </a:schemeClr>
          </a:solidFill>
        </p:spPr>
        <p:txBody>
          <a:bodyPr wrap="square" rtlCol="0">
            <a:spAutoFit/>
          </a:bodyPr>
          <a:lstStyle/>
          <a:p>
            <a:pPr marL="342900" indent="-342900">
              <a:buFont typeface="Symbol" panose="05050102010706020507" pitchFamily="18" charset="2"/>
              <a:buChar char="®"/>
            </a:pPr>
            <a:r>
              <a:rPr lang="en-GB" sz="2100" b="1" dirty="0">
                <a:latin typeface="Constantia" panose="02030602050306030303" pitchFamily="18" charset="0"/>
              </a:rPr>
              <a:t>Plot and analyse results</a:t>
            </a:r>
          </a:p>
          <a:p>
            <a:pPr marL="342900" indent="-342900">
              <a:buFont typeface="Symbol" panose="05050102010706020507" pitchFamily="18" charset="2"/>
              <a:buChar char="®"/>
            </a:pPr>
            <a:r>
              <a:rPr lang="en-GB" sz="2100" b="1" dirty="0">
                <a:latin typeface="Constantia" panose="02030602050306030303" pitchFamily="18" charset="0"/>
              </a:rPr>
              <a:t>Compare with measurements</a:t>
            </a:r>
          </a:p>
        </p:txBody>
      </p:sp>
      <p:sp>
        <p:nvSpPr>
          <p:cNvPr id="9" name="Right Arrow 8"/>
          <p:cNvSpPr/>
          <p:nvPr/>
        </p:nvSpPr>
        <p:spPr>
          <a:xfrm rot="5400000">
            <a:off x="4357328" y="1857438"/>
            <a:ext cx="568096" cy="5515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a:off x="3012141" y="2677048"/>
            <a:ext cx="500988" cy="5515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Arrow 10"/>
          <p:cNvSpPr/>
          <p:nvPr/>
        </p:nvSpPr>
        <p:spPr>
          <a:xfrm rot="5400000">
            <a:off x="6982384" y="1857438"/>
            <a:ext cx="568096" cy="5515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p:cNvSpPr/>
          <p:nvPr/>
        </p:nvSpPr>
        <p:spPr>
          <a:xfrm rot="5400000">
            <a:off x="5670086" y="3322594"/>
            <a:ext cx="568096" cy="899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792164" y="2615073"/>
            <a:ext cx="2170800" cy="716256"/>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3571402" y="4178123"/>
            <a:ext cx="4771601" cy="708735"/>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2162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Distributions and projections</a:t>
            </a:r>
          </a:p>
        </p:txBody>
      </p:sp>
      <p:sp>
        <p:nvSpPr>
          <p:cNvPr id="3" name="Rectangle 7"/>
          <p:cNvSpPr>
            <a:spLocks noChangeArrowheads="1"/>
          </p:cNvSpPr>
          <p:nvPr/>
        </p:nvSpPr>
        <p:spPr bwMode="auto">
          <a:xfrm>
            <a:off x="503237" y="738799"/>
            <a:ext cx="8266689" cy="838200"/>
          </a:xfrm>
          <a:prstGeom prst="rect">
            <a:avLst/>
          </a:prstGeom>
          <a:noFill/>
          <a:ln w="9525">
            <a:noFill/>
            <a:miter lim="800000"/>
            <a:headEnd/>
            <a:tailEnd/>
          </a:ln>
          <a:effectLst/>
        </p:spPr>
        <p:txBody>
          <a:bodyPr/>
          <a:lstStyle/>
          <a:p>
            <a:pPr>
              <a:spcBef>
                <a:spcPct val="20000"/>
              </a:spcBef>
              <a:buClr>
                <a:schemeClr val="tx1"/>
              </a:buClr>
            </a:pPr>
            <a:r>
              <a:rPr lang="en-GB" sz="2100" b="1" dirty="0">
                <a:latin typeface="Constantia" pitchFamily="18" charset="0"/>
                <a:cs typeface="Times New Roman" pitchFamily="18" charset="0"/>
                <a:sym typeface="Wingdings" pitchFamily="2" charset="2"/>
              </a:rPr>
              <a:t>From </a:t>
            </a:r>
            <a:r>
              <a:rPr lang="en-GB" sz="2100" b="1" dirty="0">
                <a:solidFill>
                  <a:srgbClr val="1F497D"/>
                </a:solidFill>
                <a:latin typeface="Constantia" pitchFamily="18" charset="0"/>
                <a:cs typeface="Times New Roman" pitchFamily="18" charset="0"/>
                <a:sym typeface="Wingdings" pitchFamily="2" charset="2"/>
              </a:rPr>
              <a:t>single particle </a:t>
            </a:r>
            <a:r>
              <a:rPr lang="en-GB" sz="2100" b="1" dirty="0">
                <a:latin typeface="Constantia" pitchFamily="18" charset="0"/>
                <a:cs typeface="Times New Roman" pitchFamily="18" charset="0"/>
                <a:sym typeface="Wingdings" pitchFamily="2" charset="2"/>
              </a:rPr>
              <a:t>tracking to </a:t>
            </a:r>
            <a:r>
              <a:rPr lang="en-GB" sz="2100" b="1" dirty="0">
                <a:solidFill>
                  <a:srgbClr val="1F497D"/>
                </a:solidFill>
                <a:latin typeface="Constantia" pitchFamily="18" charset="0"/>
                <a:cs typeface="Times New Roman" pitchFamily="18" charset="0"/>
                <a:sym typeface="Wingdings" pitchFamily="2" charset="2"/>
              </a:rPr>
              <a:t>distribution</a:t>
            </a:r>
          </a:p>
          <a:p>
            <a:pPr marL="457200" indent="-457200" defTabSz="84455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10</a:t>
            </a:r>
            <a:r>
              <a:rPr lang="en-GB" sz="2100" b="1" baseline="30000" dirty="0">
                <a:latin typeface="Constantia" pitchFamily="18" charset="0"/>
                <a:cs typeface="Times New Roman" pitchFamily="18" charset="0"/>
                <a:sym typeface="Wingdings" pitchFamily="2" charset="2"/>
              </a:rPr>
              <a:t>10</a:t>
            </a:r>
            <a:r>
              <a:rPr lang="en-GB" sz="2100" b="1" dirty="0">
                <a:latin typeface="Constantia" pitchFamily="18" charset="0"/>
                <a:cs typeface="Times New Roman" pitchFamily="18" charset="0"/>
                <a:sym typeface="Wingdings" pitchFamily="2" charset="2"/>
              </a:rPr>
              <a:t>…10</a:t>
            </a:r>
            <a:r>
              <a:rPr lang="en-GB" sz="2100" b="1" baseline="30000" dirty="0">
                <a:latin typeface="Constantia" pitchFamily="18" charset="0"/>
                <a:cs typeface="Times New Roman" pitchFamily="18" charset="0"/>
                <a:sym typeface="Wingdings" pitchFamily="2" charset="2"/>
              </a:rPr>
              <a:t>12</a:t>
            </a:r>
            <a:r>
              <a:rPr lang="en-GB" sz="2100" b="1" dirty="0">
                <a:latin typeface="Constantia" pitchFamily="18" charset="0"/>
                <a:cs typeface="Times New Roman" pitchFamily="18" charset="0"/>
                <a:sym typeface="Wingdings" pitchFamily="2" charset="2"/>
              </a:rPr>
              <a:t> particles per bunch 	</a:t>
            </a:r>
            <a:r>
              <a:rPr lang="en-GB" sz="2100" b="1" dirty="0">
                <a:solidFill>
                  <a:srgbClr val="C0504D"/>
                </a:solidFill>
                <a:latin typeface="Constantia" pitchFamily="18" charset="0"/>
                <a:cs typeface="Times New Roman" pitchFamily="18" charset="0"/>
                <a:sym typeface="Symbol" panose="05050102010706020507" pitchFamily="18" charset="2"/>
              </a:rPr>
              <a:t> </a:t>
            </a:r>
            <a:r>
              <a:rPr lang="en-GB" sz="2100" b="1" dirty="0">
                <a:solidFill>
                  <a:srgbClr val="C0504D"/>
                </a:solidFill>
                <a:latin typeface="Constantia" pitchFamily="18" charset="0"/>
                <a:cs typeface="Times New Roman" pitchFamily="18" charset="0"/>
                <a:sym typeface="Wingdings" pitchFamily="2" charset="2"/>
              </a:rPr>
              <a:t>too much computing power</a:t>
            </a:r>
          </a:p>
          <a:p>
            <a:pPr marL="457200" indent="-457200">
              <a:spcBef>
                <a:spcPct val="20000"/>
              </a:spcBef>
              <a:buClr>
                <a:schemeClr val="tx1"/>
              </a:buClr>
              <a:buFont typeface="Symbol" panose="05050102010706020507" pitchFamily="18" charset="2"/>
              <a:buChar char="®"/>
              <a:tabLst>
                <a:tab pos="4217988" algn="l"/>
              </a:tabLst>
            </a:pPr>
            <a:r>
              <a:rPr lang="en-GB" sz="2100" b="1" dirty="0">
                <a:latin typeface="Constantia" pitchFamily="18" charset="0"/>
                <a:cs typeface="Times New Roman" pitchFamily="18" charset="0"/>
                <a:sym typeface="Wingdings" pitchFamily="2" charset="2"/>
              </a:rPr>
              <a:t>Macro-particles to reduce	</a:t>
            </a:r>
            <a:r>
              <a:rPr lang="en-GB" sz="2100" b="1" dirty="0">
                <a:solidFill>
                  <a:srgbClr val="1F497D"/>
                </a:solidFill>
                <a:latin typeface="Constantia" pitchFamily="18" charset="0"/>
                <a:cs typeface="Times New Roman" pitchFamily="18" charset="0"/>
                <a:sym typeface="Symbol" panose="05050102010706020507" pitchFamily="18" charset="2"/>
              </a:rPr>
              <a:t> up to few 10</a:t>
            </a:r>
            <a:r>
              <a:rPr lang="en-GB" sz="2100" b="1" baseline="30000" dirty="0">
                <a:solidFill>
                  <a:srgbClr val="1F497D"/>
                </a:solidFill>
                <a:latin typeface="Constantia" pitchFamily="18" charset="0"/>
                <a:cs typeface="Times New Roman" pitchFamily="18" charset="0"/>
                <a:sym typeface="Symbol" panose="05050102010706020507" pitchFamily="18" charset="2"/>
              </a:rPr>
              <a:t>6</a:t>
            </a:r>
            <a:r>
              <a:rPr lang="en-GB" sz="2100" b="1" dirty="0">
                <a:solidFill>
                  <a:srgbClr val="1F497D"/>
                </a:solidFill>
                <a:latin typeface="Constantia" pitchFamily="18" charset="0"/>
                <a:cs typeface="Times New Roman" pitchFamily="18" charset="0"/>
                <a:sym typeface="Symbol" panose="05050102010706020507" pitchFamily="18" charset="2"/>
              </a:rPr>
              <a:t> per bunch</a:t>
            </a:r>
            <a:endParaRPr lang="en-GB" sz="2100" b="1" dirty="0">
              <a:solidFill>
                <a:srgbClr val="1F497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a:spcBef>
                <a:spcPct val="20000"/>
              </a:spcBef>
              <a:buClr>
                <a:schemeClr val="tx1"/>
              </a:buClr>
            </a:pPr>
            <a:endParaRPr lang="en-GB" sz="2400" b="1" dirty="0">
              <a:latin typeface="Constantia" pitchFamily="18" charset="0"/>
              <a:cs typeface="Times New Roman" pitchFamily="18" charset="0"/>
              <a:sym typeface="Wingdings" pitchFamily="2" charset="2"/>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9203" y="2339296"/>
            <a:ext cx="3622797" cy="3622797"/>
          </a:xfrm>
          <a:prstGeom prst="rect">
            <a:avLst/>
          </a:prstGeom>
        </p:spPr>
      </p:pic>
      <p:sp>
        <p:nvSpPr>
          <p:cNvPr id="8" name="TextBox 7"/>
          <p:cNvSpPr txBox="1"/>
          <p:nvPr/>
        </p:nvSpPr>
        <p:spPr>
          <a:xfrm>
            <a:off x="1241954" y="2033464"/>
            <a:ext cx="3368146" cy="369332"/>
          </a:xfrm>
          <a:prstGeom prst="rect">
            <a:avLst/>
          </a:prstGeom>
          <a:noFill/>
        </p:spPr>
        <p:txBody>
          <a:bodyPr wrap="square" rtlCol="0">
            <a:spAutoFit/>
          </a:bodyPr>
          <a:lstStyle/>
          <a:p>
            <a:pPr algn="ctr"/>
            <a:r>
              <a:rPr lang="en-US" b="1" dirty="0">
                <a:latin typeface="Constantia" panose="02030602050306030303" pitchFamily="18" charset="0"/>
              </a:rPr>
              <a:t>Normal distribution in </a:t>
            </a:r>
            <a:r>
              <a:rPr lang="en-US" b="1" i="1" dirty="0">
                <a:latin typeface="Constantia" panose="02030602050306030303" pitchFamily="18" charset="0"/>
              </a:rPr>
              <a:t>x</a:t>
            </a:r>
            <a:r>
              <a:rPr lang="en-US" b="1" dirty="0">
                <a:latin typeface="Constantia" panose="02030602050306030303" pitchFamily="18" charset="0"/>
              </a:rPr>
              <a:t>, </a:t>
            </a:r>
            <a:r>
              <a:rPr lang="en-US" b="1" i="1" dirty="0">
                <a:latin typeface="Constantia" panose="02030602050306030303" pitchFamily="18" charset="0"/>
              </a:rPr>
              <a:t>y</a:t>
            </a:r>
            <a:endParaRPr lang="en-GB" b="1" i="1" dirty="0">
              <a:solidFill>
                <a:srgbClr val="1F497D"/>
              </a:solidFill>
              <a:latin typeface="Constantia" panose="02030602050306030303" pitchFamily="18" charset="0"/>
            </a:endParaRPr>
          </a:p>
        </p:txBody>
      </p:sp>
    </p:spTree>
    <p:extLst>
      <p:ext uri="{BB962C8B-B14F-4D97-AF65-F5344CB8AC3E}">
        <p14:creationId xmlns:p14="http://schemas.microsoft.com/office/powerpoint/2010/main" val="34028000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0400" y="2340000"/>
            <a:ext cx="3621600" cy="36216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Projections of distributions</a:t>
            </a:r>
          </a:p>
        </p:txBody>
      </p:sp>
      <p:sp>
        <p:nvSpPr>
          <p:cNvPr id="7" name="Rectangle 7"/>
          <p:cNvSpPr>
            <a:spLocks noChangeArrowheads="1"/>
          </p:cNvSpPr>
          <p:nvPr/>
        </p:nvSpPr>
        <p:spPr bwMode="auto">
          <a:xfrm>
            <a:off x="4696459" y="4959000"/>
            <a:ext cx="3944304" cy="838200"/>
          </a:xfrm>
          <a:prstGeom prst="rect">
            <a:avLst/>
          </a:prstGeom>
          <a:noFill/>
          <a:ln w="9525">
            <a:noFill/>
            <a:miter lim="800000"/>
            <a:headEnd/>
            <a:tailEnd/>
          </a:ln>
          <a:effectLst/>
        </p:spPr>
        <p:txBody>
          <a:bodyPr/>
          <a:lstStyle/>
          <a:p>
            <a:pPr marL="358775" indent="-358775">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Time projection </a:t>
            </a:r>
            <a:r>
              <a:rPr lang="en-GB" sz="2100" b="1" dirty="0">
                <a:latin typeface="Constantia" pitchFamily="18" charset="0"/>
                <a:cs typeface="Times New Roman" pitchFamily="18" charset="0"/>
                <a:sym typeface="Wingdings" pitchFamily="2" charset="2"/>
              </a:rPr>
              <a:t>directly observable: </a:t>
            </a:r>
            <a:r>
              <a:rPr lang="en-GB" sz="2100" b="1" dirty="0">
                <a:solidFill>
                  <a:srgbClr val="C0504D"/>
                </a:solidFill>
                <a:latin typeface="Constantia" pitchFamily="18" charset="0"/>
                <a:cs typeface="Times New Roman" pitchFamily="18" charset="0"/>
                <a:sym typeface="Wingdings" pitchFamily="2" charset="2"/>
              </a:rPr>
              <a:t>bunch profile</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159" y="874355"/>
            <a:ext cx="3628321" cy="1440825"/>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57835" y="2122777"/>
            <a:ext cx="2809866" cy="2694132"/>
          </a:xfrm>
          <a:prstGeom prst="rect">
            <a:avLst/>
          </a:prstGeom>
        </p:spPr>
      </p:pic>
      <p:sp>
        <p:nvSpPr>
          <p:cNvPr id="10" name="Rectangle 7"/>
          <p:cNvSpPr>
            <a:spLocks noChangeArrowheads="1"/>
          </p:cNvSpPr>
          <p:nvPr/>
        </p:nvSpPr>
        <p:spPr bwMode="auto">
          <a:xfrm>
            <a:off x="4696459" y="756567"/>
            <a:ext cx="3944304" cy="838200"/>
          </a:xfrm>
          <a:prstGeom prst="rect">
            <a:avLst/>
          </a:prstGeom>
          <a:noFill/>
          <a:ln w="9525">
            <a:noFill/>
            <a:miter lim="800000"/>
            <a:headEnd/>
            <a:tailEnd/>
          </a:ln>
          <a:effectLst/>
        </p:spPr>
        <p:txBody>
          <a:bodyPr/>
          <a:lstStyle/>
          <a:p>
            <a:pPr marL="358775" indent="-358775">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Very  common task:</a:t>
            </a:r>
          </a:p>
          <a:p>
            <a:pPr marL="914400" lvl="1"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e.g. Python </a:t>
            </a:r>
            <a:r>
              <a:rPr lang="en-GB" sz="2100" b="1" dirty="0" err="1">
                <a:latin typeface="Constantia" pitchFamily="18" charset="0"/>
                <a:cs typeface="Times New Roman" pitchFamily="18" charset="0"/>
                <a:sym typeface="Wingdings" pitchFamily="2" charset="2"/>
              </a:rPr>
              <a:t>seaborn</a:t>
            </a:r>
            <a:endParaRPr lang="en-GB" sz="2100" b="1" dirty="0">
              <a:latin typeface="Constantia" pitchFamily="18" charset="0"/>
              <a:cs typeface="Times New Roman" pitchFamily="18" charset="0"/>
              <a:sym typeface="Wingdings" pitchFamily="2" charset="2"/>
            </a:endParaRPr>
          </a:p>
          <a:p>
            <a:pPr marL="914400" lvl="1" indent="-457200">
              <a:spcBef>
                <a:spcPct val="20000"/>
              </a:spcBef>
              <a:buFont typeface="Symbol" panose="05050102010706020507" pitchFamily="18" charset="2"/>
              <a:buChar char="®"/>
            </a:pPr>
            <a:r>
              <a:rPr lang="en-GB" b="1" dirty="0" err="1">
                <a:solidFill>
                  <a:srgbClr val="C0504D"/>
                </a:solidFill>
                <a:latin typeface="Courier New" panose="02070309020205020404" pitchFamily="49" charset="0"/>
                <a:cs typeface="Courier New" panose="02070309020205020404" pitchFamily="49" charset="0"/>
                <a:sym typeface="Wingdings" pitchFamily="2" charset="2"/>
              </a:rPr>
              <a:t>plot_phase_space</a:t>
            </a:r>
            <a:r>
              <a:rPr lang="en-GB" b="1" dirty="0">
                <a:solidFill>
                  <a:srgbClr val="C0504D"/>
                </a:solidFill>
                <a:latin typeface="Courier New" panose="02070309020205020404" pitchFamily="49" charset="0"/>
                <a:cs typeface="Courier New" panose="02070309020205020404" pitchFamily="49" charset="0"/>
                <a:sym typeface="Wingdings" pitchFamily="2" charset="2"/>
              </a:rPr>
              <a:t>_</a:t>
            </a:r>
            <a:br>
              <a:rPr lang="en-GB" b="1" dirty="0">
                <a:solidFill>
                  <a:srgbClr val="C0504D"/>
                </a:solidFill>
                <a:latin typeface="Courier New" panose="02070309020205020404" pitchFamily="49" charset="0"/>
                <a:cs typeface="Courier New" panose="02070309020205020404" pitchFamily="49" charset="0"/>
                <a:sym typeface="Wingdings" pitchFamily="2" charset="2"/>
              </a:rPr>
            </a:br>
            <a:r>
              <a:rPr lang="en-GB" b="1" dirty="0">
                <a:solidFill>
                  <a:srgbClr val="C0504D"/>
                </a:solidFill>
                <a:latin typeface="Courier New" panose="02070309020205020404" pitchFamily="49" charset="0"/>
                <a:cs typeface="Courier New" panose="02070309020205020404" pitchFamily="49" charset="0"/>
                <a:sym typeface="Wingdings" pitchFamily="2" charset="2"/>
              </a:rPr>
              <a:t>distribution</a:t>
            </a:r>
            <a:r>
              <a:rPr lang="en-GB" b="1" dirty="0">
                <a:latin typeface="Courier New" panose="02070309020205020404" pitchFamily="49" charset="0"/>
                <a:cs typeface="Courier New" panose="02070309020205020404" pitchFamily="49" charset="0"/>
                <a:sym typeface="Wingdings" pitchFamily="2" charset="2"/>
              </a:rPr>
              <a:t> </a:t>
            </a:r>
          </a:p>
        </p:txBody>
      </p:sp>
    </p:spTree>
    <p:extLst>
      <p:ext uri="{BB962C8B-B14F-4D97-AF65-F5344CB8AC3E}">
        <p14:creationId xmlns:p14="http://schemas.microsoft.com/office/powerpoint/2010/main" val="14105217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OscillationQuadrupole">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636800" y="2203200"/>
            <a:ext cx="3600000" cy="36000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Tracking of a single bunch</a:t>
            </a:r>
          </a:p>
        </p:txBody>
      </p:sp>
      <p:sp>
        <p:nvSpPr>
          <p:cNvPr id="3" name="Rectangle 7"/>
          <p:cNvSpPr>
            <a:spLocks noChangeArrowheads="1"/>
          </p:cNvSpPr>
          <p:nvPr/>
        </p:nvSpPr>
        <p:spPr bwMode="auto">
          <a:xfrm>
            <a:off x="503238" y="694419"/>
            <a:ext cx="8137526"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Set-up bunch with parabolic distribution: </a:t>
            </a:r>
            <a:r>
              <a:rPr lang="en-GB" b="1" dirty="0" err="1">
                <a:solidFill>
                  <a:srgbClr val="C0504D"/>
                </a:solidFill>
                <a:latin typeface="Courier New" panose="02070309020205020404" pitchFamily="49" charset="0"/>
                <a:cs typeface="Courier New" panose="02070309020205020404" pitchFamily="49" charset="0"/>
                <a:sym typeface="Wingdings" pitchFamily="2" charset="2"/>
              </a:rPr>
              <a:t>generate_bunch</a:t>
            </a:r>
            <a:endParaRPr lang="en-GB" b="1" dirty="0">
              <a:solidFill>
                <a:srgbClr val="C0504D"/>
              </a:solidFill>
              <a:latin typeface="Courier New" panose="02070309020205020404" pitchFamily="49" charset="0"/>
              <a:cs typeface="Courier New" panose="02070309020205020404" pitchFamily="49"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Most simple case: single harmonic RF without acceleration</a:t>
            </a:r>
          </a:p>
        </p:txBody>
      </p:sp>
      <p:pic>
        <p:nvPicPr>
          <p:cNvPr id="2" name="MatchedBunch">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572140" y="2201904"/>
            <a:ext cx="3600000" cy="3600000"/>
          </a:xfrm>
          <a:prstGeom prst="rect">
            <a:avLst/>
          </a:prstGeom>
        </p:spPr>
      </p:pic>
      <p:sp>
        <p:nvSpPr>
          <p:cNvPr id="7" name="TextBox 6"/>
          <p:cNvSpPr txBox="1"/>
          <p:nvPr/>
        </p:nvSpPr>
        <p:spPr>
          <a:xfrm>
            <a:off x="885476" y="1927755"/>
            <a:ext cx="3564684" cy="353943"/>
          </a:xfrm>
          <a:prstGeom prst="rect">
            <a:avLst/>
          </a:prstGeom>
          <a:noFill/>
        </p:spPr>
        <p:txBody>
          <a:bodyPr wrap="square" rtlCol="0">
            <a:spAutoFit/>
          </a:bodyPr>
          <a:lstStyle/>
          <a:p>
            <a:r>
              <a:rPr lang="en-US" sz="1650" b="1" dirty="0">
                <a:solidFill>
                  <a:srgbClr val="1F497D"/>
                </a:solidFill>
                <a:latin typeface="Constantia" panose="02030602050306030303" pitchFamily="18" charset="0"/>
              </a:rPr>
              <a:t>Correct voltage </a:t>
            </a:r>
            <a:r>
              <a:rPr lang="en-US" sz="1650" b="1" dirty="0">
                <a:latin typeface="Constantia" panose="02030602050306030303" pitchFamily="18" charset="0"/>
              </a:rPr>
              <a:t>at </a:t>
            </a:r>
            <a:r>
              <a:rPr lang="en-US" sz="1650" b="1" dirty="0">
                <a:solidFill>
                  <a:srgbClr val="1F497D"/>
                </a:solidFill>
                <a:latin typeface="Constantia" panose="02030602050306030303" pitchFamily="18" charset="0"/>
              </a:rPr>
              <a:t>correct phase</a:t>
            </a:r>
            <a:endParaRPr lang="en-GB" sz="1650" b="1" i="1" dirty="0">
              <a:solidFill>
                <a:srgbClr val="1F497D"/>
              </a:solidFill>
              <a:latin typeface="Constantia" panose="02030602050306030303" pitchFamily="18" charset="0"/>
            </a:endParaRPr>
          </a:p>
        </p:txBody>
      </p:sp>
      <p:sp>
        <p:nvSpPr>
          <p:cNvPr id="10" name="TextBox 9"/>
          <p:cNvSpPr txBox="1"/>
          <p:nvPr/>
        </p:nvSpPr>
        <p:spPr>
          <a:xfrm>
            <a:off x="4940639" y="1927755"/>
            <a:ext cx="3564684" cy="353943"/>
          </a:xfrm>
          <a:prstGeom prst="rect">
            <a:avLst/>
          </a:prstGeom>
          <a:noFill/>
        </p:spPr>
        <p:txBody>
          <a:bodyPr wrap="square" rtlCol="0">
            <a:spAutoFit/>
          </a:bodyPr>
          <a:lstStyle/>
          <a:p>
            <a:r>
              <a:rPr lang="en-US" sz="1650" b="1" dirty="0">
                <a:solidFill>
                  <a:srgbClr val="C0504D"/>
                </a:solidFill>
                <a:latin typeface="Constantia" panose="02030602050306030303" pitchFamily="18" charset="0"/>
              </a:rPr>
              <a:t>Wrong voltage </a:t>
            </a:r>
            <a:r>
              <a:rPr lang="en-US" sz="1650" b="1" dirty="0">
                <a:latin typeface="Constantia" panose="02030602050306030303" pitchFamily="18" charset="0"/>
              </a:rPr>
              <a:t>at </a:t>
            </a:r>
            <a:r>
              <a:rPr lang="en-US" sz="1650" b="1" dirty="0">
                <a:solidFill>
                  <a:srgbClr val="1F497D"/>
                </a:solidFill>
                <a:latin typeface="Constantia" panose="02030602050306030303" pitchFamily="18" charset="0"/>
              </a:rPr>
              <a:t>correct phase</a:t>
            </a:r>
            <a:endParaRPr lang="en-GB" sz="1650" b="1" i="1" dirty="0">
              <a:solidFill>
                <a:srgbClr val="1F497D"/>
              </a:solidFill>
              <a:latin typeface="Constantia" panose="02030602050306030303" pitchFamily="18" charset="0"/>
            </a:endParaRPr>
          </a:p>
        </p:txBody>
      </p:sp>
      <p:sp>
        <p:nvSpPr>
          <p:cNvPr id="11" name="TextBox 10"/>
          <p:cNvSpPr txBox="1"/>
          <p:nvPr/>
        </p:nvSpPr>
        <p:spPr>
          <a:xfrm>
            <a:off x="885476" y="5722110"/>
            <a:ext cx="3286664" cy="461665"/>
          </a:xfrm>
          <a:prstGeom prst="rect">
            <a:avLst/>
          </a:prstGeom>
          <a:noFill/>
        </p:spPr>
        <p:txBody>
          <a:bodyPr wrap="square" rtlCol="0">
            <a:spAutoFit/>
          </a:bodyPr>
          <a:lstStyle/>
          <a:p>
            <a:pPr marL="342900" indent="-342900">
              <a:buFont typeface="Symbol" panose="05050102010706020507" pitchFamily="18" charset="2"/>
              <a:buChar char="®"/>
            </a:pPr>
            <a:r>
              <a:rPr lang="en-US" sz="2400" b="1" dirty="0">
                <a:solidFill>
                  <a:srgbClr val="1F497D"/>
                </a:solidFill>
                <a:latin typeface="Constantia" panose="02030602050306030303" pitchFamily="18" charset="0"/>
              </a:rPr>
              <a:t>Matched bunch</a:t>
            </a:r>
            <a:endParaRPr lang="en-GB" sz="2400" b="1" i="1" dirty="0">
              <a:solidFill>
                <a:srgbClr val="1F497D"/>
              </a:solidFill>
              <a:latin typeface="Constantia" panose="02030602050306030303" pitchFamily="18" charset="0"/>
            </a:endParaRPr>
          </a:p>
        </p:txBody>
      </p:sp>
      <p:sp>
        <p:nvSpPr>
          <p:cNvPr id="12" name="TextBox 11"/>
          <p:cNvSpPr txBox="1"/>
          <p:nvPr/>
        </p:nvSpPr>
        <p:spPr>
          <a:xfrm>
            <a:off x="4949060" y="5722110"/>
            <a:ext cx="3286664" cy="830997"/>
          </a:xfrm>
          <a:prstGeom prst="rect">
            <a:avLst/>
          </a:prstGeom>
          <a:noFill/>
        </p:spPr>
        <p:txBody>
          <a:bodyPr wrap="square" rtlCol="0">
            <a:spAutoFit/>
          </a:bodyPr>
          <a:lstStyle/>
          <a:p>
            <a:pPr marL="342900" indent="-342900">
              <a:buFont typeface="Symbol" panose="05050102010706020507" pitchFamily="18" charset="2"/>
              <a:buChar char="®"/>
            </a:pPr>
            <a:r>
              <a:rPr lang="en-US" sz="2400" b="1" dirty="0">
                <a:solidFill>
                  <a:srgbClr val="1F497D"/>
                </a:solidFill>
                <a:latin typeface="Constantia" panose="02030602050306030303" pitchFamily="18" charset="0"/>
              </a:rPr>
              <a:t>Breathing bunch (quadrupole)</a:t>
            </a:r>
          </a:p>
        </p:txBody>
      </p:sp>
    </p:spTree>
    <p:extLst>
      <p:ext uri="{BB962C8B-B14F-4D97-AF65-F5344CB8AC3E}">
        <p14:creationId xmlns:p14="http://schemas.microsoft.com/office/powerpoint/2010/main" val="674150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334"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33334" fill="hold"/>
                                        <p:tgtEl>
                                          <p:spTgt spid="13"/>
                                        </p:tgtEl>
                                      </p:cBhvr>
                                    </p:cmd>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1" fill="hold" display="0">
                  <p:stCondLst>
                    <p:cond delay="indefinite"/>
                  </p:stCondLst>
                </p:cTn>
                <p:tgtEl>
                  <p:spTgt spid="2"/>
                </p:tgtEl>
              </p:cMediaNode>
            </p:video>
            <p:video>
              <p:cMediaNode vol="80000">
                <p:cTn id="22" fill="hold" display="0">
                  <p:stCondLst>
                    <p:cond delay="indefinite"/>
                  </p:stCondLst>
                </p:cTn>
                <p:tgtEl>
                  <p:spTgt spid="13"/>
                </p:tgtEl>
              </p:cMediaNode>
            </p:video>
          </p:childTnLst>
        </p:cTn>
      </p:par>
    </p:tnLst>
    <p:bldLst>
      <p:bldP spid="11"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DipoleOscillationEnergyError">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635724" y="2203200"/>
            <a:ext cx="3600000" cy="3600000"/>
          </a:xfrm>
          <a:prstGeom prst="rect">
            <a:avLst/>
          </a:prstGeom>
        </p:spPr>
      </p:pic>
      <p:pic>
        <p:nvPicPr>
          <p:cNvPr id="13" name="DipoleOscillation">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572890" y="2203200"/>
            <a:ext cx="3600000" cy="36000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Tracking of a single bunch</a:t>
            </a:r>
          </a:p>
        </p:txBody>
      </p:sp>
      <p:sp>
        <p:nvSpPr>
          <p:cNvPr id="3" name="Rectangle 7"/>
          <p:cNvSpPr>
            <a:spLocks noChangeArrowheads="1"/>
          </p:cNvSpPr>
          <p:nvPr/>
        </p:nvSpPr>
        <p:spPr bwMode="auto">
          <a:xfrm>
            <a:off x="503238" y="673637"/>
            <a:ext cx="8137526"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Set-up bunch with parabolic distribution: </a:t>
            </a:r>
            <a:r>
              <a:rPr lang="en-GB" b="1" dirty="0" err="1">
                <a:solidFill>
                  <a:srgbClr val="C0504D"/>
                </a:solidFill>
                <a:latin typeface="Courier New" panose="02070309020205020404" pitchFamily="49" charset="0"/>
                <a:cs typeface="Courier New" panose="02070309020205020404" pitchFamily="49" charset="0"/>
                <a:sym typeface="Wingdings" pitchFamily="2" charset="2"/>
              </a:rPr>
              <a:t>generate_bunch</a:t>
            </a:r>
            <a:endParaRPr lang="en-GB" b="1" dirty="0">
              <a:solidFill>
                <a:srgbClr val="C0504D"/>
              </a:solidFill>
              <a:latin typeface="Courier New" panose="02070309020205020404" pitchFamily="49" charset="0"/>
              <a:cs typeface="Courier New" panose="02070309020205020404" pitchFamily="49"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Most simple case: single harmonic RF without acceleration</a:t>
            </a:r>
          </a:p>
        </p:txBody>
      </p:sp>
      <p:sp>
        <p:nvSpPr>
          <p:cNvPr id="7" name="TextBox 6"/>
          <p:cNvSpPr txBox="1"/>
          <p:nvPr/>
        </p:nvSpPr>
        <p:spPr>
          <a:xfrm>
            <a:off x="885476" y="1927755"/>
            <a:ext cx="3564684" cy="353943"/>
          </a:xfrm>
          <a:prstGeom prst="rect">
            <a:avLst/>
          </a:prstGeom>
          <a:noFill/>
        </p:spPr>
        <p:txBody>
          <a:bodyPr wrap="square" rtlCol="0">
            <a:spAutoFit/>
          </a:bodyPr>
          <a:lstStyle/>
          <a:p>
            <a:r>
              <a:rPr lang="en-US" sz="1650" b="1" dirty="0">
                <a:solidFill>
                  <a:srgbClr val="1F497D"/>
                </a:solidFill>
                <a:latin typeface="Constantia" panose="02030602050306030303" pitchFamily="18" charset="0"/>
              </a:rPr>
              <a:t>Correct voltage </a:t>
            </a:r>
            <a:r>
              <a:rPr lang="en-US" sz="1650" b="1" dirty="0">
                <a:latin typeface="Constantia" panose="02030602050306030303" pitchFamily="18" charset="0"/>
              </a:rPr>
              <a:t>at </a:t>
            </a:r>
            <a:r>
              <a:rPr lang="en-US" sz="1650" b="1" dirty="0">
                <a:solidFill>
                  <a:srgbClr val="C0504D"/>
                </a:solidFill>
                <a:latin typeface="Constantia" panose="02030602050306030303" pitchFamily="18" charset="0"/>
              </a:rPr>
              <a:t>wrong phase</a:t>
            </a:r>
            <a:endParaRPr lang="en-GB" sz="1650" b="1" i="1" dirty="0">
              <a:solidFill>
                <a:srgbClr val="C0504D"/>
              </a:solidFill>
              <a:latin typeface="Constantia" panose="02030602050306030303" pitchFamily="18" charset="0"/>
            </a:endParaRPr>
          </a:p>
        </p:txBody>
      </p:sp>
      <p:sp>
        <p:nvSpPr>
          <p:cNvPr id="10" name="TextBox 9"/>
          <p:cNvSpPr txBox="1"/>
          <p:nvPr/>
        </p:nvSpPr>
        <p:spPr>
          <a:xfrm>
            <a:off x="4940639" y="1927755"/>
            <a:ext cx="3564684" cy="353943"/>
          </a:xfrm>
          <a:prstGeom prst="rect">
            <a:avLst/>
          </a:prstGeom>
          <a:noFill/>
        </p:spPr>
        <p:txBody>
          <a:bodyPr wrap="square" rtlCol="0">
            <a:spAutoFit/>
          </a:bodyPr>
          <a:lstStyle/>
          <a:p>
            <a:r>
              <a:rPr lang="en-US" sz="1650" b="1" dirty="0">
                <a:solidFill>
                  <a:srgbClr val="1F497D"/>
                </a:solidFill>
                <a:latin typeface="Constantia" panose="02030602050306030303" pitchFamily="18" charset="0"/>
              </a:rPr>
              <a:t>All correct, but </a:t>
            </a:r>
            <a:r>
              <a:rPr lang="en-US" sz="1650" b="1" dirty="0">
                <a:solidFill>
                  <a:srgbClr val="C0504D"/>
                </a:solidFill>
                <a:latin typeface="Constantia" panose="02030602050306030303" pitchFamily="18" charset="0"/>
              </a:rPr>
              <a:t>wrong energy</a:t>
            </a:r>
            <a:endParaRPr lang="en-GB" sz="1650" b="1" i="1" dirty="0">
              <a:solidFill>
                <a:srgbClr val="C0504D"/>
              </a:solidFill>
              <a:latin typeface="Constantia" panose="02030602050306030303" pitchFamily="18" charset="0"/>
            </a:endParaRPr>
          </a:p>
        </p:txBody>
      </p:sp>
      <p:sp>
        <p:nvSpPr>
          <p:cNvPr id="11" name="TextBox 10"/>
          <p:cNvSpPr txBox="1"/>
          <p:nvPr/>
        </p:nvSpPr>
        <p:spPr>
          <a:xfrm>
            <a:off x="503239" y="5722110"/>
            <a:ext cx="7848600" cy="830997"/>
          </a:xfrm>
          <a:prstGeom prst="rect">
            <a:avLst/>
          </a:prstGeom>
          <a:noFill/>
        </p:spPr>
        <p:txBody>
          <a:bodyPr wrap="square" rtlCol="0">
            <a:spAutoFit/>
          </a:bodyPr>
          <a:lstStyle/>
          <a:p>
            <a:pPr marL="342900" indent="-342900">
              <a:buFont typeface="Symbol" panose="05050102010706020507" pitchFamily="18" charset="2"/>
              <a:buChar char="®"/>
            </a:pPr>
            <a:r>
              <a:rPr lang="en-US" sz="2400" b="1" dirty="0">
                <a:solidFill>
                  <a:srgbClr val="1F497D"/>
                </a:solidFill>
                <a:latin typeface="Constantia" panose="02030602050306030303" pitchFamily="18" charset="0"/>
              </a:rPr>
              <a:t>Dipole oscillations</a:t>
            </a:r>
          </a:p>
          <a:p>
            <a:pPr marL="342900" indent="-342900">
              <a:buFont typeface="Symbol" panose="05050102010706020507" pitchFamily="18" charset="2"/>
              <a:buChar char="®"/>
            </a:pPr>
            <a:r>
              <a:rPr lang="en-US" sz="2400" b="1" dirty="0">
                <a:solidFill>
                  <a:srgbClr val="1F497D"/>
                </a:solidFill>
                <a:latin typeface="Constantia" panose="02030602050306030303" pitchFamily="18" charset="0"/>
              </a:rPr>
              <a:t>Phase and energy offset for example at injection</a:t>
            </a:r>
          </a:p>
        </p:txBody>
      </p:sp>
    </p:spTree>
    <p:extLst>
      <p:ext uri="{BB962C8B-B14F-4D97-AF65-F5344CB8AC3E}">
        <p14:creationId xmlns:p14="http://schemas.microsoft.com/office/powerpoint/2010/main" val="4275508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334"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33334" fill="hold"/>
                                        <p:tgtEl>
                                          <p:spTgt spid="8"/>
                                        </p:tgtEl>
                                      </p:cBhvr>
                                    </p:cmd>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6" fill="hold" display="0">
                  <p:stCondLst>
                    <p:cond delay="indefinite"/>
                  </p:stCondLst>
                </p:cTn>
                <p:tgtEl>
                  <p:spTgt spid="13"/>
                </p:tgtEl>
              </p:cMediaNode>
            </p:video>
            <p:video>
              <p:cMediaNode vol="80000">
                <p:cTn id="17" fill="hold" display="0">
                  <p:stCondLst>
                    <p:cond delay="indefinite"/>
                  </p:stCondLst>
                </p:cTn>
                <p:tgtEl>
                  <p:spTgt spid="8"/>
                </p:tgtEl>
              </p:cMediaNode>
            </p:video>
          </p:childTnLst>
        </p:cTn>
      </p:par>
    </p:tnLst>
    <p:bldLst>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A picture containing shape&#10;&#10;Description automatically generated">
            <a:extLst>
              <a:ext uri="{FF2B5EF4-FFF2-40B4-BE49-F238E27FC236}">
                <a16:creationId xmlns:a16="http://schemas.microsoft.com/office/drawing/2014/main" id="{1F052B1B-596A-435A-8E3D-772FCCFA7B2C}"/>
              </a:ext>
            </a:extLst>
          </p:cNvPr>
          <p:cNvPicPr>
            <a:picLocks noChangeAspect="1"/>
          </p:cNvPicPr>
          <p:nvPr/>
        </p:nvPicPr>
        <p:blipFill rotWithShape="1">
          <a:blip r:embed="rId2">
            <a:clrChange>
              <a:clrFrom>
                <a:srgbClr val="FFFFFF"/>
              </a:clrFrom>
              <a:clrTo>
                <a:srgbClr val="FFFFFF">
                  <a:alpha val="0"/>
                </a:srgbClr>
              </a:clrTo>
            </a:clrChange>
          </a:blip>
          <a:srcRect r="37796"/>
          <a:stretch/>
        </p:blipFill>
        <p:spPr>
          <a:xfrm>
            <a:off x="3123597" y="2301728"/>
            <a:ext cx="2974612" cy="6948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Getting closer to reality</a:t>
            </a:r>
          </a:p>
        </p:txBody>
      </p:sp>
      <p:sp>
        <p:nvSpPr>
          <p:cNvPr id="3" name="Rectangle 7"/>
          <p:cNvSpPr>
            <a:spLocks noChangeArrowheads="1"/>
          </p:cNvSpPr>
          <p:nvPr/>
        </p:nvSpPr>
        <p:spPr bwMode="auto">
          <a:xfrm>
            <a:off x="503238" y="694419"/>
            <a:ext cx="8137526" cy="838200"/>
          </a:xfrm>
          <a:prstGeom prst="rect">
            <a:avLst/>
          </a:prstGeom>
          <a:noFill/>
          <a:ln w="9525">
            <a:noFill/>
            <a:miter lim="800000"/>
            <a:headEnd/>
            <a:tailEnd/>
          </a:ln>
          <a:effectLst/>
        </p:spPr>
        <p:txBody>
          <a:bodyPr/>
          <a:lstStyle/>
          <a:p>
            <a:pPr marL="342900" indent="-342900">
              <a:spcBef>
                <a:spcPct val="20000"/>
              </a:spcBef>
              <a:buClr>
                <a:schemeClr val="tx1"/>
              </a:buClr>
              <a:buFont typeface="Symbol" panose="05050102010706020507" pitchFamily="18" charset="2"/>
              <a:buChar char="®"/>
            </a:pPr>
            <a:r>
              <a:rPr lang="en-GB" sz="2400" b="1" dirty="0">
                <a:latin typeface="Constantia" pitchFamily="18" charset="0"/>
                <a:cs typeface="Times New Roman" pitchFamily="18" charset="0"/>
                <a:sym typeface="Wingdings" pitchFamily="2" charset="2"/>
              </a:rPr>
              <a:t>State-of-the-art </a:t>
            </a:r>
            <a:r>
              <a:rPr lang="en-GB" sz="2400" b="1">
                <a:latin typeface="Constantia" pitchFamily="18" charset="0"/>
                <a:cs typeface="Times New Roman" pitchFamily="18" charset="0"/>
                <a:sym typeface="Wingdings" pitchFamily="2" charset="2"/>
              </a:rPr>
              <a:t>tracking may include </a:t>
            </a:r>
            <a:r>
              <a:rPr lang="en-GB" sz="2400" b="1" dirty="0">
                <a:latin typeface="Constantia" pitchFamily="18" charset="0"/>
                <a:cs typeface="Times New Roman" pitchFamily="18" charset="0"/>
                <a:sym typeface="Wingdings" pitchFamily="2" charset="2"/>
              </a:rPr>
              <a:t>much more</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238" y="4799105"/>
            <a:ext cx="8188764" cy="344242"/>
          </a:xfrm>
          <a:prstGeom prst="rect">
            <a:avLst/>
          </a:prstGeom>
        </p:spPr>
      </p:pic>
      <p:grpSp>
        <p:nvGrpSpPr>
          <p:cNvPr id="5" name="Group 4"/>
          <p:cNvGrpSpPr/>
          <p:nvPr/>
        </p:nvGrpSpPr>
        <p:grpSpPr>
          <a:xfrm>
            <a:off x="2798376" y="2794000"/>
            <a:ext cx="2908745" cy="1984188"/>
            <a:chOff x="2798376" y="2794000"/>
            <a:chExt cx="2908745" cy="1984188"/>
          </a:xfrm>
        </p:grpSpPr>
        <p:sp>
          <p:nvSpPr>
            <p:cNvPr id="2" name="TextBox 1"/>
            <p:cNvSpPr txBox="1"/>
            <p:nvPr/>
          </p:nvSpPr>
          <p:spPr>
            <a:xfrm>
              <a:off x="2798376" y="3475428"/>
              <a:ext cx="2908745" cy="646331"/>
            </a:xfrm>
            <a:prstGeom prst="rect">
              <a:avLst/>
            </a:prstGeom>
            <a:noFill/>
          </p:spPr>
          <p:txBody>
            <a:bodyPr wrap="none" rtlCol="0">
              <a:spAutoFit/>
            </a:bodyPr>
            <a:lstStyle/>
            <a:p>
              <a:pPr algn="ctr"/>
              <a:r>
                <a:rPr lang="en-GB" b="1" dirty="0">
                  <a:latin typeface="Constantia" panose="02030602050306030303" pitchFamily="18" charset="0"/>
                </a:rPr>
                <a:t>Multiple RF systems with</a:t>
              </a:r>
              <a:br>
                <a:rPr lang="en-GB" b="1" dirty="0">
                  <a:latin typeface="Constantia" panose="02030602050306030303" pitchFamily="18" charset="0"/>
                </a:rPr>
              </a:br>
              <a:r>
                <a:rPr lang="en-GB" b="1" dirty="0">
                  <a:latin typeface="Constantia" panose="02030602050306030303" pitchFamily="18" charset="0"/>
                </a:rPr>
                <a:t>changing parameters</a:t>
              </a:r>
            </a:p>
          </p:txBody>
        </p:sp>
        <p:cxnSp>
          <p:nvCxnSpPr>
            <p:cNvPr id="17" name="Straight Arrow Connector 16"/>
            <p:cNvCxnSpPr>
              <a:stCxn id="2" idx="0"/>
            </p:cNvCxnSpPr>
            <p:nvPr/>
          </p:nvCxnSpPr>
          <p:spPr>
            <a:xfrm flipV="1">
              <a:off x="4252749" y="2794000"/>
              <a:ext cx="839951" cy="681428"/>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 idx="2"/>
            </p:cNvCxnSpPr>
            <p:nvPr/>
          </p:nvCxnSpPr>
          <p:spPr>
            <a:xfrm flipH="1">
              <a:off x="3532095" y="4121759"/>
              <a:ext cx="720654" cy="656429"/>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grpSp>
      <p:grpSp>
        <p:nvGrpSpPr>
          <p:cNvPr id="4" name="Group 3"/>
          <p:cNvGrpSpPr/>
          <p:nvPr/>
        </p:nvGrpSpPr>
        <p:grpSpPr>
          <a:xfrm>
            <a:off x="2347594" y="1447863"/>
            <a:ext cx="3066235" cy="923330"/>
            <a:chOff x="2347594" y="1447863"/>
            <a:chExt cx="3066235" cy="923330"/>
          </a:xfrm>
        </p:grpSpPr>
        <p:sp>
          <p:nvSpPr>
            <p:cNvPr id="11" name="TextBox 10"/>
            <p:cNvSpPr txBox="1"/>
            <p:nvPr/>
          </p:nvSpPr>
          <p:spPr>
            <a:xfrm>
              <a:off x="2347594" y="1447863"/>
              <a:ext cx="2324186" cy="923330"/>
            </a:xfrm>
            <a:prstGeom prst="rect">
              <a:avLst/>
            </a:prstGeom>
            <a:noFill/>
          </p:spPr>
          <p:txBody>
            <a:bodyPr wrap="square" rtlCol="0">
              <a:spAutoFit/>
            </a:bodyPr>
            <a:lstStyle/>
            <a:p>
              <a:pPr algn="ctr"/>
              <a:r>
                <a:rPr lang="en-GB" b="1" dirty="0">
                  <a:latin typeface="Constantia" panose="02030602050306030303" pitchFamily="18" charset="0"/>
                </a:rPr>
                <a:t>Non-linear phase slip factor, e.g. transition</a:t>
              </a:r>
            </a:p>
          </p:txBody>
        </p:sp>
        <p:cxnSp>
          <p:nvCxnSpPr>
            <p:cNvPr id="28" name="Straight Arrow Connector 27"/>
            <p:cNvCxnSpPr/>
            <p:nvPr/>
          </p:nvCxnSpPr>
          <p:spPr>
            <a:xfrm>
              <a:off x="4563763" y="1828441"/>
              <a:ext cx="850066" cy="489466"/>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grpSp>
      <p:grpSp>
        <p:nvGrpSpPr>
          <p:cNvPr id="7" name="Group 6"/>
          <p:cNvGrpSpPr/>
          <p:nvPr/>
        </p:nvGrpSpPr>
        <p:grpSpPr>
          <a:xfrm>
            <a:off x="5601299" y="3125022"/>
            <a:ext cx="2456348" cy="1614797"/>
            <a:chOff x="5601299" y="3125022"/>
            <a:chExt cx="2456348" cy="1614797"/>
          </a:xfrm>
        </p:grpSpPr>
        <p:sp>
          <p:nvSpPr>
            <p:cNvPr id="13" name="TextBox 12"/>
            <p:cNvSpPr txBox="1"/>
            <p:nvPr/>
          </p:nvSpPr>
          <p:spPr>
            <a:xfrm>
              <a:off x="5601299" y="3125022"/>
              <a:ext cx="2456348" cy="1200329"/>
            </a:xfrm>
            <a:prstGeom prst="rect">
              <a:avLst/>
            </a:prstGeom>
            <a:noFill/>
          </p:spPr>
          <p:txBody>
            <a:bodyPr wrap="square" rtlCol="0">
              <a:spAutoFit/>
            </a:bodyPr>
            <a:lstStyle/>
            <a:p>
              <a:pPr algn="ctr"/>
              <a:r>
                <a:rPr lang="en-GB" b="1" dirty="0">
                  <a:latin typeface="Constantia" panose="02030602050306030303" pitchFamily="18" charset="0"/>
                </a:rPr>
                <a:t>Energy loss: synchrotron radiation or impedances</a:t>
              </a:r>
            </a:p>
          </p:txBody>
        </p:sp>
        <p:cxnSp>
          <p:nvCxnSpPr>
            <p:cNvPr id="31" name="Straight Arrow Connector 30"/>
            <p:cNvCxnSpPr>
              <a:stCxn id="13" idx="2"/>
            </p:cNvCxnSpPr>
            <p:nvPr/>
          </p:nvCxnSpPr>
          <p:spPr>
            <a:xfrm flipH="1">
              <a:off x="6805481" y="4325351"/>
              <a:ext cx="23992" cy="414468"/>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7080077" y="2576909"/>
            <a:ext cx="1736309" cy="2162910"/>
            <a:chOff x="7080077" y="2576909"/>
            <a:chExt cx="1736309" cy="2162910"/>
          </a:xfrm>
        </p:grpSpPr>
        <p:sp>
          <p:nvSpPr>
            <p:cNvPr id="9" name="TextBox 8"/>
            <p:cNvSpPr txBox="1"/>
            <p:nvPr/>
          </p:nvSpPr>
          <p:spPr>
            <a:xfrm>
              <a:off x="7080077" y="2576909"/>
              <a:ext cx="1736309" cy="646331"/>
            </a:xfrm>
            <a:prstGeom prst="rect">
              <a:avLst/>
            </a:prstGeom>
            <a:noFill/>
          </p:spPr>
          <p:txBody>
            <a:bodyPr wrap="none" rtlCol="0">
              <a:spAutoFit/>
            </a:bodyPr>
            <a:lstStyle/>
            <a:p>
              <a:pPr algn="ctr"/>
              <a:r>
                <a:rPr lang="en-GB" b="1" dirty="0">
                  <a:latin typeface="Constantia" panose="02030602050306030303" pitchFamily="18" charset="0"/>
                </a:rPr>
                <a:t>Beam induced</a:t>
              </a:r>
              <a:br>
                <a:rPr lang="en-GB" b="1" dirty="0">
                  <a:latin typeface="Constantia" panose="02030602050306030303" pitchFamily="18" charset="0"/>
                </a:rPr>
              </a:br>
              <a:r>
                <a:rPr lang="en-GB" b="1" dirty="0">
                  <a:latin typeface="Constantia" panose="02030602050306030303" pitchFamily="18" charset="0"/>
                </a:rPr>
                <a:t>voltage</a:t>
              </a:r>
            </a:p>
          </p:txBody>
        </p:sp>
        <p:cxnSp>
          <p:nvCxnSpPr>
            <p:cNvPr id="33" name="Straight Arrow Connector 32"/>
            <p:cNvCxnSpPr/>
            <p:nvPr/>
          </p:nvCxnSpPr>
          <p:spPr>
            <a:xfrm flipH="1">
              <a:off x="8127654" y="3241140"/>
              <a:ext cx="37530" cy="1498679"/>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4780351" y="5170242"/>
            <a:ext cx="1546194" cy="848869"/>
            <a:chOff x="4780351" y="5170242"/>
            <a:chExt cx="1546194" cy="848869"/>
          </a:xfrm>
        </p:grpSpPr>
        <p:sp>
          <p:nvSpPr>
            <p:cNvPr id="8" name="TextBox 7"/>
            <p:cNvSpPr txBox="1"/>
            <p:nvPr/>
          </p:nvSpPr>
          <p:spPr>
            <a:xfrm>
              <a:off x="4780351" y="5649779"/>
              <a:ext cx="1546194" cy="369332"/>
            </a:xfrm>
            <a:prstGeom prst="rect">
              <a:avLst/>
            </a:prstGeom>
            <a:noFill/>
          </p:spPr>
          <p:txBody>
            <a:bodyPr wrap="none" rtlCol="0">
              <a:spAutoFit/>
            </a:bodyPr>
            <a:lstStyle/>
            <a:p>
              <a:pPr algn="ctr"/>
              <a:r>
                <a:rPr lang="en-GB" b="1" dirty="0">
                  <a:latin typeface="Constantia" panose="02030602050306030303" pitchFamily="18" charset="0"/>
                </a:rPr>
                <a:t>Acceleration</a:t>
              </a:r>
            </a:p>
          </p:txBody>
        </p:sp>
        <p:cxnSp>
          <p:nvCxnSpPr>
            <p:cNvPr id="35" name="Straight Arrow Connector 34"/>
            <p:cNvCxnSpPr/>
            <p:nvPr/>
          </p:nvCxnSpPr>
          <p:spPr>
            <a:xfrm flipV="1">
              <a:off x="5571378" y="5170242"/>
              <a:ext cx="41431" cy="506432"/>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811050" y="5056094"/>
            <a:ext cx="3441699" cy="1519451"/>
            <a:chOff x="811050" y="5056094"/>
            <a:chExt cx="3441699" cy="1519451"/>
          </a:xfrm>
        </p:grpSpPr>
        <p:sp>
          <p:nvSpPr>
            <p:cNvPr id="12" name="TextBox 11"/>
            <p:cNvSpPr txBox="1"/>
            <p:nvPr/>
          </p:nvSpPr>
          <p:spPr>
            <a:xfrm>
              <a:off x="811050" y="5652215"/>
              <a:ext cx="3441699" cy="923330"/>
            </a:xfrm>
            <a:prstGeom prst="rect">
              <a:avLst/>
            </a:prstGeom>
            <a:noFill/>
          </p:spPr>
          <p:txBody>
            <a:bodyPr wrap="square" rtlCol="0">
              <a:spAutoFit/>
            </a:bodyPr>
            <a:lstStyle/>
            <a:p>
              <a:pPr algn="ctr"/>
              <a:r>
                <a:rPr lang="en-GB" b="1" dirty="0">
                  <a:latin typeface="Constantia" panose="02030602050306030303" pitchFamily="18" charset="0"/>
                </a:rPr>
                <a:t>Global regulation loops for beam phase and radial position</a:t>
              </a:r>
            </a:p>
          </p:txBody>
        </p:sp>
        <p:cxnSp>
          <p:nvCxnSpPr>
            <p:cNvPr id="39" name="Straight Arrow Connector 38"/>
            <p:cNvCxnSpPr/>
            <p:nvPr/>
          </p:nvCxnSpPr>
          <p:spPr>
            <a:xfrm flipV="1">
              <a:off x="2347595" y="5056094"/>
              <a:ext cx="1162092" cy="59447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023170" y="5143347"/>
            <a:ext cx="1850123" cy="1152763"/>
            <a:chOff x="7023170" y="5143347"/>
            <a:chExt cx="1850123" cy="1152763"/>
          </a:xfrm>
        </p:grpSpPr>
        <p:sp>
          <p:nvSpPr>
            <p:cNvPr id="10" name="TextBox 9"/>
            <p:cNvSpPr txBox="1"/>
            <p:nvPr/>
          </p:nvSpPr>
          <p:spPr>
            <a:xfrm>
              <a:off x="7023170" y="5649779"/>
              <a:ext cx="1850123" cy="646331"/>
            </a:xfrm>
            <a:prstGeom prst="rect">
              <a:avLst/>
            </a:prstGeom>
            <a:noFill/>
          </p:spPr>
          <p:txBody>
            <a:bodyPr wrap="none" rtlCol="0">
              <a:spAutoFit/>
            </a:bodyPr>
            <a:lstStyle/>
            <a:p>
              <a:pPr algn="ctr"/>
              <a:r>
                <a:rPr lang="en-GB" b="1" dirty="0">
                  <a:latin typeface="Constantia" panose="02030602050306030303" pitchFamily="18" charset="0"/>
                </a:rPr>
                <a:t>Feedbacks</a:t>
              </a:r>
              <a:br>
                <a:rPr lang="en-GB" b="1" dirty="0">
                  <a:latin typeface="Constantia" panose="02030602050306030303" pitchFamily="18" charset="0"/>
                </a:rPr>
              </a:br>
              <a:r>
                <a:rPr lang="en-GB" b="1" dirty="0">
                  <a:latin typeface="Constantia" panose="02030602050306030303" pitchFamily="18" charset="0"/>
                </a:rPr>
                <a:t>around cavities</a:t>
              </a:r>
            </a:p>
          </p:txBody>
        </p:sp>
        <p:cxnSp>
          <p:nvCxnSpPr>
            <p:cNvPr id="42" name="Straight Arrow Connector 41"/>
            <p:cNvCxnSpPr/>
            <p:nvPr/>
          </p:nvCxnSpPr>
          <p:spPr>
            <a:xfrm flipV="1">
              <a:off x="8057647" y="5143347"/>
              <a:ext cx="70007" cy="561575"/>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4082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out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up)">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Longitudinal tracking codes</a:t>
            </a:r>
          </a:p>
        </p:txBody>
      </p:sp>
      <p:graphicFrame>
        <p:nvGraphicFramePr>
          <p:cNvPr id="2" name="Table 1"/>
          <p:cNvGraphicFramePr>
            <a:graphicFrameLocks noGrp="1"/>
          </p:cNvGraphicFramePr>
          <p:nvPr>
            <p:extLst>
              <p:ext uri="{D42A27DB-BD31-4B8C-83A1-F6EECF244321}">
                <p14:modId xmlns:p14="http://schemas.microsoft.com/office/powerpoint/2010/main" val="1584099577"/>
              </p:ext>
            </p:extLst>
          </p:nvPr>
        </p:nvGraphicFramePr>
        <p:xfrm>
          <a:off x="503237" y="1467972"/>
          <a:ext cx="7751763" cy="5156200"/>
        </p:xfrm>
        <a:graphic>
          <a:graphicData uri="http://schemas.openxmlformats.org/drawingml/2006/table">
            <a:tbl>
              <a:tblPr firstRow="1" bandRow="1">
                <a:tableStyleId>{5C22544A-7EE6-4342-B048-85BDC9FD1C3A}</a:tableStyleId>
              </a:tblPr>
              <a:tblGrid>
                <a:gridCol w="1318062">
                  <a:extLst>
                    <a:ext uri="{9D8B030D-6E8A-4147-A177-3AD203B41FA5}">
                      <a16:colId xmlns:a16="http://schemas.microsoft.com/office/drawing/2014/main" val="3996724390"/>
                    </a:ext>
                  </a:extLst>
                </a:gridCol>
                <a:gridCol w="6433701">
                  <a:extLst>
                    <a:ext uri="{9D8B030D-6E8A-4147-A177-3AD203B41FA5}">
                      <a16:colId xmlns:a16="http://schemas.microsoft.com/office/drawing/2014/main" val="1724241671"/>
                    </a:ext>
                  </a:extLst>
                </a:gridCol>
              </a:tblGrid>
              <a:tr h="0">
                <a:tc>
                  <a:txBody>
                    <a:bodyPr/>
                    <a:lstStyle/>
                    <a:p>
                      <a:r>
                        <a:rPr lang="en-GB" dirty="0">
                          <a:latin typeface="Constantia" panose="02030602050306030303" pitchFamily="18" charset="0"/>
                        </a:rPr>
                        <a:t>Name</a:t>
                      </a:r>
                    </a:p>
                  </a:txBody>
                  <a:tcPr/>
                </a:tc>
                <a:tc>
                  <a:txBody>
                    <a:bodyPr/>
                    <a:lstStyle/>
                    <a:p>
                      <a:r>
                        <a:rPr lang="en-GB" dirty="0">
                          <a:latin typeface="Constantia" panose="02030602050306030303" pitchFamily="18" charset="0"/>
                        </a:rPr>
                        <a:t>Remarks</a:t>
                      </a:r>
                    </a:p>
                  </a:txBody>
                  <a:tcPr/>
                </a:tc>
                <a:extLst>
                  <a:ext uri="{0D108BD9-81ED-4DB2-BD59-A6C34878D82A}">
                    <a16:rowId xmlns:a16="http://schemas.microsoft.com/office/drawing/2014/main" val="3982746820"/>
                  </a:ext>
                </a:extLst>
              </a:tr>
              <a:tr h="370840">
                <a:tc>
                  <a:txBody>
                    <a:bodyPr/>
                    <a:lstStyle/>
                    <a:p>
                      <a:r>
                        <a:rPr lang="en-GB" dirty="0" err="1">
                          <a:latin typeface="Constantia" panose="02030602050306030303" pitchFamily="18" charset="0"/>
                        </a:rPr>
                        <a:t>BLonD</a:t>
                      </a:r>
                      <a:endParaRPr lang="en-GB" dirty="0">
                        <a:latin typeface="Constantia" panose="02030602050306030303" pitchFamily="18" charset="0"/>
                      </a:endParaRPr>
                    </a:p>
                  </a:txBody>
                  <a:tcPr/>
                </a:tc>
                <a:tc>
                  <a:txBody>
                    <a:bodyPr/>
                    <a:lstStyle/>
                    <a:p>
                      <a:pPr marL="285750" indent="-285750">
                        <a:buFont typeface="Arial" panose="020B0604020202020204" pitchFamily="34" charset="0"/>
                        <a:buChar char="•"/>
                      </a:pPr>
                      <a:r>
                        <a:rPr lang="en-GB" dirty="0">
                          <a:latin typeface="Constantia" panose="02030602050306030303" pitchFamily="18" charset="0"/>
                        </a:rPr>
                        <a:t>Widely</a:t>
                      </a:r>
                      <a:r>
                        <a:rPr lang="en-GB" baseline="0" dirty="0">
                          <a:latin typeface="Constantia" panose="02030602050306030303" pitchFamily="18" charset="0"/>
                        </a:rPr>
                        <a:t> used at CERN</a:t>
                      </a:r>
                    </a:p>
                    <a:p>
                      <a:pPr marL="285750" indent="-285750">
                        <a:buFont typeface="Arial" panose="020B0604020202020204" pitchFamily="34" charset="0"/>
                        <a:buChar char="•"/>
                      </a:pPr>
                      <a:r>
                        <a:rPr lang="en-GB" baseline="0" dirty="0">
                          <a:latin typeface="Constantia" panose="02030602050306030303" pitchFamily="18" charset="0"/>
                        </a:rPr>
                        <a:t>Complex RF manipulations and feedbacks</a:t>
                      </a:r>
                    </a:p>
                    <a:p>
                      <a:pPr marL="285750" indent="-285750">
                        <a:buFont typeface="Arial" panose="020B0604020202020204" pitchFamily="34" charset="0"/>
                        <a:buChar char="•"/>
                      </a:pPr>
                      <a:r>
                        <a:rPr lang="en-GB" baseline="0" dirty="0">
                          <a:latin typeface="Constantia" panose="02030602050306030303" pitchFamily="18" charset="0"/>
                        </a:rPr>
                        <a:t>Longitudinal intensity effects</a:t>
                      </a:r>
                    </a:p>
                    <a:p>
                      <a:pPr marL="0" indent="0" algn="r">
                        <a:buFont typeface="Arial" panose="020B0604020202020204" pitchFamily="34" charset="0"/>
                        <a:buNone/>
                      </a:pPr>
                      <a:r>
                        <a:rPr lang="en-GB" sz="1600" dirty="0">
                          <a:latin typeface="Constantia" panose="02030602050306030303" pitchFamily="18" charset="0"/>
                          <a:hlinkClick r:id="rId2"/>
                        </a:rPr>
                        <a:t>http://blond.web.cern.ch/</a:t>
                      </a:r>
                      <a:endParaRPr lang="en-GB" sz="1600" dirty="0">
                        <a:latin typeface="Constantia" panose="02030602050306030303" pitchFamily="18" charset="0"/>
                      </a:endParaRPr>
                    </a:p>
                  </a:txBody>
                  <a:tcPr/>
                </a:tc>
                <a:extLst>
                  <a:ext uri="{0D108BD9-81ED-4DB2-BD59-A6C34878D82A}">
                    <a16:rowId xmlns:a16="http://schemas.microsoft.com/office/drawing/2014/main" val="3314061331"/>
                  </a:ext>
                </a:extLst>
              </a:tr>
              <a:tr h="370840">
                <a:tc>
                  <a:txBody>
                    <a:bodyPr/>
                    <a:lstStyle/>
                    <a:p>
                      <a:r>
                        <a:rPr lang="en-GB" dirty="0">
                          <a:latin typeface="Constantia" panose="02030602050306030303" pitchFamily="18" charset="0"/>
                        </a:rPr>
                        <a:t>ESME</a:t>
                      </a:r>
                    </a:p>
                  </a:txBody>
                  <a:tcPr/>
                </a:tc>
                <a:tc>
                  <a:txBody>
                    <a:bodyPr/>
                    <a:lstStyle/>
                    <a:p>
                      <a:pPr marL="285750" indent="-285750">
                        <a:buFont typeface="Arial" panose="020B0604020202020204" pitchFamily="34" charset="0"/>
                        <a:buChar char="•"/>
                      </a:pPr>
                      <a:r>
                        <a:rPr lang="en-GB" dirty="0">
                          <a:latin typeface="Constantia" panose="02030602050306030303" pitchFamily="18" charset="0"/>
                        </a:rPr>
                        <a:t>Longitudinal work horse code</a:t>
                      </a:r>
                      <a:r>
                        <a:rPr lang="en-GB" baseline="0" dirty="0">
                          <a:latin typeface="Constantia" panose="02030602050306030303" pitchFamily="18" charset="0"/>
                        </a:rPr>
                        <a:t> for many years</a:t>
                      </a:r>
                    </a:p>
                    <a:p>
                      <a:pPr marL="285750" indent="-285750">
                        <a:buFont typeface="Arial" panose="020B0604020202020204" pitchFamily="34" charset="0"/>
                        <a:buChar char="•"/>
                      </a:pPr>
                      <a:r>
                        <a:rPr lang="en-GB" baseline="0" dirty="0">
                          <a:latin typeface="Constantia" panose="02030602050306030303" pitchFamily="18" charset="0"/>
                        </a:rPr>
                        <a:t>RF manipulations with multiple RF systems</a:t>
                      </a:r>
                    </a:p>
                    <a:p>
                      <a:pPr marL="285750" indent="-285750">
                        <a:buFont typeface="Arial" panose="020B0604020202020204" pitchFamily="34" charset="0"/>
                        <a:buChar char="•"/>
                      </a:pPr>
                      <a:r>
                        <a:rPr lang="en-GB" baseline="0" dirty="0">
                          <a:latin typeface="Constantia" panose="02030602050306030303" pitchFamily="18" charset="0"/>
                        </a:rPr>
                        <a:t>Intensity effects</a:t>
                      </a:r>
                    </a:p>
                    <a:p>
                      <a:pPr marL="0" indent="0" algn="r">
                        <a:buFont typeface="Arial" panose="020B0604020202020204" pitchFamily="34" charset="0"/>
                        <a:buNone/>
                      </a:pPr>
                      <a:r>
                        <a:rPr lang="en-GB" sz="1600" baseline="0" dirty="0">
                          <a:latin typeface="Constantia" panose="02030602050306030303" pitchFamily="18" charset="0"/>
                          <a:hlinkClick r:id="rId3" action="ppaction://hlinkfile"/>
                        </a:rPr>
                        <a:t>esme.fnal.gov</a:t>
                      </a:r>
                      <a:endParaRPr lang="en-GB" sz="1600" baseline="0" dirty="0">
                        <a:latin typeface="Constantia" panose="02030602050306030303" pitchFamily="18" charset="0"/>
                      </a:endParaRPr>
                    </a:p>
                  </a:txBody>
                  <a:tcPr/>
                </a:tc>
                <a:extLst>
                  <a:ext uri="{0D108BD9-81ED-4DB2-BD59-A6C34878D82A}">
                    <a16:rowId xmlns:a16="http://schemas.microsoft.com/office/drawing/2014/main" val="762023820"/>
                  </a:ext>
                </a:extLst>
              </a:tr>
              <a:tr h="370840">
                <a:tc>
                  <a:txBody>
                    <a:bodyPr/>
                    <a:lstStyle/>
                    <a:p>
                      <a:r>
                        <a:rPr lang="en-GB" dirty="0" err="1">
                          <a:latin typeface="Constantia" panose="02030602050306030303" pitchFamily="18" charset="0"/>
                        </a:rPr>
                        <a:t>PyHeadTail</a:t>
                      </a:r>
                      <a:endParaRPr lang="en-GB" dirty="0">
                        <a:latin typeface="Constantia" panose="02030602050306030303" pitchFamily="18" charset="0"/>
                      </a:endParaRPr>
                    </a:p>
                  </a:txBody>
                  <a:tcPr/>
                </a:tc>
                <a:tc>
                  <a:txBody>
                    <a:bodyPr/>
                    <a:lstStyle/>
                    <a:p>
                      <a:pPr marL="285750" indent="-285750">
                        <a:buFont typeface="Arial" panose="020B0604020202020204" pitchFamily="34" charset="0"/>
                        <a:buChar char="•"/>
                      </a:pPr>
                      <a:r>
                        <a:rPr lang="en-GB" baseline="0" dirty="0">
                          <a:latin typeface="Constantia" panose="02030602050306030303" pitchFamily="18" charset="0"/>
                        </a:rPr>
                        <a:t>Longitudinal and transverse combined simulation</a:t>
                      </a:r>
                    </a:p>
                    <a:p>
                      <a:pPr marL="0" indent="0" algn="r">
                        <a:buFont typeface="Arial" panose="020B0604020202020204" pitchFamily="34" charset="0"/>
                        <a:buNone/>
                      </a:pPr>
                      <a:r>
                        <a:rPr lang="en-GB" sz="1600" dirty="0">
                          <a:latin typeface="Constantia" panose="02030602050306030303" pitchFamily="18" charset="0"/>
                          <a:hlinkClick r:id="rId4"/>
                        </a:rPr>
                        <a:t>https://twiki.cern.ch/twiki/bin/view/ABPComputing/PyHEADTAIL</a:t>
                      </a:r>
                      <a:endParaRPr lang="en-GB" sz="1600" dirty="0">
                        <a:latin typeface="Constantia" panose="02030602050306030303" pitchFamily="18" charset="0"/>
                      </a:endParaRPr>
                    </a:p>
                  </a:txBody>
                  <a:tcPr/>
                </a:tc>
                <a:extLst>
                  <a:ext uri="{0D108BD9-81ED-4DB2-BD59-A6C34878D82A}">
                    <a16:rowId xmlns:a16="http://schemas.microsoft.com/office/drawing/2014/main" val="4133985662"/>
                  </a:ext>
                </a:extLst>
              </a:tr>
              <a:tr h="370840">
                <a:tc>
                  <a:txBody>
                    <a:bodyPr/>
                    <a:lstStyle/>
                    <a:p>
                      <a:r>
                        <a:rPr lang="en-GB" dirty="0" err="1">
                          <a:latin typeface="Constantia" panose="02030602050306030303" pitchFamily="18" charset="0"/>
                        </a:rPr>
                        <a:t>PyOrbit</a:t>
                      </a:r>
                      <a:endParaRPr lang="en-GB" dirty="0">
                        <a:latin typeface="Constantia" panose="02030602050306030303" pitchFamily="18" charset="0"/>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latin typeface="Constantia" panose="02030602050306030303" pitchFamily="18" charset="0"/>
                        </a:rPr>
                        <a:t>Longitudinal and transverse combined simulation</a:t>
                      </a:r>
                    </a:p>
                    <a:p>
                      <a:pPr marL="0" indent="0" algn="r">
                        <a:buFont typeface="Arial" panose="020B0604020202020204" pitchFamily="34" charset="0"/>
                        <a:buNone/>
                      </a:pPr>
                      <a:r>
                        <a:rPr lang="en-GB" sz="1600" dirty="0">
                          <a:latin typeface="Constantia" panose="02030602050306030303" pitchFamily="18" charset="0"/>
                          <a:hlinkClick r:id="rId5"/>
                        </a:rPr>
                        <a:t>https://twiki.cern.ch/twiki/bin/view/ABPComputing/PyORBIT</a:t>
                      </a:r>
                      <a:endParaRPr lang="en-GB" sz="1600" dirty="0">
                        <a:latin typeface="Constantia" panose="02030602050306030303" pitchFamily="18" charset="0"/>
                      </a:endParaRPr>
                    </a:p>
                  </a:txBody>
                  <a:tcPr/>
                </a:tc>
                <a:extLst>
                  <a:ext uri="{0D108BD9-81ED-4DB2-BD59-A6C34878D82A}">
                    <a16:rowId xmlns:a16="http://schemas.microsoft.com/office/drawing/2014/main" val="2014638948"/>
                  </a:ext>
                </a:extLst>
              </a:tr>
              <a:tr h="370840">
                <a:tc>
                  <a:txBody>
                    <a:bodyPr/>
                    <a:lstStyle/>
                    <a:p>
                      <a:r>
                        <a:rPr lang="en-GB" dirty="0">
                          <a:latin typeface="Constantia" panose="02030602050306030303" pitchFamily="18" charset="0"/>
                        </a:rPr>
                        <a:t>elegant</a:t>
                      </a:r>
                    </a:p>
                  </a:txBody>
                  <a:tcPr/>
                </a:tc>
                <a:tc>
                  <a:txBody>
                    <a:bodyPr/>
                    <a:lstStyle/>
                    <a:p>
                      <a:pPr marL="285750" indent="-285750">
                        <a:buFont typeface="Arial" panose="020B0604020202020204" pitchFamily="34" charset="0"/>
                        <a:buChar char="•"/>
                      </a:pPr>
                      <a:r>
                        <a:rPr lang="en-GB" dirty="0">
                          <a:latin typeface="Constantia" panose="02030602050306030303" pitchFamily="18" charset="0"/>
                        </a:rPr>
                        <a:t>Longitudinal and transverse combined simulation</a:t>
                      </a:r>
                    </a:p>
                    <a:p>
                      <a:pPr marL="285750" indent="-285750">
                        <a:buFont typeface="Arial" panose="020B0604020202020204" pitchFamily="34" charset="0"/>
                        <a:buChar char="•"/>
                      </a:pPr>
                      <a:r>
                        <a:rPr lang="en-GB" dirty="0">
                          <a:latin typeface="Constantia" panose="02030602050306030303" pitchFamily="18" charset="0"/>
                        </a:rPr>
                        <a:t>Mainly</a:t>
                      </a:r>
                      <a:r>
                        <a:rPr lang="en-GB" baseline="0" dirty="0">
                          <a:latin typeface="Constantia" panose="02030602050306030303" pitchFamily="18" charset="0"/>
                        </a:rPr>
                        <a:t> used for electron accelerators</a:t>
                      </a:r>
                      <a:endParaRPr lang="en-GB" dirty="0">
                        <a:latin typeface="Constantia" panose="02030602050306030303" pitchFamily="18" charset="0"/>
                      </a:endParaRPr>
                    </a:p>
                    <a:p>
                      <a:pPr marL="0" indent="0" algn="r">
                        <a:buFont typeface="Arial" panose="020B0604020202020204" pitchFamily="34" charset="0"/>
                        <a:buNone/>
                      </a:pPr>
                      <a:r>
                        <a:rPr lang="en-GB" sz="1600" dirty="0">
                          <a:latin typeface="Constantia" panose="02030602050306030303" pitchFamily="18" charset="0"/>
                          <a:hlinkClick r:id="rId6"/>
                        </a:rPr>
                        <a:t>https://ops.aps.anl.gov/elegant.html</a:t>
                      </a:r>
                      <a:endParaRPr lang="en-GB" sz="1600" dirty="0">
                        <a:latin typeface="Constantia" panose="02030602050306030303" pitchFamily="18" charset="0"/>
                      </a:endParaRPr>
                    </a:p>
                  </a:txBody>
                  <a:tcPr/>
                </a:tc>
                <a:extLst>
                  <a:ext uri="{0D108BD9-81ED-4DB2-BD59-A6C34878D82A}">
                    <a16:rowId xmlns:a16="http://schemas.microsoft.com/office/drawing/2014/main" val="3744770981"/>
                  </a:ext>
                </a:extLst>
              </a:tr>
              <a:tr h="370840">
                <a:tc>
                  <a:txBody>
                    <a:bodyPr/>
                    <a:lstStyle/>
                    <a:p>
                      <a:r>
                        <a:rPr lang="en-GB" dirty="0">
                          <a:latin typeface="Constantia" panose="02030602050306030303" pitchFamily="18" charset="0"/>
                        </a:rPr>
                        <a:t>…</a:t>
                      </a:r>
                    </a:p>
                  </a:txBody>
                  <a:tcPr/>
                </a:tc>
                <a:tc>
                  <a:txBody>
                    <a:bodyPr/>
                    <a:lstStyle/>
                    <a:p>
                      <a:pPr marL="0" indent="0" algn="ctr">
                        <a:buFont typeface="Arial" panose="020B0604020202020204" pitchFamily="34" charset="0"/>
                        <a:buNone/>
                      </a:pPr>
                      <a:r>
                        <a:rPr lang="en-GB" sz="1600" dirty="0">
                          <a:latin typeface="Constantia" panose="02030602050306030303" pitchFamily="18" charset="0"/>
                        </a:rPr>
                        <a:t>…</a:t>
                      </a:r>
                    </a:p>
                  </a:txBody>
                  <a:tcPr/>
                </a:tc>
                <a:extLst>
                  <a:ext uri="{0D108BD9-81ED-4DB2-BD59-A6C34878D82A}">
                    <a16:rowId xmlns:a16="http://schemas.microsoft.com/office/drawing/2014/main" val="3349837845"/>
                  </a:ext>
                </a:extLst>
              </a:tr>
            </a:tbl>
          </a:graphicData>
        </a:graphic>
      </p:graphicFrame>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14861" y="1884808"/>
            <a:ext cx="838221" cy="838221"/>
          </a:xfrm>
          <a:prstGeom prst="rect">
            <a:avLst/>
          </a:prstGeom>
        </p:spPr>
      </p:pic>
      <p:sp>
        <p:nvSpPr>
          <p:cNvPr id="4" name="Rectangle 3"/>
          <p:cNvSpPr/>
          <p:nvPr/>
        </p:nvSpPr>
        <p:spPr>
          <a:xfrm>
            <a:off x="8264059" y="1849531"/>
            <a:ext cx="369333" cy="2296226"/>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rot="16200000">
            <a:off x="7300613" y="2812978"/>
            <a:ext cx="2296225"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Longitudinal, 1D</a:t>
            </a:r>
          </a:p>
        </p:txBody>
      </p:sp>
      <p:sp>
        <p:nvSpPr>
          <p:cNvPr id="8" name="Rectangle 7"/>
          <p:cNvSpPr/>
          <p:nvPr/>
        </p:nvSpPr>
        <p:spPr>
          <a:xfrm>
            <a:off x="8264059" y="4160044"/>
            <a:ext cx="369333" cy="2085975"/>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rot="16200000">
            <a:off x="7405739" y="5018366"/>
            <a:ext cx="2085974" cy="369332"/>
          </a:xfrm>
          <a:prstGeom prst="rect">
            <a:avLst/>
          </a:prstGeom>
          <a:noFill/>
        </p:spPr>
        <p:txBody>
          <a:bodyPr wrap="square" rtlCol="0">
            <a:spAutoFit/>
          </a:bodyPr>
          <a:lstStyle/>
          <a:p>
            <a:pPr algn="ctr"/>
            <a:r>
              <a:rPr lang="en-GB" b="1" dirty="0">
                <a:solidFill>
                  <a:schemeClr val="bg1"/>
                </a:solidFill>
                <a:latin typeface="Constantia" panose="02030602050306030303" pitchFamily="18" charset="0"/>
              </a:rPr>
              <a:t>Combined, 3D</a:t>
            </a:r>
          </a:p>
        </p:txBody>
      </p:sp>
      <p:sp>
        <p:nvSpPr>
          <p:cNvPr id="10" name="Rectangle 7"/>
          <p:cNvSpPr>
            <a:spLocks noChangeArrowheads="1"/>
          </p:cNvSpPr>
          <p:nvPr/>
        </p:nvSpPr>
        <p:spPr bwMode="auto">
          <a:xfrm>
            <a:off x="503238" y="669019"/>
            <a:ext cx="8137526"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Dedicated to longitudinal dynamics: </a:t>
            </a:r>
            <a:r>
              <a:rPr lang="en-GB" b="1" dirty="0">
                <a:solidFill>
                  <a:srgbClr val="1F497D"/>
                </a:solidFill>
                <a:latin typeface="Constantia" pitchFamily="18" charset="0"/>
                <a:cs typeface="Times New Roman" pitchFamily="18" charset="0"/>
                <a:sym typeface="Wingdings" pitchFamily="2" charset="2"/>
              </a:rPr>
              <a:t>fast and focussed on RF aspects</a:t>
            </a:r>
          </a:p>
          <a:p>
            <a:pPr marL="342900" indent="-3429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Combined transverse and longitudinal tracking</a:t>
            </a:r>
          </a:p>
        </p:txBody>
      </p:sp>
    </p:spTree>
    <p:extLst>
      <p:ext uri="{BB962C8B-B14F-4D97-AF65-F5344CB8AC3E}">
        <p14:creationId xmlns:p14="http://schemas.microsoft.com/office/powerpoint/2010/main" val="1091756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Agenda of the afternoon</a:t>
            </a:r>
          </a:p>
        </p:txBody>
      </p:sp>
      <p:graphicFrame>
        <p:nvGraphicFramePr>
          <p:cNvPr id="14" name="Table 13"/>
          <p:cNvGraphicFramePr>
            <a:graphicFrameLocks noGrp="1"/>
          </p:cNvGraphicFramePr>
          <p:nvPr>
            <p:extLst>
              <p:ext uri="{D42A27DB-BD31-4B8C-83A1-F6EECF244321}">
                <p14:modId xmlns:p14="http://schemas.microsoft.com/office/powerpoint/2010/main" val="776167876"/>
              </p:ext>
            </p:extLst>
          </p:nvPr>
        </p:nvGraphicFramePr>
        <p:xfrm>
          <a:off x="503238" y="808830"/>
          <a:ext cx="8146490" cy="5105400"/>
        </p:xfrm>
        <a:graphic>
          <a:graphicData uri="http://schemas.openxmlformats.org/drawingml/2006/table">
            <a:tbl>
              <a:tblPr bandRow="1">
                <a:tableStyleId>{5C22544A-7EE6-4342-B048-85BDC9FD1C3A}</a:tableStyleId>
              </a:tblPr>
              <a:tblGrid>
                <a:gridCol w="4125586">
                  <a:extLst>
                    <a:ext uri="{9D8B030D-6E8A-4147-A177-3AD203B41FA5}">
                      <a16:colId xmlns:a16="http://schemas.microsoft.com/office/drawing/2014/main" val="20000"/>
                    </a:ext>
                  </a:extLst>
                </a:gridCol>
                <a:gridCol w="4020904">
                  <a:extLst>
                    <a:ext uri="{9D8B030D-6E8A-4147-A177-3AD203B41FA5}">
                      <a16:colId xmlns:a16="http://schemas.microsoft.com/office/drawing/2014/main" val="2329558364"/>
                    </a:ext>
                  </a:extLst>
                </a:gridCol>
              </a:tblGrid>
              <a:tr h="71427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chemeClr val="tx1">
                              <a:lumMod val="50000"/>
                              <a:lumOff val="50000"/>
                            </a:schemeClr>
                          </a:solidFill>
                          <a:latin typeface="Constantia" panose="02030602050306030303" pitchFamily="18" charset="0"/>
                        </a:rPr>
                        <a:t>15h00</a:t>
                      </a:r>
                      <a:r>
                        <a:rPr lang="en-GB" sz="1800" baseline="0" dirty="0">
                          <a:solidFill>
                            <a:schemeClr val="tx1">
                              <a:lumMod val="50000"/>
                              <a:lumOff val="50000"/>
                            </a:schemeClr>
                          </a:solidFill>
                          <a:latin typeface="Constantia" panose="02030602050306030303" pitchFamily="18" charset="0"/>
                        </a:rPr>
                        <a:t> – 15h30</a:t>
                      </a:r>
                      <a:endParaRPr lang="en-US" sz="1800" b="0" baseline="0" dirty="0">
                        <a:solidFill>
                          <a:schemeClr val="tx1">
                            <a:lumMod val="50000"/>
                            <a:lumOff val="50000"/>
                          </a:schemeClr>
                        </a:solidFill>
                        <a:latin typeface="Constantia" panose="02030602050306030303" pitchFamily="18" charset="0"/>
                        <a:sym typeface="Symbol" panose="05050102010706020507" pitchFamily="18" charset="2"/>
                      </a:endParaRPr>
                    </a:p>
                    <a:p>
                      <a:pPr algn="l"/>
                      <a:endParaRPr lang="en-GB" sz="600" baseline="0" dirty="0">
                        <a:solidFill>
                          <a:schemeClr val="tx1">
                            <a:lumMod val="50000"/>
                            <a:lumOff val="50000"/>
                          </a:schemeClr>
                        </a:solidFill>
                        <a:latin typeface="Constantia" panose="02030602050306030303" pitchFamily="18" charset="0"/>
                      </a:endParaRPr>
                    </a:p>
                    <a:p>
                      <a:pPr algn="ctr"/>
                      <a:r>
                        <a:rPr lang="en-GB" sz="2100" b="1" baseline="0" dirty="0">
                          <a:solidFill>
                            <a:schemeClr val="tx1"/>
                          </a:solidFill>
                          <a:latin typeface="Constantia" panose="02030602050306030303" pitchFamily="18" charset="0"/>
                        </a:rPr>
                        <a:t>Introduction to exercises</a:t>
                      </a:r>
                    </a:p>
                    <a:p>
                      <a:pPr algn="ctr"/>
                      <a:endParaRPr lang="en-GB" sz="2100" b="1" dirty="0">
                        <a:solidFill>
                          <a:schemeClr val="tx1"/>
                        </a:solidFill>
                        <a:latin typeface="Constantia" panose="02030602050306030303" pitchFamily="18" charset="0"/>
                      </a:endParaRPr>
                    </a:p>
                  </a:txBody>
                  <a:tcPr/>
                </a:tc>
                <a:tc hMerge="1">
                  <a:txBody>
                    <a:bodyPr/>
                    <a:lstStyle/>
                    <a:p>
                      <a:pPr algn="l"/>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673036">
                <a:tc>
                  <a:txBody>
                    <a:bodyPr/>
                    <a:lstStyle/>
                    <a:p>
                      <a:pPr marL="0" indent="0">
                        <a:buFont typeface="Arial" panose="020B0604020202020204" pitchFamily="34" charset="0"/>
                        <a:buNone/>
                      </a:pPr>
                      <a:r>
                        <a:rPr lang="en-US" sz="1800" b="0" i="0" baseline="0" dirty="0">
                          <a:solidFill>
                            <a:schemeClr val="tx1">
                              <a:lumMod val="50000"/>
                              <a:lumOff val="50000"/>
                            </a:schemeClr>
                          </a:solidFill>
                          <a:latin typeface="Constantia" panose="02030602050306030303" pitchFamily="18" charset="0"/>
                          <a:sym typeface="Symbol" panose="05050102010706020507" pitchFamily="18" charset="2"/>
                        </a:rPr>
                        <a:t>15h00 – 16h00</a:t>
                      </a:r>
                      <a:endParaRPr lang="en-US" sz="1800" b="1" i="0" baseline="0" dirty="0">
                        <a:solidFill>
                          <a:schemeClr val="tx1"/>
                        </a:solidFill>
                        <a:latin typeface="Constantia" panose="02030602050306030303" pitchFamily="18" charset="0"/>
                        <a:sym typeface="Symbol" panose="05050102010706020507" pitchFamily="18" charset="2"/>
                      </a:endParaRPr>
                    </a:p>
                    <a:p>
                      <a:pPr marL="0" indent="0" algn="ctr">
                        <a:buFont typeface="Arial" panose="020B0604020202020204" pitchFamily="34" charset="0"/>
                        <a:buNone/>
                      </a:pPr>
                      <a:endParaRPr lang="en-US" sz="1000" b="0" i="0" baseline="0" dirty="0">
                        <a:solidFill>
                          <a:schemeClr val="tx1"/>
                        </a:solidFill>
                        <a:latin typeface="Constantia" panose="02030602050306030303" pitchFamily="18" charset="0"/>
                        <a:sym typeface="Symbol" panose="05050102010706020507" pitchFamily="18" charset="2"/>
                      </a:endParaRPr>
                    </a:p>
                    <a:p>
                      <a:pPr marL="0" indent="0" algn="ctr">
                        <a:buFont typeface="Arial" panose="020B0604020202020204" pitchFamily="34" charset="0"/>
                        <a:buNone/>
                      </a:pPr>
                      <a:r>
                        <a:rPr lang="en-US" sz="2100" b="1" i="0" baseline="0" dirty="0">
                          <a:solidFill>
                            <a:srgbClr val="C0504D"/>
                          </a:solidFill>
                          <a:latin typeface="Constantia" panose="02030602050306030303" pitchFamily="18" charset="0"/>
                          <a:sym typeface="Symbol" panose="05050102010706020507" pitchFamily="18" charset="2"/>
                        </a:rPr>
                        <a:t>Longitudinal tracking</a:t>
                      </a:r>
                    </a:p>
                    <a:p>
                      <a:pPr marL="0" indent="0" algn="ctr">
                        <a:buFont typeface="Arial" panose="020B0604020202020204" pitchFamily="34" charset="0"/>
                        <a:buNone/>
                      </a:pPr>
                      <a:r>
                        <a:rPr lang="en-US" sz="2400" b="1" i="0" baseline="0" dirty="0">
                          <a:solidFill>
                            <a:schemeClr val="tx1"/>
                          </a:solidFill>
                          <a:latin typeface="Constantia" panose="02030602050306030303" pitchFamily="18" charset="0"/>
                          <a:sym typeface="Symbol" panose="05050102010706020507" pitchFamily="18" charset="2"/>
                        </a:rPr>
                        <a:t> </a:t>
                      </a:r>
                    </a:p>
                  </a:txBody>
                  <a:tcPr/>
                </a:tc>
                <a:tc>
                  <a:txBody>
                    <a:bodyPr/>
                    <a:lstStyle/>
                    <a:p>
                      <a:pPr marL="0" indent="0">
                        <a:buClr>
                          <a:schemeClr val="tx1"/>
                        </a:buClr>
                        <a:buFont typeface="Arial" panose="020B0604020202020204" pitchFamily="34" charset="0"/>
                        <a:buNone/>
                      </a:pPr>
                      <a:r>
                        <a:rPr lang="en-US" sz="1800" b="0" i="0" baseline="0" dirty="0">
                          <a:solidFill>
                            <a:schemeClr val="tx1"/>
                          </a:solidFill>
                          <a:latin typeface="Constantia" panose="02030602050306030303" pitchFamily="18" charset="0"/>
                          <a:sym typeface="Symbol" panose="05050102010706020507" pitchFamily="18" charset="2"/>
                        </a:rPr>
                        <a:t>                                                    </a:t>
                      </a:r>
                      <a:endParaRPr lang="en-US" sz="1800" b="1" i="1" baseline="0" dirty="0">
                        <a:solidFill>
                          <a:schemeClr val="tx1"/>
                        </a:solidFill>
                        <a:latin typeface="Constantia" panose="02030602050306030303" pitchFamily="18" charset="0"/>
                        <a:sym typeface="Symbol" panose="05050102010706020507" pitchFamily="18" charset="2"/>
                      </a:endParaRPr>
                    </a:p>
                    <a:p>
                      <a:pPr marL="0" indent="0">
                        <a:buClr>
                          <a:schemeClr val="tx1"/>
                        </a:buClr>
                        <a:buFont typeface="Arial" panose="020B0604020202020204" pitchFamily="34" charset="0"/>
                        <a:buNone/>
                      </a:pPr>
                      <a:endParaRPr lang="en-US" sz="600" b="1" i="1" baseline="0" dirty="0">
                        <a:solidFill>
                          <a:schemeClr val="tx1"/>
                        </a:solidFill>
                        <a:latin typeface="Constantia" panose="02030602050306030303" pitchFamily="18" charset="0"/>
                        <a:sym typeface="Symbol" panose="05050102010706020507" pitchFamily="18" charset="2"/>
                      </a:endParaRPr>
                    </a:p>
                  </a:txBody>
                  <a:tcPr/>
                </a:tc>
                <a:extLst>
                  <a:ext uri="{0D108BD9-81ED-4DB2-BD59-A6C34878D82A}">
                    <a16:rowId xmlns:a16="http://schemas.microsoft.com/office/drawing/2014/main" val="10001"/>
                  </a:ext>
                </a:extLst>
              </a:tr>
              <a:tr h="367553">
                <a:tc gridSpan="2">
                  <a:txBody>
                    <a:bodyPr/>
                    <a:lstStyle/>
                    <a:p>
                      <a:pPr marL="0" marR="0" lvl="1"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sz="2100" b="1" baseline="0" dirty="0" err="1">
                          <a:solidFill>
                            <a:schemeClr val="tx1"/>
                          </a:solidFill>
                          <a:latin typeface="Constantia" panose="02030602050306030303" pitchFamily="18" charset="0"/>
                          <a:sym typeface="Symbol" panose="05050102010706020507" pitchFamily="18" charset="2"/>
                        </a:rPr>
                        <a:t>Legstretch</a:t>
                      </a:r>
                      <a:endParaRPr lang="en-US" sz="2100" b="1" baseline="0" dirty="0">
                        <a:solidFill>
                          <a:schemeClr val="tx1"/>
                        </a:solidFill>
                        <a:latin typeface="Constantia" panose="02030602050306030303" pitchFamily="18" charset="0"/>
                        <a:sym typeface="Symbol" panose="05050102010706020507" pitchFamily="18" charset="2"/>
                      </a:endParaRPr>
                    </a:p>
                  </a:txBody>
                  <a:tcPr/>
                </a:tc>
                <a:tc hMerge="1">
                  <a:txBody>
                    <a:bodyPr/>
                    <a:lstStyle/>
                    <a:p>
                      <a:pPr marL="0" lvl="1" indent="0">
                        <a:buFont typeface="Symbol" panose="05050102010706020507" pitchFamily="18" charset="2"/>
                        <a:buNone/>
                      </a:pPr>
                      <a:endParaRPr lang="en-GB" b="1" baseline="0" dirty="0">
                        <a:solidFill>
                          <a:srgbClr val="1F497D"/>
                        </a:solidFill>
                        <a:latin typeface="Constantia" panose="02030602050306030303" pitchFamily="18" charset="0"/>
                      </a:endParaRPr>
                    </a:p>
                  </a:txBody>
                  <a:tcPr/>
                </a:tc>
                <a:extLst>
                  <a:ext uri="{0D108BD9-81ED-4DB2-BD59-A6C34878D82A}">
                    <a16:rowId xmlns:a16="http://schemas.microsoft.com/office/drawing/2014/main" val="10002"/>
                  </a:ext>
                </a:extLst>
              </a:tr>
              <a:tr h="443326">
                <a:tc>
                  <a:txBody>
                    <a:bodyPr/>
                    <a:lstStyle/>
                    <a:p>
                      <a:pPr marL="0" marR="0" lvl="1"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sz="1800" b="0" baseline="0" dirty="0">
                          <a:solidFill>
                            <a:schemeClr val="tx1">
                              <a:lumMod val="50000"/>
                              <a:lumOff val="50000"/>
                            </a:schemeClr>
                          </a:solidFill>
                          <a:latin typeface="Constantia" panose="02030602050306030303" pitchFamily="18" charset="0"/>
                          <a:sym typeface="Symbol" panose="05050102010706020507" pitchFamily="18" charset="2"/>
                        </a:rPr>
                        <a:t>16h30 – 17h45</a:t>
                      </a:r>
                      <a:endParaRPr lang="en-US" sz="1800" b="1" baseline="0" dirty="0">
                        <a:solidFill>
                          <a:schemeClr val="tx1"/>
                        </a:solidFill>
                        <a:latin typeface="Constantia" panose="02030602050306030303" pitchFamily="18" charset="0"/>
                        <a:sym typeface="Symbol" panose="05050102010706020507" pitchFamily="18" charset="2"/>
                      </a:endParaRPr>
                    </a:p>
                    <a:p>
                      <a:pPr marL="0" marR="0" lvl="1"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sz="1000" b="0" baseline="0" dirty="0">
                        <a:solidFill>
                          <a:schemeClr val="tx1"/>
                        </a:solidFill>
                        <a:latin typeface="Constantia" panose="02030602050306030303" pitchFamily="18" charset="0"/>
                        <a:sym typeface="Symbol" panose="05050102010706020507" pitchFamily="18" charset="2"/>
                      </a:endParaRPr>
                    </a:p>
                    <a:p>
                      <a:pPr marL="0" marR="0" lvl="1"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sz="2100" b="1" baseline="0" dirty="0">
                          <a:solidFill>
                            <a:srgbClr val="C0504D"/>
                          </a:solidFill>
                          <a:latin typeface="Constantia" panose="02030602050306030303" pitchFamily="18" charset="0"/>
                          <a:sym typeface="Symbol" panose="05050102010706020507" pitchFamily="18" charset="2"/>
                        </a:rPr>
                        <a:t>Longitudinal tracking</a:t>
                      </a:r>
                    </a:p>
                    <a:p>
                      <a:pPr marL="0" marR="0" lvl="1"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sz="2400" b="1" baseline="0" dirty="0">
                          <a:solidFill>
                            <a:schemeClr val="tx1"/>
                          </a:solidFill>
                          <a:latin typeface="Constantia" panose="02030602050306030303" pitchFamily="18" charset="0"/>
                          <a:sym typeface="Symbol" panose="05050102010706020507" pitchFamily="18" charset="2"/>
                        </a:rPr>
                        <a:t> </a:t>
                      </a:r>
                    </a:p>
                  </a:txBody>
                  <a:tcPr/>
                </a:tc>
                <a:tc>
                  <a:txBody>
                    <a:bodyPr/>
                    <a:lstStyle/>
                    <a:p>
                      <a:pPr marL="0" lvl="1" indent="0">
                        <a:buFont typeface="Symbol" panose="05050102010706020507" pitchFamily="18" charset="2"/>
                        <a:buNone/>
                      </a:pPr>
                      <a:r>
                        <a:rPr lang="en-GB" sz="1800" b="0" baseline="0" dirty="0">
                          <a:solidFill>
                            <a:schemeClr val="tx1"/>
                          </a:solidFill>
                          <a:latin typeface="Constantia" panose="02030602050306030303" pitchFamily="18" charset="0"/>
                        </a:rPr>
                        <a:t>                                                    </a:t>
                      </a:r>
                      <a:endParaRPr lang="en-GB" sz="1800" b="1" baseline="0" dirty="0">
                        <a:solidFill>
                          <a:schemeClr val="tx1"/>
                        </a:solidFill>
                        <a:latin typeface="Constantia" panose="02030602050306030303" pitchFamily="18" charset="0"/>
                      </a:endParaRPr>
                    </a:p>
                    <a:p>
                      <a:pPr marL="0" lvl="1" indent="0">
                        <a:buFont typeface="Symbol" panose="05050102010706020507" pitchFamily="18" charset="2"/>
                        <a:buNone/>
                      </a:pPr>
                      <a:endParaRPr lang="en-GB" sz="600" b="0" baseline="0" dirty="0">
                        <a:solidFill>
                          <a:schemeClr val="tx1"/>
                        </a:solidFill>
                        <a:latin typeface="Constantia" panose="02030602050306030303" pitchFamily="18" charset="0"/>
                      </a:endParaRPr>
                    </a:p>
                  </a:txBody>
                  <a:tcPr/>
                </a:tc>
                <a:extLst>
                  <a:ext uri="{0D108BD9-81ED-4DB2-BD59-A6C34878D82A}">
                    <a16:rowId xmlns:a16="http://schemas.microsoft.com/office/drawing/2014/main" val="2202390303"/>
                  </a:ext>
                </a:extLst>
              </a:tr>
              <a:tr h="753127">
                <a:tc gridSpan="2">
                  <a:txBody>
                    <a:bodyPr/>
                    <a:lstStyle/>
                    <a:p>
                      <a:pPr marL="0" marR="0" lvl="1"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sz="1800" b="0" baseline="0" dirty="0">
                          <a:solidFill>
                            <a:schemeClr val="tx1">
                              <a:lumMod val="50000"/>
                              <a:lumOff val="50000"/>
                            </a:schemeClr>
                          </a:solidFill>
                          <a:latin typeface="Constantia" panose="02030602050306030303" pitchFamily="18" charset="0"/>
                          <a:sym typeface="Symbol" panose="05050102010706020507" pitchFamily="18" charset="2"/>
                        </a:rPr>
                        <a:t>17h45 – 18h30</a:t>
                      </a:r>
                    </a:p>
                    <a:p>
                      <a:pPr marL="0" marR="0" lvl="1"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sz="600" b="0" baseline="0" dirty="0">
                        <a:solidFill>
                          <a:schemeClr val="tx1"/>
                        </a:solidFill>
                        <a:latin typeface="Constantia" panose="02030602050306030303" pitchFamily="18" charset="0"/>
                        <a:sym typeface="Symbol" panose="05050102010706020507" pitchFamily="18" charset="2"/>
                      </a:endParaRPr>
                    </a:p>
                    <a:p>
                      <a:pPr marL="0" marR="0" lvl="1"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sz="2100" b="1" baseline="0" dirty="0">
                          <a:solidFill>
                            <a:schemeClr val="tx1"/>
                          </a:solidFill>
                          <a:latin typeface="Constantia" panose="02030602050306030303" pitchFamily="18" charset="0"/>
                          <a:sym typeface="Symbol" panose="05050102010706020507" pitchFamily="18" charset="2"/>
                        </a:rPr>
                        <a:t>Discussion on solutions of exercises</a:t>
                      </a:r>
                    </a:p>
                    <a:p>
                      <a:pPr marL="0" marR="0" lvl="1"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sz="2100" b="1" baseline="0" dirty="0">
                        <a:solidFill>
                          <a:schemeClr val="tx1"/>
                        </a:solidFill>
                        <a:latin typeface="Constantia" panose="02030602050306030303" pitchFamily="18" charset="0"/>
                        <a:sym typeface="Symbol" panose="05050102010706020507" pitchFamily="18" charset="2"/>
                      </a:endParaRPr>
                    </a:p>
                    <a:p>
                      <a:pPr marL="0" marR="0" lvl="1"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sz="600" b="0" baseline="0" dirty="0">
                        <a:solidFill>
                          <a:schemeClr val="tx1"/>
                        </a:solidFill>
                        <a:latin typeface="Constantia" panose="02030602050306030303" pitchFamily="18" charset="0"/>
                        <a:sym typeface="Symbol" panose="05050102010706020507" pitchFamily="18" charset="2"/>
                      </a:endParaRPr>
                    </a:p>
                  </a:txBody>
                  <a:tcPr/>
                </a:tc>
                <a:tc hMerge="1">
                  <a:txBody>
                    <a:bodyPr/>
                    <a:lstStyle/>
                    <a:p>
                      <a:pPr marL="0" lvl="1" indent="0">
                        <a:buFont typeface="Symbol" panose="05050102010706020507" pitchFamily="18" charset="2"/>
                        <a:buNone/>
                      </a:pPr>
                      <a:endParaRPr lang="en-GB" sz="2100" b="0" baseline="0" dirty="0">
                        <a:solidFill>
                          <a:schemeClr val="tx1"/>
                        </a:solidFill>
                        <a:latin typeface="Constantia" panose="02030602050306030303" pitchFamily="18" charset="0"/>
                      </a:endParaRPr>
                    </a:p>
                  </a:txBody>
                  <a:tcPr/>
                </a:tc>
                <a:extLst>
                  <a:ext uri="{0D108BD9-81ED-4DB2-BD59-A6C34878D82A}">
                    <a16:rowId xmlns:a16="http://schemas.microsoft.com/office/drawing/2014/main" val="1299968615"/>
                  </a:ext>
                </a:extLst>
              </a:tr>
            </a:tbl>
          </a:graphicData>
        </a:graphic>
      </p:graphicFrame>
    </p:spTree>
    <p:extLst>
      <p:ext uri="{BB962C8B-B14F-4D97-AF65-F5344CB8AC3E}">
        <p14:creationId xmlns:p14="http://schemas.microsoft.com/office/powerpoint/2010/main" val="35508976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Summary</a:t>
            </a:r>
            <a:endParaRPr lang="en-GB" sz="3200" dirty="0">
              <a:solidFill>
                <a:srgbClr val="1F497D"/>
              </a:solidFill>
              <a:latin typeface="Constantia" pitchFamily="18" charset="0"/>
            </a:endParaRPr>
          </a:p>
        </p:txBody>
      </p:sp>
      <p:sp>
        <p:nvSpPr>
          <p:cNvPr id="7" name="Rectangle 7"/>
          <p:cNvSpPr>
            <a:spLocks noChangeArrowheads="1"/>
          </p:cNvSpPr>
          <p:nvPr/>
        </p:nvSpPr>
        <p:spPr bwMode="auto">
          <a:xfrm>
            <a:off x="539750" y="850899"/>
            <a:ext cx="8064500" cy="5390243"/>
          </a:xfrm>
          <a:prstGeom prst="rect">
            <a:avLst/>
          </a:prstGeom>
          <a:noFill/>
          <a:ln w="9525">
            <a:noFill/>
            <a:miter lim="800000"/>
            <a:headEnd/>
            <a:tailEnd/>
          </a:ln>
          <a:effectLst/>
        </p:spPr>
        <p:txBody>
          <a:bodyPr/>
          <a:lstStyle/>
          <a:p>
            <a:pPr marL="355600" indent="-355600">
              <a:spcBef>
                <a:spcPct val="20000"/>
              </a:spcBef>
              <a:buFont typeface="Arial" panose="020B0604020202020204" pitchFamily="34" charset="0"/>
              <a:buChar char="•"/>
            </a:pPr>
            <a:r>
              <a:rPr lang="en-GB" sz="2100" b="1" dirty="0">
                <a:solidFill>
                  <a:srgbClr val="C0504D"/>
                </a:solidFill>
                <a:latin typeface="Constantia" pitchFamily="18" charset="0"/>
                <a:cs typeface="Times New Roman" pitchFamily="18" charset="0"/>
                <a:sym typeface="Wingdings" pitchFamily="2" charset="2"/>
              </a:rPr>
              <a:t>Longitudinal simulations using particle tracking</a:t>
            </a:r>
          </a:p>
          <a:p>
            <a:pPr marL="819150" lvl="1" indent="-361950">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Complementary approach </a:t>
            </a:r>
            <a:r>
              <a:rPr lang="en-GB" sz="2100" b="1" dirty="0">
                <a:latin typeface="Constantia" pitchFamily="18" charset="0"/>
                <a:cs typeface="Times New Roman" pitchFamily="18" charset="0"/>
                <a:sym typeface="Wingdings" pitchFamily="2" charset="2"/>
              </a:rPr>
              <a:t>to longitudinal beam dynamics</a:t>
            </a:r>
          </a:p>
          <a:p>
            <a:pPr marL="819150" lvl="1" indent="-361950">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Flexibility</a:t>
            </a:r>
            <a:r>
              <a:rPr lang="en-GB" sz="2100" b="1" dirty="0">
                <a:latin typeface="Constantia" pitchFamily="18" charset="0"/>
                <a:cs typeface="Times New Roman" pitchFamily="18" charset="0"/>
                <a:sym typeface="Wingdings" pitchFamily="2" charset="2"/>
              </a:rPr>
              <a:t> to change parameters during tracking</a:t>
            </a:r>
          </a:p>
          <a:p>
            <a:pPr marL="819150" lvl="1" indent="-361950">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Powerful technique </a:t>
            </a:r>
            <a:r>
              <a:rPr lang="en-GB" sz="2100" b="1" dirty="0">
                <a:latin typeface="Constantia" pitchFamily="18" charset="0"/>
                <a:cs typeface="Times New Roman" pitchFamily="18" charset="0"/>
                <a:sym typeface="Wingdings" pitchFamily="2" charset="2"/>
              </a:rPr>
              <a:t>to study</a:t>
            </a:r>
            <a:endParaRPr lang="en-GB" sz="1200" b="1" dirty="0">
              <a:latin typeface="Constantia" pitchFamily="18" charset="0"/>
              <a:cs typeface="Times New Roman" pitchFamily="18" charset="0"/>
              <a:sym typeface="Wingdings" pitchFamily="2" charset="2"/>
            </a:endParaRPr>
          </a:p>
          <a:p>
            <a:pPr marL="1257300" lvl="2" indent="-3429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Multi-harmonic RF systems</a:t>
            </a:r>
          </a:p>
          <a:p>
            <a:pPr marL="1257300" lvl="2" indent="-3429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Complicated intensity effects</a:t>
            </a:r>
          </a:p>
          <a:p>
            <a:pPr marL="1257300" lvl="2" indent="-3429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Longitudinal dynamics with feedbacks and RF loops</a:t>
            </a:r>
          </a:p>
          <a:p>
            <a:pPr marL="800100" lvl="1" indent="-342900">
              <a:spcBef>
                <a:spcPct val="20000"/>
              </a:spcBef>
              <a:buClr>
                <a:schemeClr val="tx1"/>
              </a:buClr>
              <a:buFont typeface="Arial" panose="020B0604020202020204" pitchFamily="34" charset="0"/>
              <a:buChar char="•"/>
            </a:pPr>
            <a:endParaRPr lang="en-US" sz="2100" b="1" dirty="0">
              <a:solidFill>
                <a:srgbClr val="C0504D"/>
              </a:solidFill>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21928020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7"/>
          <p:cNvSpPr>
            <a:spLocks noChangeArrowheads="1"/>
          </p:cNvSpPr>
          <p:nvPr/>
        </p:nvSpPr>
        <p:spPr bwMode="auto">
          <a:xfrm>
            <a:off x="503237" y="3230146"/>
            <a:ext cx="8137525" cy="1891553"/>
          </a:xfrm>
          <a:prstGeom prst="rect">
            <a:avLst/>
          </a:prstGeom>
          <a:noFill/>
          <a:ln w="9525">
            <a:noFill/>
            <a:miter lim="800000"/>
            <a:headEnd/>
            <a:tailEnd/>
          </a:ln>
          <a:effectLst/>
        </p:spPr>
        <p:txBody>
          <a:bodyPr/>
          <a:lstStyle/>
          <a:p>
            <a:pPr algn="r">
              <a:spcBef>
                <a:spcPct val="20000"/>
              </a:spcBef>
              <a:buClr>
                <a:schemeClr val="tx1"/>
              </a:buClr>
            </a:pPr>
            <a:r>
              <a:rPr lang="en-GB" sz="3400" b="1" dirty="0">
                <a:solidFill>
                  <a:srgbClr val="1F497D"/>
                </a:solidFill>
                <a:latin typeface="Constantia" pitchFamily="18" charset="0"/>
                <a:cs typeface="Times New Roman" pitchFamily="18" charset="0"/>
                <a:sym typeface="Wingdings" pitchFamily="2" charset="2"/>
              </a:rPr>
              <a:t> </a:t>
            </a:r>
            <a:br>
              <a:rPr lang="en-GB" sz="3400" b="1" dirty="0">
                <a:solidFill>
                  <a:srgbClr val="1F497D"/>
                </a:solidFill>
                <a:latin typeface="Constantia" pitchFamily="18" charset="0"/>
                <a:cs typeface="Times New Roman" pitchFamily="18" charset="0"/>
                <a:sym typeface="Wingdings" pitchFamily="2" charset="2"/>
              </a:rPr>
            </a:br>
            <a:r>
              <a:rPr lang="en-GB" sz="3400" b="1" dirty="0">
                <a:solidFill>
                  <a:srgbClr val="1F497D"/>
                </a:solidFill>
                <a:latin typeface="Constantia" pitchFamily="18" charset="0"/>
                <a:cs typeface="Times New Roman" pitchFamily="18" charset="0"/>
                <a:sym typeface="Wingdings" pitchFamily="2" charset="2"/>
              </a:rPr>
              <a:t>longitudinal tracking code</a:t>
            </a:r>
          </a:p>
        </p:txBody>
      </p:sp>
      <p:pic>
        <p:nvPicPr>
          <p:cNvPr id="10" name="Picture 9"/>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8102" t="10465" r="28978" b="8140"/>
          <a:stretch/>
        </p:blipFill>
        <p:spPr>
          <a:xfrm>
            <a:off x="903032" y="895918"/>
            <a:ext cx="2638027" cy="1884305"/>
          </a:xfrm>
          <a:prstGeom prst="rect">
            <a:avLst/>
          </a:prstGeom>
        </p:spPr>
      </p:pic>
      <p:sp>
        <p:nvSpPr>
          <p:cNvPr id="5" name="Rectangle 7"/>
          <p:cNvSpPr>
            <a:spLocks noChangeArrowheads="1"/>
          </p:cNvSpPr>
          <p:nvPr/>
        </p:nvSpPr>
        <p:spPr bwMode="auto">
          <a:xfrm>
            <a:off x="503238" y="3230145"/>
            <a:ext cx="8137525" cy="1891553"/>
          </a:xfrm>
          <a:prstGeom prst="rect">
            <a:avLst/>
          </a:prstGeom>
          <a:noFill/>
          <a:ln w="9525">
            <a:noFill/>
            <a:miter lim="800000"/>
            <a:headEnd/>
            <a:tailEnd/>
          </a:ln>
          <a:effectLst/>
        </p:spPr>
        <p:txBody>
          <a:bodyPr/>
          <a:lstStyle/>
          <a:p>
            <a:pPr>
              <a:spcBef>
                <a:spcPct val="20000"/>
              </a:spcBef>
              <a:buClr>
                <a:schemeClr val="tx1"/>
              </a:buClr>
            </a:pPr>
            <a:r>
              <a:rPr lang="en-GB" sz="3400" b="1" dirty="0">
                <a:solidFill>
                  <a:srgbClr val="1F497D"/>
                </a:solidFill>
                <a:latin typeface="Constantia" pitchFamily="18" charset="0"/>
                <a:cs typeface="Times New Roman" pitchFamily="18" charset="0"/>
                <a:sym typeface="Wingdings" pitchFamily="2" charset="2"/>
              </a:rPr>
              <a:t>You will build a</a:t>
            </a:r>
            <a:br>
              <a:rPr lang="en-GB" sz="3400" b="1" dirty="0">
                <a:solidFill>
                  <a:srgbClr val="1F497D"/>
                </a:solidFill>
                <a:latin typeface="Constantia" pitchFamily="18" charset="0"/>
                <a:cs typeface="Times New Roman" pitchFamily="18" charset="0"/>
                <a:sym typeface="Wingdings" pitchFamily="2" charset="2"/>
              </a:rPr>
            </a:br>
            <a:endParaRPr lang="en-GB" sz="3400" b="1" dirty="0">
              <a:solidFill>
                <a:srgbClr val="1F497D"/>
              </a:solidFill>
              <a:latin typeface="Constantia" pitchFamily="18" charset="0"/>
              <a:cs typeface="Times New Roman" pitchFamily="18" charset="0"/>
              <a:sym typeface="Wingdings" pitchFamily="2" charset="2"/>
            </a:endParaRPr>
          </a:p>
        </p:txBody>
      </p:sp>
      <p:sp>
        <p:nvSpPr>
          <p:cNvPr id="6" name="Rectangle 7"/>
          <p:cNvSpPr>
            <a:spLocks noChangeArrowheads="1"/>
          </p:cNvSpPr>
          <p:nvPr/>
        </p:nvSpPr>
        <p:spPr bwMode="auto">
          <a:xfrm>
            <a:off x="503238" y="3230144"/>
            <a:ext cx="8137525" cy="1891553"/>
          </a:xfrm>
          <a:prstGeom prst="rect">
            <a:avLst/>
          </a:prstGeom>
          <a:noFill/>
          <a:ln w="9525">
            <a:noFill/>
            <a:miter lim="800000"/>
            <a:headEnd/>
            <a:tailEnd/>
          </a:ln>
          <a:effectLst/>
        </p:spPr>
        <p:txBody>
          <a:bodyPr/>
          <a:lstStyle/>
          <a:p>
            <a:pPr>
              <a:spcBef>
                <a:spcPct val="20000"/>
              </a:spcBef>
              <a:buClr>
                <a:schemeClr val="tx1"/>
              </a:buClr>
            </a:pPr>
            <a:r>
              <a:rPr lang="en-GB" sz="3400" b="1" dirty="0">
                <a:solidFill>
                  <a:srgbClr val="1F497D"/>
                </a:solidFill>
                <a:latin typeface="Constantia" pitchFamily="18" charset="0"/>
                <a:cs typeface="Times New Roman" pitchFamily="18" charset="0"/>
                <a:sym typeface="Wingdings" pitchFamily="2" charset="2"/>
              </a:rPr>
              <a:t>			    </a:t>
            </a:r>
            <a:r>
              <a:rPr lang="en-GB" sz="1400" b="1" dirty="0">
                <a:solidFill>
                  <a:srgbClr val="1F497D"/>
                </a:solidFill>
                <a:latin typeface="Constantia" pitchFamily="18" charset="0"/>
                <a:cs typeface="Times New Roman" pitchFamily="18" charset="0"/>
                <a:sym typeface="Wingdings" pitchFamily="2" charset="2"/>
              </a:rPr>
              <a:t> </a:t>
            </a:r>
            <a:r>
              <a:rPr lang="en-GB" sz="3400" b="1" dirty="0">
                <a:solidFill>
                  <a:srgbClr val="1F497D"/>
                </a:solidFill>
                <a:latin typeface="Constantia" pitchFamily="18" charset="0"/>
                <a:cs typeface="Times New Roman" pitchFamily="18" charset="0"/>
                <a:sym typeface="Wingdings" pitchFamily="2" charset="2"/>
              </a:rPr>
              <a:t>(small) </a:t>
            </a:r>
            <a:br>
              <a:rPr lang="en-GB" sz="3400" b="1" dirty="0">
                <a:solidFill>
                  <a:srgbClr val="1F497D"/>
                </a:solidFill>
                <a:latin typeface="Constantia" pitchFamily="18" charset="0"/>
                <a:cs typeface="Times New Roman" pitchFamily="18" charset="0"/>
                <a:sym typeface="Wingdings" pitchFamily="2" charset="2"/>
              </a:rPr>
            </a:br>
            <a:endParaRPr lang="en-GB" sz="3400" b="1" dirty="0">
              <a:solidFill>
                <a:srgbClr val="1F497D"/>
              </a:solidFill>
              <a:latin typeface="Constantia" pitchFamily="18" charset="0"/>
              <a:cs typeface="Times New Roman" pitchFamily="18" charset="0"/>
              <a:sym typeface="Wingdings" pitchFamily="2" charset="2"/>
            </a:endParaRPr>
          </a:p>
        </p:txBody>
      </p:sp>
      <p:grpSp>
        <p:nvGrpSpPr>
          <p:cNvPr id="7" name="Group 6">
            <a:extLst>
              <a:ext uri="{FF2B5EF4-FFF2-40B4-BE49-F238E27FC236}">
                <a16:creationId xmlns:a16="http://schemas.microsoft.com/office/drawing/2014/main" id="{F5828142-8C5D-4E8C-BDE0-A577561EF798}"/>
              </a:ext>
            </a:extLst>
          </p:cNvPr>
          <p:cNvGrpSpPr/>
          <p:nvPr/>
        </p:nvGrpSpPr>
        <p:grpSpPr>
          <a:xfrm>
            <a:off x="4617269" y="1134889"/>
            <a:ext cx="3119187" cy="1349512"/>
            <a:chOff x="4617269" y="1134889"/>
            <a:chExt cx="3119187" cy="1349512"/>
          </a:xfrm>
        </p:grpSpPr>
        <p:pic>
          <p:nvPicPr>
            <p:cNvPr id="8" name="Picture 7" descr="A picture containing text, clipart&#10;&#10;Description automatically generated">
              <a:extLst>
                <a:ext uri="{FF2B5EF4-FFF2-40B4-BE49-F238E27FC236}">
                  <a16:creationId xmlns:a16="http://schemas.microsoft.com/office/drawing/2014/main" id="{BB541A06-8B4F-4589-A40C-E23579C7BA81}"/>
                </a:ext>
              </a:extLst>
            </p:cNvPr>
            <p:cNvPicPr>
              <a:picLocks noChangeAspect="1"/>
            </p:cNvPicPr>
            <p:nvPr/>
          </p:nvPicPr>
          <p:blipFill>
            <a:blip r:embed="rId3"/>
            <a:stretch>
              <a:fillRect/>
            </a:stretch>
          </p:blipFill>
          <p:spPr>
            <a:xfrm>
              <a:off x="5005812" y="1134889"/>
              <a:ext cx="2590800" cy="876300"/>
            </a:xfrm>
            <a:prstGeom prst="rect">
              <a:avLst/>
            </a:prstGeom>
          </p:spPr>
        </p:pic>
        <p:sp>
          <p:nvSpPr>
            <p:cNvPr id="9" name="TextBox 8">
              <a:extLst>
                <a:ext uri="{FF2B5EF4-FFF2-40B4-BE49-F238E27FC236}">
                  <a16:creationId xmlns:a16="http://schemas.microsoft.com/office/drawing/2014/main" id="{47D568C8-D2C2-4505-9A84-C07E018E603A}"/>
                </a:ext>
              </a:extLst>
            </p:cNvPr>
            <p:cNvSpPr txBox="1"/>
            <p:nvPr/>
          </p:nvSpPr>
          <p:spPr>
            <a:xfrm>
              <a:off x="4617269" y="1838070"/>
              <a:ext cx="3119187" cy="646331"/>
            </a:xfrm>
            <a:prstGeom prst="rect">
              <a:avLst/>
            </a:prstGeom>
            <a:noFill/>
          </p:spPr>
          <p:txBody>
            <a:bodyPr wrap="none" rtlCol="0">
              <a:spAutoFit/>
            </a:bodyPr>
            <a:lstStyle/>
            <a:p>
              <a:r>
                <a:rPr lang="en-GB" sz="3600" dirty="0"/>
                <a:t>…is your friend!</a:t>
              </a:r>
            </a:p>
          </p:txBody>
        </p:sp>
      </p:grpSp>
    </p:spTree>
    <p:extLst>
      <p:ext uri="{BB962C8B-B14F-4D97-AF65-F5344CB8AC3E}">
        <p14:creationId xmlns:p14="http://schemas.microsoft.com/office/powerpoint/2010/main" val="147136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9750" y="781050"/>
            <a:ext cx="8063962" cy="838200"/>
          </a:xfrm>
          <a:prstGeom prst="rect">
            <a:avLst/>
          </a:prstGeom>
          <a:noFill/>
          <a:ln w="9525">
            <a:noFill/>
            <a:miter lim="800000"/>
            <a:headEnd/>
            <a:tailEnd/>
          </a:ln>
          <a:effectLst/>
        </p:spPr>
        <p:txBody>
          <a:bodyPr/>
          <a:lstStyle/>
          <a:p>
            <a:pPr algn="ctr">
              <a:spcBef>
                <a:spcPct val="20000"/>
              </a:spcBef>
              <a:buClr>
                <a:schemeClr val="tx1"/>
              </a:buClr>
            </a:pPr>
            <a:r>
              <a:rPr lang="en-GB" sz="4200" b="1" dirty="0">
                <a:latin typeface="Constantia" pitchFamily="18" charset="0"/>
                <a:cs typeface="Times New Roman" pitchFamily="18" charset="0"/>
                <a:sym typeface="Wingdings" pitchFamily="2" charset="2"/>
              </a:rPr>
              <a:t>A big Thank You</a:t>
            </a:r>
          </a:p>
          <a:p>
            <a:pPr algn="ctr">
              <a:spcBef>
                <a:spcPct val="20000"/>
              </a:spcBef>
              <a:buClr>
                <a:schemeClr val="tx1"/>
              </a:buClr>
            </a:pPr>
            <a:r>
              <a:rPr lang="en-GB" sz="2100" b="1" dirty="0">
                <a:latin typeface="Constantia" pitchFamily="18" charset="0"/>
                <a:cs typeface="Times New Roman" pitchFamily="18" charset="0"/>
                <a:sym typeface="Wingdings" pitchFamily="2" charset="2"/>
              </a:rPr>
              <a:t>to all colleagues providing support, material and feedback</a:t>
            </a:r>
          </a:p>
          <a:p>
            <a:pPr algn="ctr">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ctr">
              <a:spcBef>
                <a:spcPct val="20000"/>
              </a:spcBef>
              <a:buClr>
                <a:schemeClr val="tx1"/>
              </a:buClr>
            </a:pPr>
            <a:r>
              <a:rPr lang="en-GB" sz="2100" b="1" dirty="0">
                <a:latin typeface="Constantia" pitchFamily="18" charset="0"/>
                <a:cs typeface="Times New Roman" pitchFamily="18" charset="0"/>
                <a:sym typeface="Wingdings" pitchFamily="2" charset="2"/>
              </a:rPr>
              <a:t>Simon Albright, Maria-Elena Angoletta, Philippe Baudrenghien, Thomas Bohl, Wolfgang </a:t>
            </a:r>
            <a:r>
              <a:rPr lang="en-GB" sz="2100" b="1" dirty="0" err="1">
                <a:latin typeface="Constantia" pitchFamily="18" charset="0"/>
                <a:cs typeface="Times New Roman" pitchFamily="18" charset="0"/>
                <a:sym typeface="Wingdings" pitchFamily="2" charset="2"/>
              </a:rPr>
              <a:t>Höfle</a:t>
            </a:r>
            <a:r>
              <a:rPr lang="en-GB" sz="2100" b="1" dirty="0">
                <a:latin typeface="Constantia" pitchFamily="18" charset="0"/>
                <a:cs typeface="Times New Roman" pitchFamily="18" charset="0"/>
                <a:sym typeface="Wingdings" pitchFamily="2" charset="2"/>
              </a:rPr>
              <a:t>,</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Erk Jensen, Alexandre </a:t>
            </a:r>
            <a:r>
              <a:rPr lang="en-GB" sz="2100" b="1" dirty="0" err="1">
                <a:latin typeface="Constantia" pitchFamily="18" charset="0"/>
                <a:cs typeface="Times New Roman" pitchFamily="18" charset="0"/>
                <a:sym typeface="Wingdings" pitchFamily="2" charset="2"/>
              </a:rPr>
              <a:t>Lasheen,Elena</a:t>
            </a:r>
            <a:r>
              <a:rPr lang="en-GB" sz="2100" b="1" dirty="0">
                <a:latin typeface="Constantia" pitchFamily="18" charset="0"/>
                <a:cs typeface="Times New Roman" pitchFamily="18" charset="0"/>
                <a:sym typeface="Wingdings" pitchFamily="2" charset="2"/>
              </a:rPr>
              <a:t> </a:t>
            </a:r>
            <a:r>
              <a:rPr lang="en-GB" sz="2100" b="1" dirty="0" err="1">
                <a:latin typeface="Constantia" pitchFamily="18" charset="0"/>
                <a:cs typeface="Times New Roman" pitchFamily="18" charset="0"/>
                <a:sym typeface="Wingdings" pitchFamily="2" charset="2"/>
              </a:rPr>
              <a:t>Shaposhnikova</a:t>
            </a:r>
            <a:r>
              <a:rPr lang="en-GB" sz="2100" b="1" dirty="0">
                <a:latin typeface="Constantia" pitchFamily="18" charset="0"/>
                <a:cs typeface="Times New Roman" pitchFamily="18" charset="0"/>
                <a:sym typeface="Wingdings" pitchFamily="2" charset="2"/>
              </a:rPr>
              <a:t>, Frank Tecker, Daniel Valuch, Evin Vinten,</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Manfred Wendt, </a:t>
            </a:r>
            <a:r>
              <a:rPr lang="en-GB" sz="2100" b="1" dirty="0" err="1">
                <a:latin typeface="Constantia" pitchFamily="18" charset="0"/>
                <a:cs typeface="Times New Roman" pitchFamily="18" charset="0"/>
                <a:sym typeface="Wingdings" pitchFamily="2" charset="2"/>
              </a:rPr>
              <a:t>Jörg</a:t>
            </a:r>
            <a:r>
              <a:rPr lang="en-GB" sz="2100" b="1" dirty="0">
                <a:latin typeface="Constantia" pitchFamily="18" charset="0"/>
                <a:cs typeface="Times New Roman" pitchFamily="18" charset="0"/>
                <a:sym typeface="Wingdings" pitchFamily="2" charset="2"/>
              </a:rPr>
              <a:t> Wenninger, J. Wulff</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and many more…</a:t>
            </a:r>
          </a:p>
        </p:txBody>
      </p:sp>
    </p:spTree>
    <p:extLst>
      <p:ext uri="{BB962C8B-B14F-4D97-AF65-F5344CB8AC3E}">
        <p14:creationId xmlns:p14="http://schemas.microsoft.com/office/powerpoint/2010/main" val="38455140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92369" y="2704542"/>
            <a:ext cx="8152248" cy="1456040"/>
          </a:xfrm>
          <a:prstGeom prst="rect">
            <a:avLst/>
          </a:prstGeom>
          <a:noFill/>
        </p:spPr>
        <p:txBody>
          <a:bodyPr wrap="square" rtlCol="0">
            <a:spAutoFit/>
          </a:bodyPr>
          <a:lstStyle/>
          <a:p>
            <a:pPr algn="ctr" eaLnBrk="0" fontAlgn="base" hangingPunct="0">
              <a:spcBef>
                <a:spcPct val="50000"/>
              </a:spcBef>
              <a:spcAft>
                <a:spcPct val="0"/>
              </a:spcAft>
            </a:pPr>
            <a:r>
              <a:rPr lang="en-US" sz="4431" b="1" dirty="0">
                <a:solidFill>
                  <a:prstClr val="black"/>
                </a:solidFill>
                <a:latin typeface="Constantia" panose="02030602050306030303" pitchFamily="18" charset="0"/>
              </a:rPr>
              <a:t>Thank you very much            for your attention!</a:t>
            </a:r>
            <a:endParaRPr lang="en-GB" sz="4431"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29010297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References</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39750" y="781050"/>
            <a:ext cx="8063962"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D. </a:t>
            </a:r>
            <a:r>
              <a:rPr lang="en-GB" sz="1600" b="1" dirty="0" err="1">
                <a:latin typeface="Constantia" pitchFamily="18" charset="0"/>
                <a:cs typeface="Times New Roman" pitchFamily="18" charset="0"/>
                <a:sym typeface="Wingdings" pitchFamily="2" charset="2"/>
              </a:rPr>
              <a:t>Boussard</a:t>
            </a:r>
            <a:r>
              <a:rPr lang="en-GB" sz="1600" b="1" dirty="0">
                <a:latin typeface="Constantia" pitchFamily="18" charset="0"/>
                <a:cs typeface="Times New Roman" pitchFamily="18" charset="0"/>
                <a:sym typeface="Wingdings" pitchFamily="2" charset="2"/>
              </a:rPr>
              <a:t>, Design of a Ring RF System, CERN SL/91-2 (RFS, rev.), 1991, </a:t>
            </a:r>
            <a:r>
              <a:rPr lang="en-GB" sz="1600" b="1" dirty="0">
                <a:latin typeface="Constantia" pitchFamily="18" charset="0"/>
                <a:cs typeface="Times New Roman" pitchFamily="18" charset="0"/>
                <a:sym typeface="Wingdings" pitchFamily="2" charset="2"/>
                <a:hlinkClick r:id="rId2"/>
              </a:rPr>
              <a:t>http://cds.cern.ch/record/1023436/files/CM-P00065157.pdf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E. </a:t>
            </a:r>
            <a:r>
              <a:rPr lang="en-GB" sz="1600" b="1" dirty="0" err="1">
                <a:latin typeface="Constantia" pitchFamily="18" charset="0"/>
                <a:cs typeface="Times New Roman" pitchFamily="18" charset="0"/>
                <a:sym typeface="Wingdings" pitchFamily="2" charset="2"/>
              </a:rPr>
              <a:t>Regenstreif</a:t>
            </a:r>
            <a:r>
              <a:rPr lang="en-GB" sz="1600" b="1" dirty="0">
                <a:latin typeface="Constantia" pitchFamily="18" charset="0"/>
                <a:cs typeface="Times New Roman" pitchFamily="18" charset="0"/>
                <a:sym typeface="Wingdings" pitchFamily="2" charset="2"/>
              </a:rPr>
              <a:t>, The CERN Proton Synchrotron, pt. 1, CERN-59-26, </a:t>
            </a:r>
            <a:r>
              <a:rPr lang="en-GB" sz="1600" b="1" dirty="0">
                <a:latin typeface="Constantia" pitchFamily="18" charset="0"/>
                <a:cs typeface="Times New Roman" pitchFamily="18" charset="0"/>
                <a:sym typeface="Wingdings" pitchFamily="2" charset="2"/>
                <a:hlinkClick r:id="rId3"/>
              </a:rPr>
              <a:t>https://cds.cern.ch/record/214352/files/CERN-59-29.pdf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CERN, The 300 GeV Programme, CERN/1050, 1972, </a:t>
            </a:r>
            <a:r>
              <a:rPr lang="en-GB" sz="1600" b="1" dirty="0">
                <a:latin typeface="Constantia" pitchFamily="18" charset="0"/>
                <a:cs typeface="Times New Roman" pitchFamily="18" charset="0"/>
                <a:sym typeface="Wingdings" pitchFamily="2" charset="2"/>
                <a:hlinkClick r:id="rId4"/>
              </a:rPr>
              <a:t>https://cds.cern.ch/record/104068/files/CM-P00077738-e.pdf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G. </a:t>
            </a:r>
            <a:r>
              <a:rPr lang="en-GB" sz="1600" b="1" dirty="0" err="1">
                <a:latin typeface="Constantia" pitchFamily="18" charset="0"/>
                <a:cs typeface="Times New Roman" pitchFamily="18" charset="0"/>
                <a:sym typeface="Wingdings" pitchFamily="2" charset="2"/>
              </a:rPr>
              <a:t>Arduini</a:t>
            </a:r>
            <a:r>
              <a:rPr lang="en-GB" sz="1600" b="1" dirty="0">
                <a:latin typeface="Constantia" pitchFamily="18" charset="0"/>
                <a:cs typeface="Times New Roman" pitchFamily="18" charset="0"/>
                <a:sym typeface="Wingdings" pitchFamily="2" charset="2"/>
              </a:rPr>
              <a:t>, E. </a:t>
            </a:r>
            <a:r>
              <a:rPr lang="en-GB" sz="1600" b="1" dirty="0" err="1">
                <a:latin typeface="Constantia" pitchFamily="18" charset="0"/>
                <a:cs typeface="Times New Roman" pitchFamily="18" charset="0"/>
                <a:sym typeface="Wingdings" pitchFamily="2" charset="2"/>
              </a:rPr>
              <a:t>Shaposhnikova</a:t>
            </a:r>
            <a:r>
              <a:rPr lang="en-GB" sz="1600" b="1" dirty="0">
                <a:latin typeface="Constantia" pitchFamily="18" charset="0"/>
                <a:cs typeface="Times New Roman" pitchFamily="18" charset="0"/>
                <a:sym typeface="Wingdings" pitchFamily="2" charset="2"/>
              </a:rPr>
              <a:t>, J. </a:t>
            </a:r>
            <a:r>
              <a:rPr lang="en-GB" sz="1600" b="1" dirty="0" err="1">
                <a:latin typeface="Constantia" pitchFamily="18" charset="0"/>
                <a:cs typeface="Times New Roman" pitchFamily="18" charset="0"/>
                <a:sym typeface="Wingdings" pitchFamily="2" charset="2"/>
              </a:rPr>
              <a:t>Wenniger</a:t>
            </a:r>
            <a:r>
              <a:rPr lang="en-GB" sz="1600" b="1" dirty="0">
                <a:latin typeface="Constantia" pitchFamily="18" charset="0"/>
                <a:cs typeface="Times New Roman" pitchFamily="18" charset="0"/>
                <a:sym typeface="Wingdings" pitchFamily="2" charset="2"/>
              </a:rPr>
              <a:t>, Acceleration Cycles for the LHC Proton Beams in the SPS, CERN AB-Note-2006-018, 2006, </a:t>
            </a:r>
            <a:r>
              <a:rPr lang="en-GB" sz="1600" b="1" dirty="0">
                <a:latin typeface="Constantia" pitchFamily="18" charset="0"/>
                <a:cs typeface="Times New Roman" pitchFamily="18" charset="0"/>
                <a:sym typeface="Wingdings" pitchFamily="2" charset="2"/>
                <a:hlinkClick r:id="rId5"/>
              </a:rPr>
              <a:t>http://cds.cern.ch/record/951985/files/ab-note-2006-018.pdf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R. W. </a:t>
            </a:r>
            <a:r>
              <a:rPr lang="en-GB" sz="1600" b="1" dirty="0" err="1">
                <a:latin typeface="Constantia" pitchFamily="18" charset="0"/>
                <a:cs typeface="Times New Roman" pitchFamily="18" charset="0"/>
                <a:sym typeface="Wingdings" pitchFamily="2" charset="2"/>
              </a:rPr>
              <a:t>Assmann</a:t>
            </a:r>
            <a:r>
              <a:rPr lang="en-GB" sz="1600" b="1" dirty="0">
                <a:latin typeface="Constantia" pitchFamily="18" charset="0"/>
                <a:cs typeface="Times New Roman" pitchFamily="18" charset="0"/>
                <a:sym typeface="Wingdings" pitchFamily="2" charset="2"/>
              </a:rPr>
              <a:t>, M. Lamont, S. Myers, A Brief History of the LEP Collider, CERN-SL-2002-009-OP, 2002, </a:t>
            </a:r>
            <a:r>
              <a:rPr lang="en-GB" sz="1600" b="1" dirty="0">
                <a:latin typeface="Constantia" pitchFamily="18" charset="0"/>
                <a:cs typeface="Times New Roman" pitchFamily="18" charset="0"/>
                <a:sym typeface="Wingdings" pitchFamily="2" charset="2"/>
                <a:hlinkClick r:id="rId6"/>
              </a:rPr>
              <a:t>https://cds.cern.ch/record/549223/files/sl-2002-009.pdf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16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1086720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539751" y="803731"/>
            <a:ext cx="8064500" cy="5715000"/>
          </a:xfrm>
          <a:prstGeom prst="rect">
            <a:avLst/>
          </a:prstGeom>
          <a:noFill/>
          <a:ln w="9525">
            <a:noFill/>
            <a:miter lim="800000"/>
            <a:headEnd/>
            <a:tailEnd/>
          </a:ln>
        </p:spPr>
        <p:txBody>
          <a:bodyPr/>
          <a:lstStyle/>
          <a:p>
            <a:pPr marL="355600" indent="-355600" algn="l" eaLnBrk="1" fontAlgn="auto" hangingPunct="1">
              <a:spcBef>
                <a:spcPct val="20000"/>
              </a:spcBef>
              <a:spcAft>
                <a:spcPts val="0"/>
              </a:spcAft>
              <a:buFontTx/>
              <a:buChar char="•"/>
            </a:pPr>
            <a:r>
              <a:rPr lang="en-GB" sz="2800" b="1" dirty="0">
                <a:solidFill>
                  <a:prstClr val="black"/>
                </a:solidFill>
                <a:latin typeface="Constantia" pitchFamily="18" charset="0"/>
              </a:rPr>
              <a:t>Introduction</a:t>
            </a:r>
            <a:endParaRPr lang="en-US" sz="2800" b="1" dirty="0">
              <a:solidFill>
                <a:prstClr val="black"/>
              </a:solidFill>
              <a:latin typeface="Constantia" pitchFamily="18" charset="0"/>
            </a:endParaRPr>
          </a:p>
          <a:p>
            <a:pPr marL="812800" lvl="1" indent="-355600" algn="l" eaLnBrk="1" fontAlgn="auto" hangingPunct="1">
              <a:spcBef>
                <a:spcPct val="20000"/>
              </a:spcBef>
              <a:spcAft>
                <a:spcPts val="0"/>
              </a:spcAft>
              <a:buFontTx/>
              <a:buChar char="•"/>
            </a:pPr>
            <a:r>
              <a:rPr lang="en-GB" b="1" dirty="0">
                <a:latin typeface="Constantia" pitchFamily="18" charset="0"/>
              </a:rPr>
              <a:t>Interaction between beam and RF system</a:t>
            </a:r>
            <a:endParaRPr lang="en-GB" sz="2800" b="1" dirty="0">
              <a:solidFill>
                <a:prstClr val="black"/>
              </a:solidFill>
              <a:latin typeface="Constantia" pitchFamily="18" charset="0"/>
            </a:endParaRPr>
          </a:p>
          <a:p>
            <a:pPr marL="342900" indent="-342900" algn="l" eaLnBrk="1" fontAlgn="auto" hangingPunct="1">
              <a:spcBef>
                <a:spcPct val="20000"/>
              </a:spcBef>
              <a:spcAft>
                <a:spcPts val="0"/>
              </a:spcAft>
              <a:buFontTx/>
              <a:buChar char="•"/>
            </a:pPr>
            <a:endParaRPr lang="en-GB" sz="600" b="1" dirty="0">
              <a:solidFill>
                <a:prstClr val="black"/>
              </a:solidFill>
              <a:latin typeface="Constantia" pitchFamily="18" charset="0"/>
            </a:endParaRPr>
          </a:p>
          <a:p>
            <a:pPr algn="l" eaLnBrk="1" fontAlgn="auto" hangingPunct="1">
              <a:spcBef>
                <a:spcPct val="20000"/>
              </a:spcBef>
              <a:spcAft>
                <a:spcPts val="0"/>
              </a:spcAft>
            </a:pPr>
            <a:endParaRPr lang="en-GB" sz="600" b="1" dirty="0">
              <a:solidFill>
                <a:prstClr val="black"/>
              </a:solidFill>
              <a:latin typeface="Constantia" pitchFamily="18" charset="0"/>
            </a:endParaRPr>
          </a:p>
          <a:p>
            <a:pPr marL="342900" indent="-342900">
              <a:spcBef>
                <a:spcPct val="20000"/>
              </a:spcBef>
              <a:buFontTx/>
              <a:buChar char="•"/>
            </a:pPr>
            <a:r>
              <a:rPr lang="en-GB" sz="2800" b="1" dirty="0">
                <a:solidFill>
                  <a:prstClr val="black"/>
                </a:solidFill>
                <a:latin typeface="Constantia" pitchFamily="18" charset="0"/>
              </a:rPr>
              <a:t>Longitudinal particle tracking</a:t>
            </a:r>
            <a:endParaRPr lang="en-US" sz="2800" b="1" dirty="0">
              <a:solidFill>
                <a:prstClr val="black"/>
              </a:solidFill>
              <a:latin typeface="Constantia" pitchFamily="18" charset="0"/>
            </a:endParaRPr>
          </a:p>
          <a:p>
            <a:pPr marL="812800" lvl="1" indent="-355600">
              <a:spcBef>
                <a:spcPct val="20000"/>
              </a:spcBef>
              <a:buFontTx/>
              <a:buChar char="•"/>
            </a:pPr>
            <a:r>
              <a:rPr lang="en-GB" b="1" dirty="0">
                <a:solidFill>
                  <a:prstClr val="black"/>
                </a:solidFill>
                <a:latin typeface="Constantia" pitchFamily="18" charset="0"/>
              </a:rPr>
              <a:t>Basic tracking equations</a:t>
            </a:r>
          </a:p>
          <a:p>
            <a:pPr marL="812800" lvl="1" indent="-355600">
              <a:spcBef>
                <a:spcPct val="20000"/>
              </a:spcBef>
              <a:buFontTx/>
              <a:buChar char="•"/>
            </a:pPr>
            <a:r>
              <a:rPr lang="en-GB" b="1" dirty="0">
                <a:solidFill>
                  <a:prstClr val="black"/>
                </a:solidFill>
                <a:latin typeface="Constantia" pitchFamily="18" charset="0"/>
              </a:rPr>
              <a:t>Single and multiple particle tracking</a:t>
            </a:r>
            <a:endParaRPr lang="en-US" b="1" dirty="0">
              <a:solidFill>
                <a:prstClr val="black"/>
              </a:solidFill>
              <a:latin typeface="Constantia" pitchFamily="18" charset="0"/>
            </a:endParaRPr>
          </a:p>
          <a:p>
            <a:pPr marL="800100" lvl="1" indent="-342900" algn="l" eaLnBrk="1" fontAlgn="auto" hangingPunct="1">
              <a:spcBef>
                <a:spcPct val="20000"/>
              </a:spcBef>
              <a:spcAft>
                <a:spcPts val="0"/>
              </a:spcAft>
              <a:buFontTx/>
              <a:buChar char="•"/>
            </a:pPr>
            <a:endParaRPr lang="en-GB" sz="600" b="1" dirty="0">
              <a:latin typeface="Constantia" pitchFamily="18" charset="0"/>
            </a:endParaRPr>
          </a:p>
          <a:p>
            <a:pPr algn="l" eaLnBrk="1" fontAlgn="auto" hangingPunct="1">
              <a:spcBef>
                <a:spcPct val="20000"/>
              </a:spcBef>
              <a:spcAft>
                <a:spcPts val="0"/>
              </a:spcAft>
            </a:pPr>
            <a:endParaRPr lang="en-GB" sz="600" b="1" dirty="0">
              <a:solidFill>
                <a:schemeClr val="bg1">
                  <a:lumMod val="75000"/>
                </a:schemeClr>
              </a:solidFill>
              <a:latin typeface="Constantia" pitchFamily="18" charset="0"/>
            </a:endParaRPr>
          </a:p>
          <a:p>
            <a:pPr marL="355600" indent="-355600" algn="l" eaLnBrk="1" fontAlgn="auto" hangingPunct="1">
              <a:spcBef>
                <a:spcPct val="20000"/>
              </a:spcBef>
              <a:spcAft>
                <a:spcPts val="0"/>
              </a:spcAft>
              <a:buFontTx/>
              <a:buChar char="•"/>
            </a:pPr>
            <a:r>
              <a:rPr lang="en-GB" sz="2800" b="1" dirty="0">
                <a:latin typeface="Constantia" pitchFamily="18" charset="0"/>
              </a:rPr>
              <a:t>Summary</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Outline</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1716803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Introduction</a:t>
            </a:r>
          </a:p>
        </p:txBody>
      </p:sp>
    </p:spTree>
    <p:extLst>
      <p:ext uri="{BB962C8B-B14F-4D97-AF65-F5344CB8AC3E}">
        <p14:creationId xmlns:p14="http://schemas.microsoft.com/office/powerpoint/2010/main" val="2264965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Study interaction between beam and RF</a:t>
            </a:r>
          </a:p>
        </p:txBody>
      </p:sp>
      <p:sp>
        <p:nvSpPr>
          <p:cNvPr id="12" name="Rectangle 7"/>
          <p:cNvSpPr>
            <a:spLocks noChangeArrowheads="1"/>
          </p:cNvSpPr>
          <p:nvPr/>
        </p:nvSpPr>
        <p:spPr bwMode="auto">
          <a:xfrm>
            <a:off x="503237" y="781435"/>
            <a:ext cx="8137525" cy="473624"/>
          </a:xfrm>
          <a:prstGeom prst="rect">
            <a:avLst/>
          </a:prstGeom>
          <a:noFill/>
          <a:ln w="9525">
            <a:noFill/>
            <a:miter lim="800000"/>
            <a:headEnd/>
            <a:tailEnd/>
          </a:ln>
          <a:effectLst/>
        </p:spPr>
        <p:txBody>
          <a:bodyPr/>
          <a:lstStyle/>
          <a:p>
            <a:pPr algn="ctr">
              <a:spcBef>
                <a:spcPct val="20000"/>
              </a:spcBef>
              <a:buClr>
                <a:schemeClr val="tx1"/>
              </a:buClr>
            </a:pPr>
            <a:r>
              <a:rPr lang="en-GB" sz="2400" b="1" dirty="0">
                <a:solidFill>
                  <a:srgbClr val="C0504D"/>
                </a:solidFill>
                <a:latin typeface="Constantia" pitchFamily="18" charset="0"/>
                <a:cs typeface="Times New Roman" pitchFamily="18" charset="0"/>
                <a:sym typeface="Wingdings" pitchFamily="2" charset="2"/>
              </a:rPr>
              <a:t>Complementary approaches for the same problem</a:t>
            </a:r>
            <a:endParaRPr lang="en-US" sz="2000" b="1" dirty="0">
              <a:solidFill>
                <a:srgbClr val="C0504D"/>
              </a:solidFill>
              <a:latin typeface="Constantia" pitchFamily="18" charset="0"/>
              <a:cs typeface="Times New Roman" pitchFamily="18" charset="0"/>
              <a:sym typeface="Wingdings" pitchFamily="2" charset="2"/>
            </a:endParaRPr>
          </a:p>
        </p:txBody>
      </p:sp>
      <p:graphicFrame>
        <p:nvGraphicFramePr>
          <p:cNvPr id="14" name="Table 13"/>
          <p:cNvGraphicFramePr>
            <a:graphicFrameLocks noGrp="1"/>
          </p:cNvGraphicFramePr>
          <p:nvPr>
            <p:extLst>
              <p:ext uri="{D42A27DB-BD31-4B8C-83A1-F6EECF244321}">
                <p14:modId xmlns:p14="http://schemas.microsoft.com/office/powerpoint/2010/main" val="1261207663"/>
              </p:ext>
            </p:extLst>
          </p:nvPr>
        </p:nvGraphicFramePr>
        <p:xfrm>
          <a:off x="503237" y="1311749"/>
          <a:ext cx="8137525" cy="5056095"/>
        </p:xfrm>
        <a:graphic>
          <a:graphicData uri="http://schemas.openxmlformats.org/drawingml/2006/table">
            <a:tbl>
              <a:tblPr firstRow="1" bandRow="1">
                <a:tableStyleId>{5C22544A-7EE6-4342-B048-85BDC9FD1C3A}</a:tableStyleId>
              </a:tblPr>
              <a:tblGrid>
                <a:gridCol w="4121045">
                  <a:extLst>
                    <a:ext uri="{9D8B030D-6E8A-4147-A177-3AD203B41FA5}">
                      <a16:colId xmlns:a16="http://schemas.microsoft.com/office/drawing/2014/main" val="20000"/>
                    </a:ext>
                  </a:extLst>
                </a:gridCol>
                <a:gridCol w="4016480">
                  <a:extLst>
                    <a:ext uri="{9D8B030D-6E8A-4147-A177-3AD203B41FA5}">
                      <a16:colId xmlns:a16="http://schemas.microsoft.com/office/drawing/2014/main" val="2329558364"/>
                    </a:ext>
                  </a:extLst>
                </a:gridCol>
              </a:tblGrid>
              <a:tr h="375714">
                <a:tc>
                  <a:txBody>
                    <a:bodyPr/>
                    <a:lstStyle/>
                    <a:p>
                      <a:pPr algn="ctr"/>
                      <a:r>
                        <a:rPr lang="en-US" dirty="0">
                          <a:latin typeface="Constantia" panose="02030602050306030303" pitchFamily="18" charset="0"/>
                        </a:rPr>
                        <a:t>(Semi-)Analytical</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Numerical: tracking</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3670665">
                <a:tc>
                  <a:txBody>
                    <a:bodyPr/>
                    <a:lstStyle/>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Describe particle motion by </a:t>
                      </a:r>
                      <a:r>
                        <a:rPr lang="en-US" b="1" baseline="0" dirty="0">
                          <a:solidFill>
                            <a:srgbClr val="C0504D"/>
                          </a:solidFill>
                          <a:latin typeface="Constantia" panose="02030602050306030303" pitchFamily="18" charset="0"/>
                          <a:sym typeface="Symbol" panose="05050102010706020507" pitchFamily="18" charset="2"/>
                        </a:rPr>
                        <a:t>differential equations</a:t>
                      </a:r>
                    </a:p>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Symbol" panose="05050102010706020507" pitchFamily="18" charset="2"/>
                        <a:buChar char="®"/>
                      </a:pPr>
                      <a:r>
                        <a:rPr lang="en-US" b="1" baseline="0" dirty="0">
                          <a:solidFill>
                            <a:srgbClr val="C0504D"/>
                          </a:solidFill>
                          <a:latin typeface="Constantia" panose="02030602050306030303" pitchFamily="18" charset="0"/>
                          <a:sym typeface="Symbol" panose="05050102010706020507" pitchFamily="18" charset="2"/>
                        </a:rPr>
                        <a:t>Continuous trajectories </a:t>
                      </a:r>
                      <a:r>
                        <a:rPr lang="en-US" b="1" baseline="0" dirty="0">
                          <a:solidFill>
                            <a:schemeClr val="tx1"/>
                          </a:solidFill>
                          <a:latin typeface="Constantia" panose="02030602050306030303" pitchFamily="18" charset="0"/>
                          <a:sym typeface="Symbol" panose="05050102010706020507" pitchFamily="18" charset="2"/>
                        </a:rPr>
                        <a:t>of particle motion</a:t>
                      </a:r>
                    </a:p>
                    <a:p>
                      <a:pPr marL="285750" indent="-285750">
                        <a:buFont typeface="Symbol" panose="05050102010706020507" pitchFamily="18" charset="2"/>
                        <a:buChar char="®"/>
                      </a:pPr>
                      <a:endParaRPr lang="en-US" sz="600" b="1" baseline="0" dirty="0">
                        <a:solidFill>
                          <a:schemeClr val="tx1"/>
                        </a:solidFill>
                        <a:latin typeface="Constantia" panose="02030602050306030303" pitchFamily="18" charset="0"/>
                        <a:sym typeface="Symbol" panose="05050102010706020507" pitchFamily="18" charset="2"/>
                      </a:endParaRPr>
                    </a:p>
                    <a:p>
                      <a:pPr marL="285750" indent="-285750">
                        <a:buFont typeface="Symbol" panose="05050102010706020507" pitchFamily="18" charset="2"/>
                        <a:buChar char="®"/>
                      </a:pPr>
                      <a:r>
                        <a:rPr lang="en-US" b="1" baseline="0" dirty="0">
                          <a:solidFill>
                            <a:schemeClr val="tx1"/>
                          </a:solidFill>
                          <a:latin typeface="Constantia" panose="02030602050306030303" pitchFamily="18" charset="0"/>
                          <a:sym typeface="Symbol" panose="05050102010706020507" pitchFamily="18" charset="2"/>
                        </a:rPr>
                        <a:t>Deduce useful parameters for stable acceleration:</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RF bucket</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Synchrotron frequency</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Stable phase</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a:t>
                      </a:r>
                    </a:p>
                  </a:txBody>
                  <a:tcPr/>
                </a:tc>
                <a:tc>
                  <a:txBody>
                    <a:bodyPr/>
                    <a:lstStyle/>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sym typeface="Symbol" panose="05050102010706020507" pitchFamily="18" charset="2"/>
                        </a:rPr>
                        <a:t>Track particle parameters from turn to turn</a:t>
                      </a:r>
                      <a:endParaRPr lang="en-GB" b="1" baseline="0" dirty="0">
                        <a:solidFill>
                          <a:schemeClr val="tx1"/>
                        </a:solidFill>
                        <a:latin typeface="Constantia" panose="02030602050306030303" pitchFamily="18" charset="0"/>
                      </a:endParaRPr>
                    </a:p>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Symbol" panose="05050102010706020507" pitchFamily="18" charset="2"/>
                        <a:buChar char="®"/>
                      </a:pPr>
                      <a:r>
                        <a:rPr lang="en-US" b="1" baseline="0" dirty="0">
                          <a:solidFill>
                            <a:schemeClr val="tx1"/>
                          </a:solidFill>
                          <a:latin typeface="Constantia" panose="02030602050306030303" pitchFamily="18" charset="0"/>
                          <a:sym typeface="Symbol" panose="05050102010706020507" pitchFamily="18" charset="2"/>
                        </a:rPr>
                        <a:t>Profit from </a:t>
                      </a:r>
                      <a:r>
                        <a:rPr lang="en-US" b="1" baseline="0" dirty="0">
                          <a:solidFill>
                            <a:srgbClr val="C0504D"/>
                          </a:solidFill>
                          <a:latin typeface="Constantia" panose="02030602050306030303" pitchFamily="18" charset="0"/>
                          <a:sym typeface="Symbol" panose="05050102010706020507" pitchFamily="18" charset="2"/>
                        </a:rPr>
                        <a:t>discretization of motion</a:t>
                      </a:r>
                      <a:r>
                        <a:rPr lang="en-US" b="1" baseline="0" dirty="0">
                          <a:solidFill>
                            <a:schemeClr val="tx1"/>
                          </a:solidFill>
                          <a:latin typeface="Constantia" panose="02030602050306030303" pitchFamily="18" charset="0"/>
                          <a:sym typeface="Symbol" panose="05050102010706020507" pitchFamily="18" charset="2"/>
                        </a:rPr>
                        <a:t>: turn-by-turn</a:t>
                      </a:r>
                    </a:p>
                    <a:p>
                      <a:pPr marL="285750" indent="-285750">
                        <a:buFont typeface="Symbol" panose="05050102010706020507" pitchFamily="18" charset="2"/>
                        <a:buChar char="®"/>
                      </a:pPr>
                      <a:endParaRPr lang="en-US" sz="600"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Symbol" panose="05050102010706020507" pitchFamily="18" charset="2"/>
                        <a:buChar char="®"/>
                      </a:pPr>
                      <a:r>
                        <a:rPr lang="en-US" b="1" baseline="0" dirty="0">
                          <a:solidFill>
                            <a:srgbClr val="C0504D"/>
                          </a:solidFill>
                          <a:latin typeface="Constantia" panose="02030602050306030303" pitchFamily="18" charset="0"/>
                          <a:sym typeface="Symbol" panose="05050102010706020507" pitchFamily="18" charset="2"/>
                        </a:rPr>
                        <a:t>No notion </a:t>
                      </a:r>
                      <a:r>
                        <a:rPr lang="en-US" b="1" baseline="0" dirty="0">
                          <a:solidFill>
                            <a:schemeClr val="tx1"/>
                          </a:solidFill>
                          <a:latin typeface="Constantia" panose="02030602050306030303" pitchFamily="18" charset="0"/>
                          <a:sym typeface="Symbol" panose="05050102010706020507" pitchFamily="18" charset="2"/>
                        </a:rPr>
                        <a:t>of RF bucket, synchrotron, stable phase, etc.</a:t>
                      </a:r>
                    </a:p>
                    <a:p>
                      <a:pPr marL="285750" indent="-285750">
                        <a:buFont typeface="Symbol" panose="05050102010706020507" pitchFamily="18" charset="2"/>
                        <a:buChar char="®"/>
                      </a:pPr>
                      <a:endParaRPr lang="en-US" sz="600" b="1" baseline="0" dirty="0">
                        <a:solidFill>
                          <a:schemeClr val="tx1"/>
                        </a:solidFill>
                        <a:latin typeface="Constantia" panose="02030602050306030303" pitchFamily="18" charset="0"/>
                        <a:sym typeface="Symbol" panose="05050102010706020507" pitchFamily="18" charset="2"/>
                      </a:endParaRPr>
                    </a:p>
                    <a:p>
                      <a:pPr marL="285750" indent="-285750">
                        <a:buFont typeface="Symbol" panose="05050102010706020507" pitchFamily="18" charset="2"/>
                        <a:buChar char="®"/>
                      </a:pPr>
                      <a:r>
                        <a:rPr lang="en-US" b="1" baseline="0" dirty="0">
                          <a:solidFill>
                            <a:schemeClr val="tx1"/>
                          </a:solidFill>
                          <a:latin typeface="Constantia" panose="02030602050306030303" pitchFamily="18" charset="0"/>
                          <a:sym typeface="Symbol" panose="05050102010706020507" pitchFamily="18" charset="2"/>
                        </a:rPr>
                        <a:t>Follow </a:t>
                      </a:r>
                      <a:r>
                        <a:rPr lang="en-US" b="1" baseline="0" dirty="0">
                          <a:solidFill>
                            <a:srgbClr val="C0504D"/>
                          </a:solidFill>
                          <a:latin typeface="Constantia" panose="02030602050306030303" pitchFamily="18" charset="0"/>
                          <a:sym typeface="Symbol" panose="05050102010706020507" pitchFamily="18" charset="2"/>
                        </a:rPr>
                        <a:t>ensemble of particles to study evolution of bunch</a:t>
                      </a:r>
                      <a:br>
                        <a:rPr lang="en-US" b="1" i="1" baseline="30000" dirty="0">
                          <a:solidFill>
                            <a:schemeClr val="tx1"/>
                          </a:solidFill>
                          <a:latin typeface="Constantia" panose="02030602050306030303" pitchFamily="18" charset="0"/>
                          <a:sym typeface="Symbol" panose="05050102010706020507" pitchFamily="18" charset="2"/>
                        </a:rPr>
                      </a:br>
                      <a:endParaRPr lang="en-US" b="1" i="1" baseline="0" dirty="0">
                        <a:solidFill>
                          <a:schemeClr val="tx1"/>
                        </a:solidFill>
                        <a:latin typeface="Constantia" panose="02030602050306030303" pitchFamily="18" charset="0"/>
                        <a:sym typeface="Symbol" panose="05050102010706020507" pitchFamily="18" charset="2"/>
                      </a:endParaRPr>
                    </a:p>
                  </a:txBody>
                  <a:tcPr/>
                </a:tc>
                <a:extLst>
                  <a:ext uri="{0D108BD9-81ED-4DB2-BD59-A6C34878D82A}">
                    <a16:rowId xmlns:a16="http://schemas.microsoft.com/office/drawing/2014/main" val="10001"/>
                  </a:ext>
                </a:extLst>
              </a:tr>
              <a:tr h="1009716">
                <a:tc>
                  <a:txBody>
                    <a:bodyPr/>
                    <a:lstStyle/>
                    <a:p>
                      <a:pPr marL="0" marR="0" lvl="1"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b="1" baseline="0" dirty="0">
                        <a:solidFill>
                          <a:schemeClr val="tx1"/>
                        </a:solidFill>
                        <a:latin typeface="Constantia" panose="02030602050306030303" pitchFamily="18" charset="0"/>
                        <a:sym typeface="Symbol" panose="05050102010706020507" pitchFamily="18" charset="2"/>
                      </a:endParaRPr>
                    </a:p>
                    <a:p>
                      <a:pPr marL="285750" marR="0" lvl="1"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b="1" baseline="0" dirty="0">
                          <a:solidFill>
                            <a:schemeClr val="tx1"/>
                          </a:solidFill>
                          <a:latin typeface="Constantia" panose="02030602050306030303" pitchFamily="18" charset="0"/>
                          <a:sym typeface="Symbol" panose="05050102010706020507" pitchFamily="18" charset="2"/>
                        </a:rPr>
                        <a:t>Classical introduction of longitudinal beam dynamics</a:t>
                      </a:r>
                    </a:p>
                  </a:txBody>
                  <a:tcPr/>
                </a:tc>
                <a:tc>
                  <a:txBody>
                    <a:bodyPr/>
                    <a:lstStyle/>
                    <a:p>
                      <a:pPr marL="0" marR="0" lvl="1"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b="1" baseline="0" dirty="0">
                        <a:solidFill>
                          <a:schemeClr val="tx1"/>
                        </a:solidFill>
                        <a:latin typeface="Constantia" panose="02030602050306030303" pitchFamily="18" charset="0"/>
                        <a:sym typeface="Symbol" panose="05050102010706020507" pitchFamily="18" charset="2"/>
                      </a:endParaRPr>
                    </a:p>
                    <a:p>
                      <a:pPr marL="285750" marR="0" lvl="1"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b="1" baseline="0" dirty="0">
                          <a:solidFill>
                            <a:schemeClr val="tx1"/>
                          </a:solidFill>
                          <a:latin typeface="Constantia" panose="02030602050306030303" pitchFamily="18" charset="0"/>
                          <a:sym typeface="Symbol" panose="05050102010706020507" pitchFamily="18" charset="2"/>
                        </a:rPr>
                        <a:t>Flexible brute-force approach</a:t>
                      </a:r>
                    </a:p>
                    <a:p>
                      <a:pPr marL="0" lvl="1" indent="0">
                        <a:buFont typeface="Symbol" panose="05050102010706020507" pitchFamily="18" charset="2"/>
                        <a:buNone/>
                      </a:pPr>
                      <a:endParaRPr lang="en-GB" b="1" baseline="0" dirty="0">
                        <a:solidFill>
                          <a:srgbClr val="1F497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p:sp>
        <p:nvSpPr>
          <p:cNvPr id="2" name="Rectangle 1"/>
          <p:cNvSpPr/>
          <p:nvPr/>
        </p:nvSpPr>
        <p:spPr>
          <a:xfrm>
            <a:off x="503238" y="5346700"/>
            <a:ext cx="8137525"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4624388" y="1263650"/>
            <a:ext cx="4016375" cy="4298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62289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Study interaction between beam and RF</a:t>
            </a:r>
          </a:p>
        </p:txBody>
      </p:sp>
      <p:sp>
        <p:nvSpPr>
          <p:cNvPr id="12" name="Rectangle 7"/>
          <p:cNvSpPr>
            <a:spLocks noChangeArrowheads="1"/>
          </p:cNvSpPr>
          <p:nvPr/>
        </p:nvSpPr>
        <p:spPr bwMode="auto">
          <a:xfrm>
            <a:off x="503237" y="781435"/>
            <a:ext cx="8137525" cy="473624"/>
          </a:xfrm>
          <a:prstGeom prst="rect">
            <a:avLst/>
          </a:prstGeom>
          <a:noFill/>
          <a:ln w="9525">
            <a:noFill/>
            <a:miter lim="800000"/>
            <a:headEnd/>
            <a:tailEnd/>
          </a:ln>
          <a:effectLst/>
        </p:spPr>
        <p:txBody>
          <a:bodyPr/>
          <a:lstStyle/>
          <a:p>
            <a:pPr algn="ctr">
              <a:spcBef>
                <a:spcPct val="20000"/>
              </a:spcBef>
              <a:buClr>
                <a:schemeClr val="tx1"/>
              </a:buClr>
            </a:pPr>
            <a:r>
              <a:rPr lang="en-GB" sz="2400" b="1" dirty="0">
                <a:solidFill>
                  <a:srgbClr val="C0504D"/>
                </a:solidFill>
                <a:latin typeface="Constantia" pitchFamily="18" charset="0"/>
                <a:cs typeface="Times New Roman" pitchFamily="18" charset="0"/>
                <a:sym typeface="Wingdings" pitchFamily="2" charset="2"/>
              </a:rPr>
              <a:t>Complementary approaches for the same problem</a:t>
            </a:r>
            <a:endParaRPr lang="en-US" sz="2000" b="1" dirty="0">
              <a:solidFill>
                <a:srgbClr val="C0504D"/>
              </a:solidFill>
              <a:latin typeface="Constantia" pitchFamily="18" charset="0"/>
              <a:cs typeface="Times New Roman" pitchFamily="18" charset="0"/>
              <a:sym typeface="Wingdings" pitchFamily="2" charset="2"/>
            </a:endParaRPr>
          </a:p>
        </p:txBody>
      </p:sp>
      <p:graphicFrame>
        <p:nvGraphicFramePr>
          <p:cNvPr id="14" name="Table 13"/>
          <p:cNvGraphicFramePr>
            <a:graphicFrameLocks noGrp="1"/>
          </p:cNvGraphicFramePr>
          <p:nvPr>
            <p:extLst>
              <p:ext uri="{D42A27DB-BD31-4B8C-83A1-F6EECF244321}">
                <p14:modId xmlns:p14="http://schemas.microsoft.com/office/powerpoint/2010/main" val="2296141667"/>
              </p:ext>
            </p:extLst>
          </p:nvPr>
        </p:nvGraphicFramePr>
        <p:xfrm>
          <a:off x="503237" y="1311749"/>
          <a:ext cx="8137525" cy="5225910"/>
        </p:xfrm>
        <a:graphic>
          <a:graphicData uri="http://schemas.openxmlformats.org/drawingml/2006/table">
            <a:tbl>
              <a:tblPr firstRow="1" bandRow="1">
                <a:tableStyleId>{5C22544A-7EE6-4342-B048-85BDC9FD1C3A}</a:tableStyleId>
              </a:tblPr>
              <a:tblGrid>
                <a:gridCol w="4121045">
                  <a:extLst>
                    <a:ext uri="{9D8B030D-6E8A-4147-A177-3AD203B41FA5}">
                      <a16:colId xmlns:a16="http://schemas.microsoft.com/office/drawing/2014/main" val="20000"/>
                    </a:ext>
                  </a:extLst>
                </a:gridCol>
                <a:gridCol w="4016480">
                  <a:extLst>
                    <a:ext uri="{9D8B030D-6E8A-4147-A177-3AD203B41FA5}">
                      <a16:colId xmlns:a16="http://schemas.microsoft.com/office/drawing/2014/main" val="2329558364"/>
                    </a:ext>
                  </a:extLst>
                </a:gridCol>
              </a:tblGrid>
              <a:tr h="375714">
                <a:tc>
                  <a:txBody>
                    <a:bodyPr/>
                    <a:lstStyle/>
                    <a:p>
                      <a:pPr algn="ctr"/>
                      <a:r>
                        <a:rPr lang="en-US" dirty="0">
                          <a:latin typeface="Constantia" panose="02030602050306030303" pitchFamily="18" charset="0"/>
                        </a:rPr>
                        <a:t>(Semi-)Analytical</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Numerical: tracking</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3670665">
                <a:tc>
                  <a:txBody>
                    <a:bodyPr/>
                    <a:lstStyle/>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Describe particle motion by </a:t>
                      </a:r>
                      <a:r>
                        <a:rPr lang="en-US" b="1" baseline="0" dirty="0">
                          <a:solidFill>
                            <a:srgbClr val="C0504D"/>
                          </a:solidFill>
                          <a:latin typeface="Constantia" panose="02030602050306030303" pitchFamily="18" charset="0"/>
                          <a:sym typeface="Symbol" panose="05050102010706020507" pitchFamily="18" charset="2"/>
                        </a:rPr>
                        <a:t>differential equations</a:t>
                      </a:r>
                    </a:p>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Symbol" panose="05050102010706020507" pitchFamily="18" charset="2"/>
                        <a:buChar char="®"/>
                      </a:pPr>
                      <a:r>
                        <a:rPr lang="en-US" b="1" baseline="0" dirty="0">
                          <a:solidFill>
                            <a:srgbClr val="C0504D"/>
                          </a:solidFill>
                          <a:latin typeface="Constantia" panose="02030602050306030303" pitchFamily="18" charset="0"/>
                          <a:sym typeface="Symbol" panose="05050102010706020507" pitchFamily="18" charset="2"/>
                        </a:rPr>
                        <a:t>Continuous trajectories </a:t>
                      </a:r>
                      <a:r>
                        <a:rPr lang="en-US" b="1" baseline="0" dirty="0">
                          <a:solidFill>
                            <a:schemeClr val="tx1"/>
                          </a:solidFill>
                          <a:latin typeface="Constantia" panose="02030602050306030303" pitchFamily="18" charset="0"/>
                          <a:sym typeface="Symbol" panose="05050102010706020507" pitchFamily="18" charset="2"/>
                        </a:rPr>
                        <a:t>of particle motion</a:t>
                      </a:r>
                    </a:p>
                    <a:p>
                      <a:pPr marL="285750" indent="-285750">
                        <a:buFont typeface="Symbol" panose="05050102010706020507" pitchFamily="18" charset="2"/>
                        <a:buChar char="®"/>
                      </a:pPr>
                      <a:endParaRPr lang="en-US" sz="600" b="1" baseline="0" dirty="0">
                        <a:solidFill>
                          <a:schemeClr val="tx1"/>
                        </a:solidFill>
                        <a:latin typeface="Constantia" panose="02030602050306030303" pitchFamily="18" charset="0"/>
                        <a:sym typeface="Symbol" panose="05050102010706020507" pitchFamily="18" charset="2"/>
                      </a:endParaRPr>
                    </a:p>
                    <a:p>
                      <a:pPr marL="285750" indent="-285750">
                        <a:buFont typeface="Symbol" panose="05050102010706020507" pitchFamily="18" charset="2"/>
                        <a:buChar char="®"/>
                      </a:pPr>
                      <a:r>
                        <a:rPr lang="en-US" b="1" baseline="0" dirty="0">
                          <a:solidFill>
                            <a:schemeClr val="tx1"/>
                          </a:solidFill>
                          <a:latin typeface="Constantia" panose="02030602050306030303" pitchFamily="18" charset="0"/>
                          <a:sym typeface="Symbol" panose="05050102010706020507" pitchFamily="18" charset="2"/>
                        </a:rPr>
                        <a:t>Deduce useful parameters for stable acceleration:</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RF bucket</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Synchrotron frequency</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Stable phase</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a:t>
                      </a:r>
                    </a:p>
                  </a:txBody>
                  <a:tcPr/>
                </a:tc>
                <a:tc>
                  <a:txBody>
                    <a:bodyPr/>
                    <a:lstStyle/>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sym typeface="Symbol" panose="05050102010706020507" pitchFamily="18" charset="2"/>
                        </a:rPr>
                        <a:t>Track particle parameters from turn to turn</a:t>
                      </a:r>
                      <a:endParaRPr lang="en-GB" b="1" baseline="0" dirty="0">
                        <a:solidFill>
                          <a:schemeClr val="tx1"/>
                        </a:solidFill>
                        <a:latin typeface="Constantia" panose="02030602050306030303" pitchFamily="18" charset="0"/>
                      </a:endParaRPr>
                    </a:p>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Symbol" panose="05050102010706020507" pitchFamily="18" charset="2"/>
                        <a:buChar char="®"/>
                      </a:pPr>
                      <a:r>
                        <a:rPr lang="en-US" b="1" baseline="0" dirty="0">
                          <a:solidFill>
                            <a:schemeClr val="tx1"/>
                          </a:solidFill>
                          <a:latin typeface="Constantia" panose="02030602050306030303" pitchFamily="18" charset="0"/>
                          <a:sym typeface="Symbol" panose="05050102010706020507" pitchFamily="18" charset="2"/>
                        </a:rPr>
                        <a:t>Profit from </a:t>
                      </a:r>
                      <a:r>
                        <a:rPr lang="en-US" b="1" baseline="0" dirty="0">
                          <a:solidFill>
                            <a:srgbClr val="C0504D"/>
                          </a:solidFill>
                          <a:latin typeface="Constantia" panose="02030602050306030303" pitchFamily="18" charset="0"/>
                          <a:sym typeface="Symbol" panose="05050102010706020507" pitchFamily="18" charset="2"/>
                        </a:rPr>
                        <a:t>discretization of motion</a:t>
                      </a:r>
                      <a:r>
                        <a:rPr lang="en-US" b="1" baseline="0" dirty="0">
                          <a:solidFill>
                            <a:schemeClr val="tx1"/>
                          </a:solidFill>
                          <a:latin typeface="Constantia" panose="02030602050306030303" pitchFamily="18" charset="0"/>
                          <a:sym typeface="Symbol" panose="05050102010706020507" pitchFamily="18" charset="2"/>
                        </a:rPr>
                        <a:t>: turn-by-turn,</a:t>
                      </a:r>
                      <a:br>
                        <a:rPr lang="en-US" b="1" baseline="0" dirty="0">
                          <a:solidFill>
                            <a:schemeClr val="tx1"/>
                          </a:solidFill>
                          <a:latin typeface="Constantia" panose="02030602050306030303" pitchFamily="18" charset="0"/>
                          <a:sym typeface="Symbol" panose="05050102010706020507" pitchFamily="18" charset="2"/>
                        </a:rPr>
                      </a:br>
                      <a:r>
                        <a:rPr lang="en-US" b="1" baseline="0" dirty="0">
                          <a:solidFill>
                            <a:schemeClr val="tx1"/>
                          </a:solidFill>
                          <a:latin typeface="Constantia" panose="02030602050306030303" pitchFamily="18" charset="0"/>
                          <a:sym typeface="Symbol" panose="05050102010706020507" pitchFamily="18" charset="2"/>
                        </a:rPr>
                        <a:t>RF station-by-RF station</a:t>
                      </a:r>
                    </a:p>
                    <a:p>
                      <a:pPr marL="285750" indent="-285750">
                        <a:buFont typeface="Symbol" panose="05050102010706020507" pitchFamily="18" charset="2"/>
                        <a:buChar char="®"/>
                      </a:pPr>
                      <a:endParaRPr lang="en-US" sz="600"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Symbol" panose="05050102010706020507" pitchFamily="18" charset="2"/>
                        <a:buChar char="®"/>
                      </a:pPr>
                      <a:r>
                        <a:rPr lang="en-US" b="1" baseline="0" dirty="0">
                          <a:solidFill>
                            <a:srgbClr val="C0504D"/>
                          </a:solidFill>
                          <a:latin typeface="Constantia" panose="02030602050306030303" pitchFamily="18" charset="0"/>
                          <a:sym typeface="Symbol" panose="05050102010706020507" pitchFamily="18" charset="2"/>
                        </a:rPr>
                        <a:t>No notion </a:t>
                      </a:r>
                      <a:r>
                        <a:rPr lang="en-US" b="1" baseline="0" dirty="0">
                          <a:solidFill>
                            <a:schemeClr val="tx1"/>
                          </a:solidFill>
                          <a:latin typeface="Constantia" panose="02030602050306030303" pitchFamily="18" charset="0"/>
                          <a:sym typeface="Symbol" panose="05050102010706020507" pitchFamily="18" charset="2"/>
                        </a:rPr>
                        <a:t>of RF bucket, synchrotron frequency, stable phase, etc.</a:t>
                      </a:r>
                    </a:p>
                    <a:p>
                      <a:pPr marL="285750" indent="-285750">
                        <a:buFont typeface="Symbol" panose="05050102010706020507" pitchFamily="18" charset="2"/>
                        <a:buChar char="®"/>
                      </a:pPr>
                      <a:endParaRPr lang="en-US" sz="600" b="1" baseline="0" dirty="0">
                        <a:solidFill>
                          <a:schemeClr val="tx1"/>
                        </a:solidFill>
                        <a:latin typeface="Constantia" panose="02030602050306030303" pitchFamily="18" charset="0"/>
                        <a:sym typeface="Symbol" panose="05050102010706020507" pitchFamily="18" charset="2"/>
                      </a:endParaRPr>
                    </a:p>
                    <a:p>
                      <a:pPr marL="285750" indent="-285750">
                        <a:buFont typeface="Symbol" panose="05050102010706020507" pitchFamily="18" charset="2"/>
                        <a:buChar char="®"/>
                      </a:pPr>
                      <a:r>
                        <a:rPr lang="en-US" b="1" baseline="0" dirty="0">
                          <a:solidFill>
                            <a:schemeClr val="tx1"/>
                          </a:solidFill>
                          <a:latin typeface="Constantia" panose="02030602050306030303" pitchFamily="18" charset="0"/>
                          <a:sym typeface="Symbol" panose="05050102010706020507" pitchFamily="18" charset="2"/>
                        </a:rPr>
                        <a:t>Follow </a:t>
                      </a:r>
                      <a:r>
                        <a:rPr lang="en-US" b="1" baseline="0" dirty="0">
                          <a:solidFill>
                            <a:srgbClr val="C0504D"/>
                          </a:solidFill>
                          <a:latin typeface="Constantia" panose="02030602050306030303" pitchFamily="18" charset="0"/>
                          <a:sym typeface="Symbol" panose="05050102010706020507" pitchFamily="18" charset="2"/>
                        </a:rPr>
                        <a:t>ensemble of particles to study evolution of bunch</a:t>
                      </a:r>
                      <a:br>
                        <a:rPr lang="en-US" b="1" i="1" baseline="30000" dirty="0">
                          <a:solidFill>
                            <a:schemeClr val="tx1"/>
                          </a:solidFill>
                          <a:latin typeface="Constantia" panose="02030602050306030303" pitchFamily="18" charset="0"/>
                          <a:sym typeface="Symbol" panose="05050102010706020507" pitchFamily="18" charset="2"/>
                        </a:rPr>
                      </a:br>
                      <a:endParaRPr lang="en-US" b="1" i="1" baseline="0" dirty="0">
                        <a:solidFill>
                          <a:schemeClr val="tx1"/>
                        </a:solidFill>
                        <a:latin typeface="Constantia" panose="02030602050306030303" pitchFamily="18" charset="0"/>
                        <a:sym typeface="Symbol" panose="05050102010706020507" pitchFamily="18" charset="2"/>
                      </a:endParaRPr>
                    </a:p>
                  </a:txBody>
                  <a:tcPr/>
                </a:tc>
                <a:extLst>
                  <a:ext uri="{0D108BD9-81ED-4DB2-BD59-A6C34878D82A}">
                    <a16:rowId xmlns:a16="http://schemas.microsoft.com/office/drawing/2014/main" val="10001"/>
                  </a:ext>
                </a:extLst>
              </a:tr>
              <a:tr h="1009716">
                <a:tc>
                  <a:txBody>
                    <a:bodyPr/>
                    <a:lstStyle/>
                    <a:p>
                      <a:pPr marL="0" marR="0" lvl="1"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b="1" baseline="0" dirty="0">
                        <a:solidFill>
                          <a:schemeClr val="tx1"/>
                        </a:solidFill>
                        <a:latin typeface="Constantia" panose="02030602050306030303" pitchFamily="18" charset="0"/>
                        <a:sym typeface="Symbol" panose="05050102010706020507" pitchFamily="18" charset="2"/>
                      </a:endParaRPr>
                    </a:p>
                    <a:p>
                      <a:pPr marL="285750" marR="0" lvl="1"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b="1" baseline="0" dirty="0">
                          <a:solidFill>
                            <a:schemeClr val="tx1"/>
                          </a:solidFill>
                          <a:latin typeface="Constantia" panose="02030602050306030303" pitchFamily="18" charset="0"/>
                          <a:sym typeface="Symbol" panose="05050102010706020507" pitchFamily="18" charset="2"/>
                        </a:rPr>
                        <a:t>Classical introduction of longitudinal beam dynamics</a:t>
                      </a:r>
                    </a:p>
                  </a:txBody>
                  <a:tcPr/>
                </a:tc>
                <a:tc>
                  <a:txBody>
                    <a:bodyPr/>
                    <a:lstStyle/>
                    <a:p>
                      <a:pPr marL="0" marR="0" lvl="1"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b="1" baseline="0" dirty="0">
                        <a:solidFill>
                          <a:schemeClr val="tx1"/>
                        </a:solidFill>
                        <a:latin typeface="Constantia" panose="02030602050306030303" pitchFamily="18" charset="0"/>
                        <a:sym typeface="Symbol" panose="05050102010706020507" pitchFamily="18" charset="2"/>
                      </a:endParaRPr>
                    </a:p>
                    <a:p>
                      <a:pPr marL="285750" marR="0" lvl="1"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b="1" baseline="0" dirty="0">
                          <a:solidFill>
                            <a:schemeClr val="tx1"/>
                          </a:solidFill>
                          <a:latin typeface="Constantia" panose="02030602050306030303" pitchFamily="18" charset="0"/>
                          <a:sym typeface="Symbol" panose="05050102010706020507" pitchFamily="18" charset="2"/>
                        </a:rPr>
                        <a:t>Flexible brute-force approach</a:t>
                      </a:r>
                    </a:p>
                    <a:p>
                      <a:pPr marL="0" lvl="1" indent="0">
                        <a:buFont typeface="Symbol" panose="05050102010706020507" pitchFamily="18" charset="2"/>
                        <a:buNone/>
                      </a:pPr>
                      <a:endParaRPr lang="en-GB" b="1" baseline="0" dirty="0">
                        <a:solidFill>
                          <a:srgbClr val="1F497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p:sp>
        <p:nvSpPr>
          <p:cNvPr id="7" name="Rectangle 6"/>
          <p:cNvSpPr/>
          <p:nvPr/>
        </p:nvSpPr>
        <p:spPr>
          <a:xfrm>
            <a:off x="503238" y="5346700"/>
            <a:ext cx="8137525"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13C16A44-C130-4CB0-8231-B0EABB9C2139}"/>
              </a:ext>
            </a:extLst>
          </p:cNvPr>
          <p:cNvSpPr/>
          <p:nvPr/>
        </p:nvSpPr>
        <p:spPr>
          <a:xfrm>
            <a:off x="244442" y="1255059"/>
            <a:ext cx="4374000" cy="4584426"/>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58592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Study interaction between beam and RF</a:t>
            </a:r>
          </a:p>
        </p:txBody>
      </p:sp>
      <p:sp>
        <p:nvSpPr>
          <p:cNvPr id="12" name="Rectangle 7"/>
          <p:cNvSpPr>
            <a:spLocks noChangeArrowheads="1"/>
          </p:cNvSpPr>
          <p:nvPr/>
        </p:nvSpPr>
        <p:spPr bwMode="auto">
          <a:xfrm>
            <a:off x="503237" y="781435"/>
            <a:ext cx="8137525" cy="473624"/>
          </a:xfrm>
          <a:prstGeom prst="rect">
            <a:avLst/>
          </a:prstGeom>
          <a:noFill/>
          <a:ln w="9525">
            <a:noFill/>
            <a:miter lim="800000"/>
            <a:headEnd/>
            <a:tailEnd/>
          </a:ln>
          <a:effectLst/>
        </p:spPr>
        <p:txBody>
          <a:bodyPr/>
          <a:lstStyle/>
          <a:p>
            <a:pPr algn="ctr">
              <a:spcBef>
                <a:spcPct val="20000"/>
              </a:spcBef>
              <a:buClr>
                <a:schemeClr val="tx1"/>
              </a:buClr>
            </a:pPr>
            <a:r>
              <a:rPr lang="en-GB" sz="2400" b="1" dirty="0">
                <a:solidFill>
                  <a:srgbClr val="C0504D"/>
                </a:solidFill>
                <a:latin typeface="Constantia" pitchFamily="18" charset="0"/>
                <a:cs typeface="Times New Roman" pitchFamily="18" charset="0"/>
                <a:sym typeface="Wingdings" pitchFamily="2" charset="2"/>
              </a:rPr>
              <a:t>Complementary approaches for the same problem</a:t>
            </a:r>
            <a:endParaRPr lang="en-US" sz="2000" b="1" dirty="0">
              <a:solidFill>
                <a:srgbClr val="C0504D"/>
              </a:solidFill>
              <a:latin typeface="Constantia" pitchFamily="18" charset="0"/>
              <a:cs typeface="Times New Roman" pitchFamily="18" charset="0"/>
              <a:sym typeface="Wingdings" pitchFamily="2" charset="2"/>
            </a:endParaRPr>
          </a:p>
        </p:txBody>
      </p:sp>
      <p:graphicFrame>
        <p:nvGraphicFramePr>
          <p:cNvPr id="14" name="Table 13"/>
          <p:cNvGraphicFramePr>
            <a:graphicFrameLocks noGrp="1"/>
          </p:cNvGraphicFramePr>
          <p:nvPr>
            <p:extLst>
              <p:ext uri="{D42A27DB-BD31-4B8C-83A1-F6EECF244321}">
                <p14:modId xmlns:p14="http://schemas.microsoft.com/office/powerpoint/2010/main" val="4263940365"/>
              </p:ext>
            </p:extLst>
          </p:nvPr>
        </p:nvGraphicFramePr>
        <p:xfrm>
          <a:off x="503237" y="1311749"/>
          <a:ext cx="8137525" cy="5225910"/>
        </p:xfrm>
        <a:graphic>
          <a:graphicData uri="http://schemas.openxmlformats.org/drawingml/2006/table">
            <a:tbl>
              <a:tblPr firstRow="1" bandRow="1">
                <a:tableStyleId>{5C22544A-7EE6-4342-B048-85BDC9FD1C3A}</a:tableStyleId>
              </a:tblPr>
              <a:tblGrid>
                <a:gridCol w="4121045">
                  <a:extLst>
                    <a:ext uri="{9D8B030D-6E8A-4147-A177-3AD203B41FA5}">
                      <a16:colId xmlns:a16="http://schemas.microsoft.com/office/drawing/2014/main" val="20000"/>
                    </a:ext>
                  </a:extLst>
                </a:gridCol>
                <a:gridCol w="4016480">
                  <a:extLst>
                    <a:ext uri="{9D8B030D-6E8A-4147-A177-3AD203B41FA5}">
                      <a16:colId xmlns:a16="http://schemas.microsoft.com/office/drawing/2014/main" val="2329558364"/>
                    </a:ext>
                  </a:extLst>
                </a:gridCol>
              </a:tblGrid>
              <a:tr h="375714">
                <a:tc>
                  <a:txBody>
                    <a:bodyPr/>
                    <a:lstStyle/>
                    <a:p>
                      <a:pPr algn="ctr"/>
                      <a:r>
                        <a:rPr lang="en-US" dirty="0">
                          <a:latin typeface="Constantia" panose="02030602050306030303" pitchFamily="18" charset="0"/>
                        </a:rPr>
                        <a:t>(Semi-)Analytical</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Numerical: tracking</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3670665">
                <a:tc>
                  <a:txBody>
                    <a:bodyPr/>
                    <a:lstStyle/>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Describe particle motion by </a:t>
                      </a:r>
                      <a:r>
                        <a:rPr lang="en-US" b="1" baseline="0" dirty="0">
                          <a:solidFill>
                            <a:srgbClr val="C0504D"/>
                          </a:solidFill>
                          <a:latin typeface="Constantia" panose="02030602050306030303" pitchFamily="18" charset="0"/>
                          <a:sym typeface="Symbol" panose="05050102010706020507" pitchFamily="18" charset="2"/>
                        </a:rPr>
                        <a:t>differential equations</a:t>
                      </a:r>
                    </a:p>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Symbol" panose="05050102010706020507" pitchFamily="18" charset="2"/>
                        <a:buChar char="®"/>
                      </a:pPr>
                      <a:r>
                        <a:rPr lang="en-US" b="1" baseline="0" dirty="0">
                          <a:solidFill>
                            <a:srgbClr val="C0504D"/>
                          </a:solidFill>
                          <a:latin typeface="Constantia" panose="02030602050306030303" pitchFamily="18" charset="0"/>
                          <a:sym typeface="Symbol" panose="05050102010706020507" pitchFamily="18" charset="2"/>
                        </a:rPr>
                        <a:t>Continuous trajectories </a:t>
                      </a:r>
                      <a:r>
                        <a:rPr lang="en-US" b="1" baseline="0" dirty="0">
                          <a:solidFill>
                            <a:schemeClr val="tx1"/>
                          </a:solidFill>
                          <a:latin typeface="Constantia" panose="02030602050306030303" pitchFamily="18" charset="0"/>
                          <a:sym typeface="Symbol" panose="05050102010706020507" pitchFamily="18" charset="2"/>
                        </a:rPr>
                        <a:t>of particle motion</a:t>
                      </a:r>
                    </a:p>
                    <a:p>
                      <a:pPr marL="285750" indent="-285750">
                        <a:buFont typeface="Symbol" panose="05050102010706020507" pitchFamily="18" charset="2"/>
                        <a:buChar char="®"/>
                      </a:pPr>
                      <a:endParaRPr lang="en-US" sz="600" b="1" baseline="0" dirty="0">
                        <a:solidFill>
                          <a:schemeClr val="tx1"/>
                        </a:solidFill>
                        <a:latin typeface="Constantia" panose="02030602050306030303" pitchFamily="18" charset="0"/>
                        <a:sym typeface="Symbol" panose="05050102010706020507" pitchFamily="18" charset="2"/>
                      </a:endParaRPr>
                    </a:p>
                    <a:p>
                      <a:pPr marL="285750" indent="-285750">
                        <a:buFont typeface="Symbol" panose="05050102010706020507" pitchFamily="18" charset="2"/>
                        <a:buChar char="®"/>
                      </a:pPr>
                      <a:r>
                        <a:rPr lang="en-US" b="1" baseline="0" dirty="0">
                          <a:solidFill>
                            <a:schemeClr val="tx1"/>
                          </a:solidFill>
                          <a:latin typeface="Constantia" panose="02030602050306030303" pitchFamily="18" charset="0"/>
                          <a:sym typeface="Symbol" panose="05050102010706020507" pitchFamily="18" charset="2"/>
                        </a:rPr>
                        <a:t>Deduce useful parameters for stable acceleration:</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RF bucket</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Synchrotron frequency</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Stable phase</a:t>
                      </a:r>
                    </a:p>
                    <a:p>
                      <a:pPr marL="742950" lvl="1" indent="-285750">
                        <a:buFont typeface="Symbol" panose="05050102010706020507" pitchFamily="18" charset="2"/>
                        <a:buChar char="®"/>
                      </a:pPr>
                      <a:r>
                        <a:rPr lang="en-US" sz="1600" b="1" i="0" baseline="0" dirty="0">
                          <a:solidFill>
                            <a:schemeClr val="bg1">
                              <a:lumMod val="50000"/>
                            </a:schemeClr>
                          </a:solidFill>
                          <a:latin typeface="Constantia" panose="02030602050306030303" pitchFamily="18" charset="0"/>
                          <a:sym typeface="Symbol" panose="05050102010706020507" pitchFamily="18" charset="2"/>
                        </a:rPr>
                        <a:t>...</a:t>
                      </a:r>
                    </a:p>
                  </a:txBody>
                  <a:tcPr/>
                </a:tc>
                <a:tc>
                  <a:txBody>
                    <a:bodyPr/>
                    <a:lstStyle/>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sym typeface="Symbol" panose="05050102010706020507" pitchFamily="18" charset="2"/>
                        </a:rPr>
                        <a:t>Track particle parameters from turn to turn</a:t>
                      </a:r>
                      <a:endParaRPr lang="en-GB" b="1" baseline="0" dirty="0">
                        <a:solidFill>
                          <a:schemeClr val="tx1"/>
                        </a:solidFill>
                        <a:latin typeface="Constantia" panose="02030602050306030303" pitchFamily="18" charset="0"/>
                      </a:endParaRPr>
                    </a:p>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Symbol" panose="05050102010706020507" pitchFamily="18" charset="2"/>
                        <a:buChar char="®"/>
                      </a:pPr>
                      <a:r>
                        <a:rPr lang="en-US" b="1" baseline="0" dirty="0">
                          <a:solidFill>
                            <a:schemeClr val="tx1"/>
                          </a:solidFill>
                          <a:latin typeface="Constantia" panose="02030602050306030303" pitchFamily="18" charset="0"/>
                          <a:sym typeface="Symbol" panose="05050102010706020507" pitchFamily="18" charset="2"/>
                        </a:rPr>
                        <a:t>Profit from </a:t>
                      </a:r>
                      <a:r>
                        <a:rPr lang="en-US" b="1" baseline="0" dirty="0">
                          <a:solidFill>
                            <a:srgbClr val="C0504D"/>
                          </a:solidFill>
                          <a:latin typeface="Constantia" panose="02030602050306030303" pitchFamily="18" charset="0"/>
                          <a:sym typeface="Symbol" panose="05050102010706020507" pitchFamily="18" charset="2"/>
                        </a:rPr>
                        <a:t>discretization of motion</a:t>
                      </a:r>
                      <a:r>
                        <a:rPr lang="en-US" b="1" baseline="0" dirty="0">
                          <a:solidFill>
                            <a:schemeClr val="tx1"/>
                          </a:solidFill>
                          <a:latin typeface="Constantia" panose="02030602050306030303" pitchFamily="18" charset="0"/>
                          <a:sym typeface="Symbol" panose="05050102010706020507" pitchFamily="18" charset="2"/>
                        </a:rPr>
                        <a:t>: turn-by-turn,</a:t>
                      </a:r>
                      <a:br>
                        <a:rPr lang="en-US" b="1" baseline="0" dirty="0">
                          <a:solidFill>
                            <a:schemeClr val="tx1"/>
                          </a:solidFill>
                          <a:latin typeface="Constantia" panose="02030602050306030303" pitchFamily="18" charset="0"/>
                          <a:sym typeface="Symbol" panose="05050102010706020507" pitchFamily="18" charset="2"/>
                        </a:rPr>
                      </a:br>
                      <a:r>
                        <a:rPr lang="en-US" b="1" baseline="0" dirty="0">
                          <a:solidFill>
                            <a:schemeClr val="tx1"/>
                          </a:solidFill>
                          <a:latin typeface="Constantia" panose="02030602050306030303" pitchFamily="18" charset="0"/>
                          <a:sym typeface="Symbol" panose="05050102010706020507" pitchFamily="18" charset="2"/>
                        </a:rPr>
                        <a:t>RF station-by-RF station</a:t>
                      </a:r>
                    </a:p>
                    <a:p>
                      <a:pPr marL="285750" indent="-285750">
                        <a:buFont typeface="Symbol" panose="05050102010706020507" pitchFamily="18" charset="2"/>
                        <a:buChar char="®"/>
                      </a:pPr>
                      <a:endParaRPr lang="en-US" sz="600" b="1"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Symbol" panose="05050102010706020507" pitchFamily="18" charset="2"/>
                        <a:buChar char="®"/>
                      </a:pPr>
                      <a:r>
                        <a:rPr lang="en-US" b="1" baseline="0" dirty="0">
                          <a:solidFill>
                            <a:srgbClr val="C0504D"/>
                          </a:solidFill>
                          <a:latin typeface="Constantia" panose="02030602050306030303" pitchFamily="18" charset="0"/>
                          <a:sym typeface="Symbol" panose="05050102010706020507" pitchFamily="18" charset="2"/>
                        </a:rPr>
                        <a:t>No notion </a:t>
                      </a:r>
                      <a:r>
                        <a:rPr lang="en-US" b="1" baseline="0" dirty="0">
                          <a:solidFill>
                            <a:schemeClr val="tx1"/>
                          </a:solidFill>
                          <a:latin typeface="Constantia" panose="02030602050306030303" pitchFamily="18" charset="0"/>
                          <a:sym typeface="Symbol" panose="05050102010706020507" pitchFamily="18" charset="2"/>
                        </a:rPr>
                        <a:t>of RF bucket, synchrotron frequency, stable phase, etc.</a:t>
                      </a:r>
                    </a:p>
                    <a:p>
                      <a:pPr marL="285750" indent="-285750">
                        <a:buFont typeface="Symbol" panose="05050102010706020507" pitchFamily="18" charset="2"/>
                        <a:buChar char="®"/>
                      </a:pPr>
                      <a:endParaRPr lang="en-US" sz="600" b="1" baseline="0" dirty="0">
                        <a:solidFill>
                          <a:schemeClr val="tx1"/>
                        </a:solidFill>
                        <a:latin typeface="Constantia" panose="02030602050306030303" pitchFamily="18" charset="0"/>
                        <a:sym typeface="Symbol" panose="05050102010706020507" pitchFamily="18" charset="2"/>
                      </a:endParaRPr>
                    </a:p>
                    <a:p>
                      <a:pPr marL="285750" indent="-285750">
                        <a:buFont typeface="Symbol" panose="05050102010706020507" pitchFamily="18" charset="2"/>
                        <a:buChar char="®"/>
                      </a:pPr>
                      <a:r>
                        <a:rPr lang="en-US" b="1" baseline="0" dirty="0">
                          <a:solidFill>
                            <a:schemeClr val="tx1"/>
                          </a:solidFill>
                          <a:latin typeface="Constantia" panose="02030602050306030303" pitchFamily="18" charset="0"/>
                          <a:sym typeface="Symbol" panose="05050102010706020507" pitchFamily="18" charset="2"/>
                        </a:rPr>
                        <a:t>Follow </a:t>
                      </a:r>
                      <a:r>
                        <a:rPr lang="en-US" b="1" baseline="0" dirty="0">
                          <a:solidFill>
                            <a:srgbClr val="C0504D"/>
                          </a:solidFill>
                          <a:latin typeface="Constantia" panose="02030602050306030303" pitchFamily="18" charset="0"/>
                          <a:sym typeface="Symbol" panose="05050102010706020507" pitchFamily="18" charset="2"/>
                        </a:rPr>
                        <a:t>ensemble of particles to study evolution of bunch</a:t>
                      </a:r>
                      <a:br>
                        <a:rPr lang="en-US" b="1" i="1" baseline="30000" dirty="0">
                          <a:solidFill>
                            <a:schemeClr val="tx1"/>
                          </a:solidFill>
                          <a:latin typeface="Constantia" panose="02030602050306030303" pitchFamily="18" charset="0"/>
                          <a:sym typeface="Symbol" panose="05050102010706020507" pitchFamily="18" charset="2"/>
                        </a:rPr>
                      </a:br>
                      <a:endParaRPr lang="en-US" b="1" i="1" baseline="0" dirty="0">
                        <a:solidFill>
                          <a:schemeClr val="tx1"/>
                        </a:solidFill>
                        <a:latin typeface="Constantia" panose="02030602050306030303" pitchFamily="18" charset="0"/>
                        <a:sym typeface="Symbol" panose="05050102010706020507" pitchFamily="18" charset="2"/>
                      </a:endParaRPr>
                    </a:p>
                  </a:txBody>
                  <a:tcPr/>
                </a:tc>
                <a:extLst>
                  <a:ext uri="{0D108BD9-81ED-4DB2-BD59-A6C34878D82A}">
                    <a16:rowId xmlns:a16="http://schemas.microsoft.com/office/drawing/2014/main" val="10001"/>
                  </a:ext>
                </a:extLst>
              </a:tr>
              <a:tr h="1009716">
                <a:tc>
                  <a:txBody>
                    <a:bodyPr/>
                    <a:lstStyle/>
                    <a:p>
                      <a:pPr marL="0" marR="0" lvl="1"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b="1" baseline="0" dirty="0">
                        <a:solidFill>
                          <a:schemeClr val="tx1"/>
                        </a:solidFill>
                        <a:latin typeface="Constantia" panose="02030602050306030303" pitchFamily="18" charset="0"/>
                        <a:sym typeface="Symbol" panose="05050102010706020507" pitchFamily="18" charset="2"/>
                      </a:endParaRPr>
                    </a:p>
                    <a:p>
                      <a:pPr marL="285750" marR="0" lvl="1"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b="1" baseline="0" dirty="0">
                          <a:solidFill>
                            <a:schemeClr val="tx1"/>
                          </a:solidFill>
                          <a:latin typeface="Constantia" panose="02030602050306030303" pitchFamily="18" charset="0"/>
                          <a:sym typeface="Symbol" panose="05050102010706020507" pitchFamily="18" charset="2"/>
                        </a:rPr>
                        <a:t>Classical introduction of longitudinal beam dynamics</a:t>
                      </a:r>
                    </a:p>
                  </a:txBody>
                  <a:tcPr/>
                </a:tc>
                <a:tc>
                  <a:txBody>
                    <a:bodyPr/>
                    <a:lstStyle/>
                    <a:p>
                      <a:pPr marL="0" marR="0" lvl="1"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b="1" baseline="0" dirty="0">
                        <a:solidFill>
                          <a:schemeClr val="tx1"/>
                        </a:solidFill>
                        <a:latin typeface="Constantia" panose="02030602050306030303" pitchFamily="18" charset="0"/>
                        <a:sym typeface="Symbol" panose="05050102010706020507" pitchFamily="18" charset="2"/>
                      </a:endParaRPr>
                    </a:p>
                    <a:p>
                      <a:pPr marL="285750" marR="0" lvl="1"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b="1" baseline="0" dirty="0">
                          <a:solidFill>
                            <a:schemeClr val="tx1"/>
                          </a:solidFill>
                          <a:latin typeface="Constantia" panose="02030602050306030303" pitchFamily="18" charset="0"/>
                          <a:sym typeface="Symbol" panose="05050102010706020507" pitchFamily="18" charset="2"/>
                        </a:rPr>
                        <a:t>Flexible brute-force approach</a:t>
                      </a:r>
                    </a:p>
                    <a:p>
                      <a:pPr marL="0" lvl="1" indent="0">
                        <a:buFont typeface="Symbol" panose="05050102010706020507" pitchFamily="18" charset="2"/>
                        <a:buNone/>
                      </a:pPr>
                      <a:endParaRPr lang="en-GB" b="1" baseline="0" dirty="0">
                        <a:solidFill>
                          <a:srgbClr val="1F497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p:sp>
        <p:nvSpPr>
          <p:cNvPr id="17" name="Down Arrow 16"/>
          <p:cNvSpPr/>
          <p:nvPr/>
        </p:nvSpPr>
        <p:spPr>
          <a:xfrm>
            <a:off x="2174228" y="5023952"/>
            <a:ext cx="681305" cy="58419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6162028" y="5023952"/>
            <a:ext cx="681305" cy="58419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E31F129-867A-4498-9492-613ACF32D39D}"/>
              </a:ext>
            </a:extLst>
          </p:cNvPr>
          <p:cNvSpPr/>
          <p:nvPr/>
        </p:nvSpPr>
        <p:spPr>
          <a:xfrm>
            <a:off x="244442" y="1255058"/>
            <a:ext cx="4374000" cy="5308703"/>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EEC4D983-4DC0-4418-9A76-4CE1928DF2D6}"/>
              </a:ext>
            </a:extLst>
          </p:cNvPr>
          <p:cNvSpPr txBox="1"/>
          <p:nvPr/>
        </p:nvSpPr>
        <p:spPr>
          <a:xfrm rot="21311696">
            <a:off x="5826802" y="5695505"/>
            <a:ext cx="1393990" cy="461665"/>
          </a:xfrm>
          <a:prstGeom prst="rect">
            <a:avLst/>
          </a:prstGeom>
          <a:solidFill>
            <a:srgbClr val="C0504D"/>
          </a:solidFill>
        </p:spPr>
        <p:txBody>
          <a:bodyPr wrap="square" rtlCol="0">
            <a:spAutoFit/>
          </a:bodyPr>
          <a:lstStyle/>
          <a:p>
            <a:pPr algn="ctr"/>
            <a:r>
              <a:rPr lang="en-GB" sz="2400" b="1" dirty="0">
                <a:solidFill>
                  <a:schemeClr val="bg1"/>
                </a:solidFill>
                <a:latin typeface="Constantia" panose="02030602050306030303" pitchFamily="18" charset="0"/>
              </a:rPr>
              <a:t>Today</a:t>
            </a:r>
          </a:p>
        </p:txBody>
      </p:sp>
    </p:spTree>
    <p:extLst>
      <p:ext uri="{BB962C8B-B14F-4D97-AF65-F5344CB8AC3E}">
        <p14:creationId xmlns:p14="http://schemas.microsoft.com/office/powerpoint/2010/main" val="1606064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up)">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03237" y="804223"/>
            <a:ext cx="8278813" cy="838200"/>
          </a:xfrm>
          <a:prstGeom prst="rect">
            <a:avLst/>
          </a:prstGeom>
          <a:noFill/>
          <a:ln w="9525">
            <a:noFill/>
            <a:miter lim="800000"/>
            <a:headEnd/>
            <a:tailEnd/>
          </a:ln>
          <a:effectLst/>
        </p:spPr>
        <p:txBody>
          <a:bodyPr/>
          <a:lstStyle/>
          <a:p>
            <a:pPr marL="457200" indent="-457200">
              <a:spcBef>
                <a:spcPct val="20000"/>
              </a:spcBef>
              <a:buFont typeface="+mj-lt"/>
              <a:buAutoNum type="arabicPeriod"/>
            </a:pPr>
            <a:r>
              <a:rPr lang="en-GB" sz="2400" b="1" dirty="0">
                <a:solidFill>
                  <a:srgbClr val="1F497D"/>
                </a:solidFill>
                <a:latin typeface="Constantia" pitchFamily="18" charset="0"/>
                <a:cs typeface="Times New Roman" pitchFamily="18" charset="0"/>
                <a:sym typeface="Wingdings" pitchFamily="2" charset="2"/>
              </a:rPr>
              <a:t>Design RF system (upgrade)</a:t>
            </a:r>
          </a:p>
          <a:p>
            <a:pPr lvl="1">
              <a:spcBef>
                <a:spcPct val="20000"/>
              </a:spcBef>
            </a:pPr>
            <a:r>
              <a:rPr lang="en-GB" sz="1600" b="1" dirty="0" err="1">
                <a:solidFill>
                  <a:srgbClr val="C0504D"/>
                </a:solidFill>
                <a:latin typeface="Courier New" panose="02070309020205020404" pitchFamily="49" charset="0"/>
                <a:cs typeface="Courier New" panose="02070309020205020404" pitchFamily="49" charset="0"/>
                <a:sym typeface="Wingdings" pitchFamily="2" charset="2"/>
              </a:rPr>
              <a:t>LongitudinalHandsOnRFSystemCalculations_empty.ipynb</a:t>
            </a:r>
            <a:endParaRPr lang="en-GB" sz="1600" b="1" dirty="0">
              <a:solidFill>
                <a:srgbClr val="C0504D"/>
              </a:solidFill>
              <a:latin typeface="Courier New" panose="02070309020205020404" pitchFamily="49" charset="0"/>
              <a:cs typeface="Courier New" panose="02070309020205020404" pitchFamily="49" charset="0"/>
              <a:sym typeface="Wingdings" pitchFamily="2" charset="2"/>
            </a:endParaRPr>
          </a:p>
          <a:p>
            <a:pPr marL="914400" lvl="1" indent="-457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Study boundary constraints</a:t>
            </a:r>
          </a:p>
          <a:p>
            <a:pPr marL="914400" lvl="1" indent="-457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Derive requirements for RF system</a:t>
            </a:r>
          </a:p>
          <a:p>
            <a:pPr marL="914400" lvl="1" indent="-457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Choose main components</a:t>
            </a:r>
          </a:p>
          <a:p>
            <a:pPr marL="914400" lvl="1" indent="-457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Compare with existing facilities</a:t>
            </a:r>
          </a:p>
          <a:p>
            <a:pPr marL="914400" lvl="1"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mj-lt"/>
              <a:buAutoNum type="arabicPeriod"/>
            </a:pPr>
            <a:r>
              <a:rPr lang="en-GB" sz="2400" b="1" dirty="0">
                <a:solidFill>
                  <a:srgbClr val="1F497D"/>
                </a:solidFill>
                <a:latin typeface="Constantia" pitchFamily="18" charset="0"/>
                <a:cs typeface="Times New Roman" pitchFamily="18" charset="0"/>
                <a:sym typeface="Wingdings" pitchFamily="2" charset="2"/>
              </a:rPr>
              <a:t>Play with longitudinal beam dynamics</a:t>
            </a:r>
          </a:p>
          <a:p>
            <a:pPr lvl="1">
              <a:spcBef>
                <a:spcPct val="20000"/>
              </a:spcBef>
            </a:pPr>
            <a:r>
              <a:rPr lang="en-GB" sz="1600" b="1" dirty="0" err="1">
                <a:solidFill>
                  <a:srgbClr val="C0504D"/>
                </a:solidFill>
                <a:latin typeface="Courier New" panose="02070309020205020404" pitchFamily="49" charset="0"/>
                <a:cs typeface="Courier New" panose="02070309020205020404" pitchFamily="49" charset="0"/>
                <a:sym typeface="Wingdings" pitchFamily="2" charset="2"/>
              </a:rPr>
              <a:t>LongitudinalHandsOnTracking_empty.ipynb</a:t>
            </a:r>
            <a:endParaRPr lang="en-GB" sz="1600" b="1" dirty="0">
              <a:solidFill>
                <a:srgbClr val="C0504D"/>
              </a:solidFill>
              <a:latin typeface="Courier New" panose="02070309020205020404" pitchFamily="49" charset="0"/>
              <a:cs typeface="Courier New" panose="02070309020205020404" pitchFamily="49" charset="0"/>
              <a:sym typeface="Wingdings" pitchFamily="2" charset="2"/>
            </a:endParaRPr>
          </a:p>
          <a:p>
            <a:pPr marL="914400" lvl="1" indent="-457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Build your own particle tracker</a:t>
            </a:r>
          </a:p>
          <a:p>
            <a:pPr marL="914400" lvl="1" indent="-457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Understand motion of particles in</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longitudinal phase space</a:t>
            </a:r>
          </a:p>
          <a:p>
            <a:pPr marL="914400" lvl="1" indent="-457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Transition from single particle motion to evolution</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of an entire bunch</a:t>
            </a:r>
          </a:p>
          <a:p>
            <a:pPr marL="914400" lvl="1"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4" name="Rectangle 3">
            <a:extLst>
              <a:ext uri="{FF2B5EF4-FFF2-40B4-BE49-F238E27FC236}">
                <a16:creationId xmlns:a16="http://schemas.microsoft.com/office/drawing/2014/main" id="{E0B13935-2352-4BF6-B3F1-27B891A483ED}"/>
              </a:ext>
            </a:extLst>
          </p:cNvPr>
          <p:cNvSpPr/>
          <p:nvPr/>
        </p:nvSpPr>
        <p:spPr>
          <a:xfrm>
            <a:off x="503237" y="786085"/>
            <a:ext cx="8137526" cy="2534966"/>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Objectives of </a:t>
            </a:r>
            <a:r>
              <a:rPr lang="en-GB" sz="3200" b="1">
                <a:solidFill>
                  <a:srgbClr val="1F497D"/>
                </a:solidFill>
                <a:latin typeface="Constantia" pitchFamily="18" charset="0"/>
              </a:rPr>
              <a:t>longitudinal hands-on</a:t>
            </a:r>
            <a:endParaRPr lang="en-GB" sz="3200" b="1" dirty="0">
              <a:solidFill>
                <a:srgbClr val="1F497D"/>
              </a:solidFill>
              <a:latin typeface="Constantia" pitchFamily="18" charset="0"/>
            </a:endParaRPr>
          </a:p>
        </p:txBody>
      </p:sp>
    </p:spTree>
    <p:extLst>
      <p:ext uri="{BB962C8B-B14F-4D97-AF65-F5344CB8AC3E}">
        <p14:creationId xmlns:p14="http://schemas.microsoft.com/office/powerpoint/2010/main" val="2135614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66842</TotalTime>
  <Words>1758</Words>
  <Application>Microsoft Office PowerPoint</Application>
  <PresentationFormat>On-screen Show (4:3)</PresentationFormat>
  <Paragraphs>382</Paragraphs>
  <Slides>34</Slides>
  <Notes>0</Notes>
  <HiddenSlides>0</HiddenSlides>
  <MMClips>9</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Calibri Light</vt:lpstr>
      <vt:lpstr>Constantia</vt:lpstr>
      <vt:lpstr>Courier New</vt:lpstr>
      <vt:lpstr>Symbol</vt:lpstr>
      <vt:lpstr>Office Theme</vt:lpstr>
      <vt:lpstr>Longitudinal Hands-on Calculations  Longitudinal Tracking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Timing, Synchronization &amp; Longitudinal Aspects I</dc:title>
  <dc:creator>Heiko Damerau</dc:creator>
  <cp:lastModifiedBy>Alexandre Lasheen</cp:lastModifiedBy>
  <cp:revision>1084</cp:revision>
  <cp:lastPrinted>2019-09-12T12:34:06Z</cp:lastPrinted>
  <dcterms:created xsi:type="dcterms:W3CDTF">2017-02-20T17:52:05Z</dcterms:created>
  <dcterms:modified xsi:type="dcterms:W3CDTF">2022-09-27T11:01:04Z</dcterms:modified>
</cp:coreProperties>
</file>