
<file path=[Content_Types].xml><?xml version="1.0" encoding="utf-8"?>
<Types xmlns="http://schemas.openxmlformats.org/package/2006/content-types">
  <Default Extension="avi" ContentType="video/x-msvideo"/>
  <Default Extension="emf" ContentType="image/x-emf"/>
  <Default Extension="gif" ContentType="image/gif"/>
  <Default Extension="jpeg" ContentType="image/jpeg"/>
  <Default Extension="mov" ContentType="video/quicktime"/>
  <Default Extension="png" ContentType="image/png"/>
  <Default Extension="rels" ContentType="application/vnd.openxmlformats-package.relationships+xml"/>
  <Default Extension="wmv" ContentType="video/x-ms-wm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5.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6.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7.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8.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9.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10.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11.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2.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13.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14.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17.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0" r:id="rId1"/>
  </p:sldMasterIdLst>
  <p:notesMasterIdLst>
    <p:notesMasterId r:id="rId63"/>
  </p:notesMasterIdLst>
  <p:handoutMasterIdLst>
    <p:handoutMasterId r:id="rId64"/>
  </p:handoutMasterIdLst>
  <p:sldIdLst>
    <p:sldId id="942" r:id="rId2"/>
    <p:sldId id="256" r:id="rId3"/>
    <p:sldId id="957" r:id="rId4"/>
    <p:sldId id="960" r:id="rId5"/>
    <p:sldId id="953" r:id="rId6"/>
    <p:sldId id="962" r:id="rId7"/>
    <p:sldId id="963" r:id="rId8"/>
    <p:sldId id="955" r:id="rId9"/>
    <p:sldId id="956" r:id="rId10"/>
    <p:sldId id="928" r:id="rId11"/>
    <p:sldId id="938" r:id="rId12"/>
    <p:sldId id="918" r:id="rId13"/>
    <p:sldId id="919" r:id="rId14"/>
    <p:sldId id="921" r:id="rId15"/>
    <p:sldId id="922" r:id="rId16"/>
    <p:sldId id="923" r:id="rId17"/>
    <p:sldId id="924" r:id="rId18"/>
    <p:sldId id="925" r:id="rId19"/>
    <p:sldId id="971" r:id="rId20"/>
    <p:sldId id="927" r:id="rId21"/>
    <p:sldId id="1010" r:id="rId22"/>
    <p:sldId id="828" r:id="rId23"/>
    <p:sldId id="833" r:id="rId24"/>
    <p:sldId id="1009" r:id="rId25"/>
    <p:sldId id="834" r:id="rId26"/>
    <p:sldId id="835" r:id="rId27"/>
    <p:sldId id="842" r:id="rId28"/>
    <p:sldId id="1001" r:id="rId29"/>
    <p:sldId id="1004" r:id="rId30"/>
    <p:sldId id="843" r:id="rId31"/>
    <p:sldId id="839" r:id="rId32"/>
    <p:sldId id="911" r:id="rId33"/>
    <p:sldId id="917" r:id="rId34"/>
    <p:sldId id="1020" r:id="rId35"/>
    <p:sldId id="1022" r:id="rId36"/>
    <p:sldId id="914" r:id="rId37"/>
    <p:sldId id="895" r:id="rId38"/>
    <p:sldId id="896" r:id="rId39"/>
    <p:sldId id="898" r:id="rId40"/>
    <p:sldId id="897" r:id="rId41"/>
    <p:sldId id="1023" r:id="rId42"/>
    <p:sldId id="899" r:id="rId43"/>
    <p:sldId id="900" r:id="rId44"/>
    <p:sldId id="901" r:id="rId45"/>
    <p:sldId id="902" r:id="rId46"/>
    <p:sldId id="903" r:id="rId47"/>
    <p:sldId id="904" r:id="rId48"/>
    <p:sldId id="905" r:id="rId49"/>
    <p:sldId id="915" r:id="rId50"/>
    <p:sldId id="906" r:id="rId51"/>
    <p:sldId id="271" r:id="rId52"/>
    <p:sldId id="988" r:id="rId53"/>
    <p:sldId id="1011" r:id="rId54"/>
    <p:sldId id="1012" r:id="rId55"/>
    <p:sldId id="975" r:id="rId56"/>
    <p:sldId id="976" r:id="rId57"/>
    <p:sldId id="977" r:id="rId58"/>
    <p:sldId id="984" r:id="rId59"/>
    <p:sldId id="985" r:id="rId60"/>
    <p:sldId id="986" r:id="rId61"/>
    <p:sldId id="987" r:id="rId62"/>
  </p:sldIdLst>
  <p:sldSz cx="12192000" cy="6858000"/>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FF"/>
    <a:srgbClr val="104282"/>
    <a:srgbClr val="0097F2"/>
    <a:srgbClr val="BF9000"/>
    <a:srgbClr val="000000"/>
    <a:srgbClr val="5B9BD5"/>
    <a:srgbClr val="70AD47"/>
    <a:srgbClr val="2580B9"/>
    <a:srgbClr val="FFFFFF"/>
    <a:srgbClr val="2828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15D515-E8A9-944B-9978-992ABA440316}" v="1" dt="2022-09-25T15:21:25.35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96" autoAdjust="0"/>
    <p:restoredTop sz="96327" autoAdjust="0"/>
  </p:normalViewPr>
  <p:slideViewPr>
    <p:cSldViewPr snapToGrid="0" showGuides="1">
      <p:cViewPr varScale="1">
        <p:scale>
          <a:sx n="127" d="100"/>
          <a:sy n="127" d="100"/>
        </p:scale>
        <p:origin x="216" y="208"/>
      </p:cViewPr>
      <p:guideLst/>
    </p:cSldViewPr>
  </p:slideViewPr>
  <p:notesTextViewPr>
    <p:cViewPr>
      <p:scale>
        <a:sx n="3" d="2"/>
        <a:sy n="3" d="2"/>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handoutMaster" Target="handoutMasters/handoutMaster1.xml"/><Relationship Id="rId69" Type="http://schemas.microsoft.com/office/2016/11/relationships/changesInfo" Target="changesInfos/changesInfo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vin Shing Bruce Li" userId="6378f547-896a-4b95-bef6-11d9eff0679e" providerId="ADAL" clId="{0C0C6734-5973-4EA2-9AD2-659807AE7EBE}"/>
    <pc:docChg chg="addSld modSld">
      <pc:chgData name="Kevin Shing Bruce Li" userId="6378f547-896a-4b95-bef6-11d9eff0679e" providerId="ADAL" clId="{0C0C6734-5973-4EA2-9AD2-659807AE7EBE}" dt="2021-10-02T19:24:53.641" v="1"/>
      <pc:docMkLst>
        <pc:docMk/>
      </pc:docMkLst>
      <pc:sldChg chg="add">
        <pc:chgData name="Kevin Shing Bruce Li" userId="6378f547-896a-4b95-bef6-11d9eff0679e" providerId="ADAL" clId="{0C0C6734-5973-4EA2-9AD2-659807AE7EBE}" dt="2021-10-02T19:24:53.641" v="1"/>
        <pc:sldMkLst>
          <pc:docMk/>
          <pc:sldMk cId="1826854045" sldId="256"/>
        </pc:sldMkLst>
      </pc:sldChg>
      <pc:sldChg chg="modAnim">
        <pc:chgData name="Kevin Shing Bruce Li" userId="6378f547-896a-4b95-bef6-11d9eff0679e" providerId="ADAL" clId="{0C0C6734-5973-4EA2-9AD2-659807AE7EBE}" dt="2021-10-02T19:21:56.379" v="0"/>
        <pc:sldMkLst>
          <pc:docMk/>
          <pc:sldMk cId="2023144444" sldId="898"/>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5"/>
          </a:xfrm>
          <a:prstGeom prst="rect">
            <a:avLst/>
          </a:prstGeom>
        </p:spPr>
        <p:txBody>
          <a:bodyPr vert="horz" lIns="93177" tIns="46589" rIns="93177" bIns="46589"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98055"/>
          </a:xfrm>
          <a:prstGeom prst="rect">
            <a:avLst/>
          </a:prstGeom>
        </p:spPr>
        <p:txBody>
          <a:bodyPr vert="horz" lIns="93177" tIns="46589" rIns="93177" bIns="46589" rtlCol="0"/>
          <a:lstStyle>
            <a:lvl1pPr algn="r">
              <a:defRPr sz="1200"/>
            </a:lvl1pPr>
          </a:lstStyle>
          <a:p>
            <a:fld id="{5D447C37-F3CA-4D3C-AB06-42A379D8AAD0}" type="datetimeFigureOut">
              <a:rPr lang="en-GB" smtClean="0"/>
              <a:t>25/09/2022</a:t>
            </a:fld>
            <a:endParaRPr lang="en-GB"/>
          </a:p>
        </p:txBody>
      </p:sp>
      <p:sp>
        <p:nvSpPr>
          <p:cNvPr id="4" name="Footer Placeholder 3"/>
          <p:cNvSpPr>
            <a:spLocks noGrp="1"/>
          </p:cNvSpPr>
          <p:nvPr>
            <p:ph type="ftr" sz="quarter" idx="2"/>
          </p:nvPr>
        </p:nvSpPr>
        <p:spPr>
          <a:xfrm>
            <a:off x="0" y="9428584"/>
            <a:ext cx="2889938" cy="498054"/>
          </a:xfrm>
          <a:prstGeom prst="rect">
            <a:avLst/>
          </a:prstGeom>
        </p:spPr>
        <p:txBody>
          <a:bodyPr vert="horz" lIns="93177" tIns="46589" rIns="93177" bIns="46589"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428584"/>
            <a:ext cx="2889938" cy="498054"/>
          </a:xfrm>
          <a:prstGeom prst="rect">
            <a:avLst/>
          </a:prstGeom>
        </p:spPr>
        <p:txBody>
          <a:bodyPr vert="horz" lIns="93177" tIns="46589" rIns="93177" bIns="46589" rtlCol="0" anchor="b"/>
          <a:lstStyle>
            <a:lvl1pPr algn="r">
              <a:defRPr sz="1200"/>
            </a:lvl1pPr>
          </a:lstStyle>
          <a:p>
            <a:fld id="{EEA80465-AB5D-4FC7-B432-2FDADEF4CB60}" type="slidenum">
              <a:rPr lang="en-GB" smtClean="0"/>
              <a:t>‹#›</a:t>
            </a:fld>
            <a:endParaRPr lang="en-GB"/>
          </a:p>
        </p:txBody>
      </p:sp>
    </p:spTree>
    <p:extLst>
      <p:ext uri="{BB962C8B-B14F-4D97-AF65-F5344CB8AC3E}">
        <p14:creationId xmlns:p14="http://schemas.microsoft.com/office/powerpoint/2010/main" val="347063990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5"/>
          </a:xfrm>
          <a:prstGeom prst="rect">
            <a:avLst/>
          </a:prstGeom>
        </p:spPr>
        <p:txBody>
          <a:bodyPr vert="horz" lIns="93177" tIns="46589" rIns="93177" bIns="46589" rtlCol="0"/>
          <a:lstStyle>
            <a:lvl1pPr algn="l">
              <a:defRPr sz="1200"/>
            </a:lvl1pPr>
          </a:lstStyle>
          <a:p>
            <a:endParaRPr lang="en-GB"/>
          </a:p>
        </p:txBody>
      </p:sp>
      <p:sp>
        <p:nvSpPr>
          <p:cNvPr id="3" name="Date Placeholder 2"/>
          <p:cNvSpPr>
            <a:spLocks noGrp="1"/>
          </p:cNvSpPr>
          <p:nvPr>
            <p:ph type="dt" idx="1"/>
          </p:nvPr>
        </p:nvSpPr>
        <p:spPr>
          <a:xfrm>
            <a:off x="3777607" y="0"/>
            <a:ext cx="2889938" cy="498055"/>
          </a:xfrm>
          <a:prstGeom prst="rect">
            <a:avLst/>
          </a:prstGeom>
        </p:spPr>
        <p:txBody>
          <a:bodyPr vert="horz" lIns="93177" tIns="46589" rIns="93177" bIns="46589" rtlCol="0"/>
          <a:lstStyle>
            <a:lvl1pPr algn="r">
              <a:defRPr sz="1200"/>
            </a:lvl1pPr>
          </a:lstStyle>
          <a:p>
            <a:fld id="{84D72CB5-BA9E-4169-B738-294668C4FB29}" type="datetimeFigureOut">
              <a:rPr lang="en-GB" smtClean="0"/>
              <a:t>25/09/2022</a:t>
            </a:fld>
            <a:endParaRPr lang="en-GB"/>
          </a:p>
        </p:txBody>
      </p:sp>
      <p:sp>
        <p:nvSpPr>
          <p:cNvPr id="4" name="Slide Image Placeholder 3"/>
          <p:cNvSpPr>
            <a:spLocks noGrp="1" noRot="1" noChangeAspect="1"/>
          </p:cNvSpPr>
          <p:nvPr>
            <p:ph type="sldImg" idx="2"/>
          </p:nvPr>
        </p:nvSpPr>
        <p:spPr>
          <a:xfrm>
            <a:off x="357188" y="1241425"/>
            <a:ext cx="5954712" cy="3349625"/>
          </a:xfrm>
          <a:prstGeom prst="rect">
            <a:avLst/>
          </a:prstGeom>
          <a:noFill/>
          <a:ln w="12700">
            <a:solidFill>
              <a:prstClr val="black"/>
            </a:solidFill>
          </a:ln>
        </p:spPr>
        <p:txBody>
          <a:bodyPr vert="horz" lIns="93177" tIns="46589" rIns="93177" bIns="46589" rtlCol="0" anchor="ctr"/>
          <a:lstStyle/>
          <a:p>
            <a:endParaRPr lang="en-GB"/>
          </a:p>
        </p:txBody>
      </p:sp>
      <p:sp>
        <p:nvSpPr>
          <p:cNvPr id="5" name="Notes Placeholder 4"/>
          <p:cNvSpPr>
            <a:spLocks noGrp="1"/>
          </p:cNvSpPr>
          <p:nvPr>
            <p:ph type="body" sz="quarter" idx="3"/>
          </p:nvPr>
        </p:nvSpPr>
        <p:spPr>
          <a:xfrm>
            <a:off x="666909" y="4777194"/>
            <a:ext cx="5335270" cy="3908614"/>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889938" cy="498054"/>
          </a:xfrm>
          <a:prstGeom prst="rect">
            <a:avLst/>
          </a:prstGeom>
        </p:spPr>
        <p:txBody>
          <a:bodyPr vert="horz" lIns="93177" tIns="46589" rIns="93177" bIns="46589"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428584"/>
            <a:ext cx="2889938" cy="498054"/>
          </a:xfrm>
          <a:prstGeom prst="rect">
            <a:avLst/>
          </a:prstGeom>
        </p:spPr>
        <p:txBody>
          <a:bodyPr vert="horz" lIns="93177" tIns="46589" rIns="93177" bIns="46589" rtlCol="0" anchor="b"/>
          <a:lstStyle>
            <a:lvl1pPr algn="r">
              <a:defRPr sz="1200"/>
            </a:lvl1pPr>
          </a:lstStyle>
          <a:p>
            <a:fld id="{D1C0567C-1BAA-43FC-B4E8-7C1C2D493EA7}" type="slidenum">
              <a:rPr lang="en-GB" smtClean="0"/>
              <a:t>‹#›</a:t>
            </a:fld>
            <a:endParaRPr lang="en-GB"/>
          </a:p>
        </p:txBody>
      </p:sp>
    </p:spTree>
    <p:extLst>
      <p:ext uri="{BB962C8B-B14F-4D97-AF65-F5344CB8AC3E}">
        <p14:creationId xmlns:p14="http://schemas.microsoft.com/office/powerpoint/2010/main" val="255566077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C0567C-1BAA-43FC-B4E8-7C1C2D493EA7}" type="slidenum">
              <a:rPr lang="en-GB" smtClean="0"/>
              <a:t>1</a:t>
            </a:fld>
            <a:endParaRPr lang="en-GB"/>
          </a:p>
        </p:txBody>
      </p:sp>
    </p:spTree>
    <p:extLst>
      <p:ext uri="{BB962C8B-B14F-4D97-AF65-F5344CB8AC3E}">
        <p14:creationId xmlns:p14="http://schemas.microsoft.com/office/powerpoint/2010/main" val="22015588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1C0567C-1BAA-43FC-B4E8-7C1C2D493EA7}" type="slidenum">
              <a:rPr lang="en-GB" smtClean="0"/>
              <a:t>15</a:t>
            </a:fld>
            <a:endParaRPr lang="en-GB"/>
          </a:p>
        </p:txBody>
      </p:sp>
    </p:spTree>
    <p:extLst>
      <p:ext uri="{BB962C8B-B14F-4D97-AF65-F5344CB8AC3E}">
        <p14:creationId xmlns:p14="http://schemas.microsoft.com/office/powerpoint/2010/main" val="3049004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1C0567C-1BAA-43FC-B4E8-7C1C2D493EA7}" type="slidenum">
              <a:rPr lang="en-GB" smtClean="0"/>
              <a:t>16</a:t>
            </a:fld>
            <a:endParaRPr lang="en-GB"/>
          </a:p>
        </p:txBody>
      </p:sp>
    </p:spTree>
    <p:extLst>
      <p:ext uri="{BB962C8B-B14F-4D97-AF65-F5344CB8AC3E}">
        <p14:creationId xmlns:p14="http://schemas.microsoft.com/office/powerpoint/2010/main" val="16691974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1C0567C-1BAA-43FC-B4E8-7C1C2D493EA7}" type="slidenum">
              <a:rPr lang="en-GB" smtClean="0"/>
              <a:t>17</a:t>
            </a:fld>
            <a:endParaRPr lang="en-GB"/>
          </a:p>
        </p:txBody>
      </p:sp>
    </p:spTree>
    <p:extLst>
      <p:ext uri="{BB962C8B-B14F-4D97-AF65-F5344CB8AC3E}">
        <p14:creationId xmlns:p14="http://schemas.microsoft.com/office/powerpoint/2010/main" val="16454366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1C0567C-1BAA-43FC-B4E8-7C1C2D493EA7}" type="slidenum">
              <a:rPr lang="en-GB" smtClean="0"/>
              <a:t>18</a:t>
            </a:fld>
            <a:endParaRPr lang="en-GB"/>
          </a:p>
        </p:txBody>
      </p:sp>
    </p:spTree>
    <p:extLst>
      <p:ext uri="{BB962C8B-B14F-4D97-AF65-F5344CB8AC3E}">
        <p14:creationId xmlns:p14="http://schemas.microsoft.com/office/powerpoint/2010/main" val="32158171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1C0567C-1BAA-43FC-B4E8-7C1C2D493EA7}" type="slidenum">
              <a:rPr lang="en-GB" smtClean="0"/>
              <a:t>19</a:t>
            </a:fld>
            <a:endParaRPr lang="en-GB"/>
          </a:p>
        </p:txBody>
      </p:sp>
    </p:spTree>
    <p:extLst>
      <p:ext uri="{BB962C8B-B14F-4D97-AF65-F5344CB8AC3E}">
        <p14:creationId xmlns:p14="http://schemas.microsoft.com/office/powerpoint/2010/main" val="17544130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C0567C-1BAA-43FC-B4E8-7C1C2D493EA7}" type="slidenum">
              <a:rPr lang="en-GB" smtClean="0"/>
              <a:t>23</a:t>
            </a:fld>
            <a:endParaRPr lang="en-GB"/>
          </a:p>
        </p:txBody>
      </p:sp>
    </p:spTree>
    <p:extLst>
      <p:ext uri="{BB962C8B-B14F-4D97-AF65-F5344CB8AC3E}">
        <p14:creationId xmlns:p14="http://schemas.microsoft.com/office/powerpoint/2010/main" val="23480615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C0567C-1BAA-43FC-B4E8-7C1C2D493EA7}" type="slidenum">
              <a:rPr lang="en-GB" smtClean="0"/>
              <a:t>24</a:t>
            </a:fld>
            <a:endParaRPr lang="en-GB"/>
          </a:p>
        </p:txBody>
      </p:sp>
    </p:spTree>
    <p:extLst>
      <p:ext uri="{BB962C8B-B14F-4D97-AF65-F5344CB8AC3E}">
        <p14:creationId xmlns:p14="http://schemas.microsoft.com/office/powerpoint/2010/main" val="20397175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C0567C-1BAA-43FC-B4E8-7C1C2D493EA7}" type="slidenum">
              <a:rPr lang="en-GB" smtClean="0"/>
              <a:t>36</a:t>
            </a:fld>
            <a:endParaRPr lang="en-GB"/>
          </a:p>
        </p:txBody>
      </p:sp>
    </p:spTree>
    <p:extLst>
      <p:ext uri="{BB962C8B-B14F-4D97-AF65-F5344CB8AC3E}">
        <p14:creationId xmlns:p14="http://schemas.microsoft.com/office/powerpoint/2010/main" val="41712453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C0567C-1BAA-43FC-B4E8-7C1C2D493EA7}" type="slidenum">
              <a:rPr lang="en-GB" smtClean="0"/>
              <a:t>3</a:t>
            </a:fld>
            <a:endParaRPr lang="en-GB"/>
          </a:p>
        </p:txBody>
      </p:sp>
    </p:spTree>
    <p:extLst>
      <p:ext uri="{BB962C8B-B14F-4D97-AF65-F5344CB8AC3E}">
        <p14:creationId xmlns:p14="http://schemas.microsoft.com/office/powerpoint/2010/main" val="19704654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C0567C-1BAA-43FC-B4E8-7C1C2D493EA7}" type="slidenum">
              <a:rPr lang="en-GB" smtClean="0"/>
              <a:t>4</a:t>
            </a:fld>
            <a:endParaRPr lang="en-GB"/>
          </a:p>
        </p:txBody>
      </p:sp>
    </p:spTree>
    <p:extLst>
      <p:ext uri="{BB962C8B-B14F-4D97-AF65-F5344CB8AC3E}">
        <p14:creationId xmlns:p14="http://schemas.microsoft.com/office/powerpoint/2010/main" val="12019795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1C0567C-1BAA-43FC-B4E8-7C1C2D493EA7}" type="slidenum">
              <a:rPr lang="en-GB" smtClean="0"/>
              <a:t>7</a:t>
            </a:fld>
            <a:endParaRPr lang="en-GB"/>
          </a:p>
        </p:txBody>
      </p:sp>
    </p:spTree>
    <p:extLst>
      <p:ext uri="{BB962C8B-B14F-4D97-AF65-F5344CB8AC3E}">
        <p14:creationId xmlns:p14="http://schemas.microsoft.com/office/powerpoint/2010/main" val="30925241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1C0567C-1BAA-43FC-B4E8-7C1C2D493EA7}" type="slidenum">
              <a:rPr lang="en-GB" smtClean="0"/>
              <a:t>8</a:t>
            </a:fld>
            <a:endParaRPr lang="en-GB"/>
          </a:p>
        </p:txBody>
      </p:sp>
    </p:spTree>
    <p:extLst>
      <p:ext uri="{BB962C8B-B14F-4D97-AF65-F5344CB8AC3E}">
        <p14:creationId xmlns:p14="http://schemas.microsoft.com/office/powerpoint/2010/main" val="9204884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1C0567C-1BAA-43FC-B4E8-7C1C2D493EA7}" type="slidenum">
              <a:rPr lang="en-GB" smtClean="0"/>
              <a:t>9</a:t>
            </a:fld>
            <a:endParaRPr lang="en-GB"/>
          </a:p>
        </p:txBody>
      </p:sp>
    </p:spTree>
    <p:extLst>
      <p:ext uri="{BB962C8B-B14F-4D97-AF65-F5344CB8AC3E}">
        <p14:creationId xmlns:p14="http://schemas.microsoft.com/office/powerpoint/2010/main" val="22307095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1C0567C-1BAA-43FC-B4E8-7C1C2D493EA7}" type="slidenum">
              <a:rPr lang="en-GB" smtClean="0"/>
              <a:t>11</a:t>
            </a:fld>
            <a:endParaRPr lang="en-GB"/>
          </a:p>
        </p:txBody>
      </p:sp>
    </p:spTree>
    <p:extLst>
      <p:ext uri="{BB962C8B-B14F-4D97-AF65-F5344CB8AC3E}">
        <p14:creationId xmlns:p14="http://schemas.microsoft.com/office/powerpoint/2010/main" val="9040616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1C0567C-1BAA-43FC-B4E8-7C1C2D493EA7}" type="slidenum">
              <a:rPr lang="en-GB" smtClean="0"/>
              <a:t>12</a:t>
            </a:fld>
            <a:endParaRPr lang="en-GB"/>
          </a:p>
        </p:txBody>
      </p:sp>
    </p:spTree>
    <p:extLst>
      <p:ext uri="{BB962C8B-B14F-4D97-AF65-F5344CB8AC3E}">
        <p14:creationId xmlns:p14="http://schemas.microsoft.com/office/powerpoint/2010/main" val="1419944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1C0567C-1BAA-43FC-B4E8-7C1C2D493EA7}" type="slidenum">
              <a:rPr lang="en-GB" smtClean="0"/>
              <a:t>13</a:t>
            </a:fld>
            <a:endParaRPr lang="en-GB"/>
          </a:p>
        </p:txBody>
      </p:sp>
    </p:spTree>
    <p:extLst>
      <p:ext uri="{BB962C8B-B14F-4D97-AF65-F5344CB8AC3E}">
        <p14:creationId xmlns:p14="http://schemas.microsoft.com/office/powerpoint/2010/main" val="5904554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76000" y="1440000"/>
            <a:ext cx="10440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876000" y="4104000"/>
            <a:ext cx="10440000" cy="1655762"/>
          </a:xfrm>
        </p:spPr>
        <p:txBody>
          <a:bodyPr/>
          <a:lstStyle>
            <a:lvl1pPr marL="0" indent="0" algn="l">
              <a:buNone/>
              <a:defRPr sz="2400" b="1">
                <a:solidFill>
                  <a:schemeClr val="accent6">
                    <a:lumMod val="7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r>
              <a:rPr lang="de-CH"/>
              <a:t>28. September 2022</a:t>
            </a:r>
            <a:endParaRPr lang="en-GB"/>
          </a:p>
        </p:txBody>
      </p:sp>
      <p:sp>
        <p:nvSpPr>
          <p:cNvPr id="5" name="Footer Placeholder 4"/>
          <p:cNvSpPr>
            <a:spLocks noGrp="1"/>
          </p:cNvSpPr>
          <p:nvPr>
            <p:ph type="ftr" sz="quarter" idx="11"/>
          </p:nvPr>
        </p:nvSpPr>
        <p:spPr/>
        <p:txBody>
          <a:bodyPr/>
          <a:lstStyle/>
          <a:p>
            <a:r>
              <a:rPr lang="fr-FR"/>
              <a:t>Kevin Li - Collective effects III - Kaunas</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a:t>
            </a:fld>
            <a:endParaRPr lang="en-GB"/>
          </a:p>
        </p:txBody>
      </p:sp>
    </p:spTree>
    <p:extLst>
      <p:ext uri="{BB962C8B-B14F-4D97-AF65-F5344CB8AC3E}">
        <p14:creationId xmlns:p14="http://schemas.microsoft.com/office/powerpoint/2010/main" val="27186083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9_Diapositive de titre">
    <p:bg>
      <p:bgRef idx="1001">
        <a:schemeClr val="bg1"/>
      </p:bgRef>
    </p:bg>
    <p:spTree>
      <p:nvGrpSpPr>
        <p:cNvPr id="1" name=""/>
        <p:cNvGrpSpPr/>
        <p:nvPr/>
      </p:nvGrpSpPr>
      <p:grpSpPr>
        <a:xfrm>
          <a:off x="0" y="0"/>
          <a:ext cx="0" cy="0"/>
          <a:chOff x="0" y="0"/>
          <a:chExt cx="0" cy="0"/>
        </a:xfrm>
      </p:grpSpPr>
      <p:pic>
        <p:nvPicPr>
          <p:cNvPr id="3"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66000" y="2637165"/>
            <a:ext cx="1260000" cy="1583671"/>
          </a:xfrm>
          <a:prstGeom prst="rect">
            <a:avLst/>
          </a:prstGeom>
        </p:spPr>
      </p:pic>
    </p:spTree>
    <p:extLst>
      <p:ext uri="{BB962C8B-B14F-4D97-AF65-F5344CB8AC3E}">
        <p14:creationId xmlns:p14="http://schemas.microsoft.com/office/powerpoint/2010/main" val="145114109"/>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de-CH"/>
              <a:t>28. September 2022</a:t>
            </a:r>
            <a:endParaRPr lang="en-GB"/>
          </a:p>
        </p:txBody>
      </p:sp>
      <p:sp>
        <p:nvSpPr>
          <p:cNvPr id="5" name="Footer Placeholder 4"/>
          <p:cNvSpPr>
            <a:spLocks noGrp="1"/>
          </p:cNvSpPr>
          <p:nvPr>
            <p:ph type="ftr" sz="quarter" idx="11"/>
          </p:nvPr>
        </p:nvSpPr>
        <p:spPr/>
        <p:txBody>
          <a:bodyPr/>
          <a:lstStyle/>
          <a:p>
            <a:r>
              <a:rPr lang="fr-FR"/>
              <a:t>Kevin Li - Collective effects III - Kaunas</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a:t>
            </a:fld>
            <a:endParaRPr lang="en-GB"/>
          </a:p>
        </p:txBody>
      </p:sp>
    </p:spTree>
    <p:extLst>
      <p:ext uri="{BB962C8B-B14F-4D97-AF65-F5344CB8AC3E}">
        <p14:creationId xmlns:p14="http://schemas.microsoft.com/office/powerpoint/2010/main" val="42396077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ignpos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Signpost</a:t>
            </a:r>
          </a:p>
        </p:txBody>
      </p:sp>
      <p:sp>
        <p:nvSpPr>
          <p:cNvPr id="3" name="Content Placeholder 2"/>
          <p:cNvSpPr>
            <a:spLocks noGrp="1"/>
          </p:cNvSpPr>
          <p:nvPr>
            <p:ph idx="1"/>
          </p:nvPr>
        </p:nvSpPr>
        <p:spPr>
          <a:xfrm>
            <a:off x="336000" y="936000"/>
            <a:ext cx="11520000" cy="2304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de-CH"/>
              <a:t>28. September 2022</a:t>
            </a:r>
            <a:endParaRPr lang="en-GB"/>
          </a:p>
        </p:txBody>
      </p:sp>
      <p:sp>
        <p:nvSpPr>
          <p:cNvPr id="5" name="Footer Placeholder 4"/>
          <p:cNvSpPr>
            <a:spLocks noGrp="1"/>
          </p:cNvSpPr>
          <p:nvPr>
            <p:ph type="ftr" sz="quarter" idx="11"/>
          </p:nvPr>
        </p:nvSpPr>
        <p:spPr/>
        <p:txBody>
          <a:bodyPr/>
          <a:lstStyle/>
          <a:p>
            <a:r>
              <a:rPr lang="fr-FR"/>
              <a:t>Kevin Li - Collective effects III - Kaunas</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a:t>
            </a:fld>
            <a:endParaRPr lang="en-GB"/>
          </a:p>
        </p:txBody>
      </p:sp>
      <p:pic>
        <p:nvPicPr>
          <p:cNvPr id="7" name="Picture 2" descr="http://www.gatherthejews.com/wp-content/uploads/2011/07/signpost.gif"/>
          <p:cNvPicPr>
            <a:picLocks noChangeAspect="1" noChangeArrowheads="1"/>
          </p:cNvPicPr>
          <p:nvPr userDrawn="1"/>
        </p:nvPicPr>
        <p:blipFill>
          <a:blip r:embed="rId2" cstate="print">
            <a:clrChange>
              <a:clrFrom>
                <a:srgbClr val="FCFEFC"/>
              </a:clrFrom>
              <a:clrTo>
                <a:srgbClr val="FCFEFC">
                  <a:alpha val="0"/>
                </a:srgbClr>
              </a:clrTo>
            </a:clrChange>
            <a:extLst>
              <a:ext uri="{28A0092B-C50C-407E-A947-70E740481C1C}">
                <a14:useLocalDpi xmlns:a14="http://schemas.microsoft.com/office/drawing/2010/main" val="0"/>
              </a:ext>
            </a:extLst>
          </a:blip>
          <a:srcRect/>
          <a:stretch>
            <a:fillRect/>
          </a:stretch>
        </p:blipFill>
        <p:spPr bwMode="auto">
          <a:xfrm>
            <a:off x="2736000" y="0"/>
            <a:ext cx="637593" cy="864000"/>
          </a:xfrm>
          <a:prstGeom prst="rect">
            <a:avLst/>
          </a:prstGeom>
          <a:noFill/>
          <a:extLst>
            <a:ext uri="{909E8E84-426E-40dd-AFC4-6F175D3DCCD1}">
              <a14:hiddenFill xmlns="" xmlns:a14="http://schemas.microsoft.com/office/drawing/2010/main">
                <a:solidFill>
                  <a:srgbClr val="FFFFFF"/>
                </a:solidFill>
              </a14:hiddenFill>
            </a:ext>
          </a:extLst>
        </p:spPr>
      </p:pic>
      <p:sp>
        <p:nvSpPr>
          <p:cNvPr id="8" name="Content Placeholder 2"/>
          <p:cNvSpPr>
            <a:spLocks noGrp="1"/>
          </p:cNvSpPr>
          <p:nvPr>
            <p:ph idx="13"/>
          </p:nvPr>
        </p:nvSpPr>
        <p:spPr>
          <a:xfrm>
            <a:off x="336000" y="3312000"/>
            <a:ext cx="11520000" cy="273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596700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de-CH"/>
              <a:t>28. September 2022</a:t>
            </a:r>
            <a:endParaRPr lang="en-GB" dirty="0"/>
          </a:p>
        </p:txBody>
      </p:sp>
      <p:sp>
        <p:nvSpPr>
          <p:cNvPr id="5" name="Footer Placeholder 4"/>
          <p:cNvSpPr>
            <a:spLocks noGrp="1"/>
          </p:cNvSpPr>
          <p:nvPr>
            <p:ph type="ftr" sz="quarter" idx="11"/>
          </p:nvPr>
        </p:nvSpPr>
        <p:spPr/>
        <p:txBody>
          <a:bodyPr/>
          <a:lstStyle/>
          <a:p>
            <a:r>
              <a:rPr lang="fr-FR"/>
              <a:t>Kevin Li - Collective effects III - Kaunas</a:t>
            </a:r>
            <a:endParaRPr lang="en-GB" dirty="0"/>
          </a:p>
        </p:txBody>
      </p:sp>
      <p:sp>
        <p:nvSpPr>
          <p:cNvPr id="6" name="Slide Number Placeholder 5"/>
          <p:cNvSpPr>
            <a:spLocks noGrp="1"/>
          </p:cNvSpPr>
          <p:nvPr>
            <p:ph type="sldNum" sz="quarter" idx="12"/>
          </p:nvPr>
        </p:nvSpPr>
        <p:spPr/>
        <p:txBody>
          <a:bodyPr/>
          <a:lstStyle/>
          <a:p>
            <a:fld id="{9EA1AA69-EDB9-4143-818B-2B18FE6932EA}" type="slidenum">
              <a:rPr lang="en-GB" smtClean="0"/>
              <a:t>‹#›</a:t>
            </a:fld>
            <a:endParaRPr lang="en-GB"/>
          </a:p>
        </p:txBody>
      </p:sp>
    </p:spTree>
    <p:extLst>
      <p:ext uri="{BB962C8B-B14F-4D97-AF65-F5344CB8AC3E}">
        <p14:creationId xmlns:p14="http://schemas.microsoft.com/office/powerpoint/2010/main" val="18788999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de-CH"/>
              <a:t>28. September 2022</a:t>
            </a:r>
            <a:endParaRPr lang="en-GB"/>
          </a:p>
        </p:txBody>
      </p:sp>
      <p:sp>
        <p:nvSpPr>
          <p:cNvPr id="4" name="Footer Placeholder 3"/>
          <p:cNvSpPr>
            <a:spLocks noGrp="1"/>
          </p:cNvSpPr>
          <p:nvPr>
            <p:ph type="ftr" sz="quarter" idx="11"/>
          </p:nvPr>
        </p:nvSpPr>
        <p:spPr/>
        <p:txBody>
          <a:bodyPr/>
          <a:lstStyle/>
          <a:p>
            <a:r>
              <a:rPr lang="fr-FR"/>
              <a:t>Kevin Li - Collective effects III - Kaunas</a:t>
            </a:r>
            <a:endParaRPr lang="en-GB"/>
          </a:p>
        </p:txBody>
      </p:sp>
      <p:sp>
        <p:nvSpPr>
          <p:cNvPr id="5" name="Slide Number Placeholder 4"/>
          <p:cNvSpPr>
            <a:spLocks noGrp="1"/>
          </p:cNvSpPr>
          <p:nvPr>
            <p:ph type="sldNum" sz="quarter" idx="12"/>
          </p:nvPr>
        </p:nvSpPr>
        <p:spPr/>
        <p:txBody>
          <a:bodyPr/>
          <a:lstStyle/>
          <a:p>
            <a:fld id="{9EA1AA69-EDB9-4143-818B-2B18FE6932EA}" type="slidenum">
              <a:rPr lang="en-GB" smtClean="0"/>
              <a:t>‹#›</a:t>
            </a:fld>
            <a:endParaRPr lang="en-GB"/>
          </a:p>
        </p:txBody>
      </p:sp>
    </p:spTree>
    <p:extLst>
      <p:ext uri="{BB962C8B-B14F-4D97-AF65-F5344CB8AC3E}">
        <p14:creationId xmlns:p14="http://schemas.microsoft.com/office/powerpoint/2010/main" val="3145939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de-CH"/>
              <a:t>28. September 2022</a:t>
            </a:r>
            <a:endParaRPr lang="en-GB"/>
          </a:p>
        </p:txBody>
      </p:sp>
      <p:sp>
        <p:nvSpPr>
          <p:cNvPr id="3" name="Footer Placeholder 2"/>
          <p:cNvSpPr>
            <a:spLocks noGrp="1"/>
          </p:cNvSpPr>
          <p:nvPr>
            <p:ph type="ftr" sz="quarter" idx="11"/>
          </p:nvPr>
        </p:nvSpPr>
        <p:spPr/>
        <p:txBody>
          <a:bodyPr/>
          <a:lstStyle/>
          <a:p>
            <a:r>
              <a:rPr lang="fr-FR"/>
              <a:t>Kevin Li - Collective effects III - Kaunas</a:t>
            </a:r>
            <a:endParaRPr lang="en-GB"/>
          </a:p>
        </p:txBody>
      </p:sp>
      <p:sp>
        <p:nvSpPr>
          <p:cNvPr id="4" name="Slide Number Placeholder 3"/>
          <p:cNvSpPr>
            <a:spLocks noGrp="1"/>
          </p:cNvSpPr>
          <p:nvPr>
            <p:ph type="sldNum" sz="quarter" idx="12"/>
          </p:nvPr>
        </p:nvSpPr>
        <p:spPr/>
        <p:txBody>
          <a:bodyPr/>
          <a:lstStyle/>
          <a:p>
            <a:fld id="{9EA1AA69-EDB9-4143-818B-2B18FE6932EA}" type="slidenum">
              <a:rPr lang="en-GB" smtClean="0"/>
              <a:t>‹#›</a:t>
            </a:fld>
            <a:endParaRPr lang="en-GB"/>
          </a:p>
        </p:txBody>
      </p:sp>
    </p:spTree>
    <p:extLst>
      <p:ext uri="{BB962C8B-B14F-4D97-AF65-F5344CB8AC3E}">
        <p14:creationId xmlns:p14="http://schemas.microsoft.com/office/powerpoint/2010/main" val="19717995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Diapositive de titre">
    <p:bg>
      <p:bgPr>
        <a:solidFill>
          <a:srgbClr val="104282"/>
        </a:solidFill>
        <a:effectLst/>
      </p:bgPr>
    </p:bg>
    <p:spTree>
      <p:nvGrpSpPr>
        <p:cNvPr id="1" name=""/>
        <p:cNvGrpSpPr/>
        <p:nvPr/>
      </p:nvGrpSpPr>
      <p:grpSpPr>
        <a:xfrm>
          <a:off x="0" y="0"/>
          <a:ext cx="0" cy="0"/>
          <a:chOff x="0" y="0"/>
          <a:chExt cx="0" cy="0"/>
        </a:xfrm>
      </p:grpSpPr>
      <p:pic>
        <p:nvPicPr>
          <p:cNvPr id="3" name="Image 4"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000" y="2181663"/>
            <a:ext cx="2520000" cy="2494674"/>
          </a:xfrm>
          <a:prstGeom prst="rect">
            <a:avLst/>
          </a:prstGeom>
        </p:spPr>
      </p:pic>
    </p:spTree>
    <p:extLst>
      <p:ext uri="{BB962C8B-B14F-4D97-AF65-F5344CB8AC3E}">
        <p14:creationId xmlns:p14="http://schemas.microsoft.com/office/powerpoint/2010/main" val="785263488"/>
      </p:ext>
    </p:extLst>
  </p:cSld>
  <p:clrMapOvr>
    <a:overrideClrMapping bg1="dk1" tx1="lt1" bg2="dk2" tx2="lt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7_Diapositive de titre">
    <p:bg>
      <p:bgPr>
        <a:solidFill>
          <a:srgbClr val="104282"/>
        </a:solidFill>
        <a:effectLst/>
      </p:bgPr>
    </p:bg>
    <p:spTree>
      <p:nvGrpSpPr>
        <p:cNvPr id="1" name=""/>
        <p:cNvGrpSpPr/>
        <p:nvPr/>
      </p:nvGrpSpPr>
      <p:grpSpPr>
        <a:xfrm>
          <a:off x="0" y="0"/>
          <a:ext cx="0" cy="0"/>
          <a:chOff x="0" y="0"/>
          <a:chExt cx="0" cy="0"/>
        </a:xfrm>
      </p:grpSpPr>
      <p:pic>
        <p:nvPicPr>
          <p:cNvPr id="4"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66000" y="2640709"/>
            <a:ext cx="1260000" cy="1576582"/>
          </a:xfrm>
          <a:prstGeom prst="rect">
            <a:avLst/>
          </a:prstGeom>
        </p:spPr>
      </p:pic>
    </p:spTree>
    <p:extLst>
      <p:ext uri="{BB962C8B-B14F-4D97-AF65-F5344CB8AC3E}">
        <p14:creationId xmlns:p14="http://schemas.microsoft.com/office/powerpoint/2010/main" val="4036405612"/>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8_Diapositive de titre">
    <p:bg>
      <p:bgPr>
        <a:solidFill>
          <a:schemeClr val="tx1"/>
        </a:solidFill>
        <a:effectLst/>
      </p:bgPr>
    </p:bg>
    <p:spTree>
      <p:nvGrpSpPr>
        <p:cNvPr id="1" name=""/>
        <p:cNvGrpSpPr/>
        <p:nvPr/>
      </p:nvGrpSpPr>
      <p:grpSpPr>
        <a:xfrm>
          <a:off x="0" y="0"/>
          <a:ext cx="0" cy="0"/>
          <a:chOff x="0" y="0"/>
          <a:chExt cx="0" cy="0"/>
        </a:xfrm>
      </p:grpSpPr>
      <p:pic>
        <p:nvPicPr>
          <p:cNvPr id="3" name="Picture 2"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000" y="2169000"/>
            <a:ext cx="2520000" cy="2520000"/>
          </a:xfrm>
          <a:prstGeom prst="rect">
            <a:avLst/>
          </a:prstGeom>
        </p:spPr>
      </p:pic>
    </p:spTree>
    <p:extLst>
      <p:ext uri="{BB962C8B-B14F-4D97-AF65-F5344CB8AC3E}">
        <p14:creationId xmlns:p14="http://schemas.microsoft.com/office/powerpoint/2010/main" val="3371833934"/>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6000" y="144000"/>
            <a:ext cx="11520000" cy="648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36000" y="900000"/>
            <a:ext cx="11520000" cy="54000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92000" y="6462000"/>
            <a:ext cx="2160000" cy="360000"/>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28. September 2022</a:t>
            </a:r>
            <a:endParaRPr lang="en-GB" dirty="0"/>
          </a:p>
        </p:txBody>
      </p:sp>
      <p:sp>
        <p:nvSpPr>
          <p:cNvPr id="5" name="Footer Placeholder 4"/>
          <p:cNvSpPr>
            <a:spLocks noGrp="1"/>
          </p:cNvSpPr>
          <p:nvPr>
            <p:ph type="ftr" sz="quarter" idx="3"/>
          </p:nvPr>
        </p:nvSpPr>
        <p:spPr>
          <a:xfrm>
            <a:off x="4164000" y="6462000"/>
            <a:ext cx="4320000" cy="3600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Kevin Li - Collective effects III - Kaunas</a:t>
            </a:r>
            <a:endParaRPr lang="en-GB" dirty="0"/>
          </a:p>
        </p:txBody>
      </p:sp>
      <p:sp>
        <p:nvSpPr>
          <p:cNvPr id="6" name="Slide Number Placeholder 5"/>
          <p:cNvSpPr>
            <a:spLocks noGrp="1"/>
          </p:cNvSpPr>
          <p:nvPr>
            <p:ph type="sldNum" sz="quarter" idx="4"/>
          </p:nvPr>
        </p:nvSpPr>
        <p:spPr>
          <a:xfrm>
            <a:off x="9696000" y="6462000"/>
            <a:ext cx="2160000" cy="360000"/>
          </a:xfrm>
          <a:prstGeom prst="rect">
            <a:avLst/>
          </a:prstGeom>
        </p:spPr>
        <p:txBody>
          <a:bodyPr vert="horz" lIns="91440" tIns="45720" rIns="91440" bIns="45720" rtlCol="0" anchor="ctr"/>
          <a:lstStyle>
            <a:lvl1pPr algn="r">
              <a:defRPr sz="1200">
                <a:solidFill>
                  <a:schemeClr val="tx1">
                    <a:tint val="75000"/>
                  </a:schemeClr>
                </a:solidFill>
              </a:defRPr>
            </a:lvl1pPr>
          </a:lstStyle>
          <a:p>
            <a:fld id="{9EA1AA69-EDB9-4143-818B-2B18FE6932EA}" type="slidenum">
              <a:rPr lang="en-GB" smtClean="0"/>
              <a:t>‹#›</a:t>
            </a:fld>
            <a:endParaRPr lang="en-GB"/>
          </a:p>
        </p:txBody>
      </p:sp>
      <p:cxnSp>
        <p:nvCxnSpPr>
          <p:cNvPr id="8" name="Straight Arrow Connector 7"/>
          <p:cNvCxnSpPr/>
          <p:nvPr userDrawn="1"/>
        </p:nvCxnSpPr>
        <p:spPr>
          <a:xfrm>
            <a:off x="774000" y="6462000"/>
            <a:ext cx="11088000" cy="0"/>
          </a:xfrm>
          <a:prstGeom prst="straightConnector1">
            <a:avLst/>
          </a:prstGeom>
          <a:ln w="28575">
            <a:solidFill>
              <a:srgbClr val="104282"/>
            </a:solidFill>
            <a:headEnd type="none"/>
            <a:tailEnd type="oval"/>
          </a:ln>
        </p:spPr>
        <p:style>
          <a:lnRef idx="1">
            <a:schemeClr val="accent1"/>
          </a:lnRef>
          <a:fillRef idx="0">
            <a:schemeClr val="accent1"/>
          </a:fillRef>
          <a:effectRef idx="0">
            <a:schemeClr val="accent1"/>
          </a:effectRef>
          <a:fontRef idx="minor">
            <a:schemeClr val="tx1"/>
          </a:fontRef>
        </p:style>
      </p:cxnSp>
      <p:pic>
        <p:nvPicPr>
          <p:cNvPr id="12" name="Picture 2" descr="http://cas.web.cern.ch/cas/CASlogo.jp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11048400" y="72000"/>
            <a:ext cx="1070460" cy="684000"/>
          </a:xfrm>
          <a:prstGeom prst="rect">
            <a:avLst/>
          </a:prstGeom>
          <a:noFill/>
          <a:extLst>
            <a:ext uri="{909E8E84-426E-40dd-AFC4-6F175D3DCCD1}">
              <a14:hiddenFill xmlns="" xmlns:a14="http://schemas.microsoft.com/office/drawing/2010/main">
                <a:solidFill>
                  <a:srgbClr val="FFFFFF"/>
                </a:solidFill>
              </a14:hiddenFill>
            </a:ext>
          </a:extLst>
        </p:spPr>
      </p:pic>
      <p:sp>
        <p:nvSpPr>
          <p:cNvPr id="14" name="Rectangle 13"/>
          <p:cNvSpPr>
            <a:spLocks noChangeAspect="1"/>
          </p:cNvSpPr>
          <p:nvPr userDrawn="1"/>
        </p:nvSpPr>
        <p:spPr>
          <a:xfrm>
            <a:off x="72000" y="6066000"/>
            <a:ext cx="720000" cy="720000"/>
          </a:xfrm>
          <a:prstGeom prst="rect">
            <a:avLst/>
          </a:prstGeom>
          <a:solidFill>
            <a:srgbClr val="104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44000" y="6138000"/>
            <a:ext cx="648000" cy="648000"/>
          </a:xfrm>
          <a:prstGeom prst="rect">
            <a:avLst/>
          </a:prstGeom>
        </p:spPr>
      </p:pic>
    </p:spTree>
    <p:extLst>
      <p:ext uri="{BB962C8B-B14F-4D97-AF65-F5344CB8AC3E}">
        <p14:creationId xmlns:p14="http://schemas.microsoft.com/office/powerpoint/2010/main" val="625568552"/>
      </p:ext>
    </p:extLst>
  </p:cSld>
  <p:clrMap bg1="lt1" tx1="dk1" bg2="lt2" tx2="dk2" accent1="accent1" accent2="accent2" accent3="accent3" accent4="accent4" accent5="accent5" accent6="accent6" hlink="hlink" folHlink="folHlink"/>
  <p:sldLayoutIdLst>
    <p:sldLayoutId id="2147483718" r:id="rId1"/>
    <p:sldLayoutId id="2147483702" r:id="rId2"/>
    <p:sldLayoutId id="2147483717" r:id="rId3"/>
    <p:sldLayoutId id="2147483703" r:id="rId4"/>
    <p:sldLayoutId id="2147483706" r:id="rId5"/>
    <p:sldLayoutId id="2147483707" r:id="rId6"/>
    <p:sldLayoutId id="2147483713" r:id="rId7"/>
    <p:sldLayoutId id="2147483714" r:id="rId8"/>
    <p:sldLayoutId id="2147483715" r:id="rId9"/>
    <p:sldLayoutId id="2147483716" r:id="rId10"/>
  </p:sldLayoutIdLst>
  <p:hf hdr="0"/>
  <p:txStyles>
    <p:titleStyle>
      <a:lvl1pPr algn="l" defTabSz="914400" rtl="0" eaLnBrk="1" latinLnBrk="0" hangingPunct="1">
        <a:lnSpc>
          <a:spcPct val="90000"/>
        </a:lnSpc>
        <a:spcBef>
          <a:spcPct val="0"/>
        </a:spcBef>
        <a:buNone/>
        <a:defRPr sz="3600" kern="1200">
          <a:solidFill>
            <a:srgbClr val="0097F2"/>
          </a:solidFill>
          <a:effectLst>
            <a:outerShdw blurRad="38100" dist="38100" dir="2700000" algn="tl">
              <a:srgbClr val="000000">
                <a:alpha val="43137"/>
              </a:srgbClr>
            </a:outerShdw>
          </a:effectLst>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17.xml"/><Relationship Id="rId7" Type="http://schemas.openxmlformats.org/officeDocument/2006/relationships/image" Target="../media/image11.png"/><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notesSlide" Target="../notesSlides/notesSlide7.xml"/><Relationship Id="rId5" Type="http://schemas.openxmlformats.org/officeDocument/2006/relationships/slideLayout" Target="../slideLayouts/slideLayout2.xml"/><Relationship Id="rId4" Type="http://schemas.openxmlformats.org/officeDocument/2006/relationships/tags" Target="../tags/tag18.xml"/><Relationship Id="rId9"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tags" Target="../tags/tag21.xml"/><Relationship Id="rId7" Type="http://schemas.openxmlformats.org/officeDocument/2006/relationships/image" Target="../media/image16.png"/><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image" Target="../media/image15.png"/><Relationship Id="rId5" Type="http://schemas.openxmlformats.org/officeDocument/2006/relationships/notesSlide" Target="../notesSlides/notesSlide8.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image" Target="../media/image16.png"/><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7.png"/><Relationship Id="rId5" Type="http://schemas.openxmlformats.org/officeDocument/2006/relationships/notesSlide" Target="../notesSlides/notesSlide9.xml"/><Relationship Id="rId4"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tags" Target="../tags/tag27.xml"/><Relationship Id="rId7" Type="http://schemas.openxmlformats.org/officeDocument/2006/relationships/image" Target="../media/image20.png"/><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tags" Target="../tags/tag30.xml"/><Relationship Id="rId7" Type="http://schemas.openxmlformats.org/officeDocument/2006/relationships/image" Target="../media/image22.png"/><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image" Target="../media/image21.png"/><Relationship Id="rId5" Type="http://schemas.openxmlformats.org/officeDocument/2006/relationships/notesSlide" Target="../notesSlides/notesSlide10.xml"/><Relationship Id="rId4"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tags" Target="../tags/tag33.xml"/><Relationship Id="rId7" Type="http://schemas.openxmlformats.org/officeDocument/2006/relationships/image" Target="../media/image22.png"/><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image" Target="../media/image23.png"/><Relationship Id="rId5" Type="http://schemas.openxmlformats.org/officeDocument/2006/relationships/notesSlide" Target="../notesSlides/notesSlide11.xml"/><Relationship Id="rId4"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tags" Target="../tags/tag36.xml"/><Relationship Id="rId7" Type="http://schemas.openxmlformats.org/officeDocument/2006/relationships/image" Target="../media/image22.png"/><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image" Target="../media/image24.png"/><Relationship Id="rId5" Type="http://schemas.openxmlformats.org/officeDocument/2006/relationships/notesSlide" Target="../notesSlides/notesSlide12.xml"/><Relationship Id="rId4"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tags" Target="../tags/tag39.xml"/><Relationship Id="rId7" Type="http://schemas.openxmlformats.org/officeDocument/2006/relationships/image" Target="../media/image22.png"/><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image" Target="../media/image25.png"/><Relationship Id="rId5" Type="http://schemas.openxmlformats.org/officeDocument/2006/relationships/notesSlide" Target="../notesSlides/notesSlide13.xml"/><Relationship Id="rId4"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tags" Target="../tags/tag42.xml"/><Relationship Id="rId7" Type="http://schemas.openxmlformats.org/officeDocument/2006/relationships/image" Target="../media/image22.png"/><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image" Target="../media/image25.png"/><Relationship Id="rId5" Type="http://schemas.openxmlformats.org/officeDocument/2006/relationships/notesSlide" Target="../notesSlides/notesSlide14.xml"/><Relationship Id="rId4"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tags" Target="../tags/tag45.xml"/><Relationship Id="rId7" Type="http://schemas.openxmlformats.org/officeDocument/2006/relationships/image" Target="../media/image28.png"/><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slideLayout" Target="../slideLayouts/slideLayout2.xml"/><Relationship Id="rId1" Type="http://schemas.openxmlformats.org/officeDocument/2006/relationships/tags" Target="../tags/tag46.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47.xml"/><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video" Target="../media/media1.mov"/><Relationship Id="rId1" Type="http://schemas.microsoft.com/office/2007/relationships/media" Target="../media/media1.mov"/><Relationship Id="rId5" Type="http://schemas.openxmlformats.org/officeDocument/2006/relationships/image" Target="../media/image31.png"/><Relationship Id="rId4" Type="http://schemas.openxmlformats.org/officeDocument/2006/relationships/image" Target="../media/image33.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video" Target="../media/media2.mov"/><Relationship Id="rId1" Type="http://schemas.microsoft.com/office/2007/relationships/media" Target="../media/media2.mov"/><Relationship Id="rId5" Type="http://schemas.openxmlformats.org/officeDocument/2006/relationships/image" Target="../media/image32.png"/><Relationship Id="rId4" Type="http://schemas.openxmlformats.org/officeDocument/2006/relationships/image" Target="../media/image34.png"/></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1.png"/><Relationship Id="rId1" Type="http://schemas.openxmlformats.org/officeDocument/2006/relationships/slideLayout" Target="../slideLayouts/slideLayout5.xml"/><Relationship Id="rId5" Type="http://schemas.openxmlformats.org/officeDocument/2006/relationships/image" Target="../media/image37.emf"/><Relationship Id="rId4" Type="http://schemas.openxmlformats.org/officeDocument/2006/relationships/image" Target="../media/image36.emf"/></Relationships>
</file>

<file path=ppt/slides/_rels/slide29.xml.rels><?xml version="1.0" encoding="UTF-8" standalone="yes"?>
<Relationships xmlns="http://schemas.openxmlformats.org/package/2006/relationships"><Relationship Id="rId8" Type="http://schemas.openxmlformats.org/officeDocument/2006/relationships/image" Target="../media/image39.emf"/><Relationship Id="rId3" Type="http://schemas.openxmlformats.org/officeDocument/2006/relationships/image" Target="../media/image35.png"/><Relationship Id="rId7" Type="http://schemas.openxmlformats.org/officeDocument/2006/relationships/image" Target="../media/image36.emf"/><Relationship Id="rId2" Type="http://schemas.openxmlformats.org/officeDocument/2006/relationships/image" Target="../media/image31.png"/><Relationship Id="rId1" Type="http://schemas.openxmlformats.org/officeDocument/2006/relationships/slideLayout" Target="../slideLayouts/slideLayout5.xml"/><Relationship Id="rId6" Type="http://schemas.openxmlformats.org/officeDocument/2006/relationships/image" Target="../media/image37.emf"/><Relationship Id="rId5" Type="http://schemas.openxmlformats.org/officeDocument/2006/relationships/image" Target="../media/image32.png"/><Relationship Id="rId4" Type="http://schemas.openxmlformats.org/officeDocument/2006/relationships/image" Target="../media/image3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tags" Target="../tags/tag50.xml"/><Relationship Id="rId7" Type="http://schemas.openxmlformats.org/officeDocument/2006/relationships/image" Target="../media/image40.png"/><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image" Target="../media/image31.png"/><Relationship Id="rId5" Type="http://schemas.openxmlformats.org/officeDocument/2006/relationships/image" Target="../media/image32.png"/><Relationship Id="rId10" Type="http://schemas.openxmlformats.org/officeDocument/2006/relationships/image" Target="../media/image43.png"/><Relationship Id="rId4" Type="http://schemas.openxmlformats.org/officeDocument/2006/relationships/slideLayout" Target="../slideLayouts/slideLayout5.xml"/><Relationship Id="rId9" Type="http://schemas.openxmlformats.org/officeDocument/2006/relationships/image" Target="../media/image42.png"/></Relationships>
</file>

<file path=ppt/slides/_rels/slide31.xml.rels><?xml version="1.0" encoding="UTF-8" standalone="yes"?>
<Relationships xmlns="http://schemas.openxmlformats.org/package/2006/relationships"><Relationship Id="rId2" Type="http://schemas.openxmlformats.org/officeDocument/2006/relationships/hyperlink" Target="https://indico.cern.ch/event/287930/overview"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3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4.jpeg"/><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8.png"/></Relationships>
</file>

<file path=ppt/slides/_rels/slide36.xml.rels><?xml version="1.0" encoding="UTF-8" standalone="yes"?>
<Relationships xmlns="http://schemas.openxmlformats.org/package/2006/relationships"><Relationship Id="rId8" Type="http://schemas.openxmlformats.org/officeDocument/2006/relationships/notesSlide" Target="../notesSlides/notesSlide17.xml"/><Relationship Id="rId13" Type="http://schemas.openxmlformats.org/officeDocument/2006/relationships/image" Target="../media/image54.png"/><Relationship Id="rId3" Type="http://schemas.openxmlformats.org/officeDocument/2006/relationships/tags" Target="../tags/tag53.xml"/><Relationship Id="rId7" Type="http://schemas.openxmlformats.org/officeDocument/2006/relationships/slideLayout" Target="../slideLayouts/slideLayout2.xml"/><Relationship Id="rId12" Type="http://schemas.openxmlformats.org/officeDocument/2006/relationships/image" Target="../media/image53.png"/><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tags" Target="../tags/tag56.xml"/><Relationship Id="rId11" Type="http://schemas.openxmlformats.org/officeDocument/2006/relationships/image" Target="../media/image52.png"/><Relationship Id="rId5" Type="http://schemas.openxmlformats.org/officeDocument/2006/relationships/tags" Target="../tags/tag55.xml"/><Relationship Id="rId15" Type="http://schemas.openxmlformats.org/officeDocument/2006/relationships/image" Target="../media/image56.png"/><Relationship Id="rId10" Type="http://schemas.openxmlformats.org/officeDocument/2006/relationships/image" Target="../media/image51.png"/><Relationship Id="rId4" Type="http://schemas.openxmlformats.org/officeDocument/2006/relationships/tags" Target="../tags/tag54.xml"/><Relationship Id="rId9" Type="http://schemas.openxmlformats.org/officeDocument/2006/relationships/image" Target="../media/image50.png"/><Relationship Id="rId14" Type="http://schemas.openxmlformats.org/officeDocument/2006/relationships/image" Target="../media/image55.png"/></Relationships>
</file>

<file path=ppt/slides/_rels/slide37.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video" Target="../media/media3.avi"/><Relationship Id="rId7" Type="http://schemas.openxmlformats.org/officeDocument/2006/relationships/image" Target="../media/image57.png"/><Relationship Id="rId2" Type="http://schemas.microsoft.com/office/2007/relationships/media" Target="../media/media3.avi"/><Relationship Id="rId1" Type="http://schemas.openxmlformats.org/officeDocument/2006/relationships/tags" Target="../tags/tag57.xml"/><Relationship Id="rId6" Type="http://schemas.openxmlformats.org/officeDocument/2006/relationships/slideLayout" Target="../slideLayouts/slideLayout2.xml"/><Relationship Id="rId5" Type="http://schemas.openxmlformats.org/officeDocument/2006/relationships/video" Target="../media/media4.avi"/><Relationship Id="rId10" Type="http://schemas.openxmlformats.org/officeDocument/2006/relationships/image" Target="../media/image60.png"/><Relationship Id="rId4" Type="http://schemas.microsoft.com/office/2007/relationships/media" Target="../media/media4.avi"/><Relationship Id="rId9" Type="http://schemas.openxmlformats.org/officeDocument/2006/relationships/image" Target="../media/image59.png"/></Relationships>
</file>

<file path=ppt/slides/_rels/slide3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slideLayout" Target="../slideLayouts/slideLayout2.xml"/><Relationship Id="rId1" Type="http://schemas.openxmlformats.org/officeDocument/2006/relationships/tags" Target="../tags/tag58.xml"/><Relationship Id="rId4" Type="http://schemas.openxmlformats.org/officeDocument/2006/relationships/image" Target="../media/image61.png"/></Relationships>
</file>

<file path=ppt/slides/_rels/slide39.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image" Target="../media/image54.png"/><Relationship Id="rId3" Type="http://schemas.microsoft.com/office/2007/relationships/media" Target="../media/media5.wmv"/><Relationship Id="rId7" Type="http://schemas.openxmlformats.org/officeDocument/2006/relationships/tags" Target="../tags/tag63.xml"/><Relationship Id="rId12" Type="http://schemas.openxmlformats.org/officeDocument/2006/relationships/image" Target="../media/image53.png"/><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tags" Target="../tags/tag62.xml"/><Relationship Id="rId11" Type="http://schemas.openxmlformats.org/officeDocument/2006/relationships/image" Target="../media/image52.png"/><Relationship Id="rId5" Type="http://schemas.openxmlformats.org/officeDocument/2006/relationships/tags" Target="../tags/tag61.xml"/><Relationship Id="rId15" Type="http://schemas.openxmlformats.org/officeDocument/2006/relationships/image" Target="../media/image63.png"/><Relationship Id="rId10" Type="http://schemas.openxmlformats.org/officeDocument/2006/relationships/image" Target="../media/image51.png"/><Relationship Id="rId4" Type="http://schemas.openxmlformats.org/officeDocument/2006/relationships/video" Target="../media/media5.wmv"/><Relationship Id="rId9" Type="http://schemas.openxmlformats.org/officeDocument/2006/relationships/image" Target="../media/image50.png"/><Relationship Id="rId14" Type="http://schemas.openxmlformats.org/officeDocument/2006/relationships/image" Target="../media/image6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64.png"/><Relationship Id="rId3" Type="http://schemas.openxmlformats.org/officeDocument/2006/relationships/tags" Target="../tags/tag66.xml"/><Relationship Id="rId7" Type="http://schemas.openxmlformats.org/officeDocument/2006/relationships/image" Target="../media/image50.png"/><Relationship Id="rId12" Type="http://schemas.openxmlformats.org/officeDocument/2006/relationships/image" Target="../media/image62.png"/><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slideLayout" Target="../slideLayouts/slideLayout2.xml"/><Relationship Id="rId11" Type="http://schemas.openxmlformats.org/officeDocument/2006/relationships/image" Target="../media/image54.png"/><Relationship Id="rId5" Type="http://schemas.openxmlformats.org/officeDocument/2006/relationships/tags" Target="../tags/tag68.xml"/><Relationship Id="rId10" Type="http://schemas.openxmlformats.org/officeDocument/2006/relationships/image" Target="../media/image53.png"/><Relationship Id="rId4" Type="http://schemas.openxmlformats.org/officeDocument/2006/relationships/tags" Target="../tags/tag67.xml"/><Relationship Id="rId9" Type="http://schemas.openxmlformats.org/officeDocument/2006/relationships/image" Target="../media/image52.png"/></Relationships>
</file>

<file path=ppt/slides/_rels/slide41.xml.rels><?xml version="1.0" encoding="UTF-8" standalone="yes"?>
<Relationships xmlns="http://schemas.openxmlformats.org/package/2006/relationships"><Relationship Id="rId3" Type="http://schemas.openxmlformats.org/officeDocument/2006/relationships/video" Target="../media/media6.avi"/><Relationship Id="rId7" Type="http://schemas.openxmlformats.org/officeDocument/2006/relationships/image" Target="../media/image65.png"/><Relationship Id="rId2" Type="http://schemas.microsoft.com/office/2007/relationships/media" Target="../media/media6.avi"/><Relationship Id="rId1" Type="http://schemas.openxmlformats.org/officeDocument/2006/relationships/tags" Target="../tags/tag69.xml"/><Relationship Id="rId6" Type="http://schemas.openxmlformats.org/officeDocument/2006/relationships/image" Target="../media/image61.png"/><Relationship Id="rId5" Type="http://schemas.openxmlformats.org/officeDocument/2006/relationships/image" Target="../media/image57.png"/><Relationship Id="rId4"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slideLayout" Target="../slideLayouts/slideLayout2.xml"/><Relationship Id="rId1" Type="http://schemas.openxmlformats.org/officeDocument/2006/relationships/tags" Target="../tags/tag70.xml"/></Relationships>
</file>

<file path=ppt/slides/_rels/slide43.xml.rels><?xml version="1.0" encoding="UTF-8" standalone="yes"?>
<Relationships xmlns="http://schemas.openxmlformats.org/package/2006/relationships"><Relationship Id="rId2" Type="http://schemas.openxmlformats.org/officeDocument/2006/relationships/image" Target="../media/image66.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6.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66.e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slideLayout" Target="../slideLayouts/slideLayout2.xml"/><Relationship Id="rId1" Type="http://schemas.openxmlformats.org/officeDocument/2006/relationships/tags" Target="../tags/tag71.xml"/></Relationships>
</file>

<file path=ppt/slides/_rels/slide47.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slideLayout" Target="../slideLayouts/slideLayout2.xml"/><Relationship Id="rId1" Type="http://schemas.openxmlformats.org/officeDocument/2006/relationships/tags" Target="../tags/tag72.xml"/></Relationships>
</file>

<file path=ppt/slides/_rels/slide48.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slideLayout" Target="../slideLayouts/slideLayout2.xml"/><Relationship Id="rId1" Type="http://schemas.openxmlformats.org/officeDocument/2006/relationships/tags" Target="../tags/tag7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10.png"/><Relationship Id="rId4" Type="http://schemas.openxmlformats.org/officeDocument/2006/relationships/image" Target="../media/image9.png"/></Relationships>
</file>

<file path=ppt/slides/_rels/slide50.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tags" Target="../tags/tag76.xml"/><Relationship Id="rId7" Type="http://schemas.openxmlformats.org/officeDocument/2006/relationships/image" Target="../media/image70.png"/><Relationship Id="rId2" Type="http://schemas.openxmlformats.org/officeDocument/2006/relationships/tags" Target="../tags/tag75.xml"/><Relationship Id="rId1" Type="http://schemas.openxmlformats.org/officeDocument/2006/relationships/tags" Target="../tags/tag74.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tags" Target="../tags/tag79.xml"/><Relationship Id="rId7" Type="http://schemas.openxmlformats.org/officeDocument/2006/relationships/image" Target="../media/image69.png"/><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image" Target="../media/image68.png"/><Relationship Id="rId5" Type="http://schemas.openxmlformats.org/officeDocument/2006/relationships/slideLayout" Target="../slideLayouts/slideLayout2.xml"/><Relationship Id="rId4" Type="http://schemas.openxmlformats.org/officeDocument/2006/relationships/tags" Target="../tags/tag80.xml"/><Relationship Id="rId9" Type="http://schemas.openxmlformats.org/officeDocument/2006/relationships/image" Target="../media/image71.png"/></Relationships>
</file>

<file path=ppt/slides/_rels/slide57.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tags" Target="../tags/tag83.xml"/><Relationship Id="rId7" Type="http://schemas.openxmlformats.org/officeDocument/2006/relationships/image" Target="../media/image73.png"/><Relationship Id="rId2" Type="http://schemas.openxmlformats.org/officeDocument/2006/relationships/tags" Target="../tags/tag82.xml"/><Relationship Id="rId1" Type="http://schemas.openxmlformats.org/officeDocument/2006/relationships/tags" Target="../tags/tag81.xml"/><Relationship Id="rId6" Type="http://schemas.openxmlformats.org/officeDocument/2006/relationships/image" Target="../media/image72.png"/><Relationship Id="rId5" Type="http://schemas.openxmlformats.org/officeDocument/2006/relationships/image" Target="../media/image57.png"/><Relationship Id="rId4"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slideLayout" Target="../slideLayouts/slideLayout2.xml"/><Relationship Id="rId1" Type="http://schemas.openxmlformats.org/officeDocument/2006/relationships/tags" Target="../tags/tag84.xml"/><Relationship Id="rId4" Type="http://schemas.openxmlformats.org/officeDocument/2006/relationships/image" Target="../media/image58.png"/></Relationships>
</file>

<file path=ppt/slides/_rels/slide5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slideLayout" Target="../slideLayouts/slideLayout2.xml"/><Relationship Id="rId1" Type="http://schemas.openxmlformats.org/officeDocument/2006/relationships/tags" Target="../tags/tag85.xml"/><Relationship Id="rId4" Type="http://schemas.openxmlformats.org/officeDocument/2006/relationships/image" Target="../media/image58.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10.png"/><Relationship Id="rId4" Type="http://schemas.openxmlformats.org/officeDocument/2006/relationships/image" Target="../media/image9.png"/></Relationships>
</file>

<file path=ppt/slides/_rels/slide6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slideLayout" Target="../slideLayouts/slideLayout2.xml"/><Relationship Id="rId1" Type="http://schemas.openxmlformats.org/officeDocument/2006/relationships/tags" Target="../tags/tag86.xml"/><Relationship Id="rId4" Type="http://schemas.openxmlformats.org/officeDocument/2006/relationships/image" Target="../media/image61.png"/></Relationships>
</file>

<file path=ppt/slides/_rels/slide6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slideLayout" Target="../slideLayouts/slideLayout2.xml"/><Relationship Id="rId1" Type="http://schemas.openxmlformats.org/officeDocument/2006/relationships/tags" Target="../tags/tag87.xml"/><Relationship Id="rId4" Type="http://schemas.openxmlformats.org/officeDocument/2006/relationships/image" Target="../media/image61.png"/></Relationships>
</file>

<file path=ppt/slides/_rels/slide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7.xml"/><Relationship Id="rId7" Type="http://schemas.openxmlformats.org/officeDocument/2006/relationships/image" Target="../media/image11.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notesSlide" Target="../notesSlides/notesSlide4.xml"/><Relationship Id="rId5" Type="http://schemas.openxmlformats.org/officeDocument/2006/relationships/slideLayout" Target="../slideLayouts/slideLayout2.xml"/><Relationship Id="rId4" Type="http://schemas.openxmlformats.org/officeDocument/2006/relationships/tags" Target="../tags/tag8.xml"/><Relationship Id="rId9" Type="http://schemas.openxmlformats.org/officeDocument/2006/relationships/image" Target="../media/image13.png"/></Relationships>
</file>

<file path=ppt/slides/_rels/slide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11.xml"/><Relationship Id="rId7" Type="http://schemas.openxmlformats.org/officeDocument/2006/relationships/image" Target="../media/image11.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notesSlide" Target="../notesSlides/notesSlide5.xml"/><Relationship Id="rId5" Type="http://schemas.openxmlformats.org/officeDocument/2006/relationships/slideLayout" Target="../slideLayouts/slideLayout2.xml"/><Relationship Id="rId4" Type="http://schemas.openxmlformats.org/officeDocument/2006/relationships/tags" Target="../tags/tag12.xml"/><Relationship Id="rId9"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4.xml"/><Relationship Id="rId1" Type="http://schemas.openxmlformats.org/officeDocument/2006/relationships/tags" Target="../tags/tag13.xml"/><Relationship Id="rId5" Type="http://schemas.openxmlformats.org/officeDocument/2006/relationships/image" Target="../media/image14.png"/><Relationship Id="rId4"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l"/>
            <a:r>
              <a:rPr lang="en-US" sz="3600" dirty="0"/>
              <a:t>CAS – Introduction to Accelerator Physics </a:t>
            </a:r>
            <a:br>
              <a:rPr lang="en-US" sz="3600" dirty="0"/>
            </a:br>
            <a:br>
              <a:rPr lang="en-US" sz="3600" dirty="0"/>
            </a:br>
            <a:r>
              <a:rPr lang="en-US" dirty="0"/>
              <a:t>Collective effects</a:t>
            </a:r>
          </a:p>
        </p:txBody>
      </p:sp>
      <p:sp>
        <p:nvSpPr>
          <p:cNvPr id="3" name="Subtitle 2"/>
          <p:cNvSpPr>
            <a:spLocks noGrp="1"/>
          </p:cNvSpPr>
          <p:nvPr>
            <p:ph type="subTitle" idx="1"/>
          </p:nvPr>
        </p:nvSpPr>
        <p:spPr/>
        <p:txBody>
          <a:bodyPr>
            <a:normAutofit/>
          </a:bodyPr>
          <a:lstStyle/>
          <a:p>
            <a:r>
              <a:rPr lang="en-US" dirty="0"/>
              <a:t>Part III: Wake fields and impedances – instabilities</a:t>
            </a:r>
          </a:p>
        </p:txBody>
      </p:sp>
    </p:spTree>
    <p:extLst>
      <p:ext uri="{BB962C8B-B14F-4D97-AF65-F5344CB8AC3E}">
        <p14:creationId xmlns:p14="http://schemas.microsoft.com/office/powerpoint/2010/main" val="930711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just">
              <a:buNone/>
            </a:pPr>
            <a:r>
              <a:rPr lang="en-US" sz="2000" dirty="0"/>
              <a:t>We have introduced the concept of </a:t>
            </a:r>
            <a:r>
              <a:rPr lang="en-US" sz="2000" b="1" dirty="0">
                <a:solidFill>
                  <a:srgbClr val="C00000"/>
                </a:solidFill>
              </a:rPr>
              <a:t>the wake function </a:t>
            </a:r>
            <a:r>
              <a:rPr lang="en-US" sz="2000" dirty="0"/>
              <a:t>and have seen how these can simplify our handling of induced electromagnetic fields within complex structures. The wake function is the </a:t>
            </a:r>
            <a:r>
              <a:rPr lang="en-US" sz="2000" b="1" dirty="0">
                <a:solidFill>
                  <a:srgbClr val="C00000"/>
                </a:solidFill>
              </a:rPr>
              <a:t>electromagnetic response </a:t>
            </a:r>
            <a:r>
              <a:rPr lang="en-US" sz="2000" dirty="0"/>
              <a:t>of a structure and is in fact an </a:t>
            </a:r>
            <a:r>
              <a:rPr lang="en-US" sz="2000" b="1" dirty="0">
                <a:solidFill>
                  <a:srgbClr val="C00000"/>
                </a:solidFill>
              </a:rPr>
              <a:t>intrinsic property </a:t>
            </a:r>
            <a:r>
              <a:rPr lang="en-US" sz="2000" dirty="0"/>
              <a:t>of any such structure.</a:t>
            </a:r>
          </a:p>
          <a:p>
            <a:pPr marL="0" indent="0" algn="just">
              <a:buNone/>
            </a:pPr>
            <a:r>
              <a:rPr lang="en-US" sz="2000" dirty="0"/>
              <a:t>In practice, we will never compute the full wake function but we will separate between </a:t>
            </a:r>
            <a:r>
              <a:rPr lang="en-US" sz="2000" b="1" dirty="0">
                <a:solidFill>
                  <a:srgbClr val="C00000"/>
                </a:solidFill>
              </a:rPr>
              <a:t>longitudinal and transverse wake fields</a:t>
            </a:r>
            <a:r>
              <a:rPr lang="en-US" sz="2000" dirty="0"/>
              <a:t>. We then treat these in an expansion which significantly simplifies our treatment. Complementary to the wake fields one can also move to frequency domain and use the impedance.</a:t>
            </a:r>
          </a:p>
        </p:txBody>
      </p:sp>
      <p:sp>
        <p:nvSpPr>
          <p:cNvPr id="4" name="Date Placeholder 3"/>
          <p:cNvSpPr>
            <a:spLocks noGrp="1"/>
          </p:cNvSpPr>
          <p:nvPr>
            <p:ph type="dt" sz="half" idx="10"/>
          </p:nvPr>
        </p:nvSpPr>
        <p:spPr/>
        <p:txBody>
          <a:bodyPr/>
          <a:lstStyle/>
          <a:p>
            <a:r>
              <a:rPr lang="de-CH"/>
              <a:t>28. September 2022</a:t>
            </a:r>
            <a:endParaRPr lang="en-GB"/>
          </a:p>
        </p:txBody>
      </p:sp>
      <p:sp>
        <p:nvSpPr>
          <p:cNvPr id="5" name="Footer Placeholder 4"/>
          <p:cNvSpPr>
            <a:spLocks noGrp="1"/>
          </p:cNvSpPr>
          <p:nvPr>
            <p:ph type="ftr" sz="quarter" idx="11"/>
          </p:nvPr>
        </p:nvSpPr>
        <p:spPr/>
        <p:txBody>
          <a:bodyPr/>
          <a:lstStyle/>
          <a:p>
            <a:r>
              <a:rPr lang="fr-FR"/>
              <a:t>Kevin Li - Collective effects III - Kaunas</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10</a:t>
            </a:fld>
            <a:endParaRPr lang="en-GB"/>
          </a:p>
        </p:txBody>
      </p:sp>
      <p:sp>
        <p:nvSpPr>
          <p:cNvPr id="7" name="Content Placeholder 6"/>
          <p:cNvSpPr>
            <a:spLocks noGrp="1"/>
          </p:cNvSpPr>
          <p:nvPr>
            <p:ph idx="13"/>
          </p:nvPr>
        </p:nvSpPr>
        <p:spPr/>
        <p:txBody>
          <a:bodyPr>
            <a:normAutofit/>
          </a:bodyPr>
          <a:lstStyle/>
          <a:p>
            <a:r>
              <a:rPr lang="en-US" dirty="0"/>
              <a:t>Part 3: Wake fields and impedances – impacts</a:t>
            </a:r>
          </a:p>
          <a:p>
            <a:pPr lvl="1">
              <a:buFont typeface="Courier New" panose="02070309020205020404" pitchFamily="49" charset="0"/>
              <a:buChar char="o"/>
            </a:pPr>
            <a:endParaRPr lang="en-US" dirty="0"/>
          </a:p>
          <a:p>
            <a:pPr lvl="1">
              <a:buFont typeface="Courier New" panose="02070309020205020404" pitchFamily="49" charset="0"/>
              <a:buChar char="o"/>
            </a:pPr>
            <a:r>
              <a:rPr lang="en-US" dirty="0">
                <a:solidFill>
                  <a:schemeClr val="bg1">
                    <a:lumMod val="65000"/>
                  </a:schemeClr>
                </a:solidFill>
              </a:rPr>
              <a:t>Concept of wake fields</a:t>
            </a:r>
          </a:p>
          <a:p>
            <a:pPr lvl="1">
              <a:buFont typeface="Courier New" panose="02070309020205020404" pitchFamily="49" charset="0"/>
              <a:buChar char="o"/>
            </a:pPr>
            <a:r>
              <a:rPr lang="en-US" dirty="0"/>
              <a:t>Longitudinal and transverse wake fields and impedances</a:t>
            </a:r>
          </a:p>
          <a:p>
            <a:pPr lvl="1">
              <a:buFont typeface="Courier New" panose="02070309020205020404" pitchFamily="49" charset="0"/>
              <a:buChar char="o"/>
            </a:pPr>
            <a:r>
              <a:rPr lang="en-US" dirty="0">
                <a:solidFill>
                  <a:schemeClr val="bg1">
                    <a:lumMod val="65000"/>
                  </a:schemeClr>
                </a:solidFill>
              </a:rPr>
              <a:t>Impact of wake fields and impedance on the accelerator environment</a:t>
            </a:r>
          </a:p>
          <a:p>
            <a:pPr lvl="1">
              <a:buFont typeface="Courier New" panose="02070309020205020404" pitchFamily="49" charset="0"/>
              <a:buChar char="o"/>
            </a:pPr>
            <a:r>
              <a:rPr lang="en-US" dirty="0">
                <a:solidFill>
                  <a:schemeClr val="bg1">
                    <a:lumMod val="65000"/>
                  </a:schemeClr>
                </a:solidFill>
              </a:rPr>
              <a:t>Description of a coherent beam instability and the instability loop</a:t>
            </a:r>
          </a:p>
        </p:txBody>
      </p:sp>
    </p:spTree>
    <p:extLst>
      <p:ext uri="{BB962C8B-B14F-4D97-AF65-F5344CB8AC3E}">
        <p14:creationId xmlns:p14="http://schemas.microsoft.com/office/powerpoint/2010/main" val="2470524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Wake function – general definition</a:t>
            </a:r>
          </a:p>
        </p:txBody>
      </p:sp>
      <p:sp>
        <p:nvSpPr>
          <p:cNvPr id="10" name="Content Placeholder 9"/>
          <p:cNvSpPr>
            <a:spLocks noGrp="1"/>
          </p:cNvSpPr>
          <p:nvPr>
            <p:ph idx="1"/>
          </p:nvPr>
        </p:nvSpPr>
        <p:spPr>
          <a:xfrm>
            <a:off x="336000" y="4068000"/>
            <a:ext cx="11520000" cy="2376000"/>
          </a:xfrm>
        </p:spPr>
        <p:txBody>
          <a:bodyPr>
            <a:noAutofit/>
          </a:bodyPr>
          <a:lstStyle/>
          <a:p>
            <a:pPr marL="0" indent="0">
              <a:buNone/>
            </a:pPr>
            <a:r>
              <a:rPr lang="en-US" sz="2000" dirty="0"/>
              <a:t>We define the </a:t>
            </a:r>
            <a:r>
              <a:rPr lang="en-US" sz="2000" b="1" dirty="0">
                <a:solidFill>
                  <a:srgbClr val="C00000"/>
                </a:solidFill>
              </a:rPr>
              <a:t>wake function as the integrated force on the witness particle </a:t>
            </a:r>
            <a:r>
              <a:rPr lang="en-US" sz="2000" dirty="0"/>
              <a:t>(</a:t>
            </a:r>
            <a:r>
              <a:rPr lang="en-US" sz="1800" dirty="0"/>
              <a:t>associated to a change in energy</a:t>
            </a:r>
            <a:r>
              <a:rPr lang="en-US" sz="2000" dirty="0"/>
              <a:t>):</a:t>
            </a:r>
          </a:p>
          <a:p>
            <a:r>
              <a:rPr lang="en-US" sz="1800" dirty="0"/>
              <a:t>Let’s focus on the horizontal plane. In general, for two point-like particles, we have</a:t>
            </a:r>
            <a:br>
              <a:rPr lang="en-US" sz="1800" dirty="0"/>
            </a:br>
            <a:br>
              <a:rPr lang="en-US" sz="1800" dirty="0"/>
            </a:br>
            <a:br>
              <a:rPr lang="en-US" sz="1800" dirty="0"/>
            </a:br>
            <a:br>
              <a:rPr lang="en-US" sz="1800" dirty="0"/>
            </a:br>
            <a:br>
              <a:rPr lang="en-US" sz="1800" dirty="0"/>
            </a:br>
            <a:endParaRPr lang="en-US" sz="1800" dirty="0"/>
          </a:p>
        </p:txBody>
      </p:sp>
      <p:sp>
        <p:nvSpPr>
          <p:cNvPr id="4" name="Date Placeholder 3"/>
          <p:cNvSpPr>
            <a:spLocks noGrp="1"/>
          </p:cNvSpPr>
          <p:nvPr>
            <p:ph type="dt" sz="half" idx="10"/>
          </p:nvPr>
        </p:nvSpPr>
        <p:spPr>
          <a:prstGeom prst="rect">
            <a:avLst/>
          </a:prstGeom>
        </p:spPr>
        <p:txBody>
          <a:bodyPr/>
          <a:lstStyle/>
          <a:p>
            <a:r>
              <a:rPr lang="de-CH"/>
              <a:t>28. September 2022</a:t>
            </a:r>
            <a:endParaRPr lang="en-US" dirty="0"/>
          </a:p>
        </p:txBody>
      </p:sp>
      <p:sp>
        <p:nvSpPr>
          <p:cNvPr id="5" name="Footer Placeholder 4"/>
          <p:cNvSpPr>
            <a:spLocks noGrp="1"/>
          </p:cNvSpPr>
          <p:nvPr>
            <p:ph type="ftr" sz="quarter" idx="11"/>
          </p:nvPr>
        </p:nvSpPr>
        <p:spPr>
          <a:prstGeom prst="rect">
            <a:avLst/>
          </a:prstGeom>
        </p:spPr>
        <p:txBody>
          <a:bodyPr/>
          <a:lstStyle/>
          <a:p>
            <a:r>
              <a:rPr lang="fr-FR"/>
              <a:t>Kevin Li - Collective effects III - Kaunas</a:t>
            </a:r>
            <a:endParaRPr lang="en-US" dirty="0"/>
          </a:p>
        </p:txBody>
      </p:sp>
      <p:sp>
        <p:nvSpPr>
          <p:cNvPr id="6" name="Slide Number Placeholder 5"/>
          <p:cNvSpPr>
            <a:spLocks noGrp="1"/>
          </p:cNvSpPr>
          <p:nvPr>
            <p:ph type="sldNum" sz="quarter" idx="12"/>
          </p:nvPr>
        </p:nvSpPr>
        <p:spPr>
          <a:prstGeom prst="rect">
            <a:avLst/>
          </a:prstGeom>
        </p:spPr>
        <p:txBody>
          <a:bodyPr/>
          <a:lstStyle/>
          <a:p>
            <a:fld id="{17918391-D411-FE40-AAD7-861AE5233E0E}" type="slidenum">
              <a:rPr lang="en-US" smtClean="0"/>
              <a:pPr/>
              <a:t>11</a:t>
            </a:fld>
            <a:endParaRPr lang="en-US" dirty="0"/>
          </a:p>
        </p:txBody>
      </p:sp>
      <p:cxnSp>
        <p:nvCxnSpPr>
          <p:cNvPr id="65" name="Straight Arrow Connector 64"/>
          <p:cNvCxnSpPr/>
          <p:nvPr/>
        </p:nvCxnSpPr>
        <p:spPr>
          <a:xfrm>
            <a:off x="1783404" y="2488092"/>
            <a:ext cx="7424197" cy="1588"/>
          </a:xfrm>
          <a:prstGeom prst="straightConnector1">
            <a:avLst/>
          </a:prstGeom>
          <a:ln w="19050" cap="flat" cmpd="sng" algn="ctr">
            <a:solidFill>
              <a:srgbClr val="004078"/>
            </a:solidFill>
            <a:prstDash val="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66" name="Freeform 11"/>
          <p:cNvSpPr>
            <a:spLocks/>
          </p:cNvSpPr>
          <p:nvPr/>
        </p:nvSpPr>
        <p:spPr bwMode="auto">
          <a:xfrm>
            <a:off x="4125621" y="2831963"/>
            <a:ext cx="1367185" cy="976313"/>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57150" cmpd="sng">
            <a:solidFill>
              <a:srgbClr val="868686"/>
            </a:solidFill>
            <a:round/>
            <a:headEnd/>
            <a:tailEnd/>
          </a:ln>
        </p:spPr>
        <p:txBody>
          <a:bodyPr wrap="none" anchor="ctr">
            <a:prstTxWarp prst="textNoShape">
              <a:avLst/>
            </a:prstTxWarp>
          </a:bodyPr>
          <a:lstStyle/>
          <a:p>
            <a:endParaRPr lang="en-US"/>
          </a:p>
        </p:txBody>
      </p:sp>
      <p:sp>
        <p:nvSpPr>
          <p:cNvPr id="67" name="Freeform 16"/>
          <p:cNvSpPr>
            <a:spLocks/>
          </p:cNvSpPr>
          <p:nvPr/>
        </p:nvSpPr>
        <p:spPr bwMode="auto">
          <a:xfrm flipV="1">
            <a:off x="4125621" y="1139688"/>
            <a:ext cx="1367185" cy="976313"/>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57150" cmpd="sng">
            <a:solidFill>
              <a:srgbClr val="868686"/>
            </a:solidFill>
            <a:round/>
            <a:headEnd/>
            <a:tailEnd/>
          </a:ln>
        </p:spPr>
        <p:txBody>
          <a:bodyPr wrap="none" anchor="ctr">
            <a:prstTxWarp prst="textNoShape">
              <a:avLst/>
            </a:prstTxWarp>
          </a:bodyPr>
          <a:lstStyle/>
          <a:p>
            <a:endParaRPr lang="en-US"/>
          </a:p>
        </p:txBody>
      </p:sp>
      <p:cxnSp>
        <p:nvCxnSpPr>
          <p:cNvPr id="68" name="Straight Connector 67"/>
          <p:cNvCxnSpPr>
            <a:stCxn id="67" idx="0"/>
          </p:cNvCxnSpPr>
          <p:nvPr/>
        </p:nvCxnSpPr>
        <p:spPr>
          <a:xfrm flipH="1" flipV="1">
            <a:off x="1740000" y="2114644"/>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flipH="1" flipV="1">
            <a:off x="1740000" y="2830606"/>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grpSp>
        <p:nvGrpSpPr>
          <p:cNvPr id="98" name="Group 94"/>
          <p:cNvGrpSpPr/>
          <p:nvPr/>
        </p:nvGrpSpPr>
        <p:grpSpPr>
          <a:xfrm>
            <a:off x="4143134" y="1207167"/>
            <a:ext cx="1312862" cy="2549525"/>
            <a:chOff x="2555534" y="1448897"/>
            <a:chExt cx="1312862" cy="2549525"/>
          </a:xfrm>
        </p:grpSpPr>
        <p:sp>
          <p:nvSpPr>
            <p:cNvPr id="119" name="Freeform 90"/>
            <p:cNvSpPr>
              <a:spLocks/>
            </p:cNvSpPr>
            <p:nvPr/>
          </p:nvSpPr>
          <p:spPr bwMode="auto">
            <a:xfrm>
              <a:off x="2631734" y="1644159"/>
              <a:ext cx="639763" cy="228600"/>
            </a:xfrm>
            <a:custGeom>
              <a:avLst/>
              <a:gdLst>
                <a:gd name="T0" fmla="*/ 0 w 480"/>
                <a:gd name="T1" fmla="*/ 144 h 168"/>
                <a:gd name="T2" fmla="*/ 240 w 480"/>
                <a:gd name="T3" fmla="*/ 144 h 168"/>
                <a:gd name="T4" fmla="*/ 480 w 480"/>
                <a:gd name="T5" fmla="*/ 0 h 168"/>
                <a:gd name="T6" fmla="*/ 0 60000 65536"/>
                <a:gd name="T7" fmla="*/ 0 60000 65536"/>
                <a:gd name="T8" fmla="*/ 0 60000 65536"/>
                <a:gd name="T9" fmla="*/ 0 w 480"/>
                <a:gd name="T10" fmla="*/ 0 h 168"/>
                <a:gd name="T11" fmla="*/ 480 w 480"/>
                <a:gd name="T12" fmla="*/ 168 h 168"/>
              </a:gdLst>
              <a:ahLst/>
              <a:cxnLst>
                <a:cxn ang="T6">
                  <a:pos x="T0" y="T1"/>
                </a:cxn>
                <a:cxn ang="T7">
                  <a:pos x="T2" y="T3"/>
                </a:cxn>
                <a:cxn ang="T8">
                  <a:pos x="T4" y="T5"/>
                </a:cxn>
              </a:cxnLst>
              <a:rect l="T9" t="T10" r="T11" b="T12"/>
              <a:pathLst>
                <a:path w="480" h="168">
                  <a:moveTo>
                    <a:pt x="0" y="144"/>
                  </a:moveTo>
                  <a:cubicBezTo>
                    <a:pt x="80" y="156"/>
                    <a:pt x="160" y="168"/>
                    <a:pt x="240" y="144"/>
                  </a:cubicBezTo>
                  <a:cubicBezTo>
                    <a:pt x="320" y="120"/>
                    <a:pt x="440" y="24"/>
                    <a:pt x="48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0" name="Freeform 91"/>
            <p:cNvSpPr>
              <a:spLocks/>
            </p:cNvSpPr>
            <p:nvPr/>
          </p:nvSpPr>
          <p:spPr bwMode="auto">
            <a:xfrm>
              <a:off x="2685709" y="1513984"/>
              <a:ext cx="520700" cy="152400"/>
            </a:xfrm>
            <a:custGeom>
              <a:avLst/>
              <a:gdLst>
                <a:gd name="T0" fmla="*/ 0 w 384"/>
                <a:gd name="T1" fmla="*/ 96 h 112"/>
                <a:gd name="T2" fmla="*/ 192 w 384"/>
                <a:gd name="T3" fmla="*/ 96 h 112"/>
                <a:gd name="T4" fmla="*/ 384 w 384"/>
                <a:gd name="T5" fmla="*/ 0 h 112"/>
                <a:gd name="T6" fmla="*/ 0 60000 65536"/>
                <a:gd name="T7" fmla="*/ 0 60000 65536"/>
                <a:gd name="T8" fmla="*/ 0 60000 65536"/>
                <a:gd name="T9" fmla="*/ 0 w 384"/>
                <a:gd name="T10" fmla="*/ 0 h 112"/>
                <a:gd name="T11" fmla="*/ 384 w 384"/>
                <a:gd name="T12" fmla="*/ 112 h 112"/>
              </a:gdLst>
              <a:ahLst/>
              <a:cxnLst>
                <a:cxn ang="T6">
                  <a:pos x="T0" y="T1"/>
                </a:cxn>
                <a:cxn ang="T7">
                  <a:pos x="T2" y="T3"/>
                </a:cxn>
                <a:cxn ang="T8">
                  <a:pos x="T4" y="T5"/>
                </a:cxn>
              </a:cxnLst>
              <a:rect l="T9" t="T10" r="T11" b="T12"/>
              <a:pathLst>
                <a:path w="384" h="112">
                  <a:moveTo>
                    <a:pt x="0" y="96"/>
                  </a:moveTo>
                  <a:cubicBezTo>
                    <a:pt x="64" y="104"/>
                    <a:pt x="128" y="112"/>
                    <a:pt x="192" y="96"/>
                  </a:cubicBezTo>
                  <a:cubicBezTo>
                    <a:pt x="256" y="80"/>
                    <a:pt x="352" y="16"/>
                    <a:pt x="384"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1" name="Freeform 92"/>
            <p:cNvSpPr>
              <a:spLocks/>
            </p:cNvSpPr>
            <p:nvPr/>
          </p:nvSpPr>
          <p:spPr bwMode="auto">
            <a:xfrm>
              <a:off x="2815884" y="1448897"/>
              <a:ext cx="325438" cy="76200"/>
            </a:xfrm>
            <a:custGeom>
              <a:avLst/>
              <a:gdLst>
                <a:gd name="T0" fmla="*/ 0 w 240"/>
                <a:gd name="T1" fmla="*/ 48 h 56"/>
                <a:gd name="T2" fmla="*/ 144 w 240"/>
                <a:gd name="T3" fmla="*/ 48 h 56"/>
                <a:gd name="T4" fmla="*/ 240 w 240"/>
                <a:gd name="T5" fmla="*/ 0 h 56"/>
                <a:gd name="T6" fmla="*/ 0 60000 65536"/>
                <a:gd name="T7" fmla="*/ 0 60000 65536"/>
                <a:gd name="T8" fmla="*/ 0 60000 65536"/>
                <a:gd name="T9" fmla="*/ 0 w 240"/>
                <a:gd name="T10" fmla="*/ 0 h 56"/>
                <a:gd name="T11" fmla="*/ 240 w 240"/>
                <a:gd name="T12" fmla="*/ 56 h 56"/>
              </a:gdLst>
              <a:ahLst/>
              <a:cxnLst>
                <a:cxn ang="T6">
                  <a:pos x="T0" y="T1"/>
                </a:cxn>
                <a:cxn ang="T7">
                  <a:pos x="T2" y="T3"/>
                </a:cxn>
                <a:cxn ang="T8">
                  <a:pos x="T4" y="T5"/>
                </a:cxn>
              </a:cxnLst>
              <a:rect l="T9" t="T10" r="T11" b="T12"/>
              <a:pathLst>
                <a:path w="240" h="56">
                  <a:moveTo>
                    <a:pt x="0" y="48"/>
                  </a:moveTo>
                  <a:cubicBezTo>
                    <a:pt x="52" y="52"/>
                    <a:pt x="104" y="56"/>
                    <a:pt x="144" y="48"/>
                  </a:cubicBezTo>
                  <a:cubicBezTo>
                    <a:pt x="184" y="40"/>
                    <a:pt x="212" y="20"/>
                    <a:pt x="24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2" name="Freeform 93"/>
            <p:cNvSpPr>
              <a:spLocks/>
            </p:cNvSpPr>
            <p:nvPr/>
          </p:nvSpPr>
          <p:spPr bwMode="auto">
            <a:xfrm rot="10800000" flipV="1">
              <a:off x="2555534" y="3141172"/>
              <a:ext cx="1299943" cy="215534"/>
            </a:xfrm>
            <a:custGeom>
              <a:avLst/>
              <a:gdLst>
                <a:gd name="T0" fmla="*/ 0 w 1008"/>
                <a:gd name="T1" fmla="*/ 152 h 152"/>
                <a:gd name="T2" fmla="*/ 480 w 1008"/>
                <a:gd name="T3" fmla="*/ 8 h 152"/>
                <a:gd name="T4" fmla="*/ 1008 w 1008"/>
                <a:gd name="T5" fmla="*/ 104 h 152"/>
                <a:gd name="T6" fmla="*/ 0 60000 65536"/>
                <a:gd name="T7" fmla="*/ 0 60000 65536"/>
                <a:gd name="T8" fmla="*/ 0 60000 65536"/>
                <a:gd name="T9" fmla="*/ 0 w 1008"/>
                <a:gd name="T10" fmla="*/ 0 h 152"/>
                <a:gd name="T11" fmla="*/ 1008 w 1008"/>
                <a:gd name="T12" fmla="*/ 152 h 152"/>
              </a:gdLst>
              <a:ahLst/>
              <a:cxnLst>
                <a:cxn ang="T6">
                  <a:pos x="T0" y="T1"/>
                </a:cxn>
                <a:cxn ang="T7">
                  <a:pos x="T2" y="T3"/>
                </a:cxn>
                <a:cxn ang="T8">
                  <a:pos x="T4" y="T5"/>
                </a:cxn>
              </a:cxnLst>
              <a:rect l="T9" t="T10" r="T11" b="T12"/>
              <a:pathLst>
                <a:path w="1008" h="152">
                  <a:moveTo>
                    <a:pt x="0" y="152"/>
                  </a:moveTo>
                  <a:cubicBezTo>
                    <a:pt x="156" y="84"/>
                    <a:pt x="312" y="16"/>
                    <a:pt x="480" y="8"/>
                  </a:cubicBezTo>
                  <a:cubicBezTo>
                    <a:pt x="648" y="0"/>
                    <a:pt x="828" y="52"/>
                    <a:pt x="1008" y="104"/>
                  </a:cubicBezTo>
                </a:path>
              </a:pathLst>
            </a:custGeom>
            <a:noFill/>
            <a:ln w="9525">
              <a:solidFill>
                <a:srgbClr val="00559F"/>
              </a:solidFill>
              <a:round/>
              <a:headEnd type="arrow"/>
              <a:tailEnd type="none" w="med" len="med"/>
            </a:ln>
          </p:spPr>
          <p:txBody>
            <a:bodyPr wrap="none" anchor="ctr">
              <a:prstTxWarp prst="textNoShape">
                <a:avLst/>
              </a:prstTxWarp>
            </a:bodyPr>
            <a:lstStyle/>
            <a:p>
              <a:endParaRPr lang="en-US"/>
            </a:p>
          </p:txBody>
        </p:sp>
        <p:sp>
          <p:nvSpPr>
            <p:cNvPr id="123" name="Freeform 94"/>
            <p:cNvSpPr>
              <a:spLocks/>
            </p:cNvSpPr>
            <p:nvPr/>
          </p:nvSpPr>
          <p:spPr bwMode="auto">
            <a:xfrm flipV="1">
              <a:off x="2620622" y="3596784"/>
              <a:ext cx="650875" cy="228600"/>
            </a:xfrm>
            <a:custGeom>
              <a:avLst/>
              <a:gdLst>
                <a:gd name="T0" fmla="*/ 0 w 480"/>
                <a:gd name="T1" fmla="*/ 144 h 168"/>
                <a:gd name="T2" fmla="*/ 240 w 480"/>
                <a:gd name="T3" fmla="*/ 144 h 168"/>
                <a:gd name="T4" fmla="*/ 480 w 480"/>
                <a:gd name="T5" fmla="*/ 0 h 168"/>
                <a:gd name="T6" fmla="*/ 0 60000 65536"/>
                <a:gd name="T7" fmla="*/ 0 60000 65536"/>
                <a:gd name="T8" fmla="*/ 0 60000 65536"/>
                <a:gd name="T9" fmla="*/ 0 w 480"/>
                <a:gd name="T10" fmla="*/ 0 h 168"/>
                <a:gd name="T11" fmla="*/ 480 w 480"/>
                <a:gd name="T12" fmla="*/ 168 h 168"/>
              </a:gdLst>
              <a:ahLst/>
              <a:cxnLst>
                <a:cxn ang="T6">
                  <a:pos x="T0" y="T1"/>
                </a:cxn>
                <a:cxn ang="T7">
                  <a:pos x="T2" y="T3"/>
                </a:cxn>
                <a:cxn ang="T8">
                  <a:pos x="T4" y="T5"/>
                </a:cxn>
              </a:cxnLst>
              <a:rect l="T9" t="T10" r="T11" b="T12"/>
              <a:pathLst>
                <a:path w="480" h="168">
                  <a:moveTo>
                    <a:pt x="0" y="144"/>
                  </a:moveTo>
                  <a:cubicBezTo>
                    <a:pt x="80" y="156"/>
                    <a:pt x="160" y="168"/>
                    <a:pt x="240" y="144"/>
                  </a:cubicBezTo>
                  <a:cubicBezTo>
                    <a:pt x="320" y="120"/>
                    <a:pt x="440" y="24"/>
                    <a:pt x="48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4" name="Freeform 96"/>
            <p:cNvSpPr>
              <a:spLocks/>
            </p:cNvSpPr>
            <p:nvPr/>
          </p:nvSpPr>
          <p:spPr bwMode="auto">
            <a:xfrm flipV="1">
              <a:off x="2815884" y="3922222"/>
              <a:ext cx="325438" cy="76200"/>
            </a:xfrm>
            <a:custGeom>
              <a:avLst/>
              <a:gdLst>
                <a:gd name="T0" fmla="*/ 0 w 240"/>
                <a:gd name="T1" fmla="*/ 48 h 56"/>
                <a:gd name="T2" fmla="*/ 144 w 240"/>
                <a:gd name="T3" fmla="*/ 48 h 56"/>
                <a:gd name="T4" fmla="*/ 240 w 240"/>
                <a:gd name="T5" fmla="*/ 0 h 56"/>
                <a:gd name="T6" fmla="*/ 0 60000 65536"/>
                <a:gd name="T7" fmla="*/ 0 60000 65536"/>
                <a:gd name="T8" fmla="*/ 0 60000 65536"/>
                <a:gd name="T9" fmla="*/ 0 w 240"/>
                <a:gd name="T10" fmla="*/ 0 h 56"/>
                <a:gd name="T11" fmla="*/ 240 w 240"/>
                <a:gd name="T12" fmla="*/ 56 h 56"/>
              </a:gdLst>
              <a:ahLst/>
              <a:cxnLst>
                <a:cxn ang="T6">
                  <a:pos x="T0" y="T1"/>
                </a:cxn>
                <a:cxn ang="T7">
                  <a:pos x="T2" y="T3"/>
                </a:cxn>
                <a:cxn ang="T8">
                  <a:pos x="T4" y="T5"/>
                </a:cxn>
              </a:cxnLst>
              <a:rect l="T9" t="T10" r="T11" b="T12"/>
              <a:pathLst>
                <a:path w="240" h="56">
                  <a:moveTo>
                    <a:pt x="0" y="48"/>
                  </a:moveTo>
                  <a:cubicBezTo>
                    <a:pt x="52" y="52"/>
                    <a:pt x="104" y="56"/>
                    <a:pt x="144" y="48"/>
                  </a:cubicBezTo>
                  <a:cubicBezTo>
                    <a:pt x="184" y="40"/>
                    <a:pt x="212" y="20"/>
                    <a:pt x="24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5" name="Freeform 42"/>
            <p:cNvSpPr>
              <a:spLocks/>
            </p:cNvSpPr>
            <p:nvPr/>
          </p:nvSpPr>
          <p:spPr bwMode="auto">
            <a:xfrm rot="10800000">
              <a:off x="2562757" y="2177322"/>
              <a:ext cx="1305639" cy="181443"/>
            </a:xfrm>
            <a:custGeom>
              <a:avLst/>
              <a:gdLst>
                <a:gd name="T0" fmla="*/ 0 w 1008"/>
                <a:gd name="T1" fmla="*/ 152 h 152"/>
                <a:gd name="T2" fmla="*/ 480 w 1008"/>
                <a:gd name="T3" fmla="*/ 8 h 152"/>
                <a:gd name="T4" fmla="*/ 1008 w 1008"/>
                <a:gd name="T5" fmla="*/ 104 h 152"/>
                <a:gd name="T6" fmla="*/ 0 60000 65536"/>
                <a:gd name="T7" fmla="*/ 0 60000 65536"/>
                <a:gd name="T8" fmla="*/ 0 60000 65536"/>
                <a:gd name="T9" fmla="*/ 0 w 1008"/>
                <a:gd name="T10" fmla="*/ 0 h 152"/>
                <a:gd name="T11" fmla="*/ 1008 w 1008"/>
                <a:gd name="T12" fmla="*/ 152 h 152"/>
              </a:gdLst>
              <a:ahLst/>
              <a:cxnLst>
                <a:cxn ang="T6">
                  <a:pos x="T0" y="T1"/>
                </a:cxn>
                <a:cxn ang="T7">
                  <a:pos x="T2" y="T3"/>
                </a:cxn>
                <a:cxn ang="T8">
                  <a:pos x="T4" y="T5"/>
                </a:cxn>
              </a:cxnLst>
              <a:rect l="T9" t="T10" r="T11" b="T12"/>
              <a:pathLst>
                <a:path w="1008" h="152">
                  <a:moveTo>
                    <a:pt x="0" y="152"/>
                  </a:moveTo>
                  <a:cubicBezTo>
                    <a:pt x="156" y="84"/>
                    <a:pt x="312" y="16"/>
                    <a:pt x="480" y="8"/>
                  </a:cubicBezTo>
                  <a:cubicBezTo>
                    <a:pt x="648" y="0"/>
                    <a:pt x="828" y="52"/>
                    <a:pt x="1008" y="104"/>
                  </a:cubicBezTo>
                </a:path>
              </a:pathLst>
            </a:custGeom>
            <a:noFill/>
            <a:ln w="9525">
              <a:solidFill>
                <a:srgbClr val="00559F"/>
              </a:solidFill>
              <a:round/>
              <a:headEnd type="arrow"/>
              <a:tailEnd type="none" w="med" len="med"/>
            </a:ln>
          </p:spPr>
          <p:txBody>
            <a:bodyPr wrap="none" anchor="ctr">
              <a:prstTxWarp prst="textNoShape">
                <a:avLst/>
              </a:prstTxWarp>
            </a:bodyPr>
            <a:lstStyle/>
            <a:p>
              <a:endParaRPr lang="en-US"/>
            </a:p>
          </p:txBody>
        </p:sp>
        <p:sp>
          <p:nvSpPr>
            <p:cNvPr id="126" name="Freeform 95"/>
            <p:cNvSpPr>
              <a:spLocks/>
            </p:cNvSpPr>
            <p:nvPr/>
          </p:nvSpPr>
          <p:spPr bwMode="auto">
            <a:xfrm flipV="1">
              <a:off x="2685709" y="3749184"/>
              <a:ext cx="520700" cy="152400"/>
            </a:xfrm>
            <a:custGeom>
              <a:avLst/>
              <a:gdLst>
                <a:gd name="T0" fmla="*/ 0 w 384"/>
                <a:gd name="T1" fmla="*/ 96 h 112"/>
                <a:gd name="T2" fmla="*/ 192 w 384"/>
                <a:gd name="T3" fmla="*/ 96 h 112"/>
                <a:gd name="T4" fmla="*/ 384 w 384"/>
                <a:gd name="T5" fmla="*/ 0 h 112"/>
                <a:gd name="T6" fmla="*/ 0 60000 65536"/>
                <a:gd name="T7" fmla="*/ 0 60000 65536"/>
                <a:gd name="T8" fmla="*/ 0 60000 65536"/>
                <a:gd name="T9" fmla="*/ 0 w 384"/>
                <a:gd name="T10" fmla="*/ 0 h 112"/>
                <a:gd name="T11" fmla="*/ 384 w 384"/>
                <a:gd name="T12" fmla="*/ 112 h 112"/>
              </a:gdLst>
              <a:ahLst/>
              <a:cxnLst>
                <a:cxn ang="T6">
                  <a:pos x="T0" y="T1"/>
                </a:cxn>
                <a:cxn ang="T7">
                  <a:pos x="T2" y="T3"/>
                </a:cxn>
                <a:cxn ang="T8">
                  <a:pos x="T4" y="T5"/>
                </a:cxn>
              </a:cxnLst>
              <a:rect l="T9" t="T10" r="T11" b="T12"/>
              <a:pathLst>
                <a:path w="384" h="112">
                  <a:moveTo>
                    <a:pt x="0" y="96"/>
                  </a:moveTo>
                  <a:cubicBezTo>
                    <a:pt x="64" y="104"/>
                    <a:pt x="128" y="112"/>
                    <a:pt x="192" y="96"/>
                  </a:cubicBezTo>
                  <a:cubicBezTo>
                    <a:pt x="256" y="80"/>
                    <a:pt x="352" y="16"/>
                    <a:pt x="384"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grpSp>
      <p:sp>
        <p:nvSpPr>
          <p:cNvPr id="127" name="Line 73"/>
          <p:cNvSpPr>
            <a:spLocks noChangeShapeType="1"/>
          </p:cNvSpPr>
          <p:nvPr/>
        </p:nvSpPr>
        <p:spPr bwMode="auto">
          <a:xfrm>
            <a:off x="1783403" y="2131952"/>
            <a:ext cx="0" cy="715963"/>
          </a:xfrm>
          <a:prstGeom prst="line">
            <a:avLst/>
          </a:prstGeom>
          <a:noFill/>
          <a:ln w="12700" cap="flat" cmpd="sng" algn="ctr">
            <a:solidFill>
              <a:srgbClr val="3A3A3A"/>
            </a:solidFill>
            <a:prstDash val="solid"/>
            <a:round/>
            <a:headEnd type="stealth" w="med" len="med"/>
            <a:tailEnd type="stealth" w="med" len="med"/>
          </a:ln>
        </p:spPr>
        <p:txBody>
          <a:bodyPr wrap="none" anchor="ctr">
            <a:prstTxWarp prst="textNoShape">
              <a:avLst/>
            </a:prstTxWarp>
          </a:bodyPr>
          <a:lstStyle/>
          <a:p>
            <a:endParaRPr lang="en-US"/>
          </a:p>
        </p:txBody>
      </p:sp>
      <p:sp>
        <p:nvSpPr>
          <p:cNvPr id="128" name="Text Box 74"/>
          <p:cNvSpPr txBox="1">
            <a:spLocks noChangeArrowheads="1"/>
          </p:cNvSpPr>
          <p:nvPr/>
        </p:nvSpPr>
        <p:spPr bwMode="auto">
          <a:xfrm>
            <a:off x="1740000" y="2502136"/>
            <a:ext cx="449162" cy="400110"/>
          </a:xfrm>
          <a:prstGeom prst="rect">
            <a:avLst/>
          </a:prstGeom>
          <a:noFill/>
          <a:ln w="9525">
            <a:noFill/>
            <a:miter lim="800000"/>
            <a:headEnd/>
            <a:tailEnd/>
          </a:ln>
        </p:spPr>
        <p:txBody>
          <a:bodyPr wrap="none">
            <a:prstTxWarp prst="textNoShape">
              <a:avLst/>
            </a:prstTxWarp>
            <a:spAutoFit/>
          </a:bodyPr>
          <a:lstStyle/>
          <a:p>
            <a:r>
              <a:rPr lang="de-DE" sz="2000" dirty="0">
                <a:solidFill>
                  <a:schemeClr val="accent6">
                    <a:lumMod val="50000"/>
                  </a:schemeClr>
                </a:solidFill>
              </a:rPr>
              <a:t>2b</a:t>
            </a:r>
          </a:p>
        </p:txBody>
      </p:sp>
      <p:cxnSp>
        <p:nvCxnSpPr>
          <p:cNvPr id="129" name="Straight Arrow Connector 128"/>
          <p:cNvCxnSpPr/>
          <p:nvPr/>
        </p:nvCxnSpPr>
        <p:spPr>
          <a:xfrm>
            <a:off x="3516835" y="955548"/>
            <a:ext cx="2609066" cy="1588"/>
          </a:xfrm>
          <a:prstGeom prst="straightConnector1">
            <a:avLst/>
          </a:prstGeom>
          <a:ln>
            <a:solidFill>
              <a:schemeClr val="accent6">
                <a:lumMod val="75000"/>
              </a:schemeClr>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flipH="1" flipV="1">
            <a:off x="5492805" y="2113287"/>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5492805" y="2831285"/>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sp>
        <p:nvSpPr>
          <p:cNvPr id="141" name="TextBox 140"/>
          <p:cNvSpPr txBox="1"/>
          <p:nvPr/>
        </p:nvSpPr>
        <p:spPr>
          <a:xfrm>
            <a:off x="4684801" y="900000"/>
            <a:ext cx="304800" cy="369332"/>
          </a:xfrm>
          <a:prstGeom prst="rect">
            <a:avLst/>
          </a:prstGeom>
          <a:noFill/>
          <a:ln>
            <a:noFill/>
          </a:ln>
        </p:spPr>
        <p:txBody>
          <a:bodyPr wrap="square" rtlCol="0">
            <a:spAutoFit/>
          </a:bodyPr>
          <a:lstStyle/>
          <a:p>
            <a:r>
              <a:rPr lang="en-US" dirty="0">
                <a:solidFill>
                  <a:srgbClr val="262626"/>
                </a:solidFill>
              </a:rPr>
              <a:t>L</a:t>
            </a:r>
          </a:p>
        </p:txBody>
      </p:sp>
      <p:grpSp>
        <p:nvGrpSpPr>
          <p:cNvPr id="9" name="Group 8"/>
          <p:cNvGrpSpPr/>
          <p:nvPr/>
        </p:nvGrpSpPr>
        <p:grpSpPr>
          <a:xfrm>
            <a:off x="4824000" y="2097305"/>
            <a:ext cx="3370058" cy="744953"/>
            <a:chOff x="4491600" y="2097304"/>
            <a:chExt cx="3370058" cy="744953"/>
          </a:xfrm>
        </p:grpSpPr>
        <p:sp>
          <p:nvSpPr>
            <p:cNvPr id="131" name="Oval 18 1"/>
            <p:cNvSpPr>
              <a:spLocks noChangeArrowheads="1"/>
            </p:cNvSpPr>
            <p:nvPr/>
          </p:nvSpPr>
          <p:spPr bwMode="auto">
            <a:xfrm>
              <a:off x="5607600" y="2199053"/>
              <a:ext cx="215996" cy="216000"/>
            </a:xfrm>
            <a:prstGeom prst="ellipse">
              <a:avLst/>
            </a:prstGeom>
            <a:solidFill>
              <a:schemeClr val="tx2"/>
            </a:solidFill>
            <a:ln>
              <a:solidFill>
                <a:schemeClr val="tx2"/>
              </a:solidFill>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prstTxWarp prst="textNoShape">
                <a:avLst/>
              </a:prstTxWarp>
            </a:bodyPr>
            <a:lstStyle/>
            <a:p>
              <a:endParaRPr lang="en-US"/>
            </a:p>
          </p:txBody>
        </p:sp>
        <p:sp>
          <p:nvSpPr>
            <p:cNvPr id="132" name="Oval 18 2"/>
            <p:cNvSpPr>
              <a:spLocks noChangeArrowheads="1"/>
            </p:cNvSpPr>
            <p:nvPr/>
          </p:nvSpPr>
          <p:spPr bwMode="auto">
            <a:xfrm>
              <a:off x="4491600" y="2523053"/>
              <a:ext cx="215999" cy="216000"/>
            </a:xfrm>
            <a:prstGeom prst="ellipse">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prstTxWarp prst="textNoShape">
                <a:avLst/>
              </a:prstTxWarp>
            </a:bodyPr>
            <a:lstStyle/>
            <a:p>
              <a:endParaRPr lang="en-US"/>
            </a:p>
          </p:txBody>
        </p:sp>
        <p:cxnSp>
          <p:nvCxnSpPr>
            <p:cNvPr id="133" name="Straight Arrow Connector 132"/>
            <p:cNvCxnSpPr/>
            <p:nvPr/>
          </p:nvCxnSpPr>
          <p:spPr>
            <a:xfrm>
              <a:off x="4749907" y="2485680"/>
              <a:ext cx="890266" cy="98"/>
            </a:xfrm>
            <a:prstGeom prst="straightConnector1">
              <a:avLst/>
            </a:prstGeom>
            <a:ln w="25400" cap="flat" cmpd="sng" algn="ctr">
              <a:solidFill>
                <a:srgbClr val="000000"/>
              </a:solidFill>
              <a:prstDash val="solid"/>
              <a:round/>
              <a:headEnd type="arrow"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34" name="TextBox 133"/>
            <p:cNvSpPr txBox="1"/>
            <p:nvPr/>
          </p:nvSpPr>
          <p:spPr>
            <a:xfrm>
              <a:off x="5028495" y="2385590"/>
              <a:ext cx="304800" cy="369332"/>
            </a:xfrm>
            <a:prstGeom prst="rect">
              <a:avLst/>
            </a:prstGeom>
            <a:noFill/>
          </p:spPr>
          <p:txBody>
            <a:bodyPr wrap="square" rtlCol="0">
              <a:spAutoFit/>
            </a:bodyPr>
            <a:lstStyle/>
            <a:p>
              <a:r>
                <a:rPr lang="en-US" dirty="0" err="1">
                  <a:solidFill>
                    <a:srgbClr val="262626"/>
                  </a:solidFill>
                </a:rPr>
                <a:t>z</a:t>
              </a:r>
              <a:endParaRPr lang="en-US" dirty="0">
                <a:solidFill>
                  <a:srgbClr val="262626"/>
                </a:solidFill>
              </a:endParaRPr>
            </a:p>
          </p:txBody>
        </p:sp>
        <p:cxnSp>
          <p:nvCxnSpPr>
            <p:cNvPr id="142" name="Straight Arrow Connector 141"/>
            <p:cNvCxnSpPr/>
            <p:nvPr/>
          </p:nvCxnSpPr>
          <p:spPr>
            <a:xfrm rot="5400000">
              <a:off x="6161167" y="2371805"/>
              <a:ext cx="283885" cy="1588"/>
            </a:xfrm>
            <a:prstGeom prst="straightConnector1">
              <a:avLst/>
            </a:prstGeom>
            <a:ln w="9525" cap="flat" cmpd="sng" algn="ctr">
              <a:solidFill>
                <a:srgbClr val="000000"/>
              </a:solidFill>
              <a:prstDash val="solid"/>
              <a:round/>
              <a:headEnd type="arrow"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43" name="TextBox 142"/>
            <p:cNvSpPr txBox="1"/>
            <p:nvPr/>
          </p:nvSpPr>
          <p:spPr>
            <a:xfrm>
              <a:off x="6337927" y="2097304"/>
              <a:ext cx="1332844" cy="323165"/>
            </a:xfrm>
            <a:prstGeom prst="rect">
              <a:avLst/>
            </a:prstGeom>
            <a:noFill/>
          </p:spPr>
          <p:txBody>
            <a:bodyPr wrap="square" rtlCol="0">
              <a:spAutoFit/>
            </a:bodyPr>
            <a:lstStyle/>
            <a:p>
              <a:r>
                <a:rPr lang="en-US" sz="1500" dirty="0">
                  <a:solidFill>
                    <a:srgbClr val="004078"/>
                  </a:solidFill>
                  <a:latin typeface="Symbol" charset="2"/>
                  <a:cs typeface="Symbol" charset="2"/>
                </a:rPr>
                <a:t>D</a:t>
              </a:r>
              <a:r>
                <a:rPr lang="en-US" sz="1500" dirty="0">
                  <a:solidFill>
                    <a:srgbClr val="004078"/>
                  </a:solidFill>
                </a:rPr>
                <a:t>x</a:t>
              </a:r>
              <a:r>
                <a:rPr lang="en-US" sz="1500" baseline="-25000" dirty="0">
                  <a:solidFill>
                    <a:srgbClr val="004078"/>
                  </a:solidFill>
                </a:rPr>
                <a:t>1</a:t>
              </a:r>
              <a:r>
                <a:rPr lang="en-US" sz="1500" dirty="0">
                  <a:solidFill>
                    <a:srgbClr val="004078"/>
                  </a:solidFill>
                </a:rPr>
                <a:t> (or </a:t>
              </a:r>
              <a:r>
                <a:rPr lang="en-US" sz="1500" dirty="0">
                  <a:solidFill>
                    <a:srgbClr val="004078"/>
                  </a:solidFill>
                  <a:latin typeface="Symbol" charset="2"/>
                  <a:cs typeface="Symbol" charset="2"/>
                </a:rPr>
                <a:t>D</a:t>
              </a:r>
              <a:r>
                <a:rPr lang="en-US" sz="1500" dirty="0">
                  <a:solidFill>
                    <a:srgbClr val="004078"/>
                  </a:solidFill>
                  <a:cs typeface="Symbol" charset="2"/>
                </a:rPr>
                <a:t>y</a:t>
              </a:r>
              <a:r>
                <a:rPr lang="en-US" sz="1500" baseline="-25000" dirty="0">
                  <a:solidFill>
                    <a:srgbClr val="004078"/>
                  </a:solidFill>
                  <a:cs typeface="Symbol" charset="2"/>
                </a:rPr>
                <a:t>1</a:t>
              </a:r>
              <a:r>
                <a:rPr lang="en-US" sz="1500" dirty="0">
                  <a:solidFill>
                    <a:srgbClr val="004078"/>
                  </a:solidFill>
                  <a:cs typeface="Symbol" charset="2"/>
                </a:rPr>
                <a:t>)</a:t>
              </a:r>
              <a:endParaRPr lang="en-US" sz="1500" dirty="0">
                <a:solidFill>
                  <a:srgbClr val="004078"/>
                </a:solidFill>
              </a:endParaRPr>
            </a:p>
          </p:txBody>
        </p:sp>
        <p:cxnSp>
          <p:nvCxnSpPr>
            <p:cNvPr id="144" name="Straight Arrow Connector 143"/>
            <p:cNvCxnSpPr/>
            <p:nvPr/>
          </p:nvCxnSpPr>
          <p:spPr>
            <a:xfrm rot="5400000">
              <a:off x="6398826" y="2592886"/>
              <a:ext cx="215999" cy="1588"/>
            </a:xfrm>
            <a:prstGeom prst="straightConnector1">
              <a:avLst/>
            </a:prstGeom>
            <a:ln w="9525" cap="flat" cmpd="sng" algn="ctr">
              <a:solidFill>
                <a:srgbClr val="000000"/>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45" name="TextBox 144"/>
            <p:cNvSpPr txBox="1"/>
            <p:nvPr/>
          </p:nvSpPr>
          <p:spPr>
            <a:xfrm>
              <a:off x="6528814" y="2519092"/>
              <a:ext cx="1332844" cy="323165"/>
            </a:xfrm>
            <a:prstGeom prst="rect">
              <a:avLst/>
            </a:prstGeom>
            <a:noFill/>
          </p:spPr>
          <p:txBody>
            <a:bodyPr wrap="square" rtlCol="0">
              <a:spAutoFit/>
            </a:bodyPr>
            <a:lstStyle/>
            <a:p>
              <a:r>
                <a:rPr lang="en-US" sz="1500" dirty="0">
                  <a:solidFill>
                    <a:srgbClr val="004078"/>
                  </a:solidFill>
                  <a:latin typeface="Symbol" charset="2"/>
                  <a:cs typeface="Symbol" charset="2"/>
                </a:rPr>
                <a:t>D</a:t>
              </a:r>
              <a:r>
                <a:rPr lang="en-US" sz="1500" dirty="0">
                  <a:solidFill>
                    <a:srgbClr val="004078"/>
                  </a:solidFill>
                </a:rPr>
                <a:t>x</a:t>
              </a:r>
              <a:r>
                <a:rPr lang="en-US" sz="1500" baseline="-25000" dirty="0">
                  <a:solidFill>
                    <a:srgbClr val="004078"/>
                  </a:solidFill>
                </a:rPr>
                <a:t>2</a:t>
              </a:r>
              <a:r>
                <a:rPr lang="en-US" sz="1500" dirty="0">
                  <a:solidFill>
                    <a:srgbClr val="004078"/>
                  </a:solidFill>
                </a:rPr>
                <a:t> (or </a:t>
              </a:r>
              <a:r>
                <a:rPr lang="en-US" sz="1500" dirty="0">
                  <a:solidFill>
                    <a:srgbClr val="004078"/>
                  </a:solidFill>
                  <a:latin typeface="Symbol" charset="2"/>
                  <a:cs typeface="Symbol" charset="2"/>
                </a:rPr>
                <a:t>D</a:t>
              </a:r>
              <a:r>
                <a:rPr lang="en-US" sz="1500" dirty="0">
                  <a:solidFill>
                    <a:srgbClr val="004078"/>
                  </a:solidFill>
                  <a:cs typeface="Symbol" charset="2"/>
                </a:rPr>
                <a:t>y</a:t>
              </a:r>
              <a:r>
                <a:rPr lang="en-US" sz="1500" baseline="-25000" dirty="0">
                  <a:solidFill>
                    <a:srgbClr val="004078"/>
                  </a:solidFill>
                  <a:cs typeface="Symbol" charset="2"/>
                </a:rPr>
                <a:t>2</a:t>
              </a:r>
              <a:r>
                <a:rPr lang="en-US" sz="1500" dirty="0">
                  <a:solidFill>
                    <a:srgbClr val="004078"/>
                  </a:solidFill>
                  <a:cs typeface="Symbol" charset="2"/>
                </a:rPr>
                <a:t>)</a:t>
              </a:r>
              <a:endParaRPr lang="en-US" sz="1500" dirty="0">
                <a:solidFill>
                  <a:srgbClr val="004078"/>
                </a:solidFill>
              </a:endParaRPr>
            </a:p>
          </p:txBody>
        </p:sp>
      </p:grpSp>
      <p:sp>
        <p:nvSpPr>
          <p:cNvPr id="161" name="Oval 18 3"/>
          <p:cNvSpPr>
            <a:spLocks noChangeArrowheads="1"/>
          </p:cNvSpPr>
          <p:nvPr/>
        </p:nvSpPr>
        <p:spPr bwMode="auto">
          <a:xfrm>
            <a:off x="8544000" y="1080000"/>
            <a:ext cx="216000" cy="216000"/>
          </a:xfrm>
          <a:prstGeom prst="ellipse">
            <a:avLst/>
          </a:prstGeom>
          <a:solidFill>
            <a:schemeClr val="tx2"/>
          </a:solidFill>
          <a:ln>
            <a:solidFill>
              <a:schemeClr val="tx2"/>
            </a:solidFill>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prstTxWarp prst="textNoShape">
              <a:avLst/>
            </a:prstTxWarp>
          </a:bodyPr>
          <a:lstStyle/>
          <a:p>
            <a:endParaRPr lang="en-US"/>
          </a:p>
        </p:txBody>
      </p:sp>
      <p:sp>
        <p:nvSpPr>
          <p:cNvPr id="162" name="Oval 18 4"/>
          <p:cNvSpPr>
            <a:spLocks noChangeArrowheads="1"/>
          </p:cNvSpPr>
          <p:nvPr/>
        </p:nvSpPr>
        <p:spPr bwMode="auto">
          <a:xfrm>
            <a:off x="8544000" y="1512000"/>
            <a:ext cx="216000" cy="216000"/>
          </a:xfrm>
          <a:prstGeom prst="ellipse">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prstTxWarp prst="textNoShape">
              <a:avLst/>
            </a:prstTxWarp>
          </a:bodyPr>
          <a:lstStyle/>
          <a:p>
            <a:endParaRPr lang="en-US"/>
          </a:p>
        </p:txBody>
      </p:sp>
      <p:sp>
        <p:nvSpPr>
          <p:cNvPr id="163" name="TextBox 162"/>
          <p:cNvSpPr txBox="1"/>
          <p:nvPr/>
        </p:nvSpPr>
        <p:spPr>
          <a:xfrm>
            <a:off x="8946935" y="1022236"/>
            <a:ext cx="1371600" cy="323165"/>
          </a:xfrm>
          <a:prstGeom prst="rect">
            <a:avLst/>
          </a:prstGeom>
          <a:noFill/>
        </p:spPr>
        <p:txBody>
          <a:bodyPr wrap="square" rtlCol="0">
            <a:spAutoFit/>
          </a:bodyPr>
          <a:lstStyle/>
          <a:p>
            <a:r>
              <a:rPr lang="en-US" sz="1500" dirty="0">
                <a:solidFill>
                  <a:schemeClr val="tx2"/>
                </a:solidFill>
              </a:rPr>
              <a:t>Source, q</a:t>
            </a:r>
            <a:r>
              <a:rPr lang="en-US" sz="1500" baseline="-25000" dirty="0">
                <a:solidFill>
                  <a:schemeClr val="tx2"/>
                </a:solidFill>
              </a:rPr>
              <a:t>1</a:t>
            </a:r>
            <a:endParaRPr lang="en-US" sz="1500" dirty="0">
              <a:solidFill>
                <a:schemeClr val="tx2"/>
              </a:solidFill>
            </a:endParaRPr>
          </a:p>
        </p:txBody>
      </p:sp>
      <p:sp>
        <p:nvSpPr>
          <p:cNvPr id="164" name="TextBox 163"/>
          <p:cNvSpPr txBox="1"/>
          <p:nvPr/>
        </p:nvSpPr>
        <p:spPr>
          <a:xfrm>
            <a:off x="8946935" y="1458418"/>
            <a:ext cx="1371600" cy="323165"/>
          </a:xfrm>
          <a:prstGeom prst="rect">
            <a:avLst/>
          </a:prstGeom>
          <a:noFill/>
        </p:spPr>
        <p:txBody>
          <a:bodyPr wrap="square" rtlCol="0">
            <a:spAutoFit/>
          </a:bodyPr>
          <a:lstStyle/>
          <a:p>
            <a:r>
              <a:rPr lang="en-US" sz="1500" dirty="0">
                <a:solidFill>
                  <a:schemeClr val="accent2">
                    <a:lumMod val="75000"/>
                  </a:schemeClr>
                </a:solidFill>
              </a:rPr>
              <a:t>Witness, q</a:t>
            </a:r>
            <a:r>
              <a:rPr lang="en-US" sz="1500" baseline="-25000" dirty="0">
                <a:solidFill>
                  <a:schemeClr val="accent2">
                    <a:lumMod val="75000"/>
                  </a:schemeClr>
                </a:solidFill>
              </a:rPr>
              <a:t>2</a:t>
            </a:r>
            <a:endParaRPr lang="en-US" sz="1500" dirty="0">
              <a:solidFill>
                <a:schemeClr val="accent2">
                  <a:lumMod val="75000"/>
                </a:schemeClr>
              </a:solidFill>
            </a:endParaRPr>
          </a:p>
        </p:txBody>
      </p:sp>
      <p:pic>
        <p:nvPicPr>
          <p:cNvPr id="7" name="Picture 6"/>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3416824" y="4968000"/>
            <a:ext cx="5358352" cy="576505"/>
          </a:xfrm>
          <a:prstGeom prst="rect">
            <a:avLst/>
          </a:prstGeom>
        </p:spPr>
      </p:pic>
      <p:pic>
        <p:nvPicPr>
          <p:cNvPr id="8" name="Picture 7"/>
          <p:cNvPicPr>
            <a:picLocks noChangeAspect="1"/>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a:off x="5832001" y="3276000"/>
            <a:ext cx="5799771" cy="410057"/>
          </a:xfrm>
          <a:prstGeom prst="rect">
            <a:avLst/>
          </a:prstGeom>
        </p:spPr>
      </p:pic>
      <p:sp>
        <p:nvSpPr>
          <p:cNvPr id="45" name="TextBox 44"/>
          <p:cNvSpPr txBox="1"/>
          <p:nvPr/>
        </p:nvSpPr>
        <p:spPr>
          <a:xfrm>
            <a:off x="5760000" y="2952000"/>
            <a:ext cx="1053878" cy="338554"/>
          </a:xfrm>
          <a:prstGeom prst="rect">
            <a:avLst/>
          </a:prstGeom>
          <a:noFill/>
        </p:spPr>
        <p:txBody>
          <a:bodyPr wrap="none" rtlCol="0">
            <a:spAutoFit/>
          </a:bodyPr>
          <a:lstStyle/>
          <a:p>
            <a:r>
              <a:rPr lang="en-US" sz="1600" b="1" dirty="0"/>
              <a:t>Note that:</a:t>
            </a:r>
          </a:p>
        </p:txBody>
      </p:sp>
      <p:pic>
        <p:nvPicPr>
          <p:cNvPr id="11" name="Picture 10"/>
          <p:cNvPicPr>
            <a:picLocks noChangeAspect="1"/>
          </p:cNvPicPr>
          <p:nvPr>
            <p:custDataLst>
              <p:tags r:id="rId4"/>
            </p:custDataLst>
          </p:nvPr>
        </p:nvPicPr>
        <p:blipFill>
          <a:blip r:embed="rId9" cstate="print">
            <a:extLst>
              <a:ext uri="{28A0092B-C50C-407E-A947-70E740481C1C}">
                <a14:useLocalDpi xmlns:a14="http://schemas.microsoft.com/office/drawing/2010/main" val="0"/>
              </a:ext>
            </a:extLst>
          </a:blip>
          <a:stretch>
            <a:fillRect/>
          </a:stretch>
        </p:blipFill>
        <p:spPr>
          <a:xfrm>
            <a:off x="9648000" y="5400000"/>
            <a:ext cx="2121600" cy="149486"/>
          </a:xfrm>
          <a:prstGeom prst="rect">
            <a:avLst/>
          </a:prstGeom>
        </p:spPr>
      </p:pic>
    </p:spTree>
    <p:custDataLst>
      <p:tags r:id="rId1"/>
    </p:custDataLst>
    <p:extLst>
      <p:ext uri="{BB962C8B-B14F-4D97-AF65-F5344CB8AC3E}">
        <p14:creationId xmlns:p14="http://schemas.microsoft.com/office/powerpoint/2010/main" val="1315322981"/>
      </p:ext>
    </p:extLst>
  </p:cSld>
  <p:clrMapOvr>
    <a:masterClrMapping/>
  </p:clrMapOvr>
  <mc:AlternateContent xmlns:mc="http://schemas.openxmlformats.org/markup-compatibility/2006" xmlns:p14="http://schemas.microsoft.com/office/powerpoint/2010/main">
    <mc:Choice Requires="p14">
      <p:transition spd="med" p14:dur="700" advTm="69980">
        <p:fade/>
      </p:transition>
    </mc:Choice>
    <mc:Fallback xmlns="">
      <p:transition spd="med" advTm="6998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Longitudinal wake function</a:t>
            </a:r>
          </a:p>
        </p:txBody>
      </p:sp>
      <p:sp>
        <p:nvSpPr>
          <p:cNvPr id="11" name="Content Placeholder 10"/>
          <p:cNvSpPr>
            <a:spLocks noGrp="1"/>
          </p:cNvSpPr>
          <p:nvPr>
            <p:ph idx="1"/>
          </p:nvPr>
        </p:nvSpPr>
        <p:spPr>
          <a:xfrm>
            <a:off x="336000" y="4068000"/>
            <a:ext cx="11520000" cy="1979325"/>
          </a:xfrm>
        </p:spPr>
        <p:txBody>
          <a:bodyPr>
            <a:normAutofit/>
          </a:bodyPr>
          <a:lstStyle/>
          <a:p>
            <a:endParaRPr lang="en-US" sz="1800" dirty="0"/>
          </a:p>
          <a:p>
            <a:r>
              <a:rPr lang="en-US" sz="1800" dirty="0"/>
              <a:t>Longitudinal wake fields</a:t>
            </a:r>
          </a:p>
          <a:p>
            <a:endParaRPr lang="en-US" sz="1800" dirty="0"/>
          </a:p>
        </p:txBody>
      </p:sp>
      <p:sp>
        <p:nvSpPr>
          <p:cNvPr id="4" name="Date Placeholder 3"/>
          <p:cNvSpPr>
            <a:spLocks noGrp="1"/>
          </p:cNvSpPr>
          <p:nvPr>
            <p:ph type="dt" sz="half" idx="10"/>
          </p:nvPr>
        </p:nvSpPr>
        <p:spPr>
          <a:prstGeom prst="rect">
            <a:avLst/>
          </a:prstGeom>
        </p:spPr>
        <p:txBody>
          <a:bodyPr/>
          <a:lstStyle/>
          <a:p>
            <a:r>
              <a:rPr lang="de-CH"/>
              <a:t>28. September 2022</a:t>
            </a:r>
            <a:endParaRPr lang="en-US" dirty="0"/>
          </a:p>
        </p:txBody>
      </p:sp>
      <p:sp>
        <p:nvSpPr>
          <p:cNvPr id="5" name="Footer Placeholder 4"/>
          <p:cNvSpPr>
            <a:spLocks noGrp="1"/>
          </p:cNvSpPr>
          <p:nvPr>
            <p:ph type="ftr" sz="quarter" idx="11"/>
          </p:nvPr>
        </p:nvSpPr>
        <p:spPr>
          <a:prstGeom prst="rect">
            <a:avLst/>
          </a:prstGeom>
        </p:spPr>
        <p:txBody>
          <a:bodyPr/>
          <a:lstStyle/>
          <a:p>
            <a:r>
              <a:rPr lang="fr-FR"/>
              <a:t>Kevin Li - Collective effects III - Kaunas</a:t>
            </a:r>
            <a:endParaRPr lang="en-US" dirty="0"/>
          </a:p>
        </p:txBody>
      </p:sp>
      <p:sp>
        <p:nvSpPr>
          <p:cNvPr id="6" name="Slide Number Placeholder 5"/>
          <p:cNvSpPr>
            <a:spLocks noGrp="1"/>
          </p:cNvSpPr>
          <p:nvPr>
            <p:ph type="sldNum" sz="quarter" idx="12"/>
          </p:nvPr>
        </p:nvSpPr>
        <p:spPr>
          <a:prstGeom prst="rect">
            <a:avLst/>
          </a:prstGeom>
        </p:spPr>
        <p:txBody>
          <a:bodyPr/>
          <a:lstStyle/>
          <a:p>
            <a:fld id="{17918391-D411-FE40-AAD7-861AE5233E0E}" type="slidenum">
              <a:rPr lang="en-US" smtClean="0"/>
              <a:pPr/>
              <a:t>12</a:t>
            </a:fld>
            <a:endParaRPr lang="en-US" dirty="0"/>
          </a:p>
        </p:txBody>
      </p:sp>
      <p:grpSp>
        <p:nvGrpSpPr>
          <p:cNvPr id="8" name="Group 7"/>
          <p:cNvGrpSpPr/>
          <p:nvPr/>
        </p:nvGrpSpPr>
        <p:grpSpPr>
          <a:xfrm>
            <a:off x="1740000" y="900001"/>
            <a:ext cx="7645658" cy="2908275"/>
            <a:chOff x="152400" y="896947"/>
            <a:chExt cx="7645658" cy="2908275"/>
          </a:xfrm>
        </p:grpSpPr>
        <p:cxnSp>
          <p:nvCxnSpPr>
            <p:cNvPr id="65" name="Straight Arrow Connector 64"/>
            <p:cNvCxnSpPr/>
            <p:nvPr/>
          </p:nvCxnSpPr>
          <p:spPr>
            <a:xfrm>
              <a:off x="195803" y="2485039"/>
              <a:ext cx="7424197" cy="1588"/>
            </a:xfrm>
            <a:prstGeom prst="straightConnector1">
              <a:avLst/>
            </a:prstGeom>
            <a:ln w="19050" cap="flat" cmpd="sng" algn="ctr">
              <a:solidFill>
                <a:srgbClr val="004078"/>
              </a:solidFill>
              <a:prstDash val="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66" name="Freeform 11"/>
            <p:cNvSpPr>
              <a:spLocks/>
            </p:cNvSpPr>
            <p:nvPr/>
          </p:nvSpPr>
          <p:spPr bwMode="auto">
            <a:xfrm>
              <a:off x="2538020" y="2828909"/>
              <a:ext cx="1367185" cy="976313"/>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57150" cmpd="sng">
              <a:solidFill>
                <a:srgbClr val="868686"/>
              </a:solidFill>
              <a:round/>
              <a:headEnd/>
              <a:tailEnd/>
            </a:ln>
          </p:spPr>
          <p:txBody>
            <a:bodyPr wrap="none" anchor="ctr">
              <a:prstTxWarp prst="textNoShape">
                <a:avLst/>
              </a:prstTxWarp>
            </a:bodyPr>
            <a:lstStyle/>
            <a:p>
              <a:endParaRPr lang="en-US"/>
            </a:p>
          </p:txBody>
        </p:sp>
        <p:sp>
          <p:nvSpPr>
            <p:cNvPr id="67" name="Freeform 16"/>
            <p:cNvSpPr>
              <a:spLocks/>
            </p:cNvSpPr>
            <p:nvPr/>
          </p:nvSpPr>
          <p:spPr bwMode="auto">
            <a:xfrm flipV="1">
              <a:off x="2538020" y="1136634"/>
              <a:ext cx="1367185" cy="976313"/>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57150" cmpd="sng">
              <a:solidFill>
                <a:srgbClr val="868686"/>
              </a:solidFill>
              <a:round/>
              <a:headEnd/>
              <a:tailEnd/>
            </a:ln>
          </p:spPr>
          <p:txBody>
            <a:bodyPr wrap="none" anchor="ctr">
              <a:prstTxWarp prst="textNoShape">
                <a:avLst/>
              </a:prstTxWarp>
            </a:bodyPr>
            <a:lstStyle/>
            <a:p>
              <a:endParaRPr lang="en-US"/>
            </a:p>
          </p:txBody>
        </p:sp>
        <p:cxnSp>
          <p:nvCxnSpPr>
            <p:cNvPr id="68" name="Straight Connector 67"/>
            <p:cNvCxnSpPr>
              <a:stCxn id="67" idx="0"/>
            </p:cNvCxnSpPr>
            <p:nvPr/>
          </p:nvCxnSpPr>
          <p:spPr>
            <a:xfrm flipH="1" flipV="1">
              <a:off x="152400" y="2111591"/>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flipH="1" flipV="1">
              <a:off x="152400" y="2827553"/>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grpSp>
          <p:nvGrpSpPr>
            <p:cNvPr id="98" name="Group 94"/>
            <p:cNvGrpSpPr/>
            <p:nvPr/>
          </p:nvGrpSpPr>
          <p:grpSpPr>
            <a:xfrm>
              <a:off x="2555534" y="1204113"/>
              <a:ext cx="1312862" cy="2549525"/>
              <a:chOff x="2555534" y="1448897"/>
              <a:chExt cx="1312862" cy="2549525"/>
            </a:xfrm>
          </p:grpSpPr>
          <p:sp>
            <p:nvSpPr>
              <p:cNvPr id="119" name="Freeform 90"/>
              <p:cNvSpPr>
                <a:spLocks/>
              </p:cNvSpPr>
              <p:nvPr/>
            </p:nvSpPr>
            <p:spPr bwMode="auto">
              <a:xfrm>
                <a:off x="2631734" y="1644159"/>
                <a:ext cx="639763" cy="228600"/>
              </a:xfrm>
              <a:custGeom>
                <a:avLst/>
                <a:gdLst>
                  <a:gd name="T0" fmla="*/ 0 w 480"/>
                  <a:gd name="T1" fmla="*/ 144 h 168"/>
                  <a:gd name="T2" fmla="*/ 240 w 480"/>
                  <a:gd name="T3" fmla="*/ 144 h 168"/>
                  <a:gd name="T4" fmla="*/ 480 w 480"/>
                  <a:gd name="T5" fmla="*/ 0 h 168"/>
                  <a:gd name="T6" fmla="*/ 0 60000 65536"/>
                  <a:gd name="T7" fmla="*/ 0 60000 65536"/>
                  <a:gd name="T8" fmla="*/ 0 60000 65536"/>
                  <a:gd name="T9" fmla="*/ 0 w 480"/>
                  <a:gd name="T10" fmla="*/ 0 h 168"/>
                  <a:gd name="T11" fmla="*/ 480 w 480"/>
                  <a:gd name="T12" fmla="*/ 168 h 168"/>
                </a:gdLst>
                <a:ahLst/>
                <a:cxnLst>
                  <a:cxn ang="T6">
                    <a:pos x="T0" y="T1"/>
                  </a:cxn>
                  <a:cxn ang="T7">
                    <a:pos x="T2" y="T3"/>
                  </a:cxn>
                  <a:cxn ang="T8">
                    <a:pos x="T4" y="T5"/>
                  </a:cxn>
                </a:cxnLst>
                <a:rect l="T9" t="T10" r="T11" b="T12"/>
                <a:pathLst>
                  <a:path w="480" h="168">
                    <a:moveTo>
                      <a:pt x="0" y="144"/>
                    </a:moveTo>
                    <a:cubicBezTo>
                      <a:pt x="80" y="156"/>
                      <a:pt x="160" y="168"/>
                      <a:pt x="240" y="144"/>
                    </a:cubicBezTo>
                    <a:cubicBezTo>
                      <a:pt x="320" y="120"/>
                      <a:pt x="440" y="24"/>
                      <a:pt x="48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0" name="Freeform 91"/>
              <p:cNvSpPr>
                <a:spLocks/>
              </p:cNvSpPr>
              <p:nvPr/>
            </p:nvSpPr>
            <p:spPr bwMode="auto">
              <a:xfrm>
                <a:off x="2685709" y="1513984"/>
                <a:ext cx="520700" cy="152400"/>
              </a:xfrm>
              <a:custGeom>
                <a:avLst/>
                <a:gdLst>
                  <a:gd name="T0" fmla="*/ 0 w 384"/>
                  <a:gd name="T1" fmla="*/ 96 h 112"/>
                  <a:gd name="T2" fmla="*/ 192 w 384"/>
                  <a:gd name="T3" fmla="*/ 96 h 112"/>
                  <a:gd name="T4" fmla="*/ 384 w 384"/>
                  <a:gd name="T5" fmla="*/ 0 h 112"/>
                  <a:gd name="T6" fmla="*/ 0 60000 65536"/>
                  <a:gd name="T7" fmla="*/ 0 60000 65536"/>
                  <a:gd name="T8" fmla="*/ 0 60000 65536"/>
                  <a:gd name="T9" fmla="*/ 0 w 384"/>
                  <a:gd name="T10" fmla="*/ 0 h 112"/>
                  <a:gd name="T11" fmla="*/ 384 w 384"/>
                  <a:gd name="T12" fmla="*/ 112 h 112"/>
                </a:gdLst>
                <a:ahLst/>
                <a:cxnLst>
                  <a:cxn ang="T6">
                    <a:pos x="T0" y="T1"/>
                  </a:cxn>
                  <a:cxn ang="T7">
                    <a:pos x="T2" y="T3"/>
                  </a:cxn>
                  <a:cxn ang="T8">
                    <a:pos x="T4" y="T5"/>
                  </a:cxn>
                </a:cxnLst>
                <a:rect l="T9" t="T10" r="T11" b="T12"/>
                <a:pathLst>
                  <a:path w="384" h="112">
                    <a:moveTo>
                      <a:pt x="0" y="96"/>
                    </a:moveTo>
                    <a:cubicBezTo>
                      <a:pt x="64" y="104"/>
                      <a:pt x="128" y="112"/>
                      <a:pt x="192" y="96"/>
                    </a:cubicBezTo>
                    <a:cubicBezTo>
                      <a:pt x="256" y="80"/>
                      <a:pt x="352" y="16"/>
                      <a:pt x="384"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1" name="Freeform 92"/>
              <p:cNvSpPr>
                <a:spLocks/>
              </p:cNvSpPr>
              <p:nvPr/>
            </p:nvSpPr>
            <p:spPr bwMode="auto">
              <a:xfrm>
                <a:off x="2815884" y="1448897"/>
                <a:ext cx="325438" cy="76200"/>
              </a:xfrm>
              <a:custGeom>
                <a:avLst/>
                <a:gdLst>
                  <a:gd name="T0" fmla="*/ 0 w 240"/>
                  <a:gd name="T1" fmla="*/ 48 h 56"/>
                  <a:gd name="T2" fmla="*/ 144 w 240"/>
                  <a:gd name="T3" fmla="*/ 48 h 56"/>
                  <a:gd name="T4" fmla="*/ 240 w 240"/>
                  <a:gd name="T5" fmla="*/ 0 h 56"/>
                  <a:gd name="T6" fmla="*/ 0 60000 65536"/>
                  <a:gd name="T7" fmla="*/ 0 60000 65536"/>
                  <a:gd name="T8" fmla="*/ 0 60000 65536"/>
                  <a:gd name="T9" fmla="*/ 0 w 240"/>
                  <a:gd name="T10" fmla="*/ 0 h 56"/>
                  <a:gd name="T11" fmla="*/ 240 w 240"/>
                  <a:gd name="T12" fmla="*/ 56 h 56"/>
                </a:gdLst>
                <a:ahLst/>
                <a:cxnLst>
                  <a:cxn ang="T6">
                    <a:pos x="T0" y="T1"/>
                  </a:cxn>
                  <a:cxn ang="T7">
                    <a:pos x="T2" y="T3"/>
                  </a:cxn>
                  <a:cxn ang="T8">
                    <a:pos x="T4" y="T5"/>
                  </a:cxn>
                </a:cxnLst>
                <a:rect l="T9" t="T10" r="T11" b="T12"/>
                <a:pathLst>
                  <a:path w="240" h="56">
                    <a:moveTo>
                      <a:pt x="0" y="48"/>
                    </a:moveTo>
                    <a:cubicBezTo>
                      <a:pt x="52" y="52"/>
                      <a:pt x="104" y="56"/>
                      <a:pt x="144" y="48"/>
                    </a:cubicBezTo>
                    <a:cubicBezTo>
                      <a:pt x="184" y="40"/>
                      <a:pt x="212" y="20"/>
                      <a:pt x="24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2" name="Freeform 93"/>
              <p:cNvSpPr>
                <a:spLocks/>
              </p:cNvSpPr>
              <p:nvPr/>
            </p:nvSpPr>
            <p:spPr bwMode="auto">
              <a:xfrm rot="10800000" flipV="1">
                <a:off x="2555534" y="3141172"/>
                <a:ext cx="1299943" cy="215534"/>
              </a:xfrm>
              <a:custGeom>
                <a:avLst/>
                <a:gdLst>
                  <a:gd name="T0" fmla="*/ 0 w 1008"/>
                  <a:gd name="T1" fmla="*/ 152 h 152"/>
                  <a:gd name="T2" fmla="*/ 480 w 1008"/>
                  <a:gd name="T3" fmla="*/ 8 h 152"/>
                  <a:gd name="T4" fmla="*/ 1008 w 1008"/>
                  <a:gd name="T5" fmla="*/ 104 h 152"/>
                  <a:gd name="T6" fmla="*/ 0 60000 65536"/>
                  <a:gd name="T7" fmla="*/ 0 60000 65536"/>
                  <a:gd name="T8" fmla="*/ 0 60000 65536"/>
                  <a:gd name="T9" fmla="*/ 0 w 1008"/>
                  <a:gd name="T10" fmla="*/ 0 h 152"/>
                  <a:gd name="T11" fmla="*/ 1008 w 1008"/>
                  <a:gd name="T12" fmla="*/ 152 h 152"/>
                </a:gdLst>
                <a:ahLst/>
                <a:cxnLst>
                  <a:cxn ang="T6">
                    <a:pos x="T0" y="T1"/>
                  </a:cxn>
                  <a:cxn ang="T7">
                    <a:pos x="T2" y="T3"/>
                  </a:cxn>
                  <a:cxn ang="T8">
                    <a:pos x="T4" y="T5"/>
                  </a:cxn>
                </a:cxnLst>
                <a:rect l="T9" t="T10" r="T11" b="T12"/>
                <a:pathLst>
                  <a:path w="1008" h="152">
                    <a:moveTo>
                      <a:pt x="0" y="152"/>
                    </a:moveTo>
                    <a:cubicBezTo>
                      <a:pt x="156" y="84"/>
                      <a:pt x="312" y="16"/>
                      <a:pt x="480" y="8"/>
                    </a:cubicBezTo>
                    <a:cubicBezTo>
                      <a:pt x="648" y="0"/>
                      <a:pt x="828" y="52"/>
                      <a:pt x="1008" y="104"/>
                    </a:cubicBezTo>
                  </a:path>
                </a:pathLst>
              </a:custGeom>
              <a:noFill/>
              <a:ln w="9525">
                <a:solidFill>
                  <a:srgbClr val="00559F"/>
                </a:solidFill>
                <a:round/>
                <a:headEnd type="arrow"/>
                <a:tailEnd type="none" w="med" len="med"/>
              </a:ln>
            </p:spPr>
            <p:txBody>
              <a:bodyPr wrap="none" anchor="ctr">
                <a:prstTxWarp prst="textNoShape">
                  <a:avLst/>
                </a:prstTxWarp>
              </a:bodyPr>
              <a:lstStyle/>
              <a:p>
                <a:endParaRPr lang="en-US"/>
              </a:p>
            </p:txBody>
          </p:sp>
          <p:sp>
            <p:nvSpPr>
              <p:cNvPr id="123" name="Freeform 94"/>
              <p:cNvSpPr>
                <a:spLocks/>
              </p:cNvSpPr>
              <p:nvPr/>
            </p:nvSpPr>
            <p:spPr bwMode="auto">
              <a:xfrm flipV="1">
                <a:off x="2620622" y="3596784"/>
                <a:ext cx="650875" cy="228600"/>
              </a:xfrm>
              <a:custGeom>
                <a:avLst/>
                <a:gdLst>
                  <a:gd name="T0" fmla="*/ 0 w 480"/>
                  <a:gd name="T1" fmla="*/ 144 h 168"/>
                  <a:gd name="T2" fmla="*/ 240 w 480"/>
                  <a:gd name="T3" fmla="*/ 144 h 168"/>
                  <a:gd name="T4" fmla="*/ 480 w 480"/>
                  <a:gd name="T5" fmla="*/ 0 h 168"/>
                  <a:gd name="T6" fmla="*/ 0 60000 65536"/>
                  <a:gd name="T7" fmla="*/ 0 60000 65536"/>
                  <a:gd name="T8" fmla="*/ 0 60000 65536"/>
                  <a:gd name="T9" fmla="*/ 0 w 480"/>
                  <a:gd name="T10" fmla="*/ 0 h 168"/>
                  <a:gd name="T11" fmla="*/ 480 w 480"/>
                  <a:gd name="T12" fmla="*/ 168 h 168"/>
                </a:gdLst>
                <a:ahLst/>
                <a:cxnLst>
                  <a:cxn ang="T6">
                    <a:pos x="T0" y="T1"/>
                  </a:cxn>
                  <a:cxn ang="T7">
                    <a:pos x="T2" y="T3"/>
                  </a:cxn>
                  <a:cxn ang="T8">
                    <a:pos x="T4" y="T5"/>
                  </a:cxn>
                </a:cxnLst>
                <a:rect l="T9" t="T10" r="T11" b="T12"/>
                <a:pathLst>
                  <a:path w="480" h="168">
                    <a:moveTo>
                      <a:pt x="0" y="144"/>
                    </a:moveTo>
                    <a:cubicBezTo>
                      <a:pt x="80" y="156"/>
                      <a:pt x="160" y="168"/>
                      <a:pt x="240" y="144"/>
                    </a:cubicBezTo>
                    <a:cubicBezTo>
                      <a:pt x="320" y="120"/>
                      <a:pt x="440" y="24"/>
                      <a:pt x="48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4" name="Freeform 96"/>
              <p:cNvSpPr>
                <a:spLocks/>
              </p:cNvSpPr>
              <p:nvPr/>
            </p:nvSpPr>
            <p:spPr bwMode="auto">
              <a:xfrm flipV="1">
                <a:off x="2815884" y="3922222"/>
                <a:ext cx="325438" cy="76200"/>
              </a:xfrm>
              <a:custGeom>
                <a:avLst/>
                <a:gdLst>
                  <a:gd name="T0" fmla="*/ 0 w 240"/>
                  <a:gd name="T1" fmla="*/ 48 h 56"/>
                  <a:gd name="T2" fmla="*/ 144 w 240"/>
                  <a:gd name="T3" fmla="*/ 48 h 56"/>
                  <a:gd name="T4" fmla="*/ 240 w 240"/>
                  <a:gd name="T5" fmla="*/ 0 h 56"/>
                  <a:gd name="T6" fmla="*/ 0 60000 65536"/>
                  <a:gd name="T7" fmla="*/ 0 60000 65536"/>
                  <a:gd name="T8" fmla="*/ 0 60000 65536"/>
                  <a:gd name="T9" fmla="*/ 0 w 240"/>
                  <a:gd name="T10" fmla="*/ 0 h 56"/>
                  <a:gd name="T11" fmla="*/ 240 w 240"/>
                  <a:gd name="T12" fmla="*/ 56 h 56"/>
                </a:gdLst>
                <a:ahLst/>
                <a:cxnLst>
                  <a:cxn ang="T6">
                    <a:pos x="T0" y="T1"/>
                  </a:cxn>
                  <a:cxn ang="T7">
                    <a:pos x="T2" y="T3"/>
                  </a:cxn>
                  <a:cxn ang="T8">
                    <a:pos x="T4" y="T5"/>
                  </a:cxn>
                </a:cxnLst>
                <a:rect l="T9" t="T10" r="T11" b="T12"/>
                <a:pathLst>
                  <a:path w="240" h="56">
                    <a:moveTo>
                      <a:pt x="0" y="48"/>
                    </a:moveTo>
                    <a:cubicBezTo>
                      <a:pt x="52" y="52"/>
                      <a:pt x="104" y="56"/>
                      <a:pt x="144" y="48"/>
                    </a:cubicBezTo>
                    <a:cubicBezTo>
                      <a:pt x="184" y="40"/>
                      <a:pt x="212" y="20"/>
                      <a:pt x="24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5" name="Freeform 42"/>
              <p:cNvSpPr>
                <a:spLocks/>
              </p:cNvSpPr>
              <p:nvPr/>
            </p:nvSpPr>
            <p:spPr bwMode="auto">
              <a:xfrm rot="10800000">
                <a:off x="2562757" y="2177322"/>
                <a:ext cx="1305639" cy="181443"/>
              </a:xfrm>
              <a:custGeom>
                <a:avLst/>
                <a:gdLst>
                  <a:gd name="T0" fmla="*/ 0 w 1008"/>
                  <a:gd name="T1" fmla="*/ 152 h 152"/>
                  <a:gd name="T2" fmla="*/ 480 w 1008"/>
                  <a:gd name="T3" fmla="*/ 8 h 152"/>
                  <a:gd name="T4" fmla="*/ 1008 w 1008"/>
                  <a:gd name="T5" fmla="*/ 104 h 152"/>
                  <a:gd name="T6" fmla="*/ 0 60000 65536"/>
                  <a:gd name="T7" fmla="*/ 0 60000 65536"/>
                  <a:gd name="T8" fmla="*/ 0 60000 65536"/>
                  <a:gd name="T9" fmla="*/ 0 w 1008"/>
                  <a:gd name="T10" fmla="*/ 0 h 152"/>
                  <a:gd name="T11" fmla="*/ 1008 w 1008"/>
                  <a:gd name="T12" fmla="*/ 152 h 152"/>
                </a:gdLst>
                <a:ahLst/>
                <a:cxnLst>
                  <a:cxn ang="T6">
                    <a:pos x="T0" y="T1"/>
                  </a:cxn>
                  <a:cxn ang="T7">
                    <a:pos x="T2" y="T3"/>
                  </a:cxn>
                  <a:cxn ang="T8">
                    <a:pos x="T4" y="T5"/>
                  </a:cxn>
                </a:cxnLst>
                <a:rect l="T9" t="T10" r="T11" b="T12"/>
                <a:pathLst>
                  <a:path w="1008" h="152">
                    <a:moveTo>
                      <a:pt x="0" y="152"/>
                    </a:moveTo>
                    <a:cubicBezTo>
                      <a:pt x="156" y="84"/>
                      <a:pt x="312" y="16"/>
                      <a:pt x="480" y="8"/>
                    </a:cubicBezTo>
                    <a:cubicBezTo>
                      <a:pt x="648" y="0"/>
                      <a:pt x="828" y="52"/>
                      <a:pt x="1008" y="104"/>
                    </a:cubicBezTo>
                  </a:path>
                </a:pathLst>
              </a:custGeom>
              <a:noFill/>
              <a:ln w="9525">
                <a:solidFill>
                  <a:srgbClr val="00559F"/>
                </a:solidFill>
                <a:round/>
                <a:headEnd type="arrow"/>
                <a:tailEnd type="none" w="med" len="med"/>
              </a:ln>
            </p:spPr>
            <p:txBody>
              <a:bodyPr wrap="none" anchor="ctr">
                <a:prstTxWarp prst="textNoShape">
                  <a:avLst/>
                </a:prstTxWarp>
              </a:bodyPr>
              <a:lstStyle/>
              <a:p>
                <a:endParaRPr lang="en-US"/>
              </a:p>
            </p:txBody>
          </p:sp>
          <p:sp>
            <p:nvSpPr>
              <p:cNvPr id="126" name="Freeform 95"/>
              <p:cNvSpPr>
                <a:spLocks/>
              </p:cNvSpPr>
              <p:nvPr/>
            </p:nvSpPr>
            <p:spPr bwMode="auto">
              <a:xfrm flipV="1">
                <a:off x="2685709" y="3749184"/>
                <a:ext cx="520700" cy="152400"/>
              </a:xfrm>
              <a:custGeom>
                <a:avLst/>
                <a:gdLst>
                  <a:gd name="T0" fmla="*/ 0 w 384"/>
                  <a:gd name="T1" fmla="*/ 96 h 112"/>
                  <a:gd name="T2" fmla="*/ 192 w 384"/>
                  <a:gd name="T3" fmla="*/ 96 h 112"/>
                  <a:gd name="T4" fmla="*/ 384 w 384"/>
                  <a:gd name="T5" fmla="*/ 0 h 112"/>
                  <a:gd name="T6" fmla="*/ 0 60000 65536"/>
                  <a:gd name="T7" fmla="*/ 0 60000 65536"/>
                  <a:gd name="T8" fmla="*/ 0 60000 65536"/>
                  <a:gd name="T9" fmla="*/ 0 w 384"/>
                  <a:gd name="T10" fmla="*/ 0 h 112"/>
                  <a:gd name="T11" fmla="*/ 384 w 384"/>
                  <a:gd name="T12" fmla="*/ 112 h 112"/>
                </a:gdLst>
                <a:ahLst/>
                <a:cxnLst>
                  <a:cxn ang="T6">
                    <a:pos x="T0" y="T1"/>
                  </a:cxn>
                  <a:cxn ang="T7">
                    <a:pos x="T2" y="T3"/>
                  </a:cxn>
                  <a:cxn ang="T8">
                    <a:pos x="T4" y="T5"/>
                  </a:cxn>
                </a:cxnLst>
                <a:rect l="T9" t="T10" r="T11" b="T12"/>
                <a:pathLst>
                  <a:path w="384" h="112">
                    <a:moveTo>
                      <a:pt x="0" y="96"/>
                    </a:moveTo>
                    <a:cubicBezTo>
                      <a:pt x="64" y="104"/>
                      <a:pt x="128" y="112"/>
                      <a:pt x="192" y="96"/>
                    </a:cubicBezTo>
                    <a:cubicBezTo>
                      <a:pt x="256" y="80"/>
                      <a:pt x="352" y="16"/>
                      <a:pt x="384"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grpSp>
        <p:sp>
          <p:nvSpPr>
            <p:cNvPr id="127" name="Line 73"/>
            <p:cNvSpPr>
              <a:spLocks noChangeShapeType="1"/>
            </p:cNvSpPr>
            <p:nvPr/>
          </p:nvSpPr>
          <p:spPr bwMode="auto">
            <a:xfrm>
              <a:off x="195803" y="2128898"/>
              <a:ext cx="0" cy="715963"/>
            </a:xfrm>
            <a:prstGeom prst="line">
              <a:avLst/>
            </a:prstGeom>
            <a:noFill/>
            <a:ln w="12700" cap="flat" cmpd="sng" algn="ctr">
              <a:solidFill>
                <a:srgbClr val="3A3A3A"/>
              </a:solidFill>
              <a:prstDash val="solid"/>
              <a:round/>
              <a:headEnd type="stealth" w="med" len="med"/>
              <a:tailEnd type="stealth" w="med" len="med"/>
            </a:ln>
          </p:spPr>
          <p:txBody>
            <a:bodyPr wrap="none" anchor="ctr">
              <a:prstTxWarp prst="textNoShape">
                <a:avLst/>
              </a:prstTxWarp>
            </a:bodyPr>
            <a:lstStyle/>
            <a:p>
              <a:endParaRPr lang="en-US"/>
            </a:p>
          </p:txBody>
        </p:sp>
        <p:sp>
          <p:nvSpPr>
            <p:cNvPr id="128" name="Text Box 74"/>
            <p:cNvSpPr txBox="1">
              <a:spLocks noChangeArrowheads="1"/>
            </p:cNvSpPr>
            <p:nvPr/>
          </p:nvSpPr>
          <p:spPr bwMode="auto">
            <a:xfrm>
              <a:off x="152400" y="2499083"/>
              <a:ext cx="449162" cy="400110"/>
            </a:xfrm>
            <a:prstGeom prst="rect">
              <a:avLst/>
            </a:prstGeom>
            <a:noFill/>
            <a:ln w="9525">
              <a:noFill/>
              <a:miter lim="800000"/>
              <a:headEnd/>
              <a:tailEnd/>
            </a:ln>
          </p:spPr>
          <p:txBody>
            <a:bodyPr wrap="none">
              <a:prstTxWarp prst="textNoShape">
                <a:avLst/>
              </a:prstTxWarp>
              <a:spAutoFit/>
            </a:bodyPr>
            <a:lstStyle/>
            <a:p>
              <a:r>
                <a:rPr lang="de-DE" sz="2000" dirty="0">
                  <a:solidFill>
                    <a:schemeClr val="accent6">
                      <a:lumMod val="50000"/>
                    </a:schemeClr>
                  </a:solidFill>
                </a:rPr>
                <a:t>2b</a:t>
              </a:r>
            </a:p>
          </p:txBody>
        </p:sp>
        <p:cxnSp>
          <p:nvCxnSpPr>
            <p:cNvPr id="129" name="Straight Arrow Connector 128"/>
            <p:cNvCxnSpPr/>
            <p:nvPr/>
          </p:nvCxnSpPr>
          <p:spPr>
            <a:xfrm>
              <a:off x="1929235" y="952495"/>
              <a:ext cx="2609066" cy="1588"/>
            </a:xfrm>
            <a:prstGeom prst="straightConnector1">
              <a:avLst/>
            </a:prstGeom>
            <a:ln>
              <a:solidFill>
                <a:schemeClr val="accent6">
                  <a:lumMod val="75000"/>
                </a:schemeClr>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31" name="Oval 18 1"/>
            <p:cNvSpPr>
              <a:spLocks noChangeArrowheads="1"/>
            </p:cNvSpPr>
            <p:nvPr/>
          </p:nvSpPr>
          <p:spPr bwMode="auto">
            <a:xfrm>
              <a:off x="5544000" y="2196000"/>
              <a:ext cx="215996" cy="216000"/>
            </a:xfrm>
            <a:prstGeom prst="ellipse">
              <a:avLst/>
            </a:prstGeom>
            <a:solidFill>
              <a:schemeClr val="tx2"/>
            </a:solidFill>
            <a:ln>
              <a:solidFill>
                <a:schemeClr val="tx2"/>
              </a:solidFill>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prstTxWarp prst="textNoShape">
                <a:avLst/>
              </a:prstTxWarp>
            </a:bodyPr>
            <a:lstStyle/>
            <a:p>
              <a:endParaRPr lang="en-US"/>
            </a:p>
          </p:txBody>
        </p:sp>
        <p:sp>
          <p:nvSpPr>
            <p:cNvPr id="132" name="Oval 18 2"/>
            <p:cNvSpPr>
              <a:spLocks noChangeArrowheads="1"/>
            </p:cNvSpPr>
            <p:nvPr/>
          </p:nvSpPr>
          <p:spPr bwMode="auto">
            <a:xfrm>
              <a:off x="4428000" y="2520000"/>
              <a:ext cx="215999" cy="216000"/>
            </a:xfrm>
            <a:prstGeom prst="ellipse">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prstTxWarp prst="textNoShape">
                <a:avLst/>
              </a:prstTxWarp>
            </a:bodyPr>
            <a:lstStyle/>
            <a:p>
              <a:endParaRPr lang="en-US"/>
            </a:p>
          </p:txBody>
        </p:sp>
        <p:cxnSp>
          <p:nvCxnSpPr>
            <p:cNvPr id="133" name="Straight Arrow Connector 132"/>
            <p:cNvCxnSpPr/>
            <p:nvPr/>
          </p:nvCxnSpPr>
          <p:spPr>
            <a:xfrm>
              <a:off x="4686307" y="2482627"/>
              <a:ext cx="890266" cy="98"/>
            </a:xfrm>
            <a:prstGeom prst="straightConnector1">
              <a:avLst/>
            </a:prstGeom>
            <a:ln w="25400" cap="flat" cmpd="sng" algn="ctr">
              <a:solidFill>
                <a:srgbClr val="000000"/>
              </a:solidFill>
              <a:prstDash val="solid"/>
              <a:round/>
              <a:headEnd type="arrow"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34" name="TextBox 133"/>
            <p:cNvSpPr txBox="1"/>
            <p:nvPr/>
          </p:nvSpPr>
          <p:spPr>
            <a:xfrm>
              <a:off x="4964895" y="2382537"/>
              <a:ext cx="304800" cy="369332"/>
            </a:xfrm>
            <a:prstGeom prst="rect">
              <a:avLst/>
            </a:prstGeom>
            <a:noFill/>
          </p:spPr>
          <p:txBody>
            <a:bodyPr wrap="square" rtlCol="0">
              <a:spAutoFit/>
            </a:bodyPr>
            <a:lstStyle/>
            <a:p>
              <a:r>
                <a:rPr lang="en-US" dirty="0" err="1">
                  <a:solidFill>
                    <a:srgbClr val="262626"/>
                  </a:solidFill>
                </a:rPr>
                <a:t>z</a:t>
              </a:r>
              <a:endParaRPr lang="en-US" dirty="0">
                <a:solidFill>
                  <a:srgbClr val="262626"/>
                </a:solidFill>
              </a:endParaRPr>
            </a:p>
          </p:txBody>
        </p:sp>
        <p:cxnSp>
          <p:nvCxnSpPr>
            <p:cNvPr id="135" name="Straight Connector 134"/>
            <p:cNvCxnSpPr/>
            <p:nvPr/>
          </p:nvCxnSpPr>
          <p:spPr>
            <a:xfrm flipH="1" flipV="1">
              <a:off x="3905205" y="2110234"/>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905205" y="2828232"/>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sp>
          <p:nvSpPr>
            <p:cNvPr id="141" name="TextBox 140"/>
            <p:cNvSpPr txBox="1"/>
            <p:nvPr/>
          </p:nvSpPr>
          <p:spPr>
            <a:xfrm>
              <a:off x="3097201" y="896947"/>
              <a:ext cx="304800" cy="369332"/>
            </a:xfrm>
            <a:prstGeom prst="rect">
              <a:avLst/>
            </a:prstGeom>
            <a:noFill/>
            <a:ln>
              <a:noFill/>
            </a:ln>
          </p:spPr>
          <p:txBody>
            <a:bodyPr wrap="square" rtlCol="0">
              <a:spAutoFit/>
            </a:bodyPr>
            <a:lstStyle/>
            <a:p>
              <a:r>
                <a:rPr lang="en-US" dirty="0">
                  <a:solidFill>
                    <a:srgbClr val="262626"/>
                  </a:solidFill>
                </a:rPr>
                <a:t>L</a:t>
              </a:r>
            </a:p>
          </p:txBody>
        </p:sp>
        <p:cxnSp>
          <p:nvCxnSpPr>
            <p:cNvPr id="142" name="Straight Arrow Connector 141"/>
            <p:cNvCxnSpPr/>
            <p:nvPr/>
          </p:nvCxnSpPr>
          <p:spPr>
            <a:xfrm rot="5400000">
              <a:off x="6097567" y="2368752"/>
              <a:ext cx="283885" cy="1588"/>
            </a:xfrm>
            <a:prstGeom prst="straightConnector1">
              <a:avLst/>
            </a:prstGeom>
            <a:ln w="9525" cap="flat" cmpd="sng" algn="ctr">
              <a:solidFill>
                <a:srgbClr val="000000"/>
              </a:solidFill>
              <a:prstDash val="solid"/>
              <a:round/>
              <a:headEnd type="arrow"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43" name="TextBox 142"/>
            <p:cNvSpPr txBox="1"/>
            <p:nvPr/>
          </p:nvSpPr>
          <p:spPr>
            <a:xfrm>
              <a:off x="6274327" y="2094251"/>
              <a:ext cx="1332844" cy="323165"/>
            </a:xfrm>
            <a:prstGeom prst="rect">
              <a:avLst/>
            </a:prstGeom>
            <a:noFill/>
          </p:spPr>
          <p:txBody>
            <a:bodyPr wrap="square" rtlCol="0">
              <a:spAutoFit/>
            </a:bodyPr>
            <a:lstStyle/>
            <a:p>
              <a:r>
                <a:rPr lang="en-US" sz="1500" dirty="0">
                  <a:solidFill>
                    <a:srgbClr val="004078"/>
                  </a:solidFill>
                  <a:latin typeface="Symbol" charset="2"/>
                  <a:cs typeface="Symbol" charset="2"/>
                </a:rPr>
                <a:t>D</a:t>
              </a:r>
              <a:r>
                <a:rPr lang="en-US" sz="1500" dirty="0">
                  <a:solidFill>
                    <a:srgbClr val="004078"/>
                  </a:solidFill>
                </a:rPr>
                <a:t>x</a:t>
              </a:r>
              <a:r>
                <a:rPr lang="en-US" sz="1500" baseline="-25000" dirty="0">
                  <a:solidFill>
                    <a:srgbClr val="004078"/>
                  </a:solidFill>
                </a:rPr>
                <a:t>1</a:t>
              </a:r>
              <a:r>
                <a:rPr lang="en-US" sz="1500" dirty="0">
                  <a:solidFill>
                    <a:srgbClr val="004078"/>
                  </a:solidFill>
                </a:rPr>
                <a:t> (or </a:t>
              </a:r>
              <a:r>
                <a:rPr lang="en-US" sz="1500" dirty="0">
                  <a:solidFill>
                    <a:srgbClr val="004078"/>
                  </a:solidFill>
                  <a:latin typeface="Symbol" charset="2"/>
                  <a:cs typeface="Symbol" charset="2"/>
                </a:rPr>
                <a:t>D</a:t>
              </a:r>
              <a:r>
                <a:rPr lang="en-US" sz="1500" dirty="0">
                  <a:solidFill>
                    <a:srgbClr val="004078"/>
                  </a:solidFill>
                  <a:cs typeface="Symbol" charset="2"/>
                </a:rPr>
                <a:t>y</a:t>
              </a:r>
              <a:r>
                <a:rPr lang="en-US" sz="1500" baseline="-25000" dirty="0">
                  <a:solidFill>
                    <a:srgbClr val="004078"/>
                  </a:solidFill>
                  <a:cs typeface="Symbol" charset="2"/>
                </a:rPr>
                <a:t>1</a:t>
              </a:r>
              <a:r>
                <a:rPr lang="en-US" sz="1500" dirty="0">
                  <a:solidFill>
                    <a:srgbClr val="004078"/>
                  </a:solidFill>
                  <a:cs typeface="Symbol" charset="2"/>
                </a:rPr>
                <a:t>)</a:t>
              </a:r>
              <a:endParaRPr lang="en-US" sz="1500" dirty="0">
                <a:solidFill>
                  <a:srgbClr val="004078"/>
                </a:solidFill>
              </a:endParaRPr>
            </a:p>
          </p:txBody>
        </p:sp>
        <p:cxnSp>
          <p:nvCxnSpPr>
            <p:cNvPr id="144" name="Straight Arrow Connector 143"/>
            <p:cNvCxnSpPr/>
            <p:nvPr/>
          </p:nvCxnSpPr>
          <p:spPr>
            <a:xfrm rot="5400000">
              <a:off x="6335226" y="2589833"/>
              <a:ext cx="215999" cy="1588"/>
            </a:xfrm>
            <a:prstGeom prst="straightConnector1">
              <a:avLst/>
            </a:prstGeom>
            <a:ln w="9525" cap="flat" cmpd="sng" algn="ctr">
              <a:solidFill>
                <a:srgbClr val="000000"/>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45" name="TextBox 144"/>
            <p:cNvSpPr txBox="1"/>
            <p:nvPr/>
          </p:nvSpPr>
          <p:spPr>
            <a:xfrm>
              <a:off x="6465214" y="2516039"/>
              <a:ext cx="1332844" cy="323165"/>
            </a:xfrm>
            <a:prstGeom prst="rect">
              <a:avLst/>
            </a:prstGeom>
            <a:noFill/>
          </p:spPr>
          <p:txBody>
            <a:bodyPr wrap="square" rtlCol="0">
              <a:spAutoFit/>
            </a:bodyPr>
            <a:lstStyle/>
            <a:p>
              <a:r>
                <a:rPr lang="en-US" sz="1500" dirty="0">
                  <a:solidFill>
                    <a:srgbClr val="004078"/>
                  </a:solidFill>
                  <a:latin typeface="Symbol" charset="2"/>
                  <a:cs typeface="Symbol" charset="2"/>
                </a:rPr>
                <a:t>D</a:t>
              </a:r>
              <a:r>
                <a:rPr lang="en-US" sz="1500" dirty="0">
                  <a:solidFill>
                    <a:srgbClr val="004078"/>
                  </a:solidFill>
                </a:rPr>
                <a:t>x</a:t>
              </a:r>
              <a:r>
                <a:rPr lang="en-US" sz="1500" baseline="-25000" dirty="0">
                  <a:solidFill>
                    <a:srgbClr val="004078"/>
                  </a:solidFill>
                </a:rPr>
                <a:t>2</a:t>
              </a:r>
              <a:r>
                <a:rPr lang="en-US" sz="1500" dirty="0">
                  <a:solidFill>
                    <a:srgbClr val="004078"/>
                  </a:solidFill>
                </a:rPr>
                <a:t> (or </a:t>
              </a:r>
              <a:r>
                <a:rPr lang="en-US" sz="1500" dirty="0">
                  <a:solidFill>
                    <a:srgbClr val="004078"/>
                  </a:solidFill>
                  <a:latin typeface="Symbol" charset="2"/>
                  <a:cs typeface="Symbol" charset="2"/>
                </a:rPr>
                <a:t>D</a:t>
              </a:r>
              <a:r>
                <a:rPr lang="en-US" sz="1500" dirty="0">
                  <a:solidFill>
                    <a:srgbClr val="004078"/>
                  </a:solidFill>
                  <a:cs typeface="Symbol" charset="2"/>
                </a:rPr>
                <a:t>y</a:t>
              </a:r>
              <a:r>
                <a:rPr lang="en-US" sz="1500" baseline="-25000" dirty="0">
                  <a:solidFill>
                    <a:srgbClr val="004078"/>
                  </a:solidFill>
                  <a:cs typeface="Symbol" charset="2"/>
                </a:rPr>
                <a:t>2</a:t>
              </a:r>
              <a:r>
                <a:rPr lang="en-US" sz="1500" dirty="0">
                  <a:solidFill>
                    <a:srgbClr val="004078"/>
                  </a:solidFill>
                  <a:cs typeface="Symbol" charset="2"/>
                </a:rPr>
                <a:t>)</a:t>
              </a:r>
              <a:endParaRPr lang="en-US" sz="1500" dirty="0">
                <a:solidFill>
                  <a:srgbClr val="004078"/>
                </a:solidFill>
              </a:endParaRPr>
            </a:p>
          </p:txBody>
        </p:sp>
      </p:grpSp>
      <p:sp>
        <p:nvSpPr>
          <p:cNvPr id="161" name="Oval 18 3"/>
          <p:cNvSpPr>
            <a:spLocks noChangeArrowheads="1"/>
          </p:cNvSpPr>
          <p:nvPr/>
        </p:nvSpPr>
        <p:spPr bwMode="auto">
          <a:xfrm>
            <a:off x="8544000" y="1080000"/>
            <a:ext cx="216000" cy="216000"/>
          </a:xfrm>
          <a:prstGeom prst="ellipse">
            <a:avLst/>
          </a:prstGeom>
          <a:solidFill>
            <a:schemeClr val="tx2"/>
          </a:solidFill>
          <a:ln>
            <a:solidFill>
              <a:schemeClr val="tx2"/>
            </a:solidFill>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prstTxWarp prst="textNoShape">
              <a:avLst/>
            </a:prstTxWarp>
          </a:bodyPr>
          <a:lstStyle/>
          <a:p>
            <a:endParaRPr lang="en-US"/>
          </a:p>
        </p:txBody>
      </p:sp>
      <p:sp>
        <p:nvSpPr>
          <p:cNvPr id="162" name="Oval 18 4"/>
          <p:cNvSpPr>
            <a:spLocks noChangeArrowheads="1"/>
          </p:cNvSpPr>
          <p:nvPr/>
        </p:nvSpPr>
        <p:spPr bwMode="auto">
          <a:xfrm>
            <a:off x="8544000" y="1512000"/>
            <a:ext cx="216000" cy="216000"/>
          </a:xfrm>
          <a:prstGeom prst="ellipse">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prstTxWarp prst="textNoShape">
              <a:avLst/>
            </a:prstTxWarp>
          </a:bodyPr>
          <a:lstStyle/>
          <a:p>
            <a:endParaRPr lang="en-US"/>
          </a:p>
        </p:txBody>
      </p:sp>
      <p:sp>
        <p:nvSpPr>
          <p:cNvPr id="163" name="TextBox 162"/>
          <p:cNvSpPr txBox="1"/>
          <p:nvPr/>
        </p:nvSpPr>
        <p:spPr>
          <a:xfrm>
            <a:off x="8946935" y="1022236"/>
            <a:ext cx="1371600" cy="323165"/>
          </a:xfrm>
          <a:prstGeom prst="rect">
            <a:avLst/>
          </a:prstGeom>
          <a:noFill/>
        </p:spPr>
        <p:txBody>
          <a:bodyPr wrap="square" rtlCol="0">
            <a:spAutoFit/>
          </a:bodyPr>
          <a:lstStyle/>
          <a:p>
            <a:r>
              <a:rPr lang="en-US" sz="1500" dirty="0">
                <a:solidFill>
                  <a:schemeClr val="tx2"/>
                </a:solidFill>
              </a:rPr>
              <a:t>Source, q</a:t>
            </a:r>
            <a:r>
              <a:rPr lang="en-US" sz="1500" baseline="-25000" dirty="0">
                <a:solidFill>
                  <a:schemeClr val="tx2"/>
                </a:solidFill>
              </a:rPr>
              <a:t>1</a:t>
            </a:r>
            <a:endParaRPr lang="en-US" sz="1500" dirty="0">
              <a:solidFill>
                <a:schemeClr val="tx2"/>
              </a:solidFill>
            </a:endParaRPr>
          </a:p>
        </p:txBody>
      </p:sp>
      <p:sp>
        <p:nvSpPr>
          <p:cNvPr id="164" name="TextBox 163"/>
          <p:cNvSpPr txBox="1"/>
          <p:nvPr/>
        </p:nvSpPr>
        <p:spPr>
          <a:xfrm>
            <a:off x="8946935" y="1458418"/>
            <a:ext cx="1371600" cy="323165"/>
          </a:xfrm>
          <a:prstGeom prst="rect">
            <a:avLst/>
          </a:prstGeom>
          <a:noFill/>
        </p:spPr>
        <p:txBody>
          <a:bodyPr wrap="square" rtlCol="0">
            <a:spAutoFit/>
          </a:bodyPr>
          <a:lstStyle/>
          <a:p>
            <a:r>
              <a:rPr lang="en-US" sz="1500" dirty="0">
                <a:solidFill>
                  <a:schemeClr val="accent2">
                    <a:lumMod val="75000"/>
                  </a:schemeClr>
                </a:solidFill>
              </a:rPr>
              <a:t>Witness, q</a:t>
            </a:r>
            <a:r>
              <a:rPr lang="en-US" sz="1500" baseline="-25000" dirty="0">
                <a:solidFill>
                  <a:schemeClr val="accent2">
                    <a:lumMod val="75000"/>
                  </a:schemeClr>
                </a:solidFill>
              </a:rPr>
              <a:t>2</a:t>
            </a:r>
            <a:endParaRPr lang="en-US" sz="1500" dirty="0">
              <a:solidFill>
                <a:schemeClr val="accent2">
                  <a:lumMod val="75000"/>
                </a:schemeClr>
              </a:solidFill>
            </a:endParaRPr>
          </a:p>
        </p:txBody>
      </p:sp>
      <p:pic>
        <p:nvPicPr>
          <p:cNvPr id="3" name="Picture 2"/>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3420000" y="4860000"/>
            <a:ext cx="7651696" cy="573069"/>
          </a:xfrm>
          <a:prstGeom prst="rect">
            <a:avLst/>
          </a:prstGeom>
        </p:spPr>
      </p:pic>
      <p:sp>
        <p:nvSpPr>
          <p:cNvPr id="46" name="Rectangle 45"/>
          <p:cNvSpPr/>
          <p:nvPr/>
        </p:nvSpPr>
        <p:spPr>
          <a:xfrm>
            <a:off x="7956000" y="4896000"/>
            <a:ext cx="671424" cy="468000"/>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2"/>
              </a:solidFill>
            </a:endParaRPr>
          </a:p>
        </p:txBody>
      </p:sp>
      <p:sp>
        <p:nvSpPr>
          <p:cNvPr id="47" name="Rectangle 46"/>
          <p:cNvSpPr/>
          <p:nvPr/>
        </p:nvSpPr>
        <p:spPr>
          <a:xfrm>
            <a:off x="8928000" y="4896000"/>
            <a:ext cx="2111417" cy="468000"/>
          </a:xfrm>
          <a:prstGeom prst="rect">
            <a:avLst/>
          </a:pr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2"/>
              </a:solidFill>
            </a:endParaRPr>
          </a:p>
        </p:txBody>
      </p:sp>
      <p:sp>
        <p:nvSpPr>
          <p:cNvPr id="12" name="TextBox 11"/>
          <p:cNvSpPr txBox="1"/>
          <p:nvPr/>
        </p:nvSpPr>
        <p:spPr>
          <a:xfrm>
            <a:off x="4608000" y="5760000"/>
            <a:ext cx="3670685" cy="584775"/>
          </a:xfrm>
          <a:prstGeom prst="rect">
            <a:avLst/>
          </a:prstGeom>
          <a:noFill/>
        </p:spPr>
        <p:txBody>
          <a:bodyPr wrap="none" rtlCol="0">
            <a:spAutoFit/>
          </a:bodyPr>
          <a:lstStyle/>
          <a:p>
            <a:r>
              <a:rPr lang="en-US" sz="1600" dirty="0">
                <a:solidFill>
                  <a:schemeClr val="tx2"/>
                </a:solidFill>
              </a:rPr>
              <a:t>Zeroth order with source and test </a:t>
            </a:r>
            <a:r>
              <a:rPr lang="en-US" sz="1600" dirty="0" err="1">
                <a:solidFill>
                  <a:schemeClr val="tx2"/>
                </a:solidFill>
              </a:rPr>
              <a:t>centred</a:t>
            </a:r>
            <a:endParaRPr lang="en-US" sz="1600" dirty="0">
              <a:solidFill>
                <a:schemeClr val="tx2"/>
              </a:solidFill>
            </a:endParaRPr>
          </a:p>
          <a:p>
            <a:r>
              <a:rPr lang="en-US" sz="1600" dirty="0">
                <a:solidFill>
                  <a:schemeClr val="tx2"/>
                </a:solidFill>
              </a:rPr>
              <a:t>usually dominant</a:t>
            </a:r>
            <a:endParaRPr lang="en-GB" sz="1600" dirty="0">
              <a:solidFill>
                <a:schemeClr val="tx2"/>
              </a:solidFill>
            </a:endParaRPr>
          </a:p>
        </p:txBody>
      </p:sp>
      <p:sp>
        <p:nvSpPr>
          <p:cNvPr id="50" name="TextBox 49"/>
          <p:cNvSpPr txBox="1"/>
          <p:nvPr/>
        </p:nvSpPr>
        <p:spPr>
          <a:xfrm>
            <a:off x="8496000" y="5760000"/>
            <a:ext cx="2981457" cy="584775"/>
          </a:xfrm>
          <a:prstGeom prst="rect">
            <a:avLst/>
          </a:prstGeom>
          <a:noFill/>
        </p:spPr>
        <p:txBody>
          <a:bodyPr wrap="none" rtlCol="0">
            <a:spAutoFit/>
          </a:bodyPr>
          <a:lstStyle/>
          <a:p>
            <a:r>
              <a:rPr lang="en-US" sz="1600" dirty="0">
                <a:solidFill>
                  <a:schemeClr val="accent2">
                    <a:lumMod val="75000"/>
                  </a:schemeClr>
                </a:solidFill>
              </a:rPr>
              <a:t>Higher order terms</a:t>
            </a:r>
          </a:p>
          <a:p>
            <a:r>
              <a:rPr lang="en-US" sz="1600" dirty="0">
                <a:solidFill>
                  <a:schemeClr val="accent2">
                    <a:lumMod val="75000"/>
                  </a:schemeClr>
                </a:solidFill>
              </a:rPr>
              <a:t>Usually negligible for small offsets</a:t>
            </a:r>
            <a:endParaRPr lang="en-GB" sz="1600" dirty="0">
              <a:solidFill>
                <a:schemeClr val="accent2">
                  <a:lumMod val="75000"/>
                </a:schemeClr>
              </a:solidFill>
            </a:endParaRPr>
          </a:p>
        </p:txBody>
      </p:sp>
      <p:cxnSp>
        <p:nvCxnSpPr>
          <p:cNvPr id="14" name="Elbow Connector 13"/>
          <p:cNvCxnSpPr>
            <a:stCxn id="46" idx="2"/>
            <a:endCxn id="12" idx="0"/>
          </p:cNvCxnSpPr>
          <p:nvPr/>
        </p:nvCxnSpPr>
        <p:spPr>
          <a:xfrm rot="5400000">
            <a:off x="7169528" y="4637816"/>
            <a:ext cx="396000" cy="1848369"/>
          </a:xfrm>
          <a:prstGeom prst="bentConnector3">
            <a:avLst>
              <a:gd name="adj1" fmla="val 50000"/>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6" name="Elbow Connector 15"/>
          <p:cNvCxnSpPr>
            <a:stCxn id="47" idx="2"/>
            <a:endCxn id="50" idx="0"/>
          </p:cNvCxnSpPr>
          <p:nvPr/>
        </p:nvCxnSpPr>
        <p:spPr>
          <a:xfrm rot="16200000" flipH="1">
            <a:off x="9787219" y="5560490"/>
            <a:ext cx="396000" cy="3020"/>
          </a:xfrm>
          <a:prstGeom prst="bentConnector3">
            <a:avLst>
              <a:gd name="adj1" fmla="val 50000"/>
            </a:avLst>
          </a:prstGeom>
          <a:ln w="1905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custDataLst>
              <p:tags r:id="rId3"/>
            </p:custDataLst>
          </p:nvPr>
        </p:nvPicPr>
        <p:blipFill>
          <a:blip r:embed="rId7" cstate="print">
            <a:extLst>
              <a:ext uri="{28A0092B-C50C-407E-A947-70E740481C1C}">
                <a14:useLocalDpi xmlns:a14="http://schemas.microsoft.com/office/drawing/2010/main" val="0"/>
              </a:ext>
            </a:extLst>
          </a:blip>
          <a:stretch>
            <a:fillRect/>
          </a:stretch>
        </p:blipFill>
        <p:spPr>
          <a:xfrm>
            <a:off x="5832000" y="3366000"/>
            <a:ext cx="1216457" cy="226286"/>
          </a:xfrm>
          <a:prstGeom prst="rect">
            <a:avLst/>
          </a:prstGeom>
        </p:spPr>
      </p:pic>
      <p:sp>
        <p:nvSpPr>
          <p:cNvPr id="49" name="TextBox 48"/>
          <p:cNvSpPr txBox="1"/>
          <p:nvPr/>
        </p:nvSpPr>
        <p:spPr>
          <a:xfrm>
            <a:off x="5760000" y="2952000"/>
            <a:ext cx="1053878" cy="338554"/>
          </a:xfrm>
          <a:prstGeom prst="rect">
            <a:avLst/>
          </a:prstGeom>
          <a:noFill/>
        </p:spPr>
        <p:txBody>
          <a:bodyPr wrap="none" rtlCol="0">
            <a:spAutoFit/>
          </a:bodyPr>
          <a:lstStyle/>
          <a:p>
            <a:r>
              <a:rPr lang="en-US" sz="1600" b="1" dirty="0"/>
              <a:t>Note that:</a:t>
            </a:r>
          </a:p>
        </p:txBody>
      </p:sp>
      <p:sp>
        <p:nvSpPr>
          <p:cNvPr id="10" name="Rectangle 9"/>
          <p:cNvSpPr/>
          <p:nvPr/>
        </p:nvSpPr>
        <p:spPr>
          <a:xfrm>
            <a:off x="7200000" y="3996000"/>
            <a:ext cx="3600000" cy="432000"/>
          </a:xfrm>
          <a:prstGeom prst="rect">
            <a:avLst/>
          </a:prstGeom>
          <a:ln w="19050">
            <a:solidFill>
              <a:schemeClr val="accent3"/>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a:t>Can be simulated or measured</a:t>
            </a:r>
          </a:p>
        </p:txBody>
      </p:sp>
      <p:cxnSp>
        <p:nvCxnSpPr>
          <p:cNvPr id="15" name="Elbow Connector 14"/>
          <p:cNvCxnSpPr>
            <a:stCxn id="10" idx="2"/>
            <a:endCxn id="46" idx="0"/>
          </p:cNvCxnSpPr>
          <p:nvPr/>
        </p:nvCxnSpPr>
        <p:spPr>
          <a:xfrm rot="5400000">
            <a:off x="8411856" y="4307856"/>
            <a:ext cx="468000" cy="708288"/>
          </a:xfrm>
          <a:prstGeom prst="bentConnector3">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4022553248"/>
      </p:ext>
    </p:extLst>
  </p:cSld>
  <p:clrMapOvr>
    <a:masterClrMapping/>
  </p:clrMapOvr>
  <mc:AlternateContent xmlns:mc="http://schemas.openxmlformats.org/markup-compatibility/2006" xmlns:p14="http://schemas.microsoft.com/office/powerpoint/2010/main">
    <mc:Choice Requires="p14">
      <p:transition spd="med" p14:dur="700" advTm="69980">
        <p:fade/>
      </p:transition>
    </mc:Choice>
    <mc:Fallback xmlns="">
      <p:transition spd="med" advTm="6998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fade">
                                      <p:cBhvr>
                                        <p:cTn id="13" dur="500"/>
                                        <p:tgtEl>
                                          <p:spTgt spid="46"/>
                                        </p:tgtEl>
                                      </p:cBhvr>
                                    </p:animEffect>
                                  </p:childTnLst>
                                </p:cTn>
                              </p:par>
                              <p:par>
                                <p:cTn id="14" presetID="10"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500"/>
                                        <p:tgtEl>
                                          <p:spTgt spid="49"/>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7"/>
                                        </p:tgtEl>
                                        <p:attrNameLst>
                                          <p:attrName>style.visibility</p:attrName>
                                        </p:attrNameLst>
                                      </p:cBhvr>
                                      <p:to>
                                        <p:strVal val="visible"/>
                                      </p:to>
                                    </p:set>
                                    <p:animEffect transition="in" filter="fade">
                                      <p:cBhvr>
                                        <p:cTn id="24" dur="500"/>
                                        <p:tgtEl>
                                          <p:spTgt spid="47"/>
                                        </p:tgtEl>
                                      </p:cBhvr>
                                    </p:animEffect>
                                  </p:childTnLst>
                                </p:cTn>
                              </p:par>
                              <p:par>
                                <p:cTn id="25" presetID="10"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0"/>
                                        </p:tgtEl>
                                        <p:attrNameLst>
                                          <p:attrName>style.visibility</p:attrName>
                                        </p:attrNameLst>
                                      </p:cBhvr>
                                      <p:to>
                                        <p:strVal val="visible"/>
                                      </p:to>
                                    </p:set>
                                    <p:animEffect transition="in" filter="fade">
                                      <p:cBhvr>
                                        <p:cTn id="30" dur="500"/>
                                        <p:tgtEl>
                                          <p:spTgt spid="5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par>
                                <p:cTn id="36" presetID="10" presetClass="entr" presetSubtype="0" fill="hold"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12" grpId="0"/>
      <p:bldP spid="50" grpId="0"/>
      <p:bldP spid="49" grpId="0"/>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Longitudinal wake function</a:t>
            </a:r>
          </a:p>
        </p:txBody>
      </p:sp>
      <p:sp>
        <p:nvSpPr>
          <p:cNvPr id="11" name="Content Placeholder 10"/>
          <p:cNvSpPr>
            <a:spLocks noGrp="1"/>
          </p:cNvSpPr>
          <p:nvPr>
            <p:ph idx="1"/>
          </p:nvPr>
        </p:nvSpPr>
        <p:spPr>
          <a:xfrm>
            <a:off x="336000" y="4068000"/>
            <a:ext cx="11520000" cy="1979325"/>
          </a:xfrm>
        </p:spPr>
        <p:txBody>
          <a:bodyPr>
            <a:normAutofit/>
          </a:bodyPr>
          <a:lstStyle/>
          <a:p>
            <a:endParaRPr lang="en-US" sz="1800" dirty="0"/>
          </a:p>
          <a:p>
            <a:r>
              <a:rPr lang="en-US" sz="1800" dirty="0"/>
              <a:t>Longitudinal wake fields</a:t>
            </a:r>
          </a:p>
          <a:p>
            <a:endParaRPr lang="en-US" sz="1800" dirty="0"/>
          </a:p>
        </p:txBody>
      </p:sp>
      <p:sp>
        <p:nvSpPr>
          <p:cNvPr id="4" name="Date Placeholder 3"/>
          <p:cNvSpPr>
            <a:spLocks noGrp="1"/>
          </p:cNvSpPr>
          <p:nvPr>
            <p:ph type="dt" sz="half" idx="10"/>
          </p:nvPr>
        </p:nvSpPr>
        <p:spPr>
          <a:prstGeom prst="rect">
            <a:avLst/>
          </a:prstGeom>
        </p:spPr>
        <p:txBody>
          <a:bodyPr/>
          <a:lstStyle/>
          <a:p>
            <a:r>
              <a:rPr lang="de-CH"/>
              <a:t>28. September 2022</a:t>
            </a:r>
            <a:endParaRPr lang="en-US" dirty="0"/>
          </a:p>
        </p:txBody>
      </p:sp>
      <p:sp>
        <p:nvSpPr>
          <p:cNvPr id="5" name="Footer Placeholder 4"/>
          <p:cNvSpPr>
            <a:spLocks noGrp="1"/>
          </p:cNvSpPr>
          <p:nvPr>
            <p:ph type="ftr" sz="quarter" idx="11"/>
          </p:nvPr>
        </p:nvSpPr>
        <p:spPr>
          <a:prstGeom prst="rect">
            <a:avLst/>
          </a:prstGeom>
        </p:spPr>
        <p:txBody>
          <a:bodyPr/>
          <a:lstStyle/>
          <a:p>
            <a:r>
              <a:rPr lang="fr-FR"/>
              <a:t>Kevin Li - Collective effects III - Kaunas</a:t>
            </a:r>
            <a:endParaRPr lang="en-US" dirty="0"/>
          </a:p>
        </p:txBody>
      </p:sp>
      <p:sp>
        <p:nvSpPr>
          <p:cNvPr id="6" name="Slide Number Placeholder 5"/>
          <p:cNvSpPr>
            <a:spLocks noGrp="1"/>
          </p:cNvSpPr>
          <p:nvPr>
            <p:ph type="sldNum" sz="quarter" idx="12"/>
          </p:nvPr>
        </p:nvSpPr>
        <p:spPr>
          <a:prstGeom prst="rect">
            <a:avLst/>
          </a:prstGeom>
        </p:spPr>
        <p:txBody>
          <a:bodyPr/>
          <a:lstStyle/>
          <a:p>
            <a:fld id="{17918391-D411-FE40-AAD7-861AE5233E0E}" type="slidenum">
              <a:rPr lang="en-US" smtClean="0"/>
              <a:pPr/>
              <a:t>13</a:t>
            </a:fld>
            <a:endParaRPr lang="en-US" dirty="0"/>
          </a:p>
        </p:txBody>
      </p:sp>
      <p:grpSp>
        <p:nvGrpSpPr>
          <p:cNvPr id="8" name="Group 7"/>
          <p:cNvGrpSpPr/>
          <p:nvPr/>
        </p:nvGrpSpPr>
        <p:grpSpPr>
          <a:xfrm>
            <a:off x="1740000" y="900001"/>
            <a:ext cx="7645658" cy="2908275"/>
            <a:chOff x="152400" y="896947"/>
            <a:chExt cx="7645658" cy="2908275"/>
          </a:xfrm>
        </p:grpSpPr>
        <p:cxnSp>
          <p:nvCxnSpPr>
            <p:cNvPr id="65" name="Straight Arrow Connector 64"/>
            <p:cNvCxnSpPr/>
            <p:nvPr/>
          </p:nvCxnSpPr>
          <p:spPr>
            <a:xfrm>
              <a:off x="195803" y="2485039"/>
              <a:ext cx="7424197" cy="1588"/>
            </a:xfrm>
            <a:prstGeom prst="straightConnector1">
              <a:avLst/>
            </a:prstGeom>
            <a:ln w="19050" cap="flat" cmpd="sng" algn="ctr">
              <a:solidFill>
                <a:srgbClr val="004078"/>
              </a:solidFill>
              <a:prstDash val="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66" name="Freeform 11"/>
            <p:cNvSpPr>
              <a:spLocks/>
            </p:cNvSpPr>
            <p:nvPr/>
          </p:nvSpPr>
          <p:spPr bwMode="auto">
            <a:xfrm>
              <a:off x="2538020" y="2828909"/>
              <a:ext cx="1367185" cy="976313"/>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57150" cmpd="sng">
              <a:solidFill>
                <a:srgbClr val="868686"/>
              </a:solidFill>
              <a:round/>
              <a:headEnd/>
              <a:tailEnd/>
            </a:ln>
          </p:spPr>
          <p:txBody>
            <a:bodyPr wrap="none" anchor="ctr">
              <a:prstTxWarp prst="textNoShape">
                <a:avLst/>
              </a:prstTxWarp>
            </a:bodyPr>
            <a:lstStyle/>
            <a:p>
              <a:endParaRPr lang="en-US"/>
            </a:p>
          </p:txBody>
        </p:sp>
        <p:sp>
          <p:nvSpPr>
            <p:cNvPr id="67" name="Freeform 16"/>
            <p:cNvSpPr>
              <a:spLocks/>
            </p:cNvSpPr>
            <p:nvPr/>
          </p:nvSpPr>
          <p:spPr bwMode="auto">
            <a:xfrm flipV="1">
              <a:off x="2538020" y="1136634"/>
              <a:ext cx="1367185" cy="976313"/>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57150" cmpd="sng">
              <a:solidFill>
                <a:srgbClr val="868686"/>
              </a:solidFill>
              <a:round/>
              <a:headEnd/>
              <a:tailEnd/>
            </a:ln>
          </p:spPr>
          <p:txBody>
            <a:bodyPr wrap="none" anchor="ctr">
              <a:prstTxWarp prst="textNoShape">
                <a:avLst/>
              </a:prstTxWarp>
            </a:bodyPr>
            <a:lstStyle/>
            <a:p>
              <a:endParaRPr lang="en-US"/>
            </a:p>
          </p:txBody>
        </p:sp>
        <p:cxnSp>
          <p:nvCxnSpPr>
            <p:cNvPr id="68" name="Straight Connector 67"/>
            <p:cNvCxnSpPr>
              <a:stCxn id="67" idx="0"/>
            </p:cNvCxnSpPr>
            <p:nvPr/>
          </p:nvCxnSpPr>
          <p:spPr>
            <a:xfrm flipH="1" flipV="1">
              <a:off x="152400" y="2111591"/>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flipH="1" flipV="1">
              <a:off x="152400" y="2827553"/>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grpSp>
          <p:nvGrpSpPr>
            <p:cNvPr id="98" name="Group 94"/>
            <p:cNvGrpSpPr/>
            <p:nvPr/>
          </p:nvGrpSpPr>
          <p:grpSpPr>
            <a:xfrm>
              <a:off x="2555534" y="1204113"/>
              <a:ext cx="1312862" cy="2549525"/>
              <a:chOff x="2555534" y="1448897"/>
              <a:chExt cx="1312862" cy="2549525"/>
            </a:xfrm>
          </p:grpSpPr>
          <p:sp>
            <p:nvSpPr>
              <p:cNvPr id="119" name="Freeform 90"/>
              <p:cNvSpPr>
                <a:spLocks/>
              </p:cNvSpPr>
              <p:nvPr/>
            </p:nvSpPr>
            <p:spPr bwMode="auto">
              <a:xfrm>
                <a:off x="2631734" y="1644159"/>
                <a:ext cx="639763" cy="228600"/>
              </a:xfrm>
              <a:custGeom>
                <a:avLst/>
                <a:gdLst>
                  <a:gd name="T0" fmla="*/ 0 w 480"/>
                  <a:gd name="T1" fmla="*/ 144 h 168"/>
                  <a:gd name="T2" fmla="*/ 240 w 480"/>
                  <a:gd name="T3" fmla="*/ 144 h 168"/>
                  <a:gd name="T4" fmla="*/ 480 w 480"/>
                  <a:gd name="T5" fmla="*/ 0 h 168"/>
                  <a:gd name="T6" fmla="*/ 0 60000 65536"/>
                  <a:gd name="T7" fmla="*/ 0 60000 65536"/>
                  <a:gd name="T8" fmla="*/ 0 60000 65536"/>
                  <a:gd name="T9" fmla="*/ 0 w 480"/>
                  <a:gd name="T10" fmla="*/ 0 h 168"/>
                  <a:gd name="T11" fmla="*/ 480 w 480"/>
                  <a:gd name="T12" fmla="*/ 168 h 168"/>
                </a:gdLst>
                <a:ahLst/>
                <a:cxnLst>
                  <a:cxn ang="T6">
                    <a:pos x="T0" y="T1"/>
                  </a:cxn>
                  <a:cxn ang="T7">
                    <a:pos x="T2" y="T3"/>
                  </a:cxn>
                  <a:cxn ang="T8">
                    <a:pos x="T4" y="T5"/>
                  </a:cxn>
                </a:cxnLst>
                <a:rect l="T9" t="T10" r="T11" b="T12"/>
                <a:pathLst>
                  <a:path w="480" h="168">
                    <a:moveTo>
                      <a:pt x="0" y="144"/>
                    </a:moveTo>
                    <a:cubicBezTo>
                      <a:pt x="80" y="156"/>
                      <a:pt x="160" y="168"/>
                      <a:pt x="240" y="144"/>
                    </a:cubicBezTo>
                    <a:cubicBezTo>
                      <a:pt x="320" y="120"/>
                      <a:pt x="440" y="24"/>
                      <a:pt x="48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0" name="Freeform 91"/>
              <p:cNvSpPr>
                <a:spLocks/>
              </p:cNvSpPr>
              <p:nvPr/>
            </p:nvSpPr>
            <p:spPr bwMode="auto">
              <a:xfrm>
                <a:off x="2685709" y="1513984"/>
                <a:ext cx="520700" cy="152400"/>
              </a:xfrm>
              <a:custGeom>
                <a:avLst/>
                <a:gdLst>
                  <a:gd name="T0" fmla="*/ 0 w 384"/>
                  <a:gd name="T1" fmla="*/ 96 h 112"/>
                  <a:gd name="T2" fmla="*/ 192 w 384"/>
                  <a:gd name="T3" fmla="*/ 96 h 112"/>
                  <a:gd name="T4" fmla="*/ 384 w 384"/>
                  <a:gd name="T5" fmla="*/ 0 h 112"/>
                  <a:gd name="T6" fmla="*/ 0 60000 65536"/>
                  <a:gd name="T7" fmla="*/ 0 60000 65536"/>
                  <a:gd name="T8" fmla="*/ 0 60000 65536"/>
                  <a:gd name="T9" fmla="*/ 0 w 384"/>
                  <a:gd name="T10" fmla="*/ 0 h 112"/>
                  <a:gd name="T11" fmla="*/ 384 w 384"/>
                  <a:gd name="T12" fmla="*/ 112 h 112"/>
                </a:gdLst>
                <a:ahLst/>
                <a:cxnLst>
                  <a:cxn ang="T6">
                    <a:pos x="T0" y="T1"/>
                  </a:cxn>
                  <a:cxn ang="T7">
                    <a:pos x="T2" y="T3"/>
                  </a:cxn>
                  <a:cxn ang="T8">
                    <a:pos x="T4" y="T5"/>
                  </a:cxn>
                </a:cxnLst>
                <a:rect l="T9" t="T10" r="T11" b="T12"/>
                <a:pathLst>
                  <a:path w="384" h="112">
                    <a:moveTo>
                      <a:pt x="0" y="96"/>
                    </a:moveTo>
                    <a:cubicBezTo>
                      <a:pt x="64" y="104"/>
                      <a:pt x="128" y="112"/>
                      <a:pt x="192" y="96"/>
                    </a:cubicBezTo>
                    <a:cubicBezTo>
                      <a:pt x="256" y="80"/>
                      <a:pt x="352" y="16"/>
                      <a:pt x="384"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1" name="Freeform 92"/>
              <p:cNvSpPr>
                <a:spLocks/>
              </p:cNvSpPr>
              <p:nvPr/>
            </p:nvSpPr>
            <p:spPr bwMode="auto">
              <a:xfrm>
                <a:off x="2815884" y="1448897"/>
                <a:ext cx="325438" cy="76200"/>
              </a:xfrm>
              <a:custGeom>
                <a:avLst/>
                <a:gdLst>
                  <a:gd name="T0" fmla="*/ 0 w 240"/>
                  <a:gd name="T1" fmla="*/ 48 h 56"/>
                  <a:gd name="T2" fmla="*/ 144 w 240"/>
                  <a:gd name="T3" fmla="*/ 48 h 56"/>
                  <a:gd name="T4" fmla="*/ 240 w 240"/>
                  <a:gd name="T5" fmla="*/ 0 h 56"/>
                  <a:gd name="T6" fmla="*/ 0 60000 65536"/>
                  <a:gd name="T7" fmla="*/ 0 60000 65536"/>
                  <a:gd name="T8" fmla="*/ 0 60000 65536"/>
                  <a:gd name="T9" fmla="*/ 0 w 240"/>
                  <a:gd name="T10" fmla="*/ 0 h 56"/>
                  <a:gd name="T11" fmla="*/ 240 w 240"/>
                  <a:gd name="T12" fmla="*/ 56 h 56"/>
                </a:gdLst>
                <a:ahLst/>
                <a:cxnLst>
                  <a:cxn ang="T6">
                    <a:pos x="T0" y="T1"/>
                  </a:cxn>
                  <a:cxn ang="T7">
                    <a:pos x="T2" y="T3"/>
                  </a:cxn>
                  <a:cxn ang="T8">
                    <a:pos x="T4" y="T5"/>
                  </a:cxn>
                </a:cxnLst>
                <a:rect l="T9" t="T10" r="T11" b="T12"/>
                <a:pathLst>
                  <a:path w="240" h="56">
                    <a:moveTo>
                      <a:pt x="0" y="48"/>
                    </a:moveTo>
                    <a:cubicBezTo>
                      <a:pt x="52" y="52"/>
                      <a:pt x="104" y="56"/>
                      <a:pt x="144" y="48"/>
                    </a:cubicBezTo>
                    <a:cubicBezTo>
                      <a:pt x="184" y="40"/>
                      <a:pt x="212" y="20"/>
                      <a:pt x="24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2" name="Freeform 93"/>
              <p:cNvSpPr>
                <a:spLocks/>
              </p:cNvSpPr>
              <p:nvPr/>
            </p:nvSpPr>
            <p:spPr bwMode="auto">
              <a:xfrm rot="10800000" flipV="1">
                <a:off x="2555534" y="3141172"/>
                <a:ext cx="1299943" cy="215534"/>
              </a:xfrm>
              <a:custGeom>
                <a:avLst/>
                <a:gdLst>
                  <a:gd name="T0" fmla="*/ 0 w 1008"/>
                  <a:gd name="T1" fmla="*/ 152 h 152"/>
                  <a:gd name="T2" fmla="*/ 480 w 1008"/>
                  <a:gd name="T3" fmla="*/ 8 h 152"/>
                  <a:gd name="T4" fmla="*/ 1008 w 1008"/>
                  <a:gd name="T5" fmla="*/ 104 h 152"/>
                  <a:gd name="T6" fmla="*/ 0 60000 65536"/>
                  <a:gd name="T7" fmla="*/ 0 60000 65536"/>
                  <a:gd name="T8" fmla="*/ 0 60000 65536"/>
                  <a:gd name="T9" fmla="*/ 0 w 1008"/>
                  <a:gd name="T10" fmla="*/ 0 h 152"/>
                  <a:gd name="T11" fmla="*/ 1008 w 1008"/>
                  <a:gd name="T12" fmla="*/ 152 h 152"/>
                </a:gdLst>
                <a:ahLst/>
                <a:cxnLst>
                  <a:cxn ang="T6">
                    <a:pos x="T0" y="T1"/>
                  </a:cxn>
                  <a:cxn ang="T7">
                    <a:pos x="T2" y="T3"/>
                  </a:cxn>
                  <a:cxn ang="T8">
                    <a:pos x="T4" y="T5"/>
                  </a:cxn>
                </a:cxnLst>
                <a:rect l="T9" t="T10" r="T11" b="T12"/>
                <a:pathLst>
                  <a:path w="1008" h="152">
                    <a:moveTo>
                      <a:pt x="0" y="152"/>
                    </a:moveTo>
                    <a:cubicBezTo>
                      <a:pt x="156" y="84"/>
                      <a:pt x="312" y="16"/>
                      <a:pt x="480" y="8"/>
                    </a:cubicBezTo>
                    <a:cubicBezTo>
                      <a:pt x="648" y="0"/>
                      <a:pt x="828" y="52"/>
                      <a:pt x="1008" y="104"/>
                    </a:cubicBezTo>
                  </a:path>
                </a:pathLst>
              </a:custGeom>
              <a:noFill/>
              <a:ln w="9525">
                <a:solidFill>
                  <a:srgbClr val="00559F"/>
                </a:solidFill>
                <a:round/>
                <a:headEnd type="arrow"/>
                <a:tailEnd type="none" w="med" len="med"/>
              </a:ln>
            </p:spPr>
            <p:txBody>
              <a:bodyPr wrap="none" anchor="ctr">
                <a:prstTxWarp prst="textNoShape">
                  <a:avLst/>
                </a:prstTxWarp>
              </a:bodyPr>
              <a:lstStyle/>
              <a:p>
                <a:endParaRPr lang="en-US"/>
              </a:p>
            </p:txBody>
          </p:sp>
          <p:sp>
            <p:nvSpPr>
              <p:cNvPr id="123" name="Freeform 94"/>
              <p:cNvSpPr>
                <a:spLocks/>
              </p:cNvSpPr>
              <p:nvPr/>
            </p:nvSpPr>
            <p:spPr bwMode="auto">
              <a:xfrm flipV="1">
                <a:off x="2620622" y="3596784"/>
                <a:ext cx="650875" cy="228600"/>
              </a:xfrm>
              <a:custGeom>
                <a:avLst/>
                <a:gdLst>
                  <a:gd name="T0" fmla="*/ 0 w 480"/>
                  <a:gd name="T1" fmla="*/ 144 h 168"/>
                  <a:gd name="T2" fmla="*/ 240 w 480"/>
                  <a:gd name="T3" fmla="*/ 144 h 168"/>
                  <a:gd name="T4" fmla="*/ 480 w 480"/>
                  <a:gd name="T5" fmla="*/ 0 h 168"/>
                  <a:gd name="T6" fmla="*/ 0 60000 65536"/>
                  <a:gd name="T7" fmla="*/ 0 60000 65536"/>
                  <a:gd name="T8" fmla="*/ 0 60000 65536"/>
                  <a:gd name="T9" fmla="*/ 0 w 480"/>
                  <a:gd name="T10" fmla="*/ 0 h 168"/>
                  <a:gd name="T11" fmla="*/ 480 w 480"/>
                  <a:gd name="T12" fmla="*/ 168 h 168"/>
                </a:gdLst>
                <a:ahLst/>
                <a:cxnLst>
                  <a:cxn ang="T6">
                    <a:pos x="T0" y="T1"/>
                  </a:cxn>
                  <a:cxn ang="T7">
                    <a:pos x="T2" y="T3"/>
                  </a:cxn>
                  <a:cxn ang="T8">
                    <a:pos x="T4" y="T5"/>
                  </a:cxn>
                </a:cxnLst>
                <a:rect l="T9" t="T10" r="T11" b="T12"/>
                <a:pathLst>
                  <a:path w="480" h="168">
                    <a:moveTo>
                      <a:pt x="0" y="144"/>
                    </a:moveTo>
                    <a:cubicBezTo>
                      <a:pt x="80" y="156"/>
                      <a:pt x="160" y="168"/>
                      <a:pt x="240" y="144"/>
                    </a:cubicBezTo>
                    <a:cubicBezTo>
                      <a:pt x="320" y="120"/>
                      <a:pt x="440" y="24"/>
                      <a:pt x="48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4" name="Freeform 96"/>
              <p:cNvSpPr>
                <a:spLocks/>
              </p:cNvSpPr>
              <p:nvPr/>
            </p:nvSpPr>
            <p:spPr bwMode="auto">
              <a:xfrm flipV="1">
                <a:off x="2815884" y="3922222"/>
                <a:ext cx="325438" cy="76200"/>
              </a:xfrm>
              <a:custGeom>
                <a:avLst/>
                <a:gdLst>
                  <a:gd name="T0" fmla="*/ 0 w 240"/>
                  <a:gd name="T1" fmla="*/ 48 h 56"/>
                  <a:gd name="T2" fmla="*/ 144 w 240"/>
                  <a:gd name="T3" fmla="*/ 48 h 56"/>
                  <a:gd name="T4" fmla="*/ 240 w 240"/>
                  <a:gd name="T5" fmla="*/ 0 h 56"/>
                  <a:gd name="T6" fmla="*/ 0 60000 65536"/>
                  <a:gd name="T7" fmla="*/ 0 60000 65536"/>
                  <a:gd name="T8" fmla="*/ 0 60000 65536"/>
                  <a:gd name="T9" fmla="*/ 0 w 240"/>
                  <a:gd name="T10" fmla="*/ 0 h 56"/>
                  <a:gd name="T11" fmla="*/ 240 w 240"/>
                  <a:gd name="T12" fmla="*/ 56 h 56"/>
                </a:gdLst>
                <a:ahLst/>
                <a:cxnLst>
                  <a:cxn ang="T6">
                    <a:pos x="T0" y="T1"/>
                  </a:cxn>
                  <a:cxn ang="T7">
                    <a:pos x="T2" y="T3"/>
                  </a:cxn>
                  <a:cxn ang="T8">
                    <a:pos x="T4" y="T5"/>
                  </a:cxn>
                </a:cxnLst>
                <a:rect l="T9" t="T10" r="T11" b="T12"/>
                <a:pathLst>
                  <a:path w="240" h="56">
                    <a:moveTo>
                      <a:pt x="0" y="48"/>
                    </a:moveTo>
                    <a:cubicBezTo>
                      <a:pt x="52" y="52"/>
                      <a:pt x="104" y="56"/>
                      <a:pt x="144" y="48"/>
                    </a:cubicBezTo>
                    <a:cubicBezTo>
                      <a:pt x="184" y="40"/>
                      <a:pt x="212" y="20"/>
                      <a:pt x="24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5" name="Freeform 42"/>
              <p:cNvSpPr>
                <a:spLocks/>
              </p:cNvSpPr>
              <p:nvPr/>
            </p:nvSpPr>
            <p:spPr bwMode="auto">
              <a:xfrm rot="10800000">
                <a:off x="2562757" y="2177322"/>
                <a:ext cx="1305639" cy="181443"/>
              </a:xfrm>
              <a:custGeom>
                <a:avLst/>
                <a:gdLst>
                  <a:gd name="T0" fmla="*/ 0 w 1008"/>
                  <a:gd name="T1" fmla="*/ 152 h 152"/>
                  <a:gd name="T2" fmla="*/ 480 w 1008"/>
                  <a:gd name="T3" fmla="*/ 8 h 152"/>
                  <a:gd name="T4" fmla="*/ 1008 w 1008"/>
                  <a:gd name="T5" fmla="*/ 104 h 152"/>
                  <a:gd name="T6" fmla="*/ 0 60000 65536"/>
                  <a:gd name="T7" fmla="*/ 0 60000 65536"/>
                  <a:gd name="T8" fmla="*/ 0 60000 65536"/>
                  <a:gd name="T9" fmla="*/ 0 w 1008"/>
                  <a:gd name="T10" fmla="*/ 0 h 152"/>
                  <a:gd name="T11" fmla="*/ 1008 w 1008"/>
                  <a:gd name="T12" fmla="*/ 152 h 152"/>
                </a:gdLst>
                <a:ahLst/>
                <a:cxnLst>
                  <a:cxn ang="T6">
                    <a:pos x="T0" y="T1"/>
                  </a:cxn>
                  <a:cxn ang="T7">
                    <a:pos x="T2" y="T3"/>
                  </a:cxn>
                  <a:cxn ang="T8">
                    <a:pos x="T4" y="T5"/>
                  </a:cxn>
                </a:cxnLst>
                <a:rect l="T9" t="T10" r="T11" b="T12"/>
                <a:pathLst>
                  <a:path w="1008" h="152">
                    <a:moveTo>
                      <a:pt x="0" y="152"/>
                    </a:moveTo>
                    <a:cubicBezTo>
                      <a:pt x="156" y="84"/>
                      <a:pt x="312" y="16"/>
                      <a:pt x="480" y="8"/>
                    </a:cubicBezTo>
                    <a:cubicBezTo>
                      <a:pt x="648" y="0"/>
                      <a:pt x="828" y="52"/>
                      <a:pt x="1008" y="104"/>
                    </a:cubicBezTo>
                  </a:path>
                </a:pathLst>
              </a:custGeom>
              <a:noFill/>
              <a:ln w="9525">
                <a:solidFill>
                  <a:srgbClr val="00559F"/>
                </a:solidFill>
                <a:round/>
                <a:headEnd type="arrow"/>
                <a:tailEnd type="none" w="med" len="med"/>
              </a:ln>
            </p:spPr>
            <p:txBody>
              <a:bodyPr wrap="none" anchor="ctr">
                <a:prstTxWarp prst="textNoShape">
                  <a:avLst/>
                </a:prstTxWarp>
              </a:bodyPr>
              <a:lstStyle/>
              <a:p>
                <a:endParaRPr lang="en-US"/>
              </a:p>
            </p:txBody>
          </p:sp>
          <p:sp>
            <p:nvSpPr>
              <p:cNvPr id="126" name="Freeform 95"/>
              <p:cNvSpPr>
                <a:spLocks/>
              </p:cNvSpPr>
              <p:nvPr/>
            </p:nvSpPr>
            <p:spPr bwMode="auto">
              <a:xfrm flipV="1">
                <a:off x="2685709" y="3749184"/>
                <a:ext cx="520700" cy="152400"/>
              </a:xfrm>
              <a:custGeom>
                <a:avLst/>
                <a:gdLst>
                  <a:gd name="T0" fmla="*/ 0 w 384"/>
                  <a:gd name="T1" fmla="*/ 96 h 112"/>
                  <a:gd name="T2" fmla="*/ 192 w 384"/>
                  <a:gd name="T3" fmla="*/ 96 h 112"/>
                  <a:gd name="T4" fmla="*/ 384 w 384"/>
                  <a:gd name="T5" fmla="*/ 0 h 112"/>
                  <a:gd name="T6" fmla="*/ 0 60000 65536"/>
                  <a:gd name="T7" fmla="*/ 0 60000 65536"/>
                  <a:gd name="T8" fmla="*/ 0 60000 65536"/>
                  <a:gd name="T9" fmla="*/ 0 w 384"/>
                  <a:gd name="T10" fmla="*/ 0 h 112"/>
                  <a:gd name="T11" fmla="*/ 384 w 384"/>
                  <a:gd name="T12" fmla="*/ 112 h 112"/>
                </a:gdLst>
                <a:ahLst/>
                <a:cxnLst>
                  <a:cxn ang="T6">
                    <a:pos x="T0" y="T1"/>
                  </a:cxn>
                  <a:cxn ang="T7">
                    <a:pos x="T2" y="T3"/>
                  </a:cxn>
                  <a:cxn ang="T8">
                    <a:pos x="T4" y="T5"/>
                  </a:cxn>
                </a:cxnLst>
                <a:rect l="T9" t="T10" r="T11" b="T12"/>
                <a:pathLst>
                  <a:path w="384" h="112">
                    <a:moveTo>
                      <a:pt x="0" y="96"/>
                    </a:moveTo>
                    <a:cubicBezTo>
                      <a:pt x="64" y="104"/>
                      <a:pt x="128" y="112"/>
                      <a:pt x="192" y="96"/>
                    </a:cubicBezTo>
                    <a:cubicBezTo>
                      <a:pt x="256" y="80"/>
                      <a:pt x="352" y="16"/>
                      <a:pt x="384"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grpSp>
        <p:sp>
          <p:nvSpPr>
            <p:cNvPr id="127" name="Line 73"/>
            <p:cNvSpPr>
              <a:spLocks noChangeShapeType="1"/>
            </p:cNvSpPr>
            <p:nvPr/>
          </p:nvSpPr>
          <p:spPr bwMode="auto">
            <a:xfrm>
              <a:off x="195803" y="2128898"/>
              <a:ext cx="0" cy="715963"/>
            </a:xfrm>
            <a:prstGeom prst="line">
              <a:avLst/>
            </a:prstGeom>
            <a:noFill/>
            <a:ln w="12700" cap="flat" cmpd="sng" algn="ctr">
              <a:solidFill>
                <a:srgbClr val="3A3A3A"/>
              </a:solidFill>
              <a:prstDash val="solid"/>
              <a:round/>
              <a:headEnd type="stealth" w="med" len="med"/>
              <a:tailEnd type="stealth" w="med" len="med"/>
            </a:ln>
          </p:spPr>
          <p:txBody>
            <a:bodyPr wrap="none" anchor="ctr">
              <a:prstTxWarp prst="textNoShape">
                <a:avLst/>
              </a:prstTxWarp>
            </a:bodyPr>
            <a:lstStyle/>
            <a:p>
              <a:endParaRPr lang="en-US"/>
            </a:p>
          </p:txBody>
        </p:sp>
        <p:sp>
          <p:nvSpPr>
            <p:cNvPr id="128" name="Text Box 74"/>
            <p:cNvSpPr txBox="1">
              <a:spLocks noChangeArrowheads="1"/>
            </p:cNvSpPr>
            <p:nvPr/>
          </p:nvSpPr>
          <p:spPr bwMode="auto">
            <a:xfrm>
              <a:off x="152400" y="2499083"/>
              <a:ext cx="449162" cy="400110"/>
            </a:xfrm>
            <a:prstGeom prst="rect">
              <a:avLst/>
            </a:prstGeom>
            <a:noFill/>
            <a:ln w="9525">
              <a:noFill/>
              <a:miter lim="800000"/>
              <a:headEnd/>
              <a:tailEnd/>
            </a:ln>
          </p:spPr>
          <p:txBody>
            <a:bodyPr wrap="none">
              <a:prstTxWarp prst="textNoShape">
                <a:avLst/>
              </a:prstTxWarp>
              <a:spAutoFit/>
            </a:bodyPr>
            <a:lstStyle/>
            <a:p>
              <a:r>
                <a:rPr lang="de-DE" sz="2000" dirty="0">
                  <a:solidFill>
                    <a:schemeClr val="accent6">
                      <a:lumMod val="50000"/>
                    </a:schemeClr>
                  </a:solidFill>
                </a:rPr>
                <a:t>2b</a:t>
              </a:r>
            </a:p>
          </p:txBody>
        </p:sp>
        <p:cxnSp>
          <p:nvCxnSpPr>
            <p:cNvPr id="129" name="Straight Arrow Connector 128"/>
            <p:cNvCxnSpPr/>
            <p:nvPr/>
          </p:nvCxnSpPr>
          <p:spPr>
            <a:xfrm>
              <a:off x="1929235" y="952495"/>
              <a:ext cx="2609066" cy="1588"/>
            </a:xfrm>
            <a:prstGeom prst="straightConnector1">
              <a:avLst/>
            </a:prstGeom>
            <a:ln>
              <a:solidFill>
                <a:schemeClr val="accent6">
                  <a:lumMod val="75000"/>
                </a:schemeClr>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31" name="Oval 18 1"/>
            <p:cNvSpPr>
              <a:spLocks noChangeArrowheads="1"/>
            </p:cNvSpPr>
            <p:nvPr/>
          </p:nvSpPr>
          <p:spPr bwMode="auto">
            <a:xfrm>
              <a:off x="5544000" y="2196000"/>
              <a:ext cx="215996" cy="216000"/>
            </a:xfrm>
            <a:prstGeom prst="ellipse">
              <a:avLst/>
            </a:prstGeom>
            <a:solidFill>
              <a:schemeClr val="tx2"/>
            </a:solidFill>
            <a:ln>
              <a:solidFill>
                <a:schemeClr val="tx2"/>
              </a:solidFill>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prstTxWarp prst="textNoShape">
                <a:avLst/>
              </a:prstTxWarp>
            </a:bodyPr>
            <a:lstStyle/>
            <a:p>
              <a:endParaRPr lang="en-US"/>
            </a:p>
          </p:txBody>
        </p:sp>
        <p:sp>
          <p:nvSpPr>
            <p:cNvPr id="132" name="Oval 18 2"/>
            <p:cNvSpPr>
              <a:spLocks noChangeArrowheads="1"/>
            </p:cNvSpPr>
            <p:nvPr/>
          </p:nvSpPr>
          <p:spPr bwMode="auto">
            <a:xfrm>
              <a:off x="4428000" y="2520000"/>
              <a:ext cx="215999" cy="216000"/>
            </a:xfrm>
            <a:prstGeom prst="ellipse">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prstTxWarp prst="textNoShape">
                <a:avLst/>
              </a:prstTxWarp>
            </a:bodyPr>
            <a:lstStyle/>
            <a:p>
              <a:endParaRPr lang="en-US"/>
            </a:p>
          </p:txBody>
        </p:sp>
        <p:cxnSp>
          <p:nvCxnSpPr>
            <p:cNvPr id="133" name="Straight Arrow Connector 132"/>
            <p:cNvCxnSpPr/>
            <p:nvPr/>
          </p:nvCxnSpPr>
          <p:spPr>
            <a:xfrm>
              <a:off x="4686307" y="2482627"/>
              <a:ext cx="890266" cy="98"/>
            </a:xfrm>
            <a:prstGeom prst="straightConnector1">
              <a:avLst/>
            </a:prstGeom>
            <a:ln w="25400" cap="flat" cmpd="sng" algn="ctr">
              <a:solidFill>
                <a:srgbClr val="000000"/>
              </a:solidFill>
              <a:prstDash val="solid"/>
              <a:round/>
              <a:headEnd type="arrow"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34" name="TextBox 133"/>
            <p:cNvSpPr txBox="1"/>
            <p:nvPr/>
          </p:nvSpPr>
          <p:spPr>
            <a:xfrm>
              <a:off x="4964895" y="2382537"/>
              <a:ext cx="304800" cy="369332"/>
            </a:xfrm>
            <a:prstGeom prst="rect">
              <a:avLst/>
            </a:prstGeom>
            <a:noFill/>
          </p:spPr>
          <p:txBody>
            <a:bodyPr wrap="square" rtlCol="0">
              <a:spAutoFit/>
            </a:bodyPr>
            <a:lstStyle/>
            <a:p>
              <a:r>
                <a:rPr lang="en-US" dirty="0" err="1">
                  <a:solidFill>
                    <a:srgbClr val="262626"/>
                  </a:solidFill>
                </a:rPr>
                <a:t>z</a:t>
              </a:r>
              <a:endParaRPr lang="en-US" dirty="0">
                <a:solidFill>
                  <a:srgbClr val="262626"/>
                </a:solidFill>
              </a:endParaRPr>
            </a:p>
          </p:txBody>
        </p:sp>
        <p:cxnSp>
          <p:nvCxnSpPr>
            <p:cNvPr id="135" name="Straight Connector 134"/>
            <p:cNvCxnSpPr/>
            <p:nvPr/>
          </p:nvCxnSpPr>
          <p:spPr>
            <a:xfrm flipH="1" flipV="1">
              <a:off x="3905205" y="2110234"/>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905205" y="2828232"/>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sp>
          <p:nvSpPr>
            <p:cNvPr id="141" name="TextBox 140"/>
            <p:cNvSpPr txBox="1"/>
            <p:nvPr/>
          </p:nvSpPr>
          <p:spPr>
            <a:xfrm>
              <a:off x="3097201" y="896947"/>
              <a:ext cx="304800" cy="369332"/>
            </a:xfrm>
            <a:prstGeom prst="rect">
              <a:avLst/>
            </a:prstGeom>
            <a:noFill/>
            <a:ln>
              <a:noFill/>
            </a:ln>
          </p:spPr>
          <p:txBody>
            <a:bodyPr wrap="square" rtlCol="0">
              <a:spAutoFit/>
            </a:bodyPr>
            <a:lstStyle/>
            <a:p>
              <a:r>
                <a:rPr lang="en-US" dirty="0">
                  <a:solidFill>
                    <a:srgbClr val="262626"/>
                  </a:solidFill>
                </a:rPr>
                <a:t>L</a:t>
              </a:r>
            </a:p>
          </p:txBody>
        </p:sp>
        <p:cxnSp>
          <p:nvCxnSpPr>
            <p:cNvPr id="142" name="Straight Arrow Connector 141"/>
            <p:cNvCxnSpPr/>
            <p:nvPr/>
          </p:nvCxnSpPr>
          <p:spPr>
            <a:xfrm rot="5400000">
              <a:off x="6097567" y="2368752"/>
              <a:ext cx="283885" cy="1588"/>
            </a:xfrm>
            <a:prstGeom prst="straightConnector1">
              <a:avLst/>
            </a:prstGeom>
            <a:ln w="9525" cap="flat" cmpd="sng" algn="ctr">
              <a:solidFill>
                <a:srgbClr val="000000"/>
              </a:solidFill>
              <a:prstDash val="solid"/>
              <a:round/>
              <a:headEnd type="arrow"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43" name="TextBox 142"/>
            <p:cNvSpPr txBox="1"/>
            <p:nvPr/>
          </p:nvSpPr>
          <p:spPr>
            <a:xfrm>
              <a:off x="6274327" y="2094251"/>
              <a:ext cx="1332844" cy="323165"/>
            </a:xfrm>
            <a:prstGeom prst="rect">
              <a:avLst/>
            </a:prstGeom>
            <a:noFill/>
          </p:spPr>
          <p:txBody>
            <a:bodyPr wrap="square" rtlCol="0">
              <a:spAutoFit/>
            </a:bodyPr>
            <a:lstStyle/>
            <a:p>
              <a:r>
                <a:rPr lang="en-US" sz="1500" dirty="0">
                  <a:solidFill>
                    <a:srgbClr val="004078"/>
                  </a:solidFill>
                  <a:latin typeface="Symbol" charset="2"/>
                  <a:cs typeface="Symbol" charset="2"/>
                </a:rPr>
                <a:t>D</a:t>
              </a:r>
              <a:r>
                <a:rPr lang="en-US" sz="1500" dirty="0">
                  <a:solidFill>
                    <a:srgbClr val="004078"/>
                  </a:solidFill>
                </a:rPr>
                <a:t>x</a:t>
              </a:r>
              <a:r>
                <a:rPr lang="en-US" sz="1500" baseline="-25000" dirty="0">
                  <a:solidFill>
                    <a:srgbClr val="004078"/>
                  </a:solidFill>
                </a:rPr>
                <a:t>1</a:t>
              </a:r>
              <a:r>
                <a:rPr lang="en-US" sz="1500" dirty="0">
                  <a:solidFill>
                    <a:srgbClr val="004078"/>
                  </a:solidFill>
                </a:rPr>
                <a:t> (or </a:t>
              </a:r>
              <a:r>
                <a:rPr lang="en-US" sz="1500" dirty="0">
                  <a:solidFill>
                    <a:srgbClr val="004078"/>
                  </a:solidFill>
                  <a:latin typeface="Symbol" charset="2"/>
                  <a:cs typeface="Symbol" charset="2"/>
                </a:rPr>
                <a:t>D</a:t>
              </a:r>
              <a:r>
                <a:rPr lang="en-US" sz="1500" dirty="0">
                  <a:solidFill>
                    <a:srgbClr val="004078"/>
                  </a:solidFill>
                  <a:cs typeface="Symbol" charset="2"/>
                </a:rPr>
                <a:t>y</a:t>
              </a:r>
              <a:r>
                <a:rPr lang="en-US" sz="1500" baseline="-25000" dirty="0">
                  <a:solidFill>
                    <a:srgbClr val="004078"/>
                  </a:solidFill>
                  <a:cs typeface="Symbol" charset="2"/>
                </a:rPr>
                <a:t>1</a:t>
              </a:r>
              <a:r>
                <a:rPr lang="en-US" sz="1500" dirty="0">
                  <a:solidFill>
                    <a:srgbClr val="004078"/>
                  </a:solidFill>
                  <a:cs typeface="Symbol" charset="2"/>
                </a:rPr>
                <a:t>)</a:t>
              </a:r>
              <a:endParaRPr lang="en-US" sz="1500" dirty="0">
                <a:solidFill>
                  <a:srgbClr val="004078"/>
                </a:solidFill>
              </a:endParaRPr>
            </a:p>
          </p:txBody>
        </p:sp>
        <p:cxnSp>
          <p:nvCxnSpPr>
            <p:cNvPr id="144" name="Straight Arrow Connector 143"/>
            <p:cNvCxnSpPr/>
            <p:nvPr/>
          </p:nvCxnSpPr>
          <p:spPr>
            <a:xfrm rot="5400000">
              <a:off x="6335226" y="2589833"/>
              <a:ext cx="215999" cy="1588"/>
            </a:xfrm>
            <a:prstGeom prst="straightConnector1">
              <a:avLst/>
            </a:prstGeom>
            <a:ln w="9525" cap="flat" cmpd="sng" algn="ctr">
              <a:solidFill>
                <a:srgbClr val="000000"/>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45" name="TextBox 144"/>
            <p:cNvSpPr txBox="1"/>
            <p:nvPr/>
          </p:nvSpPr>
          <p:spPr>
            <a:xfrm>
              <a:off x="6465214" y="2516039"/>
              <a:ext cx="1332844" cy="323165"/>
            </a:xfrm>
            <a:prstGeom prst="rect">
              <a:avLst/>
            </a:prstGeom>
            <a:noFill/>
          </p:spPr>
          <p:txBody>
            <a:bodyPr wrap="square" rtlCol="0">
              <a:spAutoFit/>
            </a:bodyPr>
            <a:lstStyle/>
            <a:p>
              <a:r>
                <a:rPr lang="en-US" sz="1500" dirty="0">
                  <a:solidFill>
                    <a:srgbClr val="004078"/>
                  </a:solidFill>
                  <a:latin typeface="Symbol" charset="2"/>
                  <a:cs typeface="Symbol" charset="2"/>
                </a:rPr>
                <a:t>D</a:t>
              </a:r>
              <a:r>
                <a:rPr lang="en-US" sz="1500" dirty="0">
                  <a:solidFill>
                    <a:srgbClr val="004078"/>
                  </a:solidFill>
                </a:rPr>
                <a:t>x</a:t>
              </a:r>
              <a:r>
                <a:rPr lang="en-US" sz="1500" baseline="-25000" dirty="0">
                  <a:solidFill>
                    <a:srgbClr val="004078"/>
                  </a:solidFill>
                </a:rPr>
                <a:t>2</a:t>
              </a:r>
              <a:r>
                <a:rPr lang="en-US" sz="1500" dirty="0">
                  <a:solidFill>
                    <a:srgbClr val="004078"/>
                  </a:solidFill>
                </a:rPr>
                <a:t> (or </a:t>
              </a:r>
              <a:r>
                <a:rPr lang="en-US" sz="1500" dirty="0">
                  <a:solidFill>
                    <a:srgbClr val="004078"/>
                  </a:solidFill>
                  <a:latin typeface="Symbol" charset="2"/>
                  <a:cs typeface="Symbol" charset="2"/>
                </a:rPr>
                <a:t>D</a:t>
              </a:r>
              <a:r>
                <a:rPr lang="en-US" sz="1500" dirty="0">
                  <a:solidFill>
                    <a:srgbClr val="004078"/>
                  </a:solidFill>
                  <a:cs typeface="Symbol" charset="2"/>
                </a:rPr>
                <a:t>y</a:t>
              </a:r>
              <a:r>
                <a:rPr lang="en-US" sz="1500" baseline="-25000" dirty="0">
                  <a:solidFill>
                    <a:srgbClr val="004078"/>
                  </a:solidFill>
                  <a:cs typeface="Symbol" charset="2"/>
                </a:rPr>
                <a:t>2</a:t>
              </a:r>
              <a:r>
                <a:rPr lang="en-US" sz="1500" dirty="0">
                  <a:solidFill>
                    <a:srgbClr val="004078"/>
                  </a:solidFill>
                  <a:cs typeface="Symbol" charset="2"/>
                </a:rPr>
                <a:t>)</a:t>
              </a:r>
              <a:endParaRPr lang="en-US" sz="1500" dirty="0">
                <a:solidFill>
                  <a:srgbClr val="004078"/>
                </a:solidFill>
              </a:endParaRPr>
            </a:p>
          </p:txBody>
        </p:sp>
      </p:grpSp>
      <p:sp>
        <p:nvSpPr>
          <p:cNvPr id="161" name="Oval 18 3"/>
          <p:cNvSpPr>
            <a:spLocks noChangeArrowheads="1"/>
          </p:cNvSpPr>
          <p:nvPr/>
        </p:nvSpPr>
        <p:spPr bwMode="auto">
          <a:xfrm>
            <a:off x="8544000" y="1080000"/>
            <a:ext cx="216000" cy="216000"/>
          </a:xfrm>
          <a:prstGeom prst="ellipse">
            <a:avLst/>
          </a:prstGeom>
          <a:solidFill>
            <a:schemeClr val="tx2"/>
          </a:solidFill>
          <a:ln>
            <a:solidFill>
              <a:schemeClr val="tx2"/>
            </a:solidFill>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prstTxWarp prst="textNoShape">
              <a:avLst/>
            </a:prstTxWarp>
          </a:bodyPr>
          <a:lstStyle/>
          <a:p>
            <a:endParaRPr lang="en-US"/>
          </a:p>
        </p:txBody>
      </p:sp>
      <p:sp>
        <p:nvSpPr>
          <p:cNvPr id="162" name="Oval 18 4"/>
          <p:cNvSpPr>
            <a:spLocks noChangeArrowheads="1"/>
          </p:cNvSpPr>
          <p:nvPr/>
        </p:nvSpPr>
        <p:spPr bwMode="auto">
          <a:xfrm>
            <a:off x="8544000" y="1512000"/>
            <a:ext cx="216000" cy="216000"/>
          </a:xfrm>
          <a:prstGeom prst="ellipse">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prstTxWarp prst="textNoShape">
              <a:avLst/>
            </a:prstTxWarp>
          </a:bodyPr>
          <a:lstStyle/>
          <a:p>
            <a:endParaRPr lang="en-US"/>
          </a:p>
        </p:txBody>
      </p:sp>
      <p:sp>
        <p:nvSpPr>
          <p:cNvPr id="163" name="TextBox 162"/>
          <p:cNvSpPr txBox="1"/>
          <p:nvPr/>
        </p:nvSpPr>
        <p:spPr>
          <a:xfrm>
            <a:off x="8946935" y="1022236"/>
            <a:ext cx="1371600" cy="323165"/>
          </a:xfrm>
          <a:prstGeom prst="rect">
            <a:avLst/>
          </a:prstGeom>
          <a:noFill/>
        </p:spPr>
        <p:txBody>
          <a:bodyPr wrap="square" rtlCol="0">
            <a:spAutoFit/>
          </a:bodyPr>
          <a:lstStyle/>
          <a:p>
            <a:r>
              <a:rPr lang="en-US" sz="1500" dirty="0">
                <a:solidFill>
                  <a:schemeClr val="tx2"/>
                </a:solidFill>
              </a:rPr>
              <a:t>Source, q</a:t>
            </a:r>
            <a:r>
              <a:rPr lang="en-US" sz="1500" baseline="-25000" dirty="0">
                <a:solidFill>
                  <a:schemeClr val="tx2"/>
                </a:solidFill>
              </a:rPr>
              <a:t>1</a:t>
            </a:r>
            <a:endParaRPr lang="en-US" sz="1500" dirty="0">
              <a:solidFill>
                <a:schemeClr val="tx2"/>
              </a:solidFill>
            </a:endParaRPr>
          </a:p>
        </p:txBody>
      </p:sp>
      <p:sp>
        <p:nvSpPr>
          <p:cNvPr id="164" name="TextBox 163"/>
          <p:cNvSpPr txBox="1"/>
          <p:nvPr/>
        </p:nvSpPr>
        <p:spPr>
          <a:xfrm>
            <a:off x="8946935" y="1458418"/>
            <a:ext cx="1371600" cy="323165"/>
          </a:xfrm>
          <a:prstGeom prst="rect">
            <a:avLst/>
          </a:prstGeom>
          <a:noFill/>
        </p:spPr>
        <p:txBody>
          <a:bodyPr wrap="square" rtlCol="0">
            <a:spAutoFit/>
          </a:bodyPr>
          <a:lstStyle/>
          <a:p>
            <a:r>
              <a:rPr lang="en-US" sz="1500" dirty="0">
                <a:solidFill>
                  <a:schemeClr val="accent2">
                    <a:lumMod val="75000"/>
                  </a:schemeClr>
                </a:solidFill>
              </a:rPr>
              <a:t>Witness, q</a:t>
            </a:r>
            <a:r>
              <a:rPr lang="en-US" sz="1500" baseline="-25000" dirty="0">
                <a:solidFill>
                  <a:schemeClr val="accent2">
                    <a:lumMod val="75000"/>
                  </a:schemeClr>
                </a:solidFill>
              </a:rPr>
              <a:t>2</a:t>
            </a:r>
            <a:endParaRPr lang="en-US" sz="1500" dirty="0">
              <a:solidFill>
                <a:schemeClr val="accent2">
                  <a:lumMod val="75000"/>
                </a:schemeClr>
              </a:solidFill>
            </a:endParaRPr>
          </a:p>
        </p:txBody>
      </p:sp>
      <p:sp>
        <p:nvSpPr>
          <p:cNvPr id="50" name="TextBox 49"/>
          <p:cNvSpPr txBox="1"/>
          <p:nvPr/>
        </p:nvSpPr>
        <p:spPr>
          <a:xfrm>
            <a:off x="7560000" y="5544000"/>
            <a:ext cx="2952000" cy="584775"/>
          </a:xfrm>
          <a:prstGeom prst="rect">
            <a:avLst/>
          </a:prstGeom>
          <a:noFill/>
        </p:spPr>
        <p:txBody>
          <a:bodyPr wrap="square" rtlCol="0">
            <a:spAutoFit/>
          </a:bodyPr>
          <a:lstStyle/>
          <a:p>
            <a:pPr algn="just"/>
            <a:r>
              <a:rPr lang="en-US" sz="1600" b="1" dirty="0">
                <a:solidFill>
                  <a:schemeClr val="accent2"/>
                </a:solidFill>
              </a:rPr>
              <a:t>Energy kick of the witness particle from longitudinal wakes</a:t>
            </a:r>
            <a:endParaRPr lang="en-GB" sz="1600" b="1" dirty="0">
              <a:solidFill>
                <a:schemeClr val="accent2"/>
              </a:solidFill>
            </a:endParaRPr>
          </a:p>
        </p:txBody>
      </p:sp>
      <p:pic>
        <p:nvPicPr>
          <p:cNvPr id="7" name="Picture 6"/>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3420000" y="4860000"/>
            <a:ext cx="3919370" cy="1295842"/>
          </a:xfrm>
          <a:prstGeom prst="rect">
            <a:avLst/>
          </a:prstGeom>
        </p:spPr>
      </p:pic>
      <p:sp>
        <p:nvSpPr>
          <p:cNvPr id="43" name="TextBox 42"/>
          <p:cNvSpPr txBox="1"/>
          <p:nvPr/>
        </p:nvSpPr>
        <p:spPr>
          <a:xfrm>
            <a:off x="5760000" y="2952000"/>
            <a:ext cx="1053878" cy="338554"/>
          </a:xfrm>
          <a:prstGeom prst="rect">
            <a:avLst/>
          </a:prstGeom>
          <a:noFill/>
        </p:spPr>
        <p:txBody>
          <a:bodyPr wrap="none" rtlCol="0">
            <a:spAutoFit/>
          </a:bodyPr>
          <a:lstStyle/>
          <a:p>
            <a:r>
              <a:rPr lang="en-US" sz="1600" b="1" dirty="0"/>
              <a:t>Note that:</a:t>
            </a:r>
          </a:p>
        </p:txBody>
      </p:sp>
      <p:pic>
        <p:nvPicPr>
          <p:cNvPr id="3" name="Picture 2"/>
          <p:cNvPicPr>
            <a:picLocks noChangeAspect="1"/>
          </p:cNvPicPr>
          <p:nvPr>
            <p:custDataLst>
              <p:tags r:id="rId3"/>
            </p:custDataLst>
          </p:nvPr>
        </p:nvPicPr>
        <p:blipFill>
          <a:blip r:embed="rId7" cstate="print">
            <a:extLst>
              <a:ext uri="{28A0092B-C50C-407E-A947-70E740481C1C}">
                <a14:useLocalDpi xmlns:a14="http://schemas.microsoft.com/office/drawing/2010/main" val="0"/>
              </a:ext>
            </a:extLst>
          </a:blip>
          <a:stretch>
            <a:fillRect/>
          </a:stretch>
        </p:blipFill>
        <p:spPr>
          <a:xfrm>
            <a:off x="5832000" y="3366000"/>
            <a:ext cx="1216457" cy="226286"/>
          </a:xfrm>
          <a:prstGeom prst="rect">
            <a:avLst/>
          </a:prstGeom>
        </p:spPr>
      </p:pic>
    </p:spTree>
    <p:custDataLst>
      <p:tags r:id="rId1"/>
    </p:custDataLst>
    <p:extLst>
      <p:ext uri="{BB962C8B-B14F-4D97-AF65-F5344CB8AC3E}">
        <p14:creationId xmlns:p14="http://schemas.microsoft.com/office/powerpoint/2010/main" val="2938055164"/>
      </p:ext>
    </p:extLst>
  </p:cSld>
  <p:clrMapOvr>
    <a:masterClrMapping/>
  </p:clrMapOvr>
  <mc:AlternateContent xmlns:mc="http://schemas.openxmlformats.org/markup-compatibility/2006" xmlns:p14="http://schemas.microsoft.com/office/powerpoint/2010/main">
    <mc:Choice Requires="p14">
      <p:transition spd="med" p14:dur="700" advTm="69980">
        <p:fade/>
      </p:transition>
    </mc:Choice>
    <mc:Fallback xmlns="">
      <p:transition spd="med" advTm="6998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Longitudinal wake function</a:t>
            </a:r>
          </a:p>
        </p:txBody>
      </p:sp>
      <p:sp>
        <p:nvSpPr>
          <p:cNvPr id="3" name="Content Placeholder 2"/>
          <p:cNvSpPr>
            <a:spLocks noGrp="1"/>
          </p:cNvSpPr>
          <p:nvPr>
            <p:ph idx="1"/>
          </p:nvPr>
        </p:nvSpPr>
        <p:spPr>
          <a:xfrm>
            <a:off x="336000" y="2016000"/>
            <a:ext cx="11520000" cy="3600000"/>
          </a:xfrm>
        </p:spPr>
        <p:txBody>
          <a:bodyPr>
            <a:noAutofit/>
          </a:bodyPr>
          <a:lstStyle/>
          <a:p>
            <a:pPr marL="417150" lvl="1" indent="-342900" algn="just">
              <a:spcBef>
                <a:spcPct val="20000"/>
              </a:spcBef>
              <a:defRPr/>
            </a:pPr>
            <a:r>
              <a:rPr lang="en-US" dirty="0"/>
              <a:t>The value of the wake function in z=0 is related to </a:t>
            </a:r>
            <a:r>
              <a:rPr lang="en-US" b="1" dirty="0">
                <a:solidFill>
                  <a:srgbClr val="C00000"/>
                </a:solidFill>
              </a:rPr>
              <a:t>the energy lost by the source particle </a:t>
            </a:r>
            <a:r>
              <a:rPr lang="en-US" dirty="0"/>
              <a:t>in the creation of the wake</a:t>
            </a:r>
          </a:p>
          <a:p>
            <a:pPr marL="417150" lvl="1" indent="-342900" algn="just">
              <a:spcBef>
                <a:spcPct val="20000"/>
              </a:spcBef>
              <a:defRPr/>
            </a:pPr>
            <a:r>
              <a:rPr lang="en-US" dirty="0"/>
              <a:t>The </a:t>
            </a:r>
            <a:r>
              <a:rPr lang="en-US" b="1" dirty="0">
                <a:solidFill>
                  <a:srgbClr val="C00000"/>
                </a:solidFill>
              </a:rPr>
              <a:t>wake function</a:t>
            </a:r>
            <a:r>
              <a:rPr lang="en-US" dirty="0"/>
              <a:t> of an accelerator component is basically its </a:t>
            </a:r>
            <a:r>
              <a:rPr lang="en-US" b="1" dirty="0">
                <a:solidFill>
                  <a:srgbClr val="C00000"/>
                </a:solidFill>
              </a:rPr>
              <a:t>Green function in time domain</a:t>
            </a:r>
            <a:r>
              <a:rPr lang="en-US" dirty="0"/>
              <a:t> (i.e., its response to a pulse excitation)</a:t>
            </a:r>
          </a:p>
          <a:p>
            <a:pPr marL="417150" lvl="1" indent="-342900" algn="just">
              <a:spcBef>
                <a:spcPct val="20000"/>
              </a:spcBef>
              <a:defRPr/>
            </a:pPr>
            <a:endParaRPr lang="en-US" dirty="0"/>
          </a:p>
          <a:p>
            <a:pPr marL="417150" lvl="1" indent="-342900" algn="just">
              <a:spcBef>
                <a:spcPct val="20000"/>
              </a:spcBef>
              <a:defRPr/>
            </a:pPr>
            <a:endParaRPr lang="en-US" dirty="0"/>
          </a:p>
          <a:p>
            <a:pPr marL="417150" lvl="1" indent="-342900" algn="just">
              <a:spcBef>
                <a:spcPct val="20000"/>
              </a:spcBef>
              <a:defRPr/>
            </a:pPr>
            <a:endParaRPr lang="en-US" dirty="0"/>
          </a:p>
          <a:p>
            <a:pPr marL="874350" lvl="2" indent="-342900" algn="just">
              <a:spcBef>
                <a:spcPct val="20000"/>
              </a:spcBef>
              <a:buFont typeface="Calibri" panose="020F0502020204030204" pitchFamily="34" charset="0"/>
              <a:buChar char="→"/>
              <a:defRPr/>
            </a:pPr>
            <a:r>
              <a:rPr lang="en-US" dirty="0"/>
              <a:t>Very useful for </a:t>
            </a:r>
            <a:r>
              <a:rPr lang="en-US" dirty="0" err="1"/>
              <a:t>macroparticle</a:t>
            </a:r>
            <a:r>
              <a:rPr lang="en-US" dirty="0"/>
              <a:t> models and simulations, because it can be used to describe the driving terms in the single particle equations of motion!</a:t>
            </a:r>
          </a:p>
        </p:txBody>
      </p:sp>
      <p:sp>
        <p:nvSpPr>
          <p:cNvPr id="4" name="Date Placeholder 3"/>
          <p:cNvSpPr>
            <a:spLocks noGrp="1"/>
          </p:cNvSpPr>
          <p:nvPr>
            <p:ph type="dt" sz="half" idx="10"/>
          </p:nvPr>
        </p:nvSpPr>
        <p:spPr>
          <a:prstGeom prst="rect">
            <a:avLst/>
          </a:prstGeom>
        </p:spPr>
        <p:txBody>
          <a:bodyPr/>
          <a:lstStyle/>
          <a:p>
            <a:r>
              <a:rPr lang="de-CH"/>
              <a:t>28. September 2022</a:t>
            </a:r>
            <a:endParaRPr lang="en-US" dirty="0"/>
          </a:p>
        </p:txBody>
      </p:sp>
      <p:sp>
        <p:nvSpPr>
          <p:cNvPr id="5" name="Footer Placeholder 4"/>
          <p:cNvSpPr>
            <a:spLocks noGrp="1"/>
          </p:cNvSpPr>
          <p:nvPr>
            <p:ph type="ftr" sz="quarter" idx="11"/>
          </p:nvPr>
        </p:nvSpPr>
        <p:spPr>
          <a:prstGeom prst="rect">
            <a:avLst/>
          </a:prstGeom>
        </p:spPr>
        <p:txBody>
          <a:bodyPr/>
          <a:lstStyle/>
          <a:p>
            <a:r>
              <a:rPr lang="fr-FR"/>
              <a:t>Kevin Li - Collective effects III - Kaunas</a:t>
            </a:r>
            <a:endParaRPr lang="en-US" dirty="0"/>
          </a:p>
        </p:txBody>
      </p:sp>
      <p:sp>
        <p:nvSpPr>
          <p:cNvPr id="6" name="Slide Number Placeholder 5"/>
          <p:cNvSpPr>
            <a:spLocks noGrp="1"/>
          </p:cNvSpPr>
          <p:nvPr>
            <p:ph type="sldNum" sz="quarter" idx="12"/>
          </p:nvPr>
        </p:nvSpPr>
        <p:spPr>
          <a:prstGeom prst="rect">
            <a:avLst/>
          </a:prstGeom>
        </p:spPr>
        <p:txBody>
          <a:bodyPr/>
          <a:lstStyle/>
          <a:p>
            <a:fld id="{17918391-D411-FE40-AAD7-861AE5233E0E}" type="slidenum">
              <a:rPr lang="en-US" smtClean="0"/>
              <a:pPr/>
              <a:t>14</a:t>
            </a:fld>
            <a:endParaRPr lang="en-US" dirty="0"/>
          </a:p>
        </p:txBody>
      </p:sp>
      <p:pic>
        <p:nvPicPr>
          <p:cNvPr id="11" name="Picture 10"/>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3570314" y="1080000"/>
            <a:ext cx="5051373" cy="600441"/>
          </a:xfrm>
          <a:prstGeom prst="rect">
            <a:avLst/>
          </a:prstGeom>
        </p:spPr>
      </p:pic>
      <p:pic>
        <p:nvPicPr>
          <p:cNvPr id="8" name="Picture 7"/>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4200432" y="3418607"/>
            <a:ext cx="3791136" cy="581218"/>
          </a:xfrm>
          <a:prstGeom prst="rect">
            <a:avLst/>
          </a:prstGeom>
        </p:spPr>
      </p:pic>
      <p:grpSp>
        <p:nvGrpSpPr>
          <p:cNvPr id="16" name="Group 15"/>
          <p:cNvGrpSpPr/>
          <p:nvPr/>
        </p:nvGrpSpPr>
        <p:grpSpPr>
          <a:xfrm>
            <a:off x="288000" y="2736000"/>
            <a:ext cx="11520000" cy="3240000"/>
            <a:chOff x="288000" y="2736000"/>
            <a:chExt cx="11520000" cy="3240000"/>
          </a:xfrm>
        </p:grpSpPr>
        <p:sp>
          <p:nvSpPr>
            <p:cNvPr id="18" name="Rounded Rectangle 17"/>
            <p:cNvSpPr/>
            <p:nvPr/>
          </p:nvSpPr>
          <p:spPr>
            <a:xfrm>
              <a:off x="288000" y="2736000"/>
              <a:ext cx="11520000" cy="3240000"/>
            </a:xfrm>
            <a:prstGeom prst="roundRect">
              <a:avLst>
                <a:gd name="adj" fmla="val 8251"/>
              </a:avLst>
            </a:prstGeom>
            <a:solidFill>
              <a:schemeClr val="lt1">
                <a:alpha val="95000"/>
              </a:schemeClr>
            </a:solidFill>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t"/>
            <a:lstStyle/>
            <a:p>
              <a:pPr marL="417150" lvl="1" indent="-342900" algn="just" defTabSz="457200">
                <a:lnSpc>
                  <a:spcPct val="100000"/>
                </a:lnSpc>
                <a:spcBef>
                  <a:spcPct val="20000"/>
                </a:spcBef>
                <a:buFont typeface="Arial" panose="020B0604020202020204" pitchFamily="34" charset="0"/>
                <a:buChar char="•"/>
                <a:defRPr/>
              </a:pPr>
              <a:r>
                <a:rPr lang="en-US" sz="2000" dirty="0"/>
                <a:t>We can also describe it as a </a:t>
              </a:r>
              <a:r>
                <a:rPr lang="en-US" sz="2000" b="1" dirty="0">
                  <a:solidFill>
                    <a:srgbClr val="C00000"/>
                  </a:solidFill>
                </a:rPr>
                <a:t>transfer function in frequency domain</a:t>
              </a:r>
            </a:p>
            <a:p>
              <a:pPr marL="760050" lvl="2" indent="-342900" algn="just" defTabSz="457200">
                <a:lnSpc>
                  <a:spcPct val="100000"/>
                </a:lnSpc>
                <a:spcBef>
                  <a:spcPct val="20000"/>
                </a:spcBef>
                <a:buFont typeface="Calibri" panose="020F0502020204030204" pitchFamily="34" charset="0"/>
                <a:buChar char="→"/>
                <a:defRPr/>
              </a:pPr>
              <a:r>
                <a:rPr lang="en-US" dirty="0"/>
                <a:t>This is the definition of </a:t>
              </a:r>
              <a:r>
                <a:rPr lang="en-US" b="1" dirty="0">
                  <a:solidFill>
                    <a:srgbClr val="C00000"/>
                  </a:solidFill>
                </a:rPr>
                <a:t>transverse beam coupling impedance</a:t>
              </a:r>
              <a:r>
                <a:rPr lang="en-US" b="1" dirty="0">
                  <a:solidFill>
                    <a:srgbClr val="FF0000"/>
                  </a:solidFill>
                </a:rPr>
                <a:t> </a:t>
              </a:r>
              <a:r>
                <a:rPr lang="en-US" dirty="0"/>
                <a:t>of the element under study</a:t>
              </a:r>
            </a:p>
          </p:txBody>
        </p:sp>
        <p:grpSp>
          <p:nvGrpSpPr>
            <p:cNvPr id="19" name="Group 18"/>
            <p:cNvGrpSpPr/>
            <p:nvPr/>
          </p:nvGrpSpPr>
          <p:grpSpPr>
            <a:xfrm>
              <a:off x="3972000" y="3960000"/>
              <a:ext cx="4164235" cy="1503406"/>
              <a:chOff x="3972000" y="4536000"/>
              <a:chExt cx="4164235" cy="1503406"/>
            </a:xfrm>
          </p:grpSpPr>
          <p:pic>
            <p:nvPicPr>
              <p:cNvPr id="20" name="Picture 19"/>
              <p:cNvPicPr>
                <a:picLocks noChangeAspect="1"/>
              </p:cNvPicPr>
              <p:nvPr>
                <p:custDataLst>
                  <p:tags r:id="rId3"/>
                </p:custDataLst>
              </p:nvPr>
            </p:nvPicPr>
            <p:blipFill>
              <a:blip r:embed="rId7" cstate="print">
                <a:extLst>
                  <a:ext uri="{28A0092B-C50C-407E-A947-70E740481C1C}">
                    <a14:useLocalDpi xmlns:a14="http://schemas.microsoft.com/office/drawing/2010/main" val="0"/>
                  </a:ext>
                </a:extLst>
              </a:blip>
              <a:stretch>
                <a:fillRect/>
              </a:stretch>
            </p:blipFill>
            <p:spPr>
              <a:xfrm>
                <a:off x="4057804" y="4536000"/>
                <a:ext cx="4078431" cy="1503406"/>
              </a:xfrm>
              <a:prstGeom prst="rect">
                <a:avLst/>
              </a:prstGeom>
            </p:spPr>
          </p:pic>
          <p:sp>
            <p:nvSpPr>
              <p:cNvPr id="22" name="Rectangle 21"/>
              <p:cNvSpPr/>
              <p:nvPr/>
            </p:nvSpPr>
            <p:spPr>
              <a:xfrm>
                <a:off x="3972000" y="4536000"/>
                <a:ext cx="756000" cy="576000"/>
              </a:xfrm>
              <a:prstGeom prst="rect">
                <a:avLst/>
              </a:prstGeom>
              <a:noFill/>
              <a:ln w="254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5556000" y="4536000"/>
                <a:ext cx="720000" cy="576000"/>
              </a:xfrm>
              <a:prstGeom prst="rect">
                <a:avLst/>
              </a:prstGeom>
              <a:noFill/>
              <a:ln w="254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Arrow Connector 23"/>
              <p:cNvCxnSpPr/>
              <p:nvPr/>
            </p:nvCxnSpPr>
            <p:spPr>
              <a:xfrm>
                <a:off x="4319854" y="5112000"/>
                <a:ext cx="30146" cy="604735"/>
              </a:xfrm>
              <a:prstGeom prst="straightConnector1">
                <a:avLst/>
              </a:prstGeom>
              <a:ln w="254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5916000" y="5112000"/>
                <a:ext cx="360000" cy="604735"/>
              </a:xfrm>
              <a:prstGeom prst="straightConnector1">
                <a:avLst/>
              </a:prstGeom>
              <a:ln w="25400">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476713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5" end="5"/>
                                            </p:txEl>
                                          </p:spTgt>
                                        </p:tgtEl>
                                        <p:attrNameLst>
                                          <p:attrName>style.visibility</p:attrName>
                                        </p:attrNameLst>
                                      </p:cBhvr>
                                      <p:to>
                                        <p:strVal val="visible"/>
                                      </p:to>
                                    </p:set>
                                    <p:animEffect transition="in" filter="fade">
                                      <p:cBhvr>
                                        <p:cTn id="10" dur="500"/>
                                        <p:tgtEl>
                                          <p:spTgt spid="3">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Transverse wake functions</a:t>
            </a:r>
          </a:p>
        </p:txBody>
      </p:sp>
      <p:sp>
        <p:nvSpPr>
          <p:cNvPr id="11" name="Content Placeholder 10"/>
          <p:cNvSpPr>
            <a:spLocks noGrp="1"/>
          </p:cNvSpPr>
          <p:nvPr>
            <p:ph idx="1"/>
          </p:nvPr>
        </p:nvSpPr>
        <p:spPr>
          <a:xfrm>
            <a:off x="336000" y="4068000"/>
            <a:ext cx="11520000" cy="1980000"/>
          </a:xfrm>
        </p:spPr>
        <p:txBody>
          <a:bodyPr>
            <a:normAutofit/>
          </a:bodyPr>
          <a:lstStyle/>
          <a:p>
            <a:endParaRPr lang="en-US" sz="1800" dirty="0"/>
          </a:p>
          <a:p>
            <a:r>
              <a:rPr lang="en-US" sz="1800" dirty="0"/>
              <a:t>Transverse wake fields</a:t>
            </a:r>
          </a:p>
          <a:p>
            <a:endParaRPr lang="en-US" sz="1800" dirty="0"/>
          </a:p>
        </p:txBody>
      </p:sp>
      <p:sp>
        <p:nvSpPr>
          <p:cNvPr id="4" name="Date Placeholder 3"/>
          <p:cNvSpPr>
            <a:spLocks noGrp="1"/>
          </p:cNvSpPr>
          <p:nvPr>
            <p:ph type="dt" sz="half" idx="10"/>
          </p:nvPr>
        </p:nvSpPr>
        <p:spPr>
          <a:prstGeom prst="rect">
            <a:avLst/>
          </a:prstGeom>
        </p:spPr>
        <p:txBody>
          <a:bodyPr/>
          <a:lstStyle/>
          <a:p>
            <a:r>
              <a:rPr lang="de-CH"/>
              <a:t>28. September 2022</a:t>
            </a:r>
            <a:endParaRPr lang="en-US" dirty="0"/>
          </a:p>
        </p:txBody>
      </p:sp>
      <p:sp>
        <p:nvSpPr>
          <p:cNvPr id="5" name="Footer Placeholder 4"/>
          <p:cNvSpPr>
            <a:spLocks noGrp="1"/>
          </p:cNvSpPr>
          <p:nvPr>
            <p:ph type="ftr" sz="quarter" idx="11"/>
          </p:nvPr>
        </p:nvSpPr>
        <p:spPr>
          <a:prstGeom prst="rect">
            <a:avLst/>
          </a:prstGeom>
        </p:spPr>
        <p:txBody>
          <a:bodyPr/>
          <a:lstStyle/>
          <a:p>
            <a:r>
              <a:rPr lang="fr-FR"/>
              <a:t>Kevin Li - Collective effects III - Kaunas</a:t>
            </a:r>
            <a:endParaRPr lang="en-US" dirty="0"/>
          </a:p>
        </p:txBody>
      </p:sp>
      <p:sp>
        <p:nvSpPr>
          <p:cNvPr id="6" name="Slide Number Placeholder 5"/>
          <p:cNvSpPr>
            <a:spLocks noGrp="1"/>
          </p:cNvSpPr>
          <p:nvPr>
            <p:ph type="sldNum" sz="quarter" idx="12"/>
          </p:nvPr>
        </p:nvSpPr>
        <p:spPr>
          <a:prstGeom prst="rect">
            <a:avLst/>
          </a:prstGeom>
        </p:spPr>
        <p:txBody>
          <a:bodyPr/>
          <a:lstStyle/>
          <a:p>
            <a:fld id="{17918391-D411-FE40-AAD7-861AE5233E0E}" type="slidenum">
              <a:rPr lang="en-US" smtClean="0"/>
              <a:pPr/>
              <a:t>15</a:t>
            </a:fld>
            <a:endParaRPr lang="en-US" dirty="0"/>
          </a:p>
        </p:txBody>
      </p:sp>
      <p:grpSp>
        <p:nvGrpSpPr>
          <p:cNvPr id="8" name="Group 7"/>
          <p:cNvGrpSpPr/>
          <p:nvPr/>
        </p:nvGrpSpPr>
        <p:grpSpPr>
          <a:xfrm>
            <a:off x="1740000" y="900001"/>
            <a:ext cx="7645658" cy="2908275"/>
            <a:chOff x="152400" y="896947"/>
            <a:chExt cx="7645658" cy="2908275"/>
          </a:xfrm>
        </p:grpSpPr>
        <p:cxnSp>
          <p:nvCxnSpPr>
            <p:cNvPr id="65" name="Straight Arrow Connector 64"/>
            <p:cNvCxnSpPr/>
            <p:nvPr/>
          </p:nvCxnSpPr>
          <p:spPr>
            <a:xfrm>
              <a:off x="195803" y="2485039"/>
              <a:ext cx="7424197" cy="1588"/>
            </a:xfrm>
            <a:prstGeom prst="straightConnector1">
              <a:avLst/>
            </a:prstGeom>
            <a:ln w="19050" cap="flat" cmpd="sng" algn="ctr">
              <a:solidFill>
                <a:srgbClr val="004078"/>
              </a:solidFill>
              <a:prstDash val="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66" name="Freeform 11"/>
            <p:cNvSpPr>
              <a:spLocks/>
            </p:cNvSpPr>
            <p:nvPr/>
          </p:nvSpPr>
          <p:spPr bwMode="auto">
            <a:xfrm>
              <a:off x="2538020" y="2828909"/>
              <a:ext cx="1367185" cy="976313"/>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57150" cmpd="sng">
              <a:solidFill>
                <a:srgbClr val="868686"/>
              </a:solidFill>
              <a:round/>
              <a:headEnd/>
              <a:tailEnd/>
            </a:ln>
          </p:spPr>
          <p:txBody>
            <a:bodyPr wrap="none" anchor="ctr">
              <a:prstTxWarp prst="textNoShape">
                <a:avLst/>
              </a:prstTxWarp>
            </a:bodyPr>
            <a:lstStyle/>
            <a:p>
              <a:endParaRPr lang="en-US"/>
            </a:p>
          </p:txBody>
        </p:sp>
        <p:sp>
          <p:nvSpPr>
            <p:cNvPr id="67" name="Freeform 16"/>
            <p:cNvSpPr>
              <a:spLocks/>
            </p:cNvSpPr>
            <p:nvPr/>
          </p:nvSpPr>
          <p:spPr bwMode="auto">
            <a:xfrm flipV="1">
              <a:off x="2538020" y="1136634"/>
              <a:ext cx="1367185" cy="976313"/>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57150" cmpd="sng">
              <a:solidFill>
                <a:srgbClr val="868686"/>
              </a:solidFill>
              <a:round/>
              <a:headEnd/>
              <a:tailEnd/>
            </a:ln>
          </p:spPr>
          <p:txBody>
            <a:bodyPr wrap="none" anchor="ctr">
              <a:prstTxWarp prst="textNoShape">
                <a:avLst/>
              </a:prstTxWarp>
            </a:bodyPr>
            <a:lstStyle/>
            <a:p>
              <a:endParaRPr lang="en-US"/>
            </a:p>
          </p:txBody>
        </p:sp>
        <p:cxnSp>
          <p:nvCxnSpPr>
            <p:cNvPr id="68" name="Straight Connector 67"/>
            <p:cNvCxnSpPr>
              <a:stCxn id="67" idx="0"/>
            </p:cNvCxnSpPr>
            <p:nvPr/>
          </p:nvCxnSpPr>
          <p:spPr>
            <a:xfrm flipH="1" flipV="1">
              <a:off x="152400" y="2111591"/>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flipH="1" flipV="1">
              <a:off x="152400" y="2827553"/>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grpSp>
          <p:nvGrpSpPr>
            <p:cNvPr id="98" name="Group 94"/>
            <p:cNvGrpSpPr/>
            <p:nvPr/>
          </p:nvGrpSpPr>
          <p:grpSpPr>
            <a:xfrm>
              <a:off x="2555534" y="1204113"/>
              <a:ext cx="1312862" cy="2549525"/>
              <a:chOff x="2555534" y="1448897"/>
              <a:chExt cx="1312862" cy="2549525"/>
            </a:xfrm>
          </p:grpSpPr>
          <p:sp>
            <p:nvSpPr>
              <p:cNvPr id="119" name="Freeform 90"/>
              <p:cNvSpPr>
                <a:spLocks/>
              </p:cNvSpPr>
              <p:nvPr/>
            </p:nvSpPr>
            <p:spPr bwMode="auto">
              <a:xfrm>
                <a:off x="2631734" y="1644159"/>
                <a:ext cx="639763" cy="228600"/>
              </a:xfrm>
              <a:custGeom>
                <a:avLst/>
                <a:gdLst>
                  <a:gd name="T0" fmla="*/ 0 w 480"/>
                  <a:gd name="T1" fmla="*/ 144 h 168"/>
                  <a:gd name="T2" fmla="*/ 240 w 480"/>
                  <a:gd name="T3" fmla="*/ 144 h 168"/>
                  <a:gd name="T4" fmla="*/ 480 w 480"/>
                  <a:gd name="T5" fmla="*/ 0 h 168"/>
                  <a:gd name="T6" fmla="*/ 0 60000 65536"/>
                  <a:gd name="T7" fmla="*/ 0 60000 65536"/>
                  <a:gd name="T8" fmla="*/ 0 60000 65536"/>
                  <a:gd name="T9" fmla="*/ 0 w 480"/>
                  <a:gd name="T10" fmla="*/ 0 h 168"/>
                  <a:gd name="T11" fmla="*/ 480 w 480"/>
                  <a:gd name="T12" fmla="*/ 168 h 168"/>
                </a:gdLst>
                <a:ahLst/>
                <a:cxnLst>
                  <a:cxn ang="T6">
                    <a:pos x="T0" y="T1"/>
                  </a:cxn>
                  <a:cxn ang="T7">
                    <a:pos x="T2" y="T3"/>
                  </a:cxn>
                  <a:cxn ang="T8">
                    <a:pos x="T4" y="T5"/>
                  </a:cxn>
                </a:cxnLst>
                <a:rect l="T9" t="T10" r="T11" b="T12"/>
                <a:pathLst>
                  <a:path w="480" h="168">
                    <a:moveTo>
                      <a:pt x="0" y="144"/>
                    </a:moveTo>
                    <a:cubicBezTo>
                      <a:pt x="80" y="156"/>
                      <a:pt x="160" y="168"/>
                      <a:pt x="240" y="144"/>
                    </a:cubicBezTo>
                    <a:cubicBezTo>
                      <a:pt x="320" y="120"/>
                      <a:pt x="440" y="24"/>
                      <a:pt x="48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0" name="Freeform 91"/>
              <p:cNvSpPr>
                <a:spLocks/>
              </p:cNvSpPr>
              <p:nvPr/>
            </p:nvSpPr>
            <p:spPr bwMode="auto">
              <a:xfrm>
                <a:off x="2685709" y="1513984"/>
                <a:ext cx="520700" cy="152400"/>
              </a:xfrm>
              <a:custGeom>
                <a:avLst/>
                <a:gdLst>
                  <a:gd name="T0" fmla="*/ 0 w 384"/>
                  <a:gd name="T1" fmla="*/ 96 h 112"/>
                  <a:gd name="T2" fmla="*/ 192 w 384"/>
                  <a:gd name="T3" fmla="*/ 96 h 112"/>
                  <a:gd name="T4" fmla="*/ 384 w 384"/>
                  <a:gd name="T5" fmla="*/ 0 h 112"/>
                  <a:gd name="T6" fmla="*/ 0 60000 65536"/>
                  <a:gd name="T7" fmla="*/ 0 60000 65536"/>
                  <a:gd name="T8" fmla="*/ 0 60000 65536"/>
                  <a:gd name="T9" fmla="*/ 0 w 384"/>
                  <a:gd name="T10" fmla="*/ 0 h 112"/>
                  <a:gd name="T11" fmla="*/ 384 w 384"/>
                  <a:gd name="T12" fmla="*/ 112 h 112"/>
                </a:gdLst>
                <a:ahLst/>
                <a:cxnLst>
                  <a:cxn ang="T6">
                    <a:pos x="T0" y="T1"/>
                  </a:cxn>
                  <a:cxn ang="T7">
                    <a:pos x="T2" y="T3"/>
                  </a:cxn>
                  <a:cxn ang="T8">
                    <a:pos x="T4" y="T5"/>
                  </a:cxn>
                </a:cxnLst>
                <a:rect l="T9" t="T10" r="T11" b="T12"/>
                <a:pathLst>
                  <a:path w="384" h="112">
                    <a:moveTo>
                      <a:pt x="0" y="96"/>
                    </a:moveTo>
                    <a:cubicBezTo>
                      <a:pt x="64" y="104"/>
                      <a:pt x="128" y="112"/>
                      <a:pt x="192" y="96"/>
                    </a:cubicBezTo>
                    <a:cubicBezTo>
                      <a:pt x="256" y="80"/>
                      <a:pt x="352" y="16"/>
                      <a:pt x="384"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1" name="Freeform 92"/>
              <p:cNvSpPr>
                <a:spLocks/>
              </p:cNvSpPr>
              <p:nvPr/>
            </p:nvSpPr>
            <p:spPr bwMode="auto">
              <a:xfrm>
                <a:off x="2815884" y="1448897"/>
                <a:ext cx="325438" cy="76200"/>
              </a:xfrm>
              <a:custGeom>
                <a:avLst/>
                <a:gdLst>
                  <a:gd name="T0" fmla="*/ 0 w 240"/>
                  <a:gd name="T1" fmla="*/ 48 h 56"/>
                  <a:gd name="T2" fmla="*/ 144 w 240"/>
                  <a:gd name="T3" fmla="*/ 48 h 56"/>
                  <a:gd name="T4" fmla="*/ 240 w 240"/>
                  <a:gd name="T5" fmla="*/ 0 h 56"/>
                  <a:gd name="T6" fmla="*/ 0 60000 65536"/>
                  <a:gd name="T7" fmla="*/ 0 60000 65536"/>
                  <a:gd name="T8" fmla="*/ 0 60000 65536"/>
                  <a:gd name="T9" fmla="*/ 0 w 240"/>
                  <a:gd name="T10" fmla="*/ 0 h 56"/>
                  <a:gd name="T11" fmla="*/ 240 w 240"/>
                  <a:gd name="T12" fmla="*/ 56 h 56"/>
                </a:gdLst>
                <a:ahLst/>
                <a:cxnLst>
                  <a:cxn ang="T6">
                    <a:pos x="T0" y="T1"/>
                  </a:cxn>
                  <a:cxn ang="T7">
                    <a:pos x="T2" y="T3"/>
                  </a:cxn>
                  <a:cxn ang="T8">
                    <a:pos x="T4" y="T5"/>
                  </a:cxn>
                </a:cxnLst>
                <a:rect l="T9" t="T10" r="T11" b="T12"/>
                <a:pathLst>
                  <a:path w="240" h="56">
                    <a:moveTo>
                      <a:pt x="0" y="48"/>
                    </a:moveTo>
                    <a:cubicBezTo>
                      <a:pt x="52" y="52"/>
                      <a:pt x="104" y="56"/>
                      <a:pt x="144" y="48"/>
                    </a:cubicBezTo>
                    <a:cubicBezTo>
                      <a:pt x="184" y="40"/>
                      <a:pt x="212" y="20"/>
                      <a:pt x="24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2" name="Freeform 93"/>
              <p:cNvSpPr>
                <a:spLocks/>
              </p:cNvSpPr>
              <p:nvPr/>
            </p:nvSpPr>
            <p:spPr bwMode="auto">
              <a:xfrm rot="10800000" flipV="1">
                <a:off x="2555534" y="3141172"/>
                <a:ext cx="1299943" cy="215534"/>
              </a:xfrm>
              <a:custGeom>
                <a:avLst/>
                <a:gdLst>
                  <a:gd name="T0" fmla="*/ 0 w 1008"/>
                  <a:gd name="T1" fmla="*/ 152 h 152"/>
                  <a:gd name="T2" fmla="*/ 480 w 1008"/>
                  <a:gd name="T3" fmla="*/ 8 h 152"/>
                  <a:gd name="T4" fmla="*/ 1008 w 1008"/>
                  <a:gd name="T5" fmla="*/ 104 h 152"/>
                  <a:gd name="T6" fmla="*/ 0 60000 65536"/>
                  <a:gd name="T7" fmla="*/ 0 60000 65536"/>
                  <a:gd name="T8" fmla="*/ 0 60000 65536"/>
                  <a:gd name="T9" fmla="*/ 0 w 1008"/>
                  <a:gd name="T10" fmla="*/ 0 h 152"/>
                  <a:gd name="T11" fmla="*/ 1008 w 1008"/>
                  <a:gd name="T12" fmla="*/ 152 h 152"/>
                </a:gdLst>
                <a:ahLst/>
                <a:cxnLst>
                  <a:cxn ang="T6">
                    <a:pos x="T0" y="T1"/>
                  </a:cxn>
                  <a:cxn ang="T7">
                    <a:pos x="T2" y="T3"/>
                  </a:cxn>
                  <a:cxn ang="T8">
                    <a:pos x="T4" y="T5"/>
                  </a:cxn>
                </a:cxnLst>
                <a:rect l="T9" t="T10" r="T11" b="T12"/>
                <a:pathLst>
                  <a:path w="1008" h="152">
                    <a:moveTo>
                      <a:pt x="0" y="152"/>
                    </a:moveTo>
                    <a:cubicBezTo>
                      <a:pt x="156" y="84"/>
                      <a:pt x="312" y="16"/>
                      <a:pt x="480" y="8"/>
                    </a:cubicBezTo>
                    <a:cubicBezTo>
                      <a:pt x="648" y="0"/>
                      <a:pt x="828" y="52"/>
                      <a:pt x="1008" y="104"/>
                    </a:cubicBezTo>
                  </a:path>
                </a:pathLst>
              </a:custGeom>
              <a:noFill/>
              <a:ln w="9525">
                <a:solidFill>
                  <a:srgbClr val="00559F"/>
                </a:solidFill>
                <a:round/>
                <a:headEnd type="arrow"/>
                <a:tailEnd type="none" w="med" len="med"/>
              </a:ln>
            </p:spPr>
            <p:txBody>
              <a:bodyPr wrap="none" anchor="ctr">
                <a:prstTxWarp prst="textNoShape">
                  <a:avLst/>
                </a:prstTxWarp>
              </a:bodyPr>
              <a:lstStyle/>
              <a:p>
                <a:endParaRPr lang="en-US"/>
              </a:p>
            </p:txBody>
          </p:sp>
          <p:sp>
            <p:nvSpPr>
              <p:cNvPr id="123" name="Freeform 94"/>
              <p:cNvSpPr>
                <a:spLocks/>
              </p:cNvSpPr>
              <p:nvPr/>
            </p:nvSpPr>
            <p:spPr bwMode="auto">
              <a:xfrm flipV="1">
                <a:off x="2620622" y="3596784"/>
                <a:ext cx="650875" cy="228600"/>
              </a:xfrm>
              <a:custGeom>
                <a:avLst/>
                <a:gdLst>
                  <a:gd name="T0" fmla="*/ 0 w 480"/>
                  <a:gd name="T1" fmla="*/ 144 h 168"/>
                  <a:gd name="T2" fmla="*/ 240 w 480"/>
                  <a:gd name="T3" fmla="*/ 144 h 168"/>
                  <a:gd name="T4" fmla="*/ 480 w 480"/>
                  <a:gd name="T5" fmla="*/ 0 h 168"/>
                  <a:gd name="T6" fmla="*/ 0 60000 65536"/>
                  <a:gd name="T7" fmla="*/ 0 60000 65536"/>
                  <a:gd name="T8" fmla="*/ 0 60000 65536"/>
                  <a:gd name="T9" fmla="*/ 0 w 480"/>
                  <a:gd name="T10" fmla="*/ 0 h 168"/>
                  <a:gd name="T11" fmla="*/ 480 w 480"/>
                  <a:gd name="T12" fmla="*/ 168 h 168"/>
                </a:gdLst>
                <a:ahLst/>
                <a:cxnLst>
                  <a:cxn ang="T6">
                    <a:pos x="T0" y="T1"/>
                  </a:cxn>
                  <a:cxn ang="T7">
                    <a:pos x="T2" y="T3"/>
                  </a:cxn>
                  <a:cxn ang="T8">
                    <a:pos x="T4" y="T5"/>
                  </a:cxn>
                </a:cxnLst>
                <a:rect l="T9" t="T10" r="T11" b="T12"/>
                <a:pathLst>
                  <a:path w="480" h="168">
                    <a:moveTo>
                      <a:pt x="0" y="144"/>
                    </a:moveTo>
                    <a:cubicBezTo>
                      <a:pt x="80" y="156"/>
                      <a:pt x="160" y="168"/>
                      <a:pt x="240" y="144"/>
                    </a:cubicBezTo>
                    <a:cubicBezTo>
                      <a:pt x="320" y="120"/>
                      <a:pt x="440" y="24"/>
                      <a:pt x="48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4" name="Freeform 96"/>
              <p:cNvSpPr>
                <a:spLocks/>
              </p:cNvSpPr>
              <p:nvPr/>
            </p:nvSpPr>
            <p:spPr bwMode="auto">
              <a:xfrm flipV="1">
                <a:off x="2815884" y="3922222"/>
                <a:ext cx="325438" cy="76200"/>
              </a:xfrm>
              <a:custGeom>
                <a:avLst/>
                <a:gdLst>
                  <a:gd name="T0" fmla="*/ 0 w 240"/>
                  <a:gd name="T1" fmla="*/ 48 h 56"/>
                  <a:gd name="T2" fmla="*/ 144 w 240"/>
                  <a:gd name="T3" fmla="*/ 48 h 56"/>
                  <a:gd name="T4" fmla="*/ 240 w 240"/>
                  <a:gd name="T5" fmla="*/ 0 h 56"/>
                  <a:gd name="T6" fmla="*/ 0 60000 65536"/>
                  <a:gd name="T7" fmla="*/ 0 60000 65536"/>
                  <a:gd name="T8" fmla="*/ 0 60000 65536"/>
                  <a:gd name="T9" fmla="*/ 0 w 240"/>
                  <a:gd name="T10" fmla="*/ 0 h 56"/>
                  <a:gd name="T11" fmla="*/ 240 w 240"/>
                  <a:gd name="T12" fmla="*/ 56 h 56"/>
                </a:gdLst>
                <a:ahLst/>
                <a:cxnLst>
                  <a:cxn ang="T6">
                    <a:pos x="T0" y="T1"/>
                  </a:cxn>
                  <a:cxn ang="T7">
                    <a:pos x="T2" y="T3"/>
                  </a:cxn>
                  <a:cxn ang="T8">
                    <a:pos x="T4" y="T5"/>
                  </a:cxn>
                </a:cxnLst>
                <a:rect l="T9" t="T10" r="T11" b="T12"/>
                <a:pathLst>
                  <a:path w="240" h="56">
                    <a:moveTo>
                      <a:pt x="0" y="48"/>
                    </a:moveTo>
                    <a:cubicBezTo>
                      <a:pt x="52" y="52"/>
                      <a:pt x="104" y="56"/>
                      <a:pt x="144" y="48"/>
                    </a:cubicBezTo>
                    <a:cubicBezTo>
                      <a:pt x="184" y="40"/>
                      <a:pt x="212" y="20"/>
                      <a:pt x="24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5" name="Freeform 42"/>
              <p:cNvSpPr>
                <a:spLocks/>
              </p:cNvSpPr>
              <p:nvPr/>
            </p:nvSpPr>
            <p:spPr bwMode="auto">
              <a:xfrm rot="10800000">
                <a:off x="2562757" y="2177322"/>
                <a:ext cx="1305639" cy="181443"/>
              </a:xfrm>
              <a:custGeom>
                <a:avLst/>
                <a:gdLst>
                  <a:gd name="T0" fmla="*/ 0 w 1008"/>
                  <a:gd name="T1" fmla="*/ 152 h 152"/>
                  <a:gd name="T2" fmla="*/ 480 w 1008"/>
                  <a:gd name="T3" fmla="*/ 8 h 152"/>
                  <a:gd name="T4" fmla="*/ 1008 w 1008"/>
                  <a:gd name="T5" fmla="*/ 104 h 152"/>
                  <a:gd name="T6" fmla="*/ 0 60000 65536"/>
                  <a:gd name="T7" fmla="*/ 0 60000 65536"/>
                  <a:gd name="T8" fmla="*/ 0 60000 65536"/>
                  <a:gd name="T9" fmla="*/ 0 w 1008"/>
                  <a:gd name="T10" fmla="*/ 0 h 152"/>
                  <a:gd name="T11" fmla="*/ 1008 w 1008"/>
                  <a:gd name="T12" fmla="*/ 152 h 152"/>
                </a:gdLst>
                <a:ahLst/>
                <a:cxnLst>
                  <a:cxn ang="T6">
                    <a:pos x="T0" y="T1"/>
                  </a:cxn>
                  <a:cxn ang="T7">
                    <a:pos x="T2" y="T3"/>
                  </a:cxn>
                  <a:cxn ang="T8">
                    <a:pos x="T4" y="T5"/>
                  </a:cxn>
                </a:cxnLst>
                <a:rect l="T9" t="T10" r="T11" b="T12"/>
                <a:pathLst>
                  <a:path w="1008" h="152">
                    <a:moveTo>
                      <a:pt x="0" y="152"/>
                    </a:moveTo>
                    <a:cubicBezTo>
                      <a:pt x="156" y="84"/>
                      <a:pt x="312" y="16"/>
                      <a:pt x="480" y="8"/>
                    </a:cubicBezTo>
                    <a:cubicBezTo>
                      <a:pt x="648" y="0"/>
                      <a:pt x="828" y="52"/>
                      <a:pt x="1008" y="104"/>
                    </a:cubicBezTo>
                  </a:path>
                </a:pathLst>
              </a:custGeom>
              <a:noFill/>
              <a:ln w="9525">
                <a:solidFill>
                  <a:srgbClr val="00559F"/>
                </a:solidFill>
                <a:round/>
                <a:headEnd type="arrow"/>
                <a:tailEnd type="none" w="med" len="med"/>
              </a:ln>
            </p:spPr>
            <p:txBody>
              <a:bodyPr wrap="none" anchor="ctr">
                <a:prstTxWarp prst="textNoShape">
                  <a:avLst/>
                </a:prstTxWarp>
              </a:bodyPr>
              <a:lstStyle/>
              <a:p>
                <a:endParaRPr lang="en-US"/>
              </a:p>
            </p:txBody>
          </p:sp>
          <p:sp>
            <p:nvSpPr>
              <p:cNvPr id="126" name="Freeform 95"/>
              <p:cNvSpPr>
                <a:spLocks/>
              </p:cNvSpPr>
              <p:nvPr/>
            </p:nvSpPr>
            <p:spPr bwMode="auto">
              <a:xfrm flipV="1">
                <a:off x="2685709" y="3749184"/>
                <a:ext cx="520700" cy="152400"/>
              </a:xfrm>
              <a:custGeom>
                <a:avLst/>
                <a:gdLst>
                  <a:gd name="T0" fmla="*/ 0 w 384"/>
                  <a:gd name="T1" fmla="*/ 96 h 112"/>
                  <a:gd name="T2" fmla="*/ 192 w 384"/>
                  <a:gd name="T3" fmla="*/ 96 h 112"/>
                  <a:gd name="T4" fmla="*/ 384 w 384"/>
                  <a:gd name="T5" fmla="*/ 0 h 112"/>
                  <a:gd name="T6" fmla="*/ 0 60000 65536"/>
                  <a:gd name="T7" fmla="*/ 0 60000 65536"/>
                  <a:gd name="T8" fmla="*/ 0 60000 65536"/>
                  <a:gd name="T9" fmla="*/ 0 w 384"/>
                  <a:gd name="T10" fmla="*/ 0 h 112"/>
                  <a:gd name="T11" fmla="*/ 384 w 384"/>
                  <a:gd name="T12" fmla="*/ 112 h 112"/>
                </a:gdLst>
                <a:ahLst/>
                <a:cxnLst>
                  <a:cxn ang="T6">
                    <a:pos x="T0" y="T1"/>
                  </a:cxn>
                  <a:cxn ang="T7">
                    <a:pos x="T2" y="T3"/>
                  </a:cxn>
                  <a:cxn ang="T8">
                    <a:pos x="T4" y="T5"/>
                  </a:cxn>
                </a:cxnLst>
                <a:rect l="T9" t="T10" r="T11" b="T12"/>
                <a:pathLst>
                  <a:path w="384" h="112">
                    <a:moveTo>
                      <a:pt x="0" y="96"/>
                    </a:moveTo>
                    <a:cubicBezTo>
                      <a:pt x="64" y="104"/>
                      <a:pt x="128" y="112"/>
                      <a:pt x="192" y="96"/>
                    </a:cubicBezTo>
                    <a:cubicBezTo>
                      <a:pt x="256" y="80"/>
                      <a:pt x="352" y="16"/>
                      <a:pt x="384"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grpSp>
        <p:sp>
          <p:nvSpPr>
            <p:cNvPr id="127" name="Line 73"/>
            <p:cNvSpPr>
              <a:spLocks noChangeShapeType="1"/>
            </p:cNvSpPr>
            <p:nvPr/>
          </p:nvSpPr>
          <p:spPr bwMode="auto">
            <a:xfrm>
              <a:off x="195803" y="2128898"/>
              <a:ext cx="0" cy="715963"/>
            </a:xfrm>
            <a:prstGeom prst="line">
              <a:avLst/>
            </a:prstGeom>
            <a:noFill/>
            <a:ln w="12700" cap="flat" cmpd="sng" algn="ctr">
              <a:solidFill>
                <a:srgbClr val="3A3A3A"/>
              </a:solidFill>
              <a:prstDash val="solid"/>
              <a:round/>
              <a:headEnd type="stealth" w="med" len="med"/>
              <a:tailEnd type="stealth" w="med" len="med"/>
            </a:ln>
          </p:spPr>
          <p:txBody>
            <a:bodyPr wrap="none" anchor="ctr">
              <a:prstTxWarp prst="textNoShape">
                <a:avLst/>
              </a:prstTxWarp>
            </a:bodyPr>
            <a:lstStyle/>
            <a:p>
              <a:endParaRPr lang="en-US"/>
            </a:p>
          </p:txBody>
        </p:sp>
        <p:sp>
          <p:nvSpPr>
            <p:cNvPr id="128" name="Text Box 74"/>
            <p:cNvSpPr txBox="1">
              <a:spLocks noChangeArrowheads="1"/>
            </p:cNvSpPr>
            <p:nvPr/>
          </p:nvSpPr>
          <p:spPr bwMode="auto">
            <a:xfrm>
              <a:off x="152400" y="2499083"/>
              <a:ext cx="449162" cy="400110"/>
            </a:xfrm>
            <a:prstGeom prst="rect">
              <a:avLst/>
            </a:prstGeom>
            <a:noFill/>
            <a:ln w="9525">
              <a:noFill/>
              <a:miter lim="800000"/>
              <a:headEnd/>
              <a:tailEnd/>
            </a:ln>
          </p:spPr>
          <p:txBody>
            <a:bodyPr wrap="none">
              <a:prstTxWarp prst="textNoShape">
                <a:avLst/>
              </a:prstTxWarp>
              <a:spAutoFit/>
            </a:bodyPr>
            <a:lstStyle/>
            <a:p>
              <a:r>
                <a:rPr lang="de-DE" sz="2000" dirty="0">
                  <a:solidFill>
                    <a:schemeClr val="accent6">
                      <a:lumMod val="50000"/>
                    </a:schemeClr>
                  </a:solidFill>
                </a:rPr>
                <a:t>2b</a:t>
              </a:r>
            </a:p>
          </p:txBody>
        </p:sp>
        <p:cxnSp>
          <p:nvCxnSpPr>
            <p:cNvPr id="129" name="Straight Arrow Connector 128"/>
            <p:cNvCxnSpPr/>
            <p:nvPr/>
          </p:nvCxnSpPr>
          <p:spPr>
            <a:xfrm>
              <a:off x="1929235" y="952495"/>
              <a:ext cx="2609066" cy="1588"/>
            </a:xfrm>
            <a:prstGeom prst="straightConnector1">
              <a:avLst/>
            </a:prstGeom>
            <a:ln>
              <a:solidFill>
                <a:schemeClr val="accent6">
                  <a:lumMod val="75000"/>
                </a:schemeClr>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31" name="Oval 18 1"/>
            <p:cNvSpPr>
              <a:spLocks noChangeArrowheads="1"/>
            </p:cNvSpPr>
            <p:nvPr/>
          </p:nvSpPr>
          <p:spPr bwMode="auto">
            <a:xfrm>
              <a:off x="5544000" y="2196000"/>
              <a:ext cx="215996" cy="216000"/>
            </a:xfrm>
            <a:prstGeom prst="ellipse">
              <a:avLst/>
            </a:prstGeom>
            <a:solidFill>
              <a:schemeClr val="tx2"/>
            </a:solidFill>
            <a:ln>
              <a:solidFill>
                <a:schemeClr val="tx2"/>
              </a:solidFill>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prstTxWarp prst="textNoShape">
                <a:avLst/>
              </a:prstTxWarp>
            </a:bodyPr>
            <a:lstStyle/>
            <a:p>
              <a:endParaRPr lang="en-US"/>
            </a:p>
          </p:txBody>
        </p:sp>
        <p:sp>
          <p:nvSpPr>
            <p:cNvPr id="132" name="Oval 18 2"/>
            <p:cNvSpPr>
              <a:spLocks noChangeArrowheads="1"/>
            </p:cNvSpPr>
            <p:nvPr/>
          </p:nvSpPr>
          <p:spPr bwMode="auto">
            <a:xfrm>
              <a:off x="4428000" y="2520000"/>
              <a:ext cx="215999" cy="216000"/>
            </a:xfrm>
            <a:prstGeom prst="ellipse">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prstTxWarp prst="textNoShape">
                <a:avLst/>
              </a:prstTxWarp>
            </a:bodyPr>
            <a:lstStyle/>
            <a:p>
              <a:endParaRPr lang="en-US"/>
            </a:p>
          </p:txBody>
        </p:sp>
        <p:cxnSp>
          <p:nvCxnSpPr>
            <p:cNvPr id="133" name="Straight Arrow Connector 132"/>
            <p:cNvCxnSpPr/>
            <p:nvPr/>
          </p:nvCxnSpPr>
          <p:spPr>
            <a:xfrm>
              <a:off x="4686307" y="2482627"/>
              <a:ext cx="890266" cy="98"/>
            </a:xfrm>
            <a:prstGeom prst="straightConnector1">
              <a:avLst/>
            </a:prstGeom>
            <a:ln w="25400" cap="flat" cmpd="sng" algn="ctr">
              <a:solidFill>
                <a:srgbClr val="000000"/>
              </a:solidFill>
              <a:prstDash val="solid"/>
              <a:round/>
              <a:headEnd type="arrow"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34" name="TextBox 133"/>
            <p:cNvSpPr txBox="1"/>
            <p:nvPr/>
          </p:nvSpPr>
          <p:spPr>
            <a:xfrm>
              <a:off x="4964895" y="2382537"/>
              <a:ext cx="304800" cy="369332"/>
            </a:xfrm>
            <a:prstGeom prst="rect">
              <a:avLst/>
            </a:prstGeom>
            <a:noFill/>
          </p:spPr>
          <p:txBody>
            <a:bodyPr wrap="square" rtlCol="0">
              <a:spAutoFit/>
            </a:bodyPr>
            <a:lstStyle/>
            <a:p>
              <a:r>
                <a:rPr lang="en-US" dirty="0" err="1">
                  <a:solidFill>
                    <a:srgbClr val="262626"/>
                  </a:solidFill>
                </a:rPr>
                <a:t>z</a:t>
              </a:r>
              <a:endParaRPr lang="en-US" dirty="0">
                <a:solidFill>
                  <a:srgbClr val="262626"/>
                </a:solidFill>
              </a:endParaRPr>
            </a:p>
          </p:txBody>
        </p:sp>
        <p:cxnSp>
          <p:nvCxnSpPr>
            <p:cNvPr id="135" name="Straight Connector 134"/>
            <p:cNvCxnSpPr/>
            <p:nvPr/>
          </p:nvCxnSpPr>
          <p:spPr>
            <a:xfrm flipH="1" flipV="1">
              <a:off x="3905205" y="2110234"/>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905205" y="2828232"/>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sp>
          <p:nvSpPr>
            <p:cNvPr id="141" name="TextBox 140"/>
            <p:cNvSpPr txBox="1"/>
            <p:nvPr/>
          </p:nvSpPr>
          <p:spPr>
            <a:xfrm>
              <a:off x="3097201" y="896947"/>
              <a:ext cx="304800" cy="369332"/>
            </a:xfrm>
            <a:prstGeom prst="rect">
              <a:avLst/>
            </a:prstGeom>
            <a:noFill/>
            <a:ln>
              <a:noFill/>
            </a:ln>
          </p:spPr>
          <p:txBody>
            <a:bodyPr wrap="square" rtlCol="0">
              <a:spAutoFit/>
            </a:bodyPr>
            <a:lstStyle/>
            <a:p>
              <a:r>
                <a:rPr lang="en-US" dirty="0">
                  <a:solidFill>
                    <a:srgbClr val="262626"/>
                  </a:solidFill>
                </a:rPr>
                <a:t>L</a:t>
              </a:r>
            </a:p>
          </p:txBody>
        </p:sp>
        <p:cxnSp>
          <p:nvCxnSpPr>
            <p:cNvPr id="142" name="Straight Arrow Connector 141"/>
            <p:cNvCxnSpPr/>
            <p:nvPr/>
          </p:nvCxnSpPr>
          <p:spPr>
            <a:xfrm rot="5400000">
              <a:off x="6097567" y="2368752"/>
              <a:ext cx="283885" cy="1588"/>
            </a:xfrm>
            <a:prstGeom prst="straightConnector1">
              <a:avLst/>
            </a:prstGeom>
            <a:ln w="9525" cap="flat" cmpd="sng" algn="ctr">
              <a:solidFill>
                <a:srgbClr val="000000"/>
              </a:solidFill>
              <a:prstDash val="solid"/>
              <a:round/>
              <a:headEnd type="arrow"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43" name="TextBox 142"/>
            <p:cNvSpPr txBox="1"/>
            <p:nvPr/>
          </p:nvSpPr>
          <p:spPr>
            <a:xfrm>
              <a:off x="6274327" y="2094251"/>
              <a:ext cx="1332844" cy="323165"/>
            </a:xfrm>
            <a:prstGeom prst="rect">
              <a:avLst/>
            </a:prstGeom>
            <a:noFill/>
          </p:spPr>
          <p:txBody>
            <a:bodyPr wrap="square" rtlCol="0">
              <a:spAutoFit/>
            </a:bodyPr>
            <a:lstStyle/>
            <a:p>
              <a:r>
                <a:rPr lang="en-US" sz="1500" dirty="0">
                  <a:solidFill>
                    <a:srgbClr val="004078"/>
                  </a:solidFill>
                  <a:latin typeface="Symbol" charset="2"/>
                  <a:cs typeface="Symbol" charset="2"/>
                </a:rPr>
                <a:t>D</a:t>
              </a:r>
              <a:r>
                <a:rPr lang="en-US" sz="1500" dirty="0">
                  <a:solidFill>
                    <a:srgbClr val="004078"/>
                  </a:solidFill>
                </a:rPr>
                <a:t>x</a:t>
              </a:r>
              <a:r>
                <a:rPr lang="en-US" sz="1500" baseline="-25000" dirty="0">
                  <a:solidFill>
                    <a:srgbClr val="004078"/>
                  </a:solidFill>
                </a:rPr>
                <a:t>1</a:t>
              </a:r>
              <a:r>
                <a:rPr lang="en-US" sz="1500" dirty="0">
                  <a:solidFill>
                    <a:srgbClr val="004078"/>
                  </a:solidFill>
                </a:rPr>
                <a:t> (or </a:t>
              </a:r>
              <a:r>
                <a:rPr lang="en-US" sz="1500" dirty="0">
                  <a:solidFill>
                    <a:srgbClr val="004078"/>
                  </a:solidFill>
                  <a:latin typeface="Symbol" charset="2"/>
                  <a:cs typeface="Symbol" charset="2"/>
                </a:rPr>
                <a:t>D</a:t>
              </a:r>
              <a:r>
                <a:rPr lang="en-US" sz="1500" dirty="0">
                  <a:solidFill>
                    <a:srgbClr val="004078"/>
                  </a:solidFill>
                  <a:cs typeface="Symbol" charset="2"/>
                </a:rPr>
                <a:t>y</a:t>
              </a:r>
              <a:r>
                <a:rPr lang="en-US" sz="1500" baseline="-25000" dirty="0">
                  <a:solidFill>
                    <a:srgbClr val="004078"/>
                  </a:solidFill>
                  <a:cs typeface="Symbol" charset="2"/>
                </a:rPr>
                <a:t>1</a:t>
              </a:r>
              <a:r>
                <a:rPr lang="en-US" sz="1500" dirty="0">
                  <a:solidFill>
                    <a:srgbClr val="004078"/>
                  </a:solidFill>
                  <a:cs typeface="Symbol" charset="2"/>
                </a:rPr>
                <a:t>)</a:t>
              </a:r>
              <a:endParaRPr lang="en-US" sz="1500" dirty="0">
                <a:solidFill>
                  <a:srgbClr val="004078"/>
                </a:solidFill>
              </a:endParaRPr>
            </a:p>
          </p:txBody>
        </p:sp>
        <p:cxnSp>
          <p:nvCxnSpPr>
            <p:cNvPr id="144" name="Straight Arrow Connector 143"/>
            <p:cNvCxnSpPr/>
            <p:nvPr/>
          </p:nvCxnSpPr>
          <p:spPr>
            <a:xfrm rot="5400000">
              <a:off x="6335226" y="2589833"/>
              <a:ext cx="215999" cy="1588"/>
            </a:xfrm>
            <a:prstGeom prst="straightConnector1">
              <a:avLst/>
            </a:prstGeom>
            <a:ln w="9525" cap="flat" cmpd="sng" algn="ctr">
              <a:solidFill>
                <a:srgbClr val="000000"/>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45" name="TextBox 144"/>
            <p:cNvSpPr txBox="1"/>
            <p:nvPr/>
          </p:nvSpPr>
          <p:spPr>
            <a:xfrm>
              <a:off x="6465214" y="2516039"/>
              <a:ext cx="1332844" cy="323165"/>
            </a:xfrm>
            <a:prstGeom prst="rect">
              <a:avLst/>
            </a:prstGeom>
            <a:noFill/>
          </p:spPr>
          <p:txBody>
            <a:bodyPr wrap="square" rtlCol="0">
              <a:spAutoFit/>
            </a:bodyPr>
            <a:lstStyle/>
            <a:p>
              <a:r>
                <a:rPr lang="en-US" sz="1500" dirty="0">
                  <a:solidFill>
                    <a:srgbClr val="004078"/>
                  </a:solidFill>
                  <a:latin typeface="Symbol" charset="2"/>
                  <a:cs typeface="Symbol" charset="2"/>
                </a:rPr>
                <a:t>D</a:t>
              </a:r>
              <a:r>
                <a:rPr lang="en-US" sz="1500" dirty="0">
                  <a:solidFill>
                    <a:srgbClr val="004078"/>
                  </a:solidFill>
                </a:rPr>
                <a:t>x</a:t>
              </a:r>
              <a:r>
                <a:rPr lang="en-US" sz="1500" baseline="-25000" dirty="0">
                  <a:solidFill>
                    <a:srgbClr val="004078"/>
                  </a:solidFill>
                </a:rPr>
                <a:t>2</a:t>
              </a:r>
              <a:r>
                <a:rPr lang="en-US" sz="1500" dirty="0">
                  <a:solidFill>
                    <a:srgbClr val="004078"/>
                  </a:solidFill>
                </a:rPr>
                <a:t> (or </a:t>
              </a:r>
              <a:r>
                <a:rPr lang="en-US" sz="1500" dirty="0">
                  <a:solidFill>
                    <a:srgbClr val="004078"/>
                  </a:solidFill>
                  <a:latin typeface="Symbol" charset="2"/>
                  <a:cs typeface="Symbol" charset="2"/>
                </a:rPr>
                <a:t>D</a:t>
              </a:r>
              <a:r>
                <a:rPr lang="en-US" sz="1500" dirty="0">
                  <a:solidFill>
                    <a:srgbClr val="004078"/>
                  </a:solidFill>
                  <a:cs typeface="Symbol" charset="2"/>
                </a:rPr>
                <a:t>y</a:t>
              </a:r>
              <a:r>
                <a:rPr lang="en-US" sz="1500" baseline="-25000" dirty="0">
                  <a:solidFill>
                    <a:srgbClr val="004078"/>
                  </a:solidFill>
                  <a:cs typeface="Symbol" charset="2"/>
                </a:rPr>
                <a:t>2</a:t>
              </a:r>
              <a:r>
                <a:rPr lang="en-US" sz="1500" dirty="0">
                  <a:solidFill>
                    <a:srgbClr val="004078"/>
                  </a:solidFill>
                  <a:cs typeface="Symbol" charset="2"/>
                </a:rPr>
                <a:t>)</a:t>
              </a:r>
              <a:endParaRPr lang="en-US" sz="1500" dirty="0">
                <a:solidFill>
                  <a:srgbClr val="004078"/>
                </a:solidFill>
              </a:endParaRPr>
            </a:p>
          </p:txBody>
        </p:sp>
      </p:grpSp>
      <p:sp>
        <p:nvSpPr>
          <p:cNvPr id="161" name="Oval 18 3"/>
          <p:cNvSpPr>
            <a:spLocks noChangeArrowheads="1"/>
          </p:cNvSpPr>
          <p:nvPr/>
        </p:nvSpPr>
        <p:spPr bwMode="auto">
          <a:xfrm>
            <a:off x="8544000" y="1080000"/>
            <a:ext cx="216000" cy="216000"/>
          </a:xfrm>
          <a:prstGeom prst="ellipse">
            <a:avLst/>
          </a:prstGeom>
          <a:solidFill>
            <a:schemeClr val="tx2"/>
          </a:solidFill>
          <a:ln>
            <a:solidFill>
              <a:schemeClr val="tx2"/>
            </a:solidFill>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prstTxWarp prst="textNoShape">
              <a:avLst/>
            </a:prstTxWarp>
          </a:bodyPr>
          <a:lstStyle/>
          <a:p>
            <a:endParaRPr lang="en-US"/>
          </a:p>
        </p:txBody>
      </p:sp>
      <p:sp>
        <p:nvSpPr>
          <p:cNvPr id="162" name="Oval 18 4"/>
          <p:cNvSpPr>
            <a:spLocks noChangeArrowheads="1"/>
          </p:cNvSpPr>
          <p:nvPr/>
        </p:nvSpPr>
        <p:spPr bwMode="auto">
          <a:xfrm>
            <a:off x="8544000" y="1512000"/>
            <a:ext cx="216000" cy="216000"/>
          </a:xfrm>
          <a:prstGeom prst="ellipse">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prstTxWarp prst="textNoShape">
              <a:avLst/>
            </a:prstTxWarp>
          </a:bodyPr>
          <a:lstStyle/>
          <a:p>
            <a:endParaRPr lang="en-US"/>
          </a:p>
        </p:txBody>
      </p:sp>
      <p:sp>
        <p:nvSpPr>
          <p:cNvPr id="163" name="TextBox 162"/>
          <p:cNvSpPr txBox="1"/>
          <p:nvPr/>
        </p:nvSpPr>
        <p:spPr>
          <a:xfrm>
            <a:off x="8946935" y="1022236"/>
            <a:ext cx="1371600" cy="323165"/>
          </a:xfrm>
          <a:prstGeom prst="rect">
            <a:avLst/>
          </a:prstGeom>
          <a:noFill/>
        </p:spPr>
        <p:txBody>
          <a:bodyPr wrap="square" rtlCol="0">
            <a:spAutoFit/>
          </a:bodyPr>
          <a:lstStyle/>
          <a:p>
            <a:r>
              <a:rPr lang="en-US" sz="1500" dirty="0">
                <a:solidFill>
                  <a:schemeClr val="tx2"/>
                </a:solidFill>
              </a:rPr>
              <a:t>Source, q</a:t>
            </a:r>
            <a:r>
              <a:rPr lang="en-US" sz="1500" baseline="-25000" dirty="0">
                <a:solidFill>
                  <a:schemeClr val="tx2"/>
                </a:solidFill>
              </a:rPr>
              <a:t>1</a:t>
            </a:r>
            <a:endParaRPr lang="en-US" sz="1500" dirty="0">
              <a:solidFill>
                <a:schemeClr val="tx2"/>
              </a:solidFill>
            </a:endParaRPr>
          </a:p>
        </p:txBody>
      </p:sp>
      <p:sp>
        <p:nvSpPr>
          <p:cNvPr id="164" name="TextBox 163"/>
          <p:cNvSpPr txBox="1"/>
          <p:nvPr/>
        </p:nvSpPr>
        <p:spPr>
          <a:xfrm>
            <a:off x="8946935" y="1458418"/>
            <a:ext cx="1371600" cy="323165"/>
          </a:xfrm>
          <a:prstGeom prst="rect">
            <a:avLst/>
          </a:prstGeom>
          <a:noFill/>
        </p:spPr>
        <p:txBody>
          <a:bodyPr wrap="square" rtlCol="0">
            <a:spAutoFit/>
          </a:bodyPr>
          <a:lstStyle/>
          <a:p>
            <a:r>
              <a:rPr lang="en-US" sz="1500" dirty="0">
                <a:solidFill>
                  <a:schemeClr val="accent2">
                    <a:lumMod val="75000"/>
                  </a:schemeClr>
                </a:solidFill>
              </a:rPr>
              <a:t>Witness, q</a:t>
            </a:r>
            <a:r>
              <a:rPr lang="en-US" sz="1500" baseline="-25000" dirty="0">
                <a:solidFill>
                  <a:schemeClr val="accent2">
                    <a:lumMod val="75000"/>
                  </a:schemeClr>
                </a:solidFill>
              </a:rPr>
              <a:t>2</a:t>
            </a:r>
            <a:endParaRPr lang="en-US" sz="1500" dirty="0">
              <a:solidFill>
                <a:schemeClr val="accent2">
                  <a:lumMod val="75000"/>
                </a:schemeClr>
              </a:solidFill>
            </a:endParaRPr>
          </a:p>
        </p:txBody>
      </p:sp>
      <p:pic>
        <p:nvPicPr>
          <p:cNvPr id="10" name="Picture 9"/>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2808000" y="4788000"/>
            <a:ext cx="9159619" cy="562286"/>
          </a:xfrm>
          <a:prstGeom prst="rect">
            <a:avLst/>
          </a:prstGeom>
        </p:spPr>
      </p:pic>
      <p:sp>
        <p:nvSpPr>
          <p:cNvPr id="45" name="Rectangle 44"/>
          <p:cNvSpPr/>
          <p:nvPr/>
        </p:nvSpPr>
        <p:spPr>
          <a:xfrm>
            <a:off x="6624000" y="4752000"/>
            <a:ext cx="5400000" cy="72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custDataLst>
              <p:tags r:id="rId3"/>
            </p:custDataLst>
          </p:nvPr>
        </p:nvPicPr>
        <p:blipFill>
          <a:blip r:embed="rId7" cstate="print">
            <a:extLst>
              <a:ext uri="{28A0092B-C50C-407E-A947-70E740481C1C}">
                <a14:useLocalDpi xmlns:a14="http://schemas.microsoft.com/office/drawing/2010/main" val="0"/>
              </a:ext>
            </a:extLst>
          </a:blip>
          <a:stretch>
            <a:fillRect/>
          </a:stretch>
        </p:blipFill>
        <p:spPr>
          <a:xfrm>
            <a:off x="5832000" y="3276000"/>
            <a:ext cx="2926628" cy="410057"/>
          </a:xfrm>
          <a:prstGeom prst="rect">
            <a:avLst/>
          </a:prstGeom>
        </p:spPr>
      </p:pic>
      <p:sp>
        <p:nvSpPr>
          <p:cNvPr id="43" name="TextBox 42"/>
          <p:cNvSpPr txBox="1"/>
          <p:nvPr/>
        </p:nvSpPr>
        <p:spPr>
          <a:xfrm>
            <a:off x="5760000" y="2952000"/>
            <a:ext cx="1053878" cy="338554"/>
          </a:xfrm>
          <a:prstGeom prst="rect">
            <a:avLst/>
          </a:prstGeom>
          <a:noFill/>
        </p:spPr>
        <p:txBody>
          <a:bodyPr wrap="none" rtlCol="0">
            <a:spAutoFit/>
          </a:bodyPr>
          <a:lstStyle/>
          <a:p>
            <a:r>
              <a:rPr lang="en-US" sz="1600" b="1" dirty="0"/>
              <a:t>Note that:</a:t>
            </a:r>
          </a:p>
        </p:txBody>
      </p:sp>
    </p:spTree>
    <p:custDataLst>
      <p:tags r:id="rId1"/>
    </p:custDataLst>
    <p:extLst>
      <p:ext uri="{BB962C8B-B14F-4D97-AF65-F5344CB8AC3E}">
        <p14:creationId xmlns:p14="http://schemas.microsoft.com/office/powerpoint/2010/main" val="3779008809"/>
      </p:ext>
    </p:extLst>
  </p:cSld>
  <p:clrMapOvr>
    <a:masterClrMapping/>
  </p:clrMapOvr>
  <mc:AlternateContent xmlns:mc="http://schemas.openxmlformats.org/markup-compatibility/2006" xmlns:p14="http://schemas.microsoft.com/office/powerpoint/2010/main">
    <mc:Choice Requires="p14">
      <p:transition spd="med" p14:dur="700" advTm="69980">
        <p:fade/>
      </p:transition>
    </mc:Choice>
    <mc:Fallback xmlns="">
      <p:transition spd="med" advTm="6998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Transverse wake functions</a:t>
            </a:r>
          </a:p>
        </p:txBody>
      </p:sp>
      <p:sp>
        <p:nvSpPr>
          <p:cNvPr id="4" name="Date Placeholder 3"/>
          <p:cNvSpPr>
            <a:spLocks noGrp="1"/>
          </p:cNvSpPr>
          <p:nvPr>
            <p:ph type="dt" sz="half" idx="10"/>
          </p:nvPr>
        </p:nvSpPr>
        <p:spPr>
          <a:prstGeom prst="rect">
            <a:avLst/>
          </a:prstGeom>
        </p:spPr>
        <p:txBody>
          <a:bodyPr/>
          <a:lstStyle/>
          <a:p>
            <a:r>
              <a:rPr lang="de-CH"/>
              <a:t>28. September 2022</a:t>
            </a:r>
            <a:endParaRPr lang="en-US" dirty="0"/>
          </a:p>
        </p:txBody>
      </p:sp>
      <p:sp>
        <p:nvSpPr>
          <p:cNvPr id="5" name="Footer Placeholder 4"/>
          <p:cNvSpPr>
            <a:spLocks noGrp="1"/>
          </p:cNvSpPr>
          <p:nvPr>
            <p:ph type="ftr" sz="quarter" idx="11"/>
          </p:nvPr>
        </p:nvSpPr>
        <p:spPr>
          <a:prstGeom prst="rect">
            <a:avLst/>
          </a:prstGeom>
        </p:spPr>
        <p:txBody>
          <a:bodyPr/>
          <a:lstStyle/>
          <a:p>
            <a:r>
              <a:rPr lang="fr-FR"/>
              <a:t>Kevin Li - Collective effects III - Kaunas</a:t>
            </a:r>
            <a:endParaRPr lang="en-US" dirty="0"/>
          </a:p>
        </p:txBody>
      </p:sp>
      <p:sp>
        <p:nvSpPr>
          <p:cNvPr id="6" name="Slide Number Placeholder 5"/>
          <p:cNvSpPr>
            <a:spLocks noGrp="1"/>
          </p:cNvSpPr>
          <p:nvPr>
            <p:ph type="sldNum" sz="quarter" idx="12"/>
          </p:nvPr>
        </p:nvSpPr>
        <p:spPr>
          <a:prstGeom prst="rect">
            <a:avLst/>
          </a:prstGeom>
        </p:spPr>
        <p:txBody>
          <a:bodyPr/>
          <a:lstStyle/>
          <a:p>
            <a:fld id="{17918391-D411-FE40-AAD7-861AE5233E0E}" type="slidenum">
              <a:rPr lang="en-US" smtClean="0"/>
              <a:pPr/>
              <a:t>16</a:t>
            </a:fld>
            <a:endParaRPr lang="en-US" dirty="0"/>
          </a:p>
        </p:txBody>
      </p:sp>
      <p:grpSp>
        <p:nvGrpSpPr>
          <p:cNvPr id="8" name="Group 7"/>
          <p:cNvGrpSpPr/>
          <p:nvPr/>
        </p:nvGrpSpPr>
        <p:grpSpPr>
          <a:xfrm>
            <a:off x="1740000" y="900001"/>
            <a:ext cx="7645658" cy="2908275"/>
            <a:chOff x="152400" y="896947"/>
            <a:chExt cx="7645658" cy="2908275"/>
          </a:xfrm>
        </p:grpSpPr>
        <p:cxnSp>
          <p:nvCxnSpPr>
            <p:cNvPr id="65" name="Straight Arrow Connector 64"/>
            <p:cNvCxnSpPr/>
            <p:nvPr/>
          </p:nvCxnSpPr>
          <p:spPr>
            <a:xfrm>
              <a:off x="195803" y="2485039"/>
              <a:ext cx="7424197" cy="1588"/>
            </a:xfrm>
            <a:prstGeom prst="straightConnector1">
              <a:avLst/>
            </a:prstGeom>
            <a:ln w="19050" cap="flat" cmpd="sng" algn="ctr">
              <a:solidFill>
                <a:srgbClr val="004078"/>
              </a:solidFill>
              <a:prstDash val="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66" name="Freeform 11"/>
            <p:cNvSpPr>
              <a:spLocks/>
            </p:cNvSpPr>
            <p:nvPr/>
          </p:nvSpPr>
          <p:spPr bwMode="auto">
            <a:xfrm>
              <a:off x="2538020" y="2828909"/>
              <a:ext cx="1367185" cy="976313"/>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57150" cmpd="sng">
              <a:solidFill>
                <a:srgbClr val="868686"/>
              </a:solidFill>
              <a:round/>
              <a:headEnd/>
              <a:tailEnd/>
            </a:ln>
          </p:spPr>
          <p:txBody>
            <a:bodyPr wrap="none" anchor="ctr">
              <a:prstTxWarp prst="textNoShape">
                <a:avLst/>
              </a:prstTxWarp>
            </a:bodyPr>
            <a:lstStyle/>
            <a:p>
              <a:endParaRPr lang="en-US"/>
            </a:p>
          </p:txBody>
        </p:sp>
        <p:sp>
          <p:nvSpPr>
            <p:cNvPr id="67" name="Freeform 16"/>
            <p:cNvSpPr>
              <a:spLocks/>
            </p:cNvSpPr>
            <p:nvPr/>
          </p:nvSpPr>
          <p:spPr bwMode="auto">
            <a:xfrm flipV="1">
              <a:off x="2538020" y="1136634"/>
              <a:ext cx="1367185" cy="976313"/>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57150" cmpd="sng">
              <a:solidFill>
                <a:srgbClr val="868686"/>
              </a:solidFill>
              <a:round/>
              <a:headEnd/>
              <a:tailEnd/>
            </a:ln>
          </p:spPr>
          <p:txBody>
            <a:bodyPr wrap="none" anchor="ctr">
              <a:prstTxWarp prst="textNoShape">
                <a:avLst/>
              </a:prstTxWarp>
            </a:bodyPr>
            <a:lstStyle/>
            <a:p>
              <a:endParaRPr lang="en-US"/>
            </a:p>
          </p:txBody>
        </p:sp>
        <p:cxnSp>
          <p:nvCxnSpPr>
            <p:cNvPr id="68" name="Straight Connector 67"/>
            <p:cNvCxnSpPr>
              <a:stCxn id="67" idx="0"/>
            </p:cNvCxnSpPr>
            <p:nvPr/>
          </p:nvCxnSpPr>
          <p:spPr>
            <a:xfrm flipH="1" flipV="1">
              <a:off x="152400" y="2111591"/>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flipH="1" flipV="1">
              <a:off x="152400" y="2827553"/>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grpSp>
          <p:nvGrpSpPr>
            <p:cNvPr id="98" name="Group 94"/>
            <p:cNvGrpSpPr/>
            <p:nvPr/>
          </p:nvGrpSpPr>
          <p:grpSpPr>
            <a:xfrm>
              <a:off x="2555534" y="1204113"/>
              <a:ext cx="1312862" cy="2549525"/>
              <a:chOff x="2555534" y="1448897"/>
              <a:chExt cx="1312862" cy="2549525"/>
            </a:xfrm>
          </p:grpSpPr>
          <p:sp>
            <p:nvSpPr>
              <p:cNvPr id="119" name="Freeform 90"/>
              <p:cNvSpPr>
                <a:spLocks/>
              </p:cNvSpPr>
              <p:nvPr/>
            </p:nvSpPr>
            <p:spPr bwMode="auto">
              <a:xfrm>
                <a:off x="2631734" y="1644159"/>
                <a:ext cx="639763" cy="228600"/>
              </a:xfrm>
              <a:custGeom>
                <a:avLst/>
                <a:gdLst>
                  <a:gd name="T0" fmla="*/ 0 w 480"/>
                  <a:gd name="T1" fmla="*/ 144 h 168"/>
                  <a:gd name="T2" fmla="*/ 240 w 480"/>
                  <a:gd name="T3" fmla="*/ 144 h 168"/>
                  <a:gd name="T4" fmla="*/ 480 w 480"/>
                  <a:gd name="T5" fmla="*/ 0 h 168"/>
                  <a:gd name="T6" fmla="*/ 0 60000 65536"/>
                  <a:gd name="T7" fmla="*/ 0 60000 65536"/>
                  <a:gd name="T8" fmla="*/ 0 60000 65536"/>
                  <a:gd name="T9" fmla="*/ 0 w 480"/>
                  <a:gd name="T10" fmla="*/ 0 h 168"/>
                  <a:gd name="T11" fmla="*/ 480 w 480"/>
                  <a:gd name="T12" fmla="*/ 168 h 168"/>
                </a:gdLst>
                <a:ahLst/>
                <a:cxnLst>
                  <a:cxn ang="T6">
                    <a:pos x="T0" y="T1"/>
                  </a:cxn>
                  <a:cxn ang="T7">
                    <a:pos x="T2" y="T3"/>
                  </a:cxn>
                  <a:cxn ang="T8">
                    <a:pos x="T4" y="T5"/>
                  </a:cxn>
                </a:cxnLst>
                <a:rect l="T9" t="T10" r="T11" b="T12"/>
                <a:pathLst>
                  <a:path w="480" h="168">
                    <a:moveTo>
                      <a:pt x="0" y="144"/>
                    </a:moveTo>
                    <a:cubicBezTo>
                      <a:pt x="80" y="156"/>
                      <a:pt x="160" y="168"/>
                      <a:pt x="240" y="144"/>
                    </a:cubicBezTo>
                    <a:cubicBezTo>
                      <a:pt x="320" y="120"/>
                      <a:pt x="440" y="24"/>
                      <a:pt x="48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0" name="Freeform 91"/>
              <p:cNvSpPr>
                <a:spLocks/>
              </p:cNvSpPr>
              <p:nvPr/>
            </p:nvSpPr>
            <p:spPr bwMode="auto">
              <a:xfrm>
                <a:off x="2685709" y="1513984"/>
                <a:ext cx="520700" cy="152400"/>
              </a:xfrm>
              <a:custGeom>
                <a:avLst/>
                <a:gdLst>
                  <a:gd name="T0" fmla="*/ 0 w 384"/>
                  <a:gd name="T1" fmla="*/ 96 h 112"/>
                  <a:gd name="T2" fmla="*/ 192 w 384"/>
                  <a:gd name="T3" fmla="*/ 96 h 112"/>
                  <a:gd name="T4" fmla="*/ 384 w 384"/>
                  <a:gd name="T5" fmla="*/ 0 h 112"/>
                  <a:gd name="T6" fmla="*/ 0 60000 65536"/>
                  <a:gd name="T7" fmla="*/ 0 60000 65536"/>
                  <a:gd name="T8" fmla="*/ 0 60000 65536"/>
                  <a:gd name="T9" fmla="*/ 0 w 384"/>
                  <a:gd name="T10" fmla="*/ 0 h 112"/>
                  <a:gd name="T11" fmla="*/ 384 w 384"/>
                  <a:gd name="T12" fmla="*/ 112 h 112"/>
                </a:gdLst>
                <a:ahLst/>
                <a:cxnLst>
                  <a:cxn ang="T6">
                    <a:pos x="T0" y="T1"/>
                  </a:cxn>
                  <a:cxn ang="T7">
                    <a:pos x="T2" y="T3"/>
                  </a:cxn>
                  <a:cxn ang="T8">
                    <a:pos x="T4" y="T5"/>
                  </a:cxn>
                </a:cxnLst>
                <a:rect l="T9" t="T10" r="T11" b="T12"/>
                <a:pathLst>
                  <a:path w="384" h="112">
                    <a:moveTo>
                      <a:pt x="0" y="96"/>
                    </a:moveTo>
                    <a:cubicBezTo>
                      <a:pt x="64" y="104"/>
                      <a:pt x="128" y="112"/>
                      <a:pt x="192" y="96"/>
                    </a:cubicBezTo>
                    <a:cubicBezTo>
                      <a:pt x="256" y="80"/>
                      <a:pt x="352" y="16"/>
                      <a:pt x="384"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1" name="Freeform 92"/>
              <p:cNvSpPr>
                <a:spLocks/>
              </p:cNvSpPr>
              <p:nvPr/>
            </p:nvSpPr>
            <p:spPr bwMode="auto">
              <a:xfrm>
                <a:off x="2815884" y="1448897"/>
                <a:ext cx="325438" cy="76200"/>
              </a:xfrm>
              <a:custGeom>
                <a:avLst/>
                <a:gdLst>
                  <a:gd name="T0" fmla="*/ 0 w 240"/>
                  <a:gd name="T1" fmla="*/ 48 h 56"/>
                  <a:gd name="T2" fmla="*/ 144 w 240"/>
                  <a:gd name="T3" fmla="*/ 48 h 56"/>
                  <a:gd name="T4" fmla="*/ 240 w 240"/>
                  <a:gd name="T5" fmla="*/ 0 h 56"/>
                  <a:gd name="T6" fmla="*/ 0 60000 65536"/>
                  <a:gd name="T7" fmla="*/ 0 60000 65536"/>
                  <a:gd name="T8" fmla="*/ 0 60000 65536"/>
                  <a:gd name="T9" fmla="*/ 0 w 240"/>
                  <a:gd name="T10" fmla="*/ 0 h 56"/>
                  <a:gd name="T11" fmla="*/ 240 w 240"/>
                  <a:gd name="T12" fmla="*/ 56 h 56"/>
                </a:gdLst>
                <a:ahLst/>
                <a:cxnLst>
                  <a:cxn ang="T6">
                    <a:pos x="T0" y="T1"/>
                  </a:cxn>
                  <a:cxn ang="T7">
                    <a:pos x="T2" y="T3"/>
                  </a:cxn>
                  <a:cxn ang="T8">
                    <a:pos x="T4" y="T5"/>
                  </a:cxn>
                </a:cxnLst>
                <a:rect l="T9" t="T10" r="T11" b="T12"/>
                <a:pathLst>
                  <a:path w="240" h="56">
                    <a:moveTo>
                      <a:pt x="0" y="48"/>
                    </a:moveTo>
                    <a:cubicBezTo>
                      <a:pt x="52" y="52"/>
                      <a:pt x="104" y="56"/>
                      <a:pt x="144" y="48"/>
                    </a:cubicBezTo>
                    <a:cubicBezTo>
                      <a:pt x="184" y="40"/>
                      <a:pt x="212" y="20"/>
                      <a:pt x="24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2" name="Freeform 93"/>
              <p:cNvSpPr>
                <a:spLocks/>
              </p:cNvSpPr>
              <p:nvPr/>
            </p:nvSpPr>
            <p:spPr bwMode="auto">
              <a:xfrm rot="10800000" flipV="1">
                <a:off x="2555534" y="3141172"/>
                <a:ext cx="1299943" cy="215534"/>
              </a:xfrm>
              <a:custGeom>
                <a:avLst/>
                <a:gdLst>
                  <a:gd name="T0" fmla="*/ 0 w 1008"/>
                  <a:gd name="T1" fmla="*/ 152 h 152"/>
                  <a:gd name="T2" fmla="*/ 480 w 1008"/>
                  <a:gd name="T3" fmla="*/ 8 h 152"/>
                  <a:gd name="T4" fmla="*/ 1008 w 1008"/>
                  <a:gd name="T5" fmla="*/ 104 h 152"/>
                  <a:gd name="T6" fmla="*/ 0 60000 65536"/>
                  <a:gd name="T7" fmla="*/ 0 60000 65536"/>
                  <a:gd name="T8" fmla="*/ 0 60000 65536"/>
                  <a:gd name="T9" fmla="*/ 0 w 1008"/>
                  <a:gd name="T10" fmla="*/ 0 h 152"/>
                  <a:gd name="T11" fmla="*/ 1008 w 1008"/>
                  <a:gd name="T12" fmla="*/ 152 h 152"/>
                </a:gdLst>
                <a:ahLst/>
                <a:cxnLst>
                  <a:cxn ang="T6">
                    <a:pos x="T0" y="T1"/>
                  </a:cxn>
                  <a:cxn ang="T7">
                    <a:pos x="T2" y="T3"/>
                  </a:cxn>
                  <a:cxn ang="T8">
                    <a:pos x="T4" y="T5"/>
                  </a:cxn>
                </a:cxnLst>
                <a:rect l="T9" t="T10" r="T11" b="T12"/>
                <a:pathLst>
                  <a:path w="1008" h="152">
                    <a:moveTo>
                      <a:pt x="0" y="152"/>
                    </a:moveTo>
                    <a:cubicBezTo>
                      <a:pt x="156" y="84"/>
                      <a:pt x="312" y="16"/>
                      <a:pt x="480" y="8"/>
                    </a:cubicBezTo>
                    <a:cubicBezTo>
                      <a:pt x="648" y="0"/>
                      <a:pt x="828" y="52"/>
                      <a:pt x="1008" y="104"/>
                    </a:cubicBezTo>
                  </a:path>
                </a:pathLst>
              </a:custGeom>
              <a:noFill/>
              <a:ln w="9525">
                <a:solidFill>
                  <a:srgbClr val="00559F"/>
                </a:solidFill>
                <a:round/>
                <a:headEnd type="arrow"/>
                <a:tailEnd type="none" w="med" len="med"/>
              </a:ln>
            </p:spPr>
            <p:txBody>
              <a:bodyPr wrap="none" anchor="ctr">
                <a:prstTxWarp prst="textNoShape">
                  <a:avLst/>
                </a:prstTxWarp>
              </a:bodyPr>
              <a:lstStyle/>
              <a:p>
                <a:endParaRPr lang="en-US"/>
              </a:p>
            </p:txBody>
          </p:sp>
          <p:sp>
            <p:nvSpPr>
              <p:cNvPr id="123" name="Freeform 94"/>
              <p:cNvSpPr>
                <a:spLocks/>
              </p:cNvSpPr>
              <p:nvPr/>
            </p:nvSpPr>
            <p:spPr bwMode="auto">
              <a:xfrm flipV="1">
                <a:off x="2620622" y="3596784"/>
                <a:ext cx="650875" cy="228600"/>
              </a:xfrm>
              <a:custGeom>
                <a:avLst/>
                <a:gdLst>
                  <a:gd name="T0" fmla="*/ 0 w 480"/>
                  <a:gd name="T1" fmla="*/ 144 h 168"/>
                  <a:gd name="T2" fmla="*/ 240 w 480"/>
                  <a:gd name="T3" fmla="*/ 144 h 168"/>
                  <a:gd name="T4" fmla="*/ 480 w 480"/>
                  <a:gd name="T5" fmla="*/ 0 h 168"/>
                  <a:gd name="T6" fmla="*/ 0 60000 65536"/>
                  <a:gd name="T7" fmla="*/ 0 60000 65536"/>
                  <a:gd name="T8" fmla="*/ 0 60000 65536"/>
                  <a:gd name="T9" fmla="*/ 0 w 480"/>
                  <a:gd name="T10" fmla="*/ 0 h 168"/>
                  <a:gd name="T11" fmla="*/ 480 w 480"/>
                  <a:gd name="T12" fmla="*/ 168 h 168"/>
                </a:gdLst>
                <a:ahLst/>
                <a:cxnLst>
                  <a:cxn ang="T6">
                    <a:pos x="T0" y="T1"/>
                  </a:cxn>
                  <a:cxn ang="T7">
                    <a:pos x="T2" y="T3"/>
                  </a:cxn>
                  <a:cxn ang="T8">
                    <a:pos x="T4" y="T5"/>
                  </a:cxn>
                </a:cxnLst>
                <a:rect l="T9" t="T10" r="T11" b="T12"/>
                <a:pathLst>
                  <a:path w="480" h="168">
                    <a:moveTo>
                      <a:pt x="0" y="144"/>
                    </a:moveTo>
                    <a:cubicBezTo>
                      <a:pt x="80" y="156"/>
                      <a:pt x="160" y="168"/>
                      <a:pt x="240" y="144"/>
                    </a:cubicBezTo>
                    <a:cubicBezTo>
                      <a:pt x="320" y="120"/>
                      <a:pt x="440" y="24"/>
                      <a:pt x="48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4" name="Freeform 96"/>
              <p:cNvSpPr>
                <a:spLocks/>
              </p:cNvSpPr>
              <p:nvPr/>
            </p:nvSpPr>
            <p:spPr bwMode="auto">
              <a:xfrm flipV="1">
                <a:off x="2815884" y="3922222"/>
                <a:ext cx="325438" cy="76200"/>
              </a:xfrm>
              <a:custGeom>
                <a:avLst/>
                <a:gdLst>
                  <a:gd name="T0" fmla="*/ 0 w 240"/>
                  <a:gd name="T1" fmla="*/ 48 h 56"/>
                  <a:gd name="T2" fmla="*/ 144 w 240"/>
                  <a:gd name="T3" fmla="*/ 48 h 56"/>
                  <a:gd name="T4" fmla="*/ 240 w 240"/>
                  <a:gd name="T5" fmla="*/ 0 h 56"/>
                  <a:gd name="T6" fmla="*/ 0 60000 65536"/>
                  <a:gd name="T7" fmla="*/ 0 60000 65536"/>
                  <a:gd name="T8" fmla="*/ 0 60000 65536"/>
                  <a:gd name="T9" fmla="*/ 0 w 240"/>
                  <a:gd name="T10" fmla="*/ 0 h 56"/>
                  <a:gd name="T11" fmla="*/ 240 w 240"/>
                  <a:gd name="T12" fmla="*/ 56 h 56"/>
                </a:gdLst>
                <a:ahLst/>
                <a:cxnLst>
                  <a:cxn ang="T6">
                    <a:pos x="T0" y="T1"/>
                  </a:cxn>
                  <a:cxn ang="T7">
                    <a:pos x="T2" y="T3"/>
                  </a:cxn>
                  <a:cxn ang="T8">
                    <a:pos x="T4" y="T5"/>
                  </a:cxn>
                </a:cxnLst>
                <a:rect l="T9" t="T10" r="T11" b="T12"/>
                <a:pathLst>
                  <a:path w="240" h="56">
                    <a:moveTo>
                      <a:pt x="0" y="48"/>
                    </a:moveTo>
                    <a:cubicBezTo>
                      <a:pt x="52" y="52"/>
                      <a:pt x="104" y="56"/>
                      <a:pt x="144" y="48"/>
                    </a:cubicBezTo>
                    <a:cubicBezTo>
                      <a:pt x="184" y="40"/>
                      <a:pt x="212" y="20"/>
                      <a:pt x="24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5" name="Freeform 42"/>
              <p:cNvSpPr>
                <a:spLocks/>
              </p:cNvSpPr>
              <p:nvPr/>
            </p:nvSpPr>
            <p:spPr bwMode="auto">
              <a:xfrm rot="10800000">
                <a:off x="2562757" y="2177322"/>
                <a:ext cx="1305639" cy="181443"/>
              </a:xfrm>
              <a:custGeom>
                <a:avLst/>
                <a:gdLst>
                  <a:gd name="T0" fmla="*/ 0 w 1008"/>
                  <a:gd name="T1" fmla="*/ 152 h 152"/>
                  <a:gd name="T2" fmla="*/ 480 w 1008"/>
                  <a:gd name="T3" fmla="*/ 8 h 152"/>
                  <a:gd name="T4" fmla="*/ 1008 w 1008"/>
                  <a:gd name="T5" fmla="*/ 104 h 152"/>
                  <a:gd name="T6" fmla="*/ 0 60000 65536"/>
                  <a:gd name="T7" fmla="*/ 0 60000 65536"/>
                  <a:gd name="T8" fmla="*/ 0 60000 65536"/>
                  <a:gd name="T9" fmla="*/ 0 w 1008"/>
                  <a:gd name="T10" fmla="*/ 0 h 152"/>
                  <a:gd name="T11" fmla="*/ 1008 w 1008"/>
                  <a:gd name="T12" fmla="*/ 152 h 152"/>
                </a:gdLst>
                <a:ahLst/>
                <a:cxnLst>
                  <a:cxn ang="T6">
                    <a:pos x="T0" y="T1"/>
                  </a:cxn>
                  <a:cxn ang="T7">
                    <a:pos x="T2" y="T3"/>
                  </a:cxn>
                  <a:cxn ang="T8">
                    <a:pos x="T4" y="T5"/>
                  </a:cxn>
                </a:cxnLst>
                <a:rect l="T9" t="T10" r="T11" b="T12"/>
                <a:pathLst>
                  <a:path w="1008" h="152">
                    <a:moveTo>
                      <a:pt x="0" y="152"/>
                    </a:moveTo>
                    <a:cubicBezTo>
                      <a:pt x="156" y="84"/>
                      <a:pt x="312" y="16"/>
                      <a:pt x="480" y="8"/>
                    </a:cubicBezTo>
                    <a:cubicBezTo>
                      <a:pt x="648" y="0"/>
                      <a:pt x="828" y="52"/>
                      <a:pt x="1008" y="104"/>
                    </a:cubicBezTo>
                  </a:path>
                </a:pathLst>
              </a:custGeom>
              <a:noFill/>
              <a:ln w="9525">
                <a:solidFill>
                  <a:srgbClr val="00559F"/>
                </a:solidFill>
                <a:round/>
                <a:headEnd type="arrow"/>
                <a:tailEnd type="none" w="med" len="med"/>
              </a:ln>
            </p:spPr>
            <p:txBody>
              <a:bodyPr wrap="none" anchor="ctr">
                <a:prstTxWarp prst="textNoShape">
                  <a:avLst/>
                </a:prstTxWarp>
              </a:bodyPr>
              <a:lstStyle/>
              <a:p>
                <a:endParaRPr lang="en-US"/>
              </a:p>
            </p:txBody>
          </p:sp>
          <p:sp>
            <p:nvSpPr>
              <p:cNvPr id="126" name="Freeform 95"/>
              <p:cNvSpPr>
                <a:spLocks/>
              </p:cNvSpPr>
              <p:nvPr/>
            </p:nvSpPr>
            <p:spPr bwMode="auto">
              <a:xfrm flipV="1">
                <a:off x="2685709" y="3749184"/>
                <a:ext cx="520700" cy="152400"/>
              </a:xfrm>
              <a:custGeom>
                <a:avLst/>
                <a:gdLst>
                  <a:gd name="T0" fmla="*/ 0 w 384"/>
                  <a:gd name="T1" fmla="*/ 96 h 112"/>
                  <a:gd name="T2" fmla="*/ 192 w 384"/>
                  <a:gd name="T3" fmla="*/ 96 h 112"/>
                  <a:gd name="T4" fmla="*/ 384 w 384"/>
                  <a:gd name="T5" fmla="*/ 0 h 112"/>
                  <a:gd name="T6" fmla="*/ 0 60000 65536"/>
                  <a:gd name="T7" fmla="*/ 0 60000 65536"/>
                  <a:gd name="T8" fmla="*/ 0 60000 65536"/>
                  <a:gd name="T9" fmla="*/ 0 w 384"/>
                  <a:gd name="T10" fmla="*/ 0 h 112"/>
                  <a:gd name="T11" fmla="*/ 384 w 384"/>
                  <a:gd name="T12" fmla="*/ 112 h 112"/>
                </a:gdLst>
                <a:ahLst/>
                <a:cxnLst>
                  <a:cxn ang="T6">
                    <a:pos x="T0" y="T1"/>
                  </a:cxn>
                  <a:cxn ang="T7">
                    <a:pos x="T2" y="T3"/>
                  </a:cxn>
                  <a:cxn ang="T8">
                    <a:pos x="T4" y="T5"/>
                  </a:cxn>
                </a:cxnLst>
                <a:rect l="T9" t="T10" r="T11" b="T12"/>
                <a:pathLst>
                  <a:path w="384" h="112">
                    <a:moveTo>
                      <a:pt x="0" y="96"/>
                    </a:moveTo>
                    <a:cubicBezTo>
                      <a:pt x="64" y="104"/>
                      <a:pt x="128" y="112"/>
                      <a:pt x="192" y="96"/>
                    </a:cubicBezTo>
                    <a:cubicBezTo>
                      <a:pt x="256" y="80"/>
                      <a:pt x="352" y="16"/>
                      <a:pt x="384"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grpSp>
        <p:sp>
          <p:nvSpPr>
            <p:cNvPr id="127" name="Line 73"/>
            <p:cNvSpPr>
              <a:spLocks noChangeShapeType="1"/>
            </p:cNvSpPr>
            <p:nvPr/>
          </p:nvSpPr>
          <p:spPr bwMode="auto">
            <a:xfrm>
              <a:off x="195803" y="2128898"/>
              <a:ext cx="0" cy="715963"/>
            </a:xfrm>
            <a:prstGeom prst="line">
              <a:avLst/>
            </a:prstGeom>
            <a:noFill/>
            <a:ln w="12700" cap="flat" cmpd="sng" algn="ctr">
              <a:solidFill>
                <a:srgbClr val="3A3A3A"/>
              </a:solidFill>
              <a:prstDash val="solid"/>
              <a:round/>
              <a:headEnd type="stealth" w="med" len="med"/>
              <a:tailEnd type="stealth" w="med" len="med"/>
            </a:ln>
          </p:spPr>
          <p:txBody>
            <a:bodyPr wrap="none" anchor="ctr">
              <a:prstTxWarp prst="textNoShape">
                <a:avLst/>
              </a:prstTxWarp>
            </a:bodyPr>
            <a:lstStyle/>
            <a:p>
              <a:endParaRPr lang="en-US"/>
            </a:p>
          </p:txBody>
        </p:sp>
        <p:sp>
          <p:nvSpPr>
            <p:cNvPr id="128" name="Text Box 74"/>
            <p:cNvSpPr txBox="1">
              <a:spLocks noChangeArrowheads="1"/>
            </p:cNvSpPr>
            <p:nvPr/>
          </p:nvSpPr>
          <p:spPr bwMode="auto">
            <a:xfrm>
              <a:off x="152400" y="2499083"/>
              <a:ext cx="449162" cy="400110"/>
            </a:xfrm>
            <a:prstGeom prst="rect">
              <a:avLst/>
            </a:prstGeom>
            <a:noFill/>
            <a:ln w="9525">
              <a:noFill/>
              <a:miter lim="800000"/>
              <a:headEnd/>
              <a:tailEnd/>
            </a:ln>
          </p:spPr>
          <p:txBody>
            <a:bodyPr wrap="none">
              <a:prstTxWarp prst="textNoShape">
                <a:avLst/>
              </a:prstTxWarp>
              <a:spAutoFit/>
            </a:bodyPr>
            <a:lstStyle/>
            <a:p>
              <a:r>
                <a:rPr lang="de-DE" sz="2000" dirty="0">
                  <a:solidFill>
                    <a:schemeClr val="accent6">
                      <a:lumMod val="50000"/>
                    </a:schemeClr>
                  </a:solidFill>
                </a:rPr>
                <a:t>2b</a:t>
              </a:r>
            </a:p>
          </p:txBody>
        </p:sp>
        <p:cxnSp>
          <p:nvCxnSpPr>
            <p:cNvPr id="129" name="Straight Arrow Connector 128"/>
            <p:cNvCxnSpPr/>
            <p:nvPr/>
          </p:nvCxnSpPr>
          <p:spPr>
            <a:xfrm>
              <a:off x="1929235" y="952495"/>
              <a:ext cx="2609066" cy="1588"/>
            </a:xfrm>
            <a:prstGeom prst="straightConnector1">
              <a:avLst/>
            </a:prstGeom>
            <a:ln>
              <a:solidFill>
                <a:schemeClr val="accent6">
                  <a:lumMod val="75000"/>
                </a:schemeClr>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31" name="Oval 18 1"/>
            <p:cNvSpPr>
              <a:spLocks noChangeArrowheads="1"/>
            </p:cNvSpPr>
            <p:nvPr/>
          </p:nvSpPr>
          <p:spPr bwMode="auto">
            <a:xfrm>
              <a:off x="5544000" y="2196000"/>
              <a:ext cx="215996" cy="216000"/>
            </a:xfrm>
            <a:prstGeom prst="ellipse">
              <a:avLst/>
            </a:prstGeom>
            <a:solidFill>
              <a:schemeClr val="tx2"/>
            </a:solidFill>
            <a:ln>
              <a:solidFill>
                <a:schemeClr val="tx2"/>
              </a:solidFill>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prstTxWarp prst="textNoShape">
                <a:avLst/>
              </a:prstTxWarp>
            </a:bodyPr>
            <a:lstStyle/>
            <a:p>
              <a:endParaRPr lang="en-US"/>
            </a:p>
          </p:txBody>
        </p:sp>
        <p:sp>
          <p:nvSpPr>
            <p:cNvPr id="132" name="Oval 18 2"/>
            <p:cNvSpPr>
              <a:spLocks noChangeArrowheads="1"/>
            </p:cNvSpPr>
            <p:nvPr/>
          </p:nvSpPr>
          <p:spPr bwMode="auto">
            <a:xfrm>
              <a:off x="4428000" y="2520000"/>
              <a:ext cx="215999" cy="216000"/>
            </a:xfrm>
            <a:prstGeom prst="ellipse">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prstTxWarp prst="textNoShape">
                <a:avLst/>
              </a:prstTxWarp>
            </a:bodyPr>
            <a:lstStyle/>
            <a:p>
              <a:endParaRPr lang="en-US"/>
            </a:p>
          </p:txBody>
        </p:sp>
        <p:cxnSp>
          <p:nvCxnSpPr>
            <p:cNvPr id="133" name="Straight Arrow Connector 132"/>
            <p:cNvCxnSpPr/>
            <p:nvPr/>
          </p:nvCxnSpPr>
          <p:spPr>
            <a:xfrm>
              <a:off x="4686307" y="2482627"/>
              <a:ext cx="890266" cy="98"/>
            </a:xfrm>
            <a:prstGeom prst="straightConnector1">
              <a:avLst/>
            </a:prstGeom>
            <a:ln w="25400" cap="flat" cmpd="sng" algn="ctr">
              <a:solidFill>
                <a:srgbClr val="000000"/>
              </a:solidFill>
              <a:prstDash val="solid"/>
              <a:round/>
              <a:headEnd type="arrow"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34" name="TextBox 133"/>
            <p:cNvSpPr txBox="1"/>
            <p:nvPr/>
          </p:nvSpPr>
          <p:spPr>
            <a:xfrm>
              <a:off x="4964895" y="2382537"/>
              <a:ext cx="304800" cy="369332"/>
            </a:xfrm>
            <a:prstGeom prst="rect">
              <a:avLst/>
            </a:prstGeom>
            <a:noFill/>
          </p:spPr>
          <p:txBody>
            <a:bodyPr wrap="square" rtlCol="0">
              <a:spAutoFit/>
            </a:bodyPr>
            <a:lstStyle/>
            <a:p>
              <a:r>
                <a:rPr lang="en-US" dirty="0" err="1">
                  <a:solidFill>
                    <a:srgbClr val="262626"/>
                  </a:solidFill>
                </a:rPr>
                <a:t>z</a:t>
              </a:r>
              <a:endParaRPr lang="en-US" dirty="0">
                <a:solidFill>
                  <a:srgbClr val="262626"/>
                </a:solidFill>
              </a:endParaRPr>
            </a:p>
          </p:txBody>
        </p:sp>
        <p:cxnSp>
          <p:nvCxnSpPr>
            <p:cNvPr id="135" name="Straight Connector 134"/>
            <p:cNvCxnSpPr/>
            <p:nvPr/>
          </p:nvCxnSpPr>
          <p:spPr>
            <a:xfrm flipH="1" flipV="1">
              <a:off x="3905205" y="2110234"/>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905205" y="2828232"/>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sp>
          <p:nvSpPr>
            <p:cNvPr id="141" name="TextBox 140"/>
            <p:cNvSpPr txBox="1"/>
            <p:nvPr/>
          </p:nvSpPr>
          <p:spPr>
            <a:xfrm>
              <a:off x="3097201" y="896947"/>
              <a:ext cx="304800" cy="369332"/>
            </a:xfrm>
            <a:prstGeom prst="rect">
              <a:avLst/>
            </a:prstGeom>
            <a:noFill/>
            <a:ln>
              <a:noFill/>
            </a:ln>
          </p:spPr>
          <p:txBody>
            <a:bodyPr wrap="square" rtlCol="0">
              <a:spAutoFit/>
            </a:bodyPr>
            <a:lstStyle/>
            <a:p>
              <a:r>
                <a:rPr lang="en-US" dirty="0">
                  <a:solidFill>
                    <a:srgbClr val="262626"/>
                  </a:solidFill>
                </a:rPr>
                <a:t>L</a:t>
              </a:r>
            </a:p>
          </p:txBody>
        </p:sp>
        <p:cxnSp>
          <p:nvCxnSpPr>
            <p:cNvPr id="142" name="Straight Arrow Connector 141"/>
            <p:cNvCxnSpPr/>
            <p:nvPr/>
          </p:nvCxnSpPr>
          <p:spPr>
            <a:xfrm rot="5400000">
              <a:off x="6097567" y="2368752"/>
              <a:ext cx="283885" cy="1588"/>
            </a:xfrm>
            <a:prstGeom prst="straightConnector1">
              <a:avLst/>
            </a:prstGeom>
            <a:ln w="9525" cap="flat" cmpd="sng" algn="ctr">
              <a:solidFill>
                <a:srgbClr val="000000"/>
              </a:solidFill>
              <a:prstDash val="solid"/>
              <a:round/>
              <a:headEnd type="arrow"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43" name="TextBox 142"/>
            <p:cNvSpPr txBox="1"/>
            <p:nvPr/>
          </p:nvSpPr>
          <p:spPr>
            <a:xfrm>
              <a:off x="6274327" y="2094251"/>
              <a:ext cx="1332844" cy="323165"/>
            </a:xfrm>
            <a:prstGeom prst="rect">
              <a:avLst/>
            </a:prstGeom>
            <a:noFill/>
          </p:spPr>
          <p:txBody>
            <a:bodyPr wrap="square" rtlCol="0">
              <a:spAutoFit/>
            </a:bodyPr>
            <a:lstStyle/>
            <a:p>
              <a:r>
                <a:rPr lang="en-US" sz="1500" dirty="0">
                  <a:solidFill>
                    <a:srgbClr val="004078"/>
                  </a:solidFill>
                  <a:latin typeface="Symbol" charset="2"/>
                  <a:cs typeface="Symbol" charset="2"/>
                </a:rPr>
                <a:t>D</a:t>
              </a:r>
              <a:r>
                <a:rPr lang="en-US" sz="1500" dirty="0">
                  <a:solidFill>
                    <a:srgbClr val="004078"/>
                  </a:solidFill>
                </a:rPr>
                <a:t>x</a:t>
              </a:r>
              <a:r>
                <a:rPr lang="en-US" sz="1500" baseline="-25000" dirty="0">
                  <a:solidFill>
                    <a:srgbClr val="004078"/>
                  </a:solidFill>
                </a:rPr>
                <a:t>1</a:t>
              </a:r>
              <a:r>
                <a:rPr lang="en-US" sz="1500" dirty="0">
                  <a:solidFill>
                    <a:srgbClr val="004078"/>
                  </a:solidFill>
                </a:rPr>
                <a:t> (or </a:t>
              </a:r>
              <a:r>
                <a:rPr lang="en-US" sz="1500" dirty="0">
                  <a:solidFill>
                    <a:srgbClr val="004078"/>
                  </a:solidFill>
                  <a:latin typeface="Symbol" charset="2"/>
                  <a:cs typeface="Symbol" charset="2"/>
                </a:rPr>
                <a:t>D</a:t>
              </a:r>
              <a:r>
                <a:rPr lang="en-US" sz="1500" dirty="0">
                  <a:solidFill>
                    <a:srgbClr val="004078"/>
                  </a:solidFill>
                  <a:cs typeface="Symbol" charset="2"/>
                </a:rPr>
                <a:t>y</a:t>
              </a:r>
              <a:r>
                <a:rPr lang="en-US" sz="1500" baseline="-25000" dirty="0">
                  <a:solidFill>
                    <a:srgbClr val="004078"/>
                  </a:solidFill>
                  <a:cs typeface="Symbol" charset="2"/>
                </a:rPr>
                <a:t>1</a:t>
              </a:r>
              <a:r>
                <a:rPr lang="en-US" sz="1500" dirty="0">
                  <a:solidFill>
                    <a:srgbClr val="004078"/>
                  </a:solidFill>
                  <a:cs typeface="Symbol" charset="2"/>
                </a:rPr>
                <a:t>)</a:t>
              </a:r>
              <a:endParaRPr lang="en-US" sz="1500" dirty="0">
                <a:solidFill>
                  <a:srgbClr val="004078"/>
                </a:solidFill>
              </a:endParaRPr>
            </a:p>
          </p:txBody>
        </p:sp>
        <p:cxnSp>
          <p:nvCxnSpPr>
            <p:cNvPr id="144" name="Straight Arrow Connector 143"/>
            <p:cNvCxnSpPr/>
            <p:nvPr/>
          </p:nvCxnSpPr>
          <p:spPr>
            <a:xfrm rot="5400000">
              <a:off x="6335226" y="2589833"/>
              <a:ext cx="215999" cy="1588"/>
            </a:xfrm>
            <a:prstGeom prst="straightConnector1">
              <a:avLst/>
            </a:prstGeom>
            <a:ln w="9525" cap="flat" cmpd="sng" algn="ctr">
              <a:solidFill>
                <a:srgbClr val="000000"/>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45" name="TextBox 144"/>
            <p:cNvSpPr txBox="1"/>
            <p:nvPr/>
          </p:nvSpPr>
          <p:spPr>
            <a:xfrm>
              <a:off x="6465214" y="2516039"/>
              <a:ext cx="1332844" cy="323165"/>
            </a:xfrm>
            <a:prstGeom prst="rect">
              <a:avLst/>
            </a:prstGeom>
            <a:noFill/>
          </p:spPr>
          <p:txBody>
            <a:bodyPr wrap="square" rtlCol="0">
              <a:spAutoFit/>
            </a:bodyPr>
            <a:lstStyle/>
            <a:p>
              <a:r>
                <a:rPr lang="en-US" sz="1500" dirty="0">
                  <a:solidFill>
                    <a:srgbClr val="004078"/>
                  </a:solidFill>
                  <a:latin typeface="Symbol" charset="2"/>
                  <a:cs typeface="Symbol" charset="2"/>
                </a:rPr>
                <a:t>D</a:t>
              </a:r>
              <a:r>
                <a:rPr lang="en-US" sz="1500" dirty="0">
                  <a:solidFill>
                    <a:srgbClr val="004078"/>
                  </a:solidFill>
                </a:rPr>
                <a:t>x</a:t>
              </a:r>
              <a:r>
                <a:rPr lang="en-US" sz="1500" baseline="-25000" dirty="0">
                  <a:solidFill>
                    <a:srgbClr val="004078"/>
                  </a:solidFill>
                </a:rPr>
                <a:t>2</a:t>
              </a:r>
              <a:r>
                <a:rPr lang="en-US" sz="1500" dirty="0">
                  <a:solidFill>
                    <a:srgbClr val="004078"/>
                  </a:solidFill>
                </a:rPr>
                <a:t> (or </a:t>
              </a:r>
              <a:r>
                <a:rPr lang="en-US" sz="1500" dirty="0">
                  <a:solidFill>
                    <a:srgbClr val="004078"/>
                  </a:solidFill>
                  <a:latin typeface="Symbol" charset="2"/>
                  <a:cs typeface="Symbol" charset="2"/>
                </a:rPr>
                <a:t>D</a:t>
              </a:r>
              <a:r>
                <a:rPr lang="en-US" sz="1500" dirty="0">
                  <a:solidFill>
                    <a:srgbClr val="004078"/>
                  </a:solidFill>
                  <a:cs typeface="Symbol" charset="2"/>
                </a:rPr>
                <a:t>y</a:t>
              </a:r>
              <a:r>
                <a:rPr lang="en-US" sz="1500" baseline="-25000" dirty="0">
                  <a:solidFill>
                    <a:srgbClr val="004078"/>
                  </a:solidFill>
                  <a:cs typeface="Symbol" charset="2"/>
                </a:rPr>
                <a:t>2</a:t>
              </a:r>
              <a:r>
                <a:rPr lang="en-US" sz="1500" dirty="0">
                  <a:solidFill>
                    <a:srgbClr val="004078"/>
                  </a:solidFill>
                  <a:cs typeface="Symbol" charset="2"/>
                </a:rPr>
                <a:t>)</a:t>
              </a:r>
              <a:endParaRPr lang="en-US" sz="1500" dirty="0">
                <a:solidFill>
                  <a:srgbClr val="004078"/>
                </a:solidFill>
              </a:endParaRPr>
            </a:p>
          </p:txBody>
        </p:sp>
      </p:grpSp>
      <p:sp>
        <p:nvSpPr>
          <p:cNvPr id="161" name="Oval 18 3"/>
          <p:cNvSpPr>
            <a:spLocks noChangeArrowheads="1"/>
          </p:cNvSpPr>
          <p:nvPr/>
        </p:nvSpPr>
        <p:spPr bwMode="auto">
          <a:xfrm>
            <a:off x="8544000" y="1080000"/>
            <a:ext cx="216000" cy="216000"/>
          </a:xfrm>
          <a:prstGeom prst="ellipse">
            <a:avLst/>
          </a:prstGeom>
          <a:solidFill>
            <a:schemeClr val="tx2"/>
          </a:solidFill>
          <a:ln>
            <a:solidFill>
              <a:schemeClr val="tx2"/>
            </a:solidFill>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prstTxWarp prst="textNoShape">
              <a:avLst/>
            </a:prstTxWarp>
          </a:bodyPr>
          <a:lstStyle/>
          <a:p>
            <a:endParaRPr lang="en-US"/>
          </a:p>
        </p:txBody>
      </p:sp>
      <p:sp>
        <p:nvSpPr>
          <p:cNvPr id="162" name="Oval 18 4"/>
          <p:cNvSpPr>
            <a:spLocks noChangeArrowheads="1"/>
          </p:cNvSpPr>
          <p:nvPr/>
        </p:nvSpPr>
        <p:spPr bwMode="auto">
          <a:xfrm>
            <a:off x="8544000" y="1512000"/>
            <a:ext cx="216000" cy="216000"/>
          </a:xfrm>
          <a:prstGeom prst="ellipse">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prstTxWarp prst="textNoShape">
              <a:avLst/>
            </a:prstTxWarp>
          </a:bodyPr>
          <a:lstStyle/>
          <a:p>
            <a:endParaRPr lang="en-US"/>
          </a:p>
        </p:txBody>
      </p:sp>
      <p:sp>
        <p:nvSpPr>
          <p:cNvPr id="163" name="TextBox 162"/>
          <p:cNvSpPr txBox="1"/>
          <p:nvPr/>
        </p:nvSpPr>
        <p:spPr>
          <a:xfrm>
            <a:off x="8946935" y="1022236"/>
            <a:ext cx="1371600" cy="323165"/>
          </a:xfrm>
          <a:prstGeom prst="rect">
            <a:avLst/>
          </a:prstGeom>
          <a:noFill/>
        </p:spPr>
        <p:txBody>
          <a:bodyPr wrap="square" rtlCol="0">
            <a:spAutoFit/>
          </a:bodyPr>
          <a:lstStyle/>
          <a:p>
            <a:r>
              <a:rPr lang="en-US" sz="1500" dirty="0">
                <a:solidFill>
                  <a:schemeClr val="tx2"/>
                </a:solidFill>
              </a:rPr>
              <a:t>Source, q</a:t>
            </a:r>
            <a:r>
              <a:rPr lang="en-US" sz="1500" baseline="-25000" dirty="0">
                <a:solidFill>
                  <a:schemeClr val="tx2"/>
                </a:solidFill>
              </a:rPr>
              <a:t>1</a:t>
            </a:r>
            <a:endParaRPr lang="en-US" sz="1500" dirty="0">
              <a:solidFill>
                <a:schemeClr val="tx2"/>
              </a:solidFill>
            </a:endParaRPr>
          </a:p>
        </p:txBody>
      </p:sp>
      <p:sp>
        <p:nvSpPr>
          <p:cNvPr id="164" name="TextBox 163"/>
          <p:cNvSpPr txBox="1"/>
          <p:nvPr/>
        </p:nvSpPr>
        <p:spPr>
          <a:xfrm>
            <a:off x="8946935" y="1458418"/>
            <a:ext cx="1371600" cy="323165"/>
          </a:xfrm>
          <a:prstGeom prst="rect">
            <a:avLst/>
          </a:prstGeom>
          <a:noFill/>
        </p:spPr>
        <p:txBody>
          <a:bodyPr wrap="square" rtlCol="0">
            <a:spAutoFit/>
          </a:bodyPr>
          <a:lstStyle/>
          <a:p>
            <a:r>
              <a:rPr lang="en-US" sz="1500" dirty="0">
                <a:solidFill>
                  <a:schemeClr val="accent2">
                    <a:lumMod val="75000"/>
                  </a:schemeClr>
                </a:solidFill>
              </a:rPr>
              <a:t>Witness, q</a:t>
            </a:r>
            <a:r>
              <a:rPr lang="en-US" sz="1500" baseline="-25000" dirty="0">
                <a:solidFill>
                  <a:schemeClr val="accent2">
                    <a:lumMod val="75000"/>
                  </a:schemeClr>
                </a:solidFill>
              </a:rPr>
              <a:t>2</a:t>
            </a:r>
            <a:endParaRPr lang="en-US" sz="1500" dirty="0">
              <a:solidFill>
                <a:schemeClr val="accent2">
                  <a:lumMod val="75000"/>
                </a:schemeClr>
              </a:solidFill>
            </a:endParaRPr>
          </a:p>
        </p:txBody>
      </p:sp>
      <p:pic>
        <p:nvPicPr>
          <p:cNvPr id="12" name="Picture 11"/>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2808000" y="4787999"/>
            <a:ext cx="9159620" cy="1231238"/>
          </a:xfrm>
          <a:prstGeom prst="rect">
            <a:avLst/>
          </a:prstGeom>
        </p:spPr>
      </p:pic>
      <p:sp>
        <p:nvSpPr>
          <p:cNvPr id="53" name="TextBox 52"/>
          <p:cNvSpPr txBox="1"/>
          <p:nvPr/>
        </p:nvSpPr>
        <p:spPr>
          <a:xfrm>
            <a:off x="7560000" y="5544000"/>
            <a:ext cx="3492000" cy="720000"/>
          </a:xfrm>
          <a:prstGeom prst="rect">
            <a:avLst/>
          </a:prstGeom>
          <a:noFill/>
        </p:spPr>
        <p:txBody>
          <a:bodyPr wrap="square" rtlCol="0">
            <a:noAutofit/>
          </a:bodyPr>
          <a:lstStyle/>
          <a:p>
            <a:pPr algn="just"/>
            <a:r>
              <a:rPr lang="en-US" sz="1600" b="1" dirty="0">
                <a:solidFill>
                  <a:schemeClr val="accent2"/>
                </a:solidFill>
              </a:rPr>
              <a:t>Transverse deflecting kick of the witness particle from transverse wakes</a:t>
            </a:r>
            <a:endParaRPr lang="en-GB" sz="1600" b="1" dirty="0">
              <a:solidFill>
                <a:schemeClr val="accent2"/>
              </a:solidFill>
            </a:endParaRPr>
          </a:p>
        </p:txBody>
      </p:sp>
      <p:sp>
        <p:nvSpPr>
          <p:cNvPr id="7" name="Rectangle 6"/>
          <p:cNvSpPr/>
          <p:nvPr/>
        </p:nvSpPr>
        <p:spPr>
          <a:xfrm>
            <a:off x="2604000" y="5400000"/>
            <a:ext cx="8784000" cy="72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Content Placeholder 10"/>
          <p:cNvSpPr>
            <a:spLocks noGrp="1"/>
          </p:cNvSpPr>
          <p:nvPr>
            <p:ph idx="1"/>
          </p:nvPr>
        </p:nvSpPr>
        <p:spPr>
          <a:xfrm>
            <a:off x="336000" y="4068000"/>
            <a:ext cx="11520000" cy="1980000"/>
          </a:xfrm>
        </p:spPr>
        <p:txBody>
          <a:bodyPr>
            <a:normAutofit/>
          </a:bodyPr>
          <a:lstStyle/>
          <a:p>
            <a:endParaRPr lang="en-US" sz="1800" dirty="0"/>
          </a:p>
          <a:p>
            <a:r>
              <a:rPr lang="en-US" sz="1800" dirty="0"/>
              <a:t>Transverse wake fields</a:t>
            </a:r>
          </a:p>
          <a:p>
            <a:endParaRPr lang="en-US" sz="1800" dirty="0"/>
          </a:p>
        </p:txBody>
      </p:sp>
      <p:pic>
        <p:nvPicPr>
          <p:cNvPr id="11" name="Picture 10"/>
          <p:cNvPicPr>
            <a:picLocks noChangeAspect="1"/>
          </p:cNvPicPr>
          <p:nvPr>
            <p:custDataLst>
              <p:tags r:id="rId3"/>
            </p:custDataLst>
          </p:nvPr>
        </p:nvPicPr>
        <p:blipFill>
          <a:blip r:embed="rId7" cstate="print">
            <a:extLst>
              <a:ext uri="{28A0092B-C50C-407E-A947-70E740481C1C}">
                <a14:useLocalDpi xmlns:a14="http://schemas.microsoft.com/office/drawing/2010/main" val="0"/>
              </a:ext>
            </a:extLst>
          </a:blip>
          <a:stretch>
            <a:fillRect/>
          </a:stretch>
        </p:blipFill>
        <p:spPr>
          <a:xfrm>
            <a:off x="5832000" y="3276000"/>
            <a:ext cx="2926628" cy="410057"/>
          </a:xfrm>
          <a:prstGeom prst="rect">
            <a:avLst/>
          </a:prstGeom>
        </p:spPr>
      </p:pic>
      <p:sp>
        <p:nvSpPr>
          <p:cNvPr id="46" name="TextBox 45"/>
          <p:cNvSpPr txBox="1"/>
          <p:nvPr/>
        </p:nvSpPr>
        <p:spPr>
          <a:xfrm>
            <a:off x="5760000" y="2952000"/>
            <a:ext cx="1053878" cy="338554"/>
          </a:xfrm>
          <a:prstGeom prst="rect">
            <a:avLst/>
          </a:prstGeom>
          <a:noFill/>
        </p:spPr>
        <p:txBody>
          <a:bodyPr wrap="none" rtlCol="0">
            <a:spAutoFit/>
          </a:bodyPr>
          <a:lstStyle/>
          <a:p>
            <a:r>
              <a:rPr lang="en-US" sz="1600" b="1" dirty="0"/>
              <a:t>Note that:</a:t>
            </a:r>
          </a:p>
        </p:txBody>
      </p:sp>
      <p:sp>
        <p:nvSpPr>
          <p:cNvPr id="3" name="TextBox 2"/>
          <p:cNvSpPr txBox="1"/>
          <p:nvPr/>
        </p:nvSpPr>
        <p:spPr>
          <a:xfrm>
            <a:off x="7956000" y="4104000"/>
            <a:ext cx="3600000" cy="540000"/>
          </a:xfrm>
          <a:prstGeom prst="rect">
            <a:avLst/>
          </a:prstGeom>
          <a:noFill/>
        </p:spPr>
        <p:txBody>
          <a:bodyPr wrap="square" rtlCol="0">
            <a:noAutofit/>
          </a:bodyPr>
          <a:lstStyle/>
          <a:p>
            <a:pPr algn="ctr"/>
            <a:r>
              <a:rPr lang="en-US" sz="1500" b="1" dirty="0">
                <a:solidFill>
                  <a:schemeClr val="accent5"/>
                </a:solidFill>
              </a:rPr>
              <a:t>First order expansion in transverse coordinates of source and witness particles</a:t>
            </a:r>
          </a:p>
        </p:txBody>
      </p:sp>
      <p:sp>
        <p:nvSpPr>
          <p:cNvPr id="10" name="Left Brace 9"/>
          <p:cNvSpPr/>
          <p:nvPr/>
        </p:nvSpPr>
        <p:spPr>
          <a:xfrm rot="5400000">
            <a:off x="9702000" y="2592000"/>
            <a:ext cx="144000" cy="4392000"/>
          </a:xfrm>
          <a:prstGeom prst="leftBrace">
            <a:avLst>
              <a:gd name="adj1" fmla="val 80492"/>
              <a:gd name="adj2" fmla="val 50000"/>
            </a:avLst>
          </a:prstGeom>
          <a:ln w="25400">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441236726"/>
      </p:ext>
    </p:extLst>
  </p:cSld>
  <p:clrMapOvr>
    <a:masterClrMapping/>
  </p:clrMapOvr>
  <mc:AlternateContent xmlns:mc="http://schemas.openxmlformats.org/markup-compatibility/2006" xmlns:p14="http://schemas.microsoft.com/office/powerpoint/2010/main">
    <mc:Choice Requires="p14">
      <p:transition spd="med" p14:dur="700" advTm="69980">
        <p:fade/>
      </p:transition>
    </mc:Choice>
    <mc:Fallback xmlns="">
      <p:transition spd="med" advTm="6998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Transverse wake functions</a:t>
            </a:r>
          </a:p>
        </p:txBody>
      </p:sp>
      <p:sp>
        <p:nvSpPr>
          <p:cNvPr id="4" name="Date Placeholder 3"/>
          <p:cNvSpPr>
            <a:spLocks noGrp="1"/>
          </p:cNvSpPr>
          <p:nvPr>
            <p:ph type="dt" sz="half" idx="10"/>
          </p:nvPr>
        </p:nvSpPr>
        <p:spPr>
          <a:prstGeom prst="rect">
            <a:avLst/>
          </a:prstGeom>
        </p:spPr>
        <p:txBody>
          <a:bodyPr/>
          <a:lstStyle/>
          <a:p>
            <a:r>
              <a:rPr lang="de-CH"/>
              <a:t>28. September 2022</a:t>
            </a:r>
            <a:endParaRPr lang="en-US" dirty="0"/>
          </a:p>
        </p:txBody>
      </p:sp>
      <p:sp>
        <p:nvSpPr>
          <p:cNvPr id="5" name="Footer Placeholder 4"/>
          <p:cNvSpPr>
            <a:spLocks noGrp="1"/>
          </p:cNvSpPr>
          <p:nvPr>
            <p:ph type="ftr" sz="quarter" idx="11"/>
          </p:nvPr>
        </p:nvSpPr>
        <p:spPr>
          <a:prstGeom prst="rect">
            <a:avLst/>
          </a:prstGeom>
        </p:spPr>
        <p:txBody>
          <a:bodyPr/>
          <a:lstStyle/>
          <a:p>
            <a:r>
              <a:rPr lang="fr-FR"/>
              <a:t>Kevin Li - Collective effects III - Kaunas</a:t>
            </a:r>
            <a:endParaRPr lang="en-US" dirty="0"/>
          </a:p>
        </p:txBody>
      </p:sp>
      <p:sp>
        <p:nvSpPr>
          <p:cNvPr id="6" name="Slide Number Placeholder 5"/>
          <p:cNvSpPr>
            <a:spLocks noGrp="1"/>
          </p:cNvSpPr>
          <p:nvPr>
            <p:ph type="sldNum" sz="quarter" idx="12"/>
          </p:nvPr>
        </p:nvSpPr>
        <p:spPr>
          <a:prstGeom prst="rect">
            <a:avLst/>
          </a:prstGeom>
        </p:spPr>
        <p:txBody>
          <a:bodyPr/>
          <a:lstStyle/>
          <a:p>
            <a:fld id="{17918391-D411-FE40-AAD7-861AE5233E0E}" type="slidenum">
              <a:rPr lang="en-US" smtClean="0"/>
              <a:pPr/>
              <a:t>17</a:t>
            </a:fld>
            <a:endParaRPr lang="en-US" dirty="0"/>
          </a:p>
        </p:txBody>
      </p:sp>
      <p:grpSp>
        <p:nvGrpSpPr>
          <p:cNvPr id="8" name="Group 7"/>
          <p:cNvGrpSpPr/>
          <p:nvPr/>
        </p:nvGrpSpPr>
        <p:grpSpPr>
          <a:xfrm>
            <a:off x="1740000" y="900001"/>
            <a:ext cx="7645658" cy="2908275"/>
            <a:chOff x="152400" y="896947"/>
            <a:chExt cx="7645658" cy="2908275"/>
          </a:xfrm>
        </p:grpSpPr>
        <p:cxnSp>
          <p:nvCxnSpPr>
            <p:cNvPr id="65" name="Straight Arrow Connector 64"/>
            <p:cNvCxnSpPr/>
            <p:nvPr/>
          </p:nvCxnSpPr>
          <p:spPr>
            <a:xfrm>
              <a:off x="195803" y="2485039"/>
              <a:ext cx="7424197" cy="1588"/>
            </a:xfrm>
            <a:prstGeom prst="straightConnector1">
              <a:avLst/>
            </a:prstGeom>
            <a:ln w="19050" cap="flat" cmpd="sng" algn="ctr">
              <a:solidFill>
                <a:srgbClr val="004078"/>
              </a:solidFill>
              <a:prstDash val="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66" name="Freeform 11"/>
            <p:cNvSpPr>
              <a:spLocks/>
            </p:cNvSpPr>
            <p:nvPr/>
          </p:nvSpPr>
          <p:spPr bwMode="auto">
            <a:xfrm>
              <a:off x="2538020" y="2828909"/>
              <a:ext cx="1367185" cy="976313"/>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57150" cmpd="sng">
              <a:solidFill>
                <a:srgbClr val="868686"/>
              </a:solidFill>
              <a:round/>
              <a:headEnd/>
              <a:tailEnd/>
            </a:ln>
          </p:spPr>
          <p:txBody>
            <a:bodyPr wrap="none" anchor="ctr">
              <a:prstTxWarp prst="textNoShape">
                <a:avLst/>
              </a:prstTxWarp>
            </a:bodyPr>
            <a:lstStyle/>
            <a:p>
              <a:endParaRPr lang="en-US"/>
            </a:p>
          </p:txBody>
        </p:sp>
        <p:sp>
          <p:nvSpPr>
            <p:cNvPr id="67" name="Freeform 16"/>
            <p:cNvSpPr>
              <a:spLocks/>
            </p:cNvSpPr>
            <p:nvPr/>
          </p:nvSpPr>
          <p:spPr bwMode="auto">
            <a:xfrm flipV="1">
              <a:off x="2538020" y="1136634"/>
              <a:ext cx="1367185" cy="976313"/>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57150" cmpd="sng">
              <a:solidFill>
                <a:srgbClr val="868686"/>
              </a:solidFill>
              <a:round/>
              <a:headEnd/>
              <a:tailEnd/>
            </a:ln>
          </p:spPr>
          <p:txBody>
            <a:bodyPr wrap="none" anchor="ctr">
              <a:prstTxWarp prst="textNoShape">
                <a:avLst/>
              </a:prstTxWarp>
            </a:bodyPr>
            <a:lstStyle/>
            <a:p>
              <a:endParaRPr lang="en-US"/>
            </a:p>
          </p:txBody>
        </p:sp>
        <p:cxnSp>
          <p:nvCxnSpPr>
            <p:cNvPr id="68" name="Straight Connector 67"/>
            <p:cNvCxnSpPr>
              <a:stCxn id="67" idx="0"/>
            </p:cNvCxnSpPr>
            <p:nvPr/>
          </p:nvCxnSpPr>
          <p:spPr>
            <a:xfrm flipH="1" flipV="1">
              <a:off x="152400" y="2111591"/>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flipH="1" flipV="1">
              <a:off x="152400" y="2827553"/>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grpSp>
          <p:nvGrpSpPr>
            <p:cNvPr id="98" name="Group 94"/>
            <p:cNvGrpSpPr/>
            <p:nvPr/>
          </p:nvGrpSpPr>
          <p:grpSpPr>
            <a:xfrm>
              <a:off x="2555534" y="1204113"/>
              <a:ext cx="1312862" cy="2549525"/>
              <a:chOff x="2555534" y="1448897"/>
              <a:chExt cx="1312862" cy="2549525"/>
            </a:xfrm>
          </p:grpSpPr>
          <p:sp>
            <p:nvSpPr>
              <p:cNvPr id="119" name="Freeform 90"/>
              <p:cNvSpPr>
                <a:spLocks/>
              </p:cNvSpPr>
              <p:nvPr/>
            </p:nvSpPr>
            <p:spPr bwMode="auto">
              <a:xfrm>
                <a:off x="2631734" y="1644159"/>
                <a:ext cx="639763" cy="228600"/>
              </a:xfrm>
              <a:custGeom>
                <a:avLst/>
                <a:gdLst>
                  <a:gd name="T0" fmla="*/ 0 w 480"/>
                  <a:gd name="T1" fmla="*/ 144 h 168"/>
                  <a:gd name="T2" fmla="*/ 240 w 480"/>
                  <a:gd name="T3" fmla="*/ 144 h 168"/>
                  <a:gd name="T4" fmla="*/ 480 w 480"/>
                  <a:gd name="T5" fmla="*/ 0 h 168"/>
                  <a:gd name="T6" fmla="*/ 0 60000 65536"/>
                  <a:gd name="T7" fmla="*/ 0 60000 65536"/>
                  <a:gd name="T8" fmla="*/ 0 60000 65536"/>
                  <a:gd name="T9" fmla="*/ 0 w 480"/>
                  <a:gd name="T10" fmla="*/ 0 h 168"/>
                  <a:gd name="T11" fmla="*/ 480 w 480"/>
                  <a:gd name="T12" fmla="*/ 168 h 168"/>
                </a:gdLst>
                <a:ahLst/>
                <a:cxnLst>
                  <a:cxn ang="T6">
                    <a:pos x="T0" y="T1"/>
                  </a:cxn>
                  <a:cxn ang="T7">
                    <a:pos x="T2" y="T3"/>
                  </a:cxn>
                  <a:cxn ang="T8">
                    <a:pos x="T4" y="T5"/>
                  </a:cxn>
                </a:cxnLst>
                <a:rect l="T9" t="T10" r="T11" b="T12"/>
                <a:pathLst>
                  <a:path w="480" h="168">
                    <a:moveTo>
                      <a:pt x="0" y="144"/>
                    </a:moveTo>
                    <a:cubicBezTo>
                      <a:pt x="80" y="156"/>
                      <a:pt x="160" y="168"/>
                      <a:pt x="240" y="144"/>
                    </a:cubicBezTo>
                    <a:cubicBezTo>
                      <a:pt x="320" y="120"/>
                      <a:pt x="440" y="24"/>
                      <a:pt x="48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0" name="Freeform 91"/>
              <p:cNvSpPr>
                <a:spLocks/>
              </p:cNvSpPr>
              <p:nvPr/>
            </p:nvSpPr>
            <p:spPr bwMode="auto">
              <a:xfrm>
                <a:off x="2685709" y="1513984"/>
                <a:ext cx="520700" cy="152400"/>
              </a:xfrm>
              <a:custGeom>
                <a:avLst/>
                <a:gdLst>
                  <a:gd name="T0" fmla="*/ 0 w 384"/>
                  <a:gd name="T1" fmla="*/ 96 h 112"/>
                  <a:gd name="T2" fmla="*/ 192 w 384"/>
                  <a:gd name="T3" fmla="*/ 96 h 112"/>
                  <a:gd name="T4" fmla="*/ 384 w 384"/>
                  <a:gd name="T5" fmla="*/ 0 h 112"/>
                  <a:gd name="T6" fmla="*/ 0 60000 65536"/>
                  <a:gd name="T7" fmla="*/ 0 60000 65536"/>
                  <a:gd name="T8" fmla="*/ 0 60000 65536"/>
                  <a:gd name="T9" fmla="*/ 0 w 384"/>
                  <a:gd name="T10" fmla="*/ 0 h 112"/>
                  <a:gd name="T11" fmla="*/ 384 w 384"/>
                  <a:gd name="T12" fmla="*/ 112 h 112"/>
                </a:gdLst>
                <a:ahLst/>
                <a:cxnLst>
                  <a:cxn ang="T6">
                    <a:pos x="T0" y="T1"/>
                  </a:cxn>
                  <a:cxn ang="T7">
                    <a:pos x="T2" y="T3"/>
                  </a:cxn>
                  <a:cxn ang="T8">
                    <a:pos x="T4" y="T5"/>
                  </a:cxn>
                </a:cxnLst>
                <a:rect l="T9" t="T10" r="T11" b="T12"/>
                <a:pathLst>
                  <a:path w="384" h="112">
                    <a:moveTo>
                      <a:pt x="0" y="96"/>
                    </a:moveTo>
                    <a:cubicBezTo>
                      <a:pt x="64" y="104"/>
                      <a:pt x="128" y="112"/>
                      <a:pt x="192" y="96"/>
                    </a:cubicBezTo>
                    <a:cubicBezTo>
                      <a:pt x="256" y="80"/>
                      <a:pt x="352" y="16"/>
                      <a:pt x="384"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1" name="Freeform 92"/>
              <p:cNvSpPr>
                <a:spLocks/>
              </p:cNvSpPr>
              <p:nvPr/>
            </p:nvSpPr>
            <p:spPr bwMode="auto">
              <a:xfrm>
                <a:off x="2815884" y="1448897"/>
                <a:ext cx="325438" cy="76200"/>
              </a:xfrm>
              <a:custGeom>
                <a:avLst/>
                <a:gdLst>
                  <a:gd name="T0" fmla="*/ 0 w 240"/>
                  <a:gd name="T1" fmla="*/ 48 h 56"/>
                  <a:gd name="T2" fmla="*/ 144 w 240"/>
                  <a:gd name="T3" fmla="*/ 48 h 56"/>
                  <a:gd name="T4" fmla="*/ 240 w 240"/>
                  <a:gd name="T5" fmla="*/ 0 h 56"/>
                  <a:gd name="T6" fmla="*/ 0 60000 65536"/>
                  <a:gd name="T7" fmla="*/ 0 60000 65536"/>
                  <a:gd name="T8" fmla="*/ 0 60000 65536"/>
                  <a:gd name="T9" fmla="*/ 0 w 240"/>
                  <a:gd name="T10" fmla="*/ 0 h 56"/>
                  <a:gd name="T11" fmla="*/ 240 w 240"/>
                  <a:gd name="T12" fmla="*/ 56 h 56"/>
                </a:gdLst>
                <a:ahLst/>
                <a:cxnLst>
                  <a:cxn ang="T6">
                    <a:pos x="T0" y="T1"/>
                  </a:cxn>
                  <a:cxn ang="T7">
                    <a:pos x="T2" y="T3"/>
                  </a:cxn>
                  <a:cxn ang="T8">
                    <a:pos x="T4" y="T5"/>
                  </a:cxn>
                </a:cxnLst>
                <a:rect l="T9" t="T10" r="T11" b="T12"/>
                <a:pathLst>
                  <a:path w="240" h="56">
                    <a:moveTo>
                      <a:pt x="0" y="48"/>
                    </a:moveTo>
                    <a:cubicBezTo>
                      <a:pt x="52" y="52"/>
                      <a:pt x="104" y="56"/>
                      <a:pt x="144" y="48"/>
                    </a:cubicBezTo>
                    <a:cubicBezTo>
                      <a:pt x="184" y="40"/>
                      <a:pt x="212" y="20"/>
                      <a:pt x="24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2" name="Freeform 93"/>
              <p:cNvSpPr>
                <a:spLocks/>
              </p:cNvSpPr>
              <p:nvPr/>
            </p:nvSpPr>
            <p:spPr bwMode="auto">
              <a:xfrm rot="10800000" flipV="1">
                <a:off x="2555534" y="3141172"/>
                <a:ext cx="1299943" cy="215534"/>
              </a:xfrm>
              <a:custGeom>
                <a:avLst/>
                <a:gdLst>
                  <a:gd name="T0" fmla="*/ 0 w 1008"/>
                  <a:gd name="T1" fmla="*/ 152 h 152"/>
                  <a:gd name="T2" fmla="*/ 480 w 1008"/>
                  <a:gd name="T3" fmla="*/ 8 h 152"/>
                  <a:gd name="T4" fmla="*/ 1008 w 1008"/>
                  <a:gd name="T5" fmla="*/ 104 h 152"/>
                  <a:gd name="T6" fmla="*/ 0 60000 65536"/>
                  <a:gd name="T7" fmla="*/ 0 60000 65536"/>
                  <a:gd name="T8" fmla="*/ 0 60000 65536"/>
                  <a:gd name="T9" fmla="*/ 0 w 1008"/>
                  <a:gd name="T10" fmla="*/ 0 h 152"/>
                  <a:gd name="T11" fmla="*/ 1008 w 1008"/>
                  <a:gd name="T12" fmla="*/ 152 h 152"/>
                </a:gdLst>
                <a:ahLst/>
                <a:cxnLst>
                  <a:cxn ang="T6">
                    <a:pos x="T0" y="T1"/>
                  </a:cxn>
                  <a:cxn ang="T7">
                    <a:pos x="T2" y="T3"/>
                  </a:cxn>
                  <a:cxn ang="T8">
                    <a:pos x="T4" y="T5"/>
                  </a:cxn>
                </a:cxnLst>
                <a:rect l="T9" t="T10" r="T11" b="T12"/>
                <a:pathLst>
                  <a:path w="1008" h="152">
                    <a:moveTo>
                      <a:pt x="0" y="152"/>
                    </a:moveTo>
                    <a:cubicBezTo>
                      <a:pt x="156" y="84"/>
                      <a:pt x="312" y="16"/>
                      <a:pt x="480" y="8"/>
                    </a:cubicBezTo>
                    <a:cubicBezTo>
                      <a:pt x="648" y="0"/>
                      <a:pt x="828" y="52"/>
                      <a:pt x="1008" y="104"/>
                    </a:cubicBezTo>
                  </a:path>
                </a:pathLst>
              </a:custGeom>
              <a:noFill/>
              <a:ln w="9525">
                <a:solidFill>
                  <a:srgbClr val="00559F"/>
                </a:solidFill>
                <a:round/>
                <a:headEnd type="arrow"/>
                <a:tailEnd type="none" w="med" len="med"/>
              </a:ln>
            </p:spPr>
            <p:txBody>
              <a:bodyPr wrap="none" anchor="ctr">
                <a:prstTxWarp prst="textNoShape">
                  <a:avLst/>
                </a:prstTxWarp>
              </a:bodyPr>
              <a:lstStyle/>
              <a:p>
                <a:endParaRPr lang="en-US"/>
              </a:p>
            </p:txBody>
          </p:sp>
          <p:sp>
            <p:nvSpPr>
              <p:cNvPr id="123" name="Freeform 94"/>
              <p:cNvSpPr>
                <a:spLocks/>
              </p:cNvSpPr>
              <p:nvPr/>
            </p:nvSpPr>
            <p:spPr bwMode="auto">
              <a:xfrm flipV="1">
                <a:off x="2620622" y="3596784"/>
                <a:ext cx="650875" cy="228600"/>
              </a:xfrm>
              <a:custGeom>
                <a:avLst/>
                <a:gdLst>
                  <a:gd name="T0" fmla="*/ 0 w 480"/>
                  <a:gd name="T1" fmla="*/ 144 h 168"/>
                  <a:gd name="T2" fmla="*/ 240 w 480"/>
                  <a:gd name="T3" fmla="*/ 144 h 168"/>
                  <a:gd name="T4" fmla="*/ 480 w 480"/>
                  <a:gd name="T5" fmla="*/ 0 h 168"/>
                  <a:gd name="T6" fmla="*/ 0 60000 65536"/>
                  <a:gd name="T7" fmla="*/ 0 60000 65536"/>
                  <a:gd name="T8" fmla="*/ 0 60000 65536"/>
                  <a:gd name="T9" fmla="*/ 0 w 480"/>
                  <a:gd name="T10" fmla="*/ 0 h 168"/>
                  <a:gd name="T11" fmla="*/ 480 w 480"/>
                  <a:gd name="T12" fmla="*/ 168 h 168"/>
                </a:gdLst>
                <a:ahLst/>
                <a:cxnLst>
                  <a:cxn ang="T6">
                    <a:pos x="T0" y="T1"/>
                  </a:cxn>
                  <a:cxn ang="T7">
                    <a:pos x="T2" y="T3"/>
                  </a:cxn>
                  <a:cxn ang="T8">
                    <a:pos x="T4" y="T5"/>
                  </a:cxn>
                </a:cxnLst>
                <a:rect l="T9" t="T10" r="T11" b="T12"/>
                <a:pathLst>
                  <a:path w="480" h="168">
                    <a:moveTo>
                      <a:pt x="0" y="144"/>
                    </a:moveTo>
                    <a:cubicBezTo>
                      <a:pt x="80" y="156"/>
                      <a:pt x="160" y="168"/>
                      <a:pt x="240" y="144"/>
                    </a:cubicBezTo>
                    <a:cubicBezTo>
                      <a:pt x="320" y="120"/>
                      <a:pt x="440" y="24"/>
                      <a:pt x="48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4" name="Freeform 96"/>
              <p:cNvSpPr>
                <a:spLocks/>
              </p:cNvSpPr>
              <p:nvPr/>
            </p:nvSpPr>
            <p:spPr bwMode="auto">
              <a:xfrm flipV="1">
                <a:off x="2815884" y="3922222"/>
                <a:ext cx="325438" cy="76200"/>
              </a:xfrm>
              <a:custGeom>
                <a:avLst/>
                <a:gdLst>
                  <a:gd name="T0" fmla="*/ 0 w 240"/>
                  <a:gd name="T1" fmla="*/ 48 h 56"/>
                  <a:gd name="T2" fmla="*/ 144 w 240"/>
                  <a:gd name="T3" fmla="*/ 48 h 56"/>
                  <a:gd name="T4" fmla="*/ 240 w 240"/>
                  <a:gd name="T5" fmla="*/ 0 h 56"/>
                  <a:gd name="T6" fmla="*/ 0 60000 65536"/>
                  <a:gd name="T7" fmla="*/ 0 60000 65536"/>
                  <a:gd name="T8" fmla="*/ 0 60000 65536"/>
                  <a:gd name="T9" fmla="*/ 0 w 240"/>
                  <a:gd name="T10" fmla="*/ 0 h 56"/>
                  <a:gd name="T11" fmla="*/ 240 w 240"/>
                  <a:gd name="T12" fmla="*/ 56 h 56"/>
                </a:gdLst>
                <a:ahLst/>
                <a:cxnLst>
                  <a:cxn ang="T6">
                    <a:pos x="T0" y="T1"/>
                  </a:cxn>
                  <a:cxn ang="T7">
                    <a:pos x="T2" y="T3"/>
                  </a:cxn>
                  <a:cxn ang="T8">
                    <a:pos x="T4" y="T5"/>
                  </a:cxn>
                </a:cxnLst>
                <a:rect l="T9" t="T10" r="T11" b="T12"/>
                <a:pathLst>
                  <a:path w="240" h="56">
                    <a:moveTo>
                      <a:pt x="0" y="48"/>
                    </a:moveTo>
                    <a:cubicBezTo>
                      <a:pt x="52" y="52"/>
                      <a:pt x="104" y="56"/>
                      <a:pt x="144" y="48"/>
                    </a:cubicBezTo>
                    <a:cubicBezTo>
                      <a:pt x="184" y="40"/>
                      <a:pt x="212" y="20"/>
                      <a:pt x="24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5" name="Freeform 42"/>
              <p:cNvSpPr>
                <a:spLocks/>
              </p:cNvSpPr>
              <p:nvPr/>
            </p:nvSpPr>
            <p:spPr bwMode="auto">
              <a:xfrm rot="10800000">
                <a:off x="2562757" y="2177322"/>
                <a:ext cx="1305639" cy="181443"/>
              </a:xfrm>
              <a:custGeom>
                <a:avLst/>
                <a:gdLst>
                  <a:gd name="T0" fmla="*/ 0 w 1008"/>
                  <a:gd name="T1" fmla="*/ 152 h 152"/>
                  <a:gd name="T2" fmla="*/ 480 w 1008"/>
                  <a:gd name="T3" fmla="*/ 8 h 152"/>
                  <a:gd name="T4" fmla="*/ 1008 w 1008"/>
                  <a:gd name="T5" fmla="*/ 104 h 152"/>
                  <a:gd name="T6" fmla="*/ 0 60000 65536"/>
                  <a:gd name="T7" fmla="*/ 0 60000 65536"/>
                  <a:gd name="T8" fmla="*/ 0 60000 65536"/>
                  <a:gd name="T9" fmla="*/ 0 w 1008"/>
                  <a:gd name="T10" fmla="*/ 0 h 152"/>
                  <a:gd name="T11" fmla="*/ 1008 w 1008"/>
                  <a:gd name="T12" fmla="*/ 152 h 152"/>
                </a:gdLst>
                <a:ahLst/>
                <a:cxnLst>
                  <a:cxn ang="T6">
                    <a:pos x="T0" y="T1"/>
                  </a:cxn>
                  <a:cxn ang="T7">
                    <a:pos x="T2" y="T3"/>
                  </a:cxn>
                  <a:cxn ang="T8">
                    <a:pos x="T4" y="T5"/>
                  </a:cxn>
                </a:cxnLst>
                <a:rect l="T9" t="T10" r="T11" b="T12"/>
                <a:pathLst>
                  <a:path w="1008" h="152">
                    <a:moveTo>
                      <a:pt x="0" y="152"/>
                    </a:moveTo>
                    <a:cubicBezTo>
                      <a:pt x="156" y="84"/>
                      <a:pt x="312" y="16"/>
                      <a:pt x="480" y="8"/>
                    </a:cubicBezTo>
                    <a:cubicBezTo>
                      <a:pt x="648" y="0"/>
                      <a:pt x="828" y="52"/>
                      <a:pt x="1008" y="104"/>
                    </a:cubicBezTo>
                  </a:path>
                </a:pathLst>
              </a:custGeom>
              <a:noFill/>
              <a:ln w="9525">
                <a:solidFill>
                  <a:srgbClr val="00559F"/>
                </a:solidFill>
                <a:round/>
                <a:headEnd type="arrow"/>
                <a:tailEnd type="none" w="med" len="med"/>
              </a:ln>
            </p:spPr>
            <p:txBody>
              <a:bodyPr wrap="none" anchor="ctr">
                <a:prstTxWarp prst="textNoShape">
                  <a:avLst/>
                </a:prstTxWarp>
              </a:bodyPr>
              <a:lstStyle/>
              <a:p>
                <a:endParaRPr lang="en-US"/>
              </a:p>
            </p:txBody>
          </p:sp>
          <p:sp>
            <p:nvSpPr>
              <p:cNvPr id="126" name="Freeform 95"/>
              <p:cNvSpPr>
                <a:spLocks/>
              </p:cNvSpPr>
              <p:nvPr/>
            </p:nvSpPr>
            <p:spPr bwMode="auto">
              <a:xfrm flipV="1">
                <a:off x="2685709" y="3749184"/>
                <a:ext cx="520700" cy="152400"/>
              </a:xfrm>
              <a:custGeom>
                <a:avLst/>
                <a:gdLst>
                  <a:gd name="T0" fmla="*/ 0 w 384"/>
                  <a:gd name="T1" fmla="*/ 96 h 112"/>
                  <a:gd name="T2" fmla="*/ 192 w 384"/>
                  <a:gd name="T3" fmla="*/ 96 h 112"/>
                  <a:gd name="T4" fmla="*/ 384 w 384"/>
                  <a:gd name="T5" fmla="*/ 0 h 112"/>
                  <a:gd name="T6" fmla="*/ 0 60000 65536"/>
                  <a:gd name="T7" fmla="*/ 0 60000 65536"/>
                  <a:gd name="T8" fmla="*/ 0 60000 65536"/>
                  <a:gd name="T9" fmla="*/ 0 w 384"/>
                  <a:gd name="T10" fmla="*/ 0 h 112"/>
                  <a:gd name="T11" fmla="*/ 384 w 384"/>
                  <a:gd name="T12" fmla="*/ 112 h 112"/>
                </a:gdLst>
                <a:ahLst/>
                <a:cxnLst>
                  <a:cxn ang="T6">
                    <a:pos x="T0" y="T1"/>
                  </a:cxn>
                  <a:cxn ang="T7">
                    <a:pos x="T2" y="T3"/>
                  </a:cxn>
                  <a:cxn ang="T8">
                    <a:pos x="T4" y="T5"/>
                  </a:cxn>
                </a:cxnLst>
                <a:rect l="T9" t="T10" r="T11" b="T12"/>
                <a:pathLst>
                  <a:path w="384" h="112">
                    <a:moveTo>
                      <a:pt x="0" y="96"/>
                    </a:moveTo>
                    <a:cubicBezTo>
                      <a:pt x="64" y="104"/>
                      <a:pt x="128" y="112"/>
                      <a:pt x="192" y="96"/>
                    </a:cubicBezTo>
                    <a:cubicBezTo>
                      <a:pt x="256" y="80"/>
                      <a:pt x="352" y="16"/>
                      <a:pt x="384"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grpSp>
        <p:sp>
          <p:nvSpPr>
            <p:cNvPr id="127" name="Line 73"/>
            <p:cNvSpPr>
              <a:spLocks noChangeShapeType="1"/>
            </p:cNvSpPr>
            <p:nvPr/>
          </p:nvSpPr>
          <p:spPr bwMode="auto">
            <a:xfrm>
              <a:off x="195803" y="2128898"/>
              <a:ext cx="0" cy="715963"/>
            </a:xfrm>
            <a:prstGeom prst="line">
              <a:avLst/>
            </a:prstGeom>
            <a:noFill/>
            <a:ln w="12700" cap="flat" cmpd="sng" algn="ctr">
              <a:solidFill>
                <a:srgbClr val="3A3A3A"/>
              </a:solidFill>
              <a:prstDash val="solid"/>
              <a:round/>
              <a:headEnd type="stealth" w="med" len="med"/>
              <a:tailEnd type="stealth" w="med" len="med"/>
            </a:ln>
          </p:spPr>
          <p:txBody>
            <a:bodyPr wrap="none" anchor="ctr">
              <a:prstTxWarp prst="textNoShape">
                <a:avLst/>
              </a:prstTxWarp>
            </a:bodyPr>
            <a:lstStyle/>
            <a:p>
              <a:endParaRPr lang="en-US"/>
            </a:p>
          </p:txBody>
        </p:sp>
        <p:sp>
          <p:nvSpPr>
            <p:cNvPr id="128" name="Text Box 74"/>
            <p:cNvSpPr txBox="1">
              <a:spLocks noChangeArrowheads="1"/>
            </p:cNvSpPr>
            <p:nvPr/>
          </p:nvSpPr>
          <p:spPr bwMode="auto">
            <a:xfrm>
              <a:off x="152400" y="2499083"/>
              <a:ext cx="449162" cy="400110"/>
            </a:xfrm>
            <a:prstGeom prst="rect">
              <a:avLst/>
            </a:prstGeom>
            <a:noFill/>
            <a:ln w="9525">
              <a:noFill/>
              <a:miter lim="800000"/>
              <a:headEnd/>
              <a:tailEnd/>
            </a:ln>
          </p:spPr>
          <p:txBody>
            <a:bodyPr wrap="none">
              <a:prstTxWarp prst="textNoShape">
                <a:avLst/>
              </a:prstTxWarp>
              <a:spAutoFit/>
            </a:bodyPr>
            <a:lstStyle/>
            <a:p>
              <a:r>
                <a:rPr lang="de-DE" sz="2000" dirty="0">
                  <a:solidFill>
                    <a:schemeClr val="accent6">
                      <a:lumMod val="50000"/>
                    </a:schemeClr>
                  </a:solidFill>
                </a:rPr>
                <a:t>2b</a:t>
              </a:r>
            </a:p>
          </p:txBody>
        </p:sp>
        <p:cxnSp>
          <p:nvCxnSpPr>
            <p:cNvPr id="129" name="Straight Arrow Connector 128"/>
            <p:cNvCxnSpPr/>
            <p:nvPr/>
          </p:nvCxnSpPr>
          <p:spPr>
            <a:xfrm>
              <a:off x="1929235" y="952495"/>
              <a:ext cx="2609066" cy="1588"/>
            </a:xfrm>
            <a:prstGeom prst="straightConnector1">
              <a:avLst/>
            </a:prstGeom>
            <a:ln>
              <a:solidFill>
                <a:schemeClr val="accent6">
                  <a:lumMod val="75000"/>
                </a:schemeClr>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31" name="Oval 18 1"/>
            <p:cNvSpPr>
              <a:spLocks noChangeArrowheads="1"/>
            </p:cNvSpPr>
            <p:nvPr/>
          </p:nvSpPr>
          <p:spPr bwMode="auto">
            <a:xfrm>
              <a:off x="5544000" y="2196000"/>
              <a:ext cx="215996" cy="216000"/>
            </a:xfrm>
            <a:prstGeom prst="ellipse">
              <a:avLst/>
            </a:prstGeom>
            <a:solidFill>
              <a:schemeClr val="tx2"/>
            </a:solidFill>
            <a:ln>
              <a:solidFill>
                <a:schemeClr val="tx2"/>
              </a:solidFill>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prstTxWarp prst="textNoShape">
                <a:avLst/>
              </a:prstTxWarp>
            </a:bodyPr>
            <a:lstStyle/>
            <a:p>
              <a:endParaRPr lang="en-US"/>
            </a:p>
          </p:txBody>
        </p:sp>
        <p:sp>
          <p:nvSpPr>
            <p:cNvPr id="132" name="Oval 18 2"/>
            <p:cNvSpPr>
              <a:spLocks noChangeArrowheads="1"/>
            </p:cNvSpPr>
            <p:nvPr/>
          </p:nvSpPr>
          <p:spPr bwMode="auto">
            <a:xfrm>
              <a:off x="4428000" y="2520000"/>
              <a:ext cx="215999" cy="216000"/>
            </a:xfrm>
            <a:prstGeom prst="ellipse">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prstTxWarp prst="textNoShape">
                <a:avLst/>
              </a:prstTxWarp>
            </a:bodyPr>
            <a:lstStyle/>
            <a:p>
              <a:endParaRPr lang="en-US"/>
            </a:p>
          </p:txBody>
        </p:sp>
        <p:cxnSp>
          <p:nvCxnSpPr>
            <p:cNvPr id="133" name="Straight Arrow Connector 132"/>
            <p:cNvCxnSpPr/>
            <p:nvPr/>
          </p:nvCxnSpPr>
          <p:spPr>
            <a:xfrm>
              <a:off x="4686307" y="2482627"/>
              <a:ext cx="890266" cy="98"/>
            </a:xfrm>
            <a:prstGeom prst="straightConnector1">
              <a:avLst/>
            </a:prstGeom>
            <a:ln w="25400" cap="flat" cmpd="sng" algn="ctr">
              <a:solidFill>
                <a:srgbClr val="000000"/>
              </a:solidFill>
              <a:prstDash val="solid"/>
              <a:round/>
              <a:headEnd type="arrow"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34" name="TextBox 133"/>
            <p:cNvSpPr txBox="1"/>
            <p:nvPr/>
          </p:nvSpPr>
          <p:spPr>
            <a:xfrm>
              <a:off x="4964895" y="2382537"/>
              <a:ext cx="304800" cy="369332"/>
            </a:xfrm>
            <a:prstGeom prst="rect">
              <a:avLst/>
            </a:prstGeom>
            <a:noFill/>
          </p:spPr>
          <p:txBody>
            <a:bodyPr wrap="square" rtlCol="0">
              <a:spAutoFit/>
            </a:bodyPr>
            <a:lstStyle/>
            <a:p>
              <a:r>
                <a:rPr lang="en-US" dirty="0" err="1">
                  <a:solidFill>
                    <a:srgbClr val="262626"/>
                  </a:solidFill>
                </a:rPr>
                <a:t>z</a:t>
              </a:r>
              <a:endParaRPr lang="en-US" dirty="0">
                <a:solidFill>
                  <a:srgbClr val="262626"/>
                </a:solidFill>
              </a:endParaRPr>
            </a:p>
          </p:txBody>
        </p:sp>
        <p:cxnSp>
          <p:nvCxnSpPr>
            <p:cNvPr id="135" name="Straight Connector 134"/>
            <p:cNvCxnSpPr/>
            <p:nvPr/>
          </p:nvCxnSpPr>
          <p:spPr>
            <a:xfrm flipH="1" flipV="1">
              <a:off x="3905205" y="2110234"/>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905205" y="2828232"/>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sp>
          <p:nvSpPr>
            <p:cNvPr id="141" name="TextBox 140"/>
            <p:cNvSpPr txBox="1"/>
            <p:nvPr/>
          </p:nvSpPr>
          <p:spPr>
            <a:xfrm>
              <a:off x="3097201" y="896947"/>
              <a:ext cx="304800" cy="369332"/>
            </a:xfrm>
            <a:prstGeom prst="rect">
              <a:avLst/>
            </a:prstGeom>
            <a:noFill/>
            <a:ln>
              <a:noFill/>
            </a:ln>
          </p:spPr>
          <p:txBody>
            <a:bodyPr wrap="square" rtlCol="0">
              <a:spAutoFit/>
            </a:bodyPr>
            <a:lstStyle/>
            <a:p>
              <a:r>
                <a:rPr lang="en-US" dirty="0">
                  <a:solidFill>
                    <a:srgbClr val="262626"/>
                  </a:solidFill>
                </a:rPr>
                <a:t>L</a:t>
              </a:r>
            </a:p>
          </p:txBody>
        </p:sp>
        <p:cxnSp>
          <p:nvCxnSpPr>
            <p:cNvPr id="142" name="Straight Arrow Connector 141"/>
            <p:cNvCxnSpPr/>
            <p:nvPr/>
          </p:nvCxnSpPr>
          <p:spPr>
            <a:xfrm rot="5400000">
              <a:off x="6097567" y="2368752"/>
              <a:ext cx="283885" cy="1588"/>
            </a:xfrm>
            <a:prstGeom prst="straightConnector1">
              <a:avLst/>
            </a:prstGeom>
            <a:ln w="9525" cap="flat" cmpd="sng" algn="ctr">
              <a:solidFill>
                <a:srgbClr val="000000"/>
              </a:solidFill>
              <a:prstDash val="solid"/>
              <a:round/>
              <a:headEnd type="arrow"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43" name="TextBox 142"/>
            <p:cNvSpPr txBox="1"/>
            <p:nvPr/>
          </p:nvSpPr>
          <p:spPr>
            <a:xfrm>
              <a:off x="6274327" y="2094251"/>
              <a:ext cx="1332844" cy="323165"/>
            </a:xfrm>
            <a:prstGeom prst="rect">
              <a:avLst/>
            </a:prstGeom>
            <a:noFill/>
          </p:spPr>
          <p:txBody>
            <a:bodyPr wrap="square" rtlCol="0">
              <a:spAutoFit/>
            </a:bodyPr>
            <a:lstStyle/>
            <a:p>
              <a:r>
                <a:rPr lang="en-US" sz="1500" dirty="0">
                  <a:solidFill>
                    <a:srgbClr val="004078"/>
                  </a:solidFill>
                  <a:latin typeface="Symbol" charset="2"/>
                  <a:cs typeface="Symbol" charset="2"/>
                </a:rPr>
                <a:t>D</a:t>
              </a:r>
              <a:r>
                <a:rPr lang="en-US" sz="1500" dirty="0">
                  <a:solidFill>
                    <a:srgbClr val="004078"/>
                  </a:solidFill>
                </a:rPr>
                <a:t>x</a:t>
              </a:r>
              <a:r>
                <a:rPr lang="en-US" sz="1500" baseline="-25000" dirty="0">
                  <a:solidFill>
                    <a:srgbClr val="004078"/>
                  </a:solidFill>
                </a:rPr>
                <a:t>1</a:t>
              </a:r>
              <a:r>
                <a:rPr lang="en-US" sz="1500" dirty="0">
                  <a:solidFill>
                    <a:srgbClr val="004078"/>
                  </a:solidFill>
                </a:rPr>
                <a:t> (or </a:t>
              </a:r>
              <a:r>
                <a:rPr lang="en-US" sz="1500" dirty="0">
                  <a:solidFill>
                    <a:srgbClr val="004078"/>
                  </a:solidFill>
                  <a:latin typeface="Symbol" charset="2"/>
                  <a:cs typeface="Symbol" charset="2"/>
                </a:rPr>
                <a:t>D</a:t>
              </a:r>
              <a:r>
                <a:rPr lang="en-US" sz="1500" dirty="0">
                  <a:solidFill>
                    <a:srgbClr val="004078"/>
                  </a:solidFill>
                  <a:cs typeface="Symbol" charset="2"/>
                </a:rPr>
                <a:t>y</a:t>
              </a:r>
              <a:r>
                <a:rPr lang="en-US" sz="1500" baseline="-25000" dirty="0">
                  <a:solidFill>
                    <a:srgbClr val="004078"/>
                  </a:solidFill>
                  <a:cs typeface="Symbol" charset="2"/>
                </a:rPr>
                <a:t>1</a:t>
              </a:r>
              <a:r>
                <a:rPr lang="en-US" sz="1500" dirty="0">
                  <a:solidFill>
                    <a:srgbClr val="004078"/>
                  </a:solidFill>
                  <a:cs typeface="Symbol" charset="2"/>
                </a:rPr>
                <a:t>)</a:t>
              </a:r>
              <a:endParaRPr lang="en-US" sz="1500" dirty="0">
                <a:solidFill>
                  <a:srgbClr val="004078"/>
                </a:solidFill>
              </a:endParaRPr>
            </a:p>
          </p:txBody>
        </p:sp>
        <p:cxnSp>
          <p:nvCxnSpPr>
            <p:cNvPr id="144" name="Straight Arrow Connector 143"/>
            <p:cNvCxnSpPr/>
            <p:nvPr/>
          </p:nvCxnSpPr>
          <p:spPr>
            <a:xfrm rot="5400000">
              <a:off x="6335226" y="2589833"/>
              <a:ext cx="215999" cy="1588"/>
            </a:xfrm>
            <a:prstGeom prst="straightConnector1">
              <a:avLst/>
            </a:prstGeom>
            <a:ln w="9525" cap="flat" cmpd="sng" algn="ctr">
              <a:solidFill>
                <a:srgbClr val="000000"/>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45" name="TextBox 144"/>
            <p:cNvSpPr txBox="1"/>
            <p:nvPr/>
          </p:nvSpPr>
          <p:spPr>
            <a:xfrm>
              <a:off x="6465214" y="2516039"/>
              <a:ext cx="1332844" cy="323165"/>
            </a:xfrm>
            <a:prstGeom prst="rect">
              <a:avLst/>
            </a:prstGeom>
            <a:noFill/>
          </p:spPr>
          <p:txBody>
            <a:bodyPr wrap="square" rtlCol="0">
              <a:spAutoFit/>
            </a:bodyPr>
            <a:lstStyle/>
            <a:p>
              <a:r>
                <a:rPr lang="en-US" sz="1500" dirty="0">
                  <a:solidFill>
                    <a:srgbClr val="004078"/>
                  </a:solidFill>
                  <a:latin typeface="Symbol" charset="2"/>
                  <a:cs typeface="Symbol" charset="2"/>
                </a:rPr>
                <a:t>D</a:t>
              </a:r>
              <a:r>
                <a:rPr lang="en-US" sz="1500" dirty="0">
                  <a:solidFill>
                    <a:srgbClr val="004078"/>
                  </a:solidFill>
                </a:rPr>
                <a:t>x</a:t>
              </a:r>
              <a:r>
                <a:rPr lang="en-US" sz="1500" baseline="-25000" dirty="0">
                  <a:solidFill>
                    <a:srgbClr val="004078"/>
                  </a:solidFill>
                </a:rPr>
                <a:t>2</a:t>
              </a:r>
              <a:r>
                <a:rPr lang="en-US" sz="1500" dirty="0">
                  <a:solidFill>
                    <a:srgbClr val="004078"/>
                  </a:solidFill>
                </a:rPr>
                <a:t> (or </a:t>
              </a:r>
              <a:r>
                <a:rPr lang="en-US" sz="1500" dirty="0">
                  <a:solidFill>
                    <a:srgbClr val="004078"/>
                  </a:solidFill>
                  <a:latin typeface="Symbol" charset="2"/>
                  <a:cs typeface="Symbol" charset="2"/>
                </a:rPr>
                <a:t>D</a:t>
              </a:r>
              <a:r>
                <a:rPr lang="en-US" sz="1500" dirty="0">
                  <a:solidFill>
                    <a:srgbClr val="004078"/>
                  </a:solidFill>
                  <a:cs typeface="Symbol" charset="2"/>
                </a:rPr>
                <a:t>y</a:t>
              </a:r>
              <a:r>
                <a:rPr lang="en-US" sz="1500" baseline="-25000" dirty="0">
                  <a:solidFill>
                    <a:srgbClr val="004078"/>
                  </a:solidFill>
                  <a:cs typeface="Symbol" charset="2"/>
                </a:rPr>
                <a:t>2</a:t>
              </a:r>
              <a:r>
                <a:rPr lang="en-US" sz="1500" dirty="0">
                  <a:solidFill>
                    <a:srgbClr val="004078"/>
                  </a:solidFill>
                  <a:cs typeface="Symbol" charset="2"/>
                </a:rPr>
                <a:t>)</a:t>
              </a:r>
              <a:endParaRPr lang="en-US" sz="1500" dirty="0">
                <a:solidFill>
                  <a:srgbClr val="004078"/>
                </a:solidFill>
              </a:endParaRPr>
            </a:p>
          </p:txBody>
        </p:sp>
      </p:grpSp>
      <p:sp>
        <p:nvSpPr>
          <p:cNvPr id="161" name="Oval 18 3"/>
          <p:cNvSpPr>
            <a:spLocks noChangeArrowheads="1"/>
          </p:cNvSpPr>
          <p:nvPr/>
        </p:nvSpPr>
        <p:spPr bwMode="auto">
          <a:xfrm>
            <a:off x="8544000" y="1080000"/>
            <a:ext cx="216000" cy="216000"/>
          </a:xfrm>
          <a:prstGeom prst="ellipse">
            <a:avLst/>
          </a:prstGeom>
          <a:solidFill>
            <a:schemeClr val="tx2"/>
          </a:solidFill>
          <a:ln>
            <a:solidFill>
              <a:schemeClr val="tx2"/>
            </a:solidFill>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prstTxWarp prst="textNoShape">
              <a:avLst/>
            </a:prstTxWarp>
          </a:bodyPr>
          <a:lstStyle/>
          <a:p>
            <a:endParaRPr lang="en-US"/>
          </a:p>
        </p:txBody>
      </p:sp>
      <p:sp>
        <p:nvSpPr>
          <p:cNvPr id="162" name="Oval 18 4"/>
          <p:cNvSpPr>
            <a:spLocks noChangeArrowheads="1"/>
          </p:cNvSpPr>
          <p:nvPr/>
        </p:nvSpPr>
        <p:spPr bwMode="auto">
          <a:xfrm>
            <a:off x="8544000" y="1512000"/>
            <a:ext cx="216000" cy="216000"/>
          </a:xfrm>
          <a:prstGeom prst="ellipse">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prstTxWarp prst="textNoShape">
              <a:avLst/>
            </a:prstTxWarp>
          </a:bodyPr>
          <a:lstStyle/>
          <a:p>
            <a:endParaRPr lang="en-US"/>
          </a:p>
        </p:txBody>
      </p:sp>
      <p:sp>
        <p:nvSpPr>
          <p:cNvPr id="163" name="TextBox 162"/>
          <p:cNvSpPr txBox="1"/>
          <p:nvPr/>
        </p:nvSpPr>
        <p:spPr>
          <a:xfrm>
            <a:off x="8946935" y="1022236"/>
            <a:ext cx="1371600" cy="323165"/>
          </a:xfrm>
          <a:prstGeom prst="rect">
            <a:avLst/>
          </a:prstGeom>
          <a:noFill/>
        </p:spPr>
        <p:txBody>
          <a:bodyPr wrap="square" rtlCol="0">
            <a:spAutoFit/>
          </a:bodyPr>
          <a:lstStyle/>
          <a:p>
            <a:r>
              <a:rPr lang="en-US" sz="1500" dirty="0">
                <a:solidFill>
                  <a:schemeClr val="tx2"/>
                </a:solidFill>
              </a:rPr>
              <a:t>Source, q</a:t>
            </a:r>
            <a:r>
              <a:rPr lang="en-US" sz="1500" baseline="-25000" dirty="0">
                <a:solidFill>
                  <a:schemeClr val="tx2"/>
                </a:solidFill>
              </a:rPr>
              <a:t>1</a:t>
            </a:r>
            <a:endParaRPr lang="en-US" sz="1500" dirty="0">
              <a:solidFill>
                <a:schemeClr val="tx2"/>
              </a:solidFill>
            </a:endParaRPr>
          </a:p>
        </p:txBody>
      </p:sp>
      <p:sp>
        <p:nvSpPr>
          <p:cNvPr id="164" name="TextBox 163"/>
          <p:cNvSpPr txBox="1"/>
          <p:nvPr/>
        </p:nvSpPr>
        <p:spPr>
          <a:xfrm>
            <a:off x="8946935" y="1458418"/>
            <a:ext cx="1371600" cy="323165"/>
          </a:xfrm>
          <a:prstGeom prst="rect">
            <a:avLst/>
          </a:prstGeom>
          <a:noFill/>
        </p:spPr>
        <p:txBody>
          <a:bodyPr wrap="square" rtlCol="0">
            <a:spAutoFit/>
          </a:bodyPr>
          <a:lstStyle/>
          <a:p>
            <a:r>
              <a:rPr lang="en-US" sz="1500" dirty="0">
                <a:solidFill>
                  <a:schemeClr val="accent2">
                    <a:lumMod val="75000"/>
                  </a:schemeClr>
                </a:solidFill>
              </a:rPr>
              <a:t>Witness, q</a:t>
            </a:r>
            <a:r>
              <a:rPr lang="en-US" sz="1500" baseline="-25000" dirty="0">
                <a:solidFill>
                  <a:schemeClr val="accent2">
                    <a:lumMod val="75000"/>
                  </a:schemeClr>
                </a:solidFill>
              </a:rPr>
              <a:t>2</a:t>
            </a:r>
            <a:endParaRPr lang="en-US" sz="1500" dirty="0">
              <a:solidFill>
                <a:schemeClr val="accent2">
                  <a:lumMod val="75000"/>
                </a:schemeClr>
              </a:solidFill>
            </a:endParaRPr>
          </a:p>
        </p:txBody>
      </p:sp>
      <p:pic>
        <p:nvPicPr>
          <p:cNvPr id="10" name="Picture 9"/>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2808001" y="4787999"/>
            <a:ext cx="9159619" cy="1231238"/>
          </a:xfrm>
          <a:prstGeom prst="rect">
            <a:avLst/>
          </a:prstGeom>
        </p:spPr>
      </p:pic>
      <p:sp>
        <p:nvSpPr>
          <p:cNvPr id="53" name="TextBox 52"/>
          <p:cNvSpPr txBox="1"/>
          <p:nvPr/>
        </p:nvSpPr>
        <p:spPr>
          <a:xfrm>
            <a:off x="6192000" y="5472000"/>
            <a:ext cx="3492000" cy="720000"/>
          </a:xfrm>
          <a:prstGeom prst="rect">
            <a:avLst/>
          </a:prstGeom>
          <a:noFill/>
        </p:spPr>
        <p:txBody>
          <a:bodyPr wrap="square" rtlCol="0">
            <a:noAutofit/>
          </a:bodyPr>
          <a:lstStyle/>
          <a:p>
            <a:pPr algn="just"/>
            <a:r>
              <a:rPr lang="en-US" sz="1600" b="1" dirty="0">
                <a:solidFill>
                  <a:schemeClr val="accent2"/>
                </a:solidFill>
              </a:rPr>
              <a:t>Transverse deflecting kick of the witness particle from transverse wakes</a:t>
            </a:r>
            <a:endParaRPr lang="en-GB" sz="1600" b="1" dirty="0">
              <a:solidFill>
                <a:schemeClr val="accent2"/>
              </a:solidFill>
            </a:endParaRPr>
          </a:p>
        </p:txBody>
      </p:sp>
      <p:sp>
        <p:nvSpPr>
          <p:cNvPr id="44" name="Content Placeholder 10"/>
          <p:cNvSpPr>
            <a:spLocks noGrp="1"/>
          </p:cNvSpPr>
          <p:nvPr>
            <p:ph idx="1"/>
          </p:nvPr>
        </p:nvSpPr>
        <p:spPr>
          <a:xfrm>
            <a:off x="336000" y="4068000"/>
            <a:ext cx="11520000" cy="1980000"/>
          </a:xfrm>
        </p:spPr>
        <p:txBody>
          <a:bodyPr>
            <a:normAutofit/>
          </a:bodyPr>
          <a:lstStyle/>
          <a:p>
            <a:endParaRPr lang="en-US" sz="1800" dirty="0"/>
          </a:p>
          <a:p>
            <a:r>
              <a:rPr lang="en-US" sz="1800" dirty="0"/>
              <a:t>Transverse wake fields</a:t>
            </a:r>
          </a:p>
          <a:p>
            <a:endParaRPr lang="en-US" sz="1800" dirty="0"/>
          </a:p>
        </p:txBody>
      </p:sp>
      <p:pic>
        <p:nvPicPr>
          <p:cNvPr id="7" name="Picture 6"/>
          <p:cNvPicPr>
            <a:picLocks noChangeAspect="1"/>
          </p:cNvPicPr>
          <p:nvPr>
            <p:custDataLst>
              <p:tags r:id="rId3"/>
            </p:custDataLst>
          </p:nvPr>
        </p:nvPicPr>
        <p:blipFill>
          <a:blip r:embed="rId7" cstate="print">
            <a:extLst>
              <a:ext uri="{28A0092B-C50C-407E-A947-70E740481C1C}">
                <a14:useLocalDpi xmlns:a14="http://schemas.microsoft.com/office/drawing/2010/main" val="0"/>
              </a:ext>
            </a:extLst>
          </a:blip>
          <a:stretch>
            <a:fillRect/>
          </a:stretch>
        </p:blipFill>
        <p:spPr>
          <a:xfrm>
            <a:off x="5832000" y="3276000"/>
            <a:ext cx="2926628" cy="410057"/>
          </a:xfrm>
          <a:prstGeom prst="rect">
            <a:avLst/>
          </a:prstGeom>
        </p:spPr>
      </p:pic>
      <p:sp>
        <p:nvSpPr>
          <p:cNvPr id="45" name="TextBox 44"/>
          <p:cNvSpPr txBox="1"/>
          <p:nvPr/>
        </p:nvSpPr>
        <p:spPr>
          <a:xfrm>
            <a:off x="5760000" y="2952000"/>
            <a:ext cx="1053878" cy="338554"/>
          </a:xfrm>
          <a:prstGeom prst="rect">
            <a:avLst/>
          </a:prstGeom>
          <a:noFill/>
        </p:spPr>
        <p:txBody>
          <a:bodyPr wrap="none" rtlCol="0">
            <a:spAutoFit/>
          </a:bodyPr>
          <a:lstStyle/>
          <a:p>
            <a:r>
              <a:rPr lang="en-US" sz="1600" b="1" dirty="0"/>
              <a:t>Note that:</a:t>
            </a:r>
          </a:p>
        </p:txBody>
      </p:sp>
      <p:sp>
        <p:nvSpPr>
          <p:cNvPr id="46" name="TextBox 45"/>
          <p:cNvSpPr txBox="1"/>
          <p:nvPr/>
        </p:nvSpPr>
        <p:spPr>
          <a:xfrm>
            <a:off x="7956000" y="4104000"/>
            <a:ext cx="3600000" cy="540000"/>
          </a:xfrm>
          <a:prstGeom prst="rect">
            <a:avLst/>
          </a:prstGeom>
          <a:noFill/>
        </p:spPr>
        <p:txBody>
          <a:bodyPr wrap="square" rtlCol="0">
            <a:noAutofit/>
          </a:bodyPr>
          <a:lstStyle/>
          <a:p>
            <a:pPr algn="ctr"/>
            <a:r>
              <a:rPr lang="en-US" sz="1500" b="1" dirty="0">
                <a:solidFill>
                  <a:schemeClr val="accent5"/>
                </a:solidFill>
              </a:rPr>
              <a:t>First order expansion in transverse coordinates of source and witness particles</a:t>
            </a:r>
          </a:p>
        </p:txBody>
      </p:sp>
      <p:sp>
        <p:nvSpPr>
          <p:cNvPr id="47" name="Left Brace 46"/>
          <p:cNvSpPr/>
          <p:nvPr/>
        </p:nvSpPr>
        <p:spPr>
          <a:xfrm rot="5400000">
            <a:off x="9702000" y="2592000"/>
            <a:ext cx="144000" cy="4392000"/>
          </a:xfrm>
          <a:prstGeom prst="leftBrace">
            <a:avLst>
              <a:gd name="adj1" fmla="val 80492"/>
              <a:gd name="adj2" fmla="val 50000"/>
            </a:avLst>
          </a:prstGeom>
          <a:ln w="25400">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521329997"/>
      </p:ext>
    </p:extLst>
  </p:cSld>
  <p:clrMapOvr>
    <a:masterClrMapping/>
  </p:clrMapOvr>
  <mc:AlternateContent xmlns:mc="http://schemas.openxmlformats.org/markup-compatibility/2006" xmlns:p14="http://schemas.microsoft.com/office/powerpoint/2010/main">
    <mc:Choice Requires="p14">
      <p:transition spd="med" p14:dur="700" advTm="69980">
        <p:fade/>
      </p:transition>
    </mc:Choice>
    <mc:Fallback xmlns="">
      <p:transition spd="med" advTm="6998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Transverse wake functions</a:t>
            </a:r>
          </a:p>
        </p:txBody>
      </p:sp>
      <p:sp>
        <p:nvSpPr>
          <p:cNvPr id="4" name="Date Placeholder 3"/>
          <p:cNvSpPr>
            <a:spLocks noGrp="1"/>
          </p:cNvSpPr>
          <p:nvPr>
            <p:ph type="dt" sz="half" idx="10"/>
          </p:nvPr>
        </p:nvSpPr>
        <p:spPr>
          <a:prstGeom prst="rect">
            <a:avLst/>
          </a:prstGeom>
        </p:spPr>
        <p:txBody>
          <a:bodyPr/>
          <a:lstStyle/>
          <a:p>
            <a:r>
              <a:rPr lang="de-CH"/>
              <a:t>28. September 2022</a:t>
            </a:r>
            <a:endParaRPr lang="en-US" dirty="0"/>
          </a:p>
        </p:txBody>
      </p:sp>
      <p:sp>
        <p:nvSpPr>
          <p:cNvPr id="5" name="Footer Placeholder 4"/>
          <p:cNvSpPr>
            <a:spLocks noGrp="1"/>
          </p:cNvSpPr>
          <p:nvPr>
            <p:ph type="ftr" sz="quarter" idx="11"/>
          </p:nvPr>
        </p:nvSpPr>
        <p:spPr>
          <a:prstGeom prst="rect">
            <a:avLst/>
          </a:prstGeom>
        </p:spPr>
        <p:txBody>
          <a:bodyPr/>
          <a:lstStyle/>
          <a:p>
            <a:r>
              <a:rPr lang="fr-FR"/>
              <a:t>Kevin Li - Collective effects III - Kaunas</a:t>
            </a:r>
            <a:endParaRPr lang="en-US" dirty="0"/>
          </a:p>
        </p:txBody>
      </p:sp>
      <p:sp>
        <p:nvSpPr>
          <p:cNvPr id="6" name="Slide Number Placeholder 5"/>
          <p:cNvSpPr>
            <a:spLocks noGrp="1"/>
          </p:cNvSpPr>
          <p:nvPr>
            <p:ph type="sldNum" sz="quarter" idx="12"/>
          </p:nvPr>
        </p:nvSpPr>
        <p:spPr>
          <a:prstGeom prst="rect">
            <a:avLst/>
          </a:prstGeom>
        </p:spPr>
        <p:txBody>
          <a:bodyPr/>
          <a:lstStyle/>
          <a:p>
            <a:fld id="{17918391-D411-FE40-AAD7-861AE5233E0E}" type="slidenum">
              <a:rPr lang="en-US" smtClean="0"/>
              <a:pPr/>
              <a:t>18</a:t>
            </a:fld>
            <a:endParaRPr lang="en-US" dirty="0"/>
          </a:p>
        </p:txBody>
      </p:sp>
      <p:grpSp>
        <p:nvGrpSpPr>
          <p:cNvPr id="8" name="Group 7"/>
          <p:cNvGrpSpPr/>
          <p:nvPr/>
        </p:nvGrpSpPr>
        <p:grpSpPr>
          <a:xfrm>
            <a:off x="1740000" y="900001"/>
            <a:ext cx="7645658" cy="2908275"/>
            <a:chOff x="152400" y="896947"/>
            <a:chExt cx="7645658" cy="2908275"/>
          </a:xfrm>
        </p:grpSpPr>
        <p:cxnSp>
          <p:nvCxnSpPr>
            <p:cNvPr id="65" name="Straight Arrow Connector 64"/>
            <p:cNvCxnSpPr/>
            <p:nvPr/>
          </p:nvCxnSpPr>
          <p:spPr>
            <a:xfrm>
              <a:off x="195803" y="2485039"/>
              <a:ext cx="7424197" cy="1588"/>
            </a:xfrm>
            <a:prstGeom prst="straightConnector1">
              <a:avLst/>
            </a:prstGeom>
            <a:ln w="19050" cap="flat" cmpd="sng" algn="ctr">
              <a:solidFill>
                <a:srgbClr val="004078"/>
              </a:solidFill>
              <a:prstDash val="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66" name="Freeform 11"/>
            <p:cNvSpPr>
              <a:spLocks/>
            </p:cNvSpPr>
            <p:nvPr/>
          </p:nvSpPr>
          <p:spPr bwMode="auto">
            <a:xfrm>
              <a:off x="2538020" y="2828909"/>
              <a:ext cx="1367185" cy="976313"/>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57150" cmpd="sng">
              <a:solidFill>
                <a:srgbClr val="868686"/>
              </a:solidFill>
              <a:round/>
              <a:headEnd/>
              <a:tailEnd/>
            </a:ln>
          </p:spPr>
          <p:txBody>
            <a:bodyPr wrap="none" anchor="ctr">
              <a:prstTxWarp prst="textNoShape">
                <a:avLst/>
              </a:prstTxWarp>
            </a:bodyPr>
            <a:lstStyle/>
            <a:p>
              <a:endParaRPr lang="en-US"/>
            </a:p>
          </p:txBody>
        </p:sp>
        <p:sp>
          <p:nvSpPr>
            <p:cNvPr id="67" name="Freeform 16"/>
            <p:cNvSpPr>
              <a:spLocks/>
            </p:cNvSpPr>
            <p:nvPr/>
          </p:nvSpPr>
          <p:spPr bwMode="auto">
            <a:xfrm flipV="1">
              <a:off x="2538020" y="1136634"/>
              <a:ext cx="1367185" cy="976313"/>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57150" cmpd="sng">
              <a:solidFill>
                <a:srgbClr val="868686"/>
              </a:solidFill>
              <a:round/>
              <a:headEnd/>
              <a:tailEnd/>
            </a:ln>
          </p:spPr>
          <p:txBody>
            <a:bodyPr wrap="none" anchor="ctr">
              <a:prstTxWarp prst="textNoShape">
                <a:avLst/>
              </a:prstTxWarp>
            </a:bodyPr>
            <a:lstStyle/>
            <a:p>
              <a:endParaRPr lang="en-US"/>
            </a:p>
          </p:txBody>
        </p:sp>
        <p:cxnSp>
          <p:nvCxnSpPr>
            <p:cNvPr id="68" name="Straight Connector 67"/>
            <p:cNvCxnSpPr>
              <a:stCxn id="67" idx="0"/>
            </p:cNvCxnSpPr>
            <p:nvPr/>
          </p:nvCxnSpPr>
          <p:spPr>
            <a:xfrm flipH="1" flipV="1">
              <a:off x="152400" y="2111591"/>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flipH="1" flipV="1">
              <a:off x="152400" y="2827553"/>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grpSp>
          <p:nvGrpSpPr>
            <p:cNvPr id="98" name="Group 94"/>
            <p:cNvGrpSpPr/>
            <p:nvPr/>
          </p:nvGrpSpPr>
          <p:grpSpPr>
            <a:xfrm>
              <a:off x="2555534" y="1204113"/>
              <a:ext cx="1312862" cy="2549525"/>
              <a:chOff x="2555534" y="1448897"/>
              <a:chExt cx="1312862" cy="2549525"/>
            </a:xfrm>
          </p:grpSpPr>
          <p:sp>
            <p:nvSpPr>
              <p:cNvPr id="119" name="Freeform 90"/>
              <p:cNvSpPr>
                <a:spLocks/>
              </p:cNvSpPr>
              <p:nvPr/>
            </p:nvSpPr>
            <p:spPr bwMode="auto">
              <a:xfrm>
                <a:off x="2631734" y="1644159"/>
                <a:ext cx="639763" cy="228600"/>
              </a:xfrm>
              <a:custGeom>
                <a:avLst/>
                <a:gdLst>
                  <a:gd name="T0" fmla="*/ 0 w 480"/>
                  <a:gd name="T1" fmla="*/ 144 h 168"/>
                  <a:gd name="T2" fmla="*/ 240 w 480"/>
                  <a:gd name="T3" fmla="*/ 144 h 168"/>
                  <a:gd name="T4" fmla="*/ 480 w 480"/>
                  <a:gd name="T5" fmla="*/ 0 h 168"/>
                  <a:gd name="T6" fmla="*/ 0 60000 65536"/>
                  <a:gd name="T7" fmla="*/ 0 60000 65536"/>
                  <a:gd name="T8" fmla="*/ 0 60000 65536"/>
                  <a:gd name="T9" fmla="*/ 0 w 480"/>
                  <a:gd name="T10" fmla="*/ 0 h 168"/>
                  <a:gd name="T11" fmla="*/ 480 w 480"/>
                  <a:gd name="T12" fmla="*/ 168 h 168"/>
                </a:gdLst>
                <a:ahLst/>
                <a:cxnLst>
                  <a:cxn ang="T6">
                    <a:pos x="T0" y="T1"/>
                  </a:cxn>
                  <a:cxn ang="T7">
                    <a:pos x="T2" y="T3"/>
                  </a:cxn>
                  <a:cxn ang="T8">
                    <a:pos x="T4" y="T5"/>
                  </a:cxn>
                </a:cxnLst>
                <a:rect l="T9" t="T10" r="T11" b="T12"/>
                <a:pathLst>
                  <a:path w="480" h="168">
                    <a:moveTo>
                      <a:pt x="0" y="144"/>
                    </a:moveTo>
                    <a:cubicBezTo>
                      <a:pt x="80" y="156"/>
                      <a:pt x="160" y="168"/>
                      <a:pt x="240" y="144"/>
                    </a:cubicBezTo>
                    <a:cubicBezTo>
                      <a:pt x="320" y="120"/>
                      <a:pt x="440" y="24"/>
                      <a:pt x="48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0" name="Freeform 91"/>
              <p:cNvSpPr>
                <a:spLocks/>
              </p:cNvSpPr>
              <p:nvPr/>
            </p:nvSpPr>
            <p:spPr bwMode="auto">
              <a:xfrm>
                <a:off x="2685709" y="1513984"/>
                <a:ext cx="520700" cy="152400"/>
              </a:xfrm>
              <a:custGeom>
                <a:avLst/>
                <a:gdLst>
                  <a:gd name="T0" fmla="*/ 0 w 384"/>
                  <a:gd name="T1" fmla="*/ 96 h 112"/>
                  <a:gd name="T2" fmla="*/ 192 w 384"/>
                  <a:gd name="T3" fmla="*/ 96 h 112"/>
                  <a:gd name="T4" fmla="*/ 384 w 384"/>
                  <a:gd name="T5" fmla="*/ 0 h 112"/>
                  <a:gd name="T6" fmla="*/ 0 60000 65536"/>
                  <a:gd name="T7" fmla="*/ 0 60000 65536"/>
                  <a:gd name="T8" fmla="*/ 0 60000 65536"/>
                  <a:gd name="T9" fmla="*/ 0 w 384"/>
                  <a:gd name="T10" fmla="*/ 0 h 112"/>
                  <a:gd name="T11" fmla="*/ 384 w 384"/>
                  <a:gd name="T12" fmla="*/ 112 h 112"/>
                </a:gdLst>
                <a:ahLst/>
                <a:cxnLst>
                  <a:cxn ang="T6">
                    <a:pos x="T0" y="T1"/>
                  </a:cxn>
                  <a:cxn ang="T7">
                    <a:pos x="T2" y="T3"/>
                  </a:cxn>
                  <a:cxn ang="T8">
                    <a:pos x="T4" y="T5"/>
                  </a:cxn>
                </a:cxnLst>
                <a:rect l="T9" t="T10" r="T11" b="T12"/>
                <a:pathLst>
                  <a:path w="384" h="112">
                    <a:moveTo>
                      <a:pt x="0" y="96"/>
                    </a:moveTo>
                    <a:cubicBezTo>
                      <a:pt x="64" y="104"/>
                      <a:pt x="128" y="112"/>
                      <a:pt x="192" y="96"/>
                    </a:cubicBezTo>
                    <a:cubicBezTo>
                      <a:pt x="256" y="80"/>
                      <a:pt x="352" y="16"/>
                      <a:pt x="384"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1" name="Freeform 92"/>
              <p:cNvSpPr>
                <a:spLocks/>
              </p:cNvSpPr>
              <p:nvPr/>
            </p:nvSpPr>
            <p:spPr bwMode="auto">
              <a:xfrm>
                <a:off x="2815884" y="1448897"/>
                <a:ext cx="325438" cy="76200"/>
              </a:xfrm>
              <a:custGeom>
                <a:avLst/>
                <a:gdLst>
                  <a:gd name="T0" fmla="*/ 0 w 240"/>
                  <a:gd name="T1" fmla="*/ 48 h 56"/>
                  <a:gd name="T2" fmla="*/ 144 w 240"/>
                  <a:gd name="T3" fmla="*/ 48 h 56"/>
                  <a:gd name="T4" fmla="*/ 240 w 240"/>
                  <a:gd name="T5" fmla="*/ 0 h 56"/>
                  <a:gd name="T6" fmla="*/ 0 60000 65536"/>
                  <a:gd name="T7" fmla="*/ 0 60000 65536"/>
                  <a:gd name="T8" fmla="*/ 0 60000 65536"/>
                  <a:gd name="T9" fmla="*/ 0 w 240"/>
                  <a:gd name="T10" fmla="*/ 0 h 56"/>
                  <a:gd name="T11" fmla="*/ 240 w 240"/>
                  <a:gd name="T12" fmla="*/ 56 h 56"/>
                </a:gdLst>
                <a:ahLst/>
                <a:cxnLst>
                  <a:cxn ang="T6">
                    <a:pos x="T0" y="T1"/>
                  </a:cxn>
                  <a:cxn ang="T7">
                    <a:pos x="T2" y="T3"/>
                  </a:cxn>
                  <a:cxn ang="T8">
                    <a:pos x="T4" y="T5"/>
                  </a:cxn>
                </a:cxnLst>
                <a:rect l="T9" t="T10" r="T11" b="T12"/>
                <a:pathLst>
                  <a:path w="240" h="56">
                    <a:moveTo>
                      <a:pt x="0" y="48"/>
                    </a:moveTo>
                    <a:cubicBezTo>
                      <a:pt x="52" y="52"/>
                      <a:pt x="104" y="56"/>
                      <a:pt x="144" y="48"/>
                    </a:cubicBezTo>
                    <a:cubicBezTo>
                      <a:pt x="184" y="40"/>
                      <a:pt x="212" y="20"/>
                      <a:pt x="24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2" name="Freeform 93"/>
              <p:cNvSpPr>
                <a:spLocks/>
              </p:cNvSpPr>
              <p:nvPr/>
            </p:nvSpPr>
            <p:spPr bwMode="auto">
              <a:xfrm rot="10800000" flipV="1">
                <a:off x="2555534" y="3141172"/>
                <a:ext cx="1299943" cy="215534"/>
              </a:xfrm>
              <a:custGeom>
                <a:avLst/>
                <a:gdLst>
                  <a:gd name="T0" fmla="*/ 0 w 1008"/>
                  <a:gd name="T1" fmla="*/ 152 h 152"/>
                  <a:gd name="T2" fmla="*/ 480 w 1008"/>
                  <a:gd name="T3" fmla="*/ 8 h 152"/>
                  <a:gd name="T4" fmla="*/ 1008 w 1008"/>
                  <a:gd name="T5" fmla="*/ 104 h 152"/>
                  <a:gd name="T6" fmla="*/ 0 60000 65536"/>
                  <a:gd name="T7" fmla="*/ 0 60000 65536"/>
                  <a:gd name="T8" fmla="*/ 0 60000 65536"/>
                  <a:gd name="T9" fmla="*/ 0 w 1008"/>
                  <a:gd name="T10" fmla="*/ 0 h 152"/>
                  <a:gd name="T11" fmla="*/ 1008 w 1008"/>
                  <a:gd name="T12" fmla="*/ 152 h 152"/>
                </a:gdLst>
                <a:ahLst/>
                <a:cxnLst>
                  <a:cxn ang="T6">
                    <a:pos x="T0" y="T1"/>
                  </a:cxn>
                  <a:cxn ang="T7">
                    <a:pos x="T2" y="T3"/>
                  </a:cxn>
                  <a:cxn ang="T8">
                    <a:pos x="T4" y="T5"/>
                  </a:cxn>
                </a:cxnLst>
                <a:rect l="T9" t="T10" r="T11" b="T12"/>
                <a:pathLst>
                  <a:path w="1008" h="152">
                    <a:moveTo>
                      <a:pt x="0" y="152"/>
                    </a:moveTo>
                    <a:cubicBezTo>
                      <a:pt x="156" y="84"/>
                      <a:pt x="312" y="16"/>
                      <a:pt x="480" y="8"/>
                    </a:cubicBezTo>
                    <a:cubicBezTo>
                      <a:pt x="648" y="0"/>
                      <a:pt x="828" y="52"/>
                      <a:pt x="1008" y="104"/>
                    </a:cubicBezTo>
                  </a:path>
                </a:pathLst>
              </a:custGeom>
              <a:noFill/>
              <a:ln w="9525">
                <a:solidFill>
                  <a:srgbClr val="00559F"/>
                </a:solidFill>
                <a:round/>
                <a:headEnd type="arrow"/>
                <a:tailEnd type="none" w="med" len="med"/>
              </a:ln>
            </p:spPr>
            <p:txBody>
              <a:bodyPr wrap="none" anchor="ctr">
                <a:prstTxWarp prst="textNoShape">
                  <a:avLst/>
                </a:prstTxWarp>
              </a:bodyPr>
              <a:lstStyle/>
              <a:p>
                <a:endParaRPr lang="en-US"/>
              </a:p>
            </p:txBody>
          </p:sp>
          <p:sp>
            <p:nvSpPr>
              <p:cNvPr id="123" name="Freeform 94"/>
              <p:cNvSpPr>
                <a:spLocks/>
              </p:cNvSpPr>
              <p:nvPr/>
            </p:nvSpPr>
            <p:spPr bwMode="auto">
              <a:xfrm flipV="1">
                <a:off x="2620622" y="3596784"/>
                <a:ext cx="650875" cy="228600"/>
              </a:xfrm>
              <a:custGeom>
                <a:avLst/>
                <a:gdLst>
                  <a:gd name="T0" fmla="*/ 0 w 480"/>
                  <a:gd name="T1" fmla="*/ 144 h 168"/>
                  <a:gd name="T2" fmla="*/ 240 w 480"/>
                  <a:gd name="T3" fmla="*/ 144 h 168"/>
                  <a:gd name="T4" fmla="*/ 480 w 480"/>
                  <a:gd name="T5" fmla="*/ 0 h 168"/>
                  <a:gd name="T6" fmla="*/ 0 60000 65536"/>
                  <a:gd name="T7" fmla="*/ 0 60000 65536"/>
                  <a:gd name="T8" fmla="*/ 0 60000 65536"/>
                  <a:gd name="T9" fmla="*/ 0 w 480"/>
                  <a:gd name="T10" fmla="*/ 0 h 168"/>
                  <a:gd name="T11" fmla="*/ 480 w 480"/>
                  <a:gd name="T12" fmla="*/ 168 h 168"/>
                </a:gdLst>
                <a:ahLst/>
                <a:cxnLst>
                  <a:cxn ang="T6">
                    <a:pos x="T0" y="T1"/>
                  </a:cxn>
                  <a:cxn ang="T7">
                    <a:pos x="T2" y="T3"/>
                  </a:cxn>
                  <a:cxn ang="T8">
                    <a:pos x="T4" y="T5"/>
                  </a:cxn>
                </a:cxnLst>
                <a:rect l="T9" t="T10" r="T11" b="T12"/>
                <a:pathLst>
                  <a:path w="480" h="168">
                    <a:moveTo>
                      <a:pt x="0" y="144"/>
                    </a:moveTo>
                    <a:cubicBezTo>
                      <a:pt x="80" y="156"/>
                      <a:pt x="160" y="168"/>
                      <a:pt x="240" y="144"/>
                    </a:cubicBezTo>
                    <a:cubicBezTo>
                      <a:pt x="320" y="120"/>
                      <a:pt x="440" y="24"/>
                      <a:pt x="48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4" name="Freeform 96"/>
              <p:cNvSpPr>
                <a:spLocks/>
              </p:cNvSpPr>
              <p:nvPr/>
            </p:nvSpPr>
            <p:spPr bwMode="auto">
              <a:xfrm flipV="1">
                <a:off x="2815884" y="3922222"/>
                <a:ext cx="325438" cy="76200"/>
              </a:xfrm>
              <a:custGeom>
                <a:avLst/>
                <a:gdLst>
                  <a:gd name="T0" fmla="*/ 0 w 240"/>
                  <a:gd name="T1" fmla="*/ 48 h 56"/>
                  <a:gd name="T2" fmla="*/ 144 w 240"/>
                  <a:gd name="T3" fmla="*/ 48 h 56"/>
                  <a:gd name="T4" fmla="*/ 240 w 240"/>
                  <a:gd name="T5" fmla="*/ 0 h 56"/>
                  <a:gd name="T6" fmla="*/ 0 60000 65536"/>
                  <a:gd name="T7" fmla="*/ 0 60000 65536"/>
                  <a:gd name="T8" fmla="*/ 0 60000 65536"/>
                  <a:gd name="T9" fmla="*/ 0 w 240"/>
                  <a:gd name="T10" fmla="*/ 0 h 56"/>
                  <a:gd name="T11" fmla="*/ 240 w 240"/>
                  <a:gd name="T12" fmla="*/ 56 h 56"/>
                </a:gdLst>
                <a:ahLst/>
                <a:cxnLst>
                  <a:cxn ang="T6">
                    <a:pos x="T0" y="T1"/>
                  </a:cxn>
                  <a:cxn ang="T7">
                    <a:pos x="T2" y="T3"/>
                  </a:cxn>
                  <a:cxn ang="T8">
                    <a:pos x="T4" y="T5"/>
                  </a:cxn>
                </a:cxnLst>
                <a:rect l="T9" t="T10" r="T11" b="T12"/>
                <a:pathLst>
                  <a:path w="240" h="56">
                    <a:moveTo>
                      <a:pt x="0" y="48"/>
                    </a:moveTo>
                    <a:cubicBezTo>
                      <a:pt x="52" y="52"/>
                      <a:pt x="104" y="56"/>
                      <a:pt x="144" y="48"/>
                    </a:cubicBezTo>
                    <a:cubicBezTo>
                      <a:pt x="184" y="40"/>
                      <a:pt x="212" y="20"/>
                      <a:pt x="24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5" name="Freeform 42"/>
              <p:cNvSpPr>
                <a:spLocks/>
              </p:cNvSpPr>
              <p:nvPr/>
            </p:nvSpPr>
            <p:spPr bwMode="auto">
              <a:xfrm rot="10800000">
                <a:off x="2562757" y="2177322"/>
                <a:ext cx="1305639" cy="181443"/>
              </a:xfrm>
              <a:custGeom>
                <a:avLst/>
                <a:gdLst>
                  <a:gd name="T0" fmla="*/ 0 w 1008"/>
                  <a:gd name="T1" fmla="*/ 152 h 152"/>
                  <a:gd name="T2" fmla="*/ 480 w 1008"/>
                  <a:gd name="T3" fmla="*/ 8 h 152"/>
                  <a:gd name="T4" fmla="*/ 1008 w 1008"/>
                  <a:gd name="T5" fmla="*/ 104 h 152"/>
                  <a:gd name="T6" fmla="*/ 0 60000 65536"/>
                  <a:gd name="T7" fmla="*/ 0 60000 65536"/>
                  <a:gd name="T8" fmla="*/ 0 60000 65536"/>
                  <a:gd name="T9" fmla="*/ 0 w 1008"/>
                  <a:gd name="T10" fmla="*/ 0 h 152"/>
                  <a:gd name="T11" fmla="*/ 1008 w 1008"/>
                  <a:gd name="T12" fmla="*/ 152 h 152"/>
                </a:gdLst>
                <a:ahLst/>
                <a:cxnLst>
                  <a:cxn ang="T6">
                    <a:pos x="T0" y="T1"/>
                  </a:cxn>
                  <a:cxn ang="T7">
                    <a:pos x="T2" y="T3"/>
                  </a:cxn>
                  <a:cxn ang="T8">
                    <a:pos x="T4" y="T5"/>
                  </a:cxn>
                </a:cxnLst>
                <a:rect l="T9" t="T10" r="T11" b="T12"/>
                <a:pathLst>
                  <a:path w="1008" h="152">
                    <a:moveTo>
                      <a:pt x="0" y="152"/>
                    </a:moveTo>
                    <a:cubicBezTo>
                      <a:pt x="156" y="84"/>
                      <a:pt x="312" y="16"/>
                      <a:pt x="480" y="8"/>
                    </a:cubicBezTo>
                    <a:cubicBezTo>
                      <a:pt x="648" y="0"/>
                      <a:pt x="828" y="52"/>
                      <a:pt x="1008" y="104"/>
                    </a:cubicBezTo>
                  </a:path>
                </a:pathLst>
              </a:custGeom>
              <a:noFill/>
              <a:ln w="9525">
                <a:solidFill>
                  <a:srgbClr val="00559F"/>
                </a:solidFill>
                <a:round/>
                <a:headEnd type="arrow"/>
                <a:tailEnd type="none" w="med" len="med"/>
              </a:ln>
            </p:spPr>
            <p:txBody>
              <a:bodyPr wrap="none" anchor="ctr">
                <a:prstTxWarp prst="textNoShape">
                  <a:avLst/>
                </a:prstTxWarp>
              </a:bodyPr>
              <a:lstStyle/>
              <a:p>
                <a:endParaRPr lang="en-US"/>
              </a:p>
            </p:txBody>
          </p:sp>
          <p:sp>
            <p:nvSpPr>
              <p:cNvPr id="126" name="Freeform 95"/>
              <p:cNvSpPr>
                <a:spLocks/>
              </p:cNvSpPr>
              <p:nvPr/>
            </p:nvSpPr>
            <p:spPr bwMode="auto">
              <a:xfrm flipV="1">
                <a:off x="2685709" y="3749184"/>
                <a:ext cx="520700" cy="152400"/>
              </a:xfrm>
              <a:custGeom>
                <a:avLst/>
                <a:gdLst>
                  <a:gd name="T0" fmla="*/ 0 w 384"/>
                  <a:gd name="T1" fmla="*/ 96 h 112"/>
                  <a:gd name="T2" fmla="*/ 192 w 384"/>
                  <a:gd name="T3" fmla="*/ 96 h 112"/>
                  <a:gd name="T4" fmla="*/ 384 w 384"/>
                  <a:gd name="T5" fmla="*/ 0 h 112"/>
                  <a:gd name="T6" fmla="*/ 0 60000 65536"/>
                  <a:gd name="T7" fmla="*/ 0 60000 65536"/>
                  <a:gd name="T8" fmla="*/ 0 60000 65536"/>
                  <a:gd name="T9" fmla="*/ 0 w 384"/>
                  <a:gd name="T10" fmla="*/ 0 h 112"/>
                  <a:gd name="T11" fmla="*/ 384 w 384"/>
                  <a:gd name="T12" fmla="*/ 112 h 112"/>
                </a:gdLst>
                <a:ahLst/>
                <a:cxnLst>
                  <a:cxn ang="T6">
                    <a:pos x="T0" y="T1"/>
                  </a:cxn>
                  <a:cxn ang="T7">
                    <a:pos x="T2" y="T3"/>
                  </a:cxn>
                  <a:cxn ang="T8">
                    <a:pos x="T4" y="T5"/>
                  </a:cxn>
                </a:cxnLst>
                <a:rect l="T9" t="T10" r="T11" b="T12"/>
                <a:pathLst>
                  <a:path w="384" h="112">
                    <a:moveTo>
                      <a:pt x="0" y="96"/>
                    </a:moveTo>
                    <a:cubicBezTo>
                      <a:pt x="64" y="104"/>
                      <a:pt x="128" y="112"/>
                      <a:pt x="192" y="96"/>
                    </a:cubicBezTo>
                    <a:cubicBezTo>
                      <a:pt x="256" y="80"/>
                      <a:pt x="352" y="16"/>
                      <a:pt x="384"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grpSp>
        <p:sp>
          <p:nvSpPr>
            <p:cNvPr id="127" name="Line 73"/>
            <p:cNvSpPr>
              <a:spLocks noChangeShapeType="1"/>
            </p:cNvSpPr>
            <p:nvPr/>
          </p:nvSpPr>
          <p:spPr bwMode="auto">
            <a:xfrm>
              <a:off x="195803" y="2128898"/>
              <a:ext cx="0" cy="715963"/>
            </a:xfrm>
            <a:prstGeom prst="line">
              <a:avLst/>
            </a:prstGeom>
            <a:noFill/>
            <a:ln w="12700" cap="flat" cmpd="sng" algn="ctr">
              <a:solidFill>
                <a:srgbClr val="3A3A3A"/>
              </a:solidFill>
              <a:prstDash val="solid"/>
              <a:round/>
              <a:headEnd type="stealth" w="med" len="med"/>
              <a:tailEnd type="stealth" w="med" len="med"/>
            </a:ln>
          </p:spPr>
          <p:txBody>
            <a:bodyPr wrap="none" anchor="ctr">
              <a:prstTxWarp prst="textNoShape">
                <a:avLst/>
              </a:prstTxWarp>
            </a:bodyPr>
            <a:lstStyle/>
            <a:p>
              <a:endParaRPr lang="en-US"/>
            </a:p>
          </p:txBody>
        </p:sp>
        <p:sp>
          <p:nvSpPr>
            <p:cNvPr id="128" name="Text Box 74"/>
            <p:cNvSpPr txBox="1">
              <a:spLocks noChangeArrowheads="1"/>
            </p:cNvSpPr>
            <p:nvPr/>
          </p:nvSpPr>
          <p:spPr bwMode="auto">
            <a:xfrm>
              <a:off x="152400" y="2499083"/>
              <a:ext cx="449162" cy="400110"/>
            </a:xfrm>
            <a:prstGeom prst="rect">
              <a:avLst/>
            </a:prstGeom>
            <a:noFill/>
            <a:ln w="9525">
              <a:noFill/>
              <a:miter lim="800000"/>
              <a:headEnd/>
              <a:tailEnd/>
            </a:ln>
          </p:spPr>
          <p:txBody>
            <a:bodyPr wrap="none">
              <a:prstTxWarp prst="textNoShape">
                <a:avLst/>
              </a:prstTxWarp>
              <a:spAutoFit/>
            </a:bodyPr>
            <a:lstStyle/>
            <a:p>
              <a:r>
                <a:rPr lang="de-DE" sz="2000" dirty="0">
                  <a:solidFill>
                    <a:schemeClr val="accent6">
                      <a:lumMod val="50000"/>
                    </a:schemeClr>
                  </a:solidFill>
                </a:rPr>
                <a:t>2b</a:t>
              </a:r>
            </a:p>
          </p:txBody>
        </p:sp>
        <p:cxnSp>
          <p:nvCxnSpPr>
            <p:cNvPr id="129" name="Straight Arrow Connector 128"/>
            <p:cNvCxnSpPr/>
            <p:nvPr/>
          </p:nvCxnSpPr>
          <p:spPr>
            <a:xfrm>
              <a:off x="1929235" y="952495"/>
              <a:ext cx="2609066" cy="1588"/>
            </a:xfrm>
            <a:prstGeom prst="straightConnector1">
              <a:avLst/>
            </a:prstGeom>
            <a:ln>
              <a:solidFill>
                <a:schemeClr val="accent6">
                  <a:lumMod val="75000"/>
                </a:schemeClr>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31" name="Oval 18 1"/>
            <p:cNvSpPr>
              <a:spLocks noChangeArrowheads="1"/>
            </p:cNvSpPr>
            <p:nvPr/>
          </p:nvSpPr>
          <p:spPr bwMode="auto">
            <a:xfrm>
              <a:off x="5544000" y="2196000"/>
              <a:ext cx="215996" cy="216000"/>
            </a:xfrm>
            <a:prstGeom prst="ellipse">
              <a:avLst/>
            </a:prstGeom>
            <a:solidFill>
              <a:schemeClr val="tx2"/>
            </a:solidFill>
            <a:ln>
              <a:solidFill>
                <a:schemeClr val="tx2"/>
              </a:solidFill>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prstTxWarp prst="textNoShape">
                <a:avLst/>
              </a:prstTxWarp>
            </a:bodyPr>
            <a:lstStyle/>
            <a:p>
              <a:endParaRPr lang="en-US"/>
            </a:p>
          </p:txBody>
        </p:sp>
        <p:sp>
          <p:nvSpPr>
            <p:cNvPr id="132" name="Oval 18 2"/>
            <p:cNvSpPr>
              <a:spLocks noChangeArrowheads="1"/>
            </p:cNvSpPr>
            <p:nvPr/>
          </p:nvSpPr>
          <p:spPr bwMode="auto">
            <a:xfrm>
              <a:off x="4428000" y="2520000"/>
              <a:ext cx="215999" cy="216000"/>
            </a:xfrm>
            <a:prstGeom prst="ellipse">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prstTxWarp prst="textNoShape">
                <a:avLst/>
              </a:prstTxWarp>
            </a:bodyPr>
            <a:lstStyle/>
            <a:p>
              <a:endParaRPr lang="en-US"/>
            </a:p>
          </p:txBody>
        </p:sp>
        <p:cxnSp>
          <p:nvCxnSpPr>
            <p:cNvPr id="133" name="Straight Arrow Connector 132"/>
            <p:cNvCxnSpPr/>
            <p:nvPr/>
          </p:nvCxnSpPr>
          <p:spPr>
            <a:xfrm>
              <a:off x="4686307" y="2482627"/>
              <a:ext cx="890266" cy="98"/>
            </a:xfrm>
            <a:prstGeom prst="straightConnector1">
              <a:avLst/>
            </a:prstGeom>
            <a:ln w="25400" cap="flat" cmpd="sng" algn="ctr">
              <a:solidFill>
                <a:srgbClr val="000000"/>
              </a:solidFill>
              <a:prstDash val="solid"/>
              <a:round/>
              <a:headEnd type="arrow"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34" name="TextBox 133"/>
            <p:cNvSpPr txBox="1"/>
            <p:nvPr/>
          </p:nvSpPr>
          <p:spPr>
            <a:xfrm>
              <a:off x="4964895" y="2382537"/>
              <a:ext cx="304800" cy="369332"/>
            </a:xfrm>
            <a:prstGeom prst="rect">
              <a:avLst/>
            </a:prstGeom>
            <a:noFill/>
          </p:spPr>
          <p:txBody>
            <a:bodyPr wrap="square" rtlCol="0">
              <a:spAutoFit/>
            </a:bodyPr>
            <a:lstStyle/>
            <a:p>
              <a:r>
                <a:rPr lang="en-US" dirty="0" err="1">
                  <a:solidFill>
                    <a:srgbClr val="262626"/>
                  </a:solidFill>
                </a:rPr>
                <a:t>z</a:t>
              </a:r>
              <a:endParaRPr lang="en-US" dirty="0">
                <a:solidFill>
                  <a:srgbClr val="262626"/>
                </a:solidFill>
              </a:endParaRPr>
            </a:p>
          </p:txBody>
        </p:sp>
        <p:cxnSp>
          <p:nvCxnSpPr>
            <p:cNvPr id="135" name="Straight Connector 134"/>
            <p:cNvCxnSpPr/>
            <p:nvPr/>
          </p:nvCxnSpPr>
          <p:spPr>
            <a:xfrm flipH="1" flipV="1">
              <a:off x="3905205" y="2110234"/>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905205" y="2828232"/>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sp>
          <p:nvSpPr>
            <p:cNvPr id="141" name="TextBox 140"/>
            <p:cNvSpPr txBox="1"/>
            <p:nvPr/>
          </p:nvSpPr>
          <p:spPr>
            <a:xfrm>
              <a:off x="3097201" y="896947"/>
              <a:ext cx="304800" cy="369332"/>
            </a:xfrm>
            <a:prstGeom prst="rect">
              <a:avLst/>
            </a:prstGeom>
            <a:noFill/>
            <a:ln>
              <a:noFill/>
            </a:ln>
          </p:spPr>
          <p:txBody>
            <a:bodyPr wrap="square" rtlCol="0">
              <a:spAutoFit/>
            </a:bodyPr>
            <a:lstStyle/>
            <a:p>
              <a:r>
                <a:rPr lang="en-US" dirty="0">
                  <a:solidFill>
                    <a:srgbClr val="262626"/>
                  </a:solidFill>
                </a:rPr>
                <a:t>L</a:t>
              </a:r>
            </a:p>
          </p:txBody>
        </p:sp>
        <p:cxnSp>
          <p:nvCxnSpPr>
            <p:cNvPr id="142" name="Straight Arrow Connector 141"/>
            <p:cNvCxnSpPr/>
            <p:nvPr/>
          </p:nvCxnSpPr>
          <p:spPr>
            <a:xfrm rot="5400000">
              <a:off x="6097567" y="2368752"/>
              <a:ext cx="283885" cy="1588"/>
            </a:xfrm>
            <a:prstGeom prst="straightConnector1">
              <a:avLst/>
            </a:prstGeom>
            <a:ln w="9525" cap="flat" cmpd="sng" algn="ctr">
              <a:solidFill>
                <a:srgbClr val="000000"/>
              </a:solidFill>
              <a:prstDash val="solid"/>
              <a:round/>
              <a:headEnd type="arrow"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43" name="TextBox 142"/>
            <p:cNvSpPr txBox="1"/>
            <p:nvPr/>
          </p:nvSpPr>
          <p:spPr>
            <a:xfrm>
              <a:off x="6274327" y="2094251"/>
              <a:ext cx="1332844" cy="323165"/>
            </a:xfrm>
            <a:prstGeom prst="rect">
              <a:avLst/>
            </a:prstGeom>
            <a:noFill/>
          </p:spPr>
          <p:txBody>
            <a:bodyPr wrap="square" rtlCol="0">
              <a:spAutoFit/>
            </a:bodyPr>
            <a:lstStyle/>
            <a:p>
              <a:r>
                <a:rPr lang="en-US" sz="1500" dirty="0">
                  <a:solidFill>
                    <a:srgbClr val="004078"/>
                  </a:solidFill>
                  <a:latin typeface="Symbol" charset="2"/>
                  <a:cs typeface="Symbol" charset="2"/>
                </a:rPr>
                <a:t>D</a:t>
              </a:r>
              <a:r>
                <a:rPr lang="en-US" sz="1500" dirty="0">
                  <a:solidFill>
                    <a:srgbClr val="004078"/>
                  </a:solidFill>
                </a:rPr>
                <a:t>x</a:t>
              </a:r>
              <a:r>
                <a:rPr lang="en-US" sz="1500" baseline="-25000" dirty="0">
                  <a:solidFill>
                    <a:srgbClr val="004078"/>
                  </a:solidFill>
                </a:rPr>
                <a:t>1</a:t>
              </a:r>
              <a:r>
                <a:rPr lang="en-US" sz="1500" dirty="0">
                  <a:solidFill>
                    <a:srgbClr val="004078"/>
                  </a:solidFill>
                </a:rPr>
                <a:t> (or </a:t>
              </a:r>
              <a:r>
                <a:rPr lang="en-US" sz="1500" dirty="0">
                  <a:solidFill>
                    <a:srgbClr val="004078"/>
                  </a:solidFill>
                  <a:latin typeface="Symbol" charset="2"/>
                  <a:cs typeface="Symbol" charset="2"/>
                </a:rPr>
                <a:t>D</a:t>
              </a:r>
              <a:r>
                <a:rPr lang="en-US" sz="1500" dirty="0">
                  <a:solidFill>
                    <a:srgbClr val="004078"/>
                  </a:solidFill>
                  <a:cs typeface="Symbol" charset="2"/>
                </a:rPr>
                <a:t>y</a:t>
              </a:r>
              <a:r>
                <a:rPr lang="en-US" sz="1500" baseline="-25000" dirty="0">
                  <a:solidFill>
                    <a:srgbClr val="004078"/>
                  </a:solidFill>
                  <a:cs typeface="Symbol" charset="2"/>
                </a:rPr>
                <a:t>1</a:t>
              </a:r>
              <a:r>
                <a:rPr lang="en-US" sz="1500" dirty="0">
                  <a:solidFill>
                    <a:srgbClr val="004078"/>
                  </a:solidFill>
                  <a:cs typeface="Symbol" charset="2"/>
                </a:rPr>
                <a:t>)</a:t>
              </a:r>
              <a:endParaRPr lang="en-US" sz="1500" dirty="0">
                <a:solidFill>
                  <a:srgbClr val="004078"/>
                </a:solidFill>
              </a:endParaRPr>
            </a:p>
          </p:txBody>
        </p:sp>
        <p:cxnSp>
          <p:nvCxnSpPr>
            <p:cNvPr id="144" name="Straight Arrow Connector 143"/>
            <p:cNvCxnSpPr/>
            <p:nvPr/>
          </p:nvCxnSpPr>
          <p:spPr>
            <a:xfrm rot="5400000">
              <a:off x="6335226" y="2589833"/>
              <a:ext cx="215999" cy="1588"/>
            </a:xfrm>
            <a:prstGeom prst="straightConnector1">
              <a:avLst/>
            </a:prstGeom>
            <a:ln w="9525" cap="flat" cmpd="sng" algn="ctr">
              <a:solidFill>
                <a:srgbClr val="000000"/>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45" name="TextBox 144"/>
            <p:cNvSpPr txBox="1"/>
            <p:nvPr/>
          </p:nvSpPr>
          <p:spPr>
            <a:xfrm>
              <a:off x="6465214" y="2516039"/>
              <a:ext cx="1332844" cy="323165"/>
            </a:xfrm>
            <a:prstGeom prst="rect">
              <a:avLst/>
            </a:prstGeom>
            <a:noFill/>
          </p:spPr>
          <p:txBody>
            <a:bodyPr wrap="square" rtlCol="0">
              <a:spAutoFit/>
            </a:bodyPr>
            <a:lstStyle/>
            <a:p>
              <a:r>
                <a:rPr lang="en-US" sz="1500" dirty="0">
                  <a:solidFill>
                    <a:srgbClr val="004078"/>
                  </a:solidFill>
                  <a:latin typeface="Symbol" charset="2"/>
                  <a:cs typeface="Symbol" charset="2"/>
                </a:rPr>
                <a:t>D</a:t>
              </a:r>
              <a:r>
                <a:rPr lang="en-US" sz="1500" dirty="0">
                  <a:solidFill>
                    <a:srgbClr val="004078"/>
                  </a:solidFill>
                </a:rPr>
                <a:t>x</a:t>
              </a:r>
              <a:r>
                <a:rPr lang="en-US" sz="1500" baseline="-25000" dirty="0">
                  <a:solidFill>
                    <a:srgbClr val="004078"/>
                  </a:solidFill>
                </a:rPr>
                <a:t>2</a:t>
              </a:r>
              <a:r>
                <a:rPr lang="en-US" sz="1500" dirty="0">
                  <a:solidFill>
                    <a:srgbClr val="004078"/>
                  </a:solidFill>
                </a:rPr>
                <a:t> (or </a:t>
              </a:r>
              <a:r>
                <a:rPr lang="en-US" sz="1500" dirty="0">
                  <a:solidFill>
                    <a:srgbClr val="004078"/>
                  </a:solidFill>
                  <a:latin typeface="Symbol" charset="2"/>
                  <a:cs typeface="Symbol" charset="2"/>
                </a:rPr>
                <a:t>D</a:t>
              </a:r>
              <a:r>
                <a:rPr lang="en-US" sz="1500" dirty="0">
                  <a:solidFill>
                    <a:srgbClr val="004078"/>
                  </a:solidFill>
                  <a:cs typeface="Symbol" charset="2"/>
                </a:rPr>
                <a:t>y</a:t>
              </a:r>
              <a:r>
                <a:rPr lang="en-US" sz="1500" baseline="-25000" dirty="0">
                  <a:solidFill>
                    <a:srgbClr val="004078"/>
                  </a:solidFill>
                  <a:cs typeface="Symbol" charset="2"/>
                </a:rPr>
                <a:t>2</a:t>
              </a:r>
              <a:r>
                <a:rPr lang="en-US" sz="1500" dirty="0">
                  <a:solidFill>
                    <a:srgbClr val="004078"/>
                  </a:solidFill>
                  <a:cs typeface="Symbol" charset="2"/>
                </a:rPr>
                <a:t>)</a:t>
              </a:r>
              <a:endParaRPr lang="en-US" sz="1500" dirty="0">
                <a:solidFill>
                  <a:srgbClr val="004078"/>
                </a:solidFill>
              </a:endParaRPr>
            </a:p>
          </p:txBody>
        </p:sp>
      </p:grpSp>
      <p:sp>
        <p:nvSpPr>
          <p:cNvPr id="161" name="Oval 18 3"/>
          <p:cNvSpPr>
            <a:spLocks noChangeArrowheads="1"/>
          </p:cNvSpPr>
          <p:nvPr/>
        </p:nvSpPr>
        <p:spPr bwMode="auto">
          <a:xfrm>
            <a:off x="8544000" y="1080000"/>
            <a:ext cx="216000" cy="216000"/>
          </a:xfrm>
          <a:prstGeom prst="ellipse">
            <a:avLst/>
          </a:prstGeom>
          <a:solidFill>
            <a:schemeClr val="tx2"/>
          </a:solidFill>
          <a:ln>
            <a:solidFill>
              <a:schemeClr val="tx2"/>
            </a:solidFill>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prstTxWarp prst="textNoShape">
              <a:avLst/>
            </a:prstTxWarp>
          </a:bodyPr>
          <a:lstStyle/>
          <a:p>
            <a:endParaRPr lang="en-US"/>
          </a:p>
        </p:txBody>
      </p:sp>
      <p:sp>
        <p:nvSpPr>
          <p:cNvPr id="162" name="Oval 18 4"/>
          <p:cNvSpPr>
            <a:spLocks noChangeArrowheads="1"/>
          </p:cNvSpPr>
          <p:nvPr/>
        </p:nvSpPr>
        <p:spPr bwMode="auto">
          <a:xfrm>
            <a:off x="8544000" y="1512000"/>
            <a:ext cx="216000" cy="216000"/>
          </a:xfrm>
          <a:prstGeom prst="ellipse">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prstTxWarp prst="textNoShape">
              <a:avLst/>
            </a:prstTxWarp>
          </a:bodyPr>
          <a:lstStyle/>
          <a:p>
            <a:endParaRPr lang="en-US"/>
          </a:p>
        </p:txBody>
      </p:sp>
      <p:sp>
        <p:nvSpPr>
          <p:cNvPr id="163" name="TextBox 162"/>
          <p:cNvSpPr txBox="1"/>
          <p:nvPr/>
        </p:nvSpPr>
        <p:spPr>
          <a:xfrm>
            <a:off x="8946935" y="1022236"/>
            <a:ext cx="1371600" cy="323165"/>
          </a:xfrm>
          <a:prstGeom prst="rect">
            <a:avLst/>
          </a:prstGeom>
          <a:noFill/>
        </p:spPr>
        <p:txBody>
          <a:bodyPr wrap="square" rtlCol="0">
            <a:spAutoFit/>
          </a:bodyPr>
          <a:lstStyle/>
          <a:p>
            <a:r>
              <a:rPr lang="en-US" sz="1500" dirty="0">
                <a:solidFill>
                  <a:schemeClr val="tx2"/>
                </a:solidFill>
              </a:rPr>
              <a:t>Source, q</a:t>
            </a:r>
            <a:r>
              <a:rPr lang="en-US" sz="1500" baseline="-25000" dirty="0">
                <a:solidFill>
                  <a:schemeClr val="tx2"/>
                </a:solidFill>
              </a:rPr>
              <a:t>1</a:t>
            </a:r>
            <a:endParaRPr lang="en-US" sz="1500" dirty="0">
              <a:solidFill>
                <a:schemeClr val="tx2"/>
              </a:solidFill>
            </a:endParaRPr>
          </a:p>
        </p:txBody>
      </p:sp>
      <p:sp>
        <p:nvSpPr>
          <p:cNvPr id="164" name="TextBox 163"/>
          <p:cNvSpPr txBox="1"/>
          <p:nvPr/>
        </p:nvSpPr>
        <p:spPr>
          <a:xfrm>
            <a:off x="8946935" y="1458418"/>
            <a:ext cx="1371600" cy="323165"/>
          </a:xfrm>
          <a:prstGeom prst="rect">
            <a:avLst/>
          </a:prstGeom>
          <a:noFill/>
        </p:spPr>
        <p:txBody>
          <a:bodyPr wrap="square" rtlCol="0">
            <a:spAutoFit/>
          </a:bodyPr>
          <a:lstStyle/>
          <a:p>
            <a:r>
              <a:rPr lang="en-US" sz="1500" dirty="0">
                <a:solidFill>
                  <a:schemeClr val="accent2">
                    <a:lumMod val="75000"/>
                  </a:schemeClr>
                </a:solidFill>
              </a:rPr>
              <a:t>Witness, q</a:t>
            </a:r>
            <a:r>
              <a:rPr lang="en-US" sz="1500" baseline="-25000" dirty="0">
                <a:solidFill>
                  <a:schemeClr val="accent2">
                    <a:lumMod val="75000"/>
                  </a:schemeClr>
                </a:solidFill>
              </a:rPr>
              <a:t>2</a:t>
            </a:r>
            <a:endParaRPr lang="en-US" sz="1500" dirty="0">
              <a:solidFill>
                <a:schemeClr val="accent2">
                  <a:lumMod val="75000"/>
                </a:schemeClr>
              </a:solidFill>
            </a:endParaRPr>
          </a:p>
        </p:txBody>
      </p:sp>
      <p:pic>
        <p:nvPicPr>
          <p:cNvPr id="9" name="Picture 8"/>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2808000" y="4788000"/>
            <a:ext cx="9159620" cy="562286"/>
          </a:xfrm>
          <a:prstGeom prst="rect">
            <a:avLst/>
          </a:prstGeom>
        </p:spPr>
      </p:pic>
      <p:sp>
        <p:nvSpPr>
          <p:cNvPr id="44" name="Content Placeholder 10"/>
          <p:cNvSpPr>
            <a:spLocks noGrp="1"/>
          </p:cNvSpPr>
          <p:nvPr>
            <p:ph idx="1"/>
          </p:nvPr>
        </p:nvSpPr>
        <p:spPr>
          <a:xfrm>
            <a:off x="336000" y="4068000"/>
            <a:ext cx="11520000" cy="1980000"/>
          </a:xfrm>
        </p:spPr>
        <p:txBody>
          <a:bodyPr>
            <a:normAutofit/>
          </a:bodyPr>
          <a:lstStyle/>
          <a:p>
            <a:endParaRPr lang="en-US" sz="1800" dirty="0"/>
          </a:p>
          <a:p>
            <a:r>
              <a:rPr lang="en-US" sz="1800" dirty="0"/>
              <a:t>Transverse wake fields</a:t>
            </a:r>
          </a:p>
          <a:p>
            <a:endParaRPr lang="en-US" sz="1800" dirty="0"/>
          </a:p>
        </p:txBody>
      </p:sp>
      <p:sp>
        <p:nvSpPr>
          <p:cNvPr id="43" name="Rectangle 42"/>
          <p:cNvSpPr/>
          <p:nvPr/>
        </p:nvSpPr>
        <p:spPr>
          <a:xfrm>
            <a:off x="7668000" y="4824000"/>
            <a:ext cx="900000" cy="468000"/>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2"/>
              </a:solidFill>
            </a:endParaRPr>
          </a:p>
        </p:txBody>
      </p:sp>
      <p:sp>
        <p:nvSpPr>
          <p:cNvPr id="45" name="Rectangle 44"/>
          <p:cNvSpPr/>
          <p:nvPr/>
        </p:nvSpPr>
        <p:spPr>
          <a:xfrm>
            <a:off x="10476000" y="4824000"/>
            <a:ext cx="900000" cy="468000"/>
          </a:xfrm>
          <a:prstGeom prst="rect">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2"/>
              </a:solidFill>
            </a:endParaRPr>
          </a:p>
        </p:txBody>
      </p:sp>
      <p:sp>
        <p:nvSpPr>
          <p:cNvPr id="46" name="TextBox 45"/>
          <p:cNvSpPr txBox="1"/>
          <p:nvPr/>
        </p:nvSpPr>
        <p:spPr>
          <a:xfrm>
            <a:off x="4536000" y="5616000"/>
            <a:ext cx="2088000" cy="792000"/>
          </a:xfrm>
          <a:prstGeom prst="rect">
            <a:avLst/>
          </a:prstGeom>
          <a:noFill/>
        </p:spPr>
        <p:txBody>
          <a:bodyPr wrap="none" rtlCol="0">
            <a:noAutofit/>
          </a:bodyPr>
          <a:lstStyle/>
          <a:p>
            <a:r>
              <a:rPr lang="en-US" sz="1600" dirty="0">
                <a:solidFill>
                  <a:schemeClr val="tx2"/>
                </a:solidFill>
              </a:rPr>
              <a:t>Zeroth order for</a:t>
            </a:r>
          </a:p>
          <a:p>
            <a:r>
              <a:rPr lang="en-US" sz="1600" dirty="0">
                <a:solidFill>
                  <a:schemeClr val="tx2"/>
                </a:solidFill>
              </a:rPr>
              <a:t>asymmetric structures</a:t>
            </a:r>
          </a:p>
          <a:p>
            <a:r>
              <a:rPr lang="en-US" sz="1600" dirty="0">
                <a:solidFill>
                  <a:schemeClr val="tx2"/>
                </a:solidFill>
                <a:sym typeface="Wingdings" panose="05000000000000000000" pitchFamily="2" charset="2"/>
              </a:rPr>
              <a:t> </a:t>
            </a:r>
            <a:r>
              <a:rPr lang="en-US" sz="1600" b="1" dirty="0">
                <a:solidFill>
                  <a:schemeClr val="tx2"/>
                </a:solidFill>
                <a:sym typeface="Wingdings" panose="05000000000000000000" pitchFamily="2" charset="2"/>
              </a:rPr>
              <a:t>Orbit offset</a:t>
            </a:r>
            <a:endParaRPr lang="en-GB" sz="1600" b="1" dirty="0">
              <a:solidFill>
                <a:schemeClr val="tx2"/>
              </a:solidFill>
            </a:endParaRPr>
          </a:p>
        </p:txBody>
      </p:sp>
      <p:cxnSp>
        <p:nvCxnSpPr>
          <p:cNvPr id="47" name="Elbow Connector 46"/>
          <p:cNvCxnSpPr>
            <a:stCxn id="43" idx="2"/>
            <a:endCxn id="46" idx="0"/>
          </p:cNvCxnSpPr>
          <p:nvPr/>
        </p:nvCxnSpPr>
        <p:spPr>
          <a:xfrm rot="5400000">
            <a:off x="6687000" y="4185000"/>
            <a:ext cx="324000" cy="2538000"/>
          </a:xfrm>
          <a:prstGeom prst="bentConnector3">
            <a:avLst>
              <a:gd name="adj1" fmla="val 31185"/>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a:off x="8820000" y="4824000"/>
            <a:ext cx="900000" cy="468000"/>
          </a:xfrm>
          <a:prstGeom prst="rect">
            <a:avLst/>
          </a:pr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cxnSp>
        <p:nvCxnSpPr>
          <p:cNvPr id="49" name="Elbow Connector 48"/>
          <p:cNvCxnSpPr>
            <a:stCxn id="45" idx="2"/>
            <a:endCxn id="52" idx="0"/>
          </p:cNvCxnSpPr>
          <p:nvPr/>
        </p:nvCxnSpPr>
        <p:spPr>
          <a:xfrm rot="5400000">
            <a:off x="10629000" y="5319000"/>
            <a:ext cx="324000" cy="270000"/>
          </a:xfrm>
          <a:prstGeom prst="bentConnector3">
            <a:avLst>
              <a:gd name="adj1" fmla="val 50000"/>
            </a:avLst>
          </a:prstGeom>
          <a:ln w="190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6840000" y="5616000"/>
            <a:ext cx="2376000" cy="792000"/>
          </a:xfrm>
          <a:prstGeom prst="rect">
            <a:avLst/>
          </a:prstGeom>
          <a:noFill/>
          <a:ln>
            <a:noFill/>
          </a:ln>
        </p:spPr>
        <p:txBody>
          <a:bodyPr wrap="none" rtlCol="0">
            <a:noAutofit/>
          </a:bodyPr>
          <a:lstStyle/>
          <a:p>
            <a:r>
              <a:rPr lang="en-US" sz="1600" dirty="0">
                <a:solidFill>
                  <a:schemeClr val="accent2">
                    <a:lumMod val="75000"/>
                  </a:schemeClr>
                </a:solidFill>
              </a:rPr>
              <a:t>Dipole wakes – </a:t>
            </a:r>
          </a:p>
          <a:p>
            <a:r>
              <a:rPr lang="en-US" sz="1600" dirty="0">
                <a:solidFill>
                  <a:schemeClr val="accent2">
                    <a:lumMod val="75000"/>
                  </a:schemeClr>
                </a:solidFill>
              </a:rPr>
              <a:t>depends on </a:t>
            </a:r>
            <a:r>
              <a:rPr lang="en-US" sz="1600" b="1" dirty="0">
                <a:solidFill>
                  <a:srgbClr val="C00000"/>
                </a:solidFill>
              </a:rPr>
              <a:t>source particle</a:t>
            </a:r>
          </a:p>
          <a:p>
            <a:r>
              <a:rPr lang="en-US" sz="1600" dirty="0">
                <a:solidFill>
                  <a:schemeClr val="accent2">
                    <a:lumMod val="75000"/>
                  </a:schemeClr>
                </a:solidFill>
                <a:sym typeface="Wingdings" panose="05000000000000000000" pitchFamily="2" charset="2"/>
              </a:rPr>
              <a:t> </a:t>
            </a:r>
            <a:r>
              <a:rPr lang="en-US" sz="1600" b="1" dirty="0">
                <a:solidFill>
                  <a:schemeClr val="accent2">
                    <a:lumMod val="75000"/>
                  </a:schemeClr>
                </a:solidFill>
                <a:sym typeface="Wingdings" panose="05000000000000000000" pitchFamily="2" charset="2"/>
              </a:rPr>
              <a:t>Orbit offset &amp; detuning</a:t>
            </a:r>
            <a:endParaRPr lang="en-GB" sz="1600" b="1" dirty="0">
              <a:solidFill>
                <a:schemeClr val="accent2">
                  <a:lumMod val="75000"/>
                </a:schemeClr>
              </a:solidFill>
            </a:endParaRPr>
          </a:p>
        </p:txBody>
      </p:sp>
      <p:cxnSp>
        <p:nvCxnSpPr>
          <p:cNvPr id="51" name="Elbow Connector 50"/>
          <p:cNvCxnSpPr>
            <a:stCxn id="48" idx="2"/>
            <a:endCxn id="50" idx="0"/>
          </p:cNvCxnSpPr>
          <p:nvPr/>
        </p:nvCxnSpPr>
        <p:spPr>
          <a:xfrm rot="5400000">
            <a:off x="8487000" y="4833000"/>
            <a:ext cx="324000" cy="1242000"/>
          </a:xfrm>
          <a:prstGeom prst="bentConnector3">
            <a:avLst>
              <a:gd name="adj1" fmla="val 56272"/>
            </a:avLst>
          </a:prstGeom>
          <a:ln w="1905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9432000" y="5616000"/>
            <a:ext cx="2448000" cy="792000"/>
          </a:xfrm>
          <a:prstGeom prst="rect">
            <a:avLst/>
          </a:prstGeom>
          <a:noFill/>
        </p:spPr>
        <p:txBody>
          <a:bodyPr wrap="none" rtlCol="0">
            <a:noAutofit/>
          </a:bodyPr>
          <a:lstStyle/>
          <a:p>
            <a:pPr algn="just"/>
            <a:r>
              <a:rPr lang="en-US" sz="1600" dirty="0">
                <a:solidFill>
                  <a:schemeClr val="accent4"/>
                </a:solidFill>
              </a:rPr>
              <a:t>Quadrupole wakes – </a:t>
            </a:r>
          </a:p>
          <a:p>
            <a:r>
              <a:rPr lang="en-US" sz="1600" dirty="0">
                <a:solidFill>
                  <a:schemeClr val="accent4"/>
                </a:solidFill>
              </a:rPr>
              <a:t>depends on </a:t>
            </a:r>
            <a:r>
              <a:rPr lang="en-US" sz="1600" b="1" dirty="0">
                <a:solidFill>
                  <a:srgbClr val="C00000"/>
                </a:solidFill>
              </a:rPr>
              <a:t>witness particle</a:t>
            </a:r>
          </a:p>
          <a:p>
            <a:r>
              <a:rPr lang="en-US" sz="1600" dirty="0">
                <a:solidFill>
                  <a:schemeClr val="accent4"/>
                </a:solidFill>
                <a:sym typeface="Wingdings" panose="05000000000000000000" pitchFamily="2" charset="2"/>
              </a:rPr>
              <a:t> </a:t>
            </a:r>
            <a:r>
              <a:rPr lang="en-US" sz="1600" b="1" dirty="0">
                <a:solidFill>
                  <a:schemeClr val="accent4"/>
                </a:solidFill>
                <a:sym typeface="Wingdings" panose="05000000000000000000" pitchFamily="2" charset="2"/>
              </a:rPr>
              <a:t>Detuning</a:t>
            </a:r>
            <a:endParaRPr lang="en-GB" sz="1600" b="1" dirty="0">
              <a:solidFill>
                <a:schemeClr val="accent4"/>
              </a:solidFill>
            </a:endParaRPr>
          </a:p>
        </p:txBody>
      </p:sp>
      <p:pic>
        <p:nvPicPr>
          <p:cNvPr id="3" name="Picture 2"/>
          <p:cNvPicPr>
            <a:picLocks noChangeAspect="1"/>
          </p:cNvPicPr>
          <p:nvPr>
            <p:custDataLst>
              <p:tags r:id="rId3"/>
            </p:custDataLst>
          </p:nvPr>
        </p:nvPicPr>
        <p:blipFill>
          <a:blip r:embed="rId7" cstate="print">
            <a:extLst>
              <a:ext uri="{28A0092B-C50C-407E-A947-70E740481C1C}">
                <a14:useLocalDpi xmlns:a14="http://schemas.microsoft.com/office/drawing/2010/main" val="0"/>
              </a:ext>
            </a:extLst>
          </a:blip>
          <a:stretch>
            <a:fillRect/>
          </a:stretch>
        </p:blipFill>
        <p:spPr>
          <a:xfrm>
            <a:off x="5832000" y="3276000"/>
            <a:ext cx="2926628" cy="410057"/>
          </a:xfrm>
          <a:prstGeom prst="rect">
            <a:avLst/>
          </a:prstGeom>
        </p:spPr>
      </p:pic>
      <p:sp>
        <p:nvSpPr>
          <p:cNvPr id="54" name="TextBox 53"/>
          <p:cNvSpPr txBox="1"/>
          <p:nvPr/>
        </p:nvSpPr>
        <p:spPr>
          <a:xfrm>
            <a:off x="5760000" y="2952000"/>
            <a:ext cx="1053878" cy="338554"/>
          </a:xfrm>
          <a:prstGeom prst="rect">
            <a:avLst/>
          </a:prstGeom>
          <a:noFill/>
        </p:spPr>
        <p:txBody>
          <a:bodyPr wrap="none" rtlCol="0">
            <a:spAutoFit/>
          </a:bodyPr>
          <a:lstStyle/>
          <a:p>
            <a:r>
              <a:rPr lang="en-US" sz="1600" b="1" dirty="0"/>
              <a:t>Note that:</a:t>
            </a:r>
          </a:p>
        </p:txBody>
      </p:sp>
      <p:sp>
        <p:nvSpPr>
          <p:cNvPr id="53" name="Rectangle 52"/>
          <p:cNvSpPr/>
          <p:nvPr/>
        </p:nvSpPr>
        <p:spPr>
          <a:xfrm>
            <a:off x="7200000" y="3996000"/>
            <a:ext cx="3600000" cy="432000"/>
          </a:xfrm>
          <a:prstGeom prst="rect">
            <a:avLst/>
          </a:prstGeom>
          <a:ln w="19050">
            <a:solidFill>
              <a:schemeClr val="accent3"/>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a:t>Can be simulated or measured</a:t>
            </a:r>
          </a:p>
        </p:txBody>
      </p:sp>
      <p:cxnSp>
        <p:nvCxnSpPr>
          <p:cNvPr id="55" name="Elbow Connector 54"/>
          <p:cNvCxnSpPr>
            <a:stCxn id="53" idx="2"/>
            <a:endCxn id="43" idx="0"/>
          </p:cNvCxnSpPr>
          <p:nvPr/>
        </p:nvCxnSpPr>
        <p:spPr>
          <a:xfrm rot="5400000">
            <a:off x="8361000" y="4185000"/>
            <a:ext cx="396000" cy="882000"/>
          </a:xfrm>
          <a:prstGeom prst="bentConnector3">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10" name="Elbow Connector 9"/>
          <p:cNvCxnSpPr>
            <a:stCxn id="53" idx="2"/>
            <a:endCxn id="48" idx="0"/>
          </p:cNvCxnSpPr>
          <p:nvPr/>
        </p:nvCxnSpPr>
        <p:spPr>
          <a:xfrm rot="16200000" flipH="1">
            <a:off x="8937000" y="4491000"/>
            <a:ext cx="396000" cy="270000"/>
          </a:xfrm>
          <a:prstGeom prst="bentConnector3">
            <a:avLst>
              <a:gd name="adj1" fmla="val 68368"/>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12" name="Elbow Connector 11"/>
          <p:cNvCxnSpPr>
            <a:stCxn id="53" idx="2"/>
            <a:endCxn id="45" idx="0"/>
          </p:cNvCxnSpPr>
          <p:nvPr/>
        </p:nvCxnSpPr>
        <p:spPr>
          <a:xfrm rot="16200000" flipH="1">
            <a:off x="9765000" y="3663000"/>
            <a:ext cx="396000" cy="1926000"/>
          </a:xfrm>
          <a:prstGeom prst="bentConnector3">
            <a:avLst>
              <a:gd name="adj1" fmla="val 39504"/>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646995778"/>
      </p:ext>
    </p:extLst>
  </p:cSld>
  <p:clrMapOvr>
    <a:masterClrMapping/>
  </p:clrMapOvr>
  <mc:AlternateContent xmlns:mc="http://schemas.openxmlformats.org/markup-compatibility/2006" xmlns:p14="http://schemas.microsoft.com/office/powerpoint/2010/main">
    <mc:Choice Requires="p14">
      <p:transition spd="med" p14:dur="700" advTm="69980">
        <p:fade/>
      </p:transition>
    </mc:Choice>
    <mc:Fallback xmlns="">
      <p:transition spd="med" advTm="6998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6"/>
                                        </p:tgtEl>
                                        <p:attrNameLst>
                                          <p:attrName>style.visibility</p:attrName>
                                        </p:attrNameLst>
                                      </p:cBhvr>
                                      <p:to>
                                        <p:strVal val="visible"/>
                                      </p:to>
                                    </p:set>
                                    <p:animEffect transition="in" filter="fade">
                                      <p:cBhvr>
                                        <p:cTn id="10" dur="500"/>
                                        <p:tgtEl>
                                          <p:spTgt spid="46"/>
                                        </p:tgtEl>
                                      </p:cBhvr>
                                    </p:animEffect>
                                  </p:childTnLst>
                                </p:cTn>
                              </p:par>
                              <p:par>
                                <p:cTn id="11" presetID="10" presetClass="entr" presetSubtype="0" fill="hold" nodeType="with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500"/>
                                        <p:tgtEl>
                                          <p:spTgt spid="4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8"/>
                                        </p:tgtEl>
                                        <p:attrNameLst>
                                          <p:attrName>style.visibility</p:attrName>
                                        </p:attrNameLst>
                                      </p:cBhvr>
                                      <p:to>
                                        <p:strVal val="visible"/>
                                      </p:to>
                                    </p:set>
                                    <p:animEffect transition="in" filter="fade">
                                      <p:cBhvr>
                                        <p:cTn id="18" dur="500"/>
                                        <p:tgtEl>
                                          <p:spTgt spid="4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0"/>
                                        </p:tgtEl>
                                        <p:attrNameLst>
                                          <p:attrName>style.visibility</p:attrName>
                                        </p:attrNameLst>
                                      </p:cBhvr>
                                      <p:to>
                                        <p:strVal val="visible"/>
                                      </p:to>
                                    </p:set>
                                    <p:animEffect transition="in" filter="fade">
                                      <p:cBhvr>
                                        <p:cTn id="21" dur="500"/>
                                        <p:tgtEl>
                                          <p:spTgt spid="50"/>
                                        </p:tgtEl>
                                      </p:cBhvr>
                                    </p:animEffect>
                                  </p:childTnLst>
                                </p:cTn>
                              </p:par>
                              <p:par>
                                <p:cTn id="22" presetID="10" presetClass="entr" presetSubtype="0" fill="hold" nodeType="withEffect">
                                  <p:stCondLst>
                                    <p:cond delay="0"/>
                                  </p:stCondLst>
                                  <p:childTnLst>
                                    <p:set>
                                      <p:cBhvr>
                                        <p:cTn id="23" dur="1" fill="hold">
                                          <p:stCondLst>
                                            <p:cond delay="0"/>
                                          </p:stCondLst>
                                        </p:cTn>
                                        <p:tgtEl>
                                          <p:spTgt spid="51"/>
                                        </p:tgtEl>
                                        <p:attrNameLst>
                                          <p:attrName>style.visibility</p:attrName>
                                        </p:attrNameLst>
                                      </p:cBhvr>
                                      <p:to>
                                        <p:strVal val="visible"/>
                                      </p:to>
                                    </p:set>
                                    <p:animEffect transition="in" filter="fade">
                                      <p:cBhvr>
                                        <p:cTn id="24" dur="500"/>
                                        <p:tgtEl>
                                          <p:spTgt spid="5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fade">
                                      <p:cBhvr>
                                        <p:cTn id="29" dur="500"/>
                                        <p:tgtEl>
                                          <p:spTgt spid="4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fade">
                                      <p:cBhvr>
                                        <p:cTn id="32" dur="500"/>
                                        <p:tgtEl>
                                          <p:spTgt spid="52"/>
                                        </p:tgtEl>
                                      </p:cBhvr>
                                    </p:animEffect>
                                  </p:childTnLst>
                                </p:cTn>
                              </p:par>
                              <p:par>
                                <p:cTn id="33" presetID="10" presetClass="entr" presetSubtype="0" fill="hold" nodeType="with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fade">
                                      <p:cBhvr>
                                        <p:cTn id="35" dur="500"/>
                                        <p:tgtEl>
                                          <p:spTgt spid="4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fade">
                                      <p:cBhvr>
                                        <p:cTn id="40" dur="500"/>
                                        <p:tgtEl>
                                          <p:spTgt spid="53"/>
                                        </p:tgtEl>
                                      </p:cBhvr>
                                    </p:animEffect>
                                  </p:childTnLst>
                                </p:cTn>
                              </p:par>
                              <p:par>
                                <p:cTn id="41" presetID="10" presetClass="entr" presetSubtype="0" fill="hold" nodeType="withEffect">
                                  <p:stCondLst>
                                    <p:cond delay="0"/>
                                  </p:stCondLst>
                                  <p:childTnLst>
                                    <p:set>
                                      <p:cBhvr>
                                        <p:cTn id="42" dur="1" fill="hold">
                                          <p:stCondLst>
                                            <p:cond delay="0"/>
                                          </p:stCondLst>
                                        </p:cTn>
                                        <p:tgtEl>
                                          <p:spTgt spid="55"/>
                                        </p:tgtEl>
                                        <p:attrNameLst>
                                          <p:attrName>style.visibility</p:attrName>
                                        </p:attrNameLst>
                                      </p:cBhvr>
                                      <p:to>
                                        <p:strVal val="visible"/>
                                      </p:to>
                                    </p:set>
                                    <p:animEffect transition="in" filter="fade">
                                      <p:cBhvr>
                                        <p:cTn id="43" dur="500"/>
                                        <p:tgtEl>
                                          <p:spTgt spid="55"/>
                                        </p:tgtEl>
                                      </p:cBhvr>
                                    </p:animEffect>
                                  </p:childTnLst>
                                </p:cTn>
                              </p:par>
                              <p:par>
                                <p:cTn id="44" presetID="10" presetClass="entr" presetSubtype="0" fill="hold"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par>
                                <p:cTn id="47" presetID="10" presetClass="entr" presetSubtype="0" fill="hold"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5" grpId="0" animBg="1"/>
      <p:bldP spid="46" grpId="0"/>
      <p:bldP spid="48" grpId="0" animBg="1"/>
      <p:bldP spid="50" grpId="0"/>
      <p:bldP spid="52" grpId="0"/>
      <p:bldP spid="5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Transverse wake functions</a:t>
            </a:r>
          </a:p>
        </p:txBody>
      </p:sp>
      <p:sp>
        <p:nvSpPr>
          <p:cNvPr id="4" name="Date Placeholder 3"/>
          <p:cNvSpPr>
            <a:spLocks noGrp="1"/>
          </p:cNvSpPr>
          <p:nvPr>
            <p:ph type="dt" sz="half" idx="10"/>
          </p:nvPr>
        </p:nvSpPr>
        <p:spPr>
          <a:prstGeom prst="rect">
            <a:avLst/>
          </a:prstGeom>
        </p:spPr>
        <p:txBody>
          <a:bodyPr/>
          <a:lstStyle/>
          <a:p>
            <a:r>
              <a:rPr lang="de-CH"/>
              <a:t>28. September 2022</a:t>
            </a:r>
            <a:endParaRPr lang="en-US" dirty="0"/>
          </a:p>
        </p:txBody>
      </p:sp>
      <p:sp>
        <p:nvSpPr>
          <p:cNvPr id="5" name="Footer Placeholder 4"/>
          <p:cNvSpPr>
            <a:spLocks noGrp="1"/>
          </p:cNvSpPr>
          <p:nvPr>
            <p:ph type="ftr" sz="quarter" idx="11"/>
          </p:nvPr>
        </p:nvSpPr>
        <p:spPr>
          <a:prstGeom prst="rect">
            <a:avLst/>
          </a:prstGeom>
        </p:spPr>
        <p:txBody>
          <a:bodyPr/>
          <a:lstStyle/>
          <a:p>
            <a:r>
              <a:rPr lang="fr-FR"/>
              <a:t>Kevin Li - Collective effects III - Kaunas</a:t>
            </a:r>
            <a:endParaRPr lang="en-US" dirty="0"/>
          </a:p>
        </p:txBody>
      </p:sp>
      <p:sp>
        <p:nvSpPr>
          <p:cNvPr id="6" name="Slide Number Placeholder 5"/>
          <p:cNvSpPr>
            <a:spLocks noGrp="1"/>
          </p:cNvSpPr>
          <p:nvPr>
            <p:ph type="sldNum" sz="quarter" idx="12"/>
          </p:nvPr>
        </p:nvSpPr>
        <p:spPr>
          <a:prstGeom prst="rect">
            <a:avLst/>
          </a:prstGeom>
        </p:spPr>
        <p:txBody>
          <a:bodyPr/>
          <a:lstStyle/>
          <a:p>
            <a:fld id="{17918391-D411-FE40-AAD7-861AE5233E0E}" type="slidenum">
              <a:rPr lang="en-US" smtClean="0"/>
              <a:pPr/>
              <a:t>19</a:t>
            </a:fld>
            <a:endParaRPr lang="en-US" dirty="0"/>
          </a:p>
        </p:txBody>
      </p:sp>
      <p:grpSp>
        <p:nvGrpSpPr>
          <p:cNvPr id="8" name="Group 7"/>
          <p:cNvGrpSpPr/>
          <p:nvPr/>
        </p:nvGrpSpPr>
        <p:grpSpPr>
          <a:xfrm>
            <a:off x="1740000" y="900001"/>
            <a:ext cx="7645658" cy="2908275"/>
            <a:chOff x="152400" y="896947"/>
            <a:chExt cx="7645658" cy="2908275"/>
          </a:xfrm>
        </p:grpSpPr>
        <p:cxnSp>
          <p:nvCxnSpPr>
            <p:cNvPr id="65" name="Straight Arrow Connector 64"/>
            <p:cNvCxnSpPr/>
            <p:nvPr/>
          </p:nvCxnSpPr>
          <p:spPr>
            <a:xfrm>
              <a:off x="195803" y="2485039"/>
              <a:ext cx="7424197" cy="1588"/>
            </a:xfrm>
            <a:prstGeom prst="straightConnector1">
              <a:avLst/>
            </a:prstGeom>
            <a:ln w="19050" cap="flat" cmpd="sng" algn="ctr">
              <a:solidFill>
                <a:srgbClr val="004078"/>
              </a:solidFill>
              <a:prstDash val="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66" name="Freeform 11"/>
            <p:cNvSpPr>
              <a:spLocks/>
            </p:cNvSpPr>
            <p:nvPr/>
          </p:nvSpPr>
          <p:spPr bwMode="auto">
            <a:xfrm>
              <a:off x="2538020" y="2828909"/>
              <a:ext cx="1367185" cy="976313"/>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57150" cmpd="sng">
              <a:solidFill>
                <a:srgbClr val="868686"/>
              </a:solidFill>
              <a:round/>
              <a:headEnd/>
              <a:tailEnd/>
            </a:ln>
          </p:spPr>
          <p:txBody>
            <a:bodyPr wrap="none" anchor="ctr">
              <a:prstTxWarp prst="textNoShape">
                <a:avLst/>
              </a:prstTxWarp>
            </a:bodyPr>
            <a:lstStyle/>
            <a:p>
              <a:endParaRPr lang="en-US"/>
            </a:p>
          </p:txBody>
        </p:sp>
        <p:sp>
          <p:nvSpPr>
            <p:cNvPr id="67" name="Freeform 16"/>
            <p:cNvSpPr>
              <a:spLocks/>
            </p:cNvSpPr>
            <p:nvPr/>
          </p:nvSpPr>
          <p:spPr bwMode="auto">
            <a:xfrm flipV="1">
              <a:off x="2538020" y="1136634"/>
              <a:ext cx="1367185" cy="976313"/>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57150" cmpd="sng">
              <a:solidFill>
                <a:srgbClr val="868686"/>
              </a:solidFill>
              <a:round/>
              <a:headEnd/>
              <a:tailEnd/>
            </a:ln>
          </p:spPr>
          <p:txBody>
            <a:bodyPr wrap="none" anchor="ctr">
              <a:prstTxWarp prst="textNoShape">
                <a:avLst/>
              </a:prstTxWarp>
            </a:bodyPr>
            <a:lstStyle/>
            <a:p>
              <a:endParaRPr lang="en-US"/>
            </a:p>
          </p:txBody>
        </p:sp>
        <p:cxnSp>
          <p:nvCxnSpPr>
            <p:cNvPr id="68" name="Straight Connector 67"/>
            <p:cNvCxnSpPr>
              <a:stCxn id="67" idx="0"/>
            </p:cNvCxnSpPr>
            <p:nvPr/>
          </p:nvCxnSpPr>
          <p:spPr>
            <a:xfrm flipH="1" flipV="1">
              <a:off x="152400" y="2111591"/>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flipH="1" flipV="1">
              <a:off x="152400" y="2827553"/>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grpSp>
          <p:nvGrpSpPr>
            <p:cNvPr id="98" name="Group 94"/>
            <p:cNvGrpSpPr/>
            <p:nvPr/>
          </p:nvGrpSpPr>
          <p:grpSpPr>
            <a:xfrm>
              <a:off x="2555534" y="1204113"/>
              <a:ext cx="1312862" cy="2549525"/>
              <a:chOff x="2555534" y="1448897"/>
              <a:chExt cx="1312862" cy="2549525"/>
            </a:xfrm>
          </p:grpSpPr>
          <p:sp>
            <p:nvSpPr>
              <p:cNvPr id="119" name="Freeform 90"/>
              <p:cNvSpPr>
                <a:spLocks/>
              </p:cNvSpPr>
              <p:nvPr/>
            </p:nvSpPr>
            <p:spPr bwMode="auto">
              <a:xfrm>
                <a:off x="2631734" y="1644159"/>
                <a:ext cx="639763" cy="228600"/>
              </a:xfrm>
              <a:custGeom>
                <a:avLst/>
                <a:gdLst>
                  <a:gd name="T0" fmla="*/ 0 w 480"/>
                  <a:gd name="T1" fmla="*/ 144 h 168"/>
                  <a:gd name="T2" fmla="*/ 240 w 480"/>
                  <a:gd name="T3" fmla="*/ 144 h 168"/>
                  <a:gd name="T4" fmla="*/ 480 w 480"/>
                  <a:gd name="T5" fmla="*/ 0 h 168"/>
                  <a:gd name="T6" fmla="*/ 0 60000 65536"/>
                  <a:gd name="T7" fmla="*/ 0 60000 65536"/>
                  <a:gd name="T8" fmla="*/ 0 60000 65536"/>
                  <a:gd name="T9" fmla="*/ 0 w 480"/>
                  <a:gd name="T10" fmla="*/ 0 h 168"/>
                  <a:gd name="T11" fmla="*/ 480 w 480"/>
                  <a:gd name="T12" fmla="*/ 168 h 168"/>
                </a:gdLst>
                <a:ahLst/>
                <a:cxnLst>
                  <a:cxn ang="T6">
                    <a:pos x="T0" y="T1"/>
                  </a:cxn>
                  <a:cxn ang="T7">
                    <a:pos x="T2" y="T3"/>
                  </a:cxn>
                  <a:cxn ang="T8">
                    <a:pos x="T4" y="T5"/>
                  </a:cxn>
                </a:cxnLst>
                <a:rect l="T9" t="T10" r="T11" b="T12"/>
                <a:pathLst>
                  <a:path w="480" h="168">
                    <a:moveTo>
                      <a:pt x="0" y="144"/>
                    </a:moveTo>
                    <a:cubicBezTo>
                      <a:pt x="80" y="156"/>
                      <a:pt x="160" y="168"/>
                      <a:pt x="240" y="144"/>
                    </a:cubicBezTo>
                    <a:cubicBezTo>
                      <a:pt x="320" y="120"/>
                      <a:pt x="440" y="24"/>
                      <a:pt x="48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0" name="Freeform 91"/>
              <p:cNvSpPr>
                <a:spLocks/>
              </p:cNvSpPr>
              <p:nvPr/>
            </p:nvSpPr>
            <p:spPr bwMode="auto">
              <a:xfrm>
                <a:off x="2685709" y="1513984"/>
                <a:ext cx="520700" cy="152400"/>
              </a:xfrm>
              <a:custGeom>
                <a:avLst/>
                <a:gdLst>
                  <a:gd name="T0" fmla="*/ 0 w 384"/>
                  <a:gd name="T1" fmla="*/ 96 h 112"/>
                  <a:gd name="T2" fmla="*/ 192 w 384"/>
                  <a:gd name="T3" fmla="*/ 96 h 112"/>
                  <a:gd name="T4" fmla="*/ 384 w 384"/>
                  <a:gd name="T5" fmla="*/ 0 h 112"/>
                  <a:gd name="T6" fmla="*/ 0 60000 65536"/>
                  <a:gd name="T7" fmla="*/ 0 60000 65536"/>
                  <a:gd name="T8" fmla="*/ 0 60000 65536"/>
                  <a:gd name="T9" fmla="*/ 0 w 384"/>
                  <a:gd name="T10" fmla="*/ 0 h 112"/>
                  <a:gd name="T11" fmla="*/ 384 w 384"/>
                  <a:gd name="T12" fmla="*/ 112 h 112"/>
                </a:gdLst>
                <a:ahLst/>
                <a:cxnLst>
                  <a:cxn ang="T6">
                    <a:pos x="T0" y="T1"/>
                  </a:cxn>
                  <a:cxn ang="T7">
                    <a:pos x="T2" y="T3"/>
                  </a:cxn>
                  <a:cxn ang="T8">
                    <a:pos x="T4" y="T5"/>
                  </a:cxn>
                </a:cxnLst>
                <a:rect l="T9" t="T10" r="T11" b="T12"/>
                <a:pathLst>
                  <a:path w="384" h="112">
                    <a:moveTo>
                      <a:pt x="0" y="96"/>
                    </a:moveTo>
                    <a:cubicBezTo>
                      <a:pt x="64" y="104"/>
                      <a:pt x="128" y="112"/>
                      <a:pt x="192" y="96"/>
                    </a:cubicBezTo>
                    <a:cubicBezTo>
                      <a:pt x="256" y="80"/>
                      <a:pt x="352" y="16"/>
                      <a:pt x="384"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1" name="Freeform 92"/>
              <p:cNvSpPr>
                <a:spLocks/>
              </p:cNvSpPr>
              <p:nvPr/>
            </p:nvSpPr>
            <p:spPr bwMode="auto">
              <a:xfrm>
                <a:off x="2815884" y="1448897"/>
                <a:ext cx="325438" cy="76200"/>
              </a:xfrm>
              <a:custGeom>
                <a:avLst/>
                <a:gdLst>
                  <a:gd name="T0" fmla="*/ 0 w 240"/>
                  <a:gd name="T1" fmla="*/ 48 h 56"/>
                  <a:gd name="T2" fmla="*/ 144 w 240"/>
                  <a:gd name="T3" fmla="*/ 48 h 56"/>
                  <a:gd name="T4" fmla="*/ 240 w 240"/>
                  <a:gd name="T5" fmla="*/ 0 h 56"/>
                  <a:gd name="T6" fmla="*/ 0 60000 65536"/>
                  <a:gd name="T7" fmla="*/ 0 60000 65536"/>
                  <a:gd name="T8" fmla="*/ 0 60000 65536"/>
                  <a:gd name="T9" fmla="*/ 0 w 240"/>
                  <a:gd name="T10" fmla="*/ 0 h 56"/>
                  <a:gd name="T11" fmla="*/ 240 w 240"/>
                  <a:gd name="T12" fmla="*/ 56 h 56"/>
                </a:gdLst>
                <a:ahLst/>
                <a:cxnLst>
                  <a:cxn ang="T6">
                    <a:pos x="T0" y="T1"/>
                  </a:cxn>
                  <a:cxn ang="T7">
                    <a:pos x="T2" y="T3"/>
                  </a:cxn>
                  <a:cxn ang="T8">
                    <a:pos x="T4" y="T5"/>
                  </a:cxn>
                </a:cxnLst>
                <a:rect l="T9" t="T10" r="T11" b="T12"/>
                <a:pathLst>
                  <a:path w="240" h="56">
                    <a:moveTo>
                      <a:pt x="0" y="48"/>
                    </a:moveTo>
                    <a:cubicBezTo>
                      <a:pt x="52" y="52"/>
                      <a:pt x="104" y="56"/>
                      <a:pt x="144" y="48"/>
                    </a:cubicBezTo>
                    <a:cubicBezTo>
                      <a:pt x="184" y="40"/>
                      <a:pt x="212" y="20"/>
                      <a:pt x="24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2" name="Freeform 93"/>
              <p:cNvSpPr>
                <a:spLocks/>
              </p:cNvSpPr>
              <p:nvPr/>
            </p:nvSpPr>
            <p:spPr bwMode="auto">
              <a:xfrm rot="10800000" flipV="1">
                <a:off x="2555534" y="3141172"/>
                <a:ext cx="1299943" cy="215534"/>
              </a:xfrm>
              <a:custGeom>
                <a:avLst/>
                <a:gdLst>
                  <a:gd name="T0" fmla="*/ 0 w 1008"/>
                  <a:gd name="T1" fmla="*/ 152 h 152"/>
                  <a:gd name="T2" fmla="*/ 480 w 1008"/>
                  <a:gd name="T3" fmla="*/ 8 h 152"/>
                  <a:gd name="T4" fmla="*/ 1008 w 1008"/>
                  <a:gd name="T5" fmla="*/ 104 h 152"/>
                  <a:gd name="T6" fmla="*/ 0 60000 65536"/>
                  <a:gd name="T7" fmla="*/ 0 60000 65536"/>
                  <a:gd name="T8" fmla="*/ 0 60000 65536"/>
                  <a:gd name="T9" fmla="*/ 0 w 1008"/>
                  <a:gd name="T10" fmla="*/ 0 h 152"/>
                  <a:gd name="T11" fmla="*/ 1008 w 1008"/>
                  <a:gd name="T12" fmla="*/ 152 h 152"/>
                </a:gdLst>
                <a:ahLst/>
                <a:cxnLst>
                  <a:cxn ang="T6">
                    <a:pos x="T0" y="T1"/>
                  </a:cxn>
                  <a:cxn ang="T7">
                    <a:pos x="T2" y="T3"/>
                  </a:cxn>
                  <a:cxn ang="T8">
                    <a:pos x="T4" y="T5"/>
                  </a:cxn>
                </a:cxnLst>
                <a:rect l="T9" t="T10" r="T11" b="T12"/>
                <a:pathLst>
                  <a:path w="1008" h="152">
                    <a:moveTo>
                      <a:pt x="0" y="152"/>
                    </a:moveTo>
                    <a:cubicBezTo>
                      <a:pt x="156" y="84"/>
                      <a:pt x="312" y="16"/>
                      <a:pt x="480" y="8"/>
                    </a:cubicBezTo>
                    <a:cubicBezTo>
                      <a:pt x="648" y="0"/>
                      <a:pt x="828" y="52"/>
                      <a:pt x="1008" y="104"/>
                    </a:cubicBezTo>
                  </a:path>
                </a:pathLst>
              </a:custGeom>
              <a:noFill/>
              <a:ln w="9525">
                <a:solidFill>
                  <a:srgbClr val="00559F"/>
                </a:solidFill>
                <a:round/>
                <a:headEnd type="arrow"/>
                <a:tailEnd type="none" w="med" len="med"/>
              </a:ln>
            </p:spPr>
            <p:txBody>
              <a:bodyPr wrap="none" anchor="ctr">
                <a:prstTxWarp prst="textNoShape">
                  <a:avLst/>
                </a:prstTxWarp>
              </a:bodyPr>
              <a:lstStyle/>
              <a:p>
                <a:endParaRPr lang="en-US"/>
              </a:p>
            </p:txBody>
          </p:sp>
          <p:sp>
            <p:nvSpPr>
              <p:cNvPr id="123" name="Freeform 94"/>
              <p:cNvSpPr>
                <a:spLocks/>
              </p:cNvSpPr>
              <p:nvPr/>
            </p:nvSpPr>
            <p:spPr bwMode="auto">
              <a:xfrm flipV="1">
                <a:off x="2620622" y="3596784"/>
                <a:ext cx="650875" cy="228600"/>
              </a:xfrm>
              <a:custGeom>
                <a:avLst/>
                <a:gdLst>
                  <a:gd name="T0" fmla="*/ 0 w 480"/>
                  <a:gd name="T1" fmla="*/ 144 h 168"/>
                  <a:gd name="T2" fmla="*/ 240 w 480"/>
                  <a:gd name="T3" fmla="*/ 144 h 168"/>
                  <a:gd name="T4" fmla="*/ 480 w 480"/>
                  <a:gd name="T5" fmla="*/ 0 h 168"/>
                  <a:gd name="T6" fmla="*/ 0 60000 65536"/>
                  <a:gd name="T7" fmla="*/ 0 60000 65536"/>
                  <a:gd name="T8" fmla="*/ 0 60000 65536"/>
                  <a:gd name="T9" fmla="*/ 0 w 480"/>
                  <a:gd name="T10" fmla="*/ 0 h 168"/>
                  <a:gd name="T11" fmla="*/ 480 w 480"/>
                  <a:gd name="T12" fmla="*/ 168 h 168"/>
                </a:gdLst>
                <a:ahLst/>
                <a:cxnLst>
                  <a:cxn ang="T6">
                    <a:pos x="T0" y="T1"/>
                  </a:cxn>
                  <a:cxn ang="T7">
                    <a:pos x="T2" y="T3"/>
                  </a:cxn>
                  <a:cxn ang="T8">
                    <a:pos x="T4" y="T5"/>
                  </a:cxn>
                </a:cxnLst>
                <a:rect l="T9" t="T10" r="T11" b="T12"/>
                <a:pathLst>
                  <a:path w="480" h="168">
                    <a:moveTo>
                      <a:pt x="0" y="144"/>
                    </a:moveTo>
                    <a:cubicBezTo>
                      <a:pt x="80" y="156"/>
                      <a:pt x="160" y="168"/>
                      <a:pt x="240" y="144"/>
                    </a:cubicBezTo>
                    <a:cubicBezTo>
                      <a:pt x="320" y="120"/>
                      <a:pt x="440" y="24"/>
                      <a:pt x="48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4" name="Freeform 96"/>
              <p:cNvSpPr>
                <a:spLocks/>
              </p:cNvSpPr>
              <p:nvPr/>
            </p:nvSpPr>
            <p:spPr bwMode="auto">
              <a:xfrm flipV="1">
                <a:off x="2815884" y="3922222"/>
                <a:ext cx="325438" cy="76200"/>
              </a:xfrm>
              <a:custGeom>
                <a:avLst/>
                <a:gdLst>
                  <a:gd name="T0" fmla="*/ 0 w 240"/>
                  <a:gd name="T1" fmla="*/ 48 h 56"/>
                  <a:gd name="T2" fmla="*/ 144 w 240"/>
                  <a:gd name="T3" fmla="*/ 48 h 56"/>
                  <a:gd name="T4" fmla="*/ 240 w 240"/>
                  <a:gd name="T5" fmla="*/ 0 h 56"/>
                  <a:gd name="T6" fmla="*/ 0 60000 65536"/>
                  <a:gd name="T7" fmla="*/ 0 60000 65536"/>
                  <a:gd name="T8" fmla="*/ 0 60000 65536"/>
                  <a:gd name="T9" fmla="*/ 0 w 240"/>
                  <a:gd name="T10" fmla="*/ 0 h 56"/>
                  <a:gd name="T11" fmla="*/ 240 w 240"/>
                  <a:gd name="T12" fmla="*/ 56 h 56"/>
                </a:gdLst>
                <a:ahLst/>
                <a:cxnLst>
                  <a:cxn ang="T6">
                    <a:pos x="T0" y="T1"/>
                  </a:cxn>
                  <a:cxn ang="T7">
                    <a:pos x="T2" y="T3"/>
                  </a:cxn>
                  <a:cxn ang="T8">
                    <a:pos x="T4" y="T5"/>
                  </a:cxn>
                </a:cxnLst>
                <a:rect l="T9" t="T10" r="T11" b="T12"/>
                <a:pathLst>
                  <a:path w="240" h="56">
                    <a:moveTo>
                      <a:pt x="0" y="48"/>
                    </a:moveTo>
                    <a:cubicBezTo>
                      <a:pt x="52" y="52"/>
                      <a:pt x="104" y="56"/>
                      <a:pt x="144" y="48"/>
                    </a:cubicBezTo>
                    <a:cubicBezTo>
                      <a:pt x="184" y="40"/>
                      <a:pt x="212" y="20"/>
                      <a:pt x="24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5" name="Freeform 42"/>
              <p:cNvSpPr>
                <a:spLocks/>
              </p:cNvSpPr>
              <p:nvPr/>
            </p:nvSpPr>
            <p:spPr bwMode="auto">
              <a:xfrm rot="10800000">
                <a:off x="2562757" y="2177322"/>
                <a:ext cx="1305639" cy="181443"/>
              </a:xfrm>
              <a:custGeom>
                <a:avLst/>
                <a:gdLst>
                  <a:gd name="T0" fmla="*/ 0 w 1008"/>
                  <a:gd name="T1" fmla="*/ 152 h 152"/>
                  <a:gd name="T2" fmla="*/ 480 w 1008"/>
                  <a:gd name="T3" fmla="*/ 8 h 152"/>
                  <a:gd name="T4" fmla="*/ 1008 w 1008"/>
                  <a:gd name="T5" fmla="*/ 104 h 152"/>
                  <a:gd name="T6" fmla="*/ 0 60000 65536"/>
                  <a:gd name="T7" fmla="*/ 0 60000 65536"/>
                  <a:gd name="T8" fmla="*/ 0 60000 65536"/>
                  <a:gd name="T9" fmla="*/ 0 w 1008"/>
                  <a:gd name="T10" fmla="*/ 0 h 152"/>
                  <a:gd name="T11" fmla="*/ 1008 w 1008"/>
                  <a:gd name="T12" fmla="*/ 152 h 152"/>
                </a:gdLst>
                <a:ahLst/>
                <a:cxnLst>
                  <a:cxn ang="T6">
                    <a:pos x="T0" y="T1"/>
                  </a:cxn>
                  <a:cxn ang="T7">
                    <a:pos x="T2" y="T3"/>
                  </a:cxn>
                  <a:cxn ang="T8">
                    <a:pos x="T4" y="T5"/>
                  </a:cxn>
                </a:cxnLst>
                <a:rect l="T9" t="T10" r="T11" b="T12"/>
                <a:pathLst>
                  <a:path w="1008" h="152">
                    <a:moveTo>
                      <a:pt x="0" y="152"/>
                    </a:moveTo>
                    <a:cubicBezTo>
                      <a:pt x="156" y="84"/>
                      <a:pt x="312" y="16"/>
                      <a:pt x="480" y="8"/>
                    </a:cubicBezTo>
                    <a:cubicBezTo>
                      <a:pt x="648" y="0"/>
                      <a:pt x="828" y="52"/>
                      <a:pt x="1008" y="104"/>
                    </a:cubicBezTo>
                  </a:path>
                </a:pathLst>
              </a:custGeom>
              <a:noFill/>
              <a:ln w="9525">
                <a:solidFill>
                  <a:srgbClr val="00559F"/>
                </a:solidFill>
                <a:round/>
                <a:headEnd type="arrow"/>
                <a:tailEnd type="none" w="med" len="med"/>
              </a:ln>
            </p:spPr>
            <p:txBody>
              <a:bodyPr wrap="none" anchor="ctr">
                <a:prstTxWarp prst="textNoShape">
                  <a:avLst/>
                </a:prstTxWarp>
              </a:bodyPr>
              <a:lstStyle/>
              <a:p>
                <a:endParaRPr lang="en-US"/>
              </a:p>
            </p:txBody>
          </p:sp>
          <p:sp>
            <p:nvSpPr>
              <p:cNvPr id="126" name="Freeform 95"/>
              <p:cNvSpPr>
                <a:spLocks/>
              </p:cNvSpPr>
              <p:nvPr/>
            </p:nvSpPr>
            <p:spPr bwMode="auto">
              <a:xfrm flipV="1">
                <a:off x="2685709" y="3749184"/>
                <a:ext cx="520700" cy="152400"/>
              </a:xfrm>
              <a:custGeom>
                <a:avLst/>
                <a:gdLst>
                  <a:gd name="T0" fmla="*/ 0 w 384"/>
                  <a:gd name="T1" fmla="*/ 96 h 112"/>
                  <a:gd name="T2" fmla="*/ 192 w 384"/>
                  <a:gd name="T3" fmla="*/ 96 h 112"/>
                  <a:gd name="T4" fmla="*/ 384 w 384"/>
                  <a:gd name="T5" fmla="*/ 0 h 112"/>
                  <a:gd name="T6" fmla="*/ 0 60000 65536"/>
                  <a:gd name="T7" fmla="*/ 0 60000 65536"/>
                  <a:gd name="T8" fmla="*/ 0 60000 65536"/>
                  <a:gd name="T9" fmla="*/ 0 w 384"/>
                  <a:gd name="T10" fmla="*/ 0 h 112"/>
                  <a:gd name="T11" fmla="*/ 384 w 384"/>
                  <a:gd name="T12" fmla="*/ 112 h 112"/>
                </a:gdLst>
                <a:ahLst/>
                <a:cxnLst>
                  <a:cxn ang="T6">
                    <a:pos x="T0" y="T1"/>
                  </a:cxn>
                  <a:cxn ang="T7">
                    <a:pos x="T2" y="T3"/>
                  </a:cxn>
                  <a:cxn ang="T8">
                    <a:pos x="T4" y="T5"/>
                  </a:cxn>
                </a:cxnLst>
                <a:rect l="T9" t="T10" r="T11" b="T12"/>
                <a:pathLst>
                  <a:path w="384" h="112">
                    <a:moveTo>
                      <a:pt x="0" y="96"/>
                    </a:moveTo>
                    <a:cubicBezTo>
                      <a:pt x="64" y="104"/>
                      <a:pt x="128" y="112"/>
                      <a:pt x="192" y="96"/>
                    </a:cubicBezTo>
                    <a:cubicBezTo>
                      <a:pt x="256" y="80"/>
                      <a:pt x="352" y="16"/>
                      <a:pt x="384"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grpSp>
        <p:sp>
          <p:nvSpPr>
            <p:cNvPr id="127" name="Line 73"/>
            <p:cNvSpPr>
              <a:spLocks noChangeShapeType="1"/>
            </p:cNvSpPr>
            <p:nvPr/>
          </p:nvSpPr>
          <p:spPr bwMode="auto">
            <a:xfrm>
              <a:off x="195803" y="2128898"/>
              <a:ext cx="0" cy="715963"/>
            </a:xfrm>
            <a:prstGeom prst="line">
              <a:avLst/>
            </a:prstGeom>
            <a:noFill/>
            <a:ln w="12700" cap="flat" cmpd="sng" algn="ctr">
              <a:solidFill>
                <a:srgbClr val="3A3A3A"/>
              </a:solidFill>
              <a:prstDash val="solid"/>
              <a:round/>
              <a:headEnd type="stealth" w="med" len="med"/>
              <a:tailEnd type="stealth" w="med" len="med"/>
            </a:ln>
          </p:spPr>
          <p:txBody>
            <a:bodyPr wrap="none" anchor="ctr">
              <a:prstTxWarp prst="textNoShape">
                <a:avLst/>
              </a:prstTxWarp>
            </a:bodyPr>
            <a:lstStyle/>
            <a:p>
              <a:endParaRPr lang="en-US"/>
            </a:p>
          </p:txBody>
        </p:sp>
        <p:sp>
          <p:nvSpPr>
            <p:cNvPr id="128" name="Text Box 74"/>
            <p:cNvSpPr txBox="1">
              <a:spLocks noChangeArrowheads="1"/>
            </p:cNvSpPr>
            <p:nvPr/>
          </p:nvSpPr>
          <p:spPr bwMode="auto">
            <a:xfrm>
              <a:off x="152400" y="2499083"/>
              <a:ext cx="449162" cy="400110"/>
            </a:xfrm>
            <a:prstGeom prst="rect">
              <a:avLst/>
            </a:prstGeom>
            <a:noFill/>
            <a:ln w="9525">
              <a:noFill/>
              <a:miter lim="800000"/>
              <a:headEnd/>
              <a:tailEnd/>
            </a:ln>
          </p:spPr>
          <p:txBody>
            <a:bodyPr wrap="none">
              <a:prstTxWarp prst="textNoShape">
                <a:avLst/>
              </a:prstTxWarp>
              <a:spAutoFit/>
            </a:bodyPr>
            <a:lstStyle/>
            <a:p>
              <a:r>
                <a:rPr lang="de-DE" sz="2000" dirty="0">
                  <a:solidFill>
                    <a:schemeClr val="accent6">
                      <a:lumMod val="50000"/>
                    </a:schemeClr>
                  </a:solidFill>
                </a:rPr>
                <a:t>2b</a:t>
              </a:r>
            </a:p>
          </p:txBody>
        </p:sp>
        <p:cxnSp>
          <p:nvCxnSpPr>
            <p:cNvPr id="129" name="Straight Arrow Connector 128"/>
            <p:cNvCxnSpPr/>
            <p:nvPr/>
          </p:nvCxnSpPr>
          <p:spPr>
            <a:xfrm>
              <a:off x="1929235" y="952495"/>
              <a:ext cx="2609066" cy="1588"/>
            </a:xfrm>
            <a:prstGeom prst="straightConnector1">
              <a:avLst/>
            </a:prstGeom>
            <a:ln>
              <a:solidFill>
                <a:schemeClr val="accent6">
                  <a:lumMod val="75000"/>
                </a:schemeClr>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31" name="Oval 18 1"/>
            <p:cNvSpPr>
              <a:spLocks noChangeArrowheads="1"/>
            </p:cNvSpPr>
            <p:nvPr/>
          </p:nvSpPr>
          <p:spPr bwMode="auto">
            <a:xfrm>
              <a:off x="5544000" y="2196000"/>
              <a:ext cx="215996" cy="216000"/>
            </a:xfrm>
            <a:prstGeom prst="ellipse">
              <a:avLst/>
            </a:prstGeom>
            <a:solidFill>
              <a:schemeClr val="tx2"/>
            </a:solidFill>
            <a:ln>
              <a:solidFill>
                <a:schemeClr val="tx2"/>
              </a:solidFill>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prstTxWarp prst="textNoShape">
                <a:avLst/>
              </a:prstTxWarp>
            </a:bodyPr>
            <a:lstStyle/>
            <a:p>
              <a:endParaRPr lang="en-US"/>
            </a:p>
          </p:txBody>
        </p:sp>
        <p:sp>
          <p:nvSpPr>
            <p:cNvPr id="132" name="Oval 18 2"/>
            <p:cNvSpPr>
              <a:spLocks noChangeArrowheads="1"/>
            </p:cNvSpPr>
            <p:nvPr/>
          </p:nvSpPr>
          <p:spPr bwMode="auto">
            <a:xfrm>
              <a:off x="4428000" y="2520000"/>
              <a:ext cx="215999" cy="216000"/>
            </a:xfrm>
            <a:prstGeom prst="ellipse">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prstTxWarp prst="textNoShape">
                <a:avLst/>
              </a:prstTxWarp>
            </a:bodyPr>
            <a:lstStyle/>
            <a:p>
              <a:endParaRPr lang="en-US"/>
            </a:p>
          </p:txBody>
        </p:sp>
        <p:cxnSp>
          <p:nvCxnSpPr>
            <p:cNvPr id="133" name="Straight Arrow Connector 132"/>
            <p:cNvCxnSpPr/>
            <p:nvPr/>
          </p:nvCxnSpPr>
          <p:spPr>
            <a:xfrm>
              <a:off x="4686307" y="2482627"/>
              <a:ext cx="890266" cy="98"/>
            </a:xfrm>
            <a:prstGeom prst="straightConnector1">
              <a:avLst/>
            </a:prstGeom>
            <a:ln w="25400" cap="flat" cmpd="sng" algn="ctr">
              <a:solidFill>
                <a:srgbClr val="000000"/>
              </a:solidFill>
              <a:prstDash val="solid"/>
              <a:round/>
              <a:headEnd type="arrow"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34" name="TextBox 133"/>
            <p:cNvSpPr txBox="1"/>
            <p:nvPr/>
          </p:nvSpPr>
          <p:spPr>
            <a:xfrm>
              <a:off x="4964895" y="2382537"/>
              <a:ext cx="304800" cy="369332"/>
            </a:xfrm>
            <a:prstGeom prst="rect">
              <a:avLst/>
            </a:prstGeom>
            <a:noFill/>
          </p:spPr>
          <p:txBody>
            <a:bodyPr wrap="square" rtlCol="0">
              <a:spAutoFit/>
            </a:bodyPr>
            <a:lstStyle/>
            <a:p>
              <a:r>
                <a:rPr lang="en-US" dirty="0" err="1">
                  <a:solidFill>
                    <a:srgbClr val="262626"/>
                  </a:solidFill>
                </a:rPr>
                <a:t>z</a:t>
              </a:r>
              <a:endParaRPr lang="en-US" dirty="0">
                <a:solidFill>
                  <a:srgbClr val="262626"/>
                </a:solidFill>
              </a:endParaRPr>
            </a:p>
          </p:txBody>
        </p:sp>
        <p:cxnSp>
          <p:nvCxnSpPr>
            <p:cNvPr id="135" name="Straight Connector 134"/>
            <p:cNvCxnSpPr/>
            <p:nvPr/>
          </p:nvCxnSpPr>
          <p:spPr>
            <a:xfrm flipH="1" flipV="1">
              <a:off x="3905205" y="2110234"/>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905205" y="2828232"/>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sp>
          <p:nvSpPr>
            <p:cNvPr id="141" name="TextBox 140"/>
            <p:cNvSpPr txBox="1"/>
            <p:nvPr/>
          </p:nvSpPr>
          <p:spPr>
            <a:xfrm>
              <a:off x="3097201" y="896947"/>
              <a:ext cx="304800" cy="369332"/>
            </a:xfrm>
            <a:prstGeom prst="rect">
              <a:avLst/>
            </a:prstGeom>
            <a:noFill/>
            <a:ln>
              <a:noFill/>
            </a:ln>
          </p:spPr>
          <p:txBody>
            <a:bodyPr wrap="square" rtlCol="0">
              <a:spAutoFit/>
            </a:bodyPr>
            <a:lstStyle/>
            <a:p>
              <a:r>
                <a:rPr lang="en-US" dirty="0">
                  <a:solidFill>
                    <a:srgbClr val="262626"/>
                  </a:solidFill>
                </a:rPr>
                <a:t>L</a:t>
              </a:r>
            </a:p>
          </p:txBody>
        </p:sp>
        <p:cxnSp>
          <p:nvCxnSpPr>
            <p:cNvPr id="142" name="Straight Arrow Connector 141"/>
            <p:cNvCxnSpPr/>
            <p:nvPr/>
          </p:nvCxnSpPr>
          <p:spPr>
            <a:xfrm rot="5400000">
              <a:off x="6097567" y="2368752"/>
              <a:ext cx="283885" cy="1588"/>
            </a:xfrm>
            <a:prstGeom prst="straightConnector1">
              <a:avLst/>
            </a:prstGeom>
            <a:ln w="9525" cap="flat" cmpd="sng" algn="ctr">
              <a:solidFill>
                <a:srgbClr val="000000"/>
              </a:solidFill>
              <a:prstDash val="solid"/>
              <a:round/>
              <a:headEnd type="arrow"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43" name="TextBox 142"/>
            <p:cNvSpPr txBox="1"/>
            <p:nvPr/>
          </p:nvSpPr>
          <p:spPr>
            <a:xfrm>
              <a:off x="6274327" y="2094251"/>
              <a:ext cx="1332844" cy="323165"/>
            </a:xfrm>
            <a:prstGeom prst="rect">
              <a:avLst/>
            </a:prstGeom>
            <a:noFill/>
          </p:spPr>
          <p:txBody>
            <a:bodyPr wrap="square" rtlCol="0">
              <a:spAutoFit/>
            </a:bodyPr>
            <a:lstStyle/>
            <a:p>
              <a:r>
                <a:rPr lang="en-US" sz="1500" dirty="0">
                  <a:solidFill>
                    <a:srgbClr val="004078"/>
                  </a:solidFill>
                  <a:latin typeface="Symbol" charset="2"/>
                  <a:cs typeface="Symbol" charset="2"/>
                </a:rPr>
                <a:t>D</a:t>
              </a:r>
              <a:r>
                <a:rPr lang="en-US" sz="1500" dirty="0">
                  <a:solidFill>
                    <a:srgbClr val="004078"/>
                  </a:solidFill>
                </a:rPr>
                <a:t>x</a:t>
              </a:r>
              <a:r>
                <a:rPr lang="en-US" sz="1500" baseline="-25000" dirty="0">
                  <a:solidFill>
                    <a:srgbClr val="004078"/>
                  </a:solidFill>
                </a:rPr>
                <a:t>1</a:t>
              </a:r>
              <a:r>
                <a:rPr lang="en-US" sz="1500" dirty="0">
                  <a:solidFill>
                    <a:srgbClr val="004078"/>
                  </a:solidFill>
                </a:rPr>
                <a:t> (or </a:t>
              </a:r>
              <a:r>
                <a:rPr lang="en-US" sz="1500" dirty="0">
                  <a:solidFill>
                    <a:srgbClr val="004078"/>
                  </a:solidFill>
                  <a:latin typeface="Symbol" charset="2"/>
                  <a:cs typeface="Symbol" charset="2"/>
                </a:rPr>
                <a:t>D</a:t>
              </a:r>
              <a:r>
                <a:rPr lang="en-US" sz="1500" dirty="0">
                  <a:solidFill>
                    <a:srgbClr val="004078"/>
                  </a:solidFill>
                  <a:cs typeface="Symbol" charset="2"/>
                </a:rPr>
                <a:t>y</a:t>
              </a:r>
              <a:r>
                <a:rPr lang="en-US" sz="1500" baseline="-25000" dirty="0">
                  <a:solidFill>
                    <a:srgbClr val="004078"/>
                  </a:solidFill>
                  <a:cs typeface="Symbol" charset="2"/>
                </a:rPr>
                <a:t>1</a:t>
              </a:r>
              <a:r>
                <a:rPr lang="en-US" sz="1500" dirty="0">
                  <a:solidFill>
                    <a:srgbClr val="004078"/>
                  </a:solidFill>
                  <a:cs typeface="Symbol" charset="2"/>
                </a:rPr>
                <a:t>)</a:t>
              </a:r>
              <a:endParaRPr lang="en-US" sz="1500" dirty="0">
                <a:solidFill>
                  <a:srgbClr val="004078"/>
                </a:solidFill>
              </a:endParaRPr>
            </a:p>
          </p:txBody>
        </p:sp>
        <p:cxnSp>
          <p:nvCxnSpPr>
            <p:cNvPr id="144" name="Straight Arrow Connector 143"/>
            <p:cNvCxnSpPr/>
            <p:nvPr/>
          </p:nvCxnSpPr>
          <p:spPr>
            <a:xfrm rot="5400000">
              <a:off x="6335226" y="2589833"/>
              <a:ext cx="215999" cy="1588"/>
            </a:xfrm>
            <a:prstGeom prst="straightConnector1">
              <a:avLst/>
            </a:prstGeom>
            <a:ln w="9525" cap="flat" cmpd="sng" algn="ctr">
              <a:solidFill>
                <a:srgbClr val="000000"/>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45" name="TextBox 144"/>
            <p:cNvSpPr txBox="1"/>
            <p:nvPr/>
          </p:nvSpPr>
          <p:spPr>
            <a:xfrm>
              <a:off x="6465214" y="2516039"/>
              <a:ext cx="1332844" cy="323165"/>
            </a:xfrm>
            <a:prstGeom prst="rect">
              <a:avLst/>
            </a:prstGeom>
            <a:noFill/>
          </p:spPr>
          <p:txBody>
            <a:bodyPr wrap="square" rtlCol="0">
              <a:spAutoFit/>
            </a:bodyPr>
            <a:lstStyle/>
            <a:p>
              <a:r>
                <a:rPr lang="en-US" sz="1500" dirty="0">
                  <a:solidFill>
                    <a:srgbClr val="004078"/>
                  </a:solidFill>
                  <a:latin typeface="Symbol" charset="2"/>
                  <a:cs typeface="Symbol" charset="2"/>
                </a:rPr>
                <a:t>D</a:t>
              </a:r>
              <a:r>
                <a:rPr lang="en-US" sz="1500" dirty="0">
                  <a:solidFill>
                    <a:srgbClr val="004078"/>
                  </a:solidFill>
                </a:rPr>
                <a:t>x</a:t>
              </a:r>
              <a:r>
                <a:rPr lang="en-US" sz="1500" baseline="-25000" dirty="0">
                  <a:solidFill>
                    <a:srgbClr val="004078"/>
                  </a:solidFill>
                </a:rPr>
                <a:t>2</a:t>
              </a:r>
              <a:r>
                <a:rPr lang="en-US" sz="1500" dirty="0">
                  <a:solidFill>
                    <a:srgbClr val="004078"/>
                  </a:solidFill>
                </a:rPr>
                <a:t> (or </a:t>
              </a:r>
              <a:r>
                <a:rPr lang="en-US" sz="1500" dirty="0">
                  <a:solidFill>
                    <a:srgbClr val="004078"/>
                  </a:solidFill>
                  <a:latin typeface="Symbol" charset="2"/>
                  <a:cs typeface="Symbol" charset="2"/>
                </a:rPr>
                <a:t>D</a:t>
              </a:r>
              <a:r>
                <a:rPr lang="en-US" sz="1500" dirty="0">
                  <a:solidFill>
                    <a:srgbClr val="004078"/>
                  </a:solidFill>
                  <a:cs typeface="Symbol" charset="2"/>
                </a:rPr>
                <a:t>y</a:t>
              </a:r>
              <a:r>
                <a:rPr lang="en-US" sz="1500" baseline="-25000" dirty="0">
                  <a:solidFill>
                    <a:srgbClr val="004078"/>
                  </a:solidFill>
                  <a:cs typeface="Symbol" charset="2"/>
                </a:rPr>
                <a:t>2</a:t>
              </a:r>
              <a:r>
                <a:rPr lang="en-US" sz="1500" dirty="0">
                  <a:solidFill>
                    <a:srgbClr val="004078"/>
                  </a:solidFill>
                  <a:cs typeface="Symbol" charset="2"/>
                </a:rPr>
                <a:t>)</a:t>
              </a:r>
              <a:endParaRPr lang="en-US" sz="1500" dirty="0">
                <a:solidFill>
                  <a:srgbClr val="004078"/>
                </a:solidFill>
              </a:endParaRPr>
            </a:p>
          </p:txBody>
        </p:sp>
      </p:grpSp>
      <p:sp>
        <p:nvSpPr>
          <p:cNvPr id="161" name="Oval 18 3"/>
          <p:cNvSpPr>
            <a:spLocks noChangeArrowheads="1"/>
          </p:cNvSpPr>
          <p:nvPr/>
        </p:nvSpPr>
        <p:spPr bwMode="auto">
          <a:xfrm>
            <a:off x="8544000" y="1080000"/>
            <a:ext cx="216000" cy="216000"/>
          </a:xfrm>
          <a:prstGeom prst="ellipse">
            <a:avLst/>
          </a:prstGeom>
          <a:solidFill>
            <a:schemeClr val="tx2"/>
          </a:solidFill>
          <a:ln>
            <a:solidFill>
              <a:schemeClr val="tx2"/>
            </a:solidFill>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prstTxWarp prst="textNoShape">
              <a:avLst/>
            </a:prstTxWarp>
          </a:bodyPr>
          <a:lstStyle/>
          <a:p>
            <a:endParaRPr lang="en-US"/>
          </a:p>
        </p:txBody>
      </p:sp>
      <p:sp>
        <p:nvSpPr>
          <p:cNvPr id="162" name="Oval 18 4"/>
          <p:cNvSpPr>
            <a:spLocks noChangeArrowheads="1"/>
          </p:cNvSpPr>
          <p:nvPr/>
        </p:nvSpPr>
        <p:spPr bwMode="auto">
          <a:xfrm>
            <a:off x="8544000" y="1512000"/>
            <a:ext cx="216000" cy="216000"/>
          </a:xfrm>
          <a:prstGeom prst="ellipse">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prstTxWarp prst="textNoShape">
              <a:avLst/>
            </a:prstTxWarp>
          </a:bodyPr>
          <a:lstStyle/>
          <a:p>
            <a:endParaRPr lang="en-US"/>
          </a:p>
        </p:txBody>
      </p:sp>
      <p:sp>
        <p:nvSpPr>
          <p:cNvPr id="163" name="TextBox 162"/>
          <p:cNvSpPr txBox="1"/>
          <p:nvPr/>
        </p:nvSpPr>
        <p:spPr>
          <a:xfrm>
            <a:off x="8946935" y="1022236"/>
            <a:ext cx="1371600" cy="323165"/>
          </a:xfrm>
          <a:prstGeom prst="rect">
            <a:avLst/>
          </a:prstGeom>
          <a:noFill/>
        </p:spPr>
        <p:txBody>
          <a:bodyPr wrap="square" rtlCol="0">
            <a:spAutoFit/>
          </a:bodyPr>
          <a:lstStyle/>
          <a:p>
            <a:r>
              <a:rPr lang="en-US" sz="1500" dirty="0">
                <a:solidFill>
                  <a:schemeClr val="tx2"/>
                </a:solidFill>
              </a:rPr>
              <a:t>Source, q</a:t>
            </a:r>
            <a:r>
              <a:rPr lang="en-US" sz="1500" baseline="-25000" dirty="0">
                <a:solidFill>
                  <a:schemeClr val="tx2"/>
                </a:solidFill>
              </a:rPr>
              <a:t>1</a:t>
            </a:r>
            <a:endParaRPr lang="en-US" sz="1500" dirty="0">
              <a:solidFill>
                <a:schemeClr val="tx2"/>
              </a:solidFill>
            </a:endParaRPr>
          </a:p>
        </p:txBody>
      </p:sp>
      <p:sp>
        <p:nvSpPr>
          <p:cNvPr id="164" name="TextBox 163"/>
          <p:cNvSpPr txBox="1"/>
          <p:nvPr/>
        </p:nvSpPr>
        <p:spPr>
          <a:xfrm>
            <a:off x="8946935" y="1458418"/>
            <a:ext cx="1371600" cy="323165"/>
          </a:xfrm>
          <a:prstGeom prst="rect">
            <a:avLst/>
          </a:prstGeom>
          <a:noFill/>
        </p:spPr>
        <p:txBody>
          <a:bodyPr wrap="square" rtlCol="0">
            <a:spAutoFit/>
          </a:bodyPr>
          <a:lstStyle/>
          <a:p>
            <a:r>
              <a:rPr lang="en-US" sz="1500" dirty="0">
                <a:solidFill>
                  <a:schemeClr val="accent2">
                    <a:lumMod val="75000"/>
                  </a:schemeClr>
                </a:solidFill>
              </a:rPr>
              <a:t>Witness, q</a:t>
            </a:r>
            <a:r>
              <a:rPr lang="en-US" sz="1500" baseline="-25000" dirty="0">
                <a:solidFill>
                  <a:schemeClr val="accent2">
                    <a:lumMod val="75000"/>
                  </a:schemeClr>
                </a:solidFill>
              </a:rPr>
              <a:t>2</a:t>
            </a:r>
            <a:endParaRPr lang="en-US" sz="1500" dirty="0">
              <a:solidFill>
                <a:schemeClr val="accent2">
                  <a:lumMod val="75000"/>
                </a:schemeClr>
              </a:solidFill>
            </a:endParaRPr>
          </a:p>
        </p:txBody>
      </p:sp>
      <p:pic>
        <p:nvPicPr>
          <p:cNvPr id="9" name="Picture 8"/>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2808000" y="4788000"/>
            <a:ext cx="9159620" cy="562286"/>
          </a:xfrm>
          <a:prstGeom prst="rect">
            <a:avLst/>
          </a:prstGeom>
        </p:spPr>
      </p:pic>
      <p:sp>
        <p:nvSpPr>
          <p:cNvPr id="44" name="Content Placeholder 10"/>
          <p:cNvSpPr>
            <a:spLocks noGrp="1"/>
          </p:cNvSpPr>
          <p:nvPr>
            <p:ph idx="1"/>
          </p:nvPr>
        </p:nvSpPr>
        <p:spPr>
          <a:xfrm>
            <a:off x="336000" y="4068000"/>
            <a:ext cx="11520000" cy="1980000"/>
          </a:xfrm>
        </p:spPr>
        <p:txBody>
          <a:bodyPr>
            <a:normAutofit/>
          </a:bodyPr>
          <a:lstStyle/>
          <a:p>
            <a:endParaRPr lang="en-US" sz="1800" dirty="0"/>
          </a:p>
          <a:p>
            <a:r>
              <a:rPr lang="en-US" sz="1800" dirty="0"/>
              <a:t>Transverse wake fields</a:t>
            </a:r>
          </a:p>
          <a:p>
            <a:endParaRPr lang="en-US" sz="1800" dirty="0"/>
          </a:p>
        </p:txBody>
      </p:sp>
      <p:sp>
        <p:nvSpPr>
          <p:cNvPr id="43" name="Rectangle 42"/>
          <p:cNvSpPr/>
          <p:nvPr/>
        </p:nvSpPr>
        <p:spPr>
          <a:xfrm>
            <a:off x="7668000" y="4824000"/>
            <a:ext cx="900000" cy="468000"/>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2"/>
              </a:solidFill>
            </a:endParaRPr>
          </a:p>
        </p:txBody>
      </p:sp>
      <p:sp>
        <p:nvSpPr>
          <p:cNvPr id="45" name="Rectangle 44"/>
          <p:cNvSpPr/>
          <p:nvPr/>
        </p:nvSpPr>
        <p:spPr>
          <a:xfrm>
            <a:off x="10476000" y="4824000"/>
            <a:ext cx="900000" cy="468000"/>
          </a:xfrm>
          <a:prstGeom prst="rect">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2"/>
              </a:solidFill>
            </a:endParaRPr>
          </a:p>
        </p:txBody>
      </p:sp>
      <p:sp>
        <p:nvSpPr>
          <p:cNvPr id="46" name="TextBox 45"/>
          <p:cNvSpPr txBox="1"/>
          <p:nvPr/>
        </p:nvSpPr>
        <p:spPr>
          <a:xfrm>
            <a:off x="4536000" y="5616000"/>
            <a:ext cx="2088000" cy="792000"/>
          </a:xfrm>
          <a:prstGeom prst="rect">
            <a:avLst/>
          </a:prstGeom>
          <a:noFill/>
        </p:spPr>
        <p:txBody>
          <a:bodyPr wrap="none" rtlCol="0">
            <a:noAutofit/>
          </a:bodyPr>
          <a:lstStyle/>
          <a:p>
            <a:r>
              <a:rPr lang="en-US" sz="1600" dirty="0">
                <a:solidFill>
                  <a:schemeClr val="tx2"/>
                </a:solidFill>
              </a:rPr>
              <a:t>Zeroth order for</a:t>
            </a:r>
          </a:p>
          <a:p>
            <a:r>
              <a:rPr lang="en-US" sz="1600" dirty="0">
                <a:solidFill>
                  <a:schemeClr val="tx2"/>
                </a:solidFill>
              </a:rPr>
              <a:t>asymmetric structures</a:t>
            </a:r>
          </a:p>
          <a:p>
            <a:r>
              <a:rPr lang="en-US" sz="1600" dirty="0">
                <a:solidFill>
                  <a:schemeClr val="tx2"/>
                </a:solidFill>
                <a:sym typeface="Wingdings" panose="05000000000000000000" pitchFamily="2" charset="2"/>
              </a:rPr>
              <a:t> </a:t>
            </a:r>
            <a:r>
              <a:rPr lang="en-US" sz="1600" b="1" dirty="0">
                <a:solidFill>
                  <a:schemeClr val="tx2"/>
                </a:solidFill>
                <a:sym typeface="Wingdings" panose="05000000000000000000" pitchFamily="2" charset="2"/>
              </a:rPr>
              <a:t>Orbit offset</a:t>
            </a:r>
            <a:endParaRPr lang="en-GB" sz="1600" b="1" dirty="0">
              <a:solidFill>
                <a:schemeClr val="tx2"/>
              </a:solidFill>
            </a:endParaRPr>
          </a:p>
        </p:txBody>
      </p:sp>
      <p:cxnSp>
        <p:nvCxnSpPr>
          <p:cNvPr id="47" name="Elbow Connector 46"/>
          <p:cNvCxnSpPr>
            <a:stCxn id="43" idx="2"/>
            <a:endCxn id="46" idx="0"/>
          </p:cNvCxnSpPr>
          <p:nvPr/>
        </p:nvCxnSpPr>
        <p:spPr>
          <a:xfrm rot="5400000">
            <a:off x="6687000" y="4185000"/>
            <a:ext cx="324000" cy="2538000"/>
          </a:xfrm>
          <a:prstGeom prst="bentConnector3">
            <a:avLst>
              <a:gd name="adj1" fmla="val 31185"/>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a:off x="8820000" y="4824000"/>
            <a:ext cx="900000" cy="468000"/>
          </a:xfrm>
          <a:prstGeom prst="rect">
            <a:avLst/>
          </a:pr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cxnSp>
        <p:nvCxnSpPr>
          <p:cNvPr id="49" name="Elbow Connector 48"/>
          <p:cNvCxnSpPr>
            <a:stCxn id="45" idx="2"/>
            <a:endCxn id="52" idx="0"/>
          </p:cNvCxnSpPr>
          <p:nvPr/>
        </p:nvCxnSpPr>
        <p:spPr>
          <a:xfrm rot="5400000">
            <a:off x="10629000" y="5319000"/>
            <a:ext cx="324000" cy="270000"/>
          </a:xfrm>
          <a:prstGeom prst="bentConnector3">
            <a:avLst>
              <a:gd name="adj1" fmla="val 50000"/>
            </a:avLst>
          </a:prstGeom>
          <a:ln w="190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6840000" y="5616000"/>
            <a:ext cx="2376000" cy="792000"/>
          </a:xfrm>
          <a:prstGeom prst="rect">
            <a:avLst/>
          </a:prstGeom>
          <a:noFill/>
          <a:ln>
            <a:noFill/>
          </a:ln>
        </p:spPr>
        <p:txBody>
          <a:bodyPr wrap="none" rtlCol="0">
            <a:noAutofit/>
          </a:bodyPr>
          <a:lstStyle/>
          <a:p>
            <a:r>
              <a:rPr lang="en-US" sz="1600" dirty="0">
                <a:solidFill>
                  <a:schemeClr val="accent2">
                    <a:lumMod val="75000"/>
                  </a:schemeClr>
                </a:solidFill>
              </a:rPr>
              <a:t>Dipole wakes – </a:t>
            </a:r>
          </a:p>
          <a:p>
            <a:r>
              <a:rPr lang="en-US" sz="1600" dirty="0">
                <a:solidFill>
                  <a:schemeClr val="accent2">
                    <a:lumMod val="75000"/>
                  </a:schemeClr>
                </a:solidFill>
              </a:rPr>
              <a:t>depends on </a:t>
            </a:r>
            <a:r>
              <a:rPr lang="en-US" sz="1600" b="1" dirty="0">
                <a:solidFill>
                  <a:srgbClr val="C00000"/>
                </a:solidFill>
              </a:rPr>
              <a:t>source particle</a:t>
            </a:r>
          </a:p>
          <a:p>
            <a:r>
              <a:rPr lang="en-US" sz="1600" dirty="0">
                <a:solidFill>
                  <a:schemeClr val="accent2">
                    <a:lumMod val="75000"/>
                  </a:schemeClr>
                </a:solidFill>
                <a:sym typeface="Wingdings" panose="05000000000000000000" pitchFamily="2" charset="2"/>
              </a:rPr>
              <a:t> </a:t>
            </a:r>
            <a:r>
              <a:rPr lang="en-US" sz="1600" b="1" dirty="0">
                <a:solidFill>
                  <a:schemeClr val="accent2">
                    <a:lumMod val="75000"/>
                  </a:schemeClr>
                </a:solidFill>
                <a:sym typeface="Wingdings" panose="05000000000000000000" pitchFamily="2" charset="2"/>
              </a:rPr>
              <a:t>Orbit offset &amp; detuning</a:t>
            </a:r>
            <a:endParaRPr lang="en-GB" sz="1600" b="1" dirty="0">
              <a:solidFill>
                <a:schemeClr val="accent2">
                  <a:lumMod val="75000"/>
                </a:schemeClr>
              </a:solidFill>
            </a:endParaRPr>
          </a:p>
        </p:txBody>
      </p:sp>
      <p:cxnSp>
        <p:nvCxnSpPr>
          <p:cNvPr id="51" name="Elbow Connector 50"/>
          <p:cNvCxnSpPr>
            <a:stCxn id="48" idx="2"/>
            <a:endCxn id="50" idx="0"/>
          </p:cNvCxnSpPr>
          <p:nvPr/>
        </p:nvCxnSpPr>
        <p:spPr>
          <a:xfrm rot="5400000">
            <a:off x="8487000" y="4833000"/>
            <a:ext cx="324000" cy="1242000"/>
          </a:xfrm>
          <a:prstGeom prst="bentConnector3">
            <a:avLst>
              <a:gd name="adj1" fmla="val 56272"/>
            </a:avLst>
          </a:prstGeom>
          <a:ln w="1905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9432000" y="5616000"/>
            <a:ext cx="2448000" cy="792000"/>
          </a:xfrm>
          <a:prstGeom prst="rect">
            <a:avLst/>
          </a:prstGeom>
          <a:noFill/>
        </p:spPr>
        <p:txBody>
          <a:bodyPr wrap="none" rtlCol="0">
            <a:noAutofit/>
          </a:bodyPr>
          <a:lstStyle/>
          <a:p>
            <a:pPr algn="just"/>
            <a:r>
              <a:rPr lang="en-US" sz="1600" dirty="0">
                <a:solidFill>
                  <a:schemeClr val="accent4"/>
                </a:solidFill>
              </a:rPr>
              <a:t>Quadrupole wakes – </a:t>
            </a:r>
          </a:p>
          <a:p>
            <a:r>
              <a:rPr lang="en-US" sz="1600" dirty="0">
                <a:solidFill>
                  <a:schemeClr val="accent4"/>
                </a:solidFill>
              </a:rPr>
              <a:t>depends on </a:t>
            </a:r>
            <a:r>
              <a:rPr lang="en-US" sz="1600" b="1" dirty="0">
                <a:solidFill>
                  <a:srgbClr val="C00000"/>
                </a:solidFill>
              </a:rPr>
              <a:t>witness particle</a:t>
            </a:r>
          </a:p>
          <a:p>
            <a:r>
              <a:rPr lang="en-US" sz="1600" dirty="0">
                <a:solidFill>
                  <a:schemeClr val="accent4"/>
                </a:solidFill>
                <a:sym typeface="Wingdings" panose="05000000000000000000" pitchFamily="2" charset="2"/>
              </a:rPr>
              <a:t> </a:t>
            </a:r>
            <a:r>
              <a:rPr lang="en-US" sz="1600" b="1" dirty="0">
                <a:solidFill>
                  <a:schemeClr val="accent4"/>
                </a:solidFill>
                <a:sym typeface="Wingdings" panose="05000000000000000000" pitchFamily="2" charset="2"/>
              </a:rPr>
              <a:t>Detuning</a:t>
            </a:r>
            <a:endParaRPr lang="en-GB" sz="1600" b="1" dirty="0">
              <a:solidFill>
                <a:schemeClr val="accent4"/>
              </a:solidFill>
            </a:endParaRPr>
          </a:p>
        </p:txBody>
      </p:sp>
      <p:pic>
        <p:nvPicPr>
          <p:cNvPr id="3" name="Picture 2"/>
          <p:cNvPicPr>
            <a:picLocks noChangeAspect="1"/>
          </p:cNvPicPr>
          <p:nvPr>
            <p:custDataLst>
              <p:tags r:id="rId3"/>
            </p:custDataLst>
          </p:nvPr>
        </p:nvPicPr>
        <p:blipFill>
          <a:blip r:embed="rId7" cstate="print">
            <a:extLst>
              <a:ext uri="{28A0092B-C50C-407E-A947-70E740481C1C}">
                <a14:useLocalDpi xmlns:a14="http://schemas.microsoft.com/office/drawing/2010/main" val="0"/>
              </a:ext>
            </a:extLst>
          </a:blip>
          <a:stretch>
            <a:fillRect/>
          </a:stretch>
        </p:blipFill>
        <p:spPr>
          <a:xfrm>
            <a:off x="5832000" y="3276000"/>
            <a:ext cx="2926628" cy="410057"/>
          </a:xfrm>
          <a:prstGeom prst="rect">
            <a:avLst/>
          </a:prstGeom>
        </p:spPr>
      </p:pic>
      <p:sp>
        <p:nvSpPr>
          <p:cNvPr id="54" name="TextBox 53"/>
          <p:cNvSpPr txBox="1"/>
          <p:nvPr/>
        </p:nvSpPr>
        <p:spPr>
          <a:xfrm>
            <a:off x="5760000" y="2952000"/>
            <a:ext cx="1053878" cy="338554"/>
          </a:xfrm>
          <a:prstGeom prst="rect">
            <a:avLst/>
          </a:prstGeom>
          <a:noFill/>
        </p:spPr>
        <p:txBody>
          <a:bodyPr wrap="none" rtlCol="0">
            <a:spAutoFit/>
          </a:bodyPr>
          <a:lstStyle/>
          <a:p>
            <a:r>
              <a:rPr lang="en-US" sz="1600" b="1" dirty="0"/>
              <a:t>Note that:</a:t>
            </a:r>
          </a:p>
        </p:txBody>
      </p:sp>
      <p:sp>
        <p:nvSpPr>
          <p:cNvPr id="53" name="Content Placeholder 2"/>
          <p:cNvSpPr txBox="1">
            <a:spLocks/>
          </p:cNvSpPr>
          <p:nvPr/>
        </p:nvSpPr>
        <p:spPr>
          <a:xfrm>
            <a:off x="2388000" y="1548000"/>
            <a:ext cx="7416000" cy="2520000"/>
          </a:xfrm>
          <a:prstGeom prst="roundRect">
            <a:avLst>
              <a:gd name="adj" fmla="val 4871"/>
            </a:avLst>
          </a:prstGeom>
          <a:solidFill>
            <a:schemeClr val="bg1"/>
          </a:solidFill>
          <a:ln w="28575" cmpd="sng">
            <a:solidFill>
              <a:schemeClr val="accent1"/>
            </a:solidFill>
          </a:ln>
          <a:effectLst>
            <a:outerShdw blurRad="63500" sx="102000" sy="102000" algn="ctr" rotWithShape="0">
              <a:prstClr val="black">
                <a:alpha val="40000"/>
              </a:prstClr>
            </a:outerShdw>
          </a:effectLst>
        </p:spPr>
        <p:txBody>
          <a:bodyPr vert="horz" lIns="91440" tIns="45720" rIns="91440" bIns="45720" rtlCol="0" anchor="ctr">
            <a:noAutofit/>
          </a:bodyPr>
          <a:lstStyle/>
          <a:p>
            <a:pPr marL="74250" lvl="1" algn="just">
              <a:spcBef>
                <a:spcPct val="20000"/>
              </a:spcBef>
              <a:defRPr/>
            </a:pPr>
            <a:r>
              <a:rPr lang="en-US" sz="2000" dirty="0"/>
              <a:t>We have truncated to the first order, thus neglecting</a:t>
            </a:r>
          </a:p>
          <a:p>
            <a:pPr marL="694800" lvl="2" indent="-342900" algn="just">
              <a:spcBef>
                <a:spcPct val="20000"/>
              </a:spcBef>
              <a:buFont typeface="Arial"/>
              <a:buChar char="⇒"/>
              <a:defRPr/>
            </a:pPr>
            <a:endParaRPr lang="en-US" dirty="0"/>
          </a:p>
          <a:p>
            <a:pPr marL="694800" lvl="2" indent="-342900" algn="just">
              <a:spcBef>
                <a:spcPct val="20000"/>
              </a:spcBef>
              <a:buFont typeface="Arial"/>
              <a:buChar char="⇒"/>
              <a:defRPr/>
            </a:pPr>
            <a:r>
              <a:rPr lang="en-US" dirty="0"/>
              <a:t>First order coupling terms between x and y planes</a:t>
            </a:r>
          </a:p>
          <a:p>
            <a:pPr marL="694800" lvl="2" indent="-342900" algn="just">
              <a:spcBef>
                <a:spcPct val="20000"/>
              </a:spcBef>
              <a:buFont typeface="Arial"/>
              <a:buChar char="⇒"/>
              <a:defRPr/>
            </a:pPr>
            <a:endParaRPr lang="en-US" dirty="0"/>
          </a:p>
          <a:p>
            <a:pPr marL="694800" lvl="2" indent="-342900" algn="just">
              <a:spcBef>
                <a:spcPct val="20000"/>
              </a:spcBef>
              <a:buFont typeface="Arial"/>
              <a:buChar char="⇒"/>
              <a:defRPr/>
            </a:pPr>
            <a:r>
              <a:rPr lang="en-US" dirty="0"/>
              <a:t>All higher order terms in the wake expansion (including mixed higher order terms with products of the dipolar/</a:t>
            </a:r>
            <a:r>
              <a:rPr lang="en-US" dirty="0" err="1"/>
              <a:t>quadrupolar</a:t>
            </a:r>
            <a:r>
              <a:rPr lang="en-US" dirty="0"/>
              <a:t> offsets)</a:t>
            </a:r>
          </a:p>
        </p:txBody>
      </p:sp>
    </p:spTree>
    <p:custDataLst>
      <p:tags r:id="rId1"/>
    </p:custDataLst>
    <p:extLst>
      <p:ext uri="{BB962C8B-B14F-4D97-AF65-F5344CB8AC3E}">
        <p14:creationId xmlns:p14="http://schemas.microsoft.com/office/powerpoint/2010/main" val="2885735597"/>
      </p:ext>
    </p:extLst>
  </p:cSld>
  <p:clrMapOvr>
    <a:masterClrMapping/>
  </p:clrMapOvr>
  <mc:AlternateContent xmlns:mc="http://schemas.openxmlformats.org/markup-compatibility/2006" xmlns:p14="http://schemas.microsoft.com/office/powerpoint/2010/main">
    <mc:Choice Requires="p14">
      <p:transition spd="med" p14:dur="700" advTm="69980">
        <p:fade/>
      </p:transition>
    </mc:Choice>
    <mc:Fallback xmlns="">
      <p:transition spd="med" advTm="6998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a:xfrm>
            <a:off x="2260620" y="2348881"/>
            <a:ext cx="7869088" cy="4247317"/>
          </a:xfrm>
          <a:prstGeom prst="rect">
            <a:avLst/>
          </a:prstGeom>
        </p:spPr>
        <p:txBody>
          <a:bodyPr wrap="square">
            <a:spAutoFit/>
          </a:bodyPr>
          <a:lstStyle/>
          <a:p>
            <a:pPr lvl="0" algn="just"/>
            <a:r>
              <a:rPr lang="en-US" dirty="0"/>
              <a:t>The author consents to the photographic, audio and video recording of this lecture at the CERN Accelerator School. The term “lecture” includes any material incorporated therein including but not limited to text, images and references. </a:t>
            </a:r>
            <a:endParaRPr lang="fr-FR" dirty="0"/>
          </a:p>
          <a:p>
            <a:pPr algn="just"/>
            <a:r>
              <a:rPr lang="en-US" dirty="0"/>
              <a:t> </a:t>
            </a:r>
            <a:endParaRPr lang="fr-FR" dirty="0"/>
          </a:p>
          <a:p>
            <a:pPr lvl="0" algn="just"/>
            <a:r>
              <a:rPr lang="en-US" dirty="0"/>
              <a:t>The author hereby grants CERN a royalty-free license to use his image and name as well as the recordings mentioned above, in order to post them on the CAS website.</a:t>
            </a:r>
            <a:endParaRPr lang="fr-FR" dirty="0"/>
          </a:p>
          <a:p>
            <a:pPr algn="just"/>
            <a:r>
              <a:rPr lang="en-US" dirty="0"/>
              <a:t> </a:t>
            </a:r>
            <a:endParaRPr lang="fr-FR" dirty="0"/>
          </a:p>
          <a:p>
            <a:pPr lvl="0" algn="just"/>
            <a:r>
              <a:rPr lang="en-US" dirty="0"/>
              <a:t>The author hereby confirms that to his best knowledge the content of the lecture does not infringe the copyright, intellectual property or privacy rights of any third party. The author has cited and credited any third-party contribution in accordance with applicable professional standards and legislation in matters of attribution.  Nevertheless the material represent entirely standard teaching material known for more than ten years. Naturally some figures will look alike those produced by </a:t>
            </a:r>
            <a:r>
              <a:rPr lang="en-US"/>
              <a:t>other teachers.</a:t>
            </a:r>
            <a:endParaRPr lang="fr-FR" dirty="0"/>
          </a:p>
        </p:txBody>
      </p:sp>
      <p:sp>
        <p:nvSpPr>
          <p:cNvPr id="5" name="TextBox 4"/>
          <p:cNvSpPr txBox="1"/>
          <p:nvPr/>
        </p:nvSpPr>
        <p:spPr>
          <a:xfrm>
            <a:off x="2999656" y="1484804"/>
            <a:ext cx="6192688" cy="369332"/>
          </a:xfrm>
          <a:prstGeom prst="rect">
            <a:avLst/>
          </a:prstGeom>
          <a:noFill/>
        </p:spPr>
        <p:txBody>
          <a:bodyPr wrap="square" rtlCol="0">
            <a:spAutoFit/>
          </a:bodyPr>
          <a:lstStyle/>
          <a:p>
            <a:r>
              <a:rPr lang="en-GB" b="1" dirty="0"/>
              <a:t>Copyright statement and speaker’s release for video publishing</a:t>
            </a:r>
          </a:p>
        </p:txBody>
      </p:sp>
      <p:pic>
        <p:nvPicPr>
          <p:cNvPr id="1026" name="Picture 2" descr="caschool-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4272" y="125904"/>
            <a:ext cx="16764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68540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Transverse impedance</a:t>
            </a:r>
          </a:p>
        </p:txBody>
      </p:sp>
      <p:sp>
        <p:nvSpPr>
          <p:cNvPr id="3" name="Content Placeholder 2"/>
          <p:cNvSpPr>
            <a:spLocks noGrp="1"/>
          </p:cNvSpPr>
          <p:nvPr>
            <p:ph idx="1"/>
          </p:nvPr>
        </p:nvSpPr>
        <p:spPr>
          <a:xfrm>
            <a:off x="336000" y="2016000"/>
            <a:ext cx="11520000" cy="3600000"/>
          </a:xfrm>
        </p:spPr>
        <p:txBody>
          <a:bodyPr>
            <a:noAutofit/>
          </a:bodyPr>
          <a:lstStyle/>
          <a:p>
            <a:pPr marL="417150" lvl="1" indent="-342900" algn="just">
              <a:spcBef>
                <a:spcPct val="20000"/>
              </a:spcBef>
              <a:defRPr/>
            </a:pPr>
            <a:r>
              <a:rPr lang="en-US" dirty="0"/>
              <a:t>The </a:t>
            </a:r>
            <a:r>
              <a:rPr lang="en-US" b="1" dirty="0">
                <a:solidFill>
                  <a:srgbClr val="C00000"/>
                </a:solidFill>
              </a:rPr>
              <a:t>wake function</a:t>
            </a:r>
            <a:r>
              <a:rPr lang="en-US" dirty="0"/>
              <a:t> of an accelerator component is basically its </a:t>
            </a:r>
            <a:r>
              <a:rPr lang="en-US" b="1" dirty="0">
                <a:solidFill>
                  <a:srgbClr val="C00000"/>
                </a:solidFill>
              </a:rPr>
              <a:t>Green function in time domain</a:t>
            </a:r>
            <a:r>
              <a:rPr lang="en-US" dirty="0"/>
              <a:t> (i.e., its response to a pulse excitation):</a:t>
            </a:r>
          </a:p>
          <a:p>
            <a:pPr marL="417150" lvl="1" indent="-342900" algn="just">
              <a:spcBef>
                <a:spcPct val="20000"/>
              </a:spcBef>
              <a:defRPr/>
            </a:pPr>
            <a:endParaRPr lang="en-US" dirty="0"/>
          </a:p>
          <a:p>
            <a:pPr marL="417150" lvl="1" indent="-342900" algn="just">
              <a:spcBef>
                <a:spcPct val="20000"/>
              </a:spcBef>
              <a:defRPr/>
            </a:pPr>
            <a:endParaRPr lang="en-US" dirty="0"/>
          </a:p>
          <a:p>
            <a:pPr marL="417150" lvl="1" indent="-342900" algn="just">
              <a:spcBef>
                <a:spcPct val="20000"/>
              </a:spcBef>
              <a:defRPr/>
            </a:pPr>
            <a:endParaRPr lang="en-US" dirty="0"/>
          </a:p>
          <a:p>
            <a:pPr marL="874350" lvl="2" indent="-342900" algn="just">
              <a:spcBef>
                <a:spcPct val="20000"/>
              </a:spcBef>
              <a:buFont typeface="Calibri" panose="020F0502020204030204" pitchFamily="34" charset="0"/>
              <a:buChar char="→"/>
              <a:defRPr/>
            </a:pPr>
            <a:r>
              <a:rPr lang="en-US" dirty="0"/>
              <a:t>Very useful for </a:t>
            </a:r>
            <a:r>
              <a:rPr lang="en-US" dirty="0" err="1"/>
              <a:t>macroparticle</a:t>
            </a:r>
            <a:r>
              <a:rPr lang="en-US" dirty="0"/>
              <a:t> models and simulations, because it can be used to describe the driving terms in the single particle equations of motion!</a:t>
            </a:r>
          </a:p>
        </p:txBody>
      </p:sp>
      <p:sp>
        <p:nvSpPr>
          <p:cNvPr id="4" name="Date Placeholder 3"/>
          <p:cNvSpPr>
            <a:spLocks noGrp="1"/>
          </p:cNvSpPr>
          <p:nvPr>
            <p:ph type="dt" sz="half" idx="10"/>
          </p:nvPr>
        </p:nvSpPr>
        <p:spPr>
          <a:prstGeom prst="rect">
            <a:avLst/>
          </a:prstGeom>
        </p:spPr>
        <p:txBody>
          <a:bodyPr/>
          <a:lstStyle/>
          <a:p>
            <a:r>
              <a:rPr lang="de-CH"/>
              <a:t>28. September 2022</a:t>
            </a:r>
            <a:endParaRPr lang="en-US" dirty="0"/>
          </a:p>
        </p:txBody>
      </p:sp>
      <p:sp>
        <p:nvSpPr>
          <p:cNvPr id="5" name="Footer Placeholder 4"/>
          <p:cNvSpPr>
            <a:spLocks noGrp="1"/>
          </p:cNvSpPr>
          <p:nvPr>
            <p:ph type="ftr" sz="quarter" idx="11"/>
          </p:nvPr>
        </p:nvSpPr>
        <p:spPr>
          <a:prstGeom prst="rect">
            <a:avLst/>
          </a:prstGeom>
        </p:spPr>
        <p:txBody>
          <a:bodyPr/>
          <a:lstStyle/>
          <a:p>
            <a:r>
              <a:rPr lang="fr-FR"/>
              <a:t>Kevin Li - Collective effects III - Kaunas</a:t>
            </a:r>
            <a:endParaRPr lang="en-US" dirty="0"/>
          </a:p>
        </p:txBody>
      </p:sp>
      <p:sp>
        <p:nvSpPr>
          <p:cNvPr id="6" name="Slide Number Placeholder 5"/>
          <p:cNvSpPr>
            <a:spLocks noGrp="1"/>
          </p:cNvSpPr>
          <p:nvPr>
            <p:ph type="sldNum" sz="quarter" idx="12"/>
          </p:nvPr>
        </p:nvSpPr>
        <p:spPr>
          <a:prstGeom prst="rect">
            <a:avLst/>
          </a:prstGeom>
        </p:spPr>
        <p:txBody>
          <a:bodyPr/>
          <a:lstStyle/>
          <a:p>
            <a:fld id="{17918391-D411-FE40-AAD7-861AE5233E0E}" type="slidenum">
              <a:rPr lang="en-US" smtClean="0"/>
              <a:pPr/>
              <a:t>20</a:t>
            </a:fld>
            <a:endParaRPr lang="en-US" dirty="0"/>
          </a:p>
        </p:txBody>
      </p:sp>
      <p:pic>
        <p:nvPicPr>
          <p:cNvPr id="7" name="Picture 6"/>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3205726" y="1080001"/>
            <a:ext cx="5780548" cy="615839"/>
          </a:xfrm>
          <a:prstGeom prst="rect">
            <a:avLst/>
          </a:prstGeom>
        </p:spPr>
      </p:pic>
      <p:pic>
        <p:nvPicPr>
          <p:cNvPr id="28" name="Picture 27"/>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3730355" y="2807995"/>
            <a:ext cx="4731291" cy="581218"/>
          </a:xfrm>
          <a:prstGeom prst="rect">
            <a:avLst/>
          </a:prstGeom>
        </p:spPr>
      </p:pic>
      <p:sp>
        <p:nvSpPr>
          <p:cNvPr id="22" name="Rounded Rectangle 21"/>
          <p:cNvSpPr/>
          <p:nvPr/>
        </p:nvSpPr>
        <p:spPr>
          <a:xfrm>
            <a:off x="288000" y="2736000"/>
            <a:ext cx="11520000" cy="3240000"/>
          </a:xfrm>
          <a:prstGeom prst="roundRect">
            <a:avLst>
              <a:gd name="adj" fmla="val 8251"/>
            </a:avLst>
          </a:prstGeom>
          <a:solidFill>
            <a:schemeClr val="lt1">
              <a:alpha val="95000"/>
            </a:schemeClr>
          </a:solidFill>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t"/>
          <a:lstStyle/>
          <a:p>
            <a:pPr marL="417150" lvl="1" indent="-342900" algn="just" defTabSz="457200">
              <a:lnSpc>
                <a:spcPct val="100000"/>
              </a:lnSpc>
              <a:spcBef>
                <a:spcPct val="20000"/>
              </a:spcBef>
              <a:buFont typeface="Arial" panose="020B0604020202020204" pitchFamily="34" charset="0"/>
              <a:buChar char="•"/>
              <a:defRPr/>
            </a:pPr>
            <a:r>
              <a:rPr lang="en-US" sz="2000" dirty="0"/>
              <a:t>We can also describe it as a </a:t>
            </a:r>
            <a:r>
              <a:rPr lang="en-US" sz="2000" b="1" dirty="0">
                <a:solidFill>
                  <a:srgbClr val="C00000"/>
                </a:solidFill>
              </a:rPr>
              <a:t>transfer function in frequency domain</a:t>
            </a:r>
          </a:p>
          <a:p>
            <a:pPr marL="760050" lvl="2" indent="-342900" algn="just" defTabSz="457200">
              <a:lnSpc>
                <a:spcPct val="100000"/>
              </a:lnSpc>
              <a:spcBef>
                <a:spcPct val="20000"/>
              </a:spcBef>
              <a:buFont typeface="Calibri" panose="020F0502020204030204" pitchFamily="34" charset="0"/>
              <a:buChar char="→"/>
              <a:defRPr/>
            </a:pPr>
            <a:r>
              <a:rPr lang="en-US" dirty="0"/>
              <a:t>This is the definition of </a:t>
            </a:r>
            <a:r>
              <a:rPr lang="en-US" b="1" dirty="0">
                <a:solidFill>
                  <a:srgbClr val="C00000"/>
                </a:solidFill>
              </a:rPr>
              <a:t>transverse beam coupling impedance</a:t>
            </a:r>
            <a:r>
              <a:rPr lang="en-US" b="1" dirty="0">
                <a:solidFill>
                  <a:srgbClr val="FF0000"/>
                </a:solidFill>
              </a:rPr>
              <a:t> </a:t>
            </a:r>
            <a:r>
              <a:rPr lang="en-US" dirty="0"/>
              <a:t>of the element under study</a:t>
            </a:r>
          </a:p>
        </p:txBody>
      </p:sp>
      <p:pic>
        <p:nvPicPr>
          <p:cNvPr id="23" name="Picture 22"/>
          <p:cNvPicPr>
            <a:picLocks noChangeAspect="1"/>
          </p:cNvPicPr>
          <p:nvPr>
            <p:custDataLst>
              <p:tags r:id="rId3"/>
            </p:custDataLst>
          </p:nvPr>
        </p:nvPicPr>
        <p:blipFill>
          <a:blip r:embed="rId7" cstate="print">
            <a:extLst>
              <a:ext uri="{28A0092B-C50C-407E-A947-70E740481C1C}">
                <a14:useLocalDpi xmlns:a14="http://schemas.microsoft.com/office/drawing/2010/main" val="0"/>
              </a:ext>
            </a:extLst>
          </a:blip>
          <a:stretch>
            <a:fillRect/>
          </a:stretch>
        </p:blipFill>
        <p:spPr>
          <a:xfrm>
            <a:off x="2540651" y="3672000"/>
            <a:ext cx="7110698" cy="2215543"/>
          </a:xfrm>
          <a:prstGeom prst="rect">
            <a:avLst/>
          </a:prstGeom>
        </p:spPr>
      </p:pic>
      <p:sp>
        <p:nvSpPr>
          <p:cNvPr id="24" name="Rectangle 23"/>
          <p:cNvSpPr/>
          <p:nvPr/>
        </p:nvSpPr>
        <p:spPr>
          <a:xfrm>
            <a:off x="5016000" y="3744000"/>
            <a:ext cx="936000" cy="1260000"/>
          </a:xfrm>
          <a:prstGeom prst="rect">
            <a:avLst/>
          </a:prstGeom>
          <a:noFill/>
          <a:ln w="254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Arrow Connector 24"/>
          <p:cNvCxnSpPr/>
          <p:nvPr/>
        </p:nvCxnSpPr>
        <p:spPr>
          <a:xfrm>
            <a:off x="5484000" y="5004000"/>
            <a:ext cx="468000" cy="572961"/>
          </a:xfrm>
          <a:prstGeom prst="straightConnector1">
            <a:avLst/>
          </a:prstGeom>
          <a:ln w="25400">
            <a:solidFill>
              <a:schemeClr val="tx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520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par>
                                <p:cTn id="19" presetID="10" presetClass="entr" presetSubtype="0"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500"/>
                                        <p:tgtEl>
                                          <p:spTgt spid="24"/>
                                        </p:tgtEl>
                                      </p:cBhvr>
                                    </p:animEffect>
                                  </p:childTnLst>
                                </p:cTn>
                              </p:par>
                              <p:par>
                                <p:cTn id="25" presetID="10" presetClass="entr" presetSubtype="0"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just">
              <a:buNone/>
            </a:pPr>
            <a:r>
              <a:rPr lang="en-US" sz="2000" dirty="0"/>
              <a:t>We have used the concept of wake fields in </a:t>
            </a:r>
            <a:r>
              <a:rPr lang="en-US" sz="2000" b="1" dirty="0">
                <a:solidFill>
                  <a:srgbClr val="C00000"/>
                </a:solidFill>
              </a:rPr>
              <a:t>the longitudinal and the transverse planes</a:t>
            </a:r>
            <a:r>
              <a:rPr lang="en-US" sz="2000" dirty="0"/>
              <a:t>, respectively. We have found that we usually do a decomposition of the wake function to obtain only the leading orders, namely, </a:t>
            </a:r>
            <a:r>
              <a:rPr lang="en-US" sz="2000" b="1" dirty="0">
                <a:solidFill>
                  <a:srgbClr val="C00000"/>
                </a:solidFill>
              </a:rPr>
              <a:t>constant, dipolar and </a:t>
            </a:r>
            <a:r>
              <a:rPr lang="en-US" sz="2000" b="1" dirty="0" err="1">
                <a:solidFill>
                  <a:srgbClr val="C00000"/>
                </a:solidFill>
              </a:rPr>
              <a:t>quadrupolar</a:t>
            </a:r>
            <a:r>
              <a:rPr lang="en-US" sz="2000" b="1" dirty="0">
                <a:solidFill>
                  <a:srgbClr val="C00000"/>
                </a:solidFill>
              </a:rPr>
              <a:t> wake fields</a:t>
            </a:r>
            <a:r>
              <a:rPr lang="en-US" sz="2000" dirty="0"/>
              <a:t>. We have also introduced the </a:t>
            </a:r>
            <a:r>
              <a:rPr lang="en-US" sz="2000" b="1" dirty="0">
                <a:solidFill>
                  <a:srgbClr val="C00000"/>
                </a:solidFill>
              </a:rPr>
              <a:t>impedance of the frequency domain representation </a:t>
            </a:r>
            <a:r>
              <a:rPr lang="en-US" sz="2000" dirty="0"/>
              <a:t>of the wake function.</a:t>
            </a:r>
          </a:p>
          <a:p>
            <a:pPr marL="0" indent="0" algn="just">
              <a:buNone/>
            </a:pPr>
            <a:r>
              <a:rPr lang="en-US" sz="2000" dirty="0"/>
              <a:t>Before actually looking at the impact of wake fields and impedances on the beam, we will now first study their </a:t>
            </a:r>
            <a:r>
              <a:rPr lang="en-US" sz="2000" b="1" dirty="0">
                <a:solidFill>
                  <a:srgbClr val="C00000"/>
                </a:solidFill>
              </a:rPr>
              <a:t>impact on the environment </a:t>
            </a:r>
            <a:r>
              <a:rPr lang="en-US" sz="2000" dirty="0"/>
              <a:t>– in particular, </a:t>
            </a:r>
            <a:r>
              <a:rPr lang="en-US" sz="2000" b="1" dirty="0">
                <a:solidFill>
                  <a:srgbClr val="C00000"/>
                </a:solidFill>
              </a:rPr>
              <a:t>beam induced heating </a:t>
            </a:r>
            <a:r>
              <a:rPr lang="en-US" sz="2000" dirty="0"/>
              <a:t>which can be dangerous and even destructive for poorly designed machine elements.</a:t>
            </a:r>
          </a:p>
        </p:txBody>
      </p:sp>
      <p:sp>
        <p:nvSpPr>
          <p:cNvPr id="4" name="Date Placeholder 3"/>
          <p:cNvSpPr>
            <a:spLocks noGrp="1"/>
          </p:cNvSpPr>
          <p:nvPr>
            <p:ph type="dt" sz="half" idx="10"/>
          </p:nvPr>
        </p:nvSpPr>
        <p:spPr/>
        <p:txBody>
          <a:bodyPr/>
          <a:lstStyle/>
          <a:p>
            <a:r>
              <a:rPr lang="de-CH"/>
              <a:t>28. September 2022</a:t>
            </a:r>
            <a:endParaRPr lang="en-GB"/>
          </a:p>
        </p:txBody>
      </p:sp>
      <p:sp>
        <p:nvSpPr>
          <p:cNvPr id="5" name="Footer Placeholder 4"/>
          <p:cNvSpPr>
            <a:spLocks noGrp="1"/>
          </p:cNvSpPr>
          <p:nvPr>
            <p:ph type="ftr" sz="quarter" idx="11"/>
          </p:nvPr>
        </p:nvSpPr>
        <p:spPr/>
        <p:txBody>
          <a:bodyPr/>
          <a:lstStyle/>
          <a:p>
            <a:r>
              <a:rPr lang="fr-FR"/>
              <a:t>Kevin Li - Collective effects III - Kaunas</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21</a:t>
            </a:fld>
            <a:endParaRPr lang="en-GB"/>
          </a:p>
        </p:txBody>
      </p:sp>
      <p:sp>
        <p:nvSpPr>
          <p:cNvPr id="7" name="Content Placeholder 6"/>
          <p:cNvSpPr>
            <a:spLocks noGrp="1"/>
          </p:cNvSpPr>
          <p:nvPr>
            <p:ph idx="13"/>
          </p:nvPr>
        </p:nvSpPr>
        <p:spPr/>
        <p:txBody>
          <a:bodyPr/>
          <a:lstStyle/>
          <a:p>
            <a:r>
              <a:rPr lang="en-US" dirty="0"/>
              <a:t>Part 3: Wake fields and impedances – impacts</a:t>
            </a:r>
          </a:p>
          <a:p>
            <a:pPr lvl="1">
              <a:buFont typeface="Courier New" panose="02070309020205020404" pitchFamily="49" charset="0"/>
              <a:buChar char="o"/>
            </a:pPr>
            <a:endParaRPr lang="en-US" dirty="0"/>
          </a:p>
          <a:p>
            <a:pPr lvl="1">
              <a:buFont typeface="Courier New" panose="02070309020205020404" pitchFamily="49" charset="0"/>
              <a:buChar char="o"/>
            </a:pPr>
            <a:r>
              <a:rPr lang="en-US" dirty="0">
                <a:solidFill>
                  <a:schemeClr val="bg1">
                    <a:lumMod val="65000"/>
                  </a:schemeClr>
                </a:solidFill>
              </a:rPr>
              <a:t>Concept of wake fields</a:t>
            </a:r>
          </a:p>
          <a:p>
            <a:pPr lvl="1">
              <a:buFont typeface="Courier New" panose="02070309020205020404" pitchFamily="49" charset="0"/>
              <a:buChar char="o"/>
            </a:pPr>
            <a:r>
              <a:rPr lang="en-US" dirty="0">
                <a:solidFill>
                  <a:schemeClr val="bg1">
                    <a:lumMod val="65000"/>
                  </a:schemeClr>
                </a:solidFill>
              </a:rPr>
              <a:t>Longitudinal and transverse wake fields and impedances</a:t>
            </a:r>
          </a:p>
          <a:p>
            <a:pPr lvl="1">
              <a:buFont typeface="Courier New" panose="02070309020205020404" pitchFamily="49" charset="0"/>
              <a:buChar char="o"/>
            </a:pPr>
            <a:r>
              <a:rPr lang="en-US" dirty="0"/>
              <a:t>Impact of wake fields and impedance on the accelerator environment</a:t>
            </a:r>
          </a:p>
          <a:p>
            <a:pPr lvl="1">
              <a:buFont typeface="Courier New" panose="02070309020205020404" pitchFamily="49" charset="0"/>
              <a:buChar char="o"/>
            </a:pPr>
            <a:r>
              <a:rPr lang="en-US" dirty="0">
                <a:solidFill>
                  <a:schemeClr val="bg1">
                    <a:lumMod val="65000"/>
                  </a:schemeClr>
                </a:solidFill>
              </a:rPr>
              <a:t>Description of a coherent beam instability and the instability loop</a:t>
            </a:r>
          </a:p>
        </p:txBody>
      </p:sp>
    </p:spTree>
    <p:extLst>
      <p:ext uri="{BB962C8B-B14F-4D97-AF65-F5344CB8AC3E}">
        <p14:creationId xmlns:p14="http://schemas.microsoft.com/office/powerpoint/2010/main" val="1468437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energy balance</a:t>
            </a:r>
          </a:p>
        </p:txBody>
      </p:sp>
      <p:sp>
        <p:nvSpPr>
          <p:cNvPr id="3" name="Content Placeholder 2"/>
          <p:cNvSpPr>
            <a:spLocks noGrp="1"/>
          </p:cNvSpPr>
          <p:nvPr>
            <p:ph idx="1"/>
          </p:nvPr>
        </p:nvSpPr>
        <p:spPr>
          <a:xfrm>
            <a:off x="336000" y="1692000"/>
            <a:ext cx="11520000" cy="2880000"/>
          </a:xfrm>
        </p:spPr>
        <p:txBody>
          <a:bodyPr>
            <a:noAutofit/>
          </a:bodyPr>
          <a:lstStyle/>
          <a:p>
            <a:pPr marL="417150" lvl="1" indent="-342900" algn="just">
              <a:spcBef>
                <a:spcPct val="20000"/>
              </a:spcBef>
              <a:defRPr/>
            </a:pPr>
            <a:r>
              <a:rPr lang="en-US" dirty="0"/>
              <a:t>In the global energy balance, the energy lost by the source splits into: </a:t>
            </a:r>
          </a:p>
          <a:p>
            <a:pPr marL="760050" lvl="2" indent="-342900" algn="just">
              <a:spcBef>
                <a:spcPct val="20000"/>
              </a:spcBef>
              <a:buFont typeface="Courier New" panose="02070309020205020404" pitchFamily="49" charset="0"/>
              <a:buChar char="o"/>
              <a:defRPr/>
            </a:pPr>
            <a:r>
              <a:rPr lang="en-US" dirty="0"/>
              <a:t>Electromagnetic energy of the </a:t>
            </a:r>
            <a:r>
              <a:rPr lang="en-US" b="1" dirty="0">
                <a:solidFill>
                  <a:schemeClr val="accent4">
                    <a:lumMod val="75000"/>
                  </a:schemeClr>
                </a:solidFill>
              </a:rPr>
              <a:t>modes that remain trapped</a:t>
            </a:r>
            <a:r>
              <a:rPr lang="en-US" dirty="0"/>
              <a:t> in the object</a:t>
            </a:r>
          </a:p>
          <a:p>
            <a:pPr marL="1102950" lvl="3" indent="-342900" algn="just">
              <a:spcBef>
                <a:spcPct val="20000"/>
              </a:spcBef>
              <a:buFont typeface="Calibri" panose="020F0502020204030204" pitchFamily="34" charset="0"/>
              <a:buChar char="→"/>
              <a:defRPr/>
            </a:pPr>
            <a:r>
              <a:rPr lang="en-US" dirty="0"/>
              <a:t>Partly dissipated on </a:t>
            </a:r>
            <a:r>
              <a:rPr lang="en-US" b="1" dirty="0" err="1">
                <a:solidFill>
                  <a:schemeClr val="accent1"/>
                </a:solidFill>
              </a:rPr>
              <a:t>lossy</a:t>
            </a:r>
            <a:r>
              <a:rPr lang="en-US" b="1" dirty="0">
                <a:solidFill>
                  <a:schemeClr val="accent1"/>
                </a:solidFill>
              </a:rPr>
              <a:t> walls</a:t>
            </a:r>
            <a:r>
              <a:rPr lang="en-US" dirty="0"/>
              <a:t> or into purposely designed inserts or HOM absorbers</a:t>
            </a:r>
          </a:p>
          <a:p>
            <a:pPr marL="1102950" lvl="3" indent="-342900" algn="just">
              <a:spcBef>
                <a:spcPct val="20000"/>
              </a:spcBef>
              <a:buFont typeface="Calibri" panose="020F0502020204030204" pitchFamily="34" charset="0"/>
              <a:buChar char="→"/>
              <a:defRPr/>
            </a:pPr>
            <a:r>
              <a:rPr lang="en-US" dirty="0"/>
              <a:t>Partly transferred to</a:t>
            </a:r>
            <a:r>
              <a:rPr lang="en-US" b="1" dirty="0">
                <a:solidFill>
                  <a:schemeClr val="accent2"/>
                </a:solidFill>
              </a:rPr>
              <a:t> following particles </a:t>
            </a:r>
            <a:r>
              <a:rPr lang="en-US" dirty="0"/>
              <a:t>(or the same particle over successive turns), possibly feeding into an instability! </a:t>
            </a:r>
          </a:p>
          <a:p>
            <a:pPr marL="760050" lvl="2" indent="-342900" algn="just">
              <a:spcBef>
                <a:spcPct val="20000"/>
              </a:spcBef>
              <a:buFont typeface="Courier New" panose="02070309020205020404" pitchFamily="49" charset="0"/>
              <a:buChar char="o"/>
              <a:defRPr/>
            </a:pPr>
            <a:r>
              <a:rPr lang="en-US" dirty="0"/>
              <a:t>Electromagnetic energy of </a:t>
            </a:r>
            <a:r>
              <a:rPr lang="en-US" b="1" dirty="0">
                <a:solidFill>
                  <a:srgbClr val="7030A0"/>
                </a:solidFill>
              </a:rPr>
              <a:t>modes that propagate</a:t>
            </a:r>
            <a:r>
              <a:rPr lang="en-US" dirty="0"/>
              <a:t> down the beam chamber (above cut-off), eventually lost on surrounding </a:t>
            </a:r>
            <a:r>
              <a:rPr lang="en-US" dirty="0" err="1"/>
              <a:t>lossy</a:t>
            </a:r>
            <a:r>
              <a:rPr lang="en-US" dirty="0"/>
              <a:t> materials </a:t>
            </a:r>
          </a:p>
        </p:txBody>
      </p:sp>
      <p:sp>
        <p:nvSpPr>
          <p:cNvPr id="4" name="Date Placeholder 3"/>
          <p:cNvSpPr>
            <a:spLocks noGrp="1"/>
          </p:cNvSpPr>
          <p:nvPr>
            <p:ph type="dt" sz="half" idx="10"/>
          </p:nvPr>
        </p:nvSpPr>
        <p:spPr>
          <a:prstGeom prst="rect">
            <a:avLst/>
          </a:prstGeom>
        </p:spPr>
        <p:txBody>
          <a:bodyPr/>
          <a:lstStyle/>
          <a:p>
            <a:r>
              <a:rPr lang="de-CH"/>
              <a:t>28. September 2022</a:t>
            </a:r>
            <a:endParaRPr lang="en-US" dirty="0"/>
          </a:p>
        </p:txBody>
      </p:sp>
      <p:sp>
        <p:nvSpPr>
          <p:cNvPr id="5" name="Footer Placeholder 4"/>
          <p:cNvSpPr>
            <a:spLocks noGrp="1"/>
          </p:cNvSpPr>
          <p:nvPr>
            <p:ph type="ftr" sz="quarter" idx="11"/>
          </p:nvPr>
        </p:nvSpPr>
        <p:spPr>
          <a:prstGeom prst="rect">
            <a:avLst/>
          </a:prstGeom>
        </p:spPr>
        <p:txBody>
          <a:bodyPr/>
          <a:lstStyle/>
          <a:p>
            <a:r>
              <a:rPr lang="fr-FR"/>
              <a:t>Kevin Li - Collective effects III - Kaunas</a:t>
            </a:r>
            <a:endParaRPr lang="en-US" dirty="0"/>
          </a:p>
        </p:txBody>
      </p:sp>
      <p:sp>
        <p:nvSpPr>
          <p:cNvPr id="6" name="Slide Number Placeholder 5"/>
          <p:cNvSpPr>
            <a:spLocks noGrp="1"/>
          </p:cNvSpPr>
          <p:nvPr>
            <p:ph type="sldNum" sz="quarter" idx="12"/>
          </p:nvPr>
        </p:nvSpPr>
        <p:spPr>
          <a:prstGeom prst="rect">
            <a:avLst/>
          </a:prstGeom>
        </p:spPr>
        <p:txBody>
          <a:bodyPr/>
          <a:lstStyle/>
          <a:p>
            <a:fld id="{17918391-D411-FE40-AAD7-861AE5233E0E}" type="slidenum">
              <a:rPr lang="en-US" smtClean="0"/>
              <a:pPr/>
              <a:t>22</a:t>
            </a:fld>
            <a:endParaRPr lang="en-US" dirty="0"/>
          </a:p>
        </p:txBody>
      </p:sp>
      <p:pic>
        <p:nvPicPr>
          <p:cNvPr id="8" name="Picture 7"/>
          <p:cNvPicPr>
            <a:picLocks noChangeAspect="1"/>
          </p:cNvPicPr>
          <p:nvPr>
            <p:custDataLst>
              <p:tags r:id="rId1"/>
            </p:custDataLst>
          </p:nvPr>
        </p:nvPicPr>
        <p:blipFill>
          <a:blip r:embed="rId3" cstate="print">
            <a:extLst>
              <a:ext uri="{28A0092B-C50C-407E-A947-70E740481C1C}">
                <a14:useLocalDpi xmlns:a14="http://schemas.microsoft.com/office/drawing/2010/main" val="0"/>
              </a:ext>
            </a:extLst>
          </a:blip>
          <a:stretch>
            <a:fillRect/>
          </a:stretch>
        </p:blipFill>
        <p:spPr>
          <a:xfrm>
            <a:off x="2172001" y="828000"/>
            <a:ext cx="4457347" cy="611790"/>
          </a:xfrm>
          <a:prstGeom prst="rect">
            <a:avLst/>
          </a:prstGeom>
        </p:spPr>
      </p:pic>
      <p:sp>
        <p:nvSpPr>
          <p:cNvPr id="16" name="TextBox 15"/>
          <p:cNvSpPr txBox="1"/>
          <p:nvPr/>
        </p:nvSpPr>
        <p:spPr>
          <a:xfrm>
            <a:off x="6924000" y="828000"/>
            <a:ext cx="3600000" cy="646331"/>
          </a:xfrm>
          <a:prstGeom prst="rect">
            <a:avLst/>
          </a:prstGeom>
          <a:noFill/>
        </p:spPr>
        <p:txBody>
          <a:bodyPr wrap="square" rtlCol="0">
            <a:spAutoFit/>
          </a:bodyPr>
          <a:lstStyle/>
          <a:p>
            <a:r>
              <a:rPr lang="en-US" dirty="0"/>
              <a:t>What happens to the energy lost by the source?</a:t>
            </a:r>
          </a:p>
        </p:txBody>
      </p:sp>
      <p:grpSp>
        <p:nvGrpSpPr>
          <p:cNvPr id="18" name="Group 94"/>
          <p:cNvGrpSpPr>
            <a:grpSpLocks noChangeAspect="1"/>
          </p:cNvGrpSpPr>
          <p:nvPr/>
        </p:nvGrpSpPr>
        <p:grpSpPr>
          <a:xfrm>
            <a:off x="5372246" y="3545363"/>
            <a:ext cx="1434001" cy="2660024"/>
            <a:chOff x="2555534" y="1448897"/>
            <a:chExt cx="1312862" cy="2549525"/>
          </a:xfrm>
        </p:grpSpPr>
        <p:sp>
          <p:nvSpPr>
            <p:cNvPr id="19" name="Freeform 90"/>
            <p:cNvSpPr>
              <a:spLocks/>
            </p:cNvSpPr>
            <p:nvPr/>
          </p:nvSpPr>
          <p:spPr bwMode="auto">
            <a:xfrm>
              <a:off x="2631734" y="1644159"/>
              <a:ext cx="639763" cy="228600"/>
            </a:xfrm>
            <a:custGeom>
              <a:avLst/>
              <a:gdLst>
                <a:gd name="T0" fmla="*/ 0 w 480"/>
                <a:gd name="T1" fmla="*/ 144 h 168"/>
                <a:gd name="T2" fmla="*/ 240 w 480"/>
                <a:gd name="T3" fmla="*/ 144 h 168"/>
                <a:gd name="T4" fmla="*/ 480 w 480"/>
                <a:gd name="T5" fmla="*/ 0 h 168"/>
                <a:gd name="T6" fmla="*/ 0 60000 65536"/>
                <a:gd name="T7" fmla="*/ 0 60000 65536"/>
                <a:gd name="T8" fmla="*/ 0 60000 65536"/>
                <a:gd name="T9" fmla="*/ 0 w 480"/>
                <a:gd name="T10" fmla="*/ 0 h 168"/>
                <a:gd name="T11" fmla="*/ 480 w 480"/>
                <a:gd name="T12" fmla="*/ 168 h 168"/>
              </a:gdLst>
              <a:ahLst/>
              <a:cxnLst>
                <a:cxn ang="T6">
                  <a:pos x="T0" y="T1"/>
                </a:cxn>
                <a:cxn ang="T7">
                  <a:pos x="T2" y="T3"/>
                </a:cxn>
                <a:cxn ang="T8">
                  <a:pos x="T4" y="T5"/>
                </a:cxn>
              </a:cxnLst>
              <a:rect l="T9" t="T10" r="T11" b="T12"/>
              <a:pathLst>
                <a:path w="480" h="168">
                  <a:moveTo>
                    <a:pt x="0" y="144"/>
                  </a:moveTo>
                  <a:cubicBezTo>
                    <a:pt x="80" y="156"/>
                    <a:pt x="160" y="168"/>
                    <a:pt x="240" y="144"/>
                  </a:cubicBezTo>
                  <a:cubicBezTo>
                    <a:pt x="320" y="120"/>
                    <a:pt x="440" y="24"/>
                    <a:pt x="480" y="0"/>
                  </a:cubicBezTo>
                </a:path>
              </a:pathLst>
            </a:custGeom>
            <a:noFill/>
            <a:ln w="19050">
              <a:solidFill>
                <a:schemeClr val="accent4"/>
              </a:solidFill>
              <a:round/>
              <a:headEnd/>
              <a:tailEnd type="arrow" w="med" len="med"/>
            </a:ln>
          </p:spPr>
          <p:txBody>
            <a:bodyPr wrap="none" anchor="ctr">
              <a:prstTxWarp prst="textNoShape">
                <a:avLst/>
              </a:prstTxWarp>
            </a:bodyPr>
            <a:lstStyle/>
            <a:p>
              <a:endParaRPr lang="en-US"/>
            </a:p>
          </p:txBody>
        </p:sp>
        <p:sp>
          <p:nvSpPr>
            <p:cNvPr id="20" name="Freeform 91"/>
            <p:cNvSpPr>
              <a:spLocks/>
            </p:cNvSpPr>
            <p:nvPr/>
          </p:nvSpPr>
          <p:spPr bwMode="auto">
            <a:xfrm>
              <a:off x="2685709" y="1513984"/>
              <a:ext cx="520700" cy="152400"/>
            </a:xfrm>
            <a:custGeom>
              <a:avLst/>
              <a:gdLst>
                <a:gd name="T0" fmla="*/ 0 w 384"/>
                <a:gd name="T1" fmla="*/ 96 h 112"/>
                <a:gd name="T2" fmla="*/ 192 w 384"/>
                <a:gd name="T3" fmla="*/ 96 h 112"/>
                <a:gd name="T4" fmla="*/ 384 w 384"/>
                <a:gd name="T5" fmla="*/ 0 h 112"/>
                <a:gd name="T6" fmla="*/ 0 60000 65536"/>
                <a:gd name="T7" fmla="*/ 0 60000 65536"/>
                <a:gd name="T8" fmla="*/ 0 60000 65536"/>
                <a:gd name="T9" fmla="*/ 0 w 384"/>
                <a:gd name="T10" fmla="*/ 0 h 112"/>
                <a:gd name="T11" fmla="*/ 384 w 384"/>
                <a:gd name="T12" fmla="*/ 112 h 112"/>
              </a:gdLst>
              <a:ahLst/>
              <a:cxnLst>
                <a:cxn ang="T6">
                  <a:pos x="T0" y="T1"/>
                </a:cxn>
                <a:cxn ang="T7">
                  <a:pos x="T2" y="T3"/>
                </a:cxn>
                <a:cxn ang="T8">
                  <a:pos x="T4" y="T5"/>
                </a:cxn>
              </a:cxnLst>
              <a:rect l="T9" t="T10" r="T11" b="T12"/>
              <a:pathLst>
                <a:path w="384" h="112">
                  <a:moveTo>
                    <a:pt x="0" y="96"/>
                  </a:moveTo>
                  <a:cubicBezTo>
                    <a:pt x="64" y="104"/>
                    <a:pt x="128" y="112"/>
                    <a:pt x="192" y="96"/>
                  </a:cubicBezTo>
                  <a:cubicBezTo>
                    <a:pt x="256" y="80"/>
                    <a:pt x="352" y="16"/>
                    <a:pt x="384" y="0"/>
                  </a:cubicBezTo>
                </a:path>
              </a:pathLst>
            </a:custGeom>
            <a:noFill/>
            <a:ln w="19050">
              <a:solidFill>
                <a:schemeClr val="accent4"/>
              </a:solidFill>
              <a:round/>
              <a:headEnd/>
              <a:tailEnd type="arrow" w="med" len="med"/>
            </a:ln>
          </p:spPr>
          <p:txBody>
            <a:bodyPr wrap="none" anchor="ctr">
              <a:prstTxWarp prst="textNoShape">
                <a:avLst/>
              </a:prstTxWarp>
            </a:bodyPr>
            <a:lstStyle/>
            <a:p>
              <a:endParaRPr lang="en-US"/>
            </a:p>
          </p:txBody>
        </p:sp>
        <p:sp>
          <p:nvSpPr>
            <p:cNvPr id="22" name="Freeform 92"/>
            <p:cNvSpPr>
              <a:spLocks/>
            </p:cNvSpPr>
            <p:nvPr/>
          </p:nvSpPr>
          <p:spPr bwMode="auto">
            <a:xfrm>
              <a:off x="2815884" y="1448897"/>
              <a:ext cx="325438" cy="76200"/>
            </a:xfrm>
            <a:custGeom>
              <a:avLst/>
              <a:gdLst>
                <a:gd name="T0" fmla="*/ 0 w 240"/>
                <a:gd name="T1" fmla="*/ 48 h 56"/>
                <a:gd name="T2" fmla="*/ 144 w 240"/>
                <a:gd name="T3" fmla="*/ 48 h 56"/>
                <a:gd name="T4" fmla="*/ 240 w 240"/>
                <a:gd name="T5" fmla="*/ 0 h 56"/>
                <a:gd name="T6" fmla="*/ 0 60000 65536"/>
                <a:gd name="T7" fmla="*/ 0 60000 65536"/>
                <a:gd name="T8" fmla="*/ 0 60000 65536"/>
                <a:gd name="T9" fmla="*/ 0 w 240"/>
                <a:gd name="T10" fmla="*/ 0 h 56"/>
                <a:gd name="T11" fmla="*/ 240 w 240"/>
                <a:gd name="T12" fmla="*/ 56 h 56"/>
              </a:gdLst>
              <a:ahLst/>
              <a:cxnLst>
                <a:cxn ang="T6">
                  <a:pos x="T0" y="T1"/>
                </a:cxn>
                <a:cxn ang="T7">
                  <a:pos x="T2" y="T3"/>
                </a:cxn>
                <a:cxn ang="T8">
                  <a:pos x="T4" y="T5"/>
                </a:cxn>
              </a:cxnLst>
              <a:rect l="T9" t="T10" r="T11" b="T12"/>
              <a:pathLst>
                <a:path w="240" h="56">
                  <a:moveTo>
                    <a:pt x="0" y="48"/>
                  </a:moveTo>
                  <a:cubicBezTo>
                    <a:pt x="52" y="52"/>
                    <a:pt x="104" y="56"/>
                    <a:pt x="144" y="48"/>
                  </a:cubicBezTo>
                  <a:cubicBezTo>
                    <a:pt x="184" y="40"/>
                    <a:pt x="212" y="20"/>
                    <a:pt x="240" y="0"/>
                  </a:cubicBezTo>
                </a:path>
              </a:pathLst>
            </a:custGeom>
            <a:noFill/>
            <a:ln w="19050">
              <a:solidFill>
                <a:schemeClr val="accent4"/>
              </a:solidFill>
              <a:round/>
              <a:headEnd/>
              <a:tailEnd type="arrow" w="med" len="med"/>
            </a:ln>
          </p:spPr>
          <p:txBody>
            <a:bodyPr wrap="none" anchor="ctr">
              <a:prstTxWarp prst="textNoShape">
                <a:avLst/>
              </a:prstTxWarp>
            </a:bodyPr>
            <a:lstStyle/>
            <a:p>
              <a:endParaRPr lang="en-US"/>
            </a:p>
          </p:txBody>
        </p:sp>
        <p:sp>
          <p:nvSpPr>
            <p:cNvPr id="23" name="Freeform 93"/>
            <p:cNvSpPr>
              <a:spLocks/>
            </p:cNvSpPr>
            <p:nvPr/>
          </p:nvSpPr>
          <p:spPr bwMode="auto">
            <a:xfrm rot="10800000" flipV="1">
              <a:off x="2555534" y="3141172"/>
              <a:ext cx="1299943" cy="215534"/>
            </a:xfrm>
            <a:custGeom>
              <a:avLst/>
              <a:gdLst>
                <a:gd name="T0" fmla="*/ 0 w 1008"/>
                <a:gd name="T1" fmla="*/ 152 h 152"/>
                <a:gd name="T2" fmla="*/ 480 w 1008"/>
                <a:gd name="T3" fmla="*/ 8 h 152"/>
                <a:gd name="T4" fmla="*/ 1008 w 1008"/>
                <a:gd name="T5" fmla="*/ 104 h 152"/>
                <a:gd name="T6" fmla="*/ 0 60000 65536"/>
                <a:gd name="T7" fmla="*/ 0 60000 65536"/>
                <a:gd name="T8" fmla="*/ 0 60000 65536"/>
                <a:gd name="T9" fmla="*/ 0 w 1008"/>
                <a:gd name="T10" fmla="*/ 0 h 152"/>
                <a:gd name="T11" fmla="*/ 1008 w 1008"/>
                <a:gd name="T12" fmla="*/ 152 h 152"/>
              </a:gdLst>
              <a:ahLst/>
              <a:cxnLst>
                <a:cxn ang="T6">
                  <a:pos x="T0" y="T1"/>
                </a:cxn>
                <a:cxn ang="T7">
                  <a:pos x="T2" y="T3"/>
                </a:cxn>
                <a:cxn ang="T8">
                  <a:pos x="T4" y="T5"/>
                </a:cxn>
              </a:cxnLst>
              <a:rect l="T9" t="T10" r="T11" b="T12"/>
              <a:pathLst>
                <a:path w="1008" h="152">
                  <a:moveTo>
                    <a:pt x="0" y="152"/>
                  </a:moveTo>
                  <a:cubicBezTo>
                    <a:pt x="156" y="84"/>
                    <a:pt x="312" y="16"/>
                    <a:pt x="480" y="8"/>
                  </a:cubicBezTo>
                  <a:cubicBezTo>
                    <a:pt x="648" y="0"/>
                    <a:pt x="828" y="52"/>
                    <a:pt x="1008" y="104"/>
                  </a:cubicBezTo>
                </a:path>
              </a:pathLst>
            </a:custGeom>
            <a:noFill/>
            <a:ln w="19050">
              <a:solidFill>
                <a:schemeClr val="accent4"/>
              </a:solidFill>
              <a:round/>
              <a:headEnd type="arrow"/>
              <a:tailEnd type="none" w="med" len="med"/>
            </a:ln>
          </p:spPr>
          <p:txBody>
            <a:bodyPr wrap="none" anchor="ctr">
              <a:prstTxWarp prst="textNoShape">
                <a:avLst/>
              </a:prstTxWarp>
            </a:bodyPr>
            <a:lstStyle/>
            <a:p>
              <a:endParaRPr lang="en-US"/>
            </a:p>
          </p:txBody>
        </p:sp>
        <p:sp>
          <p:nvSpPr>
            <p:cNvPr id="24" name="Freeform 94"/>
            <p:cNvSpPr>
              <a:spLocks/>
            </p:cNvSpPr>
            <p:nvPr/>
          </p:nvSpPr>
          <p:spPr bwMode="auto">
            <a:xfrm flipV="1">
              <a:off x="2620622" y="3596784"/>
              <a:ext cx="650875" cy="228600"/>
            </a:xfrm>
            <a:custGeom>
              <a:avLst/>
              <a:gdLst>
                <a:gd name="T0" fmla="*/ 0 w 480"/>
                <a:gd name="T1" fmla="*/ 144 h 168"/>
                <a:gd name="T2" fmla="*/ 240 w 480"/>
                <a:gd name="T3" fmla="*/ 144 h 168"/>
                <a:gd name="T4" fmla="*/ 480 w 480"/>
                <a:gd name="T5" fmla="*/ 0 h 168"/>
                <a:gd name="T6" fmla="*/ 0 60000 65536"/>
                <a:gd name="T7" fmla="*/ 0 60000 65536"/>
                <a:gd name="T8" fmla="*/ 0 60000 65536"/>
                <a:gd name="T9" fmla="*/ 0 w 480"/>
                <a:gd name="T10" fmla="*/ 0 h 168"/>
                <a:gd name="T11" fmla="*/ 480 w 480"/>
                <a:gd name="T12" fmla="*/ 168 h 168"/>
              </a:gdLst>
              <a:ahLst/>
              <a:cxnLst>
                <a:cxn ang="T6">
                  <a:pos x="T0" y="T1"/>
                </a:cxn>
                <a:cxn ang="T7">
                  <a:pos x="T2" y="T3"/>
                </a:cxn>
                <a:cxn ang="T8">
                  <a:pos x="T4" y="T5"/>
                </a:cxn>
              </a:cxnLst>
              <a:rect l="T9" t="T10" r="T11" b="T12"/>
              <a:pathLst>
                <a:path w="480" h="168">
                  <a:moveTo>
                    <a:pt x="0" y="144"/>
                  </a:moveTo>
                  <a:cubicBezTo>
                    <a:pt x="80" y="156"/>
                    <a:pt x="160" y="168"/>
                    <a:pt x="240" y="144"/>
                  </a:cubicBezTo>
                  <a:cubicBezTo>
                    <a:pt x="320" y="120"/>
                    <a:pt x="440" y="24"/>
                    <a:pt x="480" y="0"/>
                  </a:cubicBezTo>
                </a:path>
              </a:pathLst>
            </a:custGeom>
            <a:noFill/>
            <a:ln w="19050">
              <a:solidFill>
                <a:schemeClr val="accent4"/>
              </a:solidFill>
              <a:round/>
              <a:headEnd/>
              <a:tailEnd type="arrow" w="med" len="med"/>
            </a:ln>
          </p:spPr>
          <p:txBody>
            <a:bodyPr wrap="none" anchor="ctr">
              <a:prstTxWarp prst="textNoShape">
                <a:avLst/>
              </a:prstTxWarp>
            </a:bodyPr>
            <a:lstStyle/>
            <a:p>
              <a:endParaRPr lang="en-US"/>
            </a:p>
          </p:txBody>
        </p:sp>
        <p:sp>
          <p:nvSpPr>
            <p:cNvPr id="25" name="Freeform 96"/>
            <p:cNvSpPr>
              <a:spLocks/>
            </p:cNvSpPr>
            <p:nvPr/>
          </p:nvSpPr>
          <p:spPr bwMode="auto">
            <a:xfrm flipV="1">
              <a:off x="2815884" y="3922222"/>
              <a:ext cx="325438" cy="76200"/>
            </a:xfrm>
            <a:custGeom>
              <a:avLst/>
              <a:gdLst>
                <a:gd name="T0" fmla="*/ 0 w 240"/>
                <a:gd name="T1" fmla="*/ 48 h 56"/>
                <a:gd name="T2" fmla="*/ 144 w 240"/>
                <a:gd name="T3" fmla="*/ 48 h 56"/>
                <a:gd name="T4" fmla="*/ 240 w 240"/>
                <a:gd name="T5" fmla="*/ 0 h 56"/>
                <a:gd name="T6" fmla="*/ 0 60000 65536"/>
                <a:gd name="T7" fmla="*/ 0 60000 65536"/>
                <a:gd name="T8" fmla="*/ 0 60000 65536"/>
                <a:gd name="T9" fmla="*/ 0 w 240"/>
                <a:gd name="T10" fmla="*/ 0 h 56"/>
                <a:gd name="T11" fmla="*/ 240 w 240"/>
                <a:gd name="T12" fmla="*/ 56 h 56"/>
              </a:gdLst>
              <a:ahLst/>
              <a:cxnLst>
                <a:cxn ang="T6">
                  <a:pos x="T0" y="T1"/>
                </a:cxn>
                <a:cxn ang="T7">
                  <a:pos x="T2" y="T3"/>
                </a:cxn>
                <a:cxn ang="T8">
                  <a:pos x="T4" y="T5"/>
                </a:cxn>
              </a:cxnLst>
              <a:rect l="T9" t="T10" r="T11" b="T12"/>
              <a:pathLst>
                <a:path w="240" h="56">
                  <a:moveTo>
                    <a:pt x="0" y="48"/>
                  </a:moveTo>
                  <a:cubicBezTo>
                    <a:pt x="52" y="52"/>
                    <a:pt x="104" y="56"/>
                    <a:pt x="144" y="48"/>
                  </a:cubicBezTo>
                  <a:cubicBezTo>
                    <a:pt x="184" y="40"/>
                    <a:pt x="212" y="20"/>
                    <a:pt x="240" y="0"/>
                  </a:cubicBezTo>
                </a:path>
              </a:pathLst>
            </a:custGeom>
            <a:noFill/>
            <a:ln w="19050">
              <a:solidFill>
                <a:schemeClr val="accent4"/>
              </a:solidFill>
              <a:round/>
              <a:headEnd/>
              <a:tailEnd type="arrow" w="med" len="med"/>
            </a:ln>
          </p:spPr>
          <p:txBody>
            <a:bodyPr wrap="none" anchor="ctr">
              <a:prstTxWarp prst="textNoShape">
                <a:avLst/>
              </a:prstTxWarp>
            </a:bodyPr>
            <a:lstStyle/>
            <a:p>
              <a:endParaRPr lang="en-US"/>
            </a:p>
          </p:txBody>
        </p:sp>
        <p:sp>
          <p:nvSpPr>
            <p:cNvPr id="26" name="Freeform 42"/>
            <p:cNvSpPr>
              <a:spLocks/>
            </p:cNvSpPr>
            <p:nvPr/>
          </p:nvSpPr>
          <p:spPr bwMode="auto">
            <a:xfrm rot="10800000">
              <a:off x="2562757" y="2177322"/>
              <a:ext cx="1305639" cy="181443"/>
            </a:xfrm>
            <a:custGeom>
              <a:avLst/>
              <a:gdLst>
                <a:gd name="T0" fmla="*/ 0 w 1008"/>
                <a:gd name="T1" fmla="*/ 152 h 152"/>
                <a:gd name="T2" fmla="*/ 480 w 1008"/>
                <a:gd name="T3" fmla="*/ 8 h 152"/>
                <a:gd name="T4" fmla="*/ 1008 w 1008"/>
                <a:gd name="T5" fmla="*/ 104 h 152"/>
                <a:gd name="T6" fmla="*/ 0 60000 65536"/>
                <a:gd name="T7" fmla="*/ 0 60000 65536"/>
                <a:gd name="T8" fmla="*/ 0 60000 65536"/>
                <a:gd name="T9" fmla="*/ 0 w 1008"/>
                <a:gd name="T10" fmla="*/ 0 h 152"/>
                <a:gd name="T11" fmla="*/ 1008 w 1008"/>
                <a:gd name="T12" fmla="*/ 152 h 152"/>
              </a:gdLst>
              <a:ahLst/>
              <a:cxnLst>
                <a:cxn ang="T6">
                  <a:pos x="T0" y="T1"/>
                </a:cxn>
                <a:cxn ang="T7">
                  <a:pos x="T2" y="T3"/>
                </a:cxn>
                <a:cxn ang="T8">
                  <a:pos x="T4" y="T5"/>
                </a:cxn>
              </a:cxnLst>
              <a:rect l="T9" t="T10" r="T11" b="T12"/>
              <a:pathLst>
                <a:path w="1008" h="152">
                  <a:moveTo>
                    <a:pt x="0" y="152"/>
                  </a:moveTo>
                  <a:cubicBezTo>
                    <a:pt x="156" y="84"/>
                    <a:pt x="312" y="16"/>
                    <a:pt x="480" y="8"/>
                  </a:cubicBezTo>
                  <a:cubicBezTo>
                    <a:pt x="648" y="0"/>
                    <a:pt x="828" y="52"/>
                    <a:pt x="1008" y="104"/>
                  </a:cubicBezTo>
                </a:path>
              </a:pathLst>
            </a:custGeom>
            <a:noFill/>
            <a:ln w="19050">
              <a:solidFill>
                <a:schemeClr val="accent4"/>
              </a:solidFill>
              <a:round/>
              <a:headEnd type="arrow"/>
              <a:tailEnd type="none" w="med" len="med"/>
            </a:ln>
          </p:spPr>
          <p:txBody>
            <a:bodyPr wrap="none" anchor="ctr">
              <a:prstTxWarp prst="textNoShape">
                <a:avLst/>
              </a:prstTxWarp>
            </a:bodyPr>
            <a:lstStyle/>
            <a:p>
              <a:endParaRPr lang="en-US"/>
            </a:p>
          </p:txBody>
        </p:sp>
        <p:sp>
          <p:nvSpPr>
            <p:cNvPr id="27" name="Freeform 95"/>
            <p:cNvSpPr>
              <a:spLocks/>
            </p:cNvSpPr>
            <p:nvPr/>
          </p:nvSpPr>
          <p:spPr bwMode="auto">
            <a:xfrm flipV="1">
              <a:off x="2685709" y="3749184"/>
              <a:ext cx="520700" cy="152400"/>
            </a:xfrm>
            <a:custGeom>
              <a:avLst/>
              <a:gdLst>
                <a:gd name="T0" fmla="*/ 0 w 384"/>
                <a:gd name="T1" fmla="*/ 96 h 112"/>
                <a:gd name="T2" fmla="*/ 192 w 384"/>
                <a:gd name="T3" fmla="*/ 96 h 112"/>
                <a:gd name="T4" fmla="*/ 384 w 384"/>
                <a:gd name="T5" fmla="*/ 0 h 112"/>
                <a:gd name="T6" fmla="*/ 0 60000 65536"/>
                <a:gd name="T7" fmla="*/ 0 60000 65536"/>
                <a:gd name="T8" fmla="*/ 0 60000 65536"/>
                <a:gd name="T9" fmla="*/ 0 w 384"/>
                <a:gd name="T10" fmla="*/ 0 h 112"/>
                <a:gd name="T11" fmla="*/ 384 w 384"/>
                <a:gd name="T12" fmla="*/ 112 h 112"/>
              </a:gdLst>
              <a:ahLst/>
              <a:cxnLst>
                <a:cxn ang="T6">
                  <a:pos x="T0" y="T1"/>
                </a:cxn>
                <a:cxn ang="T7">
                  <a:pos x="T2" y="T3"/>
                </a:cxn>
                <a:cxn ang="T8">
                  <a:pos x="T4" y="T5"/>
                </a:cxn>
              </a:cxnLst>
              <a:rect l="T9" t="T10" r="T11" b="T12"/>
              <a:pathLst>
                <a:path w="384" h="112">
                  <a:moveTo>
                    <a:pt x="0" y="96"/>
                  </a:moveTo>
                  <a:cubicBezTo>
                    <a:pt x="64" y="104"/>
                    <a:pt x="128" y="112"/>
                    <a:pt x="192" y="96"/>
                  </a:cubicBezTo>
                  <a:cubicBezTo>
                    <a:pt x="256" y="80"/>
                    <a:pt x="352" y="16"/>
                    <a:pt x="384" y="0"/>
                  </a:cubicBezTo>
                </a:path>
              </a:pathLst>
            </a:custGeom>
            <a:noFill/>
            <a:ln w="19050">
              <a:solidFill>
                <a:schemeClr val="accent4"/>
              </a:solidFill>
              <a:round/>
              <a:headEnd/>
              <a:tailEnd type="arrow" w="med" len="med"/>
            </a:ln>
          </p:spPr>
          <p:txBody>
            <a:bodyPr wrap="none" anchor="ctr">
              <a:prstTxWarp prst="textNoShape">
                <a:avLst/>
              </a:prstTxWarp>
            </a:bodyPr>
            <a:lstStyle/>
            <a:p>
              <a:endParaRPr lang="en-US"/>
            </a:p>
          </p:txBody>
        </p:sp>
      </p:grpSp>
      <p:cxnSp>
        <p:nvCxnSpPr>
          <p:cNvPr id="29" name="Straight Connector 28"/>
          <p:cNvCxnSpPr/>
          <p:nvPr/>
        </p:nvCxnSpPr>
        <p:spPr>
          <a:xfrm flipH="1" flipV="1">
            <a:off x="2676000" y="4493714"/>
            <a:ext cx="2658278" cy="1443"/>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flipH="1" flipV="1">
            <a:off x="2676000" y="5255763"/>
            <a:ext cx="2658278" cy="1443"/>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flipH="1" flipV="1">
            <a:off x="6857722" y="4492270"/>
            <a:ext cx="2658278" cy="1443"/>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flipH="1" flipV="1">
            <a:off x="6857722" y="5256486"/>
            <a:ext cx="2658278" cy="1443"/>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33" name="Freeform 11"/>
          <p:cNvSpPr>
            <a:spLocks/>
          </p:cNvSpPr>
          <p:nvPr/>
        </p:nvSpPr>
        <p:spPr bwMode="auto">
          <a:xfrm>
            <a:off x="5334278" y="5257206"/>
            <a:ext cx="1523444" cy="1039159"/>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12700">
            <a:solidFill>
              <a:srgbClr val="404040"/>
            </a:solidFill>
            <a:round/>
            <a:headEnd/>
            <a:tailEnd/>
          </a:ln>
        </p:spPr>
        <p:txBody>
          <a:bodyPr wrap="none" anchor="ctr">
            <a:prstTxWarp prst="textNoShape">
              <a:avLst/>
            </a:prstTxWarp>
          </a:bodyPr>
          <a:lstStyle/>
          <a:p>
            <a:endParaRPr lang="en-US"/>
          </a:p>
        </p:txBody>
      </p:sp>
      <p:sp>
        <p:nvSpPr>
          <p:cNvPr id="34" name="Freeform 16"/>
          <p:cNvSpPr>
            <a:spLocks/>
          </p:cNvSpPr>
          <p:nvPr/>
        </p:nvSpPr>
        <p:spPr bwMode="auto">
          <a:xfrm flipV="1">
            <a:off x="5334278" y="3456000"/>
            <a:ext cx="1523444" cy="1039159"/>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12700">
            <a:solidFill>
              <a:schemeClr val="accent4">
                <a:lumMod val="50000"/>
              </a:schemeClr>
            </a:solidFill>
            <a:round/>
            <a:headEnd/>
            <a:tailEnd/>
          </a:ln>
        </p:spPr>
        <p:txBody>
          <a:bodyPr wrap="none" anchor="ctr">
            <a:prstTxWarp prst="textNoShape">
              <a:avLst/>
            </a:prstTxWarp>
          </a:bodyPr>
          <a:lstStyle/>
          <a:p>
            <a:endParaRPr lang="en-US"/>
          </a:p>
        </p:txBody>
      </p:sp>
      <p:grpSp>
        <p:nvGrpSpPr>
          <p:cNvPr id="35" name="Group 123"/>
          <p:cNvGrpSpPr/>
          <p:nvPr/>
        </p:nvGrpSpPr>
        <p:grpSpPr>
          <a:xfrm>
            <a:off x="2723166" y="4734629"/>
            <a:ext cx="6729684" cy="335739"/>
            <a:chOff x="2305525" y="5833839"/>
            <a:chExt cx="4719820" cy="167881"/>
          </a:xfrm>
        </p:grpSpPr>
        <p:grpSp>
          <p:nvGrpSpPr>
            <p:cNvPr id="36" name="Group 116"/>
            <p:cNvGrpSpPr/>
            <p:nvPr/>
          </p:nvGrpSpPr>
          <p:grpSpPr>
            <a:xfrm>
              <a:off x="2305525" y="5833839"/>
              <a:ext cx="975192" cy="167881"/>
              <a:chOff x="2305525" y="5833839"/>
              <a:chExt cx="975192" cy="167881"/>
            </a:xfrm>
          </p:grpSpPr>
          <p:sp>
            <p:nvSpPr>
              <p:cNvPr id="41" name="Freeform 40"/>
              <p:cNvSpPr/>
              <p:nvPr/>
            </p:nvSpPr>
            <p:spPr>
              <a:xfrm flipH="1">
                <a:off x="2612913" y="5833839"/>
                <a:ext cx="667804" cy="167881"/>
              </a:xfrm>
              <a:custGeom>
                <a:avLst/>
                <a:gdLst>
                  <a:gd name="connsiteX0" fmla="*/ 0 w 667804"/>
                  <a:gd name="connsiteY0" fmla="*/ 155107 h 167881"/>
                  <a:gd name="connsiteX1" fmla="*/ 98528 w 667804"/>
                  <a:gd name="connsiteY1" fmla="*/ 1825 h 167881"/>
                  <a:gd name="connsiteX2" fmla="*/ 197057 w 667804"/>
                  <a:gd name="connsiteY2" fmla="*/ 144158 h 167881"/>
                  <a:gd name="connsiteX3" fmla="*/ 306533 w 667804"/>
                  <a:gd name="connsiteY3" fmla="*/ 12774 h 167881"/>
                  <a:gd name="connsiteX4" fmla="*/ 394114 w 667804"/>
                  <a:gd name="connsiteY4" fmla="*/ 155107 h 167881"/>
                  <a:gd name="connsiteX5" fmla="*/ 470747 w 667804"/>
                  <a:gd name="connsiteY5" fmla="*/ 89415 h 167881"/>
                  <a:gd name="connsiteX6" fmla="*/ 558328 w 667804"/>
                  <a:gd name="connsiteY6" fmla="*/ 56569 h 167881"/>
                  <a:gd name="connsiteX7" fmla="*/ 667804 w 667804"/>
                  <a:gd name="connsiteY7" fmla="*/ 45620 h 167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7804" h="167881">
                    <a:moveTo>
                      <a:pt x="0" y="155107"/>
                    </a:moveTo>
                    <a:cubicBezTo>
                      <a:pt x="32842" y="79378"/>
                      <a:pt x="65685" y="3650"/>
                      <a:pt x="98528" y="1825"/>
                    </a:cubicBezTo>
                    <a:cubicBezTo>
                      <a:pt x="131371" y="0"/>
                      <a:pt x="162390" y="142333"/>
                      <a:pt x="197057" y="144158"/>
                    </a:cubicBezTo>
                    <a:cubicBezTo>
                      <a:pt x="231724" y="145983"/>
                      <a:pt x="273690" y="10949"/>
                      <a:pt x="306533" y="12774"/>
                    </a:cubicBezTo>
                    <a:cubicBezTo>
                      <a:pt x="339376" y="14599"/>
                      <a:pt x="366745" y="142334"/>
                      <a:pt x="394114" y="155107"/>
                    </a:cubicBezTo>
                    <a:cubicBezTo>
                      <a:pt x="421483" y="167881"/>
                      <a:pt x="443378" y="105838"/>
                      <a:pt x="470747" y="89415"/>
                    </a:cubicBezTo>
                    <a:cubicBezTo>
                      <a:pt x="498116" y="72992"/>
                      <a:pt x="525485" y="63868"/>
                      <a:pt x="558328" y="56569"/>
                    </a:cubicBezTo>
                    <a:cubicBezTo>
                      <a:pt x="591171" y="49270"/>
                      <a:pt x="629487" y="47445"/>
                      <a:pt x="667804" y="45620"/>
                    </a:cubicBezTo>
                  </a:path>
                </a:pathLst>
              </a:custGeom>
              <a:ln w="25400">
                <a:solidFill>
                  <a:srgbClr val="7030A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42" name="Straight Arrow Connector 41"/>
              <p:cNvCxnSpPr/>
              <p:nvPr/>
            </p:nvCxnSpPr>
            <p:spPr>
              <a:xfrm flipH="1">
                <a:off x="2305525" y="5876283"/>
                <a:ext cx="307388" cy="1588"/>
              </a:xfrm>
              <a:prstGeom prst="straightConnector1">
                <a:avLst/>
              </a:prstGeom>
              <a:ln w="25400">
                <a:solidFill>
                  <a:srgbClr val="7030A0"/>
                </a:solidFill>
                <a:tailEnd type="arrow"/>
              </a:ln>
            </p:spPr>
            <p:style>
              <a:lnRef idx="2">
                <a:schemeClr val="accent1"/>
              </a:lnRef>
              <a:fillRef idx="0">
                <a:schemeClr val="accent1"/>
              </a:fillRef>
              <a:effectRef idx="1">
                <a:schemeClr val="accent1"/>
              </a:effectRef>
              <a:fontRef idx="minor">
                <a:schemeClr val="tx1"/>
              </a:fontRef>
            </p:style>
          </p:cxnSp>
        </p:grpSp>
        <p:grpSp>
          <p:nvGrpSpPr>
            <p:cNvPr id="38" name="Group 117"/>
            <p:cNvGrpSpPr/>
            <p:nvPr/>
          </p:nvGrpSpPr>
          <p:grpSpPr>
            <a:xfrm flipH="1">
              <a:off x="6050153" y="5833839"/>
              <a:ext cx="975192" cy="167881"/>
              <a:chOff x="2189126" y="5833839"/>
              <a:chExt cx="975192" cy="167881"/>
            </a:xfrm>
          </p:grpSpPr>
          <p:sp>
            <p:nvSpPr>
              <p:cNvPr id="39" name="Freeform 38"/>
              <p:cNvSpPr/>
              <p:nvPr/>
            </p:nvSpPr>
            <p:spPr>
              <a:xfrm flipH="1">
                <a:off x="2496514" y="5833839"/>
                <a:ext cx="667804" cy="167881"/>
              </a:xfrm>
              <a:custGeom>
                <a:avLst/>
                <a:gdLst>
                  <a:gd name="connsiteX0" fmla="*/ 0 w 667804"/>
                  <a:gd name="connsiteY0" fmla="*/ 155107 h 167881"/>
                  <a:gd name="connsiteX1" fmla="*/ 98528 w 667804"/>
                  <a:gd name="connsiteY1" fmla="*/ 1825 h 167881"/>
                  <a:gd name="connsiteX2" fmla="*/ 197057 w 667804"/>
                  <a:gd name="connsiteY2" fmla="*/ 144158 h 167881"/>
                  <a:gd name="connsiteX3" fmla="*/ 306533 w 667804"/>
                  <a:gd name="connsiteY3" fmla="*/ 12774 h 167881"/>
                  <a:gd name="connsiteX4" fmla="*/ 394114 w 667804"/>
                  <a:gd name="connsiteY4" fmla="*/ 155107 h 167881"/>
                  <a:gd name="connsiteX5" fmla="*/ 470747 w 667804"/>
                  <a:gd name="connsiteY5" fmla="*/ 89415 h 167881"/>
                  <a:gd name="connsiteX6" fmla="*/ 558328 w 667804"/>
                  <a:gd name="connsiteY6" fmla="*/ 56569 h 167881"/>
                  <a:gd name="connsiteX7" fmla="*/ 667804 w 667804"/>
                  <a:gd name="connsiteY7" fmla="*/ 45620 h 167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7804" h="167881">
                    <a:moveTo>
                      <a:pt x="0" y="155107"/>
                    </a:moveTo>
                    <a:cubicBezTo>
                      <a:pt x="32842" y="79378"/>
                      <a:pt x="65685" y="3650"/>
                      <a:pt x="98528" y="1825"/>
                    </a:cubicBezTo>
                    <a:cubicBezTo>
                      <a:pt x="131371" y="0"/>
                      <a:pt x="162390" y="142333"/>
                      <a:pt x="197057" y="144158"/>
                    </a:cubicBezTo>
                    <a:cubicBezTo>
                      <a:pt x="231724" y="145983"/>
                      <a:pt x="273690" y="10949"/>
                      <a:pt x="306533" y="12774"/>
                    </a:cubicBezTo>
                    <a:cubicBezTo>
                      <a:pt x="339376" y="14599"/>
                      <a:pt x="366745" y="142334"/>
                      <a:pt x="394114" y="155107"/>
                    </a:cubicBezTo>
                    <a:cubicBezTo>
                      <a:pt x="421483" y="167881"/>
                      <a:pt x="443378" y="105838"/>
                      <a:pt x="470747" y="89415"/>
                    </a:cubicBezTo>
                    <a:cubicBezTo>
                      <a:pt x="498116" y="72992"/>
                      <a:pt x="525485" y="63868"/>
                      <a:pt x="558328" y="56569"/>
                    </a:cubicBezTo>
                    <a:cubicBezTo>
                      <a:pt x="591171" y="49270"/>
                      <a:pt x="629487" y="47445"/>
                      <a:pt x="667804" y="45620"/>
                    </a:cubicBezTo>
                  </a:path>
                </a:pathLst>
              </a:custGeom>
              <a:ln w="25400">
                <a:solidFill>
                  <a:srgbClr val="7030A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40" name="Straight Arrow Connector 39"/>
              <p:cNvCxnSpPr/>
              <p:nvPr/>
            </p:nvCxnSpPr>
            <p:spPr>
              <a:xfrm flipH="1">
                <a:off x="2189126" y="5876283"/>
                <a:ext cx="307388" cy="1588"/>
              </a:xfrm>
              <a:prstGeom prst="straightConnector1">
                <a:avLst/>
              </a:prstGeom>
              <a:ln w="25400">
                <a:solidFill>
                  <a:srgbClr val="7030A0"/>
                </a:solidFill>
                <a:tailEnd type="arrow"/>
              </a:ln>
            </p:spPr>
            <p:style>
              <a:lnRef idx="2">
                <a:schemeClr val="accent1"/>
              </a:lnRef>
              <a:fillRef idx="0">
                <a:schemeClr val="accent1"/>
              </a:fillRef>
              <a:effectRef idx="1">
                <a:schemeClr val="accent1"/>
              </a:effectRef>
              <a:fontRef idx="minor">
                <a:schemeClr val="tx1"/>
              </a:fontRef>
            </p:style>
          </p:cxnSp>
        </p:grpSp>
      </p:grpSp>
      <p:grpSp>
        <p:nvGrpSpPr>
          <p:cNvPr id="43" name="Group 127"/>
          <p:cNvGrpSpPr/>
          <p:nvPr/>
        </p:nvGrpSpPr>
        <p:grpSpPr>
          <a:xfrm>
            <a:off x="5394739" y="4790970"/>
            <a:ext cx="881233" cy="154370"/>
            <a:chOff x="4050969" y="5857324"/>
            <a:chExt cx="703654" cy="123263"/>
          </a:xfrm>
        </p:grpSpPr>
        <p:sp>
          <p:nvSpPr>
            <p:cNvPr id="44" name="Oval 18"/>
            <p:cNvSpPr>
              <a:spLocks noChangeAspect="1" noChangeArrowheads="1"/>
            </p:cNvSpPr>
            <p:nvPr/>
          </p:nvSpPr>
          <p:spPr bwMode="auto">
            <a:xfrm>
              <a:off x="4050969" y="5857324"/>
              <a:ext cx="164392" cy="123263"/>
            </a:xfrm>
            <a:prstGeom prst="ellipse">
              <a:avLst/>
            </a:prstGeom>
            <a:solidFill>
              <a:schemeClr val="accent2">
                <a:alpha val="40000"/>
              </a:schemeClr>
            </a:solidFill>
            <a:ln w="28575">
              <a:solidFill>
                <a:schemeClr val="accent2">
                  <a:lumMod val="75000"/>
                </a:schemeClr>
              </a:solidFill>
              <a:round/>
              <a:headEnd/>
              <a:tailEnd/>
            </a:ln>
          </p:spPr>
          <p:txBody>
            <a:bodyPr wrap="none" anchor="ctr">
              <a:prstTxWarp prst="textNoShape">
                <a:avLst/>
              </a:prstTxWarp>
            </a:bodyPr>
            <a:lstStyle/>
            <a:p>
              <a:endParaRPr lang="en-US"/>
            </a:p>
          </p:txBody>
        </p:sp>
        <p:cxnSp>
          <p:nvCxnSpPr>
            <p:cNvPr id="45" name="Straight Arrow Connector 44"/>
            <p:cNvCxnSpPr/>
            <p:nvPr/>
          </p:nvCxnSpPr>
          <p:spPr>
            <a:xfrm rot="16200000" flipH="1">
              <a:off x="4485291" y="5653922"/>
              <a:ext cx="2496" cy="536169"/>
            </a:xfrm>
            <a:prstGeom prst="straightConnector1">
              <a:avLst/>
            </a:prstGeom>
            <a:ln w="25400" cap="flat" cmpd="sng" algn="ctr">
              <a:solidFill>
                <a:schemeClr val="accent2">
                  <a:lumMod val="75000"/>
                </a:schemeClr>
              </a:solidFill>
              <a:prstDash val="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grpSp>
      <p:grpSp>
        <p:nvGrpSpPr>
          <p:cNvPr id="49" name="Group 122"/>
          <p:cNvGrpSpPr>
            <a:grpSpLocks noChangeAspect="1"/>
          </p:cNvGrpSpPr>
          <p:nvPr/>
        </p:nvGrpSpPr>
        <p:grpSpPr>
          <a:xfrm>
            <a:off x="5334270" y="3466734"/>
            <a:ext cx="1523447" cy="2840366"/>
            <a:chOff x="4299657" y="5309244"/>
            <a:chExt cx="835846" cy="1558383"/>
          </a:xfrm>
        </p:grpSpPr>
        <p:sp>
          <p:nvSpPr>
            <p:cNvPr id="50" name="Freeform 16"/>
            <p:cNvSpPr>
              <a:spLocks/>
            </p:cNvSpPr>
            <p:nvPr/>
          </p:nvSpPr>
          <p:spPr bwMode="auto">
            <a:xfrm flipV="1">
              <a:off x="4299657" y="5309244"/>
              <a:ext cx="835846" cy="570140"/>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50800" cap="flat" cmpd="sng" algn="ctr">
              <a:solidFill>
                <a:schemeClr val="accent1"/>
              </a:solidFill>
              <a:prstDash val="solid"/>
              <a:round/>
              <a:headEnd type="none" w="med" len="med"/>
              <a:tailEnd type="none" w="med" len="med"/>
            </a:ln>
          </p:spPr>
          <p:txBody>
            <a:bodyPr wrap="none" anchor="ctr">
              <a:prstTxWarp prst="textNoShape">
                <a:avLst/>
              </a:prstTxWarp>
            </a:bodyPr>
            <a:lstStyle/>
            <a:p>
              <a:endParaRPr lang="en-US"/>
            </a:p>
          </p:txBody>
        </p:sp>
        <p:sp>
          <p:nvSpPr>
            <p:cNvPr id="51" name="Freeform 11"/>
            <p:cNvSpPr>
              <a:spLocks/>
            </p:cNvSpPr>
            <p:nvPr/>
          </p:nvSpPr>
          <p:spPr bwMode="auto">
            <a:xfrm>
              <a:off x="4299657" y="6297487"/>
              <a:ext cx="835846" cy="570140"/>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50800" cap="flat" cmpd="sng" algn="ctr">
              <a:solidFill>
                <a:schemeClr val="accent1"/>
              </a:solidFill>
              <a:prstDash val="solid"/>
              <a:round/>
              <a:headEnd type="none" w="med" len="med"/>
              <a:tailEnd type="none" w="med" len="med"/>
            </a:ln>
          </p:spPr>
          <p:txBody>
            <a:bodyPr wrap="none" anchor="ctr">
              <a:prstTxWarp prst="textNoShape">
                <a:avLst/>
              </a:prstTxWarp>
            </a:bodyPr>
            <a:lstStyle/>
            <a:p>
              <a:endParaRPr lang="en-US"/>
            </a:p>
          </p:txBody>
        </p:sp>
      </p:grpSp>
    </p:spTree>
    <p:extLst>
      <p:ext uri="{BB962C8B-B14F-4D97-AF65-F5344CB8AC3E}">
        <p14:creationId xmlns:p14="http://schemas.microsoft.com/office/powerpoint/2010/main" val="1158643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fade">
                                      <p:cBhvr>
                                        <p:cTn id="18" dur="500"/>
                                        <p:tgtEl>
                                          <p:spTgt spid="4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500"/>
                                        <p:tgtEl>
                                          <p:spTgt spid="3">
                                            <p:txEl>
                                              <p:pRg st="3" end="3"/>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fade">
                                      <p:cBhvr>
                                        <p:cTn id="26" dur="500"/>
                                        <p:tgtEl>
                                          <p:spTgt spid="4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500"/>
                                        <p:tgtEl>
                                          <p:spTgt spid="3">
                                            <p:txEl>
                                              <p:pRg st="4" end="4"/>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energy balance</a:t>
            </a:r>
          </a:p>
        </p:txBody>
      </p:sp>
      <p:sp>
        <p:nvSpPr>
          <p:cNvPr id="3" name="Content Placeholder 2"/>
          <p:cNvSpPr>
            <a:spLocks noGrp="1"/>
          </p:cNvSpPr>
          <p:nvPr>
            <p:ph idx="1"/>
          </p:nvPr>
        </p:nvSpPr>
        <p:spPr>
          <a:xfrm>
            <a:off x="336000" y="1692000"/>
            <a:ext cx="11520000" cy="2880000"/>
          </a:xfrm>
        </p:spPr>
        <p:txBody>
          <a:bodyPr>
            <a:noAutofit/>
          </a:bodyPr>
          <a:lstStyle/>
          <a:p>
            <a:pPr marL="417150" lvl="1" indent="-342900" algn="just">
              <a:spcBef>
                <a:spcPct val="20000"/>
              </a:spcBef>
              <a:defRPr/>
            </a:pPr>
            <a:r>
              <a:rPr lang="en-US" dirty="0"/>
              <a:t>In the global energy balance, the energy lost by the source splits into: </a:t>
            </a:r>
          </a:p>
          <a:p>
            <a:pPr marL="760050" lvl="2" indent="-342900" algn="just">
              <a:spcBef>
                <a:spcPct val="20000"/>
              </a:spcBef>
              <a:buFont typeface="Courier New" panose="02070309020205020404" pitchFamily="49" charset="0"/>
              <a:buChar char="o"/>
              <a:defRPr/>
            </a:pPr>
            <a:r>
              <a:rPr lang="en-US" dirty="0"/>
              <a:t>Electromagnetic energy of the </a:t>
            </a:r>
            <a:r>
              <a:rPr lang="en-US" b="1" dirty="0">
                <a:solidFill>
                  <a:schemeClr val="accent4">
                    <a:lumMod val="75000"/>
                  </a:schemeClr>
                </a:solidFill>
              </a:rPr>
              <a:t>modes that remain trapped</a:t>
            </a:r>
            <a:r>
              <a:rPr lang="en-US" dirty="0"/>
              <a:t> in the object</a:t>
            </a:r>
          </a:p>
          <a:p>
            <a:pPr marL="1102950" lvl="3" indent="-342900" algn="just">
              <a:spcBef>
                <a:spcPct val="20000"/>
              </a:spcBef>
              <a:buFont typeface="Calibri" panose="020F0502020204030204" pitchFamily="34" charset="0"/>
              <a:buChar char="→"/>
              <a:defRPr/>
            </a:pPr>
            <a:r>
              <a:rPr lang="en-US" dirty="0"/>
              <a:t>Partly dissipated on </a:t>
            </a:r>
            <a:r>
              <a:rPr lang="en-US" b="1" dirty="0" err="1">
                <a:solidFill>
                  <a:schemeClr val="accent1"/>
                </a:solidFill>
              </a:rPr>
              <a:t>lossy</a:t>
            </a:r>
            <a:r>
              <a:rPr lang="en-US" b="1" dirty="0">
                <a:solidFill>
                  <a:schemeClr val="accent1"/>
                </a:solidFill>
              </a:rPr>
              <a:t> walls</a:t>
            </a:r>
            <a:r>
              <a:rPr lang="en-US" dirty="0"/>
              <a:t> or into purposely designed inserts or HOM absorbers</a:t>
            </a:r>
          </a:p>
          <a:p>
            <a:pPr marL="1102950" lvl="3" indent="-342900" algn="just">
              <a:spcBef>
                <a:spcPct val="20000"/>
              </a:spcBef>
              <a:buFont typeface="Calibri" panose="020F0502020204030204" pitchFamily="34" charset="0"/>
              <a:buChar char="→"/>
              <a:defRPr/>
            </a:pPr>
            <a:r>
              <a:rPr lang="en-US" dirty="0"/>
              <a:t>Partly transferred to</a:t>
            </a:r>
            <a:r>
              <a:rPr lang="en-US" b="1" dirty="0">
                <a:solidFill>
                  <a:schemeClr val="accent2"/>
                </a:solidFill>
              </a:rPr>
              <a:t> following particles </a:t>
            </a:r>
            <a:r>
              <a:rPr lang="en-US" dirty="0"/>
              <a:t>(or the same particle over successive turns), possibly feeding into an instability! </a:t>
            </a:r>
          </a:p>
          <a:p>
            <a:pPr marL="760050" lvl="2" indent="-342900" algn="just">
              <a:spcBef>
                <a:spcPct val="20000"/>
              </a:spcBef>
              <a:buFont typeface="Courier New" panose="02070309020205020404" pitchFamily="49" charset="0"/>
              <a:buChar char="o"/>
              <a:defRPr/>
            </a:pPr>
            <a:r>
              <a:rPr lang="en-US" dirty="0"/>
              <a:t>Electromagnetic energy of </a:t>
            </a:r>
            <a:r>
              <a:rPr lang="en-US" b="1" dirty="0">
                <a:solidFill>
                  <a:srgbClr val="7030A0"/>
                </a:solidFill>
              </a:rPr>
              <a:t>modes that propagate</a:t>
            </a:r>
            <a:r>
              <a:rPr lang="en-US" dirty="0"/>
              <a:t> down the beam chamber (above cut-off), eventually lost on surrounding </a:t>
            </a:r>
            <a:r>
              <a:rPr lang="en-US" dirty="0" err="1"/>
              <a:t>lossy</a:t>
            </a:r>
            <a:r>
              <a:rPr lang="en-US" dirty="0"/>
              <a:t> materials </a:t>
            </a:r>
          </a:p>
        </p:txBody>
      </p:sp>
      <p:sp>
        <p:nvSpPr>
          <p:cNvPr id="4" name="Date Placeholder 3"/>
          <p:cNvSpPr>
            <a:spLocks noGrp="1"/>
          </p:cNvSpPr>
          <p:nvPr>
            <p:ph type="dt" sz="half" idx="10"/>
          </p:nvPr>
        </p:nvSpPr>
        <p:spPr>
          <a:prstGeom prst="rect">
            <a:avLst/>
          </a:prstGeom>
        </p:spPr>
        <p:txBody>
          <a:bodyPr/>
          <a:lstStyle/>
          <a:p>
            <a:r>
              <a:rPr lang="de-CH"/>
              <a:t>28. September 2022</a:t>
            </a:r>
            <a:endParaRPr lang="en-US" dirty="0"/>
          </a:p>
        </p:txBody>
      </p:sp>
      <p:sp>
        <p:nvSpPr>
          <p:cNvPr id="5" name="Footer Placeholder 4"/>
          <p:cNvSpPr>
            <a:spLocks noGrp="1"/>
          </p:cNvSpPr>
          <p:nvPr>
            <p:ph type="ftr" sz="quarter" idx="11"/>
          </p:nvPr>
        </p:nvSpPr>
        <p:spPr>
          <a:prstGeom prst="rect">
            <a:avLst/>
          </a:prstGeom>
        </p:spPr>
        <p:txBody>
          <a:bodyPr/>
          <a:lstStyle/>
          <a:p>
            <a:r>
              <a:rPr lang="fr-FR"/>
              <a:t>Kevin Li - Collective effects III - Kaunas</a:t>
            </a:r>
            <a:endParaRPr lang="en-US" dirty="0"/>
          </a:p>
        </p:txBody>
      </p:sp>
      <p:sp>
        <p:nvSpPr>
          <p:cNvPr id="6" name="Slide Number Placeholder 5"/>
          <p:cNvSpPr>
            <a:spLocks noGrp="1"/>
          </p:cNvSpPr>
          <p:nvPr>
            <p:ph type="sldNum" sz="quarter" idx="12"/>
          </p:nvPr>
        </p:nvSpPr>
        <p:spPr>
          <a:prstGeom prst="rect">
            <a:avLst/>
          </a:prstGeom>
        </p:spPr>
        <p:txBody>
          <a:bodyPr/>
          <a:lstStyle/>
          <a:p>
            <a:fld id="{17918391-D411-FE40-AAD7-861AE5233E0E}" type="slidenum">
              <a:rPr lang="en-US" smtClean="0"/>
              <a:pPr/>
              <a:t>23</a:t>
            </a:fld>
            <a:endParaRPr lang="en-US" dirty="0"/>
          </a:p>
        </p:txBody>
      </p:sp>
      <p:pic>
        <p:nvPicPr>
          <p:cNvPr id="8" name="Picture 7"/>
          <p:cNvPicPr>
            <a:picLocks noChangeAspect="1"/>
          </p:cNvPicPr>
          <p:nvPr>
            <p:custDataLst>
              <p:tags r:id="rId1"/>
            </p:custDataLst>
          </p:nvPr>
        </p:nvPicPr>
        <p:blipFill>
          <a:blip r:embed="rId4" cstate="print">
            <a:extLst>
              <a:ext uri="{28A0092B-C50C-407E-A947-70E740481C1C}">
                <a14:useLocalDpi xmlns:a14="http://schemas.microsoft.com/office/drawing/2010/main" val="0"/>
              </a:ext>
            </a:extLst>
          </a:blip>
          <a:stretch>
            <a:fillRect/>
          </a:stretch>
        </p:blipFill>
        <p:spPr>
          <a:xfrm>
            <a:off x="2172001" y="828000"/>
            <a:ext cx="4457347" cy="611790"/>
          </a:xfrm>
          <a:prstGeom prst="rect">
            <a:avLst/>
          </a:prstGeom>
        </p:spPr>
      </p:pic>
      <p:sp>
        <p:nvSpPr>
          <p:cNvPr id="16" name="TextBox 15"/>
          <p:cNvSpPr txBox="1"/>
          <p:nvPr/>
        </p:nvSpPr>
        <p:spPr>
          <a:xfrm>
            <a:off x="6924000" y="828000"/>
            <a:ext cx="3600000" cy="646331"/>
          </a:xfrm>
          <a:prstGeom prst="rect">
            <a:avLst/>
          </a:prstGeom>
          <a:noFill/>
        </p:spPr>
        <p:txBody>
          <a:bodyPr wrap="square" rtlCol="0">
            <a:spAutoFit/>
          </a:bodyPr>
          <a:lstStyle/>
          <a:p>
            <a:r>
              <a:rPr lang="en-US" dirty="0"/>
              <a:t>What happens to the energy lost by the source?</a:t>
            </a:r>
          </a:p>
        </p:txBody>
      </p:sp>
      <p:grpSp>
        <p:nvGrpSpPr>
          <p:cNvPr id="18" name="Group 94"/>
          <p:cNvGrpSpPr>
            <a:grpSpLocks noChangeAspect="1"/>
          </p:cNvGrpSpPr>
          <p:nvPr/>
        </p:nvGrpSpPr>
        <p:grpSpPr>
          <a:xfrm>
            <a:off x="5372246" y="3545363"/>
            <a:ext cx="1434001" cy="2660024"/>
            <a:chOff x="2555534" y="1448897"/>
            <a:chExt cx="1312862" cy="2549525"/>
          </a:xfrm>
        </p:grpSpPr>
        <p:sp>
          <p:nvSpPr>
            <p:cNvPr id="19" name="Freeform 90"/>
            <p:cNvSpPr>
              <a:spLocks/>
            </p:cNvSpPr>
            <p:nvPr/>
          </p:nvSpPr>
          <p:spPr bwMode="auto">
            <a:xfrm>
              <a:off x="2631734" y="1644159"/>
              <a:ext cx="639763" cy="228600"/>
            </a:xfrm>
            <a:custGeom>
              <a:avLst/>
              <a:gdLst>
                <a:gd name="T0" fmla="*/ 0 w 480"/>
                <a:gd name="T1" fmla="*/ 144 h 168"/>
                <a:gd name="T2" fmla="*/ 240 w 480"/>
                <a:gd name="T3" fmla="*/ 144 h 168"/>
                <a:gd name="T4" fmla="*/ 480 w 480"/>
                <a:gd name="T5" fmla="*/ 0 h 168"/>
                <a:gd name="T6" fmla="*/ 0 60000 65536"/>
                <a:gd name="T7" fmla="*/ 0 60000 65536"/>
                <a:gd name="T8" fmla="*/ 0 60000 65536"/>
                <a:gd name="T9" fmla="*/ 0 w 480"/>
                <a:gd name="T10" fmla="*/ 0 h 168"/>
                <a:gd name="T11" fmla="*/ 480 w 480"/>
                <a:gd name="T12" fmla="*/ 168 h 168"/>
              </a:gdLst>
              <a:ahLst/>
              <a:cxnLst>
                <a:cxn ang="T6">
                  <a:pos x="T0" y="T1"/>
                </a:cxn>
                <a:cxn ang="T7">
                  <a:pos x="T2" y="T3"/>
                </a:cxn>
                <a:cxn ang="T8">
                  <a:pos x="T4" y="T5"/>
                </a:cxn>
              </a:cxnLst>
              <a:rect l="T9" t="T10" r="T11" b="T12"/>
              <a:pathLst>
                <a:path w="480" h="168">
                  <a:moveTo>
                    <a:pt x="0" y="144"/>
                  </a:moveTo>
                  <a:cubicBezTo>
                    <a:pt x="80" y="156"/>
                    <a:pt x="160" y="168"/>
                    <a:pt x="240" y="144"/>
                  </a:cubicBezTo>
                  <a:cubicBezTo>
                    <a:pt x="320" y="120"/>
                    <a:pt x="440" y="24"/>
                    <a:pt x="480" y="0"/>
                  </a:cubicBezTo>
                </a:path>
              </a:pathLst>
            </a:custGeom>
            <a:noFill/>
            <a:ln w="19050">
              <a:solidFill>
                <a:schemeClr val="accent4"/>
              </a:solidFill>
              <a:round/>
              <a:headEnd/>
              <a:tailEnd type="arrow" w="med" len="med"/>
            </a:ln>
          </p:spPr>
          <p:txBody>
            <a:bodyPr wrap="none" anchor="ctr">
              <a:prstTxWarp prst="textNoShape">
                <a:avLst/>
              </a:prstTxWarp>
            </a:bodyPr>
            <a:lstStyle/>
            <a:p>
              <a:endParaRPr lang="en-US"/>
            </a:p>
          </p:txBody>
        </p:sp>
        <p:sp>
          <p:nvSpPr>
            <p:cNvPr id="20" name="Freeform 91"/>
            <p:cNvSpPr>
              <a:spLocks/>
            </p:cNvSpPr>
            <p:nvPr/>
          </p:nvSpPr>
          <p:spPr bwMode="auto">
            <a:xfrm>
              <a:off x="2685709" y="1513984"/>
              <a:ext cx="520700" cy="152400"/>
            </a:xfrm>
            <a:custGeom>
              <a:avLst/>
              <a:gdLst>
                <a:gd name="T0" fmla="*/ 0 w 384"/>
                <a:gd name="T1" fmla="*/ 96 h 112"/>
                <a:gd name="T2" fmla="*/ 192 w 384"/>
                <a:gd name="T3" fmla="*/ 96 h 112"/>
                <a:gd name="T4" fmla="*/ 384 w 384"/>
                <a:gd name="T5" fmla="*/ 0 h 112"/>
                <a:gd name="T6" fmla="*/ 0 60000 65536"/>
                <a:gd name="T7" fmla="*/ 0 60000 65536"/>
                <a:gd name="T8" fmla="*/ 0 60000 65536"/>
                <a:gd name="T9" fmla="*/ 0 w 384"/>
                <a:gd name="T10" fmla="*/ 0 h 112"/>
                <a:gd name="T11" fmla="*/ 384 w 384"/>
                <a:gd name="T12" fmla="*/ 112 h 112"/>
              </a:gdLst>
              <a:ahLst/>
              <a:cxnLst>
                <a:cxn ang="T6">
                  <a:pos x="T0" y="T1"/>
                </a:cxn>
                <a:cxn ang="T7">
                  <a:pos x="T2" y="T3"/>
                </a:cxn>
                <a:cxn ang="T8">
                  <a:pos x="T4" y="T5"/>
                </a:cxn>
              </a:cxnLst>
              <a:rect l="T9" t="T10" r="T11" b="T12"/>
              <a:pathLst>
                <a:path w="384" h="112">
                  <a:moveTo>
                    <a:pt x="0" y="96"/>
                  </a:moveTo>
                  <a:cubicBezTo>
                    <a:pt x="64" y="104"/>
                    <a:pt x="128" y="112"/>
                    <a:pt x="192" y="96"/>
                  </a:cubicBezTo>
                  <a:cubicBezTo>
                    <a:pt x="256" y="80"/>
                    <a:pt x="352" y="16"/>
                    <a:pt x="384" y="0"/>
                  </a:cubicBezTo>
                </a:path>
              </a:pathLst>
            </a:custGeom>
            <a:noFill/>
            <a:ln w="19050">
              <a:solidFill>
                <a:schemeClr val="accent4"/>
              </a:solidFill>
              <a:round/>
              <a:headEnd/>
              <a:tailEnd type="arrow" w="med" len="med"/>
            </a:ln>
          </p:spPr>
          <p:txBody>
            <a:bodyPr wrap="none" anchor="ctr">
              <a:prstTxWarp prst="textNoShape">
                <a:avLst/>
              </a:prstTxWarp>
            </a:bodyPr>
            <a:lstStyle/>
            <a:p>
              <a:endParaRPr lang="en-US"/>
            </a:p>
          </p:txBody>
        </p:sp>
        <p:sp>
          <p:nvSpPr>
            <p:cNvPr id="22" name="Freeform 92"/>
            <p:cNvSpPr>
              <a:spLocks/>
            </p:cNvSpPr>
            <p:nvPr/>
          </p:nvSpPr>
          <p:spPr bwMode="auto">
            <a:xfrm>
              <a:off x="2815884" y="1448897"/>
              <a:ext cx="325438" cy="76200"/>
            </a:xfrm>
            <a:custGeom>
              <a:avLst/>
              <a:gdLst>
                <a:gd name="T0" fmla="*/ 0 w 240"/>
                <a:gd name="T1" fmla="*/ 48 h 56"/>
                <a:gd name="T2" fmla="*/ 144 w 240"/>
                <a:gd name="T3" fmla="*/ 48 h 56"/>
                <a:gd name="T4" fmla="*/ 240 w 240"/>
                <a:gd name="T5" fmla="*/ 0 h 56"/>
                <a:gd name="T6" fmla="*/ 0 60000 65536"/>
                <a:gd name="T7" fmla="*/ 0 60000 65536"/>
                <a:gd name="T8" fmla="*/ 0 60000 65536"/>
                <a:gd name="T9" fmla="*/ 0 w 240"/>
                <a:gd name="T10" fmla="*/ 0 h 56"/>
                <a:gd name="T11" fmla="*/ 240 w 240"/>
                <a:gd name="T12" fmla="*/ 56 h 56"/>
              </a:gdLst>
              <a:ahLst/>
              <a:cxnLst>
                <a:cxn ang="T6">
                  <a:pos x="T0" y="T1"/>
                </a:cxn>
                <a:cxn ang="T7">
                  <a:pos x="T2" y="T3"/>
                </a:cxn>
                <a:cxn ang="T8">
                  <a:pos x="T4" y="T5"/>
                </a:cxn>
              </a:cxnLst>
              <a:rect l="T9" t="T10" r="T11" b="T12"/>
              <a:pathLst>
                <a:path w="240" h="56">
                  <a:moveTo>
                    <a:pt x="0" y="48"/>
                  </a:moveTo>
                  <a:cubicBezTo>
                    <a:pt x="52" y="52"/>
                    <a:pt x="104" y="56"/>
                    <a:pt x="144" y="48"/>
                  </a:cubicBezTo>
                  <a:cubicBezTo>
                    <a:pt x="184" y="40"/>
                    <a:pt x="212" y="20"/>
                    <a:pt x="240" y="0"/>
                  </a:cubicBezTo>
                </a:path>
              </a:pathLst>
            </a:custGeom>
            <a:noFill/>
            <a:ln w="19050">
              <a:solidFill>
                <a:schemeClr val="accent4"/>
              </a:solidFill>
              <a:round/>
              <a:headEnd/>
              <a:tailEnd type="arrow" w="med" len="med"/>
            </a:ln>
          </p:spPr>
          <p:txBody>
            <a:bodyPr wrap="none" anchor="ctr">
              <a:prstTxWarp prst="textNoShape">
                <a:avLst/>
              </a:prstTxWarp>
            </a:bodyPr>
            <a:lstStyle/>
            <a:p>
              <a:endParaRPr lang="en-US"/>
            </a:p>
          </p:txBody>
        </p:sp>
        <p:sp>
          <p:nvSpPr>
            <p:cNvPr id="23" name="Freeform 93"/>
            <p:cNvSpPr>
              <a:spLocks/>
            </p:cNvSpPr>
            <p:nvPr/>
          </p:nvSpPr>
          <p:spPr bwMode="auto">
            <a:xfrm rot="10800000" flipV="1">
              <a:off x="2555534" y="3141172"/>
              <a:ext cx="1299943" cy="215534"/>
            </a:xfrm>
            <a:custGeom>
              <a:avLst/>
              <a:gdLst>
                <a:gd name="T0" fmla="*/ 0 w 1008"/>
                <a:gd name="T1" fmla="*/ 152 h 152"/>
                <a:gd name="T2" fmla="*/ 480 w 1008"/>
                <a:gd name="T3" fmla="*/ 8 h 152"/>
                <a:gd name="T4" fmla="*/ 1008 w 1008"/>
                <a:gd name="T5" fmla="*/ 104 h 152"/>
                <a:gd name="T6" fmla="*/ 0 60000 65536"/>
                <a:gd name="T7" fmla="*/ 0 60000 65536"/>
                <a:gd name="T8" fmla="*/ 0 60000 65536"/>
                <a:gd name="T9" fmla="*/ 0 w 1008"/>
                <a:gd name="T10" fmla="*/ 0 h 152"/>
                <a:gd name="T11" fmla="*/ 1008 w 1008"/>
                <a:gd name="T12" fmla="*/ 152 h 152"/>
              </a:gdLst>
              <a:ahLst/>
              <a:cxnLst>
                <a:cxn ang="T6">
                  <a:pos x="T0" y="T1"/>
                </a:cxn>
                <a:cxn ang="T7">
                  <a:pos x="T2" y="T3"/>
                </a:cxn>
                <a:cxn ang="T8">
                  <a:pos x="T4" y="T5"/>
                </a:cxn>
              </a:cxnLst>
              <a:rect l="T9" t="T10" r="T11" b="T12"/>
              <a:pathLst>
                <a:path w="1008" h="152">
                  <a:moveTo>
                    <a:pt x="0" y="152"/>
                  </a:moveTo>
                  <a:cubicBezTo>
                    <a:pt x="156" y="84"/>
                    <a:pt x="312" y="16"/>
                    <a:pt x="480" y="8"/>
                  </a:cubicBezTo>
                  <a:cubicBezTo>
                    <a:pt x="648" y="0"/>
                    <a:pt x="828" y="52"/>
                    <a:pt x="1008" y="104"/>
                  </a:cubicBezTo>
                </a:path>
              </a:pathLst>
            </a:custGeom>
            <a:noFill/>
            <a:ln w="19050">
              <a:solidFill>
                <a:schemeClr val="accent4"/>
              </a:solidFill>
              <a:round/>
              <a:headEnd type="arrow"/>
              <a:tailEnd type="none" w="med" len="med"/>
            </a:ln>
          </p:spPr>
          <p:txBody>
            <a:bodyPr wrap="none" anchor="ctr">
              <a:prstTxWarp prst="textNoShape">
                <a:avLst/>
              </a:prstTxWarp>
            </a:bodyPr>
            <a:lstStyle/>
            <a:p>
              <a:endParaRPr lang="en-US"/>
            </a:p>
          </p:txBody>
        </p:sp>
        <p:sp>
          <p:nvSpPr>
            <p:cNvPr id="24" name="Freeform 94"/>
            <p:cNvSpPr>
              <a:spLocks/>
            </p:cNvSpPr>
            <p:nvPr/>
          </p:nvSpPr>
          <p:spPr bwMode="auto">
            <a:xfrm flipV="1">
              <a:off x="2620622" y="3596784"/>
              <a:ext cx="650875" cy="228600"/>
            </a:xfrm>
            <a:custGeom>
              <a:avLst/>
              <a:gdLst>
                <a:gd name="T0" fmla="*/ 0 w 480"/>
                <a:gd name="T1" fmla="*/ 144 h 168"/>
                <a:gd name="T2" fmla="*/ 240 w 480"/>
                <a:gd name="T3" fmla="*/ 144 h 168"/>
                <a:gd name="T4" fmla="*/ 480 w 480"/>
                <a:gd name="T5" fmla="*/ 0 h 168"/>
                <a:gd name="T6" fmla="*/ 0 60000 65536"/>
                <a:gd name="T7" fmla="*/ 0 60000 65536"/>
                <a:gd name="T8" fmla="*/ 0 60000 65536"/>
                <a:gd name="T9" fmla="*/ 0 w 480"/>
                <a:gd name="T10" fmla="*/ 0 h 168"/>
                <a:gd name="T11" fmla="*/ 480 w 480"/>
                <a:gd name="T12" fmla="*/ 168 h 168"/>
              </a:gdLst>
              <a:ahLst/>
              <a:cxnLst>
                <a:cxn ang="T6">
                  <a:pos x="T0" y="T1"/>
                </a:cxn>
                <a:cxn ang="T7">
                  <a:pos x="T2" y="T3"/>
                </a:cxn>
                <a:cxn ang="T8">
                  <a:pos x="T4" y="T5"/>
                </a:cxn>
              </a:cxnLst>
              <a:rect l="T9" t="T10" r="T11" b="T12"/>
              <a:pathLst>
                <a:path w="480" h="168">
                  <a:moveTo>
                    <a:pt x="0" y="144"/>
                  </a:moveTo>
                  <a:cubicBezTo>
                    <a:pt x="80" y="156"/>
                    <a:pt x="160" y="168"/>
                    <a:pt x="240" y="144"/>
                  </a:cubicBezTo>
                  <a:cubicBezTo>
                    <a:pt x="320" y="120"/>
                    <a:pt x="440" y="24"/>
                    <a:pt x="480" y="0"/>
                  </a:cubicBezTo>
                </a:path>
              </a:pathLst>
            </a:custGeom>
            <a:noFill/>
            <a:ln w="19050">
              <a:solidFill>
                <a:schemeClr val="accent4"/>
              </a:solidFill>
              <a:round/>
              <a:headEnd/>
              <a:tailEnd type="arrow" w="med" len="med"/>
            </a:ln>
          </p:spPr>
          <p:txBody>
            <a:bodyPr wrap="none" anchor="ctr">
              <a:prstTxWarp prst="textNoShape">
                <a:avLst/>
              </a:prstTxWarp>
            </a:bodyPr>
            <a:lstStyle/>
            <a:p>
              <a:endParaRPr lang="en-US"/>
            </a:p>
          </p:txBody>
        </p:sp>
        <p:sp>
          <p:nvSpPr>
            <p:cNvPr id="25" name="Freeform 96"/>
            <p:cNvSpPr>
              <a:spLocks/>
            </p:cNvSpPr>
            <p:nvPr/>
          </p:nvSpPr>
          <p:spPr bwMode="auto">
            <a:xfrm flipV="1">
              <a:off x="2815884" y="3922222"/>
              <a:ext cx="325438" cy="76200"/>
            </a:xfrm>
            <a:custGeom>
              <a:avLst/>
              <a:gdLst>
                <a:gd name="T0" fmla="*/ 0 w 240"/>
                <a:gd name="T1" fmla="*/ 48 h 56"/>
                <a:gd name="T2" fmla="*/ 144 w 240"/>
                <a:gd name="T3" fmla="*/ 48 h 56"/>
                <a:gd name="T4" fmla="*/ 240 w 240"/>
                <a:gd name="T5" fmla="*/ 0 h 56"/>
                <a:gd name="T6" fmla="*/ 0 60000 65536"/>
                <a:gd name="T7" fmla="*/ 0 60000 65536"/>
                <a:gd name="T8" fmla="*/ 0 60000 65536"/>
                <a:gd name="T9" fmla="*/ 0 w 240"/>
                <a:gd name="T10" fmla="*/ 0 h 56"/>
                <a:gd name="T11" fmla="*/ 240 w 240"/>
                <a:gd name="T12" fmla="*/ 56 h 56"/>
              </a:gdLst>
              <a:ahLst/>
              <a:cxnLst>
                <a:cxn ang="T6">
                  <a:pos x="T0" y="T1"/>
                </a:cxn>
                <a:cxn ang="T7">
                  <a:pos x="T2" y="T3"/>
                </a:cxn>
                <a:cxn ang="T8">
                  <a:pos x="T4" y="T5"/>
                </a:cxn>
              </a:cxnLst>
              <a:rect l="T9" t="T10" r="T11" b="T12"/>
              <a:pathLst>
                <a:path w="240" h="56">
                  <a:moveTo>
                    <a:pt x="0" y="48"/>
                  </a:moveTo>
                  <a:cubicBezTo>
                    <a:pt x="52" y="52"/>
                    <a:pt x="104" y="56"/>
                    <a:pt x="144" y="48"/>
                  </a:cubicBezTo>
                  <a:cubicBezTo>
                    <a:pt x="184" y="40"/>
                    <a:pt x="212" y="20"/>
                    <a:pt x="240" y="0"/>
                  </a:cubicBezTo>
                </a:path>
              </a:pathLst>
            </a:custGeom>
            <a:noFill/>
            <a:ln w="19050">
              <a:solidFill>
                <a:schemeClr val="accent4"/>
              </a:solidFill>
              <a:round/>
              <a:headEnd/>
              <a:tailEnd type="arrow" w="med" len="med"/>
            </a:ln>
          </p:spPr>
          <p:txBody>
            <a:bodyPr wrap="none" anchor="ctr">
              <a:prstTxWarp prst="textNoShape">
                <a:avLst/>
              </a:prstTxWarp>
            </a:bodyPr>
            <a:lstStyle/>
            <a:p>
              <a:endParaRPr lang="en-US"/>
            </a:p>
          </p:txBody>
        </p:sp>
        <p:sp>
          <p:nvSpPr>
            <p:cNvPr id="26" name="Freeform 42"/>
            <p:cNvSpPr>
              <a:spLocks/>
            </p:cNvSpPr>
            <p:nvPr/>
          </p:nvSpPr>
          <p:spPr bwMode="auto">
            <a:xfrm rot="10800000">
              <a:off x="2562757" y="2177322"/>
              <a:ext cx="1305639" cy="181443"/>
            </a:xfrm>
            <a:custGeom>
              <a:avLst/>
              <a:gdLst>
                <a:gd name="T0" fmla="*/ 0 w 1008"/>
                <a:gd name="T1" fmla="*/ 152 h 152"/>
                <a:gd name="T2" fmla="*/ 480 w 1008"/>
                <a:gd name="T3" fmla="*/ 8 h 152"/>
                <a:gd name="T4" fmla="*/ 1008 w 1008"/>
                <a:gd name="T5" fmla="*/ 104 h 152"/>
                <a:gd name="T6" fmla="*/ 0 60000 65536"/>
                <a:gd name="T7" fmla="*/ 0 60000 65536"/>
                <a:gd name="T8" fmla="*/ 0 60000 65536"/>
                <a:gd name="T9" fmla="*/ 0 w 1008"/>
                <a:gd name="T10" fmla="*/ 0 h 152"/>
                <a:gd name="T11" fmla="*/ 1008 w 1008"/>
                <a:gd name="T12" fmla="*/ 152 h 152"/>
              </a:gdLst>
              <a:ahLst/>
              <a:cxnLst>
                <a:cxn ang="T6">
                  <a:pos x="T0" y="T1"/>
                </a:cxn>
                <a:cxn ang="T7">
                  <a:pos x="T2" y="T3"/>
                </a:cxn>
                <a:cxn ang="T8">
                  <a:pos x="T4" y="T5"/>
                </a:cxn>
              </a:cxnLst>
              <a:rect l="T9" t="T10" r="T11" b="T12"/>
              <a:pathLst>
                <a:path w="1008" h="152">
                  <a:moveTo>
                    <a:pt x="0" y="152"/>
                  </a:moveTo>
                  <a:cubicBezTo>
                    <a:pt x="156" y="84"/>
                    <a:pt x="312" y="16"/>
                    <a:pt x="480" y="8"/>
                  </a:cubicBezTo>
                  <a:cubicBezTo>
                    <a:pt x="648" y="0"/>
                    <a:pt x="828" y="52"/>
                    <a:pt x="1008" y="104"/>
                  </a:cubicBezTo>
                </a:path>
              </a:pathLst>
            </a:custGeom>
            <a:noFill/>
            <a:ln w="19050">
              <a:solidFill>
                <a:schemeClr val="accent4"/>
              </a:solidFill>
              <a:round/>
              <a:headEnd type="arrow"/>
              <a:tailEnd type="none" w="med" len="med"/>
            </a:ln>
          </p:spPr>
          <p:txBody>
            <a:bodyPr wrap="none" anchor="ctr">
              <a:prstTxWarp prst="textNoShape">
                <a:avLst/>
              </a:prstTxWarp>
            </a:bodyPr>
            <a:lstStyle/>
            <a:p>
              <a:endParaRPr lang="en-US"/>
            </a:p>
          </p:txBody>
        </p:sp>
        <p:sp>
          <p:nvSpPr>
            <p:cNvPr id="27" name="Freeform 95"/>
            <p:cNvSpPr>
              <a:spLocks/>
            </p:cNvSpPr>
            <p:nvPr/>
          </p:nvSpPr>
          <p:spPr bwMode="auto">
            <a:xfrm flipV="1">
              <a:off x="2685709" y="3749184"/>
              <a:ext cx="520700" cy="152400"/>
            </a:xfrm>
            <a:custGeom>
              <a:avLst/>
              <a:gdLst>
                <a:gd name="T0" fmla="*/ 0 w 384"/>
                <a:gd name="T1" fmla="*/ 96 h 112"/>
                <a:gd name="T2" fmla="*/ 192 w 384"/>
                <a:gd name="T3" fmla="*/ 96 h 112"/>
                <a:gd name="T4" fmla="*/ 384 w 384"/>
                <a:gd name="T5" fmla="*/ 0 h 112"/>
                <a:gd name="T6" fmla="*/ 0 60000 65536"/>
                <a:gd name="T7" fmla="*/ 0 60000 65536"/>
                <a:gd name="T8" fmla="*/ 0 60000 65536"/>
                <a:gd name="T9" fmla="*/ 0 w 384"/>
                <a:gd name="T10" fmla="*/ 0 h 112"/>
                <a:gd name="T11" fmla="*/ 384 w 384"/>
                <a:gd name="T12" fmla="*/ 112 h 112"/>
              </a:gdLst>
              <a:ahLst/>
              <a:cxnLst>
                <a:cxn ang="T6">
                  <a:pos x="T0" y="T1"/>
                </a:cxn>
                <a:cxn ang="T7">
                  <a:pos x="T2" y="T3"/>
                </a:cxn>
                <a:cxn ang="T8">
                  <a:pos x="T4" y="T5"/>
                </a:cxn>
              </a:cxnLst>
              <a:rect l="T9" t="T10" r="T11" b="T12"/>
              <a:pathLst>
                <a:path w="384" h="112">
                  <a:moveTo>
                    <a:pt x="0" y="96"/>
                  </a:moveTo>
                  <a:cubicBezTo>
                    <a:pt x="64" y="104"/>
                    <a:pt x="128" y="112"/>
                    <a:pt x="192" y="96"/>
                  </a:cubicBezTo>
                  <a:cubicBezTo>
                    <a:pt x="256" y="80"/>
                    <a:pt x="352" y="16"/>
                    <a:pt x="384" y="0"/>
                  </a:cubicBezTo>
                </a:path>
              </a:pathLst>
            </a:custGeom>
            <a:noFill/>
            <a:ln w="19050">
              <a:solidFill>
                <a:schemeClr val="accent4"/>
              </a:solidFill>
              <a:round/>
              <a:headEnd/>
              <a:tailEnd type="arrow" w="med" len="med"/>
            </a:ln>
          </p:spPr>
          <p:txBody>
            <a:bodyPr wrap="none" anchor="ctr">
              <a:prstTxWarp prst="textNoShape">
                <a:avLst/>
              </a:prstTxWarp>
            </a:bodyPr>
            <a:lstStyle/>
            <a:p>
              <a:endParaRPr lang="en-US"/>
            </a:p>
          </p:txBody>
        </p:sp>
      </p:grpSp>
      <p:cxnSp>
        <p:nvCxnSpPr>
          <p:cNvPr id="29" name="Straight Connector 28"/>
          <p:cNvCxnSpPr/>
          <p:nvPr/>
        </p:nvCxnSpPr>
        <p:spPr>
          <a:xfrm flipH="1" flipV="1">
            <a:off x="2676000" y="4493714"/>
            <a:ext cx="2658278" cy="1443"/>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flipH="1" flipV="1">
            <a:off x="2676000" y="5255763"/>
            <a:ext cx="2658278" cy="1443"/>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flipH="1" flipV="1">
            <a:off x="6857722" y="4492270"/>
            <a:ext cx="2658278" cy="1443"/>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flipH="1" flipV="1">
            <a:off x="6857722" y="5256486"/>
            <a:ext cx="2658278" cy="1443"/>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33" name="Freeform 11"/>
          <p:cNvSpPr>
            <a:spLocks/>
          </p:cNvSpPr>
          <p:nvPr/>
        </p:nvSpPr>
        <p:spPr bwMode="auto">
          <a:xfrm>
            <a:off x="5334278" y="5257206"/>
            <a:ext cx="1523444" cy="1039159"/>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12700">
            <a:solidFill>
              <a:srgbClr val="404040"/>
            </a:solidFill>
            <a:round/>
            <a:headEnd/>
            <a:tailEnd/>
          </a:ln>
        </p:spPr>
        <p:txBody>
          <a:bodyPr wrap="none" anchor="ctr">
            <a:prstTxWarp prst="textNoShape">
              <a:avLst/>
            </a:prstTxWarp>
          </a:bodyPr>
          <a:lstStyle/>
          <a:p>
            <a:endParaRPr lang="en-US"/>
          </a:p>
        </p:txBody>
      </p:sp>
      <p:sp>
        <p:nvSpPr>
          <p:cNvPr id="34" name="Freeform 16"/>
          <p:cNvSpPr>
            <a:spLocks/>
          </p:cNvSpPr>
          <p:nvPr/>
        </p:nvSpPr>
        <p:spPr bwMode="auto">
          <a:xfrm flipV="1">
            <a:off x="5334278" y="3456000"/>
            <a:ext cx="1523444" cy="1039159"/>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12700">
            <a:solidFill>
              <a:schemeClr val="accent4">
                <a:lumMod val="50000"/>
              </a:schemeClr>
            </a:solidFill>
            <a:round/>
            <a:headEnd/>
            <a:tailEnd/>
          </a:ln>
        </p:spPr>
        <p:txBody>
          <a:bodyPr wrap="none" anchor="ctr">
            <a:prstTxWarp prst="textNoShape">
              <a:avLst/>
            </a:prstTxWarp>
          </a:bodyPr>
          <a:lstStyle/>
          <a:p>
            <a:endParaRPr lang="en-US"/>
          </a:p>
        </p:txBody>
      </p:sp>
      <p:grpSp>
        <p:nvGrpSpPr>
          <p:cNvPr id="35" name="Group 123"/>
          <p:cNvGrpSpPr/>
          <p:nvPr/>
        </p:nvGrpSpPr>
        <p:grpSpPr>
          <a:xfrm>
            <a:off x="2723166" y="4734629"/>
            <a:ext cx="6729684" cy="335739"/>
            <a:chOff x="2305525" y="5833839"/>
            <a:chExt cx="4719820" cy="167881"/>
          </a:xfrm>
        </p:grpSpPr>
        <p:grpSp>
          <p:nvGrpSpPr>
            <p:cNvPr id="36" name="Group 116"/>
            <p:cNvGrpSpPr/>
            <p:nvPr/>
          </p:nvGrpSpPr>
          <p:grpSpPr>
            <a:xfrm>
              <a:off x="2305525" y="5833839"/>
              <a:ext cx="975192" cy="167881"/>
              <a:chOff x="2305525" y="5833839"/>
              <a:chExt cx="975192" cy="167881"/>
            </a:xfrm>
          </p:grpSpPr>
          <p:sp>
            <p:nvSpPr>
              <p:cNvPr id="41" name="Freeform 40"/>
              <p:cNvSpPr/>
              <p:nvPr/>
            </p:nvSpPr>
            <p:spPr>
              <a:xfrm flipH="1">
                <a:off x="2612913" y="5833839"/>
                <a:ext cx="667804" cy="167881"/>
              </a:xfrm>
              <a:custGeom>
                <a:avLst/>
                <a:gdLst>
                  <a:gd name="connsiteX0" fmla="*/ 0 w 667804"/>
                  <a:gd name="connsiteY0" fmla="*/ 155107 h 167881"/>
                  <a:gd name="connsiteX1" fmla="*/ 98528 w 667804"/>
                  <a:gd name="connsiteY1" fmla="*/ 1825 h 167881"/>
                  <a:gd name="connsiteX2" fmla="*/ 197057 w 667804"/>
                  <a:gd name="connsiteY2" fmla="*/ 144158 h 167881"/>
                  <a:gd name="connsiteX3" fmla="*/ 306533 w 667804"/>
                  <a:gd name="connsiteY3" fmla="*/ 12774 h 167881"/>
                  <a:gd name="connsiteX4" fmla="*/ 394114 w 667804"/>
                  <a:gd name="connsiteY4" fmla="*/ 155107 h 167881"/>
                  <a:gd name="connsiteX5" fmla="*/ 470747 w 667804"/>
                  <a:gd name="connsiteY5" fmla="*/ 89415 h 167881"/>
                  <a:gd name="connsiteX6" fmla="*/ 558328 w 667804"/>
                  <a:gd name="connsiteY6" fmla="*/ 56569 h 167881"/>
                  <a:gd name="connsiteX7" fmla="*/ 667804 w 667804"/>
                  <a:gd name="connsiteY7" fmla="*/ 45620 h 167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7804" h="167881">
                    <a:moveTo>
                      <a:pt x="0" y="155107"/>
                    </a:moveTo>
                    <a:cubicBezTo>
                      <a:pt x="32842" y="79378"/>
                      <a:pt x="65685" y="3650"/>
                      <a:pt x="98528" y="1825"/>
                    </a:cubicBezTo>
                    <a:cubicBezTo>
                      <a:pt x="131371" y="0"/>
                      <a:pt x="162390" y="142333"/>
                      <a:pt x="197057" y="144158"/>
                    </a:cubicBezTo>
                    <a:cubicBezTo>
                      <a:pt x="231724" y="145983"/>
                      <a:pt x="273690" y="10949"/>
                      <a:pt x="306533" y="12774"/>
                    </a:cubicBezTo>
                    <a:cubicBezTo>
                      <a:pt x="339376" y="14599"/>
                      <a:pt x="366745" y="142334"/>
                      <a:pt x="394114" y="155107"/>
                    </a:cubicBezTo>
                    <a:cubicBezTo>
                      <a:pt x="421483" y="167881"/>
                      <a:pt x="443378" y="105838"/>
                      <a:pt x="470747" y="89415"/>
                    </a:cubicBezTo>
                    <a:cubicBezTo>
                      <a:pt x="498116" y="72992"/>
                      <a:pt x="525485" y="63868"/>
                      <a:pt x="558328" y="56569"/>
                    </a:cubicBezTo>
                    <a:cubicBezTo>
                      <a:pt x="591171" y="49270"/>
                      <a:pt x="629487" y="47445"/>
                      <a:pt x="667804" y="45620"/>
                    </a:cubicBezTo>
                  </a:path>
                </a:pathLst>
              </a:custGeom>
              <a:ln w="25400">
                <a:solidFill>
                  <a:srgbClr val="7030A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42" name="Straight Arrow Connector 41"/>
              <p:cNvCxnSpPr/>
              <p:nvPr/>
            </p:nvCxnSpPr>
            <p:spPr>
              <a:xfrm flipH="1">
                <a:off x="2305525" y="5876283"/>
                <a:ext cx="307388" cy="1588"/>
              </a:xfrm>
              <a:prstGeom prst="straightConnector1">
                <a:avLst/>
              </a:prstGeom>
              <a:ln w="25400">
                <a:solidFill>
                  <a:srgbClr val="7030A0"/>
                </a:solidFill>
                <a:tailEnd type="arrow"/>
              </a:ln>
            </p:spPr>
            <p:style>
              <a:lnRef idx="2">
                <a:schemeClr val="accent1"/>
              </a:lnRef>
              <a:fillRef idx="0">
                <a:schemeClr val="accent1"/>
              </a:fillRef>
              <a:effectRef idx="1">
                <a:schemeClr val="accent1"/>
              </a:effectRef>
              <a:fontRef idx="minor">
                <a:schemeClr val="tx1"/>
              </a:fontRef>
            </p:style>
          </p:cxnSp>
        </p:grpSp>
        <p:grpSp>
          <p:nvGrpSpPr>
            <p:cNvPr id="38" name="Group 117"/>
            <p:cNvGrpSpPr/>
            <p:nvPr/>
          </p:nvGrpSpPr>
          <p:grpSpPr>
            <a:xfrm flipH="1">
              <a:off x="6050153" y="5833839"/>
              <a:ext cx="975192" cy="167881"/>
              <a:chOff x="2189126" y="5833839"/>
              <a:chExt cx="975192" cy="167881"/>
            </a:xfrm>
          </p:grpSpPr>
          <p:sp>
            <p:nvSpPr>
              <p:cNvPr id="39" name="Freeform 38"/>
              <p:cNvSpPr/>
              <p:nvPr/>
            </p:nvSpPr>
            <p:spPr>
              <a:xfrm flipH="1">
                <a:off x="2496514" y="5833839"/>
                <a:ext cx="667804" cy="167881"/>
              </a:xfrm>
              <a:custGeom>
                <a:avLst/>
                <a:gdLst>
                  <a:gd name="connsiteX0" fmla="*/ 0 w 667804"/>
                  <a:gd name="connsiteY0" fmla="*/ 155107 h 167881"/>
                  <a:gd name="connsiteX1" fmla="*/ 98528 w 667804"/>
                  <a:gd name="connsiteY1" fmla="*/ 1825 h 167881"/>
                  <a:gd name="connsiteX2" fmla="*/ 197057 w 667804"/>
                  <a:gd name="connsiteY2" fmla="*/ 144158 h 167881"/>
                  <a:gd name="connsiteX3" fmla="*/ 306533 w 667804"/>
                  <a:gd name="connsiteY3" fmla="*/ 12774 h 167881"/>
                  <a:gd name="connsiteX4" fmla="*/ 394114 w 667804"/>
                  <a:gd name="connsiteY4" fmla="*/ 155107 h 167881"/>
                  <a:gd name="connsiteX5" fmla="*/ 470747 w 667804"/>
                  <a:gd name="connsiteY5" fmla="*/ 89415 h 167881"/>
                  <a:gd name="connsiteX6" fmla="*/ 558328 w 667804"/>
                  <a:gd name="connsiteY6" fmla="*/ 56569 h 167881"/>
                  <a:gd name="connsiteX7" fmla="*/ 667804 w 667804"/>
                  <a:gd name="connsiteY7" fmla="*/ 45620 h 167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7804" h="167881">
                    <a:moveTo>
                      <a:pt x="0" y="155107"/>
                    </a:moveTo>
                    <a:cubicBezTo>
                      <a:pt x="32842" y="79378"/>
                      <a:pt x="65685" y="3650"/>
                      <a:pt x="98528" y="1825"/>
                    </a:cubicBezTo>
                    <a:cubicBezTo>
                      <a:pt x="131371" y="0"/>
                      <a:pt x="162390" y="142333"/>
                      <a:pt x="197057" y="144158"/>
                    </a:cubicBezTo>
                    <a:cubicBezTo>
                      <a:pt x="231724" y="145983"/>
                      <a:pt x="273690" y="10949"/>
                      <a:pt x="306533" y="12774"/>
                    </a:cubicBezTo>
                    <a:cubicBezTo>
                      <a:pt x="339376" y="14599"/>
                      <a:pt x="366745" y="142334"/>
                      <a:pt x="394114" y="155107"/>
                    </a:cubicBezTo>
                    <a:cubicBezTo>
                      <a:pt x="421483" y="167881"/>
                      <a:pt x="443378" y="105838"/>
                      <a:pt x="470747" y="89415"/>
                    </a:cubicBezTo>
                    <a:cubicBezTo>
                      <a:pt x="498116" y="72992"/>
                      <a:pt x="525485" y="63868"/>
                      <a:pt x="558328" y="56569"/>
                    </a:cubicBezTo>
                    <a:cubicBezTo>
                      <a:pt x="591171" y="49270"/>
                      <a:pt x="629487" y="47445"/>
                      <a:pt x="667804" y="45620"/>
                    </a:cubicBezTo>
                  </a:path>
                </a:pathLst>
              </a:custGeom>
              <a:ln w="25400">
                <a:solidFill>
                  <a:srgbClr val="7030A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40" name="Straight Arrow Connector 39"/>
              <p:cNvCxnSpPr/>
              <p:nvPr/>
            </p:nvCxnSpPr>
            <p:spPr>
              <a:xfrm flipH="1">
                <a:off x="2189126" y="5876283"/>
                <a:ext cx="307388" cy="1588"/>
              </a:xfrm>
              <a:prstGeom prst="straightConnector1">
                <a:avLst/>
              </a:prstGeom>
              <a:ln w="25400">
                <a:solidFill>
                  <a:srgbClr val="7030A0"/>
                </a:solidFill>
                <a:tailEnd type="arrow"/>
              </a:ln>
            </p:spPr>
            <p:style>
              <a:lnRef idx="2">
                <a:schemeClr val="accent1"/>
              </a:lnRef>
              <a:fillRef idx="0">
                <a:schemeClr val="accent1"/>
              </a:fillRef>
              <a:effectRef idx="1">
                <a:schemeClr val="accent1"/>
              </a:effectRef>
              <a:fontRef idx="minor">
                <a:schemeClr val="tx1"/>
              </a:fontRef>
            </p:style>
          </p:cxnSp>
        </p:grpSp>
      </p:grpSp>
      <p:grpSp>
        <p:nvGrpSpPr>
          <p:cNvPr id="43" name="Group 127"/>
          <p:cNvGrpSpPr/>
          <p:nvPr/>
        </p:nvGrpSpPr>
        <p:grpSpPr>
          <a:xfrm>
            <a:off x="5394739" y="4790970"/>
            <a:ext cx="881233" cy="154370"/>
            <a:chOff x="4050969" y="5857324"/>
            <a:chExt cx="703654" cy="123263"/>
          </a:xfrm>
        </p:grpSpPr>
        <p:sp>
          <p:nvSpPr>
            <p:cNvPr id="44" name="Oval 18"/>
            <p:cNvSpPr>
              <a:spLocks noChangeAspect="1" noChangeArrowheads="1"/>
            </p:cNvSpPr>
            <p:nvPr/>
          </p:nvSpPr>
          <p:spPr bwMode="auto">
            <a:xfrm>
              <a:off x="4050969" y="5857324"/>
              <a:ext cx="164392" cy="123263"/>
            </a:xfrm>
            <a:prstGeom prst="ellipse">
              <a:avLst/>
            </a:prstGeom>
            <a:solidFill>
              <a:schemeClr val="accent2">
                <a:alpha val="40000"/>
              </a:schemeClr>
            </a:solidFill>
            <a:ln w="28575">
              <a:solidFill>
                <a:schemeClr val="accent2">
                  <a:lumMod val="75000"/>
                </a:schemeClr>
              </a:solidFill>
              <a:round/>
              <a:headEnd/>
              <a:tailEnd/>
            </a:ln>
          </p:spPr>
          <p:txBody>
            <a:bodyPr wrap="none" anchor="ctr">
              <a:prstTxWarp prst="textNoShape">
                <a:avLst/>
              </a:prstTxWarp>
            </a:bodyPr>
            <a:lstStyle/>
            <a:p>
              <a:endParaRPr lang="en-US"/>
            </a:p>
          </p:txBody>
        </p:sp>
        <p:cxnSp>
          <p:nvCxnSpPr>
            <p:cNvPr id="45" name="Straight Arrow Connector 44"/>
            <p:cNvCxnSpPr/>
            <p:nvPr/>
          </p:nvCxnSpPr>
          <p:spPr>
            <a:xfrm rot="16200000" flipH="1">
              <a:off x="4485291" y="5653922"/>
              <a:ext cx="2496" cy="536169"/>
            </a:xfrm>
            <a:prstGeom prst="straightConnector1">
              <a:avLst/>
            </a:prstGeom>
            <a:ln w="25400" cap="flat" cmpd="sng" algn="ctr">
              <a:solidFill>
                <a:schemeClr val="accent2">
                  <a:lumMod val="75000"/>
                </a:schemeClr>
              </a:solidFill>
              <a:prstDash val="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grpSp>
      <p:grpSp>
        <p:nvGrpSpPr>
          <p:cNvPr id="49" name="Group 122"/>
          <p:cNvGrpSpPr>
            <a:grpSpLocks noChangeAspect="1"/>
          </p:cNvGrpSpPr>
          <p:nvPr/>
        </p:nvGrpSpPr>
        <p:grpSpPr>
          <a:xfrm>
            <a:off x="5334270" y="3466734"/>
            <a:ext cx="1523447" cy="2840366"/>
            <a:chOff x="4299657" y="5309244"/>
            <a:chExt cx="835846" cy="1558383"/>
          </a:xfrm>
        </p:grpSpPr>
        <p:sp>
          <p:nvSpPr>
            <p:cNvPr id="50" name="Freeform 16"/>
            <p:cNvSpPr>
              <a:spLocks/>
            </p:cNvSpPr>
            <p:nvPr/>
          </p:nvSpPr>
          <p:spPr bwMode="auto">
            <a:xfrm flipV="1">
              <a:off x="4299657" y="5309244"/>
              <a:ext cx="835846" cy="570140"/>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50800" cap="flat" cmpd="sng" algn="ctr">
              <a:solidFill>
                <a:schemeClr val="accent1"/>
              </a:solidFill>
              <a:prstDash val="solid"/>
              <a:round/>
              <a:headEnd type="none" w="med" len="med"/>
              <a:tailEnd type="none" w="med" len="med"/>
            </a:ln>
          </p:spPr>
          <p:txBody>
            <a:bodyPr wrap="none" anchor="ctr">
              <a:prstTxWarp prst="textNoShape">
                <a:avLst/>
              </a:prstTxWarp>
            </a:bodyPr>
            <a:lstStyle/>
            <a:p>
              <a:endParaRPr lang="en-US"/>
            </a:p>
          </p:txBody>
        </p:sp>
        <p:sp>
          <p:nvSpPr>
            <p:cNvPr id="51" name="Freeform 11"/>
            <p:cNvSpPr>
              <a:spLocks/>
            </p:cNvSpPr>
            <p:nvPr/>
          </p:nvSpPr>
          <p:spPr bwMode="auto">
            <a:xfrm>
              <a:off x="4299657" y="6297487"/>
              <a:ext cx="835846" cy="570140"/>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50800" cap="flat" cmpd="sng" algn="ctr">
              <a:solidFill>
                <a:schemeClr val="accent1"/>
              </a:solidFill>
              <a:prstDash val="solid"/>
              <a:round/>
              <a:headEnd type="none" w="med" len="med"/>
              <a:tailEnd type="none" w="med" len="med"/>
            </a:ln>
          </p:spPr>
          <p:txBody>
            <a:bodyPr wrap="none" anchor="ctr">
              <a:prstTxWarp prst="textNoShape">
                <a:avLst/>
              </a:prstTxWarp>
            </a:bodyPr>
            <a:lstStyle/>
            <a:p>
              <a:endParaRPr lang="en-US"/>
            </a:p>
          </p:txBody>
        </p:sp>
      </p:grpSp>
      <p:sp>
        <p:nvSpPr>
          <p:cNvPr id="37" name="Content Placeholder 2"/>
          <p:cNvSpPr txBox="1">
            <a:spLocks/>
          </p:cNvSpPr>
          <p:nvPr/>
        </p:nvSpPr>
        <p:spPr>
          <a:xfrm>
            <a:off x="2316000" y="1656000"/>
            <a:ext cx="7560000" cy="2880000"/>
          </a:xfrm>
          <a:prstGeom prst="roundRect">
            <a:avLst>
              <a:gd name="adj" fmla="val 6525"/>
            </a:avLst>
          </a:prstGeom>
          <a:solidFill>
            <a:schemeClr val="bg1"/>
          </a:solidFill>
          <a:ln w="25400" cmpd="sng">
            <a:solidFill>
              <a:schemeClr val="accent1"/>
            </a:solidFill>
          </a:ln>
          <a:effectLst>
            <a:outerShdw blurRad="63500" sx="102000" sy="102000" algn="ctr" rotWithShape="0">
              <a:prstClr val="black">
                <a:alpha val="40000"/>
              </a:prstClr>
            </a:outerShdw>
          </a:effectLst>
        </p:spPr>
        <p:txBody>
          <a:bodyPr vert="horz" lIns="91440" tIns="45720" rIns="91440" bIns="45720" rtlCol="0" anchor="ctr">
            <a:normAutofit/>
          </a:bodyPr>
          <a:lstStyle/>
          <a:p>
            <a:pPr marL="74250" lvl="1">
              <a:spcBef>
                <a:spcPct val="20000"/>
              </a:spcBef>
              <a:defRPr/>
            </a:pPr>
            <a:r>
              <a:rPr lang="en-US" sz="2000" dirty="0"/>
              <a:t>The energy loss of a particle bunch</a:t>
            </a:r>
            <a:endParaRPr lang="en-US" dirty="0"/>
          </a:p>
          <a:p>
            <a:pPr marL="694800" lvl="2" indent="-342900">
              <a:spcBef>
                <a:spcPct val="20000"/>
              </a:spcBef>
              <a:buFont typeface="Arial"/>
              <a:buChar char="⇒"/>
              <a:defRPr/>
            </a:pPr>
            <a:r>
              <a:rPr lang="en-US" dirty="0"/>
              <a:t>causes </a:t>
            </a:r>
            <a:r>
              <a:rPr lang="en-US" b="1" dirty="0">
                <a:solidFill>
                  <a:srgbClr val="C00000"/>
                </a:solidFill>
              </a:rPr>
              <a:t>beam induced heating</a:t>
            </a:r>
            <a:r>
              <a:rPr lang="en-US" b="1" dirty="0"/>
              <a:t> </a:t>
            </a:r>
            <a:r>
              <a:rPr lang="en-US" dirty="0"/>
              <a:t>of the machine elements (damage, outgassing)</a:t>
            </a:r>
            <a:endParaRPr lang="en-US" b="1" dirty="0">
              <a:solidFill>
                <a:srgbClr val="C00000"/>
              </a:solidFill>
            </a:endParaRPr>
          </a:p>
          <a:p>
            <a:pPr marL="694800" lvl="2" indent="-342900">
              <a:spcBef>
                <a:spcPct val="20000"/>
              </a:spcBef>
              <a:buFont typeface="Arial"/>
              <a:buChar char="⇒"/>
              <a:defRPr/>
            </a:pPr>
            <a:r>
              <a:rPr lang="en-US" dirty="0"/>
              <a:t>feeds into both </a:t>
            </a:r>
            <a:r>
              <a:rPr lang="en-US" b="1" dirty="0">
                <a:solidFill>
                  <a:srgbClr val="C00000"/>
                </a:solidFill>
              </a:rPr>
              <a:t>longitudinal and transverse instabilities</a:t>
            </a:r>
            <a:r>
              <a:rPr lang="en-US" b="1" dirty="0"/>
              <a:t> </a:t>
            </a:r>
            <a:r>
              <a:rPr lang="en-US" dirty="0"/>
              <a:t>through the associated EM fields</a:t>
            </a:r>
          </a:p>
          <a:p>
            <a:pPr marL="694800" lvl="2" indent="-342900">
              <a:spcBef>
                <a:spcPct val="20000"/>
              </a:spcBef>
              <a:buFont typeface="Arial"/>
              <a:buChar char="⇒"/>
              <a:defRPr/>
            </a:pPr>
            <a:r>
              <a:rPr lang="en-US" dirty="0"/>
              <a:t>is compensated by the RF system determining a </a:t>
            </a:r>
            <a:r>
              <a:rPr lang="en-US" b="1" dirty="0">
                <a:solidFill>
                  <a:srgbClr val="C00000"/>
                </a:solidFill>
              </a:rPr>
              <a:t>stable phase shift</a:t>
            </a:r>
            <a:endParaRPr lang="en-US" sz="2000" dirty="0"/>
          </a:p>
        </p:txBody>
      </p:sp>
    </p:spTree>
    <p:extLst>
      <p:ext uri="{BB962C8B-B14F-4D97-AF65-F5344CB8AC3E}">
        <p14:creationId xmlns:p14="http://schemas.microsoft.com/office/powerpoint/2010/main" val="3048964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82F77A5E-1C23-2C4B-A017-9EEBC20CA700}"/>
              </a:ext>
            </a:extLst>
          </p:cNvPr>
          <p:cNvSpPr>
            <a:spLocks noGrp="1"/>
          </p:cNvSpPr>
          <p:nvPr>
            <p:ph type="title"/>
          </p:nvPr>
        </p:nvSpPr>
        <p:spPr/>
        <p:txBody>
          <a:bodyPr>
            <a:normAutofit/>
          </a:bodyPr>
          <a:lstStyle/>
          <a:p>
            <a:r>
              <a:rPr lang="en-US" dirty="0"/>
              <a:t>Example: SPS extraction kickers</a:t>
            </a:r>
          </a:p>
        </p:txBody>
      </p:sp>
      <p:sp>
        <p:nvSpPr>
          <p:cNvPr id="17" name="Content Placeholder 16">
            <a:extLst>
              <a:ext uri="{FF2B5EF4-FFF2-40B4-BE49-F238E27FC236}">
                <a16:creationId xmlns:a16="http://schemas.microsoft.com/office/drawing/2014/main" id="{6EABE4A3-FA7F-1C42-92B9-266BD4E82B41}"/>
              </a:ext>
            </a:extLst>
          </p:cNvPr>
          <p:cNvSpPr>
            <a:spLocks noGrp="1"/>
          </p:cNvSpPr>
          <p:nvPr>
            <p:ph idx="1"/>
          </p:nvPr>
        </p:nvSpPr>
        <p:spPr/>
        <p:txBody>
          <a:bodyPr/>
          <a:lstStyle/>
          <a:p>
            <a:pPr algn="just"/>
            <a:r>
              <a:rPr lang="en-US" sz="2000" dirty="0"/>
              <a:t>Problem with SPS extraction kickers (MKE)</a:t>
            </a:r>
          </a:p>
          <a:p>
            <a:pPr lvl="1" algn="just"/>
            <a:r>
              <a:rPr lang="en-US" sz="1800" dirty="0"/>
              <a:t>Extraction elements through which the beam passes every turn</a:t>
            </a:r>
          </a:p>
          <a:p>
            <a:pPr lvl="2" algn="just"/>
            <a:r>
              <a:rPr lang="en-US" sz="1600" dirty="0"/>
              <a:t>Based on a fast pulsed magnet capable of deflecting the whole beam over one turn</a:t>
            </a:r>
          </a:p>
          <a:p>
            <a:pPr lvl="2" algn="just"/>
            <a:r>
              <a:rPr lang="en-US" sz="1600" dirty="0"/>
              <a:t>Active only on turn in which beam has to be extracted, otherwise passive but with all its elements (ferrite, conductors) exposed to the beam</a:t>
            </a:r>
          </a:p>
          <a:p>
            <a:pPr lvl="2" algn="just"/>
            <a:endParaRPr lang="en-US" sz="1600" dirty="0"/>
          </a:p>
          <a:p>
            <a:pPr lvl="1" algn="just"/>
            <a:r>
              <a:rPr lang="en-US" sz="1800" dirty="0"/>
              <a:t>Use of beam for LHC filling (4x 200-ns spaced trains of 72x 25-ns spaced bunches) led to inacceptable heating of these elements)</a:t>
            </a:r>
          </a:p>
          <a:p>
            <a:pPr lvl="2" algn="just"/>
            <a:r>
              <a:rPr lang="en-US" sz="1600" dirty="0"/>
              <a:t>Heating above Curie temperature leads to ferrite degradation </a:t>
            </a:r>
            <a:r>
              <a:rPr lang="en-US" sz="1600" dirty="0">
                <a:sym typeface="Wingdings" pitchFamily="2" charset="2"/>
              </a:rPr>
              <a:t> Beam cannot be extracted anymore from the SPS</a:t>
            </a:r>
          </a:p>
          <a:p>
            <a:pPr lvl="2" algn="just"/>
            <a:r>
              <a:rPr lang="en-US" sz="1600" dirty="0">
                <a:sym typeface="Wingdings" pitchFamily="2" charset="2"/>
              </a:rPr>
              <a:t>Heating causes outgassing and strong pressure rise in the kicker sector, with consequent beam interlocking due to poor vacuum</a:t>
            </a:r>
            <a:endParaRPr lang="en-US" sz="1600" dirty="0"/>
          </a:p>
          <a:p>
            <a:pPr lvl="2" algn="just"/>
            <a:endParaRPr lang="en-US" dirty="0"/>
          </a:p>
        </p:txBody>
      </p:sp>
      <p:sp>
        <p:nvSpPr>
          <p:cNvPr id="4" name="Date Placeholder 3"/>
          <p:cNvSpPr>
            <a:spLocks noGrp="1"/>
          </p:cNvSpPr>
          <p:nvPr>
            <p:ph type="dt" sz="half" idx="10"/>
          </p:nvPr>
        </p:nvSpPr>
        <p:spPr/>
        <p:txBody>
          <a:bodyPr/>
          <a:lstStyle/>
          <a:p>
            <a:r>
              <a:rPr lang="de-CH"/>
              <a:t>28. September 2022</a:t>
            </a:r>
            <a:endParaRPr lang="en-GB"/>
          </a:p>
        </p:txBody>
      </p:sp>
      <p:sp>
        <p:nvSpPr>
          <p:cNvPr id="5" name="Footer Placeholder 4"/>
          <p:cNvSpPr>
            <a:spLocks noGrp="1"/>
          </p:cNvSpPr>
          <p:nvPr>
            <p:ph type="ftr" sz="quarter" idx="11"/>
          </p:nvPr>
        </p:nvSpPr>
        <p:spPr/>
        <p:txBody>
          <a:bodyPr/>
          <a:lstStyle/>
          <a:p>
            <a:r>
              <a:rPr lang="fr-FR"/>
              <a:t>Kevin Li - Collective effects III - Kaunas</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24</a:t>
            </a:fld>
            <a:endParaRPr lang="en-GB"/>
          </a:p>
        </p:txBody>
      </p:sp>
      <p:pic>
        <p:nvPicPr>
          <p:cNvPr id="8" name="Picture 7">
            <a:extLst>
              <a:ext uri="{FF2B5EF4-FFF2-40B4-BE49-F238E27FC236}">
                <a16:creationId xmlns:a16="http://schemas.microsoft.com/office/drawing/2014/main" id="{07A2CE15-E66D-CB45-A734-0445D7276229}"/>
              </a:ext>
            </a:extLst>
          </p:cNvPr>
          <p:cNvPicPr>
            <a:picLocks noChangeAspect="1"/>
          </p:cNvPicPr>
          <p:nvPr/>
        </p:nvPicPr>
        <p:blipFill>
          <a:blip r:embed="rId3"/>
          <a:stretch>
            <a:fillRect/>
          </a:stretch>
        </p:blipFill>
        <p:spPr>
          <a:xfrm>
            <a:off x="504000" y="4248000"/>
            <a:ext cx="6120000" cy="1860480"/>
          </a:xfrm>
          <a:prstGeom prst="rect">
            <a:avLst/>
          </a:prstGeom>
        </p:spPr>
      </p:pic>
      <p:pic>
        <p:nvPicPr>
          <p:cNvPr id="9" name="Picture 8" descr="MKE_internalcircuit.bmp">
            <a:extLst>
              <a:ext uri="{FF2B5EF4-FFF2-40B4-BE49-F238E27FC236}">
                <a16:creationId xmlns:a16="http://schemas.microsoft.com/office/drawing/2014/main" id="{0DC30614-1454-4346-B700-4A45A6C3132C}"/>
              </a:ext>
            </a:extLst>
          </p:cNvPr>
          <p:cNvPicPr>
            <a:picLocks noChangeAspect="1"/>
          </p:cNvPicPr>
          <p:nvPr/>
        </p:nvPicPr>
        <p:blipFill>
          <a:blip r:embed="rId4" cstate="print"/>
          <a:srcRect l="15670" r="16710"/>
          <a:stretch>
            <a:fillRect/>
          </a:stretch>
        </p:blipFill>
        <p:spPr>
          <a:xfrm>
            <a:off x="7560000" y="3995999"/>
            <a:ext cx="3168000" cy="2321170"/>
          </a:xfrm>
          <a:prstGeom prst="rect">
            <a:avLst/>
          </a:prstGeom>
          <a:ln>
            <a:noFill/>
          </a:ln>
          <a:effectLst/>
        </p:spPr>
      </p:pic>
    </p:spTree>
    <p:extLst>
      <p:ext uri="{BB962C8B-B14F-4D97-AF65-F5344CB8AC3E}">
        <p14:creationId xmlns:p14="http://schemas.microsoft.com/office/powerpoint/2010/main" val="643731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xEl>
                                              <p:pRg st="5" end="5"/>
                                            </p:txEl>
                                          </p:spTgt>
                                        </p:tgtEl>
                                        <p:attrNameLst>
                                          <p:attrName>style.visibility</p:attrName>
                                        </p:attrNameLst>
                                      </p:cBhvr>
                                      <p:to>
                                        <p:strVal val="visible"/>
                                      </p:to>
                                    </p:set>
                                    <p:animEffect transition="in" filter="fade">
                                      <p:cBhvr>
                                        <p:cTn id="7" dur="500"/>
                                        <p:tgtEl>
                                          <p:spTgt spid="17">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7">
                                            <p:txEl>
                                              <p:pRg st="6" end="6"/>
                                            </p:txEl>
                                          </p:spTgt>
                                        </p:tgtEl>
                                        <p:attrNameLst>
                                          <p:attrName>style.visibility</p:attrName>
                                        </p:attrNameLst>
                                      </p:cBhvr>
                                      <p:to>
                                        <p:strVal val="visible"/>
                                      </p:to>
                                    </p:set>
                                    <p:animEffect transition="in" filter="fade">
                                      <p:cBhvr>
                                        <p:cTn id="10" dur="500"/>
                                        <p:tgtEl>
                                          <p:spTgt spid="17">
                                            <p:txEl>
                                              <p:pRg st="6" end="6"/>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7">
                                            <p:txEl>
                                              <p:pRg st="7" end="7"/>
                                            </p:txEl>
                                          </p:spTgt>
                                        </p:tgtEl>
                                        <p:attrNameLst>
                                          <p:attrName>style.visibility</p:attrName>
                                        </p:attrNameLst>
                                      </p:cBhvr>
                                      <p:to>
                                        <p:strVal val="visible"/>
                                      </p:to>
                                    </p:set>
                                    <p:animEffect transition="in" filter="fade">
                                      <p:cBhvr>
                                        <p:cTn id="13" dur="500"/>
                                        <p:tgtEl>
                                          <p:spTgt spid="1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p:txBody>
          <a:bodyPr>
            <a:normAutofit/>
          </a:bodyPr>
          <a:lstStyle/>
          <a:p>
            <a:r>
              <a:rPr lang="en-US" dirty="0"/>
              <a:t>Example: SPS extraction kickers</a:t>
            </a:r>
          </a:p>
        </p:txBody>
      </p:sp>
      <p:sp>
        <p:nvSpPr>
          <p:cNvPr id="7" name="Content Placeholder 6"/>
          <p:cNvSpPr>
            <a:spLocks noGrp="1"/>
          </p:cNvSpPr>
          <p:nvPr>
            <p:ph idx="1"/>
          </p:nvPr>
        </p:nvSpPr>
        <p:spPr/>
        <p:txBody>
          <a:bodyPr/>
          <a:lstStyle/>
          <a:p>
            <a:pPr marL="0" indent="0">
              <a:buNone/>
            </a:pPr>
            <a:r>
              <a:rPr lang="en-US" dirty="0"/>
              <a:t>Two types of SPS extraction kickers (MKE):</a:t>
            </a:r>
          </a:p>
          <a:p>
            <a:pPr marL="800100" lvl="1" indent="-342900">
              <a:buFont typeface="+mj-lt"/>
              <a:buAutoNum type="arabicPeriod"/>
            </a:pPr>
            <a:r>
              <a:rPr lang="en-US" dirty="0"/>
              <a:t>Original design: several modules separated by conductor stripes (segmentation) with </a:t>
            </a:r>
            <a:r>
              <a:rPr lang="en-US" b="1" dirty="0">
                <a:solidFill>
                  <a:srgbClr val="C00000"/>
                </a:solidFill>
              </a:rPr>
              <a:t>bare ferrite blocks</a:t>
            </a:r>
            <a:r>
              <a:rPr lang="en-US" dirty="0"/>
              <a:t>, fed by an inner and an outer conductor</a:t>
            </a:r>
          </a:p>
          <a:p>
            <a:pPr marL="800100" lvl="1" indent="-342900">
              <a:buFont typeface="+mj-lt"/>
              <a:buAutoNum type="arabicPeriod"/>
            </a:pPr>
            <a:r>
              <a:rPr lang="en-US" dirty="0"/>
              <a:t>New design: like original, but modules have </a:t>
            </a:r>
            <a:r>
              <a:rPr lang="en-US" b="1" dirty="0">
                <a:solidFill>
                  <a:srgbClr val="C00000"/>
                </a:solidFill>
              </a:rPr>
              <a:t>‘</a:t>
            </a:r>
            <a:r>
              <a:rPr lang="en-US" b="1" dirty="0" err="1">
                <a:solidFill>
                  <a:srgbClr val="C00000"/>
                </a:solidFill>
              </a:rPr>
              <a:t>serigraphed</a:t>
            </a:r>
            <a:r>
              <a:rPr lang="en-US" b="1" dirty="0">
                <a:solidFill>
                  <a:srgbClr val="C00000"/>
                </a:solidFill>
              </a:rPr>
              <a:t>’ ferrite blocks</a:t>
            </a:r>
            <a:r>
              <a:rPr lang="en-US" dirty="0"/>
              <a:t> (i.e. with patterns of silver paste screen printed on the ferrite surface exposed to the beam)</a:t>
            </a:r>
          </a:p>
          <a:p>
            <a:endParaRPr lang="en-US" dirty="0"/>
          </a:p>
        </p:txBody>
      </p:sp>
      <p:sp>
        <p:nvSpPr>
          <p:cNvPr id="4" name="Date Placeholder 3"/>
          <p:cNvSpPr>
            <a:spLocks noGrp="1"/>
          </p:cNvSpPr>
          <p:nvPr>
            <p:ph type="dt" sz="half" idx="10"/>
          </p:nvPr>
        </p:nvSpPr>
        <p:spPr>
          <a:prstGeom prst="rect">
            <a:avLst/>
          </a:prstGeom>
        </p:spPr>
        <p:txBody>
          <a:bodyPr/>
          <a:lstStyle/>
          <a:p>
            <a:r>
              <a:rPr lang="de-CH"/>
              <a:t>28. September 2022</a:t>
            </a:r>
            <a:endParaRPr lang="en-US" dirty="0"/>
          </a:p>
        </p:txBody>
      </p:sp>
      <p:sp>
        <p:nvSpPr>
          <p:cNvPr id="5" name="Footer Placeholder 4"/>
          <p:cNvSpPr>
            <a:spLocks noGrp="1"/>
          </p:cNvSpPr>
          <p:nvPr>
            <p:ph type="ftr" sz="quarter" idx="11"/>
          </p:nvPr>
        </p:nvSpPr>
        <p:spPr>
          <a:prstGeom prst="rect">
            <a:avLst/>
          </a:prstGeom>
        </p:spPr>
        <p:txBody>
          <a:bodyPr/>
          <a:lstStyle/>
          <a:p>
            <a:r>
              <a:rPr lang="fr-FR"/>
              <a:t>Kevin Li - Collective effects III - Kaunas</a:t>
            </a:r>
            <a:endParaRPr lang="en-US" dirty="0"/>
          </a:p>
        </p:txBody>
      </p:sp>
      <p:sp>
        <p:nvSpPr>
          <p:cNvPr id="6" name="Slide Number Placeholder 5"/>
          <p:cNvSpPr>
            <a:spLocks noGrp="1"/>
          </p:cNvSpPr>
          <p:nvPr>
            <p:ph type="sldNum" sz="quarter" idx="12"/>
          </p:nvPr>
        </p:nvSpPr>
        <p:spPr>
          <a:prstGeom prst="rect">
            <a:avLst/>
          </a:prstGeom>
        </p:spPr>
        <p:txBody>
          <a:bodyPr/>
          <a:lstStyle/>
          <a:p>
            <a:fld id="{17918391-D411-FE40-AAD7-861AE5233E0E}" type="slidenum">
              <a:rPr lang="en-US" smtClean="0"/>
              <a:pPr/>
              <a:t>25</a:t>
            </a:fld>
            <a:endParaRPr lang="en-US" dirty="0"/>
          </a:p>
        </p:txBody>
      </p:sp>
      <p:pic>
        <p:nvPicPr>
          <p:cNvPr id="9" name="Content Placeholder 7" descr="MKEser.bmp"/>
          <p:cNvPicPr>
            <a:picLocks noGrp="1" noChangeAspect="1"/>
          </p:cNvPicPr>
          <p:nvPr/>
        </p:nvPicPr>
        <p:blipFill>
          <a:blip r:embed="rId2" cstate="print"/>
          <a:srcRect r="17694" b="17503"/>
          <a:stretch>
            <a:fillRect/>
          </a:stretch>
        </p:blipFill>
        <p:spPr>
          <a:xfrm>
            <a:off x="6480000" y="3168000"/>
            <a:ext cx="4829178" cy="3096000"/>
          </a:xfrm>
          <a:prstGeom prst="rect">
            <a:avLst/>
          </a:prstGeom>
          <a:ln>
            <a:noFill/>
          </a:ln>
          <a:effectLst>
            <a:outerShdw blurRad="190500" algn="tl" rotWithShape="0">
              <a:srgbClr val="000000">
                <a:alpha val="70000"/>
              </a:srgbClr>
            </a:outerShdw>
          </a:effectLst>
        </p:spPr>
      </p:pic>
      <p:pic>
        <p:nvPicPr>
          <p:cNvPr id="11" name="Picture 10" descr="MKE_internalcircuit.bmp"/>
          <p:cNvPicPr>
            <a:picLocks noChangeAspect="1"/>
          </p:cNvPicPr>
          <p:nvPr/>
        </p:nvPicPr>
        <p:blipFill>
          <a:blip r:embed="rId3" cstate="print"/>
          <a:srcRect l="15670" r="16710"/>
          <a:stretch>
            <a:fillRect/>
          </a:stretch>
        </p:blipFill>
        <p:spPr>
          <a:xfrm>
            <a:off x="1080000" y="3168000"/>
            <a:ext cx="4225514" cy="3096000"/>
          </a:xfrm>
          <a:prstGeom prst="rect">
            <a:avLst/>
          </a:prstGeom>
          <a:ln>
            <a:noFill/>
          </a:ln>
          <a:effectLst>
            <a:outerShdw blurRad="190500" algn="tl" rotWithShape="0">
              <a:srgbClr val="000000">
                <a:alpha val="70000"/>
              </a:srgbClr>
            </a:outerShdw>
          </a:effectLst>
        </p:spPr>
      </p:pic>
      <p:sp>
        <p:nvSpPr>
          <p:cNvPr id="3" name="TextBox 2"/>
          <p:cNvSpPr txBox="1"/>
          <p:nvPr/>
        </p:nvSpPr>
        <p:spPr>
          <a:xfrm>
            <a:off x="1080000" y="2664000"/>
            <a:ext cx="10224000" cy="432000"/>
          </a:xfrm>
          <a:prstGeom prst="rect">
            <a:avLst/>
          </a:prstGeom>
          <a:noFill/>
        </p:spPr>
        <p:txBody>
          <a:bodyPr wrap="square" rtlCol="0">
            <a:noAutofit/>
          </a:bodyPr>
          <a:lstStyle/>
          <a:p>
            <a:r>
              <a:rPr lang="en-US" b="1" dirty="0">
                <a:solidFill>
                  <a:schemeClr val="accent5"/>
                </a:solidFill>
              </a:rPr>
              <a:t>Original kicker					</a:t>
            </a:r>
            <a:r>
              <a:rPr lang="en-US" b="1" dirty="0" err="1">
                <a:solidFill>
                  <a:schemeClr val="accent5"/>
                </a:solidFill>
              </a:rPr>
              <a:t>Serigraphed</a:t>
            </a:r>
            <a:r>
              <a:rPr lang="en-US" b="1" dirty="0">
                <a:solidFill>
                  <a:schemeClr val="accent5"/>
                </a:solidFill>
              </a:rPr>
              <a:t> kicker</a:t>
            </a:r>
          </a:p>
        </p:txBody>
      </p:sp>
    </p:spTree>
    <p:extLst>
      <p:ext uri="{BB962C8B-B14F-4D97-AF65-F5344CB8AC3E}">
        <p14:creationId xmlns:p14="http://schemas.microsoft.com/office/powerpoint/2010/main" val="4217944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mke-s-2.mo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3168000" y="2340000"/>
            <a:ext cx="8640000" cy="4056000"/>
          </a:xfrm>
          <a:prstGeom prst="rect">
            <a:avLst/>
          </a:prstGeom>
          <a:ln>
            <a:noFill/>
          </a:ln>
          <a:effectLst>
            <a:outerShdw blurRad="190500" algn="tl" rotWithShape="0">
              <a:srgbClr val="000000">
                <a:alpha val="70000"/>
              </a:srgbClr>
            </a:outerShdw>
          </a:effectLst>
        </p:spPr>
      </p:pic>
      <p:sp>
        <p:nvSpPr>
          <p:cNvPr id="2" name="Title 1"/>
          <p:cNvSpPr>
            <a:spLocks noGrp="1"/>
          </p:cNvSpPr>
          <p:nvPr>
            <p:ph type="title"/>
          </p:nvPr>
        </p:nvSpPr>
        <p:spPr/>
        <p:txBody>
          <a:bodyPr>
            <a:normAutofit/>
          </a:bodyPr>
          <a:lstStyle/>
          <a:p>
            <a:r>
              <a:rPr lang="en-US" dirty="0"/>
              <a:t>Examples: ferrite kicker – simple model</a:t>
            </a:r>
          </a:p>
        </p:txBody>
      </p:sp>
      <p:sp>
        <p:nvSpPr>
          <p:cNvPr id="4" name="Date Placeholder 3"/>
          <p:cNvSpPr>
            <a:spLocks noGrp="1"/>
          </p:cNvSpPr>
          <p:nvPr>
            <p:ph type="dt" sz="half" idx="10"/>
          </p:nvPr>
        </p:nvSpPr>
        <p:spPr>
          <a:prstGeom prst="rect">
            <a:avLst/>
          </a:prstGeom>
        </p:spPr>
        <p:txBody>
          <a:bodyPr/>
          <a:lstStyle/>
          <a:p>
            <a:r>
              <a:rPr lang="de-CH"/>
              <a:t>28. September 2022</a:t>
            </a:r>
            <a:endParaRPr lang="en-US" dirty="0"/>
          </a:p>
        </p:txBody>
      </p:sp>
      <p:sp>
        <p:nvSpPr>
          <p:cNvPr id="5" name="Footer Placeholder 4"/>
          <p:cNvSpPr>
            <a:spLocks noGrp="1"/>
          </p:cNvSpPr>
          <p:nvPr>
            <p:ph type="ftr" sz="quarter" idx="11"/>
          </p:nvPr>
        </p:nvSpPr>
        <p:spPr>
          <a:prstGeom prst="rect">
            <a:avLst/>
          </a:prstGeom>
        </p:spPr>
        <p:txBody>
          <a:bodyPr/>
          <a:lstStyle/>
          <a:p>
            <a:r>
              <a:rPr lang="fr-FR"/>
              <a:t>Kevin Li - Collective effects III - Kaunas</a:t>
            </a:r>
            <a:endParaRPr lang="en-US" dirty="0"/>
          </a:p>
        </p:txBody>
      </p:sp>
      <p:sp>
        <p:nvSpPr>
          <p:cNvPr id="6" name="Slide Number Placeholder 5"/>
          <p:cNvSpPr>
            <a:spLocks noGrp="1"/>
          </p:cNvSpPr>
          <p:nvPr>
            <p:ph type="sldNum" sz="quarter" idx="12"/>
          </p:nvPr>
        </p:nvSpPr>
        <p:spPr>
          <a:prstGeom prst="rect">
            <a:avLst/>
          </a:prstGeom>
        </p:spPr>
        <p:txBody>
          <a:bodyPr/>
          <a:lstStyle/>
          <a:p>
            <a:fld id="{17918391-D411-FE40-AAD7-861AE5233E0E}" type="slidenum">
              <a:rPr lang="en-US" smtClean="0"/>
              <a:pPr/>
              <a:t>26</a:t>
            </a:fld>
            <a:endParaRPr lang="en-US" dirty="0"/>
          </a:p>
        </p:txBody>
      </p:sp>
      <p:sp>
        <p:nvSpPr>
          <p:cNvPr id="31" name="Content Placeholder 2"/>
          <p:cNvSpPr txBox="1">
            <a:spLocks/>
          </p:cNvSpPr>
          <p:nvPr/>
        </p:nvSpPr>
        <p:spPr>
          <a:xfrm>
            <a:off x="4212000" y="1080000"/>
            <a:ext cx="7560000" cy="864000"/>
          </a:xfrm>
          <a:prstGeom prst="roundRect">
            <a:avLst/>
          </a:prstGeom>
          <a:ln/>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vert="horz" lIns="91440" tIns="45720" rIns="91440" bIns="45720" rtlCol="0">
            <a:noAutofit/>
          </a:bodyPr>
          <a:lstStyle/>
          <a:p>
            <a:pPr marL="74250" lvl="1" algn="just">
              <a:spcBef>
                <a:spcPct val="20000"/>
              </a:spcBef>
              <a:defRPr/>
            </a:pPr>
            <a:r>
              <a:rPr lang="en-US" sz="2000" dirty="0"/>
              <a:t>Original kicker </a:t>
            </a:r>
            <a:r>
              <a:rPr lang="en-US" sz="2000" b="1" dirty="0">
                <a:solidFill>
                  <a:srgbClr val="C00000"/>
                </a:solidFill>
              </a:rPr>
              <a:t>without serigraphy, typical broad-band </a:t>
            </a:r>
            <a:r>
              <a:rPr lang="en-US" sz="2000" b="1" dirty="0" err="1">
                <a:solidFill>
                  <a:srgbClr val="C00000"/>
                </a:solidFill>
              </a:rPr>
              <a:t>behaviour</a:t>
            </a:r>
            <a:r>
              <a:rPr lang="en-US" sz="2000" dirty="0"/>
              <a:t>, here some ringing is due to the longitudinal segmentation</a:t>
            </a:r>
          </a:p>
        </p:txBody>
      </p:sp>
      <p:pic>
        <p:nvPicPr>
          <p:cNvPr id="12" name="Picture 11" descr="MKE_internalcircuit.bmp"/>
          <p:cNvPicPr>
            <a:picLocks noChangeAspect="1"/>
          </p:cNvPicPr>
          <p:nvPr/>
        </p:nvPicPr>
        <p:blipFill>
          <a:blip r:embed="rId5" cstate="print"/>
          <a:srcRect l="15670" r="16710"/>
          <a:stretch>
            <a:fillRect/>
          </a:stretch>
        </p:blipFill>
        <p:spPr>
          <a:xfrm>
            <a:off x="431999" y="1080000"/>
            <a:ext cx="3456000" cy="253218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136550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90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Examples: </a:t>
            </a:r>
            <a:r>
              <a:rPr lang="en-US" dirty="0" err="1"/>
              <a:t>serigraphed</a:t>
            </a:r>
            <a:r>
              <a:rPr lang="en-US" dirty="0"/>
              <a:t> kicker – simple model</a:t>
            </a:r>
          </a:p>
        </p:txBody>
      </p:sp>
      <p:sp>
        <p:nvSpPr>
          <p:cNvPr id="4" name="Date Placeholder 3"/>
          <p:cNvSpPr>
            <a:spLocks noGrp="1"/>
          </p:cNvSpPr>
          <p:nvPr>
            <p:ph type="dt" sz="half" idx="10"/>
          </p:nvPr>
        </p:nvSpPr>
        <p:spPr>
          <a:prstGeom prst="rect">
            <a:avLst/>
          </a:prstGeom>
        </p:spPr>
        <p:txBody>
          <a:bodyPr/>
          <a:lstStyle/>
          <a:p>
            <a:r>
              <a:rPr lang="de-CH"/>
              <a:t>28. September 2022</a:t>
            </a:r>
            <a:endParaRPr lang="en-US" dirty="0"/>
          </a:p>
        </p:txBody>
      </p:sp>
      <p:sp>
        <p:nvSpPr>
          <p:cNvPr id="5" name="Footer Placeholder 4"/>
          <p:cNvSpPr>
            <a:spLocks noGrp="1"/>
          </p:cNvSpPr>
          <p:nvPr>
            <p:ph type="ftr" sz="quarter" idx="11"/>
          </p:nvPr>
        </p:nvSpPr>
        <p:spPr>
          <a:prstGeom prst="rect">
            <a:avLst/>
          </a:prstGeom>
        </p:spPr>
        <p:txBody>
          <a:bodyPr/>
          <a:lstStyle/>
          <a:p>
            <a:r>
              <a:rPr lang="fr-FR"/>
              <a:t>Kevin Li - Collective effects III - Kaunas</a:t>
            </a:r>
            <a:endParaRPr lang="en-US" dirty="0"/>
          </a:p>
        </p:txBody>
      </p:sp>
      <p:sp>
        <p:nvSpPr>
          <p:cNvPr id="6" name="Slide Number Placeholder 5"/>
          <p:cNvSpPr>
            <a:spLocks noGrp="1"/>
          </p:cNvSpPr>
          <p:nvPr>
            <p:ph type="sldNum" sz="quarter" idx="12"/>
          </p:nvPr>
        </p:nvSpPr>
        <p:spPr>
          <a:prstGeom prst="rect">
            <a:avLst/>
          </a:prstGeom>
        </p:spPr>
        <p:txBody>
          <a:bodyPr/>
          <a:lstStyle/>
          <a:p>
            <a:fld id="{17918391-D411-FE40-AAD7-861AE5233E0E}" type="slidenum">
              <a:rPr lang="en-US" smtClean="0"/>
              <a:pPr/>
              <a:t>27</a:t>
            </a:fld>
            <a:endParaRPr lang="en-US" dirty="0"/>
          </a:p>
        </p:txBody>
      </p:sp>
      <p:sp>
        <p:nvSpPr>
          <p:cNvPr id="31" name="Content Placeholder 2"/>
          <p:cNvSpPr txBox="1">
            <a:spLocks/>
          </p:cNvSpPr>
          <p:nvPr/>
        </p:nvSpPr>
        <p:spPr>
          <a:xfrm>
            <a:off x="4212000" y="1080000"/>
            <a:ext cx="7560000" cy="864000"/>
          </a:xfrm>
          <a:prstGeom prst="roundRect">
            <a:avLst/>
          </a:prstGeom>
          <a:ln/>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vert="horz" lIns="91440" tIns="45720" rIns="91440" bIns="45720" rtlCol="0">
            <a:noAutofit/>
          </a:bodyPr>
          <a:lstStyle/>
          <a:p>
            <a:pPr marL="74250" lvl="1" algn="just">
              <a:spcBef>
                <a:spcPct val="20000"/>
              </a:spcBef>
              <a:defRPr/>
            </a:pPr>
            <a:r>
              <a:rPr lang="en-US" sz="2000" dirty="0" err="1"/>
              <a:t>Serigraphed</a:t>
            </a:r>
            <a:r>
              <a:rPr lang="en-US" sz="2000" dirty="0"/>
              <a:t> kicker </a:t>
            </a:r>
            <a:r>
              <a:rPr lang="en-US" sz="2000" b="1" dirty="0">
                <a:solidFill>
                  <a:srgbClr val="C00000"/>
                </a:solidFill>
              </a:rPr>
              <a:t>exhibits strong ringing </a:t>
            </a:r>
            <a:r>
              <a:rPr lang="en-US" sz="2000" dirty="0"/>
              <a:t>due to the EM trapping along the serigraphy fingers</a:t>
            </a:r>
          </a:p>
        </p:txBody>
      </p:sp>
      <p:pic>
        <p:nvPicPr>
          <p:cNvPr id="9" name="mke-s-serigraphy3.mo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3168000" y="2340000"/>
            <a:ext cx="8640000" cy="4056000"/>
          </a:xfrm>
          <a:prstGeom prst="rect">
            <a:avLst/>
          </a:prstGeom>
          <a:ln>
            <a:noFill/>
          </a:ln>
          <a:effectLst>
            <a:outerShdw blurRad="190500" algn="tl" rotWithShape="0">
              <a:srgbClr val="000000">
                <a:alpha val="70000"/>
              </a:srgbClr>
            </a:outerShdw>
          </a:effectLst>
        </p:spPr>
      </p:pic>
      <p:pic>
        <p:nvPicPr>
          <p:cNvPr id="10" name="Content Placeholder 7" descr="MKEser.bmp"/>
          <p:cNvPicPr>
            <a:picLocks noGrp="1" noChangeAspect="1"/>
          </p:cNvPicPr>
          <p:nvPr/>
        </p:nvPicPr>
        <p:blipFill>
          <a:blip r:embed="rId5" cstate="print"/>
          <a:srcRect r="17694" b="17503"/>
          <a:stretch>
            <a:fillRect/>
          </a:stretch>
        </p:blipFill>
        <p:spPr>
          <a:xfrm>
            <a:off x="431984" y="1080000"/>
            <a:ext cx="3456000" cy="221565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304443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800"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Examples: Serigraphy impact</a:t>
            </a:r>
          </a:p>
        </p:txBody>
      </p:sp>
      <p:sp>
        <p:nvSpPr>
          <p:cNvPr id="4" name="Date Placeholder 3"/>
          <p:cNvSpPr>
            <a:spLocks noGrp="1"/>
          </p:cNvSpPr>
          <p:nvPr>
            <p:ph type="dt" sz="half" idx="10"/>
          </p:nvPr>
        </p:nvSpPr>
        <p:spPr>
          <a:prstGeom prst="rect">
            <a:avLst/>
          </a:prstGeom>
        </p:spPr>
        <p:txBody>
          <a:bodyPr/>
          <a:lstStyle/>
          <a:p>
            <a:r>
              <a:rPr lang="de-CH"/>
              <a:t>28. September 2022</a:t>
            </a:r>
            <a:endParaRPr lang="en-US" dirty="0"/>
          </a:p>
        </p:txBody>
      </p:sp>
      <p:sp>
        <p:nvSpPr>
          <p:cNvPr id="5" name="Footer Placeholder 4"/>
          <p:cNvSpPr>
            <a:spLocks noGrp="1"/>
          </p:cNvSpPr>
          <p:nvPr>
            <p:ph type="ftr" sz="quarter" idx="11"/>
          </p:nvPr>
        </p:nvSpPr>
        <p:spPr>
          <a:prstGeom prst="rect">
            <a:avLst/>
          </a:prstGeom>
        </p:spPr>
        <p:txBody>
          <a:bodyPr/>
          <a:lstStyle/>
          <a:p>
            <a:r>
              <a:rPr lang="fr-FR"/>
              <a:t>Kevin Li - Collective effects III - Kaunas</a:t>
            </a:r>
            <a:endParaRPr lang="en-US" dirty="0"/>
          </a:p>
        </p:txBody>
      </p:sp>
      <p:sp>
        <p:nvSpPr>
          <p:cNvPr id="6" name="Slide Number Placeholder 5"/>
          <p:cNvSpPr>
            <a:spLocks noGrp="1"/>
          </p:cNvSpPr>
          <p:nvPr>
            <p:ph type="sldNum" sz="quarter" idx="12"/>
          </p:nvPr>
        </p:nvSpPr>
        <p:spPr>
          <a:prstGeom prst="rect">
            <a:avLst/>
          </a:prstGeom>
        </p:spPr>
        <p:txBody>
          <a:bodyPr/>
          <a:lstStyle/>
          <a:p>
            <a:fld id="{17918391-D411-FE40-AAD7-861AE5233E0E}" type="slidenum">
              <a:rPr lang="en-US" smtClean="0"/>
              <a:pPr/>
              <a:t>28</a:t>
            </a:fld>
            <a:endParaRPr lang="en-US" dirty="0"/>
          </a:p>
        </p:txBody>
      </p:sp>
      <p:pic>
        <p:nvPicPr>
          <p:cNvPr id="9" name="Picture 8" descr="MKE_internalcircuit.bmp"/>
          <p:cNvPicPr>
            <a:picLocks noChangeAspect="1"/>
          </p:cNvPicPr>
          <p:nvPr/>
        </p:nvPicPr>
        <p:blipFill>
          <a:blip r:embed="rId2" cstate="print"/>
          <a:srcRect l="15670" r="16710"/>
          <a:stretch>
            <a:fillRect/>
          </a:stretch>
        </p:blipFill>
        <p:spPr>
          <a:xfrm>
            <a:off x="432000" y="1080000"/>
            <a:ext cx="3240000" cy="2373924"/>
          </a:xfrm>
          <a:prstGeom prst="rect">
            <a:avLst/>
          </a:prstGeom>
          <a:ln w="19050">
            <a:solidFill>
              <a:schemeClr val="accent4"/>
            </a:solidFill>
          </a:ln>
          <a:effectLst>
            <a:outerShdw blurRad="190500" algn="tl" rotWithShape="0">
              <a:srgbClr val="000000">
                <a:alpha val="70000"/>
              </a:srgbClr>
            </a:outerShdw>
          </a:effectLst>
        </p:spPr>
      </p:pic>
      <p:sp>
        <p:nvSpPr>
          <p:cNvPr id="7" name="Rectangle 6"/>
          <p:cNvSpPr/>
          <p:nvPr/>
        </p:nvSpPr>
        <p:spPr>
          <a:xfrm>
            <a:off x="3960000" y="4824000"/>
            <a:ext cx="7920000" cy="1584000"/>
          </a:xfrm>
          <a:prstGeom prst="rect">
            <a:avLst/>
          </a:prstGeom>
          <a:ln w="25400">
            <a:noFill/>
          </a:ln>
          <a:effectLst/>
        </p:spPr>
        <p:style>
          <a:lnRef idx="2">
            <a:schemeClr val="accent1"/>
          </a:lnRef>
          <a:fillRef idx="1">
            <a:schemeClr val="lt1"/>
          </a:fillRef>
          <a:effectRef idx="0">
            <a:schemeClr val="accent1"/>
          </a:effectRef>
          <a:fontRef idx="minor">
            <a:schemeClr val="dk1"/>
          </a:fontRef>
        </p:style>
        <p:txBody>
          <a:bodyPr rtlCol="0" anchor="t"/>
          <a:lstStyle/>
          <a:p>
            <a:pPr marL="285750" indent="-285750" algn="just">
              <a:buFont typeface="Arial" panose="020B0604020202020204" pitchFamily="34" charset="0"/>
              <a:buChar char="•"/>
            </a:pPr>
            <a:r>
              <a:rPr lang="en-US" sz="1600" dirty="0">
                <a:solidFill>
                  <a:schemeClr val="tx1"/>
                </a:solidFill>
              </a:rPr>
              <a:t>The energy loss of the beam to the kicker structure is given by </a:t>
            </a:r>
            <a:r>
              <a:rPr lang="en-US" sz="1600" b="1" dirty="0">
                <a:solidFill>
                  <a:srgbClr val="C00000"/>
                </a:solidFill>
              </a:rPr>
              <a:t>the overlap of the impedance with the power beam spectrum</a:t>
            </a:r>
          </a:p>
          <a:p>
            <a:pPr marL="285750" indent="-285750" algn="just">
              <a:buFont typeface="Arial" panose="020B0604020202020204" pitchFamily="34" charset="0"/>
              <a:buChar char="•"/>
            </a:pPr>
            <a:r>
              <a:rPr lang="en-US" sz="1600" dirty="0">
                <a:solidFill>
                  <a:schemeClr val="tx1"/>
                </a:solidFill>
              </a:rPr>
              <a:t>Kicker impedance already </a:t>
            </a:r>
            <a:r>
              <a:rPr lang="en-US" sz="1600" b="1" dirty="0">
                <a:solidFill>
                  <a:srgbClr val="C00000"/>
                </a:solidFill>
              </a:rPr>
              <a:t>becomes significant at frequencies for which the beam spectrum has not fully decayed</a:t>
            </a:r>
            <a:r>
              <a:rPr lang="en-US" sz="1600" dirty="0">
                <a:solidFill>
                  <a:schemeClr val="tx1"/>
                </a:solidFill>
              </a:rPr>
              <a:t>, causing the undesired heating</a:t>
            </a:r>
          </a:p>
          <a:p>
            <a:pPr marL="285750" indent="-285750" algn="just">
              <a:buFont typeface="Arial" panose="020B0604020202020204" pitchFamily="34" charset="0"/>
              <a:buChar char="•"/>
            </a:pPr>
            <a:r>
              <a:rPr lang="en-US" sz="1600" dirty="0">
                <a:solidFill>
                  <a:schemeClr val="tx1"/>
                </a:solidFill>
              </a:rPr>
              <a:t>We need to lower the kicker impedance </a:t>
            </a:r>
            <a:r>
              <a:rPr lang="en-US" sz="1600" dirty="0">
                <a:solidFill>
                  <a:schemeClr val="tx1"/>
                </a:solidFill>
                <a:sym typeface="Wingdings" panose="05000000000000000000" pitchFamily="2" charset="2"/>
              </a:rPr>
              <a:t></a:t>
            </a:r>
            <a:r>
              <a:rPr lang="en-US" sz="1600" dirty="0">
                <a:solidFill>
                  <a:schemeClr val="tx1"/>
                </a:solidFill>
              </a:rPr>
              <a:t> Impedance dominated by losses in ferrite </a:t>
            </a:r>
            <a:r>
              <a:rPr lang="en-US" sz="1600" dirty="0">
                <a:solidFill>
                  <a:schemeClr val="tx1"/>
                </a:solidFill>
                <a:sym typeface="Wingdings" panose="05000000000000000000" pitchFamily="2" charset="2"/>
              </a:rPr>
              <a:t></a:t>
            </a:r>
            <a:r>
              <a:rPr lang="en-US" sz="1600" dirty="0">
                <a:solidFill>
                  <a:schemeClr val="tx1"/>
                </a:solidFill>
              </a:rPr>
              <a:t> ferrite shielding</a:t>
            </a:r>
          </a:p>
        </p:txBody>
      </p:sp>
      <p:pic>
        <p:nvPicPr>
          <p:cNvPr id="14" name="Picture 13">
            <a:extLst>
              <a:ext uri="{FF2B5EF4-FFF2-40B4-BE49-F238E27FC236}">
                <a16:creationId xmlns:a16="http://schemas.microsoft.com/office/drawing/2014/main" id="{92EFBEAE-7363-7647-988F-5FD93A07E1F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60000" y="720003"/>
            <a:ext cx="5760000" cy="3999563"/>
          </a:xfrm>
          <a:prstGeom prst="rect">
            <a:avLst/>
          </a:prstGeom>
        </p:spPr>
      </p:pic>
      <p:sp>
        <p:nvSpPr>
          <p:cNvPr id="15" name="Triangle 9">
            <a:extLst>
              <a:ext uri="{FF2B5EF4-FFF2-40B4-BE49-F238E27FC236}">
                <a16:creationId xmlns:a16="http://schemas.microsoft.com/office/drawing/2014/main" id="{EFDF2D60-3C0B-2746-9C46-616E1BACE027}"/>
              </a:ext>
            </a:extLst>
          </p:cNvPr>
          <p:cNvSpPr/>
          <p:nvPr/>
        </p:nvSpPr>
        <p:spPr>
          <a:xfrm>
            <a:off x="4716000" y="3616404"/>
            <a:ext cx="4212000" cy="612000"/>
          </a:xfrm>
          <a:prstGeom prst="triangle">
            <a:avLst>
              <a:gd name="adj" fmla="val 31992"/>
            </a:avLst>
          </a:prstGeom>
          <a:pattFill prst="wdDnDiag">
            <a:fgClr>
              <a:srgbClr val="FF0000"/>
            </a:fgClr>
            <a:bgClr>
              <a:schemeClr val="bg1"/>
            </a:bgClr>
          </a:patt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2128D6B1-B59C-714D-9727-60FD69E64C8A}"/>
              </a:ext>
            </a:extLst>
          </p:cNvPr>
          <p:cNvPicPr>
            <a:picLocks noChangeAspect="1"/>
          </p:cNvPicPr>
          <p:nvPr/>
        </p:nvPicPr>
        <p:blipFill>
          <a:blip r:embed="rId4"/>
          <a:stretch>
            <a:fillRect/>
          </a:stretch>
        </p:blipFill>
        <p:spPr>
          <a:xfrm>
            <a:off x="7236000" y="1872000"/>
            <a:ext cx="1338326" cy="319893"/>
          </a:xfrm>
          <a:prstGeom prst="rect">
            <a:avLst/>
          </a:prstGeom>
        </p:spPr>
      </p:pic>
      <p:pic>
        <p:nvPicPr>
          <p:cNvPr id="16" name="Picture 15">
            <a:extLst>
              <a:ext uri="{FF2B5EF4-FFF2-40B4-BE49-F238E27FC236}">
                <a16:creationId xmlns:a16="http://schemas.microsoft.com/office/drawing/2014/main" id="{ABE2859A-7C09-1A44-96E1-F45418C49491}"/>
              </a:ext>
            </a:extLst>
          </p:cNvPr>
          <p:cNvPicPr>
            <a:picLocks noChangeAspect="1"/>
          </p:cNvPicPr>
          <p:nvPr/>
        </p:nvPicPr>
        <p:blipFill rotWithShape="1">
          <a:blip r:embed="rId5"/>
          <a:srcRect l="55531" b="-35751"/>
          <a:stretch/>
        </p:blipFill>
        <p:spPr>
          <a:xfrm>
            <a:off x="5220000" y="2880000"/>
            <a:ext cx="1112805" cy="443536"/>
          </a:xfrm>
          <a:prstGeom prst="rect">
            <a:avLst/>
          </a:prstGeom>
        </p:spPr>
      </p:pic>
    </p:spTree>
    <p:extLst>
      <p:ext uri="{BB962C8B-B14F-4D97-AF65-F5344CB8AC3E}">
        <p14:creationId xmlns:p14="http://schemas.microsoft.com/office/powerpoint/2010/main" val="256402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grpId="0" nodeType="withEffect">
                                  <p:stCondLst>
                                    <p:cond delay="0"/>
                                  </p:stCondLst>
                                  <p:endCondLst>
                                    <p:cond evt="onNext" delay="0">
                                      <p:tgtEl>
                                        <p:sldTgt/>
                                      </p:tgtEl>
                                    </p:cond>
                                  </p:endCondLst>
                                  <p:childTnLst>
                                    <p:animEffect transition="out" filter="fade">
                                      <p:cBhvr>
                                        <p:cTn id="6" dur="1000" tmFilter="0, 0; .2, .5; .8, .5; 1, 0"/>
                                        <p:tgtEl>
                                          <p:spTgt spid="15"/>
                                        </p:tgtEl>
                                      </p:cBhvr>
                                    </p:animEffect>
                                    <p:animScale>
                                      <p:cBhvr>
                                        <p:cTn id="7" dur="50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Examples: Serigraphy impact</a:t>
            </a:r>
          </a:p>
        </p:txBody>
      </p:sp>
      <p:sp>
        <p:nvSpPr>
          <p:cNvPr id="4" name="Date Placeholder 3"/>
          <p:cNvSpPr>
            <a:spLocks noGrp="1"/>
          </p:cNvSpPr>
          <p:nvPr>
            <p:ph type="dt" sz="half" idx="10"/>
          </p:nvPr>
        </p:nvSpPr>
        <p:spPr>
          <a:prstGeom prst="rect">
            <a:avLst/>
          </a:prstGeom>
        </p:spPr>
        <p:txBody>
          <a:bodyPr/>
          <a:lstStyle/>
          <a:p>
            <a:r>
              <a:rPr lang="de-CH"/>
              <a:t>28. September 2022</a:t>
            </a:r>
            <a:endParaRPr lang="en-US" dirty="0"/>
          </a:p>
        </p:txBody>
      </p:sp>
      <p:sp>
        <p:nvSpPr>
          <p:cNvPr id="5" name="Footer Placeholder 4"/>
          <p:cNvSpPr>
            <a:spLocks noGrp="1"/>
          </p:cNvSpPr>
          <p:nvPr>
            <p:ph type="ftr" sz="quarter" idx="11"/>
          </p:nvPr>
        </p:nvSpPr>
        <p:spPr>
          <a:prstGeom prst="rect">
            <a:avLst/>
          </a:prstGeom>
        </p:spPr>
        <p:txBody>
          <a:bodyPr/>
          <a:lstStyle/>
          <a:p>
            <a:r>
              <a:rPr lang="fr-FR"/>
              <a:t>Kevin Li - Collective effects III - Kaunas</a:t>
            </a:r>
            <a:endParaRPr lang="en-US" dirty="0"/>
          </a:p>
        </p:txBody>
      </p:sp>
      <p:sp>
        <p:nvSpPr>
          <p:cNvPr id="6" name="Slide Number Placeholder 5"/>
          <p:cNvSpPr>
            <a:spLocks noGrp="1"/>
          </p:cNvSpPr>
          <p:nvPr>
            <p:ph type="sldNum" sz="quarter" idx="12"/>
          </p:nvPr>
        </p:nvSpPr>
        <p:spPr>
          <a:prstGeom prst="rect">
            <a:avLst/>
          </a:prstGeom>
        </p:spPr>
        <p:txBody>
          <a:bodyPr/>
          <a:lstStyle/>
          <a:p>
            <a:fld id="{17918391-D411-FE40-AAD7-861AE5233E0E}" type="slidenum">
              <a:rPr lang="en-US" smtClean="0"/>
              <a:pPr/>
              <a:t>29</a:t>
            </a:fld>
            <a:endParaRPr lang="en-US" dirty="0"/>
          </a:p>
        </p:txBody>
      </p:sp>
      <p:pic>
        <p:nvPicPr>
          <p:cNvPr id="9" name="Picture 8" descr="MKE_internalcircuit.bmp"/>
          <p:cNvPicPr>
            <a:picLocks noChangeAspect="1"/>
          </p:cNvPicPr>
          <p:nvPr/>
        </p:nvPicPr>
        <p:blipFill>
          <a:blip r:embed="rId2" cstate="print"/>
          <a:srcRect l="15670" r="16710"/>
          <a:stretch>
            <a:fillRect/>
          </a:stretch>
        </p:blipFill>
        <p:spPr>
          <a:xfrm>
            <a:off x="432000" y="1080000"/>
            <a:ext cx="3240000" cy="2373924"/>
          </a:xfrm>
          <a:prstGeom prst="rect">
            <a:avLst/>
          </a:prstGeom>
          <a:ln w="19050">
            <a:solidFill>
              <a:schemeClr val="accent4"/>
            </a:solidFill>
          </a:ln>
          <a:effectLst>
            <a:outerShdw blurRad="190500" algn="tl" rotWithShape="0">
              <a:srgbClr val="000000">
                <a:alpha val="70000"/>
              </a:srgbClr>
            </a:outerShdw>
          </a:effectLst>
        </p:spPr>
      </p:pic>
      <p:sp>
        <p:nvSpPr>
          <p:cNvPr id="7" name="Rectangle 6"/>
          <p:cNvSpPr/>
          <p:nvPr/>
        </p:nvSpPr>
        <p:spPr>
          <a:xfrm>
            <a:off x="3960000" y="4824000"/>
            <a:ext cx="7920000" cy="1584000"/>
          </a:xfrm>
          <a:prstGeom prst="rect">
            <a:avLst/>
          </a:prstGeom>
          <a:ln w="25400">
            <a:noFill/>
          </a:ln>
          <a:effectLst/>
        </p:spPr>
        <p:style>
          <a:lnRef idx="2">
            <a:schemeClr val="accent1"/>
          </a:lnRef>
          <a:fillRef idx="1">
            <a:schemeClr val="lt1"/>
          </a:fillRef>
          <a:effectRef idx="0">
            <a:schemeClr val="accent1"/>
          </a:effectRef>
          <a:fontRef idx="minor">
            <a:schemeClr val="dk1"/>
          </a:fontRef>
        </p:style>
        <p:txBody>
          <a:bodyPr rtlCol="0" anchor="t"/>
          <a:lstStyle/>
          <a:p>
            <a:pPr marL="285750" indent="-285750" algn="just">
              <a:buFont typeface="Arial" panose="020B0604020202020204" pitchFamily="34" charset="0"/>
              <a:buChar char="•"/>
            </a:pPr>
            <a:r>
              <a:rPr lang="en-US" sz="1600" dirty="0">
                <a:solidFill>
                  <a:schemeClr val="tx1"/>
                </a:solidFill>
              </a:rPr>
              <a:t>The energy loss of the beam to the kicker structure is given by </a:t>
            </a:r>
            <a:r>
              <a:rPr lang="en-US" sz="1600" b="1" dirty="0">
                <a:solidFill>
                  <a:srgbClr val="C00000"/>
                </a:solidFill>
              </a:rPr>
              <a:t>the overlap of the impedance with the power beam spectrum</a:t>
            </a:r>
          </a:p>
          <a:p>
            <a:pPr marL="285750" indent="-285750" algn="just">
              <a:buFont typeface="Arial" panose="020B0604020202020204" pitchFamily="34" charset="0"/>
              <a:buChar char="•"/>
            </a:pPr>
            <a:r>
              <a:rPr lang="en-US" sz="1600" dirty="0">
                <a:solidFill>
                  <a:schemeClr val="tx1"/>
                </a:solidFill>
              </a:rPr>
              <a:t>This almost suppresses the impedance over the bunch spectrum</a:t>
            </a:r>
          </a:p>
          <a:p>
            <a:pPr marL="285750" indent="-285750" algn="just">
              <a:buFont typeface="Arial" panose="020B0604020202020204" pitchFamily="34" charset="0"/>
              <a:buChar char="•"/>
            </a:pPr>
            <a:r>
              <a:rPr lang="en-US" sz="1600" dirty="0">
                <a:solidFill>
                  <a:schemeClr val="tx1"/>
                </a:solidFill>
              </a:rPr>
              <a:t>It however introduces </a:t>
            </a:r>
            <a:r>
              <a:rPr lang="en-US" sz="1600" b="1" dirty="0">
                <a:solidFill>
                  <a:srgbClr val="C00000"/>
                </a:solidFill>
              </a:rPr>
              <a:t>a low frequency peak</a:t>
            </a:r>
            <a:r>
              <a:rPr lang="en-US" sz="1600" dirty="0">
                <a:solidFill>
                  <a:schemeClr val="tx1"/>
                </a:solidFill>
              </a:rPr>
              <a:t>, which needs to be kept far from beam spectral lines </a:t>
            </a:r>
            <a:r>
              <a:rPr lang="en-US" sz="1600" dirty="0">
                <a:solidFill>
                  <a:schemeClr val="tx1"/>
                </a:solidFill>
                <a:sym typeface="Wingdings" panose="05000000000000000000" pitchFamily="2" charset="2"/>
              </a:rPr>
              <a:t> p</a:t>
            </a:r>
            <a:r>
              <a:rPr lang="en-US" sz="1600" dirty="0">
                <a:solidFill>
                  <a:schemeClr val="tx1"/>
                </a:solidFill>
              </a:rPr>
              <a:t>ay attention to do that for all needed bunch spacing</a:t>
            </a:r>
          </a:p>
        </p:txBody>
      </p:sp>
      <p:pic>
        <p:nvPicPr>
          <p:cNvPr id="14" name="Picture 13">
            <a:extLst>
              <a:ext uri="{FF2B5EF4-FFF2-40B4-BE49-F238E27FC236}">
                <a16:creationId xmlns:a16="http://schemas.microsoft.com/office/drawing/2014/main" id="{92EFBEAE-7363-7647-988F-5FD93A07E1F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60000" y="720003"/>
            <a:ext cx="5760000" cy="3999563"/>
          </a:xfrm>
          <a:prstGeom prst="rect">
            <a:avLst/>
          </a:prstGeom>
        </p:spPr>
      </p:pic>
      <p:pic>
        <p:nvPicPr>
          <p:cNvPr id="11" name="Picture 10">
            <a:extLst>
              <a:ext uri="{FF2B5EF4-FFF2-40B4-BE49-F238E27FC236}">
                <a16:creationId xmlns:a16="http://schemas.microsoft.com/office/drawing/2014/main" id="{F91A5EA6-769C-4C45-AED7-7F5EAAB85537}"/>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960000" y="720003"/>
            <a:ext cx="5760000" cy="3999564"/>
          </a:xfrm>
          <a:prstGeom prst="rect">
            <a:avLst/>
          </a:prstGeom>
        </p:spPr>
      </p:pic>
      <p:sp>
        <p:nvSpPr>
          <p:cNvPr id="15" name="Triangle 9">
            <a:extLst>
              <a:ext uri="{FF2B5EF4-FFF2-40B4-BE49-F238E27FC236}">
                <a16:creationId xmlns:a16="http://schemas.microsoft.com/office/drawing/2014/main" id="{EFDF2D60-3C0B-2746-9C46-616E1BACE027}"/>
              </a:ext>
            </a:extLst>
          </p:cNvPr>
          <p:cNvSpPr/>
          <p:nvPr/>
        </p:nvSpPr>
        <p:spPr>
          <a:xfrm>
            <a:off x="4752000" y="4123872"/>
            <a:ext cx="4068000" cy="108000"/>
          </a:xfrm>
          <a:prstGeom prst="triangle">
            <a:avLst>
              <a:gd name="adj" fmla="val 67290"/>
            </a:avLst>
          </a:prstGeom>
          <a:pattFill prst="wdDnDiag">
            <a:fgClr>
              <a:srgbClr val="FF0000"/>
            </a:fgClr>
            <a:bgClr>
              <a:schemeClr val="bg1"/>
            </a:bgClr>
          </a:patt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Content Placeholder 7" descr="MKEser.bmp"/>
          <p:cNvPicPr>
            <a:picLocks noGrp="1" noChangeAspect="1"/>
          </p:cNvPicPr>
          <p:nvPr/>
        </p:nvPicPr>
        <p:blipFill>
          <a:blip r:embed="rId5" cstate="print"/>
          <a:srcRect r="17694" b="17503"/>
          <a:stretch>
            <a:fillRect/>
          </a:stretch>
        </p:blipFill>
        <p:spPr>
          <a:xfrm>
            <a:off x="432000" y="3744000"/>
            <a:ext cx="3240000" cy="2077178"/>
          </a:xfrm>
          <a:prstGeom prst="rect">
            <a:avLst/>
          </a:prstGeom>
          <a:ln w="19050">
            <a:solidFill>
              <a:srgbClr val="FF00FF"/>
            </a:solidFill>
            <a:prstDash val="solid"/>
          </a:ln>
          <a:effectLst>
            <a:outerShdw blurRad="190500" algn="tl" rotWithShape="0">
              <a:srgbClr val="000000">
                <a:alpha val="70000"/>
              </a:srgbClr>
            </a:outerShdw>
          </a:effectLst>
        </p:spPr>
      </p:pic>
      <p:pic>
        <p:nvPicPr>
          <p:cNvPr id="13" name="Picture 12">
            <a:extLst>
              <a:ext uri="{FF2B5EF4-FFF2-40B4-BE49-F238E27FC236}">
                <a16:creationId xmlns:a16="http://schemas.microsoft.com/office/drawing/2014/main" id="{ABE2859A-7C09-1A44-96E1-F45418C49491}"/>
              </a:ext>
            </a:extLst>
          </p:cNvPr>
          <p:cNvPicPr>
            <a:picLocks noChangeAspect="1"/>
          </p:cNvPicPr>
          <p:nvPr/>
        </p:nvPicPr>
        <p:blipFill rotWithShape="1">
          <a:blip r:embed="rId6"/>
          <a:srcRect l="55531" b="-35751"/>
          <a:stretch/>
        </p:blipFill>
        <p:spPr>
          <a:xfrm>
            <a:off x="5220000" y="2880000"/>
            <a:ext cx="1112805" cy="443536"/>
          </a:xfrm>
          <a:prstGeom prst="rect">
            <a:avLst/>
          </a:prstGeom>
        </p:spPr>
      </p:pic>
      <p:pic>
        <p:nvPicPr>
          <p:cNvPr id="16" name="Picture 15">
            <a:extLst>
              <a:ext uri="{FF2B5EF4-FFF2-40B4-BE49-F238E27FC236}">
                <a16:creationId xmlns:a16="http://schemas.microsoft.com/office/drawing/2014/main" id="{2128D6B1-B59C-714D-9727-60FD69E64C8A}"/>
              </a:ext>
            </a:extLst>
          </p:cNvPr>
          <p:cNvPicPr>
            <a:picLocks noChangeAspect="1"/>
          </p:cNvPicPr>
          <p:nvPr/>
        </p:nvPicPr>
        <p:blipFill>
          <a:blip r:embed="rId7"/>
          <a:stretch>
            <a:fillRect/>
          </a:stretch>
        </p:blipFill>
        <p:spPr>
          <a:xfrm>
            <a:off x="7236000" y="1872000"/>
            <a:ext cx="1338326" cy="319893"/>
          </a:xfrm>
          <a:prstGeom prst="rect">
            <a:avLst/>
          </a:prstGeom>
        </p:spPr>
      </p:pic>
      <p:pic>
        <p:nvPicPr>
          <p:cNvPr id="17" name="Picture 16">
            <a:extLst>
              <a:ext uri="{FF2B5EF4-FFF2-40B4-BE49-F238E27FC236}">
                <a16:creationId xmlns:a16="http://schemas.microsoft.com/office/drawing/2014/main" id="{A795CA76-A6BB-8E45-9972-C8339D2274EB}"/>
              </a:ext>
            </a:extLst>
          </p:cNvPr>
          <p:cNvPicPr>
            <a:picLocks noChangeAspect="1"/>
          </p:cNvPicPr>
          <p:nvPr/>
        </p:nvPicPr>
        <p:blipFill>
          <a:blip r:embed="rId8"/>
          <a:stretch>
            <a:fillRect/>
          </a:stretch>
        </p:blipFill>
        <p:spPr>
          <a:xfrm>
            <a:off x="4824000" y="1944000"/>
            <a:ext cx="1467439" cy="299602"/>
          </a:xfrm>
          <a:prstGeom prst="rect">
            <a:avLst/>
          </a:prstGeom>
        </p:spPr>
      </p:pic>
      <p:sp>
        <p:nvSpPr>
          <p:cNvPr id="18" name="Down Arrow 17">
            <a:extLst>
              <a:ext uri="{FF2B5EF4-FFF2-40B4-BE49-F238E27FC236}">
                <a16:creationId xmlns:a16="http://schemas.microsoft.com/office/drawing/2014/main" id="{D7C5F892-6681-1F4E-9C15-BC91C4A564A0}"/>
              </a:ext>
            </a:extLst>
          </p:cNvPr>
          <p:cNvSpPr/>
          <p:nvPr/>
        </p:nvSpPr>
        <p:spPr>
          <a:xfrm>
            <a:off x="1656000" y="3240000"/>
            <a:ext cx="432000" cy="684000"/>
          </a:xfrm>
          <a:prstGeom prst="downArrow">
            <a:avLst/>
          </a:prstGeom>
          <a:effectLst/>
        </p:spPr>
        <p:style>
          <a:lnRef idx="1">
            <a:schemeClr val="accent3"/>
          </a:lnRef>
          <a:fillRef idx="3">
            <a:schemeClr val="accent3"/>
          </a:fillRef>
          <a:effectRef idx="2">
            <a:schemeClr val="accent3"/>
          </a:effectRef>
          <a:fontRef idx="minor">
            <a:schemeClr val="lt1"/>
          </a:fontRef>
        </p:style>
        <p:txBody>
          <a:bodyPr wrap="none" rtlCol="0" anchor="ctr"/>
          <a:lstStyle/>
          <a:p>
            <a:endParaRPr lang="en-US" dirty="0">
              <a:solidFill>
                <a:schemeClr val="tx1"/>
              </a:solidFill>
            </a:endParaRPr>
          </a:p>
        </p:txBody>
      </p:sp>
      <p:sp>
        <p:nvSpPr>
          <p:cNvPr id="3" name="TextBox 2"/>
          <p:cNvSpPr txBox="1"/>
          <p:nvPr/>
        </p:nvSpPr>
        <p:spPr>
          <a:xfrm>
            <a:off x="2160000" y="3239999"/>
            <a:ext cx="2016000" cy="828000"/>
          </a:xfrm>
          <a:prstGeom prst="rect">
            <a:avLst/>
          </a:prstGeom>
          <a:solidFill>
            <a:schemeClr val="bg1">
              <a:alpha val="70000"/>
            </a:schemeClr>
          </a:solidFill>
        </p:spPr>
        <p:txBody>
          <a:bodyPr wrap="square" rtlCol="0">
            <a:spAutoFit/>
          </a:bodyPr>
          <a:lstStyle/>
          <a:p>
            <a:pPr algn="just"/>
            <a:r>
              <a:rPr lang="en-US" sz="1600" b="1" dirty="0"/>
              <a:t>Print striped pattern of good conductor on ferrite (serigraphy)</a:t>
            </a:r>
          </a:p>
        </p:txBody>
      </p:sp>
      <p:sp>
        <p:nvSpPr>
          <p:cNvPr id="19" name="Oval 18">
            <a:extLst>
              <a:ext uri="{FF2B5EF4-FFF2-40B4-BE49-F238E27FC236}">
                <a16:creationId xmlns:a16="http://schemas.microsoft.com/office/drawing/2014/main" id="{FF0BE433-FBB4-9C43-A20A-D91F7CD61BDC}"/>
              </a:ext>
            </a:extLst>
          </p:cNvPr>
          <p:cNvSpPr/>
          <p:nvPr/>
        </p:nvSpPr>
        <p:spPr>
          <a:xfrm>
            <a:off x="4716000" y="2232000"/>
            <a:ext cx="468000" cy="2160000"/>
          </a:xfrm>
          <a:prstGeom prst="ellipse">
            <a:avLst/>
          </a:prstGeom>
          <a:noFill/>
          <a:ln w="19050">
            <a:solidFill>
              <a:srgbClr val="FF0000"/>
            </a:solidFill>
          </a:ln>
          <a:effectLst>
            <a:glow rad="101600">
              <a:srgbClr val="FF0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0780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grpId="0" nodeType="withEffect">
                                  <p:stCondLst>
                                    <p:cond delay="0"/>
                                  </p:stCondLst>
                                  <p:endCondLst>
                                    <p:cond evt="onNext" delay="0">
                                      <p:tgtEl>
                                        <p:sldTgt/>
                                      </p:tgtEl>
                                    </p:cond>
                                  </p:endCondLst>
                                  <p:childTnLst>
                                    <p:animEffect transition="out" filter="fade">
                                      <p:cBhvr>
                                        <p:cTn id="6" dur="1000" tmFilter="0, 0; .2, .5; .8, .5; 1, 0"/>
                                        <p:tgtEl>
                                          <p:spTgt spid="15"/>
                                        </p:tgtEl>
                                      </p:cBhvr>
                                    </p:animEffect>
                                    <p:animScale>
                                      <p:cBhvr>
                                        <p:cTn id="7" dur="500" autoRev="1" fill="hold"/>
                                        <p:tgtEl>
                                          <p:spTgt spid="15"/>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par>
                                <p:cTn id="13" presetID="10" presetClass="entr" presetSubtype="0" fill="hold"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Effect transition="in" filter="fade">
                                      <p:cBhvr>
                                        <p:cTn id="15"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lgn="just">
              <a:buNone/>
            </a:pPr>
            <a:r>
              <a:rPr lang="en-US" sz="2000" dirty="0"/>
              <a:t>In the previous lecture we discussed </a:t>
            </a:r>
            <a:r>
              <a:rPr lang="en-US" sz="2000" b="1" dirty="0">
                <a:solidFill>
                  <a:srgbClr val="C00000"/>
                </a:solidFill>
              </a:rPr>
              <a:t>space charge effects </a:t>
            </a:r>
            <a:r>
              <a:rPr lang="en-US" sz="2000" dirty="0"/>
              <a:t>and showed how these can limit the machine performance in that they can lead </a:t>
            </a:r>
            <a:r>
              <a:rPr lang="en-US" sz="2000" b="1" dirty="0">
                <a:solidFill>
                  <a:srgbClr val="C00000"/>
                </a:solidFill>
              </a:rPr>
              <a:t>to incoherent and coherent tune shifts</a:t>
            </a:r>
            <a:r>
              <a:rPr lang="en-US" sz="2000" dirty="0"/>
              <a:t>. We then moved on the a more general treatment of electromagnetic fields in simple structures where we were able to identify </a:t>
            </a:r>
            <a:r>
              <a:rPr lang="en-US" sz="2000" b="1" dirty="0">
                <a:solidFill>
                  <a:srgbClr val="C00000"/>
                </a:solidFill>
              </a:rPr>
              <a:t>yet another type of induced fields </a:t>
            </a:r>
            <a:r>
              <a:rPr lang="en-US" sz="2000" dirty="0"/>
              <a:t>originating from the </a:t>
            </a:r>
            <a:r>
              <a:rPr lang="en-US" sz="2000" b="1" dirty="0">
                <a:solidFill>
                  <a:srgbClr val="C00000"/>
                </a:solidFill>
              </a:rPr>
              <a:t>electromagnetic properties </a:t>
            </a:r>
            <a:r>
              <a:rPr lang="en-US" sz="2000" dirty="0"/>
              <a:t>of the surrounding material – </a:t>
            </a:r>
            <a:r>
              <a:rPr lang="en-US" sz="2000" b="1" dirty="0">
                <a:solidFill>
                  <a:srgbClr val="C00000"/>
                </a:solidFill>
              </a:rPr>
              <a:t>the wall wake</a:t>
            </a:r>
            <a:r>
              <a:rPr lang="en-US" sz="2000" dirty="0"/>
              <a:t>. </a:t>
            </a:r>
          </a:p>
          <a:p>
            <a:pPr marL="0" indent="0" algn="just">
              <a:buNone/>
            </a:pPr>
            <a:r>
              <a:rPr lang="en-US" sz="2000" dirty="0"/>
              <a:t>We then saw some animations of more general examples of induced fields in complex structures.</a:t>
            </a:r>
          </a:p>
          <a:p>
            <a:pPr marL="0" indent="0" algn="just">
              <a:buNone/>
            </a:pPr>
            <a:r>
              <a:rPr lang="en-US" sz="2000" dirty="0"/>
              <a:t>We now want to see how to treat such structures more formally to help us model these types of collective effects better. For this, we introduce the </a:t>
            </a:r>
            <a:r>
              <a:rPr lang="en-US" sz="2000" b="1" dirty="0">
                <a:solidFill>
                  <a:srgbClr val="C00000"/>
                </a:solidFill>
              </a:rPr>
              <a:t>concept of wake fields and impedances</a:t>
            </a:r>
            <a:r>
              <a:rPr lang="en-US" sz="2000" dirty="0"/>
              <a:t> and will talk about their impact on the machine and on the beam.</a:t>
            </a:r>
          </a:p>
        </p:txBody>
      </p:sp>
      <p:sp>
        <p:nvSpPr>
          <p:cNvPr id="4" name="Date Placeholder 3"/>
          <p:cNvSpPr>
            <a:spLocks noGrp="1"/>
          </p:cNvSpPr>
          <p:nvPr>
            <p:ph type="dt" sz="half" idx="10"/>
          </p:nvPr>
        </p:nvSpPr>
        <p:spPr/>
        <p:txBody>
          <a:bodyPr/>
          <a:lstStyle/>
          <a:p>
            <a:r>
              <a:rPr lang="de-CH"/>
              <a:t>28. September 2022</a:t>
            </a:r>
            <a:endParaRPr lang="en-GB"/>
          </a:p>
        </p:txBody>
      </p:sp>
      <p:sp>
        <p:nvSpPr>
          <p:cNvPr id="5" name="Footer Placeholder 4"/>
          <p:cNvSpPr>
            <a:spLocks noGrp="1"/>
          </p:cNvSpPr>
          <p:nvPr>
            <p:ph type="ftr" sz="quarter" idx="11"/>
          </p:nvPr>
        </p:nvSpPr>
        <p:spPr/>
        <p:txBody>
          <a:bodyPr/>
          <a:lstStyle/>
          <a:p>
            <a:r>
              <a:rPr lang="fr-FR"/>
              <a:t>Kevin Li - Collective effects III - Kaunas</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3</a:t>
            </a:fld>
            <a:endParaRPr lang="en-GB"/>
          </a:p>
        </p:txBody>
      </p:sp>
      <p:sp>
        <p:nvSpPr>
          <p:cNvPr id="7" name="Content Placeholder 6"/>
          <p:cNvSpPr>
            <a:spLocks noGrp="1"/>
          </p:cNvSpPr>
          <p:nvPr>
            <p:ph idx="13"/>
          </p:nvPr>
        </p:nvSpPr>
        <p:spPr/>
        <p:txBody>
          <a:bodyPr>
            <a:normAutofit/>
          </a:bodyPr>
          <a:lstStyle/>
          <a:p>
            <a:r>
              <a:rPr lang="en-US" dirty="0"/>
              <a:t>Part 3: Wake fields and impedances – impacts</a:t>
            </a:r>
          </a:p>
          <a:p>
            <a:pPr lvl="1">
              <a:buFont typeface="Courier New" panose="02070309020205020404" pitchFamily="49" charset="0"/>
              <a:buChar char="o"/>
            </a:pPr>
            <a:endParaRPr lang="en-US" dirty="0"/>
          </a:p>
          <a:p>
            <a:pPr lvl="1">
              <a:buFont typeface="Courier New" panose="02070309020205020404" pitchFamily="49" charset="0"/>
              <a:buChar char="o"/>
            </a:pPr>
            <a:r>
              <a:rPr lang="en-US" dirty="0"/>
              <a:t>Concept of wake fields</a:t>
            </a:r>
          </a:p>
          <a:p>
            <a:pPr lvl="1">
              <a:buFont typeface="Courier New" panose="02070309020205020404" pitchFamily="49" charset="0"/>
              <a:buChar char="o"/>
            </a:pPr>
            <a:r>
              <a:rPr lang="en-US" dirty="0"/>
              <a:t>Longitudinal and transverse wake fields and impedances</a:t>
            </a:r>
          </a:p>
          <a:p>
            <a:pPr lvl="1">
              <a:buFont typeface="Courier New" panose="02070309020205020404" pitchFamily="49" charset="0"/>
              <a:buChar char="o"/>
            </a:pPr>
            <a:r>
              <a:rPr lang="en-US" dirty="0"/>
              <a:t>Impact of wake fields and impedance on the accelerator environment</a:t>
            </a:r>
          </a:p>
          <a:p>
            <a:pPr lvl="1">
              <a:buFont typeface="Courier New" panose="02070309020205020404" pitchFamily="49" charset="0"/>
              <a:buChar char="o"/>
            </a:pPr>
            <a:r>
              <a:rPr lang="en-US" dirty="0"/>
              <a:t>Description of a coherent beam instability and the instability loop</a:t>
            </a:r>
          </a:p>
        </p:txBody>
      </p:sp>
    </p:spTree>
    <p:extLst>
      <p:ext uri="{BB962C8B-B14F-4D97-AF65-F5344CB8AC3E}">
        <p14:creationId xmlns:p14="http://schemas.microsoft.com/office/powerpoint/2010/main" val="1500593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Examples: Serigraphy impact</a:t>
            </a:r>
          </a:p>
        </p:txBody>
      </p:sp>
      <p:sp>
        <p:nvSpPr>
          <p:cNvPr id="4" name="Date Placeholder 3"/>
          <p:cNvSpPr>
            <a:spLocks noGrp="1"/>
          </p:cNvSpPr>
          <p:nvPr>
            <p:ph type="dt" sz="half" idx="10"/>
          </p:nvPr>
        </p:nvSpPr>
        <p:spPr>
          <a:prstGeom prst="rect">
            <a:avLst/>
          </a:prstGeom>
        </p:spPr>
        <p:txBody>
          <a:bodyPr/>
          <a:lstStyle/>
          <a:p>
            <a:r>
              <a:rPr lang="de-CH"/>
              <a:t>28. September 2022</a:t>
            </a:r>
            <a:endParaRPr lang="en-US" dirty="0"/>
          </a:p>
        </p:txBody>
      </p:sp>
      <p:sp>
        <p:nvSpPr>
          <p:cNvPr id="5" name="Footer Placeholder 4"/>
          <p:cNvSpPr>
            <a:spLocks noGrp="1"/>
          </p:cNvSpPr>
          <p:nvPr>
            <p:ph type="ftr" sz="quarter" idx="11"/>
          </p:nvPr>
        </p:nvSpPr>
        <p:spPr>
          <a:prstGeom prst="rect">
            <a:avLst/>
          </a:prstGeom>
        </p:spPr>
        <p:txBody>
          <a:bodyPr/>
          <a:lstStyle/>
          <a:p>
            <a:r>
              <a:rPr lang="fr-FR"/>
              <a:t>Kevin Li - Collective effects III - Kaunas</a:t>
            </a:r>
            <a:endParaRPr lang="en-US" dirty="0"/>
          </a:p>
        </p:txBody>
      </p:sp>
      <p:sp>
        <p:nvSpPr>
          <p:cNvPr id="6" name="Slide Number Placeholder 5"/>
          <p:cNvSpPr>
            <a:spLocks noGrp="1"/>
          </p:cNvSpPr>
          <p:nvPr>
            <p:ph type="sldNum" sz="quarter" idx="12"/>
          </p:nvPr>
        </p:nvSpPr>
        <p:spPr>
          <a:prstGeom prst="rect">
            <a:avLst/>
          </a:prstGeom>
        </p:spPr>
        <p:txBody>
          <a:bodyPr/>
          <a:lstStyle/>
          <a:p>
            <a:fld id="{17918391-D411-FE40-AAD7-861AE5233E0E}" type="slidenum">
              <a:rPr lang="en-US" smtClean="0"/>
              <a:pPr/>
              <a:t>30</a:t>
            </a:fld>
            <a:endParaRPr lang="en-US" dirty="0"/>
          </a:p>
        </p:txBody>
      </p:sp>
      <p:pic>
        <p:nvPicPr>
          <p:cNvPr id="10" name="Content Placeholder 7" descr="MKEser.bmp"/>
          <p:cNvPicPr>
            <a:picLocks noGrp="1" noChangeAspect="1"/>
          </p:cNvPicPr>
          <p:nvPr/>
        </p:nvPicPr>
        <p:blipFill>
          <a:blip r:embed="rId5" cstate="print"/>
          <a:srcRect r="17694" b="17503"/>
          <a:stretch>
            <a:fillRect/>
          </a:stretch>
        </p:blipFill>
        <p:spPr>
          <a:xfrm>
            <a:off x="432000" y="3744000"/>
            <a:ext cx="3240000" cy="2077178"/>
          </a:xfrm>
          <a:prstGeom prst="rect">
            <a:avLst/>
          </a:prstGeom>
          <a:ln>
            <a:noFill/>
          </a:ln>
          <a:effectLst>
            <a:outerShdw blurRad="190500" algn="tl" rotWithShape="0">
              <a:srgbClr val="000000">
                <a:alpha val="70000"/>
              </a:srgbClr>
            </a:outerShdw>
          </a:effectLst>
        </p:spPr>
      </p:pic>
      <p:pic>
        <p:nvPicPr>
          <p:cNvPr id="9" name="Picture 8" descr="MKE_internalcircuit.bmp"/>
          <p:cNvPicPr>
            <a:picLocks noChangeAspect="1"/>
          </p:cNvPicPr>
          <p:nvPr/>
        </p:nvPicPr>
        <p:blipFill>
          <a:blip r:embed="rId6" cstate="print"/>
          <a:srcRect l="15670" r="16710"/>
          <a:stretch>
            <a:fillRect/>
          </a:stretch>
        </p:blipFill>
        <p:spPr>
          <a:xfrm>
            <a:off x="432000" y="1080000"/>
            <a:ext cx="3240000" cy="2373924"/>
          </a:xfrm>
          <a:prstGeom prst="rect">
            <a:avLst/>
          </a:prstGeom>
          <a:ln>
            <a:noFill/>
          </a:ln>
          <a:effectLst>
            <a:outerShdw blurRad="190500" algn="tl" rotWithShape="0">
              <a:srgbClr val="000000">
                <a:alpha val="70000"/>
              </a:srgbClr>
            </a:outerShdw>
          </a:effectLst>
        </p:spPr>
      </p:pic>
      <p:pic>
        <p:nvPicPr>
          <p:cNvPr id="14" name="Content Placeholder 3" descr="Kicker_temperature_sector4_25April.png"/>
          <p:cNvPicPr>
            <a:picLocks noGrp="1" noChangeAspect="1"/>
          </p:cNvPicPr>
          <p:nvPr/>
        </p:nvPicPr>
        <p:blipFill>
          <a:blip r:embed="rId7" cstate="print"/>
          <a:stretch>
            <a:fillRect/>
          </a:stretch>
        </p:blipFill>
        <p:spPr>
          <a:xfrm>
            <a:off x="4176000" y="1871977"/>
            <a:ext cx="7632000" cy="3949201"/>
          </a:xfrm>
          <a:prstGeom prst="rect">
            <a:avLst/>
          </a:prstGeom>
        </p:spPr>
      </p:pic>
      <p:grpSp>
        <p:nvGrpSpPr>
          <p:cNvPr id="16" name="Group 15"/>
          <p:cNvGrpSpPr/>
          <p:nvPr/>
        </p:nvGrpSpPr>
        <p:grpSpPr>
          <a:xfrm>
            <a:off x="6282000" y="1080000"/>
            <a:ext cx="3420000" cy="612000"/>
            <a:chOff x="3810267" y="5512355"/>
            <a:chExt cx="3420000" cy="612000"/>
          </a:xfrm>
        </p:grpSpPr>
        <p:cxnSp>
          <p:nvCxnSpPr>
            <p:cNvPr id="17" name="Straight Arrow Connector 16"/>
            <p:cNvCxnSpPr/>
            <p:nvPr/>
          </p:nvCxnSpPr>
          <p:spPr>
            <a:xfrm>
              <a:off x="3810267" y="6088356"/>
              <a:ext cx="3420000" cy="0"/>
            </a:xfrm>
            <a:prstGeom prst="straightConnector1">
              <a:avLst/>
            </a:prstGeom>
            <a:ln w="25400">
              <a:solidFill>
                <a:schemeClr val="accent4">
                  <a:lumMod val="75000"/>
                </a:schemeClr>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4157584" y="5512355"/>
              <a:ext cx="2736000" cy="612000"/>
            </a:xfrm>
            <a:prstGeom prst="rect">
              <a:avLst/>
            </a:prstGeom>
            <a:noFill/>
          </p:spPr>
          <p:txBody>
            <a:bodyPr wrap="square" rtlCol="0">
              <a:spAutoFit/>
            </a:bodyPr>
            <a:lstStyle/>
            <a:p>
              <a:pPr algn="ctr"/>
              <a:r>
                <a:rPr lang="en-US" sz="1600" b="1" dirty="0">
                  <a:solidFill>
                    <a:schemeClr val="accent4">
                      <a:lumMod val="75000"/>
                    </a:schemeClr>
                  </a:solidFill>
                </a:rPr>
                <a:t>~ 17h run with 25 ns beams at 26 </a:t>
              </a:r>
              <a:r>
                <a:rPr lang="en-US" sz="1600" b="1" dirty="0" err="1">
                  <a:solidFill>
                    <a:schemeClr val="accent4">
                      <a:lumMod val="75000"/>
                    </a:schemeClr>
                  </a:solidFill>
                </a:rPr>
                <a:t>GeV</a:t>
              </a:r>
              <a:r>
                <a:rPr lang="en-US" sz="1600" b="1" dirty="0">
                  <a:solidFill>
                    <a:schemeClr val="accent4">
                      <a:lumMod val="75000"/>
                    </a:schemeClr>
                  </a:solidFill>
                </a:rPr>
                <a:t> after technical stop</a:t>
              </a:r>
            </a:p>
          </p:txBody>
        </p:sp>
      </p:grpSp>
      <p:pic>
        <p:nvPicPr>
          <p:cNvPr id="25" name="Picture 24"/>
          <p:cNvPicPr>
            <a:picLocks noChangeAspect="1"/>
          </p:cNvPicPr>
          <p:nvPr>
            <p:custDataLst>
              <p:tags r:id="rId1"/>
            </p:custDataLst>
          </p:nvPr>
        </p:nvPicPr>
        <p:blipFill>
          <a:blip r:embed="rId8" cstate="print">
            <a:extLst>
              <a:ext uri="{28A0092B-C50C-407E-A947-70E740481C1C}">
                <a14:useLocalDpi xmlns:a14="http://schemas.microsoft.com/office/drawing/2010/main" val="0"/>
              </a:ext>
            </a:extLst>
          </a:blip>
          <a:stretch>
            <a:fillRect/>
          </a:stretch>
        </p:blipFill>
        <p:spPr>
          <a:xfrm>
            <a:off x="5076000" y="2988000"/>
            <a:ext cx="3390175" cy="539456"/>
          </a:xfrm>
          <a:prstGeom prst="rect">
            <a:avLst/>
          </a:prstGeom>
          <a:solidFill>
            <a:schemeClr val="bg1">
              <a:alpha val="20000"/>
            </a:schemeClr>
          </a:solidFill>
        </p:spPr>
      </p:pic>
      <p:cxnSp>
        <p:nvCxnSpPr>
          <p:cNvPr id="20" name="Straight Arrow Connector 19"/>
          <p:cNvCxnSpPr/>
          <p:nvPr/>
        </p:nvCxnSpPr>
        <p:spPr>
          <a:xfrm>
            <a:off x="10224000" y="2592000"/>
            <a:ext cx="0" cy="2376000"/>
          </a:xfrm>
          <a:prstGeom prst="straightConnector1">
            <a:avLst/>
          </a:prstGeom>
          <a:ln w="25400">
            <a:solidFill>
              <a:schemeClr val="accent4">
                <a:lumMod val="40000"/>
                <a:lumOff val="60000"/>
              </a:schemeClr>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4787999" y="4932000"/>
            <a:ext cx="6408000" cy="0"/>
          </a:xfrm>
          <a:prstGeom prst="line">
            <a:avLst/>
          </a:prstGeom>
          <a:ln w="25400">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9792000" y="4176000"/>
            <a:ext cx="0" cy="792000"/>
          </a:xfrm>
          <a:prstGeom prst="straightConnector1">
            <a:avLst/>
          </a:prstGeom>
          <a:ln w="25400">
            <a:solidFill>
              <a:schemeClr val="accent2">
                <a:lumMod val="40000"/>
                <a:lumOff val="60000"/>
              </a:schemeClr>
            </a:solidFill>
            <a:headEnd type="arrow"/>
            <a:tailEnd type="arrow"/>
          </a:ln>
          <a:effectLst/>
        </p:spPr>
        <p:style>
          <a:lnRef idx="2">
            <a:schemeClr val="accent1"/>
          </a:lnRef>
          <a:fillRef idx="0">
            <a:schemeClr val="accent1"/>
          </a:fillRef>
          <a:effectRef idx="1">
            <a:schemeClr val="accent1"/>
          </a:effectRef>
          <a:fontRef idx="minor">
            <a:schemeClr val="tx1"/>
          </a:fontRef>
        </p:style>
      </p:cxnSp>
      <p:pic>
        <p:nvPicPr>
          <p:cNvPr id="27" name="Picture 26"/>
          <p:cNvPicPr>
            <a:picLocks noChangeAspect="1"/>
          </p:cNvPicPr>
          <p:nvPr>
            <p:custDataLst>
              <p:tags r:id="rId2"/>
            </p:custDataLst>
          </p:nvPr>
        </p:nvPicPr>
        <p:blipFill>
          <a:blip r:embed="rId9" cstate="print">
            <a:extLst>
              <a:ext uri="{28A0092B-C50C-407E-A947-70E740481C1C}">
                <a14:useLocalDpi xmlns:a14="http://schemas.microsoft.com/office/drawing/2010/main" val="0"/>
              </a:ext>
            </a:extLst>
          </a:blip>
          <a:stretch>
            <a:fillRect/>
          </a:stretch>
        </p:blipFill>
        <p:spPr>
          <a:xfrm>
            <a:off x="10368000" y="2988000"/>
            <a:ext cx="725333" cy="486400"/>
          </a:xfrm>
          <a:prstGeom prst="rect">
            <a:avLst/>
          </a:prstGeom>
          <a:solidFill>
            <a:schemeClr val="bg1">
              <a:alpha val="20000"/>
            </a:schemeClr>
          </a:solidFill>
        </p:spPr>
      </p:pic>
      <p:pic>
        <p:nvPicPr>
          <p:cNvPr id="26" name="Picture 25"/>
          <p:cNvPicPr>
            <a:picLocks noChangeAspect="1"/>
          </p:cNvPicPr>
          <p:nvPr>
            <p:custDataLst>
              <p:tags r:id="rId3"/>
            </p:custDataLst>
          </p:nvPr>
        </p:nvPicPr>
        <p:blipFill>
          <a:blip r:embed="rId10" cstate="print">
            <a:extLst>
              <a:ext uri="{28A0092B-C50C-407E-A947-70E740481C1C}">
                <a14:useLocalDpi xmlns:a14="http://schemas.microsoft.com/office/drawing/2010/main" val="0"/>
              </a:ext>
            </a:extLst>
          </a:blip>
          <a:stretch>
            <a:fillRect/>
          </a:stretch>
        </p:blipFill>
        <p:spPr>
          <a:xfrm>
            <a:off x="9216001" y="3564000"/>
            <a:ext cx="1034971" cy="487619"/>
          </a:xfrm>
          <a:prstGeom prst="rect">
            <a:avLst/>
          </a:prstGeom>
          <a:solidFill>
            <a:schemeClr val="bg1">
              <a:alpha val="20000"/>
            </a:schemeClr>
          </a:solidFill>
        </p:spPr>
      </p:pic>
    </p:spTree>
    <p:extLst>
      <p:ext uri="{BB962C8B-B14F-4D97-AF65-F5344CB8AC3E}">
        <p14:creationId xmlns:p14="http://schemas.microsoft.com/office/powerpoint/2010/main" val="4234133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are wakes and impedances computed?</a:t>
            </a:r>
          </a:p>
        </p:txBody>
      </p:sp>
      <p:sp>
        <p:nvSpPr>
          <p:cNvPr id="3" name="Content Placeholder 2"/>
          <p:cNvSpPr>
            <a:spLocks noGrp="1"/>
          </p:cNvSpPr>
          <p:nvPr>
            <p:ph idx="1"/>
          </p:nvPr>
        </p:nvSpPr>
        <p:spPr/>
        <p:txBody>
          <a:bodyPr>
            <a:noAutofit/>
          </a:bodyPr>
          <a:lstStyle/>
          <a:p>
            <a:pPr algn="just"/>
            <a:r>
              <a:rPr lang="en-US" sz="1800" b="1" dirty="0">
                <a:solidFill>
                  <a:srgbClr val="C00000"/>
                </a:solidFill>
              </a:rPr>
              <a:t>Analytical or semi-analytical</a:t>
            </a:r>
            <a:r>
              <a:rPr lang="en-US" sz="1800" dirty="0"/>
              <a:t> approach, when geometry is simple (or simplified)</a:t>
            </a:r>
          </a:p>
          <a:p>
            <a:pPr lvl="1" algn="just"/>
            <a:r>
              <a:rPr lang="en-US" sz="1600" dirty="0"/>
              <a:t>Solve Maxwell’s equations with the correct source terms, geometries and boundary conditions up to an advanced stage (e.g. resistive wall for axisymmetric chambers)</a:t>
            </a:r>
          </a:p>
          <a:p>
            <a:pPr lvl="1" algn="just"/>
            <a:r>
              <a:rPr lang="en-US" sz="1600" dirty="0"/>
              <a:t>Find closed expressions or execute the last steps numerically to derive wakes and impedances</a:t>
            </a:r>
          </a:p>
          <a:p>
            <a:pPr lvl="1" algn="just"/>
            <a:endParaRPr lang="en-US" sz="1600" dirty="0"/>
          </a:p>
          <a:p>
            <a:pPr algn="just"/>
            <a:r>
              <a:rPr lang="en-US" sz="1800" b="1" dirty="0">
                <a:solidFill>
                  <a:srgbClr val="C00000"/>
                </a:solidFill>
              </a:rPr>
              <a:t>Numerical approach</a:t>
            </a:r>
          </a:p>
          <a:p>
            <a:pPr lvl="1" algn="just"/>
            <a:r>
              <a:rPr lang="en-US" sz="1600" dirty="0"/>
              <a:t>Different codes have been developed over the years to solve numerically Maxwell’s equations in arbitrarily complicated structures</a:t>
            </a:r>
          </a:p>
          <a:p>
            <a:pPr lvl="1" algn="just"/>
            <a:r>
              <a:rPr lang="en-US" sz="1600" dirty="0"/>
              <a:t>Examples are CST Studio Suite (Particle Studio, Microwave Studio), ABCI, </a:t>
            </a:r>
            <a:r>
              <a:rPr lang="en-US" sz="1600" dirty="0" err="1"/>
              <a:t>GdFidL</a:t>
            </a:r>
            <a:r>
              <a:rPr lang="en-US" sz="1600" dirty="0"/>
              <a:t>, HFSS, ECHO2(3)D. Exhaustive list can be found from the program of the </a:t>
            </a:r>
            <a:r>
              <a:rPr lang="en-US" sz="1600" dirty="0">
                <a:hlinkClick r:id="rId2"/>
              </a:rPr>
              <a:t>ICFA mini-Workshop on “Electromagnetic wake fields and impedances in particle accelerators”</a:t>
            </a:r>
            <a:r>
              <a:rPr lang="en-US" sz="1600" dirty="0"/>
              <a:t>, </a:t>
            </a:r>
            <a:r>
              <a:rPr lang="en-US" sz="1600" dirty="0" err="1"/>
              <a:t>Erice</a:t>
            </a:r>
            <a:r>
              <a:rPr lang="en-US" sz="1600" dirty="0"/>
              <a:t>, Sicily, 23-28 April, 2014</a:t>
            </a:r>
          </a:p>
          <a:p>
            <a:pPr lvl="1" algn="just"/>
            <a:endParaRPr lang="en-US" sz="1600" dirty="0"/>
          </a:p>
          <a:p>
            <a:pPr algn="just"/>
            <a:r>
              <a:rPr lang="en-US" sz="1800" b="1" dirty="0">
                <a:solidFill>
                  <a:srgbClr val="C00000"/>
                </a:solidFill>
              </a:rPr>
              <a:t>Bench measurements</a:t>
            </a:r>
            <a:r>
              <a:rPr lang="en-US" sz="1800" dirty="0"/>
              <a:t> based on transmission/reflection measurements with stretched wires </a:t>
            </a:r>
          </a:p>
          <a:p>
            <a:pPr lvl="1" algn="just"/>
            <a:r>
              <a:rPr lang="en-US" sz="1600" dirty="0"/>
              <a:t>Seldom used independently to assess impedances, usefulness mainly lies in that they can be used for validating 3D EM models for simulations</a:t>
            </a:r>
          </a:p>
        </p:txBody>
      </p:sp>
      <p:sp>
        <p:nvSpPr>
          <p:cNvPr id="4" name="Date Placeholder 3"/>
          <p:cNvSpPr>
            <a:spLocks noGrp="1"/>
          </p:cNvSpPr>
          <p:nvPr>
            <p:ph type="dt" sz="half" idx="10"/>
          </p:nvPr>
        </p:nvSpPr>
        <p:spPr/>
        <p:txBody>
          <a:bodyPr/>
          <a:lstStyle/>
          <a:p>
            <a:r>
              <a:rPr lang="de-CH"/>
              <a:t>28. September 2022</a:t>
            </a:r>
            <a:endParaRPr lang="en-GB"/>
          </a:p>
        </p:txBody>
      </p:sp>
      <p:sp>
        <p:nvSpPr>
          <p:cNvPr id="5" name="Footer Placeholder 4"/>
          <p:cNvSpPr>
            <a:spLocks noGrp="1"/>
          </p:cNvSpPr>
          <p:nvPr>
            <p:ph type="ftr" sz="quarter" idx="11"/>
          </p:nvPr>
        </p:nvSpPr>
        <p:spPr/>
        <p:txBody>
          <a:bodyPr/>
          <a:lstStyle/>
          <a:p>
            <a:r>
              <a:rPr lang="fr-FR"/>
              <a:t>Kevin Li - Collective effects III - Kaunas</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31</a:t>
            </a:fld>
            <a:endParaRPr lang="en-GB"/>
          </a:p>
        </p:txBody>
      </p:sp>
    </p:spTree>
    <p:extLst>
      <p:ext uri="{BB962C8B-B14F-4D97-AF65-F5344CB8AC3E}">
        <p14:creationId xmlns:p14="http://schemas.microsoft.com/office/powerpoint/2010/main" val="1725342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just">
              <a:buNone/>
            </a:pPr>
            <a:r>
              <a:rPr lang="en-US" sz="2000" dirty="0"/>
              <a:t>We have seen how the impedance of a device can have an </a:t>
            </a:r>
            <a:r>
              <a:rPr lang="en-US" sz="2000" b="1" dirty="0">
                <a:solidFill>
                  <a:srgbClr val="C00000"/>
                </a:solidFill>
              </a:rPr>
              <a:t>impact on the machine environment </a:t>
            </a:r>
            <a:r>
              <a:rPr lang="en-US" sz="2000" dirty="0"/>
              <a:t>and cause, for example, </a:t>
            </a:r>
            <a:r>
              <a:rPr lang="en-US" sz="2000" b="1" dirty="0">
                <a:solidFill>
                  <a:srgbClr val="C00000"/>
                </a:solidFill>
              </a:rPr>
              <a:t>beam induced heating</a:t>
            </a:r>
            <a:r>
              <a:rPr lang="en-US" sz="2000" dirty="0"/>
              <a:t>. This can lead to outgassing or damage of a device. Therefore, devices need to be carefully designed in order to minimize their impedance.</a:t>
            </a:r>
          </a:p>
          <a:p>
            <a:pPr marL="0" indent="0" algn="just">
              <a:buNone/>
            </a:pPr>
            <a:endParaRPr lang="en-US" sz="2000" dirty="0"/>
          </a:p>
          <a:p>
            <a:pPr marL="0" indent="0" algn="just">
              <a:buNone/>
            </a:pPr>
            <a:r>
              <a:rPr lang="en-US" sz="2000" dirty="0"/>
              <a:t>Impedances also have a </a:t>
            </a:r>
            <a:r>
              <a:rPr lang="en-US" sz="2000" b="1" dirty="0">
                <a:solidFill>
                  <a:srgbClr val="C00000"/>
                </a:solidFill>
              </a:rPr>
              <a:t>direct impact on a passing beam</a:t>
            </a:r>
            <a:r>
              <a:rPr lang="en-US" sz="2000" dirty="0"/>
              <a:t>. This can lead to impedance induced </a:t>
            </a:r>
            <a:r>
              <a:rPr lang="en-US" sz="2000" b="1" dirty="0">
                <a:solidFill>
                  <a:srgbClr val="C00000"/>
                </a:solidFill>
              </a:rPr>
              <a:t>beam instabilities</a:t>
            </a:r>
            <a:r>
              <a:rPr lang="en-US" sz="2000" dirty="0"/>
              <a:t>. We will now first understand the basic concept and mechanism of beam instabilities.</a:t>
            </a:r>
          </a:p>
        </p:txBody>
      </p:sp>
      <p:sp>
        <p:nvSpPr>
          <p:cNvPr id="4" name="Date Placeholder 3"/>
          <p:cNvSpPr>
            <a:spLocks noGrp="1"/>
          </p:cNvSpPr>
          <p:nvPr>
            <p:ph type="dt" sz="half" idx="10"/>
          </p:nvPr>
        </p:nvSpPr>
        <p:spPr/>
        <p:txBody>
          <a:bodyPr/>
          <a:lstStyle/>
          <a:p>
            <a:r>
              <a:rPr lang="de-CH"/>
              <a:t>28. September 2022</a:t>
            </a:r>
            <a:endParaRPr lang="en-GB"/>
          </a:p>
        </p:txBody>
      </p:sp>
      <p:sp>
        <p:nvSpPr>
          <p:cNvPr id="5" name="Footer Placeholder 4"/>
          <p:cNvSpPr>
            <a:spLocks noGrp="1"/>
          </p:cNvSpPr>
          <p:nvPr>
            <p:ph type="ftr" sz="quarter" idx="11"/>
          </p:nvPr>
        </p:nvSpPr>
        <p:spPr/>
        <p:txBody>
          <a:bodyPr/>
          <a:lstStyle/>
          <a:p>
            <a:r>
              <a:rPr lang="fr-FR"/>
              <a:t>Kevin Li - Collective effects III - Kaunas</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32</a:t>
            </a:fld>
            <a:endParaRPr lang="en-GB"/>
          </a:p>
        </p:txBody>
      </p:sp>
      <p:sp>
        <p:nvSpPr>
          <p:cNvPr id="7" name="Content Placeholder 6"/>
          <p:cNvSpPr>
            <a:spLocks noGrp="1"/>
          </p:cNvSpPr>
          <p:nvPr>
            <p:ph idx="13"/>
          </p:nvPr>
        </p:nvSpPr>
        <p:spPr/>
        <p:txBody>
          <a:bodyPr/>
          <a:lstStyle/>
          <a:p>
            <a:r>
              <a:rPr lang="en-US" dirty="0"/>
              <a:t>Part 3: Wake fields and impedances – impacts</a:t>
            </a:r>
          </a:p>
          <a:p>
            <a:pPr lvl="1">
              <a:buFont typeface="Courier New" panose="02070309020205020404" pitchFamily="49" charset="0"/>
              <a:buChar char="o"/>
            </a:pPr>
            <a:endParaRPr lang="en-US" dirty="0"/>
          </a:p>
          <a:p>
            <a:pPr lvl="1">
              <a:buFont typeface="Courier New" panose="02070309020205020404" pitchFamily="49" charset="0"/>
              <a:buChar char="o"/>
            </a:pPr>
            <a:r>
              <a:rPr lang="en-US" dirty="0">
                <a:solidFill>
                  <a:schemeClr val="bg1">
                    <a:lumMod val="65000"/>
                  </a:schemeClr>
                </a:solidFill>
              </a:rPr>
              <a:t>Concept of wake fields</a:t>
            </a:r>
          </a:p>
          <a:p>
            <a:pPr lvl="1">
              <a:buFont typeface="Courier New" panose="02070309020205020404" pitchFamily="49" charset="0"/>
              <a:buChar char="o"/>
            </a:pPr>
            <a:r>
              <a:rPr lang="en-US" dirty="0">
                <a:solidFill>
                  <a:schemeClr val="bg1">
                    <a:lumMod val="65000"/>
                  </a:schemeClr>
                </a:solidFill>
              </a:rPr>
              <a:t>Longitudinal and transverse wake fields and impedances</a:t>
            </a:r>
          </a:p>
          <a:p>
            <a:pPr lvl="1">
              <a:buFont typeface="Courier New" panose="02070309020205020404" pitchFamily="49" charset="0"/>
              <a:buChar char="o"/>
            </a:pPr>
            <a:r>
              <a:rPr lang="en-US" dirty="0">
                <a:solidFill>
                  <a:schemeClr val="bg1">
                    <a:lumMod val="65000"/>
                  </a:schemeClr>
                </a:solidFill>
              </a:rPr>
              <a:t>Impact of wake fields and impedance on the accelerator environment</a:t>
            </a:r>
          </a:p>
          <a:p>
            <a:pPr lvl="1">
              <a:buFont typeface="Courier New" panose="02070309020205020404" pitchFamily="49" charset="0"/>
              <a:buChar char="o"/>
            </a:pPr>
            <a:r>
              <a:rPr lang="en-US" dirty="0"/>
              <a:t>Description of a coherent beam instability and the instability loop</a:t>
            </a:r>
          </a:p>
        </p:txBody>
      </p:sp>
    </p:spTree>
    <p:extLst>
      <p:ext uri="{BB962C8B-B14F-4D97-AF65-F5344CB8AC3E}">
        <p14:creationId xmlns:p14="http://schemas.microsoft.com/office/powerpoint/2010/main" val="38797146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worry about beam instabilities?</a:t>
            </a:r>
          </a:p>
        </p:txBody>
      </p:sp>
      <p:sp>
        <p:nvSpPr>
          <p:cNvPr id="3" name="Content Placeholder 2"/>
          <p:cNvSpPr>
            <a:spLocks noGrp="1"/>
          </p:cNvSpPr>
          <p:nvPr>
            <p:ph idx="1"/>
          </p:nvPr>
        </p:nvSpPr>
        <p:spPr/>
        <p:txBody>
          <a:bodyPr/>
          <a:lstStyle/>
          <a:p>
            <a:r>
              <a:rPr lang="en-US" dirty="0"/>
              <a:t>Why study beam instabilities?</a:t>
            </a:r>
          </a:p>
          <a:p>
            <a:pPr lvl="1"/>
            <a:endParaRPr lang="en-US" dirty="0"/>
          </a:p>
          <a:p>
            <a:pPr lvl="1"/>
            <a:r>
              <a:rPr lang="en-US" dirty="0"/>
              <a:t>The onset of a beam instability usually determines the maximum beam intensity that a machine can store/accelerate (performance limitation)</a:t>
            </a:r>
          </a:p>
          <a:p>
            <a:pPr lvl="1"/>
            <a:endParaRPr lang="en-US" dirty="0"/>
          </a:p>
          <a:p>
            <a:pPr lvl="1"/>
            <a:r>
              <a:rPr lang="en-US" dirty="0"/>
              <a:t>Understanding the type of instability limiting the performance, and its underlying mechanism, is essential because it:</a:t>
            </a:r>
          </a:p>
          <a:p>
            <a:pPr lvl="2"/>
            <a:r>
              <a:rPr lang="en-US" sz="1600" dirty="0"/>
              <a:t>Allows identifying the source and possible measures to mitigate/suppress the effect</a:t>
            </a:r>
          </a:p>
          <a:p>
            <a:pPr lvl="2"/>
            <a:r>
              <a:rPr lang="en-US" sz="1600" dirty="0"/>
              <a:t>Allows dimensioning an active feedback system to prevent the instability</a:t>
            </a:r>
          </a:p>
        </p:txBody>
      </p:sp>
      <p:sp>
        <p:nvSpPr>
          <p:cNvPr id="4" name="Date Placeholder 3"/>
          <p:cNvSpPr>
            <a:spLocks noGrp="1"/>
          </p:cNvSpPr>
          <p:nvPr>
            <p:ph type="dt" sz="half" idx="10"/>
          </p:nvPr>
        </p:nvSpPr>
        <p:spPr/>
        <p:txBody>
          <a:bodyPr/>
          <a:lstStyle/>
          <a:p>
            <a:r>
              <a:rPr lang="de-CH"/>
              <a:t>28. September 2022</a:t>
            </a:r>
            <a:endParaRPr lang="en-GB"/>
          </a:p>
        </p:txBody>
      </p:sp>
      <p:sp>
        <p:nvSpPr>
          <p:cNvPr id="5" name="Footer Placeholder 4"/>
          <p:cNvSpPr>
            <a:spLocks noGrp="1"/>
          </p:cNvSpPr>
          <p:nvPr>
            <p:ph type="ftr" sz="quarter" idx="11"/>
          </p:nvPr>
        </p:nvSpPr>
        <p:spPr/>
        <p:txBody>
          <a:bodyPr/>
          <a:lstStyle/>
          <a:p>
            <a:r>
              <a:rPr lang="fr-FR"/>
              <a:t>Kevin Li - Collective effects III - Kaunas</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33</a:t>
            </a:fld>
            <a:endParaRPr lang="en-GB"/>
          </a:p>
        </p:txBody>
      </p:sp>
    </p:spTree>
    <p:extLst>
      <p:ext uri="{BB962C8B-B14F-4D97-AF65-F5344CB8AC3E}">
        <p14:creationId xmlns:p14="http://schemas.microsoft.com/office/powerpoint/2010/main" val="3634618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Instabilities seen from the control room</a:t>
            </a:r>
            <a:endParaRPr lang="en-US" dirty="0"/>
          </a:p>
        </p:txBody>
      </p:sp>
      <p:sp>
        <p:nvSpPr>
          <p:cNvPr id="4" name="Date Placeholder 3"/>
          <p:cNvSpPr>
            <a:spLocks noGrp="1"/>
          </p:cNvSpPr>
          <p:nvPr>
            <p:ph type="dt" sz="half" idx="10"/>
          </p:nvPr>
        </p:nvSpPr>
        <p:spPr/>
        <p:txBody>
          <a:bodyPr/>
          <a:lstStyle/>
          <a:p>
            <a:r>
              <a:rPr lang="de-CH"/>
              <a:t>28. September 2022</a:t>
            </a:r>
            <a:endParaRPr lang="en-GB"/>
          </a:p>
        </p:txBody>
      </p:sp>
      <p:sp>
        <p:nvSpPr>
          <p:cNvPr id="5" name="Footer Placeholder 4"/>
          <p:cNvSpPr>
            <a:spLocks noGrp="1"/>
          </p:cNvSpPr>
          <p:nvPr>
            <p:ph type="ftr" sz="quarter" idx="11"/>
          </p:nvPr>
        </p:nvSpPr>
        <p:spPr/>
        <p:txBody>
          <a:bodyPr/>
          <a:lstStyle/>
          <a:p>
            <a:r>
              <a:rPr lang="fr-FR"/>
              <a:t>Kevin Li - Collective effects III - Kaunas</a:t>
            </a:r>
            <a:endParaRPr lang="en-GB"/>
          </a:p>
        </p:txBody>
      </p:sp>
      <p:pic>
        <p:nvPicPr>
          <p:cNvPr id="8" name="Picture 7" descr="Macintosh HD:Users:grumolo1:Desktop:Planning + activities :Ongoijng activities:PBC-talk:Injectors-recent.jpg"/>
          <p:cNvPicPr>
            <a:picLocks noChangeAspect="1"/>
          </p:cNvPicPr>
          <p:nvPr/>
        </p:nvPicPr>
        <p:blipFill rotWithShape="1">
          <a:blip r:embed="rId2" cstate="print">
            <a:extLst>
              <a:ext uri="{28A0092B-C50C-407E-A947-70E740481C1C}">
                <a14:useLocalDpi xmlns:a14="http://schemas.microsoft.com/office/drawing/2010/main" val="0"/>
              </a:ext>
            </a:extLst>
          </a:blip>
          <a:srcRect l="5932" t="6458" r="2092" b="4512"/>
          <a:stretch/>
        </p:blipFill>
        <p:spPr bwMode="auto">
          <a:xfrm>
            <a:off x="0" y="718359"/>
            <a:ext cx="7740000" cy="5710217"/>
          </a:xfrm>
          <a:prstGeom prst="rect">
            <a:avLst/>
          </a:prstGeom>
          <a:noFill/>
          <a:ln>
            <a:noFill/>
          </a:ln>
        </p:spPr>
      </p:pic>
      <p:sp>
        <p:nvSpPr>
          <p:cNvPr id="6" name="Rectangle 5"/>
          <p:cNvSpPr/>
          <p:nvPr/>
        </p:nvSpPr>
        <p:spPr>
          <a:xfrm>
            <a:off x="0" y="792000"/>
            <a:ext cx="7920000" cy="5040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106889" y="360000"/>
            <a:ext cx="6768000" cy="3276000"/>
          </a:xfrm>
          <a:prstGeom prst="ellipse">
            <a:avLst/>
          </a:prstGeom>
          <a:noFill/>
          <a:ln w="38100">
            <a:solidFill>
              <a:srgbClr val="0070C0"/>
            </a:solidFill>
          </a:ln>
          <a:effectLst>
            <a:glow rad="101600">
              <a:srgbClr val="0070C0">
                <a:alpha val="40000"/>
              </a:srgbClr>
            </a:glow>
          </a:effectLst>
          <a:scene3d>
            <a:camera prst="perspectiveRelaxed"/>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p:cNvSpPr>
            <a:spLocks noGrp="1"/>
          </p:cNvSpPr>
          <p:nvPr>
            <p:ph type="sldNum" sz="quarter" idx="12"/>
          </p:nvPr>
        </p:nvSpPr>
        <p:spPr/>
        <p:txBody>
          <a:bodyPr/>
          <a:lstStyle/>
          <a:p>
            <a:fld id="{9EA1AA69-EDB9-4143-818B-2B18FE6932EA}" type="slidenum">
              <a:rPr lang="en-GB" smtClean="0"/>
              <a:t>34</a:t>
            </a:fld>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48000" y="1080000"/>
            <a:ext cx="3456000" cy="4320000"/>
          </a:xfrm>
          <a:prstGeom prst="rect">
            <a:avLst/>
          </a:prstGeom>
        </p:spPr>
      </p:pic>
      <p:pic>
        <p:nvPicPr>
          <p:cNvPr id="11" name="Picture 10"/>
          <p:cNvPicPr>
            <a:picLocks noChangeAspect="1"/>
          </p:cNvPicPr>
          <p:nvPr/>
        </p:nvPicPr>
        <p:blipFill rotWithShape="1">
          <a:blip r:embed="rId4">
            <a:clrChange>
              <a:clrFrom>
                <a:srgbClr val="FEFEFE"/>
              </a:clrFrom>
              <a:clrTo>
                <a:srgbClr val="FEFEFE">
                  <a:alpha val="0"/>
                </a:srgbClr>
              </a:clrTo>
            </a:clrChange>
          </a:blip>
          <a:srcRect l="26" t="49511" r="-26" b="2246"/>
          <a:stretch/>
        </p:blipFill>
        <p:spPr>
          <a:xfrm>
            <a:off x="432000" y="3312000"/>
            <a:ext cx="6480000" cy="2539999"/>
          </a:xfrm>
          <a:prstGeom prst="rect">
            <a:avLst/>
          </a:prstGeom>
        </p:spPr>
      </p:pic>
      <p:sp>
        <p:nvSpPr>
          <p:cNvPr id="12" name="TextBox 11"/>
          <p:cNvSpPr txBox="1"/>
          <p:nvPr/>
        </p:nvSpPr>
        <p:spPr>
          <a:xfrm>
            <a:off x="8492210" y="5400000"/>
            <a:ext cx="2167581" cy="369332"/>
          </a:xfrm>
          <a:prstGeom prst="rect">
            <a:avLst/>
          </a:prstGeom>
          <a:noFill/>
        </p:spPr>
        <p:txBody>
          <a:bodyPr wrap="none" rtlCol="0">
            <a:spAutoFit/>
          </a:bodyPr>
          <a:lstStyle/>
          <a:p>
            <a:r>
              <a:rPr lang="en-US" b="1" dirty="0"/>
              <a:t>2015 – scrubbing run</a:t>
            </a:r>
          </a:p>
        </p:txBody>
      </p:sp>
      <p:sp>
        <p:nvSpPr>
          <p:cNvPr id="13" name="TextBox 12"/>
          <p:cNvSpPr txBox="1"/>
          <p:nvPr/>
        </p:nvSpPr>
        <p:spPr>
          <a:xfrm>
            <a:off x="2316533" y="5760000"/>
            <a:ext cx="2710935" cy="369332"/>
          </a:xfrm>
          <a:prstGeom prst="rect">
            <a:avLst/>
          </a:prstGeom>
          <a:noFill/>
        </p:spPr>
        <p:txBody>
          <a:bodyPr wrap="none" rtlCol="0">
            <a:spAutoFit/>
          </a:bodyPr>
          <a:lstStyle/>
          <a:p>
            <a:r>
              <a:rPr lang="en-US" b="1" dirty="0"/>
              <a:t>2015 – coupling correction</a:t>
            </a:r>
          </a:p>
        </p:txBody>
      </p:sp>
    </p:spTree>
    <p:extLst>
      <p:ext uri="{BB962C8B-B14F-4D97-AF65-F5344CB8AC3E}">
        <p14:creationId xmlns:p14="http://schemas.microsoft.com/office/powerpoint/2010/main" val="4210044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2" grpId="0"/>
      <p:bldP spid="1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Macintosh HD:Users:grumolo1:Desktop:Planning + activities :Ongoijng activities:PBC-talk:Injectors-recent.jpg"/>
          <p:cNvPicPr>
            <a:picLocks noChangeAspect="1"/>
          </p:cNvPicPr>
          <p:nvPr/>
        </p:nvPicPr>
        <p:blipFill rotWithShape="1">
          <a:blip r:embed="rId2" cstate="print">
            <a:extLst>
              <a:ext uri="{28A0092B-C50C-407E-A947-70E740481C1C}">
                <a14:useLocalDpi xmlns:a14="http://schemas.microsoft.com/office/drawing/2010/main" val="0"/>
              </a:ext>
            </a:extLst>
          </a:blip>
          <a:srcRect l="5932" t="6458" r="2092" b="4512"/>
          <a:stretch/>
        </p:blipFill>
        <p:spPr bwMode="auto">
          <a:xfrm>
            <a:off x="0" y="718359"/>
            <a:ext cx="7740000" cy="5710217"/>
          </a:xfrm>
          <a:prstGeom prst="rect">
            <a:avLst/>
          </a:prstGeom>
          <a:noFill/>
          <a:ln>
            <a:noFill/>
          </a:ln>
        </p:spPr>
      </p:pic>
      <p:sp>
        <p:nvSpPr>
          <p:cNvPr id="6" name="Rectangle 5"/>
          <p:cNvSpPr/>
          <p:nvPr/>
        </p:nvSpPr>
        <p:spPr>
          <a:xfrm>
            <a:off x="0" y="792000"/>
            <a:ext cx="7920000" cy="5040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de-DE" dirty="0"/>
              <a:t>Instabilities seen from the control room</a:t>
            </a:r>
            <a:endParaRPr lang="en-US" dirty="0"/>
          </a:p>
        </p:txBody>
      </p:sp>
      <p:sp>
        <p:nvSpPr>
          <p:cNvPr id="4" name="Date Placeholder 3"/>
          <p:cNvSpPr>
            <a:spLocks noGrp="1"/>
          </p:cNvSpPr>
          <p:nvPr>
            <p:ph type="dt" sz="half" idx="10"/>
          </p:nvPr>
        </p:nvSpPr>
        <p:spPr/>
        <p:txBody>
          <a:bodyPr/>
          <a:lstStyle/>
          <a:p>
            <a:r>
              <a:rPr lang="de-CH"/>
              <a:t>28. September 2022</a:t>
            </a:r>
            <a:endParaRPr lang="en-GB"/>
          </a:p>
        </p:txBody>
      </p:sp>
      <p:sp>
        <p:nvSpPr>
          <p:cNvPr id="5" name="Footer Placeholder 4"/>
          <p:cNvSpPr>
            <a:spLocks noGrp="1"/>
          </p:cNvSpPr>
          <p:nvPr>
            <p:ph type="ftr" sz="quarter" idx="11"/>
          </p:nvPr>
        </p:nvSpPr>
        <p:spPr/>
        <p:txBody>
          <a:bodyPr/>
          <a:lstStyle/>
          <a:p>
            <a:r>
              <a:rPr lang="fr-FR"/>
              <a:t>Kevin Li - Collective effects III - Kaunas</a:t>
            </a:r>
            <a:endParaRPr lang="en-GB"/>
          </a:p>
        </p:txBody>
      </p:sp>
      <p:sp>
        <p:nvSpPr>
          <p:cNvPr id="3" name="Oval 2"/>
          <p:cNvSpPr/>
          <p:nvPr/>
        </p:nvSpPr>
        <p:spPr>
          <a:xfrm>
            <a:off x="2062008" y="1980000"/>
            <a:ext cx="3636000" cy="1656000"/>
          </a:xfrm>
          <a:prstGeom prst="ellipse">
            <a:avLst/>
          </a:prstGeom>
          <a:noFill/>
          <a:ln w="38100">
            <a:solidFill>
              <a:srgbClr val="FF0000"/>
            </a:solidFill>
          </a:ln>
          <a:effectLst>
            <a:glow rad="101600">
              <a:srgbClr val="FF0000">
                <a:alpha val="40000"/>
              </a:srgbClr>
            </a:glow>
          </a:effectLst>
          <a:scene3d>
            <a:camera prst="perspectiveRelaxed"/>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p:cNvSpPr>
            <a:spLocks noGrp="1"/>
          </p:cNvSpPr>
          <p:nvPr>
            <p:ph type="sldNum" sz="quarter" idx="12"/>
          </p:nvPr>
        </p:nvSpPr>
        <p:spPr/>
        <p:txBody>
          <a:bodyPr/>
          <a:lstStyle/>
          <a:p>
            <a:fld id="{9EA1AA69-EDB9-4143-818B-2B18FE6932EA}" type="slidenum">
              <a:rPr lang="en-GB" smtClean="0"/>
              <a:t>35</a:t>
            </a:fld>
            <a:endParaRPr lang="en-GB"/>
          </a:p>
        </p:txBody>
      </p:sp>
      <p:sp>
        <p:nvSpPr>
          <p:cNvPr id="17" name="Freeform 16"/>
          <p:cNvSpPr/>
          <p:nvPr/>
        </p:nvSpPr>
        <p:spPr>
          <a:xfrm>
            <a:off x="5108814" y="2467318"/>
            <a:ext cx="1332118" cy="239701"/>
          </a:xfrm>
          <a:custGeom>
            <a:avLst/>
            <a:gdLst>
              <a:gd name="connsiteX0" fmla="*/ 0 w 1295400"/>
              <a:gd name="connsiteY0" fmla="*/ 0 h 215900"/>
              <a:gd name="connsiteX1" fmla="*/ 482600 w 1295400"/>
              <a:gd name="connsiteY1" fmla="*/ 165100 h 215900"/>
              <a:gd name="connsiteX2" fmla="*/ 1295400 w 1295400"/>
              <a:gd name="connsiteY2" fmla="*/ 215900 h 215900"/>
              <a:gd name="connsiteX0" fmla="*/ 0 w 1328737"/>
              <a:gd name="connsiteY0" fmla="*/ 0 h 192088"/>
              <a:gd name="connsiteX1" fmla="*/ 515937 w 1328737"/>
              <a:gd name="connsiteY1" fmla="*/ 141288 h 192088"/>
              <a:gd name="connsiteX2" fmla="*/ 1328737 w 1328737"/>
              <a:gd name="connsiteY2" fmla="*/ 192088 h 192088"/>
              <a:gd name="connsiteX0" fmla="*/ 0 w 1328737"/>
              <a:gd name="connsiteY0" fmla="*/ 8156 h 200244"/>
              <a:gd name="connsiteX1" fmla="*/ 515937 w 1328737"/>
              <a:gd name="connsiteY1" fmla="*/ 149444 h 200244"/>
              <a:gd name="connsiteX2" fmla="*/ 1328737 w 1328737"/>
              <a:gd name="connsiteY2" fmla="*/ 200244 h 200244"/>
              <a:gd name="connsiteX0" fmla="*/ 0 w 1328737"/>
              <a:gd name="connsiteY0" fmla="*/ 7780 h 199868"/>
              <a:gd name="connsiteX1" fmla="*/ 515937 w 1328737"/>
              <a:gd name="connsiteY1" fmla="*/ 149068 h 199868"/>
              <a:gd name="connsiteX2" fmla="*/ 1328737 w 1328737"/>
              <a:gd name="connsiteY2" fmla="*/ 199868 h 199868"/>
              <a:gd name="connsiteX0" fmla="*/ 0 w 1328737"/>
              <a:gd name="connsiteY0" fmla="*/ 7780 h 234320"/>
              <a:gd name="connsiteX1" fmla="*/ 515937 w 1328737"/>
              <a:gd name="connsiteY1" fmla="*/ 149068 h 234320"/>
              <a:gd name="connsiteX2" fmla="*/ 1328737 w 1328737"/>
              <a:gd name="connsiteY2" fmla="*/ 199868 h 234320"/>
              <a:gd name="connsiteX0" fmla="*/ 0 w 1343024"/>
              <a:gd name="connsiteY0" fmla="*/ 7963 h 212931"/>
              <a:gd name="connsiteX1" fmla="*/ 515937 w 1343024"/>
              <a:gd name="connsiteY1" fmla="*/ 149251 h 212931"/>
              <a:gd name="connsiteX2" fmla="*/ 1343024 w 1343024"/>
              <a:gd name="connsiteY2" fmla="*/ 171476 h 212931"/>
              <a:gd name="connsiteX0" fmla="*/ 0 w 1343024"/>
              <a:gd name="connsiteY0" fmla="*/ 7963 h 231980"/>
              <a:gd name="connsiteX1" fmla="*/ 515937 w 1343024"/>
              <a:gd name="connsiteY1" fmla="*/ 149251 h 231980"/>
              <a:gd name="connsiteX2" fmla="*/ 1343024 w 1343024"/>
              <a:gd name="connsiteY2" fmla="*/ 171476 h 231980"/>
              <a:gd name="connsiteX0" fmla="*/ 0 w 1343024"/>
              <a:gd name="connsiteY0" fmla="*/ 11015 h 249533"/>
              <a:gd name="connsiteX1" fmla="*/ 515937 w 1343024"/>
              <a:gd name="connsiteY1" fmla="*/ 152303 h 249533"/>
              <a:gd name="connsiteX2" fmla="*/ 1343024 w 1343024"/>
              <a:gd name="connsiteY2" fmla="*/ 174528 h 249533"/>
              <a:gd name="connsiteX0" fmla="*/ 0 w 1343024"/>
              <a:gd name="connsiteY0" fmla="*/ 6270 h 244788"/>
              <a:gd name="connsiteX1" fmla="*/ 515937 w 1343024"/>
              <a:gd name="connsiteY1" fmla="*/ 147558 h 244788"/>
              <a:gd name="connsiteX2" fmla="*/ 1343024 w 1343024"/>
              <a:gd name="connsiteY2" fmla="*/ 169783 h 244788"/>
              <a:gd name="connsiteX0" fmla="*/ 0 w 1343024"/>
              <a:gd name="connsiteY0" fmla="*/ 7831 h 238668"/>
              <a:gd name="connsiteX1" fmla="*/ 496887 w 1343024"/>
              <a:gd name="connsiteY1" fmla="*/ 125307 h 238668"/>
              <a:gd name="connsiteX2" fmla="*/ 1343024 w 1343024"/>
              <a:gd name="connsiteY2" fmla="*/ 171344 h 238668"/>
              <a:gd name="connsiteX0" fmla="*/ 0 w 1343024"/>
              <a:gd name="connsiteY0" fmla="*/ 11819 h 252932"/>
              <a:gd name="connsiteX1" fmla="*/ 496887 w 1343024"/>
              <a:gd name="connsiteY1" fmla="*/ 129295 h 252932"/>
              <a:gd name="connsiteX2" fmla="*/ 1343024 w 1343024"/>
              <a:gd name="connsiteY2" fmla="*/ 175332 h 252932"/>
              <a:gd name="connsiteX0" fmla="*/ 0 w 1343024"/>
              <a:gd name="connsiteY0" fmla="*/ 10468 h 255088"/>
              <a:gd name="connsiteX1" fmla="*/ 511174 w 1343024"/>
              <a:gd name="connsiteY1" fmla="*/ 137469 h 255088"/>
              <a:gd name="connsiteX2" fmla="*/ 1343024 w 1343024"/>
              <a:gd name="connsiteY2" fmla="*/ 173981 h 255088"/>
              <a:gd name="connsiteX0" fmla="*/ 0 w 1343024"/>
              <a:gd name="connsiteY0" fmla="*/ 1562 h 246182"/>
              <a:gd name="connsiteX1" fmla="*/ 511174 w 1343024"/>
              <a:gd name="connsiteY1" fmla="*/ 128563 h 246182"/>
              <a:gd name="connsiteX2" fmla="*/ 1343024 w 1343024"/>
              <a:gd name="connsiteY2" fmla="*/ 165075 h 246182"/>
              <a:gd name="connsiteX0" fmla="*/ 0 w 1343024"/>
              <a:gd name="connsiteY0" fmla="*/ 1562 h 234182"/>
              <a:gd name="connsiteX1" fmla="*/ 511174 w 1343024"/>
              <a:gd name="connsiteY1" fmla="*/ 128563 h 234182"/>
              <a:gd name="connsiteX2" fmla="*/ 1343024 w 1343024"/>
              <a:gd name="connsiteY2" fmla="*/ 165075 h 234182"/>
              <a:gd name="connsiteX0" fmla="*/ 0 w 1331071"/>
              <a:gd name="connsiteY0" fmla="*/ 304 h 214397"/>
              <a:gd name="connsiteX1" fmla="*/ 499221 w 1331071"/>
              <a:gd name="connsiteY1" fmla="*/ 133282 h 214397"/>
              <a:gd name="connsiteX2" fmla="*/ 1331071 w 1331071"/>
              <a:gd name="connsiteY2" fmla="*/ 169794 h 214397"/>
              <a:gd name="connsiteX0" fmla="*/ 0 w 1331071"/>
              <a:gd name="connsiteY0" fmla="*/ 609 h 228803"/>
              <a:gd name="connsiteX1" fmla="*/ 499221 w 1331071"/>
              <a:gd name="connsiteY1" fmla="*/ 133587 h 228803"/>
              <a:gd name="connsiteX2" fmla="*/ 1331071 w 1331071"/>
              <a:gd name="connsiteY2" fmla="*/ 170099 h 228803"/>
              <a:gd name="connsiteX0" fmla="*/ 0 w 1319118"/>
              <a:gd name="connsiteY0" fmla="*/ 313 h 229154"/>
              <a:gd name="connsiteX1" fmla="*/ 499221 w 1319118"/>
              <a:gd name="connsiteY1" fmla="*/ 133291 h 229154"/>
              <a:gd name="connsiteX2" fmla="*/ 1319118 w 1319118"/>
              <a:gd name="connsiteY2" fmla="*/ 187732 h 229154"/>
              <a:gd name="connsiteX0" fmla="*/ 0 w 1319118"/>
              <a:gd name="connsiteY0" fmla="*/ 800 h 245113"/>
              <a:gd name="connsiteX1" fmla="*/ 499221 w 1319118"/>
              <a:gd name="connsiteY1" fmla="*/ 133778 h 245113"/>
              <a:gd name="connsiteX2" fmla="*/ 1319118 w 1319118"/>
              <a:gd name="connsiteY2" fmla="*/ 188219 h 245113"/>
              <a:gd name="connsiteX0" fmla="*/ 0 w 1319118"/>
              <a:gd name="connsiteY0" fmla="*/ 581 h 240391"/>
              <a:gd name="connsiteX1" fmla="*/ 499221 w 1319118"/>
              <a:gd name="connsiteY1" fmla="*/ 133559 h 240391"/>
              <a:gd name="connsiteX2" fmla="*/ 1319118 w 1319118"/>
              <a:gd name="connsiteY2" fmla="*/ 188000 h 240391"/>
              <a:gd name="connsiteX0" fmla="*/ 0 w 1332119"/>
              <a:gd name="connsiteY0" fmla="*/ 359 h 211377"/>
              <a:gd name="connsiteX1" fmla="*/ 512222 w 1332119"/>
              <a:gd name="connsiteY1" fmla="*/ 116003 h 211377"/>
              <a:gd name="connsiteX2" fmla="*/ 1332119 w 1332119"/>
              <a:gd name="connsiteY2" fmla="*/ 170444 h 211377"/>
              <a:gd name="connsiteX0" fmla="*/ 0 w 1345119"/>
              <a:gd name="connsiteY0" fmla="*/ 312 h 229155"/>
              <a:gd name="connsiteX1" fmla="*/ 525222 w 1345119"/>
              <a:gd name="connsiteY1" fmla="*/ 133291 h 229155"/>
              <a:gd name="connsiteX2" fmla="*/ 1345119 w 1345119"/>
              <a:gd name="connsiteY2" fmla="*/ 187732 h 229155"/>
              <a:gd name="connsiteX0" fmla="*/ 0 w 1345119"/>
              <a:gd name="connsiteY0" fmla="*/ 702 h 243279"/>
              <a:gd name="connsiteX1" fmla="*/ 525222 w 1345119"/>
              <a:gd name="connsiteY1" fmla="*/ 133681 h 243279"/>
              <a:gd name="connsiteX2" fmla="*/ 1345119 w 1345119"/>
              <a:gd name="connsiteY2" fmla="*/ 188122 h 243279"/>
              <a:gd name="connsiteX0" fmla="*/ 0 w 1345119"/>
              <a:gd name="connsiteY0" fmla="*/ 838 h 240886"/>
              <a:gd name="connsiteX1" fmla="*/ 529556 w 1345119"/>
              <a:gd name="connsiteY1" fmla="*/ 125150 h 240886"/>
              <a:gd name="connsiteX2" fmla="*/ 1345119 w 1345119"/>
              <a:gd name="connsiteY2" fmla="*/ 188258 h 240886"/>
              <a:gd name="connsiteX0" fmla="*/ 0 w 1345119"/>
              <a:gd name="connsiteY0" fmla="*/ 923 h 242016"/>
              <a:gd name="connsiteX1" fmla="*/ 529556 w 1345119"/>
              <a:gd name="connsiteY1" fmla="*/ 125235 h 242016"/>
              <a:gd name="connsiteX2" fmla="*/ 1345119 w 1345119"/>
              <a:gd name="connsiteY2" fmla="*/ 188343 h 242016"/>
              <a:gd name="connsiteX0" fmla="*/ 0 w 1345119"/>
              <a:gd name="connsiteY0" fmla="*/ 563 h 250080"/>
              <a:gd name="connsiteX1" fmla="*/ 559892 w 1345119"/>
              <a:gd name="connsiteY1" fmla="*/ 150877 h 250080"/>
              <a:gd name="connsiteX2" fmla="*/ 1345119 w 1345119"/>
              <a:gd name="connsiteY2" fmla="*/ 187983 h 250080"/>
              <a:gd name="connsiteX0" fmla="*/ 0 w 1332118"/>
              <a:gd name="connsiteY0" fmla="*/ 272 h 232748"/>
              <a:gd name="connsiteX1" fmla="*/ 559892 w 1332118"/>
              <a:gd name="connsiteY1" fmla="*/ 150586 h 232748"/>
              <a:gd name="connsiteX2" fmla="*/ 1332118 w 1332118"/>
              <a:gd name="connsiteY2" fmla="*/ 187692 h 232748"/>
              <a:gd name="connsiteX0" fmla="*/ 0 w 1332118"/>
              <a:gd name="connsiteY0" fmla="*/ 1253 h 263203"/>
              <a:gd name="connsiteX1" fmla="*/ 559892 w 1332118"/>
              <a:gd name="connsiteY1" fmla="*/ 151567 h 263203"/>
              <a:gd name="connsiteX2" fmla="*/ 1332118 w 1332118"/>
              <a:gd name="connsiteY2" fmla="*/ 188673 h 263203"/>
              <a:gd name="connsiteX0" fmla="*/ 0 w 1332118"/>
              <a:gd name="connsiteY0" fmla="*/ 1253 h 251224"/>
              <a:gd name="connsiteX1" fmla="*/ 559892 w 1332118"/>
              <a:gd name="connsiteY1" fmla="*/ 151567 h 251224"/>
              <a:gd name="connsiteX2" fmla="*/ 1332118 w 1332118"/>
              <a:gd name="connsiteY2" fmla="*/ 188673 h 251224"/>
              <a:gd name="connsiteX0" fmla="*/ 0 w 1332118"/>
              <a:gd name="connsiteY0" fmla="*/ 639 h 266754"/>
              <a:gd name="connsiteX1" fmla="*/ 590228 w 1332118"/>
              <a:gd name="connsiteY1" fmla="*/ 181288 h 266754"/>
              <a:gd name="connsiteX2" fmla="*/ 1332118 w 1332118"/>
              <a:gd name="connsiteY2" fmla="*/ 188059 h 266754"/>
              <a:gd name="connsiteX0" fmla="*/ 0 w 1332118"/>
              <a:gd name="connsiteY0" fmla="*/ 351 h 247561"/>
              <a:gd name="connsiteX1" fmla="*/ 590228 w 1332118"/>
              <a:gd name="connsiteY1" fmla="*/ 181000 h 247561"/>
              <a:gd name="connsiteX2" fmla="*/ 1332118 w 1332118"/>
              <a:gd name="connsiteY2" fmla="*/ 187771 h 247561"/>
              <a:gd name="connsiteX0" fmla="*/ 0 w 1332118"/>
              <a:gd name="connsiteY0" fmla="*/ 365 h 245432"/>
              <a:gd name="connsiteX1" fmla="*/ 581561 w 1332118"/>
              <a:gd name="connsiteY1" fmla="*/ 176680 h 245432"/>
              <a:gd name="connsiteX2" fmla="*/ 1332118 w 1332118"/>
              <a:gd name="connsiteY2" fmla="*/ 187785 h 245432"/>
              <a:gd name="connsiteX0" fmla="*/ 0 w 1332118"/>
              <a:gd name="connsiteY0" fmla="*/ 1609 h 246676"/>
              <a:gd name="connsiteX1" fmla="*/ 581561 w 1332118"/>
              <a:gd name="connsiteY1" fmla="*/ 177924 h 246676"/>
              <a:gd name="connsiteX2" fmla="*/ 1332118 w 1332118"/>
              <a:gd name="connsiteY2" fmla="*/ 189029 h 246676"/>
              <a:gd name="connsiteX0" fmla="*/ 0 w 1332118"/>
              <a:gd name="connsiteY0" fmla="*/ 1740 h 242773"/>
              <a:gd name="connsiteX1" fmla="*/ 577227 w 1332118"/>
              <a:gd name="connsiteY1" fmla="*/ 169387 h 242773"/>
              <a:gd name="connsiteX2" fmla="*/ 1332118 w 1332118"/>
              <a:gd name="connsiteY2" fmla="*/ 189160 h 242773"/>
              <a:gd name="connsiteX0" fmla="*/ 0 w 1332118"/>
              <a:gd name="connsiteY0" fmla="*/ 1613 h 239701"/>
              <a:gd name="connsiteX1" fmla="*/ 577227 w 1332118"/>
              <a:gd name="connsiteY1" fmla="*/ 169260 h 239701"/>
              <a:gd name="connsiteX2" fmla="*/ 1332118 w 1332118"/>
              <a:gd name="connsiteY2" fmla="*/ 189033 h 239701"/>
            </a:gdLst>
            <a:ahLst/>
            <a:cxnLst>
              <a:cxn ang="0">
                <a:pos x="connsiteX0" y="connsiteY0"/>
              </a:cxn>
              <a:cxn ang="0">
                <a:pos x="connsiteX1" y="connsiteY1"/>
              </a:cxn>
              <a:cxn ang="0">
                <a:pos x="connsiteX2" y="connsiteY2"/>
              </a:cxn>
            </a:cxnLst>
            <a:rect l="l" t="t" r="r" b="b"/>
            <a:pathLst>
              <a:path w="1332118" h="239701">
                <a:moveTo>
                  <a:pt x="0" y="1613"/>
                </a:moveTo>
                <a:cubicBezTo>
                  <a:pt x="488099" y="-13934"/>
                  <a:pt x="428878" y="86018"/>
                  <a:pt x="577227" y="169260"/>
                </a:cubicBezTo>
                <a:cubicBezTo>
                  <a:pt x="725576" y="252502"/>
                  <a:pt x="1018570" y="265588"/>
                  <a:pt x="1332118" y="189033"/>
                </a:cubicBezTo>
              </a:path>
            </a:pathLst>
          </a:custGeom>
          <a:noFill/>
          <a:ln w="25400" cap="rnd">
            <a:solidFill>
              <a:srgbClr val="C00000"/>
            </a:solidFill>
            <a:round/>
          </a:ln>
          <a:effectLst>
            <a:glow rad="63500">
              <a:srgbClr val="C00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072000" y="2628000"/>
            <a:ext cx="6120000" cy="3825000"/>
          </a:xfrm>
          <a:prstGeom prst="rect">
            <a:avLst/>
          </a:prstGeom>
          <a:ln>
            <a:noFill/>
          </a:ln>
          <a:effectLst/>
        </p:spPr>
      </p:pic>
      <p:sp>
        <p:nvSpPr>
          <p:cNvPr id="20" name="TextBox 19"/>
          <p:cNvSpPr txBox="1"/>
          <p:nvPr/>
        </p:nvSpPr>
        <p:spPr>
          <a:xfrm>
            <a:off x="7521206" y="1152000"/>
            <a:ext cx="3221588" cy="369332"/>
          </a:xfrm>
          <a:prstGeom prst="rect">
            <a:avLst/>
          </a:prstGeom>
          <a:noFill/>
        </p:spPr>
        <p:txBody>
          <a:bodyPr wrap="none" rtlCol="0">
            <a:spAutoFit/>
          </a:bodyPr>
          <a:lstStyle/>
          <a:p>
            <a:r>
              <a:rPr lang="en-US" b="1" dirty="0"/>
              <a:t>2018 – operations; TL instability</a:t>
            </a:r>
          </a:p>
        </p:txBody>
      </p:sp>
      <p:pic>
        <p:nvPicPr>
          <p:cNvPr id="19" name="Picture 18"/>
          <p:cNvPicPr>
            <a:picLocks noChangeAspect="1"/>
          </p:cNvPicPr>
          <p:nvPr/>
        </p:nvPicPr>
        <p:blipFill>
          <a:blip r:embed="rId4"/>
          <a:stretch>
            <a:fillRect/>
          </a:stretch>
        </p:blipFill>
        <p:spPr>
          <a:xfrm>
            <a:off x="360000" y="1152000"/>
            <a:ext cx="6480000" cy="4678218"/>
          </a:xfrm>
          <a:prstGeom prst="rect">
            <a:avLst/>
          </a:prstGeom>
        </p:spPr>
      </p:pic>
      <p:grpSp>
        <p:nvGrpSpPr>
          <p:cNvPr id="23" name="Group 22"/>
          <p:cNvGrpSpPr/>
          <p:nvPr/>
        </p:nvGrpSpPr>
        <p:grpSpPr>
          <a:xfrm>
            <a:off x="108000" y="1188000"/>
            <a:ext cx="7200000" cy="5040000"/>
            <a:chOff x="72000" y="1368000"/>
            <a:chExt cx="7200000" cy="5040000"/>
          </a:xfrm>
        </p:grpSpPr>
        <p:sp>
          <p:nvSpPr>
            <p:cNvPr id="22" name="Cloud 21"/>
            <p:cNvSpPr/>
            <p:nvPr/>
          </p:nvSpPr>
          <p:spPr>
            <a:xfrm>
              <a:off x="72000" y="1368000"/>
              <a:ext cx="7200000" cy="5040000"/>
            </a:xfrm>
            <a:prstGeom prst="cloud">
              <a:avLst/>
            </a:prstGeom>
            <a:ln w="19050"/>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pic>
          <p:nvPicPr>
            <p:cNvPr id="21" name="Picture 20"/>
            <p:cNvPicPr>
              <a:picLocks noChangeAspect="1"/>
            </p:cNvPicPr>
            <p:nvPr/>
          </p:nvPicPr>
          <p:blipFill rotWithShape="1">
            <a:blip r:embed="rId5" cstate="print">
              <a:extLst>
                <a:ext uri="{28A0092B-C50C-407E-A947-70E740481C1C}">
                  <a14:useLocalDpi xmlns:a14="http://schemas.microsoft.com/office/drawing/2010/main" val="0"/>
                </a:ext>
              </a:extLst>
            </a:blip>
            <a:srcRect l="2431" t="7311" r="6049" b="2385"/>
            <a:stretch/>
          </p:blipFill>
          <p:spPr>
            <a:xfrm>
              <a:off x="972000" y="2249003"/>
              <a:ext cx="5400000" cy="3277995"/>
            </a:xfrm>
            <a:prstGeom prst="rect">
              <a:avLst/>
            </a:prstGeom>
            <a:effectLst>
              <a:softEdge rad="63500"/>
            </a:effectLst>
          </p:spPr>
        </p:pic>
      </p:grpSp>
    </p:spTree>
    <p:extLst>
      <p:ext uri="{BB962C8B-B14F-4D97-AF65-F5344CB8AC3E}">
        <p14:creationId xmlns:p14="http://schemas.microsoft.com/office/powerpoint/2010/main" val="3741693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17" grpId="0" animBg="1"/>
      <p:bldP spid="2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dirty="0"/>
              <a:t>What is a beam instability?</a:t>
            </a:r>
          </a:p>
        </p:txBody>
      </p:sp>
      <p:sp>
        <p:nvSpPr>
          <p:cNvPr id="3" name="Content Placeholder 2"/>
          <p:cNvSpPr>
            <a:spLocks noGrp="1"/>
          </p:cNvSpPr>
          <p:nvPr>
            <p:ph idx="1"/>
          </p:nvPr>
        </p:nvSpPr>
        <p:spPr/>
        <p:txBody>
          <a:bodyPr>
            <a:normAutofit/>
          </a:bodyPr>
          <a:lstStyle/>
          <a:p>
            <a:pPr algn="just"/>
            <a:r>
              <a:rPr lang="en-US" sz="2000" dirty="0"/>
              <a:t>A beam becomes unstable when a </a:t>
            </a:r>
            <a:r>
              <a:rPr lang="en-US" sz="2000" b="1" dirty="0">
                <a:solidFill>
                  <a:srgbClr val="C00000"/>
                </a:solidFill>
              </a:rPr>
              <a:t>moment of its distribution</a:t>
            </a:r>
            <a:r>
              <a:rPr lang="en-US" sz="2000" dirty="0"/>
              <a:t> exhibits an </a:t>
            </a:r>
            <a:r>
              <a:rPr lang="en-US" sz="2000" b="1" dirty="0">
                <a:solidFill>
                  <a:srgbClr val="C00000"/>
                </a:solidFill>
              </a:rPr>
              <a:t>exponential growth</a:t>
            </a:r>
            <a:r>
              <a:rPr lang="en-US" sz="2000" dirty="0"/>
              <a:t> (e.g. mean positions, standard deviations, etc.), resulting into beam loss or emittance growth!</a:t>
            </a:r>
          </a:p>
          <a:p>
            <a:pPr lvl="1"/>
            <a:endParaRPr lang="en-US" dirty="0"/>
          </a:p>
          <a:p>
            <a:pPr lvl="2">
              <a:buNone/>
            </a:pPr>
            <a:endParaRPr lang="en-US" dirty="0"/>
          </a:p>
          <a:p>
            <a:pPr marL="0" indent="0">
              <a:buNone/>
            </a:pPr>
            <a:endParaRPr lang="en-US" dirty="0"/>
          </a:p>
        </p:txBody>
      </p:sp>
      <p:sp>
        <p:nvSpPr>
          <p:cNvPr id="4" name="Date Placeholder 3"/>
          <p:cNvSpPr>
            <a:spLocks noGrp="1"/>
          </p:cNvSpPr>
          <p:nvPr>
            <p:ph type="dt" sz="half" idx="10"/>
          </p:nvPr>
        </p:nvSpPr>
        <p:spPr/>
        <p:txBody>
          <a:bodyPr/>
          <a:lstStyle/>
          <a:p>
            <a:r>
              <a:rPr lang="de-CH"/>
              <a:t>28. September 2022</a:t>
            </a:r>
            <a:endParaRPr lang="en-GB"/>
          </a:p>
        </p:txBody>
      </p:sp>
      <p:sp>
        <p:nvSpPr>
          <p:cNvPr id="5" name="Footer Placeholder 4"/>
          <p:cNvSpPr>
            <a:spLocks noGrp="1"/>
          </p:cNvSpPr>
          <p:nvPr>
            <p:ph type="ftr" sz="quarter" idx="11"/>
          </p:nvPr>
        </p:nvSpPr>
        <p:spPr/>
        <p:txBody>
          <a:bodyPr/>
          <a:lstStyle/>
          <a:p>
            <a:r>
              <a:rPr lang="fr-FR"/>
              <a:t>Kevin Li - Collective effects III - Kaunas</a:t>
            </a:r>
            <a:endParaRPr lang="en-GB"/>
          </a:p>
        </p:txBody>
      </p:sp>
      <p:sp>
        <p:nvSpPr>
          <p:cNvPr id="6" name="Slide Number Placeholder 5"/>
          <p:cNvSpPr>
            <a:spLocks noGrp="1"/>
          </p:cNvSpPr>
          <p:nvPr>
            <p:ph type="sldNum" sz="quarter" idx="12"/>
          </p:nvPr>
        </p:nvSpPr>
        <p:spPr/>
        <p:txBody>
          <a:bodyPr/>
          <a:lstStyle/>
          <a:p>
            <a:fld id="{2E081447-C3CE-9F4F-A689-9A72CAFF10CA}" type="slidenum">
              <a:rPr lang="en-US" smtClean="0"/>
              <a:pPr/>
              <a:t>36</a:t>
            </a:fld>
            <a:endParaRPr lang="en-US"/>
          </a:p>
        </p:txBody>
      </p:sp>
      <p:pic>
        <p:nvPicPr>
          <p:cNvPr id="17" name="Picture 16"/>
          <p:cNvPicPr>
            <a:picLocks noChangeAspect="1"/>
          </p:cNvPicPr>
          <p:nvPr>
            <p:custDataLst>
              <p:tags r:id="rId1"/>
            </p:custDataLst>
          </p:nvPr>
        </p:nvPicPr>
        <p:blipFill>
          <a:blip r:embed="rId9" cstate="print">
            <a:extLst>
              <a:ext uri="{28A0092B-C50C-407E-A947-70E740481C1C}">
                <a14:useLocalDpi xmlns:a14="http://schemas.microsoft.com/office/drawing/2010/main" val="0"/>
              </a:ext>
            </a:extLst>
          </a:blip>
          <a:stretch>
            <a:fillRect/>
          </a:stretch>
        </p:blipFill>
        <p:spPr>
          <a:xfrm>
            <a:off x="936000" y="3600000"/>
            <a:ext cx="6233906" cy="2456381"/>
          </a:xfrm>
          <a:prstGeom prst="rect">
            <a:avLst/>
          </a:prstGeom>
        </p:spPr>
      </p:pic>
      <p:grpSp>
        <p:nvGrpSpPr>
          <p:cNvPr id="76" name="Group 75"/>
          <p:cNvGrpSpPr>
            <a:grpSpLocks noChangeAspect="1"/>
          </p:cNvGrpSpPr>
          <p:nvPr/>
        </p:nvGrpSpPr>
        <p:grpSpPr>
          <a:xfrm>
            <a:off x="360000" y="1800000"/>
            <a:ext cx="4320000" cy="2029361"/>
            <a:chOff x="216000" y="3755172"/>
            <a:chExt cx="3600000" cy="1691134"/>
          </a:xfrm>
        </p:grpSpPr>
        <p:grpSp>
          <p:nvGrpSpPr>
            <p:cNvPr id="77" name="Group 76"/>
            <p:cNvGrpSpPr/>
            <p:nvPr/>
          </p:nvGrpSpPr>
          <p:grpSpPr>
            <a:xfrm>
              <a:off x="216000" y="3817241"/>
              <a:ext cx="1871559" cy="1629065"/>
              <a:chOff x="432000" y="2124000"/>
              <a:chExt cx="2171009" cy="1889714"/>
            </a:xfrm>
          </p:grpSpPr>
          <p:cxnSp>
            <p:nvCxnSpPr>
              <p:cNvPr id="81" name="Straight Arrow Connector 80"/>
              <p:cNvCxnSpPr/>
              <p:nvPr/>
            </p:nvCxnSpPr>
            <p:spPr>
              <a:xfrm flipV="1">
                <a:off x="1399256" y="2232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rot="5400000" flipV="1">
                <a:off x="1872000" y="2700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83" name="Picture 82"/>
              <p:cNvPicPr>
                <a:picLocks noChangeAspect="1"/>
              </p:cNvPicPr>
              <p:nvPr>
                <p:custDataLst>
                  <p:tags r:id="rId4"/>
                </p:custDataLst>
              </p:nvPr>
            </p:nvPicPr>
            <p:blipFill>
              <a:blip r:embed="rId10" cstate="print">
                <a:extLst>
                  <a:ext uri="{28A0092B-C50C-407E-A947-70E740481C1C}">
                    <a14:useLocalDpi xmlns:a14="http://schemas.microsoft.com/office/drawing/2010/main" val="0"/>
                  </a:ext>
                </a:extLst>
              </a:blip>
              <a:stretch>
                <a:fillRect/>
              </a:stretch>
            </p:blipFill>
            <p:spPr>
              <a:xfrm>
                <a:off x="1116000" y="2124000"/>
                <a:ext cx="130743" cy="179352"/>
              </a:xfrm>
              <a:prstGeom prst="rect">
                <a:avLst/>
              </a:prstGeom>
            </p:spPr>
          </p:pic>
          <p:pic>
            <p:nvPicPr>
              <p:cNvPr id="84" name="Picture 83"/>
              <p:cNvPicPr>
                <a:picLocks noChangeAspect="1"/>
              </p:cNvPicPr>
              <p:nvPr>
                <p:custDataLst>
                  <p:tags r:id="rId5"/>
                </p:custDataLst>
              </p:nvPr>
            </p:nvPicPr>
            <p:blipFill>
              <a:blip r:embed="rId11" cstate="print">
                <a:extLst>
                  <a:ext uri="{28A0092B-C50C-407E-A947-70E740481C1C}">
                    <a14:useLocalDpi xmlns:a14="http://schemas.microsoft.com/office/drawing/2010/main" val="0"/>
                  </a:ext>
                </a:extLst>
              </a:blip>
              <a:stretch>
                <a:fillRect/>
              </a:stretch>
            </p:blipFill>
            <p:spPr>
              <a:xfrm>
                <a:off x="432000" y="3888000"/>
                <a:ext cx="140800" cy="125714"/>
              </a:xfrm>
              <a:prstGeom prst="rect">
                <a:avLst/>
              </a:prstGeom>
            </p:spPr>
          </p:pic>
          <p:cxnSp>
            <p:nvCxnSpPr>
              <p:cNvPr id="85" name="Straight Arrow Connector 84"/>
              <p:cNvCxnSpPr/>
              <p:nvPr/>
            </p:nvCxnSpPr>
            <p:spPr>
              <a:xfrm rot="14100000" flipV="1">
                <a:off x="1080000" y="3024000"/>
                <a:ext cx="0" cy="100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86" name="Picture 85"/>
              <p:cNvPicPr>
                <a:picLocks noChangeAspect="1"/>
              </p:cNvPicPr>
              <p:nvPr>
                <p:custDataLst>
                  <p:tags r:id="rId6"/>
                </p:custDataLst>
              </p:nvPr>
            </p:nvPicPr>
            <p:blipFill>
              <a:blip r:embed="rId12" cstate="print">
                <a:extLst>
                  <a:ext uri="{28A0092B-C50C-407E-A947-70E740481C1C}">
                    <a14:useLocalDpi xmlns:a14="http://schemas.microsoft.com/office/drawing/2010/main" val="0"/>
                  </a:ext>
                </a:extLst>
              </a:blip>
              <a:stretch>
                <a:fillRect/>
              </a:stretch>
            </p:blipFill>
            <p:spPr>
              <a:xfrm>
                <a:off x="2484000" y="3492000"/>
                <a:ext cx="119009" cy="125714"/>
              </a:xfrm>
              <a:prstGeom prst="rect">
                <a:avLst/>
              </a:prstGeom>
            </p:spPr>
          </p:pic>
        </p:grpSp>
        <p:grpSp>
          <p:nvGrpSpPr>
            <p:cNvPr id="78" name="Group 77"/>
            <p:cNvGrpSpPr/>
            <p:nvPr/>
          </p:nvGrpSpPr>
          <p:grpSpPr>
            <a:xfrm>
              <a:off x="1519448" y="3755172"/>
              <a:ext cx="2296552" cy="1252663"/>
              <a:chOff x="6632359" y="3531066"/>
              <a:chExt cx="2664000" cy="1453089"/>
            </a:xfrm>
          </p:grpSpPr>
          <p:sp>
            <p:nvSpPr>
              <p:cNvPr id="79" name="Oval 78"/>
              <p:cNvSpPr/>
              <p:nvPr/>
            </p:nvSpPr>
            <p:spPr>
              <a:xfrm>
                <a:off x="6884359" y="3861610"/>
                <a:ext cx="2160000" cy="792000"/>
              </a:xfrm>
              <a:prstGeom prst="ellipse">
                <a:avLst/>
              </a:prstGeom>
              <a:solidFill>
                <a:schemeClr val="accent3">
                  <a:alpha val="80000"/>
                </a:schemeClr>
              </a:solidFill>
              <a:scene3d>
                <a:camera prst="orthographicFront"/>
                <a:lightRig rig="balanced" dir="t">
                  <a:rot lat="0" lon="0" rev="0"/>
                </a:lightRig>
              </a:scene3d>
              <a:sp3d>
                <a:bevelT w="254000" h="254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pic>
            <p:nvPicPr>
              <p:cNvPr id="80" name="Picture 7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6632359" y="3531066"/>
                <a:ext cx="2664000" cy="1453089"/>
              </a:xfrm>
              <a:prstGeom prst="rect">
                <a:avLst/>
              </a:prstGeom>
            </p:spPr>
          </p:pic>
        </p:grpSp>
      </p:grpSp>
      <p:pic>
        <p:nvPicPr>
          <p:cNvPr id="2" name="Picture 1"/>
          <p:cNvPicPr>
            <a:picLocks noChangeAspect="1"/>
          </p:cNvPicPr>
          <p:nvPr>
            <p:custDataLst>
              <p:tags r:id="rId2"/>
            </p:custDataLst>
          </p:nvPr>
        </p:nvPicPr>
        <p:blipFill>
          <a:blip r:embed="rId14" cstate="print">
            <a:extLst>
              <a:ext uri="{28A0092B-C50C-407E-A947-70E740481C1C}">
                <a14:useLocalDpi xmlns:a14="http://schemas.microsoft.com/office/drawing/2010/main" val="0"/>
              </a:ext>
            </a:extLst>
          </a:blip>
          <a:stretch>
            <a:fillRect/>
          </a:stretch>
        </p:blipFill>
        <p:spPr>
          <a:xfrm>
            <a:off x="7740000" y="2556000"/>
            <a:ext cx="4134855" cy="2069484"/>
          </a:xfrm>
          <a:prstGeom prst="rect">
            <a:avLst/>
          </a:prstGeom>
          <a:noFill/>
          <a:ln w="19050">
            <a:noFill/>
          </a:ln>
        </p:spPr>
      </p:pic>
      <p:grpSp>
        <p:nvGrpSpPr>
          <p:cNvPr id="49" name="Group 48"/>
          <p:cNvGrpSpPr/>
          <p:nvPr/>
        </p:nvGrpSpPr>
        <p:grpSpPr>
          <a:xfrm>
            <a:off x="4896000" y="1728000"/>
            <a:ext cx="7020000" cy="576000"/>
            <a:chOff x="4896000" y="1728000"/>
            <a:chExt cx="7020000" cy="576000"/>
          </a:xfrm>
        </p:grpSpPr>
        <p:sp>
          <p:nvSpPr>
            <p:cNvPr id="22" name="Rounded Rectangle 21"/>
            <p:cNvSpPr/>
            <p:nvPr/>
          </p:nvSpPr>
          <p:spPr>
            <a:xfrm>
              <a:off x="4896000" y="1728000"/>
              <a:ext cx="7020000" cy="576000"/>
            </a:xfrm>
            <a:prstGeom prst="roundRect">
              <a:avLst>
                <a:gd name="adj" fmla="val 7619"/>
              </a:avLst>
            </a:prstGeom>
            <a:solidFill>
              <a:schemeClr val="bg1"/>
            </a:solidFill>
            <a:ln w="19050">
              <a:solidFill>
                <a:srgbClr val="C0000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8" name="Picture 47"/>
            <p:cNvPicPr>
              <a:picLocks noChangeAspect="1"/>
            </p:cNvPicPr>
            <p:nvPr>
              <p:custDataLst>
                <p:tags r:id="rId3"/>
              </p:custDataLst>
            </p:nvPr>
          </p:nvPicPr>
          <p:blipFill>
            <a:blip r:embed="rId15" cstate="print">
              <a:extLst>
                <a:ext uri="{28A0092B-C50C-407E-A947-70E740481C1C}">
                  <a14:useLocalDpi xmlns:a14="http://schemas.microsoft.com/office/drawing/2010/main" val="0"/>
                </a:ext>
              </a:extLst>
            </a:blip>
            <a:stretch>
              <a:fillRect/>
            </a:stretch>
          </p:blipFill>
          <p:spPr>
            <a:xfrm>
              <a:off x="5319296" y="1876876"/>
              <a:ext cx="6173409" cy="278248"/>
            </a:xfrm>
            <a:prstGeom prst="rect">
              <a:avLst/>
            </a:prstGeom>
            <a:noFill/>
            <a:ln w="19050">
              <a:noFill/>
            </a:ln>
          </p:spPr>
        </p:pic>
      </p:grpSp>
    </p:spTree>
    <p:extLst>
      <p:ext uri="{BB962C8B-B14F-4D97-AF65-F5344CB8AC3E}">
        <p14:creationId xmlns:p14="http://schemas.microsoft.com/office/powerpoint/2010/main" val="3597755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Examples: broadband resonator</a:t>
            </a:r>
          </a:p>
        </p:txBody>
      </p:sp>
      <p:sp>
        <p:nvSpPr>
          <p:cNvPr id="3" name="Content Placeholder 2"/>
          <p:cNvSpPr>
            <a:spLocks noGrp="1"/>
          </p:cNvSpPr>
          <p:nvPr>
            <p:ph idx="1"/>
          </p:nvPr>
        </p:nvSpPr>
        <p:spPr/>
        <p:txBody>
          <a:bodyPr/>
          <a:lstStyle/>
          <a:p>
            <a:pPr algn="just"/>
            <a:r>
              <a:rPr lang="en-US" dirty="0" err="1"/>
              <a:t>Wakefields</a:t>
            </a:r>
            <a:r>
              <a:rPr lang="en-US" dirty="0"/>
              <a:t> and/or impedances can be computed by using Maxwell’s equations to compute the impulse response for a given structure either in time domain or in frequency domain respectively.</a:t>
            </a:r>
          </a:p>
          <a:p>
            <a:pPr algn="just"/>
            <a:endParaRPr lang="en-US" dirty="0"/>
          </a:p>
          <a:p>
            <a:pPr algn="just"/>
            <a:r>
              <a:rPr lang="en-US" dirty="0"/>
              <a:t>Some examples of impedances computed in the ultra-relativistic limit are:</a:t>
            </a:r>
          </a:p>
          <a:p>
            <a:pPr lvl="1" algn="just"/>
            <a:endParaRPr lang="en-US" dirty="0"/>
          </a:p>
          <a:p>
            <a:pPr lvl="1" algn="just"/>
            <a:r>
              <a:rPr lang="en-US" dirty="0"/>
              <a:t>Resonator impedance</a:t>
            </a:r>
          </a:p>
          <a:p>
            <a:pPr marL="457200" lvl="1" indent="0" algn="just">
              <a:buNone/>
            </a:pPr>
            <a:endParaRPr lang="en-US" dirty="0"/>
          </a:p>
        </p:txBody>
      </p:sp>
      <p:sp>
        <p:nvSpPr>
          <p:cNvPr id="4" name="Date Placeholder 3"/>
          <p:cNvSpPr>
            <a:spLocks noGrp="1"/>
          </p:cNvSpPr>
          <p:nvPr>
            <p:ph type="dt" sz="half" idx="10"/>
          </p:nvPr>
        </p:nvSpPr>
        <p:spPr/>
        <p:txBody>
          <a:bodyPr/>
          <a:lstStyle/>
          <a:p>
            <a:r>
              <a:rPr lang="de-CH"/>
              <a:t>28. September 2022</a:t>
            </a:r>
            <a:endParaRPr lang="en-GB"/>
          </a:p>
        </p:txBody>
      </p:sp>
      <p:sp>
        <p:nvSpPr>
          <p:cNvPr id="5" name="Footer Placeholder 4"/>
          <p:cNvSpPr>
            <a:spLocks noGrp="1"/>
          </p:cNvSpPr>
          <p:nvPr>
            <p:ph type="ftr" sz="quarter" idx="11"/>
          </p:nvPr>
        </p:nvSpPr>
        <p:spPr/>
        <p:txBody>
          <a:bodyPr/>
          <a:lstStyle/>
          <a:p>
            <a:r>
              <a:rPr lang="fr-FR"/>
              <a:t>Kevin Li - Collective effects III - Kaunas</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37</a:t>
            </a:fld>
            <a:endParaRPr lang="en-GB"/>
          </a:p>
        </p:txBody>
      </p:sp>
      <p:pic>
        <p:nvPicPr>
          <p:cNvPr id="9" name="Picture 8"/>
          <p:cNvPicPr>
            <a:picLocks noChangeAspect="1"/>
          </p:cNvPicPr>
          <p:nvPr>
            <p:custDataLst>
              <p:tags r:id="rId1"/>
            </p:custDataLst>
          </p:nvPr>
        </p:nvPicPr>
        <p:blipFill>
          <a:blip r:embed="rId7" cstate="print">
            <a:extLst>
              <a:ext uri="{28A0092B-C50C-407E-A947-70E740481C1C}">
                <a14:useLocalDpi xmlns:a14="http://schemas.microsoft.com/office/drawing/2010/main" val="0"/>
              </a:ext>
            </a:extLst>
          </a:blip>
          <a:stretch>
            <a:fillRect/>
          </a:stretch>
        </p:blipFill>
        <p:spPr>
          <a:xfrm>
            <a:off x="1634400" y="3743999"/>
            <a:ext cx="4158627" cy="2175697"/>
          </a:xfrm>
          <a:prstGeom prst="rect">
            <a:avLst/>
          </a:prstGeom>
        </p:spPr>
      </p:pic>
      <p:pic>
        <p:nvPicPr>
          <p:cNvPr id="12" name="Picture 1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00" y="828000"/>
            <a:ext cx="12193200" cy="5225656"/>
          </a:xfrm>
          <a:prstGeom prst="rect">
            <a:avLst/>
          </a:prstGeom>
        </p:spPr>
      </p:pic>
      <p:sp>
        <p:nvSpPr>
          <p:cNvPr id="10" name="Oval 9"/>
          <p:cNvSpPr>
            <a:spLocks/>
          </p:cNvSpPr>
          <p:nvPr/>
        </p:nvSpPr>
        <p:spPr>
          <a:xfrm>
            <a:off x="3564000" y="2592000"/>
            <a:ext cx="648000" cy="216000"/>
          </a:xfrm>
          <a:prstGeom prst="ellipse">
            <a:avLst/>
          </a:prstGeom>
          <a:scene3d>
            <a:camera prst="orthographicFront"/>
            <a:lightRig rig="threePt" dir="t"/>
          </a:scene3d>
          <a:sp3d>
            <a:bevelT w="101600" h="101600"/>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3" name="Oval 12"/>
          <p:cNvSpPr>
            <a:spLocks/>
          </p:cNvSpPr>
          <p:nvPr/>
        </p:nvSpPr>
        <p:spPr>
          <a:xfrm>
            <a:off x="2160000" y="4392000"/>
            <a:ext cx="648000" cy="216000"/>
          </a:xfrm>
          <a:prstGeom prst="ellipse">
            <a:avLst/>
          </a:prstGeom>
          <a:solidFill>
            <a:schemeClr val="accent2"/>
          </a:solidFill>
          <a:ln>
            <a:solidFill>
              <a:schemeClr val="accent2">
                <a:lumMod val="75000"/>
              </a:schemeClr>
            </a:solidFill>
          </a:ln>
          <a:scene3d>
            <a:camera prst="orthographicFront"/>
            <a:lightRig rig="threePt" dir="t"/>
          </a:scene3d>
          <a:sp3d>
            <a:bevelT w="101600" h="101600"/>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5" name="Content Placeholder 2"/>
          <p:cNvSpPr txBox="1">
            <a:spLocks/>
          </p:cNvSpPr>
          <p:nvPr/>
        </p:nvSpPr>
        <p:spPr>
          <a:xfrm>
            <a:off x="6192000" y="3492000"/>
            <a:ext cx="5796000" cy="2736000"/>
          </a:xfrm>
          <a:prstGeom prst="roundRect">
            <a:avLst>
              <a:gd name="adj" fmla="val 4871"/>
            </a:avLst>
          </a:prstGeom>
          <a:solidFill>
            <a:schemeClr val="bg1">
              <a:alpha val="90000"/>
            </a:schemeClr>
          </a:solidFill>
          <a:ln w="28575" cmpd="sng">
            <a:solidFill>
              <a:schemeClr val="accent1"/>
            </a:solidFill>
          </a:ln>
          <a:effectLst>
            <a:outerShdw blurRad="63500" sx="102000" sy="102000" algn="ctr" rotWithShape="0">
              <a:prstClr val="black">
                <a:alpha val="40000"/>
              </a:prstClr>
            </a:outerShdw>
          </a:effectLst>
        </p:spPr>
        <p:txBody>
          <a:bodyPr vert="horz" lIns="91440" tIns="45720" rIns="91440" bIns="45720" rtlCol="0" anchor="ctr">
            <a:noAutofit/>
          </a:bodyPr>
          <a:lstStyle/>
          <a:p>
            <a:pPr marL="74250" lvl="1" algn="just">
              <a:spcBef>
                <a:spcPct val="20000"/>
              </a:spcBef>
              <a:defRPr/>
            </a:pPr>
            <a:r>
              <a:rPr lang="en-US" sz="2000" dirty="0"/>
              <a:t>If </a:t>
            </a:r>
            <a:r>
              <a:rPr lang="en-US" sz="2000" dirty="0" err="1"/>
              <a:t>betatron</a:t>
            </a:r>
            <a:r>
              <a:rPr lang="en-US" sz="2000" dirty="0"/>
              <a:t> and synchrotron motion and </a:t>
            </a:r>
            <a:r>
              <a:rPr lang="en-US" sz="2000" dirty="0" err="1"/>
              <a:t>wakefields</a:t>
            </a:r>
            <a:r>
              <a:rPr lang="en-US" sz="2000" dirty="0"/>
              <a:t> </a:t>
            </a:r>
            <a:r>
              <a:rPr lang="en-US" sz="2000" b="1" dirty="0">
                <a:solidFill>
                  <a:srgbClr val="C00000"/>
                </a:solidFill>
              </a:rPr>
              <a:t>manage to synchronize</a:t>
            </a:r>
            <a:r>
              <a:rPr lang="en-US" sz="2000" dirty="0"/>
              <a:t> such that they get into resonance, a distinct bunch oscillation pattern will be excited – a so called</a:t>
            </a:r>
            <a:r>
              <a:rPr lang="en-US" sz="2000" b="1" dirty="0">
                <a:solidFill>
                  <a:srgbClr val="C00000"/>
                </a:solidFill>
              </a:rPr>
              <a:t> bunch mode</a:t>
            </a:r>
            <a:r>
              <a:rPr lang="en-US" sz="2000" dirty="0"/>
              <a:t>. The coherent bunch/beam signal will </a:t>
            </a:r>
            <a:r>
              <a:rPr lang="en-US" sz="2000" b="1" dirty="0">
                <a:solidFill>
                  <a:srgbClr val="C00000"/>
                </a:solidFill>
              </a:rPr>
              <a:t>grow exponentially</a:t>
            </a:r>
            <a:r>
              <a:rPr lang="en-US" sz="2000" dirty="0"/>
              <a:t>.</a:t>
            </a:r>
          </a:p>
          <a:p>
            <a:pPr marL="74250" lvl="1" algn="just">
              <a:spcBef>
                <a:spcPct val="20000"/>
              </a:spcBef>
              <a:defRPr/>
            </a:pPr>
            <a:r>
              <a:rPr lang="en-US" sz="2000" dirty="0"/>
              <a:t>This can be either a </a:t>
            </a:r>
            <a:r>
              <a:rPr lang="en-US" sz="2000" b="1" dirty="0">
                <a:solidFill>
                  <a:srgbClr val="C00000"/>
                </a:solidFill>
              </a:rPr>
              <a:t>single bunch mode</a:t>
            </a:r>
            <a:r>
              <a:rPr lang="en-US" sz="2000" dirty="0"/>
              <a:t>…</a:t>
            </a:r>
            <a:endParaRPr lang="en-US" dirty="0"/>
          </a:p>
        </p:txBody>
      </p:sp>
      <p:sp>
        <p:nvSpPr>
          <p:cNvPr id="7" name="Rectangle 6"/>
          <p:cNvSpPr/>
          <p:nvPr/>
        </p:nvSpPr>
        <p:spPr>
          <a:xfrm>
            <a:off x="3564000" y="827999"/>
            <a:ext cx="5040000" cy="36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output_tran">
            <a:hlinkClick r:id="" action="ppaction://media"/>
          </p:cNvPr>
          <p:cNvPicPr>
            <a:picLocks noChangeAspect="1"/>
          </p:cNvPicPr>
          <p:nvPr>
            <a:videoFile r:link="rId3"/>
            <p:extLst>
              <p:ext uri="{DAA4B4D4-6D71-4841-9C94-3DE7FCFB9230}">
                <p14:media xmlns:p14="http://schemas.microsoft.com/office/powerpoint/2010/main" r:embed="rId2"/>
              </p:ext>
            </p:extLst>
          </p:nvPr>
        </p:nvPicPr>
        <p:blipFill>
          <a:blip r:embed="rId9"/>
          <a:stretch>
            <a:fillRect/>
          </a:stretch>
        </p:blipFill>
        <p:spPr>
          <a:xfrm>
            <a:off x="5976000" y="936000"/>
            <a:ext cx="3060000" cy="2448000"/>
          </a:xfrm>
          <a:prstGeom prst="rect">
            <a:avLst/>
          </a:prstGeom>
        </p:spPr>
      </p:pic>
      <p:pic>
        <p:nvPicPr>
          <p:cNvPr id="14" name="output_long">
            <a:hlinkClick r:id="" action="ppaction://media"/>
          </p:cNvPr>
          <p:cNvPicPr>
            <a:picLocks noChangeAspect="1"/>
          </p:cNvPicPr>
          <p:nvPr>
            <a:videoFile r:link="rId5"/>
            <p:extLst>
              <p:ext uri="{DAA4B4D4-6D71-4841-9C94-3DE7FCFB9230}">
                <p14:media xmlns:p14="http://schemas.microsoft.com/office/powerpoint/2010/main" r:embed="rId4"/>
              </p:ext>
            </p:extLst>
          </p:nvPr>
        </p:nvPicPr>
        <p:blipFill>
          <a:blip r:embed="rId10"/>
          <a:stretch>
            <a:fillRect/>
          </a:stretch>
        </p:blipFill>
        <p:spPr>
          <a:xfrm>
            <a:off x="9000000" y="936000"/>
            <a:ext cx="3060000" cy="2448000"/>
          </a:xfrm>
          <a:prstGeom prst="rect">
            <a:avLst/>
          </a:prstGeom>
        </p:spPr>
      </p:pic>
    </p:spTree>
    <p:extLst>
      <p:ext uri="{BB962C8B-B14F-4D97-AF65-F5344CB8AC3E}">
        <p14:creationId xmlns:p14="http://schemas.microsoft.com/office/powerpoint/2010/main" val="109895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500" fill="hold"/>
                                        <p:tgtEl>
                                          <p:spTgt spid="14"/>
                                        </p:tgtEl>
                                      </p:cBhvr>
                                    </p:cmd>
                                  </p:childTnLst>
                                </p:cTn>
                              </p:par>
                              <p:par>
                                <p:cTn id="7" presetID="1" presetClass="mediacall" presetSubtype="0" fill="hold" nodeType="withEffect">
                                  <p:stCondLst>
                                    <p:cond delay="0"/>
                                  </p:stCondLst>
                                  <p:childTnLst>
                                    <p:cmd type="call" cmd="playFrom(0.0)">
                                      <p:cBhvr>
                                        <p:cTn id="8" dur="12500"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9" repeatCount="indefinite" fill="hold" display="0">
                  <p:stCondLst>
                    <p:cond delay="indefinite"/>
                  </p:stCondLst>
                </p:cTn>
                <p:tgtEl>
                  <p:spTgt spid="14"/>
                </p:tgtEl>
              </p:cMediaNode>
            </p:video>
            <p:video>
              <p:cMediaNode vol="80000">
                <p:cTn id="10" repeatCount="indefinite" fill="hold" display="0">
                  <p:stCondLst>
                    <p:cond delay="indefinite"/>
                  </p:stCondLst>
                </p:cTn>
                <p:tgtEl>
                  <p:spTgt spid="11"/>
                </p:tgtEl>
              </p:cMediaNode>
            </p:video>
            <p:seq concurrent="1" nextAc="seek">
              <p:cTn id="11" restart="whenNotActive" fill="hold" evtFilter="cancelBubble" nodeType="interactiveSeq">
                <p:stCondLst>
                  <p:cond evt="onClick" delay="0">
                    <p:tgtEl>
                      <p:spTgt spid="11"/>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withEffect">
                                  <p:stCondLst>
                                    <p:cond delay="0"/>
                                  </p:stCondLst>
                                  <p:childTnLst>
                                    <p:cmd type="call" cmd="togglePause">
                                      <p:cBhvr>
                                        <p:cTn id="15" dur="1" fill="hold"/>
                                        <p:tgtEl>
                                          <p:spTgt spid="14"/>
                                        </p:tgtEl>
                                      </p:cBhvr>
                                    </p:cmd>
                                  </p:childTnLst>
                                </p:cTn>
                              </p:par>
                              <p:par>
                                <p:cTn id="16" presetID="2" presetClass="mediacall" presetSubtype="0" fill="hold" nodeType="withEffect">
                                  <p:stCondLst>
                                    <p:cond delay="0"/>
                                  </p:stCondLst>
                                  <p:childTnLst>
                                    <p:cmd type="call" cmd="togglePause">
                                      <p:cBhvr>
                                        <p:cTn id="17" dur="1" fill="hold"/>
                                        <p:tgtEl>
                                          <p:spTgt spid="11"/>
                                        </p:tgtEl>
                                      </p:cBhvr>
                                    </p:cmd>
                                  </p:childTnLst>
                                </p:cTn>
                              </p:par>
                            </p:childTnLst>
                          </p:cTn>
                        </p:par>
                      </p:childTnLst>
                    </p:cTn>
                  </p:par>
                </p:childTnLst>
              </p:cTn>
              <p:nextCondLst>
                <p:cond evt="onClick" delay="0">
                  <p:tgtEl>
                    <p:spTgt spid="11"/>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Examples: narrowband resonator</a:t>
            </a:r>
          </a:p>
        </p:txBody>
      </p:sp>
      <p:sp>
        <p:nvSpPr>
          <p:cNvPr id="3" name="Content Placeholder 2"/>
          <p:cNvSpPr>
            <a:spLocks noGrp="1"/>
          </p:cNvSpPr>
          <p:nvPr>
            <p:ph idx="1"/>
          </p:nvPr>
        </p:nvSpPr>
        <p:spPr/>
        <p:txBody>
          <a:bodyPr/>
          <a:lstStyle/>
          <a:p>
            <a:pPr algn="just"/>
            <a:r>
              <a:rPr lang="en-US" dirty="0" err="1"/>
              <a:t>Wakefields</a:t>
            </a:r>
            <a:r>
              <a:rPr lang="en-US" dirty="0"/>
              <a:t> and/or impedances can be computed by using Maxwell’s equations to compute the impulse response for a given structure either in time domain or in frequency domain respectively.</a:t>
            </a:r>
          </a:p>
          <a:p>
            <a:pPr algn="just"/>
            <a:endParaRPr lang="en-US" dirty="0"/>
          </a:p>
          <a:p>
            <a:pPr algn="just"/>
            <a:r>
              <a:rPr lang="en-US" dirty="0"/>
              <a:t>Some examples of impedances computed in the ultra-relativistic limit are:</a:t>
            </a:r>
          </a:p>
          <a:p>
            <a:pPr lvl="1" algn="just"/>
            <a:endParaRPr lang="en-US" dirty="0"/>
          </a:p>
          <a:p>
            <a:pPr lvl="1" algn="just"/>
            <a:r>
              <a:rPr lang="en-US" dirty="0"/>
              <a:t>Resonator impedance</a:t>
            </a:r>
          </a:p>
          <a:p>
            <a:pPr marL="457200" lvl="1" indent="0" algn="just">
              <a:buNone/>
            </a:pPr>
            <a:endParaRPr lang="en-US" dirty="0"/>
          </a:p>
        </p:txBody>
      </p:sp>
      <p:sp>
        <p:nvSpPr>
          <p:cNvPr id="4" name="Date Placeholder 3"/>
          <p:cNvSpPr>
            <a:spLocks noGrp="1"/>
          </p:cNvSpPr>
          <p:nvPr>
            <p:ph type="dt" sz="half" idx="10"/>
          </p:nvPr>
        </p:nvSpPr>
        <p:spPr/>
        <p:txBody>
          <a:bodyPr/>
          <a:lstStyle/>
          <a:p>
            <a:r>
              <a:rPr lang="de-CH"/>
              <a:t>28. September 2022</a:t>
            </a:r>
            <a:endParaRPr lang="en-GB"/>
          </a:p>
        </p:txBody>
      </p:sp>
      <p:sp>
        <p:nvSpPr>
          <p:cNvPr id="5" name="Footer Placeholder 4"/>
          <p:cNvSpPr>
            <a:spLocks noGrp="1"/>
          </p:cNvSpPr>
          <p:nvPr>
            <p:ph type="ftr" sz="quarter" idx="11"/>
          </p:nvPr>
        </p:nvSpPr>
        <p:spPr/>
        <p:txBody>
          <a:bodyPr/>
          <a:lstStyle/>
          <a:p>
            <a:r>
              <a:rPr lang="fr-FR"/>
              <a:t>Kevin Li - Collective effects III - Kaunas</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38</a:t>
            </a:fld>
            <a:endParaRPr lang="en-GB"/>
          </a:p>
        </p:txBody>
      </p:sp>
      <p:pic>
        <p:nvPicPr>
          <p:cNvPr id="9" name="Picture 8"/>
          <p:cNvPicPr>
            <a:picLocks noChangeAspect="1"/>
          </p:cNvPicPr>
          <p:nvPr>
            <p:custDataLst>
              <p:tags r:id="rId1"/>
            </p:custDataLst>
          </p:nvPr>
        </p:nvPicPr>
        <p:blipFill>
          <a:blip r:embed="rId3" cstate="print">
            <a:extLst>
              <a:ext uri="{28A0092B-C50C-407E-A947-70E740481C1C}">
                <a14:useLocalDpi xmlns:a14="http://schemas.microsoft.com/office/drawing/2010/main" val="0"/>
              </a:ext>
            </a:extLst>
          </a:blip>
          <a:stretch>
            <a:fillRect/>
          </a:stretch>
        </p:blipFill>
        <p:spPr>
          <a:xfrm>
            <a:off x="1634400" y="3743999"/>
            <a:ext cx="4158627" cy="2175697"/>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0" y="828000"/>
            <a:ext cx="12193200" cy="5225655"/>
          </a:xfrm>
          <a:prstGeom prst="rect">
            <a:avLst/>
          </a:prstGeom>
        </p:spPr>
      </p:pic>
      <p:sp>
        <p:nvSpPr>
          <p:cNvPr id="12" name="Oval 11"/>
          <p:cNvSpPr>
            <a:spLocks/>
          </p:cNvSpPr>
          <p:nvPr/>
        </p:nvSpPr>
        <p:spPr>
          <a:xfrm>
            <a:off x="3564000" y="2592000"/>
            <a:ext cx="648000" cy="216000"/>
          </a:xfrm>
          <a:prstGeom prst="ellipse">
            <a:avLst/>
          </a:prstGeom>
          <a:scene3d>
            <a:camera prst="orthographicFront"/>
            <a:lightRig rig="threePt" dir="t"/>
          </a:scene3d>
          <a:sp3d>
            <a:bevelT w="101600" h="101600"/>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3" name="Oval 12"/>
          <p:cNvSpPr>
            <a:spLocks/>
          </p:cNvSpPr>
          <p:nvPr/>
        </p:nvSpPr>
        <p:spPr>
          <a:xfrm>
            <a:off x="2160000" y="4392000"/>
            <a:ext cx="648000" cy="216000"/>
          </a:xfrm>
          <a:prstGeom prst="ellipse">
            <a:avLst/>
          </a:prstGeom>
          <a:solidFill>
            <a:schemeClr val="accent2"/>
          </a:solidFill>
          <a:ln>
            <a:solidFill>
              <a:schemeClr val="accent2">
                <a:lumMod val="75000"/>
              </a:schemeClr>
            </a:solidFill>
          </a:ln>
          <a:scene3d>
            <a:camera prst="orthographicFront"/>
            <a:lightRig rig="threePt" dir="t"/>
          </a:scene3d>
          <a:sp3d>
            <a:bevelT w="101600" h="101600"/>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4" name="Oval 13"/>
          <p:cNvSpPr>
            <a:spLocks/>
          </p:cNvSpPr>
          <p:nvPr/>
        </p:nvSpPr>
        <p:spPr>
          <a:xfrm>
            <a:off x="1152000" y="4392000"/>
            <a:ext cx="648000" cy="216000"/>
          </a:xfrm>
          <a:prstGeom prst="ellipse">
            <a:avLst/>
          </a:prstGeom>
          <a:solidFill>
            <a:schemeClr val="accent2"/>
          </a:solidFill>
          <a:ln>
            <a:solidFill>
              <a:schemeClr val="accent2">
                <a:lumMod val="75000"/>
              </a:schemeClr>
            </a:solidFill>
          </a:ln>
          <a:scene3d>
            <a:camera prst="orthographicFront"/>
            <a:lightRig rig="threePt" dir="t"/>
          </a:scene3d>
          <a:sp3d>
            <a:bevelT w="101600" h="101600"/>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5" name="Rectangle 14"/>
          <p:cNvSpPr/>
          <p:nvPr/>
        </p:nvSpPr>
        <p:spPr>
          <a:xfrm>
            <a:off x="3564000" y="827999"/>
            <a:ext cx="5040000" cy="36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2"/>
          <p:cNvSpPr txBox="1">
            <a:spLocks/>
          </p:cNvSpPr>
          <p:nvPr/>
        </p:nvSpPr>
        <p:spPr>
          <a:xfrm>
            <a:off x="6192000" y="936000"/>
            <a:ext cx="5796000" cy="5292000"/>
          </a:xfrm>
          <a:prstGeom prst="roundRect">
            <a:avLst>
              <a:gd name="adj" fmla="val 2835"/>
            </a:avLst>
          </a:prstGeom>
          <a:solidFill>
            <a:schemeClr val="bg1">
              <a:alpha val="90000"/>
            </a:schemeClr>
          </a:solidFill>
          <a:ln w="28575" cmpd="sng">
            <a:solidFill>
              <a:schemeClr val="accent1"/>
            </a:solidFill>
          </a:ln>
          <a:effectLst>
            <a:outerShdw blurRad="63500" sx="102000" sy="102000" algn="ctr" rotWithShape="0">
              <a:prstClr val="black">
                <a:alpha val="40000"/>
              </a:prstClr>
            </a:outerShdw>
          </a:effectLst>
        </p:spPr>
        <p:txBody>
          <a:bodyPr vert="horz" lIns="91440" tIns="45720" rIns="91440" bIns="45720" rtlCol="0" anchor="ctr">
            <a:noAutofit/>
          </a:bodyPr>
          <a:lstStyle/>
          <a:p>
            <a:pPr marL="74250" lvl="1" algn="just">
              <a:spcBef>
                <a:spcPct val="20000"/>
              </a:spcBef>
              <a:defRPr/>
            </a:pPr>
            <a:r>
              <a:rPr lang="en-US" sz="2000" dirty="0"/>
              <a:t>If </a:t>
            </a:r>
            <a:r>
              <a:rPr lang="en-US" sz="2000" dirty="0" err="1"/>
              <a:t>betatron</a:t>
            </a:r>
            <a:r>
              <a:rPr lang="en-US" sz="2000" dirty="0"/>
              <a:t> and synchrotron motion and </a:t>
            </a:r>
            <a:r>
              <a:rPr lang="en-US" sz="2000" dirty="0" err="1"/>
              <a:t>wakefields</a:t>
            </a:r>
            <a:r>
              <a:rPr lang="en-US" sz="2000" dirty="0"/>
              <a:t> </a:t>
            </a:r>
            <a:r>
              <a:rPr lang="en-US" sz="2000" b="1" dirty="0">
                <a:solidFill>
                  <a:srgbClr val="C00000"/>
                </a:solidFill>
              </a:rPr>
              <a:t>manage to synchronize</a:t>
            </a:r>
            <a:r>
              <a:rPr lang="en-US" sz="2000" dirty="0"/>
              <a:t> such that they get into resonance, a distinct bunch oscillation pattern will be excited – a so called</a:t>
            </a:r>
            <a:r>
              <a:rPr lang="en-US" sz="2000" b="1" dirty="0">
                <a:solidFill>
                  <a:srgbClr val="C00000"/>
                </a:solidFill>
              </a:rPr>
              <a:t> bunch mode</a:t>
            </a:r>
            <a:r>
              <a:rPr lang="en-US" sz="2000" dirty="0"/>
              <a:t>. The coherent bunch/beam signal will </a:t>
            </a:r>
            <a:r>
              <a:rPr lang="en-US" sz="2000" b="1" dirty="0">
                <a:solidFill>
                  <a:srgbClr val="C00000"/>
                </a:solidFill>
              </a:rPr>
              <a:t>grow exponentially</a:t>
            </a:r>
            <a:r>
              <a:rPr lang="en-US" sz="2000" dirty="0"/>
              <a:t>.</a:t>
            </a:r>
          </a:p>
          <a:p>
            <a:pPr marL="74250" lvl="1" algn="just">
              <a:spcBef>
                <a:spcPct val="20000"/>
              </a:spcBef>
              <a:defRPr/>
            </a:pPr>
            <a:r>
              <a:rPr lang="en-US" sz="2000" dirty="0"/>
              <a:t>This can be either a </a:t>
            </a:r>
            <a:r>
              <a:rPr lang="en-US" sz="2000" b="1" dirty="0">
                <a:solidFill>
                  <a:srgbClr val="C00000"/>
                </a:solidFill>
              </a:rPr>
              <a:t>single bunch mode</a:t>
            </a:r>
            <a:r>
              <a:rPr lang="en-US" sz="2000" dirty="0"/>
              <a:t>…</a:t>
            </a:r>
          </a:p>
          <a:p>
            <a:pPr marL="74250" lvl="1" algn="just">
              <a:spcBef>
                <a:spcPct val="20000"/>
              </a:spcBef>
              <a:defRPr/>
            </a:pPr>
            <a:endParaRPr lang="en-US" sz="2000" dirty="0"/>
          </a:p>
          <a:p>
            <a:pPr marL="74250" lvl="1" algn="just">
              <a:spcBef>
                <a:spcPct val="20000"/>
              </a:spcBef>
              <a:defRPr/>
            </a:pPr>
            <a:endParaRPr lang="en-US" sz="2000" dirty="0"/>
          </a:p>
          <a:p>
            <a:pPr marL="74250" lvl="1" algn="just">
              <a:spcBef>
                <a:spcPct val="20000"/>
              </a:spcBef>
              <a:defRPr/>
            </a:pPr>
            <a:endParaRPr lang="en-US" sz="2000" dirty="0"/>
          </a:p>
          <a:p>
            <a:pPr marL="74250" lvl="1" algn="just">
              <a:spcBef>
                <a:spcPct val="20000"/>
              </a:spcBef>
              <a:defRPr/>
            </a:pPr>
            <a:endParaRPr lang="en-US" sz="2000" dirty="0"/>
          </a:p>
          <a:p>
            <a:pPr marL="74250" lvl="1" algn="just">
              <a:spcBef>
                <a:spcPct val="20000"/>
              </a:spcBef>
              <a:defRPr/>
            </a:pPr>
            <a:r>
              <a:rPr lang="en-US" sz="2000" dirty="0"/>
              <a:t>… or a </a:t>
            </a:r>
            <a:r>
              <a:rPr lang="en-US" sz="2000" b="1" dirty="0">
                <a:solidFill>
                  <a:srgbClr val="C00000"/>
                </a:solidFill>
              </a:rPr>
              <a:t>coupled bunch mode</a:t>
            </a:r>
            <a:endParaRPr lang="en-US" b="1" dirty="0">
              <a:solidFill>
                <a:srgbClr val="C00000"/>
              </a:solidFill>
            </a:endParaRPr>
          </a:p>
        </p:txBody>
      </p:sp>
    </p:spTree>
    <p:extLst>
      <p:ext uri="{BB962C8B-B14F-4D97-AF65-F5344CB8AC3E}">
        <p14:creationId xmlns:p14="http://schemas.microsoft.com/office/powerpoint/2010/main" val="4113619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dirty="0"/>
              <a:t>What is a beam instability?</a:t>
            </a:r>
          </a:p>
        </p:txBody>
      </p:sp>
      <p:sp>
        <p:nvSpPr>
          <p:cNvPr id="3" name="Content Placeholder 2"/>
          <p:cNvSpPr>
            <a:spLocks noGrp="1"/>
          </p:cNvSpPr>
          <p:nvPr>
            <p:ph idx="1"/>
          </p:nvPr>
        </p:nvSpPr>
        <p:spPr/>
        <p:txBody>
          <a:bodyPr>
            <a:normAutofit/>
          </a:bodyPr>
          <a:lstStyle/>
          <a:p>
            <a:pPr algn="just"/>
            <a:r>
              <a:rPr lang="en-US" sz="2000" dirty="0"/>
              <a:t>A beam becomes unstable when a </a:t>
            </a:r>
            <a:r>
              <a:rPr lang="en-US" sz="2000" b="1" dirty="0">
                <a:solidFill>
                  <a:srgbClr val="C00000"/>
                </a:solidFill>
              </a:rPr>
              <a:t>moment of its distribution</a:t>
            </a:r>
            <a:r>
              <a:rPr lang="en-US" sz="2000" dirty="0"/>
              <a:t> exhibits an </a:t>
            </a:r>
            <a:r>
              <a:rPr lang="en-US" sz="2000" b="1" dirty="0">
                <a:solidFill>
                  <a:srgbClr val="C00000"/>
                </a:solidFill>
              </a:rPr>
              <a:t>exponential growth</a:t>
            </a:r>
            <a:r>
              <a:rPr lang="en-US" sz="2000" dirty="0"/>
              <a:t> (e.g. mean positions, standard deviations, etc.), resulting into beam loss or emittance growth!</a:t>
            </a:r>
          </a:p>
          <a:p>
            <a:pPr lvl="1"/>
            <a:endParaRPr lang="en-US" dirty="0"/>
          </a:p>
          <a:p>
            <a:pPr lvl="2">
              <a:buNone/>
            </a:pPr>
            <a:endParaRPr lang="en-US" dirty="0"/>
          </a:p>
          <a:p>
            <a:pPr marL="0" indent="0">
              <a:buNone/>
            </a:pPr>
            <a:endParaRPr lang="en-US" dirty="0"/>
          </a:p>
        </p:txBody>
      </p:sp>
      <p:sp>
        <p:nvSpPr>
          <p:cNvPr id="4" name="Date Placeholder 3"/>
          <p:cNvSpPr>
            <a:spLocks noGrp="1"/>
          </p:cNvSpPr>
          <p:nvPr>
            <p:ph type="dt" sz="half" idx="10"/>
          </p:nvPr>
        </p:nvSpPr>
        <p:spPr/>
        <p:txBody>
          <a:bodyPr/>
          <a:lstStyle/>
          <a:p>
            <a:r>
              <a:rPr lang="de-CH"/>
              <a:t>28. September 2022</a:t>
            </a:r>
            <a:endParaRPr lang="en-GB"/>
          </a:p>
        </p:txBody>
      </p:sp>
      <p:sp>
        <p:nvSpPr>
          <p:cNvPr id="5" name="Footer Placeholder 4"/>
          <p:cNvSpPr>
            <a:spLocks noGrp="1"/>
          </p:cNvSpPr>
          <p:nvPr>
            <p:ph type="ftr" sz="quarter" idx="11"/>
          </p:nvPr>
        </p:nvSpPr>
        <p:spPr/>
        <p:txBody>
          <a:bodyPr/>
          <a:lstStyle/>
          <a:p>
            <a:r>
              <a:rPr lang="fr-FR"/>
              <a:t>Kevin Li - Collective effects III - Kaunas</a:t>
            </a:r>
            <a:endParaRPr lang="en-GB"/>
          </a:p>
        </p:txBody>
      </p:sp>
      <p:sp>
        <p:nvSpPr>
          <p:cNvPr id="6" name="Slide Number Placeholder 5"/>
          <p:cNvSpPr>
            <a:spLocks noGrp="1"/>
          </p:cNvSpPr>
          <p:nvPr>
            <p:ph type="sldNum" sz="quarter" idx="12"/>
          </p:nvPr>
        </p:nvSpPr>
        <p:spPr/>
        <p:txBody>
          <a:bodyPr/>
          <a:lstStyle/>
          <a:p>
            <a:fld id="{2E081447-C3CE-9F4F-A689-9A72CAFF10CA}" type="slidenum">
              <a:rPr lang="en-US" smtClean="0"/>
              <a:pPr/>
              <a:t>39</a:t>
            </a:fld>
            <a:endParaRPr lang="en-US"/>
          </a:p>
        </p:txBody>
      </p:sp>
      <p:pic>
        <p:nvPicPr>
          <p:cNvPr id="17" name="Picture 16"/>
          <p:cNvPicPr>
            <a:picLocks noChangeAspect="1"/>
          </p:cNvPicPr>
          <p:nvPr>
            <p:custDataLst>
              <p:tags r:id="rId1"/>
            </p:custDataLst>
          </p:nvPr>
        </p:nvPicPr>
        <p:blipFill>
          <a:blip r:embed="rId9" cstate="print">
            <a:extLst>
              <a:ext uri="{28A0092B-C50C-407E-A947-70E740481C1C}">
                <a14:useLocalDpi xmlns:a14="http://schemas.microsoft.com/office/drawing/2010/main" val="0"/>
              </a:ext>
            </a:extLst>
          </a:blip>
          <a:stretch>
            <a:fillRect/>
          </a:stretch>
        </p:blipFill>
        <p:spPr>
          <a:xfrm>
            <a:off x="4680000" y="2160000"/>
            <a:ext cx="6233906" cy="2456381"/>
          </a:xfrm>
          <a:prstGeom prst="rect">
            <a:avLst/>
          </a:prstGeom>
        </p:spPr>
      </p:pic>
      <p:grpSp>
        <p:nvGrpSpPr>
          <p:cNvPr id="76" name="Group 75"/>
          <p:cNvGrpSpPr>
            <a:grpSpLocks noChangeAspect="1"/>
          </p:cNvGrpSpPr>
          <p:nvPr/>
        </p:nvGrpSpPr>
        <p:grpSpPr>
          <a:xfrm>
            <a:off x="360000" y="1800000"/>
            <a:ext cx="4320000" cy="2029361"/>
            <a:chOff x="216000" y="3755172"/>
            <a:chExt cx="3600000" cy="1691134"/>
          </a:xfrm>
        </p:grpSpPr>
        <p:grpSp>
          <p:nvGrpSpPr>
            <p:cNvPr id="77" name="Group 76"/>
            <p:cNvGrpSpPr/>
            <p:nvPr/>
          </p:nvGrpSpPr>
          <p:grpSpPr>
            <a:xfrm>
              <a:off x="216000" y="3817241"/>
              <a:ext cx="1871559" cy="1629065"/>
              <a:chOff x="432000" y="2124000"/>
              <a:chExt cx="2171009" cy="1889714"/>
            </a:xfrm>
          </p:grpSpPr>
          <p:cxnSp>
            <p:nvCxnSpPr>
              <p:cNvPr id="81" name="Straight Arrow Connector 80"/>
              <p:cNvCxnSpPr/>
              <p:nvPr/>
            </p:nvCxnSpPr>
            <p:spPr>
              <a:xfrm flipV="1">
                <a:off x="1399256" y="2232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rot="5400000" flipV="1">
                <a:off x="1872000" y="2700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83" name="Picture 82"/>
              <p:cNvPicPr>
                <a:picLocks noChangeAspect="1"/>
              </p:cNvPicPr>
              <p:nvPr>
                <p:custDataLst>
                  <p:tags r:id="rId5"/>
                </p:custDataLst>
              </p:nvPr>
            </p:nvPicPr>
            <p:blipFill>
              <a:blip r:embed="rId10" cstate="print">
                <a:extLst>
                  <a:ext uri="{28A0092B-C50C-407E-A947-70E740481C1C}">
                    <a14:useLocalDpi xmlns:a14="http://schemas.microsoft.com/office/drawing/2010/main" val="0"/>
                  </a:ext>
                </a:extLst>
              </a:blip>
              <a:stretch>
                <a:fillRect/>
              </a:stretch>
            </p:blipFill>
            <p:spPr>
              <a:xfrm>
                <a:off x="1116000" y="2124000"/>
                <a:ext cx="130743" cy="179352"/>
              </a:xfrm>
              <a:prstGeom prst="rect">
                <a:avLst/>
              </a:prstGeom>
            </p:spPr>
          </p:pic>
          <p:pic>
            <p:nvPicPr>
              <p:cNvPr id="84" name="Picture 83"/>
              <p:cNvPicPr>
                <a:picLocks noChangeAspect="1"/>
              </p:cNvPicPr>
              <p:nvPr>
                <p:custDataLst>
                  <p:tags r:id="rId6"/>
                </p:custDataLst>
              </p:nvPr>
            </p:nvPicPr>
            <p:blipFill>
              <a:blip r:embed="rId11" cstate="print">
                <a:extLst>
                  <a:ext uri="{28A0092B-C50C-407E-A947-70E740481C1C}">
                    <a14:useLocalDpi xmlns:a14="http://schemas.microsoft.com/office/drawing/2010/main" val="0"/>
                  </a:ext>
                </a:extLst>
              </a:blip>
              <a:stretch>
                <a:fillRect/>
              </a:stretch>
            </p:blipFill>
            <p:spPr>
              <a:xfrm>
                <a:off x="432000" y="3888000"/>
                <a:ext cx="140800" cy="125714"/>
              </a:xfrm>
              <a:prstGeom prst="rect">
                <a:avLst/>
              </a:prstGeom>
            </p:spPr>
          </p:pic>
          <p:cxnSp>
            <p:nvCxnSpPr>
              <p:cNvPr id="85" name="Straight Arrow Connector 84"/>
              <p:cNvCxnSpPr/>
              <p:nvPr/>
            </p:nvCxnSpPr>
            <p:spPr>
              <a:xfrm rot="14100000" flipV="1">
                <a:off x="1080000" y="3024000"/>
                <a:ext cx="0" cy="100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86" name="Picture 85"/>
              <p:cNvPicPr>
                <a:picLocks noChangeAspect="1"/>
              </p:cNvPicPr>
              <p:nvPr>
                <p:custDataLst>
                  <p:tags r:id="rId7"/>
                </p:custDataLst>
              </p:nvPr>
            </p:nvPicPr>
            <p:blipFill>
              <a:blip r:embed="rId12" cstate="print">
                <a:extLst>
                  <a:ext uri="{28A0092B-C50C-407E-A947-70E740481C1C}">
                    <a14:useLocalDpi xmlns:a14="http://schemas.microsoft.com/office/drawing/2010/main" val="0"/>
                  </a:ext>
                </a:extLst>
              </a:blip>
              <a:stretch>
                <a:fillRect/>
              </a:stretch>
            </p:blipFill>
            <p:spPr>
              <a:xfrm>
                <a:off x="2484000" y="3492000"/>
                <a:ext cx="119009" cy="125714"/>
              </a:xfrm>
              <a:prstGeom prst="rect">
                <a:avLst/>
              </a:prstGeom>
            </p:spPr>
          </p:pic>
        </p:grpSp>
        <p:grpSp>
          <p:nvGrpSpPr>
            <p:cNvPr id="78" name="Group 77"/>
            <p:cNvGrpSpPr/>
            <p:nvPr/>
          </p:nvGrpSpPr>
          <p:grpSpPr>
            <a:xfrm>
              <a:off x="1519448" y="3755172"/>
              <a:ext cx="2296552" cy="1252663"/>
              <a:chOff x="6632359" y="3531066"/>
              <a:chExt cx="2664000" cy="1453089"/>
            </a:xfrm>
          </p:grpSpPr>
          <p:sp>
            <p:nvSpPr>
              <p:cNvPr id="79" name="Oval 78"/>
              <p:cNvSpPr/>
              <p:nvPr/>
            </p:nvSpPr>
            <p:spPr>
              <a:xfrm>
                <a:off x="6884359" y="3861610"/>
                <a:ext cx="2160000" cy="792000"/>
              </a:xfrm>
              <a:prstGeom prst="ellipse">
                <a:avLst/>
              </a:prstGeom>
              <a:solidFill>
                <a:schemeClr val="accent3">
                  <a:alpha val="80000"/>
                </a:schemeClr>
              </a:solidFill>
              <a:scene3d>
                <a:camera prst="orthographicFront"/>
                <a:lightRig rig="balanced" dir="t">
                  <a:rot lat="0" lon="0" rev="0"/>
                </a:lightRig>
              </a:scene3d>
              <a:sp3d>
                <a:bevelT w="254000" h="254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pic>
            <p:nvPicPr>
              <p:cNvPr id="80" name="Picture 7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6632359" y="3531066"/>
                <a:ext cx="2664000" cy="1453089"/>
              </a:xfrm>
              <a:prstGeom prst="rect">
                <a:avLst/>
              </a:prstGeom>
            </p:spPr>
          </p:pic>
        </p:grpSp>
      </p:grpSp>
      <p:pic>
        <p:nvPicPr>
          <p:cNvPr id="16" name="Picture 15"/>
          <p:cNvPicPr>
            <a:picLocks noChangeAspect="1"/>
          </p:cNvPicPr>
          <p:nvPr>
            <p:custDataLst>
              <p:tags r:id="rId2"/>
            </p:custDataLst>
          </p:nvPr>
        </p:nvPicPr>
        <p:blipFill>
          <a:blip r:embed="rId14" cstate="print">
            <a:extLst>
              <a:ext uri="{28A0092B-C50C-407E-A947-70E740481C1C}">
                <a14:useLocalDpi xmlns:a14="http://schemas.microsoft.com/office/drawing/2010/main" val="0"/>
              </a:ext>
            </a:extLst>
          </a:blip>
          <a:stretch>
            <a:fillRect/>
          </a:stretch>
        </p:blipFill>
        <p:spPr>
          <a:xfrm>
            <a:off x="504000" y="5040000"/>
            <a:ext cx="11078103" cy="953904"/>
          </a:xfrm>
          <a:prstGeom prst="rect">
            <a:avLst/>
          </a:prstGeom>
        </p:spPr>
      </p:pic>
      <p:sp>
        <p:nvSpPr>
          <p:cNvPr id="20" name="Rounded Rectangle 19"/>
          <p:cNvSpPr/>
          <p:nvPr/>
        </p:nvSpPr>
        <p:spPr>
          <a:xfrm>
            <a:off x="696000" y="1584000"/>
            <a:ext cx="10800000" cy="4608000"/>
          </a:xfrm>
          <a:prstGeom prst="roundRect">
            <a:avLst>
              <a:gd name="adj" fmla="val 8242"/>
            </a:avLst>
          </a:prstGeom>
          <a:solidFill>
            <a:schemeClr val="lt1"/>
          </a:solidFill>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t"/>
          <a:lstStyle/>
          <a:p>
            <a:endParaRPr lang="en-US" b="1" dirty="0">
              <a:solidFill>
                <a:srgbClr val="C00000"/>
              </a:solidFill>
            </a:endParaRPr>
          </a:p>
        </p:txBody>
      </p:sp>
      <p:grpSp>
        <p:nvGrpSpPr>
          <p:cNvPr id="2" name="Group 1"/>
          <p:cNvGrpSpPr/>
          <p:nvPr/>
        </p:nvGrpSpPr>
        <p:grpSpPr>
          <a:xfrm>
            <a:off x="936000" y="2268000"/>
            <a:ext cx="10307501" cy="3240000"/>
            <a:chOff x="936000" y="2308402"/>
            <a:chExt cx="10307501" cy="3240000"/>
          </a:xfrm>
        </p:grpSpPr>
        <p:pic>
          <p:nvPicPr>
            <p:cNvPr id="23" name="head-tail">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rotWithShape="1">
            <a:blip r:embed="rId15"/>
            <a:srcRect l="2326" t="50000" r="50342" b="130"/>
            <a:stretch/>
          </p:blipFill>
          <p:spPr>
            <a:xfrm>
              <a:off x="936000" y="2308402"/>
              <a:ext cx="4898152" cy="3240000"/>
            </a:xfrm>
            <a:prstGeom prst="rect">
              <a:avLst/>
            </a:prstGeom>
          </p:spPr>
        </p:pic>
        <p:pic>
          <p:nvPicPr>
            <p:cNvPr id="24" name="head-tail">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rotWithShape="1">
            <a:blip r:embed="rId15"/>
            <a:srcRect l="47594" t="411" r="3433" b="50259"/>
            <a:stretch/>
          </p:blipFill>
          <p:spPr>
            <a:xfrm>
              <a:off x="6120000" y="2308402"/>
              <a:ext cx="5123501" cy="3240000"/>
            </a:xfrm>
            <a:prstGeom prst="rect">
              <a:avLst/>
            </a:prstGeom>
          </p:spPr>
        </p:pic>
      </p:grpSp>
      <p:grpSp>
        <p:nvGrpSpPr>
          <p:cNvPr id="25" name="Group 24"/>
          <p:cNvGrpSpPr/>
          <p:nvPr/>
        </p:nvGrpSpPr>
        <p:grpSpPr>
          <a:xfrm flipV="1">
            <a:off x="1864160" y="4608000"/>
            <a:ext cx="3672000" cy="252000"/>
            <a:chOff x="1024163" y="3834043"/>
            <a:chExt cx="2940423" cy="177925"/>
          </a:xfrm>
        </p:grpSpPr>
        <p:sp>
          <p:nvSpPr>
            <p:cNvPr id="26" name="Rectangle 25"/>
            <p:cNvSpPr/>
            <p:nvPr/>
          </p:nvSpPr>
          <p:spPr>
            <a:xfrm>
              <a:off x="1024163" y="3834043"/>
              <a:ext cx="2940423" cy="177925"/>
            </a:xfrm>
            <a:prstGeom prst="rect">
              <a:avLst/>
            </a:prstGeom>
            <a:pattFill prst="ltDnDiag">
              <a:fgClr>
                <a:srgbClr val="FF0000"/>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cxnSp>
          <p:nvCxnSpPr>
            <p:cNvPr id="27" name="Straight Connector 26"/>
            <p:cNvCxnSpPr/>
            <p:nvPr/>
          </p:nvCxnSpPr>
          <p:spPr>
            <a:xfrm>
              <a:off x="1024163" y="4011968"/>
              <a:ext cx="2940423"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a:off x="1864160" y="2394000"/>
            <a:ext cx="3672000" cy="252000"/>
            <a:chOff x="1024163" y="3834043"/>
            <a:chExt cx="2940423" cy="177925"/>
          </a:xfrm>
        </p:grpSpPr>
        <p:sp>
          <p:nvSpPr>
            <p:cNvPr id="29" name="Rectangle 28"/>
            <p:cNvSpPr/>
            <p:nvPr/>
          </p:nvSpPr>
          <p:spPr>
            <a:xfrm>
              <a:off x="1024163" y="3834043"/>
              <a:ext cx="2940423" cy="177925"/>
            </a:xfrm>
            <a:prstGeom prst="rect">
              <a:avLst/>
            </a:prstGeom>
            <a:pattFill prst="ltDnDiag">
              <a:fgClr>
                <a:srgbClr val="FF0000"/>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cxnSp>
          <p:nvCxnSpPr>
            <p:cNvPr id="30" name="Straight Connector 29"/>
            <p:cNvCxnSpPr/>
            <p:nvPr/>
          </p:nvCxnSpPr>
          <p:spPr>
            <a:xfrm>
              <a:off x="1024163" y="4011968"/>
              <a:ext cx="2940423"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23144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video>
              <p:cMediaNode vol="80000">
                <p:cTn id="2" repeatCount="indefinite" fill="hold" display="0">
                  <p:stCondLst>
                    <p:cond delay="indefinite"/>
                  </p:stCondLst>
                </p:cTn>
                <p:tgtEl>
                  <p:spTgt spid="24"/>
                </p:tgtEl>
              </p:cMediaNode>
            </p:video>
            <p:video>
              <p:cMediaNode vol="80000">
                <p:cTn id="3" repeatCount="indefinite" fill="hold" display="0">
                  <p:stCondLst>
                    <p:cond delay="indefinite"/>
                  </p:stCondLst>
                </p:cTn>
                <p:tgtEl>
                  <p:spTgt spid="23"/>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just">
              <a:buNone/>
            </a:pPr>
            <a:r>
              <a:rPr lang="en-US" sz="2000" dirty="0"/>
              <a:t>By now we should be able to understand that solving the full electrodynamics in complex structures become a huge simulation effort and virtually impossible for large accelerators.</a:t>
            </a:r>
          </a:p>
          <a:p>
            <a:pPr marL="0" indent="0" algn="just">
              <a:buNone/>
            </a:pPr>
            <a:r>
              <a:rPr lang="en-US" sz="2000" dirty="0"/>
              <a:t>For this reason, one reverts to the concept of the </a:t>
            </a:r>
            <a:r>
              <a:rPr lang="en-US" sz="2000" b="1" dirty="0">
                <a:solidFill>
                  <a:srgbClr val="C00000"/>
                </a:solidFill>
              </a:rPr>
              <a:t>wake function as the electromagnetic impulse response </a:t>
            </a:r>
            <a:r>
              <a:rPr lang="en-US" sz="2000" dirty="0"/>
              <a:t>of any structure. One obtains </a:t>
            </a:r>
            <a:r>
              <a:rPr lang="en-US" sz="2000" b="1" dirty="0">
                <a:solidFill>
                  <a:srgbClr val="C00000"/>
                </a:solidFill>
              </a:rPr>
              <a:t>wake fields and impedances </a:t>
            </a:r>
            <a:r>
              <a:rPr lang="en-US" sz="2000" dirty="0"/>
              <a:t>which can be used to formally study the </a:t>
            </a:r>
            <a:r>
              <a:rPr lang="en-US" sz="2000" b="1" dirty="0">
                <a:solidFill>
                  <a:srgbClr val="C00000"/>
                </a:solidFill>
              </a:rPr>
              <a:t>electromagnetic interaction of structures with a passing beam</a:t>
            </a:r>
            <a:r>
              <a:rPr lang="en-US" sz="2000" dirty="0"/>
              <a:t>.</a:t>
            </a:r>
          </a:p>
        </p:txBody>
      </p:sp>
      <p:sp>
        <p:nvSpPr>
          <p:cNvPr id="4" name="Date Placeholder 3"/>
          <p:cNvSpPr>
            <a:spLocks noGrp="1"/>
          </p:cNvSpPr>
          <p:nvPr>
            <p:ph type="dt" sz="half" idx="10"/>
          </p:nvPr>
        </p:nvSpPr>
        <p:spPr/>
        <p:txBody>
          <a:bodyPr/>
          <a:lstStyle/>
          <a:p>
            <a:r>
              <a:rPr lang="de-CH"/>
              <a:t>28. September 2022</a:t>
            </a:r>
            <a:endParaRPr lang="en-GB"/>
          </a:p>
        </p:txBody>
      </p:sp>
      <p:sp>
        <p:nvSpPr>
          <p:cNvPr id="5" name="Footer Placeholder 4"/>
          <p:cNvSpPr>
            <a:spLocks noGrp="1"/>
          </p:cNvSpPr>
          <p:nvPr>
            <p:ph type="ftr" sz="quarter" idx="11"/>
          </p:nvPr>
        </p:nvSpPr>
        <p:spPr/>
        <p:txBody>
          <a:bodyPr/>
          <a:lstStyle/>
          <a:p>
            <a:r>
              <a:rPr lang="fr-FR"/>
              <a:t>Kevin Li - Collective effects III - Kaunas</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4</a:t>
            </a:fld>
            <a:endParaRPr lang="en-GB"/>
          </a:p>
        </p:txBody>
      </p:sp>
      <p:sp>
        <p:nvSpPr>
          <p:cNvPr id="7" name="Content Placeholder 6"/>
          <p:cNvSpPr>
            <a:spLocks noGrp="1"/>
          </p:cNvSpPr>
          <p:nvPr>
            <p:ph idx="13"/>
          </p:nvPr>
        </p:nvSpPr>
        <p:spPr/>
        <p:txBody>
          <a:bodyPr>
            <a:normAutofit/>
          </a:bodyPr>
          <a:lstStyle/>
          <a:p>
            <a:r>
              <a:rPr lang="en-US" dirty="0"/>
              <a:t>Part 3: Wake fields and impedances – impacts</a:t>
            </a:r>
          </a:p>
          <a:p>
            <a:pPr lvl="1">
              <a:buFont typeface="Courier New" panose="02070309020205020404" pitchFamily="49" charset="0"/>
              <a:buChar char="o"/>
            </a:pPr>
            <a:endParaRPr lang="en-US" dirty="0"/>
          </a:p>
          <a:p>
            <a:pPr lvl="1">
              <a:buFont typeface="Courier New" panose="02070309020205020404" pitchFamily="49" charset="0"/>
              <a:buChar char="o"/>
            </a:pPr>
            <a:r>
              <a:rPr lang="en-US" dirty="0"/>
              <a:t>Concept of wake fields</a:t>
            </a:r>
          </a:p>
          <a:p>
            <a:pPr lvl="1">
              <a:buFont typeface="Courier New" panose="02070309020205020404" pitchFamily="49" charset="0"/>
              <a:buChar char="o"/>
            </a:pPr>
            <a:r>
              <a:rPr lang="en-US" dirty="0">
                <a:solidFill>
                  <a:schemeClr val="bg1">
                    <a:lumMod val="65000"/>
                  </a:schemeClr>
                </a:solidFill>
              </a:rPr>
              <a:t>Longitudinal and transverse wake fields and impedances</a:t>
            </a:r>
          </a:p>
          <a:p>
            <a:pPr lvl="1">
              <a:buFont typeface="Courier New" panose="02070309020205020404" pitchFamily="49" charset="0"/>
              <a:buChar char="o"/>
            </a:pPr>
            <a:r>
              <a:rPr lang="en-US" dirty="0">
                <a:solidFill>
                  <a:schemeClr val="bg1">
                    <a:lumMod val="65000"/>
                  </a:schemeClr>
                </a:solidFill>
              </a:rPr>
              <a:t>Impact of wake fields and impedance on the accelerator environment</a:t>
            </a:r>
          </a:p>
          <a:p>
            <a:pPr lvl="1">
              <a:buFont typeface="Courier New" panose="02070309020205020404" pitchFamily="49" charset="0"/>
              <a:buChar char="o"/>
            </a:pPr>
            <a:r>
              <a:rPr lang="en-US" dirty="0">
                <a:solidFill>
                  <a:schemeClr val="bg1">
                    <a:lumMod val="65000"/>
                  </a:schemeClr>
                </a:solidFill>
              </a:rPr>
              <a:t>Description of a coherent beam instability and the instability loop</a:t>
            </a:r>
          </a:p>
        </p:txBody>
      </p:sp>
    </p:spTree>
    <p:extLst>
      <p:ext uri="{BB962C8B-B14F-4D97-AF65-F5344CB8AC3E}">
        <p14:creationId xmlns:p14="http://schemas.microsoft.com/office/powerpoint/2010/main" val="3398076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dirty="0"/>
              <a:t>What is a beam instability?</a:t>
            </a:r>
          </a:p>
        </p:txBody>
      </p:sp>
      <p:sp>
        <p:nvSpPr>
          <p:cNvPr id="3" name="Content Placeholder 2"/>
          <p:cNvSpPr>
            <a:spLocks noGrp="1"/>
          </p:cNvSpPr>
          <p:nvPr>
            <p:ph idx="1"/>
          </p:nvPr>
        </p:nvSpPr>
        <p:spPr/>
        <p:txBody>
          <a:bodyPr>
            <a:normAutofit/>
          </a:bodyPr>
          <a:lstStyle/>
          <a:p>
            <a:pPr algn="just"/>
            <a:r>
              <a:rPr lang="en-US" sz="2000" dirty="0"/>
              <a:t>A beam becomes unstable when a </a:t>
            </a:r>
            <a:r>
              <a:rPr lang="en-US" sz="2000" b="1" dirty="0">
                <a:solidFill>
                  <a:srgbClr val="C00000"/>
                </a:solidFill>
              </a:rPr>
              <a:t>moment of its distribution</a:t>
            </a:r>
            <a:r>
              <a:rPr lang="en-US" sz="2000" dirty="0"/>
              <a:t> exhibits an </a:t>
            </a:r>
            <a:r>
              <a:rPr lang="en-US" sz="2000" b="1" dirty="0">
                <a:solidFill>
                  <a:srgbClr val="C00000"/>
                </a:solidFill>
              </a:rPr>
              <a:t>exponential growth</a:t>
            </a:r>
            <a:r>
              <a:rPr lang="en-US" sz="2000" dirty="0"/>
              <a:t> (e.g. mean positions, standard deviations, etc.), resulting into beam loss or emittance growth!</a:t>
            </a:r>
          </a:p>
          <a:p>
            <a:pPr lvl="1"/>
            <a:endParaRPr lang="en-US" dirty="0"/>
          </a:p>
          <a:p>
            <a:pPr lvl="2">
              <a:buNone/>
            </a:pPr>
            <a:endParaRPr lang="en-US" dirty="0"/>
          </a:p>
          <a:p>
            <a:pPr marL="0" indent="0">
              <a:buNone/>
            </a:pPr>
            <a:endParaRPr lang="en-US" dirty="0"/>
          </a:p>
        </p:txBody>
      </p:sp>
      <p:sp>
        <p:nvSpPr>
          <p:cNvPr id="4" name="Date Placeholder 3"/>
          <p:cNvSpPr>
            <a:spLocks noGrp="1"/>
          </p:cNvSpPr>
          <p:nvPr>
            <p:ph type="dt" sz="half" idx="10"/>
          </p:nvPr>
        </p:nvSpPr>
        <p:spPr/>
        <p:txBody>
          <a:bodyPr/>
          <a:lstStyle/>
          <a:p>
            <a:r>
              <a:rPr lang="de-CH"/>
              <a:t>28. September 2022</a:t>
            </a:r>
            <a:endParaRPr lang="en-GB"/>
          </a:p>
        </p:txBody>
      </p:sp>
      <p:sp>
        <p:nvSpPr>
          <p:cNvPr id="5" name="Footer Placeholder 4"/>
          <p:cNvSpPr>
            <a:spLocks noGrp="1"/>
          </p:cNvSpPr>
          <p:nvPr>
            <p:ph type="ftr" sz="quarter" idx="11"/>
          </p:nvPr>
        </p:nvSpPr>
        <p:spPr/>
        <p:txBody>
          <a:bodyPr/>
          <a:lstStyle/>
          <a:p>
            <a:r>
              <a:rPr lang="fr-FR"/>
              <a:t>Kevin Li - Collective effects III - Kaunas</a:t>
            </a:r>
            <a:endParaRPr lang="en-GB"/>
          </a:p>
        </p:txBody>
      </p:sp>
      <p:sp>
        <p:nvSpPr>
          <p:cNvPr id="6" name="Slide Number Placeholder 5"/>
          <p:cNvSpPr>
            <a:spLocks noGrp="1"/>
          </p:cNvSpPr>
          <p:nvPr>
            <p:ph type="sldNum" sz="quarter" idx="12"/>
          </p:nvPr>
        </p:nvSpPr>
        <p:spPr/>
        <p:txBody>
          <a:bodyPr/>
          <a:lstStyle/>
          <a:p>
            <a:fld id="{2E081447-C3CE-9F4F-A689-9A72CAFF10CA}" type="slidenum">
              <a:rPr lang="en-US" smtClean="0"/>
              <a:pPr/>
              <a:t>40</a:t>
            </a:fld>
            <a:endParaRPr lang="en-US"/>
          </a:p>
        </p:txBody>
      </p:sp>
      <p:pic>
        <p:nvPicPr>
          <p:cNvPr id="17" name="Picture 16"/>
          <p:cNvPicPr>
            <a:picLocks noChangeAspect="1"/>
          </p:cNvPicPr>
          <p:nvPr>
            <p:custDataLst>
              <p:tags r:id="rId1"/>
            </p:custDataLst>
          </p:nvPr>
        </p:nvPicPr>
        <p:blipFill>
          <a:blip r:embed="rId7" cstate="print">
            <a:extLst>
              <a:ext uri="{28A0092B-C50C-407E-A947-70E740481C1C}">
                <a14:useLocalDpi xmlns:a14="http://schemas.microsoft.com/office/drawing/2010/main" val="0"/>
              </a:ext>
            </a:extLst>
          </a:blip>
          <a:stretch>
            <a:fillRect/>
          </a:stretch>
        </p:blipFill>
        <p:spPr>
          <a:xfrm>
            <a:off x="4680000" y="2160000"/>
            <a:ext cx="6233906" cy="2456381"/>
          </a:xfrm>
          <a:prstGeom prst="rect">
            <a:avLst/>
          </a:prstGeom>
        </p:spPr>
      </p:pic>
      <p:grpSp>
        <p:nvGrpSpPr>
          <p:cNvPr id="76" name="Group 75"/>
          <p:cNvGrpSpPr>
            <a:grpSpLocks noChangeAspect="1"/>
          </p:cNvGrpSpPr>
          <p:nvPr/>
        </p:nvGrpSpPr>
        <p:grpSpPr>
          <a:xfrm>
            <a:off x="360000" y="1800000"/>
            <a:ext cx="4320000" cy="2029361"/>
            <a:chOff x="216000" y="3755172"/>
            <a:chExt cx="3600000" cy="1691134"/>
          </a:xfrm>
        </p:grpSpPr>
        <p:grpSp>
          <p:nvGrpSpPr>
            <p:cNvPr id="77" name="Group 76"/>
            <p:cNvGrpSpPr/>
            <p:nvPr/>
          </p:nvGrpSpPr>
          <p:grpSpPr>
            <a:xfrm>
              <a:off x="216000" y="3817241"/>
              <a:ext cx="1871559" cy="1629065"/>
              <a:chOff x="432000" y="2124000"/>
              <a:chExt cx="2171009" cy="1889714"/>
            </a:xfrm>
          </p:grpSpPr>
          <p:cxnSp>
            <p:nvCxnSpPr>
              <p:cNvPr id="81" name="Straight Arrow Connector 80"/>
              <p:cNvCxnSpPr/>
              <p:nvPr/>
            </p:nvCxnSpPr>
            <p:spPr>
              <a:xfrm flipV="1">
                <a:off x="1399256" y="2232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rot="5400000" flipV="1">
                <a:off x="1872000" y="2700000"/>
                <a:ext cx="0" cy="1224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83" name="Picture 82"/>
              <p:cNvPicPr>
                <a:picLocks noChangeAspect="1"/>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a:off x="1116000" y="2124000"/>
                <a:ext cx="130743" cy="179352"/>
              </a:xfrm>
              <a:prstGeom prst="rect">
                <a:avLst/>
              </a:prstGeom>
            </p:spPr>
          </p:pic>
          <p:pic>
            <p:nvPicPr>
              <p:cNvPr id="84" name="Picture 83"/>
              <p:cNvPicPr>
                <a:picLocks noChangeAspect="1"/>
              </p:cNvPicPr>
              <p:nvPr>
                <p:custDataLst>
                  <p:tags r:id="rId4"/>
                </p:custDataLst>
              </p:nvPr>
            </p:nvPicPr>
            <p:blipFill>
              <a:blip r:embed="rId9" cstate="print">
                <a:extLst>
                  <a:ext uri="{28A0092B-C50C-407E-A947-70E740481C1C}">
                    <a14:useLocalDpi xmlns:a14="http://schemas.microsoft.com/office/drawing/2010/main" val="0"/>
                  </a:ext>
                </a:extLst>
              </a:blip>
              <a:stretch>
                <a:fillRect/>
              </a:stretch>
            </p:blipFill>
            <p:spPr>
              <a:xfrm>
                <a:off x="432000" y="3888000"/>
                <a:ext cx="140800" cy="125714"/>
              </a:xfrm>
              <a:prstGeom prst="rect">
                <a:avLst/>
              </a:prstGeom>
            </p:spPr>
          </p:pic>
          <p:cxnSp>
            <p:nvCxnSpPr>
              <p:cNvPr id="85" name="Straight Arrow Connector 84"/>
              <p:cNvCxnSpPr/>
              <p:nvPr/>
            </p:nvCxnSpPr>
            <p:spPr>
              <a:xfrm rot="14100000" flipV="1">
                <a:off x="1080000" y="3024000"/>
                <a:ext cx="0" cy="1008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86" name="Picture 85"/>
              <p:cNvPicPr>
                <a:picLocks noChangeAspect="1"/>
              </p:cNvPicPr>
              <p:nvPr>
                <p:custDataLst>
                  <p:tags r:id="rId5"/>
                </p:custDataLst>
              </p:nvPr>
            </p:nvPicPr>
            <p:blipFill>
              <a:blip r:embed="rId10" cstate="print">
                <a:extLst>
                  <a:ext uri="{28A0092B-C50C-407E-A947-70E740481C1C}">
                    <a14:useLocalDpi xmlns:a14="http://schemas.microsoft.com/office/drawing/2010/main" val="0"/>
                  </a:ext>
                </a:extLst>
              </a:blip>
              <a:stretch>
                <a:fillRect/>
              </a:stretch>
            </p:blipFill>
            <p:spPr>
              <a:xfrm>
                <a:off x="2484000" y="3492000"/>
                <a:ext cx="119009" cy="125714"/>
              </a:xfrm>
              <a:prstGeom prst="rect">
                <a:avLst/>
              </a:prstGeom>
            </p:spPr>
          </p:pic>
        </p:grpSp>
        <p:grpSp>
          <p:nvGrpSpPr>
            <p:cNvPr id="78" name="Group 77"/>
            <p:cNvGrpSpPr/>
            <p:nvPr/>
          </p:nvGrpSpPr>
          <p:grpSpPr>
            <a:xfrm>
              <a:off x="1519448" y="3755172"/>
              <a:ext cx="2296552" cy="1252663"/>
              <a:chOff x="6632359" y="3531066"/>
              <a:chExt cx="2664000" cy="1453089"/>
            </a:xfrm>
          </p:grpSpPr>
          <p:sp>
            <p:nvSpPr>
              <p:cNvPr id="79" name="Oval 78"/>
              <p:cNvSpPr/>
              <p:nvPr/>
            </p:nvSpPr>
            <p:spPr>
              <a:xfrm>
                <a:off x="6884359" y="3861610"/>
                <a:ext cx="2160000" cy="792000"/>
              </a:xfrm>
              <a:prstGeom prst="ellipse">
                <a:avLst/>
              </a:prstGeom>
              <a:solidFill>
                <a:schemeClr val="accent3">
                  <a:alpha val="80000"/>
                </a:schemeClr>
              </a:solidFill>
              <a:scene3d>
                <a:camera prst="orthographicFront"/>
                <a:lightRig rig="balanced" dir="t">
                  <a:rot lat="0" lon="0" rev="0"/>
                </a:lightRig>
              </a:scene3d>
              <a:sp3d>
                <a:bevelT w="254000" h="2540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pic>
            <p:nvPicPr>
              <p:cNvPr id="80" name="Picture 7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632359" y="3531066"/>
                <a:ext cx="2664000" cy="1453089"/>
              </a:xfrm>
              <a:prstGeom prst="rect">
                <a:avLst/>
              </a:prstGeom>
            </p:spPr>
          </p:pic>
        </p:grpSp>
      </p:grpSp>
      <p:pic>
        <p:nvPicPr>
          <p:cNvPr id="16" name="Picture 15"/>
          <p:cNvPicPr>
            <a:picLocks noChangeAspect="1"/>
          </p:cNvPicPr>
          <p:nvPr>
            <p:custDataLst>
              <p:tags r:id="rId2"/>
            </p:custDataLst>
          </p:nvPr>
        </p:nvPicPr>
        <p:blipFill>
          <a:blip r:embed="rId12" cstate="print">
            <a:extLst>
              <a:ext uri="{28A0092B-C50C-407E-A947-70E740481C1C}">
                <a14:useLocalDpi xmlns:a14="http://schemas.microsoft.com/office/drawing/2010/main" val="0"/>
              </a:ext>
            </a:extLst>
          </a:blip>
          <a:stretch>
            <a:fillRect/>
          </a:stretch>
        </p:blipFill>
        <p:spPr>
          <a:xfrm>
            <a:off x="504000" y="5040000"/>
            <a:ext cx="11078103" cy="953904"/>
          </a:xfrm>
          <a:prstGeom prst="rect">
            <a:avLst/>
          </a:prstGeom>
        </p:spPr>
      </p:pic>
      <p:sp>
        <p:nvSpPr>
          <p:cNvPr id="20" name="Rounded Rectangle 19"/>
          <p:cNvSpPr/>
          <p:nvPr/>
        </p:nvSpPr>
        <p:spPr>
          <a:xfrm>
            <a:off x="696000" y="1584000"/>
            <a:ext cx="10800000" cy="4608000"/>
          </a:xfrm>
          <a:prstGeom prst="roundRect">
            <a:avLst>
              <a:gd name="adj" fmla="val 8242"/>
            </a:avLst>
          </a:prstGeom>
          <a:solidFill>
            <a:schemeClr val="lt1">
              <a:alpha val="90000"/>
            </a:schemeClr>
          </a:solidFill>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t"/>
          <a:lstStyle/>
          <a:p>
            <a:endParaRPr lang="en-US" b="1" dirty="0">
              <a:solidFill>
                <a:srgbClr val="C00000"/>
              </a:solidFill>
            </a:endParaRPr>
          </a:p>
        </p:txBody>
      </p:sp>
      <p:pic>
        <p:nvPicPr>
          <p:cNvPr id="22" name="Picture 21"/>
          <p:cNvPicPr>
            <a:picLocks noChangeAspect="1"/>
          </p:cNvPicPr>
          <p:nvPr/>
        </p:nvPicPr>
        <p:blipFill rotWithShape="1">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l="6" t="5" r="6" b="50196"/>
          <a:stretch/>
        </p:blipFill>
        <p:spPr>
          <a:xfrm>
            <a:off x="696000" y="2189424"/>
            <a:ext cx="10800000" cy="3397152"/>
          </a:xfrm>
          <a:prstGeom prst="rect">
            <a:avLst/>
          </a:prstGeom>
        </p:spPr>
      </p:pic>
    </p:spTree>
    <p:extLst>
      <p:ext uri="{BB962C8B-B14F-4D97-AF65-F5344CB8AC3E}">
        <p14:creationId xmlns:p14="http://schemas.microsoft.com/office/powerpoint/2010/main" val="4179963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Examples: narrowband resonator</a:t>
            </a:r>
          </a:p>
        </p:txBody>
      </p:sp>
      <p:sp>
        <p:nvSpPr>
          <p:cNvPr id="3" name="Content Placeholder 2"/>
          <p:cNvSpPr>
            <a:spLocks noGrp="1"/>
          </p:cNvSpPr>
          <p:nvPr>
            <p:ph idx="1"/>
          </p:nvPr>
        </p:nvSpPr>
        <p:spPr/>
        <p:txBody>
          <a:bodyPr/>
          <a:lstStyle/>
          <a:p>
            <a:pPr algn="just"/>
            <a:r>
              <a:rPr lang="en-US" dirty="0" err="1"/>
              <a:t>Wakefields</a:t>
            </a:r>
            <a:r>
              <a:rPr lang="en-US" dirty="0"/>
              <a:t> and/or impedances can be computed by using Maxwell’s equations to compute the impulse response for a given structure either in time domain or in frequency domain respectively.</a:t>
            </a:r>
          </a:p>
          <a:p>
            <a:pPr algn="just"/>
            <a:endParaRPr lang="en-US" dirty="0"/>
          </a:p>
          <a:p>
            <a:pPr algn="just"/>
            <a:r>
              <a:rPr lang="en-US" dirty="0"/>
              <a:t>Some examples of impedances computed in the ultra-relativistic limit are:</a:t>
            </a:r>
          </a:p>
          <a:p>
            <a:pPr lvl="1" algn="just"/>
            <a:endParaRPr lang="en-US" dirty="0"/>
          </a:p>
          <a:p>
            <a:pPr lvl="1" algn="just"/>
            <a:r>
              <a:rPr lang="en-US" dirty="0"/>
              <a:t>Resonator impedance</a:t>
            </a:r>
          </a:p>
          <a:p>
            <a:pPr marL="457200" lvl="1" indent="0" algn="just">
              <a:buNone/>
            </a:pPr>
            <a:endParaRPr lang="en-US" dirty="0"/>
          </a:p>
        </p:txBody>
      </p:sp>
      <p:sp>
        <p:nvSpPr>
          <p:cNvPr id="4" name="Date Placeholder 3"/>
          <p:cNvSpPr>
            <a:spLocks noGrp="1"/>
          </p:cNvSpPr>
          <p:nvPr>
            <p:ph type="dt" sz="half" idx="10"/>
          </p:nvPr>
        </p:nvSpPr>
        <p:spPr/>
        <p:txBody>
          <a:bodyPr/>
          <a:lstStyle/>
          <a:p>
            <a:r>
              <a:rPr lang="de-CH"/>
              <a:t>28. September 2022</a:t>
            </a:r>
            <a:endParaRPr lang="en-GB"/>
          </a:p>
        </p:txBody>
      </p:sp>
      <p:sp>
        <p:nvSpPr>
          <p:cNvPr id="5" name="Footer Placeholder 4"/>
          <p:cNvSpPr>
            <a:spLocks noGrp="1"/>
          </p:cNvSpPr>
          <p:nvPr>
            <p:ph type="ftr" sz="quarter" idx="11"/>
          </p:nvPr>
        </p:nvSpPr>
        <p:spPr/>
        <p:txBody>
          <a:bodyPr/>
          <a:lstStyle/>
          <a:p>
            <a:r>
              <a:rPr lang="fr-FR"/>
              <a:t>Kevin Li - Collective effects III - Kaunas</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41</a:t>
            </a:fld>
            <a:endParaRPr lang="en-GB"/>
          </a:p>
        </p:txBody>
      </p:sp>
      <p:pic>
        <p:nvPicPr>
          <p:cNvPr id="9" name="Picture 8"/>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1634400" y="3743999"/>
            <a:ext cx="4158627" cy="2175697"/>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0" y="828000"/>
            <a:ext cx="12193200" cy="5225655"/>
          </a:xfrm>
          <a:prstGeom prst="rect">
            <a:avLst/>
          </a:prstGeom>
        </p:spPr>
      </p:pic>
      <p:sp>
        <p:nvSpPr>
          <p:cNvPr id="12" name="Oval 11"/>
          <p:cNvSpPr>
            <a:spLocks/>
          </p:cNvSpPr>
          <p:nvPr/>
        </p:nvSpPr>
        <p:spPr>
          <a:xfrm>
            <a:off x="3564000" y="2592000"/>
            <a:ext cx="648000" cy="216000"/>
          </a:xfrm>
          <a:prstGeom prst="ellipse">
            <a:avLst/>
          </a:prstGeom>
          <a:scene3d>
            <a:camera prst="orthographicFront"/>
            <a:lightRig rig="threePt" dir="t"/>
          </a:scene3d>
          <a:sp3d>
            <a:bevelT w="101600" h="101600"/>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3" name="Oval 12"/>
          <p:cNvSpPr>
            <a:spLocks/>
          </p:cNvSpPr>
          <p:nvPr/>
        </p:nvSpPr>
        <p:spPr>
          <a:xfrm>
            <a:off x="2160000" y="4392000"/>
            <a:ext cx="648000" cy="216000"/>
          </a:xfrm>
          <a:prstGeom prst="ellipse">
            <a:avLst/>
          </a:prstGeom>
          <a:solidFill>
            <a:schemeClr val="accent2"/>
          </a:solidFill>
          <a:ln>
            <a:solidFill>
              <a:schemeClr val="accent2">
                <a:lumMod val="75000"/>
              </a:schemeClr>
            </a:solidFill>
          </a:ln>
          <a:scene3d>
            <a:camera prst="orthographicFront"/>
            <a:lightRig rig="threePt" dir="t"/>
          </a:scene3d>
          <a:sp3d>
            <a:bevelT w="101600" h="101600"/>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4" name="Oval 13"/>
          <p:cNvSpPr>
            <a:spLocks/>
          </p:cNvSpPr>
          <p:nvPr/>
        </p:nvSpPr>
        <p:spPr>
          <a:xfrm>
            <a:off x="1152000" y="4392000"/>
            <a:ext cx="648000" cy="216000"/>
          </a:xfrm>
          <a:prstGeom prst="ellipse">
            <a:avLst/>
          </a:prstGeom>
          <a:solidFill>
            <a:schemeClr val="accent2"/>
          </a:solidFill>
          <a:ln>
            <a:solidFill>
              <a:schemeClr val="accent2">
                <a:lumMod val="75000"/>
              </a:schemeClr>
            </a:solidFill>
          </a:ln>
          <a:scene3d>
            <a:camera prst="orthographicFront"/>
            <a:lightRig rig="threePt" dir="t"/>
          </a:scene3d>
          <a:sp3d>
            <a:bevelT w="101600" h="101600"/>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5" name="Rectangle 14"/>
          <p:cNvSpPr/>
          <p:nvPr/>
        </p:nvSpPr>
        <p:spPr>
          <a:xfrm>
            <a:off x="3564000" y="827999"/>
            <a:ext cx="5040000" cy="36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2"/>
          <p:cNvSpPr txBox="1">
            <a:spLocks/>
          </p:cNvSpPr>
          <p:nvPr/>
        </p:nvSpPr>
        <p:spPr>
          <a:xfrm>
            <a:off x="6192000" y="936000"/>
            <a:ext cx="5796000" cy="5292000"/>
          </a:xfrm>
          <a:prstGeom prst="roundRect">
            <a:avLst>
              <a:gd name="adj" fmla="val 2835"/>
            </a:avLst>
          </a:prstGeom>
          <a:solidFill>
            <a:schemeClr val="bg1">
              <a:alpha val="90000"/>
            </a:schemeClr>
          </a:solidFill>
          <a:ln w="28575" cmpd="sng">
            <a:solidFill>
              <a:schemeClr val="accent1"/>
            </a:solidFill>
          </a:ln>
          <a:effectLst>
            <a:outerShdw blurRad="63500" sx="102000" sy="102000" algn="ctr" rotWithShape="0">
              <a:prstClr val="black">
                <a:alpha val="40000"/>
              </a:prstClr>
            </a:outerShdw>
          </a:effectLst>
        </p:spPr>
        <p:txBody>
          <a:bodyPr vert="horz" lIns="91440" tIns="45720" rIns="91440" bIns="45720" rtlCol="0" anchor="ctr">
            <a:noAutofit/>
          </a:bodyPr>
          <a:lstStyle/>
          <a:p>
            <a:pPr marL="74250" lvl="1" algn="just">
              <a:spcBef>
                <a:spcPct val="20000"/>
              </a:spcBef>
              <a:defRPr/>
            </a:pPr>
            <a:r>
              <a:rPr lang="en-US" sz="2000" dirty="0"/>
              <a:t>If </a:t>
            </a:r>
            <a:r>
              <a:rPr lang="en-US" sz="2000" dirty="0" err="1"/>
              <a:t>betatron</a:t>
            </a:r>
            <a:r>
              <a:rPr lang="en-US" sz="2000" dirty="0"/>
              <a:t> and synchrotron motion and </a:t>
            </a:r>
            <a:r>
              <a:rPr lang="en-US" sz="2000" dirty="0" err="1"/>
              <a:t>wakefields</a:t>
            </a:r>
            <a:r>
              <a:rPr lang="en-US" sz="2000" dirty="0"/>
              <a:t> </a:t>
            </a:r>
            <a:r>
              <a:rPr lang="en-US" sz="2000" b="1" dirty="0">
                <a:solidFill>
                  <a:srgbClr val="C00000"/>
                </a:solidFill>
              </a:rPr>
              <a:t>manage to synchronize</a:t>
            </a:r>
            <a:r>
              <a:rPr lang="en-US" sz="2000" dirty="0"/>
              <a:t> such that they get into resonance, a distinct bunch oscillation pattern will be excited – a so called</a:t>
            </a:r>
            <a:r>
              <a:rPr lang="en-US" sz="2000" b="1" dirty="0">
                <a:solidFill>
                  <a:srgbClr val="C00000"/>
                </a:solidFill>
              </a:rPr>
              <a:t> bunch mode</a:t>
            </a:r>
            <a:r>
              <a:rPr lang="en-US" sz="2000" dirty="0"/>
              <a:t>. The coherent bunch/beam signal will </a:t>
            </a:r>
            <a:r>
              <a:rPr lang="en-US" sz="2000" b="1" dirty="0">
                <a:solidFill>
                  <a:srgbClr val="C00000"/>
                </a:solidFill>
              </a:rPr>
              <a:t>grow exponentially</a:t>
            </a:r>
            <a:r>
              <a:rPr lang="en-US" sz="2000" dirty="0"/>
              <a:t>.</a:t>
            </a:r>
          </a:p>
          <a:p>
            <a:pPr marL="74250" lvl="1" algn="just">
              <a:spcBef>
                <a:spcPct val="20000"/>
              </a:spcBef>
              <a:defRPr/>
            </a:pPr>
            <a:r>
              <a:rPr lang="en-US" sz="2000" dirty="0"/>
              <a:t>This can be either a </a:t>
            </a:r>
            <a:r>
              <a:rPr lang="en-US" sz="2000" b="1" dirty="0">
                <a:solidFill>
                  <a:srgbClr val="C00000"/>
                </a:solidFill>
              </a:rPr>
              <a:t>single bunch mode</a:t>
            </a:r>
            <a:r>
              <a:rPr lang="en-US" sz="2000" dirty="0"/>
              <a:t>…</a:t>
            </a:r>
          </a:p>
          <a:p>
            <a:pPr marL="74250" lvl="1" algn="just">
              <a:spcBef>
                <a:spcPct val="20000"/>
              </a:spcBef>
              <a:defRPr/>
            </a:pPr>
            <a:endParaRPr lang="en-US" sz="2000" dirty="0"/>
          </a:p>
          <a:p>
            <a:pPr marL="74250" lvl="1" algn="just">
              <a:spcBef>
                <a:spcPct val="20000"/>
              </a:spcBef>
              <a:defRPr/>
            </a:pPr>
            <a:endParaRPr lang="en-US" sz="2000" dirty="0"/>
          </a:p>
          <a:p>
            <a:pPr marL="74250" lvl="1" algn="just">
              <a:spcBef>
                <a:spcPct val="20000"/>
              </a:spcBef>
              <a:defRPr/>
            </a:pPr>
            <a:endParaRPr lang="en-US" sz="2000" dirty="0"/>
          </a:p>
          <a:p>
            <a:pPr marL="74250" lvl="1" algn="just">
              <a:spcBef>
                <a:spcPct val="20000"/>
              </a:spcBef>
              <a:defRPr/>
            </a:pPr>
            <a:endParaRPr lang="en-US" sz="2000" dirty="0"/>
          </a:p>
          <a:p>
            <a:pPr marL="74250" lvl="1" algn="just">
              <a:spcBef>
                <a:spcPct val="20000"/>
              </a:spcBef>
              <a:defRPr/>
            </a:pPr>
            <a:r>
              <a:rPr lang="en-US" sz="2000" dirty="0"/>
              <a:t>… or a </a:t>
            </a:r>
            <a:r>
              <a:rPr lang="en-US" sz="2000" b="1" dirty="0">
                <a:solidFill>
                  <a:srgbClr val="C00000"/>
                </a:solidFill>
              </a:rPr>
              <a:t>coupled bunch mode</a:t>
            </a:r>
            <a:endParaRPr lang="en-US" b="1" dirty="0">
              <a:solidFill>
                <a:srgbClr val="C00000"/>
              </a:solidFill>
            </a:endParaRPr>
          </a:p>
        </p:txBody>
      </p:sp>
      <p:pic>
        <p:nvPicPr>
          <p:cNvPr id="7" name="movie_mode_2">
            <a:hlinkClick r:id="" action="ppaction://media"/>
          </p:cNvPr>
          <p:cNvPicPr>
            <a:picLocks noChangeAspect="1"/>
          </p:cNvPicPr>
          <p:nvPr>
            <a:videoFile r:link="rId3"/>
            <p:extLst>
              <p:ext uri="{DAA4B4D4-6D71-4841-9C94-3DE7FCFB9230}">
                <p14:media xmlns:p14="http://schemas.microsoft.com/office/powerpoint/2010/main" r:embed="rId2"/>
              </p:ext>
            </p:extLst>
          </p:nvPr>
        </p:nvPicPr>
        <p:blipFill>
          <a:blip r:embed="rId7"/>
          <a:stretch>
            <a:fillRect/>
          </a:stretch>
        </p:blipFill>
        <p:spPr>
          <a:xfrm>
            <a:off x="1056000" y="576000"/>
            <a:ext cx="10080000" cy="576000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977437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00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instability loop</a:t>
            </a:r>
          </a:p>
        </p:txBody>
      </p:sp>
      <p:grpSp>
        <p:nvGrpSpPr>
          <p:cNvPr id="7" name="Group 6"/>
          <p:cNvGrpSpPr/>
          <p:nvPr/>
        </p:nvGrpSpPr>
        <p:grpSpPr>
          <a:xfrm>
            <a:off x="2962089" y="900000"/>
            <a:ext cx="5530410" cy="1758703"/>
            <a:chOff x="1963907" y="1343171"/>
            <a:chExt cx="4991100" cy="1587199"/>
          </a:xfrm>
        </p:grpSpPr>
        <p:sp>
          <p:nvSpPr>
            <p:cNvPr id="36" name="Rounded Rectangle 35"/>
            <p:cNvSpPr/>
            <p:nvPr/>
          </p:nvSpPr>
          <p:spPr>
            <a:xfrm>
              <a:off x="1963907" y="1343171"/>
              <a:ext cx="4991100" cy="1587199"/>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2078446" y="1888342"/>
              <a:ext cx="685800" cy="152400"/>
            </a:xfrm>
            <a:prstGeom prst="ellips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2916646" y="1888342"/>
              <a:ext cx="685800" cy="152400"/>
            </a:xfrm>
            <a:prstGeom prst="ellips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3754846" y="1888342"/>
              <a:ext cx="685800" cy="152400"/>
            </a:xfrm>
            <a:prstGeom prst="ellips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p:nvCxnSpPr>
          <p:spPr>
            <a:xfrm>
              <a:off x="4552185" y="1973377"/>
              <a:ext cx="1295400" cy="1588"/>
            </a:xfrm>
            <a:prstGeom prst="line">
              <a:avLst/>
            </a:prstGeom>
            <a:solidFill>
              <a:srgbClr val="C3D69B"/>
            </a:solidFill>
            <a:ln w="25400" cap="flat" cmpd="sng" algn="ctr">
              <a:solidFill>
                <a:srgbClr val="0000FF"/>
              </a:solidFill>
              <a:prstDash val="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5" name="Oval 14"/>
            <p:cNvSpPr/>
            <p:nvPr/>
          </p:nvSpPr>
          <p:spPr>
            <a:xfrm>
              <a:off x="6040846" y="1898765"/>
              <a:ext cx="685800" cy="152400"/>
            </a:xfrm>
            <a:prstGeom prst="ellips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3660424" y="2552130"/>
              <a:ext cx="1752600" cy="323165"/>
            </a:xfrm>
            <a:prstGeom prst="rect">
              <a:avLst/>
            </a:prstGeom>
            <a:noFill/>
            <a:ln>
              <a:noFill/>
            </a:ln>
          </p:spPr>
          <p:txBody>
            <a:bodyPr wrap="square" rtlCol="0">
              <a:spAutoFit/>
            </a:bodyPr>
            <a:lstStyle/>
            <a:p>
              <a:r>
                <a:rPr lang="en-US" sz="1500" dirty="0"/>
                <a:t>Multi-bunch beam</a:t>
              </a:r>
            </a:p>
          </p:txBody>
        </p:sp>
        <p:cxnSp>
          <p:nvCxnSpPr>
            <p:cNvPr id="17" name="Straight Connector 16"/>
            <p:cNvCxnSpPr/>
            <p:nvPr/>
          </p:nvCxnSpPr>
          <p:spPr>
            <a:xfrm>
              <a:off x="2070509" y="2450188"/>
              <a:ext cx="4713138" cy="1588"/>
            </a:xfrm>
            <a:prstGeom prst="line">
              <a:avLst/>
            </a:prstGeom>
            <a:solidFill>
              <a:srgbClr val="C3D69B"/>
            </a:solidFill>
            <a:ln>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2070509" y="1498295"/>
              <a:ext cx="4713138" cy="1588"/>
            </a:xfrm>
            <a:prstGeom prst="line">
              <a:avLst/>
            </a:prstGeom>
            <a:solidFill>
              <a:srgbClr val="C3D69B"/>
            </a:solidFill>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2908709" y="2586596"/>
              <a:ext cx="3699569" cy="1588"/>
            </a:xfrm>
            <a:prstGeom prst="straightConnector1">
              <a:avLst/>
            </a:prstGeom>
            <a:solidFill>
              <a:srgbClr val="C3D69B"/>
            </a:solidFill>
            <a:ln w="19050" cap="flat" cmpd="sng" algn="ctr">
              <a:solidFill>
                <a:schemeClr val="tx1"/>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6264269" y="2552130"/>
              <a:ext cx="651565" cy="323165"/>
            </a:xfrm>
            <a:prstGeom prst="rect">
              <a:avLst/>
            </a:prstGeom>
            <a:noFill/>
            <a:ln>
              <a:noFill/>
            </a:ln>
          </p:spPr>
          <p:txBody>
            <a:bodyPr wrap="square" rtlCol="0">
              <a:spAutoFit/>
            </a:bodyPr>
            <a:lstStyle/>
            <a:p>
              <a:r>
                <a:rPr lang="en-US" sz="1500" dirty="0" err="1"/>
                <a:t>s</a:t>
              </a:r>
              <a:endParaRPr lang="en-US" sz="1500" dirty="0"/>
            </a:p>
          </p:txBody>
        </p:sp>
      </p:grpSp>
      <p:grpSp>
        <p:nvGrpSpPr>
          <p:cNvPr id="21" name="Group 39"/>
          <p:cNvGrpSpPr/>
          <p:nvPr/>
        </p:nvGrpSpPr>
        <p:grpSpPr>
          <a:xfrm>
            <a:off x="8144859" y="1647650"/>
            <a:ext cx="2271141" cy="2360698"/>
            <a:chOff x="6776486" y="2238048"/>
            <a:chExt cx="2049666" cy="2130489"/>
          </a:xfrm>
        </p:grpSpPr>
        <p:sp>
          <p:nvSpPr>
            <p:cNvPr id="22" name="Bent-Up Arrow 21"/>
            <p:cNvSpPr/>
            <p:nvPr/>
          </p:nvSpPr>
          <p:spPr>
            <a:xfrm flipV="1">
              <a:off x="7090464" y="2238048"/>
              <a:ext cx="890351" cy="1353130"/>
            </a:xfrm>
            <a:prstGeom prst="bentUpArrow">
              <a:avLst>
                <a:gd name="adj1" fmla="val 23702"/>
                <a:gd name="adj2" fmla="val 25000"/>
                <a:gd name="adj3" fmla="val 25000"/>
              </a:avLst>
            </a:prstGeom>
            <a:solidFill>
              <a:srgbClr val="E0E0E0">
                <a:alpha val="75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ounded Rectangle 22"/>
            <p:cNvSpPr/>
            <p:nvPr/>
          </p:nvSpPr>
          <p:spPr>
            <a:xfrm>
              <a:off x="6854135" y="3591178"/>
              <a:ext cx="1946965" cy="777359"/>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6776486" y="3678768"/>
              <a:ext cx="2049666" cy="553998"/>
            </a:xfrm>
            <a:prstGeom prst="rect">
              <a:avLst/>
            </a:prstGeom>
            <a:noFill/>
          </p:spPr>
          <p:txBody>
            <a:bodyPr wrap="square" rtlCol="0">
              <a:spAutoFit/>
            </a:bodyPr>
            <a:lstStyle/>
            <a:p>
              <a:pPr algn="ctr"/>
              <a:r>
                <a:rPr lang="en-US" sz="1500" dirty="0"/>
                <a:t>Interaction with the external environment</a:t>
              </a:r>
            </a:p>
          </p:txBody>
        </p:sp>
      </p:grpSp>
      <p:grpSp>
        <p:nvGrpSpPr>
          <p:cNvPr id="25" name="Group 24"/>
          <p:cNvGrpSpPr/>
          <p:nvPr/>
        </p:nvGrpSpPr>
        <p:grpSpPr>
          <a:xfrm>
            <a:off x="1776000" y="1598302"/>
            <a:ext cx="2406361" cy="3417273"/>
            <a:chOff x="1017752" y="2456282"/>
            <a:chExt cx="2171699" cy="3084030"/>
          </a:xfrm>
        </p:grpSpPr>
        <p:sp>
          <p:nvSpPr>
            <p:cNvPr id="26" name="Bent-Up Arrow 25"/>
            <p:cNvSpPr/>
            <p:nvPr/>
          </p:nvSpPr>
          <p:spPr>
            <a:xfrm flipH="1">
              <a:off x="1398750" y="4741944"/>
              <a:ext cx="1790701" cy="798368"/>
            </a:xfrm>
            <a:prstGeom prst="bentUpArrow">
              <a:avLst>
                <a:gd name="adj1" fmla="val 24710"/>
                <a:gd name="adj2" fmla="val 25000"/>
                <a:gd name="adj3" fmla="val 25000"/>
              </a:avLst>
            </a:prstGeom>
            <a:solidFill>
              <a:srgbClr val="E0E0E0">
                <a:alpha val="75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ounded Rectangle 26"/>
            <p:cNvSpPr/>
            <p:nvPr/>
          </p:nvSpPr>
          <p:spPr>
            <a:xfrm>
              <a:off x="1017753" y="3884204"/>
              <a:ext cx="1422728" cy="857740"/>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27"/>
            <p:cNvSpPr txBox="1"/>
            <p:nvPr/>
          </p:nvSpPr>
          <p:spPr>
            <a:xfrm>
              <a:off x="1017752" y="3884204"/>
              <a:ext cx="1422728" cy="784830"/>
            </a:xfrm>
            <a:prstGeom prst="rect">
              <a:avLst/>
            </a:prstGeom>
            <a:noFill/>
            <a:ln>
              <a:noFill/>
            </a:ln>
          </p:spPr>
          <p:txBody>
            <a:bodyPr wrap="square" rtlCol="0">
              <a:spAutoFit/>
            </a:bodyPr>
            <a:lstStyle/>
            <a:p>
              <a:pPr algn="ctr"/>
              <a:r>
                <a:rPr lang="en-US" sz="1500" dirty="0"/>
                <a:t>Equations of motion of the beam particles</a:t>
              </a:r>
            </a:p>
          </p:txBody>
        </p:sp>
        <p:sp>
          <p:nvSpPr>
            <p:cNvPr id="29" name="Bent-Up Arrow 28"/>
            <p:cNvSpPr/>
            <p:nvPr/>
          </p:nvSpPr>
          <p:spPr>
            <a:xfrm rot="5400000" flipH="1">
              <a:off x="1029622" y="2825410"/>
              <a:ext cx="1427922" cy="689666"/>
            </a:xfrm>
            <a:prstGeom prst="bentUpArrow">
              <a:avLst>
                <a:gd name="adj1" fmla="val 23702"/>
                <a:gd name="adj2" fmla="val 25000"/>
                <a:gd name="adj3" fmla="val 25000"/>
              </a:avLst>
            </a:prstGeom>
            <a:solidFill>
              <a:srgbClr val="E0E0E0">
                <a:alpha val="75000"/>
              </a:srgbClr>
            </a:solidFill>
            <a:ln>
              <a:solidFill>
                <a:srgbClr val="0055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0" name="Group 29"/>
          <p:cNvGrpSpPr/>
          <p:nvPr/>
        </p:nvGrpSpPr>
        <p:grpSpPr>
          <a:xfrm>
            <a:off x="4182361" y="3996216"/>
            <a:ext cx="5151395" cy="1759105"/>
            <a:chOff x="3189451" y="4620358"/>
            <a:chExt cx="4572412" cy="1587562"/>
          </a:xfrm>
        </p:grpSpPr>
        <p:grpSp>
          <p:nvGrpSpPr>
            <p:cNvPr id="31" name="Group 40"/>
            <p:cNvGrpSpPr/>
            <p:nvPr/>
          </p:nvGrpSpPr>
          <p:grpSpPr>
            <a:xfrm>
              <a:off x="3189451" y="4620358"/>
              <a:ext cx="4572412" cy="1587562"/>
              <a:chOff x="3200399" y="4357589"/>
              <a:chExt cx="4572412" cy="1587562"/>
            </a:xfrm>
          </p:grpSpPr>
          <p:sp>
            <p:nvSpPr>
              <p:cNvPr id="34" name="Bent-Up Arrow 33"/>
              <p:cNvSpPr/>
              <p:nvPr/>
            </p:nvSpPr>
            <p:spPr>
              <a:xfrm rot="5400000" flipV="1">
                <a:off x="6473636" y="4065694"/>
                <a:ext cx="985382" cy="1612968"/>
              </a:xfrm>
              <a:prstGeom prst="bentUpArrow">
                <a:avLst>
                  <a:gd name="adj1" fmla="val 22299"/>
                  <a:gd name="adj2" fmla="val 25000"/>
                  <a:gd name="adj3" fmla="val 25000"/>
                </a:avLst>
              </a:prstGeom>
              <a:solidFill>
                <a:srgbClr val="E0E0E0">
                  <a:alpha val="75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ounded Rectangle 34"/>
              <p:cNvSpPr/>
              <p:nvPr/>
            </p:nvSpPr>
            <p:spPr>
              <a:xfrm>
                <a:off x="3200399" y="4357589"/>
                <a:ext cx="2975665" cy="1587562"/>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32" name="Picture 31" descr="latex-image-1.pdf"/>
            <p:cNvPicPr>
              <a:picLocks noChangeAspect="1"/>
            </p:cNvPicPr>
            <p:nvPr/>
          </p:nvPicPr>
          <p:blipFill>
            <a:blip r:embed="rId3"/>
            <a:stretch>
              <a:fillRect/>
            </a:stretch>
          </p:blipFill>
          <p:spPr>
            <a:xfrm>
              <a:off x="4217732" y="4740793"/>
              <a:ext cx="902687" cy="540000"/>
            </a:xfrm>
            <a:prstGeom prst="rect">
              <a:avLst/>
            </a:prstGeom>
          </p:spPr>
        </p:pic>
        <p:sp>
          <p:nvSpPr>
            <p:cNvPr id="33" name="TextBox 32"/>
            <p:cNvSpPr txBox="1"/>
            <p:nvPr/>
          </p:nvSpPr>
          <p:spPr>
            <a:xfrm>
              <a:off x="3317309" y="5342972"/>
              <a:ext cx="2823264" cy="784830"/>
            </a:xfrm>
            <a:prstGeom prst="rect">
              <a:avLst/>
            </a:prstGeom>
            <a:noFill/>
          </p:spPr>
          <p:txBody>
            <a:bodyPr wrap="square" rtlCol="0">
              <a:spAutoFit/>
            </a:bodyPr>
            <a:lstStyle/>
            <a:p>
              <a:r>
                <a:rPr lang="en-US" sz="1500" dirty="0"/>
                <a:t>Additional electromagnetic field acting on the beam, besides RF and external magnetic fields </a:t>
              </a:r>
            </a:p>
          </p:txBody>
        </p:sp>
      </p:grpSp>
      <p:sp>
        <p:nvSpPr>
          <p:cNvPr id="37" name="Date Placeholder 3"/>
          <p:cNvSpPr>
            <a:spLocks noGrp="1"/>
          </p:cNvSpPr>
          <p:nvPr>
            <p:ph type="dt" sz="half" idx="10"/>
          </p:nvPr>
        </p:nvSpPr>
        <p:spPr>
          <a:xfrm>
            <a:off x="2244000" y="6570000"/>
            <a:ext cx="1800000" cy="288000"/>
          </a:xfrm>
        </p:spPr>
        <p:txBody>
          <a:bodyPr/>
          <a:lstStyle/>
          <a:p>
            <a:r>
              <a:rPr lang="de-CH"/>
              <a:t>28. September 2022</a:t>
            </a:r>
            <a:endParaRPr lang="en-GB" dirty="0"/>
          </a:p>
        </p:txBody>
      </p:sp>
      <p:sp>
        <p:nvSpPr>
          <p:cNvPr id="38" name="Footer Placeholder 4"/>
          <p:cNvSpPr>
            <a:spLocks noGrp="1"/>
          </p:cNvSpPr>
          <p:nvPr>
            <p:ph type="ftr" sz="quarter" idx="11"/>
          </p:nvPr>
        </p:nvSpPr>
        <p:spPr>
          <a:xfrm>
            <a:off x="4656000" y="6570000"/>
            <a:ext cx="3600000" cy="288000"/>
          </a:xfrm>
        </p:spPr>
        <p:txBody>
          <a:bodyPr/>
          <a:lstStyle/>
          <a:p>
            <a:r>
              <a:rPr lang="fr-FR"/>
              <a:t>Kevin Li - Collective effects III - Kaunas</a:t>
            </a:r>
            <a:endParaRPr lang="en-GB"/>
          </a:p>
        </p:txBody>
      </p:sp>
      <p:sp>
        <p:nvSpPr>
          <p:cNvPr id="39" name="Slide Number Placeholder 5"/>
          <p:cNvSpPr>
            <a:spLocks noGrp="1"/>
          </p:cNvSpPr>
          <p:nvPr>
            <p:ph type="sldNum" sz="quarter" idx="12"/>
          </p:nvPr>
        </p:nvSpPr>
        <p:spPr>
          <a:xfrm>
            <a:off x="8868000" y="6570000"/>
            <a:ext cx="1800000" cy="288000"/>
          </a:xfrm>
        </p:spPr>
        <p:txBody>
          <a:bodyPr/>
          <a:lstStyle/>
          <a:p>
            <a:fld id="{2E081447-C3CE-9F4F-A689-9A72CAFF10CA}" type="slidenum">
              <a:rPr lang="en-US" smtClean="0"/>
              <a:pPr/>
              <a:t>42</a:t>
            </a:fld>
            <a:endParaRPr lang="en-US"/>
          </a:p>
        </p:txBody>
      </p:sp>
    </p:spTree>
    <p:custDataLst>
      <p:tags r:id="rId1"/>
    </p:custDataLst>
    <p:extLst>
      <p:ext uri="{BB962C8B-B14F-4D97-AF65-F5344CB8AC3E}">
        <p14:creationId xmlns:p14="http://schemas.microsoft.com/office/powerpoint/2010/main" val="2875559541"/>
      </p:ext>
    </p:extLst>
  </p:cSld>
  <p:clrMapOvr>
    <a:masterClrMapping/>
  </p:clrMapOvr>
  <mc:AlternateContent xmlns:mc="http://schemas.openxmlformats.org/markup-compatibility/2006" xmlns:p14="http://schemas.microsoft.com/office/powerpoint/2010/main">
    <mc:Choice Requires="p14">
      <p:transition spd="med" p14:dur="700" advTm="49275">
        <p:fade/>
      </p:transition>
    </mc:Choice>
    <mc:Fallback xmlns="">
      <p:transition spd="med" advTm="49275">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instability loop</a:t>
            </a:r>
          </a:p>
        </p:txBody>
      </p:sp>
      <p:grpSp>
        <p:nvGrpSpPr>
          <p:cNvPr id="4" name="Group 3"/>
          <p:cNvGrpSpPr>
            <a:grpSpLocks noChangeAspect="1"/>
          </p:cNvGrpSpPr>
          <p:nvPr/>
        </p:nvGrpSpPr>
        <p:grpSpPr>
          <a:xfrm>
            <a:off x="1776000" y="900000"/>
            <a:ext cx="8640000" cy="4855321"/>
            <a:chOff x="2417482" y="1343172"/>
            <a:chExt cx="7797451" cy="4381843"/>
          </a:xfrm>
        </p:grpSpPr>
        <p:grpSp>
          <p:nvGrpSpPr>
            <p:cNvPr id="21" name="Group 39"/>
            <p:cNvGrpSpPr/>
            <p:nvPr/>
          </p:nvGrpSpPr>
          <p:grpSpPr>
            <a:xfrm>
              <a:off x="8165267" y="2017913"/>
              <a:ext cx="2049666" cy="2130489"/>
              <a:chOff x="6776486" y="2238048"/>
              <a:chExt cx="2049666" cy="2130489"/>
            </a:xfrm>
          </p:grpSpPr>
          <p:sp>
            <p:nvSpPr>
              <p:cNvPr id="22" name="Bent-Up Arrow 21"/>
              <p:cNvSpPr/>
              <p:nvPr/>
            </p:nvSpPr>
            <p:spPr>
              <a:xfrm flipV="1">
                <a:off x="7090464" y="2238048"/>
                <a:ext cx="890351" cy="1353130"/>
              </a:xfrm>
              <a:prstGeom prst="bentUpArrow">
                <a:avLst>
                  <a:gd name="adj1" fmla="val 23702"/>
                  <a:gd name="adj2" fmla="val 25000"/>
                  <a:gd name="adj3" fmla="val 25000"/>
                </a:avLst>
              </a:prstGeom>
              <a:solidFill>
                <a:srgbClr val="E0E0E0">
                  <a:alpha val="75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ounded Rectangle 22"/>
              <p:cNvSpPr/>
              <p:nvPr/>
            </p:nvSpPr>
            <p:spPr>
              <a:xfrm>
                <a:off x="6854135" y="3591178"/>
                <a:ext cx="1946965" cy="777359"/>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6776486" y="3678768"/>
                <a:ext cx="2049666" cy="553998"/>
              </a:xfrm>
              <a:prstGeom prst="rect">
                <a:avLst/>
              </a:prstGeom>
              <a:noFill/>
            </p:spPr>
            <p:txBody>
              <a:bodyPr wrap="square" rtlCol="0">
                <a:spAutoFit/>
              </a:bodyPr>
              <a:lstStyle/>
              <a:p>
                <a:pPr algn="ctr"/>
                <a:r>
                  <a:rPr lang="en-US" sz="1500" dirty="0"/>
                  <a:t>Interaction with the external environment</a:t>
                </a:r>
              </a:p>
            </p:txBody>
          </p:sp>
        </p:grpSp>
        <p:grpSp>
          <p:nvGrpSpPr>
            <p:cNvPr id="25" name="Group 24"/>
            <p:cNvGrpSpPr/>
            <p:nvPr/>
          </p:nvGrpSpPr>
          <p:grpSpPr>
            <a:xfrm>
              <a:off x="2417482" y="1973377"/>
              <a:ext cx="2171699" cy="3084030"/>
              <a:chOff x="1017752" y="2456282"/>
              <a:chExt cx="2171699" cy="3084030"/>
            </a:xfrm>
          </p:grpSpPr>
          <p:sp>
            <p:nvSpPr>
              <p:cNvPr id="26" name="Bent-Up Arrow 25"/>
              <p:cNvSpPr/>
              <p:nvPr/>
            </p:nvSpPr>
            <p:spPr>
              <a:xfrm flipH="1">
                <a:off x="1398750" y="4741944"/>
                <a:ext cx="1790701" cy="798368"/>
              </a:xfrm>
              <a:prstGeom prst="bentUpArrow">
                <a:avLst>
                  <a:gd name="adj1" fmla="val 24710"/>
                  <a:gd name="adj2" fmla="val 25000"/>
                  <a:gd name="adj3" fmla="val 25000"/>
                </a:avLst>
              </a:prstGeom>
              <a:solidFill>
                <a:srgbClr val="E0E0E0">
                  <a:alpha val="75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ounded Rectangle 26"/>
              <p:cNvSpPr/>
              <p:nvPr/>
            </p:nvSpPr>
            <p:spPr>
              <a:xfrm>
                <a:off x="1017753" y="3884204"/>
                <a:ext cx="1422728" cy="857740"/>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27"/>
              <p:cNvSpPr txBox="1"/>
              <p:nvPr/>
            </p:nvSpPr>
            <p:spPr>
              <a:xfrm>
                <a:off x="1017752" y="3884204"/>
                <a:ext cx="1422728" cy="784830"/>
              </a:xfrm>
              <a:prstGeom prst="rect">
                <a:avLst/>
              </a:prstGeom>
              <a:noFill/>
              <a:ln>
                <a:noFill/>
              </a:ln>
            </p:spPr>
            <p:txBody>
              <a:bodyPr wrap="square" rtlCol="0">
                <a:spAutoFit/>
              </a:bodyPr>
              <a:lstStyle/>
              <a:p>
                <a:pPr algn="ctr"/>
                <a:r>
                  <a:rPr lang="en-US" sz="1500" dirty="0"/>
                  <a:t>Equations of motion of the beam particles</a:t>
                </a:r>
              </a:p>
            </p:txBody>
          </p:sp>
          <p:sp>
            <p:nvSpPr>
              <p:cNvPr id="29" name="Bent-Up Arrow 28"/>
              <p:cNvSpPr/>
              <p:nvPr/>
            </p:nvSpPr>
            <p:spPr>
              <a:xfrm rot="5400000" flipH="1">
                <a:off x="1029622" y="2825410"/>
                <a:ext cx="1427922" cy="689666"/>
              </a:xfrm>
              <a:prstGeom prst="bentUpArrow">
                <a:avLst>
                  <a:gd name="adj1" fmla="val 23702"/>
                  <a:gd name="adj2" fmla="val 25000"/>
                  <a:gd name="adj3" fmla="val 25000"/>
                </a:avLst>
              </a:prstGeom>
              <a:solidFill>
                <a:srgbClr val="E0E0E0">
                  <a:alpha val="75000"/>
                </a:srgbClr>
              </a:solidFill>
              <a:ln>
                <a:solidFill>
                  <a:srgbClr val="0055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0" name="Group 29"/>
            <p:cNvGrpSpPr/>
            <p:nvPr/>
          </p:nvGrpSpPr>
          <p:grpSpPr>
            <a:xfrm>
              <a:off x="4589181" y="4137453"/>
              <a:ext cx="4649045" cy="1587562"/>
              <a:chOff x="3189451" y="4620358"/>
              <a:chExt cx="4572412" cy="1587562"/>
            </a:xfrm>
          </p:grpSpPr>
          <p:grpSp>
            <p:nvGrpSpPr>
              <p:cNvPr id="31" name="Group 40"/>
              <p:cNvGrpSpPr/>
              <p:nvPr/>
            </p:nvGrpSpPr>
            <p:grpSpPr>
              <a:xfrm>
                <a:off x="3189451" y="4620358"/>
                <a:ext cx="4572412" cy="1587562"/>
                <a:chOff x="3200399" y="4357589"/>
                <a:chExt cx="4572412" cy="1587562"/>
              </a:xfrm>
            </p:grpSpPr>
            <p:sp>
              <p:nvSpPr>
                <p:cNvPr id="34" name="Bent-Up Arrow 33"/>
                <p:cNvSpPr/>
                <p:nvPr/>
              </p:nvSpPr>
              <p:spPr>
                <a:xfrm rot="5400000" flipV="1">
                  <a:off x="6473636" y="4065694"/>
                  <a:ext cx="985382" cy="1612968"/>
                </a:xfrm>
                <a:prstGeom prst="bentUpArrow">
                  <a:avLst>
                    <a:gd name="adj1" fmla="val 22299"/>
                    <a:gd name="adj2" fmla="val 25000"/>
                    <a:gd name="adj3" fmla="val 25000"/>
                  </a:avLst>
                </a:prstGeom>
                <a:solidFill>
                  <a:srgbClr val="E0E0E0">
                    <a:alpha val="75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ounded Rectangle 34"/>
                <p:cNvSpPr/>
                <p:nvPr/>
              </p:nvSpPr>
              <p:spPr>
                <a:xfrm>
                  <a:off x="3200399" y="4357589"/>
                  <a:ext cx="2975665" cy="1587562"/>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32" name="Picture 31" descr="latex-image-1.pdf"/>
              <p:cNvPicPr>
                <a:picLocks noChangeAspect="1"/>
              </p:cNvPicPr>
              <p:nvPr/>
            </p:nvPicPr>
            <p:blipFill>
              <a:blip r:embed="rId2"/>
              <a:stretch>
                <a:fillRect/>
              </a:stretch>
            </p:blipFill>
            <p:spPr>
              <a:xfrm>
                <a:off x="4217732" y="4740793"/>
                <a:ext cx="902687" cy="540000"/>
              </a:xfrm>
              <a:prstGeom prst="rect">
                <a:avLst/>
              </a:prstGeom>
            </p:spPr>
          </p:pic>
          <p:sp>
            <p:nvSpPr>
              <p:cNvPr id="33" name="TextBox 32"/>
              <p:cNvSpPr txBox="1"/>
              <p:nvPr/>
            </p:nvSpPr>
            <p:spPr>
              <a:xfrm>
                <a:off x="3317309" y="5342972"/>
                <a:ext cx="2823264" cy="784830"/>
              </a:xfrm>
              <a:prstGeom prst="rect">
                <a:avLst/>
              </a:prstGeom>
              <a:noFill/>
            </p:spPr>
            <p:txBody>
              <a:bodyPr wrap="square" rtlCol="0">
                <a:spAutoFit/>
              </a:bodyPr>
              <a:lstStyle/>
              <a:p>
                <a:r>
                  <a:rPr lang="en-US" sz="1500" dirty="0"/>
                  <a:t>Additional electromagnetic field acting on the beam, besides RF and external magnetic fields </a:t>
                </a:r>
              </a:p>
            </p:txBody>
          </p:sp>
        </p:grpSp>
        <p:grpSp>
          <p:nvGrpSpPr>
            <p:cNvPr id="70" name="Group 34"/>
            <p:cNvGrpSpPr/>
            <p:nvPr/>
          </p:nvGrpSpPr>
          <p:grpSpPr>
            <a:xfrm>
              <a:off x="3487907" y="1343172"/>
              <a:ext cx="4991100" cy="1587199"/>
              <a:chOff x="2099365" y="1566030"/>
              <a:chExt cx="4991100" cy="1587199"/>
            </a:xfrm>
            <a:solidFill>
              <a:srgbClr val="C3D69B"/>
            </a:solidFill>
          </p:grpSpPr>
          <p:sp>
            <p:nvSpPr>
              <p:cNvPr id="71" name="Rounded Rectangle 70"/>
              <p:cNvSpPr/>
              <p:nvPr/>
            </p:nvSpPr>
            <p:spPr>
              <a:xfrm>
                <a:off x="2099365" y="1566030"/>
                <a:ext cx="4991100" cy="1587199"/>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 name="TextBox 75"/>
              <p:cNvSpPr txBox="1"/>
              <p:nvPr/>
            </p:nvSpPr>
            <p:spPr>
              <a:xfrm>
                <a:off x="3795643" y="2772266"/>
                <a:ext cx="1752600" cy="323165"/>
              </a:xfrm>
              <a:prstGeom prst="rect">
                <a:avLst/>
              </a:prstGeom>
              <a:noFill/>
              <a:ln>
                <a:noFill/>
              </a:ln>
            </p:spPr>
            <p:txBody>
              <a:bodyPr wrap="square" rtlCol="0">
                <a:spAutoFit/>
              </a:bodyPr>
              <a:lstStyle/>
              <a:p>
                <a:r>
                  <a:rPr lang="en-US" sz="1500" dirty="0"/>
                  <a:t>Multi-bunch beam</a:t>
                </a:r>
              </a:p>
            </p:txBody>
          </p:sp>
          <p:cxnSp>
            <p:nvCxnSpPr>
              <p:cNvPr id="77" name="Straight Connector 76"/>
              <p:cNvCxnSpPr/>
              <p:nvPr/>
            </p:nvCxnSpPr>
            <p:spPr>
              <a:xfrm>
                <a:off x="2205728" y="2670324"/>
                <a:ext cx="4713138" cy="1588"/>
              </a:xfrm>
              <a:prstGeom prst="line">
                <a:avLst/>
              </a:prstGeom>
              <a:grpFill/>
              <a:ln>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78" name="Straight Connector 77"/>
              <p:cNvCxnSpPr/>
              <p:nvPr/>
            </p:nvCxnSpPr>
            <p:spPr>
              <a:xfrm>
                <a:off x="2205728" y="1718431"/>
                <a:ext cx="4713138" cy="1588"/>
              </a:xfrm>
              <a:prstGeom prst="line">
                <a:avLst/>
              </a:prstGeom>
              <a:grpFill/>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79" name="Straight Arrow Connector 78"/>
              <p:cNvCxnSpPr/>
              <p:nvPr/>
            </p:nvCxnSpPr>
            <p:spPr>
              <a:xfrm>
                <a:off x="3043928" y="2804340"/>
                <a:ext cx="3699569" cy="1588"/>
              </a:xfrm>
              <a:prstGeom prst="straightConnector1">
                <a:avLst/>
              </a:prstGeom>
              <a:grpFill/>
              <a:ln w="19050" cap="flat" cmpd="sng" algn="ctr">
                <a:solidFill>
                  <a:schemeClr val="tx1"/>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80" name="TextBox 79"/>
              <p:cNvSpPr txBox="1"/>
              <p:nvPr/>
            </p:nvSpPr>
            <p:spPr>
              <a:xfrm>
                <a:off x="6399488" y="2772266"/>
                <a:ext cx="651565" cy="323165"/>
              </a:xfrm>
              <a:prstGeom prst="rect">
                <a:avLst/>
              </a:prstGeom>
              <a:noFill/>
              <a:ln>
                <a:noFill/>
              </a:ln>
            </p:spPr>
            <p:txBody>
              <a:bodyPr wrap="square" rtlCol="0">
                <a:spAutoFit/>
              </a:bodyPr>
              <a:lstStyle/>
              <a:p>
                <a:r>
                  <a:rPr lang="en-US" sz="1500" dirty="0" err="1"/>
                  <a:t>s</a:t>
                </a:r>
                <a:endParaRPr lang="en-US" sz="1500" dirty="0"/>
              </a:p>
            </p:txBody>
          </p:sp>
        </p:grpSp>
        <p:grpSp>
          <p:nvGrpSpPr>
            <p:cNvPr id="81" name="Group 51"/>
            <p:cNvGrpSpPr/>
            <p:nvPr/>
          </p:nvGrpSpPr>
          <p:grpSpPr>
            <a:xfrm>
              <a:off x="4900397" y="3255826"/>
              <a:ext cx="2458499" cy="678821"/>
              <a:chOff x="3513357" y="3766357"/>
              <a:chExt cx="2458499" cy="678821"/>
            </a:xfrm>
          </p:grpSpPr>
          <p:sp>
            <p:nvSpPr>
              <p:cNvPr id="83" name="Curved Left Arrow 82"/>
              <p:cNvSpPr/>
              <p:nvPr/>
            </p:nvSpPr>
            <p:spPr>
              <a:xfrm>
                <a:off x="5240336" y="3766357"/>
                <a:ext cx="731520" cy="641588"/>
              </a:xfrm>
              <a:prstGeom prst="curvedLeftArrow">
                <a:avLst/>
              </a:prstGeom>
              <a:solidFill>
                <a:srgbClr val="E0E0E0"/>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84" name="Curved Right Arrow 83"/>
              <p:cNvSpPr/>
              <p:nvPr/>
            </p:nvSpPr>
            <p:spPr>
              <a:xfrm flipV="1">
                <a:off x="3513357" y="3766357"/>
                <a:ext cx="731520" cy="678821"/>
              </a:xfrm>
              <a:prstGeom prst="curvedRightArrow">
                <a:avLst/>
              </a:prstGeom>
              <a:solidFill>
                <a:srgbClr val="E0E0E0"/>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cxnSp>
          <p:nvCxnSpPr>
            <p:cNvPr id="38" name="Straight Connector 37"/>
            <p:cNvCxnSpPr/>
            <p:nvPr/>
          </p:nvCxnSpPr>
          <p:spPr>
            <a:xfrm>
              <a:off x="6076185" y="1973377"/>
              <a:ext cx="1295400" cy="1588"/>
            </a:xfrm>
            <a:prstGeom prst="line">
              <a:avLst/>
            </a:prstGeom>
            <a:solidFill>
              <a:srgbClr val="C3D69B"/>
            </a:solidFill>
            <a:ln w="25400" cap="flat" cmpd="sng" algn="ctr">
              <a:solidFill>
                <a:srgbClr val="0000FF"/>
              </a:solidFill>
              <a:prstDash val="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9" name="Oval 38"/>
            <p:cNvSpPr/>
            <p:nvPr/>
          </p:nvSpPr>
          <p:spPr>
            <a:xfrm rot="20287990">
              <a:off x="3602448" y="1850230"/>
              <a:ext cx="541799" cy="251998"/>
            </a:xfrm>
            <a:prstGeom prst="ellips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rot="20287990">
              <a:off x="4408990" y="1850230"/>
              <a:ext cx="541799" cy="251998"/>
            </a:xfrm>
            <a:prstGeom prst="ellips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rot="20287990">
              <a:off x="5215533" y="1850230"/>
              <a:ext cx="541799" cy="251998"/>
            </a:xfrm>
            <a:prstGeom prst="ellips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rot="20287990">
              <a:off x="7642156" y="1850230"/>
              <a:ext cx="541799" cy="251998"/>
            </a:xfrm>
            <a:prstGeom prst="ellips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 name="TextBox 2"/>
          <p:cNvSpPr txBox="1"/>
          <p:nvPr/>
        </p:nvSpPr>
        <p:spPr>
          <a:xfrm>
            <a:off x="4381552" y="5815137"/>
            <a:ext cx="6045203" cy="646331"/>
          </a:xfrm>
          <a:prstGeom prst="rect">
            <a:avLst/>
          </a:prstGeom>
          <a:noFill/>
        </p:spPr>
        <p:txBody>
          <a:bodyPr wrap="square" rtlCol="0">
            <a:spAutoFit/>
          </a:bodyPr>
          <a:lstStyle/>
          <a:p>
            <a:r>
              <a:rPr lang="en-US" dirty="0"/>
              <a:t>When the loop closes, either the beam will find a new stable equilibrium configuration …</a:t>
            </a:r>
          </a:p>
        </p:txBody>
      </p:sp>
      <p:sp>
        <p:nvSpPr>
          <p:cNvPr id="40" name="Date Placeholder 3"/>
          <p:cNvSpPr>
            <a:spLocks noGrp="1"/>
          </p:cNvSpPr>
          <p:nvPr>
            <p:ph type="dt" sz="half" idx="10"/>
          </p:nvPr>
        </p:nvSpPr>
        <p:spPr>
          <a:xfrm>
            <a:off x="2244000" y="6570000"/>
            <a:ext cx="1800000" cy="288000"/>
          </a:xfrm>
        </p:spPr>
        <p:txBody>
          <a:bodyPr/>
          <a:lstStyle/>
          <a:p>
            <a:r>
              <a:rPr lang="de-CH"/>
              <a:t>28. September 2022</a:t>
            </a:r>
            <a:endParaRPr lang="en-GB" dirty="0"/>
          </a:p>
        </p:txBody>
      </p:sp>
      <p:sp>
        <p:nvSpPr>
          <p:cNvPr id="41" name="Footer Placeholder 4"/>
          <p:cNvSpPr>
            <a:spLocks noGrp="1"/>
          </p:cNvSpPr>
          <p:nvPr>
            <p:ph type="ftr" sz="quarter" idx="11"/>
          </p:nvPr>
        </p:nvSpPr>
        <p:spPr>
          <a:xfrm>
            <a:off x="4656000" y="6570000"/>
            <a:ext cx="3600000" cy="288000"/>
          </a:xfrm>
        </p:spPr>
        <p:txBody>
          <a:bodyPr/>
          <a:lstStyle/>
          <a:p>
            <a:r>
              <a:rPr lang="fr-FR"/>
              <a:t>Kevin Li - Collective effects III - Kaunas</a:t>
            </a:r>
            <a:endParaRPr lang="en-GB"/>
          </a:p>
        </p:txBody>
      </p:sp>
      <p:sp>
        <p:nvSpPr>
          <p:cNvPr id="42" name="Slide Number Placeholder 5"/>
          <p:cNvSpPr>
            <a:spLocks noGrp="1"/>
          </p:cNvSpPr>
          <p:nvPr>
            <p:ph type="sldNum" sz="quarter" idx="12"/>
          </p:nvPr>
        </p:nvSpPr>
        <p:spPr>
          <a:xfrm>
            <a:off x="8868000" y="6570000"/>
            <a:ext cx="1800000" cy="288000"/>
          </a:xfrm>
        </p:spPr>
        <p:txBody>
          <a:bodyPr/>
          <a:lstStyle/>
          <a:p>
            <a:fld id="{2E081447-C3CE-9F4F-A689-9A72CAFF10CA}" type="slidenum">
              <a:rPr lang="en-US" smtClean="0"/>
              <a:pPr/>
              <a:t>43</a:t>
            </a:fld>
            <a:endParaRPr lang="en-US"/>
          </a:p>
        </p:txBody>
      </p:sp>
    </p:spTree>
    <p:extLst>
      <p:ext uri="{BB962C8B-B14F-4D97-AF65-F5344CB8AC3E}">
        <p14:creationId xmlns:p14="http://schemas.microsoft.com/office/powerpoint/2010/main" val="1130408067"/>
      </p:ext>
    </p:extLst>
  </p:cSld>
  <p:clrMapOvr>
    <a:masterClrMapping/>
  </p:clrMapOvr>
  <mc:AlternateContent xmlns:mc="http://schemas.openxmlformats.org/markup-compatibility/2006" xmlns:p14="http://schemas.microsoft.com/office/powerpoint/2010/main">
    <mc:Choice Requires="p14">
      <p:transition spd="med" p14:dur="700" advTm="14169">
        <p:fade/>
      </p:transition>
    </mc:Choice>
    <mc:Fallback xmlns="">
      <p:transition spd="med" advTm="14169">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instability loop</a:t>
            </a:r>
          </a:p>
        </p:txBody>
      </p:sp>
      <p:grpSp>
        <p:nvGrpSpPr>
          <p:cNvPr id="3" name="Group 2"/>
          <p:cNvGrpSpPr>
            <a:grpSpLocks noChangeAspect="1"/>
          </p:cNvGrpSpPr>
          <p:nvPr/>
        </p:nvGrpSpPr>
        <p:grpSpPr>
          <a:xfrm>
            <a:off x="1776000" y="900000"/>
            <a:ext cx="8640000" cy="4855320"/>
            <a:chOff x="2417482" y="1343172"/>
            <a:chExt cx="7797451" cy="4381843"/>
          </a:xfrm>
        </p:grpSpPr>
        <p:grpSp>
          <p:nvGrpSpPr>
            <p:cNvPr id="21" name="Group 39"/>
            <p:cNvGrpSpPr/>
            <p:nvPr/>
          </p:nvGrpSpPr>
          <p:grpSpPr>
            <a:xfrm>
              <a:off x="8165267" y="2017913"/>
              <a:ext cx="2049666" cy="2130489"/>
              <a:chOff x="6776486" y="2238048"/>
              <a:chExt cx="2049666" cy="2130489"/>
            </a:xfrm>
          </p:grpSpPr>
          <p:sp>
            <p:nvSpPr>
              <p:cNvPr id="22" name="Bent-Up Arrow 21"/>
              <p:cNvSpPr/>
              <p:nvPr/>
            </p:nvSpPr>
            <p:spPr>
              <a:xfrm flipV="1">
                <a:off x="7090464" y="2238048"/>
                <a:ext cx="890351" cy="1353130"/>
              </a:xfrm>
              <a:prstGeom prst="bentUpArrow">
                <a:avLst>
                  <a:gd name="adj1" fmla="val 23702"/>
                  <a:gd name="adj2" fmla="val 25000"/>
                  <a:gd name="adj3" fmla="val 25000"/>
                </a:avLst>
              </a:prstGeom>
              <a:solidFill>
                <a:srgbClr val="E0E0E0">
                  <a:alpha val="75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ounded Rectangle 22"/>
              <p:cNvSpPr/>
              <p:nvPr/>
            </p:nvSpPr>
            <p:spPr>
              <a:xfrm>
                <a:off x="6854135" y="3591178"/>
                <a:ext cx="1946965" cy="777359"/>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6776486" y="3678768"/>
                <a:ext cx="2049666" cy="553998"/>
              </a:xfrm>
              <a:prstGeom prst="rect">
                <a:avLst/>
              </a:prstGeom>
              <a:noFill/>
            </p:spPr>
            <p:txBody>
              <a:bodyPr wrap="square" rtlCol="0">
                <a:spAutoFit/>
              </a:bodyPr>
              <a:lstStyle/>
              <a:p>
                <a:pPr algn="ctr"/>
                <a:r>
                  <a:rPr lang="en-US" sz="1500" dirty="0"/>
                  <a:t>Interaction with the external environment</a:t>
                </a:r>
              </a:p>
            </p:txBody>
          </p:sp>
        </p:grpSp>
        <p:grpSp>
          <p:nvGrpSpPr>
            <p:cNvPr id="25" name="Group 24"/>
            <p:cNvGrpSpPr/>
            <p:nvPr/>
          </p:nvGrpSpPr>
          <p:grpSpPr>
            <a:xfrm>
              <a:off x="2417482" y="1973377"/>
              <a:ext cx="2171699" cy="3084030"/>
              <a:chOff x="1017752" y="2456282"/>
              <a:chExt cx="2171699" cy="3084030"/>
            </a:xfrm>
          </p:grpSpPr>
          <p:sp>
            <p:nvSpPr>
              <p:cNvPr id="26" name="Bent-Up Arrow 25"/>
              <p:cNvSpPr/>
              <p:nvPr/>
            </p:nvSpPr>
            <p:spPr>
              <a:xfrm flipH="1">
                <a:off x="1398750" y="4741944"/>
                <a:ext cx="1790701" cy="798368"/>
              </a:xfrm>
              <a:prstGeom prst="bentUpArrow">
                <a:avLst>
                  <a:gd name="adj1" fmla="val 24710"/>
                  <a:gd name="adj2" fmla="val 25000"/>
                  <a:gd name="adj3" fmla="val 25000"/>
                </a:avLst>
              </a:prstGeom>
              <a:solidFill>
                <a:srgbClr val="E0E0E0">
                  <a:alpha val="75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ounded Rectangle 26"/>
              <p:cNvSpPr/>
              <p:nvPr/>
            </p:nvSpPr>
            <p:spPr>
              <a:xfrm>
                <a:off x="1017753" y="3884204"/>
                <a:ext cx="1422728" cy="857740"/>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27"/>
              <p:cNvSpPr txBox="1"/>
              <p:nvPr/>
            </p:nvSpPr>
            <p:spPr>
              <a:xfrm>
                <a:off x="1017752" y="3884204"/>
                <a:ext cx="1422728" cy="784830"/>
              </a:xfrm>
              <a:prstGeom prst="rect">
                <a:avLst/>
              </a:prstGeom>
              <a:noFill/>
              <a:ln>
                <a:noFill/>
              </a:ln>
            </p:spPr>
            <p:txBody>
              <a:bodyPr wrap="square" rtlCol="0">
                <a:spAutoFit/>
              </a:bodyPr>
              <a:lstStyle/>
              <a:p>
                <a:pPr algn="ctr"/>
                <a:r>
                  <a:rPr lang="en-US" sz="1500" dirty="0"/>
                  <a:t>Equations of motion of the beam particles</a:t>
                </a:r>
              </a:p>
            </p:txBody>
          </p:sp>
          <p:sp>
            <p:nvSpPr>
              <p:cNvPr id="29" name="Bent-Up Arrow 28"/>
              <p:cNvSpPr/>
              <p:nvPr/>
            </p:nvSpPr>
            <p:spPr>
              <a:xfrm rot="5400000" flipH="1">
                <a:off x="1029622" y="2825410"/>
                <a:ext cx="1427922" cy="689666"/>
              </a:xfrm>
              <a:prstGeom prst="bentUpArrow">
                <a:avLst>
                  <a:gd name="adj1" fmla="val 23702"/>
                  <a:gd name="adj2" fmla="val 25000"/>
                  <a:gd name="adj3" fmla="val 25000"/>
                </a:avLst>
              </a:prstGeom>
              <a:solidFill>
                <a:srgbClr val="E0E0E0">
                  <a:alpha val="75000"/>
                </a:srgbClr>
              </a:solidFill>
              <a:ln>
                <a:solidFill>
                  <a:srgbClr val="0055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0" name="Group 29"/>
            <p:cNvGrpSpPr/>
            <p:nvPr/>
          </p:nvGrpSpPr>
          <p:grpSpPr>
            <a:xfrm>
              <a:off x="4589181" y="4137453"/>
              <a:ext cx="4649045" cy="1587562"/>
              <a:chOff x="3189451" y="4620358"/>
              <a:chExt cx="4572412" cy="1587562"/>
            </a:xfrm>
          </p:grpSpPr>
          <p:grpSp>
            <p:nvGrpSpPr>
              <p:cNvPr id="31" name="Group 40"/>
              <p:cNvGrpSpPr/>
              <p:nvPr/>
            </p:nvGrpSpPr>
            <p:grpSpPr>
              <a:xfrm>
                <a:off x="3189451" y="4620358"/>
                <a:ext cx="4572412" cy="1587562"/>
                <a:chOff x="3200399" y="4357589"/>
                <a:chExt cx="4572412" cy="1587562"/>
              </a:xfrm>
            </p:grpSpPr>
            <p:sp>
              <p:nvSpPr>
                <p:cNvPr id="34" name="Bent-Up Arrow 33"/>
                <p:cNvSpPr/>
                <p:nvPr/>
              </p:nvSpPr>
              <p:spPr>
                <a:xfrm rot="5400000" flipV="1">
                  <a:off x="6473636" y="4065694"/>
                  <a:ext cx="985382" cy="1612968"/>
                </a:xfrm>
                <a:prstGeom prst="bentUpArrow">
                  <a:avLst>
                    <a:gd name="adj1" fmla="val 22299"/>
                    <a:gd name="adj2" fmla="val 25000"/>
                    <a:gd name="adj3" fmla="val 25000"/>
                  </a:avLst>
                </a:prstGeom>
                <a:solidFill>
                  <a:srgbClr val="E0E0E0">
                    <a:alpha val="75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ounded Rectangle 34"/>
                <p:cNvSpPr/>
                <p:nvPr/>
              </p:nvSpPr>
              <p:spPr>
                <a:xfrm>
                  <a:off x="3200399" y="4357589"/>
                  <a:ext cx="2975665" cy="1587562"/>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32" name="Picture 31" descr="latex-image-1.pdf"/>
              <p:cNvPicPr>
                <a:picLocks noChangeAspect="1"/>
              </p:cNvPicPr>
              <p:nvPr/>
            </p:nvPicPr>
            <p:blipFill>
              <a:blip r:embed="rId2"/>
              <a:stretch>
                <a:fillRect/>
              </a:stretch>
            </p:blipFill>
            <p:spPr>
              <a:xfrm>
                <a:off x="4217732" y="4740793"/>
                <a:ext cx="902687" cy="540000"/>
              </a:xfrm>
              <a:prstGeom prst="rect">
                <a:avLst/>
              </a:prstGeom>
            </p:spPr>
          </p:pic>
          <p:sp>
            <p:nvSpPr>
              <p:cNvPr id="33" name="TextBox 32"/>
              <p:cNvSpPr txBox="1"/>
              <p:nvPr/>
            </p:nvSpPr>
            <p:spPr>
              <a:xfrm>
                <a:off x="3317309" y="5342972"/>
                <a:ext cx="2823264" cy="784830"/>
              </a:xfrm>
              <a:prstGeom prst="rect">
                <a:avLst/>
              </a:prstGeom>
              <a:noFill/>
            </p:spPr>
            <p:txBody>
              <a:bodyPr wrap="square" rtlCol="0">
                <a:spAutoFit/>
              </a:bodyPr>
              <a:lstStyle/>
              <a:p>
                <a:r>
                  <a:rPr lang="en-US" sz="1500" dirty="0"/>
                  <a:t>Additional electromagnetic field acting on the beam, besides RF and external magnetic fields </a:t>
                </a:r>
              </a:p>
            </p:txBody>
          </p:sp>
        </p:grpSp>
        <p:grpSp>
          <p:nvGrpSpPr>
            <p:cNvPr id="70" name="Group 34"/>
            <p:cNvGrpSpPr/>
            <p:nvPr/>
          </p:nvGrpSpPr>
          <p:grpSpPr>
            <a:xfrm>
              <a:off x="3487907" y="1343172"/>
              <a:ext cx="4991100" cy="1587199"/>
              <a:chOff x="2099365" y="1566030"/>
              <a:chExt cx="4991100" cy="1587199"/>
            </a:xfrm>
            <a:solidFill>
              <a:srgbClr val="C3D69B"/>
            </a:solidFill>
          </p:grpSpPr>
          <p:sp>
            <p:nvSpPr>
              <p:cNvPr id="71" name="Rounded Rectangle 70"/>
              <p:cNvSpPr/>
              <p:nvPr/>
            </p:nvSpPr>
            <p:spPr>
              <a:xfrm>
                <a:off x="2099365" y="1566030"/>
                <a:ext cx="4991100" cy="1587199"/>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 name="Oval 71"/>
              <p:cNvSpPr/>
              <p:nvPr/>
            </p:nvSpPr>
            <p:spPr>
              <a:xfrm>
                <a:off x="2201443" y="2472938"/>
                <a:ext cx="685800" cy="152400"/>
              </a:xfrm>
              <a:prstGeom prst="ellips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 name="Oval 72"/>
              <p:cNvSpPr/>
              <p:nvPr/>
            </p:nvSpPr>
            <p:spPr>
              <a:xfrm>
                <a:off x="3051865" y="2108478"/>
                <a:ext cx="685800" cy="152400"/>
              </a:xfrm>
              <a:prstGeom prst="ellips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 name="Oval 73"/>
              <p:cNvSpPr/>
              <p:nvPr/>
            </p:nvSpPr>
            <p:spPr>
              <a:xfrm>
                <a:off x="3878827" y="1816289"/>
                <a:ext cx="685800" cy="152400"/>
              </a:xfrm>
              <a:prstGeom prst="ellips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 name="Oval 74"/>
              <p:cNvSpPr/>
              <p:nvPr/>
            </p:nvSpPr>
            <p:spPr>
              <a:xfrm>
                <a:off x="6176065" y="2118901"/>
                <a:ext cx="685800" cy="152400"/>
              </a:xfrm>
              <a:prstGeom prst="ellips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 name="TextBox 75"/>
              <p:cNvSpPr txBox="1"/>
              <p:nvPr/>
            </p:nvSpPr>
            <p:spPr>
              <a:xfrm>
                <a:off x="3795643" y="2772266"/>
                <a:ext cx="1752600" cy="323165"/>
              </a:xfrm>
              <a:prstGeom prst="rect">
                <a:avLst/>
              </a:prstGeom>
              <a:noFill/>
              <a:ln>
                <a:noFill/>
              </a:ln>
            </p:spPr>
            <p:txBody>
              <a:bodyPr wrap="square" rtlCol="0">
                <a:spAutoFit/>
              </a:bodyPr>
              <a:lstStyle/>
              <a:p>
                <a:r>
                  <a:rPr lang="en-US" sz="1500" dirty="0"/>
                  <a:t>Multi-bunch beam</a:t>
                </a:r>
              </a:p>
            </p:txBody>
          </p:sp>
          <p:cxnSp>
            <p:nvCxnSpPr>
              <p:cNvPr id="77" name="Straight Connector 76"/>
              <p:cNvCxnSpPr/>
              <p:nvPr/>
            </p:nvCxnSpPr>
            <p:spPr>
              <a:xfrm>
                <a:off x="2205728" y="2670324"/>
                <a:ext cx="4713138" cy="1588"/>
              </a:xfrm>
              <a:prstGeom prst="line">
                <a:avLst/>
              </a:prstGeom>
              <a:grpFill/>
              <a:ln>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78" name="Straight Connector 77"/>
              <p:cNvCxnSpPr/>
              <p:nvPr/>
            </p:nvCxnSpPr>
            <p:spPr>
              <a:xfrm>
                <a:off x="2205728" y="1718431"/>
                <a:ext cx="4713138" cy="1588"/>
              </a:xfrm>
              <a:prstGeom prst="line">
                <a:avLst/>
              </a:prstGeom>
              <a:grpFill/>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79" name="Straight Arrow Connector 78"/>
              <p:cNvCxnSpPr/>
              <p:nvPr/>
            </p:nvCxnSpPr>
            <p:spPr>
              <a:xfrm>
                <a:off x="3043928" y="2815199"/>
                <a:ext cx="3699569" cy="1588"/>
              </a:xfrm>
              <a:prstGeom prst="straightConnector1">
                <a:avLst/>
              </a:prstGeom>
              <a:grpFill/>
              <a:ln w="19050" cap="flat" cmpd="sng" algn="ctr">
                <a:solidFill>
                  <a:schemeClr val="tx1"/>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80" name="TextBox 79"/>
              <p:cNvSpPr txBox="1"/>
              <p:nvPr/>
            </p:nvSpPr>
            <p:spPr>
              <a:xfrm>
                <a:off x="6399488" y="2772266"/>
                <a:ext cx="651565" cy="323165"/>
              </a:xfrm>
              <a:prstGeom prst="rect">
                <a:avLst/>
              </a:prstGeom>
              <a:noFill/>
              <a:ln>
                <a:noFill/>
              </a:ln>
            </p:spPr>
            <p:txBody>
              <a:bodyPr wrap="square" rtlCol="0">
                <a:spAutoFit/>
              </a:bodyPr>
              <a:lstStyle/>
              <a:p>
                <a:r>
                  <a:rPr lang="en-US" sz="1500" dirty="0" err="1"/>
                  <a:t>s</a:t>
                </a:r>
                <a:endParaRPr lang="en-US" sz="1500" dirty="0"/>
              </a:p>
            </p:txBody>
          </p:sp>
        </p:grpSp>
        <p:grpSp>
          <p:nvGrpSpPr>
            <p:cNvPr id="81" name="Group 51"/>
            <p:cNvGrpSpPr/>
            <p:nvPr/>
          </p:nvGrpSpPr>
          <p:grpSpPr>
            <a:xfrm>
              <a:off x="4900397" y="3255826"/>
              <a:ext cx="2458499" cy="678821"/>
              <a:chOff x="3513357" y="3766357"/>
              <a:chExt cx="2458499" cy="678821"/>
            </a:xfrm>
          </p:grpSpPr>
          <p:sp>
            <p:nvSpPr>
              <p:cNvPr id="83" name="Curved Left Arrow 82"/>
              <p:cNvSpPr/>
              <p:nvPr/>
            </p:nvSpPr>
            <p:spPr>
              <a:xfrm>
                <a:off x="5240336" y="3766357"/>
                <a:ext cx="731520" cy="641588"/>
              </a:xfrm>
              <a:prstGeom prst="curvedLeftArrow">
                <a:avLst/>
              </a:prstGeom>
              <a:solidFill>
                <a:srgbClr val="E0E0E0"/>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84" name="Curved Right Arrow 83"/>
              <p:cNvSpPr/>
              <p:nvPr/>
            </p:nvSpPr>
            <p:spPr>
              <a:xfrm flipV="1">
                <a:off x="3513357" y="3766357"/>
                <a:ext cx="731520" cy="678821"/>
              </a:xfrm>
              <a:prstGeom prst="curvedRightArrow">
                <a:avLst/>
              </a:prstGeom>
              <a:solidFill>
                <a:srgbClr val="E0E0E0"/>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cxnSp>
          <p:nvCxnSpPr>
            <p:cNvPr id="87" name="Straight Connector 86"/>
            <p:cNvCxnSpPr/>
            <p:nvPr/>
          </p:nvCxnSpPr>
          <p:spPr>
            <a:xfrm>
              <a:off x="6076185" y="1973377"/>
              <a:ext cx="1295400" cy="1588"/>
            </a:xfrm>
            <a:prstGeom prst="line">
              <a:avLst/>
            </a:prstGeom>
            <a:solidFill>
              <a:srgbClr val="C3D69B"/>
            </a:solidFill>
            <a:ln w="25400" cap="flat" cmpd="sng" algn="ctr">
              <a:solidFill>
                <a:srgbClr val="0000FF"/>
              </a:solidFill>
              <a:prstDash val="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88" name="TextBox 87"/>
          <p:cNvSpPr txBox="1"/>
          <p:nvPr/>
        </p:nvSpPr>
        <p:spPr>
          <a:xfrm>
            <a:off x="4381552" y="5815136"/>
            <a:ext cx="6045203" cy="369332"/>
          </a:xfrm>
          <a:prstGeom prst="rect">
            <a:avLst/>
          </a:prstGeom>
          <a:noFill/>
        </p:spPr>
        <p:txBody>
          <a:bodyPr wrap="square" rtlCol="0">
            <a:spAutoFit/>
          </a:bodyPr>
          <a:lstStyle/>
          <a:p>
            <a:r>
              <a:rPr lang="en-US" dirty="0"/>
              <a:t>… or it might develop an instability along the bunch train …</a:t>
            </a:r>
          </a:p>
        </p:txBody>
      </p:sp>
      <p:sp>
        <p:nvSpPr>
          <p:cNvPr id="40" name="Date Placeholder 3"/>
          <p:cNvSpPr>
            <a:spLocks noGrp="1"/>
          </p:cNvSpPr>
          <p:nvPr>
            <p:ph type="dt" sz="half" idx="10"/>
          </p:nvPr>
        </p:nvSpPr>
        <p:spPr>
          <a:xfrm>
            <a:off x="2244000" y="6570000"/>
            <a:ext cx="1800000" cy="288000"/>
          </a:xfrm>
        </p:spPr>
        <p:txBody>
          <a:bodyPr/>
          <a:lstStyle/>
          <a:p>
            <a:r>
              <a:rPr lang="de-CH"/>
              <a:t>28. September 2022</a:t>
            </a:r>
            <a:endParaRPr lang="en-GB" dirty="0"/>
          </a:p>
        </p:txBody>
      </p:sp>
      <p:sp>
        <p:nvSpPr>
          <p:cNvPr id="41" name="Footer Placeholder 4"/>
          <p:cNvSpPr>
            <a:spLocks noGrp="1"/>
          </p:cNvSpPr>
          <p:nvPr>
            <p:ph type="ftr" sz="quarter" idx="11"/>
          </p:nvPr>
        </p:nvSpPr>
        <p:spPr>
          <a:xfrm>
            <a:off x="4656000" y="6570000"/>
            <a:ext cx="3600000" cy="288000"/>
          </a:xfrm>
        </p:spPr>
        <p:txBody>
          <a:bodyPr/>
          <a:lstStyle/>
          <a:p>
            <a:r>
              <a:rPr lang="fr-FR"/>
              <a:t>Kevin Li - Collective effects III - Kaunas</a:t>
            </a:r>
            <a:endParaRPr lang="en-GB"/>
          </a:p>
        </p:txBody>
      </p:sp>
      <p:sp>
        <p:nvSpPr>
          <p:cNvPr id="42" name="Slide Number Placeholder 5"/>
          <p:cNvSpPr>
            <a:spLocks noGrp="1"/>
          </p:cNvSpPr>
          <p:nvPr>
            <p:ph type="sldNum" sz="quarter" idx="12"/>
          </p:nvPr>
        </p:nvSpPr>
        <p:spPr>
          <a:xfrm>
            <a:off x="8868000" y="6570000"/>
            <a:ext cx="1800000" cy="288000"/>
          </a:xfrm>
        </p:spPr>
        <p:txBody>
          <a:bodyPr/>
          <a:lstStyle/>
          <a:p>
            <a:fld id="{2E081447-C3CE-9F4F-A689-9A72CAFF10CA}" type="slidenum">
              <a:rPr lang="en-US" smtClean="0"/>
              <a:pPr/>
              <a:t>44</a:t>
            </a:fld>
            <a:endParaRPr lang="en-US"/>
          </a:p>
        </p:txBody>
      </p:sp>
    </p:spTree>
    <p:extLst>
      <p:ext uri="{BB962C8B-B14F-4D97-AF65-F5344CB8AC3E}">
        <p14:creationId xmlns:p14="http://schemas.microsoft.com/office/powerpoint/2010/main" val="1306969119"/>
      </p:ext>
    </p:extLst>
  </p:cSld>
  <p:clrMapOvr>
    <a:masterClrMapping/>
  </p:clrMapOvr>
  <mc:AlternateContent xmlns:mc="http://schemas.openxmlformats.org/markup-compatibility/2006" xmlns:p14="http://schemas.microsoft.com/office/powerpoint/2010/main">
    <mc:Choice Requires="p14">
      <p:transition spd="med" p14:dur="700" advTm="9921">
        <p:fade/>
      </p:transition>
    </mc:Choice>
    <mc:Fallback xmlns="">
      <p:transition spd="med" advTm="9921">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instability loop</a:t>
            </a:r>
          </a:p>
        </p:txBody>
      </p:sp>
      <p:grpSp>
        <p:nvGrpSpPr>
          <p:cNvPr id="3" name="Group 2"/>
          <p:cNvGrpSpPr>
            <a:grpSpLocks noChangeAspect="1"/>
          </p:cNvGrpSpPr>
          <p:nvPr/>
        </p:nvGrpSpPr>
        <p:grpSpPr>
          <a:xfrm>
            <a:off x="1776000" y="900000"/>
            <a:ext cx="8640000" cy="4855320"/>
            <a:chOff x="2417482" y="1343172"/>
            <a:chExt cx="7797451" cy="4381843"/>
          </a:xfrm>
        </p:grpSpPr>
        <p:grpSp>
          <p:nvGrpSpPr>
            <p:cNvPr id="21" name="Group 39"/>
            <p:cNvGrpSpPr/>
            <p:nvPr/>
          </p:nvGrpSpPr>
          <p:grpSpPr>
            <a:xfrm>
              <a:off x="8165267" y="2017913"/>
              <a:ext cx="2049666" cy="2130489"/>
              <a:chOff x="6776486" y="2238048"/>
              <a:chExt cx="2049666" cy="2130489"/>
            </a:xfrm>
          </p:grpSpPr>
          <p:sp>
            <p:nvSpPr>
              <p:cNvPr id="22" name="Bent-Up Arrow 21"/>
              <p:cNvSpPr/>
              <p:nvPr/>
            </p:nvSpPr>
            <p:spPr>
              <a:xfrm flipV="1">
                <a:off x="7090464" y="2238048"/>
                <a:ext cx="890351" cy="1353130"/>
              </a:xfrm>
              <a:prstGeom prst="bentUpArrow">
                <a:avLst>
                  <a:gd name="adj1" fmla="val 23702"/>
                  <a:gd name="adj2" fmla="val 25000"/>
                  <a:gd name="adj3" fmla="val 25000"/>
                </a:avLst>
              </a:prstGeom>
              <a:solidFill>
                <a:srgbClr val="E0E0E0">
                  <a:alpha val="75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ounded Rectangle 22"/>
              <p:cNvSpPr/>
              <p:nvPr/>
            </p:nvSpPr>
            <p:spPr>
              <a:xfrm>
                <a:off x="6854135" y="3591178"/>
                <a:ext cx="1946965" cy="777359"/>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6776486" y="3678768"/>
                <a:ext cx="2049666" cy="553998"/>
              </a:xfrm>
              <a:prstGeom prst="rect">
                <a:avLst/>
              </a:prstGeom>
              <a:noFill/>
            </p:spPr>
            <p:txBody>
              <a:bodyPr wrap="square" rtlCol="0">
                <a:spAutoFit/>
              </a:bodyPr>
              <a:lstStyle/>
              <a:p>
                <a:pPr algn="ctr"/>
                <a:r>
                  <a:rPr lang="en-US" sz="1500" dirty="0"/>
                  <a:t>Interaction with the external environment</a:t>
                </a:r>
              </a:p>
            </p:txBody>
          </p:sp>
        </p:grpSp>
        <p:grpSp>
          <p:nvGrpSpPr>
            <p:cNvPr id="25" name="Group 24"/>
            <p:cNvGrpSpPr/>
            <p:nvPr/>
          </p:nvGrpSpPr>
          <p:grpSpPr>
            <a:xfrm>
              <a:off x="2417482" y="1973377"/>
              <a:ext cx="2171699" cy="3084030"/>
              <a:chOff x="1017752" y="2456282"/>
              <a:chExt cx="2171699" cy="3084030"/>
            </a:xfrm>
          </p:grpSpPr>
          <p:sp>
            <p:nvSpPr>
              <p:cNvPr id="26" name="Bent-Up Arrow 25"/>
              <p:cNvSpPr/>
              <p:nvPr/>
            </p:nvSpPr>
            <p:spPr>
              <a:xfrm flipH="1">
                <a:off x="1398750" y="4741944"/>
                <a:ext cx="1790701" cy="798368"/>
              </a:xfrm>
              <a:prstGeom prst="bentUpArrow">
                <a:avLst>
                  <a:gd name="adj1" fmla="val 24710"/>
                  <a:gd name="adj2" fmla="val 25000"/>
                  <a:gd name="adj3" fmla="val 25000"/>
                </a:avLst>
              </a:prstGeom>
              <a:solidFill>
                <a:srgbClr val="E0E0E0">
                  <a:alpha val="75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ounded Rectangle 26"/>
              <p:cNvSpPr/>
              <p:nvPr/>
            </p:nvSpPr>
            <p:spPr>
              <a:xfrm>
                <a:off x="1017753" y="3884204"/>
                <a:ext cx="1422728" cy="857740"/>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27"/>
              <p:cNvSpPr txBox="1"/>
              <p:nvPr/>
            </p:nvSpPr>
            <p:spPr>
              <a:xfrm>
                <a:off x="1017752" y="3884204"/>
                <a:ext cx="1422728" cy="784830"/>
              </a:xfrm>
              <a:prstGeom prst="rect">
                <a:avLst/>
              </a:prstGeom>
              <a:noFill/>
              <a:ln>
                <a:noFill/>
              </a:ln>
            </p:spPr>
            <p:txBody>
              <a:bodyPr wrap="square" rtlCol="0">
                <a:spAutoFit/>
              </a:bodyPr>
              <a:lstStyle/>
              <a:p>
                <a:pPr algn="ctr"/>
                <a:r>
                  <a:rPr lang="en-US" sz="1500" dirty="0"/>
                  <a:t>Equations of motion of the beam particles</a:t>
                </a:r>
              </a:p>
            </p:txBody>
          </p:sp>
          <p:sp>
            <p:nvSpPr>
              <p:cNvPr id="29" name="Bent-Up Arrow 28"/>
              <p:cNvSpPr/>
              <p:nvPr/>
            </p:nvSpPr>
            <p:spPr>
              <a:xfrm rot="5400000" flipH="1">
                <a:off x="1029622" y="2825410"/>
                <a:ext cx="1427922" cy="689666"/>
              </a:xfrm>
              <a:prstGeom prst="bentUpArrow">
                <a:avLst>
                  <a:gd name="adj1" fmla="val 23702"/>
                  <a:gd name="adj2" fmla="val 25000"/>
                  <a:gd name="adj3" fmla="val 25000"/>
                </a:avLst>
              </a:prstGeom>
              <a:solidFill>
                <a:srgbClr val="E0E0E0">
                  <a:alpha val="75000"/>
                </a:srgbClr>
              </a:solidFill>
              <a:ln>
                <a:solidFill>
                  <a:srgbClr val="0055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0" name="Group 29"/>
            <p:cNvGrpSpPr/>
            <p:nvPr/>
          </p:nvGrpSpPr>
          <p:grpSpPr>
            <a:xfrm>
              <a:off x="4589181" y="4137453"/>
              <a:ext cx="4649045" cy="1587562"/>
              <a:chOff x="3189451" y="4620358"/>
              <a:chExt cx="4572412" cy="1587562"/>
            </a:xfrm>
          </p:grpSpPr>
          <p:grpSp>
            <p:nvGrpSpPr>
              <p:cNvPr id="31" name="Group 40"/>
              <p:cNvGrpSpPr/>
              <p:nvPr/>
            </p:nvGrpSpPr>
            <p:grpSpPr>
              <a:xfrm>
                <a:off x="3189451" y="4620358"/>
                <a:ext cx="4572412" cy="1587562"/>
                <a:chOff x="3200399" y="4357589"/>
                <a:chExt cx="4572412" cy="1587562"/>
              </a:xfrm>
            </p:grpSpPr>
            <p:sp>
              <p:nvSpPr>
                <p:cNvPr id="34" name="Bent-Up Arrow 33"/>
                <p:cNvSpPr/>
                <p:nvPr/>
              </p:nvSpPr>
              <p:spPr>
                <a:xfrm rot="5400000" flipV="1">
                  <a:off x="6473636" y="4065694"/>
                  <a:ext cx="985382" cy="1612968"/>
                </a:xfrm>
                <a:prstGeom prst="bentUpArrow">
                  <a:avLst>
                    <a:gd name="adj1" fmla="val 22299"/>
                    <a:gd name="adj2" fmla="val 25000"/>
                    <a:gd name="adj3" fmla="val 25000"/>
                  </a:avLst>
                </a:prstGeom>
                <a:solidFill>
                  <a:srgbClr val="E0E0E0">
                    <a:alpha val="75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ounded Rectangle 34"/>
                <p:cNvSpPr/>
                <p:nvPr/>
              </p:nvSpPr>
              <p:spPr>
                <a:xfrm>
                  <a:off x="3200399" y="4357589"/>
                  <a:ext cx="2975665" cy="1587562"/>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32" name="Picture 31" descr="latex-image-1.pdf"/>
              <p:cNvPicPr>
                <a:picLocks noChangeAspect="1"/>
              </p:cNvPicPr>
              <p:nvPr/>
            </p:nvPicPr>
            <p:blipFill>
              <a:blip r:embed="rId2"/>
              <a:stretch>
                <a:fillRect/>
              </a:stretch>
            </p:blipFill>
            <p:spPr>
              <a:xfrm>
                <a:off x="4217732" y="4740793"/>
                <a:ext cx="902687" cy="540000"/>
              </a:xfrm>
              <a:prstGeom prst="rect">
                <a:avLst/>
              </a:prstGeom>
            </p:spPr>
          </p:pic>
          <p:sp>
            <p:nvSpPr>
              <p:cNvPr id="33" name="TextBox 32"/>
              <p:cNvSpPr txBox="1"/>
              <p:nvPr/>
            </p:nvSpPr>
            <p:spPr>
              <a:xfrm>
                <a:off x="3317309" y="5342972"/>
                <a:ext cx="2823264" cy="784830"/>
              </a:xfrm>
              <a:prstGeom prst="rect">
                <a:avLst/>
              </a:prstGeom>
              <a:noFill/>
            </p:spPr>
            <p:txBody>
              <a:bodyPr wrap="square" rtlCol="0">
                <a:spAutoFit/>
              </a:bodyPr>
              <a:lstStyle/>
              <a:p>
                <a:r>
                  <a:rPr lang="en-US" sz="1500" dirty="0"/>
                  <a:t>Additional electromagnetic field acting on the beam, besides RF and external magnetic fields </a:t>
                </a:r>
              </a:p>
            </p:txBody>
          </p:sp>
        </p:grpSp>
        <p:grpSp>
          <p:nvGrpSpPr>
            <p:cNvPr id="81" name="Group 51"/>
            <p:cNvGrpSpPr/>
            <p:nvPr/>
          </p:nvGrpSpPr>
          <p:grpSpPr>
            <a:xfrm>
              <a:off x="4900397" y="3255826"/>
              <a:ext cx="2458499" cy="678821"/>
              <a:chOff x="3513357" y="3766357"/>
              <a:chExt cx="2458499" cy="678821"/>
            </a:xfrm>
          </p:grpSpPr>
          <p:sp>
            <p:nvSpPr>
              <p:cNvPr id="83" name="Curved Left Arrow 82"/>
              <p:cNvSpPr/>
              <p:nvPr/>
            </p:nvSpPr>
            <p:spPr>
              <a:xfrm>
                <a:off x="5240336" y="3766357"/>
                <a:ext cx="731520" cy="641588"/>
              </a:xfrm>
              <a:prstGeom prst="curvedLeftArrow">
                <a:avLst/>
              </a:prstGeom>
              <a:solidFill>
                <a:srgbClr val="E0E0E0"/>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84" name="Curved Right Arrow 83"/>
              <p:cNvSpPr/>
              <p:nvPr/>
            </p:nvSpPr>
            <p:spPr>
              <a:xfrm flipV="1">
                <a:off x="3513357" y="3766357"/>
                <a:ext cx="731520" cy="678821"/>
              </a:xfrm>
              <a:prstGeom prst="curvedRightArrow">
                <a:avLst/>
              </a:prstGeom>
              <a:solidFill>
                <a:srgbClr val="E0E0E0"/>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grpSp>
          <p:nvGrpSpPr>
            <p:cNvPr id="50" name="Group 34"/>
            <p:cNvGrpSpPr/>
            <p:nvPr/>
          </p:nvGrpSpPr>
          <p:grpSpPr>
            <a:xfrm>
              <a:off x="3487907" y="1343172"/>
              <a:ext cx="4991100" cy="1587199"/>
              <a:chOff x="2099365" y="1566030"/>
              <a:chExt cx="4991100" cy="1587199"/>
            </a:xfrm>
            <a:solidFill>
              <a:srgbClr val="C3D69B"/>
            </a:solidFill>
          </p:grpSpPr>
          <p:sp>
            <p:nvSpPr>
              <p:cNvPr id="51" name="Rounded Rectangle 50"/>
              <p:cNvSpPr/>
              <p:nvPr/>
            </p:nvSpPr>
            <p:spPr>
              <a:xfrm>
                <a:off x="2099365" y="1566030"/>
                <a:ext cx="4991100" cy="1587199"/>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TextBox 51"/>
              <p:cNvSpPr txBox="1"/>
              <p:nvPr/>
            </p:nvSpPr>
            <p:spPr>
              <a:xfrm>
                <a:off x="3795643" y="2772266"/>
                <a:ext cx="1752600" cy="323165"/>
              </a:xfrm>
              <a:prstGeom prst="rect">
                <a:avLst/>
              </a:prstGeom>
              <a:noFill/>
              <a:ln>
                <a:noFill/>
              </a:ln>
            </p:spPr>
            <p:txBody>
              <a:bodyPr wrap="square" rtlCol="0">
                <a:spAutoFit/>
              </a:bodyPr>
              <a:lstStyle/>
              <a:p>
                <a:r>
                  <a:rPr lang="en-US" sz="1500" dirty="0"/>
                  <a:t>Multi-bunch beam</a:t>
                </a:r>
              </a:p>
            </p:txBody>
          </p:sp>
          <p:cxnSp>
            <p:nvCxnSpPr>
              <p:cNvPr id="53" name="Straight Connector 52"/>
              <p:cNvCxnSpPr/>
              <p:nvPr/>
            </p:nvCxnSpPr>
            <p:spPr>
              <a:xfrm>
                <a:off x="2205728" y="2670324"/>
                <a:ext cx="4713138" cy="1588"/>
              </a:xfrm>
              <a:prstGeom prst="line">
                <a:avLst/>
              </a:prstGeom>
              <a:grpFill/>
              <a:ln>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2205728" y="1718431"/>
                <a:ext cx="4713138" cy="1588"/>
              </a:xfrm>
              <a:prstGeom prst="line">
                <a:avLst/>
              </a:prstGeom>
              <a:grpFill/>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p:nvPr/>
            </p:nvCxnSpPr>
            <p:spPr>
              <a:xfrm>
                <a:off x="3043928" y="2815199"/>
                <a:ext cx="3699569" cy="1588"/>
              </a:xfrm>
              <a:prstGeom prst="straightConnector1">
                <a:avLst/>
              </a:prstGeom>
              <a:grpFill/>
              <a:ln w="19050" cap="flat" cmpd="sng" algn="ctr">
                <a:solidFill>
                  <a:schemeClr val="tx1"/>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56" name="TextBox 55"/>
              <p:cNvSpPr txBox="1"/>
              <p:nvPr/>
            </p:nvSpPr>
            <p:spPr>
              <a:xfrm>
                <a:off x="6399488" y="2772266"/>
                <a:ext cx="651565" cy="323165"/>
              </a:xfrm>
              <a:prstGeom prst="rect">
                <a:avLst/>
              </a:prstGeom>
              <a:noFill/>
              <a:ln>
                <a:noFill/>
              </a:ln>
            </p:spPr>
            <p:txBody>
              <a:bodyPr wrap="square" rtlCol="0">
                <a:spAutoFit/>
              </a:bodyPr>
              <a:lstStyle/>
              <a:p>
                <a:r>
                  <a:rPr lang="en-US" sz="1500" dirty="0" err="1"/>
                  <a:t>s</a:t>
                </a:r>
                <a:endParaRPr lang="en-US" sz="1500" dirty="0"/>
              </a:p>
            </p:txBody>
          </p:sp>
        </p:grpSp>
        <p:sp>
          <p:nvSpPr>
            <p:cNvPr id="57" name="Freeform 56"/>
            <p:cNvSpPr/>
            <p:nvPr/>
          </p:nvSpPr>
          <p:spPr>
            <a:xfrm flipH="1">
              <a:off x="5242467" y="1771621"/>
              <a:ext cx="685800" cy="466006"/>
            </a:xfrm>
            <a:custGeom>
              <a:avLst/>
              <a:gdLst>
                <a:gd name="connsiteX0" fmla="*/ 26223 w 854132"/>
                <a:gd name="connsiteY0" fmla="*/ 159205 h 616218"/>
                <a:gd name="connsiteX1" fmla="*/ 250995 w 854132"/>
                <a:gd name="connsiteY1" fmla="*/ 58063 h 616218"/>
                <a:gd name="connsiteX2" fmla="*/ 790447 w 854132"/>
                <a:gd name="connsiteY2" fmla="*/ 507584 h 616218"/>
                <a:gd name="connsiteX3" fmla="*/ 633107 w 854132"/>
                <a:gd name="connsiteY3" fmla="*/ 586250 h 616218"/>
                <a:gd name="connsiteX4" fmla="*/ 307188 w 854132"/>
                <a:gd name="connsiteY4" fmla="*/ 327775 h 616218"/>
                <a:gd name="connsiteX5" fmla="*/ 93654 w 854132"/>
                <a:gd name="connsiteY5" fmla="*/ 518822 h 616218"/>
                <a:gd name="connsiteX6" fmla="*/ 26223 w 854132"/>
                <a:gd name="connsiteY6" fmla="*/ 159205 h 6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4132" h="616218">
                  <a:moveTo>
                    <a:pt x="26223" y="159205"/>
                  </a:moveTo>
                  <a:cubicBezTo>
                    <a:pt x="52447" y="82412"/>
                    <a:pt x="123624" y="0"/>
                    <a:pt x="250995" y="58063"/>
                  </a:cubicBezTo>
                  <a:cubicBezTo>
                    <a:pt x="378366" y="116126"/>
                    <a:pt x="726762" y="419553"/>
                    <a:pt x="790447" y="507584"/>
                  </a:cubicBezTo>
                  <a:cubicBezTo>
                    <a:pt x="854132" y="595615"/>
                    <a:pt x="713650" y="616218"/>
                    <a:pt x="633107" y="586250"/>
                  </a:cubicBezTo>
                  <a:cubicBezTo>
                    <a:pt x="552564" y="556282"/>
                    <a:pt x="397097" y="339013"/>
                    <a:pt x="307188" y="327775"/>
                  </a:cubicBezTo>
                  <a:cubicBezTo>
                    <a:pt x="217279" y="316537"/>
                    <a:pt x="140482" y="550663"/>
                    <a:pt x="93654" y="518822"/>
                  </a:cubicBezTo>
                  <a:cubicBezTo>
                    <a:pt x="46827" y="486981"/>
                    <a:pt x="0" y="235998"/>
                    <a:pt x="26223" y="159205"/>
                  </a:cubicBezTo>
                  <a:close/>
                </a:path>
              </a:pathLst>
            </a:cu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Freeform 57"/>
            <p:cNvSpPr/>
            <p:nvPr/>
          </p:nvSpPr>
          <p:spPr>
            <a:xfrm rot="20404377" flipH="1" flipV="1">
              <a:off x="3595918" y="1793863"/>
              <a:ext cx="653168" cy="449477"/>
            </a:xfrm>
            <a:custGeom>
              <a:avLst/>
              <a:gdLst>
                <a:gd name="connsiteX0" fmla="*/ 26223 w 854132"/>
                <a:gd name="connsiteY0" fmla="*/ 159205 h 616218"/>
                <a:gd name="connsiteX1" fmla="*/ 250995 w 854132"/>
                <a:gd name="connsiteY1" fmla="*/ 58063 h 616218"/>
                <a:gd name="connsiteX2" fmla="*/ 790447 w 854132"/>
                <a:gd name="connsiteY2" fmla="*/ 507584 h 616218"/>
                <a:gd name="connsiteX3" fmla="*/ 633107 w 854132"/>
                <a:gd name="connsiteY3" fmla="*/ 586250 h 616218"/>
                <a:gd name="connsiteX4" fmla="*/ 307188 w 854132"/>
                <a:gd name="connsiteY4" fmla="*/ 327775 h 616218"/>
                <a:gd name="connsiteX5" fmla="*/ 93654 w 854132"/>
                <a:gd name="connsiteY5" fmla="*/ 518822 h 616218"/>
                <a:gd name="connsiteX6" fmla="*/ 26223 w 854132"/>
                <a:gd name="connsiteY6" fmla="*/ 159205 h 61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4132" h="616218">
                  <a:moveTo>
                    <a:pt x="26223" y="159205"/>
                  </a:moveTo>
                  <a:cubicBezTo>
                    <a:pt x="52447" y="82412"/>
                    <a:pt x="123624" y="0"/>
                    <a:pt x="250995" y="58063"/>
                  </a:cubicBezTo>
                  <a:cubicBezTo>
                    <a:pt x="378366" y="116126"/>
                    <a:pt x="726762" y="419553"/>
                    <a:pt x="790447" y="507584"/>
                  </a:cubicBezTo>
                  <a:cubicBezTo>
                    <a:pt x="854132" y="595615"/>
                    <a:pt x="713650" y="616218"/>
                    <a:pt x="633107" y="586250"/>
                  </a:cubicBezTo>
                  <a:cubicBezTo>
                    <a:pt x="552564" y="556282"/>
                    <a:pt x="397097" y="339013"/>
                    <a:pt x="307188" y="327775"/>
                  </a:cubicBezTo>
                  <a:cubicBezTo>
                    <a:pt x="217279" y="316537"/>
                    <a:pt x="140482" y="550663"/>
                    <a:pt x="93654" y="518822"/>
                  </a:cubicBezTo>
                  <a:cubicBezTo>
                    <a:pt x="46827" y="486981"/>
                    <a:pt x="0" y="235998"/>
                    <a:pt x="26223" y="159205"/>
                  </a:cubicBezTo>
                  <a:close/>
                </a:path>
              </a:pathLst>
            </a:cu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Freeform 58"/>
            <p:cNvSpPr/>
            <p:nvPr/>
          </p:nvSpPr>
          <p:spPr>
            <a:xfrm>
              <a:off x="4445607" y="1648381"/>
              <a:ext cx="639065" cy="649932"/>
            </a:xfrm>
            <a:custGeom>
              <a:avLst/>
              <a:gdLst>
                <a:gd name="connsiteX0" fmla="*/ 99274 w 672442"/>
                <a:gd name="connsiteY0" fmla="*/ 494473 h 649932"/>
                <a:gd name="connsiteX1" fmla="*/ 166705 w 672442"/>
                <a:gd name="connsiteY1" fmla="*/ 224761 h 649932"/>
                <a:gd name="connsiteX2" fmla="*/ 447670 w 672442"/>
                <a:gd name="connsiteY2" fmla="*/ 471997 h 649932"/>
                <a:gd name="connsiteX3" fmla="*/ 605010 w 672442"/>
                <a:gd name="connsiteY3" fmla="*/ 629329 h 649932"/>
                <a:gd name="connsiteX4" fmla="*/ 661203 w 672442"/>
                <a:gd name="connsiteY4" fmla="*/ 348379 h 649932"/>
                <a:gd name="connsiteX5" fmla="*/ 537579 w 672442"/>
                <a:gd name="connsiteY5" fmla="*/ 449521 h 649932"/>
                <a:gd name="connsiteX6" fmla="*/ 132989 w 672442"/>
                <a:gd name="connsiteY6" fmla="*/ 11238 h 649932"/>
                <a:gd name="connsiteX7" fmla="*/ 9365 w 672442"/>
                <a:gd name="connsiteY7" fmla="*/ 516949 h 649932"/>
                <a:gd name="connsiteX8" fmla="*/ 76796 w 672442"/>
                <a:gd name="connsiteY8" fmla="*/ 561901 h 649932"/>
                <a:gd name="connsiteX9" fmla="*/ 99274 w 672442"/>
                <a:gd name="connsiteY9" fmla="*/ 494473 h 649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2442" h="649932">
                  <a:moveTo>
                    <a:pt x="99274" y="494473"/>
                  </a:moveTo>
                  <a:cubicBezTo>
                    <a:pt x="114259" y="438283"/>
                    <a:pt x="108639" y="228507"/>
                    <a:pt x="166705" y="224761"/>
                  </a:cubicBezTo>
                  <a:cubicBezTo>
                    <a:pt x="224771" y="221015"/>
                    <a:pt x="374619" y="404569"/>
                    <a:pt x="447670" y="471997"/>
                  </a:cubicBezTo>
                  <a:cubicBezTo>
                    <a:pt x="520721" y="539425"/>
                    <a:pt x="569421" y="649932"/>
                    <a:pt x="605010" y="629329"/>
                  </a:cubicBezTo>
                  <a:cubicBezTo>
                    <a:pt x="640599" y="608726"/>
                    <a:pt x="672442" y="378347"/>
                    <a:pt x="661203" y="348379"/>
                  </a:cubicBezTo>
                  <a:cubicBezTo>
                    <a:pt x="649965" y="318411"/>
                    <a:pt x="625615" y="505711"/>
                    <a:pt x="537579" y="449521"/>
                  </a:cubicBezTo>
                  <a:cubicBezTo>
                    <a:pt x="449543" y="393331"/>
                    <a:pt x="221025" y="0"/>
                    <a:pt x="132989" y="11238"/>
                  </a:cubicBezTo>
                  <a:cubicBezTo>
                    <a:pt x="44953" y="22476"/>
                    <a:pt x="18730" y="425172"/>
                    <a:pt x="9365" y="516949"/>
                  </a:cubicBezTo>
                  <a:cubicBezTo>
                    <a:pt x="0" y="608726"/>
                    <a:pt x="61811" y="567520"/>
                    <a:pt x="76796" y="561901"/>
                  </a:cubicBezTo>
                  <a:cubicBezTo>
                    <a:pt x="91781" y="556282"/>
                    <a:pt x="84289" y="550663"/>
                    <a:pt x="99274" y="494473"/>
                  </a:cubicBezTo>
                  <a:close/>
                </a:path>
              </a:pathLst>
            </a:cu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Freeform 60"/>
            <p:cNvSpPr/>
            <p:nvPr/>
          </p:nvSpPr>
          <p:spPr>
            <a:xfrm flipV="1">
              <a:off x="7608256" y="1788712"/>
              <a:ext cx="639065" cy="466007"/>
            </a:xfrm>
            <a:custGeom>
              <a:avLst/>
              <a:gdLst>
                <a:gd name="connsiteX0" fmla="*/ 99274 w 672442"/>
                <a:gd name="connsiteY0" fmla="*/ 494473 h 649932"/>
                <a:gd name="connsiteX1" fmla="*/ 166705 w 672442"/>
                <a:gd name="connsiteY1" fmla="*/ 224761 h 649932"/>
                <a:gd name="connsiteX2" fmla="*/ 447670 w 672442"/>
                <a:gd name="connsiteY2" fmla="*/ 471997 h 649932"/>
                <a:gd name="connsiteX3" fmla="*/ 605010 w 672442"/>
                <a:gd name="connsiteY3" fmla="*/ 629329 h 649932"/>
                <a:gd name="connsiteX4" fmla="*/ 661203 w 672442"/>
                <a:gd name="connsiteY4" fmla="*/ 348379 h 649932"/>
                <a:gd name="connsiteX5" fmla="*/ 537579 w 672442"/>
                <a:gd name="connsiteY5" fmla="*/ 449521 h 649932"/>
                <a:gd name="connsiteX6" fmla="*/ 132989 w 672442"/>
                <a:gd name="connsiteY6" fmla="*/ 11238 h 649932"/>
                <a:gd name="connsiteX7" fmla="*/ 9365 w 672442"/>
                <a:gd name="connsiteY7" fmla="*/ 516949 h 649932"/>
                <a:gd name="connsiteX8" fmla="*/ 76796 w 672442"/>
                <a:gd name="connsiteY8" fmla="*/ 561901 h 649932"/>
                <a:gd name="connsiteX9" fmla="*/ 99274 w 672442"/>
                <a:gd name="connsiteY9" fmla="*/ 494473 h 649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2442" h="649932">
                  <a:moveTo>
                    <a:pt x="99274" y="494473"/>
                  </a:moveTo>
                  <a:cubicBezTo>
                    <a:pt x="114259" y="438283"/>
                    <a:pt x="108639" y="228507"/>
                    <a:pt x="166705" y="224761"/>
                  </a:cubicBezTo>
                  <a:cubicBezTo>
                    <a:pt x="224771" y="221015"/>
                    <a:pt x="374619" y="404569"/>
                    <a:pt x="447670" y="471997"/>
                  </a:cubicBezTo>
                  <a:cubicBezTo>
                    <a:pt x="520721" y="539425"/>
                    <a:pt x="569421" y="649932"/>
                    <a:pt x="605010" y="629329"/>
                  </a:cubicBezTo>
                  <a:cubicBezTo>
                    <a:pt x="640599" y="608726"/>
                    <a:pt x="672442" y="378347"/>
                    <a:pt x="661203" y="348379"/>
                  </a:cubicBezTo>
                  <a:cubicBezTo>
                    <a:pt x="649965" y="318411"/>
                    <a:pt x="625615" y="505711"/>
                    <a:pt x="537579" y="449521"/>
                  </a:cubicBezTo>
                  <a:cubicBezTo>
                    <a:pt x="449543" y="393331"/>
                    <a:pt x="221025" y="0"/>
                    <a:pt x="132989" y="11238"/>
                  </a:cubicBezTo>
                  <a:cubicBezTo>
                    <a:pt x="44953" y="22476"/>
                    <a:pt x="18730" y="425172"/>
                    <a:pt x="9365" y="516949"/>
                  </a:cubicBezTo>
                  <a:cubicBezTo>
                    <a:pt x="0" y="608726"/>
                    <a:pt x="61811" y="567520"/>
                    <a:pt x="76796" y="561901"/>
                  </a:cubicBezTo>
                  <a:cubicBezTo>
                    <a:pt x="91781" y="556282"/>
                    <a:pt x="84289" y="550663"/>
                    <a:pt x="99274" y="494473"/>
                  </a:cubicBezTo>
                  <a:close/>
                </a:path>
              </a:pathLst>
            </a:cu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3" name="Straight Connector 62"/>
            <p:cNvCxnSpPr/>
            <p:nvPr/>
          </p:nvCxnSpPr>
          <p:spPr>
            <a:xfrm>
              <a:off x="6076185" y="1973377"/>
              <a:ext cx="1295400" cy="1588"/>
            </a:xfrm>
            <a:prstGeom prst="line">
              <a:avLst/>
            </a:prstGeom>
            <a:solidFill>
              <a:srgbClr val="C3D69B"/>
            </a:solidFill>
            <a:ln w="25400" cap="flat" cmpd="sng" algn="ctr">
              <a:solidFill>
                <a:srgbClr val="0000FF"/>
              </a:solidFill>
              <a:prstDash val="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64" name="TextBox 63"/>
          <p:cNvSpPr txBox="1"/>
          <p:nvPr/>
        </p:nvSpPr>
        <p:spPr>
          <a:xfrm>
            <a:off x="4381552" y="5815137"/>
            <a:ext cx="6045203" cy="646331"/>
          </a:xfrm>
          <a:prstGeom prst="rect">
            <a:avLst/>
          </a:prstGeom>
          <a:noFill/>
        </p:spPr>
        <p:txBody>
          <a:bodyPr wrap="square" rtlCol="0">
            <a:spAutoFit/>
          </a:bodyPr>
          <a:lstStyle/>
          <a:p>
            <a:r>
              <a:rPr lang="en-US" dirty="0"/>
              <a:t>… or also an instability affecting different bunches independently of each other</a:t>
            </a:r>
          </a:p>
        </p:txBody>
      </p:sp>
      <p:sp>
        <p:nvSpPr>
          <p:cNvPr id="40" name="Date Placeholder 3"/>
          <p:cNvSpPr>
            <a:spLocks noGrp="1"/>
          </p:cNvSpPr>
          <p:nvPr>
            <p:ph type="dt" sz="half" idx="10"/>
          </p:nvPr>
        </p:nvSpPr>
        <p:spPr>
          <a:xfrm>
            <a:off x="2244000" y="6570000"/>
            <a:ext cx="1800000" cy="288000"/>
          </a:xfrm>
        </p:spPr>
        <p:txBody>
          <a:bodyPr/>
          <a:lstStyle/>
          <a:p>
            <a:r>
              <a:rPr lang="de-CH"/>
              <a:t>28. September 2022</a:t>
            </a:r>
            <a:endParaRPr lang="en-GB" dirty="0"/>
          </a:p>
        </p:txBody>
      </p:sp>
      <p:sp>
        <p:nvSpPr>
          <p:cNvPr id="41" name="Footer Placeholder 4"/>
          <p:cNvSpPr>
            <a:spLocks noGrp="1"/>
          </p:cNvSpPr>
          <p:nvPr>
            <p:ph type="ftr" sz="quarter" idx="11"/>
          </p:nvPr>
        </p:nvSpPr>
        <p:spPr>
          <a:xfrm>
            <a:off x="4656000" y="6570000"/>
            <a:ext cx="3600000" cy="288000"/>
          </a:xfrm>
        </p:spPr>
        <p:txBody>
          <a:bodyPr/>
          <a:lstStyle/>
          <a:p>
            <a:r>
              <a:rPr lang="fr-FR"/>
              <a:t>Kevin Li - Collective effects III - Kaunas</a:t>
            </a:r>
            <a:endParaRPr lang="en-GB"/>
          </a:p>
        </p:txBody>
      </p:sp>
      <p:sp>
        <p:nvSpPr>
          <p:cNvPr id="42" name="Slide Number Placeholder 5"/>
          <p:cNvSpPr>
            <a:spLocks noGrp="1"/>
          </p:cNvSpPr>
          <p:nvPr>
            <p:ph type="sldNum" sz="quarter" idx="12"/>
          </p:nvPr>
        </p:nvSpPr>
        <p:spPr>
          <a:xfrm>
            <a:off x="8868000" y="6570000"/>
            <a:ext cx="1800000" cy="288000"/>
          </a:xfrm>
        </p:spPr>
        <p:txBody>
          <a:bodyPr/>
          <a:lstStyle/>
          <a:p>
            <a:fld id="{2E081447-C3CE-9F4F-A689-9A72CAFF10CA}" type="slidenum">
              <a:rPr lang="en-US" smtClean="0"/>
              <a:pPr/>
              <a:t>45</a:t>
            </a:fld>
            <a:endParaRPr lang="en-US"/>
          </a:p>
        </p:txBody>
      </p:sp>
    </p:spTree>
    <p:extLst>
      <p:ext uri="{BB962C8B-B14F-4D97-AF65-F5344CB8AC3E}">
        <p14:creationId xmlns:p14="http://schemas.microsoft.com/office/powerpoint/2010/main" val="187912959"/>
      </p:ext>
    </p:extLst>
  </p:cSld>
  <p:clrMapOvr>
    <a:masterClrMapping/>
  </p:clrMapOvr>
  <mc:AlternateContent xmlns:mc="http://schemas.openxmlformats.org/markup-compatibility/2006" xmlns:p14="http://schemas.microsoft.com/office/powerpoint/2010/main">
    <mc:Choice Requires="p14">
      <p:transition spd="med" p14:dur="700" advTm="7542">
        <p:fade/>
      </p:transition>
    </mc:Choice>
    <mc:Fallback xmlns="">
      <p:transition spd="med" advTm="7542">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 instability loop – </a:t>
            </a:r>
            <a:r>
              <a:rPr lang="en-US" dirty="0">
                <a:sym typeface="Wingdings"/>
              </a:rPr>
              <a:t>knobs to preserve beam stability</a:t>
            </a:r>
            <a:r>
              <a:rPr lang="mr-IN" dirty="0">
                <a:sym typeface="Wingdings"/>
              </a:rPr>
              <a:t>…</a:t>
            </a:r>
            <a:endParaRPr lang="en-US" dirty="0"/>
          </a:p>
        </p:txBody>
      </p:sp>
      <p:sp>
        <p:nvSpPr>
          <p:cNvPr id="38" name="Date Placeholder 3"/>
          <p:cNvSpPr>
            <a:spLocks noGrp="1"/>
          </p:cNvSpPr>
          <p:nvPr>
            <p:ph type="dt" sz="half" idx="10"/>
          </p:nvPr>
        </p:nvSpPr>
        <p:spPr/>
        <p:txBody>
          <a:bodyPr/>
          <a:lstStyle/>
          <a:p>
            <a:r>
              <a:rPr lang="de-CH"/>
              <a:t>28. September 2022</a:t>
            </a:r>
            <a:endParaRPr lang="en-GB" dirty="0"/>
          </a:p>
        </p:txBody>
      </p:sp>
      <p:sp>
        <p:nvSpPr>
          <p:cNvPr id="39" name="Footer Placeholder 4"/>
          <p:cNvSpPr>
            <a:spLocks noGrp="1"/>
          </p:cNvSpPr>
          <p:nvPr>
            <p:ph type="ftr" sz="quarter" idx="11"/>
          </p:nvPr>
        </p:nvSpPr>
        <p:spPr/>
        <p:txBody>
          <a:bodyPr/>
          <a:lstStyle/>
          <a:p>
            <a:r>
              <a:rPr lang="fr-FR"/>
              <a:t>Kevin Li - Collective effects III - Kaunas</a:t>
            </a:r>
            <a:endParaRPr lang="en-GB"/>
          </a:p>
        </p:txBody>
      </p:sp>
      <p:sp>
        <p:nvSpPr>
          <p:cNvPr id="40" name="Slide Number Placeholder 5"/>
          <p:cNvSpPr>
            <a:spLocks noGrp="1"/>
          </p:cNvSpPr>
          <p:nvPr>
            <p:ph type="sldNum" sz="quarter" idx="12"/>
          </p:nvPr>
        </p:nvSpPr>
        <p:spPr/>
        <p:txBody>
          <a:bodyPr/>
          <a:lstStyle/>
          <a:p>
            <a:fld id="{2E081447-C3CE-9F4F-A689-9A72CAFF10CA}" type="slidenum">
              <a:rPr lang="en-US" smtClean="0"/>
              <a:pPr/>
              <a:t>46</a:t>
            </a:fld>
            <a:endParaRPr lang="en-US"/>
          </a:p>
        </p:txBody>
      </p:sp>
      <p:grpSp>
        <p:nvGrpSpPr>
          <p:cNvPr id="5" name="Group 4"/>
          <p:cNvGrpSpPr>
            <a:grpSpLocks noChangeAspect="1"/>
          </p:cNvGrpSpPr>
          <p:nvPr/>
        </p:nvGrpSpPr>
        <p:grpSpPr>
          <a:xfrm>
            <a:off x="1776000" y="900000"/>
            <a:ext cx="8640000" cy="4855320"/>
            <a:chOff x="2417482" y="1343172"/>
            <a:chExt cx="7797451" cy="4381843"/>
          </a:xfrm>
        </p:grpSpPr>
        <p:grpSp>
          <p:nvGrpSpPr>
            <p:cNvPr id="7" name="Group 6"/>
            <p:cNvGrpSpPr/>
            <p:nvPr/>
          </p:nvGrpSpPr>
          <p:grpSpPr>
            <a:xfrm>
              <a:off x="3487907" y="1343172"/>
              <a:ext cx="4991100" cy="1587199"/>
              <a:chOff x="1963907" y="1343171"/>
              <a:chExt cx="4991100" cy="1587199"/>
            </a:xfrm>
          </p:grpSpPr>
          <p:sp>
            <p:nvSpPr>
              <p:cNvPr id="36" name="Rounded Rectangle 35"/>
              <p:cNvSpPr/>
              <p:nvPr/>
            </p:nvSpPr>
            <p:spPr>
              <a:xfrm>
                <a:off x="1963907" y="1343171"/>
                <a:ext cx="4991100" cy="1587199"/>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2078446" y="1888342"/>
                <a:ext cx="685800" cy="152400"/>
              </a:xfrm>
              <a:prstGeom prst="ellips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2916646" y="1888342"/>
                <a:ext cx="685800" cy="152400"/>
              </a:xfrm>
              <a:prstGeom prst="ellips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3754846" y="1888342"/>
                <a:ext cx="685800" cy="152400"/>
              </a:xfrm>
              <a:prstGeom prst="ellips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p:nvCxnSpPr>
            <p:spPr>
              <a:xfrm>
                <a:off x="4552185" y="1973377"/>
                <a:ext cx="1295400" cy="1588"/>
              </a:xfrm>
              <a:prstGeom prst="line">
                <a:avLst/>
              </a:prstGeom>
              <a:solidFill>
                <a:srgbClr val="C3D69B"/>
              </a:solidFill>
              <a:ln w="25400" cap="flat" cmpd="sng" algn="ctr">
                <a:solidFill>
                  <a:srgbClr val="0000FF"/>
                </a:solidFill>
                <a:prstDash val="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5" name="Oval 14"/>
              <p:cNvSpPr/>
              <p:nvPr/>
            </p:nvSpPr>
            <p:spPr>
              <a:xfrm>
                <a:off x="6040846" y="1898765"/>
                <a:ext cx="685800" cy="152400"/>
              </a:xfrm>
              <a:prstGeom prst="ellips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3660424" y="2552130"/>
                <a:ext cx="1752600" cy="323165"/>
              </a:xfrm>
              <a:prstGeom prst="rect">
                <a:avLst/>
              </a:prstGeom>
              <a:noFill/>
              <a:ln>
                <a:noFill/>
              </a:ln>
            </p:spPr>
            <p:txBody>
              <a:bodyPr wrap="square" rtlCol="0">
                <a:spAutoFit/>
              </a:bodyPr>
              <a:lstStyle/>
              <a:p>
                <a:r>
                  <a:rPr lang="en-US" sz="1500" dirty="0"/>
                  <a:t>Multi-bunch beam</a:t>
                </a:r>
              </a:p>
            </p:txBody>
          </p:sp>
          <p:cxnSp>
            <p:nvCxnSpPr>
              <p:cNvPr id="17" name="Straight Connector 16"/>
              <p:cNvCxnSpPr/>
              <p:nvPr/>
            </p:nvCxnSpPr>
            <p:spPr>
              <a:xfrm>
                <a:off x="2070509" y="2450188"/>
                <a:ext cx="4713138" cy="1588"/>
              </a:xfrm>
              <a:prstGeom prst="line">
                <a:avLst/>
              </a:prstGeom>
              <a:solidFill>
                <a:srgbClr val="C3D69B"/>
              </a:solidFill>
              <a:ln>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2070509" y="1498295"/>
                <a:ext cx="4713138" cy="1588"/>
              </a:xfrm>
              <a:prstGeom prst="line">
                <a:avLst/>
              </a:prstGeom>
              <a:solidFill>
                <a:srgbClr val="C3D69B"/>
              </a:solidFill>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2908709" y="2586596"/>
                <a:ext cx="3699569" cy="1588"/>
              </a:xfrm>
              <a:prstGeom prst="straightConnector1">
                <a:avLst/>
              </a:prstGeom>
              <a:solidFill>
                <a:srgbClr val="C3D69B"/>
              </a:solidFill>
              <a:ln w="19050" cap="flat" cmpd="sng" algn="ctr">
                <a:solidFill>
                  <a:schemeClr val="tx1"/>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6264269" y="2552130"/>
                <a:ext cx="651565" cy="323165"/>
              </a:xfrm>
              <a:prstGeom prst="rect">
                <a:avLst/>
              </a:prstGeom>
              <a:noFill/>
              <a:ln>
                <a:noFill/>
              </a:ln>
            </p:spPr>
            <p:txBody>
              <a:bodyPr wrap="square" rtlCol="0">
                <a:spAutoFit/>
              </a:bodyPr>
              <a:lstStyle/>
              <a:p>
                <a:r>
                  <a:rPr lang="en-US" sz="1500" dirty="0" err="1"/>
                  <a:t>s</a:t>
                </a:r>
                <a:endParaRPr lang="en-US" sz="1500" dirty="0"/>
              </a:p>
            </p:txBody>
          </p:sp>
        </p:grpSp>
        <p:grpSp>
          <p:nvGrpSpPr>
            <p:cNvPr id="21" name="Group 39"/>
            <p:cNvGrpSpPr/>
            <p:nvPr/>
          </p:nvGrpSpPr>
          <p:grpSpPr>
            <a:xfrm>
              <a:off x="8165267" y="2017913"/>
              <a:ext cx="2049666" cy="2130489"/>
              <a:chOff x="6776486" y="2238048"/>
              <a:chExt cx="2049666" cy="2130489"/>
            </a:xfrm>
          </p:grpSpPr>
          <p:sp>
            <p:nvSpPr>
              <p:cNvPr id="22" name="Bent-Up Arrow 21"/>
              <p:cNvSpPr/>
              <p:nvPr/>
            </p:nvSpPr>
            <p:spPr>
              <a:xfrm flipV="1">
                <a:off x="7090464" y="2238048"/>
                <a:ext cx="890351" cy="1353130"/>
              </a:xfrm>
              <a:prstGeom prst="bentUpArrow">
                <a:avLst>
                  <a:gd name="adj1" fmla="val 23702"/>
                  <a:gd name="adj2" fmla="val 25000"/>
                  <a:gd name="adj3" fmla="val 25000"/>
                </a:avLst>
              </a:prstGeom>
              <a:solidFill>
                <a:srgbClr val="E0E0E0">
                  <a:alpha val="75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ounded Rectangle 22"/>
              <p:cNvSpPr/>
              <p:nvPr/>
            </p:nvSpPr>
            <p:spPr>
              <a:xfrm>
                <a:off x="6854135" y="3591178"/>
                <a:ext cx="1946965" cy="777359"/>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6776486" y="3678768"/>
                <a:ext cx="2049666" cy="553998"/>
              </a:xfrm>
              <a:prstGeom prst="rect">
                <a:avLst/>
              </a:prstGeom>
              <a:noFill/>
            </p:spPr>
            <p:txBody>
              <a:bodyPr wrap="square" rtlCol="0">
                <a:spAutoFit/>
              </a:bodyPr>
              <a:lstStyle/>
              <a:p>
                <a:pPr algn="ctr"/>
                <a:r>
                  <a:rPr lang="en-US" sz="1500" dirty="0"/>
                  <a:t>Interaction with the external environment</a:t>
                </a:r>
              </a:p>
            </p:txBody>
          </p:sp>
        </p:grpSp>
        <p:grpSp>
          <p:nvGrpSpPr>
            <p:cNvPr id="25" name="Group 24"/>
            <p:cNvGrpSpPr/>
            <p:nvPr/>
          </p:nvGrpSpPr>
          <p:grpSpPr>
            <a:xfrm>
              <a:off x="2417482" y="1973377"/>
              <a:ext cx="2171699" cy="3084030"/>
              <a:chOff x="1017752" y="2456282"/>
              <a:chExt cx="2171699" cy="3084030"/>
            </a:xfrm>
          </p:grpSpPr>
          <p:sp>
            <p:nvSpPr>
              <p:cNvPr id="26" name="Bent-Up Arrow 25"/>
              <p:cNvSpPr/>
              <p:nvPr/>
            </p:nvSpPr>
            <p:spPr>
              <a:xfrm flipH="1">
                <a:off x="1398750" y="4741944"/>
                <a:ext cx="1790701" cy="798368"/>
              </a:xfrm>
              <a:prstGeom prst="bentUpArrow">
                <a:avLst>
                  <a:gd name="adj1" fmla="val 24710"/>
                  <a:gd name="adj2" fmla="val 25000"/>
                  <a:gd name="adj3" fmla="val 25000"/>
                </a:avLst>
              </a:prstGeom>
              <a:solidFill>
                <a:srgbClr val="E0E0E0">
                  <a:alpha val="75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ounded Rectangle 26"/>
              <p:cNvSpPr/>
              <p:nvPr/>
            </p:nvSpPr>
            <p:spPr>
              <a:xfrm>
                <a:off x="1017753" y="3884204"/>
                <a:ext cx="1422728" cy="857740"/>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27"/>
              <p:cNvSpPr txBox="1"/>
              <p:nvPr/>
            </p:nvSpPr>
            <p:spPr>
              <a:xfrm>
                <a:off x="1017752" y="3884204"/>
                <a:ext cx="1422728" cy="784830"/>
              </a:xfrm>
              <a:prstGeom prst="rect">
                <a:avLst/>
              </a:prstGeom>
              <a:noFill/>
              <a:ln>
                <a:noFill/>
              </a:ln>
            </p:spPr>
            <p:txBody>
              <a:bodyPr wrap="square" rtlCol="0">
                <a:spAutoFit/>
              </a:bodyPr>
              <a:lstStyle/>
              <a:p>
                <a:pPr algn="ctr"/>
                <a:r>
                  <a:rPr lang="en-US" sz="1500" dirty="0"/>
                  <a:t>Equations of motion of the beam particles</a:t>
                </a:r>
              </a:p>
            </p:txBody>
          </p:sp>
          <p:sp>
            <p:nvSpPr>
              <p:cNvPr id="29" name="Bent-Up Arrow 28"/>
              <p:cNvSpPr/>
              <p:nvPr/>
            </p:nvSpPr>
            <p:spPr>
              <a:xfrm rot="5400000" flipH="1">
                <a:off x="1029622" y="2825410"/>
                <a:ext cx="1427922" cy="689666"/>
              </a:xfrm>
              <a:prstGeom prst="bentUpArrow">
                <a:avLst>
                  <a:gd name="adj1" fmla="val 23702"/>
                  <a:gd name="adj2" fmla="val 25000"/>
                  <a:gd name="adj3" fmla="val 25000"/>
                </a:avLst>
              </a:prstGeom>
              <a:solidFill>
                <a:srgbClr val="E0E0E0">
                  <a:alpha val="75000"/>
                </a:srgbClr>
              </a:solidFill>
              <a:ln>
                <a:solidFill>
                  <a:srgbClr val="0055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0" name="Group 29"/>
            <p:cNvGrpSpPr/>
            <p:nvPr/>
          </p:nvGrpSpPr>
          <p:grpSpPr>
            <a:xfrm>
              <a:off x="4589181" y="4137453"/>
              <a:ext cx="4649045" cy="1587562"/>
              <a:chOff x="3189451" y="4620358"/>
              <a:chExt cx="4572412" cy="1587562"/>
            </a:xfrm>
          </p:grpSpPr>
          <p:grpSp>
            <p:nvGrpSpPr>
              <p:cNvPr id="31" name="Group 40"/>
              <p:cNvGrpSpPr/>
              <p:nvPr/>
            </p:nvGrpSpPr>
            <p:grpSpPr>
              <a:xfrm>
                <a:off x="3189451" y="4620358"/>
                <a:ext cx="4572412" cy="1587562"/>
                <a:chOff x="3200399" y="4357589"/>
                <a:chExt cx="4572412" cy="1587562"/>
              </a:xfrm>
            </p:grpSpPr>
            <p:sp>
              <p:nvSpPr>
                <p:cNvPr id="34" name="Bent-Up Arrow 33"/>
                <p:cNvSpPr/>
                <p:nvPr/>
              </p:nvSpPr>
              <p:spPr>
                <a:xfrm rot="5400000" flipV="1">
                  <a:off x="6473636" y="4065694"/>
                  <a:ext cx="985382" cy="1612968"/>
                </a:xfrm>
                <a:prstGeom prst="bentUpArrow">
                  <a:avLst>
                    <a:gd name="adj1" fmla="val 22299"/>
                    <a:gd name="adj2" fmla="val 25000"/>
                    <a:gd name="adj3" fmla="val 25000"/>
                  </a:avLst>
                </a:prstGeom>
                <a:solidFill>
                  <a:srgbClr val="E0E0E0">
                    <a:alpha val="75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ounded Rectangle 34"/>
                <p:cNvSpPr/>
                <p:nvPr/>
              </p:nvSpPr>
              <p:spPr>
                <a:xfrm>
                  <a:off x="3200399" y="4357589"/>
                  <a:ext cx="2975665" cy="1587562"/>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32" name="Picture 31" descr="latex-image-1.pdf"/>
              <p:cNvPicPr>
                <a:picLocks noChangeAspect="1"/>
              </p:cNvPicPr>
              <p:nvPr/>
            </p:nvPicPr>
            <p:blipFill>
              <a:blip r:embed="rId3"/>
              <a:stretch>
                <a:fillRect/>
              </a:stretch>
            </p:blipFill>
            <p:spPr>
              <a:xfrm>
                <a:off x="4217732" y="4740793"/>
                <a:ext cx="902687" cy="540000"/>
              </a:xfrm>
              <a:prstGeom prst="rect">
                <a:avLst/>
              </a:prstGeom>
            </p:spPr>
          </p:pic>
          <p:sp>
            <p:nvSpPr>
              <p:cNvPr id="33" name="TextBox 32"/>
              <p:cNvSpPr txBox="1"/>
              <p:nvPr/>
            </p:nvSpPr>
            <p:spPr>
              <a:xfrm>
                <a:off x="3317309" y="5342972"/>
                <a:ext cx="2823264" cy="784830"/>
              </a:xfrm>
              <a:prstGeom prst="rect">
                <a:avLst/>
              </a:prstGeom>
              <a:noFill/>
            </p:spPr>
            <p:txBody>
              <a:bodyPr wrap="square" rtlCol="0">
                <a:spAutoFit/>
              </a:bodyPr>
              <a:lstStyle/>
              <a:p>
                <a:r>
                  <a:rPr lang="en-US" sz="1500" dirty="0"/>
                  <a:t>Additional electromagnetic field acting on the beam, besides RF and external magnetic fields </a:t>
                </a:r>
              </a:p>
            </p:txBody>
          </p:sp>
        </p:grpSp>
      </p:grpSp>
      <p:sp>
        <p:nvSpPr>
          <p:cNvPr id="3" name="Oval 2"/>
          <p:cNvSpPr/>
          <p:nvPr/>
        </p:nvSpPr>
        <p:spPr>
          <a:xfrm>
            <a:off x="8136000" y="1080000"/>
            <a:ext cx="2304000" cy="5040000"/>
          </a:xfrm>
          <a:prstGeom prst="ellipse">
            <a:avLst/>
          </a:prstGeom>
          <a:solidFill>
            <a:schemeClr val="accent5">
              <a:alpha val="20000"/>
            </a:schemeClr>
          </a:solidFill>
          <a:ln w="25400"/>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grpSp>
        <p:nvGrpSpPr>
          <p:cNvPr id="6" name="Group 5"/>
          <p:cNvGrpSpPr/>
          <p:nvPr/>
        </p:nvGrpSpPr>
        <p:grpSpPr>
          <a:xfrm>
            <a:off x="8424000" y="1692000"/>
            <a:ext cx="3600000" cy="3744000"/>
            <a:chOff x="9994447" y="2160000"/>
            <a:chExt cx="3600000" cy="3744000"/>
          </a:xfrm>
        </p:grpSpPr>
        <p:sp>
          <p:nvSpPr>
            <p:cNvPr id="8" name="TextBox 7"/>
            <p:cNvSpPr txBox="1"/>
            <p:nvPr/>
          </p:nvSpPr>
          <p:spPr>
            <a:xfrm>
              <a:off x="10174447" y="2160000"/>
              <a:ext cx="3240000" cy="1224000"/>
            </a:xfrm>
            <a:prstGeom prst="rect">
              <a:avLst/>
            </a:prstGeom>
            <a:solidFill>
              <a:schemeClr val="lt1">
                <a:alpha val="90000"/>
              </a:schemeClr>
            </a:solidFill>
            <a:ln w="19050"/>
          </p:spPr>
          <p:style>
            <a:lnRef idx="2">
              <a:schemeClr val="accent5"/>
            </a:lnRef>
            <a:fillRef idx="1">
              <a:schemeClr val="lt1"/>
            </a:fillRef>
            <a:effectRef idx="0">
              <a:schemeClr val="accent5"/>
            </a:effectRef>
            <a:fontRef idx="minor">
              <a:schemeClr val="dk1"/>
            </a:fontRef>
          </p:style>
          <p:txBody>
            <a:bodyPr wrap="square" rtlCol="0">
              <a:noAutofit/>
            </a:bodyPr>
            <a:lstStyle/>
            <a:p>
              <a:pPr algn="ctr"/>
              <a:r>
                <a:rPr lang="en-US" b="1" dirty="0">
                  <a:solidFill>
                    <a:schemeClr val="tx1"/>
                  </a:solidFill>
                </a:rPr>
                <a:t>Act on the right side of the loop </a:t>
              </a:r>
            </a:p>
            <a:p>
              <a:pPr algn="ctr"/>
              <a:r>
                <a:rPr lang="en-US" b="1" dirty="0">
                  <a:solidFill>
                    <a:schemeClr val="tx1"/>
                  </a:solidFill>
                  <a:sym typeface="Wingdings"/>
                </a:rPr>
                <a:t> </a:t>
              </a:r>
              <a:r>
                <a:rPr lang="en-US" b="1" dirty="0" err="1">
                  <a:solidFill>
                    <a:schemeClr val="tx1"/>
                  </a:solidFill>
                  <a:sym typeface="Wingdings"/>
                </a:rPr>
                <a:t>Minimise</a:t>
              </a:r>
              <a:r>
                <a:rPr lang="en-US" b="1" dirty="0">
                  <a:solidFill>
                    <a:schemeClr val="tx1"/>
                  </a:solidFill>
                  <a:sym typeface="Wingdings"/>
                </a:rPr>
                <a:t> the creation of EM fields potentially detrimental to the beam</a:t>
              </a:r>
              <a:endParaRPr lang="en-US" b="1" dirty="0">
                <a:solidFill>
                  <a:schemeClr val="tx1"/>
                </a:solidFill>
              </a:endParaRPr>
            </a:p>
          </p:txBody>
        </p:sp>
        <p:sp>
          <p:nvSpPr>
            <p:cNvPr id="9" name="Down Arrow 8"/>
            <p:cNvSpPr/>
            <p:nvPr/>
          </p:nvSpPr>
          <p:spPr>
            <a:xfrm>
              <a:off x="11434447" y="3600000"/>
              <a:ext cx="720000" cy="936000"/>
            </a:xfrm>
            <a:prstGeom prst="downArrow">
              <a:avLst/>
            </a:prstGeom>
            <a:solidFill>
              <a:schemeClr val="lt1">
                <a:alpha val="90000"/>
              </a:schemeClr>
            </a:solidFill>
            <a:ln w="19050"/>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37" name="TextBox 36"/>
            <p:cNvSpPr txBox="1"/>
            <p:nvPr/>
          </p:nvSpPr>
          <p:spPr>
            <a:xfrm>
              <a:off x="9994447" y="4680000"/>
              <a:ext cx="3600000" cy="1224000"/>
            </a:xfrm>
            <a:prstGeom prst="rect">
              <a:avLst/>
            </a:prstGeom>
            <a:solidFill>
              <a:schemeClr val="lt1">
                <a:alpha val="90000"/>
              </a:schemeClr>
            </a:solidFill>
            <a:ln w="19050"/>
          </p:spPr>
          <p:style>
            <a:lnRef idx="2">
              <a:schemeClr val="accent5"/>
            </a:lnRef>
            <a:fillRef idx="1">
              <a:schemeClr val="lt1"/>
            </a:fillRef>
            <a:effectRef idx="0">
              <a:schemeClr val="accent5"/>
            </a:effectRef>
            <a:fontRef idx="minor">
              <a:schemeClr val="dk1"/>
            </a:fontRef>
          </p:style>
          <p:txBody>
            <a:bodyPr wrap="square" rtlCol="0">
              <a:noAutofit/>
            </a:bodyPr>
            <a:lstStyle>
              <a:defPPr>
                <a:defRPr lang="en-US"/>
              </a:defPPr>
              <a:lvl1pPr algn="ctr">
                <a:defRPr>
                  <a:solidFill>
                    <a:schemeClr val="tx1"/>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b="1" dirty="0"/>
                <a:t>This will translate eventually into reducing/controlling/</a:t>
              </a:r>
              <a:r>
                <a:rPr lang="en-US" b="1" dirty="0" err="1"/>
                <a:t>optimising</a:t>
              </a:r>
              <a:r>
                <a:rPr lang="en-US" b="1" dirty="0"/>
                <a:t> the impedance of the single components of an accelerator ring</a:t>
              </a:r>
            </a:p>
          </p:txBody>
        </p:sp>
      </p:grpSp>
    </p:spTree>
    <p:custDataLst>
      <p:tags r:id="rId1"/>
    </p:custDataLst>
    <p:extLst>
      <p:ext uri="{BB962C8B-B14F-4D97-AF65-F5344CB8AC3E}">
        <p14:creationId xmlns:p14="http://schemas.microsoft.com/office/powerpoint/2010/main" val="116139191"/>
      </p:ext>
    </p:extLst>
  </p:cSld>
  <p:clrMapOvr>
    <a:masterClrMapping/>
  </p:clrMapOvr>
  <mc:AlternateContent xmlns:mc="http://schemas.openxmlformats.org/markup-compatibility/2006" xmlns:p14="http://schemas.microsoft.com/office/powerpoint/2010/main">
    <mc:Choice Requires="p14">
      <p:transition spd="med" p14:dur="700" advTm="49275">
        <p:fade/>
      </p:transition>
    </mc:Choice>
    <mc:Fallback xmlns="">
      <p:transition spd="med" advTm="49275">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 instability loop – </a:t>
            </a:r>
            <a:r>
              <a:rPr lang="en-US" dirty="0">
                <a:sym typeface="Wingdings"/>
              </a:rPr>
              <a:t>knobs to preserve beam stability</a:t>
            </a:r>
            <a:r>
              <a:rPr lang="mr-IN" dirty="0">
                <a:sym typeface="Wingdings"/>
              </a:rPr>
              <a:t>…</a:t>
            </a:r>
            <a:endParaRPr lang="en-US" dirty="0"/>
          </a:p>
        </p:txBody>
      </p:sp>
      <p:sp>
        <p:nvSpPr>
          <p:cNvPr id="38" name="Date Placeholder 3"/>
          <p:cNvSpPr>
            <a:spLocks noGrp="1"/>
          </p:cNvSpPr>
          <p:nvPr>
            <p:ph type="dt" sz="half" idx="10"/>
          </p:nvPr>
        </p:nvSpPr>
        <p:spPr/>
        <p:txBody>
          <a:bodyPr/>
          <a:lstStyle/>
          <a:p>
            <a:r>
              <a:rPr lang="de-CH"/>
              <a:t>28. September 2022</a:t>
            </a:r>
            <a:endParaRPr lang="en-GB" dirty="0"/>
          </a:p>
        </p:txBody>
      </p:sp>
      <p:sp>
        <p:nvSpPr>
          <p:cNvPr id="39" name="Footer Placeholder 4"/>
          <p:cNvSpPr>
            <a:spLocks noGrp="1"/>
          </p:cNvSpPr>
          <p:nvPr>
            <p:ph type="ftr" sz="quarter" idx="11"/>
          </p:nvPr>
        </p:nvSpPr>
        <p:spPr/>
        <p:txBody>
          <a:bodyPr/>
          <a:lstStyle/>
          <a:p>
            <a:r>
              <a:rPr lang="fr-FR"/>
              <a:t>Kevin Li - Collective effects III - Kaunas</a:t>
            </a:r>
            <a:endParaRPr lang="en-GB"/>
          </a:p>
        </p:txBody>
      </p:sp>
      <p:sp>
        <p:nvSpPr>
          <p:cNvPr id="40" name="Slide Number Placeholder 5"/>
          <p:cNvSpPr>
            <a:spLocks noGrp="1"/>
          </p:cNvSpPr>
          <p:nvPr>
            <p:ph type="sldNum" sz="quarter" idx="12"/>
          </p:nvPr>
        </p:nvSpPr>
        <p:spPr/>
        <p:txBody>
          <a:bodyPr/>
          <a:lstStyle/>
          <a:p>
            <a:fld id="{2E081447-C3CE-9F4F-A689-9A72CAFF10CA}" type="slidenum">
              <a:rPr lang="en-US" smtClean="0"/>
              <a:pPr/>
              <a:t>47</a:t>
            </a:fld>
            <a:endParaRPr lang="en-US"/>
          </a:p>
        </p:txBody>
      </p:sp>
      <p:grpSp>
        <p:nvGrpSpPr>
          <p:cNvPr id="5" name="Group 4"/>
          <p:cNvGrpSpPr>
            <a:grpSpLocks noChangeAspect="1"/>
          </p:cNvGrpSpPr>
          <p:nvPr/>
        </p:nvGrpSpPr>
        <p:grpSpPr>
          <a:xfrm>
            <a:off x="1776000" y="900000"/>
            <a:ext cx="8640000" cy="4855320"/>
            <a:chOff x="2417482" y="1343172"/>
            <a:chExt cx="7797451" cy="4381843"/>
          </a:xfrm>
        </p:grpSpPr>
        <p:grpSp>
          <p:nvGrpSpPr>
            <p:cNvPr id="7" name="Group 6"/>
            <p:cNvGrpSpPr/>
            <p:nvPr/>
          </p:nvGrpSpPr>
          <p:grpSpPr>
            <a:xfrm>
              <a:off x="3487907" y="1343172"/>
              <a:ext cx="4991100" cy="1587199"/>
              <a:chOff x="1963907" y="1343171"/>
              <a:chExt cx="4991100" cy="1587199"/>
            </a:xfrm>
          </p:grpSpPr>
          <p:sp>
            <p:nvSpPr>
              <p:cNvPr id="36" name="Rounded Rectangle 35"/>
              <p:cNvSpPr/>
              <p:nvPr/>
            </p:nvSpPr>
            <p:spPr>
              <a:xfrm>
                <a:off x="1963907" y="1343171"/>
                <a:ext cx="4991100" cy="1587199"/>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2078446" y="1888342"/>
                <a:ext cx="685800" cy="152400"/>
              </a:xfrm>
              <a:prstGeom prst="ellips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2916646" y="1888342"/>
                <a:ext cx="685800" cy="152400"/>
              </a:xfrm>
              <a:prstGeom prst="ellips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3754846" y="1888342"/>
                <a:ext cx="685800" cy="152400"/>
              </a:xfrm>
              <a:prstGeom prst="ellips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p:nvCxnSpPr>
            <p:spPr>
              <a:xfrm>
                <a:off x="4552185" y="1973377"/>
                <a:ext cx="1295400" cy="1588"/>
              </a:xfrm>
              <a:prstGeom prst="line">
                <a:avLst/>
              </a:prstGeom>
              <a:solidFill>
                <a:srgbClr val="C3D69B"/>
              </a:solidFill>
              <a:ln w="25400" cap="flat" cmpd="sng" algn="ctr">
                <a:solidFill>
                  <a:srgbClr val="0000FF"/>
                </a:solidFill>
                <a:prstDash val="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5" name="Oval 14"/>
              <p:cNvSpPr/>
              <p:nvPr/>
            </p:nvSpPr>
            <p:spPr>
              <a:xfrm>
                <a:off x="6040846" y="1898765"/>
                <a:ext cx="685800" cy="152400"/>
              </a:xfrm>
              <a:prstGeom prst="ellips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3660424" y="2552130"/>
                <a:ext cx="1752600" cy="323165"/>
              </a:xfrm>
              <a:prstGeom prst="rect">
                <a:avLst/>
              </a:prstGeom>
              <a:noFill/>
              <a:ln>
                <a:noFill/>
              </a:ln>
            </p:spPr>
            <p:txBody>
              <a:bodyPr wrap="square" rtlCol="0">
                <a:spAutoFit/>
              </a:bodyPr>
              <a:lstStyle/>
              <a:p>
                <a:r>
                  <a:rPr lang="en-US" sz="1500" dirty="0"/>
                  <a:t>Multi-bunch beam</a:t>
                </a:r>
              </a:p>
            </p:txBody>
          </p:sp>
          <p:cxnSp>
            <p:nvCxnSpPr>
              <p:cNvPr id="17" name="Straight Connector 16"/>
              <p:cNvCxnSpPr/>
              <p:nvPr/>
            </p:nvCxnSpPr>
            <p:spPr>
              <a:xfrm>
                <a:off x="2070509" y="2450188"/>
                <a:ext cx="4713138" cy="1588"/>
              </a:xfrm>
              <a:prstGeom prst="line">
                <a:avLst/>
              </a:prstGeom>
              <a:solidFill>
                <a:srgbClr val="C3D69B"/>
              </a:solidFill>
              <a:ln>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2070509" y="1498295"/>
                <a:ext cx="4713138" cy="1588"/>
              </a:xfrm>
              <a:prstGeom prst="line">
                <a:avLst/>
              </a:prstGeom>
              <a:solidFill>
                <a:srgbClr val="C3D69B"/>
              </a:solidFill>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2908709" y="2586596"/>
                <a:ext cx="3699569" cy="1588"/>
              </a:xfrm>
              <a:prstGeom prst="straightConnector1">
                <a:avLst/>
              </a:prstGeom>
              <a:solidFill>
                <a:srgbClr val="C3D69B"/>
              </a:solidFill>
              <a:ln w="19050" cap="flat" cmpd="sng" algn="ctr">
                <a:solidFill>
                  <a:schemeClr val="tx1"/>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6264269" y="2552130"/>
                <a:ext cx="651565" cy="323165"/>
              </a:xfrm>
              <a:prstGeom prst="rect">
                <a:avLst/>
              </a:prstGeom>
              <a:noFill/>
              <a:ln>
                <a:noFill/>
              </a:ln>
            </p:spPr>
            <p:txBody>
              <a:bodyPr wrap="square" rtlCol="0">
                <a:spAutoFit/>
              </a:bodyPr>
              <a:lstStyle/>
              <a:p>
                <a:r>
                  <a:rPr lang="en-US" sz="1500" dirty="0" err="1"/>
                  <a:t>s</a:t>
                </a:r>
                <a:endParaRPr lang="en-US" sz="1500" dirty="0"/>
              </a:p>
            </p:txBody>
          </p:sp>
        </p:grpSp>
        <p:grpSp>
          <p:nvGrpSpPr>
            <p:cNvPr id="21" name="Group 39"/>
            <p:cNvGrpSpPr/>
            <p:nvPr/>
          </p:nvGrpSpPr>
          <p:grpSpPr>
            <a:xfrm>
              <a:off x="8165267" y="2017913"/>
              <a:ext cx="2049666" cy="2130489"/>
              <a:chOff x="6776486" y="2238048"/>
              <a:chExt cx="2049666" cy="2130489"/>
            </a:xfrm>
          </p:grpSpPr>
          <p:sp>
            <p:nvSpPr>
              <p:cNvPr id="22" name="Bent-Up Arrow 21"/>
              <p:cNvSpPr/>
              <p:nvPr/>
            </p:nvSpPr>
            <p:spPr>
              <a:xfrm flipV="1">
                <a:off x="7090464" y="2238048"/>
                <a:ext cx="890351" cy="1353130"/>
              </a:xfrm>
              <a:prstGeom prst="bentUpArrow">
                <a:avLst>
                  <a:gd name="adj1" fmla="val 23702"/>
                  <a:gd name="adj2" fmla="val 25000"/>
                  <a:gd name="adj3" fmla="val 25000"/>
                </a:avLst>
              </a:prstGeom>
              <a:solidFill>
                <a:srgbClr val="E0E0E0">
                  <a:alpha val="75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ounded Rectangle 22"/>
              <p:cNvSpPr/>
              <p:nvPr/>
            </p:nvSpPr>
            <p:spPr>
              <a:xfrm>
                <a:off x="6854135" y="3591178"/>
                <a:ext cx="1946965" cy="777359"/>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6776486" y="3678768"/>
                <a:ext cx="2049666" cy="553998"/>
              </a:xfrm>
              <a:prstGeom prst="rect">
                <a:avLst/>
              </a:prstGeom>
              <a:noFill/>
            </p:spPr>
            <p:txBody>
              <a:bodyPr wrap="square" rtlCol="0">
                <a:spAutoFit/>
              </a:bodyPr>
              <a:lstStyle/>
              <a:p>
                <a:pPr algn="ctr"/>
                <a:r>
                  <a:rPr lang="en-US" sz="1500" dirty="0"/>
                  <a:t>Interaction with the external environment</a:t>
                </a:r>
              </a:p>
            </p:txBody>
          </p:sp>
        </p:grpSp>
        <p:grpSp>
          <p:nvGrpSpPr>
            <p:cNvPr id="25" name="Group 24"/>
            <p:cNvGrpSpPr/>
            <p:nvPr/>
          </p:nvGrpSpPr>
          <p:grpSpPr>
            <a:xfrm>
              <a:off x="2417482" y="1973377"/>
              <a:ext cx="2171699" cy="3084030"/>
              <a:chOff x="1017752" y="2456282"/>
              <a:chExt cx="2171699" cy="3084030"/>
            </a:xfrm>
          </p:grpSpPr>
          <p:sp>
            <p:nvSpPr>
              <p:cNvPr id="26" name="Bent-Up Arrow 25"/>
              <p:cNvSpPr/>
              <p:nvPr/>
            </p:nvSpPr>
            <p:spPr>
              <a:xfrm flipH="1">
                <a:off x="1398750" y="4741944"/>
                <a:ext cx="1790701" cy="798368"/>
              </a:xfrm>
              <a:prstGeom prst="bentUpArrow">
                <a:avLst>
                  <a:gd name="adj1" fmla="val 24710"/>
                  <a:gd name="adj2" fmla="val 25000"/>
                  <a:gd name="adj3" fmla="val 25000"/>
                </a:avLst>
              </a:prstGeom>
              <a:solidFill>
                <a:srgbClr val="E0E0E0">
                  <a:alpha val="75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ounded Rectangle 26"/>
              <p:cNvSpPr/>
              <p:nvPr/>
            </p:nvSpPr>
            <p:spPr>
              <a:xfrm>
                <a:off x="1017753" y="3884204"/>
                <a:ext cx="1422728" cy="857740"/>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27"/>
              <p:cNvSpPr txBox="1"/>
              <p:nvPr/>
            </p:nvSpPr>
            <p:spPr>
              <a:xfrm>
                <a:off x="1017752" y="3884204"/>
                <a:ext cx="1422728" cy="784830"/>
              </a:xfrm>
              <a:prstGeom prst="rect">
                <a:avLst/>
              </a:prstGeom>
              <a:noFill/>
              <a:ln>
                <a:noFill/>
              </a:ln>
            </p:spPr>
            <p:txBody>
              <a:bodyPr wrap="square" rtlCol="0">
                <a:spAutoFit/>
              </a:bodyPr>
              <a:lstStyle/>
              <a:p>
                <a:pPr algn="ctr"/>
                <a:r>
                  <a:rPr lang="en-US" sz="1500" dirty="0"/>
                  <a:t>Equations of motion of the beam particles</a:t>
                </a:r>
              </a:p>
            </p:txBody>
          </p:sp>
          <p:sp>
            <p:nvSpPr>
              <p:cNvPr id="29" name="Bent-Up Arrow 28"/>
              <p:cNvSpPr/>
              <p:nvPr/>
            </p:nvSpPr>
            <p:spPr>
              <a:xfrm rot="5400000" flipH="1">
                <a:off x="1029622" y="2825410"/>
                <a:ext cx="1427922" cy="689666"/>
              </a:xfrm>
              <a:prstGeom prst="bentUpArrow">
                <a:avLst>
                  <a:gd name="adj1" fmla="val 23702"/>
                  <a:gd name="adj2" fmla="val 25000"/>
                  <a:gd name="adj3" fmla="val 25000"/>
                </a:avLst>
              </a:prstGeom>
              <a:solidFill>
                <a:srgbClr val="E0E0E0">
                  <a:alpha val="75000"/>
                </a:srgbClr>
              </a:solidFill>
              <a:ln>
                <a:solidFill>
                  <a:srgbClr val="0055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0" name="Group 29"/>
            <p:cNvGrpSpPr/>
            <p:nvPr/>
          </p:nvGrpSpPr>
          <p:grpSpPr>
            <a:xfrm>
              <a:off x="4589181" y="4137453"/>
              <a:ext cx="4649045" cy="1587562"/>
              <a:chOff x="3189451" y="4620358"/>
              <a:chExt cx="4572412" cy="1587562"/>
            </a:xfrm>
          </p:grpSpPr>
          <p:grpSp>
            <p:nvGrpSpPr>
              <p:cNvPr id="31" name="Group 40"/>
              <p:cNvGrpSpPr/>
              <p:nvPr/>
            </p:nvGrpSpPr>
            <p:grpSpPr>
              <a:xfrm>
                <a:off x="3189451" y="4620358"/>
                <a:ext cx="4572412" cy="1587562"/>
                <a:chOff x="3200399" y="4357589"/>
                <a:chExt cx="4572412" cy="1587562"/>
              </a:xfrm>
            </p:grpSpPr>
            <p:sp>
              <p:nvSpPr>
                <p:cNvPr id="34" name="Bent-Up Arrow 33"/>
                <p:cNvSpPr/>
                <p:nvPr/>
              </p:nvSpPr>
              <p:spPr>
                <a:xfrm rot="5400000" flipV="1">
                  <a:off x="6473636" y="4065694"/>
                  <a:ext cx="985382" cy="1612968"/>
                </a:xfrm>
                <a:prstGeom prst="bentUpArrow">
                  <a:avLst>
                    <a:gd name="adj1" fmla="val 22299"/>
                    <a:gd name="adj2" fmla="val 25000"/>
                    <a:gd name="adj3" fmla="val 25000"/>
                  </a:avLst>
                </a:prstGeom>
                <a:solidFill>
                  <a:srgbClr val="E0E0E0">
                    <a:alpha val="75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ounded Rectangle 34"/>
                <p:cNvSpPr/>
                <p:nvPr/>
              </p:nvSpPr>
              <p:spPr>
                <a:xfrm>
                  <a:off x="3200399" y="4357589"/>
                  <a:ext cx="2975665" cy="1587562"/>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32" name="Picture 31" descr="latex-image-1.pdf"/>
              <p:cNvPicPr>
                <a:picLocks noChangeAspect="1"/>
              </p:cNvPicPr>
              <p:nvPr/>
            </p:nvPicPr>
            <p:blipFill>
              <a:blip r:embed="rId3"/>
              <a:stretch>
                <a:fillRect/>
              </a:stretch>
            </p:blipFill>
            <p:spPr>
              <a:xfrm>
                <a:off x="4217732" y="4740793"/>
                <a:ext cx="902687" cy="540000"/>
              </a:xfrm>
              <a:prstGeom prst="rect">
                <a:avLst/>
              </a:prstGeom>
            </p:spPr>
          </p:pic>
          <p:sp>
            <p:nvSpPr>
              <p:cNvPr id="33" name="TextBox 32"/>
              <p:cNvSpPr txBox="1"/>
              <p:nvPr/>
            </p:nvSpPr>
            <p:spPr>
              <a:xfrm>
                <a:off x="3317309" y="5342972"/>
                <a:ext cx="2823264" cy="784830"/>
              </a:xfrm>
              <a:prstGeom prst="rect">
                <a:avLst/>
              </a:prstGeom>
              <a:noFill/>
            </p:spPr>
            <p:txBody>
              <a:bodyPr wrap="square" rtlCol="0">
                <a:spAutoFit/>
              </a:bodyPr>
              <a:lstStyle/>
              <a:p>
                <a:r>
                  <a:rPr lang="en-US" sz="1500" dirty="0"/>
                  <a:t>Additional electromagnetic field acting on the beam, besides RF and external magnetic fields </a:t>
                </a:r>
              </a:p>
            </p:txBody>
          </p:sp>
        </p:grpSp>
      </p:grpSp>
      <p:sp>
        <p:nvSpPr>
          <p:cNvPr id="3" name="Oval 2"/>
          <p:cNvSpPr/>
          <p:nvPr/>
        </p:nvSpPr>
        <p:spPr>
          <a:xfrm>
            <a:off x="1404000" y="1080000"/>
            <a:ext cx="2304000" cy="5040000"/>
          </a:xfrm>
          <a:prstGeom prst="ellipse">
            <a:avLst/>
          </a:prstGeom>
          <a:solidFill>
            <a:schemeClr val="accent4">
              <a:alpha val="2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grpSp>
        <p:nvGrpSpPr>
          <p:cNvPr id="6" name="Group 5"/>
          <p:cNvGrpSpPr/>
          <p:nvPr/>
        </p:nvGrpSpPr>
        <p:grpSpPr>
          <a:xfrm>
            <a:off x="180000" y="1692000"/>
            <a:ext cx="3600000" cy="3492000"/>
            <a:chOff x="9994447" y="2160000"/>
            <a:chExt cx="3600000" cy="3492000"/>
          </a:xfrm>
        </p:grpSpPr>
        <p:sp>
          <p:nvSpPr>
            <p:cNvPr id="8" name="TextBox 7"/>
            <p:cNvSpPr txBox="1"/>
            <p:nvPr/>
          </p:nvSpPr>
          <p:spPr>
            <a:xfrm>
              <a:off x="10174447" y="2160000"/>
              <a:ext cx="3240000" cy="936000"/>
            </a:xfrm>
            <a:prstGeom prst="rect">
              <a:avLst/>
            </a:prstGeom>
            <a:solidFill>
              <a:schemeClr val="lt1">
                <a:alpha val="90000"/>
              </a:schemeClr>
            </a:solidFill>
            <a:ln w="19050">
              <a:solidFill>
                <a:schemeClr val="accent4"/>
              </a:solidFill>
            </a:ln>
          </p:spPr>
          <p:style>
            <a:lnRef idx="2">
              <a:schemeClr val="accent5"/>
            </a:lnRef>
            <a:fillRef idx="1">
              <a:schemeClr val="lt1"/>
            </a:fillRef>
            <a:effectRef idx="0">
              <a:schemeClr val="accent5"/>
            </a:effectRef>
            <a:fontRef idx="minor">
              <a:schemeClr val="dk1"/>
            </a:fontRef>
          </p:style>
          <p:txBody>
            <a:bodyPr wrap="square" rtlCol="0">
              <a:noAutofit/>
            </a:bodyPr>
            <a:lstStyle/>
            <a:p>
              <a:pPr algn="ctr"/>
              <a:r>
                <a:rPr lang="en-US" b="1" dirty="0">
                  <a:solidFill>
                    <a:schemeClr val="tx1"/>
                  </a:solidFill>
                </a:rPr>
                <a:t>Act on the left side of the loop </a:t>
              </a:r>
            </a:p>
            <a:p>
              <a:pPr algn="ctr"/>
              <a:r>
                <a:rPr lang="en-US" b="1" dirty="0">
                  <a:solidFill>
                    <a:schemeClr val="tx1"/>
                  </a:solidFill>
                  <a:sym typeface="Wingdings" panose="05000000000000000000" pitchFamily="2" charset="2"/>
                </a:rPr>
                <a:t></a:t>
              </a:r>
              <a:r>
                <a:rPr lang="en-US" b="1" dirty="0">
                  <a:solidFill>
                    <a:schemeClr val="tx1"/>
                  </a:solidFill>
                </a:rPr>
                <a:t> Introduce </a:t>
              </a:r>
              <a:r>
                <a:rPr lang="en-US" b="1" dirty="0" err="1">
                  <a:solidFill>
                    <a:schemeClr val="tx1"/>
                  </a:solidFill>
                </a:rPr>
                <a:t>stabilising</a:t>
              </a:r>
              <a:r>
                <a:rPr lang="en-US" b="1" dirty="0">
                  <a:solidFill>
                    <a:schemeClr val="tx1"/>
                  </a:solidFill>
                </a:rPr>
                <a:t> terms in the equations of motion</a:t>
              </a:r>
            </a:p>
          </p:txBody>
        </p:sp>
        <p:sp>
          <p:nvSpPr>
            <p:cNvPr id="9" name="Down Arrow 8"/>
            <p:cNvSpPr/>
            <p:nvPr/>
          </p:nvSpPr>
          <p:spPr>
            <a:xfrm>
              <a:off x="11434447" y="3312000"/>
              <a:ext cx="720000" cy="936000"/>
            </a:xfrm>
            <a:prstGeom prst="downArrow">
              <a:avLst/>
            </a:prstGeom>
            <a:solidFill>
              <a:schemeClr val="lt1">
                <a:alpha val="90000"/>
              </a:schemeClr>
            </a:solidFill>
            <a:ln w="19050">
              <a:solidFill>
                <a:schemeClr val="accent4"/>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37" name="TextBox 36"/>
            <p:cNvSpPr txBox="1"/>
            <p:nvPr/>
          </p:nvSpPr>
          <p:spPr>
            <a:xfrm>
              <a:off x="9994447" y="4392000"/>
              <a:ext cx="3600000" cy="1260000"/>
            </a:xfrm>
            <a:prstGeom prst="rect">
              <a:avLst/>
            </a:prstGeom>
            <a:solidFill>
              <a:schemeClr val="lt1">
                <a:alpha val="90000"/>
              </a:schemeClr>
            </a:solidFill>
            <a:ln w="19050">
              <a:solidFill>
                <a:schemeClr val="accent4"/>
              </a:solidFill>
            </a:ln>
          </p:spPr>
          <p:style>
            <a:lnRef idx="2">
              <a:schemeClr val="accent5"/>
            </a:lnRef>
            <a:fillRef idx="1">
              <a:schemeClr val="lt1"/>
            </a:fillRef>
            <a:effectRef idx="0">
              <a:schemeClr val="accent5"/>
            </a:effectRef>
            <a:fontRef idx="minor">
              <a:schemeClr val="dk1"/>
            </a:fontRef>
          </p:style>
          <p:txBody>
            <a:bodyPr wrap="square" rtlCol="0">
              <a:noAutofit/>
            </a:bodyPr>
            <a:lstStyle>
              <a:defPPr>
                <a:defRPr lang="en-US"/>
              </a:defPPr>
              <a:lvl1pPr algn="ctr">
                <a:defRPr>
                  <a:solidFill>
                    <a:schemeClr val="tx1"/>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b="1" dirty="0"/>
                <a:t>This will translate eventually adding cooling/damping terms or nonlinear driving terms that can provide </a:t>
              </a:r>
              <a:r>
                <a:rPr lang="en-US" b="1" dirty="0" err="1"/>
                <a:t>stabilisation</a:t>
              </a:r>
              <a:r>
                <a:rPr lang="en-US" b="1" dirty="0"/>
                <a:t> of the system</a:t>
              </a:r>
            </a:p>
          </p:txBody>
        </p:sp>
      </p:grpSp>
    </p:spTree>
    <p:custDataLst>
      <p:tags r:id="rId1"/>
    </p:custDataLst>
    <p:extLst>
      <p:ext uri="{BB962C8B-B14F-4D97-AF65-F5344CB8AC3E}">
        <p14:creationId xmlns:p14="http://schemas.microsoft.com/office/powerpoint/2010/main" val="3023734149"/>
      </p:ext>
    </p:extLst>
  </p:cSld>
  <p:clrMapOvr>
    <a:masterClrMapping/>
  </p:clrMapOvr>
  <mc:AlternateContent xmlns:mc="http://schemas.openxmlformats.org/markup-compatibility/2006" xmlns:p14="http://schemas.microsoft.com/office/powerpoint/2010/main">
    <mc:Choice Requires="p14">
      <p:transition spd="med" p14:dur="700" advTm="49275">
        <p:fade/>
      </p:transition>
    </mc:Choice>
    <mc:Fallback xmlns="">
      <p:transition spd="med" advTm="49275">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 instability loop – </a:t>
            </a:r>
            <a:r>
              <a:rPr lang="en-US" dirty="0">
                <a:sym typeface="Wingdings"/>
              </a:rPr>
              <a:t>knobs to preserve beam stability</a:t>
            </a:r>
            <a:r>
              <a:rPr lang="mr-IN" dirty="0">
                <a:sym typeface="Wingdings"/>
              </a:rPr>
              <a:t>…</a:t>
            </a:r>
            <a:endParaRPr lang="en-US" dirty="0"/>
          </a:p>
        </p:txBody>
      </p:sp>
      <p:sp>
        <p:nvSpPr>
          <p:cNvPr id="38" name="Date Placeholder 3"/>
          <p:cNvSpPr>
            <a:spLocks noGrp="1"/>
          </p:cNvSpPr>
          <p:nvPr>
            <p:ph type="dt" sz="half" idx="10"/>
          </p:nvPr>
        </p:nvSpPr>
        <p:spPr/>
        <p:txBody>
          <a:bodyPr/>
          <a:lstStyle/>
          <a:p>
            <a:r>
              <a:rPr lang="de-CH"/>
              <a:t>28. September 2022</a:t>
            </a:r>
            <a:endParaRPr lang="en-GB" dirty="0"/>
          </a:p>
        </p:txBody>
      </p:sp>
      <p:sp>
        <p:nvSpPr>
          <p:cNvPr id="39" name="Footer Placeholder 4"/>
          <p:cNvSpPr>
            <a:spLocks noGrp="1"/>
          </p:cNvSpPr>
          <p:nvPr>
            <p:ph type="ftr" sz="quarter" idx="11"/>
          </p:nvPr>
        </p:nvSpPr>
        <p:spPr/>
        <p:txBody>
          <a:bodyPr/>
          <a:lstStyle/>
          <a:p>
            <a:r>
              <a:rPr lang="fr-FR"/>
              <a:t>Kevin Li - Collective effects III - Kaunas</a:t>
            </a:r>
            <a:endParaRPr lang="en-GB"/>
          </a:p>
        </p:txBody>
      </p:sp>
      <p:sp>
        <p:nvSpPr>
          <p:cNvPr id="40" name="Slide Number Placeholder 5"/>
          <p:cNvSpPr>
            <a:spLocks noGrp="1"/>
          </p:cNvSpPr>
          <p:nvPr>
            <p:ph type="sldNum" sz="quarter" idx="12"/>
          </p:nvPr>
        </p:nvSpPr>
        <p:spPr/>
        <p:txBody>
          <a:bodyPr/>
          <a:lstStyle/>
          <a:p>
            <a:fld id="{2E081447-C3CE-9F4F-A689-9A72CAFF10CA}" type="slidenum">
              <a:rPr lang="en-US" smtClean="0"/>
              <a:pPr/>
              <a:t>48</a:t>
            </a:fld>
            <a:endParaRPr lang="en-US"/>
          </a:p>
        </p:txBody>
      </p:sp>
      <p:grpSp>
        <p:nvGrpSpPr>
          <p:cNvPr id="5" name="Group 4"/>
          <p:cNvGrpSpPr>
            <a:grpSpLocks noChangeAspect="1"/>
          </p:cNvGrpSpPr>
          <p:nvPr/>
        </p:nvGrpSpPr>
        <p:grpSpPr>
          <a:xfrm>
            <a:off x="1776000" y="900000"/>
            <a:ext cx="8640000" cy="4855320"/>
            <a:chOff x="2417482" y="1343172"/>
            <a:chExt cx="7797451" cy="4381843"/>
          </a:xfrm>
        </p:grpSpPr>
        <p:grpSp>
          <p:nvGrpSpPr>
            <p:cNvPr id="7" name="Group 6"/>
            <p:cNvGrpSpPr/>
            <p:nvPr/>
          </p:nvGrpSpPr>
          <p:grpSpPr>
            <a:xfrm>
              <a:off x="3487907" y="1343172"/>
              <a:ext cx="4991100" cy="1587199"/>
              <a:chOff x="1963907" y="1343171"/>
              <a:chExt cx="4991100" cy="1587199"/>
            </a:xfrm>
          </p:grpSpPr>
          <p:sp>
            <p:nvSpPr>
              <p:cNvPr id="36" name="Rounded Rectangle 35"/>
              <p:cNvSpPr/>
              <p:nvPr/>
            </p:nvSpPr>
            <p:spPr>
              <a:xfrm>
                <a:off x="1963907" y="1343171"/>
                <a:ext cx="4991100" cy="1587199"/>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2078446" y="1888342"/>
                <a:ext cx="685800" cy="152400"/>
              </a:xfrm>
              <a:prstGeom prst="ellips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2916646" y="1888342"/>
                <a:ext cx="685800" cy="152400"/>
              </a:xfrm>
              <a:prstGeom prst="ellips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3754846" y="1888342"/>
                <a:ext cx="685800" cy="152400"/>
              </a:xfrm>
              <a:prstGeom prst="ellips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p:nvCxnSpPr>
            <p:spPr>
              <a:xfrm>
                <a:off x="4552185" y="1973377"/>
                <a:ext cx="1295400" cy="1588"/>
              </a:xfrm>
              <a:prstGeom prst="line">
                <a:avLst/>
              </a:prstGeom>
              <a:solidFill>
                <a:srgbClr val="C3D69B"/>
              </a:solidFill>
              <a:ln w="25400" cap="flat" cmpd="sng" algn="ctr">
                <a:solidFill>
                  <a:srgbClr val="0000FF"/>
                </a:solidFill>
                <a:prstDash val="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5" name="Oval 14"/>
              <p:cNvSpPr/>
              <p:nvPr/>
            </p:nvSpPr>
            <p:spPr>
              <a:xfrm>
                <a:off x="6040846" y="1898765"/>
                <a:ext cx="685800" cy="152400"/>
              </a:xfrm>
              <a:prstGeom prst="ellips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3660424" y="2552130"/>
                <a:ext cx="1752600" cy="323165"/>
              </a:xfrm>
              <a:prstGeom prst="rect">
                <a:avLst/>
              </a:prstGeom>
              <a:noFill/>
              <a:ln>
                <a:noFill/>
              </a:ln>
            </p:spPr>
            <p:txBody>
              <a:bodyPr wrap="square" rtlCol="0">
                <a:spAutoFit/>
              </a:bodyPr>
              <a:lstStyle/>
              <a:p>
                <a:r>
                  <a:rPr lang="en-US" sz="1500" dirty="0"/>
                  <a:t>Multi-bunch beam</a:t>
                </a:r>
              </a:p>
            </p:txBody>
          </p:sp>
          <p:cxnSp>
            <p:nvCxnSpPr>
              <p:cNvPr id="17" name="Straight Connector 16"/>
              <p:cNvCxnSpPr/>
              <p:nvPr/>
            </p:nvCxnSpPr>
            <p:spPr>
              <a:xfrm>
                <a:off x="2070509" y="2450188"/>
                <a:ext cx="4713138" cy="1588"/>
              </a:xfrm>
              <a:prstGeom prst="line">
                <a:avLst/>
              </a:prstGeom>
              <a:solidFill>
                <a:srgbClr val="C3D69B"/>
              </a:solidFill>
              <a:ln>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2070509" y="1498295"/>
                <a:ext cx="4713138" cy="1588"/>
              </a:xfrm>
              <a:prstGeom prst="line">
                <a:avLst/>
              </a:prstGeom>
              <a:solidFill>
                <a:srgbClr val="C3D69B"/>
              </a:solidFill>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2908709" y="2586596"/>
                <a:ext cx="3699569" cy="1588"/>
              </a:xfrm>
              <a:prstGeom prst="straightConnector1">
                <a:avLst/>
              </a:prstGeom>
              <a:solidFill>
                <a:srgbClr val="C3D69B"/>
              </a:solidFill>
              <a:ln w="19050" cap="flat" cmpd="sng" algn="ctr">
                <a:solidFill>
                  <a:schemeClr val="tx1"/>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6264269" y="2552130"/>
                <a:ext cx="651565" cy="323165"/>
              </a:xfrm>
              <a:prstGeom prst="rect">
                <a:avLst/>
              </a:prstGeom>
              <a:noFill/>
              <a:ln>
                <a:noFill/>
              </a:ln>
            </p:spPr>
            <p:txBody>
              <a:bodyPr wrap="square" rtlCol="0">
                <a:spAutoFit/>
              </a:bodyPr>
              <a:lstStyle/>
              <a:p>
                <a:r>
                  <a:rPr lang="en-US" sz="1500" dirty="0" err="1"/>
                  <a:t>s</a:t>
                </a:r>
                <a:endParaRPr lang="en-US" sz="1500" dirty="0"/>
              </a:p>
            </p:txBody>
          </p:sp>
        </p:grpSp>
        <p:grpSp>
          <p:nvGrpSpPr>
            <p:cNvPr id="21" name="Group 39"/>
            <p:cNvGrpSpPr/>
            <p:nvPr/>
          </p:nvGrpSpPr>
          <p:grpSpPr>
            <a:xfrm>
              <a:off x="8165267" y="2017913"/>
              <a:ext cx="2049666" cy="2130489"/>
              <a:chOff x="6776486" y="2238048"/>
              <a:chExt cx="2049666" cy="2130489"/>
            </a:xfrm>
          </p:grpSpPr>
          <p:sp>
            <p:nvSpPr>
              <p:cNvPr id="22" name="Bent-Up Arrow 21"/>
              <p:cNvSpPr/>
              <p:nvPr/>
            </p:nvSpPr>
            <p:spPr>
              <a:xfrm flipV="1">
                <a:off x="7090464" y="2238048"/>
                <a:ext cx="890351" cy="1353130"/>
              </a:xfrm>
              <a:prstGeom prst="bentUpArrow">
                <a:avLst>
                  <a:gd name="adj1" fmla="val 23702"/>
                  <a:gd name="adj2" fmla="val 25000"/>
                  <a:gd name="adj3" fmla="val 25000"/>
                </a:avLst>
              </a:prstGeom>
              <a:solidFill>
                <a:srgbClr val="E0E0E0">
                  <a:alpha val="75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ounded Rectangle 22"/>
              <p:cNvSpPr/>
              <p:nvPr/>
            </p:nvSpPr>
            <p:spPr>
              <a:xfrm>
                <a:off x="6854135" y="3591178"/>
                <a:ext cx="1946965" cy="777359"/>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6776486" y="3678768"/>
                <a:ext cx="2049666" cy="553998"/>
              </a:xfrm>
              <a:prstGeom prst="rect">
                <a:avLst/>
              </a:prstGeom>
              <a:noFill/>
            </p:spPr>
            <p:txBody>
              <a:bodyPr wrap="square" rtlCol="0">
                <a:spAutoFit/>
              </a:bodyPr>
              <a:lstStyle/>
              <a:p>
                <a:pPr algn="ctr"/>
                <a:r>
                  <a:rPr lang="en-US" sz="1500" dirty="0"/>
                  <a:t>Interaction with the external environment</a:t>
                </a:r>
              </a:p>
            </p:txBody>
          </p:sp>
        </p:grpSp>
        <p:grpSp>
          <p:nvGrpSpPr>
            <p:cNvPr id="25" name="Group 24"/>
            <p:cNvGrpSpPr/>
            <p:nvPr/>
          </p:nvGrpSpPr>
          <p:grpSpPr>
            <a:xfrm>
              <a:off x="2417482" y="1973377"/>
              <a:ext cx="2171699" cy="3084030"/>
              <a:chOff x="1017752" y="2456282"/>
              <a:chExt cx="2171699" cy="3084030"/>
            </a:xfrm>
          </p:grpSpPr>
          <p:sp>
            <p:nvSpPr>
              <p:cNvPr id="26" name="Bent-Up Arrow 25"/>
              <p:cNvSpPr/>
              <p:nvPr/>
            </p:nvSpPr>
            <p:spPr>
              <a:xfrm flipH="1">
                <a:off x="1398750" y="4741944"/>
                <a:ext cx="1790701" cy="798368"/>
              </a:xfrm>
              <a:prstGeom prst="bentUpArrow">
                <a:avLst>
                  <a:gd name="adj1" fmla="val 24710"/>
                  <a:gd name="adj2" fmla="val 25000"/>
                  <a:gd name="adj3" fmla="val 25000"/>
                </a:avLst>
              </a:prstGeom>
              <a:solidFill>
                <a:srgbClr val="E0E0E0">
                  <a:alpha val="75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ounded Rectangle 26"/>
              <p:cNvSpPr/>
              <p:nvPr/>
            </p:nvSpPr>
            <p:spPr>
              <a:xfrm>
                <a:off x="1017753" y="3884204"/>
                <a:ext cx="1422728" cy="857740"/>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27"/>
              <p:cNvSpPr txBox="1"/>
              <p:nvPr/>
            </p:nvSpPr>
            <p:spPr>
              <a:xfrm>
                <a:off x="1017752" y="3884204"/>
                <a:ext cx="1422728" cy="784830"/>
              </a:xfrm>
              <a:prstGeom prst="rect">
                <a:avLst/>
              </a:prstGeom>
              <a:noFill/>
              <a:ln>
                <a:noFill/>
              </a:ln>
            </p:spPr>
            <p:txBody>
              <a:bodyPr wrap="square" rtlCol="0">
                <a:spAutoFit/>
              </a:bodyPr>
              <a:lstStyle/>
              <a:p>
                <a:pPr algn="ctr"/>
                <a:r>
                  <a:rPr lang="en-US" sz="1500" dirty="0"/>
                  <a:t>Equations of motion of the beam particles</a:t>
                </a:r>
              </a:p>
            </p:txBody>
          </p:sp>
          <p:sp>
            <p:nvSpPr>
              <p:cNvPr id="29" name="Bent-Up Arrow 28"/>
              <p:cNvSpPr/>
              <p:nvPr/>
            </p:nvSpPr>
            <p:spPr>
              <a:xfrm rot="5400000" flipH="1">
                <a:off x="1029622" y="2825410"/>
                <a:ext cx="1427922" cy="689666"/>
              </a:xfrm>
              <a:prstGeom prst="bentUpArrow">
                <a:avLst>
                  <a:gd name="adj1" fmla="val 23702"/>
                  <a:gd name="adj2" fmla="val 25000"/>
                  <a:gd name="adj3" fmla="val 25000"/>
                </a:avLst>
              </a:prstGeom>
              <a:solidFill>
                <a:srgbClr val="E0E0E0">
                  <a:alpha val="75000"/>
                </a:srgbClr>
              </a:solidFill>
              <a:ln>
                <a:solidFill>
                  <a:srgbClr val="0055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0" name="Group 29"/>
            <p:cNvGrpSpPr/>
            <p:nvPr/>
          </p:nvGrpSpPr>
          <p:grpSpPr>
            <a:xfrm>
              <a:off x="4589181" y="4137453"/>
              <a:ext cx="4649045" cy="1587562"/>
              <a:chOff x="3189451" y="4620358"/>
              <a:chExt cx="4572412" cy="1587562"/>
            </a:xfrm>
          </p:grpSpPr>
          <p:grpSp>
            <p:nvGrpSpPr>
              <p:cNvPr id="31" name="Group 40"/>
              <p:cNvGrpSpPr/>
              <p:nvPr/>
            </p:nvGrpSpPr>
            <p:grpSpPr>
              <a:xfrm>
                <a:off x="3189451" y="4620358"/>
                <a:ext cx="4572412" cy="1587562"/>
                <a:chOff x="3200399" y="4357589"/>
                <a:chExt cx="4572412" cy="1587562"/>
              </a:xfrm>
            </p:grpSpPr>
            <p:sp>
              <p:nvSpPr>
                <p:cNvPr id="34" name="Bent-Up Arrow 33"/>
                <p:cNvSpPr/>
                <p:nvPr/>
              </p:nvSpPr>
              <p:spPr>
                <a:xfrm rot="5400000" flipV="1">
                  <a:off x="6473636" y="4065694"/>
                  <a:ext cx="985382" cy="1612968"/>
                </a:xfrm>
                <a:prstGeom prst="bentUpArrow">
                  <a:avLst>
                    <a:gd name="adj1" fmla="val 22299"/>
                    <a:gd name="adj2" fmla="val 25000"/>
                    <a:gd name="adj3" fmla="val 25000"/>
                  </a:avLst>
                </a:prstGeom>
                <a:solidFill>
                  <a:srgbClr val="E0E0E0">
                    <a:alpha val="75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ounded Rectangle 34"/>
                <p:cNvSpPr/>
                <p:nvPr/>
              </p:nvSpPr>
              <p:spPr>
                <a:xfrm>
                  <a:off x="3200399" y="4357589"/>
                  <a:ext cx="2975665" cy="1587562"/>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32" name="Picture 31" descr="latex-image-1.pdf"/>
              <p:cNvPicPr>
                <a:picLocks noChangeAspect="1"/>
              </p:cNvPicPr>
              <p:nvPr/>
            </p:nvPicPr>
            <p:blipFill>
              <a:blip r:embed="rId3"/>
              <a:stretch>
                <a:fillRect/>
              </a:stretch>
            </p:blipFill>
            <p:spPr>
              <a:xfrm>
                <a:off x="4217732" y="4740793"/>
                <a:ext cx="902687" cy="540000"/>
              </a:xfrm>
              <a:prstGeom prst="rect">
                <a:avLst/>
              </a:prstGeom>
            </p:spPr>
          </p:pic>
          <p:sp>
            <p:nvSpPr>
              <p:cNvPr id="33" name="TextBox 32"/>
              <p:cNvSpPr txBox="1"/>
              <p:nvPr/>
            </p:nvSpPr>
            <p:spPr>
              <a:xfrm>
                <a:off x="3317309" y="5342972"/>
                <a:ext cx="2823264" cy="784830"/>
              </a:xfrm>
              <a:prstGeom prst="rect">
                <a:avLst/>
              </a:prstGeom>
              <a:noFill/>
            </p:spPr>
            <p:txBody>
              <a:bodyPr wrap="square" rtlCol="0">
                <a:spAutoFit/>
              </a:bodyPr>
              <a:lstStyle/>
              <a:p>
                <a:r>
                  <a:rPr lang="en-US" sz="1500" dirty="0"/>
                  <a:t>Additional electromagnetic field acting on the beam, besides RF and external magnetic fields </a:t>
                </a:r>
              </a:p>
            </p:txBody>
          </p:sp>
        </p:grpSp>
      </p:grpSp>
      <p:sp>
        <p:nvSpPr>
          <p:cNvPr id="37" name="TextBox 36"/>
          <p:cNvSpPr txBox="1"/>
          <p:nvPr/>
        </p:nvSpPr>
        <p:spPr>
          <a:xfrm>
            <a:off x="4008000" y="2637000"/>
            <a:ext cx="4176000" cy="1584000"/>
          </a:xfrm>
          <a:prstGeom prst="rect">
            <a:avLst/>
          </a:prstGeom>
          <a:solidFill>
            <a:schemeClr val="lt1"/>
          </a:solidFill>
          <a:ln w="19050">
            <a:solidFill>
              <a:schemeClr val="accent1"/>
            </a:solidFill>
          </a:ln>
          <a:effectLst>
            <a:outerShdw blurRad="63500" sx="102000" sy="102000" algn="ctr"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wrap="square" rtlCol="0" anchor="ctr">
            <a:noAutofit/>
          </a:bodyPr>
          <a:lstStyle>
            <a:defPPr>
              <a:defRPr lang="en-US"/>
            </a:defPPr>
            <a:lvl1pPr algn="ctr">
              <a:defRPr>
                <a:solidFill>
                  <a:schemeClr val="tx1"/>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b="1" dirty="0"/>
              <a:t>… or we actively create another loop in which we first detect a selected moment of the beam distribution and we then kick the particles accordingly to cancel deviations from the desired steady state</a:t>
            </a:r>
          </a:p>
        </p:txBody>
      </p:sp>
      <p:sp>
        <p:nvSpPr>
          <p:cNvPr id="41" name="Curved Left Arrow 40"/>
          <p:cNvSpPr/>
          <p:nvPr/>
        </p:nvSpPr>
        <p:spPr>
          <a:xfrm>
            <a:off x="8489609" y="1990293"/>
            <a:ext cx="2880000" cy="4320000"/>
          </a:xfrm>
          <a:prstGeom prst="curvedLeftArrow">
            <a:avLst>
              <a:gd name="adj1" fmla="val 10155"/>
              <a:gd name="adj2" fmla="val 21443"/>
              <a:gd name="adj3" fmla="val 21078"/>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3" name="Rounded Rectangle 42"/>
          <p:cNvSpPr/>
          <p:nvPr/>
        </p:nvSpPr>
        <p:spPr>
          <a:xfrm>
            <a:off x="6696000" y="5580000"/>
            <a:ext cx="1800000" cy="720000"/>
          </a:xfrm>
          <a:prstGeom prst="roundRect">
            <a:avLst/>
          </a:prstGeom>
          <a:solidFill>
            <a:schemeClr val="bg1"/>
          </a:solidFill>
          <a:ln w="28575" cmpd="sng">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8F3B1B"/>
                </a:solidFill>
              </a:rPr>
              <a:t>Detect </a:t>
            </a:r>
          </a:p>
          <a:p>
            <a:pPr algn="ctr"/>
            <a:r>
              <a:rPr lang="en-US" b="1" dirty="0">
                <a:solidFill>
                  <a:srgbClr val="8F3B1B"/>
                </a:solidFill>
              </a:rPr>
              <a:t>moments</a:t>
            </a:r>
          </a:p>
        </p:txBody>
      </p:sp>
      <p:sp>
        <p:nvSpPr>
          <p:cNvPr id="45" name="Left Arrow 44"/>
          <p:cNvSpPr/>
          <p:nvPr/>
        </p:nvSpPr>
        <p:spPr>
          <a:xfrm>
            <a:off x="5040000" y="5688000"/>
            <a:ext cx="1656000" cy="504000"/>
          </a:xfrm>
          <a:prstGeom prst="leftArrow">
            <a:avLst>
              <a:gd name="adj1" fmla="val 44708"/>
              <a:gd name="adj2" fmla="val 5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Rounded Rectangle 46"/>
          <p:cNvSpPr/>
          <p:nvPr/>
        </p:nvSpPr>
        <p:spPr>
          <a:xfrm>
            <a:off x="3240000" y="5580000"/>
            <a:ext cx="1800000" cy="720000"/>
          </a:xfrm>
          <a:prstGeom prst="roundRect">
            <a:avLst/>
          </a:prstGeom>
          <a:solidFill>
            <a:schemeClr val="bg1"/>
          </a:solidFill>
          <a:ln w="28575" cmpd="sng">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8F3B1B"/>
                </a:solidFill>
              </a:rPr>
              <a:t>Kick beam particles</a:t>
            </a:r>
          </a:p>
        </p:txBody>
      </p:sp>
      <p:sp>
        <p:nvSpPr>
          <p:cNvPr id="49" name="Bent Arrow 48"/>
          <p:cNvSpPr/>
          <p:nvPr/>
        </p:nvSpPr>
        <p:spPr>
          <a:xfrm rot="16200000">
            <a:off x="1998000" y="4806000"/>
            <a:ext cx="1872000" cy="576000"/>
          </a:xfrm>
          <a:prstGeom prst="bentArrow">
            <a:avLst>
              <a:gd name="adj1" fmla="val 35558"/>
              <a:gd name="adj2" fmla="val 45978"/>
              <a:gd name="adj3" fmla="val 41765"/>
              <a:gd name="adj4" fmla="val 2286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custDataLst>
      <p:tags r:id="rId1"/>
    </p:custDataLst>
    <p:extLst>
      <p:ext uri="{BB962C8B-B14F-4D97-AF65-F5344CB8AC3E}">
        <p14:creationId xmlns:p14="http://schemas.microsoft.com/office/powerpoint/2010/main" val="2490931557"/>
      </p:ext>
    </p:extLst>
  </p:cSld>
  <p:clrMapOvr>
    <a:masterClrMapping/>
  </p:clrMapOvr>
  <mc:AlternateContent xmlns:mc="http://schemas.openxmlformats.org/markup-compatibility/2006" xmlns:p14="http://schemas.microsoft.com/office/powerpoint/2010/main">
    <mc:Choice Requires="p14">
      <p:transition spd="med" p14:dur="700" advTm="49275">
        <p:fade/>
      </p:transition>
    </mc:Choice>
    <mc:Fallback xmlns="">
      <p:transition spd="med" advTm="49275">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just">
              <a:buNone/>
            </a:pPr>
            <a:r>
              <a:rPr lang="en-US" sz="2000" dirty="0"/>
              <a:t>We have seen some examples of analytically expressible wake fields and impedances, namely </a:t>
            </a:r>
            <a:r>
              <a:rPr lang="en-US" sz="2000" b="1" dirty="0">
                <a:solidFill>
                  <a:srgbClr val="C00000"/>
                </a:solidFill>
              </a:rPr>
              <a:t>resonator and resistive wall wakes</a:t>
            </a:r>
            <a:r>
              <a:rPr lang="en-US" sz="2000" dirty="0"/>
              <a:t>. We have learned that impedances can have a </a:t>
            </a:r>
            <a:r>
              <a:rPr lang="en-US" sz="2000" b="1" dirty="0">
                <a:solidFill>
                  <a:srgbClr val="C00000"/>
                </a:solidFill>
              </a:rPr>
              <a:t>detrimental impact </a:t>
            </a:r>
            <a:r>
              <a:rPr lang="en-US" sz="2000" dirty="0"/>
              <a:t>on both the </a:t>
            </a:r>
            <a:r>
              <a:rPr lang="en-US" sz="2000" b="1" dirty="0">
                <a:solidFill>
                  <a:srgbClr val="C00000"/>
                </a:solidFill>
              </a:rPr>
              <a:t>machine environment</a:t>
            </a:r>
            <a:r>
              <a:rPr lang="en-US" sz="2000" dirty="0"/>
              <a:t> as well as </a:t>
            </a:r>
            <a:r>
              <a:rPr lang="en-US" sz="2000" b="1" dirty="0">
                <a:solidFill>
                  <a:srgbClr val="C00000"/>
                </a:solidFill>
              </a:rPr>
              <a:t>the beam itself</a:t>
            </a:r>
            <a:r>
              <a:rPr lang="en-US" sz="2000" dirty="0"/>
              <a:t>. In the first case, impedances can lead to </a:t>
            </a:r>
            <a:r>
              <a:rPr lang="en-US" sz="2000" b="1" dirty="0">
                <a:solidFill>
                  <a:srgbClr val="C00000"/>
                </a:solidFill>
              </a:rPr>
              <a:t>beam induced heating</a:t>
            </a:r>
            <a:r>
              <a:rPr lang="en-US" sz="2000" dirty="0"/>
              <a:t>, in the latter to </a:t>
            </a:r>
            <a:r>
              <a:rPr lang="en-US" sz="2000" b="1" dirty="0">
                <a:solidFill>
                  <a:srgbClr val="C00000"/>
                </a:solidFill>
              </a:rPr>
              <a:t>coherent beam instabilities</a:t>
            </a:r>
            <a:r>
              <a:rPr lang="en-US" sz="2000" dirty="0"/>
              <a:t>. </a:t>
            </a:r>
          </a:p>
          <a:p>
            <a:pPr marL="0" indent="0" algn="just">
              <a:buNone/>
            </a:pPr>
            <a:r>
              <a:rPr lang="en-US" sz="2000" dirty="0"/>
              <a:t>A careful design of machine elements to </a:t>
            </a:r>
            <a:r>
              <a:rPr lang="en-US" sz="2000" b="1" dirty="0">
                <a:solidFill>
                  <a:srgbClr val="C00000"/>
                </a:solidFill>
              </a:rPr>
              <a:t>minimize the impedance </a:t>
            </a:r>
            <a:r>
              <a:rPr lang="en-US" sz="2000" dirty="0"/>
              <a:t>is therefore necessary.</a:t>
            </a:r>
          </a:p>
          <a:p>
            <a:pPr marL="0" indent="0" algn="just">
              <a:buNone/>
            </a:pPr>
            <a:r>
              <a:rPr lang="en-US" sz="2000" dirty="0"/>
              <a:t>After having introduced the instability loop, in the next lecture we will be looking more in detail </a:t>
            </a:r>
            <a:r>
              <a:rPr lang="en-US" sz="2000" b="1" dirty="0">
                <a:solidFill>
                  <a:srgbClr val="C00000"/>
                </a:solidFill>
              </a:rPr>
              <a:t>at examples of different types of instabilities</a:t>
            </a:r>
            <a:r>
              <a:rPr lang="en-US" sz="2000" dirty="0"/>
              <a:t>.</a:t>
            </a:r>
          </a:p>
        </p:txBody>
      </p:sp>
      <p:sp>
        <p:nvSpPr>
          <p:cNvPr id="4" name="Date Placeholder 3"/>
          <p:cNvSpPr>
            <a:spLocks noGrp="1"/>
          </p:cNvSpPr>
          <p:nvPr>
            <p:ph type="dt" sz="half" idx="10"/>
          </p:nvPr>
        </p:nvSpPr>
        <p:spPr/>
        <p:txBody>
          <a:bodyPr/>
          <a:lstStyle/>
          <a:p>
            <a:r>
              <a:rPr lang="de-CH"/>
              <a:t>28. September 2022</a:t>
            </a:r>
            <a:endParaRPr lang="en-GB"/>
          </a:p>
        </p:txBody>
      </p:sp>
      <p:sp>
        <p:nvSpPr>
          <p:cNvPr id="5" name="Footer Placeholder 4"/>
          <p:cNvSpPr>
            <a:spLocks noGrp="1"/>
          </p:cNvSpPr>
          <p:nvPr>
            <p:ph type="ftr" sz="quarter" idx="11"/>
          </p:nvPr>
        </p:nvSpPr>
        <p:spPr/>
        <p:txBody>
          <a:bodyPr/>
          <a:lstStyle/>
          <a:p>
            <a:r>
              <a:rPr lang="fr-FR"/>
              <a:t>Kevin Li - Collective effects III - Kaunas</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49</a:t>
            </a:fld>
            <a:endParaRPr lang="en-GB"/>
          </a:p>
        </p:txBody>
      </p:sp>
      <p:sp>
        <p:nvSpPr>
          <p:cNvPr id="7" name="Content Placeholder 6"/>
          <p:cNvSpPr>
            <a:spLocks noGrp="1"/>
          </p:cNvSpPr>
          <p:nvPr>
            <p:ph idx="13"/>
          </p:nvPr>
        </p:nvSpPr>
        <p:spPr/>
        <p:txBody>
          <a:bodyPr/>
          <a:lstStyle/>
          <a:p>
            <a:r>
              <a:rPr lang="en-US" dirty="0"/>
              <a:t>Part 3: Wake fields and impedances – impacts</a:t>
            </a:r>
          </a:p>
          <a:p>
            <a:pPr lvl="1">
              <a:buFont typeface="Courier New" panose="02070309020205020404" pitchFamily="49" charset="0"/>
              <a:buChar char="o"/>
            </a:pPr>
            <a:endParaRPr lang="en-US" dirty="0"/>
          </a:p>
          <a:p>
            <a:pPr lvl="1">
              <a:buFont typeface="Courier New" panose="02070309020205020404" pitchFamily="49" charset="0"/>
              <a:buChar char="o"/>
            </a:pPr>
            <a:r>
              <a:rPr lang="en-US" dirty="0"/>
              <a:t>Concept of wake fields</a:t>
            </a:r>
          </a:p>
          <a:p>
            <a:pPr lvl="1">
              <a:buFont typeface="Courier New" panose="02070309020205020404" pitchFamily="49" charset="0"/>
              <a:buChar char="o"/>
            </a:pPr>
            <a:r>
              <a:rPr lang="en-US" dirty="0"/>
              <a:t>Longitudinal and transverse wake fields and impedances</a:t>
            </a:r>
          </a:p>
          <a:p>
            <a:pPr lvl="1">
              <a:buFont typeface="Courier New" panose="02070309020205020404" pitchFamily="49" charset="0"/>
              <a:buChar char="o"/>
            </a:pPr>
            <a:r>
              <a:rPr lang="en-US" dirty="0"/>
              <a:t>Impact of wake fields and impedance on the accelerator environment</a:t>
            </a:r>
          </a:p>
          <a:p>
            <a:pPr lvl="1">
              <a:buFont typeface="Courier New" panose="02070309020205020404" pitchFamily="49" charset="0"/>
              <a:buChar char="o"/>
            </a:pPr>
            <a:r>
              <a:rPr lang="en-US" dirty="0"/>
              <a:t>Description of a coherent beam instability and the instability loop</a:t>
            </a:r>
          </a:p>
        </p:txBody>
      </p:sp>
    </p:spTree>
    <p:extLst>
      <p:ext uri="{BB962C8B-B14F-4D97-AF65-F5344CB8AC3E}">
        <p14:creationId xmlns:p14="http://schemas.microsoft.com/office/powerpoint/2010/main" val="2912725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Wake function – general definition</a:t>
            </a:r>
          </a:p>
        </p:txBody>
      </p:sp>
      <p:sp>
        <p:nvSpPr>
          <p:cNvPr id="3" name="Content Placeholder 2"/>
          <p:cNvSpPr>
            <a:spLocks noGrp="1"/>
          </p:cNvSpPr>
          <p:nvPr>
            <p:ph idx="1"/>
          </p:nvPr>
        </p:nvSpPr>
        <p:spPr/>
        <p:txBody>
          <a:bodyPr>
            <a:normAutofit/>
          </a:bodyPr>
          <a:lstStyle/>
          <a:p>
            <a:endParaRPr lang="en-US" sz="2000" dirty="0"/>
          </a:p>
          <a:p>
            <a:endParaRPr lang="en-US" sz="2000" dirty="0"/>
          </a:p>
          <a:p>
            <a:r>
              <a:rPr lang="en-US" sz="2000" dirty="0"/>
              <a:t>We will use a little trick: we consider</a:t>
            </a:r>
            <a:r>
              <a:rPr lang="en-US" sz="2000" b="1" dirty="0">
                <a:solidFill>
                  <a:srgbClr val="C00000"/>
                </a:solidFill>
              </a:rPr>
              <a:t> two point particles </a:t>
            </a:r>
            <a:r>
              <a:rPr lang="en-US" sz="2000" dirty="0"/>
              <a:t>– one source, one probe</a:t>
            </a:r>
          </a:p>
          <a:p>
            <a:r>
              <a:rPr lang="en-US" sz="2000" dirty="0"/>
              <a:t>The forces will be a function of the locations of both the source and the probe particles:</a:t>
            </a:r>
          </a:p>
        </p:txBody>
      </p:sp>
      <p:sp>
        <p:nvSpPr>
          <p:cNvPr id="4" name="Date Placeholder 3"/>
          <p:cNvSpPr>
            <a:spLocks noGrp="1"/>
          </p:cNvSpPr>
          <p:nvPr>
            <p:ph type="dt" sz="half" idx="10"/>
          </p:nvPr>
        </p:nvSpPr>
        <p:spPr/>
        <p:txBody>
          <a:bodyPr/>
          <a:lstStyle/>
          <a:p>
            <a:r>
              <a:rPr lang="de-CH"/>
              <a:t>28. September 2022</a:t>
            </a:r>
            <a:endParaRPr lang="en-GB"/>
          </a:p>
        </p:txBody>
      </p:sp>
      <p:sp>
        <p:nvSpPr>
          <p:cNvPr id="5" name="Footer Placeholder 4"/>
          <p:cNvSpPr>
            <a:spLocks noGrp="1"/>
          </p:cNvSpPr>
          <p:nvPr>
            <p:ph type="ftr" sz="quarter" idx="11"/>
          </p:nvPr>
        </p:nvSpPr>
        <p:spPr/>
        <p:txBody>
          <a:bodyPr/>
          <a:lstStyle/>
          <a:p>
            <a:r>
              <a:rPr lang="fr-FR"/>
              <a:t>Kevin Li - Collective effects III - Kaunas</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5</a:t>
            </a:fld>
            <a:endParaRPr lang="en-GB"/>
          </a:p>
        </p:txBody>
      </p:sp>
      <p:sp>
        <p:nvSpPr>
          <p:cNvPr id="7" name="Rounded Rectangle 6"/>
          <p:cNvSpPr/>
          <p:nvPr/>
        </p:nvSpPr>
        <p:spPr>
          <a:xfrm>
            <a:off x="1776000" y="864000"/>
            <a:ext cx="8640000" cy="720000"/>
          </a:xfrm>
          <a:prstGeom prst="roundRect">
            <a:avLst>
              <a:gd name="adj" fmla="val 6764"/>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t>How can we treat these phenomena effectively in our models?</a:t>
            </a:r>
          </a:p>
        </p:txBody>
      </p:sp>
      <p:cxnSp>
        <p:nvCxnSpPr>
          <p:cNvPr id="42" name="Straight Arrow Connector 41"/>
          <p:cNvCxnSpPr/>
          <p:nvPr/>
        </p:nvCxnSpPr>
        <p:spPr>
          <a:xfrm>
            <a:off x="1783404" y="4365904"/>
            <a:ext cx="7424197" cy="1588"/>
          </a:xfrm>
          <a:prstGeom prst="straightConnector1">
            <a:avLst/>
          </a:prstGeom>
          <a:ln w="19050" cap="flat" cmpd="sng" algn="ctr">
            <a:solidFill>
              <a:srgbClr val="004078"/>
            </a:solidFill>
            <a:prstDash val="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43" name="Freeform 11"/>
          <p:cNvSpPr>
            <a:spLocks/>
          </p:cNvSpPr>
          <p:nvPr/>
        </p:nvSpPr>
        <p:spPr bwMode="auto">
          <a:xfrm>
            <a:off x="4125621" y="4709775"/>
            <a:ext cx="1367185" cy="976313"/>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57150" cmpd="sng">
            <a:solidFill>
              <a:srgbClr val="868686"/>
            </a:solidFill>
            <a:round/>
            <a:headEnd/>
            <a:tailEnd/>
          </a:ln>
        </p:spPr>
        <p:txBody>
          <a:bodyPr wrap="none" anchor="ctr">
            <a:prstTxWarp prst="textNoShape">
              <a:avLst/>
            </a:prstTxWarp>
          </a:bodyPr>
          <a:lstStyle/>
          <a:p>
            <a:endParaRPr lang="en-US"/>
          </a:p>
        </p:txBody>
      </p:sp>
      <p:sp>
        <p:nvSpPr>
          <p:cNvPr id="44" name="Freeform 16"/>
          <p:cNvSpPr>
            <a:spLocks/>
          </p:cNvSpPr>
          <p:nvPr/>
        </p:nvSpPr>
        <p:spPr bwMode="auto">
          <a:xfrm flipV="1">
            <a:off x="4125621" y="3017500"/>
            <a:ext cx="1367185" cy="976313"/>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57150" cmpd="sng">
            <a:solidFill>
              <a:srgbClr val="868686"/>
            </a:solidFill>
            <a:round/>
            <a:headEnd/>
            <a:tailEnd/>
          </a:ln>
        </p:spPr>
        <p:txBody>
          <a:bodyPr wrap="none" anchor="ctr">
            <a:prstTxWarp prst="textNoShape">
              <a:avLst/>
            </a:prstTxWarp>
          </a:bodyPr>
          <a:lstStyle/>
          <a:p>
            <a:endParaRPr lang="en-US"/>
          </a:p>
        </p:txBody>
      </p:sp>
      <p:cxnSp>
        <p:nvCxnSpPr>
          <p:cNvPr id="45" name="Straight Connector 44"/>
          <p:cNvCxnSpPr>
            <a:stCxn id="44" idx="0"/>
          </p:cNvCxnSpPr>
          <p:nvPr/>
        </p:nvCxnSpPr>
        <p:spPr>
          <a:xfrm flipH="1" flipV="1">
            <a:off x="1740000" y="3992456"/>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flipH="1" flipV="1">
            <a:off x="1740000" y="4708418"/>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grpSp>
        <p:nvGrpSpPr>
          <p:cNvPr id="47" name="Group 94"/>
          <p:cNvGrpSpPr/>
          <p:nvPr/>
        </p:nvGrpSpPr>
        <p:grpSpPr>
          <a:xfrm>
            <a:off x="4143134" y="3084979"/>
            <a:ext cx="1312862" cy="2549525"/>
            <a:chOff x="2555534" y="1448897"/>
            <a:chExt cx="1312862" cy="2549525"/>
          </a:xfrm>
        </p:grpSpPr>
        <p:sp>
          <p:nvSpPr>
            <p:cNvPr id="48" name="Freeform 90"/>
            <p:cNvSpPr>
              <a:spLocks/>
            </p:cNvSpPr>
            <p:nvPr/>
          </p:nvSpPr>
          <p:spPr bwMode="auto">
            <a:xfrm>
              <a:off x="2631734" y="1644159"/>
              <a:ext cx="639763" cy="228600"/>
            </a:xfrm>
            <a:custGeom>
              <a:avLst/>
              <a:gdLst>
                <a:gd name="T0" fmla="*/ 0 w 480"/>
                <a:gd name="T1" fmla="*/ 144 h 168"/>
                <a:gd name="T2" fmla="*/ 240 w 480"/>
                <a:gd name="T3" fmla="*/ 144 h 168"/>
                <a:gd name="T4" fmla="*/ 480 w 480"/>
                <a:gd name="T5" fmla="*/ 0 h 168"/>
                <a:gd name="T6" fmla="*/ 0 60000 65536"/>
                <a:gd name="T7" fmla="*/ 0 60000 65536"/>
                <a:gd name="T8" fmla="*/ 0 60000 65536"/>
                <a:gd name="T9" fmla="*/ 0 w 480"/>
                <a:gd name="T10" fmla="*/ 0 h 168"/>
                <a:gd name="T11" fmla="*/ 480 w 480"/>
                <a:gd name="T12" fmla="*/ 168 h 168"/>
              </a:gdLst>
              <a:ahLst/>
              <a:cxnLst>
                <a:cxn ang="T6">
                  <a:pos x="T0" y="T1"/>
                </a:cxn>
                <a:cxn ang="T7">
                  <a:pos x="T2" y="T3"/>
                </a:cxn>
                <a:cxn ang="T8">
                  <a:pos x="T4" y="T5"/>
                </a:cxn>
              </a:cxnLst>
              <a:rect l="T9" t="T10" r="T11" b="T12"/>
              <a:pathLst>
                <a:path w="480" h="168">
                  <a:moveTo>
                    <a:pt x="0" y="144"/>
                  </a:moveTo>
                  <a:cubicBezTo>
                    <a:pt x="80" y="156"/>
                    <a:pt x="160" y="168"/>
                    <a:pt x="240" y="144"/>
                  </a:cubicBezTo>
                  <a:cubicBezTo>
                    <a:pt x="320" y="120"/>
                    <a:pt x="440" y="24"/>
                    <a:pt x="48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49" name="Freeform 91"/>
            <p:cNvSpPr>
              <a:spLocks/>
            </p:cNvSpPr>
            <p:nvPr/>
          </p:nvSpPr>
          <p:spPr bwMode="auto">
            <a:xfrm>
              <a:off x="2685709" y="1513984"/>
              <a:ext cx="520700" cy="152400"/>
            </a:xfrm>
            <a:custGeom>
              <a:avLst/>
              <a:gdLst>
                <a:gd name="T0" fmla="*/ 0 w 384"/>
                <a:gd name="T1" fmla="*/ 96 h 112"/>
                <a:gd name="T2" fmla="*/ 192 w 384"/>
                <a:gd name="T3" fmla="*/ 96 h 112"/>
                <a:gd name="T4" fmla="*/ 384 w 384"/>
                <a:gd name="T5" fmla="*/ 0 h 112"/>
                <a:gd name="T6" fmla="*/ 0 60000 65536"/>
                <a:gd name="T7" fmla="*/ 0 60000 65536"/>
                <a:gd name="T8" fmla="*/ 0 60000 65536"/>
                <a:gd name="T9" fmla="*/ 0 w 384"/>
                <a:gd name="T10" fmla="*/ 0 h 112"/>
                <a:gd name="T11" fmla="*/ 384 w 384"/>
                <a:gd name="T12" fmla="*/ 112 h 112"/>
              </a:gdLst>
              <a:ahLst/>
              <a:cxnLst>
                <a:cxn ang="T6">
                  <a:pos x="T0" y="T1"/>
                </a:cxn>
                <a:cxn ang="T7">
                  <a:pos x="T2" y="T3"/>
                </a:cxn>
                <a:cxn ang="T8">
                  <a:pos x="T4" y="T5"/>
                </a:cxn>
              </a:cxnLst>
              <a:rect l="T9" t="T10" r="T11" b="T12"/>
              <a:pathLst>
                <a:path w="384" h="112">
                  <a:moveTo>
                    <a:pt x="0" y="96"/>
                  </a:moveTo>
                  <a:cubicBezTo>
                    <a:pt x="64" y="104"/>
                    <a:pt x="128" y="112"/>
                    <a:pt x="192" y="96"/>
                  </a:cubicBezTo>
                  <a:cubicBezTo>
                    <a:pt x="256" y="80"/>
                    <a:pt x="352" y="16"/>
                    <a:pt x="384"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50" name="Freeform 92"/>
            <p:cNvSpPr>
              <a:spLocks/>
            </p:cNvSpPr>
            <p:nvPr/>
          </p:nvSpPr>
          <p:spPr bwMode="auto">
            <a:xfrm>
              <a:off x="2815884" y="1448897"/>
              <a:ext cx="325438" cy="76200"/>
            </a:xfrm>
            <a:custGeom>
              <a:avLst/>
              <a:gdLst>
                <a:gd name="T0" fmla="*/ 0 w 240"/>
                <a:gd name="T1" fmla="*/ 48 h 56"/>
                <a:gd name="T2" fmla="*/ 144 w 240"/>
                <a:gd name="T3" fmla="*/ 48 h 56"/>
                <a:gd name="T4" fmla="*/ 240 w 240"/>
                <a:gd name="T5" fmla="*/ 0 h 56"/>
                <a:gd name="T6" fmla="*/ 0 60000 65536"/>
                <a:gd name="T7" fmla="*/ 0 60000 65536"/>
                <a:gd name="T8" fmla="*/ 0 60000 65536"/>
                <a:gd name="T9" fmla="*/ 0 w 240"/>
                <a:gd name="T10" fmla="*/ 0 h 56"/>
                <a:gd name="T11" fmla="*/ 240 w 240"/>
                <a:gd name="T12" fmla="*/ 56 h 56"/>
              </a:gdLst>
              <a:ahLst/>
              <a:cxnLst>
                <a:cxn ang="T6">
                  <a:pos x="T0" y="T1"/>
                </a:cxn>
                <a:cxn ang="T7">
                  <a:pos x="T2" y="T3"/>
                </a:cxn>
                <a:cxn ang="T8">
                  <a:pos x="T4" y="T5"/>
                </a:cxn>
              </a:cxnLst>
              <a:rect l="T9" t="T10" r="T11" b="T12"/>
              <a:pathLst>
                <a:path w="240" h="56">
                  <a:moveTo>
                    <a:pt x="0" y="48"/>
                  </a:moveTo>
                  <a:cubicBezTo>
                    <a:pt x="52" y="52"/>
                    <a:pt x="104" y="56"/>
                    <a:pt x="144" y="48"/>
                  </a:cubicBezTo>
                  <a:cubicBezTo>
                    <a:pt x="184" y="40"/>
                    <a:pt x="212" y="20"/>
                    <a:pt x="24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51" name="Freeform 93"/>
            <p:cNvSpPr>
              <a:spLocks/>
            </p:cNvSpPr>
            <p:nvPr/>
          </p:nvSpPr>
          <p:spPr bwMode="auto">
            <a:xfrm rot="10800000" flipV="1">
              <a:off x="2555534" y="3141172"/>
              <a:ext cx="1299943" cy="215534"/>
            </a:xfrm>
            <a:custGeom>
              <a:avLst/>
              <a:gdLst>
                <a:gd name="T0" fmla="*/ 0 w 1008"/>
                <a:gd name="T1" fmla="*/ 152 h 152"/>
                <a:gd name="T2" fmla="*/ 480 w 1008"/>
                <a:gd name="T3" fmla="*/ 8 h 152"/>
                <a:gd name="T4" fmla="*/ 1008 w 1008"/>
                <a:gd name="T5" fmla="*/ 104 h 152"/>
                <a:gd name="T6" fmla="*/ 0 60000 65536"/>
                <a:gd name="T7" fmla="*/ 0 60000 65536"/>
                <a:gd name="T8" fmla="*/ 0 60000 65536"/>
                <a:gd name="T9" fmla="*/ 0 w 1008"/>
                <a:gd name="T10" fmla="*/ 0 h 152"/>
                <a:gd name="T11" fmla="*/ 1008 w 1008"/>
                <a:gd name="T12" fmla="*/ 152 h 152"/>
              </a:gdLst>
              <a:ahLst/>
              <a:cxnLst>
                <a:cxn ang="T6">
                  <a:pos x="T0" y="T1"/>
                </a:cxn>
                <a:cxn ang="T7">
                  <a:pos x="T2" y="T3"/>
                </a:cxn>
                <a:cxn ang="T8">
                  <a:pos x="T4" y="T5"/>
                </a:cxn>
              </a:cxnLst>
              <a:rect l="T9" t="T10" r="T11" b="T12"/>
              <a:pathLst>
                <a:path w="1008" h="152">
                  <a:moveTo>
                    <a:pt x="0" y="152"/>
                  </a:moveTo>
                  <a:cubicBezTo>
                    <a:pt x="156" y="84"/>
                    <a:pt x="312" y="16"/>
                    <a:pt x="480" y="8"/>
                  </a:cubicBezTo>
                  <a:cubicBezTo>
                    <a:pt x="648" y="0"/>
                    <a:pt x="828" y="52"/>
                    <a:pt x="1008" y="104"/>
                  </a:cubicBezTo>
                </a:path>
              </a:pathLst>
            </a:custGeom>
            <a:noFill/>
            <a:ln w="9525">
              <a:solidFill>
                <a:srgbClr val="00559F"/>
              </a:solidFill>
              <a:round/>
              <a:headEnd type="arrow"/>
              <a:tailEnd type="none" w="med" len="med"/>
            </a:ln>
          </p:spPr>
          <p:txBody>
            <a:bodyPr wrap="none" anchor="ctr">
              <a:prstTxWarp prst="textNoShape">
                <a:avLst/>
              </a:prstTxWarp>
            </a:bodyPr>
            <a:lstStyle/>
            <a:p>
              <a:endParaRPr lang="en-US"/>
            </a:p>
          </p:txBody>
        </p:sp>
        <p:sp>
          <p:nvSpPr>
            <p:cNvPr id="52" name="Freeform 94"/>
            <p:cNvSpPr>
              <a:spLocks/>
            </p:cNvSpPr>
            <p:nvPr/>
          </p:nvSpPr>
          <p:spPr bwMode="auto">
            <a:xfrm flipV="1">
              <a:off x="2620622" y="3596784"/>
              <a:ext cx="650875" cy="228600"/>
            </a:xfrm>
            <a:custGeom>
              <a:avLst/>
              <a:gdLst>
                <a:gd name="T0" fmla="*/ 0 w 480"/>
                <a:gd name="T1" fmla="*/ 144 h 168"/>
                <a:gd name="T2" fmla="*/ 240 w 480"/>
                <a:gd name="T3" fmla="*/ 144 h 168"/>
                <a:gd name="T4" fmla="*/ 480 w 480"/>
                <a:gd name="T5" fmla="*/ 0 h 168"/>
                <a:gd name="T6" fmla="*/ 0 60000 65536"/>
                <a:gd name="T7" fmla="*/ 0 60000 65536"/>
                <a:gd name="T8" fmla="*/ 0 60000 65536"/>
                <a:gd name="T9" fmla="*/ 0 w 480"/>
                <a:gd name="T10" fmla="*/ 0 h 168"/>
                <a:gd name="T11" fmla="*/ 480 w 480"/>
                <a:gd name="T12" fmla="*/ 168 h 168"/>
              </a:gdLst>
              <a:ahLst/>
              <a:cxnLst>
                <a:cxn ang="T6">
                  <a:pos x="T0" y="T1"/>
                </a:cxn>
                <a:cxn ang="T7">
                  <a:pos x="T2" y="T3"/>
                </a:cxn>
                <a:cxn ang="T8">
                  <a:pos x="T4" y="T5"/>
                </a:cxn>
              </a:cxnLst>
              <a:rect l="T9" t="T10" r="T11" b="T12"/>
              <a:pathLst>
                <a:path w="480" h="168">
                  <a:moveTo>
                    <a:pt x="0" y="144"/>
                  </a:moveTo>
                  <a:cubicBezTo>
                    <a:pt x="80" y="156"/>
                    <a:pt x="160" y="168"/>
                    <a:pt x="240" y="144"/>
                  </a:cubicBezTo>
                  <a:cubicBezTo>
                    <a:pt x="320" y="120"/>
                    <a:pt x="440" y="24"/>
                    <a:pt x="48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53" name="Freeform 96"/>
            <p:cNvSpPr>
              <a:spLocks/>
            </p:cNvSpPr>
            <p:nvPr/>
          </p:nvSpPr>
          <p:spPr bwMode="auto">
            <a:xfrm flipV="1">
              <a:off x="2815884" y="3922222"/>
              <a:ext cx="325438" cy="76200"/>
            </a:xfrm>
            <a:custGeom>
              <a:avLst/>
              <a:gdLst>
                <a:gd name="T0" fmla="*/ 0 w 240"/>
                <a:gd name="T1" fmla="*/ 48 h 56"/>
                <a:gd name="T2" fmla="*/ 144 w 240"/>
                <a:gd name="T3" fmla="*/ 48 h 56"/>
                <a:gd name="T4" fmla="*/ 240 w 240"/>
                <a:gd name="T5" fmla="*/ 0 h 56"/>
                <a:gd name="T6" fmla="*/ 0 60000 65536"/>
                <a:gd name="T7" fmla="*/ 0 60000 65536"/>
                <a:gd name="T8" fmla="*/ 0 60000 65536"/>
                <a:gd name="T9" fmla="*/ 0 w 240"/>
                <a:gd name="T10" fmla="*/ 0 h 56"/>
                <a:gd name="T11" fmla="*/ 240 w 240"/>
                <a:gd name="T12" fmla="*/ 56 h 56"/>
              </a:gdLst>
              <a:ahLst/>
              <a:cxnLst>
                <a:cxn ang="T6">
                  <a:pos x="T0" y="T1"/>
                </a:cxn>
                <a:cxn ang="T7">
                  <a:pos x="T2" y="T3"/>
                </a:cxn>
                <a:cxn ang="T8">
                  <a:pos x="T4" y="T5"/>
                </a:cxn>
              </a:cxnLst>
              <a:rect l="T9" t="T10" r="T11" b="T12"/>
              <a:pathLst>
                <a:path w="240" h="56">
                  <a:moveTo>
                    <a:pt x="0" y="48"/>
                  </a:moveTo>
                  <a:cubicBezTo>
                    <a:pt x="52" y="52"/>
                    <a:pt x="104" y="56"/>
                    <a:pt x="144" y="48"/>
                  </a:cubicBezTo>
                  <a:cubicBezTo>
                    <a:pt x="184" y="40"/>
                    <a:pt x="212" y="20"/>
                    <a:pt x="24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54" name="Freeform 42"/>
            <p:cNvSpPr>
              <a:spLocks/>
            </p:cNvSpPr>
            <p:nvPr/>
          </p:nvSpPr>
          <p:spPr bwMode="auto">
            <a:xfrm rot="10800000">
              <a:off x="2562757" y="2177322"/>
              <a:ext cx="1305639" cy="181443"/>
            </a:xfrm>
            <a:custGeom>
              <a:avLst/>
              <a:gdLst>
                <a:gd name="T0" fmla="*/ 0 w 1008"/>
                <a:gd name="T1" fmla="*/ 152 h 152"/>
                <a:gd name="T2" fmla="*/ 480 w 1008"/>
                <a:gd name="T3" fmla="*/ 8 h 152"/>
                <a:gd name="T4" fmla="*/ 1008 w 1008"/>
                <a:gd name="T5" fmla="*/ 104 h 152"/>
                <a:gd name="T6" fmla="*/ 0 60000 65536"/>
                <a:gd name="T7" fmla="*/ 0 60000 65536"/>
                <a:gd name="T8" fmla="*/ 0 60000 65536"/>
                <a:gd name="T9" fmla="*/ 0 w 1008"/>
                <a:gd name="T10" fmla="*/ 0 h 152"/>
                <a:gd name="T11" fmla="*/ 1008 w 1008"/>
                <a:gd name="T12" fmla="*/ 152 h 152"/>
              </a:gdLst>
              <a:ahLst/>
              <a:cxnLst>
                <a:cxn ang="T6">
                  <a:pos x="T0" y="T1"/>
                </a:cxn>
                <a:cxn ang="T7">
                  <a:pos x="T2" y="T3"/>
                </a:cxn>
                <a:cxn ang="T8">
                  <a:pos x="T4" y="T5"/>
                </a:cxn>
              </a:cxnLst>
              <a:rect l="T9" t="T10" r="T11" b="T12"/>
              <a:pathLst>
                <a:path w="1008" h="152">
                  <a:moveTo>
                    <a:pt x="0" y="152"/>
                  </a:moveTo>
                  <a:cubicBezTo>
                    <a:pt x="156" y="84"/>
                    <a:pt x="312" y="16"/>
                    <a:pt x="480" y="8"/>
                  </a:cubicBezTo>
                  <a:cubicBezTo>
                    <a:pt x="648" y="0"/>
                    <a:pt x="828" y="52"/>
                    <a:pt x="1008" y="104"/>
                  </a:cubicBezTo>
                </a:path>
              </a:pathLst>
            </a:custGeom>
            <a:noFill/>
            <a:ln w="9525">
              <a:solidFill>
                <a:srgbClr val="00559F"/>
              </a:solidFill>
              <a:round/>
              <a:headEnd type="arrow"/>
              <a:tailEnd type="none" w="med" len="med"/>
            </a:ln>
          </p:spPr>
          <p:txBody>
            <a:bodyPr wrap="none" anchor="ctr">
              <a:prstTxWarp prst="textNoShape">
                <a:avLst/>
              </a:prstTxWarp>
            </a:bodyPr>
            <a:lstStyle/>
            <a:p>
              <a:endParaRPr lang="en-US"/>
            </a:p>
          </p:txBody>
        </p:sp>
        <p:sp>
          <p:nvSpPr>
            <p:cNvPr id="55" name="Freeform 95"/>
            <p:cNvSpPr>
              <a:spLocks/>
            </p:cNvSpPr>
            <p:nvPr/>
          </p:nvSpPr>
          <p:spPr bwMode="auto">
            <a:xfrm flipV="1">
              <a:off x="2685709" y="3749184"/>
              <a:ext cx="520700" cy="152400"/>
            </a:xfrm>
            <a:custGeom>
              <a:avLst/>
              <a:gdLst>
                <a:gd name="T0" fmla="*/ 0 w 384"/>
                <a:gd name="T1" fmla="*/ 96 h 112"/>
                <a:gd name="T2" fmla="*/ 192 w 384"/>
                <a:gd name="T3" fmla="*/ 96 h 112"/>
                <a:gd name="T4" fmla="*/ 384 w 384"/>
                <a:gd name="T5" fmla="*/ 0 h 112"/>
                <a:gd name="T6" fmla="*/ 0 60000 65536"/>
                <a:gd name="T7" fmla="*/ 0 60000 65536"/>
                <a:gd name="T8" fmla="*/ 0 60000 65536"/>
                <a:gd name="T9" fmla="*/ 0 w 384"/>
                <a:gd name="T10" fmla="*/ 0 h 112"/>
                <a:gd name="T11" fmla="*/ 384 w 384"/>
                <a:gd name="T12" fmla="*/ 112 h 112"/>
              </a:gdLst>
              <a:ahLst/>
              <a:cxnLst>
                <a:cxn ang="T6">
                  <a:pos x="T0" y="T1"/>
                </a:cxn>
                <a:cxn ang="T7">
                  <a:pos x="T2" y="T3"/>
                </a:cxn>
                <a:cxn ang="T8">
                  <a:pos x="T4" y="T5"/>
                </a:cxn>
              </a:cxnLst>
              <a:rect l="T9" t="T10" r="T11" b="T12"/>
              <a:pathLst>
                <a:path w="384" h="112">
                  <a:moveTo>
                    <a:pt x="0" y="96"/>
                  </a:moveTo>
                  <a:cubicBezTo>
                    <a:pt x="64" y="104"/>
                    <a:pt x="128" y="112"/>
                    <a:pt x="192" y="96"/>
                  </a:cubicBezTo>
                  <a:cubicBezTo>
                    <a:pt x="256" y="80"/>
                    <a:pt x="352" y="16"/>
                    <a:pt x="384"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grpSp>
      <p:sp>
        <p:nvSpPr>
          <p:cNvPr id="56" name="Line 73"/>
          <p:cNvSpPr>
            <a:spLocks noChangeShapeType="1"/>
          </p:cNvSpPr>
          <p:nvPr/>
        </p:nvSpPr>
        <p:spPr bwMode="auto">
          <a:xfrm>
            <a:off x="1783403" y="4009764"/>
            <a:ext cx="0" cy="715963"/>
          </a:xfrm>
          <a:prstGeom prst="line">
            <a:avLst/>
          </a:prstGeom>
          <a:noFill/>
          <a:ln w="12700" cap="flat" cmpd="sng" algn="ctr">
            <a:solidFill>
              <a:srgbClr val="3A3A3A"/>
            </a:solidFill>
            <a:prstDash val="solid"/>
            <a:round/>
            <a:headEnd type="stealth" w="med" len="med"/>
            <a:tailEnd type="stealth" w="med" len="med"/>
          </a:ln>
        </p:spPr>
        <p:txBody>
          <a:bodyPr wrap="none" anchor="ctr">
            <a:prstTxWarp prst="textNoShape">
              <a:avLst/>
            </a:prstTxWarp>
          </a:bodyPr>
          <a:lstStyle/>
          <a:p>
            <a:endParaRPr lang="en-US"/>
          </a:p>
        </p:txBody>
      </p:sp>
      <p:sp>
        <p:nvSpPr>
          <p:cNvPr id="57" name="Text Box 74"/>
          <p:cNvSpPr txBox="1">
            <a:spLocks noChangeArrowheads="1"/>
          </p:cNvSpPr>
          <p:nvPr/>
        </p:nvSpPr>
        <p:spPr bwMode="auto">
          <a:xfrm>
            <a:off x="1740000" y="4379948"/>
            <a:ext cx="449162" cy="400110"/>
          </a:xfrm>
          <a:prstGeom prst="rect">
            <a:avLst/>
          </a:prstGeom>
          <a:noFill/>
          <a:ln w="9525">
            <a:noFill/>
            <a:miter lim="800000"/>
            <a:headEnd/>
            <a:tailEnd/>
          </a:ln>
        </p:spPr>
        <p:txBody>
          <a:bodyPr wrap="none">
            <a:prstTxWarp prst="textNoShape">
              <a:avLst/>
            </a:prstTxWarp>
            <a:spAutoFit/>
          </a:bodyPr>
          <a:lstStyle/>
          <a:p>
            <a:r>
              <a:rPr lang="de-DE" sz="2000" dirty="0">
                <a:solidFill>
                  <a:schemeClr val="accent6">
                    <a:lumMod val="50000"/>
                  </a:schemeClr>
                </a:solidFill>
              </a:rPr>
              <a:t>2b</a:t>
            </a:r>
          </a:p>
        </p:txBody>
      </p:sp>
      <p:cxnSp>
        <p:nvCxnSpPr>
          <p:cNvPr id="58" name="Straight Arrow Connector 57"/>
          <p:cNvCxnSpPr/>
          <p:nvPr/>
        </p:nvCxnSpPr>
        <p:spPr>
          <a:xfrm>
            <a:off x="3516835" y="2833360"/>
            <a:ext cx="2609066" cy="1588"/>
          </a:xfrm>
          <a:prstGeom prst="straightConnector1">
            <a:avLst/>
          </a:prstGeom>
          <a:ln>
            <a:solidFill>
              <a:schemeClr val="accent6">
                <a:lumMod val="75000"/>
              </a:schemeClr>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flipH="1" flipV="1">
            <a:off x="5492805" y="3991099"/>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flipH="1" flipV="1">
            <a:off x="5492805" y="4709097"/>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sp>
        <p:nvSpPr>
          <p:cNvPr id="61" name="TextBox 60"/>
          <p:cNvSpPr txBox="1"/>
          <p:nvPr/>
        </p:nvSpPr>
        <p:spPr>
          <a:xfrm>
            <a:off x="4684801" y="2777812"/>
            <a:ext cx="304800" cy="369332"/>
          </a:xfrm>
          <a:prstGeom prst="rect">
            <a:avLst/>
          </a:prstGeom>
          <a:noFill/>
          <a:ln>
            <a:noFill/>
          </a:ln>
        </p:spPr>
        <p:txBody>
          <a:bodyPr wrap="square" rtlCol="0">
            <a:spAutoFit/>
          </a:bodyPr>
          <a:lstStyle/>
          <a:p>
            <a:r>
              <a:rPr lang="en-US" dirty="0">
                <a:solidFill>
                  <a:srgbClr val="262626"/>
                </a:solidFill>
              </a:rPr>
              <a:t>L</a:t>
            </a:r>
          </a:p>
        </p:txBody>
      </p:sp>
      <p:grpSp>
        <p:nvGrpSpPr>
          <p:cNvPr id="62" name="Group 61"/>
          <p:cNvGrpSpPr/>
          <p:nvPr/>
        </p:nvGrpSpPr>
        <p:grpSpPr>
          <a:xfrm>
            <a:off x="2136000" y="3975117"/>
            <a:ext cx="3370058" cy="744953"/>
            <a:chOff x="4491600" y="2097304"/>
            <a:chExt cx="3370058" cy="744953"/>
          </a:xfrm>
        </p:grpSpPr>
        <p:sp>
          <p:nvSpPr>
            <p:cNvPr id="63" name="Oval 18 1"/>
            <p:cNvSpPr>
              <a:spLocks noChangeArrowheads="1"/>
            </p:cNvSpPr>
            <p:nvPr/>
          </p:nvSpPr>
          <p:spPr bwMode="auto">
            <a:xfrm>
              <a:off x="5607600" y="2199053"/>
              <a:ext cx="215996" cy="216000"/>
            </a:xfrm>
            <a:prstGeom prst="ellipse">
              <a:avLst/>
            </a:prstGeom>
            <a:solidFill>
              <a:schemeClr val="tx2"/>
            </a:solidFill>
            <a:ln>
              <a:solidFill>
                <a:schemeClr val="tx2"/>
              </a:solidFill>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prstTxWarp prst="textNoShape">
                <a:avLst/>
              </a:prstTxWarp>
            </a:bodyPr>
            <a:lstStyle/>
            <a:p>
              <a:endParaRPr lang="en-US"/>
            </a:p>
          </p:txBody>
        </p:sp>
        <p:sp>
          <p:nvSpPr>
            <p:cNvPr id="64" name="Oval 18 2"/>
            <p:cNvSpPr>
              <a:spLocks noChangeArrowheads="1"/>
            </p:cNvSpPr>
            <p:nvPr/>
          </p:nvSpPr>
          <p:spPr bwMode="auto">
            <a:xfrm>
              <a:off x="4491600" y="2523053"/>
              <a:ext cx="215999" cy="216000"/>
            </a:xfrm>
            <a:prstGeom prst="ellipse">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prstTxWarp prst="textNoShape">
                <a:avLst/>
              </a:prstTxWarp>
            </a:bodyPr>
            <a:lstStyle/>
            <a:p>
              <a:endParaRPr lang="en-US"/>
            </a:p>
          </p:txBody>
        </p:sp>
        <p:cxnSp>
          <p:nvCxnSpPr>
            <p:cNvPr id="65" name="Straight Arrow Connector 64"/>
            <p:cNvCxnSpPr/>
            <p:nvPr/>
          </p:nvCxnSpPr>
          <p:spPr>
            <a:xfrm>
              <a:off x="4749907" y="2485680"/>
              <a:ext cx="890266" cy="98"/>
            </a:xfrm>
            <a:prstGeom prst="straightConnector1">
              <a:avLst/>
            </a:prstGeom>
            <a:ln w="25400" cap="flat" cmpd="sng" algn="ctr">
              <a:solidFill>
                <a:srgbClr val="000000"/>
              </a:solidFill>
              <a:prstDash val="solid"/>
              <a:round/>
              <a:headEnd type="arrow"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66" name="TextBox 65"/>
            <p:cNvSpPr txBox="1"/>
            <p:nvPr/>
          </p:nvSpPr>
          <p:spPr>
            <a:xfrm>
              <a:off x="5028495" y="2385590"/>
              <a:ext cx="304800" cy="369332"/>
            </a:xfrm>
            <a:prstGeom prst="rect">
              <a:avLst/>
            </a:prstGeom>
            <a:noFill/>
          </p:spPr>
          <p:txBody>
            <a:bodyPr wrap="square" rtlCol="0">
              <a:spAutoFit/>
            </a:bodyPr>
            <a:lstStyle/>
            <a:p>
              <a:r>
                <a:rPr lang="en-US" dirty="0" err="1">
                  <a:solidFill>
                    <a:srgbClr val="262626"/>
                  </a:solidFill>
                </a:rPr>
                <a:t>z</a:t>
              </a:r>
              <a:endParaRPr lang="en-US" dirty="0">
                <a:solidFill>
                  <a:srgbClr val="262626"/>
                </a:solidFill>
              </a:endParaRPr>
            </a:p>
          </p:txBody>
        </p:sp>
        <p:cxnSp>
          <p:nvCxnSpPr>
            <p:cNvPr id="67" name="Straight Arrow Connector 66"/>
            <p:cNvCxnSpPr/>
            <p:nvPr/>
          </p:nvCxnSpPr>
          <p:spPr>
            <a:xfrm rot="5400000">
              <a:off x="6161167" y="2371805"/>
              <a:ext cx="283885" cy="1588"/>
            </a:xfrm>
            <a:prstGeom prst="straightConnector1">
              <a:avLst/>
            </a:prstGeom>
            <a:ln w="9525" cap="flat" cmpd="sng" algn="ctr">
              <a:solidFill>
                <a:srgbClr val="000000"/>
              </a:solidFill>
              <a:prstDash val="solid"/>
              <a:round/>
              <a:headEnd type="arrow"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8" name="TextBox 67"/>
            <p:cNvSpPr txBox="1"/>
            <p:nvPr/>
          </p:nvSpPr>
          <p:spPr>
            <a:xfrm>
              <a:off x="6337927" y="2097304"/>
              <a:ext cx="1332844" cy="323165"/>
            </a:xfrm>
            <a:prstGeom prst="rect">
              <a:avLst/>
            </a:prstGeom>
            <a:noFill/>
          </p:spPr>
          <p:txBody>
            <a:bodyPr wrap="square" rtlCol="0">
              <a:spAutoFit/>
            </a:bodyPr>
            <a:lstStyle/>
            <a:p>
              <a:r>
                <a:rPr lang="en-US" sz="1500" dirty="0">
                  <a:solidFill>
                    <a:srgbClr val="004078"/>
                  </a:solidFill>
                  <a:latin typeface="Symbol" charset="2"/>
                  <a:cs typeface="Symbol" charset="2"/>
                </a:rPr>
                <a:t>D</a:t>
              </a:r>
              <a:r>
                <a:rPr lang="en-US" sz="1500" dirty="0">
                  <a:solidFill>
                    <a:srgbClr val="004078"/>
                  </a:solidFill>
                </a:rPr>
                <a:t>x</a:t>
              </a:r>
              <a:r>
                <a:rPr lang="en-US" sz="1500" baseline="-25000" dirty="0">
                  <a:solidFill>
                    <a:srgbClr val="004078"/>
                  </a:solidFill>
                </a:rPr>
                <a:t>1</a:t>
              </a:r>
              <a:r>
                <a:rPr lang="en-US" sz="1500" dirty="0">
                  <a:solidFill>
                    <a:srgbClr val="004078"/>
                  </a:solidFill>
                </a:rPr>
                <a:t> (or </a:t>
              </a:r>
              <a:r>
                <a:rPr lang="en-US" sz="1500" dirty="0">
                  <a:solidFill>
                    <a:srgbClr val="004078"/>
                  </a:solidFill>
                  <a:latin typeface="Symbol" charset="2"/>
                  <a:cs typeface="Symbol" charset="2"/>
                </a:rPr>
                <a:t>D</a:t>
              </a:r>
              <a:r>
                <a:rPr lang="en-US" sz="1500" dirty="0">
                  <a:solidFill>
                    <a:srgbClr val="004078"/>
                  </a:solidFill>
                  <a:cs typeface="Symbol" charset="2"/>
                </a:rPr>
                <a:t>y</a:t>
              </a:r>
              <a:r>
                <a:rPr lang="en-US" sz="1500" baseline="-25000" dirty="0">
                  <a:solidFill>
                    <a:srgbClr val="004078"/>
                  </a:solidFill>
                  <a:cs typeface="Symbol" charset="2"/>
                </a:rPr>
                <a:t>1</a:t>
              </a:r>
              <a:r>
                <a:rPr lang="en-US" sz="1500" dirty="0">
                  <a:solidFill>
                    <a:srgbClr val="004078"/>
                  </a:solidFill>
                  <a:cs typeface="Symbol" charset="2"/>
                </a:rPr>
                <a:t>)</a:t>
              </a:r>
              <a:endParaRPr lang="en-US" sz="1500" dirty="0">
                <a:solidFill>
                  <a:srgbClr val="004078"/>
                </a:solidFill>
              </a:endParaRPr>
            </a:p>
          </p:txBody>
        </p:sp>
        <p:cxnSp>
          <p:nvCxnSpPr>
            <p:cNvPr id="69" name="Straight Arrow Connector 68"/>
            <p:cNvCxnSpPr/>
            <p:nvPr/>
          </p:nvCxnSpPr>
          <p:spPr>
            <a:xfrm rot="5400000">
              <a:off x="6398826" y="2592886"/>
              <a:ext cx="215999" cy="1588"/>
            </a:xfrm>
            <a:prstGeom prst="straightConnector1">
              <a:avLst/>
            </a:prstGeom>
            <a:ln w="9525" cap="flat" cmpd="sng" algn="ctr">
              <a:solidFill>
                <a:srgbClr val="000000"/>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70" name="TextBox 69"/>
            <p:cNvSpPr txBox="1"/>
            <p:nvPr/>
          </p:nvSpPr>
          <p:spPr>
            <a:xfrm>
              <a:off x="6528814" y="2519092"/>
              <a:ext cx="1332844" cy="323165"/>
            </a:xfrm>
            <a:prstGeom prst="rect">
              <a:avLst/>
            </a:prstGeom>
            <a:noFill/>
          </p:spPr>
          <p:txBody>
            <a:bodyPr wrap="square" rtlCol="0">
              <a:spAutoFit/>
            </a:bodyPr>
            <a:lstStyle/>
            <a:p>
              <a:r>
                <a:rPr lang="en-US" sz="1500" dirty="0">
                  <a:solidFill>
                    <a:srgbClr val="004078"/>
                  </a:solidFill>
                  <a:latin typeface="Symbol" charset="2"/>
                  <a:cs typeface="Symbol" charset="2"/>
                </a:rPr>
                <a:t>D</a:t>
              </a:r>
              <a:r>
                <a:rPr lang="en-US" sz="1500" dirty="0">
                  <a:solidFill>
                    <a:srgbClr val="004078"/>
                  </a:solidFill>
                </a:rPr>
                <a:t>x</a:t>
              </a:r>
              <a:r>
                <a:rPr lang="en-US" sz="1500" baseline="-25000" dirty="0">
                  <a:solidFill>
                    <a:srgbClr val="004078"/>
                  </a:solidFill>
                </a:rPr>
                <a:t>2</a:t>
              </a:r>
              <a:r>
                <a:rPr lang="en-US" sz="1500" dirty="0">
                  <a:solidFill>
                    <a:srgbClr val="004078"/>
                  </a:solidFill>
                </a:rPr>
                <a:t> (or </a:t>
              </a:r>
              <a:r>
                <a:rPr lang="en-US" sz="1500" dirty="0">
                  <a:solidFill>
                    <a:srgbClr val="004078"/>
                  </a:solidFill>
                  <a:latin typeface="Symbol" charset="2"/>
                  <a:cs typeface="Symbol" charset="2"/>
                </a:rPr>
                <a:t>D</a:t>
              </a:r>
              <a:r>
                <a:rPr lang="en-US" sz="1500" dirty="0">
                  <a:solidFill>
                    <a:srgbClr val="004078"/>
                  </a:solidFill>
                  <a:cs typeface="Symbol" charset="2"/>
                </a:rPr>
                <a:t>y</a:t>
              </a:r>
              <a:r>
                <a:rPr lang="en-US" sz="1500" baseline="-25000" dirty="0">
                  <a:solidFill>
                    <a:srgbClr val="004078"/>
                  </a:solidFill>
                  <a:cs typeface="Symbol" charset="2"/>
                </a:rPr>
                <a:t>2</a:t>
              </a:r>
              <a:r>
                <a:rPr lang="en-US" sz="1500" dirty="0">
                  <a:solidFill>
                    <a:srgbClr val="004078"/>
                  </a:solidFill>
                  <a:cs typeface="Symbol" charset="2"/>
                </a:rPr>
                <a:t>)</a:t>
              </a:r>
              <a:endParaRPr lang="en-US" sz="1500" dirty="0">
                <a:solidFill>
                  <a:srgbClr val="004078"/>
                </a:solidFill>
              </a:endParaRPr>
            </a:p>
          </p:txBody>
        </p:sp>
      </p:grpSp>
      <p:sp>
        <p:nvSpPr>
          <p:cNvPr id="71" name="Oval 18 3"/>
          <p:cNvSpPr>
            <a:spLocks noChangeArrowheads="1"/>
          </p:cNvSpPr>
          <p:nvPr/>
        </p:nvSpPr>
        <p:spPr bwMode="auto">
          <a:xfrm>
            <a:off x="8544000" y="2957812"/>
            <a:ext cx="216000" cy="216000"/>
          </a:xfrm>
          <a:prstGeom prst="ellipse">
            <a:avLst/>
          </a:prstGeom>
          <a:solidFill>
            <a:schemeClr val="tx2"/>
          </a:solidFill>
          <a:ln>
            <a:solidFill>
              <a:schemeClr val="tx2"/>
            </a:solidFill>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prstTxWarp prst="textNoShape">
              <a:avLst/>
            </a:prstTxWarp>
          </a:bodyPr>
          <a:lstStyle/>
          <a:p>
            <a:endParaRPr lang="en-US"/>
          </a:p>
        </p:txBody>
      </p:sp>
      <p:sp>
        <p:nvSpPr>
          <p:cNvPr id="72" name="Oval 18 4"/>
          <p:cNvSpPr>
            <a:spLocks noChangeArrowheads="1"/>
          </p:cNvSpPr>
          <p:nvPr/>
        </p:nvSpPr>
        <p:spPr bwMode="auto">
          <a:xfrm>
            <a:off x="8544000" y="3389812"/>
            <a:ext cx="216000" cy="216000"/>
          </a:xfrm>
          <a:prstGeom prst="ellipse">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prstTxWarp prst="textNoShape">
              <a:avLst/>
            </a:prstTxWarp>
          </a:bodyPr>
          <a:lstStyle/>
          <a:p>
            <a:endParaRPr lang="en-US"/>
          </a:p>
        </p:txBody>
      </p:sp>
      <p:sp>
        <p:nvSpPr>
          <p:cNvPr id="73" name="TextBox 72"/>
          <p:cNvSpPr txBox="1"/>
          <p:nvPr/>
        </p:nvSpPr>
        <p:spPr>
          <a:xfrm>
            <a:off x="8946935" y="2900048"/>
            <a:ext cx="1371600" cy="323165"/>
          </a:xfrm>
          <a:prstGeom prst="rect">
            <a:avLst/>
          </a:prstGeom>
          <a:noFill/>
        </p:spPr>
        <p:txBody>
          <a:bodyPr wrap="square" rtlCol="0">
            <a:spAutoFit/>
          </a:bodyPr>
          <a:lstStyle/>
          <a:p>
            <a:r>
              <a:rPr lang="en-US" sz="1500" dirty="0">
                <a:solidFill>
                  <a:schemeClr val="tx2"/>
                </a:solidFill>
              </a:rPr>
              <a:t>Source, q</a:t>
            </a:r>
            <a:r>
              <a:rPr lang="en-US" sz="1500" baseline="-25000" dirty="0">
                <a:solidFill>
                  <a:schemeClr val="tx2"/>
                </a:solidFill>
              </a:rPr>
              <a:t>1</a:t>
            </a:r>
            <a:endParaRPr lang="en-US" sz="1500" dirty="0">
              <a:solidFill>
                <a:schemeClr val="tx2"/>
              </a:solidFill>
            </a:endParaRPr>
          </a:p>
        </p:txBody>
      </p:sp>
      <p:sp>
        <p:nvSpPr>
          <p:cNvPr id="74" name="TextBox 73"/>
          <p:cNvSpPr txBox="1"/>
          <p:nvPr/>
        </p:nvSpPr>
        <p:spPr>
          <a:xfrm>
            <a:off x="8946935" y="3336230"/>
            <a:ext cx="1371600" cy="323165"/>
          </a:xfrm>
          <a:prstGeom prst="rect">
            <a:avLst/>
          </a:prstGeom>
          <a:noFill/>
        </p:spPr>
        <p:txBody>
          <a:bodyPr wrap="square" rtlCol="0">
            <a:spAutoFit/>
          </a:bodyPr>
          <a:lstStyle/>
          <a:p>
            <a:r>
              <a:rPr lang="en-US" sz="1500" dirty="0">
                <a:solidFill>
                  <a:schemeClr val="accent2">
                    <a:lumMod val="75000"/>
                  </a:schemeClr>
                </a:solidFill>
              </a:rPr>
              <a:t>Witness, q</a:t>
            </a:r>
            <a:r>
              <a:rPr lang="en-US" sz="1500" baseline="-25000" dirty="0">
                <a:solidFill>
                  <a:schemeClr val="accent2">
                    <a:lumMod val="75000"/>
                  </a:schemeClr>
                </a:solidFill>
              </a:rPr>
              <a:t>2</a:t>
            </a:r>
            <a:endParaRPr lang="en-US" sz="1500" dirty="0">
              <a:solidFill>
                <a:schemeClr val="accent2">
                  <a:lumMod val="75000"/>
                </a:schemeClr>
              </a:solidFill>
            </a:endParaRPr>
          </a:p>
        </p:txBody>
      </p:sp>
      <p:pic>
        <p:nvPicPr>
          <p:cNvPr id="15" name="Picture 14"/>
          <p:cNvPicPr>
            <a:picLocks noChangeAspect="1"/>
          </p:cNvPicPr>
          <p:nvPr>
            <p:custDataLst>
              <p:tags r:id="rId1"/>
            </p:custDataLst>
          </p:nvPr>
        </p:nvPicPr>
        <p:blipFill>
          <a:blip r:embed="rId4" cstate="print">
            <a:extLst>
              <a:ext uri="{28A0092B-C50C-407E-A947-70E740481C1C}">
                <a14:useLocalDpi xmlns:a14="http://schemas.microsoft.com/office/drawing/2010/main" val="0"/>
              </a:ext>
            </a:extLst>
          </a:blip>
          <a:stretch>
            <a:fillRect/>
          </a:stretch>
        </p:blipFill>
        <p:spPr>
          <a:xfrm>
            <a:off x="6192002" y="5328001"/>
            <a:ext cx="4755358" cy="338591"/>
          </a:xfrm>
          <a:prstGeom prst="rect">
            <a:avLst/>
          </a:prstGeom>
        </p:spPr>
      </p:pic>
      <p:pic>
        <p:nvPicPr>
          <p:cNvPr id="14" name="Picture 13"/>
          <p:cNvPicPr>
            <a:picLocks noChangeAspect="1"/>
          </p:cNvPicPr>
          <p:nvPr>
            <p:custDataLst>
              <p:tags r:id="rId2"/>
            </p:custDataLst>
          </p:nvPr>
        </p:nvPicPr>
        <p:blipFill>
          <a:blip r:embed="rId5" cstate="print">
            <a:extLst>
              <a:ext uri="{28A0092B-C50C-407E-A947-70E740481C1C}">
                <a14:useLocalDpi xmlns:a14="http://schemas.microsoft.com/office/drawing/2010/main" val="0"/>
              </a:ext>
            </a:extLst>
          </a:blip>
          <a:stretch>
            <a:fillRect/>
          </a:stretch>
        </p:blipFill>
        <p:spPr>
          <a:xfrm>
            <a:off x="3708000" y="5976000"/>
            <a:ext cx="7404568" cy="432838"/>
          </a:xfrm>
          <a:prstGeom prst="rect">
            <a:avLst/>
          </a:prstGeom>
        </p:spPr>
      </p:pic>
      <p:sp>
        <p:nvSpPr>
          <p:cNvPr id="8" name="TextBox 7"/>
          <p:cNvSpPr txBox="1"/>
          <p:nvPr/>
        </p:nvSpPr>
        <p:spPr>
          <a:xfrm>
            <a:off x="2448000" y="6048000"/>
            <a:ext cx="1053878" cy="338554"/>
          </a:xfrm>
          <a:prstGeom prst="rect">
            <a:avLst/>
          </a:prstGeom>
          <a:noFill/>
        </p:spPr>
        <p:txBody>
          <a:bodyPr wrap="none" rtlCol="0">
            <a:spAutoFit/>
          </a:bodyPr>
          <a:lstStyle/>
          <a:p>
            <a:r>
              <a:rPr lang="en-US" sz="1600" b="1" dirty="0"/>
              <a:t>Note that:</a:t>
            </a:r>
          </a:p>
        </p:txBody>
      </p:sp>
      <p:sp>
        <p:nvSpPr>
          <p:cNvPr id="11" name="TextBox 10"/>
          <p:cNvSpPr txBox="1"/>
          <p:nvPr/>
        </p:nvSpPr>
        <p:spPr>
          <a:xfrm>
            <a:off x="6120000" y="4932000"/>
            <a:ext cx="4473212" cy="369332"/>
          </a:xfrm>
          <a:prstGeom prst="rect">
            <a:avLst/>
          </a:prstGeom>
          <a:noFill/>
        </p:spPr>
        <p:txBody>
          <a:bodyPr wrap="none" rtlCol="0">
            <a:spAutoFit/>
          </a:bodyPr>
          <a:lstStyle/>
          <a:p>
            <a:r>
              <a:rPr lang="en-US" b="1" dirty="0"/>
              <a:t>Wake force measured by</a:t>
            </a:r>
            <a:r>
              <a:rPr lang="en-US" b="1" dirty="0">
                <a:solidFill>
                  <a:schemeClr val="accent2"/>
                </a:solidFill>
              </a:rPr>
              <a:t> the witness particle</a:t>
            </a:r>
          </a:p>
        </p:txBody>
      </p:sp>
      <p:sp>
        <p:nvSpPr>
          <p:cNvPr id="16" name="Rectangle 15"/>
          <p:cNvSpPr/>
          <p:nvPr/>
        </p:nvSpPr>
        <p:spPr>
          <a:xfrm>
            <a:off x="5868000" y="4896000"/>
            <a:ext cx="5400000" cy="900000"/>
          </a:xfrm>
          <a:prstGeom prst="rect">
            <a:avLst/>
          </a:pr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27994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1.45833E-6 3.7037E-6 L 0.48568 0.00185 " pathEditMode="relative" rAng="0" ptsTypes="AA">
                                      <p:cBhvr>
                                        <p:cTn id="6" dur="3000" fill="hold"/>
                                        <p:tgtEl>
                                          <p:spTgt spid="62"/>
                                        </p:tgtEl>
                                        <p:attrNameLst>
                                          <p:attrName>ppt_x</p:attrName>
                                          <p:attrName>ppt_y</p:attrName>
                                        </p:attrNameLst>
                                      </p:cBhvr>
                                      <p:rCtr x="24284" y="93"/>
                                    </p:animMotion>
                                  </p:childTnLst>
                                </p:cTn>
                              </p:par>
                              <p:par>
                                <p:cTn id="7" presetID="10" presetClass="entr" presetSubtype="0" fill="hold" nodeType="withEffect">
                                  <p:stCondLst>
                                    <p:cond delay="1000"/>
                                  </p:stCondLst>
                                  <p:childTnLst>
                                    <p:set>
                                      <p:cBhvr>
                                        <p:cTn id="8" dur="1" fill="hold">
                                          <p:stCondLst>
                                            <p:cond delay="0"/>
                                          </p:stCondLst>
                                        </p:cTn>
                                        <p:tgtEl>
                                          <p:spTgt spid="47"/>
                                        </p:tgtEl>
                                        <p:attrNameLst>
                                          <p:attrName>style.visibility</p:attrName>
                                        </p:attrNameLst>
                                      </p:cBhvr>
                                      <p:to>
                                        <p:strVal val="visible"/>
                                      </p:to>
                                    </p:set>
                                    <p:animEffect transition="in" filter="fade">
                                      <p:cBhvr>
                                        <p:cTn id="9" dur="1000"/>
                                        <p:tgtEl>
                                          <p:spTgt spid="47"/>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par>
                                <p:cTn id="15" presetID="10"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par>
                                <p:cTn id="18" presetID="10" presetClass="entr" presetSubtype="0" fill="hold"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6"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de-DE" dirty="0"/>
              <a:t>End part 3</a:t>
            </a:r>
            <a:endParaRPr lang="en-US" dirty="0"/>
          </a:p>
        </p:txBody>
      </p:sp>
      <p:sp>
        <p:nvSpPr>
          <p:cNvPr id="4" name="Subtitle 3"/>
          <p:cNvSpPr>
            <a:spLocks noGrp="1"/>
          </p:cNvSpPr>
          <p:nvPr>
            <p:ph type="subTitle" idx="1"/>
          </p:nvPr>
        </p:nvSpPr>
        <p:spPr/>
        <p:txBody>
          <a:bodyPr/>
          <a:lstStyle/>
          <a:p>
            <a:endParaRPr lang="en-US"/>
          </a:p>
        </p:txBody>
      </p:sp>
      <p:pic>
        <p:nvPicPr>
          <p:cNvPr id="1026" name="Picture 2" descr="Image result for goal fla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44000" y="4140000"/>
            <a:ext cx="2304000" cy="2304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3394605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8334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Backup slides</a:t>
            </a:r>
          </a:p>
        </p:txBody>
      </p:sp>
      <p:sp>
        <p:nvSpPr>
          <p:cNvPr id="3" name="Text Placeholder 2"/>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r>
              <a:rPr lang="de-CH"/>
              <a:t>28. September 2022</a:t>
            </a:r>
            <a:endParaRPr lang="en-GB" dirty="0"/>
          </a:p>
        </p:txBody>
      </p:sp>
      <p:sp>
        <p:nvSpPr>
          <p:cNvPr id="5" name="Footer Placeholder 4"/>
          <p:cNvSpPr>
            <a:spLocks noGrp="1"/>
          </p:cNvSpPr>
          <p:nvPr>
            <p:ph type="ftr" sz="quarter" idx="11"/>
          </p:nvPr>
        </p:nvSpPr>
        <p:spPr/>
        <p:txBody>
          <a:bodyPr/>
          <a:lstStyle/>
          <a:p>
            <a:r>
              <a:rPr lang="fr-FR"/>
              <a:t>Kevin Li - Collective effects III - Kaunas</a:t>
            </a:r>
            <a:endParaRPr lang="en-GB" dirty="0"/>
          </a:p>
        </p:txBody>
      </p:sp>
      <p:sp>
        <p:nvSpPr>
          <p:cNvPr id="6" name="Slide Number Placeholder 5"/>
          <p:cNvSpPr>
            <a:spLocks noGrp="1"/>
          </p:cNvSpPr>
          <p:nvPr>
            <p:ph type="sldNum" sz="quarter" idx="12"/>
          </p:nvPr>
        </p:nvSpPr>
        <p:spPr/>
        <p:txBody>
          <a:bodyPr/>
          <a:lstStyle/>
          <a:p>
            <a:fld id="{9EA1AA69-EDB9-4143-818B-2B18FE6932EA}" type="slidenum">
              <a:rPr lang="en-GB" smtClean="0"/>
              <a:t>52</a:t>
            </a:fld>
            <a:endParaRPr lang="en-GB"/>
          </a:p>
        </p:txBody>
      </p:sp>
    </p:spTree>
    <p:extLst>
      <p:ext uri="{BB962C8B-B14F-4D97-AF65-F5344CB8AC3E}">
        <p14:creationId xmlns:p14="http://schemas.microsoft.com/office/powerpoint/2010/main" val="1233518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just">
              <a:buNone/>
            </a:pPr>
            <a:r>
              <a:rPr lang="en-US" sz="2000" dirty="0"/>
              <a:t>We have used the concept of wake fields in </a:t>
            </a:r>
            <a:r>
              <a:rPr lang="en-US" sz="2000" b="1" dirty="0">
                <a:solidFill>
                  <a:srgbClr val="C00000"/>
                </a:solidFill>
              </a:rPr>
              <a:t>the longitudinal and the transverse planes</a:t>
            </a:r>
            <a:r>
              <a:rPr lang="en-US" sz="2000" dirty="0"/>
              <a:t>, respectively. We have found that we usually do a decomposition of the wake function to obtain only the leading orders, namely, </a:t>
            </a:r>
            <a:r>
              <a:rPr lang="en-US" sz="2000" b="1" dirty="0">
                <a:solidFill>
                  <a:srgbClr val="C00000"/>
                </a:solidFill>
              </a:rPr>
              <a:t>constant, dipolar and </a:t>
            </a:r>
            <a:r>
              <a:rPr lang="en-US" sz="2000" b="1" dirty="0" err="1">
                <a:solidFill>
                  <a:srgbClr val="C00000"/>
                </a:solidFill>
              </a:rPr>
              <a:t>quadrupolar</a:t>
            </a:r>
            <a:r>
              <a:rPr lang="en-US" sz="2000" b="1" dirty="0">
                <a:solidFill>
                  <a:srgbClr val="C00000"/>
                </a:solidFill>
              </a:rPr>
              <a:t> wake fields</a:t>
            </a:r>
            <a:r>
              <a:rPr lang="en-US" sz="2000" dirty="0"/>
              <a:t>. We have also introduced the </a:t>
            </a:r>
            <a:r>
              <a:rPr lang="en-US" sz="2000" b="1" dirty="0">
                <a:solidFill>
                  <a:srgbClr val="C00000"/>
                </a:solidFill>
              </a:rPr>
              <a:t>impedance of the frequency domain representation </a:t>
            </a:r>
            <a:r>
              <a:rPr lang="en-US" sz="2000" dirty="0"/>
              <a:t>of the wake function.</a:t>
            </a:r>
          </a:p>
          <a:p>
            <a:pPr marL="0" indent="0" algn="just">
              <a:buNone/>
            </a:pPr>
            <a:r>
              <a:rPr lang="en-US" sz="2000" dirty="0"/>
              <a:t>We will now study some more properties of wake fields and show some typical </a:t>
            </a:r>
            <a:r>
              <a:rPr lang="en-US" sz="2000" b="1" dirty="0">
                <a:solidFill>
                  <a:srgbClr val="C00000"/>
                </a:solidFill>
              </a:rPr>
              <a:t>examples of wake fields and impedances </a:t>
            </a:r>
            <a:r>
              <a:rPr lang="en-US" sz="2000" dirty="0"/>
              <a:t>for which an analytical expression exists.</a:t>
            </a:r>
          </a:p>
        </p:txBody>
      </p:sp>
      <p:sp>
        <p:nvSpPr>
          <p:cNvPr id="4" name="Date Placeholder 3"/>
          <p:cNvSpPr>
            <a:spLocks noGrp="1"/>
          </p:cNvSpPr>
          <p:nvPr>
            <p:ph type="dt" sz="half" idx="10"/>
          </p:nvPr>
        </p:nvSpPr>
        <p:spPr/>
        <p:txBody>
          <a:bodyPr/>
          <a:lstStyle/>
          <a:p>
            <a:r>
              <a:rPr lang="de-CH"/>
              <a:t>28. September 2022</a:t>
            </a:r>
            <a:endParaRPr lang="en-GB"/>
          </a:p>
        </p:txBody>
      </p:sp>
      <p:sp>
        <p:nvSpPr>
          <p:cNvPr id="5" name="Footer Placeholder 4"/>
          <p:cNvSpPr>
            <a:spLocks noGrp="1"/>
          </p:cNvSpPr>
          <p:nvPr>
            <p:ph type="ftr" sz="quarter" idx="11"/>
          </p:nvPr>
        </p:nvSpPr>
        <p:spPr/>
        <p:txBody>
          <a:bodyPr/>
          <a:lstStyle/>
          <a:p>
            <a:r>
              <a:rPr lang="fr-FR"/>
              <a:t>Kevin Li - Collective effects III - Kaunas</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53</a:t>
            </a:fld>
            <a:endParaRPr lang="en-GB"/>
          </a:p>
        </p:txBody>
      </p:sp>
      <p:sp>
        <p:nvSpPr>
          <p:cNvPr id="7" name="Content Placeholder 6"/>
          <p:cNvSpPr>
            <a:spLocks noGrp="1"/>
          </p:cNvSpPr>
          <p:nvPr>
            <p:ph idx="13"/>
          </p:nvPr>
        </p:nvSpPr>
        <p:spPr/>
        <p:txBody>
          <a:bodyPr/>
          <a:lstStyle/>
          <a:p>
            <a:r>
              <a:rPr lang="en-US" dirty="0"/>
              <a:t>Part 3: Wake fields and impedances – impacts</a:t>
            </a:r>
          </a:p>
          <a:p>
            <a:pPr lvl="1">
              <a:buFont typeface="Courier New" panose="02070309020205020404" pitchFamily="49" charset="0"/>
              <a:buChar char="o"/>
            </a:pPr>
            <a:endParaRPr lang="en-US" dirty="0"/>
          </a:p>
          <a:p>
            <a:pPr lvl="1">
              <a:buFont typeface="Courier New" panose="02070309020205020404" pitchFamily="49" charset="0"/>
              <a:buChar char="o"/>
            </a:pPr>
            <a:r>
              <a:rPr lang="en-US" dirty="0">
                <a:solidFill>
                  <a:schemeClr val="bg1">
                    <a:lumMod val="65000"/>
                  </a:schemeClr>
                </a:solidFill>
              </a:rPr>
              <a:t>Longitudinal and transverse wake fields and impedances</a:t>
            </a:r>
          </a:p>
          <a:p>
            <a:pPr lvl="1">
              <a:buFont typeface="Courier New" panose="02070309020205020404" pitchFamily="49" charset="0"/>
              <a:buChar char="o"/>
            </a:pPr>
            <a:r>
              <a:rPr lang="en-US" dirty="0"/>
              <a:t>Panofsky-Wenzel theorem </a:t>
            </a:r>
          </a:p>
          <a:p>
            <a:pPr lvl="1">
              <a:buFont typeface="Courier New" panose="02070309020205020404" pitchFamily="49" charset="0"/>
              <a:buChar char="o"/>
            </a:pPr>
            <a:r>
              <a:rPr lang="en-US" dirty="0"/>
              <a:t>Examples of analytically expressible wake functions and impedances</a:t>
            </a:r>
          </a:p>
          <a:p>
            <a:pPr lvl="1">
              <a:buFont typeface="Courier New" panose="02070309020205020404" pitchFamily="49" charset="0"/>
              <a:buChar char="o"/>
            </a:pPr>
            <a:r>
              <a:rPr lang="en-US" dirty="0">
                <a:solidFill>
                  <a:schemeClr val="bg1">
                    <a:lumMod val="65000"/>
                  </a:schemeClr>
                </a:solidFill>
              </a:rPr>
              <a:t>Impact of wake fields and impedance on the accelerator environment</a:t>
            </a:r>
          </a:p>
          <a:p>
            <a:pPr lvl="1">
              <a:buFont typeface="Courier New" panose="02070309020205020404" pitchFamily="49" charset="0"/>
              <a:buChar char="o"/>
            </a:pPr>
            <a:r>
              <a:rPr lang="en-US" dirty="0">
                <a:solidFill>
                  <a:schemeClr val="bg1">
                    <a:lumMod val="65000"/>
                  </a:schemeClr>
                </a:solidFill>
              </a:rPr>
              <a:t>Description of a coherent beam instability and the instability loop</a:t>
            </a:r>
          </a:p>
        </p:txBody>
      </p:sp>
    </p:spTree>
    <p:extLst>
      <p:ext uri="{BB962C8B-B14F-4D97-AF65-F5344CB8AC3E}">
        <p14:creationId xmlns:p14="http://schemas.microsoft.com/office/powerpoint/2010/main" val="2300451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just">
              <a:buNone/>
            </a:pPr>
            <a:r>
              <a:rPr lang="en-US" sz="2000" dirty="0"/>
              <a:t>We have briefly discussed </a:t>
            </a:r>
            <a:r>
              <a:rPr lang="en-US" sz="2000" b="1" dirty="0">
                <a:solidFill>
                  <a:srgbClr val="C00000"/>
                </a:solidFill>
              </a:rPr>
              <a:t>the Panofsky-Wenzel theorem </a:t>
            </a:r>
            <a:r>
              <a:rPr lang="en-US" sz="2000" dirty="0"/>
              <a:t>and looked at analytical expressions </a:t>
            </a:r>
            <a:r>
              <a:rPr lang="en-US" sz="2000" b="1" dirty="0">
                <a:solidFill>
                  <a:srgbClr val="C00000"/>
                </a:solidFill>
              </a:rPr>
              <a:t>for the resistive wall and resonator impedances</a:t>
            </a:r>
            <a:r>
              <a:rPr lang="en-US" sz="2000" dirty="0"/>
              <a:t>. We have seen the different between short range and long range wake fields and understood how these can lead to single or coupled bunch instabilities.</a:t>
            </a:r>
          </a:p>
          <a:p>
            <a:pPr marL="0" indent="0" algn="just">
              <a:buNone/>
            </a:pPr>
            <a:r>
              <a:rPr lang="en-US" sz="2000" dirty="0"/>
              <a:t>Before actually looking at the impact of wake fields and impedances on the beam, we will now first study their </a:t>
            </a:r>
            <a:r>
              <a:rPr lang="en-US" sz="2000" b="1" dirty="0">
                <a:solidFill>
                  <a:srgbClr val="C00000"/>
                </a:solidFill>
              </a:rPr>
              <a:t>impact on the environment </a:t>
            </a:r>
            <a:r>
              <a:rPr lang="en-US" sz="2000" dirty="0"/>
              <a:t>– in particular, </a:t>
            </a:r>
            <a:r>
              <a:rPr lang="en-US" sz="2000" b="1" dirty="0">
                <a:solidFill>
                  <a:srgbClr val="C00000"/>
                </a:solidFill>
              </a:rPr>
              <a:t>beam induced heating </a:t>
            </a:r>
            <a:r>
              <a:rPr lang="en-US" sz="2000" dirty="0"/>
              <a:t>which can be dangerous and even destructive for poorly designed machine elements.</a:t>
            </a:r>
          </a:p>
        </p:txBody>
      </p:sp>
      <p:sp>
        <p:nvSpPr>
          <p:cNvPr id="4" name="Date Placeholder 3"/>
          <p:cNvSpPr>
            <a:spLocks noGrp="1"/>
          </p:cNvSpPr>
          <p:nvPr>
            <p:ph type="dt" sz="half" idx="10"/>
          </p:nvPr>
        </p:nvSpPr>
        <p:spPr/>
        <p:txBody>
          <a:bodyPr/>
          <a:lstStyle/>
          <a:p>
            <a:r>
              <a:rPr lang="de-CH"/>
              <a:t>28. September 2022</a:t>
            </a:r>
            <a:endParaRPr lang="en-GB"/>
          </a:p>
        </p:txBody>
      </p:sp>
      <p:sp>
        <p:nvSpPr>
          <p:cNvPr id="5" name="Footer Placeholder 4"/>
          <p:cNvSpPr>
            <a:spLocks noGrp="1"/>
          </p:cNvSpPr>
          <p:nvPr>
            <p:ph type="ftr" sz="quarter" idx="11"/>
          </p:nvPr>
        </p:nvSpPr>
        <p:spPr/>
        <p:txBody>
          <a:bodyPr/>
          <a:lstStyle/>
          <a:p>
            <a:r>
              <a:rPr lang="fr-FR"/>
              <a:t>Kevin Li - Collective effects III - Kaunas</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54</a:t>
            </a:fld>
            <a:endParaRPr lang="en-GB"/>
          </a:p>
        </p:txBody>
      </p:sp>
      <p:sp>
        <p:nvSpPr>
          <p:cNvPr id="7" name="Content Placeholder 6"/>
          <p:cNvSpPr>
            <a:spLocks noGrp="1"/>
          </p:cNvSpPr>
          <p:nvPr>
            <p:ph idx="13"/>
          </p:nvPr>
        </p:nvSpPr>
        <p:spPr/>
        <p:txBody>
          <a:bodyPr/>
          <a:lstStyle/>
          <a:p>
            <a:r>
              <a:rPr lang="en-US" dirty="0"/>
              <a:t>Part 3: Wake fields and impedances – impacts</a:t>
            </a:r>
          </a:p>
          <a:p>
            <a:pPr lvl="1">
              <a:buFont typeface="Courier New" panose="02070309020205020404" pitchFamily="49" charset="0"/>
              <a:buChar char="o"/>
            </a:pPr>
            <a:endParaRPr lang="en-US" dirty="0"/>
          </a:p>
          <a:p>
            <a:pPr lvl="1">
              <a:buFont typeface="Courier New" panose="02070309020205020404" pitchFamily="49" charset="0"/>
              <a:buChar char="o"/>
            </a:pPr>
            <a:r>
              <a:rPr lang="en-US" dirty="0">
                <a:solidFill>
                  <a:schemeClr val="bg1">
                    <a:lumMod val="65000"/>
                  </a:schemeClr>
                </a:solidFill>
              </a:rPr>
              <a:t>Longitudinal and transverse wake fields and impedances</a:t>
            </a:r>
          </a:p>
          <a:p>
            <a:pPr lvl="1">
              <a:buFont typeface="Courier New" panose="02070309020205020404" pitchFamily="49" charset="0"/>
              <a:buChar char="o"/>
            </a:pPr>
            <a:r>
              <a:rPr lang="en-US" dirty="0">
                <a:solidFill>
                  <a:schemeClr val="bg1">
                    <a:lumMod val="65000"/>
                  </a:schemeClr>
                </a:solidFill>
              </a:rPr>
              <a:t>Panofsky-Wenzel theorem </a:t>
            </a:r>
          </a:p>
          <a:p>
            <a:pPr lvl="1">
              <a:buFont typeface="Courier New" panose="02070309020205020404" pitchFamily="49" charset="0"/>
              <a:buChar char="o"/>
            </a:pPr>
            <a:r>
              <a:rPr lang="en-US" dirty="0">
                <a:solidFill>
                  <a:schemeClr val="bg1">
                    <a:lumMod val="65000"/>
                  </a:schemeClr>
                </a:solidFill>
              </a:rPr>
              <a:t>Examples of analytically expressible wake functions and impedances</a:t>
            </a:r>
          </a:p>
          <a:p>
            <a:pPr lvl="1">
              <a:buFont typeface="Courier New" panose="02070309020205020404" pitchFamily="49" charset="0"/>
              <a:buChar char="o"/>
            </a:pPr>
            <a:r>
              <a:rPr lang="en-US" dirty="0"/>
              <a:t>Impact of wake fields and impedance on the accelerator environment</a:t>
            </a:r>
          </a:p>
          <a:p>
            <a:pPr lvl="1">
              <a:buFont typeface="Courier New" panose="02070309020205020404" pitchFamily="49" charset="0"/>
              <a:buChar char="o"/>
            </a:pPr>
            <a:r>
              <a:rPr lang="en-US" dirty="0">
                <a:solidFill>
                  <a:schemeClr val="bg1">
                    <a:lumMod val="65000"/>
                  </a:schemeClr>
                </a:solidFill>
              </a:rPr>
              <a:t>Description of a coherent beam instability and the instability loop</a:t>
            </a:r>
          </a:p>
        </p:txBody>
      </p:sp>
    </p:spTree>
    <p:extLst>
      <p:ext uri="{BB962C8B-B14F-4D97-AF65-F5344CB8AC3E}">
        <p14:creationId xmlns:p14="http://schemas.microsoft.com/office/powerpoint/2010/main" val="636535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Panofsky-Wenzel Theorem</a:t>
            </a:r>
          </a:p>
        </p:txBody>
      </p:sp>
      <p:sp>
        <p:nvSpPr>
          <p:cNvPr id="3" name="Content Placeholder 2"/>
          <p:cNvSpPr>
            <a:spLocks noGrp="1"/>
          </p:cNvSpPr>
          <p:nvPr>
            <p:ph idx="1"/>
          </p:nvPr>
        </p:nvSpPr>
        <p:spPr/>
        <p:txBody>
          <a:bodyPr>
            <a:normAutofit/>
          </a:bodyPr>
          <a:lstStyle/>
          <a:p>
            <a:pPr algn="just"/>
            <a:r>
              <a:rPr lang="en-US" sz="2000" dirty="0"/>
              <a:t>Longitudinal and transverse wake fields and impedances are </a:t>
            </a:r>
            <a:r>
              <a:rPr lang="en-US" sz="2000" b="1" dirty="0">
                <a:solidFill>
                  <a:srgbClr val="C00000"/>
                </a:solidFill>
              </a:rPr>
              <a:t>tightly related via Maxwell’s equations</a:t>
            </a:r>
            <a:r>
              <a:rPr lang="en-US" sz="2000" dirty="0"/>
              <a:t> by means of the </a:t>
            </a:r>
            <a:r>
              <a:rPr lang="en-US" sz="2000" b="1" dirty="0">
                <a:solidFill>
                  <a:srgbClr val="C00000"/>
                </a:solidFill>
              </a:rPr>
              <a:t>Panofsky-Wenzel theorem</a:t>
            </a:r>
            <a:r>
              <a:rPr lang="en-US" sz="2000" dirty="0"/>
              <a:t>, which states that:</a:t>
            </a:r>
          </a:p>
          <a:p>
            <a:pPr algn="just"/>
            <a:endParaRPr lang="en-US" sz="2000" dirty="0"/>
          </a:p>
          <a:p>
            <a:pPr algn="just"/>
            <a:endParaRPr lang="en-US" sz="2000" dirty="0"/>
          </a:p>
          <a:p>
            <a:pPr algn="just"/>
            <a:r>
              <a:rPr lang="en-US" sz="2000" dirty="0"/>
              <a:t>Remembering that:</a:t>
            </a:r>
          </a:p>
        </p:txBody>
      </p:sp>
      <p:sp>
        <p:nvSpPr>
          <p:cNvPr id="4" name="Date Placeholder 3"/>
          <p:cNvSpPr>
            <a:spLocks noGrp="1"/>
          </p:cNvSpPr>
          <p:nvPr>
            <p:ph type="dt" sz="half" idx="10"/>
          </p:nvPr>
        </p:nvSpPr>
        <p:spPr/>
        <p:txBody>
          <a:bodyPr/>
          <a:lstStyle/>
          <a:p>
            <a:r>
              <a:rPr lang="de-CH"/>
              <a:t>28. September 2022</a:t>
            </a:r>
            <a:endParaRPr lang="en-GB"/>
          </a:p>
        </p:txBody>
      </p:sp>
      <p:sp>
        <p:nvSpPr>
          <p:cNvPr id="5" name="Footer Placeholder 4"/>
          <p:cNvSpPr>
            <a:spLocks noGrp="1"/>
          </p:cNvSpPr>
          <p:nvPr>
            <p:ph type="ftr" sz="quarter" idx="11"/>
          </p:nvPr>
        </p:nvSpPr>
        <p:spPr/>
        <p:txBody>
          <a:bodyPr/>
          <a:lstStyle/>
          <a:p>
            <a:r>
              <a:rPr lang="fr-FR"/>
              <a:t>Kevin Li - Collective effects III - Kaunas</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55</a:t>
            </a:fld>
            <a:endParaRPr lang="en-GB"/>
          </a:p>
        </p:txBody>
      </p:sp>
      <p:pic>
        <p:nvPicPr>
          <p:cNvPr id="17" name="Picture 16"/>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864000" y="3096000"/>
            <a:ext cx="10474596" cy="1139926"/>
          </a:xfrm>
          <a:prstGeom prst="rect">
            <a:avLst/>
          </a:prstGeom>
        </p:spPr>
      </p:pic>
      <p:pic>
        <p:nvPicPr>
          <p:cNvPr id="7" name="Picture 6"/>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4263097" y="1692000"/>
            <a:ext cx="3665806" cy="649167"/>
          </a:xfrm>
          <a:prstGeom prst="rect">
            <a:avLst/>
          </a:prstGeom>
        </p:spPr>
      </p:pic>
      <p:pic>
        <p:nvPicPr>
          <p:cNvPr id="22" name="Picture 21"/>
          <p:cNvPicPr>
            <a:picLocks noChangeAspect="1"/>
          </p:cNvPicPr>
          <p:nvPr>
            <p:custDataLst>
              <p:tags r:id="rId3"/>
            </p:custDataLst>
          </p:nvPr>
        </p:nvPicPr>
        <p:blipFill>
          <a:blip r:embed="rId7" cstate="print">
            <a:extLst>
              <a:ext uri="{28A0092B-C50C-407E-A947-70E740481C1C}">
                <a14:useLocalDpi xmlns:a14="http://schemas.microsoft.com/office/drawing/2010/main" val="0"/>
              </a:ext>
            </a:extLst>
          </a:blip>
          <a:stretch>
            <a:fillRect/>
          </a:stretch>
        </p:blipFill>
        <p:spPr>
          <a:xfrm>
            <a:off x="864000" y="4608000"/>
            <a:ext cx="8784213" cy="573069"/>
          </a:xfrm>
          <a:prstGeom prst="rect">
            <a:avLst/>
          </a:prstGeom>
        </p:spPr>
      </p:pic>
    </p:spTree>
    <p:extLst>
      <p:ext uri="{BB962C8B-B14F-4D97-AF65-F5344CB8AC3E}">
        <p14:creationId xmlns:p14="http://schemas.microsoft.com/office/powerpoint/2010/main" val="3419214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Panofsky-Wenzel Theorem</a:t>
            </a:r>
          </a:p>
        </p:txBody>
      </p:sp>
      <p:sp>
        <p:nvSpPr>
          <p:cNvPr id="3" name="Content Placeholder 2"/>
          <p:cNvSpPr>
            <a:spLocks noGrp="1"/>
          </p:cNvSpPr>
          <p:nvPr>
            <p:ph idx="1"/>
          </p:nvPr>
        </p:nvSpPr>
        <p:spPr/>
        <p:txBody>
          <a:bodyPr>
            <a:normAutofit/>
          </a:bodyPr>
          <a:lstStyle/>
          <a:p>
            <a:pPr algn="just"/>
            <a:r>
              <a:rPr lang="en-US" sz="2000" dirty="0"/>
              <a:t>Longitudinal and transverse wake fields and impedances are </a:t>
            </a:r>
            <a:r>
              <a:rPr lang="en-US" sz="2000" b="1" dirty="0">
                <a:solidFill>
                  <a:srgbClr val="C00000"/>
                </a:solidFill>
              </a:rPr>
              <a:t>tightly related via Maxwell’s equations</a:t>
            </a:r>
            <a:r>
              <a:rPr lang="en-US" sz="2000" dirty="0"/>
              <a:t> by means of the </a:t>
            </a:r>
            <a:r>
              <a:rPr lang="en-US" sz="2000" b="1" dirty="0">
                <a:solidFill>
                  <a:srgbClr val="C00000"/>
                </a:solidFill>
              </a:rPr>
              <a:t>Panofsky-Wenzel theorem</a:t>
            </a:r>
            <a:r>
              <a:rPr lang="en-US" sz="2000" dirty="0"/>
              <a:t>, which states that:</a:t>
            </a:r>
          </a:p>
          <a:p>
            <a:pPr algn="just"/>
            <a:endParaRPr lang="en-US" sz="2000" dirty="0"/>
          </a:p>
          <a:p>
            <a:pPr algn="just"/>
            <a:endParaRPr lang="en-US" sz="2000" dirty="0"/>
          </a:p>
          <a:p>
            <a:pPr algn="just"/>
            <a:r>
              <a:rPr lang="en-US" sz="2000" dirty="0"/>
              <a:t>Remembering that:</a:t>
            </a:r>
          </a:p>
        </p:txBody>
      </p:sp>
      <p:sp>
        <p:nvSpPr>
          <p:cNvPr id="4" name="Date Placeholder 3"/>
          <p:cNvSpPr>
            <a:spLocks noGrp="1"/>
          </p:cNvSpPr>
          <p:nvPr>
            <p:ph type="dt" sz="half" idx="10"/>
          </p:nvPr>
        </p:nvSpPr>
        <p:spPr/>
        <p:txBody>
          <a:bodyPr/>
          <a:lstStyle/>
          <a:p>
            <a:r>
              <a:rPr lang="de-CH"/>
              <a:t>28. September 2022</a:t>
            </a:r>
            <a:endParaRPr lang="en-GB"/>
          </a:p>
        </p:txBody>
      </p:sp>
      <p:sp>
        <p:nvSpPr>
          <p:cNvPr id="5" name="Footer Placeholder 4"/>
          <p:cNvSpPr>
            <a:spLocks noGrp="1"/>
          </p:cNvSpPr>
          <p:nvPr>
            <p:ph type="ftr" sz="quarter" idx="11"/>
          </p:nvPr>
        </p:nvSpPr>
        <p:spPr/>
        <p:txBody>
          <a:bodyPr/>
          <a:lstStyle/>
          <a:p>
            <a:r>
              <a:rPr lang="fr-FR"/>
              <a:t>Kevin Li - Collective effects III - Kaunas</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56</a:t>
            </a:fld>
            <a:endParaRPr lang="en-GB"/>
          </a:p>
        </p:txBody>
      </p:sp>
      <p:pic>
        <p:nvPicPr>
          <p:cNvPr id="17" name="Picture 16"/>
          <p:cNvPicPr>
            <a:picLocks noChangeAspect="1"/>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a:xfrm>
            <a:off x="864000" y="3096000"/>
            <a:ext cx="10474596" cy="1139926"/>
          </a:xfrm>
          <a:prstGeom prst="rect">
            <a:avLst/>
          </a:prstGeom>
        </p:spPr>
      </p:pic>
      <p:pic>
        <p:nvPicPr>
          <p:cNvPr id="7" name="Picture 6"/>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4263097" y="1692000"/>
            <a:ext cx="3665806" cy="649167"/>
          </a:xfrm>
          <a:prstGeom prst="rect">
            <a:avLst/>
          </a:prstGeom>
        </p:spPr>
      </p:pic>
      <p:pic>
        <p:nvPicPr>
          <p:cNvPr id="22" name="Picture 21"/>
          <p:cNvPicPr>
            <a:picLocks noChangeAspect="1"/>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a:off x="864000" y="4608000"/>
            <a:ext cx="8784213" cy="573069"/>
          </a:xfrm>
          <a:prstGeom prst="rect">
            <a:avLst/>
          </a:prstGeom>
        </p:spPr>
      </p:pic>
      <p:sp>
        <p:nvSpPr>
          <p:cNvPr id="10" name="Content Placeholder 2 2"/>
          <p:cNvSpPr txBox="1">
            <a:spLocks/>
          </p:cNvSpPr>
          <p:nvPr/>
        </p:nvSpPr>
        <p:spPr>
          <a:xfrm>
            <a:off x="1056000" y="1620000"/>
            <a:ext cx="10080000" cy="3744000"/>
          </a:xfrm>
          <a:prstGeom prst="roundRect">
            <a:avLst>
              <a:gd name="adj" fmla="val 4871"/>
            </a:avLst>
          </a:prstGeom>
          <a:solidFill>
            <a:schemeClr val="bg1">
              <a:alpha val="95000"/>
            </a:schemeClr>
          </a:solidFill>
          <a:ln w="28575" cmpd="sng">
            <a:solidFill>
              <a:schemeClr val="accent1"/>
            </a:solidFill>
          </a:ln>
          <a:effectLst>
            <a:outerShdw blurRad="63500" sx="102000" sy="102000" algn="ctr" rotWithShape="0">
              <a:prstClr val="black">
                <a:alpha val="40000"/>
              </a:prstClr>
            </a:outerShdw>
          </a:effectLst>
        </p:spPr>
        <p:txBody>
          <a:bodyPr vert="horz" lIns="91440" tIns="45720" rIns="91440" bIns="45720" rtlCol="0" anchor="t">
            <a:noAutofit/>
          </a:bodyPr>
          <a:lstStyle/>
          <a:p>
            <a:pPr algn="just"/>
            <a:r>
              <a:rPr lang="en-US" sz="2000" dirty="0"/>
              <a:t>It follows for the longitudinal and transverse wake fields and impedances that:</a:t>
            </a:r>
          </a:p>
          <a:p>
            <a:pPr algn="just"/>
            <a:endParaRPr lang="en-US" sz="2000" dirty="0"/>
          </a:p>
          <a:p>
            <a:pPr algn="just"/>
            <a:endParaRPr lang="en-US" sz="2000" dirty="0"/>
          </a:p>
          <a:p>
            <a:pPr algn="just"/>
            <a:endParaRPr lang="en-US" sz="2000" dirty="0"/>
          </a:p>
          <a:p>
            <a:pPr algn="just"/>
            <a:endParaRPr lang="en-US" sz="2000" dirty="0"/>
          </a:p>
          <a:p>
            <a:pPr algn="just"/>
            <a:endParaRPr lang="en-US" sz="2000" dirty="0"/>
          </a:p>
          <a:p>
            <a:pPr algn="just"/>
            <a:endParaRPr lang="en-US" sz="2000" dirty="0"/>
          </a:p>
          <a:p>
            <a:pPr algn="just"/>
            <a:endParaRPr lang="en-US" sz="2000" dirty="0"/>
          </a:p>
          <a:p>
            <a:pPr algn="just"/>
            <a:r>
              <a:rPr lang="en-US" sz="2000" dirty="0"/>
              <a:t>The </a:t>
            </a:r>
            <a:r>
              <a:rPr lang="en-US" sz="2000" b="1" dirty="0">
                <a:solidFill>
                  <a:srgbClr val="C00000"/>
                </a:solidFill>
              </a:rPr>
              <a:t>longitudinal and transverse wake functions are not independent</a:t>
            </a:r>
            <a:r>
              <a:rPr lang="en-US" sz="2000" dirty="0"/>
              <a:t>, although in general no relation can be established between W</a:t>
            </a:r>
            <a:r>
              <a:rPr lang="en-US" sz="2000" baseline="-25000" dirty="0"/>
              <a:t>||</a:t>
            </a:r>
            <a:r>
              <a:rPr lang="en-US" sz="2000" dirty="0"/>
              <a:t>(z) and W</a:t>
            </a:r>
            <a:r>
              <a:rPr lang="en-US" sz="2000" baseline="-25000" dirty="0"/>
              <a:t>Dx, </a:t>
            </a:r>
            <a:r>
              <a:rPr lang="en-US" sz="2000" baseline="-25000" dirty="0" err="1"/>
              <a:t>Dy</a:t>
            </a:r>
            <a:r>
              <a:rPr lang="en-US" sz="2000" dirty="0"/>
              <a:t>(z), which are the main wakes in the longitudinal and transverse planes, respectively. </a:t>
            </a:r>
          </a:p>
          <a:p>
            <a:pPr algn="just"/>
            <a:endParaRPr lang="en-US" sz="2000" dirty="0"/>
          </a:p>
        </p:txBody>
      </p:sp>
      <p:pic>
        <p:nvPicPr>
          <p:cNvPr id="11" name="Picture 10"/>
          <p:cNvPicPr>
            <a:picLocks noChangeAspect="1"/>
          </p:cNvPicPr>
          <p:nvPr>
            <p:custDataLst>
              <p:tags r:id="rId4"/>
            </p:custDataLst>
          </p:nvPr>
        </p:nvPicPr>
        <p:blipFill>
          <a:blip r:embed="rId9" cstate="print">
            <a:extLst>
              <a:ext uri="{28A0092B-C50C-407E-A947-70E740481C1C}">
                <a14:useLocalDpi xmlns:a14="http://schemas.microsoft.com/office/drawing/2010/main" val="0"/>
              </a:ext>
            </a:extLst>
          </a:blip>
          <a:stretch>
            <a:fillRect/>
          </a:stretch>
        </p:blipFill>
        <p:spPr>
          <a:xfrm>
            <a:off x="2322057" y="2556000"/>
            <a:ext cx="7547886" cy="1124725"/>
          </a:xfrm>
          <a:prstGeom prst="rect">
            <a:avLst/>
          </a:prstGeom>
        </p:spPr>
      </p:pic>
    </p:spTree>
    <p:extLst>
      <p:ext uri="{BB962C8B-B14F-4D97-AF65-F5344CB8AC3E}">
        <p14:creationId xmlns:p14="http://schemas.microsoft.com/office/powerpoint/2010/main" val="3997290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Examples: resonator wakes</a:t>
            </a:r>
          </a:p>
        </p:txBody>
      </p:sp>
      <p:sp>
        <p:nvSpPr>
          <p:cNvPr id="3" name="Content Placeholder 2"/>
          <p:cNvSpPr>
            <a:spLocks noGrp="1"/>
          </p:cNvSpPr>
          <p:nvPr>
            <p:ph idx="1"/>
          </p:nvPr>
        </p:nvSpPr>
        <p:spPr/>
        <p:txBody>
          <a:bodyPr/>
          <a:lstStyle/>
          <a:p>
            <a:pPr algn="just"/>
            <a:r>
              <a:rPr lang="en-US" dirty="0" err="1"/>
              <a:t>Wakefields</a:t>
            </a:r>
            <a:r>
              <a:rPr lang="en-US" dirty="0"/>
              <a:t> and/or impedances can be computed by using </a:t>
            </a:r>
            <a:r>
              <a:rPr lang="en-US" b="1" dirty="0">
                <a:solidFill>
                  <a:srgbClr val="C00000"/>
                </a:solidFill>
              </a:rPr>
              <a:t>Maxwell’s equations to compute the impulse response </a:t>
            </a:r>
            <a:r>
              <a:rPr lang="en-US" dirty="0"/>
              <a:t>for a given structure either in time domain or in frequency domain, respectively.</a:t>
            </a:r>
          </a:p>
          <a:p>
            <a:pPr algn="just"/>
            <a:endParaRPr lang="en-US" dirty="0"/>
          </a:p>
          <a:p>
            <a:pPr algn="just"/>
            <a:r>
              <a:rPr lang="en-US" dirty="0"/>
              <a:t>Some examples of impedances computed in the ultra-relativistic limit are:</a:t>
            </a:r>
          </a:p>
          <a:p>
            <a:pPr lvl="1" algn="just"/>
            <a:endParaRPr lang="en-US" dirty="0"/>
          </a:p>
          <a:p>
            <a:pPr lvl="1" algn="just"/>
            <a:r>
              <a:rPr lang="en-US" dirty="0"/>
              <a:t>Resonator impedance</a:t>
            </a:r>
          </a:p>
          <a:p>
            <a:pPr marL="457200" lvl="1" indent="0" algn="just">
              <a:buNone/>
            </a:pPr>
            <a:endParaRPr lang="en-US" dirty="0"/>
          </a:p>
        </p:txBody>
      </p:sp>
      <p:sp>
        <p:nvSpPr>
          <p:cNvPr id="4" name="Date Placeholder 3"/>
          <p:cNvSpPr>
            <a:spLocks noGrp="1"/>
          </p:cNvSpPr>
          <p:nvPr>
            <p:ph type="dt" sz="half" idx="10"/>
          </p:nvPr>
        </p:nvSpPr>
        <p:spPr/>
        <p:txBody>
          <a:bodyPr/>
          <a:lstStyle/>
          <a:p>
            <a:r>
              <a:rPr lang="de-CH"/>
              <a:t>28. September 2022</a:t>
            </a:r>
            <a:endParaRPr lang="en-GB"/>
          </a:p>
        </p:txBody>
      </p:sp>
      <p:sp>
        <p:nvSpPr>
          <p:cNvPr id="5" name="Footer Placeholder 4"/>
          <p:cNvSpPr>
            <a:spLocks noGrp="1"/>
          </p:cNvSpPr>
          <p:nvPr>
            <p:ph type="ftr" sz="quarter" idx="11"/>
          </p:nvPr>
        </p:nvSpPr>
        <p:spPr/>
        <p:txBody>
          <a:bodyPr/>
          <a:lstStyle/>
          <a:p>
            <a:r>
              <a:rPr lang="fr-FR"/>
              <a:t>Kevin Li - Collective effects III - Kaunas</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57</a:t>
            </a:fld>
            <a:endParaRPr lang="en-GB"/>
          </a:p>
        </p:txBody>
      </p:sp>
      <p:pic>
        <p:nvPicPr>
          <p:cNvPr id="9" name="Picture 8"/>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1800000" y="3672000"/>
            <a:ext cx="4158627" cy="2175697"/>
          </a:xfrm>
          <a:prstGeom prst="rect">
            <a:avLst/>
          </a:prstGeom>
        </p:spPr>
      </p:pic>
      <p:pic>
        <p:nvPicPr>
          <p:cNvPr id="11" name="Picture 10"/>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936000" y="5976000"/>
            <a:ext cx="2781257" cy="453943"/>
          </a:xfrm>
          <a:prstGeom prst="rect">
            <a:avLst/>
          </a:prstGeom>
        </p:spPr>
      </p:pic>
      <p:pic>
        <p:nvPicPr>
          <p:cNvPr id="7" name="Picture 6"/>
          <p:cNvPicPr>
            <a:picLocks noChangeAspect="1"/>
          </p:cNvPicPr>
          <p:nvPr/>
        </p:nvPicPr>
        <p:blipFill>
          <a:blip r:embed="rId7"/>
          <a:stretch>
            <a:fillRect/>
          </a:stretch>
        </p:blipFill>
        <p:spPr>
          <a:xfrm>
            <a:off x="7920000" y="2880000"/>
            <a:ext cx="3600000" cy="1907187"/>
          </a:xfrm>
          <a:prstGeom prst="rect">
            <a:avLst/>
          </a:prstGeom>
        </p:spPr>
      </p:pic>
      <p:pic>
        <p:nvPicPr>
          <p:cNvPr id="20" name="Picture 19"/>
          <p:cNvPicPr>
            <a:picLocks noChangeAspect="1"/>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a:off x="7992000" y="4968000"/>
            <a:ext cx="3313368" cy="1190400"/>
          </a:xfrm>
          <a:prstGeom prst="rect">
            <a:avLst/>
          </a:prstGeom>
        </p:spPr>
      </p:pic>
    </p:spTree>
    <p:extLst>
      <p:ext uri="{BB962C8B-B14F-4D97-AF65-F5344CB8AC3E}">
        <p14:creationId xmlns:p14="http://schemas.microsoft.com/office/powerpoint/2010/main" val="604559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Examples: broadband resonator</a:t>
            </a:r>
          </a:p>
        </p:txBody>
      </p:sp>
      <p:sp>
        <p:nvSpPr>
          <p:cNvPr id="3" name="Content Placeholder 2"/>
          <p:cNvSpPr>
            <a:spLocks noGrp="1"/>
          </p:cNvSpPr>
          <p:nvPr>
            <p:ph idx="1"/>
          </p:nvPr>
        </p:nvSpPr>
        <p:spPr/>
        <p:txBody>
          <a:bodyPr/>
          <a:lstStyle/>
          <a:p>
            <a:pPr algn="just"/>
            <a:r>
              <a:rPr lang="en-US" dirty="0" err="1"/>
              <a:t>Wakefields</a:t>
            </a:r>
            <a:r>
              <a:rPr lang="en-US" dirty="0"/>
              <a:t> and/or impedances can be computed by using Maxwell’s equations to compute the impulse response for a given structure either in time domain or in frequency domain respectively.</a:t>
            </a:r>
          </a:p>
          <a:p>
            <a:pPr algn="just"/>
            <a:endParaRPr lang="en-US" dirty="0"/>
          </a:p>
          <a:p>
            <a:pPr algn="just"/>
            <a:r>
              <a:rPr lang="en-US" dirty="0"/>
              <a:t>Some examples of impedances computed in the ultra-relativistic limit are:</a:t>
            </a:r>
          </a:p>
          <a:p>
            <a:pPr lvl="1" algn="just"/>
            <a:endParaRPr lang="en-US" dirty="0"/>
          </a:p>
          <a:p>
            <a:pPr lvl="1" algn="just"/>
            <a:r>
              <a:rPr lang="en-US" dirty="0"/>
              <a:t>Resonator impedance</a:t>
            </a:r>
          </a:p>
          <a:p>
            <a:pPr marL="457200" lvl="1" indent="0" algn="just">
              <a:buNone/>
            </a:pPr>
            <a:endParaRPr lang="en-US" dirty="0"/>
          </a:p>
        </p:txBody>
      </p:sp>
      <p:sp>
        <p:nvSpPr>
          <p:cNvPr id="4" name="Date Placeholder 3"/>
          <p:cNvSpPr>
            <a:spLocks noGrp="1"/>
          </p:cNvSpPr>
          <p:nvPr>
            <p:ph type="dt" sz="half" idx="10"/>
          </p:nvPr>
        </p:nvSpPr>
        <p:spPr/>
        <p:txBody>
          <a:bodyPr/>
          <a:lstStyle/>
          <a:p>
            <a:r>
              <a:rPr lang="de-CH"/>
              <a:t>28. September 2022</a:t>
            </a:r>
            <a:endParaRPr lang="en-GB"/>
          </a:p>
        </p:txBody>
      </p:sp>
      <p:sp>
        <p:nvSpPr>
          <p:cNvPr id="5" name="Footer Placeholder 4"/>
          <p:cNvSpPr>
            <a:spLocks noGrp="1"/>
          </p:cNvSpPr>
          <p:nvPr>
            <p:ph type="ftr" sz="quarter" idx="11"/>
          </p:nvPr>
        </p:nvSpPr>
        <p:spPr/>
        <p:txBody>
          <a:bodyPr/>
          <a:lstStyle/>
          <a:p>
            <a:r>
              <a:rPr lang="fr-FR"/>
              <a:t>Kevin Li - Collective effects III - Kaunas</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58</a:t>
            </a:fld>
            <a:endParaRPr lang="en-GB"/>
          </a:p>
        </p:txBody>
      </p:sp>
      <p:pic>
        <p:nvPicPr>
          <p:cNvPr id="9" name="Picture 8"/>
          <p:cNvPicPr>
            <a:picLocks noChangeAspect="1"/>
          </p:cNvPicPr>
          <p:nvPr>
            <p:custDataLst>
              <p:tags r:id="rId1"/>
            </p:custDataLst>
          </p:nvPr>
        </p:nvPicPr>
        <p:blipFill>
          <a:blip r:embed="rId3" cstate="print">
            <a:extLst>
              <a:ext uri="{28A0092B-C50C-407E-A947-70E740481C1C}">
                <a14:useLocalDpi xmlns:a14="http://schemas.microsoft.com/office/drawing/2010/main" val="0"/>
              </a:ext>
            </a:extLst>
          </a:blip>
          <a:stretch>
            <a:fillRect/>
          </a:stretch>
        </p:blipFill>
        <p:spPr>
          <a:xfrm>
            <a:off x="1634400" y="3743999"/>
            <a:ext cx="4158627" cy="2175697"/>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0" y="828000"/>
            <a:ext cx="12193200" cy="5225656"/>
          </a:xfrm>
          <a:prstGeom prst="rect">
            <a:avLst/>
          </a:prstGeom>
        </p:spPr>
      </p:pic>
      <p:sp>
        <p:nvSpPr>
          <p:cNvPr id="10" name="Oval 9"/>
          <p:cNvSpPr>
            <a:spLocks/>
          </p:cNvSpPr>
          <p:nvPr/>
        </p:nvSpPr>
        <p:spPr>
          <a:xfrm>
            <a:off x="3564000" y="2592000"/>
            <a:ext cx="648000" cy="216000"/>
          </a:xfrm>
          <a:prstGeom prst="ellipse">
            <a:avLst/>
          </a:prstGeom>
          <a:scene3d>
            <a:camera prst="orthographicFront"/>
            <a:lightRig rig="threePt" dir="t"/>
          </a:scene3d>
          <a:sp3d>
            <a:bevelT w="101600" h="101600"/>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3" name="Oval 12"/>
          <p:cNvSpPr>
            <a:spLocks/>
          </p:cNvSpPr>
          <p:nvPr/>
        </p:nvSpPr>
        <p:spPr>
          <a:xfrm>
            <a:off x="972000" y="4392000"/>
            <a:ext cx="648000" cy="216000"/>
          </a:xfrm>
          <a:prstGeom prst="ellipse">
            <a:avLst/>
          </a:prstGeom>
          <a:solidFill>
            <a:schemeClr val="accent2"/>
          </a:solidFill>
          <a:ln>
            <a:solidFill>
              <a:schemeClr val="accent2">
                <a:lumMod val="75000"/>
              </a:schemeClr>
            </a:solidFill>
          </a:ln>
          <a:scene3d>
            <a:camera prst="orthographicFront"/>
            <a:lightRig rig="threePt" dir="t"/>
          </a:scene3d>
          <a:sp3d>
            <a:bevelT w="101600" h="101600"/>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7" name="Rectangle 6"/>
          <p:cNvSpPr/>
          <p:nvPr/>
        </p:nvSpPr>
        <p:spPr>
          <a:xfrm>
            <a:off x="143999" y="1224000"/>
            <a:ext cx="6120000" cy="475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3942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Examples: broadband resonator</a:t>
            </a:r>
          </a:p>
        </p:txBody>
      </p:sp>
      <p:sp>
        <p:nvSpPr>
          <p:cNvPr id="3" name="Content Placeholder 2"/>
          <p:cNvSpPr>
            <a:spLocks noGrp="1"/>
          </p:cNvSpPr>
          <p:nvPr>
            <p:ph idx="1"/>
          </p:nvPr>
        </p:nvSpPr>
        <p:spPr/>
        <p:txBody>
          <a:bodyPr/>
          <a:lstStyle/>
          <a:p>
            <a:pPr algn="just"/>
            <a:r>
              <a:rPr lang="en-US" dirty="0" err="1"/>
              <a:t>Wakefields</a:t>
            </a:r>
            <a:r>
              <a:rPr lang="en-US" dirty="0"/>
              <a:t> and/or impedances can be computed by using Maxwell’s equations to compute the impulse response for a given structure either in time domain or in frequency domain respectively.</a:t>
            </a:r>
          </a:p>
          <a:p>
            <a:pPr algn="just"/>
            <a:endParaRPr lang="en-US" dirty="0"/>
          </a:p>
          <a:p>
            <a:pPr algn="just"/>
            <a:r>
              <a:rPr lang="en-US" dirty="0"/>
              <a:t>Some examples of impedances computed in the ultra-relativistic limit are:</a:t>
            </a:r>
          </a:p>
          <a:p>
            <a:pPr lvl="1" algn="just"/>
            <a:endParaRPr lang="en-US" dirty="0"/>
          </a:p>
          <a:p>
            <a:pPr lvl="1" algn="just"/>
            <a:r>
              <a:rPr lang="en-US" dirty="0"/>
              <a:t>Resonator impedance</a:t>
            </a:r>
          </a:p>
          <a:p>
            <a:pPr marL="457200" lvl="1" indent="0" algn="just">
              <a:buNone/>
            </a:pPr>
            <a:endParaRPr lang="en-US" dirty="0"/>
          </a:p>
        </p:txBody>
      </p:sp>
      <p:sp>
        <p:nvSpPr>
          <p:cNvPr id="4" name="Date Placeholder 3"/>
          <p:cNvSpPr>
            <a:spLocks noGrp="1"/>
          </p:cNvSpPr>
          <p:nvPr>
            <p:ph type="dt" sz="half" idx="10"/>
          </p:nvPr>
        </p:nvSpPr>
        <p:spPr/>
        <p:txBody>
          <a:bodyPr/>
          <a:lstStyle/>
          <a:p>
            <a:r>
              <a:rPr lang="de-CH"/>
              <a:t>28. September 2022</a:t>
            </a:r>
            <a:endParaRPr lang="en-GB"/>
          </a:p>
        </p:txBody>
      </p:sp>
      <p:sp>
        <p:nvSpPr>
          <p:cNvPr id="5" name="Footer Placeholder 4"/>
          <p:cNvSpPr>
            <a:spLocks noGrp="1"/>
          </p:cNvSpPr>
          <p:nvPr>
            <p:ph type="ftr" sz="quarter" idx="11"/>
          </p:nvPr>
        </p:nvSpPr>
        <p:spPr/>
        <p:txBody>
          <a:bodyPr/>
          <a:lstStyle/>
          <a:p>
            <a:r>
              <a:rPr lang="fr-FR"/>
              <a:t>Kevin Li - Collective effects III - Kaunas</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59</a:t>
            </a:fld>
            <a:endParaRPr lang="en-GB"/>
          </a:p>
        </p:txBody>
      </p:sp>
      <p:pic>
        <p:nvPicPr>
          <p:cNvPr id="9" name="Picture 8"/>
          <p:cNvPicPr>
            <a:picLocks noChangeAspect="1"/>
          </p:cNvPicPr>
          <p:nvPr>
            <p:custDataLst>
              <p:tags r:id="rId1"/>
            </p:custDataLst>
          </p:nvPr>
        </p:nvPicPr>
        <p:blipFill>
          <a:blip r:embed="rId3" cstate="print">
            <a:extLst>
              <a:ext uri="{28A0092B-C50C-407E-A947-70E740481C1C}">
                <a14:useLocalDpi xmlns:a14="http://schemas.microsoft.com/office/drawing/2010/main" val="0"/>
              </a:ext>
            </a:extLst>
          </a:blip>
          <a:stretch>
            <a:fillRect/>
          </a:stretch>
        </p:blipFill>
        <p:spPr>
          <a:xfrm>
            <a:off x="1634400" y="3743999"/>
            <a:ext cx="4158627" cy="2175697"/>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0" y="828000"/>
            <a:ext cx="12193200" cy="5225656"/>
          </a:xfrm>
          <a:prstGeom prst="rect">
            <a:avLst/>
          </a:prstGeom>
        </p:spPr>
      </p:pic>
      <p:sp>
        <p:nvSpPr>
          <p:cNvPr id="10" name="Oval 9"/>
          <p:cNvSpPr>
            <a:spLocks/>
          </p:cNvSpPr>
          <p:nvPr/>
        </p:nvSpPr>
        <p:spPr>
          <a:xfrm>
            <a:off x="3564000" y="2592000"/>
            <a:ext cx="648000" cy="216000"/>
          </a:xfrm>
          <a:prstGeom prst="ellipse">
            <a:avLst/>
          </a:prstGeom>
          <a:scene3d>
            <a:camera prst="orthographicFront"/>
            <a:lightRig rig="threePt" dir="t"/>
          </a:scene3d>
          <a:sp3d>
            <a:bevelT w="101600" h="101600"/>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3" name="Oval 12"/>
          <p:cNvSpPr>
            <a:spLocks/>
          </p:cNvSpPr>
          <p:nvPr/>
        </p:nvSpPr>
        <p:spPr>
          <a:xfrm>
            <a:off x="972000" y="4392000"/>
            <a:ext cx="648000" cy="216000"/>
          </a:xfrm>
          <a:prstGeom prst="ellipse">
            <a:avLst/>
          </a:prstGeom>
          <a:solidFill>
            <a:schemeClr val="accent2"/>
          </a:solidFill>
          <a:ln>
            <a:solidFill>
              <a:schemeClr val="accent2">
                <a:lumMod val="75000"/>
              </a:schemeClr>
            </a:solidFill>
          </a:ln>
          <a:scene3d>
            <a:camera prst="orthographicFront"/>
            <a:lightRig rig="threePt" dir="t"/>
          </a:scene3d>
          <a:sp3d>
            <a:bevelT w="101600" h="101600"/>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1" name="Content Placeholder 2"/>
          <p:cNvSpPr txBox="1">
            <a:spLocks/>
          </p:cNvSpPr>
          <p:nvPr/>
        </p:nvSpPr>
        <p:spPr>
          <a:xfrm>
            <a:off x="984000" y="2304000"/>
            <a:ext cx="10224000" cy="1224000"/>
          </a:xfrm>
          <a:prstGeom prst="roundRect">
            <a:avLst>
              <a:gd name="adj" fmla="val 4871"/>
            </a:avLst>
          </a:prstGeom>
          <a:solidFill>
            <a:schemeClr val="bg1">
              <a:alpha val="90000"/>
            </a:schemeClr>
          </a:solidFill>
          <a:ln w="28575" cmpd="sng">
            <a:solidFill>
              <a:schemeClr val="accent1"/>
            </a:solidFill>
          </a:ln>
          <a:effectLst>
            <a:outerShdw blurRad="63500" sx="102000" sy="102000" algn="ctr" rotWithShape="0">
              <a:prstClr val="black">
                <a:alpha val="40000"/>
              </a:prstClr>
            </a:outerShdw>
          </a:effectLst>
        </p:spPr>
        <p:txBody>
          <a:bodyPr vert="horz" lIns="91440" tIns="45720" rIns="91440" bIns="45720" rtlCol="0" anchor="ctr">
            <a:noAutofit/>
          </a:bodyPr>
          <a:lstStyle/>
          <a:p>
            <a:pPr marL="74250" lvl="1" algn="just">
              <a:spcBef>
                <a:spcPct val="20000"/>
              </a:spcBef>
              <a:defRPr/>
            </a:pPr>
            <a:r>
              <a:rPr lang="en-US" sz="2000" dirty="0"/>
              <a:t>Broadband resonator wake:</a:t>
            </a:r>
          </a:p>
          <a:p>
            <a:pPr marL="694800" lvl="2" indent="-342900" algn="just">
              <a:spcBef>
                <a:spcPct val="20000"/>
              </a:spcBef>
              <a:buFont typeface="Arial"/>
              <a:buChar char="⇒"/>
              <a:defRPr/>
            </a:pPr>
            <a:r>
              <a:rPr lang="en-US" dirty="0"/>
              <a:t>Fast decaying fields – </a:t>
            </a:r>
            <a:r>
              <a:rPr lang="en-US" b="1" dirty="0">
                <a:solidFill>
                  <a:srgbClr val="C00000"/>
                </a:solidFill>
              </a:rPr>
              <a:t>short range, mostly single bunch effect</a:t>
            </a:r>
            <a:r>
              <a:rPr lang="en-US" dirty="0"/>
              <a:t>. Whether centroid or intra-bunch motion is excited is determined by the resonator frequency and bunch length.</a:t>
            </a:r>
          </a:p>
        </p:txBody>
      </p:sp>
    </p:spTree>
    <p:extLst>
      <p:ext uri="{BB962C8B-B14F-4D97-AF65-F5344CB8AC3E}">
        <p14:creationId xmlns:p14="http://schemas.microsoft.com/office/powerpoint/2010/main" val="4089088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Wake function – general definition</a:t>
            </a:r>
          </a:p>
        </p:txBody>
      </p:sp>
      <p:sp>
        <p:nvSpPr>
          <p:cNvPr id="3" name="Content Placeholder 2"/>
          <p:cNvSpPr>
            <a:spLocks noGrp="1"/>
          </p:cNvSpPr>
          <p:nvPr>
            <p:ph idx="1"/>
          </p:nvPr>
        </p:nvSpPr>
        <p:spPr/>
        <p:txBody>
          <a:bodyPr>
            <a:normAutofit/>
          </a:bodyPr>
          <a:lstStyle/>
          <a:p>
            <a:endParaRPr lang="en-US" sz="2000" dirty="0"/>
          </a:p>
          <a:p>
            <a:endParaRPr lang="en-US" sz="2000" dirty="0"/>
          </a:p>
          <a:p>
            <a:r>
              <a:rPr lang="en-US" sz="2000" dirty="0"/>
              <a:t>We will use a little trick: we consider</a:t>
            </a:r>
            <a:r>
              <a:rPr lang="en-US" sz="2000" b="1" dirty="0">
                <a:solidFill>
                  <a:srgbClr val="C00000"/>
                </a:solidFill>
              </a:rPr>
              <a:t> two point particles </a:t>
            </a:r>
            <a:r>
              <a:rPr lang="en-US" sz="2000" dirty="0"/>
              <a:t>– one source, one probe</a:t>
            </a:r>
          </a:p>
          <a:p>
            <a:r>
              <a:rPr lang="en-US" sz="2000" dirty="0"/>
              <a:t>The forces will be a function of the locations of both the source and the probe particles:</a:t>
            </a:r>
          </a:p>
        </p:txBody>
      </p:sp>
      <p:sp>
        <p:nvSpPr>
          <p:cNvPr id="4" name="Date Placeholder 3"/>
          <p:cNvSpPr>
            <a:spLocks noGrp="1"/>
          </p:cNvSpPr>
          <p:nvPr>
            <p:ph type="dt" sz="half" idx="10"/>
          </p:nvPr>
        </p:nvSpPr>
        <p:spPr/>
        <p:txBody>
          <a:bodyPr/>
          <a:lstStyle/>
          <a:p>
            <a:r>
              <a:rPr lang="de-CH"/>
              <a:t>28. September 2022</a:t>
            </a:r>
            <a:endParaRPr lang="en-GB"/>
          </a:p>
        </p:txBody>
      </p:sp>
      <p:sp>
        <p:nvSpPr>
          <p:cNvPr id="5" name="Footer Placeholder 4"/>
          <p:cNvSpPr>
            <a:spLocks noGrp="1"/>
          </p:cNvSpPr>
          <p:nvPr>
            <p:ph type="ftr" sz="quarter" idx="11"/>
          </p:nvPr>
        </p:nvSpPr>
        <p:spPr/>
        <p:txBody>
          <a:bodyPr/>
          <a:lstStyle/>
          <a:p>
            <a:r>
              <a:rPr lang="fr-FR"/>
              <a:t>Kevin Li - Collective effects III - Kaunas</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6</a:t>
            </a:fld>
            <a:endParaRPr lang="en-GB"/>
          </a:p>
        </p:txBody>
      </p:sp>
      <p:sp>
        <p:nvSpPr>
          <p:cNvPr id="7" name="Rounded Rectangle 6"/>
          <p:cNvSpPr/>
          <p:nvPr/>
        </p:nvSpPr>
        <p:spPr>
          <a:xfrm>
            <a:off x="1776000" y="864000"/>
            <a:ext cx="8640000" cy="1656000"/>
          </a:xfrm>
          <a:prstGeom prst="roundRect">
            <a:avLst>
              <a:gd name="adj" fmla="val 3440"/>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t>How can we treat these phenomena effectively in our models?</a:t>
            </a:r>
          </a:p>
          <a:p>
            <a:pPr algn="ctr"/>
            <a:endParaRPr lang="en-US" sz="2000" b="1" dirty="0"/>
          </a:p>
          <a:p>
            <a:pPr marL="342900" indent="-342900">
              <a:buFont typeface="Arial" panose="020B0604020202020204" pitchFamily="34" charset="0"/>
              <a:buChar char="•"/>
            </a:pPr>
            <a:r>
              <a:rPr lang="en-US" sz="2000" b="1" dirty="0"/>
              <a:t>The rigid beam approximation</a:t>
            </a:r>
          </a:p>
          <a:p>
            <a:pPr marL="342900" indent="-342900">
              <a:buFont typeface="Arial" panose="020B0604020202020204" pitchFamily="34" charset="0"/>
              <a:buChar char="•"/>
            </a:pPr>
            <a:r>
              <a:rPr lang="en-US" sz="2000" b="1" dirty="0"/>
              <a:t>The impulse approximation</a:t>
            </a:r>
          </a:p>
        </p:txBody>
      </p:sp>
      <p:cxnSp>
        <p:nvCxnSpPr>
          <p:cNvPr id="42" name="Straight Arrow Connector 41"/>
          <p:cNvCxnSpPr/>
          <p:nvPr/>
        </p:nvCxnSpPr>
        <p:spPr>
          <a:xfrm>
            <a:off x="1783404" y="4365904"/>
            <a:ext cx="7424197" cy="1588"/>
          </a:xfrm>
          <a:prstGeom prst="straightConnector1">
            <a:avLst/>
          </a:prstGeom>
          <a:ln w="19050" cap="flat" cmpd="sng" algn="ctr">
            <a:solidFill>
              <a:srgbClr val="004078"/>
            </a:solidFill>
            <a:prstDash val="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43" name="Freeform 11"/>
          <p:cNvSpPr>
            <a:spLocks/>
          </p:cNvSpPr>
          <p:nvPr/>
        </p:nvSpPr>
        <p:spPr bwMode="auto">
          <a:xfrm>
            <a:off x="4125621" y="4709775"/>
            <a:ext cx="1367185" cy="976313"/>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57150" cmpd="sng">
            <a:solidFill>
              <a:srgbClr val="868686"/>
            </a:solidFill>
            <a:round/>
            <a:headEnd/>
            <a:tailEnd/>
          </a:ln>
        </p:spPr>
        <p:txBody>
          <a:bodyPr wrap="none" anchor="ctr">
            <a:prstTxWarp prst="textNoShape">
              <a:avLst/>
            </a:prstTxWarp>
          </a:bodyPr>
          <a:lstStyle/>
          <a:p>
            <a:endParaRPr lang="en-US"/>
          </a:p>
        </p:txBody>
      </p:sp>
      <p:sp>
        <p:nvSpPr>
          <p:cNvPr id="44" name="Freeform 16"/>
          <p:cNvSpPr>
            <a:spLocks/>
          </p:cNvSpPr>
          <p:nvPr/>
        </p:nvSpPr>
        <p:spPr bwMode="auto">
          <a:xfrm flipV="1">
            <a:off x="4125621" y="3017500"/>
            <a:ext cx="1367185" cy="976313"/>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57150" cmpd="sng">
            <a:solidFill>
              <a:srgbClr val="868686"/>
            </a:solidFill>
            <a:round/>
            <a:headEnd/>
            <a:tailEnd/>
          </a:ln>
        </p:spPr>
        <p:txBody>
          <a:bodyPr wrap="none" anchor="ctr">
            <a:prstTxWarp prst="textNoShape">
              <a:avLst/>
            </a:prstTxWarp>
          </a:bodyPr>
          <a:lstStyle/>
          <a:p>
            <a:endParaRPr lang="en-US"/>
          </a:p>
        </p:txBody>
      </p:sp>
      <p:cxnSp>
        <p:nvCxnSpPr>
          <p:cNvPr id="45" name="Straight Connector 44"/>
          <p:cNvCxnSpPr>
            <a:stCxn id="44" idx="0"/>
          </p:cNvCxnSpPr>
          <p:nvPr/>
        </p:nvCxnSpPr>
        <p:spPr>
          <a:xfrm flipH="1" flipV="1">
            <a:off x="1740000" y="3992456"/>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flipH="1" flipV="1">
            <a:off x="1740000" y="4708418"/>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grpSp>
        <p:nvGrpSpPr>
          <p:cNvPr id="47" name="Group 94"/>
          <p:cNvGrpSpPr/>
          <p:nvPr/>
        </p:nvGrpSpPr>
        <p:grpSpPr>
          <a:xfrm>
            <a:off x="4143134" y="3084979"/>
            <a:ext cx="1312862" cy="2549525"/>
            <a:chOff x="2555534" y="1448897"/>
            <a:chExt cx="1312862" cy="2549525"/>
          </a:xfrm>
        </p:grpSpPr>
        <p:sp>
          <p:nvSpPr>
            <p:cNvPr id="48" name="Freeform 90"/>
            <p:cNvSpPr>
              <a:spLocks/>
            </p:cNvSpPr>
            <p:nvPr/>
          </p:nvSpPr>
          <p:spPr bwMode="auto">
            <a:xfrm>
              <a:off x="2631734" y="1644159"/>
              <a:ext cx="639763" cy="228600"/>
            </a:xfrm>
            <a:custGeom>
              <a:avLst/>
              <a:gdLst>
                <a:gd name="T0" fmla="*/ 0 w 480"/>
                <a:gd name="T1" fmla="*/ 144 h 168"/>
                <a:gd name="T2" fmla="*/ 240 w 480"/>
                <a:gd name="T3" fmla="*/ 144 h 168"/>
                <a:gd name="T4" fmla="*/ 480 w 480"/>
                <a:gd name="T5" fmla="*/ 0 h 168"/>
                <a:gd name="T6" fmla="*/ 0 60000 65536"/>
                <a:gd name="T7" fmla="*/ 0 60000 65536"/>
                <a:gd name="T8" fmla="*/ 0 60000 65536"/>
                <a:gd name="T9" fmla="*/ 0 w 480"/>
                <a:gd name="T10" fmla="*/ 0 h 168"/>
                <a:gd name="T11" fmla="*/ 480 w 480"/>
                <a:gd name="T12" fmla="*/ 168 h 168"/>
              </a:gdLst>
              <a:ahLst/>
              <a:cxnLst>
                <a:cxn ang="T6">
                  <a:pos x="T0" y="T1"/>
                </a:cxn>
                <a:cxn ang="T7">
                  <a:pos x="T2" y="T3"/>
                </a:cxn>
                <a:cxn ang="T8">
                  <a:pos x="T4" y="T5"/>
                </a:cxn>
              </a:cxnLst>
              <a:rect l="T9" t="T10" r="T11" b="T12"/>
              <a:pathLst>
                <a:path w="480" h="168">
                  <a:moveTo>
                    <a:pt x="0" y="144"/>
                  </a:moveTo>
                  <a:cubicBezTo>
                    <a:pt x="80" y="156"/>
                    <a:pt x="160" y="168"/>
                    <a:pt x="240" y="144"/>
                  </a:cubicBezTo>
                  <a:cubicBezTo>
                    <a:pt x="320" y="120"/>
                    <a:pt x="440" y="24"/>
                    <a:pt x="48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49" name="Freeform 91"/>
            <p:cNvSpPr>
              <a:spLocks/>
            </p:cNvSpPr>
            <p:nvPr/>
          </p:nvSpPr>
          <p:spPr bwMode="auto">
            <a:xfrm>
              <a:off x="2685709" y="1513984"/>
              <a:ext cx="520700" cy="152400"/>
            </a:xfrm>
            <a:custGeom>
              <a:avLst/>
              <a:gdLst>
                <a:gd name="T0" fmla="*/ 0 w 384"/>
                <a:gd name="T1" fmla="*/ 96 h 112"/>
                <a:gd name="T2" fmla="*/ 192 w 384"/>
                <a:gd name="T3" fmla="*/ 96 h 112"/>
                <a:gd name="T4" fmla="*/ 384 w 384"/>
                <a:gd name="T5" fmla="*/ 0 h 112"/>
                <a:gd name="T6" fmla="*/ 0 60000 65536"/>
                <a:gd name="T7" fmla="*/ 0 60000 65536"/>
                <a:gd name="T8" fmla="*/ 0 60000 65536"/>
                <a:gd name="T9" fmla="*/ 0 w 384"/>
                <a:gd name="T10" fmla="*/ 0 h 112"/>
                <a:gd name="T11" fmla="*/ 384 w 384"/>
                <a:gd name="T12" fmla="*/ 112 h 112"/>
              </a:gdLst>
              <a:ahLst/>
              <a:cxnLst>
                <a:cxn ang="T6">
                  <a:pos x="T0" y="T1"/>
                </a:cxn>
                <a:cxn ang="T7">
                  <a:pos x="T2" y="T3"/>
                </a:cxn>
                <a:cxn ang="T8">
                  <a:pos x="T4" y="T5"/>
                </a:cxn>
              </a:cxnLst>
              <a:rect l="T9" t="T10" r="T11" b="T12"/>
              <a:pathLst>
                <a:path w="384" h="112">
                  <a:moveTo>
                    <a:pt x="0" y="96"/>
                  </a:moveTo>
                  <a:cubicBezTo>
                    <a:pt x="64" y="104"/>
                    <a:pt x="128" y="112"/>
                    <a:pt x="192" y="96"/>
                  </a:cubicBezTo>
                  <a:cubicBezTo>
                    <a:pt x="256" y="80"/>
                    <a:pt x="352" y="16"/>
                    <a:pt x="384"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50" name="Freeform 92"/>
            <p:cNvSpPr>
              <a:spLocks/>
            </p:cNvSpPr>
            <p:nvPr/>
          </p:nvSpPr>
          <p:spPr bwMode="auto">
            <a:xfrm>
              <a:off x="2815884" y="1448897"/>
              <a:ext cx="325438" cy="76200"/>
            </a:xfrm>
            <a:custGeom>
              <a:avLst/>
              <a:gdLst>
                <a:gd name="T0" fmla="*/ 0 w 240"/>
                <a:gd name="T1" fmla="*/ 48 h 56"/>
                <a:gd name="T2" fmla="*/ 144 w 240"/>
                <a:gd name="T3" fmla="*/ 48 h 56"/>
                <a:gd name="T4" fmla="*/ 240 w 240"/>
                <a:gd name="T5" fmla="*/ 0 h 56"/>
                <a:gd name="T6" fmla="*/ 0 60000 65536"/>
                <a:gd name="T7" fmla="*/ 0 60000 65536"/>
                <a:gd name="T8" fmla="*/ 0 60000 65536"/>
                <a:gd name="T9" fmla="*/ 0 w 240"/>
                <a:gd name="T10" fmla="*/ 0 h 56"/>
                <a:gd name="T11" fmla="*/ 240 w 240"/>
                <a:gd name="T12" fmla="*/ 56 h 56"/>
              </a:gdLst>
              <a:ahLst/>
              <a:cxnLst>
                <a:cxn ang="T6">
                  <a:pos x="T0" y="T1"/>
                </a:cxn>
                <a:cxn ang="T7">
                  <a:pos x="T2" y="T3"/>
                </a:cxn>
                <a:cxn ang="T8">
                  <a:pos x="T4" y="T5"/>
                </a:cxn>
              </a:cxnLst>
              <a:rect l="T9" t="T10" r="T11" b="T12"/>
              <a:pathLst>
                <a:path w="240" h="56">
                  <a:moveTo>
                    <a:pt x="0" y="48"/>
                  </a:moveTo>
                  <a:cubicBezTo>
                    <a:pt x="52" y="52"/>
                    <a:pt x="104" y="56"/>
                    <a:pt x="144" y="48"/>
                  </a:cubicBezTo>
                  <a:cubicBezTo>
                    <a:pt x="184" y="40"/>
                    <a:pt x="212" y="20"/>
                    <a:pt x="24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51" name="Freeform 93"/>
            <p:cNvSpPr>
              <a:spLocks/>
            </p:cNvSpPr>
            <p:nvPr/>
          </p:nvSpPr>
          <p:spPr bwMode="auto">
            <a:xfrm rot="10800000" flipV="1">
              <a:off x="2555534" y="3141172"/>
              <a:ext cx="1299943" cy="215534"/>
            </a:xfrm>
            <a:custGeom>
              <a:avLst/>
              <a:gdLst>
                <a:gd name="T0" fmla="*/ 0 w 1008"/>
                <a:gd name="T1" fmla="*/ 152 h 152"/>
                <a:gd name="T2" fmla="*/ 480 w 1008"/>
                <a:gd name="T3" fmla="*/ 8 h 152"/>
                <a:gd name="T4" fmla="*/ 1008 w 1008"/>
                <a:gd name="T5" fmla="*/ 104 h 152"/>
                <a:gd name="T6" fmla="*/ 0 60000 65536"/>
                <a:gd name="T7" fmla="*/ 0 60000 65536"/>
                <a:gd name="T8" fmla="*/ 0 60000 65536"/>
                <a:gd name="T9" fmla="*/ 0 w 1008"/>
                <a:gd name="T10" fmla="*/ 0 h 152"/>
                <a:gd name="T11" fmla="*/ 1008 w 1008"/>
                <a:gd name="T12" fmla="*/ 152 h 152"/>
              </a:gdLst>
              <a:ahLst/>
              <a:cxnLst>
                <a:cxn ang="T6">
                  <a:pos x="T0" y="T1"/>
                </a:cxn>
                <a:cxn ang="T7">
                  <a:pos x="T2" y="T3"/>
                </a:cxn>
                <a:cxn ang="T8">
                  <a:pos x="T4" y="T5"/>
                </a:cxn>
              </a:cxnLst>
              <a:rect l="T9" t="T10" r="T11" b="T12"/>
              <a:pathLst>
                <a:path w="1008" h="152">
                  <a:moveTo>
                    <a:pt x="0" y="152"/>
                  </a:moveTo>
                  <a:cubicBezTo>
                    <a:pt x="156" y="84"/>
                    <a:pt x="312" y="16"/>
                    <a:pt x="480" y="8"/>
                  </a:cubicBezTo>
                  <a:cubicBezTo>
                    <a:pt x="648" y="0"/>
                    <a:pt x="828" y="52"/>
                    <a:pt x="1008" y="104"/>
                  </a:cubicBezTo>
                </a:path>
              </a:pathLst>
            </a:custGeom>
            <a:noFill/>
            <a:ln w="9525">
              <a:solidFill>
                <a:srgbClr val="00559F"/>
              </a:solidFill>
              <a:round/>
              <a:headEnd type="arrow"/>
              <a:tailEnd type="none" w="med" len="med"/>
            </a:ln>
          </p:spPr>
          <p:txBody>
            <a:bodyPr wrap="none" anchor="ctr">
              <a:prstTxWarp prst="textNoShape">
                <a:avLst/>
              </a:prstTxWarp>
            </a:bodyPr>
            <a:lstStyle/>
            <a:p>
              <a:endParaRPr lang="en-US"/>
            </a:p>
          </p:txBody>
        </p:sp>
        <p:sp>
          <p:nvSpPr>
            <p:cNvPr id="52" name="Freeform 94"/>
            <p:cNvSpPr>
              <a:spLocks/>
            </p:cNvSpPr>
            <p:nvPr/>
          </p:nvSpPr>
          <p:spPr bwMode="auto">
            <a:xfrm flipV="1">
              <a:off x="2620622" y="3596784"/>
              <a:ext cx="650875" cy="228600"/>
            </a:xfrm>
            <a:custGeom>
              <a:avLst/>
              <a:gdLst>
                <a:gd name="T0" fmla="*/ 0 w 480"/>
                <a:gd name="T1" fmla="*/ 144 h 168"/>
                <a:gd name="T2" fmla="*/ 240 w 480"/>
                <a:gd name="T3" fmla="*/ 144 h 168"/>
                <a:gd name="T4" fmla="*/ 480 w 480"/>
                <a:gd name="T5" fmla="*/ 0 h 168"/>
                <a:gd name="T6" fmla="*/ 0 60000 65536"/>
                <a:gd name="T7" fmla="*/ 0 60000 65536"/>
                <a:gd name="T8" fmla="*/ 0 60000 65536"/>
                <a:gd name="T9" fmla="*/ 0 w 480"/>
                <a:gd name="T10" fmla="*/ 0 h 168"/>
                <a:gd name="T11" fmla="*/ 480 w 480"/>
                <a:gd name="T12" fmla="*/ 168 h 168"/>
              </a:gdLst>
              <a:ahLst/>
              <a:cxnLst>
                <a:cxn ang="T6">
                  <a:pos x="T0" y="T1"/>
                </a:cxn>
                <a:cxn ang="T7">
                  <a:pos x="T2" y="T3"/>
                </a:cxn>
                <a:cxn ang="T8">
                  <a:pos x="T4" y="T5"/>
                </a:cxn>
              </a:cxnLst>
              <a:rect l="T9" t="T10" r="T11" b="T12"/>
              <a:pathLst>
                <a:path w="480" h="168">
                  <a:moveTo>
                    <a:pt x="0" y="144"/>
                  </a:moveTo>
                  <a:cubicBezTo>
                    <a:pt x="80" y="156"/>
                    <a:pt x="160" y="168"/>
                    <a:pt x="240" y="144"/>
                  </a:cubicBezTo>
                  <a:cubicBezTo>
                    <a:pt x="320" y="120"/>
                    <a:pt x="440" y="24"/>
                    <a:pt x="48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53" name="Freeform 96"/>
            <p:cNvSpPr>
              <a:spLocks/>
            </p:cNvSpPr>
            <p:nvPr/>
          </p:nvSpPr>
          <p:spPr bwMode="auto">
            <a:xfrm flipV="1">
              <a:off x="2815884" y="3922222"/>
              <a:ext cx="325438" cy="76200"/>
            </a:xfrm>
            <a:custGeom>
              <a:avLst/>
              <a:gdLst>
                <a:gd name="T0" fmla="*/ 0 w 240"/>
                <a:gd name="T1" fmla="*/ 48 h 56"/>
                <a:gd name="T2" fmla="*/ 144 w 240"/>
                <a:gd name="T3" fmla="*/ 48 h 56"/>
                <a:gd name="T4" fmla="*/ 240 w 240"/>
                <a:gd name="T5" fmla="*/ 0 h 56"/>
                <a:gd name="T6" fmla="*/ 0 60000 65536"/>
                <a:gd name="T7" fmla="*/ 0 60000 65536"/>
                <a:gd name="T8" fmla="*/ 0 60000 65536"/>
                <a:gd name="T9" fmla="*/ 0 w 240"/>
                <a:gd name="T10" fmla="*/ 0 h 56"/>
                <a:gd name="T11" fmla="*/ 240 w 240"/>
                <a:gd name="T12" fmla="*/ 56 h 56"/>
              </a:gdLst>
              <a:ahLst/>
              <a:cxnLst>
                <a:cxn ang="T6">
                  <a:pos x="T0" y="T1"/>
                </a:cxn>
                <a:cxn ang="T7">
                  <a:pos x="T2" y="T3"/>
                </a:cxn>
                <a:cxn ang="T8">
                  <a:pos x="T4" y="T5"/>
                </a:cxn>
              </a:cxnLst>
              <a:rect l="T9" t="T10" r="T11" b="T12"/>
              <a:pathLst>
                <a:path w="240" h="56">
                  <a:moveTo>
                    <a:pt x="0" y="48"/>
                  </a:moveTo>
                  <a:cubicBezTo>
                    <a:pt x="52" y="52"/>
                    <a:pt x="104" y="56"/>
                    <a:pt x="144" y="48"/>
                  </a:cubicBezTo>
                  <a:cubicBezTo>
                    <a:pt x="184" y="40"/>
                    <a:pt x="212" y="20"/>
                    <a:pt x="24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54" name="Freeform 42"/>
            <p:cNvSpPr>
              <a:spLocks/>
            </p:cNvSpPr>
            <p:nvPr/>
          </p:nvSpPr>
          <p:spPr bwMode="auto">
            <a:xfrm rot="10800000">
              <a:off x="2562757" y="2177322"/>
              <a:ext cx="1305639" cy="181443"/>
            </a:xfrm>
            <a:custGeom>
              <a:avLst/>
              <a:gdLst>
                <a:gd name="T0" fmla="*/ 0 w 1008"/>
                <a:gd name="T1" fmla="*/ 152 h 152"/>
                <a:gd name="T2" fmla="*/ 480 w 1008"/>
                <a:gd name="T3" fmla="*/ 8 h 152"/>
                <a:gd name="T4" fmla="*/ 1008 w 1008"/>
                <a:gd name="T5" fmla="*/ 104 h 152"/>
                <a:gd name="T6" fmla="*/ 0 60000 65536"/>
                <a:gd name="T7" fmla="*/ 0 60000 65536"/>
                <a:gd name="T8" fmla="*/ 0 60000 65536"/>
                <a:gd name="T9" fmla="*/ 0 w 1008"/>
                <a:gd name="T10" fmla="*/ 0 h 152"/>
                <a:gd name="T11" fmla="*/ 1008 w 1008"/>
                <a:gd name="T12" fmla="*/ 152 h 152"/>
              </a:gdLst>
              <a:ahLst/>
              <a:cxnLst>
                <a:cxn ang="T6">
                  <a:pos x="T0" y="T1"/>
                </a:cxn>
                <a:cxn ang="T7">
                  <a:pos x="T2" y="T3"/>
                </a:cxn>
                <a:cxn ang="T8">
                  <a:pos x="T4" y="T5"/>
                </a:cxn>
              </a:cxnLst>
              <a:rect l="T9" t="T10" r="T11" b="T12"/>
              <a:pathLst>
                <a:path w="1008" h="152">
                  <a:moveTo>
                    <a:pt x="0" y="152"/>
                  </a:moveTo>
                  <a:cubicBezTo>
                    <a:pt x="156" y="84"/>
                    <a:pt x="312" y="16"/>
                    <a:pt x="480" y="8"/>
                  </a:cubicBezTo>
                  <a:cubicBezTo>
                    <a:pt x="648" y="0"/>
                    <a:pt x="828" y="52"/>
                    <a:pt x="1008" y="104"/>
                  </a:cubicBezTo>
                </a:path>
              </a:pathLst>
            </a:custGeom>
            <a:noFill/>
            <a:ln w="9525">
              <a:solidFill>
                <a:srgbClr val="00559F"/>
              </a:solidFill>
              <a:round/>
              <a:headEnd type="arrow"/>
              <a:tailEnd type="none" w="med" len="med"/>
            </a:ln>
          </p:spPr>
          <p:txBody>
            <a:bodyPr wrap="none" anchor="ctr">
              <a:prstTxWarp prst="textNoShape">
                <a:avLst/>
              </a:prstTxWarp>
            </a:bodyPr>
            <a:lstStyle/>
            <a:p>
              <a:endParaRPr lang="en-US"/>
            </a:p>
          </p:txBody>
        </p:sp>
        <p:sp>
          <p:nvSpPr>
            <p:cNvPr id="55" name="Freeform 95"/>
            <p:cNvSpPr>
              <a:spLocks/>
            </p:cNvSpPr>
            <p:nvPr/>
          </p:nvSpPr>
          <p:spPr bwMode="auto">
            <a:xfrm flipV="1">
              <a:off x="2685709" y="3749184"/>
              <a:ext cx="520700" cy="152400"/>
            </a:xfrm>
            <a:custGeom>
              <a:avLst/>
              <a:gdLst>
                <a:gd name="T0" fmla="*/ 0 w 384"/>
                <a:gd name="T1" fmla="*/ 96 h 112"/>
                <a:gd name="T2" fmla="*/ 192 w 384"/>
                <a:gd name="T3" fmla="*/ 96 h 112"/>
                <a:gd name="T4" fmla="*/ 384 w 384"/>
                <a:gd name="T5" fmla="*/ 0 h 112"/>
                <a:gd name="T6" fmla="*/ 0 60000 65536"/>
                <a:gd name="T7" fmla="*/ 0 60000 65536"/>
                <a:gd name="T8" fmla="*/ 0 60000 65536"/>
                <a:gd name="T9" fmla="*/ 0 w 384"/>
                <a:gd name="T10" fmla="*/ 0 h 112"/>
                <a:gd name="T11" fmla="*/ 384 w 384"/>
                <a:gd name="T12" fmla="*/ 112 h 112"/>
              </a:gdLst>
              <a:ahLst/>
              <a:cxnLst>
                <a:cxn ang="T6">
                  <a:pos x="T0" y="T1"/>
                </a:cxn>
                <a:cxn ang="T7">
                  <a:pos x="T2" y="T3"/>
                </a:cxn>
                <a:cxn ang="T8">
                  <a:pos x="T4" y="T5"/>
                </a:cxn>
              </a:cxnLst>
              <a:rect l="T9" t="T10" r="T11" b="T12"/>
              <a:pathLst>
                <a:path w="384" h="112">
                  <a:moveTo>
                    <a:pt x="0" y="96"/>
                  </a:moveTo>
                  <a:cubicBezTo>
                    <a:pt x="64" y="104"/>
                    <a:pt x="128" y="112"/>
                    <a:pt x="192" y="96"/>
                  </a:cubicBezTo>
                  <a:cubicBezTo>
                    <a:pt x="256" y="80"/>
                    <a:pt x="352" y="16"/>
                    <a:pt x="384"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grpSp>
      <p:sp>
        <p:nvSpPr>
          <p:cNvPr id="56" name="Line 73"/>
          <p:cNvSpPr>
            <a:spLocks noChangeShapeType="1"/>
          </p:cNvSpPr>
          <p:nvPr/>
        </p:nvSpPr>
        <p:spPr bwMode="auto">
          <a:xfrm>
            <a:off x="1783403" y="4009764"/>
            <a:ext cx="0" cy="715963"/>
          </a:xfrm>
          <a:prstGeom prst="line">
            <a:avLst/>
          </a:prstGeom>
          <a:noFill/>
          <a:ln w="12700" cap="flat" cmpd="sng" algn="ctr">
            <a:solidFill>
              <a:srgbClr val="3A3A3A"/>
            </a:solidFill>
            <a:prstDash val="solid"/>
            <a:round/>
            <a:headEnd type="stealth" w="med" len="med"/>
            <a:tailEnd type="stealth" w="med" len="med"/>
          </a:ln>
        </p:spPr>
        <p:txBody>
          <a:bodyPr wrap="none" anchor="ctr">
            <a:prstTxWarp prst="textNoShape">
              <a:avLst/>
            </a:prstTxWarp>
          </a:bodyPr>
          <a:lstStyle/>
          <a:p>
            <a:endParaRPr lang="en-US"/>
          </a:p>
        </p:txBody>
      </p:sp>
      <p:sp>
        <p:nvSpPr>
          <p:cNvPr id="57" name="Text Box 74"/>
          <p:cNvSpPr txBox="1">
            <a:spLocks noChangeArrowheads="1"/>
          </p:cNvSpPr>
          <p:nvPr/>
        </p:nvSpPr>
        <p:spPr bwMode="auto">
          <a:xfrm>
            <a:off x="1740000" y="4379948"/>
            <a:ext cx="449162" cy="400110"/>
          </a:xfrm>
          <a:prstGeom prst="rect">
            <a:avLst/>
          </a:prstGeom>
          <a:noFill/>
          <a:ln w="9525">
            <a:noFill/>
            <a:miter lim="800000"/>
            <a:headEnd/>
            <a:tailEnd/>
          </a:ln>
        </p:spPr>
        <p:txBody>
          <a:bodyPr wrap="none">
            <a:prstTxWarp prst="textNoShape">
              <a:avLst/>
            </a:prstTxWarp>
            <a:spAutoFit/>
          </a:bodyPr>
          <a:lstStyle/>
          <a:p>
            <a:r>
              <a:rPr lang="de-DE" sz="2000" dirty="0">
                <a:solidFill>
                  <a:schemeClr val="accent6">
                    <a:lumMod val="50000"/>
                  </a:schemeClr>
                </a:solidFill>
              </a:rPr>
              <a:t>2b</a:t>
            </a:r>
          </a:p>
        </p:txBody>
      </p:sp>
      <p:cxnSp>
        <p:nvCxnSpPr>
          <p:cNvPr id="58" name="Straight Arrow Connector 57"/>
          <p:cNvCxnSpPr/>
          <p:nvPr/>
        </p:nvCxnSpPr>
        <p:spPr>
          <a:xfrm>
            <a:off x="3516835" y="2833360"/>
            <a:ext cx="2609066" cy="1588"/>
          </a:xfrm>
          <a:prstGeom prst="straightConnector1">
            <a:avLst/>
          </a:prstGeom>
          <a:ln>
            <a:solidFill>
              <a:schemeClr val="accent6">
                <a:lumMod val="75000"/>
              </a:schemeClr>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flipH="1" flipV="1">
            <a:off x="5492805" y="3991099"/>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flipH="1" flipV="1">
            <a:off x="5492805" y="4709097"/>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sp>
        <p:nvSpPr>
          <p:cNvPr id="61" name="TextBox 60"/>
          <p:cNvSpPr txBox="1"/>
          <p:nvPr/>
        </p:nvSpPr>
        <p:spPr>
          <a:xfrm>
            <a:off x="4684801" y="2777812"/>
            <a:ext cx="304800" cy="369332"/>
          </a:xfrm>
          <a:prstGeom prst="rect">
            <a:avLst/>
          </a:prstGeom>
          <a:noFill/>
          <a:ln>
            <a:noFill/>
          </a:ln>
        </p:spPr>
        <p:txBody>
          <a:bodyPr wrap="square" rtlCol="0">
            <a:spAutoFit/>
          </a:bodyPr>
          <a:lstStyle/>
          <a:p>
            <a:r>
              <a:rPr lang="en-US" dirty="0">
                <a:solidFill>
                  <a:srgbClr val="262626"/>
                </a:solidFill>
              </a:rPr>
              <a:t>L</a:t>
            </a:r>
          </a:p>
        </p:txBody>
      </p:sp>
      <p:grpSp>
        <p:nvGrpSpPr>
          <p:cNvPr id="62" name="Group 61"/>
          <p:cNvGrpSpPr/>
          <p:nvPr/>
        </p:nvGrpSpPr>
        <p:grpSpPr>
          <a:xfrm>
            <a:off x="2136000" y="3975117"/>
            <a:ext cx="3370058" cy="744953"/>
            <a:chOff x="4491600" y="2097304"/>
            <a:chExt cx="3370058" cy="744953"/>
          </a:xfrm>
        </p:grpSpPr>
        <p:sp>
          <p:nvSpPr>
            <p:cNvPr id="63" name="Oval 18 1"/>
            <p:cNvSpPr>
              <a:spLocks noChangeArrowheads="1"/>
            </p:cNvSpPr>
            <p:nvPr/>
          </p:nvSpPr>
          <p:spPr bwMode="auto">
            <a:xfrm>
              <a:off x="5607600" y="2199053"/>
              <a:ext cx="215996" cy="216000"/>
            </a:xfrm>
            <a:prstGeom prst="ellipse">
              <a:avLst/>
            </a:prstGeom>
            <a:solidFill>
              <a:schemeClr val="tx2"/>
            </a:solidFill>
            <a:ln>
              <a:solidFill>
                <a:schemeClr val="tx2"/>
              </a:solidFill>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prstTxWarp prst="textNoShape">
                <a:avLst/>
              </a:prstTxWarp>
            </a:bodyPr>
            <a:lstStyle/>
            <a:p>
              <a:endParaRPr lang="en-US"/>
            </a:p>
          </p:txBody>
        </p:sp>
        <p:sp>
          <p:nvSpPr>
            <p:cNvPr id="64" name="Oval 18 2"/>
            <p:cNvSpPr>
              <a:spLocks noChangeArrowheads="1"/>
            </p:cNvSpPr>
            <p:nvPr/>
          </p:nvSpPr>
          <p:spPr bwMode="auto">
            <a:xfrm>
              <a:off x="4491600" y="2523053"/>
              <a:ext cx="215999" cy="216000"/>
            </a:xfrm>
            <a:prstGeom prst="ellipse">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prstTxWarp prst="textNoShape">
                <a:avLst/>
              </a:prstTxWarp>
            </a:bodyPr>
            <a:lstStyle/>
            <a:p>
              <a:endParaRPr lang="en-US"/>
            </a:p>
          </p:txBody>
        </p:sp>
        <p:cxnSp>
          <p:nvCxnSpPr>
            <p:cNvPr id="65" name="Straight Arrow Connector 64"/>
            <p:cNvCxnSpPr/>
            <p:nvPr/>
          </p:nvCxnSpPr>
          <p:spPr>
            <a:xfrm>
              <a:off x="4749907" y="2485680"/>
              <a:ext cx="890266" cy="98"/>
            </a:xfrm>
            <a:prstGeom prst="straightConnector1">
              <a:avLst/>
            </a:prstGeom>
            <a:ln w="25400" cap="flat" cmpd="sng" algn="ctr">
              <a:solidFill>
                <a:srgbClr val="000000"/>
              </a:solidFill>
              <a:prstDash val="solid"/>
              <a:round/>
              <a:headEnd type="arrow"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66" name="TextBox 65"/>
            <p:cNvSpPr txBox="1"/>
            <p:nvPr/>
          </p:nvSpPr>
          <p:spPr>
            <a:xfrm>
              <a:off x="5028495" y="2385590"/>
              <a:ext cx="304800" cy="369332"/>
            </a:xfrm>
            <a:prstGeom prst="rect">
              <a:avLst/>
            </a:prstGeom>
            <a:noFill/>
          </p:spPr>
          <p:txBody>
            <a:bodyPr wrap="square" rtlCol="0">
              <a:spAutoFit/>
            </a:bodyPr>
            <a:lstStyle/>
            <a:p>
              <a:r>
                <a:rPr lang="en-US" dirty="0" err="1">
                  <a:solidFill>
                    <a:srgbClr val="262626"/>
                  </a:solidFill>
                </a:rPr>
                <a:t>z</a:t>
              </a:r>
              <a:endParaRPr lang="en-US" dirty="0">
                <a:solidFill>
                  <a:srgbClr val="262626"/>
                </a:solidFill>
              </a:endParaRPr>
            </a:p>
          </p:txBody>
        </p:sp>
        <p:cxnSp>
          <p:nvCxnSpPr>
            <p:cNvPr id="67" name="Straight Arrow Connector 66"/>
            <p:cNvCxnSpPr/>
            <p:nvPr/>
          </p:nvCxnSpPr>
          <p:spPr>
            <a:xfrm rot="5400000">
              <a:off x="6161167" y="2371805"/>
              <a:ext cx="283885" cy="1588"/>
            </a:xfrm>
            <a:prstGeom prst="straightConnector1">
              <a:avLst/>
            </a:prstGeom>
            <a:ln w="9525" cap="flat" cmpd="sng" algn="ctr">
              <a:solidFill>
                <a:srgbClr val="000000"/>
              </a:solidFill>
              <a:prstDash val="solid"/>
              <a:round/>
              <a:headEnd type="arrow"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8" name="TextBox 67"/>
            <p:cNvSpPr txBox="1"/>
            <p:nvPr/>
          </p:nvSpPr>
          <p:spPr>
            <a:xfrm>
              <a:off x="6337927" y="2097304"/>
              <a:ext cx="1332844" cy="323165"/>
            </a:xfrm>
            <a:prstGeom prst="rect">
              <a:avLst/>
            </a:prstGeom>
            <a:noFill/>
          </p:spPr>
          <p:txBody>
            <a:bodyPr wrap="square" rtlCol="0">
              <a:spAutoFit/>
            </a:bodyPr>
            <a:lstStyle/>
            <a:p>
              <a:r>
                <a:rPr lang="en-US" sz="1500" dirty="0">
                  <a:solidFill>
                    <a:srgbClr val="004078"/>
                  </a:solidFill>
                  <a:latin typeface="Symbol" charset="2"/>
                  <a:cs typeface="Symbol" charset="2"/>
                </a:rPr>
                <a:t>D</a:t>
              </a:r>
              <a:r>
                <a:rPr lang="en-US" sz="1500" dirty="0">
                  <a:solidFill>
                    <a:srgbClr val="004078"/>
                  </a:solidFill>
                </a:rPr>
                <a:t>x</a:t>
              </a:r>
              <a:r>
                <a:rPr lang="en-US" sz="1500" baseline="-25000" dirty="0">
                  <a:solidFill>
                    <a:srgbClr val="004078"/>
                  </a:solidFill>
                </a:rPr>
                <a:t>1</a:t>
              </a:r>
              <a:r>
                <a:rPr lang="en-US" sz="1500" dirty="0">
                  <a:solidFill>
                    <a:srgbClr val="004078"/>
                  </a:solidFill>
                </a:rPr>
                <a:t> (or </a:t>
              </a:r>
              <a:r>
                <a:rPr lang="en-US" sz="1500" dirty="0">
                  <a:solidFill>
                    <a:srgbClr val="004078"/>
                  </a:solidFill>
                  <a:latin typeface="Symbol" charset="2"/>
                  <a:cs typeface="Symbol" charset="2"/>
                </a:rPr>
                <a:t>D</a:t>
              </a:r>
              <a:r>
                <a:rPr lang="en-US" sz="1500" dirty="0">
                  <a:solidFill>
                    <a:srgbClr val="004078"/>
                  </a:solidFill>
                  <a:cs typeface="Symbol" charset="2"/>
                </a:rPr>
                <a:t>y</a:t>
              </a:r>
              <a:r>
                <a:rPr lang="en-US" sz="1500" baseline="-25000" dirty="0">
                  <a:solidFill>
                    <a:srgbClr val="004078"/>
                  </a:solidFill>
                  <a:cs typeface="Symbol" charset="2"/>
                </a:rPr>
                <a:t>1</a:t>
              </a:r>
              <a:r>
                <a:rPr lang="en-US" sz="1500" dirty="0">
                  <a:solidFill>
                    <a:srgbClr val="004078"/>
                  </a:solidFill>
                  <a:cs typeface="Symbol" charset="2"/>
                </a:rPr>
                <a:t>)</a:t>
              </a:r>
              <a:endParaRPr lang="en-US" sz="1500" dirty="0">
                <a:solidFill>
                  <a:srgbClr val="004078"/>
                </a:solidFill>
              </a:endParaRPr>
            </a:p>
          </p:txBody>
        </p:sp>
        <p:cxnSp>
          <p:nvCxnSpPr>
            <p:cNvPr id="69" name="Straight Arrow Connector 68"/>
            <p:cNvCxnSpPr/>
            <p:nvPr/>
          </p:nvCxnSpPr>
          <p:spPr>
            <a:xfrm rot="5400000">
              <a:off x="6398826" y="2592886"/>
              <a:ext cx="215999" cy="1588"/>
            </a:xfrm>
            <a:prstGeom prst="straightConnector1">
              <a:avLst/>
            </a:prstGeom>
            <a:ln w="9525" cap="flat" cmpd="sng" algn="ctr">
              <a:solidFill>
                <a:srgbClr val="000000"/>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70" name="TextBox 69"/>
            <p:cNvSpPr txBox="1"/>
            <p:nvPr/>
          </p:nvSpPr>
          <p:spPr>
            <a:xfrm>
              <a:off x="6528814" y="2519092"/>
              <a:ext cx="1332844" cy="323165"/>
            </a:xfrm>
            <a:prstGeom prst="rect">
              <a:avLst/>
            </a:prstGeom>
            <a:noFill/>
          </p:spPr>
          <p:txBody>
            <a:bodyPr wrap="square" rtlCol="0">
              <a:spAutoFit/>
            </a:bodyPr>
            <a:lstStyle/>
            <a:p>
              <a:r>
                <a:rPr lang="en-US" sz="1500" dirty="0">
                  <a:solidFill>
                    <a:srgbClr val="004078"/>
                  </a:solidFill>
                  <a:latin typeface="Symbol" charset="2"/>
                  <a:cs typeface="Symbol" charset="2"/>
                </a:rPr>
                <a:t>D</a:t>
              </a:r>
              <a:r>
                <a:rPr lang="en-US" sz="1500" dirty="0">
                  <a:solidFill>
                    <a:srgbClr val="004078"/>
                  </a:solidFill>
                </a:rPr>
                <a:t>x</a:t>
              </a:r>
              <a:r>
                <a:rPr lang="en-US" sz="1500" baseline="-25000" dirty="0">
                  <a:solidFill>
                    <a:srgbClr val="004078"/>
                  </a:solidFill>
                </a:rPr>
                <a:t>2</a:t>
              </a:r>
              <a:r>
                <a:rPr lang="en-US" sz="1500" dirty="0">
                  <a:solidFill>
                    <a:srgbClr val="004078"/>
                  </a:solidFill>
                </a:rPr>
                <a:t> (or </a:t>
              </a:r>
              <a:r>
                <a:rPr lang="en-US" sz="1500" dirty="0">
                  <a:solidFill>
                    <a:srgbClr val="004078"/>
                  </a:solidFill>
                  <a:latin typeface="Symbol" charset="2"/>
                  <a:cs typeface="Symbol" charset="2"/>
                </a:rPr>
                <a:t>D</a:t>
              </a:r>
              <a:r>
                <a:rPr lang="en-US" sz="1500" dirty="0">
                  <a:solidFill>
                    <a:srgbClr val="004078"/>
                  </a:solidFill>
                  <a:cs typeface="Symbol" charset="2"/>
                </a:rPr>
                <a:t>y</a:t>
              </a:r>
              <a:r>
                <a:rPr lang="en-US" sz="1500" baseline="-25000" dirty="0">
                  <a:solidFill>
                    <a:srgbClr val="004078"/>
                  </a:solidFill>
                  <a:cs typeface="Symbol" charset="2"/>
                </a:rPr>
                <a:t>2</a:t>
              </a:r>
              <a:r>
                <a:rPr lang="en-US" sz="1500" dirty="0">
                  <a:solidFill>
                    <a:srgbClr val="004078"/>
                  </a:solidFill>
                  <a:cs typeface="Symbol" charset="2"/>
                </a:rPr>
                <a:t>)</a:t>
              </a:r>
              <a:endParaRPr lang="en-US" sz="1500" dirty="0">
                <a:solidFill>
                  <a:srgbClr val="004078"/>
                </a:solidFill>
              </a:endParaRPr>
            </a:p>
          </p:txBody>
        </p:sp>
      </p:grpSp>
      <p:sp>
        <p:nvSpPr>
          <p:cNvPr id="71" name="Oval 18 3"/>
          <p:cNvSpPr>
            <a:spLocks noChangeArrowheads="1"/>
          </p:cNvSpPr>
          <p:nvPr/>
        </p:nvSpPr>
        <p:spPr bwMode="auto">
          <a:xfrm>
            <a:off x="8544000" y="2957812"/>
            <a:ext cx="216000" cy="216000"/>
          </a:xfrm>
          <a:prstGeom prst="ellipse">
            <a:avLst/>
          </a:prstGeom>
          <a:solidFill>
            <a:schemeClr val="tx2"/>
          </a:solidFill>
          <a:ln>
            <a:solidFill>
              <a:schemeClr val="tx2"/>
            </a:solidFill>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prstTxWarp prst="textNoShape">
              <a:avLst/>
            </a:prstTxWarp>
          </a:bodyPr>
          <a:lstStyle/>
          <a:p>
            <a:endParaRPr lang="en-US"/>
          </a:p>
        </p:txBody>
      </p:sp>
      <p:sp>
        <p:nvSpPr>
          <p:cNvPr id="72" name="Oval 18 4"/>
          <p:cNvSpPr>
            <a:spLocks noChangeArrowheads="1"/>
          </p:cNvSpPr>
          <p:nvPr/>
        </p:nvSpPr>
        <p:spPr bwMode="auto">
          <a:xfrm>
            <a:off x="8544000" y="3389812"/>
            <a:ext cx="216000" cy="216000"/>
          </a:xfrm>
          <a:prstGeom prst="ellipse">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prstTxWarp prst="textNoShape">
              <a:avLst/>
            </a:prstTxWarp>
          </a:bodyPr>
          <a:lstStyle/>
          <a:p>
            <a:endParaRPr lang="en-US"/>
          </a:p>
        </p:txBody>
      </p:sp>
      <p:sp>
        <p:nvSpPr>
          <p:cNvPr id="73" name="TextBox 72"/>
          <p:cNvSpPr txBox="1"/>
          <p:nvPr/>
        </p:nvSpPr>
        <p:spPr>
          <a:xfrm>
            <a:off x="8946935" y="2900048"/>
            <a:ext cx="1371600" cy="323165"/>
          </a:xfrm>
          <a:prstGeom prst="rect">
            <a:avLst/>
          </a:prstGeom>
          <a:noFill/>
        </p:spPr>
        <p:txBody>
          <a:bodyPr wrap="square" rtlCol="0">
            <a:spAutoFit/>
          </a:bodyPr>
          <a:lstStyle/>
          <a:p>
            <a:r>
              <a:rPr lang="en-US" sz="1500" dirty="0">
                <a:solidFill>
                  <a:schemeClr val="tx2"/>
                </a:solidFill>
              </a:rPr>
              <a:t>Source, q</a:t>
            </a:r>
            <a:r>
              <a:rPr lang="en-US" sz="1500" baseline="-25000" dirty="0">
                <a:solidFill>
                  <a:schemeClr val="tx2"/>
                </a:solidFill>
              </a:rPr>
              <a:t>1</a:t>
            </a:r>
            <a:endParaRPr lang="en-US" sz="1500" dirty="0">
              <a:solidFill>
                <a:schemeClr val="tx2"/>
              </a:solidFill>
            </a:endParaRPr>
          </a:p>
        </p:txBody>
      </p:sp>
      <p:sp>
        <p:nvSpPr>
          <p:cNvPr id="74" name="TextBox 73"/>
          <p:cNvSpPr txBox="1"/>
          <p:nvPr/>
        </p:nvSpPr>
        <p:spPr>
          <a:xfrm>
            <a:off x="8946935" y="3336230"/>
            <a:ext cx="1371600" cy="323165"/>
          </a:xfrm>
          <a:prstGeom prst="rect">
            <a:avLst/>
          </a:prstGeom>
          <a:noFill/>
        </p:spPr>
        <p:txBody>
          <a:bodyPr wrap="square" rtlCol="0">
            <a:spAutoFit/>
          </a:bodyPr>
          <a:lstStyle/>
          <a:p>
            <a:r>
              <a:rPr lang="en-US" sz="1500" dirty="0">
                <a:solidFill>
                  <a:schemeClr val="accent2">
                    <a:lumMod val="75000"/>
                  </a:schemeClr>
                </a:solidFill>
              </a:rPr>
              <a:t>Witness, q</a:t>
            </a:r>
            <a:r>
              <a:rPr lang="en-US" sz="1500" baseline="-25000" dirty="0">
                <a:solidFill>
                  <a:schemeClr val="accent2">
                    <a:lumMod val="75000"/>
                  </a:schemeClr>
                </a:solidFill>
              </a:rPr>
              <a:t>2</a:t>
            </a:r>
            <a:endParaRPr lang="en-US" sz="1500" dirty="0">
              <a:solidFill>
                <a:schemeClr val="accent2">
                  <a:lumMod val="75000"/>
                </a:schemeClr>
              </a:solidFill>
            </a:endParaRPr>
          </a:p>
        </p:txBody>
      </p:sp>
      <p:pic>
        <p:nvPicPr>
          <p:cNvPr id="15" name="Picture 14"/>
          <p:cNvPicPr>
            <a:picLocks noChangeAspect="1"/>
          </p:cNvPicPr>
          <p:nvPr>
            <p:custDataLst>
              <p:tags r:id="rId1"/>
            </p:custDataLst>
          </p:nvPr>
        </p:nvPicPr>
        <p:blipFill>
          <a:blip r:embed="rId4" cstate="print">
            <a:extLst>
              <a:ext uri="{28A0092B-C50C-407E-A947-70E740481C1C}">
                <a14:useLocalDpi xmlns:a14="http://schemas.microsoft.com/office/drawing/2010/main" val="0"/>
              </a:ext>
            </a:extLst>
          </a:blip>
          <a:stretch>
            <a:fillRect/>
          </a:stretch>
        </p:blipFill>
        <p:spPr>
          <a:xfrm>
            <a:off x="6192002" y="5328001"/>
            <a:ext cx="4755358" cy="338591"/>
          </a:xfrm>
          <a:prstGeom prst="rect">
            <a:avLst/>
          </a:prstGeom>
        </p:spPr>
      </p:pic>
      <p:pic>
        <p:nvPicPr>
          <p:cNvPr id="14" name="Picture 13"/>
          <p:cNvPicPr>
            <a:picLocks noChangeAspect="1"/>
          </p:cNvPicPr>
          <p:nvPr>
            <p:custDataLst>
              <p:tags r:id="rId2"/>
            </p:custDataLst>
          </p:nvPr>
        </p:nvPicPr>
        <p:blipFill>
          <a:blip r:embed="rId5" cstate="print">
            <a:extLst>
              <a:ext uri="{28A0092B-C50C-407E-A947-70E740481C1C}">
                <a14:useLocalDpi xmlns:a14="http://schemas.microsoft.com/office/drawing/2010/main" val="0"/>
              </a:ext>
            </a:extLst>
          </a:blip>
          <a:stretch>
            <a:fillRect/>
          </a:stretch>
        </p:blipFill>
        <p:spPr>
          <a:xfrm>
            <a:off x="3708000" y="5976000"/>
            <a:ext cx="7404568" cy="432838"/>
          </a:xfrm>
          <a:prstGeom prst="rect">
            <a:avLst/>
          </a:prstGeom>
        </p:spPr>
      </p:pic>
      <p:sp>
        <p:nvSpPr>
          <p:cNvPr id="8" name="TextBox 7"/>
          <p:cNvSpPr txBox="1"/>
          <p:nvPr/>
        </p:nvSpPr>
        <p:spPr>
          <a:xfrm>
            <a:off x="2448000" y="6048000"/>
            <a:ext cx="1053878" cy="338554"/>
          </a:xfrm>
          <a:prstGeom prst="rect">
            <a:avLst/>
          </a:prstGeom>
          <a:noFill/>
        </p:spPr>
        <p:txBody>
          <a:bodyPr wrap="none" rtlCol="0">
            <a:spAutoFit/>
          </a:bodyPr>
          <a:lstStyle/>
          <a:p>
            <a:r>
              <a:rPr lang="en-US" sz="1600" b="1" dirty="0"/>
              <a:t>Note that:</a:t>
            </a:r>
          </a:p>
        </p:txBody>
      </p:sp>
      <p:sp>
        <p:nvSpPr>
          <p:cNvPr id="11" name="TextBox 10"/>
          <p:cNvSpPr txBox="1"/>
          <p:nvPr/>
        </p:nvSpPr>
        <p:spPr>
          <a:xfrm>
            <a:off x="6120000" y="4932000"/>
            <a:ext cx="4473212" cy="369332"/>
          </a:xfrm>
          <a:prstGeom prst="rect">
            <a:avLst/>
          </a:prstGeom>
          <a:noFill/>
        </p:spPr>
        <p:txBody>
          <a:bodyPr wrap="none" rtlCol="0">
            <a:spAutoFit/>
          </a:bodyPr>
          <a:lstStyle/>
          <a:p>
            <a:r>
              <a:rPr lang="en-US" b="1" dirty="0"/>
              <a:t>Wake force measured by</a:t>
            </a:r>
            <a:r>
              <a:rPr lang="en-US" b="1" dirty="0">
                <a:solidFill>
                  <a:schemeClr val="accent2"/>
                </a:solidFill>
              </a:rPr>
              <a:t> the witness particle</a:t>
            </a:r>
          </a:p>
        </p:txBody>
      </p:sp>
      <p:sp>
        <p:nvSpPr>
          <p:cNvPr id="16" name="Rectangle 15"/>
          <p:cNvSpPr/>
          <p:nvPr/>
        </p:nvSpPr>
        <p:spPr>
          <a:xfrm>
            <a:off x="5868000" y="4896000"/>
            <a:ext cx="5400000" cy="900000"/>
          </a:xfrm>
          <a:prstGeom prst="rect">
            <a:avLst/>
          </a:pr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0320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Examples: narrowband resonator</a:t>
            </a:r>
          </a:p>
        </p:txBody>
      </p:sp>
      <p:sp>
        <p:nvSpPr>
          <p:cNvPr id="3" name="Content Placeholder 2"/>
          <p:cNvSpPr>
            <a:spLocks noGrp="1"/>
          </p:cNvSpPr>
          <p:nvPr>
            <p:ph idx="1"/>
          </p:nvPr>
        </p:nvSpPr>
        <p:spPr/>
        <p:txBody>
          <a:bodyPr/>
          <a:lstStyle/>
          <a:p>
            <a:pPr algn="just"/>
            <a:r>
              <a:rPr lang="en-US" dirty="0" err="1"/>
              <a:t>Wakefields</a:t>
            </a:r>
            <a:r>
              <a:rPr lang="en-US" dirty="0"/>
              <a:t> and/or impedances can be computed by using Maxwell’s equations to compute the impulse response for a given structure either in time domain or in frequency domain respectively.</a:t>
            </a:r>
          </a:p>
          <a:p>
            <a:pPr algn="just"/>
            <a:endParaRPr lang="en-US" dirty="0"/>
          </a:p>
          <a:p>
            <a:pPr algn="just"/>
            <a:r>
              <a:rPr lang="en-US" dirty="0"/>
              <a:t>Some examples of impedances computed in the ultra-relativistic limit are:</a:t>
            </a:r>
          </a:p>
          <a:p>
            <a:pPr lvl="1" algn="just"/>
            <a:endParaRPr lang="en-US" dirty="0"/>
          </a:p>
          <a:p>
            <a:pPr lvl="1" algn="just"/>
            <a:r>
              <a:rPr lang="en-US" dirty="0"/>
              <a:t>Resonator impedance</a:t>
            </a:r>
          </a:p>
          <a:p>
            <a:pPr marL="457200" lvl="1" indent="0" algn="just">
              <a:buNone/>
            </a:pPr>
            <a:endParaRPr lang="en-US" dirty="0"/>
          </a:p>
        </p:txBody>
      </p:sp>
      <p:sp>
        <p:nvSpPr>
          <p:cNvPr id="4" name="Date Placeholder 3"/>
          <p:cNvSpPr>
            <a:spLocks noGrp="1"/>
          </p:cNvSpPr>
          <p:nvPr>
            <p:ph type="dt" sz="half" idx="10"/>
          </p:nvPr>
        </p:nvSpPr>
        <p:spPr/>
        <p:txBody>
          <a:bodyPr/>
          <a:lstStyle/>
          <a:p>
            <a:r>
              <a:rPr lang="de-CH"/>
              <a:t>28. September 2022</a:t>
            </a:r>
            <a:endParaRPr lang="en-GB"/>
          </a:p>
        </p:txBody>
      </p:sp>
      <p:sp>
        <p:nvSpPr>
          <p:cNvPr id="5" name="Footer Placeholder 4"/>
          <p:cNvSpPr>
            <a:spLocks noGrp="1"/>
          </p:cNvSpPr>
          <p:nvPr>
            <p:ph type="ftr" sz="quarter" idx="11"/>
          </p:nvPr>
        </p:nvSpPr>
        <p:spPr/>
        <p:txBody>
          <a:bodyPr/>
          <a:lstStyle/>
          <a:p>
            <a:r>
              <a:rPr lang="fr-FR"/>
              <a:t>Kevin Li - Collective effects III - Kaunas</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60</a:t>
            </a:fld>
            <a:endParaRPr lang="en-GB"/>
          </a:p>
        </p:txBody>
      </p:sp>
      <p:pic>
        <p:nvPicPr>
          <p:cNvPr id="9" name="Picture 8"/>
          <p:cNvPicPr>
            <a:picLocks noChangeAspect="1"/>
          </p:cNvPicPr>
          <p:nvPr>
            <p:custDataLst>
              <p:tags r:id="rId1"/>
            </p:custDataLst>
          </p:nvPr>
        </p:nvPicPr>
        <p:blipFill>
          <a:blip r:embed="rId3" cstate="print">
            <a:extLst>
              <a:ext uri="{28A0092B-C50C-407E-A947-70E740481C1C}">
                <a14:useLocalDpi xmlns:a14="http://schemas.microsoft.com/office/drawing/2010/main" val="0"/>
              </a:ext>
            </a:extLst>
          </a:blip>
          <a:stretch>
            <a:fillRect/>
          </a:stretch>
        </p:blipFill>
        <p:spPr>
          <a:xfrm>
            <a:off x="1634400" y="3743999"/>
            <a:ext cx="4158627" cy="2175697"/>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0" y="828000"/>
            <a:ext cx="12193200" cy="5225655"/>
          </a:xfrm>
          <a:prstGeom prst="rect">
            <a:avLst/>
          </a:prstGeom>
        </p:spPr>
      </p:pic>
      <p:sp>
        <p:nvSpPr>
          <p:cNvPr id="12" name="Oval 11"/>
          <p:cNvSpPr>
            <a:spLocks/>
          </p:cNvSpPr>
          <p:nvPr/>
        </p:nvSpPr>
        <p:spPr>
          <a:xfrm>
            <a:off x="3564000" y="2592000"/>
            <a:ext cx="648000" cy="216000"/>
          </a:xfrm>
          <a:prstGeom prst="ellipse">
            <a:avLst/>
          </a:prstGeom>
          <a:scene3d>
            <a:camera prst="orthographicFront"/>
            <a:lightRig rig="threePt" dir="t"/>
          </a:scene3d>
          <a:sp3d>
            <a:bevelT w="101600" h="101600"/>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3" name="Oval 12"/>
          <p:cNvSpPr>
            <a:spLocks/>
          </p:cNvSpPr>
          <p:nvPr/>
        </p:nvSpPr>
        <p:spPr>
          <a:xfrm>
            <a:off x="972000" y="4392000"/>
            <a:ext cx="648000" cy="216000"/>
          </a:xfrm>
          <a:prstGeom prst="ellipse">
            <a:avLst/>
          </a:prstGeom>
          <a:solidFill>
            <a:schemeClr val="accent2"/>
          </a:solidFill>
          <a:ln>
            <a:solidFill>
              <a:schemeClr val="accent2">
                <a:lumMod val="75000"/>
              </a:schemeClr>
            </a:solidFill>
          </a:ln>
          <a:scene3d>
            <a:camera prst="orthographicFront"/>
            <a:lightRig rig="threePt" dir="t"/>
          </a:scene3d>
          <a:sp3d>
            <a:bevelT w="101600" h="101600"/>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1" name="Rectangle 10"/>
          <p:cNvSpPr/>
          <p:nvPr/>
        </p:nvSpPr>
        <p:spPr>
          <a:xfrm>
            <a:off x="143999" y="1224000"/>
            <a:ext cx="6120000" cy="475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33500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Examples: narrowband resonator</a:t>
            </a:r>
          </a:p>
        </p:txBody>
      </p:sp>
      <p:sp>
        <p:nvSpPr>
          <p:cNvPr id="3" name="Content Placeholder 2"/>
          <p:cNvSpPr>
            <a:spLocks noGrp="1"/>
          </p:cNvSpPr>
          <p:nvPr>
            <p:ph idx="1"/>
          </p:nvPr>
        </p:nvSpPr>
        <p:spPr/>
        <p:txBody>
          <a:bodyPr/>
          <a:lstStyle/>
          <a:p>
            <a:pPr algn="just"/>
            <a:r>
              <a:rPr lang="en-US" dirty="0" err="1"/>
              <a:t>Wakefields</a:t>
            </a:r>
            <a:r>
              <a:rPr lang="en-US" dirty="0"/>
              <a:t> and/or impedances can be computed by using Maxwell’s equations to compute the impulse response for a given structure either in time domain or in frequency domain respectively.</a:t>
            </a:r>
          </a:p>
          <a:p>
            <a:pPr algn="just"/>
            <a:endParaRPr lang="en-US" dirty="0"/>
          </a:p>
          <a:p>
            <a:pPr algn="just"/>
            <a:r>
              <a:rPr lang="en-US" dirty="0"/>
              <a:t>Some examples of impedances computed in the ultra-relativistic limit are:</a:t>
            </a:r>
          </a:p>
          <a:p>
            <a:pPr lvl="1" algn="just"/>
            <a:endParaRPr lang="en-US" dirty="0"/>
          </a:p>
          <a:p>
            <a:pPr lvl="1" algn="just"/>
            <a:r>
              <a:rPr lang="en-US" dirty="0"/>
              <a:t>Resonator impedance</a:t>
            </a:r>
          </a:p>
          <a:p>
            <a:pPr marL="457200" lvl="1" indent="0" algn="just">
              <a:buNone/>
            </a:pPr>
            <a:endParaRPr lang="en-US" dirty="0"/>
          </a:p>
        </p:txBody>
      </p:sp>
      <p:sp>
        <p:nvSpPr>
          <p:cNvPr id="4" name="Date Placeholder 3"/>
          <p:cNvSpPr>
            <a:spLocks noGrp="1"/>
          </p:cNvSpPr>
          <p:nvPr>
            <p:ph type="dt" sz="half" idx="10"/>
          </p:nvPr>
        </p:nvSpPr>
        <p:spPr/>
        <p:txBody>
          <a:bodyPr/>
          <a:lstStyle/>
          <a:p>
            <a:r>
              <a:rPr lang="de-CH"/>
              <a:t>28. September 2022</a:t>
            </a:r>
            <a:endParaRPr lang="en-GB"/>
          </a:p>
        </p:txBody>
      </p:sp>
      <p:sp>
        <p:nvSpPr>
          <p:cNvPr id="5" name="Footer Placeholder 4"/>
          <p:cNvSpPr>
            <a:spLocks noGrp="1"/>
          </p:cNvSpPr>
          <p:nvPr>
            <p:ph type="ftr" sz="quarter" idx="11"/>
          </p:nvPr>
        </p:nvSpPr>
        <p:spPr/>
        <p:txBody>
          <a:bodyPr/>
          <a:lstStyle/>
          <a:p>
            <a:r>
              <a:rPr lang="fr-FR"/>
              <a:t>Kevin Li - Collective effects III - Kaunas</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61</a:t>
            </a:fld>
            <a:endParaRPr lang="en-GB"/>
          </a:p>
        </p:txBody>
      </p:sp>
      <p:pic>
        <p:nvPicPr>
          <p:cNvPr id="9" name="Picture 8"/>
          <p:cNvPicPr>
            <a:picLocks noChangeAspect="1"/>
          </p:cNvPicPr>
          <p:nvPr>
            <p:custDataLst>
              <p:tags r:id="rId1"/>
            </p:custDataLst>
          </p:nvPr>
        </p:nvPicPr>
        <p:blipFill>
          <a:blip r:embed="rId3" cstate="print">
            <a:extLst>
              <a:ext uri="{28A0092B-C50C-407E-A947-70E740481C1C}">
                <a14:useLocalDpi xmlns:a14="http://schemas.microsoft.com/office/drawing/2010/main" val="0"/>
              </a:ext>
            </a:extLst>
          </a:blip>
          <a:stretch>
            <a:fillRect/>
          </a:stretch>
        </p:blipFill>
        <p:spPr>
          <a:xfrm>
            <a:off x="1634400" y="3743999"/>
            <a:ext cx="4158627" cy="2175697"/>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0" y="828000"/>
            <a:ext cx="12193200" cy="5225655"/>
          </a:xfrm>
          <a:prstGeom prst="rect">
            <a:avLst/>
          </a:prstGeom>
        </p:spPr>
      </p:pic>
      <p:sp>
        <p:nvSpPr>
          <p:cNvPr id="12" name="Oval 11"/>
          <p:cNvSpPr>
            <a:spLocks/>
          </p:cNvSpPr>
          <p:nvPr/>
        </p:nvSpPr>
        <p:spPr>
          <a:xfrm>
            <a:off x="3564000" y="2592000"/>
            <a:ext cx="648000" cy="216000"/>
          </a:xfrm>
          <a:prstGeom prst="ellipse">
            <a:avLst/>
          </a:prstGeom>
          <a:scene3d>
            <a:camera prst="orthographicFront"/>
            <a:lightRig rig="threePt" dir="t"/>
          </a:scene3d>
          <a:sp3d>
            <a:bevelT w="101600" h="101600"/>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3" name="Oval 12"/>
          <p:cNvSpPr>
            <a:spLocks/>
          </p:cNvSpPr>
          <p:nvPr/>
        </p:nvSpPr>
        <p:spPr>
          <a:xfrm>
            <a:off x="972000" y="4392000"/>
            <a:ext cx="648000" cy="216000"/>
          </a:xfrm>
          <a:prstGeom prst="ellipse">
            <a:avLst/>
          </a:prstGeom>
          <a:solidFill>
            <a:schemeClr val="accent2"/>
          </a:solidFill>
          <a:ln>
            <a:solidFill>
              <a:schemeClr val="accent2">
                <a:lumMod val="75000"/>
              </a:schemeClr>
            </a:solidFill>
          </a:ln>
          <a:scene3d>
            <a:camera prst="orthographicFront"/>
            <a:lightRig rig="threePt" dir="t"/>
          </a:scene3d>
          <a:sp3d>
            <a:bevelT w="101600" h="101600"/>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1" name="Content Placeholder 2"/>
          <p:cNvSpPr txBox="1">
            <a:spLocks/>
          </p:cNvSpPr>
          <p:nvPr/>
        </p:nvSpPr>
        <p:spPr>
          <a:xfrm>
            <a:off x="984000" y="2304000"/>
            <a:ext cx="10224000" cy="1224000"/>
          </a:xfrm>
          <a:prstGeom prst="roundRect">
            <a:avLst>
              <a:gd name="adj" fmla="val 4871"/>
            </a:avLst>
          </a:prstGeom>
          <a:solidFill>
            <a:schemeClr val="bg1">
              <a:alpha val="90000"/>
            </a:schemeClr>
          </a:solidFill>
          <a:ln w="28575" cmpd="sng">
            <a:solidFill>
              <a:schemeClr val="accent1"/>
            </a:solidFill>
          </a:ln>
          <a:effectLst>
            <a:outerShdw blurRad="63500" sx="102000" sy="102000" algn="ctr" rotWithShape="0">
              <a:prstClr val="black">
                <a:alpha val="40000"/>
              </a:prstClr>
            </a:outerShdw>
          </a:effectLst>
        </p:spPr>
        <p:txBody>
          <a:bodyPr vert="horz" lIns="91440" tIns="45720" rIns="91440" bIns="45720" rtlCol="0" anchor="ctr">
            <a:noAutofit/>
          </a:bodyPr>
          <a:lstStyle/>
          <a:p>
            <a:pPr marL="74250" lvl="1" algn="just">
              <a:spcBef>
                <a:spcPct val="20000"/>
              </a:spcBef>
              <a:defRPr/>
            </a:pPr>
            <a:r>
              <a:rPr lang="en-US" sz="2000" dirty="0"/>
              <a:t>Broadband resonator wake:</a:t>
            </a:r>
          </a:p>
          <a:p>
            <a:pPr marL="694800" lvl="2" indent="-342900" algn="just">
              <a:spcBef>
                <a:spcPct val="20000"/>
              </a:spcBef>
              <a:buFont typeface="Arial"/>
              <a:buChar char="⇒"/>
              <a:defRPr/>
            </a:pPr>
            <a:r>
              <a:rPr lang="en-US" dirty="0"/>
              <a:t>Slowly decaying fields – </a:t>
            </a:r>
            <a:r>
              <a:rPr lang="en-US" b="1" dirty="0">
                <a:solidFill>
                  <a:srgbClr val="C00000"/>
                </a:solidFill>
              </a:rPr>
              <a:t>long range, coupled bunch effect</a:t>
            </a:r>
            <a:r>
              <a:rPr lang="en-US" dirty="0"/>
              <a:t>. Whether coupled centroid or intra-bunch motion is excited is determined by the resonator frequency, bunch spacing and bunch length.</a:t>
            </a:r>
          </a:p>
        </p:txBody>
      </p:sp>
    </p:spTree>
    <p:extLst>
      <p:ext uri="{BB962C8B-B14F-4D97-AF65-F5344CB8AC3E}">
        <p14:creationId xmlns:p14="http://schemas.microsoft.com/office/powerpoint/2010/main" val="3572692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Wake function – general definition</a:t>
            </a:r>
          </a:p>
        </p:txBody>
      </p:sp>
      <p:sp>
        <p:nvSpPr>
          <p:cNvPr id="10" name="Content Placeholder 9"/>
          <p:cNvSpPr>
            <a:spLocks noGrp="1"/>
          </p:cNvSpPr>
          <p:nvPr>
            <p:ph idx="1"/>
          </p:nvPr>
        </p:nvSpPr>
        <p:spPr>
          <a:xfrm>
            <a:off x="336000" y="4068000"/>
            <a:ext cx="11520000" cy="2376000"/>
          </a:xfrm>
        </p:spPr>
        <p:txBody>
          <a:bodyPr>
            <a:noAutofit/>
          </a:bodyPr>
          <a:lstStyle/>
          <a:p>
            <a:pPr marL="0" indent="0">
              <a:buNone/>
            </a:pPr>
            <a:r>
              <a:rPr lang="en-US" sz="2000" dirty="0"/>
              <a:t>We define the </a:t>
            </a:r>
            <a:r>
              <a:rPr lang="en-US" sz="2000" b="1" dirty="0">
                <a:solidFill>
                  <a:srgbClr val="C00000"/>
                </a:solidFill>
              </a:rPr>
              <a:t>wake function as the integrated force on the witness particle </a:t>
            </a:r>
            <a:r>
              <a:rPr lang="en-US" sz="2000" dirty="0"/>
              <a:t>(</a:t>
            </a:r>
            <a:r>
              <a:rPr lang="en-US" sz="1800" dirty="0"/>
              <a:t>associated to a change in energy</a:t>
            </a:r>
            <a:r>
              <a:rPr lang="en-US" sz="2000" dirty="0"/>
              <a:t>):</a:t>
            </a:r>
          </a:p>
          <a:p>
            <a:r>
              <a:rPr lang="en-US" sz="1800" dirty="0"/>
              <a:t>Let’s focus on the horizontal plane. In general, for two point-like particles, we have</a:t>
            </a:r>
            <a:br>
              <a:rPr lang="en-US" sz="1800" dirty="0"/>
            </a:br>
            <a:br>
              <a:rPr lang="en-US" sz="1800" dirty="0"/>
            </a:br>
            <a:br>
              <a:rPr lang="en-US" sz="1800" dirty="0"/>
            </a:br>
            <a:br>
              <a:rPr lang="en-US" sz="1800" dirty="0"/>
            </a:br>
            <a:br>
              <a:rPr lang="en-US" sz="1800" dirty="0"/>
            </a:br>
            <a:endParaRPr lang="en-US" sz="1800" dirty="0"/>
          </a:p>
        </p:txBody>
      </p:sp>
      <p:sp>
        <p:nvSpPr>
          <p:cNvPr id="4" name="Date Placeholder 3"/>
          <p:cNvSpPr>
            <a:spLocks noGrp="1"/>
          </p:cNvSpPr>
          <p:nvPr>
            <p:ph type="dt" sz="half" idx="10"/>
          </p:nvPr>
        </p:nvSpPr>
        <p:spPr>
          <a:prstGeom prst="rect">
            <a:avLst/>
          </a:prstGeom>
        </p:spPr>
        <p:txBody>
          <a:bodyPr/>
          <a:lstStyle/>
          <a:p>
            <a:r>
              <a:rPr lang="de-CH"/>
              <a:t>28. September 2022</a:t>
            </a:r>
            <a:endParaRPr lang="en-US" dirty="0"/>
          </a:p>
        </p:txBody>
      </p:sp>
      <p:sp>
        <p:nvSpPr>
          <p:cNvPr id="5" name="Footer Placeholder 4"/>
          <p:cNvSpPr>
            <a:spLocks noGrp="1"/>
          </p:cNvSpPr>
          <p:nvPr>
            <p:ph type="ftr" sz="quarter" idx="11"/>
          </p:nvPr>
        </p:nvSpPr>
        <p:spPr>
          <a:prstGeom prst="rect">
            <a:avLst/>
          </a:prstGeom>
        </p:spPr>
        <p:txBody>
          <a:bodyPr/>
          <a:lstStyle/>
          <a:p>
            <a:r>
              <a:rPr lang="fr-FR"/>
              <a:t>Kevin Li - Collective effects III - Kaunas</a:t>
            </a:r>
            <a:endParaRPr lang="en-US" dirty="0"/>
          </a:p>
        </p:txBody>
      </p:sp>
      <p:sp>
        <p:nvSpPr>
          <p:cNvPr id="6" name="Slide Number Placeholder 5"/>
          <p:cNvSpPr>
            <a:spLocks noGrp="1"/>
          </p:cNvSpPr>
          <p:nvPr>
            <p:ph type="sldNum" sz="quarter" idx="12"/>
          </p:nvPr>
        </p:nvSpPr>
        <p:spPr>
          <a:prstGeom prst="rect">
            <a:avLst/>
          </a:prstGeom>
        </p:spPr>
        <p:txBody>
          <a:bodyPr/>
          <a:lstStyle/>
          <a:p>
            <a:fld id="{17918391-D411-FE40-AAD7-861AE5233E0E}" type="slidenum">
              <a:rPr lang="en-US" smtClean="0"/>
              <a:pPr/>
              <a:t>7</a:t>
            </a:fld>
            <a:endParaRPr lang="en-US" dirty="0"/>
          </a:p>
        </p:txBody>
      </p:sp>
      <p:cxnSp>
        <p:nvCxnSpPr>
          <p:cNvPr id="65" name="Straight Arrow Connector 64"/>
          <p:cNvCxnSpPr/>
          <p:nvPr/>
        </p:nvCxnSpPr>
        <p:spPr>
          <a:xfrm>
            <a:off x="1783404" y="2488092"/>
            <a:ext cx="7424197" cy="1588"/>
          </a:xfrm>
          <a:prstGeom prst="straightConnector1">
            <a:avLst/>
          </a:prstGeom>
          <a:ln w="19050" cap="flat" cmpd="sng" algn="ctr">
            <a:solidFill>
              <a:srgbClr val="004078"/>
            </a:solidFill>
            <a:prstDash val="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66" name="Freeform 11"/>
          <p:cNvSpPr>
            <a:spLocks/>
          </p:cNvSpPr>
          <p:nvPr/>
        </p:nvSpPr>
        <p:spPr bwMode="auto">
          <a:xfrm>
            <a:off x="4125621" y="2831963"/>
            <a:ext cx="1367185" cy="976313"/>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57150" cmpd="sng">
            <a:solidFill>
              <a:srgbClr val="868686"/>
            </a:solidFill>
            <a:round/>
            <a:headEnd/>
            <a:tailEnd/>
          </a:ln>
        </p:spPr>
        <p:txBody>
          <a:bodyPr wrap="none" anchor="ctr">
            <a:prstTxWarp prst="textNoShape">
              <a:avLst/>
            </a:prstTxWarp>
          </a:bodyPr>
          <a:lstStyle/>
          <a:p>
            <a:endParaRPr lang="en-US"/>
          </a:p>
        </p:txBody>
      </p:sp>
      <p:sp>
        <p:nvSpPr>
          <p:cNvPr id="67" name="Freeform 16"/>
          <p:cNvSpPr>
            <a:spLocks/>
          </p:cNvSpPr>
          <p:nvPr/>
        </p:nvSpPr>
        <p:spPr bwMode="auto">
          <a:xfrm flipV="1">
            <a:off x="4125621" y="1139688"/>
            <a:ext cx="1367185" cy="976313"/>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57150" cmpd="sng">
            <a:solidFill>
              <a:srgbClr val="868686"/>
            </a:solidFill>
            <a:round/>
            <a:headEnd/>
            <a:tailEnd/>
          </a:ln>
        </p:spPr>
        <p:txBody>
          <a:bodyPr wrap="none" anchor="ctr">
            <a:prstTxWarp prst="textNoShape">
              <a:avLst/>
            </a:prstTxWarp>
          </a:bodyPr>
          <a:lstStyle/>
          <a:p>
            <a:endParaRPr lang="en-US"/>
          </a:p>
        </p:txBody>
      </p:sp>
      <p:cxnSp>
        <p:nvCxnSpPr>
          <p:cNvPr id="68" name="Straight Connector 67"/>
          <p:cNvCxnSpPr>
            <a:stCxn id="67" idx="0"/>
          </p:cNvCxnSpPr>
          <p:nvPr/>
        </p:nvCxnSpPr>
        <p:spPr>
          <a:xfrm flipH="1" flipV="1">
            <a:off x="1740000" y="2114644"/>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flipH="1" flipV="1">
            <a:off x="1740000" y="2830606"/>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grpSp>
        <p:nvGrpSpPr>
          <p:cNvPr id="98" name="Group 94"/>
          <p:cNvGrpSpPr/>
          <p:nvPr/>
        </p:nvGrpSpPr>
        <p:grpSpPr>
          <a:xfrm>
            <a:off x="4143134" y="1207167"/>
            <a:ext cx="1312862" cy="2549525"/>
            <a:chOff x="2555534" y="1448897"/>
            <a:chExt cx="1312862" cy="2549525"/>
          </a:xfrm>
        </p:grpSpPr>
        <p:sp>
          <p:nvSpPr>
            <p:cNvPr id="119" name="Freeform 90"/>
            <p:cNvSpPr>
              <a:spLocks/>
            </p:cNvSpPr>
            <p:nvPr/>
          </p:nvSpPr>
          <p:spPr bwMode="auto">
            <a:xfrm>
              <a:off x="2631734" y="1644159"/>
              <a:ext cx="639763" cy="228600"/>
            </a:xfrm>
            <a:custGeom>
              <a:avLst/>
              <a:gdLst>
                <a:gd name="T0" fmla="*/ 0 w 480"/>
                <a:gd name="T1" fmla="*/ 144 h 168"/>
                <a:gd name="T2" fmla="*/ 240 w 480"/>
                <a:gd name="T3" fmla="*/ 144 h 168"/>
                <a:gd name="T4" fmla="*/ 480 w 480"/>
                <a:gd name="T5" fmla="*/ 0 h 168"/>
                <a:gd name="T6" fmla="*/ 0 60000 65536"/>
                <a:gd name="T7" fmla="*/ 0 60000 65536"/>
                <a:gd name="T8" fmla="*/ 0 60000 65536"/>
                <a:gd name="T9" fmla="*/ 0 w 480"/>
                <a:gd name="T10" fmla="*/ 0 h 168"/>
                <a:gd name="T11" fmla="*/ 480 w 480"/>
                <a:gd name="T12" fmla="*/ 168 h 168"/>
              </a:gdLst>
              <a:ahLst/>
              <a:cxnLst>
                <a:cxn ang="T6">
                  <a:pos x="T0" y="T1"/>
                </a:cxn>
                <a:cxn ang="T7">
                  <a:pos x="T2" y="T3"/>
                </a:cxn>
                <a:cxn ang="T8">
                  <a:pos x="T4" y="T5"/>
                </a:cxn>
              </a:cxnLst>
              <a:rect l="T9" t="T10" r="T11" b="T12"/>
              <a:pathLst>
                <a:path w="480" h="168">
                  <a:moveTo>
                    <a:pt x="0" y="144"/>
                  </a:moveTo>
                  <a:cubicBezTo>
                    <a:pt x="80" y="156"/>
                    <a:pt x="160" y="168"/>
                    <a:pt x="240" y="144"/>
                  </a:cubicBezTo>
                  <a:cubicBezTo>
                    <a:pt x="320" y="120"/>
                    <a:pt x="440" y="24"/>
                    <a:pt x="48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0" name="Freeform 91"/>
            <p:cNvSpPr>
              <a:spLocks/>
            </p:cNvSpPr>
            <p:nvPr/>
          </p:nvSpPr>
          <p:spPr bwMode="auto">
            <a:xfrm>
              <a:off x="2685709" y="1513984"/>
              <a:ext cx="520700" cy="152400"/>
            </a:xfrm>
            <a:custGeom>
              <a:avLst/>
              <a:gdLst>
                <a:gd name="T0" fmla="*/ 0 w 384"/>
                <a:gd name="T1" fmla="*/ 96 h 112"/>
                <a:gd name="T2" fmla="*/ 192 w 384"/>
                <a:gd name="T3" fmla="*/ 96 h 112"/>
                <a:gd name="T4" fmla="*/ 384 w 384"/>
                <a:gd name="T5" fmla="*/ 0 h 112"/>
                <a:gd name="T6" fmla="*/ 0 60000 65536"/>
                <a:gd name="T7" fmla="*/ 0 60000 65536"/>
                <a:gd name="T8" fmla="*/ 0 60000 65536"/>
                <a:gd name="T9" fmla="*/ 0 w 384"/>
                <a:gd name="T10" fmla="*/ 0 h 112"/>
                <a:gd name="T11" fmla="*/ 384 w 384"/>
                <a:gd name="T12" fmla="*/ 112 h 112"/>
              </a:gdLst>
              <a:ahLst/>
              <a:cxnLst>
                <a:cxn ang="T6">
                  <a:pos x="T0" y="T1"/>
                </a:cxn>
                <a:cxn ang="T7">
                  <a:pos x="T2" y="T3"/>
                </a:cxn>
                <a:cxn ang="T8">
                  <a:pos x="T4" y="T5"/>
                </a:cxn>
              </a:cxnLst>
              <a:rect l="T9" t="T10" r="T11" b="T12"/>
              <a:pathLst>
                <a:path w="384" h="112">
                  <a:moveTo>
                    <a:pt x="0" y="96"/>
                  </a:moveTo>
                  <a:cubicBezTo>
                    <a:pt x="64" y="104"/>
                    <a:pt x="128" y="112"/>
                    <a:pt x="192" y="96"/>
                  </a:cubicBezTo>
                  <a:cubicBezTo>
                    <a:pt x="256" y="80"/>
                    <a:pt x="352" y="16"/>
                    <a:pt x="384"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1" name="Freeform 92"/>
            <p:cNvSpPr>
              <a:spLocks/>
            </p:cNvSpPr>
            <p:nvPr/>
          </p:nvSpPr>
          <p:spPr bwMode="auto">
            <a:xfrm>
              <a:off x="2815884" y="1448897"/>
              <a:ext cx="325438" cy="76200"/>
            </a:xfrm>
            <a:custGeom>
              <a:avLst/>
              <a:gdLst>
                <a:gd name="T0" fmla="*/ 0 w 240"/>
                <a:gd name="T1" fmla="*/ 48 h 56"/>
                <a:gd name="T2" fmla="*/ 144 w 240"/>
                <a:gd name="T3" fmla="*/ 48 h 56"/>
                <a:gd name="T4" fmla="*/ 240 w 240"/>
                <a:gd name="T5" fmla="*/ 0 h 56"/>
                <a:gd name="T6" fmla="*/ 0 60000 65536"/>
                <a:gd name="T7" fmla="*/ 0 60000 65536"/>
                <a:gd name="T8" fmla="*/ 0 60000 65536"/>
                <a:gd name="T9" fmla="*/ 0 w 240"/>
                <a:gd name="T10" fmla="*/ 0 h 56"/>
                <a:gd name="T11" fmla="*/ 240 w 240"/>
                <a:gd name="T12" fmla="*/ 56 h 56"/>
              </a:gdLst>
              <a:ahLst/>
              <a:cxnLst>
                <a:cxn ang="T6">
                  <a:pos x="T0" y="T1"/>
                </a:cxn>
                <a:cxn ang="T7">
                  <a:pos x="T2" y="T3"/>
                </a:cxn>
                <a:cxn ang="T8">
                  <a:pos x="T4" y="T5"/>
                </a:cxn>
              </a:cxnLst>
              <a:rect l="T9" t="T10" r="T11" b="T12"/>
              <a:pathLst>
                <a:path w="240" h="56">
                  <a:moveTo>
                    <a:pt x="0" y="48"/>
                  </a:moveTo>
                  <a:cubicBezTo>
                    <a:pt x="52" y="52"/>
                    <a:pt x="104" y="56"/>
                    <a:pt x="144" y="48"/>
                  </a:cubicBezTo>
                  <a:cubicBezTo>
                    <a:pt x="184" y="40"/>
                    <a:pt x="212" y="20"/>
                    <a:pt x="24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2" name="Freeform 93"/>
            <p:cNvSpPr>
              <a:spLocks/>
            </p:cNvSpPr>
            <p:nvPr/>
          </p:nvSpPr>
          <p:spPr bwMode="auto">
            <a:xfrm rot="10800000" flipV="1">
              <a:off x="2555534" y="3141172"/>
              <a:ext cx="1299943" cy="215534"/>
            </a:xfrm>
            <a:custGeom>
              <a:avLst/>
              <a:gdLst>
                <a:gd name="T0" fmla="*/ 0 w 1008"/>
                <a:gd name="T1" fmla="*/ 152 h 152"/>
                <a:gd name="T2" fmla="*/ 480 w 1008"/>
                <a:gd name="T3" fmla="*/ 8 h 152"/>
                <a:gd name="T4" fmla="*/ 1008 w 1008"/>
                <a:gd name="T5" fmla="*/ 104 h 152"/>
                <a:gd name="T6" fmla="*/ 0 60000 65536"/>
                <a:gd name="T7" fmla="*/ 0 60000 65536"/>
                <a:gd name="T8" fmla="*/ 0 60000 65536"/>
                <a:gd name="T9" fmla="*/ 0 w 1008"/>
                <a:gd name="T10" fmla="*/ 0 h 152"/>
                <a:gd name="T11" fmla="*/ 1008 w 1008"/>
                <a:gd name="T12" fmla="*/ 152 h 152"/>
              </a:gdLst>
              <a:ahLst/>
              <a:cxnLst>
                <a:cxn ang="T6">
                  <a:pos x="T0" y="T1"/>
                </a:cxn>
                <a:cxn ang="T7">
                  <a:pos x="T2" y="T3"/>
                </a:cxn>
                <a:cxn ang="T8">
                  <a:pos x="T4" y="T5"/>
                </a:cxn>
              </a:cxnLst>
              <a:rect l="T9" t="T10" r="T11" b="T12"/>
              <a:pathLst>
                <a:path w="1008" h="152">
                  <a:moveTo>
                    <a:pt x="0" y="152"/>
                  </a:moveTo>
                  <a:cubicBezTo>
                    <a:pt x="156" y="84"/>
                    <a:pt x="312" y="16"/>
                    <a:pt x="480" y="8"/>
                  </a:cubicBezTo>
                  <a:cubicBezTo>
                    <a:pt x="648" y="0"/>
                    <a:pt x="828" y="52"/>
                    <a:pt x="1008" y="104"/>
                  </a:cubicBezTo>
                </a:path>
              </a:pathLst>
            </a:custGeom>
            <a:noFill/>
            <a:ln w="9525">
              <a:solidFill>
                <a:srgbClr val="00559F"/>
              </a:solidFill>
              <a:round/>
              <a:headEnd type="arrow"/>
              <a:tailEnd type="none" w="med" len="med"/>
            </a:ln>
          </p:spPr>
          <p:txBody>
            <a:bodyPr wrap="none" anchor="ctr">
              <a:prstTxWarp prst="textNoShape">
                <a:avLst/>
              </a:prstTxWarp>
            </a:bodyPr>
            <a:lstStyle/>
            <a:p>
              <a:endParaRPr lang="en-US"/>
            </a:p>
          </p:txBody>
        </p:sp>
        <p:sp>
          <p:nvSpPr>
            <p:cNvPr id="123" name="Freeform 94"/>
            <p:cNvSpPr>
              <a:spLocks/>
            </p:cNvSpPr>
            <p:nvPr/>
          </p:nvSpPr>
          <p:spPr bwMode="auto">
            <a:xfrm flipV="1">
              <a:off x="2620622" y="3596784"/>
              <a:ext cx="650875" cy="228600"/>
            </a:xfrm>
            <a:custGeom>
              <a:avLst/>
              <a:gdLst>
                <a:gd name="T0" fmla="*/ 0 w 480"/>
                <a:gd name="T1" fmla="*/ 144 h 168"/>
                <a:gd name="T2" fmla="*/ 240 w 480"/>
                <a:gd name="T3" fmla="*/ 144 h 168"/>
                <a:gd name="T4" fmla="*/ 480 w 480"/>
                <a:gd name="T5" fmla="*/ 0 h 168"/>
                <a:gd name="T6" fmla="*/ 0 60000 65536"/>
                <a:gd name="T7" fmla="*/ 0 60000 65536"/>
                <a:gd name="T8" fmla="*/ 0 60000 65536"/>
                <a:gd name="T9" fmla="*/ 0 w 480"/>
                <a:gd name="T10" fmla="*/ 0 h 168"/>
                <a:gd name="T11" fmla="*/ 480 w 480"/>
                <a:gd name="T12" fmla="*/ 168 h 168"/>
              </a:gdLst>
              <a:ahLst/>
              <a:cxnLst>
                <a:cxn ang="T6">
                  <a:pos x="T0" y="T1"/>
                </a:cxn>
                <a:cxn ang="T7">
                  <a:pos x="T2" y="T3"/>
                </a:cxn>
                <a:cxn ang="T8">
                  <a:pos x="T4" y="T5"/>
                </a:cxn>
              </a:cxnLst>
              <a:rect l="T9" t="T10" r="T11" b="T12"/>
              <a:pathLst>
                <a:path w="480" h="168">
                  <a:moveTo>
                    <a:pt x="0" y="144"/>
                  </a:moveTo>
                  <a:cubicBezTo>
                    <a:pt x="80" y="156"/>
                    <a:pt x="160" y="168"/>
                    <a:pt x="240" y="144"/>
                  </a:cubicBezTo>
                  <a:cubicBezTo>
                    <a:pt x="320" y="120"/>
                    <a:pt x="440" y="24"/>
                    <a:pt x="48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4" name="Freeform 96"/>
            <p:cNvSpPr>
              <a:spLocks/>
            </p:cNvSpPr>
            <p:nvPr/>
          </p:nvSpPr>
          <p:spPr bwMode="auto">
            <a:xfrm flipV="1">
              <a:off x="2815884" y="3922222"/>
              <a:ext cx="325438" cy="76200"/>
            </a:xfrm>
            <a:custGeom>
              <a:avLst/>
              <a:gdLst>
                <a:gd name="T0" fmla="*/ 0 w 240"/>
                <a:gd name="T1" fmla="*/ 48 h 56"/>
                <a:gd name="T2" fmla="*/ 144 w 240"/>
                <a:gd name="T3" fmla="*/ 48 h 56"/>
                <a:gd name="T4" fmla="*/ 240 w 240"/>
                <a:gd name="T5" fmla="*/ 0 h 56"/>
                <a:gd name="T6" fmla="*/ 0 60000 65536"/>
                <a:gd name="T7" fmla="*/ 0 60000 65536"/>
                <a:gd name="T8" fmla="*/ 0 60000 65536"/>
                <a:gd name="T9" fmla="*/ 0 w 240"/>
                <a:gd name="T10" fmla="*/ 0 h 56"/>
                <a:gd name="T11" fmla="*/ 240 w 240"/>
                <a:gd name="T12" fmla="*/ 56 h 56"/>
              </a:gdLst>
              <a:ahLst/>
              <a:cxnLst>
                <a:cxn ang="T6">
                  <a:pos x="T0" y="T1"/>
                </a:cxn>
                <a:cxn ang="T7">
                  <a:pos x="T2" y="T3"/>
                </a:cxn>
                <a:cxn ang="T8">
                  <a:pos x="T4" y="T5"/>
                </a:cxn>
              </a:cxnLst>
              <a:rect l="T9" t="T10" r="T11" b="T12"/>
              <a:pathLst>
                <a:path w="240" h="56">
                  <a:moveTo>
                    <a:pt x="0" y="48"/>
                  </a:moveTo>
                  <a:cubicBezTo>
                    <a:pt x="52" y="52"/>
                    <a:pt x="104" y="56"/>
                    <a:pt x="144" y="48"/>
                  </a:cubicBezTo>
                  <a:cubicBezTo>
                    <a:pt x="184" y="40"/>
                    <a:pt x="212" y="20"/>
                    <a:pt x="24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5" name="Freeform 42"/>
            <p:cNvSpPr>
              <a:spLocks/>
            </p:cNvSpPr>
            <p:nvPr/>
          </p:nvSpPr>
          <p:spPr bwMode="auto">
            <a:xfrm rot="10800000">
              <a:off x="2562757" y="2177322"/>
              <a:ext cx="1305639" cy="181443"/>
            </a:xfrm>
            <a:custGeom>
              <a:avLst/>
              <a:gdLst>
                <a:gd name="T0" fmla="*/ 0 w 1008"/>
                <a:gd name="T1" fmla="*/ 152 h 152"/>
                <a:gd name="T2" fmla="*/ 480 w 1008"/>
                <a:gd name="T3" fmla="*/ 8 h 152"/>
                <a:gd name="T4" fmla="*/ 1008 w 1008"/>
                <a:gd name="T5" fmla="*/ 104 h 152"/>
                <a:gd name="T6" fmla="*/ 0 60000 65536"/>
                <a:gd name="T7" fmla="*/ 0 60000 65536"/>
                <a:gd name="T8" fmla="*/ 0 60000 65536"/>
                <a:gd name="T9" fmla="*/ 0 w 1008"/>
                <a:gd name="T10" fmla="*/ 0 h 152"/>
                <a:gd name="T11" fmla="*/ 1008 w 1008"/>
                <a:gd name="T12" fmla="*/ 152 h 152"/>
              </a:gdLst>
              <a:ahLst/>
              <a:cxnLst>
                <a:cxn ang="T6">
                  <a:pos x="T0" y="T1"/>
                </a:cxn>
                <a:cxn ang="T7">
                  <a:pos x="T2" y="T3"/>
                </a:cxn>
                <a:cxn ang="T8">
                  <a:pos x="T4" y="T5"/>
                </a:cxn>
              </a:cxnLst>
              <a:rect l="T9" t="T10" r="T11" b="T12"/>
              <a:pathLst>
                <a:path w="1008" h="152">
                  <a:moveTo>
                    <a:pt x="0" y="152"/>
                  </a:moveTo>
                  <a:cubicBezTo>
                    <a:pt x="156" y="84"/>
                    <a:pt x="312" y="16"/>
                    <a:pt x="480" y="8"/>
                  </a:cubicBezTo>
                  <a:cubicBezTo>
                    <a:pt x="648" y="0"/>
                    <a:pt x="828" y="52"/>
                    <a:pt x="1008" y="104"/>
                  </a:cubicBezTo>
                </a:path>
              </a:pathLst>
            </a:custGeom>
            <a:noFill/>
            <a:ln w="9525">
              <a:solidFill>
                <a:srgbClr val="00559F"/>
              </a:solidFill>
              <a:round/>
              <a:headEnd type="arrow"/>
              <a:tailEnd type="none" w="med" len="med"/>
            </a:ln>
          </p:spPr>
          <p:txBody>
            <a:bodyPr wrap="none" anchor="ctr">
              <a:prstTxWarp prst="textNoShape">
                <a:avLst/>
              </a:prstTxWarp>
            </a:bodyPr>
            <a:lstStyle/>
            <a:p>
              <a:endParaRPr lang="en-US"/>
            </a:p>
          </p:txBody>
        </p:sp>
        <p:sp>
          <p:nvSpPr>
            <p:cNvPr id="126" name="Freeform 95"/>
            <p:cNvSpPr>
              <a:spLocks/>
            </p:cNvSpPr>
            <p:nvPr/>
          </p:nvSpPr>
          <p:spPr bwMode="auto">
            <a:xfrm flipV="1">
              <a:off x="2685709" y="3749184"/>
              <a:ext cx="520700" cy="152400"/>
            </a:xfrm>
            <a:custGeom>
              <a:avLst/>
              <a:gdLst>
                <a:gd name="T0" fmla="*/ 0 w 384"/>
                <a:gd name="T1" fmla="*/ 96 h 112"/>
                <a:gd name="T2" fmla="*/ 192 w 384"/>
                <a:gd name="T3" fmla="*/ 96 h 112"/>
                <a:gd name="T4" fmla="*/ 384 w 384"/>
                <a:gd name="T5" fmla="*/ 0 h 112"/>
                <a:gd name="T6" fmla="*/ 0 60000 65536"/>
                <a:gd name="T7" fmla="*/ 0 60000 65536"/>
                <a:gd name="T8" fmla="*/ 0 60000 65536"/>
                <a:gd name="T9" fmla="*/ 0 w 384"/>
                <a:gd name="T10" fmla="*/ 0 h 112"/>
                <a:gd name="T11" fmla="*/ 384 w 384"/>
                <a:gd name="T12" fmla="*/ 112 h 112"/>
              </a:gdLst>
              <a:ahLst/>
              <a:cxnLst>
                <a:cxn ang="T6">
                  <a:pos x="T0" y="T1"/>
                </a:cxn>
                <a:cxn ang="T7">
                  <a:pos x="T2" y="T3"/>
                </a:cxn>
                <a:cxn ang="T8">
                  <a:pos x="T4" y="T5"/>
                </a:cxn>
              </a:cxnLst>
              <a:rect l="T9" t="T10" r="T11" b="T12"/>
              <a:pathLst>
                <a:path w="384" h="112">
                  <a:moveTo>
                    <a:pt x="0" y="96"/>
                  </a:moveTo>
                  <a:cubicBezTo>
                    <a:pt x="64" y="104"/>
                    <a:pt x="128" y="112"/>
                    <a:pt x="192" y="96"/>
                  </a:cubicBezTo>
                  <a:cubicBezTo>
                    <a:pt x="256" y="80"/>
                    <a:pt x="352" y="16"/>
                    <a:pt x="384"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grpSp>
      <p:sp>
        <p:nvSpPr>
          <p:cNvPr id="127" name="Line 73"/>
          <p:cNvSpPr>
            <a:spLocks noChangeShapeType="1"/>
          </p:cNvSpPr>
          <p:nvPr/>
        </p:nvSpPr>
        <p:spPr bwMode="auto">
          <a:xfrm>
            <a:off x="1783403" y="2131952"/>
            <a:ext cx="0" cy="715963"/>
          </a:xfrm>
          <a:prstGeom prst="line">
            <a:avLst/>
          </a:prstGeom>
          <a:noFill/>
          <a:ln w="12700" cap="flat" cmpd="sng" algn="ctr">
            <a:solidFill>
              <a:srgbClr val="3A3A3A"/>
            </a:solidFill>
            <a:prstDash val="solid"/>
            <a:round/>
            <a:headEnd type="stealth" w="med" len="med"/>
            <a:tailEnd type="stealth" w="med" len="med"/>
          </a:ln>
        </p:spPr>
        <p:txBody>
          <a:bodyPr wrap="none" anchor="ctr">
            <a:prstTxWarp prst="textNoShape">
              <a:avLst/>
            </a:prstTxWarp>
          </a:bodyPr>
          <a:lstStyle/>
          <a:p>
            <a:endParaRPr lang="en-US"/>
          </a:p>
        </p:txBody>
      </p:sp>
      <p:sp>
        <p:nvSpPr>
          <p:cNvPr id="128" name="Text Box 74"/>
          <p:cNvSpPr txBox="1">
            <a:spLocks noChangeArrowheads="1"/>
          </p:cNvSpPr>
          <p:nvPr/>
        </p:nvSpPr>
        <p:spPr bwMode="auto">
          <a:xfrm>
            <a:off x="1740000" y="2502136"/>
            <a:ext cx="449162" cy="400110"/>
          </a:xfrm>
          <a:prstGeom prst="rect">
            <a:avLst/>
          </a:prstGeom>
          <a:noFill/>
          <a:ln w="9525">
            <a:noFill/>
            <a:miter lim="800000"/>
            <a:headEnd/>
            <a:tailEnd/>
          </a:ln>
        </p:spPr>
        <p:txBody>
          <a:bodyPr wrap="none">
            <a:prstTxWarp prst="textNoShape">
              <a:avLst/>
            </a:prstTxWarp>
            <a:spAutoFit/>
          </a:bodyPr>
          <a:lstStyle/>
          <a:p>
            <a:r>
              <a:rPr lang="de-DE" sz="2000" dirty="0">
                <a:solidFill>
                  <a:schemeClr val="accent6">
                    <a:lumMod val="50000"/>
                  </a:schemeClr>
                </a:solidFill>
              </a:rPr>
              <a:t>2b</a:t>
            </a:r>
          </a:p>
        </p:txBody>
      </p:sp>
      <p:cxnSp>
        <p:nvCxnSpPr>
          <p:cNvPr id="129" name="Straight Arrow Connector 128"/>
          <p:cNvCxnSpPr/>
          <p:nvPr/>
        </p:nvCxnSpPr>
        <p:spPr>
          <a:xfrm>
            <a:off x="3516835" y="955548"/>
            <a:ext cx="2609066" cy="1588"/>
          </a:xfrm>
          <a:prstGeom prst="straightConnector1">
            <a:avLst/>
          </a:prstGeom>
          <a:ln>
            <a:solidFill>
              <a:schemeClr val="accent6">
                <a:lumMod val="75000"/>
              </a:schemeClr>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flipH="1" flipV="1">
            <a:off x="5492805" y="2113287"/>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5492805" y="2831285"/>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sp>
        <p:nvSpPr>
          <p:cNvPr id="141" name="TextBox 140"/>
          <p:cNvSpPr txBox="1"/>
          <p:nvPr/>
        </p:nvSpPr>
        <p:spPr>
          <a:xfrm>
            <a:off x="4684801" y="900000"/>
            <a:ext cx="304800" cy="369332"/>
          </a:xfrm>
          <a:prstGeom prst="rect">
            <a:avLst/>
          </a:prstGeom>
          <a:noFill/>
          <a:ln>
            <a:noFill/>
          </a:ln>
        </p:spPr>
        <p:txBody>
          <a:bodyPr wrap="square" rtlCol="0">
            <a:spAutoFit/>
          </a:bodyPr>
          <a:lstStyle/>
          <a:p>
            <a:r>
              <a:rPr lang="en-US" dirty="0">
                <a:solidFill>
                  <a:srgbClr val="262626"/>
                </a:solidFill>
              </a:rPr>
              <a:t>L</a:t>
            </a:r>
          </a:p>
        </p:txBody>
      </p:sp>
      <p:grpSp>
        <p:nvGrpSpPr>
          <p:cNvPr id="9" name="Group 8"/>
          <p:cNvGrpSpPr/>
          <p:nvPr/>
        </p:nvGrpSpPr>
        <p:grpSpPr>
          <a:xfrm>
            <a:off x="4824000" y="2097305"/>
            <a:ext cx="3370058" cy="744953"/>
            <a:chOff x="4491600" y="2097304"/>
            <a:chExt cx="3370058" cy="744953"/>
          </a:xfrm>
        </p:grpSpPr>
        <p:sp>
          <p:nvSpPr>
            <p:cNvPr id="131" name="Oval 18 1"/>
            <p:cNvSpPr>
              <a:spLocks noChangeArrowheads="1"/>
            </p:cNvSpPr>
            <p:nvPr/>
          </p:nvSpPr>
          <p:spPr bwMode="auto">
            <a:xfrm>
              <a:off x="5607600" y="2199053"/>
              <a:ext cx="215996" cy="216000"/>
            </a:xfrm>
            <a:prstGeom prst="ellipse">
              <a:avLst/>
            </a:prstGeom>
            <a:solidFill>
              <a:schemeClr val="tx2"/>
            </a:solidFill>
            <a:ln>
              <a:solidFill>
                <a:schemeClr val="tx2"/>
              </a:solidFill>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prstTxWarp prst="textNoShape">
                <a:avLst/>
              </a:prstTxWarp>
            </a:bodyPr>
            <a:lstStyle/>
            <a:p>
              <a:endParaRPr lang="en-US"/>
            </a:p>
          </p:txBody>
        </p:sp>
        <p:sp>
          <p:nvSpPr>
            <p:cNvPr id="132" name="Oval 18 2"/>
            <p:cNvSpPr>
              <a:spLocks noChangeArrowheads="1"/>
            </p:cNvSpPr>
            <p:nvPr/>
          </p:nvSpPr>
          <p:spPr bwMode="auto">
            <a:xfrm>
              <a:off x="4491600" y="2523053"/>
              <a:ext cx="215999" cy="216000"/>
            </a:xfrm>
            <a:prstGeom prst="ellipse">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prstTxWarp prst="textNoShape">
                <a:avLst/>
              </a:prstTxWarp>
            </a:bodyPr>
            <a:lstStyle/>
            <a:p>
              <a:endParaRPr lang="en-US"/>
            </a:p>
          </p:txBody>
        </p:sp>
        <p:cxnSp>
          <p:nvCxnSpPr>
            <p:cNvPr id="133" name="Straight Arrow Connector 132"/>
            <p:cNvCxnSpPr/>
            <p:nvPr/>
          </p:nvCxnSpPr>
          <p:spPr>
            <a:xfrm>
              <a:off x="4749907" y="2485680"/>
              <a:ext cx="890266" cy="98"/>
            </a:xfrm>
            <a:prstGeom prst="straightConnector1">
              <a:avLst/>
            </a:prstGeom>
            <a:ln w="25400" cap="flat" cmpd="sng" algn="ctr">
              <a:solidFill>
                <a:srgbClr val="000000"/>
              </a:solidFill>
              <a:prstDash val="solid"/>
              <a:round/>
              <a:headEnd type="arrow"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34" name="TextBox 133"/>
            <p:cNvSpPr txBox="1"/>
            <p:nvPr/>
          </p:nvSpPr>
          <p:spPr>
            <a:xfrm>
              <a:off x="5028495" y="2385590"/>
              <a:ext cx="304800" cy="369332"/>
            </a:xfrm>
            <a:prstGeom prst="rect">
              <a:avLst/>
            </a:prstGeom>
            <a:noFill/>
          </p:spPr>
          <p:txBody>
            <a:bodyPr wrap="square" rtlCol="0">
              <a:spAutoFit/>
            </a:bodyPr>
            <a:lstStyle/>
            <a:p>
              <a:r>
                <a:rPr lang="en-US" dirty="0" err="1">
                  <a:solidFill>
                    <a:srgbClr val="262626"/>
                  </a:solidFill>
                </a:rPr>
                <a:t>z</a:t>
              </a:r>
              <a:endParaRPr lang="en-US" dirty="0">
                <a:solidFill>
                  <a:srgbClr val="262626"/>
                </a:solidFill>
              </a:endParaRPr>
            </a:p>
          </p:txBody>
        </p:sp>
        <p:cxnSp>
          <p:nvCxnSpPr>
            <p:cNvPr id="142" name="Straight Arrow Connector 141"/>
            <p:cNvCxnSpPr/>
            <p:nvPr/>
          </p:nvCxnSpPr>
          <p:spPr>
            <a:xfrm rot="5400000">
              <a:off x="6161167" y="2371805"/>
              <a:ext cx="283885" cy="1588"/>
            </a:xfrm>
            <a:prstGeom prst="straightConnector1">
              <a:avLst/>
            </a:prstGeom>
            <a:ln w="9525" cap="flat" cmpd="sng" algn="ctr">
              <a:solidFill>
                <a:srgbClr val="000000"/>
              </a:solidFill>
              <a:prstDash val="solid"/>
              <a:round/>
              <a:headEnd type="arrow"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43" name="TextBox 142"/>
            <p:cNvSpPr txBox="1"/>
            <p:nvPr/>
          </p:nvSpPr>
          <p:spPr>
            <a:xfrm>
              <a:off x="6337927" y="2097304"/>
              <a:ext cx="1332844" cy="323165"/>
            </a:xfrm>
            <a:prstGeom prst="rect">
              <a:avLst/>
            </a:prstGeom>
            <a:noFill/>
          </p:spPr>
          <p:txBody>
            <a:bodyPr wrap="square" rtlCol="0">
              <a:spAutoFit/>
            </a:bodyPr>
            <a:lstStyle/>
            <a:p>
              <a:r>
                <a:rPr lang="en-US" sz="1500" dirty="0">
                  <a:solidFill>
                    <a:srgbClr val="004078"/>
                  </a:solidFill>
                  <a:latin typeface="Symbol" charset="2"/>
                  <a:cs typeface="Symbol" charset="2"/>
                </a:rPr>
                <a:t>D</a:t>
              </a:r>
              <a:r>
                <a:rPr lang="en-US" sz="1500" dirty="0">
                  <a:solidFill>
                    <a:srgbClr val="004078"/>
                  </a:solidFill>
                </a:rPr>
                <a:t>x</a:t>
              </a:r>
              <a:r>
                <a:rPr lang="en-US" sz="1500" baseline="-25000" dirty="0">
                  <a:solidFill>
                    <a:srgbClr val="004078"/>
                  </a:solidFill>
                </a:rPr>
                <a:t>1</a:t>
              </a:r>
              <a:r>
                <a:rPr lang="en-US" sz="1500" dirty="0">
                  <a:solidFill>
                    <a:srgbClr val="004078"/>
                  </a:solidFill>
                </a:rPr>
                <a:t> (or </a:t>
              </a:r>
              <a:r>
                <a:rPr lang="en-US" sz="1500" dirty="0">
                  <a:solidFill>
                    <a:srgbClr val="004078"/>
                  </a:solidFill>
                  <a:latin typeface="Symbol" charset="2"/>
                  <a:cs typeface="Symbol" charset="2"/>
                </a:rPr>
                <a:t>D</a:t>
              </a:r>
              <a:r>
                <a:rPr lang="en-US" sz="1500" dirty="0">
                  <a:solidFill>
                    <a:srgbClr val="004078"/>
                  </a:solidFill>
                  <a:cs typeface="Symbol" charset="2"/>
                </a:rPr>
                <a:t>y</a:t>
              </a:r>
              <a:r>
                <a:rPr lang="en-US" sz="1500" baseline="-25000" dirty="0">
                  <a:solidFill>
                    <a:srgbClr val="004078"/>
                  </a:solidFill>
                  <a:cs typeface="Symbol" charset="2"/>
                </a:rPr>
                <a:t>1</a:t>
              </a:r>
              <a:r>
                <a:rPr lang="en-US" sz="1500" dirty="0">
                  <a:solidFill>
                    <a:srgbClr val="004078"/>
                  </a:solidFill>
                  <a:cs typeface="Symbol" charset="2"/>
                </a:rPr>
                <a:t>)</a:t>
              </a:r>
              <a:endParaRPr lang="en-US" sz="1500" dirty="0">
                <a:solidFill>
                  <a:srgbClr val="004078"/>
                </a:solidFill>
              </a:endParaRPr>
            </a:p>
          </p:txBody>
        </p:sp>
        <p:cxnSp>
          <p:nvCxnSpPr>
            <p:cNvPr id="144" name="Straight Arrow Connector 143"/>
            <p:cNvCxnSpPr/>
            <p:nvPr/>
          </p:nvCxnSpPr>
          <p:spPr>
            <a:xfrm rot="5400000">
              <a:off x="6398826" y="2592886"/>
              <a:ext cx="215999" cy="1588"/>
            </a:xfrm>
            <a:prstGeom prst="straightConnector1">
              <a:avLst/>
            </a:prstGeom>
            <a:ln w="9525" cap="flat" cmpd="sng" algn="ctr">
              <a:solidFill>
                <a:srgbClr val="000000"/>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45" name="TextBox 144"/>
            <p:cNvSpPr txBox="1"/>
            <p:nvPr/>
          </p:nvSpPr>
          <p:spPr>
            <a:xfrm>
              <a:off x="6528814" y="2519092"/>
              <a:ext cx="1332844" cy="323165"/>
            </a:xfrm>
            <a:prstGeom prst="rect">
              <a:avLst/>
            </a:prstGeom>
            <a:noFill/>
          </p:spPr>
          <p:txBody>
            <a:bodyPr wrap="square" rtlCol="0">
              <a:spAutoFit/>
            </a:bodyPr>
            <a:lstStyle/>
            <a:p>
              <a:r>
                <a:rPr lang="en-US" sz="1500" dirty="0">
                  <a:solidFill>
                    <a:srgbClr val="004078"/>
                  </a:solidFill>
                  <a:latin typeface="Symbol" charset="2"/>
                  <a:cs typeface="Symbol" charset="2"/>
                </a:rPr>
                <a:t>D</a:t>
              </a:r>
              <a:r>
                <a:rPr lang="en-US" sz="1500" dirty="0">
                  <a:solidFill>
                    <a:srgbClr val="004078"/>
                  </a:solidFill>
                </a:rPr>
                <a:t>x</a:t>
              </a:r>
              <a:r>
                <a:rPr lang="en-US" sz="1500" baseline="-25000" dirty="0">
                  <a:solidFill>
                    <a:srgbClr val="004078"/>
                  </a:solidFill>
                </a:rPr>
                <a:t>2</a:t>
              </a:r>
              <a:r>
                <a:rPr lang="en-US" sz="1500" dirty="0">
                  <a:solidFill>
                    <a:srgbClr val="004078"/>
                  </a:solidFill>
                </a:rPr>
                <a:t> (or </a:t>
              </a:r>
              <a:r>
                <a:rPr lang="en-US" sz="1500" dirty="0">
                  <a:solidFill>
                    <a:srgbClr val="004078"/>
                  </a:solidFill>
                  <a:latin typeface="Symbol" charset="2"/>
                  <a:cs typeface="Symbol" charset="2"/>
                </a:rPr>
                <a:t>D</a:t>
              </a:r>
              <a:r>
                <a:rPr lang="en-US" sz="1500" dirty="0">
                  <a:solidFill>
                    <a:srgbClr val="004078"/>
                  </a:solidFill>
                  <a:cs typeface="Symbol" charset="2"/>
                </a:rPr>
                <a:t>y</a:t>
              </a:r>
              <a:r>
                <a:rPr lang="en-US" sz="1500" baseline="-25000" dirty="0">
                  <a:solidFill>
                    <a:srgbClr val="004078"/>
                  </a:solidFill>
                  <a:cs typeface="Symbol" charset="2"/>
                </a:rPr>
                <a:t>2</a:t>
              </a:r>
              <a:r>
                <a:rPr lang="en-US" sz="1500" dirty="0">
                  <a:solidFill>
                    <a:srgbClr val="004078"/>
                  </a:solidFill>
                  <a:cs typeface="Symbol" charset="2"/>
                </a:rPr>
                <a:t>)</a:t>
              </a:r>
              <a:endParaRPr lang="en-US" sz="1500" dirty="0">
                <a:solidFill>
                  <a:srgbClr val="004078"/>
                </a:solidFill>
              </a:endParaRPr>
            </a:p>
          </p:txBody>
        </p:sp>
      </p:grpSp>
      <p:sp>
        <p:nvSpPr>
          <p:cNvPr id="161" name="Oval 18 3"/>
          <p:cNvSpPr>
            <a:spLocks noChangeArrowheads="1"/>
          </p:cNvSpPr>
          <p:nvPr/>
        </p:nvSpPr>
        <p:spPr bwMode="auto">
          <a:xfrm>
            <a:off x="8544000" y="1080000"/>
            <a:ext cx="216000" cy="216000"/>
          </a:xfrm>
          <a:prstGeom prst="ellipse">
            <a:avLst/>
          </a:prstGeom>
          <a:solidFill>
            <a:schemeClr val="tx2"/>
          </a:solidFill>
          <a:ln>
            <a:solidFill>
              <a:schemeClr val="tx2"/>
            </a:solidFill>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prstTxWarp prst="textNoShape">
              <a:avLst/>
            </a:prstTxWarp>
          </a:bodyPr>
          <a:lstStyle/>
          <a:p>
            <a:endParaRPr lang="en-US"/>
          </a:p>
        </p:txBody>
      </p:sp>
      <p:sp>
        <p:nvSpPr>
          <p:cNvPr id="162" name="Oval 18 4"/>
          <p:cNvSpPr>
            <a:spLocks noChangeArrowheads="1"/>
          </p:cNvSpPr>
          <p:nvPr/>
        </p:nvSpPr>
        <p:spPr bwMode="auto">
          <a:xfrm>
            <a:off x="8544000" y="1512000"/>
            <a:ext cx="216000" cy="216000"/>
          </a:xfrm>
          <a:prstGeom prst="ellipse">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prstTxWarp prst="textNoShape">
              <a:avLst/>
            </a:prstTxWarp>
          </a:bodyPr>
          <a:lstStyle/>
          <a:p>
            <a:endParaRPr lang="en-US"/>
          </a:p>
        </p:txBody>
      </p:sp>
      <p:sp>
        <p:nvSpPr>
          <p:cNvPr id="163" name="TextBox 162"/>
          <p:cNvSpPr txBox="1"/>
          <p:nvPr/>
        </p:nvSpPr>
        <p:spPr>
          <a:xfrm>
            <a:off x="8946935" y="1022236"/>
            <a:ext cx="1371600" cy="323165"/>
          </a:xfrm>
          <a:prstGeom prst="rect">
            <a:avLst/>
          </a:prstGeom>
          <a:noFill/>
        </p:spPr>
        <p:txBody>
          <a:bodyPr wrap="square" rtlCol="0">
            <a:spAutoFit/>
          </a:bodyPr>
          <a:lstStyle/>
          <a:p>
            <a:r>
              <a:rPr lang="en-US" sz="1500" dirty="0">
                <a:solidFill>
                  <a:schemeClr val="tx2"/>
                </a:solidFill>
              </a:rPr>
              <a:t>Source, q</a:t>
            </a:r>
            <a:r>
              <a:rPr lang="en-US" sz="1500" baseline="-25000" dirty="0">
                <a:solidFill>
                  <a:schemeClr val="tx2"/>
                </a:solidFill>
              </a:rPr>
              <a:t>1</a:t>
            </a:r>
            <a:endParaRPr lang="en-US" sz="1500" dirty="0">
              <a:solidFill>
                <a:schemeClr val="tx2"/>
              </a:solidFill>
            </a:endParaRPr>
          </a:p>
        </p:txBody>
      </p:sp>
      <p:sp>
        <p:nvSpPr>
          <p:cNvPr id="164" name="TextBox 163"/>
          <p:cNvSpPr txBox="1"/>
          <p:nvPr/>
        </p:nvSpPr>
        <p:spPr>
          <a:xfrm>
            <a:off x="8946935" y="1458418"/>
            <a:ext cx="1371600" cy="323165"/>
          </a:xfrm>
          <a:prstGeom prst="rect">
            <a:avLst/>
          </a:prstGeom>
          <a:noFill/>
        </p:spPr>
        <p:txBody>
          <a:bodyPr wrap="square" rtlCol="0">
            <a:spAutoFit/>
          </a:bodyPr>
          <a:lstStyle/>
          <a:p>
            <a:r>
              <a:rPr lang="en-US" sz="1500" dirty="0">
                <a:solidFill>
                  <a:schemeClr val="accent2">
                    <a:lumMod val="75000"/>
                  </a:schemeClr>
                </a:solidFill>
              </a:rPr>
              <a:t>Witness, q</a:t>
            </a:r>
            <a:r>
              <a:rPr lang="en-US" sz="1500" baseline="-25000" dirty="0">
                <a:solidFill>
                  <a:schemeClr val="accent2">
                    <a:lumMod val="75000"/>
                  </a:schemeClr>
                </a:solidFill>
              </a:rPr>
              <a:t>2</a:t>
            </a:r>
            <a:endParaRPr lang="en-US" sz="1500" dirty="0">
              <a:solidFill>
                <a:schemeClr val="accent2">
                  <a:lumMod val="75000"/>
                </a:schemeClr>
              </a:solidFill>
            </a:endParaRPr>
          </a:p>
        </p:txBody>
      </p:sp>
      <p:pic>
        <p:nvPicPr>
          <p:cNvPr id="7" name="Picture 6"/>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3416824" y="4968000"/>
            <a:ext cx="5358352" cy="576505"/>
          </a:xfrm>
          <a:prstGeom prst="rect">
            <a:avLst/>
          </a:prstGeom>
        </p:spPr>
      </p:pic>
      <p:pic>
        <p:nvPicPr>
          <p:cNvPr id="8" name="Picture 7"/>
          <p:cNvPicPr>
            <a:picLocks noChangeAspect="1"/>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a:off x="5832001" y="3276000"/>
            <a:ext cx="5799771" cy="410057"/>
          </a:xfrm>
          <a:prstGeom prst="rect">
            <a:avLst/>
          </a:prstGeom>
        </p:spPr>
      </p:pic>
      <p:sp>
        <p:nvSpPr>
          <p:cNvPr id="45" name="TextBox 44"/>
          <p:cNvSpPr txBox="1"/>
          <p:nvPr/>
        </p:nvSpPr>
        <p:spPr>
          <a:xfrm>
            <a:off x="5760000" y="2952000"/>
            <a:ext cx="1053878" cy="338554"/>
          </a:xfrm>
          <a:prstGeom prst="rect">
            <a:avLst/>
          </a:prstGeom>
          <a:noFill/>
        </p:spPr>
        <p:txBody>
          <a:bodyPr wrap="none" rtlCol="0">
            <a:spAutoFit/>
          </a:bodyPr>
          <a:lstStyle/>
          <a:p>
            <a:r>
              <a:rPr lang="en-US" sz="1600" b="1" dirty="0"/>
              <a:t>Note that:</a:t>
            </a:r>
          </a:p>
        </p:txBody>
      </p:sp>
      <p:pic>
        <p:nvPicPr>
          <p:cNvPr id="11" name="Picture 10"/>
          <p:cNvPicPr>
            <a:picLocks noChangeAspect="1"/>
          </p:cNvPicPr>
          <p:nvPr>
            <p:custDataLst>
              <p:tags r:id="rId4"/>
            </p:custDataLst>
          </p:nvPr>
        </p:nvPicPr>
        <p:blipFill>
          <a:blip r:embed="rId9" cstate="print">
            <a:extLst>
              <a:ext uri="{28A0092B-C50C-407E-A947-70E740481C1C}">
                <a14:useLocalDpi xmlns:a14="http://schemas.microsoft.com/office/drawing/2010/main" val="0"/>
              </a:ext>
            </a:extLst>
          </a:blip>
          <a:stretch>
            <a:fillRect/>
          </a:stretch>
        </p:blipFill>
        <p:spPr>
          <a:xfrm>
            <a:off x="9648000" y="5400000"/>
            <a:ext cx="2121600" cy="149486"/>
          </a:xfrm>
          <a:prstGeom prst="rect">
            <a:avLst/>
          </a:prstGeom>
        </p:spPr>
      </p:pic>
    </p:spTree>
    <p:custDataLst>
      <p:tags r:id="rId1"/>
    </p:custDataLst>
    <p:extLst>
      <p:ext uri="{BB962C8B-B14F-4D97-AF65-F5344CB8AC3E}">
        <p14:creationId xmlns:p14="http://schemas.microsoft.com/office/powerpoint/2010/main" val="3104042868"/>
      </p:ext>
    </p:extLst>
  </p:cSld>
  <p:clrMapOvr>
    <a:masterClrMapping/>
  </p:clrMapOvr>
  <mc:AlternateContent xmlns:mc="http://schemas.openxmlformats.org/markup-compatibility/2006" xmlns:p14="http://schemas.microsoft.com/office/powerpoint/2010/main">
    <mc:Choice Requires="p14">
      <p:transition spd="med" p14:dur="700" advTm="69980">
        <p:fade/>
      </p:transition>
    </mc:Choice>
    <mc:Fallback xmlns="">
      <p:transition spd="med" advTm="6998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animEffect transition="in" filter="fade">
                                      <p:cBhvr>
                                        <p:cTn id="7" dur="500"/>
                                        <p:tgtEl>
                                          <p:spTgt spid="10">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fade">
                                      <p:cBhvr>
                                        <p:cTn id="16" dur="500"/>
                                        <p:tgtEl>
                                          <p:spTgt spid="45"/>
                                        </p:tgtEl>
                                      </p:cBhvr>
                                    </p:animEffect>
                                  </p:childTnLst>
                                </p:cTn>
                              </p:par>
                              <p:par>
                                <p:cTn id="17" presetID="10"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Wake function – general definition</a:t>
            </a:r>
          </a:p>
        </p:txBody>
      </p:sp>
      <p:sp>
        <p:nvSpPr>
          <p:cNvPr id="10" name="Content Placeholder 9"/>
          <p:cNvSpPr>
            <a:spLocks noGrp="1"/>
          </p:cNvSpPr>
          <p:nvPr>
            <p:ph idx="1"/>
          </p:nvPr>
        </p:nvSpPr>
        <p:spPr>
          <a:xfrm>
            <a:off x="336000" y="4068000"/>
            <a:ext cx="11520000" cy="2376000"/>
          </a:xfrm>
        </p:spPr>
        <p:txBody>
          <a:bodyPr>
            <a:noAutofit/>
          </a:bodyPr>
          <a:lstStyle/>
          <a:p>
            <a:pPr marL="0" indent="0">
              <a:buNone/>
            </a:pPr>
            <a:r>
              <a:rPr lang="en-US" sz="2000" dirty="0"/>
              <a:t>We define the </a:t>
            </a:r>
            <a:r>
              <a:rPr lang="en-US" sz="2000" b="1" dirty="0">
                <a:solidFill>
                  <a:srgbClr val="C00000"/>
                </a:solidFill>
              </a:rPr>
              <a:t>wake function as the integrated force </a:t>
            </a:r>
            <a:r>
              <a:rPr lang="en-US" sz="2000" dirty="0"/>
              <a:t>on the witness particle (</a:t>
            </a:r>
            <a:r>
              <a:rPr lang="en-US" sz="1800" dirty="0"/>
              <a:t>associated to a change in energy</a:t>
            </a:r>
            <a:r>
              <a:rPr lang="en-US" sz="2000" dirty="0"/>
              <a:t>):</a:t>
            </a:r>
          </a:p>
          <a:p>
            <a:r>
              <a:rPr lang="en-US" sz="1800" dirty="0"/>
              <a:t>Let’s focus on the horizontal plane. In general, for two point-like particles, we have</a:t>
            </a:r>
            <a:br>
              <a:rPr lang="en-US" sz="1800" dirty="0"/>
            </a:br>
            <a:br>
              <a:rPr lang="en-US" sz="1800" dirty="0"/>
            </a:br>
            <a:br>
              <a:rPr lang="en-US" sz="1800" dirty="0"/>
            </a:br>
            <a:br>
              <a:rPr lang="en-US" sz="1800" dirty="0"/>
            </a:br>
            <a:br>
              <a:rPr lang="en-US" sz="1800" dirty="0"/>
            </a:br>
            <a:endParaRPr lang="en-US" sz="1800" dirty="0"/>
          </a:p>
        </p:txBody>
      </p:sp>
      <p:sp>
        <p:nvSpPr>
          <p:cNvPr id="4" name="Date Placeholder 3"/>
          <p:cNvSpPr>
            <a:spLocks noGrp="1"/>
          </p:cNvSpPr>
          <p:nvPr>
            <p:ph type="dt" sz="half" idx="10"/>
          </p:nvPr>
        </p:nvSpPr>
        <p:spPr>
          <a:prstGeom prst="rect">
            <a:avLst/>
          </a:prstGeom>
        </p:spPr>
        <p:txBody>
          <a:bodyPr/>
          <a:lstStyle/>
          <a:p>
            <a:r>
              <a:rPr lang="de-CH"/>
              <a:t>28. September 2022</a:t>
            </a:r>
            <a:endParaRPr lang="en-US" dirty="0"/>
          </a:p>
        </p:txBody>
      </p:sp>
      <p:sp>
        <p:nvSpPr>
          <p:cNvPr id="5" name="Footer Placeholder 4"/>
          <p:cNvSpPr>
            <a:spLocks noGrp="1"/>
          </p:cNvSpPr>
          <p:nvPr>
            <p:ph type="ftr" sz="quarter" idx="11"/>
          </p:nvPr>
        </p:nvSpPr>
        <p:spPr>
          <a:prstGeom prst="rect">
            <a:avLst/>
          </a:prstGeom>
        </p:spPr>
        <p:txBody>
          <a:bodyPr/>
          <a:lstStyle/>
          <a:p>
            <a:r>
              <a:rPr lang="fr-FR"/>
              <a:t>Kevin Li - Collective effects III - Kaunas</a:t>
            </a:r>
            <a:endParaRPr lang="en-US" dirty="0"/>
          </a:p>
        </p:txBody>
      </p:sp>
      <p:sp>
        <p:nvSpPr>
          <p:cNvPr id="6" name="Slide Number Placeholder 5"/>
          <p:cNvSpPr>
            <a:spLocks noGrp="1"/>
          </p:cNvSpPr>
          <p:nvPr>
            <p:ph type="sldNum" sz="quarter" idx="12"/>
          </p:nvPr>
        </p:nvSpPr>
        <p:spPr>
          <a:prstGeom prst="rect">
            <a:avLst/>
          </a:prstGeom>
        </p:spPr>
        <p:txBody>
          <a:bodyPr/>
          <a:lstStyle/>
          <a:p>
            <a:fld id="{17918391-D411-FE40-AAD7-861AE5233E0E}" type="slidenum">
              <a:rPr lang="en-US" smtClean="0"/>
              <a:pPr/>
              <a:t>8</a:t>
            </a:fld>
            <a:endParaRPr lang="en-US" dirty="0"/>
          </a:p>
        </p:txBody>
      </p:sp>
      <p:cxnSp>
        <p:nvCxnSpPr>
          <p:cNvPr id="65" name="Straight Arrow Connector 64"/>
          <p:cNvCxnSpPr/>
          <p:nvPr/>
        </p:nvCxnSpPr>
        <p:spPr>
          <a:xfrm>
            <a:off x="1783404" y="2488092"/>
            <a:ext cx="7424197" cy="1588"/>
          </a:xfrm>
          <a:prstGeom prst="straightConnector1">
            <a:avLst/>
          </a:prstGeom>
          <a:ln w="19050" cap="flat" cmpd="sng" algn="ctr">
            <a:solidFill>
              <a:srgbClr val="004078"/>
            </a:solidFill>
            <a:prstDash val="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66" name="Freeform 11"/>
          <p:cNvSpPr>
            <a:spLocks/>
          </p:cNvSpPr>
          <p:nvPr/>
        </p:nvSpPr>
        <p:spPr bwMode="auto">
          <a:xfrm>
            <a:off x="4125621" y="2831963"/>
            <a:ext cx="1367185" cy="976313"/>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57150" cmpd="sng">
            <a:solidFill>
              <a:srgbClr val="868686"/>
            </a:solidFill>
            <a:round/>
            <a:headEnd/>
            <a:tailEnd/>
          </a:ln>
        </p:spPr>
        <p:txBody>
          <a:bodyPr wrap="none" anchor="ctr">
            <a:prstTxWarp prst="textNoShape">
              <a:avLst/>
            </a:prstTxWarp>
          </a:bodyPr>
          <a:lstStyle/>
          <a:p>
            <a:endParaRPr lang="en-US"/>
          </a:p>
        </p:txBody>
      </p:sp>
      <p:sp>
        <p:nvSpPr>
          <p:cNvPr id="67" name="Freeform 16"/>
          <p:cNvSpPr>
            <a:spLocks/>
          </p:cNvSpPr>
          <p:nvPr/>
        </p:nvSpPr>
        <p:spPr bwMode="auto">
          <a:xfrm flipV="1">
            <a:off x="4125621" y="1139688"/>
            <a:ext cx="1367185" cy="976313"/>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57150" cmpd="sng">
            <a:solidFill>
              <a:srgbClr val="868686"/>
            </a:solidFill>
            <a:round/>
            <a:headEnd/>
            <a:tailEnd/>
          </a:ln>
        </p:spPr>
        <p:txBody>
          <a:bodyPr wrap="none" anchor="ctr">
            <a:prstTxWarp prst="textNoShape">
              <a:avLst/>
            </a:prstTxWarp>
          </a:bodyPr>
          <a:lstStyle/>
          <a:p>
            <a:endParaRPr lang="en-US"/>
          </a:p>
        </p:txBody>
      </p:sp>
      <p:cxnSp>
        <p:nvCxnSpPr>
          <p:cNvPr id="68" name="Straight Connector 67"/>
          <p:cNvCxnSpPr>
            <a:stCxn id="67" idx="0"/>
          </p:cNvCxnSpPr>
          <p:nvPr/>
        </p:nvCxnSpPr>
        <p:spPr>
          <a:xfrm flipH="1" flipV="1">
            <a:off x="1740000" y="2114644"/>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flipH="1" flipV="1">
            <a:off x="1740000" y="2830606"/>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grpSp>
        <p:nvGrpSpPr>
          <p:cNvPr id="98" name="Group 94"/>
          <p:cNvGrpSpPr/>
          <p:nvPr/>
        </p:nvGrpSpPr>
        <p:grpSpPr>
          <a:xfrm>
            <a:off x="4143134" y="1207167"/>
            <a:ext cx="1312862" cy="2549525"/>
            <a:chOff x="2555534" y="1448897"/>
            <a:chExt cx="1312862" cy="2549525"/>
          </a:xfrm>
        </p:grpSpPr>
        <p:sp>
          <p:nvSpPr>
            <p:cNvPr id="119" name="Freeform 90"/>
            <p:cNvSpPr>
              <a:spLocks/>
            </p:cNvSpPr>
            <p:nvPr/>
          </p:nvSpPr>
          <p:spPr bwMode="auto">
            <a:xfrm>
              <a:off x="2631734" y="1644159"/>
              <a:ext cx="639763" cy="228600"/>
            </a:xfrm>
            <a:custGeom>
              <a:avLst/>
              <a:gdLst>
                <a:gd name="T0" fmla="*/ 0 w 480"/>
                <a:gd name="T1" fmla="*/ 144 h 168"/>
                <a:gd name="T2" fmla="*/ 240 w 480"/>
                <a:gd name="T3" fmla="*/ 144 h 168"/>
                <a:gd name="T4" fmla="*/ 480 w 480"/>
                <a:gd name="T5" fmla="*/ 0 h 168"/>
                <a:gd name="T6" fmla="*/ 0 60000 65536"/>
                <a:gd name="T7" fmla="*/ 0 60000 65536"/>
                <a:gd name="T8" fmla="*/ 0 60000 65536"/>
                <a:gd name="T9" fmla="*/ 0 w 480"/>
                <a:gd name="T10" fmla="*/ 0 h 168"/>
                <a:gd name="T11" fmla="*/ 480 w 480"/>
                <a:gd name="T12" fmla="*/ 168 h 168"/>
              </a:gdLst>
              <a:ahLst/>
              <a:cxnLst>
                <a:cxn ang="T6">
                  <a:pos x="T0" y="T1"/>
                </a:cxn>
                <a:cxn ang="T7">
                  <a:pos x="T2" y="T3"/>
                </a:cxn>
                <a:cxn ang="T8">
                  <a:pos x="T4" y="T5"/>
                </a:cxn>
              </a:cxnLst>
              <a:rect l="T9" t="T10" r="T11" b="T12"/>
              <a:pathLst>
                <a:path w="480" h="168">
                  <a:moveTo>
                    <a:pt x="0" y="144"/>
                  </a:moveTo>
                  <a:cubicBezTo>
                    <a:pt x="80" y="156"/>
                    <a:pt x="160" y="168"/>
                    <a:pt x="240" y="144"/>
                  </a:cubicBezTo>
                  <a:cubicBezTo>
                    <a:pt x="320" y="120"/>
                    <a:pt x="440" y="24"/>
                    <a:pt x="48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0" name="Freeform 91"/>
            <p:cNvSpPr>
              <a:spLocks/>
            </p:cNvSpPr>
            <p:nvPr/>
          </p:nvSpPr>
          <p:spPr bwMode="auto">
            <a:xfrm>
              <a:off x="2685709" y="1513984"/>
              <a:ext cx="520700" cy="152400"/>
            </a:xfrm>
            <a:custGeom>
              <a:avLst/>
              <a:gdLst>
                <a:gd name="T0" fmla="*/ 0 w 384"/>
                <a:gd name="T1" fmla="*/ 96 h 112"/>
                <a:gd name="T2" fmla="*/ 192 w 384"/>
                <a:gd name="T3" fmla="*/ 96 h 112"/>
                <a:gd name="T4" fmla="*/ 384 w 384"/>
                <a:gd name="T5" fmla="*/ 0 h 112"/>
                <a:gd name="T6" fmla="*/ 0 60000 65536"/>
                <a:gd name="T7" fmla="*/ 0 60000 65536"/>
                <a:gd name="T8" fmla="*/ 0 60000 65536"/>
                <a:gd name="T9" fmla="*/ 0 w 384"/>
                <a:gd name="T10" fmla="*/ 0 h 112"/>
                <a:gd name="T11" fmla="*/ 384 w 384"/>
                <a:gd name="T12" fmla="*/ 112 h 112"/>
              </a:gdLst>
              <a:ahLst/>
              <a:cxnLst>
                <a:cxn ang="T6">
                  <a:pos x="T0" y="T1"/>
                </a:cxn>
                <a:cxn ang="T7">
                  <a:pos x="T2" y="T3"/>
                </a:cxn>
                <a:cxn ang="T8">
                  <a:pos x="T4" y="T5"/>
                </a:cxn>
              </a:cxnLst>
              <a:rect l="T9" t="T10" r="T11" b="T12"/>
              <a:pathLst>
                <a:path w="384" h="112">
                  <a:moveTo>
                    <a:pt x="0" y="96"/>
                  </a:moveTo>
                  <a:cubicBezTo>
                    <a:pt x="64" y="104"/>
                    <a:pt x="128" y="112"/>
                    <a:pt x="192" y="96"/>
                  </a:cubicBezTo>
                  <a:cubicBezTo>
                    <a:pt x="256" y="80"/>
                    <a:pt x="352" y="16"/>
                    <a:pt x="384"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1" name="Freeform 92"/>
            <p:cNvSpPr>
              <a:spLocks/>
            </p:cNvSpPr>
            <p:nvPr/>
          </p:nvSpPr>
          <p:spPr bwMode="auto">
            <a:xfrm>
              <a:off x="2815884" y="1448897"/>
              <a:ext cx="325438" cy="76200"/>
            </a:xfrm>
            <a:custGeom>
              <a:avLst/>
              <a:gdLst>
                <a:gd name="T0" fmla="*/ 0 w 240"/>
                <a:gd name="T1" fmla="*/ 48 h 56"/>
                <a:gd name="T2" fmla="*/ 144 w 240"/>
                <a:gd name="T3" fmla="*/ 48 h 56"/>
                <a:gd name="T4" fmla="*/ 240 w 240"/>
                <a:gd name="T5" fmla="*/ 0 h 56"/>
                <a:gd name="T6" fmla="*/ 0 60000 65536"/>
                <a:gd name="T7" fmla="*/ 0 60000 65536"/>
                <a:gd name="T8" fmla="*/ 0 60000 65536"/>
                <a:gd name="T9" fmla="*/ 0 w 240"/>
                <a:gd name="T10" fmla="*/ 0 h 56"/>
                <a:gd name="T11" fmla="*/ 240 w 240"/>
                <a:gd name="T12" fmla="*/ 56 h 56"/>
              </a:gdLst>
              <a:ahLst/>
              <a:cxnLst>
                <a:cxn ang="T6">
                  <a:pos x="T0" y="T1"/>
                </a:cxn>
                <a:cxn ang="T7">
                  <a:pos x="T2" y="T3"/>
                </a:cxn>
                <a:cxn ang="T8">
                  <a:pos x="T4" y="T5"/>
                </a:cxn>
              </a:cxnLst>
              <a:rect l="T9" t="T10" r="T11" b="T12"/>
              <a:pathLst>
                <a:path w="240" h="56">
                  <a:moveTo>
                    <a:pt x="0" y="48"/>
                  </a:moveTo>
                  <a:cubicBezTo>
                    <a:pt x="52" y="52"/>
                    <a:pt x="104" y="56"/>
                    <a:pt x="144" y="48"/>
                  </a:cubicBezTo>
                  <a:cubicBezTo>
                    <a:pt x="184" y="40"/>
                    <a:pt x="212" y="20"/>
                    <a:pt x="24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2" name="Freeform 93"/>
            <p:cNvSpPr>
              <a:spLocks/>
            </p:cNvSpPr>
            <p:nvPr/>
          </p:nvSpPr>
          <p:spPr bwMode="auto">
            <a:xfrm rot="10800000" flipV="1">
              <a:off x="2555534" y="3141172"/>
              <a:ext cx="1299943" cy="215534"/>
            </a:xfrm>
            <a:custGeom>
              <a:avLst/>
              <a:gdLst>
                <a:gd name="T0" fmla="*/ 0 w 1008"/>
                <a:gd name="T1" fmla="*/ 152 h 152"/>
                <a:gd name="T2" fmla="*/ 480 w 1008"/>
                <a:gd name="T3" fmla="*/ 8 h 152"/>
                <a:gd name="T4" fmla="*/ 1008 w 1008"/>
                <a:gd name="T5" fmla="*/ 104 h 152"/>
                <a:gd name="T6" fmla="*/ 0 60000 65536"/>
                <a:gd name="T7" fmla="*/ 0 60000 65536"/>
                <a:gd name="T8" fmla="*/ 0 60000 65536"/>
                <a:gd name="T9" fmla="*/ 0 w 1008"/>
                <a:gd name="T10" fmla="*/ 0 h 152"/>
                <a:gd name="T11" fmla="*/ 1008 w 1008"/>
                <a:gd name="T12" fmla="*/ 152 h 152"/>
              </a:gdLst>
              <a:ahLst/>
              <a:cxnLst>
                <a:cxn ang="T6">
                  <a:pos x="T0" y="T1"/>
                </a:cxn>
                <a:cxn ang="T7">
                  <a:pos x="T2" y="T3"/>
                </a:cxn>
                <a:cxn ang="T8">
                  <a:pos x="T4" y="T5"/>
                </a:cxn>
              </a:cxnLst>
              <a:rect l="T9" t="T10" r="T11" b="T12"/>
              <a:pathLst>
                <a:path w="1008" h="152">
                  <a:moveTo>
                    <a:pt x="0" y="152"/>
                  </a:moveTo>
                  <a:cubicBezTo>
                    <a:pt x="156" y="84"/>
                    <a:pt x="312" y="16"/>
                    <a:pt x="480" y="8"/>
                  </a:cubicBezTo>
                  <a:cubicBezTo>
                    <a:pt x="648" y="0"/>
                    <a:pt x="828" y="52"/>
                    <a:pt x="1008" y="104"/>
                  </a:cubicBezTo>
                </a:path>
              </a:pathLst>
            </a:custGeom>
            <a:noFill/>
            <a:ln w="9525">
              <a:solidFill>
                <a:srgbClr val="00559F"/>
              </a:solidFill>
              <a:round/>
              <a:headEnd type="arrow"/>
              <a:tailEnd type="none" w="med" len="med"/>
            </a:ln>
          </p:spPr>
          <p:txBody>
            <a:bodyPr wrap="none" anchor="ctr">
              <a:prstTxWarp prst="textNoShape">
                <a:avLst/>
              </a:prstTxWarp>
            </a:bodyPr>
            <a:lstStyle/>
            <a:p>
              <a:endParaRPr lang="en-US"/>
            </a:p>
          </p:txBody>
        </p:sp>
        <p:sp>
          <p:nvSpPr>
            <p:cNvPr id="123" name="Freeform 94"/>
            <p:cNvSpPr>
              <a:spLocks/>
            </p:cNvSpPr>
            <p:nvPr/>
          </p:nvSpPr>
          <p:spPr bwMode="auto">
            <a:xfrm flipV="1">
              <a:off x="2620622" y="3596784"/>
              <a:ext cx="650875" cy="228600"/>
            </a:xfrm>
            <a:custGeom>
              <a:avLst/>
              <a:gdLst>
                <a:gd name="T0" fmla="*/ 0 w 480"/>
                <a:gd name="T1" fmla="*/ 144 h 168"/>
                <a:gd name="T2" fmla="*/ 240 w 480"/>
                <a:gd name="T3" fmla="*/ 144 h 168"/>
                <a:gd name="T4" fmla="*/ 480 w 480"/>
                <a:gd name="T5" fmla="*/ 0 h 168"/>
                <a:gd name="T6" fmla="*/ 0 60000 65536"/>
                <a:gd name="T7" fmla="*/ 0 60000 65536"/>
                <a:gd name="T8" fmla="*/ 0 60000 65536"/>
                <a:gd name="T9" fmla="*/ 0 w 480"/>
                <a:gd name="T10" fmla="*/ 0 h 168"/>
                <a:gd name="T11" fmla="*/ 480 w 480"/>
                <a:gd name="T12" fmla="*/ 168 h 168"/>
              </a:gdLst>
              <a:ahLst/>
              <a:cxnLst>
                <a:cxn ang="T6">
                  <a:pos x="T0" y="T1"/>
                </a:cxn>
                <a:cxn ang="T7">
                  <a:pos x="T2" y="T3"/>
                </a:cxn>
                <a:cxn ang="T8">
                  <a:pos x="T4" y="T5"/>
                </a:cxn>
              </a:cxnLst>
              <a:rect l="T9" t="T10" r="T11" b="T12"/>
              <a:pathLst>
                <a:path w="480" h="168">
                  <a:moveTo>
                    <a:pt x="0" y="144"/>
                  </a:moveTo>
                  <a:cubicBezTo>
                    <a:pt x="80" y="156"/>
                    <a:pt x="160" y="168"/>
                    <a:pt x="240" y="144"/>
                  </a:cubicBezTo>
                  <a:cubicBezTo>
                    <a:pt x="320" y="120"/>
                    <a:pt x="440" y="24"/>
                    <a:pt x="48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4" name="Freeform 96"/>
            <p:cNvSpPr>
              <a:spLocks/>
            </p:cNvSpPr>
            <p:nvPr/>
          </p:nvSpPr>
          <p:spPr bwMode="auto">
            <a:xfrm flipV="1">
              <a:off x="2815884" y="3922222"/>
              <a:ext cx="325438" cy="76200"/>
            </a:xfrm>
            <a:custGeom>
              <a:avLst/>
              <a:gdLst>
                <a:gd name="T0" fmla="*/ 0 w 240"/>
                <a:gd name="T1" fmla="*/ 48 h 56"/>
                <a:gd name="T2" fmla="*/ 144 w 240"/>
                <a:gd name="T3" fmla="*/ 48 h 56"/>
                <a:gd name="T4" fmla="*/ 240 w 240"/>
                <a:gd name="T5" fmla="*/ 0 h 56"/>
                <a:gd name="T6" fmla="*/ 0 60000 65536"/>
                <a:gd name="T7" fmla="*/ 0 60000 65536"/>
                <a:gd name="T8" fmla="*/ 0 60000 65536"/>
                <a:gd name="T9" fmla="*/ 0 w 240"/>
                <a:gd name="T10" fmla="*/ 0 h 56"/>
                <a:gd name="T11" fmla="*/ 240 w 240"/>
                <a:gd name="T12" fmla="*/ 56 h 56"/>
              </a:gdLst>
              <a:ahLst/>
              <a:cxnLst>
                <a:cxn ang="T6">
                  <a:pos x="T0" y="T1"/>
                </a:cxn>
                <a:cxn ang="T7">
                  <a:pos x="T2" y="T3"/>
                </a:cxn>
                <a:cxn ang="T8">
                  <a:pos x="T4" y="T5"/>
                </a:cxn>
              </a:cxnLst>
              <a:rect l="T9" t="T10" r="T11" b="T12"/>
              <a:pathLst>
                <a:path w="240" h="56">
                  <a:moveTo>
                    <a:pt x="0" y="48"/>
                  </a:moveTo>
                  <a:cubicBezTo>
                    <a:pt x="52" y="52"/>
                    <a:pt x="104" y="56"/>
                    <a:pt x="144" y="48"/>
                  </a:cubicBezTo>
                  <a:cubicBezTo>
                    <a:pt x="184" y="40"/>
                    <a:pt x="212" y="20"/>
                    <a:pt x="24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5" name="Freeform 42"/>
            <p:cNvSpPr>
              <a:spLocks/>
            </p:cNvSpPr>
            <p:nvPr/>
          </p:nvSpPr>
          <p:spPr bwMode="auto">
            <a:xfrm rot="10800000">
              <a:off x="2562757" y="2177322"/>
              <a:ext cx="1305639" cy="181443"/>
            </a:xfrm>
            <a:custGeom>
              <a:avLst/>
              <a:gdLst>
                <a:gd name="T0" fmla="*/ 0 w 1008"/>
                <a:gd name="T1" fmla="*/ 152 h 152"/>
                <a:gd name="T2" fmla="*/ 480 w 1008"/>
                <a:gd name="T3" fmla="*/ 8 h 152"/>
                <a:gd name="T4" fmla="*/ 1008 w 1008"/>
                <a:gd name="T5" fmla="*/ 104 h 152"/>
                <a:gd name="T6" fmla="*/ 0 60000 65536"/>
                <a:gd name="T7" fmla="*/ 0 60000 65536"/>
                <a:gd name="T8" fmla="*/ 0 60000 65536"/>
                <a:gd name="T9" fmla="*/ 0 w 1008"/>
                <a:gd name="T10" fmla="*/ 0 h 152"/>
                <a:gd name="T11" fmla="*/ 1008 w 1008"/>
                <a:gd name="T12" fmla="*/ 152 h 152"/>
              </a:gdLst>
              <a:ahLst/>
              <a:cxnLst>
                <a:cxn ang="T6">
                  <a:pos x="T0" y="T1"/>
                </a:cxn>
                <a:cxn ang="T7">
                  <a:pos x="T2" y="T3"/>
                </a:cxn>
                <a:cxn ang="T8">
                  <a:pos x="T4" y="T5"/>
                </a:cxn>
              </a:cxnLst>
              <a:rect l="T9" t="T10" r="T11" b="T12"/>
              <a:pathLst>
                <a:path w="1008" h="152">
                  <a:moveTo>
                    <a:pt x="0" y="152"/>
                  </a:moveTo>
                  <a:cubicBezTo>
                    <a:pt x="156" y="84"/>
                    <a:pt x="312" y="16"/>
                    <a:pt x="480" y="8"/>
                  </a:cubicBezTo>
                  <a:cubicBezTo>
                    <a:pt x="648" y="0"/>
                    <a:pt x="828" y="52"/>
                    <a:pt x="1008" y="104"/>
                  </a:cubicBezTo>
                </a:path>
              </a:pathLst>
            </a:custGeom>
            <a:noFill/>
            <a:ln w="9525">
              <a:solidFill>
                <a:srgbClr val="00559F"/>
              </a:solidFill>
              <a:round/>
              <a:headEnd type="arrow"/>
              <a:tailEnd type="none" w="med" len="med"/>
            </a:ln>
          </p:spPr>
          <p:txBody>
            <a:bodyPr wrap="none" anchor="ctr">
              <a:prstTxWarp prst="textNoShape">
                <a:avLst/>
              </a:prstTxWarp>
            </a:bodyPr>
            <a:lstStyle/>
            <a:p>
              <a:endParaRPr lang="en-US"/>
            </a:p>
          </p:txBody>
        </p:sp>
        <p:sp>
          <p:nvSpPr>
            <p:cNvPr id="126" name="Freeform 95"/>
            <p:cNvSpPr>
              <a:spLocks/>
            </p:cNvSpPr>
            <p:nvPr/>
          </p:nvSpPr>
          <p:spPr bwMode="auto">
            <a:xfrm flipV="1">
              <a:off x="2685709" y="3749184"/>
              <a:ext cx="520700" cy="152400"/>
            </a:xfrm>
            <a:custGeom>
              <a:avLst/>
              <a:gdLst>
                <a:gd name="T0" fmla="*/ 0 w 384"/>
                <a:gd name="T1" fmla="*/ 96 h 112"/>
                <a:gd name="T2" fmla="*/ 192 w 384"/>
                <a:gd name="T3" fmla="*/ 96 h 112"/>
                <a:gd name="T4" fmla="*/ 384 w 384"/>
                <a:gd name="T5" fmla="*/ 0 h 112"/>
                <a:gd name="T6" fmla="*/ 0 60000 65536"/>
                <a:gd name="T7" fmla="*/ 0 60000 65536"/>
                <a:gd name="T8" fmla="*/ 0 60000 65536"/>
                <a:gd name="T9" fmla="*/ 0 w 384"/>
                <a:gd name="T10" fmla="*/ 0 h 112"/>
                <a:gd name="T11" fmla="*/ 384 w 384"/>
                <a:gd name="T12" fmla="*/ 112 h 112"/>
              </a:gdLst>
              <a:ahLst/>
              <a:cxnLst>
                <a:cxn ang="T6">
                  <a:pos x="T0" y="T1"/>
                </a:cxn>
                <a:cxn ang="T7">
                  <a:pos x="T2" y="T3"/>
                </a:cxn>
                <a:cxn ang="T8">
                  <a:pos x="T4" y="T5"/>
                </a:cxn>
              </a:cxnLst>
              <a:rect l="T9" t="T10" r="T11" b="T12"/>
              <a:pathLst>
                <a:path w="384" h="112">
                  <a:moveTo>
                    <a:pt x="0" y="96"/>
                  </a:moveTo>
                  <a:cubicBezTo>
                    <a:pt x="64" y="104"/>
                    <a:pt x="128" y="112"/>
                    <a:pt x="192" y="96"/>
                  </a:cubicBezTo>
                  <a:cubicBezTo>
                    <a:pt x="256" y="80"/>
                    <a:pt x="352" y="16"/>
                    <a:pt x="384"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grpSp>
      <p:sp>
        <p:nvSpPr>
          <p:cNvPr id="127" name="Line 73"/>
          <p:cNvSpPr>
            <a:spLocks noChangeShapeType="1"/>
          </p:cNvSpPr>
          <p:nvPr/>
        </p:nvSpPr>
        <p:spPr bwMode="auto">
          <a:xfrm>
            <a:off x="1783403" y="2131952"/>
            <a:ext cx="0" cy="715963"/>
          </a:xfrm>
          <a:prstGeom prst="line">
            <a:avLst/>
          </a:prstGeom>
          <a:noFill/>
          <a:ln w="12700" cap="flat" cmpd="sng" algn="ctr">
            <a:solidFill>
              <a:srgbClr val="3A3A3A"/>
            </a:solidFill>
            <a:prstDash val="solid"/>
            <a:round/>
            <a:headEnd type="stealth" w="med" len="med"/>
            <a:tailEnd type="stealth" w="med" len="med"/>
          </a:ln>
        </p:spPr>
        <p:txBody>
          <a:bodyPr wrap="none" anchor="ctr">
            <a:prstTxWarp prst="textNoShape">
              <a:avLst/>
            </a:prstTxWarp>
          </a:bodyPr>
          <a:lstStyle/>
          <a:p>
            <a:endParaRPr lang="en-US"/>
          </a:p>
        </p:txBody>
      </p:sp>
      <p:sp>
        <p:nvSpPr>
          <p:cNvPr id="128" name="Text Box 74"/>
          <p:cNvSpPr txBox="1">
            <a:spLocks noChangeArrowheads="1"/>
          </p:cNvSpPr>
          <p:nvPr/>
        </p:nvSpPr>
        <p:spPr bwMode="auto">
          <a:xfrm>
            <a:off x="1740000" y="2502136"/>
            <a:ext cx="449162" cy="400110"/>
          </a:xfrm>
          <a:prstGeom prst="rect">
            <a:avLst/>
          </a:prstGeom>
          <a:noFill/>
          <a:ln w="9525">
            <a:noFill/>
            <a:miter lim="800000"/>
            <a:headEnd/>
            <a:tailEnd/>
          </a:ln>
        </p:spPr>
        <p:txBody>
          <a:bodyPr wrap="none">
            <a:prstTxWarp prst="textNoShape">
              <a:avLst/>
            </a:prstTxWarp>
            <a:spAutoFit/>
          </a:bodyPr>
          <a:lstStyle/>
          <a:p>
            <a:r>
              <a:rPr lang="de-DE" sz="2000" dirty="0">
                <a:solidFill>
                  <a:schemeClr val="accent6">
                    <a:lumMod val="50000"/>
                  </a:schemeClr>
                </a:solidFill>
              </a:rPr>
              <a:t>2b</a:t>
            </a:r>
          </a:p>
        </p:txBody>
      </p:sp>
      <p:cxnSp>
        <p:nvCxnSpPr>
          <p:cNvPr id="129" name="Straight Arrow Connector 128"/>
          <p:cNvCxnSpPr/>
          <p:nvPr/>
        </p:nvCxnSpPr>
        <p:spPr>
          <a:xfrm>
            <a:off x="3516835" y="955548"/>
            <a:ext cx="2609066" cy="1588"/>
          </a:xfrm>
          <a:prstGeom prst="straightConnector1">
            <a:avLst/>
          </a:prstGeom>
          <a:ln>
            <a:solidFill>
              <a:schemeClr val="accent6">
                <a:lumMod val="75000"/>
              </a:schemeClr>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flipH="1" flipV="1">
            <a:off x="5492805" y="2113287"/>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5492805" y="2831285"/>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sp>
        <p:nvSpPr>
          <p:cNvPr id="141" name="TextBox 140"/>
          <p:cNvSpPr txBox="1"/>
          <p:nvPr/>
        </p:nvSpPr>
        <p:spPr>
          <a:xfrm>
            <a:off x="4684801" y="900000"/>
            <a:ext cx="304800" cy="369332"/>
          </a:xfrm>
          <a:prstGeom prst="rect">
            <a:avLst/>
          </a:prstGeom>
          <a:noFill/>
          <a:ln>
            <a:noFill/>
          </a:ln>
        </p:spPr>
        <p:txBody>
          <a:bodyPr wrap="square" rtlCol="0">
            <a:spAutoFit/>
          </a:bodyPr>
          <a:lstStyle/>
          <a:p>
            <a:r>
              <a:rPr lang="en-US" dirty="0">
                <a:solidFill>
                  <a:srgbClr val="262626"/>
                </a:solidFill>
              </a:rPr>
              <a:t>L</a:t>
            </a:r>
          </a:p>
        </p:txBody>
      </p:sp>
      <p:grpSp>
        <p:nvGrpSpPr>
          <p:cNvPr id="9" name="Group 8"/>
          <p:cNvGrpSpPr/>
          <p:nvPr/>
        </p:nvGrpSpPr>
        <p:grpSpPr>
          <a:xfrm>
            <a:off x="4824000" y="2097305"/>
            <a:ext cx="3370058" cy="744953"/>
            <a:chOff x="4491600" y="2097304"/>
            <a:chExt cx="3370058" cy="744953"/>
          </a:xfrm>
        </p:grpSpPr>
        <p:sp>
          <p:nvSpPr>
            <p:cNvPr id="131" name="Oval 18 1"/>
            <p:cNvSpPr>
              <a:spLocks noChangeArrowheads="1"/>
            </p:cNvSpPr>
            <p:nvPr/>
          </p:nvSpPr>
          <p:spPr bwMode="auto">
            <a:xfrm>
              <a:off x="5607600" y="2199053"/>
              <a:ext cx="215996" cy="216000"/>
            </a:xfrm>
            <a:prstGeom prst="ellipse">
              <a:avLst/>
            </a:prstGeom>
            <a:solidFill>
              <a:schemeClr val="tx2"/>
            </a:solidFill>
            <a:ln>
              <a:solidFill>
                <a:schemeClr val="tx2"/>
              </a:solidFill>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prstTxWarp prst="textNoShape">
                <a:avLst/>
              </a:prstTxWarp>
            </a:bodyPr>
            <a:lstStyle/>
            <a:p>
              <a:endParaRPr lang="en-US"/>
            </a:p>
          </p:txBody>
        </p:sp>
        <p:sp>
          <p:nvSpPr>
            <p:cNvPr id="132" name="Oval 18 2"/>
            <p:cNvSpPr>
              <a:spLocks noChangeArrowheads="1"/>
            </p:cNvSpPr>
            <p:nvPr/>
          </p:nvSpPr>
          <p:spPr bwMode="auto">
            <a:xfrm>
              <a:off x="4491600" y="2523053"/>
              <a:ext cx="215999" cy="216000"/>
            </a:xfrm>
            <a:prstGeom prst="ellipse">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prstTxWarp prst="textNoShape">
                <a:avLst/>
              </a:prstTxWarp>
            </a:bodyPr>
            <a:lstStyle/>
            <a:p>
              <a:endParaRPr lang="en-US"/>
            </a:p>
          </p:txBody>
        </p:sp>
        <p:cxnSp>
          <p:nvCxnSpPr>
            <p:cNvPr id="133" name="Straight Arrow Connector 132"/>
            <p:cNvCxnSpPr/>
            <p:nvPr/>
          </p:nvCxnSpPr>
          <p:spPr>
            <a:xfrm>
              <a:off x="4749907" y="2485680"/>
              <a:ext cx="890266" cy="98"/>
            </a:xfrm>
            <a:prstGeom prst="straightConnector1">
              <a:avLst/>
            </a:prstGeom>
            <a:ln w="25400" cap="flat" cmpd="sng" algn="ctr">
              <a:solidFill>
                <a:srgbClr val="000000"/>
              </a:solidFill>
              <a:prstDash val="solid"/>
              <a:round/>
              <a:headEnd type="arrow"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34" name="TextBox 133"/>
            <p:cNvSpPr txBox="1"/>
            <p:nvPr/>
          </p:nvSpPr>
          <p:spPr>
            <a:xfrm>
              <a:off x="5028495" y="2385590"/>
              <a:ext cx="304800" cy="369332"/>
            </a:xfrm>
            <a:prstGeom prst="rect">
              <a:avLst/>
            </a:prstGeom>
            <a:noFill/>
          </p:spPr>
          <p:txBody>
            <a:bodyPr wrap="square" rtlCol="0">
              <a:spAutoFit/>
            </a:bodyPr>
            <a:lstStyle/>
            <a:p>
              <a:r>
                <a:rPr lang="en-US" dirty="0" err="1">
                  <a:solidFill>
                    <a:srgbClr val="262626"/>
                  </a:solidFill>
                </a:rPr>
                <a:t>z</a:t>
              </a:r>
              <a:endParaRPr lang="en-US" dirty="0">
                <a:solidFill>
                  <a:srgbClr val="262626"/>
                </a:solidFill>
              </a:endParaRPr>
            </a:p>
          </p:txBody>
        </p:sp>
        <p:cxnSp>
          <p:nvCxnSpPr>
            <p:cNvPr id="142" name="Straight Arrow Connector 141"/>
            <p:cNvCxnSpPr/>
            <p:nvPr/>
          </p:nvCxnSpPr>
          <p:spPr>
            <a:xfrm rot="5400000">
              <a:off x="6161167" y="2371805"/>
              <a:ext cx="283885" cy="1588"/>
            </a:xfrm>
            <a:prstGeom prst="straightConnector1">
              <a:avLst/>
            </a:prstGeom>
            <a:ln w="9525" cap="flat" cmpd="sng" algn="ctr">
              <a:solidFill>
                <a:srgbClr val="000000"/>
              </a:solidFill>
              <a:prstDash val="solid"/>
              <a:round/>
              <a:headEnd type="arrow"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43" name="TextBox 142"/>
            <p:cNvSpPr txBox="1"/>
            <p:nvPr/>
          </p:nvSpPr>
          <p:spPr>
            <a:xfrm>
              <a:off x="6337927" y="2097304"/>
              <a:ext cx="1332844" cy="323165"/>
            </a:xfrm>
            <a:prstGeom prst="rect">
              <a:avLst/>
            </a:prstGeom>
            <a:noFill/>
          </p:spPr>
          <p:txBody>
            <a:bodyPr wrap="square" rtlCol="0">
              <a:spAutoFit/>
            </a:bodyPr>
            <a:lstStyle/>
            <a:p>
              <a:r>
                <a:rPr lang="en-US" sz="1500" dirty="0">
                  <a:solidFill>
                    <a:srgbClr val="004078"/>
                  </a:solidFill>
                  <a:latin typeface="Symbol" charset="2"/>
                  <a:cs typeface="Symbol" charset="2"/>
                </a:rPr>
                <a:t>D</a:t>
              </a:r>
              <a:r>
                <a:rPr lang="en-US" sz="1500" dirty="0">
                  <a:solidFill>
                    <a:srgbClr val="004078"/>
                  </a:solidFill>
                </a:rPr>
                <a:t>x</a:t>
              </a:r>
              <a:r>
                <a:rPr lang="en-US" sz="1500" baseline="-25000" dirty="0">
                  <a:solidFill>
                    <a:srgbClr val="004078"/>
                  </a:solidFill>
                </a:rPr>
                <a:t>1</a:t>
              </a:r>
              <a:r>
                <a:rPr lang="en-US" sz="1500" dirty="0">
                  <a:solidFill>
                    <a:srgbClr val="004078"/>
                  </a:solidFill>
                </a:rPr>
                <a:t> (or </a:t>
              </a:r>
              <a:r>
                <a:rPr lang="en-US" sz="1500" dirty="0">
                  <a:solidFill>
                    <a:srgbClr val="004078"/>
                  </a:solidFill>
                  <a:latin typeface="Symbol" charset="2"/>
                  <a:cs typeface="Symbol" charset="2"/>
                </a:rPr>
                <a:t>D</a:t>
              </a:r>
              <a:r>
                <a:rPr lang="en-US" sz="1500" dirty="0">
                  <a:solidFill>
                    <a:srgbClr val="004078"/>
                  </a:solidFill>
                  <a:cs typeface="Symbol" charset="2"/>
                </a:rPr>
                <a:t>y</a:t>
              </a:r>
              <a:r>
                <a:rPr lang="en-US" sz="1500" baseline="-25000" dirty="0">
                  <a:solidFill>
                    <a:srgbClr val="004078"/>
                  </a:solidFill>
                  <a:cs typeface="Symbol" charset="2"/>
                </a:rPr>
                <a:t>1</a:t>
              </a:r>
              <a:r>
                <a:rPr lang="en-US" sz="1500" dirty="0">
                  <a:solidFill>
                    <a:srgbClr val="004078"/>
                  </a:solidFill>
                  <a:cs typeface="Symbol" charset="2"/>
                </a:rPr>
                <a:t>)</a:t>
              </a:r>
              <a:endParaRPr lang="en-US" sz="1500" dirty="0">
                <a:solidFill>
                  <a:srgbClr val="004078"/>
                </a:solidFill>
              </a:endParaRPr>
            </a:p>
          </p:txBody>
        </p:sp>
        <p:cxnSp>
          <p:nvCxnSpPr>
            <p:cNvPr id="144" name="Straight Arrow Connector 143"/>
            <p:cNvCxnSpPr/>
            <p:nvPr/>
          </p:nvCxnSpPr>
          <p:spPr>
            <a:xfrm rot="5400000">
              <a:off x="6398826" y="2592886"/>
              <a:ext cx="215999" cy="1588"/>
            </a:xfrm>
            <a:prstGeom prst="straightConnector1">
              <a:avLst/>
            </a:prstGeom>
            <a:ln w="9525" cap="flat" cmpd="sng" algn="ctr">
              <a:solidFill>
                <a:srgbClr val="000000"/>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45" name="TextBox 144"/>
            <p:cNvSpPr txBox="1"/>
            <p:nvPr/>
          </p:nvSpPr>
          <p:spPr>
            <a:xfrm>
              <a:off x="6528814" y="2519092"/>
              <a:ext cx="1332844" cy="323165"/>
            </a:xfrm>
            <a:prstGeom prst="rect">
              <a:avLst/>
            </a:prstGeom>
            <a:noFill/>
          </p:spPr>
          <p:txBody>
            <a:bodyPr wrap="square" rtlCol="0">
              <a:spAutoFit/>
            </a:bodyPr>
            <a:lstStyle/>
            <a:p>
              <a:r>
                <a:rPr lang="en-US" sz="1500" dirty="0">
                  <a:solidFill>
                    <a:srgbClr val="004078"/>
                  </a:solidFill>
                  <a:latin typeface="Symbol" charset="2"/>
                  <a:cs typeface="Symbol" charset="2"/>
                </a:rPr>
                <a:t>D</a:t>
              </a:r>
              <a:r>
                <a:rPr lang="en-US" sz="1500" dirty="0">
                  <a:solidFill>
                    <a:srgbClr val="004078"/>
                  </a:solidFill>
                </a:rPr>
                <a:t>x</a:t>
              </a:r>
              <a:r>
                <a:rPr lang="en-US" sz="1500" baseline="-25000" dirty="0">
                  <a:solidFill>
                    <a:srgbClr val="004078"/>
                  </a:solidFill>
                </a:rPr>
                <a:t>2</a:t>
              </a:r>
              <a:r>
                <a:rPr lang="en-US" sz="1500" dirty="0">
                  <a:solidFill>
                    <a:srgbClr val="004078"/>
                  </a:solidFill>
                </a:rPr>
                <a:t> (or </a:t>
              </a:r>
              <a:r>
                <a:rPr lang="en-US" sz="1500" dirty="0">
                  <a:solidFill>
                    <a:srgbClr val="004078"/>
                  </a:solidFill>
                  <a:latin typeface="Symbol" charset="2"/>
                  <a:cs typeface="Symbol" charset="2"/>
                </a:rPr>
                <a:t>D</a:t>
              </a:r>
              <a:r>
                <a:rPr lang="en-US" sz="1500" dirty="0">
                  <a:solidFill>
                    <a:srgbClr val="004078"/>
                  </a:solidFill>
                  <a:cs typeface="Symbol" charset="2"/>
                </a:rPr>
                <a:t>y</a:t>
              </a:r>
              <a:r>
                <a:rPr lang="en-US" sz="1500" baseline="-25000" dirty="0">
                  <a:solidFill>
                    <a:srgbClr val="004078"/>
                  </a:solidFill>
                  <a:cs typeface="Symbol" charset="2"/>
                </a:rPr>
                <a:t>2</a:t>
              </a:r>
              <a:r>
                <a:rPr lang="en-US" sz="1500" dirty="0">
                  <a:solidFill>
                    <a:srgbClr val="004078"/>
                  </a:solidFill>
                  <a:cs typeface="Symbol" charset="2"/>
                </a:rPr>
                <a:t>)</a:t>
              </a:r>
              <a:endParaRPr lang="en-US" sz="1500" dirty="0">
                <a:solidFill>
                  <a:srgbClr val="004078"/>
                </a:solidFill>
              </a:endParaRPr>
            </a:p>
          </p:txBody>
        </p:sp>
      </p:grpSp>
      <p:sp>
        <p:nvSpPr>
          <p:cNvPr id="161" name="Oval 18 3"/>
          <p:cNvSpPr>
            <a:spLocks noChangeArrowheads="1"/>
          </p:cNvSpPr>
          <p:nvPr/>
        </p:nvSpPr>
        <p:spPr bwMode="auto">
          <a:xfrm>
            <a:off x="8544000" y="1080000"/>
            <a:ext cx="216000" cy="216000"/>
          </a:xfrm>
          <a:prstGeom prst="ellipse">
            <a:avLst/>
          </a:prstGeom>
          <a:solidFill>
            <a:schemeClr val="tx2"/>
          </a:solidFill>
          <a:ln>
            <a:solidFill>
              <a:schemeClr val="tx2"/>
            </a:solidFill>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prstTxWarp prst="textNoShape">
              <a:avLst/>
            </a:prstTxWarp>
          </a:bodyPr>
          <a:lstStyle/>
          <a:p>
            <a:endParaRPr lang="en-US"/>
          </a:p>
        </p:txBody>
      </p:sp>
      <p:sp>
        <p:nvSpPr>
          <p:cNvPr id="162" name="Oval 18 4"/>
          <p:cNvSpPr>
            <a:spLocks noChangeArrowheads="1"/>
          </p:cNvSpPr>
          <p:nvPr/>
        </p:nvSpPr>
        <p:spPr bwMode="auto">
          <a:xfrm>
            <a:off x="8544000" y="1512000"/>
            <a:ext cx="216000" cy="216000"/>
          </a:xfrm>
          <a:prstGeom prst="ellipse">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prstTxWarp prst="textNoShape">
              <a:avLst/>
            </a:prstTxWarp>
          </a:bodyPr>
          <a:lstStyle/>
          <a:p>
            <a:endParaRPr lang="en-US"/>
          </a:p>
        </p:txBody>
      </p:sp>
      <p:sp>
        <p:nvSpPr>
          <p:cNvPr id="163" name="TextBox 162"/>
          <p:cNvSpPr txBox="1"/>
          <p:nvPr/>
        </p:nvSpPr>
        <p:spPr>
          <a:xfrm>
            <a:off x="8946935" y="1022236"/>
            <a:ext cx="1371600" cy="323165"/>
          </a:xfrm>
          <a:prstGeom prst="rect">
            <a:avLst/>
          </a:prstGeom>
          <a:noFill/>
        </p:spPr>
        <p:txBody>
          <a:bodyPr wrap="square" rtlCol="0">
            <a:spAutoFit/>
          </a:bodyPr>
          <a:lstStyle/>
          <a:p>
            <a:r>
              <a:rPr lang="en-US" sz="1500" dirty="0">
                <a:solidFill>
                  <a:schemeClr val="tx2"/>
                </a:solidFill>
              </a:rPr>
              <a:t>Source, q</a:t>
            </a:r>
            <a:r>
              <a:rPr lang="en-US" sz="1500" baseline="-25000" dirty="0">
                <a:solidFill>
                  <a:schemeClr val="tx2"/>
                </a:solidFill>
              </a:rPr>
              <a:t>1</a:t>
            </a:r>
            <a:endParaRPr lang="en-US" sz="1500" dirty="0">
              <a:solidFill>
                <a:schemeClr val="tx2"/>
              </a:solidFill>
            </a:endParaRPr>
          </a:p>
        </p:txBody>
      </p:sp>
      <p:sp>
        <p:nvSpPr>
          <p:cNvPr id="164" name="TextBox 163"/>
          <p:cNvSpPr txBox="1"/>
          <p:nvPr/>
        </p:nvSpPr>
        <p:spPr>
          <a:xfrm>
            <a:off x="8946935" y="1458418"/>
            <a:ext cx="1371600" cy="323165"/>
          </a:xfrm>
          <a:prstGeom prst="rect">
            <a:avLst/>
          </a:prstGeom>
          <a:noFill/>
        </p:spPr>
        <p:txBody>
          <a:bodyPr wrap="square" rtlCol="0">
            <a:spAutoFit/>
          </a:bodyPr>
          <a:lstStyle/>
          <a:p>
            <a:r>
              <a:rPr lang="en-US" sz="1500" dirty="0">
                <a:solidFill>
                  <a:schemeClr val="accent2">
                    <a:lumMod val="75000"/>
                  </a:schemeClr>
                </a:solidFill>
              </a:rPr>
              <a:t>Witness, q</a:t>
            </a:r>
            <a:r>
              <a:rPr lang="en-US" sz="1500" baseline="-25000" dirty="0">
                <a:solidFill>
                  <a:schemeClr val="accent2">
                    <a:lumMod val="75000"/>
                  </a:schemeClr>
                </a:solidFill>
              </a:rPr>
              <a:t>2</a:t>
            </a:r>
            <a:endParaRPr lang="en-US" sz="1500" dirty="0">
              <a:solidFill>
                <a:schemeClr val="accent2">
                  <a:lumMod val="75000"/>
                </a:schemeClr>
              </a:solidFill>
            </a:endParaRPr>
          </a:p>
        </p:txBody>
      </p:sp>
      <p:pic>
        <p:nvPicPr>
          <p:cNvPr id="7" name="Picture 6"/>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3416824" y="4968000"/>
            <a:ext cx="5358352" cy="576505"/>
          </a:xfrm>
          <a:prstGeom prst="rect">
            <a:avLst/>
          </a:prstGeom>
        </p:spPr>
      </p:pic>
      <p:pic>
        <p:nvPicPr>
          <p:cNvPr id="8" name="Picture 7"/>
          <p:cNvPicPr>
            <a:picLocks noChangeAspect="1"/>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a:off x="5832001" y="3276000"/>
            <a:ext cx="5799771" cy="410057"/>
          </a:xfrm>
          <a:prstGeom prst="rect">
            <a:avLst/>
          </a:prstGeom>
        </p:spPr>
      </p:pic>
      <p:sp>
        <p:nvSpPr>
          <p:cNvPr id="45" name="TextBox 44"/>
          <p:cNvSpPr txBox="1"/>
          <p:nvPr/>
        </p:nvSpPr>
        <p:spPr>
          <a:xfrm>
            <a:off x="5760000" y="2952000"/>
            <a:ext cx="1053878" cy="338554"/>
          </a:xfrm>
          <a:prstGeom prst="rect">
            <a:avLst/>
          </a:prstGeom>
          <a:noFill/>
        </p:spPr>
        <p:txBody>
          <a:bodyPr wrap="none" rtlCol="0">
            <a:spAutoFit/>
          </a:bodyPr>
          <a:lstStyle/>
          <a:p>
            <a:r>
              <a:rPr lang="en-US" sz="1600" b="1" dirty="0"/>
              <a:t>Note that:</a:t>
            </a:r>
          </a:p>
        </p:txBody>
      </p:sp>
      <p:pic>
        <p:nvPicPr>
          <p:cNvPr id="11" name="Picture 10"/>
          <p:cNvPicPr>
            <a:picLocks noChangeAspect="1"/>
          </p:cNvPicPr>
          <p:nvPr>
            <p:custDataLst>
              <p:tags r:id="rId4"/>
            </p:custDataLst>
          </p:nvPr>
        </p:nvPicPr>
        <p:blipFill>
          <a:blip r:embed="rId9" cstate="print">
            <a:extLst>
              <a:ext uri="{28A0092B-C50C-407E-A947-70E740481C1C}">
                <a14:useLocalDpi xmlns:a14="http://schemas.microsoft.com/office/drawing/2010/main" val="0"/>
              </a:ext>
            </a:extLst>
          </a:blip>
          <a:stretch>
            <a:fillRect/>
          </a:stretch>
        </p:blipFill>
        <p:spPr>
          <a:xfrm>
            <a:off x="9648000" y="5400000"/>
            <a:ext cx="2121600" cy="149486"/>
          </a:xfrm>
          <a:prstGeom prst="rect">
            <a:avLst/>
          </a:prstGeom>
        </p:spPr>
      </p:pic>
      <p:sp>
        <p:nvSpPr>
          <p:cNvPr id="46" name="Rounded Rectangle 45"/>
          <p:cNvSpPr/>
          <p:nvPr/>
        </p:nvSpPr>
        <p:spPr>
          <a:xfrm>
            <a:off x="696000" y="1944000"/>
            <a:ext cx="10800000" cy="1944000"/>
          </a:xfrm>
          <a:prstGeom prst="roundRect">
            <a:avLst>
              <a:gd name="adj" fmla="val 6764"/>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just"/>
            <a:r>
              <a:rPr lang="en-US" sz="2000" dirty="0"/>
              <a:t>w is proportional to </a:t>
            </a:r>
            <a:r>
              <a:rPr lang="en-US" sz="2000" b="1" dirty="0">
                <a:solidFill>
                  <a:srgbClr val="C00000"/>
                </a:solidFill>
              </a:rPr>
              <a:t>the integrated forces felt by the witness particle</a:t>
            </a:r>
            <a:r>
              <a:rPr lang="en-US" sz="2000" dirty="0"/>
              <a:t>:</a:t>
            </a:r>
          </a:p>
          <a:p>
            <a:pPr algn="just"/>
            <a:endParaRPr lang="en-US" sz="2000" dirty="0"/>
          </a:p>
          <a:p>
            <a:pPr marL="342900" indent="-342900" algn="just">
              <a:buFont typeface="Arial" panose="020B0604020202020204" pitchFamily="34" charset="0"/>
              <a:buChar char="•"/>
            </a:pPr>
            <a:r>
              <a:rPr lang="en-US" dirty="0"/>
              <a:t>It is an </a:t>
            </a:r>
            <a:r>
              <a:rPr lang="en-US" b="1" dirty="0">
                <a:solidFill>
                  <a:srgbClr val="C00000"/>
                </a:solidFill>
              </a:rPr>
              <a:t>intrinsic property of any given device</a:t>
            </a:r>
            <a:r>
              <a:rPr lang="en-US" dirty="0"/>
              <a:t>, representing its </a:t>
            </a:r>
            <a:r>
              <a:rPr lang="en-US" b="1" dirty="0">
                <a:solidFill>
                  <a:srgbClr val="C00000"/>
                </a:solidFill>
              </a:rPr>
              <a:t>electromagnetic impulse response</a:t>
            </a:r>
            <a:r>
              <a:rPr lang="en-US" dirty="0"/>
              <a:t>. </a:t>
            </a:r>
          </a:p>
          <a:p>
            <a:pPr marL="342900" indent="-342900" algn="just">
              <a:buFont typeface="Arial" panose="020B0604020202020204" pitchFamily="34" charset="0"/>
              <a:buChar char="•"/>
            </a:pPr>
            <a:r>
              <a:rPr lang="en-US" dirty="0"/>
              <a:t>It is a function of </a:t>
            </a:r>
            <a:r>
              <a:rPr lang="en-US" b="1" dirty="0">
                <a:solidFill>
                  <a:srgbClr val="C00000"/>
                </a:solidFill>
              </a:rPr>
              <a:t>the transverse offsets and the longitudinal separation </a:t>
            </a:r>
            <a:r>
              <a:rPr lang="en-US" dirty="0"/>
              <a:t>of the source and the witness particles.</a:t>
            </a:r>
          </a:p>
        </p:txBody>
      </p:sp>
    </p:spTree>
    <p:custDataLst>
      <p:tags r:id="rId1"/>
    </p:custDataLst>
    <p:extLst>
      <p:ext uri="{BB962C8B-B14F-4D97-AF65-F5344CB8AC3E}">
        <p14:creationId xmlns:p14="http://schemas.microsoft.com/office/powerpoint/2010/main" val="2849092553"/>
      </p:ext>
    </p:extLst>
  </p:cSld>
  <p:clrMapOvr>
    <a:masterClrMapping/>
  </p:clrMapOvr>
  <mc:AlternateContent xmlns:mc="http://schemas.openxmlformats.org/markup-compatibility/2006" xmlns:p14="http://schemas.microsoft.com/office/powerpoint/2010/main">
    <mc:Choice Requires="p14">
      <p:transition spd="med" p14:dur="700" advTm="69980">
        <p:fade/>
      </p:transition>
    </mc:Choice>
    <mc:Fallback xmlns="">
      <p:transition spd="med" advTm="6998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Wake potential for a distribution of particles</a:t>
            </a:r>
          </a:p>
        </p:txBody>
      </p:sp>
      <p:sp>
        <p:nvSpPr>
          <p:cNvPr id="10" name="Content Placeholder 9"/>
          <p:cNvSpPr>
            <a:spLocks noGrp="1"/>
          </p:cNvSpPr>
          <p:nvPr>
            <p:ph idx="1"/>
          </p:nvPr>
        </p:nvSpPr>
        <p:spPr>
          <a:xfrm>
            <a:off x="336000" y="4068000"/>
            <a:ext cx="11520000" cy="2376000"/>
          </a:xfrm>
        </p:spPr>
        <p:txBody>
          <a:bodyPr>
            <a:noAutofit/>
          </a:bodyPr>
          <a:lstStyle/>
          <a:p>
            <a:pPr marL="0" indent="0">
              <a:buNone/>
            </a:pPr>
            <a:r>
              <a:rPr lang="en-US" sz="2000" dirty="0"/>
              <a:t>We define the </a:t>
            </a:r>
            <a:r>
              <a:rPr lang="en-US" sz="2000" b="1" dirty="0">
                <a:solidFill>
                  <a:srgbClr val="C00000"/>
                </a:solidFill>
              </a:rPr>
              <a:t>wake function as the integrated force </a:t>
            </a:r>
            <a:r>
              <a:rPr lang="en-US" sz="2000" dirty="0"/>
              <a:t>on the witness particle (</a:t>
            </a:r>
            <a:r>
              <a:rPr lang="en-US" sz="1800" dirty="0"/>
              <a:t>associated to a change in energy</a:t>
            </a:r>
            <a:r>
              <a:rPr lang="en-US" sz="2000" dirty="0"/>
              <a:t>):</a:t>
            </a:r>
          </a:p>
          <a:p>
            <a:r>
              <a:rPr lang="en-US" sz="1800" dirty="0"/>
              <a:t>For an extended particle distribution this becomes (superposition of all source terms)</a:t>
            </a:r>
          </a:p>
          <a:p>
            <a:endParaRPr lang="en-US" sz="1800" dirty="0"/>
          </a:p>
          <a:p>
            <a:endParaRPr lang="en-US" sz="1800" dirty="0"/>
          </a:p>
          <a:p>
            <a:pPr marL="0" indent="0">
              <a:buNone/>
            </a:pPr>
            <a:endParaRPr lang="en-US" sz="1800" dirty="0"/>
          </a:p>
        </p:txBody>
      </p:sp>
      <p:sp>
        <p:nvSpPr>
          <p:cNvPr id="4" name="Date Placeholder 3"/>
          <p:cNvSpPr>
            <a:spLocks noGrp="1"/>
          </p:cNvSpPr>
          <p:nvPr>
            <p:ph type="dt" sz="half" idx="10"/>
          </p:nvPr>
        </p:nvSpPr>
        <p:spPr>
          <a:prstGeom prst="rect">
            <a:avLst/>
          </a:prstGeom>
        </p:spPr>
        <p:txBody>
          <a:bodyPr/>
          <a:lstStyle/>
          <a:p>
            <a:r>
              <a:rPr lang="de-CH"/>
              <a:t>28. September 2022</a:t>
            </a:r>
            <a:endParaRPr lang="en-US" dirty="0"/>
          </a:p>
        </p:txBody>
      </p:sp>
      <p:sp>
        <p:nvSpPr>
          <p:cNvPr id="5" name="Footer Placeholder 4"/>
          <p:cNvSpPr>
            <a:spLocks noGrp="1"/>
          </p:cNvSpPr>
          <p:nvPr>
            <p:ph type="ftr" sz="quarter" idx="11"/>
          </p:nvPr>
        </p:nvSpPr>
        <p:spPr>
          <a:prstGeom prst="rect">
            <a:avLst/>
          </a:prstGeom>
        </p:spPr>
        <p:txBody>
          <a:bodyPr/>
          <a:lstStyle/>
          <a:p>
            <a:r>
              <a:rPr lang="fr-FR"/>
              <a:t>Kevin Li - Collective effects III - Kaunas</a:t>
            </a:r>
            <a:endParaRPr lang="en-US" dirty="0"/>
          </a:p>
        </p:txBody>
      </p:sp>
      <p:sp>
        <p:nvSpPr>
          <p:cNvPr id="6" name="Slide Number Placeholder 5"/>
          <p:cNvSpPr>
            <a:spLocks noGrp="1"/>
          </p:cNvSpPr>
          <p:nvPr>
            <p:ph type="sldNum" sz="quarter" idx="12"/>
          </p:nvPr>
        </p:nvSpPr>
        <p:spPr>
          <a:prstGeom prst="rect">
            <a:avLst/>
          </a:prstGeom>
        </p:spPr>
        <p:txBody>
          <a:bodyPr/>
          <a:lstStyle/>
          <a:p>
            <a:fld id="{17918391-D411-FE40-AAD7-861AE5233E0E}" type="slidenum">
              <a:rPr lang="en-US" smtClean="0"/>
              <a:pPr/>
              <a:t>9</a:t>
            </a:fld>
            <a:endParaRPr lang="en-US" dirty="0"/>
          </a:p>
        </p:txBody>
      </p:sp>
      <p:grpSp>
        <p:nvGrpSpPr>
          <p:cNvPr id="8" name="Group 7"/>
          <p:cNvGrpSpPr/>
          <p:nvPr/>
        </p:nvGrpSpPr>
        <p:grpSpPr>
          <a:xfrm>
            <a:off x="1740000" y="900001"/>
            <a:ext cx="7645658" cy="2908275"/>
            <a:chOff x="152400" y="896947"/>
            <a:chExt cx="7645658" cy="2908275"/>
          </a:xfrm>
        </p:grpSpPr>
        <p:cxnSp>
          <p:nvCxnSpPr>
            <p:cNvPr id="65" name="Straight Arrow Connector 64"/>
            <p:cNvCxnSpPr/>
            <p:nvPr/>
          </p:nvCxnSpPr>
          <p:spPr>
            <a:xfrm>
              <a:off x="195803" y="2485039"/>
              <a:ext cx="7424197" cy="1588"/>
            </a:xfrm>
            <a:prstGeom prst="straightConnector1">
              <a:avLst/>
            </a:prstGeom>
            <a:ln w="19050" cap="flat" cmpd="sng" algn="ctr">
              <a:solidFill>
                <a:srgbClr val="004078"/>
              </a:solidFill>
              <a:prstDash val="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66" name="Freeform 11"/>
            <p:cNvSpPr>
              <a:spLocks/>
            </p:cNvSpPr>
            <p:nvPr/>
          </p:nvSpPr>
          <p:spPr bwMode="auto">
            <a:xfrm>
              <a:off x="2538020" y="2828909"/>
              <a:ext cx="1367185" cy="976313"/>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57150" cmpd="sng">
              <a:solidFill>
                <a:srgbClr val="868686"/>
              </a:solidFill>
              <a:round/>
              <a:headEnd/>
              <a:tailEnd/>
            </a:ln>
          </p:spPr>
          <p:txBody>
            <a:bodyPr wrap="none" anchor="ctr">
              <a:prstTxWarp prst="textNoShape">
                <a:avLst/>
              </a:prstTxWarp>
            </a:bodyPr>
            <a:lstStyle/>
            <a:p>
              <a:endParaRPr lang="en-US"/>
            </a:p>
          </p:txBody>
        </p:sp>
        <p:sp>
          <p:nvSpPr>
            <p:cNvPr id="67" name="Freeform 16"/>
            <p:cNvSpPr>
              <a:spLocks/>
            </p:cNvSpPr>
            <p:nvPr/>
          </p:nvSpPr>
          <p:spPr bwMode="auto">
            <a:xfrm flipV="1">
              <a:off x="2538020" y="1136634"/>
              <a:ext cx="1367185" cy="976313"/>
            </a:xfrm>
            <a:custGeom>
              <a:avLst/>
              <a:gdLst>
                <a:gd name="T0" fmla="*/ 0 w 1200"/>
                <a:gd name="T1" fmla="*/ 0 h 1008"/>
                <a:gd name="T2" fmla="*/ 96 w 1200"/>
                <a:gd name="T3" fmla="*/ 672 h 1008"/>
                <a:gd name="T4" fmla="*/ 432 w 1200"/>
                <a:gd name="T5" fmla="*/ 1008 h 1008"/>
                <a:gd name="T6" fmla="*/ 720 w 1200"/>
                <a:gd name="T7" fmla="*/ 672 h 1008"/>
                <a:gd name="T8" fmla="*/ 960 w 1200"/>
                <a:gd name="T9" fmla="*/ 720 h 1008"/>
                <a:gd name="T10" fmla="*/ 1152 w 1200"/>
                <a:gd name="T11" fmla="*/ 432 h 1008"/>
                <a:gd name="T12" fmla="*/ 1200 w 1200"/>
                <a:gd name="T13" fmla="*/ 0 h 1008"/>
                <a:gd name="T14" fmla="*/ 0 60000 65536"/>
                <a:gd name="T15" fmla="*/ 0 60000 65536"/>
                <a:gd name="T16" fmla="*/ 0 60000 65536"/>
                <a:gd name="T17" fmla="*/ 0 60000 65536"/>
                <a:gd name="T18" fmla="*/ 0 60000 65536"/>
                <a:gd name="T19" fmla="*/ 0 60000 65536"/>
                <a:gd name="T20" fmla="*/ 0 60000 65536"/>
                <a:gd name="T21" fmla="*/ 0 w 1200"/>
                <a:gd name="T22" fmla="*/ 0 h 1008"/>
                <a:gd name="T23" fmla="*/ 1200 w 1200"/>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0" h="1008">
                  <a:moveTo>
                    <a:pt x="0" y="0"/>
                  </a:moveTo>
                  <a:cubicBezTo>
                    <a:pt x="12" y="252"/>
                    <a:pt x="24" y="504"/>
                    <a:pt x="96" y="672"/>
                  </a:cubicBezTo>
                  <a:cubicBezTo>
                    <a:pt x="168" y="840"/>
                    <a:pt x="328" y="1008"/>
                    <a:pt x="432" y="1008"/>
                  </a:cubicBezTo>
                  <a:cubicBezTo>
                    <a:pt x="536" y="1008"/>
                    <a:pt x="632" y="720"/>
                    <a:pt x="720" y="672"/>
                  </a:cubicBezTo>
                  <a:cubicBezTo>
                    <a:pt x="808" y="624"/>
                    <a:pt x="888" y="760"/>
                    <a:pt x="960" y="720"/>
                  </a:cubicBezTo>
                  <a:cubicBezTo>
                    <a:pt x="1032" y="680"/>
                    <a:pt x="1112" y="552"/>
                    <a:pt x="1152" y="432"/>
                  </a:cubicBezTo>
                  <a:cubicBezTo>
                    <a:pt x="1192" y="312"/>
                    <a:pt x="1192" y="72"/>
                    <a:pt x="1200" y="0"/>
                  </a:cubicBezTo>
                </a:path>
              </a:pathLst>
            </a:custGeom>
            <a:noFill/>
            <a:ln w="57150" cmpd="sng">
              <a:solidFill>
                <a:srgbClr val="868686"/>
              </a:solidFill>
              <a:round/>
              <a:headEnd/>
              <a:tailEnd/>
            </a:ln>
          </p:spPr>
          <p:txBody>
            <a:bodyPr wrap="none" anchor="ctr">
              <a:prstTxWarp prst="textNoShape">
                <a:avLst/>
              </a:prstTxWarp>
            </a:bodyPr>
            <a:lstStyle/>
            <a:p>
              <a:endParaRPr lang="en-US"/>
            </a:p>
          </p:txBody>
        </p:sp>
        <p:cxnSp>
          <p:nvCxnSpPr>
            <p:cNvPr id="68" name="Straight Connector 67"/>
            <p:cNvCxnSpPr>
              <a:stCxn id="67" idx="0"/>
            </p:cNvCxnSpPr>
            <p:nvPr/>
          </p:nvCxnSpPr>
          <p:spPr>
            <a:xfrm flipH="1" flipV="1">
              <a:off x="152400" y="2111591"/>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flipH="1" flipV="1">
              <a:off x="152400" y="2827553"/>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grpSp>
          <p:nvGrpSpPr>
            <p:cNvPr id="98" name="Group 94"/>
            <p:cNvGrpSpPr/>
            <p:nvPr/>
          </p:nvGrpSpPr>
          <p:grpSpPr>
            <a:xfrm>
              <a:off x="2555534" y="1204113"/>
              <a:ext cx="1312862" cy="2549525"/>
              <a:chOff x="2555534" y="1448897"/>
              <a:chExt cx="1312862" cy="2549525"/>
            </a:xfrm>
          </p:grpSpPr>
          <p:sp>
            <p:nvSpPr>
              <p:cNvPr id="119" name="Freeform 90"/>
              <p:cNvSpPr>
                <a:spLocks/>
              </p:cNvSpPr>
              <p:nvPr/>
            </p:nvSpPr>
            <p:spPr bwMode="auto">
              <a:xfrm>
                <a:off x="2631734" y="1644159"/>
                <a:ext cx="639763" cy="228600"/>
              </a:xfrm>
              <a:custGeom>
                <a:avLst/>
                <a:gdLst>
                  <a:gd name="T0" fmla="*/ 0 w 480"/>
                  <a:gd name="T1" fmla="*/ 144 h 168"/>
                  <a:gd name="T2" fmla="*/ 240 w 480"/>
                  <a:gd name="T3" fmla="*/ 144 h 168"/>
                  <a:gd name="T4" fmla="*/ 480 w 480"/>
                  <a:gd name="T5" fmla="*/ 0 h 168"/>
                  <a:gd name="T6" fmla="*/ 0 60000 65536"/>
                  <a:gd name="T7" fmla="*/ 0 60000 65536"/>
                  <a:gd name="T8" fmla="*/ 0 60000 65536"/>
                  <a:gd name="T9" fmla="*/ 0 w 480"/>
                  <a:gd name="T10" fmla="*/ 0 h 168"/>
                  <a:gd name="T11" fmla="*/ 480 w 480"/>
                  <a:gd name="T12" fmla="*/ 168 h 168"/>
                </a:gdLst>
                <a:ahLst/>
                <a:cxnLst>
                  <a:cxn ang="T6">
                    <a:pos x="T0" y="T1"/>
                  </a:cxn>
                  <a:cxn ang="T7">
                    <a:pos x="T2" y="T3"/>
                  </a:cxn>
                  <a:cxn ang="T8">
                    <a:pos x="T4" y="T5"/>
                  </a:cxn>
                </a:cxnLst>
                <a:rect l="T9" t="T10" r="T11" b="T12"/>
                <a:pathLst>
                  <a:path w="480" h="168">
                    <a:moveTo>
                      <a:pt x="0" y="144"/>
                    </a:moveTo>
                    <a:cubicBezTo>
                      <a:pt x="80" y="156"/>
                      <a:pt x="160" y="168"/>
                      <a:pt x="240" y="144"/>
                    </a:cubicBezTo>
                    <a:cubicBezTo>
                      <a:pt x="320" y="120"/>
                      <a:pt x="440" y="24"/>
                      <a:pt x="48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0" name="Freeform 91"/>
              <p:cNvSpPr>
                <a:spLocks/>
              </p:cNvSpPr>
              <p:nvPr/>
            </p:nvSpPr>
            <p:spPr bwMode="auto">
              <a:xfrm>
                <a:off x="2685709" y="1513984"/>
                <a:ext cx="520700" cy="152400"/>
              </a:xfrm>
              <a:custGeom>
                <a:avLst/>
                <a:gdLst>
                  <a:gd name="T0" fmla="*/ 0 w 384"/>
                  <a:gd name="T1" fmla="*/ 96 h 112"/>
                  <a:gd name="T2" fmla="*/ 192 w 384"/>
                  <a:gd name="T3" fmla="*/ 96 h 112"/>
                  <a:gd name="T4" fmla="*/ 384 w 384"/>
                  <a:gd name="T5" fmla="*/ 0 h 112"/>
                  <a:gd name="T6" fmla="*/ 0 60000 65536"/>
                  <a:gd name="T7" fmla="*/ 0 60000 65536"/>
                  <a:gd name="T8" fmla="*/ 0 60000 65536"/>
                  <a:gd name="T9" fmla="*/ 0 w 384"/>
                  <a:gd name="T10" fmla="*/ 0 h 112"/>
                  <a:gd name="T11" fmla="*/ 384 w 384"/>
                  <a:gd name="T12" fmla="*/ 112 h 112"/>
                </a:gdLst>
                <a:ahLst/>
                <a:cxnLst>
                  <a:cxn ang="T6">
                    <a:pos x="T0" y="T1"/>
                  </a:cxn>
                  <a:cxn ang="T7">
                    <a:pos x="T2" y="T3"/>
                  </a:cxn>
                  <a:cxn ang="T8">
                    <a:pos x="T4" y="T5"/>
                  </a:cxn>
                </a:cxnLst>
                <a:rect l="T9" t="T10" r="T11" b="T12"/>
                <a:pathLst>
                  <a:path w="384" h="112">
                    <a:moveTo>
                      <a:pt x="0" y="96"/>
                    </a:moveTo>
                    <a:cubicBezTo>
                      <a:pt x="64" y="104"/>
                      <a:pt x="128" y="112"/>
                      <a:pt x="192" y="96"/>
                    </a:cubicBezTo>
                    <a:cubicBezTo>
                      <a:pt x="256" y="80"/>
                      <a:pt x="352" y="16"/>
                      <a:pt x="384"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1" name="Freeform 92"/>
              <p:cNvSpPr>
                <a:spLocks/>
              </p:cNvSpPr>
              <p:nvPr/>
            </p:nvSpPr>
            <p:spPr bwMode="auto">
              <a:xfrm>
                <a:off x="2815884" y="1448897"/>
                <a:ext cx="325438" cy="76200"/>
              </a:xfrm>
              <a:custGeom>
                <a:avLst/>
                <a:gdLst>
                  <a:gd name="T0" fmla="*/ 0 w 240"/>
                  <a:gd name="T1" fmla="*/ 48 h 56"/>
                  <a:gd name="T2" fmla="*/ 144 w 240"/>
                  <a:gd name="T3" fmla="*/ 48 h 56"/>
                  <a:gd name="T4" fmla="*/ 240 w 240"/>
                  <a:gd name="T5" fmla="*/ 0 h 56"/>
                  <a:gd name="T6" fmla="*/ 0 60000 65536"/>
                  <a:gd name="T7" fmla="*/ 0 60000 65536"/>
                  <a:gd name="T8" fmla="*/ 0 60000 65536"/>
                  <a:gd name="T9" fmla="*/ 0 w 240"/>
                  <a:gd name="T10" fmla="*/ 0 h 56"/>
                  <a:gd name="T11" fmla="*/ 240 w 240"/>
                  <a:gd name="T12" fmla="*/ 56 h 56"/>
                </a:gdLst>
                <a:ahLst/>
                <a:cxnLst>
                  <a:cxn ang="T6">
                    <a:pos x="T0" y="T1"/>
                  </a:cxn>
                  <a:cxn ang="T7">
                    <a:pos x="T2" y="T3"/>
                  </a:cxn>
                  <a:cxn ang="T8">
                    <a:pos x="T4" y="T5"/>
                  </a:cxn>
                </a:cxnLst>
                <a:rect l="T9" t="T10" r="T11" b="T12"/>
                <a:pathLst>
                  <a:path w="240" h="56">
                    <a:moveTo>
                      <a:pt x="0" y="48"/>
                    </a:moveTo>
                    <a:cubicBezTo>
                      <a:pt x="52" y="52"/>
                      <a:pt x="104" y="56"/>
                      <a:pt x="144" y="48"/>
                    </a:cubicBezTo>
                    <a:cubicBezTo>
                      <a:pt x="184" y="40"/>
                      <a:pt x="212" y="20"/>
                      <a:pt x="24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2" name="Freeform 93"/>
              <p:cNvSpPr>
                <a:spLocks/>
              </p:cNvSpPr>
              <p:nvPr/>
            </p:nvSpPr>
            <p:spPr bwMode="auto">
              <a:xfrm rot="10800000" flipV="1">
                <a:off x="2555534" y="3141172"/>
                <a:ext cx="1299943" cy="215534"/>
              </a:xfrm>
              <a:custGeom>
                <a:avLst/>
                <a:gdLst>
                  <a:gd name="T0" fmla="*/ 0 w 1008"/>
                  <a:gd name="T1" fmla="*/ 152 h 152"/>
                  <a:gd name="T2" fmla="*/ 480 w 1008"/>
                  <a:gd name="T3" fmla="*/ 8 h 152"/>
                  <a:gd name="T4" fmla="*/ 1008 w 1008"/>
                  <a:gd name="T5" fmla="*/ 104 h 152"/>
                  <a:gd name="T6" fmla="*/ 0 60000 65536"/>
                  <a:gd name="T7" fmla="*/ 0 60000 65536"/>
                  <a:gd name="T8" fmla="*/ 0 60000 65536"/>
                  <a:gd name="T9" fmla="*/ 0 w 1008"/>
                  <a:gd name="T10" fmla="*/ 0 h 152"/>
                  <a:gd name="T11" fmla="*/ 1008 w 1008"/>
                  <a:gd name="T12" fmla="*/ 152 h 152"/>
                </a:gdLst>
                <a:ahLst/>
                <a:cxnLst>
                  <a:cxn ang="T6">
                    <a:pos x="T0" y="T1"/>
                  </a:cxn>
                  <a:cxn ang="T7">
                    <a:pos x="T2" y="T3"/>
                  </a:cxn>
                  <a:cxn ang="T8">
                    <a:pos x="T4" y="T5"/>
                  </a:cxn>
                </a:cxnLst>
                <a:rect l="T9" t="T10" r="T11" b="T12"/>
                <a:pathLst>
                  <a:path w="1008" h="152">
                    <a:moveTo>
                      <a:pt x="0" y="152"/>
                    </a:moveTo>
                    <a:cubicBezTo>
                      <a:pt x="156" y="84"/>
                      <a:pt x="312" y="16"/>
                      <a:pt x="480" y="8"/>
                    </a:cubicBezTo>
                    <a:cubicBezTo>
                      <a:pt x="648" y="0"/>
                      <a:pt x="828" y="52"/>
                      <a:pt x="1008" y="104"/>
                    </a:cubicBezTo>
                  </a:path>
                </a:pathLst>
              </a:custGeom>
              <a:noFill/>
              <a:ln w="9525">
                <a:solidFill>
                  <a:srgbClr val="00559F"/>
                </a:solidFill>
                <a:round/>
                <a:headEnd type="arrow"/>
                <a:tailEnd type="none" w="med" len="med"/>
              </a:ln>
            </p:spPr>
            <p:txBody>
              <a:bodyPr wrap="none" anchor="ctr">
                <a:prstTxWarp prst="textNoShape">
                  <a:avLst/>
                </a:prstTxWarp>
              </a:bodyPr>
              <a:lstStyle/>
              <a:p>
                <a:endParaRPr lang="en-US"/>
              </a:p>
            </p:txBody>
          </p:sp>
          <p:sp>
            <p:nvSpPr>
              <p:cNvPr id="123" name="Freeform 94"/>
              <p:cNvSpPr>
                <a:spLocks/>
              </p:cNvSpPr>
              <p:nvPr/>
            </p:nvSpPr>
            <p:spPr bwMode="auto">
              <a:xfrm flipV="1">
                <a:off x="2620622" y="3596784"/>
                <a:ext cx="650875" cy="228600"/>
              </a:xfrm>
              <a:custGeom>
                <a:avLst/>
                <a:gdLst>
                  <a:gd name="T0" fmla="*/ 0 w 480"/>
                  <a:gd name="T1" fmla="*/ 144 h 168"/>
                  <a:gd name="T2" fmla="*/ 240 w 480"/>
                  <a:gd name="T3" fmla="*/ 144 h 168"/>
                  <a:gd name="T4" fmla="*/ 480 w 480"/>
                  <a:gd name="T5" fmla="*/ 0 h 168"/>
                  <a:gd name="T6" fmla="*/ 0 60000 65536"/>
                  <a:gd name="T7" fmla="*/ 0 60000 65536"/>
                  <a:gd name="T8" fmla="*/ 0 60000 65536"/>
                  <a:gd name="T9" fmla="*/ 0 w 480"/>
                  <a:gd name="T10" fmla="*/ 0 h 168"/>
                  <a:gd name="T11" fmla="*/ 480 w 480"/>
                  <a:gd name="T12" fmla="*/ 168 h 168"/>
                </a:gdLst>
                <a:ahLst/>
                <a:cxnLst>
                  <a:cxn ang="T6">
                    <a:pos x="T0" y="T1"/>
                  </a:cxn>
                  <a:cxn ang="T7">
                    <a:pos x="T2" y="T3"/>
                  </a:cxn>
                  <a:cxn ang="T8">
                    <a:pos x="T4" y="T5"/>
                  </a:cxn>
                </a:cxnLst>
                <a:rect l="T9" t="T10" r="T11" b="T12"/>
                <a:pathLst>
                  <a:path w="480" h="168">
                    <a:moveTo>
                      <a:pt x="0" y="144"/>
                    </a:moveTo>
                    <a:cubicBezTo>
                      <a:pt x="80" y="156"/>
                      <a:pt x="160" y="168"/>
                      <a:pt x="240" y="144"/>
                    </a:cubicBezTo>
                    <a:cubicBezTo>
                      <a:pt x="320" y="120"/>
                      <a:pt x="440" y="24"/>
                      <a:pt x="48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4" name="Freeform 96"/>
              <p:cNvSpPr>
                <a:spLocks/>
              </p:cNvSpPr>
              <p:nvPr/>
            </p:nvSpPr>
            <p:spPr bwMode="auto">
              <a:xfrm flipV="1">
                <a:off x="2815884" y="3922222"/>
                <a:ext cx="325438" cy="76200"/>
              </a:xfrm>
              <a:custGeom>
                <a:avLst/>
                <a:gdLst>
                  <a:gd name="T0" fmla="*/ 0 w 240"/>
                  <a:gd name="T1" fmla="*/ 48 h 56"/>
                  <a:gd name="T2" fmla="*/ 144 w 240"/>
                  <a:gd name="T3" fmla="*/ 48 h 56"/>
                  <a:gd name="T4" fmla="*/ 240 w 240"/>
                  <a:gd name="T5" fmla="*/ 0 h 56"/>
                  <a:gd name="T6" fmla="*/ 0 60000 65536"/>
                  <a:gd name="T7" fmla="*/ 0 60000 65536"/>
                  <a:gd name="T8" fmla="*/ 0 60000 65536"/>
                  <a:gd name="T9" fmla="*/ 0 w 240"/>
                  <a:gd name="T10" fmla="*/ 0 h 56"/>
                  <a:gd name="T11" fmla="*/ 240 w 240"/>
                  <a:gd name="T12" fmla="*/ 56 h 56"/>
                </a:gdLst>
                <a:ahLst/>
                <a:cxnLst>
                  <a:cxn ang="T6">
                    <a:pos x="T0" y="T1"/>
                  </a:cxn>
                  <a:cxn ang="T7">
                    <a:pos x="T2" y="T3"/>
                  </a:cxn>
                  <a:cxn ang="T8">
                    <a:pos x="T4" y="T5"/>
                  </a:cxn>
                </a:cxnLst>
                <a:rect l="T9" t="T10" r="T11" b="T12"/>
                <a:pathLst>
                  <a:path w="240" h="56">
                    <a:moveTo>
                      <a:pt x="0" y="48"/>
                    </a:moveTo>
                    <a:cubicBezTo>
                      <a:pt x="52" y="52"/>
                      <a:pt x="104" y="56"/>
                      <a:pt x="144" y="48"/>
                    </a:cubicBezTo>
                    <a:cubicBezTo>
                      <a:pt x="184" y="40"/>
                      <a:pt x="212" y="20"/>
                      <a:pt x="240"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sp>
            <p:nvSpPr>
              <p:cNvPr id="125" name="Freeform 42"/>
              <p:cNvSpPr>
                <a:spLocks/>
              </p:cNvSpPr>
              <p:nvPr/>
            </p:nvSpPr>
            <p:spPr bwMode="auto">
              <a:xfrm rot="10800000">
                <a:off x="2562757" y="2177322"/>
                <a:ext cx="1305639" cy="181443"/>
              </a:xfrm>
              <a:custGeom>
                <a:avLst/>
                <a:gdLst>
                  <a:gd name="T0" fmla="*/ 0 w 1008"/>
                  <a:gd name="T1" fmla="*/ 152 h 152"/>
                  <a:gd name="T2" fmla="*/ 480 w 1008"/>
                  <a:gd name="T3" fmla="*/ 8 h 152"/>
                  <a:gd name="T4" fmla="*/ 1008 w 1008"/>
                  <a:gd name="T5" fmla="*/ 104 h 152"/>
                  <a:gd name="T6" fmla="*/ 0 60000 65536"/>
                  <a:gd name="T7" fmla="*/ 0 60000 65536"/>
                  <a:gd name="T8" fmla="*/ 0 60000 65536"/>
                  <a:gd name="T9" fmla="*/ 0 w 1008"/>
                  <a:gd name="T10" fmla="*/ 0 h 152"/>
                  <a:gd name="T11" fmla="*/ 1008 w 1008"/>
                  <a:gd name="T12" fmla="*/ 152 h 152"/>
                </a:gdLst>
                <a:ahLst/>
                <a:cxnLst>
                  <a:cxn ang="T6">
                    <a:pos x="T0" y="T1"/>
                  </a:cxn>
                  <a:cxn ang="T7">
                    <a:pos x="T2" y="T3"/>
                  </a:cxn>
                  <a:cxn ang="T8">
                    <a:pos x="T4" y="T5"/>
                  </a:cxn>
                </a:cxnLst>
                <a:rect l="T9" t="T10" r="T11" b="T12"/>
                <a:pathLst>
                  <a:path w="1008" h="152">
                    <a:moveTo>
                      <a:pt x="0" y="152"/>
                    </a:moveTo>
                    <a:cubicBezTo>
                      <a:pt x="156" y="84"/>
                      <a:pt x="312" y="16"/>
                      <a:pt x="480" y="8"/>
                    </a:cubicBezTo>
                    <a:cubicBezTo>
                      <a:pt x="648" y="0"/>
                      <a:pt x="828" y="52"/>
                      <a:pt x="1008" y="104"/>
                    </a:cubicBezTo>
                  </a:path>
                </a:pathLst>
              </a:custGeom>
              <a:noFill/>
              <a:ln w="9525">
                <a:solidFill>
                  <a:srgbClr val="00559F"/>
                </a:solidFill>
                <a:round/>
                <a:headEnd type="arrow"/>
                <a:tailEnd type="none" w="med" len="med"/>
              </a:ln>
            </p:spPr>
            <p:txBody>
              <a:bodyPr wrap="none" anchor="ctr">
                <a:prstTxWarp prst="textNoShape">
                  <a:avLst/>
                </a:prstTxWarp>
              </a:bodyPr>
              <a:lstStyle/>
              <a:p>
                <a:endParaRPr lang="en-US"/>
              </a:p>
            </p:txBody>
          </p:sp>
          <p:sp>
            <p:nvSpPr>
              <p:cNvPr id="126" name="Freeform 95"/>
              <p:cNvSpPr>
                <a:spLocks/>
              </p:cNvSpPr>
              <p:nvPr/>
            </p:nvSpPr>
            <p:spPr bwMode="auto">
              <a:xfrm flipV="1">
                <a:off x="2685709" y="3749184"/>
                <a:ext cx="520700" cy="152400"/>
              </a:xfrm>
              <a:custGeom>
                <a:avLst/>
                <a:gdLst>
                  <a:gd name="T0" fmla="*/ 0 w 384"/>
                  <a:gd name="T1" fmla="*/ 96 h 112"/>
                  <a:gd name="T2" fmla="*/ 192 w 384"/>
                  <a:gd name="T3" fmla="*/ 96 h 112"/>
                  <a:gd name="T4" fmla="*/ 384 w 384"/>
                  <a:gd name="T5" fmla="*/ 0 h 112"/>
                  <a:gd name="T6" fmla="*/ 0 60000 65536"/>
                  <a:gd name="T7" fmla="*/ 0 60000 65536"/>
                  <a:gd name="T8" fmla="*/ 0 60000 65536"/>
                  <a:gd name="T9" fmla="*/ 0 w 384"/>
                  <a:gd name="T10" fmla="*/ 0 h 112"/>
                  <a:gd name="T11" fmla="*/ 384 w 384"/>
                  <a:gd name="T12" fmla="*/ 112 h 112"/>
                </a:gdLst>
                <a:ahLst/>
                <a:cxnLst>
                  <a:cxn ang="T6">
                    <a:pos x="T0" y="T1"/>
                  </a:cxn>
                  <a:cxn ang="T7">
                    <a:pos x="T2" y="T3"/>
                  </a:cxn>
                  <a:cxn ang="T8">
                    <a:pos x="T4" y="T5"/>
                  </a:cxn>
                </a:cxnLst>
                <a:rect l="T9" t="T10" r="T11" b="T12"/>
                <a:pathLst>
                  <a:path w="384" h="112">
                    <a:moveTo>
                      <a:pt x="0" y="96"/>
                    </a:moveTo>
                    <a:cubicBezTo>
                      <a:pt x="64" y="104"/>
                      <a:pt x="128" y="112"/>
                      <a:pt x="192" y="96"/>
                    </a:cubicBezTo>
                    <a:cubicBezTo>
                      <a:pt x="256" y="80"/>
                      <a:pt x="352" y="16"/>
                      <a:pt x="384" y="0"/>
                    </a:cubicBezTo>
                  </a:path>
                </a:pathLst>
              </a:custGeom>
              <a:noFill/>
              <a:ln w="9525">
                <a:solidFill>
                  <a:srgbClr val="00559F"/>
                </a:solidFill>
                <a:round/>
                <a:headEnd/>
                <a:tailEnd type="arrow" w="med" len="med"/>
              </a:ln>
            </p:spPr>
            <p:txBody>
              <a:bodyPr wrap="none" anchor="ctr">
                <a:prstTxWarp prst="textNoShape">
                  <a:avLst/>
                </a:prstTxWarp>
              </a:bodyPr>
              <a:lstStyle/>
              <a:p>
                <a:endParaRPr lang="en-US"/>
              </a:p>
            </p:txBody>
          </p:sp>
        </p:grpSp>
        <p:sp>
          <p:nvSpPr>
            <p:cNvPr id="127" name="Line 73"/>
            <p:cNvSpPr>
              <a:spLocks noChangeShapeType="1"/>
            </p:cNvSpPr>
            <p:nvPr/>
          </p:nvSpPr>
          <p:spPr bwMode="auto">
            <a:xfrm>
              <a:off x="195803" y="2128898"/>
              <a:ext cx="0" cy="715963"/>
            </a:xfrm>
            <a:prstGeom prst="line">
              <a:avLst/>
            </a:prstGeom>
            <a:noFill/>
            <a:ln w="12700" cap="flat" cmpd="sng" algn="ctr">
              <a:solidFill>
                <a:srgbClr val="3A3A3A"/>
              </a:solidFill>
              <a:prstDash val="solid"/>
              <a:round/>
              <a:headEnd type="stealth" w="med" len="med"/>
              <a:tailEnd type="stealth" w="med" len="med"/>
            </a:ln>
          </p:spPr>
          <p:txBody>
            <a:bodyPr wrap="none" anchor="ctr">
              <a:prstTxWarp prst="textNoShape">
                <a:avLst/>
              </a:prstTxWarp>
            </a:bodyPr>
            <a:lstStyle/>
            <a:p>
              <a:endParaRPr lang="en-US"/>
            </a:p>
          </p:txBody>
        </p:sp>
        <p:sp>
          <p:nvSpPr>
            <p:cNvPr id="128" name="Text Box 74"/>
            <p:cNvSpPr txBox="1">
              <a:spLocks noChangeArrowheads="1"/>
            </p:cNvSpPr>
            <p:nvPr/>
          </p:nvSpPr>
          <p:spPr bwMode="auto">
            <a:xfrm>
              <a:off x="152400" y="2499083"/>
              <a:ext cx="449162" cy="400110"/>
            </a:xfrm>
            <a:prstGeom prst="rect">
              <a:avLst/>
            </a:prstGeom>
            <a:noFill/>
            <a:ln w="9525">
              <a:noFill/>
              <a:miter lim="800000"/>
              <a:headEnd/>
              <a:tailEnd/>
            </a:ln>
          </p:spPr>
          <p:txBody>
            <a:bodyPr wrap="none">
              <a:prstTxWarp prst="textNoShape">
                <a:avLst/>
              </a:prstTxWarp>
              <a:spAutoFit/>
            </a:bodyPr>
            <a:lstStyle/>
            <a:p>
              <a:r>
                <a:rPr lang="de-DE" sz="2000" dirty="0">
                  <a:solidFill>
                    <a:schemeClr val="accent6">
                      <a:lumMod val="50000"/>
                    </a:schemeClr>
                  </a:solidFill>
                </a:rPr>
                <a:t>2b</a:t>
              </a:r>
            </a:p>
          </p:txBody>
        </p:sp>
        <p:cxnSp>
          <p:nvCxnSpPr>
            <p:cNvPr id="129" name="Straight Arrow Connector 128"/>
            <p:cNvCxnSpPr/>
            <p:nvPr/>
          </p:nvCxnSpPr>
          <p:spPr>
            <a:xfrm>
              <a:off x="1929235" y="952495"/>
              <a:ext cx="2609066" cy="1588"/>
            </a:xfrm>
            <a:prstGeom prst="straightConnector1">
              <a:avLst/>
            </a:prstGeom>
            <a:ln>
              <a:solidFill>
                <a:schemeClr val="accent6">
                  <a:lumMod val="75000"/>
                </a:schemeClr>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31" name="Oval 18 1 1"/>
            <p:cNvSpPr>
              <a:spLocks noChangeArrowheads="1"/>
            </p:cNvSpPr>
            <p:nvPr/>
          </p:nvSpPr>
          <p:spPr bwMode="auto">
            <a:xfrm>
              <a:off x="5156400" y="2196000"/>
              <a:ext cx="936000" cy="216000"/>
            </a:xfrm>
            <a:prstGeom prst="ellipse">
              <a:avLst/>
            </a:prstGeom>
            <a:solidFill>
              <a:schemeClr val="accent5">
                <a:alpha val="80000"/>
              </a:schemeClr>
            </a:solidFill>
            <a:ln>
              <a:headEnd/>
              <a:tailEnd/>
            </a:ln>
            <a:scene3d>
              <a:camera prst="orthographicFront"/>
              <a:lightRig rig="threePt" dir="t"/>
            </a:scene3d>
            <a:sp3d>
              <a:bevelT w="101600" h="101600"/>
            </a:sp3d>
          </p:spPr>
          <p:style>
            <a:lnRef idx="2">
              <a:schemeClr val="accent5">
                <a:shade val="50000"/>
              </a:schemeClr>
            </a:lnRef>
            <a:fillRef idx="1">
              <a:schemeClr val="accent5"/>
            </a:fillRef>
            <a:effectRef idx="0">
              <a:schemeClr val="accent5"/>
            </a:effectRef>
            <a:fontRef idx="minor">
              <a:schemeClr val="lt1"/>
            </a:fontRef>
          </p:style>
          <p:txBody>
            <a:bodyPr wrap="none" anchor="ctr">
              <a:prstTxWarp prst="textNoShape">
                <a:avLst/>
              </a:prstTxWarp>
            </a:bodyPr>
            <a:lstStyle/>
            <a:p>
              <a:endParaRPr lang="en-US"/>
            </a:p>
          </p:txBody>
        </p:sp>
        <p:sp>
          <p:nvSpPr>
            <p:cNvPr id="132" name="Oval 18 2"/>
            <p:cNvSpPr>
              <a:spLocks noChangeArrowheads="1"/>
            </p:cNvSpPr>
            <p:nvPr/>
          </p:nvSpPr>
          <p:spPr bwMode="auto">
            <a:xfrm>
              <a:off x="4428000" y="2520000"/>
              <a:ext cx="215999" cy="216000"/>
            </a:xfrm>
            <a:prstGeom prst="ellipse">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prstTxWarp prst="textNoShape">
                <a:avLst/>
              </a:prstTxWarp>
            </a:bodyPr>
            <a:lstStyle/>
            <a:p>
              <a:endParaRPr lang="en-US"/>
            </a:p>
          </p:txBody>
        </p:sp>
        <p:sp>
          <p:nvSpPr>
            <p:cNvPr id="134" name="TextBox 133"/>
            <p:cNvSpPr txBox="1"/>
            <p:nvPr/>
          </p:nvSpPr>
          <p:spPr>
            <a:xfrm>
              <a:off x="4328400" y="2840947"/>
              <a:ext cx="360000" cy="369332"/>
            </a:xfrm>
            <a:prstGeom prst="rect">
              <a:avLst/>
            </a:prstGeom>
            <a:noFill/>
          </p:spPr>
          <p:txBody>
            <a:bodyPr wrap="square" rtlCol="0">
              <a:spAutoFit/>
            </a:bodyPr>
            <a:lstStyle/>
            <a:p>
              <a:pPr algn="ctr"/>
              <a:r>
                <a:rPr lang="en-US" dirty="0" err="1">
                  <a:solidFill>
                    <a:srgbClr val="262626"/>
                  </a:solidFill>
                </a:rPr>
                <a:t>z</a:t>
              </a:r>
              <a:endParaRPr lang="en-US" dirty="0">
                <a:solidFill>
                  <a:srgbClr val="262626"/>
                </a:solidFill>
              </a:endParaRPr>
            </a:p>
          </p:txBody>
        </p:sp>
        <p:cxnSp>
          <p:nvCxnSpPr>
            <p:cNvPr id="135" name="Straight Connector 134"/>
            <p:cNvCxnSpPr/>
            <p:nvPr/>
          </p:nvCxnSpPr>
          <p:spPr>
            <a:xfrm flipH="1" flipV="1">
              <a:off x="3905205" y="2110234"/>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905205" y="2828232"/>
              <a:ext cx="2385620" cy="1356"/>
            </a:xfrm>
            <a:prstGeom prst="line">
              <a:avLst/>
            </a:prstGeom>
            <a:ln w="57150" cmpd="sng">
              <a:solidFill>
                <a:srgbClr val="868686"/>
              </a:solidFill>
            </a:ln>
            <a:effectLst/>
          </p:spPr>
          <p:style>
            <a:lnRef idx="2">
              <a:schemeClr val="accent1"/>
            </a:lnRef>
            <a:fillRef idx="0">
              <a:schemeClr val="accent1"/>
            </a:fillRef>
            <a:effectRef idx="1">
              <a:schemeClr val="accent1"/>
            </a:effectRef>
            <a:fontRef idx="minor">
              <a:schemeClr val="tx1"/>
            </a:fontRef>
          </p:style>
        </p:cxnSp>
        <p:sp>
          <p:nvSpPr>
            <p:cNvPr id="141" name="TextBox 140"/>
            <p:cNvSpPr txBox="1"/>
            <p:nvPr/>
          </p:nvSpPr>
          <p:spPr>
            <a:xfrm>
              <a:off x="3097201" y="896947"/>
              <a:ext cx="304800" cy="369332"/>
            </a:xfrm>
            <a:prstGeom prst="rect">
              <a:avLst/>
            </a:prstGeom>
            <a:noFill/>
            <a:ln>
              <a:noFill/>
            </a:ln>
          </p:spPr>
          <p:txBody>
            <a:bodyPr wrap="square" rtlCol="0">
              <a:spAutoFit/>
            </a:bodyPr>
            <a:lstStyle/>
            <a:p>
              <a:r>
                <a:rPr lang="en-US" dirty="0">
                  <a:solidFill>
                    <a:srgbClr val="262626"/>
                  </a:solidFill>
                </a:rPr>
                <a:t>L</a:t>
              </a:r>
            </a:p>
          </p:txBody>
        </p:sp>
        <p:cxnSp>
          <p:nvCxnSpPr>
            <p:cNvPr id="142" name="Straight Arrow Connector 141"/>
            <p:cNvCxnSpPr/>
            <p:nvPr/>
          </p:nvCxnSpPr>
          <p:spPr>
            <a:xfrm rot="5400000">
              <a:off x="6097567" y="2368752"/>
              <a:ext cx="283885" cy="1588"/>
            </a:xfrm>
            <a:prstGeom prst="straightConnector1">
              <a:avLst/>
            </a:prstGeom>
            <a:ln w="9525" cap="flat" cmpd="sng" algn="ctr">
              <a:solidFill>
                <a:srgbClr val="000000"/>
              </a:solidFill>
              <a:prstDash val="solid"/>
              <a:round/>
              <a:headEnd type="arrow"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43" name="TextBox 142"/>
            <p:cNvSpPr txBox="1"/>
            <p:nvPr/>
          </p:nvSpPr>
          <p:spPr>
            <a:xfrm>
              <a:off x="6274327" y="2094251"/>
              <a:ext cx="1332844" cy="323165"/>
            </a:xfrm>
            <a:prstGeom prst="rect">
              <a:avLst/>
            </a:prstGeom>
            <a:noFill/>
          </p:spPr>
          <p:txBody>
            <a:bodyPr wrap="square" rtlCol="0">
              <a:spAutoFit/>
            </a:bodyPr>
            <a:lstStyle/>
            <a:p>
              <a:r>
                <a:rPr lang="en-US" sz="1500" dirty="0">
                  <a:solidFill>
                    <a:srgbClr val="004078"/>
                  </a:solidFill>
                  <a:latin typeface="Symbol" charset="2"/>
                  <a:cs typeface="Symbol" charset="2"/>
                </a:rPr>
                <a:t>D</a:t>
              </a:r>
              <a:r>
                <a:rPr lang="en-US" sz="1500" dirty="0">
                  <a:solidFill>
                    <a:srgbClr val="004078"/>
                  </a:solidFill>
                </a:rPr>
                <a:t>x</a:t>
              </a:r>
              <a:r>
                <a:rPr lang="en-US" sz="1500" baseline="-25000" dirty="0">
                  <a:solidFill>
                    <a:srgbClr val="004078"/>
                  </a:solidFill>
                </a:rPr>
                <a:t>1</a:t>
              </a:r>
              <a:r>
                <a:rPr lang="en-US" sz="1500" dirty="0">
                  <a:solidFill>
                    <a:srgbClr val="004078"/>
                  </a:solidFill>
                </a:rPr>
                <a:t> (or </a:t>
              </a:r>
              <a:r>
                <a:rPr lang="en-US" sz="1500" dirty="0">
                  <a:solidFill>
                    <a:srgbClr val="004078"/>
                  </a:solidFill>
                  <a:latin typeface="Symbol" charset="2"/>
                  <a:cs typeface="Symbol" charset="2"/>
                </a:rPr>
                <a:t>D</a:t>
              </a:r>
              <a:r>
                <a:rPr lang="en-US" sz="1500" dirty="0">
                  <a:solidFill>
                    <a:srgbClr val="004078"/>
                  </a:solidFill>
                  <a:cs typeface="Symbol" charset="2"/>
                </a:rPr>
                <a:t>y</a:t>
              </a:r>
              <a:r>
                <a:rPr lang="en-US" sz="1500" baseline="-25000" dirty="0">
                  <a:solidFill>
                    <a:srgbClr val="004078"/>
                  </a:solidFill>
                  <a:cs typeface="Symbol" charset="2"/>
                </a:rPr>
                <a:t>1</a:t>
              </a:r>
              <a:r>
                <a:rPr lang="en-US" sz="1500" dirty="0">
                  <a:solidFill>
                    <a:srgbClr val="004078"/>
                  </a:solidFill>
                  <a:cs typeface="Symbol" charset="2"/>
                </a:rPr>
                <a:t>)</a:t>
              </a:r>
              <a:endParaRPr lang="en-US" sz="1500" dirty="0">
                <a:solidFill>
                  <a:srgbClr val="004078"/>
                </a:solidFill>
              </a:endParaRPr>
            </a:p>
          </p:txBody>
        </p:sp>
        <p:cxnSp>
          <p:nvCxnSpPr>
            <p:cNvPr id="144" name="Straight Arrow Connector 143"/>
            <p:cNvCxnSpPr/>
            <p:nvPr/>
          </p:nvCxnSpPr>
          <p:spPr>
            <a:xfrm rot="5400000">
              <a:off x="6335226" y="2589833"/>
              <a:ext cx="215999" cy="1588"/>
            </a:xfrm>
            <a:prstGeom prst="straightConnector1">
              <a:avLst/>
            </a:prstGeom>
            <a:ln w="9525" cap="flat" cmpd="sng" algn="ctr">
              <a:solidFill>
                <a:srgbClr val="000000"/>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45" name="TextBox 144"/>
            <p:cNvSpPr txBox="1"/>
            <p:nvPr/>
          </p:nvSpPr>
          <p:spPr>
            <a:xfrm>
              <a:off x="6465214" y="2516039"/>
              <a:ext cx="1332844" cy="323165"/>
            </a:xfrm>
            <a:prstGeom prst="rect">
              <a:avLst/>
            </a:prstGeom>
            <a:noFill/>
          </p:spPr>
          <p:txBody>
            <a:bodyPr wrap="square" rtlCol="0">
              <a:spAutoFit/>
            </a:bodyPr>
            <a:lstStyle/>
            <a:p>
              <a:r>
                <a:rPr lang="en-US" sz="1500" dirty="0">
                  <a:solidFill>
                    <a:srgbClr val="004078"/>
                  </a:solidFill>
                  <a:latin typeface="Symbol" charset="2"/>
                  <a:cs typeface="Symbol" charset="2"/>
                </a:rPr>
                <a:t>D</a:t>
              </a:r>
              <a:r>
                <a:rPr lang="en-US" sz="1500" dirty="0">
                  <a:solidFill>
                    <a:srgbClr val="004078"/>
                  </a:solidFill>
                </a:rPr>
                <a:t>x</a:t>
              </a:r>
              <a:r>
                <a:rPr lang="en-US" sz="1500" baseline="-25000" dirty="0">
                  <a:solidFill>
                    <a:srgbClr val="004078"/>
                  </a:solidFill>
                </a:rPr>
                <a:t>2</a:t>
              </a:r>
              <a:r>
                <a:rPr lang="en-US" sz="1500" dirty="0">
                  <a:solidFill>
                    <a:srgbClr val="004078"/>
                  </a:solidFill>
                </a:rPr>
                <a:t> (or </a:t>
              </a:r>
              <a:r>
                <a:rPr lang="en-US" sz="1500" dirty="0">
                  <a:solidFill>
                    <a:srgbClr val="004078"/>
                  </a:solidFill>
                  <a:latin typeface="Symbol" charset="2"/>
                  <a:cs typeface="Symbol" charset="2"/>
                </a:rPr>
                <a:t>D</a:t>
              </a:r>
              <a:r>
                <a:rPr lang="en-US" sz="1500" dirty="0">
                  <a:solidFill>
                    <a:srgbClr val="004078"/>
                  </a:solidFill>
                  <a:cs typeface="Symbol" charset="2"/>
                </a:rPr>
                <a:t>y</a:t>
              </a:r>
              <a:r>
                <a:rPr lang="en-US" sz="1500" baseline="-25000" dirty="0">
                  <a:solidFill>
                    <a:srgbClr val="004078"/>
                  </a:solidFill>
                  <a:cs typeface="Symbol" charset="2"/>
                </a:rPr>
                <a:t>2</a:t>
              </a:r>
              <a:r>
                <a:rPr lang="en-US" sz="1500" dirty="0">
                  <a:solidFill>
                    <a:srgbClr val="004078"/>
                  </a:solidFill>
                  <a:cs typeface="Symbol" charset="2"/>
                </a:rPr>
                <a:t>)</a:t>
              </a:r>
              <a:endParaRPr lang="en-US" sz="1500" dirty="0">
                <a:solidFill>
                  <a:srgbClr val="004078"/>
                </a:solidFill>
              </a:endParaRPr>
            </a:p>
          </p:txBody>
        </p:sp>
      </p:grpSp>
      <p:sp>
        <p:nvSpPr>
          <p:cNvPr id="162" name="Oval 18 4"/>
          <p:cNvSpPr>
            <a:spLocks noChangeArrowheads="1"/>
          </p:cNvSpPr>
          <p:nvPr/>
        </p:nvSpPr>
        <p:spPr bwMode="auto">
          <a:xfrm>
            <a:off x="8544000" y="1512000"/>
            <a:ext cx="216000" cy="216000"/>
          </a:xfrm>
          <a:prstGeom prst="ellipse">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prstTxWarp prst="textNoShape">
              <a:avLst/>
            </a:prstTxWarp>
          </a:bodyPr>
          <a:lstStyle/>
          <a:p>
            <a:endParaRPr lang="en-US"/>
          </a:p>
        </p:txBody>
      </p:sp>
      <p:sp>
        <p:nvSpPr>
          <p:cNvPr id="163" name="TextBox 162"/>
          <p:cNvSpPr txBox="1"/>
          <p:nvPr/>
        </p:nvSpPr>
        <p:spPr>
          <a:xfrm>
            <a:off x="8946935" y="1022236"/>
            <a:ext cx="1371600" cy="323165"/>
          </a:xfrm>
          <a:prstGeom prst="rect">
            <a:avLst/>
          </a:prstGeom>
          <a:noFill/>
        </p:spPr>
        <p:txBody>
          <a:bodyPr wrap="square" rtlCol="0">
            <a:spAutoFit/>
          </a:bodyPr>
          <a:lstStyle/>
          <a:p>
            <a:r>
              <a:rPr lang="en-US" sz="1500" dirty="0">
                <a:solidFill>
                  <a:schemeClr val="tx2"/>
                </a:solidFill>
              </a:rPr>
              <a:t>Source, q</a:t>
            </a:r>
            <a:r>
              <a:rPr lang="en-US" sz="1500" baseline="-25000" dirty="0">
                <a:solidFill>
                  <a:schemeClr val="tx2"/>
                </a:solidFill>
              </a:rPr>
              <a:t>1</a:t>
            </a:r>
            <a:endParaRPr lang="en-US" sz="1500" dirty="0">
              <a:solidFill>
                <a:schemeClr val="tx2"/>
              </a:solidFill>
            </a:endParaRPr>
          </a:p>
        </p:txBody>
      </p:sp>
      <p:sp>
        <p:nvSpPr>
          <p:cNvPr id="164" name="TextBox 163"/>
          <p:cNvSpPr txBox="1"/>
          <p:nvPr/>
        </p:nvSpPr>
        <p:spPr>
          <a:xfrm>
            <a:off x="8946935" y="1458418"/>
            <a:ext cx="1371600" cy="323165"/>
          </a:xfrm>
          <a:prstGeom prst="rect">
            <a:avLst/>
          </a:prstGeom>
          <a:noFill/>
        </p:spPr>
        <p:txBody>
          <a:bodyPr wrap="square" rtlCol="0">
            <a:spAutoFit/>
          </a:bodyPr>
          <a:lstStyle/>
          <a:p>
            <a:r>
              <a:rPr lang="en-US" sz="1500" dirty="0">
                <a:solidFill>
                  <a:schemeClr val="accent2">
                    <a:lumMod val="75000"/>
                  </a:schemeClr>
                </a:solidFill>
              </a:rPr>
              <a:t>Witness, q</a:t>
            </a:r>
            <a:r>
              <a:rPr lang="en-US" sz="1500" baseline="-25000" dirty="0">
                <a:solidFill>
                  <a:schemeClr val="accent2">
                    <a:lumMod val="75000"/>
                  </a:schemeClr>
                </a:solidFill>
              </a:rPr>
              <a:t>2</a:t>
            </a:r>
            <a:endParaRPr lang="en-US" sz="1500" dirty="0">
              <a:solidFill>
                <a:schemeClr val="accent2">
                  <a:lumMod val="75000"/>
                </a:schemeClr>
              </a:solidFill>
            </a:endParaRPr>
          </a:p>
        </p:txBody>
      </p:sp>
      <p:pic>
        <p:nvPicPr>
          <p:cNvPr id="20" name="Picture 19"/>
          <p:cNvPicPr>
            <a:picLocks noChangeAspect="1"/>
          </p:cNvPicPr>
          <p:nvPr>
            <p:custDataLst>
              <p:tags r:id="rId2"/>
            </p:custDataLst>
          </p:nvPr>
        </p:nvPicPr>
        <p:blipFill>
          <a:blip r:embed="rId5" cstate="print">
            <a:extLst>
              <a:ext uri="{28A0092B-C50C-407E-A947-70E740481C1C}">
                <a14:useLocalDpi xmlns:a14="http://schemas.microsoft.com/office/drawing/2010/main" val="0"/>
              </a:ext>
            </a:extLst>
          </a:blip>
          <a:stretch>
            <a:fillRect/>
          </a:stretch>
        </p:blipFill>
        <p:spPr>
          <a:xfrm>
            <a:off x="1572279" y="4968000"/>
            <a:ext cx="9047443" cy="666274"/>
          </a:xfrm>
          <a:prstGeom prst="rect">
            <a:avLst/>
          </a:prstGeom>
        </p:spPr>
      </p:pic>
      <p:sp>
        <p:nvSpPr>
          <p:cNvPr id="42" name="TextBox 41"/>
          <p:cNvSpPr txBox="1"/>
          <p:nvPr/>
        </p:nvSpPr>
        <p:spPr>
          <a:xfrm>
            <a:off x="7068000" y="2844000"/>
            <a:ext cx="360000" cy="369332"/>
          </a:xfrm>
          <a:prstGeom prst="rect">
            <a:avLst/>
          </a:prstGeom>
          <a:noFill/>
        </p:spPr>
        <p:txBody>
          <a:bodyPr wrap="square" rtlCol="0">
            <a:spAutoFit/>
          </a:bodyPr>
          <a:lstStyle/>
          <a:p>
            <a:pPr algn="ctr"/>
            <a:r>
              <a:rPr lang="en-US" dirty="0">
                <a:solidFill>
                  <a:srgbClr val="262626"/>
                </a:solidFill>
              </a:rPr>
              <a:t>z</a:t>
            </a:r>
            <a:r>
              <a:rPr lang="en-US" baseline="-25000" dirty="0">
                <a:solidFill>
                  <a:srgbClr val="262626"/>
                </a:solidFill>
              </a:rPr>
              <a:t>1</a:t>
            </a:r>
          </a:p>
        </p:txBody>
      </p:sp>
      <p:sp>
        <p:nvSpPr>
          <p:cNvPr id="43" name="Oval 18 1 2"/>
          <p:cNvSpPr>
            <a:spLocks noChangeArrowheads="1"/>
          </p:cNvSpPr>
          <p:nvPr/>
        </p:nvSpPr>
        <p:spPr bwMode="auto">
          <a:xfrm>
            <a:off x="7932000" y="1080000"/>
            <a:ext cx="936000" cy="216000"/>
          </a:xfrm>
          <a:prstGeom prst="ellipse">
            <a:avLst/>
          </a:prstGeom>
          <a:solidFill>
            <a:schemeClr val="accent5">
              <a:alpha val="80000"/>
            </a:schemeClr>
          </a:solidFill>
          <a:ln>
            <a:headEnd/>
            <a:tailEnd/>
          </a:ln>
          <a:scene3d>
            <a:camera prst="orthographicFront"/>
            <a:lightRig rig="threePt" dir="t"/>
          </a:scene3d>
          <a:sp3d>
            <a:bevelT w="101600" h="101600"/>
          </a:sp3d>
        </p:spPr>
        <p:style>
          <a:lnRef idx="2">
            <a:schemeClr val="accent5">
              <a:shade val="50000"/>
            </a:schemeClr>
          </a:lnRef>
          <a:fillRef idx="1">
            <a:schemeClr val="accent5"/>
          </a:fillRef>
          <a:effectRef idx="0">
            <a:schemeClr val="accent5"/>
          </a:effectRef>
          <a:fontRef idx="minor">
            <a:schemeClr val="lt1"/>
          </a:fontRef>
        </p:style>
        <p:txBody>
          <a:bodyPr wrap="none" anchor="ctr">
            <a:prstTxWarp prst="textNoShape">
              <a:avLst/>
            </a:prstTxWarp>
          </a:bodyPr>
          <a:lstStyle/>
          <a:p>
            <a:endParaRPr lang="en-US"/>
          </a:p>
        </p:txBody>
      </p:sp>
      <p:grpSp>
        <p:nvGrpSpPr>
          <p:cNvPr id="15" name="Group 14"/>
          <p:cNvGrpSpPr/>
          <p:nvPr/>
        </p:nvGrpSpPr>
        <p:grpSpPr>
          <a:xfrm>
            <a:off x="4392000" y="5004000"/>
            <a:ext cx="5616000" cy="1296000"/>
            <a:chOff x="2868000" y="4896000"/>
            <a:chExt cx="5616000" cy="1296000"/>
          </a:xfrm>
        </p:grpSpPr>
        <p:sp>
          <p:nvSpPr>
            <p:cNvPr id="41" name="Rectangle 40"/>
            <p:cNvSpPr/>
            <p:nvPr/>
          </p:nvSpPr>
          <p:spPr>
            <a:xfrm>
              <a:off x="2868000" y="5616000"/>
              <a:ext cx="5616000" cy="576000"/>
            </a:xfrm>
            <a:prstGeom prst="rect">
              <a:avLst/>
            </a:prstGeom>
            <a:solidFill>
              <a:schemeClr val="bg1">
                <a:alpha val="95000"/>
              </a:schemeClr>
            </a:solidFill>
            <a:ln w="25400">
              <a:solidFill>
                <a:schemeClr val="tx2"/>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50" lvl="1">
                <a:spcBef>
                  <a:spcPct val="20000"/>
                </a:spcBef>
                <a:defRPr/>
              </a:pPr>
              <a:r>
                <a:rPr lang="en-US" sz="1600" dirty="0">
                  <a:solidFill>
                    <a:schemeClr val="tx1"/>
                  </a:solidFill>
                </a:rPr>
                <a:t>Forces become dependent on the </a:t>
              </a:r>
              <a:r>
                <a:rPr lang="en-US" sz="1600" b="1" dirty="0">
                  <a:solidFill>
                    <a:srgbClr val="C00000"/>
                  </a:solidFill>
                </a:rPr>
                <a:t>particle distribution function</a:t>
              </a:r>
              <a:endParaRPr lang="en-US" sz="1400" b="1" dirty="0">
                <a:solidFill>
                  <a:srgbClr val="C00000"/>
                </a:solidFill>
              </a:endParaRPr>
            </a:p>
          </p:txBody>
        </p:sp>
        <p:sp>
          <p:nvSpPr>
            <p:cNvPr id="3" name="Rectangle 2"/>
            <p:cNvSpPr/>
            <p:nvPr/>
          </p:nvSpPr>
          <p:spPr>
            <a:xfrm>
              <a:off x="5172000" y="4896000"/>
              <a:ext cx="1080000" cy="504000"/>
            </a:xfrm>
            <a:prstGeom prst="rect">
              <a:avLst/>
            </a:prstGeom>
            <a:noFill/>
            <a:ln w="254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p:nvPr/>
          </p:nvCxnSpPr>
          <p:spPr>
            <a:xfrm>
              <a:off x="5676000" y="5400000"/>
              <a:ext cx="3308" cy="216000"/>
            </a:xfrm>
            <a:prstGeom prst="straightConnector1">
              <a:avLst/>
            </a:prstGeom>
            <a:ln w="25400">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1043744468"/>
      </p:ext>
    </p:extLst>
  </p:cSld>
  <p:clrMapOvr>
    <a:masterClrMapping/>
  </p:clrMapOvr>
  <mc:AlternateContent xmlns:mc="http://schemas.openxmlformats.org/markup-compatibility/2006" xmlns:p14="http://schemas.microsoft.com/office/powerpoint/2010/main">
    <mc:Choice Requires="p14">
      <p:transition spd="med" p14:dur="700" advTm="69980">
        <p:fade/>
      </p:transition>
    </mc:Choice>
    <mc:Fallback xmlns="">
      <p:transition spd="med" advTm="6998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OUTPUTDPI" val="1200"/>
  <p:tag name="ORIGINALHEIGHT" val="151.4811"/>
  <p:tag name="ORIGINALWIDTH" val="2127.484"/>
  <p:tag name="LATEXADDIN" val="\documentclass{article}&#10;&#10;\usepackage{bm}&#10;\usepackage{amsmath}&#10;\usepackage{amssymb}&#10;\usepackage{textcomp}&#10;\usepackage[svg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bm{&#10;  \vec{F}_\textrm{wake} = \vec{F}_\textrm{wake}(&#10;    \textcolor{MidnightBlue}{x_1, y_1, s_1}, \textcolor{DarkOrange}{x_2, y_2, s_2}, t)&#10;}\]&#10;\end{document}"/>
  <p:tag name="IGUANATEXSIZE" val="22"/>
  <p:tag name="IGUANATEXCURSOR" val="835"/>
  <p:tag name="TRANSPARENCY" val="True"/>
  <p:tag name="FILENAME" val=""/>
  <p:tag name="LATEXENGINEID" val="0"/>
  <p:tag name="TEMPFOLDER" val="c:\temp\"/>
  <p:tag name="LATEXFORMHEIGHT" val="439.5"/>
  <p:tag name="LATEXFORMWIDTH" val="801"/>
  <p:tag name="LATEXFORMWRAP" val="True"/>
  <p:tag name="BITMAPVECTOR" val="0"/>
</p:tagLst>
</file>

<file path=ppt/tags/tag10.xml><?xml version="1.0" encoding="utf-8"?>
<p:tagLst xmlns:a="http://schemas.openxmlformats.org/drawingml/2006/main" xmlns:r="http://schemas.openxmlformats.org/officeDocument/2006/relationships" xmlns:p="http://schemas.openxmlformats.org/presentationml/2006/main">
  <p:tag name="OUTPUTDPI" val="1200"/>
  <p:tag name="ORIGINALHEIGHT" val="276.7154"/>
  <p:tag name="ORIGINALWIDTH" val="2632.921"/>
  <p:tag name="LATEXADDIN" val="\documentclass{article}&#10;&#10;\usepackage{bm}&#10;\usepackage{amsmath}&#10;\usepackage{amssymb}&#10;\usepackage{textcomp}&#10;\usepackage[svg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Delta E_2 = \int F(x_1, x_2, z; s)\,ds = -q_1q_2\,\textcolor{DarkRed}{\bm{w(x_1, x_2, z)}}\]&#10;\end{document}"/>
  <p:tag name="IGUANATEXSIZE" val="20"/>
  <p:tag name="IGUANATEXCURSOR" val="735"/>
  <p:tag name="TRANSPARENCY" val="True"/>
  <p:tag name="FILENAME" val=""/>
  <p:tag name="LATEXENGINEID" val="0"/>
  <p:tag name="TEMPFOLDER" val="c:\temp\"/>
  <p:tag name="LATEXFORMHEIGHT" val="312"/>
  <p:tag name="LATEXFORMWIDTH" val="384"/>
  <p:tag name="LATEXFORMWRAP" val="True"/>
  <p:tag name="BITMAPVECTOR" val="0"/>
</p:tagLst>
</file>

<file path=ppt/tags/tag11.xml><?xml version="1.0" encoding="utf-8"?>
<p:tagLst xmlns:a="http://schemas.openxmlformats.org/drawingml/2006/main" xmlns:r="http://schemas.openxmlformats.org/officeDocument/2006/relationships" xmlns:p="http://schemas.openxmlformats.org/presentationml/2006/main">
  <p:tag name="OUTPUTDPI" val="1200"/>
  <p:tag name="ORIGINALHEIGHT" val="224.222"/>
  <p:tag name="ORIGINALWIDTH" val="3171.354"/>
  <p:tag name="LATEXADDIN" val="\documentclass{article}&#10;&#10;\usepackage{bm}&#10;\usepackage{amsmath}&#10;\usepackage{amssymb}&#10;\usepackage{textcomp}&#10;\usepackage[svg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  \vec{F}(x_1, x_2, z; s) = q_2\left(&#10;    \vec{E}(x_1, x_2, z; s) + &#10;    v_z\vec{e}_z\times\vec{B}(x_1, x_2, z; s)\right)&#10;\]&#10;\end{document}"/>
  <p:tag name="IGUANATEXSIZE" val="18"/>
  <p:tag name="IGUANATEXCURSOR" val="814"/>
  <p:tag name="TRANSPARENCY" val="True"/>
  <p:tag name="FILENAME" val=""/>
  <p:tag name="LATEXENGINEID" val="0"/>
  <p:tag name="TEMPFOLDER" val="c:\temp\"/>
  <p:tag name="LATEXFORMHEIGHT" val="439.5"/>
  <p:tag name="LATEXFORMWIDTH" val="801"/>
  <p:tag name="LATEXFORMWRAP" val="True"/>
  <p:tag name="BITMAPVECTOR" val="0"/>
</p:tagLst>
</file>

<file path=ppt/tags/tag12.xml><?xml version="1.0" encoding="utf-8"?>
<p:tagLst xmlns:a="http://schemas.openxmlformats.org/drawingml/2006/main" xmlns:r="http://schemas.openxmlformats.org/officeDocument/2006/relationships" xmlns:p="http://schemas.openxmlformats.org/presentationml/2006/main">
  <p:tag name="OUTPUTDPI" val="1200"/>
  <p:tag name="ORIGINALHEIGHT" val="81.73976"/>
  <p:tag name="ORIGINALWIDTH" val="1160.105"/>
  <p:tag name="LATEXADDIN" val="\documentclass{article}&#10;&#10;\usepackage{bm}&#10;\usepackage{amsmath}&#10;\usepackage{amssymb}&#10;\usepackage{textcomp}&#10;\usepackage[svg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z \equiv s_2 - s_1\,,\quad s \equiv s_1\]&#10;\end{document}"/>
  <p:tag name="IGUANATEXSIZE" val="18"/>
  <p:tag name="IGUANATEXCURSOR" val="711"/>
  <p:tag name="TRANSPARENCY" val="True"/>
  <p:tag name="FILENAME" val=""/>
  <p:tag name="LATEXENGINEID" val="0"/>
  <p:tag name="TEMPFOLDER" val="c:\temp\"/>
  <p:tag name="LATEXFORMHEIGHT" val="312"/>
  <p:tag name="LATEXFORMWIDTH" val="384"/>
  <p:tag name="LATEXFORMWRAP" val="True"/>
  <p:tag name="BITMAPVECTOR" val="0"/>
</p:tagLst>
</file>

<file path=ppt/tags/tag13.xml><?xml version="1.0" encoding="utf-8"?>
<p:tagLst xmlns:a="http://schemas.openxmlformats.org/drawingml/2006/main" xmlns:r="http://schemas.openxmlformats.org/officeDocument/2006/relationships" xmlns:p="http://schemas.openxmlformats.org/presentationml/2006/main">
  <p:tag name="TIMING" val="|31.4|32.8"/>
</p:tagLst>
</file>

<file path=ppt/tags/tag14.xml><?xml version="1.0" encoding="utf-8"?>
<p:tagLst xmlns:a="http://schemas.openxmlformats.org/drawingml/2006/main" xmlns:r="http://schemas.openxmlformats.org/officeDocument/2006/relationships" xmlns:p="http://schemas.openxmlformats.org/presentationml/2006/main">
  <p:tag name="OUTPUTDPI" val="1200"/>
  <p:tag name="ORIGINALHEIGHT" val="317.2103"/>
  <p:tag name="ORIGINALWIDTH" val="4445.444"/>
  <p:tag name="LATEXADDIN" val="\documentclass{article}&#10;&#10;\usepackage{bm}&#10;\usepackage{amsmath}&#10;\usepackage{amssymb}&#10;\usepackage{textcomp}&#10;\usepackage[svg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Delta E_2(z) = -\sum_i q_i\,q_2\,\textcolor{DarkRed}{\bm{w(x_i, x_2, z-z_i)}}&#10;     \longrightarrow \int \lambda_1(x_1, z_1)\,&#10;    \textcolor{DarkRed}{\bm{w(x_1, x_2, z-z_1)}}\,dx_1 dz_1&#10;% \,,\quad \lambda \sim \sum_i \delta(x_i -x_1)\delta(z_i - z_1)&#10;\]&#10;\end{document}"/>
  <p:tag name="IGUANATEXSIZE" val="20"/>
  <p:tag name="IGUANATEXCURSOR" val="737"/>
  <p:tag name="TRANSPARENCY" val="True"/>
  <p:tag name="FILENAME" val=""/>
  <p:tag name="LATEXENGINEID" val="0"/>
  <p:tag name="TEMPFOLDER" val="c:\temp\"/>
  <p:tag name="LATEXFORMHEIGHT" val="312"/>
  <p:tag name="LATEXFORMWIDTH" val="384"/>
  <p:tag name="LATEXFORMWRAP" val="True"/>
  <p:tag name="BITMAPVECTOR" val="0"/>
</p:tagLst>
</file>

<file path=ppt/tags/tag15.xml><?xml version="1.0" encoding="utf-8"?>
<p:tagLst xmlns:a="http://schemas.openxmlformats.org/drawingml/2006/main" xmlns:r="http://schemas.openxmlformats.org/officeDocument/2006/relationships" xmlns:p="http://schemas.openxmlformats.org/presentationml/2006/main">
  <p:tag name="TIMING" val="|31.4|32.8"/>
</p:tagLst>
</file>

<file path=ppt/tags/tag16.xml><?xml version="1.0" encoding="utf-8"?>
<p:tagLst xmlns:a="http://schemas.openxmlformats.org/drawingml/2006/main" xmlns:r="http://schemas.openxmlformats.org/officeDocument/2006/relationships" xmlns:p="http://schemas.openxmlformats.org/presentationml/2006/main">
  <p:tag name="OUTPUTDPI" val="1200"/>
  <p:tag name="ORIGINALHEIGHT" val="276.7154"/>
  <p:tag name="ORIGINALWIDTH" val="2632.921"/>
  <p:tag name="LATEXADDIN" val="\documentclass{article}&#10;&#10;\usepackage{bm}&#10;\usepackage{amsmath}&#10;\usepackage{amssymb}&#10;\usepackage{textcomp}&#10;\usepackage[svg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Delta E_2 = \int F(x_1, x_2, z; s)\,ds = -q_1q_2\,\textcolor{DarkRed}{\bm{w(x_1, x_2, z)}}\]&#10;\end{document}"/>
  <p:tag name="IGUANATEXSIZE" val="20"/>
  <p:tag name="IGUANATEXCURSOR" val="735"/>
  <p:tag name="TRANSPARENCY" val="True"/>
  <p:tag name="FILENAME" val=""/>
  <p:tag name="LATEXENGINEID" val="0"/>
  <p:tag name="TEMPFOLDER" val="c:\temp\"/>
  <p:tag name="LATEXFORMHEIGHT" val="312"/>
  <p:tag name="LATEXFORMWIDTH" val="384"/>
  <p:tag name="LATEXFORMWRAP" val="True"/>
  <p:tag name="BITMAPVECTOR" val="0"/>
</p:tagLst>
</file>

<file path=ppt/tags/tag17.xml><?xml version="1.0" encoding="utf-8"?>
<p:tagLst xmlns:a="http://schemas.openxmlformats.org/drawingml/2006/main" xmlns:r="http://schemas.openxmlformats.org/officeDocument/2006/relationships" xmlns:p="http://schemas.openxmlformats.org/presentationml/2006/main">
  <p:tag name="OUTPUTDPI" val="1200"/>
  <p:tag name="ORIGINALHEIGHT" val="224.222"/>
  <p:tag name="ORIGINALWIDTH" val="3171.354"/>
  <p:tag name="LATEXADDIN" val="\documentclass{article}&#10;&#10;\usepackage{bm}&#10;\usepackage{amsmath}&#10;\usepackage{amssymb}&#10;\usepackage{textcomp}&#10;\usepackage[svg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  \vec{F}(x_1, x_2, z; s) = q_2\left(&#10;    \vec{E}(x_1, x_2, z; s) + &#10;    v_z\vec{e}_z\times\vec{B}(x_1, x_2, z; s)\right)&#10;\]&#10;\end{document}"/>
  <p:tag name="IGUANATEXSIZE" val="18"/>
  <p:tag name="IGUANATEXCURSOR" val="814"/>
  <p:tag name="TRANSPARENCY" val="True"/>
  <p:tag name="FILENAME" val=""/>
  <p:tag name="LATEXENGINEID" val="0"/>
  <p:tag name="TEMPFOLDER" val="c:\temp\"/>
  <p:tag name="LATEXFORMHEIGHT" val="439.5"/>
  <p:tag name="LATEXFORMWIDTH" val="801"/>
  <p:tag name="LATEXFORMWRAP" val="True"/>
  <p:tag name="BITMAPVECTOR" val="0"/>
</p:tagLst>
</file>

<file path=ppt/tags/tag18.xml><?xml version="1.0" encoding="utf-8"?>
<p:tagLst xmlns:a="http://schemas.openxmlformats.org/drawingml/2006/main" xmlns:r="http://schemas.openxmlformats.org/officeDocument/2006/relationships" xmlns:p="http://schemas.openxmlformats.org/presentationml/2006/main">
  <p:tag name="OUTPUTDPI" val="1200"/>
  <p:tag name="ORIGINALHEIGHT" val="81.73976"/>
  <p:tag name="ORIGINALWIDTH" val="1160.105"/>
  <p:tag name="LATEXADDIN" val="\documentclass{article}&#10;&#10;\usepackage{bm}&#10;\usepackage{amsmath}&#10;\usepackage{amssymb}&#10;\usepackage{textcomp}&#10;\usepackage[svg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z \equiv s_2 - s_1\,,\quad s \equiv s_1\]&#10;\end{document}"/>
  <p:tag name="IGUANATEXSIZE" val="18"/>
  <p:tag name="IGUANATEXCURSOR" val="711"/>
  <p:tag name="TRANSPARENCY" val="True"/>
  <p:tag name="FILENAME" val=""/>
  <p:tag name="LATEXENGINEID" val="0"/>
  <p:tag name="TEMPFOLDER" val="c:\temp\"/>
  <p:tag name="LATEXFORMHEIGHT" val="312"/>
  <p:tag name="LATEXFORMWIDTH" val="384"/>
  <p:tag name="LATEXFORMWRAP" val="True"/>
  <p:tag name="BITMAPVECTOR" val="0"/>
</p:tagLst>
</file>

<file path=ppt/tags/tag19.xml><?xml version="1.0" encoding="utf-8"?>
<p:tagLst xmlns:a="http://schemas.openxmlformats.org/drawingml/2006/main" xmlns:r="http://schemas.openxmlformats.org/officeDocument/2006/relationships" xmlns:p="http://schemas.openxmlformats.org/presentationml/2006/main">
  <p:tag name="TIMING" val="|31.4|32.8"/>
</p:tagLst>
</file>

<file path=ppt/tags/tag2.xml><?xml version="1.0" encoding="utf-8"?>
<p:tagLst xmlns:a="http://schemas.openxmlformats.org/drawingml/2006/main" xmlns:r="http://schemas.openxmlformats.org/officeDocument/2006/relationships" xmlns:p="http://schemas.openxmlformats.org/presentationml/2006/main">
  <p:tag name="OUTPUTDPI" val="1200"/>
  <p:tag name="ORIGINALHEIGHT" val="224.222"/>
  <p:tag name="ORIGINALWIDTH" val="3835.771"/>
  <p:tag name="LATEXADDIN" val="\documentclass{article}&#10;&#10;\usepackage{bm}&#10;\usepackage{amsmath}&#10;\usepackage{amssymb}&#10;\usepackage{textcomp}&#10;\usepackage[svg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  \vec{F}_\textrm{wake} = q_2\left(&#10;    \vec{E}(\textcolor{MidnightBlue}{x_1, y_1, s_1}, \textcolor{DarkOrange}{x_2, y_2, s_2}, t) + &#10;    v_z\vec{e}_z\times\vec{B}(\textcolor{MidnightBlue}{x_1, y_1, s_1}, \textcolor{DarkOrange}{x_2, y_2, s_2}, t)\right)&#10;\]&#10;\end{document}"/>
  <p:tag name="IGUANATEXSIZE" val="19"/>
  <p:tag name="IGUANATEXCURSOR" val="903"/>
  <p:tag name="TRANSPARENCY" val="True"/>
  <p:tag name="FILENAME" val=""/>
  <p:tag name="LATEXENGINEID" val="0"/>
  <p:tag name="TEMPFOLDER" val="c:\temp\"/>
  <p:tag name="LATEXFORMHEIGHT" val="439.5"/>
  <p:tag name="LATEXFORMWIDTH" val="801"/>
  <p:tag name="LATEXFORMWRAP" val="True"/>
  <p:tag name="BITMAPVECTOR" val="0"/>
</p:tagLst>
</file>

<file path=ppt/tags/tag20.xml><?xml version="1.0" encoding="utf-8"?>
<p:tagLst xmlns:a="http://schemas.openxmlformats.org/drawingml/2006/main" xmlns:r="http://schemas.openxmlformats.org/officeDocument/2006/relationships" xmlns:p="http://schemas.openxmlformats.org/presentationml/2006/main">
  <p:tag name="OUTPUTDPI" val="1200"/>
  <p:tag name="ORIGINALHEIGHT" val="276.7154"/>
  <p:tag name="ORIGINALWIDTH" val="3764.5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begin{align*}&#10;\textcolor{white}{\Delta E_2 =}\int F_z(\Delta x_1, \Delta x_2, z; s)\,ds = -q_1q_2&#10;\left(W_\parallel(z) + O(\Delta x_1) + O(\Delta x_2)\right)&#10;\end{align*}&#10;\end{document}"/>
  <p:tag name="IGUANATEXSIZE" val="20"/>
  <p:tag name="IGUANATEXCURSOR" val="767"/>
  <p:tag name="TRANSPARENCY" val="True"/>
  <p:tag name="FILENAME" val=""/>
  <p:tag name="LATEXENGINEID" val="0"/>
  <p:tag name="TEMPFOLDER" val="c:\temp\"/>
  <p:tag name="LATEXFORMHEIGHT" val="312"/>
  <p:tag name="LATEXFORMWIDTH" val="384"/>
  <p:tag name="LATEXFORMWRAP" val="True"/>
  <p:tag name="BITMAPVECTOR" val="0"/>
</p:tagLst>
</file>

<file path=ppt/tags/tag21.xml><?xml version="1.0" encoding="utf-8"?>
<p:tagLst xmlns:a="http://schemas.openxmlformats.org/drawingml/2006/main" xmlns:r="http://schemas.openxmlformats.org/officeDocument/2006/relationships" xmlns:p="http://schemas.openxmlformats.org/presentationml/2006/main">
  <p:tag name="OUTPUTDPI" val="1200"/>
  <p:tag name="ORIGINALHEIGHT" val="123.7346"/>
  <p:tag name="ORIGINALWIDTH" val="665.1669"/>
  <p:tag name="LATEXADDIN" val="\documentclass{article}&#10;&#10;\usepackage{bm}&#10;\usepackage{amsmath}&#10;\usepackage{amssymb}&#10;\usepackage{textcomp}&#10;\usepackage[svg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  F_z = q_2\left(E_z\right)&#10;\]&#10;\end{document}"/>
  <p:tag name="IGUANATEXSIZE" val="18"/>
  <p:tag name="IGUANATEXCURSOR" val="723"/>
  <p:tag name="TRANSPARENCY" val="True"/>
  <p:tag name="FILENAME" val=""/>
  <p:tag name="LATEXENGINEID" val="0"/>
  <p:tag name="TEMPFOLDER" val="c:\temp\"/>
  <p:tag name="LATEXFORMHEIGHT" val="439.5"/>
  <p:tag name="LATEXFORMWIDTH" val="801"/>
  <p:tag name="LATEXFORMWRAP" val="True"/>
  <p:tag name="BITMAPVECTOR" val="0"/>
</p:tagLst>
</file>

<file path=ppt/tags/tag22.xml><?xml version="1.0" encoding="utf-8"?>
<p:tagLst xmlns:a="http://schemas.openxmlformats.org/drawingml/2006/main" xmlns:r="http://schemas.openxmlformats.org/officeDocument/2006/relationships" xmlns:p="http://schemas.openxmlformats.org/presentationml/2006/main">
  <p:tag name="TIMING" val="|31.4|32.8"/>
</p:tagLst>
</file>

<file path=ppt/tags/tag23.xml><?xml version="1.0" encoding="utf-8"?>
<p:tagLst xmlns:a="http://schemas.openxmlformats.org/drawingml/2006/main" xmlns:r="http://schemas.openxmlformats.org/officeDocument/2006/relationships" xmlns:p="http://schemas.openxmlformats.org/presentationml/2006/main">
  <p:tag name="OUTPUTDPI" val="1200"/>
  <p:tag name="ORIGINALHEIGHT" val="630.6712"/>
  <p:tag name="ORIGINALWIDTH" val="1927.259"/>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begin{align*}&#10;\Delta E_2 = &amp;\int F_z(z; s)\,ds = -q_1q_2\,W_\parallel(z)\\&#10;    &amp;\longrightarrow &#10;    \frac{\Delta E_2}{E_0} = \left(\frac{\gamma^2 - 1}{\gamma}\right)\frac{\Delta p_2}{p_0}&#10;\end{align*}&#10;\end{document}"/>
  <p:tag name="IGUANATEXSIZE" val="20"/>
  <p:tag name="IGUANATEXCURSOR" val="726"/>
  <p:tag name="TRANSPARENCY" val="True"/>
  <p:tag name="FILENAME" val=""/>
  <p:tag name="LATEXENGINEID" val="0"/>
  <p:tag name="TEMPFOLDER" val="c:\temp\"/>
  <p:tag name="LATEXFORMHEIGHT" val="312"/>
  <p:tag name="LATEXFORMWIDTH" val="5775"/>
  <p:tag name="LATEXFORMWRAP" val="True"/>
  <p:tag name="BITMAPVECTOR" val="0"/>
</p:tagLst>
</file>

<file path=ppt/tags/tag24.xml><?xml version="1.0" encoding="utf-8"?>
<p:tagLst xmlns:a="http://schemas.openxmlformats.org/drawingml/2006/main" xmlns:r="http://schemas.openxmlformats.org/officeDocument/2006/relationships" xmlns:p="http://schemas.openxmlformats.org/presentationml/2006/main">
  <p:tag name="OUTPUTDPI" val="1200"/>
  <p:tag name="ORIGINALHEIGHT" val="123.7346"/>
  <p:tag name="ORIGINALWIDTH" val="665.1669"/>
  <p:tag name="LATEXADDIN" val="\documentclass{article}&#10;&#10;\usepackage{bm}&#10;\usepackage{amsmath}&#10;\usepackage{amssymb}&#10;\usepackage{textcomp}&#10;\usepackage[svg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  F_z = q_2\left(E_z\right)&#10;\]&#10;\end{document}"/>
  <p:tag name="IGUANATEXSIZE" val="18"/>
  <p:tag name="IGUANATEXCURSOR" val="723"/>
  <p:tag name="TRANSPARENCY" val="True"/>
  <p:tag name="FILENAME" val=""/>
  <p:tag name="LATEXENGINEID" val="0"/>
  <p:tag name="TEMPFOLDER" val="c:\temp\"/>
  <p:tag name="LATEXFORMHEIGHT" val="439.5"/>
  <p:tag name="LATEXFORMWIDTH" val="801"/>
  <p:tag name="LATEXFORMWRAP" val="True"/>
  <p:tag name="BITMAPVECTOR" val="0"/>
</p:tagLst>
</file>

<file path=ppt/tags/tag25.xml><?xml version="1.0" encoding="utf-8"?>
<p:tagLst xmlns:a="http://schemas.openxmlformats.org/drawingml/2006/main" xmlns:r="http://schemas.openxmlformats.org/officeDocument/2006/relationships" xmlns:p="http://schemas.openxmlformats.org/presentationml/2006/main">
  <p:tag name="OUTPUTDPI" val="1200"/>
  <p:tag name="ORIGINALHEIGHT" val="291,75"/>
  <p:tag name="ORIGINALWIDTH" val="2483,25"/>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W_\parallel(z) = -\frac{\Delta E_2}{q_1q_2}\quad&#10;    \xrightarrow[q_2\rightarrow q_1]{z\rightarrow 0}\quad&#10;W_\parallel(0) = -\frac{\Delta E_1}{q_1^2}\]&#10;\end{document}"/>
  <p:tag name="IGUANATEXSIZE" val="20"/>
  <p:tag name="IGUANATEXCURSOR" val="773"/>
  <p:tag name="TRANSPARENCY" val="True"/>
  <p:tag name="FILENAME" val=""/>
  <p:tag name="LATEXENGINEID" val="0"/>
  <p:tag name="TEMPFOLDER" val="c:\temp\"/>
  <p:tag name="LATEXFORMHEIGHT" val="312"/>
  <p:tag name="LATEXFORMWIDTH" val="384"/>
  <p:tag name="LATEXFORMWRAP" val="True"/>
  <p:tag name="BITMAPVECTOR" val="0"/>
</p:tagLst>
</file>

<file path=ppt/tags/tag26.xml><?xml version="1.0" encoding="utf-8"?>
<p:tagLst xmlns:a="http://schemas.openxmlformats.org/drawingml/2006/main" xmlns:r="http://schemas.openxmlformats.org/officeDocument/2006/relationships" xmlns:p="http://schemas.openxmlformats.org/presentationml/2006/main">
  <p:tag name="OUTPUTDPI" val="1200"/>
  <p:tag name="ORIGINALHEIGHT" val="276.7154"/>
  <p:tag name="ORIGINALWIDTH" val="1862.767"/>
  <p:tag name="LATEXADDIN" val="\documentclass{article}&#10;&#10;\usepackage{bm}&#10;\usepackage{amsmath}&#10;\usepackage{amssymb}&#10;\usepackage{textcomp}&#10;\usepackage[svg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Delta E_2(z) \propto \int \lambda_1(z_1)\,&#10;    W_\parallel(z-z_1)\,dz_1&#10;\]&#10;\end{document}"/>
  <p:tag name="IGUANATEXSIZE" val="20"/>
  <p:tag name="IGUANATEXCURSOR" val="771"/>
  <p:tag name="TRANSPARENCY" val="True"/>
  <p:tag name="FILENAME" val=""/>
  <p:tag name="LATEXENGINEID" val="0"/>
  <p:tag name="TEMPFOLDER" val="c:\temp\"/>
  <p:tag name="LATEXFORMHEIGHT" val="312"/>
  <p:tag name="LATEXFORMWIDTH" val="384"/>
  <p:tag name="LATEXFORMWRAP" val="True"/>
  <p:tag name="BITMAPVECTOR" val="0"/>
</p:tagLst>
</file>

<file path=ppt/tags/tag27.xml><?xml version="1.0" encoding="utf-8"?>
<p:tagLst xmlns:a="http://schemas.openxmlformats.org/drawingml/2006/main" xmlns:r="http://schemas.openxmlformats.org/officeDocument/2006/relationships" xmlns:p="http://schemas.openxmlformats.org/presentationml/2006/main">
  <p:tag name="OUTPUTDPI" val="1200"/>
  <p:tag name="ORIGINALHEIGHT" val="726,75"/>
  <p:tag name="ORIGINALWIDTH" val="2003,25"/>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Z_\parallel(\omega) = \int_{-\infty}^\infty W_\parallel(z) \exp\left(-\frac{i\omega z}{c}\right)\,\frac{dz}{c}&#10;\]&#10;\vspace*{4mm}&#10;\[\hspace*{-2cm}[\Omega] \hspace*{2cm} [\Omega/s]\]&#10;\end{document}"/>
  <p:tag name="IGUANATEXSIZE" val="20"/>
  <p:tag name="IGUANATEXCURSOR" val="813"/>
  <p:tag name="TRANSPARENCY" val="True"/>
  <p:tag name="FILENAME" val=""/>
  <p:tag name="LATEXENGINEID" val="0"/>
  <p:tag name="TEMPFOLDER" val="c:\temp\"/>
  <p:tag name="LATEXFORMHEIGHT" val="312"/>
  <p:tag name="LATEXFORMWIDTH" val="384"/>
  <p:tag name="LATEXFORMWRAP" val="True"/>
  <p:tag name="BITMAPVECTOR" val="0"/>
</p:tagLst>
</file>

<file path=ppt/tags/tag28.xml><?xml version="1.0" encoding="utf-8"?>
<p:tagLst xmlns:a="http://schemas.openxmlformats.org/drawingml/2006/main" xmlns:r="http://schemas.openxmlformats.org/officeDocument/2006/relationships" xmlns:p="http://schemas.openxmlformats.org/presentationml/2006/main">
  <p:tag name="TIMING" val="|31.4|32.8"/>
</p:tagLst>
</file>

<file path=ppt/tags/tag29.xml><?xml version="1.0" encoding="utf-8"?>
<p:tagLst xmlns:a="http://schemas.openxmlformats.org/drawingml/2006/main" xmlns:r="http://schemas.openxmlformats.org/officeDocument/2006/relationships" xmlns:p="http://schemas.openxmlformats.org/presentationml/2006/main">
  <p:tag name="OUTPUTDPI" val="1200"/>
  <p:tag name="ORIGINALHEIGHT" val="276.7154"/>
  <p:tag name="ORIGINALWIDTH" val="4507.68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begin{align*}&#10;\textcolor{lightgray}{\beta c\,\Delta {p_{x_2}} =}\int F_x(\Delta x_1, \Delta x_2, z; s)\,ds &#10;  = -q_1q_2&#10;\left(W_{C_x}(z) + W_{Dx}(z)\,\Delta x_1 + W_{Q_x}(z)\,\Delta x_2\right)&#10;\end{align*}&#10;\end{document}"/>
  <p:tag name="IGUANATEXSIZE" val="20"/>
  <p:tag name="IGUANATEXCURSOR" val="723"/>
  <p:tag name="TRANSPARENCY" val="True"/>
  <p:tag name="FILENAME" val=""/>
  <p:tag name="LATEXENGINEID" val="0"/>
  <p:tag name="TEMPFOLDER" val="c:\temp\"/>
  <p:tag name="LATEXFORMHEIGHT" val="440.25"/>
  <p:tag name="LATEXFORMWIDTH" val="687.75"/>
  <p:tag name="LATEXFORMWRAP" val="True"/>
  <p:tag name="BITMAPVECTOR" val="0"/>
</p:tagLst>
</file>

<file path=ppt/tags/tag3.xml><?xml version="1.0" encoding="utf-8"?>
<p:tagLst xmlns:a="http://schemas.openxmlformats.org/drawingml/2006/main" xmlns:r="http://schemas.openxmlformats.org/officeDocument/2006/relationships" xmlns:p="http://schemas.openxmlformats.org/presentationml/2006/main">
  <p:tag name="OUTPUTDPI" val="1200"/>
  <p:tag name="ORIGINALHEIGHT" val="151.4811"/>
  <p:tag name="ORIGINALWIDTH" val="2127.484"/>
  <p:tag name="LATEXADDIN" val="\documentclass{article}&#10;&#10;\usepackage{bm}&#10;\usepackage{amsmath}&#10;\usepackage{amssymb}&#10;\usepackage{textcomp}&#10;\usepackage[svg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bm{&#10;  \vec{F}_\textrm{wake} = \vec{F}_\textrm{wake}(&#10;    \textcolor{MidnightBlue}{x_1, y_1, s_1}, \textcolor{DarkOrange}{x_2, y_2, s_2}, t)&#10;}\]&#10;\end{document}"/>
  <p:tag name="IGUANATEXSIZE" val="22"/>
  <p:tag name="IGUANATEXCURSOR" val="835"/>
  <p:tag name="TRANSPARENCY" val="True"/>
  <p:tag name="FILENAME" val=""/>
  <p:tag name="LATEXENGINEID" val="0"/>
  <p:tag name="TEMPFOLDER" val="c:\temp\"/>
  <p:tag name="LATEXFORMHEIGHT" val="439.5"/>
  <p:tag name="LATEXFORMWIDTH" val="801"/>
  <p:tag name="LATEXFORMWRAP" val="True"/>
  <p:tag name="BITMAPVECTOR" val="0"/>
</p:tagLst>
</file>

<file path=ppt/tags/tag30.xml><?xml version="1.0" encoding="utf-8"?>
<p:tagLst xmlns:a="http://schemas.openxmlformats.org/drawingml/2006/main" xmlns:r="http://schemas.openxmlformats.org/officeDocument/2006/relationships" xmlns:p="http://schemas.openxmlformats.org/presentationml/2006/main">
  <p:tag name="OUTPUTDPI" val="1200"/>
  <p:tag name="ORIGINALHEIGHT" val="224.222"/>
  <p:tag name="ORIGINALWIDTH" val="1600.3"/>
  <p:tag name="LATEXADDIN" val="\documentclass{article}&#10;&#10;\usepackage{bm}&#10;\usepackage{amsmath}&#10;\usepackage{amssymb}&#10;\usepackage{textcomp}&#10;\usepackage[svg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  F_x = q_2\left(E_x + \bigl[v_z\vec{e}_z\times\vec{B}_\perp\bigr]_x\right)&#10;\]&#10;\end{document}"/>
  <p:tag name="IGUANATEXSIZE" val="18"/>
  <p:tag name="IGUANATEXCURSOR" val="778"/>
  <p:tag name="TRANSPARENCY" val="True"/>
  <p:tag name="FILENAME" val=""/>
  <p:tag name="LATEXENGINEID" val="0"/>
  <p:tag name="TEMPFOLDER" val="c:\temp\"/>
  <p:tag name="LATEXFORMHEIGHT" val="439.5"/>
  <p:tag name="LATEXFORMWIDTH" val="801"/>
  <p:tag name="LATEXFORMWRAP" val="True"/>
  <p:tag name="BITMAPVECTOR" val="0"/>
</p:tagLst>
</file>

<file path=ppt/tags/tag31.xml><?xml version="1.0" encoding="utf-8"?>
<p:tagLst xmlns:a="http://schemas.openxmlformats.org/drawingml/2006/main" xmlns:r="http://schemas.openxmlformats.org/officeDocument/2006/relationships" xmlns:p="http://schemas.openxmlformats.org/presentationml/2006/main">
  <p:tag name="TIMING" val="|31.4|32.8"/>
</p:tagLst>
</file>

<file path=ppt/tags/tag32.xml><?xml version="1.0" encoding="utf-8"?>
<p:tagLst xmlns:a="http://schemas.openxmlformats.org/drawingml/2006/main" xmlns:r="http://schemas.openxmlformats.org/officeDocument/2006/relationships" xmlns:p="http://schemas.openxmlformats.org/presentationml/2006/main">
  <p:tag name="OUTPUTDPI" val="1200"/>
  <p:tag name="ORIGINALHEIGHT" val="605.9243"/>
  <p:tag name="ORIGINALWIDTH" val="4507.68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begin{align*}&#10;\textcolor{cern4}{\beta c\,\Delta {p_{x_2}} =} &amp;\int F_x(\Delta x_1, \Delta x_2, z; s)\,ds = -q_1q_2&#10;\left(W_{C_x}(z) + \textcolor{MidnightBlue}{W_{Dx}(z)\,\Delta x_1} + \textcolor{orange}{W_{Q_x}(z)\,\Delta x_2}\right)\\&#10;    &amp; \longrightarrow \frac{\Delta p_2}{p_0} = x'_2&#10;\end{align*}&#10;\end{document}"/>
  <p:tag name="IGUANATEXSIZE" val="20"/>
  <p:tag name="IGUANATEXCURSOR" val="744"/>
  <p:tag name="TRANSPARENCY" val="True"/>
  <p:tag name="FILENAME" val=""/>
  <p:tag name="LATEXENGINEID" val="0"/>
  <p:tag name="TEMPFOLDER" val="c:\temp\"/>
  <p:tag name="LATEXFORMHEIGHT" val="312"/>
  <p:tag name="LATEXFORMWIDTH" val="384"/>
  <p:tag name="LATEXFORMWRAP" val="True"/>
  <p:tag name="BITMAPVECTOR" val="0"/>
</p:tagLst>
</file>

<file path=ppt/tags/tag33.xml><?xml version="1.0" encoding="utf-8"?>
<p:tagLst xmlns:a="http://schemas.openxmlformats.org/drawingml/2006/main" xmlns:r="http://schemas.openxmlformats.org/officeDocument/2006/relationships" xmlns:p="http://schemas.openxmlformats.org/presentationml/2006/main">
  <p:tag name="OUTPUTDPI" val="1200"/>
  <p:tag name="ORIGINALHEIGHT" val="224.222"/>
  <p:tag name="ORIGINALWIDTH" val="1600.3"/>
  <p:tag name="LATEXADDIN" val="\documentclass{article}&#10;&#10;\usepackage{bm}&#10;\usepackage{amsmath}&#10;\usepackage{amssymb}&#10;\usepackage{textcomp}&#10;\usepackage[svg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  F_x = q_2\left(E_x + \bigl[v_z\vec{e}_z\times\vec{B}_\perp\bigr]_x\right)&#10;\]&#10;\end{document}"/>
  <p:tag name="IGUANATEXSIZE" val="18"/>
  <p:tag name="IGUANATEXCURSOR" val="778"/>
  <p:tag name="TRANSPARENCY" val="True"/>
  <p:tag name="FILENAME" val=""/>
  <p:tag name="LATEXENGINEID" val="0"/>
  <p:tag name="TEMPFOLDER" val="c:\temp\"/>
  <p:tag name="LATEXFORMHEIGHT" val="439.5"/>
  <p:tag name="LATEXFORMWIDTH" val="801"/>
  <p:tag name="LATEXFORMWRAP" val="True"/>
  <p:tag name="BITMAPVECTOR" val="0"/>
</p:tagLst>
</file>

<file path=ppt/tags/tag34.xml><?xml version="1.0" encoding="utf-8"?>
<p:tagLst xmlns:a="http://schemas.openxmlformats.org/drawingml/2006/main" xmlns:r="http://schemas.openxmlformats.org/officeDocument/2006/relationships" xmlns:p="http://schemas.openxmlformats.org/presentationml/2006/main">
  <p:tag name="TIMING" val="|31.4|32.8"/>
</p:tagLst>
</file>

<file path=ppt/tags/tag35.xml><?xml version="1.0" encoding="utf-8"?>
<p:tagLst xmlns:a="http://schemas.openxmlformats.org/drawingml/2006/main" xmlns:r="http://schemas.openxmlformats.org/officeDocument/2006/relationships" xmlns:p="http://schemas.openxmlformats.org/presentationml/2006/main">
  <p:tag name="OUTPUTDPI" val="1200"/>
  <p:tag name="ORIGINALHEIGHT" val="605.9243"/>
  <p:tag name="ORIGINALWIDTH" val="4507.68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begin{align*}&#10;\textcolor{cern4}{\beta c\,\Delta {p_{x_2}} =} &amp;\int F_x(\Delta x_1, \Delta x_2, z; s)\,ds = -q_1q_2&#10;\left(W_{C_x}(z) + \textcolor{MidnightBlue}{W_{Dx}(z)\,\Delta x_1} + \textcolor{orange}{W_{Q_x}(z)\,\Delta x_2}\right)\\&#10;    &amp; \longrightarrow \frac{\Delta p_{x_2}}{p_0} = \Delta x'_2&#10;\end{align*}&#10;\end{document}"/>
  <p:tag name="IGUANATEXSIZE" val="20"/>
  <p:tag name="IGUANATEXCURSOR" val="966"/>
  <p:tag name="TRANSPARENCY" val="True"/>
  <p:tag name="FILENAME" val=""/>
  <p:tag name="LATEXENGINEID" val="0"/>
  <p:tag name="TEMPFOLDER" val="c:\temp\"/>
  <p:tag name="LATEXFORMHEIGHT" val="385.5"/>
  <p:tag name="LATEXFORMWIDTH" val="810.75"/>
  <p:tag name="LATEXFORMWRAP" val="True"/>
  <p:tag name="BITMAPVECTOR" val="0"/>
</p:tagLst>
</file>

<file path=ppt/tags/tag36.xml><?xml version="1.0" encoding="utf-8"?>
<p:tagLst xmlns:a="http://schemas.openxmlformats.org/drawingml/2006/main" xmlns:r="http://schemas.openxmlformats.org/officeDocument/2006/relationships" xmlns:p="http://schemas.openxmlformats.org/presentationml/2006/main">
  <p:tag name="OUTPUTDPI" val="1200"/>
  <p:tag name="ORIGINALHEIGHT" val="224.222"/>
  <p:tag name="ORIGINALWIDTH" val="1600.3"/>
  <p:tag name="LATEXADDIN" val="\documentclass{article}&#10;&#10;\usepackage{bm}&#10;\usepackage{amsmath}&#10;\usepackage{amssymb}&#10;\usepackage{textcomp}&#10;\usepackage[svg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  F_x = q_2\left(E_x + \bigl[v_z\vec{e}_z\times\vec{B}_\perp\bigr]_x\right)&#10;\]&#10;\end{document}"/>
  <p:tag name="IGUANATEXSIZE" val="18"/>
  <p:tag name="IGUANATEXCURSOR" val="778"/>
  <p:tag name="TRANSPARENCY" val="True"/>
  <p:tag name="FILENAME" val=""/>
  <p:tag name="LATEXENGINEID" val="0"/>
  <p:tag name="TEMPFOLDER" val="c:\temp\"/>
  <p:tag name="LATEXFORMHEIGHT" val="439.5"/>
  <p:tag name="LATEXFORMWIDTH" val="801"/>
  <p:tag name="LATEXFORMWRAP" val="True"/>
  <p:tag name="BITMAPVECTOR" val="0"/>
</p:tagLst>
</file>

<file path=ppt/tags/tag37.xml><?xml version="1.0" encoding="utf-8"?>
<p:tagLst xmlns:a="http://schemas.openxmlformats.org/drawingml/2006/main" xmlns:r="http://schemas.openxmlformats.org/officeDocument/2006/relationships" xmlns:p="http://schemas.openxmlformats.org/presentationml/2006/main">
  <p:tag name="TIMING" val="|31.4|32.8"/>
</p:tagLst>
</file>

<file path=ppt/tags/tag38.xml><?xml version="1.0" encoding="utf-8"?>
<p:tagLst xmlns:a="http://schemas.openxmlformats.org/drawingml/2006/main" xmlns:r="http://schemas.openxmlformats.org/officeDocument/2006/relationships" xmlns:p="http://schemas.openxmlformats.org/presentationml/2006/main">
  <p:tag name="OUTPUTDPI" val="1200"/>
  <p:tag name="ORIGINALHEIGHT" val="276.7154"/>
  <p:tag name="ORIGINALWIDTH" val="4507.68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begin{align*}&#10;\textcolor{cern4}{\beta c\,\Delta {p_{x_2}} =} &amp;\int F_x(\Delta x_1, \Delta x_2, z; s)\,ds = -q_1q_2&#10;\left(W_{C_x}(z) + \textcolor{MidnightBlue}{W_{Dx}(z)\,\Delta x_1} + \textcolor{orange}{W_{Q_x}(z)\,\Delta x_2}\right)&#10;\end{align*}&#10;\end{document}"/>
  <p:tag name="IGUANATEXSIZE" val="20"/>
  <p:tag name="IGUANATEXCURSOR" val="744"/>
  <p:tag name="TRANSPARENCY" val="True"/>
  <p:tag name="FILENAME" val=""/>
  <p:tag name="LATEXENGINEID" val="0"/>
  <p:tag name="TEMPFOLDER" val="c:\temp\"/>
  <p:tag name="LATEXFORMHEIGHT" val="385.5"/>
  <p:tag name="LATEXFORMWIDTH" val="810.75"/>
  <p:tag name="LATEXFORMWRAP" val="True"/>
  <p:tag name="BITMAPVECTOR" val="0"/>
</p:tagLst>
</file>

<file path=ppt/tags/tag39.xml><?xml version="1.0" encoding="utf-8"?>
<p:tagLst xmlns:a="http://schemas.openxmlformats.org/drawingml/2006/main" xmlns:r="http://schemas.openxmlformats.org/officeDocument/2006/relationships" xmlns:p="http://schemas.openxmlformats.org/presentationml/2006/main">
  <p:tag name="OUTPUTDPI" val="1200"/>
  <p:tag name="ORIGINALHEIGHT" val="224.222"/>
  <p:tag name="ORIGINALWIDTH" val="1600.3"/>
  <p:tag name="LATEXADDIN" val="\documentclass{article}&#10;&#10;\usepackage{bm}&#10;\usepackage{amsmath}&#10;\usepackage{amssymb}&#10;\usepackage{textcomp}&#10;\usepackage[svg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  F_x = q_2\left(E_x + \bigl[v_z\vec{e}_z\times\vec{B}_\perp\bigr]_x\right)&#10;\]&#10;\end{document}"/>
  <p:tag name="IGUANATEXSIZE" val="18"/>
  <p:tag name="IGUANATEXCURSOR" val="778"/>
  <p:tag name="TRANSPARENCY" val="True"/>
  <p:tag name="FILENAME" val=""/>
  <p:tag name="LATEXENGINEID" val="0"/>
  <p:tag name="TEMPFOLDER" val="c:\temp\"/>
  <p:tag name="LATEXFORMHEIGHT" val="439.5"/>
  <p:tag name="LATEXFORMWIDTH" val="801"/>
  <p:tag name="LATEXFORMWRAP" val="True"/>
  <p:tag name="BITMAPVECTOR" val="0"/>
</p:tagLst>
</file>

<file path=ppt/tags/tag4.xml><?xml version="1.0" encoding="utf-8"?>
<p:tagLst xmlns:a="http://schemas.openxmlformats.org/drawingml/2006/main" xmlns:r="http://schemas.openxmlformats.org/officeDocument/2006/relationships" xmlns:p="http://schemas.openxmlformats.org/presentationml/2006/main">
  <p:tag name="OUTPUTDPI" val="1200"/>
  <p:tag name="ORIGINALHEIGHT" val="224.222"/>
  <p:tag name="ORIGINALWIDTH" val="3835.771"/>
  <p:tag name="LATEXADDIN" val="\documentclass{article}&#10;&#10;\usepackage{bm}&#10;\usepackage{amsmath}&#10;\usepackage{amssymb}&#10;\usepackage{textcomp}&#10;\usepackage[svg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  \vec{F}_\textrm{wake} = q_2\left(&#10;    \vec{E}(\textcolor{MidnightBlue}{x_1, y_1, s_1}, \textcolor{DarkOrange}{x_2, y_2, s_2}, t) + &#10;    v_z\vec{e}_z\times\vec{B}(\textcolor{MidnightBlue}{x_1, y_1, s_1}, \textcolor{DarkOrange}{x_2, y_2, s_2}, t)\right)&#10;\]&#10;\end{document}"/>
  <p:tag name="IGUANATEXSIZE" val="19"/>
  <p:tag name="IGUANATEXCURSOR" val="903"/>
  <p:tag name="TRANSPARENCY" val="True"/>
  <p:tag name="FILENAME" val=""/>
  <p:tag name="LATEXENGINEID" val="0"/>
  <p:tag name="TEMPFOLDER" val="c:\temp\"/>
  <p:tag name="LATEXFORMHEIGHT" val="439.5"/>
  <p:tag name="LATEXFORMWIDTH" val="801"/>
  <p:tag name="LATEXFORMWRAP" val="True"/>
  <p:tag name="BITMAPVECTOR" val="0"/>
</p:tagLst>
</file>

<file path=ppt/tags/tag40.xml><?xml version="1.0" encoding="utf-8"?>
<p:tagLst xmlns:a="http://schemas.openxmlformats.org/drawingml/2006/main" xmlns:r="http://schemas.openxmlformats.org/officeDocument/2006/relationships" xmlns:p="http://schemas.openxmlformats.org/presentationml/2006/main">
  <p:tag name="TIMING" val="|31.4|32.8"/>
</p:tagLst>
</file>

<file path=ppt/tags/tag41.xml><?xml version="1.0" encoding="utf-8"?>
<p:tagLst xmlns:a="http://schemas.openxmlformats.org/drawingml/2006/main" xmlns:r="http://schemas.openxmlformats.org/officeDocument/2006/relationships" xmlns:p="http://schemas.openxmlformats.org/presentationml/2006/main">
  <p:tag name="OUTPUTDPI" val="1200"/>
  <p:tag name="ORIGINALHEIGHT" val="276.7154"/>
  <p:tag name="ORIGINALWIDTH" val="4507.68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begin{align*}&#10;\textcolor{cern4}{\beta c\,\Delta {p_{x_2}} =} &amp;\int F_x(\Delta x_1, \Delta x_2, z; s)\,ds = -q_1q_2&#10;\left(W_{C_x}(z) + \textcolor{MidnightBlue}{W_{Dx}(z)\,\Delta x_1} + \textcolor{orange}{W_{Q_x}(z)\,\Delta x_2}\right)&#10;\end{align*}&#10;\end{document}"/>
  <p:tag name="IGUANATEXSIZE" val="20"/>
  <p:tag name="IGUANATEXCURSOR" val="744"/>
  <p:tag name="TRANSPARENCY" val="True"/>
  <p:tag name="FILENAME" val=""/>
  <p:tag name="LATEXENGINEID" val="0"/>
  <p:tag name="TEMPFOLDER" val="c:\temp\"/>
  <p:tag name="LATEXFORMHEIGHT" val="385.5"/>
  <p:tag name="LATEXFORMWIDTH" val="810.75"/>
  <p:tag name="LATEXFORMWRAP" val="True"/>
  <p:tag name="BITMAPVECTOR" val="0"/>
</p:tagLst>
</file>

<file path=ppt/tags/tag42.xml><?xml version="1.0" encoding="utf-8"?>
<p:tagLst xmlns:a="http://schemas.openxmlformats.org/drawingml/2006/main" xmlns:r="http://schemas.openxmlformats.org/officeDocument/2006/relationships" xmlns:p="http://schemas.openxmlformats.org/presentationml/2006/main">
  <p:tag name="OUTPUTDPI" val="1200"/>
  <p:tag name="ORIGINALHEIGHT" val="224.222"/>
  <p:tag name="ORIGINALWIDTH" val="1600.3"/>
  <p:tag name="LATEXADDIN" val="\documentclass{article}&#10;&#10;\usepackage{bm}&#10;\usepackage{amsmath}&#10;\usepackage{amssymb}&#10;\usepackage{textcomp}&#10;\usepackage[svg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  F_x = q_2\left(E_x + \bigl[v_z\vec{e}_z\times\vec{B}_\perp\bigr]_x\right)&#10;\]&#10;\end{document}"/>
  <p:tag name="IGUANATEXSIZE" val="18"/>
  <p:tag name="IGUANATEXCURSOR" val="778"/>
  <p:tag name="TRANSPARENCY" val="True"/>
  <p:tag name="FILENAME" val=""/>
  <p:tag name="LATEXENGINEID" val="0"/>
  <p:tag name="TEMPFOLDER" val="c:\temp\"/>
  <p:tag name="LATEXFORMHEIGHT" val="439.5"/>
  <p:tag name="LATEXFORMWIDTH" val="801"/>
  <p:tag name="LATEXFORMWRAP" val="True"/>
  <p:tag name="BITMAPVECTOR" val="0"/>
</p:tagLst>
</file>

<file path=ppt/tags/tag43.xml><?xml version="1.0" encoding="utf-8"?>
<p:tagLst xmlns:a="http://schemas.openxmlformats.org/drawingml/2006/main" xmlns:r="http://schemas.openxmlformats.org/officeDocument/2006/relationships" xmlns:p="http://schemas.openxmlformats.org/presentationml/2006/main">
  <p:tag name="OUTPUTDPI" val="1200"/>
  <p:tag name="ORIGINALHEIGHT" val="298.4627"/>
  <p:tag name="ORIGINALWIDTH" val="2839.145"/>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W_{D_x}(z) = -\frac{\beta^2 E_0}{q_1q_2}\frac{\Delta x'_2}{\Delta x_1}\hspace*{1cm}&#10;W_{Q_x}(z) = -\frac{\beta^2 E_0}{q_1q_2}\frac{\Delta x'_2}{\Delta x_2}&#10;\]&#10;\end{document}"/>
  <p:tag name="IGUANATEXSIZE" val="20"/>
  <p:tag name="IGUANATEXCURSOR" val="801"/>
  <p:tag name="TRANSPARENCY" val="True"/>
  <p:tag name="FILENAME" val=""/>
  <p:tag name="LATEXENGINEID" val="0"/>
  <p:tag name="TEMPFOLDER" val="c:\temp\"/>
  <p:tag name="LATEXFORMHEIGHT" val="312"/>
  <p:tag name="LATEXFORMWIDTH" val="384"/>
  <p:tag name="LATEXFORMWRAP" val="True"/>
  <p:tag name="BITMAPVECTOR" val="0"/>
</p:tagLst>
</file>

<file path=ppt/tags/tag44.xml><?xml version="1.0" encoding="utf-8"?>
<p:tagLst xmlns:a="http://schemas.openxmlformats.org/drawingml/2006/main" xmlns:r="http://schemas.openxmlformats.org/officeDocument/2006/relationships" xmlns:p="http://schemas.openxmlformats.org/presentationml/2006/main">
  <p:tag name="OUTPUTDPI" val="1200"/>
  <p:tag name="ORIGINALHEIGHT" val="276.7154"/>
  <p:tag name="ORIGINALWIDTH" val="2324.709"/>
  <p:tag name="LATEXADDIN" val="\documentclass{article}&#10;&#10;\usepackage{bm}&#10;\usepackage{amsmath}&#10;\usepackage{amssymb}&#10;\usepackage{textcomp}&#10;\usepackage[svg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Delta x_2'(z) \propto \int \bigl[\left&lt;x_1\right&gt;\cdot\lambda_1\bigr](z_1)\,W_{D_x}(z-z_1)\,dz_1&#10;\]&#10;\end{document}"/>
  <p:tag name="IGUANATEXSIZE" val="20"/>
  <p:tag name="IGUANATEXCURSOR" val="772"/>
  <p:tag name="TRANSPARENCY" val="True"/>
  <p:tag name="FILENAME" val=""/>
  <p:tag name="LATEXENGINEID" val="0"/>
  <p:tag name="TEMPFOLDER" val="c:\temp\"/>
  <p:tag name="LATEXFORMHEIGHT" val="312"/>
  <p:tag name="LATEXFORMWIDTH" val="384"/>
  <p:tag name="LATEXFORMWRAP" val="True"/>
  <p:tag name="BITMAPVECTOR" val="0"/>
</p:tagLst>
</file>

<file path=ppt/tags/tag45.xml><?xml version="1.0" encoding="utf-8"?>
<p:tagLst xmlns:a="http://schemas.openxmlformats.org/drawingml/2006/main" xmlns:r="http://schemas.openxmlformats.org/officeDocument/2006/relationships" xmlns:p="http://schemas.openxmlformats.org/presentationml/2006/main">
  <p:tag name="OUTPUTDPI" val="1200"/>
  <p:tag name="ORIGINALHEIGHT" val="1059,75"/>
  <p:tag name="ORIGINALWIDTH" val="3484,5"/>
  <p:tag name="LATEXADDIN" val="\documentclass{article}&#10;&#10;\usepackage{amsmath}&#10;\usepackage{amssymb}&#10;\usepackage{textcomp}&#10;\usepackage[svgnames,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begin{align*}&#10;\textrm{\color{DarkBlue}Dipolar} &amp;\quad&amp;&#10;Z_{D_x}(\omega) &amp;= i \int_{-\infty}^\infty W_{D_x}(z) \exp\left(-\frac{i\omega z}{c}\right)\,\frac{dz}{c} \\&#10;\textrm{\color{DarkBlue}Quadrupolar} &amp;\quad&amp;&#10;Z_{Q_x}(\omega) &amp;= i \int_{-\infty}^\infty W_{Q_x}(z) \exp\left(-\frac{i\omega z}{c}\right)\,\frac{dz}{c}&#10;\end{align*}&#10;\vspace*{2mm}\centering&#10;\[[\Omega/\textrm{m}]\]&#10;\end{document}"/>
  <p:tag name="IGUANATEXSIZE" val="20"/>
  <p:tag name="IGUANATEXCURSOR" val="997"/>
  <p:tag name="TRANSPARENCY" val="True"/>
  <p:tag name="FILENAME" val=""/>
  <p:tag name="LATEXENGINEID" val="0"/>
  <p:tag name="TEMPFOLDER" val="c:\temp\"/>
  <p:tag name="LATEXFORMHEIGHT" val="312"/>
  <p:tag name="LATEXFORMWIDTH" val="384"/>
  <p:tag name="LATEXFORMWRAP" val="True"/>
  <p:tag name="BITMAPVECTOR" val="0"/>
</p:tagLst>
</file>

<file path=ppt/tags/tag46.xml><?xml version="1.0" encoding="utf-8"?>
<p:tagLst xmlns:a="http://schemas.openxmlformats.org/drawingml/2006/main" xmlns:r="http://schemas.openxmlformats.org/officeDocument/2006/relationships" xmlns:p="http://schemas.openxmlformats.org/presentationml/2006/main">
  <p:tag name="OUTPUTDPI" val="1200"/>
  <p:tag name="ORIGINALHEIGHT" val="296,25"/>
  <p:tag name="ORIGINALWIDTH" val="2190,75"/>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W_\parallel(0) = \frac{1}{\pi}\int_0^\infty&#10;\operatorname{Re}\left(Z_\parallel(\omega)\right)\,d\omega = -\frac{\Delta E_1}{q_1^2}&#10;\]&#10;\end{document}"/>
  <p:tag name="IGUANATEXSIZE" val="20"/>
  <p:tag name="IGUANATEXCURSOR" val="781"/>
  <p:tag name="TRANSPARENCY" val="True"/>
  <p:tag name="FILENAME" val=""/>
  <p:tag name="LATEXENGINEID" val="0"/>
  <p:tag name="TEMPFOLDER" val="c:\temp\"/>
  <p:tag name="LATEXFORMHEIGHT" val="312"/>
  <p:tag name="LATEXFORMWIDTH" val="384"/>
  <p:tag name="LATEXFORMWRAP" val="True"/>
  <p:tag name="BITMAPVECTOR" val="0"/>
</p:tagLst>
</file>

<file path=ppt/tags/tag47.xml><?xml version="1.0" encoding="utf-8"?>
<p:tagLst xmlns:a="http://schemas.openxmlformats.org/drawingml/2006/main" xmlns:r="http://schemas.openxmlformats.org/officeDocument/2006/relationships" xmlns:p="http://schemas.openxmlformats.org/presentationml/2006/main">
  <p:tag name="OUTPUTDPI" val="1200"/>
  <p:tag name="ORIGINALHEIGHT" val="296,25"/>
  <p:tag name="ORIGINALWIDTH" val="2190,75"/>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W_\parallel(0) = \frac{1}{\pi}\int_0^\infty&#10;\operatorname{Re}\left(Z_\parallel(\omega)\right)\,d\omega = -\frac{\Delta E_1}{q_1^2}&#10;\]&#10;\end{document}"/>
  <p:tag name="IGUANATEXSIZE" val="20"/>
  <p:tag name="IGUANATEXCURSOR" val="781"/>
  <p:tag name="TRANSPARENCY" val="True"/>
  <p:tag name="FILENAME" val=""/>
  <p:tag name="LATEXENGINEID" val="0"/>
  <p:tag name="TEMPFOLDER" val="c:\temp\"/>
  <p:tag name="LATEXFORMHEIGHT" val="312"/>
  <p:tag name="LATEXFORMWIDTH" val="384"/>
  <p:tag name="LATEXFORMWRAP" val="True"/>
  <p:tag name="BITMAPVECTOR" val="0"/>
</p:tagLst>
</file>

<file path=ppt/tags/tag48.xml><?xml version="1.0" encoding="utf-8"?>
<p:tagLst xmlns:a="http://schemas.openxmlformats.org/drawingml/2006/main" xmlns:r="http://schemas.openxmlformats.org/officeDocument/2006/relationships" xmlns:p="http://schemas.openxmlformats.org/presentationml/2006/main">
  <p:tag name="OUTPUTDPI" val="1200"/>
  <p:tag name="ORIGINALHEIGHT" val="294.7131"/>
  <p:tag name="ORIGINALWIDTH" val="1853.768"/>
  <p:tag name="LATEXADDIN" val="\documentclass[a4]{article}&#10;&#10;\usepackage{bm}&#10;\usepackage{amsmath}&#10;\usepackage{amssymb}&#10;\usepackage{textcomp}&#10;\usepackage[margin=1.4in]{geometry}&#10;\usepackage[svgnames,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bm{&#10;\textcolor{LavenderBlush}{&#10;\frac{\Delta W^\textrm{MKE}}{\Delta W^\textrm{MKESER}} = &#10;\frac{\Delta T^\textrm{MKE}}{\Delta T^\textrm{MKESER}} \approx 4&#10;}&#10;}\]&#10;&#10;\end{document}"/>
  <p:tag name="IGUANATEXSIZE" val="18"/>
  <p:tag name="IGUANATEXCURSOR" val="899"/>
  <p:tag name="TRANSPARENCY" val="True"/>
  <p:tag name="FILENAME" val=""/>
  <p:tag name="LATEXENGINEID" val="0"/>
  <p:tag name="TEMPFOLDER" val="c:\temp\"/>
  <p:tag name="LATEXFORMHEIGHT" val="763.5"/>
  <p:tag name="LATEXFORMWIDTH" val="840"/>
  <p:tag name="LATEXFORMWRAP" val="True"/>
  <p:tag name="BITMAPVECTOR" val="0"/>
</p:tagLst>
</file>

<file path=ppt/tags/tag49.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446.1942"/>
  <p:tag name="LATEXADDIN" val="\documentclass[a4]{article}&#10;&#10;\usepackage{bm}&#10;\usepackage{amsmath}&#10;\usepackage{amssymb}&#10;\usepackage{textcomp}&#10;\usepackage[margin=1.4in]{geometry}&#10;\usepackage[dvipsnames,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color{SpringGreen}&#10;\begin{align*}&#10;\bm{\Delta T^\textrm{MKE}}\\&#10;\bm{\approx 20\,K}&#10;\end{align*}&#10;&#10;\end{document}"/>
  <p:tag name="IGUANATEXSIZE" val="16"/>
  <p:tag name="IGUANATEXCURSOR" val="822"/>
  <p:tag name="TRANSPARENCY" val="True"/>
  <p:tag name="FILENAME" val=""/>
  <p:tag name="LATEXENGINEID" val="0"/>
  <p:tag name="TEMPFOLDER" val="c:\temp\"/>
  <p:tag name="LATEXFORMHEIGHT" val="693.75"/>
  <p:tag name="LATEXFORMWIDTH" val="840"/>
  <p:tag name="LATEXFORMWRAP" val="True"/>
  <p:tag name="BITMAPVECTOR" val="0"/>
</p:tagLst>
</file>

<file path=ppt/tags/tag5.xml><?xml version="1.0" encoding="utf-8"?>
<p:tagLst xmlns:a="http://schemas.openxmlformats.org/drawingml/2006/main" xmlns:r="http://schemas.openxmlformats.org/officeDocument/2006/relationships" xmlns:p="http://schemas.openxmlformats.org/presentationml/2006/main">
  <p:tag name="TIMING" val="|31.4|32.8"/>
</p:tagLst>
</file>

<file path=ppt/tags/tag50.xml><?xml version="1.0" encoding="utf-8"?>
<p:tagLst xmlns:a="http://schemas.openxmlformats.org/drawingml/2006/main" xmlns:r="http://schemas.openxmlformats.org/officeDocument/2006/relationships" xmlns:p="http://schemas.openxmlformats.org/presentationml/2006/main">
  <p:tag name="OUTPUTDPI" val="1200"/>
  <p:tag name="ORIGINALHEIGHT" val="299.9625"/>
  <p:tag name="ORIGINALWIDTH" val="636.6704"/>
  <p:tag name="LATEXADDIN" val="\documentclass[a4]{article}&#10;&#10;\usepackage{bm}&#10;\usepackage{amsmath}&#10;\usepackage{amssymb}&#10;\usepackage{textcomp}&#10;\usepackage[margin=1.4in]{geometry}&#10;\usepackage[dvipsnames,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color{Apricot}&#10;\begin{align*}&#10;&amp;\bm{\Delta T^\textrm{MKESER}}\\&#10;&amp;\bm{\approx 5\,K}&#10;\end{align*}&#10;&#10;\end{document}"/>
  <p:tag name="IGUANATEXSIZE" val="16"/>
  <p:tag name="IGUANATEXCURSOR" val="822"/>
  <p:tag name="TRANSPARENCY" val="True"/>
  <p:tag name="FILENAME" val=""/>
  <p:tag name="LATEXENGINEID" val="0"/>
  <p:tag name="TEMPFOLDER" val="c:\temp\"/>
  <p:tag name="LATEXFORMHEIGHT" val="763.5"/>
  <p:tag name="LATEXFORMWIDTH" val="840"/>
  <p:tag name="LATEXFORMWRAP" val="True"/>
  <p:tag name="BITMAPVECTOR" val="0"/>
</p:tagLst>
</file>

<file path=ppt/tags/tag51.xml><?xml version="1.0" encoding="utf-8"?>
<p:tagLst xmlns:a="http://schemas.openxmlformats.org/drawingml/2006/main" xmlns:r="http://schemas.openxmlformats.org/officeDocument/2006/relationships" xmlns:p="http://schemas.openxmlformats.org/presentationml/2006/main">
  <p:tag name="OUTPUTDPI" val="1200"/>
  <p:tag name="ORIGINALHEIGHT" val="1208.849"/>
  <p:tag name="ORIGINALWIDTH" val="3067.866"/>
  <p:tag name="LATEXADDIN" val="\documentclass{article}&#10;&#10;\usepackage{bm}&#10;\usepackage{amsmath}&#10;\usepackage{amssymb}&#10;\usepackage{textcomp}&#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bm{N} &amp;\bm{= \int \psi\left(\vec{q}, \vec{p}\right)\,d\vec{q} d\vec{p}}\\&#10;\bm{\langle x\rangle} &amp;\bm{= \frac{1}{N}\int &#10;    x \cdot \psi\left(\vec{q}, \vec{p}\right)\,d\vec{q} d\vec{p}}\\&#10;\bm{\sigma_x^2} &amp;\bm{= \frac{1}{N}\int&#10;    \left(x - \langle x\rangle\right)^2 \cdot \psi\left(\vec{q}, \vec{p}\right)\,d\vec{q} d\vec{p}}&#10;\end{align*}&#10;&#10;and similar definitions for $\bm{\langle y\rangle, \sigma_y, \langle z\rangle, \sigma_z}$&#10;&#10;\end{document}"/>
  <p:tag name="IGUANATEXSIZE" val="20"/>
  <p:tag name="IGUANATEXCURSOR" val="970"/>
  <p:tag name="TRANSPARENCY" val="True"/>
  <p:tag name="FILENAME" val=""/>
  <p:tag name="LATEXENGINEID" val="0"/>
  <p:tag name="TEMPFOLDER" val="c:\temp\"/>
  <p:tag name="LATEXFORMHEIGHT" val="431.25"/>
  <p:tag name="LATEXFORMWIDTH" val="753"/>
  <p:tag name="LATEXFORMWRAP" val="True"/>
  <p:tag name="BITMAPVECTOR" val="0"/>
</p:tagLst>
</file>

<file path=ppt/tags/tag52.xml><?xml version="1.0" encoding="utf-8"?>
<p:tagLst xmlns:a="http://schemas.openxmlformats.org/drawingml/2006/main" xmlns:r="http://schemas.openxmlformats.org/officeDocument/2006/relationships" xmlns:p="http://schemas.openxmlformats.org/presentationml/2006/main">
  <p:tag name="OUTPUTDPI" val="1200"/>
  <p:tag name="ORIGINALHEIGHT" val="1131.609"/>
  <p:tag name="ORIGINALWIDTH" val="2260.967"/>
  <p:tag name="LATEXADDIN" val="\documentclass{article}&#10;&#10;\usepackage{bm}&#10;\usepackage{amsmath}&#10;\usepackage{amssymb}&#10;\usepackage{textcomp}&#10;\usepackage[margin=3in]{geometry}&#10;\usepackage[dvipsnames,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noindent&#10;\small The probability P (at any time $t$) to find a given particle at state $(\vec{q},\vec{p})$:~~\normalsize&#10;\[\bm{P\Bigr|_{(\vec{q},\vec{p}); t} = \frac{1}{N}\,\psi(\vec{q}, \vec{p}, t)}\]\\&#10;\small Normalization:~~\normalsize &#10;$\bm{1 = \displaystyle \frac{1}{N} \int \bm{\psi(\vec{q},\vec{p},t)}\,d\vec{q}d\vec{p}}$&#10;\end{document}"/>
  <p:tag name="IGUANATEXSIZE" val="18"/>
  <p:tag name="IGUANATEXCURSOR" val="1008"/>
  <p:tag name="TRANSPARENCY" val="True"/>
  <p:tag name="FILENAME" val=""/>
  <p:tag name="LATEXENGINEID" val="0"/>
  <p:tag name="TEMPFOLDER" val="c:\temp\"/>
  <p:tag name="LATEXFORMHEIGHT" val="312"/>
  <p:tag name="LATEXFORMWIDTH" val="466.5"/>
  <p:tag name="LATEXFORMWRAP" val="True"/>
  <p:tag name="BITMAPVECTOR" val="0"/>
</p:tagLst>
</file>

<file path=ppt/tags/tag53.xml><?xml version="1.0" encoding="utf-8"?>
<p:tagLst xmlns:a="http://schemas.openxmlformats.org/drawingml/2006/main" xmlns:r="http://schemas.openxmlformats.org/officeDocument/2006/relationships" xmlns:p="http://schemas.openxmlformats.org/presentationml/2006/main">
  <p:tag name="OUTPUTDPI" val="1200"/>
  <p:tag name="ORIGINALHEIGHT" val="124.4844"/>
  <p:tag name="ORIGINALWIDTH" val="2761.905"/>
  <p:tag name="LATEXADDIN" val="\documentclass{article}&#10;&#10;\usepackage{bm}&#10;\usepackage{amsmath}&#10;\usepackage{amssymb}&#10;\usepackage{textcomp}&#10;\usepackage[margin=2.2in]{geometry}&#10;\usepackage[dvipsnames,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noindent&#10;\small Single particle probability density function:~~\normalsize&#10;$\bm{\psi(\vec{q}, \vec{p}, t)}$&#10;\end{document}"/>
  <p:tag name="IGUANATEXSIZE" val="22"/>
  <p:tag name="IGUANATEXCURSOR" val="801"/>
  <p:tag name="TRANSPARENCY" val="True"/>
  <p:tag name="FILENAME" val=""/>
  <p:tag name="LATEXENGINEID" val="0"/>
  <p:tag name="TEMPFOLDER" val="c:\temp\"/>
  <p:tag name="LATEXFORMHEIGHT" val="312"/>
  <p:tag name="LATEXFORMWIDTH" val="466.5"/>
  <p:tag name="LATEXFORMWRAP" val="True"/>
  <p:tag name="BITMAPVECTOR" val="0"/>
</p:tagLst>
</file>

<file path=ppt/tags/tag54.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55.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56.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z&#10;\]&#10;\end{document}"/>
  <p:tag name="IGUANATEXSIZE" val="22"/>
  <p:tag name="IGUANATEXCURSOR" val="688"/>
  <p:tag name="TRANSPARENCY" val="False"/>
  <p:tag name="FILENAME" val=""/>
  <p:tag name="LATEXENGINEID" val="0"/>
  <p:tag name="TEMPFOLDER" val="c:\temp\"/>
  <p:tag name="LATEXFORMHEIGHT" val="312"/>
  <p:tag name="LATEXFORMWIDTH" val="384"/>
  <p:tag name="LATEXFORMWRAP" val="True"/>
  <p:tag name="BITMAPVECTOR" val="0"/>
</p:tagLst>
</file>

<file path=ppt/tags/tag57.xml><?xml version="1.0" encoding="utf-8"?>
<p:tagLst xmlns:a="http://schemas.openxmlformats.org/drawingml/2006/main" xmlns:r="http://schemas.openxmlformats.org/officeDocument/2006/relationships" xmlns:p="http://schemas.openxmlformats.org/presentationml/2006/main">
  <p:tag name="OUTPUTDPI" val="1200"/>
  <p:tag name="ORIGINALHEIGHT" val="973.3784"/>
  <p:tag name="ORIGINALWIDTH" val="1860.51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begin{align*}&#10;Z_{\parallel_\textrm{Res}}(\omega) &amp;= \frac{R_{s_\parallel}}{1 + i Q \left(\dfrac{\omega_r}{\omega} - \dfrac{\omega}{\omega_r}\right)}\\&#10;Z_{\perp_\textrm{Res}}(\omega) &amp;= \frac{\omega_r}{\omega}\frac{R_{s_\perp}}{1 + i Q \left(\dfrac{\omega_r}{\omega} - \dfrac{\omega}{\omega_r}\right)}&#10;\end{align*}&#10;\end{document}"/>
  <p:tag name="IGUANATEXSIZE" val="22"/>
  <p:tag name="IGUANATEXCURSOR" val="805"/>
  <p:tag name="TRANSPARENCY" val="True"/>
  <p:tag name="FILENAME" val=""/>
  <p:tag name="LATEXENGINEID" val="0"/>
  <p:tag name="TEMPFOLDER" val="c:\temp\"/>
  <p:tag name="LATEXFORMHEIGHT" val="313.5"/>
  <p:tag name="LATEXFORMWIDTH" val="1098"/>
  <p:tag name="LATEXFORMWRAP" val="True"/>
  <p:tag name="BITMAPVECTOR" val="0"/>
</p:tagLst>
</file>

<file path=ppt/tags/tag58.xml><?xml version="1.0" encoding="utf-8"?>
<p:tagLst xmlns:a="http://schemas.openxmlformats.org/drawingml/2006/main" xmlns:r="http://schemas.openxmlformats.org/officeDocument/2006/relationships" xmlns:p="http://schemas.openxmlformats.org/presentationml/2006/main">
  <p:tag name="OUTPUTDPI" val="1200"/>
  <p:tag name="ORIGINALHEIGHT" val="973.3784"/>
  <p:tag name="ORIGINALWIDTH" val="1860.51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begin{align*}&#10;Z_{\parallel_\textrm{Res}}(\omega) &amp;= \frac{R_{s_\parallel}}{1 + i Q \left(\dfrac{\omega_r}{\omega} - \dfrac{\omega}{\omega_r}\right)}\\&#10;Z_{\perp_\textrm{Res}}(\omega) &amp;= \frac{\omega_r}{\omega}\frac{R_{s_\perp}}{1 + i Q \left(\dfrac{\omega_r}{\omega} - \dfrac{\omega}{\omega_r}\right)}&#10;\end{align*}&#10;\end{document}"/>
  <p:tag name="IGUANATEXSIZE" val="22"/>
  <p:tag name="IGUANATEXCURSOR" val="805"/>
  <p:tag name="TRANSPARENCY" val="True"/>
  <p:tag name="FILENAME" val=""/>
  <p:tag name="LATEXENGINEID" val="0"/>
  <p:tag name="TEMPFOLDER" val="c:\temp\"/>
  <p:tag name="LATEXFORMHEIGHT" val="313.5"/>
  <p:tag name="LATEXFORMWIDTH" val="1098"/>
  <p:tag name="LATEXFORMWRAP" val="True"/>
  <p:tag name="BITMAPVECTOR" val="0"/>
</p:tagLst>
</file>

<file path=ppt/tags/tag59.xml><?xml version="1.0" encoding="utf-8"?>
<p:tagLst xmlns:a="http://schemas.openxmlformats.org/drawingml/2006/main" xmlns:r="http://schemas.openxmlformats.org/officeDocument/2006/relationships" xmlns:p="http://schemas.openxmlformats.org/presentationml/2006/main">
  <p:tag name="OUTPUTDPI" val="1200"/>
  <p:tag name="ORIGINALHEIGHT" val="1208.849"/>
  <p:tag name="ORIGINALWIDTH" val="3067.866"/>
  <p:tag name="LATEXADDIN" val="\documentclass{article}&#10;&#10;\usepackage{bm}&#10;\usepackage{amsmath}&#10;\usepackage{amssymb}&#10;\usepackage{textcomp}&#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bm{N} &amp;\bm{= \int \psi\left(\vec{q}, \vec{p}\right)\,d\vec{q} d\vec{p}}\\&#10;\bm{\langle x\rangle} &amp;\bm{= \frac{1}{N}\int &#10;    x \cdot \psi\left(\vec{q}, \vec{p}\right)\,d\vec{q} d\vec{p}}\\&#10;\bm{\sigma_x^2} &amp;\bm{= \frac{1}{N}\int&#10;    \left(x - \langle x\rangle\right)^2 \cdot \psi\left(\vec{q}, \vec{p}\right)\,d\vec{q} d\vec{p}}&#10;\end{align*}&#10;&#10;and similar definitions for $\bm{\langle y\rangle, \sigma_y, \langle z\rangle, \sigma_z}$&#10;&#10;\end{document}"/>
  <p:tag name="IGUANATEXSIZE" val="20"/>
  <p:tag name="IGUANATEXCURSOR" val="970"/>
  <p:tag name="TRANSPARENCY" val="True"/>
  <p:tag name="FILENAME" val=""/>
  <p:tag name="LATEXENGINEID" val="0"/>
  <p:tag name="TEMPFOLDER" val="c:\temp\"/>
  <p:tag name="LATEXFORMHEIGHT" val="431.25"/>
  <p:tag name="LATEXFORMWIDTH" val="753"/>
  <p:tag name="LATEXFORMWRAP" val="True"/>
  <p:tag name="BITMAPVECTOR" val="0"/>
</p:tagLst>
</file>

<file path=ppt/tags/tag6.xml><?xml version="1.0" encoding="utf-8"?>
<p:tagLst xmlns:a="http://schemas.openxmlformats.org/drawingml/2006/main" xmlns:r="http://schemas.openxmlformats.org/officeDocument/2006/relationships" xmlns:p="http://schemas.openxmlformats.org/presentationml/2006/main">
  <p:tag name="OUTPUTDPI" val="1200"/>
  <p:tag name="ORIGINALHEIGHT" val="276.7154"/>
  <p:tag name="ORIGINALWIDTH" val="2632.921"/>
  <p:tag name="LATEXADDIN" val="\documentclass{article}&#10;&#10;\usepackage{bm}&#10;\usepackage{amsmath}&#10;\usepackage{amssymb}&#10;\usepackage{textcomp}&#10;\usepackage[svg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Delta E_2 = \int F(x_1, x_2, z; s)\,ds = -q_1q_2\,\textcolor{DarkRed}{\bm{w(x_1, x_2, z)}}\]&#10;\end{document}"/>
  <p:tag name="IGUANATEXSIZE" val="20"/>
  <p:tag name="IGUANATEXCURSOR" val="735"/>
  <p:tag name="TRANSPARENCY" val="True"/>
  <p:tag name="FILENAME" val=""/>
  <p:tag name="LATEXENGINEID" val="0"/>
  <p:tag name="TEMPFOLDER" val="c:\temp\"/>
  <p:tag name="LATEXFORMHEIGHT" val="312"/>
  <p:tag name="LATEXFORMWIDTH" val="384"/>
  <p:tag name="LATEXFORMWRAP" val="True"/>
  <p:tag name="BITMAPVECTOR" val="0"/>
</p:tagLst>
</file>

<file path=ppt/tags/tag60.xml><?xml version="1.0" encoding="utf-8"?>
<p:tagLst xmlns:a="http://schemas.openxmlformats.org/drawingml/2006/main" xmlns:r="http://schemas.openxmlformats.org/officeDocument/2006/relationships" xmlns:p="http://schemas.openxmlformats.org/presentationml/2006/main">
  <p:tag name="OUTPUTDPI" val="1200"/>
  <p:tag name="ORIGINALHEIGHT" val="469.4413"/>
  <p:tag name="ORIGINALWIDTH" val="5451.818"/>
  <p:tag name="LATEXADDIN" val="\documentclass{article}&#10;&#10;\usepackage{bm}&#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begin{align*}&#10;\bm{\Psi(&#10;  \vec{q}_1, \ldots, \vec{q}_N, &#10;  \vec{p}_1, \ldots, \vec{p}_N, t)} &amp;\longrightarrow\\&#10;\bm{\psi(\vec{q}, \vec{p}, t)} &amp;\bm{= N \cdot \int \Psi(&#10;  \vec{q}, \vec{q}_2, \ldots, \vec{q}_N, &#10;  \vec{p}, \vec{p}_2, \ldots, \vec{p}_N, t)\, &#10;  d\vec{q}_2\ldots d\vec{q}_N d\vec{p}_2\ldots d\vec{p}_N}&#10;\end{align*}&#10;&#10;\end{document}"/>
  <p:tag name="IGUANATEXSIZE" val="20"/>
  <p:tag name="IGUANATEXCURSOR" val="992"/>
  <p:tag name="TRANSPARENCY" val="True"/>
  <p:tag name="FILENAME" val=""/>
  <p:tag name="LATEXENGINEID" val="0"/>
  <p:tag name="TEMPFOLDER" val="c:\temp\"/>
  <p:tag name="LATEXFORMHEIGHT" val="312"/>
  <p:tag name="LATEXFORMWIDTH" val="466.5"/>
  <p:tag name="LATEXFORMWRAP" val="True"/>
  <p:tag name="BITMAPVECTOR" val="0"/>
</p:tagLst>
</file>

<file path=ppt/tags/tag61.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62.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63.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z&#10;\]&#10;\end{document}"/>
  <p:tag name="IGUANATEXSIZE" val="22"/>
  <p:tag name="IGUANATEXCURSOR" val="688"/>
  <p:tag name="TRANSPARENCY" val="False"/>
  <p:tag name="FILENAME" val=""/>
  <p:tag name="LATEXENGINEID" val="0"/>
  <p:tag name="TEMPFOLDER" val="c:\temp\"/>
  <p:tag name="LATEXFORMHEIGHT" val="312"/>
  <p:tag name="LATEXFORMWIDTH" val="384"/>
  <p:tag name="LATEXFORMWRAP" val="True"/>
  <p:tag name="BITMAPVECTOR" val="0"/>
</p:tagLst>
</file>

<file path=ppt/tags/tag64.xml><?xml version="1.0" encoding="utf-8"?>
<p:tagLst xmlns:a="http://schemas.openxmlformats.org/drawingml/2006/main" xmlns:r="http://schemas.openxmlformats.org/officeDocument/2006/relationships" xmlns:p="http://schemas.openxmlformats.org/presentationml/2006/main">
  <p:tag name="OUTPUTDPI" val="1200"/>
  <p:tag name="ORIGINALHEIGHT" val="1208.849"/>
  <p:tag name="ORIGINALWIDTH" val="3067.866"/>
  <p:tag name="LATEXADDIN" val="\documentclass{article}&#10;&#10;\usepackage{bm}&#10;\usepackage{amsmath}&#10;\usepackage{amssymb}&#10;\usepackage{textcomp}&#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bm{N} &amp;\bm{= \int \psi\left(\vec{q}, \vec{p}\right)\,d\vec{q} d\vec{p}}\\&#10;\bm{\langle x\rangle} &amp;\bm{= \frac{1}{N}\int &#10;    x \cdot \psi\left(\vec{q}, \vec{p}\right)\,d\vec{q} d\vec{p}}\\&#10;\bm{\sigma_x^2} &amp;\bm{= \frac{1}{N}\int&#10;    \left(x - \langle x\rangle\right)^2 \cdot \psi\left(\vec{q}, \vec{p}\right)\,d\vec{q} d\vec{p}}&#10;\end{align*}&#10;&#10;and similar definitions for $\bm{\langle y\rangle, \sigma_y, \langle z\rangle, \sigma_z}$&#10;&#10;\end{document}"/>
  <p:tag name="IGUANATEXSIZE" val="20"/>
  <p:tag name="IGUANATEXCURSOR" val="970"/>
  <p:tag name="TRANSPARENCY" val="True"/>
  <p:tag name="FILENAME" val=""/>
  <p:tag name="LATEXENGINEID" val="0"/>
  <p:tag name="TEMPFOLDER" val="c:\temp\"/>
  <p:tag name="LATEXFORMHEIGHT" val="431.25"/>
  <p:tag name="LATEXFORMWIDTH" val="753"/>
  <p:tag name="LATEXFORMWRAP" val="True"/>
  <p:tag name="BITMAPVECTOR" val="0"/>
</p:tagLst>
</file>

<file path=ppt/tags/tag65.xml><?xml version="1.0" encoding="utf-8"?>
<p:tagLst xmlns:a="http://schemas.openxmlformats.org/drawingml/2006/main" xmlns:r="http://schemas.openxmlformats.org/officeDocument/2006/relationships" xmlns:p="http://schemas.openxmlformats.org/presentationml/2006/main">
  <p:tag name="OUTPUTDPI" val="1200"/>
  <p:tag name="ORIGINALHEIGHT" val="469.4413"/>
  <p:tag name="ORIGINALWIDTH" val="5451.818"/>
  <p:tag name="LATEXADDIN" val="\documentclass{article}&#10;&#10;\usepackage{bm}&#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begin{align*}&#10;\bm{\Psi(&#10;  \vec{q}_1, \ldots, \vec{q}_N, &#10;  \vec{p}_1, \ldots, \vec{p}_N, t)} &amp;\longrightarrow\\&#10;\bm{\psi(\vec{q}, \vec{p}, t)} &amp;\bm{= N \cdot \int \Psi(&#10;  \vec{q}, \vec{q}_2, \ldots, \vec{q}_N, &#10;  \vec{p}, \vec{p}_2, \ldots, \vec{p}_N, t)\, &#10;  d\vec{q}_2\ldots d\vec{q}_N d\vec{p}_2\ldots d\vec{p}_N}&#10;\end{align*}&#10;&#10;\end{document}"/>
  <p:tag name="IGUANATEXSIZE" val="20"/>
  <p:tag name="IGUANATEXCURSOR" val="992"/>
  <p:tag name="TRANSPARENCY" val="True"/>
  <p:tag name="FILENAME" val=""/>
  <p:tag name="LATEXENGINEID" val="0"/>
  <p:tag name="TEMPFOLDER" val="c:\temp\"/>
  <p:tag name="LATEXFORMHEIGHT" val="312"/>
  <p:tag name="LATEXFORMWIDTH" val="466.5"/>
  <p:tag name="LATEXFORMWRAP" val="True"/>
  <p:tag name="BITMAPVECTOR" val="0"/>
</p:tagLst>
</file>

<file path=ppt/tags/tag66.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y&#10;\]&#10;\end{document}"/>
  <p:tag name="IGUANATEXSIZE" val="22"/>
  <p:tag name="IGUANATEXCURSOR" val="646"/>
  <p:tag name="TRANSPARENCY" val="True"/>
  <p:tag name="FILENAME" val=""/>
  <p:tag name="LATEXENGINEID" val="0"/>
  <p:tag name="TEMPFOLDER" val="c:\temp\"/>
  <p:tag name="LATEXFORMHEIGHT" val="312"/>
  <p:tag name="LATEXFORMWIDTH" val="384"/>
  <p:tag name="LATEXFORMWRAP" val="True"/>
  <p:tag name="BITMAPVECTOR" val="0"/>
</p:tagLst>
</file>

<file path=ppt/tags/tag67.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x&#10;\]&#10;\end{document}"/>
  <p:tag name="IGUANATEXSIZE" val="22"/>
  <p:tag name="IGUANATEXCURSOR" val="646"/>
  <p:tag name="TRANSPARENCY" val="False"/>
  <p:tag name="FILENAME" val=""/>
  <p:tag name="LATEXENGINEID" val="0"/>
  <p:tag name="TEMPFOLDER" val="c:\temp\"/>
  <p:tag name="LATEXFORMHEIGHT" val="312"/>
  <p:tag name="LATEXFORMWIDTH" val="384"/>
  <p:tag name="LATEXFORMWRAP" val="True"/>
  <p:tag name="BITMAPVECTOR" val="0"/>
</p:tagLst>
</file>

<file path=ppt/tags/tag68.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red}&#10;&#10;\pagestyle{empty}&#10;\begin{document}&#10;\[&#10;z&#10;\]&#10;\end{document}"/>
  <p:tag name="IGUANATEXSIZE" val="22"/>
  <p:tag name="IGUANATEXCURSOR" val="688"/>
  <p:tag name="TRANSPARENCY" val="False"/>
  <p:tag name="FILENAME" val=""/>
  <p:tag name="LATEXENGINEID" val="0"/>
  <p:tag name="TEMPFOLDER" val="c:\temp\"/>
  <p:tag name="LATEXFORMHEIGHT" val="312"/>
  <p:tag name="LATEXFORMWIDTH" val="384"/>
  <p:tag name="LATEXFORMWRAP" val="True"/>
  <p:tag name="BITMAPVECTOR" val="0"/>
</p:tagLst>
</file>

<file path=ppt/tags/tag69.xml><?xml version="1.0" encoding="utf-8"?>
<p:tagLst xmlns:a="http://schemas.openxmlformats.org/drawingml/2006/main" xmlns:r="http://schemas.openxmlformats.org/officeDocument/2006/relationships" xmlns:p="http://schemas.openxmlformats.org/presentationml/2006/main">
  <p:tag name="OUTPUTDPI" val="1200"/>
  <p:tag name="ORIGINALHEIGHT" val="973.3784"/>
  <p:tag name="ORIGINALWIDTH" val="1860.51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begin{align*}&#10;Z_{\parallel_\textrm{Res}}(\omega) &amp;= \frac{R_{s_\parallel}}{1 + i Q \left(\dfrac{\omega_r}{\omega} - \dfrac{\omega}{\omega_r}\right)}\\&#10;Z_{\perp_\textrm{Res}}(\omega) &amp;= \frac{\omega_r}{\omega}\frac{R_{s_\perp}}{1 + i Q \left(\dfrac{\omega_r}{\omega} - \dfrac{\omega}{\omega_r}\right)}&#10;\end{align*}&#10;\end{document}"/>
  <p:tag name="IGUANATEXSIZE" val="22"/>
  <p:tag name="IGUANATEXCURSOR" val="805"/>
  <p:tag name="TRANSPARENCY" val="True"/>
  <p:tag name="FILENAME" val=""/>
  <p:tag name="LATEXENGINEID" val="0"/>
  <p:tag name="TEMPFOLDER" val="c:\temp\"/>
  <p:tag name="LATEXFORMHEIGHT" val="313.5"/>
  <p:tag name="LATEXFORMWIDTH" val="1098"/>
  <p:tag name="LATEXFORMWRAP" val="True"/>
  <p:tag name="BITMAPVECTOR" val="0"/>
</p:tagLst>
</file>

<file path=ppt/tags/tag7.xml><?xml version="1.0" encoding="utf-8"?>
<p:tagLst xmlns:a="http://schemas.openxmlformats.org/drawingml/2006/main" xmlns:r="http://schemas.openxmlformats.org/officeDocument/2006/relationships" xmlns:p="http://schemas.openxmlformats.org/presentationml/2006/main">
  <p:tag name="OUTPUTDPI" val="1200"/>
  <p:tag name="ORIGINALHEIGHT" val="224.222"/>
  <p:tag name="ORIGINALWIDTH" val="3171.354"/>
  <p:tag name="LATEXADDIN" val="\documentclass{article}&#10;&#10;\usepackage{bm}&#10;\usepackage{amsmath}&#10;\usepackage{amssymb}&#10;\usepackage{textcomp}&#10;\usepackage[svg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  \vec{F}(x_1, x_2, z; s) = q_2\left(&#10;    \vec{E}(x_1, x_2, z; s) + &#10;    v_z\vec{e}_z\times\vec{B}(x_1, x_2, z; s)\right)&#10;\]&#10;\end{document}"/>
  <p:tag name="IGUANATEXSIZE" val="18"/>
  <p:tag name="IGUANATEXCURSOR" val="814"/>
  <p:tag name="TRANSPARENCY" val="True"/>
  <p:tag name="FILENAME" val=""/>
  <p:tag name="LATEXENGINEID" val="0"/>
  <p:tag name="TEMPFOLDER" val="c:\temp\"/>
  <p:tag name="LATEXFORMHEIGHT" val="439.5"/>
  <p:tag name="LATEXFORMWIDTH" val="801"/>
  <p:tag name="LATEXFORMWRAP" val="True"/>
  <p:tag name="BITMAPVECTOR" val="0"/>
</p:tagLst>
</file>

<file path=ppt/tags/tag70.xml><?xml version="1.0" encoding="utf-8"?>
<p:tagLst xmlns:a="http://schemas.openxmlformats.org/drawingml/2006/main" xmlns:r="http://schemas.openxmlformats.org/officeDocument/2006/relationships" xmlns:p="http://schemas.openxmlformats.org/presentationml/2006/main">
  <p:tag name="TIMING" val="|11.2|6.3|8.8"/>
</p:tagLst>
</file>

<file path=ppt/tags/tag71.xml><?xml version="1.0" encoding="utf-8"?>
<p:tagLst xmlns:a="http://schemas.openxmlformats.org/drawingml/2006/main" xmlns:r="http://schemas.openxmlformats.org/officeDocument/2006/relationships" xmlns:p="http://schemas.openxmlformats.org/presentationml/2006/main">
  <p:tag name="TIMING" val="|11.2|6.3|8.8"/>
</p:tagLst>
</file>

<file path=ppt/tags/tag72.xml><?xml version="1.0" encoding="utf-8"?>
<p:tagLst xmlns:a="http://schemas.openxmlformats.org/drawingml/2006/main" xmlns:r="http://schemas.openxmlformats.org/officeDocument/2006/relationships" xmlns:p="http://schemas.openxmlformats.org/presentationml/2006/main">
  <p:tag name="TIMING" val="|11.2|6.3|8.8"/>
</p:tagLst>
</file>

<file path=ppt/tags/tag73.xml><?xml version="1.0" encoding="utf-8"?>
<p:tagLst xmlns:a="http://schemas.openxmlformats.org/drawingml/2006/main" xmlns:r="http://schemas.openxmlformats.org/officeDocument/2006/relationships" xmlns:p="http://schemas.openxmlformats.org/presentationml/2006/main">
  <p:tag name="TIMING" val="|11.2|6.3|8.8"/>
</p:tagLst>
</file>

<file path=ppt/tags/tag74.xml><?xml version="1.0" encoding="utf-8"?>
<p:tagLst xmlns:a="http://schemas.openxmlformats.org/drawingml/2006/main" xmlns:r="http://schemas.openxmlformats.org/officeDocument/2006/relationships" xmlns:p="http://schemas.openxmlformats.org/presentationml/2006/main">
  <p:tag name="OUTPUTDPI" val="1200"/>
  <p:tag name="ORIGINALHEIGHT" val="550.4312"/>
  <p:tag name="ORIGINALWIDTH" val="5153.355"/>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begin{align*}&#10;% \textcolor{white}{\Delta E_2 =}&#10;\int F_z(\Delta x_1, \Delta x_2, z, s)\,ds = -q_1q_2\Bigl[&#10;  W_\parallel(z) &amp;+ W_\parallel^{(d)}\,\Delta x_1 + W_\parallel^{(q)}\,\Delta x_2\\&#10;  &amp; + W_\parallel^{(2d)}\,\Delta x_1^2 + W_\parallel^{(2q)}\,\Delta x_2^2     &#10;    + W_\parallel^{(dq)}\,\Delta x_1\Delta x_2 + O(\Delta x^3)\Bigr]&#10;\end{align*}&#10;\end{document}"/>
  <p:tag name="IGUANATEXSIZE" val="20"/>
  <p:tag name="IGUANATEXCURSOR" val="1004"/>
  <p:tag name="TRANSPARENCY" val="True"/>
  <p:tag name="FILENAME" val=""/>
  <p:tag name="LATEXENGINEID" val="0"/>
  <p:tag name="TEMPFOLDER" val="c:\temp\"/>
  <p:tag name="LATEXFORMHEIGHT" val="363.75"/>
  <p:tag name="LATEXFORMWIDTH" val="771"/>
  <p:tag name="LATEXFORMWRAP" val="True"/>
  <p:tag name="BITMAPVECTOR" val="0"/>
</p:tagLst>
</file>

<file path=ppt/tags/tag75.xml><?xml version="1.0" encoding="utf-8"?>
<p:tagLst xmlns:a="http://schemas.openxmlformats.org/drawingml/2006/main" xmlns:r="http://schemas.openxmlformats.org/officeDocument/2006/relationships" xmlns:p="http://schemas.openxmlformats.org/presentationml/2006/main">
  <p:tag name="OUTPUTDPI" val="1200"/>
  <p:tag name="ORIGINALHEIGHT" val="313.4608"/>
  <p:tag name="ORIGINALWIDTH" val="1803.525"/>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frac{\partial}{\partial z} \int_0^L \vec{F}_\perp\,ds&#10;  = \vec{\nabla}_{\perp_\textrm{source}} \int_0^L F_s\,ds\]&#10;\end{document}"/>
  <p:tag name="IGUANATEXSIZE" val="20"/>
  <p:tag name="IGUANATEXCURSOR" val="742"/>
  <p:tag name="TRANSPARENCY" val="True"/>
  <p:tag name="FILENAME" val=""/>
  <p:tag name="LATEXENGINEID" val="0"/>
  <p:tag name="TEMPFOLDER" val="c:\temp\"/>
  <p:tag name="LATEXFORMHEIGHT" val="380.25"/>
  <p:tag name="LATEXFORMWIDTH" val="675"/>
  <p:tag name="LATEXFORMWRAP" val="True"/>
  <p:tag name="BITMAPVECTOR" val="0"/>
</p:tagLst>
</file>

<file path=ppt/tags/tag76.xml><?xml version="1.0" encoding="utf-8"?>
<p:tagLst xmlns:a="http://schemas.openxmlformats.org/drawingml/2006/main" xmlns:r="http://schemas.openxmlformats.org/officeDocument/2006/relationships" xmlns:p="http://schemas.openxmlformats.org/presentationml/2006/main">
  <p:tag name="OUTPUTDPI" val="1200"/>
  <p:tag name="ORIGINALHEIGHT" val="276.7154"/>
  <p:tag name="ORIGINALWIDTH" val="4321.709"/>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begin{align*}&#10;\int F_x(\Delta x_1, \Delta x_2, z, s)\,ds = -q_1q_2\Bigl[&#10;  W_{C_x}(z) + W_{D_x}(z)\,\Delta x_1 + W_{Q_x}\,\Delta x_2 + O(\Delta x^2)\Bigr]&#10;\end{align*}&#10;\end{document}"/>
  <p:tag name="IGUANATEXSIZE" val="20"/>
  <p:tag name="IGUANATEXCURSOR" val="797"/>
  <p:tag name="TRANSPARENCY" val="True"/>
  <p:tag name="FILENAME" val=""/>
  <p:tag name="LATEXENGINEID" val="0"/>
  <p:tag name="TEMPFOLDER" val="c:\temp\"/>
  <p:tag name="LATEXFORMHEIGHT" val="363.75"/>
  <p:tag name="LATEXFORMWIDTH" val="771"/>
  <p:tag name="LATEXFORMWRAP" val="True"/>
  <p:tag name="BITMAPVECTOR" val="0"/>
</p:tagLst>
</file>

<file path=ppt/tags/tag77.xml><?xml version="1.0" encoding="utf-8"?>
<p:tagLst xmlns:a="http://schemas.openxmlformats.org/drawingml/2006/main" xmlns:r="http://schemas.openxmlformats.org/officeDocument/2006/relationships" xmlns:p="http://schemas.openxmlformats.org/presentationml/2006/main">
  <p:tag name="OUTPUTDPI" val="1200"/>
  <p:tag name="ORIGINALHEIGHT" val="550.4312"/>
  <p:tag name="ORIGINALWIDTH" val="5153.355"/>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begin{align*}&#10;% \textcolor{white}{\Delta E_2 =}&#10;\int F_z(\Delta x_1, \Delta x_2, z, s)\,ds = -q_1q_2\Bigl[&#10;  W_\parallel(z) &amp;+ W_\parallel^{(d)}\,\Delta x_1 + W_\parallel^{(q)}\,\Delta x_2\\&#10;  &amp; + W_\parallel^{(2d)}\,\Delta x_1^2 + W_\parallel^{(2q)}\,\Delta x_2^2     &#10;    + W_\parallel^{(dq)}\,\Delta x_1\Delta x_2 + O(\Delta x^3)\Bigr]&#10;\end{align*}&#10;\end{document}"/>
  <p:tag name="IGUANATEXSIZE" val="20"/>
  <p:tag name="IGUANATEXCURSOR" val="1004"/>
  <p:tag name="TRANSPARENCY" val="True"/>
  <p:tag name="FILENAME" val=""/>
  <p:tag name="LATEXENGINEID" val="0"/>
  <p:tag name="TEMPFOLDER" val="c:\temp\"/>
  <p:tag name="LATEXFORMHEIGHT" val="363.75"/>
  <p:tag name="LATEXFORMWIDTH" val="771"/>
  <p:tag name="LATEXFORMWRAP" val="True"/>
  <p:tag name="BITMAPVECTOR" val="0"/>
</p:tagLst>
</file>

<file path=ppt/tags/tag78.xml><?xml version="1.0" encoding="utf-8"?>
<p:tagLst xmlns:a="http://schemas.openxmlformats.org/drawingml/2006/main" xmlns:r="http://schemas.openxmlformats.org/officeDocument/2006/relationships" xmlns:p="http://schemas.openxmlformats.org/presentationml/2006/main">
  <p:tag name="OUTPUTDPI" val="1200"/>
  <p:tag name="ORIGINALHEIGHT" val="313.4608"/>
  <p:tag name="ORIGINALWIDTH" val="1803.525"/>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frac{\partial}{\partial z} \int_0^L \vec{F}_\perp\,ds&#10;  = \vec{\nabla}_{\perp_\textrm{source}} \int_0^L F_s\,ds\]&#10;\end{document}"/>
  <p:tag name="IGUANATEXSIZE" val="20"/>
  <p:tag name="IGUANATEXCURSOR" val="742"/>
  <p:tag name="TRANSPARENCY" val="True"/>
  <p:tag name="FILENAME" val=""/>
  <p:tag name="LATEXENGINEID" val="0"/>
  <p:tag name="TEMPFOLDER" val="c:\temp\"/>
  <p:tag name="LATEXFORMHEIGHT" val="380.25"/>
  <p:tag name="LATEXFORMWIDTH" val="675"/>
  <p:tag name="LATEXFORMWRAP" val="True"/>
  <p:tag name="BITMAPVECTOR" val="0"/>
</p:tagLst>
</file>

<file path=ppt/tags/tag79.xml><?xml version="1.0" encoding="utf-8"?>
<p:tagLst xmlns:a="http://schemas.openxmlformats.org/drawingml/2006/main" xmlns:r="http://schemas.openxmlformats.org/officeDocument/2006/relationships" xmlns:p="http://schemas.openxmlformats.org/presentationml/2006/main">
  <p:tag name="OUTPUTDPI" val="1200"/>
  <p:tag name="ORIGINALHEIGHT" val="276.7154"/>
  <p:tag name="ORIGINALWIDTH" val="4321.709"/>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begin{align*}&#10;\int F_x(\Delta x_1, \Delta x_2, z, s)\,ds = -q_1q_2\Bigl[&#10;  W_{C_x}(z) + W_{D_x}(z)\,\Delta x_1 + W_{Q_x}\,\Delta x_2 + O(\Delta x^2)\Bigr]&#10;\end{align*}&#10;\end{document}"/>
  <p:tag name="IGUANATEXSIZE" val="20"/>
  <p:tag name="IGUANATEXCURSOR" val="797"/>
  <p:tag name="TRANSPARENCY" val="True"/>
  <p:tag name="FILENAME" val=""/>
  <p:tag name="LATEXENGINEID" val="0"/>
  <p:tag name="TEMPFOLDER" val="c:\temp\"/>
  <p:tag name="LATEXFORMHEIGHT" val="363.75"/>
  <p:tag name="LATEXFORMWIDTH" val="771"/>
  <p:tag name="LATEXFORMWRAP" val="True"/>
  <p:tag name="BITMAPVECTOR" val="0"/>
</p:tagLst>
</file>

<file path=ppt/tags/tag8.xml><?xml version="1.0" encoding="utf-8"?>
<p:tagLst xmlns:a="http://schemas.openxmlformats.org/drawingml/2006/main" xmlns:r="http://schemas.openxmlformats.org/officeDocument/2006/relationships" xmlns:p="http://schemas.openxmlformats.org/presentationml/2006/main">
  <p:tag name="OUTPUTDPI" val="1200"/>
  <p:tag name="ORIGINALHEIGHT" val="81.73976"/>
  <p:tag name="ORIGINALWIDTH" val="1160.105"/>
  <p:tag name="LATEXADDIN" val="\documentclass{article}&#10;&#10;\usepackage{bm}&#10;\usepackage{amsmath}&#10;\usepackage{amssymb}&#10;\usepackage{textcomp}&#10;\usepackage[svg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10;z \equiv s_2 - s_1\,,\quad s \equiv s_1\]&#10;\end{document}"/>
  <p:tag name="IGUANATEXSIZE" val="18"/>
  <p:tag name="IGUANATEXCURSOR" val="711"/>
  <p:tag name="TRANSPARENCY" val="True"/>
  <p:tag name="FILENAME" val=""/>
  <p:tag name="LATEXENGINEID" val="0"/>
  <p:tag name="TEMPFOLDER" val="c:\temp\"/>
  <p:tag name="LATEXFORMHEIGHT" val="312"/>
  <p:tag name="LATEXFORMWIDTH" val="384"/>
  <p:tag name="LATEXFORMWRAP" val="True"/>
  <p:tag name="BITMAPVECTOR" val="0"/>
</p:tagLst>
</file>

<file path=ppt/tags/tag80.xml><?xml version="1.0" encoding="utf-8"?>
<p:tagLst xmlns:a="http://schemas.openxmlformats.org/drawingml/2006/main" xmlns:r="http://schemas.openxmlformats.org/officeDocument/2006/relationships" xmlns:p="http://schemas.openxmlformats.org/presentationml/2006/main">
  <p:tag name="OUTPUTDPI" val="1200"/>
  <p:tag name="ORIGINALHEIGHT" val="503.1871"/>
  <p:tag name="ORIGINALWIDTH" val="3376.828"/>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begin{align*}&#10;W_{D_x}'(z) &amp;= W_\parallel^{(dq)}(z) &amp; &#10;  \overset{\mathcal{F}}{\Longleftrightarrow} &amp;&amp; \frac{\omega}{c} Z_\perp(\omega) &amp;= Z_\parallel^{(dq)}(\omega)\\&#10;W_{Q_x}'(z) &amp;= 2 W_\parallel^{(2q)}(z) &amp; &#10;  \overset{\mathcal{F}}{\Longleftrightarrow} &amp;&amp; \frac{\omega}{c} Z_\perp(\omega) &amp;= 2 Z_\parallel^{(2q)}(\omega)&#10;\end{align*}&#10;\end{document}"/>
  <p:tag name="IGUANATEXSIZE" val="22"/>
  <p:tag name="IGUANATEXCURSOR" val="940"/>
  <p:tag name="TRANSPARENCY" val="True"/>
  <p:tag name="FILENAME" val=""/>
  <p:tag name="LATEXENGINEID" val="0"/>
  <p:tag name="TEMPFOLDER" val="c:\temp\"/>
  <p:tag name="LATEXFORMHEIGHT" val="363.75"/>
  <p:tag name="LATEXFORMWIDTH" val="771"/>
  <p:tag name="LATEXFORMWRAP" val="True"/>
  <p:tag name="BITMAPVECTOR" val="0"/>
</p:tagLst>
</file>

<file path=ppt/tags/tag81.xml><?xml version="1.0" encoding="utf-8"?>
<p:tagLst xmlns:a="http://schemas.openxmlformats.org/drawingml/2006/main" xmlns:r="http://schemas.openxmlformats.org/officeDocument/2006/relationships" xmlns:p="http://schemas.openxmlformats.org/presentationml/2006/main">
  <p:tag name="OUTPUTDPI" val="1200"/>
  <p:tag name="ORIGINALHEIGHT" val="973.3784"/>
  <p:tag name="ORIGINALWIDTH" val="1860.51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begin{align*}&#10;Z_{\parallel_\textrm{Res}}(\omega) &amp;= \frac{R_{s_\parallel}}{1 + i Q \left(\dfrac{\omega_r}{\omega} - \dfrac{\omega}{\omega_r}\right)}\\&#10;Z_{\perp_\textrm{Res}}(\omega) &amp;= \frac{\omega_r}{\omega}\frac{R_{s_\perp}}{1 + i Q \left(\dfrac{\omega_r}{\omega} - \dfrac{\omega}{\omega_r}\right)}&#10;\end{align*}&#10;\end{document}"/>
  <p:tag name="IGUANATEXSIZE" val="22"/>
  <p:tag name="IGUANATEXCURSOR" val="805"/>
  <p:tag name="TRANSPARENCY" val="True"/>
  <p:tag name="FILENAME" val=""/>
  <p:tag name="LATEXENGINEID" val="0"/>
  <p:tag name="TEMPFOLDER" val="c:\temp\"/>
  <p:tag name="LATEXFORMHEIGHT" val="313.5"/>
  <p:tag name="LATEXFORMWIDTH" val="1098"/>
  <p:tag name="LATEXFORMWRAP" val="True"/>
  <p:tag name="BITMAPVECTOR" val="0"/>
</p:tagLst>
</file>

<file path=ppt/tags/tag82.xml><?xml version="1.0" encoding="utf-8"?>
<p:tagLst xmlns:a="http://schemas.openxmlformats.org/drawingml/2006/main" xmlns:r="http://schemas.openxmlformats.org/officeDocument/2006/relationships" xmlns:p="http://schemas.openxmlformats.org/presentationml/2006/main">
  <p:tag name="OUTPUTDPI" val="1200"/>
  <p:tag name="ORIGINALHEIGHT" val="248.219"/>
  <p:tag name="ORIGINALWIDTH" val="1520.81"/>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alpha_z = \frac{\omega_r}{2 Q}\,,\quad \bar{\omega} = \sqrt{\omega_r^2 - \alpha_z^2}\]&#10;\end{document}"/>
  <p:tag name="IGUANATEXSIZE" val="18"/>
  <p:tag name="IGUANATEXCURSOR" val="775"/>
  <p:tag name="TRANSPARENCY" val="True"/>
  <p:tag name="FILENAME" val=""/>
  <p:tag name="LATEXENGINEID" val="0"/>
  <p:tag name="TEMPFOLDER" val="c:\temp\"/>
  <p:tag name="LATEXFORMHEIGHT" val="363.75"/>
  <p:tag name="LATEXFORMWIDTH" val="771"/>
  <p:tag name="LATEXFORMWRAP" val="True"/>
  <p:tag name="BITMAPVECTOR" val="0"/>
</p:tagLst>
</file>

<file path=ppt/tags/tag83.xml><?xml version="1.0" encoding="utf-8"?>
<p:tagLst xmlns:a="http://schemas.openxmlformats.org/drawingml/2006/main" xmlns:r="http://schemas.openxmlformats.org/officeDocument/2006/relationships" xmlns:p="http://schemas.openxmlformats.org/presentationml/2006/main">
  <p:tag name="OUTPUTDPI" val="1200"/>
  <p:tag name="ORIGINALHEIGHT" val="650.9186"/>
  <p:tag name="ORIGINALWIDTH" val="1811.774"/>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begin{align*}&#10;\frac{1}{Z_{\parallel_\textrm{Res}}} &amp;= \frac{1}{R_s} + \frac{i}{\omega L} - i\omega C\\&#10;Q &amp;= R_S\sqrt{C/L}\,,\quad \omega = \sqrt{\frac{1}{LC}}&#10;\end{align*}&#10;\end{document}"/>
  <p:tag name="IGUANATEXSIZE" val="18"/>
  <p:tag name="IGUANATEXCURSOR" val="824"/>
  <p:tag name="TRANSPARENCY" val="True"/>
  <p:tag name="FILENAME" val=""/>
  <p:tag name="LATEXENGINEID" val="0"/>
  <p:tag name="TEMPFOLDER" val="c:\temp\"/>
  <p:tag name="LATEXFORMHEIGHT" val="363.75"/>
  <p:tag name="LATEXFORMWIDTH" val="771"/>
  <p:tag name="LATEXFORMWRAP" val="True"/>
  <p:tag name="BITMAPVECTOR" val="0"/>
</p:tagLst>
</file>

<file path=ppt/tags/tag84.xml><?xml version="1.0" encoding="utf-8"?>
<p:tagLst xmlns:a="http://schemas.openxmlformats.org/drawingml/2006/main" xmlns:r="http://schemas.openxmlformats.org/officeDocument/2006/relationships" xmlns:p="http://schemas.openxmlformats.org/presentationml/2006/main">
  <p:tag name="OUTPUTDPI" val="1200"/>
  <p:tag name="ORIGINALHEIGHT" val="973.3784"/>
  <p:tag name="ORIGINALWIDTH" val="1860.51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begin{align*}&#10;Z_{\parallel_\textrm{Res}}(\omega) &amp;= \frac{R_{s_\parallel}}{1 + i Q \left(\dfrac{\omega_r}{\omega} - \dfrac{\omega}{\omega_r}\right)}\\&#10;Z_{\perp_\textrm{Res}}(\omega) &amp;= \frac{\omega_r}{\omega}\frac{R_{s_\perp}}{1 + i Q \left(\dfrac{\omega_r}{\omega} - \dfrac{\omega}{\omega_r}\right)}&#10;\end{align*}&#10;\end{document}"/>
  <p:tag name="IGUANATEXSIZE" val="22"/>
  <p:tag name="IGUANATEXCURSOR" val="805"/>
  <p:tag name="TRANSPARENCY" val="True"/>
  <p:tag name="FILENAME" val=""/>
  <p:tag name="LATEXENGINEID" val="0"/>
  <p:tag name="TEMPFOLDER" val="c:\temp\"/>
  <p:tag name="LATEXFORMHEIGHT" val="313.5"/>
  <p:tag name="LATEXFORMWIDTH" val="1098"/>
  <p:tag name="LATEXFORMWRAP" val="True"/>
  <p:tag name="BITMAPVECTOR" val="0"/>
</p:tagLst>
</file>

<file path=ppt/tags/tag85.xml><?xml version="1.0" encoding="utf-8"?>
<p:tagLst xmlns:a="http://schemas.openxmlformats.org/drawingml/2006/main" xmlns:r="http://schemas.openxmlformats.org/officeDocument/2006/relationships" xmlns:p="http://schemas.openxmlformats.org/presentationml/2006/main">
  <p:tag name="OUTPUTDPI" val="1200"/>
  <p:tag name="ORIGINALHEIGHT" val="973.3784"/>
  <p:tag name="ORIGINALWIDTH" val="1860.51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begin{align*}&#10;Z_{\parallel_\textrm{Res}}(\omega) &amp;= \frac{R_{s_\parallel}}{1 + i Q \left(\dfrac{\omega_r}{\omega} - \dfrac{\omega}{\omega_r}\right)}\\&#10;Z_{\perp_\textrm{Res}}(\omega) &amp;= \frac{\omega_r}{\omega}\frac{R_{s_\perp}}{1 + i Q \left(\dfrac{\omega_r}{\omega} - \dfrac{\omega}{\omega_r}\right)}&#10;\end{align*}&#10;\end{document}"/>
  <p:tag name="IGUANATEXSIZE" val="22"/>
  <p:tag name="IGUANATEXCURSOR" val="805"/>
  <p:tag name="TRANSPARENCY" val="True"/>
  <p:tag name="FILENAME" val=""/>
  <p:tag name="LATEXENGINEID" val="0"/>
  <p:tag name="TEMPFOLDER" val="c:\temp\"/>
  <p:tag name="LATEXFORMHEIGHT" val="313.5"/>
  <p:tag name="LATEXFORMWIDTH" val="1098"/>
  <p:tag name="LATEXFORMWRAP" val="True"/>
  <p:tag name="BITMAPVECTOR" val="0"/>
</p:tagLst>
</file>

<file path=ppt/tags/tag86.xml><?xml version="1.0" encoding="utf-8"?>
<p:tagLst xmlns:a="http://schemas.openxmlformats.org/drawingml/2006/main" xmlns:r="http://schemas.openxmlformats.org/officeDocument/2006/relationships" xmlns:p="http://schemas.openxmlformats.org/presentationml/2006/main">
  <p:tag name="OUTPUTDPI" val="1200"/>
  <p:tag name="ORIGINALHEIGHT" val="973.3784"/>
  <p:tag name="ORIGINALWIDTH" val="1860.51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begin{align*}&#10;Z_{\parallel_\textrm{Res}}(\omega) &amp;= \frac{R_{s_\parallel}}{1 + i Q \left(\dfrac{\omega_r}{\omega} - \dfrac{\omega}{\omega_r}\right)}\\&#10;Z_{\perp_\textrm{Res}}(\omega) &amp;= \frac{\omega_r}{\omega}\frac{R_{s_\perp}}{1 + i Q \left(\dfrac{\omega_r}{\omega} - \dfrac{\omega}{\omega_r}\right)}&#10;\end{align*}&#10;\end{document}"/>
  <p:tag name="IGUANATEXSIZE" val="22"/>
  <p:tag name="IGUANATEXCURSOR" val="805"/>
  <p:tag name="TRANSPARENCY" val="True"/>
  <p:tag name="FILENAME" val=""/>
  <p:tag name="LATEXENGINEID" val="0"/>
  <p:tag name="TEMPFOLDER" val="c:\temp\"/>
  <p:tag name="LATEXFORMHEIGHT" val="313.5"/>
  <p:tag name="LATEXFORMWIDTH" val="1098"/>
  <p:tag name="LATEXFORMWRAP" val="True"/>
  <p:tag name="BITMAPVECTOR" val="0"/>
</p:tagLst>
</file>

<file path=ppt/tags/tag87.xml><?xml version="1.0" encoding="utf-8"?>
<p:tagLst xmlns:a="http://schemas.openxmlformats.org/drawingml/2006/main" xmlns:r="http://schemas.openxmlformats.org/officeDocument/2006/relationships" xmlns:p="http://schemas.openxmlformats.org/presentationml/2006/main">
  <p:tag name="OUTPUTDPI" val="1200"/>
  <p:tag name="ORIGINALHEIGHT" val="973.3784"/>
  <p:tag name="ORIGINALWIDTH" val="1860.517"/>
  <p:tag name="LATEXADDIN" val="\documentclass{article}&#10;&#10;\usepackage{amsmath}&#10;\usepackage{amssymb}&#10;\usepackage{textcomp}&#10;\usepackage[dvipsnames, table]{xcolor}&#10;&#10;\renewcommand*\sfdefault{lcmss}&#10;\renewcommand*\familydefault{\sfdefault} %% Only if the base font of the document is to be sans serif&#10;\usepackage[T1]{fontenc}&#10;&#10;% Uncomment this line for sans-serif font&#10;%\everymath{\mathsf{\xdef\mysf{\mathgroup\the\mathgroup\relax}}\mysf}&#10;&#10;% Uncomment these lines for colored equations&#10;\definecolor{cern1}{RGB}{3, 55, 95}&#10;\definecolor{cern2}{RGB}{41, 158, 248}&#10;\definecolor{cern3}{RGB}{11, 102, 172}&#10;\definecolor{cern4}{RGB}{40,40,40}&#10;\definecolor{cern5}{RGB}{172, 108, 11}&#10;\color{cern4}&#10;&#10;\pagestyle{empty}&#10;\begin{document}&#10;\begin{align*}&#10;Z_{\parallel_\textrm{Res}}(\omega) &amp;= \frac{R_{s_\parallel}}{1 + i Q \left(\dfrac{\omega_r}{\omega} - \dfrac{\omega}{\omega_r}\right)}\\&#10;Z_{\perp_\textrm{Res}}(\omega) &amp;= \frac{\omega_r}{\omega}\frac{R_{s_\perp}}{1 + i Q \left(\dfrac{\omega_r}{\omega} - \dfrac{\omega}{\omega_r}\right)}&#10;\end{align*}&#10;\end{document}"/>
  <p:tag name="IGUANATEXSIZE" val="22"/>
  <p:tag name="IGUANATEXCURSOR" val="805"/>
  <p:tag name="TRANSPARENCY" val="True"/>
  <p:tag name="FILENAME" val=""/>
  <p:tag name="LATEXENGINEID" val="0"/>
  <p:tag name="TEMPFOLDER" val="c:\temp\"/>
  <p:tag name="LATEXFORMHEIGHT" val="313.5"/>
  <p:tag name="LATEXFORMWIDTH" val="1098"/>
  <p:tag name="LATEXFORMWRAP" val="True"/>
  <p:tag name="BITMAPVECTOR" val="0"/>
</p:tagLst>
</file>

<file path=ppt/tags/tag9.xml><?xml version="1.0" encoding="utf-8"?>
<p:tagLst xmlns:a="http://schemas.openxmlformats.org/drawingml/2006/main" xmlns:r="http://schemas.openxmlformats.org/officeDocument/2006/relationships" xmlns:p="http://schemas.openxmlformats.org/presentationml/2006/main">
  <p:tag name="TIMING" val="|31.4|32.8"/>
</p:tagLst>
</file>

<file path=ppt/theme/theme1.xml><?xml version="1.0" encoding="utf-8"?>
<a:theme xmlns:a="http://schemas.openxmlformats.org/drawingml/2006/main" name="Office Theme">
  <a:themeElements>
    <a:clrScheme name="Earthtone1">
      <a:dk1>
        <a:sysClr val="windowText" lastClr="000000"/>
      </a:dk1>
      <a:lt1>
        <a:sysClr val="window" lastClr="FFFFFF"/>
      </a:lt1>
      <a:dk2>
        <a:srgbClr val="44546A"/>
      </a:dk2>
      <a:lt2>
        <a:srgbClr val="E7E6E6"/>
      </a:lt2>
      <a:accent1>
        <a:srgbClr val="8F3B1B"/>
      </a:accent1>
      <a:accent2>
        <a:srgbClr val="D57500"/>
      </a:accent2>
      <a:accent3>
        <a:srgbClr val="DBCA69"/>
      </a:accent3>
      <a:accent4>
        <a:srgbClr val="668D3C"/>
      </a:accent4>
      <a:accent5>
        <a:srgbClr val="4E6172"/>
      </a:accent5>
      <a:accent6>
        <a:srgbClr val="A9A18C"/>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20979</TotalTime>
  <Words>5297</Words>
  <Application>Microsoft Macintosh PowerPoint</Application>
  <PresentationFormat>Widescreen</PresentationFormat>
  <Paragraphs>700</Paragraphs>
  <Slides>61</Slides>
  <Notes>17</Notes>
  <HiddenSlides>0</HiddenSlides>
  <MMClips>7</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61</vt:i4>
      </vt:variant>
    </vt:vector>
  </HeadingPairs>
  <TitlesOfParts>
    <vt:vector size="67" baseType="lpstr">
      <vt:lpstr>Arial</vt:lpstr>
      <vt:lpstr>Calibri</vt:lpstr>
      <vt:lpstr>Calibri Light</vt:lpstr>
      <vt:lpstr>Courier New</vt:lpstr>
      <vt:lpstr>Symbol</vt:lpstr>
      <vt:lpstr>Office Theme</vt:lpstr>
      <vt:lpstr>CAS – Introduction to Accelerator Physics   Collective effects</vt:lpstr>
      <vt:lpstr>PowerPoint Presentation</vt:lpstr>
      <vt:lpstr>PowerPoint Presentation</vt:lpstr>
      <vt:lpstr>PowerPoint Presentation</vt:lpstr>
      <vt:lpstr>Wake function – general definition</vt:lpstr>
      <vt:lpstr>Wake function – general definition</vt:lpstr>
      <vt:lpstr>Wake function – general definition</vt:lpstr>
      <vt:lpstr>Wake function – general definition</vt:lpstr>
      <vt:lpstr>Wake potential for a distribution of particles</vt:lpstr>
      <vt:lpstr>PowerPoint Presentation</vt:lpstr>
      <vt:lpstr>Wake function – general definition</vt:lpstr>
      <vt:lpstr>Longitudinal wake function</vt:lpstr>
      <vt:lpstr>Longitudinal wake function</vt:lpstr>
      <vt:lpstr>Longitudinal wake function</vt:lpstr>
      <vt:lpstr>Transverse wake functions</vt:lpstr>
      <vt:lpstr>Transverse wake functions</vt:lpstr>
      <vt:lpstr>Transverse wake functions</vt:lpstr>
      <vt:lpstr>Transverse wake functions</vt:lpstr>
      <vt:lpstr>Transverse wake functions</vt:lpstr>
      <vt:lpstr>Transverse impedance</vt:lpstr>
      <vt:lpstr>PowerPoint Presentation</vt:lpstr>
      <vt:lpstr>The energy balance</vt:lpstr>
      <vt:lpstr>The energy balance</vt:lpstr>
      <vt:lpstr>Example: SPS extraction kickers</vt:lpstr>
      <vt:lpstr>Example: SPS extraction kickers</vt:lpstr>
      <vt:lpstr>Examples: ferrite kicker – simple model</vt:lpstr>
      <vt:lpstr>Examples: serigraphed kicker – simple model</vt:lpstr>
      <vt:lpstr>Examples: Serigraphy impact</vt:lpstr>
      <vt:lpstr>Examples: Serigraphy impact</vt:lpstr>
      <vt:lpstr>Examples: Serigraphy impact</vt:lpstr>
      <vt:lpstr>How are wakes and impedances computed?</vt:lpstr>
      <vt:lpstr>PowerPoint Presentation</vt:lpstr>
      <vt:lpstr>Why worry about beam instabilities?</vt:lpstr>
      <vt:lpstr>Instabilities seen from the control room</vt:lpstr>
      <vt:lpstr>Instabilities seen from the control room</vt:lpstr>
      <vt:lpstr>What is a beam instability?</vt:lpstr>
      <vt:lpstr>Examples: broadband resonator</vt:lpstr>
      <vt:lpstr>Examples: narrowband resonator</vt:lpstr>
      <vt:lpstr>What is a beam instability?</vt:lpstr>
      <vt:lpstr>What is a beam instability?</vt:lpstr>
      <vt:lpstr>Examples: narrowband resonator</vt:lpstr>
      <vt:lpstr>The instability loop</vt:lpstr>
      <vt:lpstr>The instability loop</vt:lpstr>
      <vt:lpstr>The instability loop</vt:lpstr>
      <vt:lpstr>The instability loop</vt:lpstr>
      <vt:lpstr>The instability loop – knobs to preserve beam stability…</vt:lpstr>
      <vt:lpstr>The instability loop – knobs to preserve beam stability…</vt:lpstr>
      <vt:lpstr>The instability loop – knobs to preserve beam stability…</vt:lpstr>
      <vt:lpstr>PowerPoint Presentation</vt:lpstr>
      <vt:lpstr>End part 3</vt:lpstr>
      <vt:lpstr>PowerPoint Presentation</vt:lpstr>
      <vt:lpstr>Backup slides</vt:lpstr>
      <vt:lpstr>PowerPoint Presentation</vt:lpstr>
      <vt:lpstr>PowerPoint Presentation</vt:lpstr>
      <vt:lpstr>Panofsky-Wenzel Theorem</vt:lpstr>
      <vt:lpstr>Panofsky-Wenzel Theorem</vt:lpstr>
      <vt:lpstr>Examples: resonator wakes</vt:lpstr>
      <vt:lpstr>Examples: broadband resonator</vt:lpstr>
      <vt:lpstr>Examples: broadband resonator</vt:lpstr>
      <vt:lpstr>Examples: narrowband resonator</vt:lpstr>
      <vt:lpstr>Examples: narrowband resonator</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Kevin Shing Bruce Li</dc:creator>
  <cp:lastModifiedBy>Kevin Shing Bruce Li</cp:lastModifiedBy>
  <cp:revision>2327</cp:revision>
  <cp:lastPrinted>2017-06-26T15:05:53Z</cp:lastPrinted>
  <dcterms:created xsi:type="dcterms:W3CDTF">2015-10-12T18:31:23Z</dcterms:created>
  <dcterms:modified xsi:type="dcterms:W3CDTF">2022-09-25T15:21:35Z</dcterms:modified>
</cp:coreProperties>
</file>